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48" r:id="rId1"/>
  </p:sldMasterIdLst>
  <p:notesMasterIdLst>
    <p:notesMasterId r:id="rId50"/>
  </p:notesMasterIdLst>
  <p:sldIdLst>
    <p:sldId id="333" r:id="rId2"/>
    <p:sldId id="403" r:id="rId3"/>
    <p:sldId id="405" r:id="rId4"/>
    <p:sldId id="267" r:id="rId5"/>
    <p:sldId id="279" r:id="rId6"/>
    <p:sldId id="448" r:id="rId7"/>
    <p:sldId id="406" r:id="rId8"/>
    <p:sldId id="449" r:id="rId9"/>
    <p:sldId id="426" r:id="rId10"/>
    <p:sldId id="443" r:id="rId11"/>
    <p:sldId id="422" r:id="rId12"/>
    <p:sldId id="407" r:id="rId13"/>
    <p:sldId id="412" r:id="rId14"/>
    <p:sldId id="456" r:id="rId15"/>
    <p:sldId id="457" r:id="rId16"/>
    <p:sldId id="458" r:id="rId17"/>
    <p:sldId id="459" r:id="rId18"/>
    <p:sldId id="445" r:id="rId19"/>
    <p:sldId id="425" r:id="rId20"/>
    <p:sldId id="461" r:id="rId21"/>
    <p:sldId id="462" r:id="rId22"/>
    <p:sldId id="463" r:id="rId23"/>
    <p:sldId id="464" r:id="rId24"/>
    <p:sldId id="465" r:id="rId25"/>
    <p:sldId id="466" r:id="rId26"/>
    <p:sldId id="467" r:id="rId27"/>
    <p:sldId id="468" r:id="rId28"/>
    <p:sldId id="469" r:id="rId29"/>
    <p:sldId id="470" r:id="rId30"/>
    <p:sldId id="472" r:id="rId31"/>
    <p:sldId id="473" r:id="rId32"/>
    <p:sldId id="474" r:id="rId33"/>
    <p:sldId id="476" r:id="rId34"/>
    <p:sldId id="477" r:id="rId35"/>
    <p:sldId id="478" r:id="rId36"/>
    <p:sldId id="479" r:id="rId37"/>
    <p:sldId id="480" r:id="rId38"/>
    <p:sldId id="481" r:id="rId39"/>
    <p:sldId id="482" r:id="rId40"/>
    <p:sldId id="440" r:id="rId41"/>
    <p:sldId id="483" r:id="rId42"/>
    <p:sldId id="484" r:id="rId43"/>
    <p:sldId id="485" r:id="rId44"/>
    <p:sldId id="487" r:id="rId45"/>
    <p:sldId id="486" r:id="rId46"/>
    <p:sldId id="442" r:id="rId47"/>
    <p:sldId id="446" r:id="rId48"/>
    <p:sldId id="447" r:id="rId4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97720B"/>
    <a:srgbClr val="3399FF"/>
    <a:srgbClr val="0000FF"/>
    <a:srgbClr val="00FF00"/>
    <a:srgbClr val="99FFCC"/>
    <a:srgbClr val="CCCCFF"/>
    <a:srgbClr val="FF9999"/>
    <a:srgbClr val="00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737" autoAdjust="0"/>
  </p:normalViewPr>
  <p:slideViewPr>
    <p:cSldViewPr>
      <p:cViewPr>
        <p:scale>
          <a:sx n="77" d="100"/>
          <a:sy n="77" d="100"/>
        </p:scale>
        <p:origin x="-120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61FCA-C3D1-49F4-B1FF-ED2A7062D43C}" type="doc">
      <dgm:prSet loTypeId="urn:microsoft.com/office/officeart/2005/8/layout/StepDownProcess" loCatId="process" qsTypeId="urn:microsoft.com/office/officeart/2005/8/quickstyle/simple3" qsCatId="simple" csTypeId="urn:microsoft.com/office/officeart/2005/8/colors/accent1_5" csCatId="accent1" phldr="1"/>
      <dgm:spPr/>
      <dgm:t>
        <a:bodyPr/>
        <a:lstStyle/>
        <a:p>
          <a:endParaRPr lang="es-EC"/>
        </a:p>
      </dgm:t>
    </dgm:pt>
    <dgm:pt modelId="{3C7200A5-CD78-464A-8C88-166FF6D0378C}">
      <dgm:prSet phldrT="[Texto]"/>
      <dgm:spPr/>
      <dgm:t>
        <a:bodyPr/>
        <a:lstStyle/>
        <a:p>
          <a:r>
            <a:rPr lang="es-ES" smtClean="0"/>
            <a:t>La ganadería y el cambio climàtico</a:t>
          </a:r>
          <a:endParaRPr lang="es-EC" dirty="0"/>
        </a:p>
      </dgm:t>
    </dgm:pt>
    <dgm:pt modelId="{079DF3B8-A3FD-458C-A123-2D8F961882B1}" type="parTrans" cxnId="{A9B815E0-11DD-4C79-AFA1-8EAB5C9B2510}">
      <dgm:prSet/>
      <dgm:spPr/>
      <dgm:t>
        <a:bodyPr/>
        <a:lstStyle/>
        <a:p>
          <a:endParaRPr lang="es-EC"/>
        </a:p>
      </dgm:t>
    </dgm:pt>
    <dgm:pt modelId="{16D50C88-BA9C-4FE0-A14F-EAE8D42CA77A}" type="sibTrans" cxnId="{A9B815E0-11DD-4C79-AFA1-8EAB5C9B2510}">
      <dgm:prSet/>
      <dgm:spPr/>
      <dgm:t>
        <a:bodyPr/>
        <a:lstStyle/>
        <a:p>
          <a:endParaRPr lang="es-EC"/>
        </a:p>
      </dgm:t>
    </dgm:pt>
    <dgm:pt modelId="{B60BC8F5-A6AF-4FE9-9B10-C5DA67E2EA1C}">
      <dgm:prSet phldrT="[Texto]"/>
      <dgm:spPr/>
      <dgm:t>
        <a:bodyPr/>
        <a:lstStyle/>
        <a:p>
          <a:r>
            <a:rPr lang="es-ES" dirty="0" smtClean="0"/>
            <a:t>está afectando a la producción y productividad ganadera a través del incremento del estrés térmico y de la reducción de la disponibilidad de agua, e indirectamente mediante la disminución del forraje disponible y de calidad, </a:t>
          </a:r>
          <a:endParaRPr lang="es-EC" dirty="0"/>
        </a:p>
      </dgm:t>
    </dgm:pt>
    <dgm:pt modelId="{7AF430F7-7049-4D95-B455-000B97519C2F}" type="parTrans" cxnId="{CD6B7537-915C-4FBD-947B-B182CA617E24}">
      <dgm:prSet/>
      <dgm:spPr/>
      <dgm:t>
        <a:bodyPr/>
        <a:lstStyle/>
        <a:p>
          <a:endParaRPr lang="es-EC"/>
        </a:p>
      </dgm:t>
    </dgm:pt>
    <dgm:pt modelId="{BC60A40F-23A3-41C2-84AF-BF2255C22DC9}" type="sibTrans" cxnId="{CD6B7537-915C-4FBD-947B-B182CA617E24}">
      <dgm:prSet/>
      <dgm:spPr/>
      <dgm:t>
        <a:bodyPr/>
        <a:lstStyle/>
        <a:p>
          <a:endParaRPr lang="es-EC"/>
        </a:p>
      </dgm:t>
    </dgm:pt>
    <dgm:pt modelId="{8C6A81F3-D9CA-4FE1-900D-0E797C518F5D}">
      <dgm:prSet phldrT="[Texto]"/>
      <dgm:spPr/>
      <dgm:t>
        <a:bodyPr/>
        <a:lstStyle/>
        <a:p>
          <a:r>
            <a:rPr lang="es-EC" smtClean="0"/>
            <a:t>Ganadería climáticamente inteligente </a:t>
          </a:r>
          <a:endParaRPr lang="es-EC" dirty="0"/>
        </a:p>
      </dgm:t>
    </dgm:pt>
    <dgm:pt modelId="{88CA7051-C1CF-486C-AA39-4E89CE0E4FB1}" type="parTrans" cxnId="{F79E29BE-AC4A-49D1-A45B-BB4FC098966C}">
      <dgm:prSet/>
      <dgm:spPr/>
      <dgm:t>
        <a:bodyPr/>
        <a:lstStyle/>
        <a:p>
          <a:endParaRPr lang="es-EC"/>
        </a:p>
      </dgm:t>
    </dgm:pt>
    <dgm:pt modelId="{60F1B4EE-6A76-4E4A-B3DD-F22A2CD4D60C}" type="sibTrans" cxnId="{F79E29BE-AC4A-49D1-A45B-BB4FC098966C}">
      <dgm:prSet/>
      <dgm:spPr/>
      <dgm:t>
        <a:bodyPr/>
        <a:lstStyle/>
        <a:p>
          <a:endParaRPr lang="es-EC"/>
        </a:p>
      </dgm:t>
    </dgm:pt>
    <dgm:pt modelId="{3738FD96-3AE5-43CF-A64F-C805ACED8AD5}">
      <dgm:prSet phldrT="[Texto]" custT="1"/>
      <dgm:spPr/>
      <dgm:t>
        <a:bodyPr/>
        <a:lstStyle/>
        <a:p>
          <a:pPr algn="just"/>
          <a:r>
            <a:rPr lang="es-ES" sz="1100" smtClean="0"/>
            <a:t>Incrementar de forma sostenible la productividad y los ingresos agrícolas;</a:t>
          </a:r>
          <a:endParaRPr lang="es-EC" sz="1100" dirty="0"/>
        </a:p>
      </dgm:t>
    </dgm:pt>
    <dgm:pt modelId="{FAC1B4B3-0668-4B84-A495-0E67A7D0CE87}" type="parTrans" cxnId="{C83FEB94-7366-4B29-BC69-0F469F3DD6D4}">
      <dgm:prSet/>
      <dgm:spPr/>
      <dgm:t>
        <a:bodyPr/>
        <a:lstStyle/>
        <a:p>
          <a:endParaRPr lang="es-EC"/>
        </a:p>
      </dgm:t>
    </dgm:pt>
    <dgm:pt modelId="{D891CBE5-0E81-4E49-8BAB-3250769F60FE}" type="sibTrans" cxnId="{C83FEB94-7366-4B29-BC69-0F469F3DD6D4}">
      <dgm:prSet/>
      <dgm:spPr/>
      <dgm:t>
        <a:bodyPr/>
        <a:lstStyle/>
        <a:p>
          <a:endParaRPr lang="es-EC"/>
        </a:p>
      </dgm:t>
    </dgm:pt>
    <dgm:pt modelId="{5BA4F69A-D188-4E34-8D99-DC3308660B3A}">
      <dgm:prSet phldrT="[Texto]"/>
      <dgm:spPr/>
      <dgm:t>
        <a:bodyPr/>
        <a:lstStyle/>
        <a:p>
          <a:r>
            <a:rPr lang="es-EC" smtClean="0"/>
            <a:t>Fuente de empleo e ingresos </a:t>
          </a:r>
          <a:endParaRPr lang="es-EC" dirty="0"/>
        </a:p>
      </dgm:t>
    </dgm:pt>
    <dgm:pt modelId="{49177500-BE16-4865-B36A-F292CAF9B4B0}" type="sibTrans" cxnId="{4C22E231-9826-4C32-98F2-72FCE3C7EF6A}">
      <dgm:prSet/>
      <dgm:spPr/>
      <dgm:t>
        <a:bodyPr/>
        <a:lstStyle/>
        <a:p>
          <a:endParaRPr lang="es-EC"/>
        </a:p>
      </dgm:t>
    </dgm:pt>
    <dgm:pt modelId="{C21BF2FF-2E96-4708-B09E-86AFEF21214D}" type="parTrans" cxnId="{4C22E231-9826-4C32-98F2-72FCE3C7EF6A}">
      <dgm:prSet/>
      <dgm:spPr/>
      <dgm:t>
        <a:bodyPr/>
        <a:lstStyle/>
        <a:p>
          <a:endParaRPr lang="es-EC"/>
        </a:p>
      </dgm:t>
    </dgm:pt>
    <dgm:pt modelId="{0CE4397C-3F38-43E4-AD47-73B62BE4B8C1}">
      <dgm:prSet phldrT="[Texto]" custT="1"/>
      <dgm:spPr/>
      <dgm:t>
        <a:bodyPr/>
        <a:lstStyle/>
        <a:p>
          <a:r>
            <a:rPr lang="es-ES" sz="1400" b="0" dirty="0" smtClean="0"/>
            <a:t>La ganadería  actividad de importancia económica </a:t>
          </a:r>
          <a:endParaRPr lang="es-EC" sz="1400" b="0" dirty="0"/>
        </a:p>
      </dgm:t>
    </dgm:pt>
    <dgm:pt modelId="{C2F73A82-4F42-463E-A1F0-14449CC49B93}" type="sibTrans" cxnId="{8A957F21-B4F4-4AD6-AC15-5F2562C5BCAE}">
      <dgm:prSet/>
      <dgm:spPr/>
      <dgm:t>
        <a:bodyPr/>
        <a:lstStyle/>
        <a:p>
          <a:endParaRPr lang="es-EC"/>
        </a:p>
      </dgm:t>
    </dgm:pt>
    <dgm:pt modelId="{F2010155-7D44-4E2A-A105-358B17EA7E93}" type="parTrans" cxnId="{8A957F21-B4F4-4AD6-AC15-5F2562C5BCAE}">
      <dgm:prSet/>
      <dgm:spPr/>
      <dgm:t>
        <a:bodyPr/>
        <a:lstStyle/>
        <a:p>
          <a:endParaRPr lang="es-EC"/>
        </a:p>
      </dgm:t>
    </dgm:pt>
    <dgm:pt modelId="{7391E23D-A611-47D8-898C-9A579B0C3102}">
      <dgm:prSet phldrT="[Texto]"/>
      <dgm:spPr/>
      <dgm:t>
        <a:bodyPr/>
        <a:lstStyle/>
        <a:p>
          <a:r>
            <a:rPr lang="es-ES" dirty="0" smtClean="0"/>
            <a:t>Aporta con el 10% del PIB.</a:t>
          </a:r>
          <a:endParaRPr lang="es-EC" dirty="0"/>
        </a:p>
      </dgm:t>
    </dgm:pt>
    <dgm:pt modelId="{65C9E314-ABC1-44B4-8F26-9AE5453547AF}" type="parTrans" cxnId="{075C3A48-512A-4A43-BF4F-20FB340DF393}">
      <dgm:prSet/>
      <dgm:spPr/>
      <dgm:t>
        <a:bodyPr/>
        <a:lstStyle/>
        <a:p>
          <a:endParaRPr lang="es-ES"/>
        </a:p>
      </dgm:t>
    </dgm:pt>
    <dgm:pt modelId="{2DB3D41D-2B2F-4309-BAAE-D18807663E32}" type="sibTrans" cxnId="{075C3A48-512A-4A43-BF4F-20FB340DF393}">
      <dgm:prSet/>
      <dgm:spPr/>
      <dgm:t>
        <a:bodyPr/>
        <a:lstStyle/>
        <a:p>
          <a:endParaRPr lang="es-ES"/>
        </a:p>
      </dgm:t>
    </dgm:pt>
    <dgm:pt modelId="{6F182F8D-A5EB-462F-9FFB-7AE68056EA20}">
      <dgm:prSet phldrT="[Texto]"/>
      <dgm:spPr/>
      <dgm:t>
        <a:bodyPr/>
        <a:lstStyle/>
        <a:p>
          <a:r>
            <a:rPr lang="es-ES" smtClean="0"/>
            <a:t>Contribuye con la seguridad alimentaria</a:t>
          </a:r>
          <a:endParaRPr lang="es-EC" dirty="0"/>
        </a:p>
      </dgm:t>
    </dgm:pt>
    <dgm:pt modelId="{E09932B9-B8FF-4FDA-B016-061B175555E0}" type="parTrans" cxnId="{8098B02B-136D-4C8F-A1B0-ACA7EECFA4B5}">
      <dgm:prSet/>
      <dgm:spPr/>
      <dgm:t>
        <a:bodyPr/>
        <a:lstStyle/>
        <a:p>
          <a:endParaRPr lang="es-ES"/>
        </a:p>
      </dgm:t>
    </dgm:pt>
    <dgm:pt modelId="{8E02D55C-BEB0-49F0-BE3B-2D51B5958A21}" type="sibTrans" cxnId="{8098B02B-136D-4C8F-A1B0-ACA7EECFA4B5}">
      <dgm:prSet/>
      <dgm:spPr/>
      <dgm:t>
        <a:bodyPr/>
        <a:lstStyle/>
        <a:p>
          <a:endParaRPr lang="es-ES"/>
        </a:p>
      </dgm:t>
    </dgm:pt>
    <dgm:pt modelId="{A52EC071-DF68-422A-BD01-D3A3CDB93BD2}">
      <dgm:prSet custT="1"/>
      <dgm:spPr/>
      <dgm:t>
        <a:bodyPr/>
        <a:lstStyle/>
        <a:p>
          <a:r>
            <a:rPr lang="es-ES" sz="1100" dirty="0" smtClean="0"/>
            <a:t>Adaptar y desarrollar resiliencia al cambio climático;</a:t>
          </a:r>
          <a:endParaRPr lang="es-EC" sz="1100" dirty="0"/>
        </a:p>
      </dgm:t>
    </dgm:pt>
    <dgm:pt modelId="{0D841A7E-FAA1-43BA-927A-682731C62C5F}" type="parTrans" cxnId="{A40E063C-0784-44CC-B2EC-25724F63E321}">
      <dgm:prSet/>
      <dgm:spPr/>
      <dgm:t>
        <a:bodyPr/>
        <a:lstStyle/>
        <a:p>
          <a:endParaRPr lang="es-ES"/>
        </a:p>
      </dgm:t>
    </dgm:pt>
    <dgm:pt modelId="{B1453F16-5FA2-4EF5-9C6A-F33114355143}" type="sibTrans" cxnId="{A40E063C-0784-44CC-B2EC-25724F63E321}">
      <dgm:prSet/>
      <dgm:spPr/>
      <dgm:t>
        <a:bodyPr/>
        <a:lstStyle/>
        <a:p>
          <a:endParaRPr lang="es-ES"/>
        </a:p>
      </dgm:t>
    </dgm:pt>
    <dgm:pt modelId="{4C257B5D-F9FA-4BF6-864A-DA12AC66C738}">
      <dgm:prSet custT="1"/>
      <dgm:spPr/>
      <dgm:t>
        <a:bodyPr/>
        <a:lstStyle/>
        <a:p>
          <a:r>
            <a:rPr lang="es-ES" sz="1100" dirty="0" smtClean="0"/>
            <a:t>Reducir y/o eliminar las emisiones de gases de efecto invernadero donde sea posible</a:t>
          </a:r>
          <a:endParaRPr lang="es-EC" sz="1100" dirty="0"/>
        </a:p>
      </dgm:t>
    </dgm:pt>
    <dgm:pt modelId="{E7121425-5F77-41D9-A322-F05A85490817}" type="parTrans" cxnId="{1A6A8018-3FA0-4BAC-9EAD-10FD3694A2F2}">
      <dgm:prSet/>
      <dgm:spPr/>
      <dgm:t>
        <a:bodyPr/>
        <a:lstStyle/>
        <a:p>
          <a:endParaRPr lang="es-ES"/>
        </a:p>
      </dgm:t>
    </dgm:pt>
    <dgm:pt modelId="{0617CC0C-84DC-40D3-89FE-1F5AFD5D3971}" type="sibTrans" cxnId="{1A6A8018-3FA0-4BAC-9EAD-10FD3694A2F2}">
      <dgm:prSet/>
      <dgm:spPr/>
      <dgm:t>
        <a:bodyPr/>
        <a:lstStyle/>
        <a:p>
          <a:endParaRPr lang="es-ES"/>
        </a:p>
      </dgm:t>
    </dgm:pt>
    <dgm:pt modelId="{A4EEB456-1FA6-4E06-A969-B984CA404B08}">
      <dgm:prSet phldrT="[Texto]"/>
      <dgm:spPr/>
      <dgm:t>
        <a:bodyPr/>
        <a:lstStyle/>
        <a:p>
          <a:r>
            <a:rPr lang="es-ES" smtClean="0"/>
            <a:t>Aparición de enfermedades y la competencia por recursos naturales con otros sectores de la economía</a:t>
          </a:r>
          <a:endParaRPr lang="es-EC" dirty="0"/>
        </a:p>
      </dgm:t>
    </dgm:pt>
    <dgm:pt modelId="{EEF013FE-C330-4926-9A0D-D40223AC32D6}" type="parTrans" cxnId="{5AE86510-1134-4118-BDAF-08F9E7E23286}">
      <dgm:prSet/>
      <dgm:spPr/>
      <dgm:t>
        <a:bodyPr/>
        <a:lstStyle/>
        <a:p>
          <a:endParaRPr lang="es-ES"/>
        </a:p>
      </dgm:t>
    </dgm:pt>
    <dgm:pt modelId="{C36CB386-B66F-48EF-8572-F250E6843847}" type="sibTrans" cxnId="{5AE86510-1134-4118-BDAF-08F9E7E23286}">
      <dgm:prSet/>
      <dgm:spPr/>
      <dgm:t>
        <a:bodyPr/>
        <a:lstStyle/>
        <a:p>
          <a:endParaRPr lang="es-ES"/>
        </a:p>
      </dgm:t>
    </dgm:pt>
    <dgm:pt modelId="{3A0C07BC-5C09-4B16-9551-EBB65B95142F}">
      <dgm:prSet phldrT="[Texto]"/>
      <dgm:spPr/>
      <dgm:t>
        <a:bodyPr/>
        <a:lstStyle/>
        <a:p>
          <a:r>
            <a:rPr lang="es-ES" smtClean="0"/>
            <a:t>Sin embargo el sector ganadero ha sido identificado como una fuente importante de emisiones de GEI a nivel nacional</a:t>
          </a:r>
          <a:endParaRPr lang="es-EC" dirty="0"/>
        </a:p>
      </dgm:t>
    </dgm:pt>
    <dgm:pt modelId="{7280A6C0-FBEE-4DCA-B775-2BC7D7043857}" type="parTrans" cxnId="{C1496BC7-C59E-4958-9601-FDF5441F8717}">
      <dgm:prSet/>
      <dgm:spPr/>
      <dgm:t>
        <a:bodyPr/>
        <a:lstStyle/>
        <a:p>
          <a:endParaRPr lang="es-ES"/>
        </a:p>
      </dgm:t>
    </dgm:pt>
    <dgm:pt modelId="{B81F0E38-F435-4574-9C0B-BF70930ABD3D}" type="sibTrans" cxnId="{C1496BC7-C59E-4958-9601-FDF5441F8717}">
      <dgm:prSet/>
      <dgm:spPr/>
      <dgm:t>
        <a:bodyPr/>
        <a:lstStyle/>
        <a:p>
          <a:endParaRPr lang="es-ES"/>
        </a:p>
      </dgm:t>
    </dgm:pt>
    <dgm:pt modelId="{2F41E681-0C30-4723-9296-7F482C1DE3FF}" type="pres">
      <dgm:prSet presAssocID="{13861FCA-C3D1-49F4-B1FF-ED2A7062D43C}" presName="rootnode" presStyleCnt="0">
        <dgm:presLayoutVars>
          <dgm:chMax/>
          <dgm:chPref/>
          <dgm:dir/>
          <dgm:animLvl val="lvl"/>
        </dgm:presLayoutVars>
      </dgm:prSet>
      <dgm:spPr/>
      <dgm:t>
        <a:bodyPr/>
        <a:lstStyle/>
        <a:p>
          <a:endParaRPr lang="es-EC"/>
        </a:p>
      </dgm:t>
    </dgm:pt>
    <dgm:pt modelId="{F8895073-455A-4D9D-B0F1-D0E53B46576D}" type="pres">
      <dgm:prSet presAssocID="{0CE4397C-3F38-43E4-AD47-73B62BE4B8C1}" presName="composite" presStyleCnt="0"/>
      <dgm:spPr/>
      <dgm:t>
        <a:bodyPr/>
        <a:lstStyle/>
        <a:p>
          <a:endParaRPr lang="es-EC"/>
        </a:p>
      </dgm:t>
    </dgm:pt>
    <dgm:pt modelId="{7A88AE59-57AC-4BF8-A670-217F12FD78C7}" type="pres">
      <dgm:prSet presAssocID="{0CE4397C-3F38-43E4-AD47-73B62BE4B8C1}" presName="bentUpArrow1" presStyleLbl="alignImgPlace1" presStyleIdx="0" presStyleCnt="2" custScaleX="45739" custScaleY="68953" custLinFactNeighborX="17594" custLinFactNeighborY="-31362"/>
      <dgm:spPr/>
      <dgm:t>
        <a:bodyPr/>
        <a:lstStyle/>
        <a:p>
          <a:endParaRPr lang="es-EC"/>
        </a:p>
      </dgm:t>
    </dgm:pt>
    <dgm:pt modelId="{24AEC8B3-1D0A-406C-B926-AA5A6E53F8B6}" type="pres">
      <dgm:prSet presAssocID="{0CE4397C-3F38-43E4-AD47-73B62BE4B8C1}" presName="ParentText" presStyleLbl="node1" presStyleIdx="0" presStyleCnt="3" custScaleX="74345" custScaleY="74527">
        <dgm:presLayoutVars>
          <dgm:chMax val="1"/>
          <dgm:chPref val="1"/>
          <dgm:bulletEnabled val="1"/>
        </dgm:presLayoutVars>
      </dgm:prSet>
      <dgm:spPr/>
      <dgm:t>
        <a:bodyPr/>
        <a:lstStyle/>
        <a:p>
          <a:endParaRPr lang="es-EC"/>
        </a:p>
      </dgm:t>
    </dgm:pt>
    <dgm:pt modelId="{447724A3-1540-4957-9B03-01A141E840E5}" type="pres">
      <dgm:prSet presAssocID="{0CE4397C-3F38-43E4-AD47-73B62BE4B8C1}" presName="ChildText" presStyleLbl="revTx" presStyleIdx="0" presStyleCnt="3" custScaleX="140961" custLinFactNeighborX="12119" custLinFactNeighborY="439">
        <dgm:presLayoutVars>
          <dgm:chMax val="0"/>
          <dgm:chPref val="0"/>
          <dgm:bulletEnabled val="1"/>
        </dgm:presLayoutVars>
      </dgm:prSet>
      <dgm:spPr/>
      <dgm:t>
        <a:bodyPr/>
        <a:lstStyle/>
        <a:p>
          <a:endParaRPr lang="es-EC"/>
        </a:p>
      </dgm:t>
    </dgm:pt>
    <dgm:pt modelId="{C0BFA7FA-4D69-4125-9A54-238892685B38}" type="pres">
      <dgm:prSet presAssocID="{C2F73A82-4F42-463E-A1F0-14449CC49B93}" presName="sibTrans" presStyleCnt="0"/>
      <dgm:spPr/>
      <dgm:t>
        <a:bodyPr/>
        <a:lstStyle/>
        <a:p>
          <a:endParaRPr lang="es-EC"/>
        </a:p>
      </dgm:t>
    </dgm:pt>
    <dgm:pt modelId="{1AF1E8CA-CF5C-464E-A295-1B40DD0FA8FD}" type="pres">
      <dgm:prSet presAssocID="{3C7200A5-CD78-464A-8C88-166FF6D0378C}" presName="composite" presStyleCnt="0"/>
      <dgm:spPr/>
      <dgm:t>
        <a:bodyPr/>
        <a:lstStyle/>
        <a:p>
          <a:endParaRPr lang="es-EC"/>
        </a:p>
      </dgm:t>
    </dgm:pt>
    <dgm:pt modelId="{C4B91972-6DEF-4606-B29C-9ED491AF71EA}" type="pres">
      <dgm:prSet presAssocID="{3C7200A5-CD78-464A-8C88-166FF6D0378C}" presName="bentUpArrow1" presStyleLbl="alignImgPlace1" presStyleIdx="1" presStyleCnt="2" custScaleX="44815" custScaleY="79906" custLinFactNeighborX="-10119" custLinFactNeighborY="-32721"/>
      <dgm:spPr/>
      <dgm:t>
        <a:bodyPr/>
        <a:lstStyle/>
        <a:p>
          <a:endParaRPr lang="es-EC"/>
        </a:p>
      </dgm:t>
    </dgm:pt>
    <dgm:pt modelId="{8739905A-DE1C-4E37-91C0-F5DECE984F0C}" type="pres">
      <dgm:prSet presAssocID="{3C7200A5-CD78-464A-8C88-166FF6D0378C}" presName="ParentText" presStyleLbl="node1" presStyleIdx="1" presStyleCnt="3" custScaleX="76421" custScaleY="70383" custLinFactNeighborX="-19852" custLinFactNeighborY="-2857">
        <dgm:presLayoutVars>
          <dgm:chMax val="1"/>
          <dgm:chPref val="1"/>
          <dgm:bulletEnabled val="1"/>
        </dgm:presLayoutVars>
      </dgm:prSet>
      <dgm:spPr/>
      <dgm:t>
        <a:bodyPr/>
        <a:lstStyle/>
        <a:p>
          <a:endParaRPr lang="es-EC"/>
        </a:p>
      </dgm:t>
    </dgm:pt>
    <dgm:pt modelId="{43407A3D-8077-4343-AFAB-DA20632BF75E}" type="pres">
      <dgm:prSet presAssocID="{3C7200A5-CD78-464A-8C88-166FF6D0378C}" presName="ChildText" presStyleLbl="revTx" presStyleIdx="1" presStyleCnt="3" custScaleX="266364" custScaleY="87545" custLinFactNeighborX="42696" custLinFactNeighborY="-3241">
        <dgm:presLayoutVars>
          <dgm:chMax val="0"/>
          <dgm:chPref val="0"/>
          <dgm:bulletEnabled val="1"/>
        </dgm:presLayoutVars>
      </dgm:prSet>
      <dgm:spPr/>
      <dgm:t>
        <a:bodyPr/>
        <a:lstStyle/>
        <a:p>
          <a:endParaRPr lang="es-EC"/>
        </a:p>
      </dgm:t>
    </dgm:pt>
    <dgm:pt modelId="{DEA58754-C9B1-459A-8813-E61204712F73}" type="pres">
      <dgm:prSet presAssocID="{16D50C88-BA9C-4FE0-A14F-EAE8D42CA77A}" presName="sibTrans" presStyleCnt="0"/>
      <dgm:spPr/>
      <dgm:t>
        <a:bodyPr/>
        <a:lstStyle/>
        <a:p>
          <a:endParaRPr lang="es-EC"/>
        </a:p>
      </dgm:t>
    </dgm:pt>
    <dgm:pt modelId="{A2152367-1FC3-4070-935B-0796130D3F5F}" type="pres">
      <dgm:prSet presAssocID="{8C6A81F3-D9CA-4FE1-900D-0E797C518F5D}" presName="composite" presStyleCnt="0"/>
      <dgm:spPr/>
      <dgm:t>
        <a:bodyPr/>
        <a:lstStyle/>
        <a:p>
          <a:endParaRPr lang="es-EC"/>
        </a:p>
      </dgm:t>
    </dgm:pt>
    <dgm:pt modelId="{227931E6-37CF-427C-A573-B73221900B39}" type="pres">
      <dgm:prSet presAssocID="{8C6A81F3-D9CA-4FE1-900D-0E797C518F5D}" presName="ParentText" presStyleLbl="node1" presStyleIdx="2" presStyleCnt="3" custScaleX="71465" custScaleY="67338" custLinFactNeighborX="-36179" custLinFactNeighborY="-1144">
        <dgm:presLayoutVars>
          <dgm:chMax val="1"/>
          <dgm:chPref val="1"/>
          <dgm:bulletEnabled val="1"/>
        </dgm:presLayoutVars>
      </dgm:prSet>
      <dgm:spPr/>
      <dgm:t>
        <a:bodyPr/>
        <a:lstStyle/>
        <a:p>
          <a:endParaRPr lang="es-EC"/>
        </a:p>
      </dgm:t>
    </dgm:pt>
    <dgm:pt modelId="{95684290-5BDE-42C5-A1E8-8D2B04E2FDBF}" type="pres">
      <dgm:prSet presAssocID="{8C6A81F3-D9CA-4FE1-900D-0E797C518F5D}" presName="FinalChildText" presStyleLbl="revTx" presStyleIdx="2" presStyleCnt="3" custScaleX="184106" custLinFactNeighborX="-27245" custLinFactNeighborY="2957">
        <dgm:presLayoutVars>
          <dgm:chMax val="0"/>
          <dgm:chPref val="0"/>
          <dgm:bulletEnabled val="1"/>
        </dgm:presLayoutVars>
      </dgm:prSet>
      <dgm:spPr/>
      <dgm:t>
        <a:bodyPr/>
        <a:lstStyle/>
        <a:p>
          <a:endParaRPr lang="es-EC"/>
        </a:p>
      </dgm:t>
    </dgm:pt>
  </dgm:ptLst>
  <dgm:cxnLst>
    <dgm:cxn modelId="{97310D88-BB80-449D-81AD-78F2307CBE70}" type="presOf" srcId="{A52EC071-DF68-422A-BD01-D3A3CDB93BD2}" destId="{95684290-5BDE-42C5-A1E8-8D2B04E2FDBF}" srcOrd="0" destOrd="1" presId="urn:microsoft.com/office/officeart/2005/8/layout/StepDownProcess"/>
    <dgm:cxn modelId="{8A957F21-B4F4-4AD6-AC15-5F2562C5BCAE}" srcId="{13861FCA-C3D1-49F4-B1FF-ED2A7062D43C}" destId="{0CE4397C-3F38-43E4-AD47-73B62BE4B8C1}" srcOrd="0" destOrd="0" parTransId="{F2010155-7D44-4E2A-A105-358B17EA7E93}" sibTransId="{C2F73A82-4F42-463E-A1F0-14449CC49B93}"/>
    <dgm:cxn modelId="{49A76FE6-796A-4451-9559-917830719437}" type="presOf" srcId="{3738FD96-3AE5-43CF-A64F-C805ACED8AD5}" destId="{95684290-5BDE-42C5-A1E8-8D2B04E2FDBF}" srcOrd="0" destOrd="0" presId="urn:microsoft.com/office/officeart/2005/8/layout/StepDownProcess"/>
    <dgm:cxn modelId="{8098B02B-136D-4C8F-A1B0-ACA7EECFA4B5}" srcId="{0CE4397C-3F38-43E4-AD47-73B62BE4B8C1}" destId="{6F182F8D-A5EB-462F-9FFB-7AE68056EA20}" srcOrd="2" destOrd="0" parTransId="{E09932B9-B8FF-4FDA-B016-061B175555E0}" sibTransId="{8E02D55C-BEB0-49F0-BE3B-2D51B5958A21}"/>
    <dgm:cxn modelId="{1066D46C-68BF-4FF8-BBDF-9B87ADB3416A}" type="presOf" srcId="{0CE4397C-3F38-43E4-AD47-73B62BE4B8C1}" destId="{24AEC8B3-1D0A-406C-B926-AA5A6E53F8B6}" srcOrd="0" destOrd="0" presId="urn:microsoft.com/office/officeart/2005/8/layout/StepDownProcess"/>
    <dgm:cxn modelId="{E7FE7702-A5BB-497E-BDE0-B83E44A5DF4A}" type="presOf" srcId="{6F182F8D-A5EB-462F-9FFB-7AE68056EA20}" destId="{447724A3-1540-4957-9B03-01A141E840E5}" srcOrd="0" destOrd="2" presId="urn:microsoft.com/office/officeart/2005/8/layout/StepDownProcess"/>
    <dgm:cxn modelId="{C83FEB94-7366-4B29-BC69-0F469F3DD6D4}" srcId="{8C6A81F3-D9CA-4FE1-900D-0E797C518F5D}" destId="{3738FD96-3AE5-43CF-A64F-C805ACED8AD5}" srcOrd="0" destOrd="0" parTransId="{FAC1B4B3-0668-4B84-A495-0E67A7D0CE87}" sibTransId="{D891CBE5-0E81-4E49-8BAB-3250769F60FE}"/>
    <dgm:cxn modelId="{44A2BE1A-61F5-45D3-B3B1-226756A97188}" type="presOf" srcId="{8C6A81F3-D9CA-4FE1-900D-0E797C518F5D}" destId="{227931E6-37CF-427C-A573-B73221900B39}" srcOrd="0" destOrd="0" presId="urn:microsoft.com/office/officeart/2005/8/layout/StepDownProcess"/>
    <dgm:cxn modelId="{7F74D2CF-54AB-48BF-94C1-CA0AFACC5FA1}" type="presOf" srcId="{B60BC8F5-A6AF-4FE9-9B10-C5DA67E2EA1C}" destId="{43407A3D-8077-4343-AFAB-DA20632BF75E}" srcOrd="0" destOrd="0" presId="urn:microsoft.com/office/officeart/2005/8/layout/StepDownProcess"/>
    <dgm:cxn modelId="{075C3A48-512A-4A43-BF4F-20FB340DF393}" srcId="{0CE4397C-3F38-43E4-AD47-73B62BE4B8C1}" destId="{7391E23D-A611-47D8-898C-9A579B0C3102}" srcOrd="1" destOrd="0" parTransId="{65C9E314-ABC1-44B4-8F26-9AE5453547AF}" sibTransId="{2DB3D41D-2B2F-4309-BAAE-D18807663E32}"/>
    <dgm:cxn modelId="{F79E29BE-AC4A-49D1-A45B-BB4FC098966C}" srcId="{13861FCA-C3D1-49F4-B1FF-ED2A7062D43C}" destId="{8C6A81F3-D9CA-4FE1-900D-0E797C518F5D}" srcOrd="2" destOrd="0" parTransId="{88CA7051-C1CF-486C-AA39-4E89CE0E4FB1}" sibTransId="{60F1B4EE-6A76-4E4A-B3DD-F22A2CD4D60C}"/>
    <dgm:cxn modelId="{EFC57ADC-1B0A-4D4B-AE7D-00E4E799A315}" type="presOf" srcId="{5BA4F69A-D188-4E34-8D99-DC3308660B3A}" destId="{447724A3-1540-4957-9B03-01A141E840E5}" srcOrd="0" destOrd="0" presId="urn:microsoft.com/office/officeart/2005/8/layout/StepDownProcess"/>
    <dgm:cxn modelId="{42CBF48B-E31D-47A5-978C-637F6998FD07}" type="presOf" srcId="{13861FCA-C3D1-49F4-B1FF-ED2A7062D43C}" destId="{2F41E681-0C30-4723-9296-7F482C1DE3FF}" srcOrd="0" destOrd="0" presId="urn:microsoft.com/office/officeart/2005/8/layout/StepDownProcess"/>
    <dgm:cxn modelId="{5AE86510-1134-4118-BDAF-08F9E7E23286}" srcId="{3C7200A5-CD78-464A-8C88-166FF6D0378C}" destId="{A4EEB456-1FA6-4E06-A969-B984CA404B08}" srcOrd="1" destOrd="0" parTransId="{EEF013FE-C330-4926-9A0D-D40223AC32D6}" sibTransId="{C36CB386-B66F-48EF-8572-F250E6843847}"/>
    <dgm:cxn modelId="{C1496BC7-C59E-4958-9601-FDF5441F8717}" srcId="{3C7200A5-CD78-464A-8C88-166FF6D0378C}" destId="{3A0C07BC-5C09-4B16-9551-EBB65B95142F}" srcOrd="2" destOrd="0" parTransId="{7280A6C0-FBEE-4DCA-B775-2BC7D7043857}" sibTransId="{B81F0E38-F435-4574-9C0B-BF70930ABD3D}"/>
    <dgm:cxn modelId="{AD34C632-C449-4E81-AA2A-5BEE9698E29F}" type="presOf" srcId="{3A0C07BC-5C09-4B16-9551-EBB65B95142F}" destId="{43407A3D-8077-4343-AFAB-DA20632BF75E}" srcOrd="0" destOrd="2" presId="urn:microsoft.com/office/officeart/2005/8/layout/StepDownProcess"/>
    <dgm:cxn modelId="{1A6A8018-3FA0-4BAC-9EAD-10FD3694A2F2}" srcId="{8C6A81F3-D9CA-4FE1-900D-0E797C518F5D}" destId="{4C257B5D-F9FA-4BF6-864A-DA12AC66C738}" srcOrd="2" destOrd="0" parTransId="{E7121425-5F77-41D9-A322-F05A85490817}" sibTransId="{0617CC0C-84DC-40D3-89FE-1F5AFD5D3971}"/>
    <dgm:cxn modelId="{CD6B7537-915C-4FBD-947B-B182CA617E24}" srcId="{3C7200A5-CD78-464A-8C88-166FF6D0378C}" destId="{B60BC8F5-A6AF-4FE9-9B10-C5DA67E2EA1C}" srcOrd="0" destOrd="0" parTransId="{7AF430F7-7049-4D95-B455-000B97519C2F}" sibTransId="{BC60A40F-23A3-41C2-84AF-BF2255C22DC9}"/>
    <dgm:cxn modelId="{4C22E231-9826-4C32-98F2-72FCE3C7EF6A}" srcId="{0CE4397C-3F38-43E4-AD47-73B62BE4B8C1}" destId="{5BA4F69A-D188-4E34-8D99-DC3308660B3A}" srcOrd="0" destOrd="0" parTransId="{C21BF2FF-2E96-4708-B09E-86AFEF21214D}" sibTransId="{49177500-BE16-4865-B36A-F292CAF9B4B0}"/>
    <dgm:cxn modelId="{CF01FDD2-CE26-4C7E-9DB1-B9CB48BE39F9}" type="presOf" srcId="{7391E23D-A611-47D8-898C-9A579B0C3102}" destId="{447724A3-1540-4957-9B03-01A141E840E5}" srcOrd="0" destOrd="1" presId="urn:microsoft.com/office/officeart/2005/8/layout/StepDownProcess"/>
    <dgm:cxn modelId="{416FDECF-29FE-4E03-A2CD-007AF43DA403}" type="presOf" srcId="{4C257B5D-F9FA-4BF6-864A-DA12AC66C738}" destId="{95684290-5BDE-42C5-A1E8-8D2B04E2FDBF}" srcOrd="0" destOrd="2" presId="urn:microsoft.com/office/officeart/2005/8/layout/StepDownProcess"/>
    <dgm:cxn modelId="{914F7CB5-7F06-4838-BE4F-605C2C3CFDE2}" type="presOf" srcId="{A4EEB456-1FA6-4E06-A969-B984CA404B08}" destId="{43407A3D-8077-4343-AFAB-DA20632BF75E}" srcOrd="0" destOrd="1" presId="urn:microsoft.com/office/officeart/2005/8/layout/StepDownProcess"/>
    <dgm:cxn modelId="{A9B815E0-11DD-4C79-AFA1-8EAB5C9B2510}" srcId="{13861FCA-C3D1-49F4-B1FF-ED2A7062D43C}" destId="{3C7200A5-CD78-464A-8C88-166FF6D0378C}" srcOrd="1" destOrd="0" parTransId="{079DF3B8-A3FD-458C-A123-2D8F961882B1}" sibTransId="{16D50C88-BA9C-4FE0-A14F-EAE8D42CA77A}"/>
    <dgm:cxn modelId="{A40E063C-0784-44CC-B2EC-25724F63E321}" srcId="{8C6A81F3-D9CA-4FE1-900D-0E797C518F5D}" destId="{A52EC071-DF68-422A-BD01-D3A3CDB93BD2}" srcOrd="1" destOrd="0" parTransId="{0D841A7E-FAA1-43BA-927A-682731C62C5F}" sibTransId="{B1453F16-5FA2-4EF5-9C6A-F33114355143}"/>
    <dgm:cxn modelId="{B20D3104-9AD8-4602-B92D-7A208CC58EEE}" type="presOf" srcId="{3C7200A5-CD78-464A-8C88-166FF6D0378C}" destId="{8739905A-DE1C-4E37-91C0-F5DECE984F0C}" srcOrd="0" destOrd="0" presId="urn:microsoft.com/office/officeart/2005/8/layout/StepDownProcess"/>
    <dgm:cxn modelId="{75B7DDD1-5913-4EBB-B7A2-07AD955D59B1}" type="presParOf" srcId="{2F41E681-0C30-4723-9296-7F482C1DE3FF}" destId="{F8895073-455A-4D9D-B0F1-D0E53B46576D}" srcOrd="0" destOrd="0" presId="urn:microsoft.com/office/officeart/2005/8/layout/StepDownProcess"/>
    <dgm:cxn modelId="{F17D57AF-43A2-474F-BEFE-D2F0CBF4AF7D}" type="presParOf" srcId="{F8895073-455A-4D9D-B0F1-D0E53B46576D}" destId="{7A88AE59-57AC-4BF8-A670-217F12FD78C7}" srcOrd="0" destOrd="0" presId="urn:microsoft.com/office/officeart/2005/8/layout/StepDownProcess"/>
    <dgm:cxn modelId="{73506C57-F8F1-4854-85E4-51D2B8345186}" type="presParOf" srcId="{F8895073-455A-4D9D-B0F1-D0E53B46576D}" destId="{24AEC8B3-1D0A-406C-B926-AA5A6E53F8B6}" srcOrd="1" destOrd="0" presId="urn:microsoft.com/office/officeart/2005/8/layout/StepDownProcess"/>
    <dgm:cxn modelId="{0C8DA9AA-5736-4817-899B-0EFFA057D26F}" type="presParOf" srcId="{F8895073-455A-4D9D-B0F1-D0E53B46576D}" destId="{447724A3-1540-4957-9B03-01A141E840E5}" srcOrd="2" destOrd="0" presId="urn:microsoft.com/office/officeart/2005/8/layout/StepDownProcess"/>
    <dgm:cxn modelId="{1D1EEBB7-59AB-4AE6-8486-1400B2E4B1EB}" type="presParOf" srcId="{2F41E681-0C30-4723-9296-7F482C1DE3FF}" destId="{C0BFA7FA-4D69-4125-9A54-238892685B38}" srcOrd="1" destOrd="0" presId="urn:microsoft.com/office/officeart/2005/8/layout/StepDownProcess"/>
    <dgm:cxn modelId="{D95F6FE9-07B4-4620-B0B5-90EC51D3C1C8}" type="presParOf" srcId="{2F41E681-0C30-4723-9296-7F482C1DE3FF}" destId="{1AF1E8CA-CF5C-464E-A295-1B40DD0FA8FD}" srcOrd="2" destOrd="0" presId="urn:microsoft.com/office/officeart/2005/8/layout/StepDownProcess"/>
    <dgm:cxn modelId="{F5F764B2-0395-40E8-AE57-EED1055F56A3}" type="presParOf" srcId="{1AF1E8CA-CF5C-464E-A295-1B40DD0FA8FD}" destId="{C4B91972-6DEF-4606-B29C-9ED491AF71EA}" srcOrd="0" destOrd="0" presId="urn:microsoft.com/office/officeart/2005/8/layout/StepDownProcess"/>
    <dgm:cxn modelId="{221DE1C9-D791-4299-9E6A-31DD11FBEBD6}" type="presParOf" srcId="{1AF1E8CA-CF5C-464E-A295-1B40DD0FA8FD}" destId="{8739905A-DE1C-4E37-91C0-F5DECE984F0C}" srcOrd="1" destOrd="0" presId="urn:microsoft.com/office/officeart/2005/8/layout/StepDownProcess"/>
    <dgm:cxn modelId="{A7CC15DA-EA37-4C4A-86A1-AEE20E476450}" type="presParOf" srcId="{1AF1E8CA-CF5C-464E-A295-1B40DD0FA8FD}" destId="{43407A3D-8077-4343-AFAB-DA20632BF75E}" srcOrd="2" destOrd="0" presId="urn:microsoft.com/office/officeart/2005/8/layout/StepDownProcess"/>
    <dgm:cxn modelId="{E539F575-0E21-485B-8A4F-537F007CB446}" type="presParOf" srcId="{2F41E681-0C30-4723-9296-7F482C1DE3FF}" destId="{DEA58754-C9B1-459A-8813-E61204712F73}" srcOrd="3" destOrd="0" presId="urn:microsoft.com/office/officeart/2005/8/layout/StepDownProcess"/>
    <dgm:cxn modelId="{7DE58B2E-6ADC-49B6-99A2-77345DBA238C}" type="presParOf" srcId="{2F41E681-0C30-4723-9296-7F482C1DE3FF}" destId="{A2152367-1FC3-4070-935B-0796130D3F5F}" srcOrd="4" destOrd="0" presId="urn:microsoft.com/office/officeart/2005/8/layout/StepDownProcess"/>
    <dgm:cxn modelId="{4F0CA8F4-BD94-4F7A-A507-8128033549B0}" type="presParOf" srcId="{A2152367-1FC3-4070-935B-0796130D3F5F}" destId="{227931E6-37CF-427C-A573-B73221900B39}" srcOrd="0" destOrd="0" presId="urn:microsoft.com/office/officeart/2005/8/layout/StepDownProcess"/>
    <dgm:cxn modelId="{B4148B73-1942-4B22-9903-801A1DB3DD6A}" type="presParOf" srcId="{A2152367-1FC3-4070-935B-0796130D3F5F}" destId="{95684290-5BDE-42C5-A1E8-8D2B04E2FDB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B7E5EC-38DA-4A50-A0C4-7AF89BE5BCF9}" type="doc">
      <dgm:prSet loTypeId="urn:microsoft.com/office/officeart/2008/layout/VerticalCircleList" loCatId="list" qsTypeId="urn:microsoft.com/office/officeart/2005/8/quickstyle/simple4" qsCatId="simple" csTypeId="urn:microsoft.com/office/officeart/2005/8/colors/colorful5" csCatId="colorful" phldr="1"/>
      <dgm:spPr/>
      <dgm:t>
        <a:bodyPr/>
        <a:lstStyle/>
        <a:p>
          <a:endParaRPr lang="es-EC"/>
        </a:p>
      </dgm:t>
    </dgm:pt>
    <dgm:pt modelId="{D90D11C7-3218-4897-BF20-4F511F53E936}">
      <dgm:prSet phldrT="[Texto]" custT="1"/>
      <dgm:spPr/>
      <dgm:t>
        <a:bodyPr/>
        <a:lstStyle/>
        <a:p>
          <a:r>
            <a:rPr lang="es-ES" sz="1800" b="1" smtClean="0">
              <a:latin typeface="+mn-lt"/>
            </a:rPr>
            <a:t>Napo</a:t>
          </a:r>
          <a:r>
            <a:rPr lang="es-ES" sz="2000" smtClean="0">
              <a:latin typeface="+mn-lt"/>
            </a:rPr>
            <a:t> </a:t>
          </a:r>
        </a:p>
        <a:p>
          <a:r>
            <a:rPr lang="es-ES" sz="1800" smtClean="0">
              <a:latin typeface="+mn-lt"/>
            </a:rPr>
            <a:t>El 93% utilizan el sistema de pastoreo libre.</a:t>
          </a:r>
        </a:p>
        <a:p>
          <a:r>
            <a:rPr lang="es-ES" sz="1800" smtClean="0">
              <a:latin typeface="+mn-lt"/>
            </a:rPr>
            <a:t>El 77% de los ganaderos se dedican únicamente a la producción de carne </a:t>
          </a:r>
        </a:p>
        <a:p>
          <a:endParaRPr lang="es-EC" sz="1800" dirty="0"/>
        </a:p>
      </dgm:t>
    </dgm:pt>
    <dgm:pt modelId="{ABD860D8-20B1-4B83-BC50-440CC0DEE453}" type="parTrans" cxnId="{8801FF3D-C1E7-434D-B059-1066540CF607}">
      <dgm:prSet/>
      <dgm:spPr/>
      <dgm:t>
        <a:bodyPr/>
        <a:lstStyle/>
        <a:p>
          <a:endParaRPr lang="es-EC"/>
        </a:p>
      </dgm:t>
    </dgm:pt>
    <dgm:pt modelId="{B493EC3A-7A13-45A3-A7F7-0DCACC5138FB}" type="sibTrans" cxnId="{8801FF3D-C1E7-434D-B059-1066540CF607}">
      <dgm:prSet/>
      <dgm:spPr/>
      <dgm:t>
        <a:bodyPr/>
        <a:lstStyle/>
        <a:p>
          <a:endParaRPr lang="es-EC"/>
        </a:p>
      </dgm:t>
    </dgm:pt>
    <dgm:pt modelId="{1E1AD19F-3DBB-4799-85FB-7C95B8F1DCFE}">
      <dgm:prSet phldrT="[Texto]" custT="1"/>
      <dgm:spPr/>
      <dgm:t>
        <a:bodyPr/>
        <a:lstStyle/>
        <a:p>
          <a:r>
            <a:rPr lang="es-ES" sz="1800" b="1" smtClean="0">
              <a:latin typeface="+mn-lt"/>
              <a:ea typeface="Calibri" panose="020F0502020204030204" pitchFamily="34" charset="0"/>
              <a:cs typeface="Times New Roman" panose="02020603050405020304" pitchFamily="18" charset="0"/>
            </a:rPr>
            <a:t>Manabí</a:t>
          </a:r>
          <a:r>
            <a:rPr lang="es-ES" sz="1800" smtClean="0">
              <a:latin typeface="+mn-lt"/>
              <a:ea typeface="Calibri" panose="020F0502020204030204" pitchFamily="34" charset="0"/>
              <a:cs typeface="Times New Roman" panose="02020603050405020304" pitchFamily="18" charset="0"/>
            </a:rPr>
            <a:t> </a:t>
          </a:r>
        </a:p>
        <a:p>
          <a:r>
            <a:rPr lang="es-ES" sz="1800" smtClean="0">
              <a:latin typeface="+mn-lt"/>
              <a:ea typeface="Calibri" panose="020F0502020204030204" pitchFamily="34" charset="0"/>
              <a:cs typeface="Times New Roman" panose="02020603050405020304" pitchFamily="18" charset="0"/>
            </a:rPr>
            <a:t>El 100% </a:t>
          </a:r>
          <a:r>
            <a:rPr lang="es-ES" sz="1800" smtClean="0"/>
            <a:t>utilizan el sistema de pastoreo libre.</a:t>
          </a:r>
        </a:p>
        <a:p>
          <a:r>
            <a:rPr lang="es-ES" sz="1800" smtClean="0">
              <a:latin typeface="+mn-lt"/>
              <a:ea typeface="Calibri" panose="020F0502020204030204" pitchFamily="34" charset="0"/>
              <a:cs typeface="Times New Roman" panose="02020603050405020304" pitchFamily="18" charset="0"/>
            </a:rPr>
            <a:t>El 86%, </a:t>
          </a:r>
          <a:r>
            <a:rPr lang="es-ES" sz="1800" smtClean="0"/>
            <a:t>de los ganaderos se dedican únicamente a la producción de carne.</a:t>
          </a:r>
          <a:endParaRPr lang="es-EC" sz="1800" dirty="0"/>
        </a:p>
      </dgm:t>
    </dgm:pt>
    <dgm:pt modelId="{24861E1B-2A4D-4BF1-A938-15FF1650DA4A}" type="parTrans" cxnId="{8519775B-3304-4892-82AB-A34391E96CCA}">
      <dgm:prSet/>
      <dgm:spPr/>
      <dgm:t>
        <a:bodyPr/>
        <a:lstStyle/>
        <a:p>
          <a:endParaRPr lang="es-EC"/>
        </a:p>
      </dgm:t>
    </dgm:pt>
    <dgm:pt modelId="{45129C48-D395-4121-A99A-FA8C2A768405}" type="sibTrans" cxnId="{8519775B-3304-4892-82AB-A34391E96CCA}">
      <dgm:prSet/>
      <dgm:spPr/>
      <dgm:t>
        <a:bodyPr/>
        <a:lstStyle/>
        <a:p>
          <a:endParaRPr lang="es-EC"/>
        </a:p>
      </dgm:t>
    </dgm:pt>
    <dgm:pt modelId="{124F4198-9C6C-4E0B-84FC-6D4BD783A76F}" type="pres">
      <dgm:prSet presAssocID="{7FB7E5EC-38DA-4A50-A0C4-7AF89BE5BCF9}" presName="Name0" presStyleCnt="0">
        <dgm:presLayoutVars>
          <dgm:dir/>
        </dgm:presLayoutVars>
      </dgm:prSet>
      <dgm:spPr/>
      <dgm:t>
        <a:bodyPr/>
        <a:lstStyle/>
        <a:p>
          <a:endParaRPr lang="es-ES"/>
        </a:p>
      </dgm:t>
    </dgm:pt>
    <dgm:pt modelId="{D9B808CB-CF0B-44F4-86D6-E3380CAFDC9E}" type="pres">
      <dgm:prSet presAssocID="{D90D11C7-3218-4897-BF20-4F511F53E936}" presName="noChildren" presStyleCnt="0"/>
      <dgm:spPr/>
      <dgm:t>
        <a:bodyPr/>
        <a:lstStyle/>
        <a:p>
          <a:endParaRPr lang="es-ES"/>
        </a:p>
      </dgm:t>
    </dgm:pt>
    <dgm:pt modelId="{4833DBD0-F4DC-4C54-90CD-F10777AEA6CE}" type="pres">
      <dgm:prSet presAssocID="{D90D11C7-3218-4897-BF20-4F511F53E936}" presName="gap" presStyleCnt="0"/>
      <dgm:spPr/>
      <dgm:t>
        <a:bodyPr/>
        <a:lstStyle/>
        <a:p>
          <a:endParaRPr lang="es-ES"/>
        </a:p>
      </dgm:t>
    </dgm:pt>
    <dgm:pt modelId="{BB64A46F-D1A9-41ED-95B3-643F193B53B0}" type="pres">
      <dgm:prSet presAssocID="{D90D11C7-3218-4897-BF20-4F511F53E936}" presName="medCircle2" presStyleLbl="vennNode1" presStyleIdx="0" presStyleCnt="2" custLinFactNeighborX="1001" custLinFactNeighborY="-3650"/>
      <dgm:spPr/>
      <dgm:t>
        <a:bodyPr/>
        <a:lstStyle/>
        <a:p>
          <a:endParaRPr lang="es-ES"/>
        </a:p>
      </dgm:t>
    </dgm:pt>
    <dgm:pt modelId="{AB0F6157-98CA-4888-94A6-17BC4497E696}" type="pres">
      <dgm:prSet presAssocID="{D90D11C7-3218-4897-BF20-4F511F53E936}" presName="txLvlOnly1" presStyleLbl="revTx" presStyleIdx="0" presStyleCnt="2" custScaleX="104511"/>
      <dgm:spPr/>
      <dgm:t>
        <a:bodyPr/>
        <a:lstStyle/>
        <a:p>
          <a:endParaRPr lang="es-EC"/>
        </a:p>
      </dgm:t>
    </dgm:pt>
    <dgm:pt modelId="{69091683-9207-4859-932E-3A28C1F7DCE1}" type="pres">
      <dgm:prSet presAssocID="{1E1AD19F-3DBB-4799-85FB-7C95B8F1DCFE}" presName="noChildren" presStyleCnt="0"/>
      <dgm:spPr/>
      <dgm:t>
        <a:bodyPr/>
        <a:lstStyle/>
        <a:p>
          <a:endParaRPr lang="es-ES"/>
        </a:p>
      </dgm:t>
    </dgm:pt>
    <dgm:pt modelId="{8B10DAB5-4124-4748-88D9-2D9D5BF5FA71}" type="pres">
      <dgm:prSet presAssocID="{1E1AD19F-3DBB-4799-85FB-7C95B8F1DCFE}" presName="gap" presStyleCnt="0"/>
      <dgm:spPr/>
      <dgm:t>
        <a:bodyPr/>
        <a:lstStyle/>
        <a:p>
          <a:endParaRPr lang="es-ES"/>
        </a:p>
      </dgm:t>
    </dgm:pt>
    <dgm:pt modelId="{58D40064-8A64-4AC1-8E23-F6D5361AB05C}" type="pres">
      <dgm:prSet presAssocID="{1E1AD19F-3DBB-4799-85FB-7C95B8F1DCFE}" presName="medCircle2" presStyleLbl="vennNode1" presStyleIdx="1" presStyleCnt="2"/>
      <dgm:spPr/>
      <dgm:t>
        <a:bodyPr/>
        <a:lstStyle/>
        <a:p>
          <a:endParaRPr lang="es-ES"/>
        </a:p>
      </dgm:t>
    </dgm:pt>
    <dgm:pt modelId="{7DA3755E-024D-4EA6-A087-57CFB04C2FFE}" type="pres">
      <dgm:prSet presAssocID="{1E1AD19F-3DBB-4799-85FB-7C95B8F1DCFE}" presName="txLvlOnly1" presStyleLbl="revTx" presStyleIdx="1" presStyleCnt="2" custLinFactNeighborX="-2658"/>
      <dgm:spPr/>
      <dgm:t>
        <a:bodyPr/>
        <a:lstStyle/>
        <a:p>
          <a:endParaRPr lang="es-ES"/>
        </a:p>
      </dgm:t>
    </dgm:pt>
  </dgm:ptLst>
  <dgm:cxnLst>
    <dgm:cxn modelId="{FA72098D-4945-46CB-AE42-22AC519F6019}" type="presOf" srcId="{1E1AD19F-3DBB-4799-85FB-7C95B8F1DCFE}" destId="{7DA3755E-024D-4EA6-A087-57CFB04C2FFE}" srcOrd="0" destOrd="0" presId="urn:microsoft.com/office/officeart/2008/layout/VerticalCircleList"/>
    <dgm:cxn modelId="{0E3C255B-7C8D-4213-B585-369AA7BEFAAD}" type="presOf" srcId="{7FB7E5EC-38DA-4A50-A0C4-7AF89BE5BCF9}" destId="{124F4198-9C6C-4E0B-84FC-6D4BD783A76F}" srcOrd="0" destOrd="0" presId="urn:microsoft.com/office/officeart/2008/layout/VerticalCircleList"/>
    <dgm:cxn modelId="{BAAFEB73-29AD-43F0-BCCA-B17957AB86A5}" type="presOf" srcId="{D90D11C7-3218-4897-BF20-4F511F53E936}" destId="{AB0F6157-98CA-4888-94A6-17BC4497E696}" srcOrd="0" destOrd="0" presId="urn:microsoft.com/office/officeart/2008/layout/VerticalCircleList"/>
    <dgm:cxn modelId="{8801FF3D-C1E7-434D-B059-1066540CF607}" srcId="{7FB7E5EC-38DA-4A50-A0C4-7AF89BE5BCF9}" destId="{D90D11C7-3218-4897-BF20-4F511F53E936}" srcOrd="0" destOrd="0" parTransId="{ABD860D8-20B1-4B83-BC50-440CC0DEE453}" sibTransId="{B493EC3A-7A13-45A3-A7F7-0DCACC5138FB}"/>
    <dgm:cxn modelId="{8519775B-3304-4892-82AB-A34391E96CCA}" srcId="{7FB7E5EC-38DA-4A50-A0C4-7AF89BE5BCF9}" destId="{1E1AD19F-3DBB-4799-85FB-7C95B8F1DCFE}" srcOrd="1" destOrd="0" parTransId="{24861E1B-2A4D-4BF1-A938-15FF1650DA4A}" sibTransId="{45129C48-D395-4121-A99A-FA8C2A768405}"/>
    <dgm:cxn modelId="{6A7CA0AA-94DB-4FDF-B6E8-77CE2D985153}" type="presParOf" srcId="{124F4198-9C6C-4E0B-84FC-6D4BD783A76F}" destId="{D9B808CB-CF0B-44F4-86D6-E3380CAFDC9E}" srcOrd="0" destOrd="0" presId="urn:microsoft.com/office/officeart/2008/layout/VerticalCircleList"/>
    <dgm:cxn modelId="{DF94790D-709F-45DB-95D5-9CEE79D93583}" type="presParOf" srcId="{D9B808CB-CF0B-44F4-86D6-E3380CAFDC9E}" destId="{4833DBD0-F4DC-4C54-90CD-F10777AEA6CE}" srcOrd="0" destOrd="0" presId="urn:microsoft.com/office/officeart/2008/layout/VerticalCircleList"/>
    <dgm:cxn modelId="{DF095AE0-F4F2-452C-8ACA-B8B7A4A84B14}" type="presParOf" srcId="{D9B808CB-CF0B-44F4-86D6-E3380CAFDC9E}" destId="{BB64A46F-D1A9-41ED-95B3-643F193B53B0}" srcOrd="1" destOrd="0" presId="urn:microsoft.com/office/officeart/2008/layout/VerticalCircleList"/>
    <dgm:cxn modelId="{18832708-7D1A-4CBF-8BD4-E36E6A8290B4}" type="presParOf" srcId="{D9B808CB-CF0B-44F4-86D6-E3380CAFDC9E}" destId="{AB0F6157-98CA-4888-94A6-17BC4497E696}" srcOrd="2" destOrd="0" presId="urn:microsoft.com/office/officeart/2008/layout/VerticalCircleList"/>
    <dgm:cxn modelId="{CE325F01-9953-45DF-ACBD-45A3A738B9EA}" type="presParOf" srcId="{124F4198-9C6C-4E0B-84FC-6D4BD783A76F}" destId="{69091683-9207-4859-932E-3A28C1F7DCE1}" srcOrd="1" destOrd="0" presId="urn:microsoft.com/office/officeart/2008/layout/VerticalCircleList"/>
    <dgm:cxn modelId="{F2F26708-EBA1-46AD-8F69-4B424B842E89}" type="presParOf" srcId="{69091683-9207-4859-932E-3A28C1F7DCE1}" destId="{8B10DAB5-4124-4748-88D9-2D9D5BF5FA71}" srcOrd="0" destOrd="0" presId="urn:microsoft.com/office/officeart/2008/layout/VerticalCircleList"/>
    <dgm:cxn modelId="{092375D9-770C-4560-8707-0813499670B2}" type="presParOf" srcId="{69091683-9207-4859-932E-3A28C1F7DCE1}" destId="{58D40064-8A64-4AC1-8E23-F6D5361AB05C}" srcOrd="1" destOrd="0" presId="urn:microsoft.com/office/officeart/2008/layout/VerticalCircleList"/>
    <dgm:cxn modelId="{07771BB6-3F03-44D1-BB25-89D6BE8648A7}" type="presParOf" srcId="{69091683-9207-4859-932E-3A28C1F7DCE1}" destId="{7DA3755E-024D-4EA6-A087-57CFB04C2FF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9C05761D-689E-4570-B1C5-DC13C840C02B}"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es-ES"/>
        </a:p>
      </dgm:t>
    </dgm:pt>
    <dgm:pt modelId="{0DF93BC8-1194-4175-B60B-7BA8BE5F482E}">
      <dgm:prSet phldrT="[Texto]"/>
      <dgm:spPr/>
      <dgm:t>
        <a:bodyPr/>
        <a:lstStyle/>
        <a:p>
          <a:r>
            <a:rPr lang="es-ES" dirty="0" smtClean="0">
              <a:solidFill>
                <a:schemeClr val="tx1"/>
              </a:solidFill>
            </a:rPr>
            <a:t>NAPO</a:t>
          </a:r>
          <a:endParaRPr lang="es-ES" dirty="0">
            <a:solidFill>
              <a:schemeClr val="tx1"/>
            </a:solidFill>
          </a:endParaRPr>
        </a:p>
      </dgm:t>
    </dgm:pt>
    <dgm:pt modelId="{3737C5AA-E95D-4F30-A0C3-B21E822A7F0D}" type="parTrans" cxnId="{7AD3A451-B2C4-4B1A-9B2C-D07CD977587B}">
      <dgm:prSet/>
      <dgm:spPr/>
      <dgm:t>
        <a:bodyPr/>
        <a:lstStyle/>
        <a:p>
          <a:endParaRPr lang="es-ES"/>
        </a:p>
      </dgm:t>
    </dgm:pt>
    <dgm:pt modelId="{27878FFF-6729-4FF5-B3E3-BFABDBCC0AD0}" type="sibTrans" cxnId="{7AD3A451-B2C4-4B1A-9B2C-D07CD977587B}">
      <dgm:prSet/>
      <dgm:spPr/>
      <dgm:t>
        <a:bodyPr/>
        <a:lstStyle/>
        <a:p>
          <a:endParaRPr lang="es-ES"/>
        </a:p>
      </dgm:t>
    </dgm:pt>
    <dgm:pt modelId="{9F4B67AC-907D-4379-99F3-C9CEB88EDDF4}">
      <dgm:prSet phldrT="[Texto]"/>
      <dgm:spPr/>
      <dgm:t>
        <a:bodyPr/>
        <a:lstStyle/>
        <a:p>
          <a:r>
            <a:rPr lang="es-ES" dirty="0" smtClean="0"/>
            <a:t>El 62% de las ganaderías lo realizan</a:t>
          </a:r>
          <a:endParaRPr lang="es-ES" dirty="0"/>
        </a:p>
      </dgm:t>
    </dgm:pt>
    <dgm:pt modelId="{3BB71202-09DD-4BED-ADDA-23041A2A1DEE}" type="parTrans" cxnId="{7655CD1A-D4DA-46E7-8388-60700DA6FD6A}">
      <dgm:prSet/>
      <dgm:spPr/>
      <dgm:t>
        <a:bodyPr/>
        <a:lstStyle/>
        <a:p>
          <a:endParaRPr lang="es-ES"/>
        </a:p>
      </dgm:t>
    </dgm:pt>
    <dgm:pt modelId="{8A17E019-FE9F-4112-B379-AC78D8541D88}" type="sibTrans" cxnId="{7655CD1A-D4DA-46E7-8388-60700DA6FD6A}">
      <dgm:prSet/>
      <dgm:spPr/>
      <dgm:t>
        <a:bodyPr/>
        <a:lstStyle/>
        <a:p>
          <a:endParaRPr lang="es-ES"/>
        </a:p>
      </dgm:t>
    </dgm:pt>
    <dgm:pt modelId="{822A4707-665F-471D-AAFF-302F8722DDA9}">
      <dgm:prSet phldrT="[Texto]"/>
      <dgm:spPr/>
      <dgm:t>
        <a:bodyPr/>
        <a:lstStyle/>
        <a:p>
          <a:r>
            <a:rPr lang="es-ES" dirty="0" smtClean="0">
              <a:solidFill>
                <a:schemeClr val="tx1"/>
              </a:solidFill>
            </a:rPr>
            <a:t>MANABÍ</a:t>
          </a:r>
          <a:endParaRPr lang="es-ES" dirty="0">
            <a:solidFill>
              <a:schemeClr val="tx1"/>
            </a:solidFill>
          </a:endParaRPr>
        </a:p>
      </dgm:t>
    </dgm:pt>
    <dgm:pt modelId="{59B6298D-5155-4B51-AFB0-1FAE35DC1D74}" type="parTrans" cxnId="{51CF55EE-C2B4-4AAB-9402-7B76843C2643}">
      <dgm:prSet/>
      <dgm:spPr/>
      <dgm:t>
        <a:bodyPr/>
        <a:lstStyle/>
        <a:p>
          <a:endParaRPr lang="es-ES"/>
        </a:p>
      </dgm:t>
    </dgm:pt>
    <dgm:pt modelId="{B43694DC-F927-4FB6-ABC1-B0FFADB692E6}" type="sibTrans" cxnId="{51CF55EE-C2B4-4AAB-9402-7B76843C2643}">
      <dgm:prSet/>
      <dgm:spPr/>
      <dgm:t>
        <a:bodyPr/>
        <a:lstStyle/>
        <a:p>
          <a:endParaRPr lang="es-ES"/>
        </a:p>
      </dgm:t>
    </dgm:pt>
    <dgm:pt modelId="{25232CAD-A76A-4E3B-AF88-D4461FC4CDA5}">
      <dgm:prSet phldrT="[Texto]"/>
      <dgm:spPr/>
      <dgm:t>
        <a:bodyPr/>
        <a:lstStyle/>
        <a:p>
          <a:r>
            <a:rPr lang="es-ES" dirty="0" smtClean="0"/>
            <a:t>Es la menos usada 20%  lo realiza</a:t>
          </a:r>
          <a:endParaRPr lang="es-ES" dirty="0"/>
        </a:p>
      </dgm:t>
    </dgm:pt>
    <dgm:pt modelId="{8361EA83-75C0-45E9-BB31-815921D6CE94}" type="parTrans" cxnId="{3111711C-4BD4-4A4D-B323-06222D698BD7}">
      <dgm:prSet/>
      <dgm:spPr/>
      <dgm:t>
        <a:bodyPr/>
        <a:lstStyle/>
        <a:p>
          <a:endParaRPr lang="es-ES"/>
        </a:p>
      </dgm:t>
    </dgm:pt>
    <dgm:pt modelId="{1B15D90B-BFF4-4AE7-8CFA-194632864C25}" type="sibTrans" cxnId="{3111711C-4BD4-4A4D-B323-06222D698BD7}">
      <dgm:prSet/>
      <dgm:spPr/>
      <dgm:t>
        <a:bodyPr/>
        <a:lstStyle/>
        <a:p>
          <a:endParaRPr lang="es-ES"/>
        </a:p>
      </dgm:t>
    </dgm:pt>
    <dgm:pt modelId="{F8B43335-D391-4561-9B64-18CC1840103A}">
      <dgm:prSet/>
      <dgm:spPr/>
      <dgm:t>
        <a:bodyPr/>
        <a:lstStyle/>
        <a:p>
          <a:r>
            <a:rPr lang="es-ES" dirty="0" smtClean="0"/>
            <a:t>No se puede manifestar que hay un impacto sobre la relación C /B</a:t>
          </a:r>
          <a:endParaRPr lang="es-ES" dirty="0"/>
        </a:p>
      </dgm:t>
    </dgm:pt>
    <dgm:pt modelId="{A7DA2770-07CD-4560-8BA3-C8B42AC05522}" type="parTrans" cxnId="{7568D8EB-A8A6-4344-BCD6-5978E35CCBA4}">
      <dgm:prSet/>
      <dgm:spPr/>
      <dgm:t>
        <a:bodyPr/>
        <a:lstStyle/>
        <a:p>
          <a:endParaRPr lang="es-ES"/>
        </a:p>
      </dgm:t>
    </dgm:pt>
    <dgm:pt modelId="{A86F6CBB-3EB1-4209-A283-F1B6AED1AE89}" type="sibTrans" cxnId="{7568D8EB-A8A6-4344-BCD6-5978E35CCBA4}">
      <dgm:prSet/>
      <dgm:spPr/>
      <dgm:t>
        <a:bodyPr/>
        <a:lstStyle/>
        <a:p>
          <a:endParaRPr lang="es-ES"/>
        </a:p>
      </dgm:t>
    </dgm:pt>
    <dgm:pt modelId="{CABD4808-815B-466A-83D9-E9A4130A0F2C}">
      <dgm:prSet/>
      <dgm:spPr/>
      <dgm:t>
        <a:bodyPr/>
        <a:lstStyle/>
        <a:p>
          <a:r>
            <a:rPr lang="es-ES" dirty="0" smtClean="0"/>
            <a:t>Chi-cuadrado 3,14 no fue significativa con un probabilidad de p&gt;0.05</a:t>
          </a:r>
          <a:endParaRPr lang="es-ES" dirty="0"/>
        </a:p>
      </dgm:t>
    </dgm:pt>
    <dgm:pt modelId="{C8D00A07-26D7-47A8-B270-AC75A4BBEE10}" type="parTrans" cxnId="{3324C6BC-0769-44A9-9B0A-D77CC6306DE6}">
      <dgm:prSet/>
      <dgm:spPr/>
      <dgm:t>
        <a:bodyPr/>
        <a:lstStyle/>
        <a:p>
          <a:endParaRPr lang="es-ES"/>
        </a:p>
      </dgm:t>
    </dgm:pt>
    <dgm:pt modelId="{1CDF4DB5-B6B0-4D02-9BCA-B954345EE0D2}" type="sibTrans" cxnId="{3324C6BC-0769-44A9-9B0A-D77CC6306DE6}">
      <dgm:prSet/>
      <dgm:spPr/>
      <dgm:t>
        <a:bodyPr/>
        <a:lstStyle/>
        <a:p>
          <a:endParaRPr lang="es-ES"/>
        </a:p>
      </dgm:t>
    </dgm:pt>
    <dgm:pt modelId="{9D48B758-AA4F-47F3-9406-F79578445BFC}">
      <dgm:prSet/>
      <dgm:spPr/>
      <dgm:t>
        <a:bodyPr/>
        <a:lstStyle/>
        <a:p>
          <a:r>
            <a:rPr lang="es-ES" dirty="0" smtClean="0"/>
            <a:t>La presencia o ausencia de esta práctica no repercute en la relación C/B</a:t>
          </a:r>
          <a:endParaRPr lang="es-ES" dirty="0"/>
        </a:p>
      </dgm:t>
    </dgm:pt>
    <dgm:pt modelId="{CEC34DCB-1EA1-4F9D-83C0-3160E305EEB4}" type="parTrans" cxnId="{B3AA96B4-04E6-43AE-8CAF-D1974A1406CD}">
      <dgm:prSet/>
      <dgm:spPr/>
      <dgm:t>
        <a:bodyPr/>
        <a:lstStyle/>
        <a:p>
          <a:endParaRPr lang="es-ES"/>
        </a:p>
      </dgm:t>
    </dgm:pt>
    <dgm:pt modelId="{372B512D-F366-47EE-A338-E2E66DABBE5D}" type="sibTrans" cxnId="{B3AA96B4-04E6-43AE-8CAF-D1974A1406CD}">
      <dgm:prSet/>
      <dgm:spPr/>
      <dgm:t>
        <a:bodyPr/>
        <a:lstStyle/>
        <a:p>
          <a:endParaRPr lang="es-ES"/>
        </a:p>
      </dgm:t>
    </dgm:pt>
    <dgm:pt modelId="{5984DF76-38A8-4573-A42F-3DB2B550772D}">
      <dgm:prSet/>
      <dgm:spPr/>
      <dgm:t>
        <a:bodyPr/>
        <a:lstStyle/>
        <a:p>
          <a:r>
            <a:rPr lang="es-ES" dirty="0" smtClean="0"/>
            <a:t>Se puede manifestar que hay un impacto sobre la relación C /B</a:t>
          </a:r>
          <a:endParaRPr lang="es-ES" dirty="0"/>
        </a:p>
      </dgm:t>
    </dgm:pt>
    <dgm:pt modelId="{F38FA3D3-A299-40E1-BEEA-12A94BD50375}" type="parTrans" cxnId="{81B2A69A-506C-4162-817A-3CB56368B8B8}">
      <dgm:prSet/>
      <dgm:spPr/>
      <dgm:t>
        <a:bodyPr/>
        <a:lstStyle/>
        <a:p>
          <a:endParaRPr lang="es-ES"/>
        </a:p>
      </dgm:t>
    </dgm:pt>
    <dgm:pt modelId="{99877707-D59B-4A63-9D4D-BCDC1C537B03}" type="sibTrans" cxnId="{81B2A69A-506C-4162-817A-3CB56368B8B8}">
      <dgm:prSet/>
      <dgm:spPr/>
      <dgm:t>
        <a:bodyPr/>
        <a:lstStyle/>
        <a:p>
          <a:endParaRPr lang="es-ES"/>
        </a:p>
      </dgm:t>
    </dgm:pt>
    <dgm:pt modelId="{7327EBAB-4552-4AFC-85C8-D47133338684}">
      <dgm:prSet/>
      <dgm:spPr/>
      <dgm:t>
        <a:bodyPr/>
        <a:lstStyle/>
        <a:p>
          <a:r>
            <a:rPr lang="es-ES" dirty="0" smtClean="0"/>
            <a:t>Chi-cuadrado 1,88 no fue significativa con un probabilidad de p&gt;0.05</a:t>
          </a:r>
          <a:endParaRPr lang="es-ES" dirty="0"/>
        </a:p>
      </dgm:t>
    </dgm:pt>
    <dgm:pt modelId="{0AACE6AA-4B5F-47CF-AB15-68184A1ECC5A}" type="parTrans" cxnId="{C745D8FA-C344-4407-B8FD-5BE5D5CE06E0}">
      <dgm:prSet/>
      <dgm:spPr/>
      <dgm:t>
        <a:bodyPr/>
        <a:lstStyle/>
        <a:p>
          <a:endParaRPr lang="es-ES"/>
        </a:p>
      </dgm:t>
    </dgm:pt>
    <dgm:pt modelId="{E86C574A-B2E2-4AF0-ADB1-94AAE8153D90}" type="sibTrans" cxnId="{C745D8FA-C344-4407-B8FD-5BE5D5CE06E0}">
      <dgm:prSet/>
      <dgm:spPr/>
      <dgm:t>
        <a:bodyPr/>
        <a:lstStyle/>
        <a:p>
          <a:endParaRPr lang="es-ES"/>
        </a:p>
      </dgm:t>
    </dgm:pt>
    <dgm:pt modelId="{2AD59D87-748B-4C82-AD3F-B99FD6CA8603}">
      <dgm:prSet/>
      <dgm:spPr/>
      <dgm:t>
        <a:bodyPr/>
        <a:lstStyle/>
        <a:p>
          <a:r>
            <a:rPr lang="es-ES" dirty="0" smtClean="0"/>
            <a:t>La presencia o ausencia de esta práctica no repercute en la relación C/B</a:t>
          </a:r>
          <a:endParaRPr lang="es-ES" dirty="0"/>
        </a:p>
      </dgm:t>
    </dgm:pt>
    <dgm:pt modelId="{B2BE4347-C4D6-489A-8E61-42D86E1DD307}" type="parTrans" cxnId="{A9311C61-0504-401D-A1CB-47F3BCD44C5A}">
      <dgm:prSet/>
      <dgm:spPr/>
      <dgm:t>
        <a:bodyPr/>
        <a:lstStyle/>
        <a:p>
          <a:endParaRPr lang="es-ES"/>
        </a:p>
      </dgm:t>
    </dgm:pt>
    <dgm:pt modelId="{0933F720-0849-4CF1-95F0-0FAD9E48E907}" type="sibTrans" cxnId="{A9311C61-0504-401D-A1CB-47F3BCD44C5A}">
      <dgm:prSet/>
      <dgm:spPr/>
      <dgm:t>
        <a:bodyPr/>
        <a:lstStyle/>
        <a:p>
          <a:endParaRPr lang="es-ES"/>
        </a:p>
      </dgm:t>
    </dgm:pt>
    <dgm:pt modelId="{798D109F-D5DF-4753-B79C-19F20CE7E8BE}" type="pres">
      <dgm:prSet presAssocID="{9C05761D-689E-4570-B1C5-DC13C840C02B}" presName="linearFlow" presStyleCnt="0">
        <dgm:presLayoutVars>
          <dgm:dir/>
          <dgm:animLvl val="lvl"/>
          <dgm:resizeHandles val="exact"/>
        </dgm:presLayoutVars>
      </dgm:prSet>
      <dgm:spPr/>
      <dgm:t>
        <a:bodyPr/>
        <a:lstStyle/>
        <a:p>
          <a:endParaRPr lang="es-EC"/>
        </a:p>
      </dgm:t>
    </dgm:pt>
    <dgm:pt modelId="{3732482D-C1B3-4741-B5C9-9E35164BAD7D}" type="pres">
      <dgm:prSet presAssocID="{0DF93BC8-1194-4175-B60B-7BA8BE5F482E}" presName="composite" presStyleCnt="0"/>
      <dgm:spPr/>
      <dgm:t>
        <a:bodyPr/>
        <a:lstStyle/>
        <a:p>
          <a:endParaRPr lang="es-EC"/>
        </a:p>
      </dgm:t>
    </dgm:pt>
    <dgm:pt modelId="{DB23A246-E85F-4E71-B210-67DE77AC5F98}" type="pres">
      <dgm:prSet presAssocID="{0DF93BC8-1194-4175-B60B-7BA8BE5F482E}" presName="parentText" presStyleLbl="alignNode1" presStyleIdx="0" presStyleCnt="2">
        <dgm:presLayoutVars>
          <dgm:chMax val="1"/>
          <dgm:bulletEnabled val="1"/>
        </dgm:presLayoutVars>
      </dgm:prSet>
      <dgm:spPr/>
      <dgm:t>
        <a:bodyPr/>
        <a:lstStyle/>
        <a:p>
          <a:endParaRPr lang="es-ES"/>
        </a:p>
      </dgm:t>
    </dgm:pt>
    <dgm:pt modelId="{481950BB-6574-4551-A94A-CAECEBD67A74}" type="pres">
      <dgm:prSet presAssocID="{0DF93BC8-1194-4175-B60B-7BA8BE5F482E}" presName="descendantText" presStyleLbl="alignAcc1" presStyleIdx="0" presStyleCnt="2" custLinFactNeighborX="607" custLinFactNeighborY="-115">
        <dgm:presLayoutVars>
          <dgm:bulletEnabled val="1"/>
        </dgm:presLayoutVars>
      </dgm:prSet>
      <dgm:spPr/>
      <dgm:t>
        <a:bodyPr/>
        <a:lstStyle/>
        <a:p>
          <a:endParaRPr lang="es-ES"/>
        </a:p>
      </dgm:t>
    </dgm:pt>
    <dgm:pt modelId="{3718E614-B0D6-418F-98AE-AE30712261FC}" type="pres">
      <dgm:prSet presAssocID="{27878FFF-6729-4FF5-B3E3-BFABDBCC0AD0}" presName="sp" presStyleCnt="0"/>
      <dgm:spPr/>
      <dgm:t>
        <a:bodyPr/>
        <a:lstStyle/>
        <a:p>
          <a:endParaRPr lang="es-EC"/>
        </a:p>
      </dgm:t>
    </dgm:pt>
    <dgm:pt modelId="{C9E3216D-58B1-4D49-BF7B-DB379C32AAE4}" type="pres">
      <dgm:prSet presAssocID="{822A4707-665F-471D-AAFF-302F8722DDA9}" presName="composite" presStyleCnt="0"/>
      <dgm:spPr/>
      <dgm:t>
        <a:bodyPr/>
        <a:lstStyle/>
        <a:p>
          <a:endParaRPr lang="es-EC"/>
        </a:p>
      </dgm:t>
    </dgm:pt>
    <dgm:pt modelId="{2B2D77C7-5ECF-4059-9E78-3AF764F0F945}" type="pres">
      <dgm:prSet presAssocID="{822A4707-665F-471D-AAFF-302F8722DDA9}" presName="parentText" presStyleLbl="alignNode1" presStyleIdx="1" presStyleCnt="2">
        <dgm:presLayoutVars>
          <dgm:chMax val="1"/>
          <dgm:bulletEnabled val="1"/>
        </dgm:presLayoutVars>
      </dgm:prSet>
      <dgm:spPr/>
      <dgm:t>
        <a:bodyPr/>
        <a:lstStyle/>
        <a:p>
          <a:endParaRPr lang="es-EC"/>
        </a:p>
      </dgm:t>
    </dgm:pt>
    <dgm:pt modelId="{1235B351-EA75-4D01-9373-733C7340B34C}" type="pres">
      <dgm:prSet presAssocID="{822A4707-665F-471D-AAFF-302F8722DDA9}" presName="descendantText" presStyleLbl="alignAcc1" presStyleIdx="1" presStyleCnt="2">
        <dgm:presLayoutVars>
          <dgm:bulletEnabled val="1"/>
        </dgm:presLayoutVars>
      </dgm:prSet>
      <dgm:spPr/>
      <dgm:t>
        <a:bodyPr/>
        <a:lstStyle/>
        <a:p>
          <a:endParaRPr lang="es-ES"/>
        </a:p>
      </dgm:t>
    </dgm:pt>
  </dgm:ptLst>
  <dgm:cxnLst>
    <dgm:cxn modelId="{8FEEF740-EDDE-47BB-8AA1-0279B69F8CCB}" type="presOf" srcId="{9C05761D-689E-4570-B1C5-DC13C840C02B}" destId="{798D109F-D5DF-4753-B79C-19F20CE7E8BE}" srcOrd="0" destOrd="0" presId="urn:microsoft.com/office/officeart/2005/8/layout/chevron2"/>
    <dgm:cxn modelId="{7AD3A451-B2C4-4B1A-9B2C-D07CD977587B}" srcId="{9C05761D-689E-4570-B1C5-DC13C840C02B}" destId="{0DF93BC8-1194-4175-B60B-7BA8BE5F482E}" srcOrd="0" destOrd="0" parTransId="{3737C5AA-E95D-4F30-A0C3-B21E822A7F0D}" sibTransId="{27878FFF-6729-4FF5-B3E3-BFABDBCC0AD0}"/>
    <dgm:cxn modelId="{3BD48F34-0CCA-4D11-BC19-57EAB926435D}" type="presOf" srcId="{822A4707-665F-471D-AAFF-302F8722DDA9}" destId="{2B2D77C7-5ECF-4059-9E78-3AF764F0F945}" srcOrd="0" destOrd="0" presId="urn:microsoft.com/office/officeart/2005/8/layout/chevron2"/>
    <dgm:cxn modelId="{51CF55EE-C2B4-4AAB-9402-7B76843C2643}" srcId="{9C05761D-689E-4570-B1C5-DC13C840C02B}" destId="{822A4707-665F-471D-AAFF-302F8722DDA9}" srcOrd="1" destOrd="0" parTransId="{59B6298D-5155-4B51-AFB0-1FAE35DC1D74}" sibTransId="{B43694DC-F927-4FB6-ABC1-B0FFADB692E6}"/>
    <dgm:cxn modelId="{C745D8FA-C344-4407-B8FD-5BE5D5CE06E0}" srcId="{822A4707-665F-471D-AAFF-302F8722DDA9}" destId="{7327EBAB-4552-4AFC-85C8-D47133338684}" srcOrd="2" destOrd="0" parTransId="{0AACE6AA-4B5F-47CF-AB15-68184A1ECC5A}" sibTransId="{E86C574A-B2E2-4AF0-ADB1-94AAE8153D90}"/>
    <dgm:cxn modelId="{3B73940B-AEFD-4FB5-9D5C-E6E648EC091A}" type="presOf" srcId="{5984DF76-38A8-4573-A42F-3DB2B550772D}" destId="{1235B351-EA75-4D01-9373-733C7340B34C}" srcOrd="0" destOrd="1" presId="urn:microsoft.com/office/officeart/2005/8/layout/chevron2"/>
    <dgm:cxn modelId="{3111711C-4BD4-4A4D-B323-06222D698BD7}" srcId="{822A4707-665F-471D-AAFF-302F8722DDA9}" destId="{25232CAD-A76A-4E3B-AF88-D4461FC4CDA5}" srcOrd="0" destOrd="0" parTransId="{8361EA83-75C0-45E9-BB31-815921D6CE94}" sibTransId="{1B15D90B-BFF4-4AE7-8CFA-194632864C25}"/>
    <dgm:cxn modelId="{81B2A69A-506C-4162-817A-3CB56368B8B8}" srcId="{822A4707-665F-471D-AAFF-302F8722DDA9}" destId="{5984DF76-38A8-4573-A42F-3DB2B550772D}" srcOrd="1" destOrd="0" parTransId="{F38FA3D3-A299-40E1-BEEA-12A94BD50375}" sibTransId="{99877707-D59B-4A63-9D4D-BCDC1C537B03}"/>
    <dgm:cxn modelId="{7568D8EB-A8A6-4344-BCD6-5978E35CCBA4}" srcId="{0DF93BC8-1194-4175-B60B-7BA8BE5F482E}" destId="{F8B43335-D391-4561-9B64-18CC1840103A}" srcOrd="1" destOrd="0" parTransId="{A7DA2770-07CD-4560-8BA3-C8B42AC05522}" sibTransId="{A86F6CBB-3EB1-4209-A283-F1B6AED1AE89}"/>
    <dgm:cxn modelId="{A9311C61-0504-401D-A1CB-47F3BCD44C5A}" srcId="{822A4707-665F-471D-AAFF-302F8722DDA9}" destId="{2AD59D87-748B-4C82-AD3F-B99FD6CA8603}" srcOrd="3" destOrd="0" parTransId="{B2BE4347-C4D6-489A-8E61-42D86E1DD307}" sibTransId="{0933F720-0849-4CF1-95F0-0FAD9E48E907}"/>
    <dgm:cxn modelId="{3324C6BC-0769-44A9-9B0A-D77CC6306DE6}" srcId="{0DF93BC8-1194-4175-B60B-7BA8BE5F482E}" destId="{CABD4808-815B-466A-83D9-E9A4130A0F2C}" srcOrd="2" destOrd="0" parTransId="{C8D00A07-26D7-47A8-B270-AC75A4BBEE10}" sibTransId="{1CDF4DB5-B6B0-4D02-9BCA-B954345EE0D2}"/>
    <dgm:cxn modelId="{F3B8F683-AF6A-434D-94DF-D0F124607CBD}" type="presOf" srcId="{F8B43335-D391-4561-9B64-18CC1840103A}" destId="{481950BB-6574-4551-A94A-CAECEBD67A74}" srcOrd="0" destOrd="1" presId="urn:microsoft.com/office/officeart/2005/8/layout/chevron2"/>
    <dgm:cxn modelId="{7655CD1A-D4DA-46E7-8388-60700DA6FD6A}" srcId="{0DF93BC8-1194-4175-B60B-7BA8BE5F482E}" destId="{9F4B67AC-907D-4379-99F3-C9CEB88EDDF4}" srcOrd="0" destOrd="0" parTransId="{3BB71202-09DD-4BED-ADDA-23041A2A1DEE}" sibTransId="{8A17E019-FE9F-4112-B379-AC78D8541D88}"/>
    <dgm:cxn modelId="{CB6B96FD-8EFB-438B-9442-E79E82C20F92}" type="presOf" srcId="{2AD59D87-748B-4C82-AD3F-B99FD6CA8603}" destId="{1235B351-EA75-4D01-9373-733C7340B34C}" srcOrd="0" destOrd="3" presId="urn:microsoft.com/office/officeart/2005/8/layout/chevron2"/>
    <dgm:cxn modelId="{B3AA96B4-04E6-43AE-8CAF-D1974A1406CD}" srcId="{0DF93BC8-1194-4175-B60B-7BA8BE5F482E}" destId="{9D48B758-AA4F-47F3-9406-F79578445BFC}" srcOrd="3" destOrd="0" parTransId="{CEC34DCB-1EA1-4F9D-83C0-3160E305EEB4}" sibTransId="{372B512D-F366-47EE-A338-E2E66DABBE5D}"/>
    <dgm:cxn modelId="{9BD9048E-1DC7-4AF9-90D5-CFE251F37605}" type="presOf" srcId="{7327EBAB-4552-4AFC-85C8-D47133338684}" destId="{1235B351-EA75-4D01-9373-733C7340B34C}" srcOrd="0" destOrd="2" presId="urn:microsoft.com/office/officeart/2005/8/layout/chevron2"/>
    <dgm:cxn modelId="{B4034A4F-2AF2-4946-ABAA-D97973DC3F9B}" type="presOf" srcId="{9D48B758-AA4F-47F3-9406-F79578445BFC}" destId="{481950BB-6574-4551-A94A-CAECEBD67A74}" srcOrd="0" destOrd="3" presId="urn:microsoft.com/office/officeart/2005/8/layout/chevron2"/>
    <dgm:cxn modelId="{441776D2-34D4-423D-8EB4-1D2632CEE560}" type="presOf" srcId="{9F4B67AC-907D-4379-99F3-C9CEB88EDDF4}" destId="{481950BB-6574-4551-A94A-CAECEBD67A74}" srcOrd="0" destOrd="0" presId="urn:microsoft.com/office/officeart/2005/8/layout/chevron2"/>
    <dgm:cxn modelId="{74638FE4-E8AB-4DFF-BB46-D338C40959C4}" type="presOf" srcId="{CABD4808-815B-466A-83D9-E9A4130A0F2C}" destId="{481950BB-6574-4551-A94A-CAECEBD67A74}" srcOrd="0" destOrd="2" presId="urn:microsoft.com/office/officeart/2005/8/layout/chevron2"/>
    <dgm:cxn modelId="{38D04DE4-BBBB-499B-9D08-7C531D0D860E}" type="presOf" srcId="{25232CAD-A76A-4E3B-AF88-D4461FC4CDA5}" destId="{1235B351-EA75-4D01-9373-733C7340B34C}" srcOrd="0" destOrd="0" presId="urn:microsoft.com/office/officeart/2005/8/layout/chevron2"/>
    <dgm:cxn modelId="{B9C617FF-AB0B-490E-ABC3-5F161CBC29FC}" type="presOf" srcId="{0DF93BC8-1194-4175-B60B-7BA8BE5F482E}" destId="{DB23A246-E85F-4E71-B210-67DE77AC5F98}" srcOrd="0" destOrd="0" presId="urn:microsoft.com/office/officeart/2005/8/layout/chevron2"/>
    <dgm:cxn modelId="{4BD84A36-027F-4EF6-AF5E-9173D01DC372}" type="presParOf" srcId="{798D109F-D5DF-4753-B79C-19F20CE7E8BE}" destId="{3732482D-C1B3-4741-B5C9-9E35164BAD7D}" srcOrd="0" destOrd="0" presId="urn:microsoft.com/office/officeart/2005/8/layout/chevron2"/>
    <dgm:cxn modelId="{DD8052CE-CB03-4A1B-B3D4-297F7BE6A09C}" type="presParOf" srcId="{3732482D-C1B3-4741-B5C9-9E35164BAD7D}" destId="{DB23A246-E85F-4E71-B210-67DE77AC5F98}" srcOrd="0" destOrd="0" presId="urn:microsoft.com/office/officeart/2005/8/layout/chevron2"/>
    <dgm:cxn modelId="{A5A27860-5419-47F6-A64B-CB4B168A1145}" type="presParOf" srcId="{3732482D-C1B3-4741-B5C9-9E35164BAD7D}" destId="{481950BB-6574-4551-A94A-CAECEBD67A74}" srcOrd="1" destOrd="0" presId="urn:microsoft.com/office/officeart/2005/8/layout/chevron2"/>
    <dgm:cxn modelId="{DCF5E409-560B-4624-AB77-B856206E204E}" type="presParOf" srcId="{798D109F-D5DF-4753-B79C-19F20CE7E8BE}" destId="{3718E614-B0D6-418F-98AE-AE30712261FC}" srcOrd="1" destOrd="0" presId="urn:microsoft.com/office/officeart/2005/8/layout/chevron2"/>
    <dgm:cxn modelId="{F9172E8F-B571-4342-AA66-AD5AC1D935B1}" type="presParOf" srcId="{798D109F-D5DF-4753-B79C-19F20CE7E8BE}" destId="{C9E3216D-58B1-4D49-BF7B-DB379C32AAE4}" srcOrd="2" destOrd="0" presId="urn:microsoft.com/office/officeart/2005/8/layout/chevron2"/>
    <dgm:cxn modelId="{90212E92-D425-4F8C-84AA-B9A6B417BF5E}" type="presParOf" srcId="{C9E3216D-58B1-4D49-BF7B-DB379C32AAE4}" destId="{2B2D77C7-5ECF-4059-9E78-3AF764F0F945}" srcOrd="0" destOrd="0" presId="urn:microsoft.com/office/officeart/2005/8/layout/chevron2"/>
    <dgm:cxn modelId="{D1272491-DB1D-4ED0-BD85-DDC669D92BAC}" type="presParOf" srcId="{C9E3216D-58B1-4D49-BF7B-DB379C32AAE4}" destId="{1235B351-EA75-4D01-9373-733C7340B3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05761D-689E-4570-B1C5-DC13C840C02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0DF93BC8-1194-4175-B60B-7BA8BE5F482E}">
      <dgm:prSet phldrT="[Texto]" custT="1"/>
      <dgm:spPr/>
      <dgm:t>
        <a:bodyPr/>
        <a:lstStyle/>
        <a:p>
          <a:r>
            <a:rPr lang="es-ES" sz="2400" dirty="0" smtClean="0">
              <a:solidFill>
                <a:schemeClr val="tx1"/>
              </a:solidFill>
            </a:rPr>
            <a:t>NAPO</a:t>
          </a:r>
          <a:endParaRPr lang="es-ES" sz="2400" dirty="0">
            <a:solidFill>
              <a:schemeClr val="tx1"/>
            </a:solidFill>
          </a:endParaRPr>
        </a:p>
      </dgm:t>
    </dgm:pt>
    <dgm:pt modelId="{3737C5AA-E95D-4F30-A0C3-B21E822A7F0D}" type="parTrans" cxnId="{7AD3A451-B2C4-4B1A-9B2C-D07CD977587B}">
      <dgm:prSet/>
      <dgm:spPr/>
      <dgm:t>
        <a:bodyPr/>
        <a:lstStyle/>
        <a:p>
          <a:endParaRPr lang="es-ES"/>
        </a:p>
      </dgm:t>
    </dgm:pt>
    <dgm:pt modelId="{27878FFF-6729-4FF5-B3E3-BFABDBCC0AD0}" type="sibTrans" cxnId="{7AD3A451-B2C4-4B1A-9B2C-D07CD977587B}">
      <dgm:prSet/>
      <dgm:spPr/>
      <dgm:t>
        <a:bodyPr/>
        <a:lstStyle/>
        <a:p>
          <a:endParaRPr lang="es-ES"/>
        </a:p>
      </dgm:t>
    </dgm:pt>
    <dgm:pt modelId="{9F4B67AC-907D-4379-99F3-C9CEB88EDDF4}">
      <dgm:prSet phldrT="[Texto]"/>
      <dgm:spPr/>
      <dgm:t>
        <a:bodyPr/>
        <a:lstStyle/>
        <a:p>
          <a:r>
            <a:rPr lang="es-ES" dirty="0" smtClean="0"/>
            <a:t>El 85% de las ganaderías lo realizan</a:t>
          </a:r>
          <a:endParaRPr lang="es-ES" dirty="0"/>
        </a:p>
      </dgm:t>
    </dgm:pt>
    <dgm:pt modelId="{3BB71202-09DD-4BED-ADDA-23041A2A1DEE}" type="parTrans" cxnId="{7655CD1A-D4DA-46E7-8388-60700DA6FD6A}">
      <dgm:prSet/>
      <dgm:spPr/>
      <dgm:t>
        <a:bodyPr/>
        <a:lstStyle/>
        <a:p>
          <a:endParaRPr lang="es-ES"/>
        </a:p>
      </dgm:t>
    </dgm:pt>
    <dgm:pt modelId="{8A17E019-FE9F-4112-B379-AC78D8541D88}" type="sibTrans" cxnId="{7655CD1A-D4DA-46E7-8388-60700DA6FD6A}">
      <dgm:prSet/>
      <dgm:spPr/>
      <dgm:t>
        <a:bodyPr/>
        <a:lstStyle/>
        <a:p>
          <a:endParaRPr lang="es-ES"/>
        </a:p>
      </dgm:t>
    </dgm:pt>
    <dgm:pt modelId="{822A4707-665F-471D-AAFF-302F8722DDA9}">
      <dgm:prSet phldrT="[Texto]" custT="1"/>
      <dgm:spPr/>
      <dgm:t>
        <a:bodyPr/>
        <a:lstStyle/>
        <a:p>
          <a:r>
            <a:rPr lang="es-ES" sz="2400" dirty="0" smtClean="0">
              <a:solidFill>
                <a:schemeClr val="tx1"/>
              </a:solidFill>
            </a:rPr>
            <a:t>MANABÍ</a:t>
          </a:r>
          <a:endParaRPr lang="es-ES" sz="2400" dirty="0">
            <a:solidFill>
              <a:schemeClr val="tx1"/>
            </a:solidFill>
          </a:endParaRPr>
        </a:p>
      </dgm:t>
    </dgm:pt>
    <dgm:pt modelId="{59B6298D-5155-4B51-AFB0-1FAE35DC1D74}" type="parTrans" cxnId="{51CF55EE-C2B4-4AAB-9402-7B76843C2643}">
      <dgm:prSet/>
      <dgm:spPr/>
      <dgm:t>
        <a:bodyPr/>
        <a:lstStyle/>
        <a:p>
          <a:endParaRPr lang="es-ES"/>
        </a:p>
      </dgm:t>
    </dgm:pt>
    <dgm:pt modelId="{B43694DC-F927-4FB6-ABC1-B0FFADB692E6}" type="sibTrans" cxnId="{51CF55EE-C2B4-4AAB-9402-7B76843C2643}">
      <dgm:prSet/>
      <dgm:spPr/>
      <dgm:t>
        <a:bodyPr/>
        <a:lstStyle/>
        <a:p>
          <a:endParaRPr lang="es-ES"/>
        </a:p>
      </dgm:t>
    </dgm:pt>
    <dgm:pt modelId="{25232CAD-A76A-4E3B-AF88-D4461FC4CDA5}">
      <dgm:prSet phldrT="[Texto]"/>
      <dgm:spPr/>
      <dgm:t>
        <a:bodyPr/>
        <a:lstStyle/>
        <a:p>
          <a:r>
            <a:rPr lang="es-ES" dirty="0" smtClean="0"/>
            <a:t>El 20% de las ganaderías lo realizan</a:t>
          </a:r>
          <a:endParaRPr lang="es-ES" dirty="0"/>
        </a:p>
      </dgm:t>
    </dgm:pt>
    <dgm:pt modelId="{8361EA83-75C0-45E9-BB31-815921D6CE94}" type="parTrans" cxnId="{3111711C-4BD4-4A4D-B323-06222D698BD7}">
      <dgm:prSet/>
      <dgm:spPr/>
      <dgm:t>
        <a:bodyPr/>
        <a:lstStyle/>
        <a:p>
          <a:endParaRPr lang="es-ES"/>
        </a:p>
      </dgm:t>
    </dgm:pt>
    <dgm:pt modelId="{1B15D90B-BFF4-4AE7-8CFA-194632864C25}" type="sibTrans" cxnId="{3111711C-4BD4-4A4D-B323-06222D698BD7}">
      <dgm:prSet/>
      <dgm:spPr/>
      <dgm:t>
        <a:bodyPr/>
        <a:lstStyle/>
        <a:p>
          <a:endParaRPr lang="es-ES"/>
        </a:p>
      </dgm:t>
    </dgm:pt>
    <dgm:pt modelId="{D291D215-6302-48A8-A734-8788C2816991}">
      <dgm:prSet/>
      <dgm:spPr/>
      <dgm:t>
        <a:bodyPr/>
        <a:lstStyle/>
        <a:p>
          <a:r>
            <a:rPr lang="es-ES" dirty="0" smtClean="0"/>
            <a:t>Estadísticamente no se determinó un efecto de la utilización o no utilización de esta práctica ganadera sobre la relación C /B</a:t>
          </a:r>
          <a:endParaRPr lang="es-ES" dirty="0"/>
        </a:p>
      </dgm:t>
    </dgm:pt>
    <dgm:pt modelId="{21367207-371B-425B-A88A-3EB60F3A835F}" type="parTrans" cxnId="{5DD665B6-C0BD-4101-9633-AAD55EAC9EF3}">
      <dgm:prSet/>
      <dgm:spPr/>
      <dgm:t>
        <a:bodyPr/>
        <a:lstStyle/>
        <a:p>
          <a:endParaRPr lang="es-ES"/>
        </a:p>
      </dgm:t>
    </dgm:pt>
    <dgm:pt modelId="{071A3E5A-D595-4447-A98B-276B69BF672A}" type="sibTrans" cxnId="{5DD665B6-C0BD-4101-9633-AAD55EAC9EF3}">
      <dgm:prSet/>
      <dgm:spPr/>
      <dgm:t>
        <a:bodyPr/>
        <a:lstStyle/>
        <a:p>
          <a:endParaRPr lang="es-ES"/>
        </a:p>
      </dgm:t>
    </dgm:pt>
    <dgm:pt modelId="{380CCE00-EF91-47D1-B391-521203F833AE}">
      <dgm:prSet/>
      <dgm:spPr/>
      <dgm:t>
        <a:bodyPr/>
        <a:lstStyle/>
        <a:p>
          <a:r>
            <a:rPr lang="es-ES" dirty="0" smtClean="0"/>
            <a:t>Chi-cuadrado 1,88 no fue significativa con un probabilidad de p&gt;0.05</a:t>
          </a:r>
          <a:endParaRPr lang="es-ES" dirty="0"/>
        </a:p>
      </dgm:t>
    </dgm:pt>
    <dgm:pt modelId="{AE51FD5A-79DD-4B3C-965D-45765FDB5C8C}" type="parTrans" cxnId="{2DFDF2BA-8672-4FB1-B9B6-301D27222555}">
      <dgm:prSet/>
      <dgm:spPr/>
      <dgm:t>
        <a:bodyPr/>
        <a:lstStyle/>
        <a:p>
          <a:endParaRPr lang="es-ES"/>
        </a:p>
      </dgm:t>
    </dgm:pt>
    <dgm:pt modelId="{685111B7-B5BE-419B-B62C-B7BA1AA33679}" type="sibTrans" cxnId="{2DFDF2BA-8672-4FB1-B9B6-301D27222555}">
      <dgm:prSet/>
      <dgm:spPr/>
      <dgm:t>
        <a:bodyPr/>
        <a:lstStyle/>
        <a:p>
          <a:endParaRPr lang="es-ES"/>
        </a:p>
      </dgm:t>
    </dgm:pt>
    <dgm:pt modelId="{14250079-7142-46DF-91DC-053ABA8690F9}">
      <dgm:prSet/>
      <dgm:spPr/>
      <dgm:t>
        <a:bodyPr/>
        <a:lstStyle/>
        <a:p>
          <a:r>
            <a:rPr lang="es-ES" dirty="0" smtClean="0"/>
            <a:t>Estadísticamente no se determinó un efecto de la utilización o no utilización de esta práctica ganadera sobre la relación C /B</a:t>
          </a:r>
          <a:endParaRPr lang="es-ES" dirty="0"/>
        </a:p>
      </dgm:t>
    </dgm:pt>
    <dgm:pt modelId="{670109F5-F494-4B02-BFC6-CAFD1F9FACE5}" type="parTrans" cxnId="{EC92F4B6-2E0D-4893-AAD0-EE4ACC3A1F0E}">
      <dgm:prSet/>
      <dgm:spPr/>
      <dgm:t>
        <a:bodyPr/>
        <a:lstStyle/>
        <a:p>
          <a:endParaRPr lang="es-ES"/>
        </a:p>
      </dgm:t>
    </dgm:pt>
    <dgm:pt modelId="{02FA427C-5FA6-442E-B57C-CDE97BE44CDD}" type="sibTrans" cxnId="{EC92F4B6-2E0D-4893-AAD0-EE4ACC3A1F0E}">
      <dgm:prSet/>
      <dgm:spPr/>
      <dgm:t>
        <a:bodyPr/>
        <a:lstStyle/>
        <a:p>
          <a:endParaRPr lang="es-ES"/>
        </a:p>
      </dgm:t>
    </dgm:pt>
    <dgm:pt modelId="{76AE8C47-4BD7-4669-8D8E-A02129F16B61}">
      <dgm:prSet/>
      <dgm:spPr/>
      <dgm:t>
        <a:bodyPr/>
        <a:lstStyle/>
        <a:p>
          <a:r>
            <a:rPr lang="es-ES" dirty="0" smtClean="0"/>
            <a:t>Chi-cuadrado 0,20 no fue significativa con un probabilidad de p&gt;0.05</a:t>
          </a:r>
          <a:endParaRPr lang="es-ES" dirty="0"/>
        </a:p>
      </dgm:t>
    </dgm:pt>
    <dgm:pt modelId="{32E80F4A-5033-4C3C-A03B-A1F00E0CDAD2}" type="parTrans" cxnId="{2247CBCC-B1AD-43DD-B73F-746FE4C48FC4}">
      <dgm:prSet/>
      <dgm:spPr/>
      <dgm:t>
        <a:bodyPr/>
        <a:lstStyle/>
        <a:p>
          <a:endParaRPr lang="es-ES"/>
        </a:p>
      </dgm:t>
    </dgm:pt>
    <dgm:pt modelId="{FD4FE6D0-CCBE-4286-A6FB-62A0299F8175}" type="sibTrans" cxnId="{2247CBCC-B1AD-43DD-B73F-746FE4C48FC4}">
      <dgm:prSet/>
      <dgm:spPr/>
      <dgm:t>
        <a:bodyPr/>
        <a:lstStyle/>
        <a:p>
          <a:endParaRPr lang="es-ES"/>
        </a:p>
      </dgm:t>
    </dgm:pt>
    <dgm:pt modelId="{62555901-48E8-4B1A-AC99-0B215229FA60}" type="pres">
      <dgm:prSet presAssocID="{9C05761D-689E-4570-B1C5-DC13C840C02B}" presName="Name0" presStyleCnt="0">
        <dgm:presLayoutVars>
          <dgm:dir/>
          <dgm:animLvl val="lvl"/>
          <dgm:resizeHandles val="exact"/>
        </dgm:presLayoutVars>
      </dgm:prSet>
      <dgm:spPr/>
      <dgm:t>
        <a:bodyPr/>
        <a:lstStyle/>
        <a:p>
          <a:endParaRPr lang="es-EC"/>
        </a:p>
      </dgm:t>
    </dgm:pt>
    <dgm:pt modelId="{FBC368FE-757B-4E98-B900-1B2E39B1A6D7}" type="pres">
      <dgm:prSet presAssocID="{0DF93BC8-1194-4175-B60B-7BA8BE5F482E}" presName="linNode" presStyleCnt="0"/>
      <dgm:spPr/>
      <dgm:t>
        <a:bodyPr/>
        <a:lstStyle/>
        <a:p>
          <a:endParaRPr lang="es-EC"/>
        </a:p>
      </dgm:t>
    </dgm:pt>
    <dgm:pt modelId="{E385000A-47FC-44BE-9331-B64927F02878}" type="pres">
      <dgm:prSet presAssocID="{0DF93BC8-1194-4175-B60B-7BA8BE5F482E}" presName="parentText" presStyleLbl="node1" presStyleIdx="0" presStyleCnt="2" custScaleX="90973" custScaleY="48581" custLinFactNeighborX="266" custLinFactNeighborY="1414">
        <dgm:presLayoutVars>
          <dgm:chMax val="1"/>
          <dgm:bulletEnabled val="1"/>
        </dgm:presLayoutVars>
      </dgm:prSet>
      <dgm:spPr/>
      <dgm:t>
        <a:bodyPr/>
        <a:lstStyle/>
        <a:p>
          <a:endParaRPr lang="es-EC"/>
        </a:p>
      </dgm:t>
    </dgm:pt>
    <dgm:pt modelId="{03D490CC-F95C-4A7F-99E9-960E2F7938FD}" type="pres">
      <dgm:prSet presAssocID="{0DF93BC8-1194-4175-B60B-7BA8BE5F482E}" presName="descendantText" presStyleLbl="alignAccFollowNode1" presStyleIdx="0" presStyleCnt="2">
        <dgm:presLayoutVars>
          <dgm:bulletEnabled val="1"/>
        </dgm:presLayoutVars>
      </dgm:prSet>
      <dgm:spPr/>
      <dgm:t>
        <a:bodyPr/>
        <a:lstStyle/>
        <a:p>
          <a:endParaRPr lang="es-EC"/>
        </a:p>
      </dgm:t>
    </dgm:pt>
    <dgm:pt modelId="{6896CB41-4F84-4C03-9EA1-C51E5B729E8C}" type="pres">
      <dgm:prSet presAssocID="{27878FFF-6729-4FF5-B3E3-BFABDBCC0AD0}" presName="sp" presStyleCnt="0"/>
      <dgm:spPr/>
      <dgm:t>
        <a:bodyPr/>
        <a:lstStyle/>
        <a:p>
          <a:endParaRPr lang="es-EC"/>
        </a:p>
      </dgm:t>
    </dgm:pt>
    <dgm:pt modelId="{D0E5913D-9401-4BBD-A6B6-B3B2D65BDBCA}" type="pres">
      <dgm:prSet presAssocID="{822A4707-665F-471D-AAFF-302F8722DDA9}" presName="linNode" presStyleCnt="0"/>
      <dgm:spPr/>
      <dgm:t>
        <a:bodyPr/>
        <a:lstStyle/>
        <a:p>
          <a:endParaRPr lang="es-EC"/>
        </a:p>
      </dgm:t>
    </dgm:pt>
    <dgm:pt modelId="{023C6829-CA29-4428-A211-59E5902017F9}" type="pres">
      <dgm:prSet presAssocID="{822A4707-665F-471D-AAFF-302F8722DDA9}" presName="parentText" presStyleLbl="node1" presStyleIdx="1" presStyleCnt="2" custScaleX="90844" custScaleY="55019">
        <dgm:presLayoutVars>
          <dgm:chMax val="1"/>
          <dgm:bulletEnabled val="1"/>
        </dgm:presLayoutVars>
      </dgm:prSet>
      <dgm:spPr/>
      <dgm:t>
        <a:bodyPr/>
        <a:lstStyle/>
        <a:p>
          <a:endParaRPr lang="es-EC"/>
        </a:p>
      </dgm:t>
    </dgm:pt>
    <dgm:pt modelId="{72FE0B85-F112-4068-9C10-54D25087C42B}" type="pres">
      <dgm:prSet presAssocID="{822A4707-665F-471D-AAFF-302F8722DDA9}" presName="descendantText" presStyleLbl="alignAccFollowNode1" presStyleIdx="1" presStyleCnt="2">
        <dgm:presLayoutVars>
          <dgm:bulletEnabled val="1"/>
        </dgm:presLayoutVars>
      </dgm:prSet>
      <dgm:spPr/>
      <dgm:t>
        <a:bodyPr/>
        <a:lstStyle/>
        <a:p>
          <a:endParaRPr lang="es-EC"/>
        </a:p>
      </dgm:t>
    </dgm:pt>
  </dgm:ptLst>
  <dgm:cxnLst>
    <dgm:cxn modelId="{7655CD1A-D4DA-46E7-8388-60700DA6FD6A}" srcId="{0DF93BC8-1194-4175-B60B-7BA8BE5F482E}" destId="{9F4B67AC-907D-4379-99F3-C9CEB88EDDF4}" srcOrd="0" destOrd="0" parTransId="{3BB71202-09DD-4BED-ADDA-23041A2A1DEE}" sibTransId="{8A17E019-FE9F-4112-B379-AC78D8541D88}"/>
    <dgm:cxn modelId="{1EBA11DB-FCD1-4676-95E8-702374888144}" type="presOf" srcId="{76AE8C47-4BD7-4669-8D8E-A02129F16B61}" destId="{03D490CC-F95C-4A7F-99E9-960E2F7938FD}" srcOrd="0" destOrd="2" presId="urn:microsoft.com/office/officeart/2005/8/layout/vList5"/>
    <dgm:cxn modelId="{8BEAE29D-B737-4EA5-B044-4FE121F1F87D}" type="presOf" srcId="{D291D215-6302-48A8-A734-8788C2816991}" destId="{72FE0B85-F112-4068-9C10-54D25087C42B}" srcOrd="0" destOrd="1" presId="urn:microsoft.com/office/officeart/2005/8/layout/vList5"/>
    <dgm:cxn modelId="{84164DDD-B44F-47CA-8D80-2C56EF4B2842}" type="presOf" srcId="{9C05761D-689E-4570-B1C5-DC13C840C02B}" destId="{62555901-48E8-4B1A-AC99-0B215229FA60}" srcOrd="0" destOrd="0" presId="urn:microsoft.com/office/officeart/2005/8/layout/vList5"/>
    <dgm:cxn modelId="{BD8CD762-3EA5-4343-B166-81871EB40B66}" type="presOf" srcId="{9F4B67AC-907D-4379-99F3-C9CEB88EDDF4}" destId="{03D490CC-F95C-4A7F-99E9-960E2F7938FD}" srcOrd="0" destOrd="0" presId="urn:microsoft.com/office/officeart/2005/8/layout/vList5"/>
    <dgm:cxn modelId="{5DD665B6-C0BD-4101-9633-AAD55EAC9EF3}" srcId="{822A4707-665F-471D-AAFF-302F8722DDA9}" destId="{D291D215-6302-48A8-A734-8788C2816991}" srcOrd="1" destOrd="0" parTransId="{21367207-371B-425B-A88A-3EB60F3A835F}" sibTransId="{071A3E5A-D595-4447-A98B-276B69BF672A}"/>
    <dgm:cxn modelId="{7AD3A451-B2C4-4B1A-9B2C-D07CD977587B}" srcId="{9C05761D-689E-4570-B1C5-DC13C840C02B}" destId="{0DF93BC8-1194-4175-B60B-7BA8BE5F482E}" srcOrd="0" destOrd="0" parTransId="{3737C5AA-E95D-4F30-A0C3-B21E822A7F0D}" sibTransId="{27878FFF-6729-4FF5-B3E3-BFABDBCC0AD0}"/>
    <dgm:cxn modelId="{2DFDF2BA-8672-4FB1-B9B6-301D27222555}" srcId="{822A4707-665F-471D-AAFF-302F8722DDA9}" destId="{380CCE00-EF91-47D1-B391-521203F833AE}" srcOrd="2" destOrd="0" parTransId="{AE51FD5A-79DD-4B3C-965D-45765FDB5C8C}" sibTransId="{685111B7-B5BE-419B-B62C-B7BA1AA33679}"/>
    <dgm:cxn modelId="{39688A79-5807-472A-B66E-8FEC09036501}" type="presOf" srcId="{25232CAD-A76A-4E3B-AF88-D4461FC4CDA5}" destId="{72FE0B85-F112-4068-9C10-54D25087C42B}" srcOrd="0" destOrd="0" presId="urn:microsoft.com/office/officeart/2005/8/layout/vList5"/>
    <dgm:cxn modelId="{0A354CAC-1C53-470E-B38D-660AF683CB0F}" type="presOf" srcId="{14250079-7142-46DF-91DC-053ABA8690F9}" destId="{03D490CC-F95C-4A7F-99E9-960E2F7938FD}" srcOrd="0" destOrd="1" presId="urn:microsoft.com/office/officeart/2005/8/layout/vList5"/>
    <dgm:cxn modelId="{EC92F4B6-2E0D-4893-AAD0-EE4ACC3A1F0E}" srcId="{0DF93BC8-1194-4175-B60B-7BA8BE5F482E}" destId="{14250079-7142-46DF-91DC-053ABA8690F9}" srcOrd="1" destOrd="0" parTransId="{670109F5-F494-4B02-BFC6-CAFD1F9FACE5}" sibTransId="{02FA427C-5FA6-442E-B57C-CDE97BE44CDD}"/>
    <dgm:cxn modelId="{2247CBCC-B1AD-43DD-B73F-746FE4C48FC4}" srcId="{0DF93BC8-1194-4175-B60B-7BA8BE5F482E}" destId="{76AE8C47-4BD7-4669-8D8E-A02129F16B61}" srcOrd="2" destOrd="0" parTransId="{32E80F4A-5033-4C3C-A03B-A1F00E0CDAD2}" sibTransId="{FD4FE6D0-CCBE-4286-A6FB-62A0299F8175}"/>
    <dgm:cxn modelId="{51CF55EE-C2B4-4AAB-9402-7B76843C2643}" srcId="{9C05761D-689E-4570-B1C5-DC13C840C02B}" destId="{822A4707-665F-471D-AAFF-302F8722DDA9}" srcOrd="1" destOrd="0" parTransId="{59B6298D-5155-4B51-AFB0-1FAE35DC1D74}" sibTransId="{B43694DC-F927-4FB6-ABC1-B0FFADB692E6}"/>
    <dgm:cxn modelId="{3111711C-4BD4-4A4D-B323-06222D698BD7}" srcId="{822A4707-665F-471D-AAFF-302F8722DDA9}" destId="{25232CAD-A76A-4E3B-AF88-D4461FC4CDA5}" srcOrd="0" destOrd="0" parTransId="{8361EA83-75C0-45E9-BB31-815921D6CE94}" sibTransId="{1B15D90B-BFF4-4AE7-8CFA-194632864C25}"/>
    <dgm:cxn modelId="{5CAAE957-F10B-4D91-956A-254D5C5C895A}" type="presOf" srcId="{822A4707-665F-471D-AAFF-302F8722DDA9}" destId="{023C6829-CA29-4428-A211-59E5902017F9}" srcOrd="0" destOrd="0" presId="urn:microsoft.com/office/officeart/2005/8/layout/vList5"/>
    <dgm:cxn modelId="{E74E9A24-E605-4C8C-BA00-AB9500C060E1}" type="presOf" srcId="{380CCE00-EF91-47D1-B391-521203F833AE}" destId="{72FE0B85-F112-4068-9C10-54D25087C42B}" srcOrd="0" destOrd="2" presId="urn:microsoft.com/office/officeart/2005/8/layout/vList5"/>
    <dgm:cxn modelId="{CB5A1F4E-5A75-483A-AE31-71546959845A}" type="presOf" srcId="{0DF93BC8-1194-4175-B60B-7BA8BE5F482E}" destId="{E385000A-47FC-44BE-9331-B64927F02878}" srcOrd="0" destOrd="0" presId="urn:microsoft.com/office/officeart/2005/8/layout/vList5"/>
    <dgm:cxn modelId="{865CD57F-6E20-4CEA-94AE-92AE5FBBF032}" type="presParOf" srcId="{62555901-48E8-4B1A-AC99-0B215229FA60}" destId="{FBC368FE-757B-4E98-B900-1B2E39B1A6D7}" srcOrd="0" destOrd="0" presId="urn:microsoft.com/office/officeart/2005/8/layout/vList5"/>
    <dgm:cxn modelId="{ACDE2952-2FBE-45A1-B980-B47D7FC0E201}" type="presParOf" srcId="{FBC368FE-757B-4E98-B900-1B2E39B1A6D7}" destId="{E385000A-47FC-44BE-9331-B64927F02878}" srcOrd="0" destOrd="0" presId="urn:microsoft.com/office/officeart/2005/8/layout/vList5"/>
    <dgm:cxn modelId="{D1F6BCBC-4048-4392-8C62-AE4383E081B5}" type="presParOf" srcId="{FBC368FE-757B-4E98-B900-1B2E39B1A6D7}" destId="{03D490CC-F95C-4A7F-99E9-960E2F7938FD}" srcOrd="1" destOrd="0" presId="urn:microsoft.com/office/officeart/2005/8/layout/vList5"/>
    <dgm:cxn modelId="{16166E6A-A7FD-4905-8BC4-87550DD29121}" type="presParOf" srcId="{62555901-48E8-4B1A-AC99-0B215229FA60}" destId="{6896CB41-4F84-4C03-9EA1-C51E5B729E8C}" srcOrd="1" destOrd="0" presId="urn:microsoft.com/office/officeart/2005/8/layout/vList5"/>
    <dgm:cxn modelId="{BAB63745-F431-4FB1-B96F-5E255AA8F129}" type="presParOf" srcId="{62555901-48E8-4B1A-AC99-0B215229FA60}" destId="{D0E5913D-9401-4BBD-A6B6-B3B2D65BDBCA}" srcOrd="2" destOrd="0" presId="urn:microsoft.com/office/officeart/2005/8/layout/vList5"/>
    <dgm:cxn modelId="{3275DB3C-881B-45F1-A2D4-1E70A6684B00}" type="presParOf" srcId="{D0E5913D-9401-4BBD-A6B6-B3B2D65BDBCA}" destId="{023C6829-CA29-4428-A211-59E5902017F9}" srcOrd="0" destOrd="0" presId="urn:microsoft.com/office/officeart/2005/8/layout/vList5"/>
    <dgm:cxn modelId="{615AE51D-E50D-4A16-A3C6-70C4093AFAEA}" type="presParOf" srcId="{D0E5913D-9401-4BBD-A6B6-B3B2D65BDBCA}" destId="{72FE0B85-F112-4068-9C10-54D25087C42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05761D-689E-4570-B1C5-DC13C840C02B}" type="doc">
      <dgm:prSet loTypeId="urn:microsoft.com/office/officeart/2008/layout/VerticalAccentList" loCatId="list" qsTypeId="urn:microsoft.com/office/officeart/2005/8/quickstyle/simple1" qsCatId="simple" csTypeId="urn:microsoft.com/office/officeart/2005/8/colors/accent3_4" csCatId="accent3" phldr="1"/>
      <dgm:spPr/>
      <dgm:t>
        <a:bodyPr/>
        <a:lstStyle/>
        <a:p>
          <a:endParaRPr lang="es-ES"/>
        </a:p>
      </dgm:t>
    </dgm:pt>
    <dgm:pt modelId="{0DF93BC8-1194-4175-B60B-7BA8BE5F482E}">
      <dgm:prSet phldrT="[Texto]"/>
      <dgm:spPr/>
      <dgm:t>
        <a:bodyPr/>
        <a:lstStyle/>
        <a:p>
          <a:r>
            <a:rPr lang="es-ES" dirty="0" smtClean="0"/>
            <a:t>NAPO</a:t>
          </a:r>
          <a:endParaRPr lang="es-ES" dirty="0"/>
        </a:p>
      </dgm:t>
    </dgm:pt>
    <dgm:pt modelId="{3737C5AA-E95D-4F30-A0C3-B21E822A7F0D}" type="parTrans" cxnId="{7AD3A451-B2C4-4B1A-9B2C-D07CD977587B}">
      <dgm:prSet/>
      <dgm:spPr/>
      <dgm:t>
        <a:bodyPr/>
        <a:lstStyle/>
        <a:p>
          <a:endParaRPr lang="es-ES"/>
        </a:p>
      </dgm:t>
    </dgm:pt>
    <dgm:pt modelId="{27878FFF-6729-4FF5-B3E3-BFABDBCC0AD0}" type="sibTrans" cxnId="{7AD3A451-B2C4-4B1A-9B2C-D07CD977587B}">
      <dgm:prSet/>
      <dgm:spPr/>
      <dgm:t>
        <a:bodyPr/>
        <a:lstStyle/>
        <a:p>
          <a:endParaRPr lang="es-ES"/>
        </a:p>
      </dgm:t>
    </dgm:pt>
    <dgm:pt modelId="{9F4B67AC-907D-4379-99F3-C9CEB88EDDF4}">
      <dgm:prSet phldrT="[Texto]"/>
      <dgm:spPr/>
      <dgm:t>
        <a:bodyPr/>
        <a:lstStyle/>
        <a:p>
          <a:r>
            <a:rPr lang="es-ES" dirty="0" smtClean="0"/>
            <a:t>El 46% de las ganaderías lo realizan </a:t>
          </a:r>
          <a:endParaRPr lang="es-ES" dirty="0"/>
        </a:p>
      </dgm:t>
    </dgm:pt>
    <dgm:pt modelId="{3BB71202-09DD-4BED-ADDA-23041A2A1DEE}" type="parTrans" cxnId="{7655CD1A-D4DA-46E7-8388-60700DA6FD6A}">
      <dgm:prSet/>
      <dgm:spPr/>
      <dgm:t>
        <a:bodyPr/>
        <a:lstStyle/>
        <a:p>
          <a:endParaRPr lang="es-ES"/>
        </a:p>
      </dgm:t>
    </dgm:pt>
    <dgm:pt modelId="{8A17E019-FE9F-4112-B379-AC78D8541D88}" type="sibTrans" cxnId="{7655CD1A-D4DA-46E7-8388-60700DA6FD6A}">
      <dgm:prSet/>
      <dgm:spPr/>
      <dgm:t>
        <a:bodyPr/>
        <a:lstStyle/>
        <a:p>
          <a:endParaRPr lang="es-ES"/>
        </a:p>
      </dgm:t>
    </dgm:pt>
    <dgm:pt modelId="{822A4707-665F-471D-AAFF-302F8722DDA9}">
      <dgm:prSet phldrT="[Texto]"/>
      <dgm:spPr/>
      <dgm:t>
        <a:bodyPr/>
        <a:lstStyle/>
        <a:p>
          <a:r>
            <a:rPr lang="es-ES" dirty="0" smtClean="0"/>
            <a:t>MANABÍ</a:t>
          </a:r>
          <a:endParaRPr lang="es-ES" dirty="0"/>
        </a:p>
      </dgm:t>
    </dgm:pt>
    <dgm:pt modelId="{59B6298D-5155-4B51-AFB0-1FAE35DC1D74}" type="parTrans" cxnId="{51CF55EE-C2B4-4AAB-9402-7B76843C2643}">
      <dgm:prSet/>
      <dgm:spPr/>
      <dgm:t>
        <a:bodyPr/>
        <a:lstStyle/>
        <a:p>
          <a:endParaRPr lang="es-ES"/>
        </a:p>
      </dgm:t>
    </dgm:pt>
    <dgm:pt modelId="{B43694DC-F927-4FB6-ABC1-B0FFADB692E6}" type="sibTrans" cxnId="{51CF55EE-C2B4-4AAB-9402-7B76843C2643}">
      <dgm:prSet/>
      <dgm:spPr/>
      <dgm:t>
        <a:bodyPr/>
        <a:lstStyle/>
        <a:p>
          <a:endParaRPr lang="es-ES"/>
        </a:p>
      </dgm:t>
    </dgm:pt>
    <dgm:pt modelId="{25232CAD-A76A-4E3B-AF88-D4461FC4CDA5}">
      <dgm:prSet phldrT="[Texto]"/>
      <dgm:spPr/>
      <dgm:t>
        <a:bodyPr/>
        <a:lstStyle/>
        <a:p>
          <a:r>
            <a:rPr lang="es-ES" dirty="0" smtClean="0">
              <a:solidFill>
                <a:schemeClr val="tx1"/>
              </a:solidFill>
            </a:rPr>
            <a:t>No se pudo establecer la tabla de contingencia pues ninguna ganadería utiliza esta práctica</a:t>
          </a:r>
          <a:endParaRPr lang="es-ES" dirty="0"/>
        </a:p>
      </dgm:t>
    </dgm:pt>
    <dgm:pt modelId="{8361EA83-75C0-45E9-BB31-815921D6CE94}" type="parTrans" cxnId="{3111711C-4BD4-4A4D-B323-06222D698BD7}">
      <dgm:prSet/>
      <dgm:spPr/>
      <dgm:t>
        <a:bodyPr/>
        <a:lstStyle/>
        <a:p>
          <a:endParaRPr lang="es-ES"/>
        </a:p>
      </dgm:t>
    </dgm:pt>
    <dgm:pt modelId="{1B15D90B-BFF4-4AE7-8CFA-194632864C25}" type="sibTrans" cxnId="{3111711C-4BD4-4A4D-B323-06222D698BD7}">
      <dgm:prSet/>
      <dgm:spPr/>
      <dgm:t>
        <a:bodyPr/>
        <a:lstStyle/>
        <a:p>
          <a:endParaRPr lang="es-ES"/>
        </a:p>
      </dgm:t>
    </dgm:pt>
    <dgm:pt modelId="{14250079-7142-46DF-91DC-053ABA8690F9}">
      <dgm:prSet/>
      <dgm:spPr/>
      <dgm:t>
        <a:bodyPr/>
        <a:lstStyle/>
        <a:p>
          <a:r>
            <a:rPr lang="es-ES" dirty="0" smtClean="0"/>
            <a:t>Estadísticamente repercute sobre la relación C /B</a:t>
          </a:r>
          <a:endParaRPr lang="es-ES" dirty="0"/>
        </a:p>
      </dgm:t>
    </dgm:pt>
    <dgm:pt modelId="{670109F5-F494-4B02-BFC6-CAFD1F9FACE5}" type="parTrans" cxnId="{EC92F4B6-2E0D-4893-AAD0-EE4ACC3A1F0E}">
      <dgm:prSet/>
      <dgm:spPr/>
      <dgm:t>
        <a:bodyPr/>
        <a:lstStyle/>
        <a:p>
          <a:endParaRPr lang="es-ES"/>
        </a:p>
      </dgm:t>
    </dgm:pt>
    <dgm:pt modelId="{02FA427C-5FA6-442E-B57C-CDE97BE44CDD}" type="sibTrans" cxnId="{EC92F4B6-2E0D-4893-AAD0-EE4ACC3A1F0E}">
      <dgm:prSet/>
      <dgm:spPr/>
      <dgm:t>
        <a:bodyPr/>
        <a:lstStyle/>
        <a:p>
          <a:endParaRPr lang="es-ES"/>
        </a:p>
      </dgm:t>
    </dgm:pt>
    <dgm:pt modelId="{76AE8C47-4BD7-4669-8D8E-A02129F16B61}">
      <dgm:prSet/>
      <dgm:spPr/>
      <dgm:t>
        <a:bodyPr/>
        <a:lstStyle/>
        <a:p>
          <a:r>
            <a:rPr lang="es-ES" dirty="0" smtClean="0"/>
            <a:t>Chi-cuadrado 6,29 con un probabilidad de p&gt;0.05</a:t>
          </a:r>
          <a:endParaRPr lang="es-ES" dirty="0"/>
        </a:p>
      </dgm:t>
    </dgm:pt>
    <dgm:pt modelId="{32E80F4A-5033-4C3C-A03B-A1F00E0CDAD2}" type="parTrans" cxnId="{2247CBCC-B1AD-43DD-B73F-746FE4C48FC4}">
      <dgm:prSet/>
      <dgm:spPr/>
      <dgm:t>
        <a:bodyPr/>
        <a:lstStyle/>
        <a:p>
          <a:endParaRPr lang="es-ES"/>
        </a:p>
      </dgm:t>
    </dgm:pt>
    <dgm:pt modelId="{FD4FE6D0-CCBE-4286-A6FB-62A0299F8175}" type="sibTrans" cxnId="{2247CBCC-B1AD-43DD-B73F-746FE4C48FC4}">
      <dgm:prSet/>
      <dgm:spPr/>
      <dgm:t>
        <a:bodyPr/>
        <a:lstStyle/>
        <a:p>
          <a:endParaRPr lang="es-ES"/>
        </a:p>
      </dgm:t>
    </dgm:pt>
    <dgm:pt modelId="{DE881384-26CE-4BED-B3D2-A705E9A3775E}">
      <dgm:prSet/>
      <dgm:spPr/>
      <dgm:t>
        <a:bodyPr/>
        <a:lstStyle/>
        <a:p>
          <a:r>
            <a:rPr lang="es-ES" dirty="0" smtClean="0"/>
            <a:t>La utilización de esta práctica repercute negativamente pues la mayoría de los ganaderías manifiestan perdidas mientras que sin esta práctica manifiestan ganancias. </a:t>
          </a:r>
          <a:endParaRPr lang="es-ES" dirty="0"/>
        </a:p>
      </dgm:t>
    </dgm:pt>
    <dgm:pt modelId="{53F30337-F973-4F31-A2A8-1DBC2B843798}" type="parTrans" cxnId="{BB1CADA6-4461-48C3-8845-81637050DC7C}">
      <dgm:prSet/>
      <dgm:spPr/>
      <dgm:t>
        <a:bodyPr/>
        <a:lstStyle/>
        <a:p>
          <a:endParaRPr lang="es-ES"/>
        </a:p>
      </dgm:t>
    </dgm:pt>
    <dgm:pt modelId="{E75AFFC2-038D-4B57-968B-7BD2A718A6D2}" type="sibTrans" cxnId="{BB1CADA6-4461-48C3-8845-81637050DC7C}">
      <dgm:prSet/>
      <dgm:spPr/>
      <dgm:t>
        <a:bodyPr/>
        <a:lstStyle/>
        <a:p>
          <a:endParaRPr lang="es-ES"/>
        </a:p>
      </dgm:t>
    </dgm:pt>
    <dgm:pt modelId="{B895128C-629B-403D-B23B-9F25AE49E2AB}" type="pres">
      <dgm:prSet presAssocID="{9C05761D-689E-4570-B1C5-DC13C840C02B}" presName="Name0" presStyleCnt="0">
        <dgm:presLayoutVars>
          <dgm:chMax/>
          <dgm:chPref/>
          <dgm:dir/>
        </dgm:presLayoutVars>
      </dgm:prSet>
      <dgm:spPr/>
      <dgm:t>
        <a:bodyPr/>
        <a:lstStyle/>
        <a:p>
          <a:endParaRPr lang="es-EC"/>
        </a:p>
      </dgm:t>
    </dgm:pt>
    <dgm:pt modelId="{EE96C218-9F07-4321-AC25-196977D5640B}" type="pres">
      <dgm:prSet presAssocID="{0DF93BC8-1194-4175-B60B-7BA8BE5F482E}" presName="parenttextcomposite" presStyleCnt="0"/>
      <dgm:spPr/>
      <dgm:t>
        <a:bodyPr/>
        <a:lstStyle/>
        <a:p>
          <a:endParaRPr lang="es-EC"/>
        </a:p>
      </dgm:t>
    </dgm:pt>
    <dgm:pt modelId="{A1D542D3-FD63-475F-9354-8590DADB65B8}" type="pres">
      <dgm:prSet presAssocID="{0DF93BC8-1194-4175-B60B-7BA8BE5F482E}" presName="parenttext" presStyleLbl="revTx" presStyleIdx="0" presStyleCnt="2">
        <dgm:presLayoutVars>
          <dgm:chMax/>
          <dgm:chPref val="2"/>
          <dgm:bulletEnabled val="1"/>
        </dgm:presLayoutVars>
      </dgm:prSet>
      <dgm:spPr/>
      <dgm:t>
        <a:bodyPr/>
        <a:lstStyle/>
        <a:p>
          <a:endParaRPr lang="es-EC"/>
        </a:p>
      </dgm:t>
    </dgm:pt>
    <dgm:pt modelId="{741FEEF8-F2B2-4C1C-983A-F3DF78BE4DB6}" type="pres">
      <dgm:prSet presAssocID="{0DF93BC8-1194-4175-B60B-7BA8BE5F482E}" presName="composite" presStyleCnt="0"/>
      <dgm:spPr/>
      <dgm:t>
        <a:bodyPr/>
        <a:lstStyle/>
        <a:p>
          <a:endParaRPr lang="es-EC"/>
        </a:p>
      </dgm:t>
    </dgm:pt>
    <dgm:pt modelId="{CA5984B9-A19D-4F4D-8B78-B3BB3711F75B}" type="pres">
      <dgm:prSet presAssocID="{0DF93BC8-1194-4175-B60B-7BA8BE5F482E}" presName="chevron1" presStyleLbl="alignNode1" presStyleIdx="0" presStyleCnt="14"/>
      <dgm:spPr/>
      <dgm:t>
        <a:bodyPr/>
        <a:lstStyle/>
        <a:p>
          <a:endParaRPr lang="es-EC"/>
        </a:p>
      </dgm:t>
    </dgm:pt>
    <dgm:pt modelId="{AE96B13D-20B4-49D4-9D02-F8931969BF81}" type="pres">
      <dgm:prSet presAssocID="{0DF93BC8-1194-4175-B60B-7BA8BE5F482E}" presName="chevron2" presStyleLbl="alignNode1" presStyleIdx="1" presStyleCnt="14"/>
      <dgm:spPr/>
      <dgm:t>
        <a:bodyPr/>
        <a:lstStyle/>
        <a:p>
          <a:endParaRPr lang="es-EC"/>
        </a:p>
      </dgm:t>
    </dgm:pt>
    <dgm:pt modelId="{E9CECD39-26F3-4216-8AF8-E7D243093928}" type="pres">
      <dgm:prSet presAssocID="{0DF93BC8-1194-4175-B60B-7BA8BE5F482E}" presName="chevron3" presStyleLbl="alignNode1" presStyleIdx="2" presStyleCnt="14"/>
      <dgm:spPr/>
      <dgm:t>
        <a:bodyPr/>
        <a:lstStyle/>
        <a:p>
          <a:endParaRPr lang="es-EC"/>
        </a:p>
      </dgm:t>
    </dgm:pt>
    <dgm:pt modelId="{438C29BF-B1A4-49BA-AD6E-BEDFB345D5D6}" type="pres">
      <dgm:prSet presAssocID="{0DF93BC8-1194-4175-B60B-7BA8BE5F482E}" presName="chevron4" presStyleLbl="alignNode1" presStyleIdx="3" presStyleCnt="14"/>
      <dgm:spPr/>
      <dgm:t>
        <a:bodyPr/>
        <a:lstStyle/>
        <a:p>
          <a:endParaRPr lang="es-EC"/>
        </a:p>
      </dgm:t>
    </dgm:pt>
    <dgm:pt modelId="{3475B11A-A383-47C2-AB4C-BCE828217014}" type="pres">
      <dgm:prSet presAssocID="{0DF93BC8-1194-4175-B60B-7BA8BE5F482E}" presName="chevron5" presStyleLbl="alignNode1" presStyleIdx="4" presStyleCnt="14"/>
      <dgm:spPr/>
      <dgm:t>
        <a:bodyPr/>
        <a:lstStyle/>
        <a:p>
          <a:endParaRPr lang="es-EC"/>
        </a:p>
      </dgm:t>
    </dgm:pt>
    <dgm:pt modelId="{1E2AF632-ED0B-4425-90CB-060986A2D8A6}" type="pres">
      <dgm:prSet presAssocID="{0DF93BC8-1194-4175-B60B-7BA8BE5F482E}" presName="chevron6" presStyleLbl="alignNode1" presStyleIdx="5" presStyleCnt="14"/>
      <dgm:spPr/>
      <dgm:t>
        <a:bodyPr/>
        <a:lstStyle/>
        <a:p>
          <a:endParaRPr lang="es-EC"/>
        </a:p>
      </dgm:t>
    </dgm:pt>
    <dgm:pt modelId="{F6D378C4-DAB6-4820-A81E-1379E5B3EBC5}" type="pres">
      <dgm:prSet presAssocID="{0DF93BC8-1194-4175-B60B-7BA8BE5F482E}" presName="chevron7" presStyleLbl="alignNode1" presStyleIdx="6" presStyleCnt="14"/>
      <dgm:spPr/>
      <dgm:t>
        <a:bodyPr/>
        <a:lstStyle/>
        <a:p>
          <a:endParaRPr lang="es-EC"/>
        </a:p>
      </dgm:t>
    </dgm:pt>
    <dgm:pt modelId="{EDCC1796-E85C-4907-9299-BC0D01C10008}" type="pres">
      <dgm:prSet presAssocID="{0DF93BC8-1194-4175-B60B-7BA8BE5F482E}" presName="childtext" presStyleLbl="solidFgAcc1" presStyleIdx="0" presStyleCnt="2">
        <dgm:presLayoutVars>
          <dgm:chMax/>
          <dgm:chPref val="0"/>
          <dgm:bulletEnabled val="1"/>
        </dgm:presLayoutVars>
      </dgm:prSet>
      <dgm:spPr/>
      <dgm:t>
        <a:bodyPr/>
        <a:lstStyle/>
        <a:p>
          <a:endParaRPr lang="es-EC"/>
        </a:p>
      </dgm:t>
    </dgm:pt>
    <dgm:pt modelId="{47F6091B-D24F-4B4F-897C-C93084268263}" type="pres">
      <dgm:prSet presAssocID="{27878FFF-6729-4FF5-B3E3-BFABDBCC0AD0}" presName="sibTrans" presStyleCnt="0"/>
      <dgm:spPr/>
      <dgm:t>
        <a:bodyPr/>
        <a:lstStyle/>
        <a:p>
          <a:endParaRPr lang="es-EC"/>
        </a:p>
      </dgm:t>
    </dgm:pt>
    <dgm:pt modelId="{996E2D49-CAEC-4368-B48B-C3E77CF2C432}" type="pres">
      <dgm:prSet presAssocID="{822A4707-665F-471D-AAFF-302F8722DDA9}" presName="parenttextcomposite" presStyleCnt="0"/>
      <dgm:spPr/>
      <dgm:t>
        <a:bodyPr/>
        <a:lstStyle/>
        <a:p>
          <a:endParaRPr lang="es-EC"/>
        </a:p>
      </dgm:t>
    </dgm:pt>
    <dgm:pt modelId="{43C41F89-5097-4A2D-8B40-D1BB75DF1B49}" type="pres">
      <dgm:prSet presAssocID="{822A4707-665F-471D-AAFF-302F8722DDA9}" presName="parenttext" presStyleLbl="revTx" presStyleIdx="1" presStyleCnt="2">
        <dgm:presLayoutVars>
          <dgm:chMax/>
          <dgm:chPref val="2"/>
          <dgm:bulletEnabled val="1"/>
        </dgm:presLayoutVars>
      </dgm:prSet>
      <dgm:spPr/>
      <dgm:t>
        <a:bodyPr/>
        <a:lstStyle/>
        <a:p>
          <a:endParaRPr lang="es-EC"/>
        </a:p>
      </dgm:t>
    </dgm:pt>
    <dgm:pt modelId="{F0375B78-4612-40E6-B27B-A6BF307A7A3B}" type="pres">
      <dgm:prSet presAssocID="{822A4707-665F-471D-AAFF-302F8722DDA9}" presName="composite" presStyleCnt="0"/>
      <dgm:spPr/>
      <dgm:t>
        <a:bodyPr/>
        <a:lstStyle/>
        <a:p>
          <a:endParaRPr lang="es-EC"/>
        </a:p>
      </dgm:t>
    </dgm:pt>
    <dgm:pt modelId="{52CB3C55-B35F-4214-A68D-32A3D4757AAA}" type="pres">
      <dgm:prSet presAssocID="{822A4707-665F-471D-AAFF-302F8722DDA9}" presName="chevron1" presStyleLbl="alignNode1" presStyleIdx="7" presStyleCnt="14"/>
      <dgm:spPr/>
      <dgm:t>
        <a:bodyPr/>
        <a:lstStyle/>
        <a:p>
          <a:endParaRPr lang="es-EC"/>
        </a:p>
      </dgm:t>
    </dgm:pt>
    <dgm:pt modelId="{1902042E-63DD-4149-B9D7-3B489A1C1DA9}" type="pres">
      <dgm:prSet presAssocID="{822A4707-665F-471D-AAFF-302F8722DDA9}" presName="chevron2" presStyleLbl="alignNode1" presStyleIdx="8" presStyleCnt="14"/>
      <dgm:spPr/>
      <dgm:t>
        <a:bodyPr/>
        <a:lstStyle/>
        <a:p>
          <a:endParaRPr lang="es-EC"/>
        </a:p>
      </dgm:t>
    </dgm:pt>
    <dgm:pt modelId="{4CA43CF3-07AE-4BB3-915C-7ABF33A10F79}" type="pres">
      <dgm:prSet presAssocID="{822A4707-665F-471D-AAFF-302F8722DDA9}" presName="chevron3" presStyleLbl="alignNode1" presStyleIdx="9" presStyleCnt="14"/>
      <dgm:spPr/>
      <dgm:t>
        <a:bodyPr/>
        <a:lstStyle/>
        <a:p>
          <a:endParaRPr lang="es-EC"/>
        </a:p>
      </dgm:t>
    </dgm:pt>
    <dgm:pt modelId="{C2D5790B-9922-41BD-916B-419B0D87CCB4}" type="pres">
      <dgm:prSet presAssocID="{822A4707-665F-471D-AAFF-302F8722DDA9}" presName="chevron4" presStyleLbl="alignNode1" presStyleIdx="10" presStyleCnt="14"/>
      <dgm:spPr/>
      <dgm:t>
        <a:bodyPr/>
        <a:lstStyle/>
        <a:p>
          <a:endParaRPr lang="es-EC"/>
        </a:p>
      </dgm:t>
    </dgm:pt>
    <dgm:pt modelId="{6E7F0B7F-961F-416D-95B6-2A01E054E034}" type="pres">
      <dgm:prSet presAssocID="{822A4707-665F-471D-AAFF-302F8722DDA9}" presName="chevron5" presStyleLbl="alignNode1" presStyleIdx="11" presStyleCnt="14"/>
      <dgm:spPr/>
      <dgm:t>
        <a:bodyPr/>
        <a:lstStyle/>
        <a:p>
          <a:endParaRPr lang="es-EC"/>
        </a:p>
      </dgm:t>
    </dgm:pt>
    <dgm:pt modelId="{E467B203-011F-47CF-8AA0-8DD25EEBA64D}" type="pres">
      <dgm:prSet presAssocID="{822A4707-665F-471D-AAFF-302F8722DDA9}" presName="chevron6" presStyleLbl="alignNode1" presStyleIdx="12" presStyleCnt="14"/>
      <dgm:spPr/>
      <dgm:t>
        <a:bodyPr/>
        <a:lstStyle/>
        <a:p>
          <a:endParaRPr lang="es-EC"/>
        </a:p>
      </dgm:t>
    </dgm:pt>
    <dgm:pt modelId="{F6A3CD65-6BEE-4D87-BB23-922D91AB4013}" type="pres">
      <dgm:prSet presAssocID="{822A4707-665F-471D-AAFF-302F8722DDA9}" presName="chevron7" presStyleLbl="alignNode1" presStyleIdx="13" presStyleCnt="14"/>
      <dgm:spPr/>
      <dgm:t>
        <a:bodyPr/>
        <a:lstStyle/>
        <a:p>
          <a:endParaRPr lang="es-EC"/>
        </a:p>
      </dgm:t>
    </dgm:pt>
    <dgm:pt modelId="{96DAC78E-F83A-4F36-AB13-B1DEDF50BE2D}" type="pres">
      <dgm:prSet presAssocID="{822A4707-665F-471D-AAFF-302F8722DDA9}" presName="childtext" presStyleLbl="solidFgAcc1" presStyleIdx="1" presStyleCnt="2">
        <dgm:presLayoutVars>
          <dgm:chMax/>
          <dgm:chPref val="0"/>
          <dgm:bulletEnabled val="1"/>
        </dgm:presLayoutVars>
      </dgm:prSet>
      <dgm:spPr/>
      <dgm:t>
        <a:bodyPr/>
        <a:lstStyle/>
        <a:p>
          <a:endParaRPr lang="es-EC"/>
        </a:p>
      </dgm:t>
    </dgm:pt>
  </dgm:ptLst>
  <dgm:cxnLst>
    <dgm:cxn modelId="{7655CD1A-D4DA-46E7-8388-60700DA6FD6A}" srcId="{0DF93BC8-1194-4175-B60B-7BA8BE5F482E}" destId="{9F4B67AC-907D-4379-99F3-C9CEB88EDDF4}" srcOrd="0" destOrd="0" parTransId="{3BB71202-09DD-4BED-ADDA-23041A2A1DEE}" sibTransId="{8A17E019-FE9F-4112-B379-AC78D8541D88}"/>
    <dgm:cxn modelId="{D7A35AB2-411B-4F0D-BA1D-69E022B9296B}" type="presOf" srcId="{25232CAD-A76A-4E3B-AF88-D4461FC4CDA5}" destId="{96DAC78E-F83A-4F36-AB13-B1DEDF50BE2D}" srcOrd="0" destOrd="0" presId="urn:microsoft.com/office/officeart/2008/layout/VerticalAccentList"/>
    <dgm:cxn modelId="{7AD3A451-B2C4-4B1A-9B2C-D07CD977587B}" srcId="{9C05761D-689E-4570-B1C5-DC13C840C02B}" destId="{0DF93BC8-1194-4175-B60B-7BA8BE5F482E}" srcOrd="0" destOrd="0" parTransId="{3737C5AA-E95D-4F30-A0C3-B21E822A7F0D}" sibTransId="{27878FFF-6729-4FF5-B3E3-BFABDBCC0AD0}"/>
    <dgm:cxn modelId="{CF96DA31-43EA-426C-A16B-A325B4B219BB}" type="presOf" srcId="{9F4B67AC-907D-4379-99F3-C9CEB88EDDF4}" destId="{EDCC1796-E85C-4907-9299-BC0D01C10008}" srcOrd="0" destOrd="0" presId="urn:microsoft.com/office/officeart/2008/layout/VerticalAccentList"/>
    <dgm:cxn modelId="{3F9286A8-BA33-4E56-959F-A1C4D158471F}" type="presOf" srcId="{0DF93BC8-1194-4175-B60B-7BA8BE5F482E}" destId="{A1D542D3-FD63-475F-9354-8590DADB65B8}" srcOrd="0" destOrd="0" presId="urn:microsoft.com/office/officeart/2008/layout/VerticalAccentList"/>
    <dgm:cxn modelId="{EC92F4B6-2E0D-4893-AAD0-EE4ACC3A1F0E}" srcId="{0DF93BC8-1194-4175-B60B-7BA8BE5F482E}" destId="{14250079-7142-46DF-91DC-053ABA8690F9}" srcOrd="1" destOrd="0" parTransId="{670109F5-F494-4B02-BFC6-CAFD1F9FACE5}" sibTransId="{02FA427C-5FA6-442E-B57C-CDE97BE44CDD}"/>
    <dgm:cxn modelId="{2247CBCC-B1AD-43DD-B73F-746FE4C48FC4}" srcId="{0DF93BC8-1194-4175-B60B-7BA8BE5F482E}" destId="{76AE8C47-4BD7-4669-8D8E-A02129F16B61}" srcOrd="2" destOrd="0" parTransId="{32E80F4A-5033-4C3C-A03B-A1F00E0CDAD2}" sibTransId="{FD4FE6D0-CCBE-4286-A6FB-62A0299F8175}"/>
    <dgm:cxn modelId="{BB1CADA6-4461-48C3-8845-81637050DC7C}" srcId="{0DF93BC8-1194-4175-B60B-7BA8BE5F482E}" destId="{DE881384-26CE-4BED-B3D2-A705E9A3775E}" srcOrd="3" destOrd="0" parTransId="{53F30337-F973-4F31-A2A8-1DBC2B843798}" sibTransId="{E75AFFC2-038D-4B57-968B-7BD2A718A6D2}"/>
    <dgm:cxn modelId="{71CC5398-2CE0-46DA-95E5-CE5015672D19}" type="presOf" srcId="{822A4707-665F-471D-AAFF-302F8722DDA9}" destId="{43C41F89-5097-4A2D-8B40-D1BB75DF1B49}" srcOrd="0" destOrd="0" presId="urn:microsoft.com/office/officeart/2008/layout/VerticalAccentList"/>
    <dgm:cxn modelId="{E0693EEC-1DD7-4847-B91D-8501539E5422}" type="presOf" srcId="{9C05761D-689E-4570-B1C5-DC13C840C02B}" destId="{B895128C-629B-403D-B23B-9F25AE49E2AB}" srcOrd="0" destOrd="0" presId="urn:microsoft.com/office/officeart/2008/layout/VerticalAccentList"/>
    <dgm:cxn modelId="{490F3E22-630C-447F-A0C5-7C634B5ECF62}" type="presOf" srcId="{DE881384-26CE-4BED-B3D2-A705E9A3775E}" destId="{EDCC1796-E85C-4907-9299-BC0D01C10008}" srcOrd="0" destOrd="3" presId="urn:microsoft.com/office/officeart/2008/layout/VerticalAccentList"/>
    <dgm:cxn modelId="{51CF55EE-C2B4-4AAB-9402-7B76843C2643}" srcId="{9C05761D-689E-4570-B1C5-DC13C840C02B}" destId="{822A4707-665F-471D-AAFF-302F8722DDA9}" srcOrd="1" destOrd="0" parTransId="{59B6298D-5155-4B51-AFB0-1FAE35DC1D74}" sibTransId="{B43694DC-F927-4FB6-ABC1-B0FFADB692E6}"/>
    <dgm:cxn modelId="{1C9C3CB9-0201-4A2C-A35A-AF6CA1669201}" type="presOf" srcId="{14250079-7142-46DF-91DC-053ABA8690F9}" destId="{EDCC1796-E85C-4907-9299-BC0D01C10008}" srcOrd="0" destOrd="1" presId="urn:microsoft.com/office/officeart/2008/layout/VerticalAccentList"/>
    <dgm:cxn modelId="{DAA1BB5C-CC01-4274-82D4-CDFFA2AF85E9}" type="presOf" srcId="{76AE8C47-4BD7-4669-8D8E-A02129F16B61}" destId="{EDCC1796-E85C-4907-9299-BC0D01C10008}" srcOrd="0" destOrd="2" presId="urn:microsoft.com/office/officeart/2008/layout/VerticalAccentList"/>
    <dgm:cxn modelId="{3111711C-4BD4-4A4D-B323-06222D698BD7}" srcId="{822A4707-665F-471D-AAFF-302F8722DDA9}" destId="{25232CAD-A76A-4E3B-AF88-D4461FC4CDA5}" srcOrd="0" destOrd="0" parTransId="{8361EA83-75C0-45E9-BB31-815921D6CE94}" sibTransId="{1B15D90B-BFF4-4AE7-8CFA-194632864C25}"/>
    <dgm:cxn modelId="{A91044BA-2902-4C10-8434-16E58EEEAA43}" type="presParOf" srcId="{B895128C-629B-403D-B23B-9F25AE49E2AB}" destId="{EE96C218-9F07-4321-AC25-196977D5640B}" srcOrd="0" destOrd="0" presId="urn:microsoft.com/office/officeart/2008/layout/VerticalAccentList"/>
    <dgm:cxn modelId="{4A819DC8-395B-4CB3-9E7F-3FDE190F5A5A}" type="presParOf" srcId="{EE96C218-9F07-4321-AC25-196977D5640B}" destId="{A1D542D3-FD63-475F-9354-8590DADB65B8}" srcOrd="0" destOrd="0" presId="urn:microsoft.com/office/officeart/2008/layout/VerticalAccentList"/>
    <dgm:cxn modelId="{D27DDEBB-BF69-4AF8-BFC2-4515E2A0ACB7}" type="presParOf" srcId="{B895128C-629B-403D-B23B-9F25AE49E2AB}" destId="{741FEEF8-F2B2-4C1C-983A-F3DF78BE4DB6}" srcOrd="1" destOrd="0" presId="urn:microsoft.com/office/officeart/2008/layout/VerticalAccentList"/>
    <dgm:cxn modelId="{DAAA4F43-0755-46E8-9E92-02301B6B9571}" type="presParOf" srcId="{741FEEF8-F2B2-4C1C-983A-F3DF78BE4DB6}" destId="{CA5984B9-A19D-4F4D-8B78-B3BB3711F75B}" srcOrd="0" destOrd="0" presId="urn:microsoft.com/office/officeart/2008/layout/VerticalAccentList"/>
    <dgm:cxn modelId="{12BF2BC7-0B42-4A2A-8BA8-21C0D2952965}" type="presParOf" srcId="{741FEEF8-F2B2-4C1C-983A-F3DF78BE4DB6}" destId="{AE96B13D-20B4-49D4-9D02-F8931969BF81}" srcOrd="1" destOrd="0" presId="urn:microsoft.com/office/officeart/2008/layout/VerticalAccentList"/>
    <dgm:cxn modelId="{EA2A861D-A1D7-4B86-B368-F50380D28B44}" type="presParOf" srcId="{741FEEF8-F2B2-4C1C-983A-F3DF78BE4DB6}" destId="{E9CECD39-26F3-4216-8AF8-E7D243093928}" srcOrd="2" destOrd="0" presId="urn:microsoft.com/office/officeart/2008/layout/VerticalAccentList"/>
    <dgm:cxn modelId="{EC3A49F8-B8F1-422B-A9C1-0737034EF673}" type="presParOf" srcId="{741FEEF8-F2B2-4C1C-983A-F3DF78BE4DB6}" destId="{438C29BF-B1A4-49BA-AD6E-BEDFB345D5D6}" srcOrd="3" destOrd="0" presId="urn:microsoft.com/office/officeart/2008/layout/VerticalAccentList"/>
    <dgm:cxn modelId="{ED73E451-F35D-474F-B8AB-AF4FA4FCD6C1}" type="presParOf" srcId="{741FEEF8-F2B2-4C1C-983A-F3DF78BE4DB6}" destId="{3475B11A-A383-47C2-AB4C-BCE828217014}" srcOrd="4" destOrd="0" presId="urn:microsoft.com/office/officeart/2008/layout/VerticalAccentList"/>
    <dgm:cxn modelId="{FB72F885-8C6C-42BD-B3A6-E3C00C27AE1E}" type="presParOf" srcId="{741FEEF8-F2B2-4C1C-983A-F3DF78BE4DB6}" destId="{1E2AF632-ED0B-4425-90CB-060986A2D8A6}" srcOrd="5" destOrd="0" presId="urn:microsoft.com/office/officeart/2008/layout/VerticalAccentList"/>
    <dgm:cxn modelId="{E01F1A16-83C7-4D4B-9B33-71B1CCB01FCB}" type="presParOf" srcId="{741FEEF8-F2B2-4C1C-983A-F3DF78BE4DB6}" destId="{F6D378C4-DAB6-4820-A81E-1379E5B3EBC5}" srcOrd="6" destOrd="0" presId="urn:microsoft.com/office/officeart/2008/layout/VerticalAccentList"/>
    <dgm:cxn modelId="{00236B8F-982E-491C-B1DE-4D97F2D7A901}" type="presParOf" srcId="{741FEEF8-F2B2-4C1C-983A-F3DF78BE4DB6}" destId="{EDCC1796-E85C-4907-9299-BC0D01C10008}" srcOrd="7" destOrd="0" presId="urn:microsoft.com/office/officeart/2008/layout/VerticalAccentList"/>
    <dgm:cxn modelId="{ACF2EA31-DF2F-465D-9444-8503BFB85532}" type="presParOf" srcId="{B895128C-629B-403D-B23B-9F25AE49E2AB}" destId="{47F6091B-D24F-4B4F-897C-C93084268263}" srcOrd="2" destOrd="0" presId="urn:microsoft.com/office/officeart/2008/layout/VerticalAccentList"/>
    <dgm:cxn modelId="{5AD0BCAA-E9D1-4FFB-8A15-EEC59ADB9DFF}" type="presParOf" srcId="{B895128C-629B-403D-B23B-9F25AE49E2AB}" destId="{996E2D49-CAEC-4368-B48B-C3E77CF2C432}" srcOrd="3" destOrd="0" presId="urn:microsoft.com/office/officeart/2008/layout/VerticalAccentList"/>
    <dgm:cxn modelId="{68941B54-B551-448E-91E0-7EA364C70648}" type="presParOf" srcId="{996E2D49-CAEC-4368-B48B-C3E77CF2C432}" destId="{43C41F89-5097-4A2D-8B40-D1BB75DF1B49}" srcOrd="0" destOrd="0" presId="urn:microsoft.com/office/officeart/2008/layout/VerticalAccentList"/>
    <dgm:cxn modelId="{F2D98314-AFD8-465F-9B26-CECF6C5A9BC4}" type="presParOf" srcId="{B895128C-629B-403D-B23B-9F25AE49E2AB}" destId="{F0375B78-4612-40E6-B27B-A6BF307A7A3B}" srcOrd="4" destOrd="0" presId="urn:microsoft.com/office/officeart/2008/layout/VerticalAccentList"/>
    <dgm:cxn modelId="{F33C6B54-6411-42C8-B62F-35D86C7948E0}" type="presParOf" srcId="{F0375B78-4612-40E6-B27B-A6BF307A7A3B}" destId="{52CB3C55-B35F-4214-A68D-32A3D4757AAA}" srcOrd="0" destOrd="0" presId="urn:microsoft.com/office/officeart/2008/layout/VerticalAccentList"/>
    <dgm:cxn modelId="{7BF12977-A352-4AA7-9430-2E45B530EEC2}" type="presParOf" srcId="{F0375B78-4612-40E6-B27B-A6BF307A7A3B}" destId="{1902042E-63DD-4149-B9D7-3B489A1C1DA9}" srcOrd="1" destOrd="0" presId="urn:microsoft.com/office/officeart/2008/layout/VerticalAccentList"/>
    <dgm:cxn modelId="{11326637-E182-450F-BCA9-359328FB6D48}" type="presParOf" srcId="{F0375B78-4612-40E6-B27B-A6BF307A7A3B}" destId="{4CA43CF3-07AE-4BB3-915C-7ABF33A10F79}" srcOrd="2" destOrd="0" presId="urn:microsoft.com/office/officeart/2008/layout/VerticalAccentList"/>
    <dgm:cxn modelId="{8225FB3B-1019-42EC-B001-261B56E73FF8}" type="presParOf" srcId="{F0375B78-4612-40E6-B27B-A6BF307A7A3B}" destId="{C2D5790B-9922-41BD-916B-419B0D87CCB4}" srcOrd="3" destOrd="0" presId="urn:microsoft.com/office/officeart/2008/layout/VerticalAccentList"/>
    <dgm:cxn modelId="{77CF1DAF-3C93-4E4E-A59F-AED00367FB62}" type="presParOf" srcId="{F0375B78-4612-40E6-B27B-A6BF307A7A3B}" destId="{6E7F0B7F-961F-416D-95B6-2A01E054E034}" srcOrd="4" destOrd="0" presId="urn:microsoft.com/office/officeart/2008/layout/VerticalAccentList"/>
    <dgm:cxn modelId="{59E6A7C1-1AB4-42E2-B907-9DE5425B07BE}" type="presParOf" srcId="{F0375B78-4612-40E6-B27B-A6BF307A7A3B}" destId="{E467B203-011F-47CF-8AA0-8DD25EEBA64D}" srcOrd="5" destOrd="0" presId="urn:microsoft.com/office/officeart/2008/layout/VerticalAccentList"/>
    <dgm:cxn modelId="{6DE2306A-4777-411E-971E-220C0F77F247}" type="presParOf" srcId="{F0375B78-4612-40E6-B27B-A6BF307A7A3B}" destId="{F6A3CD65-6BEE-4D87-BB23-922D91AB4013}" srcOrd="6" destOrd="0" presId="urn:microsoft.com/office/officeart/2008/layout/VerticalAccentList"/>
    <dgm:cxn modelId="{220707A5-B0CD-4240-8331-CEFD54804F41}" type="presParOf" srcId="{F0375B78-4612-40E6-B27B-A6BF307A7A3B}" destId="{96DAC78E-F83A-4F36-AB13-B1DEDF50BE2D}"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C05761D-689E-4570-B1C5-DC13C840C02B}"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s-ES"/>
        </a:p>
      </dgm:t>
    </dgm:pt>
    <dgm:pt modelId="{0DF93BC8-1194-4175-B60B-7BA8BE5F482E}">
      <dgm:prSet phldrT="[Texto]"/>
      <dgm:spPr/>
      <dgm:t>
        <a:bodyPr/>
        <a:lstStyle/>
        <a:p>
          <a:r>
            <a:rPr lang="es-ES" smtClean="0">
              <a:solidFill>
                <a:schemeClr val="tx1"/>
              </a:solidFill>
            </a:rPr>
            <a:t>NAPO</a:t>
          </a:r>
          <a:endParaRPr lang="es-ES" dirty="0">
            <a:solidFill>
              <a:schemeClr val="tx1"/>
            </a:solidFill>
          </a:endParaRPr>
        </a:p>
      </dgm:t>
    </dgm:pt>
    <dgm:pt modelId="{3737C5AA-E95D-4F30-A0C3-B21E822A7F0D}" type="parTrans" cxnId="{7AD3A451-B2C4-4B1A-9B2C-D07CD977587B}">
      <dgm:prSet/>
      <dgm:spPr/>
      <dgm:t>
        <a:bodyPr/>
        <a:lstStyle/>
        <a:p>
          <a:endParaRPr lang="es-ES">
            <a:solidFill>
              <a:schemeClr val="tx1"/>
            </a:solidFill>
          </a:endParaRPr>
        </a:p>
      </dgm:t>
    </dgm:pt>
    <dgm:pt modelId="{27878FFF-6729-4FF5-B3E3-BFABDBCC0AD0}" type="sibTrans" cxnId="{7AD3A451-B2C4-4B1A-9B2C-D07CD977587B}">
      <dgm:prSet/>
      <dgm:spPr/>
      <dgm:t>
        <a:bodyPr/>
        <a:lstStyle/>
        <a:p>
          <a:endParaRPr lang="es-ES">
            <a:solidFill>
              <a:schemeClr val="tx1"/>
            </a:solidFill>
          </a:endParaRPr>
        </a:p>
      </dgm:t>
    </dgm:pt>
    <dgm:pt modelId="{9F4B67AC-907D-4379-99F3-C9CEB88EDDF4}">
      <dgm:prSet phldrT="[Texto]"/>
      <dgm:spPr/>
      <dgm:t>
        <a:bodyPr/>
        <a:lstStyle/>
        <a:p>
          <a:r>
            <a:rPr lang="es-ES" smtClean="0">
              <a:solidFill>
                <a:schemeClr val="tx1"/>
              </a:solidFill>
            </a:rPr>
            <a:t>El 15% de las ganaderías lo realizan </a:t>
          </a:r>
          <a:endParaRPr lang="es-ES" dirty="0">
            <a:solidFill>
              <a:schemeClr val="tx1"/>
            </a:solidFill>
          </a:endParaRPr>
        </a:p>
      </dgm:t>
    </dgm:pt>
    <dgm:pt modelId="{3BB71202-09DD-4BED-ADDA-23041A2A1DEE}" type="parTrans" cxnId="{7655CD1A-D4DA-46E7-8388-60700DA6FD6A}">
      <dgm:prSet/>
      <dgm:spPr/>
      <dgm:t>
        <a:bodyPr/>
        <a:lstStyle/>
        <a:p>
          <a:endParaRPr lang="es-ES">
            <a:solidFill>
              <a:schemeClr val="tx1"/>
            </a:solidFill>
          </a:endParaRPr>
        </a:p>
      </dgm:t>
    </dgm:pt>
    <dgm:pt modelId="{8A17E019-FE9F-4112-B379-AC78D8541D88}" type="sibTrans" cxnId="{7655CD1A-D4DA-46E7-8388-60700DA6FD6A}">
      <dgm:prSet/>
      <dgm:spPr/>
      <dgm:t>
        <a:bodyPr/>
        <a:lstStyle/>
        <a:p>
          <a:endParaRPr lang="es-ES">
            <a:solidFill>
              <a:schemeClr val="tx1"/>
            </a:solidFill>
          </a:endParaRPr>
        </a:p>
      </dgm:t>
    </dgm:pt>
    <dgm:pt modelId="{822A4707-665F-471D-AAFF-302F8722DDA9}">
      <dgm:prSet phldrT="[Texto]"/>
      <dgm:spPr/>
      <dgm:t>
        <a:bodyPr/>
        <a:lstStyle/>
        <a:p>
          <a:pPr algn="l"/>
          <a:r>
            <a:rPr lang="es-ES" smtClean="0">
              <a:solidFill>
                <a:schemeClr val="tx1"/>
              </a:solidFill>
            </a:rPr>
            <a:t>MANABÍ</a:t>
          </a:r>
          <a:endParaRPr lang="es-ES" dirty="0">
            <a:solidFill>
              <a:schemeClr val="tx1"/>
            </a:solidFill>
          </a:endParaRPr>
        </a:p>
      </dgm:t>
    </dgm:pt>
    <dgm:pt modelId="{59B6298D-5155-4B51-AFB0-1FAE35DC1D74}" type="parTrans" cxnId="{51CF55EE-C2B4-4AAB-9402-7B76843C2643}">
      <dgm:prSet/>
      <dgm:spPr/>
      <dgm:t>
        <a:bodyPr/>
        <a:lstStyle/>
        <a:p>
          <a:endParaRPr lang="es-ES">
            <a:solidFill>
              <a:schemeClr val="tx1"/>
            </a:solidFill>
          </a:endParaRPr>
        </a:p>
      </dgm:t>
    </dgm:pt>
    <dgm:pt modelId="{B43694DC-F927-4FB6-ABC1-B0FFADB692E6}" type="sibTrans" cxnId="{51CF55EE-C2B4-4AAB-9402-7B76843C2643}">
      <dgm:prSet/>
      <dgm:spPr/>
      <dgm:t>
        <a:bodyPr/>
        <a:lstStyle/>
        <a:p>
          <a:endParaRPr lang="es-ES">
            <a:solidFill>
              <a:schemeClr val="tx1"/>
            </a:solidFill>
          </a:endParaRPr>
        </a:p>
      </dgm:t>
    </dgm:pt>
    <dgm:pt modelId="{25232CAD-A76A-4E3B-AF88-D4461FC4CDA5}">
      <dgm:prSet phldrT="[Texto]"/>
      <dgm:spPr/>
      <dgm:t>
        <a:bodyPr/>
        <a:lstStyle/>
        <a:p>
          <a:pPr algn="l"/>
          <a:r>
            <a:rPr lang="es-ES" dirty="0" smtClean="0">
              <a:solidFill>
                <a:schemeClr val="tx1"/>
              </a:solidFill>
            </a:rPr>
            <a:t>No se pudo establecer la tabla de contingencia pues ninguna ganadería utiliza esta práctica</a:t>
          </a:r>
          <a:endParaRPr lang="es-ES" dirty="0">
            <a:solidFill>
              <a:schemeClr val="tx1"/>
            </a:solidFill>
          </a:endParaRPr>
        </a:p>
      </dgm:t>
    </dgm:pt>
    <dgm:pt modelId="{8361EA83-75C0-45E9-BB31-815921D6CE94}" type="parTrans" cxnId="{3111711C-4BD4-4A4D-B323-06222D698BD7}">
      <dgm:prSet/>
      <dgm:spPr/>
      <dgm:t>
        <a:bodyPr/>
        <a:lstStyle/>
        <a:p>
          <a:endParaRPr lang="es-ES">
            <a:solidFill>
              <a:schemeClr val="tx1"/>
            </a:solidFill>
          </a:endParaRPr>
        </a:p>
      </dgm:t>
    </dgm:pt>
    <dgm:pt modelId="{1B15D90B-BFF4-4AE7-8CFA-194632864C25}" type="sibTrans" cxnId="{3111711C-4BD4-4A4D-B323-06222D698BD7}">
      <dgm:prSet/>
      <dgm:spPr/>
      <dgm:t>
        <a:bodyPr/>
        <a:lstStyle/>
        <a:p>
          <a:endParaRPr lang="es-ES">
            <a:solidFill>
              <a:schemeClr val="tx1"/>
            </a:solidFill>
          </a:endParaRPr>
        </a:p>
      </dgm:t>
    </dgm:pt>
    <dgm:pt modelId="{76AE8C47-4BD7-4669-8D8E-A02129F16B61}">
      <dgm:prSet/>
      <dgm:spPr/>
      <dgm:t>
        <a:bodyPr/>
        <a:lstStyle/>
        <a:p>
          <a:r>
            <a:rPr lang="es-ES" smtClean="0">
              <a:solidFill>
                <a:schemeClr val="tx1"/>
              </a:solidFill>
            </a:rPr>
            <a:t>Chi-cuadrado 2,76 con un probabilidad de p&gt;0.05</a:t>
          </a:r>
          <a:endParaRPr lang="es-ES" dirty="0">
            <a:solidFill>
              <a:schemeClr val="tx1"/>
            </a:solidFill>
          </a:endParaRPr>
        </a:p>
      </dgm:t>
    </dgm:pt>
    <dgm:pt modelId="{32E80F4A-5033-4C3C-A03B-A1F00E0CDAD2}" type="parTrans" cxnId="{2247CBCC-B1AD-43DD-B73F-746FE4C48FC4}">
      <dgm:prSet/>
      <dgm:spPr/>
      <dgm:t>
        <a:bodyPr/>
        <a:lstStyle/>
        <a:p>
          <a:endParaRPr lang="es-ES">
            <a:solidFill>
              <a:schemeClr val="tx1"/>
            </a:solidFill>
          </a:endParaRPr>
        </a:p>
      </dgm:t>
    </dgm:pt>
    <dgm:pt modelId="{FD4FE6D0-CCBE-4286-A6FB-62A0299F8175}" type="sibTrans" cxnId="{2247CBCC-B1AD-43DD-B73F-746FE4C48FC4}">
      <dgm:prSet/>
      <dgm:spPr/>
      <dgm:t>
        <a:bodyPr/>
        <a:lstStyle/>
        <a:p>
          <a:endParaRPr lang="es-ES">
            <a:solidFill>
              <a:schemeClr val="tx1"/>
            </a:solidFill>
          </a:endParaRPr>
        </a:p>
      </dgm:t>
    </dgm:pt>
    <dgm:pt modelId="{203402DF-39FD-4B88-A304-4E710A466670}">
      <dgm:prSet/>
      <dgm:spPr/>
      <dgm:t>
        <a:bodyPr/>
        <a:lstStyle/>
        <a:p>
          <a:r>
            <a:rPr lang="es-ES" smtClean="0">
              <a:solidFill>
                <a:schemeClr val="tx1"/>
              </a:solidFill>
            </a:rPr>
            <a:t>La presencia o ausencia de esta práctica no repercute en la relación Costo/Beneficio</a:t>
          </a:r>
          <a:endParaRPr lang="es-ES" dirty="0">
            <a:solidFill>
              <a:schemeClr val="tx1"/>
            </a:solidFill>
          </a:endParaRPr>
        </a:p>
      </dgm:t>
    </dgm:pt>
    <dgm:pt modelId="{62A2F795-64D7-488A-9CB0-34D7F34E95D3}" type="parTrans" cxnId="{AB3A1250-8E94-4D1B-9EC2-092332D4A397}">
      <dgm:prSet/>
      <dgm:spPr/>
      <dgm:t>
        <a:bodyPr/>
        <a:lstStyle/>
        <a:p>
          <a:endParaRPr lang="es-ES">
            <a:solidFill>
              <a:schemeClr val="tx1"/>
            </a:solidFill>
          </a:endParaRPr>
        </a:p>
      </dgm:t>
    </dgm:pt>
    <dgm:pt modelId="{D74891BF-B440-4A1F-A69C-E2DE89A55B22}" type="sibTrans" cxnId="{AB3A1250-8E94-4D1B-9EC2-092332D4A397}">
      <dgm:prSet/>
      <dgm:spPr/>
      <dgm:t>
        <a:bodyPr/>
        <a:lstStyle/>
        <a:p>
          <a:endParaRPr lang="es-ES">
            <a:solidFill>
              <a:schemeClr val="tx1"/>
            </a:solidFill>
          </a:endParaRPr>
        </a:p>
      </dgm:t>
    </dgm:pt>
    <dgm:pt modelId="{1F728CB9-EB44-419C-A017-115B2D173381}" type="pres">
      <dgm:prSet presAssocID="{9C05761D-689E-4570-B1C5-DC13C840C02B}" presName="Name0" presStyleCnt="0">
        <dgm:presLayoutVars>
          <dgm:dir/>
          <dgm:resizeHandles val="exact"/>
        </dgm:presLayoutVars>
      </dgm:prSet>
      <dgm:spPr/>
      <dgm:t>
        <a:bodyPr/>
        <a:lstStyle/>
        <a:p>
          <a:endParaRPr lang="es-EC"/>
        </a:p>
      </dgm:t>
    </dgm:pt>
    <dgm:pt modelId="{C46661FF-5DC8-44C9-9B93-7C16201E7234}" type="pres">
      <dgm:prSet presAssocID="{0DF93BC8-1194-4175-B60B-7BA8BE5F482E}" presName="node" presStyleLbl="node1" presStyleIdx="0" presStyleCnt="2">
        <dgm:presLayoutVars>
          <dgm:bulletEnabled val="1"/>
        </dgm:presLayoutVars>
      </dgm:prSet>
      <dgm:spPr/>
      <dgm:t>
        <a:bodyPr/>
        <a:lstStyle/>
        <a:p>
          <a:endParaRPr lang="es-EC"/>
        </a:p>
      </dgm:t>
    </dgm:pt>
    <dgm:pt modelId="{1E96CFF8-B5BD-4B1B-BC00-4F472E04B488}" type="pres">
      <dgm:prSet presAssocID="{27878FFF-6729-4FF5-B3E3-BFABDBCC0AD0}" presName="sibTrans" presStyleCnt="0"/>
      <dgm:spPr/>
      <dgm:t>
        <a:bodyPr/>
        <a:lstStyle/>
        <a:p>
          <a:endParaRPr lang="es-EC"/>
        </a:p>
      </dgm:t>
    </dgm:pt>
    <dgm:pt modelId="{19FBB738-A03F-486F-9CF8-3E7578A6073D}" type="pres">
      <dgm:prSet presAssocID="{822A4707-665F-471D-AAFF-302F8722DDA9}" presName="node" presStyleLbl="node1" presStyleIdx="1" presStyleCnt="2">
        <dgm:presLayoutVars>
          <dgm:bulletEnabled val="1"/>
        </dgm:presLayoutVars>
      </dgm:prSet>
      <dgm:spPr/>
      <dgm:t>
        <a:bodyPr/>
        <a:lstStyle/>
        <a:p>
          <a:endParaRPr lang="es-EC"/>
        </a:p>
      </dgm:t>
    </dgm:pt>
  </dgm:ptLst>
  <dgm:cxnLst>
    <dgm:cxn modelId="{7655CD1A-D4DA-46E7-8388-60700DA6FD6A}" srcId="{0DF93BC8-1194-4175-B60B-7BA8BE5F482E}" destId="{9F4B67AC-907D-4379-99F3-C9CEB88EDDF4}" srcOrd="0" destOrd="0" parTransId="{3BB71202-09DD-4BED-ADDA-23041A2A1DEE}" sibTransId="{8A17E019-FE9F-4112-B379-AC78D8541D88}"/>
    <dgm:cxn modelId="{5B0EA30E-E5C7-4D68-B746-353722B03516}" type="presOf" srcId="{0DF93BC8-1194-4175-B60B-7BA8BE5F482E}" destId="{C46661FF-5DC8-44C9-9B93-7C16201E7234}" srcOrd="0" destOrd="0" presId="urn:microsoft.com/office/officeart/2005/8/layout/hList6"/>
    <dgm:cxn modelId="{68EF5993-8883-42FC-B035-B22EAB58A87E}" type="presOf" srcId="{25232CAD-A76A-4E3B-AF88-D4461FC4CDA5}" destId="{19FBB738-A03F-486F-9CF8-3E7578A6073D}" srcOrd="0" destOrd="1" presId="urn:microsoft.com/office/officeart/2005/8/layout/hList6"/>
    <dgm:cxn modelId="{7AD3A451-B2C4-4B1A-9B2C-D07CD977587B}" srcId="{9C05761D-689E-4570-B1C5-DC13C840C02B}" destId="{0DF93BC8-1194-4175-B60B-7BA8BE5F482E}" srcOrd="0" destOrd="0" parTransId="{3737C5AA-E95D-4F30-A0C3-B21E822A7F0D}" sibTransId="{27878FFF-6729-4FF5-B3E3-BFABDBCC0AD0}"/>
    <dgm:cxn modelId="{DAF77560-CDD8-4D67-AF4F-30511CD617F0}" type="presOf" srcId="{76AE8C47-4BD7-4669-8D8E-A02129F16B61}" destId="{C46661FF-5DC8-44C9-9B93-7C16201E7234}" srcOrd="0" destOrd="2" presId="urn:microsoft.com/office/officeart/2005/8/layout/hList6"/>
    <dgm:cxn modelId="{56A6A099-9D30-4109-9BB4-E30F9E6EC8C0}" type="presOf" srcId="{822A4707-665F-471D-AAFF-302F8722DDA9}" destId="{19FBB738-A03F-486F-9CF8-3E7578A6073D}" srcOrd="0" destOrd="0" presId="urn:microsoft.com/office/officeart/2005/8/layout/hList6"/>
    <dgm:cxn modelId="{81F5A20D-84B4-40FD-8A0D-E924D820F8A4}" type="presOf" srcId="{9C05761D-689E-4570-B1C5-DC13C840C02B}" destId="{1F728CB9-EB44-419C-A017-115B2D173381}" srcOrd="0" destOrd="0" presId="urn:microsoft.com/office/officeart/2005/8/layout/hList6"/>
    <dgm:cxn modelId="{2247CBCC-B1AD-43DD-B73F-746FE4C48FC4}" srcId="{0DF93BC8-1194-4175-B60B-7BA8BE5F482E}" destId="{76AE8C47-4BD7-4669-8D8E-A02129F16B61}" srcOrd="1" destOrd="0" parTransId="{32E80F4A-5033-4C3C-A03B-A1F00E0CDAD2}" sibTransId="{FD4FE6D0-CCBE-4286-A6FB-62A0299F8175}"/>
    <dgm:cxn modelId="{C7F3659F-137B-46E6-95DD-075A948EA9EA}" type="presOf" srcId="{9F4B67AC-907D-4379-99F3-C9CEB88EDDF4}" destId="{C46661FF-5DC8-44C9-9B93-7C16201E7234}" srcOrd="0" destOrd="1" presId="urn:microsoft.com/office/officeart/2005/8/layout/hList6"/>
    <dgm:cxn modelId="{AB3A1250-8E94-4D1B-9EC2-092332D4A397}" srcId="{0DF93BC8-1194-4175-B60B-7BA8BE5F482E}" destId="{203402DF-39FD-4B88-A304-4E710A466670}" srcOrd="2" destOrd="0" parTransId="{62A2F795-64D7-488A-9CB0-34D7F34E95D3}" sibTransId="{D74891BF-B440-4A1F-A69C-E2DE89A55B22}"/>
    <dgm:cxn modelId="{51CF55EE-C2B4-4AAB-9402-7B76843C2643}" srcId="{9C05761D-689E-4570-B1C5-DC13C840C02B}" destId="{822A4707-665F-471D-AAFF-302F8722DDA9}" srcOrd="1" destOrd="0" parTransId="{59B6298D-5155-4B51-AFB0-1FAE35DC1D74}" sibTransId="{B43694DC-F927-4FB6-ABC1-B0FFADB692E6}"/>
    <dgm:cxn modelId="{E2B53A77-6710-4B3B-B29E-B168348B9125}" type="presOf" srcId="{203402DF-39FD-4B88-A304-4E710A466670}" destId="{C46661FF-5DC8-44C9-9B93-7C16201E7234}" srcOrd="0" destOrd="3" presId="urn:microsoft.com/office/officeart/2005/8/layout/hList6"/>
    <dgm:cxn modelId="{3111711C-4BD4-4A4D-B323-06222D698BD7}" srcId="{822A4707-665F-471D-AAFF-302F8722DDA9}" destId="{25232CAD-A76A-4E3B-AF88-D4461FC4CDA5}" srcOrd="0" destOrd="0" parTransId="{8361EA83-75C0-45E9-BB31-815921D6CE94}" sibTransId="{1B15D90B-BFF4-4AE7-8CFA-194632864C25}"/>
    <dgm:cxn modelId="{2C548769-396E-4A2A-B26B-DBD3BAAB67EC}" type="presParOf" srcId="{1F728CB9-EB44-419C-A017-115B2D173381}" destId="{C46661FF-5DC8-44C9-9B93-7C16201E7234}" srcOrd="0" destOrd="0" presId="urn:microsoft.com/office/officeart/2005/8/layout/hList6"/>
    <dgm:cxn modelId="{FB39F09B-F9C8-4DB8-9722-D5FED1F370BA}" type="presParOf" srcId="{1F728CB9-EB44-419C-A017-115B2D173381}" destId="{1E96CFF8-B5BD-4B1B-BC00-4F472E04B488}" srcOrd="1" destOrd="0" presId="urn:microsoft.com/office/officeart/2005/8/layout/hList6"/>
    <dgm:cxn modelId="{E224EB42-5DCD-42B6-9751-37AAE5F64197}" type="presParOf" srcId="{1F728CB9-EB44-419C-A017-115B2D173381}" destId="{19FBB738-A03F-486F-9CF8-3E7578A6073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05761D-689E-4570-B1C5-DC13C840C02B}"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ES"/>
        </a:p>
      </dgm:t>
    </dgm:pt>
    <dgm:pt modelId="{0DF93BC8-1194-4175-B60B-7BA8BE5F482E}">
      <dgm:prSet phldrT="[Texto]"/>
      <dgm:spPr/>
      <dgm:t>
        <a:bodyPr/>
        <a:lstStyle/>
        <a:p>
          <a:r>
            <a:rPr lang="es-ES" dirty="0" smtClean="0">
              <a:solidFill>
                <a:schemeClr val="tx1"/>
              </a:solidFill>
            </a:rPr>
            <a:t>NAPO</a:t>
          </a:r>
          <a:endParaRPr lang="es-ES" dirty="0">
            <a:solidFill>
              <a:schemeClr val="tx1"/>
            </a:solidFill>
          </a:endParaRPr>
        </a:p>
      </dgm:t>
    </dgm:pt>
    <dgm:pt modelId="{3737C5AA-E95D-4F30-A0C3-B21E822A7F0D}" type="parTrans" cxnId="{7AD3A451-B2C4-4B1A-9B2C-D07CD977587B}">
      <dgm:prSet/>
      <dgm:spPr/>
      <dgm:t>
        <a:bodyPr/>
        <a:lstStyle/>
        <a:p>
          <a:endParaRPr lang="es-ES">
            <a:solidFill>
              <a:schemeClr val="tx1"/>
            </a:solidFill>
          </a:endParaRPr>
        </a:p>
      </dgm:t>
    </dgm:pt>
    <dgm:pt modelId="{27878FFF-6729-4FF5-B3E3-BFABDBCC0AD0}" type="sibTrans" cxnId="{7AD3A451-B2C4-4B1A-9B2C-D07CD977587B}">
      <dgm:prSet/>
      <dgm:spPr/>
      <dgm:t>
        <a:bodyPr/>
        <a:lstStyle/>
        <a:p>
          <a:endParaRPr lang="es-ES">
            <a:solidFill>
              <a:schemeClr val="tx1"/>
            </a:solidFill>
          </a:endParaRPr>
        </a:p>
      </dgm:t>
    </dgm:pt>
    <dgm:pt modelId="{9F4B67AC-907D-4379-99F3-C9CEB88EDDF4}">
      <dgm:prSet phldrT="[Texto]"/>
      <dgm:spPr/>
      <dgm:t>
        <a:bodyPr/>
        <a:lstStyle/>
        <a:p>
          <a:r>
            <a:rPr lang="es-ES" dirty="0" smtClean="0">
              <a:solidFill>
                <a:schemeClr val="tx1"/>
              </a:solidFill>
            </a:rPr>
            <a:t>No se pudo establecer la tabla de contingencia pues ninguna ganadería utiliza esta práctica</a:t>
          </a:r>
          <a:endParaRPr lang="es-ES" dirty="0">
            <a:solidFill>
              <a:schemeClr val="tx1"/>
            </a:solidFill>
          </a:endParaRPr>
        </a:p>
      </dgm:t>
    </dgm:pt>
    <dgm:pt modelId="{3BB71202-09DD-4BED-ADDA-23041A2A1DEE}" type="parTrans" cxnId="{7655CD1A-D4DA-46E7-8388-60700DA6FD6A}">
      <dgm:prSet/>
      <dgm:spPr/>
      <dgm:t>
        <a:bodyPr/>
        <a:lstStyle/>
        <a:p>
          <a:endParaRPr lang="es-ES">
            <a:solidFill>
              <a:schemeClr val="tx1"/>
            </a:solidFill>
          </a:endParaRPr>
        </a:p>
      </dgm:t>
    </dgm:pt>
    <dgm:pt modelId="{8A17E019-FE9F-4112-B379-AC78D8541D88}" type="sibTrans" cxnId="{7655CD1A-D4DA-46E7-8388-60700DA6FD6A}">
      <dgm:prSet/>
      <dgm:spPr/>
      <dgm:t>
        <a:bodyPr/>
        <a:lstStyle/>
        <a:p>
          <a:endParaRPr lang="es-ES">
            <a:solidFill>
              <a:schemeClr val="tx1"/>
            </a:solidFill>
          </a:endParaRPr>
        </a:p>
      </dgm:t>
    </dgm:pt>
    <dgm:pt modelId="{25232CAD-A76A-4E3B-AF88-D4461FC4CDA5}">
      <dgm:prSet phldrT="[Texto]"/>
      <dgm:spPr/>
      <dgm:t>
        <a:bodyPr/>
        <a:lstStyle/>
        <a:p>
          <a:r>
            <a:rPr lang="es-ES" dirty="0" smtClean="0">
              <a:solidFill>
                <a:schemeClr val="tx1"/>
              </a:solidFill>
            </a:rPr>
            <a:t>El 20% de las ganaderías lo realizan </a:t>
          </a:r>
          <a:endParaRPr lang="es-ES" dirty="0">
            <a:solidFill>
              <a:schemeClr val="tx1"/>
            </a:solidFill>
          </a:endParaRPr>
        </a:p>
      </dgm:t>
    </dgm:pt>
    <dgm:pt modelId="{8361EA83-75C0-45E9-BB31-815921D6CE94}" type="parTrans" cxnId="{3111711C-4BD4-4A4D-B323-06222D698BD7}">
      <dgm:prSet/>
      <dgm:spPr/>
      <dgm:t>
        <a:bodyPr/>
        <a:lstStyle/>
        <a:p>
          <a:endParaRPr lang="es-ES">
            <a:solidFill>
              <a:schemeClr val="tx1"/>
            </a:solidFill>
          </a:endParaRPr>
        </a:p>
      </dgm:t>
    </dgm:pt>
    <dgm:pt modelId="{1B15D90B-BFF4-4AE7-8CFA-194632864C25}" type="sibTrans" cxnId="{3111711C-4BD4-4A4D-B323-06222D698BD7}">
      <dgm:prSet/>
      <dgm:spPr/>
      <dgm:t>
        <a:bodyPr/>
        <a:lstStyle/>
        <a:p>
          <a:endParaRPr lang="es-ES">
            <a:solidFill>
              <a:schemeClr val="tx1"/>
            </a:solidFill>
          </a:endParaRPr>
        </a:p>
      </dgm:t>
    </dgm:pt>
    <dgm:pt modelId="{822A4707-665F-471D-AAFF-302F8722DDA9}">
      <dgm:prSet phldrT="[Texto]"/>
      <dgm:spPr/>
      <dgm:t>
        <a:bodyPr/>
        <a:lstStyle/>
        <a:p>
          <a:r>
            <a:rPr lang="es-ES" dirty="0" smtClean="0">
              <a:solidFill>
                <a:schemeClr val="tx1"/>
              </a:solidFill>
            </a:rPr>
            <a:t>MANABÍ</a:t>
          </a:r>
          <a:endParaRPr lang="es-ES" dirty="0">
            <a:solidFill>
              <a:schemeClr val="tx1"/>
            </a:solidFill>
          </a:endParaRPr>
        </a:p>
      </dgm:t>
    </dgm:pt>
    <dgm:pt modelId="{B43694DC-F927-4FB6-ABC1-B0FFADB692E6}" type="sibTrans" cxnId="{51CF55EE-C2B4-4AAB-9402-7B76843C2643}">
      <dgm:prSet/>
      <dgm:spPr/>
      <dgm:t>
        <a:bodyPr/>
        <a:lstStyle/>
        <a:p>
          <a:endParaRPr lang="es-ES">
            <a:solidFill>
              <a:schemeClr val="tx1"/>
            </a:solidFill>
          </a:endParaRPr>
        </a:p>
      </dgm:t>
    </dgm:pt>
    <dgm:pt modelId="{59B6298D-5155-4B51-AFB0-1FAE35DC1D74}" type="parTrans" cxnId="{51CF55EE-C2B4-4AAB-9402-7B76843C2643}">
      <dgm:prSet/>
      <dgm:spPr/>
      <dgm:t>
        <a:bodyPr/>
        <a:lstStyle/>
        <a:p>
          <a:endParaRPr lang="es-ES">
            <a:solidFill>
              <a:schemeClr val="tx1"/>
            </a:solidFill>
          </a:endParaRPr>
        </a:p>
      </dgm:t>
    </dgm:pt>
    <dgm:pt modelId="{D8E7C25C-52C6-4766-A99B-EE2082B7933B}">
      <dgm:prSet/>
      <dgm:spPr/>
      <dgm:t>
        <a:bodyPr/>
        <a:lstStyle/>
        <a:p>
          <a:r>
            <a:rPr lang="es-ES" dirty="0" smtClean="0">
              <a:solidFill>
                <a:schemeClr val="tx1"/>
              </a:solidFill>
            </a:rPr>
            <a:t>Estadísticamente no se determinó un efecto de la utilización o no de esta práctica ganadera sobre la relación C /B</a:t>
          </a:r>
          <a:endParaRPr lang="es-ES" dirty="0">
            <a:solidFill>
              <a:schemeClr val="tx1"/>
            </a:solidFill>
          </a:endParaRPr>
        </a:p>
      </dgm:t>
    </dgm:pt>
    <dgm:pt modelId="{4D97DE5B-CAA0-4961-B903-D0B309AAEB6B}" type="parTrans" cxnId="{24FE75A1-5847-43AF-A0C5-67DEEF7E2936}">
      <dgm:prSet/>
      <dgm:spPr/>
      <dgm:t>
        <a:bodyPr/>
        <a:lstStyle/>
        <a:p>
          <a:endParaRPr lang="es-ES">
            <a:solidFill>
              <a:schemeClr val="tx1"/>
            </a:solidFill>
          </a:endParaRPr>
        </a:p>
      </dgm:t>
    </dgm:pt>
    <dgm:pt modelId="{A53E38F5-4A52-496E-A56F-4DCCEA6839EA}" type="sibTrans" cxnId="{24FE75A1-5847-43AF-A0C5-67DEEF7E2936}">
      <dgm:prSet/>
      <dgm:spPr/>
      <dgm:t>
        <a:bodyPr/>
        <a:lstStyle/>
        <a:p>
          <a:endParaRPr lang="es-ES">
            <a:solidFill>
              <a:schemeClr val="tx1"/>
            </a:solidFill>
          </a:endParaRPr>
        </a:p>
      </dgm:t>
    </dgm:pt>
    <dgm:pt modelId="{B6C9EA0D-8A31-4DE2-9741-5AE2E7885E29}">
      <dgm:prSet/>
      <dgm:spPr/>
      <dgm:t>
        <a:bodyPr/>
        <a:lstStyle/>
        <a:p>
          <a:r>
            <a:rPr lang="es-ES" dirty="0" smtClean="0">
              <a:solidFill>
                <a:schemeClr val="tx1"/>
              </a:solidFill>
            </a:rPr>
            <a:t>Chi-cuadrado 1,88  no significativa con un probabilidad de p&gt;0.05</a:t>
          </a:r>
          <a:endParaRPr lang="es-ES" dirty="0">
            <a:solidFill>
              <a:schemeClr val="tx1"/>
            </a:solidFill>
          </a:endParaRPr>
        </a:p>
      </dgm:t>
    </dgm:pt>
    <dgm:pt modelId="{A495525A-531F-4D9C-8D11-2F2EB85C38E6}" type="parTrans" cxnId="{A9B5E0C1-BF41-4869-98DC-0762A691411E}">
      <dgm:prSet/>
      <dgm:spPr/>
      <dgm:t>
        <a:bodyPr/>
        <a:lstStyle/>
        <a:p>
          <a:endParaRPr lang="es-ES">
            <a:solidFill>
              <a:schemeClr val="tx1"/>
            </a:solidFill>
          </a:endParaRPr>
        </a:p>
      </dgm:t>
    </dgm:pt>
    <dgm:pt modelId="{08180BBD-7F3C-4065-878E-5429B1C7FE77}" type="sibTrans" cxnId="{A9B5E0C1-BF41-4869-98DC-0762A691411E}">
      <dgm:prSet/>
      <dgm:spPr/>
      <dgm:t>
        <a:bodyPr/>
        <a:lstStyle/>
        <a:p>
          <a:endParaRPr lang="es-ES">
            <a:solidFill>
              <a:schemeClr val="tx1"/>
            </a:solidFill>
          </a:endParaRPr>
        </a:p>
      </dgm:t>
    </dgm:pt>
    <dgm:pt modelId="{B6391378-745C-4AF8-AC80-E28D5003DE3F}" type="pres">
      <dgm:prSet presAssocID="{9C05761D-689E-4570-B1C5-DC13C840C02B}" presName="Name0" presStyleCnt="0">
        <dgm:presLayoutVars>
          <dgm:chMax val="7"/>
          <dgm:chPref val="7"/>
          <dgm:dir/>
        </dgm:presLayoutVars>
      </dgm:prSet>
      <dgm:spPr/>
      <dgm:t>
        <a:bodyPr/>
        <a:lstStyle/>
        <a:p>
          <a:endParaRPr lang="es-EC"/>
        </a:p>
      </dgm:t>
    </dgm:pt>
    <dgm:pt modelId="{F951C2B9-2B36-4CF0-AD31-8EF1AB8216E2}" type="pres">
      <dgm:prSet presAssocID="{9C05761D-689E-4570-B1C5-DC13C840C02B}" presName="Name1" presStyleCnt="0"/>
      <dgm:spPr/>
      <dgm:t>
        <a:bodyPr/>
        <a:lstStyle/>
        <a:p>
          <a:endParaRPr lang="es-EC"/>
        </a:p>
      </dgm:t>
    </dgm:pt>
    <dgm:pt modelId="{A05838E0-AC16-490D-8A1C-74B2E87CC2E4}" type="pres">
      <dgm:prSet presAssocID="{9C05761D-689E-4570-B1C5-DC13C840C02B}" presName="cycle" presStyleCnt="0"/>
      <dgm:spPr/>
      <dgm:t>
        <a:bodyPr/>
        <a:lstStyle/>
        <a:p>
          <a:endParaRPr lang="es-EC"/>
        </a:p>
      </dgm:t>
    </dgm:pt>
    <dgm:pt modelId="{5A8E1694-7D27-4662-A4A8-BDC29B1A8458}" type="pres">
      <dgm:prSet presAssocID="{9C05761D-689E-4570-B1C5-DC13C840C02B}" presName="srcNode" presStyleLbl="node1" presStyleIdx="0" presStyleCnt="2"/>
      <dgm:spPr/>
      <dgm:t>
        <a:bodyPr/>
        <a:lstStyle/>
        <a:p>
          <a:endParaRPr lang="es-EC"/>
        </a:p>
      </dgm:t>
    </dgm:pt>
    <dgm:pt modelId="{1A3E2CB8-47EB-42E4-9DD7-EABDD6978875}" type="pres">
      <dgm:prSet presAssocID="{9C05761D-689E-4570-B1C5-DC13C840C02B}" presName="conn" presStyleLbl="parChTrans1D2" presStyleIdx="0" presStyleCnt="1"/>
      <dgm:spPr/>
      <dgm:t>
        <a:bodyPr/>
        <a:lstStyle/>
        <a:p>
          <a:endParaRPr lang="es-EC"/>
        </a:p>
      </dgm:t>
    </dgm:pt>
    <dgm:pt modelId="{B6C4FECC-1488-4BEC-8142-2DF75BAA9468}" type="pres">
      <dgm:prSet presAssocID="{9C05761D-689E-4570-B1C5-DC13C840C02B}" presName="extraNode" presStyleLbl="node1" presStyleIdx="0" presStyleCnt="2"/>
      <dgm:spPr/>
      <dgm:t>
        <a:bodyPr/>
        <a:lstStyle/>
        <a:p>
          <a:endParaRPr lang="es-EC"/>
        </a:p>
      </dgm:t>
    </dgm:pt>
    <dgm:pt modelId="{893BB7A2-A842-42A3-8061-E2E37036C782}" type="pres">
      <dgm:prSet presAssocID="{9C05761D-689E-4570-B1C5-DC13C840C02B}" presName="dstNode" presStyleLbl="node1" presStyleIdx="0" presStyleCnt="2"/>
      <dgm:spPr/>
      <dgm:t>
        <a:bodyPr/>
        <a:lstStyle/>
        <a:p>
          <a:endParaRPr lang="es-EC"/>
        </a:p>
      </dgm:t>
    </dgm:pt>
    <dgm:pt modelId="{5DDDD320-72AF-47A0-8AC0-0AAFDDE3F406}" type="pres">
      <dgm:prSet presAssocID="{0DF93BC8-1194-4175-B60B-7BA8BE5F482E}" presName="text_1" presStyleLbl="node1" presStyleIdx="0" presStyleCnt="2">
        <dgm:presLayoutVars>
          <dgm:bulletEnabled val="1"/>
        </dgm:presLayoutVars>
      </dgm:prSet>
      <dgm:spPr/>
      <dgm:t>
        <a:bodyPr/>
        <a:lstStyle/>
        <a:p>
          <a:endParaRPr lang="es-EC"/>
        </a:p>
      </dgm:t>
    </dgm:pt>
    <dgm:pt modelId="{0AD01B81-23CF-405C-B455-6EE6F26BB15D}" type="pres">
      <dgm:prSet presAssocID="{0DF93BC8-1194-4175-B60B-7BA8BE5F482E}" presName="accent_1" presStyleCnt="0"/>
      <dgm:spPr/>
      <dgm:t>
        <a:bodyPr/>
        <a:lstStyle/>
        <a:p>
          <a:endParaRPr lang="es-EC"/>
        </a:p>
      </dgm:t>
    </dgm:pt>
    <dgm:pt modelId="{835346AA-7920-494E-A0C4-34C707E6210D}" type="pres">
      <dgm:prSet presAssocID="{0DF93BC8-1194-4175-B60B-7BA8BE5F482E}" presName="accentRepeatNode" presStyleLbl="solidFgAcc1" presStyleIdx="0" presStyleCnt="2"/>
      <dgm:spPr/>
      <dgm:t>
        <a:bodyPr/>
        <a:lstStyle/>
        <a:p>
          <a:endParaRPr lang="es-EC"/>
        </a:p>
      </dgm:t>
    </dgm:pt>
    <dgm:pt modelId="{DC9E02AA-1C2A-4B16-AF28-C92725018CBB}" type="pres">
      <dgm:prSet presAssocID="{822A4707-665F-471D-AAFF-302F8722DDA9}" presName="text_2" presStyleLbl="node1" presStyleIdx="1" presStyleCnt="2">
        <dgm:presLayoutVars>
          <dgm:bulletEnabled val="1"/>
        </dgm:presLayoutVars>
      </dgm:prSet>
      <dgm:spPr/>
      <dgm:t>
        <a:bodyPr/>
        <a:lstStyle/>
        <a:p>
          <a:endParaRPr lang="es-EC"/>
        </a:p>
      </dgm:t>
    </dgm:pt>
    <dgm:pt modelId="{D64B3AA0-3033-4657-BE89-59A6C9806914}" type="pres">
      <dgm:prSet presAssocID="{822A4707-665F-471D-AAFF-302F8722DDA9}" presName="accent_2" presStyleCnt="0"/>
      <dgm:spPr/>
      <dgm:t>
        <a:bodyPr/>
        <a:lstStyle/>
        <a:p>
          <a:endParaRPr lang="es-EC"/>
        </a:p>
      </dgm:t>
    </dgm:pt>
    <dgm:pt modelId="{E312F95B-4DF6-474A-B962-2AEF10E04742}" type="pres">
      <dgm:prSet presAssocID="{822A4707-665F-471D-AAFF-302F8722DDA9}" presName="accentRepeatNode" presStyleLbl="solidFgAcc1" presStyleIdx="1" presStyleCnt="2"/>
      <dgm:spPr/>
      <dgm:t>
        <a:bodyPr/>
        <a:lstStyle/>
        <a:p>
          <a:endParaRPr lang="es-EC"/>
        </a:p>
      </dgm:t>
    </dgm:pt>
  </dgm:ptLst>
  <dgm:cxnLst>
    <dgm:cxn modelId="{7655CD1A-D4DA-46E7-8388-60700DA6FD6A}" srcId="{0DF93BC8-1194-4175-B60B-7BA8BE5F482E}" destId="{9F4B67AC-907D-4379-99F3-C9CEB88EDDF4}" srcOrd="0" destOrd="0" parTransId="{3BB71202-09DD-4BED-ADDA-23041A2A1DEE}" sibTransId="{8A17E019-FE9F-4112-B379-AC78D8541D88}"/>
    <dgm:cxn modelId="{7AD3A451-B2C4-4B1A-9B2C-D07CD977587B}" srcId="{9C05761D-689E-4570-B1C5-DC13C840C02B}" destId="{0DF93BC8-1194-4175-B60B-7BA8BE5F482E}" srcOrd="0" destOrd="0" parTransId="{3737C5AA-E95D-4F30-A0C3-B21E822A7F0D}" sibTransId="{27878FFF-6729-4FF5-B3E3-BFABDBCC0AD0}"/>
    <dgm:cxn modelId="{24FE75A1-5847-43AF-A0C5-67DEEF7E2936}" srcId="{822A4707-665F-471D-AAFF-302F8722DDA9}" destId="{D8E7C25C-52C6-4766-A99B-EE2082B7933B}" srcOrd="1" destOrd="0" parTransId="{4D97DE5B-CAA0-4961-B903-D0B309AAEB6B}" sibTransId="{A53E38F5-4A52-496E-A56F-4DCCEA6839EA}"/>
    <dgm:cxn modelId="{36CF4A97-0D4D-41BF-87AB-C2ABB8214D40}" type="presOf" srcId="{B6C9EA0D-8A31-4DE2-9741-5AE2E7885E29}" destId="{DC9E02AA-1C2A-4B16-AF28-C92725018CBB}" srcOrd="0" destOrd="3" presId="urn:microsoft.com/office/officeart/2008/layout/VerticalCurvedList"/>
    <dgm:cxn modelId="{1C2C003F-C8C0-460D-9AC4-0B6722049996}" type="presOf" srcId="{25232CAD-A76A-4E3B-AF88-D4461FC4CDA5}" destId="{DC9E02AA-1C2A-4B16-AF28-C92725018CBB}" srcOrd="0" destOrd="1" presId="urn:microsoft.com/office/officeart/2008/layout/VerticalCurvedList"/>
    <dgm:cxn modelId="{FF5EF367-5AC1-486B-B949-6217346674D8}" type="presOf" srcId="{822A4707-665F-471D-AAFF-302F8722DDA9}" destId="{DC9E02AA-1C2A-4B16-AF28-C92725018CBB}" srcOrd="0" destOrd="0" presId="urn:microsoft.com/office/officeart/2008/layout/VerticalCurvedList"/>
    <dgm:cxn modelId="{FF7230EB-A503-4BF2-AF20-41E6AE109759}" type="presOf" srcId="{9F4B67AC-907D-4379-99F3-C9CEB88EDDF4}" destId="{5DDDD320-72AF-47A0-8AC0-0AAFDDE3F406}" srcOrd="0" destOrd="1" presId="urn:microsoft.com/office/officeart/2008/layout/VerticalCurvedList"/>
    <dgm:cxn modelId="{A9B5E0C1-BF41-4869-98DC-0762A691411E}" srcId="{822A4707-665F-471D-AAFF-302F8722DDA9}" destId="{B6C9EA0D-8A31-4DE2-9741-5AE2E7885E29}" srcOrd="2" destOrd="0" parTransId="{A495525A-531F-4D9C-8D11-2F2EB85C38E6}" sibTransId="{08180BBD-7F3C-4065-878E-5429B1C7FE77}"/>
    <dgm:cxn modelId="{AD83DDFB-DBEB-49BE-A9BC-E522E1E5954D}" type="presOf" srcId="{0DF93BC8-1194-4175-B60B-7BA8BE5F482E}" destId="{5DDDD320-72AF-47A0-8AC0-0AAFDDE3F406}" srcOrd="0" destOrd="0" presId="urn:microsoft.com/office/officeart/2008/layout/VerticalCurvedList"/>
    <dgm:cxn modelId="{16651230-08F4-4288-85A7-C196772C01EA}" type="presOf" srcId="{D8E7C25C-52C6-4766-A99B-EE2082B7933B}" destId="{DC9E02AA-1C2A-4B16-AF28-C92725018CBB}" srcOrd="0" destOrd="2" presId="urn:microsoft.com/office/officeart/2008/layout/VerticalCurvedList"/>
    <dgm:cxn modelId="{322B7A1F-4D03-4DA2-B55E-28BCF325A7B7}" type="presOf" srcId="{9C05761D-689E-4570-B1C5-DC13C840C02B}" destId="{B6391378-745C-4AF8-AC80-E28D5003DE3F}" srcOrd="0" destOrd="0" presId="urn:microsoft.com/office/officeart/2008/layout/VerticalCurvedList"/>
    <dgm:cxn modelId="{51CF55EE-C2B4-4AAB-9402-7B76843C2643}" srcId="{9C05761D-689E-4570-B1C5-DC13C840C02B}" destId="{822A4707-665F-471D-AAFF-302F8722DDA9}" srcOrd="1" destOrd="0" parTransId="{59B6298D-5155-4B51-AFB0-1FAE35DC1D74}" sibTransId="{B43694DC-F927-4FB6-ABC1-B0FFADB692E6}"/>
    <dgm:cxn modelId="{3111711C-4BD4-4A4D-B323-06222D698BD7}" srcId="{822A4707-665F-471D-AAFF-302F8722DDA9}" destId="{25232CAD-A76A-4E3B-AF88-D4461FC4CDA5}" srcOrd="0" destOrd="0" parTransId="{8361EA83-75C0-45E9-BB31-815921D6CE94}" sibTransId="{1B15D90B-BFF4-4AE7-8CFA-194632864C25}"/>
    <dgm:cxn modelId="{E32A82E2-D7C3-48D1-B2A0-FA23765D3824}" type="presOf" srcId="{8A17E019-FE9F-4112-B379-AC78D8541D88}" destId="{1A3E2CB8-47EB-42E4-9DD7-EABDD6978875}" srcOrd="0" destOrd="0" presId="urn:microsoft.com/office/officeart/2008/layout/VerticalCurvedList"/>
    <dgm:cxn modelId="{3C23CEBA-CBA2-4742-AC92-771FB730C5CE}" type="presParOf" srcId="{B6391378-745C-4AF8-AC80-E28D5003DE3F}" destId="{F951C2B9-2B36-4CF0-AD31-8EF1AB8216E2}" srcOrd="0" destOrd="0" presId="urn:microsoft.com/office/officeart/2008/layout/VerticalCurvedList"/>
    <dgm:cxn modelId="{0627F420-DC0D-4D75-82CB-3A2A79A9BAEC}" type="presParOf" srcId="{F951C2B9-2B36-4CF0-AD31-8EF1AB8216E2}" destId="{A05838E0-AC16-490D-8A1C-74B2E87CC2E4}" srcOrd="0" destOrd="0" presId="urn:microsoft.com/office/officeart/2008/layout/VerticalCurvedList"/>
    <dgm:cxn modelId="{EC82B8BA-A47F-4ACD-A0B0-0BB585C1EA40}" type="presParOf" srcId="{A05838E0-AC16-490D-8A1C-74B2E87CC2E4}" destId="{5A8E1694-7D27-4662-A4A8-BDC29B1A8458}" srcOrd="0" destOrd="0" presId="urn:microsoft.com/office/officeart/2008/layout/VerticalCurvedList"/>
    <dgm:cxn modelId="{FCABA79A-6821-4568-96BC-FE38DFD89C05}" type="presParOf" srcId="{A05838E0-AC16-490D-8A1C-74B2E87CC2E4}" destId="{1A3E2CB8-47EB-42E4-9DD7-EABDD6978875}" srcOrd="1" destOrd="0" presId="urn:microsoft.com/office/officeart/2008/layout/VerticalCurvedList"/>
    <dgm:cxn modelId="{FEF61FE8-023F-4000-93C7-4941C9A57018}" type="presParOf" srcId="{A05838E0-AC16-490D-8A1C-74B2E87CC2E4}" destId="{B6C4FECC-1488-4BEC-8142-2DF75BAA9468}" srcOrd="2" destOrd="0" presId="urn:microsoft.com/office/officeart/2008/layout/VerticalCurvedList"/>
    <dgm:cxn modelId="{41CA7CCA-38B0-4316-875F-2D9D36174054}" type="presParOf" srcId="{A05838E0-AC16-490D-8A1C-74B2E87CC2E4}" destId="{893BB7A2-A842-42A3-8061-E2E37036C782}" srcOrd="3" destOrd="0" presId="urn:microsoft.com/office/officeart/2008/layout/VerticalCurvedList"/>
    <dgm:cxn modelId="{1C051E8D-3964-47DD-B402-B25A7422280C}" type="presParOf" srcId="{F951C2B9-2B36-4CF0-AD31-8EF1AB8216E2}" destId="{5DDDD320-72AF-47A0-8AC0-0AAFDDE3F406}" srcOrd="1" destOrd="0" presId="urn:microsoft.com/office/officeart/2008/layout/VerticalCurvedList"/>
    <dgm:cxn modelId="{DDA0F5A3-788C-4674-B57B-915D65D2A08A}" type="presParOf" srcId="{F951C2B9-2B36-4CF0-AD31-8EF1AB8216E2}" destId="{0AD01B81-23CF-405C-B455-6EE6F26BB15D}" srcOrd="2" destOrd="0" presId="urn:microsoft.com/office/officeart/2008/layout/VerticalCurvedList"/>
    <dgm:cxn modelId="{5B8EFD6A-CF4F-4363-915A-0B936A2C8AB0}" type="presParOf" srcId="{0AD01B81-23CF-405C-B455-6EE6F26BB15D}" destId="{835346AA-7920-494E-A0C4-34C707E6210D}" srcOrd="0" destOrd="0" presId="urn:microsoft.com/office/officeart/2008/layout/VerticalCurvedList"/>
    <dgm:cxn modelId="{966F1BF8-97EB-4198-8873-95A596FEDA0E}" type="presParOf" srcId="{F951C2B9-2B36-4CF0-AD31-8EF1AB8216E2}" destId="{DC9E02AA-1C2A-4B16-AF28-C92725018CBB}" srcOrd="3" destOrd="0" presId="urn:microsoft.com/office/officeart/2008/layout/VerticalCurvedList"/>
    <dgm:cxn modelId="{D7AFA001-4986-4DE1-AFB6-4EB4D3345856}" type="presParOf" srcId="{F951C2B9-2B36-4CF0-AD31-8EF1AB8216E2}" destId="{D64B3AA0-3033-4657-BE89-59A6C9806914}" srcOrd="4" destOrd="0" presId="urn:microsoft.com/office/officeart/2008/layout/VerticalCurvedList"/>
    <dgm:cxn modelId="{C4CE62F9-6F29-492C-9D66-76748F1D9EF8}" type="presParOf" srcId="{D64B3AA0-3033-4657-BE89-59A6C9806914}" destId="{E312F95B-4DF6-474A-B962-2AEF10E047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BBD276-D8DC-4BB8-A94F-B0B0182CA71D}" type="doc">
      <dgm:prSet loTypeId="urn:microsoft.com/office/officeart/2009/3/layout/IncreasingArrowsProcess" loCatId="process" qsTypeId="urn:microsoft.com/office/officeart/2005/8/quickstyle/simple1" qsCatId="simple" csTypeId="urn:microsoft.com/office/officeart/2005/8/colors/accent5_4" csCatId="accent5" phldr="1"/>
      <dgm:spPr/>
      <dgm:t>
        <a:bodyPr/>
        <a:lstStyle/>
        <a:p>
          <a:endParaRPr lang="es-EC"/>
        </a:p>
      </dgm:t>
    </dgm:pt>
    <dgm:pt modelId="{4AA0EB11-53C8-40C2-BFA8-4E1FD2176CC9}">
      <dgm:prSet phldrT="[Texto]"/>
      <dgm:spPr/>
      <dgm:t>
        <a:bodyPr/>
        <a:lstStyle/>
        <a:p>
          <a:r>
            <a:rPr lang="es-ES" dirty="0" smtClean="0">
              <a:solidFill>
                <a:schemeClr val="tx1"/>
              </a:solidFill>
            </a:rPr>
            <a:t>La ganadería extensiva está relacionado con la falta de productividad lechera y cárnica</a:t>
          </a:r>
          <a:endParaRPr lang="es-EC" dirty="0">
            <a:solidFill>
              <a:schemeClr val="tx1"/>
            </a:solidFill>
          </a:endParaRPr>
        </a:p>
      </dgm:t>
    </dgm:pt>
    <dgm:pt modelId="{53F0AE54-0300-4AC1-BF6F-4437C17A3D4A}" type="parTrans" cxnId="{21E29F33-06A7-4425-9F52-4E37F4553DED}">
      <dgm:prSet/>
      <dgm:spPr/>
      <dgm:t>
        <a:bodyPr/>
        <a:lstStyle/>
        <a:p>
          <a:endParaRPr lang="es-EC"/>
        </a:p>
      </dgm:t>
    </dgm:pt>
    <dgm:pt modelId="{ECFCE42A-AAB3-4FC2-A879-9DC4F2E98155}" type="sibTrans" cxnId="{21E29F33-06A7-4425-9F52-4E37F4553DED}">
      <dgm:prSet/>
      <dgm:spPr/>
      <dgm:t>
        <a:bodyPr/>
        <a:lstStyle/>
        <a:p>
          <a:endParaRPr lang="es-EC"/>
        </a:p>
      </dgm:t>
    </dgm:pt>
    <dgm:pt modelId="{E40BA63A-2FE8-4C82-ABFC-D14E60E98E49}">
      <dgm:prSet phldrT="[Texto]"/>
      <dgm:spPr/>
      <dgm:t>
        <a:bodyPr/>
        <a:lstStyle/>
        <a:p>
          <a:r>
            <a:rPr lang="es-ES" smtClean="0"/>
            <a:t>Baja productividad </a:t>
          </a:r>
          <a:endParaRPr lang="es-EC" dirty="0"/>
        </a:p>
      </dgm:t>
    </dgm:pt>
    <dgm:pt modelId="{AAB42B64-6A2D-4278-8D76-3A3C3DB31E37}" type="parTrans" cxnId="{93B30A38-FF89-46E8-80C0-77F32DE8F9F2}">
      <dgm:prSet/>
      <dgm:spPr/>
      <dgm:t>
        <a:bodyPr/>
        <a:lstStyle/>
        <a:p>
          <a:endParaRPr lang="es-EC"/>
        </a:p>
      </dgm:t>
    </dgm:pt>
    <dgm:pt modelId="{A71A4E7C-85CF-4B8C-AED4-35BB947AC15B}" type="sibTrans" cxnId="{93B30A38-FF89-46E8-80C0-77F32DE8F9F2}">
      <dgm:prSet/>
      <dgm:spPr/>
      <dgm:t>
        <a:bodyPr/>
        <a:lstStyle/>
        <a:p>
          <a:endParaRPr lang="es-EC"/>
        </a:p>
      </dgm:t>
    </dgm:pt>
    <dgm:pt modelId="{746DEDDB-286A-4243-9D42-43C38D65E284}">
      <dgm:prSet phldrT="[Texto]"/>
      <dgm:spPr/>
      <dgm:t>
        <a:bodyPr/>
        <a:lstStyle/>
        <a:p>
          <a:r>
            <a:rPr lang="es-ES" smtClean="0">
              <a:solidFill>
                <a:schemeClr val="tx1"/>
              </a:solidFill>
            </a:rPr>
            <a:t>Causas</a:t>
          </a:r>
          <a:endParaRPr lang="es-EC" dirty="0">
            <a:solidFill>
              <a:schemeClr val="tx1"/>
            </a:solidFill>
          </a:endParaRPr>
        </a:p>
      </dgm:t>
    </dgm:pt>
    <dgm:pt modelId="{B3DEA307-84F5-4822-9917-5372C8CB22D0}" type="parTrans" cxnId="{F202E9FA-7B4C-487F-A486-F42B62E459CF}">
      <dgm:prSet/>
      <dgm:spPr/>
      <dgm:t>
        <a:bodyPr/>
        <a:lstStyle/>
        <a:p>
          <a:endParaRPr lang="es-EC"/>
        </a:p>
      </dgm:t>
    </dgm:pt>
    <dgm:pt modelId="{8A4BAA29-C820-404E-984D-51B2810282CE}" type="sibTrans" cxnId="{F202E9FA-7B4C-487F-A486-F42B62E459CF}">
      <dgm:prSet/>
      <dgm:spPr/>
      <dgm:t>
        <a:bodyPr/>
        <a:lstStyle/>
        <a:p>
          <a:endParaRPr lang="es-EC"/>
        </a:p>
      </dgm:t>
    </dgm:pt>
    <dgm:pt modelId="{EC18FD95-B9AB-492B-9D7A-87C7F33031E2}">
      <dgm:prSet phldrT="[Texto]"/>
      <dgm:spPr/>
      <dgm:t>
        <a:bodyPr/>
        <a:lstStyle/>
        <a:p>
          <a:r>
            <a:rPr lang="es-ES" dirty="0" smtClean="0"/>
            <a:t>1)Pérdidas de suelo y riesgos de desertificación; </a:t>
          </a:r>
        </a:p>
        <a:p>
          <a:r>
            <a:rPr lang="es-ES" dirty="0" smtClean="0"/>
            <a:t>2) aumento de contaminantes y de las emisiones de gases de efecto invernadero; y </a:t>
          </a:r>
        </a:p>
        <a:p>
          <a:r>
            <a:rPr lang="es-ES" dirty="0" smtClean="0"/>
            <a:t>3) extensión de la frontera agropecuaria (deforestación)</a:t>
          </a:r>
          <a:endParaRPr lang="es-EC" dirty="0"/>
        </a:p>
      </dgm:t>
    </dgm:pt>
    <dgm:pt modelId="{96E27E7F-BCC8-4F80-B26D-21D404A1D894}" type="parTrans" cxnId="{5274E151-79C7-447D-8DF4-0D8123059005}">
      <dgm:prSet/>
      <dgm:spPr/>
      <dgm:t>
        <a:bodyPr/>
        <a:lstStyle/>
        <a:p>
          <a:endParaRPr lang="es-EC"/>
        </a:p>
      </dgm:t>
    </dgm:pt>
    <dgm:pt modelId="{9C82E4FC-9ECC-47FD-A35A-51457CF55C18}" type="sibTrans" cxnId="{5274E151-79C7-447D-8DF4-0D8123059005}">
      <dgm:prSet/>
      <dgm:spPr/>
      <dgm:t>
        <a:bodyPr/>
        <a:lstStyle/>
        <a:p>
          <a:endParaRPr lang="es-EC"/>
        </a:p>
      </dgm:t>
    </dgm:pt>
    <dgm:pt modelId="{83BF7E91-C370-46C4-8D4D-4BC0AA053239}">
      <dgm:prSet phldrT="[Texto]"/>
      <dgm:spPr/>
      <dgm:t>
        <a:bodyPr/>
        <a:lstStyle/>
        <a:p>
          <a:r>
            <a:rPr lang="es-EC" smtClean="0">
              <a:solidFill>
                <a:schemeClr val="tx1"/>
              </a:solidFill>
            </a:rPr>
            <a:t>Efectos</a:t>
          </a:r>
          <a:endParaRPr lang="es-EC" dirty="0">
            <a:solidFill>
              <a:schemeClr val="tx1"/>
            </a:solidFill>
          </a:endParaRPr>
        </a:p>
      </dgm:t>
    </dgm:pt>
    <dgm:pt modelId="{4D8D5E26-4480-4D6F-9794-07525695EA91}" type="parTrans" cxnId="{F7FAA8FF-511E-4D57-8B11-A451FC4D4EEF}">
      <dgm:prSet/>
      <dgm:spPr/>
      <dgm:t>
        <a:bodyPr/>
        <a:lstStyle/>
        <a:p>
          <a:endParaRPr lang="es-EC"/>
        </a:p>
      </dgm:t>
    </dgm:pt>
    <dgm:pt modelId="{CDE8A69F-0E5E-4E0A-893C-BE8832B450AA}" type="sibTrans" cxnId="{F7FAA8FF-511E-4D57-8B11-A451FC4D4EEF}">
      <dgm:prSet/>
      <dgm:spPr/>
      <dgm:t>
        <a:bodyPr/>
        <a:lstStyle/>
        <a:p>
          <a:endParaRPr lang="es-EC"/>
        </a:p>
      </dgm:t>
    </dgm:pt>
    <dgm:pt modelId="{187E79AE-64E3-4D2B-BF5F-E0B96CE2C2B4}">
      <dgm:prSet phldrT="[Texto]"/>
      <dgm:spPr/>
      <dgm:t>
        <a:bodyPr/>
        <a:lstStyle/>
        <a:p>
          <a:r>
            <a:rPr lang="es-ES" dirty="0" smtClean="0"/>
            <a:t>Ocupan grandes extensiones de terreno, </a:t>
          </a:r>
        </a:p>
        <a:p>
          <a:r>
            <a:rPr lang="es-ES" dirty="0" smtClean="0"/>
            <a:t>Los pastos están mal aprovechados, </a:t>
          </a:r>
        </a:p>
        <a:p>
          <a:r>
            <a:rPr lang="es-ES" dirty="0" smtClean="0"/>
            <a:t>Las emisiones de CO2 por unidad de leche o carne son indirectamente proporcionales al nivel de productividad</a:t>
          </a:r>
          <a:endParaRPr lang="es-EC" dirty="0"/>
        </a:p>
      </dgm:t>
    </dgm:pt>
    <dgm:pt modelId="{5BCB9860-2930-412D-AF8E-7507224A158F}" type="parTrans" cxnId="{37096614-909E-45A1-A0BD-DF574F0AB51B}">
      <dgm:prSet/>
      <dgm:spPr/>
      <dgm:t>
        <a:bodyPr/>
        <a:lstStyle/>
        <a:p>
          <a:endParaRPr lang="es-EC"/>
        </a:p>
      </dgm:t>
    </dgm:pt>
    <dgm:pt modelId="{E4174AFF-E84A-4931-A324-63A6A7B28101}" type="sibTrans" cxnId="{37096614-909E-45A1-A0BD-DF574F0AB51B}">
      <dgm:prSet/>
      <dgm:spPr/>
      <dgm:t>
        <a:bodyPr/>
        <a:lstStyle/>
        <a:p>
          <a:endParaRPr lang="es-EC"/>
        </a:p>
      </dgm:t>
    </dgm:pt>
    <dgm:pt modelId="{5376C163-04F4-4D60-AFC4-13A6D9729B8E}">
      <dgm:prSet/>
      <dgm:spPr/>
      <dgm:t>
        <a:bodyPr/>
        <a:lstStyle/>
        <a:p>
          <a:r>
            <a:rPr lang="es-ES" smtClean="0"/>
            <a:t>Disminuye la calidad del producto final </a:t>
          </a:r>
        </a:p>
        <a:p>
          <a:r>
            <a:rPr lang="es-ES" smtClean="0"/>
            <a:t>Cambio Climático</a:t>
          </a:r>
          <a:endParaRPr lang="es-EC" dirty="0"/>
        </a:p>
      </dgm:t>
    </dgm:pt>
    <dgm:pt modelId="{14DBDEDE-2941-4A77-B034-8D203E257DBE}" type="sibTrans" cxnId="{85AC851C-2860-4393-A29E-D9DC0A0B684D}">
      <dgm:prSet/>
      <dgm:spPr/>
      <dgm:t>
        <a:bodyPr/>
        <a:lstStyle/>
        <a:p>
          <a:endParaRPr lang="es-EC"/>
        </a:p>
      </dgm:t>
    </dgm:pt>
    <dgm:pt modelId="{3C11BC97-C221-4C4F-A016-65F9CAD69746}" type="parTrans" cxnId="{85AC851C-2860-4393-A29E-D9DC0A0B684D}">
      <dgm:prSet/>
      <dgm:spPr/>
      <dgm:t>
        <a:bodyPr/>
        <a:lstStyle/>
        <a:p>
          <a:endParaRPr lang="es-EC"/>
        </a:p>
      </dgm:t>
    </dgm:pt>
    <dgm:pt modelId="{70A0588C-3C7C-45AC-B139-427575BB2068}" type="pres">
      <dgm:prSet presAssocID="{85BBD276-D8DC-4BB8-A94F-B0B0182CA71D}" presName="Name0" presStyleCnt="0">
        <dgm:presLayoutVars>
          <dgm:chMax val="5"/>
          <dgm:chPref val="5"/>
          <dgm:dir/>
          <dgm:animLvl val="lvl"/>
        </dgm:presLayoutVars>
      </dgm:prSet>
      <dgm:spPr/>
      <dgm:t>
        <a:bodyPr/>
        <a:lstStyle/>
        <a:p>
          <a:endParaRPr lang="es-EC"/>
        </a:p>
      </dgm:t>
    </dgm:pt>
    <dgm:pt modelId="{C3E7FDD3-96BA-48B2-A7FB-09BD35C9C3D2}" type="pres">
      <dgm:prSet presAssocID="{4AA0EB11-53C8-40C2-BFA8-4E1FD2176CC9}" presName="parentText1" presStyleLbl="node1" presStyleIdx="0" presStyleCnt="3" custLinFactNeighborX="-57576" custLinFactNeighborY="-11580">
        <dgm:presLayoutVars>
          <dgm:chMax/>
          <dgm:chPref val="3"/>
          <dgm:bulletEnabled val="1"/>
        </dgm:presLayoutVars>
      </dgm:prSet>
      <dgm:spPr/>
      <dgm:t>
        <a:bodyPr/>
        <a:lstStyle/>
        <a:p>
          <a:endParaRPr lang="es-EC"/>
        </a:p>
      </dgm:t>
    </dgm:pt>
    <dgm:pt modelId="{DD0BA546-0DB2-41B1-B044-343B49472EDE}" type="pres">
      <dgm:prSet presAssocID="{4AA0EB11-53C8-40C2-BFA8-4E1FD2176CC9}" presName="childText1" presStyleLbl="solidAlignAcc1" presStyleIdx="0" presStyleCnt="3" custScaleX="92788" custLinFactX="98765" custLinFactNeighborX="100000" custLinFactNeighborY="33977">
        <dgm:presLayoutVars>
          <dgm:chMax val="0"/>
          <dgm:chPref val="0"/>
          <dgm:bulletEnabled val="1"/>
        </dgm:presLayoutVars>
      </dgm:prSet>
      <dgm:spPr/>
      <dgm:t>
        <a:bodyPr/>
        <a:lstStyle/>
        <a:p>
          <a:endParaRPr lang="es-EC"/>
        </a:p>
      </dgm:t>
    </dgm:pt>
    <dgm:pt modelId="{0023244D-C7DF-43E5-A163-7B3F7E15DFB8}" type="pres">
      <dgm:prSet presAssocID="{746DEDDB-286A-4243-9D42-43C38D65E284}" presName="parentText2" presStyleLbl="node1" presStyleIdx="1" presStyleCnt="3">
        <dgm:presLayoutVars>
          <dgm:chMax/>
          <dgm:chPref val="3"/>
          <dgm:bulletEnabled val="1"/>
        </dgm:presLayoutVars>
      </dgm:prSet>
      <dgm:spPr/>
      <dgm:t>
        <a:bodyPr/>
        <a:lstStyle/>
        <a:p>
          <a:endParaRPr lang="es-EC"/>
        </a:p>
      </dgm:t>
    </dgm:pt>
    <dgm:pt modelId="{7FBC8C05-510B-4850-86D7-E5977B9A00D7}" type="pres">
      <dgm:prSet presAssocID="{746DEDDB-286A-4243-9D42-43C38D65E284}" presName="childText2" presStyleLbl="solidAlignAcc1" presStyleIdx="1" presStyleCnt="3" custScaleX="90214" custLinFactNeighborX="-3227" custLinFactNeighborY="1461">
        <dgm:presLayoutVars>
          <dgm:chMax val="0"/>
          <dgm:chPref val="0"/>
          <dgm:bulletEnabled val="1"/>
        </dgm:presLayoutVars>
      </dgm:prSet>
      <dgm:spPr/>
      <dgm:t>
        <a:bodyPr/>
        <a:lstStyle/>
        <a:p>
          <a:endParaRPr lang="es-EC"/>
        </a:p>
      </dgm:t>
    </dgm:pt>
    <dgm:pt modelId="{C6831765-2319-4B71-949D-54F7406305A9}" type="pres">
      <dgm:prSet presAssocID="{83BF7E91-C370-46C4-8D4D-4BC0AA053239}" presName="parentText3" presStyleLbl="node1" presStyleIdx="2" presStyleCnt="3" custLinFactNeighborX="42" custLinFactNeighborY="-1954">
        <dgm:presLayoutVars>
          <dgm:chMax/>
          <dgm:chPref val="3"/>
          <dgm:bulletEnabled val="1"/>
        </dgm:presLayoutVars>
      </dgm:prSet>
      <dgm:spPr/>
      <dgm:t>
        <a:bodyPr/>
        <a:lstStyle/>
        <a:p>
          <a:endParaRPr lang="es-EC"/>
        </a:p>
      </dgm:t>
    </dgm:pt>
    <dgm:pt modelId="{91FC6F50-2674-43F4-A692-0C2E97145225}" type="pres">
      <dgm:prSet presAssocID="{83BF7E91-C370-46C4-8D4D-4BC0AA053239}" presName="childText3" presStyleLbl="solidAlignAcc1" presStyleIdx="2" presStyleCnt="3" custScaleX="90214" custLinFactX="-100000" custLinFactNeighborX="-103280" custLinFactNeighborY="-35693">
        <dgm:presLayoutVars>
          <dgm:chMax val="0"/>
          <dgm:chPref val="0"/>
          <dgm:bulletEnabled val="1"/>
        </dgm:presLayoutVars>
      </dgm:prSet>
      <dgm:spPr/>
      <dgm:t>
        <a:bodyPr/>
        <a:lstStyle/>
        <a:p>
          <a:endParaRPr lang="es-EC"/>
        </a:p>
      </dgm:t>
    </dgm:pt>
  </dgm:ptLst>
  <dgm:cxnLst>
    <dgm:cxn modelId="{9AA64263-7F50-4C63-A2BE-56E8B49CC38D}" type="presOf" srcId="{746DEDDB-286A-4243-9D42-43C38D65E284}" destId="{0023244D-C7DF-43E5-A163-7B3F7E15DFB8}" srcOrd="0" destOrd="0" presId="urn:microsoft.com/office/officeart/2009/3/layout/IncreasingArrowsProcess"/>
    <dgm:cxn modelId="{B26D2DDC-CB10-4CC6-A2D6-A3AA70F24A60}" type="presOf" srcId="{83BF7E91-C370-46C4-8D4D-4BC0AA053239}" destId="{C6831765-2319-4B71-949D-54F7406305A9}" srcOrd="0" destOrd="0" presId="urn:microsoft.com/office/officeart/2009/3/layout/IncreasingArrowsProcess"/>
    <dgm:cxn modelId="{F045DCC2-F4F8-4356-892A-26AA5B49D16B}" type="presOf" srcId="{EC18FD95-B9AB-492B-9D7A-87C7F33031E2}" destId="{7FBC8C05-510B-4850-86D7-E5977B9A00D7}" srcOrd="0" destOrd="0" presId="urn:microsoft.com/office/officeart/2009/3/layout/IncreasingArrowsProcess"/>
    <dgm:cxn modelId="{4891D67F-3D29-44CE-8643-5DF9F4B6743A}" type="presOf" srcId="{187E79AE-64E3-4D2B-BF5F-E0B96CE2C2B4}" destId="{91FC6F50-2674-43F4-A692-0C2E97145225}" srcOrd="0" destOrd="0" presId="urn:microsoft.com/office/officeart/2009/3/layout/IncreasingArrowsProcess"/>
    <dgm:cxn modelId="{F202E9FA-7B4C-487F-A486-F42B62E459CF}" srcId="{85BBD276-D8DC-4BB8-A94F-B0B0182CA71D}" destId="{746DEDDB-286A-4243-9D42-43C38D65E284}" srcOrd="1" destOrd="0" parTransId="{B3DEA307-84F5-4822-9917-5372C8CB22D0}" sibTransId="{8A4BAA29-C820-404E-984D-51B2810282CE}"/>
    <dgm:cxn modelId="{93B30A38-FF89-46E8-80C0-77F32DE8F9F2}" srcId="{4AA0EB11-53C8-40C2-BFA8-4E1FD2176CC9}" destId="{E40BA63A-2FE8-4C82-ABFC-D14E60E98E49}" srcOrd="0" destOrd="0" parTransId="{AAB42B64-6A2D-4278-8D76-3A3C3DB31E37}" sibTransId="{A71A4E7C-85CF-4B8C-AED4-35BB947AC15B}"/>
    <dgm:cxn modelId="{DD292A92-E393-4EAE-B0FC-6CFEC489A1AA}" type="presOf" srcId="{85BBD276-D8DC-4BB8-A94F-B0B0182CA71D}" destId="{70A0588C-3C7C-45AC-B139-427575BB2068}" srcOrd="0" destOrd="0" presId="urn:microsoft.com/office/officeart/2009/3/layout/IncreasingArrowsProcess"/>
    <dgm:cxn modelId="{37096614-909E-45A1-A0BD-DF574F0AB51B}" srcId="{83BF7E91-C370-46C4-8D4D-4BC0AA053239}" destId="{187E79AE-64E3-4D2B-BF5F-E0B96CE2C2B4}" srcOrd="0" destOrd="0" parTransId="{5BCB9860-2930-412D-AF8E-7507224A158F}" sibTransId="{E4174AFF-E84A-4931-A324-63A6A7B28101}"/>
    <dgm:cxn modelId="{939E6B02-0F25-4732-9873-C04FFFCC3F1A}" type="presOf" srcId="{5376C163-04F4-4D60-AFC4-13A6D9729B8E}" destId="{DD0BA546-0DB2-41B1-B044-343B49472EDE}" srcOrd="0" destOrd="1" presId="urn:microsoft.com/office/officeart/2009/3/layout/IncreasingArrowsProcess"/>
    <dgm:cxn modelId="{F7FAA8FF-511E-4D57-8B11-A451FC4D4EEF}" srcId="{85BBD276-D8DC-4BB8-A94F-B0B0182CA71D}" destId="{83BF7E91-C370-46C4-8D4D-4BC0AA053239}" srcOrd="2" destOrd="0" parTransId="{4D8D5E26-4480-4D6F-9794-07525695EA91}" sibTransId="{CDE8A69F-0E5E-4E0A-893C-BE8832B450AA}"/>
    <dgm:cxn modelId="{42996899-9A32-4C68-A944-FA8AF6299D4F}" type="presOf" srcId="{E40BA63A-2FE8-4C82-ABFC-D14E60E98E49}" destId="{DD0BA546-0DB2-41B1-B044-343B49472EDE}" srcOrd="0" destOrd="0" presId="urn:microsoft.com/office/officeart/2009/3/layout/IncreasingArrowsProcess"/>
    <dgm:cxn modelId="{21E29F33-06A7-4425-9F52-4E37F4553DED}" srcId="{85BBD276-D8DC-4BB8-A94F-B0B0182CA71D}" destId="{4AA0EB11-53C8-40C2-BFA8-4E1FD2176CC9}" srcOrd="0" destOrd="0" parTransId="{53F0AE54-0300-4AC1-BF6F-4437C17A3D4A}" sibTransId="{ECFCE42A-AAB3-4FC2-A879-9DC4F2E98155}"/>
    <dgm:cxn modelId="{85AC851C-2860-4393-A29E-D9DC0A0B684D}" srcId="{4AA0EB11-53C8-40C2-BFA8-4E1FD2176CC9}" destId="{5376C163-04F4-4D60-AFC4-13A6D9729B8E}" srcOrd="1" destOrd="0" parTransId="{3C11BC97-C221-4C4F-A016-65F9CAD69746}" sibTransId="{14DBDEDE-2941-4A77-B034-8D203E257DBE}"/>
    <dgm:cxn modelId="{7F2A014A-F79F-413C-B327-6BB45C8F6ED9}" type="presOf" srcId="{4AA0EB11-53C8-40C2-BFA8-4E1FD2176CC9}" destId="{C3E7FDD3-96BA-48B2-A7FB-09BD35C9C3D2}" srcOrd="0" destOrd="0" presId="urn:microsoft.com/office/officeart/2009/3/layout/IncreasingArrowsProcess"/>
    <dgm:cxn modelId="{5274E151-79C7-447D-8DF4-0D8123059005}" srcId="{746DEDDB-286A-4243-9D42-43C38D65E284}" destId="{EC18FD95-B9AB-492B-9D7A-87C7F33031E2}" srcOrd="0" destOrd="0" parTransId="{96E27E7F-BCC8-4F80-B26D-21D404A1D894}" sibTransId="{9C82E4FC-9ECC-47FD-A35A-51457CF55C18}"/>
    <dgm:cxn modelId="{877B42B8-0C93-4A29-BF84-EBCF47A62447}" type="presParOf" srcId="{70A0588C-3C7C-45AC-B139-427575BB2068}" destId="{C3E7FDD3-96BA-48B2-A7FB-09BD35C9C3D2}" srcOrd="0" destOrd="0" presId="urn:microsoft.com/office/officeart/2009/3/layout/IncreasingArrowsProcess"/>
    <dgm:cxn modelId="{3F553F44-493A-478D-930A-1752E0CA63CB}" type="presParOf" srcId="{70A0588C-3C7C-45AC-B139-427575BB2068}" destId="{DD0BA546-0DB2-41B1-B044-343B49472EDE}" srcOrd="1" destOrd="0" presId="urn:microsoft.com/office/officeart/2009/3/layout/IncreasingArrowsProcess"/>
    <dgm:cxn modelId="{F75E5E1C-00AA-4F67-9B57-3FC3900BB58F}" type="presParOf" srcId="{70A0588C-3C7C-45AC-B139-427575BB2068}" destId="{0023244D-C7DF-43E5-A163-7B3F7E15DFB8}" srcOrd="2" destOrd="0" presId="urn:microsoft.com/office/officeart/2009/3/layout/IncreasingArrowsProcess"/>
    <dgm:cxn modelId="{106903A5-74A4-4135-9C1E-CF21FFA5A8E8}" type="presParOf" srcId="{70A0588C-3C7C-45AC-B139-427575BB2068}" destId="{7FBC8C05-510B-4850-86D7-E5977B9A00D7}" srcOrd="3" destOrd="0" presId="urn:microsoft.com/office/officeart/2009/3/layout/IncreasingArrowsProcess"/>
    <dgm:cxn modelId="{28A7B2E1-581D-4490-92DB-DAEAD3640AAC}" type="presParOf" srcId="{70A0588C-3C7C-45AC-B139-427575BB2068}" destId="{C6831765-2319-4B71-949D-54F7406305A9}" srcOrd="4" destOrd="0" presId="urn:microsoft.com/office/officeart/2009/3/layout/IncreasingArrowsProcess"/>
    <dgm:cxn modelId="{54824A96-6618-4324-A686-918CB71C3AF3}" type="presParOf" srcId="{70A0588C-3C7C-45AC-B139-427575BB2068}" destId="{91FC6F50-2674-43F4-A692-0C2E97145225}"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CEBB6-673A-4EE5-8020-37167C9FA33B}"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s-EC"/>
        </a:p>
      </dgm:t>
    </dgm:pt>
    <dgm:pt modelId="{6F9E1192-E4CF-4A7E-B674-5EF3FC8B4738}">
      <dgm:prSet phldrT="[Texto]"/>
      <dgm:spPr/>
      <dgm:t>
        <a:bodyPr/>
        <a:lstStyle/>
        <a:p>
          <a:r>
            <a:rPr lang="es-EC" b="1" smtClean="0"/>
            <a:t>VARIABLES</a:t>
          </a:r>
          <a:endParaRPr lang="es-EC" b="1" dirty="0"/>
        </a:p>
      </dgm:t>
    </dgm:pt>
    <dgm:pt modelId="{873E0A5A-624C-445A-A792-5A34B33FE6EE}" type="parTrans" cxnId="{5BE2FDB2-7C78-4C2C-80E1-9D7AD4B10815}">
      <dgm:prSet/>
      <dgm:spPr/>
      <dgm:t>
        <a:bodyPr/>
        <a:lstStyle/>
        <a:p>
          <a:endParaRPr lang="es-EC"/>
        </a:p>
      </dgm:t>
    </dgm:pt>
    <dgm:pt modelId="{1FB2E602-31A6-4FFE-BC50-D39B79687C29}" type="sibTrans" cxnId="{5BE2FDB2-7C78-4C2C-80E1-9D7AD4B10815}">
      <dgm:prSet/>
      <dgm:spPr/>
      <dgm:t>
        <a:bodyPr/>
        <a:lstStyle/>
        <a:p>
          <a:endParaRPr lang="es-EC"/>
        </a:p>
      </dgm:t>
    </dgm:pt>
    <dgm:pt modelId="{D234D50B-F7A7-40E3-9489-BB890DE59EA0}">
      <dgm:prSet phldrT="[Texto]"/>
      <dgm:spPr/>
      <dgm:t>
        <a:bodyPr/>
        <a:lstStyle/>
        <a:p>
          <a:endParaRPr lang="es-EC" dirty="0"/>
        </a:p>
      </dgm:t>
    </dgm:pt>
    <dgm:pt modelId="{0179A3DA-43A0-4221-A0F0-5B7AE1A7010B}" type="parTrans" cxnId="{5DC65C99-6970-40C0-858F-2AF0CA941D44}">
      <dgm:prSet/>
      <dgm:spPr/>
      <dgm:t>
        <a:bodyPr/>
        <a:lstStyle/>
        <a:p>
          <a:endParaRPr lang="es-EC"/>
        </a:p>
      </dgm:t>
    </dgm:pt>
    <dgm:pt modelId="{07979DF5-B10F-4E75-A3C0-C715D36FBA26}" type="sibTrans" cxnId="{5DC65C99-6970-40C0-858F-2AF0CA941D44}">
      <dgm:prSet/>
      <dgm:spPr/>
      <dgm:t>
        <a:bodyPr/>
        <a:lstStyle/>
        <a:p>
          <a:endParaRPr lang="es-EC"/>
        </a:p>
      </dgm:t>
    </dgm:pt>
    <dgm:pt modelId="{BA709215-F7A8-4A1A-BE57-ED40FFB5145B}">
      <dgm:prSet/>
      <dgm:spPr/>
      <dgm:t>
        <a:bodyPr/>
        <a:lstStyle/>
        <a:p>
          <a:r>
            <a:rPr lang="es-ES" dirty="0" smtClean="0">
              <a:latin typeface="+mj-lt"/>
              <a:ea typeface="Calibri" panose="020F0502020204030204" pitchFamily="34" charset="0"/>
            </a:rPr>
            <a:t>Inversiones.- Costo por terreno, infraestructura productiva, animales, capital de trabajo, maquinaria y equipos.</a:t>
          </a:r>
          <a:endParaRPr lang="es-EC" dirty="0">
            <a:latin typeface="+mj-lt"/>
          </a:endParaRPr>
        </a:p>
      </dgm:t>
    </dgm:pt>
    <dgm:pt modelId="{1552E0B3-384F-4994-AE0C-12F077A4E225}" type="parTrans" cxnId="{3767FC25-7904-4A49-9A83-E7F8F6FA5C17}">
      <dgm:prSet/>
      <dgm:spPr/>
      <dgm:t>
        <a:bodyPr/>
        <a:lstStyle/>
        <a:p>
          <a:endParaRPr lang="es-ES"/>
        </a:p>
      </dgm:t>
    </dgm:pt>
    <dgm:pt modelId="{6E2D5650-8B88-429E-A323-F4D5B8B57ED6}" type="sibTrans" cxnId="{3767FC25-7904-4A49-9A83-E7F8F6FA5C17}">
      <dgm:prSet/>
      <dgm:spPr/>
      <dgm:t>
        <a:bodyPr/>
        <a:lstStyle/>
        <a:p>
          <a:endParaRPr lang="es-ES"/>
        </a:p>
      </dgm:t>
    </dgm:pt>
    <dgm:pt modelId="{2EA5489B-0751-4949-991A-8BCC6F062413}">
      <dgm:prSet/>
      <dgm:spPr/>
      <dgm:t>
        <a:bodyPr/>
        <a:lstStyle/>
        <a:p>
          <a:r>
            <a:rPr lang="es-ES" dirty="0" smtClean="0">
              <a:latin typeface="+mj-lt"/>
              <a:ea typeface="Calibri" panose="020F0502020204030204" pitchFamily="34" charset="0"/>
            </a:rPr>
            <a:t>Costos de Operación.- Mano de obra, compra de insumos, alimentos, fertilizantes, asistencia técnica, arrendamiento, pago de servicios.</a:t>
          </a:r>
          <a:endParaRPr lang="es-EC" dirty="0">
            <a:latin typeface="+mj-lt"/>
          </a:endParaRPr>
        </a:p>
      </dgm:t>
    </dgm:pt>
    <dgm:pt modelId="{E1CF5314-469D-4F67-83A1-691DCB49DCD6}" type="parTrans" cxnId="{CD4A72B0-5CE1-45A2-9786-24EFF924C057}">
      <dgm:prSet/>
      <dgm:spPr/>
      <dgm:t>
        <a:bodyPr/>
        <a:lstStyle/>
        <a:p>
          <a:endParaRPr lang="es-ES"/>
        </a:p>
      </dgm:t>
    </dgm:pt>
    <dgm:pt modelId="{D101008D-7034-4465-B2E6-830754B1AC8F}" type="sibTrans" cxnId="{CD4A72B0-5CE1-45A2-9786-24EFF924C057}">
      <dgm:prSet/>
      <dgm:spPr/>
      <dgm:t>
        <a:bodyPr/>
        <a:lstStyle/>
        <a:p>
          <a:endParaRPr lang="es-ES"/>
        </a:p>
      </dgm:t>
    </dgm:pt>
    <dgm:pt modelId="{C6CCD86B-91D7-4DC3-BDAD-294C62EF55B8}">
      <dgm:prSet/>
      <dgm:spPr/>
      <dgm:t>
        <a:bodyPr/>
        <a:lstStyle/>
        <a:p>
          <a:r>
            <a:rPr lang="es-ES" dirty="0" smtClean="0">
              <a:latin typeface="+mj-lt"/>
              <a:ea typeface="Calibri" panose="020F0502020204030204" pitchFamily="34" charset="0"/>
            </a:rPr>
            <a:t>Costos no desembolsables.- Mano de obra sin remuneración perteneciente a los miembros del hogar del productor.</a:t>
          </a:r>
          <a:endParaRPr lang="es-EC" dirty="0">
            <a:latin typeface="+mj-lt"/>
          </a:endParaRPr>
        </a:p>
      </dgm:t>
    </dgm:pt>
    <dgm:pt modelId="{471DF8FF-11BA-4B7B-BCF7-7C96552739CE}" type="parTrans" cxnId="{0A880E5C-F71E-4E06-BC05-314995967C9B}">
      <dgm:prSet/>
      <dgm:spPr/>
      <dgm:t>
        <a:bodyPr/>
        <a:lstStyle/>
        <a:p>
          <a:endParaRPr lang="es-ES"/>
        </a:p>
      </dgm:t>
    </dgm:pt>
    <dgm:pt modelId="{B4773159-2D5E-4776-8A4A-C213B6C18F63}" type="sibTrans" cxnId="{0A880E5C-F71E-4E06-BC05-314995967C9B}">
      <dgm:prSet/>
      <dgm:spPr/>
      <dgm:t>
        <a:bodyPr/>
        <a:lstStyle/>
        <a:p>
          <a:endParaRPr lang="es-ES"/>
        </a:p>
      </dgm:t>
    </dgm:pt>
    <dgm:pt modelId="{97AFF273-CAD1-4430-A3E3-900A388808A4}">
      <dgm:prSet/>
      <dgm:spPr/>
      <dgm:t>
        <a:bodyPr/>
        <a:lstStyle/>
        <a:p>
          <a:r>
            <a:rPr lang="es-ES" dirty="0" smtClean="0">
              <a:latin typeface="+mj-lt"/>
              <a:ea typeface="Calibri" panose="020F0502020204030204" pitchFamily="34" charset="0"/>
            </a:rPr>
            <a:t>Ingresos.- Por venta de leche o derivados, venta de ganado, venta de subproductos obtenidos de las buenas prácticas.</a:t>
          </a:r>
          <a:endParaRPr lang="es-EC" dirty="0">
            <a:effectLst/>
            <a:latin typeface="+mj-lt"/>
          </a:endParaRPr>
        </a:p>
      </dgm:t>
    </dgm:pt>
    <dgm:pt modelId="{BEF46981-F35A-44F8-A4D7-2E7045F5A8A2}" type="parTrans" cxnId="{18218FC8-F304-4B85-A63A-5999A4397F4C}">
      <dgm:prSet/>
      <dgm:spPr/>
      <dgm:t>
        <a:bodyPr/>
        <a:lstStyle/>
        <a:p>
          <a:endParaRPr lang="es-ES"/>
        </a:p>
      </dgm:t>
    </dgm:pt>
    <dgm:pt modelId="{DCCDB016-399D-4C5B-B390-C71B365478AC}" type="sibTrans" cxnId="{18218FC8-F304-4B85-A63A-5999A4397F4C}">
      <dgm:prSet/>
      <dgm:spPr/>
      <dgm:t>
        <a:bodyPr/>
        <a:lstStyle/>
        <a:p>
          <a:endParaRPr lang="es-ES"/>
        </a:p>
      </dgm:t>
    </dgm:pt>
    <dgm:pt modelId="{5C129856-DE1D-4A7D-B8F3-7CE9BE4C68DD}">
      <dgm:prSet/>
      <dgm:spPr/>
      <dgm:t>
        <a:bodyPr/>
        <a:lstStyle/>
        <a:p>
          <a:endParaRPr lang="es-EC" dirty="0">
            <a:latin typeface="+mj-lt"/>
          </a:endParaRPr>
        </a:p>
      </dgm:t>
    </dgm:pt>
    <dgm:pt modelId="{52773DE8-21A4-4A8E-A4AE-16453B94B4FC}" type="parTrans" cxnId="{5A112B51-0D3E-48A4-9866-8521293D0F43}">
      <dgm:prSet/>
      <dgm:spPr/>
      <dgm:t>
        <a:bodyPr/>
        <a:lstStyle/>
        <a:p>
          <a:endParaRPr lang="es-ES"/>
        </a:p>
      </dgm:t>
    </dgm:pt>
    <dgm:pt modelId="{C1F32852-FE26-4D59-BB04-A9DC17CFF8D5}" type="sibTrans" cxnId="{5A112B51-0D3E-48A4-9866-8521293D0F43}">
      <dgm:prSet/>
      <dgm:spPr/>
      <dgm:t>
        <a:bodyPr/>
        <a:lstStyle/>
        <a:p>
          <a:endParaRPr lang="es-ES"/>
        </a:p>
      </dgm:t>
    </dgm:pt>
    <dgm:pt modelId="{1A1B25DA-4D0A-457F-BF44-3F0FA6B87238}">
      <dgm:prSet/>
      <dgm:spPr/>
      <dgm:t>
        <a:bodyPr/>
        <a:lstStyle/>
        <a:p>
          <a:endParaRPr lang="es-EC" dirty="0">
            <a:latin typeface="+mj-lt"/>
          </a:endParaRPr>
        </a:p>
      </dgm:t>
    </dgm:pt>
    <dgm:pt modelId="{52E32487-050C-407B-A54E-054DA46AC781}" type="parTrans" cxnId="{3C0DA0BB-F607-4CA3-994A-B2BFAF54E93A}">
      <dgm:prSet/>
      <dgm:spPr/>
      <dgm:t>
        <a:bodyPr/>
        <a:lstStyle/>
        <a:p>
          <a:endParaRPr lang="es-ES"/>
        </a:p>
      </dgm:t>
    </dgm:pt>
    <dgm:pt modelId="{D5C8674C-57CD-4964-BE0B-C3FF159CC568}" type="sibTrans" cxnId="{3C0DA0BB-F607-4CA3-994A-B2BFAF54E93A}">
      <dgm:prSet/>
      <dgm:spPr/>
      <dgm:t>
        <a:bodyPr/>
        <a:lstStyle/>
        <a:p>
          <a:endParaRPr lang="es-ES"/>
        </a:p>
      </dgm:t>
    </dgm:pt>
    <dgm:pt modelId="{FD51442A-CBE1-48A4-AB78-FB8D60FB0F87}">
      <dgm:prSet/>
      <dgm:spPr/>
      <dgm:t>
        <a:bodyPr/>
        <a:lstStyle/>
        <a:p>
          <a:endParaRPr lang="es-EC" dirty="0">
            <a:latin typeface="+mj-lt"/>
          </a:endParaRPr>
        </a:p>
      </dgm:t>
    </dgm:pt>
    <dgm:pt modelId="{50E2CF3C-7177-4727-B5D7-31AEA870BC07}" type="parTrans" cxnId="{B2696857-601A-4455-A677-171F95EF8891}">
      <dgm:prSet/>
      <dgm:spPr/>
      <dgm:t>
        <a:bodyPr/>
        <a:lstStyle/>
        <a:p>
          <a:endParaRPr lang="es-ES"/>
        </a:p>
      </dgm:t>
    </dgm:pt>
    <dgm:pt modelId="{FB1AC59B-C69B-4D65-921D-BA770992E5C8}" type="sibTrans" cxnId="{B2696857-601A-4455-A677-171F95EF8891}">
      <dgm:prSet/>
      <dgm:spPr/>
      <dgm:t>
        <a:bodyPr/>
        <a:lstStyle/>
        <a:p>
          <a:endParaRPr lang="es-ES"/>
        </a:p>
      </dgm:t>
    </dgm:pt>
    <dgm:pt modelId="{110008F8-20F6-488F-8786-5FBE83523EB1}" type="pres">
      <dgm:prSet presAssocID="{E2CCEBB6-673A-4EE5-8020-37167C9FA33B}" presName="Name0" presStyleCnt="0">
        <dgm:presLayoutVars>
          <dgm:chMax val="7"/>
          <dgm:chPref val="7"/>
          <dgm:dir/>
          <dgm:animLvl val="lvl"/>
        </dgm:presLayoutVars>
      </dgm:prSet>
      <dgm:spPr/>
      <dgm:t>
        <a:bodyPr/>
        <a:lstStyle/>
        <a:p>
          <a:endParaRPr lang="es-EC"/>
        </a:p>
      </dgm:t>
    </dgm:pt>
    <dgm:pt modelId="{1BC73F16-CD29-4F2E-905D-5BE99FEABF06}" type="pres">
      <dgm:prSet presAssocID="{6F9E1192-E4CF-4A7E-B674-5EF3FC8B4738}" presName="Accent1" presStyleCnt="0"/>
      <dgm:spPr/>
      <dgm:t>
        <a:bodyPr/>
        <a:lstStyle/>
        <a:p>
          <a:endParaRPr lang="es-EC"/>
        </a:p>
      </dgm:t>
    </dgm:pt>
    <dgm:pt modelId="{D2B07E00-BE1B-4139-80A4-A877D4BE5382}" type="pres">
      <dgm:prSet presAssocID="{6F9E1192-E4CF-4A7E-B674-5EF3FC8B4738}" presName="Accent" presStyleLbl="node1" presStyleIdx="0" presStyleCnt="1"/>
      <dgm:spPr/>
      <dgm:t>
        <a:bodyPr/>
        <a:lstStyle/>
        <a:p>
          <a:endParaRPr lang="es-EC"/>
        </a:p>
      </dgm:t>
    </dgm:pt>
    <dgm:pt modelId="{9DF52454-6C40-4D19-BE21-D01686CD268E}" type="pres">
      <dgm:prSet presAssocID="{6F9E1192-E4CF-4A7E-B674-5EF3FC8B4738}" presName="Child1" presStyleLbl="revTx" presStyleIdx="0" presStyleCnt="2" custScaleY="238192" custLinFactNeighborX="-3796" custLinFactNeighborY="-18691">
        <dgm:presLayoutVars>
          <dgm:chMax val="0"/>
          <dgm:chPref val="0"/>
          <dgm:bulletEnabled val="1"/>
        </dgm:presLayoutVars>
      </dgm:prSet>
      <dgm:spPr/>
      <dgm:t>
        <a:bodyPr/>
        <a:lstStyle/>
        <a:p>
          <a:endParaRPr lang="es-EC"/>
        </a:p>
      </dgm:t>
    </dgm:pt>
    <dgm:pt modelId="{1A0873BB-6CF0-43A1-BAF2-CCCD26B5B9C3}" type="pres">
      <dgm:prSet presAssocID="{6F9E1192-E4CF-4A7E-B674-5EF3FC8B4738}" presName="Parent1" presStyleLbl="revTx" presStyleIdx="1" presStyleCnt="2">
        <dgm:presLayoutVars>
          <dgm:chMax val="1"/>
          <dgm:chPref val="1"/>
          <dgm:bulletEnabled val="1"/>
        </dgm:presLayoutVars>
      </dgm:prSet>
      <dgm:spPr/>
      <dgm:t>
        <a:bodyPr/>
        <a:lstStyle/>
        <a:p>
          <a:endParaRPr lang="es-EC"/>
        </a:p>
      </dgm:t>
    </dgm:pt>
  </dgm:ptLst>
  <dgm:cxnLst>
    <dgm:cxn modelId="{CB45E16B-229F-45AE-BAF5-5397F652E795}" type="presOf" srcId="{C6CCD86B-91D7-4DC3-BDAD-294C62EF55B8}" destId="{9DF52454-6C40-4D19-BE21-D01686CD268E}" srcOrd="0" destOrd="5" presId="urn:microsoft.com/office/officeart/2009/layout/CircleArrowProcess"/>
    <dgm:cxn modelId="{656FFB0E-67CE-49FD-892F-ABAF1EF5E4CE}" type="presOf" srcId="{2EA5489B-0751-4949-991A-8BCC6F062413}" destId="{9DF52454-6C40-4D19-BE21-D01686CD268E}" srcOrd="0" destOrd="3" presId="urn:microsoft.com/office/officeart/2009/layout/CircleArrowProcess"/>
    <dgm:cxn modelId="{5BE2FDB2-7C78-4C2C-80E1-9D7AD4B10815}" srcId="{E2CCEBB6-673A-4EE5-8020-37167C9FA33B}" destId="{6F9E1192-E4CF-4A7E-B674-5EF3FC8B4738}" srcOrd="0" destOrd="0" parTransId="{873E0A5A-624C-445A-A792-5A34B33FE6EE}" sibTransId="{1FB2E602-31A6-4FFE-BC50-D39B79687C29}"/>
    <dgm:cxn modelId="{B2696857-601A-4455-A677-171F95EF8891}" srcId="{6F9E1192-E4CF-4A7E-B674-5EF3FC8B4738}" destId="{FD51442A-CBE1-48A4-AB78-FB8D60FB0F87}" srcOrd="6" destOrd="0" parTransId="{50E2CF3C-7177-4727-B5D7-31AEA870BC07}" sibTransId="{FB1AC59B-C69B-4D65-921D-BA770992E5C8}"/>
    <dgm:cxn modelId="{E1FA147A-BD56-4ABF-95A8-C05EC78441C2}" type="presOf" srcId="{5C129856-DE1D-4A7D-B8F3-7CE9BE4C68DD}" destId="{9DF52454-6C40-4D19-BE21-D01686CD268E}" srcOrd="0" destOrd="2" presId="urn:microsoft.com/office/officeart/2009/layout/CircleArrowProcess"/>
    <dgm:cxn modelId="{5A112B51-0D3E-48A4-9866-8521293D0F43}" srcId="{6F9E1192-E4CF-4A7E-B674-5EF3FC8B4738}" destId="{5C129856-DE1D-4A7D-B8F3-7CE9BE4C68DD}" srcOrd="2" destOrd="0" parTransId="{52773DE8-21A4-4A8E-A4AE-16453B94B4FC}" sibTransId="{C1F32852-FE26-4D59-BB04-A9DC17CFF8D5}"/>
    <dgm:cxn modelId="{0F16CED5-CB44-42DA-8415-86B4CFF8BA76}" type="presOf" srcId="{BA709215-F7A8-4A1A-BE57-ED40FFB5145B}" destId="{9DF52454-6C40-4D19-BE21-D01686CD268E}" srcOrd="0" destOrd="1" presId="urn:microsoft.com/office/officeart/2009/layout/CircleArrowProcess"/>
    <dgm:cxn modelId="{CD4A72B0-5CE1-45A2-9786-24EFF924C057}" srcId="{6F9E1192-E4CF-4A7E-B674-5EF3FC8B4738}" destId="{2EA5489B-0751-4949-991A-8BCC6F062413}" srcOrd="3" destOrd="0" parTransId="{E1CF5314-469D-4F67-83A1-691DCB49DCD6}" sibTransId="{D101008D-7034-4465-B2E6-830754B1AC8F}"/>
    <dgm:cxn modelId="{E4835F14-DFD2-4F19-99D2-0B991304D57B}" type="presOf" srcId="{FD51442A-CBE1-48A4-AB78-FB8D60FB0F87}" destId="{9DF52454-6C40-4D19-BE21-D01686CD268E}" srcOrd="0" destOrd="6" presId="urn:microsoft.com/office/officeart/2009/layout/CircleArrowProcess"/>
    <dgm:cxn modelId="{40A6D92D-877E-4B6D-AB91-0F4FE414817B}" type="presOf" srcId="{6F9E1192-E4CF-4A7E-B674-5EF3FC8B4738}" destId="{1A0873BB-6CF0-43A1-BAF2-CCCD26B5B9C3}" srcOrd="0" destOrd="0" presId="urn:microsoft.com/office/officeart/2009/layout/CircleArrowProcess"/>
    <dgm:cxn modelId="{5C57E8B2-5752-4306-8166-7D571C5CA4D7}" type="presOf" srcId="{E2CCEBB6-673A-4EE5-8020-37167C9FA33B}" destId="{110008F8-20F6-488F-8786-5FBE83523EB1}" srcOrd="0" destOrd="0" presId="urn:microsoft.com/office/officeart/2009/layout/CircleArrowProcess"/>
    <dgm:cxn modelId="{3887004C-A706-4485-86BE-24F5FB56A1BA}" type="presOf" srcId="{1A1B25DA-4D0A-457F-BF44-3F0FA6B87238}" destId="{9DF52454-6C40-4D19-BE21-D01686CD268E}" srcOrd="0" destOrd="4" presId="urn:microsoft.com/office/officeart/2009/layout/CircleArrowProcess"/>
    <dgm:cxn modelId="{83271262-8BDC-4650-814F-D1F39AF34FC9}" type="presOf" srcId="{D234D50B-F7A7-40E3-9489-BB890DE59EA0}" destId="{9DF52454-6C40-4D19-BE21-D01686CD268E}" srcOrd="0" destOrd="0" presId="urn:microsoft.com/office/officeart/2009/layout/CircleArrowProcess"/>
    <dgm:cxn modelId="{0A880E5C-F71E-4E06-BC05-314995967C9B}" srcId="{6F9E1192-E4CF-4A7E-B674-5EF3FC8B4738}" destId="{C6CCD86B-91D7-4DC3-BDAD-294C62EF55B8}" srcOrd="5" destOrd="0" parTransId="{471DF8FF-11BA-4B7B-BCF7-7C96552739CE}" sibTransId="{B4773159-2D5E-4776-8A4A-C213B6C18F63}"/>
    <dgm:cxn modelId="{5DC65C99-6970-40C0-858F-2AF0CA941D44}" srcId="{6F9E1192-E4CF-4A7E-B674-5EF3FC8B4738}" destId="{D234D50B-F7A7-40E3-9489-BB890DE59EA0}" srcOrd="0" destOrd="0" parTransId="{0179A3DA-43A0-4221-A0F0-5B7AE1A7010B}" sibTransId="{07979DF5-B10F-4E75-A3C0-C715D36FBA26}"/>
    <dgm:cxn modelId="{E30CEA50-4AD3-4E41-9285-633193697167}" type="presOf" srcId="{97AFF273-CAD1-4430-A3E3-900A388808A4}" destId="{9DF52454-6C40-4D19-BE21-D01686CD268E}" srcOrd="0" destOrd="7" presId="urn:microsoft.com/office/officeart/2009/layout/CircleArrowProcess"/>
    <dgm:cxn modelId="{18218FC8-F304-4B85-A63A-5999A4397F4C}" srcId="{6F9E1192-E4CF-4A7E-B674-5EF3FC8B4738}" destId="{97AFF273-CAD1-4430-A3E3-900A388808A4}" srcOrd="7" destOrd="0" parTransId="{BEF46981-F35A-44F8-A4D7-2E7045F5A8A2}" sibTransId="{DCCDB016-399D-4C5B-B390-C71B365478AC}"/>
    <dgm:cxn modelId="{3767FC25-7904-4A49-9A83-E7F8F6FA5C17}" srcId="{6F9E1192-E4CF-4A7E-B674-5EF3FC8B4738}" destId="{BA709215-F7A8-4A1A-BE57-ED40FFB5145B}" srcOrd="1" destOrd="0" parTransId="{1552E0B3-384F-4994-AE0C-12F077A4E225}" sibTransId="{6E2D5650-8B88-429E-A323-F4D5B8B57ED6}"/>
    <dgm:cxn modelId="{3C0DA0BB-F607-4CA3-994A-B2BFAF54E93A}" srcId="{6F9E1192-E4CF-4A7E-B674-5EF3FC8B4738}" destId="{1A1B25DA-4D0A-457F-BF44-3F0FA6B87238}" srcOrd="4" destOrd="0" parTransId="{52E32487-050C-407B-A54E-054DA46AC781}" sibTransId="{D5C8674C-57CD-4964-BE0B-C3FF159CC568}"/>
    <dgm:cxn modelId="{3B43E55E-E325-4A8A-A4F8-5476D247DC0C}" type="presParOf" srcId="{110008F8-20F6-488F-8786-5FBE83523EB1}" destId="{1BC73F16-CD29-4F2E-905D-5BE99FEABF06}" srcOrd="0" destOrd="0" presId="urn:microsoft.com/office/officeart/2009/layout/CircleArrowProcess"/>
    <dgm:cxn modelId="{61D44F97-F7B4-4292-86D4-DFDECFFD00D7}" type="presParOf" srcId="{1BC73F16-CD29-4F2E-905D-5BE99FEABF06}" destId="{D2B07E00-BE1B-4139-80A4-A877D4BE5382}" srcOrd="0" destOrd="0" presId="urn:microsoft.com/office/officeart/2009/layout/CircleArrowProcess"/>
    <dgm:cxn modelId="{885DC76B-DF2E-49FE-B075-6EFECE3BABCB}" type="presParOf" srcId="{110008F8-20F6-488F-8786-5FBE83523EB1}" destId="{9DF52454-6C40-4D19-BE21-D01686CD268E}" srcOrd="1" destOrd="0" presId="urn:microsoft.com/office/officeart/2009/layout/CircleArrowProcess"/>
    <dgm:cxn modelId="{26B27CEE-4D84-4513-80A9-20BDC84A1EDA}" type="presParOf" srcId="{110008F8-20F6-488F-8786-5FBE83523EB1}" destId="{1A0873BB-6CF0-43A1-BAF2-CCCD26B5B9C3}"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92CEE3-8C79-40E0-918B-C7824983EF91}" type="doc">
      <dgm:prSet loTypeId="urn:microsoft.com/office/officeart/2005/8/layout/cycle5" loCatId="cycle" qsTypeId="urn:microsoft.com/office/officeart/2005/8/quickstyle/simple1" qsCatId="simple" csTypeId="urn:microsoft.com/office/officeart/2005/8/colors/accent5_4" csCatId="accent5" phldr="1"/>
      <dgm:spPr/>
      <dgm:t>
        <a:bodyPr/>
        <a:lstStyle/>
        <a:p>
          <a:endParaRPr lang="es-EC"/>
        </a:p>
      </dgm:t>
    </dgm:pt>
    <dgm:pt modelId="{B0D2F8F4-F456-4080-8146-D43B33002466}">
      <dgm:prSet phldrT="[Texto]"/>
      <dgm:spPr/>
      <dgm:t>
        <a:bodyPr/>
        <a:lstStyle/>
        <a:p>
          <a:r>
            <a:rPr lang="es-ES" dirty="0" smtClean="0">
              <a:solidFill>
                <a:schemeClr val="tx1"/>
              </a:solidFill>
            </a:rPr>
            <a:t>Manejo de suplementos alimenticios</a:t>
          </a:r>
          <a:endParaRPr lang="es-EC" dirty="0">
            <a:solidFill>
              <a:schemeClr val="tx1"/>
            </a:solidFill>
          </a:endParaRPr>
        </a:p>
      </dgm:t>
    </dgm:pt>
    <dgm:pt modelId="{0798F588-1C69-4EA7-AF28-4B74DBC66DB2}" type="parTrans" cxnId="{9D63375F-E0ED-415E-9863-8F7AB5F118BA}">
      <dgm:prSet/>
      <dgm:spPr/>
      <dgm:t>
        <a:bodyPr/>
        <a:lstStyle/>
        <a:p>
          <a:endParaRPr lang="es-EC">
            <a:solidFill>
              <a:schemeClr val="tx1"/>
            </a:solidFill>
          </a:endParaRPr>
        </a:p>
      </dgm:t>
    </dgm:pt>
    <dgm:pt modelId="{1C93C7FC-B528-4AA6-8135-52583767610D}" type="sibTrans" cxnId="{9D63375F-E0ED-415E-9863-8F7AB5F118BA}">
      <dgm:prSet/>
      <dgm:spPr/>
      <dgm:t>
        <a:bodyPr/>
        <a:lstStyle/>
        <a:p>
          <a:endParaRPr lang="es-EC">
            <a:solidFill>
              <a:schemeClr val="tx1"/>
            </a:solidFill>
          </a:endParaRPr>
        </a:p>
      </dgm:t>
    </dgm:pt>
    <dgm:pt modelId="{2D7A016E-4F0C-4181-9D73-9B07C80F84C9}">
      <dgm:prSet phldrT="[Texto]"/>
      <dgm:spPr/>
      <dgm:t>
        <a:bodyPr/>
        <a:lstStyle/>
        <a:p>
          <a:r>
            <a:rPr lang="es-ES" smtClean="0">
              <a:solidFill>
                <a:schemeClr val="tx1"/>
              </a:solidFill>
            </a:rPr>
            <a:t>Conservación de forraje para épocas de sobreoferta</a:t>
          </a:r>
          <a:endParaRPr lang="es-EC" dirty="0">
            <a:solidFill>
              <a:schemeClr val="tx1"/>
            </a:solidFill>
          </a:endParaRPr>
        </a:p>
      </dgm:t>
    </dgm:pt>
    <dgm:pt modelId="{5BF55DEF-BFAB-4506-A5E5-7C5DA8269F47}" type="parTrans" cxnId="{788FC196-BC92-4F3A-809C-5846E76DE965}">
      <dgm:prSet/>
      <dgm:spPr/>
      <dgm:t>
        <a:bodyPr/>
        <a:lstStyle/>
        <a:p>
          <a:endParaRPr lang="es-EC">
            <a:solidFill>
              <a:schemeClr val="tx1"/>
            </a:solidFill>
          </a:endParaRPr>
        </a:p>
      </dgm:t>
    </dgm:pt>
    <dgm:pt modelId="{59196731-6877-442A-AFA9-026418800431}" type="sibTrans" cxnId="{788FC196-BC92-4F3A-809C-5846E76DE965}">
      <dgm:prSet/>
      <dgm:spPr/>
      <dgm:t>
        <a:bodyPr/>
        <a:lstStyle/>
        <a:p>
          <a:endParaRPr lang="es-EC">
            <a:solidFill>
              <a:schemeClr val="tx1"/>
            </a:solidFill>
          </a:endParaRPr>
        </a:p>
      </dgm:t>
    </dgm:pt>
    <dgm:pt modelId="{0DA20EAA-A977-4D0C-B174-35904B20E96E}">
      <dgm:prSet phldrT="[Texto]"/>
      <dgm:spPr/>
      <dgm:t>
        <a:bodyPr/>
        <a:lstStyle/>
        <a:p>
          <a:r>
            <a:rPr lang="es-ES" smtClean="0">
              <a:solidFill>
                <a:schemeClr val="tx1"/>
              </a:solidFill>
            </a:rPr>
            <a:t>Almacenamiento de suplementos alimenticios</a:t>
          </a:r>
          <a:endParaRPr lang="es-EC" dirty="0">
            <a:solidFill>
              <a:schemeClr val="tx1"/>
            </a:solidFill>
          </a:endParaRPr>
        </a:p>
      </dgm:t>
    </dgm:pt>
    <dgm:pt modelId="{BC68B472-5107-4AF7-AE21-A009AE1D32C7}" type="parTrans" cxnId="{AD5C253C-1B2C-401F-A62B-A3B9C8979518}">
      <dgm:prSet/>
      <dgm:spPr/>
      <dgm:t>
        <a:bodyPr/>
        <a:lstStyle/>
        <a:p>
          <a:endParaRPr lang="es-EC">
            <a:solidFill>
              <a:schemeClr val="tx1"/>
            </a:solidFill>
          </a:endParaRPr>
        </a:p>
      </dgm:t>
    </dgm:pt>
    <dgm:pt modelId="{0B3F576D-7C6D-456D-AF44-A108BE6201FD}" type="sibTrans" cxnId="{AD5C253C-1B2C-401F-A62B-A3B9C8979518}">
      <dgm:prSet/>
      <dgm:spPr/>
      <dgm:t>
        <a:bodyPr/>
        <a:lstStyle/>
        <a:p>
          <a:endParaRPr lang="es-EC">
            <a:solidFill>
              <a:schemeClr val="tx1"/>
            </a:solidFill>
          </a:endParaRPr>
        </a:p>
      </dgm:t>
    </dgm:pt>
    <dgm:pt modelId="{F95426C3-4609-46F2-95A6-D6045D31D1FD}">
      <dgm:prSet phldrT="[Texto]"/>
      <dgm:spPr/>
      <dgm:t>
        <a:bodyPr/>
        <a:lstStyle/>
        <a:p>
          <a:r>
            <a:rPr lang="es-ES" smtClean="0">
              <a:solidFill>
                <a:schemeClr val="tx1"/>
              </a:solidFill>
            </a:rPr>
            <a:t>Manejo del agua para la dieta</a:t>
          </a:r>
          <a:endParaRPr lang="es-EC" dirty="0">
            <a:solidFill>
              <a:schemeClr val="tx1"/>
            </a:solidFill>
          </a:endParaRPr>
        </a:p>
      </dgm:t>
    </dgm:pt>
    <dgm:pt modelId="{E3AD90FC-2DA6-44CC-9EA3-2A2088E8F366}" type="parTrans" cxnId="{C2739112-E64C-42D4-BF16-5B9C4C5487E2}">
      <dgm:prSet/>
      <dgm:spPr/>
      <dgm:t>
        <a:bodyPr/>
        <a:lstStyle/>
        <a:p>
          <a:endParaRPr lang="es-EC">
            <a:solidFill>
              <a:schemeClr val="tx1"/>
            </a:solidFill>
          </a:endParaRPr>
        </a:p>
      </dgm:t>
    </dgm:pt>
    <dgm:pt modelId="{2CA73D74-FAC6-4CDD-B18D-94E4F920261F}" type="sibTrans" cxnId="{C2739112-E64C-42D4-BF16-5B9C4C5487E2}">
      <dgm:prSet/>
      <dgm:spPr/>
      <dgm:t>
        <a:bodyPr/>
        <a:lstStyle/>
        <a:p>
          <a:endParaRPr lang="es-EC">
            <a:solidFill>
              <a:schemeClr val="tx1"/>
            </a:solidFill>
          </a:endParaRPr>
        </a:p>
      </dgm:t>
    </dgm:pt>
    <dgm:pt modelId="{C841BF30-E643-41DB-BD61-9C378C43DE6A}">
      <dgm:prSet phldrT="[Texto]"/>
      <dgm:spPr/>
      <dgm:t>
        <a:bodyPr/>
        <a:lstStyle/>
        <a:p>
          <a:r>
            <a:rPr lang="es-EC" smtClean="0">
              <a:solidFill>
                <a:schemeClr val="tx1"/>
              </a:solidFill>
            </a:rPr>
            <a:t>Análisis bromatológico</a:t>
          </a:r>
          <a:endParaRPr lang="es-EC" dirty="0">
            <a:solidFill>
              <a:schemeClr val="tx1"/>
            </a:solidFill>
          </a:endParaRPr>
        </a:p>
      </dgm:t>
    </dgm:pt>
    <dgm:pt modelId="{6A980150-BB97-440A-AA40-9D3102645CA7}" type="parTrans" cxnId="{F58B51AA-27D1-43A4-AFF7-23BF6EF5F38D}">
      <dgm:prSet/>
      <dgm:spPr/>
      <dgm:t>
        <a:bodyPr/>
        <a:lstStyle/>
        <a:p>
          <a:endParaRPr lang="es-EC">
            <a:solidFill>
              <a:schemeClr val="tx1"/>
            </a:solidFill>
          </a:endParaRPr>
        </a:p>
      </dgm:t>
    </dgm:pt>
    <dgm:pt modelId="{44A1A82A-12DE-49CA-814A-6794E8968C35}" type="sibTrans" cxnId="{F58B51AA-27D1-43A4-AFF7-23BF6EF5F38D}">
      <dgm:prSet/>
      <dgm:spPr/>
      <dgm:t>
        <a:bodyPr/>
        <a:lstStyle/>
        <a:p>
          <a:endParaRPr lang="es-EC">
            <a:solidFill>
              <a:schemeClr val="tx1"/>
            </a:solidFill>
          </a:endParaRPr>
        </a:p>
      </dgm:t>
    </dgm:pt>
    <dgm:pt modelId="{126D6E48-1D88-415E-B967-EE9C36E98528}" type="pres">
      <dgm:prSet presAssocID="{4D92CEE3-8C79-40E0-918B-C7824983EF91}" presName="cycle" presStyleCnt="0">
        <dgm:presLayoutVars>
          <dgm:dir/>
          <dgm:resizeHandles val="exact"/>
        </dgm:presLayoutVars>
      </dgm:prSet>
      <dgm:spPr/>
      <dgm:t>
        <a:bodyPr/>
        <a:lstStyle/>
        <a:p>
          <a:endParaRPr lang="es-ES"/>
        </a:p>
      </dgm:t>
    </dgm:pt>
    <dgm:pt modelId="{EC8030F6-9882-4467-837B-34371789E50D}" type="pres">
      <dgm:prSet presAssocID="{B0D2F8F4-F456-4080-8146-D43B33002466}" presName="node" presStyleLbl="node1" presStyleIdx="0" presStyleCnt="5">
        <dgm:presLayoutVars>
          <dgm:bulletEnabled val="1"/>
        </dgm:presLayoutVars>
      </dgm:prSet>
      <dgm:spPr/>
      <dgm:t>
        <a:bodyPr/>
        <a:lstStyle/>
        <a:p>
          <a:endParaRPr lang="es-EC"/>
        </a:p>
      </dgm:t>
    </dgm:pt>
    <dgm:pt modelId="{12602437-AE93-48D4-A778-7C6BD953F306}" type="pres">
      <dgm:prSet presAssocID="{B0D2F8F4-F456-4080-8146-D43B33002466}" presName="spNode" presStyleCnt="0"/>
      <dgm:spPr/>
    </dgm:pt>
    <dgm:pt modelId="{D75AD6E3-8E96-475F-BBE6-04E882BFAC6B}" type="pres">
      <dgm:prSet presAssocID="{1C93C7FC-B528-4AA6-8135-52583767610D}" presName="sibTrans" presStyleLbl="sibTrans1D1" presStyleIdx="0" presStyleCnt="5"/>
      <dgm:spPr/>
      <dgm:t>
        <a:bodyPr/>
        <a:lstStyle/>
        <a:p>
          <a:endParaRPr lang="es-ES"/>
        </a:p>
      </dgm:t>
    </dgm:pt>
    <dgm:pt modelId="{A3363A41-0DAB-4CCC-9A2B-245C3197E363}" type="pres">
      <dgm:prSet presAssocID="{2D7A016E-4F0C-4181-9D73-9B07C80F84C9}" presName="node" presStyleLbl="node1" presStyleIdx="1" presStyleCnt="5">
        <dgm:presLayoutVars>
          <dgm:bulletEnabled val="1"/>
        </dgm:presLayoutVars>
      </dgm:prSet>
      <dgm:spPr/>
      <dgm:t>
        <a:bodyPr/>
        <a:lstStyle/>
        <a:p>
          <a:endParaRPr lang="es-EC"/>
        </a:p>
      </dgm:t>
    </dgm:pt>
    <dgm:pt modelId="{40C69840-BA23-4C5B-99FA-B2198671D4B8}" type="pres">
      <dgm:prSet presAssocID="{2D7A016E-4F0C-4181-9D73-9B07C80F84C9}" presName="spNode" presStyleCnt="0"/>
      <dgm:spPr/>
    </dgm:pt>
    <dgm:pt modelId="{8751D236-8B04-4EC7-B902-1F48BDE20391}" type="pres">
      <dgm:prSet presAssocID="{59196731-6877-442A-AFA9-026418800431}" presName="sibTrans" presStyleLbl="sibTrans1D1" presStyleIdx="1" presStyleCnt="5"/>
      <dgm:spPr/>
      <dgm:t>
        <a:bodyPr/>
        <a:lstStyle/>
        <a:p>
          <a:endParaRPr lang="es-ES"/>
        </a:p>
      </dgm:t>
    </dgm:pt>
    <dgm:pt modelId="{E627DA9B-14EE-4499-9A36-AF30068514EA}" type="pres">
      <dgm:prSet presAssocID="{0DA20EAA-A977-4D0C-B174-35904B20E96E}" presName="node" presStyleLbl="node1" presStyleIdx="2" presStyleCnt="5">
        <dgm:presLayoutVars>
          <dgm:bulletEnabled val="1"/>
        </dgm:presLayoutVars>
      </dgm:prSet>
      <dgm:spPr/>
      <dgm:t>
        <a:bodyPr/>
        <a:lstStyle/>
        <a:p>
          <a:endParaRPr lang="es-EC"/>
        </a:p>
      </dgm:t>
    </dgm:pt>
    <dgm:pt modelId="{84E29D01-0C12-4BC0-835B-EE15E68AAC06}" type="pres">
      <dgm:prSet presAssocID="{0DA20EAA-A977-4D0C-B174-35904B20E96E}" presName="spNode" presStyleCnt="0"/>
      <dgm:spPr/>
    </dgm:pt>
    <dgm:pt modelId="{8579F4D6-8BC7-4CD6-ADDC-C42B243ADC75}" type="pres">
      <dgm:prSet presAssocID="{0B3F576D-7C6D-456D-AF44-A108BE6201FD}" presName="sibTrans" presStyleLbl="sibTrans1D1" presStyleIdx="2" presStyleCnt="5"/>
      <dgm:spPr/>
      <dgm:t>
        <a:bodyPr/>
        <a:lstStyle/>
        <a:p>
          <a:endParaRPr lang="es-ES"/>
        </a:p>
      </dgm:t>
    </dgm:pt>
    <dgm:pt modelId="{49CF8053-013D-4347-984E-B5143AC41AC2}" type="pres">
      <dgm:prSet presAssocID="{F95426C3-4609-46F2-95A6-D6045D31D1FD}" presName="node" presStyleLbl="node1" presStyleIdx="3" presStyleCnt="5">
        <dgm:presLayoutVars>
          <dgm:bulletEnabled val="1"/>
        </dgm:presLayoutVars>
      </dgm:prSet>
      <dgm:spPr/>
      <dgm:t>
        <a:bodyPr/>
        <a:lstStyle/>
        <a:p>
          <a:endParaRPr lang="es-EC"/>
        </a:p>
      </dgm:t>
    </dgm:pt>
    <dgm:pt modelId="{FC275B73-3E24-4845-A0DA-44C69F11B7D0}" type="pres">
      <dgm:prSet presAssocID="{F95426C3-4609-46F2-95A6-D6045D31D1FD}" presName="spNode" presStyleCnt="0"/>
      <dgm:spPr/>
    </dgm:pt>
    <dgm:pt modelId="{C4C29E1F-27ED-4DC9-B002-B878F04E31BE}" type="pres">
      <dgm:prSet presAssocID="{2CA73D74-FAC6-4CDD-B18D-94E4F920261F}" presName="sibTrans" presStyleLbl="sibTrans1D1" presStyleIdx="3" presStyleCnt="5"/>
      <dgm:spPr/>
      <dgm:t>
        <a:bodyPr/>
        <a:lstStyle/>
        <a:p>
          <a:endParaRPr lang="es-ES"/>
        </a:p>
      </dgm:t>
    </dgm:pt>
    <dgm:pt modelId="{0FE9BEAF-814B-4CA1-8CBC-3F40FF8D7B6F}" type="pres">
      <dgm:prSet presAssocID="{C841BF30-E643-41DB-BD61-9C378C43DE6A}" presName="node" presStyleLbl="node1" presStyleIdx="4" presStyleCnt="5">
        <dgm:presLayoutVars>
          <dgm:bulletEnabled val="1"/>
        </dgm:presLayoutVars>
      </dgm:prSet>
      <dgm:spPr/>
      <dgm:t>
        <a:bodyPr/>
        <a:lstStyle/>
        <a:p>
          <a:endParaRPr lang="es-EC"/>
        </a:p>
      </dgm:t>
    </dgm:pt>
    <dgm:pt modelId="{97E2A23F-2598-4C5A-9748-D2A818534683}" type="pres">
      <dgm:prSet presAssocID="{C841BF30-E643-41DB-BD61-9C378C43DE6A}" presName="spNode" presStyleCnt="0"/>
      <dgm:spPr/>
    </dgm:pt>
    <dgm:pt modelId="{CAF2C8C4-0CF2-4BAF-B883-4D2237D1B044}" type="pres">
      <dgm:prSet presAssocID="{44A1A82A-12DE-49CA-814A-6794E8968C35}" presName="sibTrans" presStyleLbl="sibTrans1D1" presStyleIdx="4" presStyleCnt="5"/>
      <dgm:spPr/>
      <dgm:t>
        <a:bodyPr/>
        <a:lstStyle/>
        <a:p>
          <a:endParaRPr lang="es-ES"/>
        </a:p>
      </dgm:t>
    </dgm:pt>
  </dgm:ptLst>
  <dgm:cxnLst>
    <dgm:cxn modelId="{CCEEB22F-9471-44E2-A346-EF05DF7386BA}" type="presOf" srcId="{C841BF30-E643-41DB-BD61-9C378C43DE6A}" destId="{0FE9BEAF-814B-4CA1-8CBC-3F40FF8D7B6F}" srcOrd="0" destOrd="0" presId="urn:microsoft.com/office/officeart/2005/8/layout/cycle5"/>
    <dgm:cxn modelId="{AD5C253C-1B2C-401F-A62B-A3B9C8979518}" srcId="{4D92CEE3-8C79-40E0-918B-C7824983EF91}" destId="{0DA20EAA-A977-4D0C-B174-35904B20E96E}" srcOrd="2" destOrd="0" parTransId="{BC68B472-5107-4AF7-AE21-A009AE1D32C7}" sibTransId="{0B3F576D-7C6D-456D-AF44-A108BE6201FD}"/>
    <dgm:cxn modelId="{7D71E6C3-CC08-4A1C-B580-4071411E2259}" type="presOf" srcId="{2CA73D74-FAC6-4CDD-B18D-94E4F920261F}" destId="{C4C29E1F-27ED-4DC9-B002-B878F04E31BE}" srcOrd="0" destOrd="0" presId="urn:microsoft.com/office/officeart/2005/8/layout/cycle5"/>
    <dgm:cxn modelId="{D852B07E-8A5B-42E5-A449-0FA2E93BB6A9}" type="presOf" srcId="{2D7A016E-4F0C-4181-9D73-9B07C80F84C9}" destId="{A3363A41-0DAB-4CCC-9A2B-245C3197E363}" srcOrd="0" destOrd="0" presId="urn:microsoft.com/office/officeart/2005/8/layout/cycle5"/>
    <dgm:cxn modelId="{C2739112-E64C-42D4-BF16-5B9C4C5487E2}" srcId="{4D92CEE3-8C79-40E0-918B-C7824983EF91}" destId="{F95426C3-4609-46F2-95A6-D6045D31D1FD}" srcOrd="3" destOrd="0" parTransId="{E3AD90FC-2DA6-44CC-9EA3-2A2088E8F366}" sibTransId="{2CA73D74-FAC6-4CDD-B18D-94E4F920261F}"/>
    <dgm:cxn modelId="{4EAC4DE7-7260-433B-A19C-6C84F16DBAB3}" type="presOf" srcId="{44A1A82A-12DE-49CA-814A-6794E8968C35}" destId="{CAF2C8C4-0CF2-4BAF-B883-4D2237D1B044}" srcOrd="0" destOrd="0" presId="urn:microsoft.com/office/officeart/2005/8/layout/cycle5"/>
    <dgm:cxn modelId="{1B19730F-914F-4058-AF8E-BDBD81F8961E}" type="presOf" srcId="{0B3F576D-7C6D-456D-AF44-A108BE6201FD}" destId="{8579F4D6-8BC7-4CD6-ADDC-C42B243ADC75}" srcOrd="0" destOrd="0" presId="urn:microsoft.com/office/officeart/2005/8/layout/cycle5"/>
    <dgm:cxn modelId="{C99086EF-B672-4BA5-8553-A642BCF5E7FD}" type="presOf" srcId="{B0D2F8F4-F456-4080-8146-D43B33002466}" destId="{EC8030F6-9882-4467-837B-34371789E50D}" srcOrd="0" destOrd="0" presId="urn:microsoft.com/office/officeart/2005/8/layout/cycle5"/>
    <dgm:cxn modelId="{E0C39F8D-B0BC-487C-BCBE-ED2FC358CFCF}" type="presOf" srcId="{0DA20EAA-A977-4D0C-B174-35904B20E96E}" destId="{E627DA9B-14EE-4499-9A36-AF30068514EA}" srcOrd="0" destOrd="0" presId="urn:microsoft.com/office/officeart/2005/8/layout/cycle5"/>
    <dgm:cxn modelId="{995E7AFD-7A99-4022-8E08-EE0AA99D1AC5}" type="presOf" srcId="{1C93C7FC-B528-4AA6-8135-52583767610D}" destId="{D75AD6E3-8E96-475F-BBE6-04E882BFAC6B}" srcOrd="0" destOrd="0" presId="urn:microsoft.com/office/officeart/2005/8/layout/cycle5"/>
    <dgm:cxn modelId="{788FC196-BC92-4F3A-809C-5846E76DE965}" srcId="{4D92CEE3-8C79-40E0-918B-C7824983EF91}" destId="{2D7A016E-4F0C-4181-9D73-9B07C80F84C9}" srcOrd="1" destOrd="0" parTransId="{5BF55DEF-BFAB-4506-A5E5-7C5DA8269F47}" sibTransId="{59196731-6877-442A-AFA9-026418800431}"/>
    <dgm:cxn modelId="{F58B51AA-27D1-43A4-AFF7-23BF6EF5F38D}" srcId="{4D92CEE3-8C79-40E0-918B-C7824983EF91}" destId="{C841BF30-E643-41DB-BD61-9C378C43DE6A}" srcOrd="4" destOrd="0" parTransId="{6A980150-BB97-440A-AA40-9D3102645CA7}" sibTransId="{44A1A82A-12DE-49CA-814A-6794E8968C35}"/>
    <dgm:cxn modelId="{9D63375F-E0ED-415E-9863-8F7AB5F118BA}" srcId="{4D92CEE3-8C79-40E0-918B-C7824983EF91}" destId="{B0D2F8F4-F456-4080-8146-D43B33002466}" srcOrd="0" destOrd="0" parTransId="{0798F588-1C69-4EA7-AF28-4B74DBC66DB2}" sibTransId="{1C93C7FC-B528-4AA6-8135-52583767610D}"/>
    <dgm:cxn modelId="{667E8509-3C2F-41E1-A5EA-5CFDE472482B}" type="presOf" srcId="{4D92CEE3-8C79-40E0-918B-C7824983EF91}" destId="{126D6E48-1D88-415E-B967-EE9C36E98528}" srcOrd="0" destOrd="0" presId="urn:microsoft.com/office/officeart/2005/8/layout/cycle5"/>
    <dgm:cxn modelId="{A4CBFB86-7C96-4713-AD42-DC6C54FAFB1D}" type="presOf" srcId="{59196731-6877-442A-AFA9-026418800431}" destId="{8751D236-8B04-4EC7-B902-1F48BDE20391}" srcOrd="0" destOrd="0" presId="urn:microsoft.com/office/officeart/2005/8/layout/cycle5"/>
    <dgm:cxn modelId="{8A2BFD38-D49C-4F76-BD05-B86ABE1026A4}" type="presOf" srcId="{F95426C3-4609-46F2-95A6-D6045D31D1FD}" destId="{49CF8053-013D-4347-984E-B5143AC41AC2}" srcOrd="0" destOrd="0" presId="urn:microsoft.com/office/officeart/2005/8/layout/cycle5"/>
    <dgm:cxn modelId="{9535D26A-3AC9-4382-96A4-9F72893BBBC7}" type="presParOf" srcId="{126D6E48-1D88-415E-B967-EE9C36E98528}" destId="{EC8030F6-9882-4467-837B-34371789E50D}" srcOrd="0" destOrd="0" presId="urn:microsoft.com/office/officeart/2005/8/layout/cycle5"/>
    <dgm:cxn modelId="{0DED6DAB-76F1-48F6-8189-835912AF0771}" type="presParOf" srcId="{126D6E48-1D88-415E-B967-EE9C36E98528}" destId="{12602437-AE93-48D4-A778-7C6BD953F306}" srcOrd="1" destOrd="0" presId="urn:microsoft.com/office/officeart/2005/8/layout/cycle5"/>
    <dgm:cxn modelId="{A66515CF-77E6-4B84-9288-40821D2D238F}" type="presParOf" srcId="{126D6E48-1D88-415E-B967-EE9C36E98528}" destId="{D75AD6E3-8E96-475F-BBE6-04E882BFAC6B}" srcOrd="2" destOrd="0" presId="urn:microsoft.com/office/officeart/2005/8/layout/cycle5"/>
    <dgm:cxn modelId="{BA65A626-CD4C-48CE-A3F2-39AF2083896C}" type="presParOf" srcId="{126D6E48-1D88-415E-B967-EE9C36E98528}" destId="{A3363A41-0DAB-4CCC-9A2B-245C3197E363}" srcOrd="3" destOrd="0" presId="urn:microsoft.com/office/officeart/2005/8/layout/cycle5"/>
    <dgm:cxn modelId="{716494A5-9BC0-48EC-A6C4-50AF0E481CC0}" type="presParOf" srcId="{126D6E48-1D88-415E-B967-EE9C36E98528}" destId="{40C69840-BA23-4C5B-99FA-B2198671D4B8}" srcOrd="4" destOrd="0" presId="urn:microsoft.com/office/officeart/2005/8/layout/cycle5"/>
    <dgm:cxn modelId="{1C2F8C61-CEB8-4980-894D-3138CC8D2E92}" type="presParOf" srcId="{126D6E48-1D88-415E-B967-EE9C36E98528}" destId="{8751D236-8B04-4EC7-B902-1F48BDE20391}" srcOrd="5" destOrd="0" presId="urn:microsoft.com/office/officeart/2005/8/layout/cycle5"/>
    <dgm:cxn modelId="{94E01855-B2F4-43D4-877A-4CDAF79B3727}" type="presParOf" srcId="{126D6E48-1D88-415E-B967-EE9C36E98528}" destId="{E627DA9B-14EE-4499-9A36-AF30068514EA}" srcOrd="6" destOrd="0" presId="urn:microsoft.com/office/officeart/2005/8/layout/cycle5"/>
    <dgm:cxn modelId="{A95ECE97-DDFA-4D74-9347-F722CC0EDC86}" type="presParOf" srcId="{126D6E48-1D88-415E-B967-EE9C36E98528}" destId="{84E29D01-0C12-4BC0-835B-EE15E68AAC06}" srcOrd="7" destOrd="0" presId="urn:microsoft.com/office/officeart/2005/8/layout/cycle5"/>
    <dgm:cxn modelId="{FA66BADD-C989-4D08-B26C-B26BE10FF5BB}" type="presParOf" srcId="{126D6E48-1D88-415E-B967-EE9C36E98528}" destId="{8579F4D6-8BC7-4CD6-ADDC-C42B243ADC75}" srcOrd="8" destOrd="0" presId="urn:microsoft.com/office/officeart/2005/8/layout/cycle5"/>
    <dgm:cxn modelId="{9E6BCAA3-5A8A-493D-BC33-5DC728FA88FE}" type="presParOf" srcId="{126D6E48-1D88-415E-B967-EE9C36E98528}" destId="{49CF8053-013D-4347-984E-B5143AC41AC2}" srcOrd="9" destOrd="0" presId="urn:microsoft.com/office/officeart/2005/8/layout/cycle5"/>
    <dgm:cxn modelId="{2645EDD4-AD3C-474E-AFB6-57430B0D0C73}" type="presParOf" srcId="{126D6E48-1D88-415E-B967-EE9C36E98528}" destId="{FC275B73-3E24-4845-A0DA-44C69F11B7D0}" srcOrd="10" destOrd="0" presId="urn:microsoft.com/office/officeart/2005/8/layout/cycle5"/>
    <dgm:cxn modelId="{7BC2A4D8-CC2E-472F-A0E8-AEEC7BEFFCC6}" type="presParOf" srcId="{126D6E48-1D88-415E-B967-EE9C36E98528}" destId="{C4C29E1F-27ED-4DC9-B002-B878F04E31BE}" srcOrd="11" destOrd="0" presId="urn:microsoft.com/office/officeart/2005/8/layout/cycle5"/>
    <dgm:cxn modelId="{A08F0255-DEB2-4F10-962F-FEFF3CF41E83}" type="presParOf" srcId="{126D6E48-1D88-415E-B967-EE9C36E98528}" destId="{0FE9BEAF-814B-4CA1-8CBC-3F40FF8D7B6F}" srcOrd="12" destOrd="0" presId="urn:microsoft.com/office/officeart/2005/8/layout/cycle5"/>
    <dgm:cxn modelId="{F09E8697-6599-478B-B271-8914A6B20E5E}" type="presParOf" srcId="{126D6E48-1D88-415E-B967-EE9C36E98528}" destId="{97E2A23F-2598-4C5A-9748-D2A818534683}" srcOrd="13" destOrd="0" presId="urn:microsoft.com/office/officeart/2005/8/layout/cycle5"/>
    <dgm:cxn modelId="{B532CC12-ADC8-44D9-9A60-2BFB7751B154}" type="presParOf" srcId="{126D6E48-1D88-415E-B967-EE9C36E98528}" destId="{CAF2C8C4-0CF2-4BAF-B883-4D2237D1B04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05761D-689E-4570-B1C5-DC13C840C02B}"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es-ES"/>
        </a:p>
      </dgm:t>
    </dgm:pt>
    <dgm:pt modelId="{0DF93BC8-1194-4175-B60B-7BA8BE5F482E}">
      <dgm:prSet phldrT="[Texto]"/>
      <dgm:spPr/>
      <dgm:t>
        <a:bodyPr/>
        <a:lstStyle/>
        <a:p>
          <a:r>
            <a:rPr lang="es-ES" dirty="0" smtClean="0">
              <a:solidFill>
                <a:schemeClr val="tx1"/>
              </a:solidFill>
            </a:rPr>
            <a:t>NAPO</a:t>
          </a:r>
          <a:endParaRPr lang="es-ES" dirty="0">
            <a:solidFill>
              <a:schemeClr val="tx1"/>
            </a:solidFill>
          </a:endParaRPr>
        </a:p>
      </dgm:t>
    </dgm:pt>
    <dgm:pt modelId="{3737C5AA-E95D-4F30-A0C3-B21E822A7F0D}" type="parTrans" cxnId="{7AD3A451-B2C4-4B1A-9B2C-D07CD977587B}">
      <dgm:prSet/>
      <dgm:spPr/>
      <dgm:t>
        <a:bodyPr/>
        <a:lstStyle/>
        <a:p>
          <a:endParaRPr lang="es-ES"/>
        </a:p>
      </dgm:t>
    </dgm:pt>
    <dgm:pt modelId="{27878FFF-6729-4FF5-B3E3-BFABDBCC0AD0}" type="sibTrans" cxnId="{7AD3A451-B2C4-4B1A-9B2C-D07CD977587B}">
      <dgm:prSet/>
      <dgm:spPr/>
      <dgm:t>
        <a:bodyPr/>
        <a:lstStyle/>
        <a:p>
          <a:endParaRPr lang="es-ES"/>
        </a:p>
      </dgm:t>
    </dgm:pt>
    <dgm:pt modelId="{9F4B67AC-907D-4379-99F3-C9CEB88EDDF4}">
      <dgm:prSet phldrT="[Texto]"/>
      <dgm:spPr/>
      <dgm:t>
        <a:bodyPr/>
        <a:lstStyle/>
        <a:p>
          <a:r>
            <a:rPr lang="es-ES" dirty="0" smtClean="0"/>
            <a:t>Es la mas usada 92%</a:t>
          </a:r>
          <a:endParaRPr lang="es-ES" dirty="0"/>
        </a:p>
      </dgm:t>
    </dgm:pt>
    <dgm:pt modelId="{3BB71202-09DD-4BED-ADDA-23041A2A1DEE}" type="parTrans" cxnId="{7655CD1A-D4DA-46E7-8388-60700DA6FD6A}">
      <dgm:prSet/>
      <dgm:spPr/>
      <dgm:t>
        <a:bodyPr/>
        <a:lstStyle/>
        <a:p>
          <a:endParaRPr lang="es-ES"/>
        </a:p>
      </dgm:t>
    </dgm:pt>
    <dgm:pt modelId="{8A17E019-FE9F-4112-B379-AC78D8541D88}" type="sibTrans" cxnId="{7655CD1A-D4DA-46E7-8388-60700DA6FD6A}">
      <dgm:prSet/>
      <dgm:spPr/>
      <dgm:t>
        <a:bodyPr/>
        <a:lstStyle/>
        <a:p>
          <a:endParaRPr lang="es-ES"/>
        </a:p>
      </dgm:t>
    </dgm:pt>
    <dgm:pt modelId="{690455A7-1A08-45F7-A9BC-D7349D481A90}">
      <dgm:prSet phldrT="[Texto]"/>
      <dgm:spPr/>
      <dgm:t>
        <a:bodyPr/>
        <a:lstStyle/>
        <a:p>
          <a:r>
            <a:rPr lang="es-ES" dirty="0" smtClean="0">
              <a:solidFill>
                <a:schemeClr val="tx1"/>
              </a:solidFill>
            </a:rPr>
            <a:t>IMBABURA</a:t>
          </a:r>
          <a:endParaRPr lang="es-ES" dirty="0">
            <a:solidFill>
              <a:schemeClr val="tx1"/>
            </a:solidFill>
          </a:endParaRPr>
        </a:p>
      </dgm:t>
    </dgm:pt>
    <dgm:pt modelId="{73FC2075-E032-4B5F-84FA-50F33ED4CFA6}" type="parTrans" cxnId="{74752224-8C09-44D8-8C0A-D1DE43F602F4}">
      <dgm:prSet/>
      <dgm:spPr/>
      <dgm:t>
        <a:bodyPr/>
        <a:lstStyle/>
        <a:p>
          <a:endParaRPr lang="es-ES"/>
        </a:p>
      </dgm:t>
    </dgm:pt>
    <dgm:pt modelId="{A4FF1DA3-8A99-431F-A39F-7E9B83D760AC}" type="sibTrans" cxnId="{74752224-8C09-44D8-8C0A-D1DE43F602F4}">
      <dgm:prSet/>
      <dgm:spPr/>
      <dgm:t>
        <a:bodyPr/>
        <a:lstStyle/>
        <a:p>
          <a:endParaRPr lang="es-ES"/>
        </a:p>
      </dgm:t>
    </dgm:pt>
    <dgm:pt modelId="{525DB53F-FD52-4CDC-AD97-39A30F998B95}">
      <dgm:prSet phldrT="[Texto]"/>
      <dgm:spPr/>
      <dgm:t>
        <a:bodyPr/>
        <a:lstStyle/>
        <a:p>
          <a:r>
            <a:rPr lang="es-ES" dirty="0" smtClean="0"/>
            <a:t>Es la mas usada 92%</a:t>
          </a:r>
          <a:endParaRPr lang="es-ES" dirty="0"/>
        </a:p>
      </dgm:t>
    </dgm:pt>
    <dgm:pt modelId="{BFD4A075-A612-45C2-9C7D-8A73D0502C24}" type="parTrans" cxnId="{CAFD59CD-65B3-46E3-8BAD-58E41E9EFDAE}">
      <dgm:prSet/>
      <dgm:spPr/>
      <dgm:t>
        <a:bodyPr/>
        <a:lstStyle/>
        <a:p>
          <a:endParaRPr lang="es-ES"/>
        </a:p>
      </dgm:t>
    </dgm:pt>
    <dgm:pt modelId="{C29EB356-C42F-4AB1-99B7-227D96F5DDA2}" type="sibTrans" cxnId="{CAFD59CD-65B3-46E3-8BAD-58E41E9EFDAE}">
      <dgm:prSet/>
      <dgm:spPr/>
      <dgm:t>
        <a:bodyPr/>
        <a:lstStyle/>
        <a:p>
          <a:endParaRPr lang="es-ES"/>
        </a:p>
      </dgm:t>
    </dgm:pt>
    <dgm:pt modelId="{CF93322A-A5BE-4B27-94E1-3C72D15752B4}">
      <dgm:prSet phldrT="[Texto]"/>
      <dgm:spPr/>
      <dgm:t>
        <a:bodyPr/>
        <a:lstStyle/>
        <a:p>
          <a:r>
            <a:rPr lang="es-ES" dirty="0" smtClean="0"/>
            <a:t>La presencia o ausencia de esta práctica no repercute en la relación C/B</a:t>
          </a:r>
          <a:endParaRPr lang="es-ES" dirty="0"/>
        </a:p>
      </dgm:t>
    </dgm:pt>
    <dgm:pt modelId="{4295A12B-EAFA-478E-A1E9-DBB0E902430B}" type="parTrans" cxnId="{21717BA3-BE0C-4142-981B-FD5C7C842084}">
      <dgm:prSet/>
      <dgm:spPr/>
      <dgm:t>
        <a:bodyPr/>
        <a:lstStyle/>
        <a:p>
          <a:endParaRPr lang="es-ES"/>
        </a:p>
      </dgm:t>
    </dgm:pt>
    <dgm:pt modelId="{8671E4A4-35C6-4EE5-B10C-F15F34D6ABF8}" type="sibTrans" cxnId="{21717BA3-BE0C-4142-981B-FD5C7C842084}">
      <dgm:prSet/>
      <dgm:spPr/>
      <dgm:t>
        <a:bodyPr/>
        <a:lstStyle/>
        <a:p>
          <a:endParaRPr lang="es-ES"/>
        </a:p>
      </dgm:t>
    </dgm:pt>
    <dgm:pt modelId="{822A4707-665F-471D-AAFF-302F8722DDA9}">
      <dgm:prSet phldrT="[Texto]"/>
      <dgm:spPr/>
      <dgm:t>
        <a:bodyPr/>
        <a:lstStyle/>
        <a:p>
          <a:r>
            <a:rPr lang="es-ES" dirty="0" smtClean="0">
              <a:solidFill>
                <a:schemeClr val="tx1"/>
              </a:solidFill>
            </a:rPr>
            <a:t>MANABÍ</a:t>
          </a:r>
          <a:endParaRPr lang="es-ES" dirty="0">
            <a:solidFill>
              <a:schemeClr val="tx1"/>
            </a:solidFill>
          </a:endParaRPr>
        </a:p>
      </dgm:t>
    </dgm:pt>
    <dgm:pt modelId="{59B6298D-5155-4B51-AFB0-1FAE35DC1D74}" type="parTrans" cxnId="{51CF55EE-C2B4-4AAB-9402-7B76843C2643}">
      <dgm:prSet/>
      <dgm:spPr/>
      <dgm:t>
        <a:bodyPr/>
        <a:lstStyle/>
        <a:p>
          <a:endParaRPr lang="es-ES"/>
        </a:p>
      </dgm:t>
    </dgm:pt>
    <dgm:pt modelId="{B43694DC-F927-4FB6-ABC1-B0FFADB692E6}" type="sibTrans" cxnId="{51CF55EE-C2B4-4AAB-9402-7B76843C2643}">
      <dgm:prSet/>
      <dgm:spPr/>
      <dgm:t>
        <a:bodyPr/>
        <a:lstStyle/>
        <a:p>
          <a:endParaRPr lang="es-ES"/>
        </a:p>
      </dgm:t>
    </dgm:pt>
    <dgm:pt modelId="{25232CAD-A76A-4E3B-AF88-D4461FC4CDA5}">
      <dgm:prSet phldrT="[Texto]"/>
      <dgm:spPr/>
      <dgm:t>
        <a:bodyPr/>
        <a:lstStyle/>
        <a:p>
          <a:r>
            <a:rPr lang="es-ES" smtClean="0"/>
            <a:t>Es la mas usada 97% </a:t>
          </a:r>
          <a:endParaRPr lang="es-ES" dirty="0"/>
        </a:p>
      </dgm:t>
    </dgm:pt>
    <dgm:pt modelId="{8361EA83-75C0-45E9-BB31-815921D6CE94}" type="parTrans" cxnId="{3111711C-4BD4-4A4D-B323-06222D698BD7}">
      <dgm:prSet/>
      <dgm:spPr/>
      <dgm:t>
        <a:bodyPr/>
        <a:lstStyle/>
        <a:p>
          <a:endParaRPr lang="es-ES"/>
        </a:p>
      </dgm:t>
    </dgm:pt>
    <dgm:pt modelId="{1B15D90B-BFF4-4AE7-8CFA-194632864C25}" type="sibTrans" cxnId="{3111711C-4BD4-4A4D-B323-06222D698BD7}">
      <dgm:prSet/>
      <dgm:spPr/>
      <dgm:t>
        <a:bodyPr/>
        <a:lstStyle/>
        <a:p>
          <a:endParaRPr lang="es-ES"/>
        </a:p>
      </dgm:t>
    </dgm:pt>
    <dgm:pt modelId="{0EF51498-272C-4871-AB52-A18A76EBADA7}">
      <dgm:prSet phldrT="[Texto]"/>
      <dgm:spPr/>
      <dgm:t>
        <a:bodyPr/>
        <a:lstStyle/>
        <a:p>
          <a:r>
            <a:rPr lang="es-ES" dirty="0" smtClean="0"/>
            <a:t>Chi-cuadrado 0,26 no fue significativa con un probabilidad de p&gt;0.05</a:t>
          </a:r>
          <a:endParaRPr lang="es-ES" dirty="0"/>
        </a:p>
      </dgm:t>
    </dgm:pt>
    <dgm:pt modelId="{1418143B-3A8B-4E9E-A108-E9F31423FCBC}" type="parTrans" cxnId="{CE3052E0-D7B9-480D-99CE-9DFF858A2B78}">
      <dgm:prSet/>
      <dgm:spPr/>
      <dgm:t>
        <a:bodyPr/>
        <a:lstStyle/>
        <a:p>
          <a:endParaRPr lang="es-ES"/>
        </a:p>
      </dgm:t>
    </dgm:pt>
    <dgm:pt modelId="{15DB4887-68B5-4D92-BB0E-2EA012EA62A6}" type="sibTrans" cxnId="{CE3052E0-D7B9-480D-99CE-9DFF858A2B78}">
      <dgm:prSet/>
      <dgm:spPr/>
      <dgm:t>
        <a:bodyPr/>
        <a:lstStyle/>
        <a:p>
          <a:endParaRPr lang="es-ES"/>
        </a:p>
      </dgm:t>
    </dgm:pt>
    <dgm:pt modelId="{9929DCA2-5756-4CF6-A2F0-ECAE0932E1C0}">
      <dgm:prSet phldrT="[Texto]"/>
      <dgm:spPr/>
      <dgm:t>
        <a:bodyPr/>
        <a:lstStyle/>
        <a:p>
          <a:r>
            <a:rPr lang="es-ES" dirty="0" smtClean="0"/>
            <a:t>No se puede manifestar que hay un impacto sobre la relación C /B</a:t>
          </a:r>
          <a:endParaRPr lang="es-ES" dirty="0"/>
        </a:p>
      </dgm:t>
    </dgm:pt>
    <dgm:pt modelId="{C172C92C-9E7B-40E6-8F2D-378FC55DABDF}" type="parTrans" cxnId="{1CE8BCF9-16EC-426E-833D-D6EFDCD90802}">
      <dgm:prSet/>
      <dgm:spPr/>
      <dgm:t>
        <a:bodyPr/>
        <a:lstStyle/>
        <a:p>
          <a:endParaRPr lang="es-ES"/>
        </a:p>
      </dgm:t>
    </dgm:pt>
    <dgm:pt modelId="{FF9A6CEC-0503-4B9B-ABC0-420012AE3C22}" type="sibTrans" cxnId="{1CE8BCF9-16EC-426E-833D-D6EFDCD90802}">
      <dgm:prSet/>
      <dgm:spPr/>
      <dgm:t>
        <a:bodyPr/>
        <a:lstStyle/>
        <a:p>
          <a:endParaRPr lang="es-ES"/>
        </a:p>
      </dgm:t>
    </dgm:pt>
    <dgm:pt modelId="{F8B43335-D391-4561-9B64-18CC1840103A}">
      <dgm:prSet/>
      <dgm:spPr/>
      <dgm:t>
        <a:bodyPr/>
        <a:lstStyle/>
        <a:p>
          <a:r>
            <a:rPr lang="es-ES" dirty="0" smtClean="0"/>
            <a:t>No se puede manifestar que hay un impacto sobre la relación C /B</a:t>
          </a:r>
          <a:endParaRPr lang="es-ES" dirty="0"/>
        </a:p>
      </dgm:t>
    </dgm:pt>
    <dgm:pt modelId="{A7DA2770-07CD-4560-8BA3-C8B42AC05522}" type="parTrans" cxnId="{7568D8EB-A8A6-4344-BCD6-5978E35CCBA4}">
      <dgm:prSet/>
      <dgm:spPr/>
      <dgm:t>
        <a:bodyPr/>
        <a:lstStyle/>
        <a:p>
          <a:endParaRPr lang="es-ES"/>
        </a:p>
      </dgm:t>
    </dgm:pt>
    <dgm:pt modelId="{A86F6CBB-3EB1-4209-A283-F1B6AED1AE89}" type="sibTrans" cxnId="{7568D8EB-A8A6-4344-BCD6-5978E35CCBA4}">
      <dgm:prSet/>
      <dgm:spPr/>
      <dgm:t>
        <a:bodyPr/>
        <a:lstStyle/>
        <a:p>
          <a:endParaRPr lang="es-ES"/>
        </a:p>
      </dgm:t>
    </dgm:pt>
    <dgm:pt modelId="{CABD4808-815B-466A-83D9-E9A4130A0F2C}">
      <dgm:prSet/>
      <dgm:spPr/>
      <dgm:t>
        <a:bodyPr/>
        <a:lstStyle/>
        <a:p>
          <a:r>
            <a:rPr lang="es-ES" dirty="0" smtClean="0"/>
            <a:t>Chi-cuadrado 0,59 no fue significativa con un probabilidad de p&gt;0.05</a:t>
          </a:r>
          <a:endParaRPr lang="es-ES" dirty="0"/>
        </a:p>
      </dgm:t>
    </dgm:pt>
    <dgm:pt modelId="{C8D00A07-26D7-47A8-B270-AC75A4BBEE10}" type="parTrans" cxnId="{3324C6BC-0769-44A9-9B0A-D77CC6306DE6}">
      <dgm:prSet/>
      <dgm:spPr/>
      <dgm:t>
        <a:bodyPr/>
        <a:lstStyle/>
        <a:p>
          <a:endParaRPr lang="es-ES"/>
        </a:p>
      </dgm:t>
    </dgm:pt>
    <dgm:pt modelId="{1CDF4DB5-B6B0-4D02-9BCA-B954345EE0D2}" type="sibTrans" cxnId="{3324C6BC-0769-44A9-9B0A-D77CC6306DE6}">
      <dgm:prSet/>
      <dgm:spPr/>
      <dgm:t>
        <a:bodyPr/>
        <a:lstStyle/>
        <a:p>
          <a:endParaRPr lang="es-ES"/>
        </a:p>
      </dgm:t>
    </dgm:pt>
    <dgm:pt modelId="{9D48B758-AA4F-47F3-9406-F79578445BFC}">
      <dgm:prSet/>
      <dgm:spPr/>
      <dgm:t>
        <a:bodyPr/>
        <a:lstStyle/>
        <a:p>
          <a:r>
            <a:rPr lang="es-ES" dirty="0" smtClean="0"/>
            <a:t>La presencia o ausencia de esta práctica no repercute en la relación C/B</a:t>
          </a:r>
          <a:endParaRPr lang="es-ES" dirty="0"/>
        </a:p>
      </dgm:t>
    </dgm:pt>
    <dgm:pt modelId="{CEC34DCB-1EA1-4F9D-83C0-3160E305EEB4}" type="parTrans" cxnId="{B3AA96B4-04E6-43AE-8CAF-D1974A1406CD}">
      <dgm:prSet/>
      <dgm:spPr/>
      <dgm:t>
        <a:bodyPr/>
        <a:lstStyle/>
        <a:p>
          <a:endParaRPr lang="es-ES"/>
        </a:p>
      </dgm:t>
    </dgm:pt>
    <dgm:pt modelId="{372B512D-F366-47EE-A338-E2E66DABBE5D}" type="sibTrans" cxnId="{B3AA96B4-04E6-43AE-8CAF-D1974A1406CD}">
      <dgm:prSet/>
      <dgm:spPr/>
      <dgm:t>
        <a:bodyPr/>
        <a:lstStyle/>
        <a:p>
          <a:endParaRPr lang="es-ES"/>
        </a:p>
      </dgm:t>
    </dgm:pt>
    <dgm:pt modelId="{5984DF76-38A8-4573-A42F-3DB2B550772D}">
      <dgm:prSet/>
      <dgm:spPr/>
      <dgm:t>
        <a:bodyPr/>
        <a:lstStyle/>
        <a:p>
          <a:r>
            <a:rPr lang="es-ES" smtClean="0"/>
            <a:t>No se puede manifestar que hay un impacto sobre la relación C /B</a:t>
          </a:r>
          <a:endParaRPr lang="es-ES" dirty="0"/>
        </a:p>
      </dgm:t>
    </dgm:pt>
    <dgm:pt modelId="{F38FA3D3-A299-40E1-BEEA-12A94BD50375}" type="parTrans" cxnId="{81B2A69A-506C-4162-817A-3CB56368B8B8}">
      <dgm:prSet/>
      <dgm:spPr/>
      <dgm:t>
        <a:bodyPr/>
        <a:lstStyle/>
        <a:p>
          <a:endParaRPr lang="es-ES"/>
        </a:p>
      </dgm:t>
    </dgm:pt>
    <dgm:pt modelId="{99877707-D59B-4A63-9D4D-BCDC1C537B03}" type="sibTrans" cxnId="{81B2A69A-506C-4162-817A-3CB56368B8B8}">
      <dgm:prSet/>
      <dgm:spPr/>
      <dgm:t>
        <a:bodyPr/>
        <a:lstStyle/>
        <a:p>
          <a:endParaRPr lang="es-ES"/>
        </a:p>
      </dgm:t>
    </dgm:pt>
    <dgm:pt modelId="{7327EBAB-4552-4AFC-85C8-D47133338684}">
      <dgm:prSet/>
      <dgm:spPr/>
      <dgm:t>
        <a:bodyPr/>
        <a:lstStyle/>
        <a:p>
          <a:r>
            <a:rPr lang="es-ES" smtClean="0"/>
            <a:t>Chi-cuadrado 2,15 no fue significativa con un probabilidad de p&gt;0.05</a:t>
          </a:r>
          <a:endParaRPr lang="es-ES" dirty="0"/>
        </a:p>
      </dgm:t>
    </dgm:pt>
    <dgm:pt modelId="{0AACE6AA-4B5F-47CF-AB15-68184A1ECC5A}" type="parTrans" cxnId="{C745D8FA-C344-4407-B8FD-5BE5D5CE06E0}">
      <dgm:prSet/>
      <dgm:spPr/>
      <dgm:t>
        <a:bodyPr/>
        <a:lstStyle/>
        <a:p>
          <a:endParaRPr lang="es-ES"/>
        </a:p>
      </dgm:t>
    </dgm:pt>
    <dgm:pt modelId="{E86C574A-B2E2-4AF0-ADB1-94AAE8153D90}" type="sibTrans" cxnId="{C745D8FA-C344-4407-B8FD-5BE5D5CE06E0}">
      <dgm:prSet/>
      <dgm:spPr/>
      <dgm:t>
        <a:bodyPr/>
        <a:lstStyle/>
        <a:p>
          <a:endParaRPr lang="es-ES"/>
        </a:p>
      </dgm:t>
    </dgm:pt>
    <dgm:pt modelId="{2AD59D87-748B-4C82-AD3F-B99FD6CA8603}">
      <dgm:prSet/>
      <dgm:spPr/>
      <dgm:t>
        <a:bodyPr/>
        <a:lstStyle/>
        <a:p>
          <a:r>
            <a:rPr lang="es-ES" dirty="0" smtClean="0"/>
            <a:t>La presencia o ausencia de esta práctica no repercute en la relación C/B</a:t>
          </a:r>
          <a:endParaRPr lang="es-ES" dirty="0"/>
        </a:p>
      </dgm:t>
    </dgm:pt>
    <dgm:pt modelId="{B2BE4347-C4D6-489A-8E61-42D86E1DD307}" type="parTrans" cxnId="{A9311C61-0504-401D-A1CB-47F3BCD44C5A}">
      <dgm:prSet/>
      <dgm:spPr/>
      <dgm:t>
        <a:bodyPr/>
        <a:lstStyle/>
        <a:p>
          <a:endParaRPr lang="es-ES"/>
        </a:p>
      </dgm:t>
    </dgm:pt>
    <dgm:pt modelId="{0933F720-0849-4CF1-95F0-0FAD9E48E907}" type="sibTrans" cxnId="{A9311C61-0504-401D-A1CB-47F3BCD44C5A}">
      <dgm:prSet/>
      <dgm:spPr/>
      <dgm:t>
        <a:bodyPr/>
        <a:lstStyle/>
        <a:p>
          <a:endParaRPr lang="es-ES"/>
        </a:p>
      </dgm:t>
    </dgm:pt>
    <dgm:pt modelId="{798D109F-D5DF-4753-B79C-19F20CE7E8BE}" type="pres">
      <dgm:prSet presAssocID="{9C05761D-689E-4570-B1C5-DC13C840C02B}" presName="linearFlow" presStyleCnt="0">
        <dgm:presLayoutVars>
          <dgm:dir/>
          <dgm:animLvl val="lvl"/>
          <dgm:resizeHandles val="exact"/>
        </dgm:presLayoutVars>
      </dgm:prSet>
      <dgm:spPr/>
      <dgm:t>
        <a:bodyPr/>
        <a:lstStyle/>
        <a:p>
          <a:endParaRPr lang="es-EC"/>
        </a:p>
      </dgm:t>
    </dgm:pt>
    <dgm:pt modelId="{3732482D-C1B3-4741-B5C9-9E35164BAD7D}" type="pres">
      <dgm:prSet presAssocID="{0DF93BC8-1194-4175-B60B-7BA8BE5F482E}" presName="composite" presStyleCnt="0"/>
      <dgm:spPr/>
      <dgm:t>
        <a:bodyPr/>
        <a:lstStyle/>
        <a:p>
          <a:endParaRPr lang="es-EC"/>
        </a:p>
      </dgm:t>
    </dgm:pt>
    <dgm:pt modelId="{DB23A246-E85F-4E71-B210-67DE77AC5F98}" type="pres">
      <dgm:prSet presAssocID="{0DF93BC8-1194-4175-B60B-7BA8BE5F482E}" presName="parentText" presStyleLbl="alignNode1" presStyleIdx="0" presStyleCnt="3">
        <dgm:presLayoutVars>
          <dgm:chMax val="1"/>
          <dgm:bulletEnabled val="1"/>
        </dgm:presLayoutVars>
      </dgm:prSet>
      <dgm:spPr/>
      <dgm:t>
        <a:bodyPr/>
        <a:lstStyle/>
        <a:p>
          <a:endParaRPr lang="es-ES"/>
        </a:p>
      </dgm:t>
    </dgm:pt>
    <dgm:pt modelId="{481950BB-6574-4551-A94A-CAECEBD67A74}" type="pres">
      <dgm:prSet presAssocID="{0DF93BC8-1194-4175-B60B-7BA8BE5F482E}" presName="descendantText" presStyleLbl="alignAcc1" presStyleIdx="0" presStyleCnt="3">
        <dgm:presLayoutVars>
          <dgm:bulletEnabled val="1"/>
        </dgm:presLayoutVars>
      </dgm:prSet>
      <dgm:spPr/>
      <dgm:t>
        <a:bodyPr/>
        <a:lstStyle/>
        <a:p>
          <a:endParaRPr lang="es-ES"/>
        </a:p>
      </dgm:t>
    </dgm:pt>
    <dgm:pt modelId="{3718E614-B0D6-418F-98AE-AE30712261FC}" type="pres">
      <dgm:prSet presAssocID="{27878FFF-6729-4FF5-B3E3-BFABDBCC0AD0}" presName="sp" presStyleCnt="0"/>
      <dgm:spPr/>
      <dgm:t>
        <a:bodyPr/>
        <a:lstStyle/>
        <a:p>
          <a:endParaRPr lang="es-EC"/>
        </a:p>
      </dgm:t>
    </dgm:pt>
    <dgm:pt modelId="{43EF7C4A-3A4C-4371-A3FC-90CDBE4E6E79}" type="pres">
      <dgm:prSet presAssocID="{690455A7-1A08-45F7-A9BC-D7349D481A90}" presName="composite" presStyleCnt="0"/>
      <dgm:spPr/>
      <dgm:t>
        <a:bodyPr/>
        <a:lstStyle/>
        <a:p>
          <a:endParaRPr lang="es-EC"/>
        </a:p>
      </dgm:t>
    </dgm:pt>
    <dgm:pt modelId="{FDDA337E-7DB5-44C8-B440-8C80D3B6EC64}" type="pres">
      <dgm:prSet presAssocID="{690455A7-1A08-45F7-A9BC-D7349D481A90}" presName="parentText" presStyleLbl="alignNode1" presStyleIdx="1" presStyleCnt="3">
        <dgm:presLayoutVars>
          <dgm:chMax val="1"/>
          <dgm:bulletEnabled val="1"/>
        </dgm:presLayoutVars>
      </dgm:prSet>
      <dgm:spPr/>
      <dgm:t>
        <a:bodyPr/>
        <a:lstStyle/>
        <a:p>
          <a:endParaRPr lang="es-EC"/>
        </a:p>
      </dgm:t>
    </dgm:pt>
    <dgm:pt modelId="{B117F728-C36A-4B53-8CBD-7D7AA9293C79}" type="pres">
      <dgm:prSet presAssocID="{690455A7-1A08-45F7-A9BC-D7349D481A90}" presName="descendantText" presStyleLbl="alignAcc1" presStyleIdx="1" presStyleCnt="3">
        <dgm:presLayoutVars>
          <dgm:bulletEnabled val="1"/>
        </dgm:presLayoutVars>
      </dgm:prSet>
      <dgm:spPr/>
      <dgm:t>
        <a:bodyPr/>
        <a:lstStyle/>
        <a:p>
          <a:endParaRPr lang="es-ES"/>
        </a:p>
      </dgm:t>
    </dgm:pt>
    <dgm:pt modelId="{E7B6E65C-A48B-423F-A756-2B2E486142CF}" type="pres">
      <dgm:prSet presAssocID="{A4FF1DA3-8A99-431F-A39F-7E9B83D760AC}" presName="sp" presStyleCnt="0"/>
      <dgm:spPr/>
      <dgm:t>
        <a:bodyPr/>
        <a:lstStyle/>
        <a:p>
          <a:endParaRPr lang="es-EC"/>
        </a:p>
      </dgm:t>
    </dgm:pt>
    <dgm:pt modelId="{C9E3216D-58B1-4D49-BF7B-DB379C32AAE4}" type="pres">
      <dgm:prSet presAssocID="{822A4707-665F-471D-AAFF-302F8722DDA9}" presName="composite" presStyleCnt="0"/>
      <dgm:spPr/>
      <dgm:t>
        <a:bodyPr/>
        <a:lstStyle/>
        <a:p>
          <a:endParaRPr lang="es-EC"/>
        </a:p>
      </dgm:t>
    </dgm:pt>
    <dgm:pt modelId="{2B2D77C7-5ECF-4059-9E78-3AF764F0F945}" type="pres">
      <dgm:prSet presAssocID="{822A4707-665F-471D-AAFF-302F8722DDA9}" presName="parentText" presStyleLbl="alignNode1" presStyleIdx="2" presStyleCnt="3">
        <dgm:presLayoutVars>
          <dgm:chMax val="1"/>
          <dgm:bulletEnabled val="1"/>
        </dgm:presLayoutVars>
      </dgm:prSet>
      <dgm:spPr/>
      <dgm:t>
        <a:bodyPr/>
        <a:lstStyle/>
        <a:p>
          <a:endParaRPr lang="es-EC"/>
        </a:p>
      </dgm:t>
    </dgm:pt>
    <dgm:pt modelId="{1235B351-EA75-4D01-9373-733C7340B34C}" type="pres">
      <dgm:prSet presAssocID="{822A4707-665F-471D-AAFF-302F8722DDA9}" presName="descendantText" presStyleLbl="alignAcc1" presStyleIdx="2" presStyleCnt="3">
        <dgm:presLayoutVars>
          <dgm:bulletEnabled val="1"/>
        </dgm:presLayoutVars>
      </dgm:prSet>
      <dgm:spPr/>
      <dgm:t>
        <a:bodyPr/>
        <a:lstStyle/>
        <a:p>
          <a:endParaRPr lang="es-ES"/>
        </a:p>
      </dgm:t>
    </dgm:pt>
  </dgm:ptLst>
  <dgm:cxnLst>
    <dgm:cxn modelId="{B9C617FF-AB0B-490E-ABC3-5F161CBC29FC}" type="presOf" srcId="{0DF93BC8-1194-4175-B60B-7BA8BE5F482E}" destId="{DB23A246-E85F-4E71-B210-67DE77AC5F98}" srcOrd="0" destOrd="0" presId="urn:microsoft.com/office/officeart/2005/8/layout/chevron2"/>
    <dgm:cxn modelId="{7AD3A451-B2C4-4B1A-9B2C-D07CD977587B}" srcId="{9C05761D-689E-4570-B1C5-DC13C840C02B}" destId="{0DF93BC8-1194-4175-B60B-7BA8BE5F482E}" srcOrd="0" destOrd="0" parTransId="{3737C5AA-E95D-4F30-A0C3-B21E822A7F0D}" sibTransId="{27878FFF-6729-4FF5-B3E3-BFABDBCC0AD0}"/>
    <dgm:cxn modelId="{1CE8BCF9-16EC-426E-833D-D6EFDCD90802}" srcId="{690455A7-1A08-45F7-A9BC-D7349D481A90}" destId="{9929DCA2-5756-4CF6-A2F0-ECAE0932E1C0}" srcOrd="1" destOrd="0" parTransId="{C172C92C-9E7B-40E6-8F2D-378FC55DABDF}" sibTransId="{FF9A6CEC-0503-4B9B-ABC0-420012AE3C22}"/>
    <dgm:cxn modelId="{B4034A4F-2AF2-4946-ABAA-D97973DC3F9B}" type="presOf" srcId="{9D48B758-AA4F-47F3-9406-F79578445BFC}" destId="{481950BB-6574-4551-A94A-CAECEBD67A74}" srcOrd="0" destOrd="3" presId="urn:microsoft.com/office/officeart/2005/8/layout/chevron2"/>
    <dgm:cxn modelId="{45142FAC-2B18-4B5A-9A49-3CEF593F9F35}" type="presOf" srcId="{9929DCA2-5756-4CF6-A2F0-ECAE0932E1C0}" destId="{B117F728-C36A-4B53-8CBD-7D7AA9293C79}" srcOrd="0" destOrd="1" presId="urn:microsoft.com/office/officeart/2005/8/layout/chevron2"/>
    <dgm:cxn modelId="{7568D8EB-A8A6-4344-BCD6-5978E35CCBA4}" srcId="{0DF93BC8-1194-4175-B60B-7BA8BE5F482E}" destId="{F8B43335-D391-4561-9B64-18CC1840103A}" srcOrd="1" destOrd="0" parTransId="{A7DA2770-07CD-4560-8BA3-C8B42AC05522}" sibTransId="{A86F6CBB-3EB1-4209-A283-F1B6AED1AE89}"/>
    <dgm:cxn modelId="{F3B8F683-AF6A-434D-94DF-D0F124607CBD}" type="presOf" srcId="{F8B43335-D391-4561-9B64-18CC1840103A}" destId="{481950BB-6574-4551-A94A-CAECEBD67A74}" srcOrd="0" destOrd="1" presId="urn:microsoft.com/office/officeart/2005/8/layout/chevron2"/>
    <dgm:cxn modelId="{CE3052E0-D7B9-480D-99CE-9DFF858A2B78}" srcId="{690455A7-1A08-45F7-A9BC-D7349D481A90}" destId="{0EF51498-272C-4871-AB52-A18A76EBADA7}" srcOrd="2" destOrd="0" parTransId="{1418143B-3A8B-4E9E-A108-E9F31423FCBC}" sibTransId="{15DB4887-68B5-4D92-BB0E-2EA012EA62A6}"/>
    <dgm:cxn modelId="{9BD9048E-1DC7-4AF9-90D5-CFE251F37605}" type="presOf" srcId="{7327EBAB-4552-4AFC-85C8-D47133338684}" destId="{1235B351-EA75-4D01-9373-733C7340B34C}" srcOrd="0" destOrd="2" presId="urn:microsoft.com/office/officeart/2005/8/layout/chevron2"/>
    <dgm:cxn modelId="{0EB4AB2D-DF95-498B-A9F9-97F3C72B5B68}" type="presOf" srcId="{525DB53F-FD52-4CDC-AD97-39A30F998B95}" destId="{B117F728-C36A-4B53-8CBD-7D7AA9293C79}" srcOrd="0" destOrd="0" presId="urn:microsoft.com/office/officeart/2005/8/layout/chevron2"/>
    <dgm:cxn modelId="{8FEEF740-EDDE-47BB-8AA1-0279B69F8CCB}" type="presOf" srcId="{9C05761D-689E-4570-B1C5-DC13C840C02B}" destId="{798D109F-D5DF-4753-B79C-19F20CE7E8BE}" srcOrd="0" destOrd="0" presId="urn:microsoft.com/office/officeart/2005/8/layout/chevron2"/>
    <dgm:cxn modelId="{38D04DE4-BBBB-499B-9D08-7C531D0D860E}" type="presOf" srcId="{25232CAD-A76A-4E3B-AF88-D4461FC4CDA5}" destId="{1235B351-EA75-4D01-9373-733C7340B34C}" srcOrd="0" destOrd="0" presId="urn:microsoft.com/office/officeart/2005/8/layout/chevron2"/>
    <dgm:cxn modelId="{A9311C61-0504-401D-A1CB-47F3BCD44C5A}" srcId="{822A4707-665F-471D-AAFF-302F8722DDA9}" destId="{2AD59D87-748B-4C82-AD3F-B99FD6CA8603}" srcOrd="3" destOrd="0" parTransId="{B2BE4347-C4D6-489A-8E61-42D86E1DD307}" sibTransId="{0933F720-0849-4CF1-95F0-0FAD9E48E907}"/>
    <dgm:cxn modelId="{9F402AF3-44C2-442B-8545-C533A6442465}" type="presOf" srcId="{CF93322A-A5BE-4B27-94E1-3C72D15752B4}" destId="{B117F728-C36A-4B53-8CBD-7D7AA9293C79}" srcOrd="0" destOrd="3" presId="urn:microsoft.com/office/officeart/2005/8/layout/chevron2"/>
    <dgm:cxn modelId="{3BD48F34-0CCA-4D11-BC19-57EAB926435D}" type="presOf" srcId="{822A4707-665F-471D-AAFF-302F8722DDA9}" destId="{2B2D77C7-5ECF-4059-9E78-3AF764F0F945}" srcOrd="0" destOrd="0" presId="urn:microsoft.com/office/officeart/2005/8/layout/chevron2"/>
    <dgm:cxn modelId="{CAFD59CD-65B3-46E3-8BAD-58E41E9EFDAE}" srcId="{690455A7-1A08-45F7-A9BC-D7349D481A90}" destId="{525DB53F-FD52-4CDC-AD97-39A30F998B95}" srcOrd="0" destOrd="0" parTransId="{BFD4A075-A612-45C2-9C7D-8A73D0502C24}" sibTransId="{C29EB356-C42F-4AB1-99B7-227D96F5DDA2}"/>
    <dgm:cxn modelId="{7655CD1A-D4DA-46E7-8388-60700DA6FD6A}" srcId="{0DF93BC8-1194-4175-B60B-7BA8BE5F482E}" destId="{9F4B67AC-907D-4379-99F3-C9CEB88EDDF4}" srcOrd="0" destOrd="0" parTransId="{3BB71202-09DD-4BED-ADDA-23041A2A1DEE}" sibTransId="{8A17E019-FE9F-4112-B379-AC78D8541D88}"/>
    <dgm:cxn modelId="{21717BA3-BE0C-4142-981B-FD5C7C842084}" srcId="{690455A7-1A08-45F7-A9BC-D7349D481A90}" destId="{CF93322A-A5BE-4B27-94E1-3C72D15752B4}" srcOrd="3" destOrd="0" parTransId="{4295A12B-EAFA-478E-A1E9-DBB0E902430B}" sibTransId="{8671E4A4-35C6-4EE5-B10C-F15F34D6ABF8}"/>
    <dgm:cxn modelId="{B5F74E02-FD30-458E-992D-5382595A0E90}" type="presOf" srcId="{690455A7-1A08-45F7-A9BC-D7349D481A90}" destId="{FDDA337E-7DB5-44C8-B440-8C80D3B6EC64}" srcOrd="0" destOrd="0" presId="urn:microsoft.com/office/officeart/2005/8/layout/chevron2"/>
    <dgm:cxn modelId="{3111711C-4BD4-4A4D-B323-06222D698BD7}" srcId="{822A4707-665F-471D-AAFF-302F8722DDA9}" destId="{25232CAD-A76A-4E3B-AF88-D4461FC4CDA5}" srcOrd="0" destOrd="0" parTransId="{8361EA83-75C0-45E9-BB31-815921D6CE94}" sibTransId="{1B15D90B-BFF4-4AE7-8CFA-194632864C25}"/>
    <dgm:cxn modelId="{81B2A69A-506C-4162-817A-3CB56368B8B8}" srcId="{822A4707-665F-471D-AAFF-302F8722DDA9}" destId="{5984DF76-38A8-4573-A42F-3DB2B550772D}" srcOrd="1" destOrd="0" parTransId="{F38FA3D3-A299-40E1-BEEA-12A94BD50375}" sibTransId="{99877707-D59B-4A63-9D4D-BCDC1C537B03}"/>
    <dgm:cxn modelId="{3324C6BC-0769-44A9-9B0A-D77CC6306DE6}" srcId="{0DF93BC8-1194-4175-B60B-7BA8BE5F482E}" destId="{CABD4808-815B-466A-83D9-E9A4130A0F2C}" srcOrd="2" destOrd="0" parTransId="{C8D00A07-26D7-47A8-B270-AC75A4BBEE10}" sibTransId="{1CDF4DB5-B6B0-4D02-9BCA-B954345EE0D2}"/>
    <dgm:cxn modelId="{51CF55EE-C2B4-4AAB-9402-7B76843C2643}" srcId="{9C05761D-689E-4570-B1C5-DC13C840C02B}" destId="{822A4707-665F-471D-AAFF-302F8722DDA9}" srcOrd="2" destOrd="0" parTransId="{59B6298D-5155-4B51-AFB0-1FAE35DC1D74}" sibTransId="{B43694DC-F927-4FB6-ABC1-B0FFADB692E6}"/>
    <dgm:cxn modelId="{CB6B96FD-8EFB-438B-9442-E79E82C20F92}" type="presOf" srcId="{2AD59D87-748B-4C82-AD3F-B99FD6CA8603}" destId="{1235B351-EA75-4D01-9373-733C7340B34C}" srcOrd="0" destOrd="3" presId="urn:microsoft.com/office/officeart/2005/8/layout/chevron2"/>
    <dgm:cxn modelId="{74638FE4-E8AB-4DFF-BB46-D338C40959C4}" type="presOf" srcId="{CABD4808-815B-466A-83D9-E9A4130A0F2C}" destId="{481950BB-6574-4551-A94A-CAECEBD67A74}" srcOrd="0" destOrd="2" presId="urn:microsoft.com/office/officeart/2005/8/layout/chevron2"/>
    <dgm:cxn modelId="{B3AA96B4-04E6-43AE-8CAF-D1974A1406CD}" srcId="{0DF93BC8-1194-4175-B60B-7BA8BE5F482E}" destId="{9D48B758-AA4F-47F3-9406-F79578445BFC}" srcOrd="3" destOrd="0" parTransId="{CEC34DCB-1EA1-4F9D-83C0-3160E305EEB4}" sibTransId="{372B512D-F366-47EE-A338-E2E66DABBE5D}"/>
    <dgm:cxn modelId="{74752224-8C09-44D8-8C0A-D1DE43F602F4}" srcId="{9C05761D-689E-4570-B1C5-DC13C840C02B}" destId="{690455A7-1A08-45F7-A9BC-D7349D481A90}" srcOrd="1" destOrd="0" parTransId="{73FC2075-E032-4B5F-84FA-50F33ED4CFA6}" sibTransId="{A4FF1DA3-8A99-431F-A39F-7E9B83D760AC}"/>
    <dgm:cxn modelId="{C745D8FA-C344-4407-B8FD-5BE5D5CE06E0}" srcId="{822A4707-665F-471D-AAFF-302F8722DDA9}" destId="{7327EBAB-4552-4AFC-85C8-D47133338684}" srcOrd="2" destOrd="0" parTransId="{0AACE6AA-4B5F-47CF-AB15-68184A1ECC5A}" sibTransId="{E86C574A-B2E2-4AF0-ADB1-94AAE8153D90}"/>
    <dgm:cxn modelId="{3B73940B-AEFD-4FB5-9D5C-E6E648EC091A}" type="presOf" srcId="{5984DF76-38A8-4573-A42F-3DB2B550772D}" destId="{1235B351-EA75-4D01-9373-733C7340B34C}" srcOrd="0" destOrd="1" presId="urn:microsoft.com/office/officeart/2005/8/layout/chevron2"/>
    <dgm:cxn modelId="{4E12C1B0-A301-4B9E-B051-8418AF7450F6}" type="presOf" srcId="{0EF51498-272C-4871-AB52-A18A76EBADA7}" destId="{B117F728-C36A-4B53-8CBD-7D7AA9293C79}" srcOrd="0" destOrd="2" presId="urn:microsoft.com/office/officeart/2005/8/layout/chevron2"/>
    <dgm:cxn modelId="{441776D2-34D4-423D-8EB4-1D2632CEE560}" type="presOf" srcId="{9F4B67AC-907D-4379-99F3-C9CEB88EDDF4}" destId="{481950BB-6574-4551-A94A-CAECEBD67A74}" srcOrd="0" destOrd="0" presId="urn:microsoft.com/office/officeart/2005/8/layout/chevron2"/>
    <dgm:cxn modelId="{4BD84A36-027F-4EF6-AF5E-9173D01DC372}" type="presParOf" srcId="{798D109F-D5DF-4753-B79C-19F20CE7E8BE}" destId="{3732482D-C1B3-4741-B5C9-9E35164BAD7D}" srcOrd="0" destOrd="0" presId="urn:microsoft.com/office/officeart/2005/8/layout/chevron2"/>
    <dgm:cxn modelId="{DD8052CE-CB03-4A1B-B3D4-297F7BE6A09C}" type="presParOf" srcId="{3732482D-C1B3-4741-B5C9-9E35164BAD7D}" destId="{DB23A246-E85F-4E71-B210-67DE77AC5F98}" srcOrd="0" destOrd="0" presId="urn:microsoft.com/office/officeart/2005/8/layout/chevron2"/>
    <dgm:cxn modelId="{A5A27860-5419-47F6-A64B-CB4B168A1145}" type="presParOf" srcId="{3732482D-C1B3-4741-B5C9-9E35164BAD7D}" destId="{481950BB-6574-4551-A94A-CAECEBD67A74}" srcOrd="1" destOrd="0" presId="urn:microsoft.com/office/officeart/2005/8/layout/chevron2"/>
    <dgm:cxn modelId="{DCF5E409-560B-4624-AB77-B856206E204E}" type="presParOf" srcId="{798D109F-D5DF-4753-B79C-19F20CE7E8BE}" destId="{3718E614-B0D6-418F-98AE-AE30712261FC}" srcOrd="1" destOrd="0" presId="urn:microsoft.com/office/officeart/2005/8/layout/chevron2"/>
    <dgm:cxn modelId="{932847CB-9260-4967-91DC-4F72CD665327}" type="presParOf" srcId="{798D109F-D5DF-4753-B79C-19F20CE7E8BE}" destId="{43EF7C4A-3A4C-4371-A3FC-90CDBE4E6E79}" srcOrd="2" destOrd="0" presId="urn:microsoft.com/office/officeart/2005/8/layout/chevron2"/>
    <dgm:cxn modelId="{07A4B376-27BF-40FC-B3B0-4A8DFF2B0FD3}" type="presParOf" srcId="{43EF7C4A-3A4C-4371-A3FC-90CDBE4E6E79}" destId="{FDDA337E-7DB5-44C8-B440-8C80D3B6EC64}" srcOrd="0" destOrd="0" presId="urn:microsoft.com/office/officeart/2005/8/layout/chevron2"/>
    <dgm:cxn modelId="{82049A3A-8341-4AB4-B27F-7491C3DC3DE4}" type="presParOf" srcId="{43EF7C4A-3A4C-4371-A3FC-90CDBE4E6E79}" destId="{B117F728-C36A-4B53-8CBD-7D7AA9293C79}" srcOrd="1" destOrd="0" presId="urn:microsoft.com/office/officeart/2005/8/layout/chevron2"/>
    <dgm:cxn modelId="{7673D472-F55E-4067-BD80-41F7CBEA7EEA}" type="presParOf" srcId="{798D109F-D5DF-4753-B79C-19F20CE7E8BE}" destId="{E7B6E65C-A48B-423F-A756-2B2E486142CF}" srcOrd="3" destOrd="0" presId="urn:microsoft.com/office/officeart/2005/8/layout/chevron2"/>
    <dgm:cxn modelId="{F9172E8F-B571-4342-AA66-AD5AC1D935B1}" type="presParOf" srcId="{798D109F-D5DF-4753-B79C-19F20CE7E8BE}" destId="{C9E3216D-58B1-4D49-BF7B-DB379C32AAE4}" srcOrd="4" destOrd="0" presId="urn:microsoft.com/office/officeart/2005/8/layout/chevron2"/>
    <dgm:cxn modelId="{90212E92-D425-4F8C-84AA-B9A6B417BF5E}" type="presParOf" srcId="{C9E3216D-58B1-4D49-BF7B-DB379C32AAE4}" destId="{2B2D77C7-5ECF-4059-9E78-3AF764F0F945}" srcOrd="0" destOrd="0" presId="urn:microsoft.com/office/officeart/2005/8/layout/chevron2"/>
    <dgm:cxn modelId="{D1272491-DB1D-4ED0-BD85-DDC669D92BAC}" type="presParOf" srcId="{C9E3216D-58B1-4D49-BF7B-DB379C32AAE4}" destId="{1235B351-EA75-4D01-9373-733C7340B34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5761D-689E-4570-B1C5-DC13C840C02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0DF93BC8-1194-4175-B60B-7BA8BE5F482E}">
      <dgm:prSet phldrT="[Texto]" custT="1"/>
      <dgm:spPr/>
      <dgm:t>
        <a:bodyPr/>
        <a:lstStyle/>
        <a:p>
          <a:r>
            <a:rPr lang="es-ES" sz="2400" dirty="0" smtClean="0">
              <a:solidFill>
                <a:schemeClr val="tx1"/>
              </a:solidFill>
            </a:rPr>
            <a:t>NAPO</a:t>
          </a:r>
          <a:endParaRPr lang="es-ES" sz="2400" dirty="0">
            <a:solidFill>
              <a:schemeClr val="tx1"/>
            </a:solidFill>
          </a:endParaRPr>
        </a:p>
      </dgm:t>
    </dgm:pt>
    <dgm:pt modelId="{3737C5AA-E95D-4F30-A0C3-B21E822A7F0D}" type="parTrans" cxnId="{7AD3A451-B2C4-4B1A-9B2C-D07CD977587B}">
      <dgm:prSet/>
      <dgm:spPr/>
      <dgm:t>
        <a:bodyPr/>
        <a:lstStyle/>
        <a:p>
          <a:endParaRPr lang="es-ES"/>
        </a:p>
      </dgm:t>
    </dgm:pt>
    <dgm:pt modelId="{27878FFF-6729-4FF5-B3E3-BFABDBCC0AD0}" type="sibTrans" cxnId="{7AD3A451-B2C4-4B1A-9B2C-D07CD977587B}">
      <dgm:prSet/>
      <dgm:spPr/>
      <dgm:t>
        <a:bodyPr/>
        <a:lstStyle/>
        <a:p>
          <a:endParaRPr lang="es-ES"/>
        </a:p>
      </dgm:t>
    </dgm:pt>
    <dgm:pt modelId="{9F4B67AC-907D-4379-99F3-C9CEB88EDDF4}">
      <dgm:prSet phldrT="[Texto]"/>
      <dgm:spPr/>
      <dgm:t>
        <a:bodyPr/>
        <a:lstStyle/>
        <a:p>
          <a:r>
            <a:rPr lang="es-ES" dirty="0" smtClean="0"/>
            <a:t>El 26% de las ganaderías lo realizan</a:t>
          </a:r>
          <a:endParaRPr lang="es-ES" dirty="0"/>
        </a:p>
      </dgm:t>
    </dgm:pt>
    <dgm:pt modelId="{3BB71202-09DD-4BED-ADDA-23041A2A1DEE}" type="parTrans" cxnId="{7655CD1A-D4DA-46E7-8388-60700DA6FD6A}">
      <dgm:prSet/>
      <dgm:spPr/>
      <dgm:t>
        <a:bodyPr/>
        <a:lstStyle/>
        <a:p>
          <a:endParaRPr lang="es-ES"/>
        </a:p>
      </dgm:t>
    </dgm:pt>
    <dgm:pt modelId="{8A17E019-FE9F-4112-B379-AC78D8541D88}" type="sibTrans" cxnId="{7655CD1A-D4DA-46E7-8388-60700DA6FD6A}">
      <dgm:prSet/>
      <dgm:spPr/>
      <dgm:t>
        <a:bodyPr/>
        <a:lstStyle/>
        <a:p>
          <a:endParaRPr lang="es-ES"/>
        </a:p>
      </dgm:t>
    </dgm:pt>
    <dgm:pt modelId="{690455A7-1A08-45F7-A9BC-D7349D481A90}">
      <dgm:prSet phldrT="[Texto]" custT="1"/>
      <dgm:spPr/>
      <dgm:t>
        <a:bodyPr/>
        <a:lstStyle/>
        <a:p>
          <a:r>
            <a:rPr lang="es-ES" sz="2400" dirty="0" smtClean="0">
              <a:solidFill>
                <a:schemeClr val="tx1"/>
              </a:solidFill>
            </a:rPr>
            <a:t>IMBABURA</a:t>
          </a:r>
          <a:endParaRPr lang="es-ES" sz="2400" dirty="0">
            <a:solidFill>
              <a:schemeClr val="tx1"/>
            </a:solidFill>
          </a:endParaRPr>
        </a:p>
      </dgm:t>
    </dgm:pt>
    <dgm:pt modelId="{73FC2075-E032-4B5F-84FA-50F33ED4CFA6}" type="parTrans" cxnId="{74752224-8C09-44D8-8C0A-D1DE43F602F4}">
      <dgm:prSet/>
      <dgm:spPr/>
      <dgm:t>
        <a:bodyPr/>
        <a:lstStyle/>
        <a:p>
          <a:endParaRPr lang="es-ES"/>
        </a:p>
      </dgm:t>
    </dgm:pt>
    <dgm:pt modelId="{A4FF1DA3-8A99-431F-A39F-7E9B83D760AC}" type="sibTrans" cxnId="{74752224-8C09-44D8-8C0A-D1DE43F602F4}">
      <dgm:prSet/>
      <dgm:spPr/>
      <dgm:t>
        <a:bodyPr/>
        <a:lstStyle/>
        <a:p>
          <a:endParaRPr lang="es-ES"/>
        </a:p>
      </dgm:t>
    </dgm:pt>
    <dgm:pt modelId="{525DB53F-FD52-4CDC-AD97-39A30F998B95}">
      <dgm:prSet phldrT="[Texto]"/>
      <dgm:spPr/>
      <dgm:t>
        <a:bodyPr/>
        <a:lstStyle/>
        <a:p>
          <a:r>
            <a:rPr lang="es-ES" dirty="0" smtClean="0"/>
            <a:t>El 31% de las ganaderías lo realizan</a:t>
          </a:r>
          <a:endParaRPr lang="es-ES" dirty="0"/>
        </a:p>
      </dgm:t>
    </dgm:pt>
    <dgm:pt modelId="{BFD4A075-A612-45C2-9C7D-8A73D0502C24}" type="parTrans" cxnId="{CAFD59CD-65B3-46E3-8BAD-58E41E9EFDAE}">
      <dgm:prSet/>
      <dgm:spPr/>
      <dgm:t>
        <a:bodyPr/>
        <a:lstStyle/>
        <a:p>
          <a:endParaRPr lang="es-ES"/>
        </a:p>
      </dgm:t>
    </dgm:pt>
    <dgm:pt modelId="{C29EB356-C42F-4AB1-99B7-227D96F5DDA2}" type="sibTrans" cxnId="{CAFD59CD-65B3-46E3-8BAD-58E41E9EFDAE}">
      <dgm:prSet/>
      <dgm:spPr/>
      <dgm:t>
        <a:bodyPr/>
        <a:lstStyle/>
        <a:p>
          <a:endParaRPr lang="es-ES"/>
        </a:p>
      </dgm:t>
    </dgm:pt>
    <dgm:pt modelId="{822A4707-665F-471D-AAFF-302F8722DDA9}">
      <dgm:prSet phldrT="[Texto]" custT="1"/>
      <dgm:spPr/>
      <dgm:t>
        <a:bodyPr/>
        <a:lstStyle/>
        <a:p>
          <a:r>
            <a:rPr lang="es-ES" sz="2400" dirty="0" smtClean="0">
              <a:solidFill>
                <a:schemeClr val="tx1"/>
              </a:solidFill>
            </a:rPr>
            <a:t>MANABÍ</a:t>
          </a:r>
          <a:endParaRPr lang="es-ES" sz="2400" dirty="0">
            <a:solidFill>
              <a:schemeClr val="tx1"/>
            </a:solidFill>
          </a:endParaRPr>
        </a:p>
      </dgm:t>
    </dgm:pt>
    <dgm:pt modelId="{59B6298D-5155-4B51-AFB0-1FAE35DC1D74}" type="parTrans" cxnId="{51CF55EE-C2B4-4AAB-9402-7B76843C2643}">
      <dgm:prSet/>
      <dgm:spPr/>
      <dgm:t>
        <a:bodyPr/>
        <a:lstStyle/>
        <a:p>
          <a:endParaRPr lang="es-ES"/>
        </a:p>
      </dgm:t>
    </dgm:pt>
    <dgm:pt modelId="{B43694DC-F927-4FB6-ABC1-B0FFADB692E6}" type="sibTrans" cxnId="{51CF55EE-C2B4-4AAB-9402-7B76843C2643}">
      <dgm:prSet/>
      <dgm:spPr/>
      <dgm:t>
        <a:bodyPr/>
        <a:lstStyle/>
        <a:p>
          <a:endParaRPr lang="es-ES"/>
        </a:p>
      </dgm:t>
    </dgm:pt>
    <dgm:pt modelId="{25232CAD-A76A-4E3B-AF88-D4461FC4CDA5}">
      <dgm:prSet phldrT="[Texto]"/>
      <dgm:spPr/>
      <dgm:t>
        <a:bodyPr/>
        <a:lstStyle/>
        <a:p>
          <a:r>
            <a:rPr lang="es-ES" dirty="0" smtClean="0"/>
            <a:t>El 18% de las ganaderías lo realizan</a:t>
          </a:r>
          <a:endParaRPr lang="es-ES" dirty="0"/>
        </a:p>
      </dgm:t>
    </dgm:pt>
    <dgm:pt modelId="{8361EA83-75C0-45E9-BB31-815921D6CE94}" type="parTrans" cxnId="{3111711C-4BD4-4A4D-B323-06222D698BD7}">
      <dgm:prSet/>
      <dgm:spPr/>
      <dgm:t>
        <a:bodyPr/>
        <a:lstStyle/>
        <a:p>
          <a:endParaRPr lang="es-ES"/>
        </a:p>
      </dgm:t>
    </dgm:pt>
    <dgm:pt modelId="{1B15D90B-BFF4-4AE7-8CFA-194632864C25}" type="sibTrans" cxnId="{3111711C-4BD4-4A4D-B323-06222D698BD7}">
      <dgm:prSet/>
      <dgm:spPr/>
      <dgm:t>
        <a:bodyPr/>
        <a:lstStyle/>
        <a:p>
          <a:endParaRPr lang="es-ES"/>
        </a:p>
      </dgm:t>
    </dgm:pt>
    <dgm:pt modelId="{D291D215-6302-48A8-A734-8788C2816991}">
      <dgm:prSet/>
      <dgm:spPr/>
      <dgm:t>
        <a:bodyPr/>
        <a:lstStyle/>
        <a:p>
          <a:r>
            <a:rPr lang="es-ES" dirty="0" smtClean="0"/>
            <a:t>Estadísticamente se determinó un efecto de la utilización o no utilización de esta práctica ganadera sobre la relación C /B</a:t>
          </a:r>
          <a:endParaRPr lang="es-ES" dirty="0"/>
        </a:p>
      </dgm:t>
    </dgm:pt>
    <dgm:pt modelId="{21367207-371B-425B-A88A-3EB60F3A835F}" type="parTrans" cxnId="{5DD665B6-C0BD-4101-9633-AAD55EAC9EF3}">
      <dgm:prSet/>
      <dgm:spPr/>
      <dgm:t>
        <a:bodyPr/>
        <a:lstStyle/>
        <a:p>
          <a:endParaRPr lang="es-ES"/>
        </a:p>
      </dgm:t>
    </dgm:pt>
    <dgm:pt modelId="{071A3E5A-D595-4447-A98B-276B69BF672A}" type="sibTrans" cxnId="{5DD665B6-C0BD-4101-9633-AAD55EAC9EF3}">
      <dgm:prSet/>
      <dgm:spPr/>
      <dgm:t>
        <a:bodyPr/>
        <a:lstStyle/>
        <a:p>
          <a:endParaRPr lang="es-ES"/>
        </a:p>
      </dgm:t>
    </dgm:pt>
    <dgm:pt modelId="{380CCE00-EF91-47D1-B391-521203F833AE}">
      <dgm:prSet/>
      <dgm:spPr/>
      <dgm:t>
        <a:bodyPr/>
        <a:lstStyle/>
        <a:p>
          <a:r>
            <a:rPr lang="es-ES" dirty="0" smtClean="0"/>
            <a:t>Chi-cuadrado 13,15 fue significativa con un probabilidad de p&gt;0.01</a:t>
          </a:r>
          <a:endParaRPr lang="es-ES" dirty="0"/>
        </a:p>
      </dgm:t>
    </dgm:pt>
    <dgm:pt modelId="{AE51FD5A-79DD-4B3C-965D-45765FDB5C8C}" type="parTrans" cxnId="{2DFDF2BA-8672-4FB1-B9B6-301D27222555}">
      <dgm:prSet/>
      <dgm:spPr/>
      <dgm:t>
        <a:bodyPr/>
        <a:lstStyle/>
        <a:p>
          <a:endParaRPr lang="es-ES"/>
        </a:p>
      </dgm:t>
    </dgm:pt>
    <dgm:pt modelId="{685111B7-B5BE-419B-B62C-B7BA1AA33679}" type="sibTrans" cxnId="{2DFDF2BA-8672-4FB1-B9B6-301D27222555}">
      <dgm:prSet/>
      <dgm:spPr/>
      <dgm:t>
        <a:bodyPr/>
        <a:lstStyle/>
        <a:p>
          <a:endParaRPr lang="es-ES"/>
        </a:p>
      </dgm:t>
    </dgm:pt>
    <dgm:pt modelId="{D8566477-E79F-462E-9951-C568FE74B910}">
      <dgm:prSet/>
      <dgm:spPr/>
      <dgm:t>
        <a:bodyPr/>
        <a:lstStyle/>
        <a:p>
          <a:r>
            <a:rPr lang="es-ES" dirty="0" smtClean="0"/>
            <a:t>Estadísticamente se determinó un efecto de la utilización o no utilización de esta práctica ganadera sobre la relación C /B</a:t>
          </a:r>
          <a:endParaRPr lang="es-ES" dirty="0"/>
        </a:p>
      </dgm:t>
    </dgm:pt>
    <dgm:pt modelId="{720F6ED5-213A-48A7-AB0E-17040EEBAD58}" type="parTrans" cxnId="{3728BF02-D7EE-4C4A-B16E-69FC3437922E}">
      <dgm:prSet/>
      <dgm:spPr/>
      <dgm:t>
        <a:bodyPr/>
        <a:lstStyle/>
        <a:p>
          <a:endParaRPr lang="es-ES"/>
        </a:p>
      </dgm:t>
    </dgm:pt>
    <dgm:pt modelId="{BD5D03C6-677A-4388-8EAE-3976078ABF6D}" type="sibTrans" cxnId="{3728BF02-D7EE-4C4A-B16E-69FC3437922E}">
      <dgm:prSet/>
      <dgm:spPr/>
      <dgm:t>
        <a:bodyPr/>
        <a:lstStyle/>
        <a:p>
          <a:endParaRPr lang="es-ES"/>
        </a:p>
      </dgm:t>
    </dgm:pt>
    <dgm:pt modelId="{1B5B40BF-8197-49CC-A18F-4A6A315D2A54}">
      <dgm:prSet/>
      <dgm:spPr/>
      <dgm:t>
        <a:bodyPr/>
        <a:lstStyle/>
        <a:p>
          <a:r>
            <a:rPr lang="es-ES" dirty="0" smtClean="0"/>
            <a:t>Chi-cuadrado 0,92 no fue significativa con un probabilidad de p&gt;0.05</a:t>
          </a:r>
          <a:endParaRPr lang="es-ES" dirty="0"/>
        </a:p>
      </dgm:t>
    </dgm:pt>
    <dgm:pt modelId="{2CC9A21F-32D8-4EF4-825C-66E0242FFA32}" type="parTrans" cxnId="{033CEE59-B5A9-473D-B1D1-570550E30115}">
      <dgm:prSet/>
      <dgm:spPr/>
      <dgm:t>
        <a:bodyPr/>
        <a:lstStyle/>
        <a:p>
          <a:endParaRPr lang="es-ES"/>
        </a:p>
      </dgm:t>
    </dgm:pt>
    <dgm:pt modelId="{73B14597-8998-4578-94A2-CED738497CF7}" type="sibTrans" cxnId="{033CEE59-B5A9-473D-B1D1-570550E30115}">
      <dgm:prSet/>
      <dgm:spPr/>
      <dgm:t>
        <a:bodyPr/>
        <a:lstStyle/>
        <a:p>
          <a:endParaRPr lang="es-ES"/>
        </a:p>
      </dgm:t>
    </dgm:pt>
    <dgm:pt modelId="{14250079-7142-46DF-91DC-053ABA8690F9}">
      <dgm:prSet/>
      <dgm:spPr/>
      <dgm:t>
        <a:bodyPr/>
        <a:lstStyle/>
        <a:p>
          <a:r>
            <a:rPr lang="es-ES" dirty="0" smtClean="0"/>
            <a:t>Estadísticamente no se determinó un efecto de la utilización o no utilización de esta práctica ganadera sobre la relación C /B</a:t>
          </a:r>
          <a:endParaRPr lang="es-ES" dirty="0"/>
        </a:p>
      </dgm:t>
    </dgm:pt>
    <dgm:pt modelId="{670109F5-F494-4B02-BFC6-CAFD1F9FACE5}" type="parTrans" cxnId="{EC92F4B6-2E0D-4893-AAD0-EE4ACC3A1F0E}">
      <dgm:prSet/>
      <dgm:spPr/>
      <dgm:t>
        <a:bodyPr/>
        <a:lstStyle/>
        <a:p>
          <a:endParaRPr lang="es-ES"/>
        </a:p>
      </dgm:t>
    </dgm:pt>
    <dgm:pt modelId="{02FA427C-5FA6-442E-B57C-CDE97BE44CDD}" type="sibTrans" cxnId="{EC92F4B6-2E0D-4893-AAD0-EE4ACC3A1F0E}">
      <dgm:prSet/>
      <dgm:spPr/>
      <dgm:t>
        <a:bodyPr/>
        <a:lstStyle/>
        <a:p>
          <a:endParaRPr lang="es-ES"/>
        </a:p>
      </dgm:t>
    </dgm:pt>
    <dgm:pt modelId="{76AE8C47-4BD7-4669-8D8E-A02129F16B61}">
      <dgm:prSet/>
      <dgm:spPr/>
      <dgm:t>
        <a:bodyPr/>
        <a:lstStyle/>
        <a:p>
          <a:r>
            <a:rPr lang="es-ES" dirty="0" smtClean="0"/>
            <a:t>Chi-cuadrado 2,40 no fue significativa con un probabilidad de p&gt;0.05</a:t>
          </a:r>
          <a:endParaRPr lang="es-ES" dirty="0"/>
        </a:p>
      </dgm:t>
    </dgm:pt>
    <dgm:pt modelId="{32E80F4A-5033-4C3C-A03B-A1F00E0CDAD2}" type="parTrans" cxnId="{2247CBCC-B1AD-43DD-B73F-746FE4C48FC4}">
      <dgm:prSet/>
      <dgm:spPr/>
      <dgm:t>
        <a:bodyPr/>
        <a:lstStyle/>
        <a:p>
          <a:endParaRPr lang="es-ES"/>
        </a:p>
      </dgm:t>
    </dgm:pt>
    <dgm:pt modelId="{FD4FE6D0-CCBE-4286-A6FB-62A0299F8175}" type="sibTrans" cxnId="{2247CBCC-B1AD-43DD-B73F-746FE4C48FC4}">
      <dgm:prSet/>
      <dgm:spPr/>
      <dgm:t>
        <a:bodyPr/>
        <a:lstStyle/>
        <a:p>
          <a:endParaRPr lang="es-ES"/>
        </a:p>
      </dgm:t>
    </dgm:pt>
    <dgm:pt modelId="{919659B3-9784-455D-B46E-B4BB57107EC8}" type="pres">
      <dgm:prSet presAssocID="{9C05761D-689E-4570-B1C5-DC13C840C02B}" presName="Name0" presStyleCnt="0">
        <dgm:presLayoutVars>
          <dgm:dir/>
          <dgm:animLvl val="lvl"/>
          <dgm:resizeHandles val="exact"/>
        </dgm:presLayoutVars>
      </dgm:prSet>
      <dgm:spPr/>
      <dgm:t>
        <a:bodyPr/>
        <a:lstStyle/>
        <a:p>
          <a:endParaRPr lang="es-EC"/>
        </a:p>
      </dgm:t>
    </dgm:pt>
    <dgm:pt modelId="{BB76398D-B933-4CB3-A0EF-385D739E8BA6}" type="pres">
      <dgm:prSet presAssocID="{0DF93BC8-1194-4175-B60B-7BA8BE5F482E}" presName="linNode" presStyleCnt="0"/>
      <dgm:spPr/>
      <dgm:t>
        <a:bodyPr/>
        <a:lstStyle/>
        <a:p>
          <a:endParaRPr lang="es-EC"/>
        </a:p>
      </dgm:t>
    </dgm:pt>
    <dgm:pt modelId="{ED20B9DF-F31F-4F08-9FB1-C3801FB30F0D}" type="pres">
      <dgm:prSet presAssocID="{0DF93BC8-1194-4175-B60B-7BA8BE5F482E}" presName="parentText" presStyleLbl="node1" presStyleIdx="0" presStyleCnt="3" custScaleX="81818" custScaleY="74522">
        <dgm:presLayoutVars>
          <dgm:chMax val="1"/>
          <dgm:bulletEnabled val="1"/>
        </dgm:presLayoutVars>
      </dgm:prSet>
      <dgm:spPr/>
      <dgm:t>
        <a:bodyPr/>
        <a:lstStyle/>
        <a:p>
          <a:endParaRPr lang="es-EC"/>
        </a:p>
      </dgm:t>
    </dgm:pt>
    <dgm:pt modelId="{BF9F15AF-4F89-4E8E-BFCE-1D3A04F71BCF}" type="pres">
      <dgm:prSet presAssocID="{0DF93BC8-1194-4175-B60B-7BA8BE5F482E}" presName="descendantText" presStyleLbl="alignAccFollowNode1" presStyleIdx="0" presStyleCnt="3">
        <dgm:presLayoutVars>
          <dgm:bulletEnabled val="1"/>
        </dgm:presLayoutVars>
      </dgm:prSet>
      <dgm:spPr/>
      <dgm:t>
        <a:bodyPr/>
        <a:lstStyle/>
        <a:p>
          <a:endParaRPr lang="es-EC"/>
        </a:p>
      </dgm:t>
    </dgm:pt>
    <dgm:pt modelId="{0DD63716-7F1D-4C59-A280-8F897A0558C0}" type="pres">
      <dgm:prSet presAssocID="{27878FFF-6729-4FF5-B3E3-BFABDBCC0AD0}" presName="sp" presStyleCnt="0"/>
      <dgm:spPr/>
      <dgm:t>
        <a:bodyPr/>
        <a:lstStyle/>
        <a:p>
          <a:endParaRPr lang="es-EC"/>
        </a:p>
      </dgm:t>
    </dgm:pt>
    <dgm:pt modelId="{BA5C67E7-A3B9-46C2-BF55-673418FA1C3E}" type="pres">
      <dgm:prSet presAssocID="{690455A7-1A08-45F7-A9BC-D7349D481A90}" presName="linNode" presStyleCnt="0"/>
      <dgm:spPr/>
      <dgm:t>
        <a:bodyPr/>
        <a:lstStyle/>
        <a:p>
          <a:endParaRPr lang="es-EC"/>
        </a:p>
      </dgm:t>
    </dgm:pt>
    <dgm:pt modelId="{D5C86F1D-682A-46D8-9D12-282BCD62CBA2}" type="pres">
      <dgm:prSet presAssocID="{690455A7-1A08-45F7-A9BC-D7349D481A90}" presName="parentText" presStyleLbl="node1" presStyleIdx="1" presStyleCnt="3" custScaleX="86869" custScaleY="68199">
        <dgm:presLayoutVars>
          <dgm:chMax val="1"/>
          <dgm:bulletEnabled val="1"/>
        </dgm:presLayoutVars>
      </dgm:prSet>
      <dgm:spPr/>
      <dgm:t>
        <a:bodyPr/>
        <a:lstStyle/>
        <a:p>
          <a:endParaRPr lang="es-EC"/>
        </a:p>
      </dgm:t>
    </dgm:pt>
    <dgm:pt modelId="{DE8D45BC-365F-49F8-9638-D996AD985B0F}" type="pres">
      <dgm:prSet presAssocID="{690455A7-1A08-45F7-A9BC-D7349D481A90}" presName="descendantText" presStyleLbl="alignAccFollowNode1" presStyleIdx="1" presStyleCnt="3">
        <dgm:presLayoutVars>
          <dgm:bulletEnabled val="1"/>
        </dgm:presLayoutVars>
      </dgm:prSet>
      <dgm:spPr/>
      <dgm:t>
        <a:bodyPr/>
        <a:lstStyle/>
        <a:p>
          <a:endParaRPr lang="es-EC"/>
        </a:p>
      </dgm:t>
    </dgm:pt>
    <dgm:pt modelId="{BA889C1B-F2BC-4651-9054-D1CFE812752F}" type="pres">
      <dgm:prSet presAssocID="{A4FF1DA3-8A99-431F-A39F-7E9B83D760AC}" presName="sp" presStyleCnt="0"/>
      <dgm:spPr/>
      <dgm:t>
        <a:bodyPr/>
        <a:lstStyle/>
        <a:p>
          <a:endParaRPr lang="es-EC"/>
        </a:p>
      </dgm:t>
    </dgm:pt>
    <dgm:pt modelId="{38C9CB9E-4768-4629-A2B1-14D32D2BE23A}" type="pres">
      <dgm:prSet presAssocID="{822A4707-665F-471D-AAFF-302F8722DDA9}" presName="linNode" presStyleCnt="0"/>
      <dgm:spPr/>
      <dgm:t>
        <a:bodyPr/>
        <a:lstStyle/>
        <a:p>
          <a:endParaRPr lang="es-EC"/>
        </a:p>
      </dgm:t>
    </dgm:pt>
    <dgm:pt modelId="{F66FD151-695E-407A-8AAB-63D8A6C7F346}" type="pres">
      <dgm:prSet presAssocID="{822A4707-665F-471D-AAFF-302F8722DDA9}" presName="parentText" presStyleLbl="node1" presStyleIdx="2" presStyleCnt="3" custScaleX="91746" custScaleY="70968">
        <dgm:presLayoutVars>
          <dgm:chMax val="1"/>
          <dgm:bulletEnabled val="1"/>
        </dgm:presLayoutVars>
      </dgm:prSet>
      <dgm:spPr/>
      <dgm:t>
        <a:bodyPr/>
        <a:lstStyle/>
        <a:p>
          <a:endParaRPr lang="es-EC"/>
        </a:p>
      </dgm:t>
    </dgm:pt>
    <dgm:pt modelId="{EEEF6515-E1FF-46C2-A5BC-485507ED2A94}" type="pres">
      <dgm:prSet presAssocID="{822A4707-665F-471D-AAFF-302F8722DDA9}" presName="descendantText" presStyleLbl="alignAccFollowNode1" presStyleIdx="2" presStyleCnt="3">
        <dgm:presLayoutVars>
          <dgm:bulletEnabled val="1"/>
        </dgm:presLayoutVars>
      </dgm:prSet>
      <dgm:spPr/>
      <dgm:t>
        <a:bodyPr/>
        <a:lstStyle/>
        <a:p>
          <a:endParaRPr lang="es-EC"/>
        </a:p>
      </dgm:t>
    </dgm:pt>
  </dgm:ptLst>
  <dgm:cxnLst>
    <dgm:cxn modelId="{3728BF02-D7EE-4C4A-B16E-69FC3437922E}" srcId="{690455A7-1A08-45F7-A9BC-D7349D481A90}" destId="{D8566477-E79F-462E-9951-C568FE74B910}" srcOrd="1" destOrd="0" parTransId="{720F6ED5-213A-48A7-AB0E-17040EEBAD58}" sibTransId="{BD5D03C6-677A-4388-8EAE-3976078ABF6D}"/>
    <dgm:cxn modelId="{5DD665B6-C0BD-4101-9633-AAD55EAC9EF3}" srcId="{822A4707-665F-471D-AAFF-302F8722DDA9}" destId="{D291D215-6302-48A8-A734-8788C2816991}" srcOrd="1" destOrd="0" parTransId="{21367207-371B-425B-A88A-3EB60F3A835F}" sibTransId="{071A3E5A-D595-4447-A98B-276B69BF672A}"/>
    <dgm:cxn modelId="{033CEE59-B5A9-473D-B1D1-570550E30115}" srcId="{690455A7-1A08-45F7-A9BC-D7349D481A90}" destId="{1B5B40BF-8197-49CC-A18F-4A6A315D2A54}" srcOrd="2" destOrd="0" parTransId="{2CC9A21F-32D8-4EF4-825C-66E0242FFA32}" sibTransId="{73B14597-8998-4578-94A2-CED738497CF7}"/>
    <dgm:cxn modelId="{51CF55EE-C2B4-4AAB-9402-7B76843C2643}" srcId="{9C05761D-689E-4570-B1C5-DC13C840C02B}" destId="{822A4707-665F-471D-AAFF-302F8722DDA9}" srcOrd="2" destOrd="0" parTransId="{59B6298D-5155-4B51-AFB0-1FAE35DC1D74}" sibTransId="{B43694DC-F927-4FB6-ABC1-B0FFADB692E6}"/>
    <dgm:cxn modelId="{7AD3A451-B2C4-4B1A-9B2C-D07CD977587B}" srcId="{9C05761D-689E-4570-B1C5-DC13C840C02B}" destId="{0DF93BC8-1194-4175-B60B-7BA8BE5F482E}" srcOrd="0" destOrd="0" parTransId="{3737C5AA-E95D-4F30-A0C3-B21E822A7F0D}" sibTransId="{27878FFF-6729-4FF5-B3E3-BFABDBCC0AD0}"/>
    <dgm:cxn modelId="{7B634A85-D133-4AE7-8934-536D306E6583}" type="presOf" srcId="{525DB53F-FD52-4CDC-AD97-39A30F998B95}" destId="{DE8D45BC-365F-49F8-9638-D996AD985B0F}" srcOrd="0" destOrd="0" presId="urn:microsoft.com/office/officeart/2005/8/layout/vList5"/>
    <dgm:cxn modelId="{95EE6DD5-4F87-4B69-8247-5C9B1599A6E9}" type="presOf" srcId="{25232CAD-A76A-4E3B-AF88-D4461FC4CDA5}" destId="{EEEF6515-E1FF-46C2-A5BC-485507ED2A94}" srcOrd="0" destOrd="0" presId="urn:microsoft.com/office/officeart/2005/8/layout/vList5"/>
    <dgm:cxn modelId="{7655CD1A-D4DA-46E7-8388-60700DA6FD6A}" srcId="{0DF93BC8-1194-4175-B60B-7BA8BE5F482E}" destId="{9F4B67AC-907D-4379-99F3-C9CEB88EDDF4}" srcOrd="0" destOrd="0" parTransId="{3BB71202-09DD-4BED-ADDA-23041A2A1DEE}" sibTransId="{8A17E019-FE9F-4112-B379-AC78D8541D88}"/>
    <dgm:cxn modelId="{BEA13D22-FB6D-4C02-B47F-D5EA63F25C37}" type="presOf" srcId="{0DF93BC8-1194-4175-B60B-7BA8BE5F482E}" destId="{ED20B9DF-F31F-4F08-9FB1-C3801FB30F0D}" srcOrd="0" destOrd="0" presId="urn:microsoft.com/office/officeart/2005/8/layout/vList5"/>
    <dgm:cxn modelId="{03B23E21-0937-45C4-8E8F-2EDD434D4D7E}" type="presOf" srcId="{1B5B40BF-8197-49CC-A18F-4A6A315D2A54}" destId="{DE8D45BC-365F-49F8-9638-D996AD985B0F}" srcOrd="0" destOrd="2" presId="urn:microsoft.com/office/officeart/2005/8/layout/vList5"/>
    <dgm:cxn modelId="{214F08B0-C1A3-4BF3-AE32-F6B4BA864BBA}" type="presOf" srcId="{690455A7-1A08-45F7-A9BC-D7349D481A90}" destId="{D5C86F1D-682A-46D8-9D12-282BCD62CBA2}" srcOrd="0" destOrd="0" presId="urn:microsoft.com/office/officeart/2005/8/layout/vList5"/>
    <dgm:cxn modelId="{CAFD59CD-65B3-46E3-8BAD-58E41E9EFDAE}" srcId="{690455A7-1A08-45F7-A9BC-D7349D481A90}" destId="{525DB53F-FD52-4CDC-AD97-39A30F998B95}" srcOrd="0" destOrd="0" parTransId="{BFD4A075-A612-45C2-9C7D-8A73D0502C24}" sibTransId="{C29EB356-C42F-4AB1-99B7-227D96F5DDA2}"/>
    <dgm:cxn modelId="{EC92F4B6-2E0D-4893-AAD0-EE4ACC3A1F0E}" srcId="{0DF93BC8-1194-4175-B60B-7BA8BE5F482E}" destId="{14250079-7142-46DF-91DC-053ABA8690F9}" srcOrd="1" destOrd="0" parTransId="{670109F5-F494-4B02-BFC6-CAFD1F9FACE5}" sibTransId="{02FA427C-5FA6-442E-B57C-CDE97BE44CDD}"/>
    <dgm:cxn modelId="{79DC6C29-DE9C-4379-B3E7-A0B3A18A328B}" type="presOf" srcId="{D291D215-6302-48A8-A734-8788C2816991}" destId="{EEEF6515-E1FF-46C2-A5BC-485507ED2A94}" srcOrd="0" destOrd="1" presId="urn:microsoft.com/office/officeart/2005/8/layout/vList5"/>
    <dgm:cxn modelId="{F37C1F1E-BF46-4495-A0BF-601991321420}" type="presOf" srcId="{14250079-7142-46DF-91DC-053ABA8690F9}" destId="{BF9F15AF-4F89-4E8E-BFCE-1D3A04F71BCF}" srcOrd="0" destOrd="1" presId="urn:microsoft.com/office/officeart/2005/8/layout/vList5"/>
    <dgm:cxn modelId="{BB5CD63A-6B71-4C4F-AA81-06766DBD5D8F}" type="presOf" srcId="{822A4707-665F-471D-AAFF-302F8722DDA9}" destId="{F66FD151-695E-407A-8AAB-63D8A6C7F346}" srcOrd="0" destOrd="0" presId="urn:microsoft.com/office/officeart/2005/8/layout/vList5"/>
    <dgm:cxn modelId="{3111711C-4BD4-4A4D-B323-06222D698BD7}" srcId="{822A4707-665F-471D-AAFF-302F8722DDA9}" destId="{25232CAD-A76A-4E3B-AF88-D4461FC4CDA5}" srcOrd="0" destOrd="0" parTransId="{8361EA83-75C0-45E9-BB31-815921D6CE94}" sibTransId="{1B15D90B-BFF4-4AE7-8CFA-194632864C25}"/>
    <dgm:cxn modelId="{47C8DE98-4F2F-4203-BC35-4AD815D831CE}" type="presOf" srcId="{D8566477-E79F-462E-9951-C568FE74B910}" destId="{DE8D45BC-365F-49F8-9638-D996AD985B0F}" srcOrd="0" destOrd="1" presId="urn:microsoft.com/office/officeart/2005/8/layout/vList5"/>
    <dgm:cxn modelId="{2DFDF2BA-8672-4FB1-B9B6-301D27222555}" srcId="{822A4707-665F-471D-AAFF-302F8722DDA9}" destId="{380CCE00-EF91-47D1-B391-521203F833AE}" srcOrd="2" destOrd="0" parTransId="{AE51FD5A-79DD-4B3C-965D-45765FDB5C8C}" sibTransId="{685111B7-B5BE-419B-B62C-B7BA1AA33679}"/>
    <dgm:cxn modelId="{74752224-8C09-44D8-8C0A-D1DE43F602F4}" srcId="{9C05761D-689E-4570-B1C5-DC13C840C02B}" destId="{690455A7-1A08-45F7-A9BC-D7349D481A90}" srcOrd="1" destOrd="0" parTransId="{73FC2075-E032-4B5F-84FA-50F33ED4CFA6}" sibTransId="{A4FF1DA3-8A99-431F-A39F-7E9B83D760AC}"/>
    <dgm:cxn modelId="{22AE27B4-CACF-4670-92CF-5EC3427EDFAC}" type="presOf" srcId="{380CCE00-EF91-47D1-B391-521203F833AE}" destId="{EEEF6515-E1FF-46C2-A5BC-485507ED2A94}" srcOrd="0" destOrd="2" presId="urn:microsoft.com/office/officeart/2005/8/layout/vList5"/>
    <dgm:cxn modelId="{35279A99-D7BD-4BE9-8513-21FB98DC6152}" type="presOf" srcId="{9F4B67AC-907D-4379-99F3-C9CEB88EDDF4}" destId="{BF9F15AF-4F89-4E8E-BFCE-1D3A04F71BCF}" srcOrd="0" destOrd="0" presId="urn:microsoft.com/office/officeart/2005/8/layout/vList5"/>
    <dgm:cxn modelId="{2247CBCC-B1AD-43DD-B73F-746FE4C48FC4}" srcId="{0DF93BC8-1194-4175-B60B-7BA8BE5F482E}" destId="{76AE8C47-4BD7-4669-8D8E-A02129F16B61}" srcOrd="2" destOrd="0" parTransId="{32E80F4A-5033-4C3C-A03B-A1F00E0CDAD2}" sibTransId="{FD4FE6D0-CCBE-4286-A6FB-62A0299F8175}"/>
    <dgm:cxn modelId="{11BE9DE2-2F24-4252-963E-C0282707F8FF}" type="presOf" srcId="{76AE8C47-4BD7-4669-8D8E-A02129F16B61}" destId="{BF9F15AF-4F89-4E8E-BFCE-1D3A04F71BCF}" srcOrd="0" destOrd="2" presId="urn:microsoft.com/office/officeart/2005/8/layout/vList5"/>
    <dgm:cxn modelId="{3CD1E206-A672-4B92-B210-0EB22BDF7BDA}" type="presOf" srcId="{9C05761D-689E-4570-B1C5-DC13C840C02B}" destId="{919659B3-9784-455D-B46E-B4BB57107EC8}" srcOrd="0" destOrd="0" presId="urn:microsoft.com/office/officeart/2005/8/layout/vList5"/>
    <dgm:cxn modelId="{59805C47-677F-403D-B80F-EC45A5EBC6A5}" type="presParOf" srcId="{919659B3-9784-455D-B46E-B4BB57107EC8}" destId="{BB76398D-B933-4CB3-A0EF-385D739E8BA6}" srcOrd="0" destOrd="0" presId="urn:microsoft.com/office/officeart/2005/8/layout/vList5"/>
    <dgm:cxn modelId="{7433B4AF-7399-4C18-924E-681B0ECB93B5}" type="presParOf" srcId="{BB76398D-B933-4CB3-A0EF-385D739E8BA6}" destId="{ED20B9DF-F31F-4F08-9FB1-C3801FB30F0D}" srcOrd="0" destOrd="0" presId="urn:microsoft.com/office/officeart/2005/8/layout/vList5"/>
    <dgm:cxn modelId="{8B5395DF-2929-4C74-A767-E4859E28623D}" type="presParOf" srcId="{BB76398D-B933-4CB3-A0EF-385D739E8BA6}" destId="{BF9F15AF-4F89-4E8E-BFCE-1D3A04F71BCF}" srcOrd="1" destOrd="0" presId="urn:microsoft.com/office/officeart/2005/8/layout/vList5"/>
    <dgm:cxn modelId="{B2F56A47-3003-42CF-9C14-415F4D1B1CBA}" type="presParOf" srcId="{919659B3-9784-455D-B46E-B4BB57107EC8}" destId="{0DD63716-7F1D-4C59-A280-8F897A0558C0}" srcOrd="1" destOrd="0" presId="urn:microsoft.com/office/officeart/2005/8/layout/vList5"/>
    <dgm:cxn modelId="{3900461C-E59C-442E-976D-FA378BDEC452}" type="presParOf" srcId="{919659B3-9784-455D-B46E-B4BB57107EC8}" destId="{BA5C67E7-A3B9-46C2-BF55-673418FA1C3E}" srcOrd="2" destOrd="0" presId="urn:microsoft.com/office/officeart/2005/8/layout/vList5"/>
    <dgm:cxn modelId="{3FB26E84-B371-4FD2-BEBF-A07F5CB03562}" type="presParOf" srcId="{BA5C67E7-A3B9-46C2-BF55-673418FA1C3E}" destId="{D5C86F1D-682A-46D8-9D12-282BCD62CBA2}" srcOrd="0" destOrd="0" presId="urn:microsoft.com/office/officeart/2005/8/layout/vList5"/>
    <dgm:cxn modelId="{0F9C4B61-3111-45FD-9C05-8E6D2DFB6AD5}" type="presParOf" srcId="{BA5C67E7-A3B9-46C2-BF55-673418FA1C3E}" destId="{DE8D45BC-365F-49F8-9638-D996AD985B0F}" srcOrd="1" destOrd="0" presId="urn:microsoft.com/office/officeart/2005/8/layout/vList5"/>
    <dgm:cxn modelId="{84C51E55-0C9B-4590-8002-9DC9347B53BD}" type="presParOf" srcId="{919659B3-9784-455D-B46E-B4BB57107EC8}" destId="{BA889C1B-F2BC-4651-9054-D1CFE812752F}" srcOrd="3" destOrd="0" presId="urn:microsoft.com/office/officeart/2005/8/layout/vList5"/>
    <dgm:cxn modelId="{A645B009-871A-45D0-A2F0-9A60207CB2CF}" type="presParOf" srcId="{919659B3-9784-455D-B46E-B4BB57107EC8}" destId="{38C9CB9E-4768-4629-A2B1-14D32D2BE23A}" srcOrd="4" destOrd="0" presId="urn:microsoft.com/office/officeart/2005/8/layout/vList5"/>
    <dgm:cxn modelId="{67B02FFD-B9CC-431C-923A-E3DC5AE07346}" type="presParOf" srcId="{38C9CB9E-4768-4629-A2B1-14D32D2BE23A}" destId="{F66FD151-695E-407A-8AAB-63D8A6C7F346}" srcOrd="0" destOrd="0" presId="urn:microsoft.com/office/officeart/2005/8/layout/vList5"/>
    <dgm:cxn modelId="{3BE2690E-8F68-4411-9050-07E89F17AD89}" type="presParOf" srcId="{38C9CB9E-4768-4629-A2B1-14D32D2BE23A}" destId="{EEEF6515-E1FF-46C2-A5BC-485507ED2A9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05761D-689E-4570-B1C5-DC13C840C02B}" type="doc">
      <dgm:prSet loTypeId="urn:microsoft.com/office/officeart/2008/layout/VerticalAccentList" loCatId="list" qsTypeId="urn:microsoft.com/office/officeart/2005/8/quickstyle/simple1" qsCatId="simple" csTypeId="urn:microsoft.com/office/officeart/2005/8/colors/accent3_4" csCatId="accent3" phldr="1"/>
      <dgm:spPr/>
      <dgm:t>
        <a:bodyPr/>
        <a:lstStyle/>
        <a:p>
          <a:endParaRPr lang="es-ES"/>
        </a:p>
      </dgm:t>
    </dgm:pt>
    <dgm:pt modelId="{0DF93BC8-1194-4175-B60B-7BA8BE5F482E}">
      <dgm:prSet phldrT="[Texto]"/>
      <dgm:spPr/>
      <dgm:t>
        <a:bodyPr/>
        <a:lstStyle/>
        <a:p>
          <a:r>
            <a:rPr lang="es-ES" dirty="0" smtClean="0"/>
            <a:t>NAPO</a:t>
          </a:r>
          <a:endParaRPr lang="es-ES" dirty="0"/>
        </a:p>
      </dgm:t>
    </dgm:pt>
    <dgm:pt modelId="{3737C5AA-E95D-4F30-A0C3-B21E822A7F0D}" type="parTrans" cxnId="{7AD3A451-B2C4-4B1A-9B2C-D07CD977587B}">
      <dgm:prSet/>
      <dgm:spPr/>
      <dgm:t>
        <a:bodyPr/>
        <a:lstStyle/>
        <a:p>
          <a:endParaRPr lang="es-ES"/>
        </a:p>
      </dgm:t>
    </dgm:pt>
    <dgm:pt modelId="{27878FFF-6729-4FF5-B3E3-BFABDBCC0AD0}" type="sibTrans" cxnId="{7AD3A451-B2C4-4B1A-9B2C-D07CD977587B}">
      <dgm:prSet/>
      <dgm:spPr/>
      <dgm:t>
        <a:bodyPr/>
        <a:lstStyle/>
        <a:p>
          <a:endParaRPr lang="es-ES"/>
        </a:p>
      </dgm:t>
    </dgm:pt>
    <dgm:pt modelId="{9F4B67AC-907D-4379-99F3-C9CEB88EDDF4}">
      <dgm:prSet phldrT="[Texto]"/>
      <dgm:spPr/>
      <dgm:t>
        <a:bodyPr/>
        <a:lstStyle/>
        <a:p>
          <a:r>
            <a:rPr lang="es-ES" dirty="0" smtClean="0"/>
            <a:t>El 66% de las ganaderías lo realizan </a:t>
          </a:r>
          <a:endParaRPr lang="es-ES" dirty="0"/>
        </a:p>
      </dgm:t>
    </dgm:pt>
    <dgm:pt modelId="{3BB71202-09DD-4BED-ADDA-23041A2A1DEE}" type="parTrans" cxnId="{7655CD1A-D4DA-46E7-8388-60700DA6FD6A}">
      <dgm:prSet/>
      <dgm:spPr/>
      <dgm:t>
        <a:bodyPr/>
        <a:lstStyle/>
        <a:p>
          <a:endParaRPr lang="es-ES"/>
        </a:p>
      </dgm:t>
    </dgm:pt>
    <dgm:pt modelId="{8A17E019-FE9F-4112-B379-AC78D8541D88}" type="sibTrans" cxnId="{7655CD1A-D4DA-46E7-8388-60700DA6FD6A}">
      <dgm:prSet/>
      <dgm:spPr/>
      <dgm:t>
        <a:bodyPr/>
        <a:lstStyle/>
        <a:p>
          <a:endParaRPr lang="es-ES"/>
        </a:p>
      </dgm:t>
    </dgm:pt>
    <dgm:pt modelId="{690455A7-1A08-45F7-A9BC-D7349D481A90}">
      <dgm:prSet phldrT="[Texto]"/>
      <dgm:spPr/>
      <dgm:t>
        <a:bodyPr/>
        <a:lstStyle/>
        <a:p>
          <a:r>
            <a:rPr lang="es-ES" dirty="0" smtClean="0"/>
            <a:t>IMBABURA</a:t>
          </a:r>
          <a:endParaRPr lang="es-ES" dirty="0"/>
        </a:p>
      </dgm:t>
    </dgm:pt>
    <dgm:pt modelId="{73FC2075-E032-4B5F-84FA-50F33ED4CFA6}" type="parTrans" cxnId="{74752224-8C09-44D8-8C0A-D1DE43F602F4}">
      <dgm:prSet/>
      <dgm:spPr/>
      <dgm:t>
        <a:bodyPr/>
        <a:lstStyle/>
        <a:p>
          <a:endParaRPr lang="es-ES"/>
        </a:p>
      </dgm:t>
    </dgm:pt>
    <dgm:pt modelId="{A4FF1DA3-8A99-431F-A39F-7E9B83D760AC}" type="sibTrans" cxnId="{74752224-8C09-44D8-8C0A-D1DE43F602F4}">
      <dgm:prSet/>
      <dgm:spPr/>
      <dgm:t>
        <a:bodyPr/>
        <a:lstStyle/>
        <a:p>
          <a:endParaRPr lang="es-ES"/>
        </a:p>
      </dgm:t>
    </dgm:pt>
    <dgm:pt modelId="{525DB53F-FD52-4CDC-AD97-39A30F998B95}">
      <dgm:prSet phldrT="[Texto]"/>
      <dgm:spPr/>
      <dgm:t>
        <a:bodyPr/>
        <a:lstStyle/>
        <a:p>
          <a:r>
            <a:rPr lang="es-ES" dirty="0" smtClean="0"/>
            <a:t>El 57% de las ganaderías lo realizan</a:t>
          </a:r>
          <a:endParaRPr lang="es-ES" dirty="0"/>
        </a:p>
      </dgm:t>
    </dgm:pt>
    <dgm:pt modelId="{BFD4A075-A612-45C2-9C7D-8A73D0502C24}" type="parTrans" cxnId="{CAFD59CD-65B3-46E3-8BAD-58E41E9EFDAE}">
      <dgm:prSet/>
      <dgm:spPr/>
      <dgm:t>
        <a:bodyPr/>
        <a:lstStyle/>
        <a:p>
          <a:endParaRPr lang="es-ES"/>
        </a:p>
      </dgm:t>
    </dgm:pt>
    <dgm:pt modelId="{C29EB356-C42F-4AB1-99B7-227D96F5DDA2}" type="sibTrans" cxnId="{CAFD59CD-65B3-46E3-8BAD-58E41E9EFDAE}">
      <dgm:prSet/>
      <dgm:spPr/>
      <dgm:t>
        <a:bodyPr/>
        <a:lstStyle/>
        <a:p>
          <a:endParaRPr lang="es-ES"/>
        </a:p>
      </dgm:t>
    </dgm:pt>
    <dgm:pt modelId="{822A4707-665F-471D-AAFF-302F8722DDA9}">
      <dgm:prSet phldrT="[Texto]"/>
      <dgm:spPr/>
      <dgm:t>
        <a:bodyPr/>
        <a:lstStyle/>
        <a:p>
          <a:r>
            <a:rPr lang="es-ES" dirty="0" smtClean="0"/>
            <a:t>MANABÍ</a:t>
          </a:r>
          <a:endParaRPr lang="es-ES" dirty="0"/>
        </a:p>
      </dgm:t>
    </dgm:pt>
    <dgm:pt modelId="{59B6298D-5155-4B51-AFB0-1FAE35DC1D74}" type="parTrans" cxnId="{51CF55EE-C2B4-4AAB-9402-7B76843C2643}">
      <dgm:prSet/>
      <dgm:spPr/>
      <dgm:t>
        <a:bodyPr/>
        <a:lstStyle/>
        <a:p>
          <a:endParaRPr lang="es-ES"/>
        </a:p>
      </dgm:t>
    </dgm:pt>
    <dgm:pt modelId="{B43694DC-F927-4FB6-ABC1-B0FFADB692E6}" type="sibTrans" cxnId="{51CF55EE-C2B4-4AAB-9402-7B76843C2643}">
      <dgm:prSet/>
      <dgm:spPr/>
      <dgm:t>
        <a:bodyPr/>
        <a:lstStyle/>
        <a:p>
          <a:endParaRPr lang="es-ES"/>
        </a:p>
      </dgm:t>
    </dgm:pt>
    <dgm:pt modelId="{25232CAD-A76A-4E3B-AF88-D4461FC4CDA5}">
      <dgm:prSet phldrT="[Texto]"/>
      <dgm:spPr/>
      <dgm:t>
        <a:bodyPr/>
        <a:lstStyle/>
        <a:p>
          <a:r>
            <a:rPr lang="es-ES" dirty="0" smtClean="0"/>
            <a:t>El 60% de las ganaderías lo realizan</a:t>
          </a:r>
          <a:endParaRPr lang="es-ES" dirty="0"/>
        </a:p>
      </dgm:t>
    </dgm:pt>
    <dgm:pt modelId="{8361EA83-75C0-45E9-BB31-815921D6CE94}" type="parTrans" cxnId="{3111711C-4BD4-4A4D-B323-06222D698BD7}">
      <dgm:prSet/>
      <dgm:spPr/>
      <dgm:t>
        <a:bodyPr/>
        <a:lstStyle/>
        <a:p>
          <a:endParaRPr lang="es-ES"/>
        </a:p>
      </dgm:t>
    </dgm:pt>
    <dgm:pt modelId="{1B15D90B-BFF4-4AE7-8CFA-194632864C25}" type="sibTrans" cxnId="{3111711C-4BD4-4A4D-B323-06222D698BD7}">
      <dgm:prSet/>
      <dgm:spPr/>
      <dgm:t>
        <a:bodyPr/>
        <a:lstStyle/>
        <a:p>
          <a:endParaRPr lang="es-ES"/>
        </a:p>
      </dgm:t>
    </dgm:pt>
    <dgm:pt modelId="{D291D215-6302-48A8-A734-8788C2816991}">
      <dgm:prSet/>
      <dgm:spPr/>
      <dgm:t>
        <a:bodyPr/>
        <a:lstStyle/>
        <a:p>
          <a:r>
            <a:rPr lang="es-ES" dirty="0" smtClean="0"/>
            <a:t>Estadísticamente repercute sobre la relación C /B</a:t>
          </a:r>
          <a:endParaRPr lang="es-ES" dirty="0"/>
        </a:p>
      </dgm:t>
    </dgm:pt>
    <dgm:pt modelId="{21367207-371B-425B-A88A-3EB60F3A835F}" type="parTrans" cxnId="{5DD665B6-C0BD-4101-9633-AAD55EAC9EF3}">
      <dgm:prSet/>
      <dgm:spPr/>
      <dgm:t>
        <a:bodyPr/>
        <a:lstStyle/>
        <a:p>
          <a:endParaRPr lang="es-ES"/>
        </a:p>
      </dgm:t>
    </dgm:pt>
    <dgm:pt modelId="{071A3E5A-D595-4447-A98B-276B69BF672A}" type="sibTrans" cxnId="{5DD665B6-C0BD-4101-9633-AAD55EAC9EF3}">
      <dgm:prSet/>
      <dgm:spPr/>
      <dgm:t>
        <a:bodyPr/>
        <a:lstStyle/>
        <a:p>
          <a:endParaRPr lang="es-ES"/>
        </a:p>
      </dgm:t>
    </dgm:pt>
    <dgm:pt modelId="{380CCE00-EF91-47D1-B391-521203F833AE}">
      <dgm:prSet/>
      <dgm:spPr/>
      <dgm:t>
        <a:bodyPr/>
        <a:lstStyle/>
        <a:p>
          <a:r>
            <a:rPr lang="es-ES" dirty="0" smtClean="0"/>
            <a:t>Chi-cuadrado 13,15 fue significativa con un probabilidad de p</a:t>
          </a:r>
          <a:r>
            <a:rPr lang="es-ES" dirty="0" smtClean="0">
              <a:sym typeface="Symbol" panose="05050102010706020507" pitchFamily="18" charset="2"/>
            </a:rPr>
            <a:t></a:t>
          </a:r>
          <a:r>
            <a:rPr lang="es-ES" dirty="0" smtClean="0"/>
            <a:t>0,01</a:t>
          </a:r>
          <a:endParaRPr lang="es-ES" dirty="0"/>
        </a:p>
      </dgm:t>
    </dgm:pt>
    <dgm:pt modelId="{AE51FD5A-79DD-4B3C-965D-45765FDB5C8C}" type="parTrans" cxnId="{2DFDF2BA-8672-4FB1-B9B6-301D27222555}">
      <dgm:prSet/>
      <dgm:spPr/>
      <dgm:t>
        <a:bodyPr/>
        <a:lstStyle/>
        <a:p>
          <a:endParaRPr lang="es-ES"/>
        </a:p>
      </dgm:t>
    </dgm:pt>
    <dgm:pt modelId="{685111B7-B5BE-419B-B62C-B7BA1AA33679}" type="sibTrans" cxnId="{2DFDF2BA-8672-4FB1-B9B6-301D27222555}">
      <dgm:prSet/>
      <dgm:spPr/>
      <dgm:t>
        <a:bodyPr/>
        <a:lstStyle/>
        <a:p>
          <a:endParaRPr lang="es-ES"/>
        </a:p>
      </dgm:t>
    </dgm:pt>
    <dgm:pt modelId="{D8566477-E79F-462E-9951-C568FE74B910}">
      <dgm:prSet/>
      <dgm:spPr/>
      <dgm:t>
        <a:bodyPr/>
        <a:lstStyle/>
        <a:p>
          <a:r>
            <a:rPr lang="es-ES" dirty="0" smtClean="0"/>
            <a:t>Estadísticamente repercute con la utilización o no utilización de esta práctica ganadera sobre la relación C /B</a:t>
          </a:r>
          <a:endParaRPr lang="es-ES" dirty="0"/>
        </a:p>
      </dgm:t>
    </dgm:pt>
    <dgm:pt modelId="{720F6ED5-213A-48A7-AB0E-17040EEBAD58}" type="parTrans" cxnId="{3728BF02-D7EE-4C4A-B16E-69FC3437922E}">
      <dgm:prSet/>
      <dgm:spPr/>
      <dgm:t>
        <a:bodyPr/>
        <a:lstStyle/>
        <a:p>
          <a:endParaRPr lang="es-ES"/>
        </a:p>
      </dgm:t>
    </dgm:pt>
    <dgm:pt modelId="{BD5D03C6-677A-4388-8EAE-3976078ABF6D}" type="sibTrans" cxnId="{3728BF02-D7EE-4C4A-B16E-69FC3437922E}">
      <dgm:prSet/>
      <dgm:spPr/>
      <dgm:t>
        <a:bodyPr/>
        <a:lstStyle/>
        <a:p>
          <a:endParaRPr lang="es-ES"/>
        </a:p>
      </dgm:t>
    </dgm:pt>
    <dgm:pt modelId="{1B5B40BF-8197-49CC-A18F-4A6A315D2A54}">
      <dgm:prSet/>
      <dgm:spPr/>
      <dgm:t>
        <a:bodyPr/>
        <a:lstStyle/>
        <a:p>
          <a:r>
            <a:rPr lang="es-ES" dirty="0" smtClean="0"/>
            <a:t>Chi-cuadrado 14,62 siendo significativa con un probabilidad de p</a:t>
          </a:r>
          <a:r>
            <a:rPr lang="es-ES" dirty="0" smtClean="0">
              <a:sym typeface="Symbol" panose="05050102010706020507" pitchFamily="18" charset="2"/>
            </a:rPr>
            <a:t></a:t>
          </a:r>
          <a:r>
            <a:rPr lang="es-ES" dirty="0" smtClean="0"/>
            <a:t>0,01</a:t>
          </a:r>
          <a:endParaRPr lang="es-ES" dirty="0"/>
        </a:p>
      </dgm:t>
    </dgm:pt>
    <dgm:pt modelId="{2CC9A21F-32D8-4EF4-825C-66E0242FFA32}" type="parTrans" cxnId="{033CEE59-B5A9-473D-B1D1-570550E30115}">
      <dgm:prSet/>
      <dgm:spPr/>
      <dgm:t>
        <a:bodyPr/>
        <a:lstStyle/>
        <a:p>
          <a:endParaRPr lang="es-ES"/>
        </a:p>
      </dgm:t>
    </dgm:pt>
    <dgm:pt modelId="{73B14597-8998-4578-94A2-CED738497CF7}" type="sibTrans" cxnId="{033CEE59-B5A9-473D-B1D1-570550E30115}">
      <dgm:prSet/>
      <dgm:spPr/>
      <dgm:t>
        <a:bodyPr/>
        <a:lstStyle/>
        <a:p>
          <a:endParaRPr lang="es-ES"/>
        </a:p>
      </dgm:t>
    </dgm:pt>
    <dgm:pt modelId="{14250079-7142-46DF-91DC-053ABA8690F9}">
      <dgm:prSet/>
      <dgm:spPr/>
      <dgm:t>
        <a:bodyPr/>
        <a:lstStyle/>
        <a:p>
          <a:r>
            <a:rPr lang="es-ES" dirty="0" smtClean="0"/>
            <a:t>Estadísticamente la presencia o ausencia de esta práctica no repercute sobre la relación C /B</a:t>
          </a:r>
          <a:endParaRPr lang="es-ES" dirty="0"/>
        </a:p>
      </dgm:t>
    </dgm:pt>
    <dgm:pt modelId="{670109F5-F494-4B02-BFC6-CAFD1F9FACE5}" type="parTrans" cxnId="{EC92F4B6-2E0D-4893-AAD0-EE4ACC3A1F0E}">
      <dgm:prSet/>
      <dgm:spPr/>
      <dgm:t>
        <a:bodyPr/>
        <a:lstStyle/>
        <a:p>
          <a:endParaRPr lang="es-ES"/>
        </a:p>
      </dgm:t>
    </dgm:pt>
    <dgm:pt modelId="{02FA427C-5FA6-442E-B57C-CDE97BE44CDD}" type="sibTrans" cxnId="{EC92F4B6-2E0D-4893-AAD0-EE4ACC3A1F0E}">
      <dgm:prSet/>
      <dgm:spPr/>
      <dgm:t>
        <a:bodyPr/>
        <a:lstStyle/>
        <a:p>
          <a:endParaRPr lang="es-ES"/>
        </a:p>
      </dgm:t>
    </dgm:pt>
    <dgm:pt modelId="{76AE8C47-4BD7-4669-8D8E-A02129F16B61}">
      <dgm:prSet/>
      <dgm:spPr/>
      <dgm:t>
        <a:bodyPr/>
        <a:lstStyle/>
        <a:p>
          <a:r>
            <a:rPr lang="es-ES" dirty="0" smtClean="0"/>
            <a:t>Chi-cuadrado 1,28 con un probabilidad de p&gt;0.05</a:t>
          </a:r>
          <a:endParaRPr lang="es-ES" dirty="0"/>
        </a:p>
      </dgm:t>
    </dgm:pt>
    <dgm:pt modelId="{32E80F4A-5033-4C3C-A03B-A1F00E0CDAD2}" type="parTrans" cxnId="{2247CBCC-B1AD-43DD-B73F-746FE4C48FC4}">
      <dgm:prSet/>
      <dgm:spPr/>
      <dgm:t>
        <a:bodyPr/>
        <a:lstStyle/>
        <a:p>
          <a:endParaRPr lang="es-ES"/>
        </a:p>
      </dgm:t>
    </dgm:pt>
    <dgm:pt modelId="{FD4FE6D0-CCBE-4286-A6FB-62A0299F8175}" type="sibTrans" cxnId="{2247CBCC-B1AD-43DD-B73F-746FE4C48FC4}">
      <dgm:prSet/>
      <dgm:spPr/>
      <dgm:t>
        <a:bodyPr/>
        <a:lstStyle/>
        <a:p>
          <a:endParaRPr lang="es-ES"/>
        </a:p>
      </dgm:t>
    </dgm:pt>
    <dgm:pt modelId="{8FB64D16-EB21-4909-9C83-AB0844BE691A}">
      <dgm:prSet/>
      <dgm:spPr/>
      <dgm:t>
        <a:bodyPr/>
        <a:lstStyle/>
        <a:p>
          <a:r>
            <a:rPr lang="es-ES" dirty="0" smtClean="0"/>
            <a:t>Las ganaderías que realizaron manifestaron en un mayor porcentaje ganancias, que las que no lo ejecutaron</a:t>
          </a:r>
          <a:endParaRPr lang="es-ES" dirty="0"/>
        </a:p>
      </dgm:t>
    </dgm:pt>
    <dgm:pt modelId="{861EEA65-7F3C-482A-8C5F-EB3609ED95C2}" type="parTrans" cxnId="{CCA61F5A-C091-4460-B626-9FE8917B4CA4}">
      <dgm:prSet/>
      <dgm:spPr/>
      <dgm:t>
        <a:bodyPr/>
        <a:lstStyle/>
        <a:p>
          <a:endParaRPr lang="es-ES"/>
        </a:p>
      </dgm:t>
    </dgm:pt>
    <dgm:pt modelId="{6CC4CE19-2A81-4FD5-BC13-5458715BEE29}" type="sibTrans" cxnId="{CCA61F5A-C091-4460-B626-9FE8917B4CA4}">
      <dgm:prSet/>
      <dgm:spPr/>
      <dgm:t>
        <a:bodyPr/>
        <a:lstStyle/>
        <a:p>
          <a:endParaRPr lang="es-ES"/>
        </a:p>
      </dgm:t>
    </dgm:pt>
    <dgm:pt modelId="{5ED49BC4-5F0B-40B6-BF4A-1A0FDF74F9B6}">
      <dgm:prSet/>
      <dgm:spPr/>
      <dgm:t>
        <a:bodyPr/>
        <a:lstStyle/>
        <a:p>
          <a:r>
            <a:rPr lang="es-ES" dirty="0" smtClean="0"/>
            <a:t>Las ganaderías que realizaron manifestaron en un mayor porcentaje ganancias, que las que no lo ejecutaron</a:t>
          </a:r>
          <a:endParaRPr lang="es-ES" dirty="0"/>
        </a:p>
      </dgm:t>
    </dgm:pt>
    <dgm:pt modelId="{97F1388A-1A70-420C-ACDA-39F76B030871}" type="parTrans" cxnId="{0F9DFC8F-4531-4981-9C59-67DDF7072ADC}">
      <dgm:prSet/>
      <dgm:spPr/>
      <dgm:t>
        <a:bodyPr/>
        <a:lstStyle/>
        <a:p>
          <a:endParaRPr lang="es-EC"/>
        </a:p>
      </dgm:t>
    </dgm:pt>
    <dgm:pt modelId="{60EE548D-BB22-4B7C-8363-F7732C222E57}" type="sibTrans" cxnId="{0F9DFC8F-4531-4981-9C59-67DDF7072ADC}">
      <dgm:prSet/>
      <dgm:spPr/>
      <dgm:t>
        <a:bodyPr/>
        <a:lstStyle/>
        <a:p>
          <a:endParaRPr lang="es-EC"/>
        </a:p>
      </dgm:t>
    </dgm:pt>
    <dgm:pt modelId="{34F8D42E-1CD3-468A-865E-42BEDACA0853}" type="pres">
      <dgm:prSet presAssocID="{9C05761D-689E-4570-B1C5-DC13C840C02B}" presName="Name0" presStyleCnt="0">
        <dgm:presLayoutVars>
          <dgm:chMax/>
          <dgm:chPref/>
          <dgm:dir/>
        </dgm:presLayoutVars>
      </dgm:prSet>
      <dgm:spPr/>
      <dgm:t>
        <a:bodyPr/>
        <a:lstStyle/>
        <a:p>
          <a:endParaRPr lang="es-EC"/>
        </a:p>
      </dgm:t>
    </dgm:pt>
    <dgm:pt modelId="{1F56E42B-1984-46C3-BB3B-EDAB1661C04B}" type="pres">
      <dgm:prSet presAssocID="{0DF93BC8-1194-4175-B60B-7BA8BE5F482E}" presName="parenttextcomposite" presStyleCnt="0"/>
      <dgm:spPr/>
      <dgm:t>
        <a:bodyPr/>
        <a:lstStyle/>
        <a:p>
          <a:endParaRPr lang="es-EC"/>
        </a:p>
      </dgm:t>
    </dgm:pt>
    <dgm:pt modelId="{95117BD6-D127-4B2C-9EE5-89C79D2D8E66}" type="pres">
      <dgm:prSet presAssocID="{0DF93BC8-1194-4175-B60B-7BA8BE5F482E}" presName="parenttext" presStyleLbl="revTx" presStyleIdx="0" presStyleCnt="3">
        <dgm:presLayoutVars>
          <dgm:chMax/>
          <dgm:chPref val="2"/>
          <dgm:bulletEnabled val="1"/>
        </dgm:presLayoutVars>
      </dgm:prSet>
      <dgm:spPr/>
      <dgm:t>
        <a:bodyPr/>
        <a:lstStyle/>
        <a:p>
          <a:endParaRPr lang="es-EC"/>
        </a:p>
      </dgm:t>
    </dgm:pt>
    <dgm:pt modelId="{B07F4689-112C-4C57-AD92-7B491B6B2C2C}" type="pres">
      <dgm:prSet presAssocID="{0DF93BC8-1194-4175-B60B-7BA8BE5F482E}" presName="composite" presStyleCnt="0"/>
      <dgm:spPr/>
      <dgm:t>
        <a:bodyPr/>
        <a:lstStyle/>
        <a:p>
          <a:endParaRPr lang="es-EC"/>
        </a:p>
      </dgm:t>
    </dgm:pt>
    <dgm:pt modelId="{88201148-FCF9-4108-ADAF-D10F6B9CE0E6}" type="pres">
      <dgm:prSet presAssocID="{0DF93BC8-1194-4175-B60B-7BA8BE5F482E}" presName="chevron1" presStyleLbl="alignNode1" presStyleIdx="0" presStyleCnt="21"/>
      <dgm:spPr/>
      <dgm:t>
        <a:bodyPr/>
        <a:lstStyle/>
        <a:p>
          <a:endParaRPr lang="es-EC"/>
        </a:p>
      </dgm:t>
    </dgm:pt>
    <dgm:pt modelId="{AA70E9F8-F826-4DE3-926C-B68936BAF178}" type="pres">
      <dgm:prSet presAssocID="{0DF93BC8-1194-4175-B60B-7BA8BE5F482E}" presName="chevron2" presStyleLbl="alignNode1" presStyleIdx="1" presStyleCnt="21"/>
      <dgm:spPr/>
      <dgm:t>
        <a:bodyPr/>
        <a:lstStyle/>
        <a:p>
          <a:endParaRPr lang="es-EC"/>
        </a:p>
      </dgm:t>
    </dgm:pt>
    <dgm:pt modelId="{97F4EABD-93AA-4538-8C96-B87772535248}" type="pres">
      <dgm:prSet presAssocID="{0DF93BC8-1194-4175-B60B-7BA8BE5F482E}" presName="chevron3" presStyleLbl="alignNode1" presStyleIdx="2" presStyleCnt="21"/>
      <dgm:spPr/>
      <dgm:t>
        <a:bodyPr/>
        <a:lstStyle/>
        <a:p>
          <a:endParaRPr lang="es-EC"/>
        </a:p>
      </dgm:t>
    </dgm:pt>
    <dgm:pt modelId="{7D5266AD-B049-4E3F-B59F-F7740183FCFB}" type="pres">
      <dgm:prSet presAssocID="{0DF93BC8-1194-4175-B60B-7BA8BE5F482E}" presName="chevron4" presStyleLbl="alignNode1" presStyleIdx="3" presStyleCnt="21"/>
      <dgm:spPr/>
      <dgm:t>
        <a:bodyPr/>
        <a:lstStyle/>
        <a:p>
          <a:endParaRPr lang="es-EC"/>
        </a:p>
      </dgm:t>
    </dgm:pt>
    <dgm:pt modelId="{70F7E6E1-FDF7-4501-B997-27BBC940F39E}" type="pres">
      <dgm:prSet presAssocID="{0DF93BC8-1194-4175-B60B-7BA8BE5F482E}" presName="chevron5" presStyleLbl="alignNode1" presStyleIdx="4" presStyleCnt="21"/>
      <dgm:spPr/>
      <dgm:t>
        <a:bodyPr/>
        <a:lstStyle/>
        <a:p>
          <a:endParaRPr lang="es-EC"/>
        </a:p>
      </dgm:t>
    </dgm:pt>
    <dgm:pt modelId="{1E965EA2-B0E0-4A28-99F6-33A2025BAD2C}" type="pres">
      <dgm:prSet presAssocID="{0DF93BC8-1194-4175-B60B-7BA8BE5F482E}" presName="chevron6" presStyleLbl="alignNode1" presStyleIdx="5" presStyleCnt="21"/>
      <dgm:spPr/>
      <dgm:t>
        <a:bodyPr/>
        <a:lstStyle/>
        <a:p>
          <a:endParaRPr lang="es-EC"/>
        </a:p>
      </dgm:t>
    </dgm:pt>
    <dgm:pt modelId="{C163B608-1D3E-4B6A-87A0-C9E76F876A3B}" type="pres">
      <dgm:prSet presAssocID="{0DF93BC8-1194-4175-B60B-7BA8BE5F482E}" presName="chevron7" presStyleLbl="alignNode1" presStyleIdx="6" presStyleCnt="21"/>
      <dgm:spPr/>
      <dgm:t>
        <a:bodyPr/>
        <a:lstStyle/>
        <a:p>
          <a:endParaRPr lang="es-EC"/>
        </a:p>
      </dgm:t>
    </dgm:pt>
    <dgm:pt modelId="{447BA82E-A0FD-4A7C-B85D-CE5A80E3EEEE}" type="pres">
      <dgm:prSet presAssocID="{0DF93BC8-1194-4175-B60B-7BA8BE5F482E}" presName="childtext" presStyleLbl="solidFgAcc1" presStyleIdx="0" presStyleCnt="3" custScaleX="123209">
        <dgm:presLayoutVars>
          <dgm:chMax/>
          <dgm:chPref val="0"/>
          <dgm:bulletEnabled val="1"/>
        </dgm:presLayoutVars>
      </dgm:prSet>
      <dgm:spPr/>
      <dgm:t>
        <a:bodyPr/>
        <a:lstStyle/>
        <a:p>
          <a:endParaRPr lang="es-EC"/>
        </a:p>
      </dgm:t>
    </dgm:pt>
    <dgm:pt modelId="{55CA42D5-0891-4108-9C32-FAF9ADAD7188}" type="pres">
      <dgm:prSet presAssocID="{27878FFF-6729-4FF5-B3E3-BFABDBCC0AD0}" presName="sibTrans" presStyleCnt="0"/>
      <dgm:spPr/>
      <dgm:t>
        <a:bodyPr/>
        <a:lstStyle/>
        <a:p>
          <a:endParaRPr lang="es-EC"/>
        </a:p>
      </dgm:t>
    </dgm:pt>
    <dgm:pt modelId="{6FBA2F02-4392-405B-A990-40E57A4F1ADE}" type="pres">
      <dgm:prSet presAssocID="{690455A7-1A08-45F7-A9BC-D7349D481A90}" presName="parenttextcomposite" presStyleCnt="0"/>
      <dgm:spPr/>
      <dgm:t>
        <a:bodyPr/>
        <a:lstStyle/>
        <a:p>
          <a:endParaRPr lang="es-EC"/>
        </a:p>
      </dgm:t>
    </dgm:pt>
    <dgm:pt modelId="{D1C085EF-1CAE-4B61-B8C5-BEB16A9E79F2}" type="pres">
      <dgm:prSet presAssocID="{690455A7-1A08-45F7-A9BC-D7349D481A90}" presName="parenttext" presStyleLbl="revTx" presStyleIdx="1" presStyleCnt="3">
        <dgm:presLayoutVars>
          <dgm:chMax/>
          <dgm:chPref val="2"/>
          <dgm:bulletEnabled val="1"/>
        </dgm:presLayoutVars>
      </dgm:prSet>
      <dgm:spPr/>
      <dgm:t>
        <a:bodyPr/>
        <a:lstStyle/>
        <a:p>
          <a:endParaRPr lang="es-EC"/>
        </a:p>
      </dgm:t>
    </dgm:pt>
    <dgm:pt modelId="{1BFB547D-4340-4FE8-83ED-C26E8E502FDB}" type="pres">
      <dgm:prSet presAssocID="{690455A7-1A08-45F7-A9BC-D7349D481A90}" presName="composite" presStyleCnt="0"/>
      <dgm:spPr/>
      <dgm:t>
        <a:bodyPr/>
        <a:lstStyle/>
        <a:p>
          <a:endParaRPr lang="es-EC"/>
        </a:p>
      </dgm:t>
    </dgm:pt>
    <dgm:pt modelId="{372CCF97-09EE-473E-AD47-9255BC7F4B59}" type="pres">
      <dgm:prSet presAssocID="{690455A7-1A08-45F7-A9BC-D7349D481A90}" presName="chevron1" presStyleLbl="alignNode1" presStyleIdx="7" presStyleCnt="21"/>
      <dgm:spPr/>
      <dgm:t>
        <a:bodyPr/>
        <a:lstStyle/>
        <a:p>
          <a:endParaRPr lang="es-EC"/>
        </a:p>
      </dgm:t>
    </dgm:pt>
    <dgm:pt modelId="{4C2CE5EE-AD98-4912-A67A-1899BB9BA4E8}" type="pres">
      <dgm:prSet presAssocID="{690455A7-1A08-45F7-A9BC-D7349D481A90}" presName="chevron2" presStyleLbl="alignNode1" presStyleIdx="8" presStyleCnt="21"/>
      <dgm:spPr/>
      <dgm:t>
        <a:bodyPr/>
        <a:lstStyle/>
        <a:p>
          <a:endParaRPr lang="es-EC"/>
        </a:p>
      </dgm:t>
    </dgm:pt>
    <dgm:pt modelId="{B1A3DA87-FF4E-49F4-B910-96857602BF52}" type="pres">
      <dgm:prSet presAssocID="{690455A7-1A08-45F7-A9BC-D7349D481A90}" presName="chevron3" presStyleLbl="alignNode1" presStyleIdx="9" presStyleCnt="21"/>
      <dgm:spPr/>
      <dgm:t>
        <a:bodyPr/>
        <a:lstStyle/>
        <a:p>
          <a:endParaRPr lang="es-EC"/>
        </a:p>
      </dgm:t>
    </dgm:pt>
    <dgm:pt modelId="{54C29590-96BA-429E-BCBD-21DA94A8DF0E}" type="pres">
      <dgm:prSet presAssocID="{690455A7-1A08-45F7-A9BC-D7349D481A90}" presName="chevron4" presStyleLbl="alignNode1" presStyleIdx="10" presStyleCnt="21"/>
      <dgm:spPr/>
      <dgm:t>
        <a:bodyPr/>
        <a:lstStyle/>
        <a:p>
          <a:endParaRPr lang="es-EC"/>
        </a:p>
      </dgm:t>
    </dgm:pt>
    <dgm:pt modelId="{A05CD63C-7211-4017-B1EE-030987CF117A}" type="pres">
      <dgm:prSet presAssocID="{690455A7-1A08-45F7-A9BC-D7349D481A90}" presName="chevron5" presStyleLbl="alignNode1" presStyleIdx="11" presStyleCnt="21"/>
      <dgm:spPr/>
      <dgm:t>
        <a:bodyPr/>
        <a:lstStyle/>
        <a:p>
          <a:endParaRPr lang="es-EC"/>
        </a:p>
      </dgm:t>
    </dgm:pt>
    <dgm:pt modelId="{A94CD16F-067E-4127-9D66-7ED5C42AC685}" type="pres">
      <dgm:prSet presAssocID="{690455A7-1A08-45F7-A9BC-D7349D481A90}" presName="chevron6" presStyleLbl="alignNode1" presStyleIdx="12" presStyleCnt="21"/>
      <dgm:spPr/>
      <dgm:t>
        <a:bodyPr/>
        <a:lstStyle/>
        <a:p>
          <a:endParaRPr lang="es-EC"/>
        </a:p>
      </dgm:t>
    </dgm:pt>
    <dgm:pt modelId="{DF5BC7E5-EE15-4D83-9B7F-E4D87C340CF1}" type="pres">
      <dgm:prSet presAssocID="{690455A7-1A08-45F7-A9BC-D7349D481A90}" presName="chevron7" presStyleLbl="alignNode1" presStyleIdx="13" presStyleCnt="21"/>
      <dgm:spPr/>
      <dgm:t>
        <a:bodyPr/>
        <a:lstStyle/>
        <a:p>
          <a:endParaRPr lang="es-EC"/>
        </a:p>
      </dgm:t>
    </dgm:pt>
    <dgm:pt modelId="{EAB7A895-9370-40C5-B660-819C5B09C80B}" type="pres">
      <dgm:prSet presAssocID="{690455A7-1A08-45F7-A9BC-D7349D481A90}" presName="childtext" presStyleLbl="solidFgAcc1" presStyleIdx="1" presStyleCnt="3" custScaleX="123209" custScaleY="109213">
        <dgm:presLayoutVars>
          <dgm:chMax/>
          <dgm:chPref val="0"/>
          <dgm:bulletEnabled val="1"/>
        </dgm:presLayoutVars>
      </dgm:prSet>
      <dgm:spPr/>
      <dgm:t>
        <a:bodyPr/>
        <a:lstStyle/>
        <a:p>
          <a:endParaRPr lang="es-EC"/>
        </a:p>
      </dgm:t>
    </dgm:pt>
    <dgm:pt modelId="{DBBCBE90-1823-4EDF-A05D-D49306A440CC}" type="pres">
      <dgm:prSet presAssocID="{A4FF1DA3-8A99-431F-A39F-7E9B83D760AC}" presName="sibTrans" presStyleCnt="0"/>
      <dgm:spPr/>
      <dgm:t>
        <a:bodyPr/>
        <a:lstStyle/>
        <a:p>
          <a:endParaRPr lang="es-EC"/>
        </a:p>
      </dgm:t>
    </dgm:pt>
    <dgm:pt modelId="{D9B53F55-C592-427D-B542-7932736E82B5}" type="pres">
      <dgm:prSet presAssocID="{822A4707-665F-471D-AAFF-302F8722DDA9}" presName="parenttextcomposite" presStyleCnt="0"/>
      <dgm:spPr/>
      <dgm:t>
        <a:bodyPr/>
        <a:lstStyle/>
        <a:p>
          <a:endParaRPr lang="es-EC"/>
        </a:p>
      </dgm:t>
    </dgm:pt>
    <dgm:pt modelId="{EF798CA3-B63E-43C4-BA9B-B17957D895DB}" type="pres">
      <dgm:prSet presAssocID="{822A4707-665F-471D-AAFF-302F8722DDA9}" presName="parenttext" presStyleLbl="revTx" presStyleIdx="2" presStyleCnt="3">
        <dgm:presLayoutVars>
          <dgm:chMax/>
          <dgm:chPref val="2"/>
          <dgm:bulletEnabled val="1"/>
        </dgm:presLayoutVars>
      </dgm:prSet>
      <dgm:spPr/>
      <dgm:t>
        <a:bodyPr/>
        <a:lstStyle/>
        <a:p>
          <a:endParaRPr lang="es-EC"/>
        </a:p>
      </dgm:t>
    </dgm:pt>
    <dgm:pt modelId="{B1B0AFBF-9DC5-4EA5-8FEA-F749515C89FF}" type="pres">
      <dgm:prSet presAssocID="{822A4707-665F-471D-AAFF-302F8722DDA9}" presName="composite" presStyleCnt="0"/>
      <dgm:spPr/>
      <dgm:t>
        <a:bodyPr/>
        <a:lstStyle/>
        <a:p>
          <a:endParaRPr lang="es-EC"/>
        </a:p>
      </dgm:t>
    </dgm:pt>
    <dgm:pt modelId="{B980E662-C43E-4247-9426-896AF487FE6B}" type="pres">
      <dgm:prSet presAssocID="{822A4707-665F-471D-AAFF-302F8722DDA9}" presName="chevron1" presStyleLbl="alignNode1" presStyleIdx="14" presStyleCnt="21"/>
      <dgm:spPr/>
      <dgm:t>
        <a:bodyPr/>
        <a:lstStyle/>
        <a:p>
          <a:endParaRPr lang="es-EC"/>
        </a:p>
      </dgm:t>
    </dgm:pt>
    <dgm:pt modelId="{3B5B1AFD-F981-43BF-BB2F-30DC8AF248EF}" type="pres">
      <dgm:prSet presAssocID="{822A4707-665F-471D-AAFF-302F8722DDA9}" presName="chevron2" presStyleLbl="alignNode1" presStyleIdx="15" presStyleCnt="21"/>
      <dgm:spPr/>
      <dgm:t>
        <a:bodyPr/>
        <a:lstStyle/>
        <a:p>
          <a:endParaRPr lang="es-EC"/>
        </a:p>
      </dgm:t>
    </dgm:pt>
    <dgm:pt modelId="{72369B71-601C-4EE6-AEFB-E662B3B52063}" type="pres">
      <dgm:prSet presAssocID="{822A4707-665F-471D-AAFF-302F8722DDA9}" presName="chevron3" presStyleLbl="alignNode1" presStyleIdx="16" presStyleCnt="21"/>
      <dgm:spPr/>
      <dgm:t>
        <a:bodyPr/>
        <a:lstStyle/>
        <a:p>
          <a:endParaRPr lang="es-EC"/>
        </a:p>
      </dgm:t>
    </dgm:pt>
    <dgm:pt modelId="{713CD44E-0421-40D6-974F-944691A845B9}" type="pres">
      <dgm:prSet presAssocID="{822A4707-665F-471D-AAFF-302F8722DDA9}" presName="chevron4" presStyleLbl="alignNode1" presStyleIdx="17" presStyleCnt="21"/>
      <dgm:spPr/>
      <dgm:t>
        <a:bodyPr/>
        <a:lstStyle/>
        <a:p>
          <a:endParaRPr lang="es-EC"/>
        </a:p>
      </dgm:t>
    </dgm:pt>
    <dgm:pt modelId="{7AF5B396-3118-4CFF-A1FD-F04EF74F6099}" type="pres">
      <dgm:prSet presAssocID="{822A4707-665F-471D-AAFF-302F8722DDA9}" presName="chevron5" presStyleLbl="alignNode1" presStyleIdx="18" presStyleCnt="21"/>
      <dgm:spPr/>
      <dgm:t>
        <a:bodyPr/>
        <a:lstStyle/>
        <a:p>
          <a:endParaRPr lang="es-EC"/>
        </a:p>
      </dgm:t>
    </dgm:pt>
    <dgm:pt modelId="{3BBECA68-9647-4A26-9ACF-6149E64A747A}" type="pres">
      <dgm:prSet presAssocID="{822A4707-665F-471D-AAFF-302F8722DDA9}" presName="chevron6" presStyleLbl="alignNode1" presStyleIdx="19" presStyleCnt="21"/>
      <dgm:spPr/>
      <dgm:t>
        <a:bodyPr/>
        <a:lstStyle/>
        <a:p>
          <a:endParaRPr lang="es-EC"/>
        </a:p>
      </dgm:t>
    </dgm:pt>
    <dgm:pt modelId="{BB0843AE-6BB9-4842-8369-E9A6C93D5E67}" type="pres">
      <dgm:prSet presAssocID="{822A4707-665F-471D-AAFF-302F8722DDA9}" presName="chevron7" presStyleLbl="alignNode1" presStyleIdx="20" presStyleCnt="21"/>
      <dgm:spPr/>
      <dgm:t>
        <a:bodyPr/>
        <a:lstStyle/>
        <a:p>
          <a:endParaRPr lang="es-EC"/>
        </a:p>
      </dgm:t>
    </dgm:pt>
    <dgm:pt modelId="{C6ECFAC7-90DF-4CE9-9079-C2B9826424AC}" type="pres">
      <dgm:prSet presAssocID="{822A4707-665F-471D-AAFF-302F8722DDA9}" presName="childtext" presStyleLbl="solidFgAcc1" presStyleIdx="2" presStyleCnt="3" custScaleX="121905">
        <dgm:presLayoutVars>
          <dgm:chMax/>
          <dgm:chPref val="0"/>
          <dgm:bulletEnabled val="1"/>
        </dgm:presLayoutVars>
      </dgm:prSet>
      <dgm:spPr/>
      <dgm:t>
        <a:bodyPr/>
        <a:lstStyle/>
        <a:p>
          <a:endParaRPr lang="es-EC"/>
        </a:p>
      </dgm:t>
    </dgm:pt>
  </dgm:ptLst>
  <dgm:cxnLst>
    <dgm:cxn modelId="{CCA61F5A-C091-4460-B626-9FE8917B4CA4}" srcId="{690455A7-1A08-45F7-A9BC-D7349D481A90}" destId="{8FB64D16-EB21-4909-9C83-AB0844BE691A}" srcOrd="3" destOrd="0" parTransId="{861EEA65-7F3C-482A-8C5F-EB3609ED95C2}" sibTransId="{6CC4CE19-2A81-4FD5-BC13-5458715BEE29}"/>
    <dgm:cxn modelId="{3728BF02-D7EE-4C4A-B16E-69FC3437922E}" srcId="{690455A7-1A08-45F7-A9BC-D7349D481A90}" destId="{D8566477-E79F-462E-9951-C568FE74B910}" srcOrd="1" destOrd="0" parTransId="{720F6ED5-213A-48A7-AB0E-17040EEBAD58}" sibTransId="{BD5D03C6-677A-4388-8EAE-3976078ABF6D}"/>
    <dgm:cxn modelId="{5DD665B6-C0BD-4101-9633-AAD55EAC9EF3}" srcId="{822A4707-665F-471D-AAFF-302F8722DDA9}" destId="{D291D215-6302-48A8-A734-8788C2816991}" srcOrd="1" destOrd="0" parTransId="{21367207-371B-425B-A88A-3EB60F3A835F}" sibTransId="{071A3E5A-D595-4447-A98B-276B69BF672A}"/>
    <dgm:cxn modelId="{033CEE59-B5A9-473D-B1D1-570550E30115}" srcId="{690455A7-1A08-45F7-A9BC-D7349D481A90}" destId="{1B5B40BF-8197-49CC-A18F-4A6A315D2A54}" srcOrd="2" destOrd="0" parTransId="{2CC9A21F-32D8-4EF4-825C-66E0242FFA32}" sibTransId="{73B14597-8998-4578-94A2-CED738497CF7}"/>
    <dgm:cxn modelId="{51CF55EE-C2B4-4AAB-9402-7B76843C2643}" srcId="{9C05761D-689E-4570-B1C5-DC13C840C02B}" destId="{822A4707-665F-471D-AAFF-302F8722DDA9}" srcOrd="2" destOrd="0" parTransId="{59B6298D-5155-4B51-AFB0-1FAE35DC1D74}" sibTransId="{B43694DC-F927-4FB6-ABC1-B0FFADB692E6}"/>
    <dgm:cxn modelId="{2A0E8E6A-380C-4F31-B2AA-E989F1DDA733}" type="presOf" srcId="{690455A7-1A08-45F7-A9BC-D7349D481A90}" destId="{D1C085EF-1CAE-4B61-B8C5-BEB16A9E79F2}" srcOrd="0" destOrd="0" presId="urn:microsoft.com/office/officeart/2008/layout/VerticalAccentList"/>
    <dgm:cxn modelId="{7AD3A451-B2C4-4B1A-9B2C-D07CD977587B}" srcId="{9C05761D-689E-4570-B1C5-DC13C840C02B}" destId="{0DF93BC8-1194-4175-B60B-7BA8BE5F482E}" srcOrd="0" destOrd="0" parTransId="{3737C5AA-E95D-4F30-A0C3-B21E822A7F0D}" sibTransId="{27878FFF-6729-4FF5-B3E3-BFABDBCC0AD0}"/>
    <dgm:cxn modelId="{94BEE862-E30D-4E6C-B46C-518160B451F4}" type="presOf" srcId="{25232CAD-A76A-4E3B-AF88-D4461FC4CDA5}" destId="{C6ECFAC7-90DF-4CE9-9079-C2B9826424AC}" srcOrd="0" destOrd="0" presId="urn:microsoft.com/office/officeart/2008/layout/VerticalAccentList"/>
    <dgm:cxn modelId="{7655CD1A-D4DA-46E7-8388-60700DA6FD6A}" srcId="{0DF93BC8-1194-4175-B60B-7BA8BE5F482E}" destId="{9F4B67AC-907D-4379-99F3-C9CEB88EDDF4}" srcOrd="0" destOrd="0" parTransId="{3BB71202-09DD-4BED-ADDA-23041A2A1DEE}" sibTransId="{8A17E019-FE9F-4112-B379-AC78D8541D88}"/>
    <dgm:cxn modelId="{0F9DFC8F-4531-4981-9C59-67DDF7072ADC}" srcId="{822A4707-665F-471D-AAFF-302F8722DDA9}" destId="{5ED49BC4-5F0B-40B6-BF4A-1A0FDF74F9B6}" srcOrd="3" destOrd="0" parTransId="{97F1388A-1A70-420C-ACDA-39F76B030871}" sibTransId="{60EE548D-BB22-4B7C-8363-F7732C222E57}"/>
    <dgm:cxn modelId="{2E6FFB44-46A7-44BB-95F4-E37BB1F51DF2}" type="presOf" srcId="{525DB53F-FD52-4CDC-AD97-39A30F998B95}" destId="{EAB7A895-9370-40C5-B660-819C5B09C80B}" srcOrd="0" destOrd="0" presId="urn:microsoft.com/office/officeart/2008/layout/VerticalAccentList"/>
    <dgm:cxn modelId="{CAFD59CD-65B3-46E3-8BAD-58E41E9EFDAE}" srcId="{690455A7-1A08-45F7-A9BC-D7349D481A90}" destId="{525DB53F-FD52-4CDC-AD97-39A30F998B95}" srcOrd="0" destOrd="0" parTransId="{BFD4A075-A612-45C2-9C7D-8A73D0502C24}" sibTransId="{C29EB356-C42F-4AB1-99B7-227D96F5DDA2}"/>
    <dgm:cxn modelId="{EC92F4B6-2E0D-4893-AAD0-EE4ACC3A1F0E}" srcId="{0DF93BC8-1194-4175-B60B-7BA8BE5F482E}" destId="{14250079-7142-46DF-91DC-053ABA8690F9}" srcOrd="1" destOrd="0" parTransId="{670109F5-F494-4B02-BFC6-CAFD1F9FACE5}" sibTransId="{02FA427C-5FA6-442E-B57C-CDE97BE44CDD}"/>
    <dgm:cxn modelId="{C7109313-E8B2-46B6-844D-E285BADB8B82}" type="presOf" srcId="{1B5B40BF-8197-49CC-A18F-4A6A315D2A54}" destId="{EAB7A895-9370-40C5-B660-819C5B09C80B}" srcOrd="0" destOrd="2" presId="urn:microsoft.com/office/officeart/2008/layout/VerticalAccentList"/>
    <dgm:cxn modelId="{140082D9-3467-4930-851D-A661E2C5E2BC}" type="presOf" srcId="{D8566477-E79F-462E-9951-C568FE74B910}" destId="{EAB7A895-9370-40C5-B660-819C5B09C80B}" srcOrd="0" destOrd="1" presId="urn:microsoft.com/office/officeart/2008/layout/VerticalAccentList"/>
    <dgm:cxn modelId="{3111711C-4BD4-4A4D-B323-06222D698BD7}" srcId="{822A4707-665F-471D-AAFF-302F8722DDA9}" destId="{25232CAD-A76A-4E3B-AF88-D4461FC4CDA5}" srcOrd="0" destOrd="0" parTransId="{8361EA83-75C0-45E9-BB31-815921D6CE94}" sibTransId="{1B15D90B-BFF4-4AE7-8CFA-194632864C25}"/>
    <dgm:cxn modelId="{CA6B9265-BBA2-4530-9582-2C120DB97FE9}" type="presOf" srcId="{5ED49BC4-5F0B-40B6-BF4A-1A0FDF74F9B6}" destId="{C6ECFAC7-90DF-4CE9-9079-C2B9826424AC}" srcOrd="0" destOrd="3" presId="urn:microsoft.com/office/officeart/2008/layout/VerticalAccentList"/>
    <dgm:cxn modelId="{150F3CBC-16F4-4385-987C-F9A2F1DF0944}" type="presOf" srcId="{14250079-7142-46DF-91DC-053ABA8690F9}" destId="{447BA82E-A0FD-4A7C-B85D-CE5A80E3EEEE}" srcOrd="0" destOrd="1" presId="urn:microsoft.com/office/officeart/2008/layout/VerticalAccentList"/>
    <dgm:cxn modelId="{2DFDF2BA-8672-4FB1-B9B6-301D27222555}" srcId="{822A4707-665F-471D-AAFF-302F8722DDA9}" destId="{380CCE00-EF91-47D1-B391-521203F833AE}" srcOrd="2" destOrd="0" parTransId="{AE51FD5A-79DD-4B3C-965D-45765FDB5C8C}" sibTransId="{685111B7-B5BE-419B-B62C-B7BA1AA33679}"/>
    <dgm:cxn modelId="{13D94CFC-E40E-4E38-9300-C710A4F81F70}" type="presOf" srcId="{76AE8C47-4BD7-4669-8D8E-A02129F16B61}" destId="{447BA82E-A0FD-4A7C-B85D-CE5A80E3EEEE}" srcOrd="0" destOrd="2" presId="urn:microsoft.com/office/officeart/2008/layout/VerticalAccentList"/>
    <dgm:cxn modelId="{858CB413-8DE6-413A-A521-20313D6C9C26}" type="presOf" srcId="{822A4707-665F-471D-AAFF-302F8722DDA9}" destId="{EF798CA3-B63E-43C4-BA9B-B17957D895DB}" srcOrd="0" destOrd="0" presId="urn:microsoft.com/office/officeart/2008/layout/VerticalAccentList"/>
    <dgm:cxn modelId="{74752224-8C09-44D8-8C0A-D1DE43F602F4}" srcId="{9C05761D-689E-4570-B1C5-DC13C840C02B}" destId="{690455A7-1A08-45F7-A9BC-D7349D481A90}" srcOrd="1" destOrd="0" parTransId="{73FC2075-E032-4B5F-84FA-50F33ED4CFA6}" sibTransId="{A4FF1DA3-8A99-431F-A39F-7E9B83D760AC}"/>
    <dgm:cxn modelId="{EECBB6C6-8D32-4923-942F-408DBAE815E0}" type="presOf" srcId="{D291D215-6302-48A8-A734-8788C2816991}" destId="{C6ECFAC7-90DF-4CE9-9079-C2B9826424AC}" srcOrd="0" destOrd="1" presId="urn:microsoft.com/office/officeart/2008/layout/VerticalAccentList"/>
    <dgm:cxn modelId="{389F00F6-E4AE-4D79-A6BE-BCDAEA16D1A0}" type="presOf" srcId="{0DF93BC8-1194-4175-B60B-7BA8BE5F482E}" destId="{95117BD6-D127-4B2C-9EE5-89C79D2D8E66}" srcOrd="0" destOrd="0" presId="urn:microsoft.com/office/officeart/2008/layout/VerticalAccentList"/>
    <dgm:cxn modelId="{38A656C2-9BF4-42E1-A7A5-06A13A5A26D3}" type="presOf" srcId="{380CCE00-EF91-47D1-B391-521203F833AE}" destId="{C6ECFAC7-90DF-4CE9-9079-C2B9826424AC}" srcOrd="0" destOrd="2" presId="urn:microsoft.com/office/officeart/2008/layout/VerticalAccentList"/>
    <dgm:cxn modelId="{650B8398-C531-4645-A45D-FB574DC9DD38}" type="presOf" srcId="{9F4B67AC-907D-4379-99F3-C9CEB88EDDF4}" destId="{447BA82E-A0FD-4A7C-B85D-CE5A80E3EEEE}" srcOrd="0" destOrd="0" presId="urn:microsoft.com/office/officeart/2008/layout/VerticalAccentList"/>
    <dgm:cxn modelId="{2247CBCC-B1AD-43DD-B73F-746FE4C48FC4}" srcId="{0DF93BC8-1194-4175-B60B-7BA8BE5F482E}" destId="{76AE8C47-4BD7-4669-8D8E-A02129F16B61}" srcOrd="2" destOrd="0" parTransId="{32E80F4A-5033-4C3C-A03B-A1F00E0CDAD2}" sibTransId="{FD4FE6D0-CCBE-4286-A6FB-62A0299F8175}"/>
    <dgm:cxn modelId="{4C920B79-DB1E-4E7D-8748-09B0EB838DD2}" type="presOf" srcId="{8FB64D16-EB21-4909-9C83-AB0844BE691A}" destId="{EAB7A895-9370-40C5-B660-819C5B09C80B}" srcOrd="0" destOrd="3" presId="urn:microsoft.com/office/officeart/2008/layout/VerticalAccentList"/>
    <dgm:cxn modelId="{A7E39796-5567-4322-BDBF-CF60574EFD59}" type="presOf" srcId="{9C05761D-689E-4570-B1C5-DC13C840C02B}" destId="{34F8D42E-1CD3-468A-865E-42BEDACA0853}" srcOrd="0" destOrd="0" presId="urn:microsoft.com/office/officeart/2008/layout/VerticalAccentList"/>
    <dgm:cxn modelId="{114D6E73-A428-4287-83C6-A37FE6B748B6}" type="presParOf" srcId="{34F8D42E-1CD3-468A-865E-42BEDACA0853}" destId="{1F56E42B-1984-46C3-BB3B-EDAB1661C04B}" srcOrd="0" destOrd="0" presId="urn:microsoft.com/office/officeart/2008/layout/VerticalAccentList"/>
    <dgm:cxn modelId="{DDD3FD36-65D3-475F-A0F2-37321217D9ED}" type="presParOf" srcId="{1F56E42B-1984-46C3-BB3B-EDAB1661C04B}" destId="{95117BD6-D127-4B2C-9EE5-89C79D2D8E66}" srcOrd="0" destOrd="0" presId="urn:microsoft.com/office/officeart/2008/layout/VerticalAccentList"/>
    <dgm:cxn modelId="{6105C8BB-AC8B-43DB-A9AE-93CF65875D03}" type="presParOf" srcId="{34F8D42E-1CD3-468A-865E-42BEDACA0853}" destId="{B07F4689-112C-4C57-AD92-7B491B6B2C2C}" srcOrd="1" destOrd="0" presId="urn:microsoft.com/office/officeart/2008/layout/VerticalAccentList"/>
    <dgm:cxn modelId="{D28F16AA-B3B3-42A1-99EF-DAB5F274ED06}" type="presParOf" srcId="{B07F4689-112C-4C57-AD92-7B491B6B2C2C}" destId="{88201148-FCF9-4108-ADAF-D10F6B9CE0E6}" srcOrd="0" destOrd="0" presId="urn:microsoft.com/office/officeart/2008/layout/VerticalAccentList"/>
    <dgm:cxn modelId="{32F26839-F77D-4DF9-8CC0-D8F7F19ADA1F}" type="presParOf" srcId="{B07F4689-112C-4C57-AD92-7B491B6B2C2C}" destId="{AA70E9F8-F826-4DE3-926C-B68936BAF178}" srcOrd="1" destOrd="0" presId="urn:microsoft.com/office/officeart/2008/layout/VerticalAccentList"/>
    <dgm:cxn modelId="{C1A81F91-A12B-459C-9FC4-4CAF21DDC487}" type="presParOf" srcId="{B07F4689-112C-4C57-AD92-7B491B6B2C2C}" destId="{97F4EABD-93AA-4538-8C96-B87772535248}" srcOrd="2" destOrd="0" presId="urn:microsoft.com/office/officeart/2008/layout/VerticalAccentList"/>
    <dgm:cxn modelId="{B624E6F0-BB4D-46BD-A507-85745722A375}" type="presParOf" srcId="{B07F4689-112C-4C57-AD92-7B491B6B2C2C}" destId="{7D5266AD-B049-4E3F-B59F-F7740183FCFB}" srcOrd="3" destOrd="0" presId="urn:microsoft.com/office/officeart/2008/layout/VerticalAccentList"/>
    <dgm:cxn modelId="{9E4F36D9-46A2-4F31-8CB9-84E39CA7B0BA}" type="presParOf" srcId="{B07F4689-112C-4C57-AD92-7B491B6B2C2C}" destId="{70F7E6E1-FDF7-4501-B997-27BBC940F39E}" srcOrd="4" destOrd="0" presId="urn:microsoft.com/office/officeart/2008/layout/VerticalAccentList"/>
    <dgm:cxn modelId="{1218C696-03FC-4646-851B-E7733E8EAF61}" type="presParOf" srcId="{B07F4689-112C-4C57-AD92-7B491B6B2C2C}" destId="{1E965EA2-B0E0-4A28-99F6-33A2025BAD2C}" srcOrd="5" destOrd="0" presId="urn:microsoft.com/office/officeart/2008/layout/VerticalAccentList"/>
    <dgm:cxn modelId="{04CE3DF2-5B2F-4D05-B7F4-3CCD5E4C989E}" type="presParOf" srcId="{B07F4689-112C-4C57-AD92-7B491B6B2C2C}" destId="{C163B608-1D3E-4B6A-87A0-C9E76F876A3B}" srcOrd="6" destOrd="0" presId="urn:microsoft.com/office/officeart/2008/layout/VerticalAccentList"/>
    <dgm:cxn modelId="{EAA05A2F-B002-4D8B-856B-1A5D5B667DC4}" type="presParOf" srcId="{B07F4689-112C-4C57-AD92-7B491B6B2C2C}" destId="{447BA82E-A0FD-4A7C-B85D-CE5A80E3EEEE}" srcOrd="7" destOrd="0" presId="urn:microsoft.com/office/officeart/2008/layout/VerticalAccentList"/>
    <dgm:cxn modelId="{05397479-0B5E-4422-897E-662448B84643}" type="presParOf" srcId="{34F8D42E-1CD3-468A-865E-42BEDACA0853}" destId="{55CA42D5-0891-4108-9C32-FAF9ADAD7188}" srcOrd="2" destOrd="0" presId="urn:microsoft.com/office/officeart/2008/layout/VerticalAccentList"/>
    <dgm:cxn modelId="{0B237BC7-8B8B-4EA1-A1C0-A1CFF4538C22}" type="presParOf" srcId="{34F8D42E-1CD3-468A-865E-42BEDACA0853}" destId="{6FBA2F02-4392-405B-A990-40E57A4F1ADE}" srcOrd="3" destOrd="0" presId="urn:microsoft.com/office/officeart/2008/layout/VerticalAccentList"/>
    <dgm:cxn modelId="{1C3F58A9-8844-433C-8D07-B8BB7CB2AC8B}" type="presParOf" srcId="{6FBA2F02-4392-405B-A990-40E57A4F1ADE}" destId="{D1C085EF-1CAE-4B61-B8C5-BEB16A9E79F2}" srcOrd="0" destOrd="0" presId="urn:microsoft.com/office/officeart/2008/layout/VerticalAccentList"/>
    <dgm:cxn modelId="{84844648-EC19-41E7-B868-98AE0D50B9A8}" type="presParOf" srcId="{34F8D42E-1CD3-468A-865E-42BEDACA0853}" destId="{1BFB547D-4340-4FE8-83ED-C26E8E502FDB}" srcOrd="4" destOrd="0" presId="urn:microsoft.com/office/officeart/2008/layout/VerticalAccentList"/>
    <dgm:cxn modelId="{19C79F6A-83D0-4949-A6AB-4764DB707419}" type="presParOf" srcId="{1BFB547D-4340-4FE8-83ED-C26E8E502FDB}" destId="{372CCF97-09EE-473E-AD47-9255BC7F4B59}" srcOrd="0" destOrd="0" presId="urn:microsoft.com/office/officeart/2008/layout/VerticalAccentList"/>
    <dgm:cxn modelId="{9CB187E3-889B-45AB-91BB-1DD9FEF00B22}" type="presParOf" srcId="{1BFB547D-4340-4FE8-83ED-C26E8E502FDB}" destId="{4C2CE5EE-AD98-4912-A67A-1899BB9BA4E8}" srcOrd="1" destOrd="0" presId="urn:microsoft.com/office/officeart/2008/layout/VerticalAccentList"/>
    <dgm:cxn modelId="{6FBD2546-0079-4456-957B-2AF3AD0A7666}" type="presParOf" srcId="{1BFB547D-4340-4FE8-83ED-C26E8E502FDB}" destId="{B1A3DA87-FF4E-49F4-B910-96857602BF52}" srcOrd="2" destOrd="0" presId="urn:microsoft.com/office/officeart/2008/layout/VerticalAccentList"/>
    <dgm:cxn modelId="{FDBDE64E-F9AD-4311-ADC1-36D0042E76F6}" type="presParOf" srcId="{1BFB547D-4340-4FE8-83ED-C26E8E502FDB}" destId="{54C29590-96BA-429E-BCBD-21DA94A8DF0E}" srcOrd="3" destOrd="0" presId="urn:microsoft.com/office/officeart/2008/layout/VerticalAccentList"/>
    <dgm:cxn modelId="{B1673A12-F023-417B-8F3C-E2F058ADF530}" type="presParOf" srcId="{1BFB547D-4340-4FE8-83ED-C26E8E502FDB}" destId="{A05CD63C-7211-4017-B1EE-030987CF117A}" srcOrd="4" destOrd="0" presId="urn:microsoft.com/office/officeart/2008/layout/VerticalAccentList"/>
    <dgm:cxn modelId="{054E6DCE-0B97-433A-9F54-3A0A0BD03342}" type="presParOf" srcId="{1BFB547D-4340-4FE8-83ED-C26E8E502FDB}" destId="{A94CD16F-067E-4127-9D66-7ED5C42AC685}" srcOrd="5" destOrd="0" presId="urn:microsoft.com/office/officeart/2008/layout/VerticalAccentList"/>
    <dgm:cxn modelId="{99B4C75F-4E6B-45B0-AB4C-02CAB2430BF8}" type="presParOf" srcId="{1BFB547D-4340-4FE8-83ED-C26E8E502FDB}" destId="{DF5BC7E5-EE15-4D83-9B7F-E4D87C340CF1}" srcOrd="6" destOrd="0" presId="urn:microsoft.com/office/officeart/2008/layout/VerticalAccentList"/>
    <dgm:cxn modelId="{863F1A6B-A2D8-4D3C-B11D-0F3ECB21C56C}" type="presParOf" srcId="{1BFB547D-4340-4FE8-83ED-C26E8E502FDB}" destId="{EAB7A895-9370-40C5-B660-819C5B09C80B}" srcOrd="7" destOrd="0" presId="urn:microsoft.com/office/officeart/2008/layout/VerticalAccentList"/>
    <dgm:cxn modelId="{C6DA286A-C576-4E70-9D34-CA96161D32B9}" type="presParOf" srcId="{34F8D42E-1CD3-468A-865E-42BEDACA0853}" destId="{DBBCBE90-1823-4EDF-A05D-D49306A440CC}" srcOrd="5" destOrd="0" presId="urn:microsoft.com/office/officeart/2008/layout/VerticalAccentList"/>
    <dgm:cxn modelId="{4E31AE71-011B-433A-A14D-D6EB7A5B1500}" type="presParOf" srcId="{34F8D42E-1CD3-468A-865E-42BEDACA0853}" destId="{D9B53F55-C592-427D-B542-7932736E82B5}" srcOrd="6" destOrd="0" presId="urn:microsoft.com/office/officeart/2008/layout/VerticalAccentList"/>
    <dgm:cxn modelId="{75688813-3E81-49AE-8B0F-C43C52594F1A}" type="presParOf" srcId="{D9B53F55-C592-427D-B542-7932736E82B5}" destId="{EF798CA3-B63E-43C4-BA9B-B17957D895DB}" srcOrd="0" destOrd="0" presId="urn:microsoft.com/office/officeart/2008/layout/VerticalAccentList"/>
    <dgm:cxn modelId="{B807FAC5-754C-49B6-B636-A7ACBB026B27}" type="presParOf" srcId="{34F8D42E-1CD3-468A-865E-42BEDACA0853}" destId="{B1B0AFBF-9DC5-4EA5-8FEA-F749515C89FF}" srcOrd="7" destOrd="0" presId="urn:microsoft.com/office/officeart/2008/layout/VerticalAccentList"/>
    <dgm:cxn modelId="{92B84D24-9259-4C4F-910F-7A3FC233299B}" type="presParOf" srcId="{B1B0AFBF-9DC5-4EA5-8FEA-F749515C89FF}" destId="{B980E662-C43E-4247-9426-896AF487FE6B}" srcOrd="0" destOrd="0" presId="urn:microsoft.com/office/officeart/2008/layout/VerticalAccentList"/>
    <dgm:cxn modelId="{CF5809BC-4170-4EB6-A72E-442C0A25D068}" type="presParOf" srcId="{B1B0AFBF-9DC5-4EA5-8FEA-F749515C89FF}" destId="{3B5B1AFD-F981-43BF-BB2F-30DC8AF248EF}" srcOrd="1" destOrd="0" presId="urn:microsoft.com/office/officeart/2008/layout/VerticalAccentList"/>
    <dgm:cxn modelId="{49CEA13A-9605-4265-8377-81A183619659}" type="presParOf" srcId="{B1B0AFBF-9DC5-4EA5-8FEA-F749515C89FF}" destId="{72369B71-601C-4EE6-AEFB-E662B3B52063}" srcOrd="2" destOrd="0" presId="urn:microsoft.com/office/officeart/2008/layout/VerticalAccentList"/>
    <dgm:cxn modelId="{AE1EE099-6288-4C0F-89B2-27F1DFA6A917}" type="presParOf" srcId="{B1B0AFBF-9DC5-4EA5-8FEA-F749515C89FF}" destId="{713CD44E-0421-40D6-974F-944691A845B9}" srcOrd="3" destOrd="0" presId="urn:microsoft.com/office/officeart/2008/layout/VerticalAccentList"/>
    <dgm:cxn modelId="{6A628157-776F-442D-B5CF-71322DADE243}" type="presParOf" srcId="{B1B0AFBF-9DC5-4EA5-8FEA-F749515C89FF}" destId="{7AF5B396-3118-4CFF-A1FD-F04EF74F6099}" srcOrd="4" destOrd="0" presId="urn:microsoft.com/office/officeart/2008/layout/VerticalAccentList"/>
    <dgm:cxn modelId="{E9C54A32-10E3-4D9F-91AB-7528D601F079}" type="presParOf" srcId="{B1B0AFBF-9DC5-4EA5-8FEA-F749515C89FF}" destId="{3BBECA68-9647-4A26-9ACF-6149E64A747A}" srcOrd="5" destOrd="0" presId="urn:microsoft.com/office/officeart/2008/layout/VerticalAccentList"/>
    <dgm:cxn modelId="{34D89C65-0DC3-4044-AEA4-AB791BF23829}" type="presParOf" srcId="{B1B0AFBF-9DC5-4EA5-8FEA-F749515C89FF}" destId="{BB0843AE-6BB9-4842-8369-E9A6C93D5E67}" srcOrd="6" destOrd="0" presId="urn:microsoft.com/office/officeart/2008/layout/VerticalAccentList"/>
    <dgm:cxn modelId="{9886BE52-068B-466F-9A18-94DFFEA17A1F}" type="presParOf" srcId="{B1B0AFBF-9DC5-4EA5-8FEA-F749515C89FF}" destId="{C6ECFAC7-90DF-4CE9-9079-C2B9826424AC}"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05761D-689E-4570-B1C5-DC13C840C02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0DF93BC8-1194-4175-B60B-7BA8BE5F482E}">
      <dgm:prSet phldrT="[Texto]"/>
      <dgm:spPr/>
      <dgm:t>
        <a:bodyPr/>
        <a:lstStyle/>
        <a:p>
          <a:r>
            <a:rPr lang="es-ES" dirty="0" smtClean="0">
              <a:solidFill>
                <a:schemeClr val="tx1"/>
              </a:solidFill>
            </a:rPr>
            <a:t>NAPO</a:t>
          </a:r>
          <a:endParaRPr lang="es-ES" dirty="0">
            <a:solidFill>
              <a:schemeClr val="tx1"/>
            </a:solidFill>
          </a:endParaRPr>
        </a:p>
      </dgm:t>
    </dgm:pt>
    <dgm:pt modelId="{3737C5AA-E95D-4F30-A0C3-B21E822A7F0D}" type="parTrans" cxnId="{7AD3A451-B2C4-4B1A-9B2C-D07CD977587B}">
      <dgm:prSet/>
      <dgm:spPr/>
      <dgm:t>
        <a:bodyPr/>
        <a:lstStyle/>
        <a:p>
          <a:endParaRPr lang="es-ES">
            <a:solidFill>
              <a:schemeClr val="tx1"/>
            </a:solidFill>
          </a:endParaRPr>
        </a:p>
      </dgm:t>
    </dgm:pt>
    <dgm:pt modelId="{27878FFF-6729-4FF5-B3E3-BFABDBCC0AD0}" type="sibTrans" cxnId="{7AD3A451-B2C4-4B1A-9B2C-D07CD977587B}">
      <dgm:prSet/>
      <dgm:spPr/>
      <dgm:t>
        <a:bodyPr/>
        <a:lstStyle/>
        <a:p>
          <a:endParaRPr lang="es-ES">
            <a:solidFill>
              <a:schemeClr val="tx1"/>
            </a:solidFill>
          </a:endParaRPr>
        </a:p>
      </dgm:t>
    </dgm:pt>
    <dgm:pt modelId="{9F4B67AC-907D-4379-99F3-C9CEB88EDDF4}">
      <dgm:prSet phldrT="[Texto]"/>
      <dgm:spPr/>
      <dgm:t>
        <a:bodyPr/>
        <a:lstStyle/>
        <a:p>
          <a:r>
            <a:rPr lang="es-ES" dirty="0" smtClean="0">
              <a:solidFill>
                <a:schemeClr val="tx1"/>
              </a:solidFill>
            </a:rPr>
            <a:t>El 46% de las ganaderías lo realizan </a:t>
          </a:r>
          <a:endParaRPr lang="es-ES" dirty="0">
            <a:solidFill>
              <a:schemeClr val="tx1"/>
            </a:solidFill>
          </a:endParaRPr>
        </a:p>
      </dgm:t>
    </dgm:pt>
    <dgm:pt modelId="{3BB71202-09DD-4BED-ADDA-23041A2A1DEE}" type="parTrans" cxnId="{7655CD1A-D4DA-46E7-8388-60700DA6FD6A}">
      <dgm:prSet/>
      <dgm:spPr/>
      <dgm:t>
        <a:bodyPr/>
        <a:lstStyle/>
        <a:p>
          <a:endParaRPr lang="es-ES">
            <a:solidFill>
              <a:schemeClr val="tx1"/>
            </a:solidFill>
          </a:endParaRPr>
        </a:p>
      </dgm:t>
    </dgm:pt>
    <dgm:pt modelId="{8A17E019-FE9F-4112-B379-AC78D8541D88}" type="sibTrans" cxnId="{7655CD1A-D4DA-46E7-8388-60700DA6FD6A}">
      <dgm:prSet/>
      <dgm:spPr/>
      <dgm:t>
        <a:bodyPr/>
        <a:lstStyle/>
        <a:p>
          <a:endParaRPr lang="es-ES">
            <a:solidFill>
              <a:schemeClr val="tx1"/>
            </a:solidFill>
          </a:endParaRPr>
        </a:p>
      </dgm:t>
    </dgm:pt>
    <dgm:pt modelId="{690455A7-1A08-45F7-A9BC-D7349D481A90}">
      <dgm:prSet phldrT="[Texto]"/>
      <dgm:spPr/>
      <dgm:t>
        <a:bodyPr/>
        <a:lstStyle/>
        <a:p>
          <a:r>
            <a:rPr lang="es-ES" dirty="0" smtClean="0">
              <a:solidFill>
                <a:schemeClr val="tx1"/>
              </a:solidFill>
            </a:rPr>
            <a:t>IMBABURA</a:t>
          </a:r>
          <a:endParaRPr lang="es-ES" dirty="0">
            <a:solidFill>
              <a:schemeClr val="tx1"/>
            </a:solidFill>
          </a:endParaRPr>
        </a:p>
      </dgm:t>
    </dgm:pt>
    <dgm:pt modelId="{73FC2075-E032-4B5F-84FA-50F33ED4CFA6}" type="parTrans" cxnId="{74752224-8C09-44D8-8C0A-D1DE43F602F4}">
      <dgm:prSet/>
      <dgm:spPr/>
      <dgm:t>
        <a:bodyPr/>
        <a:lstStyle/>
        <a:p>
          <a:endParaRPr lang="es-ES">
            <a:solidFill>
              <a:schemeClr val="tx1"/>
            </a:solidFill>
          </a:endParaRPr>
        </a:p>
      </dgm:t>
    </dgm:pt>
    <dgm:pt modelId="{A4FF1DA3-8A99-431F-A39F-7E9B83D760AC}" type="sibTrans" cxnId="{74752224-8C09-44D8-8C0A-D1DE43F602F4}">
      <dgm:prSet/>
      <dgm:spPr/>
      <dgm:t>
        <a:bodyPr/>
        <a:lstStyle/>
        <a:p>
          <a:endParaRPr lang="es-ES">
            <a:solidFill>
              <a:schemeClr val="tx1"/>
            </a:solidFill>
          </a:endParaRPr>
        </a:p>
      </dgm:t>
    </dgm:pt>
    <dgm:pt modelId="{525DB53F-FD52-4CDC-AD97-39A30F998B95}">
      <dgm:prSet phldrT="[Texto]"/>
      <dgm:spPr/>
      <dgm:t>
        <a:bodyPr/>
        <a:lstStyle/>
        <a:p>
          <a:r>
            <a:rPr lang="es-ES" dirty="0" smtClean="0">
              <a:solidFill>
                <a:schemeClr val="tx1"/>
              </a:solidFill>
            </a:rPr>
            <a:t>El 97% de las ganaderías lo realizan</a:t>
          </a:r>
          <a:endParaRPr lang="es-ES" dirty="0">
            <a:solidFill>
              <a:schemeClr val="tx1"/>
            </a:solidFill>
          </a:endParaRPr>
        </a:p>
      </dgm:t>
    </dgm:pt>
    <dgm:pt modelId="{BFD4A075-A612-45C2-9C7D-8A73D0502C24}" type="parTrans" cxnId="{CAFD59CD-65B3-46E3-8BAD-58E41E9EFDAE}">
      <dgm:prSet/>
      <dgm:spPr/>
      <dgm:t>
        <a:bodyPr/>
        <a:lstStyle/>
        <a:p>
          <a:endParaRPr lang="es-ES">
            <a:solidFill>
              <a:schemeClr val="tx1"/>
            </a:solidFill>
          </a:endParaRPr>
        </a:p>
      </dgm:t>
    </dgm:pt>
    <dgm:pt modelId="{C29EB356-C42F-4AB1-99B7-227D96F5DDA2}" type="sibTrans" cxnId="{CAFD59CD-65B3-46E3-8BAD-58E41E9EFDAE}">
      <dgm:prSet/>
      <dgm:spPr/>
      <dgm:t>
        <a:bodyPr/>
        <a:lstStyle/>
        <a:p>
          <a:endParaRPr lang="es-ES">
            <a:solidFill>
              <a:schemeClr val="tx1"/>
            </a:solidFill>
          </a:endParaRPr>
        </a:p>
      </dgm:t>
    </dgm:pt>
    <dgm:pt modelId="{822A4707-665F-471D-AAFF-302F8722DDA9}">
      <dgm:prSet phldrT="[Texto]"/>
      <dgm:spPr/>
      <dgm:t>
        <a:bodyPr/>
        <a:lstStyle/>
        <a:p>
          <a:r>
            <a:rPr lang="es-ES" dirty="0" smtClean="0">
              <a:solidFill>
                <a:schemeClr val="tx1"/>
              </a:solidFill>
            </a:rPr>
            <a:t>MANABÍ</a:t>
          </a:r>
          <a:endParaRPr lang="es-ES" dirty="0">
            <a:solidFill>
              <a:schemeClr val="tx1"/>
            </a:solidFill>
          </a:endParaRPr>
        </a:p>
      </dgm:t>
    </dgm:pt>
    <dgm:pt modelId="{59B6298D-5155-4B51-AFB0-1FAE35DC1D74}" type="parTrans" cxnId="{51CF55EE-C2B4-4AAB-9402-7B76843C2643}">
      <dgm:prSet/>
      <dgm:spPr/>
      <dgm:t>
        <a:bodyPr/>
        <a:lstStyle/>
        <a:p>
          <a:endParaRPr lang="es-ES">
            <a:solidFill>
              <a:schemeClr val="tx1"/>
            </a:solidFill>
          </a:endParaRPr>
        </a:p>
      </dgm:t>
    </dgm:pt>
    <dgm:pt modelId="{B43694DC-F927-4FB6-ABC1-B0FFADB692E6}" type="sibTrans" cxnId="{51CF55EE-C2B4-4AAB-9402-7B76843C2643}">
      <dgm:prSet/>
      <dgm:spPr/>
      <dgm:t>
        <a:bodyPr/>
        <a:lstStyle/>
        <a:p>
          <a:endParaRPr lang="es-ES">
            <a:solidFill>
              <a:schemeClr val="tx1"/>
            </a:solidFill>
          </a:endParaRPr>
        </a:p>
      </dgm:t>
    </dgm:pt>
    <dgm:pt modelId="{25232CAD-A76A-4E3B-AF88-D4461FC4CDA5}">
      <dgm:prSet phldrT="[Texto]"/>
      <dgm:spPr/>
      <dgm:t>
        <a:bodyPr/>
        <a:lstStyle/>
        <a:p>
          <a:r>
            <a:rPr lang="es-ES" dirty="0" smtClean="0">
              <a:solidFill>
                <a:schemeClr val="tx1"/>
              </a:solidFill>
            </a:rPr>
            <a:t>El 23% de las ganaderías lo realizan</a:t>
          </a:r>
          <a:endParaRPr lang="es-ES" dirty="0">
            <a:solidFill>
              <a:schemeClr val="tx1"/>
            </a:solidFill>
          </a:endParaRPr>
        </a:p>
      </dgm:t>
    </dgm:pt>
    <dgm:pt modelId="{8361EA83-75C0-45E9-BB31-815921D6CE94}" type="parTrans" cxnId="{3111711C-4BD4-4A4D-B323-06222D698BD7}">
      <dgm:prSet/>
      <dgm:spPr/>
      <dgm:t>
        <a:bodyPr/>
        <a:lstStyle/>
        <a:p>
          <a:endParaRPr lang="es-ES">
            <a:solidFill>
              <a:schemeClr val="tx1"/>
            </a:solidFill>
          </a:endParaRPr>
        </a:p>
      </dgm:t>
    </dgm:pt>
    <dgm:pt modelId="{1B15D90B-BFF4-4AE7-8CFA-194632864C25}" type="sibTrans" cxnId="{3111711C-4BD4-4A4D-B323-06222D698BD7}">
      <dgm:prSet/>
      <dgm:spPr/>
      <dgm:t>
        <a:bodyPr/>
        <a:lstStyle/>
        <a:p>
          <a:endParaRPr lang="es-ES">
            <a:solidFill>
              <a:schemeClr val="tx1"/>
            </a:solidFill>
          </a:endParaRPr>
        </a:p>
      </dgm:t>
    </dgm:pt>
    <dgm:pt modelId="{D291D215-6302-48A8-A734-8788C2816991}">
      <dgm:prSet/>
      <dgm:spPr/>
      <dgm:t>
        <a:bodyPr/>
        <a:lstStyle/>
        <a:p>
          <a:r>
            <a:rPr lang="es-ES" dirty="0" smtClean="0">
              <a:solidFill>
                <a:schemeClr val="tx1"/>
              </a:solidFill>
            </a:rPr>
            <a:t>Estadísticamente no repercute con la utilización o no utilización de esta práctica ganadera sobre la relación C /B</a:t>
          </a:r>
          <a:endParaRPr lang="es-ES" dirty="0">
            <a:solidFill>
              <a:schemeClr val="tx1"/>
            </a:solidFill>
          </a:endParaRPr>
        </a:p>
      </dgm:t>
    </dgm:pt>
    <dgm:pt modelId="{21367207-371B-425B-A88A-3EB60F3A835F}" type="parTrans" cxnId="{5DD665B6-C0BD-4101-9633-AAD55EAC9EF3}">
      <dgm:prSet/>
      <dgm:spPr/>
      <dgm:t>
        <a:bodyPr/>
        <a:lstStyle/>
        <a:p>
          <a:endParaRPr lang="es-ES">
            <a:solidFill>
              <a:schemeClr val="tx1"/>
            </a:solidFill>
          </a:endParaRPr>
        </a:p>
      </dgm:t>
    </dgm:pt>
    <dgm:pt modelId="{071A3E5A-D595-4447-A98B-276B69BF672A}" type="sibTrans" cxnId="{5DD665B6-C0BD-4101-9633-AAD55EAC9EF3}">
      <dgm:prSet/>
      <dgm:spPr/>
      <dgm:t>
        <a:bodyPr/>
        <a:lstStyle/>
        <a:p>
          <a:endParaRPr lang="es-ES">
            <a:solidFill>
              <a:schemeClr val="tx1"/>
            </a:solidFill>
          </a:endParaRPr>
        </a:p>
      </dgm:t>
    </dgm:pt>
    <dgm:pt modelId="{380CCE00-EF91-47D1-B391-521203F833AE}">
      <dgm:prSet/>
      <dgm:spPr/>
      <dgm:t>
        <a:bodyPr/>
        <a:lstStyle/>
        <a:p>
          <a:r>
            <a:rPr lang="es-ES" dirty="0" smtClean="0">
              <a:solidFill>
                <a:schemeClr val="tx1"/>
              </a:solidFill>
            </a:rPr>
            <a:t>Chi-cuadrado 0,08 no fue significativa con un probabilidad de p&gt;0.05</a:t>
          </a:r>
          <a:endParaRPr lang="es-ES" dirty="0">
            <a:solidFill>
              <a:schemeClr val="tx1"/>
            </a:solidFill>
          </a:endParaRPr>
        </a:p>
      </dgm:t>
    </dgm:pt>
    <dgm:pt modelId="{AE51FD5A-79DD-4B3C-965D-45765FDB5C8C}" type="parTrans" cxnId="{2DFDF2BA-8672-4FB1-B9B6-301D27222555}">
      <dgm:prSet/>
      <dgm:spPr/>
      <dgm:t>
        <a:bodyPr/>
        <a:lstStyle/>
        <a:p>
          <a:endParaRPr lang="es-ES">
            <a:solidFill>
              <a:schemeClr val="tx1"/>
            </a:solidFill>
          </a:endParaRPr>
        </a:p>
      </dgm:t>
    </dgm:pt>
    <dgm:pt modelId="{685111B7-B5BE-419B-B62C-B7BA1AA33679}" type="sibTrans" cxnId="{2DFDF2BA-8672-4FB1-B9B6-301D27222555}">
      <dgm:prSet/>
      <dgm:spPr/>
      <dgm:t>
        <a:bodyPr/>
        <a:lstStyle/>
        <a:p>
          <a:endParaRPr lang="es-ES">
            <a:solidFill>
              <a:schemeClr val="tx1"/>
            </a:solidFill>
          </a:endParaRPr>
        </a:p>
      </dgm:t>
    </dgm:pt>
    <dgm:pt modelId="{D8566477-E79F-462E-9951-C568FE74B910}">
      <dgm:prSet/>
      <dgm:spPr/>
      <dgm:t>
        <a:bodyPr/>
        <a:lstStyle/>
        <a:p>
          <a:r>
            <a:rPr lang="es-ES" dirty="0" smtClean="0">
              <a:solidFill>
                <a:schemeClr val="tx1"/>
              </a:solidFill>
            </a:rPr>
            <a:t>Estadísticamente no repercute con la utilización o no utilización de esta práctica ganadera sobre la relación C /B</a:t>
          </a:r>
          <a:endParaRPr lang="es-ES" dirty="0">
            <a:solidFill>
              <a:schemeClr val="tx1"/>
            </a:solidFill>
          </a:endParaRPr>
        </a:p>
      </dgm:t>
    </dgm:pt>
    <dgm:pt modelId="{720F6ED5-213A-48A7-AB0E-17040EEBAD58}" type="parTrans" cxnId="{3728BF02-D7EE-4C4A-B16E-69FC3437922E}">
      <dgm:prSet/>
      <dgm:spPr/>
      <dgm:t>
        <a:bodyPr/>
        <a:lstStyle/>
        <a:p>
          <a:endParaRPr lang="es-ES">
            <a:solidFill>
              <a:schemeClr val="tx1"/>
            </a:solidFill>
          </a:endParaRPr>
        </a:p>
      </dgm:t>
    </dgm:pt>
    <dgm:pt modelId="{BD5D03C6-677A-4388-8EAE-3976078ABF6D}" type="sibTrans" cxnId="{3728BF02-D7EE-4C4A-B16E-69FC3437922E}">
      <dgm:prSet/>
      <dgm:spPr/>
      <dgm:t>
        <a:bodyPr/>
        <a:lstStyle/>
        <a:p>
          <a:endParaRPr lang="es-ES">
            <a:solidFill>
              <a:schemeClr val="tx1"/>
            </a:solidFill>
          </a:endParaRPr>
        </a:p>
      </dgm:t>
    </dgm:pt>
    <dgm:pt modelId="{1B5B40BF-8197-49CC-A18F-4A6A315D2A54}">
      <dgm:prSet/>
      <dgm:spPr/>
      <dgm:t>
        <a:bodyPr/>
        <a:lstStyle/>
        <a:p>
          <a:r>
            <a:rPr lang="es-ES" dirty="0" smtClean="0">
              <a:solidFill>
                <a:schemeClr val="tx1"/>
              </a:solidFill>
            </a:rPr>
            <a:t>Chi-cuadrado 0,53 siendo no significativa con un probabilidad de p&gt;0.05</a:t>
          </a:r>
          <a:endParaRPr lang="es-ES" dirty="0">
            <a:solidFill>
              <a:schemeClr val="tx1"/>
            </a:solidFill>
          </a:endParaRPr>
        </a:p>
      </dgm:t>
    </dgm:pt>
    <dgm:pt modelId="{2CC9A21F-32D8-4EF4-825C-66E0242FFA32}" type="parTrans" cxnId="{033CEE59-B5A9-473D-B1D1-570550E30115}">
      <dgm:prSet/>
      <dgm:spPr/>
      <dgm:t>
        <a:bodyPr/>
        <a:lstStyle/>
        <a:p>
          <a:endParaRPr lang="es-ES">
            <a:solidFill>
              <a:schemeClr val="tx1"/>
            </a:solidFill>
          </a:endParaRPr>
        </a:p>
      </dgm:t>
    </dgm:pt>
    <dgm:pt modelId="{73B14597-8998-4578-94A2-CED738497CF7}" type="sibTrans" cxnId="{033CEE59-B5A9-473D-B1D1-570550E30115}">
      <dgm:prSet/>
      <dgm:spPr/>
      <dgm:t>
        <a:bodyPr/>
        <a:lstStyle/>
        <a:p>
          <a:endParaRPr lang="es-ES">
            <a:solidFill>
              <a:schemeClr val="tx1"/>
            </a:solidFill>
          </a:endParaRPr>
        </a:p>
      </dgm:t>
    </dgm:pt>
    <dgm:pt modelId="{14250079-7142-46DF-91DC-053ABA8690F9}">
      <dgm:prSet/>
      <dgm:spPr/>
      <dgm:t>
        <a:bodyPr/>
        <a:lstStyle/>
        <a:p>
          <a:r>
            <a:rPr lang="es-ES" dirty="0" smtClean="0">
              <a:solidFill>
                <a:schemeClr val="tx1"/>
              </a:solidFill>
            </a:rPr>
            <a:t>Estadísticamente la presencia o ausencia de esta práctica no repercute sobre la relación C /B</a:t>
          </a:r>
          <a:endParaRPr lang="es-ES" dirty="0">
            <a:solidFill>
              <a:schemeClr val="tx1"/>
            </a:solidFill>
          </a:endParaRPr>
        </a:p>
      </dgm:t>
    </dgm:pt>
    <dgm:pt modelId="{670109F5-F494-4B02-BFC6-CAFD1F9FACE5}" type="parTrans" cxnId="{EC92F4B6-2E0D-4893-AAD0-EE4ACC3A1F0E}">
      <dgm:prSet/>
      <dgm:spPr/>
      <dgm:t>
        <a:bodyPr/>
        <a:lstStyle/>
        <a:p>
          <a:endParaRPr lang="es-ES">
            <a:solidFill>
              <a:schemeClr val="tx1"/>
            </a:solidFill>
          </a:endParaRPr>
        </a:p>
      </dgm:t>
    </dgm:pt>
    <dgm:pt modelId="{02FA427C-5FA6-442E-B57C-CDE97BE44CDD}" type="sibTrans" cxnId="{EC92F4B6-2E0D-4893-AAD0-EE4ACC3A1F0E}">
      <dgm:prSet/>
      <dgm:spPr/>
      <dgm:t>
        <a:bodyPr/>
        <a:lstStyle/>
        <a:p>
          <a:endParaRPr lang="es-ES">
            <a:solidFill>
              <a:schemeClr val="tx1"/>
            </a:solidFill>
          </a:endParaRPr>
        </a:p>
      </dgm:t>
    </dgm:pt>
    <dgm:pt modelId="{76AE8C47-4BD7-4669-8D8E-A02129F16B61}">
      <dgm:prSet/>
      <dgm:spPr/>
      <dgm:t>
        <a:bodyPr/>
        <a:lstStyle/>
        <a:p>
          <a:r>
            <a:rPr lang="es-ES" dirty="0" smtClean="0">
              <a:solidFill>
                <a:schemeClr val="tx1"/>
              </a:solidFill>
            </a:rPr>
            <a:t>Chi-cuadrado 4,16 con un probabilidad de p&gt;0.05</a:t>
          </a:r>
          <a:endParaRPr lang="es-ES" dirty="0">
            <a:solidFill>
              <a:schemeClr val="tx1"/>
            </a:solidFill>
          </a:endParaRPr>
        </a:p>
      </dgm:t>
    </dgm:pt>
    <dgm:pt modelId="{32E80F4A-5033-4C3C-A03B-A1F00E0CDAD2}" type="parTrans" cxnId="{2247CBCC-B1AD-43DD-B73F-746FE4C48FC4}">
      <dgm:prSet/>
      <dgm:spPr/>
      <dgm:t>
        <a:bodyPr/>
        <a:lstStyle/>
        <a:p>
          <a:endParaRPr lang="es-ES">
            <a:solidFill>
              <a:schemeClr val="tx1"/>
            </a:solidFill>
          </a:endParaRPr>
        </a:p>
      </dgm:t>
    </dgm:pt>
    <dgm:pt modelId="{FD4FE6D0-CCBE-4286-A6FB-62A0299F8175}" type="sibTrans" cxnId="{2247CBCC-B1AD-43DD-B73F-746FE4C48FC4}">
      <dgm:prSet/>
      <dgm:spPr/>
      <dgm:t>
        <a:bodyPr/>
        <a:lstStyle/>
        <a:p>
          <a:endParaRPr lang="es-ES">
            <a:solidFill>
              <a:schemeClr val="tx1"/>
            </a:solidFill>
          </a:endParaRPr>
        </a:p>
      </dgm:t>
    </dgm:pt>
    <dgm:pt modelId="{BAB3C374-6352-4177-A7F4-B12EBA09D738}" type="pres">
      <dgm:prSet presAssocID="{9C05761D-689E-4570-B1C5-DC13C840C02B}" presName="Name0" presStyleCnt="0">
        <dgm:presLayoutVars>
          <dgm:chMax val="7"/>
          <dgm:chPref val="7"/>
          <dgm:dir/>
        </dgm:presLayoutVars>
      </dgm:prSet>
      <dgm:spPr/>
      <dgm:t>
        <a:bodyPr/>
        <a:lstStyle/>
        <a:p>
          <a:endParaRPr lang="es-EC"/>
        </a:p>
      </dgm:t>
    </dgm:pt>
    <dgm:pt modelId="{D7C77CA9-6156-4160-87EA-53945F9F5448}" type="pres">
      <dgm:prSet presAssocID="{9C05761D-689E-4570-B1C5-DC13C840C02B}" presName="Name1" presStyleCnt="0"/>
      <dgm:spPr/>
      <dgm:t>
        <a:bodyPr/>
        <a:lstStyle/>
        <a:p>
          <a:endParaRPr lang="es-EC"/>
        </a:p>
      </dgm:t>
    </dgm:pt>
    <dgm:pt modelId="{28A819FD-0D0E-4F0B-A9E2-B9F0D58E7206}" type="pres">
      <dgm:prSet presAssocID="{9C05761D-689E-4570-B1C5-DC13C840C02B}" presName="cycle" presStyleCnt="0"/>
      <dgm:spPr/>
      <dgm:t>
        <a:bodyPr/>
        <a:lstStyle/>
        <a:p>
          <a:endParaRPr lang="es-EC"/>
        </a:p>
      </dgm:t>
    </dgm:pt>
    <dgm:pt modelId="{D413C7E8-1674-4B73-85B3-2C50157FBF66}" type="pres">
      <dgm:prSet presAssocID="{9C05761D-689E-4570-B1C5-DC13C840C02B}" presName="srcNode" presStyleLbl="node1" presStyleIdx="0" presStyleCnt="3"/>
      <dgm:spPr/>
      <dgm:t>
        <a:bodyPr/>
        <a:lstStyle/>
        <a:p>
          <a:endParaRPr lang="es-EC"/>
        </a:p>
      </dgm:t>
    </dgm:pt>
    <dgm:pt modelId="{40DB96AA-8AC5-4C24-9356-E70037925FD7}" type="pres">
      <dgm:prSet presAssocID="{9C05761D-689E-4570-B1C5-DC13C840C02B}" presName="conn" presStyleLbl="parChTrans1D2" presStyleIdx="0" presStyleCnt="1"/>
      <dgm:spPr/>
      <dgm:t>
        <a:bodyPr/>
        <a:lstStyle/>
        <a:p>
          <a:endParaRPr lang="es-EC"/>
        </a:p>
      </dgm:t>
    </dgm:pt>
    <dgm:pt modelId="{8DE50291-2C42-4142-9059-04DB4398978A}" type="pres">
      <dgm:prSet presAssocID="{9C05761D-689E-4570-B1C5-DC13C840C02B}" presName="extraNode" presStyleLbl="node1" presStyleIdx="0" presStyleCnt="3"/>
      <dgm:spPr/>
      <dgm:t>
        <a:bodyPr/>
        <a:lstStyle/>
        <a:p>
          <a:endParaRPr lang="es-EC"/>
        </a:p>
      </dgm:t>
    </dgm:pt>
    <dgm:pt modelId="{C0438738-3D9B-4B11-8415-A67C0B7DAC7C}" type="pres">
      <dgm:prSet presAssocID="{9C05761D-689E-4570-B1C5-DC13C840C02B}" presName="dstNode" presStyleLbl="node1" presStyleIdx="0" presStyleCnt="3"/>
      <dgm:spPr/>
      <dgm:t>
        <a:bodyPr/>
        <a:lstStyle/>
        <a:p>
          <a:endParaRPr lang="es-EC"/>
        </a:p>
      </dgm:t>
    </dgm:pt>
    <dgm:pt modelId="{01C4BD87-1DB2-46A1-8A78-1D6E62DA675C}" type="pres">
      <dgm:prSet presAssocID="{0DF93BC8-1194-4175-B60B-7BA8BE5F482E}" presName="text_1" presStyleLbl="node1" presStyleIdx="0" presStyleCnt="3">
        <dgm:presLayoutVars>
          <dgm:bulletEnabled val="1"/>
        </dgm:presLayoutVars>
      </dgm:prSet>
      <dgm:spPr/>
      <dgm:t>
        <a:bodyPr/>
        <a:lstStyle/>
        <a:p>
          <a:endParaRPr lang="es-EC"/>
        </a:p>
      </dgm:t>
    </dgm:pt>
    <dgm:pt modelId="{0312416D-7BD8-4654-9813-912DE4DC0316}" type="pres">
      <dgm:prSet presAssocID="{0DF93BC8-1194-4175-B60B-7BA8BE5F482E}" presName="accent_1" presStyleCnt="0"/>
      <dgm:spPr/>
      <dgm:t>
        <a:bodyPr/>
        <a:lstStyle/>
        <a:p>
          <a:endParaRPr lang="es-EC"/>
        </a:p>
      </dgm:t>
    </dgm:pt>
    <dgm:pt modelId="{4011A1E4-7A0F-41F7-AD99-D563375C4745}" type="pres">
      <dgm:prSet presAssocID="{0DF93BC8-1194-4175-B60B-7BA8BE5F482E}" presName="accentRepeatNode" presStyleLbl="solidFgAcc1" presStyleIdx="0" presStyleCnt="3"/>
      <dgm:spPr/>
      <dgm:t>
        <a:bodyPr/>
        <a:lstStyle/>
        <a:p>
          <a:endParaRPr lang="es-EC"/>
        </a:p>
      </dgm:t>
    </dgm:pt>
    <dgm:pt modelId="{F9199579-5D8C-4109-849F-F93605B5D271}" type="pres">
      <dgm:prSet presAssocID="{690455A7-1A08-45F7-A9BC-D7349D481A90}" presName="text_2" presStyleLbl="node1" presStyleIdx="1" presStyleCnt="3">
        <dgm:presLayoutVars>
          <dgm:bulletEnabled val="1"/>
        </dgm:presLayoutVars>
      </dgm:prSet>
      <dgm:spPr/>
      <dgm:t>
        <a:bodyPr/>
        <a:lstStyle/>
        <a:p>
          <a:endParaRPr lang="es-EC"/>
        </a:p>
      </dgm:t>
    </dgm:pt>
    <dgm:pt modelId="{4439E725-3D86-4A6F-A2A0-CCC183E844BE}" type="pres">
      <dgm:prSet presAssocID="{690455A7-1A08-45F7-A9BC-D7349D481A90}" presName="accent_2" presStyleCnt="0"/>
      <dgm:spPr/>
      <dgm:t>
        <a:bodyPr/>
        <a:lstStyle/>
        <a:p>
          <a:endParaRPr lang="es-EC"/>
        </a:p>
      </dgm:t>
    </dgm:pt>
    <dgm:pt modelId="{12C3D6F5-9DD8-4EE5-B43E-6EDFE5BF1006}" type="pres">
      <dgm:prSet presAssocID="{690455A7-1A08-45F7-A9BC-D7349D481A90}" presName="accentRepeatNode" presStyleLbl="solidFgAcc1" presStyleIdx="1" presStyleCnt="3"/>
      <dgm:spPr/>
      <dgm:t>
        <a:bodyPr/>
        <a:lstStyle/>
        <a:p>
          <a:endParaRPr lang="es-EC"/>
        </a:p>
      </dgm:t>
    </dgm:pt>
    <dgm:pt modelId="{2A4B4CFA-E0C4-42FD-B67D-7D154B3CA5BB}" type="pres">
      <dgm:prSet presAssocID="{822A4707-665F-471D-AAFF-302F8722DDA9}" presName="text_3" presStyleLbl="node1" presStyleIdx="2" presStyleCnt="3">
        <dgm:presLayoutVars>
          <dgm:bulletEnabled val="1"/>
        </dgm:presLayoutVars>
      </dgm:prSet>
      <dgm:spPr/>
      <dgm:t>
        <a:bodyPr/>
        <a:lstStyle/>
        <a:p>
          <a:endParaRPr lang="es-EC"/>
        </a:p>
      </dgm:t>
    </dgm:pt>
    <dgm:pt modelId="{0D98E49E-D25C-486C-BE03-8A9C22D987E9}" type="pres">
      <dgm:prSet presAssocID="{822A4707-665F-471D-AAFF-302F8722DDA9}" presName="accent_3" presStyleCnt="0"/>
      <dgm:spPr/>
      <dgm:t>
        <a:bodyPr/>
        <a:lstStyle/>
        <a:p>
          <a:endParaRPr lang="es-EC"/>
        </a:p>
      </dgm:t>
    </dgm:pt>
    <dgm:pt modelId="{AC8EA406-63F4-4F0B-8153-2FA99B290C78}" type="pres">
      <dgm:prSet presAssocID="{822A4707-665F-471D-AAFF-302F8722DDA9}" presName="accentRepeatNode" presStyleLbl="solidFgAcc1" presStyleIdx="2" presStyleCnt="3"/>
      <dgm:spPr/>
      <dgm:t>
        <a:bodyPr/>
        <a:lstStyle/>
        <a:p>
          <a:endParaRPr lang="es-EC"/>
        </a:p>
      </dgm:t>
    </dgm:pt>
  </dgm:ptLst>
  <dgm:cxnLst>
    <dgm:cxn modelId="{7655CD1A-D4DA-46E7-8388-60700DA6FD6A}" srcId="{0DF93BC8-1194-4175-B60B-7BA8BE5F482E}" destId="{9F4B67AC-907D-4379-99F3-C9CEB88EDDF4}" srcOrd="0" destOrd="0" parTransId="{3BB71202-09DD-4BED-ADDA-23041A2A1DEE}" sibTransId="{8A17E019-FE9F-4112-B379-AC78D8541D88}"/>
    <dgm:cxn modelId="{033CEE59-B5A9-473D-B1D1-570550E30115}" srcId="{690455A7-1A08-45F7-A9BC-D7349D481A90}" destId="{1B5B40BF-8197-49CC-A18F-4A6A315D2A54}" srcOrd="2" destOrd="0" parTransId="{2CC9A21F-32D8-4EF4-825C-66E0242FFA32}" sibTransId="{73B14597-8998-4578-94A2-CED738497CF7}"/>
    <dgm:cxn modelId="{DA0B6792-038D-40AD-8B94-B01557DA80B1}" type="presOf" srcId="{9F4B67AC-907D-4379-99F3-C9CEB88EDDF4}" destId="{01C4BD87-1DB2-46A1-8A78-1D6E62DA675C}" srcOrd="0" destOrd="1" presId="urn:microsoft.com/office/officeart/2008/layout/VerticalCurvedList"/>
    <dgm:cxn modelId="{C1389952-0C41-4EA5-8F37-0B91A0DAAFA6}" type="presOf" srcId="{D8566477-E79F-462E-9951-C568FE74B910}" destId="{F9199579-5D8C-4109-849F-F93605B5D271}" srcOrd="0" destOrd="2" presId="urn:microsoft.com/office/officeart/2008/layout/VerticalCurvedList"/>
    <dgm:cxn modelId="{5DD665B6-C0BD-4101-9633-AAD55EAC9EF3}" srcId="{822A4707-665F-471D-AAFF-302F8722DDA9}" destId="{D291D215-6302-48A8-A734-8788C2816991}" srcOrd="1" destOrd="0" parTransId="{21367207-371B-425B-A88A-3EB60F3A835F}" sibTransId="{071A3E5A-D595-4447-A98B-276B69BF672A}"/>
    <dgm:cxn modelId="{7AD3A451-B2C4-4B1A-9B2C-D07CD977587B}" srcId="{9C05761D-689E-4570-B1C5-DC13C840C02B}" destId="{0DF93BC8-1194-4175-B60B-7BA8BE5F482E}" srcOrd="0" destOrd="0" parTransId="{3737C5AA-E95D-4F30-A0C3-B21E822A7F0D}" sibTransId="{27878FFF-6729-4FF5-B3E3-BFABDBCC0AD0}"/>
    <dgm:cxn modelId="{2DFDF2BA-8672-4FB1-B9B6-301D27222555}" srcId="{822A4707-665F-471D-AAFF-302F8722DDA9}" destId="{380CCE00-EF91-47D1-B391-521203F833AE}" srcOrd="2" destOrd="0" parTransId="{AE51FD5A-79DD-4B3C-965D-45765FDB5C8C}" sibTransId="{685111B7-B5BE-419B-B62C-B7BA1AA33679}"/>
    <dgm:cxn modelId="{2B31E364-32E2-47CB-8EC8-649E2463680E}" type="presOf" srcId="{14250079-7142-46DF-91DC-053ABA8690F9}" destId="{01C4BD87-1DB2-46A1-8A78-1D6E62DA675C}" srcOrd="0" destOrd="2" presId="urn:microsoft.com/office/officeart/2008/layout/VerticalCurvedList"/>
    <dgm:cxn modelId="{04021902-0A55-48A0-9EBD-DD979287075A}" type="presOf" srcId="{690455A7-1A08-45F7-A9BC-D7349D481A90}" destId="{F9199579-5D8C-4109-849F-F93605B5D271}" srcOrd="0" destOrd="0" presId="urn:microsoft.com/office/officeart/2008/layout/VerticalCurvedList"/>
    <dgm:cxn modelId="{E1236140-609D-4251-82BA-74EA54E6366F}" type="presOf" srcId="{25232CAD-A76A-4E3B-AF88-D4461FC4CDA5}" destId="{2A4B4CFA-E0C4-42FD-B67D-7D154B3CA5BB}" srcOrd="0" destOrd="1" presId="urn:microsoft.com/office/officeart/2008/layout/VerticalCurvedList"/>
    <dgm:cxn modelId="{BA5D3880-BFFE-4C03-8A80-B7A5B44F1AA7}" type="presOf" srcId="{1B5B40BF-8197-49CC-A18F-4A6A315D2A54}" destId="{F9199579-5D8C-4109-849F-F93605B5D271}" srcOrd="0" destOrd="3" presId="urn:microsoft.com/office/officeart/2008/layout/VerticalCurvedList"/>
    <dgm:cxn modelId="{9566E0DE-99E0-477A-A18A-04B274D1B37A}" type="presOf" srcId="{9C05761D-689E-4570-B1C5-DC13C840C02B}" destId="{BAB3C374-6352-4177-A7F4-B12EBA09D738}" srcOrd="0" destOrd="0" presId="urn:microsoft.com/office/officeart/2008/layout/VerticalCurvedList"/>
    <dgm:cxn modelId="{2C650920-F1B0-49B2-87ED-A9E1D37A31DF}" type="presOf" srcId="{8A17E019-FE9F-4112-B379-AC78D8541D88}" destId="{40DB96AA-8AC5-4C24-9356-E70037925FD7}" srcOrd="0" destOrd="0" presId="urn:microsoft.com/office/officeart/2008/layout/VerticalCurvedList"/>
    <dgm:cxn modelId="{74752224-8C09-44D8-8C0A-D1DE43F602F4}" srcId="{9C05761D-689E-4570-B1C5-DC13C840C02B}" destId="{690455A7-1A08-45F7-A9BC-D7349D481A90}" srcOrd="1" destOrd="0" parTransId="{73FC2075-E032-4B5F-84FA-50F33ED4CFA6}" sibTransId="{A4FF1DA3-8A99-431F-A39F-7E9B83D760AC}"/>
    <dgm:cxn modelId="{EC8570B9-FAE3-4374-8BBC-2C63FEAF6865}" type="presOf" srcId="{822A4707-665F-471D-AAFF-302F8722DDA9}" destId="{2A4B4CFA-E0C4-42FD-B67D-7D154B3CA5BB}" srcOrd="0" destOrd="0" presId="urn:microsoft.com/office/officeart/2008/layout/VerticalCurvedList"/>
    <dgm:cxn modelId="{EC92F4B6-2E0D-4893-AAD0-EE4ACC3A1F0E}" srcId="{0DF93BC8-1194-4175-B60B-7BA8BE5F482E}" destId="{14250079-7142-46DF-91DC-053ABA8690F9}" srcOrd="1" destOrd="0" parTransId="{670109F5-F494-4B02-BFC6-CAFD1F9FACE5}" sibTransId="{02FA427C-5FA6-442E-B57C-CDE97BE44CDD}"/>
    <dgm:cxn modelId="{2247CBCC-B1AD-43DD-B73F-746FE4C48FC4}" srcId="{0DF93BC8-1194-4175-B60B-7BA8BE5F482E}" destId="{76AE8C47-4BD7-4669-8D8E-A02129F16B61}" srcOrd="2" destOrd="0" parTransId="{32E80F4A-5033-4C3C-A03B-A1F00E0CDAD2}" sibTransId="{FD4FE6D0-CCBE-4286-A6FB-62A0299F8175}"/>
    <dgm:cxn modelId="{CAFD59CD-65B3-46E3-8BAD-58E41E9EFDAE}" srcId="{690455A7-1A08-45F7-A9BC-D7349D481A90}" destId="{525DB53F-FD52-4CDC-AD97-39A30F998B95}" srcOrd="0" destOrd="0" parTransId="{BFD4A075-A612-45C2-9C7D-8A73D0502C24}" sibTransId="{C29EB356-C42F-4AB1-99B7-227D96F5DDA2}"/>
    <dgm:cxn modelId="{89027107-06E5-44DC-91DE-CB6F2D205A7A}" type="presOf" srcId="{D291D215-6302-48A8-A734-8788C2816991}" destId="{2A4B4CFA-E0C4-42FD-B67D-7D154B3CA5BB}" srcOrd="0" destOrd="2" presId="urn:microsoft.com/office/officeart/2008/layout/VerticalCurvedList"/>
    <dgm:cxn modelId="{9A1AC1A5-004C-4427-9A7E-862E05C229BA}" type="presOf" srcId="{525DB53F-FD52-4CDC-AD97-39A30F998B95}" destId="{F9199579-5D8C-4109-849F-F93605B5D271}" srcOrd="0" destOrd="1" presId="urn:microsoft.com/office/officeart/2008/layout/VerticalCurvedList"/>
    <dgm:cxn modelId="{3728BF02-D7EE-4C4A-B16E-69FC3437922E}" srcId="{690455A7-1A08-45F7-A9BC-D7349D481A90}" destId="{D8566477-E79F-462E-9951-C568FE74B910}" srcOrd="1" destOrd="0" parTransId="{720F6ED5-213A-48A7-AB0E-17040EEBAD58}" sibTransId="{BD5D03C6-677A-4388-8EAE-3976078ABF6D}"/>
    <dgm:cxn modelId="{45CC375A-71B5-4136-BBCF-6C0722F1D733}" type="presOf" srcId="{380CCE00-EF91-47D1-B391-521203F833AE}" destId="{2A4B4CFA-E0C4-42FD-B67D-7D154B3CA5BB}" srcOrd="0" destOrd="3" presId="urn:microsoft.com/office/officeart/2008/layout/VerticalCurvedList"/>
    <dgm:cxn modelId="{9C70B1C5-9C0E-4256-B2A4-66F8357E5A9D}" type="presOf" srcId="{0DF93BC8-1194-4175-B60B-7BA8BE5F482E}" destId="{01C4BD87-1DB2-46A1-8A78-1D6E62DA675C}" srcOrd="0" destOrd="0" presId="urn:microsoft.com/office/officeart/2008/layout/VerticalCurvedList"/>
    <dgm:cxn modelId="{444226AE-5125-4046-9D48-AC262EF82618}" type="presOf" srcId="{76AE8C47-4BD7-4669-8D8E-A02129F16B61}" destId="{01C4BD87-1DB2-46A1-8A78-1D6E62DA675C}" srcOrd="0" destOrd="3" presId="urn:microsoft.com/office/officeart/2008/layout/VerticalCurvedList"/>
    <dgm:cxn modelId="{51CF55EE-C2B4-4AAB-9402-7B76843C2643}" srcId="{9C05761D-689E-4570-B1C5-DC13C840C02B}" destId="{822A4707-665F-471D-AAFF-302F8722DDA9}" srcOrd="2" destOrd="0" parTransId="{59B6298D-5155-4B51-AFB0-1FAE35DC1D74}" sibTransId="{B43694DC-F927-4FB6-ABC1-B0FFADB692E6}"/>
    <dgm:cxn modelId="{3111711C-4BD4-4A4D-B323-06222D698BD7}" srcId="{822A4707-665F-471D-AAFF-302F8722DDA9}" destId="{25232CAD-A76A-4E3B-AF88-D4461FC4CDA5}" srcOrd="0" destOrd="0" parTransId="{8361EA83-75C0-45E9-BB31-815921D6CE94}" sibTransId="{1B15D90B-BFF4-4AE7-8CFA-194632864C25}"/>
    <dgm:cxn modelId="{0B477F6A-EF7D-4282-B488-A481AC4356AC}" type="presParOf" srcId="{BAB3C374-6352-4177-A7F4-B12EBA09D738}" destId="{D7C77CA9-6156-4160-87EA-53945F9F5448}" srcOrd="0" destOrd="0" presId="urn:microsoft.com/office/officeart/2008/layout/VerticalCurvedList"/>
    <dgm:cxn modelId="{8C93DA14-74CB-4F27-8DA2-38B88C1A663C}" type="presParOf" srcId="{D7C77CA9-6156-4160-87EA-53945F9F5448}" destId="{28A819FD-0D0E-4F0B-A9E2-B9F0D58E7206}" srcOrd="0" destOrd="0" presId="urn:microsoft.com/office/officeart/2008/layout/VerticalCurvedList"/>
    <dgm:cxn modelId="{893FDC3B-FA3D-436A-A37E-8848984140AD}" type="presParOf" srcId="{28A819FD-0D0E-4F0B-A9E2-B9F0D58E7206}" destId="{D413C7E8-1674-4B73-85B3-2C50157FBF66}" srcOrd="0" destOrd="0" presId="urn:microsoft.com/office/officeart/2008/layout/VerticalCurvedList"/>
    <dgm:cxn modelId="{43BDBBA6-9E61-4C2A-BF80-9DE75A199DB2}" type="presParOf" srcId="{28A819FD-0D0E-4F0B-A9E2-B9F0D58E7206}" destId="{40DB96AA-8AC5-4C24-9356-E70037925FD7}" srcOrd="1" destOrd="0" presId="urn:microsoft.com/office/officeart/2008/layout/VerticalCurvedList"/>
    <dgm:cxn modelId="{88258DAC-2C6F-4A4B-B063-93F845F24C24}" type="presParOf" srcId="{28A819FD-0D0E-4F0B-A9E2-B9F0D58E7206}" destId="{8DE50291-2C42-4142-9059-04DB4398978A}" srcOrd="2" destOrd="0" presId="urn:microsoft.com/office/officeart/2008/layout/VerticalCurvedList"/>
    <dgm:cxn modelId="{3BCF5A3B-6B10-4324-B94B-D8EB9F589BB9}" type="presParOf" srcId="{28A819FD-0D0E-4F0B-A9E2-B9F0D58E7206}" destId="{C0438738-3D9B-4B11-8415-A67C0B7DAC7C}" srcOrd="3" destOrd="0" presId="urn:microsoft.com/office/officeart/2008/layout/VerticalCurvedList"/>
    <dgm:cxn modelId="{147A230C-9DDE-433D-A6B3-A92AF70925CD}" type="presParOf" srcId="{D7C77CA9-6156-4160-87EA-53945F9F5448}" destId="{01C4BD87-1DB2-46A1-8A78-1D6E62DA675C}" srcOrd="1" destOrd="0" presId="urn:microsoft.com/office/officeart/2008/layout/VerticalCurvedList"/>
    <dgm:cxn modelId="{0CEB1805-CD49-4C3C-B5DC-DB67F758FB26}" type="presParOf" srcId="{D7C77CA9-6156-4160-87EA-53945F9F5448}" destId="{0312416D-7BD8-4654-9813-912DE4DC0316}" srcOrd="2" destOrd="0" presId="urn:microsoft.com/office/officeart/2008/layout/VerticalCurvedList"/>
    <dgm:cxn modelId="{DE292140-057A-4609-AFDD-B520E1E4BDC6}" type="presParOf" srcId="{0312416D-7BD8-4654-9813-912DE4DC0316}" destId="{4011A1E4-7A0F-41F7-AD99-D563375C4745}" srcOrd="0" destOrd="0" presId="urn:microsoft.com/office/officeart/2008/layout/VerticalCurvedList"/>
    <dgm:cxn modelId="{1F0DD2A5-6D50-46D0-A01D-3A60748E862B}" type="presParOf" srcId="{D7C77CA9-6156-4160-87EA-53945F9F5448}" destId="{F9199579-5D8C-4109-849F-F93605B5D271}" srcOrd="3" destOrd="0" presId="urn:microsoft.com/office/officeart/2008/layout/VerticalCurvedList"/>
    <dgm:cxn modelId="{BAF24F38-A4DD-41F4-A1F1-9196B89C130C}" type="presParOf" srcId="{D7C77CA9-6156-4160-87EA-53945F9F5448}" destId="{4439E725-3D86-4A6F-A2A0-CCC183E844BE}" srcOrd="4" destOrd="0" presId="urn:microsoft.com/office/officeart/2008/layout/VerticalCurvedList"/>
    <dgm:cxn modelId="{A86C331A-0FEF-4616-9483-CD8F38B72C81}" type="presParOf" srcId="{4439E725-3D86-4A6F-A2A0-CCC183E844BE}" destId="{12C3D6F5-9DD8-4EE5-B43E-6EDFE5BF1006}" srcOrd="0" destOrd="0" presId="urn:microsoft.com/office/officeart/2008/layout/VerticalCurvedList"/>
    <dgm:cxn modelId="{4CCBA986-8744-453C-ABA3-DE7A1C6F4952}" type="presParOf" srcId="{D7C77CA9-6156-4160-87EA-53945F9F5448}" destId="{2A4B4CFA-E0C4-42FD-B67D-7D154B3CA5BB}" srcOrd="5" destOrd="0" presId="urn:microsoft.com/office/officeart/2008/layout/VerticalCurvedList"/>
    <dgm:cxn modelId="{37EC954F-751B-48E2-8DD3-66F2316071FA}" type="presParOf" srcId="{D7C77CA9-6156-4160-87EA-53945F9F5448}" destId="{0D98E49E-D25C-486C-BE03-8A9C22D987E9}" srcOrd="6" destOrd="0" presId="urn:microsoft.com/office/officeart/2008/layout/VerticalCurvedList"/>
    <dgm:cxn modelId="{EF7E92E6-C305-462C-9FFB-CC2D892B6AF1}" type="presParOf" srcId="{0D98E49E-D25C-486C-BE03-8A9C22D987E9}" destId="{AC8EA406-63F4-4F0B-8153-2FA99B290C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05761D-689E-4570-B1C5-DC13C840C02B}"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es-ES"/>
        </a:p>
      </dgm:t>
    </dgm:pt>
    <dgm:pt modelId="{0DF93BC8-1194-4175-B60B-7BA8BE5F482E}">
      <dgm:prSet phldrT="[Texto]"/>
      <dgm:spPr/>
      <dgm:t>
        <a:bodyPr/>
        <a:lstStyle/>
        <a:p>
          <a:r>
            <a:rPr lang="es-ES" dirty="0" smtClean="0">
              <a:solidFill>
                <a:schemeClr val="tx1"/>
              </a:solidFill>
            </a:rPr>
            <a:t>NAPO</a:t>
          </a:r>
          <a:endParaRPr lang="es-ES" dirty="0">
            <a:solidFill>
              <a:schemeClr val="tx1"/>
            </a:solidFill>
          </a:endParaRPr>
        </a:p>
      </dgm:t>
    </dgm:pt>
    <dgm:pt modelId="{3737C5AA-E95D-4F30-A0C3-B21E822A7F0D}" type="parTrans" cxnId="{7AD3A451-B2C4-4B1A-9B2C-D07CD977587B}">
      <dgm:prSet/>
      <dgm:spPr/>
      <dgm:t>
        <a:bodyPr/>
        <a:lstStyle/>
        <a:p>
          <a:endParaRPr lang="es-ES">
            <a:solidFill>
              <a:schemeClr val="tx1"/>
            </a:solidFill>
          </a:endParaRPr>
        </a:p>
      </dgm:t>
    </dgm:pt>
    <dgm:pt modelId="{27878FFF-6729-4FF5-B3E3-BFABDBCC0AD0}" type="sibTrans" cxnId="{7AD3A451-B2C4-4B1A-9B2C-D07CD977587B}">
      <dgm:prSet/>
      <dgm:spPr/>
      <dgm:t>
        <a:bodyPr/>
        <a:lstStyle/>
        <a:p>
          <a:endParaRPr lang="es-ES">
            <a:solidFill>
              <a:schemeClr val="tx1"/>
            </a:solidFill>
          </a:endParaRPr>
        </a:p>
      </dgm:t>
    </dgm:pt>
    <dgm:pt modelId="{9F4B67AC-907D-4379-99F3-C9CEB88EDDF4}">
      <dgm:prSet phldrT="[Texto]"/>
      <dgm:spPr/>
      <dgm:t>
        <a:bodyPr/>
        <a:lstStyle/>
        <a:p>
          <a:r>
            <a:rPr lang="es-ES" dirty="0" smtClean="0">
              <a:solidFill>
                <a:schemeClr val="tx1"/>
              </a:solidFill>
            </a:rPr>
            <a:t>El 4% de las ganaderías lo realizan </a:t>
          </a:r>
          <a:endParaRPr lang="es-ES" dirty="0">
            <a:solidFill>
              <a:schemeClr val="tx1"/>
            </a:solidFill>
          </a:endParaRPr>
        </a:p>
      </dgm:t>
    </dgm:pt>
    <dgm:pt modelId="{3BB71202-09DD-4BED-ADDA-23041A2A1DEE}" type="parTrans" cxnId="{7655CD1A-D4DA-46E7-8388-60700DA6FD6A}">
      <dgm:prSet/>
      <dgm:spPr/>
      <dgm:t>
        <a:bodyPr/>
        <a:lstStyle/>
        <a:p>
          <a:endParaRPr lang="es-ES">
            <a:solidFill>
              <a:schemeClr val="tx1"/>
            </a:solidFill>
          </a:endParaRPr>
        </a:p>
      </dgm:t>
    </dgm:pt>
    <dgm:pt modelId="{8A17E019-FE9F-4112-B379-AC78D8541D88}" type="sibTrans" cxnId="{7655CD1A-D4DA-46E7-8388-60700DA6FD6A}">
      <dgm:prSet/>
      <dgm:spPr/>
      <dgm:t>
        <a:bodyPr/>
        <a:lstStyle/>
        <a:p>
          <a:endParaRPr lang="es-ES">
            <a:solidFill>
              <a:schemeClr val="tx1"/>
            </a:solidFill>
          </a:endParaRPr>
        </a:p>
      </dgm:t>
    </dgm:pt>
    <dgm:pt modelId="{690455A7-1A08-45F7-A9BC-D7349D481A90}">
      <dgm:prSet phldrT="[Texto]"/>
      <dgm:spPr/>
      <dgm:t>
        <a:bodyPr/>
        <a:lstStyle/>
        <a:p>
          <a:r>
            <a:rPr lang="es-ES" dirty="0" smtClean="0">
              <a:solidFill>
                <a:schemeClr val="tx1"/>
              </a:solidFill>
            </a:rPr>
            <a:t>IMBABURA</a:t>
          </a:r>
          <a:endParaRPr lang="es-ES" dirty="0">
            <a:solidFill>
              <a:schemeClr val="tx1"/>
            </a:solidFill>
          </a:endParaRPr>
        </a:p>
      </dgm:t>
    </dgm:pt>
    <dgm:pt modelId="{73FC2075-E032-4B5F-84FA-50F33ED4CFA6}" type="parTrans" cxnId="{74752224-8C09-44D8-8C0A-D1DE43F602F4}">
      <dgm:prSet/>
      <dgm:spPr/>
      <dgm:t>
        <a:bodyPr/>
        <a:lstStyle/>
        <a:p>
          <a:endParaRPr lang="es-ES">
            <a:solidFill>
              <a:schemeClr val="tx1"/>
            </a:solidFill>
          </a:endParaRPr>
        </a:p>
      </dgm:t>
    </dgm:pt>
    <dgm:pt modelId="{A4FF1DA3-8A99-431F-A39F-7E9B83D760AC}" type="sibTrans" cxnId="{74752224-8C09-44D8-8C0A-D1DE43F602F4}">
      <dgm:prSet/>
      <dgm:spPr/>
      <dgm:t>
        <a:bodyPr/>
        <a:lstStyle/>
        <a:p>
          <a:endParaRPr lang="es-ES">
            <a:solidFill>
              <a:schemeClr val="tx1"/>
            </a:solidFill>
          </a:endParaRPr>
        </a:p>
      </dgm:t>
    </dgm:pt>
    <dgm:pt modelId="{525DB53F-FD52-4CDC-AD97-39A30F998B95}">
      <dgm:prSet phldrT="[Texto]"/>
      <dgm:spPr/>
      <dgm:t>
        <a:bodyPr/>
        <a:lstStyle/>
        <a:p>
          <a:r>
            <a:rPr lang="es-ES" dirty="0" smtClean="0">
              <a:solidFill>
                <a:schemeClr val="tx1"/>
              </a:solidFill>
            </a:rPr>
            <a:t>El 3% de las ganaderías lo realizan</a:t>
          </a:r>
          <a:endParaRPr lang="es-ES" dirty="0">
            <a:solidFill>
              <a:schemeClr val="tx1"/>
            </a:solidFill>
          </a:endParaRPr>
        </a:p>
      </dgm:t>
    </dgm:pt>
    <dgm:pt modelId="{BFD4A075-A612-45C2-9C7D-8A73D0502C24}" type="parTrans" cxnId="{CAFD59CD-65B3-46E3-8BAD-58E41E9EFDAE}">
      <dgm:prSet/>
      <dgm:spPr/>
      <dgm:t>
        <a:bodyPr/>
        <a:lstStyle/>
        <a:p>
          <a:endParaRPr lang="es-ES">
            <a:solidFill>
              <a:schemeClr val="tx1"/>
            </a:solidFill>
          </a:endParaRPr>
        </a:p>
      </dgm:t>
    </dgm:pt>
    <dgm:pt modelId="{C29EB356-C42F-4AB1-99B7-227D96F5DDA2}" type="sibTrans" cxnId="{CAFD59CD-65B3-46E3-8BAD-58E41E9EFDAE}">
      <dgm:prSet/>
      <dgm:spPr/>
      <dgm:t>
        <a:bodyPr/>
        <a:lstStyle/>
        <a:p>
          <a:endParaRPr lang="es-ES">
            <a:solidFill>
              <a:schemeClr val="tx1"/>
            </a:solidFill>
          </a:endParaRPr>
        </a:p>
      </dgm:t>
    </dgm:pt>
    <dgm:pt modelId="{822A4707-665F-471D-AAFF-302F8722DDA9}">
      <dgm:prSet phldrT="[Texto]"/>
      <dgm:spPr/>
      <dgm:t>
        <a:bodyPr/>
        <a:lstStyle/>
        <a:p>
          <a:r>
            <a:rPr lang="es-ES" dirty="0" smtClean="0">
              <a:solidFill>
                <a:schemeClr val="tx1"/>
              </a:solidFill>
            </a:rPr>
            <a:t>MANABÍ</a:t>
          </a:r>
          <a:endParaRPr lang="es-ES" dirty="0">
            <a:solidFill>
              <a:schemeClr val="tx1"/>
            </a:solidFill>
          </a:endParaRPr>
        </a:p>
      </dgm:t>
    </dgm:pt>
    <dgm:pt modelId="{59B6298D-5155-4B51-AFB0-1FAE35DC1D74}" type="parTrans" cxnId="{51CF55EE-C2B4-4AAB-9402-7B76843C2643}">
      <dgm:prSet/>
      <dgm:spPr/>
      <dgm:t>
        <a:bodyPr/>
        <a:lstStyle/>
        <a:p>
          <a:endParaRPr lang="es-ES">
            <a:solidFill>
              <a:schemeClr val="tx1"/>
            </a:solidFill>
          </a:endParaRPr>
        </a:p>
      </dgm:t>
    </dgm:pt>
    <dgm:pt modelId="{B43694DC-F927-4FB6-ABC1-B0FFADB692E6}" type="sibTrans" cxnId="{51CF55EE-C2B4-4AAB-9402-7B76843C2643}">
      <dgm:prSet/>
      <dgm:spPr/>
      <dgm:t>
        <a:bodyPr/>
        <a:lstStyle/>
        <a:p>
          <a:endParaRPr lang="es-ES">
            <a:solidFill>
              <a:schemeClr val="tx1"/>
            </a:solidFill>
          </a:endParaRPr>
        </a:p>
      </dgm:t>
    </dgm:pt>
    <dgm:pt modelId="{25232CAD-A76A-4E3B-AF88-D4461FC4CDA5}">
      <dgm:prSet phldrT="[Texto]"/>
      <dgm:spPr/>
      <dgm:t>
        <a:bodyPr/>
        <a:lstStyle/>
        <a:p>
          <a:r>
            <a:rPr lang="es-ES" dirty="0" smtClean="0">
              <a:solidFill>
                <a:schemeClr val="tx1"/>
              </a:solidFill>
            </a:rPr>
            <a:t>No se pudo establecer la tabla de contingencia pues ninguna ganadería utiliza esta práctica</a:t>
          </a:r>
          <a:endParaRPr lang="es-ES" dirty="0">
            <a:solidFill>
              <a:schemeClr val="tx1"/>
            </a:solidFill>
          </a:endParaRPr>
        </a:p>
      </dgm:t>
    </dgm:pt>
    <dgm:pt modelId="{8361EA83-75C0-45E9-BB31-815921D6CE94}" type="parTrans" cxnId="{3111711C-4BD4-4A4D-B323-06222D698BD7}">
      <dgm:prSet/>
      <dgm:spPr/>
      <dgm:t>
        <a:bodyPr/>
        <a:lstStyle/>
        <a:p>
          <a:endParaRPr lang="es-ES">
            <a:solidFill>
              <a:schemeClr val="tx1"/>
            </a:solidFill>
          </a:endParaRPr>
        </a:p>
      </dgm:t>
    </dgm:pt>
    <dgm:pt modelId="{1B15D90B-BFF4-4AE7-8CFA-194632864C25}" type="sibTrans" cxnId="{3111711C-4BD4-4A4D-B323-06222D698BD7}">
      <dgm:prSet/>
      <dgm:spPr/>
      <dgm:t>
        <a:bodyPr/>
        <a:lstStyle/>
        <a:p>
          <a:endParaRPr lang="es-ES">
            <a:solidFill>
              <a:schemeClr val="tx1"/>
            </a:solidFill>
          </a:endParaRPr>
        </a:p>
      </dgm:t>
    </dgm:pt>
    <dgm:pt modelId="{D8566477-E79F-462E-9951-C568FE74B910}">
      <dgm:prSet/>
      <dgm:spPr/>
      <dgm:t>
        <a:bodyPr/>
        <a:lstStyle/>
        <a:p>
          <a:r>
            <a:rPr lang="es-ES" dirty="0" smtClean="0">
              <a:solidFill>
                <a:schemeClr val="tx1"/>
              </a:solidFill>
            </a:rPr>
            <a:t>Estadísticamente la presencia o ausencia de esta práctica no repercute sobre la relación C /B</a:t>
          </a:r>
          <a:endParaRPr lang="es-ES" dirty="0">
            <a:solidFill>
              <a:schemeClr val="tx1"/>
            </a:solidFill>
          </a:endParaRPr>
        </a:p>
      </dgm:t>
    </dgm:pt>
    <dgm:pt modelId="{720F6ED5-213A-48A7-AB0E-17040EEBAD58}" type="parTrans" cxnId="{3728BF02-D7EE-4C4A-B16E-69FC3437922E}">
      <dgm:prSet/>
      <dgm:spPr/>
      <dgm:t>
        <a:bodyPr/>
        <a:lstStyle/>
        <a:p>
          <a:endParaRPr lang="es-ES">
            <a:solidFill>
              <a:schemeClr val="tx1"/>
            </a:solidFill>
          </a:endParaRPr>
        </a:p>
      </dgm:t>
    </dgm:pt>
    <dgm:pt modelId="{BD5D03C6-677A-4388-8EAE-3976078ABF6D}" type="sibTrans" cxnId="{3728BF02-D7EE-4C4A-B16E-69FC3437922E}">
      <dgm:prSet/>
      <dgm:spPr/>
      <dgm:t>
        <a:bodyPr/>
        <a:lstStyle/>
        <a:p>
          <a:endParaRPr lang="es-ES">
            <a:solidFill>
              <a:schemeClr val="tx1"/>
            </a:solidFill>
          </a:endParaRPr>
        </a:p>
      </dgm:t>
    </dgm:pt>
    <dgm:pt modelId="{1B5B40BF-8197-49CC-A18F-4A6A315D2A54}">
      <dgm:prSet/>
      <dgm:spPr/>
      <dgm:t>
        <a:bodyPr/>
        <a:lstStyle/>
        <a:p>
          <a:r>
            <a:rPr lang="es-ES" dirty="0" smtClean="0">
              <a:solidFill>
                <a:schemeClr val="tx1"/>
              </a:solidFill>
            </a:rPr>
            <a:t>Chi-cuadrado 0,26 siendo no significativa con un probabilidad de p&gt;0.05</a:t>
          </a:r>
          <a:endParaRPr lang="es-ES" dirty="0">
            <a:solidFill>
              <a:schemeClr val="tx1"/>
            </a:solidFill>
          </a:endParaRPr>
        </a:p>
      </dgm:t>
    </dgm:pt>
    <dgm:pt modelId="{2CC9A21F-32D8-4EF4-825C-66E0242FFA32}" type="parTrans" cxnId="{033CEE59-B5A9-473D-B1D1-570550E30115}">
      <dgm:prSet/>
      <dgm:spPr/>
      <dgm:t>
        <a:bodyPr/>
        <a:lstStyle/>
        <a:p>
          <a:endParaRPr lang="es-ES">
            <a:solidFill>
              <a:schemeClr val="tx1"/>
            </a:solidFill>
          </a:endParaRPr>
        </a:p>
      </dgm:t>
    </dgm:pt>
    <dgm:pt modelId="{73B14597-8998-4578-94A2-CED738497CF7}" type="sibTrans" cxnId="{033CEE59-B5A9-473D-B1D1-570550E30115}">
      <dgm:prSet/>
      <dgm:spPr/>
      <dgm:t>
        <a:bodyPr/>
        <a:lstStyle/>
        <a:p>
          <a:endParaRPr lang="es-ES">
            <a:solidFill>
              <a:schemeClr val="tx1"/>
            </a:solidFill>
          </a:endParaRPr>
        </a:p>
      </dgm:t>
    </dgm:pt>
    <dgm:pt modelId="{14250079-7142-46DF-91DC-053ABA8690F9}">
      <dgm:prSet/>
      <dgm:spPr/>
      <dgm:t>
        <a:bodyPr/>
        <a:lstStyle/>
        <a:p>
          <a:r>
            <a:rPr lang="es-ES" dirty="0" smtClean="0">
              <a:solidFill>
                <a:schemeClr val="tx1"/>
              </a:solidFill>
            </a:rPr>
            <a:t>Estadísticamente la presencia o ausencia de esta práctica no repercute sobre la relación C /B</a:t>
          </a:r>
          <a:endParaRPr lang="es-ES" dirty="0">
            <a:solidFill>
              <a:schemeClr val="tx1"/>
            </a:solidFill>
          </a:endParaRPr>
        </a:p>
      </dgm:t>
    </dgm:pt>
    <dgm:pt modelId="{670109F5-F494-4B02-BFC6-CAFD1F9FACE5}" type="parTrans" cxnId="{EC92F4B6-2E0D-4893-AAD0-EE4ACC3A1F0E}">
      <dgm:prSet/>
      <dgm:spPr/>
      <dgm:t>
        <a:bodyPr/>
        <a:lstStyle/>
        <a:p>
          <a:endParaRPr lang="es-ES">
            <a:solidFill>
              <a:schemeClr val="tx1"/>
            </a:solidFill>
          </a:endParaRPr>
        </a:p>
      </dgm:t>
    </dgm:pt>
    <dgm:pt modelId="{02FA427C-5FA6-442E-B57C-CDE97BE44CDD}" type="sibTrans" cxnId="{EC92F4B6-2E0D-4893-AAD0-EE4ACC3A1F0E}">
      <dgm:prSet/>
      <dgm:spPr/>
      <dgm:t>
        <a:bodyPr/>
        <a:lstStyle/>
        <a:p>
          <a:endParaRPr lang="es-ES">
            <a:solidFill>
              <a:schemeClr val="tx1"/>
            </a:solidFill>
          </a:endParaRPr>
        </a:p>
      </dgm:t>
    </dgm:pt>
    <dgm:pt modelId="{76AE8C47-4BD7-4669-8D8E-A02129F16B61}">
      <dgm:prSet/>
      <dgm:spPr/>
      <dgm:t>
        <a:bodyPr/>
        <a:lstStyle/>
        <a:p>
          <a:r>
            <a:rPr lang="es-ES" dirty="0" smtClean="0">
              <a:solidFill>
                <a:schemeClr val="tx1"/>
              </a:solidFill>
            </a:rPr>
            <a:t>Chi-cuadrado 0,28 con un probabilidad de p&gt;0.05</a:t>
          </a:r>
          <a:endParaRPr lang="es-ES" dirty="0">
            <a:solidFill>
              <a:schemeClr val="tx1"/>
            </a:solidFill>
          </a:endParaRPr>
        </a:p>
      </dgm:t>
    </dgm:pt>
    <dgm:pt modelId="{32E80F4A-5033-4C3C-A03B-A1F00E0CDAD2}" type="parTrans" cxnId="{2247CBCC-B1AD-43DD-B73F-746FE4C48FC4}">
      <dgm:prSet/>
      <dgm:spPr/>
      <dgm:t>
        <a:bodyPr/>
        <a:lstStyle/>
        <a:p>
          <a:endParaRPr lang="es-ES">
            <a:solidFill>
              <a:schemeClr val="tx1"/>
            </a:solidFill>
          </a:endParaRPr>
        </a:p>
      </dgm:t>
    </dgm:pt>
    <dgm:pt modelId="{FD4FE6D0-CCBE-4286-A6FB-62A0299F8175}" type="sibTrans" cxnId="{2247CBCC-B1AD-43DD-B73F-746FE4C48FC4}">
      <dgm:prSet/>
      <dgm:spPr/>
      <dgm:t>
        <a:bodyPr/>
        <a:lstStyle/>
        <a:p>
          <a:endParaRPr lang="es-ES">
            <a:solidFill>
              <a:schemeClr val="tx1"/>
            </a:solidFill>
          </a:endParaRPr>
        </a:p>
      </dgm:t>
    </dgm:pt>
    <dgm:pt modelId="{F199612D-A3EE-4DF9-A144-2985F9874A38}" type="pres">
      <dgm:prSet presAssocID="{9C05761D-689E-4570-B1C5-DC13C840C02B}" presName="Name0" presStyleCnt="0">
        <dgm:presLayoutVars>
          <dgm:dir/>
          <dgm:resizeHandles val="exact"/>
        </dgm:presLayoutVars>
      </dgm:prSet>
      <dgm:spPr/>
      <dgm:t>
        <a:bodyPr/>
        <a:lstStyle/>
        <a:p>
          <a:endParaRPr lang="es-EC"/>
        </a:p>
      </dgm:t>
    </dgm:pt>
    <dgm:pt modelId="{A632B894-127B-499E-B753-E3125B0F7488}" type="pres">
      <dgm:prSet presAssocID="{0DF93BC8-1194-4175-B60B-7BA8BE5F482E}" presName="node" presStyleLbl="node1" presStyleIdx="0" presStyleCnt="3">
        <dgm:presLayoutVars>
          <dgm:bulletEnabled val="1"/>
        </dgm:presLayoutVars>
      </dgm:prSet>
      <dgm:spPr/>
      <dgm:t>
        <a:bodyPr/>
        <a:lstStyle/>
        <a:p>
          <a:endParaRPr lang="es-EC"/>
        </a:p>
      </dgm:t>
    </dgm:pt>
    <dgm:pt modelId="{889A703F-5104-4008-8694-2A172D6E0A46}" type="pres">
      <dgm:prSet presAssocID="{27878FFF-6729-4FF5-B3E3-BFABDBCC0AD0}" presName="sibTrans" presStyleCnt="0"/>
      <dgm:spPr/>
      <dgm:t>
        <a:bodyPr/>
        <a:lstStyle/>
        <a:p>
          <a:endParaRPr lang="es-EC"/>
        </a:p>
      </dgm:t>
    </dgm:pt>
    <dgm:pt modelId="{CE65C9FD-881F-41E3-8480-4EC8F570D7B3}" type="pres">
      <dgm:prSet presAssocID="{690455A7-1A08-45F7-A9BC-D7349D481A90}" presName="node" presStyleLbl="node1" presStyleIdx="1" presStyleCnt="3">
        <dgm:presLayoutVars>
          <dgm:bulletEnabled val="1"/>
        </dgm:presLayoutVars>
      </dgm:prSet>
      <dgm:spPr/>
      <dgm:t>
        <a:bodyPr/>
        <a:lstStyle/>
        <a:p>
          <a:endParaRPr lang="es-EC"/>
        </a:p>
      </dgm:t>
    </dgm:pt>
    <dgm:pt modelId="{66150FE4-77C8-45E8-8B41-375AA729664D}" type="pres">
      <dgm:prSet presAssocID="{A4FF1DA3-8A99-431F-A39F-7E9B83D760AC}" presName="sibTrans" presStyleCnt="0"/>
      <dgm:spPr/>
      <dgm:t>
        <a:bodyPr/>
        <a:lstStyle/>
        <a:p>
          <a:endParaRPr lang="es-EC"/>
        </a:p>
      </dgm:t>
    </dgm:pt>
    <dgm:pt modelId="{32B6EFAF-DFA3-4FB2-92CB-FD69341BE9F5}" type="pres">
      <dgm:prSet presAssocID="{822A4707-665F-471D-AAFF-302F8722DDA9}" presName="node" presStyleLbl="node1" presStyleIdx="2" presStyleCnt="3">
        <dgm:presLayoutVars>
          <dgm:bulletEnabled val="1"/>
        </dgm:presLayoutVars>
      </dgm:prSet>
      <dgm:spPr/>
      <dgm:t>
        <a:bodyPr/>
        <a:lstStyle/>
        <a:p>
          <a:endParaRPr lang="es-EC"/>
        </a:p>
      </dgm:t>
    </dgm:pt>
  </dgm:ptLst>
  <dgm:cxnLst>
    <dgm:cxn modelId="{00E6E125-3CEA-4592-BEAE-DB9D83912941}" type="presOf" srcId="{25232CAD-A76A-4E3B-AF88-D4461FC4CDA5}" destId="{32B6EFAF-DFA3-4FB2-92CB-FD69341BE9F5}" srcOrd="0" destOrd="1" presId="urn:microsoft.com/office/officeart/2005/8/layout/hList6"/>
    <dgm:cxn modelId="{EC92F4B6-2E0D-4893-AAD0-EE4ACC3A1F0E}" srcId="{0DF93BC8-1194-4175-B60B-7BA8BE5F482E}" destId="{14250079-7142-46DF-91DC-053ABA8690F9}" srcOrd="1" destOrd="0" parTransId="{670109F5-F494-4B02-BFC6-CAFD1F9FACE5}" sibTransId="{02FA427C-5FA6-442E-B57C-CDE97BE44CDD}"/>
    <dgm:cxn modelId="{7AD3A451-B2C4-4B1A-9B2C-D07CD977587B}" srcId="{9C05761D-689E-4570-B1C5-DC13C840C02B}" destId="{0DF93BC8-1194-4175-B60B-7BA8BE5F482E}" srcOrd="0" destOrd="0" parTransId="{3737C5AA-E95D-4F30-A0C3-B21E822A7F0D}" sibTransId="{27878FFF-6729-4FF5-B3E3-BFABDBCC0AD0}"/>
    <dgm:cxn modelId="{74752224-8C09-44D8-8C0A-D1DE43F602F4}" srcId="{9C05761D-689E-4570-B1C5-DC13C840C02B}" destId="{690455A7-1A08-45F7-A9BC-D7349D481A90}" srcOrd="1" destOrd="0" parTransId="{73FC2075-E032-4B5F-84FA-50F33ED4CFA6}" sibTransId="{A4FF1DA3-8A99-431F-A39F-7E9B83D760AC}"/>
    <dgm:cxn modelId="{3728BF02-D7EE-4C4A-B16E-69FC3437922E}" srcId="{690455A7-1A08-45F7-A9BC-D7349D481A90}" destId="{D8566477-E79F-462E-9951-C568FE74B910}" srcOrd="1" destOrd="0" parTransId="{720F6ED5-213A-48A7-AB0E-17040EEBAD58}" sibTransId="{BD5D03C6-677A-4388-8EAE-3976078ABF6D}"/>
    <dgm:cxn modelId="{2247CBCC-B1AD-43DD-B73F-746FE4C48FC4}" srcId="{0DF93BC8-1194-4175-B60B-7BA8BE5F482E}" destId="{76AE8C47-4BD7-4669-8D8E-A02129F16B61}" srcOrd="2" destOrd="0" parTransId="{32E80F4A-5033-4C3C-A03B-A1F00E0CDAD2}" sibTransId="{FD4FE6D0-CCBE-4286-A6FB-62A0299F8175}"/>
    <dgm:cxn modelId="{51CF55EE-C2B4-4AAB-9402-7B76843C2643}" srcId="{9C05761D-689E-4570-B1C5-DC13C840C02B}" destId="{822A4707-665F-471D-AAFF-302F8722DDA9}" srcOrd="2" destOrd="0" parTransId="{59B6298D-5155-4B51-AFB0-1FAE35DC1D74}" sibTransId="{B43694DC-F927-4FB6-ABC1-B0FFADB692E6}"/>
    <dgm:cxn modelId="{8ED16B0C-E71F-4232-A988-8AE5BA9154FC}" type="presOf" srcId="{9C05761D-689E-4570-B1C5-DC13C840C02B}" destId="{F199612D-A3EE-4DF9-A144-2985F9874A38}" srcOrd="0" destOrd="0" presId="urn:microsoft.com/office/officeart/2005/8/layout/hList6"/>
    <dgm:cxn modelId="{5E9820B4-B291-40F8-B07C-174A0BA6018E}" type="presOf" srcId="{822A4707-665F-471D-AAFF-302F8722DDA9}" destId="{32B6EFAF-DFA3-4FB2-92CB-FD69341BE9F5}" srcOrd="0" destOrd="0" presId="urn:microsoft.com/office/officeart/2005/8/layout/hList6"/>
    <dgm:cxn modelId="{3111711C-4BD4-4A4D-B323-06222D698BD7}" srcId="{822A4707-665F-471D-AAFF-302F8722DDA9}" destId="{25232CAD-A76A-4E3B-AF88-D4461FC4CDA5}" srcOrd="0" destOrd="0" parTransId="{8361EA83-75C0-45E9-BB31-815921D6CE94}" sibTransId="{1B15D90B-BFF4-4AE7-8CFA-194632864C25}"/>
    <dgm:cxn modelId="{B306ADC8-1B65-4345-8322-4C8142AB1D52}" type="presOf" srcId="{690455A7-1A08-45F7-A9BC-D7349D481A90}" destId="{CE65C9FD-881F-41E3-8480-4EC8F570D7B3}" srcOrd="0" destOrd="0" presId="urn:microsoft.com/office/officeart/2005/8/layout/hList6"/>
    <dgm:cxn modelId="{7655CD1A-D4DA-46E7-8388-60700DA6FD6A}" srcId="{0DF93BC8-1194-4175-B60B-7BA8BE5F482E}" destId="{9F4B67AC-907D-4379-99F3-C9CEB88EDDF4}" srcOrd="0" destOrd="0" parTransId="{3BB71202-09DD-4BED-ADDA-23041A2A1DEE}" sibTransId="{8A17E019-FE9F-4112-B379-AC78D8541D88}"/>
    <dgm:cxn modelId="{F5049E0B-65CC-4644-885A-5F1E022F68C0}" type="presOf" srcId="{76AE8C47-4BD7-4669-8D8E-A02129F16B61}" destId="{A632B894-127B-499E-B753-E3125B0F7488}" srcOrd="0" destOrd="3" presId="urn:microsoft.com/office/officeart/2005/8/layout/hList6"/>
    <dgm:cxn modelId="{6FB0C6A5-D4D8-4CA8-91A0-7D321B1148C4}" type="presOf" srcId="{1B5B40BF-8197-49CC-A18F-4A6A315D2A54}" destId="{CE65C9FD-881F-41E3-8480-4EC8F570D7B3}" srcOrd="0" destOrd="3" presId="urn:microsoft.com/office/officeart/2005/8/layout/hList6"/>
    <dgm:cxn modelId="{033CEE59-B5A9-473D-B1D1-570550E30115}" srcId="{690455A7-1A08-45F7-A9BC-D7349D481A90}" destId="{1B5B40BF-8197-49CC-A18F-4A6A315D2A54}" srcOrd="2" destOrd="0" parTransId="{2CC9A21F-32D8-4EF4-825C-66E0242FFA32}" sibTransId="{73B14597-8998-4578-94A2-CED738497CF7}"/>
    <dgm:cxn modelId="{695E707B-42CE-402F-9360-561E2F703CAB}" type="presOf" srcId="{9F4B67AC-907D-4379-99F3-C9CEB88EDDF4}" destId="{A632B894-127B-499E-B753-E3125B0F7488}" srcOrd="0" destOrd="1" presId="urn:microsoft.com/office/officeart/2005/8/layout/hList6"/>
    <dgm:cxn modelId="{1FE9144B-F95B-4D7D-831A-326C7489D242}" type="presOf" srcId="{525DB53F-FD52-4CDC-AD97-39A30F998B95}" destId="{CE65C9FD-881F-41E3-8480-4EC8F570D7B3}" srcOrd="0" destOrd="1" presId="urn:microsoft.com/office/officeart/2005/8/layout/hList6"/>
    <dgm:cxn modelId="{107E9D35-4570-4F93-9340-8004594BB28C}" type="presOf" srcId="{D8566477-E79F-462E-9951-C568FE74B910}" destId="{CE65C9FD-881F-41E3-8480-4EC8F570D7B3}" srcOrd="0" destOrd="2" presId="urn:microsoft.com/office/officeart/2005/8/layout/hList6"/>
    <dgm:cxn modelId="{F7B68CCF-A050-4AA2-8F2C-2CB4C89F42B7}" type="presOf" srcId="{0DF93BC8-1194-4175-B60B-7BA8BE5F482E}" destId="{A632B894-127B-499E-B753-E3125B0F7488}" srcOrd="0" destOrd="0" presId="urn:microsoft.com/office/officeart/2005/8/layout/hList6"/>
    <dgm:cxn modelId="{7BA0F6D2-7034-4837-930A-EAA21E223754}" type="presOf" srcId="{14250079-7142-46DF-91DC-053ABA8690F9}" destId="{A632B894-127B-499E-B753-E3125B0F7488}" srcOrd="0" destOrd="2" presId="urn:microsoft.com/office/officeart/2005/8/layout/hList6"/>
    <dgm:cxn modelId="{CAFD59CD-65B3-46E3-8BAD-58E41E9EFDAE}" srcId="{690455A7-1A08-45F7-A9BC-D7349D481A90}" destId="{525DB53F-FD52-4CDC-AD97-39A30F998B95}" srcOrd="0" destOrd="0" parTransId="{BFD4A075-A612-45C2-9C7D-8A73D0502C24}" sibTransId="{C29EB356-C42F-4AB1-99B7-227D96F5DDA2}"/>
    <dgm:cxn modelId="{AD25D2F9-FB47-430B-AE5C-05E5B6128E4E}" type="presParOf" srcId="{F199612D-A3EE-4DF9-A144-2985F9874A38}" destId="{A632B894-127B-499E-B753-E3125B0F7488}" srcOrd="0" destOrd="0" presId="urn:microsoft.com/office/officeart/2005/8/layout/hList6"/>
    <dgm:cxn modelId="{699A4135-6D78-42DA-A23E-E55BB75DEF51}" type="presParOf" srcId="{F199612D-A3EE-4DF9-A144-2985F9874A38}" destId="{889A703F-5104-4008-8694-2A172D6E0A46}" srcOrd="1" destOrd="0" presId="urn:microsoft.com/office/officeart/2005/8/layout/hList6"/>
    <dgm:cxn modelId="{9A0E0755-5ADA-4754-A42A-4E90113696C2}" type="presParOf" srcId="{F199612D-A3EE-4DF9-A144-2985F9874A38}" destId="{CE65C9FD-881F-41E3-8480-4EC8F570D7B3}" srcOrd="2" destOrd="0" presId="urn:microsoft.com/office/officeart/2005/8/layout/hList6"/>
    <dgm:cxn modelId="{32362DCF-7C9A-4E0F-A504-C9642746A197}" type="presParOf" srcId="{F199612D-A3EE-4DF9-A144-2985F9874A38}" destId="{66150FE4-77C8-45E8-8B41-375AA729664D}" srcOrd="3" destOrd="0" presId="urn:microsoft.com/office/officeart/2005/8/layout/hList6"/>
    <dgm:cxn modelId="{B56816F4-B1FD-4F97-8EF1-881366341CEE}" type="presParOf" srcId="{F199612D-A3EE-4DF9-A144-2985F9874A38}" destId="{32B6EFAF-DFA3-4FB2-92CB-FD69341BE9F5}"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8AE59-57AC-4BF8-A670-217F12FD78C7}">
      <dsp:nvSpPr>
        <dsp:cNvPr id="0" name=""/>
        <dsp:cNvSpPr/>
      </dsp:nvSpPr>
      <dsp:spPr>
        <a:xfrm rot="5400000">
          <a:off x="557549" y="1783178"/>
          <a:ext cx="943711" cy="712676"/>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AEC8B3-1D0A-406C-B926-AA5A6E53F8B6}">
      <dsp:nvSpPr>
        <dsp:cNvPr id="0" name=""/>
        <dsp:cNvSpPr/>
      </dsp:nvSpPr>
      <dsp:spPr>
        <a:xfrm>
          <a:off x="3889" y="477925"/>
          <a:ext cx="1712884" cy="1201898"/>
        </a:xfrm>
        <a:prstGeom prst="roundRect">
          <a:avLst>
            <a:gd name="adj" fmla="val 16670"/>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0" kern="1200" dirty="0" smtClean="0"/>
            <a:t>La ganadería  actividad de importancia económica </a:t>
          </a:r>
          <a:endParaRPr lang="es-EC" sz="1400" b="0" kern="1200" dirty="0"/>
        </a:p>
      </dsp:txBody>
      <dsp:txXfrm>
        <a:off x="62571" y="536607"/>
        <a:ext cx="1595520" cy="1084534"/>
      </dsp:txXfrm>
    </dsp:sp>
    <dsp:sp modelId="{447724A3-1540-4957-9B03-01A141E840E5}">
      <dsp:nvSpPr>
        <dsp:cNvPr id="0" name=""/>
        <dsp:cNvSpPr/>
      </dsp:nvSpPr>
      <dsp:spPr>
        <a:xfrm>
          <a:off x="1872202" y="432053"/>
          <a:ext cx="2362064" cy="130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s-EC" sz="1000" kern="1200" smtClean="0"/>
            <a:t>Fuente de empleo e ingresos </a:t>
          </a:r>
          <a:endParaRPr lang="es-EC" sz="1000" kern="1200" dirty="0"/>
        </a:p>
        <a:p>
          <a:pPr marL="57150" lvl="1" indent="-57150" algn="l" defTabSz="444500">
            <a:lnSpc>
              <a:spcPct val="90000"/>
            </a:lnSpc>
            <a:spcBef>
              <a:spcPct val="0"/>
            </a:spcBef>
            <a:spcAft>
              <a:spcPct val="15000"/>
            </a:spcAft>
            <a:buChar char="••"/>
          </a:pPr>
          <a:r>
            <a:rPr lang="es-ES" sz="1000" kern="1200" dirty="0" smtClean="0"/>
            <a:t>Aporta con el 10% del PIB.</a:t>
          </a:r>
          <a:endParaRPr lang="es-EC" sz="1000" kern="1200" dirty="0"/>
        </a:p>
        <a:p>
          <a:pPr marL="57150" lvl="1" indent="-57150" algn="l" defTabSz="444500">
            <a:lnSpc>
              <a:spcPct val="90000"/>
            </a:lnSpc>
            <a:spcBef>
              <a:spcPct val="0"/>
            </a:spcBef>
            <a:spcAft>
              <a:spcPct val="15000"/>
            </a:spcAft>
            <a:buChar char="••"/>
          </a:pPr>
          <a:r>
            <a:rPr lang="es-ES" sz="1000" kern="1200" smtClean="0"/>
            <a:t>Contribuye con la seguridad alimentaria</a:t>
          </a:r>
          <a:endParaRPr lang="es-EC" sz="1000" kern="1200" dirty="0"/>
        </a:p>
      </dsp:txBody>
      <dsp:txXfrm>
        <a:off x="1872202" y="432053"/>
        <a:ext cx="2362064" cy="1303457"/>
      </dsp:txXfrm>
    </dsp:sp>
    <dsp:sp modelId="{C4B91972-6DEF-4606-B29C-9ED491AF71EA}">
      <dsp:nvSpPr>
        <dsp:cNvPr id="0" name=""/>
        <dsp:cNvSpPr/>
      </dsp:nvSpPr>
      <dsp:spPr>
        <a:xfrm rot="5400000">
          <a:off x="2007810" y="3135933"/>
          <a:ext cx="1093617" cy="698279"/>
        </a:xfrm>
        <a:prstGeom prst="bentUpArrow">
          <a:avLst>
            <a:gd name="adj1" fmla="val 32840"/>
            <a:gd name="adj2" fmla="val 25000"/>
            <a:gd name="adj3" fmla="val 35780"/>
          </a:avLst>
        </a:prstGeom>
        <a:solidFill>
          <a:schemeClr val="accent1">
            <a:tint val="50000"/>
            <a:hueOff val="-71608"/>
            <a:satOff val="-676"/>
            <a:lumOff val="782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739905A-DE1C-4E37-91C0-F5DECE984F0C}">
      <dsp:nvSpPr>
        <dsp:cNvPr id="0" name=""/>
        <dsp:cNvSpPr/>
      </dsp:nvSpPr>
      <dsp:spPr>
        <a:xfrm>
          <a:off x="1479610" y="1829422"/>
          <a:ext cx="1760715" cy="1135068"/>
        </a:xfrm>
        <a:prstGeom prst="roundRect">
          <a:avLst>
            <a:gd name="adj" fmla="val 16670"/>
          </a:avLst>
        </a:prstGeom>
        <a:gradFill rotWithShape="0">
          <a:gsLst>
            <a:gs pos="0">
              <a:schemeClr val="accent1">
                <a:alpha val="90000"/>
                <a:hueOff val="0"/>
                <a:satOff val="0"/>
                <a:lumOff val="0"/>
                <a:alphaOff val="-20000"/>
                <a:tint val="50000"/>
                <a:satMod val="300000"/>
              </a:schemeClr>
            </a:gs>
            <a:gs pos="35000">
              <a:schemeClr val="accent1">
                <a:alpha val="90000"/>
                <a:hueOff val="0"/>
                <a:satOff val="0"/>
                <a:lumOff val="0"/>
                <a:alphaOff val="-20000"/>
                <a:tint val="37000"/>
                <a:satMod val="300000"/>
              </a:schemeClr>
            </a:gs>
            <a:gs pos="100000">
              <a:schemeClr val="accent1">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smtClean="0"/>
            <a:t>La ganadería y el cambio climàtico</a:t>
          </a:r>
          <a:endParaRPr lang="es-EC" sz="1600" kern="1200" dirty="0"/>
        </a:p>
      </dsp:txBody>
      <dsp:txXfrm>
        <a:off x="1535029" y="1884841"/>
        <a:ext cx="1649877" cy="1024230"/>
      </dsp:txXfrm>
    </dsp:sp>
    <dsp:sp modelId="{43407A3D-8077-4343-AFAB-DA20632BF75E}">
      <dsp:nvSpPr>
        <dsp:cNvPr id="0" name=""/>
        <dsp:cNvSpPr/>
      </dsp:nvSpPr>
      <dsp:spPr>
        <a:xfrm>
          <a:off x="3290916" y="1829416"/>
          <a:ext cx="4463425" cy="114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s-ES" sz="1000" kern="1200" dirty="0" smtClean="0"/>
            <a:t>está afectando a la producción y productividad ganadera a través del incremento del estrés térmico y de la reducción de la disponibilidad de agua, e indirectamente mediante la disminución del forraje disponible y de calidad, </a:t>
          </a:r>
          <a:endParaRPr lang="es-EC" sz="1000" kern="1200" dirty="0"/>
        </a:p>
        <a:p>
          <a:pPr marL="57150" lvl="1" indent="-57150" algn="l" defTabSz="444500">
            <a:lnSpc>
              <a:spcPct val="90000"/>
            </a:lnSpc>
            <a:spcBef>
              <a:spcPct val="0"/>
            </a:spcBef>
            <a:spcAft>
              <a:spcPct val="15000"/>
            </a:spcAft>
            <a:buChar char="••"/>
          </a:pPr>
          <a:r>
            <a:rPr lang="es-ES" sz="1000" kern="1200" smtClean="0"/>
            <a:t>Aparición de enfermedades y la competencia por recursos naturales con otros sectores de la economía</a:t>
          </a:r>
          <a:endParaRPr lang="es-EC" sz="1000" kern="1200" dirty="0"/>
        </a:p>
        <a:p>
          <a:pPr marL="57150" lvl="1" indent="-57150" algn="l" defTabSz="444500">
            <a:lnSpc>
              <a:spcPct val="90000"/>
            </a:lnSpc>
            <a:spcBef>
              <a:spcPct val="0"/>
            </a:spcBef>
            <a:spcAft>
              <a:spcPct val="15000"/>
            </a:spcAft>
            <a:buChar char="••"/>
          </a:pPr>
          <a:r>
            <a:rPr lang="es-ES" sz="1000" kern="1200" smtClean="0"/>
            <a:t>Sin embargo el sector ganadero ha sido identificado como una fuente importante de emisiones de GEI a nivel nacional</a:t>
          </a:r>
          <a:endParaRPr lang="es-EC" sz="1000" kern="1200" dirty="0"/>
        </a:p>
      </dsp:txBody>
      <dsp:txXfrm>
        <a:off x="3290916" y="1829416"/>
        <a:ext cx="4463425" cy="1141111"/>
      </dsp:txXfrm>
    </dsp:sp>
    <dsp:sp modelId="{227931E6-37CF-427C-A573-B73221900B39}">
      <dsp:nvSpPr>
        <dsp:cNvPr id="0" name=""/>
        <dsp:cNvSpPr/>
      </dsp:nvSpPr>
      <dsp:spPr>
        <a:xfrm>
          <a:off x="3036546" y="3401884"/>
          <a:ext cx="1646530" cy="1085961"/>
        </a:xfrm>
        <a:prstGeom prst="roundRect">
          <a:avLst>
            <a:gd name="adj" fmla="val 16670"/>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t>Ganadería climáticamente inteligente </a:t>
          </a:r>
          <a:endParaRPr lang="es-EC" sz="1600" kern="1200" dirty="0"/>
        </a:p>
      </dsp:txBody>
      <dsp:txXfrm>
        <a:off x="3089568" y="3454906"/>
        <a:ext cx="1540486" cy="979917"/>
      </dsp:txXfrm>
    </dsp:sp>
    <dsp:sp modelId="{95684290-5BDE-42C5-A1E8-8D2B04E2FDBF}">
      <dsp:nvSpPr>
        <dsp:cNvPr id="0" name=""/>
        <dsp:cNvSpPr/>
      </dsp:nvSpPr>
      <dsp:spPr>
        <a:xfrm>
          <a:off x="4684130" y="3349314"/>
          <a:ext cx="3085039" cy="1303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just" defTabSz="488950">
            <a:lnSpc>
              <a:spcPct val="90000"/>
            </a:lnSpc>
            <a:spcBef>
              <a:spcPct val="0"/>
            </a:spcBef>
            <a:spcAft>
              <a:spcPct val="15000"/>
            </a:spcAft>
            <a:buChar char="••"/>
          </a:pPr>
          <a:r>
            <a:rPr lang="es-ES" sz="1100" kern="1200" smtClean="0"/>
            <a:t>Incrementar de forma sostenible la productividad y los ingresos agrícolas;</a:t>
          </a:r>
          <a:endParaRPr lang="es-EC" sz="1100" kern="1200" dirty="0"/>
        </a:p>
        <a:p>
          <a:pPr marL="57150" lvl="1" indent="-57150" algn="l" defTabSz="488950">
            <a:lnSpc>
              <a:spcPct val="90000"/>
            </a:lnSpc>
            <a:spcBef>
              <a:spcPct val="0"/>
            </a:spcBef>
            <a:spcAft>
              <a:spcPct val="15000"/>
            </a:spcAft>
            <a:buChar char="••"/>
          </a:pPr>
          <a:r>
            <a:rPr lang="es-ES" sz="1100" kern="1200" dirty="0" smtClean="0"/>
            <a:t>Adaptar y desarrollar resiliencia al cambio climático;</a:t>
          </a:r>
          <a:endParaRPr lang="es-EC" sz="1100" kern="1200" dirty="0"/>
        </a:p>
        <a:p>
          <a:pPr marL="57150" lvl="1" indent="-57150" algn="l" defTabSz="488950">
            <a:lnSpc>
              <a:spcPct val="90000"/>
            </a:lnSpc>
            <a:spcBef>
              <a:spcPct val="0"/>
            </a:spcBef>
            <a:spcAft>
              <a:spcPct val="15000"/>
            </a:spcAft>
            <a:buChar char="••"/>
          </a:pPr>
          <a:r>
            <a:rPr lang="es-ES" sz="1100" kern="1200" dirty="0" smtClean="0"/>
            <a:t>Reducir y/o eliminar las emisiones de gases de efecto invernadero donde sea posible</a:t>
          </a:r>
          <a:endParaRPr lang="es-EC" sz="1100" kern="1200" dirty="0"/>
        </a:p>
      </dsp:txBody>
      <dsp:txXfrm>
        <a:off x="4684130" y="3349314"/>
        <a:ext cx="3085039" cy="13034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7FDD3-96BA-48B2-A7FB-09BD35C9C3D2}">
      <dsp:nvSpPr>
        <dsp:cNvPr id="0" name=""/>
        <dsp:cNvSpPr/>
      </dsp:nvSpPr>
      <dsp:spPr>
        <a:xfrm>
          <a:off x="0" y="399247"/>
          <a:ext cx="8640960" cy="1258453"/>
        </a:xfrm>
        <a:prstGeom prst="rightArrow">
          <a:avLst>
            <a:gd name="adj1" fmla="val 50000"/>
            <a:gd name="adj2" fmla="val 5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9779"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rPr>
            <a:t>La ganadería extensiva está relacionado con la falta de productividad lechera y cárnica</a:t>
          </a:r>
          <a:endParaRPr lang="es-EC" sz="1600" kern="1200" dirty="0">
            <a:solidFill>
              <a:schemeClr val="tx1"/>
            </a:solidFill>
          </a:endParaRPr>
        </a:p>
      </dsp:txBody>
      <dsp:txXfrm>
        <a:off x="0" y="713860"/>
        <a:ext cx="8326347" cy="629227"/>
      </dsp:txXfrm>
    </dsp:sp>
    <dsp:sp modelId="{DD0BA546-0DB2-41B1-B044-343B49472EDE}">
      <dsp:nvSpPr>
        <dsp:cNvPr id="0" name=""/>
        <dsp:cNvSpPr/>
      </dsp:nvSpPr>
      <dsp:spPr>
        <a:xfrm>
          <a:off x="5385933" y="2339110"/>
          <a:ext cx="2469474" cy="242424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smtClean="0"/>
            <a:t>Baja productividad </a:t>
          </a:r>
          <a:endParaRPr lang="es-EC" sz="1600" kern="1200" dirty="0"/>
        </a:p>
        <a:p>
          <a:pPr lvl="0" algn="l" defTabSz="711200">
            <a:lnSpc>
              <a:spcPct val="90000"/>
            </a:lnSpc>
            <a:spcBef>
              <a:spcPct val="0"/>
            </a:spcBef>
            <a:spcAft>
              <a:spcPct val="35000"/>
            </a:spcAft>
          </a:pPr>
          <a:r>
            <a:rPr lang="es-ES" sz="1600" kern="1200" smtClean="0"/>
            <a:t>Disminuye la calidad del producto final </a:t>
          </a:r>
        </a:p>
        <a:p>
          <a:pPr lvl="0" algn="l" defTabSz="711200">
            <a:lnSpc>
              <a:spcPct val="90000"/>
            </a:lnSpc>
            <a:spcBef>
              <a:spcPct val="0"/>
            </a:spcBef>
            <a:spcAft>
              <a:spcPct val="35000"/>
            </a:spcAft>
          </a:pPr>
          <a:r>
            <a:rPr lang="es-ES" sz="1600" kern="1200" smtClean="0"/>
            <a:t>Cambio Climático</a:t>
          </a:r>
          <a:endParaRPr lang="es-EC" sz="1600" kern="1200" dirty="0"/>
        </a:p>
      </dsp:txBody>
      <dsp:txXfrm>
        <a:off x="5385933" y="2339110"/>
        <a:ext cx="2469474" cy="2424243"/>
      </dsp:txXfrm>
    </dsp:sp>
    <dsp:sp modelId="{0023244D-C7DF-43E5-A163-7B3F7E15DFB8}">
      <dsp:nvSpPr>
        <dsp:cNvPr id="0" name=""/>
        <dsp:cNvSpPr/>
      </dsp:nvSpPr>
      <dsp:spPr>
        <a:xfrm>
          <a:off x="2661415" y="964461"/>
          <a:ext cx="5979544" cy="1258453"/>
        </a:xfrm>
        <a:prstGeom prst="rightArrow">
          <a:avLst>
            <a:gd name="adj1" fmla="val 50000"/>
            <a:gd name="adj2" fmla="val 50000"/>
          </a:avLst>
        </a:prstGeom>
        <a:solidFill>
          <a:schemeClr val="accent5">
            <a:shade val="50000"/>
            <a:hueOff val="-50383"/>
            <a:satOff val="43761"/>
            <a:lumOff val="202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9779" numCol="1" spcCol="1270" anchor="ctr" anchorCtr="0">
          <a:noAutofit/>
        </a:bodyPr>
        <a:lstStyle/>
        <a:p>
          <a:pPr lvl="0" algn="l" defTabSz="711200">
            <a:lnSpc>
              <a:spcPct val="90000"/>
            </a:lnSpc>
            <a:spcBef>
              <a:spcPct val="0"/>
            </a:spcBef>
            <a:spcAft>
              <a:spcPct val="35000"/>
            </a:spcAft>
          </a:pPr>
          <a:r>
            <a:rPr lang="es-ES" sz="1600" kern="1200" smtClean="0">
              <a:solidFill>
                <a:schemeClr val="tx1"/>
              </a:solidFill>
            </a:rPr>
            <a:t>Causas</a:t>
          </a:r>
          <a:endParaRPr lang="es-EC" sz="1600" kern="1200" dirty="0">
            <a:solidFill>
              <a:schemeClr val="tx1"/>
            </a:solidFill>
          </a:endParaRPr>
        </a:p>
      </dsp:txBody>
      <dsp:txXfrm>
        <a:off x="2661415" y="1279074"/>
        <a:ext cx="5664931" cy="629227"/>
      </dsp:txXfrm>
    </dsp:sp>
    <dsp:sp modelId="{7FBC8C05-510B-4850-86D7-E5977B9A00D7}">
      <dsp:nvSpPr>
        <dsp:cNvPr id="0" name=""/>
        <dsp:cNvSpPr/>
      </dsp:nvSpPr>
      <dsp:spPr>
        <a:xfrm>
          <a:off x="2705754" y="1970328"/>
          <a:ext cx="2400969" cy="2424243"/>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1)Pérdidas de suelo y riesgos de desertificación; </a:t>
          </a:r>
        </a:p>
        <a:p>
          <a:pPr lvl="0" algn="l" defTabSz="711200">
            <a:lnSpc>
              <a:spcPct val="90000"/>
            </a:lnSpc>
            <a:spcBef>
              <a:spcPct val="0"/>
            </a:spcBef>
            <a:spcAft>
              <a:spcPct val="35000"/>
            </a:spcAft>
          </a:pPr>
          <a:r>
            <a:rPr lang="es-ES" sz="1600" kern="1200" dirty="0" smtClean="0"/>
            <a:t>2) aumento de contaminantes y de las emisiones de gases de efecto invernadero; y </a:t>
          </a:r>
        </a:p>
        <a:p>
          <a:pPr lvl="0" algn="l" defTabSz="711200">
            <a:lnSpc>
              <a:spcPct val="90000"/>
            </a:lnSpc>
            <a:spcBef>
              <a:spcPct val="0"/>
            </a:spcBef>
            <a:spcAft>
              <a:spcPct val="35000"/>
            </a:spcAft>
          </a:pPr>
          <a:r>
            <a:rPr lang="es-ES" sz="1600" kern="1200" dirty="0" smtClean="0"/>
            <a:t>3) extensión de la frontera agropecuaria (deforestación)</a:t>
          </a:r>
          <a:endParaRPr lang="es-EC" sz="1600" kern="1200" dirty="0"/>
        </a:p>
      </dsp:txBody>
      <dsp:txXfrm>
        <a:off x="2705754" y="1970328"/>
        <a:ext cx="2400969" cy="2424243"/>
      </dsp:txXfrm>
    </dsp:sp>
    <dsp:sp modelId="{C6831765-2319-4B71-949D-54F7406305A9}">
      <dsp:nvSpPr>
        <dsp:cNvPr id="0" name=""/>
        <dsp:cNvSpPr/>
      </dsp:nvSpPr>
      <dsp:spPr>
        <a:xfrm>
          <a:off x="5322831" y="1359355"/>
          <a:ext cx="3318128" cy="1258453"/>
        </a:xfrm>
        <a:prstGeom prst="rightArrow">
          <a:avLst>
            <a:gd name="adj1" fmla="val 50000"/>
            <a:gd name="adj2" fmla="val 50000"/>
          </a:avLst>
        </a:prstGeom>
        <a:solidFill>
          <a:schemeClr val="accent5">
            <a:shade val="50000"/>
            <a:hueOff val="-50383"/>
            <a:satOff val="43761"/>
            <a:lumOff val="202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99779" numCol="1" spcCol="1270" anchor="ctr" anchorCtr="0">
          <a:noAutofit/>
        </a:bodyPr>
        <a:lstStyle/>
        <a:p>
          <a:pPr lvl="0" algn="l" defTabSz="711200">
            <a:lnSpc>
              <a:spcPct val="90000"/>
            </a:lnSpc>
            <a:spcBef>
              <a:spcPct val="0"/>
            </a:spcBef>
            <a:spcAft>
              <a:spcPct val="35000"/>
            </a:spcAft>
          </a:pPr>
          <a:r>
            <a:rPr lang="es-EC" sz="1600" kern="1200" smtClean="0">
              <a:solidFill>
                <a:schemeClr val="tx1"/>
              </a:solidFill>
            </a:rPr>
            <a:t>Efectos</a:t>
          </a:r>
          <a:endParaRPr lang="es-EC" sz="1600" kern="1200" dirty="0">
            <a:solidFill>
              <a:schemeClr val="tx1"/>
            </a:solidFill>
          </a:endParaRPr>
        </a:p>
      </dsp:txBody>
      <dsp:txXfrm>
        <a:off x="5322831" y="1673968"/>
        <a:ext cx="3003515" cy="629227"/>
      </dsp:txXfrm>
    </dsp:sp>
    <dsp:sp modelId="{91FC6F50-2674-43F4-A692-0C2E97145225}">
      <dsp:nvSpPr>
        <dsp:cNvPr id="0" name=""/>
        <dsp:cNvSpPr/>
      </dsp:nvSpPr>
      <dsp:spPr>
        <a:xfrm>
          <a:off x="42928" y="1501772"/>
          <a:ext cx="2400969" cy="2388765"/>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t>Ocupan grandes extensiones de terreno, </a:t>
          </a:r>
        </a:p>
        <a:p>
          <a:pPr lvl="0" algn="l" defTabSz="711200">
            <a:lnSpc>
              <a:spcPct val="90000"/>
            </a:lnSpc>
            <a:spcBef>
              <a:spcPct val="0"/>
            </a:spcBef>
            <a:spcAft>
              <a:spcPct val="35000"/>
            </a:spcAft>
          </a:pPr>
          <a:r>
            <a:rPr lang="es-ES" sz="1600" kern="1200" dirty="0" smtClean="0"/>
            <a:t>Los pastos están mal aprovechados, </a:t>
          </a:r>
        </a:p>
        <a:p>
          <a:pPr lvl="0" algn="l" defTabSz="711200">
            <a:lnSpc>
              <a:spcPct val="90000"/>
            </a:lnSpc>
            <a:spcBef>
              <a:spcPct val="0"/>
            </a:spcBef>
            <a:spcAft>
              <a:spcPct val="35000"/>
            </a:spcAft>
          </a:pPr>
          <a:r>
            <a:rPr lang="es-ES" sz="1600" kern="1200" dirty="0" smtClean="0"/>
            <a:t>Las emisiones de CO2 por unidad de leche o carne son indirectamente proporcionales al nivel de productividad</a:t>
          </a:r>
          <a:endParaRPr lang="es-EC" sz="1600" kern="1200" dirty="0"/>
        </a:p>
      </dsp:txBody>
      <dsp:txXfrm>
        <a:off x="42928" y="1501772"/>
        <a:ext cx="2400969" cy="2388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77C3-685A-48A7-A17F-E6CDFC9F9822}" type="datetimeFigureOut">
              <a:rPr lang="es-EC" smtClean="0"/>
              <a:t>25/09/2021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90C51-2EA5-4F1C-BF42-475687166786}" type="slidenum">
              <a:rPr lang="es-EC" smtClean="0"/>
              <a:t>‹Nº›</a:t>
            </a:fld>
            <a:endParaRPr lang="es-EC"/>
          </a:p>
        </p:txBody>
      </p:sp>
    </p:spTree>
    <p:extLst>
      <p:ext uri="{BB962C8B-B14F-4D97-AF65-F5344CB8AC3E}">
        <p14:creationId xmlns:p14="http://schemas.microsoft.com/office/powerpoint/2010/main" val="413244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solidFill>
                  <a:schemeClr val="tx1"/>
                </a:solidFill>
              </a:rPr>
              <a:t>El análisis de varianza no presentó diferencias significativas en los tratamientos de las variables de</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10</a:t>
            </a:fld>
            <a:endParaRPr lang="es-EC"/>
          </a:p>
        </p:txBody>
      </p:sp>
    </p:spTree>
    <p:extLst>
      <p:ext uri="{BB962C8B-B14F-4D97-AF65-F5344CB8AC3E}">
        <p14:creationId xmlns:p14="http://schemas.microsoft.com/office/powerpoint/2010/main" val="767921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27</a:t>
            </a:fld>
            <a:endParaRPr lang="es-EC"/>
          </a:p>
        </p:txBody>
      </p:sp>
    </p:spTree>
    <p:extLst>
      <p:ext uri="{BB962C8B-B14F-4D97-AF65-F5344CB8AC3E}">
        <p14:creationId xmlns:p14="http://schemas.microsoft.com/office/powerpoint/2010/main" val="91542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28</a:t>
            </a:fld>
            <a:endParaRPr lang="es-EC"/>
          </a:p>
        </p:txBody>
      </p:sp>
    </p:spTree>
    <p:extLst>
      <p:ext uri="{BB962C8B-B14F-4D97-AF65-F5344CB8AC3E}">
        <p14:creationId xmlns:p14="http://schemas.microsoft.com/office/powerpoint/2010/main" val="417886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29</a:t>
            </a:fld>
            <a:endParaRPr lang="es-EC"/>
          </a:p>
        </p:txBody>
      </p:sp>
    </p:spTree>
    <p:extLst>
      <p:ext uri="{BB962C8B-B14F-4D97-AF65-F5344CB8AC3E}">
        <p14:creationId xmlns:p14="http://schemas.microsoft.com/office/powerpoint/2010/main" val="1801494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30</a:t>
            </a:fld>
            <a:endParaRPr lang="es-EC"/>
          </a:p>
        </p:txBody>
      </p:sp>
    </p:spTree>
    <p:extLst>
      <p:ext uri="{BB962C8B-B14F-4D97-AF65-F5344CB8AC3E}">
        <p14:creationId xmlns:p14="http://schemas.microsoft.com/office/powerpoint/2010/main" val="164447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31</a:t>
            </a:fld>
            <a:endParaRPr lang="es-EC"/>
          </a:p>
        </p:txBody>
      </p:sp>
    </p:spTree>
    <p:extLst>
      <p:ext uri="{BB962C8B-B14F-4D97-AF65-F5344CB8AC3E}">
        <p14:creationId xmlns:p14="http://schemas.microsoft.com/office/powerpoint/2010/main" val="3796098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32</a:t>
            </a:fld>
            <a:endParaRPr lang="es-EC"/>
          </a:p>
        </p:txBody>
      </p:sp>
    </p:spTree>
    <p:extLst>
      <p:ext uri="{BB962C8B-B14F-4D97-AF65-F5344CB8AC3E}">
        <p14:creationId xmlns:p14="http://schemas.microsoft.com/office/powerpoint/2010/main" val="168762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33</a:t>
            </a:fld>
            <a:endParaRPr lang="es-EC"/>
          </a:p>
        </p:txBody>
      </p:sp>
    </p:spTree>
    <p:extLst>
      <p:ext uri="{BB962C8B-B14F-4D97-AF65-F5344CB8AC3E}">
        <p14:creationId xmlns:p14="http://schemas.microsoft.com/office/powerpoint/2010/main" val="924721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34</a:t>
            </a:fld>
            <a:endParaRPr lang="es-EC"/>
          </a:p>
        </p:txBody>
      </p:sp>
    </p:spTree>
    <p:extLst>
      <p:ext uri="{BB962C8B-B14F-4D97-AF65-F5344CB8AC3E}">
        <p14:creationId xmlns:p14="http://schemas.microsoft.com/office/powerpoint/2010/main" val="213017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35</a:t>
            </a:fld>
            <a:endParaRPr lang="es-EC"/>
          </a:p>
        </p:txBody>
      </p:sp>
    </p:spTree>
    <p:extLst>
      <p:ext uri="{BB962C8B-B14F-4D97-AF65-F5344CB8AC3E}">
        <p14:creationId xmlns:p14="http://schemas.microsoft.com/office/powerpoint/2010/main" val="4245757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36</a:t>
            </a:fld>
            <a:endParaRPr lang="es-EC"/>
          </a:p>
        </p:txBody>
      </p:sp>
    </p:spTree>
    <p:extLst>
      <p:ext uri="{BB962C8B-B14F-4D97-AF65-F5344CB8AC3E}">
        <p14:creationId xmlns:p14="http://schemas.microsoft.com/office/powerpoint/2010/main" val="339313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19</a:t>
            </a:fld>
            <a:endParaRPr lang="es-EC"/>
          </a:p>
        </p:txBody>
      </p:sp>
    </p:spTree>
    <p:extLst>
      <p:ext uri="{BB962C8B-B14F-4D97-AF65-F5344CB8AC3E}">
        <p14:creationId xmlns:p14="http://schemas.microsoft.com/office/powerpoint/2010/main" val="826697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37</a:t>
            </a:fld>
            <a:endParaRPr lang="es-EC"/>
          </a:p>
        </p:txBody>
      </p:sp>
    </p:spTree>
    <p:extLst>
      <p:ext uri="{BB962C8B-B14F-4D97-AF65-F5344CB8AC3E}">
        <p14:creationId xmlns:p14="http://schemas.microsoft.com/office/powerpoint/2010/main" val="3085069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38</a:t>
            </a:fld>
            <a:endParaRPr lang="es-EC"/>
          </a:p>
        </p:txBody>
      </p:sp>
    </p:spTree>
    <p:extLst>
      <p:ext uri="{BB962C8B-B14F-4D97-AF65-F5344CB8AC3E}">
        <p14:creationId xmlns:p14="http://schemas.microsoft.com/office/powerpoint/2010/main" val="331012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39</a:t>
            </a:fld>
            <a:endParaRPr lang="es-EC"/>
          </a:p>
        </p:txBody>
      </p:sp>
    </p:spTree>
    <p:extLst>
      <p:ext uri="{BB962C8B-B14F-4D97-AF65-F5344CB8AC3E}">
        <p14:creationId xmlns:p14="http://schemas.microsoft.com/office/powerpoint/2010/main" val="359772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41</a:t>
            </a:fld>
            <a:endParaRPr lang="es-EC"/>
          </a:p>
        </p:txBody>
      </p:sp>
    </p:spTree>
    <p:extLst>
      <p:ext uri="{BB962C8B-B14F-4D97-AF65-F5344CB8AC3E}">
        <p14:creationId xmlns:p14="http://schemas.microsoft.com/office/powerpoint/2010/main" val="224345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42</a:t>
            </a:fld>
            <a:endParaRPr lang="es-EC"/>
          </a:p>
        </p:txBody>
      </p:sp>
    </p:spTree>
    <p:extLst>
      <p:ext uri="{BB962C8B-B14F-4D97-AF65-F5344CB8AC3E}">
        <p14:creationId xmlns:p14="http://schemas.microsoft.com/office/powerpoint/2010/main" val="2599591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43</a:t>
            </a:fld>
            <a:endParaRPr lang="es-EC"/>
          </a:p>
        </p:txBody>
      </p:sp>
    </p:spTree>
    <p:extLst>
      <p:ext uri="{BB962C8B-B14F-4D97-AF65-F5344CB8AC3E}">
        <p14:creationId xmlns:p14="http://schemas.microsoft.com/office/powerpoint/2010/main" val="2920375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44</a:t>
            </a:fld>
            <a:endParaRPr lang="es-EC"/>
          </a:p>
        </p:txBody>
      </p:sp>
    </p:spTree>
    <p:extLst>
      <p:ext uri="{BB962C8B-B14F-4D97-AF65-F5344CB8AC3E}">
        <p14:creationId xmlns:p14="http://schemas.microsoft.com/office/powerpoint/2010/main" val="3719241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45</a:t>
            </a:fld>
            <a:endParaRPr lang="es-EC"/>
          </a:p>
        </p:txBody>
      </p:sp>
    </p:spTree>
    <p:extLst>
      <p:ext uri="{BB962C8B-B14F-4D97-AF65-F5344CB8AC3E}">
        <p14:creationId xmlns:p14="http://schemas.microsoft.com/office/powerpoint/2010/main" val="1264478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aseline="0" dirty="0" smtClean="0"/>
              <a:t>Promedio en gramos y se debe a q todos comieron 111g </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47</a:t>
            </a:fld>
            <a:endParaRPr lang="es-EC"/>
          </a:p>
        </p:txBody>
      </p:sp>
    </p:spTree>
    <p:extLst>
      <p:ext uri="{BB962C8B-B14F-4D97-AF65-F5344CB8AC3E}">
        <p14:creationId xmlns:p14="http://schemas.microsoft.com/office/powerpoint/2010/main" val="294695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20</a:t>
            </a:fld>
            <a:endParaRPr lang="es-EC"/>
          </a:p>
        </p:txBody>
      </p:sp>
    </p:spTree>
    <p:extLst>
      <p:ext uri="{BB962C8B-B14F-4D97-AF65-F5344CB8AC3E}">
        <p14:creationId xmlns:p14="http://schemas.microsoft.com/office/powerpoint/2010/main" val="239650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21</a:t>
            </a:fld>
            <a:endParaRPr lang="es-EC"/>
          </a:p>
        </p:txBody>
      </p:sp>
    </p:spTree>
    <p:extLst>
      <p:ext uri="{BB962C8B-B14F-4D97-AF65-F5344CB8AC3E}">
        <p14:creationId xmlns:p14="http://schemas.microsoft.com/office/powerpoint/2010/main" val="83108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22</a:t>
            </a:fld>
            <a:endParaRPr lang="es-EC"/>
          </a:p>
        </p:txBody>
      </p:sp>
    </p:spTree>
    <p:extLst>
      <p:ext uri="{BB962C8B-B14F-4D97-AF65-F5344CB8AC3E}">
        <p14:creationId xmlns:p14="http://schemas.microsoft.com/office/powerpoint/2010/main" val="69066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23</a:t>
            </a:fld>
            <a:endParaRPr lang="es-EC"/>
          </a:p>
        </p:txBody>
      </p:sp>
    </p:spTree>
    <p:extLst>
      <p:ext uri="{BB962C8B-B14F-4D97-AF65-F5344CB8AC3E}">
        <p14:creationId xmlns:p14="http://schemas.microsoft.com/office/powerpoint/2010/main" val="396808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24</a:t>
            </a:fld>
            <a:endParaRPr lang="es-EC"/>
          </a:p>
        </p:txBody>
      </p:sp>
    </p:spTree>
    <p:extLst>
      <p:ext uri="{BB962C8B-B14F-4D97-AF65-F5344CB8AC3E}">
        <p14:creationId xmlns:p14="http://schemas.microsoft.com/office/powerpoint/2010/main" val="176484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25</a:t>
            </a:fld>
            <a:endParaRPr lang="es-EC"/>
          </a:p>
        </p:txBody>
      </p:sp>
    </p:spTree>
    <p:extLst>
      <p:ext uri="{BB962C8B-B14F-4D97-AF65-F5344CB8AC3E}">
        <p14:creationId xmlns:p14="http://schemas.microsoft.com/office/powerpoint/2010/main" val="3974098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Se determinó	cada</a:t>
            </a:r>
            <a:r>
              <a:rPr lang="es-EC" baseline="0" dirty="0" smtClean="0"/>
              <a:t> tratamiento</a:t>
            </a:r>
          </a:p>
          <a:p>
            <a:r>
              <a:rPr lang="es-EC" baseline="0" dirty="0" smtClean="0"/>
              <a:t>Cual es la mejor alternativa</a:t>
            </a:r>
            <a:endParaRPr lang="es-EC" dirty="0"/>
          </a:p>
        </p:txBody>
      </p:sp>
      <p:sp>
        <p:nvSpPr>
          <p:cNvPr id="4" name="Marcador de número de diapositiva 3"/>
          <p:cNvSpPr>
            <a:spLocks noGrp="1"/>
          </p:cNvSpPr>
          <p:nvPr>
            <p:ph type="sldNum" sz="quarter" idx="10"/>
          </p:nvPr>
        </p:nvSpPr>
        <p:spPr/>
        <p:txBody>
          <a:bodyPr/>
          <a:lstStyle/>
          <a:p>
            <a:fld id="{E8290C51-2EA5-4F1C-BF42-475687166786}" type="slidenum">
              <a:rPr lang="es-EC" smtClean="0"/>
              <a:t>26</a:t>
            </a:fld>
            <a:endParaRPr lang="es-EC"/>
          </a:p>
        </p:txBody>
      </p:sp>
    </p:spTree>
    <p:extLst>
      <p:ext uri="{BB962C8B-B14F-4D97-AF65-F5344CB8AC3E}">
        <p14:creationId xmlns:p14="http://schemas.microsoft.com/office/powerpoint/2010/main" val="55319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706" name="CorelDRAW" r:id="rId3" imgW="9151920" imgH="5621400" progId="">
                  <p:embed/>
                </p:oleObj>
              </mc:Choice>
              <mc:Fallback>
                <p:oleObj name="CorelDRAW" r:id="rId3" imgW="9151920" imgH="5621400" progId="">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CO"/>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CO"/>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CO"/>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CO"/>
          </a:p>
        </p:txBody>
      </p:sp>
      <p:pic>
        <p:nvPicPr>
          <p:cNvPr id="1050"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Rectángulo"/>
          <p:cNvSpPr>
            <a:spLocks noChangeArrowheads="1"/>
          </p:cNvSpPr>
          <p:nvPr/>
        </p:nvSpPr>
        <p:spPr bwMode="auto">
          <a:xfrm>
            <a:off x="1002535" y="1068635"/>
            <a:ext cx="7973190" cy="4770537"/>
          </a:xfrm>
          <a:prstGeom prst="rect">
            <a:avLst/>
          </a:prstGeom>
          <a:noFill/>
          <a:ln w="9525">
            <a:noFill/>
            <a:miter lim="800000"/>
            <a:headEnd/>
            <a:tailEnd/>
          </a:ln>
        </p:spPr>
        <p:txBody>
          <a:bodyPr wrap="square">
            <a:spAutoFit/>
          </a:bodyPr>
          <a:lstStyle/>
          <a:p>
            <a:pPr algn="ctr"/>
            <a:r>
              <a:rPr lang="es-ES" sz="1600" b="1" dirty="0">
                <a:latin typeface="Calibri" pitchFamily="34" charset="0"/>
                <a:cs typeface="Calibri" pitchFamily="34" charset="0"/>
              </a:rPr>
              <a:t>Valoración de costos y costo/beneficio de implementación de buenas prácticas de ganadería climáticamente inteligente</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 </a:t>
            </a:r>
            <a:endParaRPr lang="es-EC" sz="1600" dirty="0">
              <a:latin typeface="Calibri" pitchFamily="34" charset="0"/>
              <a:cs typeface="Calibri" pitchFamily="34" charset="0"/>
            </a:endParaRPr>
          </a:p>
          <a:p>
            <a:pPr algn="ctr"/>
            <a:r>
              <a:rPr lang="es-ES" sz="1600" dirty="0" smtClean="0">
                <a:latin typeface="Calibri" pitchFamily="34" charset="0"/>
                <a:cs typeface="Calibri" pitchFamily="34" charset="0"/>
              </a:rPr>
              <a:t>Pazmiño López</a:t>
            </a:r>
            <a:r>
              <a:rPr lang="es-ES" sz="1600" b="1" dirty="0" smtClean="0">
                <a:latin typeface="Calibri" pitchFamily="34" charset="0"/>
                <a:cs typeface="Calibri" pitchFamily="34" charset="0"/>
              </a:rPr>
              <a:t>, </a:t>
            </a:r>
            <a:r>
              <a:rPr lang="es-ES" sz="1600" dirty="0" smtClean="0">
                <a:latin typeface="Calibri" pitchFamily="34" charset="0"/>
                <a:cs typeface="Calibri" pitchFamily="34" charset="0"/>
              </a:rPr>
              <a:t>Franklin </a:t>
            </a:r>
            <a:r>
              <a:rPr lang="es-ES" sz="1600" dirty="0">
                <a:latin typeface="Calibri" pitchFamily="34" charset="0"/>
                <a:cs typeface="Calibri" pitchFamily="34" charset="0"/>
              </a:rPr>
              <a:t>Bayardo</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 </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Vicerrectorado de Investigación, Innovación y Transferencia de Tecnología</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 </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Centro de Posgrados</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 </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Maestría en Producción y Nutrición Animal </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 </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 </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Trabajo de titulación previo a la obtención del título de Magíster en Producción y Nutrición Animal</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 </a:t>
            </a:r>
            <a:endParaRPr lang="es-EC" sz="1600" dirty="0">
              <a:latin typeface="Calibri" pitchFamily="34" charset="0"/>
              <a:cs typeface="Calibri" pitchFamily="34" charset="0"/>
            </a:endParaRPr>
          </a:p>
          <a:p>
            <a:pPr algn="ctr"/>
            <a:r>
              <a:rPr lang="es-ES" sz="1600" dirty="0">
                <a:latin typeface="Calibri" pitchFamily="34" charset="0"/>
                <a:cs typeface="Calibri" pitchFamily="34" charset="0"/>
              </a:rPr>
              <a:t>Ing.   Suárez Moncayo, Gabriel Antonio  </a:t>
            </a:r>
            <a:endParaRPr lang="es-ES" sz="1600" dirty="0" smtClean="0">
              <a:latin typeface="Calibri" pitchFamily="34" charset="0"/>
              <a:cs typeface="Calibri" pitchFamily="34" charset="0"/>
            </a:endParaRPr>
          </a:p>
          <a:p>
            <a:pPr algn="ctr"/>
            <a:endParaRPr lang="es-EC" sz="1600" dirty="0">
              <a:latin typeface="Calibri" pitchFamily="34" charset="0"/>
              <a:cs typeface="Calibri" pitchFamily="34" charset="0"/>
            </a:endParaRPr>
          </a:p>
          <a:p>
            <a:pPr algn="ctr"/>
            <a:r>
              <a:rPr lang="es-ES" sz="1600" dirty="0" smtClean="0">
                <a:latin typeface="Calibri" pitchFamily="34" charset="0"/>
                <a:cs typeface="Calibri" pitchFamily="34" charset="0"/>
              </a:rPr>
              <a:t>16 </a:t>
            </a:r>
            <a:r>
              <a:rPr lang="es-ES" sz="1600" dirty="0">
                <a:latin typeface="Calibri" pitchFamily="34" charset="0"/>
                <a:cs typeface="Calibri" pitchFamily="34" charset="0"/>
              </a:rPr>
              <a:t>de julio del 2021</a:t>
            </a:r>
            <a:endParaRPr lang="es-EC" sz="1600" dirty="0">
              <a:latin typeface="Calibri" pitchFamily="34" charset="0"/>
              <a:cs typeface="Calibri" pitchFamily="34" charset="0"/>
            </a:endParaRPr>
          </a:p>
          <a:p>
            <a:r>
              <a:rPr lang="es-ES" sz="1600" dirty="0"/>
              <a:t> </a:t>
            </a:r>
            <a:endParaRPr lang="es-EC" sz="1600" dirty="0"/>
          </a:p>
        </p:txBody>
      </p:sp>
      <p:pic>
        <p:nvPicPr>
          <p:cNvPr id="5123" name="3 Imagen" descr="C:\Users\Tania\Desktop\Caratulas\LOGOESPE-1.png"/>
          <p:cNvPicPr>
            <a:picLocks noChangeAspect="1" noChangeArrowheads="1"/>
          </p:cNvPicPr>
          <p:nvPr/>
        </p:nvPicPr>
        <p:blipFill>
          <a:blip r:embed="rId2"/>
          <a:srcRect/>
          <a:stretch>
            <a:fillRect/>
          </a:stretch>
        </p:blipFill>
        <p:spPr bwMode="auto">
          <a:xfrm>
            <a:off x="107504" y="203148"/>
            <a:ext cx="3786188" cy="857250"/>
          </a:xfrm>
          <a:prstGeom prst="rect">
            <a:avLst/>
          </a:prstGeom>
          <a:noFill/>
          <a:ln w="9525">
            <a:noFill/>
            <a:miter lim="800000"/>
            <a:headEnd/>
            <a:tailEnd/>
          </a:ln>
        </p:spPr>
      </p:pic>
    </p:spTree>
    <p:extLst>
      <p:ext uri="{BB962C8B-B14F-4D97-AF65-F5344CB8AC3E}">
        <p14:creationId xmlns:p14="http://schemas.microsoft.com/office/powerpoint/2010/main" val="2227634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0572" y="598926"/>
            <a:ext cx="8229600" cy="706090"/>
          </a:xfrm>
        </p:spPr>
        <p:txBody>
          <a:bodyPr/>
          <a:lstStyle/>
          <a:p>
            <a:pPr algn="l"/>
            <a:r>
              <a:rPr lang="es-EC" i="0" dirty="0" smtClean="0">
                <a:solidFill>
                  <a:srgbClr val="339933"/>
                </a:solidFill>
              </a:rPr>
              <a:t>Variables a medir </a:t>
            </a:r>
            <a:endParaRPr lang="es-EC" i="0" dirty="0">
              <a:solidFill>
                <a:srgbClr val="339933"/>
              </a:solidFill>
            </a:endParaRPr>
          </a:p>
        </p:txBody>
      </p:sp>
      <p:sp>
        <p:nvSpPr>
          <p:cNvPr id="7" name="Marcador de contenido 4"/>
          <p:cNvSpPr txBox="1">
            <a:spLocks/>
          </p:cNvSpPr>
          <p:nvPr/>
        </p:nvSpPr>
        <p:spPr>
          <a:xfrm>
            <a:off x="351046" y="4351114"/>
            <a:ext cx="8469426" cy="1382142"/>
          </a:xfrm>
          <a:prstGeom prst="rect">
            <a:avLst/>
          </a:prstGeom>
        </p:spPr>
        <p:txBody>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just">
              <a:buFontTx/>
              <a:buNone/>
            </a:pPr>
            <a:endParaRPr lang="es-EC" kern="0" dirty="0" smtClean="0">
              <a:solidFill>
                <a:schemeClr val="tx1"/>
              </a:solidFill>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421817759"/>
              </p:ext>
            </p:extLst>
          </p:nvPr>
        </p:nvGraphicFramePr>
        <p:xfrm>
          <a:off x="611560" y="1219495"/>
          <a:ext cx="8363272"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36870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1267906"/>
            <a:ext cx="7772400" cy="1362075"/>
          </a:xfrm>
        </p:spPr>
        <p:txBody>
          <a:bodyPr/>
          <a:lstStyle/>
          <a:p>
            <a:pPr algn="ctr"/>
            <a:r>
              <a:rPr lang="es-EC" i="0" u="sng" dirty="0" smtClean="0">
                <a:solidFill>
                  <a:srgbClr val="339933"/>
                </a:solidFill>
              </a:rPr>
              <a:t>Análisis </a:t>
            </a:r>
            <a:r>
              <a:rPr lang="es-EC" i="0" u="sng" dirty="0">
                <a:solidFill>
                  <a:srgbClr val="339933"/>
                </a:solidFill>
              </a:rPr>
              <a:t>de la información</a:t>
            </a:r>
          </a:p>
        </p:txBody>
      </p:sp>
      <p:pic>
        <p:nvPicPr>
          <p:cNvPr id="2" name="Imagen 1" descr="Archivo:&lt;strong&gt;Analisis&lt;/strong&gt;-balance-&lt;strong&gt;de&lt;/strong&gt;-situacion-concepto-importanci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852936"/>
            <a:ext cx="3464223" cy="2445334"/>
          </a:xfrm>
          <a:prstGeom prst="rect">
            <a:avLst/>
          </a:prstGeom>
        </p:spPr>
      </p:pic>
      <p:pic>
        <p:nvPicPr>
          <p:cNvPr id="5"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4128621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ángulo 8"/>
          <p:cNvSpPr/>
          <p:nvPr/>
        </p:nvSpPr>
        <p:spPr>
          <a:xfrm>
            <a:off x="-396552" y="836712"/>
            <a:ext cx="6984776" cy="584775"/>
          </a:xfrm>
          <a:prstGeom prst="rect">
            <a:avLst/>
          </a:prstGeom>
        </p:spPr>
        <p:txBody>
          <a:bodyPr wrap="square">
            <a:spAutoFit/>
          </a:bodyPr>
          <a:lstStyle/>
          <a:p>
            <a:pPr lvl="2"/>
            <a:r>
              <a:rPr lang="es-EC" sz="3200" b="1" dirty="0">
                <a:solidFill>
                  <a:srgbClr val="339933"/>
                </a:solidFill>
                <a:effectLst>
                  <a:outerShdw blurRad="38100" dist="38100" dir="2700000" algn="tl">
                    <a:srgbClr val="C0C0C0"/>
                  </a:outerShdw>
                </a:effectLst>
                <a:latin typeface="+mj-lt"/>
                <a:ea typeface="+mj-ea"/>
                <a:cs typeface="+mj-cs"/>
              </a:rPr>
              <a:t>Levantamiento de información </a:t>
            </a:r>
          </a:p>
        </p:txBody>
      </p:sp>
      <p:graphicFrame>
        <p:nvGraphicFramePr>
          <p:cNvPr id="12" name="Marcador de contenido 11"/>
          <p:cNvGraphicFramePr>
            <a:graphicFrameLocks noGrp="1"/>
          </p:cNvGraphicFramePr>
          <p:nvPr>
            <p:ph idx="1"/>
            <p:extLst>
              <p:ext uri="{D42A27DB-BD31-4B8C-83A1-F6EECF244321}">
                <p14:modId xmlns:p14="http://schemas.microsoft.com/office/powerpoint/2010/main" val="1851714748"/>
              </p:ext>
            </p:extLst>
          </p:nvPr>
        </p:nvGraphicFramePr>
        <p:xfrm>
          <a:off x="422849" y="1772816"/>
          <a:ext cx="4437183" cy="3096344"/>
        </p:xfrm>
        <a:graphic>
          <a:graphicData uri="http://schemas.openxmlformats.org/drawingml/2006/table">
            <a:tbl>
              <a:tblPr>
                <a:tableStyleId>{5C22544A-7EE6-4342-B048-85BDC9FD1C3A}</a:tableStyleId>
              </a:tblPr>
              <a:tblGrid>
                <a:gridCol w="979638">
                  <a:extLst>
                    <a:ext uri="{9D8B030D-6E8A-4147-A177-3AD203B41FA5}">
                      <a16:colId xmlns="" xmlns:a16="http://schemas.microsoft.com/office/drawing/2014/main" val="1120641875"/>
                    </a:ext>
                  </a:extLst>
                </a:gridCol>
                <a:gridCol w="691509">
                  <a:extLst>
                    <a:ext uri="{9D8B030D-6E8A-4147-A177-3AD203B41FA5}">
                      <a16:colId xmlns="" xmlns:a16="http://schemas.microsoft.com/office/drawing/2014/main" val="1781083239"/>
                    </a:ext>
                  </a:extLst>
                </a:gridCol>
                <a:gridCol w="691509">
                  <a:extLst>
                    <a:ext uri="{9D8B030D-6E8A-4147-A177-3AD203B41FA5}">
                      <a16:colId xmlns="" xmlns:a16="http://schemas.microsoft.com/office/drawing/2014/main" val="4082908038"/>
                    </a:ext>
                  </a:extLst>
                </a:gridCol>
                <a:gridCol w="691509">
                  <a:extLst>
                    <a:ext uri="{9D8B030D-6E8A-4147-A177-3AD203B41FA5}">
                      <a16:colId xmlns="" xmlns:a16="http://schemas.microsoft.com/office/drawing/2014/main" val="2911265506"/>
                    </a:ext>
                  </a:extLst>
                </a:gridCol>
                <a:gridCol w="691509">
                  <a:extLst>
                    <a:ext uri="{9D8B030D-6E8A-4147-A177-3AD203B41FA5}">
                      <a16:colId xmlns="" xmlns:a16="http://schemas.microsoft.com/office/drawing/2014/main" val="1439106407"/>
                    </a:ext>
                  </a:extLst>
                </a:gridCol>
                <a:gridCol w="691509">
                  <a:extLst>
                    <a:ext uri="{9D8B030D-6E8A-4147-A177-3AD203B41FA5}">
                      <a16:colId xmlns="" xmlns:a16="http://schemas.microsoft.com/office/drawing/2014/main" val="2056393916"/>
                    </a:ext>
                  </a:extLst>
                </a:gridCol>
              </a:tblGrid>
              <a:tr h="965526">
                <a:tc rowSpan="4">
                  <a:txBody>
                    <a:bodyPr/>
                    <a:lstStyle/>
                    <a:p>
                      <a:pPr algn="ctr" fontAlgn="ctr"/>
                      <a:r>
                        <a:rPr lang="es-ES" sz="1200" b="1" u="none" strike="noStrike" dirty="0">
                          <a:effectLst/>
                        </a:rPr>
                        <a:t>Población (Nº de Ganaderías)</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gridSpan="5">
                  <a:txBody>
                    <a:bodyPr/>
                    <a:lstStyle/>
                    <a:p>
                      <a:pPr algn="ctr" fontAlgn="ctr"/>
                      <a:r>
                        <a:rPr lang="es-ES" sz="1200" b="1" u="none" strike="noStrike" dirty="0">
                          <a:effectLst/>
                        </a:rPr>
                        <a:t>Provincias </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162432960"/>
                  </a:ext>
                </a:extLst>
              </a:tr>
              <a:tr h="1040632">
                <a:tc vMerge="1">
                  <a:txBody>
                    <a:bodyPr/>
                    <a:lstStyle/>
                    <a:p>
                      <a:endParaRPr lang="es-EC"/>
                    </a:p>
                  </a:txBody>
                  <a:tcPr/>
                </a:tc>
                <a:tc gridSpan="2">
                  <a:txBody>
                    <a:bodyPr/>
                    <a:lstStyle/>
                    <a:p>
                      <a:pPr algn="ctr" fontAlgn="ctr"/>
                      <a:r>
                        <a:rPr lang="es-ES" sz="1200" b="1" u="none" strike="noStrike" dirty="0">
                          <a:effectLst/>
                        </a:rPr>
                        <a:t>Napo</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hMerge="1">
                  <a:txBody>
                    <a:bodyPr/>
                    <a:lstStyle/>
                    <a:p>
                      <a:endParaRPr lang="es-EC"/>
                    </a:p>
                  </a:txBody>
                  <a:tcPr/>
                </a:tc>
                <a:tc>
                  <a:txBody>
                    <a:bodyPr/>
                    <a:lstStyle/>
                    <a:p>
                      <a:pPr algn="ctr" fontAlgn="ctr"/>
                      <a:r>
                        <a:rPr lang="es-ES" sz="1200" b="1" u="none" strike="noStrike" dirty="0">
                          <a:effectLst/>
                        </a:rPr>
                        <a:t>Imbabura</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gridSpan="2">
                  <a:txBody>
                    <a:bodyPr/>
                    <a:lstStyle/>
                    <a:p>
                      <a:pPr algn="ctr" fontAlgn="ctr"/>
                      <a:r>
                        <a:rPr lang="es-ES" sz="1200" b="1" u="none" strike="noStrike" dirty="0">
                          <a:effectLst/>
                        </a:rPr>
                        <a:t>Manabí</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hMerge="1">
                  <a:txBody>
                    <a:bodyPr/>
                    <a:lstStyle/>
                    <a:p>
                      <a:endParaRPr lang="es-EC"/>
                    </a:p>
                  </a:txBody>
                  <a:tcPr/>
                </a:tc>
                <a:extLst>
                  <a:ext uri="{0D108BD9-81ED-4DB2-BD59-A6C34878D82A}">
                    <a16:rowId xmlns="" xmlns:a16="http://schemas.microsoft.com/office/drawing/2014/main" val="369132821"/>
                  </a:ext>
                </a:extLst>
              </a:tr>
              <a:tr h="545093">
                <a:tc vMerge="1">
                  <a:txBody>
                    <a:bodyPr/>
                    <a:lstStyle/>
                    <a:p>
                      <a:endParaRPr lang="es-EC"/>
                    </a:p>
                  </a:txBody>
                  <a:tcPr/>
                </a:tc>
                <a:tc>
                  <a:txBody>
                    <a:bodyPr/>
                    <a:lstStyle/>
                    <a:p>
                      <a:pPr algn="ctr" fontAlgn="ctr"/>
                      <a:r>
                        <a:rPr lang="es-ES" sz="1200" u="none" strike="noStrike">
                          <a:effectLst/>
                        </a:rPr>
                        <a:t>Leche</a:t>
                      </a:r>
                      <a:endParaRPr lang="es-ES" sz="12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s-ES" sz="1200" u="none" strike="noStrike">
                          <a:effectLst/>
                        </a:rPr>
                        <a:t>Carne</a:t>
                      </a:r>
                      <a:endParaRPr lang="es-ES" sz="12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s-ES" sz="1200" u="none" strike="noStrike" dirty="0">
                          <a:effectLst/>
                        </a:rPr>
                        <a:t>Leche</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s-ES" sz="1200" u="none" strike="noStrike" dirty="0">
                          <a:effectLst/>
                        </a:rPr>
                        <a:t>Leche</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s-ES" sz="1200" u="none" strike="noStrike" dirty="0">
                          <a:effectLst/>
                        </a:rPr>
                        <a:t>Carne</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2450575170"/>
                  </a:ext>
                </a:extLst>
              </a:tr>
              <a:tr h="545093">
                <a:tc vMerge="1">
                  <a:txBody>
                    <a:bodyPr/>
                    <a:lstStyle/>
                    <a:p>
                      <a:endParaRPr lang="es-EC"/>
                    </a:p>
                  </a:txBody>
                  <a:tcPr/>
                </a:tc>
                <a:tc>
                  <a:txBody>
                    <a:bodyPr/>
                    <a:lstStyle/>
                    <a:p>
                      <a:pPr algn="ctr" fontAlgn="ctr"/>
                      <a:r>
                        <a:rPr lang="es-ES" sz="1200" u="none" strike="noStrike">
                          <a:effectLst/>
                        </a:rPr>
                        <a:t>50</a:t>
                      </a:r>
                      <a:endParaRPr lang="es-ES" sz="12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s-ES" sz="1200" u="none" strike="noStrike">
                          <a:effectLst/>
                        </a:rPr>
                        <a:t>13</a:t>
                      </a:r>
                      <a:endParaRPr lang="es-ES" sz="12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s-ES" sz="1200" u="none" strike="noStrike">
                          <a:effectLst/>
                        </a:rPr>
                        <a:t>59</a:t>
                      </a:r>
                      <a:endParaRPr lang="es-ES" sz="12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s-ES" sz="1200" u="none" strike="noStrike">
                          <a:effectLst/>
                        </a:rPr>
                        <a:t>60</a:t>
                      </a:r>
                      <a:endParaRPr lang="es-ES" sz="1200" b="1" i="0" u="none" strike="noStrike">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tc>
                  <a:txBody>
                    <a:bodyPr/>
                    <a:lstStyle/>
                    <a:p>
                      <a:pPr algn="ctr" fontAlgn="ctr"/>
                      <a:r>
                        <a:rPr lang="es-ES" sz="1200" u="none" strike="noStrike" dirty="0">
                          <a:effectLst/>
                        </a:rPr>
                        <a:t>5</a:t>
                      </a:r>
                      <a:endParaRPr lang="es-ES" sz="1200" b="1" i="0" u="none" strike="noStrike" dirty="0">
                        <a:solidFill>
                          <a:srgbClr val="000000"/>
                        </a:solidFill>
                        <a:effectLst/>
                        <a:latin typeface="Times New Roman" panose="02020603050405020304" pitchFamily="18" charset="0"/>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892173454"/>
                  </a:ext>
                </a:extLst>
              </a:tr>
            </a:tbl>
          </a:graphicData>
        </a:graphic>
      </p:graphicFrame>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881443"/>
            <a:ext cx="3528392" cy="2771693"/>
          </a:xfrm>
          <a:prstGeom prst="rect">
            <a:avLst/>
          </a:prstGeom>
          <a:noFill/>
          <a:ln>
            <a:noFill/>
          </a:ln>
        </p:spPr>
      </p:pic>
      <p:pic>
        <p:nvPicPr>
          <p:cNvPr id="6"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3491277626"/>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96552" y="1015425"/>
            <a:ext cx="9361040" cy="584775"/>
          </a:xfrm>
          <a:prstGeom prst="rect">
            <a:avLst/>
          </a:prstGeom>
          <a:noFill/>
          <a:ln w="9525">
            <a:noFill/>
            <a:miter lim="800000"/>
            <a:headEnd/>
            <a:tailEnd/>
          </a:ln>
          <a:effectLst/>
        </p:spPr>
        <p:txBody>
          <a:bodyPr wrap="square">
            <a:spAutoFit/>
          </a:bodyPr>
          <a:lstStyle/>
          <a:p>
            <a:pPr lvl="2"/>
            <a:r>
              <a:rPr lang="es-EC" sz="3200" b="1" dirty="0">
                <a:solidFill>
                  <a:srgbClr val="339933"/>
                </a:solidFill>
                <a:effectLst>
                  <a:outerShdw blurRad="38100" dist="38100" dir="2700000" algn="tl">
                    <a:srgbClr val="C0C0C0"/>
                  </a:outerShdw>
                </a:effectLst>
                <a:latin typeface="+mj-lt"/>
                <a:ea typeface="+mj-ea"/>
                <a:cs typeface="+mj-cs"/>
              </a:rPr>
              <a:t>Obtención</a:t>
            </a:r>
            <a:r>
              <a:rPr lang="es-EC" b="1" dirty="0"/>
              <a:t> </a:t>
            </a:r>
            <a:r>
              <a:rPr lang="es-EC" sz="3200" b="1" dirty="0">
                <a:solidFill>
                  <a:srgbClr val="339933"/>
                </a:solidFill>
                <a:effectLst>
                  <a:outerShdw blurRad="38100" dist="38100" dir="2700000" algn="tl">
                    <a:srgbClr val="C0C0C0"/>
                  </a:outerShdw>
                </a:effectLst>
                <a:latin typeface="+mj-lt"/>
                <a:ea typeface="+mj-ea"/>
                <a:cs typeface="+mj-cs"/>
              </a:rPr>
              <a:t>de la </a:t>
            </a:r>
            <a:r>
              <a:rPr lang="es-EC" sz="3200" b="1" dirty="0" smtClean="0">
                <a:solidFill>
                  <a:srgbClr val="339933"/>
                </a:solidFill>
                <a:effectLst>
                  <a:outerShdw blurRad="38100" dist="38100" dir="2700000" algn="tl">
                    <a:srgbClr val="C0C0C0"/>
                  </a:outerShdw>
                </a:effectLst>
                <a:latin typeface="+mj-lt"/>
                <a:ea typeface="+mj-ea"/>
                <a:cs typeface="+mj-cs"/>
              </a:rPr>
              <a:t>Información </a:t>
            </a:r>
            <a:r>
              <a:rPr lang="es-EC" sz="3200" b="1" dirty="0">
                <a:solidFill>
                  <a:srgbClr val="339933"/>
                </a:solidFill>
                <a:effectLst>
                  <a:outerShdw blurRad="38100" dist="38100" dir="2700000" algn="tl">
                    <a:srgbClr val="C0C0C0"/>
                  </a:outerShdw>
                </a:effectLst>
                <a:latin typeface="+mj-lt"/>
                <a:ea typeface="+mj-ea"/>
                <a:cs typeface="+mj-cs"/>
              </a:rPr>
              <a:t>S</a:t>
            </a:r>
            <a:r>
              <a:rPr lang="es-EC" sz="3200" b="1" dirty="0" smtClean="0">
                <a:solidFill>
                  <a:srgbClr val="339933"/>
                </a:solidFill>
                <a:effectLst>
                  <a:outerShdw blurRad="38100" dist="38100" dir="2700000" algn="tl">
                    <a:srgbClr val="C0C0C0"/>
                  </a:outerShdw>
                </a:effectLst>
                <a:latin typeface="+mj-lt"/>
                <a:ea typeface="+mj-ea"/>
                <a:cs typeface="+mj-cs"/>
              </a:rPr>
              <a:t>ecundaria</a:t>
            </a:r>
            <a:endParaRPr lang="es-EC" sz="3200" b="1" dirty="0">
              <a:solidFill>
                <a:srgbClr val="339933"/>
              </a:solidFill>
              <a:effectLst>
                <a:outerShdw blurRad="38100" dist="38100" dir="2700000" algn="tl">
                  <a:srgbClr val="C0C0C0"/>
                </a:outerShdw>
              </a:effectLst>
              <a:latin typeface="+mj-lt"/>
              <a:ea typeface="+mj-ea"/>
              <a:cs typeface="+mj-cs"/>
            </a:endParaRPr>
          </a:p>
        </p:txBody>
      </p:sp>
      <p:sp>
        <p:nvSpPr>
          <p:cNvPr id="8" name="Rectangle 6"/>
          <p:cNvSpPr>
            <a:spLocks noChangeArrowheads="1"/>
          </p:cNvSpPr>
          <p:nvPr/>
        </p:nvSpPr>
        <p:spPr bwMode="auto">
          <a:xfrm>
            <a:off x="755576" y="58366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Marcador de contenido 1"/>
          <p:cNvSpPr>
            <a:spLocks noGrp="1"/>
          </p:cNvSpPr>
          <p:nvPr>
            <p:ph idx="1"/>
          </p:nvPr>
        </p:nvSpPr>
        <p:spPr/>
        <p:txBody>
          <a:bodyPr/>
          <a:lstStyle/>
          <a:p>
            <a:pPr marL="0" indent="0">
              <a:buNone/>
            </a:pPr>
            <a:endParaRPr lang="es-EC" dirty="0">
              <a:solidFill>
                <a:schemeClr val="tx1"/>
              </a:solidFill>
            </a:endParaRPr>
          </a:p>
          <a:p>
            <a:pPr marL="0" indent="0">
              <a:buNone/>
            </a:pPr>
            <a:r>
              <a:rPr lang="es-ES" dirty="0">
                <a:solidFill>
                  <a:schemeClr val="tx1"/>
                </a:solidFill>
              </a:rPr>
              <a:t>Dentro de cada provincia y cada tipo de ganadería (carne y leche) se procedió a obtener los porcentajes de las variables correspondientes a la información preliminar como sexo y tiempo de actividad </a:t>
            </a:r>
            <a:r>
              <a:rPr lang="es-ES" dirty="0" smtClean="0">
                <a:solidFill>
                  <a:schemeClr val="tx1"/>
                </a:solidFill>
              </a:rPr>
              <a:t>ganadera, </a:t>
            </a:r>
            <a:r>
              <a:rPr lang="es-ES" dirty="0">
                <a:solidFill>
                  <a:schemeClr val="tx1"/>
                </a:solidFill>
              </a:rPr>
              <a:t>manejo de ganado, superficie de pastos, número de animales y producción de leche o carne.</a:t>
            </a:r>
            <a:endParaRPr lang="es-EC" sz="2000" dirty="0">
              <a:solidFill>
                <a:schemeClr val="tx1"/>
              </a:solidFill>
            </a:endParaRPr>
          </a:p>
          <a:p>
            <a:endParaRPr lang="es-EC" dirty="0"/>
          </a:p>
        </p:txBody>
      </p:sp>
      <p:pic>
        <p:nvPicPr>
          <p:cNvPr id="6"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89062096"/>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560" y="692696"/>
            <a:ext cx="8229600" cy="562074"/>
          </a:xfrm>
        </p:spPr>
        <p:txBody>
          <a:bodyPr/>
          <a:lstStyle/>
          <a:p>
            <a:pPr marL="914400" lvl="2" algn="l"/>
            <a:r>
              <a:rPr lang="es-EC" kern="1200" dirty="0">
                <a:solidFill>
                  <a:srgbClr val="339933"/>
                </a:solidFill>
                <a:latin typeface="+mj-lt"/>
                <a:ea typeface="+mj-ea"/>
                <a:cs typeface="+mj-cs"/>
              </a:rPr>
              <a:t>Relación Costo/Beneficio (C/B)</a:t>
            </a:r>
            <a:br>
              <a:rPr lang="es-EC" kern="1200" dirty="0">
                <a:solidFill>
                  <a:srgbClr val="339933"/>
                </a:solidFill>
                <a:latin typeface="+mj-lt"/>
                <a:ea typeface="+mj-ea"/>
                <a:cs typeface="+mj-cs"/>
              </a:rPr>
            </a:br>
            <a:endParaRPr lang="es-EC" kern="1200" dirty="0">
              <a:solidFill>
                <a:srgbClr val="339933"/>
              </a:solidFill>
              <a:latin typeface="+mj-lt"/>
              <a:ea typeface="+mj-ea"/>
              <a:cs typeface="+mj-cs"/>
            </a:endParaRPr>
          </a:p>
        </p:txBody>
      </p:sp>
      <p:sp>
        <p:nvSpPr>
          <p:cNvPr id="3" name="Marcador de contenido 2"/>
          <p:cNvSpPr>
            <a:spLocks noGrp="1"/>
          </p:cNvSpPr>
          <p:nvPr>
            <p:ph idx="1"/>
          </p:nvPr>
        </p:nvSpPr>
        <p:spPr/>
        <p:txBody>
          <a:bodyPr/>
          <a:lstStyle/>
          <a:p>
            <a:r>
              <a:rPr lang="es-ES" dirty="0">
                <a:solidFill>
                  <a:schemeClr val="tx1"/>
                </a:solidFill>
              </a:rPr>
              <a:t>En base de las variables establecidas </a:t>
            </a:r>
            <a:r>
              <a:rPr lang="es-ES" dirty="0" smtClean="0">
                <a:solidFill>
                  <a:schemeClr val="tx1"/>
                </a:solidFill>
              </a:rPr>
              <a:t>se </a:t>
            </a:r>
            <a:r>
              <a:rPr lang="es-ES" dirty="0">
                <a:solidFill>
                  <a:schemeClr val="tx1"/>
                </a:solidFill>
              </a:rPr>
              <a:t>procedió a obtener los costos y los beneficios dentro de cada una de las fincas ganaderas de cada provincia y tipo de ganadería, posterior a esto obtener la relación </a:t>
            </a:r>
            <a:r>
              <a:rPr lang="es-ES" dirty="0" smtClean="0">
                <a:solidFill>
                  <a:schemeClr val="tx1"/>
                </a:solidFill>
              </a:rPr>
              <a:t>costo/beneficio </a:t>
            </a:r>
            <a:r>
              <a:rPr lang="es-ES" dirty="0">
                <a:solidFill>
                  <a:schemeClr val="tx1"/>
                </a:solidFill>
              </a:rPr>
              <a:t>(C/B). </a:t>
            </a:r>
            <a:endParaRPr lang="es-EC" dirty="0">
              <a:solidFill>
                <a:schemeClr val="tx1"/>
              </a:solidFill>
            </a:endParaRPr>
          </a:p>
          <a:p>
            <a:r>
              <a:rPr lang="es-ES" dirty="0">
                <a:solidFill>
                  <a:schemeClr val="tx1"/>
                </a:solidFill>
              </a:rPr>
              <a:t>D</a:t>
            </a:r>
            <a:r>
              <a:rPr lang="es-ES" dirty="0" smtClean="0">
                <a:solidFill>
                  <a:schemeClr val="tx1"/>
                </a:solidFill>
              </a:rPr>
              <a:t>entro </a:t>
            </a:r>
            <a:r>
              <a:rPr lang="es-ES" dirty="0">
                <a:solidFill>
                  <a:schemeClr val="tx1"/>
                </a:solidFill>
              </a:rPr>
              <a:t>de cada provincia y tipo de ganadería se procedió a establecer tres estratos definidos, dentro de las relaciones </a:t>
            </a:r>
            <a:r>
              <a:rPr lang="es-ES" dirty="0" smtClean="0">
                <a:solidFill>
                  <a:schemeClr val="tx1"/>
                </a:solidFill>
              </a:rPr>
              <a:t>C/B.</a:t>
            </a:r>
            <a:endParaRPr lang="es-EC" dirty="0">
              <a:solidFill>
                <a:schemeClr val="tx1"/>
              </a:solidFill>
            </a:endParaRPr>
          </a:p>
        </p:txBody>
      </p:sp>
      <p:pic>
        <p:nvPicPr>
          <p:cNvPr id="4"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76884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92696"/>
            <a:ext cx="8229600" cy="907504"/>
          </a:xfrm>
        </p:spPr>
        <p:txBody>
          <a:bodyPr/>
          <a:lstStyle/>
          <a:p>
            <a:pPr algn="l"/>
            <a:r>
              <a:rPr lang="es-ES" kern="1200" dirty="0">
                <a:solidFill>
                  <a:srgbClr val="339933"/>
                </a:solidFill>
              </a:rPr>
              <a:t>Estratos establecidos dentro del estudio en relación al costo/beneficio</a:t>
            </a:r>
            <a:endParaRPr lang="es-EC" kern="1200" dirty="0">
              <a:solidFill>
                <a:srgbClr val="339933"/>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12664033"/>
              </p:ext>
            </p:extLst>
          </p:nvPr>
        </p:nvGraphicFramePr>
        <p:xfrm>
          <a:off x="1187624" y="2132856"/>
          <a:ext cx="6408712" cy="2896638"/>
        </p:xfrm>
        <a:graphic>
          <a:graphicData uri="http://schemas.openxmlformats.org/drawingml/2006/table">
            <a:tbl>
              <a:tblPr firstRow="1" firstCol="1" bandRow="1">
                <a:tableStyleId>{5C22544A-7EE6-4342-B048-85BDC9FD1C3A}</a:tableStyleId>
              </a:tblPr>
              <a:tblGrid>
                <a:gridCol w="1108194">
                  <a:extLst>
                    <a:ext uri="{9D8B030D-6E8A-4147-A177-3AD203B41FA5}">
                      <a16:colId xmlns="" xmlns:a16="http://schemas.microsoft.com/office/drawing/2014/main" val="2455739831"/>
                    </a:ext>
                  </a:extLst>
                </a:gridCol>
                <a:gridCol w="721967">
                  <a:extLst>
                    <a:ext uri="{9D8B030D-6E8A-4147-A177-3AD203B41FA5}">
                      <a16:colId xmlns="" xmlns:a16="http://schemas.microsoft.com/office/drawing/2014/main" val="1026863085"/>
                    </a:ext>
                  </a:extLst>
                </a:gridCol>
                <a:gridCol w="4578551">
                  <a:extLst>
                    <a:ext uri="{9D8B030D-6E8A-4147-A177-3AD203B41FA5}">
                      <a16:colId xmlns="" xmlns:a16="http://schemas.microsoft.com/office/drawing/2014/main" val="795121171"/>
                    </a:ext>
                  </a:extLst>
                </a:gridCol>
              </a:tblGrid>
              <a:tr h="702078">
                <a:tc>
                  <a:txBody>
                    <a:bodyPr/>
                    <a:lstStyle/>
                    <a:p>
                      <a:pPr algn="ctr">
                        <a:lnSpc>
                          <a:spcPct val="200000"/>
                        </a:lnSpc>
                        <a:spcAft>
                          <a:spcPts val="0"/>
                        </a:spcAft>
                        <a:tabLst>
                          <a:tab pos="819150" algn="l"/>
                        </a:tabLst>
                      </a:pPr>
                      <a:r>
                        <a:rPr lang="es-ES" sz="1200" b="0" dirty="0">
                          <a:solidFill>
                            <a:schemeClr val="tx1"/>
                          </a:solidFill>
                          <a:effectLst/>
                        </a:rPr>
                        <a:t>ESTRATOS</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tabLst>
                          <a:tab pos="819150" algn="l"/>
                        </a:tabLst>
                      </a:pPr>
                      <a:r>
                        <a:rPr lang="es-ES" sz="1200" b="0">
                          <a:solidFill>
                            <a:schemeClr val="tx1"/>
                          </a:solidFill>
                          <a:effectLst/>
                        </a:rPr>
                        <a:t>LIMITES</a:t>
                      </a:r>
                      <a:endParaRPr lang="es-EC"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tabLst>
                          <a:tab pos="819150" algn="l"/>
                        </a:tabLst>
                      </a:pPr>
                      <a:r>
                        <a:rPr lang="es-ES" sz="1200" b="0" dirty="0">
                          <a:solidFill>
                            <a:schemeClr val="tx1"/>
                          </a:solidFill>
                          <a:effectLst/>
                        </a:rPr>
                        <a:t>CARACTERISTICA</a:t>
                      </a:r>
                      <a:endParaRPr lang="es-EC"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58845737"/>
                  </a:ext>
                </a:extLst>
              </a:tr>
              <a:tr h="702078">
                <a:tc>
                  <a:txBody>
                    <a:bodyPr/>
                    <a:lstStyle/>
                    <a:p>
                      <a:pPr algn="ctr">
                        <a:lnSpc>
                          <a:spcPct val="200000"/>
                        </a:lnSpc>
                        <a:spcAft>
                          <a:spcPts val="0"/>
                        </a:spcAft>
                        <a:tabLst>
                          <a:tab pos="819150" algn="l"/>
                        </a:tabLst>
                      </a:pPr>
                      <a:r>
                        <a:rPr lang="es-ES" sz="1200" dirty="0">
                          <a:solidFill>
                            <a:schemeClr val="tx1"/>
                          </a:solidFill>
                          <a:effectLst/>
                        </a:rPr>
                        <a:t>Primero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tabLst>
                          <a:tab pos="819150" algn="l"/>
                        </a:tabLst>
                      </a:pPr>
                      <a:r>
                        <a:rPr lang="es-ES" sz="1200">
                          <a:effectLst/>
                        </a:rPr>
                        <a:t>0.00-0.49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tabLst>
                          <a:tab pos="819150" algn="l"/>
                        </a:tabLst>
                      </a:pPr>
                      <a:r>
                        <a:rPr lang="es-ES" sz="1200" dirty="0">
                          <a:effectLst/>
                        </a:rPr>
                        <a:t>Ganancias superiores al doble invertido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82982877"/>
                  </a:ext>
                </a:extLst>
              </a:tr>
              <a:tr h="702078">
                <a:tc>
                  <a:txBody>
                    <a:bodyPr/>
                    <a:lstStyle/>
                    <a:p>
                      <a:pPr algn="ctr">
                        <a:lnSpc>
                          <a:spcPct val="200000"/>
                        </a:lnSpc>
                        <a:spcAft>
                          <a:spcPts val="0"/>
                        </a:spcAft>
                        <a:tabLst>
                          <a:tab pos="819150" algn="l"/>
                        </a:tabLst>
                      </a:pPr>
                      <a:r>
                        <a:rPr lang="es-ES" sz="1200" dirty="0">
                          <a:solidFill>
                            <a:schemeClr val="tx1"/>
                          </a:solidFill>
                          <a:effectLst/>
                        </a:rPr>
                        <a:t>Segundo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tabLst>
                          <a:tab pos="819150" algn="l"/>
                        </a:tabLst>
                      </a:pPr>
                      <a:r>
                        <a:rPr lang="es-ES" sz="1200">
                          <a:effectLst/>
                        </a:rPr>
                        <a:t>0.50-0.99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tabLst>
                          <a:tab pos="819150" algn="l"/>
                        </a:tabLst>
                      </a:pPr>
                      <a:r>
                        <a:rPr lang="es-ES" sz="1200" dirty="0">
                          <a:effectLst/>
                        </a:rPr>
                        <a:t>Ganancias hasta cerca de lo invertido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96342580"/>
                  </a:ext>
                </a:extLst>
              </a:tr>
              <a:tr h="702078">
                <a:tc>
                  <a:txBody>
                    <a:bodyPr/>
                    <a:lstStyle/>
                    <a:p>
                      <a:pPr algn="ctr">
                        <a:lnSpc>
                          <a:spcPct val="200000"/>
                        </a:lnSpc>
                        <a:spcAft>
                          <a:spcPts val="0"/>
                        </a:spcAft>
                        <a:tabLst>
                          <a:tab pos="819150" algn="l"/>
                        </a:tabLst>
                      </a:pPr>
                      <a:r>
                        <a:rPr lang="es-ES" sz="1200" dirty="0">
                          <a:solidFill>
                            <a:schemeClr val="tx1"/>
                          </a:solidFill>
                          <a:effectLst/>
                        </a:rPr>
                        <a:t>Tercero</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tabLst>
                          <a:tab pos="819150" algn="l"/>
                        </a:tabLst>
                      </a:pPr>
                      <a:r>
                        <a:rPr lang="es-ES" sz="1200">
                          <a:effectLst/>
                          <a:sym typeface="Symbol" panose="05050102010706020507" pitchFamily="18" charset="2"/>
                        </a:rPr>
                        <a:t></a:t>
                      </a:r>
                      <a:r>
                        <a:rPr lang="es-ES" sz="1200">
                          <a:effectLst/>
                        </a:rPr>
                        <a:t>0.99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tabLst>
                          <a:tab pos="819150" algn="l"/>
                        </a:tabLst>
                      </a:pPr>
                      <a:r>
                        <a:rPr lang="es-ES" sz="1200" dirty="0">
                          <a:effectLst/>
                        </a:rPr>
                        <a:t>Perdidas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10295449"/>
                  </a:ext>
                </a:extLst>
              </a:tr>
            </a:tbl>
          </a:graphicData>
        </a:graphic>
      </p:graphicFrame>
      <p:pic>
        <p:nvPicPr>
          <p:cNvPr id="4"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608564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15665"/>
            <a:ext cx="8229600" cy="706090"/>
          </a:xfrm>
        </p:spPr>
        <p:txBody>
          <a:bodyPr/>
          <a:lstStyle/>
          <a:p>
            <a:pPr lvl="2" algn="l"/>
            <a:r>
              <a:rPr lang="es-EC" i="0" kern="1200" dirty="0">
                <a:solidFill>
                  <a:srgbClr val="339933"/>
                </a:solidFill>
                <a:latin typeface="+mj-lt"/>
                <a:ea typeface="+mj-ea"/>
                <a:cs typeface="+mj-cs"/>
              </a:rPr>
              <a:t>Tablas</a:t>
            </a:r>
            <a:r>
              <a:rPr lang="es-EC" i="0" dirty="0">
                <a:solidFill>
                  <a:schemeClr val="tx1"/>
                </a:solidFill>
                <a:effectLst/>
              </a:rPr>
              <a:t> </a:t>
            </a:r>
            <a:r>
              <a:rPr lang="es-EC" i="0" kern="1200" dirty="0">
                <a:solidFill>
                  <a:srgbClr val="339933"/>
                </a:solidFill>
                <a:latin typeface="+mj-lt"/>
                <a:ea typeface="+mj-ea"/>
                <a:cs typeface="+mj-cs"/>
              </a:rPr>
              <a:t>de </a:t>
            </a:r>
            <a:r>
              <a:rPr lang="es-EC" i="0" kern="1200" dirty="0" smtClean="0">
                <a:solidFill>
                  <a:srgbClr val="339933"/>
                </a:solidFill>
                <a:latin typeface="+mj-lt"/>
                <a:ea typeface="+mj-ea"/>
                <a:cs typeface="+mj-cs"/>
              </a:rPr>
              <a:t>Contingencia</a:t>
            </a:r>
            <a:r>
              <a:rPr lang="es-EC" kern="1200" dirty="0">
                <a:solidFill>
                  <a:srgbClr val="339933"/>
                </a:solidFill>
                <a:latin typeface="+mj-lt"/>
                <a:ea typeface="+mj-ea"/>
                <a:cs typeface="+mj-cs"/>
              </a:rPr>
              <a:t/>
            </a:r>
            <a:br>
              <a:rPr lang="es-EC" kern="1200" dirty="0">
                <a:solidFill>
                  <a:srgbClr val="339933"/>
                </a:solidFill>
                <a:latin typeface="+mj-lt"/>
                <a:ea typeface="+mj-ea"/>
                <a:cs typeface="+mj-cs"/>
              </a:rPr>
            </a:br>
            <a:endParaRPr lang="es-EC" kern="1200" dirty="0">
              <a:solidFill>
                <a:srgbClr val="339933"/>
              </a:solidFill>
              <a:latin typeface="+mj-lt"/>
              <a:ea typeface="+mj-ea"/>
              <a:cs typeface="+mj-cs"/>
            </a:endParaRPr>
          </a:p>
        </p:txBody>
      </p:sp>
      <p:sp>
        <p:nvSpPr>
          <p:cNvPr id="3" name="Marcador de contenido 2"/>
          <p:cNvSpPr>
            <a:spLocks noGrp="1"/>
          </p:cNvSpPr>
          <p:nvPr>
            <p:ph idx="1"/>
          </p:nvPr>
        </p:nvSpPr>
        <p:spPr>
          <a:xfrm>
            <a:off x="458543" y="1052736"/>
            <a:ext cx="7569841" cy="4639245"/>
          </a:xfrm>
        </p:spPr>
        <p:txBody>
          <a:bodyPr/>
          <a:lstStyle/>
          <a:p>
            <a:pPr marL="0" indent="0">
              <a:buNone/>
            </a:pPr>
            <a:r>
              <a:rPr lang="es-ES" sz="1800" dirty="0">
                <a:solidFill>
                  <a:schemeClr val="tx1"/>
                </a:solidFill>
              </a:rPr>
              <a:t>Una vez definidos los límites de los estratos establecidos de la relación costo beneficio y de la utilización o no de cada una de las b</a:t>
            </a:r>
            <a:r>
              <a:rPr lang="es-ES" sz="1800" dirty="0" smtClean="0">
                <a:solidFill>
                  <a:schemeClr val="tx1"/>
                </a:solidFill>
              </a:rPr>
              <a:t>uenas </a:t>
            </a:r>
            <a:r>
              <a:rPr lang="es-ES" sz="1800" dirty="0">
                <a:solidFill>
                  <a:schemeClr val="tx1"/>
                </a:solidFill>
              </a:rPr>
              <a:t>p</a:t>
            </a:r>
            <a:r>
              <a:rPr lang="es-ES" sz="1800" dirty="0" smtClean="0">
                <a:solidFill>
                  <a:schemeClr val="tx1"/>
                </a:solidFill>
              </a:rPr>
              <a:t>rácticas </a:t>
            </a:r>
            <a:r>
              <a:rPr lang="es-ES" sz="1800" dirty="0">
                <a:solidFill>
                  <a:schemeClr val="tx1"/>
                </a:solidFill>
              </a:rPr>
              <a:t>g</a:t>
            </a:r>
            <a:r>
              <a:rPr lang="es-ES" sz="1800" dirty="0" smtClean="0">
                <a:solidFill>
                  <a:schemeClr val="tx1"/>
                </a:solidFill>
              </a:rPr>
              <a:t>anaderas del componente de nutrición.</a:t>
            </a:r>
          </a:p>
          <a:p>
            <a:pPr marL="0" indent="0">
              <a:buNone/>
            </a:pPr>
            <a:endParaRPr lang="es-ES" sz="1800" dirty="0">
              <a:solidFill>
                <a:schemeClr val="tx1"/>
              </a:solidFill>
            </a:endParaRPr>
          </a:p>
          <a:p>
            <a:pPr marL="0" indent="0">
              <a:buNone/>
            </a:pPr>
            <a:endParaRPr lang="es-ES" sz="1800" dirty="0" smtClean="0">
              <a:solidFill>
                <a:schemeClr val="tx1"/>
              </a:solidFill>
            </a:endParaRPr>
          </a:p>
          <a:p>
            <a:pPr marL="0" indent="0">
              <a:buNone/>
            </a:pPr>
            <a:endParaRPr lang="es-ES" sz="1800" dirty="0">
              <a:solidFill>
                <a:schemeClr val="tx1"/>
              </a:solidFill>
            </a:endParaRPr>
          </a:p>
          <a:p>
            <a:pPr marL="0" indent="0">
              <a:buNone/>
            </a:pPr>
            <a:endParaRPr lang="es-ES" sz="1800" dirty="0" smtClean="0">
              <a:solidFill>
                <a:schemeClr val="tx1"/>
              </a:solidFill>
            </a:endParaRPr>
          </a:p>
          <a:p>
            <a:pPr marL="0" indent="0">
              <a:buNone/>
            </a:pPr>
            <a:endParaRPr lang="es-ES" sz="1800" dirty="0">
              <a:solidFill>
                <a:schemeClr val="tx1"/>
              </a:solidFill>
            </a:endParaRPr>
          </a:p>
          <a:p>
            <a:pPr marL="0" indent="0">
              <a:buNone/>
            </a:pPr>
            <a:endParaRPr lang="es-ES" sz="1800" dirty="0" smtClean="0">
              <a:solidFill>
                <a:schemeClr val="tx1"/>
              </a:solidFill>
            </a:endParaRPr>
          </a:p>
          <a:p>
            <a:pPr marL="0" indent="0">
              <a:buNone/>
            </a:pPr>
            <a:endParaRPr lang="es-ES" sz="1800" dirty="0">
              <a:solidFill>
                <a:schemeClr val="tx1"/>
              </a:solidFill>
            </a:endParaRPr>
          </a:p>
          <a:p>
            <a:pPr marL="0" indent="0">
              <a:buNone/>
            </a:pPr>
            <a:endParaRPr lang="es-ES" sz="1800" dirty="0" smtClean="0">
              <a:solidFill>
                <a:schemeClr val="tx1"/>
              </a:solidFill>
            </a:endParaRPr>
          </a:p>
          <a:p>
            <a:pPr marL="0" indent="0">
              <a:buNone/>
            </a:pPr>
            <a:endParaRPr lang="es-ES" sz="1800" dirty="0">
              <a:solidFill>
                <a:schemeClr val="tx1"/>
              </a:solidFill>
            </a:endParaRPr>
          </a:p>
          <a:p>
            <a:pPr marL="0" indent="0">
              <a:buNone/>
            </a:pPr>
            <a:endParaRPr lang="es-ES" sz="1800" dirty="0" smtClean="0">
              <a:solidFill>
                <a:schemeClr val="tx1"/>
              </a:solidFill>
            </a:endParaRPr>
          </a:p>
          <a:p>
            <a:pPr marL="0" indent="0">
              <a:buNone/>
            </a:pPr>
            <a:r>
              <a:rPr lang="es-ES" sz="1800" dirty="0">
                <a:solidFill>
                  <a:schemeClr val="tx1"/>
                </a:solidFill>
              </a:rPr>
              <a:t>Se estableció una tabla de contingencia</a:t>
            </a:r>
            <a:endParaRPr lang="es-EC" sz="1800" dirty="0">
              <a:solidFill>
                <a:schemeClr val="tx1"/>
              </a:solidFill>
            </a:endParaRPr>
          </a:p>
          <a:p>
            <a:pPr marL="0" indent="0">
              <a:buNone/>
            </a:pPr>
            <a:endParaRPr lang="es-ES" sz="1800" dirty="0" smtClean="0">
              <a:solidFill>
                <a:schemeClr val="tx1"/>
              </a:solidFill>
            </a:endParaRPr>
          </a:p>
        </p:txBody>
      </p:sp>
      <p:graphicFrame>
        <p:nvGraphicFramePr>
          <p:cNvPr id="4" name="Diagrama 3"/>
          <p:cNvGraphicFramePr/>
          <p:nvPr>
            <p:extLst>
              <p:ext uri="{D42A27DB-BD31-4B8C-83A1-F6EECF244321}">
                <p14:modId xmlns:p14="http://schemas.microsoft.com/office/powerpoint/2010/main" val="4223803303"/>
              </p:ext>
            </p:extLst>
          </p:nvPr>
        </p:nvGraphicFramePr>
        <p:xfrm>
          <a:off x="1495326" y="2060848"/>
          <a:ext cx="602900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3 Imagen" descr="C:\Users\Tania\Desktop\Caratulas\LOGOESPE-1.png"/>
          <p:cNvPicPr>
            <a:picLocks noChangeAspect="1" noChangeArrowheads="1"/>
          </p:cNvPicPr>
          <p:nvPr/>
        </p:nvPicPr>
        <p:blipFill>
          <a:blip r:embed="rId7"/>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693349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950" y="260648"/>
            <a:ext cx="8229600" cy="648072"/>
          </a:xfrm>
        </p:spPr>
        <p:txBody>
          <a:bodyPr/>
          <a:lstStyle/>
          <a:p>
            <a:pPr algn="l"/>
            <a:r>
              <a:rPr lang="es-EC" i="0" kern="1200" dirty="0">
                <a:solidFill>
                  <a:srgbClr val="339933"/>
                </a:solidFill>
              </a:rPr>
              <a:t>Tablas</a:t>
            </a:r>
            <a:r>
              <a:rPr lang="es-EC" dirty="0">
                <a:solidFill>
                  <a:schemeClr val="tx1"/>
                </a:solidFill>
                <a:effectLst/>
              </a:rPr>
              <a:t> </a:t>
            </a:r>
            <a:r>
              <a:rPr lang="es-EC" i="0" kern="1200" dirty="0">
                <a:solidFill>
                  <a:srgbClr val="339933"/>
                </a:solidFill>
              </a:rPr>
              <a:t>de </a:t>
            </a:r>
            <a:r>
              <a:rPr lang="es-EC" i="0" kern="1200" dirty="0" smtClean="0">
                <a:solidFill>
                  <a:srgbClr val="339933"/>
                </a:solidFill>
              </a:rPr>
              <a:t>Contingencia</a:t>
            </a:r>
            <a:endParaRPr lang="es-EC" i="0" kern="1200" dirty="0">
              <a:solidFill>
                <a:srgbClr val="339933"/>
              </a:solidFill>
            </a:endParaRPr>
          </a:p>
        </p:txBody>
      </p:sp>
      <p:sp>
        <p:nvSpPr>
          <p:cNvPr id="3" name="Marcador de contenido 2"/>
          <p:cNvSpPr>
            <a:spLocks noGrp="1"/>
          </p:cNvSpPr>
          <p:nvPr>
            <p:ph idx="1"/>
          </p:nvPr>
        </p:nvSpPr>
        <p:spPr>
          <a:xfrm>
            <a:off x="457200" y="1052736"/>
            <a:ext cx="8229600" cy="4525963"/>
          </a:xfrm>
        </p:spPr>
        <p:txBody>
          <a:bodyPr/>
          <a:lstStyle/>
          <a:p>
            <a:pPr marL="0" indent="0">
              <a:buNone/>
            </a:pPr>
            <a:r>
              <a:rPr lang="es-ES" sz="2000" dirty="0" smtClean="0">
                <a:solidFill>
                  <a:schemeClr val="tx1"/>
                </a:solidFill>
              </a:rPr>
              <a:t>Es una </a:t>
            </a:r>
            <a:r>
              <a:rPr lang="es-ES" sz="2000" dirty="0">
                <a:solidFill>
                  <a:schemeClr val="tx1"/>
                </a:solidFill>
              </a:rPr>
              <a:t>estadística no paramétrica utilizada para evaluar dos variables, basada en el cálculo de porcentaje, con el objetivo de averiguar si las dos variables están relacionadas, es mediante la distribución de porcentajes. </a:t>
            </a:r>
            <a:endParaRPr lang="es-ES" sz="2000" dirty="0" smtClean="0">
              <a:solidFill>
                <a:schemeClr val="tx1"/>
              </a:solidFill>
            </a:endParaRPr>
          </a:p>
          <a:p>
            <a:pPr marL="0" indent="0">
              <a:buNone/>
            </a:pPr>
            <a:r>
              <a:rPr lang="es-ES" sz="2000" dirty="0" smtClean="0">
                <a:solidFill>
                  <a:schemeClr val="tx1"/>
                </a:solidFill>
              </a:rPr>
              <a:t>Concretamente </a:t>
            </a:r>
            <a:r>
              <a:rPr lang="es-ES" sz="2000" dirty="0">
                <a:solidFill>
                  <a:schemeClr val="tx1"/>
                </a:solidFill>
              </a:rPr>
              <a:t>se trata de analizar si la distribución de porcentajes de una variable se repite por igual en las categorías de la otra variable. </a:t>
            </a:r>
            <a:endParaRPr lang="es-ES" sz="2000" dirty="0" smtClean="0">
              <a:solidFill>
                <a:schemeClr val="tx1"/>
              </a:solidFill>
            </a:endParaRPr>
          </a:p>
          <a:p>
            <a:pPr marL="0" indent="0">
              <a:buNone/>
            </a:pPr>
            <a:r>
              <a:rPr lang="es-ES" sz="2000" dirty="0" smtClean="0">
                <a:solidFill>
                  <a:schemeClr val="tx1"/>
                </a:solidFill>
              </a:rPr>
              <a:t>Utiliza </a:t>
            </a:r>
            <a:r>
              <a:rPr lang="es-ES" sz="2000" dirty="0">
                <a:solidFill>
                  <a:schemeClr val="tx1"/>
                </a:solidFill>
              </a:rPr>
              <a:t>para la regla de decisión la prueba de Chi-cuadrada, si </a:t>
            </a:r>
            <a:r>
              <a:rPr lang="es-ES" sz="2000" dirty="0" smtClean="0">
                <a:solidFill>
                  <a:schemeClr val="tx1"/>
                </a:solidFill>
              </a:rPr>
              <a:t>la:</a:t>
            </a:r>
          </a:p>
          <a:p>
            <a:pPr marL="0" indent="0">
              <a:buNone/>
            </a:pPr>
            <a:endParaRPr lang="es-ES" sz="2000" dirty="0" smtClean="0">
              <a:solidFill>
                <a:schemeClr val="tx1"/>
              </a:solidFill>
            </a:endParaRPr>
          </a:p>
          <a:p>
            <a:r>
              <a:rPr lang="es-ES" sz="2000" dirty="0" err="1" smtClean="0">
                <a:solidFill>
                  <a:schemeClr val="tx1"/>
                </a:solidFill>
              </a:rPr>
              <a:t>Prob</a:t>
            </a:r>
            <a:r>
              <a:rPr lang="es-ES" sz="2000" dirty="0" smtClean="0">
                <a:solidFill>
                  <a:schemeClr val="tx1"/>
                </a:solidFill>
              </a:rPr>
              <a:t> </a:t>
            </a:r>
            <a:r>
              <a:rPr lang="es-ES" sz="2000" dirty="0">
                <a:solidFill>
                  <a:schemeClr val="tx1"/>
                </a:solidFill>
                <a:sym typeface="Symbol" panose="05050102010706020507" pitchFamily="18" charset="2"/>
              </a:rPr>
              <a:t></a:t>
            </a:r>
            <a:r>
              <a:rPr lang="es-ES" sz="2000" dirty="0" smtClean="0">
                <a:solidFill>
                  <a:schemeClr val="tx1"/>
                </a:solidFill>
              </a:rPr>
              <a:t>0.05 es no </a:t>
            </a:r>
            <a:r>
              <a:rPr lang="es-ES" sz="2000" dirty="0">
                <a:solidFill>
                  <a:schemeClr val="tx1"/>
                </a:solidFill>
              </a:rPr>
              <a:t>significativo (no difieren); </a:t>
            </a:r>
            <a:endParaRPr lang="es-ES" sz="2000" dirty="0" smtClean="0">
              <a:solidFill>
                <a:schemeClr val="tx1"/>
              </a:solidFill>
            </a:endParaRPr>
          </a:p>
          <a:p>
            <a:r>
              <a:rPr lang="es-ES" sz="2000" dirty="0" err="1" smtClean="0">
                <a:solidFill>
                  <a:schemeClr val="tx1"/>
                </a:solidFill>
              </a:rPr>
              <a:t>Prob</a:t>
            </a:r>
            <a:r>
              <a:rPr lang="es-ES" sz="2000" dirty="0" smtClean="0">
                <a:solidFill>
                  <a:schemeClr val="tx1"/>
                </a:solidFill>
              </a:rPr>
              <a:t> </a:t>
            </a:r>
            <a:r>
              <a:rPr lang="es-ES" sz="2000" dirty="0">
                <a:solidFill>
                  <a:schemeClr val="tx1"/>
                </a:solidFill>
              </a:rPr>
              <a:t>≤</a:t>
            </a:r>
            <a:r>
              <a:rPr lang="es-ES" sz="2000" dirty="0" smtClean="0">
                <a:solidFill>
                  <a:schemeClr val="tx1"/>
                </a:solidFill>
              </a:rPr>
              <a:t>0.05 es significativo </a:t>
            </a:r>
            <a:r>
              <a:rPr lang="es-ES" sz="2000" dirty="0">
                <a:solidFill>
                  <a:schemeClr val="tx1"/>
                </a:solidFill>
              </a:rPr>
              <a:t>(difiere al 5</a:t>
            </a:r>
            <a:r>
              <a:rPr lang="es-ES" sz="2000" dirty="0" smtClean="0">
                <a:solidFill>
                  <a:schemeClr val="tx1"/>
                </a:solidFill>
              </a:rPr>
              <a:t>%);</a:t>
            </a:r>
          </a:p>
          <a:p>
            <a:r>
              <a:rPr lang="es-ES" sz="2000" dirty="0" err="1" smtClean="0">
                <a:solidFill>
                  <a:schemeClr val="tx1"/>
                </a:solidFill>
              </a:rPr>
              <a:t>Prob</a:t>
            </a:r>
            <a:r>
              <a:rPr lang="es-ES" sz="2000" dirty="0" smtClean="0">
                <a:solidFill>
                  <a:schemeClr val="tx1"/>
                </a:solidFill>
              </a:rPr>
              <a:t> ≤0.01 es altamente </a:t>
            </a:r>
            <a:r>
              <a:rPr lang="es-ES" sz="2000" dirty="0">
                <a:solidFill>
                  <a:schemeClr val="tx1"/>
                </a:solidFill>
              </a:rPr>
              <a:t>significativo (difiere al 1%).</a:t>
            </a:r>
            <a:endParaRPr lang="es-EC" sz="2000" dirty="0">
              <a:solidFill>
                <a:schemeClr val="tx1"/>
              </a:solidFill>
            </a:endParaRPr>
          </a:p>
        </p:txBody>
      </p:sp>
      <p:pic>
        <p:nvPicPr>
          <p:cNvPr id="4"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064356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2132856"/>
            <a:ext cx="7992888" cy="1506091"/>
          </a:xfrm>
        </p:spPr>
        <p:txBody>
          <a:bodyPr/>
          <a:lstStyle/>
          <a:p>
            <a:pPr algn="ctr"/>
            <a:r>
              <a:rPr lang="es-EC" sz="3200" i="0" u="sng" kern="1200" dirty="0">
                <a:solidFill>
                  <a:srgbClr val="339933"/>
                </a:solidFill>
              </a:rPr>
              <a:t>RESULTADOS Y </a:t>
            </a:r>
            <a:r>
              <a:rPr lang="es-EC" sz="3200" i="0" u="sng" kern="1200" dirty="0" smtClean="0">
                <a:solidFill>
                  <a:srgbClr val="339933"/>
                </a:solidFill>
              </a:rPr>
              <a:t>Discusiones</a:t>
            </a:r>
            <a:endParaRPr lang="es-EC" sz="3200" i="0" u="sng" kern="1200" dirty="0">
              <a:solidFill>
                <a:srgbClr val="339933"/>
              </a:solidFill>
            </a:endParaRPr>
          </a:p>
        </p:txBody>
      </p:sp>
      <p:pic>
        <p:nvPicPr>
          <p:cNvPr id="5"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pic>
        <p:nvPicPr>
          <p:cNvPr id="6" name="3 Imagen" descr="C:\Users\Tania\Desktop\Caratulas\LOGOESPE-1.png"/>
          <p:cNvPicPr>
            <a:picLocks noChangeAspect="1" noChangeArrowheads="1"/>
          </p:cNvPicPr>
          <p:nvPr/>
        </p:nvPicPr>
        <p:blipFill>
          <a:blip r:embed="rId2"/>
          <a:srcRect/>
          <a:stretch>
            <a:fillRect/>
          </a:stretch>
        </p:blipFill>
        <p:spPr bwMode="auto">
          <a:xfrm>
            <a:off x="6732240"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35700700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275077"/>
            <a:ext cx="8229600" cy="706090"/>
          </a:xfrm>
        </p:spPr>
        <p:txBody>
          <a:bodyPr/>
          <a:lstStyle/>
          <a:p>
            <a:pPr algn="l"/>
            <a:r>
              <a:rPr lang="es-EC" i="0" dirty="0" smtClean="0">
                <a:solidFill>
                  <a:srgbClr val="339933"/>
                </a:solidFill>
                <a:effectLst/>
              </a:rPr>
              <a:t>RESULTADOS POR PROVINCIAS </a:t>
            </a:r>
            <a:endParaRPr lang="es-EC" i="0" dirty="0">
              <a:solidFill>
                <a:srgbClr val="339933"/>
              </a:solidFill>
            </a:endParaRPr>
          </a:p>
        </p:txBody>
      </p:sp>
      <p:sp>
        <p:nvSpPr>
          <p:cNvPr id="5" name="Marcador de contenido 4"/>
          <p:cNvSpPr>
            <a:spLocks noGrp="1"/>
          </p:cNvSpPr>
          <p:nvPr>
            <p:ph idx="1"/>
          </p:nvPr>
        </p:nvSpPr>
        <p:spPr>
          <a:xfrm>
            <a:off x="346605" y="149117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325234" y="966824"/>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LECHE</a:t>
            </a:r>
            <a:endParaRPr lang="es-EC" sz="2400" i="0" kern="0" dirty="0">
              <a:solidFill>
                <a:srgbClr val="339933"/>
              </a:solidFill>
            </a:endParaRPr>
          </a:p>
        </p:txBody>
      </p:sp>
      <p:sp>
        <p:nvSpPr>
          <p:cNvPr id="8" name="Título 3"/>
          <p:cNvSpPr txBox="1">
            <a:spLocks/>
          </p:cNvSpPr>
          <p:nvPr/>
        </p:nvSpPr>
        <p:spPr>
          <a:xfrm>
            <a:off x="520278" y="1570474"/>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u="sng" kern="0" dirty="0" smtClean="0">
                <a:solidFill>
                  <a:srgbClr val="339933"/>
                </a:solidFill>
                <a:effectLst/>
              </a:rPr>
              <a:t>Generalidades</a:t>
            </a:r>
            <a:endParaRPr lang="es-EC" sz="2400" i="0" u="sng" kern="0" dirty="0">
              <a:solidFill>
                <a:srgbClr val="339933"/>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904164438"/>
              </p:ext>
            </p:extLst>
          </p:nvPr>
        </p:nvGraphicFramePr>
        <p:xfrm>
          <a:off x="1619672" y="2522208"/>
          <a:ext cx="5976664" cy="2923015"/>
        </p:xfrm>
        <a:graphic>
          <a:graphicData uri="http://schemas.openxmlformats.org/drawingml/2006/table">
            <a:tbl>
              <a:tblPr>
                <a:tableStyleId>{5C22544A-7EE6-4342-B048-85BDC9FD1C3A}</a:tableStyleId>
              </a:tblPr>
              <a:tblGrid>
                <a:gridCol w="1955701">
                  <a:extLst>
                    <a:ext uri="{9D8B030D-6E8A-4147-A177-3AD203B41FA5}">
                      <a16:colId xmlns="" xmlns:a16="http://schemas.microsoft.com/office/drawing/2014/main" val="1205807230"/>
                    </a:ext>
                  </a:extLst>
                </a:gridCol>
                <a:gridCol w="929898">
                  <a:extLst>
                    <a:ext uri="{9D8B030D-6E8A-4147-A177-3AD203B41FA5}">
                      <a16:colId xmlns="" xmlns:a16="http://schemas.microsoft.com/office/drawing/2014/main" val="2772380633"/>
                    </a:ext>
                  </a:extLst>
                </a:gridCol>
                <a:gridCol w="921186">
                  <a:extLst>
                    <a:ext uri="{9D8B030D-6E8A-4147-A177-3AD203B41FA5}">
                      <a16:colId xmlns="" xmlns:a16="http://schemas.microsoft.com/office/drawing/2014/main" val="2469761096"/>
                    </a:ext>
                  </a:extLst>
                </a:gridCol>
                <a:gridCol w="973451">
                  <a:extLst>
                    <a:ext uri="{9D8B030D-6E8A-4147-A177-3AD203B41FA5}">
                      <a16:colId xmlns="" xmlns:a16="http://schemas.microsoft.com/office/drawing/2014/main" val="1665928827"/>
                    </a:ext>
                  </a:extLst>
                </a:gridCol>
                <a:gridCol w="1196428">
                  <a:extLst>
                    <a:ext uri="{9D8B030D-6E8A-4147-A177-3AD203B41FA5}">
                      <a16:colId xmlns="" xmlns:a16="http://schemas.microsoft.com/office/drawing/2014/main" val="2084813158"/>
                    </a:ext>
                  </a:extLst>
                </a:gridCol>
              </a:tblGrid>
              <a:tr h="797564">
                <a:tc gridSpan="2">
                  <a:txBody>
                    <a:bodyPr/>
                    <a:lstStyle/>
                    <a:p>
                      <a:pPr algn="ctr" fontAlgn="b"/>
                      <a:r>
                        <a:rPr lang="es-EC" sz="1000" b="1" i="0" u="none" strike="noStrike" dirty="0" smtClean="0">
                          <a:solidFill>
                            <a:schemeClr val="dk1"/>
                          </a:solidFill>
                          <a:effectLst/>
                          <a:latin typeface="+mn-lt"/>
                        </a:rPr>
                        <a:t>PROVINCIAS</a:t>
                      </a:r>
                    </a:p>
                    <a:p>
                      <a:pPr algn="ctr" fontAlgn="b"/>
                      <a:endParaRPr lang="es-EC" sz="1000" b="0" i="0" u="none" strike="noStrike" dirty="0">
                        <a:solidFill>
                          <a:srgbClr val="000000"/>
                        </a:solidFill>
                        <a:effectLst/>
                        <a:latin typeface="Calibri" panose="020F0502020204030204" pitchFamily="34" charset="0"/>
                      </a:endParaRPr>
                    </a:p>
                    <a:p>
                      <a:pPr algn="ctr" fontAlgn="b"/>
                      <a:r>
                        <a:rPr lang="es-EC" sz="1000" u="none" strike="noStrike" dirty="0">
                          <a:effectLst/>
                        </a:rPr>
                        <a:t> </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s-EC" sz="1000" b="1" u="none" strike="noStrike" dirty="0" smtClean="0">
                          <a:effectLst/>
                        </a:rPr>
                        <a:t>NAPO</a:t>
                      </a:r>
                    </a:p>
                    <a:p>
                      <a:pPr algn="ctr" fontAlgn="b"/>
                      <a:r>
                        <a:rPr lang="es-EC" sz="1000" b="1" i="0" u="none" strike="noStrike" dirty="0" smtClean="0">
                          <a:solidFill>
                            <a:srgbClr val="000000"/>
                          </a:solidFill>
                          <a:effectLst/>
                          <a:latin typeface="Calibri" panose="020F0502020204030204" pitchFamily="34" charset="0"/>
                        </a:rPr>
                        <a:t>%</a:t>
                      </a:r>
                      <a:endParaRPr lang="es-EC" sz="1000" u="none" strike="noStrike" dirty="0" smtClean="0">
                        <a:effectLst/>
                      </a:endParaRPr>
                    </a:p>
                    <a:p>
                      <a:pPr algn="ctr" fontAlgn="b"/>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s-EC" sz="1000" b="1" u="none" strike="noStrike" dirty="0" smtClean="0">
                          <a:effectLst/>
                        </a:rPr>
                        <a:t>IMBABURA</a:t>
                      </a:r>
                    </a:p>
                    <a:p>
                      <a:pPr algn="ctr" fontAlgn="b"/>
                      <a:r>
                        <a:rPr lang="es-EC" sz="1000" b="1" i="0" u="none" strike="noStrike" dirty="0" smtClean="0">
                          <a:solidFill>
                            <a:srgbClr val="000000"/>
                          </a:solidFill>
                          <a:effectLst/>
                          <a:latin typeface="Calibri" panose="020F0502020204030204" pitchFamily="34" charset="0"/>
                        </a:rPr>
                        <a:t>%</a:t>
                      </a:r>
                      <a:endParaRPr lang="es-EC" sz="1000" u="none" strike="noStrike" dirty="0" smtClean="0">
                        <a:effectLst/>
                      </a:endParaRPr>
                    </a:p>
                    <a:p>
                      <a:pPr algn="ctr" fontAlgn="b"/>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s-EC" sz="1000" b="1" u="none" strike="noStrike" dirty="0" smtClean="0">
                          <a:effectLst/>
                        </a:rPr>
                        <a:t>MANABÍ</a:t>
                      </a:r>
                    </a:p>
                    <a:p>
                      <a:pPr algn="ctr" fontAlgn="b"/>
                      <a:r>
                        <a:rPr lang="es-EC" sz="1000" b="1" i="0" u="none" strike="noStrike" dirty="0" smtClean="0">
                          <a:solidFill>
                            <a:srgbClr val="000000"/>
                          </a:solidFill>
                          <a:effectLst/>
                          <a:latin typeface="Calibri" panose="020F0502020204030204" pitchFamily="34" charset="0"/>
                        </a:rPr>
                        <a:t>%</a:t>
                      </a:r>
                      <a:endParaRPr lang="es-EC" sz="1000" u="none" strike="noStrike" dirty="0" smtClean="0">
                        <a:effectLst/>
                      </a:endParaRPr>
                    </a:p>
                    <a:p>
                      <a:pPr algn="ctr" fontAlgn="b"/>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599569845"/>
                  </a:ext>
                </a:extLst>
              </a:tr>
              <a:tr h="295394">
                <a:tc rowSpan="2">
                  <a:txBody>
                    <a:bodyPr/>
                    <a:lstStyle/>
                    <a:p>
                      <a:pPr algn="ctr" fontAlgn="ctr"/>
                      <a:r>
                        <a:rPr lang="es-EC" sz="1000" b="1" u="none" strike="noStrike" dirty="0">
                          <a:effectLst/>
                        </a:rPr>
                        <a:t>ADMINISTRADORES</a:t>
                      </a:r>
                      <a:endParaRPr lang="es-EC"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a:effectLst/>
                        </a:rPr>
                        <a:t>masculino </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a:effectLst/>
                        </a:rPr>
                        <a:t>44%</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a:effectLst/>
                        </a:rPr>
                        <a:t>25%</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a:effectLst/>
                        </a:rPr>
                        <a:t>98%</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 xmlns:a16="http://schemas.microsoft.com/office/drawing/2014/main" val="630216252"/>
                  </a:ext>
                </a:extLst>
              </a:tr>
              <a:tr h="323547">
                <a:tc vMerge="1">
                  <a:txBody>
                    <a:bodyPr/>
                    <a:lstStyle/>
                    <a:p>
                      <a:endParaRPr lang="es-EC"/>
                    </a:p>
                  </a:txBody>
                  <a:tcPr/>
                </a:tc>
                <a:tc>
                  <a:txBody>
                    <a:bodyPr/>
                    <a:lstStyle/>
                    <a:p>
                      <a:pPr algn="ctr" fontAlgn="b"/>
                      <a:r>
                        <a:rPr lang="es-EC" sz="1000" u="none" strike="noStrike" dirty="0">
                          <a:effectLst/>
                        </a:rPr>
                        <a:t>femenino</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a:effectLst/>
                        </a:rPr>
                        <a:t>56%</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a:effectLst/>
                        </a:rPr>
                        <a:t>75%</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a:effectLst/>
                        </a:rPr>
                        <a:t>2%</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 xmlns:a16="http://schemas.microsoft.com/office/drawing/2014/main" val="3241531303"/>
                  </a:ext>
                </a:extLst>
              </a:tr>
              <a:tr h="295394">
                <a:tc rowSpan="5">
                  <a:txBody>
                    <a:bodyPr/>
                    <a:lstStyle/>
                    <a:p>
                      <a:pPr algn="ctr" fontAlgn="ctr"/>
                      <a:r>
                        <a:rPr lang="es-EC" sz="1000" b="1" u="none" strike="noStrike" dirty="0">
                          <a:effectLst/>
                        </a:rPr>
                        <a:t>EXPERIENCIA</a:t>
                      </a:r>
                      <a:endParaRPr lang="es-EC"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0-5 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10%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15%</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4244492439"/>
                  </a:ext>
                </a:extLst>
              </a:tr>
              <a:tr h="310164">
                <a:tc vMerge="1">
                  <a:txBody>
                    <a:bodyPr/>
                    <a:lstStyle/>
                    <a:p>
                      <a:endParaRPr lang="es-EC"/>
                    </a:p>
                  </a:txBody>
                  <a:tcPr/>
                </a:tc>
                <a:tc>
                  <a:txBody>
                    <a:bodyPr/>
                    <a:lstStyle/>
                    <a:p>
                      <a:pPr algn="ctr" fontAlgn="b"/>
                      <a:r>
                        <a:rPr lang="es-EC" sz="1000" u="none" strike="noStrike" dirty="0">
                          <a:effectLst/>
                        </a:rPr>
                        <a:t>6-10 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22%</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8%</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5%</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3262682091"/>
                  </a:ext>
                </a:extLst>
              </a:tr>
              <a:tr h="295394">
                <a:tc vMerge="1">
                  <a:txBody>
                    <a:bodyPr/>
                    <a:lstStyle/>
                    <a:p>
                      <a:endParaRPr lang="es-EC"/>
                    </a:p>
                  </a:txBody>
                  <a:tcPr/>
                </a:tc>
                <a:tc>
                  <a:txBody>
                    <a:bodyPr/>
                    <a:lstStyle/>
                    <a:p>
                      <a:pPr algn="ctr" fontAlgn="b"/>
                      <a:r>
                        <a:rPr lang="es-EC" sz="1000" u="none" strike="noStrike" dirty="0">
                          <a:effectLst/>
                        </a:rPr>
                        <a:t>11-15 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a:effectLst/>
                        </a:rPr>
                        <a:t>12%</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12%</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8%</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2970563671"/>
                  </a:ext>
                </a:extLst>
              </a:tr>
              <a:tr h="295394">
                <a:tc vMerge="1">
                  <a:txBody>
                    <a:bodyPr/>
                    <a:lstStyle/>
                    <a:p>
                      <a:endParaRPr lang="es-EC"/>
                    </a:p>
                  </a:txBody>
                  <a:tcPr/>
                </a:tc>
                <a:tc>
                  <a:txBody>
                    <a:bodyPr/>
                    <a:lstStyle/>
                    <a:p>
                      <a:pPr algn="ctr" fontAlgn="b"/>
                      <a:r>
                        <a:rPr lang="es-EC" sz="1000" u="none" strike="noStrike" dirty="0">
                          <a:effectLst/>
                        </a:rPr>
                        <a:t>16-20 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a:effectLst/>
                        </a:rPr>
                        <a:t>25%</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a:effectLst/>
                        </a:rPr>
                        <a:t>24%</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13%</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3295666849"/>
                  </a:ext>
                </a:extLst>
              </a:tr>
              <a:tr h="310164">
                <a:tc vMerge="1">
                  <a:txBody>
                    <a:bodyPr/>
                    <a:lstStyle/>
                    <a:p>
                      <a:endParaRPr lang="es-EC"/>
                    </a:p>
                  </a:txBody>
                  <a:tcPr/>
                </a:tc>
                <a:tc>
                  <a:txBody>
                    <a:bodyPr/>
                    <a:lstStyle/>
                    <a:p>
                      <a:pPr algn="ctr" fontAlgn="b"/>
                      <a:r>
                        <a:rPr lang="es-EC" sz="1000" u="none" strike="noStrike" dirty="0">
                          <a:effectLst/>
                        </a:rPr>
                        <a:t>&gt; </a:t>
                      </a:r>
                      <a:r>
                        <a:rPr lang="es-EC" sz="1000" u="none" strike="noStrike" dirty="0" smtClean="0">
                          <a:effectLst/>
                        </a:rPr>
                        <a:t>21 </a:t>
                      </a:r>
                      <a:r>
                        <a:rPr lang="es-EC" sz="1000" u="none" strike="noStrike" dirty="0">
                          <a:effectLst/>
                        </a:rPr>
                        <a:t>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a:effectLst/>
                        </a:rPr>
                        <a:t>31%</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a:effectLst/>
                        </a:rPr>
                        <a:t>41%</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74%</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1768020798"/>
                  </a:ext>
                </a:extLst>
              </a:tr>
            </a:tbl>
          </a:graphicData>
        </a:graphic>
      </p:graphicFrame>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198832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457200" y="692696"/>
            <a:ext cx="8229600" cy="724942"/>
          </a:xfrm>
        </p:spPr>
        <p:txBody>
          <a:bodyPr/>
          <a:lstStyle/>
          <a:p>
            <a:pPr algn="just"/>
            <a:r>
              <a:rPr lang="es-EC" sz="2400" i="0" dirty="0" smtClean="0">
                <a:solidFill>
                  <a:srgbClr val="339933"/>
                </a:solidFill>
                <a:latin typeface="Arial" pitchFamily="34" charset="0"/>
                <a:cs typeface="Arial" pitchFamily="34" charset="0"/>
              </a:rPr>
              <a:t>INTRODUCCIÓN</a:t>
            </a:r>
            <a:endParaRPr lang="es-ES" sz="2000" i="0" dirty="0">
              <a:solidFill>
                <a:srgbClr val="339933"/>
              </a:solidFill>
              <a:latin typeface="Arial" pitchFamily="34" charset="0"/>
              <a:cs typeface="Arial"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23377308"/>
              </p:ext>
            </p:extLst>
          </p:nvPr>
        </p:nvGraphicFramePr>
        <p:xfrm>
          <a:off x="755576" y="1196752"/>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Users\Tania\Desktop\Caratulas\LOGOESPE-1.png"/>
          <p:cNvPicPr>
            <a:picLocks noChangeAspect="1" noChangeArrowheads="1"/>
          </p:cNvPicPr>
          <p:nvPr/>
        </p:nvPicPr>
        <p:blipFill>
          <a:blip r:embed="rId7"/>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3775232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179512" y="125125"/>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LECHE</a:t>
            </a:r>
            <a:endParaRPr lang="es-EC" sz="2400" i="0" kern="0" dirty="0">
              <a:solidFill>
                <a:srgbClr val="339933"/>
              </a:solidFill>
            </a:endParaRPr>
          </a:p>
        </p:txBody>
      </p:sp>
      <p:sp>
        <p:nvSpPr>
          <p:cNvPr id="8" name="Título 3"/>
          <p:cNvSpPr txBox="1">
            <a:spLocks/>
          </p:cNvSpPr>
          <p:nvPr/>
        </p:nvSpPr>
        <p:spPr>
          <a:xfrm>
            <a:off x="450572" y="671217"/>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000" i="0" kern="0" dirty="0" smtClean="0">
                <a:solidFill>
                  <a:srgbClr val="339933"/>
                </a:solidFill>
                <a:effectLst/>
              </a:rPr>
              <a:t>Manejo del Ganado</a:t>
            </a:r>
            <a:endParaRPr lang="es-EC" sz="2000" i="0" kern="0" dirty="0">
              <a:solidFill>
                <a:srgbClr val="339933"/>
              </a:solidFill>
            </a:endParaRPr>
          </a:p>
        </p:txBody>
      </p:sp>
      <p:sp>
        <p:nvSpPr>
          <p:cNvPr id="2" name="Rectángulo 1"/>
          <p:cNvSpPr/>
          <p:nvPr/>
        </p:nvSpPr>
        <p:spPr>
          <a:xfrm>
            <a:off x="450572" y="1120347"/>
            <a:ext cx="8369900" cy="4811574"/>
          </a:xfrm>
          <a:prstGeom prst="rect">
            <a:avLst/>
          </a:prstGeom>
        </p:spPr>
        <p:txBody>
          <a:bodyPr wrap="square">
            <a:spAutoFit/>
          </a:bodyPr>
          <a:lstStyle/>
          <a:p>
            <a:endParaRPr lang="es-ES" sz="1500" b="1" dirty="0" smtClean="0">
              <a:latin typeface="+mn-lt"/>
            </a:endParaRPr>
          </a:p>
          <a:p>
            <a:r>
              <a:rPr lang="es-ES" sz="1500" b="1" dirty="0" smtClean="0">
                <a:latin typeface="+mn-lt"/>
              </a:rPr>
              <a:t>Napo</a:t>
            </a:r>
            <a:r>
              <a:rPr lang="es-ES" sz="1500" dirty="0" smtClean="0">
                <a:latin typeface="+mn-lt"/>
              </a:rPr>
              <a:t> </a:t>
            </a:r>
          </a:p>
          <a:p>
            <a:pPr marL="171450" indent="-171450">
              <a:spcAft>
                <a:spcPts val="1000"/>
              </a:spcAft>
              <a:buFont typeface="Arial" panose="020B0604020202020204" pitchFamily="34" charset="0"/>
              <a:buChar char="•"/>
            </a:pPr>
            <a:r>
              <a:rPr lang="es-ES" sz="1500" dirty="0" smtClean="0">
                <a:latin typeface="+mn-lt"/>
              </a:rPr>
              <a:t>El </a:t>
            </a:r>
            <a:r>
              <a:rPr lang="es-ES" sz="1500" dirty="0">
                <a:latin typeface="+mn-lt"/>
              </a:rPr>
              <a:t>100% </a:t>
            </a:r>
            <a:r>
              <a:rPr lang="es-ES" sz="1500" dirty="0" smtClean="0">
                <a:latin typeface="+mn-lt"/>
              </a:rPr>
              <a:t>utilizan </a:t>
            </a:r>
            <a:r>
              <a:rPr lang="es-ES" sz="1500" dirty="0">
                <a:latin typeface="+mn-lt"/>
              </a:rPr>
              <a:t>el sistema de pastoreo </a:t>
            </a:r>
            <a:r>
              <a:rPr lang="es-ES" sz="1500" dirty="0" smtClean="0">
                <a:latin typeface="+mn-lt"/>
              </a:rPr>
              <a:t>libre.</a:t>
            </a:r>
          </a:p>
          <a:p>
            <a:pPr marL="171450" indent="-171450">
              <a:spcAft>
                <a:spcPts val="1000"/>
              </a:spcAft>
              <a:buFont typeface="Arial" panose="020B0604020202020204" pitchFamily="34" charset="0"/>
              <a:buChar char="•"/>
            </a:pPr>
            <a:r>
              <a:rPr lang="es-ES" sz="1500" dirty="0" smtClean="0">
                <a:latin typeface="+mn-lt"/>
              </a:rPr>
              <a:t>El </a:t>
            </a:r>
            <a:r>
              <a:rPr lang="es-ES" sz="1500" dirty="0">
                <a:latin typeface="+mn-lt"/>
              </a:rPr>
              <a:t>78% de los productores de leche se dedican únicamente a la producción de leche</a:t>
            </a:r>
            <a:r>
              <a:rPr lang="es-ES" sz="1500" dirty="0" smtClean="0">
                <a:latin typeface="+mn-lt"/>
              </a:rPr>
              <a:t>, </a:t>
            </a:r>
          </a:p>
          <a:p>
            <a:pPr marL="171450" indent="-171450">
              <a:spcAft>
                <a:spcPts val="1000"/>
              </a:spcAft>
              <a:buFont typeface="Arial" panose="020B0604020202020204" pitchFamily="34" charset="0"/>
              <a:buChar char="•"/>
            </a:pPr>
            <a:r>
              <a:rPr lang="es-ES" sz="1500" dirty="0" smtClean="0">
                <a:latin typeface="+mn-lt"/>
              </a:rPr>
              <a:t>El </a:t>
            </a:r>
            <a:r>
              <a:rPr lang="es-ES" sz="1500" dirty="0">
                <a:latin typeface="+mn-lt"/>
              </a:rPr>
              <a:t>10% de los productores </a:t>
            </a:r>
            <a:r>
              <a:rPr lang="es-ES" sz="1500" dirty="0" smtClean="0">
                <a:latin typeface="+mn-lt"/>
              </a:rPr>
              <a:t>arriendan</a:t>
            </a:r>
            <a:endParaRPr lang="es-EC" sz="1500" dirty="0">
              <a:latin typeface="+mn-lt"/>
            </a:endParaRPr>
          </a:p>
          <a:p>
            <a:endParaRPr lang="es-ES" sz="1500" b="1" dirty="0" smtClean="0">
              <a:latin typeface="+mn-lt"/>
            </a:endParaRPr>
          </a:p>
          <a:p>
            <a:r>
              <a:rPr lang="es-ES" sz="1500" b="1" dirty="0" smtClean="0">
                <a:latin typeface="+mn-lt"/>
              </a:rPr>
              <a:t>Imbabura</a:t>
            </a:r>
          </a:p>
          <a:p>
            <a:pPr marL="171450" indent="-171450">
              <a:spcAft>
                <a:spcPts val="1000"/>
              </a:spcAft>
              <a:buFont typeface="Arial" panose="020B0604020202020204" pitchFamily="34" charset="0"/>
              <a:buChar char="•"/>
            </a:pPr>
            <a:r>
              <a:rPr lang="es-ES" sz="1500" dirty="0" smtClean="0">
                <a:latin typeface="+mn-lt"/>
              </a:rPr>
              <a:t>El 98,3% utilizan el sistema de pastoreo libre</a:t>
            </a:r>
          </a:p>
          <a:p>
            <a:pPr marL="171450" indent="-171450">
              <a:spcAft>
                <a:spcPts val="1000"/>
              </a:spcAft>
              <a:buFont typeface="Arial" panose="020B0604020202020204" pitchFamily="34" charset="0"/>
              <a:buChar char="•"/>
            </a:pPr>
            <a:r>
              <a:rPr lang="es-ES" sz="1500" dirty="0" smtClean="0">
                <a:latin typeface="+mn-lt"/>
              </a:rPr>
              <a:t>El </a:t>
            </a:r>
            <a:r>
              <a:rPr lang="es-ES" sz="1500" dirty="0">
                <a:latin typeface="+mn-lt"/>
              </a:rPr>
              <a:t>63% de los productores de leche </a:t>
            </a:r>
            <a:r>
              <a:rPr lang="es-ES" sz="1500" dirty="0" smtClean="0">
                <a:latin typeface="+mn-lt"/>
              </a:rPr>
              <a:t>se </a:t>
            </a:r>
            <a:r>
              <a:rPr lang="es-ES" sz="1500" dirty="0">
                <a:latin typeface="+mn-lt"/>
              </a:rPr>
              <a:t>dedican únicamente a la producción de leche y el 37% restante se dedican adicionalmente a otra </a:t>
            </a:r>
            <a:r>
              <a:rPr lang="es-ES" sz="1500" dirty="0" smtClean="0">
                <a:latin typeface="+mn-lt"/>
              </a:rPr>
              <a:t>actividad.</a:t>
            </a:r>
          </a:p>
          <a:p>
            <a:pPr marL="171450" indent="-171450">
              <a:spcAft>
                <a:spcPts val="1000"/>
              </a:spcAft>
              <a:buFont typeface="Arial" panose="020B0604020202020204" pitchFamily="34" charset="0"/>
              <a:buChar char="•"/>
            </a:pPr>
            <a:r>
              <a:rPr lang="es-ES" sz="1500" dirty="0" smtClean="0">
                <a:latin typeface="+mn-lt"/>
              </a:rPr>
              <a:t>El 5.25</a:t>
            </a:r>
            <a:r>
              <a:rPr lang="es-ES" sz="1500" dirty="0">
                <a:latin typeface="+mn-lt"/>
              </a:rPr>
              <a:t>% de los productores arriendan</a:t>
            </a:r>
            <a:endParaRPr lang="es-ES" sz="1500" dirty="0" smtClean="0">
              <a:latin typeface="+mn-lt"/>
            </a:endParaRPr>
          </a:p>
          <a:p>
            <a:endParaRPr lang="es-ES" sz="1500" b="1" dirty="0" smtClean="0">
              <a:latin typeface="+mn-lt"/>
              <a:ea typeface="Calibri" panose="020F0502020204030204" pitchFamily="34" charset="0"/>
              <a:cs typeface="Times New Roman" panose="02020603050405020304" pitchFamily="18" charset="0"/>
            </a:endParaRPr>
          </a:p>
          <a:p>
            <a:r>
              <a:rPr lang="es-ES" sz="1500" b="1" dirty="0" smtClean="0">
                <a:latin typeface="+mn-lt"/>
                <a:ea typeface="Calibri" panose="020F0502020204030204" pitchFamily="34" charset="0"/>
                <a:cs typeface="Times New Roman" panose="02020603050405020304" pitchFamily="18" charset="0"/>
              </a:rPr>
              <a:t>Manabí</a:t>
            </a:r>
            <a:r>
              <a:rPr lang="es-ES" sz="1500" dirty="0" smtClean="0">
                <a:latin typeface="+mn-lt"/>
                <a:ea typeface="Calibri" panose="020F0502020204030204" pitchFamily="34" charset="0"/>
                <a:cs typeface="Times New Roman" panose="02020603050405020304" pitchFamily="18" charset="0"/>
              </a:rPr>
              <a:t> </a:t>
            </a:r>
          </a:p>
          <a:p>
            <a:pPr marL="171450" indent="-171450" algn="just">
              <a:spcAft>
                <a:spcPts val="1000"/>
              </a:spcAft>
              <a:buFont typeface="Arial" panose="020B0604020202020204" pitchFamily="34" charset="0"/>
              <a:buChar char="•"/>
            </a:pPr>
            <a:r>
              <a:rPr lang="es-ES" sz="1500" dirty="0" smtClean="0">
                <a:latin typeface="+mn-lt"/>
                <a:ea typeface="Calibri" panose="020F0502020204030204" pitchFamily="34" charset="0"/>
                <a:cs typeface="Times New Roman" panose="02020603050405020304" pitchFamily="18" charset="0"/>
              </a:rPr>
              <a:t>El </a:t>
            </a:r>
            <a:r>
              <a:rPr lang="es-ES" sz="1500" dirty="0">
                <a:latin typeface="+mn-lt"/>
                <a:ea typeface="Calibri" panose="020F0502020204030204" pitchFamily="34" charset="0"/>
                <a:cs typeface="Times New Roman" panose="02020603050405020304" pitchFamily="18" charset="0"/>
              </a:rPr>
              <a:t>100% </a:t>
            </a:r>
            <a:r>
              <a:rPr lang="es-ES" sz="1500" dirty="0"/>
              <a:t>utilizan el sistema de pastoreo </a:t>
            </a:r>
            <a:r>
              <a:rPr lang="es-ES" sz="1500" dirty="0" smtClean="0"/>
              <a:t>libre.</a:t>
            </a:r>
          </a:p>
          <a:p>
            <a:pPr marL="171450" indent="-171450" algn="just">
              <a:spcAft>
                <a:spcPts val="1000"/>
              </a:spcAft>
              <a:buFont typeface="Arial" panose="020B0604020202020204" pitchFamily="34" charset="0"/>
              <a:buChar char="•"/>
            </a:pPr>
            <a:r>
              <a:rPr lang="es-ES" sz="1500" dirty="0" smtClean="0">
                <a:latin typeface="+mn-lt"/>
                <a:ea typeface="Calibri" panose="020F0502020204030204" pitchFamily="34" charset="0"/>
                <a:cs typeface="Times New Roman" panose="02020603050405020304" pitchFamily="18" charset="0"/>
              </a:rPr>
              <a:t>El 89%, </a:t>
            </a:r>
            <a:r>
              <a:rPr lang="es-ES" sz="1500" dirty="0"/>
              <a:t>de los productores de leche se dedican únicamente a la producción de leche</a:t>
            </a:r>
            <a:endParaRPr lang="es-EC" sz="1500" dirty="0">
              <a:latin typeface="+mn-lt"/>
              <a:ea typeface="Calibri" panose="020F0502020204030204" pitchFamily="34" charset="0"/>
              <a:cs typeface="Times New Roman" panose="02020603050405020304" pitchFamily="18" charset="0"/>
            </a:endParaRPr>
          </a:p>
          <a:p>
            <a:pPr marL="171450" indent="-171450" algn="just">
              <a:spcAft>
                <a:spcPts val="1000"/>
              </a:spcAft>
              <a:buFont typeface="Arial" panose="020B0604020202020204" pitchFamily="34" charset="0"/>
              <a:buChar char="•"/>
            </a:pPr>
            <a:r>
              <a:rPr lang="es-ES" sz="1500" dirty="0">
                <a:latin typeface="+mn-lt"/>
                <a:ea typeface="Calibri" panose="020F0502020204030204" pitchFamily="34" charset="0"/>
                <a:cs typeface="Times New Roman" panose="02020603050405020304" pitchFamily="18" charset="0"/>
              </a:rPr>
              <a:t>Ninguna de las ganaderías de leche </a:t>
            </a:r>
            <a:r>
              <a:rPr lang="es-ES" sz="1500" dirty="0" smtClean="0">
                <a:latin typeface="+mn-lt"/>
                <a:ea typeface="Calibri" panose="020F0502020204030204" pitchFamily="34" charset="0"/>
                <a:cs typeface="Times New Roman" panose="02020603050405020304" pitchFamily="18" charset="0"/>
              </a:rPr>
              <a:t>arrienda </a:t>
            </a:r>
            <a:r>
              <a:rPr lang="es-ES" sz="1500" dirty="0">
                <a:latin typeface="+mn-lt"/>
                <a:ea typeface="Calibri" panose="020F0502020204030204" pitchFamily="34" charset="0"/>
                <a:cs typeface="Times New Roman" panose="02020603050405020304" pitchFamily="18" charset="0"/>
              </a:rPr>
              <a:t>terrenos</a:t>
            </a:r>
            <a:r>
              <a:rPr lang="es-ES" sz="1500" b="1" dirty="0">
                <a:latin typeface="+mn-lt"/>
                <a:ea typeface="Calibri" panose="020F0502020204030204" pitchFamily="34" charset="0"/>
                <a:cs typeface="Times New Roman" panose="02020603050405020304" pitchFamily="18" charset="0"/>
              </a:rPr>
              <a:t>.</a:t>
            </a:r>
            <a:endParaRPr lang="es-EC" sz="1500" dirty="0">
              <a:effectLst/>
              <a:latin typeface="+mn-lt"/>
              <a:ea typeface="Calibri" panose="020F0502020204030204" pitchFamily="34" charset="0"/>
              <a:cs typeface="Times New Roman" panose="02020603050405020304" pitchFamily="18" charset="0"/>
            </a:endParaRPr>
          </a:p>
        </p:txBody>
      </p:sp>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725451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1836712" y="126485"/>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400" i="0" kern="0" dirty="0" smtClean="0">
                <a:solidFill>
                  <a:srgbClr val="339933"/>
                </a:solidFill>
                <a:effectLst/>
              </a:rPr>
              <a:t>GANADERIA DE LECHE</a:t>
            </a:r>
            <a:endParaRPr lang="es-EC" sz="2400" i="0" kern="0" dirty="0">
              <a:solidFill>
                <a:srgbClr val="339933"/>
              </a:solidFill>
            </a:endParaRPr>
          </a:p>
        </p:txBody>
      </p:sp>
      <p:sp>
        <p:nvSpPr>
          <p:cNvPr id="8" name="Título 3"/>
          <p:cNvSpPr txBox="1">
            <a:spLocks/>
          </p:cNvSpPr>
          <p:nvPr/>
        </p:nvSpPr>
        <p:spPr>
          <a:xfrm>
            <a:off x="520722" y="1043941"/>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000" i="0" kern="0" dirty="0" smtClean="0">
                <a:solidFill>
                  <a:srgbClr val="339933"/>
                </a:solidFill>
                <a:effectLst/>
              </a:rPr>
              <a:t>Número de Animales</a:t>
            </a:r>
            <a:endParaRPr lang="es-EC" sz="2000" i="0" kern="0" dirty="0">
              <a:solidFill>
                <a:srgbClr val="339933"/>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954328374"/>
              </p:ext>
            </p:extLst>
          </p:nvPr>
        </p:nvGraphicFramePr>
        <p:xfrm>
          <a:off x="899593" y="1654725"/>
          <a:ext cx="7704854" cy="3790498"/>
        </p:xfrm>
        <a:graphic>
          <a:graphicData uri="http://schemas.openxmlformats.org/drawingml/2006/table">
            <a:tbl>
              <a:tblPr>
                <a:tableStyleId>{5C22544A-7EE6-4342-B048-85BDC9FD1C3A}</a:tableStyleId>
              </a:tblPr>
              <a:tblGrid>
                <a:gridCol w="1891512">
                  <a:extLst>
                    <a:ext uri="{9D8B030D-6E8A-4147-A177-3AD203B41FA5}">
                      <a16:colId xmlns="" xmlns:a16="http://schemas.microsoft.com/office/drawing/2014/main" val="33030948"/>
                    </a:ext>
                  </a:extLst>
                </a:gridCol>
                <a:gridCol w="1024467">
                  <a:extLst>
                    <a:ext uri="{9D8B030D-6E8A-4147-A177-3AD203B41FA5}">
                      <a16:colId xmlns="" xmlns:a16="http://schemas.microsoft.com/office/drawing/2014/main" val="3452572348"/>
                    </a:ext>
                  </a:extLst>
                </a:gridCol>
                <a:gridCol w="876731">
                  <a:extLst>
                    <a:ext uri="{9D8B030D-6E8A-4147-A177-3AD203B41FA5}">
                      <a16:colId xmlns="" xmlns:a16="http://schemas.microsoft.com/office/drawing/2014/main" val="3919095578"/>
                    </a:ext>
                  </a:extLst>
                </a:gridCol>
                <a:gridCol w="1024468">
                  <a:extLst>
                    <a:ext uri="{9D8B030D-6E8A-4147-A177-3AD203B41FA5}">
                      <a16:colId xmlns="" xmlns:a16="http://schemas.microsoft.com/office/drawing/2014/main" val="3985161959"/>
                    </a:ext>
                  </a:extLst>
                </a:gridCol>
                <a:gridCol w="876731">
                  <a:extLst>
                    <a:ext uri="{9D8B030D-6E8A-4147-A177-3AD203B41FA5}">
                      <a16:colId xmlns="" xmlns:a16="http://schemas.microsoft.com/office/drawing/2014/main" val="3955354585"/>
                    </a:ext>
                  </a:extLst>
                </a:gridCol>
                <a:gridCol w="1024467">
                  <a:extLst>
                    <a:ext uri="{9D8B030D-6E8A-4147-A177-3AD203B41FA5}">
                      <a16:colId xmlns="" xmlns:a16="http://schemas.microsoft.com/office/drawing/2014/main" val="1518481664"/>
                    </a:ext>
                  </a:extLst>
                </a:gridCol>
                <a:gridCol w="986478">
                  <a:extLst>
                    <a:ext uri="{9D8B030D-6E8A-4147-A177-3AD203B41FA5}">
                      <a16:colId xmlns="" xmlns:a16="http://schemas.microsoft.com/office/drawing/2014/main" val="1964363952"/>
                    </a:ext>
                  </a:extLst>
                </a:gridCol>
              </a:tblGrid>
              <a:tr h="422615">
                <a:tc rowSpan="2">
                  <a:txBody>
                    <a:bodyPr/>
                    <a:lstStyle/>
                    <a:p>
                      <a:pPr algn="ctr" fontAlgn="b"/>
                      <a:r>
                        <a:rPr lang="es-EC" sz="1000" u="none" strike="noStrike" dirty="0" smtClean="0">
                          <a:effectLst/>
                        </a:rPr>
                        <a:t>PROVINCIAS</a:t>
                      </a:r>
                    </a:p>
                    <a:p>
                      <a:pPr algn="ctr" fontAlgn="b"/>
                      <a:endParaRPr lang="es-EC" sz="1000" b="1" i="0" u="none" strike="noStrike" dirty="0">
                        <a:solidFill>
                          <a:srgbClr val="000000"/>
                        </a:solidFill>
                        <a:effectLst/>
                        <a:latin typeface="Calibri" panose="020F0502020204030204" pitchFamily="34" charset="0"/>
                      </a:endParaRPr>
                    </a:p>
                    <a:p>
                      <a:pPr algn="ctr" fontAlgn="b"/>
                      <a:r>
                        <a:rPr lang="es-EC" sz="1000" u="none" strike="noStrike" dirty="0">
                          <a:effectLst/>
                        </a:rPr>
                        <a:t> </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EC" sz="1000" u="none" strike="noStrike" dirty="0" smtClean="0">
                          <a:effectLst/>
                        </a:rPr>
                        <a:t>NAPO</a:t>
                      </a:r>
                    </a:p>
                    <a:p>
                      <a:pPr algn="ctr" fontAlgn="b"/>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000" u="none" strike="noStrike" dirty="0" smtClean="0">
                          <a:effectLst/>
                        </a:rPr>
                        <a:t>IMBABURA</a:t>
                      </a:r>
                    </a:p>
                    <a:p>
                      <a:pPr algn="ctr" fontAlgn="b"/>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000" u="none" strike="noStrike" dirty="0" smtClean="0">
                          <a:effectLst/>
                        </a:rPr>
                        <a:t>MANABÍ</a:t>
                      </a:r>
                    </a:p>
                    <a:p>
                      <a:pPr algn="ctr" fontAlgn="b"/>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extLst>
                  <a:ext uri="{0D108BD9-81ED-4DB2-BD59-A6C34878D82A}">
                    <a16:rowId xmlns="" xmlns:a16="http://schemas.microsoft.com/office/drawing/2014/main" val="2096890580"/>
                  </a:ext>
                </a:extLst>
              </a:tr>
              <a:tr h="402490">
                <a:tc vMerge="1">
                  <a:txBody>
                    <a:bodyPr/>
                    <a:lstStyle/>
                    <a:p>
                      <a:pPr algn="ctr" fontAlgn="b"/>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smtClean="0">
                          <a:effectLst/>
                        </a:rPr>
                        <a:t>%</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smtClean="0">
                          <a:effectLst/>
                        </a:rPr>
                        <a:t>Promedio </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smtClean="0">
                          <a:effectLst/>
                        </a:rPr>
                        <a:t>%</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smtClean="0">
                          <a:effectLst/>
                        </a:rPr>
                        <a:t>promedio</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smtClean="0">
                          <a:effectLst/>
                        </a:rPr>
                        <a:t>% </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promedio</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15328818"/>
                  </a:ext>
                </a:extLst>
              </a:tr>
              <a:tr h="530328">
                <a:tc>
                  <a:txBody>
                    <a:bodyPr/>
                    <a:lstStyle/>
                    <a:p>
                      <a:pPr algn="ctr" fontAlgn="b"/>
                      <a:r>
                        <a:rPr lang="es-EC" sz="1000" u="none" strike="noStrike">
                          <a:effectLst/>
                        </a:rPr>
                        <a:t>vacas en producción </a:t>
                      </a:r>
                      <a:endParaRPr lang="es-EC" sz="1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100%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7,1</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100%</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2,92</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100%</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29,56</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84215561"/>
                  </a:ext>
                </a:extLst>
              </a:tr>
              <a:tr h="402490">
                <a:tc>
                  <a:txBody>
                    <a:bodyPr/>
                    <a:lstStyle/>
                    <a:p>
                      <a:pPr algn="ctr" fontAlgn="b"/>
                      <a:r>
                        <a:rPr lang="es-EC" sz="1000" u="none" strike="noStrike">
                          <a:effectLst/>
                        </a:rPr>
                        <a:t>vacas secas</a:t>
                      </a:r>
                      <a:endParaRPr lang="es-EC" sz="1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72%</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4,33</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46%</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1,7</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92%</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9,93</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14950661"/>
                  </a:ext>
                </a:extLst>
              </a:tr>
              <a:tr h="402490">
                <a:tc>
                  <a:txBody>
                    <a:bodyPr/>
                    <a:lstStyle/>
                    <a:p>
                      <a:pPr algn="ctr" fontAlgn="b"/>
                      <a:r>
                        <a:rPr lang="es-EC" sz="1000" u="none" strike="noStrike">
                          <a:effectLst/>
                        </a:rPr>
                        <a:t>vacas vientre</a:t>
                      </a:r>
                      <a:endParaRPr lang="es-EC" sz="1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78%</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3,63</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44%</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1,65</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100%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15,47</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84300357"/>
                  </a:ext>
                </a:extLst>
              </a:tr>
              <a:tr h="402490">
                <a:tc>
                  <a:txBody>
                    <a:bodyPr/>
                    <a:lstStyle/>
                    <a:p>
                      <a:pPr algn="ctr" fontAlgn="b"/>
                      <a:r>
                        <a:rPr lang="es-EC" sz="1000" u="none" strike="noStrike">
                          <a:effectLst/>
                        </a:rPr>
                        <a:t>vaconas</a:t>
                      </a:r>
                      <a:endParaRPr lang="es-EC" sz="1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70%</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3,85</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42%</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1,76</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98%</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18,66</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36397902"/>
                  </a:ext>
                </a:extLst>
              </a:tr>
              <a:tr h="402490">
                <a:tc>
                  <a:txBody>
                    <a:bodyPr/>
                    <a:lstStyle/>
                    <a:p>
                      <a:pPr algn="ctr" fontAlgn="b"/>
                      <a:r>
                        <a:rPr lang="es-EC" sz="1000" u="none" strike="noStrike">
                          <a:effectLst/>
                        </a:rPr>
                        <a:t>terneras </a:t>
                      </a:r>
                      <a:endParaRPr lang="es-EC" sz="1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100%</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3,74</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71%</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1,93</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100%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14,42</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34633572"/>
                  </a:ext>
                </a:extLst>
              </a:tr>
              <a:tr h="402490">
                <a:tc>
                  <a:txBody>
                    <a:bodyPr/>
                    <a:lstStyle/>
                    <a:p>
                      <a:pPr algn="ctr" fontAlgn="b"/>
                      <a:r>
                        <a:rPr lang="es-EC" sz="1000" u="none" strike="noStrike">
                          <a:effectLst/>
                        </a:rPr>
                        <a:t>reproductores</a:t>
                      </a:r>
                      <a:endParaRPr lang="es-EC" sz="1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66%</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1,3</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15%</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1,11</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97%</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1,81</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01298631"/>
                  </a:ext>
                </a:extLst>
              </a:tr>
              <a:tr h="422615">
                <a:tc>
                  <a:txBody>
                    <a:bodyPr/>
                    <a:lstStyle/>
                    <a:p>
                      <a:pPr algn="ctr" fontAlgn="b"/>
                      <a:r>
                        <a:rPr lang="es-EC" sz="1000" u="none" strike="noStrike">
                          <a:effectLst/>
                        </a:rPr>
                        <a:t># animales</a:t>
                      </a:r>
                      <a:endParaRPr lang="es-EC" sz="10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 </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25,3</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 </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7,54</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a:effectLst/>
                        </a:rPr>
                        <a:t> </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u="none" strike="noStrike" dirty="0">
                          <a:effectLst/>
                        </a:rPr>
                        <a:t>97,7</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48202843"/>
                  </a:ext>
                </a:extLst>
              </a:tr>
            </a:tbl>
          </a:graphicData>
        </a:graphic>
      </p:graphicFrame>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046777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75853" y="93443"/>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LECHE</a:t>
            </a:r>
            <a:endParaRPr lang="es-EC" sz="2400" i="0" kern="0" dirty="0">
              <a:solidFill>
                <a:srgbClr val="339933"/>
              </a:solidFill>
            </a:endParaRPr>
          </a:p>
        </p:txBody>
      </p:sp>
      <p:sp>
        <p:nvSpPr>
          <p:cNvPr id="8" name="Título 3"/>
          <p:cNvSpPr txBox="1">
            <a:spLocks/>
          </p:cNvSpPr>
          <p:nvPr/>
        </p:nvSpPr>
        <p:spPr>
          <a:xfrm>
            <a:off x="520722" y="1043941"/>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000" i="0" kern="0" dirty="0" smtClean="0">
                <a:solidFill>
                  <a:srgbClr val="339933"/>
                </a:solidFill>
                <a:effectLst/>
              </a:rPr>
              <a:t>Producción de Leche</a:t>
            </a:r>
            <a:endParaRPr lang="es-EC" sz="2000" i="0" kern="0" dirty="0">
              <a:solidFill>
                <a:srgbClr val="339933"/>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881744129"/>
              </p:ext>
            </p:extLst>
          </p:nvPr>
        </p:nvGraphicFramePr>
        <p:xfrm>
          <a:off x="1043608" y="1926529"/>
          <a:ext cx="7056782" cy="3302670"/>
        </p:xfrm>
        <a:graphic>
          <a:graphicData uri="http://schemas.openxmlformats.org/drawingml/2006/table">
            <a:tbl>
              <a:tblPr>
                <a:tableStyleId>{5C22544A-7EE6-4342-B048-85BDC9FD1C3A}</a:tableStyleId>
              </a:tblPr>
              <a:tblGrid>
                <a:gridCol w="1237751">
                  <a:extLst>
                    <a:ext uri="{9D8B030D-6E8A-4147-A177-3AD203B41FA5}">
                      <a16:colId xmlns="" xmlns:a16="http://schemas.microsoft.com/office/drawing/2014/main" val="675492394"/>
                    </a:ext>
                  </a:extLst>
                </a:gridCol>
                <a:gridCol w="1016725">
                  <a:extLst>
                    <a:ext uri="{9D8B030D-6E8A-4147-A177-3AD203B41FA5}">
                      <a16:colId xmlns="" xmlns:a16="http://schemas.microsoft.com/office/drawing/2014/main" val="1797622869"/>
                    </a:ext>
                  </a:extLst>
                </a:gridCol>
                <a:gridCol w="884108">
                  <a:extLst>
                    <a:ext uri="{9D8B030D-6E8A-4147-A177-3AD203B41FA5}">
                      <a16:colId xmlns="" xmlns:a16="http://schemas.microsoft.com/office/drawing/2014/main" val="2420872673"/>
                    </a:ext>
                  </a:extLst>
                </a:gridCol>
                <a:gridCol w="1016725">
                  <a:extLst>
                    <a:ext uri="{9D8B030D-6E8A-4147-A177-3AD203B41FA5}">
                      <a16:colId xmlns="" xmlns:a16="http://schemas.microsoft.com/office/drawing/2014/main" val="4043885525"/>
                    </a:ext>
                  </a:extLst>
                </a:gridCol>
                <a:gridCol w="884108">
                  <a:extLst>
                    <a:ext uri="{9D8B030D-6E8A-4147-A177-3AD203B41FA5}">
                      <a16:colId xmlns="" xmlns:a16="http://schemas.microsoft.com/office/drawing/2014/main" val="2409766475"/>
                    </a:ext>
                  </a:extLst>
                </a:gridCol>
                <a:gridCol w="1016725">
                  <a:extLst>
                    <a:ext uri="{9D8B030D-6E8A-4147-A177-3AD203B41FA5}">
                      <a16:colId xmlns="" xmlns:a16="http://schemas.microsoft.com/office/drawing/2014/main" val="3006643977"/>
                    </a:ext>
                  </a:extLst>
                </a:gridCol>
                <a:gridCol w="1000640">
                  <a:extLst>
                    <a:ext uri="{9D8B030D-6E8A-4147-A177-3AD203B41FA5}">
                      <a16:colId xmlns="" xmlns:a16="http://schemas.microsoft.com/office/drawing/2014/main" val="875235218"/>
                    </a:ext>
                  </a:extLst>
                </a:gridCol>
              </a:tblGrid>
              <a:tr h="568491">
                <a:tc rowSpan="2">
                  <a:txBody>
                    <a:bodyPr/>
                    <a:lstStyle/>
                    <a:p>
                      <a:pPr algn="ctr" fontAlgn="b"/>
                      <a:r>
                        <a:rPr lang="es-EC" sz="1200" b="1" u="none" strike="noStrike" dirty="0" smtClean="0">
                          <a:effectLst/>
                        </a:rPr>
                        <a:t>PROVINCIAS</a:t>
                      </a:r>
                    </a:p>
                    <a:p>
                      <a:pPr algn="ctr" fontAlgn="b"/>
                      <a:endParaRPr lang="es-EC" sz="1200" b="1" i="0" u="none" strike="noStrike" dirty="0" smtClean="0">
                        <a:solidFill>
                          <a:srgbClr val="000000"/>
                        </a:solidFill>
                        <a:effectLst/>
                        <a:latin typeface="Calibri" panose="020F0502020204030204" pitchFamily="34" charset="0"/>
                      </a:endParaRPr>
                    </a:p>
                    <a:p>
                      <a:pPr algn="ctr" fontAlgn="b"/>
                      <a:endParaRPr lang="es-EC" sz="1200" b="1" i="0" u="none" strike="noStrike" dirty="0">
                        <a:solidFill>
                          <a:srgbClr val="000000"/>
                        </a:solidFill>
                        <a:effectLst/>
                        <a:latin typeface="Calibri" panose="020F0502020204030204" pitchFamily="34" charset="0"/>
                      </a:endParaRPr>
                    </a:p>
                    <a:p>
                      <a:pPr algn="l" fontAlgn="b"/>
                      <a:r>
                        <a:rPr lang="es-EC" sz="1000" u="none" strike="noStrike" dirty="0">
                          <a:effectLst/>
                        </a:rPr>
                        <a:t> </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EC" sz="1200" b="1" u="none" strike="noStrike" dirty="0" smtClean="0">
                          <a:effectLst/>
                        </a:rPr>
                        <a:t>NAPO</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200" b="1" u="none" strike="noStrike" dirty="0" smtClean="0">
                          <a:effectLst/>
                        </a:rPr>
                        <a:t>IMBABURA</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200" b="1" u="none" strike="noStrike" dirty="0" smtClean="0">
                          <a:effectLst/>
                        </a:rPr>
                        <a:t>MANABÍ</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extLst>
                  <a:ext uri="{0D108BD9-81ED-4DB2-BD59-A6C34878D82A}">
                    <a16:rowId xmlns="" xmlns:a16="http://schemas.microsoft.com/office/drawing/2014/main" val="3489080299"/>
                  </a:ext>
                </a:extLst>
              </a:tr>
              <a:tr h="541422">
                <a:tc vMerge="1">
                  <a:txBody>
                    <a:bodyPr/>
                    <a:lstStyle/>
                    <a:p>
                      <a:pPr algn="l" fontAlgn="b"/>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b="1" u="none" strike="noStrike" dirty="0" smtClean="0">
                          <a:effectLst/>
                        </a:rPr>
                        <a:t>%</a:t>
                      </a:r>
                    </a:p>
                    <a:p>
                      <a:pPr algn="ctr" fontAlgn="b"/>
                      <a:r>
                        <a:rPr lang="es-EC" sz="1000" b="1" u="none" strike="noStrike" dirty="0" smtClean="0">
                          <a:effectLst/>
                        </a:rPr>
                        <a:t> </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b="1" u="none" strike="noStrike" dirty="0" smtClean="0">
                          <a:effectLst/>
                        </a:rPr>
                        <a:t>Promedio</a:t>
                      </a:r>
                    </a:p>
                    <a:p>
                      <a:pPr algn="ctr" fontAlgn="b"/>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b="1" u="none" strike="noStrike" dirty="0" smtClean="0">
                          <a:effectLst/>
                        </a:rPr>
                        <a:t>%</a:t>
                      </a:r>
                    </a:p>
                    <a:p>
                      <a:pPr algn="ctr" fontAlgn="b"/>
                      <a:r>
                        <a:rPr lang="es-EC" sz="1000" b="1" u="none" strike="noStrike" dirty="0" smtClean="0">
                          <a:effectLst/>
                        </a:rPr>
                        <a:t> </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b="1" u="none" strike="noStrike" dirty="0" smtClean="0">
                          <a:effectLst/>
                        </a:rPr>
                        <a:t>Promedio</a:t>
                      </a:r>
                    </a:p>
                    <a:p>
                      <a:pPr algn="ctr" fontAlgn="b"/>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b="1" u="none" strike="noStrike" dirty="0" smtClean="0">
                          <a:effectLst/>
                        </a:rPr>
                        <a:t>%</a:t>
                      </a:r>
                    </a:p>
                    <a:p>
                      <a:pPr algn="ctr" fontAlgn="b"/>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000" b="1" u="none" strike="noStrike" dirty="0" smtClean="0">
                          <a:effectLst/>
                        </a:rPr>
                        <a:t>Promedio</a:t>
                      </a:r>
                    </a:p>
                    <a:p>
                      <a:pPr algn="ctr" fontAlgn="b"/>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76272099"/>
                  </a:ext>
                </a:extLst>
              </a:tr>
              <a:tr h="541422">
                <a:tc>
                  <a:txBody>
                    <a:bodyPr/>
                    <a:lstStyle/>
                    <a:p>
                      <a:pPr algn="l" fontAlgn="b"/>
                      <a:r>
                        <a:rPr lang="es-EC" sz="1200" b="1" u="none" strike="noStrike" dirty="0">
                          <a:effectLst/>
                        </a:rPr>
                        <a:t>A</a:t>
                      </a:r>
                      <a:r>
                        <a:rPr lang="es-EC" sz="1200" b="1" u="none" strike="noStrike" dirty="0" smtClean="0">
                          <a:effectLst/>
                        </a:rPr>
                        <a:t>utoconsumo</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84%</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5,16</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98%</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2,64</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55%</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6,45</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16444509"/>
                  </a:ext>
                </a:extLst>
              </a:tr>
              <a:tr h="541422">
                <a:tc>
                  <a:txBody>
                    <a:bodyPr/>
                    <a:lstStyle/>
                    <a:p>
                      <a:pPr algn="l" fontAlgn="b"/>
                      <a:r>
                        <a:rPr lang="es-EC" sz="1200" b="1" u="none" strike="noStrike" dirty="0">
                          <a:effectLst/>
                        </a:rPr>
                        <a:t>V</a:t>
                      </a:r>
                      <a:r>
                        <a:rPr lang="es-EC" sz="1200" b="1" u="none" strike="noStrike" dirty="0" smtClean="0">
                          <a:effectLst/>
                        </a:rPr>
                        <a:t>enta</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96%</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0,40ctv/</a:t>
                      </a:r>
                      <a:r>
                        <a:rPr lang="es-EC" sz="1200" u="none" strike="noStrike" dirty="0" err="1">
                          <a:effectLst/>
                        </a:rPr>
                        <a:t>lt</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98%</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0,39ctv/</a:t>
                      </a:r>
                      <a:r>
                        <a:rPr lang="es-EC" sz="1200" u="none" strike="noStrike" dirty="0" err="1">
                          <a:effectLst/>
                        </a:rPr>
                        <a:t>lt</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47%</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0,37ctv/</a:t>
                      </a:r>
                      <a:r>
                        <a:rPr lang="es-EC" sz="1200" u="none" strike="noStrike" dirty="0" err="1">
                          <a:effectLst/>
                        </a:rPr>
                        <a:t>lt</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20785824"/>
                  </a:ext>
                </a:extLst>
              </a:tr>
              <a:tr h="541422">
                <a:tc>
                  <a:txBody>
                    <a:bodyPr/>
                    <a:lstStyle/>
                    <a:p>
                      <a:pPr algn="l" fontAlgn="b"/>
                      <a:r>
                        <a:rPr lang="es-EC" sz="1200" b="1" u="none" strike="noStrike" dirty="0" smtClean="0">
                          <a:effectLst/>
                        </a:rPr>
                        <a:t>Subproducto</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0%</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0%</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0</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53%</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3,25ctv/kg</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76506775"/>
                  </a:ext>
                </a:extLst>
              </a:tr>
              <a:tr h="568491">
                <a:tc>
                  <a:txBody>
                    <a:bodyPr/>
                    <a:lstStyle/>
                    <a:p>
                      <a:pPr algn="l" fontAlgn="b"/>
                      <a:r>
                        <a:rPr lang="es-EC" sz="1200" b="1" u="none" strike="noStrike" dirty="0">
                          <a:effectLst/>
                        </a:rPr>
                        <a:t>L</a:t>
                      </a:r>
                      <a:r>
                        <a:rPr lang="es-EC" sz="1200" b="1" u="none" strike="noStrike" dirty="0" smtClean="0">
                          <a:effectLst/>
                        </a:rPr>
                        <a:t>eche </a:t>
                      </a:r>
                      <a:r>
                        <a:rPr lang="es-EC" sz="1200" b="1" u="none" strike="noStrike" dirty="0">
                          <a:effectLst/>
                        </a:rPr>
                        <a:t>litro/día</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62,48</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23,55</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 </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170,3</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32350748"/>
                  </a:ext>
                </a:extLst>
              </a:tr>
            </a:tbl>
          </a:graphicData>
        </a:graphic>
      </p:graphicFrame>
      <p:pic>
        <p:nvPicPr>
          <p:cNvPr id="5"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455760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27112" y="113296"/>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LECHE</a:t>
            </a:r>
            <a:endParaRPr lang="es-EC" sz="2400" i="0" kern="0" dirty="0">
              <a:solidFill>
                <a:srgbClr val="339933"/>
              </a:solidFill>
            </a:endParaRPr>
          </a:p>
        </p:txBody>
      </p:sp>
      <p:sp>
        <p:nvSpPr>
          <p:cNvPr id="8" name="Título 3"/>
          <p:cNvSpPr txBox="1">
            <a:spLocks/>
          </p:cNvSpPr>
          <p:nvPr/>
        </p:nvSpPr>
        <p:spPr>
          <a:xfrm>
            <a:off x="520722" y="1043941"/>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000" i="0" kern="0" dirty="0" smtClean="0">
                <a:solidFill>
                  <a:srgbClr val="339933"/>
                </a:solidFill>
                <a:effectLst/>
              </a:rPr>
              <a:t>Costo/Beneficio</a:t>
            </a:r>
            <a:endParaRPr lang="es-EC" sz="2000" i="0" kern="0" dirty="0">
              <a:solidFill>
                <a:srgbClr val="339933"/>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078087468"/>
              </p:ext>
            </p:extLst>
          </p:nvPr>
        </p:nvGraphicFramePr>
        <p:xfrm>
          <a:off x="1547664" y="1700808"/>
          <a:ext cx="6480720" cy="3672408"/>
        </p:xfrm>
        <a:graphic>
          <a:graphicData uri="http://schemas.openxmlformats.org/drawingml/2006/table">
            <a:tbl>
              <a:tblPr>
                <a:tableStyleId>{5C22544A-7EE6-4342-B048-85BDC9FD1C3A}</a:tableStyleId>
              </a:tblPr>
              <a:tblGrid>
                <a:gridCol w="1620180">
                  <a:extLst>
                    <a:ext uri="{9D8B030D-6E8A-4147-A177-3AD203B41FA5}">
                      <a16:colId xmlns="" xmlns:a16="http://schemas.microsoft.com/office/drawing/2014/main" val="689112197"/>
                    </a:ext>
                  </a:extLst>
                </a:gridCol>
                <a:gridCol w="1620180">
                  <a:extLst>
                    <a:ext uri="{9D8B030D-6E8A-4147-A177-3AD203B41FA5}">
                      <a16:colId xmlns="" xmlns:a16="http://schemas.microsoft.com/office/drawing/2014/main" val="1867266924"/>
                    </a:ext>
                  </a:extLst>
                </a:gridCol>
                <a:gridCol w="1620180">
                  <a:extLst>
                    <a:ext uri="{9D8B030D-6E8A-4147-A177-3AD203B41FA5}">
                      <a16:colId xmlns="" xmlns:a16="http://schemas.microsoft.com/office/drawing/2014/main" val="2738039459"/>
                    </a:ext>
                  </a:extLst>
                </a:gridCol>
                <a:gridCol w="1620180">
                  <a:extLst>
                    <a:ext uri="{9D8B030D-6E8A-4147-A177-3AD203B41FA5}">
                      <a16:colId xmlns="" xmlns:a16="http://schemas.microsoft.com/office/drawing/2014/main" val="2359303606"/>
                    </a:ext>
                  </a:extLst>
                </a:gridCol>
              </a:tblGrid>
              <a:tr h="824081">
                <a:tc gridSpan="4">
                  <a:txBody>
                    <a:bodyPr/>
                    <a:lstStyle/>
                    <a:p>
                      <a:pPr algn="ctr" rtl="0" fontAlgn="ctr"/>
                      <a:r>
                        <a:rPr lang="es-ES" sz="1100" b="1" u="none" strike="noStrike" dirty="0">
                          <a:effectLst/>
                        </a:rPr>
                        <a:t>% FINCAS POR ESTRATO DE LA RELACION COSTO/BENEFICIO </a:t>
                      </a:r>
                      <a:endParaRPr lang="es-E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642710922"/>
                  </a:ext>
                </a:extLst>
              </a:tr>
              <a:tr h="580727">
                <a:tc>
                  <a:txBody>
                    <a:bodyPr/>
                    <a:lstStyle/>
                    <a:p>
                      <a:pPr algn="ctr" fontAlgn="b"/>
                      <a:r>
                        <a:rPr lang="es-EC" sz="1100" b="1" i="0" u="none" strike="noStrike" dirty="0" smtClean="0">
                          <a:solidFill>
                            <a:schemeClr val="dk1"/>
                          </a:solidFill>
                          <a:effectLst/>
                          <a:latin typeface="+mn-lt"/>
                        </a:rPr>
                        <a:t>PROVINCIA</a:t>
                      </a:r>
                      <a:endParaRPr lang="es-EC"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s-EC" sz="1100" b="1" u="none" strike="noStrike" dirty="0">
                          <a:effectLst/>
                        </a:rPr>
                        <a:t>NAPO</a:t>
                      </a:r>
                      <a:endParaRPr lang="es-EC" sz="1100" b="1" i="0" u="none" strike="noStrike" dirty="0">
                        <a:solidFill>
                          <a:srgbClr val="000000"/>
                        </a:solidFill>
                        <a:effectLst/>
                        <a:latin typeface="Calibri" panose="020F0502020204030204" pitchFamily="34" charset="0"/>
                      </a:endParaRPr>
                    </a:p>
                    <a:p>
                      <a:pPr algn="ctr" fontAlgn="b"/>
                      <a:r>
                        <a:rPr lang="es-EC" sz="1100" u="none" strike="noStrike" dirty="0" smtClean="0">
                          <a:effectLst/>
                        </a:rPr>
                        <a:t>% </a:t>
                      </a:r>
                    </a:p>
                    <a:p>
                      <a:pPr algn="ctr" fontAlgn="b"/>
                      <a:endParaRPr lang="es-EC" sz="1100" b="0" i="0" u="none" strike="noStrike" dirty="0" smtClean="0">
                        <a:solidFill>
                          <a:srgbClr val="000000"/>
                        </a:solidFill>
                        <a:effectLst/>
                        <a:latin typeface="Calibri" panose="020F0502020204030204" pitchFamily="34" charset="0"/>
                      </a:endParaRP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s-EC" sz="1100" b="1" u="none" strike="noStrike" dirty="0">
                          <a:effectLst/>
                        </a:rPr>
                        <a:t>IMBABURA</a:t>
                      </a:r>
                      <a:endParaRPr lang="es-EC" sz="1100" b="1" i="0" u="none" strike="noStrike" dirty="0">
                        <a:solidFill>
                          <a:srgbClr val="000000"/>
                        </a:solidFill>
                        <a:effectLst/>
                        <a:latin typeface="Calibri" panose="020F0502020204030204" pitchFamily="34" charset="0"/>
                      </a:endParaRPr>
                    </a:p>
                    <a:p>
                      <a:pPr algn="ctr" fontAlgn="b"/>
                      <a:r>
                        <a:rPr lang="es-EC" sz="1100" u="none" strike="noStrike" dirty="0" smtClean="0">
                          <a:effectLst/>
                        </a:rPr>
                        <a:t>%</a:t>
                      </a:r>
                    </a:p>
                    <a:p>
                      <a:pPr algn="ctr" fontAlgn="b"/>
                      <a:endParaRPr lang="es-EC" sz="1100" b="0" i="0" u="none" strike="noStrike" dirty="0" smtClean="0">
                        <a:solidFill>
                          <a:srgbClr val="000000"/>
                        </a:solidFill>
                        <a:effectLst/>
                        <a:latin typeface="Calibri" panose="020F0502020204030204" pitchFamily="34" charset="0"/>
                      </a:endParaRP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es-EC" sz="1100" b="1" u="none" strike="noStrike" dirty="0">
                          <a:effectLst/>
                        </a:rPr>
                        <a:t>MANABÍ</a:t>
                      </a:r>
                      <a:endParaRPr lang="es-EC" sz="1100" b="1" i="0" u="none" strike="noStrike" dirty="0">
                        <a:solidFill>
                          <a:srgbClr val="000000"/>
                        </a:solidFill>
                        <a:effectLst/>
                        <a:latin typeface="Calibri" panose="020F0502020204030204" pitchFamily="34" charset="0"/>
                      </a:endParaRPr>
                    </a:p>
                    <a:p>
                      <a:pPr algn="ctr" fontAlgn="b"/>
                      <a:r>
                        <a:rPr lang="es-EC" sz="1100" u="none" strike="noStrike" dirty="0" smtClean="0">
                          <a:effectLst/>
                        </a:rPr>
                        <a:t>%</a:t>
                      </a:r>
                    </a:p>
                    <a:p>
                      <a:pPr algn="ctr" fontAlgn="b"/>
                      <a:endParaRPr lang="es-EC" sz="1100" b="0" i="0" u="none" strike="noStrike" dirty="0" smtClean="0">
                        <a:solidFill>
                          <a:srgbClr val="000000"/>
                        </a:solidFill>
                        <a:effectLst/>
                        <a:latin typeface="Calibri" panose="020F0502020204030204" pitchFamily="34" charset="0"/>
                      </a:endParaRP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63961542"/>
                  </a:ext>
                </a:extLst>
              </a:tr>
              <a:tr h="580727">
                <a:tc>
                  <a:txBody>
                    <a:bodyPr/>
                    <a:lstStyle/>
                    <a:p>
                      <a:pPr algn="ctr" fontAlgn="b"/>
                      <a:r>
                        <a:rPr lang="es-EC" sz="1100" b="1" u="none" strike="noStrike" dirty="0">
                          <a:effectLst/>
                        </a:rPr>
                        <a:t>Estratos</a:t>
                      </a:r>
                      <a:endParaRPr lang="es-EC"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6924606"/>
                  </a:ext>
                </a:extLst>
              </a:tr>
              <a:tr h="553073">
                <a:tc>
                  <a:txBody>
                    <a:bodyPr/>
                    <a:lstStyle/>
                    <a:p>
                      <a:pPr algn="ctr" fontAlgn="b"/>
                      <a:r>
                        <a:rPr lang="es-EC" sz="1100" b="1" u="none" strike="noStrike" dirty="0" smtClean="0">
                          <a:effectLst/>
                        </a:rPr>
                        <a:t>0-0,49</a:t>
                      </a:r>
                    </a:p>
                    <a:p>
                      <a:pPr algn="ctr" fontAlgn="b"/>
                      <a:endParaRPr lang="es-EC"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8</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16</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48</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01130313"/>
                  </a:ext>
                </a:extLst>
              </a:tr>
              <a:tr h="580727">
                <a:tc>
                  <a:txBody>
                    <a:bodyPr/>
                    <a:lstStyle/>
                    <a:p>
                      <a:pPr algn="ctr" fontAlgn="b"/>
                      <a:r>
                        <a:rPr lang="es-EC" sz="1100" b="1" u="none" strike="noStrike" dirty="0" smtClean="0">
                          <a:effectLst/>
                        </a:rPr>
                        <a:t>0,49-0,50</a:t>
                      </a:r>
                    </a:p>
                    <a:p>
                      <a:pPr algn="ctr" fontAlgn="b"/>
                      <a:endParaRPr lang="es-EC"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4</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7</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32</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95908124"/>
                  </a:ext>
                </a:extLst>
              </a:tr>
              <a:tr h="553073">
                <a:tc>
                  <a:txBody>
                    <a:bodyPr/>
                    <a:lstStyle/>
                    <a:p>
                      <a:pPr algn="ctr" fontAlgn="b"/>
                      <a:r>
                        <a:rPr lang="es-EC" sz="1100" b="1" u="none" strike="noStrike" dirty="0">
                          <a:effectLst/>
                        </a:rPr>
                        <a:t>&gt;</a:t>
                      </a:r>
                      <a:r>
                        <a:rPr lang="es-EC" sz="1100" b="1" u="none" strike="noStrike" dirty="0" smtClean="0">
                          <a:effectLst/>
                        </a:rPr>
                        <a:t>0,99</a:t>
                      </a:r>
                    </a:p>
                    <a:p>
                      <a:pPr algn="ctr" fontAlgn="b"/>
                      <a:endParaRPr lang="es-EC"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88</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77</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u="none" strike="noStrike" dirty="0">
                          <a:effectLst/>
                        </a:rPr>
                        <a:t>20</a:t>
                      </a:r>
                      <a:r>
                        <a:rPr lang="es-EC" sz="1100" u="none" strike="noStrike" dirty="0" smtClean="0">
                          <a:effectLst/>
                        </a:rPr>
                        <a:t>%</a:t>
                      </a:r>
                    </a:p>
                    <a:p>
                      <a:pPr algn="ctr" fontAlgn="b"/>
                      <a:endParaRPr lang="es-EC"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3092945"/>
                  </a:ext>
                </a:extLst>
              </a:tr>
            </a:tbl>
          </a:graphicData>
        </a:graphic>
      </p:graphicFrame>
      <p:pic>
        <p:nvPicPr>
          <p:cNvPr id="5"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3232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67544" y="1484784"/>
            <a:ext cx="8229600" cy="1142343"/>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i="0" kern="0" dirty="0" smtClean="0">
                <a:solidFill>
                  <a:srgbClr val="339933"/>
                </a:solidFill>
                <a:effectLst/>
              </a:rPr>
              <a:t>EFECTOS DE LAS BUENAS PRACTICAS NUTRICIONALES GANADERAS SOBRE LA RELACIÓN COSTO/BENEFICIO EN LAS GANADERÍAS LECHERAS </a:t>
            </a:r>
            <a:endParaRPr lang="es-EC" sz="2000" i="0" kern="0" dirty="0">
              <a:solidFill>
                <a:srgbClr val="339933"/>
              </a:solidFill>
            </a:endParaRPr>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852936"/>
            <a:ext cx="3096344" cy="2088232"/>
          </a:xfrm>
          <a:prstGeom prst="rect">
            <a:avLst/>
          </a:prstGeom>
          <a:noFill/>
          <a:ln>
            <a:noFill/>
          </a:ln>
        </p:spPr>
      </p:pic>
      <p:pic>
        <p:nvPicPr>
          <p:cNvPr id="5" name="3 Imagen" descr="C:\Users\Tania\Desktop\Caratulas\LOGOESPE-1.png"/>
          <p:cNvPicPr>
            <a:picLocks noChangeAspect="1" noChangeArrowheads="1"/>
          </p:cNvPicPr>
          <p:nvPr/>
        </p:nvPicPr>
        <p:blipFill>
          <a:blip r:embed="rId4"/>
          <a:srcRect/>
          <a:stretch>
            <a:fillRect/>
          </a:stretch>
        </p:blipFill>
        <p:spPr bwMode="auto">
          <a:xfrm>
            <a:off x="6660232" y="5949280"/>
            <a:ext cx="2324944" cy="571988"/>
          </a:xfrm>
          <a:prstGeom prst="rect">
            <a:avLst/>
          </a:prstGeom>
          <a:noFill/>
          <a:ln w="9525">
            <a:noFill/>
            <a:miter lim="800000"/>
            <a:headEnd/>
            <a:tailEnd/>
          </a:ln>
        </p:spPr>
      </p:pic>
      <p:pic>
        <p:nvPicPr>
          <p:cNvPr id="8" name="Imagen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2818478"/>
            <a:ext cx="3024336" cy="2122690"/>
          </a:xfrm>
          <a:prstGeom prst="rect">
            <a:avLst/>
          </a:prstGeom>
          <a:noFill/>
          <a:ln>
            <a:noFill/>
          </a:ln>
        </p:spPr>
      </p:pic>
    </p:spTree>
    <p:extLst>
      <p:ext uri="{BB962C8B-B14F-4D97-AF65-F5344CB8AC3E}">
        <p14:creationId xmlns:p14="http://schemas.microsoft.com/office/powerpoint/2010/main" val="2043120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43604"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LECHE</a:t>
            </a:r>
            <a:endParaRPr lang="es-EC" sz="2400" i="0" kern="0" dirty="0">
              <a:solidFill>
                <a:srgbClr val="339933"/>
              </a:solidFill>
            </a:endParaRPr>
          </a:p>
        </p:txBody>
      </p:sp>
      <p:sp>
        <p:nvSpPr>
          <p:cNvPr id="5" name="Título 3"/>
          <p:cNvSpPr txBox="1">
            <a:spLocks/>
          </p:cNvSpPr>
          <p:nvPr/>
        </p:nvSpPr>
        <p:spPr>
          <a:xfrm>
            <a:off x="421446" y="826396"/>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Manejo de Suplementos Alimenticios</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374817844"/>
              </p:ext>
            </p:extLst>
          </p:nvPr>
        </p:nvGraphicFramePr>
        <p:xfrm>
          <a:off x="457922" y="1844824"/>
          <a:ext cx="799288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pic>
        <p:nvPicPr>
          <p:cNvPr id="8" name="3 Imagen" descr="C:\Users\Tania\Desktop\Caratulas\LOGOESPE-1.png"/>
          <p:cNvPicPr>
            <a:picLocks noChangeAspect="1" noChangeArrowheads="1"/>
          </p:cNvPicPr>
          <p:nvPr/>
        </p:nvPicPr>
        <p:blipFill>
          <a:blip r:embed="rId8"/>
          <a:srcRect/>
          <a:stretch>
            <a:fillRect/>
          </a:stretch>
        </p:blipFill>
        <p:spPr bwMode="auto">
          <a:xfrm>
            <a:off x="6732240"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719784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50572"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LECHE</a:t>
            </a:r>
            <a:endParaRPr lang="es-EC" sz="2400" i="0" kern="0" dirty="0">
              <a:solidFill>
                <a:srgbClr val="339933"/>
              </a:solidFill>
            </a:endParaRPr>
          </a:p>
        </p:txBody>
      </p:sp>
      <p:sp>
        <p:nvSpPr>
          <p:cNvPr id="5" name="Título 3"/>
          <p:cNvSpPr txBox="1">
            <a:spLocks/>
          </p:cNvSpPr>
          <p:nvPr/>
        </p:nvSpPr>
        <p:spPr>
          <a:xfrm>
            <a:off x="450572" y="794729"/>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Conservación de forrajes para épocas de sobreoferta </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382227051"/>
              </p:ext>
            </p:extLst>
          </p:nvPr>
        </p:nvGraphicFramePr>
        <p:xfrm>
          <a:off x="611560" y="1628800"/>
          <a:ext cx="792088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3232170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50572"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LECHE</a:t>
            </a:r>
            <a:endParaRPr lang="es-EC" sz="2400" i="0" kern="0" dirty="0">
              <a:solidFill>
                <a:srgbClr val="339933"/>
              </a:solidFill>
            </a:endParaRPr>
          </a:p>
        </p:txBody>
      </p:sp>
      <p:sp>
        <p:nvSpPr>
          <p:cNvPr id="5" name="Título 3"/>
          <p:cNvSpPr txBox="1">
            <a:spLocks/>
          </p:cNvSpPr>
          <p:nvPr/>
        </p:nvSpPr>
        <p:spPr>
          <a:xfrm>
            <a:off x="450572" y="800409"/>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Almacenamiento de suplementos alimenticios </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1671060982"/>
              </p:ext>
            </p:extLst>
          </p:nvPr>
        </p:nvGraphicFramePr>
        <p:xfrm>
          <a:off x="-468560" y="1268760"/>
          <a:ext cx="8784976" cy="4778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697909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50572"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a:t>
            </a:r>
            <a:r>
              <a:rPr lang="es-EC" sz="2400" i="0" kern="0" dirty="0" smtClean="0">
                <a:solidFill>
                  <a:srgbClr val="0000FF"/>
                </a:solidFill>
                <a:effectLst/>
              </a:rPr>
              <a:t> </a:t>
            </a:r>
            <a:r>
              <a:rPr lang="es-EC" sz="2400" i="0" kern="0" dirty="0" smtClean="0">
                <a:solidFill>
                  <a:srgbClr val="339933"/>
                </a:solidFill>
                <a:effectLst/>
              </a:rPr>
              <a:t>DE</a:t>
            </a:r>
            <a:r>
              <a:rPr lang="es-EC" sz="2400" i="0" kern="0" dirty="0" smtClean="0">
                <a:solidFill>
                  <a:srgbClr val="0000FF"/>
                </a:solidFill>
                <a:effectLst/>
              </a:rPr>
              <a:t> </a:t>
            </a:r>
            <a:r>
              <a:rPr lang="es-EC" sz="2400" i="0" kern="0" dirty="0" smtClean="0">
                <a:solidFill>
                  <a:srgbClr val="339933"/>
                </a:solidFill>
                <a:effectLst/>
              </a:rPr>
              <a:t>LECHE</a:t>
            </a:r>
            <a:endParaRPr lang="es-EC" sz="2400" i="0" kern="0" dirty="0">
              <a:solidFill>
                <a:srgbClr val="339933"/>
              </a:solidFill>
            </a:endParaRPr>
          </a:p>
        </p:txBody>
      </p:sp>
      <p:sp>
        <p:nvSpPr>
          <p:cNvPr id="5" name="Título 3"/>
          <p:cNvSpPr txBox="1">
            <a:spLocks/>
          </p:cNvSpPr>
          <p:nvPr/>
        </p:nvSpPr>
        <p:spPr>
          <a:xfrm>
            <a:off x="450572" y="619195"/>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Manejo del agua para la dieta</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402769332"/>
              </p:ext>
            </p:extLst>
          </p:nvPr>
        </p:nvGraphicFramePr>
        <p:xfrm>
          <a:off x="675082" y="1387224"/>
          <a:ext cx="7780580" cy="4778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115071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50572"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LECHE</a:t>
            </a:r>
            <a:endParaRPr lang="es-EC" sz="2400" i="0" kern="0" dirty="0">
              <a:solidFill>
                <a:srgbClr val="339933"/>
              </a:solidFill>
            </a:endParaRPr>
          </a:p>
        </p:txBody>
      </p:sp>
      <p:sp>
        <p:nvSpPr>
          <p:cNvPr id="5" name="Título 3"/>
          <p:cNvSpPr txBox="1">
            <a:spLocks/>
          </p:cNvSpPr>
          <p:nvPr/>
        </p:nvSpPr>
        <p:spPr>
          <a:xfrm>
            <a:off x="450572" y="619195"/>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Análisis bromatológico </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3808907738"/>
              </p:ext>
            </p:extLst>
          </p:nvPr>
        </p:nvGraphicFramePr>
        <p:xfrm>
          <a:off x="755576" y="1484784"/>
          <a:ext cx="756932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931770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457200" y="692696"/>
            <a:ext cx="8229600" cy="724942"/>
          </a:xfrm>
        </p:spPr>
        <p:txBody>
          <a:bodyPr/>
          <a:lstStyle/>
          <a:p>
            <a:pPr algn="just"/>
            <a:r>
              <a:rPr lang="es-EC" sz="2400" i="0" dirty="0" smtClean="0">
                <a:solidFill>
                  <a:srgbClr val="339933"/>
                </a:solidFill>
                <a:latin typeface="Arial" pitchFamily="34" charset="0"/>
                <a:cs typeface="Arial" pitchFamily="34" charset="0"/>
              </a:rPr>
              <a:t>JUSTIFICACIÓN</a:t>
            </a:r>
            <a:endParaRPr lang="es-ES" sz="2400" i="0" dirty="0">
              <a:solidFill>
                <a:srgbClr val="339933"/>
              </a:solidFill>
              <a:latin typeface="Arial" pitchFamily="34" charset="0"/>
              <a:cs typeface="Arial" pitchFamily="34" charset="0"/>
            </a:endParaRPr>
          </a:p>
        </p:txBody>
      </p:sp>
      <p:graphicFrame>
        <p:nvGraphicFramePr>
          <p:cNvPr id="4" name="Diagrama 3"/>
          <p:cNvGraphicFramePr/>
          <p:nvPr>
            <p:extLst>
              <p:ext uri="{D42A27DB-BD31-4B8C-83A1-F6EECF244321}">
                <p14:modId xmlns:p14="http://schemas.microsoft.com/office/powerpoint/2010/main" val="3165067480"/>
              </p:ext>
            </p:extLst>
          </p:nvPr>
        </p:nvGraphicFramePr>
        <p:xfrm>
          <a:off x="451556" y="836712"/>
          <a:ext cx="8640960" cy="528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3 Imagen" descr="C:\Users\Tania\Desktop\Caratulas\LOGOESPE-1.png"/>
          <p:cNvPicPr>
            <a:picLocks noChangeAspect="1" noChangeArrowheads="1"/>
          </p:cNvPicPr>
          <p:nvPr/>
        </p:nvPicPr>
        <p:blipFill>
          <a:blip r:embed="rId7"/>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530271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40568" y="277917"/>
            <a:ext cx="8229600" cy="706090"/>
          </a:xfrm>
        </p:spPr>
        <p:txBody>
          <a:bodyPr/>
          <a:lstStyle/>
          <a:p>
            <a:pPr algn="ctr"/>
            <a:r>
              <a:rPr lang="es-EC" i="0" dirty="0" smtClean="0">
                <a:solidFill>
                  <a:srgbClr val="339933"/>
                </a:solidFill>
                <a:effectLst/>
              </a:rPr>
              <a:t>RESULTADOS POR PROVINCIAS </a:t>
            </a:r>
            <a:endParaRPr lang="es-EC" i="0" dirty="0">
              <a:solidFill>
                <a:srgbClr val="339933"/>
              </a:solidFill>
            </a:endParaRPr>
          </a:p>
        </p:txBody>
      </p:sp>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299221" y="910875"/>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8" name="Título 3"/>
          <p:cNvSpPr txBox="1">
            <a:spLocks/>
          </p:cNvSpPr>
          <p:nvPr/>
        </p:nvSpPr>
        <p:spPr>
          <a:xfrm>
            <a:off x="299221" y="1492302"/>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u="sng" kern="0" dirty="0" smtClean="0">
                <a:solidFill>
                  <a:srgbClr val="339933"/>
                </a:solidFill>
                <a:effectLst/>
              </a:rPr>
              <a:t>Generalidades</a:t>
            </a:r>
            <a:endParaRPr lang="es-EC" sz="2400" i="0" u="sng" kern="0" dirty="0">
              <a:solidFill>
                <a:srgbClr val="339933"/>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185182947"/>
              </p:ext>
            </p:extLst>
          </p:nvPr>
        </p:nvGraphicFramePr>
        <p:xfrm>
          <a:off x="1403648" y="2225169"/>
          <a:ext cx="6480721" cy="3220054"/>
        </p:xfrm>
        <a:graphic>
          <a:graphicData uri="http://schemas.openxmlformats.org/drawingml/2006/table">
            <a:tbl>
              <a:tblPr>
                <a:tableStyleId>{5C22544A-7EE6-4342-B048-85BDC9FD1C3A}</a:tableStyleId>
              </a:tblPr>
              <a:tblGrid>
                <a:gridCol w="2533242">
                  <a:extLst>
                    <a:ext uri="{9D8B030D-6E8A-4147-A177-3AD203B41FA5}">
                      <a16:colId xmlns="" xmlns:a16="http://schemas.microsoft.com/office/drawing/2014/main" val="1205807230"/>
                    </a:ext>
                  </a:extLst>
                </a:gridCol>
                <a:gridCol w="1204507">
                  <a:extLst>
                    <a:ext uri="{9D8B030D-6E8A-4147-A177-3AD203B41FA5}">
                      <a16:colId xmlns="" xmlns:a16="http://schemas.microsoft.com/office/drawing/2014/main" val="2772380633"/>
                    </a:ext>
                  </a:extLst>
                </a:gridCol>
                <a:gridCol w="1193224">
                  <a:extLst>
                    <a:ext uri="{9D8B030D-6E8A-4147-A177-3AD203B41FA5}">
                      <a16:colId xmlns="" xmlns:a16="http://schemas.microsoft.com/office/drawing/2014/main" val="2469761096"/>
                    </a:ext>
                  </a:extLst>
                </a:gridCol>
                <a:gridCol w="1549748">
                  <a:extLst>
                    <a:ext uri="{9D8B030D-6E8A-4147-A177-3AD203B41FA5}">
                      <a16:colId xmlns="" xmlns:a16="http://schemas.microsoft.com/office/drawing/2014/main" val="2084813158"/>
                    </a:ext>
                  </a:extLst>
                </a:gridCol>
              </a:tblGrid>
              <a:tr h="536930">
                <a:tc rowSpan="2" gridSpan="2">
                  <a:txBody>
                    <a:bodyPr/>
                    <a:lstStyle/>
                    <a:p>
                      <a:pPr algn="ctr" fontAlgn="b"/>
                      <a:r>
                        <a:rPr lang="es-EC" sz="1000" b="1" u="none" strike="noStrike" dirty="0" smtClean="0">
                          <a:effectLst/>
                        </a:rPr>
                        <a:t>PROVINCIAS</a:t>
                      </a:r>
                      <a:endParaRPr lang="es-EC" sz="1000" b="1" i="0" u="none" strike="noStrike" dirty="0">
                        <a:solidFill>
                          <a:srgbClr val="000000"/>
                        </a:solidFill>
                        <a:effectLst/>
                        <a:latin typeface="Calibri" panose="020F0502020204030204" pitchFamily="34" charset="0"/>
                      </a:endParaRPr>
                    </a:p>
                    <a:p>
                      <a:pPr algn="ctr" fontAlgn="b"/>
                      <a:r>
                        <a:rPr lang="es-EC" sz="1000" u="none" strike="noStrike" dirty="0">
                          <a:effectLst/>
                        </a:rPr>
                        <a:t> </a:t>
                      </a:r>
                      <a:endParaRPr lang="es-EC" sz="1000" b="0" i="0" u="none" strike="noStrike" dirty="0">
                        <a:solidFill>
                          <a:srgbClr val="000000"/>
                        </a:solidFill>
                        <a:effectLst/>
                        <a:latin typeface="Calibri" panose="020F0502020204030204" pitchFamily="34" charset="0"/>
                      </a:endParaRPr>
                    </a:p>
                    <a:p>
                      <a:pPr algn="ctr" fontAlgn="b"/>
                      <a:r>
                        <a:rPr lang="es-EC" sz="1000" b="1" u="none" strike="noStrike" dirty="0">
                          <a:effectLst/>
                        </a:rPr>
                        <a:t> </a:t>
                      </a:r>
                      <a:endParaRPr lang="es-EC" sz="1000" b="1" i="0" u="none" strike="noStrike" dirty="0">
                        <a:solidFill>
                          <a:srgbClr val="000000"/>
                        </a:solidFill>
                        <a:effectLst/>
                        <a:latin typeface="Calibri" panose="020F0502020204030204" pitchFamily="34" charset="0"/>
                      </a:endParaRPr>
                    </a:p>
                    <a:p>
                      <a:pPr algn="ctr" fontAlgn="b"/>
                      <a:r>
                        <a:rPr lang="es-EC" sz="1000" u="none" strike="noStrike" dirty="0">
                          <a:effectLst/>
                        </a:rPr>
                        <a:t> </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rowSpan="2" hMerge="1">
                  <a:txBody>
                    <a:bodyPr/>
                    <a:lstStyle/>
                    <a:p>
                      <a:pPr algn="ctr" fontAlgn="b"/>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s-EC" sz="1000" b="1" u="none" strike="noStrike" dirty="0">
                          <a:effectLst/>
                        </a:rPr>
                        <a:t>NAPO</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s-EC" sz="1000" b="1" u="none" strike="noStrike" dirty="0">
                          <a:effectLst/>
                        </a:rPr>
                        <a:t>MANABÍ</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599569845"/>
                  </a:ext>
                </a:extLst>
              </a:tr>
              <a:tr h="341683">
                <a:tc gridSpan="2" vMerge="1">
                  <a:txBody>
                    <a:bodyPr/>
                    <a:lstStyle/>
                    <a:p>
                      <a:pPr algn="ctr" fontAlgn="b"/>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vMerge="1">
                  <a:txBody>
                    <a:bodyPr/>
                    <a:lstStyle/>
                    <a:p>
                      <a:pPr algn="ctr" fontAlgn="b"/>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s-EC" sz="1000" u="none" strike="noStrike">
                          <a:effectLst/>
                        </a:rPr>
                        <a:t>porcentaje </a:t>
                      </a:r>
                      <a:endParaRPr lang="es-EC" sz="1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s-EC" sz="1000" u="none" strike="noStrike" dirty="0">
                          <a:effectLst/>
                        </a:rPr>
                        <a:t>porcentaje </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 xmlns:a16="http://schemas.microsoft.com/office/drawing/2014/main" val="1691535679"/>
                  </a:ext>
                </a:extLst>
              </a:tr>
              <a:tr h="325412">
                <a:tc rowSpan="2">
                  <a:txBody>
                    <a:bodyPr/>
                    <a:lstStyle/>
                    <a:p>
                      <a:pPr algn="ctr" fontAlgn="ctr"/>
                      <a:r>
                        <a:rPr lang="es-EC" sz="1000" u="none" strike="noStrike" dirty="0">
                          <a:effectLst/>
                        </a:rPr>
                        <a:t>ADMINISTRADORES</a:t>
                      </a:r>
                      <a:endParaRPr lang="es-EC"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a:effectLst/>
                        </a:rPr>
                        <a:t>masculino </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smtClean="0">
                          <a:effectLst/>
                        </a:rPr>
                        <a:t>77%</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S" sz="1000" b="0" i="0" u="none" strike="noStrike" dirty="0" smtClean="0">
                          <a:solidFill>
                            <a:srgbClr val="000000"/>
                          </a:solidFill>
                          <a:effectLst/>
                          <a:latin typeface="Calibri" panose="020F0502020204030204" pitchFamily="34" charset="0"/>
                        </a:rPr>
                        <a:t>100%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 xmlns:a16="http://schemas.microsoft.com/office/drawing/2014/main" val="630216252"/>
                  </a:ext>
                </a:extLst>
              </a:tr>
              <a:tr h="356427">
                <a:tc vMerge="1">
                  <a:txBody>
                    <a:bodyPr/>
                    <a:lstStyle/>
                    <a:p>
                      <a:endParaRPr lang="es-EC"/>
                    </a:p>
                  </a:txBody>
                  <a:tcPr/>
                </a:tc>
                <a:tc>
                  <a:txBody>
                    <a:bodyPr/>
                    <a:lstStyle/>
                    <a:p>
                      <a:pPr algn="ctr" fontAlgn="b"/>
                      <a:r>
                        <a:rPr lang="es-EC" sz="1000" u="none" strike="noStrike" dirty="0">
                          <a:effectLst/>
                        </a:rPr>
                        <a:t>femenino</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smtClean="0">
                          <a:effectLst/>
                        </a:rPr>
                        <a:t>23%</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ctr" fontAlgn="b"/>
                      <a:r>
                        <a:rPr lang="es-EC" sz="1000" u="none" strike="noStrike" dirty="0" smtClean="0">
                          <a:effectLst/>
                        </a:rPr>
                        <a:t>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 xmlns:a16="http://schemas.microsoft.com/office/drawing/2014/main" val="3241531303"/>
                  </a:ext>
                </a:extLst>
              </a:tr>
              <a:tr h="325412">
                <a:tc rowSpan="5">
                  <a:txBody>
                    <a:bodyPr/>
                    <a:lstStyle/>
                    <a:p>
                      <a:pPr algn="ctr" fontAlgn="ctr"/>
                      <a:r>
                        <a:rPr lang="es-EC" sz="1000" u="none" strike="noStrike" dirty="0">
                          <a:effectLst/>
                        </a:rPr>
                        <a:t>EXPERIENCIA</a:t>
                      </a:r>
                      <a:endParaRPr lang="es-EC" sz="1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0-5 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23%</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a:effectLst/>
                        </a:rPr>
                        <a:t>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4244492439"/>
                  </a:ext>
                </a:extLst>
              </a:tr>
              <a:tr h="341683">
                <a:tc vMerge="1">
                  <a:txBody>
                    <a:bodyPr/>
                    <a:lstStyle/>
                    <a:p>
                      <a:endParaRPr lang="es-EC"/>
                    </a:p>
                  </a:txBody>
                  <a:tcPr/>
                </a:tc>
                <a:tc>
                  <a:txBody>
                    <a:bodyPr/>
                    <a:lstStyle/>
                    <a:p>
                      <a:pPr algn="ctr" fontAlgn="b"/>
                      <a:r>
                        <a:rPr lang="es-EC" sz="1000" u="none" strike="noStrike" dirty="0">
                          <a:effectLst/>
                        </a:rPr>
                        <a:t>6-10 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15%</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3262682091"/>
                  </a:ext>
                </a:extLst>
              </a:tr>
              <a:tr h="325412">
                <a:tc vMerge="1">
                  <a:txBody>
                    <a:bodyPr/>
                    <a:lstStyle/>
                    <a:p>
                      <a:endParaRPr lang="es-EC"/>
                    </a:p>
                  </a:txBody>
                  <a:tcPr/>
                </a:tc>
                <a:tc>
                  <a:txBody>
                    <a:bodyPr/>
                    <a:lstStyle/>
                    <a:p>
                      <a:pPr algn="ctr" fontAlgn="b"/>
                      <a:r>
                        <a:rPr lang="es-EC" sz="1000" u="none" strike="noStrike" dirty="0">
                          <a:effectLst/>
                        </a:rPr>
                        <a:t>11-15 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31%</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20%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2970563671"/>
                  </a:ext>
                </a:extLst>
              </a:tr>
              <a:tr h="325412">
                <a:tc vMerge="1">
                  <a:txBody>
                    <a:bodyPr/>
                    <a:lstStyle/>
                    <a:p>
                      <a:endParaRPr lang="es-EC"/>
                    </a:p>
                  </a:txBody>
                  <a:tcPr/>
                </a:tc>
                <a:tc>
                  <a:txBody>
                    <a:bodyPr/>
                    <a:lstStyle/>
                    <a:p>
                      <a:pPr algn="ctr" fontAlgn="b"/>
                      <a:r>
                        <a:rPr lang="es-EC" sz="1000" u="none" strike="noStrike" dirty="0">
                          <a:effectLst/>
                        </a:rPr>
                        <a:t>16-20 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23%</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20%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3295666849"/>
                  </a:ext>
                </a:extLst>
              </a:tr>
              <a:tr h="341683">
                <a:tc vMerge="1">
                  <a:txBody>
                    <a:bodyPr/>
                    <a:lstStyle/>
                    <a:p>
                      <a:endParaRPr lang="es-EC"/>
                    </a:p>
                  </a:txBody>
                  <a:tcPr/>
                </a:tc>
                <a:tc>
                  <a:txBody>
                    <a:bodyPr/>
                    <a:lstStyle/>
                    <a:p>
                      <a:pPr algn="ctr" fontAlgn="b"/>
                      <a:r>
                        <a:rPr lang="es-EC" sz="1000" u="none" strike="noStrike" dirty="0">
                          <a:effectLst/>
                        </a:rPr>
                        <a:t>&gt; </a:t>
                      </a:r>
                      <a:r>
                        <a:rPr lang="es-EC" sz="1000" u="none" strike="noStrike" dirty="0" smtClean="0">
                          <a:effectLst/>
                        </a:rPr>
                        <a:t>21 </a:t>
                      </a:r>
                      <a:r>
                        <a:rPr lang="es-EC" sz="1000" u="none" strike="noStrike" dirty="0">
                          <a:effectLst/>
                        </a:rPr>
                        <a:t>años</a:t>
                      </a:r>
                      <a:endParaRPr lang="es-EC" sz="1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8%</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fontAlgn="b"/>
                      <a:r>
                        <a:rPr lang="es-EC" sz="1000" u="none" strike="noStrike" dirty="0" smtClean="0">
                          <a:effectLst/>
                        </a:rPr>
                        <a:t>60%</a:t>
                      </a:r>
                      <a:endParaRPr lang="es-EC"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 xmlns:a16="http://schemas.microsoft.com/office/drawing/2014/main" val="1768020798"/>
                  </a:ext>
                </a:extLst>
              </a:tr>
            </a:tbl>
          </a:graphicData>
        </a:graphic>
      </p:graphicFrame>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199003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179512" y="189989"/>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8" name="Título 3"/>
          <p:cNvSpPr txBox="1">
            <a:spLocks/>
          </p:cNvSpPr>
          <p:nvPr/>
        </p:nvSpPr>
        <p:spPr>
          <a:xfrm>
            <a:off x="179512" y="1031822"/>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000" i="0" kern="0" dirty="0" smtClean="0">
                <a:solidFill>
                  <a:srgbClr val="339933"/>
                </a:solidFill>
                <a:effectLst/>
              </a:rPr>
              <a:t>Manejo del Ganado</a:t>
            </a:r>
            <a:endParaRPr lang="es-EC" sz="2000" i="0" kern="0" dirty="0">
              <a:solidFill>
                <a:srgbClr val="339933"/>
              </a:solidFill>
            </a:endParaRPr>
          </a:p>
        </p:txBody>
      </p:sp>
      <p:graphicFrame>
        <p:nvGraphicFramePr>
          <p:cNvPr id="3" name="Diagrama 2"/>
          <p:cNvGraphicFramePr/>
          <p:nvPr>
            <p:extLst>
              <p:ext uri="{D42A27DB-BD31-4B8C-83A1-F6EECF244321}">
                <p14:modId xmlns:p14="http://schemas.microsoft.com/office/powerpoint/2010/main" val="4036784347"/>
              </p:ext>
            </p:extLst>
          </p:nvPr>
        </p:nvGraphicFramePr>
        <p:xfrm>
          <a:off x="467544" y="1628800"/>
          <a:ext cx="820891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938935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450572"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8" name="Título 3"/>
          <p:cNvSpPr txBox="1">
            <a:spLocks/>
          </p:cNvSpPr>
          <p:nvPr/>
        </p:nvSpPr>
        <p:spPr>
          <a:xfrm>
            <a:off x="450572" y="860865"/>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000" i="0" kern="0" dirty="0" smtClean="0">
                <a:solidFill>
                  <a:srgbClr val="339933"/>
                </a:solidFill>
                <a:effectLst/>
              </a:rPr>
              <a:t>Número de Animales</a:t>
            </a:r>
            <a:endParaRPr lang="es-EC" sz="2000" i="0" kern="0" dirty="0">
              <a:solidFill>
                <a:srgbClr val="339933"/>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919870541"/>
              </p:ext>
            </p:extLst>
          </p:nvPr>
        </p:nvGraphicFramePr>
        <p:xfrm>
          <a:off x="1331641" y="1654725"/>
          <a:ext cx="6264695" cy="3790498"/>
        </p:xfrm>
        <a:graphic>
          <a:graphicData uri="http://schemas.openxmlformats.org/drawingml/2006/table">
            <a:tbl>
              <a:tblPr>
                <a:tableStyleId>{5C22544A-7EE6-4342-B048-85BDC9FD1C3A}</a:tableStyleId>
              </a:tblPr>
              <a:tblGrid>
                <a:gridCol w="2041773">
                  <a:extLst>
                    <a:ext uri="{9D8B030D-6E8A-4147-A177-3AD203B41FA5}">
                      <a16:colId xmlns="" xmlns:a16="http://schemas.microsoft.com/office/drawing/2014/main" val="33030948"/>
                    </a:ext>
                  </a:extLst>
                </a:gridCol>
                <a:gridCol w="1105850">
                  <a:extLst>
                    <a:ext uri="{9D8B030D-6E8A-4147-A177-3AD203B41FA5}">
                      <a16:colId xmlns="" xmlns:a16="http://schemas.microsoft.com/office/drawing/2014/main" val="3452572348"/>
                    </a:ext>
                  </a:extLst>
                </a:gridCol>
                <a:gridCol w="946379">
                  <a:extLst>
                    <a:ext uri="{9D8B030D-6E8A-4147-A177-3AD203B41FA5}">
                      <a16:colId xmlns="" xmlns:a16="http://schemas.microsoft.com/office/drawing/2014/main" val="3919095578"/>
                    </a:ext>
                  </a:extLst>
                </a:gridCol>
                <a:gridCol w="1105850">
                  <a:extLst>
                    <a:ext uri="{9D8B030D-6E8A-4147-A177-3AD203B41FA5}">
                      <a16:colId xmlns="" xmlns:a16="http://schemas.microsoft.com/office/drawing/2014/main" val="1518481664"/>
                    </a:ext>
                  </a:extLst>
                </a:gridCol>
                <a:gridCol w="1064843">
                  <a:extLst>
                    <a:ext uri="{9D8B030D-6E8A-4147-A177-3AD203B41FA5}">
                      <a16:colId xmlns="" xmlns:a16="http://schemas.microsoft.com/office/drawing/2014/main" val="1964363952"/>
                    </a:ext>
                  </a:extLst>
                </a:gridCol>
              </a:tblGrid>
              <a:tr h="422615">
                <a:tc>
                  <a:txBody>
                    <a:bodyPr/>
                    <a:lstStyle/>
                    <a:p>
                      <a:pPr algn="ctr" fontAlgn="b"/>
                      <a:r>
                        <a:rPr lang="es-EC" sz="1200" b="1" u="none" strike="noStrike" dirty="0" smtClean="0">
                          <a:effectLst/>
                        </a:rPr>
                        <a:t>PROVINCIA</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EC" sz="1200" b="1" u="none" strike="noStrike" dirty="0" smtClean="0">
                          <a:effectLst/>
                        </a:rPr>
                        <a:t>NAPO</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200" b="1" u="none" strike="noStrike" dirty="0" smtClean="0">
                          <a:effectLst/>
                        </a:rPr>
                        <a:t>MANABÍ</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extLst>
                  <a:ext uri="{0D108BD9-81ED-4DB2-BD59-A6C34878D82A}">
                    <a16:rowId xmlns="" xmlns:a16="http://schemas.microsoft.com/office/drawing/2014/main" val="2096890580"/>
                  </a:ext>
                </a:extLst>
              </a:tr>
              <a:tr h="402490">
                <a:tc>
                  <a:txBody>
                    <a:bodyPr/>
                    <a:lstStyle/>
                    <a:p>
                      <a:pPr algn="ctr" fontAlgn="b"/>
                      <a:r>
                        <a:rPr lang="es-EC" sz="1200" b="1" u="none" strike="noStrike" dirty="0" smtClean="0">
                          <a:effectLst/>
                        </a:rPr>
                        <a:t>DATOS</a:t>
                      </a:r>
                      <a:r>
                        <a:rPr lang="es-EC" sz="1200" b="1" u="none" strike="noStrike" baseline="0" dirty="0" smtClean="0">
                          <a:effectLst/>
                        </a:rPr>
                        <a:t> </a:t>
                      </a:r>
                      <a:r>
                        <a:rPr lang="es-EC" sz="1200" b="1" u="none" strike="noStrike" dirty="0">
                          <a:effectLst/>
                        </a:rPr>
                        <a:t> </a:t>
                      </a:r>
                      <a:endParaRPr lang="es-EC" sz="1200" b="1" u="none" strike="noStrike" dirty="0" smtClean="0">
                        <a:effectLst/>
                      </a:endParaRP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b="1" u="none" strike="noStrike" dirty="0" smtClean="0">
                          <a:effectLst/>
                        </a:rPr>
                        <a:t>%</a:t>
                      </a:r>
                    </a:p>
                    <a:p>
                      <a:pPr algn="ctr" fontAlgn="b"/>
                      <a:r>
                        <a:rPr lang="es-EC" sz="1200" b="1" u="none" strike="noStrike" dirty="0" smtClean="0">
                          <a:effectLst/>
                        </a:rPr>
                        <a:t> </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b="1" u="none" strike="noStrike" dirty="0" smtClean="0">
                          <a:effectLst/>
                        </a:rPr>
                        <a:t>Promedio </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b="1" u="none" strike="noStrike" dirty="0" smtClean="0">
                          <a:effectLst/>
                        </a:rPr>
                        <a:t>%</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b="1" u="none" strike="noStrike" dirty="0" smtClean="0">
                          <a:effectLst/>
                        </a:rPr>
                        <a:t>Promedio</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15328818"/>
                  </a:ext>
                </a:extLst>
              </a:tr>
              <a:tr h="530328">
                <a:tc>
                  <a:txBody>
                    <a:bodyPr/>
                    <a:lstStyle/>
                    <a:p>
                      <a:pPr algn="l" fontAlgn="b"/>
                      <a:r>
                        <a:rPr lang="es-EC" sz="1200" u="none" strike="noStrike" dirty="0">
                          <a:effectLst/>
                        </a:rPr>
                        <a:t>V</a:t>
                      </a:r>
                      <a:r>
                        <a:rPr lang="es-EC" sz="1200" u="none" strike="noStrike" dirty="0" smtClean="0">
                          <a:effectLst/>
                        </a:rPr>
                        <a:t>acas  </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69,2%</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7,67</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80%</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103,3</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84215561"/>
                  </a:ext>
                </a:extLst>
              </a:tr>
              <a:tr h="402490">
                <a:tc>
                  <a:txBody>
                    <a:bodyPr/>
                    <a:lstStyle/>
                    <a:p>
                      <a:pPr algn="l" fontAlgn="b"/>
                      <a:r>
                        <a:rPr lang="es-EC" sz="1200" u="none" strike="noStrike" dirty="0" smtClean="0">
                          <a:effectLst/>
                        </a:rPr>
                        <a:t>Vaquillonas</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61,54%</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7,25</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80%</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82,3</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14950661"/>
                  </a:ext>
                </a:extLst>
              </a:tr>
              <a:tr h="402490">
                <a:tc>
                  <a:txBody>
                    <a:bodyPr/>
                    <a:lstStyle/>
                    <a:p>
                      <a:pPr algn="l" fontAlgn="b"/>
                      <a:r>
                        <a:rPr lang="es-ES" sz="1200" b="0" i="0" u="none" strike="noStrike" dirty="0" smtClean="0">
                          <a:solidFill>
                            <a:schemeClr val="dk1"/>
                          </a:solidFill>
                          <a:effectLst/>
                          <a:latin typeface="+mn-lt"/>
                        </a:rPr>
                        <a:t>Terneros</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76,93%</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5,8</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80%</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47,5</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84300357"/>
                  </a:ext>
                </a:extLst>
              </a:tr>
              <a:tr h="402490">
                <a:tc>
                  <a:txBody>
                    <a:bodyPr/>
                    <a:lstStyle/>
                    <a:p>
                      <a:pPr algn="l" fontAlgn="b"/>
                      <a:r>
                        <a:rPr lang="es-ES" sz="1200" b="0" i="0" u="none" strike="noStrike" dirty="0" smtClean="0">
                          <a:solidFill>
                            <a:schemeClr val="dk1"/>
                          </a:solidFill>
                          <a:effectLst/>
                          <a:latin typeface="+mn-lt"/>
                        </a:rPr>
                        <a:t>Reproductores</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46%</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3,5</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80%</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2,75</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36397902"/>
                  </a:ext>
                </a:extLst>
              </a:tr>
              <a:tr h="402490">
                <a:tc>
                  <a:txBody>
                    <a:bodyPr/>
                    <a:lstStyle/>
                    <a:p>
                      <a:pPr algn="l" fontAlgn="b"/>
                      <a:r>
                        <a:rPr lang="es-EC" sz="1200" u="none" strike="noStrike" dirty="0" smtClean="0">
                          <a:effectLst/>
                        </a:rPr>
                        <a:t>Novillos </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76,92%</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18,5</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100%</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a:effectLst/>
                        </a:rPr>
                        <a:t>14,42</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34633572"/>
                  </a:ext>
                </a:extLst>
              </a:tr>
              <a:tr h="402490">
                <a:tc>
                  <a:txBody>
                    <a:bodyPr/>
                    <a:lstStyle/>
                    <a:p>
                      <a:pPr algn="l" fontAlgn="b"/>
                      <a:r>
                        <a:rPr lang="es-EC" sz="1200" u="none" strike="noStrike" dirty="0" smtClean="0">
                          <a:effectLst/>
                        </a:rPr>
                        <a:t>Exclusiva novillos</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23%</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10,33</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0,05%</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50</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01298631"/>
                  </a:ext>
                </a:extLst>
              </a:tr>
              <a:tr h="422615">
                <a:tc>
                  <a:txBody>
                    <a:bodyPr/>
                    <a:lstStyle/>
                    <a:p>
                      <a:pPr algn="l" fontAlgn="b"/>
                      <a:r>
                        <a:rPr lang="es-EC" sz="1200" u="none" strike="noStrike" baseline="0" dirty="0" smtClean="0">
                          <a:effectLst/>
                        </a:rPr>
                        <a:t> Promedio número de </a:t>
                      </a:r>
                      <a:r>
                        <a:rPr lang="es-EC" sz="1200" u="none" strike="noStrike" dirty="0" smtClean="0">
                          <a:effectLst/>
                        </a:rPr>
                        <a:t>animales</a:t>
                      </a:r>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30,1</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a:effectLst/>
                        </a:rPr>
                        <a:t> </a:t>
                      </a:r>
                      <a:endParaRPr lang="es-EC"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1200" b="0" i="0" u="none" strike="noStrike" dirty="0" smtClean="0">
                          <a:solidFill>
                            <a:schemeClr val="dk1"/>
                          </a:solidFill>
                          <a:effectLst/>
                          <a:latin typeface="+mn-lt"/>
                        </a:rPr>
                        <a:t>214,6</a:t>
                      </a:r>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48202843"/>
                  </a:ext>
                </a:extLst>
              </a:tr>
            </a:tbl>
          </a:graphicData>
        </a:graphic>
      </p:graphicFrame>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816579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520722" y="125675"/>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8" name="Título 3"/>
          <p:cNvSpPr txBox="1">
            <a:spLocks/>
          </p:cNvSpPr>
          <p:nvPr/>
        </p:nvSpPr>
        <p:spPr>
          <a:xfrm>
            <a:off x="520722" y="923330"/>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000" i="0" kern="0" dirty="0" smtClean="0">
                <a:solidFill>
                  <a:srgbClr val="339933"/>
                </a:solidFill>
                <a:effectLst/>
              </a:rPr>
              <a:t>Costo/Beneficio</a:t>
            </a:r>
            <a:endParaRPr lang="es-EC" sz="2000" i="0" kern="0" dirty="0">
              <a:solidFill>
                <a:srgbClr val="339933"/>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029404721"/>
              </p:ext>
            </p:extLst>
          </p:nvPr>
        </p:nvGraphicFramePr>
        <p:xfrm>
          <a:off x="1187623" y="1844823"/>
          <a:ext cx="6696744" cy="3600400"/>
        </p:xfrm>
        <a:graphic>
          <a:graphicData uri="http://schemas.openxmlformats.org/drawingml/2006/table">
            <a:tbl>
              <a:tblPr>
                <a:tableStyleId>{5C22544A-7EE6-4342-B048-85BDC9FD1C3A}</a:tableStyleId>
              </a:tblPr>
              <a:tblGrid>
                <a:gridCol w="2232248">
                  <a:extLst>
                    <a:ext uri="{9D8B030D-6E8A-4147-A177-3AD203B41FA5}">
                      <a16:colId xmlns="" xmlns:a16="http://schemas.microsoft.com/office/drawing/2014/main" val="689112197"/>
                    </a:ext>
                  </a:extLst>
                </a:gridCol>
                <a:gridCol w="2232248">
                  <a:extLst>
                    <a:ext uri="{9D8B030D-6E8A-4147-A177-3AD203B41FA5}">
                      <a16:colId xmlns="" xmlns:a16="http://schemas.microsoft.com/office/drawing/2014/main" val="1867266924"/>
                    </a:ext>
                  </a:extLst>
                </a:gridCol>
                <a:gridCol w="2232248">
                  <a:extLst>
                    <a:ext uri="{9D8B030D-6E8A-4147-A177-3AD203B41FA5}">
                      <a16:colId xmlns="" xmlns:a16="http://schemas.microsoft.com/office/drawing/2014/main" val="2359303606"/>
                    </a:ext>
                  </a:extLst>
                </a:gridCol>
              </a:tblGrid>
              <a:tr h="807922">
                <a:tc gridSpan="3">
                  <a:txBody>
                    <a:bodyPr/>
                    <a:lstStyle/>
                    <a:p>
                      <a:pPr algn="ctr" rtl="0" fontAlgn="ctr"/>
                      <a:r>
                        <a:rPr lang="es-ES" sz="1200" b="1" u="none" strike="noStrike" dirty="0">
                          <a:effectLst/>
                        </a:rPr>
                        <a:t>% FINCAS POR ESTRATO DE LA RELACION COSTO/BENEFICIO </a:t>
                      </a:r>
                      <a:endParaRPr lang="es-E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642710922"/>
                  </a:ext>
                </a:extLst>
              </a:tr>
              <a:tr h="1138680">
                <a:tc>
                  <a:txBody>
                    <a:bodyPr/>
                    <a:lstStyle/>
                    <a:p>
                      <a:pPr algn="ctr" fontAlgn="b"/>
                      <a:r>
                        <a:rPr lang="es-EC" sz="1200" b="1" u="none" strike="noStrike" dirty="0" smtClean="0">
                          <a:effectLst/>
                        </a:rPr>
                        <a:t>PROVINCIA</a:t>
                      </a:r>
                    </a:p>
                    <a:p>
                      <a:pPr algn="ctr" fontAlgn="b"/>
                      <a:endParaRPr lang="es-EC" sz="1200" b="1" i="0" u="none" strike="noStrike" dirty="0">
                        <a:solidFill>
                          <a:srgbClr val="000000"/>
                        </a:solidFill>
                        <a:effectLst/>
                        <a:latin typeface="Calibri" panose="020F0502020204030204" pitchFamily="34" charset="0"/>
                      </a:endParaRPr>
                    </a:p>
                    <a:p>
                      <a:pPr algn="ctr" fontAlgn="b"/>
                      <a:r>
                        <a:rPr lang="es-EC" sz="1200" b="1" u="none" strike="noStrike" dirty="0" smtClean="0">
                          <a:effectLst/>
                        </a:rPr>
                        <a:t>Estratos</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b="1" u="none" strike="noStrike" dirty="0" smtClean="0">
                          <a:effectLst/>
                        </a:rPr>
                        <a:t>NAPO</a:t>
                      </a:r>
                    </a:p>
                    <a:p>
                      <a:pPr algn="ctr" fontAlgn="b"/>
                      <a:endParaRPr lang="es-EC" sz="1200" b="1" i="0" u="none" strike="noStrike" dirty="0">
                        <a:solidFill>
                          <a:srgbClr val="000000"/>
                        </a:solidFill>
                        <a:effectLst/>
                        <a:latin typeface="Calibri" panose="020F0502020204030204" pitchFamily="34" charset="0"/>
                      </a:endParaRPr>
                    </a:p>
                    <a:p>
                      <a:pPr algn="ctr" fontAlgn="b"/>
                      <a:r>
                        <a:rPr lang="es-EC" sz="1200" b="1" u="none" strike="noStrike" dirty="0" smtClean="0">
                          <a:effectLst/>
                        </a:rPr>
                        <a:t>%</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b="1" u="none" strike="noStrike" dirty="0" smtClean="0">
                          <a:effectLst/>
                        </a:rPr>
                        <a:t>MANABÍ</a:t>
                      </a:r>
                    </a:p>
                    <a:p>
                      <a:pPr algn="ctr" fontAlgn="b"/>
                      <a:endParaRPr lang="es-EC" sz="1200" b="1" i="0" u="none" strike="noStrike" dirty="0">
                        <a:solidFill>
                          <a:srgbClr val="000000"/>
                        </a:solidFill>
                        <a:effectLst/>
                        <a:latin typeface="Calibri" panose="020F0502020204030204" pitchFamily="34" charset="0"/>
                      </a:endParaRPr>
                    </a:p>
                    <a:p>
                      <a:pPr algn="ctr" fontAlgn="b"/>
                      <a:r>
                        <a:rPr lang="es-EC" sz="1200" b="1" u="none" strike="noStrike" dirty="0" smtClean="0">
                          <a:effectLst/>
                        </a:rPr>
                        <a:t>%</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63961542"/>
                  </a:ext>
                </a:extLst>
              </a:tr>
              <a:tr h="542229">
                <a:tc>
                  <a:txBody>
                    <a:bodyPr/>
                    <a:lstStyle/>
                    <a:p>
                      <a:pPr algn="ctr" fontAlgn="b"/>
                      <a:r>
                        <a:rPr lang="es-EC" sz="1200" u="none" strike="noStrike" dirty="0" smtClean="0">
                          <a:effectLst/>
                        </a:rPr>
                        <a:t>0-0,49</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46%</a:t>
                      </a:r>
                    </a:p>
                    <a:p>
                      <a:pPr algn="ctr" fontAlgn="b"/>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40%</a:t>
                      </a:r>
                    </a:p>
                    <a:p>
                      <a:pPr algn="ctr" fontAlgn="b"/>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01130313"/>
                  </a:ext>
                </a:extLst>
              </a:tr>
              <a:tr h="569340">
                <a:tc>
                  <a:txBody>
                    <a:bodyPr/>
                    <a:lstStyle/>
                    <a:p>
                      <a:pPr algn="ctr" fontAlgn="b"/>
                      <a:r>
                        <a:rPr lang="es-EC" sz="1200" u="none" strike="noStrike" dirty="0" smtClean="0">
                          <a:effectLst/>
                        </a:rPr>
                        <a:t>0,49-0,50</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8%</a:t>
                      </a:r>
                    </a:p>
                    <a:p>
                      <a:pPr algn="ctr" fontAlgn="b"/>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0%</a:t>
                      </a:r>
                    </a:p>
                    <a:p>
                      <a:pPr algn="ctr" fontAlgn="b"/>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95908124"/>
                  </a:ext>
                </a:extLst>
              </a:tr>
              <a:tr h="542229">
                <a:tc>
                  <a:txBody>
                    <a:bodyPr/>
                    <a:lstStyle/>
                    <a:p>
                      <a:pPr algn="ctr" fontAlgn="b"/>
                      <a:r>
                        <a:rPr lang="es-EC" sz="1200" u="none" strike="noStrike" dirty="0">
                          <a:effectLst/>
                        </a:rPr>
                        <a:t>&gt;</a:t>
                      </a:r>
                      <a:r>
                        <a:rPr lang="es-EC" sz="1200" u="none" strike="noStrike" dirty="0" smtClean="0">
                          <a:effectLst/>
                        </a:rPr>
                        <a:t>0,99</a:t>
                      </a:r>
                    </a:p>
                    <a:p>
                      <a:pPr algn="ctr" fontAlgn="b"/>
                      <a:endParaRPr lang="es-EC"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46%</a:t>
                      </a:r>
                    </a:p>
                    <a:p>
                      <a:pPr algn="ctr" fontAlgn="b"/>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200" u="none" strike="noStrike" dirty="0" smtClean="0">
                          <a:effectLst/>
                        </a:rPr>
                        <a:t>60%</a:t>
                      </a:r>
                    </a:p>
                    <a:p>
                      <a:pPr algn="ctr" fontAlgn="b"/>
                      <a:endParaRPr lang="es-EC"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3092945"/>
                  </a:ext>
                </a:extLst>
              </a:tr>
            </a:tbl>
          </a:graphicData>
        </a:graphic>
      </p:graphicFrame>
      <p:pic>
        <p:nvPicPr>
          <p:cNvPr id="5"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598014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5536" y="116632"/>
            <a:ext cx="8229600" cy="463209"/>
          </a:xfrm>
        </p:spPr>
        <p:txBody>
          <a:bodyPr/>
          <a:lstStyle/>
          <a:p>
            <a:pPr algn="l"/>
            <a:r>
              <a:rPr lang="es-EC" sz="2400" i="0" dirty="0">
                <a:solidFill>
                  <a:srgbClr val="339933"/>
                </a:solidFill>
                <a:effectLst/>
              </a:rPr>
              <a:t>GANADERIA DE </a:t>
            </a:r>
            <a:r>
              <a:rPr lang="es-EC" sz="2400" i="0" dirty="0" smtClean="0">
                <a:solidFill>
                  <a:srgbClr val="339933"/>
                </a:solidFill>
                <a:effectLst/>
              </a:rPr>
              <a:t>CARNE</a:t>
            </a:r>
            <a:r>
              <a:rPr lang="es-EC" i="0" dirty="0">
                <a:solidFill>
                  <a:srgbClr val="0000FF"/>
                </a:solidFill>
              </a:rPr>
              <a:t/>
            </a:r>
            <a:br>
              <a:rPr lang="es-EC" i="0" dirty="0">
                <a:solidFill>
                  <a:srgbClr val="0000FF"/>
                </a:solidFill>
              </a:rPr>
            </a:br>
            <a:endParaRPr lang="es-EC" i="0" dirty="0">
              <a:solidFill>
                <a:srgbClr val="0000FF"/>
              </a:solidFill>
            </a:endParaRPr>
          </a:p>
        </p:txBody>
      </p:sp>
      <p:sp>
        <p:nvSpPr>
          <p:cNvPr id="6" name="Título 3"/>
          <p:cNvSpPr txBox="1">
            <a:spLocks/>
          </p:cNvSpPr>
          <p:nvPr/>
        </p:nvSpPr>
        <p:spPr>
          <a:xfrm>
            <a:off x="263274" y="2060848"/>
            <a:ext cx="8229600" cy="1261263"/>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400" i="0" kern="0" dirty="0" smtClean="0">
                <a:solidFill>
                  <a:srgbClr val="339933"/>
                </a:solidFill>
                <a:effectLst/>
              </a:rPr>
              <a:t>EFECTOS DE LAS BUENAS PRACTICAS NUTRICIONALES GANADERAS SOBRE LA RELACIÓN COSTO/BENEFICIO</a:t>
            </a:r>
            <a:endParaRPr lang="es-EC" sz="2400" i="0" kern="0" dirty="0">
              <a:solidFill>
                <a:srgbClr val="339933"/>
              </a:solidFill>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693337"/>
            <a:ext cx="2390775" cy="1439545"/>
          </a:xfrm>
          <a:prstGeom prst="rect">
            <a:avLst/>
          </a:prstGeom>
          <a:noFill/>
          <a:ln>
            <a:noFill/>
          </a:ln>
        </p:spPr>
      </p:pic>
      <p:pic>
        <p:nvPicPr>
          <p:cNvPr id="7" name="Imagen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693337"/>
            <a:ext cx="2369185" cy="1439545"/>
          </a:xfrm>
          <a:prstGeom prst="rect">
            <a:avLst/>
          </a:prstGeom>
          <a:noFill/>
          <a:ln>
            <a:noFill/>
          </a:ln>
        </p:spPr>
      </p:pic>
      <p:pic>
        <p:nvPicPr>
          <p:cNvPr id="8" name="3 Imagen" descr="C:\Users\Tania\Desktop\Caratulas\LOGOESPE-1.png"/>
          <p:cNvPicPr>
            <a:picLocks noChangeAspect="1" noChangeArrowheads="1"/>
          </p:cNvPicPr>
          <p:nvPr/>
        </p:nvPicPr>
        <p:blipFill>
          <a:blip r:embed="rId5"/>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446975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24966" y="212433"/>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5" name="Título 3"/>
          <p:cNvSpPr txBox="1">
            <a:spLocks/>
          </p:cNvSpPr>
          <p:nvPr/>
        </p:nvSpPr>
        <p:spPr>
          <a:xfrm>
            <a:off x="424966" y="755324"/>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Manejo de Suplementos Alimenticios</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1830709037"/>
              </p:ext>
            </p:extLst>
          </p:nvPr>
        </p:nvGraphicFramePr>
        <p:xfrm>
          <a:off x="683095" y="1772816"/>
          <a:ext cx="771334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032640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34476"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5" name="Título 3"/>
          <p:cNvSpPr txBox="1">
            <a:spLocks/>
          </p:cNvSpPr>
          <p:nvPr/>
        </p:nvSpPr>
        <p:spPr>
          <a:xfrm>
            <a:off x="450572" y="799502"/>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Conservación de forrajes para épocas de sobreoferta </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1901122620"/>
              </p:ext>
            </p:extLst>
          </p:nvPr>
        </p:nvGraphicFramePr>
        <p:xfrm>
          <a:off x="611560" y="1916832"/>
          <a:ext cx="792088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77579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50572"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5" name="Título 3"/>
          <p:cNvSpPr txBox="1">
            <a:spLocks/>
          </p:cNvSpPr>
          <p:nvPr/>
        </p:nvSpPr>
        <p:spPr>
          <a:xfrm>
            <a:off x="450572" y="800409"/>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Almacenamiento de suplementos alimenticios </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2351310579"/>
              </p:ext>
            </p:extLst>
          </p:nvPr>
        </p:nvGraphicFramePr>
        <p:xfrm>
          <a:off x="675082" y="1387224"/>
          <a:ext cx="7780580" cy="4778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274091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50572"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5" name="Título 3"/>
          <p:cNvSpPr txBox="1">
            <a:spLocks/>
          </p:cNvSpPr>
          <p:nvPr/>
        </p:nvSpPr>
        <p:spPr>
          <a:xfrm>
            <a:off x="450572" y="800409"/>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Manejo del agua para la dieta</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3037978397"/>
              </p:ext>
            </p:extLst>
          </p:nvPr>
        </p:nvGraphicFramePr>
        <p:xfrm>
          <a:off x="1475656" y="1628800"/>
          <a:ext cx="584113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677611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p:cNvSpPr>
          <p:nvPr/>
        </p:nvSpPr>
        <p:spPr>
          <a:xfrm>
            <a:off x="450572" y="116632"/>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solidFill>
                  <a:srgbClr val="339933"/>
                </a:solidFill>
                <a:effectLst/>
              </a:rPr>
              <a:t>GANADERIA DE CARNE</a:t>
            </a:r>
            <a:endParaRPr lang="es-EC" sz="2400" i="0" kern="0" dirty="0">
              <a:solidFill>
                <a:srgbClr val="339933"/>
              </a:solidFill>
            </a:endParaRPr>
          </a:p>
        </p:txBody>
      </p:sp>
      <p:sp>
        <p:nvSpPr>
          <p:cNvPr id="5" name="Título 3"/>
          <p:cNvSpPr txBox="1">
            <a:spLocks/>
          </p:cNvSpPr>
          <p:nvPr/>
        </p:nvSpPr>
        <p:spPr>
          <a:xfrm>
            <a:off x="450572" y="834324"/>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Análisis bromatológico </a:t>
            </a:r>
            <a:endParaRPr lang="es-EC" sz="2400" i="0" kern="0" dirty="0">
              <a:solidFill>
                <a:srgbClr val="339933"/>
              </a:solidFill>
            </a:endParaRPr>
          </a:p>
        </p:txBody>
      </p:sp>
      <p:graphicFrame>
        <p:nvGraphicFramePr>
          <p:cNvPr id="2" name="Diagrama 1"/>
          <p:cNvGraphicFramePr/>
          <p:nvPr>
            <p:extLst>
              <p:ext uri="{D42A27DB-BD31-4B8C-83A1-F6EECF244321}">
                <p14:modId xmlns:p14="http://schemas.microsoft.com/office/powerpoint/2010/main" val="3832310153"/>
              </p:ext>
            </p:extLst>
          </p:nvPr>
        </p:nvGraphicFramePr>
        <p:xfrm>
          <a:off x="675082" y="1387224"/>
          <a:ext cx="7780580" cy="4778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3 Imagen" descr="C:\Users\Tania\Desktop\Caratulas\LOGOESPE-1.png"/>
          <p:cNvPicPr>
            <a:picLocks noChangeAspect="1" noChangeArrowheads="1"/>
          </p:cNvPicPr>
          <p:nvPr/>
        </p:nvPicPr>
        <p:blipFill>
          <a:blip r:embed="rId8"/>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722949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2" name="Text Box 30"/>
          <p:cNvSpPr txBox="1">
            <a:spLocks noChangeArrowheads="1"/>
          </p:cNvSpPr>
          <p:nvPr/>
        </p:nvSpPr>
        <p:spPr bwMode="auto">
          <a:xfrm>
            <a:off x="395536" y="548680"/>
            <a:ext cx="5040313" cy="457200"/>
          </a:xfrm>
          <a:prstGeom prst="rect">
            <a:avLst/>
          </a:prstGeom>
          <a:noFill/>
          <a:ln w="9525">
            <a:noFill/>
            <a:miter lim="800000"/>
            <a:headEnd/>
            <a:tailEnd/>
          </a:ln>
          <a:effectLst/>
        </p:spPr>
        <p:txBody>
          <a:bodyPr>
            <a:spAutoFit/>
          </a:bodyPr>
          <a:lstStyle/>
          <a:p>
            <a:r>
              <a:rPr lang="es-EC" sz="2400" b="1" dirty="0">
                <a:solidFill>
                  <a:srgbClr val="339933"/>
                </a:solidFill>
              </a:rPr>
              <a:t>OBJETIVOS</a:t>
            </a:r>
            <a:r>
              <a:rPr lang="es-ES" sz="2400" b="1" dirty="0">
                <a:solidFill>
                  <a:srgbClr val="339933"/>
                </a:solidFill>
              </a:rPr>
              <a:t> </a:t>
            </a:r>
          </a:p>
        </p:txBody>
      </p:sp>
      <p:sp>
        <p:nvSpPr>
          <p:cNvPr id="59425" name="Line 33"/>
          <p:cNvSpPr>
            <a:spLocks noChangeShapeType="1"/>
          </p:cNvSpPr>
          <p:nvPr/>
        </p:nvSpPr>
        <p:spPr bwMode="auto">
          <a:xfrm>
            <a:off x="395288" y="1124744"/>
            <a:ext cx="8353425" cy="0"/>
          </a:xfrm>
          <a:prstGeom prst="line">
            <a:avLst/>
          </a:prstGeom>
          <a:noFill/>
          <a:ln w="76200" cmpd="tri">
            <a:solidFill>
              <a:schemeClr val="tx1"/>
            </a:solidFill>
            <a:round/>
            <a:headEnd/>
            <a:tailEnd/>
          </a:ln>
          <a:effectLst/>
        </p:spPr>
        <p:txBody>
          <a:bodyPr/>
          <a:lstStyle/>
          <a:p>
            <a:endParaRPr lang="es-EC"/>
          </a:p>
        </p:txBody>
      </p:sp>
      <p:sp>
        <p:nvSpPr>
          <p:cNvPr id="9" name="8 CuadroTexto"/>
          <p:cNvSpPr txBox="1"/>
          <p:nvPr/>
        </p:nvSpPr>
        <p:spPr>
          <a:xfrm>
            <a:off x="251520" y="1196752"/>
            <a:ext cx="8568952" cy="3416320"/>
          </a:xfrm>
          <a:prstGeom prst="rect">
            <a:avLst/>
          </a:prstGeom>
          <a:noFill/>
        </p:spPr>
        <p:txBody>
          <a:bodyPr wrap="square" rtlCol="0">
            <a:spAutoFit/>
          </a:bodyPr>
          <a:lstStyle/>
          <a:p>
            <a:pPr algn="just"/>
            <a:endParaRPr lang="es-ES" sz="1600" b="1" dirty="0" smtClean="0">
              <a:solidFill>
                <a:srgbClr val="0000FF"/>
              </a:solidFill>
            </a:endParaRPr>
          </a:p>
          <a:p>
            <a:pPr algn="just"/>
            <a:r>
              <a:rPr lang="es-ES" sz="1600" b="1" dirty="0" smtClean="0">
                <a:solidFill>
                  <a:srgbClr val="339933"/>
                </a:solidFill>
              </a:rPr>
              <a:t>GENERAL</a:t>
            </a:r>
          </a:p>
          <a:p>
            <a:pPr algn="just"/>
            <a:endParaRPr lang="es-ES" sz="1600" dirty="0" smtClean="0"/>
          </a:p>
          <a:p>
            <a:pPr lvl="0" algn="just"/>
            <a:r>
              <a:rPr lang="es-ES_tradnl" sz="1500" dirty="0"/>
              <a:t>Evaluar las </a:t>
            </a:r>
            <a:r>
              <a:rPr lang="es-ES_tradnl" sz="1500" dirty="0" smtClean="0"/>
              <a:t>buenas </a:t>
            </a:r>
            <a:r>
              <a:rPr lang="es-ES_tradnl" sz="1500" dirty="0"/>
              <a:t>p</a:t>
            </a:r>
            <a:r>
              <a:rPr lang="es-ES_tradnl" sz="1500" dirty="0" smtClean="0"/>
              <a:t>rácticas </a:t>
            </a:r>
            <a:r>
              <a:rPr lang="es-ES_tradnl" sz="1500" dirty="0"/>
              <a:t>g</a:t>
            </a:r>
            <a:r>
              <a:rPr lang="es-ES_tradnl" sz="1500" dirty="0" smtClean="0"/>
              <a:t>anaderas </a:t>
            </a:r>
            <a:r>
              <a:rPr lang="es-ES_tradnl" sz="1500" dirty="0"/>
              <a:t>bajo el estudio de </a:t>
            </a:r>
            <a:r>
              <a:rPr lang="es-ES_tradnl" sz="1500" dirty="0" smtClean="0"/>
              <a:t>ganadería </a:t>
            </a:r>
            <a:r>
              <a:rPr lang="es-ES_tradnl" sz="1500" dirty="0"/>
              <a:t>c</a:t>
            </a:r>
            <a:r>
              <a:rPr lang="es-ES_tradnl" sz="1500" dirty="0" smtClean="0"/>
              <a:t>limáticamente </a:t>
            </a:r>
            <a:r>
              <a:rPr lang="es-ES_tradnl" sz="1500" dirty="0"/>
              <a:t>i</a:t>
            </a:r>
            <a:r>
              <a:rPr lang="es-ES_tradnl" sz="1500" dirty="0" smtClean="0"/>
              <a:t>nteligente </a:t>
            </a:r>
            <a:r>
              <a:rPr lang="es-ES_tradnl" sz="1500" dirty="0"/>
              <a:t>mediante el componente de nutrición animal para determinar costo y costo beneficio en las provincias de Imbabura, Napo y Manabí.</a:t>
            </a:r>
            <a:endParaRPr lang="es-EC" sz="1500" dirty="0"/>
          </a:p>
          <a:p>
            <a:pPr algn="just"/>
            <a:endParaRPr lang="es-ES" sz="1600" b="1" dirty="0" smtClean="0">
              <a:solidFill>
                <a:srgbClr val="0000FF"/>
              </a:solidFill>
            </a:endParaRPr>
          </a:p>
          <a:p>
            <a:pPr algn="just"/>
            <a:r>
              <a:rPr lang="es-ES" sz="1600" b="1" dirty="0" smtClean="0">
                <a:solidFill>
                  <a:srgbClr val="339933"/>
                </a:solidFill>
              </a:rPr>
              <a:t>ESPECÍFICOS</a:t>
            </a:r>
            <a:r>
              <a:rPr lang="es-ES" sz="1600" b="1" dirty="0" smtClean="0">
                <a:solidFill>
                  <a:srgbClr val="0000FF"/>
                </a:solidFill>
              </a:rPr>
              <a:t> </a:t>
            </a:r>
          </a:p>
          <a:p>
            <a:endParaRPr lang="es-EC" sz="1600" b="1" dirty="0">
              <a:solidFill>
                <a:srgbClr val="0000FF"/>
              </a:solidFill>
            </a:endParaRPr>
          </a:p>
          <a:p>
            <a:pPr marL="285750" lvl="0" indent="-285750">
              <a:buFont typeface="Arial" panose="020B0604020202020204" pitchFamily="34" charset="0"/>
              <a:buChar char="•"/>
            </a:pPr>
            <a:r>
              <a:rPr lang="es-EC" sz="1500" dirty="0"/>
              <a:t>Identificar y cuantificar los costos de implementación de buenas prácticas nutricionales de G.C.I., en sistemas ganaderos bovinos en las provincias de </a:t>
            </a:r>
            <a:r>
              <a:rPr lang="es-ES" sz="1500" dirty="0"/>
              <a:t>Imbabura, Napo y Manabí</a:t>
            </a:r>
            <a:r>
              <a:rPr lang="es-ES" sz="1500" dirty="0" smtClean="0"/>
              <a:t>.</a:t>
            </a:r>
          </a:p>
          <a:p>
            <a:pPr lvl="0"/>
            <a:endParaRPr lang="es-EC" sz="1500" dirty="0"/>
          </a:p>
          <a:p>
            <a:pPr marL="285750" indent="-285750">
              <a:buFont typeface="Arial" panose="020B0604020202020204" pitchFamily="34" charset="0"/>
              <a:buChar char="•"/>
            </a:pPr>
            <a:r>
              <a:rPr lang="es-EC" sz="1500" dirty="0"/>
              <a:t>Determinar el costo/beneficio de la implementación de buenas prácticas nutricionales de GCI en sistemas ganaderos de las provincias de </a:t>
            </a:r>
            <a:r>
              <a:rPr lang="es-ES" sz="1500" dirty="0"/>
              <a:t>Imbabura, Napo y Manabí.</a:t>
            </a:r>
            <a:endParaRPr lang="es-EC" sz="1500" b="1" dirty="0"/>
          </a:p>
        </p:txBody>
      </p:sp>
      <p:pic>
        <p:nvPicPr>
          <p:cNvPr id="5"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2276872"/>
            <a:ext cx="7772400" cy="1362075"/>
          </a:xfrm>
        </p:spPr>
        <p:txBody>
          <a:bodyPr/>
          <a:lstStyle/>
          <a:p>
            <a:pPr algn="ctr"/>
            <a:r>
              <a:rPr lang="es-EC" i="0" u="sng" dirty="0" smtClean="0">
                <a:solidFill>
                  <a:srgbClr val="339933"/>
                </a:solidFill>
              </a:rPr>
              <a:t>CONCLUSIONES</a:t>
            </a:r>
            <a:endParaRPr lang="es-EC" i="0" u="sng" dirty="0">
              <a:solidFill>
                <a:srgbClr val="339933"/>
              </a:solidFill>
            </a:endParaRPr>
          </a:p>
        </p:txBody>
      </p:sp>
      <p:pic>
        <p:nvPicPr>
          <p:cNvPr id="4"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34633873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1520" y="149305"/>
            <a:ext cx="8229600" cy="453810"/>
          </a:xfrm>
        </p:spPr>
        <p:txBody>
          <a:bodyPr/>
          <a:lstStyle/>
          <a:p>
            <a:pPr algn="l"/>
            <a:r>
              <a:rPr lang="es-EC" sz="2400" i="0" dirty="0" smtClean="0">
                <a:solidFill>
                  <a:srgbClr val="339933"/>
                </a:solidFill>
                <a:effectLst/>
              </a:rPr>
              <a:t>CONCLUSIONES</a:t>
            </a:r>
            <a:endParaRPr lang="es-EC" sz="2400" i="0" dirty="0">
              <a:solidFill>
                <a:srgbClr val="339933"/>
              </a:solidFill>
            </a:endParaRPr>
          </a:p>
        </p:txBody>
      </p:sp>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449683" y="841849"/>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400" i="0" kern="0" dirty="0" smtClean="0">
                <a:solidFill>
                  <a:srgbClr val="339933"/>
                </a:solidFill>
                <a:effectLst/>
              </a:rPr>
              <a:t>NAPO</a:t>
            </a:r>
            <a:endParaRPr lang="es-EC" sz="2400" i="0" kern="0" dirty="0">
              <a:solidFill>
                <a:srgbClr val="339933"/>
              </a:solidFill>
            </a:endParaRPr>
          </a:p>
        </p:txBody>
      </p:sp>
      <p:sp>
        <p:nvSpPr>
          <p:cNvPr id="8" name="Título 3"/>
          <p:cNvSpPr txBox="1">
            <a:spLocks/>
          </p:cNvSpPr>
          <p:nvPr/>
        </p:nvSpPr>
        <p:spPr>
          <a:xfrm>
            <a:off x="520722" y="1359081"/>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u="sng" kern="0" dirty="0" smtClean="0">
                <a:solidFill>
                  <a:srgbClr val="339933"/>
                </a:solidFill>
                <a:effectLst/>
              </a:rPr>
              <a:t>Ganadería de leche </a:t>
            </a:r>
            <a:endParaRPr lang="es-EC" sz="2400" i="0" u="sng" kern="0" dirty="0">
              <a:solidFill>
                <a:srgbClr val="339933"/>
              </a:solidFill>
            </a:endParaRPr>
          </a:p>
        </p:txBody>
      </p:sp>
      <p:sp>
        <p:nvSpPr>
          <p:cNvPr id="3" name="Rectángulo 2"/>
          <p:cNvSpPr/>
          <p:nvPr/>
        </p:nvSpPr>
        <p:spPr>
          <a:xfrm>
            <a:off x="449683" y="1941941"/>
            <a:ext cx="8655994" cy="3416320"/>
          </a:xfrm>
          <a:prstGeom prst="rect">
            <a:avLst/>
          </a:prstGeom>
        </p:spPr>
        <p:txBody>
          <a:bodyPr wrap="square">
            <a:spAutoFit/>
          </a:bodyPr>
          <a:lstStyle/>
          <a:p>
            <a:pPr marL="285750" lvl="0" indent="-285750">
              <a:buFont typeface="Arial" panose="020B0604020202020204" pitchFamily="34" charset="0"/>
              <a:buChar char="•"/>
            </a:pPr>
            <a:r>
              <a:rPr lang="es-ES_tradnl" dirty="0"/>
              <a:t>A pesar de las capacitaciones obtenidas sobre las buenas prácticas en el componente nutrición en las ganaderías de leche climáticamente inteligentes en la provincia de Napo, tres de estas prácticas no fueron aplicadas en más del 53%, siendo estas: </a:t>
            </a:r>
            <a:r>
              <a:rPr lang="es-ES_tradnl" dirty="0" smtClean="0"/>
              <a:t>“</a:t>
            </a:r>
            <a:r>
              <a:rPr lang="es-EC" dirty="0"/>
              <a:t>m</a:t>
            </a:r>
            <a:r>
              <a:rPr lang="es-EC" dirty="0" smtClean="0"/>
              <a:t>anejo </a:t>
            </a:r>
            <a:r>
              <a:rPr lang="es-EC" dirty="0"/>
              <a:t>del agua para la dieta” con un 54%</a:t>
            </a:r>
            <a:r>
              <a:rPr lang="es-ES_tradnl" dirty="0"/>
              <a:t> </a:t>
            </a:r>
            <a:r>
              <a:rPr lang="es-ES_tradnl" dirty="0" smtClean="0"/>
              <a:t>“</a:t>
            </a:r>
            <a:r>
              <a:rPr lang="es-EC" dirty="0"/>
              <a:t>c</a:t>
            </a:r>
            <a:r>
              <a:rPr lang="es-EC" dirty="0" smtClean="0"/>
              <a:t>onservación </a:t>
            </a:r>
            <a:r>
              <a:rPr lang="es-EC" dirty="0"/>
              <a:t>de forrajes para épocas de sobreoferta” con un 74%; y, </a:t>
            </a:r>
            <a:r>
              <a:rPr lang="es-EC" dirty="0" smtClean="0"/>
              <a:t>“análisis </a:t>
            </a:r>
            <a:r>
              <a:rPr lang="es-EC" dirty="0"/>
              <a:t>bromatológico” con un 96</a:t>
            </a:r>
            <a:r>
              <a:rPr lang="es-EC" dirty="0" smtClean="0"/>
              <a:t>%.</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No se presentó un efecto en la presencia o ausencia de las buenas practicas con respecto al componente nutrición </a:t>
            </a:r>
            <a:r>
              <a:rPr lang="es-EC" dirty="0" smtClean="0"/>
              <a:t>en </a:t>
            </a:r>
            <a:r>
              <a:rPr lang="es-EC" dirty="0"/>
              <a:t>relación a los estratos </a:t>
            </a:r>
            <a:r>
              <a:rPr lang="es-EC" dirty="0" smtClean="0"/>
              <a:t>costo/beneficio.</a:t>
            </a:r>
          </a:p>
          <a:p>
            <a:pPr lvl="0"/>
            <a:endParaRPr lang="es-EC" dirty="0" smtClean="0"/>
          </a:p>
          <a:p>
            <a:pPr marL="285750" lvl="0" indent="-285750">
              <a:buFont typeface="Arial" panose="020B0604020202020204" pitchFamily="34" charset="0"/>
              <a:buChar char="•"/>
            </a:pPr>
            <a:r>
              <a:rPr lang="es-EC" dirty="0" smtClean="0"/>
              <a:t> El </a:t>
            </a:r>
            <a:r>
              <a:rPr lang="es-EC" dirty="0"/>
              <a:t>88% de las ganaderías presentan perdidas económicas pues su relación costo/beneficio es mayor que 0,99.</a:t>
            </a:r>
          </a:p>
        </p:txBody>
      </p:sp>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1532434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0572" y="138849"/>
            <a:ext cx="8229600" cy="453810"/>
          </a:xfrm>
        </p:spPr>
        <p:txBody>
          <a:bodyPr/>
          <a:lstStyle/>
          <a:p>
            <a:pPr algn="l"/>
            <a:r>
              <a:rPr lang="es-EC" sz="2400" i="0" dirty="0" smtClean="0">
                <a:solidFill>
                  <a:srgbClr val="339933"/>
                </a:solidFill>
                <a:effectLst/>
              </a:rPr>
              <a:t>CONCLUSIONES</a:t>
            </a:r>
            <a:endParaRPr lang="es-EC" sz="2400" i="0" dirty="0">
              <a:solidFill>
                <a:srgbClr val="339933"/>
              </a:solidFill>
            </a:endParaRPr>
          </a:p>
        </p:txBody>
      </p:sp>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423751" y="842476"/>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400" i="0" kern="0" dirty="0" smtClean="0">
                <a:solidFill>
                  <a:srgbClr val="339933"/>
                </a:solidFill>
                <a:effectLst/>
              </a:rPr>
              <a:t>NAPO</a:t>
            </a:r>
            <a:endParaRPr lang="es-EC" sz="2400" i="0" kern="0" dirty="0">
              <a:solidFill>
                <a:srgbClr val="339933"/>
              </a:solidFill>
            </a:endParaRPr>
          </a:p>
        </p:txBody>
      </p:sp>
      <p:sp>
        <p:nvSpPr>
          <p:cNvPr id="8" name="Título 3"/>
          <p:cNvSpPr txBox="1">
            <a:spLocks/>
          </p:cNvSpPr>
          <p:nvPr/>
        </p:nvSpPr>
        <p:spPr>
          <a:xfrm>
            <a:off x="520722" y="1359081"/>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u="sng" kern="0" dirty="0" smtClean="0">
                <a:solidFill>
                  <a:srgbClr val="339933"/>
                </a:solidFill>
                <a:effectLst/>
              </a:rPr>
              <a:t>Ganadería de carne </a:t>
            </a:r>
            <a:endParaRPr lang="es-EC" sz="2400" i="0" u="sng" kern="0" dirty="0">
              <a:solidFill>
                <a:srgbClr val="339933"/>
              </a:solidFill>
            </a:endParaRPr>
          </a:p>
        </p:txBody>
      </p:sp>
      <p:sp>
        <p:nvSpPr>
          <p:cNvPr id="3" name="Rectángulo 2"/>
          <p:cNvSpPr/>
          <p:nvPr/>
        </p:nvSpPr>
        <p:spPr>
          <a:xfrm>
            <a:off x="423751" y="2104720"/>
            <a:ext cx="8655994" cy="3416320"/>
          </a:xfrm>
          <a:prstGeom prst="rect">
            <a:avLst/>
          </a:prstGeom>
        </p:spPr>
        <p:txBody>
          <a:bodyPr wrap="square">
            <a:spAutoFit/>
          </a:bodyPr>
          <a:lstStyle/>
          <a:p>
            <a:pPr marL="285750" lvl="0" indent="-285750">
              <a:buFont typeface="Arial" panose="020B0604020202020204" pitchFamily="34" charset="0"/>
              <a:buChar char="•"/>
            </a:pPr>
            <a:r>
              <a:rPr lang="es-ES_tradnl" dirty="0"/>
              <a:t>A pesar de la capacitación obtenida sobre las buenas prácticas en el componente nutrición en las ganaderías de carne climáticamente inteligentes en la provincia de Napo, 4 de estas prácticas no fueron aplicadas en más del 53%, siendo estas:</a:t>
            </a:r>
            <a:r>
              <a:rPr lang="es-EC" dirty="0"/>
              <a:t> </a:t>
            </a:r>
            <a:r>
              <a:rPr lang="es-EC" dirty="0" smtClean="0"/>
              <a:t>“almacenamiento </a:t>
            </a:r>
            <a:r>
              <a:rPr lang="es-EC" dirty="0"/>
              <a:t>de suplementos alimenticios” en el 54%; </a:t>
            </a:r>
            <a:r>
              <a:rPr lang="es-ES_tradnl" dirty="0" smtClean="0"/>
              <a:t>“</a:t>
            </a:r>
            <a:r>
              <a:rPr lang="es-EC" dirty="0"/>
              <a:t>c</a:t>
            </a:r>
            <a:r>
              <a:rPr lang="es-EC" dirty="0" smtClean="0"/>
              <a:t>onservación </a:t>
            </a:r>
            <a:r>
              <a:rPr lang="es-EC" dirty="0"/>
              <a:t>de forrajes para épocas de sobreoferta” en el 85%; </a:t>
            </a:r>
            <a:r>
              <a:rPr lang="es-ES_tradnl" dirty="0" smtClean="0"/>
              <a:t>“</a:t>
            </a:r>
            <a:r>
              <a:rPr lang="es-EC" dirty="0"/>
              <a:t>m</a:t>
            </a:r>
            <a:r>
              <a:rPr lang="es-EC" dirty="0" smtClean="0"/>
              <a:t>anejo </a:t>
            </a:r>
            <a:r>
              <a:rPr lang="es-EC" dirty="0"/>
              <a:t>del agua para la dieta” en el 85% y, </a:t>
            </a:r>
            <a:r>
              <a:rPr lang="es-EC" dirty="0" smtClean="0"/>
              <a:t>“análisis </a:t>
            </a:r>
            <a:r>
              <a:rPr lang="es-EC" dirty="0"/>
              <a:t>bromatológico” en el 100</a:t>
            </a:r>
            <a:r>
              <a:rPr lang="es-EC" dirty="0" smtClean="0"/>
              <a:t>%.</a:t>
            </a:r>
          </a:p>
          <a:p>
            <a:pPr lvl="0"/>
            <a:endParaRPr lang="es-EC" dirty="0"/>
          </a:p>
          <a:p>
            <a:pPr marL="285750" lvl="0" indent="-285750">
              <a:buFont typeface="Arial" panose="020B0604020202020204" pitchFamily="34" charset="0"/>
              <a:buChar char="•"/>
            </a:pPr>
            <a:r>
              <a:rPr lang="es-EC" dirty="0"/>
              <a:t>En términos generales la ausencia o presencia de las practicas del componente nutrición no afecta a los estratos de la relación </a:t>
            </a:r>
            <a:r>
              <a:rPr lang="es-EC" dirty="0" smtClean="0"/>
              <a:t>costo/beneficio.</a:t>
            </a:r>
          </a:p>
          <a:p>
            <a:pPr lvl="0"/>
            <a:endParaRPr lang="es-EC" dirty="0"/>
          </a:p>
          <a:p>
            <a:pPr marL="285750" lvl="0" indent="-285750">
              <a:buFont typeface="Arial" panose="020B0604020202020204" pitchFamily="34" charset="0"/>
              <a:buChar char="•"/>
            </a:pPr>
            <a:r>
              <a:rPr lang="es-EC" dirty="0"/>
              <a:t>El 46% de las ganaderías manifiesta perdidas económicas en esta actividad pues superaron la relación </a:t>
            </a:r>
            <a:r>
              <a:rPr lang="es-EC" dirty="0" smtClean="0"/>
              <a:t>costo/beneficio </a:t>
            </a:r>
            <a:r>
              <a:rPr lang="es-EC" dirty="0"/>
              <a:t>en más 0.99.</a:t>
            </a:r>
          </a:p>
        </p:txBody>
      </p:sp>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3656539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429721" y="814028"/>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400" i="0" kern="0" dirty="0" smtClean="0">
                <a:solidFill>
                  <a:srgbClr val="339933"/>
                </a:solidFill>
                <a:effectLst/>
              </a:rPr>
              <a:t>IMBABURA</a:t>
            </a:r>
            <a:endParaRPr lang="es-EC" sz="2400" i="0" kern="0" dirty="0">
              <a:solidFill>
                <a:srgbClr val="339933"/>
              </a:solidFill>
            </a:endParaRPr>
          </a:p>
        </p:txBody>
      </p:sp>
      <p:sp>
        <p:nvSpPr>
          <p:cNvPr id="8" name="Título 3"/>
          <p:cNvSpPr txBox="1">
            <a:spLocks/>
          </p:cNvSpPr>
          <p:nvPr/>
        </p:nvSpPr>
        <p:spPr>
          <a:xfrm>
            <a:off x="520722" y="1359081"/>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u="sng" kern="0" dirty="0" smtClean="0">
                <a:solidFill>
                  <a:srgbClr val="339933"/>
                </a:solidFill>
                <a:effectLst/>
              </a:rPr>
              <a:t>Ganadería de leche </a:t>
            </a:r>
            <a:endParaRPr lang="es-EC" sz="2400" i="0" u="sng" kern="0" dirty="0">
              <a:solidFill>
                <a:srgbClr val="339933"/>
              </a:solidFill>
            </a:endParaRPr>
          </a:p>
        </p:txBody>
      </p:sp>
      <p:sp>
        <p:nvSpPr>
          <p:cNvPr id="3" name="Rectángulo 2"/>
          <p:cNvSpPr/>
          <p:nvPr/>
        </p:nvSpPr>
        <p:spPr>
          <a:xfrm>
            <a:off x="449683" y="1941941"/>
            <a:ext cx="8655994" cy="3139321"/>
          </a:xfrm>
          <a:prstGeom prst="rect">
            <a:avLst/>
          </a:prstGeom>
        </p:spPr>
        <p:txBody>
          <a:bodyPr wrap="square">
            <a:spAutoFit/>
          </a:bodyPr>
          <a:lstStyle/>
          <a:p>
            <a:pPr marL="285750" lvl="0" indent="-285750">
              <a:buFont typeface="Arial" panose="020B0604020202020204" pitchFamily="34" charset="0"/>
              <a:buChar char="•"/>
            </a:pPr>
            <a:r>
              <a:rPr lang="es-ES_tradnl" dirty="0"/>
              <a:t>A pesar de la capacitación obtenida sobre las buenas prácticas en el componente nutrición en las ganaderías de leche climáticamente inteligentes en la provincia de Imbabura,  tres de estas  prácticas no fueron aplicadas en más del 68%, siendo estas: </a:t>
            </a:r>
            <a:r>
              <a:rPr lang="es-ES_tradnl" dirty="0" smtClean="0"/>
              <a:t>“</a:t>
            </a:r>
            <a:r>
              <a:rPr lang="es-EC" dirty="0"/>
              <a:t>c</a:t>
            </a:r>
            <a:r>
              <a:rPr lang="es-EC" dirty="0" smtClean="0"/>
              <a:t>onservación </a:t>
            </a:r>
            <a:r>
              <a:rPr lang="es-EC" dirty="0"/>
              <a:t>de forrajes ” en el 69%; </a:t>
            </a:r>
            <a:r>
              <a:rPr lang="es-ES_tradnl" dirty="0" smtClean="0"/>
              <a:t>“</a:t>
            </a:r>
            <a:r>
              <a:rPr lang="es-EC" dirty="0"/>
              <a:t>m</a:t>
            </a:r>
            <a:r>
              <a:rPr lang="es-EC" dirty="0" smtClean="0"/>
              <a:t>anejo </a:t>
            </a:r>
            <a:r>
              <a:rPr lang="es-EC" dirty="0"/>
              <a:t>del agua para la dieta” en el 97% y, </a:t>
            </a:r>
            <a:r>
              <a:rPr lang="es-EC" dirty="0" smtClean="0"/>
              <a:t>“análisis </a:t>
            </a:r>
            <a:r>
              <a:rPr lang="es-EC" dirty="0"/>
              <a:t>bromatológico” en el 89</a:t>
            </a:r>
            <a:r>
              <a:rPr lang="es-EC" dirty="0" smtClean="0"/>
              <a:t>%.</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En términos generales la ausencia o presencia de las prácticas del componente nutrición no afecta a los estratos de la relación </a:t>
            </a:r>
            <a:r>
              <a:rPr lang="es-EC" dirty="0" smtClean="0"/>
              <a:t>costo/beneficio.</a:t>
            </a:r>
          </a:p>
          <a:p>
            <a:pPr lvl="0"/>
            <a:endParaRPr lang="es-EC" dirty="0"/>
          </a:p>
          <a:p>
            <a:pPr marL="285750" lvl="0" indent="-285750">
              <a:buFont typeface="Arial" panose="020B0604020202020204" pitchFamily="34" charset="0"/>
              <a:buChar char="•"/>
            </a:pPr>
            <a:r>
              <a:rPr lang="es-EC" dirty="0"/>
              <a:t>El 89 % de las ganaderías manifiesta perdidas económicas en esta actividad pues superaron la relación </a:t>
            </a:r>
            <a:r>
              <a:rPr lang="es-EC" dirty="0" smtClean="0"/>
              <a:t>costo/beneficio </a:t>
            </a:r>
            <a:r>
              <a:rPr lang="es-EC" dirty="0"/>
              <a:t>en más 0.99.</a:t>
            </a:r>
          </a:p>
        </p:txBody>
      </p:sp>
      <p:sp>
        <p:nvSpPr>
          <p:cNvPr id="9" name="Título 3"/>
          <p:cNvSpPr>
            <a:spLocks noGrp="1"/>
          </p:cNvSpPr>
          <p:nvPr>
            <p:ph type="title"/>
          </p:nvPr>
        </p:nvSpPr>
        <p:spPr>
          <a:xfrm>
            <a:off x="251520" y="149305"/>
            <a:ext cx="8229600" cy="453810"/>
          </a:xfrm>
        </p:spPr>
        <p:txBody>
          <a:bodyPr/>
          <a:lstStyle/>
          <a:p>
            <a:pPr algn="l"/>
            <a:r>
              <a:rPr lang="es-EC" sz="2400" i="0" dirty="0" smtClean="0">
                <a:solidFill>
                  <a:srgbClr val="339933"/>
                </a:solidFill>
                <a:effectLst/>
              </a:rPr>
              <a:t>CONCLUSIONES</a:t>
            </a:r>
            <a:endParaRPr lang="es-EC" sz="2400" i="0" dirty="0">
              <a:solidFill>
                <a:srgbClr val="339933"/>
              </a:solidFill>
            </a:endParaRPr>
          </a:p>
        </p:txBody>
      </p:sp>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994670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283640" y="813138"/>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400" i="0" kern="0" dirty="0" smtClean="0">
                <a:solidFill>
                  <a:srgbClr val="339933"/>
                </a:solidFill>
                <a:effectLst/>
              </a:rPr>
              <a:t>MANABÍ</a:t>
            </a:r>
            <a:endParaRPr lang="es-EC" sz="2400" i="0" kern="0" dirty="0">
              <a:solidFill>
                <a:srgbClr val="339933"/>
              </a:solidFill>
            </a:endParaRPr>
          </a:p>
        </p:txBody>
      </p:sp>
      <p:sp>
        <p:nvSpPr>
          <p:cNvPr id="8" name="Título 3"/>
          <p:cNvSpPr txBox="1">
            <a:spLocks/>
          </p:cNvSpPr>
          <p:nvPr/>
        </p:nvSpPr>
        <p:spPr>
          <a:xfrm>
            <a:off x="520722" y="1359081"/>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u="sng" kern="0" dirty="0" smtClean="0">
                <a:solidFill>
                  <a:srgbClr val="339933"/>
                </a:solidFill>
                <a:effectLst/>
              </a:rPr>
              <a:t>Ganadería de leche </a:t>
            </a:r>
            <a:endParaRPr lang="es-EC" sz="2400" i="0" u="sng" kern="0" dirty="0">
              <a:solidFill>
                <a:srgbClr val="339933"/>
              </a:solidFill>
            </a:endParaRPr>
          </a:p>
        </p:txBody>
      </p:sp>
      <p:sp>
        <p:nvSpPr>
          <p:cNvPr id="3" name="Rectángulo 2"/>
          <p:cNvSpPr/>
          <p:nvPr/>
        </p:nvSpPr>
        <p:spPr>
          <a:xfrm>
            <a:off x="449683" y="1941941"/>
            <a:ext cx="8655994" cy="3693319"/>
          </a:xfrm>
          <a:prstGeom prst="rect">
            <a:avLst/>
          </a:prstGeom>
        </p:spPr>
        <p:txBody>
          <a:bodyPr wrap="square">
            <a:spAutoFit/>
          </a:bodyPr>
          <a:lstStyle/>
          <a:p>
            <a:pPr marL="285750" lvl="0" indent="-285750">
              <a:buFont typeface="Arial" panose="020B0604020202020204" pitchFamily="34" charset="0"/>
              <a:buChar char="•"/>
            </a:pPr>
            <a:r>
              <a:rPr lang="es-ES_tradnl" dirty="0"/>
              <a:t>A pesar de las capacitaciones obtenidas sobre las buenas prácticas en el componente nutrición en las ganaderías de leche climáticamente inteligentes en la provincia de Manabí, 3 de estas prácticas no fueron aplicadas en más del 76%, siendo estas: </a:t>
            </a:r>
            <a:r>
              <a:rPr lang="es-ES_tradnl" dirty="0" smtClean="0"/>
              <a:t>“</a:t>
            </a:r>
            <a:r>
              <a:rPr lang="es-EC" dirty="0"/>
              <a:t>m</a:t>
            </a:r>
            <a:r>
              <a:rPr lang="es-EC" dirty="0" smtClean="0"/>
              <a:t>anejo </a:t>
            </a:r>
            <a:r>
              <a:rPr lang="es-EC" dirty="0"/>
              <a:t>del agua para la dieta” en el 77%</a:t>
            </a:r>
            <a:r>
              <a:rPr lang="es-ES_tradnl" dirty="0"/>
              <a:t>  </a:t>
            </a:r>
            <a:r>
              <a:rPr lang="es-ES_tradnl" dirty="0" smtClean="0"/>
              <a:t>“</a:t>
            </a:r>
            <a:r>
              <a:rPr lang="es-EC" dirty="0"/>
              <a:t>c</a:t>
            </a:r>
            <a:r>
              <a:rPr lang="es-EC" dirty="0" smtClean="0"/>
              <a:t>onservación </a:t>
            </a:r>
            <a:r>
              <a:rPr lang="es-EC" dirty="0"/>
              <a:t>de forrajes ” en el 82%; y, </a:t>
            </a:r>
            <a:r>
              <a:rPr lang="es-EC" dirty="0" smtClean="0"/>
              <a:t>“análisis </a:t>
            </a:r>
            <a:r>
              <a:rPr lang="es-EC" dirty="0"/>
              <a:t>bromatológico” en el 100</a:t>
            </a:r>
            <a:r>
              <a:rPr lang="es-EC" dirty="0" smtClean="0"/>
              <a:t>%.</a:t>
            </a:r>
          </a:p>
          <a:p>
            <a:pPr lvl="0"/>
            <a:endParaRPr lang="es-EC" dirty="0"/>
          </a:p>
          <a:p>
            <a:pPr marL="285750" lvl="0" indent="-285750">
              <a:buFont typeface="Arial" panose="020B0604020202020204" pitchFamily="34" charset="0"/>
              <a:buChar char="•"/>
            </a:pPr>
            <a:r>
              <a:rPr lang="es-EC" dirty="0"/>
              <a:t>En términos generales la ausencia o presencia de las prácticas del componente nutrición no están ligadas a los estratos de la relación </a:t>
            </a:r>
            <a:r>
              <a:rPr lang="es-EC" dirty="0" smtClean="0"/>
              <a:t>costo/beneficio.</a:t>
            </a:r>
          </a:p>
          <a:p>
            <a:pPr lvl="0"/>
            <a:endParaRPr lang="es-EC" dirty="0"/>
          </a:p>
          <a:p>
            <a:pPr marL="285750" lvl="0" indent="-285750">
              <a:buFont typeface="Arial" panose="020B0604020202020204" pitchFamily="34" charset="0"/>
              <a:buChar char="•"/>
            </a:pPr>
            <a:r>
              <a:rPr lang="es-EC" dirty="0"/>
              <a:t>Únicamente el 20 % de las ganaderías manifiesta perdidas económicas en esta actividad pues superaron la relación </a:t>
            </a:r>
            <a:r>
              <a:rPr lang="es-EC" dirty="0" smtClean="0"/>
              <a:t>costo/beneficio </a:t>
            </a:r>
            <a:r>
              <a:rPr lang="es-EC" dirty="0"/>
              <a:t>en más 0.99. esto se debe posiblemente a que algunas de las ganaderías procesan la leche para obtener quesos incrementando sus beneficios.</a:t>
            </a:r>
          </a:p>
        </p:txBody>
      </p:sp>
      <p:sp>
        <p:nvSpPr>
          <p:cNvPr id="9" name="Título 3"/>
          <p:cNvSpPr>
            <a:spLocks noGrp="1"/>
          </p:cNvSpPr>
          <p:nvPr>
            <p:ph type="title"/>
          </p:nvPr>
        </p:nvSpPr>
        <p:spPr>
          <a:xfrm>
            <a:off x="251520" y="149305"/>
            <a:ext cx="8229600" cy="453810"/>
          </a:xfrm>
        </p:spPr>
        <p:txBody>
          <a:bodyPr/>
          <a:lstStyle/>
          <a:p>
            <a:pPr algn="l"/>
            <a:r>
              <a:rPr lang="es-EC" sz="2400" i="0" dirty="0" smtClean="0">
                <a:solidFill>
                  <a:srgbClr val="339933"/>
                </a:solidFill>
                <a:effectLst/>
              </a:rPr>
              <a:t>CONCLUSIONES</a:t>
            </a:r>
            <a:endParaRPr lang="es-EC" sz="2400" i="0" dirty="0">
              <a:solidFill>
                <a:srgbClr val="339933"/>
              </a:solidFill>
            </a:endParaRPr>
          </a:p>
        </p:txBody>
      </p:sp>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3671207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50572" y="1473512"/>
            <a:ext cx="8369900" cy="4248472"/>
          </a:xfrm>
        </p:spPr>
        <p:txBody>
          <a:bodyPr/>
          <a:lstStyle/>
          <a:p>
            <a:pPr marL="0" indent="0" algn="just">
              <a:buNone/>
            </a:pPr>
            <a:endParaRPr lang="es-EC" sz="1400" dirty="0">
              <a:solidFill>
                <a:schemeClr val="tx1"/>
              </a:solidFill>
            </a:endParaRPr>
          </a:p>
          <a:p>
            <a:pPr marL="0" indent="0" algn="just">
              <a:buNone/>
            </a:pPr>
            <a:endParaRPr lang="es-EC" sz="1400" dirty="0">
              <a:solidFill>
                <a:schemeClr val="tx1"/>
              </a:solidFill>
            </a:endParaRPr>
          </a:p>
        </p:txBody>
      </p:sp>
      <p:sp>
        <p:nvSpPr>
          <p:cNvPr id="6" name="Título 3"/>
          <p:cNvSpPr txBox="1">
            <a:spLocks/>
          </p:cNvSpPr>
          <p:nvPr/>
        </p:nvSpPr>
        <p:spPr>
          <a:xfrm>
            <a:off x="423751" y="774933"/>
            <a:ext cx="8229600" cy="45939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sz="2400" i="0" kern="0" dirty="0" smtClean="0">
                <a:solidFill>
                  <a:srgbClr val="339933"/>
                </a:solidFill>
                <a:effectLst/>
              </a:rPr>
              <a:t>MANABÍ</a:t>
            </a:r>
            <a:endParaRPr lang="es-EC" sz="2400" i="0" kern="0" dirty="0">
              <a:solidFill>
                <a:srgbClr val="339933"/>
              </a:solidFill>
            </a:endParaRPr>
          </a:p>
        </p:txBody>
      </p:sp>
      <p:sp>
        <p:nvSpPr>
          <p:cNvPr id="8" name="Título 3"/>
          <p:cNvSpPr txBox="1">
            <a:spLocks/>
          </p:cNvSpPr>
          <p:nvPr/>
        </p:nvSpPr>
        <p:spPr>
          <a:xfrm>
            <a:off x="520722" y="1359081"/>
            <a:ext cx="8229600" cy="362428"/>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2400" i="0" kern="0" dirty="0" smtClean="0">
                <a:solidFill>
                  <a:srgbClr val="339933"/>
                </a:solidFill>
                <a:effectLst/>
              </a:rPr>
              <a:t>Ganadería de carne </a:t>
            </a:r>
            <a:endParaRPr lang="es-EC" sz="2400" i="0" kern="0" dirty="0">
              <a:solidFill>
                <a:srgbClr val="339933"/>
              </a:solidFill>
            </a:endParaRPr>
          </a:p>
        </p:txBody>
      </p:sp>
      <p:sp>
        <p:nvSpPr>
          <p:cNvPr id="3" name="Rectángulo 2"/>
          <p:cNvSpPr/>
          <p:nvPr/>
        </p:nvSpPr>
        <p:spPr>
          <a:xfrm>
            <a:off x="423751" y="2104720"/>
            <a:ext cx="8655994" cy="2862322"/>
          </a:xfrm>
          <a:prstGeom prst="rect">
            <a:avLst/>
          </a:prstGeom>
        </p:spPr>
        <p:txBody>
          <a:bodyPr wrap="square">
            <a:spAutoFit/>
          </a:bodyPr>
          <a:lstStyle/>
          <a:p>
            <a:pPr marL="285750" lvl="0" indent="-285750">
              <a:buFont typeface="Arial" panose="020B0604020202020204" pitchFamily="34" charset="0"/>
              <a:buChar char="•"/>
            </a:pPr>
            <a:r>
              <a:rPr lang="es-ES_tradnl" dirty="0"/>
              <a:t>A pesar de las capacitaciones obtenidas sobre las buenas prácticas en el componente nutrición en las ganaderías de carne climáticamente inteligentes en la provincia de Manabí, todas las cinco practicas no fueron aplicadas en más del 79</a:t>
            </a:r>
            <a:r>
              <a:rPr lang="es-ES_tradnl" dirty="0" smtClean="0"/>
              <a:t>%.</a:t>
            </a:r>
          </a:p>
          <a:p>
            <a:pPr lvl="0"/>
            <a:endParaRPr lang="es-EC" dirty="0"/>
          </a:p>
          <a:p>
            <a:pPr marL="285750" lvl="0" indent="-285750">
              <a:buFont typeface="Arial" panose="020B0604020202020204" pitchFamily="34" charset="0"/>
              <a:buChar char="•"/>
            </a:pPr>
            <a:r>
              <a:rPr lang="es-EC" dirty="0"/>
              <a:t>En términos generales la ausencia o presencia de las </a:t>
            </a:r>
            <a:r>
              <a:rPr lang="es-EC" dirty="0" smtClean="0"/>
              <a:t>prácticas </a:t>
            </a:r>
            <a:r>
              <a:rPr lang="es-EC" dirty="0"/>
              <a:t>del componente nutrición no afecta a los estratos de la relación </a:t>
            </a:r>
            <a:r>
              <a:rPr lang="es-EC" dirty="0" smtClean="0"/>
              <a:t>costo/beneficio.</a:t>
            </a:r>
          </a:p>
          <a:p>
            <a:pPr lvl="0"/>
            <a:endParaRPr lang="es-EC" dirty="0"/>
          </a:p>
          <a:p>
            <a:pPr marL="285750" lvl="0" indent="-285750">
              <a:buFont typeface="Arial" panose="020B0604020202020204" pitchFamily="34" charset="0"/>
              <a:buChar char="•"/>
            </a:pPr>
            <a:r>
              <a:rPr lang="es-EC" dirty="0"/>
              <a:t>El 60% de las ganaderías manifiesta perdidas económicas en esta actividad pues superaron la relación </a:t>
            </a:r>
            <a:r>
              <a:rPr lang="es-EC" dirty="0" smtClean="0"/>
              <a:t>costo/beneficio </a:t>
            </a:r>
            <a:r>
              <a:rPr lang="es-EC" dirty="0"/>
              <a:t>en más 0.99.</a:t>
            </a:r>
          </a:p>
        </p:txBody>
      </p:sp>
      <p:sp>
        <p:nvSpPr>
          <p:cNvPr id="9" name="Título 3"/>
          <p:cNvSpPr>
            <a:spLocks noGrp="1"/>
          </p:cNvSpPr>
          <p:nvPr>
            <p:ph type="title"/>
          </p:nvPr>
        </p:nvSpPr>
        <p:spPr>
          <a:xfrm>
            <a:off x="251520" y="149305"/>
            <a:ext cx="8229600" cy="453810"/>
          </a:xfrm>
        </p:spPr>
        <p:txBody>
          <a:bodyPr/>
          <a:lstStyle/>
          <a:p>
            <a:pPr algn="l"/>
            <a:r>
              <a:rPr lang="es-EC" sz="2400" i="0" dirty="0" smtClean="0">
                <a:solidFill>
                  <a:srgbClr val="339933"/>
                </a:solidFill>
                <a:effectLst/>
              </a:rPr>
              <a:t>CONCLUSIONES</a:t>
            </a:r>
            <a:endParaRPr lang="es-EC" sz="2400" i="0" dirty="0">
              <a:solidFill>
                <a:srgbClr val="339933"/>
              </a:solidFill>
            </a:endParaRPr>
          </a:p>
        </p:txBody>
      </p:sp>
      <p:pic>
        <p:nvPicPr>
          <p:cNvPr id="7"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876872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2276872"/>
            <a:ext cx="7772400" cy="1362075"/>
          </a:xfrm>
        </p:spPr>
        <p:txBody>
          <a:bodyPr/>
          <a:lstStyle/>
          <a:p>
            <a:pPr algn="ctr"/>
            <a:r>
              <a:rPr lang="es-EC" i="0" u="sng" dirty="0" smtClean="0">
                <a:solidFill>
                  <a:srgbClr val="339933"/>
                </a:solidFill>
              </a:rPr>
              <a:t>RECOMENDACIONES</a:t>
            </a:r>
            <a:endParaRPr lang="es-EC" i="0" u="sng" dirty="0">
              <a:solidFill>
                <a:srgbClr val="339933"/>
              </a:solidFill>
            </a:endParaRPr>
          </a:p>
        </p:txBody>
      </p:sp>
      <p:pic>
        <p:nvPicPr>
          <p:cNvPr id="4"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40127000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4"/>
          <p:cNvSpPr txBox="1">
            <a:spLocks/>
          </p:cNvSpPr>
          <p:nvPr/>
        </p:nvSpPr>
        <p:spPr>
          <a:xfrm>
            <a:off x="351046" y="4351114"/>
            <a:ext cx="8469426" cy="1382142"/>
          </a:xfrm>
          <a:prstGeom prst="rect">
            <a:avLst/>
          </a:prstGeom>
        </p:spPr>
        <p:txBody>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just">
              <a:buFontTx/>
              <a:buNone/>
            </a:pPr>
            <a:endParaRPr lang="es-EC" kern="0" dirty="0" smtClean="0">
              <a:solidFill>
                <a:schemeClr val="tx1"/>
              </a:solidFill>
            </a:endParaRPr>
          </a:p>
        </p:txBody>
      </p:sp>
      <p:sp>
        <p:nvSpPr>
          <p:cNvPr id="2" name="Rectángulo 1"/>
          <p:cNvSpPr/>
          <p:nvPr/>
        </p:nvSpPr>
        <p:spPr>
          <a:xfrm>
            <a:off x="195129" y="1353864"/>
            <a:ext cx="8541434" cy="5262979"/>
          </a:xfrm>
          <a:prstGeom prst="rect">
            <a:avLst/>
          </a:prstGeom>
        </p:spPr>
        <p:txBody>
          <a:bodyPr wrap="square">
            <a:spAutoFit/>
          </a:bodyPr>
          <a:lstStyle/>
          <a:p>
            <a:pPr marL="285750" lvl="0" indent="-285750">
              <a:buFont typeface="Arial" panose="020B0604020202020204" pitchFamily="34" charset="0"/>
              <a:buChar char="•"/>
            </a:pPr>
            <a:r>
              <a:rPr lang="es-ES_tradnl" sz="1600" dirty="0"/>
              <a:t>Se debería considerar realizar un estudio de forma global al finalizar la intervención del proyecto de la FAO, es decir, analizar el costo/beneficio de la aplicación de los 5 componentes que integran el Proyecto de las Buenas Practicas de Ganadería Climáticamente Inteligente y no de forma aislada como se realizó en la investigación presente. </a:t>
            </a:r>
            <a:endParaRPr lang="es-EC" sz="1600" dirty="0"/>
          </a:p>
          <a:p>
            <a:r>
              <a:rPr lang="es-ES" sz="1600" b="1" dirty="0"/>
              <a:t> </a:t>
            </a:r>
            <a:endParaRPr lang="es-EC" sz="1600" b="1" dirty="0"/>
          </a:p>
          <a:p>
            <a:pPr marL="285750" lvl="0" indent="-285750">
              <a:buFont typeface="Arial" panose="020B0604020202020204" pitchFamily="34" charset="0"/>
              <a:buChar char="•"/>
            </a:pPr>
            <a:r>
              <a:rPr lang="es-ES_tradnl" sz="1600" dirty="0"/>
              <a:t>Implementar las prácticas de nutrición animal de manera específica dependiendo las condiciones de sistema ganadero, ya que cada finca presenta una realidad distinta dependiendo del tipo de ganadería, su manejo, y localización geográfica</a:t>
            </a:r>
            <a:r>
              <a:rPr lang="es-ES_tradnl" sz="1600" dirty="0" smtClean="0"/>
              <a:t>.</a:t>
            </a:r>
          </a:p>
          <a:p>
            <a:pPr lvl="0"/>
            <a:endParaRPr lang="es-EC" sz="1600" dirty="0"/>
          </a:p>
          <a:p>
            <a:pPr marL="285750" lvl="0" indent="-285750">
              <a:buFont typeface="Arial" panose="020B0604020202020204" pitchFamily="34" charset="0"/>
              <a:buChar char="•"/>
            </a:pPr>
            <a:r>
              <a:rPr lang="es-ES_tradnl" sz="1600" dirty="0"/>
              <a:t>Difundir los beneficios económicos y ambientales que resulta del uso de las buenas prácticas del componente de nutrición, ya que de acuerdo a los productores la ausencia o insuficiencia de programas de capacitación y la falta de continuidad de los mismos, son percibidos como el principal factor limitante para realizar cualquier cambio o mejoramiento en sus producciones ganaderas. </a:t>
            </a:r>
            <a:endParaRPr lang="es-ES_tradnl" sz="1600" dirty="0" smtClean="0"/>
          </a:p>
          <a:p>
            <a:pPr lvl="0"/>
            <a:endParaRPr lang="es-EC" sz="1600" dirty="0"/>
          </a:p>
          <a:p>
            <a:pPr marL="285750" lvl="0" indent="-285750">
              <a:buFont typeface="Arial" panose="020B0604020202020204" pitchFamily="34" charset="0"/>
              <a:buChar char="•"/>
            </a:pPr>
            <a:r>
              <a:rPr lang="es-ES_tradnl" sz="1600" dirty="0"/>
              <a:t>Educar e impulsar a los ganaderos sobre la importancia de llevar registros económicos de sus ganaderías, ya que estos datos pueden facilitar la toma de decisiones al implantar las buenas prácticas.</a:t>
            </a:r>
            <a:endParaRPr lang="es-EC" sz="1600" dirty="0"/>
          </a:p>
          <a:p>
            <a:pPr marL="285750" indent="-285750" algn="just">
              <a:buFont typeface="Arial" panose="020B0604020202020204" pitchFamily="34" charset="0"/>
              <a:buChar char="•"/>
            </a:pPr>
            <a:endParaRPr lang="es-EC" sz="1600" dirty="0"/>
          </a:p>
          <a:p>
            <a:pPr algn="just"/>
            <a:endParaRPr lang="es-EC" sz="1600" dirty="0" smtClean="0"/>
          </a:p>
        </p:txBody>
      </p:sp>
      <p:sp>
        <p:nvSpPr>
          <p:cNvPr id="5" name="Título 3"/>
          <p:cNvSpPr>
            <a:spLocks noGrp="1"/>
          </p:cNvSpPr>
          <p:nvPr>
            <p:ph type="title"/>
          </p:nvPr>
        </p:nvSpPr>
        <p:spPr>
          <a:xfrm>
            <a:off x="351046" y="764704"/>
            <a:ext cx="8229600" cy="589160"/>
          </a:xfrm>
        </p:spPr>
        <p:txBody>
          <a:bodyPr/>
          <a:lstStyle/>
          <a:p>
            <a:pPr algn="l"/>
            <a:r>
              <a:rPr lang="es-EC" i="0" dirty="0" smtClean="0">
                <a:solidFill>
                  <a:srgbClr val="339933"/>
                </a:solidFill>
                <a:effectLst/>
              </a:rPr>
              <a:t>Recomendaciones</a:t>
            </a:r>
            <a:endParaRPr lang="es-EC" i="0" dirty="0">
              <a:solidFill>
                <a:srgbClr val="339933"/>
              </a:solidFill>
              <a:effectLst/>
            </a:endParaRPr>
          </a:p>
        </p:txBody>
      </p:sp>
      <p:pic>
        <p:nvPicPr>
          <p:cNvPr id="6"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3560200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688"/>
            <a:ext cx="9144000" cy="5616623"/>
          </a:xfrm>
          <a:prstGeom prst="rect">
            <a:avLst/>
          </a:prstGeom>
          <a:noFill/>
          <a:ln>
            <a:noFill/>
          </a:ln>
        </p:spPr>
      </p:pic>
      <p:sp>
        <p:nvSpPr>
          <p:cNvPr id="3" name="Título 2"/>
          <p:cNvSpPr>
            <a:spLocks noGrp="1"/>
          </p:cNvSpPr>
          <p:nvPr>
            <p:ph type="title"/>
          </p:nvPr>
        </p:nvSpPr>
        <p:spPr>
          <a:xfrm>
            <a:off x="611560" y="2276872"/>
            <a:ext cx="7772400" cy="1362075"/>
          </a:xfrm>
        </p:spPr>
        <p:txBody>
          <a:bodyPr/>
          <a:lstStyle/>
          <a:p>
            <a:pPr algn="ctr"/>
            <a:r>
              <a:rPr lang="es-EC" i="0" u="sng" dirty="0" smtClean="0">
                <a:solidFill>
                  <a:srgbClr val="339933"/>
                </a:solidFill>
              </a:rPr>
              <a:t>GRACIAS</a:t>
            </a:r>
            <a:endParaRPr lang="es-EC" i="0" u="sng" dirty="0">
              <a:solidFill>
                <a:srgbClr val="339933"/>
              </a:solidFill>
            </a:endParaRPr>
          </a:p>
        </p:txBody>
      </p:sp>
      <p:pic>
        <p:nvPicPr>
          <p:cNvPr id="5"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2795847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2276872"/>
            <a:ext cx="7772400" cy="1362075"/>
          </a:xfrm>
        </p:spPr>
        <p:txBody>
          <a:bodyPr/>
          <a:lstStyle/>
          <a:p>
            <a:pPr algn="ctr"/>
            <a:r>
              <a:rPr lang="es-EC" i="0" u="sng" dirty="0">
                <a:solidFill>
                  <a:srgbClr val="339933"/>
                </a:solidFill>
              </a:rPr>
              <a:t>MATERIALES Y MÉTODOS </a:t>
            </a:r>
          </a:p>
        </p:txBody>
      </p:sp>
      <p:pic>
        <p:nvPicPr>
          <p:cNvPr id="2" name="Imagen 1" descr="Come cambiare paradigma – Essere Felici 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3284984"/>
            <a:ext cx="2137319" cy="2137319"/>
          </a:xfrm>
          <a:prstGeom prst="rect">
            <a:avLst/>
          </a:prstGeom>
        </p:spPr>
      </p:pic>
      <p:pic>
        <p:nvPicPr>
          <p:cNvPr id="4"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331640" y="1124744"/>
            <a:ext cx="6768752" cy="3647152"/>
          </a:xfrm>
          <a:prstGeom prst="rect">
            <a:avLst/>
          </a:prstGeom>
        </p:spPr>
        <p:txBody>
          <a:bodyPr wrap="square">
            <a:spAutoFit/>
          </a:bodyPr>
          <a:lstStyle/>
          <a:p>
            <a:pPr algn="just"/>
            <a:r>
              <a:rPr lang="es-ES" b="1" dirty="0">
                <a:solidFill>
                  <a:srgbClr val="339933"/>
                </a:solidFill>
              </a:rPr>
              <a:t>PROVINCIAS EN ESTUDIO</a:t>
            </a:r>
          </a:p>
          <a:p>
            <a:pPr algn="just"/>
            <a:endParaRPr lang="es-ES" dirty="0" smtClean="0">
              <a:latin typeface="Times New Roman" panose="02020603050405020304" pitchFamily="18" charset="0"/>
              <a:ea typeface="Calibri" panose="020F0502020204030204" pitchFamily="34" charset="0"/>
            </a:endParaRPr>
          </a:p>
          <a:p>
            <a:pPr algn="just"/>
            <a:r>
              <a:rPr lang="es-ES" sz="1500" dirty="0">
                <a:latin typeface="+mj-lt"/>
              </a:rPr>
              <a:t>La presente investigación se la realizó en las provincias de Imbabura, Napo y </a:t>
            </a:r>
            <a:r>
              <a:rPr lang="es-ES" sz="1500" dirty="0" smtClean="0">
                <a:latin typeface="+mj-lt"/>
              </a:rPr>
              <a:t>Manabí</a:t>
            </a:r>
          </a:p>
          <a:p>
            <a:pPr algn="just"/>
            <a:endParaRPr lang="es-ES" sz="1500" dirty="0">
              <a:latin typeface="+mj-lt"/>
              <a:ea typeface="Calibri" panose="020F0502020204030204" pitchFamily="34" charset="0"/>
            </a:endParaRPr>
          </a:p>
          <a:p>
            <a:pPr algn="just"/>
            <a:r>
              <a:rPr lang="es-ES" sz="1500" dirty="0" smtClean="0">
                <a:latin typeface="+mj-lt"/>
                <a:ea typeface="Calibri" panose="020F0502020204030204" pitchFamily="34" charset="0"/>
              </a:rPr>
              <a:t>Se </a:t>
            </a:r>
            <a:r>
              <a:rPr lang="es-ES" sz="1500" dirty="0">
                <a:latin typeface="+mj-lt"/>
                <a:ea typeface="Calibri" panose="020F0502020204030204" pitchFamily="34" charset="0"/>
              </a:rPr>
              <a:t>seleccionó productores individuales cuya actividad principal sea ganadería, </a:t>
            </a:r>
            <a:r>
              <a:rPr lang="es-ES" sz="1500" dirty="0" smtClean="0">
                <a:latin typeface="+mj-lt"/>
                <a:ea typeface="Calibri" panose="020F0502020204030204" pitchFamily="34" charset="0"/>
              </a:rPr>
              <a:t>ubicados </a:t>
            </a:r>
            <a:r>
              <a:rPr lang="es-ES" sz="1500" dirty="0">
                <a:latin typeface="+mj-lt"/>
                <a:ea typeface="Calibri" panose="020F0502020204030204" pitchFamily="34" charset="0"/>
              </a:rPr>
              <a:t>en: </a:t>
            </a:r>
            <a:endParaRPr lang="es-ES" sz="1500" dirty="0" smtClean="0">
              <a:latin typeface="+mj-lt"/>
              <a:ea typeface="Calibri" panose="020F0502020204030204" pitchFamily="34" charset="0"/>
            </a:endParaRPr>
          </a:p>
          <a:p>
            <a:pPr algn="just"/>
            <a:endParaRPr lang="es-ES" sz="1500" dirty="0" smtClean="0">
              <a:latin typeface="+mj-lt"/>
              <a:ea typeface="Calibri" panose="020F0502020204030204" pitchFamily="34" charset="0"/>
            </a:endParaRPr>
          </a:p>
          <a:p>
            <a:pPr marL="285750" indent="-285750" algn="just">
              <a:buFont typeface="Arial" panose="020B0604020202020204" pitchFamily="34" charset="0"/>
              <a:buChar char="•"/>
            </a:pPr>
            <a:r>
              <a:rPr lang="es-ES" sz="1500" dirty="0">
                <a:latin typeface="+mj-lt"/>
                <a:ea typeface="Calibri" panose="020F0502020204030204" pitchFamily="34" charset="0"/>
              </a:rPr>
              <a:t>P</a:t>
            </a:r>
            <a:r>
              <a:rPr lang="es-ES" sz="1500" dirty="0" smtClean="0">
                <a:latin typeface="+mj-lt"/>
                <a:ea typeface="Calibri" panose="020F0502020204030204" pitchFamily="34" charset="0"/>
              </a:rPr>
              <a:t>rovincia </a:t>
            </a:r>
            <a:r>
              <a:rPr lang="es-ES" sz="1500" dirty="0">
                <a:latin typeface="+mj-lt"/>
                <a:ea typeface="Calibri" panose="020F0502020204030204" pitchFamily="34" charset="0"/>
              </a:rPr>
              <a:t>de Manabí cantón Chone y Flavio Alfaro, </a:t>
            </a:r>
            <a:endParaRPr lang="es-ES" sz="1500" dirty="0" smtClean="0">
              <a:latin typeface="+mj-lt"/>
              <a:ea typeface="Calibri" panose="020F0502020204030204" pitchFamily="34" charset="0"/>
            </a:endParaRPr>
          </a:p>
          <a:p>
            <a:pPr marL="285750" indent="-285750" algn="just">
              <a:buFont typeface="Arial" panose="020B0604020202020204" pitchFamily="34" charset="0"/>
              <a:buChar char="•"/>
            </a:pPr>
            <a:r>
              <a:rPr lang="es-ES" sz="1500" dirty="0">
                <a:latin typeface="+mj-lt"/>
                <a:ea typeface="Calibri" panose="020F0502020204030204" pitchFamily="34" charset="0"/>
              </a:rPr>
              <a:t>P</a:t>
            </a:r>
            <a:r>
              <a:rPr lang="es-ES" sz="1500" dirty="0" smtClean="0">
                <a:latin typeface="+mj-lt"/>
                <a:ea typeface="Calibri" panose="020F0502020204030204" pitchFamily="34" charset="0"/>
              </a:rPr>
              <a:t>rovincia </a:t>
            </a:r>
            <a:r>
              <a:rPr lang="es-ES" sz="1500" dirty="0">
                <a:latin typeface="+mj-lt"/>
                <a:ea typeface="Calibri" panose="020F0502020204030204" pitchFamily="34" charset="0"/>
              </a:rPr>
              <a:t>de Imbabura cantón Otavalo e Ibarra, </a:t>
            </a:r>
            <a:endParaRPr lang="es-ES" sz="1500" dirty="0" smtClean="0">
              <a:latin typeface="+mj-lt"/>
              <a:ea typeface="Calibri" panose="020F0502020204030204" pitchFamily="34" charset="0"/>
            </a:endParaRPr>
          </a:p>
          <a:p>
            <a:pPr marL="285750" indent="-285750" algn="just">
              <a:buFont typeface="Arial" panose="020B0604020202020204" pitchFamily="34" charset="0"/>
              <a:buChar char="•"/>
            </a:pPr>
            <a:r>
              <a:rPr lang="es-ES" sz="1500" dirty="0">
                <a:latin typeface="+mj-lt"/>
                <a:ea typeface="Calibri" panose="020F0502020204030204" pitchFamily="34" charset="0"/>
              </a:rPr>
              <a:t>P</a:t>
            </a:r>
            <a:r>
              <a:rPr lang="es-ES" sz="1500" dirty="0" smtClean="0">
                <a:latin typeface="+mj-lt"/>
                <a:ea typeface="Calibri" panose="020F0502020204030204" pitchFamily="34" charset="0"/>
              </a:rPr>
              <a:t>rovincia </a:t>
            </a:r>
            <a:r>
              <a:rPr lang="es-ES" sz="1500" dirty="0">
                <a:latin typeface="+mj-lt"/>
                <a:ea typeface="Calibri" panose="020F0502020204030204" pitchFamily="34" charset="0"/>
              </a:rPr>
              <a:t>de Napo cantones El Chaco, Quijos, </a:t>
            </a:r>
            <a:r>
              <a:rPr lang="es-ES" sz="1500" dirty="0" err="1">
                <a:latin typeface="+mj-lt"/>
                <a:ea typeface="Calibri" panose="020F0502020204030204" pitchFamily="34" charset="0"/>
              </a:rPr>
              <a:t>Archidona</a:t>
            </a:r>
            <a:r>
              <a:rPr lang="es-ES" sz="1500" dirty="0">
                <a:latin typeface="+mj-lt"/>
                <a:ea typeface="Calibri" panose="020F0502020204030204" pitchFamily="34" charset="0"/>
              </a:rPr>
              <a:t> y Carlos Julio </a:t>
            </a:r>
            <a:r>
              <a:rPr lang="es-ES" sz="1500" dirty="0" smtClean="0">
                <a:latin typeface="+mj-lt"/>
                <a:ea typeface="Calibri" panose="020F0502020204030204" pitchFamily="34" charset="0"/>
              </a:rPr>
              <a:t>Arosemena Tola </a:t>
            </a:r>
            <a:endParaRPr lang="es-ES" sz="1500" dirty="0">
              <a:latin typeface="+mj-lt"/>
              <a:ea typeface="Calibri" panose="020F0502020204030204" pitchFamily="34" charset="0"/>
            </a:endParaRPr>
          </a:p>
          <a:p>
            <a:pPr marL="285750" indent="-285750" algn="just">
              <a:buFont typeface="Arial" panose="020B0604020202020204" pitchFamily="34" charset="0"/>
              <a:buChar char="•"/>
            </a:pPr>
            <a:endParaRPr lang="es-ES" sz="1500" dirty="0" smtClean="0">
              <a:latin typeface="+mj-lt"/>
              <a:ea typeface="Calibri" panose="020F0502020204030204" pitchFamily="34" charset="0"/>
            </a:endParaRPr>
          </a:p>
          <a:p>
            <a:pPr algn="just"/>
            <a:r>
              <a:rPr lang="es-ES" sz="1500" dirty="0">
                <a:latin typeface="+mj-lt"/>
                <a:ea typeface="Calibri" panose="020F0502020204030204" pitchFamily="34" charset="0"/>
              </a:rPr>
              <a:t>E</a:t>
            </a:r>
            <a:r>
              <a:rPr lang="es-ES" sz="1500" dirty="0" smtClean="0">
                <a:latin typeface="+mj-lt"/>
                <a:ea typeface="Calibri" panose="020F0502020204030204" pitchFamily="34" charset="0"/>
              </a:rPr>
              <a:t>stas </a:t>
            </a:r>
            <a:r>
              <a:rPr lang="es-ES" sz="1500" dirty="0">
                <a:latin typeface="+mj-lt"/>
                <a:ea typeface="Calibri" panose="020F0502020204030204" pitchFamily="34" charset="0"/>
              </a:rPr>
              <a:t>zonas fueron identificadas previamente por el proyecto de Ganadería Climáticamente </a:t>
            </a:r>
            <a:r>
              <a:rPr lang="es-ES" sz="1500" dirty="0" smtClean="0">
                <a:latin typeface="+mj-lt"/>
                <a:ea typeface="Calibri" panose="020F0502020204030204" pitchFamily="34" charset="0"/>
              </a:rPr>
              <a:t>Inteligente </a:t>
            </a:r>
            <a:r>
              <a:rPr lang="es-ES" sz="1500" dirty="0"/>
              <a:t>(FAO,2015)</a:t>
            </a:r>
            <a:endParaRPr lang="es-EC" sz="1500" dirty="0">
              <a:latin typeface="+mj-lt"/>
            </a:endParaRPr>
          </a:p>
        </p:txBody>
      </p:sp>
      <p:pic>
        <p:nvPicPr>
          <p:cNvPr id="3"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99084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75006" y="404664"/>
            <a:ext cx="7272808" cy="461665"/>
          </a:xfrm>
          <a:prstGeom prst="rect">
            <a:avLst/>
          </a:prstGeom>
          <a:noFill/>
          <a:ln w="9525">
            <a:noFill/>
            <a:miter lim="800000"/>
            <a:headEnd/>
            <a:tailEnd/>
          </a:ln>
          <a:effectLst/>
        </p:spPr>
        <p:txBody>
          <a:bodyPr wrap="square">
            <a:spAutoFit/>
          </a:bodyPr>
          <a:lstStyle/>
          <a:p>
            <a:pPr algn="l"/>
            <a:r>
              <a:rPr lang="es-ES" sz="2400" b="1" dirty="0" smtClean="0">
                <a:solidFill>
                  <a:srgbClr val="339933"/>
                </a:solidFill>
              </a:rPr>
              <a:t>METODOLOGÍA</a:t>
            </a:r>
            <a:endParaRPr lang="es-ES" sz="2400" b="1" dirty="0">
              <a:solidFill>
                <a:srgbClr val="339933"/>
              </a:solidFill>
            </a:endParaRPr>
          </a:p>
        </p:txBody>
      </p:sp>
      <p:sp>
        <p:nvSpPr>
          <p:cNvPr id="4" name="Rectángulo 3"/>
          <p:cNvSpPr/>
          <p:nvPr/>
        </p:nvSpPr>
        <p:spPr>
          <a:xfrm>
            <a:off x="443283" y="1700808"/>
            <a:ext cx="6936254" cy="1733808"/>
          </a:xfrm>
          <a:prstGeom prst="rect">
            <a:avLst/>
          </a:prstGeom>
        </p:spPr>
        <p:txBody>
          <a:bodyPr wrap="square">
            <a:spAutoFit/>
          </a:bodyPr>
          <a:lstStyle/>
          <a:p>
            <a:pPr lvl="1" algn="just">
              <a:spcBef>
                <a:spcPts val="200"/>
              </a:spcBef>
              <a:spcAft>
                <a:spcPts val="0"/>
              </a:spcAft>
            </a:pPr>
            <a:r>
              <a:rPr lang="es-ES" sz="1500" b="1" dirty="0">
                <a:solidFill>
                  <a:srgbClr val="339933"/>
                </a:solidFill>
                <a:latin typeface="+mj-lt"/>
                <a:ea typeface="Calibri" panose="020F0502020204030204" pitchFamily="34" charset="0"/>
                <a:cs typeface="Times New Roman" panose="02020603050405020304" pitchFamily="18" charset="0"/>
              </a:rPr>
              <a:t>Recopilación de datos </a:t>
            </a:r>
            <a:endParaRPr lang="es-ES" sz="1500" b="1" dirty="0" smtClean="0">
              <a:solidFill>
                <a:srgbClr val="339933"/>
              </a:solidFill>
              <a:latin typeface="+mj-lt"/>
              <a:ea typeface="Calibri" panose="020F0502020204030204" pitchFamily="34" charset="0"/>
              <a:cs typeface="Times New Roman" panose="02020603050405020304" pitchFamily="18" charset="0"/>
            </a:endParaRPr>
          </a:p>
          <a:p>
            <a:pPr lvl="1" algn="just">
              <a:spcBef>
                <a:spcPts val="200"/>
              </a:spcBef>
              <a:spcAft>
                <a:spcPts val="0"/>
              </a:spcAft>
            </a:pPr>
            <a:endParaRPr lang="es-EC" sz="1500" b="1" dirty="0">
              <a:solidFill>
                <a:srgbClr val="0000FF"/>
              </a:solidFill>
              <a:latin typeface="+mj-lt"/>
              <a:ea typeface="Times New Roman" panose="02020603050405020304" pitchFamily="18" charset="0"/>
              <a:cs typeface="Times New Roman" panose="02020603050405020304" pitchFamily="18" charset="0"/>
            </a:endParaRPr>
          </a:p>
          <a:p>
            <a:pPr marL="457200" indent="-228600" algn="just">
              <a:spcAft>
                <a:spcPts val="0"/>
              </a:spcAft>
            </a:pPr>
            <a:r>
              <a:rPr lang="es-ES" sz="1500" b="1" dirty="0">
                <a:latin typeface="+mj-lt"/>
                <a:ea typeface="Calibri" panose="020F0502020204030204" pitchFamily="34" charset="0"/>
              </a:rPr>
              <a:t> </a:t>
            </a:r>
            <a:endParaRPr lang="es-ES" sz="1500" b="1" dirty="0" smtClean="0">
              <a:latin typeface="+mj-lt"/>
              <a:ea typeface="Calibri" panose="020F0502020204030204" pitchFamily="34" charset="0"/>
            </a:endParaRPr>
          </a:p>
          <a:p>
            <a:pPr marL="457200" indent="-228600" algn="just">
              <a:spcAft>
                <a:spcPts val="0"/>
              </a:spcAft>
            </a:pPr>
            <a:r>
              <a:rPr lang="es-ES" sz="1500" dirty="0" smtClean="0">
                <a:latin typeface="+mj-lt"/>
                <a:ea typeface="Calibri" panose="020F0502020204030204" pitchFamily="34" charset="0"/>
                <a:cs typeface="Times New Roman" panose="02020603050405020304" pitchFamily="18" charset="0"/>
              </a:rPr>
              <a:t>Los </a:t>
            </a:r>
            <a:r>
              <a:rPr lang="es-ES" sz="1500" dirty="0">
                <a:latin typeface="+mj-lt"/>
                <a:ea typeface="Calibri" panose="020F0502020204030204" pitchFamily="34" charset="0"/>
                <a:cs typeface="Times New Roman" panose="02020603050405020304" pitchFamily="18" charset="0"/>
              </a:rPr>
              <a:t>datos se obtuvieron mediante encuestas realizadas a los productores; la </a:t>
            </a:r>
            <a:r>
              <a:rPr lang="es-ES" sz="1500" dirty="0" smtClean="0">
                <a:latin typeface="+mj-lt"/>
                <a:ea typeface="Calibri" panose="020F0502020204030204" pitchFamily="34" charset="0"/>
                <a:cs typeface="Times New Roman" panose="02020603050405020304" pitchFamily="18" charset="0"/>
              </a:rPr>
              <a:t>información recopilada </a:t>
            </a:r>
            <a:r>
              <a:rPr lang="es-ES" sz="1500" dirty="0">
                <a:latin typeface="+mj-lt"/>
                <a:ea typeface="Calibri" panose="020F0502020204030204" pitchFamily="34" charset="0"/>
                <a:cs typeface="Times New Roman" panose="02020603050405020304" pitchFamily="18" charset="0"/>
              </a:rPr>
              <a:t>fue de carácter técnico y </a:t>
            </a:r>
            <a:r>
              <a:rPr lang="es-ES" sz="1500" dirty="0" smtClean="0">
                <a:latin typeface="+mj-lt"/>
                <a:ea typeface="Calibri" panose="020F0502020204030204" pitchFamily="34" charset="0"/>
                <a:cs typeface="Times New Roman" panose="02020603050405020304" pitchFamily="18" charset="0"/>
              </a:rPr>
              <a:t>económico.</a:t>
            </a:r>
          </a:p>
          <a:p>
            <a:pPr marL="457200" indent="-228600" algn="just">
              <a:spcAft>
                <a:spcPts val="0"/>
              </a:spcAft>
            </a:pPr>
            <a:endParaRPr lang="es-ES" sz="1500" dirty="0">
              <a:effectLst/>
              <a:latin typeface="+mj-lt"/>
              <a:cs typeface="Times New Roman" panose="02020603050405020304" pitchFamily="18" charset="0"/>
            </a:endParaRPr>
          </a:p>
          <a:p>
            <a:pPr marL="457200" indent="-228600" algn="just">
              <a:spcAft>
                <a:spcPts val="0"/>
              </a:spcAft>
            </a:pPr>
            <a:endParaRPr lang="es-EC" sz="1500" dirty="0">
              <a:effectLst/>
              <a:latin typeface="+mj-lt"/>
            </a:endParaRPr>
          </a:p>
        </p:txBody>
      </p:sp>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212976"/>
            <a:ext cx="2361565" cy="1439545"/>
          </a:xfrm>
          <a:prstGeom prst="rect">
            <a:avLst/>
          </a:prstGeom>
          <a:noFill/>
          <a:ln>
            <a:noFill/>
          </a:ln>
        </p:spPr>
      </p:pic>
      <p:pic>
        <p:nvPicPr>
          <p:cNvPr id="8" name="Imagen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212975"/>
            <a:ext cx="2428875" cy="1439545"/>
          </a:xfrm>
          <a:prstGeom prst="rect">
            <a:avLst/>
          </a:prstGeom>
          <a:noFill/>
          <a:ln>
            <a:noFill/>
          </a:ln>
        </p:spPr>
      </p:pic>
      <p:pic>
        <p:nvPicPr>
          <p:cNvPr id="9" name="3 Imagen" descr="C:\Users\Tania\Desktop\Caratulas\LOGOESPE-1.png"/>
          <p:cNvPicPr>
            <a:picLocks noChangeAspect="1" noChangeArrowheads="1"/>
          </p:cNvPicPr>
          <p:nvPr/>
        </p:nvPicPr>
        <p:blipFill>
          <a:blip r:embed="rId4"/>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55895179"/>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sz="2400" dirty="0">
                <a:solidFill>
                  <a:srgbClr val="339933"/>
                </a:solidFill>
              </a:rPr>
              <a:t>METODOLOGÍA</a:t>
            </a:r>
            <a:r>
              <a:rPr lang="es-ES" sz="2400" dirty="0">
                <a:solidFill>
                  <a:srgbClr val="0000FF"/>
                </a:solidFill>
              </a:rPr>
              <a:t/>
            </a:r>
            <a:br>
              <a:rPr lang="es-ES" sz="2400" dirty="0">
                <a:solidFill>
                  <a:srgbClr val="0000FF"/>
                </a:solidFill>
              </a:rPr>
            </a:br>
            <a:endParaRPr lang="es-EC" sz="2400" dirty="0"/>
          </a:p>
        </p:txBody>
      </p:sp>
      <p:sp>
        <p:nvSpPr>
          <p:cNvPr id="3" name="Marcador de contenido 2"/>
          <p:cNvSpPr>
            <a:spLocks noGrp="1"/>
          </p:cNvSpPr>
          <p:nvPr>
            <p:ph sz="half" idx="1"/>
          </p:nvPr>
        </p:nvSpPr>
        <p:spPr>
          <a:xfrm>
            <a:off x="812409" y="1417638"/>
            <a:ext cx="4052455" cy="532656"/>
          </a:xfrm>
        </p:spPr>
        <p:txBody>
          <a:bodyPr/>
          <a:lstStyle/>
          <a:p>
            <a:pPr marL="0" indent="0">
              <a:buNone/>
            </a:pPr>
            <a:r>
              <a:rPr lang="es-ES" dirty="0" smtClean="0">
                <a:solidFill>
                  <a:srgbClr val="339933"/>
                </a:solidFill>
              </a:rPr>
              <a:t>ENCUESTAS</a:t>
            </a:r>
            <a:endParaRPr lang="es-EC" dirty="0">
              <a:solidFill>
                <a:srgbClr val="339933"/>
              </a:solidFill>
            </a:endParaRPr>
          </a:p>
        </p:txBody>
      </p:sp>
      <p:sp>
        <p:nvSpPr>
          <p:cNvPr id="7" name="Marcador de contenido 6"/>
          <p:cNvSpPr>
            <a:spLocks noGrp="1"/>
          </p:cNvSpPr>
          <p:nvPr>
            <p:ph sz="half" idx="2"/>
          </p:nvPr>
        </p:nvSpPr>
        <p:spPr>
          <a:xfrm>
            <a:off x="971600" y="2204864"/>
            <a:ext cx="4542656" cy="4307508"/>
          </a:xfrm>
        </p:spPr>
        <p:txBody>
          <a:bodyPr/>
          <a:lstStyle/>
          <a:p>
            <a:pPr marL="0" indent="0">
              <a:buNone/>
            </a:pPr>
            <a:r>
              <a:rPr lang="es-ES" sz="1800" dirty="0" smtClean="0">
                <a:solidFill>
                  <a:schemeClr val="tx1"/>
                </a:solidFill>
              </a:rPr>
              <a:t>La encuesta consta de 5 partes </a:t>
            </a:r>
          </a:p>
          <a:p>
            <a:pPr marL="0" indent="0">
              <a:buNone/>
            </a:pPr>
            <a:r>
              <a:rPr lang="es-ES" sz="1800" dirty="0" smtClean="0">
                <a:solidFill>
                  <a:schemeClr val="tx1"/>
                </a:solidFill>
              </a:rPr>
              <a:t>1.- Datos generales </a:t>
            </a:r>
          </a:p>
          <a:p>
            <a:pPr marL="0" indent="0">
              <a:buNone/>
            </a:pPr>
            <a:r>
              <a:rPr lang="es-ES" sz="1800" dirty="0" smtClean="0">
                <a:solidFill>
                  <a:schemeClr val="tx1"/>
                </a:solidFill>
              </a:rPr>
              <a:t>2.- Datos de la explotación</a:t>
            </a:r>
          </a:p>
          <a:p>
            <a:pPr marL="0" indent="0">
              <a:buNone/>
            </a:pPr>
            <a:r>
              <a:rPr lang="es-ES" sz="1800" dirty="0" smtClean="0">
                <a:solidFill>
                  <a:schemeClr val="tx1"/>
                </a:solidFill>
              </a:rPr>
              <a:t>3.- Practicas agrícolas</a:t>
            </a:r>
          </a:p>
          <a:p>
            <a:pPr marL="0" indent="0">
              <a:buNone/>
            </a:pPr>
            <a:r>
              <a:rPr lang="es-ES" sz="1800" dirty="0" smtClean="0">
                <a:solidFill>
                  <a:schemeClr val="tx1"/>
                </a:solidFill>
              </a:rPr>
              <a:t>4.- Gestión para la producción</a:t>
            </a:r>
          </a:p>
          <a:p>
            <a:pPr marL="0" indent="0">
              <a:buNone/>
            </a:pPr>
            <a:r>
              <a:rPr lang="es-ES" sz="1800" dirty="0" smtClean="0">
                <a:solidFill>
                  <a:schemeClr val="tx1"/>
                </a:solidFill>
              </a:rPr>
              <a:t>5.-Implementación de buenas practicas nutricionales </a:t>
            </a:r>
            <a:endParaRPr lang="es-EC" sz="1800" dirty="0">
              <a:solidFill>
                <a:schemeClr val="tx1"/>
              </a:solidFill>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97626"/>
            <a:ext cx="3466728" cy="4291614"/>
          </a:xfrm>
          <a:prstGeom prst="rect">
            <a:avLst/>
          </a:prstGeom>
          <a:noFill/>
          <a:ln>
            <a:noFill/>
          </a:ln>
        </p:spPr>
      </p:pic>
      <p:pic>
        <p:nvPicPr>
          <p:cNvPr id="8" name="3 Imagen" descr="C:\Users\Tania\Desktop\Caratulas\LOGOESPE-1.png"/>
          <p:cNvPicPr>
            <a:picLocks noChangeAspect="1" noChangeArrowheads="1"/>
          </p:cNvPicPr>
          <p:nvPr/>
        </p:nvPicPr>
        <p:blipFill>
          <a:blip r:embed="rId3"/>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15277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2276872"/>
            <a:ext cx="7772400" cy="1362075"/>
          </a:xfrm>
        </p:spPr>
        <p:txBody>
          <a:bodyPr/>
          <a:lstStyle/>
          <a:p>
            <a:pPr algn="ctr"/>
            <a:r>
              <a:rPr lang="es-EC" u="sng" dirty="0" smtClean="0">
                <a:solidFill>
                  <a:srgbClr val="339933"/>
                </a:solidFill>
              </a:rPr>
              <a:t>VARIABLES A MEDIR</a:t>
            </a:r>
            <a:endParaRPr lang="es-EC" u="sng" dirty="0">
              <a:solidFill>
                <a:srgbClr val="339933"/>
              </a:solidFill>
            </a:endParaRPr>
          </a:p>
        </p:txBody>
      </p:sp>
      <p:pic>
        <p:nvPicPr>
          <p:cNvPr id="6" name="3 Imagen" descr="C:\Users\Tania\Desktop\Caratulas\LOGOESPE-1.png"/>
          <p:cNvPicPr>
            <a:picLocks noChangeAspect="1" noChangeArrowheads="1"/>
          </p:cNvPicPr>
          <p:nvPr/>
        </p:nvPicPr>
        <p:blipFill>
          <a:blip r:embed="rId2"/>
          <a:srcRect/>
          <a:stretch>
            <a:fillRect/>
          </a:stretch>
        </p:blipFill>
        <p:spPr bwMode="auto">
          <a:xfrm>
            <a:off x="6660232" y="5949280"/>
            <a:ext cx="2324944" cy="571988"/>
          </a:xfrm>
          <a:prstGeom prst="rect">
            <a:avLst/>
          </a:prstGeom>
          <a:noFill/>
          <a:ln w="9525">
            <a:noFill/>
            <a:miter lim="800000"/>
            <a:headEnd/>
            <a:tailEnd/>
          </a:ln>
        </p:spPr>
      </p:pic>
    </p:spTree>
    <p:extLst>
      <p:ext uri="{BB962C8B-B14F-4D97-AF65-F5344CB8AC3E}">
        <p14:creationId xmlns:p14="http://schemas.microsoft.com/office/powerpoint/2010/main" val="207374016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35830</TotalTime>
  <Words>3208</Words>
  <Application>Microsoft Office PowerPoint</Application>
  <PresentationFormat>Presentación en pantalla (4:3)</PresentationFormat>
  <Paragraphs>704</Paragraphs>
  <Slides>48</Slides>
  <Notes>28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0" baseType="lpstr">
      <vt:lpstr>Diseño predeterminado</vt:lpstr>
      <vt:lpstr>CorelDRAW</vt:lpstr>
      <vt:lpstr>Presentación de PowerPoint</vt:lpstr>
      <vt:lpstr>INTRODUCCIÓN</vt:lpstr>
      <vt:lpstr>JUSTIFICACIÓN</vt:lpstr>
      <vt:lpstr>Presentación de PowerPoint</vt:lpstr>
      <vt:lpstr>MATERIALES Y MÉTODOS </vt:lpstr>
      <vt:lpstr>Presentación de PowerPoint</vt:lpstr>
      <vt:lpstr>Presentación de PowerPoint</vt:lpstr>
      <vt:lpstr>METODOLOGÍA </vt:lpstr>
      <vt:lpstr>VARIABLES A MEDIR</vt:lpstr>
      <vt:lpstr>Variables a medir </vt:lpstr>
      <vt:lpstr>Análisis de la información</vt:lpstr>
      <vt:lpstr>Presentación de PowerPoint</vt:lpstr>
      <vt:lpstr>Presentación de PowerPoint</vt:lpstr>
      <vt:lpstr>Relación Costo/Beneficio (C/B) </vt:lpstr>
      <vt:lpstr>Estratos establecidos dentro del estudio en relación al costo/beneficio</vt:lpstr>
      <vt:lpstr>Tablas de Contingencia </vt:lpstr>
      <vt:lpstr>Tablas de Contingencia</vt:lpstr>
      <vt:lpstr>RESULTADOS Y Discusiones</vt:lpstr>
      <vt:lpstr>RESULTADOS POR PROVINCIAS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 POR PROVINCIAS </vt:lpstr>
      <vt:lpstr>Presentación de PowerPoint</vt:lpstr>
      <vt:lpstr>Presentación de PowerPoint</vt:lpstr>
      <vt:lpstr>Presentación de PowerPoint</vt:lpstr>
      <vt:lpstr>GANADERIA DE CARNE </vt:lpstr>
      <vt:lpstr>Presentación de PowerPoint</vt:lpstr>
      <vt:lpstr>Presentación de PowerPoint</vt:lpstr>
      <vt:lpstr>Presentación de PowerPoint</vt:lpstr>
      <vt:lpstr>Presentación de PowerPoint</vt:lpstr>
      <vt:lpstr>Presentación de PowerPoint</vt:lpstr>
      <vt:lpstr>CONCLUSIONES</vt:lpstr>
      <vt:lpstr>CONCLUSIONES</vt:lpstr>
      <vt:lpstr>CONCLUSIONES</vt:lpstr>
      <vt:lpstr>CONCLUSIONES</vt:lpstr>
      <vt:lpstr>CONCLUSIONES</vt:lpstr>
      <vt:lpstr>CONCLUSIONES</vt:lpstr>
      <vt:lpstr>RECOMENDACIONES</vt:lpstr>
      <vt:lpstr>Recomendaciones</vt:lpstr>
      <vt:lpstr>GRACIAS</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Sony</cp:lastModifiedBy>
  <cp:revision>577</cp:revision>
  <dcterms:created xsi:type="dcterms:W3CDTF">2008-02-13T16:07:44Z</dcterms:created>
  <dcterms:modified xsi:type="dcterms:W3CDTF">2021-09-25T22:21:08Z</dcterms:modified>
</cp:coreProperties>
</file>