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61" r:id="rId1"/>
  </p:sldMasterIdLst>
  <p:notesMasterIdLst>
    <p:notesMasterId r:id="rId29"/>
  </p:notesMasterIdLst>
  <p:sldIdLst>
    <p:sldId id="415" r:id="rId2"/>
    <p:sldId id="416" r:id="rId3"/>
    <p:sldId id="428" r:id="rId4"/>
    <p:sldId id="430" r:id="rId5"/>
    <p:sldId id="460" r:id="rId6"/>
    <p:sldId id="419" r:id="rId7"/>
    <p:sldId id="418" r:id="rId8"/>
    <p:sldId id="466" r:id="rId9"/>
    <p:sldId id="467" r:id="rId10"/>
    <p:sldId id="420" r:id="rId11"/>
    <p:sldId id="421" r:id="rId12"/>
    <p:sldId id="452" r:id="rId13"/>
    <p:sldId id="417" r:id="rId14"/>
    <p:sldId id="423" r:id="rId15"/>
    <p:sldId id="425" r:id="rId16"/>
    <p:sldId id="426" r:id="rId17"/>
    <p:sldId id="453" r:id="rId18"/>
    <p:sldId id="457" r:id="rId19"/>
    <p:sldId id="465" r:id="rId20"/>
    <p:sldId id="433" r:id="rId21"/>
    <p:sldId id="435" r:id="rId22"/>
    <p:sldId id="463" r:id="rId23"/>
    <p:sldId id="464" r:id="rId24"/>
    <p:sldId id="436" r:id="rId25"/>
    <p:sldId id="450" r:id="rId26"/>
    <p:sldId id="451" r:id="rId27"/>
    <p:sldId id="449" r:id="rId2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grita" initials="N" lastIdx="3" clrIdx="0">
    <p:extLst/>
  </p:cmAuthor>
  <p:cmAuthor id="2" name="Diego" initials="D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FDEFE9"/>
    <a:srgbClr val="DAA600"/>
    <a:srgbClr val="B07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3738" autoAdjust="0"/>
  </p:normalViewPr>
  <p:slideViewPr>
    <p:cSldViewPr snapToGrid="0">
      <p:cViewPr varScale="1">
        <p:scale>
          <a:sx n="78" d="100"/>
          <a:sy n="78" d="100"/>
        </p:scale>
        <p:origin x="-102" y="-120"/>
      </p:cViewPr>
      <p:guideLst>
        <p:guide orient="horz" pos="2183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C29C1-5700-4A9E-9145-D87CE590DEEF}" type="datetimeFigureOut">
              <a:rPr lang="es-EC" smtClean="0"/>
              <a:pPr/>
              <a:t>26/08/2021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AF99E-6D74-447E-B57D-3007C77F0FEF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168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81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34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38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06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00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1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26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4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5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8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75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0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56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3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3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882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163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346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51AE5A9-CDC8-4E90-A896-10FA9FAE5485}" type="datetimeFigureOut">
              <a:rPr lang="es-EC" smtClean="0"/>
              <a:pPr/>
              <a:t>26/08/2021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B6868DCA-1376-4BF8-8049-D3FB3EDE212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682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470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0983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955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354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558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20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2744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6944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/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/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0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69" y="216715"/>
            <a:ext cx="308625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674253" y="1141964"/>
            <a:ext cx="9659155" cy="536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sz="1600" b="1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“</a:t>
            </a:r>
            <a:r>
              <a:rPr lang="es-EC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Determinación 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los parámetros productivos, valor nutritivo y digestibilidad de tres densidades de siembra de la asociación 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Avena sativa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L.- </a:t>
            </a:r>
            <a:r>
              <a:rPr lang="es-EC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Brassica napus</a:t>
            </a: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var Napus L. en tres etapas fenológicas de </a:t>
            </a:r>
            <a:r>
              <a:rPr lang="es-EC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corte</a:t>
            </a:r>
            <a:r>
              <a:rPr lang="es-EC" sz="1600" b="1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”</a:t>
            </a:r>
            <a:endParaRPr lang="es-ES" sz="1600" b="1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endParaRPr lang="es-EC" sz="1600" b="1" spc="-5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600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González Canencia, Edwin David</a:t>
            </a:r>
          </a:p>
          <a:p>
            <a:pPr algn="ctr"/>
            <a:endParaRPr lang="es-EC" sz="1600" dirty="0" smtClean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252095" marR="252095" algn="ctr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Departamento de Ciencias de la Vida y de la Agricultura</a:t>
            </a:r>
          </a:p>
          <a:p>
            <a:pPr marL="252095" marR="252095" algn="ctr">
              <a:spcAft>
                <a:spcPts val="0"/>
              </a:spcAft>
            </a:pPr>
            <a:endParaRPr lang="es-EC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algn="ctr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Carrera de Ingeniería Agropecuaria </a:t>
            </a:r>
          </a:p>
          <a:p>
            <a:pPr marL="252095" marR="252095" algn="ctr">
              <a:spcAft>
                <a:spcPts val="0"/>
              </a:spcAft>
            </a:pPr>
            <a:endParaRPr lang="es-EC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algn="ctr">
              <a:spcAft>
                <a:spcPts val="0"/>
              </a:spcAft>
            </a:pP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Trabajo de titulación previo a la obtención del título de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Ingeniero Agropecuario </a:t>
            </a:r>
            <a:endParaRPr lang="es-EC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52095" marR="252095" algn="ctr">
              <a:spcAft>
                <a:spcPts val="0"/>
              </a:spcAft>
            </a:pP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sz="1600" b="1" spc="-5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Ing. Pazmiño Morales, Julio C</a:t>
            </a:r>
            <a:r>
              <a:rPr lang="es-EC" sz="1600" dirty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sar </a:t>
            </a:r>
          </a:p>
          <a:p>
            <a:pPr algn="ctr"/>
            <a:endParaRPr lang="es-EC" sz="1600" b="1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s-MX" sz="160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27 </a:t>
            </a:r>
            <a:r>
              <a:rPr lang="es-MX" sz="1600" dirty="0" smtClean="0"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de agosto del 2021</a:t>
            </a:r>
            <a:endParaRPr lang="es-EC" sz="1600" dirty="0"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endParaRPr lang="es-EC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EC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EC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7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761CE56D-A387-41FD-829D-56FC0DEECDD3}"/>
              </a:ext>
            </a:extLst>
          </p:cNvPr>
          <p:cNvSpPr txBox="1"/>
          <p:nvPr/>
        </p:nvSpPr>
        <p:spPr>
          <a:xfrm>
            <a:off x="835815" y="952309"/>
            <a:ext cx="4529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del lugar de investigación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410F7C6-2CEF-4402-91BD-E2E54A76F66E}"/>
              </a:ext>
            </a:extLst>
          </p:cNvPr>
          <p:cNvSpPr txBox="1"/>
          <p:nvPr/>
        </p:nvSpPr>
        <p:spPr>
          <a:xfrm>
            <a:off x="6579431" y="1586591"/>
            <a:ext cx="56125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Provincia: Pichincha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Cantón: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Rumiñahui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Parroquia: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Selva Alegre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Localidad: Hacienda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“El Prado”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Altitud: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2870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msnm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media: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anual: 1100 mm</a:t>
            </a:r>
          </a:p>
          <a:p>
            <a:pPr>
              <a:lnSpc>
                <a:spcPct val="150000"/>
              </a:lnSpc>
            </a:pP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189EF4B9-C1BA-415F-BEF4-23A051B7BC4F}"/>
              </a:ext>
            </a:extLst>
          </p:cNvPr>
          <p:cNvSpPr/>
          <p:nvPr/>
        </p:nvSpPr>
        <p:spPr>
          <a:xfrm>
            <a:off x="3413011" y="3080187"/>
            <a:ext cx="2067952" cy="287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Campo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115111" y="5550754"/>
            <a:ext cx="4629150" cy="3985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Google Earth, (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2021)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6.png"/>
          <p:cNvPicPr/>
          <p:nvPr/>
        </p:nvPicPr>
        <p:blipFill>
          <a:blip r:embed="rId4"/>
          <a:srcRect l="31219" t="15364" r="5984" b="5937"/>
          <a:stretch>
            <a:fillRect/>
          </a:stretch>
        </p:blipFill>
        <p:spPr>
          <a:xfrm>
            <a:off x="728451" y="1586591"/>
            <a:ext cx="5015809" cy="3454332"/>
          </a:xfrm>
          <a:prstGeom prst="rect">
            <a:avLst/>
          </a:prstGeom>
          <a:ln/>
        </p:spPr>
      </p:pic>
      <p:sp>
        <p:nvSpPr>
          <p:cNvPr id="3" name="Elipse 2"/>
          <p:cNvSpPr/>
          <p:nvPr/>
        </p:nvSpPr>
        <p:spPr>
          <a:xfrm>
            <a:off x="1817077" y="4149969"/>
            <a:ext cx="703385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1046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0063FF4-442E-46DC-B006-C7A1F3D8D2DF}"/>
              </a:ext>
            </a:extLst>
          </p:cNvPr>
          <p:cNvSpPr txBox="1"/>
          <p:nvPr/>
        </p:nvSpPr>
        <p:spPr>
          <a:xfrm>
            <a:off x="626281" y="857722"/>
            <a:ext cx="2984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83344A8-D83F-4F19-B50F-822A5CBF557C}"/>
              </a:ext>
            </a:extLst>
          </p:cNvPr>
          <p:cNvSpPr txBox="1"/>
          <p:nvPr/>
        </p:nvSpPr>
        <p:spPr>
          <a:xfrm>
            <a:off x="626281" y="2270023"/>
            <a:ext cx="3453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 de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</a:p>
          <a:p>
            <a:pPr algn="just"/>
            <a:r>
              <a:rPr lang="es-EC" sz="2000" dirty="0"/>
              <a:t>El tipo de diseño a emplearse en el presente estudio, fue un diseño de bloques completamente al azar (DBCA) en parcelas divididas (DPD) con tres repeticiones </a:t>
            </a:r>
            <a:endParaRPr lang="es-MX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0AD04B9-9F04-4366-858B-53BA5C9B27A7}"/>
              </a:ext>
            </a:extLst>
          </p:cNvPr>
          <p:cNvSpPr txBox="1"/>
          <p:nvPr/>
        </p:nvSpPr>
        <p:spPr>
          <a:xfrm>
            <a:off x="4593371" y="804772"/>
            <a:ext cx="250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Croquis del diseño</a:t>
            </a:r>
          </a:p>
        </p:txBody>
      </p:sp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62" y="1428383"/>
            <a:ext cx="6596429" cy="4327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596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57B5572-FF7A-43B6-9F0C-E2FB1C390A9D}"/>
              </a:ext>
            </a:extLst>
          </p:cNvPr>
          <p:cNvSpPr txBox="1"/>
          <p:nvPr/>
        </p:nvSpPr>
        <p:spPr>
          <a:xfrm>
            <a:off x="7273459" y="1055056"/>
            <a:ext cx="491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 experimental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F47DCBC-31E6-43B0-B62E-2BD6E481810A}"/>
              </a:ext>
            </a:extLst>
          </p:cNvPr>
          <p:cNvSpPr txBox="1"/>
          <p:nvPr/>
        </p:nvSpPr>
        <p:spPr>
          <a:xfrm>
            <a:off x="644778" y="580854"/>
            <a:ext cx="1728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FD95495-8082-49B9-9CF3-32DAAEF08B06}"/>
              </a:ext>
            </a:extLst>
          </p:cNvPr>
          <p:cNvSpPr txBox="1"/>
          <p:nvPr/>
        </p:nvSpPr>
        <p:spPr>
          <a:xfrm>
            <a:off x="7549116" y="1855277"/>
            <a:ext cx="359350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La unidad experimental estuvo conformada por una parcela 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(6m x 4m) de forma rectangular. 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34016"/>
              </p:ext>
            </p:extLst>
          </p:nvPr>
        </p:nvGraphicFramePr>
        <p:xfrm>
          <a:off x="644778" y="1231652"/>
          <a:ext cx="5845766" cy="4351185"/>
        </p:xfrm>
        <a:graphic>
          <a:graphicData uri="http://schemas.openxmlformats.org/drawingml/2006/table">
            <a:tbl>
              <a:tblPr firstRow="1" firstCol="1" bandRow="1"/>
              <a:tblGrid>
                <a:gridCol w="1532905">
                  <a:extLst>
                    <a:ext uri="{9D8B030D-6E8A-4147-A177-3AD203B41FA5}">
                      <a16:colId xmlns:a16="http://schemas.microsoft.com/office/drawing/2014/main" xmlns="" val="188818189"/>
                    </a:ext>
                  </a:extLst>
                </a:gridCol>
                <a:gridCol w="1251793">
                  <a:extLst>
                    <a:ext uri="{9D8B030D-6E8A-4147-A177-3AD203B41FA5}">
                      <a16:colId xmlns:a16="http://schemas.microsoft.com/office/drawing/2014/main" xmlns="" val="3298926311"/>
                    </a:ext>
                  </a:extLst>
                </a:gridCol>
                <a:gridCol w="3061068">
                  <a:extLst>
                    <a:ext uri="{9D8B030D-6E8A-4147-A177-3AD203B41FA5}">
                      <a16:colId xmlns:a16="http://schemas.microsoft.com/office/drawing/2014/main" xmlns="" val="2601094675"/>
                    </a:ext>
                  </a:extLst>
                </a:gridCol>
              </a:tblGrid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N° TRATAMIENTO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CODIFICACIÓN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5213855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D1E1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80% Avena Prefloración + 20% Nabo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7748699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D1E2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80% Avena Floración+ 20% Nabo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8378880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D1E3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80% Avena Grano lechoso + 20% Nabo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4408070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D2E1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70% Avena Prefloración + 30% Nabo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23457301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D2E2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70% Avena Floración + 30% Nabo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5561715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D2E3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70% Avena Grano lechoso + 30% Nabo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7360778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D3E1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 Avena Prefloración + 40% Nabo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6139911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D3E2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 Avena Floración + 40% Nabo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2122568"/>
                  </a:ext>
                </a:extLst>
              </a:tr>
              <a:tr h="40218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D3E3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 Avena Grano lechoso + 40% Nabo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9107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59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4BED245-7F2E-4341-9384-876A21186C8A}"/>
              </a:ext>
            </a:extLst>
          </p:cNvPr>
          <p:cNvSpPr txBox="1"/>
          <p:nvPr/>
        </p:nvSpPr>
        <p:spPr>
          <a:xfrm>
            <a:off x="604909" y="588235"/>
            <a:ext cx="585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Instalación del proyecto en campo 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1796682D-A40D-413E-B412-1FC1262D6801}"/>
              </a:ext>
            </a:extLst>
          </p:cNvPr>
          <p:cNvSpPr/>
          <p:nvPr/>
        </p:nvSpPr>
        <p:spPr>
          <a:xfrm>
            <a:off x="838346" y="2353810"/>
            <a:ext cx="885825" cy="247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Malla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7732449" y="4344114"/>
            <a:ext cx="2111973" cy="10879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Rotulación para cada tratamiento 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7543246" y="1389665"/>
            <a:ext cx="2111973" cy="10879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Delimitación de parcelas</a:t>
            </a:r>
            <a:r>
              <a:rPr lang="es-EC" sz="2000" dirty="0"/>
              <a:t>.  </a:t>
            </a:r>
          </a:p>
        </p:txBody>
      </p:sp>
      <p:sp>
        <p:nvSpPr>
          <p:cNvPr id="5" name="Cerrar llave 4"/>
          <p:cNvSpPr/>
          <p:nvPr/>
        </p:nvSpPr>
        <p:spPr>
          <a:xfrm>
            <a:off x="9844423" y="772901"/>
            <a:ext cx="709277" cy="4999249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0663414" y="2853364"/>
                <a:ext cx="1369897" cy="9525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EC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414" y="2853364"/>
                <a:ext cx="1369897" cy="952500"/>
              </a:xfrm>
              <a:prstGeom prst="rect">
                <a:avLst/>
              </a:prstGeom>
              <a:blipFill>
                <a:blip r:embed="rId4"/>
                <a:stretch>
                  <a:fillRect l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17" y="1077146"/>
            <a:ext cx="3177375" cy="178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793" y="3488002"/>
            <a:ext cx="3177375" cy="211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08" y="3458308"/>
            <a:ext cx="3251983" cy="214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11177" b="46571"/>
          <a:stretch/>
        </p:blipFill>
        <p:spPr>
          <a:xfrm>
            <a:off x="4190794" y="1077147"/>
            <a:ext cx="3177374" cy="177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3571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198B467-6892-4978-A111-1471705B57CC}"/>
              </a:ext>
            </a:extLst>
          </p:cNvPr>
          <p:cNvSpPr txBox="1"/>
          <p:nvPr/>
        </p:nvSpPr>
        <p:spPr>
          <a:xfrm>
            <a:off x="4225160" y="707663"/>
            <a:ext cx="27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estudio</a:t>
            </a:r>
            <a:endParaRPr lang="es-MX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14C2886-4CCF-4871-9B3B-83D644BCD7D4}"/>
              </a:ext>
            </a:extLst>
          </p:cNvPr>
          <p:cNvSpPr/>
          <p:nvPr/>
        </p:nvSpPr>
        <p:spPr>
          <a:xfrm>
            <a:off x="1524856" y="1375970"/>
            <a:ext cx="1953752" cy="48218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CE1B9F4-7FD4-4A49-95EB-586EF987BB90}"/>
              </a:ext>
            </a:extLst>
          </p:cNvPr>
          <p:cNvSpPr/>
          <p:nvPr/>
        </p:nvSpPr>
        <p:spPr>
          <a:xfrm>
            <a:off x="5036369" y="2456104"/>
            <a:ext cx="2835752" cy="17079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Fibra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Grasa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Fosforo foliar (%)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xmlns="" id="{2CC4747A-8030-4803-BD7C-6809BF399E54}"/>
                  </a:ext>
                </a:extLst>
              </p:cNvPr>
              <p:cNvSpPr/>
              <p:nvPr/>
            </p:nvSpPr>
            <p:spPr>
              <a:xfrm>
                <a:off x="337663" y="2468806"/>
                <a:ext cx="4209393" cy="170791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s-MX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Altura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s-MX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Macollamiento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s-MX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Materia </a:t>
                </a:r>
                <a:r>
                  <a:rPr lang="es-MX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verde (Kg.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20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𝑀𝑉</m:t>
                        </m:r>
                      </m:e>
                      <m:sup>
                        <m:r>
                          <a:rPr lang="es-EC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s-EC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lang="es-EC" sz="2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𝐻𝑎</m:t>
                        </m:r>
                      </m:e>
                      <m:sup>
                        <m:r>
                          <a:rPr lang="es-EC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s-EC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s-MX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s-MX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Materia seca (Kg.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20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s-EC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s-EC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lang="es-EC" sz="20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𝐻𝑎</m:t>
                        </m:r>
                      </m:e>
                      <m:sup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MX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2CC4747A-8030-4803-BD7C-6809BF399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63" y="2468806"/>
                <a:ext cx="4209393" cy="1707910"/>
              </a:xfrm>
              <a:prstGeom prst="rect">
                <a:avLst/>
              </a:prstGeom>
              <a:blipFill>
                <a:blip r:embed="rId4"/>
                <a:stretch>
                  <a:fillRect l="-100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5A0F25CF-9356-46D0-A9F4-3AFCC5870E3C}"/>
              </a:ext>
            </a:extLst>
          </p:cNvPr>
          <p:cNvSpPr/>
          <p:nvPr/>
        </p:nvSpPr>
        <p:spPr>
          <a:xfrm>
            <a:off x="1242372" y="4521051"/>
            <a:ext cx="2399974" cy="9470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Campo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6FDDC796-3F0D-45C8-9076-B47370706CDE}"/>
              </a:ext>
            </a:extLst>
          </p:cNvPr>
          <p:cNvSpPr/>
          <p:nvPr/>
        </p:nvSpPr>
        <p:spPr>
          <a:xfrm>
            <a:off x="5134010" y="1375970"/>
            <a:ext cx="2412139" cy="4821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 Nutricional</a:t>
            </a:r>
            <a:r>
              <a:rPr lang="es-MX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C20E652-11CA-4B16-A913-8FD148BB4055}"/>
              </a:ext>
            </a:extLst>
          </p:cNvPr>
          <p:cNvSpPr/>
          <p:nvPr/>
        </p:nvSpPr>
        <p:spPr>
          <a:xfrm>
            <a:off x="5036369" y="4530760"/>
            <a:ext cx="2835752" cy="10782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Laboratorio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14C2886-4CCF-4871-9B3B-83D644BCD7D4}"/>
              </a:ext>
            </a:extLst>
          </p:cNvPr>
          <p:cNvSpPr/>
          <p:nvPr/>
        </p:nvSpPr>
        <p:spPr>
          <a:xfrm>
            <a:off x="8751233" y="1408407"/>
            <a:ext cx="2233929" cy="482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5CE1B9F4-7FD4-4A49-95EB-586EF987BB90}"/>
              </a:ext>
            </a:extLst>
          </p:cNvPr>
          <p:cNvSpPr/>
          <p:nvPr/>
        </p:nvSpPr>
        <p:spPr>
          <a:xfrm>
            <a:off x="8379567" y="2434394"/>
            <a:ext cx="2977263" cy="16963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(%)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AC20E652-11CA-4B16-A913-8FD148BB4055}"/>
              </a:ext>
            </a:extLst>
          </p:cNvPr>
          <p:cNvSpPr/>
          <p:nvPr/>
        </p:nvSpPr>
        <p:spPr>
          <a:xfrm>
            <a:off x="8597921" y="4521051"/>
            <a:ext cx="2540554" cy="10648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Campo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Laboratorio</a:t>
            </a:r>
          </a:p>
          <a:p>
            <a:pPr algn="ctr"/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17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986D2B8-8AB2-4C16-A2A5-D827D231D7AC}"/>
              </a:ext>
            </a:extLst>
          </p:cNvPr>
          <p:cNvSpPr txBox="1"/>
          <p:nvPr/>
        </p:nvSpPr>
        <p:spPr>
          <a:xfrm>
            <a:off x="317299" y="376964"/>
            <a:ext cx="3318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 de muestras en campo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C9D03B8A-25D3-4EF9-966E-1AA88ACF35E5}"/>
              </a:ext>
            </a:extLst>
          </p:cNvPr>
          <p:cNvSpPr txBox="1"/>
          <p:nvPr/>
        </p:nvSpPr>
        <p:spPr>
          <a:xfrm>
            <a:off x="-139111" y="3047302"/>
            <a:ext cx="318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Siembra y fertilización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xmlns="" id="{2BB45255-2C81-468F-840D-C611FED49C0F}"/>
                  </a:ext>
                </a:extLst>
              </p:cNvPr>
              <p:cNvSpPr txBox="1"/>
              <p:nvPr/>
            </p:nvSpPr>
            <p:spPr>
              <a:xfrm>
                <a:off x="5375920" y="1080775"/>
                <a:ext cx="184566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Corte de la mezcla forrajera con una </a:t>
                </a:r>
                <a:r>
                  <a:rPr lang="es-MX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Hoz en cuadrante de </a:t>
                </a:r>
                <a:r>
                  <a:rPr lang="es-MX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1x1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s-EC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MX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BB45255-2C81-468F-840D-C611FED49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920" y="1080775"/>
                <a:ext cx="1845660" cy="1631216"/>
              </a:xfrm>
              <a:prstGeom prst="rect">
                <a:avLst/>
              </a:prstGeom>
              <a:blipFill>
                <a:blip r:embed="rId4"/>
                <a:stretch>
                  <a:fillRect l="-3630" t="-1866" r="-6271" b="-559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xmlns="" id="{F66699BD-B9F4-4029-9D8F-17071441E189}"/>
              </a:ext>
            </a:extLst>
          </p:cNvPr>
          <p:cNvSpPr/>
          <p:nvPr/>
        </p:nvSpPr>
        <p:spPr>
          <a:xfrm>
            <a:off x="2562437" y="1684501"/>
            <a:ext cx="678359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xmlns="" id="{7E409923-FB97-48D2-B396-A99EF6E2E1AA}"/>
              </a:ext>
            </a:extLst>
          </p:cNvPr>
          <p:cNvSpPr/>
          <p:nvPr/>
        </p:nvSpPr>
        <p:spPr>
          <a:xfrm>
            <a:off x="14530352" y="4374807"/>
            <a:ext cx="295381" cy="22500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Flecha: a la derecha 20">
            <a:extLst>
              <a:ext uri="{FF2B5EF4-FFF2-40B4-BE49-F238E27FC236}">
                <a16:creationId xmlns:a16="http://schemas.microsoft.com/office/drawing/2014/main" xmlns="" id="{F66699BD-B9F4-4029-9D8F-17071441E189}"/>
              </a:ext>
            </a:extLst>
          </p:cNvPr>
          <p:cNvSpPr/>
          <p:nvPr/>
        </p:nvSpPr>
        <p:spPr>
          <a:xfrm>
            <a:off x="7601569" y="1662621"/>
            <a:ext cx="678359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2BB45255-2C81-468F-840D-C611FED49C0F}"/>
              </a:ext>
            </a:extLst>
          </p:cNvPr>
          <p:cNvSpPr txBox="1"/>
          <p:nvPr/>
        </p:nvSpPr>
        <p:spPr>
          <a:xfrm>
            <a:off x="8500622" y="3047302"/>
            <a:ext cx="3312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Pesaje de la </a:t>
            </a: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muestra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balanza de precisión para determinar la materia verde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189" y="912929"/>
            <a:ext cx="1887416" cy="191247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997627" y="3163772"/>
            <a:ext cx="978967" cy="4219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67 DDS</a:t>
            </a:r>
            <a:endParaRPr lang="es-EC" sz="1200" dirty="0"/>
          </a:p>
        </p:txBody>
      </p:sp>
      <p:sp>
        <p:nvSpPr>
          <p:cNvPr id="7" name="Rectángulo 6"/>
          <p:cNvSpPr/>
          <p:nvPr/>
        </p:nvSpPr>
        <p:spPr>
          <a:xfrm>
            <a:off x="4843664" y="3166058"/>
            <a:ext cx="1076490" cy="4240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87 DDS</a:t>
            </a:r>
            <a:endParaRPr lang="es-EC" sz="1200" dirty="0"/>
          </a:p>
        </p:txBody>
      </p:sp>
      <p:sp>
        <p:nvSpPr>
          <p:cNvPr id="8" name="Rectángulo 7"/>
          <p:cNvSpPr/>
          <p:nvPr/>
        </p:nvSpPr>
        <p:spPr>
          <a:xfrm>
            <a:off x="6965242" y="3163772"/>
            <a:ext cx="759511" cy="42953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96 DDS</a:t>
            </a:r>
            <a:endParaRPr lang="es-EC" sz="12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62" y="882893"/>
            <a:ext cx="2131928" cy="19425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623" y="936380"/>
            <a:ext cx="3358269" cy="18890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866" y="3930742"/>
            <a:ext cx="1952261" cy="216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0095" y="3930743"/>
            <a:ext cx="1771650" cy="206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2436" y="3930741"/>
            <a:ext cx="1704764" cy="206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8426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198B467-6892-4978-A111-1471705B57CC}"/>
              </a:ext>
            </a:extLst>
          </p:cNvPr>
          <p:cNvSpPr txBox="1"/>
          <p:nvPr/>
        </p:nvSpPr>
        <p:spPr>
          <a:xfrm>
            <a:off x="542471" y="573315"/>
            <a:ext cx="406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del valor nutritivo </a:t>
            </a:r>
            <a:endParaRPr lang="es-MX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6C7ECEF-FAD2-4775-8374-9CA685776BF8}"/>
              </a:ext>
            </a:extLst>
          </p:cNvPr>
          <p:cNvSpPr txBox="1"/>
          <p:nvPr/>
        </p:nvSpPr>
        <p:spPr>
          <a:xfrm>
            <a:off x="201478" y="1248229"/>
            <a:ext cx="2511021" cy="1754326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muestras recolectadas en campo da cada unidad experimental fueron secadas en una estufa a 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85° 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por 24 horas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C466947F-8439-4BE2-8D14-0601E25CF196}"/>
              </a:ext>
            </a:extLst>
          </p:cNvPr>
          <p:cNvSpPr txBox="1"/>
          <p:nvPr/>
        </p:nvSpPr>
        <p:spPr>
          <a:xfrm>
            <a:off x="3539746" y="1248229"/>
            <a:ext cx="2167185" cy="1754326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muestras secas fueron pesadas en una balanza de precisión para determinar la materia seca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26A1158-8ECF-4014-996D-0046BFC9CA29}"/>
              </a:ext>
            </a:extLst>
          </p:cNvPr>
          <p:cNvSpPr txBox="1"/>
          <p:nvPr/>
        </p:nvSpPr>
        <p:spPr>
          <a:xfrm>
            <a:off x="6634774" y="1415752"/>
            <a:ext cx="2142671" cy="1200329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Luego de ser pesadas se realizó la molienda da cada muertas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A54A2EA-BC6D-4047-923F-AE21B53E2E8A}"/>
              </a:ext>
            </a:extLst>
          </p:cNvPr>
          <p:cNvSpPr txBox="1"/>
          <p:nvPr/>
        </p:nvSpPr>
        <p:spPr>
          <a:xfrm>
            <a:off x="9748162" y="1299641"/>
            <a:ext cx="2032000" cy="1754326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muestras molidas fueron almacenadas para determinar el valor nutricional y digestibilidad 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674DFF69-8A03-4072-8C24-DFF5C9480813}"/>
              </a:ext>
            </a:extLst>
          </p:cNvPr>
          <p:cNvSpPr/>
          <p:nvPr/>
        </p:nvSpPr>
        <p:spPr>
          <a:xfrm>
            <a:off x="2843952" y="1833422"/>
            <a:ext cx="653143" cy="364991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xmlns="" id="{1C7F1DFA-770F-4DC2-8F6C-7CC0D82F4678}"/>
              </a:ext>
            </a:extLst>
          </p:cNvPr>
          <p:cNvSpPr/>
          <p:nvPr/>
        </p:nvSpPr>
        <p:spPr>
          <a:xfrm>
            <a:off x="5844281" y="1804396"/>
            <a:ext cx="653143" cy="394017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xmlns="" id="{ED198A54-A6A6-4038-A30F-48B6534EEF95}"/>
              </a:ext>
            </a:extLst>
          </p:cNvPr>
          <p:cNvSpPr/>
          <p:nvPr/>
        </p:nvSpPr>
        <p:spPr>
          <a:xfrm>
            <a:off x="8927035" y="1841298"/>
            <a:ext cx="653143" cy="364991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78" name="Picture 6" descr="https://scontent.fgye7-1.fna.fbcdn.net/v/t1.15752-9/48370874_382666482485363_1558158034125979648_n.jpg?_nc_cat=111&amp;_nc_ht=scontent.fgye7-1.fna&amp;oh=eff118b36796d718644f5c59216f8919&amp;oe=5C929B6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t="22873" r="52548" b="25506"/>
          <a:stretch/>
        </p:blipFill>
        <p:spPr bwMode="auto">
          <a:xfrm>
            <a:off x="9748162" y="3684717"/>
            <a:ext cx="1938332" cy="20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8" y="3564394"/>
            <a:ext cx="2511021" cy="23848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3504" r="5779"/>
          <a:stretch/>
        </p:blipFill>
        <p:spPr>
          <a:xfrm>
            <a:off x="3435904" y="3564394"/>
            <a:ext cx="2573543" cy="238488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753" y="3564394"/>
            <a:ext cx="2053657" cy="23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0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198B467-6892-4978-A111-1471705B57CC}"/>
              </a:ext>
            </a:extLst>
          </p:cNvPr>
          <p:cNvSpPr txBox="1"/>
          <p:nvPr/>
        </p:nvSpPr>
        <p:spPr>
          <a:xfrm>
            <a:off x="3208963" y="849073"/>
            <a:ext cx="685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Fórmulas para determinar materia verde y materia seca  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6635260" y="1805022"/>
                <a:ext cx="4991781" cy="491288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𝐾𝑔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𝑀𝑉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EC" i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𝐻𝑎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𝑀𝑉</m:t>
                      </m:r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s-MX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s-MX" baseline="3000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𝐾𝑔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)∗10000 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260" y="1805022"/>
                <a:ext cx="4991781" cy="4912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6635259" y="3834830"/>
                <a:ext cx="4991781" cy="618952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𝑀𝑆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𝑖𝑛𝑖𝑐𝑖𝑎𝑙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𝑖𝑛𝑖𝑐𝑖𝑎𝑙</m:t>
                          </m:r>
                        </m:den>
                      </m:f>
                      <m:r>
                        <a:rPr lang="es-EC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259" y="3834830"/>
                <a:ext cx="4991781" cy="6189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/>
          <p:cNvSpPr/>
          <p:nvPr/>
        </p:nvSpPr>
        <p:spPr>
          <a:xfrm>
            <a:off x="960893" y="1792648"/>
            <a:ext cx="3905573" cy="63799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/>
              <a:t>Materia Verde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60892" y="3767189"/>
            <a:ext cx="3905573" cy="63799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/>
              <a:t>Materia Seca </a:t>
            </a:r>
          </a:p>
        </p:txBody>
      </p:sp>
      <p:sp>
        <p:nvSpPr>
          <p:cNvPr id="10" name="Flecha: a la derecha 20">
            <a:extLst>
              <a:ext uri="{FF2B5EF4-FFF2-40B4-BE49-F238E27FC236}">
                <a16:creationId xmlns:a16="http://schemas.microsoft.com/office/drawing/2014/main" xmlns="" id="{F66699BD-B9F4-4029-9D8F-17071441E189}"/>
              </a:ext>
            </a:extLst>
          </p:cNvPr>
          <p:cNvSpPr/>
          <p:nvPr/>
        </p:nvSpPr>
        <p:spPr>
          <a:xfrm>
            <a:off x="5481644" y="1926977"/>
            <a:ext cx="678359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: a la derecha 20">
            <a:extLst>
              <a:ext uri="{FF2B5EF4-FFF2-40B4-BE49-F238E27FC236}">
                <a16:creationId xmlns:a16="http://schemas.microsoft.com/office/drawing/2014/main" xmlns="" id="{F66699BD-B9F4-4029-9D8F-17071441E189}"/>
              </a:ext>
            </a:extLst>
          </p:cNvPr>
          <p:cNvSpPr/>
          <p:nvPr/>
        </p:nvSpPr>
        <p:spPr>
          <a:xfrm>
            <a:off x="5439919" y="3901518"/>
            <a:ext cx="678359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8285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0D7942E-288F-485E-BE8B-0BAF13CC7502}"/>
              </a:ext>
            </a:extLst>
          </p:cNvPr>
          <p:cNvSpPr txBox="1"/>
          <p:nvPr/>
        </p:nvSpPr>
        <p:spPr>
          <a:xfrm>
            <a:off x="265874" y="746023"/>
            <a:ext cx="2636745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análisis se realizó en </a:t>
            </a: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fundas de poliéster de 0,10 x 0,20 m. con poros de aproximadamente </a:t>
            </a: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µm, </a:t>
            </a:r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fundas fueron selladas térmicamente con la ayuda de una </a:t>
            </a: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máquina </a:t>
            </a:r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selladora. </a:t>
            </a:r>
            <a:endParaRPr lang="es-MX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7839D0B-6896-4047-9DE9-2E940A63761A}"/>
              </a:ext>
            </a:extLst>
          </p:cNvPr>
          <p:cNvSpPr txBox="1"/>
          <p:nvPr/>
        </p:nvSpPr>
        <p:spPr>
          <a:xfrm>
            <a:off x="3838646" y="746023"/>
            <a:ext cx="1957719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fundas fueron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rotuladas </a:t>
            </a:r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8AB7B92-F719-4684-854C-D9E6036525C8}"/>
              </a:ext>
            </a:extLst>
          </p:cNvPr>
          <p:cNvSpPr txBox="1"/>
          <p:nvPr/>
        </p:nvSpPr>
        <p:spPr>
          <a:xfrm>
            <a:off x="6828632" y="744332"/>
            <a:ext cx="1918758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 interior de cada funda se colocó 5gr de la muestra </a:t>
            </a: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cada tratamiento  </a:t>
            </a:r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luego ser colocadas en </a:t>
            </a:r>
            <a:r>
              <a:rPr lang="es-EC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s-EC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fundas tipo malla </a:t>
            </a:r>
            <a:endParaRPr lang="es-MX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xmlns="" id="{661A9825-17FC-415D-B76C-A415AAAB456B}"/>
              </a:ext>
            </a:extLst>
          </p:cNvPr>
          <p:cNvSpPr/>
          <p:nvPr/>
        </p:nvSpPr>
        <p:spPr>
          <a:xfrm>
            <a:off x="2982221" y="927672"/>
            <a:ext cx="680583" cy="32618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8DFB1B3D-5773-44C9-A464-E56A4A7AE074}"/>
              </a:ext>
            </a:extLst>
          </p:cNvPr>
          <p:cNvSpPr/>
          <p:nvPr/>
        </p:nvSpPr>
        <p:spPr>
          <a:xfrm>
            <a:off x="6042305" y="943302"/>
            <a:ext cx="603957" cy="294921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F198B467-6892-4978-A111-1471705B57CC}"/>
              </a:ext>
            </a:extLst>
          </p:cNvPr>
          <p:cNvSpPr txBox="1"/>
          <p:nvPr/>
        </p:nvSpPr>
        <p:spPr>
          <a:xfrm>
            <a:off x="265874" y="46469"/>
            <a:ext cx="183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  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8AB7B92-F719-4684-854C-D9E6036525C8}"/>
              </a:ext>
            </a:extLst>
          </p:cNvPr>
          <p:cNvSpPr txBox="1"/>
          <p:nvPr/>
        </p:nvSpPr>
        <p:spPr>
          <a:xfrm>
            <a:off x="9766403" y="730391"/>
            <a:ext cx="1713793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fundas tipo malla fueron </a:t>
            </a:r>
            <a:r>
              <a:rPr lang="es-MX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introducidas </a:t>
            </a:r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 región ventral del rumen de una vaca fistulada durante </a:t>
            </a:r>
            <a:r>
              <a:rPr lang="es-MX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s-MX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horas </a:t>
            </a:r>
          </a:p>
        </p:txBody>
      </p:sp>
      <p:sp>
        <p:nvSpPr>
          <p:cNvPr id="17" name="Flecha: a la derecha 11">
            <a:extLst>
              <a:ext uri="{FF2B5EF4-FFF2-40B4-BE49-F238E27FC236}">
                <a16:creationId xmlns:a16="http://schemas.microsoft.com/office/drawing/2014/main" xmlns="" id="{8DFB1B3D-5773-44C9-A464-E56A4A7AE074}"/>
              </a:ext>
            </a:extLst>
          </p:cNvPr>
          <p:cNvSpPr/>
          <p:nvPr/>
        </p:nvSpPr>
        <p:spPr>
          <a:xfrm>
            <a:off x="8930846" y="957242"/>
            <a:ext cx="603957" cy="294921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75" y="1936177"/>
            <a:ext cx="2231141" cy="9583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b="18860"/>
          <a:stretch/>
        </p:blipFill>
        <p:spPr>
          <a:xfrm>
            <a:off x="3838645" y="1831005"/>
            <a:ext cx="1957719" cy="11583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632" y="1936178"/>
            <a:ext cx="1918758" cy="105320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4803" y="1936177"/>
            <a:ext cx="1945393" cy="1053208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9697175" y="3559590"/>
            <a:ext cx="1852245" cy="1132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</a:rPr>
              <a:t>Transcurridas las 24 horas, destapamos la fístula y retiramos con cuidado las bolsas tipo malla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14" name="Flecha abajo 13"/>
          <p:cNvSpPr/>
          <p:nvPr/>
        </p:nvSpPr>
        <p:spPr>
          <a:xfrm>
            <a:off x="10318498" y="3060526"/>
            <a:ext cx="609600" cy="3751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FF0000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828632" y="3574861"/>
            <a:ext cx="1918758" cy="11328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</a:rPr>
              <a:t>Una vez fuera las bolsas tipo malla, enjuagamos con abundante agua fría para terminar actividad microbiana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948834" y="3559590"/>
            <a:ext cx="2175532" cy="11328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</a:rPr>
              <a:t>Una vez  lavadas las bolsitas se las debe llevar a una estufa a 80° C durante 24 horas para luego ser pesadas</a:t>
            </a:r>
            <a:endParaRPr lang="es-EC" sz="1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2"/>
              <p:cNvSpPr/>
              <p:nvPr/>
            </p:nvSpPr>
            <p:spPr>
              <a:xfrm>
                <a:off x="115810" y="3435664"/>
                <a:ext cx="3357800" cy="1272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m:rPr>
                          <m:sty m:val="p"/>
                        </m:rPr>
                        <a:rPr lang="es-EC" sz="1600" b="0" i="0">
                          <a:latin typeface="Cambria Math" panose="02040503050406030204" pitchFamily="18" charset="0"/>
                        </a:rPr>
                        <m:t>igestibilida</m:t>
                      </m:r>
                      <m:r>
                        <m:rPr>
                          <m:sty m:val="p"/>
                        </m:rPr>
                        <a:rPr lang="es-MX" sz="16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s-EC" sz="1600" b="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600" b="0" i="1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s-EC" sz="1600" b="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600" b="0" i="1">
                          <a:latin typeface="Cambria Math" panose="02040503050406030204" pitchFamily="18" charset="0"/>
                        </a:rPr>
                        <m:t>𝑠𝑖𝑡𝑢</m:t>
                      </m:r>
                      <m:r>
                        <a:rPr lang="es-EC" sz="1600" b="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C" sz="1600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600" b="0" i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es-MX" sz="1600" b="0" i="1" dirty="0" smtClean="0">
                  <a:latin typeface="Cambria Math" panose="02040503050406030204" pitchFamily="18" charset="0"/>
                </a:endParaRPr>
              </a:p>
              <a:p>
                <a:endParaRPr lang="es-EC" sz="1600" b="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sz="16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b="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600" b="0" i="0">
                              <a:latin typeface="Cambria Math" panose="02040503050406030204" pitchFamily="18" charset="0"/>
                            </a:rPr>
                            <m:t>Peso</m:t>
                          </m:r>
                          <m:r>
                            <a:rPr lang="es-EC" sz="1600" b="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b="0" i="0">
                              <a:latin typeface="Cambria Math" panose="02040503050406030204" pitchFamily="18" charset="0"/>
                            </a:rPr>
                            <m:t>inicial</m:t>
                          </m:r>
                          <m:r>
                            <a:rPr lang="es-EC" sz="1600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EC" sz="1600" b="0" i="0">
                              <a:latin typeface="Cambria Math" panose="02040503050406030204" pitchFamily="18" charset="0"/>
                            </a:rPr>
                            <m:t>Peso</m:t>
                          </m:r>
                          <m:r>
                            <a:rPr lang="es-EC" sz="1600" b="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b="0" i="0">
                              <a:latin typeface="Cambria Math" panose="02040503050406030204" pitchFamily="18" charset="0"/>
                            </a:rPr>
                            <m:t>final</m:t>
                          </m:r>
                        </m:num>
                        <m:den>
                          <m:eqArr>
                            <m:eqArrPr>
                              <m:ctrlPr>
                                <a:rPr lang="es-EC" sz="1600" b="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s-EC" sz="1600" b="0" i="0">
                                  <a:latin typeface="Cambria Math" panose="02040503050406030204" pitchFamily="18" charset="0"/>
                                </a:rPr>
                                <m:t>Peso</m:t>
                              </m:r>
                              <m:r>
                                <a:rPr lang="es-EC" sz="1600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C" sz="1600" b="0" i="0">
                                  <a:latin typeface="Cambria Math" panose="02040503050406030204" pitchFamily="18" charset="0"/>
                                </a:rPr>
                                <m:t>inicial</m:t>
                              </m:r>
                            </m:e>
                            <m:e/>
                          </m:eqArr>
                        </m:den>
                      </m:f>
                      <m:r>
                        <m:rPr>
                          <m:sty m:val="p"/>
                        </m:rPr>
                        <a:rPr lang="es-EC" sz="1600" b="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s-EC" sz="1600" b="0" i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23" name="Rectá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10" y="3435664"/>
                <a:ext cx="3357800" cy="12720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8633" y="4856024"/>
            <a:ext cx="1918758" cy="135720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1673" y="4856023"/>
            <a:ext cx="2222693" cy="126342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810" y="4793112"/>
            <a:ext cx="2209006" cy="1326336"/>
          </a:xfrm>
          <a:prstGeom prst="rect">
            <a:avLst/>
          </a:prstGeom>
        </p:spPr>
      </p:pic>
      <p:sp>
        <p:nvSpPr>
          <p:cNvPr id="27" name="Flecha izquierda 26"/>
          <p:cNvSpPr/>
          <p:nvPr/>
        </p:nvSpPr>
        <p:spPr>
          <a:xfrm>
            <a:off x="8930846" y="3962400"/>
            <a:ext cx="603957" cy="36341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 izquierda 27"/>
          <p:cNvSpPr/>
          <p:nvPr/>
        </p:nvSpPr>
        <p:spPr>
          <a:xfrm>
            <a:off x="6181187" y="3962400"/>
            <a:ext cx="521897" cy="36341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Flecha izquierda 28"/>
          <p:cNvSpPr/>
          <p:nvPr/>
        </p:nvSpPr>
        <p:spPr>
          <a:xfrm>
            <a:off x="3473610" y="3962400"/>
            <a:ext cx="428063" cy="36341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5885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7846" y="0"/>
            <a:ext cx="10972800" cy="604593"/>
          </a:xfrm>
        </p:spPr>
        <p:txBody>
          <a:bodyPr/>
          <a:lstStyle/>
          <a:p>
            <a:r>
              <a:rPr lang="es-MX" sz="3200" dirty="0" smtClean="0">
                <a:solidFill>
                  <a:schemeClr val="tx1"/>
                </a:solidFill>
              </a:rPr>
              <a:t>RESULTADOS</a:t>
            </a:r>
            <a:endParaRPr lang="es-EC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61498"/>
              </p:ext>
            </p:extLst>
          </p:nvPr>
        </p:nvGraphicFramePr>
        <p:xfrm>
          <a:off x="328246" y="735191"/>
          <a:ext cx="4841631" cy="4064180"/>
        </p:xfrm>
        <a:graphic>
          <a:graphicData uri="http://schemas.openxmlformats.org/drawingml/2006/table">
            <a:tbl>
              <a:tblPr firstRow="1" firstCol="1" bandRow="1"/>
              <a:tblGrid>
                <a:gridCol w="1589443">
                  <a:extLst>
                    <a:ext uri="{9D8B030D-6E8A-4147-A177-3AD203B41FA5}">
                      <a16:colId xmlns:a16="http://schemas.microsoft.com/office/drawing/2014/main" xmlns="" val="251939047"/>
                    </a:ext>
                  </a:extLst>
                </a:gridCol>
                <a:gridCol w="1626094">
                  <a:extLst>
                    <a:ext uri="{9D8B030D-6E8A-4147-A177-3AD203B41FA5}">
                      <a16:colId xmlns:a16="http://schemas.microsoft.com/office/drawing/2014/main" xmlns="" val="750316192"/>
                    </a:ext>
                  </a:extLst>
                </a:gridCol>
                <a:gridCol w="1626094">
                  <a:extLst>
                    <a:ext uri="{9D8B030D-6E8A-4147-A177-3AD203B41FA5}">
                      <a16:colId xmlns:a16="http://schemas.microsoft.com/office/drawing/2014/main" xmlns="" val="4056611341"/>
                    </a:ext>
                  </a:extLst>
                </a:gridCol>
              </a:tblGrid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Tratamiento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Promedio ± E.E.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Descripción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9565443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T6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68,41 ± 1,03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5075192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T5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65,69 ± 1,05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ab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2654857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T3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61,27 ± 1,09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b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5232749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T4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56,25 ± 1,03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6810943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T2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55,65 ± 1,04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2854641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T9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49,71 ± 1,05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0209869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T8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48,38 ± 1,03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8115576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T1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47,79 ± 1,04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8046310"/>
                  </a:ext>
                </a:extLst>
              </a:tr>
              <a:tr h="4064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T7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43,93 ± 1,03</a:t>
                      </a:r>
                      <a:endParaRPr lang="es-EC" sz="1400" i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i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</a:t>
                      </a:r>
                      <a:endParaRPr lang="es-EC" sz="1400" i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0621522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28246" y="4900881"/>
            <a:ext cx="58263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C" sz="1000" i="1" dirty="0">
                <a:latin typeface="Arial" panose="020B0604020202020204" pitchFamily="34" charset="0"/>
                <a:ea typeface="Arial" panose="020B0604020202020204" pitchFamily="34" charset="0"/>
              </a:rPr>
              <a:t>T1 (80%A-20%N; Etapa Prefloración), T2 (80%A-20%N; Etapa Floración), </a:t>
            </a:r>
            <a:endParaRPr lang="es-EC" sz="1200" i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C" sz="1000" i="1" dirty="0">
                <a:latin typeface="Arial" panose="020B0604020202020204" pitchFamily="34" charset="0"/>
                <a:ea typeface="Arial" panose="020B0604020202020204" pitchFamily="34" charset="0"/>
              </a:rPr>
              <a:t>T3 (80%A-20%N; Etapa Grano Lechoso), T4 (70%A-30%N; Etapa Prefloración), T5 (70%A—30%N; Etapa Floración), </a:t>
            </a:r>
            <a:r>
              <a:rPr lang="es-EC" sz="1000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T6 (70%A-30%N; Etapa Grano lechoso), </a:t>
            </a:r>
            <a:r>
              <a:rPr lang="es-EC" sz="1000" i="1" dirty="0">
                <a:latin typeface="Arial" panose="020B0604020202020204" pitchFamily="34" charset="0"/>
                <a:ea typeface="Arial" panose="020B0604020202020204" pitchFamily="34" charset="0"/>
              </a:rPr>
              <a:t>T7 (60%A-40%N; Etapa Prefloración), T8 (60%A-40%N; Etapa Floración) y T9 (60%A-40%N; Etapa Grano lechoso)</a:t>
            </a:r>
            <a:endParaRPr lang="es-EC" sz="1200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8246" y="115269"/>
            <a:ext cx="507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+mj-lt"/>
              </a:rPr>
              <a:t>Altura </a:t>
            </a:r>
            <a:endParaRPr lang="es-EC" sz="2400" b="1" dirty="0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8246" y="1037488"/>
            <a:ext cx="4853354" cy="3868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29861" t="27220" r="44550" b="29617"/>
          <a:stretch/>
        </p:blipFill>
        <p:spPr bwMode="auto">
          <a:xfrm>
            <a:off x="6550269" y="1230919"/>
            <a:ext cx="5032131" cy="4648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Conector recto 10"/>
          <p:cNvCxnSpPr/>
          <p:nvPr/>
        </p:nvCxnSpPr>
        <p:spPr>
          <a:xfrm flipH="1">
            <a:off x="7033846" y="1606062"/>
            <a:ext cx="30362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/>
          <p:cNvSpPr/>
          <p:nvPr/>
        </p:nvSpPr>
        <p:spPr>
          <a:xfrm>
            <a:off x="9671538" y="5205046"/>
            <a:ext cx="527539" cy="3868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925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CC0E418-BBAE-4ACE-815F-B9922F1D336C}"/>
              </a:ext>
            </a:extLst>
          </p:cNvPr>
          <p:cNvSpPr txBox="1"/>
          <p:nvPr/>
        </p:nvSpPr>
        <p:spPr>
          <a:xfrm>
            <a:off x="898329" y="1259102"/>
            <a:ext cx="325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Importancia de las pasturas</a:t>
            </a:r>
            <a:endParaRPr lang="es-MX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30" y="2152939"/>
            <a:ext cx="3127754" cy="24284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595" y="836639"/>
            <a:ext cx="3038475" cy="196217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596" y="3649656"/>
            <a:ext cx="3038475" cy="18634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687" y="2178196"/>
            <a:ext cx="2707607" cy="2058771"/>
          </a:xfrm>
          <a:prstGeom prst="rect">
            <a:avLst/>
          </a:prstGeom>
        </p:spPr>
      </p:pic>
      <p:sp>
        <p:nvSpPr>
          <p:cNvPr id="14" name="Flecha derecha 13"/>
          <p:cNvSpPr/>
          <p:nvPr/>
        </p:nvSpPr>
        <p:spPr>
          <a:xfrm rot="19358004">
            <a:off x="4676208" y="2513019"/>
            <a:ext cx="963254" cy="293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derecha 14"/>
          <p:cNvSpPr/>
          <p:nvPr/>
        </p:nvSpPr>
        <p:spPr>
          <a:xfrm rot="1724834">
            <a:off x="4651657" y="3704259"/>
            <a:ext cx="959661" cy="3217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 rot="16200000">
            <a:off x="3449407" y="3207581"/>
            <a:ext cx="1922585" cy="3191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PROBLEMAS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9073662" y="4581389"/>
            <a:ext cx="2691632" cy="4947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 smtClean="0"/>
              <a:t>Figura 1 </a:t>
            </a:r>
            <a:r>
              <a:rPr lang="es-MX" sz="1200" dirty="0" smtClean="0"/>
              <a:t>Pastos son la base de una buena alimentación</a:t>
            </a:r>
            <a:endParaRPr lang="es-EC" sz="1200" dirty="0"/>
          </a:p>
        </p:txBody>
      </p:sp>
      <p:sp>
        <p:nvSpPr>
          <p:cNvPr id="2" name="Rectángulo 1"/>
          <p:cNvSpPr/>
          <p:nvPr/>
        </p:nvSpPr>
        <p:spPr>
          <a:xfrm>
            <a:off x="559095" y="5878779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(Andrade,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2016)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79541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34019D3-FBB3-4D6E-9C2C-83DB634F51E3}"/>
              </a:ext>
            </a:extLst>
          </p:cNvPr>
          <p:cNvSpPr txBox="1"/>
          <p:nvPr/>
        </p:nvSpPr>
        <p:spPr>
          <a:xfrm>
            <a:off x="669410" y="446579"/>
            <a:ext cx="341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Macollamiento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700" y="1353667"/>
            <a:ext cx="4950593" cy="40155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8247" y="1290944"/>
            <a:ext cx="2368062" cy="393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los 20 DDS (Días después de la siembra) todos los tratamientos presentaron 2 macollos por planta </a:t>
            </a:r>
            <a:r>
              <a:rPr lang="es-EC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evaluada. 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la evaluación de los 30 DDS los tratamientos T4, T5, T7 Y T9 presentaron un total de 6 macollos por </a:t>
            </a:r>
            <a:r>
              <a:rPr lang="es-EC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planta. 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conteo de los 40 DDS las plantas alcanzaron la mayor producción de macollos presentando valores de 7 en los tratamientos T4, T5, T7, T8 Y </a:t>
            </a:r>
            <a:r>
              <a:rPr lang="es-EC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T9. 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0597662" y="2004646"/>
            <a:ext cx="0" cy="2508739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931819"/>
              </p:ext>
            </p:extLst>
          </p:nvPr>
        </p:nvGraphicFramePr>
        <p:xfrm>
          <a:off x="3250887" y="1353667"/>
          <a:ext cx="3009236" cy="3688080"/>
        </p:xfrm>
        <a:graphic>
          <a:graphicData uri="http://schemas.openxmlformats.org/drawingml/2006/table">
            <a:tbl>
              <a:tblPr firstRow="1" firstCol="1" bandRow="1"/>
              <a:tblGrid>
                <a:gridCol w="918043">
                  <a:extLst>
                    <a:ext uri="{9D8B030D-6E8A-4147-A177-3AD203B41FA5}">
                      <a16:colId xmlns:a16="http://schemas.microsoft.com/office/drawing/2014/main" xmlns="" val="3585490896"/>
                    </a:ext>
                  </a:extLst>
                </a:gridCol>
                <a:gridCol w="1343132">
                  <a:extLst>
                    <a:ext uri="{9D8B030D-6E8A-4147-A177-3AD203B41FA5}">
                      <a16:colId xmlns:a16="http://schemas.microsoft.com/office/drawing/2014/main" xmlns="" val="2618816394"/>
                    </a:ext>
                  </a:extLst>
                </a:gridCol>
                <a:gridCol w="748061">
                  <a:extLst>
                    <a:ext uri="{9D8B030D-6E8A-4147-A177-3AD203B41FA5}">
                      <a16:colId xmlns:a16="http://schemas.microsoft.com/office/drawing/2014/main" xmlns="" val="5355247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Promedio ± EE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3262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± 0,13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4461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± 0,13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8799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± 0,13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52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± 0,13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1204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4,67 ± 0,13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ab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25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4,33 ± 0,13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bc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1573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4,33 ± 0,13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bc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74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± 0,13 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1267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± 0,13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1321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323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A34212E-2115-4D91-9E66-016F56890712}"/>
              </a:ext>
            </a:extLst>
          </p:cNvPr>
          <p:cNvSpPr txBox="1"/>
          <p:nvPr/>
        </p:nvSpPr>
        <p:spPr>
          <a:xfrm>
            <a:off x="5641144" y="2933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34019D3-FBB3-4D6E-9C2C-83DB634F51E3}"/>
              </a:ext>
            </a:extLst>
          </p:cNvPr>
          <p:cNvSpPr txBox="1"/>
          <p:nvPr/>
        </p:nvSpPr>
        <p:spPr>
          <a:xfrm>
            <a:off x="212210" y="301382"/>
            <a:ext cx="341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2210" y="701492"/>
            <a:ext cx="351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Materia Verde</a:t>
            </a:r>
            <a:endParaRPr lang="es-EC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096781"/>
              </p:ext>
            </p:extLst>
          </p:nvPr>
        </p:nvGraphicFramePr>
        <p:xfrm>
          <a:off x="531300" y="1260909"/>
          <a:ext cx="5220970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1797685">
                  <a:extLst>
                    <a:ext uri="{9D8B030D-6E8A-4147-A177-3AD203B41FA5}">
                      <a16:colId xmlns:a16="http://schemas.microsoft.com/office/drawing/2014/main" xmlns="" val="3125929717"/>
                    </a:ext>
                  </a:extLst>
                </a:gridCol>
                <a:gridCol w="1797685">
                  <a:extLst>
                    <a:ext uri="{9D8B030D-6E8A-4147-A177-3AD203B41FA5}">
                      <a16:colId xmlns:a16="http://schemas.microsoft.com/office/drawing/2014/main" xmlns="" val="85367511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5799024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Rendimiento Kg. Ha-1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4708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T1 D1E1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12540 ± 271,54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982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T2 D1E2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14180 ± 197,31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ab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1057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T3 D1E3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13706 ± 237,86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9594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T4 D2E1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13650 ± 270,74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2081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T5 D2E2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14616,67 ± 303,38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8358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T6 D2E3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14030 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± 145,72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1683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T7 D3E1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13106,67 ± 241,82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557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T8 D3E2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14006,67 ± 106,82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cd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526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T9 D3E3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13640 ± 160,93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6196038"/>
                  </a:ext>
                </a:extLst>
              </a:tr>
            </a:tbl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525" y="1260910"/>
            <a:ext cx="5387863" cy="3129412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277524" y="4622061"/>
            <a:ext cx="5387864" cy="876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Nota: T1= D1E1, T2= D1E2, T3= D1E3, T4= D2E1, T5= D2E2, T6= D2E3, </a:t>
            </a:r>
            <a:endParaRPr lang="es-EC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T7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D3E1, T8= D3E2, T9= D3E3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75737" y="3089709"/>
            <a:ext cx="5220970" cy="3868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/>
          <p:cNvSpPr/>
          <p:nvPr/>
        </p:nvSpPr>
        <p:spPr>
          <a:xfrm>
            <a:off x="8874369" y="1875692"/>
            <a:ext cx="726831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Elipse 2"/>
          <p:cNvSpPr/>
          <p:nvPr/>
        </p:nvSpPr>
        <p:spPr>
          <a:xfrm>
            <a:off x="8956855" y="3985846"/>
            <a:ext cx="644345" cy="4044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692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677" y="0"/>
            <a:ext cx="10972800" cy="733547"/>
          </a:xfrm>
        </p:spPr>
        <p:txBody>
          <a:bodyPr/>
          <a:lstStyle/>
          <a:p>
            <a:r>
              <a:rPr lang="es-MX" sz="3200" dirty="0" smtClean="0">
                <a:solidFill>
                  <a:schemeClr val="tx1"/>
                </a:solidFill>
              </a:rPr>
              <a:t>RESULTADOS</a:t>
            </a:r>
            <a:endParaRPr lang="es-EC" sz="3200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" y="733547"/>
            <a:ext cx="485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Materia seca</a:t>
            </a:r>
            <a:endParaRPr lang="es-EC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330420"/>
              </p:ext>
            </p:extLst>
          </p:nvPr>
        </p:nvGraphicFramePr>
        <p:xfrm>
          <a:off x="584175" y="1467094"/>
          <a:ext cx="4726379" cy="4023360"/>
        </p:xfrm>
        <a:graphic>
          <a:graphicData uri="http://schemas.openxmlformats.org/drawingml/2006/table">
            <a:tbl>
              <a:tblPr firstRow="1" firstCol="1" bandRow="1"/>
              <a:tblGrid>
                <a:gridCol w="1716093">
                  <a:extLst>
                    <a:ext uri="{9D8B030D-6E8A-4147-A177-3AD203B41FA5}">
                      <a16:colId xmlns:a16="http://schemas.microsoft.com/office/drawing/2014/main" xmlns="" val="2452528185"/>
                    </a:ext>
                  </a:extLst>
                </a:gridCol>
                <a:gridCol w="1716093">
                  <a:extLst>
                    <a:ext uri="{9D8B030D-6E8A-4147-A177-3AD203B41FA5}">
                      <a16:colId xmlns:a16="http://schemas.microsoft.com/office/drawing/2014/main" xmlns="" val="2545429841"/>
                    </a:ext>
                  </a:extLst>
                </a:gridCol>
                <a:gridCol w="1294193">
                  <a:extLst>
                    <a:ext uri="{9D8B030D-6E8A-4147-A177-3AD203B41FA5}">
                      <a16:colId xmlns:a16="http://schemas.microsoft.com/office/drawing/2014/main" xmlns="" val="26516995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Rendimiento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Kg</a:t>
                      </a: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Ha-1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6851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T1 D1E1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3247,55 ± 63,08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8373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T2 D1E2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3711,44 ± 54,73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4723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T3 D1E3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3490,94 ± 70,61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0,020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836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T4 D2E1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3504,17 ± 86,30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0,025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4506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T5 D2E2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3800,03 ± 71,95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9998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T6 D2E3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3587,10 ± 45,65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7572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T7 D3E1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3381,27 ± 55,70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0,016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9220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T8 D3E2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3632,46 ± 33,02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5046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T9 D3E3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3519,10 ± 41,42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0,012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1459418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767" y="1467094"/>
            <a:ext cx="5563033" cy="27297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67" y="4665510"/>
            <a:ext cx="5413717" cy="92667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63416" y="3716215"/>
            <a:ext cx="4736123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Elipse 2"/>
          <p:cNvSpPr/>
          <p:nvPr/>
        </p:nvSpPr>
        <p:spPr>
          <a:xfrm>
            <a:off x="9097108" y="1981200"/>
            <a:ext cx="621323" cy="46892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165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062" y="0"/>
            <a:ext cx="10972800" cy="674931"/>
          </a:xfrm>
        </p:spPr>
        <p:txBody>
          <a:bodyPr/>
          <a:lstStyle/>
          <a:p>
            <a:r>
              <a:rPr lang="es-MX" sz="3200" dirty="0" smtClean="0">
                <a:solidFill>
                  <a:schemeClr val="tx1"/>
                </a:solidFill>
              </a:rPr>
              <a:t>RESULTADOS</a:t>
            </a:r>
            <a:endParaRPr lang="es-EC" sz="3200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62000" y="785446"/>
            <a:ext cx="4431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Valor Nutritivo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7975"/>
              </p:ext>
            </p:extLst>
          </p:nvPr>
        </p:nvGraphicFramePr>
        <p:xfrm>
          <a:off x="844062" y="1654334"/>
          <a:ext cx="5393690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1266092">
                  <a:extLst>
                    <a:ext uri="{9D8B030D-6E8A-4147-A177-3AD203B41FA5}">
                      <a16:colId xmlns:a16="http://schemas.microsoft.com/office/drawing/2014/main" xmlns="" val="349494079"/>
                    </a:ext>
                  </a:extLst>
                </a:gridCol>
                <a:gridCol w="926123">
                  <a:extLst>
                    <a:ext uri="{9D8B030D-6E8A-4147-A177-3AD203B41FA5}">
                      <a16:colId xmlns:a16="http://schemas.microsoft.com/office/drawing/2014/main" xmlns="" val="3097136170"/>
                    </a:ext>
                  </a:extLst>
                </a:gridCol>
                <a:gridCol w="684970">
                  <a:extLst>
                    <a:ext uri="{9D8B030D-6E8A-4147-A177-3AD203B41FA5}">
                      <a16:colId xmlns:a16="http://schemas.microsoft.com/office/drawing/2014/main" xmlns="" val="1452554667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xmlns="" val="456714563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xmlns="" val="386323021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30169092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Tratamientos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Proteína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Grasa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Cenizas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Fibra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EC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ENN 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8116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T1</a:t>
                      </a:r>
                      <a:r>
                        <a:rPr lang="es-EC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D1E1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11,21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2,71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8,79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24,45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52,84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106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T5 D2E2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13,24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2,23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8,69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25,03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50,81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6762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T9 D3E3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10,96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2,92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7,77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26,26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52,09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25221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010400" y="1302057"/>
            <a:ext cx="490024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El tratamiento T5 (70%A-30%N; Floración) presentó el mayor porcentaje de proteína con un valor de 13,24% mientras que el tratamiento T9 (60%a-40%N; Grano lechoso) obtuvo el porcentaje más bajo con un valor de 10,96% de este componente nutricional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Con respecto al componente oleico, el tratamiento que presentó el valor más alto fue el T9 (60%a-40%N; Grano lechoso) con un porcentaje de 2,92; mientras que el tratamiento T4 (70%A-30%N; Prefloración) </a:t>
            </a:r>
            <a:endParaRPr lang="es-EC" sz="14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Para el porcentaje de ceniza el Tratamiento 5 (70%A-30%N; Floración) presentó el valor más alto dentro del estudio con 8,79% de este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componente.</a:t>
            </a:r>
          </a:p>
          <a:p>
            <a:endParaRPr lang="es-EC" sz="1400" dirty="0"/>
          </a:p>
        </p:txBody>
      </p:sp>
      <p:sp>
        <p:nvSpPr>
          <p:cNvPr id="7" name="Rectángulo 6"/>
          <p:cNvSpPr/>
          <p:nvPr/>
        </p:nvSpPr>
        <p:spPr>
          <a:xfrm>
            <a:off x="621323" y="4195157"/>
            <a:ext cx="62952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Para el porcentaje de ceniza el Tratamiento 5 (70%A-30%N; Floración) presentó el valor más alto dentro del estudio con 8,79% de este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componente.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En cuanto se refiere al porcentaje de fibra, el tratamiento que presentó el valor más alto fue el T9 (60%A—40%N; Grano lechoso) con un valor de 26,26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Para el porcentaje de ENN el tratamiento que mostró el valor más alto fue el T3 (80%A-20%N; Grano lechoso) con 52,84%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991242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3FF12C5-B1E4-427D-AE5E-3AF17AC26782}"/>
              </a:ext>
            </a:extLst>
          </p:cNvPr>
          <p:cNvSpPr/>
          <p:nvPr/>
        </p:nvSpPr>
        <p:spPr>
          <a:xfrm>
            <a:off x="8956856" y="5218355"/>
            <a:ext cx="239997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solidFill>
                  <a:schemeClr val="bg1"/>
                </a:solidFill>
              </a:rPr>
              <a:t>Fase de Laboratorio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34019D3-FBB3-4D6E-9C2C-83DB634F51E3}"/>
              </a:ext>
            </a:extLst>
          </p:cNvPr>
          <p:cNvSpPr txBox="1"/>
          <p:nvPr/>
        </p:nvSpPr>
        <p:spPr>
          <a:xfrm>
            <a:off x="212210" y="301382"/>
            <a:ext cx="34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Digestibilidad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971391" y="4582320"/>
            <a:ext cx="6618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digestibilidad disminuye con el avance en la madurez de la planta al incrementarse la hemicelulosa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(Mieres, 2004)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914795"/>
              </p:ext>
            </p:extLst>
          </p:nvPr>
        </p:nvGraphicFramePr>
        <p:xfrm>
          <a:off x="445477" y="1111500"/>
          <a:ext cx="3505301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1613255">
                  <a:extLst>
                    <a:ext uri="{9D8B030D-6E8A-4147-A177-3AD203B41FA5}">
                      <a16:colId xmlns:a16="http://schemas.microsoft.com/office/drawing/2014/main" xmlns="" val="2692376557"/>
                    </a:ext>
                  </a:extLst>
                </a:gridCol>
                <a:gridCol w="1683972">
                  <a:extLst>
                    <a:ext uri="{9D8B030D-6E8A-4147-A177-3AD203B41FA5}">
                      <a16:colId xmlns:a16="http://schemas.microsoft.com/office/drawing/2014/main" xmlns="" val="118869413"/>
                    </a:ext>
                  </a:extLst>
                </a:gridCol>
                <a:gridCol w="208074">
                  <a:extLst>
                    <a:ext uri="{9D8B030D-6E8A-4147-A177-3AD203B41FA5}">
                      <a16:colId xmlns:a16="http://schemas.microsoft.com/office/drawing/2014/main" xmlns="" val="2539063297"/>
                    </a:ext>
                  </a:extLst>
                </a:gridCol>
              </a:tblGrid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DIGESTIBILIDAD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643244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57,20%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6024388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62,47%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5768289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56,93%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7976537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59,67%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4604355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66,67%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8618134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61,18%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5709191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59,07%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4187112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59,33%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5342466"/>
                  </a:ext>
                </a:extLst>
              </a:tr>
              <a:tr h="3906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58,47%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6297857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802496" y="3317631"/>
            <a:ext cx="2828163" cy="37513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814492" y="1850848"/>
            <a:ext cx="7228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u="sng" dirty="0">
                <a:latin typeface="Arial" panose="020B0604020202020204" pitchFamily="34" charset="0"/>
                <a:cs typeface="Arial" panose="020B0604020202020204" pitchFamily="34" charset="0"/>
              </a:rPr>
              <a:t>F.V.   	  </a:t>
            </a:r>
            <a:r>
              <a:rPr lang="es-EC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C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C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  SC            gl          CM        F        p-valor</a:t>
            </a:r>
            <a:r>
              <a:rPr lang="es-EC" u="sng" dirty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</a:p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Modelo    	288,61	 6	 48,10	 8,07	 0,0002	  </a:t>
            </a: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Proporción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	203,43	 2	101,71	17,06	&lt;0,0001	  </a:t>
            </a: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Etapa    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	 79,30	 2	 39,65	 6,65	 0,0061	  </a:t>
            </a: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Repetición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	  5,89	 2	  2,94	 0,49	 0,6177	  </a:t>
            </a:r>
          </a:p>
          <a:p>
            <a:r>
              <a:rPr lang="es-EC" u="sng" dirty="0">
                <a:latin typeface="Arial" panose="020B0604020202020204" pitchFamily="34" charset="0"/>
                <a:cs typeface="Arial" panose="020B0604020202020204" pitchFamily="34" charset="0"/>
              </a:rPr>
              <a:t>Error     	</a:t>
            </a:r>
            <a:r>
              <a:rPr lang="es-EC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119,2       20            5,96</a:t>
            </a:r>
            <a:r>
              <a:rPr lang="es-EC" u="sng" dirty="0">
                <a:latin typeface="Arial" panose="020B0604020202020204" pitchFamily="34" charset="0"/>
                <a:cs typeface="Arial" panose="020B0604020202020204" pitchFamily="34" charset="0"/>
              </a:rPr>
              <a:t>	     	       	  </a:t>
            </a:r>
          </a:p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Total     		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407,89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26    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	     	       	  </a:t>
            </a:r>
          </a:p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24407" y="996462"/>
            <a:ext cx="571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ADEVA para digestibilidad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055874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DDE52BB-619B-4904-AE3A-F07AAB8699BB}"/>
              </a:ext>
            </a:extLst>
          </p:cNvPr>
          <p:cNvSpPr txBox="1">
            <a:spLocks/>
          </p:cNvSpPr>
          <p:nvPr/>
        </p:nvSpPr>
        <p:spPr>
          <a:xfrm>
            <a:off x="7395063" y="0"/>
            <a:ext cx="4370231" cy="44657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200" i="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3E6AB72-D0CB-428D-8068-E9D6C88C34AE}"/>
              </a:ext>
            </a:extLst>
          </p:cNvPr>
          <p:cNvSpPr txBox="1"/>
          <p:nvPr/>
        </p:nvSpPr>
        <p:spPr>
          <a:xfrm>
            <a:off x="347730" y="914400"/>
            <a:ext cx="1141756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/>
              <a:t>El T5 presentó la mayor altura de planta (70%A-30%N) en la etapa de floración con 94,60 cm, reflejando una buena competencia entre las dos especies en estudio.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/>
              <a:t>En el macollamiento no se encontró diferencias significativas entre tratamientos; los que presentaron mayor número de macollos fueron los T4, T5, T7, T8 Y T9 con 7 macollos cada una a los 40 DDS.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/>
              <a:t>En cuanto al rendimiento tanto de materia verde como materia seca, el T5 (70%A30%N) en la etapa de floración presentó la mayor producción con 14930 Kg.Ha</a:t>
            </a:r>
            <a:r>
              <a:rPr lang="es-EC" baseline="30000" dirty="0"/>
              <a:t>-1</a:t>
            </a:r>
            <a:r>
              <a:rPr lang="es-EC" dirty="0"/>
              <a:t> </a:t>
            </a:r>
            <a:r>
              <a:rPr lang="es-EC" dirty="0" smtClean="0"/>
              <a:t> </a:t>
            </a:r>
            <a:r>
              <a:rPr lang="es-EC" dirty="0"/>
              <a:t>y 3800,03 Kg. Ms. Ha</a:t>
            </a:r>
            <a:r>
              <a:rPr lang="es-EC" baseline="30000" dirty="0"/>
              <a:t>-1</a:t>
            </a:r>
            <a:r>
              <a:rPr lang="es-EC" dirty="0" smtClean="0"/>
              <a:t> , </a:t>
            </a:r>
            <a:r>
              <a:rPr lang="es-EC" dirty="0"/>
              <a:t>respectivamente.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/>
              <a:t>Respecto al valor nutritivo, el T5 (D2E2)) presentó el mayor porcentaje de proteína y ceniza con 13,24% y 8,79%, respectivamente. El T9 (D3E3) presentó el valor más alto en grasa y fibra con 2,92% y 26,26%, respectivamente. Para el porcentaje de ENN el tratamiento que mostró el valor más alto fue el T3 (D1E3) con 52,84%.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/>
              <a:t>El tratamiento con más </a:t>
            </a:r>
            <a:r>
              <a:rPr lang="es-EC" dirty="0" smtClean="0"/>
              <a:t>alta </a:t>
            </a:r>
            <a:r>
              <a:rPr lang="es-EC" dirty="0"/>
              <a:t>digestibilidad in situ fue el T5 (D2E2) con 66,67%.</a:t>
            </a:r>
          </a:p>
        </p:txBody>
      </p:sp>
    </p:spTree>
    <p:extLst>
      <p:ext uri="{BB962C8B-B14F-4D97-AF65-F5344CB8AC3E}">
        <p14:creationId xmlns:p14="http://schemas.microsoft.com/office/powerpoint/2010/main" val="1882055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DDE52BB-619B-4904-AE3A-F07AAB8699BB}"/>
              </a:ext>
            </a:extLst>
          </p:cNvPr>
          <p:cNvSpPr txBox="1">
            <a:spLocks/>
          </p:cNvSpPr>
          <p:nvPr/>
        </p:nvSpPr>
        <p:spPr>
          <a:xfrm>
            <a:off x="7141029" y="0"/>
            <a:ext cx="4624265" cy="44657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200" i="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F905FC0-FD2E-4C35-924B-86E339B73876}"/>
              </a:ext>
            </a:extLst>
          </p:cNvPr>
          <p:cNvSpPr/>
          <p:nvPr/>
        </p:nvSpPr>
        <p:spPr>
          <a:xfrm>
            <a:off x="257578" y="1043189"/>
            <a:ext cx="110211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/>
              <a:t/>
            </a:r>
            <a:br>
              <a:rPr lang="es-ES" dirty="0"/>
            </a:br>
            <a:endParaRPr lang="es-MX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38555" y="1043189"/>
            <a:ext cx="1065627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recomendable el uso de la mezcla forrajera Avena (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Avena sativa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)-Nabo (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Brassica napus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var Napus), 70:30 respectivamente y la cosecha en la etapa de Floración ya que presenta los valores más altos en la mayoría de las variables analizadas, principalmente; rendimiento de materia verde, materia seca y digestibilidad.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alternativa, se recomienda la mezcla forrajera Avena (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Avena sativa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)-Nabo (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Brassica napus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var Napus), 80:20 respectivamente, así como la cosecha en la etapa de Floración, ya que presentó los segundos valores más altos en las variables analizadas; rendimiento de materia verde, materia seca y digestibilidad.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recomienda evaluar la mezcla forrajera Avena (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Avena sativa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)-Nabo (</a:t>
            </a:r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Brassica napus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var Napus) en la proporción 70:30 respectivamente, en la etapa de floración para conservación de forrajes como henolaje, ensilaje y heno. 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recomienda evaluar las mezclas forrajeras de mejor desempeño productivo en animales para análisis de calidad de leche.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79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57B8FF9-8BFD-493D-B2BB-828ECD3D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841" y="0"/>
            <a:ext cx="2553159" cy="23442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E825034-A9A2-42A4-9781-3BC1702A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57600" cy="200092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35569" y="2461845"/>
            <a:ext cx="6178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0" b="1" dirty="0" smtClean="0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GRACIAS</a:t>
            </a:r>
            <a:endParaRPr lang="es-EC" sz="8000" b="1" dirty="0">
              <a:solidFill>
                <a:schemeClr val="bg1">
                  <a:lumMod val="9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1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759569" y="1090246"/>
            <a:ext cx="2286000" cy="13364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ACTIVIDADES</a:t>
            </a:r>
          </a:p>
          <a:p>
            <a:pPr algn="ctr"/>
            <a:r>
              <a:rPr lang="es-MX" sz="1400" dirty="0" smtClean="0"/>
              <a:t>Reproducción y producción de leche</a:t>
            </a:r>
            <a:endParaRPr lang="es-EC" sz="1400" dirty="0"/>
          </a:p>
        </p:txBody>
      </p:sp>
      <p:sp>
        <p:nvSpPr>
          <p:cNvPr id="5" name="Rectángulo 4"/>
          <p:cNvSpPr/>
          <p:nvPr/>
        </p:nvSpPr>
        <p:spPr>
          <a:xfrm>
            <a:off x="4759568" y="3370384"/>
            <a:ext cx="2286001" cy="141849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 smtClean="0"/>
              <a:t>Nutrientes</a:t>
            </a:r>
          </a:p>
          <a:p>
            <a:pPr algn="ctr"/>
            <a:r>
              <a:rPr lang="es-MX" sz="1400" dirty="0" smtClean="0"/>
              <a:t>Energía</a:t>
            </a:r>
          </a:p>
          <a:p>
            <a:pPr algn="ctr"/>
            <a:r>
              <a:rPr lang="es-MX" sz="1400" dirty="0" smtClean="0"/>
              <a:t>Proteínas</a:t>
            </a:r>
          </a:p>
          <a:p>
            <a:pPr algn="ctr"/>
            <a:r>
              <a:rPr lang="es-MX" sz="1400" dirty="0" smtClean="0"/>
              <a:t>Vitaminas </a:t>
            </a:r>
          </a:p>
          <a:p>
            <a:pPr algn="ctr"/>
            <a:r>
              <a:rPr lang="es-MX" sz="1400" dirty="0" smtClean="0"/>
              <a:t>Minerales</a:t>
            </a:r>
            <a:endParaRPr lang="es-EC" sz="1400" dirty="0"/>
          </a:p>
        </p:txBody>
      </p:sp>
      <p:sp>
        <p:nvSpPr>
          <p:cNvPr id="7" name="Rectángulo 6"/>
          <p:cNvSpPr/>
          <p:nvPr/>
        </p:nvSpPr>
        <p:spPr>
          <a:xfrm>
            <a:off x="8124093" y="3370384"/>
            <a:ext cx="2400807" cy="14184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200" dirty="0" smtClean="0"/>
          </a:p>
          <a:p>
            <a:pPr algn="ctr"/>
            <a:endParaRPr lang="es-MX" sz="1200" dirty="0"/>
          </a:p>
          <a:p>
            <a:pPr algn="ctr"/>
            <a:r>
              <a:rPr lang="es-MX" sz="1400" dirty="0" smtClean="0"/>
              <a:t>Alimentos suministrados</a:t>
            </a:r>
          </a:p>
          <a:p>
            <a:pPr algn="ctr"/>
            <a:r>
              <a:rPr lang="es-MX" sz="1400" dirty="0" smtClean="0"/>
              <a:t>Agua</a:t>
            </a:r>
          </a:p>
          <a:p>
            <a:pPr algn="ctr"/>
            <a:r>
              <a:rPr lang="es-MX" sz="1400" dirty="0" smtClean="0"/>
              <a:t>Forraje</a:t>
            </a:r>
          </a:p>
          <a:p>
            <a:pPr algn="ctr"/>
            <a:r>
              <a:rPr lang="es-MX" sz="1400" dirty="0" smtClean="0"/>
              <a:t>Concentrado</a:t>
            </a:r>
          </a:p>
          <a:p>
            <a:pPr algn="ctr"/>
            <a:r>
              <a:rPr lang="es-MX" sz="1400" dirty="0" smtClean="0"/>
              <a:t>Vitaminas/Suplementos</a:t>
            </a:r>
          </a:p>
          <a:p>
            <a:pPr algn="ctr"/>
            <a:endParaRPr lang="es-MX" sz="1400" dirty="0" smtClean="0"/>
          </a:p>
          <a:p>
            <a:pPr algn="ctr"/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417" y="1042621"/>
            <a:ext cx="2781300" cy="1647825"/>
          </a:xfrm>
          <a:prstGeom prst="rect">
            <a:avLst/>
          </a:prstGeom>
        </p:spPr>
      </p:pic>
      <p:sp>
        <p:nvSpPr>
          <p:cNvPr id="9" name="Flecha izquierda 8"/>
          <p:cNvSpPr/>
          <p:nvPr/>
        </p:nvSpPr>
        <p:spPr>
          <a:xfrm>
            <a:off x="7244862" y="3614371"/>
            <a:ext cx="679938" cy="4652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arriba 9"/>
          <p:cNvSpPr/>
          <p:nvPr/>
        </p:nvSpPr>
        <p:spPr>
          <a:xfrm>
            <a:off x="5744308" y="2555631"/>
            <a:ext cx="445477" cy="5509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derecha 10"/>
          <p:cNvSpPr/>
          <p:nvPr/>
        </p:nvSpPr>
        <p:spPr>
          <a:xfrm>
            <a:off x="7187162" y="1552025"/>
            <a:ext cx="691661" cy="412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 curvada hacia arriba 11"/>
          <p:cNvSpPr/>
          <p:nvPr/>
        </p:nvSpPr>
        <p:spPr>
          <a:xfrm rot="215004">
            <a:off x="2003289" y="4692666"/>
            <a:ext cx="7168700" cy="126322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789478" y="1777325"/>
            <a:ext cx="2943712" cy="2302304"/>
            <a:chOff x="959459" y="1964896"/>
            <a:chExt cx="2627191" cy="230230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459" y="1964896"/>
              <a:ext cx="2627191" cy="1847850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959459" y="3915508"/>
              <a:ext cx="2627191" cy="35169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200" b="1" dirty="0" smtClean="0"/>
                <a:t>Figura 2 </a:t>
              </a:r>
              <a:r>
                <a:rPr lang="es-MX" sz="1200" i="1" dirty="0" smtClean="0"/>
                <a:t>Pennisetum clandestinum </a:t>
              </a:r>
              <a:r>
                <a:rPr lang="es-MX" sz="1200" dirty="0" smtClean="0"/>
                <a:t>L</a:t>
              </a:r>
              <a:endParaRPr lang="es-EC" sz="1200" dirty="0"/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134491" y="5896526"/>
            <a:ext cx="16161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(Meza et al., 2013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66546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PROBLEMA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5127B3B-860B-472E-8D1E-25365496D9D4}"/>
              </a:ext>
            </a:extLst>
          </p:cNvPr>
          <p:cNvSpPr/>
          <p:nvPr/>
        </p:nvSpPr>
        <p:spPr>
          <a:xfrm>
            <a:off x="4142311" y="2287876"/>
            <a:ext cx="3694221" cy="21846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siembra de pastos ha tenido poca o nula trascendencia y la producción animal se realiza en </a:t>
            </a:r>
            <a:r>
              <a:rPr lang="es-EC" dirty="0" smtClean="0">
                <a:solidFill>
                  <a:schemeClr val="tx1"/>
                </a:solidFill>
              </a:rPr>
              <a:t>pastos </a:t>
            </a:r>
            <a:r>
              <a:rPr lang="es-EC" dirty="0">
                <a:solidFill>
                  <a:schemeClr val="tx1"/>
                </a:solidFill>
              </a:rPr>
              <a:t>naturales pobres y en rastrojos de cereales </a:t>
            </a: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7" y="3645144"/>
            <a:ext cx="2466975" cy="1847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5" y="460131"/>
            <a:ext cx="2236347" cy="2247900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3048285" y="3056994"/>
            <a:ext cx="996462" cy="64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182" y="726804"/>
            <a:ext cx="3781878" cy="198122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239181" y="3278707"/>
            <a:ext cx="3781879" cy="21922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implementación de buenas técnicas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pascícolas puede multiplicar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por 10 la producción animal comparativamente con los sistemas clásicos, en especial con mezclas forrajeras 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311942" y="5818475"/>
            <a:ext cx="2313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(Gallardo &amp; Enrique, 2016)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789191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913077" y="82062"/>
            <a:ext cx="4278923" cy="597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44769" y="1395046"/>
            <a:ext cx="2309446" cy="3786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Ante la falta de alternativas y buenas prácticas de conservación de forrajes, es necesaria la implementación de alternativas que provean la cantidad suficiente de nutrientes a los animales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207" y="1210407"/>
            <a:ext cx="2857500" cy="1896207"/>
          </a:xfrm>
          <a:prstGeom prst="rect">
            <a:avLst/>
          </a:prstGeom>
        </p:spPr>
      </p:pic>
      <p:sp>
        <p:nvSpPr>
          <p:cNvPr id="5" name="Flecha arriba 4"/>
          <p:cNvSpPr/>
          <p:nvPr/>
        </p:nvSpPr>
        <p:spPr>
          <a:xfrm>
            <a:off x="3915507" y="3385036"/>
            <a:ext cx="1828800" cy="15415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15635"/>
          <a:stretch/>
        </p:blipFill>
        <p:spPr>
          <a:xfrm>
            <a:off x="6705599" y="2022230"/>
            <a:ext cx="5122985" cy="3006969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9906000" y="2168769"/>
            <a:ext cx="973015" cy="121626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9437077" y="1535723"/>
            <a:ext cx="1688123" cy="4865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Grano masoso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84590" y="5593341"/>
            <a:ext cx="1729961" cy="456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(Nieto, 2020).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7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2E15810-9CAC-48ED-B8FF-3917088177C2}"/>
              </a:ext>
            </a:extLst>
          </p:cNvPr>
          <p:cNvSpPr txBox="1"/>
          <p:nvPr/>
        </p:nvSpPr>
        <p:spPr>
          <a:xfrm>
            <a:off x="268013" y="926063"/>
            <a:ext cx="41463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latin typeface="+mj-lt"/>
                <a:cs typeface="Times New Roman" panose="02020603050405020304" pitchFamily="18" charset="0"/>
              </a:rPr>
              <a:t>Objetivo General</a:t>
            </a:r>
          </a:p>
          <a:p>
            <a:pPr algn="just"/>
            <a:endParaRPr lang="es-MX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+mj-lt"/>
              </a:rPr>
              <a:t>Evaluar </a:t>
            </a:r>
            <a:r>
              <a:rPr lang="es-EC" dirty="0">
                <a:latin typeface="+mj-lt"/>
              </a:rPr>
              <a:t>los parámetros productivos, valor nutritivo y digestibilidad de tres densidades de siembra de la asociación </a:t>
            </a:r>
            <a:r>
              <a:rPr lang="es-EC" i="1" dirty="0">
                <a:latin typeface="+mj-lt"/>
              </a:rPr>
              <a:t>Avena sativa</a:t>
            </a:r>
            <a:r>
              <a:rPr lang="es-EC" dirty="0">
                <a:latin typeface="+mj-lt"/>
              </a:rPr>
              <a:t> L.- </a:t>
            </a:r>
            <a:r>
              <a:rPr lang="es-EC" i="1" dirty="0">
                <a:latin typeface="+mj-lt"/>
              </a:rPr>
              <a:t>Brassica napus</a:t>
            </a:r>
            <a:r>
              <a:rPr lang="es-EC" dirty="0">
                <a:latin typeface="+mj-lt"/>
              </a:rPr>
              <a:t> var Napus L. en tres etapas fenológicas de corte.</a:t>
            </a:r>
          </a:p>
          <a:p>
            <a:pPr algn="just"/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s-MX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044F725-2AA2-453B-A417-5CEE3485B55C}"/>
              </a:ext>
            </a:extLst>
          </p:cNvPr>
          <p:cNvSpPr txBox="1"/>
          <p:nvPr/>
        </p:nvSpPr>
        <p:spPr>
          <a:xfrm>
            <a:off x="4454272" y="2991345"/>
            <a:ext cx="73110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Evaluar la producción potencial de tres densidades de siembra de la asociación </a:t>
            </a:r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Avena sativa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L.- </a:t>
            </a:r>
            <a:r>
              <a:rPr lang="es-EC" i="1" dirty="0" smtClean="0">
                <a:latin typeface="Arial" panose="020B0604020202020204" pitchFamily="34" charset="0"/>
                <a:cs typeface="Arial" panose="020B0604020202020204" pitchFamily="34" charset="0"/>
              </a:rPr>
              <a:t>Brassica napus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var Napus L. en tres etapas fenológicas de corte.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Estudiar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el valor nutritivo y digestibilidad in situ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de tres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densidades de siembra de la asociación </a:t>
            </a:r>
            <a:r>
              <a:rPr lang="es-EC" i="1" dirty="0">
                <a:latin typeface="Arial" panose="020B0604020202020204" pitchFamily="34" charset="0"/>
                <a:cs typeface="Arial" panose="020B0604020202020204" pitchFamily="34" charset="0"/>
              </a:rPr>
              <a:t>Avena sativa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L.- </a:t>
            </a:r>
            <a:r>
              <a:rPr lang="es-EC" i="1" dirty="0">
                <a:latin typeface="Arial" panose="020B0604020202020204" pitchFamily="34" charset="0"/>
                <a:cs typeface="Arial" panose="020B0604020202020204" pitchFamily="34" charset="0"/>
              </a:rPr>
              <a:t>Brassica napus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var Napus L. en tres etapas fenológicas de corte.</a:t>
            </a:r>
          </a:p>
          <a:p>
            <a:pPr algn="just"/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3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55" y="5949280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395063" y="0"/>
            <a:ext cx="4370231" cy="446579"/>
          </a:xfrm>
        </p:spPr>
        <p:txBody>
          <a:bodyPr/>
          <a:lstStyle/>
          <a:p>
            <a:r>
              <a:rPr lang="es-EC" sz="32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HIPÓTESIS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2675882-E680-4C37-9F95-B3FA9C09F830}"/>
              </a:ext>
            </a:extLst>
          </p:cNvPr>
          <p:cNvSpPr txBox="1"/>
          <p:nvPr/>
        </p:nvSpPr>
        <p:spPr>
          <a:xfrm>
            <a:off x="1008993" y="2159876"/>
            <a:ext cx="10216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C" sz="2000" b="1" dirty="0">
                <a:latin typeface="+mj-lt"/>
                <a:cs typeface="Times New Roman" panose="02020603050405020304" pitchFamily="18" charset="0"/>
              </a:rPr>
              <a:t>H0</a:t>
            </a:r>
            <a:r>
              <a:rPr lang="es-EC" sz="20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s-EC" sz="2000" dirty="0" smtClean="0">
                <a:latin typeface="+mj-lt"/>
                <a:cs typeface="Times New Roman" panose="02020603050405020304" pitchFamily="18" charset="0"/>
              </a:rPr>
              <a:t>“</a:t>
            </a:r>
            <a:r>
              <a:rPr lang="es-EC" dirty="0">
                <a:latin typeface="+mj-lt"/>
              </a:rPr>
              <a:t>Las densidades de siembra de </a:t>
            </a:r>
            <a:r>
              <a:rPr lang="es-EC" i="1" dirty="0">
                <a:latin typeface="+mj-lt"/>
              </a:rPr>
              <a:t>Avena sativa</a:t>
            </a:r>
            <a:r>
              <a:rPr lang="es-EC" dirty="0">
                <a:latin typeface="+mj-lt"/>
              </a:rPr>
              <a:t> L.-</a:t>
            </a:r>
            <a:r>
              <a:rPr lang="es-EC" i="1" dirty="0">
                <a:latin typeface="+mj-lt"/>
              </a:rPr>
              <a:t>Brassica napus</a:t>
            </a:r>
            <a:r>
              <a:rPr lang="es-EC" dirty="0">
                <a:latin typeface="+mj-lt"/>
              </a:rPr>
              <a:t> var. Napus L., no presentan diferencia en producción forrajera, valor nutritivo y digestibilidad a la </a:t>
            </a:r>
            <a:r>
              <a:rPr lang="es-EC" dirty="0" smtClean="0">
                <a:latin typeface="+mj-lt"/>
              </a:rPr>
              <a:t>cosecha</a:t>
            </a:r>
            <a:r>
              <a:rPr lang="es-EC" sz="2000" dirty="0" smtClean="0">
                <a:latin typeface="+mj-lt"/>
                <a:cs typeface="Times New Roman" panose="02020603050405020304" pitchFamily="18" charset="0"/>
              </a:rPr>
              <a:t>”</a:t>
            </a:r>
            <a:endParaRPr lang="es-EC" sz="20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es-EC" sz="20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C" sz="2000" b="1" dirty="0">
                <a:latin typeface="+mj-lt"/>
                <a:cs typeface="Times New Roman" panose="02020603050405020304" pitchFamily="18" charset="0"/>
              </a:rPr>
              <a:t>H1</a:t>
            </a:r>
            <a:r>
              <a:rPr lang="es-EC" sz="20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s-EC" sz="2000" dirty="0" smtClean="0">
                <a:latin typeface="+mj-lt"/>
                <a:cs typeface="Times New Roman" panose="02020603050405020304" pitchFamily="18" charset="0"/>
              </a:rPr>
              <a:t>“</a:t>
            </a:r>
            <a:r>
              <a:rPr lang="es-EC" dirty="0">
                <a:latin typeface="+mj-lt"/>
              </a:rPr>
              <a:t>Las densidades de siembra de </a:t>
            </a:r>
            <a:r>
              <a:rPr lang="es-EC" i="1" dirty="0">
                <a:latin typeface="+mj-lt"/>
              </a:rPr>
              <a:t>Avena sativa</a:t>
            </a:r>
            <a:r>
              <a:rPr lang="es-EC" dirty="0">
                <a:latin typeface="+mj-lt"/>
              </a:rPr>
              <a:t> L.-</a:t>
            </a:r>
            <a:r>
              <a:rPr lang="es-EC" i="1" dirty="0">
                <a:latin typeface="+mj-lt"/>
              </a:rPr>
              <a:t>Brassica napus</a:t>
            </a:r>
            <a:r>
              <a:rPr lang="es-EC" dirty="0">
                <a:latin typeface="+mj-lt"/>
              </a:rPr>
              <a:t> var. Napus L. presentan diferencia en producción forrajera, valor nutritivo y digestibilidad a la cosecha</a:t>
            </a:r>
            <a:r>
              <a:rPr lang="es-EC" sz="2000" dirty="0" smtClean="0">
                <a:latin typeface="+mj-lt"/>
                <a:cs typeface="Times New Roman" panose="02020603050405020304" pitchFamily="18" charset="0"/>
              </a:rPr>
              <a:t>”</a:t>
            </a:r>
            <a:endParaRPr lang="es-EC" sz="20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9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9424"/>
          </a:xfrm>
        </p:spPr>
        <p:txBody>
          <a:bodyPr/>
          <a:lstStyle/>
          <a:p>
            <a:r>
              <a:rPr lang="es-MX" sz="3200" dirty="0" smtClean="0">
                <a:solidFill>
                  <a:schemeClr val="tx1"/>
                </a:solidFill>
              </a:rPr>
              <a:t>REVISIÓN DE LITERATURA</a:t>
            </a:r>
            <a:endParaRPr lang="es-EC" sz="32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85" y="1930680"/>
            <a:ext cx="2039815" cy="28816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464" t="6664" r="5317"/>
          <a:stretch/>
        </p:blipFill>
        <p:spPr>
          <a:xfrm>
            <a:off x="3856892" y="844062"/>
            <a:ext cx="7444154" cy="24126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7370" t="31330" r="8430" b="36458"/>
          <a:stretch/>
        </p:blipFill>
        <p:spPr>
          <a:xfrm>
            <a:off x="3856892" y="3434862"/>
            <a:ext cx="7549662" cy="2309446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 rot="19570545">
            <a:off x="3071446" y="2825262"/>
            <a:ext cx="586154" cy="29307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derecha 8"/>
          <p:cNvSpPr/>
          <p:nvPr/>
        </p:nvSpPr>
        <p:spPr>
          <a:xfrm rot="1729285">
            <a:off x="3017539" y="3886830"/>
            <a:ext cx="650088" cy="25806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2449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es-MX" sz="3200" dirty="0" smtClean="0">
                <a:solidFill>
                  <a:schemeClr val="tx1"/>
                </a:solidFill>
              </a:rPr>
              <a:t>REVISIÓN DE LITERATURA</a:t>
            </a:r>
            <a:endParaRPr lang="es-EC" sz="32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" y="2078354"/>
            <a:ext cx="3317631" cy="29440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215" y="1165969"/>
            <a:ext cx="2819400" cy="18247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r="10230"/>
          <a:stretch/>
        </p:blipFill>
        <p:spPr>
          <a:xfrm>
            <a:off x="4478215" y="3645875"/>
            <a:ext cx="2819400" cy="20368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278" y="1557518"/>
            <a:ext cx="3563815" cy="265271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5846" y="5873262"/>
            <a:ext cx="3094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Collantes, 2015</a:t>
            </a:r>
            <a:endParaRPr lang="es-EC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68923" y="691662"/>
            <a:ext cx="400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Parámetros productivos</a:t>
            </a:r>
            <a:endParaRPr lang="es-EC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8370278" y="4454769"/>
            <a:ext cx="3563815" cy="37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Digestibilidad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854742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2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68012</TotalTime>
  <Words>2111</Words>
  <Application>Microsoft Office PowerPoint</Application>
  <PresentationFormat>Personalizado</PresentationFormat>
  <Paragraphs>414</Paragraphs>
  <Slides>27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9" baseType="lpstr">
      <vt:lpstr>tema 2</vt:lpstr>
      <vt:lpstr>CorelDRAW</vt:lpstr>
      <vt:lpstr>Presentación de PowerPoint</vt:lpstr>
      <vt:lpstr>INTRODUCCIÓN </vt:lpstr>
      <vt:lpstr>INTRODUCCIÓN </vt:lpstr>
      <vt:lpstr>PROBLEMA </vt:lpstr>
      <vt:lpstr>Presentación de PowerPoint</vt:lpstr>
      <vt:lpstr>OBJETIVOS </vt:lpstr>
      <vt:lpstr>HIPÓTESIS</vt:lpstr>
      <vt:lpstr>REVISIÓN DE LITERATURA</vt:lpstr>
      <vt:lpstr>REVISIÓN DE LITERATURA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RESULTADOS</vt:lpstr>
      <vt:lpstr>RESULTADOS</vt:lpstr>
      <vt:lpstr>RESULTADOS</vt:lpstr>
      <vt:lpstr>RESULTADOS</vt:lpstr>
      <vt:lpstr>RESULTADOS</vt:lpstr>
      <vt:lpstr>RESULTADOS</vt:lpstr>
      <vt:lpstr>Presentación de PowerPoint</vt:lpstr>
      <vt:lpstr>Presentación de PowerPoint</vt:lpstr>
      <vt:lpstr>Presentación de PowerPoint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Marlon Xavier Villares Jibaja</dc:creator>
  <cp:lastModifiedBy>User</cp:lastModifiedBy>
  <cp:revision>980</cp:revision>
  <dcterms:created xsi:type="dcterms:W3CDTF">2016-02-03T01:48:34Z</dcterms:created>
  <dcterms:modified xsi:type="dcterms:W3CDTF">2021-08-26T14:55:40Z</dcterms:modified>
</cp:coreProperties>
</file>