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0">
  <p:sldMasterIdLst>
    <p:sldMasterId id="2147483648" r:id="rId1"/>
    <p:sldMasterId id="2147484080" r:id="rId2"/>
  </p:sldMasterIdLst>
  <p:notesMasterIdLst>
    <p:notesMasterId r:id="rId56"/>
  </p:notesMasterIdLst>
  <p:sldIdLst>
    <p:sldId id="419" r:id="rId3"/>
    <p:sldId id="570" r:id="rId4"/>
    <p:sldId id="561" r:id="rId5"/>
    <p:sldId id="562" r:id="rId6"/>
    <p:sldId id="613" r:id="rId7"/>
    <p:sldId id="565" r:id="rId8"/>
    <p:sldId id="566" r:id="rId9"/>
    <p:sldId id="614" r:id="rId10"/>
    <p:sldId id="615" r:id="rId11"/>
    <p:sldId id="599" r:id="rId12"/>
    <p:sldId id="616" r:id="rId13"/>
    <p:sldId id="600" r:id="rId14"/>
    <p:sldId id="617" r:id="rId15"/>
    <p:sldId id="618" r:id="rId16"/>
    <p:sldId id="619" r:id="rId17"/>
    <p:sldId id="620" r:id="rId18"/>
    <p:sldId id="622" r:id="rId19"/>
    <p:sldId id="648" r:id="rId20"/>
    <p:sldId id="649" r:id="rId21"/>
    <p:sldId id="650" r:id="rId22"/>
    <p:sldId id="651" r:id="rId23"/>
    <p:sldId id="652" r:id="rId24"/>
    <p:sldId id="567" r:id="rId25"/>
    <p:sldId id="623" r:id="rId26"/>
    <p:sldId id="624" r:id="rId27"/>
    <p:sldId id="625" r:id="rId28"/>
    <p:sldId id="626" r:id="rId29"/>
    <p:sldId id="627" r:id="rId30"/>
    <p:sldId id="628" r:id="rId31"/>
    <p:sldId id="629" r:id="rId32"/>
    <p:sldId id="630" r:id="rId33"/>
    <p:sldId id="631" r:id="rId34"/>
    <p:sldId id="632" r:id="rId35"/>
    <p:sldId id="633" r:id="rId36"/>
    <p:sldId id="634" r:id="rId37"/>
    <p:sldId id="635" r:id="rId38"/>
    <p:sldId id="636" r:id="rId39"/>
    <p:sldId id="637" r:id="rId40"/>
    <p:sldId id="638" r:id="rId41"/>
    <p:sldId id="639" r:id="rId42"/>
    <p:sldId id="640" r:id="rId43"/>
    <p:sldId id="641" r:id="rId44"/>
    <p:sldId id="642" r:id="rId45"/>
    <p:sldId id="643" r:id="rId46"/>
    <p:sldId id="653" r:id="rId47"/>
    <p:sldId id="644" r:id="rId48"/>
    <p:sldId id="645" r:id="rId49"/>
    <p:sldId id="588" r:id="rId50"/>
    <p:sldId id="604" r:id="rId51"/>
    <p:sldId id="646" r:id="rId52"/>
    <p:sldId id="589" r:id="rId53"/>
    <p:sldId id="647" r:id="rId54"/>
    <p:sldId id="590" r:id="rId55"/>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EBAN AUZ" initials="E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2F4A2"/>
    <a:srgbClr val="83ED83"/>
    <a:srgbClr val="53AB47"/>
    <a:srgbClr val="FF3300"/>
    <a:srgbClr val="7BBB61"/>
    <a:srgbClr val="B20612"/>
    <a:srgbClr val="336600"/>
    <a:srgbClr val="000000"/>
    <a:srgbClr val="A0DF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5407" autoAdjust="0"/>
  </p:normalViewPr>
  <p:slideViewPr>
    <p:cSldViewPr>
      <p:cViewPr>
        <p:scale>
          <a:sx n="89" d="100"/>
          <a:sy n="89" d="100"/>
        </p:scale>
        <p:origin x="461" y="72"/>
      </p:cViewPr>
      <p:guideLst>
        <p:guide orient="horz" pos="2160"/>
        <p:guide pos="3840"/>
      </p:guideLst>
    </p:cSldViewPr>
  </p:slideViewPr>
  <p:outlineViewPr>
    <p:cViewPr>
      <p:scale>
        <a:sx n="33" d="100"/>
        <a:sy n="33" d="100"/>
      </p:scale>
      <p:origin x="24" y="6726"/>
    </p:cViewPr>
  </p:outlineViewPr>
  <p:notesTextViewPr>
    <p:cViewPr>
      <p:scale>
        <a:sx n="3" d="2"/>
        <a:sy n="3" d="2"/>
      </p:scale>
      <p:origin x="0" y="0"/>
    </p:cViewPr>
  </p:notesTextViewPr>
  <p:sorterViewPr>
    <p:cViewPr>
      <p:scale>
        <a:sx n="100" d="100"/>
        <a:sy n="100" d="100"/>
      </p:scale>
      <p:origin x="0" y="-66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52698A-6408-4E9A-AA5D-004336F04574}" type="datetimeFigureOut">
              <a:rPr lang="es-EC"/>
              <a:pPr>
                <a:defRPr/>
              </a:pPr>
              <a:t>23/8/2021</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s-EC"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C"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331DF2B-E15E-4EFA-AD59-C61873B2CE37}" type="slidenum">
              <a:rPr lang="es-EC"/>
              <a:pPr>
                <a:defRPr/>
              </a:pPr>
              <a:t>‹Nº›</a:t>
            </a:fld>
            <a:endParaRPr lang="es-EC"/>
          </a:p>
        </p:txBody>
      </p:sp>
    </p:spTree>
    <p:extLst>
      <p:ext uri="{BB962C8B-B14F-4D97-AF65-F5344CB8AC3E}">
        <p14:creationId xmlns:p14="http://schemas.microsoft.com/office/powerpoint/2010/main" val="226053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62467"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panose="020B0604020202020204" pitchFamily="34" charset="0"/>
            </a:endParaRPr>
          </a:p>
        </p:txBody>
      </p:sp>
      <p:sp>
        <p:nvSpPr>
          <p:cNvPr id="2" name="1 Marcador de notas"/>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91516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146"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4" name="Rectangle 25"/>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sp>
        <p:nvSpPr>
          <p:cNvPr id="5" name="Rectangle 26"/>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6" name="Rectangle 27"/>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1"/>
            <a:ext cx="1056216"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86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52890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01396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427782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8226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74169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2" y="1604965"/>
            <a:ext cx="5380567"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3370" y="1604965"/>
            <a:ext cx="5380567"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0294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6176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43201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4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560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4488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99455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32083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2853" y="273050"/>
            <a:ext cx="2741083" cy="53022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1" y="273050"/>
            <a:ext cx="8020051" cy="5302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7122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8255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08661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23833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85077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42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62542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518256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7"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8" name="Line 23"/>
          <p:cNvSpPr>
            <a:spLocks noChangeShapeType="1"/>
          </p:cNvSpPr>
          <p:nvPr userDrawn="1"/>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29" name="Line 24"/>
          <p:cNvSpPr>
            <a:spLocks noChangeShapeType="1"/>
          </p:cNvSpPr>
          <p:nvPr userDrawn="1"/>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030" name="Picture 26" descr="LOGO ESPE ORIGINAL copia"/>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050" name="Object 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170" r:id="rId14" imgW="7748626" imgH="4759452" progId="">
                  <p:embed/>
                </p:oleObj>
              </mc:Choice>
              <mc:Fallback>
                <p:oleObj r:id="rId14" imgW="7748626" imgH="475945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051" name="Rectangle 2"/>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2" name="Rectangle 3"/>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sp>
        <p:nvSpPr>
          <p:cNvPr id="2053" name="Rectangle 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4" name="Rectangle 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pic>
        <p:nvPicPr>
          <p:cNvPr id="2055"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6" name="Oval 7"/>
          <p:cNvSpPr>
            <a:spLocks noChangeArrowheads="1"/>
          </p:cNvSpPr>
          <p:nvPr/>
        </p:nvSpPr>
        <p:spPr bwMode="auto">
          <a:xfrm>
            <a:off x="289984" y="260355"/>
            <a:ext cx="1056216" cy="792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a:endParaRPr>
          </a:p>
        </p:txBody>
      </p:sp>
      <p:sp>
        <p:nvSpPr>
          <p:cNvPr id="2" name="Rectangle 8"/>
          <p:cNvSpPr>
            <a:spLocks noGrp="1" noChangeArrowheads="1"/>
          </p:cNvSpPr>
          <p:nvPr>
            <p:ph type="title"/>
          </p:nvPr>
        </p:nvSpPr>
        <p:spPr bwMode="auto">
          <a:xfrm>
            <a:off x="609600" y="273050"/>
            <a:ext cx="10964333" cy="11382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8" name="Rectangle 9"/>
          <p:cNvSpPr>
            <a:spLocks noGrp="1" noChangeArrowheads="1"/>
          </p:cNvSpPr>
          <p:nvPr>
            <p:ph type="body" idx="1"/>
          </p:nvPr>
        </p:nvSpPr>
        <p:spPr bwMode="auto">
          <a:xfrm>
            <a:off x="609600" y="1604965"/>
            <a:ext cx="1096433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s-US"/>
              <a:t>Click to edit the outline text format</a:t>
            </a:r>
          </a:p>
          <a:p>
            <a:pPr lvl="1"/>
            <a:r>
              <a:rPr lang="en-GB" altLang="es-US"/>
              <a:t>Second Outline Level</a:t>
            </a:r>
          </a:p>
          <a:p>
            <a:pPr lvl="2"/>
            <a:r>
              <a:rPr lang="en-GB" altLang="es-US"/>
              <a:t>Third Outline Level</a:t>
            </a:r>
          </a:p>
          <a:p>
            <a:pPr lvl="3"/>
            <a:r>
              <a:rPr lang="en-GB" altLang="es-US"/>
              <a:t>Fourth Outline Level</a:t>
            </a:r>
          </a:p>
          <a:p>
            <a:pPr lvl="4"/>
            <a:r>
              <a:rPr lang="en-GB" altLang="es-US"/>
              <a:t>Fifth Outline Level</a:t>
            </a:r>
          </a:p>
          <a:p>
            <a:pPr lvl="4"/>
            <a:r>
              <a:rPr lang="en-GB" altLang="es-US"/>
              <a:t>Sixth Outline Level</a:t>
            </a:r>
          </a:p>
          <a:p>
            <a:pPr lvl="4"/>
            <a:r>
              <a:rPr lang="en-GB" altLang="es-US"/>
              <a:t>Seventh Outline Level</a:t>
            </a:r>
          </a:p>
        </p:txBody>
      </p:sp>
      <p:pic>
        <p:nvPicPr>
          <p:cNvPr id="2059" name="Picture 1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72533" y="182563"/>
            <a:ext cx="394546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336315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2pPr>
      <a:lvl3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3pPr>
      <a:lvl4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4pPr>
      <a:lvl5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5pPr>
      <a:lvl6pPr marL="25146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6pPr>
      <a:lvl7pPr marL="29718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7pPr>
      <a:lvl8pPr marL="34290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8pPr>
      <a:lvl9pPr marL="38862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9pPr>
    </p:titleStyle>
    <p:bodyStyle>
      <a:lvl1pPr marL="342900" indent="-3429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1pPr>
      <a:lvl2pPr marL="742950" indent="-28575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2pPr>
      <a:lvl3pPr marL="11430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3pPr>
      <a:lvl4pPr marL="16002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4pPr>
      <a:lvl5pPr marL="20574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5pPr>
      <a:lvl6pPr marL="25146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6pPr>
      <a:lvl7pPr marL="29718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7pPr>
      <a:lvl8pPr marL="34290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8pPr>
      <a:lvl9pPr marL="38862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136775" y="1484784"/>
            <a:ext cx="8783761" cy="4524315"/>
          </a:xfrm>
          <a:prstGeom prst="rect">
            <a:avLst/>
          </a:prstGeom>
        </p:spPr>
        <p:txBody>
          <a:bodyPr wrap="square">
            <a:spAutoFit/>
          </a:bodyPr>
          <a:lstStyle/>
          <a:p>
            <a:pPr algn="ctr"/>
            <a:r>
              <a:rPr lang="es-EC" altLang="es-EC" b="1" i="1" dirty="0" smtClean="0">
                <a:latin typeface="+mn-lt"/>
                <a:ea typeface="Calibri" panose="020F0502020204030204" pitchFamily="34" charset="0"/>
                <a:cs typeface="Calibri" panose="020F0502020204030204" pitchFamily="34" charset="0"/>
              </a:rPr>
              <a:t>“</a:t>
            </a:r>
            <a:r>
              <a:rPr lang="es-ES" b="1" dirty="0"/>
              <a:t>Uso de dietas enriquecidas con  nucleótidos y/o vitaminas  y su efecto en la calidad de la  reproducción de trucha arco iris (Oncorhynchus mykiss) en la </a:t>
            </a:r>
            <a:r>
              <a:rPr lang="es-ES" b="1" dirty="0" err="1"/>
              <a:t>Hcda</a:t>
            </a:r>
            <a:r>
              <a:rPr lang="es-ES" b="1" dirty="0"/>
              <a:t>. El </a:t>
            </a:r>
            <a:r>
              <a:rPr lang="es-ES" b="1" dirty="0" smtClean="0"/>
              <a:t>Prado</a:t>
            </a:r>
            <a:r>
              <a:rPr lang="es-EC" altLang="es-EC" b="1" dirty="0" smtClean="0">
                <a:latin typeface="+mn-lt"/>
                <a:ea typeface="Calibri" panose="020F0502020204030204" pitchFamily="34" charset="0"/>
                <a:cs typeface="Calibri" panose="020F0502020204030204" pitchFamily="34" charset="0"/>
              </a:rPr>
              <a:t>”</a:t>
            </a:r>
            <a:endParaRPr lang="es-EC" altLang="es-EC" dirty="0">
              <a:latin typeface="+mn-lt"/>
              <a:ea typeface="Calibri" panose="020F0502020204030204" pitchFamily="34" charset="0"/>
              <a:cs typeface="Calibri" panose="020F0502020204030204" pitchFamily="34" charset="0"/>
            </a:endParaRPr>
          </a:p>
          <a:p>
            <a:pPr algn="ctr"/>
            <a:endParaRPr lang="es-EC" dirty="0">
              <a:latin typeface="+mn-lt"/>
              <a:cs typeface="Calibri" panose="020F0502020204030204" pitchFamily="34" charset="0"/>
            </a:endParaRPr>
          </a:p>
          <a:p>
            <a:pPr algn="ctr"/>
            <a:r>
              <a:rPr lang="es-EC" dirty="0" smtClean="0">
                <a:latin typeface="+mn-lt"/>
                <a:cs typeface="Calibri" panose="020F0502020204030204" pitchFamily="34" charset="0"/>
              </a:rPr>
              <a:t>Castro Flores, Kevin Alberto</a:t>
            </a:r>
            <a:endParaRPr lang="es-EC" dirty="0">
              <a:latin typeface="+mn-lt"/>
              <a:cs typeface="Calibri" panose="020F0502020204030204" pitchFamily="34" charset="0"/>
            </a:endParaRPr>
          </a:p>
          <a:p>
            <a:pPr algn="ctr"/>
            <a:r>
              <a:rPr lang="es-EC" dirty="0">
                <a:latin typeface="+mn-lt"/>
                <a:cs typeface="Calibri" panose="020F0502020204030204" pitchFamily="34" charset="0"/>
              </a:rPr>
              <a:t> </a:t>
            </a:r>
          </a:p>
          <a:p>
            <a:pPr algn="ctr"/>
            <a:r>
              <a:rPr lang="es-EC" dirty="0">
                <a:latin typeface="+mn-lt"/>
                <a:cs typeface="Calibri" panose="020F0502020204030204" pitchFamily="34" charset="0"/>
              </a:rPr>
              <a:t>Departamento de Ciencias de la Vida y de la Agricultura</a:t>
            </a:r>
          </a:p>
          <a:p>
            <a:pPr algn="ctr"/>
            <a:endParaRPr lang="es-EC" dirty="0">
              <a:latin typeface="+mn-lt"/>
              <a:cs typeface="Calibri" panose="020F0502020204030204" pitchFamily="34" charset="0"/>
            </a:endParaRPr>
          </a:p>
          <a:p>
            <a:pPr algn="ctr"/>
            <a:r>
              <a:rPr lang="es-EC" dirty="0">
                <a:latin typeface="+mn-lt"/>
                <a:cs typeface="Calibri" panose="020F0502020204030204" pitchFamily="34" charset="0"/>
              </a:rPr>
              <a:t>Carrera de Ingeniería Agropecuaria</a:t>
            </a:r>
          </a:p>
          <a:p>
            <a:pPr algn="ctr"/>
            <a:r>
              <a:rPr lang="es-EC" dirty="0">
                <a:latin typeface="+mn-lt"/>
                <a:cs typeface="Calibri" panose="020F0502020204030204" pitchFamily="34" charset="0"/>
              </a:rPr>
              <a:t> </a:t>
            </a:r>
          </a:p>
          <a:p>
            <a:pPr algn="ctr"/>
            <a:r>
              <a:rPr lang="es-EC" dirty="0">
                <a:latin typeface="+mn-lt"/>
                <a:cs typeface="Calibri" panose="020F0502020204030204" pitchFamily="34" charset="0"/>
              </a:rPr>
              <a:t>Trabajo de titulación, previo a la obtención del título de Ingeniero Agropecuario </a:t>
            </a:r>
          </a:p>
          <a:p>
            <a:pPr algn="ctr"/>
            <a:r>
              <a:rPr lang="es-EC" dirty="0">
                <a:latin typeface="+mn-lt"/>
                <a:cs typeface="Calibri" panose="020F0502020204030204" pitchFamily="34" charset="0"/>
              </a:rPr>
              <a:t> </a:t>
            </a:r>
          </a:p>
          <a:p>
            <a:pPr algn="ctr"/>
            <a:r>
              <a:rPr lang="es-EC" dirty="0">
                <a:latin typeface="+mn-lt"/>
                <a:cs typeface="Calibri" panose="020F0502020204030204" pitchFamily="34" charset="0"/>
              </a:rPr>
              <a:t>PhD. Ortiz Tirado, Juan Cristóbal </a:t>
            </a:r>
            <a:endParaRPr lang="es-EC" dirty="0" smtClean="0">
              <a:latin typeface="+mn-lt"/>
              <a:cs typeface="Calibri" panose="020F0502020204030204" pitchFamily="34" charset="0"/>
            </a:endParaRPr>
          </a:p>
          <a:p>
            <a:pPr algn="ctr"/>
            <a:endParaRPr lang="es-EC" dirty="0">
              <a:latin typeface="+mn-lt"/>
              <a:cs typeface="Calibri" panose="020F0502020204030204" pitchFamily="34" charset="0"/>
            </a:endParaRPr>
          </a:p>
          <a:p>
            <a:pPr algn="ctr"/>
            <a:r>
              <a:rPr lang="es-EC" dirty="0" smtClean="0">
                <a:latin typeface="+mn-lt"/>
                <a:cs typeface="Calibri" panose="020F0502020204030204" pitchFamily="34" charset="0"/>
              </a:rPr>
              <a:t>Agosto 2021</a:t>
            </a:r>
            <a:endParaRPr lang="es-EC" dirty="0">
              <a:latin typeface="+mn-lt"/>
              <a:cs typeface="Calibri" panose="020F0502020204030204" pitchFamily="34" charset="0"/>
            </a:endParaRPr>
          </a:p>
          <a:p>
            <a:pPr algn="ctr"/>
            <a:r>
              <a:rPr lang="es-EC" dirty="0">
                <a:latin typeface="+mn-lt"/>
                <a:cs typeface="Calibri" panose="020F0502020204030204" pitchFamily="34" charset="0"/>
              </a:rPr>
              <a:t> </a:t>
            </a:r>
          </a:p>
        </p:txBody>
      </p:sp>
      <p:sp>
        <p:nvSpPr>
          <p:cNvPr id="2" name="AutoShape 2" descr="Resultado de imagen para uc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sp>
        <p:nvSpPr>
          <p:cNvPr id="4" name="AutoShape 4" descr="Resultado de imagen para ucm"/>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pic>
        <p:nvPicPr>
          <p:cNvPr id="5"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88488" y="7938"/>
            <a:ext cx="1577415" cy="1548854"/>
          </a:xfrm>
          <a:prstGeom prst="rect">
            <a:avLst/>
          </a:prstGeom>
        </p:spPr>
      </p:pic>
    </p:spTree>
    <p:extLst>
      <p:ext uri="{BB962C8B-B14F-4D97-AF65-F5344CB8AC3E}">
        <p14:creationId xmlns:p14="http://schemas.microsoft.com/office/powerpoint/2010/main" val="158155024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D92C0725-8D58-4EC8-A13B-D977A0EF10D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cxnSp>
        <p:nvCxnSpPr>
          <p:cNvPr id="4" name="Conector recto 3">
            <a:extLst>
              <a:ext uri="{FF2B5EF4-FFF2-40B4-BE49-F238E27FC236}">
                <a16:creationId xmlns="" xmlns:a16="http://schemas.microsoft.com/office/drawing/2014/main" id="{E6F7A2BB-327C-4017-A17C-BBC46CAA8237}"/>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296" name="CuadroTexto 14">
            <a:extLst>
              <a:ext uri="{FF2B5EF4-FFF2-40B4-BE49-F238E27FC236}">
                <a16:creationId xmlns="" xmlns:a16="http://schemas.microsoft.com/office/drawing/2014/main" id="{41A31E33-4F9C-4AFA-9633-7AC7358F6D04}"/>
              </a:ext>
            </a:extLst>
          </p:cNvPr>
          <p:cNvSpPr txBox="1">
            <a:spLocks noChangeArrowheads="1"/>
          </p:cNvSpPr>
          <p:nvPr/>
        </p:nvSpPr>
        <p:spPr bwMode="auto">
          <a:xfrm>
            <a:off x="-322312" y="4560888"/>
            <a:ext cx="6897688"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492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1000"/>
              </a:spcAft>
            </a:pPr>
            <a:r>
              <a:rPr lang="es-EC" altLang="es-EC" sz="1600" b="1">
                <a:cs typeface="Times New Roman" panose="02020603050405020304" pitchFamily="18" charset="0"/>
              </a:rPr>
              <a:t>Familia: </a:t>
            </a:r>
            <a:r>
              <a:rPr lang="es-EC" altLang="es-EC" sz="1600">
                <a:cs typeface="Times New Roman" panose="02020603050405020304" pitchFamily="18" charset="0"/>
              </a:rPr>
              <a:t>Salmonidae</a:t>
            </a:r>
            <a:endParaRPr lang="es-EC" altLang="es-EC" sz="1600">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es-EC" altLang="es-EC" sz="1600" b="1">
                <a:cs typeface="Times New Roman" panose="02020603050405020304" pitchFamily="18" charset="0"/>
              </a:rPr>
              <a:t>Género: </a:t>
            </a:r>
            <a:r>
              <a:rPr lang="es-EC" altLang="es-EC" sz="1600" i="1">
                <a:cs typeface="Times New Roman" panose="02020603050405020304" pitchFamily="18" charset="0"/>
              </a:rPr>
              <a:t>Oncorhynchus</a:t>
            </a:r>
            <a:endParaRPr lang="es-EC" altLang="es-EC" sz="1600">
              <a:latin typeface="Calibri" panose="020F0502020204030204" pitchFamily="34" charset="0"/>
              <a:cs typeface="Calibri" panose="020F0502020204030204" pitchFamily="34" charset="0"/>
            </a:endParaRPr>
          </a:p>
          <a:p>
            <a:pPr algn="just">
              <a:spcAft>
                <a:spcPts val="1000"/>
              </a:spcAft>
            </a:pPr>
            <a:r>
              <a:rPr lang="es-EC" altLang="es-EC" sz="1600" b="1">
                <a:cs typeface="Times New Roman" panose="02020603050405020304" pitchFamily="18" charset="0"/>
              </a:rPr>
              <a:t>Especie:</a:t>
            </a:r>
            <a:r>
              <a:rPr lang="es-EC" altLang="es-EC" sz="1600" b="1" i="1">
                <a:cs typeface="Times New Roman" panose="02020603050405020304" pitchFamily="18" charset="0"/>
              </a:rPr>
              <a:t> </a:t>
            </a:r>
            <a:r>
              <a:rPr lang="es-EC" altLang="es-EC" sz="1600" i="1">
                <a:cs typeface="Times New Roman" panose="02020603050405020304" pitchFamily="18" charset="0"/>
              </a:rPr>
              <a:t>O</a:t>
            </a:r>
            <a:r>
              <a:rPr lang="es-EC" altLang="es-EC" sz="1600" b="1" i="1">
                <a:cs typeface="Times New Roman" panose="02020603050405020304" pitchFamily="18" charset="0"/>
              </a:rPr>
              <a:t>.</a:t>
            </a:r>
            <a:r>
              <a:rPr lang="es-EC" altLang="es-EC" sz="1600" b="1">
                <a:cs typeface="Times New Roman" panose="02020603050405020304" pitchFamily="18" charset="0"/>
              </a:rPr>
              <a:t> </a:t>
            </a:r>
            <a:r>
              <a:rPr lang="es-EC" altLang="es-EC" sz="1600" i="1">
                <a:cs typeface="Times New Roman" panose="02020603050405020304" pitchFamily="18" charset="0"/>
              </a:rPr>
              <a:t>mykiss</a:t>
            </a:r>
            <a:endParaRPr lang="es-EC" altLang="es-EC" sz="1600">
              <a:latin typeface="Calibri" panose="020F0502020204030204" pitchFamily="34" charset="0"/>
              <a:cs typeface="Calibri" panose="020F0502020204030204" pitchFamily="34" charset="0"/>
            </a:endParaRPr>
          </a:p>
        </p:txBody>
      </p:sp>
      <p:pic>
        <p:nvPicPr>
          <p:cNvPr id="16" name="Imagen 15">
            <a:extLst>
              <a:ext uri="{FF2B5EF4-FFF2-40B4-BE49-F238E27FC236}">
                <a16:creationId xmlns="" xmlns:a16="http://schemas.microsoft.com/office/drawing/2014/main" id="{25DCDFD7-6510-423C-ADDD-55A1D5DCEC3F}"/>
              </a:ext>
            </a:extLst>
          </p:cNvPr>
          <p:cNvPicPr>
            <a:picLocks noChangeAspect="1"/>
          </p:cNvPicPr>
          <p:nvPr/>
        </p:nvPicPr>
        <p:blipFill>
          <a:blip r:embed="rId2"/>
          <a:stretch>
            <a:fillRect/>
          </a:stretch>
        </p:blipFill>
        <p:spPr>
          <a:xfrm>
            <a:off x="6009311" y="3137167"/>
            <a:ext cx="2797175" cy="2097087"/>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479376" y="901700"/>
            <a:ext cx="6096000" cy="923330"/>
          </a:xfrm>
          <a:prstGeom prst="rect">
            <a:avLst/>
          </a:prstGeom>
        </p:spPr>
        <p:txBody>
          <a:bodyPr>
            <a:spAutoFit/>
          </a:bodyPr>
          <a:lstStyle/>
          <a:p>
            <a:pPr algn="just"/>
            <a:r>
              <a:rPr lang="es-419" dirty="0">
                <a:latin typeface="Arial" panose="020B0604020202020204" pitchFamily="34" charset="0"/>
                <a:ea typeface="Calibri" panose="020F0502020204030204" pitchFamily="34" charset="0"/>
              </a:rPr>
              <a:t>La trucha arco iris (</a:t>
            </a:r>
            <a:r>
              <a:rPr lang="es-419" i="1" dirty="0">
                <a:latin typeface="Arial" panose="020B0604020202020204" pitchFamily="34" charset="0"/>
                <a:ea typeface="Calibri" panose="020F0502020204030204" pitchFamily="34" charset="0"/>
              </a:rPr>
              <a:t>Oncorhynchus mykiss</a:t>
            </a:r>
            <a:r>
              <a:rPr lang="es-419" dirty="0">
                <a:latin typeface="Arial" panose="020B0604020202020204" pitchFamily="34" charset="0"/>
                <a:ea typeface="Calibri" panose="020F0502020204030204" pitchFamily="34" charset="0"/>
              </a:rPr>
              <a:t>) pertenece al grupo de los salmónidos, originario de América del norte (Ramírez, 2016). </a:t>
            </a:r>
            <a:endParaRPr lang="es-419" dirty="0"/>
          </a:p>
        </p:txBody>
      </p:sp>
      <p:sp>
        <p:nvSpPr>
          <p:cNvPr id="7" name="Rectángulo 6"/>
          <p:cNvSpPr/>
          <p:nvPr/>
        </p:nvSpPr>
        <p:spPr>
          <a:xfrm>
            <a:off x="6096000" y="2031118"/>
            <a:ext cx="5883460" cy="1200329"/>
          </a:xfrm>
          <a:prstGeom prst="rect">
            <a:avLst/>
          </a:prstGeom>
        </p:spPr>
        <p:txBody>
          <a:bodyPr wrap="square">
            <a:spAutoFit/>
          </a:bodyPr>
          <a:lstStyle/>
          <a:p>
            <a:r>
              <a:rPr lang="es-419" dirty="0">
                <a:latin typeface="Arial" panose="020B0604020202020204" pitchFamily="34" charset="0"/>
                <a:ea typeface="Calibri" panose="020F0502020204030204" pitchFamily="34" charset="0"/>
              </a:rPr>
              <a:t>Su cuerpo se encuentra cubierto por escamas finas de forma fusiforme (forma de huso</a:t>
            </a:r>
            <a:r>
              <a:rPr lang="es-419" dirty="0" smtClean="0">
                <a:latin typeface="Arial" panose="020B0604020202020204" pitchFamily="34" charset="0"/>
                <a:ea typeface="Calibri" panose="020F0502020204030204" pitchFamily="34" charset="0"/>
              </a:rPr>
              <a:t>) </a:t>
            </a:r>
            <a:r>
              <a:rPr lang="es-MX" dirty="0"/>
              <a:t>(Padrón &amp; Lacruz, 2010).</a:t>
            </a:r>
            <a:endParaRPr lang="es-419" dirty="0"/>
          </a:p>
          <a:p>
            <a:r>
              <a:rPr lang="es-419" dirty="0" smtClean="0">
                <a:latin typeface="Arial" panose="020B0604020202020204" pitchFamily="34" charset="0"/>
                <a:ea typeface="Calibri" panose="020F0502020204030204" pitchFamily="34" charset="0"/>
              </a:rPr>
              <a:t>. </a:t>
            </a:r>
            <a:endParaRPr lang="es-419" dirty="0"/>
          </a:p>
        </p:txBody>
      </p:sp>
      <p:pic>
        <p:nvPicPr>
          <p:cNvPr id="8" name="Imagen 7"/>
          <p:cNvPicPr>
            <a:picLocks noChangeAspect="1"/>
          </p:cNvPicPr>
          <p:nvPr/>
        </p:nvPicPr>
        <p:blipFill rotWithShape="1">
          <a:blip r:embed="rId3"/>
          <a:srcRect b="10625"/>
          <a:stretch/>
        </p:blipFill>
        <p:spPr>
          <a:xfrm>
            <a:off x="8891215" y="3137167"/>
            <a:ext cx="3003917" cy="1967439"/>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248" y="2038598"/>
            <a:ext cx="5084995" cy="229026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E6F7A2BB-327C-4017-A17C-BBC46CAA8237}"/>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D92C0725-8D58-4EC8-A13B-D977A0EF10D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4" name="Rectángulo 3"/>
          <p:cNvSpPr/>
          <p:nvPr/>
        </p:nvSpPr>
        <p:spPr>
          <a:xfrm>
            <a:off x="-744760" y="908720"/>
            <a:ext cx="4948149" cy="507831"/>
          </a:xfrm>
          <a:prstGeom prst="rect">
            <a:avLst/>
          </a:prstGeom>
          <a:noFill/>
        </p:spPr>
        <p:txBody>
          <a:bodyPr>
            <a:spAutoFit/>
          </a:bodyPr>
          <a:lstStyle/>
          <a:p>
            <a:pPr marL="457200" indent="450215" algn="ctr">
              <a:lnSpc>
                <a:spcPct val="150000"/>
              </a:lnSpc>
              <a:spcAft>
                <a:spcPts val="1000"/>
              </a:spcAft>
            </a:pPr>
            <a:r>
              <a:rPr lang="es-ES" b="1" dirty="0">
                <a:latin typeface="+mj-lt"/>
                <a:ea typeface="Calibri" panose="020F0502020204030204" pitchFamily="34" charset="0"/>
                <a:cs typeface="Times New Roman" panose="02020603050405020304" pitchFamily="18" charset="0"/>
              </a:rPr>
              <a:t>Características de la reproducción </a:t>
            </a:r>
            <a:endParaRPr lang="es-419" b="1" dirty="0">
              <a:latin typeface="+mj-lt"/>
              <a:ea typeface="Calibri" panose="020F0502020204030204" pitchFamily="34" charset="0"/>
              <a:cs typeface="Times New Roman" panose="02020603050405020304" pitchFamily="18" charset="0"/>
            </a:endParaRPr>
          </a:p>
        </p:txBody>
      </p:sp>
      <p:sp>
        <p:nvSpPr>
          <p:cNvPr id="5" name="Rectángulo 4"/>
          <p:cNvSpPr/>
          <p:nvPr/>
        </p:nvSpPr>
        <p:spPr>
          <a:xfrm>
            <a:off x="191344" y="1340768"/>
            <a:ext cx="4762500" cy="1703030"/>
          </a:xfrm>
          <a:prstGeom prst="rect">
            <a:avLst/>
          </a:prstGeom>
        </p:spPr>
        <p:txBody>
          <a:bodyPr wrap="square">
            <a:spAutoFit/>
          </a:bodyPr>
          <a:lstStyle/>
          <a:p>
            <a:pPr algn="just">
              <a:lnSpc>
                <a:spcPct val="150000"/>
              </a:lnSpc>
            </a:pPr>
            <a:r>
              <a:rPr lang="es-419" dirty="0" smtClean="0">
                <a:latin typeface="Arial" panose="020B0604020202020204" pitchFamily="34" charset="0"/>
                <a:ea typeface="Calibri" panose="020F0502020204030204" pitchFamily="34" charset="0"/>
              </a:rPr>
              <a:t>Su </a:t>
            </a:r>
            <a:r>
              <a:rPr lang="es-419" dirty="0">
                <a:latin typeface="Arial" panose="020B0604020202020204" pitchFamily="34" charset="0"/>
                <a:ea typeface="Calibri" panose="020F0502020204030204" pitchFamily="34" charset="0"/>
              </a:rPr>
              <a:t>reproducción es sexual y </a:t>
            </a:r>
            <a:r>
              <a:rPr lang="es-419" dirty="0" smtClean="0">
                <a:latin typeface="Arial" panose="020B0604020202020204" pitchFamily="34" charset="0"/>
                <a:ea typeface="Calibri" panose="020F0502020204030204" pitchFamily="34" charset="0"/>
              </a:rPr>
              <a:t>externa</a:t>
            </a:r>
          </a:p>
          <a:p>
            <a:pPr algn="just">
              <a:lnSpc>
                <a:spcPct val="150000"/>
              </a:lnSpc>
            </a:pPr>
            <a:r>
              <a:rPr lang="es-419" dirty="0" smtClean="0">
                <a:latin typeface="Arial" panose="020B0604020202020204" pitchFamily="34" charset="0"/>
                <a:ea typeface="Calibri" panose="020F0502020204030204" pitchFamily="34" charset="0"/>
              </a:rPr>
              <a:t>la </a:t>
            </a:r>
            <a:r>
              <a:rPr lang="es-419" dirty="0">
                <a:latin typeface="Arial" panose="020B0604020202020204" pitchFamily="34" charset="0"/>
                <a:ea typeface="Calibri" panose="020F0502020204030204" pitchFamily="34" charset="0"/>
              </a:rPr>
              <a:t>hembra y el macho depositan libremente sus gametos sexuales (espermatozoides y óvulos) </a:t>
            </a:r>
            <a:r>
              <a:rPr lang="es-419" dirty="0" smtClean="0">
                <a:latin typeface="Arial" panose="020B0604020202020204" pitchFamily="34" charset="0"/>
                <a:ea typeface="Calibri" panose="020F0502020204030204" pitchFamily="34" charset="0"/>
              </a:rPr>
              <a:t>(</a:t>
            </a:r>
            <a:r>
              <a:rPr lang="es-419" dirty="0">
                <a:latin typeface="Arial" panose="020B0604020202020204" pitchFamily="34" charset="0"/>
                <a:ea typeface="Calibri" panose="020F0502020204030204" pitchFamily="34" charset="0"/>
              </a:rPr>
              <a:t>Hernández &amp; Aquino, 2008). </a:t>
            </a:r>
            <a:endParaRPr lang="es-419" dirty="0"/>
          </a:p>
        </p:txBody>
      </p:sp>
      <p:pic>
        <p:nvPicPr>
          <p:cNvPr id="7" name="Imagen 6"/>
          <p:cNvPicPr>
            <a:picLocks noChangeAspect="1"/>
          </p:cNvPicPr>
          <p:nvPr/>
        </p:nvPicPr>
        <p:blipFill>
          <a:blip r:embed="rId2"/>
          <a:stretch>
            <a:fillRect/>
          </a:stretch>
        </p:blipFill>
        <p:spPr>
          <a:xfrm>
            <a:off x="6456040" y="1885627"/>
            <a:ext cx="3969221" cy="2665462"/>
          </a:xfrm>
          <a:prstGeom prst="rect">
            <a:avLst/>
          </a:prstGeom>
        </p:spPr>
      </p:pic>
      <p:sp>
        <p:nvSpPr>
          <p:cNvPr id="8" name="Rectángulo 7"/>
          <p:cNvSpPr/>
          <p:nvPr/>
        </p:nvSpPr>
        <p:spPr>
          <a:xfrm>
            <a:off x="6421052" y="831769"/>
            <a:ext cx="3912096" cy="923330"/>
          </a:xfrm>
          <a:prstGeom prst="rect">
            <a:avLst/>
          </a:prstGeom>
        </p:spPr>
        <p:txBody>
          <a:bodyPr wrap="square">
            <a:spAutoFit/>
          </a:bodyPr>
          <a:lstStyle/>
          <a:p>
            <a:r>
              <a:rPr lang="es-419" dirty="0">
                <a:latin typeface="Arial" panose="020B0604020202020204" pitchFamily="34" charset="0"/>
                <a:ea typeface="Calibri" panose="020F0502020204030204" pitchFamily="34" charset="0"/>
              </a:rPr>
              <a:t>Algo muy peculiar es que presentan un gonocorismo </a:t>
            </a:r>
            <a:r>
              <a:rPr lang="es-419" dirty="0" smtClean="0">
                <a:latin typeface="Arial" panose="020B0604020202020204" pitchFamily="34" charset="0"/>
                <a:ea typeface="Calibri" panose="020F0502020204030204" pitchFamily="34" charset="0"/>
              </a:rPr>
              <a:t>indiferenciado </a:t>
            </a:r>
            <a:r>
              <a:rPr lang="es-419" dirty="0"/>
              <a:t>(Cuevas, 2013).</a:t>
            </a:r>
          </a:p>
        </p:txBody>
      </p:sp>
      <p:sp>
        <p:nvSpPr>
          <p:cNvPr id="9" name="Rectángulo 8"/>
          <p:cNvSpPr/>
          <p:nvPr/>
        </p:nvSpPr>
        <p:spPr>
          <a:xfrm>
            <a:off x="6168008" y="4637966"/>
            <a:ext cx="4848388" cy="1477328"/>
          </a:xfrm>
          <a:prstGeom prst="rect">
            <a:avLst/>
          </a:prstGeom>
        </p:spPr>
        <p:txBody>
          <a:bodyPr wrap="square">
            <a:spAutoFit/>
          </a:bodyPr>
          <a:lstStyle/>
          <a:p>
            <a:pPr algn="just"/>
            <a:r>
              <a:rPr lang="es-419" dirty="0">
                <a:latin typeface="Arial" panose="020B0604020202020204" pitchFamily="34" charset="0"/>
                <a:ea typeface="Calibri" panose="020F0502020204030204" pitchFamily="34" charset="0"/>
              </a:rPr>
              <a:t>Su reproducción también se caracteriza por ser </a:t>
            </a:r>
            <a:r>
              <a:rPr lang="es-419" dirty="0" smtClean="0">
                <a:latin typeface="Arial" panose="020B0604020202020204" pitchFamily="34" charset="0"/>
                <a:ea typeface="Calibri" panose="020F0502020204030204" pitchFamily="34" charset="0"/>
              </a:rPr>
              <a:t>cíclica </a:t>
            </a:r>
            <a:r>
              <a:rPr lang="es-MX" dirty="0"/>
              <a:t>este proceso reproductivo está sujeto a la influencia de las condiciones ambientales (Blanco, 1994).</a:t>
            </a:r>
            <a:endParaRPr lang="es-419" dirty="0"/>
          </a:p>
          <a:p>
            <a:endParaRPr lang="es-419" dirty="0"/>
          </a:p>
        </p:txBody>
      </p:sp>
      <p:pic>
        <p:nvPicPr>
          <p:cNvPr id="10" name="Imagen 9"/>
          <p:cNvPicPr>
            <a:picLocks noChangeAspect="1"/>
          </p:cNvPicPr>
          <p:nvPr/>
        </p:nvPicPr>
        <p:blipFill>
          <a:blip r:embed="rId3"/>
          <a:stretch>
            <a:fillRect/>
          </a:stretch>
        </p:blipFill>
        <p:spPr>
          <a:xfrm>
            <a:off x="479376" y="3073263"/>
            <a:ext cx="4419600" cy="3105150"/>
          </a:xfrm>
          <a:prstGeom prst="rect">
            <a:avLst/>
          </a:prstGeom>
        </p:spPr>
      </p:pic>
    </p:spTree>
    <p:extLst>
      <p:ext uri="{BB962C8B-B14F-4D97-AF65-F5344CB8AC3E}">
        <p14:creationId xmlns:p14="http://schemas.microsoft.com/office/powerpoint/2010/main" val="3040813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rotWithShape="1">
          <a:blip r:embed="rId2"/>
          <a:srcRect l="14241" t="22749" b="39335"/>
          <a:stretch/>
        </p:blipFill>
        <p:spPr>
          <a:xfrm>
            <a:off x="353992" y="4523910"/>
            <a:ext cx="6113048" cy="1517746"/>
          </a:xfrm>
          <a:prstGeom prst="rect">
            <a:avLst/>
          </a:prstGeom>
        </p:spPr>
      </p:pic>
      <p:sp>
        <p:nvSpPr>
          <p:cNvPr id="7" name="Rectángulo 6"/>
          <p:cNvSpPr/>
          <p:nvPr/>
        </p:nvSpPr>
        <p:spPr>
          <a:xfrm>
            <a:off x="6467040" y="1421287"/>
            <a:ext cx="5616624" cy="4247317"/>
          </a:xfrm>
          <a:prstGeom prst="rect">
            <a:avLst/>
          </a:prstGeom>
        </p:spPr>
        <p:txBody>
          <a:bodyPr wrap="square">
            <a:spAutoFit/>
          </a:bodyPr>
          <a:lstStyle/>
          <a:p>
            <a:pPr marL="285750" indent="-285750">
              <a:lnSpc>
                <a:spcPct val="15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La </a:t>
            </a:r>
            <a:r>
              <a:rPr lang="es-419" dirty="0">
                <a:latin typeface="Arial" panose="020B0604020202020204" pitchFamily="34" charset="0"/>
                <a:ea typeface="Calibri" panose="020F0502020204030204" pitchFamily="34" charset="0"/>
              </a:rPr>
              <a:t>hembra presenta un vientre notoriamente </a:t>
            </a:r>
            <a:r>
              <a:rPr lang="es-419" dirty="0" smtClean="0">
                <a:latin typeface="Arial" panose="020B0604020202020204" pitchFamily="34" charset="0"/>
                <a:ea typeface="Calibri" panose="020F0502020204030204" pitchFamily="34" charset="0"/>
              </a:rPr>
              <a:t>ensanchado </a:t>
            </a:r>
            <a:r>
              <a:rPr lang="es-419" dirty="0">
                <a:latin typeface="Arial" panose="020B0604020202020204" pitchFamily="34" charset="0"/>
                <a:ea typeface="Calibri" panose="020F0502020204030204" pitchFamily="34" charset="0"/>
              </a:rPr>
              <a:t>(Batallas, 2018</a:t>
            </a:r>
            <a:r>
              <a:rPr lang="es-419" dirty="0" smtClean="0">
                <a:latin typeface="Arial" panose="020B0604020202020204" pitchFamily="34" charset="0"/>
                <a:ea typeface="Calibri" panose="020F0502020204030204" pitchFamily="34" charset="0"/>
              </a:rPr>
              <a:t>).</a:t>
            </a:r>
          </a:p>
          <a:p>
            <a:pPr marL="285750" indent="-285750">
              <a:lnSpc>
                <a:spcPct val="150000"/>
              </a:lnSpc>
              <a:buFont typeface="Arial" panose="020B0604020202020204" pitchFamily="34" charset="0"/>
              <a:buChar char="•"/>
            </a:pPr>
            <a:endParaRPr lang="es-419" dirty="0" smtClean="0">
              <a:latin typeface="Arial" panose="020B0604020202020204" pitchFamily="34" charset="0"/>
              <a:ea typeface="Calibri" panose="020F0502020204030204" pitchFamily="34" charset="0"/>
            </a:endParaRPr>
          </a:p>
          <a:p>
            <a:pPr marL="285750" indent="-285750">
              <a:lnSpc>
                <a:spcPct val="15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El </a:t>
            </a:r>
            <a:r>
              <a:rPr lang="es-419" dirty="0">
                <a:latin typeface="Arial" panose="020B0604020202020204" pitchFamily="34" charset="0"/>
                <a:ea typeface="Calibri" panose="020F0502020204030204" pitchFamily="34" charset="0"/>
              </a:rPr>
              <a:t>poro genital se vuelve turgente y se torna de color </a:t>
            </a:r>
            <a:r>
              <a:rPr lang="es-419" dirty="0" smtClean="0">
                <a:latin typeface="Arial" panose="020B0604020202020204" pitchFamily="34" charset="0"/>
                <a:ea typeface="Calibri" panose="020F0502020204030204" pitchFamily="34" charset="0"/>
              </a:rPr>
              <a:t>rosáceo </a:t>
            </a:r>
            <a:r>
              <a:rPr lang="es-419" dirty="0">
                <a:latin typeface="Arial" panose="020B0604020202020204" pitchFamily="34" charset="0"/>
                <a:ea typeface="Calibri" panose="020F0502020204030204" pitchFamily="34" charset="0"/>
              </a:rPr>
              <a:t>(Batallas, 2018</a:t>
            </a:r>
            <a:r>
              <a:rPr lang="es-419" dirty="0" smtClean="0">
                <a:latin typeface="Arial" panose="020B0604020202020204" pitchFamily="34" charset="0"/>
                <a:ea typeface="Calibri" panose="020F0502020204030204" pitchFamily="34" charset="0"/>
              </a:rPr>
              <a:t>).</a:t>
            </a:r>
          </a:p>
          <a:p>
            <a:pPr marL="285750" indent="-285750">
              <a:lnSpc>
                <a:spcPct val="150000"/>
              </a:lnSpc>
              <a:buFont typeface="Arial" panose="020B0604020202020204" pitchFamily="34" charset="0"/>
              <a:buChar char="•"/>
            </a:pPr>
            <a:endParaRPr lang="es-419" dirty="0" smtClean="0">
              <a:latin typeface="Arial" panose="020B0604020202020204" pitchFamily="34" charset="0"/>
              <a:ea typeface="Calibri" panose="020F0502020204030204" pitchFamily="34" charset="0"/>
            </a:endParaRPr>
          </a:p>
          <a:p>
            <a:pPr marL="285750" indent="-285750">
              <a:lnSpc>
                <a:spcPct val="150000"/>
              </a:lnSpc>
              <a:buFont typeface="Arial" panose="020B0604020202020204" pitchFamily="34" charset="0"/>
              <a:buChar char="•"/>
            </a:pPr>
            <a:r>
              <a:rPr lang="es-419" dirty="0"/>
              <a:t>La cantidad de ovas obtenidas depende de las características que pueda presentar una </a:t>
            </a:r>
            <a:r>
              <a:rPr lang="es-419" dirty="0" smtClean="0"/>
              <a:t>hembra </a:t>
            </a:r>
            <a:r>
              <a:rPr lang="es-419" dirty="0"/>
              <a:t>(Vargas, 2003).</a:t>
            </a:r>
          </a:p>
          <a:p>
            <a:pPr>
              <a:lnSpc>
                <a:spcPct val="150000"/>
              </a:lnSpc>
            </a:pPr>
            <a:endParaRPr lang="es-419" dirty="0" smtClean="0">
              <a:latin typeface="Arial" panose="020B0604020202020204" pitchFamily="34" charset="0"/>
              <a:ea typeface="Calibri" panose="020F0502020204030204" pitchFamily="34" charset="0"/>
            </a:endParaRPr>
          </a:p>
        </p:txBody>
      </p:sp>
      <p:sp>
        <p:nvSpPr>
          <p:cNvPr id="27" name="CuadroTexto 26">
            <a:extLst>
              <a:ext uri="{FF2B5EF4-FFF2-40B4-BE49-F238E27FC236}">
                <a16:creationId xmlns="" xmlns:a16="http://schemas.microsoft.com/office/drawing/2014/main" id="{1953693A-6FAA-4C63-824B-66DEB8CD5F75}"/>
              </a:ext>
            </a:extLst>
          </p:cNvPr>
          <p:cNvSpPr txBox="1"/>
          <p:nvPr/>
        </p:nvSpPr>
        <p:spPr>
          <a:xfrm>
            <a:off x="-2400944" y="964752"/>
            <a:ext cx="6096001" cy="456535"/>
          </a:xfrm>
          <a:prstGeom prst="rect">
            <a:avLst/>
          </a:prstGeom>
          <a:noFill/>
        </p:spPr>
        <p:txBody>
          <a:bodyPr>
            <a:spAutoFit/>
          </a:bodyPr>
          <a:lstStyle/>
          <a:p>
            <a:pPr marL="457200" indent="450215" algn="ctr">
              <a:lnSpc>
                <a:spcPct val="150000"/>
              </a:lnSpc>
              <a:spcAft>
                <a:spcPts val="1000"/>
              </a:spcAft>
              <a:defRPr/>
            </a:pPr>
            <a:r>
              <a:rPr lang="es-EC" b="1" dirty="0" smtClean="0">
                <a:latin typeface="+mj-lt"/>
                <a:ea typeface="Calibri" panose="020F0502020204030204" pitchFamily="34" charset="0"/>
                <a:cs typeface="Times New Roman" panose="02020603050405020304" pitchFamily="18" charset="0"/>
              </a:rPr>
              <a:t>La Hembra</a:t>
            </a:r>
          </a:p>
        </p:txBody>
      </p:sp>
      <p:pic>
        <p:nvPicPr>
          <p:cNvPr id="8" name="Imagen 7"/>
          <p:cNvPicPr>
            <a:picLocks noChangeAspect="1"/>
          </p:cNvPicPr>
          <p:nvPr/>
        </p:nvPicPr>
        <p:blipFill rotWithShape="1">
          <a:blip r:embed="rId3"/>
          <a:srcRect b="15767"/>
          <a:stretch/>
        </p:blipFill>
        <p:spPr>
          <a:xfrm>
            <a:off x="360441" y="1422575"/>
            <a:ext cx="2074117" cy="3086545"/>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7897" y="1407784"/>
            <a:ext cx="3760111" cy="31013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 xmlns:a16="http://schemas.microsoft.com/office/drawing/2014/main" id="{1953693A-6FAA-4C63-824B-66DEB8CD5F75}"/>
              </a:ext>
            </a:extLst>
          </p:cNvPr>
          <p:cNvSpPr txBox="1"/>
          <p:nvPr/>
        </p:nvSpPr>
        <p:spPr>
          <a:xfrm>
            <a:off x="-2400944" y="964752"/>
            <a:ext cx="6096001" cy="456535"/>
          </a:xfrm>
          <a:prstGeom prst="rect">
            <a:avLst/>
          </a:prstGeom>
          <a:noFill/>
        </p:spPr>
        <p:txBody>
          <a:bodyPr>
            <a:spAutoFit/>
          </a:bodyPr>
          <a:lstStyle/>
          <a:p>
            <a:pPr marL="457200" indent="450215" algn="ctr">
              <a:lnSpc>
                <a:spcPct val="150000"/>
              </a:lnSpc>
              <a:spcAft>
                <a:spcPts val="1000"/>
              </a:spcAft>
              <a:defRPr/>
            </a:pPr>
            <a:r>
              <a:rPr lang="es-EC" b="1" dirty="0" smtClean="0">
                <a:latin typeface="+mj-lt"/>
                <a:ea typeface="Calibri" panose="020F0502020204030204" pitchFamily="34" charset="0"/>
                <a:cs typeface="Times New Roman" panose="02020603050405020304" pitchFamily="18" charset="0"/>
              </a:rPr>
              <a:t>El Macho</a:t>
            </a:r>
          </a:p>
        </p:txBody>
      </p:sp>
      <p:pic>
        <p:nvPicPr>
          <p:cNvPr id="6" name="Imagen 5"/>
          <p:cNvPicPr>
            <a:picLocks noChangeAspect="1"/>
          </p:cNvPicPr>
          <p:nvPr/>
        </p:nvPicPr>
        <p:blipFill>
          <a:blip r:embed="rId2"/>
          <a:stretch>
            <a:fillRect/>
          </a:stretch>
        </p:blipFill>
        <p:spPr>
          <a:xfrm>
            <a:off x="533170" y="1688761"/>
            <a:ext cx="2899005" cy="2460320"/>
          </a:xfrm>
          <a:prstGeom prst="rect">
            <a:avLst/>
          </a:prstGeom>
        </p:spPr>
      </p:pic>
      <p:sp>
        <p:nvSpPr>
          <p:cNvPr id="8" name="Rectángulo 7"/>
          <p:cNvSpPr/>
          <p:nvPr/>
        </p:nvSpPr>
        <p:spPr>
          <a:xfrm>
            <a:off x="6331180" y="1688761"/>
            <a:ext cx="6096000" cy="3570208"/>
          </a:xfrm>
          <a:prstGeom prst="rect">
            <a:avLst/>
          </a:prstGeom>
        </p:spPr>
        <p:txBody>
          <a:bodyPr>
            <a:spAutoFit/>
          </a:bodyPr>
          <a:lstStyle/>
          <a:p>
            <a:pPr marL="514350" indent="-285750">
              <a:lnSpc>
                <a:spcPct val="200000"/>
              </a:lnSpc>
              <a:spcBef>
                <a:spcPts val="600"/>
              </a:spcBef>
              <a:spcAft>
                <a:spcPts val="0"/>
              </a:spcAft>
              <a:buFont typeface="Arial" panose="020B0604020202020204" pitchFamily="34" charset="0"/>
              <a:buChar char="•"/>
            </a:pPr>
            <a:r>
              <a:rPr lang="es-MX" dirty="0" smtClean="0">
                <a:latin typeface="Arial" panose="020B0604020202020204" pitchFamily="34" charset="0"/>
                <a:ea typeface="Times New Roman" panose="02020603050405020304" pitchFamily="18" charset="0"/>
              </a:rPr>
              <a:t>El macho </a:t>
            </a:r>
            <a:r>
              <a:rPr lang="es-MX" dirty="0">
                <a:latin typeface="Arial" panose="020B0604020202020204" pitchFamily="34" charset="0"/>
                <a:ea typeface="Times New Roman" panose="02020603050405020304" pitchFamily="18" charset="0"/>
              </a:rPr>
              <a:t>sufre un alargamiento en su </a:t>
            </a:r>
            <a:r>
              <a:rPr lang="es-MX" dirty="0" smtClean="0">
                <a:latin typeface="Arial" panose="020B0604020202020204" pitchFamily="34" charset="0"/>
                <a:ea typeface="Times New Roman" panose="02020603050405020304" pitchFamily="18" charset="0"/>
              </a:rPr>
              <a:t>cuerpo</a:t>
            </a:r>
            <a:r>
              <a:rPr lang="es-MX" dirty="0">
                <a:latin typeface="Arial" panose="020B0604020202020204" pitchFamily="34" charset="0"/>
                <a:ea typeface="Times New Roman" panose="02020603050405020304" pitchFamily="18" charset="0"/>
              </a:rPr>
              <a:t> (Batallas, 2018</a:t>
            </a:r>
            <a:r>
              <a:rPr lang="es-MX" dirty="0" smtClean="0">
                <a:latin typeface="Arial" panose="020B0604020202020204" pitchFamily="34" charset="0"/>
                <a:ea typeface="Times New Roman" panose="02020603050405020304" pitchFamily="18" charset="0"/>
              </a:rPr>
              <a:t>). </a:t>
            </a:r>
          </a:p>
          <a:p>
            <a:pPr marL="514350" indent="-285750">
              <a:lnSpc>
                <a:spcPct val="200000"/>
              </a:lnSpc>
              <a:spcBef>
                <a:spcPts val="600"/>
              </a:spcBef>
              <a:spcAft>
                <a:spcPts val="0"/>
              </a:spcAft>
              <a:buFont typeface="Arial" panose="020B0604020202020204" pitchFamily="34" charset="0"/>
              <a:buChar char="•"/>
            </a:pPr>
            <a:r>
              <a:rPr lang="es-MX" dirty="0" smtClean="0">
                <a:latin typeface="Arial" panose="020B0604020202020204" pitchFamily="34" charset="0"/>
                <a:ea typeface="Times New Roman" panose="02020603050405020304" pitchFamily="18" charset="0"/>
              </a:rPr>
              <a:t>Su </a:t>
            </a:r>
            <a:r>
              <a:rPr lang="es-MX" dirty="0">
                <a:latin typeface="Arial" panose="020B0604020202020204" pitchFamily="34" charset="0"/>
                <a:ea typeface="Times New Roman" panose="02020603050405020304" pitchFamily="18" charset="0"/>
              </a:rPr>
              <a:t>aleta dorsal se torna de un color blanquecino (Batallas, 2018</a:t>
            </a:r>
            <a:r>
              <a:rPr lang="es-MX" dirty="0" smtClean="0">
                <a:latin typeface="Arial" panose="020B0604020202020204" pitchFamily="34" charset="0"/>
                <a:ea typeface="Times New Roman" panose="02020603050405020304" pitchFamily="18" charset="0"/>
              </a:rPr>
              <a:t>).</a:t>
            </a:r>
          </a:p>
          <a:p>
            <a:pPr marL="514350" indent="-285750">
              <a:lnSpc>
                <a:spcPct val="200000"/>
              </a:lnSpc>
              <a:spcBef>
                <a:spcPts val="600"/>
              </a:spcBef>
              <a:spcAft>
                <a:spcPts val="0"/>
              </a:spcAft>
              <a:buFont typeface="Arial" panose="020B0604020202020204" pitchFamily="34" charset="0"/>
              <a:buChar char="•"/>
            </a:pPr>
            <a:r>
              <a:rPr lang="es-419" dirty="0">
                <a:latin typeface="Arial" panose="020B0604020202020204" pitchFamily="34" charset="0"/>
                <a:ea typeface="Times New Roman" panose="02020603050405020304" pitchFamily="18" charset="0"/>
              </a:rPr>
              <a:t>El macho por otro lado en su líquido seminal presenta una alta </a:t>
            </a:r>
            <a:r>
              <a:rPr lang="es-419" dirty="0" smtClean="0">
                <a:latin typeface="Arial" panose="020B0604020202020204" pitchFamily="34" charset="0"/>
                <a:ea typeface="Times New Roman" panose="02020603050405020304" pitchFamily="18" charset="0"/>
              </a:rPr>
              <a:t>concentración </a:t>
            </a:r>
            <a:r>
              <a:rPr lang="es-MX" dirty="0">
                <a:latin typeface="Arial" panose="020B0604020202020204" pitchFamily="34" charset="0"/>
                <a:ea typeface="Times New Roman" panose="02020603050405020304" pitchFamily="18" charset="0"/>
              </a:rPr>
              <a:t>(Batallas, 2018).</a:t>
            </a:r>
            <a:endParaRPr lang="es-419" dirty="0">
              <a:latin typeface="Arial" panose="020B0604020202020204" pitchFamily="34" charset="0"/>
              <a:ea typeface="Times New Roman" panose="02020603050405020304" pitchFamily="18" charset="0"/>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81899" y="1839037"/>
            <a:ext cx="2460318" cy="2159769"/>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33168" y="4160389"/>
            <a:ext cx="5058773" cy="1860898"/>
          </a:xfrm>
          <a:prstGeom prst="rect">
            <a:avLst/>
          </a:prstGeom>
        </p:spPr>
      </p:pic>
    </p:spTree>
    <p:extLst>
      <p:ext uri="{BB962C8B-B14F-4D97-AF65-F5344CB8AC3E}">
        <p14:creationId xmlns:p14="http://schemas.microsoft.com/office/powerpoint/2010/main" val="4261785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b="7715"/>
          <a:stretch/>
        </p:blipFill>
        <p:spPr>
          <a:xfrm>
            <a:off x="3986640" y="757238"/>
            <a:ext cx="5399324" cy="5129030"/>
          </a:xfrm>
          <a:prstGeom prst="rect">
            <a:avLst/>
          </a:prstGeom>
        </p:spPr>
      </p:pic>
      <p:cxnSp>
        <p:nvCxnSpPr>
          <p:cNvPr id="2" name="Conector recto 1">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4" name="Rectángulo 3"/>
          <p:cNvSpPr/>
          <p:nvPr/>
        </p:nvSpPr>
        <p:spPr>
          <a:xfrm>
            <a:off x="26059" y="790577"/>
            <a:ext cx="3749744" cy="621709"/>
          </a:xfrm>
          <a:prstGeom prst="rect">
            <a:avLst/>
          </a:prstGeom>
        </p:spPr>
        <p:txBody>
          <a:bodyPr wrap="none">
            <a:spAutoFit/>
          </a:bodyPr>
          <a:lstStyle/>
          <a:p>
            <a:pPr indent="228600">
              <a:lnSpc>
                <a:spcPct val="200000"/>
              </a:lnSpc>
              <a:spcBef>
                <a:spcPts val="200"/>
              </a:spcBef>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Proceso de espermatogénesis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334963" y="3749925"/>
            <a:ext cx="2846578" cy="2136343"/>
          </a:xfrm>
          <a:prstGeom prst="rect">
            <a:avLst/>
          </a:prstGeom>
        </p:spPr>
      </p:pic>
      <p:sp>
        <p:nvSpPr>
          <p:cNvPr id="6" name="Rectángulo 5"/>
          <p:cNvSpPr/>
          <p:nvPr/>
        </p:nvSpPr>
        <p:spPr>
          <a:xfrm>
            <a:off x="9007314" y="723900"/>
            <a:ext cx="2966258" cy="1338828"/>
          </a:xfrm>
          <a:prstGeom prst="rect">
            <a:avLst/>
          </a:prstGeom>
        </p:spPr>
        <p:txBody>
          <a:bodyPr wrap="square">
            <a:spAutoFit/>
          </a:bodyPr>
          <a:lstStyle/>
          <a:p>
            <a:pPr>
              <a:lnSpc>
                <a:spcPct val="150000"/>
              </a:lnSpc>
            </a:pPr>
            <a:r>
              <a:rPr lang="es-419" dirty="0" smtClean="0">
                <a:latin typeface="Arial" panose="020B0604020202020204" pitchFamily="34" charset="0"/>
                <a:ea typeface="Calibri" panose="020F0502020204030204" pitchFamily="34" charset="0"/>
              </a:rPr>
              <a:t>Las espermatogonias son conocidas </a:t>
            </a:r>
            <a:r>
              <a:rPr lang="es-419" dirty="0">
                <a:latin typeface="Arial" panose="020B0604020202020204" pitchFamily="34" charset="0"/>
                <a:ea typeface="Calibri" panose="020F0502020204030204" pitchFamily="34" charset="0"/>
              </a:rPr>
              <a:t>como las células madres </a:t>
            </a:r>
            <a:r>
              <a:rPr lang="es-419" dirty="0" smtClean="0">
                <a:latin typeface="Arial" panose="020B0604020202020204" pitchFamily="34" charset="0"/>
                <a:ea typeface="Calibri" panose="020F0502020204030204" pitchFamily="34" charset="0"/>
              </a:rPr>
              <a:t>(</a:t>
            </a:r>
            <a:r>
              <a:rPr lang="es-419" dirty="0">
                <a:latin typeface="Arial" panose="020B0604020202020204" pitchFamily="34" charset="0"/>
                <a:ea typeface="Calibri" panose="020F0502020204030204" pitchFamily="34" charset="0"/>
              </a:rPr>
              <a:t>Mantra, 2009).</a:t>
            </a:r>
            <a:endParaRPr lang="es-419" dirty="0"/>
          </a:p>
        </p:txBody>
      </p:sp>
      <p:sp>
        <p:nvSpPr>
          <p:cNvPr id="8" name="Rectángulo 7"/>
          <p:cNvSpPr/>
          <p:nvPr/>
        </p:nvSpPr>
        <p:spPr>
          <a:xfrm>
            <a:off x="8795388" y="2062728"/>
            <a:ext cx="3028182" cy="3000821"/>
          </a:xfrm>
          <a:prstGeom prst="rect">
            <a:avLst/>
          </a:prstGeom>
        </p:spPr>
        <p:txBody>
          <a:bodyPr wrap="square">
            <a:spAutoFit/>
          </a:bodyPr>
          <a:lstStyle/>
          <a:p>
            <a:pPr marL="228600" indent="220980" algn="just">
              <a:lnSpc>
                <a:spcPct val="150000"/>
              </a:lnSpc>
              <a:spcBef>
                <a:spcPts val="600"/>
              </a:spcBef>
              <a:spcAft>
                <a:spcPts val="0"/>
              </a:spcAft>
            </a:pPr>
            <a:r>
              <a:rPr lang="es-MX" dirty="0" smtClean="0">
                <a:latin typeface="Arial" panose="020B0604020202020204" pitchFamily="34" charset="0"/>
                <a:ea typeface="Times New Roman" panose="02020603050405020304" pitchFamily="18" charset="0"/>
              </a:rPr>
              <a:t>Las </a:t>
            </a:r>
            <a:r>
              <a:rPr lang="es-MX" dirty="0">
                <a:latin typeface="Arial" panose="020B0604020202020204" pitchFamily="34" charset="0"/>
                <a:ea typeface="Times New Roman" panose="02020603050405020304" pitchFamily="18" charset="0"/>
              </a:rPr>
              <a:t>espermatogonias reduce el diámetro del núcleo finalizando con la formación de las espermátides (células haploides</a:t>
            </a:r>
            <a:r>
              <a:rPr lang="es-MX" dirty="0" smtClean="0">
                <a:latin typeface="Arial" panose="020B0604020202020204" pitchFamily="34" charset="0"/>
                <a:ea typeface="Times New Roman" panose="02020603050405020304" pitchFamily="18" charset="0"/>
              </a:rPr>
              <a:t>)(</a:t>
            </a:r>
            <a:r>
              <a:rPr lang="es-MX" dirty="0">
                <a:latin typeface="Arial" panose="020B0604020202020204" pitchFamily="34" charset="0"/>
                <a:ea typeface="Times New Roman" panose="02020603050405020304" pitchFamily="18" charset="0"/>
              </a:rPr>
              <a:t>Tabares et al., 2005). </a:t>
            </a:r>
            <a:endParaRPr lang="es-419" sz="1400" dirty="0">
              <a:effectLst/>
              <a:latin typeface="Times New Roman" panose="02020603050405020304" pitchFamily="18" charset="0"/>
              <a:ea typeface="Times New Roman" panose="02020603050405020304" pitchFamily="18" charset="0"/>
            </a:endParaRPr>
          </a:p>
        </p:txBody>
      </p:sp>
      <p:sp>
        <p:nvSpPr>
          <p:cNvPr id="9" name="Rectángulo 8"/>
          <p:cNvSpPr/>
          <p:nvPr/>
        </p:nvSpPr>
        <p:spPr>
          <a:xfrm>
            <a:off x="261782" y="1555214"/>
            <a:ext cx="3890002" cy="2118529"/>
          </a:xfrm>
          <a:prstGeom prst="rect">
            <a:avLst/>
          </a:prstGeom>
        </p:spPr>
        <p:txBody>
          <a:bodyPr wrap="square">
            <a:spAutoFit/>
          </a:bodyPr>
          <a:lstStyle/>
          <a:p>
            <a:pPr>
              <a:lnSpc>
                <a:spcPct val="150000"/>
              </a:lnSpc>
            </a:pPr>
            <a:r>
              <a:rPr lang="es-419" dirty="0">
                <a:latin typeface="Arial" panose="020B0604020202020204" pitchFamily="34" charset="0"/>
                <a:ea typeface="Calibri" panose="020F0502020204030204" pitchFamily="34" charset="0"/>
              </a:rPr>
              <a:t>Existen procesos primordiales que inician y finalizan el ciclo testicular; estos procesos son conocidos como espermatogénesis y espermiación (Bastardo et al., 2004). </a:t>
            </a:r>
            <a:endParaRPr lang="es-419" dirty="0"/>
          </a:p>
        </p:txBody>
      </p:sp>
    </p:spTree>
    <p:extLst>
      <p:ext uri="{BB962C8B-B14F-4D97-AF65-F5344CB8AC3E}">
        <p14:creationId xmlns:p14="http://schemas.microsoft.com/office/powerpoint/2010/main" val="2510012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4" name="Rectángulo 3"/>
          <p:cNvSpPr/>
          <p:nvPr/>
        </p:nvSpPr>
        <p:spPr>
          <a:xfrm>
            <a:off x="26059" y="790577"/>
            <a:ext cx="3749744" cy="621709"/>
          </a:xfrm>
          <a:prstGeom prst="rect">
            <a:avLst/>
          </a:prstGeom>
        </p:spPr>
        <p:txBody>
          <a:bodyPr wrap="none">
            <a:spAutoFit/>
          </a:bodyPr>
          <a:lstStyle/>
          <a:p>
            <a:pPr indent="228600">
              <a:lnSpc>
                <a:spcPct val="200000"/>
              </a:lnSpc>
              <a:spcBef>
                <a:spcPts val="200"/>
              </a:spcBef>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Proceso de espermatogénesis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34963" y="1628800"/>
            <a:ext cx="366002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419" dirty="0" smtClean="0">
                <a:latin typeface="Arial" panose="020B0604020202020204" pitchFamily="34" charset="0"/>
                <a:ea typeface="Calibri" panose="020F0502020204030204" pitchFamily="34" charset="0"/>
              </a:rPr>
              <a:t>Inicia </a:t>
            </a:r>
            <a:r>
              <a:rPr lang="es-419" dirty="0">
                <a:latin typeface="Arial" panose="020B0604020202020204" pitchFamily="34" charset="0"/>
                <a:ea typeface="Calibri" panose="020F0502020204030204" pitchFamily="34" charset="0"/>
              </a:rPr>
              <a:t>cuando la GTH-I actúa sobre las células de Leydig </a:t>
            </a:r>
            <a:r>
              <a:rPr lang="es-MX" dirty="0"/>
              <a:t>(Velasco &amp; Omar, 2015).</a:t>
            </a:r>
            <a:endParaRPr lang="es-419" dirty="0"/>
          </a:p>
          <a:p>
            <a:pPr algn="just"/>
            <a:endParaRPr lang="es-419" dirty="0"/>
          </a:p>
        </p:txBody>
      </p:sp>
      <p:sp>
        <p:nvSpPr>
          <p:cNvPr id="6" name="Flecha derecha 5"/>
          <p:cNvSpPr/>
          <p:nvPr/>
        </p:nvSpPr>
        <p:spPr>
          <a:xfrm>
            <a:off x="4163827" y="1879957"/>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7" name="Rectángulo 6"/>
          <p:cNvSpPr/>
          <p:nvPr/>
        </p:nvSpPr>
        <p:spPr>
          <a:xfrm>
            <a:off x="9264352" y="1628799"/>
            <a:ext cx="2773912"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dirty="0" smtClean="0"/>
              <a:t>Se da el inicio de la espermiación </a:t>
            </a:r>
            <a:r>
              <a:rPr lang="es-419" dirty="0"/>
              <a:t>(Nelson &amp; Neira, 2020). </a:t>
            </a:r>
          </a:p>
        </p:txBody>
      </p:sp>
      <p:sp>
        <p:nvSpPr>
          <p:cNvPr id="8" name="Rectángulo 7"/>
          <p:cNvSpPr/>
          <p:nvPr/>
        </p:nvSpPr>
        <p:spPr>
          <a:xfrm>
            <a:off x="5996661" y="3861048"/>
            <a:ext cx="2615953"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419" dirty="0">
                <a:latin typeface="Arial" panose="020B0604020202020204" pitchFamily="34" charset="0"/>
                <a:ea typeface="Calibri" panose="020F0502020204030204" pitchFamily="34" charset="0"/>
              </a:rPr>
              <a:t>Estos dos estadios se ven temporalmente distanciados por un estadio de maduración entre </a:t>
            </a:r>
            <a:r>
              <a:rPr lang="es-419" dirty="0" smtClean="0">
                <a:latin typeface="Arial" panose="020B0604020202020204" pitchFamily="34" charset="0"/>
                <a:ea typeface="Calibri" panose="020F0502020204030204" pitchFamily="34" charset="0"/>
              </a:rPr>
              <a:t>espermatozoo </a:t>
            </a:r>
            <a:r>
              <a:rPr lang="es-419" dirty="0"/>
              <a:t>(Billard, 1992). </a:t>
            </a:r>
          </a:p>
        </p:txBody>
      </p:sp>
      <p:sp>
        <p:nvSpPr>
          <p:cNvPr id="9" name="Flecha derecha 8"/>
          <p:cNvSpPr/>
          <p:nvPr/>
        </p:nvSpPr>
        <p:spPr>
          <a:xfrm>
            <a:off x="8544272" y="1879957"/>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0" name="Rectángulo 9"/>
          <p:cNvSpPr/>
          <p:nvPr/>
        </p:nvSpPr>
        <p:spPr>
          <a:xfrm>
            <a:off x="4924193" y="1628799"/>
            <a:ext cx="3491526"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dirty="0" smtClean="0"/>
              <a:t>Se da la señal de maduración testicular una vez que se produce la keto-testosterona </a:t>
            </a:r>
            <a:r>
              <a:rPr lang="es-419" dirty="0" smtClean="0"/>
              <a:t>(</a:t>
            </a:r>
            <a:r>
              <a:rPr lang="es-419" dirty="0"/>
              <a:t>Nelson &amp; Neira, 2020).</a:t>
            </a:r>
            <a:r>
              <a:rPr lang="es-ES" dirty="0" smtClean="0"/>
              <a:t> </a:t>
            </a:r>
            <a:endParaRPr lang="es-419" dirty="0"/>
          </a:p>
        </p:txBody>
      </p:sp>
      <p:sp>
        <p:nvSpPr>
          <p:cNvPr id="11" name="Flecha derecha 10"/>
          <p:cNvSpPr/>
          <p:nvPr/>
        </p:nvSpPr>
        <p:spPr>
          <a:xfrm rot="5400000">
            <a:off x="10327272" y="2888940"/>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2" name="Rectángulo 11"/>
          <p:cNvSpPr/>
          <p:nvPr/>
        </p:nvSpPr>
        <p:spPr>
          <a:xfrm>
            <a:off x="9487707" y="3861048"/>
            <a:ext cx="2440941"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419" dirty="0" smtClean="0">
                <a:latin typeface="Arial" panose="020B0604020202020204" pitchFamily="34" charset="0"/>
                <a:ea typeface="Calibri" panose="020F0502020204030204" pitchFamily="34" charset="0"/>
              </a:rPr>
              <a:t>Se </a:t>
            </a:r>
            <a:r>
              <a:rPr lang="es-419" dirty="0">
                <a:latin typeface="Arial" panose="020B0604020202020204" pitchFamily="34" charset="0"/>
                <a:ea typeface="Calibri" panose="020F0502020204030204" pitchFamily="34" charset="0"/>
              </a:rPr>
              <a:t>estimula la producción de la 17 alfa 20 beta </a:t>
            </a:r>
            <a:r>
              <a:rPr lang="es-419" dirty="0" smtClean="0">
                <a:latin typeface="Arial" panose="020B0604020202020204" pitchFamily="34" charset="0"/>
                <a:ea typeface="Calibri" panose="020F0502020204030204" pitchFamily="34" charset="0"/>
              </a:rPr>
              <a:t>dihidroxiprogesterona </a:t>
            </a:r>
            <a:r>
              <a:rPr lang="es-419" dirty="0" smtClean="0"/>
              <a:t>(</a:t>
            </a:r>
            <a:r>
              <a:rPr lang="es-419" dirty="0"/>
              <a:t>Nelson &amp; Neira, 2020). </a:t>
            </a:r>
          </a:p>
        </p:txBody>
      </p:sp>
      <p:sp>
        <p:nvSpPr>
          <p:cNvPr id="13" name="Flecha derecha 12"/>
          <p:cNvSpPr/>
          <p:nvPr/>
        </p:nvSpPr>
        <p:spPr>
          <a:xfrm rot="10800000">
            <a:off x="8688288" y="4437111"/>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40" r="42426" b="-1"/>
          <a:stretch/>
        </p:blipFill>
        <p:spPr>
          <a:xfrm>
            <a:off x="334963" y="3429000"/>
            <a:ext cx="2528932" cy="2552742"/>
          </a:xfrm>
          <a:prstGeom prst="rect">
            <a:avLst/>
          </a:prstGeom>
        </p:spPr>
      </p:pic>
      <p:pic>
        <p:nvPicPr>
          <p:cNvPr id="16" name="Imagen 15"/>
          <p:cNvPicPr>
            <a:picLocks noChangeAspect="1"/>
          </p:cNvPicPr>
          <p:nvPr/>
        </p:nvPicPr>
        <p:blipFill rotWithShape="1">
          <a:blip r:embed="rId3" cstate="print">
            <a:extLst>
              <a:ext uri="{28A0092B-C50C-407E-A947-70E740481C1C}">
                <a14:useLocalDpi xmlns:a14="http://schemas.microsoft.com/office/drawing/2010/main" val="0"/>
              </a:ext>
            </a:extLst>
          </a:blip>
          <a:srcRect l="42650" t="8039" r="16401" b="1043"/>
          <a:stretch/>
        </p:blipFill>
        <p:spPr>
          <a:xfrm rot="5400000">
            <a:off x="2863895" y="3429001"/>
            <a:ext cx="2552741" cy="2552741"/>
          </a:xfrm>
          <a:prstGeom prst="rect">
            <a:avLst/>
          </a:prstGeom>
        </p:spPr>
      </p:pic>
    </p:spTree>
    <p:extLst>
      <p:ext uri="{BB962C8B-B14F-4D97-AF65-F5344CB8AC3E}">
        <p14:creationId xmlns:p14="http://schemas.microsoft.com/office/powerpoint/2010/main" val="1478473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4" name="Rectángulo 3"/>
          <p:cNvSpPr/>
          <p:nvPr/>
        </p:nvSpPr>
        <p:spPr>
          <a:xfrm>
            <a:off x="0" y="722958"/>
            <a:ext cx="6096000" cy="621709"/>
          </a:xfrm>
          <a:prstGeom prst="rect">
            <a:avLst/>
          </a:prstGeom>
        </p:spPr>
        <p:txBody>
          <a:bodyPr>
            <a:spAutoFit/>
          </a:bodyPr>
          <a:lstStyle/>
          <a:p>
            <a:pPr indent="228600">
              <a:lnSpc>
                <a:spcPct val="200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Proceso </a:t>
            </a:r>
            <a:r>
              <a:rPr lang="es-ES" b="1" dirty="0">
                <a:latin typeface="Arial" panose="020B0604020202020204" pitchFamily="34" charset="0"/>
                <a:ea typeface="Times New Roman" panose="02020603050405020304" pitchFamily="18" charset="0"/>
                <a:cs typeface="Times New Roman" panose="02020603050405020304" pitchFamily="18" charset="0"/>
              </a:rPr>
              <a:t>de ovogénesis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14422" y="2683495"/>
            <a:ext cx="3480048"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dirty="0" smtClean="0"/>
              <a:t>Dos fases las cuales son: Pre-vitelogénesis y vitelogénesis, estos procesos comprenden seis estadios (Salamanca, 2020). </a:t>
            </a:r>
            <a:endParaRPr lang="es-419" dirty="0"/>
          </a:p>
        </p:txBody>
      </p:sp>
      <p:pic>
        <p:nvPicPr>
          <p:cNvPr id="6" name="Imagen 5"/>
          <p:cNvPicPr>
            <a:picLocks noChangeAspect="1"/>
          </p:cNvPicPr>
          <p:nvPr/>
        </p:nvPicPr>
        <p:blipFill rotWithShape="1">
          <a:blip r:embed="rId2"/>
          <a:srcRect l="31691" t="24801" r="43850" b="25850"/>
          <a:stretch/>
        </p:blipFill>
        <p:spPr>
          <a:xfrm>
            <a:off x="4129915" y="956262"/>
            <a:ext cx="4536504" cy="5148641"/>
          </a:xfrm>
          <a:prstGeom prst="rect">
            <a:avLst/>
          </a:prstGeom>
        </p:spPr>
      </p:pic>
      <p:sp>
        <p:nvSpPr>
          <p:cNvPr id="7" name="Rectángulo 6"/>
          <p:cNvSpPr/>
          <p:nvPr/>
        </p:nvSpPr>
        <p:spPr>
          <a:xfrm>
            <a:off x="9048328" y="1344667"/>
            <a:ext cx="2615952" cy="13388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s-419" dirty="0" smtClean="0">
                <a:latin typeface="Arial" panose="020B0604020202020204" pitchFamily="34" charset="0"/>
                <a:ea typeface="Calibri" panose="020F0502020204030204" pitchFamily="34" charset="0"/>
              </a:rPr>
              <a:t>Actúa el </a:t>
            </a:r>
            <a:r>
              <a:rPr lang="es-419" dirty="0">
                <a:latin typeface="Arial" panose="020B0604020202020204" pitchFamily="34" charset="0"/>
                <a:ea typeface="Calibri" panose="020F0502020204030204" pitchFamily="34" charset="0"/>
              </a:rPr>
              <a:t>sistema </a:t>
            </a:r>
            <a:r>
              <a:rPr lang="es-419" dirty="0" smtClean="0">
                <a:latin typeface="Arial" panose="020B0604020202020204" pitchFamily="34" charset="0"/>
                <a:ea typeface="Calibri" panose="020F0502020204030204" pitchFamily="34" charset="0"/>
              </a:rPr>
              <a:t>neuroendocrino </a:t>
            </a:r>
            <a:r>
              <a:rPr lang="es-419" dirty="0" smtClean="0"/>
              <a:t>(</a:t>
            </a:r>
            <a:r>
              <a:rPr lang="es-419" dirty="0"/>
              <a:t>Nelson &amp; Neira, 2020). </a:t>
            </a:r>
          </a:p>
        </p:txBody>
      </p:sp>
      <p:sp>
        <p:nvSpPr>
          <p:cNvPr id="8" name="Flecha derecha 7"/>
          <p:cNvSpPr/>
          <p:nvPr/>
        </p:nvSpPr>
        <p:spPr>
          <a:xfrm rot="5400000">
            <a:off x="9907539" y="2755503"/>
            <a:ext cx="5760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8"/>
          <p:cNvSpPr/>
          <p:nvPr/>
        </p:nvSpPr>
        <p:spPr>
          <a:xfrm>
            <a:off x="8936396" y="3207418"/>
            <a:ext cx="259950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419" dirty="0">
                <a:latin typeface="Arial" panose="020B0604020202020204" pitchFamily="34" charset="0"/>
                <a:ea typeface="Calibri" panose="020F0502020204030204" pitchFamily="34" charset="0"/>
              </a:rPr>
              <a:t>hipotálamo actúa sobre la hipófisis </a:t>
            </a:r>
            <a:endParaRPr lang="es-419" dirty="0"/>
          </a:p>
        </p:txBody>
      </p:sp>
      <p:sp>
        <p:nvSpPr>
          <p:cNvPr id="10" name="Flecha derecha 9"/>
          <p:cNvSpPr/>
          <p:nvPr/>
        </p:nvSpPr>
        <p:spPr>
          <a:xfrm rot="5400000">
            <a:off x="9907539" y="3984690"/>
            <a:ext cx="5760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Rectángulo 10"/>
          <p:cNvSpPr/>
          <p:nvPr/>
        </p:nvSpPr>
        <p:spPr>
          <a:xfrm>
            <a:off x="8916289" y="4549294"/>
            <a:ext cx="2759968"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419" dirty="0" smtClean="0">
                <a:latin typeface="Arial" panose="020B0604020202020204" pitchFamily="34" charset="0"/>
                <a:ea typeface="Calibri" panose="020F0502020204030204" pitchFamily="34" charset="0"/>
              </a:rPr>
              <a:t>La </a:t>
            </a:r>
            <a:r>
              <a:rPr lang="es-419" dirty="0">
                <a:latin typeface="Arial" panose="020B0604020202020204" pitchFamily="34" charset="0"/>
                <a:ea typeface="Calibri" panose="020F0502020204030204" pitchFamily="34" charset="0"/>
              </a:rPr>
              <a:t>hipófisis produce GTH, </a:t>
            </a:r>
            <a:r>
              <a:rPr lang="es-419" dirty="0" smtClean="0">
                <a:latin typeface="Arial" panose="020B0604020202020204" pitchFamily="34" charset="0"/>
                <a:ea typeface="Calibri" panose="020F0502020204030204" pitchFamily="34" charset="0"/>
              </a:rPr>
              <a:t>en </a:t>
            </a:r>
            <a:r>
              <a:rPr lang="es-419" dirty="0">
                <a:latin typeface="Arial" panose="020B0604020202020204" pitchFamily="34" charset="0"/>
                <a:ea typeface="Calibri" panose="020F0502020204030204" pitchFamily="34" charset="0"/>
              </a:rPr>
              <a:t>forma de GTH-I y GTH-II. </a:t>
            </a:r>
            <a:endParaRPr lang="es-419" dirty="0"/>
          </a:p>
        </p:txBody>
      </p:sp>
      <p:pic>
        <p:nvPicPr>
          <p:cNvPr id="12" name="Imagen 11"/>
          <p:cNvPicPr>
            <a:picLocks noChangeAspect="1"/>
          </p:cNvPicPr>
          <p:nvPr/>
        </p:nvPicPr>
        <p:blipFill rotWithShape="1">
          <a:blip r:embed="rId3"/>
          <a:srcRect b="15767"/>
          <a:stretch/>
        </p:blipFill>
        <p:spPr>
          <a:xfrm rot="5400000">
            <a:off x="1070882" y="3831220"/>
            <a:ext cx="1625373" cy="2418758"/>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16" y="1285457"/>
            <a:ext cx="2955059" cy="1330949"/>
          </a:xfrm>
          <a:prstGeom prst="rect">
            <a:avLst/>
          </a:prstGeom>
        </p:spPr>
      </p:pic>
    </p:spTree>
    <p:extLst>
      <p:ext uri="{BB962C8B-B14F-4D97-AF65-F5344CB8AC3E}">
        <p14:creationId xmlns:p14="http://schemas.microsoft.com/office/powerpoint/2010/main" val="3359272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476" y="1378005"/>
            <a:ext cx="3324805"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0980" algn="just">
              <a:lnSpc>
                <a:spcPct val="150000"/>
              </a:lnSpc>
              <a:spcBef>
                <a:spcPts val="600"/>
              </a:spcBef>
              <a:spcAft>
                <a:spcPts val="0"/>
              </a:spcAft>
            </a:pPr>
            <a:r>
              <a:rPr lang="es-MX" dirty="0" smtClean="0">
                <a:latin typeface="Arial" panose="020B0604020202020204" pitchFamily="34" charset="0"/>
                <a:ea typeface="Times New Roman" panose="02020603050405020304" pitchFamily="18" charset="0"/>
              </a:rPr>
              <a:t>Se da la acción de GTH-I para la estimulación de las </a:t>
            </a:r>
            <a:r>
              <a:rPr lang="es-MX" dirty="0" err="1" smtClean="0">
                <a:latin typeface="Arial" panose="020B0604020202020204" pitchFamily="34" charset="0"/>
                <a:ea typeface="Times New Roman" panose="02020603050405020304" pitchFamily="18" charset="0"/>
              </a:rPr>
              <a:t>gonadas</a:t>
            </a:r>
            <a:r>
              <a:rPr lang="es-MX" dirty="0" smtClean="0">
                <a:latin typeface="Arial" panose="020B0604020202020204" pitchFamily="34" charset="0"/>
                <a:ea typeface="Times New Roman" panose="02020603050405020304" pitchFamily="18" charset="0"/>
              </a:rPr>
              <a:t> (</a:t>
            </a:r>
            <a:r>
              <a:rPr lang="es-MX" dirty="0" err="1" smtClean="0">
                <a:latin typeface="Arial" panose="020B0604020202020204" pitchFamily="34" charset="0"/>
                <a:ea typeface="Times New Roman" panose="02020603050405020304" pitchFamily="18" charset="0"/>
              </a:rPr>
              <a:t>Lethimonier</a:t>
            </a:r>
            <a:r>
              <a:rPr lang="es-MX" dirty="0" smtClean="0">
                <a:latin typeface="Arial" panose="020B0604020202020204" pitchFamily="34" charset="0"/>
                <a:ea typeface="Times New Roman" panose="02020603050405020304" pitchFamily="18" charset="0"/>
              </a:rPr>
              <a:t> </a:t>
            </a:r>
            <a:r>
              <a:rPr lang="es-MX" dirty="0">
                <a:latin typeface="Arial" panose="020B0604020202020204" pitchFamily="34" charset="0"/>
                <a:ea typeface="Times New Roman" panose="02020603050405020304" pitchFamily="18" charset="0"/>
              </a:rPr>
              <a:t>et al., 2004</a:t>
            </a:r>
            <a:r>
              <a:rPr lang="es-MX" dirty="0" smtClean="0">
                <a:latin typeface="Arial" panose="020B0604020202020204" pitchFamily="34" charset="0"/>
                <a:ea typeface="Times New Roman" panose="02020603050405020304" pitchFamily="18" charset="0"/>
              </a:rPr>
              <a:t>)</a:t>
            </a:r>
            <a:endParaRPr lang="es-419" dirty="0">
              <a:latin typeface="Arial" panose="020B0604020202020204" pitchFamily="34" charset="0"/>
              <a:ea typeface="Times New Roman" panose="02020603050405020304" pitchFamily="18" charset="0"/>
            </a:endParaRPr>
          </a:p>
        </p:txBody>
      </p:sp>
      <p:cxnSp>
        <p:nvCxnSpPr>
          <p:cNvPr id="3" name="Conector recto 2">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5" name="Rectángulo 4"/>
          <p:cNvSpPr/>
          <p:nvPr/>
        </p:nvSpPr>
        <p:spPr>
          <a:xfrm>
            <a:off x="0" y="722958"/>
            <a:ext cx="6096000" cy="621709"/>
          </a:xfrm>
          <a:prstGeom prst="rect">
            <a:avLst/>
          </a:prstGeom>
        </p:spPr>
        <p:txBody>
          <a:bodyPr>
            <a:spAutoFit/>
          </a:bodyPr>
          <a:lstStyle/>
          <a:p>
            <a:pPr indent="228600">
              <a:lnSpc>
                <a:spcPct val="200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Proceso </a:t>
            </a:r>
            <a:r>
              <a:rPr lang="es-ES" b="1" dirty="0">
                <a:latin typeface="Arial" panose="020B0604020202020204" pitchFamily="34" charset="0"/>
                <a:ea typeface="Times New Roman" panose="02020603050405020304" pitchFamily="18" charset="0"/>
                <a:cs typeface="Times New Roman" panose="02020603050405020304" pitchFamily="18" charset="0"/>
              </a:rPr>
              <a:t>de ovogénesis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8544272" y="1340768"/>
            <a:ext cx="3324805" cy="21698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0980" algn="just">
              <a:lnSpc>
                <a:spcPct val="150000"/>
              </a:lnSpc>
              <a:spcBef>
                <a:spcPts val="600"/>
              </a:spcBef>
              <a:spcAft>
                <a:spcPts val="0"/>
              </a:spcAft>
            </a:pPr>
            <a:r>
              <a:rPr lang="es-419" dirty="0" smtClean="0">
                <a:latin typeface="Arial" panose="020B0604020202020204" pitchFamily="34" charset="0"/>
                <a:ea typeface="Times New Roman" panose="02020603050405020304" pitchFamily="18" charset="0"/>
              </a:rPr>
              <a:t>La </a:t>
            </a:r>
            <a:r>
              <a:rPr lang="es-419" dirty="0">
                <a:latin typeface="Arial" panose="020B0604020202020204" pitchFamily="34" charset="0"/>
                <a:ea typeface="Times New Roman" panose="02020603050405020304" pitchFamily="18" charset="0"/>
              </a:rPr>
              <a:t>GTH-II se encarga de la captura de vitelogénina sanguínea para así incorporar al ovocito </a:t>
            </a:r>
            <a:r>
              <a:rPr lang="es-419" dirty="0"/>
              <a:t>(King &amp; Millar, 1992</a:t>
            </a:r>
            <a:endParaRPr lang="es-419" dirty="0">
              <a:latin typeface="Arial" panose="020B0604020202020204" pitchFamily="34" charset="0"/>
              <a:ea typeface="Times New Roman" panose="02020603050405020304" pitchFamily="18" charset="0"/>
            </a:endParaRPr>
          </a:p>
        </p:txBody>
      </p:sp>
      <p:sp>
        <p:nvSpPr>
          <p:cNvPr id="7" name="Rectángulo 6"/>
          <p:cNvSpPr/>
          <p:nvPr/>
        </p:nvSpPr>
        <p:spPr>
          <a:xfrm>
            <a:off x="4457956" y="1484784"/>
            <a:ext cx="3192313"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0980" algn="just">
              <a:lnSpc>
                <a:spcPct val="150000"/>
              </a:lnSpc>
              <a:spcBef>
                <a:spcPts val="600"/>
              </a:spcBef>
              <a:spcAft>
                <a:spcPts val="0"/>
              </a:spcAft>
            </a:pPr>
            <a:r>
              <a:rPr lang="es-419" dirty="0">
                <a:solidFill>
                  <a:schemeClr val="dk1"/>
                </a:solidFill>
                <a:latin typeface="Arial" panose="020B0604020202020204" pitchFamily="34" charset="0"/>
                <a:ea typeface="Times New Roman" panose="02020603050405020304" pitchFamily="18" charset="0"/>
              </a:rPr>
              <a:t>El 17 beta-estradiol </a:t>
            </a:r>
            <a:r>
              <a:rPr lang="es-419" dirty="0" smtClean="0">
                <a:solidFill>
                  <a:schemeClr val="dk1"/>
                </a:solidFill>
                <a:latin typeface="Arial" panose="020B0604020202020204" pitchFamily="34" charset="0"/>
                <a:ea typeface="Times New Roman" panose="02020603050405020304" pitchFamily="18" charset="0"/>
              </a:rPr>
              <a:t>produce una señal para producir gonadotropina </a:t>
            </a:r>
            <a:r>
              <a:rPr lang="es-419" dirty="0">
                <a:solidFill>
                  <a:schemeClr val="dk1"/>
                </a:solidFill>
                <a:latin typeface="Arial" panose="020B0604020202020204" pitchFamily="34" charset="0"/>
                <a:ea typeface="Times New Roman" panose="02020603050405020304" pitchFamily="18" charset="0"/>
              </a:rPr>
              <a:t>(King &amp; Millar, 1992). </a:t>
            </a:r>
          </a:p>
        </p:txBody>
      </p:sp>
      <p:sp>
        <p:nvSpPr>
          <p:cNvPr id="8" name="Flecha derecha 7"/>
          <p:cNvSpPr/>
          <p:nvPr/>
        </p:nvSpPr>
        <p:spPr>
          <a:xfrm>
            <a:off x="3752029" y="2060848"/>
            <a:ext cx="64807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Flecha derecha 8"/>
          <p:cNvSpPr/>
          <p:nvPr/>
        </p:nvSpPr>
        <p:spPr>
          <a:xfrm>
            <a:off x="7830872" y="2060848"/>
            <a:ext cx="64807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Flecha derecha 9"/>
          <p:cNvSpPr/>
          <p:nvPr/>
        </p:nvSpPr>
        <p:spPr>
          <a:xfrm rot="5400000">
            <a:off x="9882638" y="3645024"/>
            <a:ext cx="64807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Rectángulo 10"/>
          <p:cNvSpPr/>
          <p:nvPr/>
        </p:nvSpPr>
        <p:spPr>
          <a:xfrm>
            <a:off x="8289206" y="4282173"/>
            <a:ext cx="3834936" cy="13388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0980" algn="just">
              <a:lnSpc>
                <a:spcPct val="150000"/>
              </a:lnSpc>
              <a:spcBef>
                <a:spcPts val="600"/>
              </a:spcBef>
              <a:spcAft>
                <a:spcPts val="0"/>
              </a:spcAft>
            </a:pPr>
            <a:r>
              <a:rPr lang="es-419" dirty="0">
                <a:solidFill>
                  <a:schemeClr val="dk1"/>
                </a:solidFill>
                <a:latin typeface="Arial" panose="020B0604020202020204" pitchFamily="34" charset="0"/>
                <a:ea typeface="Times New Roman" panose="02020603050405020304" pitchFamily="18" charset="0"/>
              </a:rPr>
              <a:t>F</a:t>
            </a:r>
            <a:r>
              <a:rPr lang="es-419" dirty="0" smtClean="0">
                <a:solidFill>
                  <a:schemeClr val="dk1"/>
                </a:solidFill>
                <a:latin typeface="Arial" panose="020B0604020202020204" pitchFamily="34" charset="0"/>
                <a:ea typeface="Times New Roman" panose="02020603050405020304" pitchFamily="18" charset="0"/>
              </a:rPr>
              <a:t>ase </a:t>
            </a:r>
            <a:r>
              <a:rPr lang="es-419" dirty="0">
                <a:solidFill>
                  <a:schemeClr val="dk1"/>
                </a:solidFill>
                <a:latin typeface="Arial" panose="020B0604020202020204" pitchFamily="34" charset="0"/>
                <a:ea typeface="Times New Roman" panose="02020603050405020304" pitchFamily="18" charset="0"/>
              </a:rPr>
              <a:t>final, se da la maduración de los ovocitos, en donde se incrementa el nivel de GTH-I </a:t>
            </a:r>
          </a:p>
        </p:txBody>
      </p:sp>
      <p:sp>
        <p:nvSpPr>
          <p:cNvPr id="12" name="Flecha derecha 11"/>
          <p:cNvSpPr/>
          <p:nvPr/>
        </p:nvSpPr>
        <p:spPr>
          <a:xfrm rot="10800000">
            <a:off x="7503569" y="4699559"/>
            <a:ext cx="64807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Rectángulo 12"/>
          <p:cNvSpPr/>
          <p:nvPr/>
        </p:nvSpPr>
        <p:spPr>
          <a:xfrm>
            <a:off x="4367808" y="3836074"/>
            <a:ext cx="3034684" cy="21852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0980" algn="just">
              <a:spcBef>
                <a:spcPts val="600"/>
              </a:spcBef>
              <a:spcAft>
                <a:spcPts val="0"/>
              </a:spcAft>
            </a:pPr>
            <a:r>
              <a:rPr lang="es-419" dirty="0">
                <a:solidFill>
                  <a:schemeClr val="dk1"/>
                </a:solidFill>
                <a:latin typeface="Arial" panose="020B0604020202020204" pitchFamily="34" charset="0"/>
                <a:ea typeface="Times New Roman" panose="02020603050405020304" pitchFamily="18" charset="0"/>
              </a:rPr>
              <a:t>Se da un estimulo en las células tecales para producir</a:t>
            </a:r>
          </a:p>
          <a:p>
            <a:pPr marL="228600" indent="220980" algn="just">
              <a:spcBef>
                <a:spcPts val="600"/>
              </a:spcBef>
              <a:spcAft>
                <a:spcPts val="0"/>
              </a:spcAft>
            </a:pPr>
            <a:r>
              <a:rPr lang="es-419" dirty="0">
                <a:solidFill>
                  <a:schemeClr val="dk1"/>
                </a:solidFill>
                <a:latin typeface="Arial" panose="020B0604020202020204" pitchFamily="34" charset="0"/>
                <a:ea typeface="Times New Roman" panose="02020603050405020304" pitchFamily="18" charset="0"/>
              </a:rPr>
              <a:t>17 alfa 20 beta </a:t>
            </a:r>
            <a:r>
              <a:rPr lang="es-419" dirty="0" smtClean="0">
                <a:solidFill>
                  <a:schemeClr val="dk1"/>
                </a:solidFill>
                <a:latin typeface="Arial" panose="020B0604020202020204" pitchFamily="34" charset="0"/>
                <a:ea typeface="Times New Roman" panose="02020603050405020304" pitchFamily="18" charset="0"/>
              </a:rPr>
              <a:t>dihidroxiprogesterona </a:t>
            </a:r>
            <a:r>
              <a:rPr lang="es-MX" dirty="0"/>
              <a:t>(Nelson &amp; Neira, 2020)</a:t>
            </a:r>
            <a:endParaRPr lang="es-419" dirty="0"/>
          </a:p>
          <a:p>
            <a:pPr marL="228600" indent="220980" algn="just">
              <a:spcBef>
                <a:spcPts val="600"/>
              </a:spcBef>
              <a:spcAft>
                <a:spcPts val="0"/>
              </a:spcAft>
            </a:pPr>
            <a:endParaRPr lang="es-419" dirty="0">
              <a:solidFill>
                <a:schemeClr val="dk1"/>
              </a:solidFill>
              <a:latin typeface="Arial" panose="020B0604020202020204" pitchFamily="34" charset="0"/>
              <a:ea typeface="Times New Roman" panose="02020603050405020304" pitchFamily="18" charset="0"/>
            </a:endParaRPr>
          </a:p>
        </p:txBody>
      </p:sp>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l="33201" t="23867" r="38450" b="10800"/>
          <a:stretch/>
        </p:blipFill>
        <p:spPr>
          <a:xfrm rot="5400000">
            <a:off x="2559179" y="4502238"/>
            <a:ext cx="1435549" cy="1860899"/>
          </a:xfrm>
          <a:prstGeom prst="rect">
            <a:avLst/>
          </a:prstGeom>
        </p:spPr>
      </p:pic>
      <p:pic>
        <p:nvPicPr>
          <p:cNvPr id="14" name="Imagen 13"/>
          <p:cNvPicPr>
            <a:picLocks noChangeAspect="1"/>
          </p:cNvPicPr>
          <p:nvPr/>
        </p:nvPicPr>
        <p:blipFill rotWithShape="1">
          <a:blip r:embed="rId3"/>
          <a:srcRect l="21060" t="51050" r="38188" b="9051"/>
          <a:stretch/>
        </p:blipFill>
        <p:spPr>
          <a:xfrm>
            <a:off x="119337" y="3645025"/>
            <a:ext cx="2615028" cy="1440160"/>
          </a:xfrm>
          <a:prstGeom prst="rect">
            <a:avLst/>
          </a:prstGeom>
        </p:spPr>
      </p:pic>
    </p:spTree>
    <p:extLst>
      <p:ext uri="{BB962C8B-B14F-4D97-AF65-F5344CB8AC3E}">
        <p14:creationId xmlns:p14="http://schemas.microsoft.com/office/powerpoint/2010/main" val="1133554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4" name="Rectángulo 3"/>
          <p:cNvSpPr/>
          <p:nvPr/>
        </p:nvSpPr>
        <p:spPr>
          <a:xfrm>
            <a:off x="334963" y="908720"/>
            <a:ext cx="1505540" cy="418576"/>
          </a:xfrm>
          <a:prstGeom prst="rect">
            <a:avLst/>
          </a:prstGeom>
        </p:spPr>
        <p:txBody>
          <a:bodyPr wrap="none">
            <a:spAutoFit/>
          </a:bodyPr>
          <a:lstStyle/>
          <a:p>
            <a:pPr>
              <a:lnSpc>
                <a:spcPct val="106000"/>
              </a:lnSpc>
              <a:spcBef>
                <a:spcPts val="200"/>
              </a:spcBef>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Nucleótidos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087733" y="1254628"/>
            <a:ext cx="3180979" cy="2808312"/>
          </a:xfrm>
          <a:prstGeom prst="rect">
            <a:avLst/>
          </a:prstGeom>
        </p:spPr>
      </p:pic>
      <p:sp>
        <p:nvSpPr>
          <p:cNvPr id="6" name="Rectángulo 5"/>
          <p:cNvSpPr/>
          <p:nvPr/>
        </p:nvSpPr>
        <p:spPr>
          <a:xfrm>
            <a:off x="5523562" y="620688"/>
            <a:ext cx="6096000" cy="258532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marL="285750" indent="-285750">
              <a:buFont typeface="Arial" panose="020B0604020202020204" pitchFamily="34" charset="0"/>
              <a:buChar char="•"/>
            </a:pPr>
            <a:r>
              <a:rPr lang="es-419" dirty="0" smtClean="0">
                <a:latin typeface="Arial" panose="020B0604020202020204" pitchFamily="34" charset="0"/>
                <a:ea typeface="Calibri" panose="020F0502020204030204" pitchFamily="34" charset="0"/>
              </a:rPr>
              <a:t>Beneficioso para los procesos de reproducción </a:t>
            </a:r>
          </a:p>
          <a:p>
            <a:endParaRPr lang="es-419"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s-419" dirty="0" smtClean="0">
                <a:latin typeface="Arial" panose="020B0604020202020204" pitchFamily="34" charset="0"/>
                <a:ea typeface="Calibri" panose="020F0502020204030204" pitchFamily="34" charset="0"/>
              </a:rPr>
              <a:t>Ovogénesis= es </a:t>
            </a:r>
            <a:r>
              <a:rPr lang="es-419" dirty="0">
                <a:latin typeface="Arial" panose="020B0604020202020204" pitchFamily="34" charset="0"/>
                <a:ea typeface="Calibri" panose="020F0502020204030204" pitchFamily="34" charset="0"/>
              </a:rPr>
              <a:t>un proceso intensivo de división celular, donde se da una gran formación de ácido nucleico y requiere de un alto contenido de este </a:t>
            </a:r>
            <a:r>
              <a:rPr lang="es-419" dirty="0" smtClean="0">
                <a:latin typeface="Arial" panose="020B0604020202020204" pitchFamily="34" charset="0"/>
                <a:ea typeface="Calibri" panose="020F0502020204030204" pitchFamily="34" charset="0"/>
              </a:rPr>
              <a:t>compuesto</a:t>
            </a:r>
          </a:p>
          <a:p>
            <a:endParaRPr lang="es-419" dirty="0" smtClean="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s-419" dirty="0"/>
              <a:t>A</a:t>
            </a:r>
            <a:r>
              <a:rPr lang="es-419" dirty="0" smtClean="0"/>
              <a:t>porta </a:t>
            </a:r>
            <a:r>
              <a:rPr lang="es-419" dirty="0"/>
              <a:t>con grandes cantidades de </a:t>
            </a:r>
            <a:r>
              <a:rPr lang="es-419" dirty="0" smtClean="0"/>
              <a:t>energía</a:t>
            </a:r>
          </a:p>
          <a:p>
            <a:pPr marL="285750" indent="-285750">
              <a:buFont typeface="Arial" panose="020B0604020202020204" pitchFamily="34" charset="0"/>
              <a:buChar char="•"/>
            </a:pPr>
            <a:endParaRPr lang="es-419" dirty="0"/>
          </a:p>
        </p:txBody>
      </p:sp>
      <p:sp>
        <p:nvSpPr>
          <p:cNvPr id="7" name="Rectángulo 6"/>
          <p:cNvSpPr/>
          <p:nvPr/>
        </p:nvSpPr>
        <p:spPr>
          <a:xfrm>
            <a:off x="5523562" y="2986157"/>
            <a:ext cx="6096000" cy="92333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s-419" dirty="0">
                <a:latin typeface="Arial" panose="020B0604020202020204" pitchFamily="34" charset="0"/>
                <a:ea typeface="Calibri" panose="020F0502020204030204" pitchFamily="34" charset="0"/>
              </a:rPr>
              <a:t>En el caso del macho, respecto a sus gametos sexuales (espermatozoides), este ayuda mucho  a la movilidad espermática (Pardo Carrasco &amp; Martínez, 2010). </a:t>
            </a:r>
            <a:endParaRPr lang="es-419" dirty="0"/>
          </a:p>
        </p:txBody>
      </p:sp>
      <p:sp>
        <p:nvSpPr>
          <p:cNvPr id="8" name="Rectángulo 7"/>
          <p:cNvSpPr/>
          <p:nvPr/>
        </p:nvSpPr>
        <p:spPr>
          <a:xfrm>
            <a:off x="5523562" y="4107081"/>
            <a:ext cx="6552728"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419" dirty="0" smtClean="0">
                <a:latin typeface="Arial" panose="020B0604020202020204" pitchFamily="34" charset="0"/>
                <a:ea typeface="Calibri" panose="020F0502020204030204" pitchFamily="34" charset="0"/>
              </a:rPr>
              <a:t>Mejorar </a:t>
            </a:r>
            <a:r>
              <a:rPr lang="es-419" dirty="0">
                <a:latin typeface="Arial" panose="020B0604020202020204" pitchFamily="34" charset="0"/>
                <a:ea typeface="Calibri" panose="020F0502020204030204" pitchFamily="34" charset="0"/>
              </a:rPr>
              <a:t>la capacidad metabólica de los </a:t>
            </a:r>
            <a:r>
              <a:rPr lang="es-419" dirty="0" smtClean="0">
                <a:latin typeface="Arial" panose="020B0604020202020204" pitchFamily="34" charset="0"/>
                <a:ea typeface="Calibri" panose="020F0502020204030204" pitchFamily="34" charset="0"/>
              </a:rPr>
              <a:t>reproductores </a:t>
            </a:r>
            <a:r>
              <a:rPr lang="es-419" dirty="0"/>
              <a:t> (</a:t>
            </a:r>
            <a:r>
              <a:rPr lang="es-419" dirty="0" err="1"/>
              <a:t>Kohyani</a:t>
            </a:r>
            <a:r>
              <a:rPr lang="es-419" dirty="0"/>
              <a:t> et al., 2012)</a:t>
            </a:r>
          </a:p>
        </p:txBody>
      </p:sp>
      <p:sp>
        <p:nvSpPr>
          <p:cNvPr id="9" name="Rectángulo 8"/>
          <p:cNvSpPr/>
          <p:nvPr/>
        </p:nvSpPr>
        <p:spPr>
          <a:xfrm>
            <a:off x="191344" y="4216393"/>
            <a:ext cx="5332218"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419" sz="1600" dirty="0" smtClean="0">
                <a:latin typeface="Arial" panose="020B0604020202020204" pitchFamily="34" charset="0"/>
                <a:ea typeface="Calibri" panose="020F0502020204030204" pitchFamily="34" charset="0"/>
              </a:rPr>
              <a:t>extracto </a:t>
            </a:r>
            <a:r>
              <a:rPr lang="es-419" sz="1600" dirty="0">
                <a:latin typeface="Arial" panose="020B0604020202020204" pitchFamily="34" charset="0"/>
                <a:ea typeface="Calibri" panose="020F0502020204030204" pitchFamily="34" charset="0"/>
              </a:rPr>
              <a:t>de </a:t>
            </a:r>
            <a:r>
              <a:rPr lang="es-419" sz="1600" dirty="0" smtClean="0">
                <a:latin typeface="Arial" panose="020B0604020202020204" pitchFamily="34" charset="0"/>
                <a:ea typeface="Calibri" panose="020F0502020204030204" pitchFamily="34" charset="0"/>
              </a:rPr>
              <a:t>levadura, ricos </a:t>
            </a:r>
            <a:r>
              <a:rPr lang="es-419" sz="1600" dirty="0">
                <a:latin typeface="Arial" panose="020B0604020202020204" pitchFamily="34" charset="0"/>
                <a:ea typeface="Calibri" panose="020F0502020204030204" pitchFamily="34" charset="0"/>
              </a:rPr>
              <a:t>en aminoácidos y péptidos </a:t>
            </a:r>
            <a:endParaRPr lang="es-419" sz="1600" dirty="0" smtClean="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s-419" sz="1600" dirty="0" smtClean="0">
                <a:latin typeface="Arial" panose="020B0604020202020204" pitchFamily="34" charset="0"/>
                <a:ea typeface="Calibri" panose="020F0502020204030204" pitchFamily="34" charset="0"/>
              </a:rPr>
              <a:t>5 </a:t>
            </a:r>
            <a:r>
              <a:rPr lang="es-419" sz="1600" dirty="0">
                <a:latin typeface="Arial" panose="020B0604020202020204" pitchFamily="34" charset="0"/>
                <a:ea typeface="Calibri" panose="020F0502020204030204" pitchFamily="34" charset="0"/>
              </a:rPr>
              <a:t>al 7% de </a:t>
            </a:r>
            <a:r>
              <a:rPr lang="es-419" sz="1600" dirty="0" smtClean="0">
                <a:latin typeface="Arial" panose="020B0604020202020204" pitchFamily="34" charset="0"/>
                <a:ea typeface="Calibri" panose="020F0502020204030204" pitchFamily="34" charset="0"/>
              </a:rPr>
              <a:t>nucleótidos</a:t>
            </a:r>
          </a:p>
          <a:p>
            <a:pPr marL="285750" indent="-285750">
              <a:buFont typeface="Arial" panose="020B0604020202020204" pitchFamily="34" charset="0"/>
              <a:buChar char="•"/>
            </a:pPr>
            <a:r>
              <a:rPr lang="es-419" sz="1600" dirty="0" smtClean="0">
                <a:latin typeface="Arial" panose="020B0604020202020204" pitchFamily="34" charset="0"/>
                <a:ea typeface="Calibri" panose="020F0502020204030204" pitchFamily="34" charset="0"/>
              </a:rPr>
              <a:t>50 </a:t>
            </a:r>
            <a:r>
              <a:rPr lang="es-419" sz="1600" dirty="0">
                <a:latin typeface="Arial" panose="020B0604020202020204" pitchFamily="34" charset="0"/>
                <a:ea typeface="Calibri" panose="020F0502020204030204" pitchFamily="34" charset="0"/>
              </a:rPr>
              <a:t>% de proteína </a:t>
            </a:r>
            <a:r>
              <a:rPr lang="es-419" sz="1600" dirty="0" smtClean="0">
                <a:latin typeface="Arial" panose="020B0604020202020204" pitchFamily="34" charset="0"/>
                <a:ea typeface="Calibri" panose="020F0502020204030204" pitchFamily="34" charset="0"/>
              </a:rPr>
              <a:t>bruta</a:t>
            </a:r>
          </a:p>
          <a:p>
            <a:pPr marL="285750" indent="-285750">
              <a:buFont typeface="Arial" panose="020B0604020202020204" pitchFamily="34" charset="0"/>
              <a:buChar char="•"/>
            </a:pPr>
            <a:r>
              <a:rPr lang="es-419" sz="1600" dirty="0" smtClean="0">
                <a:latin typeface="Arial" panose="020B0604020202020204" pitchFamily="34" charset="0"/>
                <a:ea typeface="Calibri" panose="020F0502020204030204" pitchFamily="34" charset="0"/>
              </a:rPr>
              <a:t>30</a:t>
            </a:r>
            <a:r>
              <a:rPr lang="es-419" sz="1600" dirty="0">
                <a:latin typeface="Arial" panose="020B0604020202020204" pitchFamily="34" charset="0"/>
                <a:ea typeface="Calibri" panose="020F0502020204030204" pitchFamily="34" charset="0"/>
              </a:rPr>
              <a:t>% de aminoácidos </a:t>
            </a:r>
            <a:r>
              <a:rPr lang="es-419" sz="1600" dirty="0" smtClean="0">
                <a:latin typeface="Arial" panose="020B0604020202020204" pitchFamily="34" charset="0"/>
                <a:ea typeface="Calibri" panose="020F0502020204030204" pitchFamily="34" charset="0"/>
              </a:rPr>
              <a:t>libres</a:t>
            </a:r>
          </a:p>
          <a:p>
            <a:pPr marL="285750" indent="-285750">
              <a:buFont typeface="Arial" panose="020B0604020202020204" pitchFamily="34" charset="0"/>
              <a:buChar char="•"/>
            </a:pPr>
            <a:r>
              <a:rPr lang="es-419" sz="1600" dirty="0" smtClean="0">
                <a:latin typeface="Arial" panose="020B0604020202020204" pitchFamily="34" charset="0"/>
                <a:ea typeface="Calibri" panose="020F0502020204030204" pitchFamily="34" charset="0"/>
              </a:rPr>
              <a:t>30</a:t>
            </a:r>
            <a:r>
              <a:rPr lang="es-419" sz="1600" dirty="0">
                <a:latin typeface="Arial" panose="020B0604020202020204" pitchFamily="34" charset="0"/>
                <a:ea typeface="Calibri" panose="020F0502020204030204" pitchFamily="34" charset="0"/>
              </a:rPr>
              <a:t>% de </a:t>
            </a:r>
            <a:r>
              <a:rPr lang="es-419" sz="1600" dirty="0" smtClean="0">
                <a:latin typeface="Arial" panose="020B0604020202020204" pitchFamily="34" charset="0"/>
                <a:ea typeface="Calibri" panose="020F0502020204030204" pitchFamily="34" charset="0"/>
              </a:rPr>
              <a:t>péptidos </a:t>
            </a:r>
            <a:endParaRPr lang="es-419" sz="16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s-419" sz="1600" dirty="0" smtClean="0">
                <a:latin typeface="Arial" panose="020B0604020202020204" pitchFamily="34" charset="0"/>
                <a:ea typeface="Calibri" panose="020F0502020204030204" pitchFamily="34" charset="0"/>
              </a:rPr>
              <a:t>ácido </a:t>
            </a:r>
            <a:r>
              <a:rPr lang="es-419" sz="1600" dirty="0">
                <a:latin typeface="Arial" panose="020B0604020202020204" pitchFamily="34" charset="0"/>
                <a:ea typeface="Calibri" panose="020F0502020204030204" pitchFamily="34" charset="0"/>
              </a:rPr>
              <a:t>glutámico, sodio </a:t>
            </a:r>
            <a:r>
              <a:rPr lang="es-419" sz="1600" dirty="0" smtClean="0">
                <a:latin typeface="Arial" panose="020B0604020202020204" pitchFamily="34" charset="0"/>
                <a:ea typeface="Calibri" panose="020F0502020204030204" pitchFamily="34" charset="0"/>
              </a:rPr>
              <a:t>(</a:t>
            </a:r>
            <a:r>
              <a:rPr lang="es-419" sz="1600" dirty="0" err="1">
                <a:latin typeface="Arial" panose="020B0604020202020204" pitchFamily="34" charset="0"/>
                <a:ea typeface="Calibri" panose="020F0502020204030204" pitchFamily="34" charset="0"/>
              </a:rPr>
              <a:t>AllTech</a:t>
            </a:r>
            <a:r>
              <a:rPr lang="es-419" sz="1600" dirty="0">
                <a:latin typeface="Arial" panose="020B0604020202020204" pitchFamily="34" charset="0"/>
                <a:ea typeface="Calibri" panose="020F0502020204030204" pitchFamily="34" charset="0"/>
              </a:rPr>
              <a:t>, 2020)</a:t>
            </a:r>
            <a:endParaRPr lang="es-419" sz="1600" dirty="0"/>
          </a:p>
        </p:txBody>
      </p:sp>
    </p:spTree>
    <p:extLst>
      <p:ext uri="{BB962C8B-B14F-4D97-AF65-F5344CB8AC3E}">
        <p14:creationId xmlns:p14="http://schemas.microsoft.com/office/powerpoint/2010/main" val="2695510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4" name="Rectángulo 3"/>
          <p:cNvSpPr/>
          <p:nvPr/>
        </p:nvSpPr>
        <p:spPr>
          <a:xfrm>
            <a:off x="334963" y="908720"/>
            <a:ext cx="1270541" cy="404726"/>
          </a:xfrm>
          <a:prstGeom prst="rect">
            <a:avLst/>
          </a:prstGeom>
        </p:spPr>
        <p:txBody>
          <a:bodyPr wrap="non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Vitaminas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34963" y="1298299"/>
            <a:ext cx="4464496"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ES"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Vitamina C (Ácido ascórbico).</a:t>
            </a:r>
            <a:r>
              <a:rPr lang="es-ES" b="1" i="1" dirty="0">
                <a:solidFill>
                  <a:srgbClr val="000000"/>
                </a:solidFill>
                <a:latin typeface="Arial" panose="020B0604020202020204" pitchFamily="34" charset="0"/>
                <a:ea typeface="Calibri" panose="020F0502020204030204" pitchFamily="34" charset="0"/>
              </a:rPr>
              <a:t> </a:t>
            </a:r>
            <a:r>
              <a:rPr lang="es-419" dirty="0">
                <a:solidFill>
                  <a:srgbClr val="000000"/>
                </a:solidFill>
                <a:latin typeface="Arial" panose="020B0604020202020204" pitchFamily="34" charset="0"/>
                <a:ea typeface="Calibri" panose="020F0502020204030204" pitchFamily="34" charset="0"/>
              </a:rPr>
              <a:t>El 2,3-enediol-Lgulónico o conocido como ácido ascórbico, es un compuesto hidrosoluble, el cual puede ser crítico en la dieta de los </a:t>
            </a:r>
            <a:r>
              <a:rPr lang="es-419" dirty="0" smtClean="0">
                <a:solidFill>
                  <a:srgbClr val="000000"/>
                </a:solidFill>
                <a:latin typeface="Arial" panose="020B0604020202020204" pitchFamily="34" charset="0"/>
                <a:ea typeface="Calibri" panose="020F0502020204030204" pitchFamily="34" charset="0"/>
              </a:rPr>
              <a:t>peces </a:t>
            </a:r>
            <a:r>
              <a:rPr lang="es-419" dirty="0"/>
              <a:t>(Rodríguez &amp; Rojas, 2014). </a:t>
            </a:r>
          </a:p>
        </p:txBody>
      </p:sp>
      <p:sp>
        <p:nvSpPr>
          <p:cNvPr id="6" name="Rectángulo 5"/>
          <p:cNvSpPr/>
          <p:nvPr/>
        </p:nvSpPr>
        <p:spPr>
          <a:xfrm>
            <a:off x="343886" y="4365104"/>
            <a:ext cx="4464496"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419" dirty="0">
                <a:latin typeface="Arial" panose="020B0604020202020204" pitchFamily="34" charset="0"/>
                <a:ea typeface="Calibri" panose="020F0502020204030204" pitchFamily="34" charset="0"/>
              </a:rPr>
              <a:t>Las necesidades de ácido ascórbico (vitamina C) puede correlacionarse con la ontogenia de los peces</a:t>
            </a:r>
            <a:endParaRPr lang="es-419" dirty="0"/>
          </a:p>
        </p:txBody>
      </p:sp>
      <p:sp>
        <p:nvSpPr>
          <p:cNvPr id="7" name="Rectángulo 6"/>
          <p:cNvSpPr/>
          <p:nvPr/>
        </p:nvSpPr>
        <p:spPr>
          <a:xfrm>
            <a:off x="5463615" y="1296735"/>
            <a:ext cx="4943872"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s-419" smtClean="0">
                <a:latin typeface="Arial" panose="020B0604020202020204" pitchFamily="34" charset="0"/>
                <a:ea typeface="Calibri" panose="020F0502020204030204" pitchFamily="34" charset="0"/>
              </a:rPr>
              <a:t>En el caso de hembras reproductoras juega un papel importante en los procesos de esteroidogénesis y la vitelogénesis (Krautz, 2015). </a:t>
            </a:r>
            <a:endParaRPr lang="es-419" dirty="0"/>
          </a:p>
        </p:txBody>
      </p:sp>
      <p:sp>
        <p:nvSpPr>
          <p:cNvPr id="8" name="Rectángulo 7"/>
          <p:cNvSpPr/>
          <p:nvPr/>
        </p:nvSpPr>
        <p:spPr>
          <a:xfrm>
            <a:off x="5463615" y="2678401"/>
            <a:ext cx="376808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419" dirty="0">
                <a:latin typeface="Arial" panose="020B0604020202020204" pitchFamily="34" charset="0"/>
                <a:ea typeface="Calibri" panose="020F0502020204030204" pitchFamily="34" charset="0"/>
              </a:rPr>
              <a:t>el ácido ascórbico es absorbido a través del ovario y este se fija en las membranas que recubren a las ovas</a:t>
            </a:r>
            <a:endParaRPr lang="es-419" dirty="0"/>
          </a:p>
        </p:txBody>
      </p:sp>
      <p:pic>
        <p:nvPicPr>
          <p:cNvPr id="9" name="Imagen 8"/>
          <p:cNvPicPr>
            <a:picLocks noChangeAspect="1"/>
          </p:cNvPicPr>
          <p:nvPr/>
        </p:nvPicPr>
        <p:blipFill rotWithShape="1">
          <a:blip r:embed="rId2"/>
          <a:srcRect l="-400" t="23750" r="1701" b="24801"/>
          <a:stretch/>
        </p:blipFill>
        <p:spPr>
          <a:xfrm>
            <a:off x="5442759" y="3938699"/>
            <a:ext cx="2542287" cy="1325235"/>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30050" t="14534" r="30050" b="5200"/>
          <a:stretch/>
        </p:blipFill>
        <p:spPr>
          <a:xfrm rot="5400000">
            <a:off x="9547761" y="2527159"/>
            <a:ext cx="2118752" cy="2397538"/>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2201" t="35067" r="34250" b="7067"/>
          <a:stretch/>
        </p:blipFill>
        <p:spPr>
          <a:xfrm rot="5400000">
            <a:off x="7632262" y="4333219"/>
            <a:ext cx="2012054" cy="1223014"/>
          </a:xfrm>
          <a:prstGeom prst="rect">
            <a:avLst/>
          </a:prstGeom>
        </p:spPr>
      </p:pic>
    </p:spTree>
    <p:extLst>
      <p:ext uri="{BB962C8B-B14F-4D97-AF65-F5344CB8AC3E}">
        <p14:creationId xmlns:p14="http://schemas.microsoft.com/office/powerpoint/2010/main" val="1038399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5355ED95-2CD0-4C42-89E1-E863B7D8DC14}"/>
              </a:ext>
            </a:extLst>
          </p:cNvPr>
          <p:cNvCxnSpPr/>
          <p:nvPr/>
        </p:nvCxnSpPr>
        <p:spPr>
          <a:xfrm flipV="1">
            <a:off x="552450" y="757238"/>
            <a:ext cx="2836863" cy="4762"/>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24" name="CuadroTexto 3">
            <a:extLst>
              <a:ext uri="{FF2B5EF4-FFF2-40B4-BE49-F238E27FC236}">
                <a16:creationId xmlns="" xmlns:a16="http://schemas.microsoft.com/office/drawing/2014/main" id="{A1C9DA30-F4D7-47D4-BA5F-F4B89FE9B04C}"/>
              </a:ext>
            </a:extLst>
          </p:cNvPr>
          <p:cNvSpPr txBox="1">
            <a:spLocks noChangeArrowheads="1"/>
          </p:cNvSpPr>
          <p:nvPr/>
        </p:nvSpPr>
        <p:spPr bwMode="auto">
          <a:xfrm>
            <a:off x="576263" y="3556000"/>
            <a:ext cx="3221038" cy="2031325"/>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s-419" dirty="0"/>
              <a:t>Se conoce a la trucha arcoíris (</a:t>
            </a:r>
            <a:r>
              <a:rPr lang="es-419" i="1" dirty="0"/>
              <a:t>Oncorhynchus mykiss</a:t>
            </a:r>
            <a:r>
              <a:rPr lang="es-419" dirty="0"/>
              <a:t>) como uno de los salmónidos más representativos respecto a su producción a lo largo de la </a:t>
            </a:r>
            <a:r>
              <a:rPr lang="es-419" dirty="0" smtClean="0"/>
              <a:t>serranía ecuatoriana </a:t>
            </a:r>
            <a:r>
              <a:rPr lang="es-419" dirty="0"/>
              <a:t>(Jiménez et al., 2015). </a:t>
            </a:r>
            <a:endParaRPr lang="es-ES" altLang="es-EC" dirty="0">
              <a:ea typeface="Calibri" panose="020F0502020204030204" pitchFamily="34" charset="0"/>
              <a:cs typeface="Arial" panose="020B0604020202020204" pitchFamily="34" charset="0"/>
            </a:endParaRPr>
          </a:p>
        </p:txBody>
      </p:sp>
      <p:sp>
        <p:nvSpPr>
          <p:cNvPr id="5126" name="CuadroTexto 5">
            <a:extLst>
              <a:ext uri="{FF2B5EF4-FFF2-40B4-BE49-F238E27FC236}">
                <a16:creationId xmlns="" xmlns:a16="http://schemas.microsoft.com/office/drawing/2014/main" id="{FAD3DC13-DE54-45D3-8321-1229C1D53A05}"/>
              </a:ext>
            </a:extLst>
          </p:cNvPr>
          <p:cNvSpPr txBox="1">
            <a:spLocks noChangeArrowheads="1"/>
          </p:cNvSpPr>
          <p:nvPr/>
        </p:nvSpPr>
        <p:spPr bwMode="auto">
          <a:xfrm>
            <a:off x="4132262" y="706438"/>
            <a:ext cx="3825875" cy="1200329"/>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dirty="0" smtClean="0">
                <a:ea typeface="Calibri" panose="020F0502020204030204" pitchFamily="34" charset="0"/>
                <a:cs typeface="Arial" panose="020B0604020202020204" pitchFamily="34" charset="0"/>
              </a:rPr>
              <a:t>La trucha </a:t>
            </a:r>
            <a:r>
              <a:rPr lang="es-EC" altLang="es-EC" dirty="0">
                <a:ea typeface="Calibri" panose="020F0502020204030204" pitchFamily="34" charset="0"/>
                <a:cs typeface="Arial" panose="020B0604020202020204" pitchFamily="34" charset="0"/>
              </a:rPr>
              <a:t>a</a:t>
            </a:r>
            <a:r>
              <a:rPr lang="es-EC" altLang="es-EC" dirty="0" smtClean="0">
                <a:ea typeface="Calibri" panose="020F0502020204030204" pitchFamily="34" charset="0"/>
                <a:cs typeface="Arial" panose="020B0604020202020204" pitchFamily="34" charset="0"/>
              </a:rPr>
              <a:t>rco </a:t>
            </a:r>
            <a:r>
              <a:rPr lang="es-EC" altLang="es-EC" dirty="0">
                <a:ea typeface="Calibri" panose="020F0502020204030204" pitchFamily="34" charset="0"/>
                <a:cs typeface="Arial" panose="020B0604020202020204" pitchFamily="34" charset="0"/>
              </a:rPr>
              <a:t>iris (</a:t>
            </a:r>
            <a:r>
              <a:rPr lang="es-EC" altLang="es-EC" i="1" dirty="0">
                <a:ea typeface="Calibri" panose="020F0502020204030204" pitchFamily="34" charset="0"/>
                <a:cs typeface="Arial" panose="020B0604020202020204" pitchFamily="34" charset="0"/>
              </a:rPr>
              <a:t>Oncorhynchus mykiss</a:t>
            </a:r>
            <a:r>
              <a:rPr lang="es-EC" altLang="es-EC" i="1" dirty="0" smtClean="0">
                <a:ea typeface="Calibri" panose="020F0502020204030204" pitchFamily="34" charset="0"/>
                <a:cs typeface="Arial" panose="020B0604020202020204" pitchFamily="34" charset="0"/>
              </a:rPr>
              <a:t>.</a:t>
            </a:r>
            <a:r>
              <a:rPr lang="es-EC" altLang="es-EC" dirty="0" smtClean="0">
                <a:ea typeface="Calibri" panose="020F0502020204030204" pitchFamily="34" charset="0"/>
                <a:cs typeface="Arial" panose="020B0604020202020204" pitchFamily="34" charset="0"/>
              </a:rPr>
              <a:t>) es originaria de Océano Pacifico y fue introducida en el año 1928 en nuestro país </a:t>
            </a:r>
            <a:endParaRPr lang="es-ES" altLang="es-EC" dirty="0">
              <a:ea typeface="Calibri" panose="020F0502020204030204" pitchFamily="34" charset="0"/>
              <a:cs typeface="Arial" panose="020B0604020202020204" pitchFamily="34" charset="0"/>
            </a:endParaRPr>
          </a:p>
        </p:txBody>
      </p:sp>
      <p:sp>
        <p:nvSpPr>
          <p:cNvPr id="5127" name="CuadroTexto 6">
            <a:extLst>
              <a:ext uri="{FF2B5EF4-FFF2-40B4-BE49-F238E27FC236}">
                <a16:creationId xmlns="" xmlns:a16="http://schemas.microsoft.com/office/drawing/2014/main" id="{80C55AC6-CEA1-4095-BC16-759BCC910567}"/>
              </a:ext>
            </a:extLst>
          </p:cNvPr>
          <p:cNvSpPr txBox="1">
            <a:spLocks noChangeArrowheads="1"/>
          </p:cNvSpPr>
          <p:nvPr/>
        </p:nvSpPr>
        <p:spPr bwMode="auto">
          <a:xfrm>
            <a:off x="4315884" y="4136277"/>
            <a:ext cx="3344862" cy="1477328"/>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Aft>
                <a:spcPts val="1000"/>
              </a:spcAft>
            </a:pPr>
            <a:r>
              <a:rPr lang="es-419" dirty="0"/>
              <a:t>En el año </a:t>
            </a:r>
            <a:r>
              <a:rPr lang="es-419" dirty="0" smtClean="0"/>
              <a:t>1992 MICIP </a:t>
            </a:r>
            <a:r>
              <a:rPr lang="es-419" dirty="0"/>
              <a:t>establece el primer programa de reproducción artificial de trucha </a:t>
            </a:r>
            <a:r>
              <a:rPr lang="es-419" dirty="0" smtClean="0"/>
              <a:t>arcoíris </a:t>
            </a:r>
            <a:r>
              <a:rPr lang="es-419" dirty="0"/>
              <a:t>(Osorio C. et al., 2009</a:t>
            </a:r>
            <a:r>
              <a:rPr lang="es-419" dirty="0" smtClean="0"/>
              <a:t> </a:t>
            </a:r>
            <a:endParaRPr lang="es-ES" altLang="es-EC" sz="1600" dirty="0">
              <a:ea typeface="Calibri" panose="020F0502020204030204" pitchFamily="34" charset="0"/>
              <a:cs typeface="Arial" panose="020B0604020202020204" pitchFamily="34" charset="0"/>
            </a:endParaRPr>
          </a:p>
        </p:txBody>
      </p:sp>
      <p:sp>
        <p:nvSpPr>
          <p:cNvPr id="5129" name="CuadroTexto 8">
            <a:extLst>
              <a:ext uri="{FF2B5EF4-FFF2-40B4-BE49-F238E27FC236}">
                <a16:creationId xmlns="" xmlns:a16="http://schemas.microsoft.com/office/drawing/2014/main" id="{F064CCB1-927E-4B42-AED6-589C1E4D25A4}"/>
              </a:ext>
            </a:extLst>
          </p:cNvPr>
          <p:cNvSpPr txBox="1">
            <a:spLocks noChangeArrowheads="1"/>
          </p:cNvSpPr>
          <p:nvPr/>
        </p:nvSpPr>
        <p:spPr bwMode="auto">
          <a:xfrm>
            <a:off x="8594899" y="4484420"/>
            <a:ext cx="3421062" cy="1477328"/>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dirty="0"/>
              <a:t>Para el año 2019 la producción aumenta a 6000 toneladas al año representando el 1% de la producción acuícola total del Ecuador (FAO, </a:t>
            </a:r>
            <a:r>
              <a:rPr lang="es-MX" dirty="0" smtClean="0"/>
              <a:t>2019). </a:t>
            </a:r>
            <a:endParaRPr lang="es-419" dirty="0"/>
          </a:p>
        </p:txBody>
      </p:sp>
      <p:sp>
        <p:nvSpPr>
          <p:cNvPr id="5130" name="CuadroTexto 9">
            <a:extLst>
              <a:ext uri="{FF2B5EF4-FFF2-40B4-BE49-F238E27FC236}">
                <a16:creationId xmlns="" xmlns:a16="http://schemas.microsoft.com/office/drawing/2014/main" id="{6B63618E-A8DF-4D0E-9086-1E5BCA8902AA}"/>
              </a:ext>
            </a:extLst>
          </p:cNvPr>
          <p:cNvSpPr txBox="1">
            <a:spLocks noChangeArrowheads="1"/>
          </p:cNvSpPr>
          <p:nvPr/>
        </p:nvSpPr>
        <p:spPr bwMode="auto">
          <a:xfrm>
            <a:off x="8435974" y="634007"/>
            <a:ext cx="3575050" cy="1200329"/>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419" dirty="0" smtClean="0"/>
              <a:t>En </a:t>
            </a:r>
            <a:r>
              <a:rPr lang="es-419" dirty="0"/>
              <a:t>el año 2006 </a:t>
            </a:r>
            <a:r>
              <a:rPr lang="es-419" dirty="0" smtClean="0"/>
              <a:t>censo del CENIAC,  </a:t>
            </a:r>
            <a:r>
              <a:rPr lang="es-419" dirty="0"/>
              <a:t>Ecuador produce en promedio 982.3 toneladas al año de esta especie</a:t>
            </a:r>
            <a:endParaRPr lang="es-ES" altLang="es-EC" dirty="0">
              <a:ea typeface="Calibri" panose="020F0502020204030204" pitchFamily="34" charset="0"/>
              <a:cs typeface="Arial" panose="020B0604020202020204" pitchFamily="34" charset="0"/>
            </a:endParaRPr>
          </a:p>
        </p:txBody>
      </p:sp>
      <p:sp>
        <p:nvSpPr>
          <p:cNvPr id="5131" name="CuadroTexto 10">
            <a:extLst>
              <a:ext uri="{FF2B5EF4-FFF2-40B4-BE49-F238E27FC236}">
                <a16:creationId xmlns="" xmlns:a16="http://schemas.microsoft.com/office/drawing/2014/main" id="{EAD8F32C-F0DF-45DD-AD7B-DA7A7C6DB0B2}"/>
              </a:ext>
            </a:extLst>
          </p:cNvPr>
          <p:cNvSpPr txBox="1">
            <a:spLocks noChangeArrowheads="1"/>
          </p:cNvSpPr>
          <p:nvPr/>
        </p:nvSpPr>
        <p:spPr bwMode="auto">
          <a:xfrm>
            <a:off x="576263" y="230188"/>
            <a:ext cx="3057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2500" b="1">
                <a:latin typeface="Times New Roman" panose="02020603050405020304" pitchFamily="18" charset="0"/>
                <a:cs typeface="Times New Roman" panose="02020603050405020304" pitchFamily="18" charset="0"/>
              </a:rPr>
              <a:t>INTRODUCCIÓN</a:t>
            </a:r>
          </a:p>
        </p:txBody>
      </p:sp>
      <p:sp>
        <p:nvSpPr>
          <p:cNvPr id="12" name="CuadroTexto 11">
            <a:extLst>
              <a:ext uri="{FF2B5EF4-FFF2-40B4-BE49-F238E27FC236}">
                <a16:creationId xmlns="" xmlns:a16="http://schemas.microsoft.com/office/drawing/2014/main" id="{52AD6A37-8F06-49E7-A7DE-05FE91072C82}"/>
              </a:ext>
            </a:extLst>
          </p:cNvPr>
          <p:cNvSpPr txBox="1"/>
          <p:nvPr/>
        </p:nvSpPr>
        <p:spPr>
          <a:xfrm>
            <a:off x="3633788" y="179388"/>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Antecedentes </a:t>
            </a:r>
          </a:p>
        </p:txBody>
      </p:sp>
      <p:pic>
        <p:nvPicPr>
          <p:cNvPr id="3" name="Imagen 2"/>
          <p:cNvPicPr>
            <a:picLocks noChangeAspect="1"/>
          </p:cNvPicPr>
          <p:nvPr/>
        </p:nvPicPr>
        <p:blipFill>
          <a:blip r:embed="rId2"/>
          <a:stretch>
            <a:fillRect/>
          </a:stretch>
        </p:blipFill>
        <p:spPr>
          <a:xfrm>
            <a:off x="552450" y="1075764"/>
            <a:ext cx="3314700" cy="2069530"/>
          </a:xfrm>
          <a:prstGeom prst="rect">
            <a:avLst/>
          </a:prstGeom>
          <a:noFill/>
          <a:ln>
            <a:noFill/>
          </a:ln>
          <a:effectLst>
            <a:outerShdw blurRad="50800" dist="38100" dir="5400000" algn="t" rotWithShape="0">
              <a:prstClr val="black">
                <a:alpha val="40000"/>
              </a:prstClr>
            </a:outerShdw>
            <a:softEdge rad="63500"/>
          </a:effectLst>
        </p:spPr>
      </p:pic>
      <p:pic>
        <p:nvPicPr>
          <p:cNvPr id="4" name="Imagen 3"/>
          <p:cNvPicPr>
            <a:picLocks noChangeAspect="1"/>
          </p:cNvPicPr>
          <p:nvPr/>
        </p:nvPicPr>
        <p:blipFill>
          <a:blip r:embed="rId3"/>
          <a:stretch>
            <a:fillRect/>
          </a:stretch>
        </p:blipFill>
        <p:spPr>
          <a:xfrm>
            <a:off x="4342388" y="1923067"/>
            <a:ext cx="3372184" cy="2081997"/>
          </a:xfrm>
          <a:prstGeom prst="rect">
            <a:avLst/>
          </a:prstGeom>
          <a:effectLst>
            <a:softEdge rad="63500"/>
          </a:effectLst>
        </p:spPr>
      </p:pic>
      <p:pic>
        <p:nvPicPr>
          <p:cNvPr id="5" name="Imagen 4"/>
          <p:cNvPicPr>
            <a:picLocks noChangeAspect="1"/>
          </p:cNvPicPr>
          <p:nvPr/>
        </p:nvPicPr>
        <p:blipFill>
          <a:blip r:embed="rId4"/>
          <a:stretch>
            <a:fillRect/>
          </a:stretch>
        </p:blipFill>
        <p:spPr>
          <a:xfrm>
            <a:off x="8866757" y="1936049"/>
            <a:ext cx="2713484" cy="24466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4" name="Rectángulo 3"/>
          <p:cNvSpPr/>
          <p:nvPr/>
        </p:nvSpPr>
        <p:spPr>
          <a:xfrm>
            <a:off x="334963" y="908720"/>
            <a:ext cx="1270541" cy="404726"/>
          </a:xfrm>
          <a:prstGeom prst="rect">
            <a:avLst/>
          </a:prstGeom>
        </p:spPr>
        <p:txBody>
          <a:bodyPr wrap="non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Vitaminas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479376" y="1700808"/>
            <a:ext cx="4896544" cy="13388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dirty="0" smtClean="0">
                <a:latin typeface="Arial" panose="020B0604020202020204" pitchFamily="34" charset="0"/>
                <a:ea typeface="Calibri" panose="020F0502020204030204" pitchFamily="34" charset="0"/>
              </a:rPr>
              <a:t>El </a:t>
            </a:r>
            <a:r>
              <a:rPr lang="es-419" dirty="0">
                <a:latin typeface="Arial" panose="020B0604020202020204" pitchFamily="34" charset="0"/>
                <a:ea typeface="Calibri" panose="020F0502020204030204" pitchFamily="34" charset="0"/>
              </a:rPr>
              <a:t>ácido ascórbico ha demostrado una mejora en las células espermáticas durante el proceso de </a:t>
            </a:r>
            <a:r>
              <a:rPr lang="es-419" dirty="0" smtClean="0">
                <a:latin typeface="Arial" panose="020B0604020202020204" pitchFamily="34" charset="0"/>
                <a:ea typeface="Calibri" panose="020F0502020204030204" pitchFamily="34" charset="0"/>
              </a:rPr>
              <a:t>espermiogénesis (</a:t>
            </a:r>
            <a:r>
              <a:rPr lang="es-419" dirty="0">
                <a:latin typeface="Arial" panose="020B0604020202020204" pitchFamily="34" charset="0"/>
                <a:ea typeface="Calibri" panose="020F0502020204030204" pitchFamily="34" charset="0"/>
              </a:rPr>
              <a:t>Carrillo, 2016). </a:t>
            </a:r>
            <a:endParaRPr lang="es-419" dirty="0"/>
          </a:p>
        </p:txBody>
      </p:sp>
      <p:sp>
        <p:nvSpPr>
          <p:cNvPr id="6" name="Rectángulo 5"/>
          <p:cNvSpPr/>
          <p:nvPr/>
        </p:nvSpPr>
        <p:spPr>
          <a:xfrm>
            <a:off x="384175" y="3416379"/>
            <a:ext cx="6096000" cy="1200329"/>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s-419" dirty="0" smtClean="0">
                <a:latin typeface="Arial" panose="020B0604020202020204" pitchFamily="34" charset="0"/>
                <a:ea typeface="Calibri" panose="020F0502020204030204" pitchFamily="34" charset="0"/>
              </a:rPr>
              <a:t>El </a:t>
            </a:r>
            <a:r>
              <a:rPr lang="es-419" dirty="0">
                <a:latin typeface="Arial" panose="020B0604020202020204" pitchFamily="34" charset="0"/>
                <a:ea typeface="Calibri" panose="020F0502020204030204" pitchFamily="34" charset="0"/>
              </a:rPr>
              <a:t>ácido ascórbico al contribuir en el funcionamiento del sistema inmunológico ayuda a la síntesis  y con ello el aumento en la cantidad de glóbulos rojos (Cuaical T. et al., 2013). </a:t>
            </a:r>
            <a:endParaRPr lang="es-419" dirty="0"/>
          </a:p>
        </p:txBody>
      </p:sp>
      <p:sp>
        <p:nvSpPr>
          <p:cNvPr id="7" name="Rectángulo 6"/>
          <p:cNvSpPr/>
          <p:nvPr/>
        </p:nvSpPr>
        <p:spPr>
          <a:xfrm>
            <a:off x="384175" y="4869160"/>
            <a:ext cx="4757417"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419" dirty="0">
                <a:latin typeface="Arial" panose="020B0604020202020204" pitchFamily="34" charset="0"/>
                <a:ea typeface="Calibri" panose="020F0502020204030204" pitchFamily="34" charset="0"/>
              </a:rPr>
              <a:t>Los niveles de glucosa también se pueden ver </a:t>
            </a:r>
            <a:r>
              <a:rPr lang="es-419" dirty="0" smtClean="0">
                <a:latin typeface="Arial" panose="020B0604020202020204" pitchFamily="34" charset="0"/>
                <a:ea typeface="Calibri" panose="020F0502020204030204" pitchFamily="34" charset="0"/>
              </a:rPr>
              <a:t>afectada </a:t>
            </a:r>
            <a:r>
              <a:rPr lang="es-419" dirty="0">
                <a:latin typeface="Arial" panose="020B0604020202020204" pitchFamily="34" charset="0"/>
                <a:ea typeface="Calibri" panose="020F0502020204030204" pitchFamily="34" charset="0"/>
              </a:rPr>
              <a:t>al utilizar diferentes cantidades de ácido </a:t>
            </a:r>
            <a:r>
              <a:rPr lang="es-419" dirty="0" smtClean="0">
                <a:latin typeface="Arial" panose="020B0604020202020204" pitchFamily="34" charset="0"/>
                <a:ea typeface="Calibri" panose="020F0502020204030204" pitchFamily="34" charset="0"/>
              </a:rPr>
              <a:t>ascórbico</a:t>
            </a:r>
            <a:endParaRPr lang="es-419" dirty="0"/>
          </a:p>
        </p:txBody>
      </p:sp>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41999" t="9001" r="2352" b="12600"/>
          <a:stretch/>
        </p:blipFill>
        <p:spPr>
          <a:xfrm rot="5400000">
            <a:off x="5732918" y="688272"/>
            <a:ext cx="2436793" cy="2574725"/>
          </a:xfrm>
          <a:prstGeom prst="rect">
            <a:avLst/>
          </a:prstGeom>
        </p:spPr>
      </p:pic>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l="29000" t="1467" r="35300" b="1467"/>
          <a:stretch/>
        </p:blipFill>
        <p:spPr>
          <a:xfrm rot="5400000">
            <a:off x="8976322" y="1327561"/>
            <a:ext cx="2448270" cy="3744417"/>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t="51050" r="28738"/>
          <a:stretch/>
        </p:blipFill>
        <p:spPr>
          <a:xfrm>
            <a:off x="5223122" y="4663084"/>
            <a:ext cx="3456384" cy="1335482"/>
          </a:xfrm>
          <a:prstGeom prst="rect">
            <a:avLst/>
          </a:prstGeom>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l="14596" t="54211" r="38187" b="10101"/>
          <a:stretch/>
        </p:blipFill>
        <p:spPr>
          <a:xfrm>
            <a:off x="8784978" y="4663084"/>
            <a:ext cx="3287688" cy="1397753"/>
          </a:xfrm>
          <a:prstGeom prst="rect">
            <a:avLst/>
          </a:prstGeom>
        </p:spPr>
      </p:pic>
    </p:spTree>
    <p:extLst>
      <p:ext uri="{BB962C8B-B14F-4D97-AF65-F5344CB8AC3E}">
        <p14:creationId xmlns:p14="http://schemas.microsoft.com/office/powerpoint/2010/main" val="3798981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4" name="Rectángulo 3"/>
          <p:cNvSpPr/>
          <p:nvPr/>
        </p:nvSpPr>
        <p:spPr>
          <a:xfrm>
            <a:off x="334963" y="908720"/>
            <a:ext cx="1270541" cy="404726"/>
          </a:xfrm>
          <a:prstGeom prst="rect">
            <a:avLst/>
          </a:prstGeom>
        </p:spPr>
        <p:txBody>
          <a:bodyPr wrap="non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Vitaminas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34964" y="1478271"/>
            <a:ext cx="3912096"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419" b="1" i="1" dirty="0">
                <a:latin typeface="Arial" panose="020B0604020202020204" pitchFamily="34" charset="0"/>
                <a:ea typeface="Calibri" panose="020F0502020204030204" pitchFamily="34" charset="0"/>
              </a:rPr>
              <a:t>Vitamina E (alfa tocoferol).  </a:t>
            </a:r>
            <a:r>
              <a:rPr lang="es-MX" dirty="0">
                <a:latin typeface="Arial" panose="020B0604020202020204" pitchFamily="34" charset="0"/>
                <a:ea typeface="Times New Roman" panose="02020603050405020304" pitchFamily="18" charset="0"/>
              </a:rPr>
              <a:t>Conocidos también como </a:t>
            </a:r>
            <a:r>
              <a:rPr lang="es-MX" dirty="0" smtClean="0">
                <a:latin typeface="Arial" panose="020B0604020202020204" pitchFamily="34" charset="0"/>
                <a:ea typeface="Times New Roman" panose="02020603050405020304" pitchFamily="18" charset="0"/>
              </a:rPr>
              <a:t>tocoferoles, </a:t>
            </a:r>
            <a:r>
              <a:rPr lang="es-MX" dirty="0">
                <a:latin typeface="Arial" panose="020B0604020202020204" pitchFamily="34" charset="0"/>
                <a:ea typeface="Times New Roman" panose="02020603050405020304" pitchFamily="18" charset="0"/>
              </a:rPr>
              <a:t>son compuestos liposolubles con una cadena lateral del tipo isoprenoide (Duran &amp; Borja, 1993)</a:t>
            </a:r>
            <a:endParaRPr lang="es-419" dirty="0"/>
          </a:p>
        </p:txBody>
      </p:sp>
      <p:sp>
        <p:nvSpPr>
          <p:cNvPr id="6" name="Rectángulo 5"/>
          <p:cNvSpPr/>
          <p:nvPr/>
        </p:nvSpPr>
        <p:spPr>
          <a:xfrm>
            <a:off x="334963" y="3525303"/>
            <a:ext cx="3912096"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MX" dirty="0">
                <a:latin typeface="Arial" panose="020B0604020202020204" pitchFamily="34" charset="0"/>
                <a:ea typeface="Times New Roman" panose="02020603050405020304" pitchFamily="18" charset="0"/>
              </a:rPr>
              <a:t>se administra de forma alfa-tocoferol, </a:t>
            </a:r>
            <a:r>
              <a:rPr lang="es-MX" dirty="0" smtClean="0">
                <a:latin typeface="Arial" panose="020B0604020202020204" pitchFamily="34" charset="0"/>
                <a:ea typeface="Times New Roman" panose="02020603050405020304" pitchFamily="18" charset="0"/>
              </a:rPr>
              <a:t>(</a:t>
            </a:r>
            <a:r>
              <a:rPr lang="es-MX" dirty="0">
                <a:latin typeface="Arial" panose="020B0604020202020204" pitchFamily="34" charset="0"/>
                <a:ea typeface="Times New Roman" panose="02020603050405020304" pitchFamily="18" charset="0"/>
              </a:rPr>
              <a:t>Izquierdo &amp; Fernández, 2004)</a:t>
            </a:r>
            <a:endParaRPr lang="es-419" dirty="0"/>
          </a:p>
        </p:txBody>
      </p:sp>
      <p:sp>
        <p:nvSpPr>
          <p:cNvPr id="7" name="Rectángulo 6"/>
          <p:cNvSpPr/>
          <p:nvPr/>
        </p:nvSpPr>
        <p:spPr>
          <a:xfrm>
            <a:off x="5375920" y="1478271"/>
            <a:ext cx="6096000" cy="646331"/>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s-419" dirty="0">
                <a:latin typeface="Arial" panose="020B0604020202020204" pitchFamily="34" charset="0"/>
                <a:ea typeface="Calibri" panose="020F0502020204030204" pitchFamily="34" charset="0"/>
              </a:rPr>
              <a:t>La adición de vitamina E en dietas afecta positivamente a la síntesis de astaxantinas en el </a:t>
            </a:r>
            <a:r>
              <a:rPr lang="es-419" dirty="0" smtClean="0">
                <a:latin typeface="Arial" panose="020B0604020202020204" pitchFamily="34" charset="0"/>
                <a:ea typeface="Calibri" panose="020F0502020204030204" pitchFamily="34" charset="0"/>
              </a:rPr>
              <a:t>músculo </a:t>
            </a:r>
            <a:r>
              <a:rPr lang="es-419" dirty="0"/>
              <a:t>(Eguia, 2017). </a:t>
            </a:r>
          </a:p>
        </p:txBody>
      </p:sp>
      <p:sp>
        <p:nvSpPr>
          <p:cNvPr id="8" name="Rectángulo 7"/>
          <p:cNvSpPr/>
          <p:nvPr/>
        </p:nvSpPr>
        <p:spPr>
          <a:xfrm>
            <a:off x="5367160" y="2283938"/>
            <a:ext cx="6096000" cy="170303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marL="228600" indent="220980">
              <a:lnSpc>
                <a:spcPct val="150000"/>
              </a:lnSpc>
              <a:spcBef>
                <a:spcPts val="600"/>
              </a:spcBef>
              <a:spcAft>
                <a:spcPts val="0"/>
              </a:spcAft>
            </a:pPr>
            <a:r>
              <a:rPr lang="es-MX" dirty="0">
                <a:latin typeface="Arial" panose="020B0604020202020204" pitchFamily="34" charset="0"/>
                <a:ea typeface="Times New Roman" panose="02020603050405020304" pitchFamily="18" charset="0"/>
              </a:rPr>
              <a:t>El metabolismo endógeno se encarga de transportar lípidos desde el intestino al el hígado en forma de ácidos grasos unidos a proteínas transportadoras (Brown &amp; Challem, 2007). </a:t>
            </a:r>
            <a:endParaRPr lang="es-419" sz="1400" dirty="0">
              <a:latin typeface="Times New Roman" panose="02020603050405020304" pitchFamily="18" charset="0"/>
              <a:ea typeface="Times New Roman" panose="02020603050405020304" pitchFamily="18" charset="0"/>
            </a:endParaRPr>
          </a:p>
        </p:txBody>
      </p:sp>
      <p:sp>
        <p:nvSpPr>
          <p:cNvPr id="9" name="Rectángulo 8"/>
          <p:cNvSpPr/>
          <p:nvPr/>
        </p:nvSpPr>
        <p:spPr>
          <a:xfrm>
            <a:off x="5400600" y="4077072"/>
            <a:ext cx="6096000" cy="1754326"/>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es-419" dirty="0">
                <a:latin typeface="Arial" panose="020B0604020202020204" pitchFamily="34" charset="0"/>
                <a:ea typeface="Calibri" panose="020F0502020204030204" pitchFamily="34" charset="0"/>
              </a:rPr>
              <a:t>El metabolismo </a:t>
            </a:r>
            <a:r>
              <a:rPr lang="es-419" dirty="0" smtClean="0">
                <a:latin typeface="Arial" panose="020B0604020202020204" pitchFamily="34" charset="0"/>
                <a:ea typeface="Calibri" panose="020F0502020204030204" pitchFamily="34" charset="0"/>
              </a:rPr>
              <a:t>exógeno exporta lípidos </a:t>
            </a:r>
            <a:r>
              <a:rPr lang="es-419" dirty="0">
                <a:latin typeface="Arial" panose="020B0604020202020204" pitchFamily="34" charset="0"/>
                <a:ea typeface="Calibri" panose="020F0502020204030204" pitchFamily="34" charset="0"/>
              </a:rPr>
              <a:t>desde el hígado a los tejidos </a:t>
            </a:r>
            <a:r>
              <a:rPr lang="es-419" dirty="0" smtClean="0">
                <a:latin typeface="Arial" panose="020B0604020202020204" pitchFamily="34" charset="0"/>
                <a:ea typeface="Calibri" panose="020F0502020204030204" pitchFamily="34" charset="0"/>
              </a:rPr>
              <a:t>periféricos, precursores </a:t>
            </a:r>
            <a:r>
              <a:rPr lang="es-419" dirty="0">
                <a:latin typeface="Arial" panose="020B0604020202020204" pitchFamily="34" charset="0"/>
                <a:ea typeface="Calibri" panose="020F0502020204030204" pitchFamily="34" charset="0"/>
              </a:rPr>
              <a:t>del proceso de vitelogénesis y la formación de lípidos en ovas (Palace &amp; Werner, 2006)</a:t>
            </a:r>
            <a:endParaRPr lang="es-419" dirty="0"/>
          </a:p>
        </p:txBody>
      </p:sp>
      <p:pic>
        <p:nvPicPr>
          <p:cNvPr id="10" name="Imagen 9"/>
          <p:cNvPicPr>
            <a:picLocks noChangeAspect="1"/>
          </p:cNvPicPr>
          <p:nvPr/>
        </p:nvPicPr>
        <p:blipFill rotWithShape="1">
          <a:blip r:embed="rId2"/>
          <a:srcRect b="9545"/>
          <a:stretch/>
        </p:blipFill>
        <p:spPr>
          <a:xfrm rot="5400000">
            <a:off x="2089275" y="3968277"/>
            <a:ext cx="1844823" cy="2952353"/>
          </a:xfrm>
          <a:prstGeom prst="rect">
            <a:avLst/>
          </a:prstGeom>
        </p:spPr>
      </p:pic>
    </p:spTree>
    <p:extLst>
      <p:ext uri="{BB962C8B-B14F-4D97-AF65-F5344CB8AC3E}">
        <p14:creationId xmlns:p14="http://schemas.microsoft.com/office/powerpoint/2010/main" val="95385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4175" y="1464927"/>
            <a:ext cx="6096000" cy="1754326"/>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es-419" dirty="0" smtClean="0">
                <a:latin typeface="Arial" panose="020B0604020202020204" pitchFamily="34" charset="0"/>
                <a:ea typeface="Calibri" panose="020F0502020204030204" pitchFamily="34" charset="0"/>
              </a:rPr>
              <a:t>La </a:t>
            </a:r>
            <a:r>
              <a:rPr lang="es-419" dirty="0">
                <a:latin typeface="Arial" panose="020B0604020202020204" pitchFamily="34" charset="0"/>
                <a:ea typeface="Calibri" panose="020F0502020204030204" pitchFamily="34" charset="0"/>
              </a:rPr>
              <a:t>vitamina E tiene un rol fundamental, se caracteriza por dar una protección de las células del esperma durante la etapa de espermatogénesis y hasta el momento de la </a:t>
            </a:r>
            <a:r>
              <a:rPr lang="es-419" dirty="0" smtClean="0">
                <a:latin typeface="Arial" panose="020B0604020202020204" pitchFamily="34" charset="0"/>
                <a:ea typeface="Calibri" panose="020F0502020204030204" pitchFamily="34" charset="0"/>
              </a:rPr>
              <a:t>fecundación (</a:t>
            </a:r>
            <a:r>
              <a:rPr lang="es-419" dirty="0">
                <a:latin typeface="Arial" panose="020B0604020202020204" pitchFamily="34" charset="0"/>
                <a:ea typeface="Calibri" panose="020F0502020204030204" pitchFamily="34" charset="0"/>
              </a:rPr>
              <a:t>Clerton et al., 2001)</a:t>
            </a:r>
            <a:endParaRPr lang="es-419" dirty="0"/>
          </a:p>
        </p:txBody>
      </p:sp>
      <p:cxnSp>
        <p:nvCxnSpPr>
          <p:cNvPr id="3" name="Conector recto 2">
            <a:extLst>
              <a:ext uri="{FF2B5EF4-FFF2-40B4-BE49-F238E27FC236}">
                <a16:creationId xmlns="" xmlns:a16="http://schemas.microsoft.com/office/drawing/2014/main" id="{040114C9-383A-4F97-92A6-86E920D3C2B2}"/>
              </a:ext>
            </a:extLst>
          </p:cNvPr>
          <p:cNvCxnSpPr>
            <a:cxnSpLocks/>
          </p:cNvCxnSpPr>
          <p:nvPr/>
        </p:nvCxnSpPr>
        <p:spPr>
          <a:xfrm>
            <a:off x="334963" y="757238"/>
            <a:ext cx="3097212"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 xmlns:a16="http://schemas.microsoft.com/office/drawing/2014/main" id="{1953693A-6FAA-4C63-824B-66DEB8CD5F75}"/>
              </a:ext>
            </a:extLst>
          </p:cNvPr>
          <p:cNvSpPr txBox="1"/>
          <p:nvPr/>
        </p:nvSpPr>
        <p:spPr>
          <a:xfrm>
            <a:off x="-1608138" y="260350"/>
            <a:ext cx="6096001" cy="463550"/>
          </a:xfrm>
          <a:prstGeom prst="rect">
            <a:avLst/>
          </a:prstGeom>
          <a:noFill/>
        </p:spPr>
        <p:txBody>
          <a:bodyPr>
            <a:spAutoFit/>
          </a:bodyPr>
          <a:lstStyle/>
          <a:p>
            <a:pPr marL="457200" indent="450215" algn="ctr">
              <a:lnSpc>
                <a:spcPct val="150000"/>
              </a:lnSpc>
              <a:spcAft>
                <a:spcPts val="1000"/>
              </a:spcAft>
              <a:defRPr/>
            </a:pPr>
            <a:r>
              <a:rPr lang="es-EC" b="1" dirty="0">
                <a:latin typeface="+mj-lt"/>
                <a:ea typeface="Calibri" panose="020F0502020204030204" pitchFamily="34" charset="0"/>
                <a:cs typeface="Times New Roman" panose="02020603050405020304" pitchFamily="18" charset="0"/>
              </a:rPr>
              <a:t>REVISIÓN DE LITERATURA</a:t>
            </a:r>
            <a:endParaRPr lang="es-EC" dirty="0">
              <a:latin typeface="+mj-lt"/>
              <a:ea typeface="Calibri" panose="020F0502020204030204" pitchFamily="34" charset="0"/>
              <a:cs typeface="Times New Roman" panose="02020603050405020304" pitchFamily="18" charset="0"/>
            </a:endParaRPr>
          </a:p>
        </p:txBody>
      </p:sp>
      <p:sp>
        <p:nvSpPr>
          <p:cNvPr id="5" name="Rectángulo 4"/>
          <p:cNvSpPr/>
          <p:nvPr/>
        </p:nvSpPr>
        <p:spPr>
          <a:xfrm>
            <a:off x="334963" y="908720"/>
            <a:ext cx="1270541" cy="404726"/>
          </a:xfrm>
          <a:prstGeom prst="rect">
            <a:avLst/>
          </a:prstGeom>
        </p:spPr>
        <p:txBody>
          <a:bodyPr wrap="non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Vitaminas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392183" y="3789040"/>
            <a:ext cx="6096000" cy="1200329"/>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s-419" dirty="0" smtClean="0">
                <a:latin typeface="Arial" panose="020B0604020202020204" pitchFamily="34" charset="0"/>
                <a:ea typeface="Calibri" panose="020F0502020204030204" pitchFamily="34" charset="0"/>
              </a:rPr>
              <a:t>En parámetros hematológicos fluencia </a:t>
            </a:r>
            <a:r>
              <a:rPr lang="es-419" dirty="0">
                <a:latin typeface="Arial" panose="020B0604020202020204" pitchFamily="34" charset="0"/>
                <a:ea typeface="Calibri" panose="020F0502020204030204" pitchFamily="34" charset="0"/>
              </a:rPr>
              <a:t>positivamente en los valores de hematocrito, y la cantidad de glóbulos rojos así como también disminuye la cantidad de cortisol debido a su capacidad antioxidante. </a:t>
            </a:r>
            <a:endParaRPr lang="es-419" dirty="0"/>
          </a:p>
        </p:txBody>
      </p:sp>
      <p:pic>
        <p:nvPicPr>
          <p:cNvPr id="7" name="Imagen 6"/>
          <p:cNvPicPr>
            <a:picLocks noChangeAspect="1"/>
          </p:cNvPicPr>
          <p:nvPr/>
        </p:nvPicPr>
        <p:blipFill>
          <a:blip r:embed="rId2"/>
          <a:stretch>
            <a:fillRect/>
          </a:stretch>
        </p:blipFill>
        <p:spPr>
          <a:xfrm>
            <a:off x="6960096" y="1111083"/>
            <a:ext cx="3515883" cy="2636912"/>
          </a:xfrm>
          <a:prstGeom prst="rect">
            <a:avLst/>
          </a:prstGeom>
        </p:spPr>
      </p:pic>
      <p:pic>
        <p:nvPicPr>
          <p:cNvPr id="8" name="Imagen 7"/>
          <p:cNvPicPr>
            <a:picLocks noChangeAspect="1"/>
          </p:cNvPicPr>
          <p:nvPr/>
        </p:nvPicPr>
        <p:blipFill rotWithShape="1">
          <a:blip r:embed="rId3"/>
          <a:srcRect l="3333" t="42650" r="19668" b="23750"/>
          <a:stretch/>
        </p:blipFill>
        <p:spPr>
          <a:xfrm>
            <a:off x="9408368" y="3776464"/>
            <a:ext cx="2376264" cy="2304256"/>
          </a:xfrm>
          <a:prstGeom prst="rect">
            <a:avLst/>
          </a:prstGeom>
        </p:spPr>
      </p:pic>
    </p:spTree>
    <p:extLst>
      <p:ext uri="{BB962C8B-B14F-4D97-AF65-F5344CB8AC3E}">
        <p14:creationId xmlns:p14="http://schemas.microsoft.com/office/powerpoint/2010/main" val="2814918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7411" name="Imagen 2">
            <a:extLst>
              <a:ext uri="{FF2B5EF4-FFF2-40B4-BE49-F238E27FC236}">
                <a16:creationId xmlns="" xmlns:a16="http://schemas.microsoft.com/office/drawing/2014/main" id="{E92F6AD4-85D7-4875-9694-68E70874C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0" y="734833"/>
            <a:ext cx="4154488"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 xmlns:a16="http://schemas.microsoft.com/office/drawing/2014/main" id="{E11B8199-7C44-4BD5-9BFC-0A4A44A81CF3}"/>
              </a:ext>
            </a:extLst>
          </p:cNvPr>
          <p:cNvSpPr txBox="1"/>
          <p:nvPr/>
        </p:nvSpPr>
        <p:spPr>
          <a:xfrm>
            <a:off x="450301" y="3704866"/>
            <a:ext cx="5861723" cy="2572499"/>
          </a:xfrm>
          <a:prstGeom prst="rect">
            <a:avLst/>
          </a:prstGeom>
          <a:noFill/>
        </p:spPr>
        <p:txBody>
          <a:bodyPr wrap="square">
            <a:spAutoFit/>
          </a:bodyPr>
          <a:lstStyle/>
          <a:p>
            <a:pPr>
              <a:defRPr/>
            </a:pPr>
            <a:r>
              <a:rPr lang="es-EC" sz="1700" dirty="0">
                <a:latin typeface="+mn-lt"/>
                <a:ea typeface="Calibri" panose="020F0502020204030204" pitchFamily="34" charset="0"/>
              </a:rPr>
              <a:t>Provincia de Pichincha</a:t>
            </a:r>
          </a:p>
          <a:p>
            <a:pPr algn="just">
              <a:lnSpc>
                <a:spcPct val="150000"/>
              </a:lnSpc>
              <a:spcAft>
                <a:spcPts val="1000"/>
              </a:spcAft>
              <a:defRPr/>
            </a:pPr>
            <a:r>
              <a:rPr lang="es-EC" sz="1700" dirty="0">
                <a:latin typeface="Arial" panose="020B0604020202020204" pitchFamily="34" charset="0"/>
                <a:cs typeface="Times New Roman" panose="02020603050405020304" pitchFamily="18" charset="0"/>
              </a:rPr>
              <a:t>Cantón Rumiñahui</a:t>
            </a:r>
          </a:p>
          <a:p>
            <a:pPr algn="just">
              <a:lnSpc>
                <a:spcPct val="150000"/>
              </a:lnSpc>
              <a:spcAft>
                <a:spcPts val="1000"/>
              </a:spcAft>
              <a:defRPr/>
            </a:pPr>
            <a:r>
              <a:rPr lang="es-EC" sz="1700" dirty="0">
                <a:latin typeface="Arial" panose="020B0604020202020204" pitchFamily="34" charset="0"/>
                <a:cs typeface="Times New Roman" panose="02020603050405020304" pitchFamily="18" charset="0"/>
              </a:rPr>
              <a:t>Parroquia San Fernando</a:t>
            </a:r>
          </a:p>
          <a:p>
            <a:pPr algn="just">
              <a:lnSpc>
                <a:spcPct val="150000"/>
              </a:lnSpc>
              <a:spcAft>
                <a:spcPts val="1000"/>
              </a:spcAft>
              <a:defRPr/>
            </a:pPr>
            <a:r>
              <a:rPr lang="es-EC" sz="1700" dirty="0">
                <a:latin typeface="Arial" panose="020B0604020202020204" pitchFamily="34" charset="0"/>
                <a:cs typeface="Times New Roman" panose="02020603050405020304" pitchFamily="18" charset="0"/>
              </a:rPr>
              <a:t>Hacienda El Prado perteneciente a la Universidad de las Fuerzas Armadas – ESPE, Carrera de Ingeniería Agropecuaria IASA 1</a:t>
            </a:r>
          </a:p>
        </p:txBody>
      </p:sp>
      <p:sp>
        <p:nvSpPr>
          <p:cNvPr id="17413" name="CuadroTexto 4">
            <a:extLst>
              <a:ext uri="{FF2B5EF4-FFF2-40B4-BE49-F238E27FC236}">
                <a16:creationId xmlns="" xmlns:a16="http://schemas.microsoft.com/office/drawing/2014/main" id="{A3700E01-8EB9-41F9-A2AA-B5CEE8A586A4}"/>
              </a:ext>
            </a:extLst>
          </p:cNvPr>
          <p:cNvSpPr txBox="1">
            <a:spLocks noChangeArrowheads="1"/>
          </p:cNvSpPr>
          <p:nvPr/>
        </p:nvSpPr>
        <p:spPr bwMode="auto">
          <a:xfrm>
            <a:off x="7176120" y="4221088"/>
            <a:ext cx="4510087"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000"/>
              </a:spcAft>
            </a:pPr>
            <a:r>
              <a:rPr lang="es-EC" altLang="es-EC" sz="1700" dirty="0">
                <a:cs typeface="Times New Roman" panose="02020603050405020304" pitchFamily="18" charset="0"/>
              </a:rPr>
              <a:t>El Proyecto Acuícola Pailones se encuentra a una Latitud de 0°23´20´´ S, Longitud de 78°24´44´´ O </a:t>
            </a:r>
            <a:r>
              <a:rPr lang="es-EC" altLang="es-EC" sz="1700" dirty="0" smtClean="0">
                <a:cs typeface="Times New Roman" panose="02020603050405020304" pitchFamily="18" charset="0"/>
              </a:rPr>
              <a:t> </a:t>
            </a:r>
            <a:r>
              <a:rPr lang="es-MX" sz="1600" dirty="0"/>
              <a:t>y  una altitud de 2932 m.s.n.m </a:t>
            </a:r>
            <a:r>
              <a:rPr lang="es-419" sz="1600" dirty="0"/>
              <a:t>(Terán, 2006)</a:t>
            </a:r>
            <a:r>
              <a:rPr lang="es-EC" altLang="es-EC" sz="1700" dirty="0" smtClean="0">
                <a:cs typeface="Times New Roman" panose="02020603050405020304" pitchFamily="18" charset="0"/>
              </a:rPr>
              <a:t>.</a:t>
            </a:r>
            <a:endParaRPr lang="es-EC" altLang="es-EC" sz="1700" dirty="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 xmlns:a16="http://schemas.microsoft.com/office/drawing/2014/main"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17416" name="CuadroTexto 7">
            <a:extLst>
              <a:ext uri="{FF2B5EF4-FFF2-40B4-BE49-F238E27FC236}">
                <a16:creationId xmlns="" xmlns:a16="http://schemas.microsoft.com/office/drawing/2014/main" id="{35208575-ECEB-4A48-90B2-B1C39E4736BF}"/>
              </a:ext>
            </a:extLst>
          </p:cNvPr>
          <p:cNvSpPr txBox="1">
            <a:spLocks noChangeArrowheads="1"/>
          </p:cNvSpPr>
          <p:nvPr/>
        </p:nvSpPr>
        <p:spPr bwMode="auto">
          <a:xfrm>
            <a:off x="3292472" y="3611469"/>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07000"/>
              </a:lnSpc>
              <a:spcAft>
                <a:spcPts val="800"/>
              </a:spcAft>
            </a:pPr>
            <a:r>
              <a:rPr lang="es-EC" altLang="es-EC" dirty="0">
                <a:ea typeface="Calibri" panose="020F0502020204030204" pitchFamily="34" charset="0"/>
                <a:cs typeface="Times New Roman" panose="02020603050405020304" pitchFamily="18" charset="0"/>
              </a:rPr>
              <a:t>Fuente: (</a:t>
            </a:r>
            <a:r>
              <a:rPr lang="es-EC" altLang="es-EC" dirty="0" err="1">
                <a:ea typeface="Calibri" panose="020F0502020204030204" pitchFamily="34" charset="0"/>
                <a:cs typeface="Times New Roman" panose="02020603050405020304" pitchFamily="18" charset="0"/>
              </a:rPr>
              <a:t>GoogleEarth</a:t>
            </a:r>
            <a:r>
              <a:rPr lang="es-EC" altLang="es-EC" dirty="0">
                <a:ea typeface="Calibri" panose="020F0502020204030204" pitchFamily="34" charset="0"/>
                <a:cs typeface="Times New Roman" panose="02020603050405020304" pitchFamily="18" charset="0"/>
              </a:rPr>
              <a:t>, 2020)</a:t>
            </a:r>
            <a:endParaRPr lang="es-ES" altLang="es-EC" dirty="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 xmlns:a16="http://schemas.microsoft.com/office/drawing/2014/main" id="{38D3198A-FC25-42C2-8E4C-9307764FA217}"/>
              </a:ext>
            </a:extLst>
          </p:cNvPr>
          <p:cNvSpPr txBox="1"/>
          <p:nvPr/>
        </p:nvSpPr>
        <p:spPr>
          <a:xfrm>
            <a:off x="3648075" y="269875"/>
            <a:ext cx="6096000" cy="384175"/>
          </a:xfrm>
          <a:prstGeom prst="rect">
            <a:avLst/>
          </a:prstGeom>
          <a:noFill/>
        </p:spPr>
        <p:txBody>
          <a:bodyPr>
            <a:spAutoFit/>
          </a:bodyPr>
          <a:lstStyle/>
          <a:p>
            <a:pPr lvl="1">
              <a:lnSpc>
                <a:spcPct val="115000"/>
              </a:lnSpc>
              <a:spcBef>
                <a:spcPts val="1000"/>
              </a:spcBef>
              <a:defRPr/>
            </a:pPr>
            <a:r>
              <a:rPr lang="es-EC" b="1" dirty="0">
                <a:latin typeface="+mj-lt"/>
                <a:ea typeface="Times New Roman" panose="02020603050405020304" pitchFamily="18" charset="0"/>
                <a:cs typeface="Times New Roman" panose="02020603050405020304" pitchFamily="18" charset="0"/>
              </a:rPr>
              <a:t>Ubicación del lugar de investigación</a:t>
            </a:r>
            <a:endParaRPr lang="es-EC" sz="2000" b="1" dirty="0">
              <a:latin typeface="+mj-lt"/>
              <a:ea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7536160" y="870074"/>
            <a:ext cx="2702942" cy="270294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4" name="Rectángulo 3"/>
          <p:cNvSpPr/>
          <p:nvPr/>
        </p:nvSpPr>
        <p:spPr>
          <a:xfrm>
            <a:off x="4079776" y="237062"/>
            <a:ext cx="3390672" cy="418576"/>
          </a:xfrm>
          <a:prstGeom prst="rect">
            <a:avLst/>
          </a:prstGeom>
        </p:spPr>
        <p:txBody>
          <a:bodyPr wrap="none">
            <a:spAutoFit/>
          </a:bodyPr>
          <a:lstStyle/>
          <a:p>
            <a:pPr>
              <a:lnSpc>
                <a:spcPct val="106000"/>
              </a:lnSpc>
              <a:spcBef>
                <a:spcPts val="200"/>
              </a:spcBef>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Establecimiento del proyecto</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623392" y="1196752"/>
            <a:ext cx="4056112" cy="21698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s-MX" dirty="0">
                <a:latin typeface="Arial" panose="020B0604020202020204" pitchFamily="34" charset="0"/>
                <a:ea typeface="Times New Roman" panose="02020603050405020304" pitchFamily="18" charset="0"/>
              </a:rPr>
              <a:t>Para la experimentación se utilizó un total de 36 animales, 12 machos (de 600 a 800 g) y 24 hembras (estado de vitelogénesis o maduración estado III) </a:t>
            </a:r>
            <a:endParaRPr lang="es-419" dirty="0"/>
          </a:p>
        </p:txBody>
      </p:sp>
      <p:sp>
        <p:nvSpPr>
          <p:cNvPr id="7" name="Rectángulo 6"/>
          <p:cNvSpPr/>
          <p:nvPr/>
        </p:nvSpPr>
        <p:spPr>
          <a:xfrm>
            <a:off x="5775112" y="1386642"/>
            <a:ext cx="5112568"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s-MX" dirty="0">
                <a:latin typeface="Arial" panose="020B0604020202020204" pitchFamily="34" charset="0"/>
                <a:ea typeface="Times New Roman" panose="02020603050405020304" pitchFamily="18" charset="0"/>
              </a:rPr>
              <a:t>Una vez seleccionado los reproductores fueron  identificados mediante la marcación digital </a:t>
            </a:r>
            <a:r>
              <a:rPr lang="es-MX" dirty="0" smtClean="0">
                <a:latin typeface="Arial" panose="020B0604020202020204" pitchFamily="34" charset="0"/>
                <a:ea typeface="Times New Roman" panose="02020603050405020304" pitchFamily="18" charset="0"/>
              </a:rPr>
              <a:t>(</a:t>
            </a:r>
            <a:r>
              <a:rPr lang="es-MX" dirty="0" smtClean="0"/>
              <a:t>chips </a:t>
            </a:r>
            <a:r>
              <a:rPr lang="es-MX" dirty="0"/>
              <a:t>“D.A.T.A.M.A.R.S”</a:t>
            </a:r>
            <a:r>
              <a:rPr lang="es-MX" dirty="0" smtClean="0">
                <a:latin typeface="Arial" panose="020B0604020202020204" pitchFamily="34" charset="0"/>
                <a:ea typeface="Times New Roman" panose="02020603050405020304" pitchFamily="18" charset="0"/>
              </a:rPr>
              <a:t>) </a:t>
            </a:r>
            <a:r>
              <a:rPr lang="es-MX" dirty="0">
                <a:latin typeface="Arial" panose="020B0604020202020204" pitchFamily="34" charset="0"/>
                <a:ea typeface="Times New Roman" panose="02020603050405020304" pitchFamily="18" charset="0"/>
              </a:rPr>
              <a:t>y fueron alimentados durante 90 días con cuatro tipos de dietas</a:t>
            </a:r>
            <a:endParaRPr lang="es-419" dirty="0"/>
          </a:p>
        </p:txBody>
      </p:sp>
      <p:pic>
        <p:nvPicPr>
          <p:cNvPr id="8" name="Imagen 7"/>
          <p:cNvPicPr>
            <a:picLocks noChangeAspect="1"/>
          </p:cNvPicPr>
          <p:nvPr/>
        </p:nvPicPr>
        <p:blipFill rotWithShape="1">
          <a:blip r:embed="rId2"/>
          <a:srcRect l="13157" r="21061"/>
          <a:stretch/>
        </p:blipFill>
        <p:spPr>
          <a:xfrm>
            <a:off x="5663952" y="3366577"/>
            <a:ext cx="2520280" cy="2368808"/>
          </a:xfrm>
          <a:prstGeom prst="rect">
            <a:avLst/>
          </a:prstGeom>
        </p:spPr>
      </p:pic>
      <p:pic>
        <p:nvPicPr>
          <p:cNvPr id="9" name="Imagen 8"/>
          <p:cNvPicPr>
            <a:picLocks noChangeAspect="1"/>
          </p:cNvPicPr>
          <p:nvPr/>
        </p:nvPicPr>
        <p:blipFill rotWithShape="1">
          <a:blip r:embed="rId3"/>
          <a:srcRect l="15343" r="24988"/>
          <a:stretch/>
        </p:blipFill>
        <p:spPr>
          <a:xfrm>
            <a:off x="8389322" y="3366577"/>
            <a:ext cx="2854166" cy="2368808"/>
          </a:xfrm>
          <a:prstGeom prst="rect">
            <a:avLst/>
          </a:prstGeom>
        </p:spPr>
      </p:pic>
      <p:pic>
        <p:nvPicPr>
          <p:cNvPr id="11" name="Imagen 10"/>
          <p:cNvPicPr>
            <a:picLocks noChangeAspect="1"/>
          </p:cNvPicPr>
          <p:nvPr/>
        </p:nvPicPr>
        <p:blipFill rotWithShape="1">
          <a:blip r:embed="rId4"/>
          <a:srcRect b="15037"/>
          <a:stretch/>
        </p:blipFill>
        <p:spPr>
          <a:xfrm>
            <a:off x="1735931" y="3491952"/>
            <a:ext cx="3321784" cy="2118057"/>
          </a:xfrm>
          <a:prstGeom prst="rect">
            <a:avLst/>
          </a:prstGeom>
        </p:spPr>
      </p:pic>
    </p:spTree>
    <p:extLst>
      <p:ext uri="{BB962C8B-B14F-4D97-AF65-F5344CB8AC3E}">
        <p14:creationId xmlns:p14="http://schemas.microsoft.com/office/powerpoint/2010/main" val="946470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4" name="Rectángulo 3"/>
          <p:cNvSpPr/>
          <p:nvPr/>
        </p:nvSpPr>
        <p:spPr>
          <a:xfrm>
            <a:off x="4079776" y="237062"/>
            <a:ext cx="3390672" cy="418576"/>
          </a:xfrm>
          <a:prstGeom prst="rect">
            <a:avLst/>
          </a:prstGeom>
        </p:spPr>
        <p:txBody>
          <a:bodyPr wrap="none">
            <a:spAutoFit/>
          </a:bodyPr>
          <a:lstStyle/>
          <a:p>
            <a:pPr>
              <a:lnSpc>
                <a:spcPct val="106000"/>
              </a:lnSpc>
              <a:spcBef>
                <a:spcPts val="200"/>
              </a:spcBef>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Establecimiento del proyecto</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859218362"/>
              </p:ext>
            </p:extLst>
          </p:nvPr>
        </p:nvGraphicFramePr>
        <p:xfrm>
          <a:off x="551384" y="933450"/>
          <a:ext cx="10055100" cy="5138656"/>
        </p:xfrm>
        <a:graphic>
          <a:graphicData uri="http://schemas.openxmlformats.org/drawingml/2006/table">
            <a:tbl>
              <a:tblPr firstRow="1" bandRow="1">
                <a:tableStyleId>{5C22544A-7EE6-4342-B048-85BDC9FD1C3A}</a:tableStyleId>
              </a:tblPr>
              <a:tblGrid>
                <a:gridCol w="622052"/>
                <a:gridCol w="9433048"/>
              </a:tblGrid>
              <a:tr h="352716">
                <a:tc>
                  <a:txBody>
                    <a:bodyPr/>
                    <a:lstStyle/>
                    <a:p>
                      <a:pPr algn="ctr"/>
                      <a:r>
                        <a:rPr lang="es-MX" sz="1800" b="0" kern="1200" dirty="0" smtClean="0">
                          <a:solidFill>
                            <a:schemeClr val="tx1"/>
                          </a:solidFill>
                          <a:effectLst/>
                          <a:latin typeface="+mn-lt"/>
                          <a:ea typeface="+mn-ea"/>
                          <a:cs typeface="+mn-cs"/>
                        </a:rPr>
                        <a:t>T</a:t>
                      </a:r>
                      <a:r>
                        <a:rPr lang="es-MX" sz="1800" b="0" kern="1200" baseline="-25000" dirty="0" smtClean="0">
                          <a:solidFill>
                            <a:schemeClr val="tx1"/>
                          </a:solidFill>
                          <a:effectLst/>
                          <a:latin typeface="+mn-lt"/>
                          <a:ea typeface="+mn-ea"/>
                          <a:cs typeface="+mn-cs"/>
                        </a:rPr>
                        <a:t>1</a:t>
                      </a:r>
                      <a:endParaRPr lang="es-419" b="0" dirty="0">
                        <a:solidFill>
                          <a:schemeClr val="tx1"/>
                        </a:solidFill>
                      </a:endParaRPr>
                    </a:p>
                  </a:txBody>
                  <a:tcPr/>
                </a:tc>
                <a:tc>
                  <a:txBody>
                    <a:bodyPr/>
                    <a:lstStyle/>
                    <a:p>
                      <a:r>
                        <a:rPr lang="es-MX" sz="1800" b="0" kern="1200" dirty="0" smtClean="0">
                          <a:solidFill>
                            <a:schemeClr val="tx1"/>
                          </a:solidFill>
                          <a:effectLst/>
                          <a:latin typeface="+mn-lt"/>
                          <a:ea typeface="+mn-ea"/>
                          <a:cs typeface="+mn-cs"/>
                        </a:rPr>
                        <a:t>Machos-dieta balanceada comercial</a:t>
                      </a:r>
                      <a:endParaRPr lang="es-419" b="0" dirty="0">
                        <a:solidFill>
                          <a:schemeClr val="tx1"/>
                        </a:solidFill>
                      </a:endParaRPr>
                    </a:p>
                  </a:txBody>
                  <a:tcPr/>
                </a:tc>
              </a:tr>
              <a:tr h="352716">
                <a:tc>
                  <a:txBody>
                    <a:bodyPr/>
                    <a:lstStyle/>
                    <a:p>
                      <a:pPr algn="ctr"/>
                      <a:r>
                        <a:rPr lang="es-MX" sz="1800" b="0" kern="1200" dirty="0" smtClean="0">
                          <a:solidFill>
                            <a:schemeClr val="tx1"/>
                          </a:solidFill>
                          <a:effectLst/>
                          <a:latin typeface="+mn-lt"/>
                          <a:ea typeface="+mn-ea"/>
                          <a:cs typeface="+mn-cs"/>
                        </a:rPr>
                        <a:t>T</a:t>
                      </a:r>
                      <a:r>
                        <a:rPr lang="es-MX" sz="1800" b="0" kern="1200" baseline="-25000" dirty="0" smtClean="0">
                          <a:solidFill>
                            <a:schemeClr val="tx1"/>
                          </a:solidFill>
                          <a:effectLst/>
                          <a:latin typeface="+mn-lt"/>
                          <a:ea typeface="+mn-ea"/>
                          <a:cs typeface="+mn-cs"/>
                        </a:rPr>
                        <a:t>2</a:t>
                      </a:r>
                      <a:endParaRPr lang="es-419" b="0" dirty="0">
                        <a:solidFill>
                          <a:schemeClr val="tx1"/>
                        </a:solidFill>
                      </a:endParaRPr>
                    </a:p>
                  </a:txBody>
                  <a:tcPr/>
                </a:tc>
                <a:tc>
                  <a:txBody>
                    <a:bodyPr/>
                    <a:lstStyle/>
                    <a:p>
                      <a:r>
                        <a:rPr lang="es-MX" sz="1800" b="0" kern="1200" dirty="0" smtClean="0">
                          <a:solidFill>
                            <a:schemeClr val="tx1"/>
                          </a:solidFill>
                          <a:effectLst/>
                          <a:latin typeface="+mn-lt"/>
                          <a:ea typeface="+mn-ea"/>
                          <a:cs typeface="+mn-cs"/>
                        </a:rPr>
                        <a:t>Hembras-dieta balanceada comercial </a:t>
                      </a:r>
                      <a:endParaRPr lang="es-419" b="0" dirty="0">
                        <a:solidFill>
                          <a:schemeClr val="tx1"/>
                        </a:solidFill>
                      </a:endParaRPr>
                    </a:p>
                  </a:txBody>
                  <a:tcPr/>
                </a:tc>
              </a:tr>
              <a:tr h="571296">
                <a:tc>
                  <a:txBody>
                    <a:bodyPr/>
                    <a:lstStyle/>
                    <a:p>
                      <a:pPr algn="ctr"/>
                      <a:r>
                        <a:rPr lang="es-MX" sz="1800" b="0" kern="1200" dirty="0" smtClean="0">
                          <a:solidFill>
                            <a:schemeClr val="tx1"/>
                          </a:solidFill>
                          <a:effectLst/>
                          <a:latin typeface="+mn-lt"/>
                          <a:ea typeface="+mn-ea"/>
                          <a:cs typeface="+mn-cs"/>
                        </a:rPr>
                        <a:t>T</a:t>
                      </a:r>
                      <a:r>
                        <a:rPr lang="es-MX" sz="1800" b="0" kern="1200" baseline="-25000" dirty="0" smtClean="0">
                          <a:solidFill>
                            <a:schemeClr val="tx1"/>
                          </a:solidFill>
                          <a:effectLst/>
                          <a:latin typeface="+mn-lt"/>
                          <a:ea typeface="+mn-ea"/>
                          <a:cs typeface="+mn-cs"/>
                        </a:rPr>
                        <a:t>3</a:t>
                      </a:r>
                      <a:endParaRPr lang="es-419" b="0" dirty="0">
                        <a:solidFill>
                          <a:schemeClr val="tx1"/>
                        </a:solidFill>
                      </a:endParaRPr>
                    </a:p>
                  </a:txBody>
                  <a:tcPr/>
                </a:tc>
                <a:tc>
                  <a:txBody>
                    <a:bodyPr/>
                    <a:lstStyle/>
                    <a:p>
                      <a:r>
                        <a:rPr lang="es-MX" sz="1800" b="0" kern="1200" dirty="0" smtClean="0">
                          <a:solidFill>
                            <a:schemeClr val="tx1"/>
                          </a:solidFill>
                          <a:effectLst/>
                          <a:latin typeface="+mn-lt"/>
                          <a:ea typeface="+mn-ea"/>
                          <a:cs typeface="+mn-cs"/>
                        </a:rPr>
                        <a:t>Machos-dieta balanceada comercial más 4 g   de nucleótidos </a:t>
                      </a:r>
                      <a:endParaRPr lang="es-419" b="0" dirty="0">
                        <a:solidFill>
                          <a:schemeClr val="tx1"/>
                        </a:solidFill>
                      </a:endParaRPr>
                    </a:p>
                  </a:txBody>
                  <a:tcPr/>
                </a:tc>
              </a:tr>
              <a:tr h="571296">
                <a:tc>
                  <a:txBody>
                    <a:bodyPr/>
                    <a:lstStyle/>
                    <a:p>
                      <a:pPr algn="ctr"/>
                      <a:r>
                        <a:rPr lang="es-MX" sz="1800" b="0" kern="1200" dirty="0" smtClean="0">
                          <a:solidFill>
                            <a:schemeClr val="tx1"/>
                          </a:solidFill>
                          <a:effectLst/>
                          <a:latin typeface="+mn-lt"/>
                          <a:ea typeface="+mn-ea"/>
                          <a:cs typeface="+mn-cs"/>
                        </a:rPr>
                        <a:t>T</a:t>
                      </a:r>
                      <a:r>
                        <a:rPr lang="es-MX" sz="1800" b="0" kern="1200" baseline="-25000" dirty="0" smtClean="0">
                          <a:solidFill>
                            <a:schemeClr val="tx1"/>
                          </a:solidFill>
                          <a:effectLst/>
                          <a:latin typeface="+mn-lt"/>
                          <a:ea typeface="+mn-ea"/>
                          <a:cs typeface="+mn-cs"/>
                        </a:rPr>
                        <a:t>4</a:t>
                      </a:r>
                      <a:endParaRPr lang="es-419" b="0" dirty="0">
                        <a:solidFill>
                          <a:schemeClr val="tx1"/>
                        </a:solidFill>
                      </a:endParaRPr>
                    </a:p>
                  </a:txBody>
                  <a:tcPr/>
                </a:tc>
                <a:tc>
                  <a:txBody>
                    <a:bodyPr/>
                    <a:lstStyle/>
                    <a:p>
                      <a:r>
                        <a:rPr lang="es-MX" sz="1800" b="0" kern="1200" dirty="0" smtClean="0">
                          <a:solidFill>
                            <a:schemeClr val="tx1"/>
                          </a:solidFill>
                          <a:effectLst/>
                          <a:latin typeface="+mn-lt"/>
                          <a:ea typeface="+mn-ea"/>
                          <a:cs typeface="+mn-cs"/>
                        </a:rPr>
                        <a:t>Hembras-dieta balanceada comercial más 4 g   de nucleótidos </a:t>
                      </a:r>
                      <a:endParaRPr lang="es-419" b="0" dirty="0">
                        <a:solidFill>
                          <a:schemeClr val="tx1"/>
                        </a:solidFill>
                      </a:endParaRPr>
                    </a:p>
                  </a:txBody>
                  <a:tcPr/>
                </a:tc>
              </a:tr>
              <a:tr h="816136">
                <a:tc>
                  <a:txBody>
                    <a:bodyPr/>
                    <a:lstStyle/>
                    <a:p>
                      <a:pPr algn="ctr"/>
                      <a:r>
                        <a:rPr lang="es-MX" sz="1800" b="0" kern="1200" dirty="0" smtClean="0">
                          <a:solidFill>
                            <a:schemeClr val="tx1"/>
                          </a:solidFill>
                          <a:effectLst/>
                          <a:latin typeface="+mn-lt"/>
                          <a:ea typeface="+mn-ea"/>
                          <a:cs typeface="+mn-cs"/>
                        </a:rPr>
                        <a:t>T</a:t>
                      </a:r>
                      <a:r>
                        <a:rPr lang="es-MX" sz="1800" b="0" kern="1200" baseline="-25000" dirty="0" smtClean="0">
                          <a:solidFill>
                            <a:schemeClr val="tx1"/>
                          </a:solidFill>
                          <a:effectLst/>
                          <a:latin typeface="+mn-lt"/>
                          <a:ea typeface="+mn-ea"/>
                          <a:cs typeface="+mn-cs"/>
                        </a:rPr>
                        <a:t>5</a:t>
                      </a:r>
                      <a:endParaRPr lang="es-419" b="0" dirty="0">
                        <a:solidFill>
                          <a:schemeClr val="tx1"/>
                        </a:solidFill>
                      </a:endParaRPr>
                    </a:p>
                  </a:txBody>
                  <a:tcPr/>
                </a:tc>
                <a:tc>
                  <a:txBody>
                    <a:bodyPr/>
                    <a:lstStyle/>
                    <a:p>
                      <a:r>
                        <a:rPr lang="es-MX" sz="1800" b="0" kern="1200" dirty="0" smtClean="0">
                          <a:solidFill>
                            <a:schemeClr val="tx1"/>
                          </a:solidFill>
                          <a:effectLst/>
                          <a:latin typeface="+mn-lt"/>
                          <a:ea typeface="+mn-ea"/>
                          <a:cs typeface="+mn-cs"/>
                        </a:rPr>
                        <a:t>Machos-dieta balanceada comercial más 2400 UI de vitamina C y 900 UI vitamina E </a:t>
                      </a:r>
                      <a:endParaRPr lang="es-419" b="0" dirty="0">
                        <a:solidFill>
                          <a:schemeClr val="tx1"/>
                        </a:solidFill>
                      </a:endParaRPr>
                    </a:p>
                  </a:txBody>
                  <a:tcPr/>
                </a:tc>
              </a:tr>
              <a:tr h="816136">
                <a:tc>
                  <a:txBody>
                    <a:bodyPr/>
                    <a:lstStyle/>
                    <a:p>
                      <a:pPr algn="ctr"/>
                      <a:r>
                        <a:rPr lang="es-MX" sz="1800" b="0" kern="1200" dirty="0" smtClean="0">
                          <a:solidFill>
                            <a:schemeClr val="tx1"/>
                          </a:solidFill>
                          <a:effectLst/>
                          <a:latin typeface="+mn-lt"/>
                          <a:ea typeface="+mn-ea"/>
                          <a:cs typeface="+mn-cs"/>
                        </a:rPr>
                        <a:t>T</a:t>
                      </a:r>
                      <a:r>
                        <a:rPr lang="es-MX" sz="1800" b="0" kern="1200" baseline="-25000" dirty="0" smtClean="0">
                          <a:solidFill>
                            <a:schemeClr val="tx1"/>
                          </a:solidFill>
                          <a:effectLst/>
                          <a:latin typeface="+mn-lt"/>
                          <a:ea typeface="+mn-ea"/>
                          <a:cs typeface="+mn-cs"/>
                        </a:rPr>
                        <a:t>6</a:t>
                      </a:r>
                      <a:endParaRPr lang="es-419" b="0" dirty="0">
                        <a:solidFill>
                          <a:schemeClr val="tx1"/>
                        </a:solidFill>
                      </a:endParaRPr>
                    </a:p>
                  </a:txBody>
                  <a:tcPr/>
                </a:tc>
                <a:tc>
                  <a:txBody>
                    <a:bodyPr/>
                    <a:lstStyle/>
                    <a:p>
                      <a:r>
                        <a:rPr lang="es-MX" sz="1800" b="0" kern="1200" dirty="0" smtClean="0">
                          <a:solidFill>
                            <a:schemeClr val="tx1"/>
                          </a:solidFill>
                          <a:effectLst/>
                          <a:latin typeface="+mn-lt"/>
                          <a:ea typeface="+mn-ea"/>
                          <a:cs typeface="+mn-cs"/>
                        </a:rPr>
                        <a:t>Hembras-dieta balanceada comercial más 2400 UI de vitamina C y 900 UI vitamina E</a:t>
                      </a:r>
                      <a:endParaRPr lang="es-419" b="0" dirty="0">
                        <a:solidFill>
                          <a:schemeClr val="tx1"/>
                        </a:solidFill>
                      </a:endParaRPr>
                    </a:p>
                  </a:txBody>
                  <a:tcPr/>
                </a:tc>
              </a:tr>
              <a:tr h="816136">
                <a:tc>
                  <a:txBody>
                    <a:bodyPr/>
                    <a:lstStyle/>
                    <a:p>
                      <a:pPr algn="ctr"/>
                      <a:r>
                        <a:rPr lang="es-MX" sz="1800" b="0" kern="1200" dirty="0" smtClean="0">
                          <a:solidFill>
                            <a:schemeClr val="tx1"/>
                          </a:solidFill>
                          <a:effectLst/>
                          <a:latin typeface="+mn-lt"/>
                          <a:ea typeface="+mn-ea"/>
                          <a:cs typeface="+mn-cs"/>
                        </a:rPr>
                        <a:t>T</a:t>
                      </a:r>
                      <a:r>
                        <a:rPr lang="es-MX" sz="1800" b="0" kern="1200" baseline="-25000" dirty="0" smtClean="0">
                          <a:solidFill>
                            <a:schemeClr val="tx1"/>
                          </a:solidFill>
                          <a:effectLst/>
                          <a:latin typeface="+mn-lt"/>
                          <a:ea typeface="+mn-ea"/>
                          <a:cs typeface="+mn-cs"/>
                        </a:rPr>
                        <a:t>7</a:t>
                      </a:r>
                      <a:endParaRPr lang="es-419" b="0" dirty="0">
                        <a:solidFill>
                          <a:schemeClr val="tx1"/>
                        </a:solidFill>
                      </a:endParaRPr>
                    </a:p>
                  </a:txBody>
                  <a:tcPr/>
                </a:tc>
                <a:tc>
                  <a:txBody>
                    <a:bodyPr/>
                    <a:lstStyle/>
                    <a:p>
                      <a:r>
                        <a:rPr lang="es-MX" sz="1800" b="0" kern="1200" dirty="0" smtClean="0">
                          <a:solidFill>
                            <a:schemeClr val="tx1"/>
                          </a:solidFill>
                          <a:effectLst/>
                          <a:latin typeface="+mn-lt"/>
                          <a:ea typeface="+mn-ea"/>
                          <a:cs typeface="+mn-cs"/>
                        </a:rPr>
                        <a:t>Machos-dieta balanceada comercial más 4 g de Nucleótidos, 2400 UI de vitamina C y 900 UI de vitamina E </a:t>
                      </a:r>
                      <a:endParaRPr lang="es-419" b="0" dirty="0">
                        <a:solidFill>
                          <a:schemeClr val="tx1"/>
                        </a:solidFill>
                      </a:endParaRPr>
                    </a:p>
                  </a:txBody>
                  <a:tcPr/>
                </a:tc>
              </a:tr>
              <a:tr h="816136">
                <a:tc>
                  <a:txBody>
                    <a:bodyPr/>
                    <a:lstStyle/>
                    <a:p>
                      <a:pPr algn="ctr"/>
                      <a:r>
                        <a:rPr lang="es-MX" sz="1800" b="0" kern="1200" dirty="0" smtClean="0">
                          <a:solidFill>
                            <a:schemeClr val="tx1"/>
                          </a:solidFill>
                          <a:effectLst/>
                          <a:latin typeface="+mn-lt"/>
                          <a:ea typeface="+mn-ea"/>
                          <a:cs typeface="+mn-cs"/>
                        </a:rPr>
                        <a:t>T</a:t>
                      </a:r>
                      <a:r>
                        <a:rPr lang="es-MX" sz="1800" b="0" kern="1200" baseline="-25000" dirty="0" smtClean="0">
                          <a:solidFill>
                            <a:schemeClr val="tx1"/>
                          </a:solidFill>
                          <a:effectLst/>
                          <a:latin typeface="+mn-lt"/>
                          <a:ea typeface="+mn-ea"/>
                          <a:cs typeface="+mn-cs"/>
                        </a:rPr>
                        <a:t>8</a:t>
                      </a:r>
                      <a:endParaRPr lang="es-419" b="0" dirty="0">
                        <a:solidFill>
                          <a:schemeClr val="tx1"/>
                        </a:solidFill>
                      </a:endParaRPr>
                    </a:p>
                  </a:txBody>
                  <a:tcPr/>
                </a:tc>
                <a:tc>
                  <a:txBody>
                    <a:bodyPr/>
                    <a:lstStyle/>
                    <a:p>
                      <a:r>
                        <a:rPr lang="es-MX" sz="1800" b="0" kern="1200" dirty="0" smtClean="0">
                          <a:solidFill>
                            <a:schemeClr val="tx1"/>
                          </a:solidFill>
                          <a:effectLst/>
                          <a:latin typeface="+mn-lt"/>
                          <a:ea typeface="+mn-ea"/>
                          <a:cs typeface="+mn-cs"/>
                        </a:rPr>
                        <a:t>Hembras-dieta balanceada comercial más 4 g de Nucleótidos, 2400 UI de vitamina C y 900 UI de vitamina E</a:t>
                      </a:r>
                      <a:endParaRPr lang="es-419" b="0" dirty="0">
                        <a:solidFill>
                          <a:schemeClr val="tx1"/>
                        </a:solidFill>
                      </a:endParaRPr>
                    </a:p>
                  </a:txBody>
                  <a:tcPr/>
                </a:tc>
              </a:tr>
            </a:tbl>
          </a:graphicData>
        </a:graphic>
      </p:graphicFrame>
    </p:spTree>
    <p:extLst>
      <p:ext uri="{BB962C8B-B14F-4D97-AF65-F5344CB8AC3E}">
        <p14:creationId xmlns:p14="http://schemas.microsoft.com/office/powerpoint/2010/main" val="2643066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4" name="Rectángulo 3"/>
          <p:cNvSpPr/>
          <p:nvPr/>
        </p:nvSpPr>
        <p:spPr>
          <a:xfrm>
            <a:off x="4079776" y="237062"/>
            <a:ext cx="3390672" cy="418576"/>
          </a:xfrm>
          <a:prstGeom prst="rect">
            <a:avLst/>
          </a:prstGeom>
        </p:spPr>
        <p:txBody>
          <a:bodyPr wrap="none">
            <a:spAutoFit/>
          </a:bodyPr>
          <a:lstStyle/>
          <a:p>
            <a:pPr>
              <a:lnSpc>
                <a:spcPct val="106000"/>
              </a:lnSpc>
              <a:spcBef>
                <a:spcPts val="200"/>
              </a:spcBef>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Establecimiento del proyecto</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191344" y="1340768"/>
            <a:ext cx="6096000" cy="2308324"/>
          </a:xfrm>
          <a:prstGeom prst="rect">
            <a:avLst/>
          </a:prstGeom>
        </p:spPr>
        <p:txBody>
          <a:bodyPr>
            <a:spAutoFit/>
          </a:bodyPr>
          <a:lstStyle/>
          <a:p>
            <a:pPr marL="449580" indent="449580">
              <a:lnSpc>
                <a:spcPct val="200000"/>
              </a:lnSpc>
              <a:spcBef>
                <a:spcPts val="600"/>
              </a:spcBef>
              <a:spcAft>
                <a:spcPts val="800"/>
              </a:spcAft>
            </a:pPr>
            <a:r>
              <a:rPr lang="es-MX" dirty="0">
                <a:latin typeface="Arial" panose="020B0604020202020204" pitchFamily="34" charset="0"/>
                <a:ea typeface="Times New Roman" panose="02020603050405020304" pitchFamily="18" charset="0"/>
                <a:cs typeface="Times New Roman" panose="02020603050405020304" pitchFamily="18" charset="0"/>
              </a:rPr>
              <a:t>Para la inclusión de nucleótidos y/o vitaminas a la dieta balanceada comercial se utilizó una solución de gelatina sin sabor con agua a proporción 1:100, la cual se mezcló con el alimento.</a:t>
            </a:r>
            <a:endParaRPr lang="es-419"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451463" y="3501008"/>
            <a:ext cx="5663952" cy="2612498"/>
          </a:xfrm>
          <a:prstGeom prst="rect">
            <a:avLst/>
          </a:prstGeom>
        </p:spPr>
      </p:pic>
      <p:pic>
        <p:nvPicPr>
          <p:cNvPr id="7" name="Imagen 6"/>
          <p:cNvPicPr>
            <a:picLocks noChangeAspect="1"/>
          </p:cNvPicPr>
          <p:nvPr/>
        </p:nvPicPr>
        <p:blipFill>
          <a:blip r:embed="rId3"/>
          <a:stretch>
            <a:fillRect/>
          </a:stretch>
        </p:blipFill>
        <p:spPr>
          <a:xfrm>
            <a:off x="6375534" y="3501008"/>
            <a:ext cx="5618836" cy="2591688"/>
          </a:xfrm>
          <a:prstGeom prst="rect">
            <a:avLst/>
          </a:prstGeom>
        </p:spPr>
      </p:pic>
      <p:pic>
        <p:nvPicPr>
          <p:cNvPr id="8" name="Imagen 7"/>
          <p:cNvPicPr>
            <a:picLocks noChangeAspect="1"/>
          </p:cNvPicPr>
          <p:nvPr/>
        </p:nvPicPr>
        <p:blipFill>
          <a:blip r:embed="rId4"/>
          <a:stretch>
            <a:fillRect/>
          </a:stretch>
        </p:blipFill>
        <p:spPr>
          <a:xfrm>
            <a:off x="6882020" y="908720"/>
            <a:ext cx="5112568" cy="2358172"/>
          </a:xfrm>
          <a:prstGeom prst="rect">
            <a:avLst/>
          </a:prstGeom>
        </p:spPr>
      </p:pic>
    </p:spTree>
    <p:extLst>
      <p:ext uri="{BB962C8B-B14F-4D97-AF65-F5344CB8AC3E}">
        <p14:creationId xmlns:p14="http://schemas.microsoft.com/office/powerpoint/2010/main" val="3231453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4" name="Rectángulo 3"/>
          <p:cNvSpPr/>
          <p:nvPr/>
        </p:nvSpPr>
        <p:spPr>
          <a:xfrm>
            <a:off x="4079776" y="23706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Diseño experimental</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63352" y="911220"/>
            <a:ext cx="6264696" cy="5704126"/>
          </a:xfrm>
          <a:prstGeom prst="rect">
            <a:avLst/>
          </a:prstGeom>
        </p:spPr>
        <p:txBody>
          <a:bodyPr wrap="square">
            <a:spAutoFit/>
          </a:bodyPr>
          <a:lstStyle/>
          <a:p>
            <a:pPr marL="449580" indent="449580" algn="just">
              <a:lnSpc>
                <a:spcPct val="150000"/>
              </a:lnSpc>
              <a:spcBef>
                <a:spcPts val="600"/>
              </a:spcBef>
              <a:spcAft>
                <a:spcPts val="800"/>
              </a:spcAft>
            </a:pPr>
            <a:r>
              <a:rPr lang="es-MX" dirty="0">
                <a:latin typeface="Arial" panose="020B0604020202020204" pitchFamily="34" charset="0"/>
                <a:ea typeface="Times New Roman" panose="02020603050405020304" pitchFamily="18" charset="0"/>
                <a:cs typeface="Times New Roman" panose="02020603050405020304" pitchFamily="18" charset="0"/>
              </a:rPr>
              <a:t>El proyecto se realizó mediante un diseño  completamente al azar con tres repeticiones en parcela dividida 4x2  bajo el siguiente modelo </a:t>
            </a:r>
            <a:r>
              <a:rPr lang="es-MX" dirty="0" smtClean="0">
                <a:latin typeface="Arial" panose="020B0604020202020204" pitchFamily="34" charset="0"/>
                <a:ea typeface="Times New Roman" panose="02020603050405020304" pitchFamily="18" charset="0"/>
                <a:cs typeface="Times New Roman" panose="02020603050405020304" pitchFamily="18" charset="0"/>
              </a:rPr>
              <a:t>matemático:</a:t>
            </a:r>
            <a:endParaRPr lang="es-419" dirty="0" smtClean="0">
              <a:latin typeface="Calibri" panose="020F0502020204030204" pitchFamily="34" charset="0"/>
              <a:ea typeface="Times New Roman" panose="02020603050405020304" pitchFamily="18" charset="0"/>
              <a:cs typeface="Times New Roman" panose="02020603050405020304" pitchFamily="18" charset="0"/>
            </a:endParaRPr>
          </a:p>
          <a:p>
            <a:pPr marL="449580" indent="449580" algn="just">
              <a:lnSpc>
                <a:spcPct val="150000"/>
              </a:lnSpc>
              <a:spcBef>
                <a:spcPts val="600"/>
              </a:spcBef>
              <a:spcAft>
                <a:spcPts val="800"/>
              </a:spcAft>
            </a:pPr>
            <a:r>
              <a:rPr lang="es-419" b="1" dirty="0" smtClean="0">
                <a:latin typeface="Arial" panose="020B0604020202020204" pitchFamily="34" charset="0"/>
                <a:ea typeface="Calibri" panose="020F0502020204030204" pitchFamily="34" charset="0"/>
                <a:cs typeface="Times New Roman" panose="02020603050405020304" pitchFamily="18" charset="0"/>
              </a:rPr>
              <a:t>Yijk </a:t>
            </a:r>
            <a:r>
              <a:rPr lang="es-419" b="1" dirty="0">
                <a:latin typeface="Arial" panose="020B0604020202020204" pitchFamily="34" charset="0"/>
                <a:ea typeface="Calibri" panose="020F0502020204030204" pitchFamily="34" charset="0"/>
                <a:cs typeface="Times New Roman" panose="02020603050405020304" pitchFamily="18" charset="0"/>
              </a:rPr>
              <a:t>= u + S</a:t>
            </a:r>
            <a:r>
              <a:rPr lang="es-419" b="1" baseline="-25000" dirty="0">
                <a:latin typeface="Arial" panose="020B0604020202020204" pitchFamily="34" charset="0"/>
                <a:ea typeface="Calibri" panose="020F0502020204030204" pitchFamily="34" charset="0"/>
                <a:cs typeface="Times New Roman" panose="02020603050405020304" pitchFamily="18" charset="0"/>
              </a:rPr>
              <a:t>i</a:t>
            </a:r>
            <a:r>
              <a:rPr lang="es-419" b="1" dirty="0">
                <a:latin typeface="Arial" panose="020B0604020202020204" pitchFamily="34" charset="0"/>
                <a:ea typeface="Calibri" panose="020F0502020204030204" pitchFamily="34" charset="0"/>
                <a:cs typeface="Times New Roman" panose="02020603050405020304" pitchFamily="18" charset="0"/>
              </a:rPr>
              <a:t>+ e</a:t>
            </a:r>
            <a:r>
              <a:rPr lang="es-419" b="1" baseline="-25000" dirty="0">
                <a:latin typeface="Arial" panose="020B0604020202020204" pitchFamily="34" charset="0"/>
                <a:ea typeface="Calibri" panose="020F0502020204030204" pitchFamily="34" charset="0"/>
                <a:cs typeface="Times New Roman" panose="02020603050405020304" pitchFamily="18" charset="0"/>
              </a:rPr>
              <a:t>k(i)</a:t>
            </a:r>
            <a:r>
              <a:rPr lang="es-419" b="1" dirty="0">
                <a:latin typeface="Arial" panose="020B0604020202020204" pitchFamily="34" charset="0"/>
                <a:ea typeface="Calibri" panose="020F0502020204030204" pitchFamily="34" charset="0"/>
                <a:cs typeface="Times New Roman" panose="02020603050405020304" pitchFamily="18" charset="0"/>
              </a:rPr>
              <a:t> +D</a:t>
            </a:r>
            <a:r>
              <a:rPr lang="es-419" b="1" baseline="-25000" dirty="0">
                <a:latin typeface="Arial" panose="020B0604020202020204" pitchFamily="34" charset="0"/>
                <a:ea typeface="Calibri" panose="020F0502020204030204" pitchFamily="34" charset="0"/>
                <a:cs typeface="Times New Roman" panose="02020603050405020304" pitchFamily="18" charset="0"/>
              </a:rPr>
              <a:t>j</a:t>
            </a:r>
            <a:r>
              <a:rPr lang="es-419" b="1" dirty="0">
                <a:latin typeface="Arial" panose="020B0604020202020204" pitchFamily="34" charset="0"/>
                <a:ea typeface="Calibri" panose="020F0502020204030204" pitchFamily="34" charset="0"/>
                <a:cs typeface="Times New Roman" panose="02020603050405020304" pitchFamily="18" charset="0"/>
              </a:rPr>
              <a:t> + (SD)</a:t>
            </a:r>
            <a:r>
              <a:rPr lang="es-419" b="1" baseline="-25000" dirty="0">
                <a:latin typeface="Arial" panose="020B0604020202020204" pitchFamily="34" charset="0"/>
                <a:ea typeface="Calibri" panose="020F0502020204030204" pitchFamily="34" charset="0"/>
                <a:cs typeface="Times New Roman" panose="02020603050405020304" pitchFamily="18" charset="0"/>
              </a:rPr>
              <a:t>ij</a:t>
            </a:r>
            <a:r>
              <a:rPr lang="es-419" b="1" dirty="0">
                <a:latin typeface="Arial" panose="020B0604020202020204" pitchFamily="34" charset="0"/>
                <a:ea typeface="Calibri" panose="020F0502020204030204" pitchFamily="34" charset="0"/>
                <a:cs typeface="Times New Roman" panose="02020603050405020304" pitchFamily="18" charset="0"/>
              </a:rPr>
              <a:t> + eijk </a:t>
            </a:r>
            <a:endParaRPr lang="es-419"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Aft>
                <a:spcPts val="800"/>
              </a:spcAft>
            </a:pPr>
            <a:r>
              <a:rPr lang="es-419" dirty="0">
                <a:latin typeface="Arial" panose="020B0604020202020204" pitchFamily="34" charset="0"/>
                <a:ea typeface="Calibri" panose="020F0502020204030204" pitchFamily="34" charset="0"/>
                <a:cs typeface="Times New Roman" panose="02020603050405020304" pitchFamily="18" charset="0"/>
              </a:rPr>
              <a:t>Donde:</a:t>
            </a:r>
            <a:endParaRPr lang="es-419"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solidFill>
                  <a:srgbClr val="000000"/>
                </a:solidFill>
                <a:latin typeface="Arial" panose="020B0604020202020204" pitchFamily="34" charset="0"/>
                <a:ea typeface="Calibri" panose="020F0502020204030204" pitchFamily="34" charset="0"/>
                <a:cs typeface="Times New Roman" panose="02020603050405020304" pitchFamily="18" charset="0"/>
              </a:rPr>
              <a:t>u: Media poblacional</a:t>
            </a:r>
            <a:endParaRPr lang="es-419"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Arial" panose="020B0604020202020204" pitchFamily="34" charset="0"/>
                <a:ea typeface="Calibri" panose="020F0502020204030204" pitchFamily="34" charset="0"/>
                <a:cs typeface="Times New Roman" panose="02020603050405020304" pitchFamily="18" charset="0"/>
              </a:rPr>
              <a:t>S</a:t>
            </a:r>
            <a:r>
              <a:rPr lang="es-ES" baseline="-25000" dirty="0">
                <a:latin typeface="Arial" panose="020B0604020202020204" pitchFamily="34" charset="0"/>
                <a:ea typeface="Calibri" panose="020F0502020204030204" pitchFamily="34" charset="0"/>
                <a:cs typeface="Times New Roman" panose="02020603050405020304" pitchFamily="18" charset="0"/>
              </a:rPr>
              <a:t>i:  </a:t>
            </a:r>
            <a:r>
              <a:rPr lang="es-ES" dirty="0">
                <a:solidFill>
                  <a:srgbClr val="000000"/>
                </a:solidFill>
                <a:latin typeface="Arial" panose="020B0604020202020204" pitchFamily="34" charset="0"/>
                <a:ea typeface="Calibri" panose="020F0502020204030204" pitchFamily="34" charset="0"/>
                <a:cs typeface="Times New Roman" panose="02020603050405020304" pitchFamily="18" charset="0"/>
              </a:rPr>
              <a:t>Efecto principal del sexo </a:t>
            </a:r>
            <a:endParaRPr lang="es-419"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b="1" dirty="0">
                <a:latin typeface="Arial" panose="020B0604020202020204" pitchFamily="34" charset="0"/>
                <a:ea typeface="Calibri" panose="020F0502020204030204" pitchFamily="34" charset="0"/>
                <a:cs typeface="Times New Roman" panose="02020603050405020304" pitchFamily="18" charset="0"/>
              </a:rPr>
              <a:t>e</a:t>
            </a:r>
            <a:r>
              <a:rPr lang="es-ES" b="1" baseline="-25000" dirty="0">
                <a:latin typeface="Arial" panose="020B0604020202020204" pitchFamily="34" charset="0"/>
                <a:ea typeface="Calibri" panose="020F0502020204030204" pitchFamily="34" charset="0"/>
                <a:cs typeface="Times New Roman" panose="02020603050405020304" pitchFamily="18" charset="0"/>
              </a:rPr>
              <a:t>k(i): </a:t>
            </a:r>
            <a:r>
              <a:rPr lang="es-ES" dirty="0">
                <a:latin typeface="Arial" panose="020B0604020202020204" pitchFamily="34" charset="0"/>
                <a:ea typeface="Calibri" panose="020F0502020204030204" pitchFamily="34" charset="0"/>
                <a:cs typeface="Times New Roman" panose="02020603050405020304" pitchFamily="18" charset="0"/>
              </a:rPr>
              <a:t>Error de la dieta </a:t>
            </a:r>
            <a:endParaRPr lang="es-419"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solidFill>
                  <a:srgbClr val="000000"/>
                </a:solidFill>
                <a:latin typeface="Arial" panose="020B0604020202020204" pitchFamily="34" charset="0"/>
                <a:ea typeface="Calibri" panose="020F0502020204030204" pitchFamily="34" charset="0"/>
                <a:cs typeface="Times New Roman" panose="02020603050405020304" pitchFamily="18" charset="0"/>
              </a:rPr>
              <a:t>D</a:t>
            </a:r>
            <a:r>
              <a:rPr lang="es-ES" baseline="-25000" dirty="0">
                <a:solidFill>
                  <a:srgbClr val="000000"/>
                </a:solidFill>
                <a:latin typeface="Arial" panose="020B0604020202020204" pitchFamily="34" charset="0"/>
                <a:ea typeface="Calibri" panose="020F0502020204030204" pitchFamily="34" charset="0"/>
                <a:cs typeface="Times New Roman" panose="02020603050405020304" pitchFamily="18" charset="0"/>
              </a:rPr>
              <a:t>j</a:t>
            </a:r>
            <a:r>
              <a:rPr lang="es-ES" dirty="0">
                <a:solidFill>
                  <a:srgbClr val="000000"/>
                </a:solidFill>
                <a:latin typeface="Arial" panose="020B0604020202020204" pitchFamily="34" charset="0"/>
                <a:ea typeface="Calibri" panose="020F0502020204030204" pitchFamily="34" charset="0"/>
                <a:cs typeface="Times New Roman" panose="02020603050405020304" pitchFamily="18" charset="0"/>
              </a:rPr>
              <a:t>: Efecto principal de la dieta</a:t>
            </a:r>
            <a:endParaRPr lang="es-419"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Arial" panose="020B0604020202020204" pitchFamily="34" charset="0"/>
                <a:ea typeface="Calibri" panose="020F0502020204030204" pitchFamily="34" charset="0"/>
                <a:cs typeface="Times New Roman" panose="02020603050405020304" pitchFamily="18" charset="0"/>
              </a:rPr>
              <a:t>(SD)</a:t>
            </a:r>
            <a:r>
              <a:rPr lang="es-ES" baseline="-25000" dirty="0">
                <a:latin typeface="Arial" panose="020B0604020202020204" pitchFamily="34" charset="0"/>
                <a:ea typeface="Calibri" panose="020F0502020204030204" pitchFamily="34" charset="0"/>
                <a:cs typeface="Times New Roman" panose="02020603050405020304" pitchFamily="18" charset="0"/>
              </a:rPr>
              <a:t>ij:</a:t>
            </a:r>
            <a:r>
              <a:rPr lang="es-ES" b="1" baseline="-25000" dirty="0">
                <a:latin typeface="Arial" panose="020B0604020202020204" pitchFamily="34" charset="0"/>
                <a:ea typeface="Calibri" panose="020F0502020204030204" pitchFamily="34" charset="0"/>
                <a:cs typeface="Times New Roman" panose="02020603050405020304" pitchFamily="18" charset="0"/>
              </a:rPr>
              <a:t> </a:t>
            </a:r>
            <a:r>
              <a:rPr lang="es-ES" dirty="0">
                <a:solidFill>
                  <a:srgbClr val="000000"/>
                </a:solidFill>
                <a:latin typeface="Arial" panose="020B0604020202020204" pitchFamily="34" charset="0"/>
                <a:ea typeface="Calibri" panose="020F0502020204030204" pitchFamily="34" charset="0"/>
                <a:cs typeface="Times New Roman" panose="02020603050405020304" pitchFamily="18" charset="0"/>
              </a:rPr>
              <a:t>Interacción de la dieta-sexo </a:t>
            </a:r>
            <a:endParaRPr lang="es-419"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S" dirty="0">
                <a:solidFill>
                  <a:srgbClr val="000000"/>
                </a:solidFill>
                <a:latin typeface="Arial" panose="020B0604020202020204" pitchFamily="34" charset="0"/>
                <a:ea typeface="Calibri" panose="020F0502020204030204" pitchFamily="34" charset="0"/>
                <a:cs typeface="Times New Roman" panose="02020603050405020304" pitchFamily="18" charset="0"/>
              </a:rPr>
              <a:t>eĳk: error del sexo </a:t>
            </a:r>
            <a:endParaRPr lang="es-419"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s-419"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s-419"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4511824" y="2852936"/>
            <a:ext cx="7352456" cy="3240360"/>
          </a:xfrm>
          <a:prstGeom prst="rect">
            <a:avLst/>
          </a:prstGeom>
          <a:noFill/>
          <a:ln>
            <a:noFill/>
          </a:ln>
        </p:spPr>
      </p:pic>
    </p:spTree>
    <p:extLst>
      <p:ext uri="{BB962C8B-B14F-4D97-AF65-F5344CB8AC3E}">
        <p14:creationId xmlns:p14="http://schemas.microsoft.com/office/powerpoint/2010/main" val="803486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4" name="Rectángulo 3"/>
          <p:cNvSpPr/>
          <p:nvPr/>
        </p:nvSpPr>
        <p:spPr>
          <a:xfrm>
            <a:off x="4079776" y="23706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Diseño experimental</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263352" y="1196752"/>
            <a:ext cx="4608512" cy="2118529"/>
          </a:xfrm>
          <a:prstGeom prst="rect">
            <a:avLst/>
          </a:prstGeom>
        </p:spPr>
        <p:txBody>
          <a:bodyPr wrap="square">
            <a:spAutoFit/>
          </a:bodyPr>
          <a:lstStyle/>
          <a:p>
            <a:pPr marL="449580" indent="449580">
              <a:lnSpc>
                <a:spcPct val="150000"/>
              </a:lnSpc>
              <a:spcBef>
                <a:spcPts val="600"/>
              </a:spcBef>
              <a:spcAft>
                <a:spcPts val="800"/>
              </a:spcAft>
            </a:pPr>
            <a:r>
              <a:rPr lang="es-MX" dirty="0"/>
              <a:t>24 unidades experimentales (1 m x 2 m x 2 m), en donde se colocaron los reproductores de acuerdo al sexo en una relación de 2:1 (2 hembras y 1 macho). </a:t>
            </a:r>
            <a:endParaRPr lang="es-419" dirty="0"/>
          </a:p>
        </p:txBody>
      </p:sp>
      <p:pic>
        <p:nvPicPr>
          <p:cNvPr id="6" name="Imagen 5"/>
          <p:cNvPicPr>
            <a:picLocks noChangeAspect="1"/>
          </p:cNvPicPr>
          <p:nvPr/>
        </p:nvPicPr>
        <p:blipFill>
          <a:blip r:embed="rId2"/>
          <a:stretch>
            <a:fillRect/>
          </a:stretch>
        </p:blipFill>
        <p:spPr>
          <a:xfrm>
            <a:off x="5159896" y="908720"/>
            <a:ext cx="2864916" cy="5093184"/>
          </a:xfrm>
          <a:prstGeom prst="rect">
            <a:avLst/>
          </a:prstGeom>
        </p:spPr>
      </p:pic>
      <p:pic>
        <p:nvPicPr>
          <p:cNvPr id="7" name="Imagen 6"/>
          <p:cNvPicPr>
            <a:picLocks noChangeAspect="1"/>
          </p:cNvPicPr>
          <p:nvPr/>
        </p:nvPicPr>
        <p:blipFill>
          <a:blip r:embed="rId3"/>
          <a:stretch>
            <a:fillRect/>
          </a:stretch>
        </p:blipFill>
        <p:spPr>
          <a:xfrm>
            <a:off x="8024812" y="908720"/>
            <a:ext cx="2679700" cy="5093184"/>
          </a:xfrm>
          <a:prstGeom prst="rect">
            <a:avLst/>
          </a:prstGeom>
        </p:spPr>
      </p:pic>
      <p:pic>
        <p:nvPicPr>
          <p:cNvPr id="8" name="Imagen 7"/>
          <p:cNvPicPr>
            <a:picLocks noChangeAspect="1"/>
          </p:cNvPicPr>
          <p:nvPr/>
        </p:nvPicPr>
        <p:blipFill>
          <a:blip r:embed="rId4"/>
          <a:stretch>
            <a:fillRect/>
          </a:stretch>
        </p:blipFill>
        <p:spPr>
          <a:xfrm>
            <a:off x="1735931" y="3142922"/>
            <a:ext cx="2750797" cy="2780928"/>
          </a:xfrm>
          <a:prstGeom prst="rect">
            <a:avLst/>
          </a:prstGeom>
        </p:spPr>
      </p:pic>
    </p:spTree>
    <p:extLst>
      <p:ext uri="{BB962C8B-B14F-4D97-AF65-F5344CB8AC3E}">
        <p14:creationId xmlns:p14="http://schemas.microsoft.com/office/powerpoint/2010/main" val="403451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4" name="Rectángulo 3"/>
          <p:cNvSpPr/>
          <p:nvPr/>
        </p:nvSpPr>
        <p:spPr>
          <a:xfrm>
            <a:off x="4079776" y="23706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Variables a evaluar</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433388" y="933450"/>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Macho</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433388" y="1352026"/>
            <a:ext cx="6096000" cy="4524315"/>
          </a:xfrm>
          <a:prstGeom prst="rect">
            <a:avLst/>
          </a:prstGeom>
        </p:spPr>
        <p:txBody>
          <a:bodyPr>
            <a:spAutoFit/>
          </a:bodyPr>
          <a:lstStyle/>
          <a:p>
            <a:pPr>
              <a:lnSpc>
                <a:spcPct val="200000"/>
              </a:lnSpc>
            </a:pPr>
            <a:r>
              <a:rPr lang="es-419" dirty="0">
                <a:latin typeface="Arial" panose="020B0604020202020204" pitchFamily="34" charset="0"/>
                <a:ea typeface="Calibri" panose="020F0502020204030204" pitchFamily="34" charset="0"/>
              </a:rPr>
              <a:t>De cada unidad experimental se tomó un macho al cual mediante la técnica unipersonal se extrajo los gametos masculinos (semen), para evaluar variables reproductivas como: </a:t>
            </a:r>
            <a:endParaRPr lang="es-419" dirty="0" smtClean="0">
              <a:latin typeface="Arial" panose="020B0604020202020204" pitchFamily="34" charset="0"/>
              <a:ea typeface="Calibri" panose="020F0502020204030204" pitchFamily="34" charset="0"/>
            </a:endParaRPr>
          </a:p>
          <a:p>
            <a:pPr marL="285750" indent="-285750">
              <a:lnSpc>
                <a:spcPct val="20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Concentración espermática </a:t>
            </a:r>
          </a:p>
          <a:p>
            <a:pPr marL="285750" indent="-285750">
              <a:lnSpc>
                <a:spcPct val="20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Mortalidad espermática </a:t>
            </a:r>
          </a:p>
          <a:p>
            <a:pPr marL="285750" indent="-285750">
              <a:lnSpc>
                <a:spcPct val="20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Movilidad  </a:t>
            </a:r>
          </a:p>
          <a:p>
            <a:pPr marL="285750" indent="-285750">
              <a:lnSpc>
                <a:spcPct val="20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Tiempo </a:t>
            </a:r>
            <a:r>
              <a:rPr lang="es-419" dirty="0">
                <a:latin typeface="Arial" panose="020B0604020202020204" pitchFamily="34" charset="0"/>
                <a:ea typeface="Calibri" panose="020F0502020204030204" pitchFamily="34" charset="0"/>
              </a:rPr>
              <a:t>de </a:t>
            </a:r>
            <a:r>
              <a:rPr lang="es-419" dirty="0" smtClean="0">
                <a:latin typeface="Arial" panose="020B0604020202020204" pitchFamily="34" charset="0"/>
                <a:ea typeface="Calibri" panose="020F0502020204030204" pitchFamily="34" charset="0"/>
              </a:rPr>
              <a:t>activación</a:t>
            </a:r>
            <a:endParaRPr lang="es-419" dirty="0"/>
          </a:p>
        </p:txBody>
      </p:sp>
      <p:pic>
        <p:nvPicPr>
          <p:cNvPr id="7" name="Imagen 6"/>
          <p:cNvPicPr>
            <a:picLocks noChangeAspect="1"/>
          </p:cNvPicPr>
          <p:nvPr/>
        </p:nvPicPr>
        <p:blipFill>
          <a:blip r:embed="rId2"/>
          <a:stretch>
            <a:fillRect/>
          </a:stretch>
        </p:blipFill>
        <p:spPr>
          <a:xfrm>
            <a:off x="9439286" y="877070"/>
            <a:ext cx="2562225" cy="1781175"/>
          </a:xfrm>
          <a:prstGeom prst="rect">
            <a:avLst/>
          </a:prstGeom>
        </p:spPr>
      </p:pic>
      <p:pic>
        <p:nvPicPr>
          <p:cNvPr id="11" name="Imagen 10"/>
          <p:cNvPicPr>
            <a:picLocks noChangeAspect="1"/>
          </p:cNvPicPr>
          <p:nvPr/>
        </p:nvPicPr>
        <p:blipFill rotWithShape="1">
          <a:blip r:embed="rId3"/>
          <a:srcRect l="18268" t="11151" r="27600" b="38450"/>
          <a:stretch/>
        </p:blipFill>
        <p:spPr>
          <a:xfrm>
            <a:off x="7875241" y="877070"/>
            <a:ext cx="1503042" cy="2487793"/>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17451" t="-1287" r="25850" b="-1287"/>
          <a:stretch/>
        </p:blipFill>
        <p:spPr>
          <a:xfrm rot="5400000">
            <a:off x="7335855" y="3917858"/>
            <a:ext cx="2552457" cy="1654403"/>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005898" y="3214315"/>
            <a:ext cx="3428999" cy="2562226"/>
          </a:xfrm>
          <a:prstGeom prst="rect">
            <a:avLst/>
          </a:prstGeom>
        </p:spPr>
      </p:pic>
      <p:pic>
        <p:nvPicPr>
          <p:cNvPr id="14" name="Imagen 13"/>
          <p:cNvPicPr>
            <a:picLocks noChangeAspect="1"/>
          </p:cNvPicPr>
          <p:nvPr/>
        </p:nvPicPr>
        <p:blipFill rotWithShape="1">
          <a:blip r:embed="rId6" cstate="print">
            <a:extLst>
              <a:ext uri="{28A0092B-C50C-407E-A947-70E740481C1C}">
                <a14:useLocalDpi xmlns:a14="http://schemas.microsoft.com/office/drawing/2010/main" val="0"/>
              </a:ext>
            </a:extLst>
          </a:blip>
          <a:srcRect l="24603" t="169" r="15153" b="169"/>
          <a:stretch/>
        </p:blipFill>
        <p:spPr>
          <a:xfrm>
            <a:off x="4153982" y="3364863"/>
            <a:ext cx="3600400" cy="2682651"/>
          </a:xfrm>
          <a:prstGeom prst="rect">
            <a:avLst/>
          </a:prstGeom>
        </p:spPr>
      </p:pic>
    </p:spTree>
    <p:extLst>
      <p:ext uri="{BB962C8B-B14F-4D97-AF65-F5344CB8AC3E}">
        <p14:creationId xmlns:p14="http://schemas.microsoft.com/office/powerpoint/2010/main" val="1764658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a:extLst>
              <a:ext uri="{FF2B5EF4-FFF2-40B4-BE49-F238E27FC236}">
                <a16:creationId xmlns="" xmlns:a16="http://schemas.microsoft.com/office/drawing/2014/main" id="{983CC704-8EAF-47F1-B128-DBB099512DB2}"/>
              </a:ext>
            </a:extLst>
          </p:cNvPr>
          <p:cNvSpPr txBox="1">
            <a:spLocks noChangeArrowheads="1"/>
          </p:cNvSpPr>
          <p:nvPr/>
        </p:nvSpPr>
        <p:spPr bwMode="auto">
          <a:xfrm>
            <a:off x="394493" y="4275541"/>
            <a:ext cx="3421063" cy="1154675"/>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000"/>
              </a:spcAft>
            </a:pPr>
            <a:r>
              <a:rPr lang="es-419" sz="1600" dirty="0" smtClean="0"/>
              <a:t>Existe un dimorfismo sexual(Hernández </a:t>
            </a:r>
            <a:r>
              <a:rPr lang="es-419" sz="1600" dirty="0"/>
              <a:t>&amp; Aquino-Martínez, 2008).</a:t>
            </a:r>
            <a:endParaRPr lang="es-ES" altLang="es-EC" sz="1600" dirty="0"/>
          </a:p>
        </p:txBody>
      </p:sp>
      <p:sp>
        <p:nvSpPr>
          <p:cNvPr id="6148" name="CuadroTexto 4">
            <a:extLst>
              <a:ext uri="{FF2B5EF4-FFF2-40B4-BE49-F238E27FC236}">
                <a16:creationId xmlns="" xmlns:a16="http://schemas.microsoft.com/office/drawing/2014/main" id="{97EFA018-6EED-4E48-8206-2CED84E50894}"/>
              </a:ext>
            </a:extLst>
          </p:cNvPr>
          <p:cNvSpPr txBox="1">
            <a:spLocks noChangeArrowheads="1"/>
          </p:cNvSpPr>
          <p:nvPr/>
        </p:nvSpPr>
        <p:spPr bwMode="auto">
          <a:xfrm>
            <a:off x="5159896" y="864473"/>
            <a:ext cx="2592288" cy="1708160"/>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defPPr>
              <a:defRPr lang="es-ES"/>
            </a:defPPr>
            <a:lvl1pPr algn="just">
              <a:lnSpc>
                <a:spcPct val="150000"/>
              </a:lnSpc>
              <a:spcAft>
                <a:spcPts val="1000"/>
              </a:spcAft>
              <a:defRPr>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s-419" sz="1400" dirty="0" smtClean="0"/>
              <a:t>Machos maduran a los </a:t>
            </a:r>
            <a:r>
              <a:rPr lang="es-419" sz="1400" dirty="0"/>
              <a:t>9 a 12 meses de edad, llegando a formar nuevos gametos sexuales entre los 15-25 días (Bravo, 2018).</a:t>
            </a:r>
            <a:endParaRPr lang="es-ES" altLang="es-EC" sz="1400" dirty="0"/>
          </a:p>
        </p:txBody>
      </p:sp>
      <p:cxnSp>
        <p:nvCxnSpPr>
          <p:cNvPr id="12" name="Conector recto 11">
            <a:extLst>
              <a:ext uri="{FF2B5EF4-FFF2-40B4-BE49-F238E27FC236}">
                <a16:creationId xmlns="" xmlns:a16="http://schemas.microsoft.com/office/drawing/2014/main" id="{349FA5BF-5757-4249-9303-9E5344780DCA}"/>
              </a:ext>
            </a:extLst>
          </p:cNvPr>
          <p:cNvCxnSpPr/>
          <p:nvPr/>
        </p:nvCxnSpPr>
        <p:spPr>
          <a:xfrm flipV="1">
            <a:off x="552450" y="757238"/>
            <a:ext cx="2836863" cy="4762"/>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155" name="CuadroTexto 10">
            <a:extLst>
              <a:ext uri="{FF2B5EF4-FFF2-40B4-BE49-F238E27FC236}">
                <a16:creationId xmlns="" xmlns:a16="http://schemas.microsoft.com/office/drawing/2014/main" id="{3AE4B114-9DFC-4E4D-B4F3-7B7AEFCF1F31}"/>
              </a:ext>
            </a:extLst>
          </p:cNvPr>
          <p:cNvSpPr txBox="1">
            <a:spLocks noChangeArrowheads="1"/>
          </p:cNvSpPr>
          <p:nvPr/>
        </p:nvSpPr>
        <p:spPr bwMode="auto">
          <a:xfrm>
            <a:off x="576263" y="230188"/>
            <a:ext cx="3057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2500" b="1">
                <a:latin typeface="Times New Roman" panose="02020603050405020304" pitchFamily="18" charset="0"/>
                <a:cs typeface="Times New Roman" panose="02020603050405020304" pitchFamily="18" charset="0"/>
              </a:rPr>
              <a:t>INTRODUCCIÓN</a:t>
            </a:r>
          </a:p>
        </p:txBody>
      </p:sp>
      <p:sp>
        <p:nvSpPr>
          <p:cNvPr id="14" name="CuadroTexto 13">
            <a:extLst>
              <a:ext uri="{FF2B5EF4-FFF2-40B4-BE49-F238E27FC236}">
                <a16:creationId xmlns="" xmlns:a16="http://schemas.microsoft.com/office/drawing/2014/main" id="{2DC1FE89-F543-4948-9BC6-7F21444C0012}"/>
              </a:ext>
            </a:extLst>
          </p:cNvPr>
          <p:cNvSpPr txBox="1"/>
          <p:nvPr/>
        </p:nvSpPr>
        <p:spPr>
          <a:xfrm>
            <a:off x="3648075" y="269875"/>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Antecedentes </a:t>
            </a:r>
          </a:p>
        </p:txBody>
      </p:sp>
      <p:pic>
        <p:nvPicPr>
          <p:cNvPr id="5" name="Imagen 4"/>
          <p:cNvPicPr>
            <a:picLocks noChangeAspect="1"/>
          </p:cNvPicPr>
          <p:nvPr/>
        </p:nvPicPr>
        <p:blipFill>
          <a:blip r:embed="rId2"/>
          <a:stretch>
            <a:fillRect/>
          </a:stretch>
        </p:blipFill>
        <p:spPr>
          <a:xfrm>
            <a:off x="607341" y="2065265"/>
            <a:ext cx="3102152" cy="2006124"/>
          </a:xfrm>
          <a:prstGeom prst="rect">
            <a:avLst/>
          </a:prstGeom>
        </p:spPr>
      </p:pic>
      <p:cxnSp>
        <p:nvCxnSpPr>
          <p:cNvPr id="7" name="Conector recto de flecha 6"/>
          <p:cNvCxnSpPr/>
          <p:nvPr/>
        </p:nvCxnSpPr>
        <p:spPr>
          <a:xfrm flipV="1">
            <a:off x="3829657" y="1569004"/>
            <a:ext cx="1008112" cy="86409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CuadroTexto 4">
            <a:extLst>
              <a:ext uri="{FF2B5EF4-FFF2-40B4-BE49-F238E27FC236}">
                <a16:creationId xmlns="" xmlns:a16="http://schemas.microsoft.com/office/drawing/2014/main" id="{97EFA018-6EED-4E48-8206-2CED84E50894}"/>
              </a:ext>
            </a:extLst>
          </p:cNvPr>
          <p:cNvSpPr txBox="1">
            <a:spLocks noChangeArrowheads="1"/>
          </p:cNvSpPr>
          <p:nvPr/>
        </p:nvSpPr>
        <p:spPr bwMode="auto">
          <a:xfrm>
            <a:off x="5159896" y="4554994"/>
            <a:ext cx="2592288" cy="1708160"/>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defPPr>
              <a:defRPr lang="es-ES"/>
            </a:defPPr>
            <a:lvl1pPr algn="just">
              <a:lnSpc>
                <a:spcPct val="150000"/>
              </a:lnSpc>
              <a:spcAft>
                <a:spcPts val="1000"/>
              </a:spcAft>
              <a:defRPr>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s-419" sz="1400" dirty="0"/>
              <a:t>L</a:t>
            </a:r>
            <a:r>
              <a:rPr lang="es-419" sz="1400" dirty="0" smtClean="0"/>
              <a:t>as </a:t>
            </a:r>
            <a:r>
              <a:rPr lang="es-419" sz="1400" dirty="0"/>
              <a:t>hembras pueden llegar a una madurez sexual en </a:t>
            </a:r>
            <a:r>
              <a:rPr lang="es-419" sz="1400" dirty="0" smtClean="0"/>
              <a:t>dos años llegando a formar nuevos gametos entre 11 a 12 mese </a:t>
            </a:r>
            <a:r>
              <a:rPr lang="es-419" sz="1400" dirty="0"/>
              <a:t>(Bastardo de C., 1994).</a:t>
            </a:r>
            <a:endParaRPr lang="es-ES" altLang="es-EC" sz="1400" dirty="0"/>
          </a:p>
        </p:txBody>
      </p:sp>
      <p:pic>
        <p:nvPicPr>
          <p:cNvPr id="10" name="Imagen 9"/>
          <p:cNvPicPr>
            <a:picLocks noChangeAspect="1"/>
          </p:cNvPicPr>
          <p:nvPr/>
        </p:nvPicPr>
        <p:blipFill>
          <a:blip r:embed="rId3"/>
          <a:stretch>
            <a:fillRect/>
          </a:stretch>
        </p:blipFill>
        <p:spPr>
          <a:xfrm>
            <a:off x="8992643" y="2516363"/>
            <a:ext cx="3199357" cy="1791640"/>
          </a:xfrm>
          <a:prstGeom prst="rect">
            <a:avLst/>
          </a:prstGeom>
        </p:spPr>
      </p:pic>
      <p:sp>
        <p:nvSpPr>
          <p:cNvPr id="23" name="CuadroTexto 4">
            <a:extLst>
              <a:ext uri="{FF2B5EF4-FFF2-40B4-BE49-F238E27FC236}">
                <a16:creationId xmlns="" xmlns:a16="http://schemas.microsoft.com/office/drawing/2014/main" id="{97EFA018-6EED-4E48-8206-2CED84E50894}"/>
              </a:ext>
            </a:extLst>
          </p:cNvPr>
          <p:cNvSpPr txBox="1">
            <a:spLocks noChangeArrowheads="1"/>
          </p:cNvSpPr>
          <p:nvPr/>
        </p:nvSpPr>
        <p:spPr bwMode="auto">
          <a:xfrm>
            <a:off x="9350184" y="4365104"/>
            <a:ext cx="2578464" cy="1513235"/>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defPPr>
              <a:defRPr lang="es-ES"/>
            </a:defPPr>
            <a:lvl1pPr algn="just">
              <a:lnSpc>
                <a:spcPct val="150000"/>
              </a:lnSpc>
              <a:spcAft>
                <a:spcPts val="1000"/>
              </a:spcAft>
              <a:defRPr>
                <a:latin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s-419" sz="1400" dirty="0" smtClean="0"/>
              <a:t>La reproducción es cíclica y depende de varios factores </a:t>
            </a:r>
            <a:r>
              <a:rPr lang="es-MX" sz="1400" dirty="0"/>
              <a:t>(Blanco, 1994)</a:t>
            </a:r>
            <a:endParaRPr lang="es-419" sz="1400" dirty="0"/>
          </a:p>
          <a:p>
            <a:endParaRPr lang="es-ES" altLang="es-EC" sz="1400" dirty="0"/>
          </a:p>
        </p:txBody>
      </p:sp>
      <p:cxnSp>
        <p:nvCxnSpPr>
          <p:cNvPr id="4" name="Conector recto de flecha 3"/>
          <p:cNvCxnSpPr/>
          <p:nvPr/>
        </p:nvCxnSpPr>
        <p:spPr>
          <a:xfrm>
            <a:off x="3709493" y="3777669"/>
            <a:ext cx="1018355" cy="87546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Conector recto de flecha 7"/>
          <p:cNvCxnSpPr>
            <a:stCxn id="6148" idx="3"/>
          </p:cNvCxnSpPr>
          <p:nvPr/>
        </p:nvCxnSpPr>
        <p:spPr>
          <a:xfrm>
            <a:off x="7752184" y="1718553"/>
            <a:ext cx="1152128" cy="99036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Conector recto de flecha 14"/>
          <p:cNvCxnSpPr>
            <a:stCxn id="18" idx="3"/>
          </p:cNvCxnSpPr>
          <p:nvPr/>
        </p:nvCxnSpPr>
        <p:spPr>
          <a:xfrm flipV="1">
            <a:off x="7752184" y="4071389"/>
            <a:ext cx="1152128" cy="133768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4" name="Rectángulo 3"/>
          <p:cNvSpPr/>
          <p:nvPr/>
        </p:nvSpPr>
        <p:spPr>
          <a:xfrm>
            <a:off x="4079776" y="23706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Variables a evaluar</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433388" y="933450"/>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Hembra</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419887" y="1342354"/>
            <a:ext cx="6096000" cy="4524315"/>
          </a:xfrm>
          <a:prstGeom prst="rect">
            <a:avLst/>
          </a:prstGeom>
        </p:spPr>
        <p:txBody>
          <a:bodyPr>
            <a:spAutoFit/>
          </a:bodyPr>
          <a:lstStyle/>
          <a:p>
            <a:pPr>
              <a:lnSpc>
                <a:spcPct val="200000"/>
              </a:lnSpc>
            </a:pPr>
            <a:r>
              <a:rPr lang="es-419" dirty="0">
                <a:latin typeface="Arial" panose="020B0604020202020204" pitchFamily="34" charset="0"/>
                <a:ea typeface="Calibri" panose="020F0502020204030204" pitchFamily="34" charset="0"/>
              </a:rPr>
              <a:t>De cada unidad experimenta se evaluó dos hembras de las cuales se extrajeron los gametos sexuales (ovas) mediante la técnica unipersonal, de esta manera se evaluó variables reproductivas como: </a:t>
            </a:r>
            <a:endParaRPr lang="es-419" dirty="0" smtClean="0">
              <a:latin typeface="Arial" panose="020B0604020202020204" pitchFamily="34" charset="0"/>
              <a:ea typeface="Calibri" panose="020F0502020204030204" pitchFamily="34" charset="0"/>
            </a:endParaRPr>
          </a:p>
          <a:p>
            <a:pPr marL="285750" indent="-285750">
              <a:lnSpc>
                <a:spcPct val="20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Color </a:t>
            </a:r>
            <a:r>
              <a:rPr lang="es-419" dirty="0">
                <a:latin typeface="Arial" panose="020B0604020202020204" pitchFamily="34" charset="0"/>
                <a:ea typeface="Calibri" panose="020F0502020204030204" pitchFamily="34" charset="0"/>
              </a:rPr>
              <a:t>de la </a:t>
            </a:r>
            <a:r>
              <a:rPr lang="es-419" dirty="0" smtClean="0">
                <a:latin typeface="Arial" panose="020B0604020202020204" pitchFamily="34" charset="0"/>
                <a:ea typeface="Calibri" panose="020F0502020204030204" pitchFamily="34" charset="0"/>
              </a:rPr>
              <a:t>ova </a:t>
            </a:r>
          </a:p>
          <a:p>
            <a:pPr marL="285750" indent="-285750">
              <a:lnSpc>
                <a:spcPct val="20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Diámetro </a:t>
            </a:r>
            <a:r>
              <a:rPr lang="es-419" dirty="0">
                <a:latin typeface="Arial" panose="020B0604020202020204" pitchFamily="34" charset="0"/>
                <a:ea typeface="Calibri" panose="020F0502020204030204" pitchFamily="34" charset="0"/>
              </a:rPr>
              <a:t>de la </a:t>
            </a:r>
            <a:r>
              <a:rPr lang="es-419" dirty="0" smtClean="0">
                <a:latin typeface="Arial" panose="020B0604020202020204" pitchFamily="34" charset="0"/>
                <a:ea typeface="Calibri" panose="020F0502020204030204" pitchFamily="34" charset="0"/>
              </a:rPr>
              <a:t>ova Peso </a:t>
            </a:r>
            <a:r>
              <a:rPr lang="es-419" dirty="0">
                <a:latin typeface="Arial" panose="020B0604020202020204" pitchFamily="34" charset="0"/>
                <a:ea typeface="Calibri" panose="020F0502020204030204" pitchFamily="34" charset="0"/>
              </a:rPr>
              <a:t>de la </a:t>
            </a:r>
            <a:r>
              <a:rPr lang="es-419" dirty="0" smtClean="0">
                <a:latin typeface="Arial" panose="020B0604020202020204" pitchFamily="34" charset="0"/>
                <a:ea typeface="Calibri" panose="020F0502020204030204" pitchFamily="34" charset="0"/>
              </a:rPr>
              <a:t>ova </a:t>
            </a:r>
          </a:p>
          <a:p>
            <a:pPr marL="285750" indent="-285750">
              <a:lnSpc>
                <a:spcPct val="20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Fecundidad </a:t>
            </a:r>
            <a:r>
              <a:rPr lang="es-419" dirty="0">
                <a:latin typeface="Arial" panose="020B0604020202020204" pitchFamily="34" charset="0"/>
                <a:ea typeface="Calibri" panose="020F0502020204030204" pitchFamily="34" charset="0"/>
              </a:rPr>
              <a:t>absoluta </a:t>
            </a:r>
            <a:endParaRPr lang="es-419" dirty="0" smtClean="0">
              <a:latin typeface="Arial" panose="020B0604020202020204" pitchFamily="34" charset="0"/>
              <a:ea typeface="Calibri" panose="020F0502020204030204" pitchFamily="34" charset="0"/>
            </a:endParaRPr>
          </a:p>
          <a:p>
            <a:pPr marL="285750" indent="-285750">
              <a:lnSpc>
                <a:spcPct val="200000"/>
              </a:lnSpc>
              <a:buFont typeface="Arial" panose="020B0604020202020204" pitchFamily="34" charset="0"/>
              <a:buChar char="•"/>
            </a:pPr>
            <a:r>
              <a:rPr lang="es-419" dirty="0" smtClean="0">
                <a:latin typeface="Arial" panose="020B0604020202020204" pitchFamily="34" charset="0"/>
                <a:ea typeface="Calibri" panose="020F0502020204030204" pitchFamily="34" charset="0"/>
              </a:rPr>
              <a:t>Fecundidad </a:t>
            </a:r>
            <a:r>
              <a:rPr lang="es-419" dirty="0">
                <a:latin typeface="Arial" panose="020B0604020202020204" pitchFamily="34" charset="0"/>
                <a:ea typeface="Calibri" panose="020F0502020204030204" pitchFamily="34" charset="0"/>
              </a:rPr>
              <a:t>relativa</a:t>
            </a:r>
            <a:endParaRPr lang="es-419" dirty="0"/>
          </a:p>
        </p:txBody>
      </p:sp>
      <p:pic>
        <p:nvPicPr>
          <p:cNvPr id="8" name="Imagen 7"/>
          <p:cNvPicPr>
            <a:picLocks noChangeAspect="1"/>
          </p:cNvPicPr>
          <p:nvPr/>
        </p:nvPicPr>
        <p:blipFill rotWithShape="1">
          <a:blip r:embed="rId2"/>
          <a:srcRect l="8934" t="6950" r="12667" b="19551"/>
          <a:stretch/>
        </p:blipFill>
        <p:spPr>
          <a:xfrm>
            <a:off x="9768408" y="1373348"/>
            <a:ext cx="2376264" cy="4390999"/>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8657" t="9349" r="32872" b="38198"/>
          <a:stretch/>
        </p:blipFill>
        <p:spPr>
          <a:xfrm>
            <a:off x="6427310" y="2261987"/>
            <a:ext cx="3312368" cy="1338331"/>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2201" t="48276" r="25493" b="15905"/>
          <a:stretch/>
        </p:blipFill>
        <p:spPr>
          <a:xfrm>
            <a:off x="6427310" y="1373349"/>
            <a:ext cx="3312368" cy="857643"/>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33201" t="2401" r="22701" b="6601"/>
          <a:stretch/>
        </p:blipFill>
        <p:spPr>
          <a:xfrm rot="5400000">
            <a:off x="7022598" y="3047268"/>
            <a:ext cx="2133034" cy="3301125"/>
          </a:xfrm>
          <a:prstGeom prst="rect">
            <a:avLst/>
          </a:prstGeom>
        </p:spPr>
      </p:pic>
    </p:spTree>
    <p:extLst>
      <p:ext uri="{BB962C8B-B14F-4D97-AF65-F5344CB8AC3E}">
        <p14:creationId xmlns:p14="http://schemas.microsoft.com/office/powerpoint/2010/main" val="1720284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2441D066-9698-471C-A241-8DD0616C8B2C}"/>
              </a:ext>
            </a:extLst>
          </p:cNvPr>
          <p:cNvCxnSpPr/>
          <p:nvPr/>
        </p:nvCxnSpPr>
        <p:spPr>
          <a:xfrm flipV="1">
            <a:off x="433388" y="787400"/>
            <a:ext cx="2605087" cy="14288"/>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1204BC2B-E4D8-4AF8-AF58-0C483299672D}"/>
              </a:ext>
            </a:extLst>
          </p:cNvPr>
          <p:cNvSpPr/>
          <p:nvPr/>
        </p:nvSpPr>
        <p:spPr>
          <a:xfrm>
            <a:off x="433388" y="174625"/>
            <a:ext cx="2501900" cy="481013"/>
          </a:xfrm>
          <a:prstGeom prst="rect">
            <a:avLst/>
          </a:prstGeom>
        </p:spPr>
        <p:txBody>
          <a:bodyPr wrap="none">
            <a:spAutoFit/>
          </a:bodyPr>
          <a:lstStyle/>
          <a:p>
            <a:pPr>
              <a:lnSpc>
                <a:spcPct val="115000"/>
              </a:lnSpc>
              <a:spcAft>
                <a:spcPts val="1000"/>
              </a:spcAft>
              <a:defRPr/>
            </a:pPr>
            <a:r>
              <a:rPr lang="es-ES" sz="2400" b="1" dirty="0">
                <a:latin typeface="+mj-lt"/>
                <a:ea typeface="Times New Roman" panose="02020603050405020304" pitchFamily="18" charset="0"/>
                <a:cs typeface="Times New Roman" panose="02020603050405020304" pitchFamily="18" charset="0"/>
              </a:rPr>
              <a:t>METODOLOGÍA</a:t>
            </a:r>
            <a:endParaRPr lang="es-ES" sz="2400" dirty="0">
              <a:latin typeface="+mj-lt"/>
              <a:ea typeface="Times New Roman" panose="02020603050405020304" pitchFamily="18" charset="0"/>
              <a:cs typeface="Times New Roman" panose="02020603050405020304" pitchFamily="18" charset="0"/>
            </a:endParaRPr>
          </a:p>
        </p:txBody>
      </p:sp>
      <p:sp>
        <p:nvSpPr>
          <p:cNvPr id="4" name="Rectángulo 3"/>
          <p:cNvSpPr/>
          <p:nvPr/>
        </p:nvSpPr>
        <p:spPr>
          <a:xfrm>
            <a:off x="4079776" y="23706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Variables a evaluar</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433388" y="933450"/>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Hematológicas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465109" y="1142738"/>
            <a:ext cx="8937461" cy="5078313"/>
          </a:xfrm>
          <a:prstGeom prst="rect">
            <a:avLst/>
          </a:prstGeom>
        </p:spPr>
        <p:txBody>
          <a:bodyPr wrap="square">
            <a:spAutoFit/>
          </a:bodyPr>
          <a:lstStyle/>
          <a:p>
            <a:pPr>
              <a:lnSpc>
                <a:spcPct val="200000"/>
              </a:lnSpc>
            </a:pPr>
            <a:r>
              <a:rPr lang="es-MX" dirty="0" smtClean="0">
                <a:latin typeface="Arial" panose="020B0604020202020204" pitchFamily="34" charset="0"/>
                <a:ea typeface="Times New Roman" panose="02020603050405020304" pitchFamily="18" charset="0"/>
              </a:rPr>
              <a:t>Se </a:t>
            </a:r>
            <a:r>
              <a:rPr lang="es-MX" dirty="0">
                <a:latin typeface="Arial" panose="020B0604020202020204" pitchFamily="34" charset="0"/>
                <a:ea typeface="Times New Roman" panose="02020603050405020304" pitchFamily="18" charset="0"/>
              </a:rPr>
              <a:t>realizó la extracción de sangre de la vena caudal de los peces mediante una jeringa de 3 ml. La jeringa debe estar previamente heparinizada, con 5000 UI/mL de heparina sódica. Una vez extraída la sangre se colocó en tubos vacutainer con su respectiva rotulación y almacenadas a 4°C. </a:t>
            </a:r>
            <a:r>
              <a:rPr lang="es-MX" dirty="0" smtClean="0">
                <a:latin typeface="Arial" panose="020B0604020202020204" pitchFamily="34" charset="0"/>
                <a:ea typeface="Times New Roman" panose="02020603050405020304" pitchFamily="18" charset="0"/>
              </a:rPr>
              <a:t>Las variables a evaluar fueron:</a:t>
            </a:r>
          </a:p>
          <a:p>
            <a:pPr marL="285750" indent="-285750">
              <a:lnSpc>
                <a:spcPct val="200000"/>
              </a:lnSpc>
              <a:buFont typeface="Arial" panose="020B0604020202020204" pitchFamily="34" charset="0"/>
              <a:buChar char="•"/>
            </a:pPr>
            <a:r>
              <a:rPr lang="es-MX" dirty="0" smtClean="0">
                <a:latin typeface="Arial" panose="020B0604020202020204" pitchFamily="34" charset="0"/>
                <a:ea typeface="Times New Roman" panose="02020603050405020304" pitchFamily="18" charset="0"/>
              </a:rPr>
              <a:t>Eritrocitos </a:t>
            </a:r>
          </a:p>
          <a:p>
            <a:pPr marL="285750" indent="-285750">
              <a:lnSpc>
                <a:spcPct val="200000"/>
              </a:lnSpc>
              <a:buFont typeface="Arial" panose="020B0604020202020204" pitchFamily="34" charset="0"/>
              <a:buChar char="•"/>
            </a:pPr>
            <a:r>
              <a:rPr lang="es-MX" dirty="0" smtClean="0">
                <a:latin typeface="Arial" panose="020B0604020202020204" pitchFamily="34" charset="0"/>
                <a:ea typeface="Times New Roman" panose="02020603050405020304" pitchFamily="18" charset="0"/>
              </a:rPr>
              <a:t>Hematocrito </a:t>
            </a:r>
          </a:p>
          <a:p>
            <a:pPr marL="285750" indent="-285750">
              <a:lnSpc>
                <a:spcPct val="200000"/>
              </a:lnSpc>
              <a:buFont typeface="Arial" panose="020B0604020202020204" pitchFamily="34" charset="0"/>
              <a:buChar char="•"/>
            </a:pPr>
            <a:r>
              <a:rPr lang="es-MX" dirty="0" smtClean="0">
                <a:latin typeface="Arial" panose="020B0604020202020204" pitchFamily="34" charset="0"/>
                <a:ea typeface="Times New Roman" panose="02020603050405020304" pitchFamily="18" charset="0"/>
              </a:rPr>
              <a:t>Albúmina</a:t>
            </a:r>
          </a:p>
          <a:p>
            <a:pPr marL="285750" indent="-285750">
              <a:lnSpc>
                <a:spcPct val="200000"/>
              </a:lnSpc>
              <a:buFont typeface="Arial" panose="020B0604020202020204" pitchFamily="34" charset="0"/>
              <a:buChar char="•"/>
            </a:pPr>
            <a:r>
              <a:rPr lang="es-MX" dirty="0" smtClean="0">
                <a:latin typeface="Arial" panose="020B0604020202020204" pitchFamily="34" charset="0"/>
                <a:ea typeface="Times New Roman" panose="02020603050405020304" pitchFamily="18" charset="0"/>
              </a:rPr>
              <a:t>Glucosa </a:t>
            </a:r>
          </a:p>
          <a:p>
            <a:pPr marL="285750" indent="-285750">
              <a:lnSpc>
                <a:spcPct val="200000"/>
              </a:lnSpc>
              <a:buFont typeface="Arial" panose="020B0604020202020204" pitchFamily="34" charset="0"/>
              <a:buChar char="•"/>
            </a:pPr>
            <a:r>
              <a:rPr lang="es-MX" dirty="0" smtClean="0">
                <a:latin typeface="Arial" panose="020B0604020202020204" pitchFamily="34" charset="0"/>
                <a:ea typeface="Times New Roman" panose="02020603050405020304" pitchFamily="18" charset="0"/>
              </a:rPr>
              <a:t>Proteína total Cortisol</a:t>
            </a:r>
            <a:r>
              <a:rPr lang="es-MX" dirty="0">
                <a:latin typeface="Arial" panose="020B0604020202020204" pitchFamily="34" charset="0"/>
                <a:ea typeface="Times New Roman" panose="02020603050405020304" pitchFamily="18" charset="0"/>
              </a:rPr>
              <a:t>.</a:t>
            </a:r>
            <a:endParaRPr lang="es-419" dirty="0"/>
          </a:p>
        </p:txBody>
      </p:sp>
      <p:pic>
        <p:nvPicPr>
          <p:cNvPr id="7" name="Imagen 6"/>
          <p:cNvPicPr>
            <a:picLocks noChangeAspect="1"/>
          </p:cNvPicPr>
          <p:nvPr/>
        </p:nvPicPr>
        <p:blipFill rotWithShape="1">
          <a:blip r:embed="rId2"/>
          <a:srcRect l="8000" t="20601" b="34250"/>
          <a:stretch/>
        </p:blipFill>
        <p:spPr>
          <a:xfrm>
            <a:off x="3791744" y="3362803"/>
            <a:ext cx="2620872" cy="2858248"/>
          </a:xfrm>
          <a:prstGeom prst="rect">
            <a:avLst/>
          </a:prstGeom>
        </p:spPr>
      </p:pic>
      <p:pic>
        <p:nvPicPr>
          <p:cNvPr id="8" name="Imagen 7"/>
          <p:cNvPicPr>
            <a:picLocks noChangeAspect="1"/>
          </p:cNvPicPr>
          <p:nvPr/>
        </p:nvPicPr>
        <p:blipFill>
          <a:blip r:embed="rId3"/>
          <a:stretch>
            <a:fillRect/>
          </a:stretch>
        </p:blipFill>
        <p:spPr>
          <a:xfrm>
            <a:off x="9840416" y="3362802"/>
            <a:ext cx="2230320" cy="2850487"/>
          </a:xfrm>
          <a:prstGeom prst="rect">
            <a:avLst/>
          </a:prstGeom>
        </p:spPr>
      </p:pic>
      <p:pic>
        <p:nvPicPr>
          <p:cNvPr id="9" name="Imagen 8"/>
          <p:cNvPicPr>
            <a:picLocks noChangeAspect="1"/>
          </p:cNvPicPr>
          <p:nvPr/>
        </p:nvPicPr>
        <p:blipFill rotWithShape="1">
          <a:blip r:embed="rId4"/>
          <a:srcRect t="27951" b="34250"/>
          <a:stretch/>
        </p:blipFill>
        <p:spPr>
          <a:xfrm>
            <a:off x="6473291" y="3362803"/>
            <a:ext cx="3265960" cy="2858248"/>
          </a:xfrm>
          <a:prstGeom prst="rect">
            <a:avLst/>
          </a:prstGeom>
        </p:spPr>
      </p:pic>
    </p:spTree>
    <p:extLst>
      <p:ext uri="{BB962C8B-B14F-4D97-AF65-F5344CB8AC3E}">
        <p14:creationId xmlns:p14="http://schemas.microsoft.com/office/powerpoint/2010/main" val="2585540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Macho</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17500" y="932935"/>
            <a:ext cx="2099677" cy="369332"/>
          </a:xfrm>
          <a:prstGeom prst="rect">
            <a:avLst/>
          </a:prstGeom>
        </p:spPr>
        <p:txBody>
          <a:bodyPr wrap="none">
            <a:spAutoFit/>
          </a:bodyPr>
          <a:lstStyle/>
          <a:p>
            <a:r>
              <a:rPr lang="es-419" b="1" dirty="0">
                <a:latin typeface="Arial" panose="020B0604020202020204" pitchFamily="34" charset="0"/>
                <a:ea typeface="Calibri" panose="020F0502020204030204" pitchFamily="34" charset="0"/>
              </a:rPr>
              <a:t>Volumen Seminal</a:t>
            </a:r>
            <a:endParaRPr lang="es-419" dirty="0"/>
          </a:p>
        </p:txBody>
      </p:sp>
      <p:sp>
        <p:nvSpPr>
          <p:cNvPr id="9" name="Rectangle 2"/>
          <p:cNvSpPr>
            <a:spLocks noChangeArrowheads="1"/>
          </p:cNvSpPr>
          <p:nvPr/>
        </p:nvSpPr>
        <p:spPr bwMode="auto">
          <a:xfrm>
            <a:off x="433388" y="1400776"/>
            <a:ext cx="832449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del volumen seminal evaluado en Trucha arco</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a:t>
            </a:r>
            <a:endParaRPr kumimoji="0" lang="es-ES" altLang="es-419"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3411724002"/>
              </p:ext>
            </p:extLst>
          </p:nvPr>
        </p:nvGraphicFramePr>
        <p:xfrm>
          <a:off x="407368" y="1662386"/>
          <a:ext cx="6408712" cy="1838620"/>
        </p:xfrm>
        <a:graphic>
          <a:graphicData uri="http://schemas.openxmlformats.org/drawingml/2006/table">
            <a:tbl>
              <a:tblPr firstRow="1" firstCol="1" bandRow="1">
                <a:tableStyleId>{EB344D84-9AFB-497E-A393-DC336BA19D2E}</a:tableStyleId>
              </a:tblPr>
              <a:tblGrid>
                <a:gridCol w="1865386"/>
                <a:gridCol w="762832"/>
                <a:gridCol w="2002338"/>
                <a:gridCol w="1778156"/>
              </a:tblGrid>
              <a:tr h="367724">
                <a:tc>
                  <a:txBody>
                    <a:bodyPr/>
                    <a:lstStyle/>
                    <a:p>
                      <a:pPr algn="ctr">
                        <a:lnSpc>
                          <a:spcPct val="200000"/>
                        </a:lnSpc>
                        <a:spcAft>
                          <a:spcPts val="0"/>
                        </a:spcAft>
                      </a:pPr>
                      <a:r>
                        <a:rPr lang="es-419" sz="1200" dirty="0">
                          <a:solidFill>
                            <a:schemeClr val="tx1"/>
                          </a:solidFill>
                          <a:effectLst/>
                        </a:rPr>
                        <a:t>Tratamiento</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dirty="0">
                          <a:solidFill>
                            <a:schemeClr val="tx1"/>
                          </a:solidFill>
                          <a:effectLst/>
                        </a:rPr>
                        <a:t>n</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dirty="0">
                          <a:solidFill>
                            <a:schemeClr val="tx1"/>
                          </a:solidFill>
                          <a:effectLst/>
                        </a:rPr>
                        <a:t>Volumen seminal (mL)</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dirty="0">
                          <a:solidFill>
                            <a:schemeClr val="tx1"/>
                          </a:solidFill>
                          <a:effectLst/>
                        </a:rPr>
                        <a:t>Peso promedio ( kg)</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7724">
                <a:tc>
                  <a:txBody>
                    <a:bodyPr/>
                    <a:lstStyle/>
                    <a:p>
                      <a:pPr algn="ctr">
                        <a:lnSpc>
                          <a:spcPct val="200000"/>
                        </a:lnSpc>
                        <a:spcAft>
                          <a:spcPts val="0"/>
                        </a:spcAft>
                      </a:pPr>
                      <a:r>
                        <a:rPr lang="es-419" sz="1200">
                          <a:solidFill>
                            <a:schemeClr val="tx1"/>
                          </a:solidFill>
                          <a:effectLst/>
                        </a:rPr>
                        <a:t>Vitaminas </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a:effectLst/>
                        </a:rPr>
                        <a:t>3</a:t>
                      </a:r>
                      <a:endParaRPr lang="es-419"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dirty="0">
                          <a:effectLst/>
                        </a:rPr>
                        <a:t>1,50 ± 0,03  a</a:t>
                      </a:r>
                      <a:endParaRPr lang="es-419"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dirty="0">
                          <a:effectLst/>
                        </a:rPr>
                        <a:t>1,27 ± 0,02  a</a:t>
                      </a:r>
                      <a:endParaRPr lang="es-419"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7724">
                <a:tc>
                  <a:txBody>
                    <a:bodyPr/>
                    <a:lstStyle/>
                    <a:p>
                      <a:pPr algn="ctr">
                        <a:lnSpc>
                          <a:spcPct val="200000"/>
                        </a:lnSpc>
                        <a:spcAft>
                          <a:spcPts val="0"/>
                        </a:spcAft>
                      </a:pPr>
                      <a:r>
                        <a:rPr lang="es-419" sz="1200" dirty="0">
                          <a:solidFill>
                            <a:schemeClr val="tx1"/>
                          </a:solidFill>
                          <a:effectLst/>
                        </a:rPr>
                        <a:t>Vit + Nucleótidos</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a:effectLst/>
                        </a:rPr>
                        <a:t>3</a:t>
                      </a:r>
                      <a:endParaRPr lang="es-419"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a:effectLst/>
                        </a:rPr>
                        <a:t>1,43 ± 0,03  a</a:t>
                      </a:r>
                      <a:endParaRPr lang="es-419"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a:effectLst/>
                        </a:rPr>
                        <a:t>1,10 ± 0,02  b</a:t>
                      </a:r>
                      <a:endParaRPr lang="es-419"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7724">
                <a:tc>
                  <a:txBody>
                    <a:bodyPr/>
                    <a:lstStyle/>
                    <a:p>
                      <a:pPr algn="ctr">
                        <a:lnSpc>
                          <a:spcPct val="200000"/>
                        </a:lnSpc>
                        <a:spcAft>
                          <a:spcPts val="0"/>
                        </a:spcAft>
                      </a:pPr>
                      <a:r>
                        <a:rPr lang="es-419" sz="1200">
                          <a:solidFill>
                            <a:schemeClr val="tx1"/>
                          </a:solidFill>
                          <a:effectLst/>
                        </a:rPr>
                        <a:t>Nucleótidos</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a:effectLst/>
                        </a:rPr>
                        <a:t>3</a:t>
                      </a:r>
                      <a:endParaRPr lang="es-419"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a:effectLst/>
                        </a:rPr>
                        <a:t>1,27 ± 0,03  b</a:t>
                      </a:r>
                      <a:endParaRPr lang="es-419"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a:effectLst/>
                        </a:rPr>
                        <a:t>1,06 ± 0,02  b</a:t>
                      </a:r>
                      <a:endParaRPr lang="es-419"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7724">
                <a:tc>
                  <a:txBody>
                    <a:bodyPr/>
                    <a:lstStyle/>
                    <a:p>
                      <a:pPr algn="ctr">
                        <a:lnSpc>
                          <a:spcPct val="200000"/>
                        </a:lnSpc>
                        <a:spcAft>
                          <a:spcPts val="0"/>
                        </a:spcAft>
                      </a:pPr>
                      <a:r>
                        <a:rPr lang="es-419" sz="1200" dirty="0">
                          <a:solidFill>
                            <a:schemeClr val="tx1"/>
                          </a:solidFill>
                          <a:effectLst/>
                        </a:rPr>
                        <a:t>Control</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a:effectLst/>
                        </a:rPr>
                        <a:t>3</a:t>
                      </a:r>
                      <a:endParaRPr lang="es-419"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dirty="0">
                          <a:effectLst/>
                        </a:rPr>
                        <a:t>1,13 ± 0,03  c</a:t>
                      </a:r>
                      <a:endParaRPr lang="es-419"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200" dirty="0">
                          <a:effectLst/>
                        </a:rPr>
                        <a:t>1,01 ± 0,02  b</a:t>
                      </a:r>
                      <a:endParaRPr lang="es-419"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11" name="Imagen 10"/>
          <p:cNvPicPr/>
          <p:nvPr/>
        </p:nvPicPr>
        <p:blipFill rotWithShape="1">
          <a:blip r:embed="rId2" cstate="print">
            <a:extLst>
              <a:ext uri="{28A0092B-C50C-407E-A947-70E740481C1C}">
                <a14:useLocalDpi xmlns:a14="http://schemas.microsoft.com/office/drawing/2010/main" val="0"/>
              </a:ext>
            </a:extLst>
          </a:blip>
          <a:srcRect l="12601" t="22387" r="54643" b="16271"/>
          <a:stretch/>
        </p:blipFill>
        <p:spPr bwMode="auto">
          <a:xfrm>
            <a:off x="1127448" y="3564062"/>
            <a:ext cx="4317365" cy="2656840"/>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7104112" y="1515365"/>
            <a:ext cx="4510533"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s-419" sz="1400" dirty="0">
                <a:latin typeface="Arial" panose="020B0604020202020204" pitchFamily="34" charset="0"/>
                <a:ea typeface="Calibri" panose="020F0502020204030204" pitchFamily="34" charset="0"/>
              </a:rPr>
              <a:t>D</a:t>
            </a:r>
            <a:r>
              <a:rPr lang="es-419" sz="1400" dirty="0" smtClean="0">
                <a:latin typeface="Arial" panose="020B0604020202020204" pitchFamily="34" charset="0"/>
                <a:ea typeface="Calibri" panose="020F0502020204030204" pitchFamily="34" charset="0"/>
              </a:rPr>
              <a:t>ieta </a:t>
            </a:r>
            <a:r>
              <a:rPr lang="es-419" sz="1400" dirty="0">
                <a:latin typeface="Arial" panose="020B0604020202020204" pitchFamily="34" charset="0"/>
                <a:ea typeface="Calibri" panose="020F0502020204030204" pitchFamily="34" charset="0"/>
              </a:rPr>
              <a:t>comercial más vitaminas </a:t>
            </a:r>
            <a:r>
              <a:rPr lang="es-419" sz="1400" dirty="0" smtClean="0">
                <a:latin typeface="Arial" panose="020B0604020202020204" pitchFamily="34" charset="0"/>
                <a:ea typeface="Calibri" panose="020F0502020204030204" pitchFamily="34" charset="0"/>
              </a:rPr>
              <a:t>presenta mayor </a:t>
            </a:r>
            <a:r>
              <a:rPr lang="es-419" sz="1400" dirty="0">
                <a:latin typeface="Arial" panose="020B0604020202020204" pitchFamily="34" charset="0"/>
                <a:ea typeface="Calibri" panose="020F0502020204030204" pitchFamily="34" charset="0"/>
              </a:rPr>
              <a:t>cantidad de líquido seminal (1,50 </a:t>
            </a:r>
            <a:r>
              <a:rPr lang="es-419" sz="1400" dirty="0" smtClean="0">
                <a:latin typeface="Arial" panose="020B0604020202020204" pitchFamily="34" charset="0"/>
                <a:ea typeface="Calibri" panose="020F0502020204030204" pitchFamily="34" charset="0"/>
              </a:rPr>
              <a:t>ml</a:t>
            </a:r>
            <a:r>
              <a:rPr lang="es-419" sz="1400" dirty="0">
                <a:latin typeface="Arial" panose="020B0604020202020204" pitchFamily="34" charset="0"/>
                <a:ea typeface="Calibri" panose="020F0502020204030204" pitchFamily="34" charset="0"/>
              </a:rPr>
              <a:t>) </a:t>
            </a:r>
            <a:r>
              <a:rPr lang="es-419" sz="1400" dirty="0" smtClean="0">
                <a:latin typeface="Arial" panose="020B0604020202020204" pitchFamily="34" charset="0"/>
                <a:ea typeface="Calibri" panose="020F0502020204030204" pitchFamily="34" charset="0"/>
              </a:rPr>
              <a:t>que dieta comercial </a:t>
            </a:r>
            <a:r>
              <a:rPr lang="es-419" sz="1400" dirty="0">
                <a:latin typeface="Arial" panose="020B0604020202020204" pitchFamily="34" charset="0"/>
                <a:ea typeface="Calibri" panose="020F0502020204030204" pitchFamily="34" charset="0"/>
              </a:rPr>
              <a:t>que presentó la menor cantidad de líquido seminal (1,13 </a:t>
            </a:r>
            <a:r>
              <a:rPr lang="es-419" sz="1400" dirty="0" smtClean="0">
                <a:latin typeface="Arial" panose="020B0604020202020204" pitchFamily="34" charset="0"/>
                <a:ea typeface="Calibri" panose="020F0502020204030204" pitchFamily="34" charset="0"/>
              </a:rPr>
              <a:t>ml</a:t>
            </a:r>
            <a:r>
              <a:rPr lang="es-419" sz="1400" dirty="0">
                <a:latin typeface="Arial" panose="020B0604020202020204" pitchFamily="34" charset="0"/>
                <a:ea typeface="Calibri" panose="020F0502020204030204" pitchFamily="34" charset="0"/>
              </a:rPr>
              <a:t>)</a:t>
            </a:r>
            <a:endParaRPr lang="es-419" sz="1400" dirty="0"/>
          </a:p>
        </p:txBody>
      </p:sp>
      <p:sp>
        <p:nvSpPr>
          <p:cNvPr id="6" name="Rectángulo 5"/>
          <p:cNvSpPr/>
          <p:nvPr/>
        </p:nvSpPr>
        <p:spPr>
          <a:xfrm>
            <a:off x="6325829" y="3645718"/>
            <a:ext cx="5472608" cy="1143070"/>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200" dirty="0">
                <a:latin typeface="Arial" panose="020B0604020202020204" pitchFamily="34" charset="0"/>
                <a:ea typeface="Calibri" panose="020F0502020204030204" pitchFamily="34" charset="0"/>
              </a:rPr>
              <a:t>Bravo, (2018) </a:t>
            </a:r>
            <a:r>
              <a:rPr lang="es-419" sz="1200" dirty="0" smtClean="0">
                <a:latin typeface="Arial" panose="020B0604020202020204" pitchFamily="34" charset="0"/>
                <a:ea typeface="Calibri" panose="020F0502020204030204" pitchFamily="34" charset="0"/>
              </a:rPr>
              <a:t>presentan </a:t>
            </a:r>
            <a:r>
              <a:rPr lang="es-419" sz="1200" dirty="0">
                <a:latin typeface="Arial" panose="020B0604020202020204" pitchFamily="34" charset="0"/>
                <a:ea typeface="Calibri" panose="020F0502020204030204" pitchFamily="34" charset="0"/>
              </a:rPr>
              <a:t>mayores cantidades de volumen seminal de 3.93 ml en comparación de los animales alimentados únicamente con la dieta comercial 3.27 </a:t>
            </a:r>
            <a:r>
              <a:rPr lang="es-419" sz="1200" dirty="0" smtClean="0">
                <a:latin typeface="Arial" panose="020B0604020202020204" pitchFamily="34" charset="0"/>
                <a:ea typeface="Calibri" panose="020F0502020204030204" pitchFamily="34" charset="0"/>
              </a:rPr>
              <a:t>ml.</a:t>
            </a:r>
            <a:endParaRPr lang="es-419" sz="1200" dirty="0"/>
          </a:p>
        </p:txBody>
      </p:sp>
      <p:sp>
        <p:nvSpPr>
          <p:cNvPr id="7" name="Rectángulo 6"/>
          <p:cNvSpPr/>
          <p:nvPr/>
        </p:nvSpPr>
        <p:spPr>
          <a:xfrm>
            <a:off x="6312024" y="4960388"/>
            <a:ext cx="5478117" cy="114307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200" dirty="0">
                <a:latin typeface="Arial" panose="020B0604020202020204" pitchFamily="34" charset="0"/>
                <a:ea typeface="Calibri" panose="020F0502020204030204" pitchFamily="34" charset="0"/>
              </a:rPr>
              <a:t> La suplementación con vitaminas pueden aumentar el volumen seminal como consecuencia de una mayor producción de fluido por parte de los tubos seminíferos </a:t>
            </a:r>
            <a:r>
              <a:rPr lang="es-419" sz="1200" dirty="0"/>
              <a:t>(</a:t>
            </a:r>
            <a:r>
              <a:rPr lang="es-419" sz="1200" dirty="0" err="1"/>
              <a:t>Viveiros</a:t>
            </a:r>
            <a:r>
              <a:rPr lang="es-419" sz="1200" dirty="0"/>
              <a:t> et al., 2002).</a:t>
            </a:r>
          </a:p>
        </p:txBody>
      </p:sp>
    </p:spTree>
    <p:extLst>
      <p:ext uri="{BB962C8B-B14F-4D97-AF65-F5344CB8AC3E}">
        <p14:creationId xmlns:p14="http://schemas.microsoft.com/office/powerpoint/2010/main" val="1191093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Macho</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17500" y="932935"/>
            <a:ext cx="2527295" cy="369332"/>
          </a:xfrm>
          <a:prstGeom prst="rect">
            <a:avLst/>
          </a:prstGeom>
        </p:spPr>
        <p:txBody>
          <a:bodyPr wrap="none">
            <a:spAutoFit/>
          </a:bodyPr>
          <a:lstStyle/>
          <a:p>
            <a:r>
              <a:rPr lang="es-419" b="1" dirty="0" smtClean="0">
                <a:latin typeface="Arial" panose="020B0604020202020204" pitchFamily="34" charset="0"/>
                <a:ea typeface="Calibri" panose="020F0502020204030204" pitchFamily="34" charset="0"/>
              </a:rPr>
              <a:t>Tiempo de activación</a:t>
            </a:r>
            <a:endParaRPr lang="es-419" dirty="0"/>
          </a:p>
        </p:txBody>
      </p:sp>
      <p:sp>
        <p:nvSpPr>
          <p:cNvPr id="6" name="Rectángulo 5"/>
          <p:cNvSpPr/>
          <p:nvPr/>
        </p:nvSpPr>
        <p:spPr>
          <a:xfrm>
            <a:off x="263352" y="1220419"/>
            <a:ext cx="7824700" cy="646331"/>
          </a:xfrm>
          <a:prstGeom prst="rect">
            <a:avLst/>
          </a:prstGeom>
        </p:spPr>
        <p:txBody>
          <a:bodyPr wrap="square">
            <a:spAutoFit/>
          </a:bodyPr>
          <a:lstStyle/>
          <a:p>
            <a:pPr>
              <a:spcAft>
                <a:spcPts val="1000"/>
              </a:spcAft>
            </a:pPr>
            <a:r>
              <a:rPr lang="es-ES" i="1" dirty="0">
                <a:latin typeface="Arial" panose="020B0604020202020204" pitchFamily="34" charset="0"/>
                <a:ea typeface="Times New Roman" panose="02020603050405020304" pitchFamily="18" charset="0"/>
                <a:cs typeface="Times New Roman" panose="02020603050405020304" pitchFamily="18" charset="0"/>
              </a:rPr>
              <a:t>Promedio ± error estándar del tiempo de actividad espermática evaluada en Trucha arcoíris (Oncorhynchus mykiss)</a:t>
            </a:r>
            <a:endParaRPr lang="es-419" sz="12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617733609"/>
              </p:ext>
            </p:extLst>
          </p:nvPr>
        </p:nvGraphicFramePr>
        <p:xfrm>
          <a:off x="317500" y="1971936"/>
          <a:ext cx="6498580" cy="2438400"/>
        </p:xfrm>
        <a:graphic>
          <a:graphicData uri="http://schemas.openxmlformats.org/drawingml/2006/table">
            <a:tbl>
              <a:tblPr firstRow="1" firstCol="1" bandRow="1">
                <a:tableStyleId>{EB344D84-9AFB-497E-A393-DC336BA19D2E}</a:tableStyleId>
              </a:tblPr>
              <a:tblGrid>
                <a:gridCol w="2180785"/>
                <a:gridCol w="981353"/>
                <a:gridCol w="3336442"/>
              </a:tblGrid>
              <a:tr h="377822">
                <a:tc>
                  <a:txBody>
                    <a:bodyPr/>
                    <a:lstStyle/>
                    <a:p>
                      <a:pPr marL="0" algn="just" defTabSz="914400" rtl="0" eaLnBrk="1" latinLnBrk="0" hangingPunct="1">
                        <a:lnSpc>
                          <a:spcPct val="200000"/>
                        </a:lnSpc>
                        <a:spcAft>
                          <a:spcPts val="0"/>
                        </a:spcAft>
                      </a:pPr>
                      <a:r>
                        <a:rPr lang="es-419" sz="1600" kern="1200" dirty="0">
                          <a:solidFill>
                            <a:schemeClr val="tx1"/>
                          </a:solidFill>
                          <a:effectLst/>
                        </a:rPr>
                        <a:t>Tratamiento</a:t>
                      </a:r>
                      <a:endParaRPr lang="es-419" sz="1600" kern="1200" dirty="0">
                        <a:solidFill>
                          <a:schemeClr val="tx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dirty="0">
                          <a:solidFill>
                            <a:schemeClr val="tx1"/>
                          </a:solidFill>
                          <a:effectLst/>
                        </a:rPr>
                        <a:t>n</a:t>
                      </a:r>
                      <a:endParaRPr lang="es-419" sz="1600" kern="1200" dirty="0">
                        <a:solidFill>
                          <a:schemeClr val="tx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dirty="0">
                          <a:solidFill>
                            <a:schemeClr val="tx1"/>
                          </a:solidFill>
                          <a:effectLst/>
                        </a:rPr>
                        <a:t>Tiempo de activación (segundos)</a:t>
                      </a:r>
                      <a:endParaRPr lang="es-419" sz="1600" kern="1200" dirty="0">
                        <a:solidFill>
                          <a:schemeClr val="tx1"/>
                        </a:solidFill>
                        <a:effectLst/>
                        <a:latin typeface="+mn-lt"/>
                        <a:ea typeface="+mn-ea"/>
                        <a:cs typeface="+mn-cs"/>
                      </a:endParaRPr>
                    </a:p>
                  </a:txBody>
                  <a:tcPr marL="44450" marR="44450" marT="0" marB="0" anchor="ctr"/>
                </a:tc>
              </a:tr>
              <a:tr h="377822">
                <a:tc>
                  <a:txBody>
                    <a:bodyPr/>
                    <a:lstStyle/>
                    <a:p>
                      <a:pPr marL="0" algn="just" defTabSz="914400" rtl="0" eaLnBrk="1" latinLnBrk="0" hangingPunct="1">
                        <a:lnSpc>
                          <a:spcPct val="200000"/>
                        </a:lnSpc>
                        <a:spcAft>
                          <a:spcPts val="0"/>
                        </a:spcAft>
                      </a:pPr>
                      <a:r>
                        <a:rPr lang="es-419" sz="1600" kern="1200">
                          <a:solidFill>
                            <a:schemeClr val="tx1"/>
                          </a:solidFill>
                          <a:effectLst/>
                        </a:rPr>
                        <a:t>Vitaminas </a:t>
                      </a:r>
                      <a:endParaRPr lang="es-419" sz="1600" kern="1200">
                        <a:solidFill>
                          <a:schemeClr val="tx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a:effectLst/>
                        </a:rPr>
                        <a:t>3</a:t>
                      </a:r>
                      <a:endParaRPr lang="es-419" sz="1600" kern="1200">
                        <a:solidFill>
                          <a:schemeClr val="dk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dirty="0">
                          <a:effectLst/>
                        </a:rPr>
                        <a:t>167,33 ± 3,10  a</a:t>
                      </a:r>
                      <a:endParaRPr lang="es-419" sz="1600" kern="1200" dirty="0">
                        <a:solidFill>
                          <a:schemeClr val="dk1"/>
                        </a:solidFill>
                        <a:effectLst/>
                        <a:latin typeface="+mn-lt"/>
                        <a:ea typeface="+mn-ea"/>
                        <a:cs typeface="+mn-cs"/>
                      </a:endParaRPr>
                    </a:p>
                  </a:txBody>
                  <a:tcPr marL="44450" marR="44450" marT="0" marB="0" anchor="ctr"/>
                </a:tc>
              </a:tr>
              <a:tr h="377822">
                <a:tc>
                  <a:txBody>
                    <a:bodyPr/>
                    <a:lstStyle/>
                    <a:p>
                      <a:pPr marL="0" algn="just" defTabSz="914400" rtl="0" eaLnBrk="1" latinLnBrk="0" hangingPunct="1">
                        <a:lnSpc>
                          <a:spcPct val="200000"/>
                        </a:lnSpc>
                        <a:spcAft>
                          <a:spcPts val="0"/>
                        </a:spcAft>
                      </a:pPr>
                      <a:r>
                        <a:rPr lang="es-419" sz="1600" kern="1200">
                          <a:solidFill>
                            <a:schemeClr val="tx1"/>
                          </a:solidFill>
                          <a:effectLst/>
                        </a:rPr>
                        <a:t>Vit + Nucleótidos</a:t>
                      </a:r>
                      <a:endParaRPr lang="es-419" sz="1600" kern="1200">
                        <a:solidFill>
                          <a:schemeClr val="tx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a:effectLst/>
                        </a:rPr>
                        <a:t>3</a:t>
                      </a:r>
                      <a:endParaRPr lang="es-419" sz="1600" kern="1200">
                        <a:solidFill>
                          <a:schemeClr val="dk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dirty="0">
                          <a:effectLst/>
                        </a:rPr>
                        <a:t>119,67 ± 3,10  b</a:t>
                      </a:r>
                      <a:endParaRPr lang="es-419" sz="1600" kern="1200" dirty="0">
                        <a:solidFill>
                          <a:schemeClr val="dk1"/>
                        </a:solidFill>
                        <a:effectLst/>
                        <a:latin typeface="+mn-lt"/>
                        <a:ea typeface="+mn-ea"/>
                        <a:cs typeface="+mn-cs"/>
                      </a:endParaRPr>
                    </a:p>
                  </a:txBody>
                  <a:tcPr marL="44450" marR="44450" marT="0" marB="0" anchor="ctr"/>
                </a:tc>
              </a:tr>
              <a:tr h="377822">
                <a:tc>
                  <a:txBody>
                    <a:bodyPr/>
                    <a:lstStyle/>
                    <a:p>
                      <a:pPr marL="0" algn="just" defTabSz="914400" rtl="0" eaLnBrk="1" latinLnBrk="0" hangingPunct="1">
                        <a:lnSpc>
                          <a:spcPct val="200000"/>
                        </a:lnSpc>
                        <a:spcAft>
                          <a:spcPts val="0"/>
                        </a:spcAft>
                      </a:pPr>
                      <a:r>
                        <a:rPr lang="es-419" sz="1600" kern="1200">
                          <a:solidFill>
                            <a:schemeClr val="tx1"/>
                          </a:solidFill>
                          <a:effectLst/>
                        </a:rPr>
                        <a:t>Nucleótidos</a:t>
                      </a:r>
                      <a:endParaRPr lang="es-419" sz="1600" kern="1200">
                        <a:solidFill>
                          <a:schemeClr val="tx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a:effectLst/>
                        </a:rPr>
                        <a:t>3</a:t>
                      </a:r>
                      <a:endParaRPr lang="es-419" sz="1600" kern="1200">
                        <a:solidFill>
                          <a:schemeClr val="dk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dirty="0">
                          <a:effectLst/>
                        </a:rPr>
                        <a:t>103,67 ± 3,10  c</a:t>
                      </a:r>
                      <a:endParaRPr lang="es-419" sz="1600" kern="1200" dirty="0">
                        <a:solidFill>
                          <a:schemeClr val="dk1"/>
                        </a:solidFill>
                        <a:effectLst/>
                        <a:latin typeface="+mn-lt"/>
                        <a:ea typeface="+mn-ea"/>
                        <a:cs typeface="+mn-cs"/>
                      </a:endParaRPr>
                    </a:p>
                  </a:txBody>
                  <a:tcPr marL="44450" marR="44450" marT="0" marB="0" anchor="ctr"/>
                </a:tc>
              </a:tr>
              <a:tr h="377822">
                <a:tc>
                  <a:txBody>
                    <a:bodyPr/>
                    <a:lstStyle/>
                    <a:p>
                      <a:pPr marL="0" algn="just" defTabSz="914400" rtl="0" eaLnBrk="1" latinLnBrk="0" hangingPunct="1">
                        <a:lnSpc>
                          <a:spcPct val="200000"/>
                        </a:lnSpc>
                        <a:spcAft>
                          <a:spcPts val="0"/>
                        </a:spcAft>
                      </a:pPr>
                      <a:r>
                        <a:rPr lang="es-419" sz="1600" kern="1200" dirty="0">
                          <a:solidFill>
                            <a:schemeClr val="tx1"/>
                          </a:solidFill>
                          <a:effectLst/>
                        </a:rPr>
                        <a:t>Control</a:t>
                      </a:r>
                      <a:endParaRPr lang="es-419" sz="1600" kern="1200" dirty="0">
                        <a:solidFill>
                          <a:schemeClr val="tx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a:effectLst/>
                        </a:rPr>
                        <a:t>3</a:t>
                      </a:r>
                      <a:endParaRPr lang="es-419" sz="1600" kern="1200">
                        <a:solidFill>
                          <a:schemeClr val="dk1"/>
                        </a:solidFill>
                        <a:effectLst/>
                        <a:latin typeface="+mn-lt"/>
                        <a:ea typeface="+mn-ea"/>
                        <a:cs typeface="+mn-cs"/>
                      </a:endParaRPr>
                    </a:p>
                  </a:txBody>
                  <a:tcPr marL="44450" marR="44450" marT="0" marB="0" anchor="ctr"/>
                </a:tc>
                <a:tc>
                  <a:txBody>
                    <a:bodyPr/>
                    <a:lstStyle/>
                    <a:p>
                      <a:pPr marL="0" algn="just" defTabSz="914400" rtl="0" eaLnBrk="1" latinLnBrk="0" hangingPunct="1">
                        <a:lnSpc>
                          <a:spcPct val="200000"/>
                        </a:lnSpc>
                        <a:spcAft>
                          <a:spcPts val="0"/>
                        </a:spcAft>
                      </a:pPr>
                      <a:r>
                        <a:rPr lang="es-419" sz="1600" kern="1200" dirty="0">
                          <a:effectLst/>
                        </a:rPr>
                        <a:t>84,67 ± 3,10  d</a:t>
                      </a:r>
                      <a:endParaRPr lang="es-419" sz="1600" kern="1200" dirty="0">
                        <a:solidFill>
                          <a:schemeClr val="dk1"/>
                        </a:solidFill>
                        <a:effectLst/>
                        <a:latin typeface="+mn-lt"/>
                        <a:ea typeface="+mn-ea"/>
                        <a:cs typeface="+mn-cs"/>
                      </a:endParaRPr>
                    </a:p>
                  </a:txBody>
                  <a:tcPr marL="44450" marR="44450" marT="0" marB="0" anchor="ctr"/>
                </a:tc>
              </a:tr>
            </a:tbl>
          </a:graphicData>
        </a:graphic>
      </p:graphicFrame>
      <p:pic>
        <p:nvPicPr>
          <p:cNvPr id="8" name="Imagen 7"/>
          <p:cNvPicPr/>
          <p:nvPr/>
        </p:nvPicPr>
        <p:blipFill rotWithShape="1">
          <a:blip r:embed="rId2" cstate="print">
            <a:extLst>
              <a:ext uri="{28A0092B-C50C-407E-A947-70E740481C1C}">
                <a14:useLocalDpi xmlns:a14="http://schemas.microsoft.com/office/drawing/2010/main" val="0"/>
              </a:ext>
            </a:extLst>
          </a:blip>
          <a:srcRect l="12700" t="21037" r="55268" b="14991"/>
          <a:stretch/>
        </p:blipFill>
        <p:spPr bwMode="auto">
          <a:xfrm>
            <a:off x="6960096" y="1541262"/>
            <a:ext cx="3835033" cy="2750458"/>
          </a:xfrm>
          <a:prstGeom prst="rect">
            <a:avLst/>
          </a:prstGeom>
          <a:ln>
            <a:noFill/>
          </a:ln>
          <a:extLst>
            <a:ext uri="{53640926-AAD7-44D8-BBD7-CCE9431645EC}">
              <a14:shadowObscured xmlns:a14="http://schemas.microsoft.com/office/drawing/2010/main"/>
            </a:ext>
          </a:extLst>
        </p:spPr>
      </p:pic>
      <p:sp>
        <p:nvSpPr>
          <p:cNvPr id="10" name="Rectángulo 9"/>
          <p:cNvSpPr/>
          <p:nvPr/>
        </p:nvSpPr>
        <p:spPr>
          <a:xfrm>
            <a:off x="340955" y="4515522"/>
            <a:ext cx="6110702"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s-419" sz="1400" dirty="0" smtClean="0">
                <a:latin typeface="Arial" panose="020B0604020202020204" pitchFamily="34" charset="0"/>
                <a:ea typeface="Calibri" panose="020F0502020204030204" pitchFamily="34" charset="0"/>
              </a:rPr>
              <a:t>Dieta </a:t>
            </a:r>
            <a:r>
              <a:rPr lang="es-419" sz="1400" dirty="0">
                <a:latin typeface="Arial" panose="020B0604020202020204" pitchFamily="34" charset="0"/>
                <a:ea typeface="Calibri" panose="020F0502020204030204" pitchFamily="34" charset="0"/>
              </a:rPr>
              <a:t>comercial más vitaminas presenta el mayor tiempo de activación de espermatozoides </a:t>
            </a:r>
            <a:r>
              <a:rPr lang="es-419" sz="1400" dirty="0" smtClean="0">
                <a:latin typeface="Arial" panose="020B0604020202020204" pitchFamily="34" charset="0"/>
                <a:ea typeface="Calibri" panose="020F0502020204030204" pitchFamily="34" charset="0"/>
              </a:rPr>
              <a:t>(167,33 segundos) que dieta comercial </a:t>
            </a:r>
            <a:r>
              <a:rPr lang="es-419" sz="1400" dirty="0">
                <a:latin typeface="Arial" panose="020B0604020202020204" pitchFamily="34" charset="0"/>
                <a:ea typeface="Calibri" panose="020F0502020204030204" pitchFamily="34" charset="0"/>
              </a:rPr>
              <a:t>que presentó el menor tiempo de activación de espermatozoides (84,67 </a:t>
            </a:r>
            <a:r>
              <a:rPr lang="es-419" sz="1400" dirty="0" smtClean="0">
                <a:latin typeface="Arial" panose="020B0604020202020204" pitchFamily="34" charset="0"/>
                <a:ea typeface="Calibri" panose="020F0502020204030204" pitchFamily="34" charset="0"/>
              </a:rPr>
              <a:t>segundos</a:t>
            </a:r>
            <a:r>
              <a:rPr lang="es-419" sz="1400" dirty="0">
                <a:latin typeface="Arial" panose="020B0604020202020204" pitchFamily="34" charset="0"/>
                <a:ea typeface="Calibri" panose="020F0502020204030204" pitchFamily="34" charset="0"/>
              </a:rPr>
              <a:t>)</a:t>
            </a:r>
            <a:endParaRPr lang="es-419" sz="1400" dirty="0"/>
          </a:p>
        </p:txBody>
      </p:sp>
      <p:sp>
        <p:nvSpPr>
          <p:cNvPr id="9" name="Rectángulo 8"/>
          <p:cNvSpPr/>
          <p:nvPr/>
        </p:nvSpPr>
        <p:spPr>
          <a:xfrm>
            <a:off x="6744072" y="4396906"/>
            <a:ext cx="5403128"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400" dirty="0">
                <a:latin typeface="Arial" panose="020B0604020202020204" pitchFamily="34" charset="0"/>
                <a:ea typeface="Calibri" panose="020F0502020204030204" pitchFamily="34" charset="0"/>
              </a:rPr>
              <a:t> Bravo (2018</a:t>
            </a:r>
            <a:r>
              <a:rPr lang="es-419" sz="1400" dirty="0" smtClean="0">
                <a:latin typeface="Arial" panose="020B0604020202020204" pitchFamily="34" charset="0"/>
                <a:ea typeface="Calibri" panose="020F0502020204030204" pitchFamily="34" charset="0"/>
              </a:rPr>
              <a:t>)  tratamiento de vitaminas presenta mayor </a:t>
            </a:r>
            <a:r>
              <a:rPr lang="es-419" sz="1400" dirty="0">
                <a:latin typeface="Arial" panose="020B0604020202020204" pitchFamily="34" charset="0"/>
                <a:ea typeface="Calibri" panose="020F0502020204030204" pitchFamily="34" charset="0"/>
              </a:rPr>
              <a:t>tiempo de activación (</a:t>
            </a:r>
            <a:r>
              <a:rPr lang="es-419" sz="1400" dirty="0" smtClean="0">
                <a:latin typeface="Arial" panose="020B0604020202020204" pitchFamily="34" charset="0"/>
                <a:ea typeface="Calibri" panose="020F0502020204030204" pitchFamily="34" charset="0"/>
              </a:rPr>
              <a:t>95 segundos) </a:t>
            </a:r>
            <a:r>
              <a:rPr lang="es-419" sz="1400" dirty="0">
                <a:latin typeface="Arial" panose="020B0604020202020204" pitchFamily="34" charset="0"/>
                <a:ea typeface="Calibri" panose="020F0502020204030204" pitchFamily="34" charset="0"/>
              </a:rPr>
              <a:t>que machos reproductores alimentados </a:t>
            </a:r>
            <a:r>
              <a:rPr lang="es-419" sz="1400" dirty="0" smtClean="0">
                <a:latin typeface="Arial" panose="020B0604020202020204" pitchFamily="34" charset="0"/>
                <a:ea typeface="Calibri" panose="020F0502020204030204" pitchFamily="34" charset="0"/>
              </a:rPr>
              <a:t>con alimento comercial (60 segundos). </a:t>
            </a:r>
            <a:endParaRPr lang="es-419" sz="1400" dirty="0"/>
          </a:p>
        </p:txBody>
      </p:sp>
    </p:spTree>
    <p:extLst>
      <p:ext uri="{BB962C8B-B14F-4D97-AF65-F5344CB8AC3E}">
        <p14:creationId xmlns:p14="http://schemas.microsoft.com/office/powerpoint/2010/main" val="2861897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Macho</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17500" y="932935"/>
            <a:ext cx="3211135" cy="369332"/>
          </a:xfrm>
          <a:prstGeom prst="rect">
            <a:avLst/>
          </a:prstGeom>
        </p:spPr>
        <p:txBody>
          <a:bodyPr wrap="none">
            <a:spAutoFit/>
          </a:bodyPr>
          <a:lstStyle/>
          <a:p>
            <a:r>
              <a:rPr lang="es-ES" b="1" dirty="0" smtClean="0"/>
              <a:t>Concentración espermática</a:t>
            </a:r>
            <a:endParaRPr lang="es-419" b="1" dirty="0"/>
          </a:p>
        </p:txBody>
      </p:sp>
      <p:graphicFrame>
        <p:nvGraphicFramePr>
          <p:cNvPr id="6" name="Tabla 5"/>
          <p:cNvGraphicFramePr>
            <a:graphicFrameLocks noGrp="1"/>
          </p:cNvGraphicFramePr>
          <p:nvPr>
            <p:extLst>
              <p:ext uri="{D42A27DB-BD31-4B8C-83A1-F6EECF244321}">
                <p14:modId xmlns:p14="http://schemas.microsoft.com/office/powerpoint/2010/main" val="3202913965"/>
              </p:ext>
            </p:extLst>
          </p:nvPr>
        </p:nvGraphicFramePr>
        <p:xfrm>
          <a:off x="464844" y="1655439"/>
          <a:ext cx="6351236" cy="2133600"/>
        </p:xfrm>
        <a:graphic>
          <a:graphicData uri="http://schemas.openxmlformats.org/drawingml/2006/table">
            <a:tbl>
              <a:tblPr firstRow="1" firstCol="1" bandRow="1">
                <a:tableStyleId>{EB344D84-9AFB-497E-A393-DC336BA19D2E}</a:tableStyleId>
              </a:tblPr>
              <a:tblGrid>
                <a:gridCol w="1969562"/>
                <a:gridCol w="829539"/>
                <a:gridCol w="87034"/>
                <a:gridCol w="3465101"/>
              </a:tblGrid>
              <a:tr h="402611">
                <a:tc>
                  <a:txBody>
                    <a:bodyPr/>
                    <a:lstStyle/>
                    <a:p>
                      <a:pPr algn="ctr">
                        <a:lnSpc>
                          <a:spcPct val="200000"/>
                        </a:lnSpc>
                        <a:spcAft>
                          <a:spcPts val="0"/>
                        </a:spcAft>
                      </a:pPr>
                      <a:r>
                        <a:rPr lang="es-419" sz="1400" dirty="0">
                          <a:solidFill>
                            <a:schemeClr val="tx1"/>
                          </a:solidFill>
                          <a:effectLst/>
                        </a:rPr>
                        <a:t>Tratamiento</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200000"/>
                        </a:lnSpc>
                        <a:spcAft>
                          <a:spcPts val="0"/>
                        </a:spcAft>
                      </a:pPr>
                      <a:r>
                        <a:rPr lang="es-419" sz="1400">
                          <a:solidFill>
                            <a:schemeClr val="tx1"/>
                          </a:solidFill>
                          <a:effectLst/>
                        </a:rPr>
                        <a:t> n</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c>
                  <a:txBody>
                    <a:bodyPr/>
                    <a:lstStyle/>
                    <a:p>
                      <a:pPr algn="ctr">
                        <a:lnSpc>
                          <a:spcPct val="200000"/>
                        </a:lnSpc>
                        <a:spcAft>
                          <a:spcPts val="0"/>
                        </a:spcAft>
                      </a:pPr>
                      <a:r>
                        <a:rPr lang="es-419" sz="1400">
                          <a:solidFill>
                            <a:schemeClr val="tx1"/>
                          </a:solidFill>
                          <a:effectLst/>
                        </a:rPr>
                        <a:t>Concentración espermática (Cel/mL) </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87633">
                <a:tc>
                  <a:txBody>
                    <a:bodyPr/>
                    <a:lstStyle/>
                    <a:p>
                      <a:pPr algn="ctr">
                        <a:lnSpc>
                          <a:spcPct val="200000"/>
                        </a:lnSpc>
                        <a:spcAft>
                          <a:spcPts val="0"/>
                        </a:spcAft>
                      </a:pPr>
                      <a:r>
                        <a:rPr lang="es-419" sz="1400" dirty="0">
                          <a:solidFill>
                            <a:schemeClr val="tx1"/>
                          </a:solidFill>
                          <a:effectLst/>
                        </a:rPr>
                        <a:t>Vitaminas </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dirty="0">
                          <a:solidFill>
                            <a:schemeClr val="tx1"/>
                          </a:solidFill>
                          <a:effectLst/>
                        </a:rPr>
                        <a:t>3</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200000"/>
                        </a:lnSpc>
                        <a:spcAft>
                          <a:spcPts val="0"/>
                        </a:spcAft>
                      </a:pPr>
                      <a:r>
                        <a:rPr lang="es-419" sz="1400" dirty="0">
                          <a:solidFill>
                            <a:schemeClr val="tx1"/>
                          </a:solidFill>
                          <a:effectLst/>
                        </a:rPr>
                        <a:t>15,6 ± 0,12 x 10</a:t>
                      </a:r>
                      <a:r>
                        <a:rPr lang="es-419" sz="1400" baseline="30000" dirty="0">
                          <a:solidFill>
                            <a:schemeClr val="tx1"/>
                          </a:solidFill>
                          <a:effectLst/>
                        </a:rPr>
                        <a:t>6</a:t>
                      </a:r>
                      <a:r>
                        <a:rPr lang="es-419" sz="1400" dirty="0">
                          <a:solidFill>
                            <a:schemeClr val="tx1"/>
                          </a:solidFill>
                          <a:effectLst/>
                        </a:rPr>
                        <a:t>  a</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r>
              <a:tr h="402611">
                <a:tc>
                  <a:txBody>
                    <a:bodyPr/>
                    <a:lstStyle/>
                    <a:p>
                      <a:pPr algn="ctr">
                        <a:lnSpc>
                          <a:spcPct val="200000"/>
                        </a:lnSpc>
                        <a:spcAft>
                          <a:spcPts val="0"/>
                        </a:spcAft>
                      </a:pPr>
                      <a:r>
                        <a:rPr lang="es-419" sz="1400" dirty="0">
                          <a:solidFill>
                            <a:schemeClr val="tx1"/>
                          </a:solidFill>
                          <a:effectLst/>
                        </a:rPr>
                        <a:t>Vit + Nucleótidos</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a:solidFill>
                            <a:schemeClr val="tx1"/>
                          </a:solidFill>
                          <a:effectLst/>
                        </a:rPr>
                        <a:t>3</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200000"/>
                        </a:lnSpc>
                        <a:spcAft>
                          <a:spcPts val="0"/>
                        </a:spcAft>
                      </a:pPr>
                      <a:r>
                        <a:rPr lang="es-419" sz="1400" dirty="0">
                          <a:solidFill>
                            <a:schemeClr val="tx1"/>
                          </a:solidFill>
                          <a:effectLst/>
                        </a:rPr>
                        <a:t>14,57 ± 0,12 x 10</a:t>
                      </a:r>
                      <a:r>
                        <a:rPr lang="es-419" sz="1400" baseline="30000" dirty="0">
                          <a:solidFill>
                            <a:schemeClr val="tx1"/>
                          </a:solidFill>
                          <a:effectLst/>
                        </a:rPr>
                        <a:t>6</a:t>
                      </a:r>
                      <a:r>
                        <a:rPr lang="es-419" sz="1400" dirty="0">
                          <a:solidFill>
                            <a:schemeClr val="tx1"/>
                          </a:solidFill>
                          <a:effectLst/>
                        </a:rPr>
                        <a:t>  b</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r>
              <a:tr h="402611">
                <a:tc>
                  <a:txBody>
                    <a:bodyPr/>
                    <a:lstStyle/>
                    <a:p>
                      <a:pPr algn="ctr">
                        <a:lnSpc>
                          <a:spcPct val="200000"/>
                        </a:lnSpc>
                        <a:spcAft>
                          <a:spcPts val="0"/>
                        </a:spcAft>
                      </a:pPr>
                      <a:r>
                        <a:rPr lang="es-419" sz="1400">
                          <a:solidFill>
                            <a:schemeClr val="tx1"/>
                          </a:solidFill>
                          <a:effectLst/>
                        </a:rPr>
                        <a:t>Nucleótidos</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a:solidFill>
                            <a:schemeClr val="tx1"/>
                          </a:solidFill>
                          <a:effectLst/>
                        </a:rPr>
                        <a:t>3</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200000"/>
                        </a:lnSpc>
                        <a:spcAft>
                          <a:spcPts val="0"/>
                        </a:spcAft>
                      </a:pPr>
                      <a:r>
                        <a:rPr lang="es-419" sz="1400" dirty="0">
                          <a:solidFill>
                            <a:schemeClr val="tx1"/>
                          </a:solidFill>
                          <a:effectLst/>
                        </a:rPr>
                        <a:t>13,27 ± 0,12 x 10</a:t>
                      </a:r>
                      <a:r>
                        <a:rPr lang="es-419" sz="1400" baseline="30000" dirty="0">
                          <a:solidFill>
                            <a:schemeClr val="tx1"/>
                          </a:solidFill>
                          <a:effectLst/>
                        </a:rPr>
                        <a:t>6</a:t>
                      </a:r>
                      <a:r>
                        <a:rPr lang="es-419" sz="1400" dirty="0">
                          <a:solidFill>
                            <a:schemeClr val="tx1"/>
                          </a:solidFill>
                          <a:effectLst/>
                        </a:rPr>
                        <a:t>  c</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r>
              <a:tr h="402611">
                <a:tc>
                  <a:txBody>
                    <a:bodyPr/>
                    <a:lstStyle/>
                    <a:p>
                      <a:pPr algn="ctr">
                        <a:lnSpc>
                          <a:spcPct val="200000"/>
                        </a:lnSpc>
                        <a:spcAft>
                          <a:spcPts val="0"/>
                        </a:spcAft>
                      </a:pPr>
                      <a:r>
                        <a:rPr lang="es-419" sz="1400" dirty="0">
                          <a:solidFill>
                            <a:schemeClr val="tx1"/>
                          </a:solidFill>
                          <a:effectLst/>
                        </a:rPr>
                        <a:t>Control</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a:solidFill>
                            <a:schemeClr val="tx1"/>
                          </a:solidFill>
                          <a:effectLst/>
                        </a:rPr>
                        <a:t>3</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200000"/>
                        </a:lnSpc>
                        <a:spcAft>
                          <a:spcPts val="0"/>
                        </a:spcAft>
                      </a:pPr>
                      <a:r>
                        <a:rPr lang="es-419" sz="1400" dirty="0">
                          <a:solidFill>
                            <a:schemeClr val="tx1"/>
                          </a:solidFill>
                          <a:effectLst/>
                        </a:rPr>
                        <a:t>12,2 ± 0,12 x 10</a:t>
                      </a:r>
                      <a:r>
                        <a:rPr lang="es-419" sz="1400" baseline="30000" dirty="0">
                          <a:solidFill>
                            <a:schemeClr val="tx1"/>
                          </a:solidFill>
                          <a:effectLst/>
                        </a:rPr>
                        <a:t>6</a:t>
                      </a:r>
                      <a:r>
                        <a:rPr lang="es-419" sz="1400" dirty="0">
                          <a:solidFill>
                            <a:schemeClr val="tx1"/>
                          </a:solidFill>
                          <a:effectLst/>
                        </a:rPr>
                        <a:t>  d</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419"/>
                    </a:p>
                  </a:txBody>
                  <a:tcPr/>
                </a:tc>
              </a:tr>
            </a:tbl>
          </a:graphicData>
        </a:graphic>
      </p:graphicFrame>
      <p:sp>
        <p:nvSpPr>
          <p:cNvPr id="7" name="Rectangle 1"/>
          <p:cNvSpPr>
            <a:spLocks noChangeArrowheads="1"/>
          </p:cNvSpPr>
          <p:nvPr/>
        </p:nvSpPr>
        <p:spPr bwMode="auto">
          <a:xfrm>
            <a:off x="317500" y="13201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 la concentraci</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 de espermatozoides evaluados en Trucha arco</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a:t>
            </a:r>
            <a:endParaRPr kumimoji="0" lang="es-ES" altLang="es-419" sz="1800" b="0" i="0" u="none" strike="noStrike" cap="none" normalizeH="0" baseline="0" dirty="0" smtClean="0">
              <a:ln>
                <a:noFill/>
              </a:ln>
              <a:solidFill>
                <a:schemeClr val="tx1"/>
              </a:solidFill>
              <a:effectLst/>
              <a:latin typeface="Arial" panose="020B0604020202020204" pitchFamily="34" charset="0"/>
            </a:endParaRPr>
          </a:p>
        </p:txBody>
      </p:sp>
      <p:sp>
        <p:nvSpPr>
          <p:cNvPr id="8" name="Rectángulo 7"/>
          <p:cNvSpPr/>
          <p:nvPr/>
        </p:nvSpPr>
        <p:spPr>
          <a:xfrm>
            <a:off x="8208912" y="1790963"/>
            <a:ext cx="3791744"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400" dirty="0" smtClean="0">
                <a:latin typeface="Arial" panose="020B0604020202020204" pitchFamily="34" charset="0"/>
                <a:ea typeface="Calibri" panose="020F0502020204030204" pitchFamily="34" charset="0"/>
              </a:rPr>
              <a:t>Dieta </a:t>
            </a:r>
            <a:r>
              <a:rPr lang="es-419" sz="1400" dirty="0">
                <a:latin typeface="Arial" panose="020B0604020202020204" pitchFamily="34" charset="0"/>
                <a:ea typeface="Calibri" panose="020F0502020204030204" pitchFamily="34" charset="0"/>
              </a:rPr>
              <a:t>comercial más vitaminas presentan mayor cantidad de células por mililitro (</a:t>
            </a:r>
            <a:r>
              <a:rPr lang="es-419" sz="1400" dirty="0" smtClean="0">
                <a:latin typeface="Arial" panose="020B0604020202020204" pitchFamily="34" charset="0"/>
                <a:ea typeface="Calibri" panose="020F0502020204030204" pitchFamily="34" charset="0"/>
              </a:rPr>
              <a:t>15,6 x </a:t>
            </a:r>
            <a:r>
              <a:rPr lang="es-419" sz="1400" dirty="0">
                <a:latin typeface="Arial" panose="020B0604020202020204" pitchFamily="34" charset="0"/>
                <a:ea typeface="Calibri" panose="020F0502020204030204" pitchFamily="34" charset="0"/>
              </a:rPr>
              <a:t>10</a:t>
            </a:r>
            <a:r>
              <a:rPr lang="es-419" sz="1400" baseline="30000" dirty="0">
                <a:latin typeface="Arial" panose="020B0604020202020204" pitchFamily="34" charset="0"/>
                <a:ea typeface="Calibri" panose="020F0502020204030204" pitchFamily="34" charset="0"/>
              </a:rPr>
              <a:t>6</a:t>
            </a:r>
            <a:r>
              <a:rPr lang="es-419" sz="1400" dirty="0">
                <a:latin typeface="Arial" panose="020B0604020202020204" pitchFamily="34" charset="0"/>
                <a:ea typeface="Calibri" panose="020F0502020204030204" pitchFamily="34" charset="0"/>
              </a:rPr>
              <a:t>) en comparación </a:t>
            </a:r>
            <a:r>
              <a:rPr lang="es-419" sz="1400" dirty="0" smtClean="0">
                <a:latin typeface="Arial" panose="020B0604020202020204" pitchFamily="34" charset="0"/>
                <a:ea typeface="Calibri" panose="020F0502020204030204" pitchFamily="34" charset="0"/>
              </a:rPr>
              <a:t>al control (12,2 x </a:t>
            </a:r>
            <a:r>
              <a:rPr lang="es-419" sz="1400" dirty="0">
                <a:latin typeface="Arial" panose="020B0604020202020204" pitchFamily="34" charset="0"/>
                <a:ea typeface="Calibri" panose="020F0502020204030204" pitchFamily="34" charset="0"/>
              </a:rPr>
              <a:t>10</a:t>
            </a:r>
            <a:r>
              <a:rPr lang="es-419" sz="1400" baseline="30000" dirty="0">
                <a:latin typeface="Arial" panose="020B0604020202020204" pitchFamily="34" charset="0"/>
                <a:ea typeface="Calibri" panose="020F0502020204030204" pitchFamily="34" charset="0"/>
              </a:rPr>
              <a:t>6</a:t>
            </a:r>
            <a:r>
              <a:rPr lang="es-419" sz="1400" dirty="0">
                <a:latin typeface="Arial" panose="020B0604020202020204" pitchFamily="34" charset="0"/>
                <a:ea typeface="Calibri" panose="020F0502020204030204" pitchFamily="34" charset="0"/>
              </a:rPr>
              <a:t>)</a:t>
            </a:r>
            <a:endParaRPr lang="es-419" sz="1400" dirty="0"/>
          </a:p>
        </p:txBody>
      </p:sp>
      <p:pic>
        <p:nvPicPr>
          <p:cNvPr id="9" name="Imagen 8"/>
          <p:cNvPicPr/>
          <p:nvPr/>
        </p:nvPicPr>
        <p:blipFill rotWithShape="1">
          <a:blip r:embed="rId2">
            <a:extLst>
              <a:ext uri="{28A0092B-C50C-407E-A947-70E740481C1C}">
                <a14:useLocalDpi xmlns:a14="http://schemas.microsoft.com/office/drawing/2010/main" val="0"/>
              </a:ext>
            </a:extLst>
          </a:blip>
          <a:srcRect l="12417" t="20608" r="54562" b="15523"/>
          <a:stretch/>
        </p:blipFill>
        <p:spPr bwMode="auto">
          <a:xfrm>
            <a:off x="119336" y="3789039"/>
            <a:ext cx="4598670" cy="2922905"/>
          </a:xfrm>
          <a:prstGeom prst="rect">
            <a:avLst/>
          </a:prstGeom>
          <a:ln>
            <a:noFill/>
          </a:ln>
          <a:extLst>
            <a:ext uri="{53640926-AAD7-44D8-BBD7-CCE9431645EC}">
              <a14:shadowObscured xmlns:a14="http://schemas.microsoft.com/office/drawing/2010/main"/>
            </a:ext>
          </a:extLst>
        </p:spPr>
      </p:pic>
      <p:sp>
        <p:nvSpPr>
          <p:cNvPr id="10" name="Rectángulo 9"/>
          <p:cNvSpPr/>
          <p:nvPr/>
        </p:nvSpPr>
        <p:spPr>
          <a:xfrm>
            <a:off x="8208912" y="3284984"/>
            <a:ext cx="3791744"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400" dirty="0">
                <a:latin typeface="Arial" panose="020B0604020202020204" pitchFamily="34" charset="0"/>
                <a:ea typeface="Calibri" panose="020F0502020204030204" pitchFamily="34" charset="0"/>
              </a:rPr>
              <a:t>Domínguez et al., (2015) </a:t>
            </a:r>
            <a:r>
              <a:rPr lang="es-ES" sz="1400" dirty="0" smtClean="0"/>
              <a:t>El </a:t>
            </a:r>
            <a:r>
              <a:rPr lang="es-ES" sz="1400" dirty="0"/>
              <a:t>tetra de ojos rojos </a:t>
            </a:r>
            <a:r>
              <a:rPr lang="es-ES" sz="1400" dirty="0" smtClean="0"/>
              <a:t>(</a:t>
            </a:r>
            <a:r>
              <a:rPr lang="es-419" sz="1400" i="1" dirty="0" err="1" smtClean="0">
                <a:latin typeface="Arial" panose="020B0604020202020204" pitchFamily="34" charset="0"/>
                <a:ea typeface="Calibri" panose="020F0502020204030204" pitchFamily="34" charset="0"/>
              </a:rPr>
              <a:t>Moenkhausia</a:t>
            </a:r>
            <a:r>
              <a:rPr lang="es-419" sz="1400" i="1" dirty="0" smtClean="0">
                <a:latin typeface="Arial" panose="020B0604020202020204" pitchFamily="34" charset="0"/>
                <a:ea typeface="Calibri" panose="020F0502020204030204" pitchFamily="34" charset="0"/>
              </a:rPr>
              <a:t> </a:t>
            </a:r>
            <a:r>
              <a:rPr lang="es-419" sz="1400" i="1" dirty="0" err="1" smtClean="0">
                <a:latin typeface="Arial" panose="020B0604020202020204" pitchFamily="34" charset="0"/>
                <a:ea typeface="Calibri" panose="020F0502020204030204" pitchFamily="34" charset="0"/>
              </a:rPr>
              <a:t>sanctaefilomenae</a:t>
            </a:r>
            <a:r>
              <a:rPr lang="es-419" sz="1400" i="1" dirty="0" smtClean="0">
                <a:latin typeface="Arial" panose="020B0604020202020204" pitchFamily="34" charset="0"/>
                <a:ea typeface="Calibri" panose="020F0502020204030204" pitchFamily="34" charset="0"/>
              </a:rPr>
              <a:t>)</a:t>
            </a:r>
            <a:r>
              <a:rPr lang="es-419" sz="1400" dirty="0" smtClean="0">
                <a:latin typeface="Arial" panose="020B0604020202020204" pitchFamily="34" charset="0"/>
                <a:ea typeface="Calibri" panose="020F0502020204030204" pitchFamily="34" charset="0"/>
              </a:rPr>
              <a:t> </a:t>
            </a:r>
            <a:r>
              <a:rPr lang="es-419" sz="1400" dirty="0">
                <a:latin typeface="Arial" panose="020B0604020202020204" pitchFamily="34" charset="0"/>
                <a:ea typeface="Calibri" panose="020F0502020204030204" pitchFamily="34" charset="0"/>
              </a:rPr>
              <a:t>mejora la concentración espermática presentando valores de entre 9 a 25 x 10</a:t>
            </a:r>
            <a:r>
              <a:rPr lang="es-419" sz="1400" baseline="30000" dirty="0">
                <a:latin typeface="Arial" panose="020B0604020202020204" pitchFamily="34" charset="0"/>
                <a:ea typeface="Calibri" panose="020F0502020204030204" pitchFamily="34" charset="0"/>
              </a:rPr>
              <a:t>8</a:t>
            </a:r>
            <a:r>
              <a:rPr lang="es-419" sz="1400" dirty="0">
                <a:latin typeface="Arial" panose="020B0604020202020204" pitchFamily="34" charset="0"/>
                <a:ea typeface="Calibri" panose="020F0502020204030204" pitchFamily="34" charset="0"/>
              </a:rPr>
              <a:t> </a:t>
            </a:r>
            <a:r>
              <a:rPr lang="es-419" sz="1400" dirty="0" err="1">
                <a:latin typeface="Arial" panose="020B0604020202020204" pitchFamily="34" charset="0"/>
                <a:ea typeface="Calibri" panose="020F0502020204030204" pitchFamily="34" charset="0"/>
              </a:rPr>
              <a:t>cel</a:t>
            </a:r>
            <a:r>
              <a:rPr lang="es-419" sz="1400" dirty="0">
                <a:latin typeface="Arial" panose="020B0604020202020204" pitchFamily="34" charset="0"/>
                <a:ea typeface="Calibri" panose="020F0502020204030204" pitchFamily="34" charset="0"/>
              </a:rPr>
              <a:t>/ml en comparación de grupos control que presentaron valores entre 3 a 22 x 10</a:t>
            </a:r>
            <a:r>
              <a:rPr lang="es-419" sz="1400" baseline="30000" dirty="0">
                <a:latin typeface="Arial" panose="020B0604020202020204" pitchFamily="34" charset="0"/>
                <a:ea typeface="Calibri" panose="020F0502020204030204" pitchFamily="34" charset="0"/>
              </a:rPr>
              <a:t>8</a:t>
            </a:r>
            <a:r>
              <a:rPr lang="es-419" sz="1400" dirty="0">
                <a:latin typeface="Arial" panose="020B0604020202020204" pitchFamily="34" charset="0"/>
                <a:ea typeface="Calibri" panose="020F0502020204030204" pitchFamily="34" charset="0"/>
              </a:rPr>
              <a:t> </a:t>
            </a:r>
            <a:r>
              <a:rPr lang="es-419" sz="1400" dirty="0" err="1">
                <a:latin typeface="Arial" panose="020B0604020202020204" pitchFamily="34" charset="0"/>
                <a:ea typeface="Calibri" panose="020F0502020204030204" pitchFamily="34" charset="0"/>
              </a:rPr>
              <a:t>cel</a:t>
            </a:r>
            <a:r>
              <a:rPr lang="es-419" sz="1400" dirty="0">
                <a:latin typeface="Arial" panose="020B0604020202020204" pitchFamily="34" charset="0"/>
                <a:ea typeface="Calibri" panose="020F0502020204030204" pitchFamily="34" charset="0"/>
              </a:rPr>
              <a:t>/ml. </a:t>
            </a:r>
            <a:endParaRPr lang="es-419" sz="1400" dirty="0"/>
          </a:p>
        </p:txBody>
      </p:sp>
      <p:sp>
        <p:nvSpPr>
          <p:cNvPr id="11" name="Rectángulo 10"/>
          <p:cNvSpPr/>
          <p:nvPr/>
        </p:nvSpPr>
        <p:spPr>
          <a:xfrm>
            <a:off x="4697648" y="3877982"/>
            <a:ext cx="3431704"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400" dirty="0" smtClean="0">
                <a:latin typeface="Arial" panose="020B0604020202020204" pitchFamily="34" charset="0"/>
                <a:ea typeface="Calibri" panose="020F0502020204030204" pitchFamily="34" charset="0"/>
              </a:rPr>
              <a:t>Las </a:t>
            </a:r>
            <a:r>
              <a:rPr lang="es-419" sz="1400" dirty="0">
                <a:latin typeface="Arial" panose="020B0604020202020204" pitchFamily="34" charset="0"/>
                <a:ea typeface="Calibri" panose="020F0502020204030204" pitchFamily="34" charset="0"/>
              </a:rPr>
              <a:t>vitaminas actúan comúnmente como </a:t>
            </a:r>
            <a:r>
              <a:rPr lang="es-419" sz="1400" dirty="0" smtClean="0">
                <a:latin typeface="Arial" panose="020B0604020202020204" pitchFamily="34" charset="0"/>
                <a:ea typeface="Calibri" panose="020F0502020204030204" pitchFamily="34" charset="0"/>
              </a:rPr>
              <a:t>antioxidantes</a:t>
            </a:r>
            <a:r>
              <a:rPr lang="es-419" sz="1400" dirty="0">
                <a:latin typeface="Arial" panose="020B0604020202020204" pitchFamily="34" charset="0"/>
                <a:ea typeface="Calibri" panose="020F0502020204030204" pitchFamily="34" charset="0"/>
              </a:rPr>
              <a:t> </a:t>
            </a:r>
            <a:r>
              <a:rPr lang="es-419" sz="1400" dirty="0" smtClean="0">
                <a:latin typeface="Arial" panose="020B0604020202020204" pitchFamily="34" charset="0"/>
                <a:ea typeface="Calibri" panose="020F0502020204030204" pitchFamily="34" charset="0"/>
              </a:rPr>
              <a:t>(Domínguez </a:t>
            </a:r>
            <a:r>
              <a:rPr lang="es-419" sz="1400" dirty="0">
                <a:latin typeface="Arial" panose="020B0604020202020204" pitchFamily="34" charset="0"/>
                <a:ea typeface="Calibri" panose="020F0502020204030204" pitchFamily="34" charset="0"/>
              </a:rPr>
              <a:t>et al., 2015). Las vitaminas también juegan un papel muy importante en la esteroidogénesis y el mantenimiento de testosterona </a:t>
            </a:r>
            <a:r>
              <a:rPr lang="es-419" sz="1400" dirty="0" smtClean="0">
                <a:latin typeface="Arial" panose="020B0604020202020204" pitchFamily="34" charset="0"/>
                <a:ea typeface="Calibri" panose="020F0502020204030204" pitchFamily="34" charset="0"/>
              </a:rPr>
              <a:t>(</a:t>
            </a:r>
            <a:r>
              <a:rPr lang="es-419" sz="1400" dirty="0" err="1">
                <a:latin typeface="Arial" panose="020B0604020202020204" pitchFamily="34" charset="0"/>
                <a:ea typeface="Calibri" panose="020F0502020204030204" pitchFamily="34" charset="0"/>
              </a:rPr>
              <a:t>Gombe</a:t>
            </a:r>
            <a:r>
              <a:rPr lang="es-419" sz="1400" dirty="0">
                <a:latin typeface="Arial" panose="020B0604020202020204" pitchFamily="34" charset="0"/>
                <a:ea typeface="Calibri" panose="020F0502020204030204" pitchFamily="34" charset="0"/>
              </a:rPr>
              <a:t> et al., 1977). </a:t>
            </a:r>
            <a:endParaRPr lang="es-419" sz="1400" dirty="0"/>
          </a:p>
        </p:txBody>
      </p:sp>
    </p:spTree>
    <p:extLst>
      <p:ext uri="{BB962C8B-B14F-4D97-AF65-F5344CB8AC3E}">
        <p14:creationId xmlns:p14="http://schemas.microsoft.com/office/powerpoint/2010/main" val="3126482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Macho</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17500" y="932935"/>
            <a:ext cx="1313180" cy="369332"/>
          </a:xfrm>
          <a:prstGeom prst="rect">
            <a:avLst/>
          </a:prstGeom>
        </p:spPr>
        <p:txBody>
          <a:bodyPr wrap="none">
            <a:spAutoFit/>
          </a:bodyPr>
          <a:lstStyle/>
          <a:p>
            <a:r>
              <a:rPr lang="es-ES" b="1" dirty="0" smtClean="0"/>
              <a:t>Movilidad </a:t>
            </a:r>
            <a:endParaRPr lang="es-419" b="1" dirty="0"/>
          </a:p>
        </p:txBody>
      </p:sp>
      <p:graphicFrame>
        <p:nvGraphicFramePr>
          <p:cNvPr id="6" name="Tabla 5"/>
          <p:cNvGraphicFramePr>
            <a:graphicFrameLocks noGrp="1"/>
          </p:cNvGraphicFramePr>
          <p:nvPr>
            <p:extLst>
              <p:ext uri="{D42A27DB-BD31-4B8C-83A1-F6EECF244321}">
                <p14:modId xmlns:p14="http://schemas.microsoft.com/office/powerpoint/2010/main" val="2057242469"/>
              </p:ext>
            </p:extLst>
          </p:nvPr>
        </p:nvGraphicFramePr>
        <p:xfrm>
          <a:off x="317500" y="1620976"/>
          <a:ext cx="7722717" cy="1645920"/>
        </p:xfrm>
        <a:graphic>
          <a:graphicData uri="http://schemas.openxmlformats.org/drawingml/2006/table">
            <a:tbl>
              <a:tblPr firstRow="1" firstCol="1" bandRow="1">
                <a:tableStyleId>{EB344D84-9AFB-497E-A393-DC336BA19D2E}</a:tableStyleId>
              </a:tblPr>
              <a:tblGrid>
                <a:gridCol w="1956644"/>
                <a:gridCol w="668597"/>
                <a:gridCol w="1581080"/>
                <a:gridCol w="1709050"/>
                <a:gridCol w="1807346"/>
              </a:tblGrid>
              <a:tr h="268107">
                <a:tc>
                  <a:txBody>
                    <a:bodyPr/>
                    <a:lstStyle/>
                    <a:p>
                      <a:pPr algn="l">
                        <a:lnSpc>
                          <a:spcPct val="200000"/>
                        </a:lnSpc>
                        <a:spcAft>
                          <a:spcPts val="0"/>
                        </a:spcAft>
                      </a:pPr>
                      <a:r>
                        <a:rPr lang="es-419" sz="1000" dirty="0">
                          <a:solidFill>
                            <a:schemeClr val="tx1"/>
                          </a:solidFill>
                          <a:effectLst/>
                        </a:rPr>
                        <a:t>Tratamiento</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n</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Móviles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Semi-móviles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Inmóviles (%)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4969">
                <a:tc>
                  <a:txBody>
                    <a:bodyPr/>
                    <a:lstStyle/>
                    <a:p>
                      <a:pPr algn="l">
                        <a:lnSpc>
                          <a:spcPct val="200000"/>
                        </a:lnSpc>
                        <a:spcAft>
                          <a:spcPts val="0"/>
                        </a:spcAft>
                      </a:pPr>
                      <a:r>
                        <a:rPr lang="es-419" sz="1100">
                          <a:solidFill>
                            <a:schemeClr val="tx1"/>
                          </a:solidFill>
                          <a:effectLst/>
                        </a:rPr>
                        <a:t>Vitaminas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3</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34,66 ± 2,62  a</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32,91 ± 3,59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22,87 ± 0,40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294969">
                <a:tc>
                  <a:txBody>
                    <a:bodyPr/>
                    <a:lstStyle/>
                    <a:p>
                      <a:pPr algn="l">
                        <a:lnSpc>
                          <a:spcPct val="200000"/>
                        </a:lnSpc>
                        <a:spcAft>
                          <a:spcPts val="0"/>
                        </a:spcAft>
                      </a:pPr>
                      <a:r>
                        <a:rPr lang="es-419" sz="1100">
                          <a:solidFill>
                            <a:schemeClr val="tx1"/>
                          </a:solidFill>
                          <a:effectLst/>
                        </a:rPr>
                        <a:t>Vit + 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3</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28,16 ± 0,80  b</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31,30 ± 0,18  b</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26,73 ± 0,88  a</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4969">
                <a:tc>
                  <a:txBody>
                    <a:bodyPr/>
                    <a:lstStyle/>
                    <a:p>
                      <a:pPr algn="l">
                        <a:lnSpc>
                          <a:spcPct val="200000"/>
                        </a:lnSpc>
                        <a:spcAft>
                          <a:spcPts val="0"/>
                        </a:spcAft>
                      </a:pPr>
                      <a:r>
                        <a:rPr lang="es-419" sz="11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3</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22,29 ± 1,32  ab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20,14 ± 2,15  c</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23,84 ± 0,75  a</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4969">
                <a:tc>
                  <a:txBody>
                    <a:bodyPr/>
                    <a:lstStyle/>
                    <a:p>
                      <a:pPr algn="l">
                        <a:lnSpc>
                          <a:spcPct val="200000"/>
                        </a:lnSpc>
                        <a:spcAft>
                          <a:spcPts val="0"/>
                        </a:spcAft>
                      </a:pPr>
                      <a:r>
                        <a:rPr lang="es-419" sz="11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3</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14,89 ± 1,97  c</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15,65 ± 1,70  c</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26,73 ± 0,89  a</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7" name="Rectangle 1"/>
          <p:cNvSpPr>
            <a:spLocks noChangeArrowheads="1"/>
          </p:cNvSpPr>
          <p:nvPr/>
        </p:nvSpPr>
        <p:spPr bwMode="auto">
          <a:xfrm>
            <a:off x="28237" y="125164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del porcentaje de movilidad en espermatozoides evaluados en Trucha arco</a:t>
            </a:r>
            <a:r>
              <a:rPr kumimoji="0" lang="es-ES" altLang="es-419" sz="1100" b="0"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a:t>
            </a:r>
            <a:endParaRPr kumimoji="0" lang="es-ES" altLang="es-419" sz="1800" b="0" i="0" u="none" strike="noStrike" cap="none" normalizeH="0" baseline="0" smtClean="0">
              <a:ln>
                <a:noFill/>
              </a:ln>
              <a:solidFill>
                <a:schemeClr val="tx1"/>
              </a:solidFill>
              <a:effectLst/>
              <a:latin typeface="Arial" panose="020B0604020202020204" pitchFamily="34" charset="0"/>
            </a:endParaRPr>
          </a:p>
        </p:txBody>
      </p:sp>
      <p:pic>
        <p:nvPicPr>
          <p:cNvPr id="8" name="Imagen 7"/>
          <p:cNvPicPr/>
          <p:nvPr/>
        </p:nvPicPr>
        <p:blipFill rotWithShape="1">
          <a:blip r:embed="rId2">
            <a:extLst>
              <a:ext uri="{28A0092B-C50C-407E-A947-70E740481C1C}">
                <a14:useLocalDpi xmlns:a14="http://schemas.microsoft.com/office/drawing/2010/main" val="0"/>
              </a:ext>
            </a:extLst>
          </a:blip>
          <a:srcRect l="10443" t="13739" r="56255" b="17567"/>
          <a:stretch/>
        </p:blipFill>
        <p:spPr bwMode="auto">
          <a:xfrm>
            <a:off x="1630680" y="3285741"/>
            <a:ext cx="5238639" cy="3528392"/>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8339231" y="1620976"/>
            <a:ext cx="3528392"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s-419" sz="1200" dirty="0" smtClean="0">
                <a:latin typeface="Arial" panose="020B0604020202020204" pitchFamily="34" charset="0"/>
                <a:ea typeface="Calibri" panose="020F0502020204030204" pitchFamily="34" charset="0"/>
              </a:rPr>
              <a:t>La dieta </a:t>
            </a:r>
            <a:r>
              <a:rPr lang="es-419" sz="1200" dirty="0">
                <a:latin typeface="Arial" panose="020B0604020202020204" pitchFamily="34" charset="0"/>
                <a:ea typeface="Calibri" panose="020F0502020204030204" pitchFamily="34" charset="0"/>
              </a:rPr>
              <a:t>más vitaminas presenta el mayor porcentaje de espermatozoides móviles </a:t>
            </a:r>
            <a:r>
              <a:rPr lang="es-419" sz="1200" dirty="0" smtClean="0">
                <a:latin typeface="Arial" panose="020B0604020202020204" pitchFamily="34" charset="0"/>
                <a:ea typeface="Calibri" panose="020F0502020204030204" pitchFamily="34" charset="0"/>
              </a:rPr>
              <a:t>(34,66%) y </a:t>
            </a:r>
            <a:r>
              <a:rPr lang="es-419" sz="1200" dirty="0" err="1">
                <a:latin typeface="Arial" panose="020B0604020202020204" pitchFamily="34" charset="0"/>
                <a:ea typeface="Calibri" panose="020F0502020204030204" pitchFamily="34" charset="0"/>
              </a:rPr>
              <a:t>semi</a:t>
            </a:r>
            <a:r>
              <a:rPr lang="es-419" sz="1200" dirty="0">
                <a:latin typeface="Arial" panose="020B0604020202020204" pitchFamily="34" charset="0"/>
                <a:ea typeface="Calibri" panose="020F0502020204030204" pitchFamily="34" charset="0"/>
              </a:rPr>
              <a:t>-móviles (</a:t>
            </a:r>
            <a:r>
              <a:rPr lang="es-419" sz="1200" dirty="0" smtClean="0">
                <a:latin typeface="Arial" panose="020B0604020202020204" pitchFamily="34" charset="0"/>
                <a:ea typeface="Calibri" panose="020F0502020204030204" pitchFamily="34" charset="0"/>
              </a:rPr>
              <a:t>32,91%) </a:t>
            </a:r>
            <a:r>
              <a:rPr lang="es-419" sz="1200" dirty="0">
                <a:latin typeface="Arial" panose="020B0604020202020204" pitchFamily="34" charset="0"/>
                <a:ea typeface="Calibri" panose="020F0502020204030204" pitchFamily="34" charset="0"/>
              </a:rPr>
              <a:t>en comparación a la dieta </a:t>
            </a:r>
            <a:r>
              <a:rPr lang="es-419" sz="1200" dirty="0" smtClean="0">
                <a:latin typeface="Arial" panose="020B0604020202020204" pitchFamily="34" charset="0"/>
                <a:ea typeface="Calibri" panose="020F0502020204030204" pitchFamily="34" charset="0"/>
              </a:rPr>
              <a:t>comercial. Inmóviles </a:t>
            </a:r>
            <a:r>
              <a:rPr lang="es-419" sz="1200" dirty="0">
                <a:latin typeface="Arial" panose="020B0604020202020204" pitchFamily="34" charset="0"/>
                <a:ea typeface="Calibri" panose="020F0502020204030204" pitchFamily="34" charset="0"/>
              </a:rPr>
              <a:t>la dieta comercial presenta la mayor cantidad de espermatozoides (</a:t>
            </a:r>
            <a:r>
              <a:rPr lang="es-419" sz="1200" dirty="0" smtClean="0">
                <a:latin typeface="Arial" panose="020B0604020202020204" pitchFamily="34" charset="0"/>
                <a:ea typeface="Calibri" panose="020F0502020204030204" pitchFamily="34" charset="0"/>
              </a:rPr>
              <a:t>26,73%)</a:t>
            </a:r>
            <a:endParaRPr lang="es-419" sz="1200" dirty="0"/>
          </a:p>
        </p:txBody>
      </p:sp>
      <p:sp>
        <p:nvSpPr>
          <p:cNvPr id="10" name="Rectángulo 9"/>
          <p:cNvSpPr/>
          <p:nvPr/>
        </p:nvSpPr>
        <p:spPr>
          <a:xfrm>
            <a:off x="8339231" y="3488605"/>
            <a:ext cx="3528392" cy="16580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050" dirty="0">
                <a:latin typeface="Arial" panose="020B0604020202020204" pitchFamily="34" charset="0"/>
                <a:ea typeface="Calibri" panose="020F0502020204030204" pitchFamily="34" charset="0"/>
              </a:rPr>
              <a:t>Bravo,(2018) quien determinó que las dietas suplementadas con vitaminas presentan mayor cantidad de espermatozoides móviles que machos reproductores de </a:t>
            </a:r>
            <a:r>
              <a:rPr lang="es-419" sz="1050" i="1" dirty="0">
                <a:latin typeface="Arial" panose="020B0604020202020204" pitchFamily="34" charset="0"/>
                <a:ea typeface="Calibri" panose="020F0502020204030204" pitchFamily="34" charset="0"/>
              </a:rPr>
              <a:t>Oncorhynchus mykiss</a:t>
            </a:r>
            <a:r>
              <a:rPr lang="es-419" sz="1050" dirty="0">
                <a:latin typeface="Arial" panose="020B0604020202020204" pitchFamily="34" charset="0"/>
                <a:ea typeface="Calibri" panose="020F0502020204030204" pitchFamily="34" charset="0"/>
              </a:rPr>
              <a:t> alimentados con dietas comercial</a:t>
            </a:r>
            <a:endParaRPr lang="es-419" sz="1050" dirty="0"/>
          </a:p>
        </p:txBody>
      </p:sp>
      <p:sp>
        <p:nvSpPr>
          <p:cNvPr id="11" name="Rectángulo 10"/>
          <p:cNvSpPr/>
          <p:nvPr/>
        </p:nvSpPr>
        <p:spPr>
          <a:xfrm>
            <a:off x="8339231" y="5249898"/>
            <a:ext cx="3528392" cy="139403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100" dirty="0">
                <a:latin typeface="Arial" panose="020B0604020202020204" pitchFamily="34" charset="0"/>
                <a:ea typeface="Calibri" panose="020F0502020204030204" pitchFamily="34" charset="0"/>
              </a:rPr>
              <a:t>Xu et al.,(2015) quien postula que la inclusión de 721.60 mg/kg de vitamina E afecta en la movilidad de espermatozoides en machos de rodaballo (</a:t>
            </a:r>
            <a:r>
              <a:rPr lang="es-419" sz="1100" dirty="0" err="1">
                <a:latin typeface="Arial" panose="020B0604020202020204" pitchFamily="34" charset="0"/>
                <a:ea typeface="Calibri" panose="020F0502020204030204" pitchFamily="34" charset="0"/>
              </a:rPr>
              <a:t>Scophthalmus</a:t>
            </a:r>
            <a:r>
              <a:rPr lang="es-419" sz="1100" dirty="0">
                <a:latin typeface="Arial" panose="020B0604020202020204" pitchFamily="34" charset="0"/>
                <a:ea typeface="Calibri" panose="020F0502020204030204" pitchFamily="34" charset="0"/>
              </a:rPr>
              <a:t> </a:t>
            </a:r>
            <a:r>
              <a:rPr lang="es-419" sz="1100" dirty="0" err="1">
                <a:latin typeface="Arial" panose="020B0604020202020204" pitchFamily="34" charset="0"/>
                <a:ea typeface="Calibri" panose="020F0502020204030204" pitchFamily="34" charset="0"/>
              </a:rPr>
              <a:t>maximus</a:t>
            </a:r>
            <a:r>
              <a:rPr lang="es-419" sz="1100" dirty="0">
                <a:latin typeface="Arial" panose="020B0604020202020204" pitchFamily="34" charset="0"/>
                <a:ea typeface="Calibri" panose="020F0502020204030204" pitchFamily="34" charset="0"/>
              </a:rPr>
              <a:t>).</a:t>
            </a:r>
            <a:endParaRPr lang="es-419" sz="1100" dirty="0"/>
          </a:p>
        </p:txBody>
      </p:sp>
    </p:spTree>
    <p:extLst>
      <p:ext uri="{BB962C8B-B14F-4D97-AF65-F5344CB8AC3E}">
        <p14:creationId xmlns:p14="http://schemas.microsoft.com/office/powerpoint/2010/main" val="3013817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3" name="Rectángulo 2"/>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Macho</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317500" y="932935"/>
            <a:ext cx="1415772" cy="369332"/>
          </a:xfrm>
          <a:prstGeom prst="rect">
            <a:avLst/>
          </a:prstGeom>
        </p:spPr>
        <p:txBody>
          <a:bodyPr wrap="none">
            <a:spAutoFit/>
          </a:bodyPr>
          <a:lstStyle/>
          <a:p>
            <a:r>
              <a:rPr lang="es-ES" b="1" dirty="0" smtClean="0"/>
              <a:t>Mortalidad </a:t>
            </a:r>
            <a:endParaRPr lang="es-419" b="1" dirty="0"/>
          </a:p>
        </p:txBody>
      </p:sp>
      <p:sp>
        <p:nvSpPr>
          <p:cNvPr id="5" name="Rectángulo 4"/>
          <p:cNvSpPr/>
          <p:nvPr/>
        </p:nvSpPr>
        <p:spPr>
          <a:xfrm>
            <a:off x="317500" y="1252956"/>
            <a:ext cx="7434684" cy="261610"/>
          </a:xfrm>
          <a:prstGeom prst="rect">
            <a:avLst/>
          </a:prstGeom>
        </p:spPr>
        <p:txBody>
          <a:bodyPr wrap="square">
            <a:spAutoFit/>
          </a:bodyPr>
          <a:lstStyle/>
          <a:p>
            <a:pPr>
              <a:spcAft>
                <a:spcPts val="1000"/>
              </a:spcAft>
            </a:pPr>
            <a:r>
              <a:rPr lang="es-ES" sz="1100" i="1" dirty="0">
                <a:latin typeface="Arial" panose="020B0604020202020204" pitchFamily="34" charset="0"/>
                <a:ea typeface="Times New Roman" panose="02020603050405020304" pitchFamily="18" charset="0"/>
                <a:cs typeface="Times New Roman" panose="02020603050405020304" pitchFamily="18" charset="0"/>
              </a:rPr>
              <a:t>Promedio ± error estándar de mortalidad de espermatozoides evaluados en Trucha arcoíris (Oncorhynchus mykiss)</a:t>
            </a:r>
            <a:endParaRPr lang="es-419" sz="9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931357505"/>
              </p:ext>
            </p:extLst>
          </p:nvPr>
        </p:nvGraphicFramePr>
        <p:xfrm>
          <a:off x="412478" y="1543692"/>
          <a:ext cx="6742733" cy="2011680"/>
        </p:xfrm>
        <a:graphic>
          <a:graphicData uri="http://schemas.openxmlformats.org/drawingml/2006/table">
            <a:tbl>
              <a:tblPr firstRow="1" firstCol="1" bandRow="1">
                <a:tableStyleId>{EB344D84-9AFB-497E-A393-DC336BA19D2E}</a:tableStyleId>
              </a:tblPr>
              <a:tblGrid>
                <a:gridCol w="2007523"/>
                <a:gridCol w="1377474"/>
                <a:gridCol w="1678868"/>
                <a:gridCol w="1678868"/>
              </a:tblGrid>
              <a:tr h="631775">
                <a:tc>
                  <a:txBody>
                    <a:bodyPr/>
                    <a:lstStyle/>
                    <a:p>
                      <a:pPr algn="l">
                        <a:lnSpc>
                          <a:spcPct val="200000"/>
                        </a:lnSpc>
                        <a:spcAft>
                          <a:spcPts val="0"/>
                        </a:spcAft>
                      </a:pPr>
                      <a:r>
                        <a:rPr lang="es-419" sz="1100" dirty="0">
                          <a:solidFill>
                            <a:schemeClr val="tx1"/>
                          </a:solidFill>
                          <a:effectLst/>
                        </a:rPr>
                        <a:t>Tratamiento</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dirty="0">
                          <a:solidFill>
                            <a:schemeClr val="tx1"/>
                          </a:solidFill>
                          <a:effectLst/>
                        </a:rPr>
                        <a:t>n</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a:solidFill>
                            <a:schemeClr val="tx1"/>
                          </a:solidFill>
                          <a:effectLst/>
                        </a:rPr>
                        <a:t>Espermatozoides vivos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a:solidFill>
                            <a:schemeClr val="tx1"/>
                          </a:solidFill>
                          <a:effectLst/>
                        </a:rPr>
                        <a:t>Espermatozoides muertos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1529">
                <a:tc>
                  <a:txBody>
                    <a:bodyPr/>
                    <a:lstStyle/>
                    <a:p>
                      <a:pPr algn="l">
                        <a:lnSpc>
                          <a:spcPct val="200000"/>
                        </a:lnSpc>
                        <a:spcAft>
                          <a:spcPts val="0"/>
                        </a:spcAft>
                      </a:pPr>
                      <a:r>
                        <a:rPr lang="es-419" sz="1100">
                          <a:solidFill>
                            <a:schemeClr val="tx1"/>
                          </a:solidFill>
                          <a:effectLst/>
                        </a:rPr>
                        <a:t>Vitaminas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a:solidFill>
                            <a:schemeClr val="tx1"/>
                          </a:solidFill>
                          <a:effectLst/>
                        </a:rPr>
                        <a:t>3</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dirty="0">
                          <a:solidFill>
                            <a:schemeClr val="tx1"/>
                          </a:solidFill>
                          <a:effectLst/>
                        </a:rPr>
                        <a:t>168,67 ± 4,26  a</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dirty="0">
                          <a:solidFill>
                            <a:schemeClr val="tx1"/>
                          </a:solidFill>
                          <a:effectLst/>
                        </a:rPr>
                        <a:t>31,33 ± 4,26  </a:t>
                      </a:r>
                      <a:r>
                        <a:rPr lang="es-419" sz="1100" dirty="0" smtClean="0">
                          <a:solidFill>
                            <a:schemeClr val="tx1"/>
                          </a:solidFill>
                          <a:effectLst/>
                        </a:rPr>
                        <a:t>b</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1529">
                <a:tc>
                  <a:txBody>
                    <a:bodyPr/>
                    <a:lstStyle/>
                    <a:p>
                      <a:pPr algn="l">
                        <a:lnSpc>
                          <a:spcPct val="200000"/>
                        </a:lnSpc>
                        <a:spcAft>
                          <a:spcPts val="0"/>
                        </a:spcAft>
                      </a:pPr>
                      <a:r>
                        <a:rPr lang="es-419" sz="1100">
                          <a:solidFill>
                            <a:schemeClr val="tx1"/>
                          </a:solidFill>
                          <a:effectLst/>
                        </a:rPr>
                        <a:t>Vit + 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a:solidFill>
                            <a:schemeClr val="tx1"/>
                          </a:solidFill>
                          <a:effectLst/>
                        </a:rPr>
                        <a:t>3</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dirty="0">
                          <a:solidFill>
                            <a:schemeClr val="tx1"/>
                          </a:solidFill>
                          <a:effectLst/>
                        </a:rPr>
                        <a:t>157,67 ± 4,26  ab</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dirty="0">
                          <a:solidFill>
                            <a:schemeClr val="tx1"/>
                          </a:solidFill>
                          <a:effectLst/>
                        </a:rPr>
                        <a:t>42,33 ± 4,26  ab</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1529">
                <a:tc>
                  <a:txBody>
                    <a:bodyPr/>
                    <a:lstStyle/>
                    <a:p>
                      <a:pPr algn="l">
                        <a:lnSpc>
                          <a:spcPct val="200000"/>
                        </a:lnSpc>
                        <a:spcAft>
                          <a:spcPts val="0"/>
                        </a:spcAft>
                      </a:pPr>
                      <a:r>
                        <a:rPr lang="es-419" sz="11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1000"/>
                        </a:spcAft>
                      </a:pPr>
                      <a:r>
                        <a:rPr lang="es-ES" sz="1100">
                          <a:solidFill>
                            <a:schemeClr val="tx1"/>
                          </a:solidFill>
                          <a:effectLst/>
                        </a:rPr>
                        <a:t>3</a:t>
                      </a:r>
                      <a:endParaRPr lang="es-419" sz="900" i="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a:solidFill>
                            <a:schemeClr val="tx1"/>
                          </a:solidFill>
                          <a:effectLst/>
                        </a:rPr>
                        <a:t>152,33 ± 4,26  ab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dirty="0">
                          <a:solidFill>
                            <a:schemeClr val="tx1"/>
                          </a:solidFill>
                          <a:effectLst/>
                        </a:rPr>
                        <a:t>47,67 ± 4,26  ab</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1529">
                <a:tc>
                  <a:txBody>
                    <a:bodyPr/>
                    <a:lstStyle/>
                    <a:p>
                      <a:pPr algn="l">
                        <a:lnSpc>
                          <a:spcPct val="200000"/>
                        </a:lnSpc>
                        <a:spcAft>
                          <a:spcPts val="0"/>
                        </a:spcAft>
                      </a:pPr>
                      <a:r>
                        <a:rPr lang="es-419" sz="11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a:solidFill>
                            <a:schemeClr val="tx1"/>
                          </a:solidFill>
                          <a:effectLst/>
                        </a:rPr>
                        <a:t>3</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a:solidFill>
                            <a:schemeClr val="tx1"/>
                          </a:solidFill>
                          <a:effectLst/>
                        </a:rPr>
                        <a:t>146,67 ± 4,26  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100" dirty="0">
                          <a:solidFill>
                            <a:schemeClr val="tx1"/>
                          </a:solidFill>
                          <a:effectLst/>
                        </a:rPr>
                        <a:t>53,33 ± 4,26  a</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7" name="Imagen 6"/>
          <p:cNvPicPr/>
          <p:nvPr/>
        </p:nvPicPr>
        <p:blipFill rotWithShape="1">
          <a:blip r:embed="rId2">
            <a:extLst>
              <a:ext uri="{28A0092B-C50C-407E-A947-70E740481C1C}">
                <a14:useLocalDpi xmlns:a14="http://schemas.microsoft.com/office/drawing/2010/main" val="0"/>
              </a:ext>
            </a:extLst>
          </a:blip>
          <a:srcRect l="10442" t="13309" r="56961" b="17567"/>
          <a:stretch/>
        </p:blipFill>
        <p:spPr bwMode="auto">
          <a:xfrm>
            <a:off x="7267981" y="1634970"/>
            <a:ext cx="4648835" cy="3239770"/>
          </a:xfrm>
          <a:prstGeom prst="rect">
            <a:avLst/>
          </a:prstGeom>
          <a:ln>
            <a:noFill/>
          </a:ln>
          <a:extLst>
            <a:ext uri="{53640926-AAD7-44D8-BBD7-CCE9431645EC}">
              <a14:shadowObscured xmlns:a14="http://schemas.microsoft.com/office/drawing/2010/main"/>
            </a:ext>
          </a:extLst>
        </p:spPr>
      </p:pic>
      <p:sp>
        <p:nvSpPr>
          <p:cNvPr id="8" name="Rectángulo 7"/>
          <p:cNvSpPr/>
          <p:nvPr/>
        </p:nvSpPr>
        <p:spPr>
          <a:xfrm>
            <a:off x="412478" y="3692138"/>
            <a:ext cx="42958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s-419" sz="1200" dirty="0"/>
              <a:t>L</a:t>
            </a:r>
            <a:r>
              <a:rPr lang="es-419" sz="1200" dirty="0" smtClean="0"/>
              <a:t>a </a:t>
            </a:r>
            <a:r>
              <a:rPr lang="es-419" sz="1200" dirty="0"/>
              <a:t>mortalidad espermática </a:t>
            </a:r>
            <a:r>
              <a:rPr lang="es-419" sz="1200" dirty="0" smtClean="0"/>
              <a:t>presente en machos suplementados con vitaminas tiene </a:t>
            </a:r>
            <a:r>
              <a:rPr lang="es-419" sz="1200" dirty="0"/>
              <a:t>15.65% de mortalidad frente a 26.66% de mortalidad de </a:t>
            </a:r>
            <a:r>
              <a:rPr lang="es-419" sz="1200" dirty="0" smtClean="0"/>
              <a:t>espermatozoides presente en machos </a:t>
            </a:r>
            <a:r>
              <a:rPr lang="es-419" sz="1200" dirty="0"/>
              <a:t>alimentados con alimento comercial</a:t>
            </a:r>
          </a:p>
        </p:txBody>
      </p:sp>
      <p:sp>
        <p:nvSpPr>
          <p:cNvPr id="9" name="Rectángulo 8"/>
          <p:cNvSpPr/>
          <p:nvPr/>
        </p:nvSpPr>
        <p:spPr>
          <a:xfrm>
            <a:off x="2783632" y="5000235"/>
            <a:ext cx="4296494" cy="13042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050" dirty="0">
                <a:latin typeface="Arial" panose="020B0604020202020204" pitchFamily="34" charset="0"/>
                <a:ea typeface="Calibri" panose="020F0502020204030204" pitchFamily="34" charset="0"/>
              </a:rPr>
              <a:t>Bravo,(2018) quien dice que la inclusión de vitaminas en el alimento balanceado reduce el porcentaje de mortalidad de los espermatozoide con 11.8% de mortalidad en comparación de machos de </a:t>
            </a:r>
            <a:r>
              <a:rPr lang="es-419" sz="1050" i="1" dirty="0">
                <a:latin typeface="Arial" panose="020B0604020202020204" pitchFamily="34" charset="0"/>
                <a:ea typeface="Calibri" panose="020F0502020204030204" pitchFamily="34" charset="0"/>
              </a:rPr>
              <a:t>Oncorhynchus mykiss </a:t>
            </a:r>
            <a:r>
              <a:rPr lang="es-419" sz="1050" dirty="0">
                <a:latin typeface="Arial" panose="020B0604020202020204" pitchFamily="34" charset="0"/>
                <a:ea typeface="Calibri" panose="020F0502020204030204" pitchFamily="34" charset="0"/>
              </a:rPr>
              <a:t>alimentados con alimento balanceado con un 17.3% de mortalidad. </a:t>
            </a:r>
            <a:endParaRPr lang="es-419" sz="1050" dirty="0"/>
          </a:p>
        </p:txBody>
      </p:sp>
      <p:sp>
        <p:nvSpPr>
          <p:cNvPr id="10" name="Rectángulo 9"/>
          <p:cNvSpPr/>
          <p:nvPr/>
        </p:nvSpPr>
        <p:spPr>
          <a:xfrm>
            <a:off x="7155211" y="5010629"/>
            <a:ext cx="4608512" cy="4308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419" sz="1100" dirty="0" smtClean="0">
                <a:latin typeface="Arial" panose="020B0604020202020204" pitchFamily="34" charset="0"/>
                <a:ea typeface="Calibri" panose="020F0502020204030204" pitchFamily="34" charset="0"/>
              </a:rPr>
              <a:t>Esto se puede atribuir a la oxidación </a:t>
            </a:r>
            <a:r>
              <a:rPr lang="es-419" sz="1100" dirty="0">
                <a:latin typeface="Arial" panose="020B0604020202020204" pitchFamily="34" charset="0"/>
                <a:ea typeface="Calibri" panose="020F0502020204030204" pitchFamily="34" charset="0"/>
              </a:rPr>
              <a:t>de compuestos </a:t>
            </a:r>
            <a:r>
              <a:rPr lang="es-419" sz="1100" dirty="0" smtClean="0">
                <a:latin typeface="Arial" panose="020B0604020202020204" pitchFamily="34" charset="0"/>
                <a:ea typeface="Calibri" panose="020F0502020204030204" pitchFamily="34" charset="0"/>
              </a:rPr>
              <a:t>los cuales pueden dañar proteínas </a:t>
            </a:r>
            <a:r>
              <a:rPr lang="es-419" sz="1100" dirty="0" smtClean="0"/>
              <a:t>(</a:t>
            </a:r>
            <a:r>
              <a:rPr lang="es-419" sz="1100" dirty="0"/>
              <a:t>Hernández-Matos et al., 2010</a:t>
            </a:r>
          </a:p>
        </p:txBody>
      </p:sp>
    </p:spTree>
    <p:extLst>
      <p:ext uri="{BB962C8B-B14F-4D97-AF65-F5344CB8AC3E}">
        <p14:creationId xmlns:p14="http://schemas.microsoft.com/office/powerpoint/2010/main" val="2935588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Hembra</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17500" y="932935"/>
            <a:ext cx="1911614" cy="369332"/>
          </a:xfrm>
          <a:prstGeom prst="rect">
            <a:avLst/>
          </a:prstGeom>
        </p:spPr>
        <p:txBody>
          <a:bodyPr wrap="none">
            <a:spAutoFit/>
          </a:bodyPr>
          <a:lstStyle/>
          <a:p>
            <a:r>
              <a:rPr lang="es-419" b="1" dirty="0" smtClean="0">
                <a:latin typeface="Arial" panose="020B0604020202020204" pitchFamily="34" charset="0"/>
                <a:ea typeface="Calibri" panose="020F0502020204030204" pitchFamily="34" charset="0"/>
              </a:rPr>
              <a:t>Tamaño de ova </a:t>
            </a:r>
            <a:endParaRPr lang="es-419" dirty="0"/>
          </a:p>
        </p:txBody>
      </p:sp>
      <p:sp>
        <p:nvSpPr>
          <p:cNvPr id="7" name="Rectangle 1"/>
          <p:cNvSpPr>
            <a:spLocks noChangeArrowheads="1"/>
          </p:cNvSpPr>
          <p:nvPr/>
        </p:nvSpPr>
        <p:spPr bwMode="auto">
          <a:xfrm>
            <a:off x="317500" y="1407092"/>
            <a:ext cx="63545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del tama</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ñ</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 de ovas de Trucha arco</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a:t>
            </a:r>
            <a:endParaRPr kumimoji="0" lang="es-ES" altLang="es-419"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523272015"/>
              </p:ext>
            </p:extLst>
          </p:nvPr>
        </p:nvGraphicFramePr>
        <p:xfrm>
          <a:off x="317500" y="1773524"/>
          <a:ext cx="6858620" cy="2133600"/>
        </p:xfrm>
        <a:graphic>
          <a:graphicData uri="http://schemas.openxmlformats.org/drawingml/2006/table">
            <a:tbl>
              <a:tblPr firstRow="1" firstCol="1" bandRow="1">
                <a:tableStyleId>{EB344D84-9AFB-497E-A393-DC336BA19D2E}</a:tableStyleId>
              </a:tblPr>
              <a:tblGrid>
                <a:gridCol w="2924505"/>
                <a:gridCol w="1318269"/>
                <a:gridCol w="2615846"/>
              </a:tblGrid>
              <a:tr h="403103">
                <a:tc>
                  <a:txBody>
                    <a:bodyPr/>
                    <a:lstStyle/>
                    <a:p>
                      <a:pPr algn="l">
                        <a:lnSpc>
                          <a:spcPct val="200000"/>
                        </a:lnSpc>
                        <a:spcAft>
                          <a:spcPts val="0"/>
                        </a:spcAft>
                      </a:pPr>
                      <a:r>
                        <a:rPr lang="es-419" sz="1400" dirty="0">
                          <a:solidFill>
                            <a:schemeClr val="tx1"/>
                          </a:solidFill>
                          <a:effectLst/>
                        </a:rPr>
                        <a:t>Tratamiento</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a:solidFill>
                            <a:schemeClr val="tx1"/>
                          </a:solidFill>
                          <a:effectLst/>
                        </a:rPr>
                        <a:t>n</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a:solidFill>
                            <a:schemeClr val="tx1"/>
                          </a:solidFill>
                          <a:effectLst/>
                        </a:rPr>
                        <a:t>Tamaño (mm)</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03103">
                <a:tc>
                  <a:txBody>
                    <a:bodyPr/>
                    <a:lstStyle/>
                    <a:p>
                      <a:pPr algn="l">
                        <a:lnSpc>
                          <a:spcPct val="200000"/>
                        </a:lnSpc>
                        <a:spcAft>
                          <a:spcPts val="0"/>
                        </a:spcAft>
                      </a:pPr>
                      <a:r>
                        <a:rPr lang="es-419" sz="1400" dirty="0">
                          <a:solidFill>
                            <a:schemeClr val="tx1"/>
                          </a:solidFill>
                          <a:effectLst/>
                        </a:rPr>
                        <a:t>Vitaminas </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a:solidFill>
                            <a:schemeClr val="tx1"/>
                          </a:solidFill>
                          <a:effectLst/>
                        </a:rPr>
                        <a:t>40</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a:solidFill>
                            <a:schemeClr val="tx1"/>
                          </a:solidFill>
                          <a:effectLst/>
                        </a:rPr>
                        <a:t>6,5 ± 0,01  a</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03103">
                <a:tc>
                  <a:txBody>
                    <a:bodyPr/>
                    <a:lstStyle/>
                    <a:p>
                      <a:pPr algn="l">
                        <a:lnSpc>
                          <a:spcPct val="200000"/>
                        </a:lnSpc>
                        <a:spcAft>
                          <a:spcPts val="0"/>
                        </a:spcAft>
                      </a:pPr>
                      <a:r>
                        <a:rPr lang="es-419" sz="1400" dirty="0">
                          <a:solidFill>
                            <a:schemeClr val="tx1"/>
                          </a:solidFill>
                          <a:effectLst/>
                        </a:rPr>
                        <a:t>Vit + Nucleótidos</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dirty="0">
                          <a:solidFill>
                            <a:schemeClr val="tx1"/>
                          </a:solidFill>
                          <a:effectLst/>
                        </a:rPr>
                        <a:t>40</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a:solidFill>
                            <a:schemeClr val="tx1"/>
                          </a:solidFill>
                          <a:effectLst/>
                        </a:rPr>
                        <a:t>5,9 ± 0,01  b</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03103">
                <a:tc>
                  <a:txBody>
                    <a:bodyPr/>
                    <a:lstStyle/>
                    <a:p>
                      <a:pPr algn="l">
                        <a:lnSpc>
                          <a:spcPct val="200000"/>
                        </a:lnSpc>
                        <a:spcAft>
                          <a:spcPts val="0"/>
                        </a:spcAft>
                      </a:pPr>
                      <a:r>
                        <a:rPr lang="es-419" sz="1400" dirty="0">
                          <a:solidFill>
                            <a:schemeClr val="tx1"/>
                          </a:solidFill>
                          <a:effectLst/>
                        </a:rPr>
                        <a:t>Nucleótidos</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dirty="0">
                          <a:solidFill>
                            <a:schemeClr val="tx1"/>
                          </a:solidFill>
                          <a:effectLst/>
                        </a:rPr>
                        <a:t>40</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dirty="0">
                          <a:solidFill>
                            <a:schemeClr val="tx1"/>
                          </a:solidFill>
                          <a:effectLst/>
                        </a:rPr>
                        <a:t>5,0 ± 0,01  c</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03103">
                <a:tc>
                  <a:txBody>
                    <a:bodyPr/>
                    <a:lstStyle/>
                    <a:p>
                      <a:pPr algn="l">
                        <a:lnSpc>
                          <a:spcPct val="200000"/>
                        </a:lnSpc>
                        <a:spcAft>
                          <a:spcPts val="0"/>
                        </a:spcAft>
                      </a:pPr>
                      <a:r>
                        <a:rPr lang="es-419" sz="1400" dirty="0">
                          <a:solidFill>
                            <a:schemeClr val="tx1"/>
                          </a:solidFill>
                          <a:effectLst/>
                        </a:rPr>
                        <a:t>Control</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a:solidFill>
                            <a:schemeClr val="tx1"/>
                          </a:solidFill>
                          <a:effectLst/>
                        </a:rPr>
                        <a:t>40</a:t>
                      </a:r>
                      <a:endParaRPr lang="es-419"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400" dirty="0">
                          <a:solidFill>
                            <a:schemeClr val="tx1"/>
                          </a:solidFill>
                          <a:effectLst/>
                        </a:rPr>
                        <a:t>4,4 ± 0,01  d</a:t>
                      </a:r>
                      <a:endParaRPr lang="es-419"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9" name="Imagen 8"/>
          <p:cNvPicPr/>
          <p:nvPr/>
        </p:nvPicPr>
        <p:blipFill rotWithShape="1">
          <a:blip r:embed="rId2" cstate="print">
            <a:extLst>
              <a:ext uri="{28A0092B-C50C-407E-A947-70E740481C1C}">
                <a14:useLocalDpi xmlns:a14="http://schemas.microsoft.com/office/drawing/2010/main" val="0"/>
              </a:ext>
            </a:extLst>
          </a:blip>
          <a:srcRect l="10301" t="13583" r="54562" b="16279"/>
          <a:stretch/>
        </p:blipFill>
        <p:spPr bwMode="auto">
          <a:xfrm>
            <a:off x="1680641" y="3912779"/>
            <a:ext cx="4132337" cy="2366784"/>
          </a:xfrm>
          <a:prstGeom prst="rect">
            <a:avLst/>
          </a:prstGeom>
          <a:ln>
            <a:noFill/>
          </a:ln>
          <a:extLst>
            <a:ext uri="{53640926-AAD7-44D8-BBD7-CCE9431645EC}">
              <a14:shadowObscured xmlns:a14="http://schemas.microsoft.com/office/drawing/2010/main"/>
            </a:ext>
          </a:extLst>
        </p:spPr>
      </p:pic>
      <p:sp>
        <p:nvSpPr>
          <p:cNvPr id="10" name="Rectángulo 9"/>
          <p:cNvSpPr/>
          <p:nvPr/>
        </p:nvSpPr>
        <p:spPr>
          <a:xfrm>
            <a:off x="7392144" y="1773527"/>
            <a:ext cx="4439816" cy="1147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200000"/>
              </a:lnSpc>
            </a:pPr>
            <a:r>
              <a:rPr lang="es-419" sz="1200" dirty="0" smtClean="0">
                <a:latin typeface="Arial" panose="020B0604020202020204" pitchFamily="34" charset="0"/>
                <a:ea typeface="Calibri" panose="020F0502020204030204" pitchFamily="34" charset="0"/>
              </a:rPr>
              <a:t>La </a:t>
            </a:r>
            <a:r>
              <a:rPr lang="es-419" sz="1200" dirty="0">
                <a:latin typeface="Arial" panose="020B0604020202020204" pitchFamily="34" charset="0"/>
                <a:ea typeface="Calibri" panose="020F0502020204030204" pitchFamily="34" charset="0"/>
              </a:rPr>
              <a:t>dieta comercial más vitaminas presentó el mayor tamaño de ova </a:t>
            </a:r>
            <a:r>
              <a:rPr lang="es-419" sz="1200" dirty="0" smtClean="0">
                <a:latin typeface="Arial" panose="020B0604020202020204" pitchFamily="34" charset="0"/>
                <a:ea typeface="Calibri" panose="020F0502020204030204" pitchFamily="34" charset="0"/>
              </a:rPr>
              <a:t>(6,5 mm) </a:t>
            </a:r>
            <a:r>
              <a:rPr lang="es-419" sz="1200" dirty="0">
                <a:latin typeface="Arial" panose="020B0604020202020204" pitchFamily="34" charset="0"/>
                <a:ea typeface="Calibri" panose="020F0502020204030204" pitchFamily="34" charset="0"/>
              </a:rPr>
              <a:t>mientras que la dieta comercial </a:t>
            </a:r>
            <a:r>
              <a:rPr lang="es-419" sz="1200" dirty="0" smtClean="0">
                <a:latin typeface="Arial" panose="020B0604020202020204" pitchFamily="34" charset="0"/>
                <a:ea typeface="Calibri" panose="020F0502020204030204" pitchFamily="34" charset="0"/>
              </a:rPr>
              <a:t>mostró </a:t>
            </a:r>
            <a:r>
              <a:rPr lang="es-419" sz="1200" dirty="0">
                <a:latin typeface="Arial" panose="020B0604020202020204" pitchFamily="34" charset="0"/>
                <a:ea typeface="Calibri" panose="020F0502020204030204" pitchFamily="34" charset="0"/>
              </a:rPr>
              <a:t>el menor tamaño de ova </a:t>
            </a:r>
            <a:r>
              <a:rPr lang="es-419" sz="1200" dirty="0" smtClean="0">
                <a:latin typeface="Arial" panose="020B0604020202020204" pitchFamily="34" charset="0"/>
                <a:ea typeface="Calibri" panose="020F0502020204030204" pitchFamily="34" charset="0"/>
              </a:rPr>
              <a:t>(4,4 mm). </a:t>
            </a:r>
            <a:endParaRPr lang="es-419" sz="1200" dirty="0"/>
          </a:p>
        </p:txBody>
      </p:sp>
      <p:sp>
        <p:nvSpPr>
          <p:cNvPr id="6" name="Rectángulo 5"/>
          <p:cNvSpPr/>
          <p:nvPr/>
        </p:nvSpPr>
        <p:spPr>
          <a:xfrm>
            <a:off x="7392144" y="3058833"/>
            <a:ext cx="4439816"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200" dirty="0">
                <a:latin typeface="Arial" panose="020B0604020202020204" pitchFamily="34" charset="0"/>
                <a:ea typeface="Calibri" panose="020F0502020204030204" pitchFamily="34" charset="0"/>
              </a:rPr>
              <a:t>Estos resultados difieren de los encontrados por </a:t>
            </a:r>
            <a:r>
              <a:rPr lang="es-419" sz="1200" dirty="0" err="1">
                <a:latin typeface="Arial" panose="020B0604020202020204" pitchFamily="34" charset="0"/>
                <a:ea typeface="Calibri" panose="020F0502020204030204" pitchFamily="34" charset="0"/>
              </a:rPr>
              <a:t>Lavens</a:t>
            </a:r>
            <a:r>
              <a:rPr lang="es-419" sz="1200" dirty="0">
                <a:latin typeface="Arial" panose="020B0604020202020204" pitchFamily="34" charset="0"/>
                <a:ea typeface="Calibri" panose="020F0502020204030204" pitchFamily="34" charset="0"/>
              </a:rPr>
              <a:t> et al., (</a:t>
            </a:r>
            <a:r>
              <a:rPr lang="es-419" sz="1200" dirty="0" smtClean="0">
                <a:latin typeface="Arial" panose="020B0604020202020204" pitchFamily="34" charset="0"/>
                <a:ea typeface="Calibri" panose="020F0502020204030204" pitchFamily="34" charset="0"/>
              </a:rPr>
              <a:t>1999) quien </a:t>
            </a:r>
            <a:r>
              <a:rPr lang="es-419" sz="1200" dirty="0" err="1" smtClean="0">
                <a:latin typeface="Arial" panose="020B0604020202020204" pitchFamily="34" charset="0"/>
                <a:ea typeface="Calibri" panose="020F0502020204030204" pitchFamily="34" charset="0"/>
              </a:rPr>
              <a:t>evaluo</a:t>
            </a:r>
            <a:r>
              <a:rPr lang="es-419" sz="1200" dirty="0" smtClean="0">
                <a:latin typeface="Arial" panose="020B0604020202020204" pitchFamily="34" charset="0"/>
                <a:ea typeface="Calibri" panose="020F0502020204030204" pitchFamily="34" charset="0"/>
              </a:rPr>
              <a:t> el </a:t>
            </a:r>
            <a:r>
              <a:rPr lang="es-419" sz="1200" dirty="0">
                <a:latin typeface="Arial" panose="020B0604020202020204" pitchFamily="34" charset="0"/>
                <a:ea typeface="Calibri" panose="020F0502020204030204" pitchFamily="34" charset="0"/>
              </a:rPr>
              <a:t>efecto de las vitaminas en dietas de rodaballo (</a:t>
            </a:r>
            <a:r>
              <a:rPr lang="es-419" sz="1200" dirty="0" err="1">
                <a:latin typeface="Arial" panose="020B0604020202020204" pitchFamily="34" charset="0"/>
                <a:ea typeface="Calibri" panose="020F0502020204030204" pitchFamily="34" charset="0"/>
              </a:rPr>
              <a:t>Scophthalmus</a:t>
            </a:r>
            <a:r>
              <a:rPr lang="es-419" sz="1200" dirty="0">
                <a:latin typeface="Arial" panose="020B0604020202020204" pitchFamily="34" charset="0"/>
                <a:ea typeface="Calibri" panose="020F0502020204030204" pitchFamily="34" charset="0"/>
              </a:rPr>
              <a:t> </a:t>
            </a:r>
            <a:r>
              <a:rPr lang="es-419" sz="1200" dirty="0" err="1">
                <a:latin typeface="Arial" panose="020B0604020202020204" pitchFamily="34" charset="0"/>
                <a:ea typeface="Calibri" panose="020F0502020204030204" pitchFamily="34" charset="0"/>
              </a:rPr>
              <a:t>maximus</a:t>
            </a:r>
            <a:r>
              <a:rPr lang="es-419" sz="1200" dirty="0" smtClean="0">
                <a:latin typeface="Arial" panose="020B0604020202020204" pitchFamily="34" charset="0"/>
                <a:ea typeface="Calibri" panose="020F0502020204030204" pitchFamily="34" charset="0"/>
              </a:rPr>
              <a:t>)</a:t>
            </a:r>
            <a:endParaRPr lang="es-419" sz="1200" dirty="0"/>
          </a:p>
        </p:txBody>
      </p:sp>
      <p:sp>
        <p:nvSpPr>
          <p:cNvPr id="12" name="Rectángulo 11"/>
          <p:cNvSpPr/>
          <p:nvPr/>
        </p:nvSpPr>
        <p:spPr>
          <a:xfrm>
            <a:off x="7392144" y="4437112"/>
            <a:ext cx="3647728" cy="13181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ES" sz="1400" dirty="0"/>
              <a:t>Las vitaminas E y C en bajas concentraciones pueden afectar a la oxidación </a:t>
            </a:r>
            <a:r>
              <a:rPr lang="es-ES" sz="1400" dirty="0" smtClean="0"/>
              <a:t>(</a:t>
            </a:r>
            <a:r>
              <a:rPr lang="es-ES" sz="1400" dirty="0" err="1"/>
              <a:t>Serezli</a:t>
            </a:r>
            <a:r>
              <a:rPr lang="es-ES" sz="1400" dirty="0"/>
              <a:t> et al., 2010). </a:t>
            </a:r>
          </a:p>
        </p:txBody>
      </p:sp>
    </p:spTree>
    <p:extLst>
      <p:ext uri="{BB962C8B-B14F-4D97-AF65-F5344CB8AC3E}">
        <p14:creationId xmlns:p14="http://schemas.microsoft.com/office/powerpoint/2010/main" val="2370873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Hembra</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17500" y="932935"/>
            <a:ext cx="1646605" cy="369332"/>
          </a:xfrm>
          <a:prstGeom prst="rect">
            <a:avLst/>
          </a:prstGeom>
        </p:spPr>
        <p:txBody>
          <a:bodyPr wrap="none">
            <a:spAutoFit/>
          </a:bodyPr>
          <a:lstStyle/>
          <a:p>
            <a:r>
              <a:rPr lang="es-419" b="1" dirty="0" smtClean="0">
                <a:latin typeface="Arial" panose="020B0604020202020204" pitchFamily="34" charset="0"/>
                <a:ea typeface="Calibri" panose="020F0502020204030204" pitchFamily="34" charset="0"/>
              </a:rPr>
              <a:t>Color de ova </a:t>
            </a:r>
            <a:endParaRPr lang="es-419" dirty="0"/>
          </a:p>
        </p:txBody>
      </p:sp>
      <p:sp>
        <p:nvSpPr>
          <p:cNvPr id="8" name="Rectángulo 7"/>
          <p:cNvSpPr/>
          <p:nvPr/>
        </p:nvSpPr>
        <p:spPr>
          <a:xfrm>
            <a:off x="299788" y="1302267"/>
            <a:ext cx="7596412" cy="430887"/>
          </a:xfrm>
          <a:prstGeom prst="rect">
            <a:avLst/>
          </a:prstGeom>
        </p:spPr>
        <p:txBody>
          <a:bodyPr wrap="square">
            <a:spAutoFit/>
          </a:bodyPr>
          <a:lstStyle/>
          <a:p>
            <a:pPr>
              <a:spcAft>
                <a:spcPts val="1000"/>
              </a:spcAft>
            </a:pPr>
            <a:r>
              <a:rPr lang="es-ES" sz="1100" i="1" dirty="0">
                <a:latin typeface="Arial" panose="020B0604020202020204" pitchFamily="34" charset="0"/>
                <a:ea typeface="Times New Roman" panose="02020603050405020304" pitchFamily="18" charset="0"/>
                <a:cs typeface="Times New Roman" panose="02020603050405020304" pitchFamily="18" charset="0"/>
              </a:rPr>
              <a:t>Promedio ± error estándar de la intensidad, color rojo, color verde, color azul y R+G+B,  observada en ovas de Trucha arcoíris (Oncorhynchus mykiss)</a:t>
            </a:r>
            <a:endParaRPr lang="es-419" sz="9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4155099420"/>
              </p:ext>
            </p:extLst>
          </p:nvPr>
        </p:nvGraphicFramePr>
        <p:xfrm>
          <a:off x="317500" y="1733154"/>
          <a:ext cx="7170062" cy="1995123"/>
        </p:xfrm>
        <a:graphic>
          <a:graphicData uri="http://schemas.openxmlformats.org/drawingml/2006/table">
            <a:tbl>
              <a:tblPr firstRow="1" firstCol="1" bandRow="1">
                <a:tableStyleId>{EB344D84-9AFB-497E-A393-DC336BA19D2E}</a:tableStyleId>
              </a:tblPr>
              <a:tblGrid>
                <a:gridCol w="1400516"/>
                <a:gridCol w="1207401"/>
                <a:gridCol w="1114261"/>
                <a:gridCol w="1136477"/>
                <a:gridCol w="1116824"/>
                <a:gridCol w="1194583"/>
              </a:tblGrid>
              <a:tr h="329588">
                <a:tc>
                  <a:txBody>
                    <a:bodyPr/>
                    <a:lstStyle/>
                    <a:p>
                      <a:pPr algn="l">
                        <a:lnSpc>
                          <a:spcPct val="107000"/>
                        </a:lnSpc>
                        <a:spcAft>
                          <a:spcPts val="0"/>
                        </a:spcAft>
                      </a:pPr>
                      <a:r>
                        <a:rPr lang="es-419" sz="1100" dirty="0">
                          <a:solidFill>
                            <a:schemeClr val="tx1"/>
                          </a:solidFill>
                          <a:effectLst/>
                        </a:rPr>
                        <a:t>Tratamiento</a:t>
                      </a:r>
                      <a:endParaRPr lang="es-419"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Intensidad (bits)</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Rojo (bits)</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Verde (bits)</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Azul (bits)</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R+G+B (bits)</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24438">
                <a:tc>
                  <a:txBody>
                    <a:bodyPr/>
                    <a:lstStyle/>
                    <a:p>
                      <a:pPr algn="l">
                        <a:lnSpc>
                          <a:spcPct val="200000"/>
                        </a:lnSpc>
                        <a:spcAft>
                          <a:spcPts val="0"/>
                        </a:spcAft>
                      </a:pPr>
                      <a:r>
                        <a:rPr lang="es-419" sz="1200" dirty="0">
                          <a:solidFill>
                            <a:schemeClr val="tx1"/>
                          </a:solidFill>
                          <a:effectLst/>
                        </a:rPr>
                        <a:t>Vitaminas </a:t>
                      </a:r>
                      <a:endParaRPr lang="es-419"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dirty="0">
                          <a:solidFill>
                            <a:schemeClr val="tx1"/>
                          </a:solidFill>
                          <a:effectLst/>
                        </a:rPr>
                        <a:t>161,63 ± 0,46  a</a:t>
                      </a:r>
                      <a:endParaRPr lang="es-419"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165,13 ± 0,82  a</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419" sz="1100">
                          <a:solidFill>
                            <a:schemeClr val="tx1"/>
                          </a:solidFill>
                          <a:effectLst/>
                        </a:rPr>
                        <a:t>166,05 ± 0,67  a</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419" sz="1100">
                          <a:solidFill>
                            <a:schemeClr val="tx1"/>
                          </a:solidFill>
                          <a:effectLst/>
                        </a:rPr>
                        <a:t>123,03 ± 0,71  a</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419" sz="1100">
                          <a:solidFill>
                            <a:schemeClr val="tx1"/>
                          </a:solidFill>
                          <a:effectLst/>
                        </a:rPr>
                        <a:t>165,88 ± 0,68  a</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24438">
                <a:tc>
                  <a:txBody>
                    <a:bodyPr/>
                    <a:lstStyle/>
                    <a:p>
                      <a:pPr algn="l">
                        <a:lnSpc>
                          <a:spcPct val="200000"/>
                        </a:lnSpc>
                        <a:spcAft>
                          <a:spcPts val="0"/>
                        </a:spcAft>
                      </a:pPr>
                      <a:r>
                        <a:rPr lang="es-419" sz="1200">
                          <a:solidFill>
                            <a:schemeClr val="tx1"/>
                          </a:solidFill>
                          <a:effectLst/>
                        </a:rPr>
                        <a:t>Vit + Nucleótidos</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155,95 ± 0,46  b</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dirty="0">
                          <a:solidFill>
                            <a:schemeClr val="tx1"/>
                          </a:solidFill>
                          <a:effectLst/>
                        </a:rPr>
                        <a:t>159,10 ± 0,82  b</a:t>
                      </a:r>
                      <a:endParaRPr lang="es-419"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419" sz="1100" dirty="0">
                          <a:solidFill>
                            <a:schemeClr val="tx1"/>
                          </a:solidFill>
                          <a:effectLst/>
                        </a:rPr>
                        <a:t>158,58 ± 0,67  b</a:t>
                      </a:r>
                      <a:endParaRPr lang="es-419"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419" sz="1100">
                          <a:solidFill>
                            <a:schemeClr val="tx1"/>
                          </a:solidFill>
                          <a:effectLst/>
                        </a:rPr>
                        <a:t>114,90 ± 0,71  b</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419" sz="1100">
                          <a:solidFill>
                            <a:schemeClr val="tx1"/>
                          </a:solidFill>
                          <a:effectLst/>
                        </a:rPr>
                        <a:t>161,55 ± 0,68  b</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92221">
                <a:tc>
                  <a:txBody>
                    <a:bodyPr/>
                    <a:lstStyle/>
                    <a:p>
                      <a:pPr algn="l">
                        <a:lnSpc>
                          <a:spcPct val="200000"/>
                        </a:lnSpc>
                        <a:spcAft>
                          <a:spcPts val="0"/>
                        </a:spcAft>
                      </a:pPr>
                      <a:r>
                        <a:rPr lang="es-419" sz="1200">
                          <a:solidFill>
                            <a:schemeClr val="tx1"/>
                          </a:solidFill>
                          <a:effectLst/>
                        </a:rPr>
                        <a:t>Nucleótidos</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135,85 ± 0,46  c</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139,00 ± 0,82  c</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419" sz="1100" dirty="0">
                          <a:solidFill>
                            <a:schemeClr val="tx1"/>
                          </a:solidFill>
                          <a:effectLst/>
                        </a:rPr>
                        <a:t>136,45 ± 0,67  c</a:t>
                      </a:r>
                      <a:endParaRPr lang="es-419"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419" sz="1100" dirty="0">
                          <a:solidFill>
                            <a:schemeClr val="tx1"/>
                          </a:solidFill>
                          <a:effectLst/>
                        </a:rPr>
                        <a:t>94,03 ± 0,71  c</a:t>
                      </a:r>
                      <a:endParaRPr lang="es-419"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419" sz="1100" dirty="0">
                          <a:solidFill>
                            <a:schemeClr val="tx1"/>
                          </a:solidFill>
                          <a:effectLst/>
                        </a:rPr>
                        <a:t>137,38 ± 0,68  c</a:t>
                      </a:r>
                      <a:endParaRPr lang="es-419"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24438">
                <a:tc>
                  <a:txBody>
                    <a:bodyPr/>
                    <a:lstStyle/>
                    <a:p>
                      <a:pPr algn="l">
                        <a:lnSpc>
                          <a:spcPct val="200000"/>
                        </a:lnSpc>
                        <a:spcAft>
                          <a:spcPts val="0"/>
                        </a:spcAft>
                      </a:pPr>
                      <a:r>
                        <a:rPr lang="es-419" sz="1200">
                          <a:solidFill>
                            <a:schemeClr val="tx1"/>
                          </a:solidFill>
                          <a:effectLst/>
                        </a:rPr>
                        <a:t>Control</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124,68 ± 0,46  d</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128,53 ± 0,82  d</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124,28 ± 0,67  d</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a:solidFill>
                            <a:schemeClr val="tx1"/>
                          </a:solidFill>
                          <a:effectLst/>
                        </a:rPr>
                        <a:t>83,38 ± 0,71  d</a:t>
                      </a:r>
                      <a:endParaRPr lang="es-419"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100" dirty="0">
                          <a:solidFill>
                            <a:schemeClr val="tx1"/>
                          </a:solidFill>
                          <a:effectLst/>
                        </a:rPr>
                        <a:t>119,98 ± 0,68  d</a:t>
                      </a:r>
                      <a:endParaRPr lang="es-419"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10" name="Imagen 9"/>
          <p:cNvPicPr/>
          <p:nvPr/>
        </p:nvPicPr>
        <p:blipFill rotWithShape="1">
          <a:blip r:embed="rId2" cstate="print">
            <a:extLst>
              <a:ext uri="{28A0092B-C50C-407E-A947-70E740481C1C}">
                <a14:useLocalDpi xmlns:a14="http://schemas.microsoft.com/office/drawing/2010/main" val="0"/>
              </a:ext>
            </a:extLst>
          </a:blip>
          <a:srcRect l="2258" t="9847" r="46802" b="11127"/>
          <a:stretch/>
        </p:blipFill>
        <p:spPr bwMode="auto">
          <a:xfrm>
            <a:off x="839416" y="3861048"/>
            <a:ext cx="6048672" cy="2952328"/>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8184232" y="2214919"/>
            <a:ext cx="2855640" cy="26203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s-419" sz="1200" dirty="0">
                <a:latin typeface="Arial" panose="020B0604020202020204" pitchFamily="34" charset="0"/>
                <a:ea typeface="Calibri" panose="020F0502020204030204" pitchFamily="34" charset="0"/>
              </a:rPr>
              <a:t>Intensidad, color rojo, color verde, color azul y R+G+B el alimento comercial más vitaminas presentó mejores resultados (</a:t>
            </a:r>
            <a:r>
              <a:rPr lang="es-419" sz="1200" dirty="0" smtClean="0">
                <a:latin typeface="Arial" panose="020B0604020202020204" pitchFamily="34" charset="0"/>
                <a:ea typeface="Calibri" panose="020F0502020204030204" pitchFamily="34" charset="0"/>
              </a:rPr>
              <a:t>161,63, 165,13, 166,05, </a:t>
            </a:r>
            <a:r>
              <a:rPr lang="es-419" sz="1200" dirty="0">
                <a:latin typeface="Arial" panose="020B0604020202020204" pitchFamily="34" charset="0"/>
                <a:ea typeface="Calibri" panose="020F0502020204030204" pitchFamily="34" charset="0"/>
              </a:rPr>
              <a:t>123,03 </a:t>
            </a:r>
            <a:r>
              <a:rPr lang="es-419" sz="1200" dirty="0" smtClean="0">
                <a:latin typeface="Arial" panose="020B0604020202020204" pitchFamily="34" charset="0"/>
                <a:ea typeface="Calibri" panose="020F0502020204030204" pitchFamily="34" charset="0"/>
              </a:rPr>
              <a:t>y </a:t>
            </a:r>
            <a:r>
              <a:rPr lang="es-419" sz="1200" dirty="0">
                <a:latin typeface="Arial" panose="020B0604020202020204" pitchFamily="34" charset="0"/>
                <a:ea typeface="Calibri" panose="020F0502020204030204" pitchFamily="34" charset="0"/>
              </a:rPr>
              <a:t>165,88 </a:t>
            </a:r>
            <a:r>
              <a:rPr lang="es-419" sz="1200" dirty="0" smtClean="0">
                <a:latin typeface="Arial" panose="020B0604020202020204" pitchFamily="34" charset="0"/>
                <a:ea typeface="Calibri" panose="020F0502020204030204" pitchFamily="34" charset="0"/>
              </a:rPr>
              <a:t>respectivamente</a:t>
            </a:r>
            <a:r>
              <a:rPr lang="es-419" sz="1200" dirty="0">
                <a:latin typeface="Arial" panose="020B0604020202020204" pitchFamily="34" charset="0"/>
                <a:ea typeface="Calibri" panose="020F0502020204030204" pitchFamily="34" charset="0"/>
              </a:rPr>
              <a:t>); </a:t>
            </a:r>
            <a:r>
              <a:rPr lang="es-419" sz="1200" dirty="0" smtClean="0">
                <a:latin typeface="Arial" panose="020B0604020202020204" pitchFamily="34" charset="0"/>
                <a:ea typeface="Calibri" panose="020F0502020204030204" pitchFamily="34" charset="0"/>
              </a:rPr>
              <a:t>mas </a:t>
            </a:r>
            <a:r>
              <a:rPr lang="es-419" sz="1200" dirty="0">
                <a:latin typeface="Arial" panose="020B0604020202020204" pitchFamily="34" charset="0"/>
                <a:ea typeface="Calibri" panose="020F0502020204030204" pitchFamily="34" charset="0"/>
              </a:rPr>
              <a:t>que la dieta comercial (tratamiento control)</a:t>
            </a:r>
            <a:endParaRPr lang="es-419" sz="1200" dirty="0"/>
          </a:p>
        </p:txBody>
      </p:sp>
    </p:spTree>
    <p:extLst>
      <p:ext uri="{BB962C8B-B14F-4D97-AF65-F5344CB8AC3E}">
        <p14:creationId xmlns:p14="http://schemas.microsoft.com/office/powerpoint/2010/main" val="1157890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Hembra</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ángulo 4"/>
          <p:cNvSpPr/>
          <p:nvPr/>
        </p:nvSpPr>
        <p:spPr>
          <a:xfrm>
            <a:off x="317500" y="932935"/>
            <a:ext cx="1595309" cy="369332"/>
          </a:xfrm>
          <a:prstGeom prst="rect">
            <a:avLst/>
          </a:prstGeom>
        </p:spPr>
        <p:txBody>
          <a:bodyPr wrap="none">
            <a:spAutoFit/>
          </a:bodyPr>
          <a:lstStyle/>
          <a:p>
            <a:r>
              <a:rPr lang="es-419" b="1" dirty="0" smtClean="0">
                <a:latin typeface="Arial" panose="020B0604020202020204" pitchFamily="34" charset="0"/>
                <a:ea typeface="Calibri" panose="020F0502020204030204" pitchFamily="34" charset="0"/>
              </a:rPr>
              <a:t>Peso de ova </a:t>
            </a:r>
            <a:endParaRPr lang="es-419" dirty="0"/>
          </a:p>
        </p:txBody>
      </p:sp>
      <p:sp>
        <p:nvSpPr>
          <p:cNvPr id="7" name="Rectangle 1"/>
          <p:cNvSpPr>
            <a:spLocks noChangeArrowheads="1"/>
          </p:cNvSpPr>
          <p:nvPr/>
        </p:nvSpPr>
        <p:spPr bwMode="auto">
          <a:xfrm>
            <a:off x="307991" y="128475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del peso de ovas observada de Trucha arco</a:t>
            </a:r>
            <a:r>
              <a:rPr kumimoji="0" lang="es-ES" altLang="es-419" sz="1100" b="0"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a:t>
            </a:r>
            <a:endParaRPr kumimoji="0" lang="es-ES" altLang="es-419"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680426897"/>
              </p:ext>
            </p:extLst>
          </p:nvPr>
        </p:nvGraphicFramePr>
        <p:xfrm>
          <a:off x="334087" y="1708514"/>
          <a:ext cx="5554980" cy="1950720"/>
        </p:xfrm>
        <a:graphic>
          <a:graphicData uri="http://schemas.openxmlformats.org/drawingml/2006/table">
            <a:tbl>
              <a:tblPr firstRow="1" firstCol="1" bandRow="1">
                <a:tableStyleId>{EB344D84-9AFB-497E-A393-DC336BA19D2E}</a:tableStyleId>
              </a:tblPr>
              <a:tblGrid>
                <a:gridCol w="1737995"/>
                <a:gridCol w="582295"/>
                <a:gridCol w="1406525"/>
                <a:gridCol w="1713230"/>
                <a:gridCol w="114935"/>
              </a:tblGrid>
              <a:tr h="176530">
                <a:tc>
                  <a:txBody>
                    <a:bodyPr/>
                    <a:lstStyle/>
                    <a:p>
                      <a:pPr algn="l">
                        <a:lnSpc>
                          <a:spcPct val="200000"/>
                        </a:lnSpc>
                        <a:spcAft>
                          <a:spcPts val="0"/>
                        </a:spcAft>
                      </a:pPr>
                      <a:r>
                        <a:rPr lang="es-419" sz="1000" dirty="0">
                          <a:solidFill>
                            <a:schemeClr val="tx1"/>
                          </a:solidFill>
                          <a:effectLst/>
                        </a:rPr>
                        <a:t>Tratamiento</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n</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Peso de ova (muestra) g</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Peso de ova (total) g</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76530">
                <a:tc>
                  <a:txBody>
                    <a:bodyPr/>
                    <a:lstStyle/>
                    <a:p>
                      <a:pPr algn="l">
                        <a:lnSpc>
                          <a:spcPct val="200000"/>
                        </a:lnSpc>
                        <a:spcAft>
                          <a:spcPts val="0"/>
                        </a:spcAft>
                      </a:pPr>
                      <a:r>
                        <a:rPr lang="es-419" sz="1100" dirty="0">
                          <a:solidFill>
                            <a:schemeClr val="tx1"/>
                          </a:solidFill>
                          <a:effectLst/>
                        </a:rPr>
                        <a:t>Vitaminas </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1.43 ± 0,03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95,00 ± 2,83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76530">
                <a:tc>
                  <a:txBody>
                    <a:bodyPr/>
                    <a:lstStyle/>
                    <a:p>
                      <a:pPr algn="l">
                        <a:lnSpc>
                          <a:spcPct val="200000"/>
                        </a:lnSpc>
                        <a:spcAft>
                          <a:spcPts val="0"/>
                        </a:spcAft>
                      </a:pPr>
                      <a:r>
                        <a:rPr lang="es-419" sz="1100">
                          <a:solidFill>
                            <a:schemeClr val="tx1"/>
                          </a:solidFill>
                          <a:effectLst/>
                        </a:rPr>
                        <a:t>Vit + 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1.34 ± 0,03  ab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84,00 ± 1,41  ab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76530">
                <a:tc>
                  <a:txBody>
                    <a:bodyPr/>
                    <a:lstStyle/>
                    <a:p>
                      <a:pPr algn="l">
                        <a:lnSpc>
                          <a:spcPct val="200000"/>
                        </a:lnSpc>
                        <a:spcAft>
                          <a:spcPts val="0"/>
                        </a:spcAft>
                      </a:pPr>
                      <a:r>
                        <a:rPr lang="es-419" sz="11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2</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1.28 ± 0,01  ab</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95,00 ± 1,41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effectLst/>
                        </a:rPr>
                        <a:t> </a:t>
                      </a:r>
                      <a:endParaRPr lang="es-419"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76530">
                <a:tc>
                  <a:txBody>
                    <a:bodyPr/>
                    <a:lstStyle/>
                    <a:p>
                      <a:pPr algn="l">
                        <a:lnSpc>
                          <a:spcPct val="200000"/>
                        </a:lnSpc>
                        <a:spcAft>
                          <a:spcPts val="0"/>
                        </a:spcAft>
                      </a:pPr>
                      <a:r>
                        <a:rPr lang="es-419" sz="11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1.22 ± 0,05  b</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62,00 ± 1.,41  c</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effectLst/>
                        </a:rPr>
                        <a:t> </a:t>
                      </a:r>
                      <a:endParaRPr lang="es-419"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bl>
          </a:graphicData>
        </a:graphic>
      </p:graphicFrame>
      <p:pic>
        <p:nvPicPr>
          <p:cNvPr id="9" name="Imagen 8"/>
          <p:cNvPicPr/>
          <p:nvPr/>
        </p:nvPicPr>
        <p:blipFill rotWithShape="1">
          <a:blip r:embed="rId2" cstate="print">
            <a:extLst>
              <a:ext uri="{28A0092B-C50C-407E-A947-70E740481C1C}">
                <a14:useLocalDpi xmlns:a14="http://schemas.microsoft.com/office/drawing/2010/main" val="0"/>
              </a:ext>
            </a:extLst>
          </a:blip>
          <a:srcRect l="564" t="8588" r="51599" b="11985"/>
          <a:stretch/>
        </p:blipFill>
        <p:spPr bwMode="auto">
          <a:xfrm>
            <a:off x="6403991" y="3718125"/>
            <a:ext cx="5516880" cy="3010535"/>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334087" y="3718125"/>
            <a:ext cx="5040560" cy="151240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419" sz="1200" smtClean="0">
                <a:latin typeface="Arial" panose="020B0604020202020204" pitchFamily="34" charset="0"/>
                <a:ea typeface="Calibri" panose="020F0502020204030204" pitchFamily="34" charset="0"/>
              </a:rPr>
              <a:t>Yıldız et al., (2020) concuerda con la inclusión de vitaminas y ácidos grasos mejoran e influyen en el peso de ovas donde las hembras reproductoras alimentadas únicamente con alimento comercial presentan menor peso promedio de ova (77.2 g total). </a:t>
            </a:r>
            <a:endParaRPr lang="es-419" sz="1200" dirty="0"/>
          </a:p>
        </p:txBody>
      </p:sp>
      <p:sp>
        <p:nvSpPr>
          <p:cNvPr id="11" name="Rectángulo 10"/>
          <p:cNvSpPr/>
          <p:nvPr/>
        </p:nvSpPr>
        <p:spPr>
          <a:xfrm>
            <a:off x="5976664" y="1706032"/>
            <a:ext cx="6096000" cy="193899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nSpc>
                <a:spcPct val="200000"/>
              </a:lnSpc>
            </a:pPr>
            <a:r>
              <a:rPr lang="es-ES" sz="1200" dirty="0"/>
              <a:t>Hembras alimentadas con balanceado más vitaminas presentaron mayor peso de ova, peso promedio de 95 g (total del desove)  y con un peso de 1.43 g promedio (muestra) respecto a hembras reproductoras alimentadas con alimento balanceado, las cuales presentaron un peso promedio de 62 g (total del desove) y un peso de 1.22 g promedio de muestra</a:t>
            </a:r>
          </a:p>
        </p:txBody>
      </p:sp>
      <p:sp>
        <p:nvSpPr>
          <p:cNvPr id="12" name="Rectángulo 11"/>
          <p:cNvSpPr/>
          <p:nvPr/>
        </p:nvSpPr>
        <p:spPr>
          <a:xfrm>
            <a:off x="334087" y="5298270"/>
            <a:ext cx="504056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a:latin typeface="Arial" panose="020B0604020202020204" pitchFamily="34" charset="0"/>
                <a:ea typeface="Calibri" panose="020F0502020204030204" pitchFamily="34" charset="0"/>
              </a:rPr>
              <a:t>las vitaminas son elementos esenciales para el desarrollo </a:t>
            </a:r>
            <a:r>
              <a:rPr lang="es-419" sz="1200" dirty="0" smtClean="0">
                <a:latin typeface="Arial" panose="020B0604020202020204" pitchFamily="34" charset="0"/>
                <a:ea typeface="Calibri" panose="020F0502020204030204" pitchFamily="34" charset="0"/>
              </a:rPr>
              <a:t>folicular (</a:t>
            </a:r>
            <a:r>
              <a:rPr lang="es-419" sz="1200" dirty="0">
                <a:latin typeface="Arial" panose="020B0604020202020204" pitchFamily="34" charset="0"/>
                <a:ea typeface="Calibri" panose="020F0502020204030204" pitchFamily="34" charset="0"/>
              </a:rPr>
              <a:t>González et al., 2019)</a:t>
            </a:r>
            <a:endParaRPr lang="es-419" sz="1200" dirty="0"/>
          </a:p>
        </p:txBody>
      </p:sp>
    </p:spTree>
    <p:extLst>
      <p:ext uri="{BB962C8B-B14F-4D97-AF65-F5344CB8AC3E}">
        <p14:creationId xmlns:p14="http://schemas.microsoft.com/office/powerpoint/2010/main" val="1967853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71B63A54-5858-462E-988A-4D5924C9432C}"/>
              </a:ext>
            </a:extLst>
          </p:cNvPr>
          <p:cNvCxnSpPr/>
          <p:nvPr/>
        </p:nvCxnSpPr>
        <p:spPr>
          <a:xfrm flipV="1">
            <a:off x="552450" y="757238"/>
            <a:ext cx="2836863" cy="4762"/>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195" name="CuadroTexto 10">
            <a:extLst>
              <a:ext uri="{FF2B5EF4-FFF2-40B4-BE49-F238E27FC236}">
                <a16:creationId xmlns="" xmlns:a16="http://schemas.microsoft.com/office/drawing/2014/main" id="{9C577A25-ECEE-4D05-9FAE-03CFFA45F9E4}"/>
              </a:ext>
            </a:extLst>
          </p:cNvPr>
          <p:cNvSpPr txBox="1">
            <a:spLocks noChangeArrowheads="1"/>
          </p:cNvSpPr>
          <p:nvPr/>
        </p:nvSpPr>
        <p:spPr bwMode="auto">
          <a:xfrm>
            <a:off x="576263" y="230188"/>
            <a:ext cx="3057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2500" b="1">
                <a:latin typeface="Times New Roman" panose="02020603050405020304" pitchFamily="18" charset="0"/>
                <a:cs typeface="Times New Roman" panose="02020603050405020304" pitchFamily="18" charset="0"/>
              </a:rPr>
              <a:t>INTRODUCCIÓN</a:t>
            </a:r>
          </a:p>
        </p:txBody>
      </p:sp>
      <p:sp>
        <p:nvSpPr>
          <p:cNvPr id="4" name="CuadroTexto 3">
            <a:extLst>
              <a:ext uri="{FF2B5EF4-FFF2-40B4-BE49-F238E27FC236}">
                <a16:creationId xmlns="" xmlns:a16="http://schemas.microsoft.com/office/drawing/2014/main" id="{3C962BC6-952F-4A69-9F36-D777B9E21A8F}"/>
              </a:ext>
            </a:extLst>
          </p:cNvPr>
          <p:cNvSpPr txBox="1"/>
          <p:nvPr/>
        </p:nvSpPr>
        <p:spPr>
          <a:xfrm>
            <a:off x="3648075" y="269875"/>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Justificación  </a:t>
            </a:r>
          </a:p>
        </p:txBody>
      </p:sp>
      <p:sp>
        <p:nvSpPr>
          <p:cNvPr id="8198" name="CuadroTexto 7">
            <a:extLst>
              <a:ext uri="{FF2B5EF4-FFF2-40B4-BE49-F238E27FC236}">
                <a16:creationId xmlns="" xmlns:a16="http://schemas.microsoft.com/office/drawing/2014/main" id="{2FD89229-117D-467B-964E-8233CF2C9BDE}"/>
              </a:ext>
            </a:extLst>
          </p:cNvPr>
          <p:cNvSpPr txBox="1">
            <a:spLocks noChangeArrowheads="1"/>
          </p:cNvSpPr>
          <p:nvPr/>
        </p:nvSpPr>
        <p:spPr bwMode="auto">
          <a:xfrm>
            <a:off x="590373" y="1421238"/>
            <a:ext cx="4962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dirty="0" smtClean="0"/>
              <a:t>La población de peces cultivados depende de la calidad de la reproducción </a:t>
            </a:r>
            <a:r>
              <a:rPr lang="es-419" dirty="0"/>
              <a:t>Kjørsvik, 2007)</a:t>
            </a:r>
            <a:r>
              <a:rPr lang="es-MX" dirty="0"/>
              <a:t>. </a:t>
            </a:r>
            <a:endParaRPr lang="es-EC" altLang="es-EC" dirty="0"/>
          </a:p>
        </p:txBody>
      </p:sp>
      <p:pic>
        <p:nvPicPr>
          <p:cNvPr id="3" name="Imagen 2"/>
          <p:cNvPicPr>
            <a:picLocks noChangeAspect="1"/>
          </p:cNvPicPr>
          <p:nvPr/>
        </p:nvPicPr>
        <p:blipFill>
          <a:blip r:embed="rId2"/>
          <a:stretch>
            <a:fillRect/>
          </a:stretch>
        </p:blipFill>
        <p:spPr>
          <a:xfrm>
            <a:off x="3109019" y="2535436"/>
            <a:ext cx="2400300" cy="1905000"/>
          </a:xfrm>
          <a:prstGeom prst="rect">
            <a:avLst/>
          </a:prstGeom>
          <a:effectLst>
            <a:softEdge rad="63500"/>
          </a:effectLst>
        </p:spPr>
      </p:pic>
      <p:sp>
        <p:nvSpPr>
          <p:cNvPr id="7" name="Abrir llave 6"/>
          <p:cNvSpPr/>
          <p:nvPr/>
        </p:nvSpPr>
        <p:spPr>
          <a:xfrm>
            <a:off x="5580029" y="755613"/>
            <a:ext cx="945360" cy="5407496"/>
          </a:xfrm>
          <a:prstGeom prst="leftBrace">
            <a:avLst>
              <a:gd name="adj1" fmla="val 8333"/>
              <a:gd name="adj2" fmla="val 47586"/>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419"/>
          </a:p>
        </p:txBody>
      </p:sp>
      <p:sp>
        <p:nvSpPr>
          <p:cNvPr id="8" name="Rectángulo 7"/>
          <p:cNvSpPr/>
          <p:nvPr/>
        </p:nvSpPr>
        <p:spPr>
          <a:xfrm>
            <a:off x="6351808" y="902900"/>
            <a:ext cx="5112568" cy="646331"/>
          </a:xfrm>
          <a:prstGeom prst="rect">
            <a:avLst/>
          </a:prstGeom>
        </p:spPr>
        <p:txBody>
          <a:bodyPr wrap="square">
            <a:spAutoFit/>
          </a:bodyPr>
          <a:lstStyle/>
          <a:p>
            <a:r>
              <a:rPr lang="es-MX" dirty="0" smtClean="0">
                <a:latin typeface="Arial" panose="020B0604020202020204" pitchFamily="34" charset="0"/>
                <a:ea typeface="Times New Roman" panose="02020603050405020304" pitchFamily="18" charset="0"/>
              </a:rPr>
              <a:t>Semen = color blanco, lechoso- viscoso </a:t>
            </a:r>
            <a:r>
              <a:rPr lang="es-419" dirty="0" smtClean="0">
                <a:latin typeface="Arial" panose="020B0604020202020204" pitchFamily="34" charset="0"/>
                <a:ea typeface="Calibri" panose="020F0502020204030204" pitchFamily="34" charset="0"/>
              </a:rPr>
              <a:t>(Bustamante et al., 2018)</a:t>
            </a:r>
            <a:endParaRPr lang="es-419" dirty="0"/>
          </a:p>
        </p:txBody>
      </p:sp>
      <p:sp>
        <p:nvSpPr>
          <p:cNvPr id="9" name="Rectángulo 8"/>
          <p:cNvSpPr/>
          <p:nvPr/>
        </p:nvSpPr>
        <p:spPr>
          <a:xfrm>
            <a:off x="6303765" y="3614511"/>
            <a:ext cx="5224360" cy="646331"/>
          </a:xfrm>
          <a:prstGeom prst="rect">
            <a:avLst/>
          </a:prstGeom>
        </p:spPr>
        <p:txBody>
          <a:bodyPr wrap="square">
            <a:spAutoFit/>
          </a:bodyPr>
          <a:lstStyle/>
          <a:p>
            <a:r>
              <a:rPr lang="es-MX" dirty="0" smtClean="0">
                <a:latin typeface="Arial" panose="020B0604020202020204" pitchFamily="34" charset="0"/>
                <a:ea typeface="Times New Roman" panose="02020603050405020304" pitchFamily="18" charset="0"/>
              </a:rPr>
              <a:t>Ovas= buena coloración</a:t>
            </a:r>
            <a:r>
              <a:rPr lang="es-MX" dirty="0">
                <a:latin typeface="Arial" panose="020B0604020202020204" pitchFamily="34" charset="0"/>
                <a:ea typeface="Times New Roman" panose="02020603050405020304" pitchFamily="18" charset="0"/>
              </a:rPr>
              <a:t>, </a:t>
            </a:r>
            <a:r>
              <a:rPr lang="es-MX" dirty="0" smtClean="0">
                <a:latin typeface="Arial" panose="020B0604020202020204" pitchFamily="34" charset="0"/>
                <a:ea typeface="Times New Roman" panose="02020603050405020304" pitchFamily="18" charset="0"/>
              </a:rPr>
              <a:t>buen </a:t>
            </a:r>
            <a:r>
              <a:rPr lang="es-MX" dirty="0">
                <a:latin typeface="Arial" panose="020B0604020202020204" pitchFamily="34" charset="0"/>
                <a:ea typeface="Times New Roman" panose="02020603050405020304" pitchFamily="18" charset="0"/>
              </a:rPr>
              <a:t>tamaño y </a:t>
            </a:r>
            <a:r>
              <a:rPr lang="es-MX" dirty="0" smtClean="0">
                <a:latin typeface="Arial" panose="020B0604020202020204" pitchFamily="34" charset="0"/>
                <a:ea typeface="Times New Roman" panose="02020603050405020304" pitchFamily="18" charset="0"/>
              </a:rPr>
              <a:t>estado </a:t>
            </a:r>
            <a:r>
              <a:rPr lang="es-MX" dirty="0">
                <a:latin typeface="Arial" panose="020B0604020202020204" pitchFamily="34" charset="0"/>
                <a:ea typeface="Times New Roman" panose="02020603050405020304" pitchFamily="18" charset="0"/>
              </a:rPr>
              <a:t>de madurez idóneo </a:t>
            </a:r>
            <a:r>
              <a:rPr lang="es-419" dirty="0" smtClean="0">
                <a:latin typeface="Arial" panose="020B0604020202020204" pitchFamily="34" charset="0"/>
                <a:ea typeface="Calibri" panose="020F0502020204030204" pitchFamily="34" charset="0"/>
              </a:rPr>
              <a:t>(</a:t>
            </a:r>
            <a:r>
              <a:rPr lang="es-419" dirty="0">
                <a:latin typeface="Arial" panose="020B0604020202020204" pitchFamily="34" charset="0"/>
                <a:ea typeface="Calibri" panose="020F0502020204030204" pitchFamily="34" charset="0"/>
              </a:rPr>
              <a:t>Puccini, 2019)</a:t>
            </a:r>
            <a:r>
              <a:rPr lang="es-MX" dirty="0">
                <a:latin typeface="Arial" panose="020B0604020202020204" pitchFamily="34" charset="0"/>
                <a:ea typeface="Times New Roman" panose="02020603050405020304" pitchFamily="18" charset="0"/>
              </a:rPr>
              <a:t>.</a:t>
            </a:r>
            <a:endParaRPr lang="es-419" dirty="0"/>
          </a:p>
        </p:txBody>
      </p:sp>
      <p:sp>
        <p:nvSpPr>
          <p:cNvPr id="12" name="Rectángulo 11"/>
          <p:cNvSpPr/>
          <p:nvPr/>
        </p:nvSpPr>
        <p:spPr>
          <a:xfrm>
            <a:off x="552450" y="4757897"/>
            <a:ext cx="5039494" cy="923330"/>
          </a:xfrm>
          <a:prstGeom prst="rect">
            <a:avLst/>
          </a:prstGeom>
        </p:spPr>
        <p:txBody>
          <a:bodyPr wrap="square">
            <a:spAutoFit/>
          </a:bodyPr>
          <a:lstStyle/>
          <a:p>
            <a:r>
              <a:rPr lang="es-MX" dirty="0" smtClean="0">
                <a:latin typeface="Arial" panose="020B0604020202020204" pitchFamily="34" charset="0"/>
                <a:ea typeface="Times New Roman" panose="02020603050405020304" pitchFamily="18" charset="0"/>
              </a:rPr>
              <a:t>Gametos se ven afectados </a:t>
            </a:r>
            <a:r>
              <a:rPr lang="es-MX" dirty="0">
                <a:latin typeface="Arial" panose="020B0604020202020204" pitchFamily="34" charset="0"/>
                <a:ea typeface="Times New Roman" panose="02020603050405020304" pitchFamily="18" charset="0"/>
              </a:rPr>
              <a:t>por nutrientes como proteínas, lípidos, minerales, </a:t>
            </a:r>
            <a:r>
              <a:rPr lang="es-MX" dirty="0" smtClean="0">
                <a:latin typeface="Arial" panose="020B0604020202020204" pitchFamily="34" charset="0"/>
                <a:ea typeface="Times New Roman" panose="02020603050405020304" pitchFamily="18" charset="0"/>
              </a:rPr>
              <a:t>vitaminas, nucleótidos </a:t>
            </a:r>
            <a:r>
              <a:rPr lang="es-MX" dirty="0">
                <a:latin typeface="Arial" panose="020B0604020202020204" pitchFamily="34" charset="0"/>
                <a:ea typeface="Times New Roman" panose="02020603050405020304" pitchFamily="18" charset="0"/>
              </a:rPr>
              <a:t>y carbohidratos </a:t>
            </a:r>
            <a:r>
              <a:rPr lang="es-MX" dirty="0">
                <a:latin typeface="Arial" panose="020B0604020202020204" pitchFamily="34" charset="0"/>
                <a:ea typeface="Calibri" panose="020F0502020204030204" pitchFamily="34" charset="0"/>
              </a:rPr>
              <a:t>(Barber, 2005)</a:t>
            </a:r>
            <a:r>
              <a:rPr lang="es-MX" dirty="0">
                <a:latin typeface="Arial" panose="020B0604020202020204" pitchFamily="34" charset="0"/>
                <a:ea typeface="Times New Roman" panose="02020603050405020304" pitchFamily="18" charset="0"/>
              </a:rPr>
              <a:t>. </a:t>
            </a:r>
            <a:endParaRPr lang="es-419" dirty="0"/>
          </a:p>
        </p:txBody>
      </p:sp>
      <p:pic>
        <p:nvPicPr>
          <p:cNvPr id="15" name="Imagen 14"/>
          <p:cNvPicPr>
            <a:picLocks noChangeAspect="1"/>
          </p:cNvPicPr>
          <p:nvPr/>
        </p:nvPicPr>
        <p:blipFill>
          <a:blip r:embed="rId3"/>
          <a:stretch>
            <a:fillRect/>
          </a:stretch>
        </p:blipFill>
        <p:spPr>
          <a:xfrm>
            <a:off x="545151" y="2535436"/>
            <a:ext cx="2466975" cy="1847850"/>
          </a:xfrm>
          <a:prstGeom prst="rect">
            <a:avLst/>
          </a:prstGeom>
          <a:effectLst>
            <a:softEdge rad="63500"/>
          </a:effectLst>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30050" t="-1287" r="16400" b="-1287"/>
          <a:stretch/>
        </p:blipFill>
        <p:spPr>
          <a:xfrm rot="5400000">
            <a:off x="7400545" y="1691870"/>
            <a:ext cx="2078454" cy="1793175"/>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l="24801" t="3333" r="31100" b="1467"/>
          <a:stretch/>
        </p:blipFill>
        <p:spPr>
          <a:xfrm rot="5400000">
            <a:off x="7454925" y="4047717"/>
            <a:ext cx="1930096" cy="234369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5" name="Rectángulo 4"/>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Reproductivas - Hembra</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317500" y="836712"/>
            <a:ext cx="6714604" cy="338554"/>
          </a:xfrm>
          <a:prstGeom prst="rect">
            <a:avLst/>
          </a:prstGeom>
        </p:spPr>
        <p:txBody>
          <a:bodyPr wrap="square">
            <a:spAutoFit/>
          </a:bodyPr>
          <a:lstStyle/>
          <a:p>
            <a:r>
              <a:rPr lang="es-419" sz="1600" b="1" dirty="0" smtClean="0">
                <a:latin typeface="Arial" panose="020B0604020202020204" pitchFamily="34" charset="0"/>
                <a:ea typeface="Calibri" panose="020F0502020204030204" pitchFamily="34" charset="0"/>
              </a:rPr>
              <a:t>Fecundidad</a:t>
            </a:r>
            <a:endParaRPr lang="es-419" sz="1600" dirty="0"/>
          </a:p>
        </p:txBody>
      </p:sp>
      <p:sp>
        <p:nvSpPr>
          <p:cNvPr id="7" name="Rectángulo 6"/>
          <p:cNvSpPr/>
          <p:nvPr/>
        </p:nvSpPr>
        <p:spPr>
          <a:xfrm>
            <a:off x="317500" y="1308357"/>
            <a:ext cx="6570588" cy="430887"/>
          </a:xfrm>
          <a:prstGeom prst="rect">
            <a:avLst/>
          </a:prstGeom>
        </p:spPr>
        <p:txBody>
          <a:bodyPr wrap="square">
            <a:spAutoFit/>
          </a:bodyPr>
          <a:lstStyle/>
          <a:p>
            <a:r>
              <a:rPr lang="es-419" sz="1050" dirty="0"/>
              <a:t>Promedio ± error estándar de la fecundidad absoluta y fecundidad relativa de hembras de Trucha arcoíris (Oncorhynchus mykiss</a:t>
            </a:r>
          </a:p>
        </p:txBody>
      </p:sp>
      <p:graphicFrame>
        <p:nvGraphicFramePr>
          <p:cNvPr id="8" name="Tabla 7"/>
          <p:cNvGraphicFramePr>
            <a:graphicFrameLocks noGrp="1"/>
          </p:cNvGraphicFramePr>
          <p:nvPr>
            <p:extLst>
              <p:ext uri="{D42A27DB-BD31-4B8C-83A1-F6EECF244321}">
                <p14:modId xmlns:p14="http://schemas.microsoft.com/office/powerpoint/2010/main" val="655841370"/>
              </p:ext>
            </p:extLst>
          </p:nvPr>
        </p:nvGraphicFramePr>
        <p:xfrm>
          <a:off x="316498" y="1872335"/>
          <a:ext cx="6571590" cy="2457661"/>
        </p:xfrm>
        <a:graphic>
          <a:graphicData uri="http://schemas.openxmlformats.org/drawingml/2006/table">
            <a:tbl>
              <a:tblPr firstRow="1" firstCol="1" bandRow="1">
                <a:tableStyleId>{EB344D84-9AFB-497E-A393-DC336BA19D2E}</a:tableStyleId>
              </a:tblPr>
              <a:tblGrid>
                <a:gridCol w="1618847"/>
                <a:gridCol w="1184058"/>
                <a:gridCol w="202150"/>
                <a:gridCol w="1844488"/>
                <a:gridCol w="1722047"/>
              </a:tblGrid>
              <a:tr h="668403">
                <a:tc>
                  <a:txBody>
                    <a:bodyPr/>
                    <a:lstStyle/>
                    <a:p>
                      <a:pPr algn="l">
                        <a:lnSpc>
                          <a:spcPct val="200000"/>
                        </a:lnSpc>
                        <a:spcAft>
                          <a:spcPts val="0"/>
                        </a:spcAft>
                      </a:pPr>
                      <a:r>
                        <a:rPr lang="es-419" sz="1000" dirty="0">
                          <a:solidFill>
                            <a:schemeClr val="tx1"/>
                          </a:solidFill>
                          <a:effectLst/>
                        </a:rPr>
                        <a:t>Tratamiento</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n</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 </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l">
                        <a:lnSpc>
                          <a:spcPct val="200000"/>
                        </a:lnSpc>
                        <a:spcAft>
                          <a:spcPts val="0"/>
                        </a:spcAft>
                      </a:pPr>
                      <a:r>
                        <a:rPr lang="es-419" sz="1000" dirty="0">
                          <a:solidFill>
                            <a:schemeClr val="tx1"/>
                          </a:solidFill>
                          <a:effectLst/>
                        </a:rPr>
                        <a:t>Fecundidad absoluta  Ovocitos/kg </a:t>
                      </a:r>
                      <a:r>
                        <a:rPr lang="es-419" sz="1200" dirty="0">
                          <a:solidFill>
                            <a:schemeClr val="tx1"/>
                          </a:solidFill>
                          <a:effectLst/>
                        </a:rPr>
                        <a:t>♀</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Fecundidad relativa Ovocitos/kg </a:t>
                      </a:r>
                      <a:r>
                        <a:rPr lang="es-419" sz="1200" dirty="0">
                          <a:solidFill>
                            <a:schemeClr val="tx1"/>
                          </a:solidFill>
                          <a:effectLst/>
                        </a:rPr>
                        <a:t>♀</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67622">
                <a:tc>
                  <a:txBody>
                    <a:bodyPr/>
                    <a:lstStyle/>
                    <a:p>
                      <a:pPr algn="l">
                        <a:lnSpc>
                          <a:spcPct val="200000"/>
                        </a:lnSpc>
                        <a:spcAft>
                          <a:spcPts val="0"/>
                        </a:spcAft>
                      </a:pPr>
                      <a:r>
                        <a:rPr lang="es-419" sz="1200">
                          <a:solidFill>
                            <a:schemeClr val="tx1"/>
                          </a:solidFill>
                          <a:effectLst/>
                        </a:rPr>
                        <a:t>Vitaminas </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 </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l">
                        <a:lnSpc>
                          <a:spcPct val="200000"/>
                        </a:lnSpc>
                        <a:spcAft>
                          <a:spcPts val="0"/>
                        </a:spcAft>
                      </a:pPr>
                      <a:r>
                        <a:rPr lang="es-419" sz="1000">
                          <a:solidFill>
                            <a:schemeClr val="tx1"/>
                          </a:solidFill>
                          <a:effectLst/>
                        </a:rPr>
                        <a:t>6795 ± 238,00  a</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4605 ± 117,38  a</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7622">
                <a:tc>
                  <a:txBody>
                    <a:bodyPr/>
                    <a:lstStyle/>
                    <a:p>
                      <a:pPr algn="l">
                        <a:lnSpc>
                          <a:spcPct val="200000"/>
                        </a:lnSpc>
                        <a:spcAft>
                          <a:spcPts val="0"/>
                        </a:spcAft>
                      </a:pPr>
                      <a:r>
                        <a:rPr lang="es-419" sz="1200">
                          <a:solidFill>
                            <a:schemeClr val="tx1"/>
                          </a:solidFill>
                          <a:effectLst/>
                        </a:rPr>
                        <a:t>Nucleótidos</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2</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 </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l">
                        <a:lnSpc>
                          <a:spcPct val="200000"/>
                        </a:lnSpc>
                        <a:spcAft>
                          <a:spcPts val="0"/>
                        </a:spcAft>
                      </a:pPr>
                      <a:r>
                        <a:rPr lang="es-419" sz="1000">
                          <a:solidFill>
                            <a:schemeClr val="tx1"/>
                          </a:solidFill>
                          <a:effectLst/>
                        </a:rPr>
                        <a:t>6080,5 ± 111,50  a</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5190 ± 236  a</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684235">
                <a:tc>
                  <a:txBody>
                    <a:bodyPr/>
                    <a:lstStyle/>
                    <a:p>
                      <a:pPr algn="l">
                        <a:lnSpc>
                          <a:spcPct val="200000"/>
                        </a:lnSpc>
                        <a:spcAft>
                          <a:spcPts val="0"/>
                        </a:spcAft>
                      </a:pPr>
                      <a:r>
                        <a:rPr lang="es-419" sz="1200">
                          <a:solidFill>
                            <a:schemeClr val="tx1"/>
                          </a:solidFill>
                          <a:effectLst/>
                        </a:rPr>
                        <a:t>Vit + Nucleótidos</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2</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 </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l">
                        <a:lnSpc>
                          <a:spcPct val="200000"/>
                        </a:lnSpc>
                        <a:spcAft>
                          <a:spcPts val="0"/>
                        </a:spcAft>
                      </a:pPr>
                      <a:r>
                        <a:rPr lang="es-419" sz="1000" dirty="0">
                          <a:solidFill>
                            <a:schemeClr val="tx1"/>
                          </a:solidFill>
                          <a:effectLst/>
                        </a:rPr>
                        <a:t>5629 ± 151,00  a</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4437,50 ± 379,50  a</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67622">
                <a:tc>
                  <a:txBody>
                    <a:bodyPr/>
                    <a:lstStyle/>
                    <a:p>
                      <a:pPr algn="l">
                        <a:lnSpc>
                          <a:spcPct val="200000"/>
                        </a:lnSpc>
                        <a:spcAft>
                          <a:spcPts val="0"/>
                        </a:spcAft>
                      </a:pPr>
                      <a:r>
                        <a:rPr lang="es-419" sz="1200" dirty="0">
                          <a:solidFill>
                            <a:schemeClr val="tx1"/>
                          </a:solidFill>
                          <a:effectLst/>
                        </a:rPr>
                        <a:t>Control</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2</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a:solidFill>
                            <a:schemeClr val="tx1"/>
                          </a:solidFill>
                          <a:effectLst/>
                        </a:rPr>
                        <a:t> </a:t>
                      </a:r>
                      <a:endParaRPr lang="es-419"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l">
                        <a:lnSpc>
                          <a:spcPct val="200000"/>
                        </a:lnSpc>
                        <a:spcAft>
                          <a:spcPts val="0"/>
                        </a:spcAft>
                      </a:pPr>
                      <a:r>
                        <a:rPr lang="es-419" sz="1000" dirty="0">
                          <a:solidFill>
                            <a:schemeClr val="tx1"/>
                          </a:solidFill>
                          <a:effectLst/>
                        </a:rPr>
                        <a:t>3768,5 ± 169,50  b</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200000"/>
                        </a:lnSpc>
                        <a:spcAft>
                          <a:spcPts val="0"/>
                        </a:spcAft>
                      </a:pPr>
                      <a:r>
                        <a:rPr lang="es-419" sz="1000" dirty="0">
                          <a:solidFill>
                            <a:schemeClr val="tx1"/>
                          </a:solidFill>
                          <a:effectLst/>
                        </a:rPr>
                        <a:t>3626 ± 65,05  a</a:t>
                      </a:r>
                      <a:endParaRPr lang="es-419"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9" name="Rectángulo 8"/>
          <p:cNvSpPr/>
          <p:nvPr/>
        </p:nvSpPr>
        <p:spPr>
          <a:xfrm>
            <a:off x="551384" y="4460930"/>
            <a:ext cx="570749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s-419" sz="1200" dirty="0" smtClean="0">
                <a:latin typeface="Arial" panose="020B0604020202020204" pitchFamily="34" charset="0"/>
                <a:ea typeface="Calibri" panose="020F0502020204030204" pitchFamily="34" charset="0"/>
              </a:rPr>
              <a:t>La dieta </a:t>
            </a:r>
            <a:r>
              <a:rPr lang="es-419" sz="1200" dirty="0">
                <a:latin typeface="Arial" panose="020B0604020202020204" pitchFamily="34" charset="0"/>
                <a:ea typeface="Calibri" panose="020F0502020204030204" pitchFamily="34" charset="0"/>
              </a:rPr>
              <a:t>comercial más vitaminas presentó mayor fecundidad absoluta (</a:t>
            </a:r>
            <a:r>
              <a:rPr lang="es-419" sz="1200" dirty="0" smtClean="0">
                <a:latin typeface="Arial" panose="020B0604020202020204" pitchFamily="34" charset="0"/>
                <a:ea typeface="Calibri" panose="020F0502020204030204" pitchFamily="34" charset="0"/>
              </a:rPr>
              <a:t>6795 </a:t>
            </a:r>
            <a:r>
              <a:rPr lang="es-419" sz="1200" dirty="0">
                <a:solidFill>
                  <a:schemeClr val="tx1"/>
                </a:solidFill>
              </a:rPr>
              <a:t>Ovocitos/kg ♀</a:t>
            </a:r>
            <a:r>
              <a:rPr lang="es-419" sz="1200" dirty="0" smtClean="0">
                <a:latin typeface="Arial" panose="020B0604020202020204" pitchFamily="34" charset="0"/>
                <a:ea typeface="Calibri" panose="020F0502020204030204" pitchFamily="34" charset="0"/>
              </a:rPr>
              <a:t> ) </a:t>
            </a:r>
            <a:r>
              <a:rPr lang="es-419" sz="1200" dirty="0">
                <a:latin typeface="Arial" panose="020B0604020202020204" pitchFamily="34" charset="0"/>
                <a:ea typeface="Calibri" panose="020F0502020204030204" pitchFamily="34" charset="0"/>
              </a:rPr>
              <a:t>y mayor fecundidad relativa (</a:t>
            </a:r>
            <a:r>
              <a:rPr lang="es-419" sz="1200" dirty="0" smtClean="0">
                <a:latin typeface="Arial" panose="020B0604020202020204" pitchFamily="34" charset="0"/>
                <a:ea typeface="Calibri" panose="020F0502020204030204" pitchFamily="34" charset="0"/>
              </a:rPr>
              <a:t>4605 </a:t>
            </a:r>
            <a:r>
              <a:rPr lang="es-419" sz="1200" dirty="0">
                <a:solidFill>
                  <a:schemeClr val="tx1"/>
                </a:solidFill>
              </a:rPr>
              <a:t>Ovocitos/kg ♀</a:t>
            </a:r>
            <a:r>
              <a:rPr lang="es-419" sz="1200" dirty="0" smtClean="0">
                <a:latin typeface="Arial" panose="020B0604020202020204" pitchFamily="34" charset="0"/>
                <a:ea typeface="Calibri" panose="020F0502020204030204" pitchFamily="34" charset="0"/>
              </a:rPr>
              <a:t>) </a:t>
            </a:r>
            <a:r>
              <a:rPr lang="es-419" sz="1200" dirty="0">
                <a:latin typeface="Arial" panose="020B0604020202020204" pitchFamily="34" charset="0"/>
                <a:ea typeface="Calibri" panose="020F0502020204030204" pitchFamily="34" charset="0"/>
              </a:rPr>
              <a:t>mientras que la dieta </a:t>
            </a:r>
            <a:r>
              <a:rPr lang="es-419" sz="1200" dirty="0" smtClean="0">
                <a:latin typeface="Arial" panose="020B0604020202020204" pitchFamily="34" charset="0"/>
                <a:ea typeface="Calibri" panose="020F0502020204030204" pitchFamily="34" charset="0"/>
              </a:rPr>
              <a:t>comercial </a:t>
            </a:r>
            <a:r>
              <a:rPr lang="es-419" sz="1200" dirty="0">
                <a:latin typeface="Arial" panose="020B0604020202020204" pitchFamily="34" charset="0"/>
                <a:ea typeface="Calibri" panose="020F0502020204030204" pitchFamily="34" charset="0"/>
              </a:rPr>
              <a:t>mostró el menor fecundidad absoluta (</a:t>
            </a:r>
            <a:r>
              <a:rPr lang="es-419" sz="1200" dirty="0" smtClean="0">
                <a:latin typeface="Arial" panose="020B0604020202020204" pitchFamily="34" charset="0"/>
                <a:ea typeface="Calibri" panose="020F0502020204030204" pitchFamily="34" charset="0"/>
              </a:rPr>
              <a:t>3768,5 </a:t>
            </a:r>
            <a:r>
              <a:rPr lang="es-419" sz="1200" dirty="0" smtClean="0">
                <a:solidFill>
                  <a:schemeClr val="tx1"/>
                </a:solidFill>
              </a:rPr>
              <a:t>Ovocitos/kg </a:t>
            </a:r>
            <a:r>
              <a:rPr lang="es-419" sz="1200" dirty="0">
                <a:solidFill>
                  <a:schemeClr val="tx1"/>
                </a:solidFill>
              </a:rPr>
              <a:t>♀</a:t>
            </a:r>
            <a:r>
              <a:rPr lang="es-419" sz="1200" dirty="0" smtClean="0">
                <a:latin typeface="Arial" panose="020B0604020202020204" pitchFamily="34" charset="0"/>
                <a:ea typeface="Calibri" panose="020F0502020204030204" pitchFamily="34" charset="0"/>
              </a:rPr>
              <a:t>) </a:t>
            </a:r>
            <a:r>
              <a:rPr lang="es-419" sz="1200" dirty="0">
                <a:latin typeface="Arial" panose="020B0604020202020204" pitchFamily="34" charset="0"/>
                <a:ea typeface="Calibri" panose="020F0502020204030204" pitchFamily="34" charset="0"/>
              </a:rPr>
              <a:t>y menor fecundidad relativa (</a:t>
            </a:r>
            <a:r>
              <a:rPr lang="es-419" sz="1200" dirty="0" smtClean="0">
                <a:latin typeface="Arial" panose="020B0604020202020204" pitchFamily="34" charset="0"/>
                <a:ea typeface="Calibri" panose="020F0502020204030204" pitchFamily="34" charset="0"/>
              </a:rPr>
              <a:t>3626 </a:t>
            </a:r>
            <a:r>
              <a:rPr lang="es-419" sz="1200" dirty="0" smtClean="0">
                <a:solidFill>
                  <a:schemeClr val="tx1"/>
                </a:solidFill>
              </a:rPr>
              <a:t>Ovocitos/kg </a:t>
            </a:r>
            <a:r>
              <a:rPr lang="es-419" sz="1200" dirty="0">
                <a:solidFill>
                  <a:schemeClr val="tx1"/>
                </a:solidFill>
              </a:rPr>
              <a:t>♀</a:t>
            </a:r>
            <a:r>
              <a:rPr lang="es-419" sz="1200" dirty="0" smtClean="0">
                <a:latin typeface="Arial" panose="020B0604020202020204" pitchFamily="34" charset="0"/>
                <a:ea typeface="Calibri" panose="020F0502020204030204" pitchFamily="34" charset="0"/>
              </a:rPr>
              <a:t>) </a:t>
            </a:r>
            <a:endParaRPr lang="es-419" sz="1200" dirty="0"/>
          </a:p>
        </p:txBody>
      </p:sp>
      <p:sp>
        <p:nvSpPr>
          <p:cNvPr id="2" name="Rectángulo 1"/>
          <p:cNvSpPr/>
          <p:nvPr/>
        </p:nvSpPr>
        <p:spPr>
          <a:xfrm>
            <a:off x="7104112" y="1875539"/>
            <a:ext cx="4896544"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ES" sz="1200" dirty="0" smtClean="0"/>
              <a:t>Yıldız </a:t>
            </a:r>
            <a:r>
              <a:rPr lang="es-ES" sz="1200" dirty="0"/>
              <a:t>et al., (2020) </a:t>
            </a:r>
            <a:r>
              <a:rPr lang="es-ES" sz="1200" dirty="0" smtClean="0"/>
              <a:t>concuerdan y afirman </a:t>
            </a:r>
            <a:r>
              <a:rPr lang="es-ES" sz="1200" dirty="0"/>
              <a:t>que las hembras reproductoras de </a:t>
            </a:r>
            <a:r>
              <a:rPr lang="es-ES" sz="1200" i="1" dirty="0"/>
              <a:t>Oncorhynchus mykiss </a:t>
            </a:r>
            <a:r>
              <a:rPr lang="es-ES" sz="1200" dirty="0"/>
              <a:t>alimentadas con alimento comercial más ácidos grasos y </a:t>
            </a:r>
            <a:r>
              <a:rPr lang="es-ES" sz="1200" dirty="0" smtClean="0"/>
              <a:t>vitaminas </a:t>
            </a:r>
            <a:r>
              <a:rPr lang="es-ES" sz="1200" dirty="0"/>
              <a:t>presentan mayor fecundidad absoluta (3819 Ovocitos/kg ♀) y la fecundidad relativa (1468,8 Ovocitos/kg ♀</a:t>
            </a:r>
            <a:r>
              <a:rPr lang="es-ES" sz="1200" dirty="0" smtClean="0"/>
              <a:t>)</a:t>
            </a:r>
            <a:endParaRPr lang="es-419" sz="1200" dirty="0"/>
          </a:p>
        </p:txBody>
      </p:sp>
      <p:sp>
        <p:nvSpPr>
          <p:cNvPr id="10" name="Rectángulo 9"/>
          <p:cNvSpPr/>
          <p:nvPr/>
        </p:nvSpPr>
        <p:spPr>
          <a:xfrm>
            <a:off x="7107868" y="4005064"/>
            <a:ext cx="4892787"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200000"/>
              </a:lnSpc>
            </a:pPr>
            <a:r>
              <a:rPr lang="es-ES" sz="1200" dirty="0">
                <a:latin typeface="+mj-lt"/>
              </a:rPr>
              <a:t>Esto se puede atribuir que las vitaminas presentan un poder antioxidante las cuales pueden evitar una degeneración de las grasas naturales presentes en los ovocitos, las cuales son fundamentales en la reproducción al ser parte de la membrana celular (Sanz, 2009).</a:t>
            </a:r>
            <a:endParaRPr lang="es-419" sz="1200" dirty="0">
              <a:latin typeface="+mj-lt"/>
            </a:endParaRPr>
          </a:p>
        </p:txBody>
      </p:sp>
    </p:spTree>
    <p:extLst>
      <p:ext uri="{BB962C8B-B14F-4D97-AF65-F5344CB8AC3E}">
        <p14:creationId xmlns:p14="http://schemas.microsoft.com/office/powerpoint/2010/main" val="334572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317500" y="836712"/>
            <a:ext cx="6714604" cy="338554"/>
          </a:xfrm>
          <a:prstGeom prst="rect">
            <a:avLst/>
          </a:prstGeom>
        </p:spPr>
        <p:txBody>
          <a:bodyPr wrap="square">
            <a:spAutoFit/>
          </a:bodyPr>
          <a:lstStyle/>
          <a:p>
            <a:r>
              <a:rPr lang="es-419" sz="1600" b="1" smtClean="0">
                <a:latin typeface="Arial" panose="020B0604020202020204" pitchFamily="34" charset="0"/>
                <a:ea typeface="Calibri" panose="020F0502020204030204" pitchFamily="34" charset="0"/>
              </a:rPr>
              <a:t>Glucosa</a:t>
            </a:r>
            <a:endParaRPr lang="es-419" sz="1600" dirty="0"/>
          </a:p>
        </p:txBody>
      </p:sp>
      <p:sp>
        <p:nvSpPr>
          <p:cNvPr id="6" name="Rectangle 1"/>
          <p:cNvSpPr>
            <a:spLocks noChangeArrowheads="1"/>
          </p:cNvSpPr>
          <p:nvPr/>
        </p:nvSpPr>
        <p:spPr bwMode="auto">
          <a:xfrm>
            <a:off x="317500" y="1122476"/>
            <a:ext cx="7560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 glucosa en sangre de reproductores de Trucha arco</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 durante el periodo de evaluaci</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endParaRPr kumimoji="0" lang="es-ES" altLang="es-419"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419" sz="1800" b="0" i="0" u="none" strike="noStrike" cap="none" normalizeH="0" baseline="0" dirty="0" smtClean="0">
              <a:ln>
                <a:noFill/>
              </a:ln>
              <a:solidFill>
                <a:schemeClr val="tx1"/>
              </a:solidFill>
              <a:effectLst/>
              <a:latin typeface="Arial" panose="020B0604020202020204" pitchFamily="34" charset="0"/>
            </a:endParaRPr>
          </a:p>
        </p:txBody>
      </p:sp>
      <p:pic>
        <p:nvPicPr>
          <p:cNvPr id="11" name="Imagen 10"/>
          <p:cNvPicPr/>
          <p:nvPr/>
        </p:nvPicPr>
        <p:blipFill rotWithShape="1">
          <a:blip r:embed="rId2"/>
          <a:srcRect t="8521" r="44879" b="9895"/>
          <a:stretch/>
        </p:blipFill>
        <p:spPr bwMode="auto">
          <a:xfrm>
            <a:off x="6167651" y="1522681"/>
            <a:ext cx="6022652" cy="3402660"/>
          </a:xfrm>
          <a:prstGeom prst="rect">
            <a:avLst/>
          </a:prstGeom>
          <a:ln>
            <a:noFill/>
          </a:ln>
          <a:extLst>
            <a:ext uri="{53640926-AAD7-44D8-BBD7-CCE9431645EC}">
              <a14:shadowObscured xmlns:a14="http://schemas.microsoft.com/office/drawing/2010/main"/>
            </a:ext>
          </a:extLst>
        </p:spPr>
      </p:pic>
      <p:cxnSp>
        <p:nvCxnSpPr>
          <p:cNvPr id="12" name="Conector recto 11">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 name="Tabla 4"/>
          <p:cNvGraphicFramePr>
            <a:graphicFrameLocks noGrp="1"/>
          </p:cNvGraphicFramePr>
          <p:nvPr>
            <p:extLst>
              <p:ext uri="{D42A27DB-BD31-4B8C-83A1-F6EECF244321}">
                <p14:modId xmlns:p14="http://schemas.microsoft.com/office/powerpoint/2010/main" val="1385662810"/>
              </p:ext>
            </p:extLst>
          </p:nvPr>
        </p:nvGraphicFramePr>
        <p:xfrm>
          <a:off x="358348" y="1534565"/>
          <a:ext cx="5287645" cy="1676400"/>
        </p:xfrm>
        <a:graphic>
          <a:graphicData uri="http://schemas.openxmlformats.org/drawingml/2006/table">
            <a:tbl>
              <a:tblPr firstRow="1" firstCol="1" bandRow="1">
                <a:tableStyleId>{EB344D84-9AFB-497E-A393-DC336BA19D2E}</a:tableStyleId>
              </a:tblPr>
              <a:tblGrid>
                <a:gridCol w="2320925"/>
                <a:gridCol w="1483360"/>
                <a:gridCol w="1483360"/>
              </a:tblGrid>
              <a:tr h="173355">
                <a:tc>
                  <a:txBody>
                    <a:bodyPr/>
                    <a:lstStyle/>
                    <a:p>
                      <a:pPr>
                        <a:lnSpc>
                          <a:spcPct val="200000"/>
                        </a:lnSpc>
                        <a:spcAft>
                          <a:spcPts val="0"/>
                        </a:spcAft>
                      </a:pPr>
                      <a:r>
                        <a:rPr lang="es-419" sz="1100">
                          <a:solidFill>
                            <a:schemeClr val="tx1"/>
                          </a:solidFill>
                          <a:effectLst/>
                        </a:rPr>
                        <a:t>Tratamiento</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200000"/>
                        </a:lnSpc>
                        <a:spcAft>
                          <a:spcPts val="0"/>
                        </a:spcAft>
                      </a:pPr>
                      <a:r>
                        <a:rPr lang="es-419" sz="1100">
                          <a:solidFill>
                            <a:schemeClr val="tx1"/>
                          </a:solidFill>
                          <a:effectLst/>
                        </a:rPr>
                        <a:t>n</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Glucosa (mg/dL)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3355">
                <a:tc>
                  <a:txBody>
                    <a:bodyPr/>
                    <a:lstStyle/>
                    <a:p>
                      <a:pPr>
                        <a:lnSpc>
                          <a:spcPct val="200000"/>
                        </a:lnSpc>
                        <a:spcAft>
                          <a:spcPts val="0"/>
                        </a:spcAft>
                      </a:pPr>
                      <a:r>
                        <a:rPr lang="es-419" sz="1100">
                          <a:solidFill>
                            <a:schemeClr val="tx1"/>
                          </a:solidFill>
                          <a:effectLst/>
                        </a:rPr>
                        <a:t>Vitaminas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144,5 ± 2,52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3355">
                <a:tc>
                  <a:txBody>
                    <a:bodyPr/>
                    <a:lstStyle/>
                    <a:p>
                      <a:pPr>
                        <a:lnSpc>
                          <a:spcPct val="200000"/>
                        </a:lnSpc>
                        <a:spcAft>
                          <a:spcPts val="0"/>
                        </a:spcAft>
                      </a:pPr>
                      <a:r>
                        <a:rPr lang="es-419" sz="11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120,41 ± 2,52  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6370">
                <a:tc>
                  <a:txBody>
                    <a:bodyPr/>
                    <a:lstStyle/>
                    <a:p>
                      <a:pPr>
                        <a:lnSpc>
                          <a:spcPct val="200000"/>
                        </a:lnSpc>
                        <a:spcAft>
                          <a:spcPts val="0"/>
                        </a:spcAft>
                      </a:pPr>
                      <a:r>
                        <a:rPr lang="es-419" sz="1100">
                          <a:solidFill>
                            <a:schemeClr val="tx1"/>
                          </a:solidFill>
                          <a:effectLst/>
                        </a:rPr>
                        <a:t>Vit+Nucleótidos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103,11 ± 2,52  c</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6370">
                <a:tc>
                  <a:txBody>
                    <a:bodyPr/>
                    <a:lstStyle/>
                    <a:p>
                      <a:pPr>
                        <a:lnSpc>
                          <a:spcPct val="200000"/>
                        </a:lnSpc>
                        <a:spcAft>
                          <a:spcPts val="0"/>
                        </a:spcAft>
                      </a:pPr>
                      <a:r>
                        <a:rPr lang="es-419" sz="11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dirty="0">
                          <a:solidFill>
                            <a:schemeClr val="tx1"/>
                          </a:solidFill>
                          <a:effectLst/>
                        </a:rPr>
                        <a:t>84,24 ± 2,52  d</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7" name="Rectángulo 6"/>
          <p:cNvSpPr/>
          <p:nvPr/>
        </p:nvSpPr>
        <p:spPr>
          <a:xfrm>
            <a:off x="358348" y="3299186"/>
            <a:ext cx="5287645" cy="60016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100" dirty="0" smtClean="0">
                <a:latin typeface="Arial" panose="020B0604020202020204" pitchFamily="34" charset="0"/>
                <a:ea typeface="Calibri" panose="020F0502020204030204" pitchFamily="34" charset="0"/>
              </a:rPr>
              <a:t>Las </a:t>
            </a:r>
            <a:r>
              <a:rPr lang="es-419" sz="1100" dirty="0">
                <a:latin typeface="Arial" panose="020B0604020202020204" pitchFamily="34" charset="0"/>
                <a:ea typeface="Calibri" panose="020F0502020204030204" pitchFamily="34" charset="0"/>
              </a:rPr>
              <a:t>dietas comerciales más vitaminas presentan la mayor cantidad de glucosa en sangre (</a:t>
            </a:r>
            <a:r>
              <a:rPr lang="es-419" sz="1100" dirty="0" smtClean="0">
                <a:latin typeface="Arial" panose="020B0604020202020204" pitchFamily="34" charset="0"/>
                <a:ea typeface="Calibri" panose="020F0502020204030204" pitchFamily="34" charset="0"/>
              </a:rPr>
              <a:t>144,5 mg/dL) </a:t>
            </a:r>
            <a:r>
              <a:rPr lang="es-419" sz="1100" dirty="0">
                <a:latin typeface="Arial" panose="020B0604020202020204" pitchFamily="34" charset="0"/>
                <a:ea typeface="Calibri" panose="020F0502020204030204" pitchFamily="34" charset="0"/>
              </a:rPr>
              <a:t>respecto a las dietas </a:t>
            </a:r>
            <a:r>
              <a:rPr lang="es-419" sz="1100" dirty="0" smtClean="0">
                <a:latin typeface="Arial" panose="020B0604020202020204" pitchFamily="34" charset="0"/>
                <a:ea typeface="Calibri" panose="020F0502020204030204" pitchFamily="34" charset="0"/>
              </a:rPr>
              <a:t>comerciales </a:t>
            </a:r>
            <a:r>
              <a:rPr lang="es-419" sz="1100" dirty="0">
                <a:latin typeface="Arial" panose="020B0604020202020204" pitchFamily="34" charset="0"/>
                <a:ea typeface="Calibri" panose="020F0502020204030204" pitchFamily="34" charset="0"/>
              </a:rPr>
              <a:t>(</a:t>
            </a:r>
            <a:r>
              <a:rPr lang="es-419" sz="1100" dirty="0" smtClean="0">
                <a:latin typeface="Arial" panose="020B0604020202020204" pitchFamily="34" charset="0"/>
                <a:ea typeface="Calibri" panose="020F0502020204030204" pitchFamily="34" charset="0"/>
              </a:rPr>
              <a:t>84,24mg/dL) </a:t>
            </a:r>
            <a:endParaRPr lang="es-419" sz="1100" dirty="0"/>
          </a:p>
        </p:txBody>
      </p:sp>
      <p:sp>
        <p:nvSpPr>
          <p:cNvPr id="10" name="Rectángulo 9"/>
          <p:cNvSpPr/>
          <p:nvPr/>
        </p:nvSpPr>
        <p:spPr>
          <a:xfrm>
            <a:off x="357337" y="3963163"/>
            <a:ext cx="5288656" cy="227414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419" sz="1200" dirty="0">
                <a:latin typeface="Arial" panose="020B0604020202020204" pitchFamily="34" charset="0"/>
                <a:ea typeface="Calibri" panose="020F0502020204030204" pitchFamily="34" charset="0"/>
              </a:rPr>
              <a:t>(Ortuño et al., 2003) quienes evaluaron la adición de vitaminas C y E en dietas balanceadas de Dorada (</a:t>
            </a:r>
            <a:r>
              <a:rPr lang="es-419" sz="1200" i="1" dirty="0">
                <a:latin typeface="Arial" panose="020B0604020202020204" pitchFamily="34" charset="0"/>
                <a:ea typeface="Calibri" panose="020F0502020204030204" pitchFamily="34" charset="0"/>
              </a:rPr>
              <a:t>Sparus aurata L</a:t>
            </a:r>
            <a:r>
              <a:rPr lang="es-419" sz="1200" dirty="0">
                <a:latin typeface="Arial" panose="020B0604020202020204" pitchFamily="34" charset="0"/>
                <a:ea typeface="Calibri" panose="020F0502020204030204" pitchFamily="34" charset="0"/>
              </a:rPr>
              <a:t>.) donde determinaron que los individuos suplementados con vitaminas presentan mayores cantidades de glucosa a comparación de individuos no suplementados. </a:t>
            </a:r>
            <a:endParaRPr lang="es-419" sz="1200" dirty="0" smtClean="0">
              <a:latin typeface="Arial" panose="020B0604020202020204" pitchFamily="34" charset="0"/>
              <a:ea typeface="Calibri" panose="020F0502020204030204" pitchFamily="34" charset="0"/>
            </a:endParaRPr>
          </a:p>
          <a:p>
            <a:pPr marL="285750" indent="-285750">
              <a:lnSpc>
                <a:spcPct val="150000"/>
              </a:lnSpc>
              <a:buFont typeface="Arial" panose="020B0604020202020204" pitchFamily="34" charset="0"/>
              <a:buChar char="•"/>
            </a:pPr>
            <a:r>
              <a:rPr lang="es-419" sz="1200" dirty="0" smtClean="0">
                <a:latin typeface="Arial" panose="020B0604020202020204" pitchFamily="34" charset="0"/>
                <a:ea typeface="Calibri" panose="020F0502020204030204" pitchFamily="34" charset="0"/>
              </a:rPr>
              <a:t>(</a:t>
            </a:r>
            <a:r>
              <a:rPr lang="es-419" sz="1200" dirty="0">
                <a:latin typeface="Arial" panose="020B0604020202020204" pitchFamily="34" charset="0"/>
                <a:ea typeface="Calibri" panose="020F0502020204030204" pitchFamily="34" charset="0"/>
              </a:rPr>
              <a:t>de Andrade et al., 2007) concuerdan que la adición de vitamina C y E en dietas de </a:t>
            </a:r>
            <a:r>
              <a:rPr lang="es-419" sz="1200" dirty="0" err="1">
                <a:latin typeface="Arial" panose="020B0604020202020204" pitchFamily="34" charset="0"/>
                <a:ea typeface="Calibri" panose="020F0502020204030204" pitchFamily="34" charset="0"/>
              </a:rPr>
              <a:t>Pirarucu</a:t>
            </a:r>
            <a:r>
              <a:rPr lang="es-419" sz="1200" dirty="0">
                <a:latin typeface="Arial" panose="020B0604020202020204" pitchFamily="34" charset="0"/>
                <a:ea typeface="Calibri" panose="020F0502020204030204" pitchFamily="34" charset="0"/>
              </a:rPr>
              <a:t> (</a:t>
            </a:r>
            <a:r>
              <a:rPr lang="es-419" sz="1200" i="1" dirty="0">
                <a:latin typeface="Arial" panose="020B0604020202020204" pitchFamily="34" charset="0"/>
                <a:ea typeface="Calibri" panose="020F0502020204030204" pitchFamily="34" charset="0"/>
              </a:rPr>
              <a:t>Arapaima gigas</a:t>
            </a:r>
            <a:r>
              <a:rPr lang="es-419" sz="1200" dirty="0">
                <a:latin typeface="Arial" panose="020B0604020202020204" pitchFamily="34" charset="0"/>
                <a:ea typeface="Calibri" panose="020F0502020204030204" pitchFamily="34" charset="0"/>
              </a:rPr>
              <a:t>) producen un incremento en las cantidades de glucosa presente en sangre. </a:t>
            </a:r>
            <a:endParaRPr lang="es-419" sz="1200" dirty="0"/>
          </a:p>
        </p:txBody>
      </p:sp>
      <p:sp>
        <p:nvSpPr>
          <p:cNvPr id="15" name="Rectángulo 14"/>
          <p:cNvSpPr/>
          <p:nvPr/>
        </p:nvSpPr>
        <p:spPr>
          <a:xfrm>
            <a:off x="6167651" y="5100237"/>
            <a:ext cx="5977021" cy="85408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s-419" sz="1100" dirty="0">
                <a:latin typeface="Arial" panose="020B0604020202020204" pitchFamily="34" charset="0"/>
                <a:ea typeface="Calibri" panose="020F0502020204030204" pitchFamily="34" charset="0"/>
              </a:rPr>
              <a:t>se puede atribuir a que la Vitamina C  y E son compuestos importantes que influyen en el sistema inmune de los individuos, de esta manera se puede reducir los niveles altos de estrés y con ello la síntesis de glucosa en sangre (Montero et al., 2001). </a:t>
            </a:r>
            <a:endParaRPr lang="es-419" sz="1100" dirty="0"/>
          </a:p>
        </p:txBody>
      </p:sp>
      <p:sp>
        <p:nvSpPr>
          <p:cNvPr id="13" name="Rectángulo 12"/>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Hematológicas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035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317500" y="836712"/>
            <a:ext cx="6714604" cy="338554"/>
          </a:xfrm>
          <a:prstGeom prst="rect">
            <a:avLst/>
          </a:prstGeom>
        </p:spPr>
        <p:txBody>
          <a:bodyPr wrap="square">
            <a:spAutoFit/>
          </a:bodyPr>
          <a:lstStyle/>
          <a:p>
            <a:r>
              <a:rPr lang="es-ES" sz="1600" b="1" dirty="0" smtClean="0"/>
              <a:t>Proteína</a:t>
            </a:r>
          </a:p>
        </p:txBody>
      </p:sp>
      <p:cxnSp>
        <p:nvCxnSpPr>
          <p:cNvPr id="5" name="Conector recto 4">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Tabla 5"/>
          <p:cNvGraphicFramePr>
            <a:graphicFrameLocks noGrp="1"/>
          </p:cNvGraphicFramePr>
          <p:nvPr>
            <p:extLst>
              <p:ext uri="{D42A27DB-BD31-4B8C-83A1-F6EECF244321}">
                <p14:modId xmlns:p14="http://schemas.microsoft.com/office/powerpoint/2010/main" val="3135386414"/>
              </p:ext>
            </p:extLst>
          </p:nvPr>
        </p:nvGraphicFramePr>
        <p:xfrm>
          <a:off x="433388" y="1647269"/>
          <a:ext cx="4942533" cy="1676400"/>
        </p:xfrm>
        <a:graphic>
          <a:graphicData uri="http://schemas.openxmlformats.org/drawingml/2006/table">
            <a:tbl>
              <a:tblPr firstRow="1" firstCol="1" bandRow="1">
                <a:tableStyleId>{EB344D84-9AFB-497E-A393-DC336BA19D2E}</a:tableStyleId>
              </a:tblPr>
              <a:tblGrid>
                <a:gridCol w="1596282"/>
                <a:gridCol w="1458738"/>
                <a:gridCol w="1887513"/>
              </a:tblGrid>
              <a:tr h="298740">
                <a:tc>
                  <a:txBody>
                    <a:bodyPr/>
                    <a:lstStyle/>
                    <a:p>
                      <a:pPr>
                        <a:lnSpc>
                          <a:spcPct val="200000"/>
                        </a:lnSpc>
                        <a:spcAft>
                          <a:spcPts val="0"/>
                        </a:spcAft>
                      </a:pPr>
                      <a:r>
                        <a:rPr lang="es-419" sz="1100" dirty="0">
                          <a:solidFill>
                            <a:schemeClr val="tx1"/>
                          </a:solidFill>
                          <a:effectLst/>
                        </a:rPr>
                        <a:t>Tratamiento</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n</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Proteína (mg/dL)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8740">
                <a:tc>
                  <a:txBody>
                    <a:bodyPr/>
                    <a:lstStyle/>
                    <a:p>
                      <a:pPr>
                        <a:lnSpc>
                          <a:spcPct val="200000"/>
                        </a:lnSpc>
                        <a:spcAft>
                          <a:spcPts val="0"/>
                        </a:spcAft>
                      </a:pPr>
                      <a:r>
                        <a:rPr lang="es-419" sz="11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44,46 ± 0,63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8740">
                <a:tc>
                  <a:txBody>
                    <a:bodyPr/>
                    <a:lstStyle/>
                    <a:p>
                      <a:pPr>
                        <a:lnSpc>
                          <a:spcPct val="200000"/>
                        </a:lnSpc>
                        <a:spcAft>
                          <a:spcPts val="0"/>
                        </a:spcAft>
                      </a:pPr>
                      <a:r>
                        <a:rPr lang="es-419" sz="1100">
                          <a:solidFill>
                            <a:schemeClr val="tx1"/>
                          </a:solidFill>
                          <a:effectLst/>
                        </a:rPr>
                        <a:t>Vitaminas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39,67 ± 0,63  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8740">
                <a:tc>
                  <a:txBody>
                    <a:bodyPr/>
                    <a:lstStyle/>
                    <a:p>
                      <a:pPr>
                        <a:lnSpc>
                          <a:spcPct val="200000"/>
                        </a:lnSpc>
                        <a:spcAft>
                          <a:spcPts val="0"/>
                        </a:spcAft>
                      </a:pPr>
                      <a:r>
                        <a:rPr lang="es-419" sz="1100">
                          <a:solidFill>
                            <a:schemeClr val="tx1"/>
                          </a:solidFill>
                          <a:effectLst/>
                        </a:rPr>
                        <a:t>Vit+Nucleótidos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37,43 ± 0,63  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8740">
                <a:tc>
                  <a:txBody>
                    <a:bodyPr/>
                    <a:lstStyle/>
                    <a:p>
                      <a:pPr>
                        <a:lnSpc>
                          <a:spcPct val="200000"/>
                        </a:lnSpc>
                        <a:spcAft>
                          <a:spcPts val="0"/>
                        </a:spcAft>
                      </a:pPr>
                      <a:r>
                        <a:rPr lang="es-419" sz="11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dirty="0">
                          <a:solidFill>
                            <a:schemeClr val="tx1"/>
                          </a:solidFill>
                          <a:effectLst/>
                        </a:rPr>
                        <a:t>29,82 ± 0,63  c</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7" name="Rectangle 1"/>
          <p:cNvSpPr>
            <a:spLocks noChangeArrowheads="1"/>
          </p:cNvSpPr>
          <p:nvPr/>
        </p:nvSpPr>
        <p:spPr bwMode="auto">
          <a:xfrm>
            <a:off x="316167" y="1175266"/>
            <a:ext cx="657388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 prote</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 en sangre de reproductores de Trucha arco</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 durante el periodo de evaluaci</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endParaRPr kumimoji="0" lang="es-ES" altLang="es-419" sz="800" b="0" i="0" u="none" strike="noStrike" cap="none" normalizeH="0" baseline="0" dirty="0" smtClean="0">
              <a:ln>
                <a:noFill/>
              </a:ln>
              <a:solidFill>
                <a:schemeClr val="tx1"/>
              </a:solidFill>
              <a:effectLst/>
            </a:endParaRPr>
          </a:p>
        </p:txBody>
      </p:sp>
      <p:pic>
        <p:nvPicPr>
          <p:cNvPr id="12" name="Imagen 11"/>
          <p:cNvPicPr/>
          <p:nvPr/>
        </p:nvPicPr>
        <p:blipFill rotWithShape="1">
          <a:blip r:embed="rId2"/>
          <a:srcRect t="12642" r="45814" b="9731"/>
          <a:stretch/>
        </p:blipFill>
        <p:spPr bwMode="auto">
          <a:xfrm>
            <a:off x="623392" y="3356992"/>
            <a:ext cx="5544616" cy="2752816"/>
          </a:xfrm>
          <a:prstGeom prst="rect">
            <a:avLst/>
          </a:prstGeom>
          <a:ln>
            <a:noFill/>
          </a:ln>
          <a:extLst>
            <a:ext uri="{53640926-AAD7-44D8-BBD7-CCE9431645EC}">
              <a14:shadowObscured xmlns:a14="http://schemas.microsoft.com/office/drawing/2010/main"/>
            </a:ext>
          </a:extLst>
        </p:spPr>
      </p:pic>
      <p:sp>
        <p:nvSpPr>
          <p:cNvPr id="13" name="Rectángulo 12"/>
          <p:cNvSpPr/>
          <p:nvPr/>
        </p:nvSpPr>
        <p:spPr>
          <a:xfrm>
            <a:off x="6672064" y="1577866"/>
            <a:ext cx="4835674"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smtClean="0">
                <a:latin typeface="Arial" panose="020B0604020202020204" pitchFamily="34" charset="0"/>
                <a:ea typeface="Calibri" panose="020F0502020204030204" pitchFamily="34" charset="0"/>
              </a:rPr>
              <a:t>Las </a:t>
            </a:r>
            <a:r>
              <a:rPr lang="es-419" sz="1200" dirty="0">
                <a:latin typeface="Arial" panose="020B0604020202020204" pitchFamily="34" charset="0"/>
                <a:ea typeface="Calibri" panose="020F0502020204030204" pitchFamily="34" charset="0"/>
              </a:rPr>
              <a:t>dietas comerciales más nucleótidos presentan la mayor cantidad de proteína en sangre (</a:t>
            </a:r>
            <a:r>
              <a:rPr lang="es-419" sz="1200" dirty="0" smtClean="0">
                <a:latin typeface="Arial" panose="020B0604020202020204" pitchFamily="34" charset="0"/>
                <a:ea typeface="Calibri" panose="020F0502020204030204" pitchFamily="34" charset="0"/>
              </a:rPr>
              <a:t>44,46 mg/dL) </a:t>
            </a:r>
            <a:r>
              <a:rPr lang="es-419" sz="1200" dirty="0">
                <a:latin typeface="Arial" panose="020B0604020202020204" pitchFamily="34" charset="0"/>
                <a:ea typeface="Calibri" panose="020F0502020204030204" pitchFamily="34" charset="0"/>
              </a:rPr>
              <a:t>respecto a las dietas comerciales </a:t>
            </a:r>
            <a:r>
              <a:rPr lang="es-419" sz="1200" dirty="0" smtClean="0">
                <a:latin typeface="Arial" panose="020B0604020202020204" pitchFamily="34" charset="0"/>
                <a:ea typeface="Calibri" panose="020F0502020204030204" pitchFamily="34" charset="0"/>
              </a:rPr>
              <a:t>(</a:t>
            </a:r>
            <a:r>
              <a:rPr lang="es-419" sz="1200" dirty="0">
                <a:latin typeface="Arial" panose="020B0604020202020204" pitchFamily="34" charset="0"/>
                <a:ea typeface="Calibri" panose="020F0502020204030204" pitchFamily="34" charset="0"/>
              </a:rPr>
              <a:t>29,82 </a:t>
            </a:r>
            <a:r>
              <a:rPr lang="es-419" sz="1200" dirty="0" smtClean="0">
                <a:latin typeface="Arial" panose="020B0604020202020204" pitchFamily="34" charset="0"/>
                <a:ea typeface="Calibri" panose="020F0502020204030204" pitchFamily="34" charset="0"/>
              </a:rPr>
              <a:t>mg/dL)</a:t>
            </a:r>
            <a:endParaRPr lang="es-419" sz="1200" dirty="0"/>
          </a:p>
        </p:txBody>
      </p:sp>
      <p:sp>
        <p:nvSpPr>
          <p:cNvPr id="10" name="Rectángulo 9"/>
          <p:cNvSpPr/>
          <p:nvPr/>
        </p:nvSpPr>
        <p:spPr>
          <a:xfrm>
            <a:off x="6666104" y="2678772"/>
            <a:ext cx="4835674"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smtClean="0">
                <a:latin typeface="Arial" panose="020B0604020202020204" pitchFamily="34" charset="0"/>
                <a:ea typeface="Calibri" panose="020F0502020204030204" pitchFamily="34" charset="0"/>
              </a:rPr>
              <a:t>(</a:t>
            </a:r>
            <a:r>
              <a:rPr lang="es-419" sz="1200" dirty="0">
                <a:latin typeface="Arial" panose="020B0604020202020204" pitchFamily="34" charset="0"/>
                <a:ea typeface="Calibri" panose="020F0502020204030204" pitchFamily="34" charset="0"/>
              </a:rPr>
              <a:t>Tahmasebi-Kohyani et al., 2012) </a:t>
            </a:r>
            <a:r>
              <a:rPr lang="es-419" sz="1200" dirty="0" smtClean="0">
                <a:latin typeface="Arial" panose="020B0604020202020204" pitchFamily="34" charset="0"/>
                <a:ea typeface="Calibri" panose="020F0502020204030204" pitchFamily="34" charset="0"/>
              </a:rPr>
              <a:t>concuerda y </a:t>
            </a:r>
            <a:r>
              <a:rPr lang="es-419" sz="1200" dirty="0">
                <a:latin typeface="Arial" panose="020B0604020202020204" pitchFamily="34" charset="0"/>
                <a:ea typeface="Calibri" panose="020F0502020204030204" pitchFamily="34" charset="0"/>
              </a:rPr>
              <a:t>determinaron que la adición de nucleótidos a las dietas de </a:t>
            </a:r>
            <a:r>
              <a:rPr lang="es-419" sz="1200" i="1" dirty="0">
                <a:latin typeface="Arial" panose="020B0604020202020204" pitchFamily="34" charset="0"/>
                <a:ea typeface="Calibri" panose="020F0502020204030204" pitchFamily="34" charset="0"/>
              </a:rPr>
              <a:t>Oncorhynchus mykiss </a:t>
            </a:r>
            <a:r>
              <a:rPr lang="es-419" sz="1200" dirty="0">
                <a:latin typeface="Arial" panose="020B0604020202020204" pitchFamily="34" charset="0"/>
                <a:ea typeface="Calibri" panose="020F0502020204030204" pitchFamily="34" charset="0"/>
              </a:rPr>
              <a:t>incrementa las cantidades de </a:t>
            </a:r>
            <a:r>
              <a:rPr lang="es-419" sz="1200" dirty="0" smtClean="0">
                <a:latin typeface="Arial" panose="020B0604020202020204" pitchFamily="34" charset="0"/>
                <a:ea typeface="Calibri" panose="020F0502020204030204" pitchFamily="34" charset="0"/>
              </a:rPr>
              <a:t>proteína</a:t>
            </a:r>
            <a:endParaRPr lang="es-419" sz="1200" dirty="0"/>
          </a:p>
        </p:txBody>
      </p:sp>
      <p:sp>
        <p:nvSpPr>
          <p:cNvPr id="11" name="Rectángulo 10"/>
          <p:cNvSpPr/>
          <p:nvPr/>
        </p:nvSpPr>
        <p:spPr>
          <a:xfrm>
            <a:off x="6666104" y="3812333"/>
            <a:ext cx="4835674"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a:latin typeface="Arial" panose="020B0604020202020204" pitchFamily="34" charset="0"/>
                <a:ea typeface="Calibri" panose="020F0502020204030204" pitchFamily="34" charset="0"/>
              </a:rPr>
              <a:t>(</a:t>
            </a:r>
            <a:r>
              <a:rPr lang="es-419" sz="1200" dirty="0" err="1">
                <a:latin typeface="Arial" panose="020B0604020202020204" pitchFamily="34" charset="0"/>
                <a:ea typeface="Calibri" panose="020F0502020204030204" pitchFamily="34" charset="0"/>
              </a:rPr>
              <a:t>Vani</a:t>
            </a:r>
            <a:r>
              <a:rPr lang="es-419" sz="1200" dirty="0">
                <a:latin typeface="Arial" panose="020B0604020202020204" pitchFamily="34" charset="0"/>
                <a:ea typeface="Calibri" panose="020F0502020204030204" pitchFamily="34" charset="0"/>
              </a:rPr>
              <a:t> et al., 2011) concuerda también con que la adición de vitaminas a las dietas de </a:t>
            </a:r>
            <a:r>
              <a:rPr lang="es-419" sz="1200" i="1" dirty="0" err="1">
                <a:latin typeface="Arial" panose="020B0604020202020204" pitchFamily="34" charset="0"/>
                <a:ea typeface="Calibri" panose="020F0502020204030204" pitchFamily="34" charset="0"/>
              </a:rPr>
              <a:t>Catla</a:t>
            </a:r>
            <a:r>
              <a:rPr lang="es-419" sz="1200" i="1" dirty="0">
                <a:latin typeface="Arial" panose="020B0604020202020204" pitchFamily="34" charset="0"/>
                <a:ea typeface="Calibri" panose="020F0502020204030204" pitchFamily="34" charset="0"/>
              </a:rPr>
              <a:t> </a:t>
            </a:r>
            <a:r>
              <a:rPr lang="es-419" sz="1200" i="1" dirty="0" err="1">
                <a:latin typeface="Arial" panose="020B0604020202020204" pitchFamily="34" charset="0"/>
                <a:ea typeface="Calibri" panose="020F0502020204030204" pitchFamily="34" charset="0"/>
              </a:rPr>
              <a:t>catla</a:t>
            </a:r>
            <a:r>
              <a:rPr lang="es-419" sz="1200" i="1" dirty="0">
                <a:latin typeface="Arial" panose="020B0604020202020204" pitchFamily="34" charset="0"/>
                <a:ea typeface="Calibri" panose="020F0502020204030204" pitchFamily="34" charset="0"/>
              </a:rPr>
              <a:t> </a:t>
            </a:r>
            <a:r>
              <a:rPr lang="es-419" sz="1200" dirty="0">
                <a:latin typeface="Arial" panose="020B0604020202020204" pitchFamily="34" charset="0"/>
                <a:ea typeface="Calibri" panose="020F0502020204030204" pitchFamily="34" charset="0"/>
              </a:rPr>
              <a:t>(</a:t>
            </a:r>
            <a:r>
              <a:rPr lang="es-419" sz="1200" dirty="0" err="1">
                <a:latin typeface="Arial" panose="020B0604020202020204" pitchFamily="34" charset="0"/>
                <a:ea typeface="Calibri" panose="020F0502020204030204" pitchFamily="34" charset="0"/>
              </a:rPr>
              <a:t>Ham</a:t>
            </a:r>
            <a:r>
              <a:rPr lang="es-419" sz="1200" dirty="0">
                <a:latin typeface="Arial" panose="020B0604020202020204" pitchFamily="34" charset="0"/>
                <a:ea typeface="Calibri" panose="020F0502020204030204" pitchFamily="34" charset="0"/>
              </a:rPr>
              <a:t>). Presentan mayores cantidades de </a:t>
            </a:r>
            <a:r>
              <a:rPr lang="es-419" sz="1200" dirty="0" smtClean="0">
                <a:latin typeface="Arial" panose="020B0604020202020204" pitchFamily="34" charset="0"/>
                <a:ea typeface="Calibri" panose="020F0502020204030204" pitchFamily="34" charset="0"/>
              </a:rPr>
              <a:t>proteína</a:t>
            </a:r>
            <a:endParaRPr lang="es-419" sz="1200" dirty="0"/>
          </a:p>
        </p:txBody>
      </p:sp>
      <p:sp>
        <p:nvSpPr>
          <p:cNvPr id="15" name="Rectángulo 14"/>
          <p:cNvSpPr/>
          <p:nvPr/>
        </p:nvSpPr>
        <p:spPr>
          <a:xfrm>
            <a:off x="6680427" y="4945894"/>
            <a:ext cx="4846812"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smtClean="0">
                <a:latin typeface="Arial" panose="020B0604020202020204" pitchFamily="34" charset="0"/>
                <a:ea typeface="Calibri" panose="020F0502020204030204" pitchFamily="34" charset="0"/>
              </a:rPr>
              <a:t>Los nucleótidos </a:t>
            </a:r>
            <a:r>
              <a:rPr lang="es-419" sz="1200" dirty="0">
                <a:latin typeface="Arial" panose="020B0604020202020204" pitchFamily="34" charset="0"/>
                <a:ea typeface="Calibri" panose="020F0502020204030204" pitchFamily="34" charset="0"/>
              </a:rPr>
              <a:t>influyen en la formación de proteínas al ser subunidades que conforman los ácidos nucleicos pueden sintetizar proteínas y con ello albumina (</a:t>
            </a:r>
            <a:r>
              <a:rPr lang="es-419" sz="1200" dirty="0" err="1">
                <a:latin typeface="Arial" panose="020B0604020202020204" pitchFamily="34" charset="0"/>
                <a:ea typeface="Calibri" panose="020F0502020204030204" pitchFamily="34" charset="0"/>
              </a:rPr>
              <a:t>Sarsangi</a:t>
            </a:r>
            <a:r>
              <a:rPr lang="es-419" sz="1200" dirty="0">
                <a:latin typeface="Arial" panose="020B0604020202020204" pitchFamily="34" charset="0"/>
                <a:ea typeface="Calibri" panose="020F0502020204030204" pitchFamily="34" charset="0"/>
              </a:rPr>
              <a:t> </a:t>
            </a:r>
            <a:r>
              <a:rPr lang="es-419" sz="1200" dirty="0" err="1">
                <a:latin typeface="Arial" panose="020B0604020202020204" pitchFamily="34" charset="0"/>
                <a:ea typeface="Calibri" panose="020F0502020204030204" pitchFamily="34" charset="0"/>
              </a:rPr>
              <a:t>Aliabad</a:t>
            </a:r>
            <a:r>
              <a:rPr lang="es-419" sz="1200" dirty="0">
                <a:latin typeface="Arial" panose="020B0604020202020204" pitchFamily="34" charset="0"/>
                <a:ea typeface="Calibri" panose="020F0502020204030204" pitchFamily="34" charset="0"/>
              </a:rPr>
              <a:t>, 2017). 	</a:t>
            </a:r>
            <a:endParaRPr lang="es-419" sz="1200" dirty="0"/>
          </a:p>
        </p:txBody>
      </p:sp>
      <p:sp>
        <p:nvSpPr>
          <p:cNvPr id="14" name="Rectángulo 13"/>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Hematológicas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6347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317500" y="836712"/>
            <a:ext cx="6714604" cy="338554"/>
          </a:xfrm>
          <a:prstGeom prst="rect">
            <a:avLst/>
          </a:prstGeom>
        </p:spPr>
        <p:txBody>
          <a:bodyPr wrap="square">
            <a:spAutoFit/>
          </a:bodyPr>
          <a:lstStyle/>
          <a:p>
            <a:r>
              <a:rPr lang="es-ES" sz="1600" b="1" dirty="0" smtClean="0"/>
              <a:t>Albumina</a:t>
            </a:r>
          </a:p>
        </p:txBody>
      </p:sp>
      <p:cxnSp>
        <p:nvCxnSpPr>
          <p:cNvPr id="5" name="Conector recto 4">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Tabla 5"/>
          <p:cNvGraphicFramePr>
            <a:graphicFrameLocks noGrp="1"/>
          </p:cNvGraphicFramePr>
          <p:nvPr>
            <p:extLst>
              <p:ext uri="{D42A27DB-BD31-4B8C-83A1-F6EECF244321}">
                <p14:modId xmlns:p14="http://schemas.microsoft.com/office/powerpoint/2010/main" val="2897028782"/>
              </p:ext>
            </p:extLst>
          </p:nvPr>
        </p:nvGraphicFramePr>
        <p:xfrm>
          <a:off x="412257" y="1621381"/>
          <a:ext cx="4886325" cy="1676400"/>
        </p:xfrm>
        <a:graphic>
          <a:graphicData uri="http://schemas.openxmlformats.org/drawingml/2006/table">
            <a:tbl>
              <a:tblPr firstRow="1" firstCol="1" bandRow="1">
                <a:tableStyleId>{EB344D84-9AFB-497E-A393-DC336BA19D2E}</a:tableStyleId>
              </a:tblPr>
              <a:tblGrid>
                <a:gridCol w="1577975"/>
                <a:gridCol w="1442085"/>
                <a:gridCol w="1866265"/>
              </a:tblGrid>
              <a:tr h="203200">
                <a:tc>
                  <a:txBody>
                    <a:bodyPr/>
                    <a:lstStyle/>
                    <a:p>
                      <a:pPr>
                        <a:lnSpc>
                          <a:spcPct val="200000"/>
                        </a:lnSpc>
                        <a:spcAft>
                          <a:spcPts val="0"/>
                        </a:spcAft>
                      </a:pPr>
                      <a:r>
                        <a:rPr lang="es-419" sz="1100">
                          <a:solidFill>
                            <a:schemeClr val="tx1"/>
                          </a:solidFill>
                          <a:effectLst/>
                        </a:rPr>
                        <a:t>Tratamiento</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n</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Albumina (mg/dL)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3200">
                <a:tc>
                  <a:txBody>
                    <a:bodyPr/>
                    <a:lstStyle/>
                    <a:p>
                      <a:pPr>
                        <a:lnSpc>
                          <a:spcPct val="200000"/>
                        </a:lnSpc>
                        <a:spcAft>
                          <a:spcPts val="0"/>
                        </a:spcAft>
                      </a:pPr>
                      <a:r>
                        <a:rPr lang="es-419" sz="1100">
                          <a:solidFill>
                            <a:schemeClr val="tx1"/>
                          </a:solidFill>
                          <a:effectLst/>
                        </a:rPr>
                        <a:t>Vitaminas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23,67 ± 0,48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3200">
                <a:tc>
                  <a:txBody>
                    <a:bodyPr/>
                    <a:lstStyle/>
                    <a:p>
                      <a:pPr>
                        <a:lnSpc>
                          <a:spcPct val="200000"/>
                        </a:lnSpc>
                        <a:spcAft>
                          <a:spcPts val="0"/>
                        </a:spcAft>
                      </a:pPr>
                      <a:r>
                        <a:rPr lang="es-419" sz="11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22,57 ± 0,48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3200">
                <a:tc>
                  <a:txBody>
                    <a:bodyPr/>
                    <a:lstStyle/>
                    <a:p>
                      <a:pPr>
                        <a:lnSpc>
                          <a:spcPct val="200000"/>
                        </a:lnSpc>
                        <a:spcAft>
                          <a:spcPts val="0"/>
                        </a:spcAft>
                      </a:pPr>
                      <a:r>
                        <a:rPr lang="es-419" sz="1100">
                          <a:solidFill>
                            <a:schemeClr val="tx1"/>
                          </a:solidFill>
                          <a:effectLst/>
                        </a:rPr>
                        <a:t>Vit+Nucleótidos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19,74 ± 0,48  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3200">
                <a:tc>
                  <a:txBody>
                    <a:bodyPr/>
                    <a:lstStyle/>
                    <a:p>
                      <a:pPr>
                        <a:lnSpc>
                          <a:spcPct val="200000"/>
                        </a:lnSpc>
                        <a:spcAft>
                          <a:spcPts val="0"/>
                        </a:spcAft>
                      </a:pPr>
                      <a:r>
                        <a:rPr lang="es-419" sz="11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dirty="0">
                          <a:solidFill>
                            <a:schemeClr val="tx1"/>
                          </a:solidFill>
                          <a:effectLst/>
                        </a:rPr>
                        <a:t>16,96 ± 0,48  c</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7" name="Rectangle 1"/>
          <p:cNvSpPr>
            <a:spLocks noChangeArrowheads="1"/>
          </p:cNvSpPr>
          <p:nvPr/>
        </p:nvSpPr>
        <p:spPr bwMode="auto">
          <a:xfrm>
            <a:off x="321621" y="1190494"/>
            <a:ext cx="529549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 alb</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ú</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mina en sangre de reproductores de Trucha arco</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 durante el periodo de evaluaci</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endParaRPr kumimoji="0" lang="es-ES" altLang="es-419" sz="800" b="0" i="0" u="none" strike="noStrike" cap="none" normalizeH="0" baseline="0" dirty="0" smtClean="0">
              <a:ln>
                <a:noFill/>
              </a:ln>
              <a:solidFill>
                <a:schemeClr val="tx1"/>
              </a:solidFill>
              <a:effectLst/>
            </a:endParaRPr>
          </a:p>
        </p:txBody>
      </p:sp>
      <p:sp>
        <p:nvSpPr>
          <p:cNvPr id="10" name="Rectángulo 9"/>
          <p:cNvSpPr/>
          <p:nvPr/>
        </p:nvSpPr>
        <p:spPr>
          <a:xfrm>
            <a:off x="6766967" y="1264656"/>
            <a:ext cx="460523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s-419" sz="1200" dirty="0" smtClean="0">
                <a:latin typeface="Arial" panose="020B0604020202020204" pitchFamily="34" charset="0"/>
                <a:ea typeface="Calibri" panose="020F0502020204030204" pitchFamily="34" charset="0"/>
              </a:rPr>
              <a:t>Las </a:t>
            </a:r>
            <a:r>
              <a:rPr lang="es-419" sz="1200" dirty="0">
                <a:latin typeface="Arial" panose="020B0604020202020204" pitchFamily="34" charset="0"/>
                <a:ea typeface="Calibri" panose="020F0502020204030204" pitchFamily="34" charset="0"/>
              </a:rPr>
              <a:t>dietas comerciales más vitaminas presentan la mayor cantidad de albúmina en sangre (23.67 </a:t>
            </a:r>
            <a:r>
              <a:rPr lang="es-419" sz="1200" dirty="0" smtClean="0">
                <a:latin typeface="Arial" panose="020B0604020202020204" pitchFamily="34" charset="0"/>
                <a:ea typeface="Calibri" panose="020F0502020204030204" pitchFamily="34" charset="0"/>
              </a:rPr>
              <a:t>mg/dL) </a:t>
            </a:r>
            <a:r>
              <a:rPr lang="es-419" sz="1200" dirty="0">
                <a:latin typeface="Arial" panose="020B0604020202020204" pitchFamily="34" charset="0"/>
                <a:ea typeface="Calibri" panose="020F0502020204030204" pitchFamily="34" charset="0"/>
              </a:rPr>
              <a:t>respecto a las dietas comerciales </a:t>
            </a:r>
            <a:r>
              <a:rPr lang="es-419" sz="1200" dirty="0" smtClean="0">
                <a:latin typeface="Arial" panose="020B0604020202020204" pitchFamily="34" charset="0"/>
                <a:ea typeface="Calibri" panose="020F0502020204030204" pitchFamily="34" charset="0"/>
              </a:rPr>
              <a:t> (</a:t>
            </a:r>
            <a:r>
              <a:rPr lang="es-419" sz="1200" dirty="0">
                <a:latin typeface="Arial" panose="020B0604020202020204" pitchFamily="34" charset="0"/>
                <a:ea typeface="Calibri" panose="020F0502020204030204" pitchFamily="34" charset="0"/>
              </a:rPr>
              <a:t>16.96 </a:t>
            </a:r>
            <a:r>
              <a:rPr lang="es-419" sz="1200" dirty="0" smtClean="0">
                <a:latin typeface="Arial" panose="020B0604020202020204" pitchFamily="34" charset="0"/>
                <a:ea typeface="Calibri" panose="020F0502020204030204" pitchFamily="34" charset="0"/>
              </a:rPr>
              <a:t>mg/dL) </a:t>
            </a:r>
            <a:endParaRPr lang="es-419" sz="1200" dirty="0"/>
          </a:p>
        </p:txBody>
      </p:sp>
      <p:pic>
        <p:nvPicPr>
          <p:cNvPr id="12" name="Imagen 11"/>
          <p:cNvPicPr/>
          <p:nvPr/>
        </p:nvPicPr>
        <p:blipFill rotWithShape="1">
          <a:blip r:embed="rId2"/>
          <a:srcRect t="8527" r="46982" b="10085"/>
          <a:stretch/>
        </p:blipFill>
        <p:spPr bwMode="auto">
          <a:xfrm>
            <a:off x="839416" y="3317805"/>
            <a:ext cx="5856062" cy="2973505"/>
          </a:xfrm>
          <a:prstGeom prst="rect">
            <a:avLst/>
          </a:prstGeom>
          <a:ln>
            <a:noFill/>
          </a:ln>
          <a:extLst>
            <a:ext uri="{53640926-AAD7-44D8-BBD7-CCE9431645EC}">
              <a14:shadowObscured xmlns:a14="http://schemas.microsoft.com/office/drawing/2010/main"/>
            </a:ext>
          </a:extLst>
        </p:spPr>
      </p:pic>
      <p:sp>
        <p:nvSpPr>
          <p:cNvPr id="13" name="Rectángulo 12"/>
          <p:cNvSpPr/>
          <p:nvPr/>
        </p:nvSpPr>
        <p:spPr>
          <a:xfrm>
            <a:off x="6766967" y="2288199"/>
            <a:ext cx="4835674"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smtClean="0">
                <a:latin typeface="Arial" panose="020B0604020202020204" pitchFamily="34" charset="0"/>
                <a:ea typeface="Calibri" panose="020F0502020204030204" pitchFamily="34" charset="0"/>
              </a:rPr>
              <a:t>(</a:t>
            </a:r>
            <a:r>
              <a:rPr lang="es-419" sz="1200" dirty="0">
                <a:latin typeface="Arial" panose="020B0604020202020204" pitchFamily="34" charset="0"/>
                <a:ea typeface="Calibri" panose="020F0502020204030204" pitchFamily="34" charset="0"/>
              </a:rPr>
              <a:t>Tahmasebi-Kohyani et al., 2012</a:t>
            </a:r>
            <a:r>
              <a:rPr lang="es-419" sz="1200" dirty="0" smtClean="0">
                <a:latin typeface="Arial" panose="020B0604020202020204" pitchFamily="34" charset="0"/>
                <a:ea typeface="Calibri" panose="020F0502020204030204" pitchFamily="34" charset="0"/>
              </a:rPr>
              <a:t>) concuerda y determina </a:t>
            </a:r>
            <a:r>
              <a:rPr lang="es-419" sz="1200" dirty="0">
                <a:latin typeface="Arial" panose="020B0604020202020204" pitchFamily="34" charset="0"/>
                <a:ea typeface="Calibri" panose="020F0502020204030204" pitchFamily="34" charset="0"/>
              </a:rPr>
              <a:t>que la adición de nucleótidos a las dietas de </a:t>
            </a:r>
            <a:r>
              <a:rPr lang="es-419" sz="1200" i="1" dirty="0">
                <a:latin typeface="Arial" panose="020B0604020202020204" pitchFamily="34" charset="0"/>
                <a:ea typeface="Calibri" panose="020F0502020204030204" pitchFamily="34" charset="0"/>
              </a:rPr>
              <a:t>Oncorhynchus mykiss </a:t>
            </a:r>
            <a:r>
              <a:rPr lang="es-419" sz="1200" dirty="0">
                <a:latin typeface="Arial" panose="020B0604020202020204" pitchFamily="34" charset="0"/>
                <a:ea typeface="Calibri" panose="020F0502020204030204" pitchFamily="34" charset="0"/>
              </a:rPr>
              <a:t>incrementa las cantidades de </a:t>
            </a:r>
            <a:r>
              <a:rPr lang="es-419" sz="1200" dirty="0" smtClean="0">
                <a:latin typeface="Arial" panose="020B0604020202020204" pitchFamily="34" charset="0"/>
                <a:ea typeface="Calibri" panose="020F0502020204030204" pitchFamily="34" charset="0"/>
              </a:rPr>
              <a:t>albumina</a:t>
            </a:r>
            <a:endParaRPr lang="es-419" sz="1200" dirty="0"/>
          </a:p>
        </p:txBody>
      </p:sp>
      <p:sp>
        <p:nvSpPr>
          <p:cNvPr id="14" name="Rectángulo 13"/>
          <p:cNvSpPr/>
          <p:nvPr/>
        </p:nvSpPr>
        <p:spPr>
          <a:xfrm>
            <a:off x="6766967" y="3452093"/>
            <a:ext cx="4835674"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a:latin typeface="Arial" panose="020B0604020202020204" pitchFamily="34" charset="0"/>
                <a:ea typeface="Calibri" panose="020F0502020204030204" pitchFamily="34" charset="0"/>
              </a:rPr>
              <a:t>(</a:t>
            </a:r>
            <a:r>
              <a:rPr lang="es-419" sz="1200" dirty="0" err="1">
                <a:latin typeface="Arial" panose="020B0604020202020204" pitchFamily="34" charset="0"/>
                <a:ea typeface="Calibri" panose="020F0502020204030204" pitchFamily="34" charset="0"/>
              </a:rPr>
              <a:t>Vani</a:t>
            </a:r>
            <a:r>
              <a:rPr lang="es-419" sz="1200" dirty="0">
                <a:latin typeface="Arial" panose="020B0604020202020204" pitchFamily="34" charset="0"/>
                <a:ea typeface="Calibri" panose="020F0502020204030204" pitchFamily="34" charset="0"/>
              </a:rPr>
              <a:t> et al., 2011) concuerda también con que la adición de vitaminas a las dietas de </a:t>
            </a:r>
            <a:r>
              <a:rPr lang="es-419" sz="1200" i="1" dirty="0" err="1">
                <a:latin typeface="Arial" panose="020B0604020202020204" pitchFamily="34" charset="0"/>
                <a:ea typeface="Calibri" panose="020F0502020204030204" pitchFamily="34" charset="0"/>
              </a:rPr>
              <a:t>Catla</a:t>
            </a:r>
            <a:r>
              <a:rPr lang="es-419" sz="1200" i="1" dirty="0">
                <a:latin typeface="Arial" panose="020B0604020202020204" pitchFamily="34" charset="0"/>
                <a:ea typeface="Calibri" panose="020F0502020204030204" pitchFamily="34" charset="0"/>
              </a:rPr>
              <a:t> </a:t>
            </a:r>
            <a:r>
              <a:rPr lang="es-419" sz="1200" i="1" dirty="0" err="1">
                <a:latin typeface="Arial" panose="020B0604020202020204" pitchFamily="34" charset="0"/>
                <a:ea typeface="Calibri" panose="020F0502020204030204" pitchFamily="34" charset="0"/>
              </a:rPr>
              <a:t>catla</a:t>
            </a:r>
            <a:r>
              <a:rPr lang="es-419" sz="1200" i="1" dirty="0">
                <a:latin typeface="Arial" panose="020B0604020202020204" pitchFamily="34" charset="0"/>
                <a:ea typeface="Calibri" panose="020F0502020204030204" pitchFamily="34" charset="0"/>
              </a:rPr>
              <a:t> </a:t>
            </a:r>
            <a:r>
              <a:rPr lang="es-419" sz="1200" dirty="0">
                <a:latin typeface="Arial" panose="020B0604020202020204" pitchFamily="34" charset="0"/>
                <a:ea typeface="Calibri" panose="020F0502020204030204" pitchFamily="34" charset="0"/>
              </a:rPr>
              <a:t>(</a:t>
            </a:r>
            <a:r>
              <a:rPr lang="es-419" sz="1200" dirty="0" err="1">
                <a:latin typeface="Arial" panose="020B0604020202020204" pitchFamily="34" charset="0"/>
                <a:ea typeface="Calibri" panose="020F0502020204030204" pitchFamily="34" charset="0"/>
              </a:rPr>
              <a:t>Ham</a:t>
            </a:r>
            <a:r>
              <a:rPr lang="es-419" sz="1200" dirty="0">
                <a:latin typeface="Arial" panose="020B0604020202020204" pitchFamily="34" charset="0"/>
                <a:ea typeface="Calibri" panose="020F0502020204030204" pitchFamily="34" charset="0"/>
              </a:rPr>
              <a:t>). Presentan mayores cantidades de </a:t>
            </a:r>
            <a:r>
              <a:rPr lang="es-419" sz="1200" dirty="0" smtClean="0">
                <a:latin typeface="Arial" panose="020B0604020202020204" pitchFamily="34" charset="0"/>
                <a:ea typeface="Calibri" panose="020F0502020204030204" pitchFamily="34" charset="0"/>
              </a:rPr>
              <a:t>albúmina </a:t>
            </a:r>
            <a:r>
              <a:rPr lang="es-419" sz="1200" dirty="0">
                <a:latin typeface="Arial" panose="020B0604020202020204" pitchFamily="34" charset="0"/>
                <a:ea typeface="Calibri" panose="020F0502020204030204" pitchFamily="34" charset="0"/>
              </a:rPr>
              <a:t>en sangre.</a:t>
            </a:r>
            <a:endParaRPr lang="es-419" sz="1200" dirty="0"/>
          </a:p>
        </p:txBody>
      </p:sp>
      <p:sp>
        <p:nvSpPr>
          <p:cNvPr id="15" name="Rectángulo 14"/>
          <p:cNvSpPr/>
          <p:nvPr/>
        </p:nvSpPr>
        <p:spPr>
          <a:xfrm>
            <a:off x="6766967" y="4590963"/>
            <a:ext cx="4846812"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smtClean="0">
                <a:latin typeface="Arial" panose="020B0604020202020204" pitchFamily="34" charset="0"/>
                <a:ea typeface="Calibri" panose="020F0502020204030204" pitchFamily="34" charset="0"/>
              </a:rPr>
              <a:t>Los nucleótidos </a:t>
            </a:r>
            <a:r>
              <a:rPr lang="es-419" sz="1200" dirty="0">
                <a:latin typeface="Arial" panose="020B0604020202020204" pitchFamily="34" charset="0"/>
                <a:ea typeface="Calibri" panose="020F0502020204030204" pitchFamily="34" charset="0"/>
              </a:rPr>
              <a:t>influyen en la formación de proteínas al ser subunidades que conforman los ácidos nucleicos pueden sintetizar proteínas y con ello albumina (</a:t>
            </a:r>
            <a:r>
              <a:rPr lang="es-419" sz="1200" dirty="0" err="1">
                <a:latin typeface="Arial" panose="020B0604020202020204" pitchFamily="34" charset="0"/>
                <a:ea typeface="Calibri" panose="020F0502020204030204" pitchFamily="34" charset="0"/>
              </a:rPr>
              <a:t>Sarsangi</a:t>
            </a:r>
            <a:r>
              <a:rPr lang="es-419" sz="1200" dirty="0">
                <a:latin typeface="Arial" panose="020B0604020202020204" pitchFamily="34" charset="0"/>
                <a:ea typeface="Calibri" panose="020F0502020204030204" pitchFamily="34" charset="0"/>
              </a:rPr>
              <a:t> </a:t>
            </a:r>
            <a:r>
              <a:rPr lang="es-419" sz="1200" dirty="0" err="1">
                <a:latin typeface="Arial" panose="020B0604020202020204" pitchFamily="34" charset="0"/>
                <a:ea typeface="Calibri" panose="020F0502020204030204" pitchFamily="34" charset="0"/>
              </a:rPr>
              <a:t>Aliabad</a:t>
            </a:r>
            <a:r>
              <a:rPr lang="es-419" sz="1200" dirty="0">
                <a:latin typeface="Arial" panose="020B0604020202020204" pitchFamily="34" charset="0"/>
                <a:ea typeface="Calibri" panose="020F0502020204030204" pitchFamily="34" charset="0"/>
              </a:rPr>
              <a:t>, 2017). 	</a:t>
            </a:r>
            <a:endParaRPr lang="es-419" sz="1200" dirty="0"/>
          </a:p>
        </p:txBody>
      </p:sp>
      <p:sp>
        <p:nvSpPr>
          <p:cNvPr id="16" name="Rectángulo 15"/>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Hematológicas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778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317500" y="836712"/>
            <a:ext cx="6714604" cy="338554"/>
          </a:xfrm>
          <a:prstGeom prst="rect">
            <a:avLst/>
          </a:prstGeom>
        </p:spPr>
        <p:txBody>
          <a:bodyPr wrap="square">
            <a:spAutoFit/>
          </a:bodyPr>
          <a:lstStyle/>
          <a:p>
            <a:r>
              <a:rPr lang="es-ES" sz="1600" b="1" dirty="0" smtClean="0"/>
              <a:t>Hematocrito</a:t>
            </a:r>
          </a:p>
        </p:txBody>
      </p:sp>
      <p:cxnSp>
        <p:nvCxnSpPr>
          <p:cNvPr id="5" name="Conector recto 4">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Tabla 5"/>
          <p:cNvGraphicFramePr>
            <a:graphicFrameLocks noGrp="1"/>
          </p:cNvGraphicFramePr>
          <p:nvPr>
            <p:extLst>
              <p:ext uri="{D42A27DB-BD31-4B8C-83A1-F6EECF244321}">
                <p14:modId xmlns:p14="http://schemas.microsoft.com/office/powerpoint/2010/main" val="2283624248"/>
              </p:ext>
            </p:extLst>
          </p:nvPr>
        </p:nvGraphicFramePr>
        <p:xfrm>
          <a:off x="410264" y="1610533"/>
          <a:ext cx="4944745" cy="1676400"/>
        </p:xfrm>
        <a:graphic>
          <a:graphicData uri="http://schemas.openxmlformats.org/drawingml/2006/table">
            <a:tbl>
              <a:tblPr firstRow="1" firstCol="1" bandRow="1">
                <a:tableStyleId>{EB344D84-9AFB-497E-A393-DC336BA19D2E}</a:tableStyleId>
              </a:tblPr>
              <a:tblGrid>
                <a:gridCol w="1919605"/>
                <a:gridCol w="1421130"/>
                <a:gridCol w="1604010"/>
              </a:tblGrid>
              <a:tr h="182245">
                <a:tc>
                  <a:txBody>
                    <a:bodyPr/>
                    <a:lstStyle/>
                    <a:p>
                      <a:pPr>
                        <a:lnSpc>
                          <a:spcPct val="200000"/>
                        </a:lnSpc>
                        <a:spcAft>
                          <a:spcPts val="0"/>
                        </a:spcAft>
                      </a:pPr>
                      <a:r>
                        <a:rPr lang="es-419" sz="1100">
                          <a:solidFill>
                            <a:schemeClr val="tx1"/>
                          </a:solidFill>
                          <a:effectLst/>
                        </a:rPr>
                        <a:t>Tratamiento</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n</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Micro hematocrito</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245">
                <a:tc>
                  <a:txBody>
                    <a:bodyPr/>
                    <a:lstStyle/>
                    <a:p>
                      <a:pPr>
                        <a:lnSpc>
                          <a:spcPct val="200000"/>
                        </a:lnSpc>
                        <a:spcAft>
                          <a:spcPts val="0"/>
                        </a:spcAft>
                      </a:pPr>
                      <a:r>
                        <a:rPr lang="es-419" sz="11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71,94 ± 0,74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4625">
                <a:tc>
                  <a:txBody>
                    <a:bodyPr/>
                    <a:lstStyle/>
                    <a:p>
                      <a:pPr>
                        <a:lnSpc>
                          <a:spcPct val="200000"/>
                        </a:lnSpc>
                        <a:spcAft>
                          <a:spcPts val="0"/>
                        </a:spcAft>
                      </a:pPr>
                      <a:r>
                        <a:rPr lang="es-419" sz="1100">
                          <a:solidFill>
                            <a:schemeClr val="tx1"/>
                          </a:solidFill>
                          <a:effectLst/>
                        </a:rPr>
                        <a:t>Vitaminas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66,67 ± 0,74  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4625">
                <a:tc>
                  <a:txBody>
                    <a:bodyPr/>
                    <a:lstStyle/>
                    <a:p>
                      <a:pPr>
                        <a:lnSpc>
                          <a:spcPct val="200000"/>
                        </a:lnSpc>
                        <a:spcAft>
                          <a:spcPts val="0"/>
                        </a:spcAft>
                      </a:pPr>
                      <a:r>
                        <a:rPr lang="es-419" sz="1100">
                          <a:solidFill>
                            <a:schemeClr val="tx1"/>
                          </a:solidFill>
                          <a:effectLst/>
                        </a:rPr>
                        <a:t>Vit+Nucleótidos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64,58 ± 0,74  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4625">
                <a:tc>
                  <a:txBody>
                    <a:bodyPr/>
                    <a:lstStyle/>
                    <a:p>
                      <a:pPr>
                        <a:lnSpc>
                          <a:spcPct val="200000"/>
                        </a:lnSpc>
                        <a:spcAft>
                          <a:spcPts val="0"/>
                        </a:spcAft>
                      </a:pPr>
                      <a:r>
                        <a:rPr lang="es-419" sz="11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dirty="0">
                          <a:solidFill>
                            <a:schemeClr val="tx1"/>
                          </a:solidFill>
                          <a:effectLst/>
                        </a:rPr>
                        <a:t>58,64 ± 0,74  c</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7" name="Rectangle 1"/>
          <p:cNvSpPr>
            <a:spLocks noChangeArrowheads="1"/>
          </p:cNvSpPr>
          <p:nvPr/>
        </p:nvSpPr>
        <p:spPr bwMode="auto">
          <a:xfrm>
            <a:off x="317985" y="1179646"/>
            <a:ext cx="56639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 micro hematocrito en sangre de reproductores de Trucha arco</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 durante el periodo de evaluaci</a:t>
            </a:r>
            <a:r>
              <a:rPr kumimoji="0" lang="es-ES" altLang="es-419" sz="11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ES" altLang="es-419" sz="11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endParaRPr kumimoji="0" lang="es-ES" altLang="es-419" sz="800" b="0" i="0" u="none" strike="noStrike" cap="none" normalizeH="0" baseline="0" dirty="0" smtClean="0">
              <a:ln>
                <a:noFill/>
              </a:ln>
              <a:solidFill>
                <a:schemeClr val="tx1"/>
              </a:solidFill>
              <a:effectLst/>
            </a:endParaRPr>
          </a:p>
        </p:txBody>
      </p:sp>
      <p:pic>
        <p:nvPicPr>
          <p:cNvPr id="10" name="Imagen 9"/>
          <p:cNvPicPr/>
          <p:nvPr/>
        </p:nvPicPr>
        <p:blipFill rotWithShape="1">
          <a:blip r:embed="rId2"/>
          <a:srcRect t="8173" r="43244" b="9731"/>
          <a:stretch/>
        </p:blipFill>
        <p:spPr bwMode="auto">
          <a:xfrm>
            <a:off x="570590" y="3284984"/>
            <a:ext cx="5957457" cy="2808312"/>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6744072" y="1577983"/>
            <a:ext cx="4815775"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smtClean="0">
                <a:latin typeface="Arial" panose="020B0604020202020204" pitchFamily="34" charset="0"/>
                <a:ea typeface="Calibri" panose="020F0502020204030204" pitchFamily="34" charset="0"/>
              </a:rPr>
              <a:t>Las </a:t>
            </a:r>
            <a:r>
              <a:rPr lang="es-419" sz="1200" dirty="0">
                <a:latin typeface="Arial" panose="020B0604020202020204" pitchFamily="34" charset="0"/>
                <a:ea typeface="Calibri" panose="020F0502020204030204" pitchFamily="34" charset="0"/>
              </a:rPr>
              <a:t>dietas comerciales más nucleótidos presentan mayor micro hematocrito en sangre (71.94 ± 0,74) respecto a las dietas comerciales (control) (58.64 ± 0,0.74) </a:t>
            </a:r>
            <a:endParaRPr lang="es-419" sz="1200" dirty="0"/>
          </a:p>
        </p:txBody>
      </p:sp>
      <p:sp>
        <p:nvSpPr>
          <p:cNvPr id="12" name="Rectángulo 11"/>
          <p:cNvSpPr/>
          <p:nvPr/>
        </p:nvSpPr>
        <p:spPr>
          <a:xfrm>
            <a:off x="6744071" y="2636912"/>
            <a:ext cx="4815775"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171450" indent="-171450">
              <a:lnSpc>
                <a:spcPct val="150000"/>
              </a:lnSpc>
              <a:buFont typeface="Arial" panose="020B0604020202020204" pitchFamily="34" charset="0"/>
              <a:buChar char="•"/>
            </a:pPr>
            <a:r>
              <a:rPr lang="es-419" sz="1200" dirty="0" smtClean="0">
                <a:latin typeface="Arial" panose="020B0604020202020204" pitchFamily="34" charset="0"/>
                <a:ea typeface="Calibri" panose="020F0502020204030204" pitchFamily="34" charset="0"/>
              </a:rPr>
              <a:t>(</a:t>
            </a:r>
            <a:r>
              <a:rPr lang="es-419" sz="1200" dirty="0" err="1">
                <a:latin typeface="Arial" panose="020B0604020202020204" pitchFamily="34" charset="0"/>
                <a:ea typeface="Calibri" panose="020F0502020204030204" pitchFamily="34" charset="0"/>
              </a:rPr>
              <a:t>Vani</a:t>
            </a:r>
            <a:r>
              <a:rPr lang="es-419" sz="1200" dirty="0">
                <a:latin typeface="Arial" panose="020B0604020202020204" pitchFamily="34" charset="0"/>
                <a:ea typeface="Calibri" panose="020F0502020204030204" pitchFamily="34" charset="0"/>
              </a:rPr>
              <a:t> et al., 2011) </a:t>
            </a:r>
            <a:r>
              <a:rPr lang="es-419" sz="1200" dirty="0" smtClean="0">
                <a:latin typeface="Arial" panose="020B0604020202020204" pitchFamily="34" charset="0"/>
                <a:ea typeface="Calibri" panose="020F0502020204030204" pitchFamily="34" charset="0"/>
              </a:rPr>
              <a:t> concuerda y propone que </a:t>
            </a:r>
            <a:r>
              <a:rPr lang="es-419" sz="1200" dirty="0">
                <a:latin typeface="Arial" panose="020B0604020202020204" pitchFamily="34" charset="0"/>
                <a:ea typeface="Calibri" panose="020F0502020204030204" pitchFamily="34" charset="0"/>
              </a:rPr>
              <a:t>al adicionar vitaminas a las dietas de </a:t>
            </a:r>
            <a:r>
              <a:rPr lang="es-419" sz="1200" i="1" dirty="0" err="1" smtClean="0">
                <a:latin typeface="Arial" panose="020B0604020202020204" pitchFamily="34" charset="0"/>
                <a:ea typeface="Calibri" panose="020F0502020204030204" pitchFamily="34" charset="0"/>
              </a:rPr>
              <a:t>Catla</a:t>
            </a:r>
            <a:r>
              <a:rPr lang="es-419" sz="1200" i="1" dirty="0" smtClean="0">
                <a:latin typeface="Arial" panose="020B0604020202020204" pitchFamily="34" charset="0"/>
                <a:ea typeface="Calibri" panose="020F0502020204030204" pitchFamily="34" charset="0"/>
              </a:rPr>
              <a:t> </a:t>
            </a:r>
            <a:r>
              <a:rPr lang="es-419" sz="1200" i="1" dirty="0" err="1" smtClean="0">
                <a:latin typeface="Arial" panose="020B0604020202020204" pitchFamily="34" charset="0"/>
                <a:ea typeface="Calibri" panose="020F0502020204030204" pitchFamily="34" charset="0"/>
              </a:rPr>
              <a:t>catla</a:t>
            </a:r>
            <a:r>
              <a:rPr lang="es-419" sz="1200" i="1" dirty="0" smtClean="0">
                <a:latin typeface="Arial" panose="020B0604020202020204" pitchFamily="34" charset="0"/>
                <a:ea typeface="Calibri" panose="020F0502020204030204" pitchFamily="34" charset="0"/>
              </a:rPr>
              <a:t> </a:t>
            </a:r>
            <a:r>
              <a:rPr lang="es-419" sz="1200" dirty="0" smtClean="0">
                <a:latin typeface="Arial" panose="020B0604020202020204" pitchFamily="34" charset="0"/>
                <a:ea typeface="Calibri" panose="020F0502020204030204" pitchFamily="34" charset="0"/>
              </a:rPr>
              <a:t>(</a:t>
            </a:r>
            <a:r>
              <a:rPr lang="es-419" sz="1200" dirty="0" err="1" smtClean="0">
                <a:latin typeface="Arial" panose="020B0604020202020204" pitchFamily="34" charset="0"/>
                <a:ea typeface="Calibri" panose="020F0502020204030204" pitchFamily="34" charset="0"/>
              </a:rPr>
              <a:t>Ham</a:t>
            </a:r>
            <a:r>
              <a:rPr lang="es-419" sz="1200" dirty="0">
                <a:latin typeface="Arial" panose="020B0604020202020204" pitchFamily="34" charset="0"/>
                <a:ea typeface="Calibri" panose="020F0502020204030204" pitchFamily="34" charset="0"/>
              </a:rPr>
              <a:t>) pudo observar que las cantidades </a:t>
            </a:r>
            <a:r>
              <a:rPr lang="es-419" sz="1200" dirty="0" smtClean="0">
                <a:latin typeface="Arial" panose="020B0604020202020204" pitchFamily="34" charset="0"/>
                <a:ea typeface="Calibri" panose="020F0502020204030204" pitchFamily="34" charset="0"/>
              </a:rPr>
              <a:t>del porcentaje </a:t>
            </a:r>
            <a:r>
              <a:rPr lang="es-419" sz="1200" dirty="0">
                <a:latin typeface="Arial" panose="020B0604020202020204" pitchFamily="34" charset="0"/>
                <a:ea typeface="Calibri" panose="020F0502020204030204" pitchFamily="34" charset="0"/>
              </a:rPr>
              <a:t>de hematocrito fueron mayores que el de los individuos alimentados con dietas comerciales</a:t>
            </a:r>
            <a:r>
              <a:rPr lang="es-419" sz="1200" dirty="0" smtClean="0">
                <a:latin typeface="Arial" panose="020B0604020202020204" pitchFamily="34" charset="0"/>
                <a:ea typeface="Calibri" panose="020F0502020204030204" pitchFamily="34" charset="0"/>
              </a:rPr>
              <a:t>.</a:t>
            </a:r>
          </a:p>
          <a:p>
            <a:pPr>
              <a:lnSpc>
                <a:spcPct val="150000"/>
              </a:lnSpc>
            </a:pPr>
            <a:endParaRPr lang="es-419" sz="1200" dirty="0" smtClean="0">
              <a:latin typeface="Arial" panose="020B0604020202020204" pitchFamily="34" charset="0"/>
              <a:ea typeface="Calibri" panose="020F0502020204030204" pitchFamily="34" charset="0"/>
            </a:endParaRPr>
          </a:p>
          <a:p>
            <a:pPr marL="171450" indent="-171450">
              <a:lnSpc>
                <a:spcPct val="150000"/>
              </a:lnSpc>
              <a:buFont typeface="Arial" panose="020B0604020202020204" pitchFamily="34" charset="0"/>
              <a:buChar char="•"/>
            </a:pPr>
            <a:r>
              <a:rPr lang="es-419" sz="1200" dirty="0" smtClean="0">
                <a:latin typeface="Arial" panose="020B0604020202020204" pitchFamily="34" charset="0"/>
                <a:ea typeface="Calibri" panose="020F0502020204030204" pitchFamily="34" charset="0"/>
              </a:rPr>
              <a:t>(</a:t>
            </a:r>
            <a:r>
              <a:rPr lang="es-419" sz="1200" dirty="0">
                <a:latin typeface="Arial" panose="020B0604020202020204" pitchFamily="34" charset="0"/>
                <a:ea typeface="Calibri" panose="020F0502020204030204" pitchFamily="34" charset="0"/>
              </a:rPr>
              <a:t>Tahmasebi-Kohyani et al., 2012) y (</a:t>
            </a:r>
            <a:r>
              <a:rPr lang="es-419" sz="1200" dirty="0" err="1">
                <a:latin typeface="Arial" panose="020B0604020202020204" pitchFamily="34" charset="0"/>
                <a:ea typeface="Calibri" panose="020F0502020204030204" pitchFamily="34" charset="0"/>
              </a:rPr>
              <a:t>Yousefi</a:t>
            </a:r>
            <a:r>
              <a:rPr lang="es-419" sz="1200" dirty="0">
                <a:latin typeface="Arial" panose="020B0604020202020204" pitchFamily="34" charset="0"/>
                <a:ea typeface="Calibri" panose="020F0502020204030204" pitchFamily="34" charset="0"/>
              </a:rPr>
              <a:t> et al., 2016) concuerdan que al suplementar las dietas de </a:t>
            </a:r>
            <a:r>
              <a:rPr lang="es-419" sz="1200" i="1" dirty="0">
                <a:latin typeface="Arial" panose="020B0604020202020204" pitchFamily="34" charset="0"/>
                <a:ea typeface="Calibri" panose="020F0502020204030204" pitchFamily="34" charset="0"/>
              </a:rPr>
              <a:t>Oncorhynchus mykiss</a:t>
            </a:r>
            <a:r>
              <a:rPr lang="es-419" sz="1200" dirty="0">
                <a:latin typeface="Arial" panose="020B0604020202020204" pitchFamily="34" charset="0"/>
                <a:ea typeface="Calibri" panose="020F0502020204030204" pitchFamily="34" charset="0"/>
              </a:rPr>
              <a:t> aumentan las cantidades de </a:t>
            </a:r>
            <a:r>
              <a:rPr lang="es-419" sz="1200" dirty="0" smtClean="0">
                <a:latin typeface="Arial" panose="020B0604020202020204" pitchFamily="34" charset="0"/>
                <a:ea typeface="Calibri" panose="020F0502020204030204" pitchFamily="34" charset="0"/>
              </a:rPr>
              <a:t>hematocrito.</a:t>
            </a:r>
            <a:endParaRPr lang="es-419" sz="1200" dirty="0"/>
          </a:p>
        </p:txBody>
      </p:sp>
      <p:sp>
        <p:nvSpPr>
          <p:cNvPr id="13" name="Rectángulo 12"/>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Hematológicas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041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317500" y="836712"/>
            <a:ext cx="6714604" cy="338554"/>
          </a:xfrm>
          <a:prstGeom prst="rect">
            <a:avLst/>
          </a:prstGeom>
        </p:spPr>
        <p:txBody>
          <a:bodyPr wrap="square">
            <a:spAutoFit/>
          </a:bodyPr>
          <a:lstStyle/>
          <a:p>
            <a:r>
              <a:rPr lang="es-ES" sz="1600" b="1" dirty="0" smtClean="0"/>
              <a:t>Glóbulos rojos</a:t>
            </a:r>
          </a:p>
        </p:txBody>
      </p:sp>
      <p:cxnSp>
        <p:nvCxnSpPr>
          <p:cNvPr id="5" name="Conector recto 4">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Tabla 5"/>
          <p:cNvGraphicFramePr>
            <a:graphicFrameLocks noGrp="1"/>
          </p:cNvGraphicFramePr>
          <p:nvPr>
            <p:extLst>
              <p:ext uri="{D42A27DB-BD31-4B8C-83A1-F6EECF244321}">
                <p14:modId xmlns:p14="http://schemas.microsoft.com/office/powerpoint/2010/main" val="3506913382"/>
              </p:ext>
            </p:extLst>
          </p:nvPr>
        </p:nvGraphicFramePr>
        <p:xfrm>
          <a:off x="433388" y="1725488"/>
          <a:ext cx="4878705" cy="1676400"/>
        </p:xfrm>
        <a:graphic>
          <a:graphicData uri="http://schemas.openxmlformats.org/drawingml/2006/table">
            <a:tbl>
              <a:tblPr firstRow="1" firstCol="1" bandRow="1">
                <a:tableStyleId>{EB344D84-9AFB-497E-A393-DC336BA19D2E}</a:tableStyleId>
              </a:tblPr>
              <a:tblGrid>
                <a:gridCol w="1966595"/>
                <a:gridCol w="1456055"/>
                <a:gridCol w="1456055"/>
              </a:tblGrid>
              <a:tr h="181610">
                <a:tc>
                  <a:txBody>
                    <a:bodyPr/>
                    <a:lstStyle/>
                    <a:p>
                      <a:pPr>
                        <a:lnSpc>
                          <a:spcPct val="200000"/>
                        </a:lnSpc>
                        <a:spcAft>
                          <a:spcPts val="0"/>
                        </a:spcAft>
                      </a:pPr>
                      <a:r>
                        <a:rPr lang="es-419" sz="1100" dirty="0">
                          <a:solidFill>
                            <a:schemeClr val="tx1"/>
                          </a:solidFill>
                          <a:effectLst/>
                        </a:rPr>
                        <a:t>Tratamiento</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n</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Conteo e6</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3990">
                <a:tc>
                  <a:txBody>
                    <a:bodyPr/>
                    <a:lstStyle/>
                    <a:p>
                      <a:pPr>
                        <a:lnSpc>
                          <a:spcPct val="200000"/>
                        </a:lnSpc>
                        <a:spcAft>
                          <a:spcPts val="0"/>
                        </a:spcAft>
                      </a:pPr>
                      <a:r>
                        <a:rPr lang="es-419" sz="1100">
                          <a:solidFill>
                            <a:schemeClr val="tx1"/>
                          </a:solidFill>
                          <a:effectLst/>
                        </a:rPr>
                        <a:t>Vitaminas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13,50 ± 0,40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3990">
                <a:tc>
                  <a:txBody>
                    <a:bodyPr/>
                    <a:lstStyle/>
                    <a:p>
                      <a:pPr>
                        <a:lnSpc>
                          <a:spcPct val="200000"/>
                        </a:lnSpc>
                        <a:spcAft>
                          <a:spcPts val="0"/>
                        </a:spcAft>
                      </a:pPr>
                      <a:r>
                        <a:rPr lang="es-419" sz="11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9,80 ± 0,40  b</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73990">
                <a:tc>
                  <a:txBody>
                    <a:bodyPr/>
                    <a:lstStyle/>
                    <a:p>
                      <a:pPr>
                        <a:lnSpc>
                          <a:spcPct val="200000"/>
                        </a:lnSpc>
                        <a:spcAft>
                          <a:spcPts val="0"/>
                        </a:spcAft>
                      </a:pPr>
                      <a:r>
                        <a:rPr lang="es-419" sz="1100">
                          <a:solidFill>
                            <a:schemeClr val="tx1"/>
                          </a:solidFill>
                          <a:effectLst/>
                        </a:rPr>
                        <a:t>Vit+Nucleótidos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a:solidFill>
                            <a:schemeClr val="tx1"/>
                          </a:solidFill>
                          <a:effectLst/>
                        </a:rPr>
                        <a:t>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a:solidFill>
                            <a:schemeClr val="tx1"/>
                          </a:solidFill>
                          <a:effectLst/>
                        </a:rPr>
                        <a:t>11,83 ± 0,40  a</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1610">
                <a:tc>
                  <a:txBody>
                    <a:bodyPr/>
                    <a:lstStyle/>
                    <a:p>
                      <a:pPr>
                        <a:lnSpc>
                          <a:spcPct val="200000"/>
                        </a:lnSpc>
                        <a:spcAft>
                          <a:spcPts val="0"/>
                        </a:spcAft>
                      </a:pPr>
                      <a:r>
                        <a:rPr lang="es-419" sz="1100" dirty="0">
                          <a:solidFill>
                            <a:schemeClr val="tx1"/>
                          </a:solidFill>
                          <a:effectLst/>
                        </a:rPr>
                        <a:t>Control</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200000"/>
                        </a:lnSpc>
                        <a:spcAft>
                          <a:spcPts val="0"/>
                        </a:spcAft>
                      </a:pPr>
                      <a:r>
                        <a:rPr lang="es-419" sz="1100" dirty="0">
                          <a:solidFill>
                            <a:schemeClr val="tx1"/>
                          </a:solidFill>
                          <a:effectLst/>
                        </a:rPr>
                        <a:t>9</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200000"/>
                        </a:lnSpc>
                        <a:spcAft>
                          <a:spcPts val="0"/>
                        </a:spcAft>
                      </a:pPr>
                      <a:r>
                        <a:rPr lang="es-419" sz="1100" dirty="0">
                          <a:solidFill>
                            <a:schemeClr val="tx1"/>
                          </a:solidFill>
                          <a:effectLst/>
                        </a:rPr>
                        <a:t>8,59 ± 0,40  b</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7" name="Rectangle 1"/>
          <p:cNvSpPr>
            <a:spLocks noChangeArrowheads="1"/>
          </p:cNvSpPr>
          <p:nvPr/>
        </p:nvSpPr>
        <p:spPr bwMode="auto">
          <a:xfrm>
            <a:off x="335150" y="1294601"/>
            <a:ext cx="597687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Promedio ± error est</a:t>
            </a:r>
            <a:r>
              <a:rPr kumimoji="0" lang="es-ES" altLang="es-419" sz="1100" b="0"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ndar de celulas sangu</a:t>
            </a:r>
            <a:r>
              <a:rPr kumimoji="0" lang="es-ES" altLang="es-419" sz="1100" b="0"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neas de reproductores de Trucha arco</a:t>
            </a:r>
            <a:r>
              <a:rPr kumimoji="0" lang="es-ES" altLang="es-419" sz="1100" b="0"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ris (Oncorhynchus mykiss), durante el periodo de evaluaci</a:t>
            </a:r>
            <a:r>
              <a:rPr kumimoji="0" lang="es-ES" altLang="es-419" sz="1100" b="0"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s-ES" altLang="es-419" sz="1100" b="0" i="1"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endParaRPr kumimoji="0" lang="es-ES" altLang="es-419" sz="1800" b="0" i="0" u="none" strike="noStrike" cap="none" normalizeH="0" baseline="0" smtClean="0">
              <a:ln>
                <a:noFill/>
              </a:ln>
              <a:solidFill>
                <a:schemeClr val="tx1"/>
              </a:solidFill>
              <a:effectLst/>
              <a:latin typeface="Arial" panose="020B0604020202020204" pitchFamily="34" charset="0"/>
            </a:endParaRPr>
          </a:p>
        </p:txBody>
      </p:sp>
      <p:sp>
        <p:nvSpPr>
          <p:cNvPr id="9" name="Rectángulo 8"/>
          <p:cNvSpPr/>
          <p:nvPr/>
        </p:nvSpPr>
        <p:spPr>
          <a:xfrm>
            <a:off x="433388" y="3645024"/>
            <a:ext cx="4309515" cy="8891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EC" sz="1200" dirty="0" smtClean="0">
                <a:latin typeface="Arial" panose="020B0604020202020204" pitchFamily="34" charset="0"/>
                <a:ea typeface="Calibri" panose="020F0502020204030204" pitchFamily="34" charset="0"/>
              </a:rPr>
              <a:t>Las </a:t>
            </a:r>
            <a:r>
              <a:rPr lang="es-EC" sz="1200" dirty="0">
                <a:latin typeface="Arial" panose="020B0604020202020204" pitchFamily="34" charset="0"/>
                <a:ea typeface="Calibri" panose="020F0502020204030204" pitchFamily="34" charset="0"/>
              </a:rPr>
              <a:t>dietas comerciales más vitaminas presentan mayor cantidad de células sanguíneas (</a:t>
            </a:r>
            <a:r>
              <a:rPr lang="es-EC" sz="1200" dirty="0" smtClean="0">
                <a:latin typeface="Arial" panose="020B0604020202020204" pitchFamily="34" charset="0"/>
                <a:ea typeface="Calibri" panose="020F0502020204030204" pitchFamily="34" charset="0"/>
              </a:rPr>
              <a:t>13.50 x </a:t>
            </a:r>
            <a:r>
              <a:rPr lang="es-419" sz="1200" dirty="0" smtClean="0">
                <a:latin typeface="Arial" panose="020B0604020202020204" pitchFamily="34" charset="0"/>
                <a:ea typeface="Calibri" panose="020F0502020204030204" pitchFamily="34" charset="0"/>
              </a:rPr>
              <a:t>10</a:t>
            </a:r>
            <a:r>
              <a:rPr lang="es-419" sz="1200" baseline="30000" dirty="0" smtClean="0">
                <a:latin typeface="Arial" panose="020B0604020202020204" pitchFamily="34" charset="0"/>
                <a:ea typeface="Calibri" panose="020F0502020204030204" pitchFamily="34" charset="0"/>
              </a:rPr>
              <a:t>6</a:t>
            </a:r>
            <a:r>
              <a:rPr lang="es-EC" sz="1200" dirty="0" smtClean="0">
                <a:latin typeface="Arial" panose="020B0604020202020204" pitchFamily="34" charset="0"/>
                <a:ea typeface="Calibri" panose="020F0502020204030204" pitchFamily="34" charset="0"/>
              </a:rPr>
              <a:t>) </a:t>
            </a:r>
            <a:r>
              <a:rPr lang="es-EC" sz="1200" dirty="0">
                <a:latin typeface="Arial" panose="020B0604020202020204" pitchFamily="34" charset="0"/>
                <a:ea typeface="Calibri" panose="020F0502020204030204" pitchFamily="34" charset="0"/>
              </a:rPr>
              <a:t>respecto a las dietas comerciales </a:t>
            </a:r>
            <a:r>
              <a:rPr lang="es-EC" sz="1200" dirty="0" smtClean="0">
                <a:latin typeface="Arial" panose="020B0604020202020204" pitchFamily="34" charset="0"/>
                <a:ea typeface="Calibri" panose="020F0502020204030204" pitchFamily="34" charset="0"/>
              </a:rPr>
              <a:t>(</a:t>
            </a:r>
            <a:r>
              <a:rPr lang="es-EC" sz="1200" dirty="0">
                <a:latin typeface="Arial" panose="020B0604020202020204" pitchFamily="34" charset="0"/>
                <a:ea typeface="Calibri" panose="020F0502020204030204" pitchFamily="34" charset="0"/>
              </a:rPr>
              <a:t>8.59 </a:t>
            </a:r>
            <a:r>
              <a:rPr lang="es-EC" sz="1200" dirty="0" smtClean="0">
                <a:latin typeface="Arial" panose="020B0604020202020204" pitchFamily="34" charset="0"/>
                <a:ea typeface="Calibri" panose="020F0502020204030204" pitchFamily="34" charset="0"/>
              </a:rPr>
              <a:t>x </a:t>
            </a:r>
            <a:r>
              <a:rPr lang="es-419" sz="1200" dirty="0" smtClean="0">
                <a:latin typeface="Arial" panose="020B0604020202020204" pitchFamily="34" charset="0"/>
                <a:ea typeface="Calibri" panose="020F0502020204030204" pitchFamily="34" charset="0"/>
              </a:rPr>
              <a:t>10</a:t>
            </a:r>
            <a:r>
              <a:rPr lang="es-419" sz="1200" baseline="30000" dirty="0" smtClean="0">
                <a:latin typeface="Arial" panose="020B0604020202020204" pitchFamily="34" charset="0"/>
                <a:ea typeface="Calibri" panose="020F0502020204030204" pitchFamily="34" charset="0"/>
              </a:rPr>
              <a:t>6</a:t>
            </a:r>
            <a:endParaRPr lang="es-419" sz="1200" dirty="0"/>
          </a:p>
        </p:txBody>
      </p:sp>
      <p:sp>
        <p:nvSpPr>
          <p:cNvPr id="10" name="Rectángulo 9"/>
          <p:cNvSpPr/>
          <p:nvPr/>
        </p:nvSpPr>
        <p:spPr>
          <a:xfrm>
            <a:off x="439319" y="4748647"/>
            <a:ext cx="4330211" cy="10618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ES" sz="1400" dirty="0"/>
              <a:t>En el caso de las vitaminas pueden ser muy beneficiosos, su gran efecto antioxidante </a:t>
            </a:r>
            <a:r>
              <a:rPr lang="es-ES" sz="1400" dirty="0" smtClean="0"/>
              <a:t>(</a:t>
            </a:r>
            <a:r>
              <a:rPr lang="es-ES" sz="1400" dirty="0"/>
              <a:t>Cañón, 2010). </a:t>
            </a:r>
          </a:p>
        </p:txBody>
      </p:sp>
      <p:sp>
        <p:nvSpPr>
          <p:cNvPr id="11" name="Rectángulo 10"/>
          <p:cNvSpPr/>
          <p:nvPr/>
        </p:nvSpPr>
        <p:spPr>
          <a:xfrm>
            <a:off x="6528048" y="5085184"/>
            <a:ext cx="4804778"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171450" indent="-171450">
              <a:lnSpc>
                <a:spcPct val="150000"/>
              </a:lnSpc>
              <a:buFont typeface="Arial" panose="020B0604020202020204" pitchFamily="34" charset="0"/>
              <a:buChar char="•"/>
            </a:pPr>
            <a:r>
              <a:rPr lang="es-419" sz="1200" dirty="0">
                <a:latin typeface="Arial" panose="020B0604020202020204" pitchFamily="34" charset="0"/>
                <a:ea typeface="Calibri" panose="020F0502020204030204" pitchFamily="34" charset="0"/>
              </a:rPr>
              <a:t>(Tahmasebi-Kohyani et al., 2012) y (</a:t>
            </a:r>
            <a:r>
              <a:rPr lang="es-419" sz="1200" dirty="0" err="1">
                <a:latin typeface="Arial" panose="020B0604020202020204" pitchFamily="34" charset="0"/>
                <a:ea typeface="Calibri" panose="020F0502020204030204" pitchFamily="34" charset="0"/>
              </a:rPr>
              <a:t>Yousefi</a:t>
            </a:r>
            <a:r>
              <a:rPr lang="es-419" sz="1200" dirty="0">
                <a:latin typeface="Arial" panose="020B0604020202020204" pitchFamily="34" charset="0"/>
                <a:ea typeface="Calibri" panose="020F0502020204030204" pitchFamily="34" charset="0"/>
              </a:rPr>
              <a:t> et al., 2016) concuerdan que al suplementar las dietas de </a:t>
            </a:r>
            <a:r>
              <a:rPr lang="es-419" sz="1200" i="1" dirty="0">
                <a:latin typeface="Arial" panose="020B0604020202020204" pitchFamily="34" charset="0"/>
                <a:ea typeface="Calibri" panose="020F0502020204030204" pitchFamily="34" charset="0"/>
              </a:rPr>
              <a:t>Oncorhynchus mykiss</a:t>
            </a:r>
            <a:r>
              <a:rPr lang="es-419" sz="1200" dirty="0">
                <a:latin typeface="Arial" panose="020B0604020202020204" pitchFamily="34" charset="0"/>
                <a:ea typeface="Calibri" panose="020F0502020204030204" pitchFamily="34" charset="0"/>
              </a:rPr>
              <a:t> aumentan las cantidades de </a:t>
            </a:r>
            <a:r>
              <a:rPr lang="es-419" sz="1200" dirty="0" smtClean="0">
                <a:latin typeface="Arial" panose="020B0604020202020204" pitchFamily="34" charset="0"/>
                <a:ea typeface="Calibri" panose="020F0502020204030204" pitchFamily="34" charset="0"/>
              </a:rPr>
              <a:t>glóbulos rojos</a:t>
            </a:r>
          </a:p>
        </p:txBody>
      </p:sp>
      <p:pic>
        <p:nvPicPr>
          <p:cNvPr id="13" name="Imagen 12"/>
          <p:cNvPicPr/>
          <p:nvPr/>
        </p:nvPicPr>
        <p:blipFill rotWithShape="1">
          <a:blip r:embed="rId2"/>
          <a:srcRect t="8796" r="45580" b="9754"/>
          <a:stretch/>
        </p:blipFill>
        <p:spPr bwMode="auto">
          <a:xfrm>
            <a:off x="5735960" y="1566120"/>
            <a:ext cx="5760640" cy="3303039"/>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Hematológicas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92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4" name="Rectángulo 3"/>
          <p:cNvSpPr/>
          <p:nvPr/>
        </p:nvSpPr>
        <p:spPr>
          <a:xfrm>
            <a:off x="10272464" y="706938"/>
            <a:ext cx="6714604" cy="338554"/>
          </a:xfrm>
          <a:prstGeom prst="rect">
            <a:avLst/>
          </a:prstGeom>
        </p:spPr>
        <p:txBody>
          <a:bodyPr wrap="square">
            <a:spAutoFit/>
          </a:bodyPr>
          <a:lstStyle/>
          <a:p>
            <a:r>
              <a:rPr lang="es-ES" sz="1600" b="1" dirty="0" smtClean="0"/>
              <a:t>Cortisol</a:t>
            </a:r>
          </a:p>
        </p:txBody>
      </p:sp>
      <p:cxnSp>
        <p:nvCxnSpPr>
          <p:cNvPr id="5" name="Conector recto 4">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6" name="Tabla 5"/>
          <p:cNvGraphicFramePr>
            <a:graphicFrameLocks noGrp="1"/>
          </p:cNvGraphicFramePr>
          <p:nvPr>
            <p:extLst>
              <p:ext uri="{D42A27DB-BD31-4B8C-83A1-F6EECF244321}">
                <p14:modId xmlns:p14="http://schemas.microsoft.com/office/powerpoint/2010/main" val="1954797762"/>
              </p:ext>
            </p:extLst>
          </p:nvPr>
        </p:nvGraphicFramePr>
        <p:xfrm>
          <a:off x="224434" y="815468"/>
          <a:ext cx="5486891" cy="6016709"/>
        </p:xfrm>
        <a:graphic>
          <a:graphicData uri="http://schemas.openxmlformats.org/drawingml/2006/table">
            <a:tbl>
              <a:tblPr firstRow="1" firstCol="1" bandRow="1">
                <a:tableStyleId>{EB344D84-9AFB-497E-A393-DC336BA19D2E}</a:tableStyleId>
              </a:tblPr>
              <a:tblGrid>
                <a:gridCol w="1532348"/>
                <a:gridCol w="1021566"/>
                <a:gridCol w="1532348"/>
                <a:gridCol w="1400629"/>
              </a:tblGrid>
              <a:tr h="117801">
                <a:tc>
                  <a:txBody>
                    <a:bodyPr/>
                    <a:lstStyle/>
                    <a:p>
                      <a:pPr>
                        <a:lnSpc>
                          <a:spcPct val="107000"/>
                        </a:lnSpc>
                        <a:spcAft>
                          <a:spcPts val="0"/>
                        </a:spcAft>
                      </a:pPr>
                      <a:r>
                        <a:rPr lang="es-419" sz="900" dirty="0">
                          <a:solidFill>
                            <a:schemeClr val="tx1"/>
                          </a:solidFill>
                          <a:effectLst/>
                        </a:rPr>
                        <a:t>Tiempo (días)</a:t>
                      </a:r>
                      <a:endParaRPr lang="es-419"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Sexo</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Dieta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Cortisol (ug/dL)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dirty="0">
                          <a:solidFill>
                            <a:schemeClr val="tx1"/>
                          </a:solidFill>
                          <a:effectLst/>
                        </a:rPr>
                        <a:t>Hembra</a:t>
                      </a:r>
                      <a:endParaRPr lang="es-419"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31,74 ± 4,52</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8,11 ± 1,53</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15,84 ± 1,96</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Control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1,78 ± 0,72</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15</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a:solidFill>
                            <a:schemeClr val="tx1"/>
                          </a:solidFill>
                          <a:effectLst/>
                        </a:rPr>
                        <a:t>Hembra</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27,05 ± 4,32</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10,49 ± 1,10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15,59 ± 1,49</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Control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1,29 ± 0,42</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30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a:solidFill>
                            <a:schemeClr val="tx1"/>
                          </a:solidFill>
                          <a:effectLst/>
                        </a:rPr>
                        <a:t>Hembra</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33,45 ± 4,50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10,82 ± 0,75</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17,46 ± 1,39</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Control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3,73 ± 0,96</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45</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a:solidFill>
                            <a:schemeClr val="tx1"/>
                          </a:solidFill>
                          <a:effectLst/>
                        </a:rPr>
                        <a:t>Hembra</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31,99 ± 4,49</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8,39 ± 1,55</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16,04 ± 1,97</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Control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2,02 ± 0,71</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60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a:solidFill>
                            <a:schemeClr val="tx1"/>
                          </a:solidFill>
                          <a:effectLst/>
                        </a:rPr>
                        <a:t>Hembra</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27,30 ± 4,29</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10,75 ± 1,16</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15,85 ± 1,48</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Control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1,67 ± 0,40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75</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a:solidFill>
                            <a:schemeClr val="tx1"/>
                          </a:solidFill>
                          <a:effectLst/>
                        </a:rPr>
                        <a:t>Hembra</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26,45 ± 4,39</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11,64 ± 0,79</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18,29 ± 1,40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Control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4,60 ± 0,97</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90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a:solidFill>
                            <a:schemeClr val="tx1"/>
                          </a:solidFill>
                          <a:effectLst/>
                        </a:rPr>
                        <a:t>Hembra</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34,98 ± 4,38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12,35 ± 0,86</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18,99 ± 1,41</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Control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4,34 ± 1,00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a:solidFill>
                            <a:schemeClr val="tx1"/>
                          </a:solidFill>
                          <a:effectLst/>
                        </a:rPr>
                        <a:t>Macho</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23,95 ± 4,33</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10,63 ± 2,22</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17,54 ± 2,47</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Control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6,13 ± 2,46</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15</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a:solidFill>
                            <a:schemeClr val="tx1"/>
                          </a:solidFill>
                          <a:effectLst/>
                        </a:rPr>
                        <a:t>Macho</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33,99 ± 5,58</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8,11 ± 1,21</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18,63 ± 3,47</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Control</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5,73 ± 2,30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rowSpan="4">
                  <a:txBody>
                    <a:bodyPr/>
                    <a:lstStyle/>
                    <a:p>
                      <a:pPr algn="ctr">
                        <a:lnSpc>
                          <a:spcPct val="107000"/>
                        </a:lnSpc>
                        <a:spcAft>
                          <a:spcPts val="0"/>
                        </a:spcAft>
                      </a:pPr>
                      <a:r>
                        <a:rPr lang="es-419" sz="900">
                          <a:solidFill>
                            <a:schemeClr val="tx1"/>
                          </a:solidFill>
                          <a:effectLst/>
                        </a:rPr>
                        <a:t>30</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rowSpan="4">
                  <a:txBody>
                    <a:bodyPr/>
                    <a:lstStyle/>
                    <a:p>
                      <a:pPr>
                        <a:lnSpc>
                          <a:spcPct val="107000"/>
                        </a:lnSpc>
                        <a:spcAft>
                          <a:spcPts val="0"/>
                        </a:spcAft>
                      </a:pPr>
                      <a:r>
                        <a:rPr lang="es-419" sz="900">
                          <a:solidFill>
                            <a:schemeClr val="tx1"/>
                          </a:solidFill>
                          <a:effectLst/>
                        </a:rPr>
                        <a:t>Macho</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nSpc>
                          <a:spcPct val="107000"/>
                        </a:lnSpc>
                        <a:spcAft>
                          <a:spcPts val="0"/>
                        </a:spcAft>
                      </a:pPr>
                      <a:r>
                        <a:rPr lang="es-419" sz="900">
                          <a:solidFill>
                            <a:schemeClr val="tx1"/>
                          </a:solidFill>
                          <a:effectLst/>
                        </a:rPr>
                        <a:t>Vitaminas </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25,63 ± 4,33</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13,16 ± 1,66</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3054">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a:solidFill>
                            <a:schemeClr val="tx1"/>
                          </a:solidFill>
                          <a:effectLst/>
                        </a:rPr>
                        <a:t>Vit+Nucleótidos</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a:solidFill>
                            <a:schemeClr val="tx1"/>
                          </a:solidFill>
                          <a:effectLst/>
                        </a:rPr>
                        <a:t>19,36 ± 3,91</a:t>
                      </a:r>
                      <a:endParaRPr lang="es-419"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r h="117801">
                <a:tc vMerge="1">
                  <a:txBody>
                    <a:bodyPr/>
                    <a:lstStyle/>
                    <a:p>
                      <a:endParaRPr lang="es-419"/>
                    </a:p>
                  </a:txBody>
                  <a:tcPr/>
                </a:tc>
                <a:tc vMerge="1">
                  <a:txBody>
                    <a:bodyPr/>
                    <a:lstStyle/>
                    <a:p>
                      <a:endParaRPr lang="es-419"/>
                    </a:p>
                  </a:txBody>
                  <a:tcPr/>
                </a:tc>
                <a:tc>
                  <a:txBody>
                    <a:bodyPr/>
                    <a:lstStyle/>
                    <a:p>
                      <a:pPr>
                        <a:lnSpc>
                          <a:spcPct val="107000"/>
                        </a:lnSpc>
                        <a:spcAft>
                          <a:spcPts val="0"/>
                        </a:spcAft>
                      </a:pPr>
                      <a:r>
                        <a:rPr lang="es-419" sz="900" dirty="0">
                          <a:solidFill>
                            <a:schemeClr val="tx1"/>
                          </a:solidFill>
                          <a:effectLst/>
                        </a:rPr>
                        <a:t>Control</a:t>
                      </a:r>
                      <a:endParaRPr lang="es-419"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c>
                  <a:txBody>
                    <a:bodyPr/>
                    <a:lstStyle/>
                    <a:p>
                      <a:pPr algn="r">
                        <a:lnSpc>
                          <a:spcPct val="107000"/>
                        </a:lnSpc>
                        <a:spcAft>
                          <a:spcPts val="0"/>
                        </a:spcAft>
                      </a:pPr>
                      <a:r>
                        <a:rPr lang="es-419" sz="900" dirty="0">
                          <a:solidFill>
                            <a:schemeClr val="tx1"/>
                          </a:solidFill>
                          <a:effectLst/>
                        </a:rPr>
                        <a:t>3,94 ± 1,41</a:t>
                      </a:r>
                      <a:endParaRPr lang="es-419"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011" marR="28011"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4054608813"/>
              </p:ext>
            </p:extLst>
          </p:nvPr>
        </p:nvGraphicFramePr>
        <p:xfrm>
          <a:off x="6079916" y="1299592"/>
          <a:ext cx="5216744" cy="3289249"/>
        </p:xfrm>
        <a:graphic>
          <a:graphicData uri="http://schemas.openxmlformats.org/drawingml/2006/table">
            <a:tbl>
              <a:tblPr firstRow="1" firstCol="1" bandRow="1">
                <a:tableStyleId>{EB344D84-9AFB-497E-A393-DC336BA19D2E}</a:tableStyleId>
              </a:tblPr>
              <a:tblGrid>
                <a:gridCol w="1443387"/>
                <a:gridCol w="1164985"/>
                <a:gridCol w="1443387"/>
                <a:gridCol w="1164985"/>
              </a:tblGrid>
              <a:tr h="199193">
                <a:tc>
                  <a:txBody>
                    <a:bodyPr/>
                    <a:lstStyle/>
                    <a:p>
                      <a:pPr algn="l">
                        <a:lnSpc>
                          <a:spcPct val="107000"/>
                        </a:lnSpc>
                        <a:spcAft>
                          <a:spcPts val="0"/>
                        </a:spcAft>
                      </a:pPr>
                      <a:r>
                        <a:rPr lang="es-419" sz="1000" dirty="0">
                          <a:solidFill>
                            <a:schemeClr val="tx1"/>
                          </a:solidFill>
                          <a:effectLst/>
                        </a:rPr>
                        <a:t>Tiempo (días)</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Sexo</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Dieta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Cortisol (ug/dL)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rowSpan="4">
                  <a:txBody>
                    <a:bodyPr/>
                    <a:lstStyle/>
                    <a:p>
                      <a:pPr algn="r">
                        <a:lnSpc>
                          <a:spcPct val="107000"/>
                        </a:lnSpc>
                        <a:spcAft>
                          <a:spcPts val="0"/>
                        </a:spcAft>
                      </a:pPr>
                      <a:r>
                        <a:rPr lang="es-419" sz="1000">
                          <a:solidFill>
                            <a:schemeClr val="tx1"/>
                          </a:solidFill>
                          <a:effectLst/>
                        </a:rPr>
                        <a:t>45</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4">
                  <a:txBody>
                    <a:bodyPr/>
                    <a:lstStyle/>
                    <a:p>
                      <a:pPr algn="l">
                        <a:lnSpc>
                          <a:spcPct val="107000"/>
                        </a:lnSpc>
                        <a:spcAft>
                          <a:spcPts val="0"/>
                        </a:spcAft>
                      </a:pPr>
                      <a:r>
                        <a:rPr lang="es-419" sz="1000">
                          <a:solidFill>
                            <a:schemeClr val="tx1"/>
                          </a:solidFill>
                          <a:effectLst/>
                        </a:rPr>
                        <a:t>Macho</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Vitaminas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24,21 ± 4,34</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10,86 ± 2,34</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Vit+Nucleótidos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17,80 ± 2,45</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9193">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6,30 ± 2,44</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rowSpan="4">
                  <a:txBody>
                    <a:bodyPr/>
                    <a:lstStyle/>
                    <a:p>
                      <a:pPr algn="r">
                        <a:lnSpc>
                          <a:spcPct val="107000"/>
                        </a:lnSpc>
                        <a:spcAft>
                          <a:spcPts val="0"/>
                        </a:spcAft>
                      </a:pPr>
                      <a:r>
                        <a:rPr lang="es-419" sz="1000">
                          <a:solidFill>
                            <a:schemeClr val="tx1"/>
                          </a:solidFill>
                          <a:effectLst/>
                        </a:rPr>
                        <a:t>60</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4">
                  <a:txBody>
                    <a:bodyPr/>
                    <a:lstStyle/>
                    <a:p>
                      <a:pPr algn="l">
                        <a:lnSpc>
                          <a:spcPct val="107000"/>
                        </a:lnSpc>
                        <a:spcAft>
                          <a:spcPts val="0"/>
                        </a:spcAft>
                      </a:pPr>
                      <a:r>
                        <a:rPr lang="es-419" sz="1000">
                          <a:solidFill>
                            <a:schemeClr val="tx1"/>
                          </a:solidFill>
                          <a:effectLst/>
                        </a:rPr>
                        <a:t>Macho</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Vitaminas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34,24 ± 5,54</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8,38 ± 1,11</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Vit+Nucleótidos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18,90 ± 3,39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9193">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6,07 ± 2,42</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rowSpan="4">
                  <a:txBody>
                    <a:bodyPr/>
                    <a:lstStyle/>
                    <a:p>
                      <a:pPr algn="r">
                        <a:lnSpc>
                          <a:spcPct val="107000"/>
                        </a:lnSpc>
                        <a:spcAft>
                          <a:spcPts val="0"/>
                        </a:spcAft>
                      </a:pPr>
                      <a:r>
                        <a:rPr lang="es-419" sz="1000">
                          <a:solidFill>
                            <a:schemeClr val="tx1"/>
                          </a:solidFill>
                          <a:effectLst/>
                        </a:rPr>
                        <a:t>75</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4">
                  <a:txBody>
                    <a:bodyPr/>
                    <a:lstStyle/>
                    <a:p>
                      <a:pPr algn="l">
                        <a:lnSpc>
                          <a:spcPct val="107000"/>
                        </a:lnSpc>
                        <a:spcAft>
                          <a:spcPts val="0"/>
                        </a:spcAft>
                      </a:pPr>
                      <a:r>
                        <a:rPr lang="es-419" sz="1000">
                          <a:solidFill>
                            <a:schemeClr val="tx1"/>
                          </a:solidFill>
                          <a:effectLst/>
                        </a:rPr>
                        <a:t>Macho</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Vitaminas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26,45 ± 4,39</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13,98 ± 1,72</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Vit+Nucleótidos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20,19 ± 3,92</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9193">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4,80 ± 1,37</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rowSpan="4">
                  <a:txBody>
                    <a:bodyPr/>
                    <a:lstStyle/>
                    <a:p>
                      <a:pPr algn="r">
                        <a:lnSpc>
                          <a:spcPct val="107000"/>
                        </a:lnSpc>
                        <a:spcAft>
                          <a:spcPts val="0"/>
                        </a:spcAft>
                      </a:pPr>
                      <a:r>
                        <a:rPr lang="es-419" sz="1000" dirty="0">
                          <a:solidFill>
                            <a:schemeClr val="tx1"/>
                          </a:solidFill>
                          <a:effectLst/>
                        </a:rPr>
                        <a:t>90</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4">
                  <a:txBody>
                    <a:bodyPr/>
                    <a:lstStyle/>
                    <a:p>
                      <a:pPr algn="l">
                        <a:lnSpc>
                          <a:spcPct val="107000"/>
                        </a:lnSpc>
                        <a:spcAft>
                          <a:spcPts val="0"/>
                        </a:spcAft>
                      </a:pPr>
                      <a:r>
                        <a:rPr lang="es-419" sz="1000" dirty="0">
                          <a:solidFill>
                            <a:schemeClr val="tx1"/>
                          </a:solidFill>
                          <a:effectLst/>
                        </a:rPr>
                        <a:t>Macho</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Vitaminas </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27,16 ± 4,50</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14,68 ± 1,82</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1107">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Vit+Nucleótidos</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a:solidFill>
                            <a:schemeClr val="tx1"/>
                          </a:solidFill>
                          <a:effectLst/>
                        </a:rPr>
                        <a:t>20,89 ± 3,96</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9193">
                <a:tc vMerge="1">
                  <a:txBody>
                    <a:bodyPr/>
                    <a:lstStyle/>
                    <a:p>
                      <a:endParaRPr lang="es-419"/>
                    </a:p>
                  </a:txBody>
                  <a:tcPr/>
                </a:tc>
                <a:tc vMerge="1">
                  <a:txBody>
                    <a:bodyPr/>
                    <a:lstStyle/>
                    <a:p>
                      <a:endParaRPr lang="es-419"/>
                    </a:p>
                  </a:txBody>
                  <a:tcPr/>
                </a:tc>
                <a:tc>
                  <a:txBody>
                    <a:bodyPr/>
                    <a:lstStyle/>
                    <a:p>
                      <a:pPr algn="l">
                        <a:lnSpc>
                          <a:spcPct val="107000"/>
                        </a:lnSpc>
                        <a:spcAft>
                          <a:spcPts val="0"/>
                        </a:spcAft>
                      </a:pPr>
                      <a:r>
                        <a:rPr lang="es-419" sz="1000">
                          <a:solidFill>
                            <a:schemeClr val="tx1"/>
                          </a:solidFill>
                          <a:effectLst/>
                        </a:rPr>
                        <a:t>Control</a:t>
                      </a:r>
                      <a:endParaRPr lang="es-419"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es-419" sz="1000" dirty="0">
                          <a:solidFill>
                            <a:schemeClr val="tx1"/>
                          </a:solidFill>
                          <a:effectLst/>
                        </a:rPr>
                        <a:t>5,54 ± 1,32</a:t>
                      </a:r>
                      <a:endParaRPr lang="es-419"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8" name="Rectángulo 7"/>
          <p:cNvSpPr/>
          <p:nvPr/>
        </p:nvSpPr>
        <p:spPr>
          <a:xfrm>
            <a:off x="6528048" y="139973"/>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Hematológicas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1106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396F000E-8E84-459F-8DF7-A767EFFE207C}"/>
              </a:ext>
            </a:extLst>
          </p:cNvPr>
          <p:cNvSpPr>
            <a:spLocks noChangeArrowheads="1"/>
          </p:cNvSpPr>
          <p:nvPr/>
        </p:nvSpPr>
        <p:spPr bwMode="auto">
          <a:xfrm>
            <a:off x="433388" y="285750"/>
            <a:ext cx="3606436" cy="41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5000"/>
              </a:lnSpc>
              <a:spcAft>
                <a:spcPts val="1000"/>
              </a:spcAft>
            </a:pPr>
            <a:r>
              <a:rPr lang="es-ES" altLang="es-EC" sz="2000" b="1" dirty="0">
                <a:latin typeface="Times New Roman" panose="02020603050405020304" pitchFamily="18" charset="0"/>
                <a:cs typeface="Times New Roman" panose="02020603050405020304" pitchFamily="18" charset="0"/>
              </a:rPr>
              <a:t>RESULTADOS Y DISCUSIÓN</a:t>
            </a:r>
          </a:p>
        </p:txBody>
      </p:sp>
      <p:sp>
        <p:nvSpPr>
          <p:cNvPr id="3" name="Rectángulo 2"/>
          <p:cNvSpPr/>
          <p:nvPr/>
        </p:nvSpPr>
        <p:spPr>
          <a:xfrm>
            <a:off x="5231904" y="281512"/>
            <a:ext cx="3456384" cy="418576"/>
          </a:xfrm>
          <a:prstGeom prst="rect">
            <a:avLst/>
          </a:prstGeom>
        </p:spPr>
        <p:txBody>
          <a:bodyPr wrap="square">
            <a:spAutoFit/>
          </a:bodyPr>
          <a:lstStyle/>
          <a:p>
            <a:pPr>
              <a:lnSpc>
                <a:spcPct val="106000"/>
              </a:lnSpc>
              <a:spcBef>
                <a:spcPts val="200"/>
              </a:spcBef>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Hematológicas</a:t>
            </a:r>
            <a:endParaRPr lang="es-419"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317500" y="836712"/>
            <a:ext cx="6714604" cy="338554"/>
          </a:xfrm>
          <a:prstGeom prst="rect">
            <a:avLst/>
          </a:prstGeom>
        </p:spPr>
        <p:txBody>
          <a:bodyPr wrap="square">
            <a:spAutoFit/>
          </a:bodyPr>
          <a:lstStyle/>
          <a:p>
            <a:r>
              <a:rPr lang="es-ES" sz="1600" b="1" dirty="0" smtClean="0"/>
              <a:t>Cortisol</a:t>
            </a:r>
          </a:p>
        </p:txBody>
      </p:sp>
      <p:cxnSp>
        <p:nvCxnSpPr>
          <p:cNvPr id="5" name="Conector recto 4">
            <a:extLst>
              <a:ext uri="{FF2B5EF4-FFF2-40B4-BE49-F238E27FC236}">
                <a16:creationId xmlns="" xmlns:a16="http://schemas.microsoft.com/office/drawing/2014/main" id="{18F284F2-F2C0-44D0-9F8E-A9B2CFA3D58F}"/>
              </a:ext>
            </a:extLst>
          </p:cNvPr>
          <p:cNvCxnSpPr>
            <a:cxnSpLocks/>
          </p:cNvCxnSpPr>
          <p:nvPr/>
        </p:nvCxnSpPr>
        <p:spPr>
          <a:xfrm>
            <a:off x="317500" y="700088"/>
            <a:ext cx="3765550" cy="3175"/>
          </a:xfrm>
          <a:prstGeom prst="line">
            <a:avLst/>
          </a:prstGeom>
          <a:ln w="38100">
            <a:solidFill>
              <a:srgbClr val="92D05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Imagen 5"/>
          <p:cNvPicPr/>
          <p:nvPr/>
        </p:nvPicPr>
        <p:blipFill rotWithShape="1">
          <a:blip r:embed="rId2" cstate="print">
            <a:extLst>
              <a:ext uri="{28A0092B-C50C-407E-A947-70E740481C1C}">
                <a14:useLocalDpi xmlns:a14="http://schemas.microsoft.com/office/drawing/2010/main" val="0"/>
              </a:ext>
            </a:extLst>
          </a:blip>
          <a:srcRect l="4506" t="9517" r="46863" b="12925"/>
          <a:stretch/>
        </p:blipFill>
        <p:spPr bwMode="auto">
          <a:xfrm>
            <a:off x="623392" y="1412776"/>
            <a:ext cx="6289178" cy="3454461"/>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6804248" y="937598"/>
            <a:ext cx="4655840"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smtClean="0">
                <a:solidFill>
                  <a:srgbClr val="000000"/>
                </a:solidFill>
                <a:latin typeface="Arial" panose="020B0604020202020204" pitchFamily="34" charset="0"/>
                <a:ea typeface="Times New Roman" panose="02020603050405020304" pitchFamily="18" charset="0"/>
              </a:rPr>
              <a:t>A los </a:t>
            </a:r>
            <a:r>
              <a:rPr lang="es-419" sz="1200" dirty="0">
                <a:solidFill>
                  <a:srgbClr val="000000"/>
                </a:solidFill>
                <a:latin typeface="Arial" panose="020B0604020202020204" pitchFamily="34" charset="0"/>
                <a:ea typeface="Times New Roman" panose="02020603050405020304" pitchFamily="18" charset="0"/>
              </a:rPr>
              <a:t>noventa días de evaluación las hembras administrados con la dieta comercial más vitaminas presentan el mayor cantidad de cortisol en plasma (</a:t>
            </a:r>
            <a:r>
              <a:rPr lang="es-419" sz="1200" dirty="0" smtClean="0">
                <a:solidFill>
                  <a:srgbClr val="000000"/>
                </a:solidFill>
                <a:latin typeface="Arial" panose="020B0604020202020204" pitchFamily="34" charset="0"/>
                <a:ea typeface="Times New Roman" panose="02020603050405020304" pitchFamily="18" charset="0"/>
              </a:rPr>
              <a:t>34,98 </a:t>
            </a:r>
            <a:r>
              <a:rPr lang="es-419" sz="1200" dirty="0" err="1" smtClean="0">
                <a:solidFill>
                  <a:srgbClr val="000000"/>
                </a:solidFill>
                <a:latin typeface="Arial" panose="020B0604020202020204" pitchFamily="34" charset="0"/>
                <a:ea typeface="Times New Roman" panose="02020603050405020304" pitchFamily="18" charset="0"/>
              </a:rPr>
              <a:t>ug</a:t>
            </a:r>
            <a:r>
              <a:rPr lang="es-419" sz="1200" dirty="0" smtClean="0">
                <a:solidFill>
                  <a:srgbClr val="000000"/>
                </a:solidFill>
                <a:latin typeface="Arial" panose="020B0604020202020204" pitchFamily="34" charset="0"/>
                <a:ea typeface="Times New Roman" panose="02020603050405020304" pitchFamily="18" charset="0"/>
              </a:rPr>
              <a:t>/dL) </a:t>
            </a:r>
            <a:r>
              <a:rPr lang="es-419" sz="1200" dirty="0">
                <a:solidFill>
                  <a:srgbClr val="000000"/>
                </a:solidFill>
                <a:latin typeface="Arial" panose="020B0604020202020204" pitchFamily="34" charset="0"/>
                <a:ea typeface="Times New Roman" panose="02020603050405020304" pitchFamily="18" charset="0"/>
              </a:rPr>
              <a:t>a comparación del tratamiento dieta comercial más vitaminas en hembras a los cero días de evaluación (1,78 </a:t>
            </a:r>
            <a:r>
              <a:rPr lang="es-419" sz="1200" dirty="0" err="1" smtClean="0">
                <a:solidFill>
                  <a:srgbClr val="000000"/>
                </a:solidFill>
                <a:latin typeface="Arial" panose="020B0604020202020204" pitchFamily="34" charset="0"/>
                <a:ea typeface="Times New Roman" panose="02020603050405020304" pitchFamily="18" charset="0"/>
              </a:rPr>
              <a:t>ug</a:t>
            </a:r>
            <a:r>
              <a:rPr lang="es-419" sz="1200" dirty="0" smtClean="0">
                <a:solidFill>
                  <a:srgbClr val="000000"/>
                </a:solidFill>
                <a:latin typeface="Arial" panose="020B0604020202020204" pitchFamily="34" charset="0"/>
                <a:ea typeface="Times New Roman" panose="02020603050405020304" pitchFamily="18" charset="0"/>
              </a:rPr>
              <a:t>/dL)</a:t>
            </a:r>
            <a:endParaRPr lang="es-419" sz="1200" dirty="0"/>
          </a:p>
        </p:txBody>
      </p:sp>
      <p:sp>
        <p:nvSpPr>
          <p:cNvPr id="8" name="Rectángulo 7"/>
          <p:cNvSpPr/>
          <p:nvPr/>
        </p:nvSpPr>
        <p:spPr>
          <a:xfrm>
            <a:off x="6816080" y="2530881"/>
            <a:ext cx="465584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a:latin typeface="Arial" panose="020B0604020202020204" pitchFamily="34" charset="0"/>
                <a:ea typeface="Calibri" panose="020F0502020204030204" pitchFamily="34" charset="0"/>
              </a:rPr>
              <a:t>Estos resultados concuerda con los encontrados por (Montero et al., 1999) quienes al adicionar vitamina C y E a dietas de Dorada (</a:t>
            </a:r>
            <a:r>
              <a:rPr lang="es-419" sz="1200" i="1" dirty="0">
                <a:latin typeface="Arial" panose="020B0604020202020204" pitchFamily="34" charset="0"/>
                <a:ea typeface="Calibri" panose="020F0502020204030204" pitchFamily="34" charset="0"/>
              </a:rPr>
              <a:t>Sparus aurata</a:t>
            </a:r>
            <a:r>
              <a:rPr lang="es-419" sz="1200" dirty="0" smtClean="0">
                <a:latin typeface="Arial" panose="020B0604020202020204" pitchFamily="34" charset="0"/>
                <a:ea typeface="Calibri" panose="020F0502020204030204" pitchFamily="34" charset="0"/>
              </a:rPr>
              <a:t>).</a:t>
            </a:r>
            <a:endParaRPr lang="es-419" sz="1200" dirty="0"/>
          </a:p>
        </p:txBody>
      </p:sp>
      <p:sp>
        <p:nvSpPr>
          <p:cNvPr id="9" name="Rectángulo 8"/>
          <p:cNvSpPr/>
          <p:nvPr/>
        </p:nvSpPr>
        <p:spPr>
          <a:xfrm>
            <a:off x="6816080" y="3535848"/>
            <a:ext cx="4632176"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s-419" sz="1200" dirty="0" smtClean="0">
                <a:latin typeface="Arial" panose="020B0604020202020204" pitchFamily="34" charset="0"/>
                <a:ea typeface="Calibri" panose="020F0502020204030204" pitchFamily="34" charset="0"/>
              </a:rPr>
              <a:t>(</a:t>
            </a:r>
            <a:r>
              <a:rPr lang="es-419" sz="1200" dirty="0">
                <a:latin typeface="Arial" panose="020B0604020202020204" pitchFamily="34" charset="0"/>
                <a:ea typeface="Calibri" panose="020F0502020204030204" pitchFamily="34" charset="0"/>
              </a:rPr>
              <a:t>Tahmasebi-Kohyani et al., 2012)  y (</a:t>
            </a:r>
            <a:r>
              <a:rPr lang="es-419" sz="1200" dirty="0" err="1">
                <a:latin typeface="Arial" panose="020B0604020202020204" pitchFamily="34" charset="0"/>
                <a:ea typeface="Calibri" panose="020F0502020204030204" pitchFamily="34" charset="0"/>
              </a:rPr>
              <a:t>Yousefi</a:t>
            </a:r>
            <a:r>
              <a:rPr lang="es-419" sz="1200" dirty="0">
                <a:latin typeface="Arial" panose="020B0604020202020204" pitchFamily="34" charset="0"/>
                <a:ea typeface="Calibri" panose="020F0502020204030204" pitchFamily="34" charset="0"/>
              </a:rPr>
              <a:t> et al., 2016) proponen que la inclusión de estos en la alimentación y someter a un estrés a individuos de </a:t>
            </a:r>
            <a:r>
              <a:rPr lang="es-419" sz="1200" i="1" dirty="0">
                <a:latin typeface="Arial" panose="020B0604020202020204" pitchFamily="34" charset="0"/>
                <a:ea typeface="Calibri" panose="020F0502020204030204" pitchFamily="34" charset="0"/>
              </a:rPr>
              <a:t>Oncorhynchus mykiss</a:t>
            </a:r>
            <a:r>
              <a:rPr lang="es-419" sz="1200" dirty="0">
                <a:latin typeface="Arial" panose="020B0604020202020204" pitchFamily="34" charset="0"/>
                <a:ea typeface="Calibri" panose="020F0502020204030204" pitchFamily="34" charset="0"/>
              </a:rPr>
              <a:t> provocará niveles bajos de cortisol en plasma sanguíneo en comparación a grupos control. </a:t>
            </a:r>
            <a:endParaRPr lang="es-419" sz="1200" dirty="0"/>
          </a:p>
        </p:txBody>
      </p:sp>
    </p:spTree>
    <p:extLst>
      <p:ext uri="{BB962C8B-B14F-4D97-AF65-F5344CB8AC3E}">
        <p14:creationId xmlns:p14="http://schemas.microsoft.com/office/powerpoint/2010/main" val="2119383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ángulo 1">
            <a:extLst>
              <a:ext uri="{FF2B5EF4-FFF2-40B4-BE49-F238E27FC236}">
                <a16:creationId xmlns="" xmlns:a16="http://schemas.microsoft.com/office/drawing/2014/main" id="{26077CC1-BA3C-4042-9877-1482ABA89FA1}"/>
              </a:ext>
            </a:extLst>
          </p:cNvPr>
          <p:cNvSpPr>
            <a:spLocks noChangeArrowheads="1"/>
          </p:cNvSpPr>
          <p:nvPr/>
        </p:nvSpPr>
        <p:spPr bwMode="auto">
          <a:xfrm>
            <a:off x="373063" y="176213"/>
            <a:ext cx="2689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es-ES" altLang="es-EC" sz="2400" b="1">
                <a:latin typeface="Times New Roman" panose="02020603050405020304" pitchFamily="18" charset="0"/>
                <a:cs typeface="Times New Roman" panose="02020603050405020304" pitchFamily="18" charset="0"/>
              </a:rPr>
              <a:t>CONCLUSIONES</a:t>
            </a:r>
          </a:p>
        </p:txBody>
      </p:sp>
      <p:cxnSp>
        <p:nvCxnSpPr>
          <p:cNvPr id="3" name="Conector recto 2">
            <a:extLst>
              <a:ext uri="{FF2B5EF4-FFF2-40B4-BE49-F238E27FC236}">
                <a16:creationId xmlns="" xmlns:a16="http://schemas.microsoft.com/office/drawing/2014/main" id="{E4354AEF-31FC-4F95-B978-8CB479C79EAC}"/>
              </a:ext>
            </a:extLst>
          </p:cNvPr>
          <p:cNvCxnSpPr/>
          <p:nvPr/>
        </p:nvCxnSpPr>
        <p:spPr>
          <a:xfrm flipV="1">
            <a:off x="319088" y="696913"/>
            <a:ext cx="2743200"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551384" y="836712"/>
            <a:ext cx="9672736" cy="2483950"/>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419" sz="1600" dirty="0">
                <a:latin typeface="Arial" panose="020B0604020202020204" pitchFamily="34" charset="0"/>
                <a:ea typeface="Calibri" panose="020F0502020204030204" pitchFamily="34" charset="0"/>
                <a:cs typeface="Times New Roman" panose="02020603050405020304" pitchFamily="18" charset="0"/>
              </a:rPr>
              <a:t>La adición de vitaminas </a:t>
            </a:r>
            <a:r>
              <a:rPr lang="es-MX" sz="1600" dirty="0">
                <a:latin typeface="Arial" panose="020B0604020202020204" pitchFamily="34" charset="0"/>
                <a:ea typeface="Times New Roman" panose="02020603050405020304" pitchFamily="18" charset="0"/>
                <a:cs typeface="Times New Roman" panose="02020603050405020304" pitchFamily="18" charset="0"/>
              </a:rPr>
              <a:t>en dietas balanceadas mostró un efecto positivo en gametos masculinos de </a:t>
            </a:r>
            <a:r>
              <a:rPr lang="es-419" sz="1600" i="1" dirty="0">
                <a:latin typeface="Arial" panose="020B0604020202020204" pitchFamily="34" charset="0"/>
                <a:ea typeface="Calibri" panose="020F0502020204030204" pitchFamily="34" charset="0"/>
                <a:cs typeface="Times New Roman" panose="02020603050405020304" pitchFamily="18" charset="0"/>
              </a:rPr>
              <a:t>Oncorhynchus mykiss. </a:t>
            </a:r>
            <a:r>
              <a:rPr lang="es-419" sz="1600" dirty="0">
                <a:latin typeface="Arial" panose="020B0604020202020204" pitchFamily="34" charset="0"/>
                <a:ea typeface="Calibri" panose="020F0502020204030204" pitchFamily="34" charset="0"/>
                <a:cs typeface="Times New Roman" panose="02020603050405020304" pitchFamily="18" charset="0"/>
              </a:rPr>
              <a:t>La inclusión de </a:t>
            </a:r>
            <a:r>
              <a:rPr lang="es-MX" sz="1600" dirty="0">
                <a:latin typeface="Arial" panose="020B0604020202020204" pitchFamily="34" charset="0"/>
                <a:ea typeface="Times New Roman" panose="02020603050405020304" pitchFamily="18" charset="0"/>
                <a:cs typeface="Times New Roman" panose="02020603050405020304" pitchFamily="18" charset="0"/>
              </a:rPr>
              <a:t>2400 UI de vitamina C y 900 UI de vitamina E reportó los mejores resultados respecto a Volumen seminal con un incremento del 32.74%, tiempo de activación con un incremento de 82.66 segundos y la concentración espermática con un incremento del 27.86% respecto al tratamiento control.</a:t>
            </a:r>
            <a:endParaRPr lang="es-419"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551384" y="3573016"/>
            <a:ext cx="8736632" cy="1499065"/>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419" sz="1600" dirty="0">
                <a:latin typeface="Arial" panose="020B0604020202020204" pitchFamily="34" charset="0"/>
                <a:ea typeface="Calibri" panose="020F0502020204030204" pitchFamily="34" charset="0"/>
                <a:cs typeface="Times New Roman" panose="02020603050405020304" pitchFamily="18" charset="0"/>
              </a:rPr>
              <a:t>La adición de nucleótidos en dietas balanceadas de </a:t>
            </a:r>
            <a:r>
              <a:rPr lang="es-419" sz="1600" i="1" dirty="0">
                <a:latin typeface="Arial" panose="020B0604020202020204" pitchFamily="34" charset="0"/>
                <a:ea typeface="Calibri" panose="020F0502020204030204" pitchFamily="34" charset="0"/>
                <a:cs typeface="Times New Roman" panose="02020603050405020304" pitchFamily="18" charset="0"/>
              </a:rPr>
              <a:t>Oncorhynchus mykiss</a:t>
            </a:r>
            <a:r>
              <a:rPr lang="es-419" sz="1600" dirty="0">
                <a:latin typeface="Arial" panose="020B0604020202020204" pitchFamily="34" charset="0"/>
                <a:ea typeface="Calibri" panose="020F0502020204030204" pitchFamily="34" charset="0"/>
                <a:cs typeface="Times New Roman" panose="02020603050405020304" pitchFamily="18" charset="0"/>
              </a:rPr>
              <a:t>  a razón de 4 g, por otro lado mostró un efecto positivo </a:t>
            </a:r>
            <a:r>
              <a:rPr lang="es-MX" sz="1600" dirty="0">
                <a:latin typeface="Arial" panose="020B0604020202020204" pitchFamily="34" charset="0"/>
                <a:ea typeface="Times New Roman" panose="02020603050405020304" pitchFamily="18" charset="0"/>
                <a:cs typeface="Times New Roman" panose="02020603050405020304" pitchFamily="18" charset="0"/>
              </a:rPr>
              <a:t>respecto a la </a:t>
            </a:r>
            <a:r>
              <a:rPr lang="es-419"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mortalidad espermática con un disminución del 89.38% de espermatozoides muertos, respecto al tratamiento control.</a:t>
            </a:r>
            <a:endParaRPr lang="es-419"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ángulo 1">
            <a:extLst>
              <a:ext uri="{FF2B5EF4-FFF2-40B4-BE49-F238E27FC236}">
                <a16:creationId xmlns="" xmlns:a16="http://schemas.microsoft.com/office/drawing/2014/main" id="{9681C89E-7F27-4606-BE80-68177F0C5839}"/>
              </a:ext>
            </a:extLst>
          </p:cNvPr>
          <p:cNvSpPr>
            <a:spLocks noChangeArrowheads="1"/>
          </p:cNvSpPr>
          <p:nvPr/>
        </p:nvSpPr>
        <p:spPr bwMode="auto">
          <a:xfrm>
            <a:off x="373063" y="176213"/>
            <a:ext cx="2689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es-ES" altLang="es-EC" sz="2400" b="1">
                <a:latin typeface="Times New Roman" panose="02020603050405020304" pitchFamily="18" charset="0"/>
                <a:cs typeface="Times New Roman" panose="02020603050405020304" pitchFamily="18" charset="0"/>
              </a:rPr>
              <a:t>CONCLUSIONES</a:t>
            </a:r>
          </a:p>
        </p:txBody>
      </p:sp>
      <p:cxnSp>
        <p:nvCxnSpPr>
          <p:cNvPr id="3" name="Conector recto 2">
            <a:extLst>
              <a:ext uri="{FF2B5EF4-FFF2-40B4-BE49-F238E27FC236}">
                <a16:creationId xmlns="" xmlns:a16="http://schemas.microsoft.com/office/drawing/2014/main" id="{3D52B914-D12D-4A88-A7D1-E706B9D5E75D}"/>
              </a:ext>
            </a:extLst>
          </p:cNvPr>
          <p:cNvCxnSpPr/>
          <p:nvPr/>
        </p:nvCxnSpPr>
        <p:spPr>
          <a:xfrm flipV="1">
            <a:off x="319088" y="696913"/>
            <a:ext cx="2743200"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319088" y="1412776"/>
            <a:ext cx="11321528" cy="4376519"/>
          </a:xfrm>
          <a:prstGeom prst="rect">
            <a:avLst/>
          </a:prstGeom>
        </p:spPr>
        <p:txBody>
          <a:bodyPr wrap="square">
            <a:spAutoFit/>
          </a:bodyPr>
          <a:lstStyle/>
          <a:p>
            <a:pPr marL="285750" indent="-285750" algn="just">
              <a:lnSpc>
                <a:spcPct val="250000"/>
              </a:lnSpc>
              <a:spcAft>
                <a:spcPts val="800"/>
              </a:spcAft>
              <a:buFont typeface="Arial" panose="020B0604020202020204" pitchFamily="34" charset="0"/>
              <a:buChar char="•"/>
            </a:pPr>
            <a:r>
              <a:rPr lang="es-419" sz="1200" dirty="0">
                <a:latin typeface="Arial" panose="020B0604020202020204" pitchFamily="34" charset="0"/>
                <a:ea typeface="Calibri" panose="020F0502020204030204" pitchFamily="34" charset="0"/>
                <a:cs typeface="Times New Roman" panose="02020603050405020304" pitchFamily="18" charset="0"/>
              </a:rPr>
              <a:t>La adición de vitaminas en dietas balanceadas de </a:t>
            </a:r>
            <a:r>
              <a:rPr lang="es-419" sz="1200" i="1" dirty="0">
                <a:latin typeface="Arial" panose="020B0604020202020204" pitchFamily="34" charset="0"/>
                <a:ea typeface="Calibri" panose="020F0502020204030204" pitchFamily="34" charset="0"/>
                <a:cs typeface="Times New Roman" panose="02020603050405020304" pitchFamily="18" charset="0"/>
              </a:rPr>
              <a:t>Oncorhynchus mykiss</a:t>
            </a:r>
            <a:r>
              <a:rPr lang="es-419" sz="1200" dirty="0">
                <a:latin typeface="Arial" panose="020B0604020202020204" pitchFamily="34" charset="0"/>
                <a:ea typeface="Calibri" panose="020F0502020204030204" pitchFamily="34" charset="0"/>
                <a:cs typeface="Times New Roman" panose="02020603050405020304" pitchFamily="18" charset="0"/>
              </a:rPr>
              <a:t> mostró un efecto positivo en gametos femeninos. La inclusión de 2400 UI de vitamina C y 900 UI de vitamina E reportó mejores resultados respecto a tamaño de ova con un aumento del 47.72% y el peso de ova con un aumento del 17.21% respecto al tratamiento control.</a:t>
            </a:r>
            <a:endParaRPr lang="es-419"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50000"/>
              </a:lnSpc>
              <a:spcAft>
                <a:spcPts val="800"/>
              </a:spcAft>
              <a:buFont typeface="Arial" panose="020B0604020202020204" pitchFamily="34" charset="0"/>
              <a:buChar char="•"/>
            </a:pPr>
            <a:r>
              <a:rPr lang="es-419" sz="1200" dirty="0">
                <a:latin typeface="Arial" panose="020B0604020202020204" pitchFamily="34" charset="0"/>
                <a:ea typeface="Calibri" panose="020F0502020204030204" pitchFamily="34" charset="0"/>
                <a:cs typeface="Times New Roman" panose="02020603050405020304" pitchFamily="18" charset="0"/>
              </a:rPr>
              <a:t>Por otro lado, la adición de nucleótidos en dietas balanceadas de </a:t>
            </a:r>
            <a:r>
              <a:rPr lang="es-419" sz="1200" i="1" dirty="0">
                <a:latin typeface="Arial" panose="020B0604020202020204" pitchFamily="34" charset="0"/>
                <a:ea typeface="Calibri" panose="020F0502020204030204" pitchFamily="34" charset="0"/>
                <a:cs typeface="Times New Roman" panose="02020603050405020304" pitchFamily="18" charset="0"/>
              </a:rPr>
              <a:t>Oncorhynchus mykiss</a:t>
            </a:r>
            <a:r>
              <a:rPr lang="es-419" sz="1200" dirty="0">
                <a:latin typeface="Arial" panose="020B0604020202020204" pitchFamily="34" charset="0"/>
                <a:ea typeface="Calibri" panose="020F0502020204030204" pitchFamily="34" charset="0"/>
                <a:cs typeface="Times New Roman" panose="02020603050405020304" pitchFamily="18" charset="0"/>
              </a:rPr>
              <a:t> a razón de 4 g, mostró un efecto positivo respecto a la fecundidad relativa con un aumento del 43.13% respecto al tratamiento control.</a:t>
            </a:r>
            <a:endParaRPr lang="es-419"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50000"/>
              </a:lnSpc>
              <a:spcAft>
                <a:spcPts val="800"/>
              </a:spcAft>
              <a:buFont typeface="Arial" panose="020B0604020202020204" pitchFamily="34" charset="0"/>
              <a:buChar char="•"/>
            </a:pPr>
            <a:r>
              <a:rPr lang="es-419" sz="1200" dirty="0">
                <a:latin typeface="Arial" panose="020B0604020202020204" pitchFamily="34" charset="0"/>
                <a:ea typeface="Calibri" panose="020F0502020204030204" pitchFamily="34" charset="0"/>
                <a:cs typeface="Times New Roman" panose="02020603050405020304" pitchFamily="18" charset="0"/>
              </a:rPr>
              <a:t>Las vitaminas suplementadas en alimentos de </a:t>
            </a:r>
            <a:r>
              <a:rPr lang="es-419" sz="1200" i="1" dirty="0">
                <a:latin typeface="Arial" panose="020B0604020202020204" pitchFamily="34" charset="0"/>
                <a:ea typeface="Calibri" panose="020F0502020204030204" pitchFamily="34" charset="0"/>
                <a:cs typeface="Times New Roman" panose="02020603050405020304" pitchFamily="18" charset="0"/>
              </a:rPr>
              <a:t>Oncorhynchus mykiss</a:t>
            </a:r>
            <a:r>
              <a:rPr lang="es-419" sz="1200" dirty="0">
                <a:latin typeface="Arial" panose="020B0604020202020204" pitchFamily="34" charset="0"/>
                <a:ea typeface="Calibri" panose="020F0502020204030204" pitchFamily="34" charset="0"/>
                <a:cs typeface="Times New Roman" panose="02020603050405020304" pitchFamily="18" charset="0"/>
              </a:rPr>
              <a:t> presenta un efecto en el estado sanitario de los peces, mejorando así los indicadores hematológicos como glucosa en 60.26 mg/dL, albúmina  en 6.71 mg/dL y conteo celular con 4.91x 106 </a:t>
            </a:r>
            <a:r>
              <a:rPr lang="es-419" sz="1200" dirty="0" err="1">
                <a:latin typeface="Arial" panose="020B0604020202020204" pitchFamily="34" charset="0"/>
                <a:ea typeface="Calibri" panose="020F0502020204030204" pitchFamily="34" charset="0"/>
                <a:cs typeface="Times New Roman" panose="02020603050405020304" pitchFamily="18" charset="0"/>
              </a:rPr>
              <a:t>cel</a:t>
            </a:r>
            <a:r>
              <a:rPr lang="es-419" sz="1200" dirty="0">
                <a:latin typeface="Arial" panose="020B0604020202020204" pitchFamily="34" charset="0"/>
                <a:ea typeface="Calibri" panose="020F0502020204030204" pitchFamily="34" charset="0"/>
                <a:cs typeface="Times New Roman" panose="02020603050405020304" pitchFamily="18" charset="0"/>
              </a:rPr>
              <a:t>/ml respecto a valores obtenidos en el tratamiento control. Sin embargo la adición de nucleótidos mejora indicadores hematológicos como proteína en 14.64 mg/dL y hematocrito en 13.3% con respecto a los valores encontrados en el tratamiento control. </a:t>
            </a:r>
            <a:endParaRPr lang="es-419" sz="12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 xmlns:a16="http://schemas.microsoft.com/office/drawing/2014/main" id="{71B63A54-5858-462E-988A-4D5924C9432C}"/>
              </a:ext>
            </a:extLst>
          </p:cNvPr>
          <p:cNvCxnSpPr/>
          <p:nvPr/>
        </p:nvCxnSpPr>
        <p:spPr>
          <a:xfrm flipV="1">
            <a:off x="552450" y="757238"/>
            <a:ext cx="2836863" cy="4762"/>
          </a:xfrm>
          <a:prstGeom prst="line">
            <a:avLst/>
          </a:prstGeom>
          <a:ln w="38100">
            <a:solidFill>
              <a:srgbClr val="3366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10">
            <a:extLst>
              <a:ext uri="{FF2B5EF4-FFF2-40B4-BE49-F238E27FC236}">
                <a16:creationId xmlns="" xmlns:a16="http://schemas.microsoft.com/office/drawing/2014/main" id="{9C577A25-ECEE-4D05-9FAE-03CFFA45F9E4}"/>
              </a:ext>
            </a:extLst>
          </p:cNvPr>
          <p:cNvSpPr txBox="1">
            <a:spLocks noChangeArrowheads="1"/>
          </p:cNvSpPr>
          <p:nvPr/>
        </p:nvSpPr>
        <p:spPr bwMode="auto">
          <a:xfrm>
            <a:off x="576263" y="230188"/>
            <a:ext cx="3057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C" sz="2500" b="1" dirty="0">
                <a:latin typeface="Times New Roman" panose="02020603050405020304" pitchFamily="18" charset="0"/>
                <a:cs typeface="Times New Roman" panose="02020603050405020304" pitchFamily="18" charset="0"/>
              </a:rPr>
              <a:t>INTRODUCCIÓN</a:t>
            </a:r>
          </a:p>
        </p:txBody>
      </p:sp>
      <p:sp>
        <p:nvSpPr>
          <p:cNvPr id="4" name="CuadroTexto 3">
            <a:extLst>
              <a:ext uri="{FF2B5EF4-FFF2-40B4-BE49-F238E27FC236}">
                <a16:creationId xmlns="" xmlns:a16="http://schemas.microsoft.com/office/drawing/2014/main" id="{3C962BC6-952F-4A69-9F36-D777B9E21A8F}"/>
              </a:ext>
            </a:extLst>
          </p:cNvPr>
          <p:cNvSpPr txBox="1"/>
          <p:nvPr/>
        </p:nvSpPr>
        <p:spPr>
          <a:xfrm>
            <a:off x="3648075" y="269875"/>
            <a:ext cx="6096000" cy="415925"/>
          </a:xfrm>
          <a:prstGeom prst="rect">
            <a:avLst/>
          </a:prstGeom>
          <a:noFill/>
        </p:spPr>
        <p:txBody>
          <a:bodyPr>
            <a:spAutoFit/>
          </a:bodyPr>
          <a:lstStyle/>
          <a:p>
            <a:pPr lvl="1">
              <a:lnSpc>
                <a:spcPct val="115000"/>
              </a:lnSpc>
              <a:spcBef>
                <a:spcPts val="1000"/>
              </a:spcBef>
              <a:defRPr/>
            </a:pPr>
            <a:r>
              <a:rPr lang="es-EC" sz="2000" b="1" dirty="0">
                <a:latin typeface="+mj-lt"/>
                <a:ea typeface="Times New Roman" panose="02020603050405020304" pitchFamily="18" charset="0"/>
                <a:cs typeface="Times New Roman" panose="02020603050405020304" pitchFamily="18" charset="0"/>
              </a:rPr>
              <a:t>Justificación  </a:t>
            </a:r>
          </a:p>
        </p:txBody>
      </p:sp>
      <p:graphicFrame>
        <p:nvGraphicFramePr>
          <p:cNvPr id="9" name="Tabla 8"/>
          <p:cNvGraphicFramePr>
            <a:graphicFrameLocks noGrp="1"/>
          </p:cNvGraphicFramePr>
          <p:nvPr>
            <p:extLst>
              <p:ext uri="{D42A27DB-BD31-4B8C-83A1-F6EECF244321}">
                <p14:modId xmlns:p14="http://schemas.microsoft.com/office/powerpoint/2010/main" val="3374058067"/>
              </p:ext>
            </p:extLst>
          </p:nvPr>
        </p:nvGraphicFramePr>
        <p:xfrm>
          <a:off x="3431704" y="1391578"/>
          <a:ext cx="8127999" cy="3360047"/>
        </p:xfrm>
        <a:graphic>
          <a:graphicData uri="http://schemas.openxmlformats.org/drawingml/2006/table">
            <a:tbl>
              <a:tblPr firstRow="1" bandRow="1">
                <a:tableStyleId>{5C22544A-7EE6-4342-B048-85BDC9FD1C3A}</a:tableStyleId>
              </a:tblPr>
              <a:tblGrid>
                <a:gridCol w="2709333"/>
                <a:gridCol w="2709333"/>
                <a:gridCol w="2709333"/>
              </a:tblGrid>
              <a:tr h="433967">
                <a:tc>
                  <a:txBody>
                    <a:bodyPr/>
                    <a:lstStyle/>
                    <a:p>
                      <a:r>
                        <a:rPr lang="es-ES" dirty="0" smtClean="0"/>
                        <a:t>La Vitamina C</a:t>
                      </a:r>
                      <a:endParaRPr lang="es-419"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ea typeface="Times New Roman" panose="02020603050405020304" pitchFamily="18" charset="0"/>
                        </a:rPr>
                        <a:t>La Vitamina E</a:t>
                      </a:r>
                      <a:endParaRPr lang="es-419"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rPr>
                        <a:t>Nucleótidos </a:t>
                      </a:r>
                      <a:endParaRPr lang="es-419" dirty="0" smtClean="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ea typeface="Times New Roman" panose="02020603050405020304" pitchFamily="18" charset="0"/>
                        </a:rPr>
                        <a:t>Plasma seminal, células del esperma en la espermatogénesis </a:t>
                      </a:r>
                      <a:r>
                        <a:rPr lang="es-419" dirty="0" smtClean="0"/>
                        <a:t>(Ciereszko &amp; Dabrowski, 1994)</a:t>
                      </a:r>
                      <a:r>
                        <a:rPr lang="es-MX" dirty="0" smtClean="0"/>
                        <a:t>. </a:t>
                      </a:r>
                      <a:endParaRPr lang="es-419"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ea typeface="Times New Roman" panose="02020603050405020304" pitchFamily="18" charset="0"/>
                        </a:rPr>
                        <a:t>Ayuda a la motilidad debido a su acción antioxidante </a:t>
                      </a:r>
                      <a:r>
                        <a:rPr lang="es-419" dirty="0" smtClean="0">
                          <a:latin typeface="Arial" panose="020B0604020202020204" pitchFamily="34" charset="0"/>
                          <a:ea typeface="Calibri" panose="020F0502020204030204" pitchFamily="34" charset="0"/>
                        </a:rPr>
                        <a:t>(Ubilla &amp; Valdebenito, 2011)</a:t>
                      </a:r>
                      <a:r>
                        <a:rPr lang="es-MX" dirty="0" smtClean="0">
                          <a:latin typeface="Arial" panose="020B0604020202020204" pitchFamily="34" charset="0"/>
                          <a:ea typeface="Times New Roman" panose="02020603050405020304" pitchFamily="18" charset="0"/>
                        </a:rPr>
                        <a:t>. </a:t>
                      </a:r>
                      <a:endParaRPr lang="es-419" dirty="0" smtClean="0"/>
                    </a:p>
                    <a:p>
                      <a:endParaRPr lang="es-419"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ea typeface="Times New Roman" panose="02020603050405020304" pitchFamily="18" charset="0"/>
                        </a:rPr>
                        <a:t>Ayuda a la inmunología de esta especie, lo cual afectar a la producción acuícola </a:t>
                      </a:r>
                      <a:r>
                        <a:rPr lang="es-419" dirty="0" smtClean="0">
                          <a:latin typeface="Arial" panose="020B0604020202020204" pitchFamily="34" charset="0"/>
                          <a:ea typeface="Calibri" panose="020F0502020204030204" pitchFamily="34" charset="0"/>
                        </a:rPr>
                        <a:t>(Burrells et al., 2001)</a:t>
                      </a:r>
                      <a:r>
                        <a:rPr lang="es-MX" dirty="0" smtClean="0">
                          <a:latin typeface="Arial" panose="020B0604020202020204" pitchFamily="34" charset="0"/>
                          <a:ea typeface="Times New Roman" panose="02020603050405020304" pitchFamily="18" charset="0"/>
                        </a:rPr>
                        <a:t>.</a:t>
                      </a:r>
                      <a:endParaRPr lang="es-419" dirty="0" smtClean="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latin typeface="Arial" panose="020B0604020202020204" pitchFamily="34" charset="0"/>
                        </a:rPr>
                        <a:t>Formación y coloración de los gametos, actúa en la vitelogénesis </a:t>
                      </a:r>
                      <a:r>
                        <a:rPr lang="es-419" dirty="0" smtClean="0">
                          <a:latin typeface="Arial" panose="020B0604020202020204" pitchFamily="34" charset="0"/>
                          <a:ea typeface="Times New Roman" panose="02020603050405020304" pitchFamily="18" charset="0"/>
                        </a:rPr>
                        <a:t>(Bravo, 2018)</a:t>
                      </a:r>
                    </a:p>
                    <a:p>
                      <a:endParaRPr lang="es-419"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latin typeface="Arial" panose="020B0604020202020204" pitchFamily="34" charset="0"/>
                          <a:ea typeface="Times New Roman" panose="02020603050405020304" pitchFamily="18" charset="0"/>
                        </a:rPr>
                        <a:t>Aumento de lípidos totales en el óvulo, degeneración peroxidativa </a:t>
                      </a:r>
                      <a:r>
                        <a:rPr lang="es-419" dirty="0" smtClean="0">
                          <a:latin typeface="Arial" panose="020B0604020202020204" pitchFamily="34" charset="0"/>
                          <a:ea typeface="Calibri" panose="020F0502020204030204" pitchFamily="34" charset="0"/>
                        </a:rPr>
                        <a:t>(Robles, 2020)</a:t>
                      </a:r>
                      <a:r>
                        <a:rPr lang="es-MX" dirty="0" smtClean="0">
                          <a:latin typeface="Arial" panose="020B0604020202020204" pitchFamily="34" charset="0"/>
                          <a:ea typeface="Times New Roman" panose="02020603050405020304" pitchFamily="18" charset="0"/>
                        </a:rPr>
                        <a:t>.</a:t>
                      </a:r>
                      <a:endParaRPr lang="es-419" dirty="0" smtClean="0"/>
                    </a:p>
                  </a:txBody>
                  <a:tcPr/>
                </a:tc>
                <a:tc>
                  <a:txBody>
                    <a:bodyPr/>
                    <a:lstStyle/>
                    <a:p>
                      <a:endParaRPr lang="es-419" dirty="0"/>
                    </a:p>
                  </a:txBody>
                  <a:tcPr/>
                </a:tc>
              </a:tr>
            </a:tbl>
          </a:graphicData>
        </a:graphic>
      </p:graphicFrame>
      <p:pic>
        <p:nvPicPr>
          <p:cNvPr id="16" name="Imagen 15"/>
          <p:cNvPicPr>
            <a:picLocks noChangeAspect="1"/>
          </p:cNvPicPr>
          <p:nvPr/>
        </p:nvPicPr>
        <p:blipFill>
          <a:blip r:embed="rId2"/>
          <a:stretch>
            <a:fillRect/>
          </a:stretch>
        </p:blipFill>
        <p:spPr>
          <a:xfrm>
            <a:off x="8832304" y="3429000"/>
            <a:ext cx="2816152" cy="2227869"/>
          </a:xfrm>
          <a:prstGeom prst="rect">
            <a:avLst/>
          </a:prstGeom>
          <a:effectLst>
            <a:softEdge rad="63500"/>
          </a:effectLst>
        </p:spPr>
      </p:pic>
      <p:pic>
        <p:nvPicPr>
          <p:cNvPr id="17" name="Imagen 16"/>
          <p:cNvPicPr>
            <a:picLocks noChangeAspect="1"/>
          </p:cNvPicPr>
          <p:nvPr/>
        </p:nvPicPr>
        <p:blipFill rotWithShape="1">
          <a:blip r:embed="rId3" cstate="print">
            <a:extLst>
              <a:ext uri="{28A0092B-C50C-407E-A947-70E740481C1C}">
                <a14:useLocalDpi xmlns:a14="http://schemas.microsoft.com/office/drawing/2010/main" val="0"/>
              </a:ext>
            </a:extLst>
          </a:blip>
          <a:srcRect l="24801" t="3333" r="31100" b="1467"/>
          <a:stretch/>
        </p:blipFill>
        <p:spPr>
          <a:xfrm rot="5400000">
            <a:off x="1095680" y="3253871"/>
            <a:ext cx="1719719" cy="2088232"/>
          </a:xfrm>
          <a:prstGeom prst="rect">
            <a:avLst/>
          </a:prstGeom>
        </p:spPr>
      </p:pic>
      <p:pic>
        <p:nvPicPr>
          <p:cNvPr id="18" name="Imagen 17"/>
          <p:cNvPicPr>
            <a:picLocks noChangeAspect="1"/>
          </p:cNvPicPr>
          <p:nvPr/>
        </p:nvPicPr>
        <p:blipFill rotWithShape="1">
          <a:blip r:embed="rId4" cstate="print">
            <a:extLst>
              <a:ext uri="{28A0092B-C50C-407E-A947-70E740481C1C}">
                <a14:useLocalDpi xmlns:a14="http://schemas.microsoft.com/office/drawing/2010/main" val="0"/>
              </a:ext>
            </a:extLst>
          </a:blip>
          <a:srcRect l="30050" t="-1287" r="16400" b="-1287"/>
          <a:stretch/>
        </p:blipFill>
        <p:spPr>
          <a:xfrm rot="5400000">
            <a:off x="806883" y="1405560"/>
            <a:ext cx="2045090" cy="1764390"/>
          </a:xfrm>
          <a:prstGeom prst="rect">
            <a:avLst/>
          </a:prstGeom>
        </p:spPr>
      </p:pic>
    </p:spTree>
    <p:extLst>
      <p:ext uri="{BB962C8B-B14F-4D97-AF65-F5344CB8AC3E}">
        <p14:creationId xmlns:p14="http://schemas.microsoft.com/office/powerpoint/2010/main" val="203223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9088" y="1124744"/>
            <a:ext cx="11593288" cy="2799292"/>
          </a:xfrm>
          <a:prstGeom prst="rect">
            <a:avLst/>
          </a:prstGeom>
        </p:spPr>
        <p:txBody>
          <a:bodyPr wrap="square">
            <a:spAutoFit/>
          </a:bodyPr>
          <a:lstStyle/>
          <a:p>
            <a:pPr marL="285750" indent="-285750" algn="just">
              <a:lnSpc>
                <a:spcPct val="250000"/>
              </a:lnSpc>
              <a:spcAft>
                <a:spcPts val="800"/>
              </a:spcAft>
              <a:buFont typeface="Arial" panose="020B0604020202020204" pitchFamily="34" charset="0"/>
              <a:buChar char="•"/>
            </a:pPr>
            <a:r>
              <a:rPr lang="es-419" sz="1400" dirty="0">
                <a:latin typeface="Arial" panose="020B0604020202020204" pitchFamily="34" charset="0"/>
                <a:ea typeface="Calibri" panose="020F0502020204030204" pitchFamily="34" charset="0"/>
                <a:cs typeface="Times New Roman" panose="02020603050405020304" pitchFamily="18" charset="0"/>
              </a:rPr>
              <a:t>Los machos de </a:t>
            </a:r>
            <a:r>
              <a:rPr lang="es-419" sz="1400" i="1" dirty="0">
                <a:latin typeface="Arial" panose="020B0604020202020204" pitchFamily="34" charset="0"/>
                <a:ea typeface="Calibri" panose="020F0502020204030204" pitchFamily="34" charset="0"/>
                <a:cs typeface="Times New Roman" panose="02020603050405020304" pitchFamily="18" charset="0"/>
              </a:rPr>
              <a:t>Oncorhynchus mykiss</a:t>
            </a:r>
            <a:r>
              <a:rPr lang="es-419" sz="1400" dirty="0">
                <a:latin typeface="Arial" panose="020B0604020202020204" pitchFamily="34" charset="0"/>
                <a:ea typeface="Calibri" panose="020F0502020204030204" pitchFamily="34" charset="0"/>
                <a:cs typeface="Times New Roman" panose="02020603050405020304" pitchFamily="18" charset="0"/>
              </a:rPr>
              <a:t> suplementados con vitaminas obtuvieron un incremento de 21,62 </a:t>
            </a:r>
            <a:r>
              <a:rPr lang="es-419" sz="1400" dirty="0" err="1">
                <a:latin typeface="Arial" panose="020B0604020202020204" pitchFamily="34" charset="0"/>
                <a:ea typeface="Calibri" panose="020F0502020204030204" pitchFamily="34" charset="0"/>
                <a:cs typeface="Times New Roman" panose="02020603050405020304" pitchFamily="18" charset="0"/>
              </a:rPr>
              <a:t>ug</a:t>
            </a:r>
            <a:r>
              <a:rPr lang="es-419" sz="1400" dirty="0">
                <a:latin typeface="Arial" panose="020B0604020202020204" pitchFamily="34" charset="0"/>
                <a:ea typeface="Calibri" panose="020F0502020204030204" pitchFamily="34" charset="0"/>
                <a:cs typeface="Times New Roman" panose="02020603050405020304" pitchFamily="18" charset="0"/>
              </a:rPr>
              <a:t>/mL de cortisol a los 90 días de evaluación, los cuales también demostraron un aumento significativo en volumen seminal, tiempo de activación y concentración espermática en relación al tratamiento control. </a:t>
            </a:r>
            <a:endParaRPr lang="es-419"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50000"/>
              </a:lnSpc>
              <a:spcAft>
                <a:spcPts val="800"/>
              </a:spcAft>
              <a:buFont typeface="Arial" panose="020B0604020202020204" pitchFamily="34" charset="0"/>
              <a:buChar char="•"/>
            </a:pPr>
            <a:r>
              <a:rPr lang="es-419" sz="1400" dirty="0">
                <a:latin typeface="Arial" panose="020B0604020202020204" pitchFamily="34" charset="0"/>
                <a:ea typeface="Calibri" panose="020F0502020204030204" pitchFamily="34" charset="0"/>
                <a:cs typeface="Times New Roman" panose="02020603050405020304" pitchFamily="18" charset="0"/>
              </a:rPr>
              <a:t>Las hembras de </a:t>
            </a:r>
            <a:r>
              <a:rPr lang="es-419" sz="1400" i="1" dirty="0">
                <a:latin typeface="Arial" panose="020B0604020202020204" pitchFamily="34" charset="0"/>
                <a:ea typeface="Calibri" panose="020F0502020204030204" pitchFamily="34" charset="0"/>
                <a:cs typeface="Times New Roman" panose="02020603050405020304" pitchFamily="18" charset="0"/>
              </a:rPr>
              <a:t>Oncorhynchus mykiss</a:t>
            </a:r>
            <a:r>
              <a:rPr lang="es-419" sz="1400" dirty="0">
                <a:latin typeface="Arial" panose="020B0604020202020204" pitchFamily="34" charset="0"/>
                <a:ea typeface="Calibri" panose="020F0502020204030204" pitchFamily="34" charset="0"/>
                <a:cs typeface="Times New Roman" panose="02020603050405020304" pitchFamily="18" charset="0"/>
              </a:rPr>
              <a:t> suplementados con vitaminas obtuvieron un incremento de 29,64 </a:t>
            </a:r>
            <a:r>
              <a:rPr lang="es-419" sz="1400" dirty="0" err="1">
                <a:latin typeface="Arial" panose="020B0604020202020204" pitchFamily="34" charset="0"/>
                <a:ea typeface="Calibri" panose="020F0502020204030204" pitchFamily="34" charset="0"/>
                <a:cs typeface="Times New Roman" panose="02020603050405020304" pitchFamily="18" charset="0"/>
              </a:rPr>
              <a:t>ug</a:t>
            </a:r>
            <a:r>
              <a:rPr lang="es-419" sz="1400" dirty="0">
                <a:latin typeface="Arial" panose="020B0604020202020204" pitchFamily="34" charset="0"/>
                <a:ea typeface="Calibri" panose="020F0502020204030204" pitchFamily="34" charset="0"/>
                <a:cs typeface="Times New Roman" panose="02020603050405020304" pitchFamily="18" charset="0"/>
              </a:rPr>
              <a:t>/mL de cortisol a los 90 días de evaluación, las cuales presentaron un aumento significativo respecto al tamaño y peso de la ova, en relación al tratamiento control.</a:t>
            </a:r>
            <a:endParaRPr lang="es-419"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1">
            <a:extLst>
              <a:ext uri="{FF2B5EF4-FFF2-40B4-BE49-F238E27FC236}">
                <a16:creationId xmlns="" xmlns:a16="http://schemas.microsoft.com/office/drawing/2014/main" id="{9681C89E-7F27-4606-BE80-68177F0C5839}"/>
              </a:ext>
            </a:extLst>
          </p:cNvPr>
          <p:cNvSpPr>
            <a:spLocks noChangeArrowheads="1"/>
          </p:cNvSpPr>
          <p:nvPr/>
        </p:nvSpPr>
        <p:spPr bwMode="auto">
          <a:xfrm>
            <a:off x="373063" y="176213"/>
            <a:ext cx="2689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es-ES" altLang="es-EC" sz="2400" b="1">
                <a:latin typeface="Times New Roman" panose="02020603050405020304" pitchFamily="18" charset="0"/>
                <a:cs typeface="Times New Roman" panose="02020603050405020304" pitchFamily="18" charset="0"/>
              </a:rPr>
              <a:t>CONCLUSIONES</a:t>
            </a:r>
          </a:p>
        </p:txBody>
      </p:sp>
      <p:cxnSp>
        <p:nvCxnSpPr>
          <p:cNvPr id="4" name="Conector recto 3">
            <a:extLst>
              <a:ext uri="{FF2B5EF4-FFF2-40B4-BE49-F238E27FC236}">
                <a16:creationId xmlns="" xmlns:a16="http://schemas.microsoft.com/office/drawing/2014/main" id="{3D52B914-D12D-4A88-A7D1-E706B9D5E75D}"/>
              </a:ext>
            </a:extLst>
          </p:cNvPr>
          <p:cNvCxnSpPr/>
          <p:nvPr/>
        </p:nvCxnSpPr>
        <p:spPr>
          <a:xfrm flipV="1">
            <a:off x="319088" y="696913"/>
            <a:ext cx="2743200"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06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ángulo 1">
            <a:extLst>
              <a:ext uri="{FF2B5EF4-FFF2-40B4-BE49-F238E27FC236}">
                <a16:creationId xmlns="" xmlns:a16="http://schemas.microsoft.com/office/drawing/2014/main" id="{B70C1CD0-F5E9-4DF2-92B7-9F9AE3E3D06B}"/>
              </a:ext>
            </a:extLst>
          </p:cNvPr>
          <p:cNvSpPr>
            <a:spLocks noChangeArrowheads="1"/>
          </p:cNvSpPr>
          <p:nvPr/>
        </p:nvSpPr>
        <p:spPr bwMode="auto">
          <a:xfrm>
            <a:off x="373063" y="176213"/>
            <a:ext cx="349091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es-ES" altLang="es-EC" sz="2400" b="1">
                <a:latin typeface="Times New Roman" panose="02020603050405020304" pitchFamily="18" charset="0"/>
                <a:cs typeface="Times New Roman" panose="02020603050405020304" pitchFamily="18" charset="0"/>
              </a:rPr>
              <a:t>RECOMENDACIONES</a:t>
            </a:r>
          </a:p>
        </p:txBody>
      </p:sp>
      <p:cxnSp>
        <p:nvCxnSpPr>
          <p:cNvPr id="3" name="Conector recto 2">
            <a:extLst>
              <a:ext uri="{FF2B5EF4-FFF2-40B4-BE49-F238E27FC236}">
                <a16:creationId xmlns="" xmlns:a16="http://schemas.microsoft.com/office/drawing/2014/main" id="{D9B6741D-02A2-4207-A295-261F115A293C}"/>
              </a:ext>
            </a:extLst>
          </p:cNvPr>
          <p:cNvCxnSpPr>
            <a:cxnSpLocks/>
          </p:cNvCxnSpPr>
          <p:nvPr/>
        </p:nvCxnSpPr>
        <p:spPr>
          <a:xfrm>
            <a:off x="319088" y="696913"/>
            <a:ext cx="3489325"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311504" y="908720"/>
            <a:ext cx="11760968" cy="4811574"/>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419" sz="1400" dirty="0">
                <a:latin typeface="Arial" panose="020B0604020202020204" pitchFamily="34" charset="0"/>
                <a:ea typeface="Calibri" panose="020F0502020204030204" pitchFamily="34" charset="0"/>
                <a:cs typeface="Times New Roman" panose="02020603050405020304" pitchFamily="18" charset="0"/>
              </a:rPr>
              <a:t>Para evitar contratiempos respecto a la obtención de ovas, se recomienda realizar actividades que no comprometan el nivel de estrés del animal, esto puede ser perjudicial para el proceso de desove</a:t>
            </a:r>
            <a:endParaRPr lang="es-419"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419" sz="1400" dirty="0">
                <a:latin typeface="Arial" panose="020B0604020202020204" pitchFamily="34" charset="0"/>
                <a:ea typeface="Calibri" panose="020F0502020204030204" pitchFamily="34" charset="0"/>
                <a:cs typeface="Times New Roman" panose="02020603050405020304" pitchFamily="18" charset="0"/>
              </a:rPr>
              <a:t>Para realizar el análisis se las muestra de semen obtenidas es necesario realizarlo de manera inmediata, de esta manera se evitará cambios en parámetros como la mortalidad espermática o el tiempo de activación </a:t>
            </a:r>
            <a:endParaRPr lang="es-419"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419" sz="1400" dirty="0">
                <a:latin typeface="Arial" panose="020B0604020202020204" pitchFamily="34" charset="0"/>
                <a:ea typeface="Calibri" panose="020F0502020204030204" pitchFamily="34" charset="0"/>
                <a:cs typeface="Times New Roman" panose="02020603050405020304" pitchFamily="18" charset="0"/>
              </a:rPr>
              <a:t>Para el proceso de obtención de muestras es necesario contar con los implementos y las zonas adecuadas para evitar la contaminación o pérdidas de muestras</a:t>
            </a:r>
            <a:endParaRPr lang="es-419"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419" sz="1400" dirty="0">
                <a:latin typeface="Arial" panose="020B0604020202020204" pitchFamily="34" charset="0"/>
                <a:ea typeface="Calibri" panose="020F0502020204030204" pitchFamily="34" charset="0"/>
                <a:cs typeface="Times New Roman" panose="02020603050405020304" pitchFamily="18" charset="0"/>
              </a:rPr>
              <a:t>Una vez obtenidas las muestras sanguíneas es necesario realizar el proceso de separación entre plasma y sangre, es necesario conservar por separado dichas muestras, así se podrá evitar la contaminación del plasma sanguíneo</a:t>
            </a:r>
            <a:endParaRPr lang="es-419"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419" sz="1400" dirty="0">
                <a:latin typeface="Arial" panose="020B0604020202020204" pitchFamily="34" charset="0"/>
                <a:ea typeface="Calibri" panose="020F0502020204030204" pitchFamily="34" charset="0"/>
                <a:cs typeface="Times New Roman" panose="02020603050405020304" pitchFamily="18" charset="0"/>
              </a:rPr>
              <a:t>Los análisis sanguíneos como la glucosa se debe realizar en el menor tiempo posible, de esta manera se evitaran la degradación química de las muestras</a:t>
            </a:r>
            <a:r>
              <a:rPr lang="es-419" sz="1400" dirty="0" smtClean="0">
                <a:latin typeface="Arial" panose="020B0604020202020204" pitchFamily="34" charset="0"/>
                <a:ea typeface="Calibri" panose="020F0502020204030204" pitchFamily="34" charset="0"/>
                <a:cs typeface="Times New Roman" panose="02020603050405020304" pitchFamily="18" charset="0"/>
              </a:rPr>
              <a:t>.</a:t>
            </a:r>
            <a:endParaRPr lang="es-419" sz="1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9376" y="980728"/>
            <a:ext cx="10729192" cy="3375283"/>
          </a:xfrm>
          <a:prstGeom prst="rect">
            <a:avLst/>
          </a:prstGeom>
        </p:spPr>
        <p:txBody>
          <a:bodyPr wrap="square">
            <a:spAutoFit/>
          </a:bodyPr>
          <a:lstStyle/>
          <a:p>
            <a:pPr marL="285750" indent="-285750" algn="just">
              <a:lnSpc>
                <a:spcPct val="250000"/>
              </a:lnSpc>
              <a:spcAft>
                <a:spcPts val="800"/>
              </a:spcAft>
              <a:buFont typeface="Arial" panose="020B0604020202020204" pitchFamily="34" charset="0"/>
              <a:buChar char="•"/>
            </a:pPr>
            <a:r>
              <a:rPr lang="es-419" sz="1600" dirty="0">
                <a:latin typeface="Arial" panose="020B0604020202020204" pitchFamily="34" charset="0"/>
                <a:ea typeface="Calibri" panose="020F0502020204030204" pitchFamily="34" charset="0"/>
                <a:cs typeface="Times New Roman" panose="02020603050405020304" pitchFamily="18" charset="0"/>
              </a:rPr>
              <a:t>Una vez realizada la marcación digital es necesario realizar un chequeo posterior, esto con la finalidad de asegurar la correcta implantación de chip evitando así la perdida de material y de información</a:t>
            </a:r>
            <a:endParaRPr lang="es-419"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50000"/>
              </a:lnSpc>
              <a:spcAft>
                <a:spcPts val="800"/>
              </a:spcAft>
              <a:buFont typeface="Arial" panose="020B0604020202020204" pitchFamily="34" charset="0"/>
              <a:buChar char="•"/>
            </a:pPr>
            <a:r>
              <a:rPr lang="es-419" sz="1600" dirty="0">
                <a:latin typeface="Arial" panose="020B0604020202020204" pitchFamily="34" charset="0"/>
                <a:ea typeface="Calibri" panose="020F0502020204030204" pitchFamily="34" charset="0"/>
                <a:cs typeface="Times New Roman" panose="02020603050405020304" pitchFamily="18" charset="0"/>
              </a:rPr>
              <a:t>Se recomienda realizar pruebas de reproducción bajo esta metodología en diferentes especies</a:t>
            </a:r>
            <a:endParaRPr lang="es-419"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250000"/>
              </a:lnSpc>
              <a:spcAft>
                <a:spcPts val="800"/>
              </a:spcAft>
              <a:buFont typeface="Arial" panose="020B0604020202020204" pitchFamily="34" charset="0"/>
              <a:buChar char="•"/>
            </a:pPr>
            <a:r>
              <a:rPr lang="es-419" sz="1600" dirty="0">
                <a:latin typeface="Arial" panose="020B0604020202020204" pitchFamily="34" charset="0"/>
                <a:ea typeface="Calibri" panose="020F0502020204030204" pitchFamily="34" charset="0"/>
                <a:cs typeface="Times New Roman" panose="02020603050405020304" pitchFamily="18" charset="0"/>
              </a:rPr>
              <a:t>Se recomienda realizar ensayos donde se pueda evaluar el efecto de la alimentación donde exista un incremento de la densidad de carga animal </a:t>
            </a:r>
            <a:endParaRPr lang="es-419"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1">
            <a:extLst>
              <a:ext uri="{FF2B5EF4-FFF2-40B4-BE49-F238E27FC236}">
                <a16:creationId xmlns="" xmlns:a16="http://schemas.microsoft.com/office/drawing/2014/main" id="{B70C1CD0-F5E9-4DF2-92B7-9F9AE3E3D06B}"/>
              </a:ext>
            </a:extLst>
          </p:cNvPr>
          <p:cNvSpPr>
            <a:spLocks noChangeArrowheads="1"/>
          </p:cNvSpPr>
          <p:nvPr/>
        </p:nvSpPr>
        <p:spPr bwMode="auto">
          <a:xfrm>
            <a:off x="373063" y="176213"/>
            <a:ext cx="349091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es-ES" altLang="es-EC" sz="2400" b="1">
                <a:latin typeface="Times New Roman" panose="02020603050405020304" pitchFamily="18" charset="0"/>
                <a:cs typeface="Times New Roman" panose="02020603050405020304" pitchFamily="18" charset="0"/>
              </a:rPr>
              <a:t>RECOMENDACIONES</a:t>
            </a:r>
          </a:p>
        </p:txBody>
      </p:sp>
      <p:cxnSp>
        <p:nvCxnSpPr>
          <p:cNvPr id="4" name="Conector recto 3">
            <a:extLst>
              <a:ext uri="{FF2B5EF4-FFF2-40B4-BE49-F238E27FC236}">
                <a16:creationId xmlns="" xmlns:a16="http://schemas.microsoft.com/office/drawing/2014/main" id="{D9B6741D-02A2-4207-A295-261F115A293C}"/>
              </a:ext>
            </a:extLst>
          </p:cNvPr>
          <p:cNvCxnSpPr>
            <a:cxnSpLocks/>
          </p:cNvCxnSpPr>
          <p:nvPr/>
        </p:nvCxnSpPr>
        <p:spPr>
          <a:xfrm>
            <a:off x="319088" y="696913"/>
            <a:ext cx="3489325"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191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n 9">
            <a:extLst>
              <a:ext uri="{FF2B5EF4-FFF2-40B4-BE49-F238E27FC236}">
                <a16:creationId xmlns="" xmlns:a16="http://schemas.microsoft.com/office/drawing/2014/main" id="{425F2D7A-F60B-471A-B9DC-A6C1B02CA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988840"/>
            <a:ext cx="30178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Imagen 10">
            <a:extLst>
              <a:ext uri="{FF2B5EF4-FFF2-40B4-BE49-F238E27FC236}">
                <a16:creationId xmlns="" xmlns:a16="http://schemas.microsoft.com/office/drawing/2014/main" id="{97695F04-160D-4B15-B234-5EC56AAF1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156" y="1863984"/>
            <a:ext cx="301783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 xmlns:a16="http://schemas.microsoft.com/office/drawing/2014/main" id="{F3529BBD-6130-4533-93A5-B4AFFF1C99C1}"/>
              </a:ext>
            </a:extLst>
          </p:cNvPr>
          <p:cNvSpPr txBox="1"/>
          <p:nvPr/>
        </p:nvSpPr>
        <p:spPr>
          <a:xfrm>
            <a:off x="2379663" y="496888"/>
            <a:ext cx="7059612" cy="1068387"/>
          </a:xfrm>
          <a:prstGeom prst="rect">
            <a:avLst/>
          </a:prstGeom>
          <a:noFill/>
        </p:spPr>
        <p:txBody>
          <a:bodyPr>
            <a:spAutoFit/>
          </a:bodyPr>
          <a:lstStyle/>
          <a:p>
            <a:pPr algn="ctr">
              <a:lnSpc>
                <a:spcPct val="150000"/>
              </a:lnSpc>
              <a:defRPr/>
            </a:pPr>
            <a:r>
              <a:rPr lang="es-EC" sz="4800" b="1" dirty="0">
                <a:latin typeface="+mj-lt"/>
                <a:cs typeface="Times New Roman" panose="02020603050405020304" pitchFamily="18" charset="0"/>
              </a:rPr>
              <a:t>AGRADECIMIENTOS</a:t>
            </a:r>
          </a:p>
        </p:txBody>
      </p:sp>
      <p:sp>
        <p:nvSpPr>
          <p:cNvPr id="6" name="Rectángulo 5">
            <a:extLst>
              <a:ext uri="{FF2B5EF4-FFF2-40B4-BE49-F238E27FC236}">
                <a16:creationId xmlns="" xmlns:a16="http://schemas.microsoft.com/office/drawing/2014/main" id="{D83061EB-DAAD-43D8-B2A0-301115B97EA4}"/>
              </a:ext>
            </a:extLst>
          </p:cNvPr>
          <p:cNvSpPr/>
          <p:nvPr/>
        </p:nvSpPr>
        <p:spPr>
          <a:xfrm>
            <a:off x="6894513" y="4784725"/>
            <a:ext cx="2651125" cy="1062038"/>
          </a:xfrm>
          <a:prstGeom prst="rect">
            <a:avLst/>
          </a:prstGeom>
        </p:spPr>
        <p:txBody>
          <a:bodyPr wrap="none">
            <a:spAutoFit/>
          </a:bodyPr>
          <a:lstStyle/>
          <a:p>
            <a:pPr algn="ctr">
              <a:lnSpc>
                <a:spcPct val="150000"/>
              </a:lnSpc>
              <a:defRPr/>
            </a:pPr>
            <a:r>
              <a:rPr lang="es-EC" sz="4800" b="1" dirty="0">
                <a:latin typeface="+mj-lt"/>
                <a:cs typeface="Times New Roman" panose="02020603050405020304" pitchFamily="18" charset="0"/>
              </a:rPr>
              <a:t>Gracias!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2CF056AF-38FF-4006-9DD6-E7660C379CA3}"/>
              </a:ext>
            </a:extLst>
          </p:cNvPr>
          <p:cNvSpPr txBox="1"/>
          <p:nvPr/>
        </p:nvSpPr>
        <p:spPr>
          <a:xfrm>
            <a:off x="4664075" y="158750"/>
            <a:ext cx="2187575" cy="461963"/>
          </a:xfrm>
          <a:prstGeom prst="rect">
            <a:avLst/>
          </a:prstGeom>
          <a:noFill/>
        </p:spPr>
        <p:txBody>
          <a:bodyPr>
            <a:spAutoFit/>
          </a:bodyPr>
          <a:lstStyle/>
          <a:p>
            <a:pPr>
              <a:defRPr/>
            </a:pPr>
            <a:r>
              <a:rPr lang="es-EC" sz="2400" b="1" dirty="0">
                <a:latin typeface="+mj-lt"/>
                <a:cs typeface="Times New Roman" panose="02020603050405020304" pitchFamily="18" charset="0"/>
              </a:rPr>
              <a:t>OBJETIVOS </a:t>
            </a:r>
          </a:p>
        </p:txBody>
      </p:sp>
      <p:sp>
        <p:nvSpPr>
          <p:cNvPr id="3" name="CuadroTexto 2">
            <a:extLst>
              <a:ext uri="{FF2B5EF4-FFF2-40B4-BE49-F238E27FC236}">
                <a16:creationId xmlns="" xmlns:a16="http://schemas.microsoft.com/office/drawing/2014/main" id="{6F0FCEE8-690A-4EA9-B642-9D2092AABDA6}"/>
              </a:ext>
            </a:extLst>
          </p:cNvPr>
          <p:cNvSpPr txBox="1"/>
          <p:nvPr/>
        </p:nvSpPr>
        <p:spPr>
          <a:xfrm>
            <a:off x="536685" y="684436"/>
            <a:ext cx="2743200" cy="368300"/>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s-EC" b="1" dirty="0">
                <a:latin typeface="+mj-lt"/>
                <a:cs typeface="Times New Roman" panose="02020603050405020304" pitchFamily="18" charset="0"/>
              </a:rPr>
              <a:t>OBJETIVO GENERAL </a:t>
            </a:r>
          </a:p>
        </p:txBody>
      </p:sp>
      <p:sp>
        <p:nvSpPr>
          <p:cNvPr id="4" name="CuadroTexto 3">
            <a:extLst>
              <a:ext uri="{FF2B5EF4-FFF2-40B4-BE49-F238E27FC236}">
                <a16:creationId xmlns="" xmlns:a16="http://schemas.microsoft.com/office/drawing/2014/main" id="{0A33A89D-EF73-4505-9D08-2A39A1BD897D}"/>
              </a:ext>
            </a:extLst>
          </p:cNvPr>
          <p:cNvSpPr txBox="1"/>
          <p:nvPr/>
        </p:nvSpPr>
        <p:spPr>
          <a:xfrm>
            <a:off x="767408" y="2268612"/>
            <a:ext cx="3459163" cy="368300"/>
          </a:xfrm>
          <a:prstGeom prst="rect">
            <a:avLst/>
          </a:prstGeom>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C" b="1" dirty="0">
                <a:latin typeface="+mj-lt"/>
                <a:cs typeface="Times New Roman" panose="02020603050405020304" pitchFamily="18" charset="0"/>
              </a:rPr>
              <a:t>OBJETIVOS ESPECÍFICOS </a:t>
            </a:r>
          </a:p>
        </p:txBody>
      </p:sp>
      <p:sp>
        <p:nvSpPr>
          <p:cNvPr id="5" name="CuadroTexto 4">
            <a:extLst>
              <a:ext uri="{FF2B5EF4-FFF2-40B4-BE49-F238E27FC236}">
                <a16:creationId xmlns="" xmlns:a16="http://schemas.microsoft.com/office/drawing/2014/main" id="{BA759EDE-11E1-404B-B22F-B86C534D8335}"/>
              </a:ext>
            </a:extLst>
          </p:cNvPr>
          <p:cNvSpPr txBox="1"/>
          <p:nvPr/>
        </p:nvSpPr>
        <p:spPr>
          <a:xfrm>
            <a:off x="536685" y="1209526"/>
            <a:ext cx="9674225" cy="923330"/>
          </a:xfrm>
          <a:prstGeom prst="rect">
            <a:avLst/>
          </a:prstGeom>
          <a:noFill/>
        </p:spPr>
        <p:txBody>
          <a:bodyPr>
            <a:spAutoFit/>
          </a:bodyPr>
          <a:lstStyle/>
          <a:p>
            <a:r>
              <a:rPr lang="es-419" dirty="0"/>
              <a:t>Evaluar el efecto de dietas enriquecidas con nucleótidos y/o vitaminas sobre la calidad de la reproducción y el perfil hematológico  de  trucha arco iris durante la maduración sexual (</a:t>
            </a:r>
            <a:r>
              <a:rPr lang="es-419" i="1" dirty="0"/>
              <a:t>Oncorhynchus mykiss</a:t>
            </a:r>
            <a:r>
              <a:rPr lang="es-419" dirty="0"/>
              <a:t>) </a:t>
            </a:r>
          </a:p>
        </p:txBody>
      </p:sp>
      <p:sp>
        <p:nvSpPr>
          <p:cNvPr id="6" name="CuadroTexto 5">
            <a:extLst>
              <a:ext uri="{FF2B5EF4-FFF2-40B4-BE49-F238E27FC236}">
                <a16:creationId xmlns="" xmlns:a16="http://schemas.microsoft.com/office/drawing/2014/main" id="{A368293E-2941-4CFA-84F0-59B1676694B5}"/>
              </a:ext>
            </a:extLst>
          </p:cNvPr>
          <p:cNvSpPr txBox="1"/>
          <p:nvPr/>
        </p:nvSpPr>
        <p:spPr>
          <a:xfrm>
            <a:off x="536685" y="2728272"/>
            <a:ext cx="10402887" cy="3365024"/>
          </a:xfrm>
          <a:prstGeom prst="rect">
            <a:avLst/>
          </a:prstGeom>
          <a:noFill/>
        </p:spPr>
        <p:txBody>
          <a:bodyPr>
            <a:spAutoFit/>
          </a:bodyPr>
          <a:lstStyle/>
          <a:p>
            <a:pPr marL="285750" lvl="0" indent="-285750">
              <a:lnSpc>
                <a:spcPct val="150000"/>
              </a:lnSpc>
              <a:buFont typeface="Arial" panose="020B0604020202020204" pitchFamily="34" charset="0"/>
              <a:buChar char="•"/>
            </a:pPr>
            <a:r>
              <a:rPr lang="es-MX" dirty="0"/>
              <a:t>Determinar el efecto de nucleótidos, vitamina C y vitamina E sobre parámetros reproductivos en machos y hembras de trucha arco iris (</a:t>
            </a:r>
            <a:r>
              <a:rPr lang="es-MX" i="1" dirty="0"/>
              <a:t>Oncorhynchus mykiss</a:t>
            </a:r>
            <a:r>
              <a:rPr lang="es-MX" dirty="0"/>
              <a:t>) durante la etapa de maduración sexual</a:t>
            </a:r>
            <a:endParaRPr lang="es-419" dirty="0"/>
          </a:p>
          <a:p>
            <a:pPr marL="285750" lvl="0" indent="-285750">
              <a:lnSpc>
                <a:spcPct val="150000"/>
              </a:lnSpc>
              <a:buFont typeface="Arial" panose="020B0604020202020204" pitchFamily="34" charset="0"/>
              <a:buChar char="•"/>
            </a:pPr>
            <a:r>
              <a:rPr lang="es-MX" dirty="0"/>
              <a:t>Evaluar el perfil hematológico en machos y hembras de trucha arco iris (</a:t>
            </a:r>
            <a:r>
              <a:rPr lang="es-MX" i="1" dirty="0"/>
              <a:t>Oncorhynchus mykiss</a:t>
            </a:r>
            <a:r>
              <a:rPr lang="es-MX" dirty="0"/>
              <a:t>) suplementados con nucleótidos, vitamina C y vitamina E durante la etapa de maduración sexual. </a:t>
            </a:r>
            <a:endParaRPr lang="es-419" dirty="0"/>
          </a:p>
          <a:p>
            <a:pPr marL="285750" lvl="0" indent="-285750">
              <a:lnSpc>
                <a:spcPct val="150000"/>
              </a:lnSpc>
              <a:buFont typeface="Arial" panose="020B0604020202020204" pitchFamily="34" charset="0"/>
              <a:buChar char="•"/>
            </a:pPr>
            <a:r>
              <a:rPr lang="es-MX" dirty="0"/>
              <a:t>Elaborar una guía digital para la transferencia de tecnología sobre la suplementación de nucleótidos, vitamina C y vitamina E en trucha Arco iris </a:t>
            </a:r>
            <a:r>
              <a:rPr lang="es-MX" i="1" dirty="0"/>
              <a:t>(Oncorhynchus mykiss) </a:t>
            </a:r>
            <a:r>
              <a:rPr lang="es-MX" dirty="0"/>
              <a:t>desarrollado en el laboratorio de Recursos acuáticos de la ESPE </a:t>
            </a:r>
            <a:endParaRPr lang="es-419"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75AB0AAB-C5FE-4047-A295-DBE9FEF9D27F}"/>
              </a:ext>
            </a:extLst>
          </p:cNvPr>
          <p:cNvSpPr txBox="1"/>
          <p:nvPr/>
        </p:nvSpPr>
        <p:spPr>
          <a:xfrm>
            <a:off x="3701256" y="212354"/>
            <a:ext cx="4068762" cy="461963"/>
          </a:xfrm>
          <a:prstGeom prst="rect">
            <a:avLst/>
          </a:prstGeom>
          <a:noFill/>
        </p:spPr>
        <p:txBody>
          <a:bodyPr>
            <a:spAutoFit/>
          </a:bodyPr>
          <a:lstStyle/>
          <a:p>
            <a:pPr algn="ctr">
              <a:defRPr/>
            </a:pPr>
            <a:r>
              <a:rPr lang="es-EC" sz="2400" dirty="0">
                <a:latin typeface="+mj-lt"/>
                <a:cs typeface="Times New Roman" panose="02020603050405020304" pitchFamily="18" charset="0"/>
              </a:rPr>
              <a:t>HIPÓTESIS </a:t>
            </a:r>
          </a:p>
        </p:txBody>
      </p:sp>
      <p:sp>
        <p:nvSpPr>
          <p:cNvPr id="3" name="CuadroTexto 2">
            <a:extLst>
              <a:ext uri="{FF2B5EF4-FFF2-40B4-BE49-F238E27FC236}">
                <a16:creationId xmlns="" xmlns:a16="http://schemas.microsoft.com/office/drawing/2014/main" id="{4B8D74D2-C7D3-4D3F-A4EA-092DE95B2359}"/>
              </a:ext>
            </a:extLst>
          </p:cNvPr>
          <p:cNvSpPr txBox="1"/>
          <p:nvPr/>
        </p:nvSpPr>
        <p:spPr>
          <a:xfrm>
            <a:off x="298104" y="1052736"/>
            <a:ext cx="11893896" cy="3452227"/>
          </a:xfrm>
          <a:prstGeom prst="rect">
            <a:avLst/>
          </a:prstGeom>
          <a:noFill/>
        </p:spPr>
        <p:txBody>
          <a:bodyPr wrap="square">
            <a:spAutoFit/>
          </a:bodyPr>
          <a:lstStyle/>
          <a:p>
            <a:pPr>
              <a:lnSpc>
                <a:spcPct val="150000"/>
              </a:lnSpc>
            </a:pPr>
            <a:r>
              <a:rPr lang="es-MX" b="1" dirty="0"/>
              <a:t>H0: “</a:t>
            </a:r>
            <a:r>
              <a:rPr lang="es-MX" dirty="0"/>
              <a:t>Los reproductores machos de </a:t>
            </a:r>
            <a:r>
              <a:rPr lang="es-MX" i="1" dirty="0"/>
              <a:t>Oncorhynchus mykiss</a:t>
            </a:r>
            <a:r>
              <a:rPr lang="es-MX" dirty="0"/>
              <a:t> suplementados con nucleótidos y/o vitaminas durante la etapa de maduración sexual presentan similar mortalidad espermática que los reproductores machos no suplementados”</a:t>
            </a:r>
            <a:r>
              <a:rPr lang="es-MX" b="1" dirty="0"/>
              <a:t>. </a:t>
            </a:r>
            <a:endParaRPr lang="es-419" dirty="0"/>
          </a:p>
          <a:p>
            <a:pPr>
              <a:lnSpc>
                <a:spcPct val="150000"/>
              </a:lnSpc>
            </a:pPr>
            <a:r>
              <a:rPr lang="es-MX" b="1" dirty="0"/>
              <a:t>H1: “</a:t>
            </a:r>
            <a:r>
              <a:rPr lang="es-MX" dirty="0"/>
              <a:t>Los reproductores machos de </a:t>
            </a:r>
            <a:r>
              <a:rPr lang="es-MX" i="1" dirty="0"/>
              <a:t>Oncorhynchus mykiss</a:t>
            </a:r>
            <a:r>
              <a:rPr lang="es-MX" dirty="0"/>
              <a:t> suplementados con nucleótidos y/o vitaminas durante la etapa de maduración sexual presentan  mayor mortalidad espermática que los reproductores machos no suplementados”.</a:t>
            </a:r>
            <a:endParaRPr lang="es-419" dirty="0"/>
          </a:p>
          <a:p>
            <a:pPr algn="just">
              <a:lnSpc>
                <a:spcPct val="150000"/>
              </a:lnSpc>
              <a:spcAft>
                <a:spcPts val="1000"/>
              </a:spcAft>
              <a:defRPr/>
            </a:pPr>
            <a:endParaRPr lang="es-EC" sz="1600" dirty="0">
              <a:latin typeface="+mn-lt"/>
              <a:ea typeface="Calibri" panose="020F0502020204030204" pitchFamily="34" charset="0"/>
              <a:cs typeface="Times New Roman" panose="02020603050405020304" pitchFamily="18" charset="0"/>
            </a:endParaRPr>
          </a:p>
          <a:p>
            <a:pPr algn="just">
              <a:lnSpc>
                <a:spcPct val="150000"/>
              </a:lnSpc>
              <a:spcAft>
                <a:spcPts val="1000"/>
              </a:spcAft>
              <a:defRPr/>
            </a:pPr>
            <a:endParaRPr lang="es-EC" sz="1600" dirty="0">
              <a:latin typeface="+mn-lt"/>
              <a:ea typeface="Calibri" panose="020F0502020204030204" pitchFamily="34" charset="0"/>
              <a:cs typeface="Times New Roman" panose="02020603050405020304" pitchFamily="18" charset="0"/>
            </a:endParaRPr>
          </a:p>
        </p:txBody>
      </p:sp>
      <p:cxnSp>
        <p:nvCxnSpPr>
          <p:cNvPr id="4" name="Conector recto 3">
            <a:extLst>
              <a:ext uri="{FF2B5EF4-FFF2-40B4-BE49-F238E27FC236}">
                <a16:creationId xmlns="" xmlns:a16="http://schemas.microsoft.com/office/drawing/2014/main" id="{B80E9E95-8BB7-4E1D-B022-1FB1FE57F44B}"/>
              </a:ext>
            </a:extLst>
          </p:cNvPr>
          <p:cNvCxnSpPr>
            <a:cxnSpLocks/>
          </p:cNvCxnSpPr>
          <p:nvPr/>
        </p:nvCxnSpPr>
        <p:spPr>
          <a:xfrm>
            <a:off x="4641850" y="722313"/>
            <a:ext cx="2187575"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788312" y="3670135"/>
            <a:ext cx="3707075" cy="1669655"/>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12287" y="3964841"/>
            <a:ext cx="2998063" cy="13503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9376" y="1131709"/>
            <a:ext cx="11593288" cy="2585323"/>
          </a:xfrm>
          <a:prstGeom prst="rect">
            <a:avLst/>
          </a:prstGeom>
        </p:spPr>
        <p:txBody>
          <a:bodyPr wrap="square">
            <a:spAutoFit/>
          </a:bodyPr>
          <a:lstStyle/>
          <a:p>
            <a:pPr>
              <a:lnSpc>
                <a:spcPct val="150000"/>
              </a:lnSpc>
            </a:pPr>
            <a:r>
              <a:rPr lang="es-MX" b="1" dirty="0"/>
              <a:t>H0: “</a:t>
            </a:r>
            <a:r>
              <a:rPr lang="es-MX" dirty="0"/>
              <a:t>Las reproductoras hembras de </a:t>
            </a:r>
            <a:r>
              <a:rPr lang="es-MX" i="1" dirty="0"/>
              <a:t>Oncorhynchus mykiss</a:t>
            </a:r>
            <a:r>
              <a:rPr lang="es-MX" dirty="0"/>
              <a:t> suplementadas con nucleótidos y/o vitaminas durante la etapa de maduración sexual presentan similar diámetro de ova que las reproductoras hembras no suplementadas”</a:t>
            </a:r>
            <a:r>
              <a:rPr lang="es-MX" b="1" dirty="0"/>
              <a:t>. </a:t>
            </a:r>
            <a:endParaRPr lang="es-419" dirty="0"/>
          </a:p>
          <a:p>
            <a:pPr>
              <a:lnSpc>
                <a:spcPct val="150000"/>
              </a:lnSpc>
            </a:pPr>
            <a:r>
              <a:rPr lang="es-MX" b="1" dirty="0"/>
              <a:t>H1: “</a:t>
            </a:r>
            <a:r>
              <a:rPr lang="es-MX" dirty="0"/>
              <a:t>Las reproductoras hembras de </a:t>
            </a:r>
            <a:r>
              <a:rPr lang="es-MX" i="1" dirty="0"/>
              <a:t>Oncorhynchus mykiss</a:t>
            </a:r>
            <a:r>
              <a:rPr lang="es-MX" dirty="0"/>
              <a:t> suplementadas con nucleótidos y/o vitaminas durante la etapa de maduración presentan mayor diámetro de ova que las reproductoras hembras no suplementadas</a:t>
            </a:r>
            <a:r>
              <a:rPr lang="es-MX" dirty="0" smtClean="0"/>
              <a:t>”</a:t>
            </a:r>
            <a:r>
              <a:rPr lang="es-MX" b="1" dirty="0" smtClean="0"/>
              <a:t>.</a:t>
            </a:r>
            <a:endParaRPr lang="es-419" dirty="0"/>
          </a:p>
        </p:txBody>
      </p:sp>
      <p:sp>
        <p:nvSpPr>
          <p:cNvPr id="3" name="CuadroTexto 2">
            <a:extLst>
              <a:ext uri="{FF2B5EF4-FFF2-40B4-BE49-F238E27FC236}">
                <a16:creationId xmlns="" xmlns:a16="http://schemas.microsoft.com/office/drawing/2014/main" id="{75AB0AAB-C5FE-4047-A295-DBE9FEF9D27F}"/>
              </a:ext>
            </a:extLst>
          </p:cNvPr>
          <p:cNvSpPr txBox="1"/>
          <p:nvPr/>
        </p:nvSpPr>
        <p:spPr>
          <a:xfrm>
            <a:off x="3701256" y="212354"/>
            <a:ext cx="4068762" cy="461963"/>
          </a:xfrm>
          <a:prstGeom prst="rect">
            <a:avLst/>
          </a:prstGeom>
          <a:noFill/>
        </p:spPr>
        <p:txBody>
          <a:bodyPr>
            <a:spAutoFit/>
          </a:bodyPr>
          <a:lstStyle/>
          <a:p>
            <a:pPr algn="ctr">
              <a:defRPr/>
            </a:pPr>
            <a:r>
              <a:rPr lang="es-EC" sz="2400" dirty="0">
                <a:latin typeface="+mj-lt"/>
                <a:cs typeface="Times New Roman" panose="02020603050405020304" pitchFamily="18" charset="0"/>
              </a:rPr>
              <a:t>HIPÓTESIS </a:t>
            </a:r>
          </a:p>
        </p:txBody>
      </p:sp>
      <p:cxnSp>
        <p:nvCxnSpPr>
          <p:cNvPr id="4" name="Conector recto 3">
            <a:extLst>
              <a:ext uri="{FF2B5EF4-FFF2-40B4-BE49-F238E27FC236}">
                <a16:creationId xmlns="" xmlns:a16="http://schemas.microsoft.com/office/drawing/2014/main" id="{B80E9E95-8BB7-4E1D-B022-1FB1FE57F44B}"/>
              </a:ext>
            </a:extLst>
          </p:cNvPr>
          <p:cNvCxnSpPr>
            <a:cxnSpLocks/>
          </p:cNvCxnSpPr>
          <p:nvPr/>
        </p:nvCxnSpPr>
        <p:spPr>
          <a:xfrm>
            <a:off x="4641850" y="722313"/>
            <a:ext cx="2187575"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24801" t="3333" r="31100" b="1467"/>
          <a:stretch/>
        </p:blipFill>
        <p:spPr>
          <a:xfrm rot="5400000">
            <a:off x="2962594" y="3322046"/>
            <a:ext cx="2342379" cy="284432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933056"/>
            <a:ext cx="3899305" cy="1756235"/>
          </a:xfrm>
          <a:prstGeom prst="rect">
            <a:avLst/>
          </a:prstGeom>
        </p:spPr>
      </p:pic>
    </p:spTree>
    <p:extLst>
      <p:ext uri="{BB962C8B-B14F-4D97-AF65-F5344CB8AC3E}">
        <p14:creationId xmlns:p14="http://schemas.microsoft.com/office/powerpoint/2010/main" val="295116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95400" y="779946"/>
            <a:ext cx="11161240" cy="2862322"/>
          </a:xfrm>
          <a:prstGeom prst="rect">
            <a:avLst/>
          </a:prstGeom>
        </p:spPr>
        <p:txBody>
          <a:bodyPr wrap="square">
            <a:spAutoFit/>
          </a:bodyPr>
          <a:lstStyle/>
          <a:p>
            <a:pPr>
              <a:lnSpc>
                <a:spcPct val="150000"/>
              </a:lnSpc>
            </a:pPr>
            <a:r>
              <a:rPr lang="es-MX" sz="2000" b="1" dirty="0"/>
              <a:t>H0:</a:t>
            </a:r>
            <a:r>
              <a:rPr lang="es-MX" sz="2000" dirty="0"/>
              <a:t> “Los reproductores de </a:t>
            </a:r>
            <a:r>
              <a:rPr lang="es-MX" sz="2000" i="1" dirty="0"/>
              <a:t>Oncorhynchus mykiss</a:t>
            </a:r>
            <a:r>
              <a:rPr lang="es-MX" sz="2000" dirty="0"/>
              <a:t> suplementados con nucleótidos y/o vitaminas durante la etapa de maduración sexual presentan similar cantidad de cortisol que reproductores no suplementados”. </a:t>
            </a:r>
            <a:endParaRPr lang="es-419" sz="2000" dirty="0"/>
          </a:p>
          <a:p>
            <a:pPr>
              <a:lnSpc>
                <a:spcPct val="150000"/>
              </a:lnSpc>
            </a:pPr>
            <a:r>
              <a:rPr lang="es-MX" sz="2000" b="1" dirty="0"/>
              <a:t>H1:</a:t>
            </a:r>
            <a:r>
              <a:rPr lang="es-MX" sz="2000" dirty="0"/>
              <a:t> “Los reproductores de </a:t>
            </a:r>
            <a:r>
              <a:rPr lang="es-MX" sz="2000" i="1" dirty="0"/>
              <a:t>Oncorhynchus mykiss</a:t>
            </a:r>
            <a:r>
              <a:rPr lang="es-MX" sz="2000" dirty="0"/>
              <a:t> suplementados con nucleótidos y/o vitaminas durante la etapa de maduración sexual presentan mayor cantidad de cortisol que reproductores no suplementados”. </a:t>
            </a:r>
            <a:endParaRPr lang="es-419" sz="2000" dirty="0"/>
          </a:p>
        </p:txBody>
      </p:sp>
      <p:sp>
        <p:nvSpPr>
          <p:cNvPr id="3" name="CuadroTexto 2">
            <a:extLst>
              <a:ext uri="{FF2B5EF4-FFF2-40B4-BE49-F238E27FC236}">
                <a16:creationId xmlns="" xmlns:a16="http://schemas.microsoft.com/office/drawing/2014/main" id="{75AB0AAB-C5FE-4047-A295-DBE9FEF9D27F}"/>
              </a:ext>
            </a:extLst>
          </p:cNvPr>
          <p:cNvSpPr txBox="1"/>
          <p:nvPr/>
        </p:nvSpPr>
        <p:spPr>
          <a:xfrm>
            <a:off x="3701256" y="212354"/>
            <a:ext cx="4068762" cy="461963"/>
          </a:xfrm>
          <a:prstGeom prst="rect">
            <a:avLst/>
          </a:prstGeom>
          <a:noFill/>
        </p:spPr>
        <p:txBody>
          <a:bodyPr>
            <a:spAutoFit/>
          </a:bodyPr>
          <a:lstStyle/>
          <a:p>
            <a:pPr algn="ctr">
              <a:defRPr/>
            </a:pPr>
            <a:r>
              <a:rPr lang="es-EC" sz="2400" dirty="0">
                <a:latin typeface="+mj-lt"/>
                <a:cs typeface="Times New Roman" panose="02020603050405020304" pitchFamily="18" charset="0"/>
              </a:rPr>
              <a:t>HIPÓTESIS </a:t>
            </a:r>
          </a:p>
        </p:txBody>
      </p:sp>
      <p:cxnSp>
        <p:nvCxnSpPr>
          <p:cNvPr id="4" name="Conector recto 3">
            <a:extLst>
              <a:ext uri="{FF2B5EF4-FFF2-40B4-BE49-F238E27FC236}">
                <a16:creationId xmlns="" xmlns:a16="http://schemas.microsoft.com/office/drawing/2014/main" id="{B80E9E95-8BB7-4E1D-B022-1FB1FE57F44B}"/>
              </a:ext>
            </a:extLst>
          </p:cNvPr>
          <p:cNvCxnSpPr>
            <a:cxnSpLocks/>
          </p:cNvCxnSpPr>
          <p:nvPr/>
        </p:nvCxnSpPr>
        <p:spPr>
          <a:xfrm>
            <a:off x="4641850" y="722313"/>
            <a:ext cx="2187575" cy="0"/>
          </a:xfrm>
          <a:prstGeom prst="line">
            <a:avLst/>
          </a:prstGeom>
          <a:ln w="38100">
            <a:solidFill>
              <a:srgbClr val="53AB47"/>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rotWithShape="1">
          <a:blip r:embed="rId2"/>
          <a:srcRect b="16752"/>
          <a:stretch/>
        </p:blipFill>
        <p:spPr>
          <a:xfrm>
            <a:off x="3990020" y="3212976"/>
            <a:ext cx="4572000" cy="2854565"/>
          </a:xfrm>
          <a:prstGeom prst="rect">
            <a:avLst/>
          </a:prstGeom>
        </p:spPr>
      </p:pic>
    </p:spTree>
    <p:extLst>
      <p:ext uri="{BB962C8B-B14F-4D97-AF65-F5344CB8AC3E}">
        <p14:creationId xmlns:p14="http://schemas.microsoft.com/office/powerpoint/2010/main" val="1855340276"/>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Black"/>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25216</TotalTime>
  <Words>5187</Words>
  <Application>Microsoft Office PowerPoint</Application>
  <PresentationFormat>Panorámica</PresentationFormat>
  <Paragraphs>763</Paragraphs>
  <Slides>53</Slides>
  <Notes>1</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53</vt:i4>
      </vt:variant>
    </vt:vector>
  </HeadingPairs>
  <TitlesOfParts>
    <vt:vector size="63" baseType="lpstr">
      <vt:lpstr>Arial</vt:lpstr>
      <vt:lpstr>Arial Black</vt:lpstr>
      <vt:lpstr>Calibri</vt:lpstr>
      <vt:lpstr>Calibri Light</vt:lpstr>
      <vt:lpstr>DejaVu Sans</vt:lpstr>
      <vt:lpstr>Symbol</vt:lpstr>
      <vt:lpstr>Times New Roman</vt:lpstr>
      <vt:lpstr>Diseño predeterminado</vt:lpstr>
      <vt:lpstr>1_Tema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Carlos Quiloango</dc:creator>
  <cp:lastModifiedBy>final</cp:lastModifiedBy>
  <cp:revision>1365</cp:revision>
  <dcterms:created xsi:type="dcterms:W3CDTF">2008-02-13T16:07:44Z</dcterms:created>
  <dcterms:modified xsi:type="dcterms:W3CDTF">2021-08-23T19:00:22Z</dcterms:modified>
</cp:coreProperties>
</file>