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51" r:id="rId3"/>
    <p:sldId id="454" r:id="rId4"/>
    <p:sldId id="455" r:id="rId5"/>
    <p:sldId id="485" r:id="rId6"/>
    <p:sldId id="457" r:id="rId7"/>
    <p:sldId id="563" r:id="rId8"/>
    <p:sldId id="564" r:id="rId9"/>
    <p:sldId id="459" r:id="rId10"/>
    <p:sldId id="490" r:id="rId11"/>
    <p:sldId id="491" r:id="rId12"/>
    <p:sldId id="430" r:id="rId13"/>
    <p:sldId id="452" r:id="rId14"/>
    <p:sldId id="460" r:id="rId15"/>
    <p:sldId id="461" r:id="rId16"/>
    <p:sldId id="462" r:id="rId17"/>
    <p:sldId id="492" r:id="rId18"/>
    <p:sldId id="472" r:id="rId19"/>
    <p:sldId id="480" r:id="rId20"/>
    <p:sldId id="476" r:id="rId21"/>
    <p:sldId id="481" r:id="rId22"/>
    <p:sldId id="464" r:id="rId23"/>
    <p:sldId id="477" r:id="rId24"/>
    <p:sldId id="470" r:id="rId25"/>
  </p:sldIdLst>
  <p:sldSz cx="12192000" cy="6858000"/>
  <p:notesSz cx="9144000" cy="6858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7933C"/>
    <a:srgbClr val="5FC33B"/>
    <a:srgbClr val="9EB786"/>
    <a:srgbClr val="293315"/>
    <a:srgbClr val="D7E4BD"/>
    <a:srgbClr val="C3D69B"/>
    <a:srgbClr val="99FF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9112" autoAdjust="0"/>
  </p:normalViewPr>
  <p:slideViewPr>
    <p:cSldViewPr>
      <p:cViewPr varScale="1">
        <p:scale>
          <a:sx n="60" d="100"/>
          <a:sy n="60" d="100"/>
        </p:scale>
        <p:origin x="76" y="204"/>
      </p:cViewPr>
      <p:guideLst>
        <p:guide orient="horz" pos="288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1974"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D1103E4-71ED-4DA6-995C-53959D957139}" type="datetimeFigureOut">
              <a:rPr lang="es-EC" smtClean="0"/>
              <a:t>17/8/2021</a:t>
            </a:fld>
            <a:endParaRPr lang="es-EC"/>
          </a:p>
        </p:txBody>
      </p:sp>
      <p:sp>
        <p:nvSpPr>
          <p:cNvPr id="4" name="3 Marcador de imagen de diapositiva"/>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545B2AC0-8D24-4BBE-9665-372563CDC337}" type="slidenum">
              <a:rPr lang="es-EC" smtClean="0"/>
              <a:t>‹Nº›</a:t>
            </a:fld>
            <a:endParaRPr lang="es-EC"/>
          </a:p>
        </p:txBody>
      </p:sp>
    </p:spTree>
    <p:extLst>
      <p:ext uri="{BB962C8B-B14F-4D97-AF65-F5344CB8AC3E}">
        <p14:creationId xmlns:p14="http://schemas.microsoft.com/office/powerpoint/2010/main" val="199605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86000" y="514350"/>
            <a:ext cx="4572000" cy="257175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45B2AC0-8D24-4BBE-9665-372563CDC337}" type="slidenum">
              <a:rPr lang="es-EC" smtClean="0"/>
              <a:t>1</a:t>
            </a:fld>
            <a:endParaRPr lang="es-EC" dirty="0"/>
          </a:p>
        </p:txBody>
      </p:sp>
    </p:spTree>
    <p:extLst>
      <p:ext uri="{BB962C8B-B14F-4D97-AF65-F5344CB8AC3E}">
        <p14:creationId xmlns:p14="http://schemas.microsoft.com/office/powerpoint/2010/main" val="87425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7</a:t>
            </a:fld>
            <a:endParaRPr lang="es-EC"/>
          </a:p>
        </p:txBody>
      </p:sp>
    </p:spTree>
    <p:extLst>
      <p:ext uri="{BB962C8B-B14F-4D97-AF65-F5344CB8AC3E}">
        <p14:creationId xmlns:p14="http://schemas.microsoft.com/office/powerpoint/2010/main" val="3770813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76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 y="6309359"/>
            <a:ext cx="10512212" cy="548640"/>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35559" y="6297929"/>
            <a:ext cx="8879840" cy="0"/>
          </a:xfrm>
          <a:custGeom>
            <a:avLst/>
            <a:gdLst/>
            <a:ahLst/>
            <a:cxnLst/>
            <a:rect l="l" t="t" r="r" b="b"/>
            <a:pathLst>
              <a:path w="6659880">
                <a:moveTo>
                  <a:pt x="0" y="0"/>
                </a:moveTo>
                <a:lnTo>
                  <a:pt x="6659880" y="0"/>
                </a:lnTo>
              </a:path>
            </a:pathLst>
          </a:custGeom>
          <a:ln w="38100">
            <a:solidFill>
              <a:srgbClr val="FF0000"/>
            </a:solidFill>
          </a:ln>
        </p:spPr>
        <p:txBody>
          <a:bodyPr wrap="square" lIns="0" tIns="0" rIns="0" bIns="0" rtlCol="0"/>
          <a:lstStyle/>
          <a:p>
            <a:endParaRPr sz="1800"/>
          </a:p>
        </p:txBody>
      </p:sp>
      <p:sp>
        <p:nvSpPr>
          <p:cNvPr id="19" name="bk object 19"/>
          <p:cNvSpPr/>
          <p:nvPr/>
        </p:nvSpPr>
        <p:spPr>
          <a:xfrm>
            <a:off x="35559" y="6247129"/>
            <a:ext cx="8879840" cy="0"/>
          </a:xfrm>
          <a:custGeom>
            <a:avLst/>
            <a:gdLst/>
            <a:ahLst/>
            <a:cxnLst/>
            <a:rect l="l" t="t" r="r" b="b"/>
            <a:pathLst>
              <a:path w="6659880">
                <a:moveTo>
                  <a:pt x="0" y="0"/>
                </a:moveTo>
                <a:lnTo>
                  <a:pt x="6659880" y="0"/>
                </a:lnTo>
              </a:path>
            </a:pathLst>
          </a:custGeom>
          <a:ln w="38100">
            <a:solidFill>
              <a:srgbClr val="006600"/>
            </a:solidFill>
          </a:ln>
        </p:spPr>
        <p:txBody>
          <a:bodyPr wrap="square" lIns="0" tIns="0" rIns="0" bIns="0" rtlCol="0"/>
          <a:lstStyle/>
          <a:p>
            <a:endParaRPr sz="1800"/>
          </a:p>
        </p:txBody>
      </p:sp>
      <p:sp>
        <p:nvSpPr>
          <p:cNvPr id="20" name="bk object 20"/>
          <p:cNvSpPr/>
          <p:nvPr/>
        </p:nvSpPr>
        <p:spPr>
          <a:xfrm>
            <a:off x="8978054" y="5951220"/>
            <a:ext cx="3071705" cy="635000"/>
          </a:xfrm>
          <a:prstGeom prst="rect">
            <a:avLst/>
          </a:prstGeom>
          <a:blipFill>
            <a:blip r:embed="rId4" cstate="print"/>
            <a:stretch>
              <a:fillRect/>
            </a:stretch>
          </a:blipFill>
        </p:spPr>
        <p:txBody>
          <a:bodyPr wrap="square" lIns="0" tIns="0" rIns="0" bIns="0" rtlCol="0"/>
          <a:lstStyle/>
          <a:p>
            <a:endParaRPr sz="1800"/>
          </a:p>
        </p:txBody>
      </p:sp>
      <p:sp>
        <p:nvSpPr>
          <p:cNvPr id="21" name="bk object 21"/>
          <p:cNvSpPr/>
          <p:nvPr/>
        </p:nvSpPr>
        <p:spPr>
          <a:xfrm>
            <a:off x="8568267" y="144779"/>
            <a:ext cx="3014133" cy="571501"/>
          </a:xfrm>
          <a:prstGeom prst="rect">
            <a:avLst/>
          </a:prstGeom>
          <a:blipFill>
            <a:blip r:embed="rId5" cstate="print"/>
            <a:stretch>
              <a:fillRect/>
            </a:stretch>
          </a:blipFill>
        </p:spPr>
        <p:txBody>
          <a:bodyPr wrap="square" lIns="0" tIns="0" rIns="0" bIns="0" rtlCol="0"/>
          <a:lstStyle/>
          <a:p>
            <a:endParaRPr sz="1800"/>
          </a:p>
        </p:txBody>
      </p:sp>
      <p:sp>
        <p:nvSpPr>
          <p:cNvPr id="2" name="Holder 2"/>
          <p:cNvSpPr>
            <a:spLocks noGrp="1"/>
          </p:cNvSpPr>
          <p:nvPr>
            <p:ph type="ctrTitle"/>
          </p:nvPr>
        </p:nvSpPr>
        <p:spPr>
          <a:xfrm>
            <a:off x="1593004" y="1421766"/>
            <a:ext cx="9005993" cy="375919"/>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76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 y="6309359"/>
            <a:ext cx="10512212" cy="548640"/>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35559" y="6297929"/>
            <a:ext cx="8879840" cy="0"/>
          </a:xfrm>
          <a:custGeom>
            <a:avLst/>
            <a:gdLst/>
            <a:ahLst/>
            <a:cxnLst/>
            <a:rect l="l" t="t" r="r" b="b"/>
            <a:pathLst>
              <a:path w="6659880">
                <a:moveTo>
                  <a:pt x="0" y="0"/>
                </a:moveTo>
                <a:lnTo>
                  <a:pt x="6659880" y="0"/>
                </a:lnTo>
              </a:path>
            </a:pathLst>
          </a:custGeom>
          <a:ln w="38100">
            <a:solidFill>
              <a:srgbClr val="FF0000"/>
            </a:solidFill>
          </a:ln>
        </p:spPr>
        <p:txBody>
          <a:bodyPr wrap="square" lIns="0" tIns="0" rIns="0" bIns="0" rtlCol="0"/>
          <a:lstStyle/>
          <a:p>
            <a:endParaRPr sz="1800"/>
          </a:p>
        </p:txBody>
      </p:sp>
      <p:sp>
        <p:nvSpPr>
          <p:cNvPr id="19" name="bk object 19"/>
          <p:cNvSpPr/>
          <p:nvPr/>
        </p:nvSpPr>
        <p:spPr>
          <a:xfrm>
            <a:off x="35559" y="6247129"/>
            <a:ext cx="8879840" cy="0"/>
          </a:xfrm>
          <a:custGeom>
            <a:avLst/>
            <a:gdLst/>
            <a:ahLst/>
            <a:cxnLst/>
            <a:rect l="l" t="t" r="r" b="b"/>
            <a:pathLst>
              <a:path w="6659880">
                <a:moveTo>
                  <a:pt x="0" y="0"/>
                </a:moveTo>
                <a:lnTo>
                  <a:pt x="6659880" y="0"/>
                </a:lnTo>
              </a:path>
            </a:pathLst>
          </a:custGeom>
          <a:ln w="38100">
            <a:solidFill>
              <a:srgbClr val="006600"/>
            </a:solidFill>
          </a:ln>
        </p:spPr>
        <p:txBody>
          <a:bodyPr wrap="square" lIns="0" tIns="0" rIns="0" bIns="0" rtlCol="0"/>
          <a:lstStyle/>
          <a:p>
            <a:endParaRPr sz="1800"/>
          </a:p>
        </p:txBody>
      </p:sp>
      <p:sp>
        <p:nvSpPr>
          <p:cNvPr id="20" name="bk object 20"/>
          <p:cNvSpPr/>
          <p:nvPr/>
        </p:nvSpPr>
        <p:spPr>
          <a:xfrm>
            <a:off x="8978054" y="5951220"/>
            <a:ext cx="3071705" cy="635000"/>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200" b="1" i="1">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1">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76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 y="6309359"/>
            <a:ext cx="10512212" cy="548640"/>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35559" y="6297929"/>
            <a:ext cx="8879840" cy="0"/>
          </a:xfrm>
          <a:custGeom>
            <a:avLst/>
            <a:gdLst/>
            <a:ahLst/>
            <a:cxnLst/>
            <a:rect l="l" t="t" r="r" b="b"/>
            <a:pathLst>
              <a:path w="6659880">
                <a:moveTo>
                  <a:pt x="0" y="0"/>
                </a:moveTo>
                <a:lnTo>
                  <a:pt x="6659880" y="0"/>
                </a:lnTo>
              </a:path>
            </a:pathLst>
          </a:custGeom>
          <a:ln w="38100">
            <a:solidFill>
              <a:srgbClr val="FF0000"/>
            </a:solidFill>
          </a:ln>
        </p:spPr>
        <p:txBody>
          <a:bodyPr wrap="square" lIns="0" tIns="0" rIns="0" bIns="0" rtlCol="0"/>
          <a:lstStyle/>
          <a:p>
            <a:endParaRPr sz="1800"/>
          </a:p>
        </p:txBody>
      </p:sp>
      <p:sp>
        <p:nvSpPr>
          <p:cNvPr id="19" name="bk object 19"/>
          <p:cNvSpPr/>
          <p:nvPr/>
        </p:nvSpPr>
        <p:spPr>
          <a:xfrm>
            <a:off x="35559" y="6247129"/>
            <a:ext cx="8879840" cy="0"/>
          </a:xfrm>
          <a:custGeom>
            <a:avLst/>
            <a:gdLst/>
            <a:ahLst/>
            <a:cxnLst/>
            <a:rect l="l" t="t" r="r" b="b"/>
            <a:pathLst>
              <a:path w="6659880">
                <a:moveTo>
                  <a:pt x="0" y="0"/>
                </a:moveTo>
                <a:lnTo>
                  <a:pt x="6659880" y="0"/>
                </a:lnTo>
              </a:path>
            </a:pathLst>
          </a:custGeom>
          <a:ln w="38100">
            <a:solidFill>
              <a:srgbClr val="006600"/>
            </a:solidFill>
          </a:ln>
        </p:spPr>
        <p:txBody>
          <a:bodyPr wrap="square" lIns="0" tIns="0" rIns="0" bIns="0" rtlCol="0"/>
          <a:lstStyle/>
          <a:p>
            <a:endParaRPr sz="1800"/>
          </a:p>
        </p:txBody>
      </p:sp>
      <p:sp>
        <p:nvSpPr>
          <p:cNvPr id="20" name="bk object 20"/>
          <p:cNvSpPr/>
          <p:nvPr/>
        </p:nvSpPr>
        <p:spPr>
          <a:xfrm>
            <a:off x="8978054" y="5951220"/>
            <a:ext cx="3071705" cy="635000"/>
          </a:xfrm>
          <a:prstGeom prst="rect">
            <a:avLst/>
          </a:prstGeom>
          <a:blipFill>
            <a:blip r:embed="rId4" cstate="print"/>
            <a:stretch>
              <a:fillRect/>
            </a:stretch>
          </a:blip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200" b="1" i="1">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1">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085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19760"/>
          </a:xfrm>
          <a:prstGeom prst="rect">
            <a:avLst/>
          </a:prstGeom>
          <a:blipFill>
            <a:blip r:embed="rId8" cstate="print"/>
            <a:stretch>
              <a:fillRect/>
            </a:stretch>
          </a:blipFill>
        </p:spPr>
        <p:txBody>
          <a:bodyPr wrap="square" lIns="0" tIns="0" rIns="0" bIns="0" rtlCol="0"/>
          <a:lstStyle/>
          <a:p>
            <a:endParaRPr sz="1800"/>
          </a:p>
        </p:txBody>
      </p:sp>
      <p:sp>
        <p:nvSpPr>
          <p:cNvPr id="17" name="bk object 17"/>
          <p:cNvSpPr/>
          <p:nvPr/>
        </p:nvSpPr>
        <p:spPr>
          <a:xfrm>
            <a:off x="1" y="6309359"/>
            <a:ext cx="10512212" cy="548640"/>
          </a:xfrm>
          <a:prstGeom prst="rect">
            <a:avLst/>
          </a:prstGeom>
          <a:blipFill>
            <a:blip r:embed="rId9" cstate="print"/>
            <a:stretch>
              <a:fillRect/>
            </a:stretch>
          </a:blipFill>
        </p:spPr>
        <p:txBody>
          <a:bodyPr wrap="square" lIns="0" tIns="0" rIns="0" bIns="0" rtlCol="0"/>
          <a:lstStyle/>
          <a:p>
            <a:endParaRPr sz="1800"/>
          </a:p>
        </p:txBody>
      </p:sp>
      <p:sp>
        <p:nvSpPr>
          <p:cNvPr id="18" name="bk object 18"/>
          <p:cNvSpPr/>
          <p:nvPr/>
        </p:nvSpPr>
        <p:spPr>
          <a:xfrm>
            <a:off x="35559" y="6297929"/>
            <a:ext cx="8879840" cy="0"/>
          </a:xfrm>
          <a:custGeom>
            <a:avLst/>
            <a:gdLst/>
            <a:ahLst/>
            <a:cxnLst/>
            <a:rect l="l" t="t" r="r" b="b"/>
            <a:pathLst>
              <a:path w="6659880">
                <a:moveTo>
                  <a:pt x="0" y="0"/>
                </a:moveTo>
                <a:lnTo>
                  <a:pt x="6659880" y="0"/>
                </a:lnTo>
              </a:path>
            </a:pathLst>
          </a:custGeom>
          <a:ln w="38100">
            <a:solidFill>
              <a:srgbClr val="FF0000"/>
            </a:solidFill>
          </a:ln>
        </p:spPr>
        <p:txBody>
          <a:bodyPr wrap="square" lIns="0" tIns="0" rIns="0" bIns="0" rtlCol="0"/>
          <a:lstStyle/>
          <a:p>
            <a:endParaRPr sz="1800"/>
          </a:p>
        </p:txBody>
      </p:sp>
      <p:sp>
        <p:nvSpPr>
          <p:cNvPr id="2" name="Holder 2"/>
          <p:cNvSpPr>
            <a:spLocks noGrp="1"/>
          </p:cNvSpPr>
          <p:nvPr>
            <p:ph type="title"/>
          </p:nvPr>
        </p:nvSpPr>
        <p:spPr>
          <a:xfrm>
            <a:off x="154941" y="80390"/>
            <a:ext cx="11882119" cy="496570"/>
          </a:xfrm>
          <a:prstGeom prst="rect">
            <a:avLst/>
          </a:prstGeom>
        </p:spPr>
        <p:txBody>
          <a:bodyPr wrap="square" lIns="0" tIns="0" rIns="0" bIns="0">
            <a:spAutoFit/>
          </a:bodyPr>
          <a:lstStyle>
            <a:lvl1pPr>
              <a:defRPr sz="3200" b="1" i="1">
                <a:solidFill>
                  <a:schemeClr val="tx1"/>
                </a:solidFill>
                <a:latin typeface="Arial"/>
                <a:cs typeface="Arial"/>
              </a:defRPr>
            </a:lvl1pPr>
          </a:lstStyle>
          <a:p>
            <a:endParaRPr/>
          </a:p>
        </p:txBody>
      </p:sp>
      <p:sp>
        <p:nvSpPr>
          <p:cNvPr id="3" name="Holder 3"/>
          <p:cNvSpPr>
            <a:spLocks noGrp="1"/>
          </p:cNvSpPr>
          <p:nvPr>
            <p:ph type="body" idx="1"/>
          </p:nvPr>
        </p:nvSpPr>
        <p:spPr>
          <a:xfrm>
            <a:off x="989329" y="1354454"/>
            <a:ext cx="10193867" cy="276999"/>
          </a:xfrm>
          <a:prstGeom prst="rect">
            <a:avLst/>
          </a:prstGeom>
        </p:spPr>
        <p:txBody>
          <a:bodyPr wrap="square" lIns="0" tIns="0" rIns="0" bIns="0">
            <a:spAutoFit/>
          </a:bodyPr>
          <a:lstStyle>
            <a:lvl1pPr>
              <a:defRPr sz="1800" b="0" i="1">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8/17/2021</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jpeg"/><Relationship Id="rId11" Type="http://schemas.openxmlformats.org/officeDocument/2006/relationships/image" Target="../media/image13.png"/><Relationship Id="rId5" Type="http://schemas.openxmlformats.org/officeDocument/2006/relationships/image" Target="../media/image50.jpeg"/><Relationship Id="rId10" Type="http://schemas.openxmlformats.org/officeDocument/2006/relationships/image" Target="../media/image34.png"/><Relationship Id="rId4" Type="http://schemas.openxmlformats.org/officeDocument/2006/relationships/image" Target="../media/image49.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13.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4.emf"/><Relationship Id="rId4" Type="http://schemas.openxmlformats.org/officeDocument/2006/relationships/package" Target="../embeddings/Microsoft_Word_Document1.docx"/></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6.emf"/><Relationship Id="rId5" Type="http://schemas.openxmlformats.org/officeDocument/2006/relationships/package" Target="../embeddings/Microsoft_Word_Document2.docx"/><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9.tmp"/><Relationship Id="rId1" Type="http://schemas.openxmlformats.org/officeDocument/2006/relationships/slideLayout" Target="../slideLayouts/slideLayout4.xml"/><Relationship Id="rId5" Type="http://schemas.openxmlformats.org/officeDocument/2006/relationships/image" Target="../media/image70.emf"/><Relationship Id="rId4" Type="http://schemas.openxmlformats.org/officeDocument/2006/relationships/package" Target="../embeddings/Microsoft_Word_Document4.docx"/></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7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3.png"/><Relationship Id="rId2" Type="http://schemas.openxmlformats.org/officeDocument/2006/relationships/image" Target="../media/image73.jpe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Word_Document.docx"/><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jpeg"/><Relationship Id="rId10" Type="http://schemas.openxmlformats.org/officeDocument/2006/relationships/image" Target="../media/image13.png"/><Relationship Id="rId4" Type="http://schemas.openxmlformats.org/officeDocument/2006/relationships/image" Target="../media/image36.jpe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28808" y="990600"/>
            <a:ext cx="133192" cy="588928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0" y="5752969"/>
            <a:ext cx="12192000" cy="1135378"/>
          </a:xfrm>
          <a:prstGeom prst="rect">
            <a:avLst/>
          </a:prstGeom>
          <a:blipFill>
            <a:blip r:embed="rId4" cstate="print"/>
            <a:stretch>
              <a:fillRect/>
            </a:stretch>
          </a:blipFill>
        </p:spPr>
        <p:txBody>
          <a:bodyPr wrap="square" lIns="0" tIns="0" rIns="0" bIns="0" rtlCol="0"/>
          <a:lstStyle/>
          <a:p>
            <a:endParaRPr dirty="0"/>
          </a:p>
        </p:txBody>
      </p:sp>
      <p:pic>
        <p:nvPicPr>
          <p:cNvPr id="1028" name="Picture 4" descr="Resultado de imagen para LOGO IASA ESPE">
            <a:extLst>
              <a:ext uri="{FF2B5EF4-FFF2-40B4-BE49-F238E27FC236}">
                <a16:creationId xmlns:a16="http://schemas.microsoft.com/office/drawing/2014/main" id="{A52AE1F1-FEB4-45A6-8128-1C047691551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000" b="98087" l="2957" r="97565">
                        <a14:foregroundMark x1="14435" y1="39652" x2="18261" y2="27652"/>
                        <a14:foregroundMark x1="18261" y1="27652" x2="24696" y2="17913"/>
                        <a14:foregroundMark x1="24696" y1="17913" x2="32522" y2="13043"/>
                        <a14:foregroundMark x1="32522" y1="13043" x2="38261" y2="11826"/>
                        <a14:foregroundMark x1="36522" y1="11478" x2="54087" y2="8000"/>
                        <a14:foregroundMark x1="54087" y1="8000" x2="65043" y2="10261"/>
                        <a14:foregroundMark x1="65043" y1="10261" x2="85043" y2="31130"/>
                        <a14:foregroundMark x1="15826" y1="37043" x2="14783" y2="48000"/>
                        <a14:foregroundMark x1="14783" y1="48000" x2="16870" y2="57739"/>
                        <a14:foregroundMark x1="16870" y1="57739" x2="21739" y2="66609"/>
                        <a14:foregroundMark x1="21739" y1="66609" x2="29391" y2="72870"/>
                        <a14:foregroundMark x1="29391" y1="72870" x2="60348" y2="76348"/>
                        <a14:foregroundMark x1="60348" y1="76348" x2="69391" y2="74609"/>
                        <a14:foregroundMark x1="69391" y1="74609" x2="82435" y2="59826"/>
                        <a14:foregroundMark x1="82435" y1="59826" x2="85913" y2="51130"/>
                        <a14:foregroundMark x1="85913" y1="51130" x2="87130" y2="37739"/>
                        <a14:foregroundMark x1="87130" y1="37739" x2="85913" y2="30609"/>
                        <a14:foregroundMark x1="9391" y1="68000" x2="15478" y2="76348"/>
                        <a14:foregroundMark x1="15478" y1="76348" x2="42783" y2="89043"/>
                        <a14:foregroundMark x1="42783" y1="89043" x2="51826" y2="90609"/>
                        <a14:foregroundMark x1="56174" y1="90609" x2="66609" y2="88000"/>
                        <a14:foregroundMark x1="66609" y1="88000" x2="81739" y2="77043"/>
                        <a14:foregroundMark x1="81739" y1="77043" x2="91130" y2="67130"/>
                        <a14:foregroundMark x1="3304" y1="69391" x2="12696" y2="80174"/>
                        <a14:foregroundMark x1="38609" y1="93565" x2="48522" y2="93565"/>
                        <a14:foregroundMark x1="48522" y1="93565" x2="63652" y2="92348"/>
                        <a14:foregroundMark x1="47478" y1="96522" x2="49565" y2="98087"/>
                        <a14:foregroundMark x1="93043" y1="72174" x2="97565" y2="68870"/>
                      </a14:backgroundRemoval>
                    </a14:imgEffect>
                  </a14:imgLayer>
                </a14:imgProps>
              </a:ext>
              <a:ext uri="{28A0092B-C50C-407E-A947-70E740481C1C}">
                <a14:useLocalDpi xmlns:a14="http://schemas.microsoft.com/office/drawing/2010/main" val="0"/>
              </a:ext>
            </a:extLst>
          </a:blip>
          <a:srcRect/>
          <a:stretch>
            <a:fillRect/>
          </a:stretch>
        </p:blipFill>
        <p:spPr bwMode="auto">
          <a:xfrm>
            <a:off x="11011090" y="119469"/>
            <a:ext cx="837820" cy="83782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773580" y="572349"/>
            <a:ext cx="8382000" cy="2523768"/>
          </a:xfrm>
          <a:prstGeom prst="rect">
            <a:avLst/>
          </a:prstGeom>
          <a:noFill/>
        </p:spPr>
        <p:txBody>
          <a:bodyPr wrap="square" rtlCol="0">
            <a:spAutoFit/>
          </a:bodyPr>
          <a:lstStyle/>
          <a:p>
            <a:pPr algn="ctr"/>
            <a:r>
              <a:rPr lang="es-ES" b="1" spc="-35" dirty="0">
                <a:solidFill>
                  <a:schemeClr val="bg1"/>
                </a:solidFill>
                <a:cs typeface="Arial" panose="020B0604020202020204" pitchFamily="34" charset="0"/>
              </a:rPr>
              <a:t>DEPARTAMENTO </a:t>
            </a:r>
            <a:r>
              <a:rPr lang="es-ES" b="1" dirty="0">
                <a:solidFill>
                  <a:schemeClr val="bg1"/>
                </a:solidFill>
                <a:cs typeface="Arial" panose="020B0604020202020204" pitchFamily="34" charset="0"/>
              </a:rPr>
              <a:t>DE </a:t>
            </a:r>
            <a:r>
              <a:rPr lang="es-ES" b="1" spc="-5" dirty="0">
                <a:solidFill>
                  <a:schemeClr val="bg1"/>
                </a:solidFill>
                <a:cs typeface="Arial" panose="020B0604020202020204" pitchFamily="34" charset="0"/>
              </a:rPr>
              <a:t>CIENCIAS </a:t>
            </a:r>
            <a:r>
              <a:rPr lang="es-ES" b="1" dirty="0">
                <a:solidFill>
                  <a:schemeClr val="bg1"/>
                </a:solidFill>
                <a:cs typeface="Arial" panose="020B0604020202020204" pitchFamily="34" charset="0"/>
              </a:rPr>
              <a:t>DE </a:t>
            </a:r>
            <a:r>
              <a:rPr lang="es-ES" b="1" spc="15" dirty="0">
                <a:solidFill>
                  <a:schemeClr val="bg1"/>
                </a:solidFill>
                <a:cs typeface="Arial" panose="020B0604020202020204" pitchFamily="34" charset="0"/>
              </a:rPr>
              <a:t>LA </a:t>
            </a:r>
            <a:r>
              <a:rPr lang="es-ES" b="1" spc="-5" dirty="0">
                <a:solidFill>
                  <a:schemeClr val="bg1"/>
                </a:solidFill>
                <a:cs typeface="Arial" panose="020B0604020202020204" pitchFamily="34" charset="0"/>
              </a:rPr>
              <a:t>VIDA </a:t>
            </a:r>
            <a:r>
              <a:rPr lang="es-ES" b="1" dirty="0">
                <a:solidFill>
                  <a:schemeClr val="bg1"/>
                </a:solidFill>
                <a:cs typeface="Arial" panose="020B0604020202020204" pitchFamily="34" charset="0"/>
              </a:rPr>
              <a:t>Y DE </a:t>
            </a:r>
            <a:r>
              <a:rPr lang="es-ES" b="1" spc="15" dirty="0">
                <a:solidFill>
                  <a:schemeClr val="bg1"/>
                </a:solidFill>
                <a:cs typeface="Arial" panose="020B0604020202020204" pitchFamily="34" charset="0"/>
              </a:rPr>
              <a:t>LA</a:t>
            </a:r>
            <a:r>
              <a:rPr lang="es-ES" b="1" spc="125" dirty="0">
                <a:solidFill>
                  <a:schemeClr val="bg1"/>
                </a:solidFill>
                <a:cs typeface="Arial" panose="020B0604020202020204" pitchFamily="34" charset="0"/>
              </a:rPr>
              <a:t> </a:t>
            </a:r>
            <a:r>
              <a:rPr lang="es-ES" b="1" spc="-15" dirty="0">
                <a:solidFill>
                  <a:schemeClr val="bg1"/>
                </a:solidFill>
                <a:cs typeface="Arial" panose="020B0604020202020204" pitchFamily="34" charset="0"/>
              </a:rPr>
              <a:t>AGRICULTURA</a:t>
            </a:r>
            <a:br>
              <a:rPr lang="es-ES" b="1" spc="-15" dirty="0">
                <a:solidFill>
                  <a:schemeClr val="bg1"/>
                </a:solidFill>
                <a:cs typeface="Arial" panose="020B0604020202020204" pitchFamily="34" charset="0"/>
              </a:rPr>
            </a:br>
            <a:br>
              <a:rPr lang="es-ES" b="1" spc="-15" dirty="0">
                <a:solidFill>
                  <a:schemeClr val="bg1"/>
                </a:solidFill>
                <a:cs typeface="Arial" panose="020B0604020202020204" pitchFamily="34" charset="0"/>
              </a:rPr>
            </a:br>
            <a:r>
              <a:rPr lang="es-ES" b="1" spc="-35" dirty="0">
                <a:solidFill>
                  <a:schemeClr val="bg1"/>
                </a:solidFill>
                <a:cs typeface="Arial" panose="020B0604020202020204" pitchFamily="34" charset="0"/>
              </a:rPr>
              <a:t>CARRER</a:t>
            </a:r>
            <a:br>
              <a:rPr lang="es-ES" b="1" spc="-35" dirty="0">
                <a:solidFill>
                  <a:schemeClr val="bg1"/>
                </a:solidFill>
                <a:cs typeface="Arial" panose="020B0604020202020204" pitchFamily="34" charset="0"/>
              </a:rPr>
            </a:br>
            <a:r>
              <a:rPr lang="es-ES" b="1" spc="-35" dirty="0">
                <a:solidFill>
                  <a:schemeClr val="bg1"/>
                </a:solidFill>
                <a:cs typeface="Arial" panose="020B0604020202020204" pitchFamily="34" charset="0"/>
              </a:rPr>
              <a:t>AUTOR: HERRERA LLAGUNO ALFREDO JAVIER</a:t>
            </a:r>
            <a:br>
              <a:rPr lang="es-ES" b="1" spc="-35" dirty="0">
                <a:solidFill>
                  <a:schemeClr val="bg1"/>
                </a:solidFill>
                <a:cs typeface="Arial" panose="020B0604020202020204" pitchFamily="34" charset="0"/>
              </a:rPr>
            </a:br>
            <a:br>
              <a:rPr lang="es-ES" b="1" spc="-35" dirty="0">
                <a:solidFill>
                  <a:schemeClr val="bg1"/>
                </a:solidFill>
                <a:cs typeface="Arial" panose="020B0604020202020204" pitchFamily="34" charset="0"/>
              </a:rPr>
            </a:br>
            <a:r>
              <a:rPr lang="es-ES" b="1" spc="-35" dirty="0">
                <a:solidFill>
                  <a:schemeClr val="bg1"/>
                </a:solidFill>
                <a:cs typeface="Arial" panose="020B0604020202020204" pitchFamily="34" charset="0"/>
              </a:rPr>
              <a:t>DIRECTOR:  ING. ORTIZ MANZANO MARIO LEONARDO </a:t>
            </a:r>
            <a:br>
              <a:rPr lang="es-ES" b="1" spc="-35" dirty="0">
                <a:solidFill>
                  <a:schemeClr val="bg1"/>
                </a:solidFill>
                <a:cs typeface="Arial" panose="020B0604020202020204" pitchFamily="34" charset="0"/>
              </a:rPr>
            </a:br>
            <a:br>
              <a:rPr lang="es-ES" b="1" spc="-35" dirty="0">
                <a:solidFill>
                  <a:schemeClr val="bg1"/>
                </a:solidFill>
                <a:cs typeface="Arial" panose="020B0604020202020204" pitchFamily="34" charset="0"/>
              </a:rPr>
            </a:br>
            <a:r>
              <a:rPr lang="es-ES" sz="1600" b="1" spc="-35" dirty="0">
                <a:solidFill>
                  <a:schemeClr val="bg1"/>
                </a:solidFill>
                <a:cs typeface="Arial" panose="020B0604020202020204" pitchFamily="34" charset="0"/>
              </a:rPr>
              <a:t>SANGOLQUÍ</a:t>
            </a:r>
            <a:br>
              <a:rPr lang="es-ES" sz="1600" b="1" spc="-35" dirty="0">
                <a:solidFill>
                  <a:schemeClr val="bg1"/>
                </a:solidFill>
                <a:cs typeface="Arial" panose="020B0604020202020204" pitchFamily="34" charset="0"/>
              </a:rPr>
            </a:br>
            <a:r>
              <a:rPr lang="es-ES" sz="1600" b="1" spc="-35" dirty="0">
                <a:solidFill>
                  <a:schemeClr val="bg1"/>
                </a:solidFill>
                <a:cs typeface="Arial" panose="020B0604020202020204" pitchFamily="34" charset="0"/>
              </a:rPr>
              <a:t>2018</a:t>
            </a:r>
            <a:endParaRPr lang="es-ES" sz="1600" b="1" dirty="0"/>
          </a:p>
        </p:txBody>
      </p:sp>
      <p:pic>
        <p:nvPicPr>
          <p:cNvPr id="1026" name="Picture 2" descr="Resultado de imagen para LOGO IASA ESPE">
            <a:extLst>
              <a:ext uri="{FF2B5EF4-FFF2-40B4-BE49-F238E27FC236}">
                <a16:creationId xmlns:a16="http://schemas.microsoft.com/office/drawing/2014/main" id="{EF888662-CFDC-4183-91B0-E8A2798E0AF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1000" y="213740"/>
            <a:ext cx="2514600" cy="649278"/>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D71B83C6-20E8-487C-B0B7-C6EC1331442C}"/>
              </a:ext>
            </a:extLst>
          </p:cNvPr>
          <p:cNvSpPr txBox="1"/>
          <p:nvPr/>
        </p:nvSpPr>
        <p:spPr>
          <a:xfrm>
            <a:off x="1712918" y="1040910"/>
            <a:ext cx="9296400" cy="4776179"/>
          </a:xfrm>
          <a:prstGeom prst="rect">
            <a:avLst/>
          </a:prstGeom>
          <a:noFill/>
        </p:spPr>
        <p:txBody>
          <a:bodyPr wrap="square">
            <a:spAutoFit/>
          </a:bodyPr>
          <a:lstStyle/>
          <a:p>
            <a:pPr algn="ctr">
              <a:lnSpc>
                <a:spcPct val="200000"/>
              </a:lnSpc>
            </a:pPr>
            <a:r>
              <a:rPr lang="es-ES" sz="1600" b="1" dirty="0">
                <a:effectLst/>
                <a:latin typeface="Arial" panose="020B0604020202020204" pitchFamily="34" charset="0"/>
                <a:ea typeface="Arial" panose="020B0604020202020204" pitchFamily="34" charset="0"/>
              </a:rPr>
              <a:t>Efecto del tratamiento de semillas con </a:t>
            </a:r>
            <a:r>
              <a:rPr lang="es-ES" sz="1600" b="1" dirty="0" err="1">
                <a:effectLst/>
                <a:latin typeface="Arial" panose="020B0604020202020204" pitchFamily="34" charset="0"/>
                <a:ea typeface="Arial" panose="020B0604020202020204" pitchFamily="34" charset="0"/>
              </a:rPr>
              <a:t>zn</a:t>
            </a:r>
            <a:r>
              <a:rPr lang="es-ES" sz="1600" b="1" dirty="0">
                <a:effectLst/>
                <a:latin typeface="Arial" panose="020B0604020202020204" pitchFamily="34" charset="0"/>
                <a:ea typeface="Arial" panose="020B0604020202020204" pitchFamily="34" charset="0"/>
              </a:rPr>
              <a:t> sobre la </a:t>
            </a:r>
            <a:r>
              <a:rPr lang="es-ES" sz="1600" b="1" dirty="0" err="1">
                <a:effectLst/>
                <a:latin typeface="Arial" panose="020B0604020202020204" pitchFamily="34" charset="0"/>
                <a:ea typeface="Arial" panose="020B0604020202020204" pitchFamily="34" charset="0"/>
              </a:rPr>
              <a:t>germinaciòn</a:t>
            </a:r>
            <a:r>
              <a:rPr lang="es-ES" sz="1600" b="1" dirty="0">
                <a:effectLst/>
                <a:latin typeface="Arial" panose="020B0604020202020204" pitchFamily="34" charset="0"/>
                <a:ea typeface="Arial" panose="020B0604020202020204" pitchFamily="34" charset="0"/>
              </a:rPr>
              <a:t> y vigor de </a:t>
            </a:r>
            <a:r>
              <a:rPr lang="es-ES" sz="1600" b="1" dirty="0" err="1">
                <a:effectLst/>
                <a:latin typeface="Arial" panose="020B0604020202020204" pitchFamily="34" charset="0"/>
                <a:ea typeface="Arial" panose="020B0604020202020204" pitchFamily="34" charset="0"/>
              </a:rPr>
              <a:t>plàntulas</a:t>
            </a:r>
            <a:r>
              <a:rPr lang="es-ES" sz="1600" b="1" dirty="0">
                <a:effectLst/>
                <a:latin typeface="Arial" panose="020B0604020202020204" pitchFamily="34" charset="0"/>
                <a:ea typeface="Arial" panose="020B0604020202020204" pitchFamily="34" charset="0"/>
              </a:rPr>
              <a:t> de </a:t>
            </a:r>
            <a:r>
              <a:rPr lang="es-ES" sz="1600" b="1" dirty="0" err="1">
                <a:effectLst/>
                <a:latin typeface="Arial" panose="020B0604020202020204" pitchFamily="34" charset="0"/>
                <a:ea typeface="Arial" panose="020B0604020202020204" pitchFamily="34" charset="0"/>
              </a:rPr>
              <a:t>maìz</a:t>
            </a:r>
            <a:r>
              <a:rPr lang="es-ES" sz="1600" b="1" dirty="0">
                <a:effectLst/>
                <a:latin typeface="Arial" panose="020B0604020202020204" pitchFamily="34" charset="0"/>
                <a:ea typeface="Arial" panose="020B0604020202020204" pitchFamily="34" charset="0"/>
              </a:rPr>
              <a:t> dulce (</a:t>
            </a:r>
            <a:r>
              <a:rPr lang="es-ES" sz="1600" b="1" i="1" dirty="0" err="1">
                <a:effectLst/>
                <a:latin typeface="Arial" panose="020B0604020202020204" pitchFamily="34" charset="0"/>
                <a:ea typeface="Arial" panose="020B0604020202020204" pitchFamily="34" charset="0"/>
              </a:rPr>
              <a:t>zea</a:t>
            </a:r>
            <a:r>
              <a:rPr lang="es-ES" sz="1600" b="1" i="1" dirty="0">
                <a:effectLst/>
                <a:latin typeface="Arial" panose="020B0604020202020204" pitchFamily="34" charset="0"/>
                <a:ea typeface="Arial" panose="020B0604020202020204" pitchFamily="34" charset="0"/>
              </a:rPr>
              <a:t> </a:t>
            </a:r>
            <a:r>
              <a:rPr lang="es-ES" sz="1600" b="1" i="1" dirty="0" err="1">
                <a:effectLst/>
                <a:latin typeface="Arial" panose="020B0604020202020204" pitchFamily="34" charset="0"/>
                <a:ea typeface="Arial" panose="020B0604020202020204" pitchFamily="34" charset="0"/>
              </a:rPr>
              <a:t>mays</a:t>
            </a:r>
            <a:r>
              <a:rPr lang="es-ES" sz="1600" b="1" i="1" dirty="0">
                <a:effectLst/>
                <a:latin typeface="Arial" panose="020B0604020202020204" pitchFamily="34" charset="0"/>
                <a:ea typeface="Arial" panose="020B0604020202020204" pitchFamily="34" charset="0"/>
              </a:rPr>
              <a:t> l.</a:t>
            </a:r>
            <a:r>
              <a:rPr lang="es-ES" sz="1600" b="1" dirty="0">
                <a:effectLst/>
                <a:latin typeface="Arial" panose="020B0604020202020204" pitchFamily="34" charset="0"/>
                <a:ea typeface="Arial" panose="020B0604020202020204" pitchFamily="34" charset="0"/>
              </a:rPr>
              <a:t>) </a:t>
            </a:r>
            <a:r>
              <a:rPr lang="es-ES" sz="1600" b="1" dirty="0" err="1">
                <a:effectLst/>
                <a:latin typeface="Arial" panose="020B0604020202020204" pitchFamily="34" charset="0"/>
                <a:ea typeface="Arial" panose="020B0604020202020204" pitchFamily="34" charset="0"/>
              </a:rPr>
              <a:t>var</a:t>
            </a:r>
            <a:r>
              <a:rPr lang="es-ES" sz="1600" b="1" dirty="0">
                <a:effectLst/>
                <a:latin typeface="Arial" panose="020B0604020202020204" pitchFamily="34" charset="0"/>
                <a:ea typeface="Arial" panose="020B0604020202020204" pitchFamily="34" charset="0"/>
              </a:rPr>
              <a:t>. </a:t>
            </a:r>
            <a:r>
              <a:rPr lang="es-ES" sz="1600" b="1" dirty="0" err="1">
                <a:effectLst/>
                <a:latin typeface="Arial" panose="020B0604020202020204" pitchFamily="34" charset="0"/>
                <a:ea typeface="Arial" panose="020B0604020202020204" pitchFamily="34" charset="0"/>
              </a:rPr>
              <a:t>Bandit</a:t>
            </a:r>
            <a:r>
              <a:rPr lang="es-ES" sz="1600" b="1" dirty="0">
                <a:effectLst/>
                <a:latin typeface="Arial" panose="020B0604020202020204" pitchFamily="34" charset="0"/>
                <a:ea typeface="Arial" panose="020B0604020202020204" pitchFamily="34" charset="0"/>
              </a:rPr>
              <a:t>.</a:t>
            </a:r>
            <a:endParaRPr lang="es-EC" sz="1600" dirty="0">
              <a:effectLst/>
              <a:latin typeface="Arial" panose="020B0604020202020204" pitchFamily="34" charset="0"/>
              <a:ea typeface="Arial" panose="020B0604020202020204" pitchFamily="34" charset="0"/>
            </a:endParaRPr>
          </a:p>
          <a:p>
            <a:pPr marL="54610" marR="219075" algn="ctr">
              <a:lnSpc>
                <a:spcPct val="200000"/>
              </a:lnSpc>
              <a:spcBef>
                <a:spcPts val="5"/>
              </a:spcBef>
              <a:spcAft>
                <a:spcPts val="1200"/>
              </a:spcAft>
              <a:tabLst>
                <a:tab pos="1530350" algn="l"/>
              </a:tabLst>
            </a:pPr>
            <a:r>
              <a:rPr lang="es-ES" sz="1600" dirty="0">
                <a:effectLst/>
                <a:latin typeface="Arial" panose="020B0604020202020204" pitchFamily="34" charset="0"/>
                <a:ea typeface="Arial" panose="020B0604020202020204" pitchFamily="34" charset="0"/>
              </a:rPr>
              <a:t>Intriago Rojas, Luis Enrique</a:t>
            </a:r>
            <a:endParaRPr lang="es-EC" sz="1600" dirty="0">
              <a:effectLst/>
              <a:latin typeface="Arial" panose="020B0604020202020204" pitchFamily="34" charset="0"/>
              <a:ea typeface="Arial" panose="020B0604020202020204" pitchFamily="34" charset="0"/>
            </a:endParaRPr>
          </a:p>
          <a:p>
            <a:pPr algn="ctr">
              <a:lnSpc>
                <a:spcPct val="200000"/>
              </a:lnSpc>
            </a:pPr>
            <a:r>
              <a:rPr lang="es-ES" sz="1600" dirty="0">
                <a:effectLst/>
                <a:latin typeface="Arial" panose="020B0604020202020204" pitchFamily="34" charset="0"/>
                <a:ea typeface="Arial" panose="020B0604020202020204" pitchFamily="34" charset="0"/>
              </a:rPr>
              <a:t>Departamento de Ciencias de la Vida y la Agricultura</a:t>
            </a:r>
            <a:endParaRPr lang="es-EC" sz="1600" dirty="0">
              <a:effectLst/>
              <a:latin typeface="Arial" panose="020B0604020202020204" pitchFamily="34" charset="0"/>
              <a:ea typeface="Arial" panose="020B0604020202020204" pitchFamily="34" charset="0"/>
            </a:endParaRPr>
          </a:p>
          <a:p>
            <a:pPr algn="ctr">
              <a:lnSpc>
                <a:spcPct val="200000"/>
              </a:lnSpc>
            </a:pPr>
            <a:r>
              <a:rPr lang="es-ES" sz="1600" dirty="0">
                <a:effectLst/>
                <a:latin typeface="Arial" panose="020B0604020202020204" pitchFamily="34" charset="0"/>
                <a:ea typeface="Arial" panose="020B0604020202020204" pitchFamily="34" charset="0"/>
              </a:rPr>
              <a:t>Carrera de Ingeniería Agropecuaria</a:t>
            </a:r>
            <a:endParaRPr lang="es-EC" sz="1600" dirty="0">
              <a:effectLst/>
              <a:latin typeface="Arial" panose="020B0604020202020204" pitchFamily="34" charset="0"/>
              <a:ea typeface="Arial" panose="020B0604020202020204" pitchFamily="34" charset="0"/>
            </a:endParaRPr>
          </a:p>
          <a:p>
            <a:pPr marR="224155" algn="ctr">
              <a:lnSpc>
                <a:spcPct val="200000"/>
              </a:lnSpc>
              <a:spcBef>
                <a:spcPts val="815"/>
              </a:spcBef>
              <a:spcAft>
                <a:spcPts val="1200"/>
              </a:spcAft>
              <a:tabLst>
                <a:tab pos="1530350" algn="l"/>
              </a:tabLst>
            </a:pPr>
            <a:r>
              <a:rPr lang="es-ES" sz="1600" dirty="0">
                <a:effectLst/>
                <a:latin typeface="Arial" panose="020B0604020202020204" pitchFamily="34" charset="0"/>
                <a:ea typeface="Arial" panose="020B0604020202020204" pitchFamily="34" charset="0"/>
              </a:rPr>
              <a:t>Trabajo de titulación previo a la obtención del título de Ingeniero Agropecuario</a:t>
            </a:r>
            <a:endParaRPr lang="es-EC" sz="1600" dirty="0">
              <a:effectLst/>
              <a:latin typeface="Arial" panose="020B0604020202020204" pitchFamily="34" charset="0"/>
              <a:ea typeface="Arial" panose="020B0604020202020204" pitchFamily="34" charset="0"/>
            </a:endParaRPr>
          </a:p>
          <a:p>
            <a:pPr marL="54610" marR="218440" algn="ctr">
              <a:lnSpc>
                <a:spcPct val="200000"/>
              </a:lnSpc>
              <a:spcBef>
                <a:spcPts val="1030"/>
              </a:spcBef>
              <a:spcAft>
                <a:spcPts val="1200"/>
              </a:spcAft>
              <a:tabLst>
                <a:tab pos="1530350" algn="l"/>
              </a:tabLst>
            </a:pPr>
            <a:r>
              <a:rPr lang="es-ES" sz="1600" dirty="0" err="1">
                <a:effectLst/>
                <a:latin typeface="Arial" panose="020B0604020202020204" pitchFamily="34" charset="0"/>
                <a:ea typeface="Arial" panose="020B0604020202020204" pitchFamily="34" charset="0"/>
              </a:rPr>
              <a:t>Mgs</a:t>
            </a:r>
            <a:r>
              <a:rPr lang="es-ES" sz="1600" dirty="0">
                <a:effectLst/>
                <a:latin typeface="Arial" panose="020B0604020202020204" pitchFamily="34" charset="0"/>
                <a:ea typeface="Arial" panose="020B0604020202020204" pitchFamily="34" charset="0"/>
              </a:rPr>
              <a:t>. Landázuri Abarca, Pablo </a:t>
            </a:r>
            <a:r>
              <a:rPr lang="es-ES" sz="1600" dirty="0" err="1">
                <a:effectLst/>
                <a:latin typeface="Arial" panose="020B0604020202020204" pitchFamily="34" charset="0"/>
                <a:ea typeface="Arial" panose="020B0604020202020204" pitchFamily="34" charset="0"/>
              </a:rPr>
              <a:t>Anibal</a:t>
            </a:r>
            <a:endParaRPr lang="es-EC" sz="1600" dirty="0">
              <a:latin typeface="Arial" panose="020B0604020202020204" pitchFamily="34" charset="0"/>
              <a:ea typeface="Arial" panose="020B0604020202020204" pitchFamily="34" charset="0"/>
            </a:endParaRPr>
          </a:p>
          <a:p>
            <a:pPr marL="54610" marR="218440" algn="ctr">
              <a:lnSpc>
                <a:spcPct val="200000"/>
              </a:lnSpc>
              <a:spcBef>
                <a:spcPts val="1030"/>
              </a:spcBef>
              <a:spcAft>
                <a:spcPts val="1200"/>
              </a:spcAft>
              <a:tabLst>
                <a:tab pos="1530350" algn="l"/>
              </a:tabLst>
            </a:pPr>
            <a:r>
              <a:rPr lang="es-ES" sz="1600" dirty="0">
                <a:effectLst/>
                <a:latin typeface="Arial" panose="020B0604020202020204" pitchFamily="34" charset="0"/>
                <a:ea typeface="Arial" panose="020B0604020202020204" pitchFamily="34" charset="0"/>
              </a:rPr>
              <a:t>14 julio de 2021</a:t>
            </a:r>
            <a:endParaRPr lang="es-EC" sz="1600" dirty="0">
              <a:effectLst/>
              <a:latin typeface="Arial" panose="020B0604020202020204" pitchFamily="34" charset="0"/>
              <a:ea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C88F8A7-DF20-43D5-A54E-0657C6C8AC00}"/>
              </a:ext>
            </a:extLst>
          </p:cNvPr>
          <p:cNvSpPr/>
          <p:nvPr/>
        </p:nvSpPr>
        <p:spPr>
          <a:xfrm>
            <a:off x="7803592" y="4523755"/>
            <a:ext cx="2187381" cy="128055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solidFill>
                <a:schemeClr val="bg1"/>
              </a:solidFill>
            </a:endParaRPr>
          </a:p>
        </p:txBody>
      </p:sp>
      <p:sp>
        <p:nvSpPr>
          <p:cNvPr id="15" name="Rectángulo 14">
            <a:extLst>
              <a:ext uri="{FF2B5EF4-FFF2-40B4-BE49-F238E27FC236}">
                <a16:creationId xmlns:a16="http://schemas.microsoft.com/office/drawing/2014/main" id="{89FD110F-75B0-4012-8A4C-565AC2EA6202}"/>
              </a:ext>
            </a:extLst>
          </p:cNvPr>
          <p:cNvSpPr/>
          <p:nvPr/>
        </p:nvSpPr>
        <p:spPr>
          <a:xfrm>
            <a:off x="4330033" y="2935440"/>
            <a:ext cx="2187381" cy="128055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solidFill>
                <a:schemeClr val="bg1"/>
              </a:solidFill>
            </a:endParaRPr>
          </a:p>
        </p:txBody>
      </p:sp>
      <p:grpSp>
        <p:nvGrpSpPr>
          <p:cNvPr id="31" name="Grupo 30">
            <a:extLst>
              <a:ext uri="{FF2B5EF4-FFF2-40B4-BE49-F238E27FC236}">
                <a16:creationId xmlns:a16="http://schemas.microsoft.com/office/drawing/2014/main" id="{C63FB1FE-8AEB-4AF7-A092-8B800173B137}"/>
              </a:ext>
            </a:extLst>
          </p:cNvPr>
          <p:cNvGrpSpPr/>
          <p:nvPr/>
        </p:nvGrpSpPr>
        <p:grpSpPr>
          <a:xfrm>
            <a:off x="1715273" y="2927986"/>
            <a:ext cx="1411879" cy="593014"/>
            <a:chOff x="8322137" y="3573111"/>
            <a:chExt cx="1308317" cy="496167"/>
          </a:xfrm>
        </p:grpSpPr>
        <p:grpSp>
          <p:nvGrpSpPr>
            <p:cNvPr id="32" name="Grupo 31">
              <a:extLst>
                <a:ext uri="{FF2B5EF4-FFF2-40B4-BE49-F238E27FC236}">
                  <a16:creationId xmlns:a16="http://schemas.microsoft.com/office/drawing/2014/main" id="{80DA0124-B645-4BDD-B63E-59254B4C01D4}"/>
                </a:ext>
              </a:extLst>
            </p:cNvPr>
            <p:cNvGrpSpPr/>
            <p:nvPr/>
          </p:nvGrpSpPr>
          <p:grpSpPr>
            <a:xfrm>
              <a:off x="8322137" y="3573111"/>
              <a:ext cx="1308317" cy="496167"/>
              <a:chOff x="3035082" y="1611300"/>
              <a:chExt cx="1308317" cy="496167"/>
            </a:xfrm>
          </p:grpSpPr>
          <p:sp>
            <p:nvSpPr>
              <p:cNvPr id="34" name="CuadroTexto 33">
                <a:extLst>
                  <a:ext uri="{FF2B5EF4-FFF2-40B4-BE49-F238E27FC236}">
                    <a16:creationId xmlns:a16="http://schemas.microsoft.com/office/drawing/2014/main" id="{49F9F7FA-29BD-4E00-A388-71A1749F7F4E}"/>
                  </a:ext>
                </a:extLst>
              </p:cNvPr>
              <p:cNvSpPr txBox="1"/>
              <p:nvPr/>
            </p:nvSpPr>
            <p:spPr>
              <a:xfrm>
                <a:off x="3035082" y="1730115"/>
                <a:ext cx="843554" cy="216310"/>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Siembra </a:t>
                </a:r>
                <a:endParaRPr lang="es-EC" sz="1200" dirty="0"/>
              </a:p>
            </p:txBody>
          </p:sp>
          <p:sp>
            <p:nvSpPr>
              <p:cNvPr id="35" name="Elipse 34">
                <a:extLst>
                  <a:ext uri="{FF2B5EF4-FFF2-40B4-BE49-F238E27FC236}">
                    <a16:creationId xmlns:a16="http://schemas.microsoft.com/office/drawing/2014/main" id="{EACAF809-CD42-40ED-86B3-4E2140D7D98B}"/>
                  </a:ext>
                </a:extLst>
              </p:cNvPr>
              <p:cNvSpPr/>
              <p:nvPr/>
            </p:nvSpPr>
            <p:spPr>
              <a:xfrm>
                <a:off x="3806811" y="1611300"/>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33" name="Imagen 32">
              <a:extLst>
                <a:ext uri="{FF2B5EF4-FFF2-40B4-BE49-F238E27FC236}">
                  <a16:creationId xmlns:a16="http://schemas.microsoft.com/office/drawing/2014/main" id="{2A091F47-99BC-42DB-9211-C9951F2DC8B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72792" y="3621468"/>
              <a:ext cx="378735" cy="399447"/>
            </a:xfrm>
            <a:prstGeom prst="rect">
              <a:avLst/>
            </a:prstGeom>
          </p:spPr>
        </p:pic>
      </p:grpSp>
      <p:pic>
        <p:nvPicPr>
          <p:cNvPr id="14" name="Imagen 13">
            <a:extLst>
              <a:ext uri="{FF2B5EF4-FFF2-40B4-BE49-F238E27FC236}">
                <a16:creationId xmlns:a16="http://schemas.microsoft.com/office/drawing/2014/main" id="{FBEBA26E-2FF8-4A12-BE3D-406284C5E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45" r="-156" b="7053"/>
          <a:stretch/>
        </p:blipFill>
        <p:spPr>
          <a:xfrm>
            <a:off x="577357" y="996669"/>
            <a:ext cx="3181632" cy="1870315"/>
          </a:xfrm>
          <a:prstGeom prst="round2DiagRect">
            <a:avLst/>
          </a:prstGeom>
          <a:ln>
            <a:solidFill>
              <a:schemeClr val="accent3"/>
            </a:solidFill>
          </a:ln>
        </p:spPr>
      </p:pic>
      <p:sp>
        <p:nvSpPr>
          <p:cNvPr id="63" name="1 Título">
            <a:extLst>
              <a:ext uri="{FF2B5EF4-FFF2-40B4-BE49-F238E27FC236}">
                <a16:creationId xmlns:a16="http://schemas.microsoft.com/office/drawing/2014/main" id="{F7EDBD40-316F-4B5C-9807-265718D5FC30}"/>
              </a:ext>
            </a:extLst>
          </p:cNvPr>
          <p:cNvSpPr txBox="1">
            <a:spLocks/>
          </p:cNvSpPr>
          <p:nvPr/>
        </p:nvSpPr>
        <p:spPr>
          <a:xfrm rot="16200000">
            <a:off x="-1816983" y="1760898"/>
            <a:ext cx="4139323" cy="307777"/>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000" kern="1500" spc="-150" dirty="0"/>
              <a:t>VIGOR Y ALTURA DE PLANTULAS</a:t>
            </a:r>
            <a:endParaRPr lang="es-EC" sz="2000" dirty="0">
              <a:solidFill>
                <a:schemeClr val="bg1"/>
              </a:solidFill>
            </a:endParaRPr>
          </a:p>
        </p:txBody>
      </p:sp>
      <p:grpSp>
        <p:nvGrpSpPr>
          <p:cNvPr id="69" name="Grupo 68">
            <a:extLst>
              <a:ext uri="{FF2B5EF4-FFF2-40B4-BE49-F238E27FC236}">
                <a16:creationId xmlns:a16="http://schemas.microsoft.com/office/drawing/2014/main" id="{39F80F76-8F24-4B99-AC1F-49D230A46347}"/>
              </a:ext>
            </a:extLst>
          </p:cNvPr>
          <p:cNvGrpSpPr/>
          <p:nvPr/>
        </p:nvGrpSpPr>
        <p:grpSpPr>
          <a:xfrm>
            <a:off x="5331519" y="2963559"/>
            <a:ext cx="1543910" cy="590931"/>
            <a:chOff x="8322137" y="3691926"/>
            <a:chExt cx="1308316" cy="543547"/>
          </a:xfrm>
        </p:grpSpPr>
        <p:grpSp>
          <p:nvGrpSpPr>
            <p:cNvPr id="71" name="Grupo 70">
              <a:extLst>
                <a:ext uri="{FF2B5EF4-FFF2-40B4-BE49-F238E27FC236}">
                  <a16:creationId xmlns:a16="http://schemas.microsoft.com/office/drawing/2014/main" id="{FE9580AB-7898-4513-9C15-693FC7B6E482}"/>
                </a:ext>
              </a:extLst>
            </p:cNvPr>
            <p:cNvGrpSpPr/>
            <p:nvPr/>
          </p:nvGrpSpPr>
          <p:grpSpPr>
            <a:xfrm>
              <a:off x="8322137" y="3691926"/>
              <a:ext cx="1308316" cy="543547"/>
              <a:chOff x="3035082" y="1730115"/>
              <a:chExt cx="1308316" cy="543547"/>
            </a:xfrm>
          </p:grpSpPr>
          <p:sp>
            <p:nvSpPr>
              <p:cNvPr id="73" name="CuadroTexto 72">
                <a:extLst>
                  <a:ext uri="{FF2B5EF4-FFF2-40B4-BE49-F238E27FC236}">
                    <a16:creationId xmlns:a16="http://schemas.microsoft.com/office/drawing/2014/main" id="{D815D8DA-278C-46B2-8B72-C3B2A902626A}"/>
                  </a:ext>
                </a:extLst>
              </p:cNvPr>
              <p:cNvSpPr txBox="1"/>
              <p:nvPr/>
            </p:nvSpPr>
            <p:spPr>
              <a:xfrm>
                <a:off x="3035082" y="1730115"/>
                <a:ext cx="843554" cy="543547"/>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Recolección de datos altura </a:t>
                </a:r>
                <a:endParaRPr lang="es-EC" sz="1200" dirty="0"/>
              </a:p>
            </p:txBody>
          </p:sp>
          <p:sp>
            <p:nvSpPr>
              <p:cNvPr id="74" name="Elipse 73">
                <a:extLst>
                  <a:ext uri="{FF2B5EF4-FFF2-40B4-BE49-F238E27FC236}">
                    <a16:creationId xmlns:a16="http://schemas.microsoft.com/office/drawing/2014/main" id="{9BCD9651-D459-4683-AD83-8F1B1DACF1CA}"/>
                  </a:ext>
                </a:extLst>
              </p:cNvPr>
              <p:cNvSpPr/>
              <p:nvPr/>
            </p:nvSpPr>
            <p:spPr>
              <a:xfrm>
                <a:off x="3878636" y="1801737"/>
                <a:ext cx="464762" cy="44269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72" name="Imagen 71">
              <a:extLst>
                <a:ext uri="{FF2B5EF4-FFF2-40B4-BE49-F238E27FC236}">
                  <a16:creationId xmlns:a16="http://schemas.microsoft.com/office/drawing/2014/main" id="{AE2BBA1B-0C50-4AED-B206-40684A7F0FA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18392" y="3789826"/>
              <a:ext cx="378735" cy="399447"/>
            </a:xfrm>
            <a:prstGeom prst="rect">
              <a:avLst/>
            </a:prstGeom>
          </p:spPr>
        </p:pic>
      </p:grpSp>
      <p:sp>
        <p:nvSpPr>
          <p:cNvPr id="75" name="Flecha: a la derecha 74">
            <a:extLst>
              <a:ext uri="{FF2B5EF4-FFF2-40B4-BE49-F238E27FC236}">
                <a16:creationId xmlns:a16="http://schemas.microsoft.com/office/drawing/2014/main" id="{112354EE-4E02-42A0-BD43-21916ADC88B0}"/>
              </a:ext>
            </a:extLst>
          </p:cNvPr>
          <p:cNvSpPr/>
          <p:nvPr/>
        </p:nvSpPr>
        <p:spPr>
          <a:xfrm>
            <a:off x="3872507" y="1861472"/>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4" name="Imagen 43">
            <a:extLst>
              <a:ext uri="{FF2B5EF4-FFF2-40B4-BE49-F238E27FC236}">
                <a16:creationId xmlns:a16="http://schemas.microsoft.com/office/drawing/2014/main" id="{871AA437-7261-4FF4-B5A6-BAF54A8831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977"/>
          <a:stretch/>
        </p:blipFill>
        <p:spPr>
          <a:xfrm rot="10800000">
            <a:off x="4561123" y="1053689"/>
            <a:ext cx="3447210" cy="1862103"/>
          </a:xfrm>
          <a:prstGeom prst="round2DiagRect">
            <a:avLst/>
          </a:prstGeom>
          <a:ln>
            <a:solidFill>
              <a:schemeClr val="accent3"/>
            </a:solidFill>
          </a:ln>
        </p:spPr>
      </p:pic>
      <p:sp>
        <p:nvSpPr>
          <p:cNvPr id="76" name="Flecha: a la derecha 75">
            <a:extLst>
              <a:ext uri="{FF2B5EF4-FFF2-40B4-BE49-F238E27FC236}">
                <a16:creationId xmlns:a16="http://schemas.microsoft.com/office/drawing/2014/main" id="{D05B7EB0-CC07-4328-AAFE-94E6CF65F520}"/>
              </a:ext>
            </a:extLst>
          </p:cNvPr>
          <p:cNvSpPr/>
          <p:nvPr/>
        </p:nvSpPr>
        <p:spPr>
          <a:xfrm>
            <a:off x="8147601" y="1821599"/>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7" name="Imagen 76">
            <a:extLst>
              <a:ext uri="{FF2B5EF4-FFF2-40B4-BE49-F238E27FC236}">
                <a16:creationId xmlns:a16="http://schemas.microsoft.com/office/drawing/2014/main" id="{BDBD5AFD-711D-4B6F-91A5-3C5DAED78C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769" b="9177"/>
          <a:stretch/>
        </p:blipFill>
        <p:spPr>
          <a:xfrm>
            <a:off x="8938419" y="898966"/>
            <a:ext cx="2018135" cy="1992691"/>
          </a:xfrm>
          <a:prstGeom prst="round2DiagRect">
            <a:avLst/>
          </a:prstGeom>
          <a:ln>
            <a:solidFill>
              <a:schemeClr val="accent3"/>
            </a:solidFill>
          </a:ln>
        </p:spPr>
      </p:pic>
      <p:grpSp>
        <p:nvGrpSpPr>
          <p:cNvPr id="78" name="Grupo 77">
            <a:extLst>
              <a:ext uri="{FF2B5EF4-FFF2-40B4-BE49-F238E27FC236}">
                <a16:creationId xmlns:a16="http://schemas.microsoft.com/office/drawing/2014/main" id="{6AF1676E-E69B-4375-829A-F40D59C9AF8C}"/>
              </a:ext>
            </a:extLst>
          </p:cNvPr>
          <p:cNvGrpSpPr/>
          <p:nvPr/>
        </p:nvGrpSpPr>
        <p:grpSpPr>
          <a:xfrm>
            <a:off x="8932817" y="2942147"/>
            <a:ext cx="1543910" cy="590931"/>
            <a:chOff x="8322137" y="3691926"/>
            <a:chExt cx="1308316" cy="543547"/>
          </a:xfrm>
        </p:grpSpPr>
        <p:grpSp>
          <p:nvGrpSpPr>
            <p:cNvPr id="79" name="Grupo 78">
              <a:extLst>
                <a:ext uri="{FF2B5EF4-FFF2-40B4-BE49-F238E27FC236}">
                  <a16:creationId xmlns:a16="http://schemas.microsoft.com/office/drawing/2014/main" id="{02FFEE05-A6BC-4D25-A150-F99DB67880BC}"/>
                </a:ext>
              </a:extLst>
            </p:cNvPr>
            <p:cNvGrpSpPr/>
            <p:nvPr/>
          </p:nvGrpSpPr>
          <p:grpSpPr>
            <a:xfrm>
              <a:off x="8322137" y="3691926"/>
              <a:ext cx="1308316" cy="543547"/>
              <a:chOff x="3035082" y="1730115"/>
              <a:chExt cx="1308316" cy="543547"/>
            </a:xfrm>
          </p:grpSpPr>
          <p:sp>
            <p:nvSpPr>
              <p:cNvPr id="81" name="CuadroTexto 80">
                <a:extLst>
                  <a:ext uri="{FF2B5EF4-FFF2-40B4-BE49-F238E27FC236}">
                    <a16:creationId xmlns:a16="http://schemas.microsoft.com/office/drawing/2014/main" id="{60745B7C-E6F1-429D-8B9F-DAA315965518}"/>
                  </a:ext>
                </a:extLst>
              </p:cNvPr>
              <p:cNvSpPr txBox="1"/>
              <p:nvPr/>
            </p:nvSpPr>
            <p:spPr>
              <a:xfrm>
                <a:off x="3035082" y="1730115"/>
                <a:ext cx="843554" cy="543547"/>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Recolección de datos vigor </a:t>
                </a:r>
                <a:endParaRPr lang="es-EC" sz="1200" dirty="0"/>
              </a:p>
            </p:txBody>
          </p:sp>
          <p:sp>
            <p:nvSpPr>
              <p:cNvPr id="82" name="Elipse 81">
                <a:extLst>
                  <a:ext uri="{FF2B5EF4-FFF2-40B4-BE49-F238E27FC236}">
                    <a16:creationId xmlns:a16="http://schemas.microsoft.com/office/drawing/2014/main" id="{D9326985-ED39-40FE-BBF1-3A47A9BE05B2}"/>
                  </a:ext>
                </a:extLst>
              </p:cNvPr>
              <p:cNvSpPr/>
              <p:nvPr/>
            </p:nvSpPr>
            <p:spPr>
              <a:xfrm>
                <a:off x="3806810" y="1748262"/>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80" name="Imagen 79">
              <a:extLst>
                <a:ext uri="{FF2B5EF4-FFF2-40B4-BE49-F238E27FC236}">
                  <a16:creationId xmlns:a16="http://schemas.microsoft.com/office/drawing/2014/main" id="{59C64A40-5DD4-46BC-AE3E-304AD3AD167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81973" y="3763548"/>
              <a:ext cx="378735" cy="399447"/>
            </a:xfrm>
            <a:prstGeom prst="rect">
              <a:avLst/>
            </a:prstGeom>
          </p:spPr>
        </p:pic>
      </p:grpSp>
      <p:sp>
        <p:nvSpPr>
          <p:cNvPr id="83" name="1 Título">
            <a:extLst>
              <a:ext uri="{FF2B5EF4-FFF2-40B4-BE49-F238E27FC236}">
                <a16:creationId xmlns:a16="http://schemas.microsoft.com/office/drawing/2014/main" id="{1D9F96DE-1A8A-4D07-AA4B-31B8418F3E08}"/>
              </a:ext>
            </a:extLst>
          </p:cNvPr>
          <p:cNvSpPr txBox="1">
            <a:spLocks/>
          </p:cNvSpPr>
          <p:nvPr/>
        </p:nvSpPr>
        <p:spPr>
          <a:xfrm rot="16200000">
            <a:off x="650590" y="4782756"/>
            <a:ext cx="4139323" cy="307777"/>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000" kern="1500" spc="-150" dirty="0"/>
              <a:t>DESARROLLO RADICULAR</a:t>
            </a:r>
            <a:endParaRPr lang="es-EC" sz="2000" dirty="0">
              <a:solidFill>
                <a:schemeClr val="bg1"/>
              </a:solidFill>
            </a:endParaRPr>
          </a:p>
        </p:txBody>
      </p:sp>
      <p:pic>
        <p:nvPicPr>
          <p:cNvPr id="85" name="Imagen 84">
            <a:extLst>
              <a:ext uri="{FF2B5EF4-FFF2-40B4-BE49-F238E27FC236}">
                <a16:creationId xmlns:a16="http://schemas.microsoft.com/office/drawing/2014/main" id="{191AB1CB-06AA-4F00-9091-51D4FED46573}"/>
              </a:ext>
            </a:extLst>
          </p:cNvPr>
          <p:cNvPicPr>
            <a:picLocks noChangeAspect="1"/>
          </p:cNvPicPr>
          <p:nvPr/>
        </p:nvPicPr>
        <p:blipFill rotWithShape="1">
          <a:blip r:embed="rId6"/>
          <a:srcRect l="2666" r="7258" b="6666"/>
          <a:stretch/>
        </p:blipFill>
        <p:spPr>
          <a:xfrm>
            <a:off x="3088940" y="3822786"/>
            <a:ext cx="2406709" cy="1870315"/>
          </a:xfrm>
          <a:prstGeom prst="round2DiagRect">
            <a:avLst/>
          </a:prstGeom>
          <a:ln>
            <a:solidFill>
              <a:schemeClr val="accent3"/>
            </a:solidFill>
          </a:ln>
        </p:spPr>
      </p:pic>
      <p:sp>
        <p:nvSpPr>
          <p:cNvPr id="88" name="Flecha: a la derecha 87">
            <a:extLst>
              <a:ext uri="{FF2B5EF4-FFF2-40B4-BE49-F238E27FC236}">
                <a16:creationId xmlns:a16="http://schemas.microsoft.com/office/drawing/2014/main" id="{1BFBB79B-FC13-4672-A238-E832E4A015D3}"/>
              </a:ext>
            </a:extLst>
          </p:cNvPr>
          <p:cNvSpPr/>
          <p:nvPr/>
        </p:nvSpPr>
        <p:spPr>
          <a:xfrm>
            <a:off x="6046088" y="4592242"/>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89" name="Grupo 88">
            <a:extLst>
              <a:ext uri="{FF2B5EF4-FFF2-40B4-BE49-F238E27FC236}">
                <a16:creationId xmlns:a16="http://schemas.microsoft.com/office/drawing/2014/main" id="{09BCE188-530F-47FA-B22F-479CC10B58B6}"/>
              </a:ext>
            </a:extLst>
          </p:cNvPr>
          <p:cNvGrpSpPr/>
          <p:nvPr/>
        </p:nvGrpSpPr>
        <p:grpSpPr>
          <a:xfrm>
            <a:off x="3520339" y="5770981"/>
            <a:ext cx="1543910" cy="481284"/>
            <a:chOff x="8322137" y="3691926"/>
            <a:chExt cx="1308316" cy="442692"/>
          </a:xfrm>
        </p:grpSpPr>
        <p:grpSp>
          <p:nvGrpSpPr>
            <p:cNvPr id="90" name="Grupo 89">
              <a:extLst>
                <a:ext uri="{FF2B5EF4-FFF2-40B4-BE49-F238E27FC236}">
                  <a16:creationId xmlns:a16="http://schemas.microsoft.com/office/drawing/2014/main" id="{32231617-7398-4682-A16D-D799DD0B494C}"/>
                </a:ext>
              </a:extLst>
            </p:cNvPr>
            <p:cNvGrpSpPr/>
            <p:nvPr/>
          </p:nvGrpSpPr>
          <p:grpSpPr>
            <a:xfrm>
              <a:off x="8322137" y="3691926"/>
              <a:ext cx="1308316" cy="442692"/>
              <a:chOff x="3035082" y="1730115"/>
              <a:chExt cx="1308316" cy="442692"/>
            </a:xfrm>
          </p:grpSpPr>
          <p:sp>
            <p:nvSpPr>
              <p:cNvPr id="92" name="CuadroTexto 91">
                <a:extLst>
                  <a:ext uri="{FF2B5EF4-FFF2-40B4-BE49-F238E27FC236}">
                    <a16:creationId xmlns:a16="http://schemas.microsoft.com/office/drawing/2014/main" id="{05347421-2C41-4CEA-A785-5835D7F6F1E4}"/>
                  </a:ext>
                </a:extLst>
              </p:cNvPr>
              <p:cNvSpPr txBox="1"/>
              <p:nvPr/>
            </p:nvSpPr>
            <p:spPr>
              <a:xfrm>
                <a:off x="3035082" y="1730115"/>
                <a:ext cx="843554" cy="390674"/>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Siembra en </a:t>
                </a:r>
                <a:r>
                  <a:rPr lang="es-ES" sz="1200" dirty="0" err="1"/>
                  <a:t>rizotrones</a:t>
                </a:r>
                <a:endParaRPr lang="es-EC" sz="1200" dirty="0"/>
              </a:p>
            </p:txBody>
          </p:sp>
          <p:sp>
            <p:nvSpPr>
              <p:cNvPr id="93" name="Elipse 92">
                <a:extLst>
                  <a:ext uri="{FF2B5EF4-FFF2-40B4-BE49-F238E27FC236}">
                    <a16:creationId xmlns:a16="http://schemas.microsoft.com/office/drawing/2014/main" id="{E6A48B71-628B-47D4-BF22-799C182A18A3}"/>
                  </a:ext>
                </a:extLst>
              </p:cNvPr>
              <p:cNvSpPr/>
              <p:nvPr/>
            </p:nvSpPr>
            <p:spPr>
              <a:xfrm>
                <a:off x="3878636" y="1730115"/>
                <a:ext cx="464762" cy="44269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91" name="Imagen 90">
              <a:extLst>
                <a:ext uri="{FF2B5EF4-FFF2-40B4-BE49-F238E27FC236}">
                  <a16:creationId xmlns:a16="http://schemas.microsoft.com/office/drawing/2014/main" id="{4598B180-9D4A-48B8-9A73-B8BCFAB0B73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09026" y="3713548"/>
              <a:ext cx="378735" cy="399447"/>
            </a:xfrm>
            <a:prstGeom prst="rect">
              <a:avLst/>
            </a:prstGeom>
          </p:spPr>
        </p:pic>
      </p:grpSp>
      <p:pic>
        <p:nvPicPr>
          <p:cNvPr id="95" name="Imagen 94">
            <a:extLst>
              <a:ext uri="{FF2B5EF4-FFF2-40B4-BE49-F238E27FC236}">
                <a16:creationId xmlns:a16="http://schemas.microsoft.com/office/drawing/2014/main" id="{891F63CB-4C32-4330-BDE6-42FBBE3F8901}"/>
              </a:ext>
            </a:extLst>
          </p:cNvPr>
          <p:cNvPicPr>
            <a:picLocks noChangeAspect="1"/>
          </p:cNvPicPr>
          <p:nvPr/>
        </p:nvPicPr>
        <p:blipFill rotWithShape="1">
          <a:blip r:embed="rId7"/>
          <a:srcRect t="965" r="36643" b="15365"/>
          <a:stretch/>
        </p:blipFill>
        <p:spPr>
          <a:xfrm>
            <a:off x="7112132" y="3777935"/>
            <a:ext cx="2158315" cy="1919934"/>
          </a:xfrm>
          <a:prstGeom prst="round2DiagRect">
            <a:avLst/>
          </a:prstGeom>
          <a:ln>
            <a:solidFill>
              <a:schemeClr val="accent3"/>
            </a:solidFill>
          </a:ln>
        </p:spPr>
      </p:pic>
      <p:grpSp>
        <p:nvGrpSpPr>
          <p:cNvPr id="96" name="Grupo 95">
            <a:extLst>
              <a:ext uri="{FF2B5EF4-FFF2-40B4-BE49-F238E27FC236}">
                <a16:creationId xmlns:a16="http://schemas.microsoft.com/office/drawing/2014/main" id="{5346BCFE-19BC-4D76-B157-E8CA19240ECC}"/>
              </a:ext>
            </a:extLst>
          </p:cNvPr>
          <p:cNvGrpSpPr/>
          <p:nvPr/>
        </p:nvGrpSpPr>
        <p:grpSpPr>
          <a:xfrm>
            <a:off x="7302817" y="5764576"/>
            <a:ext cx="1543910" cy="481284"/>
            <a:chOff x="8322137" y="3691926"/>
            <a:chExt cx="1308316" cy="442692"/>
          </a:xfrm>
        </p:grpSpPr>
        <p:grpSp>
          <p:nvGrpSpPr>
            <p:cNvPr id="97" name="Grupo 96">
              <a:extLst>
                <a:ext uri="{FF2B5EF4-FFF2-40B4-BE49-F238E27FC236}">
                  <a16:creationId xmlns:a16="http://schemas.microsoft.com/office/drawing/2014/main" id="{62F605CB-0E83-40D4-9863-F694FCADE19D}"/>
                </a:ext>
              </a:extLst>
            </p:cNvPr>
            <p:cNvGrpSpPr/>
            <p:nvPr/>
          </p:nvGrpSpPr>
          <p:grpSpPr>
            <a:xfrm>
              <a:off x="8322137" y="3691926"/>
              <a:ext cx="1308316" cy="442692"/>
              <a:chOff x="3035082" y="1730115"/>
              <a:chExt cx="1308316" cy="442692"/>
            </a:xfrm>
          </p:grpSpPr>
          <p:sp>
            <p:nvSpPr>
              <p:cNvPr id="99" name="CuadroTexto 98">
                <a:extLst>
                  <a:ext uri="{FF2B5EF4-FFF2-40B4-BE49-F238E27FC236}">
                    <a16:creationId xmlns:a16="http://schemas.microsoft.com/office/drawing/2014/main" id="{EB90FD15-6CFB-4616-B5C7-1656B76B4F51}"/>
                  </a:ext>
                </a:extLst>
              </p:cNvPr>
              <p:cNvSpPr txBox="1"/>
              <p:nvPr/>
            </p:nvSpPr>
            <p:spPr>
              <a:xfrm>
                <a:off x="3035082" y="1730115"/>
                <a:ext cx="843554" cy="390675"/>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Análisis Snap </a:t>
                </a:r>
                <a:r>
                  <a:rPr lang="es-ES" sz="1200" dirty="0" err="1"/>
                  <a:t>Root</a:t>
                </a:r>
                <a:endParaRPr lang="es-EC" sz="1200" dirty="0"/>
              </a:p>
            </p:txBody>
          </p:sp>
          <p:sp>
            <p:nvSpPr>
              <p:cNvPr id="100" name="Elipse 99">
                <a:extLst>
                  <a:ext uri="{FF2B5EF4-FFF2-40B4-BE49-F238E27FC236}">
                    <a16:creationId xmlns:a16="http://schemas.microsoft.com/office/drawing/2014/main" id="{8F8DB6C3-5859-4734-BC36-88D2BFCFA327}"/>
                  </a:ext>
                </a:extLst>
              </p:cNvPr>
              <p:cNvSpPr/>
              <p:nvPr/>
            </p:nvSpPr>
            <p:spPr>
              <a:xfrm>
                <a:off x="3878636" y="1730115"/>
                <a:ext cx="464762" cy="44269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pic>
          <p:nvPicPr>
            <p:cNvPr id="98" name="Imagen 97">
              <a:extLst>
                <a:ext uri="{FF2B5EF4-FFF2-40B4-BE49-F238E27FC236}">
                  <a16:creationId xmlns:a16="http://schemas.microsoft.com/office/drawing/2014/main" id="{3AB48AFA-E7B3-4072-8E3A-463A818E0371}"/>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09026" y="3713548"/>
              <a:ext cx="378735" cy="399447"/>
            </a:xfrm>
            <a:prstGeom prst="rect">
              <a:avLst/>
            </a:prstGeom>
          </p:spPr>
        </p:pic>
      </p:grpSp>
      <p:sp>
        <p:nvSpPr>
          <p:cNvPr id="41" name="1 Título">
            <a:extLst>
              <a:ext uri="{FF2B5EF4-FFF2-40B4-BE49-F238E27FC236}">
                <a16:creationId xmlns:a16="http://schemas.microsoft.com/office/drawing/2014/main" id="{057CC438-53DB-4D3F-A324-6675F549FBA0}"/>
              </a:ext>
            </a:extLst>
          </p:cNvPr>
          <p:cNvSpPr txBox="1">
            <a:spLocks/>
          </p:cNvSpPr>
          <p:nvPr/>
        </p:nvSpPr>
        <p:spPr>
          <a:xfrm>
            <a:off x="3387597" y="112354"/>
            <a:ext cx="540360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150" dirty="0">
                <a:solidFill>
                  <a:schemeClr val="tx1"/>
                </a:solidFill>
              </a:rPr>
              <a:t>MATERIALES Y </a:t>
            </a:r>
            <a:r>
              <a:rPr lang="es-EC" kern="1500" dirty="0">
                <a:solidFill>
                  <a:schemeClr val="tx1"/>
                </a:solidFill>
              </a:rPr>
              <a:t>MÉTODOS</a:t>
            </a:r>
            <a:endParaRPr lang="es-EC" dirty="0">
              <a:solidFill>
                <a:schemeClr val="tx1"/>
              </a:solidFill>
            </a:endParaRPr>
          </a:p>
        </p:txBody>
      </p:sp>
      <p:grpSp>
        <p:nvGrpSpPr>
          <p:cNvPr id="42" name="Grupo 41">
            <a:extLst>
              <a:ext uri="{FF2B5EF4-FFF2-40B4-BE49-F238E27FC236}">
                <a16:creationId xmlns:a16="http://schemas.microsoft.com/office/drawing/2014/main" id="{38A9101F-A80B-49D3-91AC-1D0889E1BC1B}"/>
              </a:ext>
            </a:extLst>
          </p:cNvPr>
          <p:cNvGrpSpPr/>
          <p:nvPr/>
        </p:nvGrpSpPr>
        <p:grpSpPr>
          <a:xfrm>
            <a:off x="8932817" y="6239390"/>
            <a:ext cx="3240360" cy="582613"/>
            <a:chOff x="8832304" y="6018112"/>
            <a:chExt cx="3240360" cy="582613"/>
          </a:xfrm>
        </p:grpSpPr>
        <p:sp>
          <p:nvSpPr>
            <p:cNvPr id="43" name="Rectángulo redondeado 5">
              <a:extLst>
                <a:ext uri="{FF2B5EF4-FFF2-40B4-BE49-F238E27FC236}">
                  <a16:creationId xmlns:a16="http://schemas.microsoft.com/office/drawing/2014/main" id="{A5677C4E-A8D1-4D12-94B6-3DDC1576573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5" name="Imagen 5">
              <a:extLst>
                <a:ext uri="{FF2B5EF4-FFF2-40B4-BE49-F238E27FC236}">
                  <a16:creationId xmlns:a16="http://schemas.microsoft.com/office/drawing/2014/main" id="{D0C4DA53-1694-42D8-B642-EAB1B786329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944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48BAF7C-82B8-4905-BC36-1149CB3636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47" t="5961" r="9934" b="24503"/>
          <a:stretch/>
        </p:blipFill>
        <p:spPr>
          <a:xfrm>
            <a:off x="1400638" y="1034955"/>
            <a:ext cx="1754777" cy="1981200"/>
          </a:xfrm>
          <a:prstGeom prst="round2DiagRect">
            <a:avLst/>
          </a:prstGeom>
          <a:ln>
            <a:solidFill>
              <a:schemeClr val="accent3"/>
            </a:solidFill>
          </a:ln>
        </p:spPr>
      </p:pic>
      <p:pic>
        <p:nvPicPr>
          <p:cNvPr id="8" name="Imagen 7">
            <a:extLst>
              <a:ext uri="{FF2B5EF4-FFF2-40B4-BE49-F238E27FC236}">
                <a16:creationId xmlns:a16="http://schemas.microsoft.com/office/drawing/2014/main" id="{863328BC-0293-4094-85C9-F2105F7EEE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 b="14445"/>
          <a:stretch/>
        </p:blipFill>
        <p:spPr>
          <a:xfrm>
            <a:off x="4605459" y="1108020"/>
            <a:ext cx="2894610" cy="1905000"/>
          </a:xfrm>
          <a:prstGeom prst="round2DiagRect">
            <a:avLst/>
          </a:prstGeom>
          <a:ln>
            <a:solidFill>
              <a:schemeClr val="accent3"/>
            </a:solidFill>
          </a:ln>
        </p:spPr>
      </p:pic>
      <p:pic>
        <p:nvPicPr>
          <p:cNvPr id="10" name="Imagen 9">
            <a:extLst>
              <a:ext uri="{FF2B5EF4-FFF2-40B4-BE49-F238E27FC236}">
                <a16:creationId xmlns:a16="http://schemas.microsoft.com/office/drawing/2014/main" id="{B24E35E0-A41F-488F-B765-D765E8C7A5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902" r="11234" b="12321"/>
          <a:stretch/>
        </p:blipFill>
        <p:spPr>
          <a:xfrm>
            <a:off x="8661366" y="1073054"/>
            <a:ext cx="2195051" cy="1905001"/>
          </a:xfrm>
          <a:prstGeom prst="round2DiagRect">
            <a:avLst/>
          </a:prstGeom>
          <a:ln>
            <a:solidFill>
              <a:schemeClr val="accent3"/>
            </a:solidFill>
          </a:ln>
        </p:spPr>
      </p:pic>
      <p:pic>
        <p:nvPicPr>
          <p:cNvPr id="12" name="Imagen 11">
            <a:extLst>
              <a:ext uri="{FF2B5EF4-FFF2-40B4-BE49-F238E27FC236}">
                <a16:creationId xmlns:a16="http://schemas.microsoft.com/office/drawing/2014/main" id="{1EF37915-380B-47C0-BDA3-6167A9B79A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333" r="11234" b="11111"/>
          <a:stretch/>
        </p:blipFill>
        <p:spPr>
          <a:xfrm>
            <a:off x="8810697" y="3704160"/>
            <a:ext cx="1934621" cy="1905001"/>
          </a:xfrm>
          <a:prstGeom prst="round2DiagRect">
            <a:avLst/>
          </a:prstGeom>
          <a:ln>
            <a:solidFill>
              <a:schemeClr val="accent3"/>
            </a:solidFill>
          </a:ln>
        </p:spPr>
      </p:pic>
      <p:pic>
        <p:nvPicPr>
          <p:cNvPr id="14" name="Imagen 13">
            <a:extLst>
              <a:ext uri="{FF2B5EF4-FFF2-40B4-BE49-F238E27FC236}">
                <a16:creationId xmlns:a16="http://schemas.microsoft.com/office/drawing/2014/main" id="{3BE709B0-EAFA-42C9-A4C9-02BB7569C8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81" t="31111" r="27779" b="25555"/>
          <a:stretch/>
        </p:blipFill>
        <p:spPr>
          <a:xfrm>
            <a:off x="5412429" y="3792295"/>
            <a:ext cx="1934621" cy="1840249"/>
          </a:xfrm>
          <a:prstGeom prst="round2DiagRect">
            <a:avLst/>
          </a:prstGeom>
          <a:ln>
            <a:solidFill>
              <a:schemeClr val="accent3"/>
            </a:solidFill>
          </a:ln>
        </p:spPr>
      </p:pic>
      <p:pic>
        <p:nvPicPr>
          <p:cNvPr id="16" name="Imagen 15">
            <a:extLst>
              <a:ext uri="{FF2B5EF4-FFF2-40B4-BE49-F238E27FC236}">
                <a16:creationId xmlns:a16="http://schemas.microsoft.com/office/drawing/2014/main" id="{CCC65513-BDDE-4E76-9E71-30BACF467C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75" t="13564" r="9310" b="4445"/>
          <a:stretch/>
        </p:blipFill>
        <p:spPr>
          <a:xfrm rot="16200000">
            <a:off x="1967781" y="3548093"/>
            <a:ext cx="1875501" cy="2367179"/>
          </a:xfrm>
          <a:prstGeom prst="round2DiagRect">
            <a:avLst/>
          </a:prstGeom>
          <a:ln>
            <a:solidFill>
              <a:schemeClr val="accent3"/>
            </a:solidFill>
          </a:ln>
        </p:spPr>
      </p:pic>
      <p:sp>
        <p:nvSpPr>
          <p:cNvPr id="17" name="1 Título">
            <a:extLst>
              <a:ext uri="{FF2B5EF4-FFF2-40B4-BE49-F238E27FC236}">
                <a16:creationId xmlns:a16="http://schemas.microsoft.com/office/drawing/2014/main" id="{CF92C67C-DB3C-4E89-B332-7217CF1A34F1}"/>
              </a:ext>
            </a:extLst>
          </p:cNvPr>
          <p:cNvSpPr txBox="1">
            <a:spLocks/>
          </p:cNvSpPr>
          <p:nvPr/>
        </p:nvSpPr>
        <p:spPr>
          <a:xfrm rot="16200000">
            <a:off x="-1128448" y="1875855"/>
            <a:ext cx="4139323" cy="369332"/>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400" kern="1500" spc="-150" dirty="0"/>
              <a:t>AIA</a:t>
            </a:r>
            <a:endParaRPr lang="es-EC" sz="2400" dirty="0">
              <a:solidFill>
                <a:schemeClr val="bg1"/>
              </a:solidFill>
            </a:endParaRPr>
          </a:p>
        </p:txBody>
      </p:sp>
      <p:sp>
        <p:nvSpPr>
          <p:cNvPr id="18" name="Flecha: a la derecha 17">
            <a:extLst>
              <a:ext uri="{FF2B5EF4-FFF2-40B4-BE49-F238E27FC236}">
                <a16:creationId xmlns:a16="http://schemas.microsoft.com/office/drawing/2014/main" id="{C8BE0C7C-F5A1-4576-B3EF-8DB0EDCAA5BD}"/>
              </a:ext>
            </a:extLst>
          </p:cNvPr>
          <p:cNvSpPr/>
          <p:nvPr/>
        </p:nvSpPr>
        <p:spPr>
          <a:xfrm>
            <a:off x="3584807" y="2245241"/>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Flecha: a la derecha 18">
            <a:extLst>
              <a:ext uri="{FF2B5EF4-FFF2-40B4-BE49-F238E27FC236}">
                <a16:creationId xmlns:a16="http://schemas.microsoft.com/office/drawing/2014/main" id="{5D4AB7DD-EC76-44EC-9E50-212841BFE236}"/>
              </a:ext>
            </a:extLst>
          </p:cNvPr>
          <p:cNvSpPr/>
          <p:nvPr/>
        </p:nvSpPr>
        <p:spPr>
          <a:xfrm>
            <a:off x="7842716" y="2209184"/>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a la derecha 19">
            <a:extLst>
              <a:ext uri="{FF2B5EF4-FFF2-40B4-BE49-F238E27FC236}">
                <a16:creationId xmlns:a16="http://schemas.microsoft.com/office/drawing/2014/main" id="{E4E3EC81-AF29-4ACA-8986-064B108B4A49}"/>
              </a:ext>
            </a:extLst>
          </p:cNvPr>
          <p:cNvSpPr/>
          <p:nvPr/>
        </p:nvSpPr>
        <p:spPr>
          <a:xfrm rot="5400000">
            <a:off x="9559592" y="3159571"/>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Flecha: a la derecha 20">
            <a:extLst>
              <a:ext uri="{FF2B5EF4-FFF2-40B4-BE49-F238E27FC236}">
                <a16:creationId xmlns:a16="http://schemas.microsoft.com/office/drawing/2014/main" id="{ACD902F5-53CE-4576-AE8A-EBAAACA664BE}"/>
              </a:ext>
            </a:extLst>
          </p:cNvPr>
          <p:cNvSpPr/>
          <p:nvPr/>
        </p:nvSpPr>
        <p:spPr>
          <a:xfrm rot="10800000">
            <a:off x="7842716" y="4477912"/>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Flecha: a la derecha 21">
            <a:extLst>
              <a:ext uri="{FF2B5EF4-FFF2-40B4-BE49-F238E27FC236}">
                <a16:creationId xmlns:a16="http://schemas.microsoft.com/office/drawing/2014/main" id="{04B1C0E9-FD83-4310-B2D4-A07B83AA7C0C}"/>
              </a:ext>
            </a:extLst>
          </p:cNvPr>
          <p:cNvSpPr/>
          <p:nvPr/>
        </p:nvSpPr>
        <p:spPr>
          <a:xfrm rot="10800000">
            <a:off x="4311505" y="4516323"/>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nvGrpSpPr>
          <p:cNvPr id="23" name="Grupo 22">
            <a:extLst>
              <a:ext uri="{FF2B5EF4-FFF2-40B4-BE49-F238E27FC236}">
                <a16:creationId xmlns:a16="http://schemas.microsoft.com/office/drawing/2014/main" id="{489D9A64-7E3D-4940-B3EE-C0C9FD8FC5F9}"/>
              </a:ext>
            </a:extLst>
          </p:cNvPr>
          <p:cNvGrpSpPr/>
          <p:nvPr/>
        </p:nvGrpSpPr>
        <p:grpSpPr>
          <a:xfrm>
            <a:off x="5220463" y="3165527"/>
            <a:ext cx="1751073" cy="526946"/>
            <a:chOff x="2944026" y="1611301"/>
            <a:chExt cx="1399373" cy="470288"/>
          </a:xfrm>
        </p:grpSpPr>
        <p:sp>
          <p:nvSpPr>
            <p:cNvPr id="24" name="CuadroTexto 23">
              <a:extLst>
                <a:ext uri="{FF2B5EF4-FFF2-40B4-BE49-F238E27FC236}">
                  <a16:creationId xmlns:a16="http://schemas.microsoft.com/office/drawing/2014/main" id="{BFFDAB6D-230D-49FF-85AB-330852C1B8E5}"/>
                </a:ext>
              </a:extLst>
            </p:cNvPr>
            <p:cNvSpPr txBox="1"/>
            <p:nvPr/>
          </p:nvSpPr>
          <p:spPr>
            <a:xfrm>
              <a:off x="2944026" y="1647014"/>
              <a:ext cx="926438" cy="230734"/>
            </a:xfrm>
            <a:prstGeom prst="rect">
              <a:avLst/>
            </a:prstGeom>
            <a:noFill/>
          </p:spPr>
          <p:txBody>
            <a:bodyPr wrap="square" rtlCol="0">
              <a:spAutoFit/>
            </a:bodyPr>
            <a:lstStyle/>
            <a:p>
              <a:pPr lvl="0" algn="ctr" defTabSz="711200">
                <a:lnSpc>
                  <a:spcPct val="90000"/>
                </a:lnSpc>
                <a:spcBef>
                  <a:spcPct val="0"/>
                </a:spcBef>
                <a:spcAft>
                  <a:spcPct val="35000"/>
                </a:spcAft>
              </a:pPr>
              <a:r>
                <a:rPr lang="es-EC" sz="1200" dirty="0"/>
                <a:t>Acetona al 80%</a:t>
              </a:r>
            </a:p>
          </p:txBody>
        </p:sp>
        <p:sp>
          <p:nvSpPr>
            <p:cNvPr id="25" name="Elipse 24">
              <a:extLst>
                <a:ext uri="{FF2B5EF4-FFF2-40B4-BE49-F238E27FC236}">
                  <a16:creationId xmlns:a16="http://schemas.microsoft.com/office/drawing/2014/main" id="{C69CCFBD-AD36-43B0-874D-83690BF6F1F1}"/>
                </a:ext>
              </a:extLst>
            </p:cNvPr>
            <p:cNvSpPr/>
            <p:nvPr/>
          </p:nvSpPr>
          <p:spPr>
            <a:xfrm>
              <a:off x="3870464" y="1611301"/>
              <a:ext cx="472935" cy="47028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26" name="Imagen 25">
            <a:extLst>
              <a:ext uri="{FF2B5EF4-FFF2-40B4-BE49-F238E27FC236}">
                <a16:creationId xmlns:a16="http://schemas.microsoft.com/office/drawing/2014/main" id="{1B344E97-5083-4931-B3F7-AECABD3E98D0}"/>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23766" y="3218290"/>
            <a:ext cx="303744" cy="388013"/>
          </a:xfrm>
          <a:prstGeom prst="rect">
            <a:avLst/>
          </a:prstGeom>
        </p:spPr>
      </p:pic>
      <p:grpSp>
        <p:nvGrpSpPr>
          <p:cNvPr id="27" name="Grupo 26">
            <a:extLst>
              <a:ext uri="{FF2B5EF4-FFF2-40B4-BE49-F238E27FC236}">
                <a16:creationId xmlns:a16="http://schemas.microsoft.com/office/drawing/2014/main" id="{F0697FD8-0EB6-4AE4-81AE-8E8A005A40E2}"/>
              </a:ext>
            </a:extLst>
          </p:cNvPr>
          <p:cNvGrpSpPr/>
          <p:nvPr/>
        </p:nvGrpSpPr>
        <p:grpSpPr>
          <a:xfrm>
            <a:off x="1398582" y="3063149"/>
            <a:ext cx="1641840" cy="578212"/>
            <a:chOff x="2823800" y="1597236"/>
            <a:chExt cx="1442900" cy="443854"/>
          </a:xfrm>
        </p:grpSpPr>
        <p:sp>
          <p:nvSpPr>
            <p:cNvPr id="28" name="CuadroTexto 27">
              <a:extLst>
                <a:ext uri="{FF2B5EF4-FFF2-40B4-BE49-F238E27FC236}">
                  <a16:creationId xmlns:a16="http://schemas.microsoft.com/office/drawing/2014/main" id="{1CBDA802-E0D6-4D34-8502-5E4F3EB3D0ED}"/>
                </a:ext>
              </a:extLst>
            </p:cNvPr>
            <p:cNvSpPr txBox="1"/>
            <p:nvPr/>
          </p:nvSpPr>
          <p:spPr>
            <a:xfrm>
              <a:off x="2823800" y="1649406"/>
              <a:ext cx="1055920" cy="326038"/>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Preparación de raíces</a:t>
              </a:r>
              <a:endParaRPr lang="es-EC" sz="1200" dirty="0"/>
            </a:p>
          </p:txBody>
        </p:sp>
        <p:sp>
          <p:nvSpPr>
            <p:cNvPr id="29" name="Elipse 28">
              <a:extLst>
                <a:ext uri="{FF2B5EF4-FFF2-40B4-BE49-F238E27FC236}">
                  <a16:creationId xmlns:a16="http://schemas.microsoft.com/office/drawing/2014/main" id="{70FE880F-8024-4A67-954F-579D22D6190C}"/>
                </a:ext>
              </a:extLst>
            </p:cNvPr>
            <p:cNvSpPr/>
            <p:nvPr/>
          </p:nvSpPr>
          <p:spPr>
            <a:xfrm>
              <a:off x="3803021" y="1597236"/>
              <a:ext cx="463679" cy="44385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30" name="Imagen 29">
            <a:extLst>
              <a:ext uri="{FF2B5EF4-FFF2-40B4-BE49-F238E27FC236}">
                <a16:creationId xmlns:a16="http://schemas.microsoft.com/office/drawing/2014/main" id="{D71BD409-636C-43EE-99B9-5DE125859881}"/>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0412" y="3145476"/>
            <a:ext cx="419249" cy="442177"/>
          </a:xfrm>
          <a:prstGeom prst="rect">
            <a:avLst/>
          </a:prstGeom>
        </p:spPr>
      </p:pic>
      <p:grpSp>
        <p:nvGrpSpPr>
          <p:cNvPr id="31" name="Grupo 30">
            <a:extLst>
              <a:ext uri="{FF2B5EF4-FFF2-40B4-BE49-F238E27FC236}">
                <a16:creationId xmlns:a16="http://schemas.microsoft.com/office/drawing/2014/main" id="{A8BC8DE6-DFAA-4201-8DC9-0B1E4F61C4DB}"/>
              </a:ext>
            </a:extLst>
          </p:cNvPr>
          <p:cNvGrpSpPr/>
          <p:nvPr/>
        </p:nvGrpSpPr>
        <p:grpSpPr>
          <a:xfrm>
            <a:off x="8902470" y="5658579"/>
            <a:ext cx="1751073" cy="526946"/>
            <a:chOff x="2944026" y="1611301"/>
            <a:chExt cx="1399373" cy="470288"/>
          </a:xfrm>
        </p:grpSpPr>
        <p:sp>
          <p:nvSpPr>
            <p:cNvPr id="32" name="CuadroTexto 31">
              <a:extLst>
                <a:ext uri="{FF2B5EF4-FFF2-40B4-BE49-F238E27FC236}">
                  <a16:creationId xmlns:a16="http://schemas.microsoft.com/office/drawing/2014/main" id="{9A72BC3F-CD72-4DD9-A1A7-38FA313F8930}"/>
                </a:ext>
              </a:extLst>
            </p:cNvPr>
            <p:cNvSpPr txBox="1"/>
            <p:nvPr/>
          </p:nvSpPr>
          <p:spPr>
            <a:xfrm>
              <a:off x="2944026" y="1647014"/>
              <a:ext cx="926438" cy="379064"/>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F</a:t>
              </a:r>
              <a:r>
                <a:rPr lang="es-EC" sz="1200" dirty="0" err="1"/>
                <a:t>iltro</a:t>
              </a:r>
              <a:r>
                <a:rPr lang="es-EC" sz="1200" dirty="0"/>
                <a:t> sumo de raíz</a:t>
              </a:r>
            </a:p>
          </p:txBody>
        </p:sp>
        <p:sp>
          <p:nvSpPr>
            <p:cNvPr id="33" name="Elipse 32">
              <a:extLst>
                <a:ext uri="{FF2B5EF4-FFF2-40B4-BE49-F238E27FC236}">
                  <a16:creationId xmlns:a16="http://schemas.microsoft.com/office/drawing/2014/main" id="{A9BCF980-E9BA-4EF4-885C-3E3029ACBF90}"/>
                </a:ext>
              </a:extLst>
            </p:cNvPr>
            <p:cNvSpPr/>
            <p:nvPr/>
          </p:nvSpPr>
          <p:spPr>
            <a:xfrm>
              <a:off x="3870464" y="1611301"/>
              <a:ext cx="472935" cy="47028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pic>
        <p:nvPicPr>
          <p:cNvPr id="34" name="Imagen 33">
            <a:extLst>
              <a:ext uri="{FF2B5EF4-FFF2-40B4-BE49-F238E27FC236}">
                <a16:creationId xmlns:a16="http://schemas.microsoft.com/office/drawing/2014/main" id="{42E8A231-B388-4167-B35C-178C7BCAA493}"/>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087475" y="5914890"/>
            <a:ext cx="502107" cy="244875"/>
          </a:xfrm>
          <a:prstGeom prst="rect">
            <a:avLst/>
          </a:prstGeom>
        </p:spPr>
      </p:pic>
      <p:grpSp>
        <p:nvGrpSpPr>
          <p:cNvPr id="35" name="Grupo 34">
            <a:extLst>
              <a:ext uri="{FF2B5EF4-FFF2-40B4-BE49-F238E27FC236}">
                <a16:creationId xmlns:a16="http://schemas.microsoft.com/office/drawing/2014/main" id="{7B3209FC-955E-43F5-A55C-0F0DB4153ECA}"/>
              </a:ext>
            </a:extLst>
          </p:cNvPr>
          <p:cNvGrpSpPr/>
          <p:nvPr/>
        </p:nvGrpSpPr>
        <p:grpSpPr>
          <a:xfrm>
            <a:off x="5412429" y="5689683"/>
            <a:ext cx="1751073" cy="630946"/>
            <a:chOff x="2944026" y="1611301"/>
            <a:chExt cx="1399373" cy="563106"/>
          </a:xfrm>
        </p:grpSpPr>
        <p:sp>
          <p:nvSpPr>
            <p:cNvPr id="36" name="CuadroTexto 35">
              <a:extLst>
                <a:ext uri="{FF2B5EF4-FFF2-40B4-BE49-F238E27FC236}">
                  <a16:creationId xmlns:a16="http://schemas.microsoft.com/office/drawing/2014/main" id="{6CE2E3A8-A8E6-4690-B962-E51461ED26C8}"/>
                </a:ext>
              </a:extLst>
            </p:cNvPr>
            <p:cNvSpPr txBox="1"/>
            <p:nvPr/>
          </p:nvSpPr>
          <p:spPr>
            <a:xfrm>
              <a:off x="2944026" y="1647014"/>
              <a:ext cx="926438" cy="527393"/>
            </a:xfrm>
            <a:prstGeom prst="rect">
              <a:avLst/>
            </a:prstGeom>
            <a:noFill/>
          </p:spPr>
          <p:txBody>
            <a:bodyPr wrap="square" rtlCol="0">
              <a:spAutoFit/>
            </a:bodyPr>
            <a:lstStyle/>
            <a:p>
              <a:pPr lvl="0" algn="ctr" defTabSz="711200">
                <a:lnSpc>
                  <a:spcPct val="90000"/>
                </a:lnSpc>
                <a:spcBef>
                  <a:spcPct val="0"/>
                </a:spcBef>
                <a:spcAft>
                  <a:spcPct val="35000"/>
                </a:spcAft>
              </a:pPr>
              <a:r>
                <a:rPr lang="es-EC" sz="1200" dirty="0"/>
                <a:t>Obtención de AIA de las muestras</a:t>
              </a:r>
            </a:p>
          </p:txBody>
        </p:sp>
        <p:sp>
          <p:nvSpPr>
            <p:cNvPr id="37" name="Elipse 36">
              <a:extLst>
                <a:ext uri="{FF2B5EF4-FFF2-40B4-BE49-F238E27FC236}">
                  <a16:creationId xmlns:a16="http://schemas.microsoft.com/office/drawing/2014/main" id="{D36188CF-B46E-4D58-9676-9F03A54DEB71}"/>
                </a:ext>
              </a:extLst>
            </p:cNvPr>
            <p:cNvSpPr/>
            <p:nvPr/>
          </p:nvSpPr>
          <p:spPr>
            <a:xfrm>
              <a:off x="3870464" y="1611301"/>
              <a:ext cx="472935" cy="47028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38" name="Imagen 37">
            <a:extLst>
              <a:ext uri="{FF2B5EF4-FFF2-40B4-BE49-F238E27FC236}">
                <a16:creationId xmlns:a16="http://schemas.microsoft.com/office/drawing/2014/main" id="{768B83E6-AF3C-4559-BD72-D3D19A2BB662}"/>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31716" y="5741660"/>
            <a:ext cx="303744" cy="388013"/>
          </a:xfrm>
          <a:prstGeom prst="rect">
            <a:avLst/>
          </a:prstGeom>
        </p:spPr>
      </p:pic>
      <p:grpSp>
        <p:nvGrpSpPr>
          <p:cNvPr id="39" name="Grupo 38">
            <a:extLst>
              <a:ext uri="{FF2B5EF4-FFF2-40B4-BE49-F238E27FC236}">
                <a16:creationId xmlns:a16="http://schemas.microsoft.com/office/drawing/2014/main" id="{421FE030-BE4B-4817-9847-5FDD4F61CD1E}"/>
              </a:ext>
            </a:extLst>
          </p:cNvPr>
          <p:cNvGrpSpPr/>
          <p:nvPr/>
        </p:nvGrpSpPr>
        <p:grpSpPr>
          <a:xfrm>
            <a:off x="2025915" y="5689682"/>
            <a:ext cx="1751073" cy="630946"/>
            <a:chOff x="2944026" y="1611301"/>
            <a:chExt cx="1399373" cy="563106"/>
          </a:xfrm>
        </p:grpSpPr>
        <p:sp>
          <p:nvSpPr>
            <p:cNvPr id="40" name="CuadroTexto 39">
              <a:extLst>
                <a:ext uri="{FF2B5EF4-FFF2-40B4-BE49-F238E27FC236}">
                  <a16:creationId xmlns:a16="http://schemas.microsoft.com/office/drawing/2014/main" id="{4EFE7CF9-7893-4D03-BB0B-1C1B633DA7E3}"/>
                </a:ext>
              </a:extLst>
            </p:cNvPr>
            <p:cNvSpPr txBox="1"/>
            <p:nvPr/>
          </p:nvSpPr>
          <p:spPr>
            <a:xfrm>
              <a:off x="2944026" y="1647014"/>
              <a:ext cx="926438" cy="527393"/>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Medición en espectrofotómetro</a:t>
              </a:r>
              <a:endParaRPr lang="es-EC" sz="1200" dirty="0"/>
            </a:p>
          </p:txBody>
        </p:sp>
        <p:sp>
          <p:nvSpPr>
            <p:cNvPr id="41" name="Elipse 40">
              <a:extLst>
                <a:ext uri="{FF2B5EF4-FFF2-40B4-BE49-F238E27FC236}">
                  <a16:creationId xmlns:a16="http://schemas.microsoft.com/office/drawing/2014/main" id="{CA34661F-0FFD-4C53-9AD3-80C5C5DD8DDF}"/>
                </a:ext>
              </a:extLst>
            </p:cNvPr>
            <p:cNvSpPr/>
            <p:nvPr/>
          </p:nvSpPr>
          <p:spPr>
            <a:xfrm>
              <a:off x="3870464" y="1611301"/>
              <a:ext cx="472935" cy="47028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pic>
        <p:nvPicPr>
          <p:cNvPr id="42" name="Imagen 41">
            <a:extLst>
              <a:ext uri="{FF2B5EF4-FFF2-40B4-BE49-F238E27FC236}">
                <a16:creationId xmlns:a16="http://schemas.microsoft.com/office/drawing/2014/main" id="{EF3858C9-8BE2-4B9D-8E7E-79B3B15EA31C}"/>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13610" y="5822004"/>
            <a:ext cx="502107" cy="244875"/>
          </a:xfrm>
          <a:prstGeom prst="rect">
            <a:avLst/>
          </a:prstGeom>
        </p:spPr>
      </p:pic>
      <p:grpSp>
        <p:nvGrpSpPr>
          <p:cNvPr id="43" name="Grupo 42">
            <a:extLst>
              <a:ext uri="{FF2B5EF4-FFF2-40B4-BE49-F238E27FC236}">
                <a16:creationId xmlns:a16="http://schemas.microsoft.com/office/drawing/2014/main" id="{7503005A-3DAA-48DC-B9B2-11276C03EA4B}"/>
              </a:ext>
            </a:extLst>
          </p:cNvPr>
          <p:cNvGrpSpPr/>
          <p:nvPr/>
        </p:nvGrpSpPr>
        <p:grpSpPr>
          <a:xfrm>
            <a:off x="8944584" y="6216628"/>
            <a:ext cx="3240360" cy="582613"/>
            <a:chOff x="8832304" y="6018112"/>
            <a:chExt cx="3240360" cy="582613"/>
          </a:xfrm>
        </p:grpSpPr>
        <p:sp>
          <p:nvSpPr>
            <p:cNvPr id="44" name="Rectángulo redondeado 5">
              <a:extLst>
                <a:ext uri="{FF2B5EF4-FFF2-40B4-BE49-F238E27FC236}">
                  <a16:creationId xmlns:a16="http://schemas.microsoft.com/office/drawing/2014/main" id="{A67979C8-73A6-4D1E-A060-76DA6A84AFCA}"/>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5" name="Imagen 5">
              <a:extLst>
                <a:ext uri="{FF2B5EF4-FFF2-40B4-BE49-F238E27FC236}">
                  <a16:creationId xmlns:a16="http://schemas.microsoft.com/office/drawing/2014/main" id="{1FEC2077-20D4-409C-9A05-2749FE69015A}"/>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1 Título">
            <a:extLst>
              <a:ext uri="{FF2B5EF4-FFF2-40B4-BE49-F238E27FC236}">
                <a16:creationId xmlns:a16="http://schemas.microsoft.com/office/drawing/2014/main" id="{2684DAD9-4900-49D2-90DD-BC8F741EA619}"/>
              </a:ext>
            </a:extLst>
          </p:cNvPr>
          <p:cNvSpPr txBox="1">
            <a:spLocks/>
          </p:cNvSpPr>
          <p:nvPr/>
        </p:nvSpPr>
        <p:spPr>
          <a:xfrm>
            <a:off x="3387597" y="112354"/>
            <a:ext cx="540360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150" dirty="0">
                <a:solidFill>
                  <a:schemeClr val="tx1"/>
                </a:solidFill>
              </a:rPr>
              <a:t>MATERIALES Y </a:t>
            </a:r>
            <a:r>
              <a:rPr lang="es-EC" kern="1500" dirty="0">
                <a:solidFill>
                  <a:schemeClr val="tx1"/>
                </a:solidFill>
              </a:rPr>
              <a:t>MÉTODOS</a:t>
            </a:r>
            <a:endParaRPr lang="es-EC" dirty="0">
              <a:solidFill>
                <a:schemeClr val="tx1"/>
              </a:solidFill>
            </a:endParaRPr>
          </a:p>
        </p:txBody>
      </p:sp>
    </p:spTree>
    <p:extLst>
      <p:ext uri="{BB962C8B-B14F-4D97-AF65-F5344CB8AC3E}">
        <p14:creationId xmlns:p14="http://schemas.microsoft.com/office/powerpoint/2010/main" val="968777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7978CA34-83EA-43F3-8817-A780138D7F8D}"/>
              </a:ext>
            </a:extLst>
          </p:cNvPr>
          <p:cNvGrpSpPr/>
          <p:nvPr/>
        </p:nvGrpSpPr>
        <p:grpSpPr>
          <a:xfrm>
            <a:off x="2125793" y="2591167"/>
            <a:ext cx="8733156" cy="3334308"/>
            <a:chOff x="4055909" y="3151252"/>
            <a:chExt cx="7338941" cy="2802237"/>
          </a:xfrm>
        </p:grpSpPr>
        <p:sp>
          <p:nvSpPr>
            <p:cNvPr id="19" name="Forma libre: forma 18">
              <a:extLst>
                <a:ext uri="{FF2B5EF4-FFF2-40B4-BE49-F238E27FC236}">
                  <a16:creationId xmlns:a16="http://schemas.microsoft.com/office/drawing/2014/main" id="{47C248B0-8EEB-4608-BAA1-01DF1373E3CE}"/>
                </a:ext>
              </a:extLst>
            </p:cNvPr>
            <p:cNvSpPr/>
            <p:nvPr/>
          </p:nvSpPr>
          <p:spPr>
            <a:xfrm>
              <a:off x="4055909" y="3176579"/>
              <a:ext cx="1589622"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600" kern="1200" dirty="0">
                  <a:solidFill>
                    <a:schemeClr val="tx1"/>
                  </a:solidFill>
                </a:rPr>
                <a:t>Porcentaje </a:t>
              </a:r>
              <a:r>
                <a:rPr lang="es-EC" sz="1600" dirty="0">
                  <a:solidFill>
                    <a:schemeClr val="tx1"/>
                  </a:solidFill>
                </a:rPr>
                <a:t> de germinación </a:t>
              </a:r>
              <a:endParaRPr lang="es-EC" sz="1600" kern="1200" dirty="0">
                <a:solidFill>
                  <a:schemeClr val="tx1"/>
                </a:solidFill>
              </a:endParaRPr>
            </a:p>
          </p:txBody>
        </p:sp>
        <p:sp>
          <p:nvSpPr>
            <p:cNvPr id="22" name="Forma libre: forma 21">
              <a:extLst>
                <a:ext uri="{FF2B5EF4-FFF2-40B4-BE49-F238E27FC236}">
                  <a16:creationId xmlns:a16="http://schemas.microsoft.com/office/drawing/2014/main" id="{89928039-289C-4C21-963D-9A00C73395CD}"/>
                </a:ext>
              </a:extLst>
            </p:cNvPr>
            <p:cNvSpPr/>
            <p:nvPr/>
          </p:nvSpPr>
          <p:spPr>
            <a:xfrm>
              <a:off x="6134820" y="3169556"/>
              <a:ext cx="1589622"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600" kern="1200" dirty="0">
                  <a:solidFill>
                    <a:schemeClr val="tx1"/>
                  </a:solidFill>
                </a:rPr>
                <a:t>Velocidad </a:t>
              </a:r>
              <a:r>
                <a:rPr lang="es-EC" sz="1600" dirty="0">
                  <a:solidFill>
                    <a:schemeClr val="tx1"/>
                  </a:solidFill>
                </a:rPr>
                <a:t>de germinación </a:t>
              </a:r>
              <a:endParaRPr lang="es-EC" sz="1600" kern="1200" dirty="0">
                <a:solidFill>
                  <a:schemeClr val="tx1"/>
                </a:solidFill>
              </a:endParaRPr>
            </a:p>
          </p:txBody>
        </p:sp>
        <p:sp>
          <p:nvSpPr>
            <p:cNvPr id="25" name="Forma libre: forma 24">
              <a:extLst>
                <a:ext uri="{FF2B5EF4-FFF2-40B4-BE49-F238E27FC236}">
                  <a16:creationId xmlns:a16="http://schemas.microsoft.com/office/drawing/2014/main" id="{BE385995-4DED-4F05-A7E0-B5D80D50AA1C}"/>
                </a:ext>
              </a:extLst>
            </p:cNvPr>
            <p:cNvSpPr/>
            <p:nvPr/>
          </p:nvSpPr>
          <p:spPr>
            <a:xfrm>
              <a:off x="8042107" y="3151252"/>
              <a:ext cx="1589622"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600" dirty="0">
                  <a:solidFill>
                    <a:schemeClr val="tx1"/>
                  </a:solidFill>
                </a:rPr>
                <a:t>P</a:t>
              </a:r>
              <a:r>
                <a:rPr lang="es-EC" sz="1600" dirty="0" err="1">
                  <a:solidFill>
                    <a:schemeClr val="tx1"/>
                  </a:solidFill>
                </a:rPr>
                <a:t>eriodo</a:t>
              </a:r>
              <a:r>
                <a:rPr lang="es-EC" sz="1600" dirty="0">
                  <a:solidFill>
                    <a:schemeClr val="tx1"/>
                  </a:solidFill>
                </a:rPr>
                <a:t> de germinación </a:t>
              </a:r>
              <a:endParaRPr lang="es-EC" sz="1600" kern="1200" dirty="0">
                <a:solidFill>
                  <a:schemeClr val="tx1"/>
                </a:solidFill>
              </a:endParaRPr>
            </a:p>
          </p:txBody>
        </p:sp>
        <p:sp>
          <p:nvSpPr>
            <p:cNvPr id="28" name="Forma libre: forma 27">
              <a:extLst>
                <a:ext uri="{FF2B5EF4-FFF2-40B4-BE49-F238E27FC236}">
                  <a16:creationId xmlns:a16="http://schemas.microsoft.com/office/drawing/2014/main" id="{857CCB30-59D4-45A7-8B3D-9ECBBA1E5052}"/>
                </a:ext>
              </a:extLst>
            </p:cNvPr>
            <p:cNvSpPr/>
            <p:nvPr/>
          </p:nvSpPr>
          <p:spPr>
            <a:xfrm>
              <a:off x="9805228" y="3151252"/>
              <a:ext cx="1589622"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600" dirty="0">
                  <a:solidFill>
                    <a:schemeClr val="tx1"/>
                  </a:solidFill>
                </a:rPr>
                <a:t>Altura de </a:t>
              </a:r>
              <a:r>
                <a:rPr lang="es-EC" sz="1600" dirty="0" err="1">
                  <a:solidFill>
                    <a:schemeClr val="tx1"/>
                  </a:solidFill>
                </a:rPr>
                <a:t>plantulas</a:t>
              </a:r>
              <a:endParaRPr lang="es-EC" sz="1600" kern="1200" dirty="0">
                <a:solidFill>
                  <a:schemeClr val="tx1"/>
                </a:solidFill>
              </a:endParaRPr>
            </a:p>
          </p:txBody>
        </p:sp>
        <p:sp>
          <p:nvSpPr>
            <p:cNvPr id="31" name="Forma libre: forma 30">
              <a:extLst>
                <a:ext uri="{FF2B5EF4-FFF2-40B4-BE49-F238E27FC236}">
                  <a16:creationId xmlns:a16="http://schemas.microsoft.com/office/drawing/2014/main" id="{279CFF68-1D4E-4E7D-8D74-F5A2C495B36E}"/>
                </a:ext>
              </a:extLst>
            </p:cNvPr>
            <p:cNvSpPr/>
            <p:nvPr/>
          </p:nvSpPr>
          <p:spPr>
            <a:xfrm>
              <a:off x="4871007" y="5392446"/>
              <a:ext cx="1589622"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600" dirty="0">
                  <a:solidFill>
                    <a:schemeClr val="tx1"/>
                  </a:solidFill>
                </a:rPr>
                <a:t>V</a:t>
              </a:r>
              <a:r>
                <a:rPr lang="es-EC" sz="1600" dirty="0" err="1">
                  <a:solidFill>
                    <a:schemeClr val="tx1"/>
                  </a:solidFill>
                </a:rPr>
                <a:t>igor</a:t>
              </a:r>
              <a:r>
                <a:rPr lang="es-EC" sz="1600" dirty="0">
                  <a:solidFill>
                    <a:schemeClr val="tx1"/>
                  </a:solidFill>
                </a:rPr>
                <a:t> de </a:t>
              </a:r>
              <a:r>
                <a:rPr lang="es-EC" sz="1600" dirty="0" err="1">
                  <a:solidFill>
                    <a:schemeClr val="tx1"/>
                  </a:solidFill>
                </a:rPr>
                <a:t>plantulas</a:t>
              </a:r>
              <a:endParaRPr lang="es-EC" sz="1600" kern="1200" dirty="0">
                <a:solidFill>
                  <a:schemeClr val="tx1"/>
                </a:solidFill>
              </a:endParaRPr>
            </a:p>
          </p:txBody>
        </p:sp>
        <p:sp>
          <p:nvSpPr>
            <p:cNvPr id="34" name="Forma libre: forma 33">
              <a:extLst>
                <a:ext uri="{FF2B5EF4-FFF2-40B4-BE49-F238E27FC236}">
                  <a16:creationId xmlns:a16="http://schemas.microsoft.com/office/drawing/2014/main" id="{C49215A5-41FA-4308-9E34-22BCD515C381}"/>
                </a:ext>
              </a:extLst>
            </p:cNvPr>
            <p:cNvSpPr/>
            <p:nvPr/>
          </p:nvSpPr>
          <p:spPr>
            <a:xfrm>
              <a:off x="6990139" y="5392446"/>
              <a:ext cx="1560724"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600" dirty="0">
                  <a:solidFill>
                    <a:schemeClr val="tx1"/>
                  </a:solidFill>
                </a:rPr>
                <a:t>D</a:t>
              </a:r>
              <a:r>
                <a:rPr lang="es-EC" sz="1600" dirty="0" err="1">
                  <a:solidFill>
                    <a:schemeClr val="tx1"/>
                  </a:solidFill>
                </a:rPr>
                <a:t>esarrollo</a:t>
              </a:r>
              <a:r>
                <a:rPr lang="es-EC" sz="1600" dirty="0">
                  <a:solidFill>
                    <a:schemeClr val="tx1"/>
                  </a:solidFill>
                </a:rPr>
                <a:t> radicular (largo y </a:t>
              </a:r>
              <a:r>
                <a:rPr lang="es-EC" sz="1600" dirty="0" err="1">
                  <a:solidFill>
                    <a:schemeClr val="tx1"/>
                  </a:solidFill>
                </a:rPr>
                <a:t>diamtetro</a:t>
              </a:r>
              <a:r>
                <a:rPr lang="es-EC" sz="1600" dirty="0">
                  <a:solidFill>
                    <a:schemeClr val="tx1"/>
                  </a:solidFill>
                </a:rPr>
                <a:t>)</a:t>
              </a:r>
              <a:endParaRPr lang="es-EC" sz="1600" kern="1200" dirty="0">
                <a:solidFill>
                  <a:schemeClr val="tx1"/>
                </a:solidFill>
              </a:endParaRPr>
            </a:p>
          </p:txBody>
        </p:sp>
      </p:grpSp>
      <p:sp>
        <p:nvSpPr>
          <p:cNvPr id="7" name="1 Título">
            <a:extLst>
              <a:ext uri="{FF2B5EF4-FFF2-40B4-BE49-F238E27FC236}">
                <a16:creationId xmlns:a16="http://schemas.microsoft.com/office/drawing/2014/main" id="{5BBB2AE7-4C60-4CCC-B86F-942B4B55D20C}"/>
              </a:ext>
            </a:extLst>
          </p:cNvPr>
          <p:cNvSpPr txBox="1">
            <a:spLocks/>
          </p:cNvSpPr>
          <p:nvPr/>
        </p:nvSpPr>
        <p:spPr>
          <a:xfrm>
            <a:off x="3079977" y="99556"/>
            <a:ext cx="614305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solidFill>
                  <a:schemeClr val="tx1"/>
                </a:solidFill>
              </a:rPr>
              <a:t>VARIABLES</a:t>
            </a:r>
            <a:r>
              <a:rPr lang="es-EC" kern="1500" spc="-150" dirty="0">
                <a:solidFill>
                  <a:schemeClr val="tx1"/>
                </a:solidFill>
              </a:rPr>
              <a:t> EVALUADAS</a:t>
            </a:r>
            <a:endParaRPr lang="es-EC" dirty="0">
              <a:solidFill>
                <a:schemeClr val="tx1"/>
              </a:solidFill>
            </a:endParaRPr>
          </a:p>
        </p:txBody>
      </p:sp>
      <p:sp>
        <p:nvSpPr>
          <p:cNvPr id="35" name="Forma libre: forma 34">
            <a:extLst>
              <a:ext uri="{FF2B5EF4-FFF2-40B4-BE49-F238E27FC236}">
                <a16:creationId xmlns:a16="http://schemas.microsoft.com/office/drawing/2014/main" id="{D95A4641-CD15-4103-9D0F-F8B47D952E44}"/>
              </a:ext>
            </a:extLst>
          </p:cNvPr>
          <p:cNvSpPr/>
          <p:nvPr/>
        </p:nvSpPr>
        <p:spPr>
          <a:xfrm>
            <a:off x="8262714" y="5279684"/>
            <a:ext cx="1560724" cy="561043"/>
          </a:xfrm>
          <a:custGeom>
            <a:avLst/>
            <a:gdLst>
              <a:gd name="connsiteX0" fmla="*/ 0 w 1589622"/>
              <a:gd name="connsiteY0" fmla="*/ 0 h 561043"/>
              <a:gd name="connsiteX1" fmla="*/ 1589622 w 1589622"/>
              <a:gd name="connsiteY1" fmla="*/ 0 h 561043"/>
              <a:gd name="connsiteX2" fmla="*/ 1589622 w 1589622"/>
              <a:gd name="connsiteY2" fmla="*/ 561043 h 561043"/>
              <a:gd name="connsiteX3" fmla="*/ 0 w 1589622"/>
              <a:gd name="connsiteY3" fmla="*/ 561043 h 561043"/>
              <a:gd name="connsiteX4" fmla="*/ 0 w 1589622"/>
              <a:gd name="connsiteY4" fmla="*/ 0 h 56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622" h="561043">
                <a:moveTo>
                  <a:pt x="0" y="0"/>
                </a:moveTo>
                <a:lnTo>
                  <a:pt x="1589622" y="0"/>
                </a:lnTo>
                <a:lnTo>
                  <a:pt x="1589622" y="561043"/>
                </a:lnTo>
                <a:lnTo>
                  <a:pt x="0" y="5610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600" kern="1200" dirty="0">
                <a:solidFill>
                  <a:schemeClr val="tx1"/>
                </a:solidFill>
              </a:rPr>
              <a:t>Concentración de AIA</a:t>
            </a:r>
            <a:endParaRPr lang="es-EC" sz="1600" kern="1200" dirty="0">
              <a:solidFill>
                <a:schemeClr val="tx1"/>
              </a:solidFill>
            </a:endParaRPr>
          </a:p>
        </p:txBody>
      </p:sp>
      <p:pic>
        <p:nvPicPr>
          <p:cNvPr id="3" name="Imagen 2">
            <a:extLst>
              <a:ext uri="{FF2B5EF4-FFF2-40B4-BE49-F238E27FC236}">
                <a16:creationId xmlns:a16="http://schemas.microsoft.com/office/drawing/2014/main" id="{5B3913E5-B6DB-4C20-BC0F-DE8DAAF92667}"/>
              </a:ext>
            </a:extLst>
          </p:cNvPr>
          <p:cNvPicPr>
            <a:picLocks noChangeAspect="1"/>
          </p:cNvPicPr>
          <p:nvPr/>
        </p:nvPicPr>
        <p:blipFill>
          <a:blip r:embed="rId2"/>
          <a:stretch>
            <a:fillRect/>
          </a:stretch>
        </p:blipFill>
        <p:spPr>
          <a:xfrm>
            <a:off x="6695610" y="1074204"/>
            <a:ext cx="2030780" cy="1605083"/>
          </a:xfrm>
          <a:prstGeom prst="rect">
            <a:avLst/>
          </a:prstGeom>
        </p:spPr>
      </p:pic>
      <p:pic>
        <p:nvPicPr>
          <p:cNvPr id="9" name="Imagen 8">
            <a:extLst>
              <a:ext uri="{FF2B5EF4-FFF2-40B4-BE49-F238E27FC236}">
                <a16:creationId xmlns:a16="http://schemas.microsoft.com/office/drawing/2014/main" id="{A32D8B1A-59FD-4680-9AED-69336298C8FC}"/>
              </a:ext>
            </a:extLst>
          </p:cNvPr>
          <p:cNvPicPr>
            <a:picLocks noChangeAspect="1"/>
          </p:cNvPicPr>
          <p:nvPr/>
        </p:nvPicPr>
        <p:blipFill>
          <a:blip r:embed="rId3"/>
          <a:stretch>
            <a:fillRect/>
          </a:stretch>
        </p:blipFill>
        <p:spPr>
          <a:xfrm>
            <a:off x="4193279" y="1058569"/>
            <a:ext cx="2030780" cy="1605083"/>
          </a:xfrm>
          <a:prstGeom prst="rect">
            <a:avLst/>
          </a:prstGeom>
        </p:spPr>
      </p:pic>
      <p:sp>
        <p:nvSpPr>
          <p:cNvPr id="38" name="Elipse 37">
            <a:extLst>
              <a:ext uri="{FF2B5EF4-FFF2-40B4-BE49-F238E27FC236}">
                <a16:creationId xmlns:a16="http://schemas.microsoft.com/office/drawing/2014/main" id="{5009A51A-F120-4ABE-807E-2EA77CF1D96F}"/>
              </a:ext>
            </a:extLst>
          </p:cNvPr>
          <p:cNvSpPr/>
          <p:nvPr/>
        </p:nvSpPr>
        <p:spPr>
          <a:xfrm>
            <a:off x="4725208" y="671190"/>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2</a:t>
            </a:r>
          </a:p>
        </p:txBody>
      </p:sp>
      <p:pic>
        <p:nvPicPr>
          <p:cNvPr id="13" name="Imagen 12">
            <a:extLst>
              <a:ext uri="{FF2B5EF4-FFF2-40B4-BE49-F238E27FC236}">
                <a16:creationId xmlns:a16="http://schemas.microsoft.com/office/drawing/2014/main" id="{BF309A04-6709-4C42-ACC6-C3032C82478F}"/>
              </a:ext>
            </a:extLst>
          </p:cNvPr>
          <p:cNvPicPr>
            <a:picLocks noChangeAspect="1"/>
          </p:cNvPicPr>
          <p:nvPr/>
        </p:nvPicPr>
        <p:blipFill rotWithShape="1">
          <a:blip r:embed="rId4"/>
          <a:srcRect l="21668" t="15556" r="5910" b="22122"/>
          <a:stretch/>
        </p:blipFill>
        <p:spPr>
          <a:xfrm>
            <a:off x="2008129" y="1062525"/>
            <a:ext cx="1871793" cy="1614212"/>
          </a:xfrm>
          <a:prstGeom prst="rect">
            <a:avLst/>
          </a:prstGeom>
        </p:spPr>
      </p:pic>
      <p:sp>
        <p:nvSpPr>
          <p:cNvPr id="36" name="Elipse 35">
            <a:extLst>
              <a:ext uri="{FF2B5EF4-FFF2-40B4-BE49-F238E27FC236}">
                <a16:creationId xmlns:a16="http://schemas.microsoft.com/office/drawing/2014/main" id="{5FC15666-4789-44BB-A42C-462250D4F912}"/>
              </a:ext>
            </a:extLst>
          </p:cNvPr>
          <p:cNvSpPr/>
          <p:nvPr/>
        </p:nvSpPr>
        <p:spPr>
          <a:xfrm>
            <a:off x="2619526" y="671191"/>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1</a:t>
            </a:r>
          </a:p>
        </p:txBody>
      </p:sp>
      <p:sp>
        <p:nvSpPr>
          <p:cNvPr id="39" name="Elipse 38">
            <a:extLst>
              <a:ext uri="{FF2B5EF4-FFF2-40B4-BE49-F238E27FC236}">
                <a16:creationId xmlns:a16="http://schemas.microsoft.com/office/drawing/2014/main" id="{5208F35A-689E-4F7A-B605-51DAF0138A03}"/>
              </a:ext>
            </a:extLst>
          </p:cNvPr>
          <p:cNvSpPr/>
          <p:nvPr/>
        </p:nvSpPr>
        <p:spPr>
          <a:xfrm>
            <a:off x="7486673" y="700873"/>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3</a:t>
            </a:r>
          </a:p>
        </p:txBody>
      </p:sp>
      <p:pic>
        <p:nvPicPr>
          <p:cNvPr id="17" name="Imagen 16">
            <a:extLst>
              <a:ext uri="{FF2B5EF4-FFF2-40B4-BE49-F238E27FC236}">
                <a16:creationId xmlns:a16="http://schemas.microsoft.com/office/drawing/2014/main" id="{B352D10E-4318-4929-B3DC-06C331F1D5F0}"/>
              </a:ext>
            </a:extLst>
          </p:cNvPr>
          <p:cNvPicPr>
            <a:picLocks noChangeAspect="1"/>
          </p:cNvPicPr>
          <p:nvPr/>
        </p:nvPicPr>
        <p:blipFill rotWithShape="1">
          <a:blip r:embed="rId5"/>
          <a:srcRect l="25637" t="35683" r="27694" b="3333"/>
          <a:stretch/>
        </p:blipFill>
        <p:spPr>
          <a:xfrm>
            <a:off x="9044226" y="1054297"/>
            <a:ext cx="1814723" cy="1622440"/>
          </a:xfrm>
          <a:prstGeom prst="rect">
            <a:avLst/>
          </a:prstGeom>
        </p:spPr>
      </p:pic>
      <p:sp>
        <p:nvSpPr>
          <p:cNvPr id="40" name="Elipse 39">
            <a:extLst>
              <a:ext uri="{FF2B5EF4-FFF2-40B4-BE49-F238E27FC236}">
                <a16:creationId xmlns:a16="http://schemas.microsoft.com/office/drawing/2014/main" id="{70BD6CAC-3074-42DF-BCA2-65F274062BA6}"/>
              </a:ext>
            </a:extLst>
          </p:cNvPr>
          <p:cNvSpPr/>
          <p:nvPr/>
        </p:nvSpPr>
        <p:spPr>
          <a:xfrm>
            <a:off x="9568112" y="700873"/>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4</a:t>
            </a:r>
          </a:p>
        </p:txBody>
      </p:sp>
      <p:pic>
        <p:nvPicPr>
          <p:cNvPr id="23" name="Imagen 22">
            <a:extLst>
              <a:ext uri="{FF2B5EF4-FFF2-40B4-BE49-F238E27FC236}">
                <a16:creationId xmlns:a16="http://schemas.microsoft.com/office/drawing/2014/main" id="{DBBFE586-C362-4BD4-A9AA-136B1CFF8C74}"/>
              </a:ext>
            </a:extLst>
          </p:cNvPr>
          <p:cNvPicPr>
            <a:picLocks noChangeAspect="1"/>
          </p:cNvPicPr>
          <p:nvPr/>
        </p:nvPicPr>
        <p:blipFill>
          <a:blip r:embed="rId6"/>
          <a:stretch>
            <a:fillRect/>
          </a:stretch>
        </p:blipFill>
        <p:spPr>
          <a:xfrm>
            <a:off x="3083098" y="3694213"/>
            <a:ext cx="1891610" cy="1607250"/>
          </a:xfrm>
          <a:prstGeom prst="rect">
            <a:avLst/>
          </a:prstGeom>
        </p:spPr>
      </p:pic>
      <p:sp>
        <p:nvSpPr>
          <p:cNvPr id="41" name="Elipse 40">
            <a:extLst>
              <a:ext uri="{FF2B5EF4-FFF2-40B4-BE49-F238E27FC236}">
                <a16:creationId xmlns:a16="http://schemas.microsoft.com/office/drawing/2014/main" id="{1EB3C26C-FBD0-493B-8FB7-8502F3A3DA19}"/>
              </a:ext>
            </a:extLst>
          </p:cNvPr>
          <p:cNvSpPr/>
          <p:nvPr/>
        </p:nvSpPr>
        <p:spPr>
          <a:xfrm>
            <a:off x="3738591" y="3235343"/>
            <a:ext cx="605905" cy="667570"/>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5</a:t>
            </a:r>
          </a:p>
        </p:txBody>
      </p:sp>
      <p:pic>
        <p:nvPicPr>
          <p:cNvPr id="37" name="Imagen 36">
            <a:extLst>
              <a:ext uri="{FF2B5EF4-FFF2-40B4-BE49-F238E27FC236}">
                <a16:creationId xmlns:a16="http://schemas.microsoft.com/office/drawing/2014/main" id="{7DB3293D-A729-4D64-81AC-32A902E2D463}"/>
              </a:ext>
            </a:extLst>
          </p:cNvPr>
          <p:cNvPicPr>
            <a:picLocks noChangeAspect="1"/>
          </p:cNvPicPr>
          <p:nvPr/>
        </p:nvPicPr>
        <p:blipFill>
          <a:blip r:embed="rId7"/>
          <a:stretch>
            <a:fillRect/>
          </a:stretch>
        </p:blipFill>
        <p:spPr>
          <a:xfrm>
            <a:off x="5579604" y="3691094"/>
            <a:ext cx="1926562" cy="1588590"/>
          </a:xfrm>
          <a:prstGeom prst="rect">
            <a:avLst/>
          </a:prstGeom>
        </p:spPr>
      </p:pic>
      <p:sp>
        <p:nvSpPr>
          <p:cNvPr id="42" name="Elipse 41">
            <a:extLst>
              <a:ext uri="{FF2B5EF4-FFF2-40B4-BE49-F238E27FC236}">
                <a16:creationId xmlns:a16="http://schemas.microsoft.com/office/drawing/2014/main" id="{F266E784-AFF7-435C-9922-36791859E2B0}"/>
              </a:ext>
            </a:extLst>
          </p:cNvPr>
          <p:cNvSpPr/>
          <p:nvPr/>
        </p:nvSpPr>
        <p:spPr>
          <a:xfrm>
            <a:off x="6239932" y="3322652"/>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6</a:t>
            </a:r>
          </a:p>
        </p:txBody>
      </p:sp>
      <p:pic>
        <p:nvPicPr>
          <p:cNvPr id="44" name="Imagen 43">
            <a:extLst>
              <a:ext uri="{FF2B5EF4-FFF2-40B4-BE49-F238E27FC236}">
                <a16:creationId xmlns:a16="http://schemas.microsoft.com/office/drawing/2014/main" id="{C35E8ADB-36EA-45FB-BA1E-6B70D2D91B8B}"/>
              </a:ext>
            </a:extLst>
          </p:cNvPr>
          <p:cNvPicPr>
            <a:picLocks noChangeAspect="1"/>
          </p:cNvPicPr>
          <p:nvPr/>
        </p:nvPicPr>
        <p:blipFill>
          <a:blip r:embed="rId8"/>
          <a:stretch>
            <a:fillRect/>
          </a:stretch>
        </p:blipFill>
        <p:spPr>
          <a:xfrm>
            <a:off x="8063421" y="3689627"/>
            <a:ext cx="1959310" cy="1568278"/>
          </a:xfrm>
          <a:prstGeom prst="rect">
            <a:avLst/>
          </a:prstGeom>
        </p:spPr>
      </p:pic>
      <p:sp>
        <p:nvSpPr>
          <p:cNvPr id="32" name="Elipse 31">
            <a:extLst>
              <a:ext uri="{FF2B5EF4-FFF2-40B4-BE49-F238E27FC236}">
                <a16:creationId xmlns:a16="http://schemas.microsoft.com/office/drawing/2014/main" id="{0EE03C44-6DF3-4ED7-8661-2A68888BBAAF}"/>
              </a:ext>
            </a:extLst>
          </p:cNvPr>
          <p:cNvSpPr/>
          <p:nvPr/>
        </p:nvSpPr>
        <p:spPr>
          <a:xfrm>
            <a:off x="8723750" y="3288873"/>
            <a:ext cx="605905" cy="577617"/>
          </a:xfrm>
          <a:prstGeom prst="ellipse">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3"/>
                </a:solidFill>
              </a:rPr>
              <a:t>7</a:t>
            </a:r>
          </a:p>
        </p:txBody>
      </p:sp>
      <p:grpSp>
        <p:nvGrpSpPr>
          <p:cNvPr id="45" name="Grupo 44">
            <a:extLst>
              <a:ext uri="{FF2B5EF4-FFF2-40B4-BE49-F238E27FC236}">
                <a16:creationId xmlns:a16="http://schemas.microsoft.com/office/drawing/2014/main" id="{49EEE38A-CB1D-41F2-88EF-60C6471A95FD}"/>
              </a:ext>
            </a:extLst>
          </p:cNvPr>
          <p:cNvGrpSpPr/>
          <p:nvPr/>
        </p:nvGrpSpPr>
        <p:grpSpPr>
          <a:xfrm>
            <a:off x="8832304" y="6018112"/>
            <a:ext cx="3240360" cy="582613"/>
            <a:chOff x="8832304" y="6018112"/>
            <a:chExt cx="3240360" cy="582613"/>
          </a:xfrm>
        </p:grpSpPr>
        <p:sp>
          <p:nvSpPr>
            <p:cNvPr id="46" name="Rectángulo redondeado 5">
              <a:extLst>
                <a:ext uri="{FF2B5EF4-FFF2-40B4-BE49-F238E27FC236}">
                  <a16:creationId xmlns:a16="http://schemas.microsoft.com/office/drawing/2014/main" id="{BDCA4431-83D5-42F2-9AA5-9E7B6141AE78}"/>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7" name="Imagen 5">
              <a:extLst>
                <a:ext uri="{FF2B5EF4-FFF2-40B4-BE49-F238E27FC236}">
                  <a16:creationId xmlns:a16="http://schemas.microsoft.com/office/drawing/2014/main" id="{7FE9A816-CDA1-4C50-B979-9E0141C56456}"/>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415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F08464AB-CCFC-4D0E-B1E2-EC320B646ECB}"/>
              </a:ext>
            </a:extLst>
          </p:cNvPr>
          <p:cNvSpPr txBox="1">
            <a:spLocks/>
          </p:cNvSpPr>
          <p:nvPr/>
        </p:nvSpPr>
        <p:spPr>
          <a:xfrm>
            <a:off x="2439975" y="109911"/>
            <a:ext cx="6952379"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300" dirty="0">
                <a:solidFill>
                  <a:schemeClr val="tx1"/>
                </a:solidFill>
              </a:rPr>
              <a:t>DISEÑO</a:t>
            </a:r>
            <a:r>
              <a:rPr lang="es-EC" kern="1500" spc="-150" dirty="0">
                <a:solidFill>
                  <a:schemeClr val="tx1"/>
                </a:solidFill>
              </a:rPr>
              <a:t>EXPERIMENTAL</a:t>
            </a:r>
            <a:endParaRPr lang="es-EC" dirty="0">
              <a:solidFill>
                <a:schemeClr val="tx1"/>
              </a:solidFill>
            </a:endParaRPr>
          </a:p>
        </p:txBody>
      </p:sp>
      <p:grpSp>
        <p:nvGrpSpPr>
          <p:cNvPr id="20" name="Grupo 19">
            <a:extLst>
              <a:ext uri="{FF2B5EF4-FFF2-40B4-BE49-F238E27FC236}">
                <a16:creationId xmlns:a16="http://schemas.microsoft.com/office/drawing/2014/main" id="{1B0B3212-234F-4F83-8CDF-E157D18FA11B}"/>
              </a:ext>
            </a:extLst>
          </p:cNvPr>
          <p:cNvGrpSpPr/>
          <p:nvPr/>
        </p:nvGrpSpPr>
        <p:grpSpPr>
          <a:xfrm>
            <a:off x="2819400" y="1679503"/>
            <a:ext cx="2588260" cy="2057400"/>
            <a:chOff x="3429000" y="1981200"/>
            <a:chExt cx="2054860" cy="1676400"/>
          </a:xfrm>
        </p:grpSpPr>
        <p:sp>
          <p:nvSpPr>
            <p:cNvPr id="6" name="Flecha: cheurón 5">
              <a:extLst>
                <a:ext uri="{FF2B5EF4-FFF2-40B4-BE49-F238E27FC236}">
                  <a16:creationId xmlns:a16="http://schemas.microsoft.com/office/drawing/2014/main" id="{28552CB7-B7AC-4E0D-8A83-DC96CB0047CA}"/>
                </a:ext>
              </a:extLst>
            </p:cNvPr>
            <p:cNvSpPr/>
            <p:nvPr/>
          </p:nvSpPr>
          <p:spPr>
            <a:xfrm>
              <a:off x="3429000" y="1981200"/>
              <a:ext cx="2054860" cy="1676400"/>
            </a:xfrm>
            <a:prstGeom prst="chevron">
              <a:avLst>
                <a:gd name="adj" fmla="val 21032"/>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sz="1600" b="1" dirty="0">
                  <a:solidFill>
                    <a:schemeClr val="accent3"/>
                  </a:solidFill>
                </a:rPr>
                <a:t>Diseño Experimental</a:t>
              </a:r>
            </a:p>
          </p:txBody>
        </p:sp>
        <p:pic>
          <p:nvPicPr>
            <p:cNvPr id="11" name="Imagen 10">
              <a:extLst>
                <a:ext uri="{FF2B5EF4-FFF2-40B4-BE49-F238E27FC236}">
                  <a16:creationId xmlns:a16="http://schemas.microsoft.com/office/drawing/2014/main" id="{076732C9-ADF3-4BE3-A315-FC4D12BA75D5}"/>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64455" y="2552699"/>
              <a:ext cx="876301" cy="876301"/>
            </a:xfrm>
            <a:prstGeom prst="rect">
              <a:avLst/>
            </a:prstGeom>
          </p:spPr>
        </p:pic>
      </p:grpSp>
      <p:grpSp>
        <p:nvGrpSpPr>
          <p:cNvPr id="19" name="Grupo 18">
            <a:extLst>
              <a:ext uri="{FF2B5EF4-FFF2-40B4-BE49-F238E27FC236}">
                <a16:creationId xmlns:a16="http://schemas.microsoft.com/office/drawing/2014/main" id="{1D6E7DE7-14AD-4185-8332-68F973756D92}"/>
              </a:ext>
            </a:extLst>
          </p:cNvPr>
          <p:cNvGrpSpPr/>
          <p:nvPr/>
        </p:nvGrpSpPr>
        <p:grpSpPr>
          <a:xfrm>
            <a:off x="5184140" y="1679503"/>
            <a:ext cx="2588260" cy="2057400"/>
            <a:chOff x="5603239" y="1981200"/>
            <a:chExt cx="2054860" cy="1676400"/>
          </a:xfrm>
        </p:grpSpPr>
        <p:sp>
          <p:nvSpPr>
            <p:cNvPr id="9" name="Flecha: cheurón 8">
              <a:extLst>
                <a:ext uri="{FF2B5EF4-FFF2-40B4-BE49-F238E27FC236}">
                  <a16:creationId xmlns:a16="http://schemas.microsoft.com/office/drawing/2014/main" id="{F71663CA-8DF5-4193-BB7C-2EED2434AA23}"/>
                </a:ext>
              </a:extLst>
            </p:cNvPr>
            <p:cNvSpPr/>
            <p:nvPr/>
          </p:nvSpPr>
          <p:spPr>
            <a:xfrm>
              <a:off x="5603239" y="1981200"/>
              <a:ext cx="2054860" cy="1676400"/>
            </a:xfrm>
            <a:prstGeom prst="chevron">
              <a:avLst>
                <a:gd name="adj" fmla="val 21032"/>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sz="1600" b="1" dirty="0">
                  <a:solidFill>
                    <a:schemeClr val="accent3"/>
                  </a:solidFill>
                </a:rPr>
                <a:t>Análisis de Datos</a:t>
              </a:r>
            </a:p>
          </p:txBody>
        </p:sp>
        <p:pic>
          <p:nvPicPr>
            <p:cNvPr id="13" name="Imagen 12">
              <a:extLst>
                <a:ext uri="{FF2B5EF4-FFF2-40B4-BE49-F238E27FC236}">
                  <a16:creationId xmlns:a16="http://schemas.microsoft.com/office/drawing/2014/main" id="{EE280C95-AA00-4CAD-AA83-AD4EEBE7BA2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38029" y="2552699"/>
              <a:ext cx="876301" cy="876301"/>
            </a:xfrm>
            <a:prstGeom prst="rect">
              <a:avLst/>
            </a:prstGeom>
          </p:spPr>
        </p:pic>
      </p:grpSp>
      <p:grpSp>
        <p:nvGrpSpPr>
          <p:cNvPr id="18" name="Grupo 17">
            <a:extLst>
              <a:ext uri="{FF2B5EF4-FFF2-40B4-BE49-F238E27FC236}">
                <a16:creationId xmlns:a16="http://schemas.microsoft.com/office/drawing/2014/main" id="{A50AD842-16E4-4C42-BB01-C76C602548E8}"/>
              </a:ext>
            </a:extLst>
          </p:cNvPr>
          <p:cNvGrpSpPr/>
          <p:nvPr/>
        </p:nvGrpSpPr>
        <p:grpSpPr>
          <a:xfrm>
            <a:off x="7546340" y="1679503"/>
            <a:ext cx="2588260" cy="2057400"/>
            <a:chOff x="7770920" y="1981200"/>
            <a:chExt cx="2054860" cy="1676400"/>
          </a:xfrm>
        </p:grpSpPr>
        <p:sp>
          <p:nvSpPr>
            <p:cNvPr id="10" name="Flecha: cheurón 9">
              <a:extLst>
                <a:ext uri="{FF2B5EF4-FFF2-40B4-BE49-F238E27FC236}">
                  <a16:creationId xmlns:a16="http://schemas.microsoft.com/office/drawing/2014/main" id="{932737EF-22AA-4D18-A33C-58FCE4DB1C99}"/>
                </a:ext>
              </a:extLst>
            </p:cNvPr>
            <p:cNvSpPr/>
            <p:nvPr/>
          </p:nvSpPr>
          <p:spPr>
            <a:xfrm>
              <a:off x="7770920" y="1981200"/>
              <a:ext cx="2054860" cy="1676400"/>
            </a:xfrm>
            <a:prstGeom prst="chevron">
              <a:avLst>
                <a:gd name="adj" fmla="val 21032"/>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sz="1600" b="1" dirty="0">
                  <a:solidFill>
                    <a:schemeClr val="accent3"/>
                  </a:solidFill>
                </a:rPr>
                <a:t>Significancia</a:t>
              </a:r>
            </a:p>
          </p:txBody>
        </p:sp>
        <p:pic>
          <p:nvPicPr>
            <p:cNvPr id="15" name="Imagen 14">
              <a:extLst>
                <a:ext uri="{FF2B5EF4-FFF2-40B4-BE49-F238E27FC236}">
                  <a16:creationId xmlns:a16="http://schemas.microsoft.com/office/drawing/2014/main" id="{7D78EA5A-39E3-4D03-8289-8C2441837AB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60199" y="2457449"/>
              <a:ext cx="876301" cy="876301"/>
            </a:xfrm>
            <a:prstGeom prst="rect">
              <a:avLst/>
            </a:prstGeom>
          </p:spPr>
        </p:pic>
      </p:grpSp>
      <p:sp>
        <p:nvSpPr>
          <p:cNvPr id="16" name="CuadroTexto 15">
            <a:extLst>
              <a:ext uri="{FF2B5EF4-FFF2-40B4-BE49-F238E27FC236}">
                <a16:creationId xmlns:a16="http://schemas.microsoft.com/office/drawing/2014/main" id="{F50E614A-383A-497C-8132-EFA8B0C073C7}"/>
              </a:ext>
            </a:extLst>
          </p:cNvPr>
          <p:cNvSpPr txBox="1"/>
          <p:nvPr/>
        </p:nvSpPr>
        <p:spPr>
          <a:xfrm>
            <a:off x="2544486" y="3585935"/>
            <a:ext cx="2512060" cy="20119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0" rIns="76200" bIns="0" numCol="1" spcCol="1270" anchor="ctr" anchorCtr="0">
            <a:noAutofit/>
          </a:bodyPr>
          <a:lstStyle/>
          <a:p>
            <a:pPr marL="285750" lvl="0" indent="-285750" algn="just">
              <a:buFont typeface="Arial" panose="020B0604020202020204" pitchFamily="34" charset="0"/>
              <a:buChar char="•"/>
            </a:pPr>
            <a:r>
              <a:rPr lang="es-ES" sz="1200" dirty="0">
                <a:solidFill>
                  <a:schemeClr val="tx1"/>
                </a:solidFill>
                <a:cs typeface="Times New Roman" panose="02020603050405020304" pitchFamily="18" charset="0"/>
              </a:rPr>
              <a:t>D</a:t>
            </a:r>
            <a:r>
              <a:rPr lang="es-EC" sz="1200" dirty="0" err="1">
                <a:solidFill>
                  <a:schemeClr val="tx1"/>
                </a:solidFill>
                <a:cs typeface="Times New Roman" panose="02020603050405020304" pitchFamily="18" charset="0"/>
              </a:rPr>
              <a:t>iseño</a:t>
            </a:r>
            <a:r>
              <a:rPr lang="es-EC" sz="1200" dirty="0">
                <a:solidFill>
                  <a:schemeClr val="tx1"/>
                </a:solidFill>
                <a:cs typeface="Times New Roman" panose="02020603050405020304" pitchFamily="18" charset="0"/>
              </a:rPr>
              <a:t> de completamente al azar (DCA) con arreglo bifactorial 4x4 más un testigo.</a:t>
            </a:r>
            <a:endParaRPr lang="es-ES" sz="1200" dirty="0">
              <a:solidFill>
                <a:schemeClr val="tx1"/>
              </a:solidFill>
              <a:cs typeface="Times New Roman" panose="02020603050405020304" pitchFamily="18" charset="0"/>
            </a:endParaRPr>
          </a:p>
          <a:p>
            <a:pPr marL="285750" lvl="0" indent="-285750" algn="just">
              <a:buFont typeface="Arial" panose="020B0604020202020204" pitchFamily="34" charset="0"/>
              <a:buChar char="•"/>
            </a:pPr>
            <a:r>
              <a:rPr lang="es-ES" sz="1200" dirty="0">
                <a:solidFill>
                  <a:schemeClr val="tx1"/>
                </a:solidFill>
                <a:cs typeface="Times New Roman" panose="02020603050405020304" pitchFamily="18" charset="0"/>
              </a:rPr>
              <a:t> </a:t>
            </a:r>
            <a:r>
              <a:rPr lang="es-EC" sz="1200" dirty="0">
                <a:solidFill>
                  <a:schemeClr val="tx1"/>
                </a:solidFill>
                <a:cs typeface="Times New Roman" panose="02020603050405020304" pitchFamily="18" charset="0"/>
              </a:rPr>
              <a:t>Los 16 tratamientos se obtuvieron al relacionar dosis de ZN (0 / 2.5 / 5 / 7.5 y 10 </a:t>
            </a:r>
            <a:r>
              <a:rPr lang="es-EC" sz="1200" dirty="0" err="1">
                <a:solidFill>
                  <a:schemeClr val="tx1"/>
                </a:solidFill>
                <a:cs typeface="Times New Roman" panose="02020603050405020304" pitchFamily="18" charset="0"/>
              </a:rPr>
              <a:t>mM</a:t>
            </a:r>
            <a:r>
              <a:rPr lang="es-EC" sz="1200" dirty="0">
                <a:solidFill>
                  <a:schemeClr val="tx1"/>
                </a:solidFill>
                <a:cs typeface="Times New Roman" panose="02020603050405020304" pitchFamily="18" charset="0"/>
              </a:rPr>
              <a:t>) con diferentes tiempos de remojo (30, 60, 90 y 120 minutos).</a:t>
            </a:r>
            <a:endParaRPr lang="es-ES" sz="1200" dirty="0">
              <a:solidFill>
                <a:schemeClr val="tx1"/>
              </a:solidFill>
              <a:cs typeface="Times New Roman" panose="02020603050405020304" pitchFamily="18" charset="0"/>
            </a:endParaRPr>
          </a:p>
        </p:txBody>
      </p:sp>
      <p:sp>
        <p:nvSpPr>
          <p:cNvPr id="17" name="CuadroTexto 16">
            <a:extLst>
              <a:ext uri="{FF2B5EF4-FFF2-40B4-BE49-F238E27FC236}">
                <a16:creationId xmlns:a16="http://schemas.microsoft.com/office/drawing/2014/main" id="{60DE5E60-5217-41A1-A7E8-988A90F9D1DA}"/>
              </a:ext>
            </a:extLst>
          </p:cNvPr>
          <p:cNvSpPr txBox="1"/>
          <p:nvPr/>
        </p:nvSpPr>
        <p:spPr>
          <a:xfrm>
            <a:off x="5134077" y="3351677"/>
            <a:ext cx="2359658" cy="22461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0" rIns="76200" bIns="0" numCol="1" spcCol="1270" anchor="ctr" anchorCtr="0">
            <a:noAutofit/>
          </a:bodyPr>
          <a:lstStyle>
            <a:defPPr>
              <a:defRPr lang="es-EC"/>
            </a:defPPr>
            <a:lvl1pPr marL="285750" lvl="0" indent="-285750">
              <a:buFont typeface="Arial" panose="020B0604020202020204" pitchFamily="34" charset="0"/>
              <a:buChar char="•"/>
              <a:defRPr sz="1400">
                <a:solidFill>
                  <a:schemeClr val="bg1"/>
                </a:solidFill>
                <a:cs typeface="Times New Roman" panose="02020603050405020304" pitchFamily="18" charset="0"/>
              </a:defRPr>
            </a:lvl1pPr>
          </a:lstStyle>
          <a:p>
            <a:pPr algn="just"/>
            <a:r>
              <a:rPr lang="es-EC" sz="1200" dirty="0">
                <a:solidFill>
                  <a:schemeClr val="tx1"/>
                </a:solidFill>
              </a:rPr>
              <a:t>Estadística descriptiva: media, error estándar.</a:t>
            </a:r>
            <a:endParaRPr lang="es-ES" sz="1200" dirty="0">
              <a:solidFill>
                <a:schemeClr val="tx1"/>
              </a:solidFill>
            </a:endParaRPr>
          </a:p>
          <a:p>
            <a:pPr algn="just"/>
            <a:r>
              <a:rPr lang="es-ES" sz="1200" dirty="0">
                <a:solidFill>
                  <a:schemeClr val="tx1"/>
                </a:solidFill>
              </a:rPr>
              <a:t>ANAVA</a:t>
            </a:r>
          </a:p>
          <a:p>
            <a:pPr algn="just"/>
            <a:r>
              <a:rPr lang="es-ES" sz="1200" dirty="0">
                <a:solidFill>
                  <a:schemeClr val="tx1"/>
                </a:solidFill>
              </a:rPr>
              <a:t>Gráficos </a:t>
            </a:r>
            <a:r>
              <a:rPr lang="es-ES" sz="1200">
                <a:solidFill>
                  <a:schemeClr val="tx1"/>
                </a:solidFill>
              </a:rPr>
              <a:t>de barras.</a:t>
            </a:r>
            <a:endParaRPr lang="es-ES" sz="1200" dirty="0">
              <a:solidFill>
                <a:schemeClr val="tx1"/>
              </a:solidFill>
            </a:endParaRPr>
          </a:p>
          <a:p>
            <a:pPr algn="just"/>
            <a:r>
              <a:rPr lang="es-EC" sz="1200" dirty="0">
                <a:solidFill>
                  <a:schemeClr val="tx1"/>
                </a:solidFill>
              </a:rPr>
              <a:t>Pruebas de comparación de medias DGC </a:t>
            </a:r>
            <a:endParaRPr lang="es-ES" sz="1200" dirty="0">
              <a:solidFill>
                <a:schemeClr val="tx1"/>
              </a:solidFill>
            </a:endParaRPr>
          </a:p>
        </p:txBody>
      </p:sp>
      <p:sp>
        <p:nvSpPr>
          <p:cNvPr id="21" name="CuadroTexto 20">
            <a:extLst>
              <a:ext uri="{FF2B5EF4-FFF2-40B4-BE49-F238E27FC236}">
                <a16:creationId xmlns:a16="http://schemas.microsoft.com/office/drawing/2014/main" id="{42EC5C92-2C51-4831-BF04-AF1EA91CF5EC}"/>
              </a:ext>
            </a:extLst>
          </p:cNvPr>
          <p:cNvSpPr txBox="1"/>
          <p:nvPr/>
        </p:nvSpPr>
        <p:spPr>
          <a:xfrm>
            <a:off x="7551422" y="3463855"/>
            <a:ext cx="2359658" cy="9906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0" rIns="76200" bIns="0" numCol="1" spcCol="1270" anchor="ctr" anchorCtr="0">
            <a:noAutofit/>
          </a:bodyPr>
          <a:lstStyle>
            <a:defPPr>
              <a:defRPr lang="es-EC"/>
            </a:defPPr>
            <a:lvl1pPr marL="285750" lvl="0" indent="-285750">
              <a:buFont typeface="Arial" panose="020B0604020202020204" pitchFamily="34" charset="0"/>
              <a:buChar char="•"/>
              <a:defRPr sz="1400">
                <a:solidFill>
                  <a:schemeClr val="bg1"/>
                </a:solidFill>
                <a:cs typeface="Times New Roman" panose="02020603050405020304" pitchFamily="18" charset="0"/>
              </a:defRPr>
            </a:lvl1pPr>
          </a:lstStyle>
          <a:p>
            <a:pPr lvl="0"/>
            <a:r>
              <a:rPr lang="es-ES" sz="1200" dirty="0">
                <a:solidFill>
                  <a:schemeClr val="tx1"/>
                </a:solidFill>
              </a:rPr>
              <a:t>Declarada cuando P </a:t>
            </a:r>
            <a:r>
              <a:rPr lang="es-EC" sz="1200" dirty="0">
                <a:solidFill>
                  <a:schemeClr val="tx1"/>
                </a:solidFill>
              </a:rPr>
              <a:t>≤ 0.05</a:t>
            </a:r>
            <a:endParaRPr lang="es-ES" sz="1200" dirty="0">
              <a:solidFill>
                <a:schemeClr val="tx1"/>
              </a:solidFill>
            </a:endParaRPr>
          </a:p>
        </p:txBody>
      </p:sp>
      <p:grpSp>
        <p:nvGrpSpPr>
          <p:cNvPr id="22" name="Grupo 21">
            <a:extLst>
              <a:ext uri="{FF2B5EF4-FFF2-40B4-BE49-F238E27FC236}">
                <a16:creationId xmlns:a16="http://schemas.microsoft.com/office/drawing/2014/main" id="{D8A35685-72E5-4140-9049-A141A705764E}"/>
              </a:ext>
            </a:extLst>
          </p:cNvPr>
          <p:cNvGrpSpPr/>
          <p:nvPr/>
        </p:nvGrpSpPr>
        <p:grpSpPr>
          <a:xfrm>
            <a:off x="8832304" y="6021288"/>
            <a:ext cx="3240360" cy="582613"/>
            <a:chOff x="8832304" y="6018112"/>
            <a:chExt cx="3240360" cy="582613"/>
          </a:xfrm>
        </p:grpSpPr>
        <p:sp>
          <p:nvSpPr>
            <p:cNvPr id="23" name="Rectángulo redondeado 28">
              <a:extLst>
                <a:ext uri="{FF2B5EF4-FFF2-40B4-BE49-F238E27FC236}">
                  <a16:creationId xmlns:a16="http://schemas.microsoft.com/office/drawing/2014/main" id="{6844A59C-D64D-4D41-8BA5-EDC9C599790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4" name="Imagen 5">
              <a:extLst>
                <a:ext uri="{FF2B5EF4-FFF2-40B4-BE49-F238E27FC236}">
                  <a16:creationId xmlns:a16="http://schemas.microsoft.com/office/drawing/2014/main" id="{4B80273C-F2C0-40AC-BE7A-E2592FA9BE27}"/>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 descr="Resultado de imagen de INFOSTAT&quot;">
            <a:extLst>
              <a:ext uri="{FF2B5EF4-FFF2-40B4-BE49-F238E27FC236}">
                <a16:creationId xmlns:a16="http://schemas.microsoft.com/office/drawing/2014/main" id="{8DF8C236-C994-419D-8199-C0B50366C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837" y="702680"/>
            <a:ext cx="1699995" cy="97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8070DD13-3751-4C93-BCB2-6EFBA99B77E8}"/>
              </a:ext>
            </a:extLst>
          </p:cNvPr>
          <p:cNvGrpSpPr/>
          <p:nvPr/>
        </p:nvGrpSpPr>
        <p:grpSpPr>
          <a:xfrm>
            <a:off x="3657600" y="2434426"/>
            <a:ext cx="4876800" cy="1989148"/>
            <a:chOff x="3962399" y="2333625"/>
            <a:chExt cx="4876800" cy="1989148"/>
          </a:xfrm>
        </p:grpSpPr>
        <p:sp>
          <p:nvSpPr>
            <p:cNvPr id="5" name="CuadroTexto 4">
              <a:extLst>
                <a:ext uri="{FF2B5EF4-FFF2-40B4-BE49-F238E27FC236}">
                  <a16:creationId xmlns:a16="http://schemas.microsoft.com/office/drawing/2014/main" id="{DEAB2E96-F3CB-4207-A5D6-BD5B8A3CB358}"/>
                </a:ext>
              </a:extLst>
            </p:cNvPr>
            <p:cNvSpPr txBox="1"/>
            <p:nvPr/>
          </p:nvSpPr>
          <p:spPr>
            <a:xfrm>
              <a:off x="3962399" y="3214777"/>
              <a:ext cx="4876800" cy="1107996"/>
            </a:xfrm>
            <a:prstGeom prst="rect">
              <a:avLst/>
            </a:prstGeom>
            <a:noFill/>
          </p:spPr>
          <p:txBody>
            <a:bodyPr wrap="square" rtlCol="0">
              <a:spAutoFit/>
            </a:bodyPr>
            <a:lstStyle/>
            <a:p>
              <a:r>
                <a:rPr lang="es-EC" sz="6600" b="1" spc="-150" dirty="0"/>
                <a:t>RESULTADOS</a:t>
              </a:r>
            </a:p>
          </p:txBody>
        </p:sp>
        <p:pic>
          <p:nvPicPr>
            <p:cNvPr id="7" name="Imagen 6">
              <a:extLst>
                <a:ext uri="{FF2B5EF4-FFF2-40B4-BE49-F238E27FC236}">
                  <a16:creationId xmlns:a16="http://schemas.microsoft.com/office/drawing/2014/main" id="{BDF49EB2-2202-462B-984E-1436A3B4015D}"/>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53112" y="2333625"/>
              <a:ext cx="1095375" cy="1095375"/>
            </a:xfrm>
            <a:prstGeom prst="rect">
              <a:avLst/>
            </a:prstGeom>
          </p:spPr>
        </p:pic>
      </p:grpSp>
      <p:grpSp>
        <p:nvGrpSpPr>
          <p:cNvPr id="9" name="Grupo 8">
            <a:extLst>
              <a:ext uri="{FF2B5EF4-FFF2-40B4-BE49-F238E27FC236}">
                <a16:creationId xmlns:a16="http://schemas.microsoft.com/office/drawing/2014/main" id="{0F6E44E5-0217-4CF2-800A-2703CB3D0F61}"/>
              </a:ext>
            </a:extLst>
          </p:cNvPr>
          <p:cNvGrpSpPr/>
          <p:nvPr/>
        </p:nvGrpSpPr>
        <p:grpSpPr>
          <a:xfrm>
            <a:off x="8832304" y="6021288"/>
            <a:ext cx="3240360" cy="582613"/>
            <a:chOff x="8832304" y="6018112"/>
            <a:chExt cx="3240360" cy="582613"/>
          </a:xfrm>
        </p:grpSpPr>
        <p:sp>
          <p:nvSpPr>
            <p:cNvPr id="10" name="Rectángulo redondeado 28">
              <a:extLst>
                <a:ext uri="{FF2B5EF4-FFF2-40B4-BE49-F238E27FC236}">
                  <a16:creationId xmlns:a16="http://schemas.microsoft.com/office/drawing/2014/main" id="{4E96C2C5-AF69-4BC9-B3B3-2A69DD926CB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1" name="Imagen 5">
              <a:extLst>
                <a:ext uri="{FF2B5EF4-FFF2-40B4-BE49-F238E27FC236}">
                  <a16:creationId xmlns:a16="http://schemas.microsoft.com/office/drawing/2014/main" id="{A013B0A1-9D6A-4D41-B34F-8668FC7C6A9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6312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6172200" y="1533533"/>
            <a:ext cx="0" cy="4339936"/>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sp>
        <p:nvSpPr>
          <p:cNvPr id="16" name="1 Título">
            <a:extLst>
              <a:ext uri="{FF2B5EF4-FFF2-40B4-BE49-F238E27FC236}">
                <a16:creationId xmlns:a16="http://schemas.microsoft.com/office/drawing/2014/main" id="{B7AD5355-4B94-4A24-B7DA-5205E3D5023A}"/>
              </a:ext>
            </a:extLst>
          </p:cNvPr>
          <p:cNvSpPr txBox="1">
            <a:spLocks/>
          </p:cNvSpPr>
          <p:nvPr/>
        </p:nvSpPr>
        <p:spPr>
          <a:xfrm>
            <a:off x="2022748" y="112335"/>
            <a:ext cx="8298904" cy="276999"/>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1800" kern="1500" dirty="0">
                <a:solidFill>
                  <a:schemeClr val="tx1"/>
                </a:solidFill>
              </a:rPr>
              <a:t>PORCENTAJES DE GERMINACIÓN, PERIODO Y VELOCIDAD DE GERMINACIÓN </a:t>
            </a:r>
          </a:p>
        </p:txBody>
      </p:sp>
      <p:sp>
        <p:nvSpPr>
          <p:cNvPr id="47" name="Rectángulo 46">
            <a:extLst>
              <a:ext uri="{FF2B5EF4-FFF2-40B4-BE49-F238E27FC236}">
                <a16:creationId xmlns:a16="http://schemas.microsoft.com/office/drawing/2014/main" id="{CD21D8F7-7D39-4A09-A411-D8ECF809CB96}"/>
              </a:ext>
            </a:extLst>
          </p:cNvPr>
          <p:cNvSpPr/>
          <p:nvPr/>
        </p:nvSpPr>
        <p:spPr>
          <a:xfrm>
            <a:off x="652303" y="2605940"/>
            <a:ext cx="5245372" cy="222505"/>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1" name="Rectángulo 50">
            <a:extLst>
              <a:ext uri="{FF2B5EF4-FFF2-40B4-BE49-F238E27FC236}">
                <a16:creationId xmlns:a16="http://schemas.microsoft.com/office/drawing/2014/main" id="{7D189666-02D8-4DB9-A9D5-383F2C25A4CF}"/>
              </a:ext>
            </a:extLst>
          </p:cNvPr>
          <p:cNvSpPr/>
          <p:nvPr/>
        </p:nvSpPr>
        <p:spPr>
          <a:xfrm>
            <a:off x="652303" y="3762494"/>
            <a:ext cx="5273004" cy="222505"/>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2" name="Rectángulo 51">
            <a:extLst>
              <a:ext uri="{FF2B5EF4-FFF2-40B4-BE49-F238E27FC236}">
                <a16:creationId xmlns:a16="http://schemas.microsoft.com/office/drawing/2014/main" id="{3E709EF9-C414-4DE8-8B04-8037078403ED}"/>
              </a:ext>
            </a:extLst>
          </p:cNvPr>
          <p:cNvSpPr/>
          <p:nvPr/>
        </p:nvSpPr>
        <p:spPr>
          <a:xfrm>
            <a:off x="652304" y="4857992"/>
            <a:ext cx="5254717" cy="222504"/>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53" name="Rectángulo 52">
            <a:extLst>
              <a:ext uri="{FF2B5EF4-FFF2-40B4-BE49-F238E27FC236}">
                <a16:creationId xmlns:a16="http://schemas.microsoft.com/office/drawing/2014/main" id="{2C5375EB-884B-43C1-A726-A4D4FC1C7E5E}"/>
              </a:ext>
            </a:extLst>
          </p:cNvPr>
          <p:cNvSpPr/>
          <p:nvPr/>
        </p:nvSpPr>
        <p:spPr>
          <a:xfrm>
            <a:off x="652303" y="5968597"/>
            <a:ext cx="5273004" cy="222504"/>
          </a:xfrm>
          <a:prstGeom prst="rect">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4" name="Imagen 53">
            <a:extLst>
              <a:ext uri="{FF2B5EF4-FFF2-40B4-BE49-F238E27FC236}">
                <a16:creationId xmlns:a16="http://schemas.microsoft.com/office/drawing/2014/main" id="{B2B61A8C-A22E-4709-B86E-FF9F0C751D1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48578" y="2149962"/>
            <a:ext cx="5086218" cy="3149304"/>
          </a:xfrm>
          <a:prstGeom prst="rect">
            <a:avLst/>
          </a:prstGeom>
          <a:noFill/>
        </p:spPr>
      </p:pic>
      <p:sp>
        <p:nvSpPr>
          <p:cNvPr id="55" name="1 Título">
            <a:extLst>
              <a:ext uri="{FF2B5EF4-FFF2-40B4-BE49-F238E27FC236}">
                <a16:creationId xmlns:a16="http://schemas.microsoft.com/office/drawing/2014/main" id="{04C85A02-74C9-481A-AE1E-87CF63B12884}"/>
              </a:ext>
            </a:extLst>
          </p:cNvPr>
          <p:cNvSpPr txBox="1">
            <a:spLocks/>
          </p:cNvSpPr>
          <p:nvPr/>
        </p:nvSpPr>
        <p:spPr>
          <a:xfrm>
            <a:off x="6635597" y="1447800"/>
            <a:ext cx="5029198" cy="553998"/>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1800" kern="1500" dirty="0"/>
              <a:t>GERMINACIÓN DE SEMILLAS CON 120 MINUTOS DE REMOJO</a:t>
            </a:r>
          </a:p>
        </p:txBody>
      </p:sp>
      <p:sp>
        <p:nvSpPr>
          <p:cNvPr id="57" name="CuadroTexto 56">
            <a:extLst>
              <a:ext uri="{FF2B5EF4-FFF2-40B4-BE49-F238E27FC236}">
                <a16:creationId xmlns:a16="http://schemas.microsoft.com/office/drawing/2014/main" id="{C2198E59-AD6E-4FF4-A2C6-70DFCB3F9EB2}"/>
              </a:ext>
            </a:extLst>
          </p:cNvPr>
          <p:cNvSpPr txBox="1"/>
          <p:nvPr/>
        </p:nvSpPr>
        <p:spPr>
          <a:xfrm>
            <a:off x="6648578" y="5019440"/>
            <a:ext cx="5216461" cy="14370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0" rIns="76200" bIns="0" numCol="1" spcCol="1270" anchor="ctr" anchorCtr="0">
            <a:noAutofit/>
          </a:bodyPr>
          <a:lstStyle/>
          <a:p>
            <a:pPr lvl="0" algn="just"/>
            <a:r>
              <a:rPr lang="es-EC" sz="1400" dirty="0">
                <a:solidFill>
                  <a:schemeClr val="tx1"/>
                </a:solidFill>
                <a:cs typeface="Times New Roman" panose="02020603050405020304" pitchFamily="18" charset="0"/>
              </a:rPr>
              <a:t>Se puede observar claramente como 10 </a:t>
            </a:r>
            <a:r>
              <a:rPr lang="es-EC" sz="1400" dirty="0" err="1">
                <a:solidFill>
                  <a:schemeClr val="tx1"/>
                </a:solidFill>
                <a:cs typeface="Times New Roman" panose="02020603050405020304" pitchFamily="18" charset="0"/>
              </a:rPr>
              <a:t>mM</a:t>
            </a:r>
            <a:r>
              <a:rPr lang="es-EC" sz="1400" dirty="0">
                <a:solidFill>
                  <a:schemeClr val="tx1"/>
                </a:solidFill>
                <a:cs typeface="Times New Roman" panose="02020603050405020304" pitchFamily="18" charset="0"/>
              </a:rPr>
              <a:t> de Zn con 120 minutos de remojo mostró mejor desempeño sobre la germinación de semillas de maíz dulce</a:t>
            </a:r>
            <a:endParaRPr lang="es-ES" sz="1400" dirty="0">
              <a:solidFill>
                <a:schemeClr val="tx1"/>
              </a:solidFill>
              <a:cs typeface="Times New Roman" panose="02020603050405020304" pitchFamily="18" charset="0"/>
            </a:endParaRPr>
          </a:p>
        </p:txBody>
      </p:sp>
      <p:grpSp>
        <p:nvGrpSpPr>
          <p:cNvPr id="58" name="Grupo 57">
            <a:extLst>
              <a:ext uri="{FF2B5EF4-FFF2-40B4-BE49-F238E27FC236}">
                <a16:creationId xmlns:a16="http://schemas.microsoft.com/office/drawing/2014/main" id="{5578EF27-65DB-436E-84E4-1614C73CD9A0}"/>
              </a:ext>
            </a:extLst>
          </p:cNvPr>
          <p:cNvGrpSpPr/>
          <p:nvPr/>
        </p:nvGrpSpPr>
        <p:grpSpPr>
          <a:xfrm>
            <a:off x="8832304" y="6021288"/>
            <a:ext cx="3240360" cy="582613"/>
            <a:chOff x="8832304" y="6018112"/>
            <a:chExt cx="3240360" cy="582613"/>
          </a:xfrm>
        </p:grpSpPr>
        <p:sp>
          <p:nvSpPr>
            <p:cNvPr id="59" name="Rectángulo redondeado 28">
              <a:extLst>
                <a:ext uri="{FF2B5EF4-FFF2-40B4-BE49-F238E27FC236}">
                  <a16:creationId xmlns:a16="http://schemas.microsoft.com/office/drawing/2014/main" id="{BB71C1F1-B0AF-4320-BCC2-B5F034E2DEF5}"/>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60" name="Imagen 5">
              <a:extLst>
                <a:ext uri="{FF2B5EF4-FFF2-40B4-BE49-F238E27FC236}">
                  <a16:creationId xmlns:a16="http://schemas.microsoft.com/office/drawing/2014/main" id="{166B1D68-528A-4A4E-B895-F591B0E1FF9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1" name="Objeto 60">
            <a:extLst>
              <a:ext uri="{FF2B5EF4-FFF2-40B4-BE49-F238E27FC236}">
                <a16:creationId xmlns:a16="http://schemas.microsoft.com/office/drawing/2014/main" id="{725E00E7-AA95-4D91-B830-AF19BC98F5BA}"/>
              </a:ext>
            </a:extLst>
          </p:cNvPr>
          <p:cNvGraphicFramePr>
            <a:graphicFrameLocks noChangeAspect="1"/>
          </p:cNvGraphicFramePr>
          <p:nvPr>
            <p:extLst>
              <p:ext uri="{D42A27DB-BD31-4B8C-83A1-F6EECF244321}">
                <p14:modId xmlns:p14="http://schemas.microsoft.com/office/powerpoint/2010/main" val="3608268697"/>
              </p:ext>
            </p:extLst>
          </p:nvPr>
        </p:nvGraphicFramePr>
        <p:xfrm>
          <a:off x="527205" y="1082481"/>
          <a:ext cx="5370476" cy="5374029"/>
        </p:xfrm>
        <a:graphic>
          <a:graphicData uri="http://schemas.openxmlformats.org/presentationml/2006/ole">
            <mc:AlternateContent xmlns:mc="http://schemas.openxmlformats.org/markup-compatibility/2006">
              <mc:Choice xmlns:v="urn:schemas-microsoft-com:vml" Requires="v">
                <p:oleObj name="Document" r:id="rId4" imgW="5267960" imgH="6413340" progId="Word.Document.12">
                  <p:embed/>
                </p:oleObj>
              </mc:Choice>
              <mc:Fallback>
                <p:oleObj name="Document" r:id="rId4" imgW="5267960" imgH="6413340" progId="Word.Document.12">
                  <p:embed/>
                  <p:pic>
                    <p:nvPicPr>
                      <p:cNvPr id="0" name=""/>
                      <p:cNvPicPr/>
                      <p:nvPr/>
                    </p:nvPicPr>
                    <p:blipFill>
                      <a:blip r:embed="rId5"/>
                      <a:stretch>
                        <a:fillRect/>
                      </a:stretch>
                    </p:blipFill>
                    <p:spPr>
                      <a:xfrm>
                        <a:off x="527205" y="1082481"/>
                        <a:ext cx="5370476" cy="5374029"/>
                      </a:xfrm>
                      <a:prstGeom prst="rect">
                        <a:avLst/>
                      </a:prstGeom>
                    </p:spPr>
                  </p:pic>
                </p:oleObj>
              </mc:Fallback>
            </mc:AlternateContent>
          </a:graphicData>
        </a:graphic>
      </p:graphicFrame>
      <p:sp>
        <p:nvSpPr>
          <p:cNvPr id="62" name="1 Título">
            <a:extLst>
              <a:ext uri="{FF2B5EF4-FFF2-40B4-BE49-F238E27FC236}">
                <a16:creationId xmlns:a16="http://schemas.microsoft.com/office/drawing/2014/main" id="{9AC5B30E-7F73-46C8-B848-DE44E473048B}"/>
              </a:ext>
            </a:extLst>
          </p:cNvPr>
          <p:cNvSpPr>
            <a:spLocks noGrp="1"/>
          </p:cNvSpPr>
          <p:nvPr/>
        </p:nvSpPr>
        <p:spPr>
          <a:xfrm>
            <a:off x="527206" y="586555"/>
            <a:ext cx="5568794" cy="794577"/>
          </a:xfrm>
          <a:prstGeom prst="rect">
            <a:avLst/>
          </a:prstGeom>
        </p:spPr>
        <p:txBody>
          <a:bodyPr vert="horz" lIns="91440" tIns="45720" rIns="91440" bIns="45720" rtlCol="0" anchor="ctr">
            <a:noAutofit/>
          </a:bodyPr>
          <a:lstStyle/>
          <a:p>
            <a:pPr algn="just">
              <a:spcBef>
                <a:spcPct val="0"/>
              </a:spcBef>
            </a:pPr>
            <a:r>
              <a:rPr lang="es-EC" sz="1200" b="1" dirty="0">
                <a:latin typeface="+mj-lt"/>
                <a:ea typeface="+mj-ea"/>
                <a:cs typeface="+mj-cs"/>
              </a:rPr>
              <a:t>Tabla 6 </a:t>
            </a:r>
          </a:p>
          <a:p>
            <a:pPr algn="just">
              <a:spcBef>
                <a:spcPct val="0"/>
              </a:spcBef>
            </a:pPr>
            <a:r>
              <a:rPr lang="es-EC" sz="1200" i="1" dirty="0">
                <a:latin typeface="+mj-lt"/>
                <a:ea typeface="+mj-ea"/>
                <a:cs typeface="+mj-cs"/>
              </a:rPr>
              <a:t>Porcentajes de Germinación, periodo y velocidad de germinación en semillas de maíz dulce (Zea </a:t>
            </a:r>
            <a:r>
              <a:rPr lang="es-EC" sz="1200" i="1" dirty="0" err="1">
                <a:latin typeface="+mj-lt"/>
                <a:ea typeface="+mj-ea"/>
                <a:cs typeface="+mj-cs"/>
              </a:rPr>
              <a:t>mays</a:t>
            </a:r>
            <a:r>
              <a:rPr lang="es-EC" sz="1200" i="1" dirty="0">
                <a:latin typeface="+mj-lt"/>
                <a:ea typeface="+mj-ea"/>
                <a:cs typeface="+mj-cs"/>
              </a:rPr>
              <a:t> L.) </a:t>
            </a:r>
            <a:r>
              <a:rPr lang="es-EC" sz="1200" i="1" dirty="0" err="1">
                <a:latin typeface="+mj-lt"/>
                <a:ea typeface="+mj-ea"/>
                <a:cs typeface="+mj-cs"/>
              </a:rPr>
              <a:t>var</a:t>
            </a:r>
            <a:r>
              <a:rPr lang="es-EC" sz="1200" i="1" dirty="0">
                <a:latin typeface="+mj-lt"/>
                <a:ea typeface="+mj-ea"/>
                <a:cs typeface="+mj-cs"/>
              </a:rPr>
              <a:t>. </a:t>
            </a:r>
            <a:r>
              <a:rPr lang="es-EC" sz="1200" i="1" dirty="0" err="1">
                <a:latin typeface="+mj-lt"/>
                <a:ea typeface="+mj-ea"/>
                <a:cs typeface="+mj-cs"/>
              </a:rPr>
              <a:t>Bandit</a:t>
            </a:r>
            <a:r>
              <a:rPr lang="es-EC" sz="1200" i="1" dirty="0">
                <a:latin typeface="+mj-lt"/>
                <a:ea typeface="+mj-ea"/>
                <a:cs typeface="+mj-cs"/>
              </a:rPr>
              <a:t>. Bajo el efecto de 4 dosis de Zn y 4 tiempos de remojo. </a:t>
            </a:r>
          </a:p>
          <a:p>
            <a:pPr algn="just">
              <a:spcBef>
                <a:spcPct val="0"/>
              </a:spcBef>
            </a:pPr>
            <a:endParaRPr lang="es-EC" sz="1200" i="1" dirty="0">
              <a:latin typeface="+mj-lt"/>
              <a:ea typeface="+mj-ea"/>
              <a:cs typeface="+mj-cs"/>
            </a:endParaRPr>
          </a:p>
          <a:p>
            <a:pPr algn="just">
              <a:spcBef>
                <a:spcPct val="0"/>
              </a:spcBef>
            </a:pPr>
            <a:r>
              <a:rPr lang="es-EC" sz="1200" dirty="0">
                <a:latin typeface="+mj-lt"/>
                <a:ea typeface="+mj-ea"/>
                <a:cs typeface="+mj-cs"/>
              </a:rPr>
              <a:t>.</a:t>
            </a:r>
          </a:p>
          <a:p>
            <a:pPr algn="just">
              <a:spcBef>
                <a:spcPct val="0"/>
              </a:spcBef>
            </a:pPr>
            <a:endParaRPr lang="es-EC" sz="1200" dirty="0">
              <a:latin typeface="+mj-lt"/>
              <a:ea typeface="+mj-ea"/>
              <a:cs typeface="+mj-cs"/>
            </a:endParaRPr>
          </a:p>
        </p:txBody>
      </p:sp>
    </p:spTree>
    <p:extLst>
      <p:ext uri="{BB962C8B-B14F-4D97-AF65-F5344CB8AC3E}">
        <p14:creationId xmlns:p14="http://schemas.microsoft.com/office/powerpoint/2010/main" val="408859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A7913EBF-610A-4C3D-9160-6913D6D76E98}"/>
              </a:ext>
            </a:extLst>
          </p:cNvPr>
          <p:cNvSpPr txBox="1">
            <a:spLocks/>
          </p:cNvSpPr>
          <p:nvPr/>
        </p:nvSpPr>
        <p:spPr>
          <a:xfrm>
            <a:off x="3438466" y="180465"/>
            <a:ext cx="5315068" cy="369332"/>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400" kern="1500" dirty="0">
                <a:solidFill>
                  <a:schemeClr val="tx1"/>
                </a:solidFill>
              </a:rPr>
              <a:t>ALTURA Y PESO DE PLÁNTULAS</a:t>
            </a:r>
          </a:p>
        </p:txBody>
      </p:sp>
      <p:pic>
        <p:nvPicPr>
          <p:cNvPr id="16" name="Imagen 15">
            <a:extLst>
              <a:ext uri="{FF2B5EF4-FFF2-40B4-BE49-F238E27FC236}">
                <a16:creationId xmlns:a16="http://schemas.microsoft.com/office/drawing/2014/main" id="{67729222-F50D-4232-AE1C-1E035E70AA59}"/>
              </a:ext>
            </a:extLst>
          </p:cNvPr>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8645" y="2057400"/>
            <a:ext cx="5471486" cy="3788563"/>
          </a:xfrm>
          <a:prstGeom prst="rect">
            <a:avLst/>
          </a:prstGeom>
          <a:noFill/>
        </p:spPr>
      </p:pic>
      <p:sp>
        <p:nvSpPr>
          <p:cNvPr id="17" name="CuadroTexto 16">
            <a:extLst>
              <a:ext uri="{FF2B5EF4-FFF2-40B4-BE49-F238E27FC236}">
                <a16:creationId xmlns:a16="http://schemas.microsoft.com/office/drawing/2014/main" id="{A234BC77-9713-4F75-85E4-391C6275EB3E}"/>
              </a:ext>
            </a:extLst>
          </p:cNvPr>
          <p:cNvSpPr txBox="1"/>
          <p:nvPr/>
        </p:nvSpPr>
        <p:spPr>
          <a:xfrm>
            <a:off x="546691" y="990600"/>
            <a:ext cx="5040464" cy="10668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0" rIns="76200" bIns="0" numCol="1" spcCol="1270" anchor="ctr" anchorCtr="0">
            <a:noAutofit/>
          </a:bodyPr>
          <a:lstStyle/>
          <a:p>
            <a:pPr lvl="0" algn="just"/>
            <a:r>
              <a:rPr lang="es-EC" sz="1400" dirty="0">
                <a:solidFill>
                  <a:schemeClr val="tx1"/>
                </a:solidFill>
                <a:cs typeface="Times New Roman" panose="02020603050405020304" pitchFamily="18" charset="0"/>
              </a:rPr>
              <a:t>La altura de las plántulas se midió a los 15 días después de haber sido aplicados los tratamientos, presentando diferencias significativas.</a:t>
            </a:r>
            <a:endParaRPr lang="es-ES" sz="1400" dirty="0">
              <a:solidFill>
                <a:schemeClr val="tx1"/>
              </a:solidFill>
              <a:cs typeface="Times New Roman" panose="02020603050405020304" pitchFamily="18" charset="0"/>
            </a:endParaRPr>
          </a:p>
        </p:txBody>
      </p:sp>
      <p:sp>
        <p:nvSpPr>
          <p:cNvPr id="18" name="Rectángulo 17">
            <a:extLst>
              <a:ext uri="{FF2B5EF4-FFF2-40B4-BE49-F238E27FC236}">
                <a16:creationId xmlns:a16="http://schemas.microsoft.com/office/drawing/2014/main" id="{95584DD3-A6CE-4A22-B371-5BC5E8D6D305}"/>
              </a:ext>
            </a:extLst>
          </p:cNvPr>
          <p:cNvSpPr/>
          <p:nvPr/>
        </p:nvSpPr>
        <p:spPr>
          <a:xfrm>
            <a:off x="6451093" y="5731663"/>
            <a:ext cx="5196527"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9" name="Rectángulo 18">
            <a:extLst>
              <a:ext uri="{FF2B5EF4-FFF2-40B4-BE49-F238E27FC236}">
                <a16:creationId xmlns:a16="http://schemas.microsoft.com/office/drawing/2014/main" id="{3ECEDBA7-8C24-43E1-97B1-DB3679CF6697}"/>
              </a:ext>
            </a:extLst>
          </p:cNvPr>
          <p:cNvSpPr/>
          <p:nvPr/>
        </p:nvSpPr>
        <p:spPr>
          <a:xfrm>
            <a:off x="6449064" y="4648200"/>
            <a:ext cx="5196526" cy="228600"/>
          </a:xfrm>
          <a:prstGeom prst="rect">
            <a:avLst/>
          </a:prstGeom>
          <a:no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0" name="Rectángulo 19">
            <a:extLst>
              <a:ext uri="{FF2B5EF4-FFF2-40B4-BE49-F238E27FC236}">
                <a16:creationId xmlns:a16="http://schemas.microsoft.com/office/drawing/2014/main" id="{D96EB9C5-3FA3-458F-9B60-157A24A4AF42}"/>
              </a:ext>
            </a:extLst>
          </p:cNvPr>
          <p:cNvSpPr/>
          <p:nvPr/>
        </p:nvSpPr>
        <p:spPr>
          <a:xfrm>
            <a:off x="6512238" y="1524000"/>
            <a:ext cx="5133068" cy="22860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cxnSp>
        <p:nvCxnSpPr>
          <p:cNvPr id="21" name="Conector recto 20">
            <a:extLst>
              <a:ext uri="{FF2B5EF4-FFF2-40B4-BE49-F238E27FC236}">
                <a16:creationId xmlns:a16="http://schemas.microsoft.com/office/drawing/2014/main" id="{A1C06410-D47B-4F59-9119-D4EC72703515}"/>
              </a:ext>
            </a:extLst>
          </p:cNvPr>
          <p:cNvCxnSpPr>
            <a:cxnSpLocks/>
          </p:cNvCxnSpPr>
          <p:nvPr/>
        </p:nvCxnSpPr>
        <p:spPr>
          <a:xfrm>
            <a:off x="6019800" y="1259032"/>
            <a:ext cx="0" cy="4586931"/>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grpSp>
        <p:nvGrpSpPr>
          <p:cNvPr id="22" name="Grupo 21">
            <a:extLst>
              <a:ext uri="{FF2B5EF4-FFF2-40B4-BE49-F238E27FC236}">
                <a16:creationId xmlns:a16="http://schemas.microsoft.com/office/drawing/2014/main" id="{849C69EF-66FE-4373-8C47-FBBA0B2AC931}"/>
              </a:ext>
            </a:extLst>
          </p:cNvPr>
          <p:cNvGrpSpPr/>
          <p:nvPr/>
        </p:nvGrpSpPr>
        <p:grpSpPr>
          <a:xfrm>
            <a:off x="8832304" y="6021288"/>
            <a:ext cx="3240360" cy="582613"/>
            <a:chOff x="8832304" y="6018112"/>
            <a:chExt cx="3240360" cy="582613"/>
          </a:xfrm>
        </p:grpSpPr>
        <p:sp>
          <p:nvSpPr>
            <p:cNvPr id="23" name="Rectángulo redondeado 28">
              <a:extLst>
                <a:ext uri="{FF2B5EF4-FFF2-40B4-BE49-F238E27FC236}">
                  <a16:creationId xmlns:a16="http://schemas.microsoft.com/office/drawing/2014/main" id="{F19C2815-EF58-498D-B6C6-BE9CD389D6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4" name="Imagen 5">
              <a:extLst>
                <a:ext uri="{FF2B5EF4-FFF2-40B4-BE49-F238E27FC236}">
                  <a16:creationId xmlns:a16="http://schemas.microsoft.com/office/drawing/2014/main" id="{D619AFDC-3034-4472-BA6D-E481806AAF2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5" name="Objeto 24">
            <a:extLst>
              <a:ext uri="{FF2B5EF4-FFF2-40B4-BE49-F238E27FC236}">
                <a16:creationId xmlns:a16="http://schemas.microsoft.com/office/drawing/2014/main" id="{3E2C7FA2-ADA6-4A78-8053-FAFCF850D949}"/>
              </a:ext>
            </a:extLst>
          </p:cNvPr>
          <p:cNvGraphicFramePr>
            <a:graphicFrameLocks noChangeAspect="1"/>
          </p:cNvGraphicFramePr>
          <p:nvPr>
            <p:extLst>
              <p:ext uri="{D42A27DB-BD31-4B8C-83A1-F6EECF244321}">
                <p14:modId xmlns:p14="http://schemas.microsoft.com/office/powerpoint/2010/main" val="1988525208"/>
              </p:ext>
            </p:extLst>
          </p:nvPr>
        </p:nvGraphicFramePr>
        <p:xfrm>
          <a:off x="6512238" y="1241698"/>
          <a:ext cx="5315067" cy="4943117"/>
        </p:xfrm>
        <a:graphic>
          <a:graphicData uri="http://schemas.openxmlformats.org/presentationml/2006/ole">
            <mc:AlternateContent xmlns:mc="http://schemas.openxmlformats.org/markup-compatibility/2006">
              <mc:Choice xmlns:v="urn:schemas-microsoft-com:vml" Requires="v">
                <p:oleObj name="Document" r:id="rId5" imgW="5267960" imgH="6007999" progId="Word.Document.12">
                  <p:embed/>
                </p:oleObj>
              </mc:Choice>
              <mc:Fallback>
                <p:oleObj name="Document" r:id="rId5" imgW="5267960" imgH="6007999" progId="Word.Document.12">
                  <p:embed/>
                  <p:pic>
                    <p:nvPicPr>
                      <p:cNvPr id="0" name=""/>
                      <p:cNvPicPr/>
                      <p:nvPr/>
                    </p:nvPicPr>
                    <p:blipFill>
                      <a:blip r:embed="rId6"/>
                      <a:stretch>
                        <a:fillRect/>
                      </a:stretch>
                    </p:blipFill>
                    <p:spPr>
                      <a:xfrm>
                        <a:off x="6512238" y="1241698"/>
                        <a:ext cx="5315067" cy="4943117"/>
                      </a:xfrm>
                      <a:prstGeom prst="rect">
                        <a:avLst/>
                      </a:prstGeom>
                    </p:spPr>
                  </p:pic>
                </p:oleObj>
              </mc:Fallback>
            </mc:AlternateContent>
          </a:graphicData>
        </a:graphic>
      </p:graphicFrame>
      <p:sp>
        <p:nvSpPr>
          <p:cNvPr id="26" name="1 Título">
            <a:extLst>
              <a:ext uri="{FF2B5EF4-FFF2-40B4-BE49-F238E27FC236}">
                <a16:creationId xmlns:a16="http://schemas.microsoft.com/office/drawing/2014/main" id="{61C4BF80-4FEB-4458-9F31-F41889AFC473}"/>
              </a:ext>
            </a:extLst>
          </p:cNvPr>
          <p:cNvSpPr>
            <a:spLocks noGrp="1"/>
          </p:cNvSpPr>
          <p:nvPr/>
        </p:nvSpPr>
        <p:spPr>
          <a:xfrm>
            <a:off x="6333549" y="380605"/>
            <a:ext cx="5427556" cy="1057583"/>
          </a:xfrm>
          <a:prstGeom prst="rect">
            <a:avLst/>
          </a:prstGeom>
        </p:spPr>
        <p:txBody>
          <a:bodyPr vert="horz" lIns="91440" tIns="45720" rIns="91440" bIns="45720" rtlCol="0" anchor="ctr">
            <a:noAutofit/>
          </a:bodyPr>
          <a:lstStyle/>
          <a:p>
            <a:pPr algn="just">
              <a:spcBef>
                <a:spcPct val="0"/>
              </a:spcBef>
            </a:pPr>
            <a:r>
              <a:rPr lang="es-EC" sz="1200" b="1" dirty="0">
                <a:latin typeface="+mj-lt"/>
                <a:ea typeface="+mj-ea"/>
                <a:cs typeface="+mj-cs"/>
              </a:rPr>
              <a:t>Tabla 7</a:t>
            </a:r>
            <a:r>
              <a:rPr lang="es-EC" sz="1200" dirty="0">
                <a:latin typeface="+mj-lt"/>
                <a:ea typeface="+mj-ea"/>
                <a:cs typeface="+mj-cs"/>
              </a:rPr>
              <a:t> </a:t>
            </a:r>
          </a:p>
          <a:p>
            <a:pPr algn="just">
              <a:spcBef>
                <a:spcPct val="0"/>
              </a:spcBef>
            </a:pPr>
            <a:r>
              <a:rPr lang="es-EC" sz="1200" i="1" dirty="0">
                <a:latin typeface="+mj-lt"/>
                <a:ea typeface="+mj-ea"/>
                <a:cs typeface="+mj-cs"/>
              </a:rPr>
              <a:t>Promedio ± Error estándar de la Altura y peso de plántulas de 15 días de maíz dulce (Zea </a:t>
            </a:r>
            <a:r>
              <a:rPr lang="es-EC" sz="1200" i="1" dirty="0" err="1">
                <a:latin typeface="+mj-lt"/>
                <a:ea typeface="+mj-ea"/>
                <a:cs typeface="+mj-cs"/>
              </a:rPr>
              <a:t>mays</a:t>
            </a:r>
            <a:r>
              <a:rPr lang="es-EC" sz="1200" i="1" dirty="0">
                <a:latin typeface="+mj-lt"/>
                <a:ea typeface="+mj-ea"/>
                <a:cs typeface="+mj-cs"/>
              </a:rPr>
              <a:t> L.) </a:t>
            </a:r>
            <a:r>
              <a:rPr lang="es-EC" sz="1200" i="1" dirty="0" err="1">
                <a:latin typeface="+mj-lt"/>
                <a:ea typeface="+mj-ea"/>
                <a:cs typeface="+mj-cs"/>
              </a:rPr>
              <a:t>var</a:t>
            </a:r>
            <a:r>
              <a:rPr lang="es-EC" sz="1200" i="1" dirty="0">
                <a:latin typeface="+mj-lt"/>
                <a:ea typeface="+mj-ea"/>
                <a:cs typeface="+mj-cs"/>
              </a:rPr>
              <a:t>. </a:t>
            </a:r>
            <a:r>
              <a:rPr lang="es-EC" sz="1200" i="1" dirty="0" err="1">
                <a:latin typeface="+mj-lt"/>
                <a:ea typeface="+mj-ea"/>
                <a:cs typeface="+mj-cs"/>
              </a:rPr>
              <a:t>Bandit</a:t>
            </a:r>
            <a:r>
              <a:rPr lang="es-EC" sz="1200" i="1" dirty="0">
                <a:latin typeface="+mj-lt"/>
                <a:ea typeface="+mj-ea"/>
                <a:cs typeface="+mj-cs"/>
              </a:rPr>
              <a:t>, bajo el efecto de 4 dosis de Zn y 4 tiempos de remojo.</a:t>
            </a:r>
          </a:p>
        </p:txBody>
      </p:sp>
    </p:spTree>
    <p:extLst>
      <p:ext uri="{BB962C8B-B14F-4D97-AF65-F5344CB8AC3E}">
        <p14:creationId xmlns:p14="http://schemas.microsoft.com/office/powerpoint/2010/main" val="1361776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ACE3FA8-3493-4E8A-938F-1DB422AEF697}"/>
              </a:ext>
            </a:extLst>
          </p:cNvPr>
          <p:cNvGrpSpPr/>
          <p:nvPr/>
        </p:nvGrpSpPr>
        <p:grpSpPr>
          <a:xfrm>
            <a:off x="8832304" y="6021288"/>
            <a:ext cx="3240360" cy="582613"/>
            <a:chOff x="8832304" y="6018112"/>
            <a:chExt cx="3240360" cy="582613"/>
          </a:xfrm>
        </p:grpSpPr>
        <p:sp>
          <p:nvSpPr>
            <p:cNvPr id="4" name="Rectángulo redondeado 28">
              <a:extLst>
                <a:ext uri="{FF2B5EF4-FFF2-40B4-BE49-F238E27FC236}">
                  <a16:creationId xmlns:a16="http://schemas.microsoft.com/office/drawing/2014/main" id="{529F7CBD-ACFB-4751-AF26-46AC298531C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5" name="Imagen 5">
              <a:extLst>
                <a:ext uri="{FF2B5EF4-FFF2-40B4-BE49-F238E27FC236}">
                  <a16:creationId xmlns:a16="http://schemas.microsoft.com/office/drawing/2014/main" id="{28762CCF-23E0-4983-B1AC-EABF88160DA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1 Título">
            <a:extLst>
              <a:ext uri="{FF2B5EF4-FFF2-40B4-BE49-F238E27FC236}">
                <a16:creationId xmlns:a16="http://schemas.microsoft.com/office/drawing/2014/main" id="{A6D66469-1430-4CAC-BAA4-F8180888A6AD}"/>
              </a:ext>
            </a:extLst>
          </p:cNvPr>
          <p:cNvSpPr txBox="1">
            <a:spLocks/>
          </p:cNvSpPr>
          <p:nvPr/>
        </p:nvSpPr>
        <p:spPr>
          <a:xfrm>
            <a:off x="2476500" y="152400"/>
            <a:ext cx="7239000" cy="369332"/>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400" kern="1500" dirty="0">
                <a:solidFill>
                  <a:schemeClr val="tx1"/>
                </a:solidFill>
              </a:rPr>
              <a:t>DESARROLLO RADICULAR (DIÁMETRO Y LARGO) </a:t>
            </a:r>
          </a:p>
        </p:txBody>
      </p:sp>
      <p:graphicFrame>
        <p:nvGraphicFramePr>
          <p:cNvPr id="9" name="Objeto 8">
            <a:extLst>
              <a:ext uri="{FF2B5EF4-FFF2-40B4-BE49-F238E27FC236}">
                <a16:creationId xmlns:a16="http://schemas.microsoft.com/office/drawing/2014/main" id="{FFDF0241-C49C-4320-B13D-9457014317CE}"/>
              </a:ext>
            </a:extLst>
          </p:cNvPr>
          <p:cNvGraphicFramePr>
            <a:graphicFrameLocks noChangeAspect="1"/>
          </p:cNvGraphicFramePr>
          <p:nvPr>
            <p:extLst>
              <p:ext uri="{D42A27DB-BD31-4B8C-83A1-F6EECF244321}">
                <p14:modId xmlns:p14="http://schemas.microsoft.com/office/powerpoint/2010/main" val="2617548584"/>
              </p:ext>
            </p:extLst>
          </p:nvPr>
        </p:nvGraphicFramePr>
        <p:xfrm>
          <a:off x="714459" y="1219200"/>
          <a:ext cx="5323022" cy="5192981"/>
        </p:xfrm>
        <a:graphic>
          <a:graphicData uri="http://schemas.openxmlformats.org/presentationml/2006/ole">
            <mc:AlternateContent xmlns:mc="http://schemas.openxmlformats.org/markup-compatibility/2006">
              <mc:Choice xmlns:v="urn:schemas-microsoft-com:vml" Requires="v">
                <p:oleObj name="Document" r:id="rId3" imgW="5267960" imgH="5766381" progId="Word.Document.12">
                  <p:embed/>
                </p:oleObj>
              </mc:Choice>
              <mc:Fallback>
                <p:oleObj name="Document" r:id="rId3" imgW="5267960" imgH="5766381" progId="Word.Document.12">
                  <p:embed/>
                  <p:pic>
                    <p:nvPicPr>
                      <p:cNvPr id="0" name=""/>
                      <p:cNvPicPr/>
                      <p:nvPr/>
                    </p:nvPicPr>
                    <p:blipFill>
                      <a:blip r:embed="rId4"/>
                      <a:stretch>
                        <a:fillRect/>
                      </a:stretch>
                    </p:blipFill>
                    <p:spPr>
                      <a:xfrm>
                        <a:off x="714459" y="1219200"/>
                        <a:ext cx="5323022" cy="5192981"/>
                      </a:xfrm>
                      <a:prstGeom prst="rect">
                        <a:avLst/>
                      </a:prstGeom>
                    </p:spPr>
                  </p:pic>
                </p:oleObj>
              </mc:Fallback>
            </mc:AlternateContent>
          </a:graphicData>
        </a:graphic>
      </p:graphicFrame>
      <p:sp>
        <p:nvSpPr>
          <p:cNvPr id="10" name="1 Título">
            <a:extLst>
              <a:ext uri="{FF2B5EF4-FFF2-40B4-BE49-F238E27FC236}">
                <a16:creationId xmlns:a16="http://schemas.microsoft.com/office/drawing/2014/main" id="{D55D8F86-7ED6-4FCD-9A08-A7418E780D2A}"/>
              </a:ext>
            </a:extLst>
          </p:cNvPr>
          <p:cNvSpPr>
            <a:spLocks noGrp="1"/>
          </p:cNvSpPr>
          <p:nvPr/>
        </p:nvSpPr>
        <p:spPr>
          <a:xfrm>
            <a:off x="469944" y="789432"/>
            <a:ext cx="5812052" cy="688995"/>
          </a:xfrm>
          <a:prstGeom prst="rect">
            <a:avLst/>
          </a:prstGeom>
        </p:spPr>
        <p:txBody>
          <a:bodyPr vert="horz" lIns="91440" tIns="45720" rIns="91440" bIns="45720" rtlCol="0" anchor="ctr">
            <a:noAutofit/>
          </a:bodyPr>
          <a:lstStyle/>
          <a:p>
            <a:pPr algn="just">
              <a:spcBef>
                <a:spcPct val="0"/>
              </a:spcBef>
            </a:pPr>
            <a:r>
              <a:rPr lang="es-EC" sz="1200" b="1" dirty="0">
                <a:latin typeface="+mj-lt"/>
                <a:ea typeface="+mj-ea"/>
                <a:cs typeface="+mj-cs"/>
              </a:rPr>
              <a:t>Tabla 8 </a:t>
            </a:r>
          </a:p>
          <a:p>
            <a:pPr algn="just">
              <a:spcBef>
                <a:spcPct val="0"/>
              </a:spcBef>
            </a:pPr>
            <a:r>
              <a:rPr lang="es-EC" sz="1200" i="1" dirty="0">
                <a:latin typeface="+mj-lt"/>
                <a:ea typeface="+mj-ea"/>
                <a:cs typeface="+mj-cs"/>
              </a:rPr>
              <a:t>Promedio ± Error estándar del desarrollo radicular (diámetro y largo) en plántulas de maíz dulce (Zea </a:t>
            </a:r>
            <a:r>
              <a:rPr lang="es-EC" sz="1200" i="1" dirty="0" err="1">
                <a:latin typeface="+mj-lt"/>
                <a:ea typeface="+mj-ea"/>
                <a:cs typeface="+mj-cs"/>
              </a:rPr>
              <a:t>mays</a:t>
            </a:r>
            <a:r>
              <a:rPr lang="es-EC" sz="1200" i="1" dirty="0">
                <a:latin typeface="+mj-lt"/>
                <a:ea typeface="+mj-ea"/>
                <a:cs typeface="+mj-cs"/>
              </a:rPr>
              <a:t> L.) </a:t>
            </a:r>
            <a:r>
              <a:rPr lang="es-EC" sz="1200" i="1" dirty="0" err="1">
                <a:latin typeface="+mj-lt"/>
                <a:ea typeface="+mj-ea"/>
                <a:cs typeface="+mj-cs"/>
              </a:rPr>
              <a:t>var</a:t>
            </a:r>
            <a:r>
              <a:rPr lang="es-EC" sz="1200" i="1" dirty="0">
                <a:latin typeface="+mj-lt"/>
                <a:ea typeface="+mj-ea"/>
                <a:cs typeface="+mj-cs"/>
              </a:rPr>
              <a:t>. </a:t>
            </a:r>
            <a:r>
              <a:rPr lang="es-EC" sz="1200" i="1" dirty="0" err="1">
                <a:latin typeface="+mj-lt"/>
                <a:ea typeface="+mj-ea"/>
                <a:cs typeface="+mj-cs"/>
              </a:rPr>
              <a:t>Bandit</a:t>
            </a:r>
            <a:r>
              <a:rPr lang="es-EC" sz="1200" i="1" dirty="0">
                <a:latin typeface="+mj-lt"/>
                <a:ea typeface="+mj-ea"/>
                <a:cs typeface="+mj-cs"/>
              </a:rPr>
              <a:t>, bajo el efecto de 4 dosis de Zn y 4 tiempos de remojo. </a:t>
            </a:r>
          </a:p>
          <a:p>
            <a:pPr algn="just">
              <a:spcBef>
                <a:spcPct val="0"/>
              </a:spcBef>
            </a:pPr>
            <a:r>
              <a:rPr lang="es-EC" sz="1200" dirty="0">
                <a:latin typeface="+mj-lt"/>
                <a:ea typeface="+mj-ea"/>
                <a:cs typeface="+mj-cs"/>
              </a:rPr>
              <a:t> </a:t>
            </a:r>
          </a:p>
          <a:p>
            <a:pPr algn="just">
              <a:spcBef>
                <a:spcPct val="0"/>
              </a:spcBef>
            </a:pPr>
            <a:r>
              <a:rPr lang="es-EC" sz="1200" dirty="0">
                <a:latin typeface="+mj-lt"/>
                <a:ea typeface="+mj-ea"/>
                <a:cs typeface="+mj-cs"/>
              </a:rPr>
              <a:t>.</a:t>
            </a:r>
          </a:p>
          <a:p>
            <a:pPr algn="just">
              <a:spcBef>
                <a:spcPct val="0"/>
              </a:spcBef>
            </a:pPr>
            <a:endParaRPr lang="es-EC" sz="1200" dirty="0">
              <a:latin typeface="+mj-lt"/>
              <a:ea typeface="+mj-ea"/>
              <a:cs typeface="+mj-cs"/>
            </a:endParaRPr>
          </a:p>
        </p:txBody>
      </p:sp>
      <p:pic>
        <p:nvPicPr>
          <p:cNvPr id="13" name="Imagen 12">
            <a:extLst>
              <a:ext uri="{FF2B5EF4-FFF2-40B4-BE49-F238E27FC236}">
                <a16:creationId xmlns:a16="http://schemas.microsoft.com/office/drawing/2014/main" id="{E98E0057-4F4A-40A3-A94B-AD6C8420B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833" r="18490" b="20284"/>
          <a:stretch/>
        </p:blipFill>
        <p:spPr>
          <a:xfrm>
            <a:off x="7173165" y="1017032"/>
            <a:ext cx="4304376" cy="3124200"/>
          </a:xfrm>
          <a:prstGeom prst="rect">
            <a:avLst/>
          </a:prstGeom>
        </p:spPr>
      </p:pic>
      <p:sp>
        <p:nvSpPr>
          <p:cNvPr id="14" name="1 Título">
            <a:extLst>
              <a:ext uri="{FF2B5EF4-FFF2-40B4-BE49-F238E27FC236}">
                <a16:creationId xmlns:a16="http://schemas.microsoft.com/office/drawing/2014/main" id="{3CF0E7DB-BD3E-4A40-AC0D-0E4074A50FC9}"/>
              </a:ext>
            </a:extLst>
          </p:cNvPr>
          <p:cNvSpPr>
            <a:spLocks noGrp="1"/>
          </p:cNvSpPr>
          <p:nvPr/>
        </p:nvSpPr>
        <p:spPr>
          <a:xfrm>
            <a:off x="6717544" y="4278868"/>
            <a:ext cx="5194888" cy="794577"/>
          </a:xfrm>
          <a:prstGeom prst="rect">
            <a:avLst/>
          </a:prstGeom>
        </p:spPr>
        <p:txBody>
          <a:bodyPr vert="horz" lIns="91440" tIns="45720" rIns="91440" bIns="45720" rtlCol="0" anchor="ctr">
            <a:noAutofit/>
          </a:bodyPr>
          <a:lstStyle/>
          <a:p>
            <a:pPr algn="just">
              <a:spcBef>
                <a:spcPct val="0"/>
              </a:spcBef>
            </a:pPr>
            <a:r>
              <a:rPr lang="es-EC" sz="1200" dirty="0">
                <a:latin typeface="+mj-lt"/>
                <a:ea typeface="+mj-ea"/>
                <a:cs typeface="+mj-cs"/>
              </a:rPr>
              <a:t>Con el programa </a:t>
            </a:r>
            <a:r>
              <a:rPr lang="es-EC" sz="1200" dirty="0" err="1">
                <a:latin typeface="+mj-lt"/>
                <a:ea typeface="+mj-ea"/>
                <a:cs typeface="+mj-cs"/>
              </a:rPr>
              <a:t>Root</a:t>
            </a:r>
            <a:r>
              <a:rPr lang="es-EC" sz="1200" dirty="0">
                <a:latin typeface="+mj-lt"/>
                <a:ea typeface="+mj-ea"/>
                <a:cs typeface="+mj-cs"/>
              </a:rPr>
              <a:t> Snap se midió el diámetro y largo de las raíces, se determinaron efectos significativos entre tratamientos </a:t>
            </a:r>
          </a:p>
          <a:p>
            <a:pPr algn="just">
              <a:spcBef>
                <a:spcPct val="0"/>
              </a:spcBef>
            </a:pPr>
            <a:endParaRPr lang="es-EC" sz="1200" dirty="0">
              <a:latin typeface="+mj-lt"/>
              <a:ea typeface="+mj-ea"/>
              <a:cs typeface="+mj-cs"/>
            </a:endParaRPr>
          </a:p>
        </p:txBody>
      </p:sp>
      <p:sp>
        <p:nvSpPr>
          <p:cNvPr id="15" name="Rectángulo 14">
            <a:extLst>
              <a:ext uri="{FF2B5EF4-FFF2-40B4-BE49-F238E27FC236}">
                <a16:creationId xmlns:a16="http://schemas.microsoft.com/office/drawing/2014/main" id="{B0A05E69-B230-430A-B088-52E7D9070D77}"/>
              </a:ext>
            </a:extLst>
          </p:cNvPr>
          <p:cNvSpPr/>
          <p:nvPr/>
        </p:nvSpPr>
        <p:spPr>
          <a:xfrm>
            <a:off x="2667000" y="5791200"/>
            <a:ext cx="1676400" cy="2773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2E9A817B-9714-46EC-93BD-34523C80F4DD}"/>
              </a:ext>
            </a:extLst>
          </p:cNvPr>
          <p:cNvSpPr/>
          <p:nvPr/>
        </p:nvSpPr>
        <p:spPr>
          <a:xfrm>
            <a:off x="2661684" y="5475019"/>
            <a:ext cx="1676400" cy="2773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C7E3705D-6DC0-4180-8EDA-834070A7F78A}"/>
              </a:ext>
            </a:extLst>
          </p:cNvPr>
          <p:cNvSpPr/>
          <p:nvPr/>
        </p:nvSpPr>
        <p:spPr>
          <a:xfrm>
            <a:off x="2656368" y="4724400"/>
            <a:ext cx="1676400" cy="2773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4AFDFAA0-1D9C-4B8D-B550-4E7EC9101D91}"/>
              </a:ext>
            </a:extLst>
          </p:cNvPr>
          <p:cNvSpPr/>
          <p:nvPr/>
        </p:nvSpPr>
        <p:spPr>
          <a:xfrm>
            <a:off x="2656368" y="3677006"/>
            <a:ext cx="1676400" cy="2773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1084BFED-2005-4783-8B09-1FB4ADF5015C}"/>
              </a:ext>
            </a:extLst>
          </p:cNvPr>
          <p:cNvSpPr/>
          <p:nvPr/>
        </p:nvSpPr>
        <p:spPr>
          <a:xfrm>
            <a:off x="2667000" y="2672106"/>
            <a:ext cx="1676400" cy="27736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433D2598-20A1-4D24-88C6-0385AA891662}"/>
              </a:ext>
            </a:extLst>
          </p:cNvPr>
          <p:cNvSpPr/>
          <p:nvPr/>
        </p:nvSpPr>
        <p:spPr>
          <a:xfrm>
            <a:off x="4465716" y="5791200"/>
            <a:ext cx="1173084" cy="27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a:extLst>
              <a:ext uri="{FF2B5EF4-FFF2-40B4-BE49-F238E27FC236}">
                <a16:creationId xmlns:a16="http://schemas.microsoft.com/office/drawing/2014/main" id="{7EFB1AC1-9E05-4C0F-8E50-EC96F6DCE7E3}"/>
              </a:ext>
            </a:extLst>
          </p:cNvPr>
          <p:cNvSpPr/>
          <p:nvPr/>
        </p:nvSpPr>
        <p:spPr>
          <a:xfrm>
            <a:off x="2690170" y="1669640"/>
            <a:ext cx="1676400" cy="27736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85026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A7913EBF-610A-4C3D-9160-6913D6D76E98}"/>
              </a:ext>
            </a:extLst>
          </p:cNvPr>
          <p:cNvSpPr txBox="1">
            <a:spLocks/>
          </p:cNvSpPr>
          <p:nvPr/>
        </p:nvSpPr>
        <p:spPr>
          <a:xfrm>
            <a:off x="3657600" y="106942"/>
            <a:ext cx="4876800"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solidFill>
                  <a:schemeClr val="tx1"/>
                </a:solidFill>
              </a:rPr>
              <a:t>Ácido indolacético (AIA)</a:t>
            </a:r>
          </a:p>
        </p:txBody>
      </p:sp>
      <p:sp>
        <p:nvSpPr>
          <p:cNvPr id="5" name="1 Título"/>
          <p:cNvSpPr>
            <a:spLocks noGrp="1"/>
          </p:cNvSpPr>
          <p:nvPr/>
        </p:nvSpPr>
        <p:spPr>
          <a:xfrm>
            <a:off x="544378" y="871427"/>
            <a:ext cx="5194888" cy="794577"/>
          </a:xfrm>
          <a:prstGeom prst="rect">
            <a:avLst/>
          </a:prstGeom>
        </p:spPr>
        <p:txBody>
          <a:bodyPr vert="horz" lIns="91440" tIns="45720" rIns="91440" bIns="45720" rtlCol="0" anchor="ctr">
            <a:noAutofit/>
          </a:bodyPr>
          <a:lstStyle/>
          <a:p>
            <a:pPr algn="just">
              <a:spcBef>
                <a:spcPct val="0"/>
              </a:spcBef>
            </a:pPr>
            <a:r>
              <a:rPr lang="es-EC" sz="1200" dirty="0">
                <a:latin typeface="+mj-lt"/>
                <a:ea typeface="+mj-ea"/>
                <a:cs typeface="+mj-cs"/>
              </a:rPr>
              <a:t>La concentración del ácido indolacético se obtuvo a partir de 2 muestras de raíz por cada tratamiento con la ayuda de un espectrofotómetro, se encontraron efectos significativos entre los tratamientos .</a:t>
            </a:r>
          </a:p>
          <a:p>
            <a:pPr algn="just">
              <a:spcBef>
                <a:spcPct val="0"/>
              </a:spcBef>
            </a:pPr>
            <a:endParaRPr lang="es-EC" sz="1200" dirty="0">
              <a:latin typeface="+mj-lt"/>
              <a:ea typeface="+mj-ea"/>
              <a:cs typeface="+mj-cs"/>
            </a:endParaRPr>
          </a:p>
        </p:txBody>
      </p:sp>
      <p:cxnSp>
        <p:nvCxnSpPr>
          <p:cNvPr id="6" name="Conector recto 5"/>
          <p:cNvCxnSpPr/>
          <p:nvPr/>
        </p:nvCxnSpPr>
        <p:spPr>
          <a:xfrm>
            <a:off x="6096000" y="1066800"/>
            <a:ext cx="0" cy="4339936"/>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pic>
        <p:nvPicPr>
          <p:cNvPr id="13" name="Imagen 12" descr="Gráfico&#10;&#10;Descripción generada automáticamente">
            <a:extLst>
              <a:ext uri="{FF2B5EF4-FFF2-40B4-BE49-F238E27FC236}">
                <a16:creationId xmlns:a16="http://schemas.microsoft.com/office/drawing/2014/main" id="{3D2B2690-4126-4509-A35D-074232623FC7}"/>
              </a:ext>
            </a:extLst>
          </p:cNvPr>
          <p:cNvPicPr/>
          <p:nvPr/>
        </p:nvPicPr>
        <p:blipFill>
          <a:blip r:embed="rId2">
            <a:extLst>
              <a:ext uri="{28A0092B-C50C-407E-A947-70E740481C1C}">
                <a14:useLocalDpi xmlns:a14="http://schemas.microsoft.com/office/drawing/2010/main" val="0"/>
              </a:ext>
            </a:extLst>
          </a:blip>
          <a:stretch>
            <a:fillRect/>
          </a:stretch>
        </p:blipFill>
        <p:spPr>
          <a:xfrm>
            <a:off x="685808" y="1938046"/>
            <a:ext cx="4876792" cy="3227664"/>
          </a:xfrm>
          <a:prstGeom prst="rect">
            <a:avLst/>
          </a:prstGeom>
        </p:spPr>
      </p:pic>
      <p:sp>
        <p:nvSpPr>
          <p:cNvPr id="14" name="Rectángulo 13">
            <a:extLst>
              <a:ext uri="{FF2B5EF4-FFF2-40B4-BE49-F238E27FC236}">
                <a16:creationId xmlns:a16="http://schemas.microsoft.com/office/drawing/2014/main" id="{DD516F7F-307F-46AC-8A85-F17602E07505}"/>
              </a:ext>
            </a:extLst>
          </p:cNvPr>
          <p:cNvSpPr/>
          <p:nvPr/>
        </p:nvSpPr>
        <p:spPr>
          <a:xfrm>
            <a:off x="6858000" y="5654290"/>
            <a:ext cx="4301456" cy="21437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Flecha: a la derecha 10">
            <a:extLst>
              <a:ext uri="{FF2B5EF4-FFF2-40B4-BE49-F238E27FC236}">
                <a16:creationId xmlns:a16="http://schemas.microsoft.com/office/drawing/2014/main" id="{CEBFAEF9-C65B-4A10-B2D1-B8F34077818E}"/>
              </a:ext>
            </a:extLst>
          </p:cNvPr>
          <p:cNvSpPr/>
          <p:nvPr/>
        </p:nvSpPr>
        <p:spPr>
          <a:xfrm>
            <a:off x="4648200" y="2093442"/>
            <a:ext cx="533399" cy="28891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grpSp>
        <p:nvGrpSpPr>
          <p:cNvPr id="18" name="Grupo 17">
            <a:extLst>
              <a:ext uri="{FF2B5EF4-FFF2-40B4-BE49-F238E27FC236}">
                <a16:creationId xmlns:a16="http://schemas.microsoft.com/office/drawing/2014/main" id="{B06AC256-84A9-4E92-B261-7BA3923DB57D}"/>
              </a:ext>
            </a:extLst>
          </p:cNvPr>
          <p:cNvGrpSpPr/>
          <p:nvPr/>
        </p:nvGrpSpPr>
        <p:grpSpPr>
          <a:xfrm>
            <a:off x="8951621" y="6110362"/>
            <a:ext cx="3240360" cy="582613"/>
            <a:chOff x="8832304" y="6018112"/>
            <a:chExt cx="3240360" cy="582613"/>
          </a:xfrm>
        </p:grpSpPr>
        <p:sp>
          <p:nvSpPr>
            <p:cNvPr id="19" name="Rectángulo redondeado 28">
              <a:extLst>
                <a:ext uri="{FF2B5EF4-FFF2-40B4-BE49-F238E27FC236}">
                  <a16:creationId xmlns:a16="http://schemas.microsoft.com/office/drawing/2014/main" id="{C8BF70DD-5F7F-4D04-9416-4C1116E812F8}"/>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1" name="Imagen 5">
              <a:extLst>
                <a:ext uri="{FF2B5EF4-FFF2-40B4-BE49-F238E27FC236}">
                  <a16:creationId xmlns:a16="http://schemas.microsoft.com/office/drawing/2014/main" id="{81A06AE0-124A-4BFB-912A-F12CAB6DAC2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6" name="Objeto 15">
            <a:extLst>
              <a:ext uri="{FF2B5EF4-FFF2-40B4-BE49-F238E27FC236}">
                <a16:creationId xmlns:a16="http://schemas.microsoft.com/office/drawing/2014/main" id="{0FAE4FE3-9369-44C5-87DB-6A417A259506}"/>
              </a:ext>
            </a:extLst>
          </p:cNvPr>
          <p:cNvGraphicFramePr>
            <a:graphicFrameLocks noChangeAspect="1"/>
          </p:cNvGraphicFramePr>
          <p:nvPr>
            <p:extLst>
              <p:ext uri="{D42A27DB-BD31-4B8C-83A1-F6EECF244321}">
                <p14:modId xmlns:p14="http://schemas.microsoft.com/office/powerpoint/2010/main" val="3821080417"/>
              </p:ext>
            </p:extLst>
          </p:nvPr>
        </p:nvGraphicFramePr>
        <p:xfrm>
          <a:off x="6813728" y="1380527"/>
          <a:ext cx="4660526" cy="4729835"/>
        </p:xfrm>
        <a:graphic>
          <a:graphicData uri="http://schemas.openxmlformats.org/presentationml/2006/ole">
            <mc:AlternateContent xmlns:mc="http://schemas.openxmlformats.org/markup-compatibility/2006">
              <mc:Choice xmlns:v="urn:schemas-microsoft-com:vml" Requires="v">
                <p:oleObj name="Document" r:id="rId4" imgW="5267960" imgH="6235553" progId="Word.Document.12">
                  <p:embed/>
                </p:oleObj>
              </mc:Choice>
              <mc:Fallback>
                <p:oleObj name="Document" r:id="rId4" imgW="5267960" imgH="6235553" progId="Word.Document.12">
                  <p:embed/>
                  <p:pic>
                    <p:nvPicPr>
                      <p:cNvPr id="0" name=""/>
                      <p:cNvPicPr/>
                      <p:nvPr/>
                    </p:nvPicPr>
                    <p:blipFill>
                      <a:blip r:embed="rId5"/>
                      <a:stretch>
                        <a:fillRect/>
                      </a:stretch>
                    </p:blipFill>
                    <p:spPr>
                      <a:xfrm>
                        <a:off x="6813728" y="1380527"/>
                        <a:ext cx="4660526" cy="4729835"/>
                      </a:xfrm>
                      <a:prstGeom prst="rect">
                        <a:avLst/>
                      </a:prstGeom>
                    </p:spPr>
                  </p:pic>
                </p:oleObj>
              </mc:Fallback>
            </mc:AlternateContent>
          </a:graphicData>
        </a:graphic>
      </p:graphicFrame>
      <p:sp>
        <p:nvSpPr>
          <p:cNvPr id="24" name="1 Título">
            <a:extLst>
              <a:ext uri="{FF2B5EF4-FFF2-40B4-BE49-F238E27FC236}">
                <a16:creationId xmlns:a16="http://schemas.microsoft.com/office/drawing/2014/main" id="{6E7BA734-EB00-4C4D-82B3-552191C6A709}"/>
              </a:ext>
            </a:extLst>
          </p:cNvPr>
          <p:cNvSpPr>
            <a:spLocks noGrp="1"/>
          </p:cNvSpPr>
          <p:nvPr/>
        </p:nvSpPr>
        <p:spPr>
          <a:xfrm>
            <a:off x="6452734" y="606405"/>
            <a:ext cx="5194888" cy="794577"/>
          </a:xfrm>
          <a:prstGeom prst="rect">
            <a:avLst/>
          </a:prstGeom>
        </p:spPr>
        <p:txBody>
          <a:bodyPr vert="horz" lIns="91440" tIns="45720" rIns="91440" bIns="45720" rtlCol="0" anchor="ctr">
            <a:noAutofit/>
          </a:bodyPr>
          <a:lstStyle/>
          <a:p>
            <a:pPr algn="just">
              <a:spcBef>
                <a:spcPct val="0"/>
              </a:spcBef>
            </a:pPr>
            <a:endParaRPr lang="es-EC" sz="1200" dirty="0">
              <a:latin typeface="+mj-lt"/>
              <a:ea typeface="+mj-ea"/>
              <a:cs typeface="+mj-cs"/>
            </a:endParaRPr>
          </a:p>
        </p:txBody>
      </p:sp>
      <p:sp>
        <p:nvSpPr>
          <p:cNvPr id="25" name="1 Título">
            <a:extLst>
              <a:ext uri="{FF2B5EF4-FFF2-40B4-BE49-F238E27FC236}">
                <a16:creationId xmlns:a16="http://schemas.microsoft.com/office/drawing/2014/main" id="{79826234-5A43-4EEB-9495-794022EB6074}"/>
              </a:ext>
            </a:extLst>
          </p:cNvPr>
          <p:cNvSpPr>
            <a:spLocks noGrp="1"/>
          </p:cNvSpPr>
          <p:nvPr/>
        </p:nvSpPr>
        <p:spPr>
          <a:xfrm>
            <a:off x="6365551" y="606405"/>
            <a:ext cx="5608441" cy="1160554"/>
          </a:xfrm>
          <a:prstGeom prst="rect">
            <a:avLst/>
          </a:prstGeom>
        </p:spPr>
        <p:txBody>
          <a:bodyPr vert="horz" lIns="91440" tIns="45720" rIns="91440" bIns="45720" rtlCol="0" anchor="ctr">
            <a:noAutofit/>
          </a:bodyPr>
          <a:lstStyle/>
          <a:p>
            <a:pPr algn="just">
              <a:spcBef>
                <a:spcPct val="0"/>
              </a:spcBef>
            </a:pPr>
            <a:r>
              <a:rPr lang="es-EC" sz="1200" b="1" dirty="0">
                <a:latin typeface="+mj-lt"/>
                <a:ea typeface="+mj-ea"/>
                <a:cs typeface="+mj-cs"/>
              </a:rPr>
              <a:t>Tabla 9 </a:t>
            </a:r>
          </a:p>
          <a:p>
            <a:pPr algn="just">
              <a:spcBef>
                <a:spcPct val="0"/>
              </a:spcBef>
            </a:pPr>
            <a:r>
              <a:rPr lang="es-EC" sz="1200" i="1" dirty="0">
                <a:latin typeface="+mj-lt"/>
                <a:ea typeface="+mj-ea"/>
                <a:cs typeface="+mj-cs"/>
              </a:rPr>
              <a:t>Promedio ± Error estándar de la concentración de AIA en la raíz de plántulas de maíz dulce (Zea </a:t>
            </a:r>
            <a:r>
              <a:rPr lang="es-EC" sz="1200" i="1" dirty="0" err="1">
                <a:latin typeface="+mj-lt"/>
                <a:ea typeface="+mj-ea"/>
                <a:cs typeface="+mj-cs"/>
              </a:rPr>
              <a:t>mays</a:t>
            </a:r>
            <a:r>
              <a:rPr lang="es-EC" sz="1200" i="1" dirty="0">
                <a:latin typeface="+mj-lt"/>
                <a:ea typeface="+mj-ea"/>
                <a:cs typeface="+mj-cs"/>
              </a:rPr>
              <a:t> L.) </a:t>
            </a:r>
            <a:r>
              <a:rPr lang="es-EC" sz="1200" i="1" dirty="0" err="1">
                <a:latin typeface="+mj-lt"/>
                <a:ea typeface="+mj-ea"/>
                <a:cs typeface="+mj-cs"/>
              </a:rPr>
              <a:t>var</a:t>
            </a:r>
            <a:r>
              <a:rPr lang="es-EC" sz="1200" i="1" dirty="0">
                <a:latin typeface="+mj-lt"/>
                <a:ea typeface="+mj-ea"/>
                <a:cs typeface="+mj-cs"/>
              </a:rPr>
              <a:t>. </a:t>
            </a:r>
            <a:r>
              <a:rPr lang="es-EC" sz="1200" i="1" dirty="0" err="1">
                <a:latin typeface="+mj-lt"/>
                <a:ea typeface="+mj-ea"/>
                <a:cs typeface="+mj-cs"/>
              </a:rPr>
              <a:t>Bandit</a:t>
            </a:r>
            <a:r>
              <a:rPr lang="es-EC" sz="1200" i="1" dirty="0">
                <a:latin typeface="+mj-lt"/>
                <a:ea typeface="+mj-ea"/>
                <a:cs typeface="+mj-cs"/>
              </a:rPr>
              <a:t>, bajo el efecto de 4 dosis de Zn y 4 tiempos   de remojo. </a:t>
            </a:r>
          </a:p>
          <a:p>
            <a:pPr algn="just">
              <a:spcBef>
                <a:spcPct val="0"/>
              </a:spcBef>
            </a:pPr>
            <a:r>
              <a:rPr lang="es-EC" sz="1200" dirty="0">
                <a:latin typeface="+mj-lt"/>
                <a:ea typeface="+mj-ea"/>
                <a:cs typeface="+mj-cs"/>
              </a:rPr>
              <a:t>.</a:t>
            </a:r>
          </a:p>
          <a:p>
            <a:pPr algn="just">
              <a:spcBef>
                <a:spcPct val="0"/>
              </a:spcBef>
            </a:pPr>
            <a:endParaRPr lang="es-EC" sz="1200" dirty="0">
              <a:latin typeface="+mj-lt"/>
              <a:ea typeface="+mj-ea"/>
              <a:cs typeface="+mj-cs"/>
            </a:endParaRPr>
          </a:p>
        </p:txBody>
      </p:sp>
    </p:spTree>
    <p:extLst>
      <p:ext uri="{BB962C8B-B14F-4D97-AF65-F5344CB8AC3E}">
        <p14:creationId xmlns:p14="http://schemas.microsoft.com/office/powerpoint/2010/main" val="1701042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A9A5AD-EC69-4BF9-BFB0-07FFCECEBA29}"/>
              </a:ext>
            </a:extLst>
          </p:cNvPr>
          <p:cNvPicPr>
            <a:picLocks noChangeAspect="1"/>
          </p:cNvPicPr>
          <p:nvPr/>
        </p:nvPicPr>
        <p:blipFill rotWithShape="1">
          <a:blip r:embed="rId2"/>
          <a:srcRect l="13750" t="8869" r="13750" b="5534"/>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7917A036-60AC-4365-9E69-CED8828FC233}"/>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dirty="0"/>
          </a:p>
        </p:txBody>
      </p:sp>
      <p:sp>
        <p:nvSpPr>
          <p:cNvPr id="5" name="CuadroTexto 4">
            <a:extLst>
              <a:ext uri="{FF2B5EF4-FFF2-40B4-BE49-F238E27FC236}">
                <a16:creationId xmlns:a16="http://schemas.microsoft.com/office/drawing/2014/main" id="{64F47B92-ECAD-4B57-9AE0-756734CFEA71}"/>
              </a:ext>
            </a:extLst>
          </p:cNvPr>
          <p:cNvSpPr txBox="1"/>
          <p:nvPr/>
        </p:nvSpPr>
        <p:spPr>
          <a:xfrm>
            <a:off x="4238625" y="3276600"/>
            <a:ext cx="3714750" cy="1015663"/>
          </a:xfrm>
          <a:prstGeom prst="rect">
            <a:avLst/>
          </a:prstGeom>
          <a:noFill/>
        </p:spPr>
        <p:txBody>
          <a:bodyPr wrap="square" rtlCol="0">
            <a:spAutoFit/>
          </a:bodyPr>
          <a:lstStyle/>
          <a:p>
            <a:r>
              <a:rPr lang="es-EC" sz="6000" b="1" dirty="0">
                <a:solidFill>
                  <a:schemeClr val="bg1"/>
                </a:solidFill>
              </a:rPr>
              <a:t>DISCUSIÓN</a:t>
            </a:r>
          </a:p>
        </p:txBody>
      </p:sp>
      <p:pic>
        <p:nvPicPr>
          <p:cNvPr id="8196" name="Picture 4" descr="Resultado de imagen para icono de DISCUSION">
            <a:extLst>
              <a:ext uri="{FF2B5EF4-FFF2-40B4-BE49-F238E27FC236}">
                <a16:creationId xmlns:a16="http://schemas.microsoft.com/office/drawing/2014/main" id="{A1C5C10B-1899-4411-8D1D-73730C96580B}"/>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55418" y="2353056"/>
            <a:ext cx="1681163" cy="107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3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a:extLst>
              <a:ext uri="{FF2B5EF4-FFF2-40B4-BE49-F238E27FC236}">
                <a16:creationId xmlns:a16="http://schemas.microsoft.com/office/drawing/2014/main" id="{7F615C9F-D262-4A0A-BD43-9943BC61479B}"/>
              </a:ext>
            </a:extLst>
          </p:cNvPr>
          <p:cNvSpPr txBox="1"/>
          <p:nvPr/>
        </p:nvSpPr>
        <p:spPr>
          <a:xfrm>
            <a:off x="-11217" y="5591128"/>
            <a:ext cx="2133600" cy="646331"/>
          </a:xfrm>
          <a:prstGeom prst="rect">
            <a:avLst/>
          </a:prstGeom>
          <a:noFill/>
        </p:spPr>
        <p:txBody>
          <a:bodyPr wrap="square" rtlCol="0">
            <a:spAutoFit/>
          </a:bodyPr>
          <a:lstStyle/>
          <a:p>
            <a:r>
              <a:rPr lang="es-EC" sz="900" dirty="0"/>
              <a:t>Fuente:</a:t>
            </a:r>
          </a:p>
          <a:p>
            <a:pPr marL="285750" indent="-285750">
              <a:buFont typeface="Arial" panose="020B0604020202020204" pitchFamily="34" charset="0"/>
              <a:buChar char="•"/>
            </a:pPr>
            <a:r>
              <a:rPr lang="es-EC" sz="900" dirty="0" err="1"/>
              <a:t>Cakmak</a:t>
            </a:r>
            <a:r>
              <a:rPr lang="es-EC" sz="900" dirty="0"/>
              <a:t> I. , 2014</a:t>
            </a:r>
          </a:p>
          <a:p>
            <a:pPr marL="285750" indent="-285750">
              <a:buFont typeface="Arial" panose="020B0604020202020204" pitchFamily="34" charset="0"/>
              <a:buChar char="•"/>
            </a:pPr>
            <a:r>
              <a:rPr lang="es-EC" sz="900" dirty="0" err="1"/>
              <a:t>Cakmak</a:t>
            </a:r>
            <a:r>
              <a:rPr lang="es-EC" sz="900" dirty="0"/>
              <a:t> , </a:t>
            </a:r>
            <a:r>
              <a:rPr lang="es-EC" sz="900" dirty="0" err="1"/>
              <a:t>Prom</a:t>
            </a:r>
            <a:r>
              <a:rPr lang="es-EC" sz="900" dirty="0"/>
              <a:t>-u-thai, </a:t>
            </a:r>
            <a:r>
              <a:rPr lang="es-EC" sz="900" dirty="0" err="1"/>
              <a:t>Rerkasem</a:t>
            </a:r>
            <a:r>
              <a:rPr lang="es-EC" sz="900" dirty="0"/>
              <a:t>, &amp; </a:t>
            </a:r>
            <a:r>
              <a:rPr lang="es-EC" sz="900" dirty="0" err="1"/>
              <a:t>Yazici</a:t>
            </a:r>
            <a:r>
              <a:rPr lang="es-EC" sz="900" dirty="0"/>
              <a:t>, 2012</a:t>
            </a:r>
          </a:p>
        </p:txBody>
      </p:sp>
      <p:sp>
        <p:nvSpPr>
          <p:cNvPr id="6" name="1 Título">
            <a:extLst>
              <a:ext uri="{FF2B5EF4-FFF2-40B4-BE49-F238E27FC236}">
                <a16:creationId xmlns:a16="http://schemas.microsoft.com/office/drawing/2014/main" id="{9A9823E1-F63F-4AAE-A697-5C923930C68F}"/>
              </a:ext>
            </a:extLst>
          </p:cNvPr>
          <p:cNvSpPr txBox="1">
            <a:spLocks/>
          </p:cNvSpPr>
          <p:nvPr/>
        </p:nvSpPr>
        <p:spPr>
          <a:xfrm>
            <a:off x="3733800" y="83813"/>
            <a:ext cx="4735616" cy="723275"/>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dirty="0">
                <a:solidFill>
                  <a:schemeClr val="tx1"/>
                </a:solidFill>
              </a:rPr>
              <a:t>ANTECEDENTES</a:t>
            </a:r>
          </a:p>
          <a:p>
            <a:pPr algn="ctr"/>
            <a:r>
              <a:rPr lang="es-ES" sz="1500" b="0" dirty="0">
                <a:solidFill>
                  <a:schemeClr val="tx1"/>
                </a:solidFill>
              </a:rPr>
              <a:t>INTRODUCCIÓN - JUSTIFICACIÓN  - IMPORTANCIA</a:t>
            </a:r>
            <a:endParaRPr lang="es-EC" sz="1500" b="0" dirty="0">
              <a:solidFill>
                <a:schemeClr val="tx1"/>
              </a:solidFill>
            </a:endParaRPr>
          </a:p>
        </p:txBody>
      </p:sp>
      <p:cxnSp>
        <p:nvCxnSpPr>
          <p:cNvPr id="7" name="Conector recto 6">
            <a:extLst>
              <a:ext uri="{FF2B5EF4-FFF2-40B4-BE49-F238E27FC236}">
                <a16:creationId xmlns:a16="http://schemas.microsoft.com/office/drawing/2014/main" id="{101EC1FD-0707-4C05-82EA-13BD72168B94}"/>
              </a:ext>
            </a:extLst>
          </p:cNvPr>
          <p:cNvCxnSpPr>
            <a:stCxn id="11" idx="4"/>
            <a:endCxn id="14" idx="0"/>
          </p:cNvCxnSpPr>
          <p:nvPr/>
        </p:nvCxnSpPr>
        <p:spPr>
          <a:xfrm flipH="1">
            <a:off x="1055584" y="2265766"/>
            <a:ext cx="2" cy="490188"/>
          </a:xfrm>
          <a:prstGeom prst="line">
            <a:avLst/>
          </a:prstGeom>
          <a:solidFill>
            <a:schemeClr val="accent3">
              <a:lumMod val="20000"/>
              <a:lumOff val="80000"/>
            </a:schemeClr>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Conector recto 7">
            <a:extLst>
              <a:ext uri="{FF2B5EF4-FFF2-40B4-BE49-F238E27FC236}">
                <a16:creationId xmlns:a16="http://schemas.microsoft.com/office/drawing/2014/main" id="{611FD85D-CEEA-4EA6-A032-C82EDA052F24}"/>
              </a:ext>
            </a:extLst>
          </p:cNvPr>
          <p:cNvCxnSpPr>
            <a:cxnSpLocks/>
            <a:endCxn id="17" idx="0"/>
          </p:cNvCxnSpPr>
          <p:nvPr/>
        </p:nvCxnSpPr>
        <p:spPr>
          <a:xfrm>
            <a:off x="1055584" y="3388324"/>
            <a:ext cx="0" cy="631757"/>
          </a:xfrm>
          <a:prstGeom prst="line">
            <a:avLst/>
          </a:prstGeom>
          <a:solidFill>
            <a:schemeClr val="accent3">
              <a:lumMod val="20000"/>
              <a:lumOff val="80000"/>
            </a:schemeClr>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Conector recto 8">
            <a:extLst>
              <a:ext uri="{FF2B5EF4-FFF2-40B4-BE49-F238E27FC236}">
                <a16:creationId xmlns:a16="http://schemas.microsoft.com/office/drawing/2014/main" id="{DCD0CE8B-3D82-4A7A-8412-2B7AFF9D1E8E}"/>
              </a:ext>
            </a:extLst>
          </p:cNvPr>
          <p:cNvCxnSpPr>
            <a:cxnSpLocks/>
          </p:cNvCxnSpPr>
          <p:nvPr/>
        </p:nvCxnSpPr>
        <p:spPr>
          <a:xfrm>
            <a:off x="1055583" y="4920130"/>
            <a:ext cx="0" cy="413870"/>
          </a:xfrm>
          <a:prstGeom prst="line">
            <a:avLst/>
          </a:prstGeom>
          <a:solidFill>
            <a:schemeClr val="accent3">
              <a:lumMod val="20000"/>
              <a:lumOff val="80000"/>
            </a:schemeClr>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10" name="Grupo 9">
            <a:extLst>
              <a:ext uri="{FF2B5EF4-FFF2-40B4-BE49-F238E27FC236}">
                <a16:creationId xmlns:a16="http://schemas.microsoft.com/office/drawing/2014/main" id="{5B985ACC-007C-41D1-AEA4-D3817D40C881}"/>
              </a:ext>
            </a:extLst>
          </p:cNvPr>
          <p:cNvGrpSpPr/>
          <p:nvPr/>
        </p:nvGrpSpPr>
        <p:grpSpPr>
          <a:xfrm>
            <a:off x="598386" y="1334607"/>
            <a:ext cx="914400" cy="931159"/>
            <a:chOff x="3806812" y="1393808"/>
            <a:chExt cx="914400" cy="931159"/>
          </a:xfrm>
        </p:grpSpPr>
        <p:sp>
          <p:nvSpPr>
            <p:cNvPr id="11" name="Elipse 10">
              <a:extLst>
                <a:ext uri="{FF2B5EF4-FFF2-40B4-BE49-F238E27FC236}">
                  <a16:creationId xmlns:a16="http://schemas.microsoft.com/office/drawing/2014/main" id="{54AB519C-E2EA-4DE3-8313-CB4B56A8E8E3}"/>
                </a:ext>
              </a:extLst>
            </p:cNvPr>
            <p:cNvSpPr/>
            <p:nvPr/>
          </p:nvSpPr>
          <p:spPr>
            <a:xfrm>
              <a:off x="3806812" y="1393808"/>
              <a:ext cx="914400" cy="93115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94FE9E2D-9B68-4FE8-B1F3-3295B3ED78ED}"/>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41296" y="1527408"/>
              <a:ext cx="645428" cy="645428"/>
            </a:xfrm>
            <a:prstGeom prst="rect">
              <a:avLst/>
            </a:prstGeom>
          </p:spPr>
        </p:pic>
      </p:grpSp>
      <p:grpSp>
        <p:nvGrpSpPr>
          <p:cNvPr id="13" name="Grupo 12">
            <a:extLst>
              <a:ext uri="{FF2B5EF4-FFF2-40B4-BE49-F238E27FC236}">
                <a16:creationId xmlns:a16="http://schemas.microsoft.com/office/drawing/2014/main" id="{F1928B4B-7A9B-4597-9C42-B0B809B626A0}"/>
              </a:ext>
            </a:extLst>
          </p:cNvPr>
          <p:cNvGrpSpPr/>
          <p:nvPr/>
        </p:nvGrpSpPr>
        <p:grpSpPr>
          <a:xfrm>
            <a:off x="598384" y="2755954"/>
            <a:ext cx="914400" cy="931159"/>
            <a:chOff x="3806812" y="2951980"/>
            <a:chExt cx="914400" cy="931159"/>
          </a:xfrm>
        </p:grpSpPr>
        <p:sp>
          <p:nvSpPr>
            <p:cNvPr id="14" name="Elipse 13">
              <a:extLst>
                <a:ext uri="{FF2B5EF4-FFF2-40B4-BE49-F238E27FC236}">
                  <a16:creationId xmlns:a16="http://schemas.microsoft.com/office/drawing/2014/main" id="{0E491F94-BB5E-4420-8055-9935FA21D825}"/>
                </a:ext>
              </a:extLst>
            </p:cNvPr>
            <p:cNvSpPr/>
            <p:nvPr/>
          </p:nvSpPr>
          <p:spPr>
            <a:xfrm>
              <a:off x="3806812" y="2951980"/>
              <a:ext cx="914400" cy="93115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07803BCC-D1A7-4318-A822-0DE17C8D89F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26387" y="3182351"/>
              <a:ext cx="475249" cy="475249"/>
            </a:xfrm>
            <a:prstGeom prst="rect">
              <a:avLst/>
            </a:prstGeom>
          </p:spPr>
        </p:pic>
      </p:grpSp>
      <p:grpSp>
        <p:nvGrpSpPr>
          <p:cNvPr id="16" name="Grupo 15">
            <a:extLst>
              <a:ext uri="{FF2B5EF4-FFF2-40B4-BE49-F238E27FC236}">
                <a16:creationId xmlns:a16="http://schemas.microsoft.com/office/drawing/2014/main" id="{5E568AA7-339D-4987-AAAF-378861D3E0D6}"/>
              </a:ext>
            </a:extLst>
          </p:cNvPr>
          <p:cNvGrpSpPr/>
          <p:nvPr/>
        </p:nvGrpSpPr>
        <p:grpSpPr>
          <a:xfrm>
            <a:off x="598384" y="4020081"/>
            <a:ext cx="914400" cy="931159"/>
            <a:chOff x="3806812" y="4510152"/>
            <a:chExt cx="914400" cy="931159"/>
          </a:xfrm>
        </p:grpSpPr>
        <p:sp>
          <p:nvSpPr>
            <p:cNvPr id="17" name="Elipse 16">
              <a:extLst>
                <a:ext uri="{FF2B5EF4-FFF2-40B4-BE49-F238E27FC236}">
                  <a16:creationId xmlns:a16="http://schemas.microsoft.com/office/drawing/2014/main" id="{65A106BF-8F63-4E15-89AF-F7054E301206}"/>
                </a:ext>
              </a:extLst>
            </p:cNvPr>
            <p:cNvSpPr/>
            <p:nvPr/>
          </p:nvSpPr>
          <p:spPr>
            <a:xfrm>
              <a:off x="3806812" y="4510152"/>
              <a:ext cx="914400" cy="93115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F73DB687-0350-4A76-97DF-8419F85A1C60}"/>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97471" y="4730947"/>
              <a:ext cx="533081" cy="533081"/>
            </a:xfrm>
            <a:prstGeom prst="rect">
              <a:avLst/>
            </a:prstGeom>
          </p:spPr>
        </p:pic>
      </p:grpSp>
      <p:pic>
        <p:nvPicPr>
          <p:cNvPr id="1026" name="Picture 2">
            <a:extLst>
              <a:ext uri="{FF2B5EF4-FFF2-40B4-BE49-F238E27FC236}">
                <a16:creationId xmlns:a16="http://schemas.microsoft.com/office/drawing/2014/main" id="{CA8DF38E-2988-4D00-975E-436FA9AFD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130" y="1205511"/>
            <a:ext cx="5898198" cy="47087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a:extLst>
              <a:ext uri="{FF2B5EF4-FFF2-40B4-BE49-F238E27FC236}">
                <a16:creationId xmlns:a16="http://schemas.microsoft.com/office/drawing/2014/main" id="{C8A3FC0A-B84A-4C86-80C3-029194E3BF39}"/>
              </a:ext>
            </a:extLst>
          </p:cNvPr>
          <p:cNvSpPr/>
          <p:nvPr/>
        </p:nvSpPr>
        <p:spPr>
          <a:xfrm>
            <a:off x="1752097" y="1066800"/>
            <a:ext cx="3962901" cy="150882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s-EC" sz="1400" b="1" dirty="0">
                <a:solidFill>
                  <a:schemeClr val="accent3"/>
                </a:solidFill>
                <a:cs typeface="Arial" panose="020B0604020202020204" pitchFamily="34" charset="0"/>
              </a:rPr>
              <a:t>INTRODUCCIÓN</a:t>
            </a:r>
          </a:p>
          <a:p>
            <a:pPr marL="285750" indent="-285750" algn="just">
              <a:buFont typeface="Arial" panose="020B0604020202020204" pitchFamily="34" charset="0"/>
              <a:buChar char="•"/>
            </a:pPr>
            <a:r>
              <a:rPr lang="es-EC" sz="1400" dirty="0">
                <a:ln w="3175">
                  <a:noFill/>
                </a:ln>
                <a:solidFill>
                  <a:schemeClr val="tx1"/>
                </a:solidFill>
              </a:rPr>
              <a:t>Deficiencias de microelementos en los cultivos alimentarios han sido reportadas en todo el mundo.</a:t>
            </a:r>
          </a:p>
        </p:txBody>
      </p:sp>
      <p:sp>
        <p:nvSpPr>
          <p:cNvPr id="20" name="Rectángulo 19">
            <a:extLst>
              <a:ext uri="{FF2B5EF4-FFF2-40B4-BE49-F238E27FC236}">
                <a16:creationId xmlns:a16="http://schemas.microsoft.com/office/drawing/2014/main" id="{C62B19D7-3103-4319-ADB6-ABC224F2D393}"/>
              </a:ext>
            </a:extLst>
          </p:cNvPr>
          <p:cNvSpPr/>
          <p:nvPr/>
        </p:nvSpPr>
        <p:spPr>
          <a:xfrm>
            <a:off x="1773604" y="2637847"/>
            <a:ext cx="3962901" cy="144656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s-EC" sz="1400" b="1" dirty="0">
                <a:solidFill>
                  <a:schemeClr val="accent3"/>
                </a:solidFill>
                <a:cs typeface="Arial" panose="020B0604020202020204" pitchFamily="34" charset="0"/>
              </a:rPr>
              <a:t>JUSTIFICACIÓN</a:t>
            </a:r>
          </a:p>
          <a:p>
            <a:pPr marL="285750" indent="-285750" algn="just">
              <a:buFont typeface="Arial" panose="020B0604020202020204" pitchFamily="34" charset="0"/>
              <a:buChar char="•"/>
            </a:pPr>
            <a:r>
              <a:rPr lang="es-EC" sz="1400" dirty="0">
                <a:solidFill>
                  <a:schemeClr val="tx1"/>
                </a:solidFill>
              </a:rPr>
              <a:t>Incremento producción de Maíz dulce.</a:t>
            </a:r>
          </a:p>
          <a:p>
            <a:pPr marL="285750" indent="-285750" algn="just">
              <a:buFont typeface="Arial" panose="020B0604020202020204" pitchFamily="34" charset="0"/>
              <a:buChar char="•"/>
            </a:pPr>
            <a:r>
              <a:rPr lang="es-EC" sz="1400" dirty="0">
                <a:solidFill>
                  <a:schemeClr val="tx1"/>
                </a:solidFill>
              </a:rPr>
              <a:t>Problemas de adaptabilidad.</a:t>
            </a:r>
          </a:p>
          <a:p>
            <a:pPr marL="285750" indent="-285750" algn="just">
              <a:buFont typeface="Arial" panose="020B0604020202020204" pitchFamily="34" charset="0"/>
              <a:buChar char="•"/>
            </a:pPr>
            <a:r>
              <a:rPr lang="es-EC" sz="1400" dirty="0">
                <a:solidFill>
                  <a:schemeClr val="tx1"/>
                </a:solidFill>
              </a:rPr>
              <a:t>Deficiencias de nutrientes en semillas y suelos.</a:t>
            </a:r>
          </a:p>
          <a:p>
            <a:pPr marL="285750" indent="-285750" algn="just">
              <a:buFont typeface="Arial" panose="020B0604020202020204" pitchFamily="34" charset="0"/>
              <a:buChar char="•"/>
            </a:pPr>
            <a:r>
              <a:rPr lang="es-EC" sz="1400" dirty="0">
                <a:solidFill>
                  <a:schemeClr val="tx1"/>
                </a:solidFill>
              </a:rPr>
              <a:t>Factores que afectan la disponibilidad del Zinc en el suelo.</a:t>
            </a:r>
          </a:p>
          <a:p>
            <a:pPr marL="285750" indent="-285750" algn="just">
              <a:buFont typeface="Arial" panose="020B0604020202020204" pitchFamily="34" charset="0"/>
              <a:buChar char="•"/>
            </a:pPr>
            <a:endParaRPr lang="es-EC" sz="1400" dirty="0">
              <a:solidFill>
                <a:schemeClr val="tx1"/>
              </a:solidFill>
            </a:endParaRPr>
          </a:p>
        </p:txBody>
      </p:sp>
      <p:sp>
        <p:nvSpPr>
          <p:cNvPr id="21" name="Rectángulo 20">
            <a:extLst>
              <a:ext uri="{FF2B5EF4-FFF2-40B4-BE49-F238E27FC236}">
                <a16:creationId xmlns:a16="http://schemas.microsoft.com/office/drawing/2014/main" id="{90E8EA16-37D7-44BF-AEE0-8D781F3E25B3}"/>
              </a:ext>
            </a:extLst>
          </p:cNvPr>
          <p:cNvSpPr/>
          <p:nvPr/>
        </p:nvSpPr>
        <p:spPr>
          <a:xfrm>
            <a:off x="1750409" y="4020081"/>
            <a:ext cx="3962901" cy="150882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s-EC" sz="1400" b="1" dirty="0">
                <a:solidFill>
                  <a:schemeClr val="accent3"/>
                </a:solidFill>
                <a:cs typeface="Arial" panose="020B0604020202020204" pitchFamily="34" charset="0"/>
              </a:rPr>
              <a:t>IMPORTANCIA</a:t>
            </a:r>
          </a:p>
          <a:p>
            <a:pPr marL="285750" indent="-285750" algn="just">
              <a:buFont typeface="Arial" panose="020B0604020202020204" pitchFamily="34" charset="0"/>
              <a:buChar char="•"/>
            </a:pPr>
            <a:r>
              <a:rPr lang="es-EC" sz="1400" dirty="0">
                <a:solidFill>
                  <a:schemeClr val="tx1"/>
                </a:solidFill>
              </a:rPr>
              <a:t>El Zinc participa en varios procesos metabólicos.</a:t>
            </a:r>
          </a:p>
          <a:p>
            <a:pPr marL="285750" indent="-285750" algn="just">
              <a:buFont typeface="Arial" panose="020B0604020202020204" pitchFamily="34" charset="0"/>
              <a:buChar char="•"/>
            </a:pPr>
            <a:r>
              <a:rPr lang="es-EC" sz="1400" dirty="0">
                <a:solidFill>
                  <a:schemeClr val="tx1"/>
                </a:solidFill>
              </a:rPr>
              <a:t>Métodos que mejoren variables agronómicas,.</a:t>
            </a:r>
          </a:p>
          <a:p>
            <a:pPr marL="285750" indent="-285750" algn="just">
              <a:buFont typeface="Arial" panose="020B0604020202020204" pitchFamily="34" charset="0"/>
              <a:buChar char="•"/>
            </a:pPr>
            <a:endParaRPr lang="es-EC" sz="1400" dirty="0">
              <a:solidFill>
                <a:schemeClr val="tx1"/>
              </a:solidFill>
            </a:endParaRPr>
          </a:p>
          <a:p>
            <a:pPr algn="just"/>
            <a:endParaRPr lang="es-EC" sz="1400" dirty="0">
              <a:solidFill>
                <a:schemeClr val="tx1"/>
              </a:solidFill>
            </a:endParaRPr>
          </a:p>
        </p:txBody>
      </p:sp>
      <p:grpSp>
        <p:nvGrpSpPr>
          <p:cNvPr id="22" name="Grupo 21">
            <a:extLst>
              <a:ext uri="{FF2B5EF4-FFF2-40B4-BE49-F238E27FC236}">
                <a16:creationId xmlns:a16="http://schemas.microsoft.com/office/drawing/2014/main" id="{218292A2-6F59-489B-85FB-FFDAF5B69FD5}"/>
              </a:ext>
            </a:extLst>
          </p:cNvPr>
          <p:cNvGrpSpPr/>
          <p:nvPr/>
        </p:nvGrpSpPr>
        <p:grpSpPr>
          <a:xfrm>
            <a:off x="8832304" y="6018112"/>
            <a:ext cx="3240360" cy="582613"/>
            <a:chOff x="8832304" y="6018112"/>
            <a:chExt cx="3240360" cy="582613"/>
          </a:xfrm>
        </p:grpSpPr>
        <p:sp>
          <p:nvSpPr>
            <p:cNvPr id="23" name="Rectángulo redondeado 5">
              <a:extLst>
                <a:ext uri="{FF2B5EF4-FFF2-40B4-BE49-F238E27FC236}">
                  <a16:creationId xmlns:a16="http://schemas.microsoft.com/office/drawing/2014/main" id="{73F523A2-120E-494A-A0FE-81FA12AB9C82}"/>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5" name="Imagen 5">
              <a:extLst>
                <a:ext uri="{FF2B5EF4-FFF2-40B4-BE49-F238E27FC236}">
                  <a16:creationId xmlns:a16="http://schemas.microsoft.com/office/drawing/2014/main" id="{C92B0987-9A3F-4561-9DC4-E853E9D4989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431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poralaska - Maiz">
            <a:extLst>
              <a:ext uri="{FF2B5EF4-FFF2-40B4-BE49-F238E27FC236}">
                <a16:creationId xmlns:a16="http://schemas.microsoft.com/office/drawing/2014/main" id="{908B00F1-4173-440A-87C0-212C93E3E15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025" y="614830"/>
            <a:ext cx="12094961" cy="56664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87DE561C-8202-481A-B5A5-03E052D3EBBA}"/>
              </a:ext>
            </a:extLst>
          </p:cNvPr>
          <p:cNvCxnSpPr/>
          <p:nvPr/>
        </p:nvCxnSpPr>
        <p:spPr>
          <a:xfrm>
            <a:off x="3886200" y="1219200"/>
            <a:ext cx="0" cy="4339936"/>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sp>
        <p:nvSpPr>
          <p:cNvPr id="5" name="1 Título">
            <a:extLst>
              <a:ext uri="{FF2B5EF4-FFF2-40B4-BE49-F238E27FC236}">
                <a16:creationId xmlns:a16="http://schemas.microsoft.com/office/drawing/2014/main" id="{6E2DA5D9-7DC8-4BA1-ADAA-9ECDFDFCC2AD}"/>
              </a:ext>
            </a:extLst>
          </p:cNvPr>
          <p:cNvSpPr txBox="1">
            <a:spLocks/>
          </p:cNvSpPr>
          <p:nvPr/>
        </p:nvSpPr>
        <p:spPr>
          <a:xfrm>
            <a:off x="115571" y="2743200"/>
            <a:ext cx="3655059"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t>DISCUSIÓN</a:t>
            </a:r>
          </a:p>
        </p:txBody>
      </p:sp>
      <p:grpSp>
        <p:nvGrpSpPr>
          <p:cNvPr id="9" name="Grupo 8">
            <a:extLst>
              <a:ext uri="{FF2B5EF4-FFF2-40B4-BE49-F238E27FC236}">
                <a16:creationId xmlns:a16="http://schemas.microsoft.com/office/drawing/2014/main" id="{FE4D944D-2690-4F85-9C80-094BCB0F6737}"/>
              </a:ext>
            </a:extLst>
          </p:cNvPr>
          <p:cNvGrpSpPr/>
          <p:nvPr/>
        </p:nvGrpSpPr>
        <p:grpSpPr>
          <a:xfrm>
            <a:off x="1608285" y="3235643"/>
            <a:ext cx="669636" cy="694180"/>
            <a:chOff x="1608285" y="3235643"/>
            <a:chExt cx="669636" cy="694180"/>
          </a:xfrm>
        </p:grpSpPr>
        <p:sp>
          <p:nvSpPr>
            <p:cNvPr id="7" name="Elipse 6">
              <a:extLst>
                <a:ext uri="{FF2B5EF4-FFF2-40B4-BE49-F238E27FC236}">
                  <a16:creationId xmlns:a16="http://schemas.microsoft.com/office/drawing/2014/main" id="{D78F984E-0C8F-4BB2-9490-ECD11BC36B86}"/>
                </a:ext>
              </a:extLst>
            </p:cNvPr>
            <p:cNvSpPr/>
            <p:nvPr/>
          </p:nvSpPr>
          <p:spPr>
            <a:xfrm>
              <a:off x="1608285" y="3235643"/>
              <a:ext cx="669636"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266" name="Picture 2" descr="Resultado de imagen para icono de DISCUSION">
              <a:extLst>
                <a:ext uri="{FF2B5EF4-FFF2-40B4-BE49-F238E27FC236}">
                  <a16:creationId xmlns:a16="http://schemas.microsoft.com/office/drawing/2014/main" id="{F45C2C12-FED0-4EA1-9AFA-EF92C629A458}"/>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8604" y="3336511"/>
              <a:ext cx="528991" cy="49244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Conector recto 11">
            <a:extLst>
              <a:ext uri="{FF2B5EF4-FFF2-40B4-BE49-F238E27FC236}">
                <a16:creationId xmlns:a16="http://schemas.microsoft.com/office/drawing/2014/main" id="{9CEE0A9D-21FE-4ACE-AF41-80635D00D65F}"/>
              </a:ext>
            </a:extLst>
          </p:cNvPr>
          <p:cNvCxnSpPr>
            <a:cxnSpLocks/>
          </p:cNvCxnSpPr>
          <p:nvPr/>
        </p:nvCxnSpPr>
        <p:spPr>
          <a:xfrm>
            <a:off x="7975304" y="614830"/>
            <a:ext cx="0" cy="5638800"/>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sp>
        <p:nvSpPr>
          <p:cNvPr id="24" name="3 Marcador de contenido">
            <a:extLst>
              <a:ext uri="{FF2B5EF4-FFF2-40B4-BE49-F238E27FC236}">
                <a16:creationId xmlns:a16="http://schemas.microsoft.com/office/drawing/2014/main" id="{4F374766-B6A8-4A22-B7FD-4A2A9CC7876F}"/>
              </a:ext>
            </a:extLst>
          </p:cNvPr>
          <p:cNvSpPr txBox="1">
            <a:spLocks/>
          </p:cNvSpPr>
          <p:nvPr/>
        </p:nvSpPr>
        <p:spPr>
          <a:xfrm>
            <a:off x="4280173" y="1839846"/>
            <a:ext cx="2362194" cy="208997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endParaRPr lang="es-EC" sz="1100" b="1" kern="0" dirty="0"/>
          </a:p>
        </p:txBody>
      </p:sp>
      <p:grpSp>
        <p:nvGrpSpPr>
          <p:cNvPr id="26" name="Grupo 25">
            <a:extLst>
              <a:ext uri="{FF2B5EF4-FFF2-40B4-BE49-F238E27FC236}">
                <a16:creationId xmlns:a16="http://schemas.microsoft.com/office/drawing/2014/main" id="{66F2F9C6-6677-4DDE-B11B-B3B363000801}"/>
              </a:ext>
            </a:extLst>
          </p:cNvPr>
          <p:cNvGrpSpPr/>
          <p:nvPr/>
        </p:nvGrpSpPr>
        <p:grpSpPr>
          <a:xfrm>
            <a:off x="6705600" y="2137200"/>
            <a:ext cx="1523999" cy="758400"/>
            <a:chOff x="6705600" y="2021099"/>
            <a:chExt cx="1523999" cy="758400"/>
          </a:xfrm>
        </p:grpSpPr>
        <p:grpSp>
          <p:nvGrpSpPr>
            <p:cNvPr id="19" name="Grupo 18">
              <a:extLst>
                <a:ext uri="{FF2B5EF4-FFF2-40B4-BE49-F238E27FC236}">
                  <a16:creationId xmlns:a16="http://schemas.microsoft.com/office/drawing/2014/main" id="{B90A883E-50B6-4224-A5C0-F467E477A5CF}"/>
                </a:ext>
              </a:extLst>
            </p:cNvPr>
            <p:cNvGrpSpPr/>
            <p:nvPr/>
          </p:nvGrpSpPr>
          <p:grpSpPr>
            <a:xfrm>
              <a:off x="6705600" y="2021099"/>
              <a:ext cx="1523999" cy="758400"/>
              <a:chOff x="6705600" y="2021099"/>
              <a:chExt cx="1523999" cy="758400"/>
            </a:xfrm>
          </p:grpSpPr>
          <p:sp>
            <p:nvSpPr>
              <p:cNvPr id="14" name="Diagrama de flujo: conector 13">
                <a:extLst>
                  <a:ext uri="{FF2B5EF4-FFF2-40B4-BE49-F238E27FC236}">
                    <a16:creationId xmlns:a16="http://schemas.microsoft.com/office/drawing/2014/main" id="{71CD7766-5AE7-4750-8AD8-EF6549C592B1}"/>
                  </a:ext>
                </a:extLst>
              </p:cNvPr>
              <p:cNvSpPr/>
              <p:nvPr/>
            </p:nvSpPr>
            <p:spPr>
              <a:xfrm>
                <a:off x="7848602" y="2209800"/>
                <a:ext cx="380997" cy="3810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1</a:t>
                </a:r>
              </a:p>
            </p:txBody>
          </p:sp>
          <p:cxnSp>
            <p:nvCxnSpPr>
              <p:cNvPr id="18" name="Conector recto 17">
                <a:extLst>
                  <a:ext uri="{FF2B5EF4-FFF2-40B4-BE49-F238E27FC236}">
                    <a16:creationId xmlns:a16="http://schemas.microsoft.com/office/drawing/2014/main" id="{709C4B3D-DC8E-4536-98F2-474A703BB8B6}"/>
                  </a:ext>
                </a:extLst>
              </p:cNvPr>
              <p:cNvCxnSpPr>
                <a:cxnSpLocks/>
              </p:cNvCxnSpPr>
              <p:nvPr/>
            </p:nvCxnSpPr>
            <p:spPr>
              <a:xfrm flipH="1">
                <a:off x="7396907" y="2400298"/>
                <a:ext cx="45720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0F9F0E04-173E-4187-B67C-5706CC07E310}"/>
                  </a:ext>
                </a:extLst>
              </p:cNvPr>
              <p:cNvSpPr/>
              <p:nvPr/>
            </p:nvSpPr>
            <p:spPr>
              <a:xfrm>
                <a:off x="6705600" y="2021099"/>
                <a:ext cx="742868" cy="7584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3" name="Imagen 32">
              <a:extLst>
                <a:ext uri="{FF2B5EF4-FFF2-40B4-BE49-F238E27FC236}">
                  <a16:creationId xmlns:a16="http://schemas.microsoft.com/office/drawing/2014/main" id="{256C0BB0-1679-4323-8275-37805425B31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25248" y="2143663"/>
              <a:ext cx="508426" cy="508426"/>
            </a:xfrm>
            <a:prstGeom prst="rect">
              <a:avLst/>
            </a:prstGeom>
          </p:spPr>
        </p:pic>
      </p:grpSp>
      <p:grpSp>
        <p:nvGrpSpPr>
          <p:cNvPr id="39" name="Grupo 38">
            <a:extLst>
              <a:ext uri="{FF2B5EF4-FFF2-40B4-BE49-F238E27FC236}">
                <a16:creationId xmlns:a16="http://schemas.microsoft.com/office/drawing/2014/main" id="{B53A9E0E-2433-4EB2-A0A8-0A8001E7F57C}"/>
              </a:ext>
            </a:extLst>
          </p:cNvPr>
          <p:cNvGrpSpPr/>
          <p:nvPr/>
        </p:nvGrpSpPr>
        <p:grpSpPr>
          <a:xfrm flipH="1">
            <a:off x="7848600" y="3429000"/>
            <a:ext cx="1523999" cy="758400"/>
            <a:chOff x="6705600" y="2021099"/>
            <a:chExt cx="1523999" cy="758400"/>
          </a:xfrm>
        </p:grpSpPr>
        <p:sp>
          <p:nvSpPr>
            <p:cNvPr id="41" name="Diagrama de flujo: conector 40">
              <a:extLst>
                <a:ext uri="{FF2B5EF4-FFF2-40B4-BE49-F238E27FC236}">
                  <a16:creationId xmlns:a16="http://schemas.microsoft.com/office/drawing/2014/main" id="{021B0F69-DBD1-4E3B-950B-3FE4F6E67036}"/>
                </a:ext>
              </a:extLst>
            </p:cNvPr>
            <p:cNvSpPr/>
            <p:nvPr/>
          </p:nvSpPr>
          <p:spPr>
            <a:xfrm>
              <a:off x="7848602" y="2209800"/>
              <a:ext cx="380997" cy="3810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2</a:t>
              </a:r>
            </a:p>
          </p:txBody>
        </p:sp>
        <p:cxnSp>
          <p:nvCxnSpPr>
            <p:cNvPr id="42" name="Conector recto 41">
              <a:extLst>
                <a:ext uri="{FF2B5EF4-FFF2-40B4-BE49-F238E27FC236}">
                  <a16:creationId xmlns:a16="http://schemas.microsoft.com/office/drawing/2014/main" id="{0C3E9F9F-7E5E-40D5-8018-35F9320AD57B}"/>
                </a:ext>
              </a:extLst>
            </p:cNvPr>
            <p:cNvCxnSpPr>
              <a:cxnSpLocks/>
            </p:cNvCxnSpPr>
            <p:nvPr/>
          </p:nvCxnSpPr>
          <p:spPr>
            <a:xfrm flipH="1">
              <a:off x="7396907" y="2400298"/>
              <a:ext cx="45720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4D28C315-4C9E-4110-9E2F-40DC8BD5B57E}"/>
                </a:ext>
              </a:extLst>
            </p:cNvPr>
            <p:cNvSpPr/>
            <p:nvPr/>
          </p:nvSpPr>
          <p:spPr>
            <a:xfrm>
              <a:off x="6705600" y="2021099"/>
              <a:ext cx="742868" cy="7584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6" name="4 Marcador de contenido">
            <a:extLst>
              <a:ext uri="{FF2B5EF4-FFF2-40B4-BE49-F238E27FC236}">
                <a16:creationId xmlns:a16="http://schemas.microsoft.com/office/drawing/2014/main" id="{F7E362AF-1D2C-4213-B279-828AE8E16A98}"/>
              </a:ext>
            </a:extLst>
          </p:cNvPr>
          <p:cNvSpPr txBox="1">
            <a:spLocks/>
          </p:cNvSpPr>
          <p:nvPr/>
        </p:nvSpPr>
        <p:spPr>
          <a:xfrm>
            <a:off x="3948131" y="718270"/>
            <a:ext cx="2813884" cy="537773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C" sz="1400" b="1" kern="0" dirty="0"/>
              <a:t>GERMINACIÓN</a:t>
            </a:r>
          </a:p>
          <a:p>
            <a:pPr algn="just"/>
            <a:r>
              <a:rPr lang="es-EC" sz="1400" kern="0" dirty="0"/>
              <a:t>La aplicación de nano partículas de Zinc en semillas de maíz (nativo) en el que el porcentaje de germinación fue del 97% mientras que para el control fue del 80%, aquí se determinó que el uso de Zn mejoró de manera evidente varias características en la germinación de las semillas de maíz como la longitud y diámetro de la plúmula (Estrada, 2019). </a:t>
            </a:r>
          </a:p>
          <a:p>
            <a:pPr algn="just"/>
            <a:endParaRPr lang="es-EC" sz="1400" kern="0" dirty="0"/>
          </a:p>
          <a:p>
            <a:pPr algn="just"/>
            <a:r>
              <a:rPr lang="es-EC" sz="1400" kern="0" dirty="0"/>
              <a:t>Otros estudios con la aplicación de Zn en semilla en diferentes especies como: arroz (</a:t>
            </a:r>
            <a:r>
              <a:rPr lang="es-EC" sz="1400" kern="0" dirty="0" err="1"/>
              <a:t>Cakmak</a:t>
            </a:r>
            <a:r>
              <a:rPr lang="es-EC" sz="1400" kern="0" dirty="0"/>
              <a:t>., 2012), soya (</a:t>
            </a:r>
            <a:r>
              <a:rPr lang="es-EC" sz="1400" kern="0" dirty="0" err="1"/>
              <a:t>Zou</a:t>
            </a:r>
            <a:r>
              <a:rPr lang="es-EC" sz="1400" kern="0" dirty="0"/>
              <a:t> , </a:t>
            </a:r>
            <a:r>
              <a:rPr lang="es-EC" sz="1400" kern="0" dirty="0" err="1"/>
              <a:t>Xu</a:t>
            </a:r>
            <a:r>
              <a:rPr lang="es-EC" sz="1400" kern="0" dirty="0"/>
              <a:t>, </a:t>
            </a:r>
            <a:r>
              <a:rPr lang="es-EC" sz="1400" kern="0" dirty="0" err="1"/>
              <a:t>Hu</a:t>
            </a:r>
            <a:r>
              <a:rPr lang="es-EC" sz="1400" kern="0" dirty="0"/>
              <a:t>, </a:t>
            </a:r>
            <a:r>
              <a:rPr lang="es-EC" sz="1400" kern="0" dirty="0" err="1"/>
              <a:t>Pang</a:t>
            </a:r>
            <a:r>
              <a:rPr lang="es-EC" sz="1400" kern="0" dirty="0"/>
              <a:t>, &amp; </a:t>
            </a:r>
            <a:r>
              <a:rPr lang="es-EC" sz="1400" kern="0" dirty="0" err="1"/>
              <a:t>Xu</a:t>
            </a:r>
            <a:r>
              <a:rPr lang="es-EC" sz="1400" kern="0" dirty="0"/>
              <a:t>, 2014), trigo (Rehman, </a:t>
            </a:r>
            <a:r>
              <a:rPr lang="es-EC" sz="1400" kern="0" dirty="0" err="1"/>
              <a:t>Farook</a:t>
            </a:r>
            <a:r>
              <a:rPr lang="es-EC" sz="1400" kern="0" dirty="0"/>
              <a:t>, Ahmad, &amp; </a:t>
            </a:r>
            <a:r>
              <a:rPr lang="es-EC" sz="1400" kern="0" dirty="0" err="1"/>
              <a:t>Basra</a:t>
            </a:r>
            <a:r>
              <a:rPr lang="es-EC" sz="1400" kern="0" dirty="0"/>
              <a:t>, 2015), cebada (</a:t>
            </a:r>
            <a:r>
              <a:rPr lang="es-EC" sz="1400" kern="0" dirty="0" err="1"/>
              <a:t>Ajouri</a:t>
            </a:r>
            <a:r>
              <a:rPr lang="es-EC" sz="1400" kern="0" dirty="0"/>
              <a:t>, </a:t>
            </a:r>
            <a:r>
              <a:rPr lang="es-EC" sz="1400" kern="0" dirty="0" err="1"/>
              <a:t>Asgedom</a:t>
            </a:r>
            <a:r>
              <a:rPr lang="es-EC" sz="1400" kern="0" dirty="0"/>
              <a:t>, &amp; Becker, 2004), avena (De </a:t>
            </a:r>
            <a:r>
              <a:rPr lang="es-EC" sz="1400" kern="0" dirty="0" err="1"/>
              <a:t>Olveira</a:t>
            </a:r>
            <a:r>
              <a:rPr lang="es-EC" sz="1400" kern="0" dirty="0"/>
              <a:t> , y otros, 2014), entre otros, mostraron beneficios en la germinación. Para las variables vigor, altura, largo y diámetro de la raíz.</a:t>
            </a:r>
          </a:p>
          <a:p>
            <a:pPr algn="just"/>
            <a:endParaRPr lang="es-EC" sz="1400" kern="0" dirty="0"/>
          </a:p>
        </p:txBody>
      </p:sp>
      <p:sp>
        <p:nvSpPr>
          <p:cNvPr id="27" name="4 Marcador de contenido">
            <a:extLst>
              <a:ext uri="{FF2B5EF4-FFF2-40B4-BE49-F238E27FC236}">
                <a16:creationId xmlns:a16="http://schemas.microsoft.com/office/drawing/2014/main" id="{AAD38467-5F82-407B-980C-06C719FCE048}"/>
              </a:ext>
            </a:extLst>
          </p:cNvPr>
          <p:cNvSpPr txBox="1">
            <a:spLocks/>
          </p:cNvSpPr>
          <p:nvPr/>
        </p:nvSpPr>
        <p:spPr>
          <a:xfrm>
            <a:off x="9327102" y="2574443"/>
            <a:ext cx="2813884" cy="263175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C" sz="1400" b="1" kern="0" dirty="0"/>
              <a:t>VIGOR</a:t>
            </a:r>
          </a:p>
          <a:p>
            <a:pPr algn="just"/>
            <a:r>
              <a:rPr lang="es-EC" sz="1400" kern="0" dirty="0" err="1"/>
              <a:t>Fageria</a:t>
            </a:r>
            <a:r>
              <a:rPr lang="es-EC" sz="1400" kern="0" dirty="0"/>
              <a:t> (2000), en su estudio concluyó que el zinc influyó en la producción de materia seca de la parte aérea en plantas de: arroz, maíz, soja, trigo y frijol.</a:t>
            </a:r>
          </a:p>
          <a:p>
            <a:pPr algn="just"/>
            <a:endParaRPr lang="es-EC" sz="1400" kern="0" dirty="0"/>
          </a:p>
          <a:p>
            <a:pPr algn="just"/>
            <a:r>
              <a:rPr lang="es-EC" sz="1400" kern="0" dirty="0"/>
              <a:t>Neto et al., 2015 aplicó un tratamiento de Zn a las semillas de maíz, donde se determinó que este elemento promueve el aumento de la materia seca en la parte aérea y raíces de las plántulas. </a:t>
            </a:r>
          </a:p>
        </p:txBody>
      </p:sp>
      <p:pic>
        <p:nvPicPr>
          <p:cNvPr id="29" name="Imagen 28">
            <a:extLst>
              <a:ext uri="{FF2B5EF4-FFF2-40B4-BE49-F238E27FC236}">
                <a16:creationId xmlns:a16="http://schemas.microsoft.com/office/drawing/2014/main" id="{9010CD17-737C-4945-869A-537DC7583780}"/>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675228" y="3482262"/>
            <a:ext cx="651874" cy="651874"/>
          </a:xfrm>
          <a:prstGeom prst="rect">
            <a:avLst/>
          </a:prstGeom>
        </p:spPr>
      </p:pic>
      <p:grpSp>
        <p:nvGrpSpPr>
          <p:cNvPr id="30" name="Grupo 29">
            <a:extLst>
              <a:ext uri="{FF2B5EF4-FFF2-40B4-BE49-F238E27FC236}">
                <a16:creationId xmlns:a16="http://schemas.microsoft.com/office/drawing/2014/main" id="{3EC73CE5-FA64-4480-8E48-C1F367BA097C}"/>
              </a:ext>
            </a:extLst>
          </p:cNvPr>
          <p:cNvGrpSpPr/>
          <p:nvPr/>
        </p:nvGrpSpPr>
        <p:grpSpPr>
          <a:xfrm>
            <a:off x="8951640" y="6183375"/>
            <a:ext cx="3240360" cy="582613"/>
            <a:chOff x="8832304" y="6018112"/>
            <a:chExt cx="3240360" cy="582613"/>
          </a:xfrm>
        </p:grpSpPr>
        <p:sp>
          <p:nvSpPr>
            <p:cNvPr id="31" name="Rectángulo redondeado 28">
              <a:extLst>
                <a:ext uri="{FF2B5EF4-FFF2-40B4-BE49-F238E27FC236}">
                  <a16:creationId xmlns:a16="http://schemas.microsoft.com/office/drawing/2014/main" id="{B842A020-BFF4-48BD-94A7-5D64FD1E69C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a16="http://schemas.microsoft.com/office/drawing/2014/main" id="{490187A8-43EF-4B2C-B24C-18E513ED0EF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1578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Imporalaska - Maiz">
            <a:extLst>
              <a:ext uri="{FF2B5EF4-FFF2-40B4-BE49-F238E27FC236}">
                <a16:creationId xmlns:a16="http://schemas.microsoft.com/office/drawing/2014/main" id="{9B99F614-72CE-49ED-A1C0-0CC8C3EEF023}"/>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5144" y="614829"/>
            <a:ext cx="12094961" cy="56664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id="{87DE561C-8202-481A-B5A5-03E052D3EBBA}"/>
              </a:ext>
            </a:extLst>
          </p:cNvPr>
          <p:cNvCxnSpPr/>
          <p:nvPr/>
        </p:nvCxnSpPr>
        <p:spPr>
          <a:xfrm>
            <a:off x="3886200" y="1219200"/>
            <a:ext cx="0" cy="4339936"/>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sp>
        <p:nvSpPr>
          <p:cNvPr id="5" name="1 Título">
            <a:extLst>
              <a:ext uri="{FF2B5EF4-FFF2-40B4-BE49-F238E27FC236}">
                <a16:creationId xmlns:a16="http://schemas.microsoft.com/office/drawing/2014/main" id="{6E2DA5D9-7DC8-4BA1-ADAA-9ECDFDFCC2AD}"/>
              </a:ext>
            </a:extLst>
          </p:cNvPr>
          <p:cNvSpPr txBox="1">
            <a:spLocks/>
          </p:cNvSpPr>
          <p:nvPr/>
        </p:nvSpPr>
        <p:spPr>
          <a:xfrm>
            <a:off x="115571" y="2743200"/>
            <a:ext cx="3655059"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t>DISCUSIÓN</a:t>
            </a:r>
          </a:p>
        </p:txBody>
      </p:sp>
      <p:grpSp>
        <p:nvGrpSpPr>
          <p:cNvPr id="9" name="Grupo 8">
            <a:extLst>
              <a:ext uri="{FF2B5EF4-FFF2-40B4-BE49-F238E27FC236}">
                <a16:creationId xmlns:a16="http://schemas.microsoft.com/office/drawing/2014/main" id="{FE4D944D-2690-4F85-9C80-094BCB0F6737}"/>
              </a:ext>
            </a:extLst>
          </p:cNvPr>
          <p:cNvGrpSpPr/>
          <p:nvPr/>
        </p:nvGrpSpPr>
        <p:grpSpPr>
          <a:xfrm>
            <a:off x="1608285" y="3235643"/>
            <a:ext cx="669636" cy="694180"/>
            <a:chOff x="1608285" y="3235643"/>
            <a:chExt cx="669636" cy="694180"/>
          </a:xfrm>
        </p:grpSpPr>
        <p:sp>
          <p:nvSpPr>
            <p:cNvPr id="7" name="Elipse 6">
              <a:extLst>
                <a:ext uri="{FF2B5EF4-FFF2-40B4-BE49-F238E27FC236}">
                  <a16:creationId xmlns:a16="http://schemas.microsoft.com/office/drawing/2014/main" id="{D78F984E-0C8F-4BB2-9490-ECD11BC36B86}"/>
                </a:ext>
              </a:extLst>
            </p:cNvPr>
            <p:cNvSpPr/>
            <p:nvPr/>
          </p:nvSpPr>
          <p:spPr>
            <a:xfrm>
              <a:off x="1608285" y="3235643"/>
              <a:ext cx="669636"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266" name="Picture 2" descr="Resultado de imagen para icono de DISCUSION">
              <a:extLst>
                <a:ext uri="{FF2B5EF4-FFF2-40B4-BE49-F238E27FC236}">
                  <a16:creationId xmlns:a16="http://schemas.microsoft.com/office/drawing/2014/main" id="{F45C2C12-FED0-4EA1-9AFA-EF92C629A458}"/>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8604" y="3336511"/>
              <a:ext cx="528991" cy="49244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Conector recto 11">
            <a:extLst>
              <a:ext uri="{FF2B5EF4-FFF2-40B4-BE49-F238E27FC236}">
                <a16:creationId xmlns:a16="http://schemas.microsoft.com/office/drawing/2014/main" id="{9CEE0A9D-21FE-4ACE-AF41-80635D00D65F}"/>
              </a:ext>
            </a:extLst>
          </p:cNvPr>
          <p:cNvCxnSpPr>
            <a:cxnSpLocks/>
          </p:cNvCxnSpPr>
          <p:nvPr/>
        </p:nvCxnSpPr>
        <p:spPr>
          <a:xfrm>
            <a:off x="8039100" y="614830"/>
            <a:ext cx="0" cy="5638800"/>
          </a:xfrm>
          <a:prstGeom prst="line">
            <a:avLst/>
          </a:prstGeom>
          <a:ln w="57150">
            <a:solidFill>
              <a:srgbClr val="77933C"/>
            </a:solidFill>
          </a:ln>
        </p:spPr>
        <p:style>
          <a:lnRef idx="1">
            <a:schemeClr val="accent1"/>
          </a:lnRef>
          <a:fillRef idx="0">
            <a:schemeClr val="accent1"/>
          </a:fillRef>
          <a:effectRef idx="0">
            <a:schemeClr val="accent1"/>
          </a:effectRef>
          <a:fontRef idx="minor">
            <a:schemeClr val="tx1"/>
          </a:fontRef>
        </p:style>
      </p:cxnSp>
      <p:sp>
        <p:nvSpPr>
          <p:cNvPr id="24" name="3 Marcador de contenido">
            <a:extLst>
              <a:ext uri="{FF2B5EF4-FFF2-40B4-BE49-F238E27FC236}">
                <a16:creationId xmlns:a16="http://schemas.microsoft.com/office/drawing/2014/main" id="{4F374766-B6A8-4A22-B7FD-4A2A9CC7876F}"/>
              </a:ext>
            </a:extLst>
          </p:cNvPr>
          <p:cNvSpPr txBox="1">
            <a:spLocks/>
          </p:cNvSpPr>
          <p:nvPr/>
        </p:nvSpPr>
        <p:spPr>
          <a:xfrm>
            <a:off x="3888881" y="1665631"/>
            <a:ext cx="2819395" cy="2647580"/>
          </a:xfrm>
          <a:prstGeom prst="rect">
            <a:avLst/>
          </a:prstGeom>
        </p:spPr>
        <p:txBody>
          <a:bodyPr/>
          <a:lstStyle>
            <a:defPPr>
              <a:defRPr lang="es-EC"/>
            </a:defPPr>
            <a:lvl1pPr algn="r">
              <a:defRPr sz="1400" b="1" kern="0">
                <a:solidFill>
                  <a:schemeClr val="bg1"/>
                </a:solidFil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C" dirty="0">
                <a:solidFill>
                  <a:schemeClr val="tx1"/>
                </a:solidFill>
              </a:rPr>
              <a:t>DOSIS</a:t>
            </a:r>
          </a:p>
          <a:p>
            <a:pPr algn="just"/>
            <a:r>
              <a:rPr lang="es-EC" b="0" dirty="0">
                <a:solidFill>
                  <a:schemeClr val="tx1"/>
                </a:solidFill>
              </a:rPr>
              <a:t>Madruga de Tunes (2015) también llego a la conclusión de que a medida que aumentaron las dosis de Zn la eficiencia de utilización de este elemento fue menor, mientras que para la presente investigación con semillas de maíz variedad </a:t>
            </a:r>
            <a:r>
              <a:rPr lang="es-EC" b="0" dirty="0" err="1">
                <a:solidFill>
                  <a:schemeClr val="tx1"/>
                </a:solidFill>
              </a:rPr>
              <a:t>Bandit</a:t>
            </a:r>
            <a:r>
              <a:rPr lang="es-EC" b="0" dirty="0">
                <a:solidFill>
                  <a:schemeClr val="tx1"/>
                </a:solidFill>
              </a:rPr>
              <a:t> la mayor dosis de Zn y tiempo de remojo (10 </a:t>
            </a:r>
            <a:r>
              <a:rPr lang="es-EC" b="0" dirty="0" err="1">
                <a:solidFill>
                  <a:schemeClr val="tx1"/>
                </a:solidFill>
              </a:rPr>
              <a:t>mM</a:t>
            </a:r>
            <a:r>
              <a:rPr lang="es-EC" b="0" dirty="0">
                <a:solidFill>
                  <a:schemeClr val="tx1"/>
                </a:solidFill>
              </a:rPr>
              <a:t> y 120 minutos) mostraron los mejores resultados.</a:t>
            </a:r>
            <a:r>
              <a:rPr lang="es-ES" b="0" dirty="0">
                <a:solidFill>
                  <a:schemeClr val="tx1"/>
                </a:solidFill>
              </a:rPr>
              <a:t> </a:t>
            </a:r>
            <a:endParaRPr lang="es-EC" b="0" dirty="0">
              <a:solidFill>
                <a:schemeClr val="tx1"/>
              </a:solidFill>
            </a:endParaRPr>
          </a:p>
        </p:txBody>
      </p:sp>
      <p:sp>
        <p:nvSpPr>
          <p:cNvPr id="46" name="4 Marcador de contenido">
            <a:extLst>
              <a:ext uri="{FF2B5EF4-FFF2-40B4-BE49-F238E27FC236}">
                <a16:creationId xmlns:a16="http://schemas.microsoft.com/office/drawing/2014/main" id="{F7E362AF-1D2C-4213-B279-828AE8E16A98}"/>
              </a:ext>
            </a:extLst>
          </p:cNvPr>
          <p:cNvSpPr txBox="1">
            <a:spLocks/>
          </p:cNvSpPr>
          <p:nvPr/>
        </p:nvSpPr>
        <p:spPr>
          <a:xfrm>
            <a:off x="9378112" y="3124200"/>
            <a:ext cx="2813884" cy="2743200"/>
          </a:xfrm>
          <a:prstGeom prst="rect">
            <a:avLst/>
          </a:prstGeom>
        </p:spPr>
        <p:txBody>
          <a:bodyPr/>
          <a:lstStyle>
            <a:defPPr>
              <a:defRPr lang="es-EC"/>
            </a:defPPr>
            <a:lvl1pPr algn="just">
              <a:defRPr sz="1400" b="1" kern="0">
                <a:solidFill>
                  <a:schemeClr val="bg1"/>
                </a:solidFil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C" dirty="0">
                <a:solidFill>
                  <a:schemeClr val="tx1"/>
                </a:solidFill>
              </a:rPr>
              <a:t>AIA</a:t>
            </a:r>
          </a:p>
          <a:p>
            <a:r>
              <a:rPr lang="es-EC" b="0" dirty="0">
                <a:solidFill>
                  <a:schemeClr val="tx1"/>
                </a:solidFill>
              </a:rPr>
              <a:t>Con respecto a la concentración de ácido </a:t>
            </a:r>
            <a:r>
              <a:rPr lang="es-EC" b="0" dirty="0" err="1">
                <a:solidFill>
                  <a:schemeClr val="tx1"/>
                </a:solidFill>
              </a:rPr>
              <a:t>indolácetico</a:t>
            </a:r>
            <a:r>
              <a:rPr lang="es-EC" b="0" dirty="0">
                <a:solidFill>
                  <a:schemeClr val="tx1"/>
                </a:solidFill>
              </a:rPr>
              <a:t> en las raíces, los resultados en este estudio son acordes a los de un estudio realizado por Licto (2017) en el que se evaluó la </a:t>
            </a:r>
            <a:r>
              <a:rPr lang="es-EC" b="0" dirty="0" err="1">
                <a:solidFill>
                  <a:schemeClr val="tx1"/>
                </a:solidFill>
              </a:rPr>
              <a:t>biofortificación</a:t>
            </a:r>
            <a:r>
              <a:rPr lang="es-EC" b="0" dirty="0">
                <a:solidFill>
                  <a:schemeClr val="tx1"/>
                </a:solidFill>
              </a:rPr>
              <a:t> foliar con diferentes dosis y fuentes de Zn en </a:t>
            </a:r>
            <a:r>
              <a:rPr lang="es-EC" b="0" dirty="0" err="1">
                <a:solidFill>
                  <a:schemeClr val="tx1"/>
                </a:solidFill>
              </a:rPr>
              <a:t>rye</a:t>
            </a:r>
            <a:r>
              <a:rPr lang="es-EC" b="0" dirty="0">
                <a:solidFill>
                  <a:schemeClr val="tx1"/>
                </a:solidFill>
              </a:rPr>
              <a:t> </a:t>
            </a:r>
            <a:r>
              <a:rPr lang="es-EC" b="0" dirty="0" err="1">
                <a:solidFill>
                  <a:schemeClr val="tx1"/>
                </a:solidFill>
              </a:rPr>
              <a:t>grass</a:t>
            </a:r>
            <a:r>
              <a:rPr lang="es-EC" b="0" dirty="0">
                <a:solidFill>
                  <a:schemeClr val="tx1"/>
                </a:solidFill>
              </a:rPr>
              <a:t> perenne (</a:t>
            </a:r>
            <a:r>
              <a:rPr lang="es-EC" b="0" dirty="0" err="1">
                <a:solidFill>
                  <a:schemeClr val="tx1"/>
                </a:solidFill>
              </a:rPr>
              <a:t>Lolium</a:t>
            </a:r>
            <a:r>
              <a:rPr lang="es-EC" b="0" dirty="0">
                <a:solidFill>
                  <a:schemeClr val="tx1"/>
                </a:solidFill>
              </a:rPr>
              <a:t> perenne).</a:t>
            </a:r>
          </a:p>
        </p:txBody>
      </p:sp>
      <p:grpSp>
        <p:nvGrpSpPr>
          <p:cNvPr id="6" name="Grupo 5">
            <a:extLst>
              <a:ext uri="{FF2B5EF4-FFF2-40B4-BE49-F238E27FC236}">
                <a16:creationId xmlns:a16="http://schemas.microsoft.com/office/drawing/2014/main" id="{721E3FB7-7580-42B5-BB41-739DE0CA7CF6}"/>
              </a:ext>
            </a:extLst>
          </p:cNvPr>
          <p:cNvGrpSpPr/>
          <p:nvPr/>
        </p:nvGrpSpPr>
        <p:grpSpPr>
          <a:xfrm>
            <a:off x="6705600" y="2137200"/>
            <a:ext cx="1523999" cy="758400"/>
            <a:chOff x="6705600" y="2137200"/>
            <a:chExt cx="1523999" cy="758400"/>
          </a:xfrm>
        </p:grpSpPr>
        <p:grpSp>
          <p:nvGrpSpPr>
            <p:cNvPr id="19" name="Grupo 18">
              <a:extLst>
                <a:ext uri="{FF2B5EF4-FFF2-40B4-BE49-F238E27FC236}">
                  <a16:creationId xmlns:a16="http://schemas.microsoft.com/office/drawing/2014/main" id="{B90A883E-50B6-4224-A5C0-F467E477A5CF}"/>
                </a:ext>
              </a:extLst>
            </p:cNvPr>
            <p:cNvGrpSpPr/>
            <p:nvPr/>
          </p:nvGrpSpPr>
          <p:grpSpPr>
            <a:xfrm>
              <a:off x="6705600" y="2137200"/>
              <a:ext cx="1523999" cy="758400"/>
              <a:chOff x="6705600" y="2021099"/>
              <a:chExt cx="1523999" cy="758400"/>
            </a:xfrm>
          </p:grpSpPr>
          <p:sp>
            <p:nvSpPr>
              <p:cNvPr id="14" name="Diagrama de flujo: conector 13">
                <a:extLst>
                  <a:ext uri="{FF2B5EF4-FFF2-40B4-BE49-F238E27FC236}">
                    <a16:creationId xmlns:a16="http://schemas.microsoft.com/office/drawing/2014/main" id="{71CD7766-5AE7-4750-8AD8-EF6549C592B1}"/>
                  </a:ext>
                </a:extLst>
              </p:cNvPr>
              <p:cNvSpPr/>
              <p:nvPr/>
            </p:nvSpPr>
            <p:spPr>
              <a:xfrm>
                <a:off x="7848602" y="2209800"/>
                <a:ext cx="380997" cy="3810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3</a:t>
                </a:r>
              </a:p>
            </p:txBody>
          </p:sp>
          <p:cxnSp>
            <p:nvCxnSpPr>
              <p:cNvPr id="18" name="Conector recto 17">
                <a:extLst>
                  <a:ext uri="{FF2B5EF4-FFF2-40B4-BE49-F238E27FC236}">
                    <a16:creationId xmlns:a16="http://schemas.microsoft.com/office/drawing/2014/main" id="{709C4B3D-DC8E-4536-98F2-474A703BB8B6}"/>
                  </a:ext>
                </a:extLst>
              </p:cNvPr>
              <p:cNvCxnSpPr>
                <a:cxnSpLocks/>
              </p:cNvCxnSpPr>
              <p:nvPr/>
            </p:nvCxnSpPr>
            <p:spPr>
              <a:xfrm flipH="1">
                <a:off x="7396907" y="2400298"/>
                <a:ext cx="45720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0F9F0E04-173E-4187-B67C-5706CC07E310}"/>
                  </a:ext>
                </a:extLst>
              </p:cNvPr>
              <p:cNvSpPr/>
              <p:nvPr/>
            </p:nvSpPr>
            <p:spPr>
              <a:xfrm>
                <a:off x="6705600" y="2021099"/>
                <a:ext cx="742868" cy="7584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5" name="Imagen 24">
              <a:extLst>
                <a:ext uri="{FF2B5EF4-FFF2-40B4-BE49-F238E27FC236}">
                  <a16:creationId xmlns:a16="http://schemas.microsoft.com/office/drawing/2014/main" id="{3BB4E734-7BA8-47DC-B8ED-1D0DB4E4029A}"/>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55111" y="2190462"/>
              <a:ext cx="651874" cy="651874"/>
            </a:xfrm>
            <a:prstGeom prst="rect">
              <a:avLst/>
            </a:prstGeom>
          </p:spPr>
        </p:pic>
      </p:grpSp>
      <p:grpSp>
        <p:nvGrpSpPr>
          <p:cNvPr id="8" name="Grupo 7">
            <a:extLst>
              <a:ext uri="{FF2B5EF4-FFF2-40B4-BE49-F238E27FC236}">
                <a16:creationId xmlns:a16="http://schemas.microsoft.com/office/drawing/2014/main" id="{F70F3B79-F565-44A4-970E-06A8E4B0A8C0}"/>
              </a:ext>
            </a:extLst>
          </p:cNvPr>
          <p:cNvGrpSpPr/>
          <p:nvPr/>
        </p:nvGrpSpPr>
        <p:grpSpPr>
          <a:xfrm>
            <a:off x="7848600" y="3429000"/>
            <a:ext cx="1523999" cy="758400"/>
            <a:chOff x="7848600" y="3429000"/>
            <a:chExt cx="1523999" cy="758400"/>
          </a:xfrm>
        </p:grpSpPr>
        <p:grpSp>
          <p:nvGrpSpPr>
            <p:cNvPr id="39" name="Grupo 38">
              <a:extLst>
                <a:ext uri="{FF2B5EF4-FFF2-40B4-BE49-F238E27FC236}">
                  <a16:creationId xmlns:a16="http://schemas.microsoft.com/office/drawing/2014/main" id="{B53A9E0E-2433-4EB2-A0A8-0A8001E7F57C}"/>
                </a:ext>
              </a:extLst>
            </p:cNvPr>
            <p:cNvGrpSpPr/>
            <p:nvPr/>
          </p:nvGrpSpPr>
          <p:grpSpPr>
            <a:xfrm flipH="1">
              <a:off x="7848600" y="3429000"/>
              <a:ext cx="1523999" cy="758400"/>
              <a:chOff x="6705600" y="2021099"/>
              <a:chExt cx="1523999" cy="758400"/>
            </a:xfrm>
          </p:grpSpPr>
          <p:sp>
            <p:nvSpPr>
              <p:cNvPr id="41" name="Diagrama de flujo: conector 40">
                <a:extLst>
                  <a:ext uri="{FF2B5EF4-FFF2-40B4-BE49-F238E27FC236}">
                    <a16:creationId xmlns:a16="http://schemas.microsoft.com/office/drawing/2014/main" id="{021B0F69-DBD1-4E3B-950B-3FE4F6E67036}"/>
                  </a:ext>
                </a:extLst>
              </p:cNvPr>
              <p:cNvSpPr/>
              <p:nvPr/>
            </p:nvSpPr>
            <p:spPr>
              <a:xfrm>
                <a:off x="7848602" y="2209800"/>
                <a:ext cx="380997" cy="381000"/>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4</a:t>
                </a:r>
              </a:p>
            </p:txBody>
          </p:sp>
          <p:cxnSp>
            <p:nvCxnSpPr>
              <p:cNvPr id="42" name="Conector recto 41">
                <a:extLst>
                  <a:ext uri="{FF2B5EF4-FFF2-40B4-BE49-F238E27FC236}">
                    <a16:creationId xmlns:a16="http://schemas.microsoft.com/office/drawing/2014/main" id="{0C3E9F9F-7E5E-40D5-8018-35F9320AD57B}"/>
                  </a:ext>
                </a:extLst>
              </p:cNvPr>
              <p:cNvCxnSpPr>
                <a:cxnSpLocks/>
              </p:cNvCxnSpPr>
              <p:nvPr/>
            </p:nvCxnSpPr>
            <p:spPr>
              <a:xfrm flipH="1">
                <a:off x="7396907" y="2400298"/>
                <a:ext cx="45720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4D28C315-4C9E-4110-9E2F-40DC8BD5B57E}"/>
                  </a:ext>
                </a:extLst>
              </p:cNvPr>
              <p:cNvSpPr/>
              <p:nvPr/>
            </p:nvSpPr>
            <p:spPr>
              <a:xfrm>
                <a:off x="6705600" y="2021099"/>
                <a:ext cx="742868" cy="7584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7" name="Picture 2" descr="Resultado de imagen para icono de conversion">
              <a:extLst>
                <a:ext uri="{FF2B5EF4-FFF2-40B4-BE49-F238E27FC236}">
                  <a16:creationId xmlns:a16="http://schemas.microsoft.com/office/drawing/2014/main" id="{F9BF326A-2301-4D2F-838D-AB591018159D}"/>
                </a:ext>
              </a:extLst>
            </p:cNvPr>
            <p:cNvPicPr>
              <a:picLocks noChangeAspect="1" noChangeArrowheads="1"/>
            </p:cNvPicPr>
            <p:nvPr/>
          </p:nvPicPr>
          <p:blipFill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7812" t="4914" r="4688" b="4461"/>
            <a:stretch/>
          </p:blipFill>
          <p:spPr bwMode="auto">
            <a:xfrm>
              <a:off x="8736775" y="3534367"/>
              <a:ext cx="528779" cy="547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upo 25">
            <a:extLst>
              <a:ext uri="{FF2B5EF4-FFF2-40B4-BE49-F238E27FC236}">
                <a16:creationId xmlns:a16="http://schemas.microsoft.com/office/drawing/2014/main" id="{392B8C97-01E5-453B-B0D2-2D85F2BB069B}"/>
              </a:ext>
            </a:extLst>
          </p:cNvPr>
          <p:cNvGrpSpPr/>
          <p:nvPr/>
        </p:nvGrpSpPr>
        <p:grpSpPr>
          <a:xfrm>
            <a:off x="8951621" y="6110362"/>
            <a:ext cx="3240360" cy="582613"/>
            <a:chOff x="8832304" y="6018112"/>
            <a:chExt cx="3240360" cy="582613"/>
          </a:xfrm>
        </p:grpSpPr>
        <p:sp>
          <p:nvSpPr>
            <p:cNvPr id="28" name="Rectángulo redondeado 28">
              <a:extLst>
                <a:ext uri="{FF2B5EF4-FFF2-40B4-BE49-F238E27FC236}">
                  <a16:creationId xmlns:a16="http://schemas.microsoft.com/office/drawing/2014/main" id="{3DB62259-7B0B-4E2C-9A60-4A6E8B0E2D57}"/>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9" name="Imagen 5">
              <a:extLst>
                <a:ext uri="{FF2B5EF4-FFF2-40B4-BE49-F238E27FC236}">
                  <a16:creationId xmlns:a16="http://schemas.microsoft.com/office/drawing/2014/main" id="{99D64F07-BD9E-4DAF-9D48-9710D7E40181}"/>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7815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 Maíz Dulce, sus beneficios y propiedades">
            <a:extLst>
              <a:ext uri="{FF2B5EF4-FFF2-40B4-BE49-F238E27FC236}">
                <a16:creationId xmlns:a16="http://schemas.microsoft.com/office/drawing/2014/main" id="{8641C8D7-6FAB-47C8-9C22-09D76FC9539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685800"/>
            <a:ext cx="12115800" cy="554355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o 17">
            <a:extLst>
              <a:ext uri="{FF2B5EF4-FFF2-40B4-BE49-F238E27FC236}">
                <a16:creationId xmlns:a16="http://schemas.microsoft.com/office/drawing/2014/main" id="{B062F059-D0DE-4CC1-8D34-50D1ED988878}"/>
              </a:ext>
            </a:extLst>
          </p:cNvPr>
          <p:cNvGrpSpPr/>
          <p:nvPr/>
        </p:nvGrpSpPr>
        <p:grpSpPr>
          <a:xfrm>
            <a:off x="4308788" y="-26581"/>
            <a:ext cx="3574423" cy="694180"/>
            <a:chOff x="3962400" y="92488"/>
            <a:chExt cx="3574423" cy="694180"/>
          </a:xfrm>
        </p:grpSpPr>
        <p:sp>
          <p:nvSpPr>
            <p:cNvPr id="14" name="1 Título">
              <a:extLst>
                <a:ext uri="{FF2B5EF4-FFF2-40B4-BE49-F238E27FC236}">
                  <a16:creationId xmlns:a16="http://schemas.microsoft.com/office/drawing/2014/main" id="{0CB64CC5-7078-484C-8673-EBBD82540EFC}"/>
                </a:ext>
              </a:extLst>
            </p:cNvPr>
            <p:cNvSpPr txBox="1">
              <a:spLocks/>
            </p:cNvSpPr>
            <p:nvPr/>
          </p:nvSpPr>
          <p:spPr>
            <a:xfrm>
              <a:off x="4612473" y="193356"/>
              <a:ext cx="2924350"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solidFill>
                    <a:schemeClr val="tx1"/>
                  </a:solidFill>
                </a:rPr>
                <a:t>CONCLUSIONES</a:t>
              </a:r>
            </a:p>
          </p:txBody>
        </p:sp>
        <p:grpSp>
          <p:nvGrpSpPr>
            <p:cNvPr id="7" name="Grupo 6">
              <a:extLst>
                <a:ext uri="{FF2B5EF4-FFF2-40B4-BE49-F238E27FC236}">
                  <a16:creationId xmlns:a16="http://schemas.microsoft.com/office/drawing/2014/main" id="{680D73E0-424E-4217-A31F-7462DCAF18FE}"/>
                </a:ext>
              </a:extLst>
            </p:cNvPr>
            <p:cNvGrpSpPr/>
            <p:nvPr/>
          </p:nvGrpSpPr>
          <p:grpSpPr>
            <a:xfrm>
              <a:off x="3962400" y="92488"/>
              <a:ext cx="720399" cy="694180"/>
              <a:chOff x="3962400" y="92488"/>
              <a:chExt cx="720399" cy="694180"/>
            </a:xfrm>
          </p:grpSpPr>
          <p:sp>
            <p:nvSpPr>
              <p:cNvPr id="16" name="Elipse 15">
                <a:extLst>
                  <a:ext uri="{FF2B5EF4-FFF2-40B4-BE49-F238E27FC236}">
                    <a16:creationId xmlns:a16="http://schemas.microsoft.com/office/drawing/2014/main" id="{E50EE1C6-C409-49DF-9FD4-229F620FF55B}"/>
                  </a:ext>
                </a:extLst>
              </p:cNvPr>
              <p:cNvSpPr/>
              <p:nvPr/>
            </p:nvSpPr>
            <p:spPr>
              <a:xfrm>
                <a:off x="3962400" y="92488"/>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386" name="Picture 2" descr="Resultado de imagen para icono de LISTA">
                <a:extLst>
                  <a:ext uri="{FF2B5EF4-FFF2-40B4-BE49-F238E27FC236}">
                    <a16:creationId xmlns:a16="http://schemas.microsoft.com/office/drawing/2014/main" id="{D2415BBC-9375-40DA-AB06-69BB26481441}"/>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44303" y="161281"/>
                <a:ext cx="556591" cy="55659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Elipse 19">
            <a:extLst>
              <a:ext uri="{FF2B5EF4-FFF2-40B4-BE49-F238E27FC236}">
                <a16:creationId xmlns:a16="http://schemas.microsoft.com/office/drawing/2014/main" id="{EC5403B0-451B-4148-BC62-2230EE3463BD}"/>
              </a:ext>
            </a:extLst>
          </p:cNvPr>
          <p:cNvSpPr/>
          <p:nvPr/>
        </p:nvSpPr>
        <p:spPr>
          <a:xfrm>
            <a:off x="531183" y="846584"/>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accent3"/>
                </a:solidFill>
              </a:rPr>
              <a:t>1</a:t>
            </a:r>
          </a:p>
        </p:txBody>
      </p:sp>
      <p:sp>
        <p:nvSpPr>
          <p:cNvPr id="21" name="Elipse 20">
            <a:extLst>
              <a:ext uri="{FF2B5EF4-FFF2-40B4-BE49-F238E27FC236}">
                <a16:creationId xmlns:a16="http://schemas.microsoft.com/office/drawing/2014/main" id="{89B3571A-1F49-40B0-9D26-75675C7769FC}"/>
              </a:ext>
            </a:extLst>
          </p:cNvPr>
          <p:cNvSpPr/>
          <p:nvPr/>
        </p:nvSpPr>
        <p:spPr>
          <a:xfrm>
            <a:off x="11140461" y="1981606"/>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accent3"/>
                </a:solidFill>
              </a:rPr>
              <a:t>2</a:t>
            </a:r>
            <a:endParaRPr lang="es-ES" sz="3200" dirty="0"/>
          </a:p>
        </p:txBody>
      </p:sp>
      <p:sp>
        <p:nvSpPr>
          <p:cNvPr id="22" name="Elipse 21">
            <a:extLst>
              <a:ext uri="{FF2B5EF4-FFF2-40B4-BE49-F238E27FC236}">
                <a16:creationId xmlns:a16="http://schemas.microsoft.com/office/drawing/2014/main" id="{C76703E5-DE8E-4CB6-940D-ECF807B7743A}"/>
              </a:ext>
            </a:extLst>
          </p:cNvPr>
          <p:cNvSpPr/>
          <p:nvPr/>
        </p:nvSpPr>
        <p:spPr>
          <a:xfrm>
            <a:off x="531183" y="3291719"/>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accent3"/>
                </a:solidFill>
              </a:rPr>
              <a:t>3</a:t>
            </a:r>
            <a:endParaRPr lang="es-ES" sz="3200" dirty="0"/>
          </a:p>
        </p:txBody>
      </p:sp>
      <p:sp>
        <p:nvSpPr>
          <p:cNvPr id="23" name="Elipse 22">
            <a:extLst>
              <a:ext uri="{FF2B5EF4-FFF2-40B4-BE49-F238E27FC236}">
                <a16:creationId xmlns:a16="http://schemas.microsoft.com/office/drawing/2014/main" id="{4A157D80-35F9-43EB-9B06-671AEA172D5F}"/>
              </a:ext>
            </a:extLst>
          </p:cNvPr>
          <p:cNvSpPr/>
          <p:nvPr/>
        </p:nvSpPr>
        <p:spPr>
          <a:xfrm>
            <a:off x="11140460" y="4375987"/>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accent3"/>
                </a:solidFill>
              </a:rPr>
              <a:t>4</a:t>
            </a:r>
            <a:endParaRPr lang="es-ES" sz="3200" dirty="0"/>
          </a:p>
        </p:txBody>
      </p:sp>
      <p:sp>
        <p:nvSpPr>
          <p:cNvPr id="24" name="Elipse 23">
            <a:extLst>
              <a:ext uri="{FF2B5EF4-FFF2-40B4-BE49-F238E27FC236}">
                <a16:creationId xmlns:a16="http://schemas.microsoft.com/office/drawing/2014/main" id="{E89B0C32-4BE6-45FD-9EF7-C1D634B23536}"/>
              </a:ext>
            </a:extLst>
          </p:cNvPr>
          <p:cNvSpPr/>
          <p:nvPr/>
        </p:nvSpPr>
        <p:spPr>
          <a:xfrm>
            <a:off x="531182" y="5389764"/>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accent3"/>
                </a:solidFill>
              </a:rPr>
              <a:t>5</a:t>
            </a:r>
            <a:endParaRPr lang="es-ES" sz="3200" dirty="0"/>
          </a:p>
        </p:txBody>
      </p:sp>
      <p:sp>
        <p:nvSpPr>
          <p:cNvPr id="19" name="CuadroTexto 18">
            <a:extLst>
              <a:ext uri="{FF2B5EF4-FFF2-40B4-BE49-F238E27FC236}">
                <a16:creationId xmlns:a16="http://schemas.microsoft.com/office/drawing/2014/main" id="{2A7F7AE6-3B61-4DD5-8A01-C7FC4D4DC69B}"/>
              </a:ext>
            </a:extLst>
          </p:cNvPr>
          <p:cNvSpPr txBox="1"/>
          <p:nvPr/>
        </p:nvSpPr>
        <p:spPr>
          <a:xfrm>
            <a:off x="1251582" y="768467"/>
            <a:ext cx="7391400" cy="1077218"/>
          </a:xfrm>
          <a:prstGeom prst="rect">
            <a:avLst/>
          </a:prstGeom>
          <a:noFill/>
        </p:spPr>
        <p:txBody>
          <a:bodyPr wrap="square" rtlCol="0">
            <a:spAutoFit/>
          </a:bodyPr>
          <a:lstStyle/>
          <a:p>
            <a:pPr algn="just"/>
            <a:r>
              <a:rPr lang="es-EC" sz="1600" dirty="0"/>
              <a:t>El tratamiento que mostró una mejor germinación de semillas y mayor vigor de plántulas de maíz dulce (Zea </a:t>
            </a:r>
            <a:r>
              <a:rPr lang="es-EC" sz="1600" dirty="0" err="1"/>
              <a:t>mays</a:t>
            </a:r>
            <a:r>
              <a:rPr lang="es-EC" sz="1600" dirty="0"/>
              <a:t>) </a:t>
            </a:r>
            <a:r>
              <a:rPr lang="es-EC" sz="1600" dirty="0" err="1"/>
              <a:t>var</a:t>
            </a:r>
            <a:r>
              <a:rPr lang="es-EC" sz="1600" dirty="0"/>
              <a:t> </a:t>
            </a:r>
            <a:r>
              <a:rPr lang="es-EC" sz="1600" dirty="0" err="1"/>
              <a:t>Bandit</a:t>
            </a:r>
            <a:r>
              <a:rPr lang="es-EC" sz="1600" dirty="0"/>
              <a:t> fue el T16 (10mM de Zn y 120 minutos de remojo) con una velocidad de germinación de 25 semillas por día y peso seco de plántulas (vigor) a los 15 días de 0,21 mg.</a:t>
            </a:r>
            <a:endParaRPr lang="es-ES" sz="1600" dirty="0"/>
          </a:p>
        </p:txBody>
      </p:sp>
      <p:sp>
        <p:nvSpPr>
          <p:cNvPr id="26" name="CuadroTexto 25">
            <a:extLst>
              <a:ext uri="{FF2B5EF4-FFF2-40B4-BE49-F238E27FC236}">
                <a16:creationId xmlns:a16="http://schemas.microsoft.com/office/drawing/2014/main" id="{B97DA6E1-CB34-456C-8CAF-837EEDF778E4}"/>
              </a:ext>
            </a:extLst>
          </p:cNvPr>
          <p:cNvSpPr txBox="1"/>
          <p:nvPr/>
        </p:nvSpPr>
        <p:spPr>
          <a:xfrm>
            <a:off x="3794430" y="1944070"/>
            <a:ext cx="7391400" cy="1077218"/>
          </a:xfrm>
          <a:prstGeom prst="rect">
            <a:avLst/>
          </a:prstGeom>
          <a:noFill/>
        </p:spPr>
        <p:txBody>
          <a:bodyPr wrap="square" rtlCol="0">
            <a:spAutoFit/>
          </a:bodyPr>
          <a:lstStyle>
            <a:defPPr>
              <a:defRPr lang="es-EC"/>
            </a:defPPr>
            <a:lvl1pPr>
              <a:defRPr sz="1600">
                <a:solidFill>
                  <a:schemeClr val="bg1"/>
                </a:solidFill>
              </a:defRPr>
            </a:lvl1pPr>
          </a:lstStyle>
          <a:p>
            <a:pPr algn="just"/>
            <a:r>
              <a:rPr lang="es-EC" dirty="0">
                <a:solidFill>
                  <a:schemeClr val="tx1"/>
                </a:solidFill>
              </a:rPr>
              <a:t>La mayor altura de las plántulas de maíz y así mismo el mayor peso seco de las plántulas (vigor) a los 15 días se presentó en el tratamiento T16 con la aplicación de 10mM de Zn y 120 minutos de remojo con 38,49 cm y 0,21 mg, mientras que el testigo presento el menor crecimiento con una altura de 19,21 cm y 0,08g.</a:t>
            </a:r>
            <a:endParaRPr lang="es-ES" dirty="0">
              <a:solidFill>
                <a:schemeClr val="tx1"/>
              </a:solidFill>
            </a:endParaRPr>
          </a:p>
        </p:txBody>
      </p:sp>
      <p:sp>
        <p:nvSpPr>
          <p:cNvPr id="27" name="CuadroTexto 26">
            <a:extLst>
              <a:ext uri="{FF2B5EF4-FFF2-40B4-BE49-F238E27FC236}">
                <a16:creationId xmlns:a16="http://schemas.microsoft.com/office/drawing/2014/main" id="{A084B9B2-A178-4D86-ADAB-0C00353BD416}"/>
              </a:ext>
            </a:extLst>
          </p:cNvPr>
          <p:cNvSpPr txBox="1"/>
          <p:nvPr/>
        </p:nvSpPr>
        <p:spPr>
          <a:xfrm>
            <a:off x="1235624" y="3179398"/>
            <a:ext cx="7391400" cy="1077218"/>
          </a:xfrm>
          <a:prstGeom prst="rect">
            <a:avLst/>
          </a:prstGeom>
          <a:noFill/>
        </p:spPr>
        <p:txBody>
          <a:bodyPr wrap="square" rtlCol="0">
            <a:spAutoFit/>
          </a:bodyPr>
          <a:lstStyle>
            <a:defPPr>
              <a:defRPr lang="es-EC"/>
            </a:defPPr>
            <a:lvl1pPr>
              <a:defRPr sz="1600">
                <a:solidFill>
                  <a:schemeClr val="bg1"/>
                </a:solidFill>
              </a:defRPr>
            </a:lvl1pPr>
          </a:lstStyle>
          <a:p>
            <a:pPr algn="just"/>
            <a:r>
              <a:rPr lang="es-EC" dirty="0">
                <a:solidFill>
                  <a:schemeClr val="tx1"/>
                </a:solidFill>
              </a:rPr>
              <a:t>El mayor diámetro de raíces lo presentaron los tratamientos sometidos a 120 minutos de remojo y 2.5, 5.0, 7.5 y 10 </a:t>
            </a:r>
            <a:r>
              <a:rPr lang="es-EC" dirty="0" err="1">
                <a:solidFill>
                  <a:schemeClr val="tx1"/>
                </a:solidFill>
              </a:rPr>
              <a:t>mM</a:t>
            </a:r>
            <a:r>
              <a:rPr lang="es-EC" dirty="0">
                <a:solidFill>
                  <a:schemeClr val="tx1"/>
                </a:solidFill>
              </a:rPr>
              <a:t> de Zn con diámetros de 2,0; 2,0; 1,99 y 1,94 mm respectivamente. Mientras que el Testigo y el T1 (2.5mM de Zn, 30 minutos de remojo) mostraron el menor diámetro, ambos con 1,37 </a:t>
            </a:r>
            <a:r>
              <a:rPr lang="es-EC" dirty="0" err="1">
                <a:solidFill>
                  <a:schemeClr val="tx1"/>
                </a:solidFill>
              </a:rPr>
              <a:t>mm.</a:t>
            </a:r>
            <a:endParaRPr lang="es-ES" dirty="0">
              <a:solidFill>
                <a:schemeClr val="tx1"/>
              </a:solidFill>
            </a:endParaRPr>
          </a:p>
        </p:txBody>
      </p:sp>
      <p:sp>
        <p:nvSpPr>
          <p:cNvPr id="28" name="CuadroTexto 27">
            <a:extLst>
              <a:ext uri="{FF2B5EF4-FFF2-40B4-BE49-F238E27FC236}">
                <a16:creationId xmlns:a16="http://schemas.microsoft.com/office/drawing/2014/main" id="{BD318478-4B21-4BEE-A54C-102E7FBD17E3}"/>
              </a:ext>
            </a:extLst>
          </p:cNvPr>
          <p:cNvSpPr txBox="1"/>
          <p:nvPr/>
        </p:nvSpPr>
        <p:spPr>
          <a:xfrm>
            <a:off x="1251582" y="5341203"/>
            <a:ext cx="7391400" cy="830997"/>
          </a:xfrm>
          <a:prstGeom prst="rect">
            <a:avLst/>
          </a:prstGeom>
          <a:noFill/>
        </p:spPr>
        <p:txBody>
          <a:bodyPr wrap="square" rtlCol="0">
            <a:spAutoFit/>
          </a:bodyPr>
          <a:lstStyle>
            <a:defPPr>
              <a:defRPr lang="es-EC"/>
            </a:defPPr>
            <a:lvl1pPr>
              <a:defRPr sz="1600">
                <a:solidFill>
                  <a:schemeClr val="bg1"/>
                </a:solidFill>
              </a:defRPr>
            </a:lvl1pPr>
          </a:lstStyle>
          <a:p>
            <a:pPr algn="just"/>
            <a:r>
              <a:rPr lang="es-EC" dirty="0">
                <a:solidFill>
                  <a:schemeClr val="tx1"/>
                </a:solidFill>
              </a:rPr>
              <a:t>El tratamiento T16 con 10mM de Zn, 120 minutos de remojo, mostró una mayor concentración de AIA en las raíces de las plántulas de 0,74 </a:t>
            </a:r>
            <a:r>
              <a:rPr lang="es-EC" dirty="0" err="1">
                <a:solidFill>
                  <a:schemeClr val="tx1"/>
                </a:solidFill>
              </a:rPr>
              <a:t>ug</a:t>
            </a:r>
            <a:r>
              <a:rPr lang="es-EC" dirty="0">
                <a:solidFill>
                  <a:schemeClr val="tx1"/>
                </a:solidFill>
              </a:rPr>
              <a:t>/ml mientras que en el testigo se observó una concentración de 0,17 </a:t>
            </a:r>
            <a:r>
              <a:rPr lang="es-EC" dirty="0" err="1">
                <a:solidFill>
                  <a:schemeClr val="tx1"/>
                </a:solidFill>
              </a:rPr>
              <a:t>ug</a:t>
            </a:r>
            <a:r>
              <a:rPr lang="es-EC" dirty="0">
                <a:solidFill>
                  <a:schemeClr val="tx1"/>
                </a:solidFill>
              </a:rPr>
              <a:t>/ml</a:t>
            </a:r>
          </a:p>
        </p:txBody>
      </p:sp>
      <p:sp>
        <p:nvSpPr>
          <p:cNvPr id="29" name="CuadroTexto 28">
            <a:extLst>
              <a:ext uri="{FF2B5EF4-FFF2-40B4-BE49-F238E27FC236}">
                <a16:creationId xmlns:a16="http://schemas.microsoft.com/office/drawing/2014/main" id="{08963BDF-D979-4479-B711-0728BE90AD54}"/>
              </a:ext>
            </a:extLst>
          </p:cNvPr>
          <p:cNvSpPr txBox="1"/>
          <p:nvPr/>
        </p:nvSpPr>
        <p:spPr>
          <a:xfrm>
            <a:off x="3220134" y="4356035"/>
            <a:ext cx="7890201" cy="830997"/>
          </a:xfrm>
          <a:prstGeom prst="rect">
            <a:avLst/>
          </a:prstGeom>
          <a:noFill/>
        </p:spPr>
        <p:txBody>
          <a:bodyPr wrap="square" rtlCol="0">
            <a:spAutoFit/>
          </a:bodyPr>
          <a:lstStyle>
            <a:defPPr>
              <a:defRPr lang="es-EC"/>
            </a:defPPr>
            <a:lvl1pPr algn="r">
              <a:defRPr sz="1600">
                <a:solidFill>
                  <a:schemeClr val="bg1"/>
                </a:solidFill>
              </a:defRPr>
            </a:lvl1pPr>
          </a:lstStyle>
          <a:p>
            <a:pPr algn="just"/>
            <a:r>
              <a:rPr lang="es-EC" dirty="0">
                <a:solidFill>
                  <a:schemeClr val="tx1"/>
                </a:solidFill>
              </a:rPr>
              <a:t>En cuanto al largo de la raíz, se determinó que el tratamiento T16 con la aplicación de 10mM de Zn, 120 minutos de remojo fue el que presento la mayor longitud de la raíz con un largo de 25 cm, mientras que el largo promedio de las raíces del testigo fue de 20,05 cm.</a:t>
            </a:r>
            <a:r>
              <a:rPr lang="es-ES" dirty="0">
                <a:solidFill>
                  <a:schemeClr val="tx1"/>
                </a:solidFill>
              </a:rPr>
              <a:t>.</a:t>
            </a:r>
          </a:p>
        </p:txBody>
      </p:sp>
      <p:grpSp>
        <p:nvGrpSpPr>
          <p:cNvPr id="25" name="Grupo 24">
            <a:extLst>
              <a:ext uri="{FF2B5EF4-FFF2-40B4-BE49-F238E27FC236}">
                <a16:creationId xmlns:a16="http://schemas.microsoft.com/office/drawing/2014/main" id="{2B233156-92D4-4AF0-9BC3-70097F9AF16B}"/>
              </a:ext>
            </a:extLst>
          </p:cNvPr>
          <p:cNvGrpSpPr/>
          <p:nvPr/>
        </p:nvGrpSpPr>
        <p:grpSpPr>
          <a:xfrm>
            <a:off x="8951621" y="6110362"/>
            <a:ext cx="3240360" cy="582613"/>
            <a:chOff x="8832304" y="6018112"/>
            <a:chExt cx="3240360" cy="582613"/>
          </a:xfrm>
        </p:grpSpPr>
        <p:sp>
          <p:nvSpPr>
            <p:cNvPr id="30" name="Rectángulo redondeado 28">
              <a:extLst>
                <a:ext uri="{FF2B5EF4-FFF2-40B4-BE49-F238E27FC236}">
                  <a16:creationId xmlns:a16="http://schemas.microsoft.com/office/drawing/2014/main" id="{159C7490-8EFE-450C-BBC9-3EA227FC9818}"/>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a16="http://schemas.microsoft.com/office/drawing/2014/main" id="{48D31758-8317-41A1-9939-74D46D9F071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2452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3CB49F3-3367-4BED-B02B-A3C89148338A}"/>
              </a:ext>
            </a:extLst>
          </p:cNvPr>
          <p:cNvGrpSpPr/>
          <p:nvPr/>
        </p:nvGrpSpPr>
        <p:grpSpPr>
          <a:xfrm>
            <a:off x="4346330" y="59329"/>
            <a:ext cx="3499339" cy="1364832"/>
            <a:chOff x="4369347" y="-480342"/>
            <a:chExt cx="3499339" cy="1364832"/>
          </a:xfrm>
        </p:grpSpPr>
        <p:sp>
          <p:nvSpPr>
            <p:cNvPr id="5" name="1 Título">
              <a:extLst>
                <a:ext uri="{FF2B5EF4-FFF2-40B4-BE49-F238E27FC236}">
                  <a16:creationId xmlns:a16="http://schemas.microsoft.com/office/drawing/2014/main" id="{D7FD2ED1-1F35-4608-A26E-87F7E7CFDB4A}"/>
                </a:ext>
              </a:extLst>
            </p:cNvPr>
            <p:cNvSpPr txBox="1">
              <a:spLocks/>
            </p:cNvSpPr>
            <p:nvPr/>
          </p:nvSpPr>
          <p:spPr>
            <a:xfrm>
              <a:off x="4369347" y="-480342"/>
              <a:ext cx="3499339"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dirty="0">
                  <a:solidFill>
                    <a:schemeClr val="tx1"/>
                  </a:solidFill>
                </a:rPr>
                <a:t>RECOMENDACIONES</a:t>
              </a:r>
            </a:p>
          </p:txBody>
        </p:sp>
        <p:sp>
          <p:nvSpPr>
            <p:cNvPr id="7" name="Elipse 6">
              <a:extLst>
                <a:ext uri="{FF2B5EF4-FFF2-40B4-BE49-F238E27FC236}">
                  <a16:creationId xmlns:a16="http://schemas.microsoft.com/office/drawing/2014/main" id="{F570BF00-893F-4B66-94E2-9C2BBC3A3C37}"/>
                </a:ext>
              </a:extLst>
            </p:cNvPr>
            <p:cNvSpPr/>
            <p:nvPr/>
          </p:nvSpPr>
          <p:spPr>
            <a:xfrm>
              <a:off x="5492112" y="190310"/>
              <a:ext cx="720399" cy="69418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410" name="Picture 2" descr="Resultado de imagen para icono de megafono">
            <a:extLst>
              <a:ext uri="{FF2B5EF4-FFF2-40B4-BE49-F238E27FC236}">
                <a16:creationId xmlns:a16="http://schemas.microsoft.com/office/drawing/2014/main" id="{444D687F-A12F-49E4-BE75-9204E9762D84}"/>
              </a:ext>
            </a:extLst>
          </p:cNvPr>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2592" y="777327"/>
            <a:ext cx="533407" cy="533407"/>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6133A39E-C237-495C-BC1B-1273113B964B}"/>
              </a:ext>
            </a:extLst>
          </p:cNvPr>
          <p:cNvSpPr txBox="1">
            <a:spLocks/>
          </p:cNvSpPr>
          <p:nvPr/>
        </p:nvSpPr>
        <p:spPr>
          <a:xfrm>
            <a:off x="1066800" y="1621345"/>
            <a:ext cx="10515600" cy="3615310"/>
          </a:xfrm>
          <a:prstGeom prst="rect">
            <a:avLst/>
          </a:prstGeom>
        </p:spPr>
        <p:txBody>
          <a:bodyPr wrap="square" lIns="0" tIns="0" rIns="0" bIns="0">
            <a:noAutofit/>
          </a:bodyPr>
          <a:lstStyle>
            <a:lvl1pPr marL="0">
              <a:defRPr sz="1800" b="0" i="1">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lvl="0" indent="-285750" algn="just">
              <a:buFont typeface="Arial" panose="020B0604020202020204" pitchFamily="34" charset="0"/>
              <a:buChar char="•"/>
            </a:pPr>
            <a:r>
              <a:rPr lang="es-EC" i="0" dirty="0">
                <a:latin typeface="+mn-lt"/>
              </a:rPr>
              <a:t>Se recomienda el método de impregnación de Zinc en semillas con el fin de obtener efectos positivos sobre el vigor desarrollo radicular de plántulas.</a:t>
            </a:r>
          </a:p>
          <a:p>
            <a:pPr marL="285750" lvl="0" indent="-285750" algn="just">
              <a:buFont typeface="Arial" panose="020B0604020202020204" pitchFamily="34" charset="0"/>
              <a:buChar char="•"/>
            </a:pPr>
            <a:r>
              <a:rPr lang="es-EC" i="0" dirty="0">
                <a:latin typeface="+mn-lt"/>
              </a:rPr>
              <a:t>Es recomendable realizar estudios sobre la aplicación de ácido giberélico en semillas comparado con el uso de Sulfato de Zn.</a:t>
            </a:r>
          </a:p>
          <a:p>
            <a:pPr marL="285750" lvl="0" indent="-285750" algn="just">
              <a:buFont typeface="Arial" panose="020B0604020202020204" pitchFamily="34" charset="0"/>
              <a:buChar char="•"/>
            </a:pPr>
            <a:r>
              <a:rPr lang="es-EC" i="0" dirty="0">
                <a:latin typeface="+mn-lt"/>
              </a:rPr>
              <a:t>Usar al ácido </a:t>
            </a:r>
            <a:r>
              <a:rPr lang="es-EC" i="0" dirty="0" err="1">
                <a:latin typeface="+mn-lt"/>
              </a:rPr>
              <a:t>indolacetico</a:t>
            </a:r>
            <a:r>
              <a:rPr lang="es-EC" i="0" dirty="0">
                <a:latin typeface="+mn-lt"/>
              </a:rPr>
              <a:t> como un bioindicador del contenido de Zn en raíces de plántulas de maíz. </a:t>
            </a:r>
          </a:p>
          <a:p>
            <a:pPr marL="285750" lvl="0" indent="-285750" algn="just">
              <a:buFont typeface="Arial" panose="020B0604020202020204" pitchFamily="34" charset="0"/>
              <a:buChar char="•"/>
            </a:pPr>
            <a:endParaRPr lang="es-EC" i="0" dirty="0">
              <a:latin typeface="+mn-lt"/>
            </a:endParaRPr>
          </a:p>
          <a:p>
            <a:pPr marL="285750" lvl="0" indent="-285750" algn="just">
              <a:buFont typeface="Arial" panose="020B0604020202020204" pitchFamily="34" charset="0"/>
              <a:buChar char="•"/>
            </a:pPr>
            <a:endParaRPr lang="es-EC" b="1" i="0" dirty="0">
              <a:latin typeface="+mn-lt"/>
            </a:endParaRPr>
          </a:p>
          <a:p>
            <a:pPr marL="285750" indent="-285750" algn="just">
              <a:buFont typeface="Arial" panose="020B0604020202020204" pitchFamily="34" charset="0"/>
              <a:buChar char="•"/>
            </a:pPr>
            <a:endParaRPr lang="es-ES" i="0" kern="0" dirty="0">
              <a:latin typeface="Trebuchet MS" panose="020B0603020202020204" pitchFamily="34" charset="0"/>
            </a:endParaRPr>
          </a:p>
        </p:txBody>
      </p:sp>
      <p:grpSp>
        <p:nvGrpSpPr>
          <p:cNvPr id="12" name="Grupo 11">
            <a:extLst>
              <a:ext uri="{FF2B5EF4-FFF2-40B4-BE49-F238E27FC236}">
                <a16:creationId xmlns:a16="http://schemas.microsoft.com/office/drawing/2014/main" id="{9370B6F1-DC38-464B-80B0-BB867E9850D6}"/>
              </a:ext>
            </a:extLst>
          </p:cNvPr>
          <p:cNvGrpSpPr/>
          <p:nvPr/>
        </p:nvGrpSpPr>
        <p:grpSpPr>
          <a:xfrm>
            <a:off x="8951621" y="6110362"/>
            <a:ext cx="3240360" cy="582613"/>
            <a:chOff x="8832304" y="6018112"/>
            <a:chExt cx="3240360" cy="582613"/>
          </a:xfrm>
        </p:grpSpPr>
        <p:sp>
          <p:nvSpPr>
            <p:cNvPr id="13" name="Rectángulo redondeado 28">
              <a:extLst>
                <a:ext uri="{FF2B5EF4-FFF2-40B4-BE49-F238E27FC236}">
                  <a16:creationId xmlns:a16="http://schemas.microsoft.com/office/drawing/2014/main" id="{F35B153B-8C61-43AD-8F3F-5D42E2F558A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4" name="Imagen 5">
              <a:extLst>
                <a:ext uri="{FF2B5EF4-FFF2-40B4-BE49-F238E27FC236}">
                  <a16:creationId xmlns:a16="http://schemas.microsoft.com/office/drawing/2014/main" id="{C6C34899-13F2-4D8D-B860-DBD3A10E127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45536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161B6B30-44B2-4C68-8AB3-D5C3640EF05D}"/>
              </a:ext>
            </a:extLst>
          </p:cNvPr>
          <p:cNvGrpSpPr/>
          <p:nvPr/>
        </p:nvGrpSpPr>
        <p:grpSpPr>
          <a:xfrm>
            <a:off x="9015435" y="6266752"/>
            <a:ext cx="3240360" cy="582613"/>
            <a:chOff x="8832304" y="6018112"/>
            <a:chExt cx="3240360" cy="582613"/>
          </a:xfrm>
        </p:grpSpPr>
        <p:sp>
          <p:nvSpPr>
            <p:cNvPr id="17" name="Rectángulo redondeado 28">
              <a:extLst>
                <a:ext uri="{FF2B5EF4-FFF2-40B4-BE49-F238E27FC236}">
                  <a16:creationId xmlns:a16="http://schemas.microsoft.com/office/drawing/2014/main" id="{7C2FAFA6-D73F-4324-AA6D-B2E7DB3F86B9}"/>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8" name="Imagen 5">
              <a:extLst>
                <a:ext uri="{FF2B5EF4-FFF2-40B4-BE49-F238E27FC236}">
                  <a16:creationId xmlns:a16="http://schemas.microsoft.com/office/drawing/2014/main" id="{B2F45F7E-2C97-475B-866A-D4E8C20B8C1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Imagen 3"/>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18002" b="15990"/>
          <a:stretch/>
        </p:blipFill>
        <p:spPr>
          <a:xfrm>
            <a:off x="5287912" y="2093371"/>
            <a:ext cx="1616161" cy="1066800"/>
          </a:xfrm>
          <a:prstGeom prst="rect">
            <a:avLst/>
          </a:prstGeom>
        </p:spPr>
      </p:pic>
      <p:sp>
        <p:nvSpPr>
          <p:cNvPr id="6" name="Rectángulo 5"/>
          <p:cNvSpPr/>
          <p:nvPr/>
        </p:nvSpPr>
        <p:spPr>
          <a:xfrm>
            <a:off x="0" y="6172200"/>
            <a:ext cx="12192000" cy="685800"/>
          </a:xfrm>
          <a:prstGeom prst="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p:cNvGrpSpPr/>
          <p:nvPr/>
        </p:nvGrpSpPr>
        <p:grpSpPr>
          <a:xfrm>
            <a:off x="4268462" y="2930746"/>
            <a:ext cx="3655059" cy="991142"/>
            <a:chOff x="4268468" y="3810000"/>
            <a:chExt cx="3655059" cy="991142"/>
          </a:xfrm>
        </p:grpSpPr>
        <p:sp>
          <p:nvSpPr>
            <p:cNvPr id="5" name="1 Título">
              <a:extLst>
                <a:ext uri="{FF2B5EF4-FFF2-40B4-BE49-F238E27FC236}">
                  <a16:creationId xmlns:a16="http://schemas.microsoft.com/office/drawing/2014/main" id="{A7913EBF-610A-4C3D-9160-6913D6D76E98}"/>
                </a:ext>
              </a:extLst>
            </p:cNvPr>
            <p:cNvSpPr txBox="1">
              <a:spLocks/>
            </p:cNvSpPr>
            <p:nvPr/>
          </p:nvSpPr>
          <p:spPr>
            <a:xfrm>
              <a:off x="4268468" y="3810000"/>
              <a:ext cx="3655059" cy="923330"/>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6000" kern="1500" spc="300" dirty="0">
                  <a:solidFill>
                    <a:schemeClr val="tx1"/>
                  </a:solidFill>
                </a:rPr>
                <a:t>GRACIAS</a:t>
              </a:r>
            </a:p>
          </p:txBody>
        </p:sp>
        <p:sp>
          <p:nvSpPr>
            <p:cNvPr id="7" name="1 Título">
              <a:extLst>
                <a:ext uri="{FF2B5EF4-FFF2-40B4-BE49-F238E27FC236}">
                  <a16:creationId xmlns:a16="http://schemas.microsoft.com/office/drawing/2014/main" id="{A7913EBF-610A-4C3D-9160-6913D6D76E98}"/>
                </a:ext>
              </a:extLst>
            </p:cNvPr>
            <p:cNvSpPr txBox="1">
              <a:spLocks/>
            </p:cNvSpPr>
            <p:nvPr/>
          </p:nvSpPr>
          <p:spPr>
            <a:xfrm>
              <a:off x="4268468" y="4554921"/>
              <a:ext cx="3655059" cy="246221"/>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S" sz="1600" kern="1500" dirty="0"/>
                <a:t>L</a:t>
              </a:r>
              <a:r>
                <a:rPr lang="es-EC" sz="1600" kern="1500" dirty="0"/>
                <a:t>UIS ENRIQUE INTRIAGO ROJAS</a:t>
              </a:r>
            </a:p>
          </p:txBody>
        </p:sp>
      </p:grpSp>
      <p:sp>
        <p:nvSpPr>
          <p:cNvPr id="9" name="1 Título">
            <a:extLst>
              <a:ext uri="{FF2B5EF4-FFF2-40B4-BE49-F238E27FC236}">
                <a16:creationId xmlns:a16="http://schemas.microsoft.com/office/drawing/2014/main" id="{A7913EBF-610A-4C3D-9160-6913D6D76E98}"/>
              </a:ext>
            </a:extLst>
          </p:cNvPr>
          <p:cNvSpPr txBox="1">
            <a:spLocks/>
          </p:cNvSpPr>
          <p:nvPr/>
        </p:nvSpPr>
        <p:spPr>
          <a:xfrm>
            <a:off x="228600" y="6422767"/>
            <a:ext cx="1370335" cy="184666"/>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1200" kern="1500" dirty="0">
                <a:solidFill>
                  <a:schemeClr val="bg1">
                    <a:lumMod val="85000"/>
                  </a:schemeClr>
                </a:solidFill>
              </a:rPr>
              <a:t>AGRADECIMIENTOS:</a:t>
            </a:r>
          </a:p>
        </p:txBody>
      </p:sp>
      <p:pic>
        <p:nvPicPr>
          <p:cNvPr id="12" name="Picture 2" descr="Resultado de imagen para LOGO IASA ESPE">
            <a:extLst>
              <a:ext uri="{FF2B5EF4-FFF2-40B4-BE49-F238E27FC236}">
                <a16:creationId xmlns:a16="http://schemas.microsoft.com/office/drawing/2014/main" id="{EF888662-CFDC-4183-91B0-E8A2798E0AFF}"/>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33849" y="6336636"/>
            <a:ext cx="1447800" cy="3455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n para LOGO IASA ESPE">
            <a:extLst>
              <a:ext uri="{FF2B5EF4-FFF2-40B4-BE49-F238E27FC236}">
                <a16:creationId xmlns:a16="http://schemas.microsoft.com/office/drawing/2014/main" id="{A52AE1F1-FEB4-45A6-8128-1C0476915513}"/>
              </a:ext>
            </a:extLst>
          </p:cNvPr>
          <p:cNvPicPr>
            <a:picLocks noChangeAspect="1" noChangeArrowheads="1"/>
          </p:cNvPicPr>
          <p:nvPr/>
        </p:nvPicPr>
        <p:blipFill>
          <a:blip r:embed="rId6" cstate="print">
            <a:duotone>
              <a:srgbClr val="EEECE1">
                <a:shade val="45000"/>
                <a:satMod val="135000"/>
              </a:srgbClr>
              <a:prstClr val="white"/>
            </a:duotone>
            <a:extLst>
              <a:ext uri="{BEBA8EAE-BF5A-486C-A8C5-ECC9F3942E4B}">
                <a14:imgProps xmlns:a14="http://schemas.microsoft.com/office/drawing/2010/main">
                  <a14:imgLayer r:embed="rId7">
                    <a14:imgEffect>
                      <a14:backgroundRemoval t="8000" b="98087" l="2957" r="97565">
                        <a14:foregroundMark x1="14435" y1="39652" x2="18261" y2="27652"/>
                        <a14:foregroundMark x1="18261" y1="27652" x2="24696" y2="17913"/>
                        <a14:foregroundMark x1="24696" y1="17913" x2="32522" y2="13043"/>
                        <a14:foregroundMark x1="32522" y1="13043" x2="38261" y2="11826"/>
                        <a14:foregroundMark x1="36522" y1="11478" x2="54087" y2="8000"/>
                        <a14:foregroundMark x1="54087" y1="8000" x2="65043" y2="10261"/>
                        <a14:foregroundMark x1="65043" y1="10261" x2="85043" y2="31130"/>
                        <a14:foregroundMark x1="15826" y1="37043" x2="14783" y2="48000"/>
                        <a14:foregroundMark x1="14783" y1="48000" x2="16870" y2="57739"/>
                        <a14:foregroundMark x1="16870" y1="57739" x2="21739" y2="66609"/>
                        <a14:foregroundMark x1="21739" y1="66609" x2="29391" y2="72870"/>
                        <a14:foregroundMark x1="29391" y1="72870" x2="60348" y2="76348"/>
                        <a14:foregroundMark x1="60348" y1="76348" x2="69391" y2="74609"/>
                        <a14:foregroundMark x1="69391" y1="74609" x2="82435" y2="59826"/>
                        <a14:foregroundMark x1="82435" y1="59826" x2="85913" y2="51130"/>
                        <a14:foregroundMark x1="85913" y1="51130" x2="87130" y2="37739"/>
                        <a14:foregroundMark x1="87130" y1="37739" x2="85913" y2="30609"/>
                        <a14:foregroundMark x1="9391" y1="68000" x2="15478" y2="76348"/>
                        <a14:foregroundMark x1="15478" y1="76348" x2="42783" y2="89043"/>
                        <a14:foregroundMark x1="42783" y1="89043" x2="51826" y2="90609"/>
                        <a14:foregroundMark x1="56174" y1="90609" x2="66609" y2="88000"/>
                        <a14:foregroundMark x1="66609" y1="88000" x2="81739" y2="77043"/>
                        <a14:foregroundMark x1="81739" y1="77043" x2="91130" y2="67130"/>
                        <a14:foregroundMark x1="3304" y1="69391" x2="12696" y2="80174"/>
                        <a14:foregroundMark x1="38609" y1="93565" x2="48522" y2="93565"/>
                        <a14:foregroundMark x1="48522" y1="93565" x2="63652" y2="92348"/>
                        <a14:foregroundMark x1="47478" y1="96522" x2="49565" y2="98087"/>
                        <a14:foregroundMark x1="93043" y1="72174" x2="97565" y2="68870"/>
                      </a14:backgroundRemoval>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16563" y="6280168"/>
            <a:ext cx="458465" cy="45846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4419600" y="6370900"/>
            <a:ext cx="4680144" cy="276999"/>
          </a:xfrm>
          <a:prstGeom prst="rect">
            <a:avLst/>
          </a:prstGeom>
          <a:noFill/>
        </p:spPr>
        <p:txBody>
          <a:bodyPr wrap="square" rtlCol="0">
            <a:spAutoFit/>
          </a:bodyPr>
          <a:lstStyle/>
          <a:p>
            <a:r>
              <a:rPr lang="es-ES" sz="1200" dirty="0">
                <a:solidFill>
                  <a:schemeClr val="bg1">
                    <a:lumMod val="85000"/>
                  </a:schemeClr>
                </a:solidFill>
                <a:latin typeface="Trebuchet MS" panose="020B0603020202020204" pitchFamily="34" charset="0"/>
                <a:cs typeface="Arial" panose="020B0604020202020204" pitchFamily="34" charset="0"/>
              </a:rPr>
              <a:t> Ing. Pablo Landázuri</a:t>
            </a:r>
          </a:p>
        </p:txBody>
      </p:sp>
    </p:spTree>
    <p:extLst>
      <p:ext uri="{BB962C8B-B14F-4D97-AF65-F5344CB8AC3E}">
        <p14:creationId xmlns:p14="http://schemas.microsoft.com/office/powerpoint/2010/main" val="151702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7FD3C9E0-F93A-43F8-8EF4-E5FA2FC7477C}"/>
              </a:ext>
            </a:extLst>
          </p:cNvPr>
          <p:cNvPicPr>
            <a:picLocks noChangeAspect="1"/>
          </p:cNvPicPr>
          <p:nvPr/>
        </p:nvPicPr>
        <p:blipFill>
          <a:blip r:embed="rId2">
            <a:lum bright="70000" contrast="-70000"/>
          </a:blip>
          <a:stretch>
            <a:fillRect/>
          </a:stretch>
        </p:blipFill>
        <p:spPr>
          <a:xfrm>
            <a:off x="4262954" y="1575703"/>
            <a:ext cx="4001421" cy="4001421"/>
          </a:xfrm>
          <a:prstGeom prst="rect">
            <a:avLst/>
          </a:prstGeom>
        </p:spPr>
      </p:pic>
      <p:sp>
        <p:nvSpPr>
          <p:cNvPr id="5" name="1 Título">
            <a:extLst>
              <a:ext uri="{FF2B5EF4-FFF2-40B4-BE49-F238E27FC236}">
                <a16:creationId xmlns:a16="http://schemas.microsoft.com/office/drawing/2014/main" id="{379B8760-0AEB-463D-876E-2FAEFAB1797B}"/>
              </a:ext>
            </a:extLst>
          </p:cNvPr>
          <p:cNvSpPr txBox="1">
            <a:spLocks/>
          </p:cNvSpPr>
          <p:nvPr/>
        </p:nvSpPr>
        <p:spPr>
          <a:xfrm>
            <a:off x="5125306" y="144514"/>
            <a:ext cx="1941388" cy="738664"/>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dirty="0">
                <a:solidFill>
                  <a:schemeClr val="tx1"/>
                </a:solidFill>
              </a:rPr>
              <a:t>OBJETIVOS</a:t>
            </a:r>
          </a:p>
          <a:p>
            <a:pPr algn="ctr"/>
            <a:r>
              <a:rPr lang="es-ES" sz="1500" b="0" dirty="0">
                <a:solidFill>
                  <a:schemeClr val="tx1"/>
                </a:solidFill>
              </a:rPr>
              <a:t>GENERAL - ESPECIFICOS</a:t>
            </a:r>
            <a:endParaRPr lang="es-EC" sz="1500" b="0" dirty="0">
              <a:solidFill>
                <a:schemeClr val="tx1"/>
              </a:solidFill>
            </a:endParaRPr>
          </a:p>
        </p:txBody>
      </p:sp>
      <p:cxnSp>
        <p:nvCxnSpPr>
          <p:cNvPr id="6" name="Conector recto 5">
            <a:extLst>
              <a:ext uri="{FF2B5EF4-FFF2-40B4-BE49-F238E27FC236}">
                <a16:creationId xmlns:a16="http://schemas.microsoft.com/office/drawing/2014/main" id="{F03156F4-FC24-4B74-B0CE-43309F38689B}"/>
              </a:ext>
            </a:extLst>
          </p:cNvPr>
          <p:cNvCxnSpPr>
            <a:stCxn id="9" idx="4"/>
            <a:endCxn id="12" idx="0"/>
          </p:cNvCxnSpPr>
          <p:nvPr/>
        </p:nvCxnSpPr>
        <p:spPr>
          <a:xfrm>
            <a:off x="1454534" y="2683759"/>
            <a:ext cx="0" cy="559324"/>
          </a:xfrm>
          <a:prstGeom prst="line">
            <a:avLst/>
          </a:prstGeom>
          <a:solidFill>
            <a:schemeClr val="accent3">
              <a:lumMod val="20000"/>
              <a:lumOff val="80000"/>
            </a:schemeClr>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8" name="Grupo 7">
            <a:extLst>
              <a:ext uri="{FF2B5EF4-FFF2-40B4-BE49-F238E27FC236}">
                <a16:creationId xmlns:a16="http://schemas.microsoft.com/office/drawing/2014/main" id="{F1F87711-78E7-4012-8737-BCAD10775EBF}"/>
              </a:ext>
            </a:extLst>
          </p:cNvPr>
          <p:cNvGrpSpPr/>
          <p:nvPr/>
        </p:nvGrpSpPr>
        <p:grpSpPr>
          <a:xfrm>
            <a:off x="997334" y="1752600"/>
            <a:ext cx="914400" cy="931159"/>
            <a:chOff x="3806812" y="1393808"/>
            <a:chExt cx="914400" cy="931159"/>
          </a:xfrm>
        </p:grpSpPr>
        <p:sp>
          <p:nvSpPr>
            <p:cNvPr id="9" name="Elipse 8">
              <a:extLst>
                <a:ext uri="{FF2B5EF4-FFF2-40B4-BE49-F238E27FC236}">
                  <a16:creationId xmlns:a16="http://schemas.microsoft.com/office/drawing/2014/main" id="{131F65AC-8A3B-473B-A8FA-53B201CA706C}"/>
                </a:ext>
              </a:extLst>
            </p:cNvPr>
            <p:cNvSpPr/>
            <p:nvPr/>
          </p:nvSpPr>
          <p:spPr>
            <a:xfrm>
              <a:off x="3806812" y="1393808"/>
              <a:ext cx="914400" cy="93115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327CDCB0-6FC9-422B-951C-C0856D1107BA}"/>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950015" y="1545390"/>
              <a:ext cx="627993" cy="627993"/>
            </a:xfrm>
            <a:prstGeom prst="rect">
              <a:avLst/>
            </a:prstGeom>
          </p:spPr>
        </p:pic>
      </p:grpSp>
      <p:grpSp>
        <p:nvGrpSpPr>
          <p:cNvPr id="11" name="Grupo 10">
            <a:extLst>
              <a:ext uri="{FF2B5EF4-FFF2-40B4-BE49-F238E27FC236}">
                <a16:creationId xmlns:a16="http://schemas.microsoft.com/office/drawing/2014/main" id="{65D7E3CA-5F2C-4D1D-9B3F-637787049969}"/>
              </a:ext>
            </a:extLst>
          </p:cNvPr>
          <p:cNvGrpSpPr/>
          <p:nvPr/>
        </p:nvGrpSpPr>
        <p:grpSpPr>
          <a:xfrm>
            <a:off x="997334" y="3243083"/>
            <a:ext cx="914400" cy="931159"/>
            <a:chOff x="3806812" y="2951980"/>
            <a:chExt cx="914400" cy="931159"/>
          </a:xfrm>
        </p:grpSpPr>
        <p:sp>
          <p:nvSpPr>
            <p:cNvPr id="12" name="Elipse 11">
              <a:extLst>
                <a:ext uri="{FF2B5EF4-FFF2-40B4-BE49-F238E27FC236}">
                  <a16:creationId xmlns:a16="http://schemas.microsoft.com/office/drawing/2014/main" id="{0B81CB64-12BE-408F-ABBD-5B681C207D88}"/>
                </a:ext>
              </a:extLst>
            </p:cNvPr>
            <p:cNvSpPr/>
            <p:nvPr/>
          </p:nvSpPr>
          <p:spPr>
            <a:xfrm>
              <a:off x="3806812" y="2951980"/>
              <a:ext cx="914400" cy="93115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34294791-B1CE-4D06-A5E8-9A2071BB969C}"/>
                </a:ext>
              </a:extLst>
            </p:cNvPr>
            <p:cNvGrpSpPr/>
            <p:nvPr/>
          </p:nvGrpSpPr>
          <p:grpSpPr>
            <a:xfrm>
              <a:off x="3938875" y="3073796"/>
              <a:ext cx="650272" cy="710405"/>
              <a:chOff x="8880210" y="1033929"/>
              <a:chExt cx="1902363" cy="1918051"/>
            </a:xfrm>
          </p:grpSpPr>
          <p:pic>
            <p:nvPicPr>
              <p:cNvPr id="14" name="Imagen 13">
                <a:extLst>
                  <a:ext uri="{FF2B5EF4-FFF2-40B4-BE49-F238E27FC236}">
                    <a16:creationId xmlns:a16="http://schemas.microsoft.com/office/drawing/2014/main" id="{541E346A-1FAC-49A9-957A-1C2300F9FD2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80210" y="1033929"/>
                <a:ext cx="1902363" cy="1902363"/>
              </a:xfrm>
              <a:prstGeom prst="rect">
                <a:avLst/>
              </a:prstGeom>
            </p:spPr>
          </p:pic>
          <p:pic>
            <p:nvPicPr>
              <p:cNvPr id="15" name="Imagen 14">
                <a:extLst>
                  <a:ext uri="{FF2B5EF4-FFF2-40B4-BE49-F238E27FC236}">
                    <a16:creationId xmlns:a16="http://schemas.microsoft.com/office/drawing/2014/main" id="{DF556AE1-6E14-4C4F-B31A-4BE960D2A205}"/>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33760" y="1798894"/>
                <a:ext cx="650539" cy="650539"/>
              </a:xfrm>
              <a:prstGeom prst="rect">
                <a:avLst/>
              </a:prstGeom>
            </p:spPr>
          </p:pic>
          <p:pic>
            <p:nvPicPr>
              <p:cNvPr id="16" name="Imagen 15">
                <a:extLst>
                  <a:ext uri="{FF2B5EF4-FFF2-40B4-BE49-F238E27FC236}">
                    <a16:creationId xmlns:a16="http://schemas.microsoft.com/office/drawing/2014/main" id="{EB43732F-0F59-478A-AA0F-575136D228FA}"/>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004443" y="2442808"/>
                <a:ext cx="509172" cy="509172"/>
              </a:xfrm>
              <a:prstGeom prst="rect">
                <a:avLst/>
              </a:prstGeom>
            </p:spPr>
          </p:pic>
        </p:grpSp>
      </p:grpSp>
      <p:sp>
        <p:nvSpPr>
          <p:cNvPr id="17" name="Rectángulo 16">
            <a:extLst>
              <a:ext uri="{FF2B5EF4-FFF2-40B4-BE49-F238E27FC236}">
                <a16:creationId xmlns:a16="http://schemas.microsoft.com/office/drawing/2014/main" id="{FA37F899-1B3B-4A50-BA10-665C01B1EEC6}"/>
              </a:ext>
            </a:extLst>
          </p:cNvPr>
          <p:cNvSpPr/>
          <p:nvPr/>
        </p:nvSpPr>
        <p:spPr>
          <a:xfrm>
            <a:off x="2368933" y="1549122"/>
            <a:ext cx="7460865" cy="133188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s-EC" sz="1600" b="1" dirty="0">
                <a:solidFill>
                  <a:schemeClr val="accent3"/>
                </a:solidFill>
                <a:cs typeface="Arial" panose="020B0604020202020204" pitchFamily="34" charset="0"/>
              </a:rPr>
              <a:t>GENERAL</a:t>
            </a:r>
          </a:p>
          <a:p>
            <a:pPr marL="285750" indent="-285750" algn="just">
              <a:buFont typeface="Arial" panose="020B0604020202020204" pitchFamily="34" charset="0"/>
              <a:buChar char="•"/>
            </a:pPr>
            <a:r>
              <a:rPr lang="es-EC" sz="1600" dirty="0">
                <a:solidFill>
                  <a:schemeClr val="tx1"/>
                </a:solidFill>
              </a:rPr>
              <a:t>Evaluar el efecto de la impregnación de diferentes dosis de zinc sobre la germinación de semillas y vigor de las plántulas de maíz dulce (Zea </a:t>
            </a:r>
            <a:r>
              <a:rPr lang="es-EC" sz="1600" dirty="0" err="1">
                <a:solidFill>
                  <a:schemeClr val="tx1"/>
                </a:solidFill>
              </a:rPr>
              <a:t>mays</a:t>
            </a:r>
            <a:r>
              <a:rPr lang="es-EC" sz="1600" dirty="0">
                <a:solidFill>
                  <a:schemeClr val="tx1"/>
                </a:solidFill>
              </a:rPr>
              <a:t> L.) </a:t>
            </a:r>
            <a:r>
              <a:rPr lang="es-EC" sz="1600" dirty="0" err="1">
                <a:solidFill>
                  <a:schemeClr val="tx1"/>
                </a:solidFill>
              </a:rPr>
              <a:t>var</a:t>
            </a:r>
            <a:r>
              <a:rPr lang="es-EC" sz="1600" dirty="0">
                <a:solidFill>
                  <a:schemeClr val="tx1"/>
                </a:solidFill>
              </a:rPr>
              <a:t>. </a:t>
            </a:r>
            <a:r>
              <a:rPr lang="es-EC" sz="1600" dirty="0" err="1">
                <a:solidFill>
                  <a:schemeClr val="tx1"/>
                </a:solidFill>
              </a:rPr>
              <a:t>Bandit</a:t>
            </a:r>
            <a:r>
              <a:rPr lang="es-EC" sz="1600" dirty="0">
                <a:solidFill>
                  <a:schemeClr val="tx1"/>
                </a:solidFill>
              </a:rPr>
              <a:t>.</a:t>
            </a:r>
          </a:p>
        </p:txBody>
      </p:sp>
      <p:sp>
        <p:nvSpPr>
          <p:cNvPr id="18" name="Rectángulo 17">
            <a:extLst>
              <a:ext uri="{FF2B5EF4-FFF2-40B4-BE49-F238E27FC236}">
                <a16:creationId xmlns:a16="http://schemas.microsoft.com/office/drawing/2014/main" id="{0CF6BDCC-8DCC-4CAE-9607-6007B717921D}"/>
              </a:ext>
            </a:extLst>
          </p:cNvPr>
          <p:cNvSpPr/>
          <p:nvPr/>
        </p:nvSpPr>
        <p:spPr>
          <a:xfrm>
            <a:off x="2392644" y="2881010"/>
            <a:ext cx="7742042" cy="2756153"/>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s-EC" sz="1600" b="1" dirty="0">
                <a:solidFill>
                  <a:schemeClr val="accent3"/>
                </a:solidFill>
                <a:cs typeface="Arial" panose="020B0604020202020204" pitchFamily="34" charset="0"/>
              </a:rPr>
              <a:t>ESPECÍFICOS</a:t>
            </a:r>
          </a:p>
          <a:p>
            <a:pPr marL="285750" indent="-285750" algn="just">
              <a:buFont typeface="Arial" panose="020B0604020202020204" pitchFamily="34" charset="0"/>
              <a:buChar char="•"/>
            </a:pPr>
            <a:r>
              <a:rPr lang="es-EC" sz="1600" dirty="0">
                <a:solidFill>
                  <a:schemeClr val="tx1"/>
                </a:solidFill>
              </a:rPr>
              <a:t>Determinar mediante una prueba estándar de germinación y una evaluación del vigor en plántulas de maíz dulce (Zea </a:t>
            </a:r>
            <a:r>
              <a:rPr lang="es-EC" sz="1600" dirty="0" err="1">
                <a:solidFill>
                  <a:schemeClr val="tx1"/>
                </a:solidFill>
              </a:rPr>
              <a:t>mays</a:t>
            </a:r>
            <a:r>
              <a:rPr lang="es-EC" sz="1600" dirty="0">
                <a:solidFill>
                  <a:schemeClr val="tx1"/>
                </a:solidFill>
              </a:rPr>
              <a:t> L.) </a:t>
            </a:r>
            <a:r>
              <a:rPr lang="es-EC" sz="1600" dirty="0" err="1">
                <a:solidFill>
                  <a:schemeClr val="tx1"/>
                </a:solidFill>
              </a:rPr>
              <a:t>var</a:t>
            </a:r>
            <a:r>
              <a:rPr lang="es-EC" sz="1600" dirty="0">
                <a:solidFill>
                  <a:schemeClr val="tx1"/>
                </a:solidFill>
              </a:rPr>
              <a:t>. </a:t>
            </a:r>
            <a:r>
              <a:rPr lang="es-EC" sz="1600" dirty="0" err="1">
                <a:solidFill>
                  <a:schemeClr val="tx1"/>
                </a:solidFill>
              </a:rPr>
              <a:t>Bandit</a:t>
            </a:r>
            <a:r>
              <a:rPr lang="es-EC" sz="1600" dirty="0">
                <a:solidFill>
                  <a:schemeClr val="tx1"/>
                </a:solidFill>
              </a:rPr>
              <a:t> la dosis de Zn y el tiempo adecuado de remojo.</a:t>
            </a:r>
          </a:p>
          <a:p>
            <a:pPr marL="285750" indent="-285750" algn="just">
              <a:buFont typeface="Arial" panose="020B0604020202020204" pitchFamily="34" charset="0"/>
              <a:buChar char="•"/>
            </a:pPr>
            <a:r>
              <a:rPr lang="es-EC" sz="1600" dirty="0">
                <a:solidFill>
                  <a:schemeClr val="tx1"/>
                </a:solidFill>
              </a:rPr>
              <a:t>Estudiar el crecimiento radicular de semillas sometidas a un proceso de impregnación con diferentes dosis de Zn mediante el uso de </a:t>
            </a:r>
            <a:r>
              <a:rPr lang="es-EC" sz="1600" dirty="0" err="1">
                <a:solidFill>
                  <a:schemeClr val="tx1"/>
                </a:solidFill>
              </a:rPr>
              <a:t>rizotrones</a:t>
            </a:r>
            <a:r>
              <a:rPr lang="es-EC" sz="1600" dirty="0">
                <a:solidFill>
                  <a:schemeClr val="tx1"/>
                </a:solidFill>
              </a:rPr>
              <a:t>.</a:t>
            </a:r>
          </a:p>
          <a:p>
            <a:pPr marL="285750" indent="-285750" algn="just">
              <a:buFont typeface="Arial" panose="020B0604020202020204" pitchFamily="34" charset="0"/>
              <a:buChar char="•"/>
            </a:pPr>
            <a:r>
              <a:rPr lang="es-EC" sz="1600" dirty="0">
                <a:solidFill>
                  <a:schemeClr val="tx1"/>
                </a:solidFill>
              </a:rPr>
              <a:t>Medir el contenido de ácido indolacético en las raíces de plántulas de maíz sometidas a un proceso de impregnación con diferentes dosis de Zn antes de su siembra.</a:t>
            </a:r>
          </a:p>
          <a:p>
            <a:pPr marL="285750" indent="-285750" algn="just">
              <a:buFont typeface="Arial" panose="020B0604020202020204" pitchFamily="34" charset="0"/>
              <a:buChar char="•"/>
            </a:pPr>
            <a:r>
              <a:rPr lang="es-EC" sz="1600" dirty="0">
                <a:solidFill>
                  <a:schemeClr val="bg1"/>
                </a:solidFill>
              </a:rPr>
              <a:t>z</a:t>
            </a:r>
          </a:p>
        </p:txBody>
      </p:sp>
      <p:grpSp>
        <p:nvGrpSpPr>
          <p:cNvPr id="19" name="Grupo 18">
            <a:extLst>
              <a:ext uri="{FF2B5EF4-FFF2-40B4-BE49-F238E27FC236}">
                <a16:creationId xmlns:a16="http://schemas.microsoft.com/office/drawing/2014/main" id="{D8F12F10-ABCC-4623-A6B1-5A6980241897}"/>
              </a:ext>
            </a:extLst>
          </p:cNvPr>
          <p:cNvGrpSpPr/>
          <p:nvPr/>
        </p:nvGrpSpPr>
        <p:grpSpPr>
          <a:xfrm>
            <a:off x="8832304" y="6018112"/>
            <a:ext cx="3240360" cy="582613"/>
            <a:chOff x="8832304" y="6018112"/>
            <a:chExt cx="3240360" cy="582613"/>
          </a:xfrm>
        </p:grpSpPr>
        <p:sp>
          <p:nvSpPr>
            <p:cNvPr id="20" name="Rectángulo redondeado 5">
              <a:extLst>
                <a:ext uri="{FF2B5EF4-FFF2-40B4-BE49-F238E27FC236}">
                  <a16:creationId xmlns:a16="http://schemas.microsoft.com/office/drawing/2014/main" id="{BE60A11F-7AAE-40C3-8EEE-BB43D19E0B0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1" name="Imagen 5">
              <a:extLst>
                <a:ext uri="{FF2B5EF4-FFF2-40B4-BE49-F238E27FC236}">
                  <a16:creationId xmlns:a16="http://schemas.microsoft.com/office/drawing/2014/main" id="{49E6A97A-F4D1-4688-926A-8F51CBD4822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4204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0C76E65-FD8D-4FF8-BF3E-A4CF6A91C2BE}"/>
              </a:ext>
            </a:extLst>
          </p:cNvPr>
          <p:cNvPicPr>
            <a:picLocks noChangeAspect="1"/>
          </p:cNvPicPr>
          <p:nvPr/>
        </p:nvPicPr>
        <p:blipFill>
          <a:blip r:embed="rId2">
            <a:lum bright="70000" contrast="-70000"/>
          </a:blip>
          <a:stretch>
            <a:fillRect/>
          </a:stretch>
        </p:blipFill>
        <p:spPr>
          <a:xfrm>
            <a:off x="7251700" y="1380647"/>
            <a:ext cx="4241800" cy="4241800"/>
          </a:xfrm>
          <a:prstGeom prst="rect">
            <a:avLst/>
          </a:prstGeom>
        </p:spPr>
      </p:pic>
      <p:sp>
        <p:nvSpPr>
          <p:cNvPr id="5" name="3 CuadroTexto">
            <a:extLst>
              <a:ext uri="{FF2B5EF4-FFF2-40B4-BE49-F238E27FC236}">
                <a16:creationId xmlns:a16="http://schemas.microsoft.com/office/drawing/2014/main" id="{BCA6340C-89E5-4E39-965D-8492C7DFC693}"/>
              </a:ext>
            </a:extLst>
          </p:cNvPr>
          <p:cNvSpPr txBox="1"/>
          <p:nvPr/>
        </p:nvSpPr>
        <p:spPr>
          <a:xfrm>
            <a:off x="37214" y="5955260"/>
            <a:ext cx="1092200" cy="954107"/>
          </a:xfrm>
          <a:prstGeom prst="rect">
            <a:avLst/>
          </a:prstGeom>
          <a:noFill/>
        </p:spPr>
        <p:txBody>
          <a:bodyPr wrap="square" rtlCol="0">
            <a:spAutoFit/>
          </a:bodyPr>
          <a:lstStyle/>
          <a:p>
            <a:r>
              <a:rPr lang="es-EC" sz="800" dirty="0"/>
              <a:t>Fuente: </a:t>
            </a:r>
          </a:p>
          <a:p>
            <a:pPr marL="171450" indent="-171450">
              <a:buFont typeface="Arial" panose="020B0604020202020204" pitchFamily="34" charset="0"/>
              <a:buChar char="•"/>
            </a:pPr>
            <a:r>
              <a:rPr lang="es-EC" sz="800" dirty="0"/>
              <a:t>(Gómez, 2004).</a:t>
            </a:r>
          </a:p>
          <a:p>
            <a:pPr marL="171450" indent="-171450">
              <a:buFont typeface="Arial" panose="020B0604020202020204" pitchFamily="34" charset="0"/>
              <a:buChar char="•"/>
            </a:pPr>
            <a:r>
              <a:rPr lang="es-EC" sz="800" dirty="0" err="1"/>
              <a:t>Chanataxi</a:t>
            </a:r>
            <a:r>
              <a:rPr lang="es-EC" sz="800" dirty="0"/>
              <a:t>, 2016</a:t>
            </a:r>
          </a:p>
          <a:p>
            <a:pPr marL="171450" indent="-171450">
              <a:buFont typeface="Arial" panose="020B0604020202020204" pitchFamily="34" charset="0"/>
              <a:buChar char="•"/>
            </a:pPr>
            <a:r>
              <a:rPr lang="es-EC" sz="800" dirty="0"/>
              <a:t>FAO, 2011</a:t>
            </a:r>
          </a:p>
          <a:p>
            <a:pPr marL="171450" indent="-171450">
              <a:buFont typeface="Arial" panose="020B0604020202020204" pitchFamily="34" charset="0"/>
              <a:buChar char="•"/>
            </a:pPr>
            <a:r>
              <a:rPr lang="es-ES" sz="800" dirty="0" err="1">
                <a:ea typeface="Calibri" panose="020F0502020204030204" pitchFamily="34" charset="0"/>
                <a:cs typeface="Arial" panose="020B0604020202020204" pitchFamily="34" charset="0"/>
              </a:rPr>
              <a:t>Fassio</a:t>
            </a:r>
            <a:r>
              <a:rPr lang="es-ES" sz="800" dirty="0">
                <a:ea typeface="Calibri" panose="020F0502020204030204" pitchFamily="34" charset="0"/>
                <a:cs typeface="Arial" panose="020B0604020202020204" pitchFamily="34" charset="0"/>
              </a:rPr>
              <a:t> et al., 1998</a:t>
            </a:r>
          </a:p>
          <a:p>
            <a:pPr marL="171450" indent="-171450">
              <a:buFont typeface="Arial" panose="020B0604020202020204" pitchFamily="34" charset="0"/>
              <a:buChar char="•"/>
            </a:pPr>
            <a:r>
              <a:rPr lang="es-ES" sz="800" dirty="0">
                <a:ea typeface="Calibri" panose="020F0502020204030204" pitchFamily="34" charset="0"/>
                <a:cs typeface="Arial" panose="020B0604020202020204" pitchFamily="34" charset="0"/>
              </a:rPr>
              <a:t>Parera, 2017</a:t>
            </a:r>
            <a:endParaRPr lang="es-ES" sz="800" dirty="0">
              <a:cs typeface="Arial" panose="020B0604020202020204" pitchFamily="34" charset="0"/>
            </a:endParaRPr>
          </a:p>
          <a:p>
            <a:pPr marL="171450" indent="-171450">
              <a:buFont typeface="Arial" panose="020B0604020202020204" pitchFamily="34" charset="0"/>
              <a:buChar char="•"/>
            </a:pPr>
            <a:endParaRPr lang="es-EC" sz="800" dirty="0"/>
          </a:p>
        </p:txBody>
      </p:sp>
      <p:sp>
        <p:nvSpPr>
          <p:cNvPr id="6" name="1 Título">
            <a:extLst>
              <a:ext uri="{FF2B5EF4-FFF2-40B4-BE49-F238E27FC236}">
                <a16:creationId xmlns:a16="http://schemas.microsoft.com/office/drawing/2014/main" id="{F9A6EFF0-577E-4B7C-ACB5-4510C71A98D4}"/>
              </a:ext>
            </a:extLst>
          </p:cNvPr>
          <p:cNvSpPr txBox="1">
            <a:spLocks/>
          </p:cNvSpPr>
          <p:nvPr/>
        </p:nvSpPr>
        <p:spPr>
          <a:xfrm>
            <a:off x="3830066" y="49293"/>
            <a:ext cx="453186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150" dirty="0">
                <a:solidFill>
                  <a:schemeClr val="tx1"/>
                </a:solidFill>
              </a:rPr>
              <a:t>REVISIÓN DE  </a:t>
            </a:r>
            <a:r>
              <a:rPr lang="es-EC" spc="-150" dirty="0">
                <a:solidFill>
                  <a:schemeClr val="tx1"/>
                </a:solidFill>
              </a:rPr>
              <a:t>LITERATURA</a:t>
            </a:r>
          </a:p>
        </p:txBody>
      </p:sp>
      <p:sp>
        <p:nvSpPr>
          <p:cNvPr id="7" name="Rectángulo 6">
            <a:extLst>
              <a:ext uri="{FF2B5EF4-FFF2-40B4-BE49-F238E27FC236}">
                <a16:creationId xmlns:a16="http://schemas.microsoft.com/office/drawing/2014/main" id="{84DB55EF-773C-40B9-966F-B3A15987C081}"/>
              </a:ext>
            </a:extLst>
          </p:cNvPr>
          <p:cNvSpPr/>
          <p:nvPr/>
        </p:nvSpPr>
        <p:spPr>
          <a:xfrm>
            <a:off x="377456" y="1380647"/>
            <a:ext cx="3276600" cy="78749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r>
              <a:rPr lang="es-EC" sz="1600" b="1" dirty="0">
                <a:solidFill>
                  <a:schemeClr val="accent3"/>
                </a:solidFill>
              </a:rPr>
              <a:t>MAIZ DULCE</a:t>
            </a:r>
          </a:p>
          <a:p>
            <a:pPr marL="285750" lvl="0" indent="-285750">
              <a:buFont typeface="Arial" panose="020B0604020202020204" pitchFamily="34" charset="0"/>
              <a:buChar char="•"/>
            </a:pPr>
            <a:r>
              <a:rPr lang="es-EC" sz="1400" dirty="0">
                <a:solidFill>
                  <a:schemeClr val="tx1"/>
                </a:solidFill>
              </a:rPr>
              <a:t>Origen Mexicano.</a:t>
            </a:r>
          </a:p>
          <a:p>
            <a:pPr marL="285750" lvl="0" indent="-285750">
              <a:buFont typeface="Arial" panose="020B0604020202020204" pitchFamily="34" charset="0"/>
              <a:buChar char="•"/>
            </a:pPr>
            <a:r>
              <a:rPr lang="es-EC" sz="1400" dirty="0">
                <a:solidFill>
                  <a:schemeClr val="tx1"/>
                </a:solidFill>
              </a:rPr>
              <a:t>Mutación espontánea del maíz de campo silvestre .</a:t>
            </a:r>
          </a:p>
        </p:txBody>
      </p:sp>
      <p:sp>
        <p:nvSpPr>
          <p:cNvPr id="8" name="Rectángulo 7">
            <a:extLst>
              <a:ext uri="{FF2B5EF4-FFF2-40B4-BE49-F238E27FC236}">
                <a16:creationId xmlns:a16="http://schemas.microsoft.com/office/drawing/2014/main" id="{92EBEEF8-DF00-4B01-B9AD-DF167DE621F0}"/>
              </a:ext>
            </a:extLst>
          </p:cNvPr>
          <p:cNvSpPr/>
          <p:nvPr/>
        </p:nvSpPr>
        <p:spPr>
          <a:xfrm>
            <a:off x="423678" y="2547951"/>
            <a:ext cx="3352800" cy="98046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r>
              <a:rPr lang="es-EC" sz="1600" b="1" dirty="0">
                <a:solidFill>
                  <a:schemeClr val="accent3"/>
                </a:solidFill>
              </a:rPr>
              <a:t>TAXONOMIA </a:t>
            </a:r>
            <a:endParaRPr lang="es-EC" sz="1600" dirty="0">
              <a:solidFill>
                <a:schemeClr val="accent3"/>
              </a:solidFill>
            </a:endParaRPr>
          </a:p>
          <a:p>
            <a:pPr marL="285750" lvl="0" indent="-285750">
              <a:buFont typeface="Arial" panose="020B0604020202020204" pitchFamily="34" charset="0"/>
              <a:buChar char="•"/>
            </a:pPr>
            <a:r>
              <a:rPr lang="es-EC" sz="1400" dirty="0">
                <a:solidFill>
                  <a:schemeClr val="tx1"/>
                </a:solidFill>
              </a:rPr>
              <a:t>Reino: </a:t>
            </a:r>
            <a:r>
              <a:rPr lang="es-EC" sz="1400" dirty="0" err="1">
                <a:solidFill>
                  <a:schemeClr val="tx1"/>
                </a:solidFill>
              </a:rPr>
              <a:t>Plantae</a:t>
            </a:r>
            <a:r>
              <a:rPr lang="es-EC" sz="1400" dirty="0">
                <a:solidFill>
                  <a:schemeClr val="tx1"/>
                </a:solidFill>
              </a:rPr>
              <a:t> </a:t>
            </a:r>
          </a:p>
          <a:p>
            <a:pPr marL="285750" lvl="0" indent="-285750">
              <a:buFont typeface="Arial" panose="020B0604020202020204" pitchFamily="34" charset="0"/>
              <a:buChar char="•"/>
            </a:pPr>
            <a:r>
              <a:rPr lang="es-EC" sz="1400" dirty="0">
                <a:solidFill>
                  <a:schemeClr val="tx1"/>
                </a:solidFill>
              </a:rPr>
              <a:t>División: </a:t>
            </a:r>
            <a:r>
              <a:rPr lang="es-EC" sz="1400" dirty="0" err="1">
                <a:solidFill>
                  <a:schemeClr val="tx1"/>
                </a:solidFill>
              </a:rPr>
              <a:t>Magnoliophyta</a:t>
            </a:r>
            <a:r>
              <a:rPr lang="es-EC" sz="1400" dirty="0">
                <a:solidFill>
                  <a:schemeClr val="tx1"/>
                </a:solidFill>
              </a:rPr>
              <a:t> </a:t>
            </a:r>
          </a:p>
          <a:p>
            <a:pPr marL="285750" lvl="0" indent="-285750">
              <a:buFont typeface="Arial" panose="020B0604020202020204" pitchFamily="34" charset="0"/>
              <a:buChar char="•"/>
            </a:pPr>
            <a:r>
              <a:rPr lang="es-EC" sz="1400" dirty="0">
                <a:solidFill>
                  <a:schemeClr val="tx1"/>
                </a:solidFill>
              </a:rPr>
              <a:t>Familia: </a:t>
            </a:r>
            <a:r>
              <a:rPr lang="es-EC" sz="1400" dirty="0" err="1">
                <a:solidFill>
                  <a:schemeClr val="tx1"/>
                </a:solidFill>
              </a:rPr>
              <a:t>Poaceas</a:t>
            </a:r>
            <a:r>
              <a:rPr lang="es-EC" sz="1400" dirty="0">
                <a:solidFill>
                  <a:schemeClr val="tx1"/>
                </a:solidFill>
              </a:rPr>
              <a:t> </a:t>
            </a:r>
          </a:p>
          <a:p>
            <a:pPr marL="285750" lvl="0" indent="-285750">
              <a:buFont typeface="Arial" panose="020B0604020202020204" pitchFamily="34" charset="0"/>
              <a:buChar char="•"/>
            </a:pPr>
            <a:r>
              <a:rPr lang="es-EC" sz="1400" dirty="0">
                <a:solidFill>
                  <a:schemeClr val="tx1"/>
                </a:solidFill>
              </a:rPr>
              <a:t>Género: Zea</a:t>
            </a:r>
          </a:p>
        </p:txBody>
      </p:sp>
      <p:sp>
        <p:nvSpPr>
          <p:cNvPr id="9" name="Rectángulo 8">
            <a:extLst>
              <a:ext uri="{FF2B5EF4-FFF2-40B4-BE49-F238E27FC236}">
                <a16:creationId xmlns:a16="http://schemas.microsoft.com/office/drawing/2014/main" id="{95105396-7663-40C7-AC8C-4F2D5D05E197}"/>
              </a:ext>
            </a:extLst>
          </p:cNvPr>
          <p:cNvSpPr/>
          <p:nvPr/>
        </p:nvSpPr>
        <p:spPr>
          <a:xfrm>
            <a:off x="409501" y="3810000"/>
            <a:ext cx="3352800" cy="98046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r>
              <a:rPr lang="es-EC" sz="1600" b="1" dirty="0">
                <a:solidFill>
                  <a:schemeClr val="accent3"/>
                </a:solidFill>
              </a:rPr>
              <a:t>DESCRIPCION BOTANICA</a:t>
            </a:r>
          </a:p>
          <a:p>
            <a:pPr marL="285750" lvl="0" indent="-285750">
              <a:buFont typeface="Arial" panose="020B0604020202020204" pitchFamily="34" charset="0"/>
              <a:buChar char="•"/>
            </a:pPr>
            <a:r>
              <a:rPr lang="es-ES" sz="1400" dirty="0">
                <a:solidFill>
                  <a:schemeClr val="tx1"/>
                </a:solidFill>
              </a:rPr>
              <a:t>Planta monoica anual</a:t>
            </a:r>
          </a:p>
          <a:p>
            <a:pPr marL="285750" lvl="0" indent="-285750">
              <a:buFont typeface="Arial" panose="020B0604020202020204" pitchFamily="34" charset="0"/>
              <a:buChar char="•"/>
            </a:pPr>
            <a:r>
              <a:rPr lang="es-EC" sz="1400" dirty="0">
                <a:solidFill>
                  <a:schemeClr val="tx1"/>
                </a:solidFill>
              </a:rPr>
              <a:t>Variables botánicas responden a factores genéticos y ambientales </a:t>
            </a:r>
            <a:endParaRPr lang="es-ES" sz="1400" dirty="0">
              <a:solidFill>
                <a:schemeClr val="tx1"/>
              </a:solidFill>
            </a:endParaRPr>
          </a:p>
        </p:txBody>
      </p:sp>
      <p:graphicFrame>
        <p:nvGraphicFramePr>
          <p:cNvPr id="10" name="Tabla 9">
            <a:extLst>
              <a:ext uri="{FF2B5EF4-FFF2-40B4-BE49-F238E27FC236}">
                <a16:creationId xmlns:a16="http://schemas.microsoft.com/office/drawing/2014/main" id="{3ED18D7B-9EA8-4FA0-8A52-1D4FB69D1ED8}"/>
              </a:ext>
            </a:extLst>
          </p:cNvPr>
          <p:cNvGraphicFramePr>
            <a:graphicFrameLocks noGrp="1"/>
          </p:cNvGraphicFramePr>
          <p:nvPr>
            <p:extLst>
              <p:ext uri="{D42A27DB-BD31-4B8C-83A1-F6EECF244321}">
                <p14:modId xmlns:p14="http://schemas.microsoft.com/office/powerpoint/2010/main" val="1318323091"/>
              </p:ext>
            </p:extLst>
          </p:nvPr>
        </p:nvGraphicFramePr>
        <p:xfrm>
          <a:off x="4106087" y="1642022"/>
          <a:ext cx="3756534" cy="3886616"/>
        </p:xfrm>
        <a:graphic>
          <a:graphicData uri="http://schemas.openxmlformats.org/drawingml/2006/table">
            <a:tbl>
              <a:tblPr firstRow="1" firstCol="1" lastRow="1" lastCol="1" bandRow="1" bandCol="1">
                <a:tableStyleId>{2D5ABB26-0587-4C30-8999-92F81FD0307C}</a:tableStyleId>
              </a:tblPr>
              <a:tblGrid>
                <a:gridCol w="1877090">
                  <a:extLst>
                    <a:ext uri="{9D8B030D-6E8A-4147-A177-3AD203B41FA5}">
                      <a16:colId xmlns:a16="http://schemas.microsoft.com/office/drawing/2014/main" val="3392457427"/>
                    </a:ext>
                  </a:extLst>
                </a:gridCol>
                <a:gridCol w="1879444">
                  <a:extLst>
                    <a:ext uri="{9D8B030D-6E8A-4147-A177-3AD203B41FA5}">
                      <a16:colId xmlns:a16="http://schemas.microsoft.com/office/drawing/2014/main" val="3327269767"/>
                    </a:ext>
                  </a:extLst>
                </a:gridCol>
              </a:tblGrid>
              <a:tr h="446305">
                <a:tc>
                  <a:txBody>
                    <a:bodyPr/>
                    <a:lstStyle/>
                    <a:p>
                      <a:pPr marL="92075" algn="ctr">
                        <a:lnSpc>
                          <a:spcPct val="100000"/>
                        </a:lnSpc>
                      </a:pPr>
                      <a:r>
                        <a:rPr lang="es-ES" sz="1600" b="0" dirty="0">
                          <a:solidFill>
                            <a:schemeClr val="accent3"/>
                          </a:solidFill>
                          <a:effectLst/>
                        </a:rPr>
                        <a:t>ETAPA VEGETATIVA</a:t>
                      </a:r>
                      <a:endParaRPr lang="es-EC" sz="1600" b="0"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gn="ctr">
                        <a:lnSpc>
                          <a:spcPct val="100000"/>
                        </a:lnSpc>
                      </a:pPr>
                      <a:r>
                        <a:rPr lang="es-ES" sz="1600" b="0" dirty="0">
                          <a:solidFill>
                            <a:schemeClr val="accent3"/>
                          </a:solidFill>
                          <a:effectLst/>
                        </a:rPr>
                        <a:t>ETAPA REPRODUCTIVA</a:t>
                      </a:r>
                      <a:endParaRPr lang="es-EC" sz="1600" b="0"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449427"/>
                  </a:ext>
                </a:extLst>
              </a:tr>
              <a:tr h="810952">
                <a:tc>
                  <a:txBody>
                    <a:bodyPr/>
                    <a:lstStyle/>
                    <a:p>
                      <a:pPr marL="92075">
                        <a:lnSpc>
                          <a:spcPct val="100000"/>
                        </a:lnSpc>
                        <a:spcBef>
                          <a:spcPts val="5"/>
                        </a:spcBef>
                        <a:spcAft>
                          <a:spcPts val="0"/>
                        </a:spcAft>
                      </a:pPr>
                      <a:r>
                        <a:rPr lang="es-ES" sz="1600" b="0" dirty="0">
                          <a:solidFill>
                            <a:schemeClr val="tx1"/>
                          </a:solidFill>
                          <a:effectLst/>
                        </a:rPr>
                        <a:t>VE = Emergencia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5"/>
                        </a:spcBef>
                        <a:spcAft>
                          <a:spcPts val="0"/>
                        </a:spcAft>
                      </a:pPr>
                      <a:r>
                        <a:rPr lang="es-ES" sz="1600" b="0" dirty="0">
                          <a:solidFill>
                            <a:schemeClr val="tx1"/>
                          </a:solidFill>
                          <a:effectLst/>
                        </a:rPr>
                        <a:t>R1 = Barbas (estigmas)</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57140"/>
                  </a:ext>
                </a:extLst>
              </a:tr>
              <a:tr h="514348">
                <a:tc>
                  <a:txBody>
                    <a:bodyPr/>
                    <a:lstStyle/>
                    <a:p>
                      <a:pPr marL="92075">
                        <a:lnSpc>
                          <a:spcPct val="100000"/>
                        </a:lnSpc>
                        <a:spcBef>
                          <a:spcPts val="300"/>
                        </a:spcBef>
                        <a:spcAft>
                          <a:spcPts val="0"/>
                        </a:spcAft>
                      </a:pPr>
                      <a:r>
                        <a:rPr lang="es-ES" sz="1600" b="0" dirty="0">
                          <a:solidFill>
                            <a:schemeClr val="tx1"/>
                          </a:solidFill>
                          <a:effectLst/>
                        </a:rPr>
                        <a:t>V1 = Primera hoja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300"/>
                        </a:spcBef>
                        <a:spcAft>
                          <a:spcPts val="0"/>
                        </a:spcAft>
                      </a:pPr>
                      <a:r>
                        <a:rPr lang="es-ES" sz="1600" b="0" dirty="0">
                          <a:solidFill>
                            <a:schemeClr val="tx1"/>
                          </a:solidFill>
                          <a:effectLst/>
                        </a:rPr>
                        <a:t>R2 = Grano ampolla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629150"/>
                  </a:ext>
                </a:extLst>
              </a:tr>
              <a:tr h="514348">
                <a:tc>
                  <a:txBody>
                    <a:bodyPr/>
                    <a:lstStyle/>
                    <a:p>
                      <a:pPr marL="92075">
                        <a:lnSpc>
                          <a:spcPct val="100000"/>
                        </a:lnSpc>
                        <a:spcBef>
                          <a:spcPts val="300"/>
                        </a:spcBef>
                        <a:spcAft>
                          <a:spcPts val="0"/>
                        </a:spcAft>
                      </a:pPr>
                      <a:r>
                        <a:rPr lang="es-ES" sz="1600" b="0" dirty="0">
                          <a:solidFill>
                            <a:schemeClr val="tx1"/>
                          </a:solidFill>
                          <a:effectLst/>
                        </a:rPr>
                        <a:t>V2 = Segunda hoja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300"/>
                        </a:spcBef>
                        <a:spcAft>
                          <a:spcPts val="0"/>
                        </a:spcAft>
                      </a:pPr>
                      <a:r>
                        <a:rPr lang="es-ES" sz="1600" b="0" dirty="0">
                          <a:solidFill>
                            <a:schemeClr val="tx1"/>
                          </a:solidFill>
                          <a:effectLst/>
                        </a:rPr>
                        <a:t>R3 = Grano lechoso</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538851"/>
                  </a:ext>
                </a:extLst>
              </a:tr>
              <a:tr h="374168">
                <a:tc>
                  <a:txBody>
                    <a:bodyPr/>
                    <a:lstStyle/>
                    <a:p>
                      <a:pPr marL="92075">
                        <a:lnSpc>
                          <a:spcPct val="100000"/>
                        </a:lnSpc>
                        <a:spcBef>
                          <a:spcPts val="300"/>
                        </a:spcBef>
                        <a:spcAft>
                          <a:spcPts val="0"/>
                        </a:spcAft>
                      </a:pPr>
                      <a:r>
                        <a:rPr lang="es-ES" sz="1600" b="0">
                          <a:solidFill>
                            <a:schemeClr val="tx1"/>
                          </a:solidFill>
                          <a:effectLst/>
                        </a:rPr>
                        <a:t>V3 = Tercera hoja</a:t>
                      </a:r>
                      <a:endParaRPr lang="es-EC" sz="16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300"/>
                        </a:spcBef>
                        <a:spcAft>
                          <a:spcPts val="0"/>
                        </a:spcAft>
                      </a:pPr>
                      <a:r>
                        <a:rPr lang="es-ES" sz="1600" b="0" dirty="0">
                          <a:solidFill>
                            <a:schemeClr val="tx1"/>
                          </a:solidFill>
                          <a:effectLst/>
                        </a:rPr>
                        <a:t>R4 = Grano masa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972399"/>
                  </a:ext>
                </a:extLst>
              </a:tr>
              <a:tr h="374168">
                <a:tc>
                  <a:txBody>
                    <a:bodyPr/>
                    <a:lstStyle/>
                    <a:p>
                      <a:pPr marL="92075">
                        <a:lnSpc>
                          <a:spcPct val="100000"/>
                        </a:lnSpc>
                        <a:spcBef>
                          <a:spcPts val="290"/>
                        </a:spcBef>
                        <a:spcAft>
                          <a:spcPts val="0"/>
                        </a:spcAft>
                      </a:pPr>
                      <a:r>
                        <a:rPr lang="es-ES" sz="1600" b="0">
                          <a:solidFill>
                            <a:schemeClr val="tx1"/>
                          </a:solidFill>
                          <a:effectLst/>
                        </a:rPr>
                        <a:t>Vn = n hoja</a:t>
                      </a:r>
                      <a:endParaRPr lang="es-EC" sz="16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290"/>
                        </a:spcBef>
                        <a:spcAft>
                          <a:spcPts val="0"/>
                        </a:spcAft>
                      </a:pPr>
                      <a:r>
                        <a:rPr lang="es-ES" sz="1600" b="0" dirty="0">
                          <a:solidFill>
                            <a:schemeClr val="tx1"/>
                          </a:solidFill>
                          <a:effectLst/>
                        </a:rPr>
                        <a:t>R5 = Grano dentado</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36961"/>
                  </a:ext>
                </a:extLst>
              </a:tr>
              <a:tr h="810952">
                <a:tc>
                  <a:txBody>
                    <a:bodyPr/>
                    <a:lstStyle/>
                    <a:p>
                      <a:pPr marL="92075">
                        <a:lnSpc>
                          <a:spcPct val="100000"/>
                        </a:lnSpc>
                        <a:spcBef>
                          <a:spcPts val="300"/>
                        </a:spcBef>
                        <a:spcAft>
                          <a:spcPts val="0"/>
                        </a:spcAft>
                      </a:pPr>
                      <a:r>
                        <a:rPr lang="es-ES" sz="1600" b="0" dirty="0">
                          <a:solidFill>
                            <a:schemeClr val="tx1"/>
                          </a:solidFill>
                          <a:effectLst/>
                        </a:rPr>
                        <a:t>VT = Panojado</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0010">
                        <a:lnSpc>
                          <a:spcPct val="100000"/>
                        </a:lnSpc>
                        <a:spcBef>
                          <a:spcPts val="300"/>
                        </a:spcBef>
                        <a:spcAft>
                          <a:spcPts val="0"/>
                        </a:spcAft>
                      </a:pPr>
                      <a:r>
                        <a:rPr lang="es-ES" sz="1600" b="0" dirty="0">
                          <a:solidFill>
                            <a:schemeClr val="tx1"/>
                          </a:solidFill>
                          <a:effectLst/>
                        </a:rPr>
                        <a:t>R6 = Madurez fisiológica</a:t>
                      </a:r>
                      <a:endParaRPr lang="es-EC" sz="16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563334"/>
                  </a:ext>
                </a:extLst>
              </a:tr>
            </a:tbl>
          </a:graphicData>
        </a:graphic>
      </p:graphicFrame>
      <p:sp>
        <p:nvSpPr>
          <p:cNvPr id="11" name="CuadroTexto 10">
            <a:extLst>
              <a:ext uri="{FF2B5EF4-FFF2-40B4-BE49-F238E27FC236}">
                <a16:creationId xmlns:a16="http://schemas.microsoft.com/office/drawing/2014/main" id="{6AC19C2F-8CC8-4453-8646-D8BC75343F9B}"/>
              </a:ext>
            </a:extLst>
          </p:cNvPr>
          <p:cNvSpPr txBox="1"/>
          <p:nvPr/>
        </p:nvSpPr>
        <p:spPr>
          <a:xfrm>
            <a:off x="4876800" y="1221315"/>
            <a:ext cx="2056514" cy="338554"/>
          </a:xfrm>
          <a:prstGeom prst="rect">
            <a:avLst/>
          </a:prstGeom>
          <a:noFill/>
        </p:spPr>
        <p:txBody>
          <a:bodyPr wrap="square">
            <a:spAutoFit/>
          </a:bodyPr>
          <a:lstStyle/>
          <a:p>
            <a:r>
              <a:rPr lang="es-ES" sz="1600" b="1" dirty="0">
                <a:solidFill>
                  <a:schemeClr val="accent3"/>
                </a:solidFill>
              </a:rPr>
              <a:t>CICLO DEL CULTIVO</a:t>
            </a:r>
            <a:endParaRPr lang="es-EC" sz="1600" dirty="0"/>
          </a:p>
        </p:txBody>
      </p:sp>
      <p:cxnSp>
        <p:nvCxnSpPr>
          <p:cNvPr id="12" name="Conector recto 11">
            <a:extLst>
              <a:ext uri="{FF2B5EF4-FFF2-40B4-BE49-F238E27FC236}">
                <a16:creationId xmlns:a16="http://schemas.microsoft.com/office/drawing/2014/main" id="{E9EF5E71-953E-4245-8B98-FCFE80FE3563}"/>
              </a:ext>
            </a:extLst>
          </p:cNvPr>
          <p:cNvCxnSpPr/>
          <p:nvPr/>
        </p:nvCxnSpPr>
        <p:spPr>
          <a:xfrm>
            <a:off x="3654056" y="1235553"/>
            <a:ext cx="0" cy="430149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8798C16-0E98-4C45-8525-DED9E8BFB2E2}"/>
              </a:ext>
            </a:extLst>
          </p:cNvPr>
          <p:cNvCxnSpPr/>
          <p:nvPr/>
        </p:nvCxnSpPr>
        <p:spPr>
          <a:xfrm>
            <a:off x="8319403" y="1221315"/>
            <a:ext cx="0" cy="430149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 name="Grupo 14">
            <a:extLst>
              <a:ext uri="{FF2B5EF4-FFF2-40B4-BE49-F238E27FC236}">
                <a16:creationId xmlns:a16="http://schemas.microsoft.com/office/drawing/2014/main" id="{4F426A01-A2CB-4921-B44A-3B5D6D993403}"/>
              </a:ext>
            </a:extLst>
          </p:cNvPr>
          <p:cNvGrpSpPr/>
          <p:nvPr/>
        </p:nvGrpSpPr>
        <p:grpSpPr>
          <a:xfrm>
            <a:off x="9470256" y="3289997"/>
            <a:ext cx="1520249" cy="2321693"/>
            <a:chOff x="9087931" y="866722"/>
            <a:chExt cx="1520249" cy="2321693"/>
          </a:xfrm>
        </p:grpSpPr>
        <p:grpSp>
          <p:nvGrpSpPr>
            <p:cNvPr id="16" name="Grupo 15">
              <a:extLst>
                <a:ext uri="{FF2B5EF4-FFF2-40B4-BE49-F238E27FC236}">
                  <a16:creationId xmlns:a16="http://schemas.microsoft.com/office/drawing/2014/main" id="{49ABF51B-7277-4466-BDA0-1DDDBC01324E}"/>
                </a:ext>
              </a:extLst>
            </p:cNvPr>
            <p:cNvGrpSpPr/>
            <p:nvPr/>
          </p:nvGrpSpPr>
          <p:grpSpPr>
            <a:xfrm>
              <a:off x="9087931" y="866722"/>
              <a:ext cx="1507374" cy="2321693"/>
              <a:chOff x="9185971" y="2595909"/>
              <a:chExt cx="1219200" cy="2110714"/>
            </a:xfrm>
          </p:grpSpPr>
          <p:sp>
            <p:nvSpPr>
              <p:cNvPr id="18" name="Forma libre 62">
                <a:extLst>
                  <a:ext uri="{FF2B5EF4-FFF2-40B4-BE49-F238E27FC236}">
                    <a16:creationId xmlns:a16="http://schemas.microsoft.com/office/drawing/2014/main" id="{1C2C13A7-2357-4210-96B5-8947E6720A99}"/>
                  </a:ext>
                </a:extLst>
              </p:cNvPr>
              <p:cNvSpPr/>
              <p:nvPr/>
            </p:nvSpPr>
            <p:spPr>
              <a:xfrm>
                <a:off x="9185971" y="2819722"/>
                <a:ext cx="1219200" cy="1886901"/>
              </a:xfrm>
              <a:custGeom>
                <a:avLst/>
                <a:gdLst>
                  <a:gd name="connsiteX0" fmla="*/ 0 w 1219200"/>
                  <a:gd name="connsiteY0" fmla="*/ 0 h 1886901"/>
                  <a:gd name="connsiteX1" fmla="*/ 394254 w 1219200"/>
                  <a:gd name="connsiteY1" fmla="*/ 0 h 1886901"/>
                  <a:gd name="connsiteX2" fmla="*/ 609600 w 1219200"/>
                  <a:gd name="connsiteY2" fmla="*/ 215284 h 1886901"/>
                  <a:gd name="connsiteX3" fmla="*/ 824946 w 1219200"/>
                  <a:gd name="connsiteY3" fmla="*/ 0 h 1886901"/>
                  <a:gd name="connsiteX4" fmla="*/ 1219200 w 1219200"/>
                  <a:gd name="connsiteY4" fmla="*/ 0 h 1886901"/>
                  <a:gd name="connsiteX5" fmla="*/ 1219200 w 1219200"/>
                  <a:gd name="connsiteY5" fmla="*/ 1886901 h 1886901"/>
                  <a:gd name="connsiteX6" fmla="*/ 0 w 1219200"/>
                  <a:gd name="connsiteY6" fmla="*/ 1886901 h 18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 h="1886901">
                    <a:moveTo>
                      <a:pt x="0" y="0"/>
                    </a:moveTo>
                    <a:lnTo>
                      <a:pt x="394254" y="0"/>
                    </a:lnTo>
                    <a:cubicBezTo>
                      <a:pt x="394254" y="118898"/>
                      <a:pt x="490668" y="215284"/>
                      <a:pt x="609600" y="215284"/>
                    </a:cubicBezTo>
                    <a:cubicBezTo>
                      <a:pt x="728532" y="215284"/>
                      <a:pt x="824946" y="118898"/>
                      <a:pt x="824946" y="0"/>
                    </a:cubicBezTo>
                    <a:lnTo>
                      <a:pt x="1219200" y="0"/>
                    </a:lnTo>
                    <a:lnTo>
                      <a:pt x="1219200" y="1886901"/>
                    </a:lnTo>
                    <a:lnTo>
                      <a:pt x="0" y="1886901"/>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9" name="Conector 63">
                <a:extLst>
                  <a:ext uri="{FF2B5EF4-FFF2-40B4-BE49-F238E27FC236}">
                    <a16:creationId xmlns:a16="http://schemas.microsoft.com/office/drawing/2014/main" id="{082AE828-0D49-4D51-85FE-A5380EB18699}"/>
                  </a:ext>
                </a:extLst>
              </p:cNvPr>
              <p:cNvSpPr/>
              <p:nvPr/>
            </p:nvSpPr>
            <p:spPr>
              <a:xfrm>
                <a:off x="9604785" y="2595909"/>
                <a:ext cx="380466" cy="397028"/>
              </a:xfrm>
              <a:prstGeom prst="flowChartConnector">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17" name="Rectángulo 16">
              <a:extLst>
                <a:ext uri="{FF2B5EF4-FFF2-40B4-BE49-F238E27FC236}">
                  <a16:creationId xmlns:a16="http://schemas.microsoft.com/office/drawing/2014/main" id="{2C41FD19-34E4-4B88-BC46-4E9DE66A7BA7}"/>
                </a:ext>
              </a:extLst>
            </p:cNvPr>
            <p:cNvSpPr/>
            <p:nvPr/>
          </p:nvSpPr>
          <p:spPr>
            <a:xfrm>
              <a:off x="9100806" y="1374803"/>
              <a:ext cx="1507374" cy="830997"/>
            </a:xfrm>
            <a:prstGeom prst="rect">
              <a:avLst/>
            </a:prstGeom>
          </p:spPr>
          <p:txBody>
            <a:bodyPr wrap="square">
              <a:spAutoFit/>
            </a:bodyPr>
            <a:lstStyle/>
            <a:p>
              <a:pPr algn="ctr"/>
              <a:r>
                <a:rPr lang="es-EC" sz="1200" dirty="0"/>
                <a:t>Condiciones ambientales para desarrollo vegetativo</a:t>
              </a:r>
            </a:p>
            <a:p>
              <a:pPr lvl="0" algn="ctr"/>
              <a:endParaRPr lang="es-EC" sz="1200" dirty="0"/>
            </a:p>
          </p:txBody>
        </p:sp>
      </p:grpSp>
      <p:grpSp>
        <p:nvGrpSpPr>
          <p:cNvPr id="20" name="Grupo 19">
            <a:extLst>
              <a:ext uri="{FF2B5EF4-FFF2-40B4-BE49-F238E27FC236}">
                <a16:creationId xmlns:a16="http://schemas.microsoft.com/office/drawing/2014/main" id="{A0891B33-7F82-4D8E-8168-4ACA150836B6}"/>
              </a:ext>
            </a:extLst>
          </p:cNvPr>
          <p:cNvGrpSpPr/>
          <p:nvPr/>
        </p:nvGrpSpPr>
        <p:grpSpPr>
          <a:xfrm>
            <a:off x="8550083" y="753465"/>
            <a:ext cx="1518298" cy="2321692"/>
            <a:chOff x="9087931" y="866723"/>
            <a:chExt cx="1518298" cy="2321692"/>
          </a:xfrm>
        </p:grpSpPr>
        <p:grpSp>
          <p:nvGrpSpPr>
            <p:cNvPr id="21" name="Grupo 20">
              <a:extLst>
                <a:ext uri="{FF2B5EF4-FFF2-40B4-BE49-F238E27FC236}">
                  <a16:creationId xmlns:a16="http://schemas.microsoft.com/office/drawing/2014/main" id="{8A60D486-E07C-4DF5-AF5E-FA6F1661C1B7}"/>
                </a:ext>
              </a:extLst>
            </p:cNvPr>
            <p:cNvGrpSpPr/>
            <p:nvPr/>
          </p:nvGrpSpPr>
          <p:grpSpPr>
            <a:xfrm>
              <a:off x="9087931" y="866723"/>
              <a:ext cx="1507374" cy="2321692"/>
              <a:chOff x="9185971" y="2595910"/>
              <a:chExt cx="1219200" cy="2110713"/>
            </a:xfrm>
          </p:grpSpPr>
          <p:sp>
            <p:nvSpPr>
              <p:cNvPr id="23" name="Forma libre 47">
                <a:extLst>
                  <a:ext uri="{FF2B5EF4-FFF2-40B4-BE49-F238E27FC236}">
                    <a16:creationId xmlns:a16="http://schemas.microsoft.com/office/drawing/2014/main" id="{576097BC-0F38-491E-9CFD-0F14CB51E400}"/>
                  </a:ext>
                </a:extLst>
              </p:cNvPr>
              <p:cNvSpPr/>
              <p:nvPr/>
            </p:nvSpPr>
            <p:spPr>
              <a:xfrm>
                <a:off x="9185971" y="2819722"/>
                <a:ext cx="1219200" cy="1886901"/>
              </a:xfrm>
              <a:custGeom>
                <a:avLst/>
                <a:gdLst>
                  <a:gd name="connsiteX0" fmla="*/ 0 w 1219200"/>
                  <a:gd name="connsiteY0" fmla="*/ 0 h 1886901"/>
                  <a:gd name="connsiteX1" fmla="*/ 394254 w 1219200"/>
                  <a:gd name="connsiteY1" fmla="*/ 0 h 1886901"/>
                  <a:gd name="connsiteX2" fmla="*/ 609600 w 1219200"/>
                  <a:gd name="connsiteY2" fmla="*/ 215284 h 1886901"/>
                  <a:gd name="connsiteX3" fmla="*/ 824946 w 1219200"/>
                  <a:gd name="connsiteY3" fmla="*/ 0 h 1886901"/>
                  <a:gd name="connsiteX4" fmla="*/ 1219200 w 1219200"/>
                  <a:gd name="connsiteY4" fmla="*/ 0 h 1886901"/>
                  <a:gd name="connsiteX5" fmla="*/ 1219200 w 1219200"/>
                  <a:gd name="connsiteY5" fmla="*/ 1886901 h 1886901"/>
                  <a:gd name="connsiteX6" fmla="*/ 0 w 1219200"/>
                  <a:gd name="connsiteY6" fmla="*/ 1886901 h 18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 h="1886901">
                    <a:moveTo>
                      <a:pt x="0" y="0"/>
                    </a:moveTo>
                    <a:lnTo>
                      <a:pt x="394254" y="0"/>
                    </a:lnTo>
                    <a:cubicBezTo>
                      <a:pt x="394254" y="118898"/>
                      <a:pt x="490668" y="215284"/>
                      <a:pt x="609600" y="215284"/>
                    </a:cubicBezTo>
                    <a:cubicBezTo>
                      <a:pt x="728532" y="215284"/>
                      <a:pt x="824946" y="118898"/>
                      <a:pt x="824946" y="0"/>
                    </a:cubicBezTo>
                    <a:lnTo>
                      <a:pt x="1219200" y="0"/>
                    </a:lnTo>
                    <a:lnTo>
                      <a:pt x="1219200" y="1886901"/>
                    </a:lnTo>
                    <a:lnTo>
                      <a:pt x="0" y="1886901"/>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Conector 42">
                <a:extLst>
                  <a:ext uri="{FF2B5EF4-FFF2-40B4-BE49-F238E27FC236}">
                    <a16:creationId xmlns:a16="http://schemas.microsoft.com/office/drawing/2014/main" id="{A8EB5AA5-8715-4B33-953A-8A92BFD6181B}"/>
                  </a:ext>
                </a:extLst>
              </p:cNvPr>
              <p:cNvSpPr/>
              <p:nvPr/>
            </p:nvSpPr>
            <p:spPr>
              <a:xfrm>
                <a:off x="9604785" y="2595910"/>
                <a:ext cx="380466" cy="397028"/>
              </a:xfrm>
              <a:prstGeom prst="flowChartConnector">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22" name="Rectángulo 21">
              <a:extLst>
                <a:ext uri="{FF2B5EF4-FFF2-40B4-BE49-F238E27FC236}">
                  <a16:creationId xmlns:a16="http://schemas.microsoft.com/office/drawing/2014/main" id="{7E2CA13E-61A8-491D-A8D7-0E9ED6F5D425}"/>
                </a:ext>
              </a:extLst>
            </p:cNvPr>
            <p:cNvSpPr/>
            <p:nvPr/>
          </p:nvSpPr>
          <p:spPr>
            <a:xfrm>
              <a:off x="9098855" y="1530638"/>
              <a:ext cx="1507374" cy="1015663"/>
            </a:xfrm>
            <a:prstGeom prst="rect">
              <a:avLst/>
            </a:prstGeom>
          </p:spPr>
          <p:txBody>
            <a:bodyPr wrap="square">
              <a:spAutoFit/>
            </a:bodyPr>
            <a:lstStyle/>
            <a:p>
              <a:pPr lvl="0" algn="ctr"/>
              <a:r>
                <a:rPr lang="es-EC" sz="1200" dirty="0"/>
                <a:t>Su ciclo se divide en tres etapas: germinación, etapa vegetativa y etapa reproductiva</a:t>
              </a:r>
            </a:p>
          </p:txBody>
        </p:sp>
      </p:grpSp>
      <p:grpSp>
        <p:nvGrpSpPr>
          <p:cNvPr id="26" name="Grupo 25">
            <a:extLst>
              <a:ext uri="{FF2B5EF4-FFF2-40B4-BE49-F238E27FC236}">
                <a16:creationId xmlns:a16="http://schemas.microsoft.com/office/drawing/2014/main" id="{56DAB798-5B65-4165-8D36-AC391C24043B}"/>
              </a:ext>
            </a:extLst>
          </p:cNvPr>
          <p:cNvGrpSpPr/>
          <p:nvPr/>
        </p:nvGrpSpPr>
        <p:grpSpPr>
          <a:xfrm>
            <a:off x="10299060" y="732081"/>
            <a:ext cx="1522644" cy="2321693"/>
            <a:chOff x="9000589" y="3624584"/>
            <a:chExt cx="1522644" cy="2321693"/>
          </a:xfrm>
        </p:grpSpPr>
        <p:grpSp>
          <p:nvGrpSpPr>
            <p:cNvPr id="27" name="Grupo 26">
              <a:extLst>
                <a:ext uri="{FF2B5EF4-FFF2-40B4-BE49-F238E27FC236}">
                  <a16:creationId xmlns:a16="http://schemas.microsoft.com/office/drawing/2014/main" id="{CCF2A009-42F0-4FEE-8EEC-13AB5698B43F}"/>
                </a:ext>
              </a:extLst>
            </p:cNvPr>
            <p:cNvGrpSpPr/>
            <p:nvPr/>
          </p:nvGrpSpPr>
          <p:grpSpPr>
            <a:xfrm>
              <a:off x="9000589" y="3624584"/>
              <a:ext cx="1522644" cy="2321693"/>
              <a:chOff x="9072661" y="866722"/>
              <a:chExt cx="1522644" cy="2321693"/>
            </a:xfrm>
          </p:grpSpPr>
          <p:grpSp>
            <p:nvGrpSpPr>
              <p:cNvPr id="29" name="Grupo 28">
                <a:extLst>
                  <a:ext uri="{FF2B5EF4-FFF2-40B4-BE49-F238E27FC236}">
                    <a16:creationId xmlns:a16="http://schemas.microsoft.com/office/drawing/2014/main" id="{EE82E72A-E15B-45FD-BDEB-475A02E3AB7A}"/>
                  </a:ext>
                </a:extLst>
              </p:cNvPr>
              <p:cNvGrpSpPr/>
              <p:nvPr/>
            </p:nvGrpSpPr>
            <p:grpSpPr>
              <a:xfrm>
                <a:off x="9087931" y="866722"/>
                <a:ext cx="1507374" cy="2321693"/>
                <a:chOff x="9185971" y="2595909"/>
                <a:chExt cx="1219200" cy="2110714"/>
              </a:xfrm>
            </p:grpSpPr>
            <p:sp>
              <p:nvSpPr>
                <p:cNvPr id="31" name="Forma libre 67">
                  <a:extLst>
                    <a:ext uri="{FF2B5EF4-FFF2-40B4-BE49-F238E27FC236}">
                      <a16:creationId xmlns:a16="http://schemas.microsoft.com/office/drawing/2014/main" id="{F44A25A6-932F-4C75-AB8F-F98D90AB3480}"/>
                    </a:ext>
                  </a:extLst>
                </p:cNvPr>
                <p:cNvSpPr/>
                <p:nvPr/>
              </p:nvSpPr>
              <p:spPr>
                <a:xfrm>
                  <a:off x="9185971" y="2819722"/>
                  <a:ext cx="1219200" cy="1886901"/>
                </a:xfrm>
                <a:custGeom>
                  <a:avLst/>
                  <a:gdLst>
                    <a:gd name="connsiteX0" fmla="*/ 0 w 1219200"/>
                    <a:gd name="connsiteY0" fmla="*/ 0 h 1886901"/>
                    <a:gd name="connsiteX1" fmla="*/ 394254 w 1219200"/>
                    <a:gd name="connsiteY1" fmla="*/ 0 h 1886901"/>
                    <a:gd name="connsiteX2" fmla="*/ 609600 w 1219200"/>
                    <a:gd name="connsiteY2" fmla="*/ 215284 h 1886901"/>
                    <a:gd name="connsiteX3" fmla="*/ 824946 w 1219200"/>
                    <a:gd name="connsiteY3" fmla="*/ 0 h 1886901"/>
                    <a:gd name="connsiteX4" fmla="*/ 1219200 w 1219200"/>
                    <a:gd name="connsiteY4" fmla="*/ 0 h 1886901"/>
                    <a:gd name="connsiteX5" fmla="*/ 1219200 w 1219200"/>
                    <a:gd name="connsiteY5" fmla="*/ 1886901 h 1886901"/>
                    <a:gd name="connsiteX6" fmla="*/ 0 w 1219200"/>
                    <a:gd name="connsiteY6" fmla="*/ 1886901 h 18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 h="1886901">
                      <a:moveTo>
                        <a:pt x="0" y="0"/>
                      </a:moveTo>
                      <a:lnTo>
                        <a:pt x="394254" y="0"/>
                      </a:lnTo>
                      <a:cubicBezTo>
                        <a:pt x="394254" y="118898"/>
                        <a:pt x="490668" y="215284"/>
                        <a:pt x="609600" y="215284"/>
                      </a:cubicBezTo>
                      <a:cubicBezTo>
                        <a:pt x="728532" y="215284"/>
                        <a:pt x="824946" y="118898"/>
                        <a:pt x="824946" y="0"/>
                      </a:cubicBezTo>
                      <a:lnTo>
                        <a:pt x="1219200" y="0"/>
                      </a:lnTo>
                      <a:lnTo>
                        <a:pt x="1219200" y="1886901"/>
                      </a:lnTo>
                      <a:lnTo>
                        <a:pt x="0" y="1886901"/>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2" name="Conector 68">
                  <a:extLst>
                    <a:ext uri="{FF2B5EF4-FFF2-40B4-BE49-F238E27FC236}">
                      <a16:creationId xmlns:a16="http://schemas.microsoft.com/office/drawing/2014/main" id="{AF1553F7-6BFE-41F6-8300-865F59092659}"/>
                    </a:ext>
                  </a:extLst>
                </p:cNvPr>
                <p:cNvSpPr/>
                <p:nvPr/>
              </p:nvSpPr>
              <p:spPr>
                <a:xfrm>
                  <a:off x="9604785" y="2595909"/>
                  <a:ext cx="380466" cy="397028"/>
                </a:xfrm>
                <a:prstGeom prst="flowChartConnector">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sp>
            <p:nvSpPr>
              <p:cNvPr id="30" name="Rectángulo 29">
                <a:extLst>
                  <a:ext uri="{FF2B5EF4-FFF2-40B4-BE49-F238E27FC236}">
                    <a16:creationId xmlns:a16="http://schemas.microsoft.com/office/drawing/2014/main" id="{4971FA4C-CD4A-4C9B-83CE-9B18509123B8}"/>
                  </a:ext>
                </a:extLst>
              </p:cNvPr>
              <p:cNvSpPr/>
              <p:nvPr/>
            </p:nvSpPr>
            <p:spPr>
              <a:xfrm>
                <a:off x="9072661" y="1585744"/>
                <a:ext cx="1507374" cy="1320361"/>
              </a:xfrm>
              <a:prstGeom prst="rect">
                <a:avLst/>
              </a:prstGeom>
            </p:spPr>
            <p:txBody>
              <a:bodyPr wrap="square">
                <a:spAutoFit/>
              </a:bodyPr>
              <a:lstStyle/>
              <a:p>
                <a:pPr lvl="0" algn="ctr" defTabSz="711200">
                  <a:lnSpc>
                    <a:spcPct val="90000"/>
                  </a:lnSpc>
                  <a:spcBef>
                    <a:spcPct val="0"/>
                  </a:spcBef>
                  <a:spcAft>
                    <a:spcPct val="35000"/>
                  </a:spcAft>
                </a:pPr>
                <a:r>
                  <a:rPr lang="es-EC" sz="1200" dirty="0"/>
                  <a:t>Todo el ciclo está influenciado directamente por la temperatura y disponibilidad de agua, </a:t>
                </a:r>
              </a:p>
              <a:p>
                <a:pPr lvl="0" algn="ctr" defTabSz="711200">
                  <a:lnSpc>
                    <a:spcPct val="90000"/>
                  </a:lnSpc>
                  <a:spcBef>
                    <a:spcPct val="0"/>
                  </a:spcBef>
                  <a:spcAft>
                    <a:spcPct val="35000"/>
                  </a:spcAft>
                </a:pPr>
                <a:endParaRPr lang="es-EC" sz="1200" dirty="0"/>
              </a:p>
            </p:txBody>
          </p:sp>
        </p:grpSp>
        <p:pic>
          <p:nvPicPr>
            <p:cNvPr id="28" name="Imagen 27">
              <a:extLst>
                <a:ext uri="{FF2B5EF4-FFF2-40B4-BE49-F238E27FC236}">
                  <a16:creationId xmlns:a16="http://schemas.microsoft.com/office/drawing/2014/main" id="{9C793508-F3A7-4193-ABDB-F6586BC9A24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26489" y="3695952"/>
              <a:ext cx="298467" cy="298467"/>
            </a:xfrm>
            <a:prstGeom prst="rect">
              <a:avLst/>
            </a:prstGeom>
          </p:spPr>
        </p:pic>
      </p:grpSp>
      <p:pic>
        <p:nvPicPr>
          <p:cNvPr id="33" name="Imagen 32">
            <a:extLst>
              <a:ext uri="{FF2B5EF4-FFF2-40B4-BE49-F238E27FC236}">
                <a16:creationId xmlns:a16="http://schemas.microsoft.com/office/drawing/2014/main" id="{45966289-0C2B-4FB3-ACEB-04698EB315A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53852" y="838778"/>
            <a:ext cx="298467" cy="298467"/>
          </a:xfrm>
          <a:prstGeom prst="rect">
            <a:avLst/>
          </a:prstGeom>
        </p:spPr>
      </p:pic>
      <p:pic>
        <p:nvPicPr>
          <p:cNvPr id="34" name="Imagen 33">
            <a:extLst>
              <a:ext uri="{FF2B5EF4-FFF2-40B4-BE49-F238E27FC236}">
                <a16:creationId xmlns:a16="http://schemas.microsoft.com/office/drawing/2014/main" id="{40935632-86F7-4C29-940E-39AAD94B3D3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081177" y="3352313"/>
            <a:ext cx="298467" cy="298467"/>
          </a:xfrm>
          <a:prstGeom prst="rect">
            <a:avLst/>
          </a:prstGeom>
        </p:spPr>
      </p:pic>
      <p:pic>
        <p:nvPicPr>
          <p:cNvPr id="35" name="Picture 4" descr="Aplicaciones de la ciencia de datos [abiertos] para la agricultura |  datos.gob.es">
            <a:extLst>
              <a:ext uri="{FF2B5EF4-FFF2-40B4-BE49-F238E27FC236}">
                <a16:creationId xmlns:a16="http://schemas.microsoft.com/office/drawing/2014/main" id="{95D127F8-B9F6-4984-B27F-B58B1AD63B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25" r="6649"/>
          <a:stretch/>
        </p:blipFill>
        <p:spPr bwMode="auto">
          <a:xfrm>
            <a:off x="9671790" y="4412193"/>
            <a:ext cx="1130056" cy="117310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upo 35">
            <a:extLst>
              <a:ext uri="{FF2B5EF4-FFF2-40B4-BE49-F238E27FC236}">
                <a16:creationId xmlns:a16="http://schemas.microsoft.com/office/drawing/2014/main" id="{62E39DDA-FCD6-4E06-8AB4-AAE343010D29}"/>
              </a:ext>
            </a:extLst>
          </p:cNvPr>
          <p:cNvGrpSpPr/>
          <p:nvPr/>
        </p:nvGrpSpPr>
        <p:grpSpPr>
          <a:xfrm>
            <a:off x="8832304" y="6018112"/>
            <a:ext cx="3240360" cy="582613"/>
            <a:chOff x="8832304" y="6018112"/>
            <a:chExt cx="3240360" cy="582613"/>
          </a:xfrm>
        </p:grpSpPr>
        <p:sp>
          <p:nvSpPr>
            <p:cNvPr id="37" name="Rectángulo redondeado 5">
              <a:extLst>
                <a:ext uri="{FF2B5EF4-FFF2-40B4-BE49-F238E27FC236}">
                  <a16:creationId xmlns:a16="http://schemas.microsoft.com/office/drawing/2014/main" id="{A46B1499-0664-433B-81A8-21CCA88EF1C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8" name="Imagen 5">
              <a:extLst>
                <a:ext uri="{FF2B5EF4-FFF2-40B4-BE49-F238E27FC236}">
                  <a16:creationId xmlns:a16="http://schemas.microsoft.com/office/drawing/2014/main" id="{CADDA160-EC99-4D95-874A-1C5F001B974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7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tualidad Colombia es el país de América Latina más barato para comprar  tecnología - siliconweek.com">
            <a:extLst>
              <a:ext uri="{FF2B5EF4-FFF2-40B4-BE49-F238E27FC236}">
                <a16:creationId xmlns:a16="http://schemas.microsoft.com/office/drawing/2014/main" id="{3AA66489-D27B-4351-AE3D-6DDC9B097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0626" y="634249"/>
            <a:ext cx="1167429" cy="974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 gran secreto para hacer fácil la ortodoncia - Orthohacker">
            <a:extLst>
              <a:ext uri="{FF2B5EF4-FFF2-40B4-BE49-F238E27FC236}">
                <a16:creationId xmlns:a16="http://schemas.microsoft.com/office/drawing/2014/main" id="{48810DBB-CA76-477B-BFE3-D624E57FC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192" y="703080"/>
            <a:ext cx="1120926" cy="836383"/>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a:extLst>
              <a:ext uri="{FF2B5EF4-FFF2-40B4-BE49-F238E27FC236}">
                <a16:creationId xmlns:a16="http://schemas.microsoft.com/office/drawing/2014/main" id="{4B0FA9F7-BB67-4AEB-BAD6-D45F6711B7DD}"/>
              </a:ext>
            </a:extLst>
          </p:cNvPr>
          <p:cNvSpPr txBox="1">
            <a:spLocks/>
          </p:cNvSpPr>
          <p:nvPr/>
        </p:nvSpPr>
        <p:spPr>
          <a:xfrm rot="5400000">
            <a:off x="5942111" y="-2346251"/>
            <a:ext cx="307777" cy="6197015"/>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2000" dirty="0">
                <a:latin typeface="Trebuchet MS" panose="020B0603020202020204" pitchFamily="34" charset="0"/>
              </a:rPr>
              <a:t> MICRONUTRIENTES IMPREGNADOS EN SEMILLAS</a:t>
            </a:r>
            <a:endParaRPr lang="es-EC" sz="2000" dirty="0">
              <a:solidFill>
                <a:schemeClr val="bg1"/>
              </a:solidFill>
            </a:endParaRPr>
          </a:p>
        </p:txBody>
      </p:sp>
      <p:sp>
        <p:nvSpPr>
          <p:cNvPr id="5" name="CuadroTexto 10">
            <a:extLst>
              <a:ext uri="{FF2B5EF4-FFF2-40B4-BE49-F238E27FC236}">
                <a16:creationId xmlns:a16="http://schemas.microsoft.com/office/drawing/2014/main" id="{9CA1735C-9CDF-4919-A6C1-A3BD5604A05B}"/>
              </a:ext>
            </a:extLst>
          </p:cNvPr>
          <p:cNvSpPr txBox="1"/>
          <p:nvPr/>
        </p:nvSpPr>
        <p:spPr>
          <a:xfrm>
            <a:off x="2734022" y="1347957"/>
            <a:ext cx="6526391"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C" sz="1600" dirty="0">
                <a:cs typeface="Arial" panose="020B0604020202020204" pitchFamily="34" charset="0"/>
              </a:rPr>
              <a:t>Los tratamientos de semillas con micronutrientes, que incluyen imprimación y recubrimiento de semillas, son una alternativa atractiva y fácil.</a:t>
            </a:r>
          </a:p>
        </p:txBody>
      </p:sp>
      <p:sp>
        <p:nvSpPr>
          <p:cNvPr id="6" name="CuadroTexto 10">
            <a:extLst>
              <a:ext uri="{FF2B5EF4-FFF2-40B4-BE49-F238E27FC236}">
                <a16:creationId xmlns:a16="http://schemas.microsoft.com/office/drawing/2014/main" id="{2AF183E7-DD4B-4016-A1A3-CC6469CAB182}"/>
              </a:ext>
            </a:extLst>
          </p:cNvPr>
          <p:cNvSpPr txBox="1"/>
          <p:nvPr/>
        </p:nvSpPr>
        <p:spPr>
          <a:xfrm>
            <a:off x="37214" y="6122533"/>
            <a:ext cx="2057400" cy="707886"/>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800" dirty="0">
                <a:latin typeface="Arial" panose="020B0604020202020204" pitchFamily="34" charset="0"/>
                <a:cs typeface="Arial" panose="020B0604020202020204" pitchFamily="34" charset="0"/>
              </a:rPr>
              <a:t>Fuente: </a:t>
            </a:r>
          </a:p>
          <a:p>
            <a:pPr marL="171450" indent="-171450">
              <a:buFont typeface="Arial" panose="020B0604020202020204" pitchFamily="34" charset="0"/>
              <a:buChar char="•"/>
            </a:pPr>
            <a:r>
              <a:rPr lang="es-ES" sz="800" dirty="0" err="1">
                <a:latin typeface="Arial" panose="020B0604020202020204" pitchFamily="34" charset="0"/>
                <a:cs typeface="Arial" panose="020B0604020202020204" pitchFamily="34" charset="0"/>
              </a:rPr>
              <a:t>Cakmak</a:t>
            </a:r>
            <a:r>
              <a:rPr lang="es-ES" sz="800" dirty="0">
                <a:latin typeface="Arial" panose="020B0604020202020204" pitchFamily="34" charset="0"/>
                <a:cs typeface="Arial" panose="020B0604020202020204" pitchFamily="34" charset="0"/>
              </a:rPr>
              <a:t>. et al., 2012</a:t>
            </a:r>
          </a:p>
          <a:p>
            <a:pPr marL="171450" indent="-171450">
              <a:buFont typeface="Arial" panose="020B0604020202020204" pitchFamily="34" charset="0"/>
              <a:buChar char="•"/>
            </a:pPr>
            <a:r>
              <a:rPr lang="es-ES" sz="800" dirty="0">
                <a:latin typeface="Arial" panose="020B0604020202020204" pitchFamily="34" charset="0"/>
                <a:cs typeface="Arial" panose="020B0604020202020204" pitchFamily="34" charset="0"/>
              </a:rPr>
              <a:t>López. et al., 2014</a:t>
            </a:r>
          </a:p>
          <a:p>
            <a:pPr marL="171450" indent="-171450">
              <a:buFont typeface="Arial" panose="020B0604020202020204" pitchFamily="34" charset="0"/>
              <a:buChar char="•"/>
            </a:pPr>
            <a:r>
              <a:rPr lang="es-ES" sz="800" dirty="0">
                <a:latin typeface="Arial" panose="020B0604020202020204" pitchFamily="34" charset="0"/>
                <a:cs typeface="Arial" panose="020B0604020202020204" pitchFamily="34" charset="0"/>
              </a:rPr>
              <a:t>Copeland &amp; McDonald, 2012</a:t>
            </a:r>
          </a:p>
          <a:p>
            <a:pPr marL="171450" indent="-171450">
              <a:buFont typeface="Arial" panose="020B0604020202020204" pitchFamily="34" charset="0"/>
              <a:buChar char="•"/>
            </a:pPr>
            <a:r>
              <a:rPr lang="es-ES" sz="800" dirty="0">
                <a:latin typeface="Arial" panose="020B0604020202020204" pitchFamily="34" charset="0"/>
                <a:cs typeface="Arial" panose="020B0604020202020204" pitchFamily="34" charset="0"/>
              </a:rPr>
              <a:t>Ratto &amp; </a:t>
            </a:r>
            <a:r>
              <a:rPr lang="es-ES" sz="800" dirty="0" err="1">
                <a:latin typeface="Arial" panose="020B0604020202020204" pitchFamily="34" charset="0"/>
                <a:cs typeface="Arial" panose="020B0604020202020204" pitchFamily="34" charset="0"/>
              </a:rPr>
              <a:t>Miguez</a:t>
            </a:r>
            <a:r>
              <a:rPr lang="es-ES" sz="800" dirty="0">
                <a:latin typeface="Arial" panose="020B0604020202020204" pitchFamily="34" charset="0"/>
                <a:cs typeface="Arial" panose="020B0604020202020204" pitchFamily="34" charset="0"/>
              </a:rPr>
              <a:t>, 2006</a:t>
            </a:r>
          </a:p>
        </p:txBody>
      </p:sp>
      <p:sp>
        <p:nvSpPr>
          <p:cNvPr id="8" name="Flecha: a la derecha 7">
            <a:extLst>
              <a:ext uri="{FF2B5EF4-FFF2-40B4-BE49-F238E27FC236}">
                <a16:creationId xmlns:a16="http://schemas.microsoft.com/office/drawing/2014/main" id="{F848B016-4856-4E4D-95AA-8558CC7ED9C5}"/>
              </a:ext>
            </a:extLst>
          </p:cNvPr>
          <p:cNvSpPr/>
          <p:nvPr/>
        </p:nvSpPr>
        <p:spPr>
          <a:xfrm rot="5400000">
            <a:off x="5844818" y="959104"/>
            <a:ext cx="304800" cy="32433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1 Título">
            <a:extLst>
              <a:ext uri="{FF2B5EF4-FFF2-40B4-BE49-F238E27FC236}">
                <a16:creationId xmlns:a16="http://schemas.microsoft.com/office/drawing/2014/main" id="{D12CDC45-7078-4189-BD0D-5C5EE8CEDEBA}"/>
              </a:ext>
            </a:extLst>
          </p:cNvPr>
          <p:cNvSpPr txBox="1">
            <a:spLocks/>
          </p:cNvSpPr>
          <p:nvPr/>
        </p:nvSpPr>
        <p:spPr>
          <a:xfrm rot="5400000">
            <a:off x="3838136" y="-376321"/>
            <a:ext cx="276999" cy="5338464"/>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1800" dirty="0">
                <a:latin typeface="Trebuchet MS" panose="020B0603020202020204" pitchFamily="34" charset="0"/>
              </a:rPr>
              <a:t>ZINC EN PLANTAS</a:t>
            </a:r>
            <a:endParaRPr lang="es-EC" sz="1800" dirty="0">
              <a:solidFill>
                <a:schemeClr val="bg1"/>
              </a:solidFill>
            </a:endParaRPr>
          </a:p>
        </p:txBody>
      </p:sp>
      <p:pic>
        <p:nvPicPr>
          <p:cNvPr id="10" name="Picture 2" descr="ZINC, MICRONUTRIENTE ESENCIAL PARA LAS PLANTAS – Agrointec">
            <a:extLst>
              <a:ext uri="{FF2B5EF4-FFF2-40B4-BE49-F238E27FC236}">
                <a16:creationId xmlns:a16="http://schemas.microsoft.com/office/drawing/2014/main" id="{EAD8935A-6BDA-4A90-B0F4-FC005D668D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435" y="2672540"/>
            <a:ext cx="3124200" cy="31056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 Grados de deficiencia ">
            <a:extLst>
              <a:ext uri="{FF2B5EF4-FFF2-40B4-BE49-F238E27FC236}">
                <a16:creationId xmlns:a16="http://schemas.microsoft.com/office/drawing/2014/main" id="{7CAC600B-024D-4F73-BAEF-40076DFF89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258"/>
          <a:stretch/>
        </p:blipFill>
        <p:spPr bwMode="auto">
          <a:xfrm>
            <a:off x="4165162" y="2646960"/>
            <a:ext cx="3664112" cy="3162733"/>
          </a:xfrm>
          <a:prstGeom prst="rect">
            <a:avLst/>
          </a:prstGeom>
          <a:noFill/>
          <a:extLst>
            <a:ext uri="{909E8E84-426E-40DD-AFC4-6F175D3DCCD1}">
              <a14:hiddenFill xmlns:a14="http://schemas.microsoft.com/office/drawing/2010/main">
                <a:solidFill>
                  <a:srgbClr val="FFFFFF"/>
                </a:solidFill>
              </a14:hiddenFill>
            </a:ext>
          </a:extLst>
        </p:spPr>
      </p:pic>
      <p:sp>
        <p:nvSpPr>
          <p:cNvPr id="13" name="1 Título">
            <a:extLst>
              <a:ext uri="{FF2B5EF4-FFF2-40B4-BE49-F238E27FC236}">
                <a16:creationId xmlns:a16="http://schemas.microsoft.com/office/drawing/2014/main" id="{AF525EAA-8631-410C-A9EA-420C0748ACF4}"/>
              </a:ext>
            </a:extLst>
          </p:cNvPr>
          <p:cNvSpPr txBox="1">
            <a:spLocks/>
          </p:cNvSpPr>
          <p:nvPr/>
        </p:nvSpPr>
        <p:spPr>
          <a:xfrm rot="5400000">
            <a:off x="9556812" y="-376320"/>
            <a:ext cx="276999" cy="5338464"/>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1800" dirty="0">
                <a:latin typeface="Trebuchet MS" panose="020B0603020202020204" pitchFamily="34" charset="0"/>
              </a:rPr>
              <a:t>SULFATO DE ZINC</a:t>
            </a:r>
            <a:endParaRPr lang="es-EC" sz="1800" dirty="0">
              <a:solidFill>
                <a:schemeClr val="bg1"/>
              </a:solidFill>
            </a:endParaRPr>
          </a:p>
        </p:txBody>
      </p:sp>
      <p:pic>
        <p:nvPicPr>
          <p:cNvPr id="14" name="Picture 2" descr="Agrizon: Fertilizantes, Solubles - Sulfato de Zinc Heptahidratado 25 kg.">
            <a:extLst>
              <a:ext uri="{FF2B5EF4-FFF2-40B4-BE49-F238E27FC236}">
                <a16:creationId xmlns:a16="http://schemas.microsoft.com/office/drawing/2014/main" id="{6FCA2AB2-089C-49CE-9A00-9B07B3A358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34" t="11678" r="10989" b="4222"/>
          <a:stretch/>
        </p:blipFill>
        <p:spPr bwMode="auto">
          <a:xfrm>
            <a:off x="8476111" y="2526699"/>
            <a:ext cx="2438400" cy="336286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8B36D38F-BB29-4028-83A6-28871A692CF2}"/>
              </a:ext>
            </a:extLst>
          </p:cNvPr>
          <p:cNvGrpSpPr/>
          <p:nvPr/>
        </p:nvGrpSpPr>
        <p:grpSpPr>
          <a:xfrm>
            <a:off x="8832304" y="6018112"/>
            <a:ext cx="3240360" cy="582613"/>
            <a:chOff x="8832304" y="6018112"/>
            <a:chExt cx="3240360" cy="582613"/>
          </a:xfrm>
        </p:grpSpPr>
        <p:sp>
          <p:nvSpPr>
            <p:cNvPr id="16" name="Rectángulo redondeado 5">
              <a:extLst>
                <a:ext uri="{FF2B5EF4-FFF2-40B4-BE49-F238E27FC236}">
                  <a16:creationId xmlns:a16="http://schemas.microsoft.com/office/drawing/2014/main" id="{939D37F6-CD09-422E-A06D-628EB18264FC}"/>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7" name="Imagen 5">
              <a:extLst>
                <a:ext uri="{FF2B5EF4-FFF2-40B4-BE49-F238E27FC236}">
                  <a16:creationId xmlns:a16="http://schemas.microsoft.com/office/drawing/2014/main" id="{CD18F33F-B59F-48A2-BC7D-48C5E227163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1421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0">
            <a:extLst>
              <a:ext uri="{FF2B5EF4-FFF2-40B4-BE49-F238E27FC236}">
                <a16:creationId xmlns:a16="http://schemas.microsoft.com/office/drawing/2014/main" id="{D3FAD8F4-918F-4C29-869F-7ABD9F4B7BB9}"/>
              </a:ext>
            </a:extLst>
          </p:cNvPr>
          <p:cNvSpPr txBox="1"/>
          <p:nvPr/>
        </p:nvSpPr>
        <p:spPr>
          <a:xfrm>
            <a:off x="-33670" y="5980101"/>
            <a:ext cx="2057400" cy="830997"/>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800" dirty="0">
                <a:latin typeface="Arial" panose="020B0604020202020204" pitchFamily="34" charset="0"/>
                <a:cs typeface="Arial" panose="020B0604020202020204" pitchFamily="34" charset="0"/>
              </a:rPr>
              <a:t>Fuente: </a:t>
            </a:r>
            <a:endParaRPr lang="es-ES" sz="800" dirty="0">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s-ES" sz="800" dirty="0">
                <a:latin typeface="Arial" panose="020B0604020202020204" pitchFamily="34" charset="0"/>
                <a:cs typeface="Arial" panose="020B0604020202020204" pitchFamily="34" charset="0"/>
              </a:rPr>
              <a:t>López. et al., 2014</a:t>
            </a:r>
          </a:p>
          <a:p>
            <a:pPr marL="171450" indent="-171450">
              <a:buFont typeface="Arial" panose="020B0604020202020204" pitchFamily="34" charset="0"/>
              <a:buChar char="•"/>
            </a:pPr>
            <a:r>
              <a:rPr lang="es-EC" sz="800" dirty="0">
                <a:latin typeface="Arial" panose="020B0604020202020204" pitchFamily="34" charset="0"/>
                <a:cs typeface="Arial" panose="020B0604020202020204" pitchFamily="34" charset="0"/>
              </a:rPr>
              <a:t>Navarro, Fables, &amp; Herrera, 2015</a:t>
            </a:r>
          </a:p>
          <a:p>
            <a:pPr marL="171450" indent="-171450">
              <a:buFont typeface="Arial" panose="020B0604020202020204" pitchFamily="34" charset="0"/>
              <a:buChar char="•"/>
            </a:pPr>
            <a:r>
              <a:rPr lang="es-EC" sz="800" dirty="0">
                <a:latin typeface="Arial" panose="020B0604020202020204" pitchFamily="34" charset="0"/>
                <a:cs typeface="Arial" panose="020B0604020202020204" pitchFamily="34" charset="0"/>
              </a:rPr>
              <a:t>Pérez de la Cerda, Carballo, Santacruz, Hernández, &amp; Molina, 2007</a:t>
            </a:r>
            <a:endParaRPr lang="es-ES" sz="800" dirty="0">
              <a:latin typeface="Arial" panose="020B0604020202020204" pitchFamily="34" charset="0"/>
              <a:cs typeface="Arial" panose="020B0604020202020204" pitchFamily="34" charset="0"/>
            </a:endParaRPr>
          </a:p>
        </p:txBody>
      </p:sp>
      <p:sp>
        <p:nvSpPr>
          <p:cNvPr id="6" name="1 Título">
            <a:extLst>
              <a:ext uri="{FF2B5EF4-FFF2-40B4-BE49-F238E27FC236}">
                <a16:creationId xmlns:a16="http://schemas.microsoft.com/office/drawing/2014/main" id="{88F9D91E-62E6-4B36-A4DB-F47038C1A5F8}"/>
              </a:ext>
            </a:extLst>
          </p:cNvPr>
          <p:cNvSpPr txBox="1">
            <a:spLocks/>
          </p:cNvSpPr>
          <p:nvPr/>
        </p:nvSpPr>
        <p:spPr>
          <a:xfrm rot="5400000">
            <a:off x="8904755" y="-1772983"/>
            <a:ext cx="369332" cy="5338464"/>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2400" dirty="0">
                <a:latin typeface="+mj-lt"/>
              </a:rPr>
              <a:t>VIGOR DE PLÁNTULAS</a:t>
            </a:r>
            <a:endParaRPr lang="es-EC" sz="2400" dirty="0">
              <a:solidFill>
                <a:schemeClr val="bg1"/>
              </a:solidFill>
              <a:latin typeface="+mj-lt"/>
            </a:endParaRPr>
          </a:p>
        </p:txBody>
      </p:sp>
      <p:sp>
        <p:nvSpPr>
          <p:cNvPr id="13" name="1 Título">
            <a:extLst>
              <a:ext uri="{FF2B5EF4-FFF2-40B4-BE49-F238E27FC236}">
                <a16:creationId xmlns:a16="http://schemas.microsoft.com/office/drawing/2014/main" id="{5AD9F272-A7BC-4104-9309-A513931FDC9D}"/>
              </a:ext>
            </a:extLst>
          </p:cNvPr>
          <p:cNvSpPr txBox="1">
            <a:spLocks/>
          </p:cNvSpPr>
          <p:nvPr/>
        </p:nvSpPr>
        <p:spPr>
          <a:xfrm rot="5400000">
            <a:off x="2695659" y="-1781255"/>
            <a:ext cx="369332" cy="5338464"/>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2400" dirty="0"/>
              <a:t>PRUEBA DE GERMINACIÓN </a:t>
            </a:r>
          </a:p>
        </p:txBody>
      </p:sp>
      <p:sp>
        <p:nvSpPr>
          <p:cNvPr id="12" name="CuadroTexto 10">
            <a:extLst>
              <a:ext uri="{FF2B5EF4-FFF2-40B4-BE49-F238E27FC236}">
                <a16:creationId xmlns:a16="http://schemas.microsoft.com/office/drawing/2014/main" id="{A40B811A-3786-4F77-8B8E-764D3BE91B86}"/>
              </a:ext>
            </a:extLst>
          </p:cNvPr>
          <p:cNvSpPr txBox="1"/>
          <p:nvPr/>
        </p:nvSpPr>
        <p:spPr>
          <a:xfrm>
            <a:off x="594356" y="1103216"/>
            <a:ext cx="4678898"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C" sz="1400" dirty="0">
                <a:cs typeface="Arial" panose="020B0604020202020204" pitchFamily="34" charset="0"/>
              </a:rPr>
              <a:t> La finalidad de una prueba de germinación estándar es determinar la viabilidad de un lote de semillas.</a:t>
            </a:r>
          </a:p>
        </p:txBody>
      </p:sp>
      <p:pic>
        <p:nvPicPr>
          <p:cNvPr id="5" name="Imagen 4">
            <a:extLst>
              <a:ext uri="{FF2B5EF4-FFF2-40B4-BE49-F238E27FC236}">
                <a16:creationId xmlns:a16="http://schemas.microsoft.com/office/drawing/2014/main" id="{570C8816-0291-430F-A046-E604D1E883DB}"/>
              </a:ext>
            </a:extLst>
          </p:cNvPr>
          <p:cNvPicPr>
            <a:picLocks noChangeAspect="1"/>
          </p:cNvPicPr>
          <p:nvPr/>
        </p:nvPicPr>
        <p:blipFill rotWithShape="1">
          <a:blip r:embed="rId2"/>
          <a:srcRect l="34376" t="41111" r="34999" b="30000"/>
          <a:stretch/>
        </p:blipFill>
        <p:spPr>
          <a:xfrm>
            <a:off x="615774" y="1656648"/>
            <a:ext cx="4678898" cy="2098147"/>
          </a:xfrm>
          <a:prstGeom prst="rect">
            <a:avLst/>
          </a:prstGeom>
        </p:spPr>
      </p:pic>
      <p:sp>
        <p:nvSpPr>
          <p:cNvPr id="14" name="CuadroTexto 10">
            <a:extLst>
              <a:ext uri="{FF2B5EF4-FFF2-40B4-BE49-F238E27FC236}">
                <a16:creationId xmlns:a16="http://schemas.microsoft.com/office/drawing/2014/main" id="{1E819AEB-7145-450B-A80A-F1EC0C17B3A9}"/>
              </a:ext>
            </a:extLst>
          </p:cNvPr>
          <p:cNvSpPr txBox="1"/>
          <p:nvPr/>
        </p:nvSpPr>
        <p:spPr>
          <a:xfrm>
            <a:off x="6564612" y="1182625"/>
            <a:ext cx="5195457" cy="73866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C" sz="1400" dirty="0">
                <a:cs typeface="Arial" panose="020B0604020202020204" pitchFamily="34" charset="0"/>
              </a:rPr>
              <a:t>El vigor es una propiedad de las semillas con la que se determina el nivel de actividad y respuesta durante la germinación y crecimiento de plántulas.</a:t>
            </a:r>
          </a:p>
        </p:txBody>
      </p:sp>
      <p:sp>
        <p:nvSpPr>
          <p:cNvPr id="16" name="Flecha: a la izquierda y derecha 15">
            <a:extLst>
              <a:ext uri="{FF2B5EF4-FFF2-40B4-BE49-F238E27FC236}">
                <a16:creationId xmlns:a16="http://schemas.microsoft.com/office/drawing/2014/main" id="{6B1E63F8-EAF6-4D85-8809-04D768A016DA}"/>
              </a:ext>
            </a:extLst>
          </p:cNvPr>
          <p:cNvSpPr/>
          <p:nvPr/>
        </p:nvSpPr>
        <p:spPr>
          <a:xfrm>
            <a:off x="5375965" y="2624728"/>
            <a:ext cx="1158907" cy="487493"/>
          </a:xfrm>
          <a:prstGeom prst="lef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050" name="Picture 2" descr="Como sembrar maíz en macetas || Salvando una vieja variedad || Tu Huerto  Facil || #tuhuertofacil - YouTube">
            <a:extLst>
              <a:ext uri="{FF2B5EF4-FFF2-40B4-BE49-F238E27FC236}">
                <a16:creationId xmlns:a16="http://schemas.microsoft.com/office/drawing/2014/main" id="{D6AEE8ED-F005-4192-B8A2-B9455863C9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87" t="1388" r="32788" b="27501"/>
          <a:stretch/>
        </p:blipFill>
        <p:spPr bwMode="auto">
          <a:xfrm>
            <a:off x="9707626" y="2023001"/>
            <a:ext cx="1795313" cy="169703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E2BF5321-9E5B-4385-A8F1-F24BFE50A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7" t="25804" r="1666" b="15594"/>
          <a:stretch/>
        </p:blipFill>
        <p:spPr>
          <a:xfrm>
            <a:off x="6705600" y="2023000"/>
            <a:ext cx="2862386" cy="1731795"/>
          </a:xfrm>
          <a:prstGeom prst="rect">
            <a:avLst/>
          </a:prstGeom>
        </p:spPr>
      </p:pic>
      <p:cxnSp>
        <p:nvCxnSpPr>
          <p:cNvPr id="20" name="Conector recto 19">
            <a:extLst>
              <a:ext uri="{FF2B5EF4-FFF2-40B4-BE49-F238E27FC236}">
                <a16:creationId xmlns:a16="http://schemas.microsoft.com/office/drawing/2014/main" id="{56C057F1-D9A1-49E1-B883-A24DB4786C95}"/>
              </a:ext>
            </a:extLst>
          </p:cNvPr>
          <p:cNvCxnSpPr/>
          <p:nvPr/>
        </p:nvCxnSpPr>
        <p:spPr>
          <a:xfrm>
            <a:off x="1036665" y="3941870"/>
            <a:ext cx="105156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1 Título">
            <a:extLst>
              <a:ext uri="{FF2B5EF4-FFF2-40B4-BE49-F238E27FC236}">
                <a16:creationId xmlns:a16="http://schemas.microsoft.com/office/drawing/2014/main" id="{7AE3AFE5-8777-4FD4-82D0-0ACCD63EBA1D}"/>
              </a:ext>
            </a:extLst>
          </p:cNvPr>
          <p:cNvSpPr txBox="1">
            <a:spLocks/>
          </p:cNvSpPr>
          <p:nvPr/>
        </p:nvSpPr>
        <p:spPr>
          <a:xfrm rot="5400000">
            <a:off x="2695658" y="3062164"/>
            <a:ext cx="369332" cy="2128745"/>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C" sz="2400" dirty="0">
                <a:latin typeface="+mj-lt"/>
              </a:rPr>
              <a:t>RIZOTRONES</a:t>
            </a:r>
            <a:endParaRPr lang="es-EC" sz="2400" dirty="0">
              <a:solidFill>
                <a:schemeClr val="bg1"/>
              </a:solidFill>
              <a:latin typeface="+mj-lt"/>
            </a:endParaRPr>
          </a:p>
        </p:txBody>
      </p:sp>
      <p:sp>
        <p:nvSpPr>
          <p:cNvPr id="23" name="CuadroTexto 10">
            <a:extLst>
              <a:ext uri="{FF2B5EF4-FFF2-40B4-BE49-F238E27FC236}">
                <a16:creationId xmlns:a16="http://schemas.microsoft.com/office/drawing/2014/main" id="{9022AF4D-1CA4-4327-BDD3-8A443C9D8A6F}"/>
              </a:ext>
            </a:extLst>
          </p:cNvPr>
          <p:cNvSpPr txBox="1"/>
          <p:nvPr/>
        </p:nvSpPr>
        <p:spPr>
          <a:xfrm>
            <a:off x="720874" y="4268488"/>
            <a:ext cx="2605711" cy="138499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C" sz="1400" dirty="0">
                <a:cs typeface="Arial" panose="020B0604020202020204" pitchFamily="34" charset="0"/>
              </a:rPr>
              <a:t>Los </a:t>
            </a:r>
            <a:r>
              <a:rPr lang="es-EC" sz="1400" dirty="0" err="1">
                <a:cs typeface="Arial" panose="020B0604020202020204" pitchFamily="34" charset="0"/>
              </a:rPr>
              <a:t>rizotrones</a:t>
            </a:r>
            <a:r>
              <a:rPr lang="es-EC" sz="1400" dirty="0">
                <a:cs typeface="Arial" panose="020B0604020202020204" pitchFamily="34" charset="0"/>
              </a:rPr>
              <a:t> son uno de los métodos más prácticos y confiables para el estudio de raíces mediante fotografías o hace varios años dibujando raíces en láminas de acetato.</a:t>
            </a:r>
          </a:p>
        </p:txBody>
      </p:sp>
      <p:sp>
        <p:nvSpPr>
          <p:cNvPr id="29" name="1 Título">
            <a:extLst>
              <a:ext uri="{FF2B5EF4-FFF2-40B4-BE49-F238E27FC236}">
                <a16:creationId xmlns:a16="http://schemas.microsoft.com/office/drawing/2014/main" id="{DFB77F3E-3414-4DE6-9F9B-16AA829EB4F6}"/>
              </a:ext>
            </a:extLst>
          </p:cNvPr>
          <p:cNvSpPr txBox="1">
            <a:spLocks/>
          </p:cNvSpPr>
          <p:nvPr/>
        </p:nvSpPr>
        <p:spPr>
          <a:xfrm rot="5400000">
            <a:off x="9131925" y="2441466"/>
            <a:ext cx="369332" cy="3393182"/>
          </a:xfrm>
          <a:prstGeom prst="rect">
            <a:avLst/>
          </a:prstGeom>
        </p:spPr>
        <p:txBody>
          <a:bodyPr vert="vert270" wrap="square" lIns="0" tIns="0" rIns="0" bIns="0">
            <a:spAutoFit/>
          </a:bodyPr>
          <a:lstStyle>
            <a:lvl1pPr algn="r">
              <a:defRPr sz="3200" b="1" i="0">
                <a:ln w="12700">
                  <a:noFill/>
                </a:ln>
                <a:solidFill>
                  <a:schemeClr val="accent3"/>
                </a:solidFill>
                <a:ea typeface="+mj-ea"/>
                <a:cs typeface="Arial"/>
              </a:defRPr>
            </a:lvl1pPr>
          </a:lstStyle>
          <a:p>
            <a:pPr algn="ctr"/>
            <a:r>
              <a:rPr lang="es-ES" sz="2400" dirty="0">
                <a:latin typeface="+mj-lt"/>
              </a:rPr>
              <a:t>ACIDO INDOLACETICO</a:t>
            </a:r>
            <a:endParaRPr lang="es-EC" sz="2400" dirty="0">
              <a:latin typeface="+mj-lt"/>
            </a:endParaRPr>
          </a:p>
        </p:txBody>
      </p:sp>
      <p:pic>
        <p:nvPicPr>
          <p:cNvPr id="2052" name="Picture 4">
            <a:extLst>
              <a:ext uri="{FF2B5EF4-FFF2-40B4-BE49-F238E27FC236}">
                <a16:creationId xmlns:a16="http://schemas.microsoft.com/office/drawing/2014/main" id="{3BD6AD52-B7B7-411B-9021-2D9149F71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772" y="4271531"/>
            <a:ext cx="1510537" cy="1407546"/>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291A907D-33AC-4723-8330-1D83CF37EE52}"/>
              </a:ext>
            </a:extLst>
          </p:cNvPr>
          <p:cNvPicPr>
            <a:picLocks noChangeAspect="1"/>
          </p:cNvPicPr>
          <p:nvPr/>
        </p:nvPicPr>
        <p:blipFill>
          <a:blip r:embed="rId6"/>
          <a:stretch>
            <a:fillRect/>
          </a:stretch>
        </p:blipFill>
        <p:spPr>
          <a:xfrm>
            <a:off x="3372717" y="4343490"/>
            <a:ext cx="1921955" cy="1441466"/>
          </a:xfrm>
          <a:prstGeom prst="rect">
            <a:avLst/>
          </a:prstGeom>
        </p:spPr>
      </p:pic>
      <p:sp>
        <p:nvSpPr>
          <p:cNvPr id="36" name="CuadroTexto 35">
            <a:extLst>
              <a:ext uri="{FF2B5EF4-FFF2-40B4-BE49-F238E27FC236}">
                <a16:creationId xmlns:a16="http://schemas.microsoft.com/office/drawing/2014/main" id="{1B080B7E-E51E-43DA-BF3D-EEBF9C9A30C3}"/>
              </a:ext>
            </a:extLst>
          </p:cNvPr>
          <p:cNvSpPr txBox="1"/>
          <p:nvPr/>
        </p:nvSpPr>
        <p:spPr>
          <a:xfrm>
            <a:off x="6691628" y="4582917"/>
            <a:ext cx="2198346" cy="738664"/>
          </a:xfrm>
          <a:prstGeom prst="rect">
            <a:avLst/>
          </a:prstGeom>
          <a:noFill/>
        </p:spPr>
        <p:txBody>
          <a:bodyPr wrap="square">
            <a:spAutoFit/>
          </a:bodyPr>
          <a:lstStyle/>
          <a:p>
            <a:pPr algn="just"/>
            <a:r>
              <a:rPr lang="es-EC" sz="1400" dirty="0">
                <a:cs typeface="Arial" panose="020B0604020202020204" pitchFamily="34" charset="0"/>
              </a:rPr>
              <a:t>El AIA está involucrado en el crecimiento y desarrollo de las plantas.</a:t>
            </a:r>
          </a:p>
        </p:txBody>
      </p:sp>
      <p:sp>
        <p:nvSpPr>
          <p:cNvPr id="19" name="1 Título">
            <a:extLst>
              <a:ext uri="{FF2B5EF4-FFF2-40B4-BE49-F238E27FC236}">
                <a16:creationId xmlns:a16="http://schemas.microsoft.com/office/drawing/2014/main" id="{649C6160-5847-421B-927C-A03915765C9D}"/>
              </a:ext>
            </a:extLst>
          </p:cNvPr>
          <p:cNvSpPr txBox="1">
            <a:spLocks/>
          </p:cNvSpPr>
          <p:nvPr/>
        </p:nvSpPr>
        <p:spPr>
          <a:xfrm>
            <a:off x="3830066" y="49293"/>
            <a:ext cx="453186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150" dirty="0">
                <a:solidFill>
                  <a:schemeClr val="tx1"/>
                </a:solidFill>
              </a:rPr>
              <a:t>REVISIÓN DE  </a:t>
            </a:r>
            <a:r>
              <a:rPr lang="es-EC" spc="-150" dirty="0">
                <a:solidFill>
                  <a:schemeClr val="tx1"/>
                </a:solidFill>
              </a:rPr>
              <a:t>LITERATURA</a:t>
            </a:r>
          </a:p>
        </p:txBody>
      </p:sp>
      <p:grpSp>
        <p:nvGrpSpPr>
          <p:cNvPr id="21" name="Grupo 20">
            <a:extLst>
              <a:ext uri="{FF2B5EF4-FFF2-40B4-BE49-F238E27FC236}">
                <a16:creationId xmlns:a16="http://schemas.microsoft.com/office/drawing/2014/main" id="{EF0457DE-2DC5-48C8-8327-BC65FDAD9217}"/>
              </a:ext>
            </a:extLst>
          </p:cNvPr>
          <p:cNvGrpSpPr/>
          <p:nvPr/>
        </p:nvGrpSpPr>
        <p:grpSpPr>
          <a:xfrm>
            <a:off x="8832304" y="6018112"/>
            <a:ext cx="3240360" cy="582613"/>
            <a:chOff x="8832304" y="6018112"/>
            <a:chExt cx="3240360" cy="582613"/>
          </a:xfrm>
        </p:grpSpPr>
        <p:sp>
          <p:nvSpPr>
            <p:cNvPr id="24" name="Rectángulo redondeado 5">
              <a:extLst>
                <a:ext uri="{FF2B5EF4-FFF2-40B4-BE49-F238E27FC236}">
                  <a16:creationId xmlns:a16="http://schemas.microsoft.com/office/drawing/2014/main" id="{4EA108E0-AAD4-4E0E-84A0-F1CF6E6A551C}"/>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5" name="Imagen 5">
              <a:extLst>
                <a:ext uri="{FF2B5EF4-FFF2-40B4-BE49-F238E27FC236}">
                  <a16:creationId xmlns:a16="http://schemas.microsoft.com/office/drawing/2014/main" id="{225AD9AE-E970-4733-B55D-E3EDA9E2ADA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0136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CuadroTexto 3"/>
          <p:cNvSpPr txBox="1">
            <a:spLocks noChangeArrowheads="1"/>
          </p:cNvSpPr>
          <p:nvPr/>
        </p:nvSpPr>
        <p:spPr bwMode="auto">
          <a:xfrm>
            <a:off x="518497" y="684908"/>
            <a:ext cx="26743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b="1" dirty="0">
                <a:latin typeface="+mj-lt"/>
                <a:ea typeface="Calibri Light" pitchFamily="34" charset="0"/>
                <a:cs typeface="Times New Roman" pitchFamily="18" charset="0"/>
              </a:rPr>
              <a:t>ÁREA DE ESTUDIO</a:t>
            </a:r>
          </a:p>
        </p:txBody>
      </p:sp>
      <p:grpSp>
        <p:nvGrpSpPr>
          <p:cNvPr id="11" name="Grupo 10"/>
          <p:cNvGrpSpPr/>
          <p:nvPr/>
        </p:nvGrpSpPr>
        <p:grpSpPr>
          <a:xfrm>
            <a:off x="8832304" y="6018112"/>
            <a:ext cx="3240360" cy="582613"/>
            <a:chOff x="8832304" y="6018112"/>
            <a:chExt cx="3240360" cy="582613"/>
          </a:xfrm>
        </p:grpSpPr>
        <p:sp>
          <p:nvSpPr>
            <p:cNvPr id="6" name="Rectángulo redondeado 5"/>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ángulo 2"/>
          <p:cNvSpPr/>
          <p:nvPr/>
        </p:nvSpPr>
        <p:spPr>
          <a:xfrm>
            <a:off x="3647728" y="4237949"/>
            <a:ext cx="4752528" cy="954107"/>
          </a:xfrm>
          <a:prstGeom prst="rect">
            <a:avLst/>
          </a:prstGeom>
        </p:spPr>
        <p:txBody>
          <a:bodyPr wrap="square">
            <a:spAutoFit/>
          </a:bodyPr>
          <a:lstStyle/>
          <a:p>
            <a:pPr algn="ctr"/>
            <a:endParaRPr lang="es-ES" sz="1400" b="1" i="1" dirty="0">
              <a:latin typeface="+mn-lt"/>
              <a:cs typeface="Times New Roman" panose="02020603050405020304" pitchFamily="18" charset="0"/>
            </a:endParaRPr>
          </a:p>
          <a:p>
            <a:pPr algn="ctr"/>
            <a:r>
              <a:rPr lang="es-ES" sz="1400" b="1" i="1" dirty="0">
                <a:latin typeface="+mn-lt"/>
                <a:cs typeface="Times New Roman" panose="02020603050405020304" pitchFamily="18" charset="0"/>
              </a:rPr>
              <a:t>Figura 1 </a:t>
            </a:r>
            <a:r>
              <a:rPr lang="es-EC" sz="1400" dirty="0">
                <a:latin typeface="+mn-lt"/>
                <a:cs typeface="Times New Roman" panose="02020603050405020304" pitchFamily="18" charset="0"/>
              </a:rPr>
              <a:t>Ubicación Laboratorio de </a:t>
            </a:r>
            <a:r>
              <a:rPr lang="es-EC" sz="1400" dirty="0">
                <a:cs typeface="Times New Roman" panose="02020603050405020304" pitchFamily="18" charset="0"/>
              </a:rPr>
              <a:t>Nutrición Vegetal</a:t>
            </a:r>
            <a:r>
              <a:rPr lang="es-EC" sz="1400" dirty="0">
                <a:latin typeface="+mn-lt"/>
                <a:cs typeface="Times New Roman" panose="02020603050405020304" pitchFamily="18" charset="0"/>
              </a:rPr>
              <a:t> y Proyecto  de agricultura IASA I.</a:t>
            </a:r>
          </a:p>
          <a:p>
            <a:pPr algn="ctr"/>
            <a:endParaRPr lang="es-ES" sz="1400" dirty="0">
              <a:latin typeface="+mn-lt"/>
              <a:cs typeface="Times New Roman" panose="02020603050405020304" pitchFamily="18" charset="0"/>
            </a:endParaRPr>
          </a:p>
        </p:txBody>
      </p:sp>
      <p:sp>
        <p:nvSpPr>
          <p:cNvPr id="5" name="Rectángulo 4"/>
          <p:cNvSpPr/>
          <p:nvPr/>
        </p:nvSpPr>
        <p:spPr>
          <a:xfrm>
            <a:off x="191344" y="5879612"/>
            <a:ext cx="1116011" cy="276999"/>
          </a:xfrm>
          <a:prstGeom prst="rect">
            <a:avLst/>
          </a:prstGeom>
        </p:spPr>
        <p:txBody>
          <a:bodyPr wrap="none">
            <a:spAutoFit/>
          </a:bodyPr>
          <a:lstStyle/>
          <a:p>
            <a:r>
              <a:rPr lang="es-EC" sz="1200" dirty="0">
                <a:latin typeface="+mn-lt"/>
                <a:ea typeface="Calibri" panose="020F0502020204030204" pitchFamily="34" charset="0"/>
              </a:rPr>
              <a:t> </a:t>
            </a:r>
            <a:r>
              <a:rPr lang="en-US" sz="1200" dirty="0">
                <a:latin typeface="+mn-lt"/>
                <a:ea typeface="Calibri" panose="020F0502020204030204" pitchFamily="34" charset="0"/>
              </a:rPr>
              <a:t>(Arce , 2009)</a:t>
            </a:r>
            <a:endParaRPr lang="es-EC" sz="1200" dirty="0">
              <a:latin typeface="+mn-lt"/>
            </a:endParaRPr>
          </a:p>
        </p:txBody>
      </p:sp>
      <p:sp>
        <p:nvSpPr>
          <p:cNvPr id="22" name="Rectángulo 21"/>
          <p:cNvSpPr/>
          <p:nvPr/>
        </p:nvSpPr>
        <p:spPr>
          <a:xfrm>
            <a:off x="4564927" y="5044174"/>
            <a:ext cx="2759089" cy="307777"/>
          </a:xfrm>
          <a:prstGeom prst="rect">
            <a:avLst/>
          </a:prstGeom>
        </p:spPr>
        <p:txBody>
          <a:bodyPr wrap="none">
            <a:spAutoFit/>
          </a:bodyPr>
          <a:lstStyle/>
          <a:p>
            <a:pPr algn="ctr"/>
            <a:r>
              <a:rPr lang="es-EC" sz="1400" b="1" dirty="0">
                <a:latin typeface="+mj-lt"/>
                <a:cs typeface="Times New Roman" pitchFamily="18" charset="0"/>
              </a:rPr>
              <a:t>Fuente: </a:t>
            </a:r>
            <a:r>
              <a:rPr lang="es-EC" sz="1400" dirty="0">
                <a:latin typeface="+mj-lt"/>
                <a:cs typeface="Times New Roman" panose="02020603050405020304" pitchFamily="18" charset="0"/>
              </a:rPr>
              <a:t>Google Earth Pro, 2019</a:t>
            </a:r>
          </a:p>
        </p:txBody>
      </p:sp>
      <p:pic>
        <p:nvPicPr>
          <p:cNvPr id="19" name="Picture 18">
            <a:extLst>
              <a:ext uri="{FF2B5EF4-FFF2-40B4-BE49-F238E27FC236}">
                <a16:creationId xmlns:a16="http://schemas.microsoft.com/office/drawing/2014/main" id="{1A82612E-4C31-4AE2-A557-48603A3B517D}"/>
              </a:ext>
            </a:extLst>
          </p:cNvPr>
          <p:cNvPicPr/>
          <p:nvPr/>
        </p:nvPicPr>
        <p:blipFill rotWithShape="1">
          <a:blip r:embed="rId4"/>
          <a:srcRect t="247" b="1"/>
          <a:stretch/>
        </p:blipFill>
        <p:spPr>
          <a:xfrm>
            <a:off x="2279576" y="1354621"/>
            <a:ext cx="3618805" cy="2992954"/>
          </a:xfrm>
          <a:prstGeom prst="rect">
            <a:avLst/>
          </a:prstGeom>
        </p:spPr>
      </p:pic>
      <p:sp>
        <p:nvSpPr>
          <p:cNvPr id="17" name="Elipse 16">
            <a:extLst>
              <a:ext uri="{FF2B5EF4-FFF2-40B4-BE49-F238E27FC236}">
                <a16:creationId xmlns:a16="http://schemas.microsoft.com/office/drawing/2014/main" id="{AD7E6571-3482-0D4A-9D05-65725E0C06DA}"/>
              </a:ext>
            </a:extLst>
          </p:cNvPr>
          <p:cNvSpPr/>
          <p:nvPr/>
        </p:nvSpPr>
        <p:spPr>
          <a:xfrm>
            <a:off x="4228019" y="1665944"/>
            <a:ext cx="360040" cy="36004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 Título">
            <a:extLst>
              <a:ext uri="{FF2B5EF4-FFF2-40B4-BE49-F238E27FC236}">
                <a16:creationId xmlns:a16="http://schemas.microsoft.com/office/drawing/2014/main" id="{74F185B0-DA03-40BC-A01F-B325F5EC03AF}"/>
              </a:ext>
            </a:extLst>
          </p:cNvPr>
          <p:cNvSpPr txBox="1">
            <a:spLocks/>
          </p:cNvSpPr>
          <p:nvPr/>
        </p:nvSpPr>
        <p:spPr>
          <a:xfrm>
            <a:off x="3974082" y="55953"/>
            <a:ext cx="453186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pc="-150" dirty="0">
                <a:solidFill>
                  <a:schemeClr val="tx1"/>
                </a:solidFill>
              </a:rPr>
              <a:t>METODOLOGÍA</a:t>
            </a:r>
          </a:p>
        </p:txBody>
      </p:sp>
      <p:pic>
        <p:nvPicPr>
          <p:cNvPr id="18" name="Picture 18">
            <a:extLst>
              <a:ext uri="{FF2B5EF4-FFF2-40B4-BE49-F238E27FC236}">
                <a16:creationId xmlns:a16="http://schemas.microsoft.com/office/drawing/2014/main" id="{A4D29D10-7F8C-41CD-B428-794B3DACA111}"/>
              </a:ext>
            </a:extLst>
          </p:cNvPr>
          <p:cNvPicPr/>
          <p:nvPr/>
        </p:nvPicPr>
        <p:blipFill rotWithShape="1">
          <a:blip r:embed="rId4"/>
          <a:srcRect t="247" b="1"/>
          <a:stretch/>
        </p:blipFill>
        <p:spPr>
          <a:xfrm>
            <a:off x="6293620" y="1354621"/>
            <a:ext cx="3474788" cy="2992954"/>
          </a:xfrm>
          <a:prstGeom prst="rect">
            <a:avLst/>
          </a:prstGeom>
        </p:spPr>
      </p:pic>
      <p:sp>
        <p:nvSpPr>
          <p:cNvPr id="20" name="Elipse 19">
            <a:extLst>
              <a:ext uri="{FF2B5EF4-FFF2-40B4-BE49-F238E27FC236}">
                <a16:creationId xmlns:a16="http://schemas.microsoft.com/office/drawing/2014/main" id="{58A72041-E601-4102-8FB4-52E87ACE8C07}"/>
              </a:ext>
            </a:extLst>
          </p:cNvPr>
          <p:cNvSpPr/>
          <p:nvPr/>
        </p:nvSpPr>
        <p:spPr>
          <a:xfrm>
            <a:off x="8652284" y="2133600"/>
            <a:ext cx="360040" cy="36004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4" name="Grupo 23">
            <a:extLst>
              <a:ext uri="{FF2B5EF4-FFF2-40B4-BE49-F238E27FC236}">
                <a16:creationId xmlns:a16="http://schemas.microsoft.com/office/drawing/2014/main" id="{82F16892-3BA5-4C4F-BB86-F8EB971660E0}"/>
              </a:ext>
            </a:extLst>
          </p:cNvPr>
          <p:cNvGrpSpPr/>
          <p:nvPr/>
        </p:nvGrpSpPr>
        <p:grpSpPr>
          <a:xfrm>
            <a:off x="9863385" y="812922"/>
            <a:ext cx="1090624" cy="838103"/>
            <a:chOff x="3806812" y="1676400"/>
            <a:chExt cx="688988" cy="648567"/>
          </a:xfrm>
        </p:grpSpPr>
        <p:sp>
          <p:nvSpPr>
            <p:cNvPr id="25" name="Elipse 24">
              <a:extLst>
                <a:ext uri="{FF2B5EF4-FFF2-40B4-BE49-F238E27FC236}">
                  <a16:creationId xmlns:a16="http://schemas.microsoft.com/office/drawing/2014/main" id="{3FA038B0-65AA-4CBB-81CA-6D69893D1C10}"/>
                </a:ext>
              </a:extLst>
            </p:cNvPr>
            <p:cNvSpPr/>
            <p:nvPr/>
          </p:nvSpPr>
          <p:spPr>
            <a:xfrm>
              <a:off x="3806812" y="1676400"/>
              <a:ext cx="688988" cy="6485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a:extLst>
                <a:ext uri="{FF2B5EF4-FFF2-40B4-BE49-F238E27FC236}">
                  <a16:creationId xmlns:a16="http://schemas.microsoft.com/office/drawing/2014/main" id="{0AD9561F-199F-44B5-AC73-3F419995B28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97777" y="1747154"/>
              <a:ext cx="507057" cy="507057"/>
            </a:xfrm>
            <a:prstGeom prst="rect">
              <a:avLst/>
            </a:prstGeom>
          </p:spPr>
        </p:pic>
      </p:grpSp>
    </p:spTree>
    <p:extLst>
      <p:ext uri="{BB962C8B-B14F-4D97-AF65-F5344CB8AC3E}">
        <p14:creationId xmlns:p14="http://schemas.microsoft.com/office/powerpoint/2010/main" val="37590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3">
            <a:extLst>
              <a:ext uri="{FF2B5EF4-FFF2-40B4-BE49-F238E27FC236}">
                <a16:creationId xmlns:a16="http://schemas.microsoft.com/office/drawing/2014/main" id="{13BAFF07-B9CA-4077-AFC5-2BEEABE410AD}"/>
              </a:ext>
            </a:extLst>
          </p:cNvPr>
          <p:cNvSpPr txBox="1">
            <a:spLocks noChangeArrowheads="1"/>
          </p:cNvSpPr>
          <p:nvPr/>
        </p:nvSpPr>
        <p:spPr bwMode="auto">
          <a:xfrm>
            <a:off x="1671116" y="685800"/>
            <a:ext cx="26743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2000" b="1" dirty="0">
                <a:latin typeface="+mj-lt"/>
                <a:ea typeface="Calibri Light" pitchFamily="34" charset="0"/>
                <a:cs typeface="Times New Roman" pitchFamily="18" charset="0"/>
              </a:rPr>
              <a:t>FACTORES</a:t>
            </a:r>
            <a:endParaRPr lang="es-EC" sz="2000" b="1" dirty="0">
              <a:latin typeface="+mj-lt"/>
              <a:ea typeface="Calibri Light" pitchFamily="34" charset="0"/>
              <a:cs typeface="Times New Roman" pitchFamily="18" charset="0"/>
            </a:endParaRPr>
          </a:p>
        </p:txBody>
      </p:sp>
      <p:sp>
        <p:nvSpPr>
          <p:cNvPr id="4" name="CuadroTexto 3">
            <a:extLst>
              <a:ext uri="{FF2B5EF4-FFF2-40B4-BE49-F238E27FC236}">
                <a16:creationId xmlns:a16="http://schemas.microsoft.com/office/drawing/2014/main" id="{B40FE82B-6289-4BDE-9B7C-D9B1CD809748}"/>
              </a:ext>
            </a:extLst>
          </p:cNvPr>
          <p:cNvSpPr txBox="1">
            <a:spLocks noChangeArrowheads="1"/>
          </p:cNvSpPr>
          <p:nvPr/>
        </p:nvSpPr>
        <p:spPr bwMode="auto">
          <a:xfrm>
            <a:off x="8001000" y="685800"/>
            <a:ext cx="26743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2000" b="1" dirty="0">
                <a:latin typeface="+mj-lt"/>
                <a:ea typeface="Calibri Light" pitchFamily="34" charset="0"/>
                <a:cs typeface="Times New Roman" pitchFamily="18" charset="0"/>
              </a:rPr>
              <a:t>TRATAMIENTOS</a:t>
            </a:r>
            <a:endParaRPr lang="es-EC" sz="2000" b="1" dirty="0">
              <a:latin typeface="+mj-lt"/>
              <a:ea typeface="Calibri Light" pitchFamily="34" charset="0"/>
              <a:cs typeface="Times New Roman" pitchFamily="18" charset="0"/>
            </a:endParaRPr>
          </a:p>
        </p:txBody>
      </p:sp>
      <p:graphicFrame>
        <p:nvGraphicFramePr>
          <p:cNvPr id="9" name="Objeto 8">
            <a:extLst>
              <a:ext uri="{FF2B5EF4-FFF2-40B4-BE49-F238E27FC236}">
                <a16:creationId xmlns:a16="http://schemas.microsoft.com/office/drawing/2014/main" id="{E2D57305-7716-49B3-A95A-455CF5FB0BA0}"/>
              </a:ext>
            </a:extLst>
          </p:cNvPr>
          <p:cNvGraphicFramePr>
            <a:graphicFrameLocks noChangeAspect="1"/>
          </p:cNvGraphicFramePr>
          <p:nvPr>
            <p:extLst>
              <p:ext uri="{D42A27DB-BD31-4B8C-83A1-F6EECF244321}">
                <p14:modId xmlns:p14="http://schemas.microsoft.com/office/powerpoint/2010/main" val="2780352922"/>
              </p:ext>
            </p:extLst>
          </p:nvPr>
        </p:nvGraphicFramePr>
        <p:xfrm>
          <a:off x="234292" y="1371894"/>
          <a:ext cx="5642005" cy="3276305"/>
        </p:xfrm>
        <a:graphic>
          <a:graphicData uri="http://schemas.openxmlformats.org/presentationml/2006/ole">
            <mc:AlternateContent xmlns:mc="http://schemas.openxmlformats.org/markup-compatibility/2006">
              <mc:Choice xmlns:v="urn:schemas-microsoft-com:vml" Requires="v">
                <p:oleObj name="Document" r:id="rId2" imgW="5406997" imgH="2044733" progId="Word.Document.12">
                  <p:embed/>
                </p:oleObj>
              </mc:Choice>
              <mc:Fallback>
                <p:oleObj name="Document" r:id="rId2" imgW="5406997" imgH="2044733" progId="Word.Document.12">
                  <p:embed/>
                  <p:pic>
                    <p:nvPicPr>
                      <p:cNvPr id="0" name=""/>
                      <p:cNvPicPr/>
                      <p:nvPr/>
                    </p:nvPicPr>
                    <p:blipFill>
                      <a:blip r:embed="rId3"/>
                      <a:stretch>
                        <a:fillRect/>
                      </a:stretch>
                    </p:blipFill>
                    <p:spPr>
                      <a:xfrm>
                        <a:off x="234292" y="1371894"/>
                        <a:ext cx="5642005" cy="3276305"/>
                      </a:xfrm>
                      <a:prstGeom prst="rect">
                        <a:avLst/>
                      </a:prstGeom>
                    </p:spPr>
                  </p:pic>
                </p:oleObj>
              </mc:Fallback>
            </mc:AlternateContent>
          </a:graphicData>
        </a:graphic>
      </p:graphicFrame>
      <p:graphicFrame>
        <p:nvGraphicFramePr>
          <p:cNvPr id="10" name="Tabla 10">
            <a:extLst>
              <a:ext uri="{FF2B5EF4-FFF2-40B4-BE49-F238E27FC236}">
                <a16:creationId xmlns:a16="http://schemas.microsoft.com/office/drawing/2014/main" id="{9EF81742-92A7-4188-8EE4-CB59C663D678}"/>
              </a:ext>
            </a:extLst>
          </p:cNvPr>
          <p:cNvGraphicFramePr>
            <a:graphicFrameLocks noGrp="1"/>
          </p:cNvGraphicFramePr>
          <p:nvPr>
            <p:extLst>
              <p:ext uri="{D42A27DB-BD31-4B8C-83A1-F6EECF244321}">
                <p14:modId xmlns:p14="http://schemas.microsoft.com/office/powerpoint/2010/main" val="2492567393"/>
              </p:ext>
            </p:extLst>
          </p:nvPr>
        </p:nvGraphicFramePr>
        <p:xfrm>
          <a:off x="6336628" y="1371895"/>
          <a:ext cx="5638800" cy="4800305"/>
        </p:xfrm>
        <a:graphic>
          <a:graphicData uri="http://schemas.openxmlformats.org/drawingml/2006/table">
            <a:tbl>
              <a:tblPr firstRow="1" bandRow="1">
                <a:tableStyleId>{5940675A-B579-460E-94D1-54222C63F5DA}</a:tableStyleId>
              </a:tblPr>
              <a:tblGrid>
                <a:gridCol w="1409700">
                  <a:extLst>
                    <a:ext uri="{9D8B030D-6E8A-4147-A177-3AD203B41FA5}">
                      <a16:colId xmlns:a16="http://schemas.microsoft.com/office/drawing/2014/main" val="2179659597"/>
                    </a:ext>
                  </a:extLst>
                </a:gridCol>
                <a:gridCol w="1409700">
                  <a:extLst>
                    <a:ext uri="{9D8B030D-6E8A-4147-A177-3AD203B41FA5}">
                      <a16:colId xmlns:a16="http://schemas.microsoft.com/office/drawing/2014/main" val="984183744"/>
                    </a:ext>
                  </a:extLst>
                </a:gridCol>
                <a:gridCol w="1409700">
                  <a:extLst>
                    <a:ext uri="{9D8B030D-6E8A-4147-A177-3AD203B41FA5}">
                      <a16:colId xmlns:a16="http://schemas.microsoft.com/office/drawing/2014/main" val="1201360265"/>
                    </a:ext>
                  </a:extLst>
                </a:gridCol>
                <a:gridCol w="1409700">
                  <a:extLst>
                    <a:ext uri="{9D8B030D-6E8A-4147-A177-3AD203B41FA5}">
                      <a16:colId xmlns:a16="http://schemas.microsoft.com/office/drawing/2014/main" val="1091589820"/>
                    </a:ext>
                  </a:extLst>
                </a:gridCol>
              </a:tblGrid>
              <a:tr h="960061">
                <a:tc>
                  <a:txBody>
                    <a:bodyPr/>
                    <a:lstStyle/>
                    <a:p>
                      <a:r>
                        <a:rPr lang="es-ES" b="1" dirty="0"/>
                        <a:t>T0</a:t>
                      </a:r>
                      <a:endParaRPr lang="es-EC" b="1" dirty="0"/>
                    </a:p>
                  </a:txBody>
                  <a:tcPr/>
                </a:tc>
                <a:tc>
                  <a:txBody>
                    <a:bodyPr/>
                    <a:lstStyle/>
                    <a:p>
                      <a:r>
                        <a:rPr lang="es-ES" b="1" dirty="0"/>
                        <a:t>T1</a:t>
                      </a:r>
                      <a:endParaRPr lang="es-EC" b="1" dirty="0"/>
                    </a:p>
                  </a:txBody>
                  <a:tcPr/>
                </a:tc>
                <a:tc>
                  <a:txBody>
                    <a:bodyPr/>
                    <a:lstStyle/>
                    <a:p>
                      <a:r>
                        <a:rPr lang="es-ES" b="1" dirty="0"/>
                        <a:t>T2</a:t>
                      </a:r>
                      <a:endParaRPr lang="es-EC" b="1" dirty="0"/>
                    </a:p>
                  </a:txBody>
                  <a:tcPr/>
                </a:tc>
                <a:tc>
                  <a:txBody>
                    <a:bodyPr/>
                    <a:lstStyle/>
                    <a:p>
                      <a:r>
                        <a:rPr lang="es-ES" b="1" dirty="0"/>
                        <a:t>T3</a:t>
                      </a:r>
                      <a:endParaRPr lang="es-EC" b="1" dirty="0"/>
                    </a:p>
                  </a:txBody>
                  <a:tcPr/>
                </a:tc>
                <a:extLst>
                  <a:ext uri="{0D108BD9-81ED-4DB2-BD59-A6C34878D82A}">
                    <a16:rowId xmlns:a16="http://schemas.microsoft.com/office/drawing/2014/main" val="1886932325"/>
                  </a:ext>
                </a:extLst>
              </a:tr>
              <a:tr h="960061">
                <a:tc>
                  <a:txBody>
                    <a:bodyPr/>
                    <a:lstStyle/>
                    <a:p>
                      <a:r>
                        <a:rPr lang="es-ES" b="1" dirty="0"/>
                        <a:t>T4</a:t>
                      </a:r>
                      <a:endParaRPr lang="es-EC" b="1" dirty="0"/>
                    </a:p>
                  </a:txBody>
                  <a:tcPr/>
                </a:tc>
                <a:tc>
                  <a:txBody>
                    <a:bodyPr/>
                    <a:lstStyle/>
                    <a:p>
                      <a:r>
                        <a:rPr lang="es-ES" b="1" dirty="0"/>
                        <a:t>T5</a:t>
                      </a:r>
                      <a:endParaRPr lang="es-EC" b="1" dirty="0"/>
                    </a:p>
                  </a:txBody>
                  <a:tcPr/>
                </a:tc>
                <a:tc>
                  <a:txBody>
                    <a:bodyPr/>
                    <a:lstStyle/>
                    <a:p>
                      <a:r>
                        <a:rPr lang="es-ES" b="1" dirty="0"/>
                        <a:t>T6</a:t>
                      </a:r>
                      <a:endParaRPr lang="es-EC" b="1" dirty="0"/>
                    </a:p>
                  </a:txBody>
                  <a:tcPr/>
                </a:tc>
                <a:tc>
                  <a:txBody>
                    <a:bodyPr/>
                    <a:lstStyle/>
                    <a:p>
                      <a:r>
                        <a:rPr lang="es-ES" b="1" dirty="0"/>
                        <a:t>T7</a:t>
                      </a:r>
                      <a:endParaRPr lang="es-EC" b="1" dirty="0"/>
                    </a:p>
                  </a:txBody>
                  <a:tcPr/>
                </a:tc>
                <a:extLst>
                  <a:ext uri="{0D108BD9-81ED-4DB2-BD59-A6C34878D82A}">
                    <a16:rowId xmlns:a16="http://schemas.microsoft.com/office/drawing/2014/main" val="1179497566"/>
                  </a:ext>
                </a:extLst>
              </a:tr>
              <a:tr h="960061">
                <a:tc>
                  <a:txBody>
                    <a:bodyPr/>
                    <a:lstStyle/>
                    <a:p>
                      <a:r>
                        <a:rPr lang="es-ES" b="1" dirty="0"/>
                        <a:t>T8</a:t>
                      </a:r>
                      <a:endParaRPr lang="es-EC" b="1" dirty="0"/>
                    </a:p>
                  </a:txBody>
                  <a:tcPr/>
                </a:tc>
                <a:tc>
                  <a:txBody>
                    <a:bodyPr/>
                    <a:lstStyle/>
                    <a:p>
                      <a:r>
                        <a:rPr lang="es-ES" b="1" dirty="0"/>
                        <a:t>T9</a:t>
                      </a:r>
                      <a:endParaRPr lang="es-EC" b="1" dirty="0"/>
                    </a:p>
                  </a:txBody>
                  <a:tcPr>
                    <a:lnB w="12700" cap="flat" cmpd="sng" algn="ctr">
                      <a:solidFill>
                        <a:schemeClr val="tx1"/>
                      </a:solidFill>
                      <a:prstDash val="solid"/>
                      <a:round/>
                      <a:headEnd type="none" w="med" len="med"/>
                      <a:tailEnd type="none" w="med" len="med"/>
                    </a:lnB>
                  </a:tcPr>
                </a:tc>
                <a:tc>
                  <a:txBody>
                    <a:bodyPr/>
                    <a:lstStyle/>
                    <a:p>
                      <a:r>
                        <a:rPr lang="es-ES" b="1" dirty="0"/>
                        <a:t>T10</a:t>
                      </a:r>
                      <a:endParaRPr lang="es-EC" b="1" dirty="0"/>
                    </a:p>
                  </a:txBody>
                  <a:tcPr>
                    <a:lnB w="12700" cap="flat" cmpd="sng" algn="ctr">
                      <a:solidFill>
                        <a:schemeClr val="tx1"/>
                      </a:solidFill>
                      <a:prstDash val="solid"/>
                      <a:round/>
                      <a:headEnd type="none" w="med" len="med"/>
                      <a:tailEnd type="none" w="med" len="med"/>
                    </a:lnB>
                  </a:tcPr>
                </a:tc>
                <a:tc>
                  <a:txBody>
                    <a:bodyPr/>
                    <a:lstStyle/>
                    <a:p>
                      <a:r>
                        <a:rPr lang="es-ES" b="1" dirty="0"/>
                        <a:t>T11</a:t>
                      </a:r>
                      <a:endParaRPr lang="es-EC" b="1"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6700389"/>
                  </a:ext>
                </a:extLst>
              </a:tr>
              <a:tr h="960061">
                <a:tc>
                  <a:txBody>
                    <a:bodyPr/>
                    <a:lstStyle/>
                    <a:p>
                      <a:r>
                        <a:rPr lang="es-ES" b="1" dirty="0"/>
                        <a:t>T12</a:t>
                      </a:r>
                      <a:endParaRPr lang="es-EC"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s-ES" b="1" dirty="0"/>
                        <a:t>T13</a:t>
                      </a:r>
                      <a:endParaRPr lang="es-EC"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a:t>T14</a:t>
                      </a:r>
                      <a:endParaRPr lang="es-EC"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b="1" dirty="0"/>
                        <a:t>T15</a:t>
                      </a:r>
                      <a:endParaRPr lang="es-EC"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9958306"/>
                  </a:ext>
                </a:extLst>
              </a:tr>
              <a:tr h="960061">
                <a:tc>
                  <a:txBody>
                    <a:bodyPr/>
                    <a:lstStyle/>
                    <a:p>
                      <a:r>
                        <a:rPr lang="es-ES" b="1" dirty="0"/>
                        <a:t>T16</a:t>
                      </a:r>
                      <a:endParaRPr lang="es-EC"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b="1"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s-EC"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s-EC" b="1"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5932481"/>
                  </a:ext>
                </a:extLst>
              </a:tr>
            </a:tbl>
          </a:graphicData>
        </a:graphic>
      </p:graphicFrame>
      <p:pic>
        <p:nvPicPr>
          <p:cNvPr id="12" name="Imagen 11">
            <a:extLst>
              <a:ext uri="{FF2B5EF4-FFF2-40B4-BE49-F238E27FC236}">
                <a16:creationId xmlns:a16="http://schemas.microsoft.com/office/drawing/2014/main" id="{B56B9AE7-947D-4DF1-A9A1-7CB011BCEF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6858000" y="1447800"/>
            <a:ext cx="910227" cy="773450"/>
          </a:xfrm>
          <a:prstGeom prst="rect">
            <a:avLst/>
          </a:prstGeom>
        </p:spPr>
      </p:pic>
      <p:pic>
        <p:nvPicPr>
          <p:cNvPr id="13" name="Imagen 12">
            <a:extLst>
              <a:ext uri="{FF2B5EF4-FFF2-40B4-BE49-F238E27FC236}">
                <a16:creationId xmlns:a16="http://schemas.microsoft.com/office/drawing/2014/main" id="{B1DA1FF5-F0C6-43EE-9ABF-29DA54C3A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8224166" y="1447800"/>
            <a:ext cx="910227" cy="773450"/>
          </a:xfrm>
          <a:prstGeom prst="rect">
            <a:avLst/>
          </a:prstGeom>
        </p:spPr>
      </p:pic>
      <p:pic>
        <p:nvPicPr>
          <p:cNvPr id="14" name="Imagen 13">
            <a:extLst>
              <a:ext uri="{FF2B5EF4-FFF2-40B4-BE49-F238E27FC236}">
                <a16:creationId xmlns:a16="http://schemas.microsoft.com/office/drawing/2014/main" id="{7284AA49-1839-4A32-8660-B93F7D536C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11056341" y="3342505"/>
            <a:ext cx="910227" cy="773450"/>
          </a:xfrm>
          <a:prstGeom prst="rect">
            <a:avLst/>
          </a:prstGeom>
        </p:spPr>
      </p:pic>
      <p:pic>
        <p:nvPicPr>
          <p:cNvPr id="15" name="Imagen 14">
            <a:extLst>
              <a:ext uri="{FF2B5EF4-FFF2-40B4-BE49-F238E27FC236}">
                <a16:creationId xmlns:a16="http://schemas.microsoft.com/office/drawing/2014/main" id="{9499BCB3-FBBE-4F63-8B13-15DBE0A3E5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9678442" y="3365352"/>
            <a:ext cx="910227" cy="773450"/>
          </a:xfrm>
          <a:prstGeom prst="rect">
            <a:avLst/>
          </a:prstGeom>
        </p:spPr>
      </p:pic>
      <p:pic>
        <p:nvPicPr>
          <p:cNvPr id="16" name="Imagen 15">
            <a:extLst>
              <a:ext uri="{FF2B5EF4-FFF2-40B4-BE49-F238E27FC236}">
                <a16:creationId xmlns:a16="http://schemas.microsoft.com/office/drawing/2014/main" id="{6E7750E6-C05D-42A7-B03C-CC359A4C7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11049000" y="4307665"/>
            <a:ext cx="910227" cy="773450"/>
          </a:xfrm>
          <a:prstGeom prst="rect">
            <a:avLst/>
          </a:prstGeom>
        </p:spPr>
      </p:pic>
      <p:pic>
        <p:nvPicPr>
          <p:cNvPr id="17" name="Imagen 16">
            <a:extLst>
              <a:ext uri="{FF2B5EF4-FFF2-40B4-BE49-F238E27FC236}">
                <a16:creationId xmlns:a16="http://schemas.microsoft.com/office/drawing/2014/main" id="{0797F487-9A81-4E23-AE10-2350AD2754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9678442" y="4307665"/>
            <a:ext cx="910227" cy="773450"/>
          </a:xfrm>
          <a:prstGeom prst="rect">
            <a:avLst/>
          </a:prstGeom>
        </p:spPr>
      </p:pic>
      <p:pic>
        <p:nvPicPr>
          <p:cNvPr id="18" name="Imagen 17">
            <a:extLst>
              <a:ext uri="{FF2B5EF4-FFF2-40B4-BE49-F238E27FC236}">
                <a16:creationId xmlns:a16="http://schemas.microsoft.com/office/drawing/2014/main" id="{7F5BE215-A72C-4A32-BD2D-6BE4F19AC2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8224167" y="3353138"/>
            <a:ext cx="910227" cy="773450"/>
          </a:xfrm>
          <a:prstGeom prst="rect">
            <a:avLst/>
          </a:prstGeom>
        </p:spPr>
      </p:pic>
      <p:pic>
        <p:nvPicPr>
          <p:cNvPr id="19" name="Imagen 18">
            <a:extLst>
              <a:ext uri="{FF2B5EF4-FFF2-40B4-BE49-F238E27FC236}">
                <a16:creationId xmlns:a16="http://schemas.microsoft.com/office/drawing/2014/main" id="{BCCD13F0-F5A6-4CBC-BC96-E40B7FDE1B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8227513" y="4307665"/>
            <a:ext cx="910227" cy="773450"/>
          </a:xfrm>
          <a:prstGeom prst="rect">
            <a:avLst/>
          </a:prstGeom>
        </p:spPr>
      </p:pic>
      <p:pic>
        <p:nvPicPr>
          <p:cNvPr id="20" name="Imagen 19">
            <a:extLst>
              <a:ext uri="{FF2B5EF4-FFF2-40B4-BE49-F238E27FC236}">
                <a16:creationId xmlns:a16="http://schemas.microsoft.com/office/drawing/2014/main" id="{2EDA95A2-1BF8-422E-A79B-850C01D920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6857370" y="3334932"/>
            <a:ext cx="910227" cy="773450"/>
          </a:xfrm>
          <a:prstGeom prst="rect">
            <a:avLst/>
          </a:prstGeom>
        </p:spPr>
      </p:pic>
      <p:pic>
        <p:nvPicPr>
          <p:cNvPr id="21" name="Imagen 20">
            <a:extLst>
              <a:ext uri="{FF2B5EF4-FFF2-40B4-BE49-F238E27FC236}">
                <a16:creationId xmlns:a16="http://schemas.microsoft.com/office/drawing/2014/main" id="{D22A989F-FD0E-477E-A149-75040B520E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6857371" y="4307665"/>
            <a:ext cx="910227" cy="773450"/>
          </a:xfrm>
          <a:prstGeom prst="rect">
            <a:avLst/>
          </a:prstGeom>
        </p:spPr>
      </p:pic>
      <p:pic>
        <p:nvPicPr>
          <p:cNvPr id="22" name="Imagen 21">
            <a:extLst>
              <a:ext uri="{FF2B5EF4-FFF2-40B4-BE49-F238E27FC236}">
                <a16:creationId xmlns:a16="http://schemas.microsoft.com/office/drawing/2014/main" id="{DF832314-6C76-489B-BEC6-B1F04958E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6858000" y="5269927"/>
            <a:ext cx="910227" cy="773450"/>
          </a:xfrm>
          <a:prstGeom prst="rect">
            <a:avLst/>
          </a:prstGeom>
        </p:spPr>
      </p:pic>
      <p:pic>
        <p:nvPicPr>
          <p:cNvPr id="23" name="Imagen 22">
            <a:extLst>
              <a:ext uri="{FF2B5EF4-FFF2-40B4-BE49-F238E27FC236}">
                <a16:creationId xmlns:a16="http://schemas.microsoft.com/office/drawing/2014/main" id="{20B3A1E9-C464-4DC7-93AC-1AE653E310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6853826" y="2391366"/>
            <a:ext cx="910227" cy="773450"/>
          </a:xfrm>
          <a:prstGeom prst="rect">
            <a:avLst/>
          </a:prstGeom>
        </p:spPr>
      </p:pic>
      <p:pic>
        <p:nvPicPr>
          <p:cNvPr id="24" name="Imagen 23">
            <a:extLst>
              <a:ext uri="{FF2B5EF4-FFF2-40B4-BE49-F238E27FC236}">
                <a16:creationId xmlns:a16="http://schemas.microsoft.com/office/drawing/2014/main" id="{7122A68E-B8DD-4524-93B9-5BD7F32B7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8224165" y="2400469"/>
            <a:ext cx="910227" cy="773450"/>
          </a:xfrm>
          <a:prstGeom prst="rect">
            <a:avLst/>
          </a:prstGeom>
        </p:spPr>
      </p:pic>
      <p:pic>
        <p:nvPicPr>
          <p:cNvPr id="25" name="Imagen 24">
            <a:extLst>
              <a:ext uri="{FF2B5EF4-FFF2-40B4-BE49-F238E27FC236}">
                <a16:creationId xmlns:a16="http://schemas.microsoft.com/office/drawing/2014/main" id="{1DA52088-F26F-49E9-8DEE-1537340573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9678442" y="2391366"/>
            <a:ext cx="910227" cy="773450"/>
          </a:xfrm>
          <a:prstGeom prst="rect">
            <a:avLst/>
          </a:prstGeom>
        </p:spPr>
      </p:pic>
      <p:pic>
        <p:nvPicPr>
          <p:cNvPr id="26" name="Imagen 25">
            <a:extLst>
              <a:ext uri="{FF2B5EF4-FFF2-40B4-BE49-F238E27FC236}">
                <a16:creationId xmlns:a16="http://schemas.microsoft.com/office/drawing/2014/main" id="{6E6E39E2-F086-4238-A104-DF22F3437F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9678442" y="1447800"/>
            <a:ext cx="910227" cy="773450"/>
          </a:xfrm>
          <a:prstGeom prst="rect">
            <a:avLst/>
          </a:prstGeom>
        </p:spPr>
      </p:pic>
      <p:pic>
        <p:nvPicPr>
          <p:cNvPr id="27" name="Imagen 26">
            <a:extLst>
              <a:ext uri="{FF2B5EF4-FFF2-40B4-BE49-F238E27FC236}">
                <a16:creationId xmlns:a16="http://schemas.microsoft.com/office/drawing/2014/main" id="{3C4FB959-824C-46FA-99C9-6A9191A2C8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11056341" y="1447800"/>
            <a:ext cx="910227" cy="773450"/>
          </a:xfrm>
          <a:prstGeom prst="rect">
            <a:avLst/>
          </a:prstGeom>
        </p:spPr>
      </p:pic>
      <p:pic>
        <p:nvPicPr>
          <p:cNvPr id="28" name="Imagen 27">
            <a:extLst>
              <a:ext uri="{FF2B5EF4-FFF2-40B4-BE49-F238E27FC236}">
                <a16:creationId xmlns:a16="http://schemas.microsoft.com/office/drawing/2014/main" id="{127176D1-70C1-41EF-9F0D-F3D0682541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57" t="13335" r="14224" b="24444"/>
          <a:stretch/>
        </p:blipFill>
        <p:spPr>
          <a:xfrm>
            <a:off x="11056341" y="2391366"/>
            <a:ext cx="910227" cy="773450"/>
          </a:xfrm>
          <a:prstGeom prst="rect">
            <a:avLst/>
          </a:prstGeom>
        </p:spPr>
      </p:pic>
      <p:sp>
        <p:nvSpPr>
          <p:cNvPr id="29" name="1 Título">
            <a:extLst>
              <a:ext uri="{FF2B5EF4-FFF2-40B4-BE49-F238E27FC236}">
                <a16:creationId xmlns:a16="http://schemas.microsoft.com/office/drawing/2014/main" id="{F07D117A-0A84-4532-AA55-E50A9446C882}"/>
              </a:ext>
            </a:extLst>
          </p:cNvPr>
          <p:cNvSpPr txBox="1">
            <a:spLocks/>
          </p:cNvSpPr>
          <p:nvPr/>
        </p:nvSpPr>
        <p:spPr>
          <a:xfrm>
            <a:off x="3974082" y="55953"/>
            <a:ext cx="453186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pc="-150" dirty="0">
                <a:solidFill>
                  <a:schemeClr val="tx1"/>
                </a:solidFill>
              </a:rPr>
              <a:t>METODOLOGÍA</a:t>
            </a:r>
          </a:p>
        </p:txBody>
      </p:sp>
    </p:spTree>
    <p:extLst>
      <p:ext uri="{BB962C8B-B14F-4D97-AF65-F5344CB8AC3E}">
        <p14:creationId xmlns:p14="http://schemas.microsoft.com/office/powerpoint/2010/main" val="402763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7FF2590-25F4-48B4-A26F-67655C77E267}"/>
              </a:ext>
            </a:extLst>
          </p:cNvPr>
          <p:cNvSpPr txBox="1">
            <a:spLocks/>
          </p:cNvSpPr>
          <p:nvPr/>
        </p:nvSpPr>
        <p:spPr>
          <a:xfrm>
            <a:off x="3387597" y="112354"/>
            <a:ext cx="5403607" cy="492443"/>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kern="1500" spc="-150" dirty="0">
                <a:solidFill>
                  <a:schemeClr val="tx1"/>
                </a:solidFill>
              </a:rPr>
              <a:t>MATERIALES Y </a:t>
            </a:r>
            <a:r>
              <a:rPr lang="es-EC" kern="1500" dirty="0">
                <a:solidFill>
                  <a:schemeClr val="tx1"/>
                </a:solidFill>
              </a:rPr>
              <a:t>MÉTODOS</a:t>
            </a:r>
            <a:endParaRPr lang="es-EC" dirty="0">
              <a:solidFill>
                <a:schemeClr val="tx1"/>
              </a:solidFill>
            </a:endParaRPr>
          </a:p>
        </p:txBody>
      </p:sp>
      <p:sp>
        <p:nvSpPr>
          <p:cNvPr id="7" name="Rectángulo 6">
            <a:extLst>
              <a:ext uri="{FF2B5EF4-FFF2-40B4-BE49-F238E27FC236}">
                <a16:creationId xmlns:a16="http://schemas.microsoft.com/office/drawing/2014/main" id="{9C88F8A7-DF20-43D5-A54E-0657C6C8AC00}"/>
              </a:ext>
            </a:extLst>
          </p:cNvPr>
          <p:cNvSpPr/>
          <p:nvPr/>
        </p:nvSpPr>
        <p:spPr>
          <a:xfrm>
            <a:off x="5002309" y="2788722"/>
            <a:ext cx="2187381" cy="128055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solidFill>
                <a:schemeClr val="bg1"/>
              </a:solidFill>
            </a:endParaRPr>
          </a:p>
        </p:txBody>
      </p:sp>
      <p:sp>
        <p:nvSpPr>
          <p:cNvPr id="15" name="Rectángulo 14">
            <a:extLst>
              <a:ext uri="{FF2B5EF4-FFF2-40B4-BE49-F238E27FC236}">
                <a16:creationId xmlns:a16="http://schemas.microsoft.com/office/drawing/2014/main" id="{89FD110F-75B0-4012-8A4C-565AC2EA6202}"/>
              </a:ext>
            </a:extLst>
          </p:cNvPr>
          <p:cNvSpPr/>
          <p:nvPr/>
        </p:nvSpPr>
        <p:spPr>
          <a:xfrm>
            <a:off x="4330033" y="2935440"/>
            <a:ext cx="2187381" cy="1280556"/>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a:solidFill>
                <a:schemeClr val="bg1"/>
              </a:solidFill>
            </a:endParaRPr>
          </a:p>
        </p:txBody>
      </p:sp>
      <p:grpSp>
        <p:nvGrpSpPr>
          <p:cNvPr id="18" name="Grupo 17">
            <a:extLst>
              <a:ext uri="{FF2B5EF4-FFF2-40B4-BE49-F238E27FC236}">
                <a16:creationId xmlns:a16="http://schemas.microsoft.com/office/drawing/2014/main" id="{CE69F35F-4CAE-4883-B96A-C9A8670D1B00}"/>
              </a:ext>
            </a:extLst>
          </p:cNvPr>
          <p:cNvGrpSpPr/>
          <p:nvPr/>
        </p:nvGrpSpPr>
        <p:grpSpPr>
          <a:xfrm>
            <a:off x="5438617" y="2599215"/>
            <a:ext cx="1751073" cy="555943"/>
            <a:chOff x="2944026" y="1611300"/>
            <a:chExt cx="1399373" cy="496167"/>
          </a:xfrm>
        </p:grpSpPr>
        <p:sp>
          <p:nvSpPr>
            <p:cNvPr id="20" name="CuadroTexto 19">
              <a:extLst>
                <a:ext uri="{FF2B5EF4-FFF2-40B4-BE49-F238E27FC236}">
                  <a16:creationId xmlns:a16="http://schemas.microsoft.com/office/drawing/2014/main" id="{1A91283F-706E-4C9F-BFE6-641E08F9B5DA}"/>
                </a:ext>
              </a:extLst>
            </p:cNvPr>
            <p:cNvSpPr txBox="1"/>
            <p:nvPr/>
          </p:nvSpPr>
          <p:spPr>
            <a:xfrm>
              <a:off x="2944026" y="1647014"/>
              <a:ext cx="926438" cy="379064"/>
            </a:xfrm>
            <a:prstGeom prst="rect">
              <a:avLst/>
            </a:prstGeom>
            <a:noFill/>
          </p:spPr>
          <p:txBody>
            <a:bodyPr wrap="square" rtlCol="0">
              <a:spAutoFit/>
            </a:bodyPr>
            <a:lstStyle/>
            <a:p>
              <a:pPr lvl="0" algn="ctr" defTabSz="711200">
                <a:lnSpc>
                  <a:spcPct val="90000"/>
                </a:lnSpc>
                <a:spcBef>
                  <a:spcPct val="0"/>
                </a:spcBef>
                <a:spcAft>
                  <a:spcPct val="35000"/>
                </a:spcAft>
              </a:pPr>
              <a:r>
                <a:rPr lang="es-EC" sz="1200" dirty="0"/>
                <a:t>Preparación de las soluciones.</a:t>
              </a:r>
            </a:p>
          </p:txBody>
        </p:sp>
        <p:sp>
          <p:nvSpPr>
            <p:cNvPr id="21" name="Elipse 20">
              <a:extLst>
                <a:ext uri="{FF2B5EF4-FFF2-40B4-BE49-F238E27FC236}">
                  <a16:creationId xmlns:a16="http://schemas.microsoft.com/office/drawing/2014/main" id="{D8E6C9DE-8591-40A2-8DD9-BFF24C22C785}"/>
                </a:ext>
              </a:extLst>
            </p:cNvPr>
            <p:cNvSpPr/>
            <p:nvPr/>
          </p:nvSpPr>
          <p:spPr>
            <a:xfrm>
              <a:off x="3806811" y="1611300"/>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23" name="Grupo 22">
            <a:extLst>
              <a:ext uri="{FF2B5EF4-FFF2-40B4-BE49-F238E27FC236}">
                <a16:creationId xmlns:a16="http://schemas.microsoft.com/office/drawing/2014/main" id="{C36BC9E2-36E6-432C-ABE0-16C0B42F2C8B}"/>
              </a:ext>
            </a:extLst>
          </p:cNvPr>
          <p:cNvGrpSpPr/>
          <p:nvPr/>
        </p:nvGrpSpPr>
        <p:grpSpPr>
          <a:xfrm>
            <a:off x="8799536" y="2556578"/>
            <a:ext cx="2348977" cy="598580"/>
            <a:chOff x="2582154" y="4994684"/>
            <a:chExt cx="1307233" cy="683045"/>
          </a:xfrm>
        </p:grpSpPr>
        <p:grpSp>
          <p:nvGrpSpPr>
            <p:cNvPr id="24" name="Grupo 23">
              <a:extLst>
                <a:ext uri="{FF2B5EF4-FFF2-40B4-BE49-F238E27FC236}">
                  <a16:creationId xmlns:a16="http://schemas.microsoft.com/office/drawing/2014/main" id="{8706417D-0C9A-4D68-A8B9-BAC4EC5644A0}"/>
                </a:ext>
              </a:extLst>
            </p:cNvPr>
            <p:cNvGrpSpPr/>
            <p:nvPr/>
          </p:nvGrpSpPr>
          <p:grpSpPr>
            <a:xfrm>
              <a:off x="2582154" y="4994684"/>
              <a:ext cx="1307233" cy="683045"/>
              <a:chOff x="3036165" y="1640676"/>
              <a:chExt cx="1307233" cy="683045"/>
            </a:xfrm>
          </p:grpSpPr>
          <p:sp>
            <p:nvSpPr>
              <p:cNvPr id="26" name="CuadroTexto 25">
                <a:extLst>
                  <a:ext uri="{FF2B5EF4-FFF2-40B4-BE49-F238E27FC236}">
                    <a16:creationId xmlns:a16="http://schemas.microsoft.com/office/drawing/2014/main" id="{143261B2-FA2C-42A9-A478-1A054FDCDDE2}"/>
                  </a:ext>
                </a:extLst>
              </p:cNvPr>
              <p:cNvSpPr txBox="1"/>
              <p:nvPr/>
            </p:nvSpPr>
            <p:spPr>
              <a:xfrm>
                <a:off x="3036165" y="1649405"/>
                <a:ext cx="843554" cy="674316"/>
              </a:xfrm>
              <a:prstGeom prst="rect">
                <a:avLst/>
              </a:prstGeom>
              <a:noFill/>
            </p:spPr>
            <p:txBody>
              <a:bodyPr wrap="square" rtlCol="0">
                <a:spAutoFit/>
              </a:bodyPr>
              <a:lstStyle/>
              <a:p>
                <a:pPr lvl="0" algn="just" defTabSz="711200">
                  <a:lnSpc>
                    <a:spcPct val="90000"/>
                  </a:lnSpc>
                  <a:spcBef>
                    <a:spcPct val="0"/>
                  </a:spcBef>
                  <a:spcAft>
                    <a:spcPct val="35000"/>
                  </a:spcAft>
                </a:pPr>
                <a:r>
                  <a:rPr lang="es-ES" sz="1200" dirty="0"/>
                  <a:t>Impregnación de sulfato de Zinc a diferentes tiempos.</a:t>
                </a:r>
                <a:endParaRPr lang="es-EC" sz="1200" dirty="0"/>
              </a:p>
            </p:txBody>
          </p:sp>
          <p:sp>
            <p:nvSpPr>
              <p:cNvPr id="27" name="Elipse 26">
                <a:extLst>
                  <a:ext uri="{FF2B5EF4-FFF2-40B4-BE49-F238E27FC236}">
                    <a16:creationId xmlns:a16="http://schemas.microsoft.com/office/drawing/2014/main" id="{8ADBB608-279C-4A83-912B-38FA0362E07C}"/>
                  </a:ext>
                </a:extLst>
              </p:cNvPr>
              <p:cNvSpPr/>
              <p:nvPr/>
            </p:nvSpPr>
            <p:spPr>
              <a:xfrm>
                <a:off x="3951681" y="1640676"/>
                <a:ext cx="391717" cy="52367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pic>
          <p:nvPicPr>
            <p:cNvPr id="25" name="Imagen 24">
              <a:extLst>
                <a:ext uri="{FF2B5EF4-FFF2-40B4-BE49-F238E27FC236}">
                  <a16:creationId xmlns:a16="http://schemas.microsoft.com/office/drawing/2014/main" id="{5BDA3AA8-FA36-4841-9047-40796AC76A6B}"/>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50668" y="5099249"/>
              <a:ext cx="310773" cy="310773"/>
            </a:xfrm>
            <a:prstGeom prst="rect">
              <a:avLst/>
            </a:prstGeom>
          </p:spPr>
        </p:pic>
      </p:grpSp>
      <p:grpSp>
        <p:nvGrpSpPr>
          <p:cNvPr id="38" name="Grupo 37">
            <a:extLst>
              <a:ext uri="{FF2B5EF4-FFF2-40B4-BE49-F238E27FC236}">
                <a16:creationId xmlns:a16="http://schemas.microsoft.com/office/drawing/2014/main" id="{F10E7B37-C632-465B-ABEB-D0E5F3E4E6E2}"/>
              </a:ext>
            </a:extLst>
          </p:cNvPr>
          <p:cNvGrpSpPr/>
          <p:nvPr/>
        </p:nvGrpSpPr>
        <p:grpSpPr>
          <a:xfrm>
            <a:off x="1967661" y="5528976"/>
            <a:ext cx="1629117" cy="590931"/>
            <a:chOff x="6235033" y="3223393"/>
            <a:chExt cx="1375741" cy="458909"/>
          </a:xfrm>
        </p:grpSpPr>
        <p:grpSp>
          <p:nvGrpSpPr>
            <p:cNvPr id="39" name="Grupo 38">
              <a:extLst>
                <a:ext uri="{FF2B5EF4-FFF2-40B4-BE49-F238E27FC236}">
                  <a16:creationId xmlns:a16="http://schemas.microsoft.com/office/drawing/2014/main" id="{0C23726D-3090-444E-82F5-84956A426CB8}"/>
                </a:ext>
              </a:extLst>
            </p:cNvPr>
            <p:cNvGrpSpPr/>
            <p:nvPr/>
          </p:nvGrpSpPr>
          <p:grpSpPr>
            <a:xfrm>
              <a:off x="6235033" y="3223393"/>
              <a:ext cx="1375741" cy="458909"/>
              <a:chOff x="2967658" y="1649406"/>
              <a:chExt cx="1375741" cy="458909"/>
            </a:xfrm>
          </p:grpSpPr>
          <p:sp>
            <p:nvSpPr>
              <p:cNvPr id="41" name="CuadroTexto 40">
                <a:extLst>
                  <a:ext uri="{FF2B5EF4-FFF2-40B4-BE49-F238E27FC236}">
                    <a16:creationId xmlns:a16="http://schemas.microsoft.com/office/drawing/2014/main" id="{01B58844-0ECA-446B-A653-0C7996E958BD}"/>
                  </a:ext>
                </a:extLst>
              </p:cNvPr>
              <p:cNvSpPr txBox="1"/>
              <p:nvPr/>
            </p:nvSpPr>
            <p:spPr>
              <a:xfrm>
                <a:off x="2967658" y="1649406"/>
                <a:ext cx="912061" cy="458909"/>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Registro </a:t>
                </a:r>
                <a:r>
                  <a:rPr lang="es-EC" sz="1200" dirty="0"/>
                  <a:t>de datos de germinación </a:t>
                </a:r>
              </a:p>
            </p:txBody>
          </p:sp>
          <p:sp>
            <p:nvSpPr>
              <p:cNvPr id="42" name="Elipse 41">
                <a:extLst>
                  <a:ext uri="{FF2B5EF4-FFF2-40B4-BE49-F238E27FC236}">
                    <a16:creationId xmlns:a16="http://schemas.microsoft.com/office/drawing/2014/main" id="{CAA3FE5F-C246-4424-8300-3347F7BEACB9}"/>
                  </a:ext>
                </a:extLst>
              </p:cNvPr>
              <p:cNvSpPr/>
              <p:nvPr/>
            </p:nvSpPr>
            <p:spPr>
              <a:xfrm>
                <a:off x="3879719" y="1649406"/>
                <a:ext cx="463680" cy="458061"/>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pic>
          <p:nvPicPr>
            <p:cNvPr id="40" name="Imagen 39">
              <a:extLst>
                <a:ext uri="{FF2B5EF4-FFF2-40B4-BE49-F238E27FC236}">
                  <a16:creationId xmlns:a16="http://schemas.microsoft.com/office/drawing/2014/main" id="{0B0F2B6F-78F8-4BFA-A551-F75D5AD9354A}"/>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93423" y="3259873"/>
              <a:ext cx="352891" cy="352891"/>
            </a:xfrm>
            <a:prstGeom prst="rect">
              <a:avLst/>
            </a:prstGeom>
          </p:spPr>
        </p:pic>
      </p:grpSp>
      <p:grpSp>
        <p:nvGrpSpPr>
          <p:cNvPr id="45" name="Grupo 44">
            <a:extLst>
              <a:ext uri="{FF2B5EF4-FFF2-40B4-BE49-F238E27FC236}">
                <a16:creationId xmlns:a16="http://schemas.microsoft.com/office/drawing/2014/main" id="{49D41F2F-6C9B-47BE-A5A2-96A7F5E990B7}"/>
              </a:ext>
            </a:extLst>
          </p:cNvPr>
          <p:cNvGrpSpPr/>
          <p:nvPr/>
        </p:nvGrpSpPr>
        <p:grpSpPr>
          <a:xfrm>
            <a:off x="9160355" y="5379876"/>
            <a:ext cx="1729114" cy="646361"/>
            <a:chOff x="2823800" y="1611300"/>
            <a:chExt cx="1519599" cy="496167"/>
          </a:xfrm>
        </p:grpSpPr>
        <p:sp>
          <p:nvSpPr>
            <p:cNvPr id="47" name="CuadroTexto 46">
              <a:extLst>
                <a:ext uri="{FF2B5EF4-FFF2-40B4-BE49-F238E27FC236}">
                  <a16:creationId xmlns:a16="http://schemas.microsoft.com/office/drawing/2014/main" id="{4D47425D-1D9B-4736-993F-2A2C69FFE43C}"/>
                </a:ext>
              </a:extLst>
            </p:cNvPr>
            <p:cNvSpPr txBox="1"/>
            <p:nvPr/>
          </p:nvSpPr>
          <p:spPr>
            <a:xfrm>
              <a:off x="2823800" y="1649406"/>
              <a:ext cx="1055920" cy="453617"/>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Colocación en bandejas de germinación.</a:t>
              </a:r>
              <a:endParaRPr lang="es-EC" sz="1200" dirty="0"/>
            </a:p>
          </p:txBody>
        </p:sp>
        <p:sp>
          <p:nvSpPr>
            <p:cNvPr id="48" name="Elipse 47">
              <a:extLst>
                <a:ext uri="{FF2B5EF4-FFF2-40B4-BE49-F238E27FC236}">
                  <a16:creationId xmlns:a16="http://schemas.microsoft.com/office/drawing/2014/main" id="{AE0B19B6-EBA4-4E6B-8541-396E2515CE3E}"/>
                </a:ext>
              </a:extLst>
            </p:cNvPr>
            <p:cNvSpPr/>
            <p:nvPr/>
          </p:nvSpPr>
          <p:spPr>
            <a:xfrm>
              <a:off x="3806811" y="1611300"/>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62" name="Imagen 61">
            <a:extLst>
              <a:ext uri="{FF2B5EF4-FFF2-40B4-BE49-F238E27FC236}">
                <a16:creationId xmlns:a16="http://schemas.microsoft.com/office/drawing/2014/main" id="{33B83D06-A5C6-47B3-9F89-B83E263A3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6" t="35592" b="4529"/>
          <a:stretch/>
        </p:blipFill>
        <p:spPr>
          <a:xfrm>
            <a:off x="4824662" y="847157"/>
            <a:ext cx="2987274" cy="1680000"/>
          </a:xfrm>
          <a:prstGeom prst="round2DiagRect">
            <a:avLst/>
          </a:prstGeom>
          <a:ln>
            <a:solidFill>
              <a:schemeClr val="accent3"/>
            </a:solidFill>
          </a:ln>
        </p:spPr>
      </p:pic>
      <p:pic>
        <p:nvPicPr>
          <p:cNvPr id="66" name="Imagen 65">
            <a:extLst>
              <a:ext uri="{FF2B5EF4-FFF2-40B4-BE49-F238E27FC236}">
                <a16:creationId xmlns:a16="http://schemas.microsoft.com/office/drawing/2014/main" id="{B6D8C274-3571-45BB-BEB9-D3FA95E214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968" t="4667" r="2501" b="21633"/>
          <a:stretch/>
        </p:blipFill>
        <p:spPr>
          <a:xfrm>
            <a:off x="8799536" y="3769500"/>
            <a:ext cx="2477850" cy="1686347"/>
          </a:xfrm>
          <a:prstGeom prst="round2DiagRect">
            <a:avLst/>
          </a:prstGeom>
          <a:ln>
            <a:solidFill>
              <a:schemeClr val="accent3"/>
            </a:solidFill>
          </a:ln>
        </p:spPr>
      </p:pic>
      <p:pic>
        <p:nvPicPr>
          <p:cNvPr id="67" name="Imagen 66">
            <a:extLst>
              <a:ext uri="{FF2B5EF4-FFF2-40B4-BE49-F238E27FC236}">
                <a16:creationId xmlns:a16="http://schemas.microsoft.com/office/drawing/2014/main" id="{3A7BF94E-1E65-423D-8E0F-1D9F9F4EC874}"/>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341633" y="5447241"/>
            <a:ext cx="485101" cy="511630"/>
          </a:xfrm>
          <a:prstGeom prst="rect">
            <a:avLst/>
          </a:prstGeom>
        </p:spPr>
      </p:pic>
      <p:pic>
        <p:nvPicPr>
          <p:cNvPr id="68" name="Imagen 67">
            <a:extLst>
              <a:ext uri="{FF2B5EF4-FFF2-40B4-BE49-F238E27FC236}">
                <a16:creationId xmlns:a16="http://schemas.microsoft.com/office/drawing/2014/main" id="{0E5D930B-8E3B-48AF-B7C7-ED5E68142CAC}"/>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27203" y="2700706"/>
            <a:ext cx="303744" cy="388013"/>
          </a:xfrm>
          <a:prstGeom prst="rect">
            <a:avLst/>
          </a:prstGeom>
        </p:spPr>
      </p:pic>
      <p:pic>
        <p:nvPicPr>
          <p:cNvPr id="70" name="Imagen 69">
            <a:extLst>
              <a:ext uri="{FF2B5EF4-FFF2-40B4-BE49-F238E27FC236}">
                <a16:creationId xmlns:a16="http://schemas.microsoft.com/office/drawing/2014/main" id="{534826AC-7CD3-4890-999A-E4CD96AB82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544" t="15819" r="5069" b="38524"/>
          <a:stretch/>
        </p:blipFill>
        <p:spPr>
          <a:xfrm>
            <a:off x="1379644" y="3677538"/>
            <a:ext cx="2756121" cy="1818408"/>
          </a:xfrm>
          <a:prstGeom prst="round2DiagRect">
            <a:avLst/>
          </a:prstGeom>
          <a:ln>
            <a:solidFill>
              <a:schemeClr val="accent3"/>
            </a:solidFill>
          </a:ln>
        </p:spPr>
      </p:pic>
      <p:sp>
        <p:nvSpPr>
          <p:cNvPr id="73" name="Flecha: a la derecha 72">
            <a:extLst>
              <a:ext uri="{FF2B5EF4-FFF2-40B4-BE49-F238E27FC236}">
                <a16:creationId xmlns:a16="http://schemas.microsoft.com/office/drawing/2014/main" id="{110512C3-991C-47B0-953B-EB375994F912}"/>
              </a:ext>
            </a:extLst>
          </p:cNvPr>
          <p:cNvSpPr/>
          <p:nvPr/>
        </p:nvSpPr>
        <p:spPr>
          <a:xfrm>
            <a:off x="701810" y="1682460"/>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Flecha: a la derecha 74">
            <a:extLst>
              <a:ext uri="{FF2B5EF4-FFF2-40B4-BE49-F238E27FC236}">
                <a16:creationId xmlns:a16="http://schemas.microsoft.com/office/drawing/2014/main" id="{85D0EE29-EF14-4D23-AA7A-2A6A5A428709}"/>
              </a:ext>
            </a:extLst>
          </p:cNvPr>
          <p:cNvSpPr/>
          <p:nvPr/>
        </p:nvSpPr>
        <p:spPr>
          <a:xfrm>
            <a:off x="4131761" y="1622460"/>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6" name="Flecha: a la derecha 75">
            <a:extLst>
              <a:ext uri="{FF2B5EF4-FFF2-40B4-BE49-F238E27FC236}">
                <a16:creationId xmlns:a16="http://schemas.microsoft.com/office/drawing/2014/main" id="{203C31D4-EC0B-4C00-A7E1-B03431C90118}"/>
              </a:ext>
            </a:extLst>
          </p:cNvPr>
          <p:cNvSpPr/>
          <p:nvPr/>
        </p:nvSpPr>
        <p:spPr>
          <a:xfrm rot="5400000">
            <a:off x="9778003" y="3197423"/>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8" name="Imagen 77">
            <a:extLst>
              <a:ext uri="{FF2B5EF4-FFF2-40B4-BE49-F238E27FC236}">
                <a16:creationId xmlns:a16="http://schemas.microsoft.com/office/drawing/2014/main" id="{687FB26B-8FC4-40AF-8F8C-A3675E89DBA3}"/>
              </a:ext>
            </a:extLst>
          </p:cNvPr>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4136" r="26230" b="11198"/>
          <a:stretch/>
        </p:blipFill>
        <p:spPr bwMode="auto">
          <a:xfrm>
            <a:off x="8803041" y="839287"/>
            <a:ext cx="2199628" cy="1686347"/>
          </a:xfrm>
          <a:prstGeom prst="round2DiagRect">
            <a:avLst/>
          </a:prstGeom>
          <a:noFill/>
          <a:ln>
            <a:solidFill>
              <a:schemeClr val="accent3"/>
            </a:solidFill>
          </a:ln>
          <a:extLst>
            <a:ext uri="{53640926-AAD7-44D8-BBD7-CCE9431645EC}">
              <a14:shadowObscured xmlns:a14="http://schemas.microsoft.com/office/drawing/2010/main"/>
            </a:ext>
          </a:extLst>
        </p:spPr>
      </p:pic>
      <p:sp>
        <p:nvSpPr>
          <p:cNvPr id="79" name="1 Título">
            <a:extLst>
              <a:ext uri="{FF2B5EF4-FFF2-40B4-BE49-F238E27FC236}">
                <a16:creationId xmlns:a16="http://schemas.microsoft.com/office/drawing/2014/main" id="{83BC1E4D-9724-4A77-9725-E6008E5D618E}"/>
              </a:ext>
            </a:extLst>
          </p:cNvPr>
          <p:cNvSpPr txBox="1">
            <a:spLocks/>
          </p:cNvSpPr>
          <p:nvPr/>
        </p:nvSpPr>
        <p:spPr>
          <a:xfrm rot="16200000">
            <a:off x="-1546960" y="1919173"/>
            <a:ext cx="4139323" cy="369332"/>
          </a:xfrm>
          <a:prstGeom prst="rect">
            <a:avLst/>
          </a:prstGeom>
        </p:spPr>
        <p:txBody>
          <a:bodyPr wrap="square" lIns="0" tIns="0" rIns="0" bIns="0">
            <a:spAutoFit/>
          </a:bodyPr>
          <a:lstStyle>
            <a:lvl1pPr algn="r">
              <a:defRPr sz="3200" b="1" i="0">
                <a:ln w="12700">
                  <a:noFill/>
                </a:ln>
                <a:solidFill>
                  <a:schemeClr val="accent3"/>
                </a:solidFill>
                <a:ea typeface="+mj-ea"/>
                <a:cs typeface="Arial"/>
              </a:defRPr>
            </a:lvl1pPr>
          </a:lstStyle>
          <a:p>
            <a:pPr algn="ctr"/>
            <a:r>
              <a:rPr lang="es-EC" sz="2400" kern="1500" spc="-150" dirty="0"/>
              <a:t>GERMINACIÓN</a:t>
            </a:r>
            <a:endParaRPr lang="es-EC" sz="2400" dirty="0">
              <a:solidFill>
                <a:schemeClr val="bg1"/>
              </a:solidFill>
            </a:endParaRPr>
          </a:p>
        </p:txBody>
      </p:sp>
      <p:grpSp>
        <p:nvGrpSpPr>
          <p:cNvPr id="43" name="Grupo 42">
            <a:extLst>
              <a:ext uri="{FF2B5EF4-FFF2-40B4-BE49-F238E27FC236}">
                <a16:creationId xmlns:a16="http://schemas.microsoft.com/office/drawing/2014/main" id="{9E25AED5-0FDD-41EC-B351-F477D65DFC1F}"/>
              </a:ext>
            </a:extLst>
          </p:cNvPr>
          <p:cNvGrpSpPr/>
          <p:nvPr/>
        </p:nvGrpSpPr>
        <p:grpSpPr>
          <a:xfrm>
            <a:off x="8951640" y="6159634"/>
            <a:ext cx="3240360" cy="582613"/>
            <a:chOff x="8832304" y="6018112"/>
            <a:chExt cx="3240360" cy="582613"/>
          </a:xfrm>
        </p:grpSpPr>
        <p:sp>
          <p:nvSpPr>
            <p:cNvPr id="44" name="Rectángulo redondeado 5">
              <a:extLst>
                <a:ext uri="{FF2B5EF4-FFF2-40B4-BE49-F238E27FC236}">
                  <a16:creationId xmlns:a16="http://schemas.microsoft.com/office/drawing/2014/main" id="{5702B5E4-B9A3-45E7-A848-B891F100CFA3}"/>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6" name="Imagen 5">
              <a:extLst>
                <a:ext uri="{FF2B5EF4-FFF2-40B4-BE49-F238E27FC236}">
                  <a16:creationId xmlns:a16="http://schemas.microsoft.com/office/drawing/2014/main" id="{0208D439-9132-4D87-B748-1E2FAD22806F}"/>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Flecha: a la derecha 48">
            <a:extLst>
              <a:ext uri="{FF2B5EF4-FFF2-40B4-BE49-F238E27FC236}">
                <a16:creationId xmlns:a16="http://schemas.microsoft.com/office/drawing/2014/main" id="{F0E725F4-9456-43DC-B6CB-60D149ACFB77}"/>
              </a:ext>
            </a:extLst>
          </p:cNvPr>
          <p:cNvSpPr/>
          <p:nvPr/>
        </p:nvSpPr>
        <p:spPr>
          <a:xfrm>
            <a:off x="8033119" y="1622460"/>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Flecha: a la derecha 34">
            <a:extLst>
              <a:ext uri="{FF2B5EF4-FFF2-40B4-BE49-F238E27FC236}">
                <a16:creationId xmlns:a16="http://schemas.microsoft.com/office/drawing/2014/main" id="{4B7C320D-3F7B-4513-B4F7-596BDB758644}"/>
              </a:ext>
            </a:extLst>
          </p:cNvPr>
          <p:cNvSpPr/>
          <p:nvPr/>
        </p:nvSpPr>
        <p:spPr>
          <a:xfrm rot="10800000">
            <a:off x="4281658" y="4522682"/>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Flecha: a la derecha 35">
            <a:extLst>
              <a:ext uri="{FF2B5EF4-FFF2-40B4-BE49-F238E27FC236}">
                <a16:creationId xmlns:a16="http://schemas.microsoft.com/office/drawing/2014/main" id="{96685B3E-6A36-4BEA-8032-2B82D0AD822E}"/>
              </a:ext>
            </a:extLst>
          </p:cNvPr>
          <p:cNvSpPr/>
          <p:nvPr/>
        </p:nvSpPr>
        <p:spPr>
          <a:xfrm rot="10800000">
            <a:off x="8033119" y="4451157"/>
            <a:ext cx="609600" cy="39219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7" name="Imagen 36" descr="Un microondas encima de mesa&#10;&#10;Descripción generada automáticamente con confianza baja">
            <a:extLst>
              <a:ext uri="{FF2B5EF4-FFF2-40B4-BE49-F238E27FC236}">
                <a16:creationId xmlns:a16="http://schemas.microsoft.com/office/drawing/2014/main" id="{3DE5DD5F-80B2-431E-8DFB-B13DEC2FD641}"/>
              </a:ext>
            </a:extLst>
          </p:cNvPr>
          <p:cNvPicPr/>
          <p:nvPr/>
        </p:nvPicPr>
        <p:blipFill rotWithShape="1">
          <a:blip r:embed="rId11" cstate="print">
            <a:extLst>
              <a:ext uri="{28A0092B-C50C-407E-A947-70E740481C1C}">
                <a14:useLocalDpi xmlns:a14="http://schemas.microsoft.com/office/drawing/2010/main" val="0"/>
              </a:ext>
            </a:extLst>
          </a:blip>
          <a:srcRect t="19407"/>
          <a:stretch/>
        </p:blipFill>
        <p:spPr bwMode="auto">
          <a:xfrm>
            <a:off x="1426405" y="869179"/>
            <a:ext cx="2622055" cy="1678477"/>
          </a:xfrm>
          <a:prstGeom prst="round2DiagRect">
            <a:avLst/>
          </a:prstGeom>
          <a:ln>
            <a:noFill/>
          </a:ln>
          <a:extLst>
            <a:ext uri="{53640926-AAD7-44D8-BBD7-CCE9431645EC}">
              <a14:shadowObscured xmlns:a14="http://schemas.microsoft.com/office/drawing/2010/main"/>
            </a:ext>
          </a:extLst>
        </p:spPr>
      </p:pic>
      <p:pic>
        <p:nvPicPr>
          <p:cNvPr id="50" name="Imagen 49">
            <a:extLst>
              <a:ext uri="{FF2B5EF4-FFF2-40B4-BE49-F238E27FC236}">
                <a16:creationId xmlns:a16="http://schemas.microsoft.com/office/drawing/2014/main" id="{A8D2B50B-23A7-42BF-BE43-C5EDA8B871CF}"/>
              </a:ext>
            </a:extLst>
          </p:cNvPr>
          <p:cNvPicPr>
            <a:picLocks noChangeAspect="1"/>
          </p:cNvPicPr>
          <p:nvPr/>
        </p:nvPicPr>
        <p:blipFill>
          <a:blip r:embed="rId12"/>
          <a:stretch>
            <a:fillRect/>
          </a:stretch>
        </p:blipFill>
        <p:spPr>
          <a:xfrm>
            <a:off x="5085526" y="3638818"/>
            <a:ext cx="2756121" cy="1978116"/>
          </a:xfrm>
          <a:prstGeom prst="round2DiagRect">
            <a:avLst/>
          </a:prstGeom>
        </p:spPr>
      </p:pic>
      <p:grpSp>
        <p:nvGrpSpPr>
          <p:cNvPr id="51" name="Grupo 50">
            <a:extLst>
              <a:ext uri="{FF2B5EF4-FFF2-40B4-BE49-F238E27FC236}">
                <a16:creationId xmlns:a16="http://schemas.microsoft.com/office/drawing/2014/main" id="{C55F0545-D0F5-419B-A233-21CED0364902}"/>
              </a:ext>
            </a:extLst>
          </p:cNvPr>
          <p:cNvGrpSpPr/>
          <p:nvPr/>
        </p:nvGrpSpPr>
        <p:grpSpPr>
          <a:xfrm>
            <a:off x="1683496" y="2590731"/>
            <a:ext cx="1751073" cy="555943"/>
            <a:chOff x="2944026" y="1611300"/>
            <a:chExt cx="1399373" cy="496167"/>
          </a:xfrm>
        </p:grpSpPr>
        <p:sp>
          <p:nvSpPr>
            <p:cNvPr id="52" name="CuadroTexto 51">
              <a:extLst>
                <a:ext uri="{FF2B5EF4-FFF2-40B4-BE49-F238E27FC236}">
                  <a16:creationId xmlns:a16="http://schemas.microsoft.com/office/drawing/2014/main" id="{BD6089FB-8E61-4C7F-AC56-65828500E917}"/>
                </a:ext>
              </a:extLst>
            </p:cNvPr>
            <p:cNvSpPr txBox="1"/>
            <p:nvPr/>
          </p:nvSpPr>
          <p:spPr>
            <a:xfrm>
              <a:off x="2944026" y="1647014"/>
              <a:ext cx="926438" cy="379064"/>
            </a:xfrm>
            <a:prstGeom prst="rect">
              <a:avLst/>
            </a:prstGeom>
            <a:noFill/>
          </p:spPr>
          <p:txBody>
            <a:bodyPr wrap="square" rtlCol="0">
              <a:spAutoFit/>
            </a:bodyPr>
            <a:lstStyle/>
            <a:p>
              <a:pPr lvl="0" algn="ctr" defTabSz="711200">
                <a:lnSpc>
                  <a:spcPct val="90000"/>
                </a:lnSpc>
                <a:spcBef>
                  <a:spcPct val="0"/>
                </a:spcBef>
                <a:spcAft>
                  <a:spcPct val="35000"/>
                </a:spcAft>
              </a:pPr>
              <a:r>
                <a:rPr lang="es-EC" sz="1200" dirty="0"/>
                <a:t>Peso sulfato de zinc.</a:t>
              </a:r>
            </a:p>
          </p:txBody>
        </p:sp>
        <p:sp>
          <p:nvSpPr>
            <p:cNvPr id="53" name="Elipse 52">
              <a:extLst>
                <a:ext uri="{FF2B5EF4-FFF2-40B4-BE49-F238E27FC236}">
                  <a16:creationId xmlns:a16="http://schemas.microsoft.com/office/drawing/2014/main" id="{BB74C441-F3BC-45F3-831E-5255AEAE61CC}"/>
                </a:ext>
              </a:extLst>
            </p:cNvPr>
            <p:cNvSpPr/>
            <p:nvPr/>
          </p:nvSpPr>
          <p:spPr>
            <a:xfrm>
              <a:off x="3806811" y="1611300"/>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54" name="Grupo 53">
            <a:extLst>
              <a:ext uri="{FF2B5EF4-FFF2-40B4-BE49-F238E27FC236}">
                <a16:creationId xmlns:a16="http://schemas.microsoft.com/office/drawing/2014/main" id="{0D6E724C-107B-4A37-942B-3C329668D2CA}"/>
              </a:ext>
            </a:extLst>
          </p:cNvPr>
          <p:cNvGrpSpPr/>
          <p:nvPr/>
        </p:nvGrpSpPr>
        <p:grpSpPr>
          <a:xfrm>
            <a:off x="5408180" y="5616934"/>
            <a:ext cx="1729114" cy="646361"/>
            <a:chOff x="2823800" y="1611300"/>
            <a:chExt cx="1519599" cy="496167"/>
          </a:xfrm>
        </p:grpSpPr>
        <p:sp>
          <p:nvSpPr>
            <p:cNvPr id="55" name="CuadroTexto 54">
              <a:extLst>
                <a:ext uri="{FF2B5EF4-FFF2-40B4-BE49-F238E27FC236}">
                  <a16:creationId xmlns:a16="http://schemas.microsoft.com/office/drawing/2014/main" id="{75940B4E-8ADB-4DA9-ABEC-1FC7967E3BF0}"/>
                </a:ext>
              </a:extLst>
            </p:cNvPr>
            <p:cNvSpPr txBox="1"/>
            <p:nvPr/>
          </p:nvSpPr>
          <p:spPr>
            <a:xfrm>
              <a:off x="2823800" y="1649406"/>
              <a:ext cx="1055920" cy="326038"/>
            </a:xfrm>
            <a:prstGeom prst="rect">
              <a:avLst/>
            </a:prstGeom>
            <a:noFill/>
          </p:spPr>
          <p:txBody>
            <a:bodyPr wrap="square" rtlCol="0">
              <a:spAutoFit/>
            </a:bodyPr>
            <a:lstStyle/>
            <a:p>
              <a:pPr lvl="0" algn="ctr" defTabSz="711200">
                <a:lnSpc>
                  <a:spcPct val="90000"/>
                </a:lnSpc>
                <a:spcBef>
                  <a:spcPct val="0"/>
                </a:spcBef>
                <a:spcAft>
                  <a:spcPct val="35000"/>
                </a:spcAft>
              </a:pPr>
              <a:r>
                <a:rPr lang="es-ES" sz="1200" dirty="0"/>
                <a:t>Conteo semillas germinadas.</a:t>
              </a:r>
              <a:endParaRPr lang="es-EC" sz="1200" dirty="0"/>
            </a:p>
          </p:txBody>
        </p:sp>
        <p:sp>
          <p:nvSpPr>
            <p:cNvPr id="56" name="Elipse 55">
              <a:extLst>
                <a:ext uri="{FF2B5EF4-FFF2-40B4-BE49-F238E27FC236}">
                  <a16:creationId xmlns:a16="http://schemas.microsoft.com/office/drawing/2014/main" id="{F164219F-49D6-4AC3-8AEA-19DA7A3FD05D}"/>
                </a:ext>
              </a:extLst>
            </p:cNvPr>
            <p:cNvSpPr/>
            <p:nvPr/>
          </p:nvSpPr>
          <p:spPr>
            <a:xfrm>
              <a:off x="3806811" y="1611300"/>
              <a:ext cx="536588" cy="496167"/>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57" name="Imagen 56">
            <a:extLst>
              <a:ext uri="{FF2B5EF4-FFF2-40B4-BE49-F238E27FC236}">
                <a16:creationId xmlns:a16="http://schemas.microsoft.com/office/drawing/2014/main" id="{CAEA6CC7-B161-4BA5-9919-1FF3B15CEDE5}"/>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42773" y="2715426"/>
            <a:ext cx="558430" cy="272343"/>
          </a:xfrm>
          <a:prstGeom prst="rect">
            <a:avLst/>
          </a:prstGeom>
        </p:spPr>
      </p:pic>
      <p:pic>
        <p:nvPicPr>
          <p:cNvPr id="58" name="Imagen 57">
            <a:extLst>
              <a:ext uri="{FF2B5EF4-FFF2-40B4-BE49-F238E27FC236}">
                <a16:creationId xmlns:a16="http://schemas.microsoft.com/office/drawing/2014/main" id="{DECEB97F-0DB4-483D-8EF9-34D24979F4C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90701" y="5693585"/>
            <a:ext cx="485101" cy="511630"/>
          </a:xfrm>
          <a:prstGeom prst="rect">
            <a:avLst/>
          </a:prstGeom>
        </p:spPr>
      </p:pic>
    </p:spTree>
    <p:extLst>
      <p:ext uri="{BB962C8B-B14F-4D97-AF65-F5344CB8AC3E}">
        <p14:creationId xmlns:p14="http://schemas.microsoft.com/office/powerpoint/2010/main" val="232599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18067</TotalTime>
  <Words>1990</Words>
  <Application>Microsoft Office PowerPoint</Application>
  <PresentationFormat>Panorámica</PresentationFormat>
  <Paragraphs>250</Paragraphs>
  <Slides>24</Slides>
  <Notes>2</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9" baseType="lpstr">
      <vt:lpstr>Arial</vt:lpstr>
      <vt:lpstr>Calibri</vt:lpstr>
      <vt:lpstr>Trebuchet MS</vt:lpstr>
      <vt:lpstr>Office Theme</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Fernanda</dc:creator>
  <cp:lastModifiedBy>Luis Intriago</cp:lastModifiedBy>
  <cp:revision>487</cp:revision>
  <dcterms:created xsi:type="dcterms:W3CDTF">2017-02-21T17:06:38Z</dcterms:created>
  <dcterms:modified xsi:type="dcterms:W3CDTF">2021-08-18T02:46:08Z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2017-02-02T00:00:00Z</vt:filetime>
  </property>
  <property fmtid="{D5CDD505-2E9C-101B-9397-08002B2CF9AE}" pid="3" name="Creator">
    <vt:lpwstr>Microsoft® PowerPoint® 2013</vt:lpwstr>
  </property>
  <property fmtid="{D5CDD505-2E9C-101B-9397-08002B2CF9AE}" pid="4" name="LastSaved">
    <vt:filetime>2017-02-21T00:00:00Z</vt:filetime>
  </property>
</Properties>
</file>