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8" r:id="rId3"/>
    <p:sldId id="274" r:id="rId4"/>
    <p:sldId id="275" r:id="rId5"/>
    <p:sldId id="276" r:id="rId6"/>
    <p:sldId id="272" r:id="rId7"/>
    <p:sldId id="273" r:id="rId8"/>
    <p:sldId id="285" r:id="rId9"/>
    <p:sldId id="290" r:id="rId10"/>
    <p:sldId id="286" r:id="rId11"/>
    <p:sldId id="287" r:id="rId12"/>
    <p:sldId id="288" r:id="rId13"/>
    <p:sldId id="269" r:id="rId14"/>
    <p:sldId id="278" r:id="rId15"/>
    <p:sldId id="279" r:id="rId16"/>
    <p:sldId id="280" r:id="rId17"/>
    <p:sldId id="281" r:id="rId18"/>
    <p:sldId id="282" r:id="rId19"/>
    <p:sldId id="283" r:id="rId20"/>
    <p:sldId id="265" r:id="rId21"/>
    <p:sldId id="266" r:id="rId22"/>
    <p:sldId id="267" r:id="rId23"/>
    <p:sldId id="268" r:id="rId24"/>
    <p:sldId id="263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587"/>
    <a:srgbClr val="ECC740"/>
    <a:srgbClr val="6BF599"/>
    <a:srgbClr val="59A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8.115048118985127E-2"/>
          <c:y val="0.18560185185185185"/>
          <c:w val="0.8966272965879265"/>
          <c:h val="0.707978638086905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Ganancia de peso (kg)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CC74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DC587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3333333333333333E-2"/>
                  <c:y val="-4.2437781360066642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555555555555555E-2"/>
                  <c:y val="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77777777777777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Hoja2!$C$2:$C$4</c:f>
                <c:numCache>
                  <c:formatCode>General</c:formatCode>
                  <c:ptCount val="3"/>
                  <c:pt idx="0">
                    <c:v>0.16</c:v>
                  </c:pt>
                  <c:pt idx="1">
                    <c:v>0.6</c:v>
                  </c:pt>
                  <c:pt idx="2">
                    <c:v>0.3</c:v>
                  </c:pt>
                </c:numCache>
              </c:numRef>
            </c:plus>
            <c:minus>
              <c:numRef>
                <c:f>Hoja2!$C$2:$C$4</c:f>
                <c:numCache>
                  <c:formatCode>General</c:formatCode>
                  <c:ptCount val="3"/>
                  <c:pt idx="0">
                    <c:v>0.16</c:v>
                  </c:pt>
                  <c:pt idx="1">
                    <c:v>0.6</c:v>
                  </c:pt>
                  <c:pt idx="2">
                    <c:v>0.3</c:v>
                  </c:pt>
                </c:numCache>
              </c:numRef>
            </c:minus>
            <c:spPr>
              <a:noFill/>
              <a:ln w="222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Hoja2!$A$2:$A$4</c:f>
              <c:strCache>
                <c:ptCount val="3"/>
                <c:pt idx="0">
                  <c:v>T0</c:v>
                </c:pt>
                <c:pt idx="1">
                  <c:v>T1</c:v>
                </c:pt>
                <c:pt idx="2">
                  <c:v>T2</c:v>
                </c:pt>
              </c:strCache>
            </c:strRef>
          </c:cat>
          <c:val>
            <c:numRef>
              <c:f>Hoja2!$B$2:$B$4</c:f>
              <c:numCache>
                <c:formatCode>General</c:formatCode>
                <c:ptCount val="3"/>
                <c:pt idx="0">
                  <c:v>6.46</c:v>
                </c:pt>
                <c:pt idx="1">
                  <c:v>6.99</c:v>
                </c:pt>
                <c:pt idx="2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6228888"/>
        <c:axId val="326221440"/>
      </c:barChart>
      <c:catAx>
        <c:axId val="326228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6221440"/>
        <c:crosses val="autoZero"/>
        <c:auto val="1"/>
        <c:lblAlgn val="ctr"/>
        <c:lblOffset val="100"/>
        <c:noMultiLvlLbl val="0"/>
      </c:catAx>
      <c:valAx>
        <c:axId val="3262214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6228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20000"/>
          <a:lumOff val="80000"/>
        </a:schemeClr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Hoja3!$B$1</c:f>
              <c:strCache>
                <c:ptCount val="1"/>
                <c:pt idx="0">
                  <c:v>FCA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CC74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DC587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3333333333333284E-2"/>
                  <c:y val="-4.2437781360066642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333333333333229E-2"/>
                  <c:y val="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0555555555555454E-2"/>
                  <c:y val="9.2592592592592587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Hoja3!$C$2:$C$4</c:f>
                <c:numCache>
                  <c:formatCode>General</c:formatCode>
                  <c:ptCount val="3"/>
                  <c:pt idx="0">
                    <c:v>0.23</c:v>
                  </c:pt>
                  <c:pt idx="1">
                    <c:v>0.71</c:v>
                  </c:pt>
                  <c:pt idx="2">
                    <c:v>0.27</c:v>
                  </c:pt>
                </c:numCache>
              </c:numRef>
            </c:plus>
            <c:minus>
              <c:numRef>
                <c:f>Hoja3!$C$2:$C$4</c:f>
                <c:numCache>
                  <c:formatCode>General</c:formatCode>
                  <c:ptCount val="3"/>
                  <c:pt idx="0">
                    <c:v>0.23</c:v>
                  </c:pt>
                  <c:pt idx="1">
                    <c:v>0.71</c:v>
                  </c:pt>
                  <c:pt idx="2">
                    <c:v>0.27</c:v>
                  </c:pt>
                </c:numCache>
              </c:numRef>
            </c:minus>
            <c:spPr>
              <a:noFill/>
              <a:ln w="222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Hoja3!$A$2:$A$4</c:f>
              <c:strCache>
                <c:ptCount val="3"/>
                <c:pt idx="0">
                  <c:v>T0</c:v>
                </c:pt>
                <c:pt idx="1">
                  <c:v>T1</c:v>
                </c:pt>
                <c:pt idx="2">
                  <c:v>T2</c:v>
                </c:pt>
              </c:strCache>
            </c:strRef>
          </c:cat>
          <c:val>
            <c:numRef>
              <c:f>Hoja3!$B$2:$B$4</c:f>
              <c:numCache>
                <c:formatCode>General</c:formatCode>
                <c:ptCount val="3"/>
                <c:pt idx="0">
                  <c:v>8.35</c:v>
                </c:pt>
                <c:pt idx="1">
                  <c:v>7.77</c:v>
                </c:pt>
                <c:pt idx="2">
                  <c:v>6.56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538688"/>
        <c:axId val="348534768"/>
      </c:barChart>
      <c:catAx>
        <c:axId val="34853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34768"/>
        <c:crosses val="autoZero"/>
        <c:auto val="1"/>
        <c:lblAlgn val="ctr"/>
        <c:lblOffset val="100"/>
        <c:noMultiLvlLbl val="0"/>
      </c:catAx>
      <c:valAx>
        <c:axId val="34853476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3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Peso promedio Timo (g)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Hoja4!$B$1</c:f>
              <c:strCache>
                <c:ptCount val="1"/>
                <c:pt idx="0">
                  <c:v>Peso del Timo (g)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CC74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DC587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3333333333333284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777777777777776E-2"/>
                  <c:y val="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3333333333333229E-2"/>
                  <c:y val="-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Hoja4!$C$2:$C$4</c:f>
                <c:numCache>
                  <c:formatCode>General</c:formatCode>
                  <c:ptCount val="3"/>
                  <c:pt idx="0">
                    <c:v>0.95</c:v>
                  </c:pt>
                  <c:pt idx="1">
                    <c:v>1.29</c:v>
                  </c:pt>
                  <c:pt idx="2">
                    <c:v>1.84</c:v>
                  </c:pt>
                </c:numCache>
              </c:numRef>
            </c:plus>
            <c:minus>
              <c:numRef>
                <c:f>Hoja4!$C$2:$C$4</c:f>
                <c:numCache>
                  <c:formatCode>General</c:formatCode>
                  <c:ptCount val="3"/>
                  <c:pt idx="0">
                    <c:v>0.95</c:v>
                  </c:pt>
                  <c:pt idx="1">
                    <c:v>1.29</c:v>
                  </c:pt>
                  <c:pt idx="2">
                    <c:v>1.84</c:v>
                  </c:pt>
                </c:numCache>
              </c:numRef>
            </c:minus>
            <c:spPr>
              <a:noFill/>
              <a:ln w="222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Hoja4!$A$2:$A$4</c:f>
              <c:strCache>
                <c:ptCount val="3"/>
                <c:pt idx="0">
                  <c:v>T0</c:v>
                </c:pt>
                <c:pt idx="1">
                  <c:v>T1</c:v>
                </c:pt>
                <c:pt idx="2">
                  <c:v>T2 </c:v>
                </c:pt>
              </c:strCache>
            </c:strRef>
          </c:cat>
          <c:val>
            <c:numRef>
              <c:f>Hoja4!$B$2:$B$4</c:f>
              <c:numCache>
                <c:formatCode>General</c:formatCode>
                <c:ptCount val="3"/>
                <c:pt idx="0">
                  <c:v>10.28</c:v>
                </c:pt>
                <c:pt idx="1">
                  <c:v>15.75</c:v>
                </c:pt>
                <c:pt idx="2">
                  <c:v>23.05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541432"/>
        <c:axId val="348538296"/>
      </c:barChart>
      <c:catAx>
        <c:axId val="348541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38296"/>
        <c:crosses val="autoZero"/>
        <c:auto val="1"/>
        <c:lblAlgn val="ctr"/>
        <c:lblOffset val="100"/>
        <c:noMultiLvlLbl val="0"/>
      </c:catAx>
      <c:valAx>
        <c:axId val="34853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41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Largo promedio Timo (cm)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Hoja5!$B$1</c:f>
              <c:strCache>
                <c:ptCount val="1"/>
                <c:pt idx="0">
                  <c:v>Largo del Timo (cm)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CC74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DC587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3333333333333305E-2"/>
                  <c:y val="4.62962962962962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333333333333333E-2"/>
                  <c:y val="-4.2437781360066642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/>
                      <a:t>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88888888888888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Hoja5!$C$2:$C$4</c:f>
                <c:numCache>
                  <c:formatCode>General</c:formatCode>
                  <c:ptCount val="3"/>
                  <c:pt idx="0">
                    <c:v>0.8</c:v>
                  </c:pt>
                  <c:pt idx="1">
                    <c:v>0.19</c:v>
                  </c:pt>
                  <c:pt idx="2">
                    <c:v>0.55000000000000004</c:v>
                  </c:pt>
                </c:numCache>
              </c:numRef>
            </c:plus>
            <c:minus>
              <c:numRef>
                <c:f>Hoja5!$C$2:$C$4</c:f>
                <c:numCache>
                  <c:formatCode>General</c:formatCode>
                  <c:ptCount val="3"/>
                  <c:pt idx="0">
                    <c:v>0.8</c:v>
                  </c:pt>
                  <c:pt idx="1">
                    <c:v>0.19</c:v>
                  </c:pt>
                  <c:pt idx="2">
                    <c:v>0.55000000000000004</c:v>
                  </c:pt>
                </c:numCache>
              </c:numRef>
            </c:minus>
            <c:spPr>
              <a:noFill/>
              <a:ln w="222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Hoja5!$A$2:$A$4</c:f>
              <c:strCache>
                <c:ptCount val="3"/>
                <c:pt idx="0">
                  <c:v>T0</c:v>
                </c:pt>
                <c:pt idx="1">
                  <c:v>T1</c:v>
                </c:pt>
                <c:pt idx="2">
                  <c:v>T2</c:v>
                </c:pt>
              </c:strCache>
            </c:strRef>
          </c:cat>
          <c:val>
            <c:numRef>
              <c:f>Hoja5!$B$2:$B$4</c:f>
              <c:numCache>
                <c:formatCode>General</c:formatCode>
                <c:ptCount val="3"/>
                <c:pt idx="0">
                  <c:v>4.09</c:v>
                </c:pt>
                <c:pt idx="1">
                  <c:v>5.95</c:v>
                </c:pt>
                <c:pt idx="2">
                  <c:v>6.88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540256"/>
        <c:axId val="348535160"/>
      </c:barChart>
      <c:catAx>
        <c:axId val="3485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35160"/>
        <c:crosses val="autoZero"/>
        <c:auto val="1"/>
        <c:lblAlgn val="ctr"/>
        <c:lblOffset val="100"/>
        <c:noMultiLvlLbl val="0"/>
      </c:catAx>
      <c:valAx>
        <c:axId val="348535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4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Peso promedio Bazo (g)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Hoja6!$B$1</c:f>
              <c:strCache>
                <c:ptCount val="1"/>
                <c:pt idx="0">
                  <c:v>Peso del Bazo (g)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CC74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DC587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0555555555555555E-2"/>
                  <c:y val="-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333333333333333E-2"/>
                  <c:y val="-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7777777777777676E-2"/>
                  <c:y val="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Hoja6!$C$2:$C$4</c:f>
                <c:numCache>
                  <c:formatCode>General</c:formatCode>
                  <c:ptCount val="3"/>
                  <c:pt idx="0">
                    <c:v>1.31</c:v>
                  </c:pt>
                  <c:pt idx="1">
                    <c:v>1.43</c:v>
                  </c:pt>
                  <c:pt idx="2">
                    <c:v>1.01</c:v>
                  </c:pt>
                </c:numCache>
              </c:numRef>
            </c:plus>
            <c:minus>
              <c:numRef>
                <c:f>Hoja6!$C$2:$C$4</c:f>
                <c:numCache>
                  <c:formatCode>General</c:formatCode>
                  <c:ptCount val="3"/>
                  <c:pt idx="0">
                    <c:v>1.31</c:v>
                  </c:pt>
                  <c:pt idx="1">
                    <c:v>1.43</c:v>
                  </c:pt>
                  <c:pt idx="2">
                    <c:v>1.01</c:v>
                  </c:pt>
                </c:numCache>
              </c:numRef>
            </c:minus>
            <c:spPr>
              <a:noFill/>
              <a:ln w="222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Hoja6!$A$2:$A$4</c:f>
              <c:strCache>
                <c:ptCount val="3"/>
                <c:pt idx="0">
                  <c:v>T0</c:v>
                </c:pt>
                <c:pt idx="1">
                  <c:v>T1</c:v>
                </c:pt>
                <c:pt idx="2">
                  <c:v>T2</c:v>
                </c:pt>
              </c:strCache>
            </c:strRef>
          </c:cat>
          <c:val>
            <c:numRef>
              <c:f>Hoja6!$B$2:$B$4</c:f>
              <c:numCache>
                <c:formatCode>General</c:formatCode>
                <c:ptCount val="3"/>
                <c:pt idx="0">
                  <c:v>44.27</c:v>
                </c:pt>
                <c:pt idx="1">
                  <c:v>47.45</c:v>
                </c:pt>
                <c:pt idx="2">
                  <c:v>50.38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535552"/>
        <c:axId val="348539472"/>
      </c:barChart>
      <c:catAx>
        <c:axId val="34853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39472"/>
        <c:crosses val="autoZero"/>
        <c:auto val="1"/>
        <c:lblAlgn val="ctr"/>
        <c:lblOffset val="100"/>
        <c:noMultiLvlLbl val="0"/>
      </c:catAx>
      <c:valAx>
        <c:axId val="34853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3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Largo Promedio Bazo (cm)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Hoja7!$B$1</c:f>
              <c:strCache>
                <c:ptCount val="1"/>
                <c:pt idx="0">
                  <c:v>Largo Promedio (cm)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CC74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9DC587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3.0555555555555555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555555555555555E-2"/>
                  <c:y val="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0555555555555454E-2"/>
                  <c:y val="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Hoja7!$C$2:$C$4</c:f>
                <c:numCache>
                  <c:formatCode>General</c:formatCode>
                  <c:ptCount val="3"/>
                  <c:pt idx="0">
                    <c:v>0.2</c:v>
                  </c:pt>
                  <c:pt idx="1">
                    <c:v>0.05</c:v>
                  </c:pt>
                  <c:pt idx="2">
                    <c:v>0.13</c:v>
                  </c:pt>
                </c:numCache>
              </c:numRef>
            </c:plus>
            <c:minus>
              <c:numRef>
                <c:f>Hoja7!$C$2:$C$4</c:f>
                <c:numCache>
                  <c:formatCode>General</c:formatCode>
                  <c:ptCount val="3"/>
                  <c:pt idx="0">
                    <c:v>0.2</c:v>
                  </c:pt>
                  <c:pt idx="1">
                    <c:v>0.05</c:v>
                  </c:pt>
                  <c:pt idx="2">
                    <c:v>0.13</c:v>
                  </c:pt>
                </c:numCache>
              </c:numRef>
            </c:minus>
            <c:spPr>
              <a:noFill/>
              <a:ln w="222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Hoja7!$A$2:$A$4</c:f>
              <c:strCache>
                <c:ptCount val="3"/>
                <c:pt idx="0">
                  <c:v>T0</c:v>
                </c:pt>
                <c:pt idx="1">
                  <c:v>T1</c:v>
                </c:pt>
                <c:pt idx="2">
                  <c:v>T2</c:v>
                </c:pt>
              </c:strCache>
            </c:strRef>
          </c:cat>
          <c:val>
            <c:numRef>
              <c:f>Hoja7!$B$2:$B$4</c:f>
              <c:numCache>
                <c:formatCode>General</c:formatCode>
                <c:ptCount val="3"/>
                <c:pt idx="0">
                  <c:v>8.76</c:v>
                </c:pt>
                <c:pt idx="1">
                  <c:v>8.91</c:v>
                </c:pt>
                <c:pt idx="2">
                  <c:v>9.69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8537120"/>
        <c:axId val="348536336"/>
      </c:barChart>
      <c:catAx>
        <c:axId val="34853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36336"/>
        <c:crosses val="autoZero"/>
        <c:auto val="1"/>
        <c:lblAlgn val="ctr"/>
        <c:lblOffset val="100"/>
        <c:noMultiLvlLbl val="0"/>
      </c:catAx>
      <c:valAx>
        <c:axId val="34853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4853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2">
          <a:lumMod val="40000"/>
          <a:lumOff val="60000"/>
        </a:schemeClr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524324-E376-47FD-91EC-B0C425BD1991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D5B890F8-659D-4108-AF96-0B79ACAD314B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just"/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Capacidad de utilizar pasto con poco valor nutritivo y poseer alta tolerancia a condiciones ambientales desfavorables (IICA, 2020).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8F877-25D5-442C-B80D-BC15294A0913}" type="parTrans" cxnId="{5D8C1D0A-1886-4DA9-86A6-23FF4CFF2382}">
      <dgm:prSet/>
      <dgm:spPr/>
      <dgm:t>
        <a:bodyPr/>
        <a:lstStyle/>
        <a:p>
          <a:endParaRPr lang="es-EC"/>
        </a:p>
      </dgm:t>
    </dgm:pt>
    <dgm:pt modelId="{6B491B0C-C07F-4D87-8A43-4E589E819EC5}" type="sibTrans" cxnId="{5D8C1D0A-1886-4DA9-86A6-23FF4CFF2382}">
      <dgm:prSet/>
      <dgm:spPr/>
      <dgm:t>
        <a:bodyPr/>
        <a:lstStyle/>
        <a:p>
          <a:endParaRPr lang="es-EC"/>
        </a:p>
      </dgm:t>
    </dgm:pt>
    <dgm:pt modelId="{F8E94F49-7492-468D-B859-B879CC0FD99C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población campesina en los páramos obtienen carne, leche, lana, pieles, abonos y ganancias económicas (ANCO, 2000).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8B60F-9C56-4108-BDA6-F5DBE5E13C76}" type="parTrans" cxnId="{B98EB9B5-A47D-41AA-948A-677DBED36852}">
      <dgm:prSet/>
      <dgm:spPr/>
      <dgm:t>
        <a:bodyPr/>
        <a:lstStyle/>
        <a:p>
          <a:endParaRPr lang="es-EC"/>
        </a:p>
      </dgm:t>
    </dgm:pt>
    <dgm:pt modelId="{A20CF9DE-576F-42D7-91F4-3919844441D7}" type="sibTrans" cxnId="{B98EB9B5-A47D-41AA-948A-677DBED36852}">
      <dgm:prSet/>
      <dgm:spPr/>
      <dgm:t>
        <a:bodyPr/>
        <a:lstStyle/>
        <a:p>
          <a:endParaRPr lang="es-EC"/>
        </a:p>
      </dgm:t>
    </dgm:pt>
    <dgm:pt modelId="{985762D6-1870-4449-9BE3-DF3925B5EBA6}">
      <dgm:prSet phldrT="[Texto]" custT="1"/>
      <dgm:spPr>
        <a:solidFill>
          <a:srgbClr val="9DC587"/>
        </a:solidFill>
      </dgm:spPr>
      <dgm:t>
        <a:bodyPr/>
        <a:lstStyle/>
        <a:p>
          <a:pPr algn="just"/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sistema de producción más usado dentro de este tipo de ganado es el pastoreo, generalmente se realiza en pastizales naturales.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E414FB-EDD6-4244-BE2D-7E04311561B0}" type="parTrans" cxnId="{9C006588-45FA-40A3-8AD1-F1234D437BE0}">
      <dgm:prSet/>
      <dgm:spPr/>
      <dgm:t>
        <a:bodyPr/>
        <a:lstStyle/>
        <a:p>
          <a:endParaRPr lang="es-EC"/>
        </a:p>
      </dgm:t>
    </dgm:pt>
    <dgm:pt modelId="{A6CD427B-453D-490D-8357-FA1521D2D110}" type="sibTrans" cxnId="{9C006588-45FA-40A3-8AD1-F1234D437BE0}">
      <dgm:prSet/>
      <dgm:spPr/>
      <dgm:t>
        <a:bodyPr/>
        <a:lstStyle/>
        <a:p>
          <a:endParaRPr lang="es-EC"/>
        </a:p>
      </dgm:t>
    </dgm:pt>
    <dgm:pt modelId="{D478603A-51D7-4D35-9C7E-9CF54CE1687C}" type="pres">
      <dgm:prSet presAssocID="{00524324-E376-47FD-91EC-B0C425BD1991}" presName="Name0" presStyleCnt="0">
        <dgm:presLayoutVars>
          <dgm:dir/>
          <dgm:resizeHandles val="exact"/>
        </dgm:presLayoutVars>
      </dgm:prSet>
      <dgm:spPr/>
    </dgm:pt>
    <dgm:pt modelId="{585220E9-B79C-46A7-9880-7E5E8E2F214A}" type="pres">
      <dgm:prSet presAssocID="{00524324-E376-47FD-91EC-B0C425BD1991}" presName="bkgdShp" presStyleLbl="alignAccFollowNode1" presStyleIdx="0" presStyleCnt="1"/>
      <dgm:spPr/>
    </dgm:pt>
    <dgm:pt modelId="{DDF9AD13-75D2-48A8-82C1-4D0CF2449F19}" type="pres">
      <dgm:prSet presAssocID="{00524324-E376-47FD-91EC-B0C425BD1991}" presName="linComp" presStyleCnt="0"/>
      <dgm:spPr/>
    </dgm:pt>
    <dgm:pt modelId="{CC84FF83-4495-49A4-8909-01150C06E240}" type="pres">
      <dgm:prSet presAssocID="{D5B890F8-659D-4108-AF96-0B79ACAD314B}" presName="compNode" presStyleCnt="0"/>
      <dgm:spPr/>
    </dgm:pt>
    <dgm:pt modelId="{3D1366D5-F9D8-4680-B252-62EEE1D9926F}" type="pres">
      <dgm:prSet presAssocID="{D5B890F8-659D-4108-AF96-0B79ACAD314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79405D-355F-4CCF-90A7-E1CE2BD847D3}" type="pres">
      <dgm:prSet presAssocID="{D5B890F8-659D-4108-AF96-0B79ACAD314B}" presName="invisiNode" presStyleLbl="node1" presStyleIdx="0" presStyleCnt="3"/>
      <dgm:spPr/>
    </dgm:pt>
    <dgm:pt modelId="{9393F233-01F0-47D0-A0AB-5CC4D6B93E32}" type="pres">
      <dgm:prSet presAssocID="{D5B890F8-659D-4108-AF96-0B79ACAD314B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5D7A681-839A-4E0B-A6F6-F2FD44F83B9A}" type="pres">
      <dgm:prSet presAssocID="{6B491B0C-C07F-4D87-8A43-4E589E819EC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AEB12F2-600E-4C20-A669-F15A6D55927D}" type="pres">
      <dgm:prSet presAssocID="{F8E94F49-7492-468D-B859-B879CC0FD99C}" presName="compNode" presStyleCnt="0"/>
      <dgm:spPr/>
    </dgm:pt>
    <dgm:pt modelId="{F50076F3-A446-47E6-BA09-65DA352694EA}" type="pres">
      <dgm:prSet presAssocID="{F8E94F49-7492-468D-B859-B879CC0FD99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F0EAA6-7BE5-41A7-82DB-55CBD11C5CCB}" type="pres">
      <dgm:prSet presAssocID="{F8E94F49-7492-468D-B859-B879CC0FD99C}" presName="invisiNode" presStyleLbl="node1" presStyleIdx="1" presStyleCnt="3"/>
      <dgm:spPr/>
    </dgm:pt>
    <dgm:pt modelId="{2564365E-1C53-4D16-A4F1-FE78CEB7AE5D}" type="pres">
      <dgm:prSet presAssocID="{F8E94F49-7492-468D-B859-B879CC0FD99C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884D5F8-D15E-4636-9CDF-F34D53B6ABBC}" type="pres">
      <dgm:prSet presAssocID="{A20CF9DE-576F-42D7-91F4-3919844441D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6CF0635-64A2-4EE1-AC75-8F2136C0B2BB}" type="pres">
      <dgm:prSet presAssocID="{985762D6-1870-4449-9BE3-DF3925B5EBA6}" presName="compNode" presStyleCnt="0"/>
      <dgm:spPr/>
    </dgm:pt>
    <dgm:pt modelId="{DAAE0B09-C00F-460D-8E71-FA5806DFF62F}" type="pres">
      <dgm:prSet presAssocID="{985762D6-1870-4449-9BE3-DF3925B5EBA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29263B-AF58-4D7F-823A-4B8B7A792082}" type="pres">
      <dgm:prSet presAssocID="{985762D6-1870-4449-9BE3-DF3925B5EBA6}" presName="invisiNode" presStyleLbl="node1" presStyleIdx="2" presStyleCnt="3"/>
      <dgm:spPr/>
    </dgm:pt>
    <dgm:pt modelId="{06CAEA42-1ACF-4193-88E1-39D5A880CC3D}" type="pres">
      <dgm:prSet presAssocID="{985762D6-1870-4449-9BE3-DF3925B5EBA6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30B4C5B-DE6A-4A6F-927A-9A8B594046EC}" type="presOf" srcId="{F8E94F49-7492-468D-B859-B879CC0FD99C}" destId="{F50076F3-A446-47E6-BA09-65DA352694EA}" srcOrd="0" destOrd="0" presId="urn:microsoft.com/office/officeart/2005/8/layout/pList2"/>
    <dgm:cxn modelId="{725A60C9-FAD2-4C7C-8BEA-A8BFEBD6D052}" type="presOf" srcId="{A20CF9DE-576F-42D7-91F4-3919844441D7}" destId="{F884D5F8-D15E-4636-9CDF-F34D53B6ABBC}" srcOrd="0" destOrd="0" presId="urn:microsoft.com/office/officeart/2005/8/layout/pList2"/>
    <dgm:cxn modelId="{B98EB9B5-A47D-41AA-948A-677DBED36852}" srcId="{00524324-E376-47FD-91EC-B0C425BD1991}" destId="{F8E94F49-7492-468D-B859-B879CC0FD99C}" srcOrd="1" destOrd="0" parTransId="{3DA8B60F-9C56-4108-BDA6-F5DBE5E13C76}" sibTransId="{A20CF9DE-576F-42D7-91F4-3919844441D7}"/>
    <dgm:cxn modelId="{7E1B0DD6-B187-49BD-9B1B-297EB95BB421}" type="presOf" srcId="{985762D6-1870-4449-9BE3-DF3925B5EBA6}" destId="{DAAE0B09-C00F-460D-8E71-FA5806DFF62F}" srcOrd="0" destOrd="0" presId="urn:microsoft.com/office/officeart/2005/8/layout/pList2"/>
    <dgm:cxn modelId="{9C006588-45FA-40A3-8AD1-F1234D437BE0}" srcId="{00524324-E376-47FD-91EC-B0C425BD1991}" destId="{985762D6-1870-4449-9BE3-DF3925B5EBA6}" srcOrd="2" destOrd="0" parTransId="{0CE414FB-EDD6-4244-BE2D-7E04311561B0}" sibTransId="{A6CD427B-453D-490D-8357-FA1521D2D110}"/>
    <dgm:cxn modelId="{5D8C1D0A-1886-4DA9-86A6-23FF4CFF2382}" srcId="{00524324-E376-47FD-91EC-B0C425BD1991}" destId="{D5B890F8-659D-4108-AF96-0B79ACAD314B}" srcOrd="0" destOrd="0" parTransId="{4798F877-25D5-442C-B80D-BC15294A0913}" sibTransId="{6B491B0C-C07F-4D87-8A43-4E589E819EC5}"/>
    <dgm:cxn modelId="{7C38AC17-A926-45DF-A341-1C5F54864D6F}" type="presOf" srcId="{00524324-E376-47FD-91EC-B0C425BD1991}" destId="{D478603A-51D7-4D35-9C7E-9CF54CE1687C}" srcOrd="0" destOrd="0" presId="urn:microsoft.com/office/officeart/2005/8/layout/pList2"/>
    <dgm:cxn modelId="{FE2A72BD-F1C8-49B2-B296-4E5260546CB5}" type="presOf" srcId="{6B491B0C-C07F-4D87-8A43-4E589E819EC5}" destId="{55D7A681-839A-4E0B-A6F6-F2FD44F83B9A}" srcOrd="0" destOrd="0" presId="urn:microsoft.com/office/officeart/2005/8/layout/pList2"/>
    <dgm:cxn modelId="{88EB9A0F-F3DC-4CDC-BC47-1EDDB56C481D}" type="presOf" srcId="{D5B890F8-659D-4108-AF96-0B79ACAD314B}" destId="{3D1366D5-F9D8-4680-B252-62EEE1D9926F}" srcOrd="0" destOrd="0" presId="urn:microsoft.com/office/officeart/2005/8/layout/pList2"/>
    <dgm:cxn modelId="{70E19061-677F-4A3F-9A9B-72FD60670974}" type="presParOf" srcId="{D478603A-51D7-4D35-9C7E-9CF54CE1687C}" destId="{585220E9-B79C-46A7-9880-7E5E8E2F214A}" srcOrd="0" destOrd="0" presId="urn:microsoft.com/office/officeart/2005/8/layout/pList2"/>
    <dgm:cxn modelId="{9123253E-43AF-4988-BA7F-1D325F444623}" type="presParOf" srcId="{D478603A-51D7-4D35-9C7E-9CF54CE1687C}" destId="{DDF9AD13-75D2-48A8-82C1-4D0CF2449F19}" srcOrd="1" destOrd="0" presId="urn:microsoft.com/office/officeart/2005/8/layout/pList2"/>
    <dgm:cxn modelId="{5733CD1C-8B13-4F40-81EA-B5BD0F784586}" type="presParOf" srcId="{DDF9AD13-75D2-48A8-82C1-4D0CF2449F19}" destId="{CC84FF83-4495-49A4-8909-01150C06E240}" srcOrd="0" destOrd="0" presId="urn:microsoft.com/office/officeart/2005/8/layout/pList2"/>
    <dgm:cxn modelId="{C1DC0ACA-D114-487E-A4AA-AC085A84D35F}" type="presParOf" srcId="{CC84FF83-4495-49A4-8909-01150C06E240}" destId="{3D1366D5-F9D8-4680-B252-62EEE1D9926F}" srcOrd="0" destOrd="0" presId="urn:microsoft.com/office/officeart/2005/8/layout/pList2"/>
    <dgm:cxn modelId="{6FB45C05-66BF-4015-9798-B5245AC02C4E}" type="presParOf" srcId="{CC84FF83-4495-49A4-8909-01150C06E240}" destId="{4C79405D-355F-4CCF-90A7-E1CE2BD847D3}" srcOrd="1" destOrd="0" presId="urn:microsoft.com/office/officeart/2005/8/layout/pList2"/>
    <dgm:cxn modelId="{7DFDF347-AEEA-4599-B618-D241E046B3D0}" type="presParOf" srcId="{CC84FF83-4495-49A4-8909-01150C06E240}" destId="{9393F233-01F0-47D0-A0AB-5CC4D6B93E32}" srcOrd="2" destOrd="0" presId="urn:microsoft.com/office/officeart/2005/8/layout/pList2"/>
    <dgm:cxn modelId="{E0E3EA61-423B-434A-9405-F3407DB18A11}" type="presParOf" srcId="{DDF9AD13-75D2-48A8-82C1-4D0CF2449F19}" destId="{55D7A681-839A-4E0B-A6F6-F2FD44F83B9A}" srcOrd="1" destOrd="0" presId="urn:microsoft.com/office/officeart/2005/8/layout/pList2"/>
    <dgm:cxn modelId="{43B1C164-7737-4F48-888E-7B49ABB95599}" type="presParOf" srcId="{DDF9AD13-75D2-48A8-82C1-4D0CF2449F19}" destId="{9AEB12F2-600E-4C20-A669-F15A6D55927D}" srcOrd="2" destOrd="0" presId="urn:microsoft.com/office/officeart/2005/8/layout/pList2"/>
    <dgm:cxn modelId="{41C21BF6-0F00-4F77-9B7F-19757D8E17FA}" type="presParOf" srcId="{9AEB12F2-600E-4C20-A669-F15A6D55927D}" destId="{F50076F3-A446-47E6-BA09-65DA352694EA}" srcOrd="0" destOrd="0" presId="urn:microsoft.com/office/officeart/2005/8/layout/pList2"/>
    <dgm:cxn modelId="{19FD0C0D-196B-4D6B-90FC-29D09158940C}" type="presParOf" srcId="{9AEB12F2-600E-4C20-A669-F15A6D55927D}" destId="{C0F0EAA6-7BE5-41A7-82DB-55CBD11C5CCB}" srcOrd="1" destOrd="0" presId="urn:microsoft.com/office/officeart/2005/8/layout/pList2"/>
    <dgm:cxn modelId="{6D700109-FE0A-4E3B-B885-B7F1E0464AAD}" type="presParOf" srcId="{9AEB12F2-600E-4C20-A669-F15A6D55927D}" destId="{2564365E-1C53-4D16-A4F1-FE78CEB7AE5D}" srcOrd="2" destOrd="0" presId="urn:microsoft.com/office/officeart/2005/8/layout/pList2"/>
    <dgm:cxn modelId="{C3AF6CCC-2851-4C89-AE82-DE856DF51024}" type="presParOf" srcId="{DDF9AD13-75D2-48A8-82C1-4D0CF2449F19}" destId="{F884D5F8-D15E-4636-9CDF-F34D53B6ABBC}" srcOrd="3" destOrd="0" presId="urn:microsoft.com/office/officeart/2005/8/layout/pList2"/>
    <dgm:cxn modelId="{EBD52A82-A249-4656-96ED-A99D41C85E75}" type="presParOf" srcId="{DDF9AD13-75D2-48A8-82C1-4D0CF2449F19}" destId="{96CF0635-64A2-4EE1-AC75-8F2136C0B2BB}" srcOrd="4" destOrd="0" presId="urn:microsoft.com/office/officeart/2005/8/layout/pList2"/>
    <dgm:cxn modelId="{343AE51E-AE2E-4617-B305-1BA6055B1B5E}" type="presParOf" srcId="{96CF0635-64A2-4EE1-AC75-8F2136C0B2BB}" destId="{DAAE0B09-C00F-460D-8E71-FA5806DFF62F}" srcOrd="0" destOrd="0" presId="urn:microsoft.com/office/officeart/2005/8/layout/pList2"/>
    <dgm:cxn modelId="{34D571AB-1C92-4F74-B07D-9B6C194D308C}" type="presParOf" srcId="{96CF0635-64A2-4EE1-AC75-8F2136C0B2BB}" destId="{4129263B-AF58-4D7F-823A-4B8B7A792082}" srcOrd="1" destOrd="0" presId="urn:microsoft.com/office/officeart/2005/8/layout/pList2"/>
    <dgm:cxn modelId="{FD958D93-0472-4323-9589-914C45488EEE}" type="presParOf" srcId="{96CF0635-64A2-4EE1-AC75-8F2136C0B2BB}" destId="{06CAEA42-1ACF-4193-88E1-39D5A880CC3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E97F83-FB62-4207-A1D0-C4F945A42B2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95E287D2-0913-4EAA-A546-F5BC218667C7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just"/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Existe un enfoque constante en el bienestar animal, el cuidado del medio ambiente y el uso restringido de medicamentos y la producción de un producto saludable (Mo et al., 2013).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5CE3BC-84A1-4EDC-8211-FF4CA665B31D}" type="parTrans" cxnId="{55EF7913-0B0F-413C-A1A4-ADD829ED4938}">
      <dgm:prSet/>
      <dgm:spPr/>
      <dgm:t>
        <a:bodyPr/>
        <a:lstStyle/>
        <a:p>
          <a:endParaRPr lang="es-EC"/>
        </a:p>
      </dgm:t>
    </dgm:pt>
    <dgm:pt modelId="{54901F31-B4AD-4460-B4C6-12B677DEFBC1}" type="sibTrans" cxnId="{55EF7913-0B0F-413C-A1A4-ADD829ED4938}">
      <dgm:prSet/>
      <dgm:spPr/>
      <dgm:t>
        <a:bodyPr/>
        <a:lstStyle/>
        <a:p>
          <a:endParaRPr lang="es-EC"/>
        </a:p>
      </dgm:t>
    </dgm:pt>
    <dgm:pt modelId="{C52C0DC9-D5C3-455B-B075-A03DA30C33E9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apitoxina posee propiedades tales como: antiinflamatorio, analgésico, hipotensor, vasomotor e inmunestimulante en el ser humano.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BE5E2-6725-4EA4-A497-770966D07378}" type="parTrans" cxnId="{5CF4AE04-7E20-4342-B8DE-03399A32D62D}">
      <dgm:prSet/>
      <dgm:spPr/>
      <dgm:t>
        <a:bodyPr/>
        <a:lstStyle/>
        <a:p>
          <a:endParaRPr lang="es-EC"/>
        </a:p>
      </dgm:t>
    </dgm:pt>
    <dgm:pt modelId="{A856DAAB-F65A-466F-8601-0C1293D876B7}" type="sibTrans" cxnId="{5CF4AE04-7E20-4342-B8DE-03399A32D62D}">
      <dgm:prSet/>
      <dgm:spPr/>
      <dgm:t>
        <a:bodyPr/>
        <a:lstStyle/>
        <a:p>
          <a:endParaRPr lang="es-EC"/>
        </a:p>
      </dgm:t>
    </dgm:pt>
    <dgm:pt modelId="{D274886F-AD84-4810-80AC-A6E0C48384A3}">
      <dgm:prSet phldrT="[Texto]" custT="1"/>
      <dgm:spPr>
        <a:solidFill>
          <a:srgbClr val="9DC587"/>
        </a:solidFill>
      </dgm:spPr>
      <dgm:t>
        <a:bodyPr/>
        <a:lstStyle/>
        <a:p>
          <a:pPr algn="just"/>
          <a:r>
            <a:rPr lang="es-EC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busca generar información que permita validar el uso de la apitoxina con el fin de obtener mejores resultados en el ámbito productivo y reforzar el sistema inmune de las especies de interés zootécnico.</a:t>
          </a:r>
          <a:endParaRPr lang="es-EC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B8204-173B-4686-96F6-21F05E0FEE91}" type="parTrans" cxnId="{473EF398-252D-4B0C-97DC-B719E67CD252}">
      <dgm:prSet/>
      <dgm:spPr/>
      <dgm:t>
        <a:bodyPr/>
        <a:lstStyle/>
        <a:p>
          <a:endParaRPr lang="es-EC"/>
        </a:p>
      </dgm:t>
    </dgm:pt>
    <dgm:pt modelId="{8948BA10-BD6E-44F0-87F2-7269E17492E2}" type="sibTrans" cxnId="{473EF398-252D-4B0C-97DC-B719E67CD252}">
      <dgm:prSet/>
      <dgm:spPr/>
      <dgm:t>
        <a:bodyPr/>
        <a:lstStyle/>
        <a:p>
          <a:endParaRPr lang="es-EC"/>
        </a:p>
      </dgm:t>
    </dgm:pt>
    <dgm:pt modelId="{D505642F-4D08-407F-B419-CA4C724E5BDA}" type="pres">
      <dgm:prSet presAssocID="{45E97F83-FB62-4207-A1D0-C4F945A42B25}" presName="linearFlow" presStyleCnt="0">
        <dgm:presLayoutVars>
          <dgm:dir/>
          <dgm:resizeHandles val="exact"/>
        </dgm:presLayoutVars>
      </dgm:prSet>
      <dgm:spPr/>
    </dgm:pt>
    <dgm:pt modelId="{41264548-B320-44E3-AFDD-437E4B2C37DE}" type="pres">
      <dgm:prSet presAssocID="{95E287D2-0913-4EAA-A546-F5BC218667C7}" presName="composite" presStyleCnt="0"/>
      <dgm:spPr/>
    </dgm:pt>
    <dgm:pt modelId="{A6874716-C415-4017-9DF7-DA0075BB2BA1}" type="pres">
      <dgm:prSet presAssocID="{95E287D2-0913-4EAA-A546-F5BC218667C7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C88103B-5EA4-49E7-95B3-8216636DD700}" type="pres">
      <dgm:prSet presAssocID="{95E287D2-0913-4EAA-A546-F5BC218667C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622223-0E29-40FF-B1BE-CB4C872D5706}" type="pres">
      <dgm:prSet presAssocID="{54901F31-B4AD-4460-B4C6-12B677DEFBC1}" presName="spacing" presStyleCnt="0"/>
      <dgm:spPr/>
    </dgm:pt>
    <dgm:pt modelId="{3BB22CDE-E337-4D9F-B08D-704F1833009C}" type="pres">
      <dgm:prSet presAssocID="{C52C0DC9-D5C3-455B-B075-A03DA30C33E9}" presName="composite" presStyleCnt="0"/>
      <dgm:spPr/>
    </dgm:pt>
    <dgm:pt modelId="{630FB525-2DAC-4BB5-BFFD-4D4D89F9A6B1}" type="pres">
      <dgm:prSet presAssocID="{C52C0DC9-D5C3-455B-B075-A03DA30C33E9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3418ABF-6F54-4141-9CF9-819D19C6D1F6}" type="pres">
      <dgm:prSet presAssocID="{C52C0DC9-D5C3-455B-B075-A03DA30C33E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2334036-E415-467D-89F0-D4C122075C20}" type="pres">
      <dgm:prSet presAssocID="{A856DAAB-F65A-466F-8601-0C1293D876B7}" presName="spacing" presStyleCnt="0"/>
      <dgm:spPr/>
    </dgm:pt>
    <dgm:pt modelId="{1C5776DA-B111-4387-AEBB-AA5E43C4CABD}" type="pres">
      <dgm:prSet presAssocID="{D274886F-AD84-4810-80AC-A6E0C48384A3}" presName="composite" presStyleCnt="0"/>
      <dgm:spPr/>
    </dgm:pt>
    <dgm:pt modelId="{B7B010D9-E644-4D4E-B73C-8652F3A4AB8F}" type="pres">
      <dgm:prSet presAssocID="{D274886F-AD84-4810-80AC-A6E0C48384A3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3E17616-A14A-42E6-8522-FC3DF68C9AEF}" type="pres">
      <dgm:prSet presAssocID="{D274886F-AD84-4810-80AC-A6E0C48384A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7C4E19C-F983-4AC5-8923-E230902E9012}" type="presOf" srcId="{D274886F-AD84-4810-80AC-A6E0C48384A3}" destId="{03E17616-A14A-42E6-8522-FC3DF68C9AEF}" srcOrd="0" destOrd="0" presId="urn:microsoft.com/office/officeart/2005/8/layout/vList3"/>
    <dgm:cxn modelId="{2BEDBCA8-D4BE-41C6-A8D2-ACEF32CF54CD}" type="presOf" srcId="{C52C0DC9-D5C3-455B-B075-A03DA30C33E9}" destId="{53418ABF-6F54-4141-9CF9-819D19C6D1F6}" srcOrd="0" destOrd="0" presId="urn:microsoft.com/office/officeart/2005/8/layout/vList3"/>
    <dgm:cxn modelId="{55EF7913-0B0F-413C-A1A4-ADD829ED4938}" srcId="{45E97F83-FB62-4207-A1D0-C4F945A42B25}" destId="{95E287D2-0913-4EAA-A546-F5BC218667C7}" srcOrd="0" destOrd="0" parTransId="{125CE3BC-84A1-4EDC-8211-FF4CA665B31D}" sibTransId="{54901F31-B4AD-4460-B4C6-12B677DEFBC1}"/>
    <dgm:cxn modelId="{80034D9D-40CD-42FB-8C47-FBE4D6D17476}" type="presOf" srcId="{45E97F83-FB62-4207-A1D0-C4F945A42B25}" destId="{D505642F-4D08-407F-B419-CA4C724E5BDA}" srcOrd="0" destOrd="0" presId="urn:microsoft.com/office/officeart/2005/8/layout/vList3"/>
    <dgm:cxn modelId="{5CF4AE04-7E20-4342-B8DE-03399A32D62D}" srcId="{45E97F83-FB62-4207-A1D0-C4F945A42B25}" destId="{C52C0DC9-D5C3-455B-B075-A03DA30C33E9}" srcOrd="1" destOrd="0" parTransId="{581BE5E2-6725-4EA4-A497-770966D07378}" sibTransId="{A856DAAB-F65A-466F-8601-0C1293D876B7}"/>
    <dgm:cxn modelId="{473EF398-252D-4B0C-97DC-B719E67CD252}" srcId="{45E97F83-FB62-4207-A1D0-C4F945A42B25}" destId="{D274886F-AD84-4810-80AC-A6E0C48384A3}" srcOrd="2" destOrd="0" parTransId="{827B8204-173B-4686-96F6-21F05E0FEE91}" sibTransId="{8948BA10-BD6E-44F0-87F2-7269E17492E2}"/>
    <dgm:cxn modelId="{8C28E3FB-7F37-4C99-8E58-A1CBFFEAEC6A}" type="presOf" srcId="{95E287D2-0913-4EAA-A546-F5BC218667C7}" destId="{5C88103B-5EA4-49E7-95B3-8216636DD700}" srcOrd="0" destOrd="0" presId="urn:microsoft.com/office/officeart/2005/8/layout/vList3"/>
    <dgm:cxn modelId="{68335967-4382-43C4-9E80-0CAD44CE9A36}" type="presParOf" srcId="{D505642F-4D08-407F-B419-CA4C724E5BDA}" destId="{41264548-B320-44E3-AFDD-437E4B2C37DE}" srcOrd="0" destOrd="0" presId="urn:microsoft.com/office/officeart/2005/8/layout/vList3"/>
    <dgm:cxn modelId="{9EF399DF-ABDB-451A-A5EB-A5C78A2DA082}" type="presParOf" srcId="{41264548-B320-44E3-AFDD-437E4B2C37DE}" destId="{A6874716-C415-4017-9DF7-DA0075BB2BA1}" srcOrd="0" destOrd="0" presId="urn:microsoft.com/office/officeart/2005/8/layout/vList3"/>
    <dgm:cxn modelId="{D8A8A583-C517-46D6-86F8-3B3B88E1E921}" type="presParOf" srcId="{41264548-B320-44E3-AFDD-437E4B2C37DE}" destId="{5C88103B-5EA4-49E7-95B3-8216636DD700}" srcOrd="1" destOrd="0" presId="urn:microsoft.com/office/officeart/2005/8/layout/vList3"/>
    <dgm:cxn modelId="{0FD173C5-2876-4102-B3D9-E339476CC61C}" type="presParOf" srcId="{D505642F-4D08-407F-B419-CA4C724E5BDA}" destId="{EC622223-0E29-40FF-B1BE-CB4C872D5706}" srcOrd="1" destOrd="0" presId="urn:microsoft.com/office/officeart/2005/8/layout/vList3"/>
    <dgm:cxn modelId="{9DB8D3A2-72A1-4671-9F2F-30163BBB1A6C}" type="presParOf" srcId="{D505642F-4D08-407F-B419-CA4C724E5BDA}" destId="{3BB22CDE-E337-4D9F-B08D-704F1833009C}" srcOrd="2" destOrd="0" presId="urn:microsoft.com/office/officeart/2005/8/layout/vList3"/>
    <dgm:cxn modelId="{ADE03DE9-5E3A-4522-9F05-C8014F95A16B}" type="presParOf" srcId="{3BB22CDE-E337-4D9F-B08D-704F1833009C}" destId="{630FB525-2DAC-4BB5-BFFD-4D4D89F9A6B1}" srcOrd="0" destOrd="0" presId="urn:microsoft.com/office/officeart/2005/8/layout/vList3"/>
    <dgm:cxn modelId="{E0CCB859-C3AB-413B-A95F-C574521C5B05}" type="presParOf" srcId="{3BB22CDE-E337-4D9F-B08D-704F1833009C}" destId="{53418ABF-6F54-4141-9CF9-819D19C6D1F6}" srcOrd="1" destOrd="0" presId="urn:microsoft.com/office/officeart/2005/8/layout/vList3"/>
    <dgm:cxn modelId="{4FC3F643-7D12-4014-B897-D8302347B8DA}" type="presParOf" srcId="{D505642F-4D08-407F-B419-CA4C724E5BDA}" destId="{92334036-E415-467D-89F0-D4C122075C20}" srcOrd="3" destOrd="0" presId="urn:microsoft.com/office/officeart/2005/8/layout/vList3"/>
    <dgm:cxn modelId="{C6E56151-C542-436A-9A36-2B85D87FC13B}" type="presParOf" srcId="{D505642F-4D08-407F-B419-CA4C724E5BDA}" destId="{1C5776DA-B111-4387-AEBB-AA5E43C4CABD}" srcOrd="4" destOrd="0" presId="urn:microsoft.com/office/officeart/2005/8/layout/vList3"/>
    <dgm:cxn modelId="{A912BDAD-74C3-43B2-BFB5-BEEAE4E01F0C}" type="presParOf" srcId="{1C5776DA-B111-4387-AEBB-AA5E43C4CABD}" destId="{B7B010D9-E644-4D4E-B73C-8652F3A4AB8F}" srcOrd="0" destOrd="0" presId="urn:microsoft.com/office/officeart/2005/8/layout/vList3"/>
    <dgm:cxn modelId="{430B55BD-71FC-482A-B96D-611394E1AF7A}" type="presParOf" srcId="{1C5776DA-B111-4387-AEBB-AA5E43C4CABD}" destId="{03E17616-A14A-42E6-8522-FC3DF68C9AE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97B0C2-ECFB-4AC2-AAAF-731A0DACC99D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D6F3E29-D750-4D27-9414-0126A58D0006}">
      <dgm:prSet phldrT="[Texto]"/>
      <dgm:spPr>
        <a:solidFill>
          <a:srgbClr val="6BF599"/>
        </a:solidFill>
      </dgm:spPr>
      <dgm:t>
        <a:bodyPr/>
        <a:lstStyle/>
        <a:p>
          <a:pPr algn="just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Todo tipo de ganado cumple con un rol importante, el cual es convertir, reciclar y ser banco de nutrientes.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4781B8-44AE-4209-A219-E00A5F1F5E20}" type="parTrans" cxnId="{32862C8A-4DEF-4DB6-829C-091A2F15AD76}">
      <dgm:prSet/>
      <dgm:spPr/>
      <dgm:t>
        <a:bodyPr/>
        <a:lstStyle/>
        <a:p>
          <a:endParaRPr lang="es-EC"/>
        </a:p>
      </dgm:t>
    </dgm:pt>
    <dgm:pt modelId="{FDE9F320-D2B0-41DC-8090-89150C68448C}" type="sibTrans" cxnId="{32862C8A-4DEF-4DB6-829C-091A2F15AD76}">
      <dgm:prSet/>
      <dgm:spPr/>
      <dgm:t>
        <a:bodyPr/>
        <a:lstStyle/>
        <a:p>
          <a:endParaRPr lang="es-EC"/>
        </a:p>
      </dgm:t>
    </dgm:pt>
    <dgm:pt modelId="{F95C7ED5-3BF6-41DC-A6E4-633060DDBDE0}">
      <dgm:prSet phldrT="[Texto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Ecuador es considerado un país productivo debido a que se encuentra en una buena posición agro-ecológica.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261A4B-C27A-47BC-AEEF-5C22FD4039EC}" type="parTrans" cxnId="{EE2FC194-3CF0-4D15-A5EE-83721359AE96}">
      <dgm:prSet/>
      <dgm:spPr/>
      <dgm:t>
        <a:bodyPr/>
        <a:lstStyle/>
        <a:p>
          <a:endParaRPr lang="es-EC"/>
        </a:p>
      </dgm:t>
    </dgm:pt>
    <dgm:pt modelId="{65B5D039-41C5-4D79-AFE2-ABD60355E025}" type="sibTrans" cxnId="{EE2FC194-3CF0-4D15-A5EE-83721359AE96}">
      <dgm:prSet/>
      <dgm:spPr/>
      <dgm:t>
        <a:bodyPr/>
        <a:lstStyle/>
        <a:p>
          <a:endParaRPr lang="es-EC"/>
        </a:p>
      </dgm:t>
    </dgm:pt>
    <dgm:pt modelId="{91E279DA-FF85-4412-A438-3838AC38B81D}">
      <dgm:prSet phldrT="[Texto]"/>
      <dgm:spPr>
        <a:solidFill>
          <a:srgbClr val="ECC740"/>
        </a:solidFill>
      </dgm:spPr>
      <dgm:t>
        <a:bodyPr/>
        <a:lstStyle/>
        <a:p>
          <a:pPr algn="just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Todos los aditivos en alimentación ecológica deben ser de origen vegetal, animal, microbiano o mineral.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B6990B-8DA9-492A-A877-952F0120D9C8}" type="parTrans" cxnId="{B4189751-613C-4FDE-B214-BBCC453E915A}">
      <dgm:prSet/>
      <dgm:spPr/>
      <dgm:t>
        <a:bodyPr/>
        <a:lstStyle/>
        <a:p>
          <a:endParaRPr lang="es-EC"/>
        </a:p>
      </dgm:t>
    </dgm:pt>
    <dgm:pt modelId="{4B048E99-5788-4B36-8C9B-682D2DBBA584}" type="sibTrans" cxnId="{B4189751-613C-4FDE-B214-BBCC453E915A}">
      <dgm:prSet/>
      <dgm:spPr/>
      <dgm:t>
        <a:bodyPr/>
        <a:lstStyle/>
        <a:p>
          <a:endParaRPr lang="es-EC"/>
        </a:p>
      </dgm:t>
    </dgm:pt>
    <dgm:pt modelId="{38803296-D9CF-4483-8189-56FB426622D9}">
      <dgm:prSet phldrT="[Texto]"/>
      <dgm:spPr>
        <a:solidFill>
          <a:srgbClr val="9DC587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Han et al. (2010)</a:t>
          </a:r>
        </a:p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Apitoxina 1 mg/l </a:t>
          </a:r>
        </a:p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Aumentó la ganancia de peso y mayor ingesta de alimento a los 28 días de edad.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86609D-F1FC-4008-BC0F-87C837E47977}" type="parTrans" cxnId="{13DE4BD2-6622-45F5-8C7A-9D2056C08203}">
      <dgm:prSet/>
      <dgm:spPr/>
      <dgm:t>
        <a:bodyPr/>
        <a:lstStyle/>
        <a:p>
          <a:endParaRPr lang="es-EC"/>
        </a:p>
      </dgm:t>
    </dgm:pt>
    <dgm:pt modelId="{ECE6EE75-8585-455D-9944-83AD7883D917}" type="sibTrans" cxnId="{13DE4BD2-6622-45F5-8C7A-9D2056C08203}">
      <dgm:prSet/>
      <dgm:spPr/>
      <dgm:t>
        <a:bodyPr/>
        <a:lstStyle/>
        <a:p>
          <a:endParaRPr lang="es-EC"/>
        </a:p>
      </dgm:t>
    </dgm:pt>
    <dgm:pt modelId="{BE3DD9BD-6489-43F5-AAC8-95D4336E13FD}">
      <dgm:prSet phldrT="[Texto]"/>
      <dgm:spPr>
        <a:solidFill>
          <a:srgbClr val="92D050"/>
        </a:solidFill>
      </dgm:spPr>
      <dgm:t>
        <a:bodyPr/>
        <a:lstStyle/>
        <a:p>
          <a:pPr algn="ctr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Arteaga et al. (2017)</a:t>
          </a:r>
        </a:p>
        <a:p>
          <a:pPr algn="ctr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Semana 1: 2.5mg/15 l; semana 3: 3mg/20 l y semana 5: 7.4 mg/20 l.</a:t>
          </a:r>
        </a:p>
        <a:p>
          <a:pPr algn="ctr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Apitoxina incide en el desarrollo del timo, bazo y bursa.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C9A35D-72BA-4F98-AA6F-5ECC29113F53}" type="parTrans" cxnId="{45909D1D-8DC0-4A96-AB3B-7E643D8F05D9}">
      <dgm:prSet/>
      <dgm:spPr/>
      <dgm:t>
        <a:bodyPr/>
        <a:lstStyle/>
        <a:p>
          <a:endParaRPr lang="es-EC"/>
        </a:p>
      </dgm:t>
    </dgm:pt>
    <dgm:pt modelId="{A63DCAAF-8F42-4C07-9FA3-FB46DB073BAB}" type="sibTrans" cxnId="{45909D1D-8DC0-4A96-AB3B-7E643D8F05D9}">
      <dgm:prSet/>
      <dgm:spPr/>
      <dgm:t>
        <a:bodyPr/>
        <a:lstStyle/>
        <a:p>
          <a:endParaRPr lang="es-EC"/>
        </a:p>
      </dgm:t>
    </dgm:pt>
    <dgm:pt modelId="{61045B21-70E4-4010-B297-347E6154B952}">
      <dgm:prSet phldrT="[Texto]"/>
      <dgm:spPr>
        <a:solidFill>
          <a:srgbClr val="59ABF5"/>
        </a:solidFill>
      </dgm:spPr>
      <dgm:t>
        <a:bodyPr/>
        <a:lstStyle/>
        <a:p>
          <a:pPr algn="just"/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Suplementar apitoxina para determinar su posible uso como alternativa de refuerzo del sistema inmune y mejoramiento de la producción.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4B36AF-8E83-4A7D-AA9A-001D8EBBF518}" type="parTrans" cxnId="{C433F0DF-E3D1-4DC3-9C78-83978690EF38}">
      <dgm:prSet/>
      <dgm:spPr/>
      <dgm:t>
        <a:bodyPr/>
        <a:lstStyle/>
        <a:p>
          <a:endParaRPr lang="es-EC"/>
        </a:p>
      </dgm:t>
    </dgm:pt>
    <dgm:pt modelId="{A4A8F564-D643-4C5C-9D72-7847C061752C}" type="sibTrans" cxnId="{C433F0DF-E3D1-4DC3-9C78-83978690EF38}">
      <dgm:prSet/>
      <dgm:spPr/>
      <dgm:t>
        <a:bodyPr/>
        <a:lstStyle/>
        <a:p>
          <a:endParaRPr lang="es-EC"/>
        </a:p>
      </dgm:t>
    </dgm:pt>
    <dgm:pt modelId="{2E04CBBB-7E3F-4A33-B723-AF8BD1561B0F}" type="pres">
      <dgm:prSet presAssocID="{0297B0C2-ECFB-4AC2-AAAF-731A0DACC99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AF0E409-5AB8-4305-9485-8D04549285AE}" type="pres">
      <dgm:prSet presAssocID="{9D6F3E29-D750-4D27-9414-0126A58D000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DA74EC-7CBF-4047-B578-13D9E299E0DC}" type="pres">
      <dgm:prSet presAssocID="{FDE9F320-D2B0-41DC-8090-89150C68448C}" presName="sibTrans" presStyleLbl="sibTrans2D1" presStyleIdx="0" presStyleCnt="5"/>
      <dgm:spPr/>
      <dgm:t>
        <a:bodyPr/>
        <a:lstStyle/>
        <a:p>
          <a:endParaRPr lang="es-EC"/>
        </a:p>
      </dgm:t>
    </dgm:pt>
    <dgm:pt modelId="{5683459F-56D5-4975-BB68-17D669AAD5F1}" type="pres">
      <dgm:prSet presAssocID="{FDE9F320-D2B0-41DC-8090-89150C68448C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8241DB9B-2D3A-4A2F-AF5F-8DB5FCCC0A34}" type="pres">
      <dgm:prSet presAssocID="{F95C7ED5-3BF6-41DC-A6E4-633060DDBDE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0AAD78-647A-462D-85A4-EF5B71FB2543}" type="pres">
      <dgm:prSet presAssocID="{65B5D039-41C5-4D79-AFE2-ABD60355E025}" presName="sibTrans" presStyleLbl="sibTrans2D1" presStyleIdx="1" presStyleCnt="5"/>
      <dgm:spPr/>
      <dgm:t>
        <a:bodyPr/>
        <a:lstStyle/>
        <a:p>
          <a:endParaRPr lang="es-EC"/>
        </a:p>
      </dgm:t>
    </dgm:pt>
    <dgm:pt modelId="{FA183049-3309-42A9-B2B5-ABD5344301EE}" type="pres">
      <dgm:prSet presAssocID="{65B5D039-41C5-4D79-AFE2-ABD60355E025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1AF8DC70-ADCD-4CC8-A735-2BEA1A6D360D}" type="pres">
      <dgm:prSet presAssocID="{91E279DA-FF85-4412-A438-3838AC38B81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48292F-556E-4BEE-9CBE-FFE8DF0D011B}" type="pres">
      <dgm:prSet presAssocID="{4B048E99-5788-4B36-8C9B-682D2DBBA584}" presName="sibTrans" presStyleLbl="sibTrans2D1" presStyleIdx="2" presStyleCnt="5"/>
      <dgm:spPr/>
      <dgm:t>
        <a:bodyPr/>
        <a:lstStyle/>
        <a:p>
          <a:endParaRPr lang="es-EC"/>
        </a:p>
      </dgm:t>
    </dgm:pt>
    <dgm:pt modelId="{D8D5357F-0F86-447A-966A-17D89F959842}" type="pres">
      <dgm:prSet presAssocID="{4B048E99-5788-4B36-8C9B-682D2DBBA584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4D1E3917-FFF0-49C7-A873-1F6DD49FD810}" type="pres">
      <dgm:prSet presAssocID="{38803296-D9CF-4483-8189-56FB426622D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595600A-2511-458A-9408-FFE5D464A8FC}" type="pres">
      <dgm:prSet presAssocID="{ECE6EE75-8585-455D-9944-83AD7883D917}" presName="sibTrans" presStyleLbl="sibTrans2D1" presStyleIdx="3" presStyleCnt="5"/>
      <dgm:spPr/>
      <dgm:t>
        <a:bodyPr/>
        <a:lstStyle/>
        <a:p>
          <a:endParaRPr lang="es-EC"/>
        </a:p>
      </dgm:t>
    </dgm:pt>
    <dgm:pt modelId="{A1C5A3E9-7F73-4FC7-ADA9-73F1F66EEC6B}" type="pres">
      <dgm:prSet presAssocID="{ECE6EE75-8585-455D-9944-83AD7883D917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C71B9612-8D01-484B-915B-EA78E3468378}" type="pres">
      <dgm:prSet presAssocID="{BE3DD9BD-6489-43F5-AAC8-95D4336E13F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7B0C5D-43E9-40FF-BEDA-DBFD7691A754}" type="pres">
      <dgm:prSet presAssocID="{A63DCAAF-8F42-4C07-9FA3-FB46DB073BAB}" presName="sibTrans" presStyleLbl="sibTrans2D1" presStyleIdx="4" presStyleCnt="5"/>
      <dgm:spPr/>
      <dgm:t>
        <a:bodyPr/>
        <a:lstStyle/>
        <a:p>
          <a:endParaRPr lang="es-EC"/>
        </a:p>
      </dgm:t>
    </dgm:pt>
    <dgm:pt modelId="{4380B6D7-BC4A-41D1-A281-84E3CF156DEA}" type="pres">
      <dgm:prSet presAssocID="{A63DCAAF-8F42-4C07-9FA3-FB46DB073BAB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3AD37C9F-C193-4304-A1AF-85DCC8371010}" type="pres">
      <dgm:prSet presAssocID="{61045B21-70E4-4010-B297-347E6154B95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747D79C-4E1A-4C9E-8CE0-4530B2646B56}" type="presOf" srcId="{FDE9F320-D2B0-41DC-8090-89150C68448C}" destId="{DFDA74EC-7CBF-4047-B578-13D9E299E0DC}" srcOrd="0" destOrd="0" presId="urn:microsoft.com/office/officeart/2005/8/layout/process5"/>
    <dgm:cxn modelId="{2A04B7AC-5908-40DB-9B42-D67DB091C131}" type="presOf" srcId="{4B048E99-5788-4B36-8C9B-682D2DBBA584}" destId="{D8D5357F-0F86-447A-966A-17D89F959842}" srcOrd="1" destOrd="0" presId="urn:microsoft.com/office/officeart/2005/8/layout/process5"/>
    <dgm:cxn modelId="{CB01B507-7060-4098-B437-E542D87F2F90}" type="presOf" srcId="{FDE9F320-D2B0-41DC-8090-89150C68448C}" destId="{5683459F-56D5-4975-BB68-17D669AAD5F1}" srcOrd="1" destOrd="0" presId="urn:microsoft.com/office/officeart/2005/8/layout/process5"/>
    <dgm:cxn modelId="{CD843718-523C-4EB3-8085-38D10116DE86}" type="presOf" srcId="{61045B21-70E4-4010-B297-347E6154B952}" destId="{3AD37C9F-C193-4304-A1AF-85DCC8371010}" srcOrd="0" destOrd="0" presId="urn:microsoft.com/office/officeart/2005/8/layout/process5"/>
    <dgm:cxn modelId="{169D15F4-75F0-4B4E-858F-3B740CEEEDD9}" type="presOf" srcId="{BE3DD9BD-6489-43F5-AAC8-95D4336E13FD}" destId="{C71B9612-8D01-484B-915B-EA78E3468378}" srcOrd="0" destOrd="0" presId="urn:microsoft.com/office/officeart/2005/8/layout/process5"/>
    <dgm:cxn modelId="{C433F0DF-E3D1-4DC3-9C78-83978690EF38}" srcId="{0297B0C2-ECFB-4AC2-AAAF-731A0DACC99D}" destId="{61045B21-70E4-4010-B297-347E6154B952}" srcOrd="5" destOrd="0" parTransId="{094B36AF-8E83-4A7D-AA9A-001D8EBBF518}" sibTransId="{A4A8F564-D643-4C5C-9D72-7847C061752C}"/>
    <dgm:cxn modelId="{22B830CC-9912-41EE-8912-35261D0EEE03}" type="presOf" srcId="{A63DCAAF-8F42-4C07-9FA3-FB46DB073BAB}" destId="{A57B0C5D-43E9-40FF-BEDA-DBFD7691A754}" srcOrd="0" destOrd="0" presId="urn:microsoft.com/office/officeart/2005/8/layout/process5"/>
    <dgm:cxn modelId="{FD2A5640-1C80-4901-8743-99DBFE17FDAC}" type="presOf" srcId="{F95C7ED5-3BF6-41DC-A6E4-633060DDBDE0}" destId="{8241DB9B-2D3A-4A2F-AF5F-8DB5FCCC0A34}" srcOrd="0" destOrd="0" presId="urn:microsoft.com/office/officeart/2005/8/layout/process5"/>
    <dgm:cxn modelId="{32862C8A-4DEF-4DB6-829C-091A2F15AD76}" srcId="{0297B0C2-ECFB-4AC2-AAAF-731A0DACC99D}" destId="{9D6F3E29-D750-4D27-9414-0126A58D0006}" srcOrd="0" destOrd="0" parTransId="{234781B8-44AE-4209-A219-E00A5F1F5E20}" sibTransId="{FDE9F320-D2B0-41DC-8090-89150C68448C}"/>
    <dgm:cxn modelId="{AA978203-47B4-4EF5-BFAA-2DC36144F11F}" type="presOf" srcId="{9D6F3E29-D750-4D27-9414-0126A58D0006}" destId="{2AF0E409-5AB8-4305-9485-8D04549285AE}" srcOrd="0" destOrd="0" presId="urn:microsoft.com/office/officeart/2005/8/layout/process5"/>
    <dgm:cxn modelId="{CE3B479B-E136-49F3-8D0A-7B7505923064}" type="presOf" srcId="{ECE6EE75-8585-455D-9944-83AD7883D917}" destId="{E595600A-2511-458A-9408-FFE5D464A8FC}" srcOrd="0" destOrd="0" presId="urn:microsoft.com/office/officeart/2005/8/layout/process5"/>
    <dgm:cxn modelId="{13DE4BD2-6622-45F5-8C7A-9D2056C08203}" srcId="{0297B0C2-ECFB-4AC2-AAAF-731A0DACC99D}" destId="{38803296-D9CF-4483-8189-56FB426622D9}" srcOrd="3" destOrd="0" parTransId="{1386609D-F1FC-4008-BC0F-87C837E47977}" sibTransId="{ECE6EE75-8585-455D-9944-83AD7883D917}"/>
    <dgm:cxn modelId="{EE2FC194-3CF0-4D15-A5EE-83721359AE96}" srcId="{0297B0C2-ECFB-4AC2-AAAF-731A0DACC99D}" destId="{F95C7ED5-3BF6-41DC-A6E4-633060DDBDE0}" srcOrd="1" destOrd="0" parTransId="{EC261A4B-C27A-47BC-AEEF-5C22FD4039EC}" sibTransId="{65B5D039-41C5-4D79-AFE2-ABD60355E025}"/>
    <dgm:cxn modelId="{610B9C50-2124-43AA-AC39-B6FAC6CFCB2C}" type="presOf" srcId="{65B5D039-41C5-4D79-AFE2-ABD60355E025}" destId="{B10AAD78-647A-462D-85A4-EF5B71FB2543}" srcOrd="0" destOrd="0" presId="urn:microsoft.com/office/officeart/2005/8/layout/process5"/>
    <dgm:cxn modelId="{6B2765EF-2F19-48E3-9293-65E1B3ED6D1B}" type="presOf" srcId="{4B048E99-5788-4B36-8C9B-682D2DBBA584}" destId="{7848292F-556E-4BEE-9CBE-FFE8DF0D011B}" srcOrd="0" destOrd="0" presId="urn:microsoft.com/office/officeart/2005/8/layout/process5"/>
    <dgm:cxn modelId="{30C8C585-5EE6-439A-9A2E-1965A6B5B37C}" type="presOf" srcId="{ECE6EE75-8585-455D-9944-83AD7883D917}" destId="{A1C5A3E9-7F73-4FC7-ADA9-73F1F66EEC6B}" srcOrd="1" destOrd="0" presId="urn:microsoft.com/office/officeart/2005/8/layout/process5"/>
    <dgm:cxn modelId="{B4189751-613C-4FDE-B214-BBCC453E915A}" srcId="{0297B0C2-ECFB-4AC2-AAAF-731A0DACC99D}" destId="{91E279DA-FF85-4412-A438-3838AC38B81D}" srcOrd="2" destOrd="0" parTransId="{D4B6990B-8DA9-492A-A877-952F0120D9C8}" sibTransId="{4B048E99-5788-4B36-8C9B-682D2DBBA584}"/>
    <dgm:cxn modelId="{AF0DB6EC-6AC3-40A7-8599-CA45F8292DCE}" type="presOf" srcId="{0297B0C2-ECFB-4AC2-AAAF-731A0DACC99D}" destId="{2E04CBBB-7E3F-4A33-B723-AF8BD1561B0F}" srcOrd="0" destOrd="0" presId="urn:microsoft.com/office/officeart/2005/8/layout/process5"/>
    <dgm:cxn modelId="{840DC63C-563D-4C25-A6B2-027E6E8C7D84}" type="presOf" srcId="{38803296-D9CF-4483-8189-56FB426622D9}" destId="{4D1E3917-FFF0-49C7-A873-1F6DD49FD810}" srcOrd="0" destOrd="0" presId="urn:microsoft.com/office/officeart/2005/8/layout/process5"/>
    <dgm:cxn modelId="{389E5FAE-2FA2-4DE2-81C3-AE265E01E14D}" type="presOf" srcId="{91E279DA-FF85-4412-A438-3838AC38B81D}" destId="{1AF8DC70-ADCD-4CC8-A735-2BEA1A6D360D}" srcOrd="0" destOrd="0" presId="urn:microsoft.com/office/officeart/2005/8/layout/process5"/>
    <dgm:cxn modelId="{45909D1D-8DC0-4A96-AB3B-7E643D8F05D9}" srcId="{0297B0C2-ECFB-4AC2-AAAF-731A0DACC99D}" destId="{BE3DD9BD-6489-43F5-AAC8-95D4336E13FD}" srcOrd="4" destOrd="0" parTransId="{2EC9A35D-72BA-4F98-AA6F-5ECC29113F53}" sibTransId="{A63DCAAF-8F42-4C07-9FA3-FB46DB073BAB}"/>
    <dgm:cxn modelId="{E491F2DD-C69A-46B7-9462-61FC9B5A1174}" type="presOf" srcId="{65B5D039-41C5-4D79-AFE2-ABD60355E025}" destId="{FA183049-3309-42A9-B2B5-ABD5344301EE}" srcOrd="1" destOrd="0" presId="urn:microsoft.com/office/officeart/2005/8/layout/process5"/>
    <dgm:cxn modelId="{4B3D7AD4-FBCF-4C47-86D0-9F1C81DE25BA}" type="presOf" srcId="{A63DCAAF-8F42-4C07-9FA3-FB46DB073BAB}" destId="{4380B6D7-BC4A-41D1-A281-84E3CF156DEA}" srcOrd="1" destOrd="0" presId="urn:microsoft.com/office/officeart/2005/8/layout/process5"/>
    <dgm:cxn modelId="{B56DB19A-9354-40CA-9F05-4F4AE1143EA2}" type="presParOf" srcId="{2E04CBBB-7E3F-4A33-B723-AF8BD1561B0F}" destId="{2AF0E409-5AB8-4305-9485-8D04549285AE}" srcOrd="0" destOrd="0" presId="urn:microsoft.com/office/officeart/2005/8/layout/process5"/>
    <dgm:cxn modelId="{8816ACE6-D020-4039-970D-303254B54260}" type="presParOf" srcId="{2E04CBBB-7E3F-4A33-B723-AF8BD1561B0F}" destId="{DFDA74EC-7CBF-4047-B578-13D9E299E0DC}" srcOrd="1" destOrd="0" presId="urn:microsoft.com/office/officeart/2005/8/layout/process5"/>
    <dgm:cxn modelId="{F3C67E55-4C60-47AF-9EEE-2F35C9725BE3}" type="presParOf" srcId="{DFDA74EC-7CBF-4047-B578-13D9E299E0DC}" destId="{5683459F-56D5-4975-BB68-17D669AAD5F1}" srcOrd="0" destOrd="0" presId="urn:microsoft.com/office/officeart/2005/8/layout/process5"/>
    <dgm:cxn modelId="{A18F30A8-EC6C-4017-B281-D645F477FF27}" type="presParOf" srcId="{2E04CBBB-7E3F-4A33-B723-AF8BD1561B0F}" destId="{8241DB9B-2D3A-4A2F-AF5F-8DB5FCCC0A34}" srcOrd="2" destOrd="0" presId="urn:microsoft.com/office/officeart/2005/8/layout/process5"/>
    <dgm:cxn modelId="{71158304-69C6-4D35-A253-341CFF9B9D82}" type="presParOf" srcId="{2E04CBBB-7E3F-4A33-B723-AF8BD1561B0F}" destId="{B10AAD78-647A-462D-85A4-EF5B71FB2543}" srcOrd="3" destOrd="0" presId="urn:microsoft.com/office/officeart/2005/8/layout/process5"/>
    <dgm:cxn modelId="{38D5B92F-78D6-4CED-A9AE-0FDEC982702A}" type="presParOf" srcId="{B10AAD78-647A-462D-85A4-EF5B71FB2543}" destId="{FA183049-3309-42A9-B2B5-ABD5344301EE}" srcOrd="0" destOrd="0" presId="urn:microsoft.com/office/officeart/2005/8/layout/process5"/>
    <dgm:cxn modelId="{031BD730-B66F-4269-A155-7A409F921BEF}" type="presParOf" srcId="{2E04CBBB-7E3F-4A33-B723-AF8BD1561B0F}" destId="{1AF8DC70-ADCD-4CC8-A735-2BEA1A6D360D}" srcOrd="4" destOrd="0" presId="urn:microsoft.com/office/officeart/2005/8/layout/process5"/>
    <dgm:cxn modelId="{2C7C8C10-52D3-44BD-9994-1BFF97CDDD11}" type="presParOf" srcId="{2E04CBBB-7E3F-4A33-B723-AF8BD1561B0F}" destId="{7848292F-556E-4BEE-9CBE-FFE8DF0D011B}" srcOrd="5" destOrd="0" presId="urn:microsoft.com/office/officeart/2005/8/layout/process5"/>
    <dgm:cxn modelId="{27867787-2586-4931-AAAD-1583FAEC1133}" type="presParOf" srcId="{7848292F-556E-4BEE-9CBE-FFE8DF0D011B}" destId="{D8D5357F-0F86-447A-966A-17D89F959842}" srcOrd="0" destOrd="0" presId="urn:microsoft.com/office/officeart/2005/8/layout/process5"/>
    <dgm:cxn modelId="{ACA8AA5D-5A7A-420A-AD5D-C240B1ECB960}" type="presParOf" srcId="{2E04CBBB-7E3F-4A33-B723-AF8BD1561B0F}" destId="{4D1E3917-FFF0-49C7-A873-1F6DD49FD810}" srcOrd="6" destOrd="0" presId="urn:microsoft.com/office/officeart/2005/8/layout/process5"/>
    <dgm:cxn modelId="{D4E3D6AD-242E-46A6-A2F7-6B1F056CA7A2}" type="presParOf" srcId="{2E04CBBB-7E3F-4A33-B723-AF8BD1561B0F}" destId="{E595600A-2511-458A-9408-FFE5D464A8FC}" srcOrd="7" destOrd="0" presId="urn:microsoft.com/office/officeart/2005/8/layout/process5"/>
    <dgm:cxn modelId="{D6CFBFB3-5912-43DA-BA0D-D16B21F44706}" type="presParOf" srcId="{E595600A-2511-458A-9408-FFE5D464A8FC}" destId="{A1C5A3E9-7F73-4FC7-ADA9-73F1F66EEC6B}" srcOrd="0" destOrd="0" presId="urn:microsoft.com/office/officeart/2005/8/layout/process5"/>
    <dgm:cxn modelId="{0B776D19-FDA3-46AA-A1CF-7D0ADEDC69E5}" type="presParOf" srcId="{2E04CBBB-7E3F-4A33-B723-AF8BD1561B0F}" destId="{C71B9612-8D01-484B-915B-EA78E3468378}" srcOrd="8" destOrd="0" presId="urn:microsoft.com/office/officeart/2005/8/layout/process5"/>
    <dgm:cxn modelId="{41C014D0-76D9-4B7C-A7FC-B6B357E93837}" type="presParOf" srcId="{2E04CBBB-7E3F-4A33-B723-AF8BD1561B0F}" destId="{A57B0C5D-43E9-40FF-BEDA-DBFD7691A754}" srcOrd="9" destOrd="0" presId="urn:microsoft.com/office/officeart/2005/8/layout/process5"/>
    <dgm:cxn modelId="{B384E815-CFC6-42B6-8C25-10F556F63D56}" type="presParOf" srcId="{A57B0C5D-43E9-40FF-BEDA-DBFD7691A754}" destId="{4380B6D7-BC4A-41D1-A281-84E3CF156DEA}" srcOrd="0" destOrd="0" presId="urn:microsoft.com/office/officeart/2005/8/layout/process5"/>
    <dgm:cxn modelId="{43445B6C-9960-4445-B673-FF46474F5447}" type="presParOf" srcId="{2E04CBBB-7E3F-4A33-B723-AF8BD1561B0F}" destId="{3AD37C9F-C193-4304-A1AF-85DCC8371010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5220E9-B79C-46A7-9880-7E5E8E2F214A}">
      <dsp:nvSpPr>
        <dsp:cNvPr id="0" name=""/>
        <dsp:cNvSpPr/>
      </dsp:nvSpPr>
      <dsp:spPr>
        <a:xfrm>
          <a:off x="0" y="0"/>
          <a:ext cx="10972800" cy="203668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3F233-01F0-47D0-A0AB-5CC4D6B93E32}">
      <dsp:nvSpPr>
        <dsp:cNvPr id="0" name=""/>
        <dsp:cNvSpPr/>
      </dsp:nvSpPr>
      <dsp:spPr>
        <a:xfrm>
          <a:off x="329184" y="271557"/>
          <a:ext cx="3223260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366D5-F9D8-4680-B252-62EEE1D9926F}">
      <dsp:nvSpPr>
        <dsp:cNvPr id="0" name=""/>
        <dsp:cNvSpPr/>
      </dsp:nvSpPr>
      <dsp:spPr>
        <a:xfrm rot="10800000">
          <a:off x="329184" y="2036682"/>
          <a:ext cx="3223260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Capacidad de utilizar pasto con poco valor nutritivo y poseer alta tolerancia a condiciones ambientales desfavorables (IICA, 2020).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05738" y="2036682"/>
        <a:ext cx="3070152" cy="2412725"/>
      </dsp:txXfrm>
    </dsp:sp>
    <dsp:sp modelId="{2564365E-1C53-4D16-A4F1-FE78CEB7AE5D}">
      <dsp:nvSpPr>
        <dsp:cNvPr id="0" name=""/>
        <dsp:cNvSpPr/>
      </dsp:nvSpPr>
      <dsp:spPr>
        <a:xfrm>
          <a:off x="3874770" y="271557"/>
          <a:ext cx="3223260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076F3-A446-47E6-BA09-65DA352694EA}">
      <dsp:nvSpPr>
        <dsp:cNvPr id="0" name=""/>
        <dsp:cNvSpPr/>
      </dsp:nvSpPr>
      <dsp:spPr>
        <a:xfrm rot="10800000">
          <a:off x="3874770" y="2036682"/>
          <a:ext cx="3223260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población campesina en los páramos obtienen carne, leche, lana, pieles, abonos y ganancias económicas (ANCO, 2000).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951324" y="2036682"/>
        <a:ext cx="3070152" cy="2412725"/>
      </dsp:txXfrm>
    </dsp:sp>
    <dsp:sp modelId="{06CAEA42-1ACF-4193-88E1-39D5A880CC3D}">
      <dsp:nvSpPr>
        <dsp:cNvPr id="0" name=""/>
        <dsp:cNvSpPr/>
      </dsp:nvSpPr>
      <dsp:spPr>
        <a:xfrm>
          <a:off x="7420356" y="271557"/>
          <a:ext cx="3223260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E0B09-C00F-460D-8E71-FA5806DFF62F}">
      <dsp:nvSpPr>
        <dsp:cNvPr id="0" name=""/>
        <dsp:cNvSpPr/>
      </dsp:nvSpPr>
      <dsp:spPr>
        <a:xfrm rot="10800000">
          <a:off x="7420356" y="2036682"/>
          <a:ext cx="3223260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9DC5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sistema de producción más usado dentro de este tipo de ganado es el pastoreo, generalmente se realiza en pastizales naturales.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496910" y="2036682"/>
        <a:ext cx="3070152" cy="2412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8103B-5EA4-49E7-95B3-8216636DD700}">
      <dsp:nvSpPr>
        <dsp:cNvPr id="0" name=""/>
        <dsp:cNvSpPr/>
      </dsp:nvSpPr>
      <dsp:spPr>
        <a:xfrm rot="10800000">
          <a:off x="1875654" y="791"/>
          <a:ext cx="6219694" cy="1236156"/>
        </a:xfrm>
        <a:prstGeom prst="homePlat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111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Existe un enfoque constante en el bienestar animal, el cuidado del medio ambiente y el uso restringido de medicamentos y la producción de un producto saludable (Mo et al., 2013).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84693" y="791"/>
        <a:ext cx="5910655" cy="1236156"/>
      </dsp:txXfrm>
    </dsp:sp>
    <dsp:sp modelId="{A6874716-C415-4017-9DF7-DA0075BB2BA1}">
      <dsp:nvSpPr>
        <dsp:cNvPr id="0" name=""/>
        <dsp:cNvSpPr/>
      </dsp:nvSpPr>
      <dsp:spPr>
        <a:xfrm>
          <a:off x="1257575" y="791"/>
          <a:ext cx="1236156" cy="123615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18ABF-6F54-4141-9CF9-819D19C6D1F6}">
      <dsp:nvSpPr>
        <dsp:cNvPr id="0" name=""/>
        <dsp:cNvSpPr/>
      </dsp:nvSpPr>
      <dsp:spPr>
        <a:xfrm rot="10800000">
          <a:off x="1875654" y="1605950"/>
          <a:ext cx="6219694" cy="1236156"/>
        </a:xfrm>
        <a:prstGeom prst="homePlat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111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apitoxina posee propiedades tales como: antiinflamatorio, analgésico, hipotensor, vasomotor e inmunestimulante en el ser humano.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84693" y="1605950"/>
        <a:ext cx="5910655" cy="1236156"/>
      </dsp:txXfrm>
    </dsp:sp>
    <dsp:sp modelId="{630FB525-2DAC-4BB5-BFFD-4D4D89F9A6B1}">
      <dsp:nvSpPr>
        <dsp:cNvPr id="0" name=""/>
        <dsp:cNvSpPr/>
      </dsp:nvSpPr>
      <dsp:spPr>
        <a:xfrm>
          <a:off x="1257575" y="1605950"/>
          <a:ext cx="1236156" cy="123615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17616-A14A-42E6-8522-FC3DF68C9AEF}">
      <dsp:nvSpPr>
        <dsp:cNvPr id="0" name=""/>
        <dsp:cNvSpPr/>
      </dsp:nvSpPr>
      <dsp:spPr>
        <a:xfrm rot="10800000">
          <a:off x="1875654" y="3211109"/>
          <a:ext cx="6219694" cy="1236156"/>
        </a:xfrm>
        <a:prstGeom prst="homePlate">
          <a:avLst/>
        </a:prstGeom>
        <a:solidFill>
          <a:srgbClr val="9DC5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5111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busca generar información que permita validar el uso de la apitoxina con el fin de obtener mejores resultados en el ámbito productivo y reforzar el sistema inmune de las especies de interés zootécnico.</a:t>
          </a:r>
          <a:endParaRPr lang="es-EC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84693" y="3211109"/>
        <a:ext cx="5910655" cy="1236156"/>
      </dsp:txXfrm>
    </dsp:sp>
    <dsp:sp modelId="{B7B010D9-E644-4D4E-B73C-8652F3A4AB8F}">
      <dsp:nvSpPr>
        <dsp:cNvPr id="0" name=""/>
        <dsp:cNvSpPr/>
      </dsp:nvSpPr>
      <dsp:spPr>
        <a:xfrm>
          <a:off x="1257575" y="3211109"/>
          <a:ext cx="1236156" cy="123615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0E409-5AB8-4305-9485-8D04549285AE}">
      <dsp:nvSpPr>
        <dsp:cNvPr id="0" name=""/>
        <dsp:cNvSpPr/>
      </dsp:nvSpPr>
      <dsp:spPr>
        <a:xfrm>
          <a:off x="7143" y="1001183"/>
          <a:ext cx="2135187" cy="1281112"/>
        </a:xfrm>
        <a:prstGeom prst="roundRect">
          <a:avLst>
            <a:gd name="adj" fmla="val 10000"/>
          </a:avLst>
        </a:prstGeom>
        <a:solidFill>
          <a:srgbClr val="6BF5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Todo tipo de ganado cumple con un rol importante, el cual es convertir, reciclar y ser banco de nutrientes.</a:t>
          </a:r>
          <a:endParaRPr lang="es-EC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65" y="1038705"/>
        <a:ext cx="2060143" cy="1206068"/>
      </dsp:txXfrm>
    </dsp:sp>
    <dsp:sp modelId="{DFDA74EC-7CBF-4047-B578-13D9E299E0DC}">
      <dsp:nvSpPr>
        <dsp:cNvPr id="0" name=""/>
        <dsp:cNvSpPr/>
      </dsp:nvSpPr>
      <dsp:spPr>
        <a:xfrm>
          <a:off x="2330227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2330227" y="1482881"/>
        <a:ext cx="316861" cy="317716"/>
      </dsp:txXfrm>
    </dsp:sp>
    <dsp:sp modelId="{8241DB9B-2D3A-4A2F-AF5F-8DB5FCCC0A34}">
      <dsp:nvSpPr>
        <dsp:cNvPr id="0" name=""/>
        <dsp:cNvSpPr/>
      </dsp:nvSpPr>
      <dsp:spPr>
        <a:xfrm>
          <a:off x="2996406" y="1001183"/>
          <a:ext cx="2135187" cy="128111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Ecuador es considerado un país productivo debido a que se encuentra en una buena posición agro-ecológica.</a:t>
          </a:r>
          <a:endParaRPr lang="es-EC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33928" y="1038705"/>
        <a:ext cx="2060143" cy="1206068"/>
      </dsp:txXfrm>
    </dsp:sp>
    <dsp:sp modelId="{B10AAD78-647A-462D-85A4-EF5B71FB2543}">
      <dsp:nvSpPr>
        <dsp:cNvPr id="0" name=""/>
        <dsp:cNvSpPr/>
      </dsp:nvSpPr>
      <dsp:spPr>
        <a:xfrm>
          <a:off x="5319490" y="1376976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>
        <a:off x="5319490" y="1482881"/>
        <a:ext cx="316861" cy="317716"/>
      </dsp:txXfrm>
    </dsp:sp>
    <dsp:sp modelId="{1AF8DC70-ADCD-4CC8-A735-2BEA1A6D360D}">
      <dsp:nvSpPr>
        <dsp:cNvPr id="0" name=""/>
        <dsp:cNvSpPr/>
      </dsp:nvSpPr>
      <dsp:spPr>
        <a:xfrm>
          <a:off x="5985668" y="1001183"/>
          <a:ext cx="2135187" cy="1281112"/>
        </a:xfrm>
        <a:prstGeom prst="roundRect">
          <a:avLst>
            <a:gd name="adj" fmla="val 10000"/>
          </a:avLst>
        </a:prstGeom>
        <a:solidFill>
          <a:srgbClr val="ECC74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Todos los aditivos en alimentación ecológica deben ser de origen vegetal, animal, microbiano o mineral.</a:t>
          </a:r>
          <a:endParaRPr lang="es-EC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3190" y="1038705"/>
        <a:ext cx="2060143" cy="1206068"/>
      </dsp:txXfrm>
    </dsp:sp>
    <dsp:sp modelId="{7848292F-556E-4BEE-9CBE-FFE8DF0D011B}">
      <dsp:nvSpPr>
        <dsp:cNvPr id="0" name=""/>
        <dsp:cNvSpPr/>
      </dsp:nvSpPr>
      <dsp:spPr>
        <a:xfrm rot="5400000">
          <a:off x="6826932" y="2431759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-5400000">
        <a:off x="6894404" y="2470192"/>
        <a:ext cx="317716" cy="316861"/>
      </dsp:txXfrm>
    </dsp:sp>
    <dsp:sp modelId="{4D1E3917-FFF0-49C7-A873-1F6DD49FD810}">
      <dsp:nvSpPr>
        <dsp:cNvPr id="0" name=""/>
        <dsp:cNvSpPr/>
      </dsp:nvSpPr>
      <dsp:spPr>
        <a:xfrm>
          <a:off x="5985668" y="3136371"/>
          <a:ext cx="2135187" cy="1281112"/>
        </a:xfrm>
        <a:prstGeom prst="roundRect">
          <a:avLst>
            <a:gd name="adj" fmla="val 10000"/>
          </a:avLst>
        </a:prstGeom>
        <a:solidFill>
          <a:srgbClr val="9DC5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Han et al. (2010)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Apitoxina 1 mg/l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Aumentó la ganancia de peso y mayor ingesta de alimento a los 28 días de edad.</a:t>
          </a:r>
          <a:endParaRPr lang="es-EC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3190" y="3173893"/>
        <a:ext cx="2060143" cy="1206068"/>
      </dsp:txXfrm>
    </dsp:sp>
    <dsp:sp modelId="{E595600A-2511-458A-9408-FFE5D464A8FC}">
      <dsp:nvSpPr>
        <dsp:cNvPr id="0" name=""/>
        <dsp:cNvSpPr/>
      </dsp:nvSpPr>
      <dsp:spPr>
        <a:xfrm rot="10800000">
          <a:off x="5345112" y="351216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10800000">
        <a:off x="5480910" y="3618068"/>
        <a:ext cx="316861" cy="317716"/>
      </dsp:txXfrm>
    </dsp:sp>
    <dsp:sp modelId="{C71B9612-8D01-484B-915B-EA78E3468378}">
      <dsp:nvSpPr>
        <dsp:cNvPr id="0" name=""/>
        <dsp:cNvSpPr/>
      </dsp:nvSpPr>
      <dsp:spPr>
        <a:xfrm>
          <a:off x="2996406" y="3136370"/>
          <a:ext cx="2135187" cy="1281112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Arteaga et al. (2017)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Semana 1: 2.5mg/15 l; semana 3: 3mg/20 l y semana 5: 7.4 mg/20 l.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Apitoxina incide en el desarrollo del timo, bazo y bursa.</a:t>
          </a:r>
          <a:endParaRPr lang="es-EC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33928" y="3173892"/>
        <a:ext cx="2060143" cy="1206068"/>
      </dsp:txXfrm>
    </dsp:sp>
    <dsp:sp modelId="{A57B0C5D-43E9-40FF-BEDA-DBFD7691A754}">
      <dsp:nvSpPr>
        <dsp:cNvPr id="0" name=""/>
        <dsp:cNvSpPr/>
      </dsp:nvSpPr>
      <dsp:spPr>
        <a:xfrm rot="10800000">
          <a:off x="2355850" y="351216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900" kern="1200"/>
        </a:p>
      </dsp:txBody>
      <dsp:txXfrm rot="10800000">
        <a:off x="2491648" y="3618068"/>
        <a:ext cx="316861" cy="317716"/>
      </dsp:txXfrm>
    </dsp:sp>
    <dsp:sp modelId="{3AD37C9F-C193-4304-A1AF-85DCC8371010}">
      <dsp:nvSpPr>
        <dsp:cNvPr id="0" name=""/>
        <dsp:cNvSpPr/>
      </dsp:nvSpPr>
      <dsp:spPr>
        <a:xfrm>
          <a:off x="7143" y="3136370"/>
          <a:ext cx="2135187" cy="1281112"/>
        </a:xfrm>
        <a:prstGeom prst="roundRect">
          <a:avLst>
            <a:gd name="adj" fmla="val 10000"/>
          </a:avLst>
        </a:prstGeom>
        <a:solidFill>
          <a:srgbClr val="59ABF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Suplementar apitoxina para determinar su posible uso como alternativa de refuerzo del sistema inmune y mejoramiento de la producción.</a:t>
          </a:r>
          <a:endParaRPr lang="es-EC" sz="11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65" y="3173892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C27BE-E622-4E75-A394-8AA51BBC4C6A}" type="datetimeFigureOut">
              <a:rPr lang="es-EC" smtClean="0"/>
              <a:t>22/8/2021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C39D4-B3F2-4112-99B6-14099317394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46764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56539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0393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4053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2853" y="273050"/>
            <a:ext cx="2741083" cy="5302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3050"/>
            <a:ext cx="8020051" cy="5302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7625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670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3973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5623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3382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7748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7994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262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72894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7165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010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869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884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35316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2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3370" y="1604965"/>
            <a:ext cx="5380567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6574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986878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947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36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9771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0413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r:id="rId14" imgW="7748626" imgH="4759452" progId="">
                  <p:embed/>
                </p:oleObj>
              </mc:Choice>
              <mc:Fallback>
                <p:oleObj r:id="rId14" imgW="7748626" imgH="47594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s-ES" altLang="es-US" sz="140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89984" y="260355"/>
            <a:ext cx="1056216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64333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5"/>
            <a:ext cx="10964333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/>
              <a:t>Click to edit the outline text format</a:t>
            </a:r>
          </a:p>
          <a:p>
            <a:pPr lvl="1"/>
            <a:r>
              <a:rPr lang="en-GB" altLang="es-US"/>
              <a:t>Second Outline Level</a:t>
            </a:r>
          </a:p>
          <a:p>
            <a:pPr lvl="2"/>
            <a:r>
              <a:rPr lang="en-GB" altLang="es-US"/>
              <a:t>Third Outline Level</a:t>
            </a:r>
          </a:p>
          <a:p>
            <a:pPr lvl="3"/>
            <a:r>
              <a:rPr lang="en-GB" altLang="es-US"/>
              <a:t>Fourth Outline Level</a:t>
            </a:r>
          </a:p>
          <a:p>
            <a:pPr lvl="4"/>
            <a:r>
              <a:rPr lang="en-GB" altLang="es-US"/>
              <a:t>Fifth Outline Level</a:t>
            </a:r>
          </a:p>
          <a:p>
            <a:pPr lvl="4"/>
            <a:r>
              <a:rPr lang="en-GB" altLang="es-US"/>
              <a:t>Sixth Outline Level</a:t>
            </a:r>
          </a:p>
          <a:p>
            <a:pPr lvl="4"/>
            <a:r>
              <a:rPr lang="en-GB" altLang="es-US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533" y="182563"/>
            <a:ext cx="39454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35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25146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9718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34290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38862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4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7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136775" y="1484784"/>
            <a:ext cx="87837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altLang="es-EC" b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C" b="1" dirty="0"/>
              <a:t>Efecto de la apitoxina sobre parámetros productivos y organometría linfoide de </a:t>
            </a:r>
            <a:r>
              <a:rPr lang="es-EC" b="1" dirty="0" smtClean="0"/>
              <a:t>corderos </a:t>
            </a:r>
            <a:r>
              <a:rPr lang="es-EC" b="1" dirty="0"/>
              <a:t>raza Poll </a:t>
            </a:r>
            <a:r>
              <a:rPr lang="es-EC" b="1" dirty="0" smtClean="0"/>
              <a:t>Dorset</a:t>
            </a:r>
            <a:r>
              <a:rPr lang="es-EC" altLang="es-EC" b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s-EC" altLang="es-EC" dirty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ctr"/>
            <a:r>
              <a:rPr lang="es-EC" dirty="0"/>
              <a:t>Ponce Collahuazo, Bryan </a:t>
            </a:r>
            <a:r>
              <a:rPr lang="es-EC" dirty="0" smtClean="0"/>
              <a:t>Benjamín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dirty="0" smtClean="0">
                <a:solidFill>
                  <a:srgbClr val="000000"/>
                </a:solidFill>
                <a:cs typeface="Calibri" panose="020F0502020204030204" pitchFamily="34" charset="0"/>
              </a:rPr>
              <a:t>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dirty="0" smtClean="0">
                <a:solidFill>
                  <a:srgbClr val="000000"/>
                </a:solidFill>
                <a:cs typeface="Calibri" panose="020F0502020204030204" pitchFamily="34" charset="0"/>
              </a:rPr>
              <a:t>Departamento </a:t>
            </a:r>
            <a:r>
              <a:rPr lang="es-EC" dirty="0">
                <a:solidFill>
                  <a:srgbClr val="000000"/>
                </a:solidFill>
                <a:cs typeface="Calibri" panose="020F0502020204030204" pitchFamily="34" charset="0"/>
              </a:rPr>
              <a:t>de Ciencias de la Vida y de la Agricultura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C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dirty="0">
                <a:solidFill>
                  <a:srgbClr val="000000"/>
                </a:solidFill>
                <a:cs typeface="Calibri" panose="020F0502020204030204" pitchFamily="34" charset="0"/>
              </a:rPr>
              <a:t>Carrera de Ingeniería Agropecuaria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dirty="0">
                <a:solidFill>
                  <a:srgbClr val="000000"/>
                </a:solidFill>
                <a:cs typeface="Calibri" panose="020F0502020204030204" pitchFamily="34" charset="0"/>
              </a:rPr>
              <a:t>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dirty="0">
                <a:solidFill>
                  <a:srgbClr val="000000"/>
                </a:solidFill>
                <a:cs typeface="Calibri" panose="020F0502020204030204" pitchFamily="34" charset="0"/>
              </a:rPr>
              <a:t>Trabajo de titulación, previo a la obtención del título de Ingeniero Agropecuario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dirty="0">
                <a:solidFill>
                  <a:srgbClr val="000000"/>
                </a:solidFill>
                <a:cs typeface="Calibri" panose="020F0502020204030204" pitchFamily="34" charset="0"/>
              </a:rPr>
              <a:t>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dirty="0" smtClean="0">
                <a:solidFill>
                  <a:srgbClr val="000000"/>
                </a:solidFill>
                <a:cs typeface="Calibri" panose="020F0502020204030204" pitchFamily="34" charset="0"/>
              </a:rPr>
              <a:t>Ing. Torres Balarezo, Rosa Jakeline </a:t>
            </a:r>
            <a:endParaRPr lang="es-EC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dirty="0">
                <a:solidFill>
                  <a:srgbClr val="000000"/>
                </a:solidFill>
                <a:cs typeface="Calibri" panose="020F0502020204030204" pitchFamily="34" charset="0"/>
              </a:rPr>
              <a:t>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dirty="0" smtClean="0">
                <a:solidFill>
                  <a:srgbClr val="000000"/>
                </a:solidFill>
                <a:cs typeface="Calibri" panose="020F0502020204030204" pitchFamily="34" charset="0"/>
              </a:rPr>
              <a:t>23 </a:t>
            </a:r>
            <a:r>
              <a:rPr lang="es-EC" dirty="0">
                <a:solidFill>
                  <a:srgbClr val="000000"/>
                </a:solidFill>
                <a:cs typeface="Calibri" panose="020F0502020204030204" pitchFamily="34" charset="0"/>
              </a:rPr>
              <a:t>de </a:t>
            </a:r>
            <a:r>
              <a:rPr lang="es-EC" dirty="0" smtClean="0">
                <a:solidFill>
                  <a:srgbClr val="000000"/>
                </a:solidFill>
                <a:cs typeface="Calibri" panose="020F0502020204030204" pitchFamily="34" charset="0"/>
              </a:rPr>
              <a:t>agosto </a:t>
            </a:r>
            <a:r>
              <a:rPr lang="es-EC" dirty="0">
                <a:solidFill>
                  <a:srgbClr val="000000"/>
                </a:solidFill>
                <a:cs typeface="Calibri" panose="020F0502020204030204" pitchFamily="34" charset="0"/>
              </a:rPr>
              <a:t>del 2021 </a:t>
            </a:r>
          </a:p>
        </p:txBody>
      </p:sp>
      <p:sp>
        <p:nvSpPr>
          <p:cNvPr id="2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488" y="7938"/>
            <a:ext cx="1577415" cy="1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07076" y="4611355"/>
            <a:ext cx="3649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200" b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 9</a:t>
            </a:r>
            <a:r>
              <a:rPr lang="es-ES" sz="12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s-ES" sz="12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200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Croquis del diseño experimental</a:t>
            </a:r>
            <a:endParaRPr lang="es-EC" sz="1000" i="1" dirty="0">
              <a:solidFill>
                <a:srgbClr val="1F497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640515"/>
            <a:ext cx="5381928" cy="882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807076" y="682581"/>
                <a:ext cx="4421746" cy="3869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1000"/>
                  </a:spcBef>
                  <a:spcAft>
                    <a:spcPts val="0"/>
                  </a:spcAft>
                </a:pPr>
                <a:r>
                  <a:rPr lang="es-EC" b="1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Modelo Matemático</a:t>
                </a:r>
                <a:endParaRPr lang="es-EC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s-EC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El experimento se </a:t>
                </a:r>
                <a:r>
                  <a:rPr lang="es-EC" sz="12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dispuso </a:t>
                </a:r>
                <a:r>
                  <a:rPr lang="es-EC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mediante un Diseño Completo al Azar con 6 repeticiones por tratamiento bajo el siguiente modelo:</a:t>
                </a:r>
              </a:p>
              <a:p>
                <a:pPr indent="457200">
                  <a:lnSpc>
                    <a:spcPct val="200000"/>
                  </a:lnSpc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𝒀</m:t>
                          </m:r>
                        </m:e>
                        <m:sub>
                          <m:r>
                            <a:rPr lang="es-EC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𝒊𝒋</m:t>
                          </m:r>
                        </m:sub>
                      </m:sSub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s-EC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𝝁</m:t>
                      </m:r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s-EC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r>
                            <a:rPr lang="es-EC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𝒊</m:t>
                          </m:r>
                        </m:sub>
                      </m:sSub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s-EC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𝒆</m:t>
                          </m:r>
                        </m:e>
                        <m:sub>
                          <m:r>
                            <a:rPr lang="es-EC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s-EC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200000"/>
                  </a:lnSpc>
                  <a:spcAft>
                    <a:spcPts val="1000"/>
                  </a:spcAft>
                </a:pPr>
                <a:r>
                  <a:rPr lang="es-EC" sz="1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Donde:</a:t>
                </a:r>
                <a:endParaRPr lang="es-EC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spcAft>
                    <a:spcPts val="1000"/>
                  </a:spcAft>
                </a:pPr>
                <a:r>
                  <a:rPr lang="es-EC" sz="1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s-EC" sz="1200" b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ij</a:t>
                </a:r>
                <a:r>
                  <a:rPr lang="es-EC" sz="1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s-EC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Variable respuesta.</a:t>
                </a:r>
              </a:p>
              <a:p>
                <a:pPr indent="457200"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es-EC" sz="1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𝝁</m:t>
                    </m:r>
                  </m:oMath>
                </a14:m>
                <a:r>
                  <a:rPr lang="es-EC" sz="1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s-EC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Media general.</a:t>
                </a:r>
              </a:p>
              <a:p>
                <a:pPr indent="457200">
                  <a:spcAft>
                    <a:spcPts val="1000"/>
                  </a:spcAft>
                </a:pPr>
                <a:r>
                  <a:rPr lang="es-EC" sz="1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s-EC" sz="1200" b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s-EC" sz="1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s-EC" sz="1200" b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C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Efecto de la i-ésima dosis de Apitoxina.</a:t>
                </a:r>
              </a:p>
              <a:p>
                <a:pPr indent="457200">
                  <a:spcAft>
                    <a:spcPts val="1000"/>
                  </a:spcAft>
                </a:pPr>
                <a:r>
                  <a:rPr lang="es-EC" sz="1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s-EC" sz="1200" b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ij</a:t>
                </a:r>
                <a:r>
                  <a:rPr lang="es-EC" sz="1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</a:t>
                </a:r>
                <a:r>
                  <a:rPr lang="es-EC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Error experimental.</a:t>
                </a:r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076" y="682581"/>
                <a:ext cx="4421746" cy="3869008"/>
              </a:xfrm>
              <a:prstGeom prst="rect">
                <a:avLst/>
              </a:prstGeom>
              <a:blipFill rotWithShape="0">
                <a:blip r:embed="rId3"/>
                <a:stretch>
                  <a:fillRect l="-1102" b="-31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ángulo 10"/>
          <p:cNvSpPr/>
          <p:nvPr/>
        </p:nvSpPr>
        <p:spPr>
          <a:xfrm>
            <a:off x="6427469" y="3978257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Estadístico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427469" y="4593898"/>
            <a:ext cx="5404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Estadística descriptiva</a:t>
            </a:r>
          </a:p>
          <a:p>
            <a:endParaRPr lang="es-EC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Análisis de Varianza y pruebas 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comparación de medias de Tukey (α = 0.05) 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427469" y="536351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Software 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estadístico INFOSTAT (</a:t>
            </a:r>
            <a:r>
              <a:rPr lang="es-EC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Dirienzo</a:t>
            </a:r>
            <a:r>
              <a:rPr lang="es-EC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2020). </a:t>
            </a:r>
            <a:endParaRPr lang="es-EC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30423" t="45632" r="29331" b="32573"/>
          <a:stretch/>
        </p:blipFill>
        <p:spPr>
          <a:xfrm>
            <a:off x="6427469" y="2291331"/>
            <a:ext cx="4906851" cy="1493949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427469" y="940628"/>
            <a:ext cx="4541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200" b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Tabla 5</a:t>
            </a:r>
            <a:r>
              <a:rPr lang="es-ES" sz="1200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1200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200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Tratamientos empleados durante el experimento realizado en </a:t>
            </a:r>
            <a:r>
              <a:rPr lang="es-ES" sz="1200" i="1" dirty="0" smtClean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corderos estabulados </a:t>
            </a:r>
            <a:r>
              <a:rPr lang="es-ES" sz="1200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raza Poll Dorset</a:t>
            </a:r>
            <a:endParaRPr lang="es-EC" sz="1000" i="1" dirty="0">
              <a:solidFill>
                <a:srgbClr val="1F497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3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913503"/>
              </p:ext>
            </p:extLst>
          </p:nvPr>
        </p:nvGraphicFramePr>
        <p:xfrm>
          <a:off x="850005" y="1236372"/>
          <a:ext cx="10354615" cy="4322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6782"/>
                <a:gridCol w="3071056"/>
                <a:gridCol w="4766777"/>
              </a:tblGrid>
              <a:tr h="57957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Variable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Factor a determinar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b="1" dirty="0">
                          <a:solidFill>
                            <a:schemeClr val="tx1"/>
                          </a:solidFill>
                          <a:effectLst/>
                        </a:rPr>
                        <a:t>Detalle</a:t>
                      </a:r>
                      <a:endParaRPr lang="es-EC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</a:tr>
              <a:tr h="50977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MS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Consumo de materia seca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MS= Adición del consumo diario de materia seca durante 56 días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</a:tr>
              <a:tr h="33487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effectLst/>
                        </a:rPr>
                        <a:t>GPT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Ganancia de Peso total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GP= Peso final – Peso inicial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</a:tr>
              <a:tr h="684679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effectLst/>
                        </a:rPr>
                        <a:t>FCA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Factor de Conversión alimenticia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CA= Total de alimento ingerido (MS) / Ganancia de peso total</a:t>
                      </a:r>
                    </a:p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</a:tr>
              <a:tr h="684679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effectLst/>
                        </a:rPr>
                        <a:t>LT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Largo del timo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Mediante el uso del software ImageJ se </a:t>
                      </a:r>
                      <a:r>
                        <a:rPr lang="es-EC" sz="1200" dirty="0" smtClean="0">
                          <a:effectLst/>
                        </a:rPr>
                        <a:t>procedió </a:t>
                      </a:r>
                      <a:r>
                        <a:rPr lang="es-EC" sz="1200" dirty="0">
                          <a:effectLst/>
                        </a:rPr>
                        <a:t>a tomar </a:t>
                      </a:r>
                      <a:r>
                        <a:rPr lang="es-EC" sz="1200" dirty="0" smtClean="0">
                          <a:effectLst/>
                        </a:rPr>
                        <a:t>medidas</a:t>
                      </a:r>
                      <a:r>
                        <a:rPr lang="es-EC" sz="1200" baseline="0" dirty="0" smtClean="0">
                          <a:effectLst/>
                        </a:rPr>
                        <a:t> </a:t>
                      </a:r>
                      <a:r>
                        <a:rPr lang="es-EC" sz="1200" dirty="0" smtClean="0">
                          <a:effectLst/>
                        </a:rPr>
                        <a:t>del </a:t>
                      </a:r>
                      <a:r>
                        <a:rPr lang="es-EC" sz="1200" dirty="0">
                          <a:effectLst/>
                        </a:rPr>
                        <a:t>largo del lóbulo más largo del timo.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</a:tr>
              <a:tr h="50977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</a:rPr>
                        <a:t>LB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Largo del bazo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Mediante el uso del software ImageJ se procedió a tomar medidas del largo del bazo.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</a:tr>
              <a:tr h="50977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chemeClr val="tx1"/>
                          </a:solidFill>
                          <a:effectLst/>
                        </a:rPr>
                        <a:t>PT</a:t>
                      </a:r>
                      <a:endParaRPr lang="es-EC" sz="12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Peso del timo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Mediante el uso de una balanza de precisión se procedió a pesar el timo.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</a:tr>
              <a:tr h="50977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tx1"/>
                          </a:solidFill>
                          <a:effectLst/>
                        </a:rPr>
                        <a:t>PB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del bazo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Mediante el uso de una balanza de precisión se procedió a pesar el </a:t>
                      </a:r>
                      <a:r>
                        <a:rPr lang="es-EC" sz="1200" dirty="0" smtClean="0">
                          <a:effectLst/>
                        </a:rPr>
                        <a:t>bazo.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456" marR="5345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6787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i="0" dirty="0" smtClean="0">
                <a:solidFill>
                  <a:schemeClr val="tx1"/>
                </a:solidFill>
              </a:rPr>
              <a:t>Resultados y Discusión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51" y="1687130"/>
            <a:ext cx="5410585" cy="3593207"/>
          </a:xfrm>
          <a:prstGeom prst="rect">
            <a:avLst/>
          </a:prstGeom>
          <a:noFill/>
        </p:spPr>
      </p:pic>
      <p:sp>
        <p:nvSpPr>
          <p:cNvPr id="9" name="Rectángulo 8"/>
          <p:cNvSpPr/>
          <p:nvPr/>
        </p:nvSpPr>
        <p:spPr>
          <a:xfrm>
            <a:off x="566037" y="2004636"/>
            <a:ext cx="5035640" cy="716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Tabla 7</a:t>
            </a:r>
            <a:r>
              <a:rPr lang="es-EC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s-EC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Promedio ± desviación estándar de la variable consumo de materia seca evaluado en corderos estabulados  raza Poll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Dorset </a:t>
            </a:r>
            <a:endParaRPr lang="es-EC" sz="1100" i="1" dirty="0">
              <a:solidFill>
                <a:srgbClr val="1F497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515250" y="846138"/>
            <a:ext cx="5410585" cy="716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</a:t>
            </a:r>
            <a:r>
              <a:rPr lang="es-ES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es-ES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Consumo </a:t>
            </a:r>
            <a:r>
              <a:rPr lang="es-ES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promedio de materia seca bajo el efecto de 3 dosis de apitoxina </a:t>
            </a:r>
            <a:r>
              <a:rPr lang="es-ES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</a:t>
            </a:r>
            <a:r>
              <a:rPr lang="es-ES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ovinos Poll Dorset</a:t>
            </a:r>
            <a:endParaRPr lang="es-EC" sz="90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566736" y="1103541"/>
            <a:ext cx="312136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</a:rPr>
              <a:t>Consumo de Materia Seca </a:t>
            </a:r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9014" t="33983" r="9578" b="44974"/>
          <a:stretch/>
        </p:blipFill>
        <p:spPr>
          <a:xfrm>
            <a:off x="603160" y="2981430"/>
            <a:ext cx="5048518" cy="14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i="0" dirty="0" smtClean="0">
                <a:solidFill>
                  <a:schemeClr val="tx1"/>
                </a:solidFill>
              </a:rPr>
              <a:t>Resultados y Discusión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66037" y="2017513"/>
            <a:ext cx="5035640" cy="716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Tabla 8. </a:t>
            </a:r>
            <a:r>
              <a:rPr lang="es-ES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Promedio ± desviación estándar de la variable ganancia de peso total evaluada en corderos estabulados raza Poll Dorset</a:t>
            </a:r>
            <a:endParaRPr lang="es-EC" sz="1100" i="1" dirty="0">
              <a:solidFill>
                <a:srgbClr val="1F497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515250" y="846138"/>
            <a:ext cx="5410585" cy="716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</a:t>
            </a:r>
            <a:r>
              <a:rPr lang="es-EC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11.</a:t>
            </a:r>
            <a:r>
              <a:rPr lang="es-EC" sz="1100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Ganancia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peso (kg) bajo el efecto de 3 dosis de apitoxina en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cordero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raza Poll Dorset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698445" y="1091197"/>
            <a:ext cx="277082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</a:rPr>
              <a:t>Ganancia de Peso Total</a:t>
            </a:r>
            <a:endParaRPr lang="es-EC" dirty="0"/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3013503880"/>
              </p:ext>
            </p:extLst>
          </p:nvPr>
        </p:nvGraphicFramePr>
        <p:xfrm>
          <a:off x="6515250" y="1752103"/>
          <a:ext cx="5410585" cy="3549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419250" y="4293827"/>
            <a:ext cx="5375610" cy="716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*Las letras diferentes en las filas indican que existe diferencias estadísticas significativas (p&lt;0.05)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9015" t="47510" r="11056" b="31447"/>
          <a:stretch/>
        </p:blipFill>
        <p:spPr>
          <a:xfrm>
            <a:off x="672948" y="2894284"/>
            <a:ext cx="4868214" cy="14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i="0" dirty="0" smtClean="0">
                <a:solidFill>
                  <a:schemeClr val="tx1"/>
                </a:solidFill>
              </a:rPr>
              <a:t>Resultados y Discusión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66037" y="1978879"/>
            <a:ext cx="503564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Tabla </a:t>
            </a:r>
            <a:r>
              <a:rPr lang="es-ES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Promedio </a:t>
            </a:r>
            <a:r>
              <a:rPr lang="es-ES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± desviación estándar de la variable factor de conversión </a:t>
            </a:r>
            <a:r>
              <a:rPr lang="es-ES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alimenticia </a:t>
            </a:r>
            <a:r>
              <a:rPr lang="es-ES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evaluada en corderos estabulados raza Poll Dorset</a:t>
            </a:r>
            <a:endParaRPr lang="es-EC" sz="1100" i="1" dirty="0">
              <a:solidFill>
                <a:srgbClr val="1F497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515250" y="846138"/>
            <a:ext cx="5410585" cy="7169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12. Factor de conversión alimenticia bajo el efecto de 3 dosis de apitoxina en corderos raza Poll Dorset</a:t>
            </a:r>
            <a:endParaRPr lang="es-EC" sz="1100" i="1" dirty="0">
              <a:solidFill>
                <a:srgbClr val="1F497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61984" y="1077786"/>
            <a:ext cx="384374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/>
              <a:t>Factor de Conversión Alimenticia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19250" y="4293827"/>
            <a:ext cx="5375610" cy="716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*Las letras diferentes en las filas indican que existe diferencias estadísticas significativas (p&lt;0.05)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962960539"/>
              </p:ext>
            </p:extLst>
          </p:nvPr>
        </p:nvGraphicFramePr>
        <p:xfrm>
          <a:off x="6515249" y="1711682"/>
          <a:ext cx="5410585" cy="356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8909" t="33043" r="8309" b="45726"/>
          <a:stretch/>
        </p:blipFill>
        <p:spPr>
          <a:xfrm>
            <a:off x="499083" y="2963145"/>
            <a:ext cx="5215944" cy="145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i="0" dirty="0" smtClean="0">
                <a:solidFill>
                  <a:schemeClr val="tx1"/>
                </a:solidFill>
              </a:rPr>
              <a:t>Resultados y Discusión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66037" y="1978879"/>
            <a:ext cx="503564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Tabla </a:t>
            </a:r>
            <a:r>
              <a:rPr lang="es-EC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Promedio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± desviación estándar de la variable peso del timo evaluada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corderos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estabulados raza Poll Dorset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515250" y="846138"/>
            <a:ext cx="541058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</a:t>
            </a:r>
            <a:r>
              <a:rPr lang="es-ES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Peso promedio del timo bajo el efecto de 3 dosis de apitoxina en corderos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raza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Poll Dorset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140779" y="1077786"/>
            <a:ext cx="174502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/>
              <a:t>Peso del Timo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19250" y="4293827"/>
            <a:ext cx="5375610" cy="716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*Las letras diferentes en las filas indican que existe diferencias estadísticas significativas (p&lt;0.05)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639195933"/>
              </p:ext>
            </p:extLst>
          </p:nvPr>
        </p:nvGraphicFramePr>
        <p:xfrm>
          <a:off x="6515250" y="1790163"/>
          <a:ext cx="5410585" cy="345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9014" t="46007" r="11162" b="32762"/>
          <a:stretch/>
        </p:blipFill>
        <p:spPr>
          <a:xfrm>
            <a:off x="656189" y="2867994"/>
            <a:ext cx="4855335" cy="14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9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i="0" dirty="0" smtClean="0">
                <a:solidFill>
                  <a:schemeClr val="tx1"/>
                </a:solidFill>
              </a:rPr>
              <a:t>Resultados y Discusión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66037" y="1978879"/>
            <a:ext cx="503564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Tabla </a:t>
            </a:r>
            <a:r>
              <a:rPr lang="es-EC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11.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Promedio ± desviación estándar de la variable largo del timo evaluada en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corderos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estabulados raza Poll Dorset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515250" y="846138"/>
            <a:ext cx="541058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</a:t>
            </a:r>
            <a:r>
              <a:rPr lang="es-ES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14.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Largo del timo bajo el efecto de 3 dosis de apitoxina en corderos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raza Poll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Dorset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140779" y="1077786"/>
            <a:ext cx="18347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/>
              <a:t>Largo del Timo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19250" y="4293827"/>
            <a:ext cx="5375610" cy="716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*Las letras diferentes en las filas indican que existe diferencias estadísticas significativas (p&lt;0.05)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3997951294"/>
              </p:ext>
            </p:extLst>
          </p:nvPr>
        </p:nvGraphicFramePr>
        <p:xfrm>
          <a:off x="6515250" y="1790163"/>
          <a:ext cx="5410585" cy="3438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9015" t="36427" r="11056" b="42343"/>
          <a:stretch/>
        </p:blipFill>
        <p:spPr>
          <a:xfrm>
            <a:off x="566037" y="2867994"/>
            <a:ext cx="4868214" cy="14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i="0" dirty="0" smtClean="0">
                <a:solidFill>
                  <a:schemeClr val="tx1"/>
                </a:solidFill>
              </a:rPr>
              <a:t>Resultados y Discusión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66037" y="1978879"/>
            <a:ext cx="503564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Tabla </a:t>
            </a:r>
            <a:r>
              <a:rPr lang="es-EC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12.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Promedio ± desviación estándar de la variable peso del bazo evaluada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corderos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estabulados raza Poll Dorset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515250" y="846138"/>
            <a:ext cx="541058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</a:t>
            </a:r>
            <a:r>
              <a:rPr lang="es-ES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15.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Largo del timo bajo el efecto de 3 dosis de apitoxina en corderos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raza Poll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Dorset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140779" y="1077786"/>
            <a:ext cx="174919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/>
              <a:t>Peso del Bazo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19250" y="4293827"/>
            <a:ext cx="5375610" cy="716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*Las letras diferentes en las filas indican que existe diferencias estadísticas significativas (p&lt;0.05)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2049784248"/>
              </p:ext>
            </p:extLst>
          </p:nvPr>
        </p:nvGraphicFramePr>
        <p:xfrm>
          <a:off x="6515249" y="1764406"/>
          <a:ext cx="5410585" cy="337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8909" t="46947" r="11056" b="32198"/>
          <a:stretch/>
        </p:blipFill>
        <p:spPr>
          <a:xfrm>
            <a:off x="666508" y="2864271"/>
            <a:ext cx="4881093" cy="14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C" i="0" dirty="0" smtClean="0">
                <a:solidFill>
                  <a:schemeClr val="tx1"/>
                </a:solidFill>
              </a:rPr>
              <a:t>Resultados y Discusión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66037" y="1978879"/>
            <a:ext cx="503564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Tabla </a:t>
            </a:r>
            <a:r>
              <a:rPr lang="es-EC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Promedio ± desviación estándar de la variable largo del bazo evaluada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corderos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estabulados raza Poll Dorset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515250" y="846138"/>
            <a:ext cx="541058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1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</a:t>
            </a:r>
            <a:r>
              <a:rPr lang="es-ES" sz="1100" b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16.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Largo del bazo bajo el efecto de 3 dosis de apitoxina en corderos </a:t>
            </a:r>
            <a:r>
              <a:rPr lang="es-EC" sz="1100" i="1" dirty="0" smtClean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raza Poll </a:t>
            </a:r>
            <a:r>
              <a:rPr lang="es-EC" sz="11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Dorset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140779" y="1077786"/>
            <a:ext cx="183896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b="1" dirty="0"/>
              <a:t>Largo del Bazo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19250" y="4409738"/>
            <a:ext cx="5375610" cy="716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C" sz="1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letras diferentes en las filas indican que existe diferencias estadísticas significativas (p&lt;0.05)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2612033149"/>
              </p:ext>
            </p:extLst>
          </p:nvPr>
        </p:nvGraphicFramePr>
        <p:xfrm>
          <a:off x="6515250" y="1786295"/>
          <a:ext cx="5410585" cy="3340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8802" t="52771" r="10424" b="24307"/>
          <a:stretch/>
        </p:blipFill>
        <p:spPr>
          <a:xfrm>
            <a:off x="630430" y="2867995"/>
            <a:ext cx="4971247" cy="1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4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altLang="es-EC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Conclusiones</a:t>
            </a:r>
            <a: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41787"/>
            <a:ext cx="10972800" cy="4525963"/>
          </a:xfrm>
        </p:spPr>
        <p:txBody>
          <a:bodyPr/>
          <a:lstStyle/>
          <a:p>
            <a:pPr algn="just"/>
            <a:r>
              <a:rPr lang="es-EC" sz="2200" dirty="0">
                <a:solidFill>
                  <a:schemeClr val="tx1"/>
                </a:solidFill>
              </a:rPr>
              <a:t>El consumo de materia seca no presentó diferencias significativas bajo la influencia de tres niveles de apitoxina suministrados durante el experimento (F</a:t>
            </a:r>
            <a:r>
              <a:rPr lang="es-EC" sz="2200" baseline="-25000" dirty="0">
                <a:solidFill>
                  <a:schemeClr val="tx1"/>
                </a:solidFill>
              </a:rPr>
              <a:t>2, 14 </a:t>
            </a:r>
            <a:r>
              <a:rPr lang="es-EC" sz="2200" dirty="0">
                <a:solidFill>
                  <a:schemeClr val="tx1"/>
                </a:solidFill>
              </a:rPr>
              <a:t>=1.62; </a:t>
            </a:r>
            <a:r>
              <a:rPr lang="es-EC" sz="2200" dirty="0" smtClean="0">
                <a:solidFill>
                  <a:schemeClr val="tx1"/>
                </a:solidFill>
              </a:rPr>
              <a:t>p=0.2338</a:t>
            </a:r>
            <a:r>
              <a:rPr lang="es-EC" sz="2200" dirty="0">
                <a:solidFill>
                  <a:schemeClr val="tx1"/>
                </a:solidFill>
              </a:rPr>
              <a:t>). </a:t>
            </a:r>
          </a:p>
          <a:p>
            <a:pPr algn="just"/>
            <a:r>
              <a:rPr lang="es-EC" sz="2200" dirty="0">
                <a:solidFill>
                  <a:schemeClr val="tx1"/>
                </a:solidFill>
              </a:rPr>
              <a:t>Se encontró diferencias significativas para la ganancia de peso total (F</a:t>
            </a:r>
            <a:r>
              <a:rPr lang="es-EC" sz="2200" baseline="-25000" dirty="0">
                <a:solidFill>
                  <a:schemeClr val="tx1"/>
                </a:solidFill>
              </a:rPr>
              <a:t>2,15</a:t>
            </a:r>
            <a:r>
              <a:rPr lang="es-EC" sz="2200" dirty="0">
                <a:solidFill>
                  <a:schemeClr val="tx1"/>
                </a:solidFill>
              </a:rPr>
              <a:t>=38.15; </a:t>
            </a:r>
            <a:r>
              <a:rPr lang="es-EC" sz="2200" dirty="0" smtClean="0">
                <a:solidFill>
                  <a:schemeClr val="tx1"/>
                </a:solidFill>
              </a:rPr>
              <a:t>p&lt;0.0001</a:t>
            </a:r>
            <a:r>
              <a:rPr lang="es-EC" sz="2200" dirty="0">
                <a:solidFill>
                  <a:schemeClr val="tx1"/>
                </a:solidFill>
              </a:rPr>
              <a:t>). Los animales que fueron aplicados </a:t>
            </a:r>
            <a:r>
              <a:rPr lang="es-EC" sz="2200" dirty="0" smtClean="0">
                <a:solidFill>
                  <a:schemeClr val="tx1"/>
                </a:solidFill>
              </a:rPr>
              <a:t>el </a:t>
            </a:r>
            <a:r>
              <a:rPr lang="es-EC" sz="2200" dirty="0">
                <a:solidFill>
                  <a:schemeClr val="tx1"/>
                </a:solidFill>
              </a:rPr>
              <a:t>tratamiento T2 presentaron mejores rendimientos en la ganancia de peso </a:t>
            </a:r>
            <a:r>
              <a:rPr lang="es-EC" sz="2200" dirty="0" smtClean="0">
                <a:solidFill>
                  <a:schemeClr val="tx1"/>
                </a:solidFill>
              </a:rPr>
              <a:t>total (</a:t>
            </a:r>
            <a:r>
              <a:rPr lang="es-EC" sz="2200" dirty="0">
                <a:solidFill>
                  <a:schemeClr val="tx1"/>
                </a:solidFill>
              </a:rPr>
              <a:t>8.40 ± 0.30 kg</a:t>
            </a:r>
            <a:r>
              <a:rPr lang="es-EC" sz="2200" dirty="0" smtClean="0">
                <a:solidFill>
                  <a:schemeClr val="tx1"/>
                </a:solidFill>
              </a:rPr>
              <a:t>) </a:t>
            </a:r>
            <a:r>
              <a:rPr lang="es-EC" sz="2200" dirty="0">
                <a:solidFill>
                  <a:schemeClr val="tx1"/>
                </a:solidFill>
              </a:rPr>
              <a:t>que los otros tratamientos del experimento (Tabla 8).</a:t>
            </a:r>
          </a:p>
          <a:p>
            <a:pPr algn="just"/>
            <a:r>
              <a:rPr lang="es-EC" sz="2200" dirty="0">
                <a:solidFill>
                  <a:schemeClr val="tx1"/>
                </a:solidFill>
              </a:rPr>
              <a:t>La conversión alimenticia presentó diferencias significativas entre los diferentes tratamientos suplementados a los corderos raza Poll Dorset (F2, 15 =24.12; p &lt;0.0001). Los corderos suplementados con 0.1 </a:t>
            </a:r>
            <a:r>
              <a:rPr lang="es-EC" sz="2200" dirty="0" smtClean="0">
                <a:solidFill>
                  <a:schemeClr val="tx1"/>
                </a:solidFill>
              </a:rPr>
              <a:t>mg </a:t>
            </a:r>
            <a:r>
              <a:rPr lang="es-EC" sz="2200" dirty="0">
                <a:solidFill>
                  <a:schemeClr val="tx1"/>
                </a:solidFill>
              </a:rPr>
              <a:t>de apitoxina presentaron mejor conversión alimenticia (6.56 ± </a:t>
            </a:r>
            <a:r>
              <a:rPr lang="es-EC" sz="2200" dirty="0" smtClean="0">
                <a:solidFill>
                  <a:schemeClr val="tx1"/>
                </a:solidFill>
              </a:rPr>
              <a:t>0.27 kg) </a:t>
            </a:r>
            <a:r>
              <a:rPr lang="es-EC" sz="2200" dirty="0">
                <a:solidFill>
                  <a:schemeClr val="tx1"/>
                </a:solidFill>
              </a:rPr>
              <a:t>que los corderos suplementados con 0 y 0.05 </a:t>
            </a:r>
            <a:r>
              <a:rPr lang="es-EC" sz="2200" dirty="0" smtClean="0">
                <a:solidFill>
                  <a:schemeClr val="tx1"/>
                </a:solidFill>
              </a:rPr>
              <a:t>mg </a:t>
            </a:r>
            <a:r>
              <a:rPr lang="es-EC" sz="2200" dirty="0">
                <a:solidFill>
                  <a:schemeClr val="tx1"/>
                </a:solidFill>
              </a:rPr>
              <a:t>de apitoxina (Tabla 9). </a:t>
            </a:r>
          </a:p>
        </p:txBody>
      </p:sp>
    </p:spTree>
    <p:extLst>
      <p:ext uri="{BB962C8B-B14F-4D97-AF65-F5344CB8AC3E}">
        <p14:creationId xmlns:p14="http://schemas.microsoft.com/office/powerpoint/2010/main" val="40518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altLang="es-EC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3031187"/>
              </p:ext>
            </p:extLst>
          </p:nvPr>
        </p:nvGraphicFramePr>
        <p:xfrm>
          <a:off x="609600" y="1341438"/>
          <a:ext cx="10972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09600" y="751624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1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altLang="es-EC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Conclusiones</a:t>
            </a:r>
            <a: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41787"/>
            <a:ext cx="10972800" cy="4525963"/>
          </a:xfrm>
        </p:spPr>
        <p:txBody>
          <a:bodyPr/>
          <a:lstStyle/>
          <a:p>
            <a:pPr algn="just"/>
            <a:r>
              <a:rPr lang="es-EC" sz="2200" dirty="0">
                <a:solidFill>
                  <a:schemeClr val="tx1"/>
                </a:solidFill>
              </a:rPr>
              <a:t>El peso del timo fue estadísticamente distinto para las 3 dosis de apitoxina suplementadas a corderos estabulados raza Poll Dorset (F2, 15=123.42; p &lt;0.0001). La aplicación de 0.1 </a:t>
            </a:r>
            <a:r>
              <a:rPr lang="es-EC" sz="2200" dirty="0" smtClean="0">
                <a:solidFill>
                  <a:schemeClr val="tx1"/>
                </a:solidFill>
              </a:rPr>
              <a:t>mg </a:t>
            </a:r>
            <a:r>
              <a:rPr lang="es-EC" sz="2200" dirty="0">
                <a:solidFill>
                  <a:schemeClr val="tx1"/>
                </a:solidFill>
              </a:rPr>
              <a:t>de apitoxina (T2) presentó el mayor peso del timo con 23.05 ± 1.84 g al finalizar el experimento en relación a los otros dos tratamientos (Tabla 10</a:t>
            </a:r>
            <a:r>
              <a:rPr lang="es-EC" sz="2200" dirty="0" smtClean="0">
                <a:solidFill>
                  <a:schemeClr val="tx1"/>
                </a:solidFill>
              </a:rPr>
              <a:t>).</a:t>
            </a:r>
          </a:p>
          <a:p>
            <a:pPr algn="just"/>
            <a:r>
              <a:rPr lang="es-EC" sz="2200" dirty="0">
                <a:solidFill>
                  <a:schemeClr val="tx1"/>
                </a:solidFill>
              </a:rPr>
              <a:t>El largo del timo difirió en los corderos estabulados raza Poll Dorset con las 3 dosis de apitoxina evaluadas (F2, 15=36.80; p &lt;0.0001). El tratamiento que presentó la mayor longitud del timo fue el T2 (6.88 ± 0.55 cm), frente a los demás tratamientos (Tabla 11</a:t>
            </a:r>
            <a:r>
              <a:rPr lang="es-EC" sz="2200" dirty="0" smtClean="0">
                <a:solidFill>
                  <a:schemeClr val="tx1"/>
                </a:solidFill>
              </a:rPr>
              <a:t>).</a:t>
            </a:r>
          </a:p>
          <a:p>
            <a:pPr algn="just"/>
            <a:r>
              <a:rPr lang="es-EC" sz="2200" dirty="0">
                <a:solidFill>
                  <a:schemeClr val="tx1"/>
                </a:solidFill>
              </a:rPr>
              <a:t>Se encontró diferencias significativas para el peso del bazo bajo la influencia de las tres dosis de apitoxina suplementadas (F2, 15=35.25; p &lt;0.0001). El peso del bazo que presentó mayor valor (50.38 ± 1.01 g) se obtuvo mediante la aplicación de 0,1 </a:t>
            </a:r>
            <a:r>
              <a:rPr lang="es-EC" sz="2200" dirty="0" smtClean="0">
                <a:solidFill>
                  <a:schemeClr val="tx1"/>
                </a:solidFill>
              </a:rPr>
              <a:t>mg </a:t>
            </a:r>
            <a:r>
              <a:rPr lang="es-EC" sz="2200" dirty="0">
                <a:solidFill>
                  <a:schemeClr val="tx1"/>
                </a:solidFill>
              </a:rPr>
              <a:t>de apitoxina (Tabla 12).</a:t>
            </a:r>
          </a:p>
        </p:txBody>
      </p:sp>
    </p:spTree>
    <p:extLst>
      <p:ext uri="{BB962C8B-B14F-4D97-AF65-F5344CB8AC3E}">
        <p14:creationId xmlns:p14="http://schemas.microsoft.com/office/powerpoint/2010/main" val="384317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altLang="es-EC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Conclusiones</a:t>
            </a:r>
            <a: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41787"/>
            <a:ext cx="10972800" cy="4525963"/>
          </a:xfrm>
        </p:spPr>
        <p:txBody>
          <a:bodyPr/>
          <a:lstStyle/>
          <a:p>
            <a:r>
              <a:rPr lang="es-EC" sz="2200" dirty="0">
                <a:solidFill>
                  <a:schemeClr val="tx1"/>
                </a:solidFill>
              </a:rPr>
              <a:t>La longitud del bazo presentó diferencias significativas bajo la influencia de las tres dosis de apitoxina evaluadas (F2, 15=76.42; p &lt;0.0001). El tratamiento que obtuvo los mejores resultados con respecto al largo del bazo fue el T2 con 9.69 ± 0.13 cm (Tabla 13).</a:t>
            </a:r>
          </a:p>
        </p:txBody>
      </p:sp>
    </p:spTree>
    <p:extLst>
      <p:ext uri="{BB962C8B-B14F-4D97-AF65-F5344CB8AC3E}">
        <p14:creationId xmlns:p14="http://schemas.microsoft.com/office/powerpoint/2010/main" val="29196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altLang="es-EC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Recomendaciones</a:t>
            </a:r>
            <a: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41787"/>
            <a:ext cx="10972800" cy="4525963"/>
          </a:xfrm>
        </p:spPr>
        <p:txBody>
          <a:bodyPr/>
          <a:lstStyle/>
          <a:p>
            <a:pPr algn="just"/>
            <a:r>
              <a:rPr lang="es-EC" sz="2100" dirty="0">
                <a:solidFill>
                  <a:schemeClr val="tx1"/>
                </a:solidFill>
              </a:rPr>
              <a:t>En base a los datos obtenidos en la presente investigación se recomienda el uso de la apitoxina (dosis de 0,1 mg/ml) en corderos para estimular positivamente parámetros productivos como la ganancia de peso y la conversión alimenticia, así como la organometría linfoide en largo y peso del timo y bazo.</a:t>
            </a:r>
          </a:p>
          <a:p>
            <a:pPr algn="just"/>
            <a:r>
              <a:rPr lang="es-EC" sz="2100" dirty="0" smtClean="0">
                <a:solidFill>
                  <a:schemeClr val="tx1"/>
                </a:solidFill>
              </a:rPr>
              <a:t>Para </a:t>
            </a:r>
            <a:r>
              <a:rPr lang="es-EC" sz="2100" dirty="0">
                <a:solidFill>
                  <a:schemeClr val="tx1"/>
                </a:solidFill>
              </a:rPr>
              <a:t>posteriores evaluaciones se recomienda evaluar el efecto de la apitoxina en ovinos </a:t>
            </a:r>
            <a:r>
              <a:rPr lang="es-EC" sz="2100" dirty="0" smtClean="0">
                <a:solidFill>
                  <a:schemeClr val="tx1"/>
                </a:solidFill>
              </a:rPr>
              <a:t>diferente </a:t>
            </a:r>
            <a:r>
              <a:rPr lang="es-EC" sz="2100" dirty="0">
                <a:solidFill>
                  <a:schemeClr val="tx1"/>
                </a:solidFill>
              </a:rPr>
              <a:t>raza, edad, sexo y sistema de producción para determinar su influencia sobre parámetros productivos y los órganos linfoides.</a:t>
            </a:r>
          </a:p>
          <a:p>
            <a:pPr algn="just"/>
            <a:r>
              <a:rPr lang="es-EC" sz="2100" dirty="0">
                <a:solidFill>
                  <a:schemeClr val="tx1"/>
                </a:solidFill>
              </a:rPr>
              <a:t>Realizar análisis histológicos </a:t>
            </a:r>
            <a:r>
              <a:rPr lang="es-EC" sz="2100" dirty="0" smtClean="0">
                <a:solidFill>
                  <a:schemeClr val="tx1"/>
                </a:solidFill>
              </a:rPr>
              <a:t>con </a:t>
            </a:r>
            <a:r>
              <a:rPr lang="es-EC" sz="2100" dirty="0">
                <a:solidFill>
                  <a:schemeClr val="tx1"/>
                </a:solidFill>
              </a:rPr>
              <a:t>tinciones de hematoxilina-Eosina (HE) para identificar en los órganos linfoides de los animales suministrados con apitoxina vía parenteral, tanto el tipo de células y tejidos como la morfología correspondiente a los mismos.</a:t>
            </a:r>
          </a:p>
          <a:p>
            <a:pPr algn="just"/>
            <a:r>
              <a:rPr lang="es-EC" sz="2100" dirty="0">
                <a:solidFill>
                  <a:schemeClr val="tx1"/>
                </a:solidFill>
              </a:rPr>
              <a:t>Por otro lado, se recomienda determinar el efecto de la apitoxina sobre la palatabilidad, color, olor y sabor de la carne mediante la selección de un método de análisis sensorial de acuerdo a las características del producto final.</a:t>
            </a:r>
          </a:p>
          <a:p>
            <a:endParaRPr lang="es-EC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91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66946" y="2461727"/>
            <a:ext cx="4414099" cy="152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4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9442" y="2173682"/>
            <a:ext cx="1914540" cy="20980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18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altLang="es-EC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9600" y="751624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Antecedentes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796279847"/>
              </p:ext>
            </p:extLst>
          </p:nvPr>
        </p:nvGraphicFramePr>
        <p:xfrm>
          <a:off x="950173" y="1419819"/>
          <a:ext cx="9352924" cy="4448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20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altLang="es-EC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09600" y="751624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0356403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8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altLang="es-EC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4178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s-EC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</a:p>
          <a:p>
            <a:pPr marL="0" indent="0">
              <a:buNone/>
            </a:pPr>
            <a:endParaRPr lang="es-EC" sz="1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 la apitoxina sobre parámetros productivos y organometría linfoide de corderos estabulados raza Poll Dorset.</a:t>
            </a:r>
          </a:p>
          <a:p>
            <a:pPr marL="0" indent="0">
              <a:buNone/>
            </a:pPr>
            <a:endParaRPr lang="es-EC" sz="22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2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</a:p>
          <a:p>
            <a:pPr marL="0" indent="0">
              <a:buNone/>
            </a:pPr>
            <a:endParaRPr lang="es-EC" sz="1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Determinar el efecto de 3 dosis de apitoxina sobre parámetros productivos de corderos estabulados durante 56 días</a:t>
            </a:r>
            <a:r>
              <a:rPr lang="es-EC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s-EC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Analizar la organometría linfoide en largo y peso del timo y bazo de corderos estabulados durante 56 días.</a:t>
            </a:r>
          </a:p>
        </p:txBody>
      </p:sp>
    </p:spTree>
    <p:extLst>
      <p:ext uri="{BB962C8B-B14F-4D97-AF65-F5344CB8AC3E}">
        <p14:creationId xmlns:p14="http://schemas.microsoft.com/office/powerpoint/2010/main" val="400802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altLang="es-EC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341787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s-EC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H0: </a:t>
            </a:r>
            <a:r>
              <a:rPr lang="es-EC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“Los corderos suplementados con apitoxina presentan similar conversión alimenticia y peso del bazo que los corderos no suplementados</a:t>
            </a:r>
            <a:r>
              <a:rPr lang="es-EC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0" indent="0">
              <a:buNone/>
            </a:pPr>
            <a:endParaRPr lang="es-EC" sz="2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H1: </a:t>
            </a:r>
            <a:r>
              <a:rPr lang="es-EC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“Los corderos suplementados con apitoxina presentan mejor conversión alimenticia y </a:t>
            </a:r>
            <a:r>
              <a:rPr lang="es-EC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peso </a:t>
            </a:r>
            <a:r>
              <a:rPr lang="es-EC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bazo que los corderos no suplementados”.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666" r="9733"/>
          <a:stretch/>
        </p:blipFill>
        <p:spPr>
          <a:xfrm>
            <a:off x="3039414" y="3709114"/>
            <a:ext cx="2691685" cy="2414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7289" b="21500"/>
          <a:stretch/>
        </p:blipFill>
        <p:spPr>
          <a:xfrm>
            <a:off x="6586201" y="3708148"/>
            <a:ext cx="2261585" cy="241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82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85104" y="1600202"/>
            <a:ext cx="4086896" cy="887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Aft>
                <a:spcPts val="1000"/>
              </a:spcAft>
            </a:pPr>
            <a:r>
              <a:rPr lang="es-ES" sz="14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Figura 8 </a:t>
            </a:r>
            <a:br>
              <a:rPr lang="es-ES" sz="1400" b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s-ES" sz="1400" i="1" dirty="0">
                <a:solidFill>
                  <a:srgbClr val="1F497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Proyecto Ovino “Hacienda El Prado”, IASA 1</a:t>
            </a:r>
            <a:endParaRPr lang="es-EC" sz="1050" i="1" dirty="0">
              <a:solidFill>
                <a:srgbClr val="1F497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50347" t="30877" r="13889" b="15398"/>
          <a:stretch/>
        </p:blipFill>
        <p:spPr bwMode="auto">
          <a:xfrm>
            <a:off x="485104" y="2669996"/>
            <a:ext cx="3610378" cy="2455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Google Shape;150;p7"/>
          <p:cNvSpPr txBox="1">
            <a:spLocks noGrp="1"/>
          </p:cNvSpPr>
          <p:nvPr>
            <p:ph idx="1"/>
          </p:nvPr>
        </p:nvSpPr>
        <p:spPr>
          <a:xfrm>
            <a:off x="4572000" y="1132925"/>
            <a:ext cx="3151414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Ubicación Política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 </a:t>
            </a:r>
            <a:r>
              <a:rPr lang="es-EC" sz="18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Provincia</a:t>
            </a:r>
            <a:r>
              <a:rPr lang="es-EC" sz="18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Pichincha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Cantón: Rumiñahui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Parroquia: San Fernando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Lugar</a:t>
            </a:r>
            <a:r>
              <a:rPr lang="es-EC" sz="1800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: Proyecto Ovino de la “Hacienda el Prado” IASA I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72000" y="4083103"/>
            <a:ext cx="3385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C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Ubicación Geográfica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s-EC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Longitud: 78°24’44” Oeste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s-EC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Latitud: 0°23’20” Sur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s-EC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Altura: 2960 msnm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057882" y="1166654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s-EC" b="1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Variables Climatológicas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s-EC" dirty="0" smtClean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Temperatura promedio: 13.89 °C. 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s-EC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Precipitación anual: 1285 mm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s-EC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HR: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69.03% </a:t>
            </a:r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Heliofanía: 4 – 5 horas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66525"/>
              </p:ext>
            </p:extLst>
          </p:nvPr>
        </p:nvGraphicFramePr>
        <p:xfrm>
          <a:off x="146958" y="874210"/>
          <a:ext cx="11903528" cy="5050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5882"/>
                <a:gridCol w="2975882"/>
                <a:gridCol w="2975882"/>
                <a:gridCol w="2975882"/>
              </a:tblGrid>
              <a:tr h="413677">
                <a:tc gridSpan="4">
                  <a:txBody>
                    <a:bodyPr/>
                    <a:lstStyle/>
                    <a:p>
                      <a:pPr algn="ctr"/>
                      <a:r>
                        <a:rPr lang="es-EC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Materiales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18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Biológicos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Físicos</a:t>
                      </a:r>
                      <a:endParaRPr lang="es-EC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Campo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i="1" u="none" strike="noStrike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Laboratorio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707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195" y="2107854"/>
            <a:ext cx="1492890" cy="149955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11" y="2058961"/>
            <a:ext cx="2522285" cy="336304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584" y="2071840"/>
            <a:ext cx="2522284" cy="336304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/>
          <a:srcRect r="17967"/>
          <a:stretch/>
        </p:blipFill>
        <p:spPr>
          <a:xfrm>
            <a:off x="7719610" y="2286288"/>
            <a:ext cx="1239831" cy="201518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195" y="3597156"/>
            <a:ext cx="1492890" cy="199052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/>
          <a:srcRect t="17840" b="32770"/>
          <a:stretch/>
        </p:blipFill>
        <p:spPr>
          <a:xfrm>
            <a:off x="7714601" y="4301473"/>
            <a:ext cx="1244840" cy="109301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2" b="8454"/>
          <a:stretch/>
        </p:blipFill>
        <p:spPr>
          <a:xfrm>
            <a:off x="9207267" y="2101743"/>
            <a:ext cx="1938570" cy="136691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524124" y="2496965"/>
            <a:ext cx="1886147" cy="105624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9076" y="3968160"/>
            <a:ext cx="1069190" cy="172069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1"/>
          <a:srcRect t="28545" b="34648"/>
          <a:stretch/>
        </p:blipFill>
        <p:spPr>
          <a:xfrm>
            <a:off x="9190813" y="3465984"/>
            <a:ext cx="1740395" cy="113883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12"/>
          <a:srcRect l="15146" t="24044" r="15896"/>
          <a:stretch/>
        </p:blipFill>
        <p:spPr>
          <a:xfrm>
            <a:off x="9180657" y="4604822"/>
            <a:ext cx="1793614" cy="1106356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10205100" y="31758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154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89481"/>
              </p:ext>
            </p:extLst>
          </p:nvPr>
        </p:nvGraphicFramePr>
        <p:xfrm>
          <a:off x="609596" y="1047268"/>
          <a:ext cx="10972804" cy="4323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1"/>
                <a:gridCol w="2743201"/>
                <a:gridCol w="2743201"/>
                <a:gridCol w="2743201"/>
              </a:tblGrid>
              <a:tr h="456722">
                <a:tc gridSpan="3"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Fase de campo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Fase de laboratorio</a:t>
                      </a:r>
                      <a:endParaRPr lang="es-EC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13238"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Selección de corderos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Limpieza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desinfección de corrales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Alimentación y suministro de tratamientos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Organometría linfoide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153261">
                <a:tc>
                  <a:txBody>
                    <a:bodyPr/>
                    <a:lstStyle/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 smtClean="0"/>
                    </a:p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6287116" y="2246562"/>
            <a:ext cx="1518601" cy="139382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51" y="3428026"/>
            <a:ext cx="1360995" cy="181466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580327" y="2246562"/>
            <a:ext cx="2397637" cy="236292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ángulo 10"/>
          <p:cNvSpPr/>
          <p:nvPr/>
        </p:nvSpPr>
        <p:spPr>
          <a:xfrm>
            <a:off x="884075" y="2246561"/>
            <a:ext cx="2116702" cy="236292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185" y="2246562"/>
            <a:ext cx="1079732" cy="143964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330" y="2246562"/>
            <a:ext cx="1079732" cy="143964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06" y="3789262"/>
            <a:ext cx="1251968" cy="93897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t="33052" r="15529" b="18121"/>
          <a:stretch/>
        </p:blipFill>
        <p:spPr>
          <a:xfrm>
            <a:off x="10273842" y="3789262"/>
            <a:ext cx="1090657" cy="9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1717</Words>
  <Application>Microsoft Office PowerPoint</Application>
  <PresentationFormat>Panorámica</PresentationFormat>
  <Paragraphs>202</Paragraphs>
  <Slides>23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Cambria Math</vt:lpstr>
      <vt:lpstr>DejaVu Sans</vt:lpstr>
      <vt:lpstr>Times New Roman</vt:lpstr>
      <vt:lpstr>1_Tema de Office</vt:lpstr>
      <vt:lpstr>Diseño predeterminado</vt:lpstr>
      <vt:lpstr>CorelDRAW</vt:lpstr>
      <vt:lpstr>Presentación de PowerPoint</vt:lpstr>
      <vt:lpstr>Introducción </vt:lpstr>
      <vt:lpstr>Introducción </vt:lpstr>
      <vt:lpstr>Introducción </vt:lpstr>
      <vt:lpstr>Objetivos </vt:lpstr>
      <vt:lpstr>Hipótesis </vt:lpstr>
      <vt:lpstr>Metodología</vt:lpstr>
      <vt:lpstr>Metodología</vt:lpstr>
      <vt:lpstr>Metodología</vt:lpstr>
      <vt:lpstr>Metodología</vt:lpstr>
      <vt:lpstr>Metodología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Resultados y Discusión</vt:lpstr>
      <vt:lpstr>Conclusiones </vt:lpstr>
      <vt:lpstr>Conclusiones </vt:lpstr>
      <vt:lpstr>Conclusiones </vt:lpstr>
      <vt:lpstr>Recomendaciones </vt:lpstr>
      <vt:lpstr>Agradecimientos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</dc:creator>
  <cp:lastModifiedBy>Diego</cp:lastModifiedBy>
  <cp:revision>80</cp:revision>
  <dcterms:created xsi:type="dcterms:W3CDTF">2021-08-05T21:19:33Z</dcterms:created>
  <dcterms:modified xsi:type="dcterms:W3CDTF">2021-08-22T16:49:08Z</dcterms:modified>
</cp:coreProperties>
</file>