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60423" y="184226"/>
            <a:ext cx="8471153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2179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09359"/>
            <a:ext cx="10512552" cy="54864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5051" y="6237732"/>
            <a:ext cx="8879205" cy="0"/>
          </a:xfrm>
          <a:custGeom>
            <a:avLst/>
            <a:gdLst/>
            <a:ahLst/>
            <a:cxnLst/>
            <a:rect l="l" t="t" r="r" b="b"/>
            <a:pathLst>
              <a:path w="8879205">
                <a:moveTo>
                  <a:pt x="0" y="0"/>
                </a:moveTo>
                <a:lnTo>
                  <a:pt x="8878824" y="0"/>
                </a:lnTo>
              </a:path>
            </a:pathLst>
          </a:custGeom>
          <a:ln w="396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5051" y="6283452"/>
            <a:ext cx="8879205" cy="0"/>
          </a:xfrm>
          <a:custGeom>
            <a:avLst/>
            <a:gdLst/>
            <a:ahLst/>
            <a:cxnLst/>
            <a:rect l="l" t="t" r="r" b="b"/>
            <a:pathLst>
              <a:path w="8879205">
                <a:moveTo>
                  <a:pt x="0" y="0"/>
                </a:moveTo>
                <a:lnTo>
                  <a:pt x="8878824" y="0"/>
                </a:lnTo>
              </a:path>
            </a:pathLst>
          </a:custGeom>
          <a:ln w="39624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33687" y="5980176"/>
            <a:ext cx="2974848" cy="5760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1504" y="1813560"/>
            <a:ext cx="3015742" cy="305244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27447" y="2011679"/>
            <a:ext cx="2249424" cy="271272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044695" y="3267456"/>
            <a:ext cx="594360" cy="161925"/>
          </a:xfrm>
          <a:custGeom>
            <a:avLst/>
            <a:gdLst/>
            <a:ahLst/>
            <a:cxnLst/>
            <a:rect l="l" t="t" r="r" b="b"/>
            <a:pathLst>
              <a:path w="594360" h="161925">
                <a:moveTo>
                  <a:pt x="513588" y="0"/>
                </a:moveTo>
                <a:lnTo>
                  <a:pt x="513588" y="40386"/>
                </a:lnTo>
                <a:lnTo>
                  <a:pt x="0" y="40386"/>
                </a:lnTo>
                <a:lnTo>
                  <a:pt x="0" y="121158"/>
                </a:lnTo>
                <a:lnTo>
                  <a:pt x="513588" y="121158"/>
                </a:lnTo>
                <a:lnTo>
                  <a:pt x="513588" y="161544"/>
                </a:lnTo>
                <a:lnTo>
                  <a:pt x="594359" y="80772"/>
                </a:lnTo>
                <a:lnTo>
                  <a:pt x="51358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044695" y="3267456"/>
            <a:ext cx="594360" cy="161925"/>
          </a:xfrm>
          <a:custGeom>
            <a:avLst/>
            <a:gdLst/>
            <a:ahLst/>
            <a:cxnLst/>
            <a:rect l="l" t="t" r="r" b="b"/>
            <a:pathLst>
              <a:path w="594360" h="161925">
                <a:moveTo>
                  <a:pt x="0" y="40386"/>
                </a:moveTo>
                <a:lnTo>
                  <a:pt x="513588" y="40386"/>
                </a:lnTo>
                <a:lnTo>
                  <a:pt x="513588" y="0"/>
                </a:lnTo>
                <a:lnTo>
                  <a:pt x="594359" y="80772"/>
                </a:lnTo>
                <a:lnTo>
                  <a:pt x="513588" y="161544"/>
                </a:lnTo>
                <a:lnTo>
                  <a:pt x="513588" y="121158"/>
                </a:lnTo>
                <a:lnTo>
                  <a:pt x="0" y="121158"/>
                </a:lnTo>
                <a:lnTo>
                  <a:pt x="0" y="40386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065263" y="3267456"/>
            <a:ext cx="487680" cy="161925"/>
          </a:xfrm>
          <a:custGeom>
            <a:avLst/>
            <a:gdLst/>
            <a:ahLst/>
            <a:cxnLst/>
            <a:rect l="l" t="t" r="r" b="b"/>
            <a:pathLst>
              <a:path w="487679" h="161925">
                <a:moveTo>
                  <a:pt x="406907" y="0"/>
                </a:moveTo>
                <a:lnTo>
                  <a:pt x="406907" y="40386"/>
                </a:lnTo>
                <a:lnTo>
                  <a:pt x="0" y="40386"/>
                </a:lnTo>
                <a:lnTo>
                  <a:pt x="0" y="121158"/>
                </a:lnTo>
                <a:lnTo>
                  <a:pt x="406907" y="121158"/>
                </a:lnTo>
                <a:lnTo>
                  <a:pt x="406907" y="161544"/>
                </a:lnTo>
                <a:lnTo>
                  <a:pt x="487679" y="80772"/>
                </a:lnTo>
                <a:lnTo>
                  <a:pt x="4069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065263" y="3267456"/>
            <a:ext cx="487680" cy="161925"/>
          </a:xfrm>
          <a:custGeom>
            <a:avLst/>
            <a:gdLst/>
            <a:ahLst/>
            <a:cxnLst/>
            <a:rect l="l" t="t" r="r" b="b"/>
            <a:pathLst>
              <a:path w="487679" h="161925">
                <a:moveTo>
                  <a:pt x="0" y="40386"/>
                </a:moveTo>
                <a:lnTo>
                  <a:pt x="406907" y="40386"/>
                </a:lnTo>
                <a:lnTo>
                  <a:pt x="406907" y="0"/>
                </a:lnTo>
                <a:lnTo>
                  <a:pt x="487679" y="80772"/>
                </a:lnTo>
                <a:lnTo>
                  <a:pt x="406907" y="161544"/>
                </a:lnTo>
                <a:lnTo>
                  <a:pt x="406907" y="121158"/>
                </a:lnTo>
                <a:lnTo>
                  <a:pt x="0" y="121158"/>
                </a:lnTo>
                <a:lnTo>
                  <a:pt x="0" y="40386"/>
                </a:lnTo>
                <a:close/>
              </a:path>
            </a:pathLst>
          </a:custGeom>
          <a:ln w="2438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2179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309359"/>
            <a:ext cx="10512552" cy="54864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5051" y="6237732"/>
            <a:ext cx="8879205" cy="0"/>
          </a:xfrm>
          <a:custGeom>
            <a:avLst/>
            <a:gdLst/>
            <a:ahLst/>
            <a:cxnLst/>
            <a:rect l="l" t="t" r="r" b="b"/>
            <a:pathLst>
              <a:path w="8879205">
                <a:moveTo>
                  <a:pt x="0" y="0"/>
                </a:moveTo>
                <a:lnTo>
                  <a:pt x="8878824" y="0"/>
                </a:lnTo>
              </a:path>
            </a:pathLst>
          </a:custGeom>
          <a:ln w="396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5051" y="6283452"/>
            <a:ext cx="8879205" cy="0"/>
          </a:xfrm>
          <a:custGeom>
            <a:avLst/>
            <a:gdLst/>
            <a:ahLst/>
            <a:cxnLst/>
            <a:rect l="l" t="t" r="r" b="b"/>
            <a:pathLst>
              <a:path w="8879205">
                <a:moveTo>
                  <a:pt x="0" y="0"/>
                </a:moveTo>
                <a:lnTo>
                  <a:pt x="8878824" y="0"/>
                </a:lnTo>
              </a:path>
            </a:pathLst>
          </a:custGeom>
          <a:ln w="39624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687" y="5980176"/>
            <a:ext cx="2974848" cy="5760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5625" y="99136"/>
            <a:ext cx="8540749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80970" y="1518792"/>
            <a:ext cx="7952740" cy="235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238" y="222504"/>
            <a:ext cx="12200255" cy="6635750"/>
            <a:chOff x="-3238" y="222504"/>
            <a:chExt cx="12200255" cy="6635750"/>
          </a:xfrm>
        </p:grpSpPr>
        <p:sp>
          <p:nvSpPr>
            <p:cNvPr id="3" name="object 3"/>
            <p:cNvSpPr/>
            <p:nvPr/>
          </p:nvSpPr>
          <p:spPr>
            <a:xfrm>
              <a:off x="0" y="759816"/>
              <a:ext cx="12192000" cy="5320030"/>
            </a:xfrm>
            <a:custGeom>
              <a:avLst/>
              <a:gdLst/>
              <a:ahLst/>
              <a:cxnLst/>
              <a:rect l="l" t="t" r="r" b="b"/>
              <a:pathLst>
                <a:path w="12192000" h="5320030">
                  <a:moveTo>
                    <a:pt x="606335" y="22426"/>
                  </a:moveTo>
                  <a:lnTo>
                    <a:pt x="606335" y="2318270"/>
                  </a:lnTo>
                  <a:lnTo>
                    <a:pt x="593310" y="2393840"/>
                  </a:lnTo>
                  <a:lnTo>
                    <a:pt x="580195" y="2467285"/>
                  </a:lnTo>
                  <a:lnTo>
                    <a:pt x="566931" y="2538952"/>
                  </a:lnTo>
                  <a:lnTo>
                    <a:pt x="553695" y="2607951"/>
                  </a:lnTo>
                  <a:lnTo>
                    <a:pt x="540310" y="2675250"/>
                  </a:lnTo>
                  <a:lnTo>
                    <a:pt x="526835" y="2740579"/>
                  </a:lnTo>
                  <a:lnTo>
                    <a:pt x="513269" y="2803976"/>
                  </a:lnTo>
                  <a:lnTo>
                    <a:pt x="499614" y="2865480"/>
                  </a:lnTo>
                  <a:lnTo>
                    <a:pt x="485868" y="2925131"/>
                  </a:lnTo>
                  <a:lnTo>
                    <a:pt x="472033" y="2982967"/>
                  </a:lnTo>
                  <a:lnTo>
                    <a:pt x="458107" y="3039027"/>
                  </a:lnTo>
                  <a:lnTo>
                    <a:pt x="444091" y="3093350"/>
                  </a:lnTo>
                  <a:lnTo>
                    <a:pt x="429985" y="3145976"/>
                  </a:lnTo>
                  <a:lnTo>
                    <a:pt x="415789" y="3196942"/>
                  </a:lnTo>
                  <a:lnTo>
                    <a:pt x="401502" y="3246288"/>
                  </a:lnTo>
                  <a:lnTo>
                    <a:pt x="387126" y="3294053"/>
                  </a:lnTo>
                  <a:lnTo>
                    <a:pt x="372659" y="3340276"/>
                  </a:lnTo>
                  <a:lnTo>
                    <a:pt x="358102" y="3384996"/>
                  </a:lnTo>
                  <a:lnTo>
                    <a:pt x="343455" y="3428251"/>
                  </a:lnTo>
                  <a:lnTo>
                    <a:pt x="328718" y="3470081"/>
                  </a:lnTo>
                  <a:lnTo>
                    <a:pt x="313891" y="3510525"/>
                  </a:lnTo>
                  <a:lnTo>
                    <a:pt x="298973" y="3549621"/>
                  </a:lnTo>
                  <a:lnTo>
                    <a:pt x="283965" y="3587408"/>
                  </a:lnTo>
                  <a:lnTo>
                    <a:pt x="268867" y="3623926"/>
                  </a:lnTo>
                  <a:lnTo>
                    <a:pt x="253679" y="3659214"/>
                  </a:lnTo>
                  <a:lnTo>
                    <a:pt x="223032" y="3726252"/>
                  </a:lnTo>
                  <a:lnTo>
                    <a:pt x="192024" y="3788836"/>
                  </a:lnTo>
                  <a:lnTo>
                    <a:pt x="160655" y="3847275"/>
                  </a:lnTo>
                  <a:lnTo>
                    <a:pt x="110222" y="3923479"/>
                  </a:lnTo>
                  <a:lnTo>
                    <a:pt x="75609" y="3968777"/>
                  </a:lnTo>
                  <a:lnTo>
                    <a:pt x="40996" y="4011996"/>
                  </a:lnTo>
                  <a:lnTo>
                    <a:pt x="6383" y="4054200"/>
                  </a:lnTo>
                  <a:lnTo>
                    <a:pt x="6143" y="4056127"/>
                  </a:lnTo>
                  <a:lnTo>
                    <a:pt x="4460" y="4061209"/>
                  </a:lnTo>
                  <a:lnTo>
                    <a:pt x="0" y="4068225"/>
                  </a:lnTo>
                  <a:lnTo>
                    <a:pt x="0" y="5319708"/>
                  </a:lnTo>
                  <a:lnTo>
                    <a:pt x="12191786" y="5319709"/>
                  </a:lnTo>
                  <a:lnTo>
                    <a:pt x="12191786" y="4915424"/>
                  </a:lnTo>
                  <a:lnTo>
                    <a:pt x="6024304" y="4915424"/>
                  </a:lnTo>
                  <a:lnTo>
                    <a:pt x="5690610" y="4912290"/>
                  </a:lnTo>
                  <a:lnTo>
                    <a:pt x="5431489" y="4905262"/>
                  </a:lnTo>
                  <a:lnTo>
                    <a:pt x="5179375" y="4894200"/>
                  </a:lnTo>
                  <a:lnTo>
                    <a:pt x="4934308" y="4879087"/>
                  </a:lnTo>
                  <a:lnTo>
                    <a:pt x="4696329" y="4859909"/>
                  </a:lnTo>
                  <a:lnTo>
                    <a:pt x="4522520" y="4842848"/>
                  </a:lnTo>
                  <a:lnTo>
                    <a:pt x="4352738" y="4823485"/>
                  </a:lnTo>
                  <a:lnTo>
                    <a:pt x="4186999" y="4801814"/>
                  </a:lnTo>
                  <a:lnTo>
                    <a:pt x="4025320" y="4777828"/>
                  </a:lnTo>
                  <a:lnTo>
                    <a:pt x="3867719" y="4751521"/>
                  </a:lnTo>
                  <a:lnTo>
                    <a:pt x="3764925" y="4732690"/>
                  </a:lnTo>
                  <a:lnTo>
                    <a:pt x="3663956" y="4712823"/>
                  </a:lnTo>
                  <a:lnTo>
                    <a:pt x="3564817" y="4691917"/>
                  </a:lnTo>
                  <a:lnTo>
                    <a:pt x="3467513" y="4669972"/>
                  </a:lnTo>
                  <a:lnTo>
                    <a:pt x="3372048" y="4646983"/>
                  </a:lnTo>
                  <a:lnTo>
                    <a:pt x="3278428" y="4622951"/>
                  </a:lnTo>
                  <a:lnTo>
                    <a:pt x="3186659" y="4597873"/>
                  </a:lnTo>
                  <a:lnTo>
                    <a:pt x="3096744" y="4571747"/>
                  </a:lnTo>
                  <a:lnTo>
                    <a:pt x="3008689" y="4544571"/>
                  </a:lnTo>
                  <a:lnTo>
                    <a:pt x="2922500" y="4516344"/>
                  </a:lnTo>
                  <a:lnTo>
                    <a:pt x="2880106" y="4501835"/>
                  </a:lnTo>
                  <a:lnTo>
                    <a:pt x="2838180" y="4487062"/>
                  </a:lnTo>
                  <a:lnTo>
                    <a:pt x="2796723" y="4472026"/>
                  </a:lnTo>
                  <a:lnTo>
                    <a:pt x="2755736" y="4456726"/>
                  </a:lnTo>
                  <a:lnTo>
                    <a:pt x="2715218" y="4441161"/>
                  </a:lnTo>
                  <a:lnTo>
                    <a:pt x="2675171" y="4425331"/>
                  </a:lnTo>
                  <a:lnTo>
                    <a:pt x="2635596" y="4409237"/>
                  </a:lnTo>
                  <a:lnTo>
                    <a:pt x="2596492" y="4392878"/>
                  </a:lnTo>
                  <a:lnTo>
                    <a:pt x="2557861" y="4376253"/>
                  </a:lnTo>
                  <a:lnTo>
                    <a:pt x="2519703" y="4359363"/>
                  </a:lnTo>
                  <a:lnTo>
                    <a:pt x="2482019" y="4342207"/>
                  </a:lnTo>
                  <a:lnTo>
                    <a:pt x="2444810" y="4324785"/>
                  </a:lnTo>
                  <a:lnTo>
                    <a:pt x="2408075" y="4307096"/>
                  </a:lnTo>
                  <a:lnTo>
                    <a:pt x="2371816" y="4289142"/>
                  </a:lnTo>
                  <a:lnTo>
                    <a:pt x="2336034" y="4270920"/>
                  </a:lnTo>
                  <a:lnTo>
                    <a:pt x="2300728" y="4252431"/>
                  </a:lnTo>
                  <a:lnTo>
                    <a:pt x="2265900" y="4233676"/>
                  </a:lnTo>
                  <a:lnTo>
                    <a:pt x="2231551" y="4214652"/>
                  </a:lnTo>
                  <a:lnTo>
                    <a:pt x="2197680" y="4195361"/>
                  </a:lnTo>
                  <a:lnTo>
                    <a:pt x="2164288" y="4175802"/>
                  </a:lnTo>
                  <a:lnTo>
                    <a:pt x="2131377" y="4155975"/>
                  </a:lnTo>
                  <a:lnTo>
                    <a:pt x="2098946" y="4135879"/>
                  </a:lnTo>
                  <a:lnTo>
                    <a:pt x="2035530" y="4094882"/>
                  </a:lnTo>
                  <a:lnTo>
                    <a:pt x="1974044" y="4052808"/>
                  </a:lnTo>
                  <a:lnTo>
                    <a:pt x="1914493" y="4009655"/>
                  </a:lnTo>
                  <a:lnTo>
                    <a:pt x="1856884" y="3965423"/>
                  </a:lnTo>
                  <a:lnTo>
                    <a:pt x="1801219" y="3920107"/>
                  </a:lnTo>
                  <a:lnTo>
                    <a:pt x="1747506" y="3873708"/>
                  </a:lnTo>
                  <a:lnTo>
                    <a:pt x="1695747" y="3826222"/>
                  </a:lnTo>
                  <a:lnTo>
                    <a:pt x="1645950" y="3777649"/>
                  </a:lnTo>
                  <a:lnTo>
                    <a:pt x="1598118" y="3727985"/>
                  </a:lnTo>
                  <a:lnTo>
                    <a:pt x="1552258" y="3677230"/>
                  </a:lnTo>
                  <a:lnTo>
                    <a:pt x="1508373" y="3625380"/>
                  </a:lnTo>
                  <a:lnTo>
                    <a:pt x="1466468" y="3572435"/>
                  </a:lnTo>
                  <a:lnTo>
                    <a:pt x="1426550" y="3518393"/>
                  </a:lnTo>
                  <a:lnTo>
                    <a:pt x="1388622" y="3463251"/>
                  </a:lnTo>
                  <a:lnTo>
                    <a:pt x="1352691" y="3407007"/>
                  </a:lnTo>
                  <a:lnTo>
                    <a:pt x="1318760" y="3349661"/>
                  </a:lnTo>
                  <a:lnTo>
                    <a:pt x="1286835" y="3291208"/>
                  </a:lnTo>
                  <a:lnTo>
                    <a:pt x="1256922" y="3231649"/>
                  </a:lnTo>
                  <a:lnTo>
                    <a:pt x="1229024" y="3170981"/>
                  </a:lnTo>
                  <a:lnTo>
                    <a:pt x="1203148" y="3109202"/>
                  </a:lnTo>
                  <a:lnTo>
                    <a:pt x="1179298" y="3046309"/>
                  </a:lnTo>
                  <a:lnTo>
                    <a:pt x="1157478" y="2982302"/>
                  </a:lnTo>
                  <a:lnTo>
                    <a:pt x="1137695" y="2917179"/>
                  </a:lnTo>
                  <a:lnTo>
                    <a:pt x="1119954" y="2850936"/>
                  </a:lnTo>
                  <a:lnTo>
                    <a:pt x="1104258" y="2783573"/>
                  </a:lnTo>
                  <a:lnTo>
                    <a:pt x="1090614" y="2715088"/>
                  </a:lnTo>
                  <a:lnTo>
                    <a:pt x="1079026" y="2645478"/>
                  </a:lnTo>
                  <a:lnTo>
                    <a:pt x="1069500" y="2574742"/>
                  </a:lnTo>
                  <a:lnTo>
                    <a:pt x="1062040" y="2502878"/>
                  </a:lnTo>
                  <a:lnTo>
                    <a:pt x="1056651" y="2429884"/>
                  </a:lnTo>
                  <a:lnTo>
                    <a:pt x="1053339" y="2355758"/>
                  </a:lnTo>
                  <a:lnTo>
                    <a:pt x="1052463" y="67154"/>
                  </a:lnTo>
                  <a:lnTo>
                    <a:pt x="821715" y="67154"/>
                  </a:lnTo>
                  <a:lnTo>
                    <a:pt x="755615" y="64896"/>
                  </a:lnTo>
                  <a:lnTo>
                    <a:pt x="696723" y="57405"/>
                  </a:lnTo>
                  <a:lnTo>
                    <a:pt x="646482" y="43607"/>
                  </a:lnTo>
                  <a:lnTo>
                    <a:pt x="606335" y="22426"/>
                  </a:lnTo>
                  <a:close/>
                </a:path>
                <a:path w="12192000" h="5320030">
                  <a:moveTo>
                    <a:pt x="12191786" y="4905333"/>
                  </a:moveTo>
                  <a:lnTo>
                    <a:pt x="6652134" y="4905333"/>
                  </a:lnTo>
                  <a:lnTo>
                    <a:pt x="6368805" y="4912307"/>
                  </a:lnTo>
                  <a:lnTo>
                    <a:pt x="6024304" y="4915424"/>
                  </a:lnTo>
                  <a:lnTo>
                    <a:pt x="12191786" y="4915424"/>
                  </a:lnTo>
                  <a:lnTo>
                    <a:pt x="12191786" y="4905333"/>
                  </a:lnTo>
                  <a:close/>
                </a:path>
                <a:path w="12192000" h="5320030">
                  <a:moveTo>
                    <a:pt x="1052463" y="0"/>
                  </a:moveTo>
                  <a:lnTo>
                    <a:pt x="1012223" y="32771"/>
                  </a:lnTo>
                  <a:lnTo>
                    <a:pt x="966811" y="52648"/>
                  </a:lnTo>
                  <a:lnTo>
                    <a:pt x="918445" y="62856"/>
                  </a:lnTo>
                  <a:lnTo>
                    <a:pt x="869340" y="66616"/>
                  </a:lnTo>
                  <a:lnTo>
                    <a:pt x="821715" y="67154"/>
                  </a:lnTo>
                  <a:lnTo>
                    <a:pt x="1052463" y="67154"/>
                  </a:lnTo>
                  <a:lnTo>
                    <a:pt x="1052463" y="0"/>
                  </a:lnTo>
                  <a:close/>
                </a:path>
              </a:pathLst>
            </a:custGeom>
            <a:solidFill>
              <a:srgbClr val="9EB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788" y="815832"/>
              <a:ext cx="123068" cy="49277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715" y="815832"/>
              <a:ext cx="123068" cy="49277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864351"/>
              <a:ext cx="12192000" cy="9936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" y="5859780"/>
              <a:ext cx="12190730" cy="0"/>
            </a:xfrm>
            <a:custGeom>
              <a:avLst/>
              <a:gdLst/>
              <a:ahLst/>
              <a:cxnLst/>
              <a:rect l="l" t="t" r="r" b="b"/>
              <a:pathLst>
                <a:path w="12190730">
                  <a:moveTo>
                    <a:pt x="12190476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222504"/>
              <a:ext cx="2974848" cy="57607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812018" y="5718149"/>
            <a:ext cx="37846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-5" dirty="0">
                <a:latin typeface="Calibri"/>
                <a:cs typeface="Calibri"/>
              </a:rPr>
              <a:t>VERSIÓN: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dirty="0">
                <a:latin typeface="Calibri"/>
                <a:cs typeface="Calibri"/>
              </a:rPr>
              <a:t>1.0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49968" y="21335"/>
            <a:ext cx="972312" cy="99364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84401" y="922477"/>
            <a:ext cx="9972675" cy="1906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95"/>
              </a:spcBef>
            </a:pPr>
            <a:r>
              <a:rPr sz="2000" i="0" spc="-5" dirty="0">
                <a:latin typeface="Arial"/>
                <a:cs typeface="Arial"/>
              </a:rPr>
              <a:t>Efecto</a:t>
            </a:r>
            <a:r>
              <a:rPr sz="2000" i="0" spc="15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de la</a:t>
            </a:r>
            <a:r>
              <a:rPr sz="2000" i="0" spc="-15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inoculación</a:t>
            </a:r>
            <a:r>
              <a:rPr sz="2000" i="0" spc="20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microbiana</a:t>
            </a:r>
            <a:r>
              <a:rPr sz="2000" i="0" spc="15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sobre</a:t>
            </a:r>
            <a:r>
              <a:rPr sz="2000" i="0" spc="10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la</a:t>
            </a:r>
            <a:r>
              <a:rPr sz="2000" i="0" spc="-15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dinámica</a:t>
            </a:r>
            <a:r>
              <a:rPr sz="2000" i="0" spc="10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de</a:t>
            </a:r>
            <a:r>
              <a:rPr sz="2000" i="0" spc="15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nutrientes</a:t>
            </a:r>
            <a:r>
              <a:rPr sz="2000" i="0" spc="-20" dirty="0">
                <a:latin typeface="Arial"/>
                <a:cs typeface="Arial"/>
              </a:rPr>
              <a:t> </a:t>
            </a:r>
            <a:r>
              <a:rPr sz="2000" i="0" spc="-10" dirty="0">
                <a:latin typeface="Arial"/>
                <a:cs typeface="Arial"/>
              </a:rPr>
              <a:t>en</a:t>
            </a:r>
            <a:r>
              <a:rPr sz="2000" i="0" spc="-5" dirty="0">
                <a:latin typeface="Arial"/>
                <a:cs typeface="Arial"/>
              </a:rPr>
              <a:t> hojarasca </a:t>
            </a:r>
            <a:r>
              <a:rPr sz="2000" i="0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de </a:t>
            </a:r>
            <a:r>
              <a:rPr sz="2000" i="0" spc="-10" dirty="0">
                <a:latin typeface="Arial"/>
                <a:cs typeface="Arial"/>
              </a:rPr>
              <a:t>tres</a:t>
            </a:r>
            <a:r>
              <a:rPr sz="2000" i="0" spc="15" dirty="0">
                <a:latin typeface="Arial"/>
                <a:cs typeface="Arial"/>
              </a:rPr>
              <a:t> </a:t>
            </a:r>
            <a:r>
              <a:rPr sz="2000" i="0" spc="-10" dirty="0">
                <a:latin typeface="Arial"/>
                <a:cs typeface="Arial"/>
              </a:rPr>
              <a:t>especies</a:t>
            </a:r>
            <a:r>
              <a:rPr sz="2000" i="0" spc="35" dirty="0">
                <a:latin typeface="Arial"/>
                <a:cs typeface="Arial"/>
              </a:rPr>
              <a:t> </a:t>
            </a:r>
            <a:r>
              <a:rPr sz="2000" i="0" spc="-10" dirty="0">
                <a:latin typeface="Arial"/>
                <a:cs typeface="Arial"/>
              </a:rPr>
              <a:t>arbóreas</a:t>
            </a:r>
            <a:r>
              <a:rPr sz="2000" i="0" spc="40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en</a:t>
            </a:r>
            <a:r>
              <a:rPr sz="2000" i="0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suelos</a:t>
            </a:r>
            <a:r>
              <a:rPr sz="2000" i="0" spc="15" dirty="0">
                <a:latin typeface="Arial"/>
                <a:cs typeface="Arial"/>
              </a:rPr>
              <a:t> </a:t>
            </a:r>
            <a:r>
              <a:rPr sz="2000" i="0" spc="-10" dirty="0">
                <a:latin typeface="Arial"/>
                <a:cs typeface="Arial"/>
              </a:rPr>
              <a:t>perturbados</a:t>
            </a:r>
            <a:r>
              <a:rPr sz="2000" i="0" spc="40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y</a:t>
            </a:r>
            <a:r>
              <a:rPr sz="2000" i="0" spc="-15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no</a:t>
            </a:r>
            <a:r>
              <a:rPr sz="2000" i="0" spc="5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perturbados</a:t>
            </a:r>
            <a:r>
              <a:rPr sz="2000" i="0" spc="15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en</a:t>
            </a:r>
            <a:r>
              <a:rPr sz="2000" i="0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la</a:t>
            </a:r>
            <a:r>
              <a:rPr sz="2000" i="0" spc="-55" dirty="0">
                <a:latin typeface="Arial"/>
                <a:cs typeface="Arial"/>
              </a:rPr>
              <a:t> </a:t>
            </a:r>
            <a:r>
              <a:rPr sz="2000" i="0" spc="-15" dirty="0">
                <a:latin typeface="Arial"/>
                <a:cs typeface="Arial"/>
              </a:rPr>
              <a:t>Amazonía </a:t>
            </a:r>
            <a:r>
              <a:rPr sz="2000" i="0" spc="-540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del</a:t>
            </a:r>
            <a:r>
              <a:rPr sz="2000" i="0" spc="-10" dirty="0">
                <a:latin typeface="Arial"/>
                <a:cs typeface="Arial"/>
              </a:rPr>
              <a:t> </a:t>
            </a:r>
            <a:r>
              <a:rPr sz="2000" i="0" spc="-5" dirty="0">
                <a:latin typeface="Arial"/>
                <a:cs typeface="Arial"/>
              </a:rPr>
              <a:t>Ecuador</a:t>
            </a:r>
            <a:endParaRPr sz="2000">
              <a:latin typeface="Arial"/>
              <a:cs typeface="Arial"/>
            </a:endParaRPr>
          </a:p>
          <a:p>
            <a:pPr marL="1811020" marR="1873885" indent="1578610">
              <a:lnSpc>
                <a:spcPts val="3820"/>
              </a:lnSpc>
              <a:spcBef>
                <a:spcPts val="140"/>
              </a:spcBef>
            </a:pPr>
            <a:r>
              <a:rPr sz="2000" b="0" i="0" spc="-10" dirty="0">
                <a:latin typeface="Arial MT"/>
                <a:cs typeface="Arial MT"/>
              </a:rPr>
              <a:t>Sarango</a:t>
            </a:r>
            <a:r>
              <a:rPr sz="2000" b="0" i="0" spc="-95" dirty="0">
                <a:latin typeface="Arial MT"/>
                <a:cs typeface="Arial MT"/>
              </a:rPr>
              <a:t> </a:t>
            </a:r>
            <a:r>
              <a:rPr sz="2000" b="0" i="0" spc="-35" dirty="0">
                <a:latin typeface="Arial MT"/>
                <a:cs typeface="Arial MT"/>
              </a:rPr>
              <a:t>Ayo,</a:t>
            </a:r>
            <a:r>
              <a:rPr sz="2000" b="0" i="0" spc="105" dirty="0">
                <a:latin typeface="Arial MT"/>
                <a:cs typeface="Arial MT"/>
              </a:rPr>
              <a:t> </a:t>
            </a:r>
            <a:r>
              <a:rPr sz="2000" b="0" i="0" spc="-10" dirty="0">
                <a:latin typeface="Arial MT"/>
                <a:cs typeface="Arial MT"/>
              </a:rPr>
              <a:t>Mónica</a:t>
            </a:r>
            <a:r>
              <a:rPr sz="2000" b="0" i="0" spc="10" dirty="0">
                <a:latin typeface="Arial MT"/>
                <a:cs typeface="Arial MT"/>
              </a:rPr>
              <a:t> </a:t>
            </a:r>
            <a:r>
              <a:rPr sz="2000" b="0" i="0" spc="-15" dirty="0">
                <a:latin typeface="Arial MT"/>
                <a:cs typeface="Arial MT"/>
              </a:rPr>
              <a:t>Paola </a:t>
            </a:r>
            <a:r>
              <a:rPr sz="2000" b="0" i="0" spc="-10" dirty="0">
                <a:latin typeface="Arial MT"/>
                <a:cs typeface="Arial MT"/>
              </a:rPr>
              <a:t> </a:t>
            </a:r>
            <a:r>
              <a:rPr sz="2000" b="0" i="0" spc="-5" dirty="0">
                <a:latin typeface="Arial MT"/>
                <a:cs typeface="Arial MT"/>
              </a:rPr>
              <a:t>Departamento</a:t>
            </a:r>
            <a:r>
              <a:rPr sz="2000" b="0" i="0" spc="10" dirty="0">
                <a:latin typeface="Arial MT"/>
                <a:cs typeface="Arial MT"/>
              </a:rPr>
              <a:t> </a:t>
            </a:r>
            <a:r>
              <a:rPr sz="2000" b="0" i="0" spc="-5" dirty="0">
                <a:latin typeface="Arial MT"/>
                <a:cs typeface="Arial MT"/>
              </a:rPr>
              <a:t>de</a:t>
            </a:r>
            <a:r>
              <a:rPr sz="2000" b="0" i="0" spc="-10" dirty="0">
                <a:latin typeface="Arial MT"/>
                <a:cs typeface="Arial MT"/>
              </a:rPr>
              <a:t> Ciencias</a:t>
            </a:r>
            <a:r>
              <a:rPr sz="2000" b="0" i="0" spc="50" dirty="0">
                <a:latin typeface="Arial MT"/>
                <a:cs typeface="Arial MT"/>
              </a:rPr>
              <a:t> </a:t>
            </a:r>
            <a:r>
              <a:rPr sz="2000" b="0" i="0" spc="-5" dirty="0">
                <a:latin typeface="Arial MT"/>
                <a:cs typeface="Arial MT"/>
              </a:rPr>
              <a:t>de</a:t>
            </a:r>
            <a:r>
              <a:rPr sz="2000" b="0" i="0" spc="5" dirty="0">
                <a:latin typeface="Arial MT"/>
                <a:cs typeface="Arial MT"/>
              </a:rPr>
              <a:t> </a:t>
            </a:r>
            <a:r>
              <a:rPr sz="2000" b="0" i="0" spc="-10" dirty="0">
                <a:latin typeface="Arial MT"/>
                <a:cs typeface="Arial MT"/>
              </a:rPr>
              <a:t>la</a:t>
            </a:r>
            <a:r>
              <a:rPr sz="2000" b="0" i="0" spc="15" dirty="0">
                <a:latin typeface="Arial MT"/>
                <a:cs typeface="Arial MT"/>
              </a:rPr>
              <a:t> </a:t>
            </a:r>
            <a:r>
              <a:rPr sz="2000" b="0" i="0" spc="-25" dirty="0">
                <a:latin typeface="Arial MT"/>
                <a:cs typeface="Arial MT"/>
              </a:rPr>
              <a:t>Vida</a:t>
            </a:r>
            <a:r>
              <a:rPr sz="2000" b="0" i="0" spc="60" dirty="0">
                <a:latin typeface="Arial MT"/>
                <a:cs typeface="Arial MT"/>
              </a:rPr>
              <a:t> </a:t>
            </a:r>
            <a:r>
              <a:rPr sz="2000" b="0" i="0" spc="-5" dirty="0">
                <a:latin typeface="Arial MT"/>
                <a:cs typeface="Arial MT"/>
              </a:rPr>
              <a:t>y</a:t>
            </a:r>
            <a:r>
              <a:rPr sz="2000" b="0" i="0" spc="-20" dirty="0">
                <a:latin typeface="Arial MT"/>
                <a:cs typeface="Arial MT"/>
              </a:rPr>
              <a:t> </a:t>
            </a:r>
            <a:r>
              <a:rPr sz="2000" b="0" i="0" spc="-5" dirty="0">
                <a:latin typeface="Arial MT"/>
                <a:cs typeface="Arial MT"/>
              </a:rPr>
              <a:t>de</a:t>
            </a:r>
            <a:r>
              <a:rPr sz="2000" b="0" i="0" spc="10" dirty="0">
                <a:latin typeface="Arial MT"/>
                <a:cs typeface="Arial MT"/>
              </a:rPr>
              <a:t> </a:t>
            </a:r>
            <a:r>
              <a:rPr sz="2000" b="0" i="0" spc="-10" dirty="0">
                <a:latin typeface="Arial MT"/>
                <a:cs typeface="Arial MT"/>
              </a:rPr>
              <a:t>la</a:t>
            </a:r>
            <a:r>
              <a:rPr sz="2000" b="0" i="0" spc="-100" dirty="0">
                <a:latin typeface="Arial MT"/>
                <a:cs typeface="Arial MT"/>
              </a:rPr>
              <a:t> </a:t>
            </a:r>
            <a:r>
              <a:rPr sz="2000" b="0" i="0" spc="-10" dirty="0">
                <a:latin typeface="Arial MT"/>
                <a:cs typeface="Arial MT"/>
              </a:rPr>
              <a:t>Agricultura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8661" y="2802874"/>
            <a:ext cx="8854440" cy="195643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R="62865" algn="ctr">
              <a:lnSpc>
                <a:spcPct val="100000"/>
              </a:lnSpc>
              <a:spcBef>
                <a:spcPts val="1495"/>
              </a:spcBef>
            </a:pPr>
            <a:r>
              <a:rPr sz="2000" spc="-5" dirty="0">
                <a:latin typeface="Arial MT"/>
                <a:cs typeface="Arial MT"/>
              </a:rPr>
              <a:t>Carrera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Ingeniería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Agropecuaria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sz="2000" spc="-10" dirty="0">
                <a:latin typeface="Arial MT"/>
                <a:cs typeface="Arial MT"/>
              </a:rPr>
              <a:t>Trabajo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de </a:t>
            </a:r>
            <a:r>
              <a:rPr sz="2000" spc="-10" dirty="0">
                <a:latin typeface="Arial MT"/>
                <a:cs typeface="Arial MT"/>
              </a:rPr>
              <a:t>titulación,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previo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la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obtención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del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título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de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Ingeniera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Agropecuaria</a:t>
            </a:r>
            <a:endParaRPr sz="2000">
              <a:latin typeface="Arial MT"/>
              <a:cs typeface="Arial MT"/>
            </a:endParaRPr>
          </a:p>
          <a:p>
            <a:pPr marR="132715" algn="ctr">
              <a:lnSpc>
                <a:spcPct val="100000"/>
              </a:lnSpc>
              <a:spcBef>
                <a:spcPts val="1415"/>
              </a:spcBef>
            </a:pPr>
            <a:r>
              <a:rPr sz="2000" spc="-10" dirty="0">
                <a:latin typeface="Arial MT"/>
                <a:cs typeface="Arial MT"/>
              </a:rPr>
              <a:t>Ing.</a:t>
            </a:r>
            <a:r>
              <a:rPr sz="2000" spc="-15" dirty="0">
                <a:latin typeface="Arial MT"/>
                <a:cs typeface="Arial MT"/>
              </a:rPr>
              <a:t> Villacís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Buenaño,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Jaime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Emiliano,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Ph.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D.</a:t>
            </a:r>
            <a:endParaRPr sz="2000">
              <a:latin typeface="Arial MT"/>
              <a:cs typeface="Arial MT"/>
            </a:endParaRPr>
          </a:p>
          <a:p>
            <a:pPr marL="2540" algn="ctr">
              <a:lnSpc>
                <a:spcPct val="100000"/>
              </a:lnSpc>
              <a:spcBef>
                <a:spcPts val="1395"/>
              </a:spcBef>
            </a:pPr>
            <a:r>
              <a:rPr sz="2000" spc="-5" dirty="0">
                <a:latin typeface="Arial MT"/>
                <a:cs typeface="Arial MT"/>
              </a:rPr>
              <a:t>8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septiembre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2021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7411" y="1452499"/>
            <a:ext cx="505459" cy="103505"/>
          </a:xfrm>
          <a:custGeom>
            <a:avLst/>
            <a:gdLst/>
            <a:ahLst/>
            <a:cxnLst/>
            <a:rect l="l" t="t" r="r" b="b"/>
            <a:pathLst>
              <a:path w="505459" h="103505">
                <a:moveTo>
                  <a:pt x="480223" y="51688"/>
                </a:moveTo>
                <a:lnTo>
                  <a:pt x="410337" y="92455"/>
                </a:lnTo>
                <a:lnTo>
                  <a:pt x="409321" y="96265"/>
                </a:lnTo>
                <a:lnTo>
                  <a:pt x="412877" y="102362"/>
                </a:lnTo>
                <a:lnTo>
                  <a:pt x="416814" y="103377"/>
                </a:lnTo>
                <a:lnTo>
                  <a:pt x="419735" y="101600"/>
                </a:lnTo>
                <a:lnTo>
                  <a:pt x="494442" y="58038"/>
                </a:lnTo>
                <a:lnTo>
                  <a:pt x="492760" y="58038"/>
                </a:lnTo>
                <a:lnTo>
                  <a:pt x="492760" y="57150"/>
                </a:lnTo>
                <a:lnTo>
                  <a:pt x="489585" y="57150"/>
                </a:lnTo>
                <a:lnTo>
                  <a:pt x="480223" y="51688"/>
                </a:lnTo>
                <a:close/>
              </a:path>
              <a:path w="505459" h="103505">
                <a:moveTo>
                  <a:pt x="469337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69337" y="58038"/>
                </a:lnTo>
                <a:lnTo>
                  <a:pt x="480223" y="51688"/>
                </a:lnTo>
                <a:lnTo>
                  <a:pt x="469337" y="45338"/>
                </a:lnTo>
                <a:close/>
              </a:path>
              <a:path w="505459" h="103505">
                <a:moveTo>
                  <a:pt x="494442" y="45338"/>
                </a:moveTo>
                <a:lnTo>
                  <a:pt x="492760" y="45338"/>
                </a:lnTo>
                <a:lnTo>
                  <a:pt x="492760" y="58038"/>
                </a:lnTo>
                <a:lnTo>
                  <a:pt x="494442" y="58038"/>
                </a:lnTo>
                <a:lnTo>
                  <a:pt x="505333" y="51688"/>
                </a:lnTo>
                <a:lnTo>
                  <a:pt x="494442" y="45338"/>
                </a:lnTo>
                <a:close/>
              </a:path>
              <a:path w="505459" h="103505">
                <a:moveTo>
                  <a:pt x="489585" y="46227"/>
                </a:moveTo>
                <a:lnTo>
                  <a:pt x="480223" y="51688"/>
                </a:lnTo>
                <a:lnTo>
                  <a:pt x="489585" y="57150"/>
                </a:lnTo>
                <a:lnTo>
                  <a:pt x="489585" y="46227"/>
                </a:lnTo>
                <a:close/>
              </a:path>
              <a:path w="505459" h="103505">
                <a:moveTo>
                  <a:pt x="492760" y="46227"/>
                </a:moveTo>
                <a:lnTo>
                  <a:pt x="489585" y="46227"/>
                </a:lnTo>
                <a:lnTo>
                  <a:pt x="489585" y="57150"/>
                </a:lnTo>
                <a:lnTo>
                  <a:pt x="492760" y="57150"/>
                </a:lnTo>
                <a:lnTo>
                  <a:pt x="492760" y="46227"/>
                </a:lnTo>
                <a:close/>
              </a:path>
              <a:path w="505459" h="103505">
                <a:moveTo>
                  <a:pt x="416814" y="0"/>
                </a:moveTo>
                <a:lnTo>
                  <a:pt x="412877" y="1015"/>
                </a:lnTo>
                <a:lnTo>
                  <a:pt x="409321" y="7112"/>
                </a:lnTo>
                <a:lnTo>
                  <a:pt x="410337" y="10922"/>
                </a:lnTo>
                <a:lnTo>
                  <a:pt x="480223" y="51688"/>
                </a:lnTo>
                <a:lnTo>
                  <a:pt x="489585" y="46227"/>
                </a:lnTo>
                <a:lnTo>
                  <a:pt x="492760" y="46227"/>
                </a:lnTo>
                <a:lnTo>
                  <a:pt x="492760" y="45338"/>
                </a:lnTo>
                <a:lnTo>
                  <a:pt x="494442" y="45338"/>
                </a:lnTo>
                <a:lnTo>
                  <a:pt x="419735" y="1777"/>
                </a:lnTo>
                <a:lnTo>
                  <a:pt x="41681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57215" y="804672"/>
            <a:ext cx="2329180" cy="1399540"/>
          </a:xfrm>
          <a:prstGeom prst="rect">
            <a:avLst/>
          </a:prstGeom>
          <a:ln w="24384">
            <a:solidFill>
              <a:srgbClr val="DF863E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208915" marR="197485" algn="ctr">
              <a:lnSpc>
                <a:spcPct val="86500"/>
              </a:lnSpc>
              <a:spcBef>
                <a:spcPts val="1075"/>
              </a:spcBef>
            </a:pPr>
            <a:r>
              <a:rPr sz="1700" spc="-5" dirty="0">
                <a:latin typeface="Arial MT"/>
                <a:cs typeface="Arial MT"/>
              </a:rPr>
              <a:t>En cada subparcela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se </a:t>
            </a:r>
            <a:r>
              <a:rPr sz="1700" spc="-5" dirty="0">
                <a:latin typeface="Arial MT"/>
                <a:cs typeface="Arial MT"/>
              </a:rPr>
              <a:t>colocaron </a:t>
            </a:r>
            <a:r>
              <a:rPr sz="1700" spc="-10" dirty="0">
                <a:latin typeface="Arial MT"/>
                <a:cs typeface="Arial MT"/>
              </a:rPr>
              <a:t>16 </a:t>
            </a:r>
            <a:r>
              <a:rPr sz="1700" spc="-5" dirty="0">
                <a:latin typeface="Arial MT"/>
                <a:cs typeface="Arial MT"/>
              </a:rPr>
              <a:t> bolsas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de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nylon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de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15" dirty="0">
                <a:latin typeface="Arial MT"/>
                <a:cs typeface="Arial MT"/>
              </a:rPr>
              <a:t>15x20</a:t>
            </a:r>
            <a:r>
              <a:rPr sz="1700" spc="4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con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malla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de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2mm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71386" y="2202179"/>
            <a:ext cx="2924810" cy="505459"/>
          </a:xfrm>
          <a:custGeom>
            <a:avLst/>
            <a:gdLst/>
            <a:ahLst/>
            <a:cxnLst/>
            <a:rect l="l" t="t" r="r" b="b"/>
            <a:pathLst>
              <a:path w="2924809" h="505460">
                <a:moveTo>
                  <a:pt x="7112" y="409321"/>
                </a:moveTo>
                <a:lnTo>
                  <a:pt x="1015" y="412877"/>
                </a:lnTo>
                <a:lnTo>
                  <a:pt x="0" y="416814"/>
                </a:lnTo>
                <a:lnTo>
                  <a:pt x="1777" y="419735"/>
                </a:lnTo>
                <a:lnTo>
                  <a:pt x="51688" y="505333"/>
                </a:lnTo>
                <a:lnTo>
                  <a:pt x="59020" y="492760"/>
                </a:lnTo>
                <a:lnTo>
                  <a:pt x="45338" y="492760"/>
                </a:lnTo>
                <a:lnTo>
                  <a:pt x="45338" y="469337"/>
                </a:lnTo>
                <a:lnTo>
                  <a:pt x="10922" y="410337"/>
                </a:lnTo>
                <a:lnTo>
                  <a:pt x="7112" y="409321"/>
                </a:lnTo>
                <a:close/>
              </a:path>
              <a:path w="2924809" h="505460">
                <a:moveTo>
                  <a:pt x="45338" y="469337"/>
                </a:moveTo>
                <a:lnTo>
                  <a:pt x="45338" y="492760"/>
                </a:lnTo>
                <a:lnTo>
                  <a:pt x="58038" y="492760"/>
                </a:lnTo>
                <a:lnTo>
                  <a:pt x="58038" y="489585"/>
                </a:lnTo>
                <a:lnTo>
                  <a:pt x="46227" y="489585"/>
                </a:lnTo>
                <a:lnTo>
                  <a:pt x="51688" y="480223"/>
                </a:lnTo>
                <a:lnTo>
                  <a:pt x="45338" y="469337"/>
                </a:lnTo>
                <a:close/>
              </a:path>
              <a:path w="2924809" h="505460">
                <a:moveTo>
                  <a:pt x="96265" y="409321"/>
                </a:moveTo>
                <a:lnTo>
                  <a:pt x="92455" y="410337"/>
                </a:lnTo>
                <a:lnTo>
                  <a:pt x="58038" y="469337"/>
                </a:lnTo>
                <a:lnTo>
                  <a:pt x="58038" y="492760"/>
                </a:lnTo>
                <a:lnTo>
                  <a:pt x="59020" y="492760"/>
                </a:lnTo>
                <a:lnTo>
                  <a:pt x="101600" y="419735"/>
                </a:lnTo>
                <a:lnTo>
                  <a:pt x="103377" y="416814"/>
                </a:lnTo>
                <a:lnTo>
                  <a:pt x="102362" y="412877"/>
                </a:lnTo>
                <a:lnTo>
                  <a:pt x="96265" y="409321"/>
                </a:lnTo>
                <a:close/>
              </a:path>
              <a:path w="2924809" h="505460">
                <a:moveTo>
                  <a:pt x="51688" y="480223"/>
                </a:moveTo>
                <a:lnTo>
                  <a:pt x="46227" y="489585"/>
                </a:lnTo>
                <a:lnTo>
                  <a:pt x="57150" y="489585"/>
                </a:lnTo>
                <a:lnTo>
                  <a:pt x="51688" y="480223"/>
                </a:lnTo>
                <a:close/>
              </a:path>
              <a:path w="2924809" h="505460">
                <a:moveTo>
                  <a:pt x="58038" y="469337"/>
                </a:moveTo>
                <a:lnTo>
                  <a:pt x="51688" y="480223"/>
                </a:lnTo>
                <a:lnTo>
                  <a:pt x="57150" y="489585"/>
                </a:lnTo>
                <a:lnTo>
                  <a:pt x="58038" y="489585"/>
                </a:lnTo>
                <a:lnTo>
                  <a:pt x="58038" y="469337"/>
                </a:lnTo>
                <a:close/>
              </a:path>
              <a:path w="2924809" h="505460">
                <a:moveTo>
                  <a:pt x="2911602" y="263398"/>
                </a:moveTo>
                <a:lnTo>
                  <a:pt x="48133" y="263398"/>
                </a:lnTo>
                <a:lnTo>
                  <a:pt x="45338" y="266319"/>
                </a:lnTo>
                <a:lnTo>
                  <a:pt x="45338" y="469337"/>
                </a:lnTo>
                <a:lnTo>
                  <a:pt x="51688" y="480223"/>
                </a:lnTo>
                <a:lnTo>
                  <a:pt x="58038" y="469337"/>
                </a:lnTo>
                <a:lnTo>
                  <a:pt x="58038" y="276098"/>
                </a:lnTo>
                <a:lnTo>
                  <a:pt x="51688" y="276098"/>
                </a:lnTo>
                <a:lnTo>
                  <a:pt x="58038" y="269748"/>
                </a:lnTo>
                <a:lnTo>
                  <a:pt x="2911602" y="269748"/>
                </a:lnTo>
                <a:lnTo>
                  <a:pt x="2911602" y="263398"/>
                </a:lnTo>
                <a:close/>
              </a:path>
              <a:path w="2924809" h="505460">
                <a:moveTo>
                  <a:pt x="58038" y="269748"/>
                </a:moveTo>
                <a:lnTo>
                  <a:pt x="51688" y="276098"/>
                </a:lnTo>
                <a:lnTo>
                  <a:pt x="58038" y="276098"/>
                </a:lnTo>
                <a:lnTo>
                  <a:pt x="58038" y="269748"/>
                </a:lnTo>
                <a:close/>
              </a:path>
              <a:path w="2924809" h="505460">
                <a:moveTo>
                  <a:pt x="2924302" y="263398"/>
                </a:moveTo>
                <a:lnTo>
                  <a:pt x="2917952" y="263398"/>
                </a:lnTo>
                <a:lnTo>
                  <a:pt x="2911602" y="269748"/>
                </a:lnTo>
                <a:lnTo>
                  <a:pt x="58038" y="269748"/>
                </a:lnTo>
                <a:lnTo>
                  <a:pt x="58038" y="276098"/>
                </a:lnTo>
                <a:lnTo>
                  <a:pt x="2921381" y="276098"/>
                </a:lnTo>
                <a:lnTo>
                  <a:pt x="2924302" y="273304"/>
                </a:lnTo>
                <a:lnTo>
                  <a:pt x="2924302" y="263398"/>
                </a:lnTo>
                <a:close/>
              </a:path>
              <a:path w="2924809" h="505460">
                <a:moveTo>
                  <a:pt x="2924302" y="0"/>
                </a:moveTo>
                <a:lnTo>
                  <a:pt x="2911602" y="0"/>
                </a:lnTo>
                <a:lnTo>
                  <a:pt x="2911602" y="269748"/>
                </a:lnTo>
                <a:lnTo>
                  <a:pt x="2917952" y="263398"/>
                </a:lnTo>
                <a:lnTo>
                  <a:pt x="2924302" y="263398"/>
                </a:lnTo>
                <a:lnTo>
                  <a:pt x="292430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22335" y="804672"/>
            <a:ext cx="2331720" cy="1399540"/>
          </a:xfrm>
          <a:prstGeom prst="rect">
            <a:avLst/>
          </a:prstGeom>
          <a:ln w="24384">
            <a:solidFill>
              <a:srgbClr val="DF863E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222885" marR="210820" indent="-1270" algn="ctr">
              <a:lnSpc>
                <a:spcPct val="86500"/>
              </a:lnSpc>
              <a:spcBef>
                <a:spcPts val="1075"/>
              </a:spcBef>
            </a:pPr>
            <a:r>
              <a:rPr sz="1700" spc="-5" dirty="0">
                <a:latin typeface="Arial MT"/>
                <a:cs typeface="Arial MT"/>
              </a:rPr>
              <a:t>Se colocaron en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grupos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de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4, 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distribuidas </a:t>
            </a:r>
            <a:r>
              <a:rPr sz="1700" spc="-5" dirty="0">
                <a:latin typeface="Arial MT"/>
                <a:cs typeface="Arial MT"/>
              </a:rPr>
              <a:t>en </a:t>
            </a:r>
            <a:r>
              <a:rPr sz="1700" dirty="0">
                <a:latin typeface="Arial MT"/>
                <a:cs typeface="Arial MT"/>
              </a:rPr>
              <a:t>cruz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con </a:t>
            </a:r>
            <a:r>
              <a:rPr sz="1700" spc="-10" dirty="0">
                <a:latin typeface="Arial MT"/>
                <a:cs typeface="Arial MT"/>
              </a:rPr>
              <a:t>una </a:t>
            </a:r>
            <a:r>
              <a:rPr sz="1700" spc="-5" dirty="0">
                <a:latin typeface="Arial MT"/>
                <a:cs typeface="Arial MT"/>
              </a:rPr>
              <a:t>separación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de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15cm.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87411" y="3387978"/>
            <a:ext cx="505459" cy="103505"/>
          </a:xfrm>
          <a:custGeom>
            <a:avLst/>
            <a:gdLst/>
            <a:ahLst/>
            <a:cxnLst/>
            <a:rect l="l" t="t" r="r" b="b"/>
            <a:pathLst>
              <a:path w="505459" h="103504">
                <a:moveTo>
                  <a:pt x="480223" y="51689"/>
                </a:moveTo>
                <a:lnTo>
                  <a:pt x="410337" y="92456"/>
                </a:lnTo>
                <a:lnTo>
                  <a:pt x="409321" y="96266"/>
                </a:lnTo>
                <a:lnTo>
                  <a:pt x="412877" y="102362"/>
                </a:lnTo>
                <a:lnTo>
                  <a:pt x="416814" y="103378"/>
                </a:lnTo>
                <a:lnTo>
                  <a:pt x="419735" y="101600"/>
                </a:lnTo>
                <a:lnTo>
                  <a:pt x="494442" y="58038"/>
                </a:lnTo>
                <a:lnTo>
                  <a:pt x="492760" y="58038"/>
                </a:lnTo>
                <a:lnTo>
                  <a:pt x="492760" y="57150"/>
                </a:lnTo>
                <a:lnTo>
                  <a:pt x="489585" y="57150"/>
                </a:lnTo>
                <a:lnTo>
                  <a:pt x="480223" y="51689"/>
                </a:lnTo>
                <a:close/>
              </a:path>
              <a:path w="505459" h="103504">
                <a:moveTo>
                  <a:pt x="469337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69337" y="58038"/>
                </a:lnTo>
                <a:lnTo>
                  <a:pt x="480223" y="51689"/>
                </a:lnTo>
                <a:lnTo>
                  <a:pt x="469337" y="45338"/>
                </a:lnTo>
                <a:close/>
              </a:path>
              <a:path w="505459" h="103504">
                <a:moveTo>
                  <a:pt x="494442" y="45338"/>
                </a:moveTo>
                <a:lnTo>
                  <a:pt x="492760" y="45338"/>
                </a:lnTo>
                <a:lnTo>
                  <a:pt x="492760" y="58038"/>
                </a:lnTo>
                <a:lnTo>
                  <a:pt x="494442" y="58038"/>
                </a:lnTo>
                <a:lnTo>
                  <a:pt x="505332" y="51689"/>
                </a:lnTo>
                <a:lnTo>
                  <a:pt x="494442" y="45338"/>
                </a:lnTo>
                <a:close/>
              </a:path>
              <a:path w="505459" h="103504">
                <a:moveTo>
                  <a:pt x="489585" y="46228"/>
                </a:moveTo>
                <a:lnTo>
                  <a:pt x="480223" y="51689"/>
                </a:lnTo>
                <a:lnTo>
                  <a:pt x="489585" y="57150"/>
                </a:lnTo>
                <a:lnTo>
                  <a:pt x="489585" y="46228"/>
                </a:lnTo>
                <a:close/>
              </a:path>
              <a:path w="505459" h="103504">
                <a:moveTo>
                  <a:pt x="492760" y="46228"/>
                </a:moveTo>
                <a:lnTo>
                  <a:pt x="489585" y="46228"/>
                </a:lnTo>
                <a:lnTo>
                  <a:pt x="489585" y="57150"/>
                </a:lnTo>
                <a:lnTo>
                  <a:pt x="492760" y="57150"/>
                </a:lnTo>
                <a:lnTo>
                  <a:pt x="492760" y="46228"/>
                </a:lnTo>
                <a:close/>
              </a:path>
              <a:path w="505459" h="103504">
                <a:moveTo>
                  <a:pt x="416814" y="0"/>
                </a:moveTo>
                <a:lnTo>
                  <a:pt x="412877" y="1016"/>
                </a:lnTo>
                <a:lnTo>
                  <a:pt x="409321" y="7112"/>
                </a:lnTo>
                <a:lnTo>
                  <a:pt x="410337" y="10922"/>
                </a:lnTo>
                <a:lnTo>
                  <a:pt x="480223" y="51689"/>
                </a:lnTo>
                <a:lnTo>
                  <a:pt x="489585" y="46228"/>
                </a:lnTo>
                <a:lnTo>
                  <a:pt x="492760" y="46228"/>
                </a:lnTo>
                <a:lnTo>
                  <a:pt x="492760" y="45338"/>
                </a:lnTo>
                <a:lnTo>
                  <a:pt x="494442" y="45338"/>
                </a:lnTo>
                <a:lnTo>
                  <a:pt x="419735" y="1778"/>
                </a:lnTo>
                <a:lnTo>
                  <a:pt x="41681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57215" y="2740151"/>
            <a:ext cx="2329180" cy="1396365"/>
          </a:xfrm>
          <a:prstGeom prst="rect">
            <a:avLst/>
          </a:prstGeom>
          <a:ln w="24384">
            <a:solidFill>
              <a:srgbClr val="DF863E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264160" marR="233679" indent="-24765" algn="just">
              <a:lnSpc>
                <a:spcPct val="86500"/>
              </a:lnSpc>
            </a:pPr>
            <a:r>
              <a:rPr sz="1700" spc="-10" dirty="0">
                <a:latin typeface="Arial MT"/>
                <a:cs typeface="Arial MT"/>
              </a:rPr>
              <a:t>La </a:t>
            </a:r>
            <a:r>
              <a:rPr sz="1700" spc="-5" dirty="0">
                <a:latin typeface="Arial MT"/>
                <a:cs typeface="Arial MT"/>
              </a:rPr>
              <a:t>descomposición </a:t>
            </a:r>
            <a:r>
              <a:rPr sz="1700" spc="-465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se </a:t>
            </a:r>
            <a:r>
              <a:rPr sz="1700" spc="-10" dirty="0">
                <a:latin typeface="Arial MT"/>
                <a:cs typeface="Arial MT"/>
              </a:rPr>
              <a:t>evalúo </a:t>
            </a:r>
            <a:r>
              <a:rPr sz="1700" dirty="0">
                <a:latin typeface="Arial MT"/>
                <a:cs typeface="Arial MT"/>
              </a:rPr>
              <a:t>a </a:t>
            </a:r>
            <a:r>
              <a:rPr sz="1700" spc="-5" dirty="0">
                <a:latin typeface="Arial MT"/>
                <a:cs typeface="Arial MT"/>
              </a:rPr>
              <a:t>los </a:t>
            </a:r>
            <a:r>
              <a:rPr sz="1700" spc="-10" dirty="0">
                <a:latin typeface="Arial MT"/>
                <a:cs typeface="Arial MT"/>
              </a:rPr>
              <a:t>30,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60,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90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y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120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días.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2335" y="2740151"/>
            <a:ext cx="2331720" cy="1396365"/>
          </a:xfrm>
          <a:prstGeom prst="rect">
            <a:avLst/>
          </a:prstGeom>
          <a:ln w="24384">
            <a:solidFill>
              <a:srgbClr val="DF86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0820" marR="207645" indent="8255" algn="ctr">
              <a:lnSpc>
                <a:spcPct val="86300"/>
              </a:lnSpc>
            </a:pPr>
            <a:r>
              <a:rPr sz="1700" spc="-5" dirty="0">
                <a:latin typeface="Arial MT"/>
                <a:cs typeface="Arial MT"/>
              </a:rPr>
              <a:t>Se recolectaron </a:t>
            </a:r>
            <a:r>
              <a:rPr sz="1700" dirty="0">
                <a:latin typeface="Arial MT"/>
                <a:cs typeface="Arial MT"/>
              </a:rPr>
              <a:t>4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bolsas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cada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subparcela, </a:t>
            </a:r>
            <a:r>
              <a:rPr sz="1700" spc="-10" dirty="0">
                <a:latin typeface="Arial MT"/>
                <a:cs typeface="Arial MT"/>
              </a:rPr>
              <a:t>una por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grupo.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50592" y="722376"/>
            <a:ext cx="4789805" cy="5282565"/>
            <a:chOff x="2450592" y="722376"/>
            <a:chExt cx="4789805" cy="528256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8128" y="3575346"/>
              <a:ext cx="2139289" cy="24292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0592" y="722376"/>
              <a:ext cx="2487168" cy="29260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6904" y="4248975"/>
              <a:ext cx="2293366" cy="173863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976618" y="4409313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0104" y="4233621"/>
            <a:ext cx="2579878" cy="161074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044430" y="4282821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0445" y="5992774"/>
            <a:ext cx="6021070" cy="682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36065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 MT"/>
                <a:cs typeface="Arial MT"/>
              </a:rPr>
              <a:t>Figura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3. Disposición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bolsas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nylon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en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el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campo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800" dirty="0">
                <a:latin typeface="Arial MT"/>
                <a:cs typeface="Arial MT"/>
              </a:rPr>
              <a:t>(Pérez-Harguindeguy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al.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2013)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46574" y="783145"/>
            <a:ext cx="4068445" cy="4184650"/>
            <a:chOff x="5846574" y="783145"/>
            <a:chExt cx="4068445" cy="4184650"/>
          </a:xfrm>
        </p:grpSpPr>
        <p:sp>
          <p:nvSpPr>
            <p:cNvPr id="3" name="object 3"/>
            <p:cNvSpPr/>
            <p:nvPr/>
          </p:nvSpPr>
          <p:spPr>
            <a:xfrm>
              <a:off x="5846574" y="1020064"/>
              <a:ext cx="4068445" cy="3947795"/>
            </a:xfrm>
            <a:custGeom>
              <a:avLst/>
              <a:gdLst/>
              <a:ahLst/>
              <a:cxnLst/>
              <a:rect l="l" t="t" r="r" b="b"/>
              <a:pathLst>
                <a:path w="4068445" h="3947795">
                  <a:moveTo>
                    <a:pt x="2721734" y="0"/>
                  </a:moveTo>
                  <a:lnTo>
                    <a:pt x="2640581" y="225678"/>
                  </a:lnTo>
                  <a:lnTo>
                    <a:pt x="2688773" y="243775"/>
                  </a:lnTo>
                  <a:lnTo>
                    <a:pt x="2736347" y="263214"/>
                  </a:lnTo>
                  <a:lnTo>
                    <a:pt x="2783277" y="283977"/>
                  </a:lnTo>
                  <a:lnTo>
                    <a:pt x="2829537" y="306046"/>
                  </a:lnTo>
                  <a:lnTo>
                    <a:pt x="2875101" y="329404"/>
                  </a:lnTo>
                  <a:lnTo>
                    <a:pt x="2919944" y="354033"/>
                  </a:lnTo>
                  <a:lnTo>
                    <a:pt x="2964039" y="379916"/>
                  </a:lnTo>
                  <a:lnTo>
                    <a:pt x="3007362" y="407034"/>
                  </a:lnTo>
                  <a:lnTo>
                    <a:pt x="3049886" y="435371"/>
                  </a:lnTo>
                  <a:lnTo>
                    <a:pt x="3091586" y="464909"/>
                  </a:lnTo>
                  <a:lnTo>
                    <a:pt x="3132436" y="495629"/>
                  </a:lnTo>
                  <a:lnTo>
                    <a:pt x="3172410" y="527515"/>
                  </a:lnTo>
                  <a:lnTo>
                    <a:pt x="3211483" y="560549"/>
                  </a:lnTo>
                  <a:lnTo>
                    <a:pt x="3249628" y="594712"/>
                  </a:lnTo>
                  <a:lnTo>
                    <a:pt x="3286820" y="629988"/>
                  </a:lnTo>
                  <a:lnTo>
                    <a:pt x="3323033" y="666359"/>
                  </a:lnTo>
                  <a:lnTo>
                    <a:pt x="3358242" y="703807"/>
                  </a:lnTo>
                  <a:lnTo>
                    <a:pt x="3392421" y="742314"/>
                  </a:lnTo>
                  <a:lnTo>
                    <a:pt x="3423649" y="779514"/>
                  </a:lnTo>
                  <a:lnTo>
                    <a:pt x="3453700" y="817306"/>
                  </a:lnTo>
                  <a:lnTo>
                    <a:pt x="3482576" y="855670"/>
                  </a:lnTo>
                  <a:lnTo>
                    <a:pt x="3510279" y="894581"/>
                  </a:lnTo>
                  <a:lnTo>
                    <a:pt x="3536811" y="934017"/>
                  </a:lnTo>
                  <a:lnTo>
                    <a:pt x="3562172" y="973955"/>
                  </a:lnTo>
                  <a:lnTo>
                    <a:pt x="3586366" y="1014371"/>
                  </a:lnTo>
                  <a:lnTo>
                    <a:pt x="3609393" y="1055244"/>
                  </a:lnTo>
                  <a:lnTo>
                    <a:pt x="3631255" y="1096550"/>
                  </a:lnTo>
                  <a:lnTo>
                    <a:pt x="3651955" y="1138266"/>
                  </a:lnTo>
                  <a:lnTo>
                    <a:pt x="3671493" y="1180369"/>
                  </a:lnTo>
                  <a:lnTo>
                    <a:pt x="3689871" y="1222836"/>
                  </a:lnTo>
                  <a:lnTo>
                    <a:pt x="3707092" y="1265645"/>
                  </a:lnTo>
                  <a:lnTo>
                    <a:pt x="3723156" y="1308771"/>
                  </a:lnTo>
                  <a:lnTo>
                    <a:pt x="3738066" y="1352193"/>
                  </a:lnTo>
                  <a:lnTo>
                    <a:pt x="3751823" y="1395888"/>
                  </a:lnTo>
                  <a:lnTo>
                    <a:pt x="3764429" y="1439832"/>
                  </a:lnTo>
                  <a:lnTo>
                    <a:pt x="3775886" y="1484003"/>
                  </a:lnTo>
                  <a:lnTo>
                    <a:pt x="3786195" y="1528377"/>
                  </a:lnTo>
                  <a:lnTo>
                    <a:pt x="3795358" y="1572932"/>
                  </a:lnTo>
                  <a:lnTo>
                    <a:pt x="3803377" y="1617644"/>
                  </a:lnTo>
                  <a:lnTo>
                    <a:pt x="3810253" y="1662491"/>
                  </a:lnTo>
                  <a:lnTo>
                    <a:pt x="3815988" y="1707450"/>
                  </a:lnTo>
                  <a:lnTo>
                    <a:pt x="3820584" y="1752498"/>
                  </a:lnTo>
                  <a:lnTo>
                    <a:pt x="3824043" y="1797612"/>
                  </a:lnTo>
                  <a:lnTo>
                    <a:pt x="3826365" y="1842769"/>
                  </a:lnTo>
                  <a:lnTo>
                    <a:pt x="3827554" y="1887945"/>
                  </a:lnTo>
                  <a:lnTo>
                    <a:pt x="3827610" y="1933119"/>
                  </a:lnTo>
                  <a:lnTo>
                    <a:pt x="3826536" y="1978267"/>
                  </a:lnTo>
                  <a:lnTo>
                    <a:pt x="3824333" y="2023366"/>
                  </a:lnTo>
                  <a:lnTo>
                    <a:pt x="3821002" y="2068393"/>
                  </a:lnTo>
                  <a:lnTo>
                    <a:pt x="3816546" y="2113326"/>
                  </a:lnTo>
                  <a:lnTo>
                    <a:pt x="3810966" y="2158141"/>
                  </a:lnTo>
                  <a:lnTo>
                    <a:pt x="3804264" y="2202815"/>
                  </a:lnTo>
                  <a:lnTo>
                    <a:pt x="3796441" y="2247326"/>
                  </a:lnTo>
                  <a:lnTo>
                    <a:pt x="3787500" y="2291650"/>
                  </a:lnTo>
                  <a:lnTo>
                    <a:pt x="3777442" y="2335765"/>
                  </a:lnTo>
                  <a:lnTo>
                    <a:pt x="3766268" y="2379647"/>
                  </a:lnTo>
                  <a:lnTo>
                    <a:pt x="3753980" y="2423275"/>
                  </a:lnTo>
                  <a:lnTo>
                    <a:pt x="3740581" y="2466623"/>
                  </a:lnTo>
                  <a:lnTo>
                    <a:pt x="3726072" y="2509671"/>
                  </a:lnTo>
                  <a:lnTo>
                    <a:pt x="3710453" y="2552394"/>
                  </a:lnTo>
                  <a:lnTo>
                    <a:pt x="3693729" y="2594771"/>
                  </a:lnTo>
                  <a:lnTo>
                    <a:pt x="3675898" y="2636777"/>
                  </a:lnTo>
                  <a:lnTo>
                    <a:pt x="3656965" y="2678390"/>
                  </a:lnTo>
                  <a:lnTo>
                    <a:pt x="3636930" y="2719587"/>
                  </a:lnTo>
                  <a:lnTo>
                    <a:pt x="3615794" y="2760346"/>
                  </a:lnTo>
                  <a:lnTo>
                    <a:pt x="3593561" y="2800642"/>
                  </a:lnTo>
                  <a:lnTo>
                    <a:pt x="3570230" y="2840454"/>
                  </a:lnTo>
                  <a:lnTo>
                    <a:pt x="3545805" y="2879758"/>
                  </a:lnTo>
                  <a:lnTo>
                    <a:pt x="3520287" y="2918531"/>
                  </a:lnTo>
                  <a:lnTo>
                    <a:pt x="3493677" y="2956751"/>
                  </a:lnTo>
                  <a:lnTo>
                    <a:pt x="3465977" y="2994394"/>
                  </a:lnTo>
                  <a:lnTo>
                    <a:pt x="3437189" y="3031437"/>
                  </a:lnTo>
                  <a:lnTo>
                    <a:pt x="3407315" y="3067858"/>
                  </a:lnTo>
                  <a:lnTo>
                    <a:pt x="3376356" y="3103634"/>
                  </a:lnTo>
                  <a:lnTo>
                    <a:pt x="3344314" y="3138741"/>
                  </a:lnTo>
                  <a:lnTo>
                    <a:pt x="3311191" y="3173157"/>
                  </a:lnTo>
                  <a:lnTo>
                    <a:pt x="3276988" y="3206859"/>
                  </a:lnTo>
                  <a:lnTo>
                    <a:pt x="3241707" y="3239823"/>
                  </a:lnTo>
                  <a:lnTo>
                    <a:pt x="3205350" y="3272028"/>
                  </a:lnTo>
                  <a:lnTo>
                    <a:pt x="3168151" y="3303255"/>
                  </a:lnTo>
                  <a:lnTo>
                    <a:pt x="3130358" y="3333306"/>
                  </a:lnTo>
                  <a:lnTo>
                    <a:pt x="3091995" y="3362183"/>
                  </a:lnTo>
                  <a:lnTo>
                    <a:pt x="3053084" y="3389886"/>
                  </a:lnTo>
                  <a:lnTo>
                    <a:pt x="3013648" y="3416417"/>
                  </a:lnTo>
                  <a:lnTo>
                    <a:pt x="2973710" y="3441779"/>
                  </a:lnTo>
                  <a:lnTo>
                    <a:pt x="2933293" y="3465972"/>
                  </a:lnTo>
                  <a:lnTo>
                    <a:pt x="2892421" y="3488999"/>
                  </a:lnTo>
                  <a:lnTo>
                    <a:pt x="2851115" y="3510862"/>
                  </a:lnTo>
                  <a:lnTo>
                    <a:pt x="2809399" y="3531561"/>
                  </a:lnTo>
                  <a:lnTo>
                    <a:pt x="2767296" y="3551099"/>
                  </a:lnTo>
                  <a:lnTo>
                    <a:pt x="2724829" y="3569478"/>
                  </a:lnTo>
                  <a:lnTo>
                    <a:pt x="2682020" y="3586698"/>
                  </a:lnTo>
                  <a:lnTo>
                    <a:pt x="2638893" y="3602763"/>
                  </a:lnTo>
                  <a:lnTo>
                    <a:pt x="2595471" y="3617673"/>
                  </a:lnTo>
                  <a:lnTo>
                    <a:pt x="2551777" y="3631430"/>
                  </a:lnTo>
                  <a:lnTo>
                    <a:pt x="2507833" y="3644036"/>
                  </a:lnTo>
                  <a:lnTo>
                    <a:pt x="2463662" y="3655492"/>
                  </a:lnTo>
                  <a:lnTo>
                    <a:pt x="2419288" y="3665801"/>
                  </a:lnTo>
                  <a:lnTo>
                    <a:pt x="2374733" y="3674964"/>
                  </a:lnTo>
                  <a:lnTo>
                    <a:pt x="2330021" y="3682983"/>
                  </a:lnTo>
                  <a:lnTo>
                    <a:pt x="2285173" y="3689859"/>
                  </a:lnTo>
                  <a:lnTo>
                    <a:pt x="2240214" y="3695594"/>
                  </a:lnTo>
                  <a:lnTo>
                    <a:pt x="2195167" y="3700190"/>
                  </a:lnTo>
                  <a:lnTo>
                    <a:pt x="2150053" y="3703649"/>
                  </a:lnTo>
                  <a:lnTo>
                    <a:pt x="2104896" y="3705972"/>
                  </a:lnTo>
                  <a:lnTo>
                    <a:pt x="2059719" y="3707160"/>
                  </a:lnTo>
                  <a:lnTo>
                    <a:pt x="2014546" y="3707217"/>
                  </a:lnTo>
                  <a:lnTo>
                    <a:pt x="1969398" y="3706142"/>
                  </a:lnTo>
                  <a:lnTo>
                    <a:pt x="1924299" y="3703939"/>
                  </a:lnTo>
                  <a:lnTo>
                    <a:pt x="1879271" y="3700609"/>
                  </a:lnTo>
                  <a:lnTo>
                    <a:pt x="1834339" y="3696152"/>
                  </a:lnTo>
                  <a:lnTo>
                    <a:pt x="1789524" y="3690572"/>
                  </a:lnTo>
                  <a:lnTo>
                    <a:pt x="1744849" y="3683870"/>
                  </a:lnTo>
                  <a:lnTo>
                    <a:pt x="1700339" y="3676048"/>
                  </a:lnTo>
                  <a:lnTo>
                    <a:pt x="1656014" y="3667106"/>
                  </a:lnTo>
                  <a:lnTo>
                    <a:pt x="1611900" y="3657048"/>
                  </a:lnTo>
                  <a:lnTo>
                    <a:pt x="1568017" y="3645874"/>
                  </a:lnTo>
                  <a:lnTo>
                    <a:pt x="1524390" y="3633587"/>
                  </a:lnTo>
                  <a:lnTo>
                    <a:pt x="1481041" y="3620188"/>
                  </a:lnTo>
                  <a:lnTo>
                    <a:pt x="1437994" y="3605678"/>
                  </a:lnTo>
                  <a:lnTo>
                    <a:pt x="1395270" y="3590060"/>
                  </a:lnTo>
                  <a:lnTo>
                    <a:pt x="1352894" y="3573335"/>
                  </a:lnTo>
                  <a:lnTo>
                    <a:pt x="1310888" y="3555505"/>
                  </a:lnTo>
                  <a:lnTo>
                    <a:pt x="1269275" y="3536571"/>
                  </a:lnTo>
                  <a:lnTo>
                    <a:pt x="1228077" y="3516536"/>
                  </a:lnTo>
                  <a:lnTo>
                    <a:pt x="1187319" y="3495401"/>
                  </a:lnTo>
                  <a:lnTo>
                    <a:pt x="1147023" y="3473167"/>
                  </a:lnTo>
                  <a:lnTo>
                    <a:pt x="1107211" y="3449837"/>
                  </a:lnTo>
                  <a:lnTo>
                    <a:pt x="1067907" y="3425412"/>
                  </a:lnTo>
                  <a:lnTo>
                    <a:pt x="1029134" y="3399893"/>
                  </a:lnTo>
                  <a:lnTo>
                    <a:pt x="990914" y="3373283"/>
                  </a:lnTo>
                  <a:lnTo>
                    <a:pt x="953271" y="3345584"/>
                  </a:lnTo>
                  <a:lnTo>
                    <a:pt x="916228" y="3316796"/>
                  </a:lnTo>
                  <a:lnTo>
                    <a:pt x="879806" y="3286921"/>
                  </a:lnTo>
                  <a:lnTo>
                    <a:pt x="844031" y="3255962"/>
                  </a:lnTo>
                  <a:lnTo>
                    <a:pt x="808924" y="3223921"/>
                  </a:lnTo>
                  <a:lnTo>
                    <a:pt x="774508" y="3190797"/>
                  </a:lnTo>
                  <a:lnTo>
                    <a:pt x="740806" y="3156594"/>
                  </a:lnTo>
                  <a:lnTo>
                    <a:pt x="707841" y="3121314"/>
                  </a:lnTo>
                  <a:lnTo>
                    <a:pt x="675637" y="3084957"/>
                  </a:lnTo>
                  <a:lnTo>
                    <a:pt x="644409" y="3047757"/>
                  </a:lnTo>
                  <a:lnTo>
                    <a:pt x="614358" y="3009965"/>
                  </a:lnTo>
                  <a:lnTo>
                    <a:pt x="585482" y="2971601"/>
                  </a:lnTo>
                  <a:lnTo>
                    <a:pt x="557779" y="2932690"/>
                  </a:lnTo>
                  <a:lnTo>
                    <a:pt x="531248" y="2893254"/>
                  </a:lnTo>
                  <a:lnTo>
                    <a:pt x="505886" y="2853316"/>
                  </a:lnTo>
                  <a:lnTo>
                    <a:pt x="481692" y="2812900"/>
                  </a:lnTo>
                  <a:lnTo>
                    <a:pt x="458665" y="2772027"/>
                  </a:lnTo>
                  <a:lnTo>
                    <a:pt x="436803" y="2730721"/>
                  </a:lnTo>
                  <a:lnTo>
                    <a:pt x="416103" y="2689005"/>
                  </a:lnTo>
                  <a:lnTo>
                    <a:pt x="396565" y="2646902"/>
                  </a:lnTo>
                  <a:lnTo>
                    <a:pt x="378187" y="2604435"/>
                  </a:lnTo>
                  <a:lnTo>
                    <a:pt x="360966" y="2561626"/>
                  </a:lnTo>
                  <a:lnTo>
                    <a:pt x="344902" y="2518500"/>
                  </a:lnTo>
                  <a:lnTo>
                    <a:pt x="329992" y="2475078"/>
                  </a:lnTo>
                  <a:lnTo>
                    <a:pt x="316235" y="2431383"/>
                  </a:lnTo>
                  <a:lnTo>
                    <a:pt x="303629" y="2387439"/>
                  </a:lnTo>
                  <a:lnTo>
                    <a:pt x="292172" y="2343268"/>
                  </a:lnTo>
                  <a:lnTo>
                    <a:pt x="281863" y="2298894"/>
                  </a:lnTo>
                  <a:lnTo>
                    <a:pt x="272700" y="2254339"/>
                  </a:lnTo>
                  <a:lnTo>
                    <a:pt x="264682" y="2209627"/>
                  </a:lnTo>
                  <a:lnTo>
                    <a:pt x="257806" y="2164780"/>
                  </a:lnTo>
                  <a:lnTo>
                    <a:pt x="252070" y="2119821"/>
                  </a:lnTo>
                  <a:lnTo>
                    <a:pt x="247474" y="2074773"/>
                  </a:lnTo>
                  <a:lnTo>
                    <a:pt x="244016" y="2029659"/>
                  </a:lnTo>
                  <a:lnTo>
                    <a:pt x="241693" y="1984502"/>
                  </a:lnTo>
                  <a:lnTo>
                    <a:pt x="240504" y="1939326"/>
                  </a:lnTo>
                  <a:lnTo>
                    <a:pt x="240448" y="1894152"/>
                  </a:lnTo>
                  <a:lnTo>
                    <a:pt x="241522" y="1849004"/>
                  </a:lnTo>
                  <a:lnTo>
                    <a:pt x="243726" y="1803905"/>
                  </a:lnTo>
                  <a:lnTo>
                    <a:pt x="247056" y="1758878"/>
                  </a:lnTo>
                  <a:lnTo>
                    <a:pt x="251512" y="1713945"/>
                  </a:lnTo>
                  <a:lnTo>
                    <a:pt x="257092" y="1669130"/>
                  </a:lnTo>
                  <a:lnTo>
                    <a:pt x="263794" y="1624456"/>
                  </a:lnTo>
                  <a:lnTo>
                    <a:pt x="271617" y="1579945"/>
                  </a:lnTo>
                  <a:lnTo>
                    <a:pt x="280558" y="1535621"/>
                  </a:lnTo>
                  <a:lnTo>
                    <a:pt x="290617" y="1491506"/>
                  </a:lnTo>
                  <a:lnTo>
                    <a:pt x="301790" y="1447624"/>
                  </a:lnTo>
                  <a:lnTo>
                    <a:pt x="314078" y="1403996"/>
                  </a:lnTo>
                  <a:lnTo>
                    <a:pt x="327477" y="1360648"/>
                  </a:lnTo>
                  <a:lnTo>
                    <a:pt x="341987" y="1317600"/>
                  </a:lnTo>
                  <a:lnTo>
                    <a:pt x="357605" y="1274877"/>
                  </a:lnTo>
                  <a:lnTo>
                    <a:pt x="374330" y="1232500"/>
                  </a:lnTo>
                  <a:lnTo>
                    <a:pt x="392160" y="1190494"/>
                  </a:lnTo>
                  <a:lnTo>
                    <a:pt x="411093" y="1148881"/>
                  </a:lnTo>
                  <a:lnTo>
                    <a:pt x="431129" y="1107684"/>
                  </a:lnTo>
                  <a:lnTo>
                    <a:pt x="452264" y="1066925"/>
                  </a:lnTo>
                  <a:lnTo>
                    <a:pt x="474498" y="1026629"/>
                  </a:lnTo>
                  <a:lnTo>
                    <a:pt x="497828" y="986817"/>
                  </a:lnTo>
                  <a:lnTo>
                    <a:pt x="522253" y="947513"/>
                  </a:lnTo>
                  <a:lnTo>
                    <a:pt x="547771" y="908740"/>
                  </a:lnTo>
                  <a:lnTo>
                    <a:pt x="574381" y="870520"/>
                  </a:lnTo>
                  <a:lnTo>
                    <a:pt x="602081" y="832877"/>
                  </a:lnTo>
                  <a:lnTo>
                    <a:pt x="630869" y="795834"/>
                  </a:lnTo>
                  <a:lnTo>
                    <a:pt x="660743" y="759413"/>
                  </a:lnTo>
                  <a:lnTo>
                    <a:pt x="691702" y="723637"/>
                  </a:lnTo>
                  <a:lnTo>
                    <a:pt x="723744" y="688530"/>
                  </a:lnTo>
                  <a:lnTo>
                    <a:pt x="756867" y="654114"/>
                  </a:lnTo>
                  <a:lnTo>
                    <a:pt x="791070" y="620412"/>
                  </a:lnTo>
                  <a:lnTo>
                    <a:pt x="826351" y="587448"/>
                  </a:lnTo>
                  <a:lnTo>
                    <a:pt x="862708" y="555244"/>
                  </a:lnTo>
                  <a:lnTo>
                    <a:pt x="936114" y="660653"/>
                  </a:lnTo>
                  <a:lnTo>
                    <a:pt x="939416" y="344043"/>
                  </a:lnTo>
                  <a:lnTo>
                    <a:pt x="651253" y="252222"/>
                  </a:lnTo>
                  <a:lnTo>
                    <a:pt x="724913" y="357632"/>
                  </a:lnTo>
                  <a:lnTo>
                    <a:pt x="686140" y="391097"/>
                  </a:lnTo>
                  <a:lnTo>
                    <a:pt x="648279" y="425475"/>
                  </a:lnTo>
                  <a:lnTo>
                    <a:pt x="611343" y="460747"/>
                  </a:lnTo>
                  <a:lnTo>
                    <a:pt x="575347" y="496893"/>
                  </a:lnTo>
                  <a:lnTo>
                    <a:pt x="540305" y="533893"/>
                  </a:lnTo>
                  <a:lnTo>
                    <a:pt x="506229" y="571727"/>
                  </a:lnTo>
                  <a:lnTo>
                    <a:pt x="473133" y="610376"/>
                  </a:lnTo>
                  <a:lnTo>
                    <a:pt x="441032" y="649819"/>
                  </a:lnTo>
                  <a:lnTo>
                    <a:pt x="409938" y="690038"/>
                  </a:lnTo>
                  <a:lnTo>
                    <a:pt x="379866" y="731012"/>
                  </a:lnTo>
                  <a:lnTo>
                    <a:pt x="350829" y="772722"/>
                  </a:lnTo>
                  <a:lnTo>
                    <a:pt x="322841" y="815147"/>
                  </a:lnTo>
                  <a:lnTo>
                    <a:pt x="295915" y="858269"/>
                  </a:lnTo>
                  <a:lnTo>
                    <a:pt x="270065" y="902066"/>
                  </a:lnTo>
                  <a:lnTo>
                    <a:pt x="245305" y="946521"/>
                  </a:lnTo>
                  <a:lnTo>
                    <a:pt x="221648" y="991612"/>
                  </a:lnTo>
                  <a:lnTo>
                    <a:pt x="199108" y="1037321"/>
                  </a:lnTo>
                  <a:lnTo>
                    <a:pt x="177699" y="1083626"/>
                  </a:lnTo>
                  <a:lnTo>
                    <a:pt x="157435" y="1130510"/>
                  </a:lnTo>
                  <a:lnTo>
                    <a:pt x="138328" y="1177951"/>
                  </a:lnTo>
                  <a:lnTo>
                    <a:pt x="120393" y="1225931"/>
                  </a:lnTo>
                  <a:lnTo>
                    <a:pt x="104681" y="1271289"/>
                  </a:lnTo>
                  <a:lnTo>
                    <a:pt x="90099" y="1316764"/>
                  </a:lnTo>
                  <a:lnTo>
                    <a:pt x="76639" y="1362340"/>
                  </a:lnTo>
                  <a:lnTo>
                    <a:pt x="64294" y="1408001"/>
                  </a:lnTo>
                  <a:lnTo>
                    <a:pt x="53057" y="1453731"/>
                  </a:lnTo>
                  <a:lnTo>
                    <a:pt x="42921" y="1499515"/>
                  </a:lnTo>
                  <a:lnTo>
                    <a:pt x="33878" y="1545337"/>
                  </a:lnTo>
                  <a:lnTo>
                    <a:pt x="25920" y="1591182"/>
                  </a:lnTo>
                  <a:lnTo>
                    <a:pt x="19041" y="1637034"/>
                  </a:lnTo>
                  <a:lnTo>
                    <a:pt x="13233" y="1682877"/>
                  </a:lnTo>
                  <a:lnTo>
                    <a:pt x="8488" y="1728696"/>
                  </a:lnTo>
                  <a:lnTo>
                    <a:pt x="4800" y="1774475"/>
                  </a:lnTo>
                  <a:lnTo>
                    <a:pt x="2161" y="1820198"/>
                  </a:lnTo>
                  <a:lnTo>
                    <a:pt x="563" y="1865851"/>
                  </a:lnTo>
                  <a:lnTo>
                    <a:pt x="0" y="1911417"/>
                  </a:lnTo>
                  <a:lnTo>
                    <a:pt x="463" y="1956880"/>
                  </a:lnTo>
                  <a:lnTo>
                    <a:pt x="1946" y="2002226"/>
                  </a:lnTo>
                  <a:lnTo>
                    <a:pt x="4440" y="2047438"/>
                  </a:lnTo>
                  <a:lnTo>
                    <a:pt x="7940" y="2092501"/>
                  </a:lnTo>
                  <a:lnTo>
                    <a:pt x="12437" y="2137400"/>
                  </a:lnTo>
                  <a:lnTo>
                    <a:pt x="17924" y="2182117"/>
                  </a:lnTo>
                  <a:lnTo>
                    <a:pt x="24394" y="2226639"/>
                  </a:lnTo>
                  <a:lnTo>
                    <a:pt x="31839" y="2270950"/>
                  </a:lnTo>
                  <a:lnTo>
                    <a:pt x="40252" y="2315033"/>
                  </a:lnTo>
                  <a:lnTo>
                    <a:pt x="49626" y="2358873"/>
                  </a:lnTo>
                  <a:lnTo>
                    <a:pt x="59953" y="2402456"/>
                  </a:lnTo>
                  <a:lnTo>
                    <a:pt x="71226" y="2445764"/>
                  </a:lnTo>
                  <a:lnTo>
                    <a:pt x="83437" y="2488782"/>
                  </a:lnTo>
                  <a:lnTo>
                    <a:pt x="96580" y="2531495"/>
                  </a:lnTo>
                  <a:lnTo>
                    <a:pt x="110646" y="2573887"/>
                  </a:lnTo>
                  <a:lnTo>
                    <a:pt x="125629" y="2615943"/>
                  </a:lnTo>
                  <a:lnTo>
                    <a:pt x="141521" y="2657647"/>
                  </a:lnTo>
                  <a:lnTo>
                    <a:pt x="158314" y="2698983"/>
                  </a:lnTo>
                  <a:lnTo>
                    <a:pt x="176002" y="2739936"/>
                  </a:lnTo>
                  <a:lnTo>
                    <a:pt x="194577" y="2780490"/>
                  </a:lnTo>
                  <a:lnTo>
                    <a:pt x="214032" y="2820629"/>
                  </a:lnTo>
                  <a:lnTo>
                    <a:pt x="234358" y="2860339"/>
                  </a:lnTo>
                  <a:lnTo>
                    <a:pt x="255550" y="2899602"/>
                  </a:lnTo>
                  <a:lnTo>
                    <a:pt x="277600" y="2938404"/>
                  </a:lnTo>
                  <a:lnTo>
                    <a:pt x="300499" y="2976730"/>
                  </a:lnTo>
                  <a:lnTo>
                    <a:pt x="324242" y="3014562"/>
                  </a:lnTo>
                  <a:lnTo>
                    <a:pt x="348819" y="3051887"/>
                  </a:lnTo>
                  <a:lnTo>
                    <a:pt x="374225" y="3088687"/>
                  </a:lnTo>
                  <a:lnTo>
                    <a:pt x="400452" y="3124949"/>
                  </a:lnTo>
                  <a:lnTo>
                    <a:pt x="427492" y="3160655"/>
                  </a:lnTo>
                  <a:lnTo>
                    <a:pt x="455339" y="3195791"/>
                  </a:lnTo>
                  <a:lnTo>
                    <a:pt x="483983" y="3230340"/>
                  </a:lnTo>
                  <a:lnTo>
                    <a:pt x="513420" y="3264288"/>
                  </a:lnTo>
                  <a:lnTo>
                    <a:pt x="543640" y="3297618"/>
                  </a:lnTo>
                  <a:lnTo>
                    <a:pt x="574637" y="3330315"/>
                  </a:lnTo>
                  <a:lnTo>
                    <a:pt x="606403" y="3362363"/>
                  </a:lnTo>
                  <a:lnTo>
                    <a:pt x="638931" y="3393747"/>
                  </a:lnTo>
                  <a:lnTo>
                    <a:pt x="672213" y="3424452"/>
                  </a:lnTo>
                  <a:lnTo>
                    <a:pt x="706243" y="3454460"/>
                  </a:lnTo>
                  <a:lnTo>
                    <a:pt x="741012" y="3483758"/>
                  </a:lnTo>
                  <a:lnTo>
                    <a:pt x="776514" y="3512329"/>
                  </a:lnTo>
                  <a:lnTo>
                    <a:pt x="812741" y="3540157"/>
                  </a:lnTo>
                  <a:lnTo>
                    <a:pt x="849685" y="3567228"/>
                  </a:lnTo>
                  <a:lnTo>
                    <a:pt x="887340" y="3593525"/>
                  </a:lnTo>
                  <a:lnTo>
                    <a:pt x="925698" y="3619033"/>
                  </a:lnTo>
                  <a:lnTo>
                    <a:pt x="964752" y="3643736"/>
                  </a:lnTo>
                  <a:lnTo>
                    <a:pt x="1004494" y="3667618"/>
                  </a:lnTo>
                  <a:lnTo>
                    <a:pt x="1044917" y="3690665"/>
                  </a:lnTo>
                  <a:lnTo>
                    <a:pt x="1086013" y="3712860"/>
                  </a:lnTo>
                  <a:lnTo>
                    <a:pt x="1127776" y="3734188"/>
                  </a:lnTo>
                  <a:lnTo>
                    <a:pt x="1170197" y="3754632"/>
                  </a:lnTo>
                  <a:lnTo>
                    <a:pt x="1213270" y="3774179"/>
                  </a:lnTo>
                  <a:lnTo>
                    <a:pt x="1256987" y="3792811"/>
                  </a:lnTo>
                  <a:lnTo>
                    <a:pt x="1301341" y="3810514"/>
                  </a:lnTo>
                  <a:lnTo>
                    <a:pt x="1346324" y="3827272"/>
                  </a:lnTo>
                  <a:lnTo>
                    <a:pt x="1391683" y="3842984"/>
                  </a:lnTo>
                  <a:lnTo>
                    <a:pt x="1437158" y="3857566"/>
                  </a:lnTo>
                  <a:lnTo>
                    <a:pt x="1482734" y="3871026"/>
                  </a:lnTo>
                  <a:lnTo>
                    <a:pt x="1528394" y="3883370"/>
                  </a:lnTo>
                  <a:lnTo>
                    <a:pt x="1574125" y="3894607"/>
                  </a:lnTo>
                  <a:lnTo>
                    <a:pt x="1619909" y="3904744"/>
                  </a:lnTo>
                  <a:lnTo>
                    <a:pt x="1665731" y="3913787"/>
                  </a:lnTo>
                  <a:lnTo>
                    <a:pt x="1711576" y="3921744"/>
                  </a:lnTo>
                  <a:lnTo>
                    <a:pt x="1757427" y="3928624"/>
                  </a:lnTo>
                  <a:lnTo>
                    <a:pt x="1803271" y="3934432"/>
                  </a:lnTo>
                  <a:lnTo>
                    <a:pt x="1849089" y="3939176"/>
                  </a:lnTo>
                  <a:lnTo>
                    <a:pt x="1894868" y="3942865"/>
                  </a:lnTo>
                  <a:lnTo>
                    <a:pt x="1940592" y="3945504"/>
                  </a:lnTo>
                  <a:lnTo>
                    <a:pt x="1986245" y="3947102"/>
                  </a:lnTo>
                  <a:lnTo>
                    <a:pt x="2031810" y="3947665"/>
                  </a:lnTo>
                  <a:lnTo>
                    <a:pt x="2077274" y="3947202"/>
                  </a:lnTo>
                  <a:lnTo>
                    <a:pt x="2122620" y="3945719"/>
                  </a:lnTo>
                  <a:lnTo>
                    <a:pt x="2167832" y="3943224"/>
                  </a:lnTo>
                  <a:lnTo>
                    <a:pt x="2212895" y="3939724"/>
                  </a:lnTo>
                  <a:lnTo>
                    <a:pt x="2257793" y="3935227"/>
                  </a:lnTo>
                  <a:lnTo>
                    <a:pt x="2302511" y="3929740"/>
                  </a:lnTo>
                  <a:lnTo>
                    <a:pt x="2347033" y="3923271"/>
                  </a:lnTo>
                  <a:lnTo>
                    <a:pt x="2391343" y="3915825"/>
                  </a:lnTo>
                  <a:lnTo>
                    <a:pt x="2435427" y="3907412"/>
                  </a:lnTo>
                  <a:lnTo>
                    <a:pt x="2479267" y="3898039"/>
                  </a:lnTo>
                  <a:lnTo>
                    <a:pt x="2522849" y="3887712"/>
                  </a:lnTo>
                  <a:lnTo>
                    <a:pt x="2566157" y="3876439"/>
                  </a:lnTo>
                  <a:lnTo>
                    <a:pt x="2609176" y="3864227"/>
                  </a:lnTo>
                  <a:lnTo>
                    <a:pt x="2651889" y="3851085"/>
                  </a:lnTo>
                  <a:lnTo>
                    <a:pt x="2694281" y="3837019"/>
                  </a:lnTo>
                  <a:lnTo>
                    <a:pt x="2736337" y="3822036"/>
                  </a:lnTo>
                  <a:lnTo>
                    <a:pt x="2778041" y="3806144"/>
                  </a:lnTo>
                  <a:lnTo>
                    <a:pt x="2819377" y="3789350"/>
                  </a:lnTo>
                  <a:lnTo>
                    <a:pt x="2860330" y="3771663"/>
                  </a:lnTo>
                  <a:lnTo>
                    <a:pt x="2900884" y="3753088"/>
                  </a:lnTo>
                  <a:lnTo>
                    <a:pt x="2941023" y="3733633"/>
                  </a:lnTo>
                  <a:lnTo>
                    <a:pt x="2980732" y="3713306"/>
                  </a:lnTo>
                  <a:lnTo>
                    <a:pt x="3019996" y="3692114"/>
                  </a:lnTo>
                  <a:lnTo>
                    <a:pt x="3058798" y="3670065"/>
                  </a:lnTo>
                  <a:lnTo>
                    <a:pt x="3097123" y="3647166"/>
                  </a:lnTo>
                  <a:lnTo>
                    <a:pt x="3134956" y="3623423"/>
                  </a:lnTo>
                  <a:lnTo>
                    <a:pt x="3172280" y="3598845"/>
                  </a:lnTo>
                  <a:lnTo>
                    <a:pt x="3209081" y="3573439"/>
                  </a:lnTo>
                  <a:lnTo>
                    <a:pt x="3245342" y="3547212"/>
                  </a:lnTo>
                  <a:lnTo>
                    <a:pt x="3281049" y="3520172"/>
                  </a:lnTo>
                  <a:lnTo>
                    <a:pt x="3316184" y="3492326"/>
                  </a:lnTo>
                  <a:lnTo>
                    <a:pt x="3350734" y="3463681"/>
                  </a:lnTo>
                  <a:lnTo>
                    <a:pt x="3384681" y="3434245"/>
                  </a:lnTo>
                  <a:lnTo>
                    <a:pt x="3418012" y="3404025"/>
                  </a:lnTo>
                  <a:lnTo>
                    <a:pt x="3450709" y="3373028"/>
                  </a:lnTo>
                  <a:lnTo>
                    <a:pt x="3482757" y="3341262"/>
                  </a:lnTo>
                  <a:lnTo>
                    <a:pt x="3514141" y="3308734"/>
                  </a:lnTo>
                  <a:lnTo>
                    <a:pt x="3544845" y="3275452"/>
                  </a:lnTo>
                  <a:lnTo>
                    <a:pt x="3574854" y="3241422"/>
                  </a:lnTo>
                  <a:lnTo>
                    <a:pt x="3604152" y="3206653"/>
                  </a:lnTo>
                  <a:lnTo>
                    <a:pt x="3632722" y="3171151"/>
                  </a:lnTo>
                  <a:lnTo>
                    <a:pt x="3660551" y="3134924"/>
                  </a:lnTo>
                  <a:lnTo>
                    <a:pt x="3687621" y="3097979"/>
                  </a:lnTo>
                  <a:lnTo>
                    <a:pt x="3713918" y="3060324"/>
                  </a:lnTo>
                  <a:lnTo>
                    <a:pt x="3739426" y="3021966"/>
                  </a:lnTo>
                  <a:lnTo>
                    <a:pt x="3764129" y="2982913"/>
                  </a:lnTo>
                  <a:lnTo>
                    <a:pt x="3788012" y="2943171"/>
                  </a:lnTo>
                  <a:lnTo>
                    <a:pt x="3811058" y="2902748"/>
                  </a:lnTo>
                  <a:lnTo>
                    <a:pt x="3833253" y="2861652"/>
                  </a:lnTo>
                  <a:lnTo>
                    <a:pt x="3854581" y="2819889"/>
                  </a:lnTo>
                  <a:lnTo>
                    <a:pt x="3875026" y="2777467"/>
                  </a:lnTo>
                  <a:lnTo>
                    <a:pt x="3894573" y="2734395"/>
                  </a:lnTo>
                  <a:lnTo>
                    <a:pt x="3913205" y="2690678"/>
                  </a:lnTo>
                  <a:lnTo>
                    <a:pt x="3930908" y="2646324"/>
                  </a:lnTo>
                  <a:lnTo>
                    <a:pt x="3947665" y="2601341"/>
                  </a:lnTo>
                  <a:lnTo>
                    <a:pt x="3963377" y="2555982"/>
                  </a:lnTo>
                  <a:lnTo>
                    <a:pt x="3977960" y="2510507"/>
                  </a:lnTo>
                  <a:lnTo>
                    <a:pt x="3991419" y="2464931"/>
                  </a:lnTo>
                  <a:lnTo>
                    <a:pt x="4003764" y="2419270"/>
                  </a:lnTo>
                  <a:lnTo>
                    <a:pt x="4015001" y="2373540"/>
                  </a:lnTo>
                  <a:lnTo>
                    <a:pt x="4025137" y="2327756"/>
                  </a:lnTo>
                  <a:lnTo>
                    <a:pt x="4034180" y="2281934"/>
                  </a:lnTo>
                  <a:lnTo>
                    <a:pt x="4042138" y="2236089"/>
                  </a:lnTo>
                  <a:lnTo>
                    <a:pt x="4049017" y="2190237"/>
                  </a:lnTo>
                  <a:lnTo>
                    <a:pt x="4054825" y="2144394"/>
                  </a:lnTo>
                  <a:lnTo>
                    <a:pt x="4059570" y="2098575"/>
                  </a:lnTo>
                  <a:lnTo>
                    <a:pt x="4063258" y="2052796"/>
                  </a:lnTo>
                  <a:lnTo>
                    <a:pt x="4065897" y="2007073"/>
                  </a:lnTo>
                  <a:lnTo>
                    <a:pt x="4067495" y="1961420"/>
                  </a:lnTo>
                  <a:lnTo>
                    <a:pt x="4068059" y="1915854"/>
                  </a:lnTo>
                  <a:lnTo>
                    <a:pt x="4067595" y="1870391"/>
                  </a:lnTo>
                  <a:lnTo>
                    <a:pt x="4066113" y="1825045"/>
                  </a:lnTo>
                  <a:lnTo>
                    <a:pt x="4063618" y="1779833"/>
                  </a:lnTo>
                  <a:lnTo>
                    <a:pt x="4060118" y="1734770"/>
                  </a:lnTo>
                  <a:lnTo>
                    <a:pt x="4055621" y="1689871"/>
                  </a:lnTo>
                  <a:lnTo>
                    <a:pt x="4050134" y="1645154"/>
                  </a:lnTo>
                  <a:lnTo>
                    <a:pt x="4043664" y="1600632"/>
                  </a:lnTo>
                  <a:lnTo>
                    <a:pt x="4036219" y="1556321"/>
                  </a:lnTo>
                  <a:lnTo>
                    <a:pt x="4027806" y="1512238"/>
                  </a:lnTo>
                  <a:lnTo>
                    <a:pt x="4018432" y="1468398"/>
                  </a:lnTo>
                  <a:lnTo>
                    <a:pt x="4008105" y="1424815"/>
                  </a:lnTo>
                  <a:lnTo>
                    <a:pt x="3996832" y="1381507"/>
                  </a:lnTo>
                  <a:lnTo>
                    <a:pt x="3984621" y="1338489"/>
                  </a:lnTo>
                  <a:lnTo>
                    <a:pt x="3971479" y="1295776"/>
                  </a:lnTo>
                  <a:lnTo>
                    <a:pt x="3957412" y="1253384"/>
                  </a:lnTo>
                  <a:lnTo>
                    <a:pt x="3942430" y="1211328"/>
                  </a:lnTo>
                  <a:lnTo>
                    <a:pt x="3926538" y="1169624"/>
                  </a:lnTo>
                  <a:lnTo>
                    <a:pt x="3909744" y="1128288"/>
                  </a:lnTo>
                  <a:lnTo>
                    <a:pt x="3892056" y="1087335"/>
                  </a:lnTo>
                  <a:lnTo>
                    <a:pt x="3873481" y="1046781"/>
                  </a:lnTo>
                  <a:lnTo>
                    <a:pt x="3854027" y="1006642"/>
                  </a:lnTo>
                  <a:lnTo>
                    <a:pt x="3833700" y="966932"/>
                  </a:lnTo>
                  <a:lnTo>
                    <a:pt x="3812508" y="927669"/>
                  </a:lnTo>
                  <a:lnTo>
                    <a:pt x="3790459" y="888867"/>
                  </a:lnTo>
                  <a:lnTo>
                    <a:pt x="3767559" y="850541"/>
                  </a:lnTo>
                  <a:lnTo>
                    <a:pt x="3743817" y="812709"/>
                  </a:lnTo>
                  <a:lnTo>
                    <a:pt x="3719239" y="775384"/>
                  </a:lnTo>
                  <a:lnTo>
                    <a:pt x="3693833" y="738584"/>
                  </a:lnTo>
                  <a:lnTo>
                    <a:pt x="3667606" y="702322"/>
                  </a:lnTo>
                  <a:lnTo>
                    <a:pt x="3640566" y="666616"/>
                  </a:lnTo>
                  <a:lnTo>
                    <a:pt x="3612720" y="631480"/>
                  </a:lnTo>
                  <a:lnTo>
                    <a:pt x="3584075" y="596931"/>
                  </a:lnTo>
                  <a:lnTo>
                    <a:pt x="3554639" y="562983"/>
                  </a:lnTo>
                  <a:lnTo>
                    <a:pt x="3524418" y="529653"/>
                  </a:lnTo>
                  <a:lnTo>
                    <a:pt x="3493422" y="496956"/>
                  </a:lnTo>
                  <a:lnTo>
                    <a:pt x="3461656" y="464908"/>
                  </a:lnTo>
                  <a:lnTo>
                    <a:pt x="3429128" y="433524"/>
                  </a:lnTo>
                  <a:lnTo>
                    <a:pt x="3395845" y="402819"/>
                  </a:lnTo>
                  <a:lnTo>
                    <a:pt x="3361816" y="372811"/>
                  </a:lnTo>
                  <a:lnTo>
                    <a:pt x="3327046" y="343513"/>
                  </a:lnTo>
                  <a:lnTo>
                    <a:pt x="3291545" y="314942"/>
                  </a:lnTo>
                  <a:lnTo>
                    <a:pt x="3255318" y="287114"/>
                  </a:lnTo>
                  <a:lnTo>
                    <a:pt x="3218373" y="260043"/>
                  </a:lnTo>
                  <a:lnTo>
                    <a:pt x="3180718" y="233746"/>
                  </a:lnTo>
                  <a:lnTo>
                    <a:pt x="3142360" y="208238"/>
                  </a:lnTo>
                  <a:lnTo>
                    <a:pt x="3103306" y="183535"/>
                  </a:lnTo>
                  <a:lnTo>
                    <a:pt x="3063564" y="159653"/>
                  </a:lnTo>
                  <a:lnTo>
                    <a:pt x="3023142" y="136606"/>
                  </a:lnTo>
                  <a:lnTo>
                    <a:pt x="2982045" y="114411"/>
                  </a:lnTo>
                  <a:lnTo>
                    <a:pt x="2940283" y="93083"/>
                  </a:lnTo>
                  <a:lnTo>
                    <a:pt x="2897861" y="72639"/>
                  </a:lnTo>
                  <a:lnTo>
                    <a:pt x="2854788" y="53092"/>
                  </a:lnTo>
                  <a:lnTo>
                    <a:pt x="2811071" y="34460"/>
                  </a:lnTo>
                  <a:lnTo>
                    <a:pt x="2766717" y="16757"/>
                  </a:lnTo>
                  <a:lnTo>
                    <a:pt x="2721734" y="0"/>
                  </a:lnTo>
                  <a:close/>
                </a:path>
              </a:pathLst>
            </a:custGeom>
            <a:solidFill>
              <a:srgbClr val="FBD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67144" y="795528"/>
              <a:ext cx="2026920" cy="1015365"/>
            </a:xfrm>
            <a:custGeom>
              <a:avLst/>
              <a:gdLst/>
              <a:ahLst/>
              <a:cxnLst/>
              <a:rect l="l" t="t" r="r" b="b"/>
              <a:pathLst>
                <a:path w="2026920" h="1015364">
                  <a:moveTo>
                    <a:pt x="1857755" y="0"/>
                  </a:moveTo>
                  <a:lnTo>
                    <a:pt x="169163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29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845820"/>
                  </a:lnTo>
                  <a:lnTo>
                    <a:pt x="6039" y="890806"/>
                  </a:lnTo>
                  <a:lnTo>
                    <a:pt x="23085" y="931220"/>
                  </a:lnTo>
                  <a:lnTo>
                    <a:pt x="49529" y="965453"/>
                  </a:lnTo>
                  <a:lnTo>
                    <a:pt x="83763" y="991898"/>
                  </a:lnTo>
                  <a:lnTo>
                    <a:pt x="124177" y="1008944"/>
                  </a:lnTo>
                  <a:lnTo>
                    <a:pt x="169163" y="1014984"/>
                  </a:lnTo>
                  <a:lnTo>
                    <a:pt x="1857755" y="1014984"/>
                  </a:lnTo>
                  <a:lnTo>
                    <a:pt x="1902742" y="1008944"/>
                  </a:lnTo>
                  <a:lnTo>
                    <a:pt x="1943156" y="991898"/>
                  </a:lnTo>
                  <a:lnTo>
                    <a:pt x="1977390" y="965453"/>
                  </a:lnTo>
                  <a:lnTo>
                    <a:pt x="2003834" y="931220"/>
                  </a:lnTo>
                  <a:lnTo>
                    <a:pt x="2020880" y="890806"/>
                  </a:lnTo>
                  <a:lnTo>
                    <a:pt x="2026920" y="845820"/>
                  </a:lnTo>
                  <a:lnTo>
                    <a:pt x="2026920" y="169163"/>
                  </a:lnTo>
                  <a:lnTo>
                    <a:pt x="2020880" y="124177"/>
                  </a:lnTo>
                  <a:lnTo>
                    <a:pt x="2003834" y="83763"/>
                  </a:lnTo>
                  <a:lnTo>
                    <a:pt x="1977389" y="49530"/>
                  </a:lnTo>
                  <a:lnTo>
                    <a:pt x="1943156" y="23085"/>
                  </a:lnTo>
                  <a:lnTo>
                    <a:pt x="1902742" y="6039"/>
                  </a:lnTo>
                  <a:lnTo>
                    <a:pt x="1857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67144" y="795528"/>
              <a:ext cx="2026920" cy="1015365"/>
            </a:xfrm>
            <a:custGeom>
              <a:avLst/>
              <a:gdLst/>
              <a:ahLst/>
              <a:cxnLst/>
              <a:rect l="l" t="t" r="r" b="b"/>
              <a:pathLst>
                <a:path w="2026920" h="1015364">
                  <a:moveTo>
                    <a:pt x="0" y="169163"/>
                  </a:moveTo>
                  <a:lnTo>
                    <a:pt x="6039" y="124177"/>
                  </a:lnTo>
                  <a:lnTo>
                    <a:pt x="23085" y="83763"/>
                  </a:lnTo>
                  <a:lnTo>
                    <a:pt x="49529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3" y="0"/>
                  </a:lnTo>
                  <a:lnTo>
                    <a:pt x="1857755" y="0"/>
                  </a:lnTo>
                  <a:lnTo>
                    <a:pt x="1902742" y="6039"/>
                  </a:lnTo>
                  <a:lnTo>
                    <a:pt x="1943156" y="23085"/>
                  </a:lnTo>
                  <a:lnTo>
                    <a:pt x="1977389" y="49530"/>
                  </a:lnTo>
                  <a:lnTo>
                    <a:pt x="2003834" y="83763"/>
                  </a:lnTo>
                  <a:lnTo>
                    <a:pt x="2020880" y="124177"/>
                  </a:lnTo>
                  <a:lnTo>
                    <a:pt x="2026920" y="169163"/>
                  </a:lnTo>
                  <a:lnTo>
                    <a:pt x="2026920" y="845820"/>
                  </a:lnTo>
                  <a:lnTo>
                    <a:pt x="2020880" y="890806"/>
                  </a:lnTo>
                  <a:lnTo>
                    <a:pt x="2003834" y="931220"/>
                  </a:lnTo>
                  <a:lnTo>
                    <a:pt x="1977390" y="965453"/>
                  </a:lnTo>
                  <a:lnTo>
                    <a:pt x="1943156" y="991898"/>
                  </a:lnTo>
                  <a:lnTo>
                    <a:pt x="1902742" y="1008944"/>
                  </a:lnTo>
                  <a:lnTo>
                    <a:pt x="1857755" y="1014984"/>
                  </a:lnTo>
                  <a:lnTo>
                    <a:pt x="169163" y="1014984"/>
                  </a:lnTo>
                  <a:lnTo>
                    <a:pt x="124177" y="1008944"/>
                  </a:lnTo>
                  <a:lnTo>
                    <a:pt x="83763" y="991898"/>
                  </a:lnTo>
                  <a:lnTo>
                    <a:pt x="49529" y="965453"/>
                  </a:lnTo>
                  <a:lnTo>
                    <a:pt x="23085" y="931220"/>
                  </a:lnTo>
                  <a:lnTo>
                    <a:pt x="6039" y="890806"/>
                  </a:lnTo>
                  <a:lnTo>
                    <a:pt x="0" y="845820"/>
                  </a:lnTo>
                  <a:lnTo>
                    <a:pt x="0" y="169163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1967" y="1026616"/>
            <a:ext cx="1559560" cy="5264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-3175" algn="ctr">
              <a:lnSpc>
                <a:spcPct val="86800"/>
              </a:lnSpc>
              <a:spcBef>
                <a:spcPts val="290"/>
              </a:spcBef>
            </a:pPr>
            <a:r>
              <a:rPr sz="1200" b="1" dirty="0">
                <a:latin typeface="Arial"/>
                <a:cs typeface="Arial"/>
              </a:rPr>
              <a:t>Fase de Laboratorio: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Labo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at</a:t>
            </a:r>
            <a:r>
              <a:rPr sz="1200" spc="5" dirty="0">
                <a:latin typeface="Arial MT"/>
                <a:cs typeface="Arial MT"/>
              </a:rPr>
              <a:t>or</a:t>
            </a:r>
            <a:r>
              <a:rPr sz="1200" spc="20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</a:t>
            </a:r>
            <a:r>
              <a:rPr sz="1200" dirty="0">
                <a:latin typeface="Arial MT"/>
                <a:cs typeface="Arial MT"/>
              </a:rPr>
              <a:t>ue</a:t>
            </a:r>
            <a:r>
              <a:rPr sz="1200" spc="20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os,  </a:t>
            </a:r>
            <a:r>
              <a:rPr sz="1200" spc="-5" dirty="0">
                <a:latin typeface="Arial MT"/>
                <a:cs typeface="Arial MT"/>
              </a:rPr>
              <a:t>Aguas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Foliares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95881" y="2142553"/>
            <a:ext cx="2051685" cy="1036955"/>
            <a:chOff x="8195881" y="2142553"/>
            <a:chExt cx="2051685" cy="1036955"/>
          </a:xfrm>
        </p:grpSpPr>
        <p:sp>
          <p:nvSpPr>
            <p:cNvPr id="8" name="object 8"/>
            <p:cNvSpPr/>
            <p:nvPr/>
          </p:nvSpPr>
          <p:spPr>
            <a:xfrm>
              <a:off x="8208263" y="2154936"/>
              <a:ext cx="2026920" cy="1012190"/>
            </a:xfrm>
            <a:custGeom>
              <a:avLst/>
              <a:gdLst/>
              <a:ahLst/>
              <a:cxnLst/>
              <a:rect l="l" t="t" r="r" b="b"/>
              <a:pathLst>
                <a:path w="2026920" h="1012189">
                  <a:moveTo>
                    <a:pt x="1858263" y="0"/>
                  </a:moveTo>
                  <a:lnTo>
                    <a:pt x="168655" y="0"/>
                  </a:lnTo>
                  <a:lnTo>
                    <a:pt x="123839" y="6028"/>
                  </a:lnTo>
                  <a:lnTo>
                    <a:pt x="83556" y="23038"/>
                  </a:lnTo>
                  <a:lnTo>
                    <a:pt x="49418" y="49418"/>
                  </a:lnTo>
                  <a:lnTo>
                    <a:pt x="23038" y="83556"/>
                  </a:lnTo>
                  <a:lnTo>
                    <a:pt x="6028" y="123839"/>
                  </a:lnTo>
                  <a:lnTo>
                    <a:pt x="0" y="168655"/>
                  </a:lnTo>
                  <a:lnTo>
                    <a:pt x="0" y="843279"/>
                  </a:lnTo>
                  <a:lnTo>
                    <a:pt x="6028" y="888096"/>
                  </a:lnTo>
                  <a:lnTo>
                    <a:pt x="23038" y="928379"/>
                  </a:lnTo>
                  <a:lnTo>
                    <a:pt x="49418" y="962517"/>
                  </a:lnTo>
                  <a:lnTo>
                    <a:pt x="83556" y="988897"/>
                  </a:lnTo>
                  <a:lnTo>
                    <a:pt x="123839" y="1005907"/>
                  </a:lnTo>
                  <a:lnTo>
                    <a:pt x="168655" y="1011936"/>
                  </a:lnTo>
                  <a:lnTo>
                    <a:pt x="1858263" y="1011936"/>
                  </a:lnTo>
                  <a:lnTo>
                    <a:pt x="1903080" y="1005907"/>
                  </a:lnTo>
                  <a:lnTo>
                    <a:pt x="1943363" y="988897"/>
                  </a:lnTo>
                  <a:lnTo>
                    <a:pt x="1977501" y="962517"/>
                  </a:lnTo>
                  <a:lnTo>
                    <a:pt x="2003881" y="928379"/>
                  </a:lnTo>
                  <a:lnTo>
                    <a:pt x="2020891" y="888096"/>
                  </a:lnTo>
                  <a:lnTo>
                    <a:pt x="2026919" y="843279"/>
                  </a:lnTo>
                  <a:lnTo>
                    <a:pt x="2026919" y="168655"/>
                  </a:lnTo>
                  <a:lnTo>
                    <a:pt x="2020891" y="123839"/>
                  </a:lnTo>
                  <a:lnTo>
                    <a:pt x="2003881" y="83556"/>
                  </a:lnTo>
                  <a:lnTo>
                    <a:pt x="1977501" y="49418"/>
                  </a:lnTo>
                  <a:lnTo>
                    <a:pt x="1943363" y="23038"/>
                  </a:lnTo>
                  <a:lnTo>
                    <a:pt x="1903080" y="6028"/>
                  </a:lnTo>
                  <a:lnTo>
                    <a:pt x="1858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08263" y="2154936"/>
              <a:ext cx="2026920" cy="1012190"/>
            </a:xfrm>
            <a:custGeom>
              <a:avLst/>
              <a:gdLst/>
              <a:ahLst/>
              <a:cxnLst/>
              <a:rect l="l" t="t" r="r" b="b"/>
              <a:pathLst>
                <a:path w="2026920" h="1012189">
                  <a:moveTo>
                    <a:pt x="0" y="168655"/>
                  </a:moveTo>
                  <a:lnTo>
                    <a:pt x="6028" y="123839"/>
                  </a:lnTo>
                  <a:lnTo>
                    <a:pt x="23038" y="83556"/>
                  </a:lnTo>
                  <a:lnTo>
                    <a:pt x="49418" y="49418"/>
                  </a:lnTo>
                  <a:lnTo>
                    <a:pt x="83556" y="23038"/>
                  </a:lnTo>
                  <a:lnTo>
                    <a:pt x="123839" y="6028"/>
                  </a:lnTo>
                  <a:lnTo>
                    <a:pt x="168655" y="0"/>
                  </a:lnTo>
                  <a:lnTo>
                    <a:pt x="1858263" y="0"/>
                  </a:lnTo>
                  <a:lnTo>
                    <a:pt x="1903080" y="6028"/>
                  </a:lnTo>
                  <a:lnTo>
                    <a:pt x="1943363" y="23038"/>
                  </a:lnTo>
                  <a:lnTo>
                    <a:pt x="1977501" y="49418"/>
                  </a:lnTo>
                  <a:lnTo>
                    <a:pt x="2003881" y="83556"/>
                  </a:lnTo>
                  <a:lnTo>
                    <a:pt x="2020891" y="123839"/>
                  </a:lnTo>
                  <a:lnTo>
                    <a:pt x="2026919" y="168655"/>
                  </a:lnTo>
                  <a:lnTo>
                    <a:pt x="2026919" y="843279"/>
                  </a:lnTo>
                  <a:lnTo>
                    <a:pt x="2020891" y="888096"/>
                  </a:lnTo>
                  <a:lnTo>
                    <a:pt x="2003881" y="928379"/>
                  </a:lnTo>
                  <a:lnTo>
                    <a:pt x="1977501" y="962517"/>
                  </a:lnTo>
                  <a:lnTo>
                    <a:pt x="1943363" y="988897"/>
                  </a:lnTo>
                  <a:lnTo>
                    <a:pt x="1903080" y="1005907"/>
                  </a:lnTo>
                  <a:lnTo>
                    <a:pt x="1858263" y="1011936"/>
                  </a:lnTo>
                  <a:lnTo>
                    <a:pt x="168655" y="1011936"/>
                  </a:lnTo>
                  <a:lnTo>
                    <a:pt x="123839" y="1005907"/>
                  </a:lnTo>
                  <a:lnTo>
                    <a:pt x="83556" y="988897"/>
                  </a:lnTo>
                  <a:lnTo>
                    <a:pt x="49418" y="962517"/>
                  </a:lnTo>
                  <a:lnTo>
                    <a:pt x="23038" y="928379"/>
                  </a:lnTo>
                  <a:lnTo>
                    <a:pt x="6028" y="888096"/>
                  </a:lnTo>
                  <a:lnTo>
                    <a:pt x="0" y="843279"/>
                  </a:lnTo>
                  <a:lnTo>
                    <a:pt x="0" y="168655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96782" y="2306828"/>
            <a:ext cx="1849120" cy="6813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295"/>
              </a:spcBef>
            </a:pPr>
            <a:r>
              <a:rPr sz="1200" dirty="0">
                <a:latin typeface="Arial MT"/>
                <a:cs typeface="Arial MT"/>
              </a:rPr>
              <a:t>Las bolsas de nylon se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lavaron </a:t>
            </a:r>
            <a:r>
              <a:rPr sz="1200" spc="-5" dirty="0">
                <a:latin typeface="Arial MT"/>
                <a:cs typeface="Arial MT"/>
              </a:rPr>
              <a:t>suavemente, </a:t>
            </a:r>
            <a:r>
              <a:rPr sz="1200" dirty="0">
                <a:latin typeface="Arial MT"/>
                <a:cs typeface="Arial MT"/>
              </a:rPr>
              <a:t>para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eliminar adhesión 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raíces,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partículas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suelo.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39849" y="4120705"/>
            <a:ext cx="2051685" cy="1040130"/>
            <a:chOff x="7939849" y="4120705"/>
            <a:chExt cx="2051685" cy="1040130"/>
          </a:xfrm>
        </p:grpSpPr>
        <p:sp>
          <p:nvSpPr>
            <p:cNvPr id="12" name="object 12"/>
            <p:cNvSpPr/>
            <p:nvPr/>
          </p:nvSpPr>
          <p:spPr>
            <a:xfrm>
              <a:off x="7952231" y="4133087"/>
              <a:ext cx="2026920" cy="1015365"/>
            </a:xfrm>
            <a:custGeom>
              <a:avLst/>
              <a:gdLst/>
              <a:ahLst/>
              <a:cxnLst/>
              <a:rect l="l" t="t" r="r" b="b"/>
              <a:pathLst>
                <a:path w="2026920" h="1015364">
                  <a:moveTo>
                    <a:pt x="1857756" y="0"/>
                  </a:moveTo>
                  <a:lnTo>
                    <a:pt x="169164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29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845819"/>
                  </a:lnTo>
                  <a:lnTo>
                    <a:pt x="6039" y="890806"/>
                  </a:lnTo>
                  <a:lnTo>
                    <a:pt x="23085" y="931220"/>
                  </a:lnTo>
                  <a:lnTo>
                    <a:pt x="49530" y="965454"/>
                  </a:lnTo>
                  <a:lnTo>
                    <a:pt x="83763" y="991898"/>
                  </a:lnTo>
                  <a:lnTo>
                    <a:pt x="124177" y="1008944"/>
                  </a:lnTo>
                  <a:lnTo>
                    <a:pt x="169164" y="1014984"/>
                  </a:lnTo>
                  <a:lnTo>
                    <a:pt x="1857756" y="1014984"/>
                  </a:lnTo>
                  <a:lnTo>
                    <a:pt x="1902742" y="1008944"/>
                  </a:lnTo>
                  <a:lnTo>
                    <a:pt x="1943156" y="991898"/>
                  </a:lnTo>
                  <a:lnTo>
                    <a:pt x="1977390" y="965454"/>
                  </a:lnTo>
                  <a:lnTo>
                    <a:pt x="2003834" y="931220"/>
                  </a:lnTo>
                  <a:lnTo>
                    <a:pt x="2020880" y="890806"/>
                  </a:lnTo>
                  <a:lnTo>
                    <a:pt x="2026920" y="845819"/>
                  </a:lnTo>
                  <a:lnTo>
                    <a:pt x="2026920" y="169163"/>
                  </a:lnTo>
                  <a:lnTo>
                    <a:pt x="2020880" y="124177"/>
                  </a:lnTo>
                  <a:lnTo>
                    <a:pt x="2003834" y="83763"/>
                  </a:lnTo>
                  <a:lnTo>
                    <a:pt x="1977390" y="49530"/>
                  </a:lnTo>
                  <a:lnTo>
                    <a:pt x="1943156" y="23085"/>
                  </a:lnTo>
                  <a:lnTo>
                    <a:pt x="1902742" y="6039"/>
                  </a:lnTo>
                  <a:lnTo>
                    <a:pt x="1857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52231" y="4133087"/>
              <a:ext cx="2026920" cy="1015365"/>
            </a:xfrm>
            <a:custGeom>
              <a:avLst/>
              <a:gdLst/>
              <a:ahLst/>
              <a:cxnLst/>
              <a:rect l="l" t="t" r="r" b="b"/>
              <a:pathLst>
                <a:path w="2026920" h="1015364">
                  <a:moveTo>
                    <a:pt x="0" y="169163"/>
                  </a:moveTo>
                  <a:lnTo>
                    <a:pt x="6039" y="124177"/>
                  </a:lnTo>
                  <a:lnTo>
                    <a:pt x="23085" y="83763"/>
                  </a:lnTo>
                  <a:lnTo>
                    <a:pt x="49529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4" y="0"/>
                  </a:lnTo>
                  <a:lnTo>
                    <a:pt x="1857756" y="0"/>
                  </a:lnTo>
                  <a:lnTo>
                    <a:pt x="1902742" y="6039"/>
                  </a:lnTo>
                  <a:lnTo>
                    <a:pt x="1943156" y="23085"/>
                  </a:lnTo>
                  <a:lnTo>
                    <a:pt x="1977390" y="49530"/>
                  </a:lnTo>
                  <a:lnTo>
                    <a:pt x="2003834" y="83763"/>
                  </a:lnTo>
                  <a:lnTo>
                    <a:pt x="2020880" y="124177"/>
                  </a:lnTo>
                  <a:lnTo>
                    <a:pt x="2026920" y="169163"/>
                  </a:lnTo>
                  <a:lnTo>
                    <a:pt x="2026920" y="845819"/>
                  </a:lnTo>
                  <a:lnTo>
                    <a:pt x="2020880" y="890806"/>
                  </a:lnTo>
                  <a:lnTo>
                    <a:pt x="2003834" y="931220"/>
                  </a:lnTo>
                  <a:lnTo>
                    <a:pt x="1977390" y="965454"/>
                  </a:lnTo>
                  <a:lnTo>
                    <a:pt x="1943156" y="991898"/>
                  </a:lnTo>
                  <a:lnTo>
                    <a:pt x="1902742" y="1008944"/>
                  </a:lnTo>
                  <a:lnTo>
                    <a:pt x="1857756" y="1014984"/>
                  </a:lnTo>
                  <a:lnTo>
                    <a:pt x="169164" y="1014984"/>
                  </a:lnTo>
                  <a:lnTo>
                    <a:pt x="124177" y="1008944"/>
                  </a:lnTo>
                  <a:lnTo>
                    <a:pt x="83763" y="991898"/>
                  </a:lnTo>
                  <a:lnTo>
                    <a:pt x="49530" y="965454"/>
                  </a:lnTo>
                  <a:lnTo>
                    <a:pt x="23085" y="931220"/>
                  </a:lnTo>
                  <a:lnTo>
                    <a:pt x="6039" y="890806"/>
                  </a:lnTo>
                  <a:lnTo>
                    <a:pt x="0" y="845819"/>
                  </a:lnTo>
                  <a:lnTo>
                    <a:pt x="0" y="169163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043164" y="4365497"/>
            <a:ext cx="1848485" cy="5257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ct val="86700"/>
              </a:lnSpc>
              <a:spcBef>
                <a:spcPts val="290"/>
              </a:spcBef>
            </a:pP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utilizó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tamiz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1mm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malla para procesar </a:t>
            </a:r>
            <a:r>
              <a:rPr sz="1200" spc="5" dirty="0">
                <a:latin typeface="Arial MT"/>
                <a:cs typeface="Arial MT"/>
              </a:rPr>
              <a:t>las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muestras.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72721" y="4120705"/>
            <a:ext cx="2049145" cy="1040130"/>
            <a:chOff x="5772721" y="4120705"/>
            <a:chExt cx="2049145" cy="1040130"/>
          </a:xfrm>
        </p:grpSpPr>
        <p:sp>
          <p:nvSpPr>
            <p:cNvPr id="16" name="object 16"/>
            <p:cNvSpPr/>
            <p:nvPr/>
          </p:nvSpPr>
          <p:spPr>
            <a:xfrm>
              <a:off x="5785104" y="4133087"/>
              <a:ext cx="2024380" cy="1015365"/>
            </a:xfrm>
            <a:custGeom>
              <a:avLst/>
              <a:gdLst/>
              <a:ahLst/>
              <a:cxnLst/>
              <a:rect l="l" t="t" r="r" b="b"/>
              <a:pathLst>
                <a:path w="2024379" h="1015364">
                  <a:moveTo>
                    <a:pt x="1854707" y="0"/>
                  </a:moveTo>
                  <a:lnTo>
                    <a:pt x="169163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30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845819"/>
                  </a:lnTo>
                  <a:lnTo>
                    <a:pt x="6039" y="890806"/>
                  </a:lnTo>
                  <a:lnTo>
                    <a:pt x="23085" y="931220"/>
                  </a:lnTo>
                  <a:lnTo>
                    <a:pt x="49530" y="965454"/>
                  </a:lnTo>
                  <a:lnTo>
                    <a:pt x="83763" y="991898"/>
                  </a:lnTo>
                  <a:lnTo>
                    <a:pt x="124177" y="1008944"/>
                  </a:lnTo>
                  <a:lnTo>
                    <a:pt x="169163" y="1014984"/>
                  </a:lnTo>
                  <a:lnTo>
                    <a:pt x="1854707" y="1014984"/>
                  </a:lnTo>
                  <a:lnTo>
                    <a:pt x="1899694" y="1008944"/>
                  </a:lnTo>
                  <a:lnTo>
                    <a:pt x="1940108" y="991898"/>
                  </a:lnTo>
                  <a:lnTo>
                    <a:pt x="1974342" y="965454"/>
                  </a:lnTo>
                  <a:lnTo>
                    <a:pt x="2000786" y="931220"/>
                  </a:lnTo>
                  <a:lnTo>
                    <a:pt x="2017832" y="890806"/>
                  </a:lnTo>
                  <a:lnTo>
                    <a:pt x="2023872" y="845819"/>
                  </a:lnTo>
                  <a:lnTo>
                    <a:pt x="2023872" y="169163"/>
                  </a:lnTo>
                  <a:lnTo>
                    <a:pt x="2017832" y="124177"/>
                  </a:lnTo>
                  <a:lnTo>
                    <a:pt x="2000786" y="83763"/>
                  </a:lnTo>
                  <a:lnTo>
                    <a:pt x="1974341" y="49530"/>
                  </a:lnTo>
                  <a:lnTo>
                    <a:pt x="1940108" y="23085"/>
                  </a:lnTo>
                  <a:lnTo>
                    <a:pt x="1899694" y="6039"/>
                  </a:lnTo>
                  <a:lnTo>
                    <a:pt x="1854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85104" y="4133087"/>
              <a:ext cx="2024380" cy="1015365"/>
            </a:xfrm>
            <a:custGeom>
              <a:avLst/>
              <a:gdLst/>
              <a:ahLst/>
              <a:cxnLst/>
              <a:rect l="l" t="t" r="r" b="b"/>
              <a:pathLst>
                <a:path w="2024379" h="1015364">
                  <a:moveTo>
                    <a:pt x="0" y="169163"/>
                  </a:moveTo>
                  <a:lnTo>
                    <a:pt x="6039" y="124177"/>
                  </a:lnTo>
                  <a:lnTo>
                    <a:pt x="23085" y="83763"/>
                  </a:lnTo>
                  <a:lnTo>
                    <a:pt x="49530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3" y="0"/>
                  </a:lnTo>
                  <a:lnTo>
                    <a:pt x="1854707" y="0"/>
                  </a:lnTo>
                  <a:lnTo>
                    <a:pt x="1899694" y="6039"/>
                  </a:lnTo>
                  <a:lnTo>
                    <a:pt x="1940108" y="23085"/>
                  </a:lnTo>
                  <a:lnTo>
                    <a:pt x="1974341" y="49530"/>
                  </a:lnTo>
                  <a:lnTo>
                    <a:pt x="2000786" y="83763"/>
                  </a:lnTo>
                  <a:lnTo>
                    <a:pt x="2017832" y="124177"/>
                  </a:lnTo>
                  <a:lnTo>
                    <a:pt x="2023872" y="169163"/>
                  </a:lnTo>
                  <a:lnTo>
                    <a:pt x="2023872" y="845819"/>
                  </a:lnTo>
                  <a:lnTo>
                    <a:pt x="2017832" y="890806"/>
                  </a:lnTo>
                  <a:lnTo>
                    <a:pt x="2000786" y="931220"/>
                  </a:lnTo>
                  <a:lnTo>
                    <a:pt x="1974342" y="965454"/>
                  </a:lnTo>
                  <a:lnTo>
                    <a:pt x="1940108" y="991898"/>
                  </a:lnTo>
                  <a:lnTo>
                    <a:pt x="1899694" y="1008944"/>
                  </a:lnTo>
                  <a:lnTo>
                    <a:pt x="1854707" y="1014984"/>
                  </a:lnTo>
                  <a:lnTo>
                    <a:pt x="169163" y="1014984"/>
                  </a:lnTo>
                  <a:lnTo>
                    <a:pt x="124177" y="1008944"/>
                  </a:lnTo>
                  <a:lnTo>
                    <a:pt x="83763" y="991898"/>
                  </a:lnTo>
                  <a:lnTo>
                    <a:pt x="49530" y="965454"/>
                  </a:lnTo>
                  <a:lnTo>
                    <a:pt x="23085" y="931220"/>
                  </a:lnTo>
                  <a:lnTo>
                    <a:pt x="6039" y="890806"/>
                  </a:lnTo>
                  <a:lnTo>
                    <a:pt x="0" y="845819"/>
                  </a:lnTo>
                  <a:lnTo>
                    <a:pt x="0" y="169163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96178" y="4365497"/>
            <a:ext cx="1602740" cy="5257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-3175" algn="ctr">
              <a:lnSpc>
                <a:spcPct val="86700"/>
              </a:lnSpc>
              <a:spcBef>
                <a:spcPts val="290"/>
              </a:spcBef>
            </a:pP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hojarasca </a:t>
            </a:r>
            <a:r>
              <a:rPr sz="1200" dirty="0">
                <a:latin typeface="Arial MT"/>
                <a:cs typeface="Arial MT"/>
              </a:rPr>
              <a:t>se secó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durante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24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horas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horno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60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°C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17273" y="2142553"/>
            <a:ext cx="2051685" cy="1036955"/>
            <a:chOff x="5617273" y="2142553"/>
            <a:chExt cx="2051685" cy="1036955"/>
          </a:xfrm>
        </p:grpSpPr>
        <p:sp>
          <p:nvSpPr>
            <p:cNvPr id="20" name="object 20"/>
            <p:cNvSpPr/>
            <p:nvPr/>
          </p:nvSpPr>
          <p:spPr>
            <a:xfrm>
              <a:off x="5629655" y="2154936"/>
              <a:ext cx="2026920" cy="1012190"/>
            </a:xfrm>
            <a:custGeom>
              <a:avLst/>
              <a:gdLst/>
              <a:ahLst/>
              <a:cxnLst/>
              <a:rect l="l" t="t" r="r" b="b"/>
              <a:pathLst>
                <a:path w="2026920" h="1012189">
                  <a:moveTo>
                    <a:pt x="1858264" y="0"/>
                  </a:moveTo>
                  <a:lnTo>
                    <a:pt x="168656" y="0"/>
                  </a:lnTo>
                  <a:lnTo>
                    <a:pt x="123839" y="6028"/>
                  </a:lnTo>
                  <a:lnTo>
                    <a:pt x="83556" y="23038"/>
                  </a:lnTo>
                  <a:lnTo>
                    <a:pt x="49418" y="49418"/>
                  </a:lnTo>
                  <a:lnTo>
                    <a:pt x="23038" y="83556"/>
                  </a:lnTo>
                  <a:lnTo>
                    <a:pt x="6028" y="123839"/>
                  </a:lnTo>
                  <a:lnTo>
                    <a:pt x="0" y="168655"/>
                  </a:lnTo>
                  <a:lnTo>
                    <a:pt x="0" y="843279"/>
                  </a:lnTo>
                  <a:lnTo>
                    <a:pt x="6028" y="888096"/>
                  </a:lnTo>
                  <a:lnTo>
                    <a:pt x="23038" y="928379"/>
                  </a:lnTo>
                  <a:lnTo>
                    <a:pt x="49418" y="962517"/>
                  </a:lnTo>
                  <a:lnTo>
                    <a:pt x="83556" y="988897"/>
                  </a:lnTo>
                  <a:lnTo>
                    <a:pt x="123839" y="1005907"/>
                  </a:lnTo>
                  <a:lnTo>
                    <a:pt x="168656" y="1011936"/>
                  </a:lnTo>
                  <a:lnTo>
                    <a:pt x="1858264" y="1011936"/>
                  </a:lnTo>
                  <a:lnTo>
                    <a:pt x="1903080" y="1005907"/>
                  </a:lnTo>
                  <a:lnTo>
                    <a:pt x="1943363" y="988897"/>
                  </a:lnTo>
                  <a:lnTo>
                    <a:pt x="1977501" y="962517"/>
                  </a:lnTo>
                  <a:lnTo>
                    <a:pt x="2003881" y="928379"/>
                  </a:lnTo>
                  <a:lnTo>
                    <a:pt x="2020891" y="888096"/>
                  </a:lnTo>
                  <a:lnTo>
                    <a:pt x="2026920" y="843279"/>
                  </a:lnTo>
                  <a:lnTo>
                    <a:pt x="2026920" y="168655"/>
                  </a:lnTo>
                  <a:lnTo>
                    <a:pt x="2020891" y="123839"/>
                  </a:lnTo>
                  <a:lnTo>
                    <a:pt x="2003881" y="83556"/>
                  </a:lnTo>
                  <a:lnTo>
                    <a:pt x="1977501" y="49418"/>
                  </a:lnTo>
                  <a:lnTo>
                    <a:pt x="1943363" y="23038"/>
                  </a:lnTo>
                  <a:lnTo>
                    <a:pt x="1903080" y="6028"/>
                  </a:lnTo>
                  <a:lnTo>
                    <a:pt x="1858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29655" y="2154936"/>
              <a:ext cx="2026920" cy="1012190"/>
            </a:xfrm>
            <a:custGeom>
              <a:avLst/>
              <a:gdLst/>
              <a:ahLst/>
              <a:cxnLst/>
              <a:rect l="l" t="t" r="r" b="b"/>
              <a:pathLst>
                <a:path w="2026920" h="1012189">
                  <a:moveTo>
                    <a:pt x="0" y="168655"/>
                  </a:moveTo>
                  <a:lnTo>
                    <a:pt x="6028" y="123839"/>
                  </a:lnTo>
                  <a:lnTo>
                    <a:pt x="23038" y="83556"/>
                  </a:lnTo>
                  <a:lnTo>
                    <a:pt x="49418" y="49418"/>
                  </a:lnTo>
                  <a:lnTo>
                    <a:pt x="83556" y="23038"/>
                  </a:lnTo>
                  <a:lnTo>
                    <a:pt x="123839" y="6028"/>
                  </a:lnTo>
                  <a:lnTo>
                    <a:pt x="168656" y="0"/>
                  </a:lnTo>
                  <a:lnTo>
                    <a:pt x="1858264" y="0"/>
                  </a:lnTo>
                  <a:lnTo>
                    <a:pt x="1903080" y="6028"/>
                  </a:lnTo>
                  <a:lnTo>
                    <a:pt x="1943363" y="23038"/>
                  </a:lnTo>
                  <a:lnTo>
                    <a:pt x="1977501" y="49418"/>
                  </a:lnTo>
                  <a:lnTo>
                    <a:pt x="2003881" y="83556"/>
                  </a:lnTo>
                  <a:lnTo>
                    <a:pt x="2020891" y="123839"/>
                  </a:lnTo>
                  <a:lnTo>
                    <a:pt x="2026920" y="168655"/>
                  </a:lnTo>
                  <a:lnTo>
                    <a:pt x="2026920" y="843279"/>
                  </a:lnTo>
                  <a:lnTo>
                    <a:pt x="2020891" y="888096"/>
                  </a:lnTo>
                  <a:lnTo>
                    <a:pt x="2003881" y="928379"/>
                  </a:lnTo>
                  <a:lnTo>
                    <a:pt x="1977501" y="962517"/>
                  </a:lnTo>
                  <a:lnTo>
                    <a:pt x="1943363" y="988897"/>
                  </a:lnTo>
                  <a:lnTo>
                    <a:pt x="1903080" y="1005907"/>
                  </a:lnTo>
                  <a:lnTo>
                    <a:pt x="1858264" y="1011936"/>
                  </a:lnTo>
                  <a:lnTo>
                    <a:pt x="168656" y="1011936"/>
                  </a:lnTo>
                  <a:lnTo>
                    <a:pt x="123839" y="1005907"/>
                  </a:lnTo>
                  <a:lnTo>
                    <a:pt x="83556" y="988897"/>
                  </a:lnTo>
                  <a:lnTo>
                    <a:pt x="49418" y="962517"/>
                  </a:lnTo>
                  <a:lnTo>
                    <a:pt x="23038" y="928379"/>
                  </a:lnTo>
                  <a:lnTo>
                    <a:pt x="6028" y="888096"/>
                  </a:lnTo>
                  <a:lnTo>
                    <a:pt x="0" y="843279"/>
                  </a:lnTo>
                  <a:lnTo>
                    <a:pt x="0" y="168655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66308" y="2306828"/>
            <a:ext cx="1751330" cy="6813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-2540" algn="ctr">
              <a:lnSpc>
                <a:spcPct val="86100"/>
              </a:lnSpc>
              <a:spcBef>
                <a:spcPts val="300"/>
              </a:spcBef>
            </a:pP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dirty="0">
                <a:latin typeface="Arial MT"/>
                <a:cs typeface="Arial MT"/>
              </a:rPr>
              <a:t>procedió a triturar el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material,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los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análisis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macro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micronutrientes.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1495" y="6342684"/>
            <a:ext cx="4919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(Pérez-Harguindeguy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al.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2013;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Lanuza,</a:t>
            </a:r>
            <a:r>
              <a:rPr sz="18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2016)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64792" y="1776983"/>
            <a:ext cx="3865245" cy="2780030"/>
            <a:chOff x="1764792" y="1776983"/>
            <a:chExt cx="3865245" cy="278003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4792" y="1776983"/>
              <a:ext cx="3864863" cy="27797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824" y="3069336"/>
              <a:ext cx="146303" cy="15544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929764" y="4723587"/>
            <a:ext cx="31870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latin typeface="Arial"/>
                <a:cs typeface="Arial"/>
              </a:rPr>
              <a:t>Figura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4.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spc="-15" dirty="0">
                <a:latin typeface="Arial MT"/>
                <a:cs typeface="Arial MT"/>
              </a:rPr>
              <a:t>Laboratorio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Suelos,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Agua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Arial MT"/>
                <a:cs typeface="Arial MT"/>
              </a:rPr>
              <a:t>Foliares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0"/>
            <a:ext cx="4460621" cy="891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037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Variables</a:t>
            </a:r>
            <a:r>
              <a:rPr spc="-70" dirty="0"/>
              <a:t> </a:t>
            </a:r>
            <a:r>
              <a:rPr spc="-5" dirty="0"/>
              <a:t>Evaluadas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199697" y="825817"/>
            <a:ext cx="5392420" cy="1189355"/>
            <a:chOff x="5199697" y="825817"/>
            <a:chExt cx="5392420" cy="1189355"/>
          </a:xfrm>
        </p:grpSpPr>
        <p:sp>
          <p:nvSpPr>
            <p:cNvPr id="5" name="object 5"/>
            <p:cNvSpPr/>
            <p:nvPr/>
          </p:nvSpPr>
          <p:spPr>
            <a:xfrm>
              <a:off x="5212079" y="838200"/>
              <a:ext cx="5367655" cy="1164590"/>
            </a:xfrm>
            <a:custGeom>
              <a:avLst/>
              <a:gdLst/>
              <a:ahLst/>
              <a:cxnLst/>
              <a:rect l="l" t="t" r="r" b="b"/>
              <a:pathLst>
                <a:path w="5367655" h="1164589">
                  <a:moveTo>
                    <a:pt x="4785360" y="0"/>
                  </a:moveTo>
                  <a:lnTo>
                    <a:pt x="4785360" y="145541"/>
                  </a:lnTo>
                  <a:lnTo>
                    <a:pt x="0" y="145541"/>
                  </a:lnTo>
                  <a:lnTo>
                    <a:pt x="0" y="1018794"/>
                  </a:lnTo>
                  <a:lnTo>
                    <a:pt x="4785360" y="1018794"/>
                  </a:lnTo>
                  <a:lnTo>
                    <a:pt x="4785360" y="1164336"/>
                  </a:lnTo>
                  <a:lnTo>
                    <a:pt x="5367528" y="582167"/>
                  </a:lnTo>
                  <a:lnTo>
                    <a:pt x="478536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2079" y="838200"/>
              <a:ext cx="5367655" cy="1164590"/>
            </a:xfrm>
            <a:custGeom>
              <a:avLst/>
              <a:gdLst/>
              <a:ahLst/>
              <a:cxnLst/>
              <a:rect l="l" t="t" r="r" b="b"/>
              <a:pathLst>
                <a:path w="5367655" h="1164589">
                  <a:moveTo>
                    <a:pt x="0" y="145541"/>
                  </a:moveTo>
                  <a:lnTo>
                    <a:pt x="4785360" y="145541"/>
                  </a:lnTo>
                  <a:lnTo>
                    <a:pt x="4785360" y="0"/>
                  </a:lnTo>
                  <a:lnTo>
                    <a:pt x="5367528" y="582167"/>
                  </a:lnTo>
                  <a:lnTo>
                    <a:pt x="4785360" y="1164336"/>
                  </a:lnTo>
                  <a:lnTo>
                    <a:pt x="4785360" y="1018794"/>
                  </a:lnTo>
                  <a:lnTo>
                    <a:pt x="0" y="1018794"/>
                  </a:lnTo>
                  <a:lnTo>
                    <a:pt x="0" y="145541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11317" y="945642"/>
            <a:ext cx="37668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determinó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método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Kjeldahl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21536" y="826008"/>
            <a:ext cx="3602990" cy="1186180"/>
            <a:chOff x="1621536" y="826008"/>
            <a:chExt cx="3602990" cy="1186180"/>
          </a:xfrm>
        </p:grpSpPr>
        <p:sp>
          <p:nvSpPr>
            <p:cNvPr id="9" name="object 9"/>
            <p:cNvSpPr/>
            <p:nvPr/>
          </p:nvSpPr>
          <p:spPr>
            <a:xfrm>
              <a:off x="1633728" y="838200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338480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0" y="967739"/>
                  </a:lnTo>
                  <a:lnTo>
                    <a:pt x="5109" y="1012131"/>
                  </a:lnTo>
                  <a:lnTo>
                    <a:pt x="19665" y="1052875"/>
                  </a:lnTo>
                  <a:lnTo>
                    <a:pt x="42507" y="1088811"/>
                  </a:lnTo>
                  <a:lnTo>
                    <a:pt x="72476" y="1118780"/>
                  </a:lnTo>
                  <a:lnTo>
                    <a:pt x="108412" y="1141622"/>
                  </a:lnTo>
                  <a:lnTo>
                    <a:pt x="149156" y="1156178"/>
                  </a:lnTo>
                  <a:lnTo>
                    <a:pt x="193548" y="1161288"/>
                  </a:lnTo>
                  <a:lnTo>
                    <a:pt x="3384804" y="1161288"/>
                  </a:lnTo>
                  <a:lnTo>
                    <a:pt x="3429195" y="1156178"/>
                  </a:lnTo>
                  <a:lnTo>
                    <a:pt x="3469939" y="1141622"/>
                  </a:lnTo>
                  <a:lnTo>
                    <a:pt x="3505875" y="1118780"/>
                  </a:lnTo>
                  <a:lnTo>
                    <a:pt x="3535844" y="1088811"/>
                  </a:lnTo>
                  <a:lnTo>
                    <a:pt x="3558686" y="1052875"/>
                  </a:lnTo>
                  <a:lnTo>
                    <a:pt x="3573242" y="1012131"/>
                  </a:lnTo>
                  <a:lnTo>
                    <a:pt x="3578352" y="967739"/>
                  </a:lnTo>
                  <a:lnTo>
                    <a:pt x="3578352" y="193548"/>
                  </a:lnTo>
                  <a:lnTo>
                    <a:pt x="3573242" y="149156"/>
                  </a:lnTo>
                  <a:lnTo>
                    <a:pt x="3558686" y="108412"/>
                  </a:lnTo>
                  <a:lnTo>
                    <a:pt x="3535844" y="72476"/>
                  </a:lnTo>
                  <a:lnTo>
                    <a:pt x="3505875" y="42507"/>
                  </a:lnTo>
                  <a:lnTo>
                    <a:pt x="3469939" y="19665"/>
                  </a:lnTo>
                  <a:lnTo>
                    <a:pt x="3429195" y="5109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3728" y="838200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0" y="193548"/>
                  </a:move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3384804" y="0"/>
                  </a:lnTo>
                  <a:lnTo>
                    <a:pt x="3429195" y="5109"/>
                  </a:lnTo>
                  <a:lnTo>
                    <a:pt x="3469939" y="19665"/>
                  </a:lnTo>
                  <a:lnTo>
                    <a:pt x="3505875" y="42507"/>
                  </a:lnTo>
                  <a:lnTo>
                    <a:pt x="3535844" y="72476"/>
                  </a:lnTo>
                  <a:lnTo>
                    <a:pt x="3558686" y="108412"/>
                  </a:lnTo>
                  <a:lnTo>
                    <a:pt x="3573242" y="149156"/>
                  </a:lnTo>
                  <a:lnTo>
                    <a:pt x="3578352" y="193548"/>
                  </a:lnTo>
                  <a:lnTo>
                    <a:pt x="3578352" y="967739"/>
                  </a:lnTo>
                  <a:lnTo>
                    <a:pt x="3573242" y="1012131"/>
                  </a:lnTo>
                  <a:lnTo>
                    <a:pt x="3558686" y="1052875"/>
                  </a:lnTo>
                  <a:lnTo>
                    <a:pt x="3535844" y="1088811"/>
                  </a:lnTo>
                  <a:lnTo>
                    <a:pt x="3505875" y="1118780"/>
                  </a:lnTo>
                  <a:lnTo>
                    <a:pt x="3469939" y="1141622"/>
                  </a:lnTo>
                  <a:lnTo>
                    <a:pt x="3429195" y="1156178"/>
                  </a:lnTo>
                  <a:lnTo>
                    <a:pt x="3384804" y="1161288"/>
                  </a:lnTo>
                  <a:lnTo>
                    <a:pt x="193548" y="1161288"/>
                  </a:lnTo>
                  <a:lnTo>
                    <a:pt x="149156" y="1156178"/>
                  </a:lnTo>
                  <a:lnTo>
                    <a:pt x="108412" y="1141622"/>
                  </a:lnTo>
                  <a:lnTo>
                    <a:pt x="72476" y="1118780"/>
                  </a:lnTo>
                  <a:lnTo>
                    <a:pt x="42507" y="1088811"/>
                  </a:lnTo>
                  <a:lnTo>
                    <a:pt x="19665" y="1052875"/>
                  </a:lnTo>
                  <a:lnTo>
                    <a:pt x="5109" y="1012131"/>
                  </a:lnTo>
                  <a:lnTo>
                    <a:pt x="0" y="967739"/>
                  </a:lnTo>
                  <a:lnTo>
                    <a:pt x="0" y="193548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07463" y="1187018"/>
            <a:ext cx="22326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2079" y="2118360"/>
            <a:ext cx="5367655" cy="1161415"/>
          </a:xfrm>
          <a:custGeom>
            <a:avLst/>
            <a:gdLst/>
            <a:ahLst/>
            <a:cxnLst/>
            <a:rect l="l" t="t" r="r" b="b"/>
            <a:pathLst>
              <a:path w="5367655" h="1161414">
                <a:moveTo>
                  <a:pt x="0" y="145161"/>
                </a:moveTo>
                <a:lnTo>
                  <a:pt x="4786884" y="145161"/>
                </a:lnTo>
                <a:lnTo>
                  <a:pt x="4786884" y="0"/>
                </a:lnTo>
                <a:lnTo>
                  <a:pt x="5367528" y="580643"/>
                </a:lnTo>
                <a:lnTo>
                  <a:pt x="4786884" y="1161288"/>
                </a:lnTo>
                <a:lnTo>
                  <a:pt x="4786884" y="1016126"/>
                </a:lnTo>
                <a:lnTo>
                  <a:pt x="0" y="1016126"/>
                </a:lnTo>
                <a:lnTo>
                  <a:pt x="0" y="145161"/>
                </a:lnTo>
                <a:close/>
              </a:path>
            </a:pathLst>
          </a:custGeom>
          <a:ln w="2438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11317" y="2224786"/>
            <a:ext cx="4758055" cy="48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815">
              <a:lnSpc>
                <a:spcPts val="1789"/>
              </a:lnSpc>
              <a:spcBef>
                <a:spcPts val="10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obtuvo por</a:t>
            </a:r>
            <a:r>
              <a:rPr sz="1600" dirty="0">
                <a:latin typeface="Arial MT"/>
                <a:cs typeface="Arial MT"/>
              </a:rPr>
              <a:t> absorción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atómica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llama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gas</a:t>
            </a:r>
            <a:endParaRPr sz="1600">
              <a:latin typeface="Arial MT"/>
              <a:cs typeface="Arial MT"/>
            </a:endParaRPr>
          </a:p>
          <a:p>
            <a:pPr marL="182880">
              <a:lnSpc>
                <a:spcPts val="1789"/>
              </a:lnSpc>
            </a:pPr>
            <a:r>
              <a:rPr sz="1600" dirty="0">
                <a:latin typeface="Arial MT"/>
                <a:cs typeface="Arial MT"/>
              </a:rPr>
              <a:t>acetileno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y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agregando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óxido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lantano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21536" y="2106167"/>
            <a:ext cx="3602990" cy="1186180"/>
            <a:chOff x="1621536" y="2106167"/>
            <a:chExt cx="3602990" cy="1186180"/>
          </a:xfrm>
        </p:grpSpPr>
        <p:sp>
          <p:nvSpPr>
            <p:cNvPr id="15" name="object 15"/>
            <p:cNvSpPr/>
            <p:nvPr/>
          </p:nvSpPr>
          <p:spPr>
            <a:xfrm>
              <a:off x="1633728" y="2118359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338480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0" y="967739"/>
                  </a:lnTo>
                  <a:lnTo>
                    <a:pt x="5109" y="1012131"/>
                  </a:lnTo>
                  <a:lnTo>
                    <a:pt x="19665" y="1052875"/>
                  </a:lnTo>
                  <a:lnTo>
                    <a:pt x="42507" y="1088811"/>
                  </a:lnTo>
                  <a:lnTo>
                    <a:pt x="72476" y="1118780"/>
                  </a:lnTo>
                  <a:lnTo>
                    <a:pt x="108412" y="1141622"/>
                  </a:lnTo>
                  <a:lnTo>
                    <a:pt x="149156" y="1156178"/>
                  </a:lnTo>
                  <a:lnTo>
                    <a:pt x="193548" y="1161288"/>
                  </a:lnTo>
                  <a:lnTo>
                    <a:pt x="3384804" y="1161288"/>
                  </a:lnTo>
                  <a:lnTo>
                    <a:pt x="3429195" y="1156178"/>
                  </a:lnTo>
                  <a:lnTo>
                    <a:pt x="3469939" y="1141622"/>
                  </a:lnTo>
                  <a:lnTo>
                    <a:pt x="3505875" y="1118780"/>
                  </a:lnTo>
                  <a:lnTo>
                    <a:pt x="3535844" y="1088811"/>
                  </a:lnTo>
                  <a:lnTo>
                    <a:pt x="3558686" y="1052875"/>
                  </a:lnTo>
                  <a:lnTo>
                    <a:pt x="3573242" y="1012131"/>
                  </a:lnTo>
                  <a:lnTo>
                    <a:pt x="3578352" y="967739"/>
                  </a:lnTo>
                  <a:lnTo>
                    <a:pt x="3578352" y="193548"/>
                  </a:lnTo>
                  <a:lnTo>
                    <a:pt x="3573242" y="149156"/>
                  </a:lnTo>
                  <a:lnTo>
                    <a:pt x="3558686" y="108412"/>
                  </a:lnTo>
                  <a:lnTo>
                    <a:pt x="3535844" y="72476"/>
                  </a:lnTo>
                  <a:lnTo>
                    <a:pt x="3505875" y="42507"/>
                  </a:lnTo>
                  <a:lnTo>
                    <a:pt x="3469939" y="19665"/>
                  </a:lnTo>
                  <a:lnTo>
                    <a:pt x="3429195" y="5109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3728" y="2118359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0" y="193548"/>
                  </a:move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3384804" y="0"/>
                  </a:lnTo>
                  <a:lnTo>
                    <a:pt x="3429195" y="5109"/>
                  </a:lnTo>
                  <a:lnTo>
                    <a:pt x="3469939" y="19665"/>
                  </a:lnTo>
                  <a:lnTo>
                    <a:pt x="3505875" y="42507"/>
                  </a:lnTo>
                  <a:lnTo>
                    <a:pt x="3535844" y="72476"/>
                  </a:lnTo>
                  <a:lnTo>
                    <a:pt x="3558686" y="108412"/>
                  </a:lnTo>
                  <a:lnTo>
                    <a:pt x="3573242" y="149156"/>
                  </a:lnTo>
                  <a:lnTo>
                    <a:pt x="3578352" y="193548"/>
                  </a:lnTo>
                  <a:lnTo>
                    <a:pt x="3578352" y="967739"/>
                  </a:lnTo>
                  <a:lnTo>
                    <a:pt x="3573242" y="1012131"/>
                  </a:lnTo>
                  <a:lnTo>
                    <a:pt x="3558686" y="1052875"/>
                  </a:lnTo>
                  <a:lnTo>
                    <a:pt x="3535844" y="1088811"/>
                  </a:lnTo>
                  <a:lnTo>
                    <a:pt x="3505875" y="1118780"/>
                  </a:lnTo>
                  <a:lnTo>
                    <a:pt x="3469939" y="1141622"/>
                  </a:lnTo>
                  <a:lnTo>
                    <a:pt x="3429195" y="1156178"/>
                  </a:lnTo>
                  <a:lnTo>
                    <a:pt x="3384804" y="1161288"/>
                  </a:lnTo>
                  <a:lnTo>
                    <a:pt x="193548" y="1161288"/>
                  </a:lnTo>
                  <a:lnTo>
                    <a:pt x="149156" y="1156178"/>
                  </a:lnTo>
                  <a:lnTo>
                    <a:pt x="108412" y="1141622"/>
                  </a:lnTo>
                  <a:lnTo>
                    <a:pt x="72476" y="1118780"/>
                  </a:lnTo>
                  <a:lnTo>
                    <a:pt x="42507" y="1088811"/>
                  </a:lnTo>
                  <a:lnTo>
                    <a:pt x="19665" y="1052875"/>
                  </a:lnTo>
                  <a:lnTo>
                    <a:pt x="5109" y="1012131"/>
                  </a:lnTo>
                  <a:lnTo>
                    <a:pt x="0" y="967739"/>
                  </a:lnTo>
                  <a:lnTo>
                    <a:pt x="0" y="193548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86254" y="2303779"/>
            <a:ext cx="3270885" cy="7353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81915">
              <a:lnSpc>
                <a:spcPts val="2590"/>
              </a:lnSpc>
              <a:spcBef>
                <a:spcPts val="520"/>
              </a:spcBef>
            </a:pPr>
            <a:r>
              <a:rPr sz="2500" spc="-5" dirty="0">
                <a:latin typeface="Arial MT"/>
                <a:cs typeface="Arial MT"/>
              </a:rPr>
              <a:t>Contenido de Ca, </a:t>
            </a:r>
            <a:r>
              <a:rPr sz="2500" spc="-20" dirty="0">
                <a:latin typeface="Arial MT"/>
                <a:cs typeface="Arial MT"/>
              </a:rPr>
              <a:t>Mg,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K,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Cu,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Zn,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15" dirty="0">
                <a:latin typeface="Arial MT"/>
                <a:cs typeface="Arial MT"/>
              </a:rPr>
              <a:t>Mn,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Fe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y Na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12079" y="3395471"/>
            <a:ext cx="5367655" cy="1164590"/>
          </a:xfrm>
          <a:custGeom>
            <a:avLst/>
            <a:gdLst/>
            <a:ahLst/>
            <a:cxnLst/>
            <a:rect l="l" t="t" r="r" b="b"/>
            <a:pathLst>
              <a:path w="5367655" h="1164589">
                <a:moveTo>
                  <a:pt x="0" y="145541"/>
                </a:moveTo>
                <a:lnTo>
                  <a:pt x="4785360" y="145541"/>
                </a:lnTo>
                <a:lnTo>
                  <a:pt x="4785360" y="0"/>
                </a:lnTo>
                <a:lnTo>
                  <a:pt x="5367528" y="582167"/>
                </a:lnTo>
                <a:lnTo>
                  <a:pt x="4785360" y="1164335"/>
                </a:lnTo>
                <a:lnTo>
                  <a:pt x="4785360" y="1018794"/>
                </a:lnTo>
                <a:lnTo>
                  <a:pt x="0" y="1018794"/>
                </a:lnTo>
                <a:lnTo>
                  <a:pt x="0" y="145541"/>
                </a:lnTo>
                <a:close/>
              </a:path>
            </a:pathLst>
          </a:custGeom>
          <a:ln w="24383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11317" y="3503752"/>
            <a:ext cx="4892040" cy="6921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82880" marR="5080" indent="-170815">
              <a:lnSpc>
                <a:spcPct val="86300"/>
              </a:lnSpc>
              <a:spcBef>
                <a:spcPts val="370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 </a:t>
            </a:r>
            <a:r>
              <a:rPr sz="1600" dirty="0">
                <a:latin typeface="Arial MT"/>
                <a:cs typeface="Arial MT"/>
              </a:rPr>
              <a:t>determinó </a:t>
            </a:r>
            <a:r>
              <a:rPr sz="1600" spc="-5" dirty="0">
                <a:latin typeface="Arial MT"/>
                <a:cs typeface="Arial MT"/>
              </a:rPr>
              <a:t>por </a:t>
            </a:r>
            <a:r>
              <a:rPr sz="1600" dirty="0">
                <a:latin typeface="Arial MT"/>
                <a:cs typeface="Arial MT"/>
              </a:rPr>
              <a:t>método de calcinación </a:t>
            </a:r>
            <a:r>
              <a:rPr sz="1600" spc="5" dirty="0">
                <a:latin typeface="Arial MT"/>
                <a:cs typeface="Arial MT"/>
              </a:rPr>
              <a:t>y 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determinación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colorimétrico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Molibdato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vanadato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amonio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Espectofotómetro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(660nm)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21536" y="3383279"/>
            <a:ext cx="3602990" cy="1188720"/>
            <a:chOff x="1621536" y="3383279"/>
            <a:chExt cx="3602990" cy="1188720"/>
          </a:xfrm>
        </p:grpSpPr>
        <p:sp>
          <p:nvSpPr>
            <p:cNvPr id="21" name="object 21"/>
            <p:cNvSpPr/>
            <p:nvPr/>
          </p:nvSpPr>
          <p:spPr>
            <a:xfrm>
              <a:off x="1633728" y="3395471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338429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5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5"/>
                  </a:lnTo>
                  <a:lnTo>
                    <a:pt x="3384296" y="1164335"/>
                  </a:lnTo>
                  <a:lnTo>
                    <a:pt x="3428795" y="1159211"/>
                  </a:lnTo>
                  <a:lnTo>
                    <a:pt x="3469642" y="1144614"/>
                  </a:lnTo>
                  <a:lnTo>
                    <a:pt x="3505673" y="1121708"/>
                  </a:lnTo>
                  <a:lnTo>
                    <a:pt x="3535724" y="1091657"/>
                  </a:lnTo>
                  <a:lnTo>
                    <a:pt x="3558630" y="1055626"/>
                  </a:lnTo>
                  <a:lnTo>
                    <a:pt x="3573227" y="1014779"/>
                  </a:lnTo>
                  <a:lnTo>
                    <a:pt x="3578352" y="970279"/>
                  </a:lnTo>
                  <a:lnTo>
                    <a:pt x="3578352" y="194055"/>
                  </a:lnTo>
                  <a:lnTo>
                    <a:pt x="3573227" y="149556"/>
                  </a:lnTo>
                  <a:lnTo>
                    <a:pt x="3558630" y="108709"/>
                  </a:lnTo>
                  <a:lnTo>
                    <a:pt x="3535724" y="72678"/>
                  </a:lnTo>
                  <a:lnTo>
                    <a:pt x="3505673" y="42627"/>
                  </a:lnTo>
                  <a:lnTo>
                    <a:pt x="3469642" y="19721"/>
                  </a:lnTo>
                  <a:lnTo>
                    <a:pt x="3428795" y="5124"/>
                  </a:lnTo>
                  <a:lnTo>
                    <a:pt x="3384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33728" y="3395471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0" y="194055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3384296" y="0"/>
                  </a:lnTo>
                  <a:lnTo>
                    <a:pt x="3428795" y="5124"/>
                  </a:lnTo>
                  <a:lnTo>
                    <a:pt x="3469642" y="19721"/>
                  </a:lnTo>
                  <a:lnTo>
                    <a:pt x="3505673" y="42627"/>
                  </a:lnTo>
                  <a:lnTo>
                    <a:pt x="3535724" y="72678"/>
                  </a:lnTo>
                  <a:lnTo>
                    <a:pt x="3558630" y="108709"/>
                  </a:lnTo>
                  <a:lnTo>
                    <a:pt x="3573227" y="149556"/>
                  </a:lnTo>
                  <a:lnTo>
                    <a:pt x="3578352" y="194055"/>
                  </a:lnTo>
                  <a:lnTo>
                    <a:pt x="3578352" y="970279"/>
                  </a:lnTo>
                  <a:lnTo>
                    <a:pt x="3573227" y="1014779"/>
                  </a:lnTo>
                  <a:lnTo>
                    <a:pt x="3558630" y="1055626"/>
                  </a:lnTo>
                  <a:lnTo>
                    <a:pt x="3535724" y="1091657"/>
                  </a:lnTo>
                  <a:lnTo>
                    <a:pt x="3505673" y="1121708"/>
                  </a:lnTo>
                  <a:lnTo>
                    <a:pt x="3469642" y="1144614"/>
                  </a:lnTo>
                  <a:lnTo>
                    <a:pt x="3428795" y="1159211"/>
                  </a:lnTo>
                  <a:lnTo>
                    <a:pt x="3384296" y="1164335"/>
                  </a:lnTo>
                  <a:lnTo>
                    <a:pt x="194056" y="1164335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5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16607" y="3747642"/>
            <a:ext cx="22136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12079" y="4675632"/>
            <a:ext cx="5367655" cy="1161415"/>
          </a:xfrm>
          <a:custGeom>
            <a:avLst/>
            <a:gdLst/>
            <a:ahLst/>
            <a:cxnLst/>
            <a:rect l="l" t="t" r="r" b="b"/>
            <a:pathLst>
              <a:path w="5367655" h="1161414">
                <a:moveTo>
                  <a:pt x="0" y="145161"/>
                </a:moveTo>
                <a:lnTo>
                  <a:pt x="4786884" y="145161"/>
                </a:lnTo>
                <a:lnTo>
                  <a:pt x="4786884" y="0"/>
                </a:lnTo>
                <a:lnTo>
                  <a:pt x="5367528" y="580644"/>
                </a:lnTo>
                <a:lnTo>
                  <a:pt x="4786884" y="1161288"/>
                </a:lnTo>
                <a:lnTo>
                  <a:pt x="4786884" y="1016127"/>
                </a:lnTo>
                <a:lnTo>
                  <a:pt x="0" y="1016127"/>
                </a:lnTo>
                <a:lnTo>
                  <a:pt x="0" y="145161"/>
                </a:lnTo>
                <a:close/>
              </a:path>
            </a:pathLst>
          </a:custGeom>
          <a:ln w="2438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11317" y="4783023"/>
            <a:ext cx="4869180" cy="481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2880" indent="-170815">
              <a:lnSpc>
                <a:spcPts val="1789"/>
              </a:lnSpc>
              <a:spcBef>
                <a:spcPts val="110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determinó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mediante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calcinación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y </a:t>
            </a:r>
            <a:r>
              <a:rPr sz="1600" dirty="0">
                <a:latin typeface="Arial MT"/>
                <a:cs typeface="Arial MT"/>
              </a:rPr>
              <a:t>eliminación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endParaRPr sz="1600">
              <a:latin typeface="Arial MT"/>
              <a:cs typeface="Arial MT"/>
            </a:endParaRPr>
          </a:p>
          <a:p>
            <a:pPr marL="182880">
              <a:lnSpc>
                <a:spcPts val="1789"/>
              </a:lnSpc>
            </a:pPr>
            <a:r>
              <a:rPr sz="1600" dirty="0">
                <a:latin typeface="Arial MT"/>
                <a:cs typeface="Arial MT"/>
              </a:rPr>
              <a:t>materia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orgánica.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21536" y="4663440"/>
            <a:ext cx="3602990" cy="1186180"/>
            <a:chOff x="1621536" y="4663440"/>
            <a:chExt cx="3602990" cy="1186180"/>
          </a:xfrm>
        </p:grpSpPr>
        <p:sp>
          <p:nvSpPr>
            <p:cNvPr id="27" name="object 27"/>
            <p:cNvSpPr/>
            <p:nvPr/>
          </p:nvSpPr>
          <p:spPr>
            <a:xfrm>
              <a:off x="1633728" y="4675632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338480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0" y="967740"/>
                  </a:lnTo>
                  <a:lnTo>
                    <a:pt x="5109" y="1012119"/>
                  </a:lnTo>
                  <a:lnTo>
                    <a:pt x="19665" y="1052858"/>
                  </a:lnTo>
                  <a:lnTo>
                    <a:pt x="42507" y="1088795"/>
                  </a:lnTo>
                  <a:lnTo>
                    <a:pt x="72476" y="1118768"/>
                  </a:lnTo>
                  <a:lnTo>
                    <a:pt x="108412" y="1141615"/>
                  </a:lnTo>
                  <a:lnTo>
                    <a:pt x="149156" y="1156176"/>
                  </a:lnTo>
                  <a:lnTo>
                    <a:pt x="193548" y="1161288"/>
                  </a:lnTo>
                  <a:lnTo>
                    <a:pt x="3384804" y="1161288"/>
                  </a:lnTo>
                  <a:lnTo>
                    <a:pt x="3429195" y="1156176"/>
                  </a:lnTo>
                  <a:lnTo>
                    <a:pt x="3469939" y="1141615"/>
                  </a:lnTo>
                  <a:lnTo>
                    <a:pt x="3505875" y="1118768"/>
                  </a:lnTo>
                  <a:lnTo>
                    <a:pt x="3535844" y="1088795"/>
                  </a:lnTo>
                  <a:lnTo>
                    <a:pt x="3558686" y="1052858"/>
                  </a:lnTo>
                  <a:lnTo>
                    <a:pt x="3573242" y="1012119"/>
                  </a:lnTo>
                  <a:lnTo>
                    <a:pt x="3578352" y="967740"/>
                  </a:lnTo>
                  <a:lnTo>
                    <a:pt x="3578352" y="193548"/>
                  </a:lnTo>
                  <a:lnTo>
                    <a:pt x="3573242" y="149156"/>
                  </a:lnTo>
                  <a:lnTo>
                    <a:pt x="3558686" y="108412"/>
                  </a:lnTo>
                  <a:lnTo>
                    <a:pt x="3535844" y="72476"/>
                  </a:lnTo>
                  <a:lnTo>
                    <a:pt x="3505875" y="42507"/>
                  </a:lnTo>
                  <a:lnTo>
                    <a:pt x="3469939" y="19665"/>
                  </a:lnTo>
                  <a:lnTo>
                    <a:pt x="3429195" y="5109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33728" y="4675632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0" y="193548"/>
                  </a:move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3384804" y="0"/>
                  </a:lnTo>
                  <a:lnTo>
                    <a:pt x="3429195" y="5109"/>
                  </a:lnTo>
                  <a:lnTo>
                    <a:pt x="3469939" y="19665"/>
                  </a:lnTo>
                  <a:lnTo>
                    <a:pt x="3505875" y="42507"/>
                  </a:lnTo>
                  <a:lnTo>
                    <a:pt x="3535844" y="72476"/>
                  </a:lnTo>
                  <a:lnTo>
                    <a:pt x="3558686" y="108412"/>
                  </a:lnTo>
                  <a:lnTo>
                    <a:pt x="3573242" y="149156"/>
                  </a:lnTo>
                  <a:lnTo>
                    <a:pt x="3578352" y="193548"/>
                  </a:lnTo>
                  <a:lnTo>
                    <a:pt x="3578352" y="967740"/>
                  </a:lnTo>
                  <a:lnTo>
                    <a:pt x="3573242" y="1012119"/>
                  </a:lnTo>
                  <a:lnTo>
                    <a:pt x="3558686" y="1052858"/>
                  </a:lnTo>
                  <a:lnTo>
                    <a:pt x="3535844" y="1088795"/>
                  </a:lnTo>
                  <a:lnTo>
                    <a:pt x="3505875" y="1118768"/>
                  </a:lnTo>
                  <a:lnTo>
                    <a:pt x="3469939" y="1141615"/>
                  </a:lnTo>
                  <a:lnTo>
                    <a:pt x="3429195" y="1156176"/>
                  </a:lnTo>
                  <a:lnTo>
                    <a:pt x="3384804" y="1161288"/>
                  </a:lnTo>
                  <a:lnTo>
                    <a:pt x="193548" y="1161288"/>
                  </a:lnTo>
                  <a:lnTo>
                    <a:pt x="149156" y="1156176"/>
                  </a:lnTo>
                  <a:lnTo>
                    <a:pt x="108412" y="1141615"/>
                  </a:lnTo>
                  <a:lnTo>
                    <a:pt x="72476" y="1118768"/>
                  </a:lnTo>
                  <a:lnTo>
                    <a:pt x="42507" y="1088795"/>
                  </a:lnTo>
                  <a:lnTo>
                    <a:pt x="19665" y="1052858"/>
                  </a:lnTo>
                  <a:lnTo>
                    <a:pt x="5109" y="1012119"/>
                  </a:lnTo>
                  <a:lnTo>
                    <a:pt x="0" y="967740"/>
                  </a:lnTo>
                  <a:lnTo>
                    <a:pt x="0" y="193548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07463" y="5026914"/>
            <a:ext cx="22313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1" y="743712"/>
            <a:ext cx="11873865" cy="5812790"/>
            <a:chOff x="35051" y="743712"/>
            <a:chExt cx="11873865" cy="5812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3272" y="3285680"/>
              <a:ext cx="2598166" cy="26501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40" y="3367976"/>
              <a:ext cx="2204974" cy="25830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5551" y="3612164"/>
              <a:ext cx="2421508" cy="20977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9711" y="743712"/>
              <a:ext cx="2017776" cy="25085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72455" y="1780031"/>
              <a:ext cx="685800" cy="295910"/>
            </a:xfrm>
            <a:custGeom>
              <a:avLst/>
              <a:gdLst/>
              <a:ahLst/>
              <a:cxnLst/>
              <a:rect l="l" t="t" r="r" b="b"/>
              <a:pathLst>
                <a:path w="685800" h="295910">
                  <a:moveTo>
                    <a:pt x="537972" y="0"/>
                  </a:moveTo>
                  <a:lnTo>
                    <a:pt x="537972" y="73913"/>
                  </a:lnTo>
                  <a:lnTo>
                    <a:pt x="0" y="73913"/>
                  </a:lnTo>
                  <a:lnTo>
                    <a:pt x="0" y="221741"/>
                  </a:lnTo>
                  <a:lnTo>
                    <a:pt x="537972" y="221741"/>
                  </a:lnTo>
                  <a:lnTo>
                    <a:pt x="537972" y="295655"/>
                  </a:lnTo>
                  <a:lnTo>
                    <a:pt x="685800" y="147827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72455" y="1780031"/>
              <a:ext cx="685800" cy="295910"/>
            </a:xfrm>
            <a:custGeom>
              <a:avLst/>
              <a:gdLst/>
              <a:ahLst/>
              <a:cxnLst/>
              <a:rect l="l" t="t" r="r" b="b"/>
              <a:pathLst>
                <a:path w="685800" h="295910">
                  <a:moveTo>
                    <a:pt x="0" y="73913"/>
                  </a:moveTo>
                  <a:lnTo>
                    <a:pt x="537972" y="73913"/>
                  </a:lnTo>
                  <a:lnTo>
                    <a:pt x="537972" y="0"/>
                  </a:lnTo>
                  <a:lnTo>
                    <a:pt x="685800" y="147827"/>
                  </a:lnTo>
                  <a:lnTo>
                    <a:pt x="537972" y="295655"/>
                  </a:lnTo>
                  <a:lnTo>
                    <a:pt x="537972" y="221741"/>
                  </a:lnTo>
                  <a:lnTo>
                    <a:pt x="0" y="221741"/>
                  </a:lnTo>
                  <a:lnTo>
                    <a:pt x="0" y="73913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9824" y="4544568"/>
              <a:ext cx="436245" cy="228600"/>
            </a:xfrm>
            <a:custGeom>
              <a:avLst/>
              <a:gdLst/>
              <a:ahLst/>
              <a:cxnLst/>
              <a:rect l="l" t="t" r="r" b="b"/>
              <a:pathLst>
                <a:path w="436244" h="228600">
                  <a:moveTo>
                    <a:pt x="321563" y="0"/>
                  </a:moveTo>
                  <a:lnTo>
                    <a:pt x="321563" y="57149"/>
                  </a:lnTo>
                  <a:lnTo>
                    <a:pt x="0" y="57149"/>
                  </a:lnTo>
                  <a:lnTo>
                    <a:pt x="0" y="171449"/>
                  </a:lnTo>
                  <a:lnTo>
                    <a:pt x="321563" y="171449"/>
                  </a:lnTo>
                  <a:lnTo>
                    <a:pt x="321563" y="228599"/>
                  </a:lnTo>
                  <a:lnTo>
                    <a:pt x="435863" y="114299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9824" y="4544568"/>
              <a:ext cx="436245" cy="228600"/>
            </a:xfrm>
            <a:custGeom>
              <a:avLst/>
              <a:gdLst/>
              <a:ahLst/>
              <a:cxnLst/>
              <a:rect l="l" t="t" r="r" b="b"/>
              <a:pathLst>
                <a:path w="436244" h="228600">
                  <a:moveTo>
                    <a:pt x="0" y="57149"/>
                  </a:moveTo>
                  <a:lnTo>
                    <a:pt x="321563" y="57149"/>
                  </a:lnTo>
                  <a:lnTo>
                    <a:pt x="321563" y="0"/>
                  </a:lnTo>
                  <a:lnTo>
                    <a:pt x="435863" y="114299"/>
                  </a:lnTo>
                  <a:lnTo>
                    <a:pt x="321563" y="228599"/>
                  </a:lnTo>
                  <a:lnTo>
                    <a:pt x="321563" y="171449"/>
                  </a:lnTo>
                  <a:lnTo>
                    <a:pt x="0" y="171449"/>
                  </a:lnTo>
                  <a:lnTo>
                    <a:pt x="0" y="57149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5216" y="4544568"/>
              <a:ext cx="451484" cy="228600"/>
            </a:xfrm>
            <a:custGeom>
              <a:avLst/>
              <a:gdLst/>
              <a:ahLst/>
              <a:cxnLst/>
              <a:rect l="l" t="t" r="r" b="b"/>
              <a:pathLst>
                <a:path w="451485" h="228600">
                  <a:moveTo>
                    <a:pt x="336804" y="0"/>
                  </a:moveTo>
                  <a:lnTo>
                    <a:pt x="336804" y="57149"/>
                  </a:lnTo>
                  <a:lnTo>
                    <a:pt x="0" y="57149"/>
                  </a:lnTo>
                  <a:lnTo>
                    <a:pt x="0" y="171449"/>
                  </a:lnTo>
                  <a:lnTo>
                    <a:pt x="336804" y="171449"/>
                  </a:lnTo>
                  <a:lnTo>
                    <a:pt x="336804" y="228599"/>
                  </a:lnTo>
                  <a:lnTo>
                    <a:pt x="451104" y="114299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5216" y="4544568"/>
              <a:ext cx="451484" cy="228600"/>
            </a:xfrm>
            <a:custGeom>
              <a:avLst/>
              <a:gdLst/>
              <a:ahLst/>
              <a:cxnLst/>
              <a:rect l="l" t="t" r="r" b="b"/>
              <a:pathLst>
                <a:path w="451485" h="228600">
                  <a:moveTo>
                    <a:pt x="0" y="57149"/>
                  </a:moveTo>
                  <a:lnTo>
                    <a:pt x="336804" y="57149"/>
                  </a:lnTo>
                  <a:lnTo>
                    <a:pt x="336804" y="0"/>
                  </a:lnTo>
                  <a:lnTo>
                    <a:pt x="451104" y="114299"/>
                  </a:lnTo>
                  <a:lnTo>
                    <a:pt x="336804" y="228599"/>
                  </a:lnTo>
                  <a:lnTo>
                    <a:pt x="336804" y="171449"/>
                  </a:lnTo>
                  <a:lnTo>
                    <a:pt x="0" y="171449"/>
                  </a:lnTo>
                  <a:lnTo>
                    <a:pt x="0" y="57149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40168" y="4629912"/>
              <a:ext cx="408940" cy="228600"/>
            </a:xfrm>
            <a:custGeom>
              <a:avLst/>
              <a:gdLst/>
              <a:ahLst/>
              <a:cxnLst/>
              <a:rect l="l" t="t" r="r" b="b"/>
              <a:pathLst>
                <a:path w="408940" h="228600">
                  <a:moveTo>
                    <a:pt x="294131" y="0"/>
                  </a:moveTo>
                  <a:lnTo>
                    <a:pt x="294131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294131" y="171450"/>
                  </a:lnTo>
                  <a:lnTo>
                    <a:pt x="294131" y="228600"/>
                  </a:lnTo>
                  <a:lnTo>
                    <a:pt x="408431" y="114300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40168" y="4629912"/>
              <a:ext cx="408940" cy="228600"/>
            </a:xfrm>
            <a:custGeom>
              <a:avLst/>
              <a:gdLst/>
              <a:ahLst/>
              <a:cxnLst/>
              <a:rect l="l" t="t" r="r" b="b"/>
              <a:pathLst>
                <a:path w="408940" h="228600">
                  <a:moveTo>
                    <a:pt x="0" y="57150"/>
                  </a:moveTo>
                  <a:lnTo>
                    <a:pt x="294131" y="57150"/>
                  </a:lnTo>
                  <a:lnTo>
                    <a:pt x="294131" y="0"/>
                  </a:lnTo>
                  <a:lnTo>
                    <a:pt x="408431" y="114300"/>
                  </a:lnTo>
                  <a:lnTo>
                    <a:pt x="294131" y="228600"/>
                  </a:lnTo>
                  <a:lnTo>
                    <a:pt x="294131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82456" y="1840992"/>
              <a:ext cx="780415" cy="314325"/>
            </a:xfrm>
            <a:custGeom>
              <a:avLst/>
              <a:gdLst/>
              <a:ahLst/>
              <a:cxnLst/>
              <a:rect l="l" t="t" r="r" b="b"/>
              <a:pathLst>
                <a:path w="780415" h="314325">
                  <a:moveTo>
                    <a:pt x="623316" y="0"/>
                  </a:moveTo>
                  <a:lnTo>
                    <a:pt x="623316" y="78486"/>
                  </a:lnTo>
                  <a:lnTo>
                    <a:pt x="0" y="78486"/>
                  </a:lnTo>
                  <a:lnTo>
                    <a:pt x="0" y="235458"/>
                  </a:lnTo>
                  <a:lnTo>
                    <a:pt x="623316" y="235458"/>
                  </a:lnTo>
                  <a:lnTo>
                    <a:pt x="623316" y="313944"/>
                  </a:lnTo>
                  <a:lnTo>
                    <a:pt x="780288" y="156972"/>
                  </a:lnTo>
                  <a:lnTo>
                    <a:pt x="6233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82456" y="1840992"/>
              <a:ext cx="780415" cy="314325"/>
            </a:xfrm>
            <a:custGeom>
              <a:avLst/>
              <a:gdLst/>
              <a:ahLst/>
              <a:cxnLst/>
              <a:rect l="l" t="t" r="r" b="b"/>
              <a:pathLst>
                <a:path w="780415" h="314325">
                  <a:moveTo>
                    <a:pt x="0" y="78486"/>
                  </a:moveTo>
                  <a:lnTo>
                    <a:pt x="623316" y="78486"/>
                  </a:lnTo>
                  <a:lnTo>
                    <a:pt x="623316" y="0"/>
                  </a:lnTo>
                  <a:lnTo>
                    <a:pt x="780288" y="156972"/>
                  </a:lnTo>
                  <a:lnTo>
                    <a:pt x="623316" y="313944"/>
                  </a:lnTo>
                  <a:lnTo>
                    <a:pt x="623316" y="235458"/>
                  </a:lnTo>
                  <a:lnTo>
                    <a:pt x="0" y="235458"/>
                  </a:lnTo>
                  <a:lnTo>
                    <a:pt x="0" y="78486"/>
                  </a:lnTo>
                  <a:close/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41398" y="298830"/>
            <a:ext cx="5391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Proceso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determinación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contenido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1095" y="688847"/>
            <a:ext cx="2895600" cy="253593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398766" y="3239261"/>
            <a:ext cx="9474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Arial MT"/>
                <a:cs typeface="Arial MT"/>
              </a:rPr>
              <a:t>dige</a:t>
            </a:r>
            <a:r>
              <a:rPr sz="1800" spc="10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t</a:t>
            </a:r>
            <a:r>
              <a:rPr sz="1800" spc="10" dirty="0">
                <a:latin typeface="Arial MT"/>
                <a:cs typeface="Arial MT"/>
              </a:rPr>
              <a:t>i</a:t>
            </a:r>
            <a:r>
              <a:rPr sz="1800" spc="5" dirty="0">
                <a:latin typeface="Arial MT"/>
                <a:cs typeface="Arial MT"/>
              </a:rPr>
              <a:t>ó</a:t>
            </a:r>
            <a:r>
              <a:rPr sz="1800" dirty="0">
                <a:latin typeface="Arial MT"/>
                <a:cs typeface="Arial MT"/>
              </a:rPr>
              <a:t>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4984" y="5921755"/>
            <a:ext cx="1113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destilación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57006" y="5612993"/>
            <a:ext cx="9359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titulación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0"/>
            <a:ext cx="4460621" cy="891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037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Variables</a:t>
            </a:r>
            <a:r>
              <a:rPr spc="-70" dirty="0"/>
              <a:t> </a:t>
            </a:r>
            <a:r>
              <a:rPr spc="-5" dirty="0"/>
              <a:t>Evaluadas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199697" y="825817"/>
            <a:ext cx="5392420" cy="1189355"/>
            <a:chOff x="5199697" y="825817"/>
            <a:chExt cx="5392420" cy="1189355"/>
          </a:xfrm>
        </p:grpSpPr>
        <p:sp>
          <p:nvSpPr>
            <p:cNvPr id="5" name="object 5"/>
            <p:cNvSpPr/>
            <p:nvPr/>
          </p:nvSpPr>
          <p:spPr>
            <a:xfrm>
              <a:off x="5212079" y="838200"/>
              <a:ext cx="5367655" cy="1164590"/>
            </a:xfrm>
            <a:custGeom>
              <a:avLst/>
              <a:gdLst/>
              <a:ahLst/>
              <a:cxnLst/>
              <a:rect l="l" t="t" r="r" b="b"/>
              <a:pathLst>
                <a:path w="5367655" h="1164589">
                  <a:moveTo>
                    <a:pt x="4785360" y="0"/>
                  </a:moveTo>
                  <a:lnTo>
                    <a:pt x="4785360" y="145541"/>
                  </a:lnTo>
                  <a:lnTo>
                    <a:pt x="0" y="145541"/>
                  </a:lnTo>
                  <a:lnTo>
                    <a:pt x="0" y="1018794"/>
                  </a:lnTo>
                  <a:lnTo>
                    <a:pt x="4785360" y="1018794"/>
                  </a:lnTo>
                  <a:lnTo>
                    <a:pt x="4785360" y="1164336"/>
                  </a:lnTo>
                  <a:lnTo>
                    <a:pt x="5367528" y="582167"/>
                  </a:lnTo>
                  <a:lnTo>
                    <a:pt x="478536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2079" y="838200"/>
              <a:ext cx="5367655" cy="1164590"/>
            </a:xfrm>
            <a:custGeom>
              <a:avLst/>
              <a:gdLst/>
              <a:ahLst/>
              <a:cxnLst/>
              <a:rect l="l" t="t" r="r" b="b"/>
              <a:pathLst>
                <a:path w="5367655" h="1164589">
                  <a:moveTo>
                    <a:pt x="0" y="145541"/>
                  </a:moveTo>
                  <a:lnTo>
                    <a:pt x="4785360" y="145541"/>
                  </a:lnTo>
                  <a:lnTo>
                    <a:pt x="4785360" y="0"/>
                  </a:lnTo>
                  <a:lnTo>
                    <a:pt x="5367528" y="582167"/>
                  </a:lnTo>
                  <a:lnTo>
                    <a:pt x="4785360" y="1164336"/>
                  </a:lnTo>
                  <a:lnTo>
                    <a:pt x="4785360" y="1018794"/>
                  </a:lnTo>
                  <a:lnTo>
                    <a:pt x="0" y="1018794"/>
                  </a:lnTo>
                  <a:lnTo>
                    <a:pt x="0" y="145541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11317" y="945642"/>
            <a:ext cx="37668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determinó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método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Kjeldahl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21536" y="826008"/>
            <a:ext cx="3602990" cy="1188720"/>
            <a:chOff x="1621536" y="826008"/>
            <a:chExt cx="3602990" cy="1188720"/>
          </a:xfrm>
        </p:grpSpPr>
        <p:sp>
          <p:nvSpPr>
            <p:cNvPr id="9" name="object 9"/>
            <p:cNvSpPr/>
            <p:nvPr/>
          </p:nvSpPr>
          <p:spPr>
            <a:xfrm>
              <a:off x="1633728" y="838200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338429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5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6"/>
                  </a:lnTo>
                  <a:lnTo>
                    <a:pt x="3384296" y="1164336"/>
                  </a:lnTo>
                  <a:lnTo>
                    <a:pt x="3428795" y="1159211"/>
                  </a:lnTo>
                  <a:lnTo>
                    <a:pt x="3469642" y="1144614"/>
                  </a:lnTo>
                  <a:lnTo>
                    <a:pt x="3505673" y="1121708"/>
                  </a:lnTo>
                  <a:lnTo>
                    <a:pt x="3535724" y="1091657"/>
                  </a:lnTo>
                  <a:lnTo>
                    <a:pt x="3558630" y="1055626"/>
                  </a:lnTo>
                  <a:lnTo>
                    <a:pt x="3573227" y="1014779"/>
                  </a:lnTo>
                  <a:lnTo>
                    <a:pt x="3578352" y="970279"/>
                  </a:lnTo>
                  <a:lnTo>
                    <a:pt x="3578352" y="194055"/>
                  </a:lnTo>
                  <a:lnTo>
                    <a:pt x="3573227" y="149556"/>
                  </a:lnTo>
                  <a:lnTo>
                    <a:pt x="3558630" y="108709"/>
                  </a:lnTo>
                  <a:lnTo>
                    <a:pt x="3535724" y="72678"/>
                  </a:lnTo>
                  <a:lnTo>
                    <a:pt x="3505673" y="42627"/>
                  </a:lnTo>
                  <a:lnTo>
                    <a:pt x="3469642" y="19721"/>
                  </a:lnTo>
                  <a:lnTo>
                    <a:pt x="3428795" y="5124"/>
                  </a:lnTo>
                  <a:lnTo>
                    <a:pt x="3384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3728" y="838200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0" y="194055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3384296" y="0"/>
                  </a:lnTo>
                  <a:lnTo>
                    <a:pt x="3428795" y="5124"/>
                  </a:lnTo>
                  <a:lnTo>
                    <a:pt x="3469642" y="19721"/>
                  </a:lnTo>
                  <a:lnTo>
                    <a:pt x="3505673" y="42627"/>
                  </a:lnTo>
                  <a:lnTo>
                    <a:pt x="3535724" y="72678"/>
                  </a:lnTo>
                  <a:lnTo>
                    <a:pt x="3558630" y="108709"/>
                  </a:lnTo>
                  <a:lnTo>
                    <a:pt x="3573227" y="149556"/>
                  </a:lnTo>
                  <a:lnTo>
                    <a:pt x="3578352" y="194055"/>
                  </a:lnTo>
                  <a:lnTo>
                    <a:pt x="3578352" y="970279"/>
                  </a:lnTo>
                  <a:lnTo>
                    <a:pt x="3573227" y="1014779"/>
                  </a:lnTo>
                  <a:lnTo>
                    <a:pt x="3558630" y="1055626"/>
                  </a:lnTo>
                  <a:lnTo>
                    <a:pt x="3535724" y="1091657"/>
                  </a:lnTo>
                  <a:lnTo>
                    <a:pt x="3505673" y="1121708"/>
                  </a:lnTo>
                  <a:lnTo>
                    <a:pt x="3469642" y="1144614"/>
                  </a:lnTo>
                  <a:lnTo>
                    <a:pt x="3428795" y="1159211"/>
                  </a:lnTo>
                  <a:lnTo>
                    <a:pt x="3384296" y="1164336"/>
                  </a:lnTo>
                  <a:lnTo>
                    <a:pt x="194056" y="1164336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5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07463" y="1188542"/>
            <a:ext cx="22326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2079" y="2118360"/>
            <a:ext cx="5367655" cy="1161415"/>
          </a:xfrm>
          <a:custGeom>
            <a:avLst/>
            <a:gdLst/>
            <a:ahLst/>
            <a:cxnLst/>
            <a:rect l="l" t="t" r="r" b="b"/>
            <a:pathLst>
              <a:path w="5367655" h="1161414">
                <a:moveTo>
                  <a:pt x="0" y="145161"/>
                </a:moveTo>
                <a:lnTo>
                  <a:pt x="4786884" y="145161"/>
                </a:lnTo>
                <a:lnTo>
                  <a:pt x="4786884" y="0"/>
                </a:lnTo>
                <a:lnTo>
                  <a:pt x="5367528" y="580643"/>
                </a:lnTo>
                <a:lnTo>
                  <a:pt x="4786884" y="1161288"/>
                </a:lnTo>
                <a:lnTo>
                  <a:pt x="4786884" y="1016126"/>
                </a:lnTo>
                <a:lnTo>
                  <a:pt x="0" y="1016126"/>
                </a:lnTo>
                <a:lnTo>
                  <a:pt x="0" y="145161"/>
                </a:lnTo>
                <a:close/>
              </a:path>
            </a:pathLst>
          </a:custGeom>
          <a:ln w="2438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11317" y="2224786"/>
            <a:ext cx="4758055" cy="48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815">
              <a:lnSpc>
                <a:spcPts val="1789"/>
              </a:lnSpc>
              <a:spcBef>
                <a:spcPts val="10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obtuvo por</a:t>
            </a:r>
            <a:r>
              <a:rPr sz="1600" dirty="0">
                <a:latin typeface="Arial MT"/>
                <a:cs typeface="Arial MT"/>
              </a:rPr>
              <a:t> absorción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atómica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llama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gas</a:t>
            </a:r>
            <a:endParaRPr sz="1600">
              <a:latin typeface="Arial MT"/>
              <a:cs typeface="Arial MT"/>
            </a:endParaRPr>
          </a:p>
          <a:p>
            <a:pPr marL="182880">
              <a:lnSpc>
                <a:spcPts val="1789"/>
              </a:lnSpc>
            </a:pPr>
            <a:r>
              <a:rPr sz="1600" dirty="0">
                <a:latin typeface="Arial MT"/>
                <a:cs typeface="Arial MT"/>
              </a:rPr>
              <a:t>acetileno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y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agregando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óxido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lantano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21536" y="2106167"/>
            <a:ext cx="3602990" cy="1186180"/>
            <a:chOff x="1621536" y="2106167"/>
            <a:chExt cx="3602990" cy="1186180"/>
          </a:xfrm>
        </p:grpSpPr>
        <p:sp>
          <p:nvSpPr>
            <p:cNvPr id="15" name="object 15"/>
            <p:cNvSpPr/>
            <p:nvPr/>
          </p:nvSpPr>
          <p:spPr>
            <a:xfrm>
              <a:off x="1633728" y="2118359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338480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0" y="967739"/>
                  </a:lnTo>
                  <a:lnTo>
                    <a:pt x="5109" y="1012131"/>
                  </a:lnTo>
                  <a:lnTo>
                    <a:pt x="19665" y="1052875"/>
                  </a:lnTo>
                  <a:lnTo>
                    <a:pt x="42507" y="1088811"/>
                  </a:lnTo>
                  <a:lnTo>
                    <a:pt x="72476" y="1118780"/>
                  </a:lnTo>
                  <a:lnTo>
                    <a:pt x="108412" y="1141622"/>
                  </a:lnTo>
                  <a:lnTo>
                    <a:pt x="149156" y="1156178"/>
                  </a:lnTo>
                  <a:lnTo>
                    <a:pt x="193548" y="1161288"/>
                  </a:lnTo>
                  <a:lnTo>
                    <a:pt x="3384804" y="1161288"/>
                  </a:lnTo>
                  <a:lnTo>
                    <a:pt x="3429195" y="1156178"/>
                  </a:lnTo>
                  <a:lnTo>
                    <a:pt x="3469939" y="1141622"/>
                  </a:lnTo>
                  <a:lnTo>
                    <a:pt x="3505875" y="1118780"/>
                  </a:lnTo>
                  <a:lnTo>
                    <a:pt x="3535844" y="1088811"/>
                  </a:lnTo>
                  <a:lnTo>
                    <a:pt x="3558686" y="1052875"/>
                  </a:lnTo>
                  <a:lnTo>
                    <a:pt x="3573242" y="1012131"/>
                  </a:lnTo>
                  <a:lnTo>
                    <a:pt x="3578352" y="967739"/>
                  </a:lnTo>
                  <a:lnTo>
                    <a:pt x="3578352" y="193548"/>
                  </a:lnTo>
                  <a:lnTo>
                    <a:pt x="3573242" y="149156"/>
                  </a:lnTo>
                  <a:lnTo>
                    <a:pt x="3558686" y="108412"/>
                  </a:lnTo>
                  <a:lnTo>
                    <a:pt x="3535844" y="72476"/>
                  </a:lnTo>
                  <a:lnTo>
                    <a:pt x="3505875" y="42507"/>
                  </a:lnTo>
                  <a:lnTo>
                    <a:pt x="3469939" y="19665"/>
                  </a:lnTo>
                  <a:lnTo>
                    <a:pt x="3429195" y="5109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3728" y="2118359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0" y="193548"/>
                  </a:move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3384804" y="0"/>
                  </a:lnTo>
                  <a:lnTo>
                    <a:pt x="3429195" y="5109"/>
                  </a:lnTo>
                  <a:lnTo>
                    <a:pt x="3469939" y="19665"/>
                  </a:lnTo>
                  <a:lnTo>
                    <a:pt x="3505875" y="42507"/>
                  </a:lnTo>
                  <a:lnTo>
                    <a:pt x="3535844" y="72476"/>
                  </a:lnTo>
                  <a:lnTo>
                    <a:pt x="3558686" y="108412"/>
                  </a:lnTo>
                  <a:lnTo>
                    <a:pt x="3573242" y="149156"/>
                  </a:lnTo>
                  <a:lnTo>
                    <a:pt x="3578352" y="193548"/>
                  </a:lnTo>
                  <a:lnTo>
                    <a:pt x="3578352" y="967739"/>
                  </a:lnTo>
                  <a:lnTo>
                    <a:pt x="3573242" y="1012131"/>
                  </a:lnTo>
                  <a:lnTo>
                    <a:pt x="3558686" y="1052875"/>
                  </a:lnTo>
                  <a:lnTo>
                    <a:pt x="3535844" y="1088811"/>
                  </a:lnTo>
                  <a:lnTo>
                    <a:pt x="3505875" y="1118780"/>
                  </a:lnTo>
                  <a:lnTo>
                    <a:pt x="3469939" y="1141622"/>
                  </a:lnTo>
                  <a:lnTo>
                    <a:pt x="3429195" y="1156178"/>
                  </a:lnTo>
                  <a:lnTo>
                    <a:pt x="3384804" y="1161288"/>
                  </a:lnTo>
                  <a:lnTo>
                    <a:pt x="193548" y="1161288"/>
                  </a:lnTo>
                  <a:lnTo>
                    <a:pt x="149156" y="1156178"/>
                  </a:lnTo>
                  <a:lnTo>
                    <a:pt x="108412" y="1141622"/>
                  </a:lnTo>
                  <a:lnTo>
                    <a:pt x="72476" y="1118780"/>
                  </a:lnTo>
                  <a:lnTo>
                    <a:pt x="42507" y="1088811"/>
                  </a:lnTo>
                  <a:lnTo>
                    <a:pt x="19665" y="1052875"/>
                  </a:lnTo>
                  <a:lnTo>
                    <a:pt x="5109" y="1012131"/>
                  </a:lnTo>
                  <a:lnTo>
                    <a:pt x="0" y="967739"/>
                  </a:lnTo>
                  <a:lnTo>
                    <a:pt x="0" y="193548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86254" y="2303779"/>
            <a:ext cx="3270885" cy="7353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81915">
              <a:lnSpc>
                <a:spcPts val="2590"/>
              </a:lnSpc>
              <a:spcBef>
                <a:spcPts val="520"/>
              </a:spcBef>
            </a:pPr>
            <a:r>
              <a:rPr sz="2500" spc="-5" dirty="0">
                <a:latin typeface="Arial MT"/>
                <a:cs typeface="Arial MT"/>
              </a:rPr>
              <a:t>Contenido de Ca, </a:t>
            </a:r>
            <a:r>
              <a:rPr sz="2500" spc="-20" dirty="0">
                <a:latin typeface="Arial MT"/>
                <a:cs typeface="Arial MT"/>
              </a:rPr>
              <a:t>Mg,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K,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Cu,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Zn,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15" dirty="0">
                <a:latin typeface="Arial MT"/>
                <a:cs typeface="Arial MT"/>
              </a:rPr>
              <a:t>Mn,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Fe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y Na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12079" y="3395471"/>
            <a:ext cx="5367655" cy="1164590"/>
          </a:xfrm>
          <a:custGeom>
            <a:avLst/>
            <a:gdLst/>
            <a:ahLst/>
            <a:cxnLst/>
            <a:rect l="l" t="t" r="r" b="b"/>
            <a:pathLst>
              <a:path w="5367655" h="1164589">
                <a:moveTo>
                  <a:pt x="0" y="145541"/>
                </a:moveTo>
                <a:lnTo>
                  <a:pt x="4785360" y="145541"/>
                </a:lnTo>
                <a:lnTo>
                  <a:pt x="4785360" y="0"/>
                </a:lnTo>
                <a:lnTo>
                  <a:pt x="5367528" y="582167"/>
                </a:lnTo>
                <a:lnTo>
                  <a:pt x="4785360" y="1164335"/>
                </a:lnTo>
                <a:lnTo>
                  <a:pt x="4785360" y="1018794"/>
                </a:lnTo>
                <a:lnTo>
                  <a:pt x="0" y="1018794"/>
                </a:lnTo>
                <a:lnTo>
                  <a:pt x="0" y="145541"/>
                </a:lnTo>
                <a:close/>
              </a:path>
            </a:pathLst>
          </a:custGeom>
          <a:ln w="24383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11317" y="3503752"/>
            <a:ext cx="4892040" cy="6921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82880" marR="5080" indent="-170815">
              <a:lnSpc>
                <a:spcPct val="86300"/>
              </a:lnSpc>
              <a:spcBef>
                <a:spcPts val="370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 </a:t>
            </a:r>
            <a:r>
              <a:rPr sz="1600" dirty="0">
                <a:latin typeface="Arial MT"/>
                <a:cs typeface="Arial MT"/>
              </a:rPr>
              <a:t>determinó </a:t>
            </a:r>
            <a:r>
              <a:rPr sz="1600" spc="-5" dirty="0">
                <a:latin typeface="Arial MT"/>
                <a:cs typeface="Arial MT"/>
              </a:rPr>
              <a:t>por </a:t>
            </a:r>
            <a:r>
              <a:rPr sz="1600" dirty="0">
                <a:latin typeface="Arial MT"/>
                <a:cs typeface="Arial MT"/>
              </a:rPr>
              <a:t>método de calcinación </a:t>
            </a:r>
            <a:r>
              <a:rPr sz="1600" spc="5" dirty="0">
                <a:latin typeface="Arial MT"/>
                <a:cs typeface="Arial MT"/>
              </a:rPr>
              <a:t>y 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determinación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colorimétrico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Molibdato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vanadato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amonio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Espectofotómetro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(660nm)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21536" y="3383279"/>
            <a:ext cx="3602990" cy="1188720"/>
            <a:chOff x="1621536" y="3383279"/>
            <a:chExt cx="3602990" cy="1188720"/>
          </a:xfrm>
        </p:grpSpPr>
        <p:sp>
          <p:nvSpPr>
            <p:cNvPr id="21" name="object 21"/>
            <p:cNvSpPr/>
            <p:nvPr/>
          </p:nvSpPr>
          <p:spPr>
            <a:xfrm>
              <a:off x="1633728" y="3395471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338429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5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5"/>
                  </a:lnTo>
                  <a:lnTo>
                    <a:pt x="3384296" y="1164335"/>
                  </a:lnTo>
                  <a:lnTo>
                    <a:pt x="3428795" y="1159211"/>
                  </a:lnTo>
                  <a:lnTo>
                    <a:pt x="3469642" y="1144614"/>
                  </a:lnTo>
                  <a:lnTo>
                    <a:pt x="3505673" y="1121708"/>
                  </a:lnTo>
                  <a:lnTo>
                    <a:pt x="3535724" y="1091657"/>
                  </a:lnTo>
                  <a:lnTo>
                    <a:pt x="3558630" y="1055626"/>
                  </a:lnTo>
                  <a:lnTo>
                    <a:pt x="3573227" y="1014779"/>
                  </a:lnTo>
                  <a:lnTo>
                    <a:pt x="3578352" y="970279"/>
                  </a:lnTo>
                  <a:lnTo>
                    <a:pt x="3578352" y="194055"/>
                  </a:lnTo>
                  <a:lnTo>
                    <a:pt x="3573227" y="149556"/>
                  </a:lnTo>
                  <a:lnTo>
                    <a:pt x="3558630" y="108709"/>
                  </a:lnTo>
                  <a:lnTo>
                    <a:pt x="3535724" y="72678"/>
                  </a:lnTo>
                  <a:lnTo>
                    <a:pt x="3505673" y="42627"/>
                  </a:lnTo>
                  <a:lnTo>
                    <a:pt x="3469642" y="19721"/>
                  </a:lnTo>
                  <a:lnTo>
                    <a:pt x="3428795" y="5124"/>
                  </a:lnTo>
                  <a:lnTo>
                    <a:pt x="3384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33728" y="3395471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0" y="194055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3384296" y="0"/>
                  </a:lnTo>
                  <a:lnTo>
                    <a:pt x="3428795" y="5124"/>
                  </a:lnTo>
                  <a:lnTo>
                    <a:pt x="3469642" y="19721"/>
                  </a:lnTo>
                  <a:lnTo>
                    <a:pt x="3505673" y="42627"/>
                  </a:lnTo>
                  <a:lnTo>
                    <a:pt x="3535724" y="72678"/>
                  </a:lnTo>
                  <a:lnTo>
                    <a:pt x="3558630" y="108709"/>
                  </a:lnTo>
                  <a:lnTo>
                    <a:pt x="3573227" y="149556"/>
                  </a:lnTo>
                  <a:lnTo>
                    <a:pt x="3578352" y="194055"/>
                  </a:lnTo>
                  <a:lnTo>
                    <a:pt x="3578352" y="970279"/>
                  </a:lnTo>
                  <a:lnTo>
                    <a:pt x="3573227" y="1014779"/>
                  </a:lnTo>
                  <a:lnTo>
                    <a:pt x="3558630" y="1055626"/>
                  </a:lnTo>
                  <a:lnTo>
                    <a:pt x="3535724" y="1091657"/>
                  </a:lnTo>
                  <a:lnTo>
                    <a:pt x="3505673" y="1121708"/>
                  </a:lnTo>
                  <a:lnTo>
                    <a:pt x="3469642" y="1144614"/>
                  </a:lnTo>
                  <a:lnTo>
                    <a:pt x="3428795" y="1159211"/>
                  </a:lnTo>
                  <a:lnTo>
                    <a:pt x="3384296" y="1164335"/>
                  </a:lnTo>
                  <a:lnTo>
                    <a:pt x="194056" y="1164335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5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16607" y="3747642"/>
            <a:ext cx="22136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12079" y="4675632"/>
            <a:ext cx="5367655" cy="1161415"/>
          </a:xfrm>
          <a:custGeom>
            <a:avLst/>
            <a:gdLst/>
            <a:ahLst/>
            <a:cxnLst/>
            <a:rect l="l" t="t" r="r" b="b"/>
            <a:pathLst>
              <a:path w="5367655" h="1161414">
                <a:moveTo>
                  <a:pt x="0" y="145161"/>
                </a:moveTo>
                <a:lnTo>
                  <a:pt x="4786884" y="145161"/>
                </a:lnTo>
                <a:lnTo>
                  <a:pt x="4786884" y="0"/>
                </a:lnTo>
                <a:lnTo>
                  <a:pt x="5367528" y="580644"/>
                </a:lnTo>
                <a:lnTo>
                  <a:pt x="4786884" y="1161288"/>
                </a:lnTo>
                <a:lnTo>
                  <a:pt x="4786884" y="1016127"/>
                </a:lnTo>
                <a:lnTo>
                  <a:pt x="0" y="1016127"/>
                </a:lnTo>
                <a:lnTo>
                  <a:pt x="0" y="145161"/>
                </a:lnTo>
                <a:close/>
              </a:path>
            </a:pathLst>
          </a:custGeom>
          <a:ln w="2438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11317" y="4783023"/>
            <a:ext cx="4869180" cy="481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2880" indent="-170815">
              <a:lnSpc>
                <a:spcPts val="1789"/>
              </a:lnSpc>
              <a:spcBef>
                <a:spcPts val="110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determinó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mediante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calcinación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y </a:t>
            </a:r>
            <a:r>
              <a:rPr sz="1600" dirty="0">
                <a:latin typeface="Arial MT"/>
                <a:cs typeface="Arial MT"/>
              </a:rPr>
              <a:t>eliminación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endParaRPr sz="1600">
              <a:latin typeface="Arial MT"/>
              <a:cs typeface="Arial MT"/>
            </a:endParaRPr>
          </a:p>
          <a:p>
            <a:pPr marL="182880">
              <a:lnSpc>
                <a:spcPts val="1789"/>
              </a:lnSpc>
            </a:pPr>
            <a:r>
              <a:rPr sz="1600" dirty="0">
                <a:latin typeface="Arial MT"/>
                <a:cs typeface="Arial MT"/>
              </a:rPr>
              <a:t>materia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orgánica.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21536" y="4663440"/>
            <a:ext cx="3602990" cy="1186180"/>
            <a:chOff x="1621536" y="4663440"/>
            <a:chExt cx="3602990" cy="1186180"/>
          </a:xfrm>
        </p:grpSpPr>
        <p:sp>
          <p:nvSpPr>
            <p:cNvPr id="27" name="object 27"/>
            <p:cNvSpPr/>
            <p:nvPr/>
          </p:nvSpPr>
          <p:spPr>
            <a:xfrm>
              <a:off x="1633728" y="4675632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338480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0" y="967740"/>
                  </a:lnTo>
                  <a:lnTo>
                    <a:pt x="5109" y="1012119"/>
                  </a:lnTo>
                  <a:lnTo>
                    <a:pt x="19665" y="1052858"/>
                  </a:lnTo>
                  <a:lnTo>
                    <a:pt x="42507" y="1088795"/>
                  </a:lnTo>
                  <a:lnTo>
                    <a:pt x="72476" y="1118768"/>
                  </a:lnTo>
                  <a:lnTo>
                    <a:pt x="108412" y="1141615"/>
                  </a:lnTo>
                  <a:lnTo>
                    <a:pt x="149156" y="1156176"/>
                  </a:lnTo>
                  <a:lnTo>
                    <a:pt x="193548" y="1161288"/>
                  </a:lnTo>
                  <a:lnTo>
                    <a:pt x="3384804" y="1161288"/>
                  </a:lnTo>
                  <a:lnTo>
                    <a:pt x="3429195" y="1156176"/>
                  </a:lnTo>
                  <a:lnTo>
                    <a:pt x="3469939" y="1141615"/>
                  </a:lnTo>
                  <a:lnTo>
                    <a:pt x="3505875" y="1118768"/>
                  </a:lnTo>
                  <a:lnTo>
                    <a:pt x="3535844" y="1088795"/>
                  </a:lnTo>
                  <a:lnTo>
                    <a:pt x="3558686" y="1052858"/>
                  </a:lnTo>
                  <a:lnTo>
                    <a:pt x="3573242" y="1012119"/>
                  </a:lnTo>
                  <a:lnTo>
                    <a:pt x="3578352" y="967740"/>
                  </a:lnTo>
                  <a:lnTo>
                    <a:pt x="3578352" y="193548"/>
                  </a:lnTo>
                  <a:lnTo>
                    <a:pt x="3573242" y="149156"/>
                  </a:lnTo>
                  <a:lnTo>
                    <a:pt x="3558686" y="108412"/>
                  </a:lnTo>
                  <a:lnTo>
                    <a:pt x="3535844" y="72476"/>
                  </a:lnTo>
                  <a:lnTo>
                    <a:pt x="3505875" y="42507"/>
                  </a:lnTo>
                  <a:lnTo>
                    <a:pt x="3469939" y="19665"/>
                  </a:lnTo>
                  <a:lnTo>
                    <a:pt x="3429195" y="5109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33728" y="4675632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0" y="193548"/>
                  </a:move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3384804" y="0"/>
                  </a:lnTo>
                  <a:lnTo>
                    <a:pt x="3429195" y="5109"/>
                  </a:lnTo>
                  <a:lnTo>
                    <a:pt x="3469939" y="19665"/>
                  </a:lnTo>
                  <a:lnTo>
                    <a:pt x="3505875" y="42507"/>
                  </a:lnTo>
                  <a:lnTo>
                    <a:pt x="3535844" y="72476"/>
                  </a:lnTo>
                  <a:lnTo>
                    <a:pt x="3558686" y="108412"/>
                  </a:lnTo>
                  <a:lnTo>
                    <a:pt x="3573242" y="149156"/>
                  </a:lnTo>
                  <a:lnTo>
                    <a:pt x="3578352" y="193548"/>
                  </a:lnTo>
                  <a:lnTo>
                    <a:pt x="3578352" y="967740"/>
                  </a:lnTo>
                  <a:lnTo>
                    <a:pt x="3573242" y="1012119"/>
                  </a:lnTo>
                  <a:lnTo>
                    <a:pt x="3558686" y="1052858"/>
                  </a:lnTo>
                  <a:lnTo>
                    <a:pt x="3535844" y="1088795"/>
                  </a:lnTo>
                  <a:lnTo>
                    <a:pt x="3505875" y="1118768"/>
                  </a:lnTo>
                  <a:lnTo>
                    <a:pt x="3469939" y="1141615"/>
                  </a:lnTo>
                  <a:lnTo>
                    <a:pt x="3429195" y="1156176"/>
                  </a:lnTo>
                  <a:lnTo>
                    <a:pt x="3384804" y="1161288"/>
                  </a:lnTo>
                  <a:lnTo>
                    <a:pt x="193548" y="1161288"/>
                  </a:lnTo>
                  <a:lnTo>
                    <a:pt x="149156" y="1156176"/>
                  </a:lnTo>
                  <a:lnTo>
                    <a:pt x="108412" y="1141615"/>
                  </a:lnTo>
                  <a:lnTo>
                    <a:pt x="72476" y="1118768"/>
                  </a:lnTo>
                  <a:lnTo>
                    <a:pt x="42507" y="1088795"/>
                  </a:lnTo>
                  <a:lnTo>
                    <a:pt x="19665" y="1052858"/>
                  </a:lnTo>
                  <a:lnTo>
                    <a:pt x="5109" y="1012119"/>
                  </a:lnTo>
                  <a:lnTo>
                    <a:pt x="0" y="967740"/>
                  </a:lnTo>
                  <a:lnTo>
                    <a:pt x="0" y="193548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07463" y="5026914"/>
            <a:ext cx="22313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6047" y="786383"/>
            <a:ext cx="3024886" cy="24519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8151" y="774191"/>
            <a:ext cx="2896997" cy="254025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97735" y="2819400"/>
            <a:ext cx="3448685" cy="3031490"/>
            <a:chOff x="1697735" y="2819400"/>
            <a:chExt cx="3448685" cy="303149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8151" y="3639261"/>
              <a:ext cx="3168142" cy="22111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09927" y="3225545"/>
              <a:ext cx="271780" cy="560070"/>
            </a:xfrm>
            <a:custGeom>
              <a:avLst/>
              <a:gdLst/>
              <a:ahLst/>
              <a:cxnLst/>
              <a:rect l="l" t="t" r="r" b="b"/>
              <a:pathLst>
                <a:path w="271780" h="560070">
                  <a:moveTo>
                    <a:pt x="0" y="0"/>
                  </a:moveTo>
                  <a:lnTo>
                    <a:pt x="0" y="67817"/>
                  </a:lnTo>
                  <a:lnTo>
                    <a:pt x="2463" y="120954"/>
                  </a:lnTo>
                  <a:lnTo>
                    <a:pt x="9662" y="172185"/>
                  </a:lnTo>
                  <a:lnTo>
                    <a:pt x="21311" y="220976"/>
                  </a:lnTo>
                  <a:lnTo>
                    <a:pt x="37124" y="266793"/>
                  </a:lnTo>
                  <a:lnTo>
                    <a:pt x="56816" y="309102"/>
                  </a:lnTo>
                  <a:lnTo>
                    <a:pt x="80101" y="347368"/>
                  </a:lnTo>
                  <a:lnTo>
                    <a:pt x="106693" y="381058"/>
                  </a:lnTo>
                  <a:lnTo>
                    <a:pt x="136306" y="409636"/>
                  </a:lnTo>
                  <a:lnTo>
                    <a:pt x="168655" y="432571"/>
                  </a:lnTo>
                  <a:lnTo>
                    <a:pt x="203454" y="449325"/>
                  </a:lnTo>
                  <a:lnTo>
                    <a:pt x="203454" y="559688"/>
                  </a:lnTo>
                  <a:lnTo>
                    <a:pt x="271272" y="427862"/>
                  </a:lnTo>
                  <a:lnTo>
                    <a:pt x="203454" y="271017"/>
                  </a:lnTo>
                  <a:lnTo>
                    <a:pt x="203454" y="381507"/>
                  </a:lnTo>
                  <a:lnTo>
                    <a:pt x="168655" y="364753"/>
                  </a:lnTo>
                  <a:lnTo>
                    <a:pt x="136306" y="341818"/>
                  </a:lnTo>
                  <a:lnTo>
                    <a:pt x="106693" y="313240"/>
                  </a:lnTo>
                  <a:lnTo>
                    <a:pt x="80101" y="279550"/>
                  </a:lnTo>
                  <a:lnTo>
                    <a:pt x="56816" y="241284"/>
                  </a:lnTo>
                  <a:lnTo>
                    <a:pt x="37124" y="198975"/>
                  </a:lnTo>
                  <a:lnTo>
                    <a:pt x="21311" y="153158"/>
                  </a:lnTo>
                  <a:lnTo>
                    <a:pt x="9662" y="104367"/>
                  </a:lnTo>
                  <a:lnTo>
                    <a:pt x="2463" y="53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10230" y="2831591"/>
              <a:ext cx="271145" cy="427990"/>
            </a:xfrm>
            <a:custGeom>
              <a:avLst/>
              <a:gdLst/>
              <a:ahLst/>
              <a:cxnLst/>
              <a:rect l="l" t="t" r="r" b="b"/>
              <a:pathLst>
                <a:path w="271144" h="427989">
                  <a:moveTo>
                    <a:pt x="270969" y="0"/>
                  </a:moveTo>
                  <a:lnTo>
                    <a:pt x="263222" y="0"/>
                  </a:lnTo>
                  <a:lnTo>
                    <a:pt x="255348" y="508"/>
                  </a:lnTo>
                  <a:lnTo>
                    <a:pt x="211148" y="9694"/>
                  </a:lnTo>
                  <a:lnTo>
                    <a:pt x="144249" y="45529"/>
                  </a:lnTo>
                  <a:lnTo>
                    <a:pt x="114392" y="72178"/>
                  </a:lnTo>
                  <a:lnTo>
                    <a:pt x="87324" y="103970"/>
                  </a:lnTo>
                  <a:lnTo>
                    <a:pt x="63340" y="140398"/>
                  </a:lnTo>
                  <a:lnTo>
                    <a:pt x="42734" y="180953"/>
                  </a:lnTo>
                  <a:lnTo>
                    <a:pt x="25802" y="225128"/>
                  </a:lnTo>
                  <a:lnTo>
                    <a:pt x="12839" y="272415"/>
                  </a:lnTo>
                  <a:lnTo>
                    <a:pt x="4140" y="322304"/>
                  </a:lnTo>
                  <a:lnTo>
                    <a:pt x="0" y="374290"/>
                  </a:lnTo>
                  <a:lnTo>
                    <a:pt x="713" y="427863"/>
                  </a:lnTo>
                  <a:lnTo>
                    <a:pt x="6555" y="373562"/>
                  </a:lnTo>
                  <a:lnTo>
                    <a:pt x="17254" y="322102"/>
                  </a:lnTo>
                  <a:lnTo>
                    <a:pt x="32439" y="273973"/>
                  </a:lnTo>
                  <a:lnTo>
                    <a:pt x="51739" y="229667"/>
                  </a:lnTo>
                  <a:lnTo>
                    <a:pt x="74785" y="189675"/>
                  </a:lnTo>
                  <a:lnTo>
                    <a:pt x="101206" y="154487"/>
                  </a:lnTo>
                  <a:lnTo>
                    <a:pt x="130631" y="124596"/>
                  </a:lnTo>
                  <a:lnTo>
                    <a:pt x="162690" y="100492"/>
                  </a:lnTo>
                  <a:lnTo>
                    <a:pt x="197013" y="82667"/>
                  </a:lnTo>
                  <a:lnTo>
                    <a:pt x="270969" y="67818"/>
                  </a:lnTo>
                  <a:lnTo>
                    <a:pt x="270969" y="0"/>
                  </a:lnTo>
                  <a:close/>
                </a:path>
              </a:pathLst>
            </a:custGeom>
            <a:solidFill>
              <a:srgbClr val="7C9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09927" y="2831591"/>
              <a:ext cx="271780" cy="953769"/>
            </a:xfrm>
            <a:custGeom>
              <a:avLst/>
              <a:gdLst/>
              <a:ahLst/>
              <a:cxnLst/>
              <a:rect l="l" t="t" r="r" b="b"/>
              <a:pathLst>
                <a:path w="271780" h="953770">
                  <a:moveTo>
                    <a:pt x="0" y="393954"/>
                  </a:moveTo>
                  <a:lnTo>
                    <a:pt x="2463" y="447090"/>
                  </a:lnTo>
                  <a:lnTo>
                    <a:pt x="9662" y="498321"/>
                  </a:lnTo>
                  <a:lnTo>
                    <a:pt x="21311" y="547112"/>
                  </a:lnTo>
                  <a:lnTo>
                    <a:pt x="37124" y="592929"/>
                  </a:lnTo>
                  <a:lnTo>
                    <a:pt x="56816" y="635238"/>
                  </a:lnTo>
                  <a:lnTo>
                    <a:pt x="80101" y="673504"/>
                  </a:lnTo>
                  <a:lnTo>
                    <a:pt x="106693" y="707194"/>
                  </a:lnTo>
                  <a:lnTo>
                    <a:pt x="136306" y="735772"/>
                  </a:lnTo>
                  <a:lnTo>
                    <a:pt x="168655" y="758707"/>
                  </a:lnTo>
                  <a:lnTo>
                    <a:pt x="203454" y="775462"/>
                  </a:lnTo>
                  <a:lnTo>
                    <a:pt x="203454" y="664972"/>
                  </a:lnTo>
                  <a:lnTo>
                    <a:pt x="271272" y="821817"/>
                  </a:lnTo>
                  <a:lnTo>
                    <a:pt x="203454" y="953643"/>
                  </a:lnTo>
                  <a:lnTo>
                    <a:pt x="203454" y="843280"/>
                  </a:lnTo>
                  <a:lnTo>
                    <a:pt x="168655" y="826525"/>
                  </a:lnTo>
                  <a:lnTo>
                    <a:pt x="136306" y="803590"/>
                  </a:lnTo>
                  <a:lnTo>
                    <a:pt x="106693" y="775012"/>
                  </a:lnTo>
                  <a:lnTo>
                    <a:pt x="80101" y="741322"/>
                  </a:lnTo>
                  <a:lnTo>
                    <a:pt x="56816" y="703056"/>
                  </a:lnTo>
                  <a:lnTo>
                    <a:pt x="37124" y="660747"/>
                  </a:lnTo>
                  <a:lnTo>
                    <a:pt x="21311" y="614930"/>
                  </a:lnTo>
                  <a:lnTo>
                    <a:pt x="9662" y="566139"/>
                  </a:lnTo>
                  <a:lnTo>
                    <a:pt x="2463" y="514908"/>
                  </a:lnTo>
                  <a:lnTo>
                    <a:pt x="0" y="461772"/>
                  </a:lnTo>
                  <a:lnTo>
                    <a:pt x="0" y="393954"/>
                  </a:lnTo>
                  <a:lnTo>
                    <a:pt x="2940" y="335743"/>
                  </a:lnTo>
                  <a:lnTo>
                    <a:pt x="11482" y="280183"/>
                  </a:lnTo>
                  <a:lnTo>
                    <a:pt x="25206" y="227883"/>
                  </a:lnTo>
                  <a:lnTo>
                    <a:pt x="43693" y="179452"/>
                  </a:lnTo>
                  <a:lnTo>
                    <a:pt x="66524" y="135500"/>
                  </a:lnTo>
                  <a:lnTo>
                    <a:pt x="93281" y="96638"/>
                  </a:lnTo>
                  <a:lnTo>
                    <a:pt x="123543" y="63474"/>
                  </a:lnTo>
                  <a:lnTo>
                    <a:pt x="156892" y="36618"/>
                  </a:lnTo>
                  <a:lnTo>
                    <a:pt x="192910" y="16681"/>
                  </a:lnTo>
                  <a:lnTo>
                    <a:pt x="231176" y="4272"/>
                  </a:lnTo>
                  <a:lnTo>
                    <a:pt x="271272" y="0"/>
                  </a:lnTo>
                  <a:lnTo>
                    <a:pt x="271272" y="67818"/>
                  </a:lnTo>
                  <a:lnTo>
                    <a:pt x="233532" y="71612"/>
                  </a:lnTo>
                  <a:lnTo>
                    <a:pt x="197316" y="82667"/>
                  </a:lnTo>
                  <a:lnTo>
                    <a:pt x="162993" y="100492"/>
                  </a:lnTo>
                  <a:lnTo>
                    <a:pt x="130934" y="124596"/>
                  </a:lnTo>
                  <a:lnTo>
                    <a:pt x="101508" y="154487"/>
                  </a:lnTo>
                  <a:lnTo>
                    <a:pt x="75088" y="189675"/>
                  </a:lnTo>
                  <a:lnTo>
                    <a:pt x="52042" y="229667"/>
                  </a:lnTo>
                  <a:lnTo>
                    <a:pt x="32741" y="273973"/>
                  </a:lnTo>
                  <a:lnTo>
                    <a:pt x="17556" y="322102"/>
                  </a:lnTo>
                  <a:lnTo>
                    <a:pt x="6858" y="373562"/>
                  </a:lnTo>
                  <a:lnTo>
                    <a:pt x="1016" y="427863"/>
                  </a:lnTo>
                </a:path>
              </a:pathLst>
            </a:custGeom>
            <a:ln w="24384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136896" y="3237483"/>
            <a:ext cx="856615" cy="1015365"/>
            <a:chOff x="5136896" y="3237483"/>
            <a:chExt cx="856615" cy="1015365"/>
          </a:xfrm>
        </p:grpSpPr>
        <p:sp>
          <p:nvSpPr>
            <p:cNvPr id="10" name="object 10"/>
            <p:cNvSpPr/>
            <p:nvPr/>
          </p:nvSpPr>
          <p:spPr>
            <a:xfrm>
              <a:off x="5751195" y="3250183"/>
              <a:ext cx="229870" cy="701675"/>
            </a:xfrm>
            <a:custGeom>
              <a:avLst/>
              <a:gdLst/>
              <a:ahLst/>
              <a:cxnLst/>
              <a:rect l="l" t="t" r="r" b="b"/>
              <a:pathLst>
                <a:path w="229870" h="701675">
                  <a:moveTo>
                    <a:pt x="153162" y="0"/>
                  </a:moveTo>
                  <a:lnTo>
                    <a:pt x="0" y="18541"/>
                  </a:lnTo>
                  <a:lnTo>
                    <a:pt x="22987" y="194310"/>
                  </a:lnTo>
                  <a:lnTo>
                    <a:pt x="55499" y="145668"/>
                  </a:lnTo>
                  <a:lnTo>
                    <a:pt x="84804" y="184177"/>
                  </a:lnTo>
                  <a:lnTo>
                    <a:pt x="109581" y="225351"/>
                  </a:lnTo>
                  <a:lnTo>
                    <a:pt x="129797" y="268817"/>
                  </a:lnTo>
                  <a:lnTo>
                    <a:pt x="145424" y="314202"/>
                  </a:lnTo>
                  <a:lnTo>
                    <a:pt x="156429" y="361135"/>
                  </a:lnTo>
                  <a:lnTo>
                    <a:pt x="162782" y="409241"/>
                  </a:lnTo>
                  <a:lnTo>
                    <a:pt x="164451" y="458149"/>
                  </a:lnTo>
                  <a:lnTo>
                    <a:pt x="161407" y="507487"/>
                  </a:lnTo>
                  <a:lnTo>
                    <a:pt x="153618" y="556881"/>
                  </a:lnTo>
                  <a:lnTo>
                    <a:pt x="141053" y="605958"/>
                  </a:lnTo>
                  <a:lnTo>
                    <a:pt x="123681" y="654347"/>
                  </a:lnTo>
                  <a:lnTo>
                    <a:pt x="101472" y="701674"/>
                  </a:lnTo>
                  <a:lnTo>
                    <a:pt x="132044" y="661504"/>
                  </a:lnTo>
                  <a:lnTo>
                    <a:pt x="158474" y="619440"/>
                  </a:lnTo>
                  <a:lnTo>
                    <a:pt x="180752" y="575809"/>
                  </a:lnTo>
                  <a:lnTo>
                    <a:pt x="198869" y="530937"/>
                  </a:lnTo>
                  <a:lnTo>
                    <a:pt x="212814" y="485149"/>
                  </a:lnTo>
                  <a:lnTo>
                    <a:pt x="222578" y="438770"/>
                  </a:lnTo>
                  <a:lnTo>
                    <a:pt x="228150" y="392127"/>
                  </a:lnTo>
                  <a:lnTo>
                    <a:pt x="229521" y="345544"/>
                  </a:lnTo>
                  <a:lnTo>
                    <a:pt x="226681" y="299348"/>
                  </a:lnTo>
                  <a:lnTo>
                    <a:pt x="219620" y="253863"/>
                  </a:lnTo>
                  <a:lnTo>
                    <a:pt x="208328" y="209416"/>
                  </a:lnTo>
                  <a:lnTo>
                    <a:pt x="192795" y="166332"/>
                  </a:lnTo>
                  <a:lnTo>
                    <a:pt x="173010" y="124936"/>
                  </a:lnTo>
                  <a:lnTo>
                    <a:pt x="148965" y="85555"/>
                  </a:lnTo>
                  <a:lnTo>
                    <a:pt x="120650" y="48513"/>
                  </a:lnTo>
                  <a:lnTo>
                    <a:pt x="15316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49596" y="3905122"/>
              <a:ext cx="738505" cy="334645"/>
            </a:xfrm>
            <a:custGeom>
              <a:avLst/>
              <a:gdLst/>
              <a:ahLst/>
              <a:cxnLst/>
              <a:rect l="l" t="t" r="r" b="b"/>
              <a:pathLst>
                <a:path w="738504" h="334645">
                  <a:moveTo>
                    <a:pt x="738124" y="0"/>
                  </a:moveTo>
                  <a:lnTo>
                    <a:pt x="708950" y="39669"/>
                  </a:lnTo>
                  <a:lnTo>
                    <a:pt x="677062" y="75931"/>
                  </a:lnTo>
                  <a:lnTo>
                    <a:pt x="642744" y="108716"/>
                  </a:lnTo>
                  <a:lnTo>
                    <a:pt x="606277" y="137956"/>
                  </a:lnTo>
                  <a:lnTo>
                    <a:pt x="567943" y="163581"/>
                  </a:lnTo>
                  <a:lnTo>
                    <a:pt x="528025" y="185523"/>
                  </a:lnTo>
                  <a:lnTo>
                    <a:pt x="486804" y="203711"/>
                  </a:lnTo>
                  <a:lnTo>
                    <a:pt x="444563" y="218077"/>
                  </a:lnTo>
                  <a:lnTo>
                    <a:pt x="401583" y="228552"/>
                  </a:lnTo>
                  <a:lnTo>
                    <a:pt x="358147" y="235066"/>
                  </a:lnTo>
                  <a:lnTo>
                    <a:pt x="314538" y="237550"/>
                  </a:lnTo>
                  <a:lnTo>
                    <a:pt x="271036" y="235935"/>
                  </a:lnTo>
                  <a:lnTo>
                    <a:pt x="227925" y="230153"/>
                  </a:lnTo>
                  <a:lnTo>
                    <a:pt x="185485" y="220132"/>
                  </a:lnTo>
                  <a:lnTo>
                    <a:pt x="144001" y="205806"/>
                  </a:lnTo>
                  <a:lnTo>
                    <a:pt x="103753" y="187104"/>
                  </a:lnTo>
                  <a:lnTo>
                    <a:pt x="65024" y="163956"/>
                  </a:lnTo>
                  <a:lnTo>
                    <a:pt x="0" y="261112"/>
                  </a:lnTo>
                  <a:lnTo>
                    <a:pt x="38708" y="284239"/>
                  </a:lnTo>
                  <a:lnTo>
                    <a:pt x="78937" y="302926"/>
                  </a:lnTo>
                  <a:lnTo>
                    <a:pt x="120405" y="317241"/>
                  </a:lnTo>
                  <a:lnTo>
                    <a:pt x="162830" y="327253"/>
                  </a:lnTo>
                  <a:lnTo>
                    <a:pt x="205930" y="333031"/>
                  </a:lnTo>
                  <a:lnTo>
                    <a:pt x="249421" y="334643"/>
                  </a:lnTo>
                  <a:lnTo>
                    <a:pt x="293022" y="332158"/>
                  </a:lnTo>
                  <a:lnTo>
                    <a:pt x="336451" y="325643"/>
                  </a:lnTo>
                  <a:lnTo>
                    <a:pt x="379425" y="315169"/>
                  </a:lnTo>
                  <a:lnTo>
                    <a:pt x="421662" y="300802"/>
                  </a:lnTo>
                  <a:lnTo>
                    <a:pt x="462880" y="282613"/>
                  </a:lnTo>
                  <a:lnTo>
                    <a:pt x="502796" y="260669"/>
                  </a:lnTo>
                  <a:lnTo>
                    <a:pt x="541128" y="235038"/>
                  </a:lnTo>
                  <a:lnTo>
                    <a:pt x="577594" y="205790"/>
                  </a:lnTo>
                  <a:lnTo>
                    <a:pt x="611912" y="172994"/>
                  </a:lnTo>
                  <a:lnTo>
                    <a:pt x="643799" y="136717"/>
                  </a:lnTo>
                  <a:lnTo>
                    <a:pt x="672973" y="97027"/>
                  </a:lnTo>
                  <a:lnTo>
                    <a:pt x="738124" y="0"/>
                  </a:lnTo>
                  <a:close/>
                </a:path>
              </a:pathLst>
            </a:custGeom>
            <a:solidFill>
              <a:srgbClr val="7C9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49596" y="3250183"/>
              <a:ext cx="831215" cy="989965"/>
            </a:xfrm>
            <a:custGeom>
              <a:avLst/>
              <a:gdLst/>
              <a:ahLst/>
              <a:cxnLst/>
              <a:rect l="l" t="t" r="r" b="b"/>
              <a:pathLst>
                <a:path w="831214" h="989964">
                  <a:moveTo>
                    <a:pt x="703071" y="701674"/>
                  </a:moveTo>
                  <a:lnTo>
                    <a:pt x="725280" y="654347"/>
                  </a:lnTo>
                  <a:lnTo>
                    <a:pt x="742652" y="605958"/>
                  </a:lnTo>
                  <a:lnTo>
                    <a:pt x="755217" y="556881"/>
                  </a:lnTo>
                  <a:lnTo>
                    <a:pt x="763006" y="507487"/>
                  </a:lnTo>
                  <a:lnTo>
                    <a:pt x="766050" y="458149"/>
                  </a:lnTo>
                  <a:lnTo>
                    <a:pt x="764381" y="409241"/>
                  </a:lnTo>
                  <a:lnTo>
                    <a:pt x="758028" y="361135"/>
                  </a:lnTo>
                  <a:lnTo>
                    <a:pt x="747023" y="314202"/>
                  </a:lnTo>
                  <a:lnTo>
                    <a:pt x="731396" y="268817"/>
                  </a:lnTo>
                  <a:lnTo>
                    <a:pt x="711180" y="225351"/>
                  </a:lnTo>
                  <a:lnTo>
                    <a:pt x="686403" y="184177"/>
                  </a:lnTo>
                  <a:lnTo>
                    <a:pt x="657098" y="145668"/>
                  </a:lnTo>
                  <a:lnTo>
                    <a:pt x="624586" y="194310"/>
                  </a:lnTo>
                  <a:lnTo>
                    <a:pt x="601599" y="18541"/>
                  </a:lnTo>
                  <a:lnTo>
                    <a:pt x="754761" y="0"/>
                  </a:lnTo>
                  <a:lnTo>
                    <a:pt x="722249" y="48513"/>
                  </a:lnTo>
                  <a:lnTo>
                    <a:pt x="750019" y="84801"/>
                  </a:lnTo>
                  <a:lnTo>
                    <a:pt x="773726" y="123407"/>
                  </a:lnTo>
                  <a:lnTo>
                    <a:pt x="793362" y="164022"/>
                  </a:lnTo>
                  <a:lnTo>
                    <a:pt x="808916" y="206338"/>
                  </a:lnTo>
                  <a:lnTo>
                    <a:pt x="820381" y="250044"/>
                  </a:lnTo>
                  <a:lnTo>
                    <a:pt x="827748" y="294832"/>
                  </a:lnTo>
                  <a:lnTo>
                    <a:pt x="831008" y="340391"/>
                  </a:lnTo>
                  <a:lnTo>
                    <a:pt x="830153" y="386413"/>
                  </a:lnTo>
                  <a:lnTo>
                    <a:pt x="825175" y="432589"/>
                  </a:lnTo>
                  <a:lnTo>
                    <a:pt x="816064" y="478608"/>
                  </a:lnTo>
                  <a:lnTo>
                    <a:pt x="802812" y="524162"/>
                  </a:lnTo>
                  <a:lnTo>
                    <a:pt x="785410" y="568942"/>
                  </a:lnTo>
                  <a:lnTo>
                    <a:pt x="763850" y="612637"/>
                  </a:lnTo>
                  <a:lnTo>
                    <a:pt x="738124" y="654938"/>
                  </a:lnTo>
                  <a:lnTo>
                    <a:pt x="672973" y="751966"/>
                  </a:lnTo>
                  <a:lnTo>
                    <a:pt x="643799" y="791656"/>
                  </a:lnTo>
                  <a:lnTo>
                    <a:pt x="611912" y="827933"/>
                  </a:lnTo>
                  <a:lnTo>
                    <a:pt x="577594" y="860729"/>
                  </a:lnTo>
                  <a:lnTo>
                    <a:pt x="541128" y="889977"/>
                  </a:lnTo>
                  <a:lnTo>
                    <a:pt x="502796" y="915608"/>
                  </a:lnTo>
                  <a:lnTo>
                    <a:pt x="462880" y="937552"/>
                  </a:lnTo>
                  <a:lnTo>
                    <a:pt x="421662" y="955741"/>
                  </a:lnTo>
                  <a:lnTo>
                    <a:pt x="379425" y="970108"/>
                  </a:lnTo>
                  <a:lnTo>
                    <a:pt x="336451" y="980582"/>
                  </a:lnTo>
                  <a:lnTo>
                    <a:pt x="293022" y="987097"/>
                  </a:lnTo>
                  <a:lnTo>
                    <a:pt x="249421" y="989582"/>
                  </a:lnTo>
                  <a:lnTo>
                    <a:pt x="205930" y="987970"/>
                  </a:lnTo>
                  <a:lnTo>
                    <a:pt x="162830" y="982192"/>
                  </a:lnTo>
                  <a:lnTo>
                    <a:pt x="120405" y="972180"/>
                  </a:lnTo>
                  <a:lnTo>
                    <a:pt x="78937" y="957865"/>
                  </a:lnTo>
                  <a:lnTo>
                    <a:pt x="38708" y="939178"/>
                  </a:lnTo>
                  <a:lnTo>
                    <a:pt x="0" y="916051"/>
                  </a:lnTo>
                  <a:lnTo>
                    <a:pt x="65024" y="818895"/>
                  </a:lnTo>
                  <a:lnTo>
                    <a:pt x="103753" y="842043"/>
                  </a:lnTo>
                  <a:lnTo>
                    <a:pt x="144001" y="860745"/>
                  </a:lnTo>
                  <a:lnTo>
                    <a:pt x="185485" y="875071"/>
                  </a:lnTo>
                  <a:lnTo>
                    <a:pt x="227925" y="885092"/>
                  </a:lnTo>
                  <a:lnTo>
                    <a:pt x="271036" y="890874"/>
                  </a:lnTo>
                  <a:lnTo>
                    <a:pt x="314538" y="892489"/>
                  </a:lnTo>
                  <a:lnTo>
                    <a:pt x="358147" y="890005"/>
                  </a:lnTo>
                  <a:lnTo>
                    <a:pt x="401583" y="883491"/>
                  </a:lnTo>
                  <a:lnTo>
                    <a:pt x="444563" y="873016"/>
                  </a:lnTo>
                  <a:lnTo>
                    <a:pt x="486804" y="858650"/>
                  </a:lnTo>
                  <a:lnTo>
                    <a:pt x="528025" y="840462"/>
                  </a:lnTo>
                  <a:lnTo>
                    <a:pt x="567943" y="818520"/>
                  </a:lnTo>
                  <a:lnTo>
                    <a:pt x="606277" y="792895"/>
                  </a:lnTo>
                  <a:lnTo>
                    <a:pt x="642744" y="763655"/>
                  </a:lnTo>
                  <a:lnTo>
                    <a:pt x="677062" y="730870"/>
                  </a:lnTo>
                  <a:lnTo>
                    <a:pt x="708950" y="694608"/>
                  </a:lnTo>
                  <a:lnTo>
                    <a:pt x="738124" y="654938"/>
                  </a:lnTo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273797" y="630936"/>
            <a:ext cx="3292475" cy="2964815"/>
            <a:chOff x="7273797" y="630936"/>
            <a:chExt cx="3292475" cy="296481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2543" y="630936"/>
              <a:ext cx="2403221" cy="254025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83676" y="3056000"/>
              <a:ext cx="782320" cy="519430"/>
            </a:xfrm>
            <a:custGeom>
              <a:avLst/>
              <a:gdLst/>
              <a:ahLst/>
              <a:cxnLst/>
              <a:rect l="l" t="t" r="r" b="b"/>
              <a:pathLst>
                <a:path w="782320" h="519429">
                  <a:moveTo>
                    <a:pt x="677926" y="0"/>
                  </a:moveTo>
                  <a:lnTo>
                    <a:pt x="543814" y="128015"/>
                  </a:lnTo>
                  <a:lnTo>
                    <a:pt x="603376" y="124333"/>
                  </a:lnTo>
                  <a:lnTo>
                    <a:pt x="589521" y="161441"/>
                  </a:lnTo>
                  <a:lnTo>
                    <a:pt x="571647" y="197441"/>
                  </a:lnTo>
                  <a:lnTo>
                    <a:pt x="549936" y="232215"/>
                  </a:lnTo>
                  <a:lnTo>
                    <a:pt x="524565" y="265646"/>
                  </a:lnTo>
                  <a:lnTo>
                    <a:pt x="495715" y="297616"/>
                  </a:lnTo>
                  <a:lnTo>
                    <a:pt x="463564" y="328008"/>
                  </a:lnTo>
                  <a:lnTo>
                    <a:pt x="428293" y="356704"/>
                  </a:lnTo>
                  <a:lnTo>
                    <a:pt x="390080" y="383587"/>
                  </a:lnTo>
                  <a:lnTo>
                    <a:pt x="349105" y="408540"/>
                  </a:lnTo>
                  <a:lnTo>
                    <a:pt x="305547" y="431446"/>
                  </a:lnTo>
                  <a:lnTo>
                    <a:pt x="259585" y="452186"/>
                  </a:lnTo>
                  <a:lnTo>
                    <a:pt x="211399" y="470644"/>
                  </a:lnTo>
                  <a:lnTo>
                    <a:pt x="161168" y="486702"/>
                  </a:lnTo>
                  <a:lnTo>
                    <a:pt x="109072" y="500242"/>
                  </a:lnTo>
                  <a:lnTo>
                    <a:pt x="55289" y="511148"/>
                  </a:lnTo>
                  <a:lnTo>
                    <a:pt x="0" y="519302"/>
                  </a:lnTo>
                  <a:lnTo>
                    <a:pt x="57127" y="517407"/>
                  </a:lnTo>
                  <a:lnTo>
                    <a:pt x="113315" y="512512"/>
                  </a:lnTo>
                  <a:lnTo>
                    <a:pt x="168365" y="504730"/>
                  </a:lnTo>
                  <a:lnTo>
                    <a:pt x="222078" y="494172"/>
                  </a:lnTo>
                  <a:lnTo>
                    <a:pt x="274257" y="480947"/>
                  </a:lnTo>
                  <a:lnTo>
                    <a:pt x="324701" y="465168"/>
                  </a:lnTo>
                  <a:lnTo>
                    <a:pt x="373213" y="446944"/>
                  </a:lnTo>
                  <a:lnTo>
                    <a:pt x="419594" y="426386"/>
                  </a:lnTo>
                  <a:lnTo>
                    <a:pt x="463645" y="403605"/>
                  </a:lnTo>
                  <a:lnTo>
                    <a:pt x="505168" y="378713"/>
                  </a:lnTo>
                  <a:lnTo>
                    <a:pt x="543964" y="351820"/>
                  </a:lnTo>
                  <a:lnTo>
                    <a:pt x="579834" y="323036"/>
                  </a:lnTo>
                  <a:lnTo>
                    <a:pt x="612581" y="292472"/>
                  </a:lnTo>
                  <a:lnTo>
                    <a:pt x="642005" y="260240"/>
                  </a:lnTo>
                  <a:lnTo>
                    <a:pt x="667908" y="226450"/>
                  </a:lnTo>
                  <a:lnTo>
                    <a:pt x="690091" y="191213"/>
                  </a:lnTo>
                  <a:lnTo>
                    <a:pt x="708355" y="154639"/>
                  </a:lnTo>
                  <a:lnTo>
                    <a:pt x="722502" y="116839"/>
                  </a:lnTo>
                  <a:lnTo>
                    <a:pt x="782066" y="113029"/>
                  </a:lnTo>
                  <a:lnTo>
                    <a:pt x="67792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86497" y="3141471"/>
              <a:ext cx="857250" cy="441959"/>
            </a:xfrm>
            <a:custGeom>
              <a:avLst/>
              <a:gdLst/>
              <a:ahLst/>
              <a:cxnLst/>
              <a:rect l="l" t="t" r="r" b="b"/>
              <a:pathLst>
                <a:path w="857250" h="441960">
                  <a:moveTo>
                    <a:pt x="119125" y="0"/>
                  </a:moveTo>
                  <a:lnTo>
                    <a:pt x="0" y="7492"/>
                  </a:lnTo>
                  <a:lnTo>
                    <a:pt x="4798" y="46405"/>
                  </a:lnTo>
                  <a:lnTo>
                    <a:pt x="14114" y="84161"/>
                  </a:lnTo>
                  <a:lnTo>
                    <a:pt x="27757" y="120651"/>
                  </a:lnTo>
                  <a:lnTo>
                    <a:pt x="45538" y="155763"/>
                  </a:lnTo>
                  <a:lnTo>
                    <a:pt x="67266" y="189386"/>
                  </a:lnTo>
                  <a:lnTo>
                    <a:pt x="92752" y="221408"/>
                  </a:lnTo>
                  <a:lnTo>
                    <a:pt x="121805" y="251718"/>
                  </a:lnTo>
                  <a:lnTo>
                    <a:pt x="154236" y="280205"/>
                  </a:lnTo>
                  <a:lnTo>
                    <a:pt x="189856" y="306757"/>
                  </a:lnTo>
                  <a:lnTo>
                    <a:pt x="228472" y="331263"/>
                  </a:lnTo>
                  <a:lnTo>
                    <a:pt x="269897" y="353612"/>
                  </a:lnTo>
                  <a:lnTo>
                    <a:pt x="313940" y="373691"/>
                  </a:lnTo>
                  <a:lnTo>
                    <a:pt x="360412" y="391391"/>
                  </a:lnTo>
                  <a:lnTo>
                    <a:pt x="409121" y="406599"/>
                  </a:lnTo>
                  <a:lnTo>
                    <a:pt x="459878" y="419205"/>
                  </a:lnTo>
                  <a:lnTo>
                    <a:pt x="512494" y="429096"/>
                  </a:lnTo>
                  <a:lnTo>
                    <a:pt x="566779" y="436162"/>
                  </a:lnTo>
                  <a:lnTo>
                    <a:pt x="622541" y="440291"/>
                  </a:lnTo>
                  <a:lnTo>
                    <a:pt x="679593" y="441371"/>
                  </a:lnTo>
                  <a:lnTo>
                    <a:pt x="737743" y="439292"/>
                  </a:lnTo>
                  <a:lnTo>
                    <a:pt x="856869" y="431800"/>
                  </a:lnTo>
                  <a:lnTo>
                    <a:pt x="798719" y="433861"/>
                  </a:lnTo>
                  <a:lnTo>
                    <a:pt x="741667" y="432767"/>
                  </a:lnTo>
                  <a:lnTo>
                    <a:pt x="685905" y="428627"/>
                  </a:lnTo>
                  <a:lnTo>
                    <a:pt x="631620" y="421554"/>
                  </a:lnTo>
                  <a:lnTo>
                    <a:pt x="579004" y="411658"/>
                  </a:lnTo>
                  <a:lnTo>
                    <a:pt x="528247" y="399050"/>
                  </a:lnTo>
                  <a:lnTo>
                    <a:pt x="479538" y="383842"/>
                  </a:lnTo>
                  <a:lnTo>
                    <a:pt x="433066" y="366144"/>
                  </a:lnTo>
                  <a:lnTo>
                    <a:pt x="389023" y="346067"/>
                  </a:lnTo>
                  <a:lnTo>
                    <a:pt x="347599" y="323722"/>
                  </a:lnTo>
                  <a:lnTo>
                    <a:pt x="308982" y="299222"/>
                  </a:lnTo>
                  <a:lnTo>
                    <a:pt x="273362" y="272676"/>
                  </a:lnTo>
                  <a:lnTo>
                    <a:pt x="240931" y="244195"/>
                  </a:lnTo>
                  <a:lnTo>
                    <a:pt x="211878" y="213891"/>
                  </a:lnTo>
                  <a:lnTo>
                    <a:pt x="186392" y="181875"/>
                  </a:lnTo>
                  <a:lnTo>
                    <a:pt x="164664" y="148258"/>
                  </a:lnTo>
                  <a:lnTo>
                    <a:pt x="146883" y="113151"/>
                  </a:lnTo>
                  <a:lnTo>
                    <a:pt x="133240" y="76665"/>
                  </a:lnTo>
                  <a:lnTo>
                    <a:pt x="123924" y="38911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7C9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86497" y="3056000"/>
              <a:ext cx="1579245" cy="527050"/>
            </a:xfrm>
            <a:custGeom>
              <a:avLst/>
              <a:gdLst/>
              <a:ahLst/>
              <a:cxnLst/>
              <a:rect l="l" t="t" r="r" b="b"/>
              <a:pathLst>
                <a:path w="1579245" h="527050">
                  <a:moveTo>
                    <a:pt x="797178" y="519302"/>
                  </a:moveTo>
                  <a:lnTo>
                    <a:pt x="852468" y="511148"/>
                  </a:lnTo>
                  <a:lnTo>
                    <a:pt x="906251" y="500242"/>
                  </a:lnTo>
                  <a:lnTo>
                    <a:pt x="958347" y="486702"/>
                  </a:lnTo>
                  <a:lnTo>
                    <a:pt x="1008578" y="470644"/>
                  </a:lnTo>
                  <a:lnTo>
                    <a:pt x="1056764" y="452186"/>
                  </a:lnTo>
                  <a:lnTo>
                    <a:pt x="1102726" y="431446"/>
                  </a:lnTo>
                  <a:lnTo>
                    <a:pt x="1146284" y="408540"/>
                  </a:lnTo>
                  <a:lnTo>
                    <a:pt x="1187259" y="383587"/>
                  </a:lnTo>
                  <a:lnTo>
                    <a:pt x="1225472" y="356704"/>
                  </a:lnTo>
                  <a:lnTo>
                    <a:pt x="1260743" y="328008"/>
                  </a:lnTo>
                  <a:lnTo>
                    <a:pt x="1292894" y="297616"/>
                  </a:lnTo>
                  <a:lnTo>
                    <a:pt x="1321744" y="265646"/>
                  </a:lnTo>
                  <a:lnTo>
                    <a:pt x="1347115" y="232215"/>
                  </a:lnTo>
                  <a:lnTo>
                    <a:pt x="1368826" y="197441"/>
                  </a:lnTo>
                  <a:lnTo>
                    <a:pt x="1386700" y="161441"/>
                  </a:lnTo>
                  <a:lnTo>
                    <a:pt x="1400555" y="124333"/>
                  </a:lnTo>
                  <a:lnTo>
                    <a:pt x="1340993" y="128015"/>
                  </a:lnTo>
                  <a:lnTo>
                    <a:pt x="1475104" y="0"/>
                  </a:lnTo>
                  <a:lnTo>
                    <a:pt x="1579245" y="113029"/>
                  </a:lnTo>
                  <a:lnTo>
                    <a:pt x="1519681" y="116839"/>
                  </a:lnTo>
                  <a:lnTo>
                    <a:pt x="1505682" y="154304"/>
                  </a:lnTo>
                  <a:lnTo>
                    <a:pt x="1487611" y="190599"/>
                  </a:lnTo>
                  <a:lnTo>
                    <a:pt x="1465659" y="225612"/>
                  </a:lnTo>
                  <a:lnTo>
                    <a:pt x="1440014" y="259228"/>
                  </a:lnTo>
                  <a:lnTo>
                    <a:pt x="1410866" y="291333"/>
                  </a:lnTo>
                  <a:lnTo>
                    <a:pt x="1378405" y="321814"/>
                  </a:lnTo>
                  <a:lnTo>
                    <a:pt x="1342820" y="350556"/>
                  </a:lnTo>
                  <a:lnTo>
                    <a:pt x="1304302" y="377445"/>
                  </a:lnTo>
                  <a:lnTo>
                    <a:pt x="1263038" y="402368"/>
                  </a:lnTo>
                  <a:lnTo>
                    <a:pt x="1219220" y="425210"/>
                  </a:lnTo>
                  <a:lnTo>
                    <a:pt x="1173036" y="445857"/>
                  </a:lnTo>
                  <a:lnTo>
                    <a:pt x="1124676" y="464196"/>
                  </a:lnTo>
                  <a:lnTo>
                    <a:pt x="1074329" y="480112"/>
                  </a:lnTo>
                  <a:lnTo>
                    <a:pt x="1022186" y="493492"/>
                  </a:lnTo>
                  <a:lnTo>
                    <a:pt x="968435" y="504221"/>
                  </a:lnTo>
                  <a:lnTo>
                    <a:pt x="913266" y="512185"/>
                  </a:lnTo>
                  <a:lnTo>
                    <a:pt x="856869" y="517271"/>
                  </a:lnTo>
                  <a:lnTo>
                    <a:pt x="737743" y="524763"/>
                  </a:lnTo>
                  <a:lnTo>
                    <a:pt x="679593" y="526842"/>
                  </a:lnTo>
                  <a:lnTo>
                    <a:pt x="622541" y="525762"/>
                  </a:lnTo>
                  <a:lnTo>
                    <a:pt x="566779" y="521633"/>
                  </a:lnTo>
                  <a:lnTo>
                    <a:pt x="512494" y="514567"/>
                  </a:lnTo>
                  <a:lnTo>
                    <a:pt x="459878" y="504676"/>
                  </a:lnTo>
                  <a:lnTo>
                    <a:pt x="409121" y="492070"/>
                  </a:lnTo>
                  <a:lnTo>
                    <a:pt x="360412" y="476862"/>
                  </a:lnTo>
                  <a:lnTo>
                    <a:pt x="313940" y="459162"/>
                  </a:lnTo>
                  <a:lnTo>
                    <a:pt x="269897" y="439083"/>
                  </a:lnTo>
                  <a:lnTo>
                    <a:pt x="228472" y="416734"/>
                  </a:lnTo>
                  <a:lnTo>
                    <a:pt x="189856" y="392228"/>
                  </a:lnTo>
                  <a:lnTo>
                    <a:pt x="154236" y="365676"/>
                  </a:lnTo>
                  <a:lnTo>
                    <a:pt x="121805" y="337189"/>
                  </a:lnTo>
                  <a:lnTo>
                    <a:pt x="92752" y="306879"/>
                  </a:lnTo>
                  <a:lnTo>
                    <a:pt x="67266" y="274857"/>
                  </a:lnTo>
                  <a:lnTo>
                    <a:pt x="45538" y="241234"/>
                  </a:lnTo>
                  <a:lnTo>
                    <a:pt x="27757" y="206122"/>
                  </a:lnTo>
                  <a:lnTo>
                    <a:pt x="14114" y="169632"/>
                  </a:lnTo>
                  <a:lnTo>
                    <a:pt x="4798" y="131876"/>
                  </a:lnTo>
                  <a:lnTo>
                    <a:pt x="0" y="92963"/>
                  </a:lnTo>
                  <a:lnTo>
                    <a:pt x="119125" y="85471"/>
                  </a:lnTo>
                  <a:lnTo>
                    <a:pt x="123924" y="124382"/>
                  </a:lnTo>
                  <a:lnTo>
                    <a:pt x="133240" y="162136"/>
                  </a:lnTo>
                  <a:lnTo>
                    <a:pt x="146883" y="198622"/>
                  </a:lnTo>
                  <a:lnTo>
                    <a:pt x="164664" y="233729"/>
                  </a:lnTo>
                  <a:lnTo>
                    <a:pt x="186392" y="267346"/>
                  </a:lnTo>
                  <a:lnTo>
                    <a:pt x="211878" y="299362"/>
                  </a:lnTo>
                  <a:lnTo>
                    <a:pt x="240931" y="329666"/>
                  </a:lnTo>
                  <a:lnTo>
                    <a:pt x="273362" y="358147"/>
                  </a:lnTo>
                  <a:lnTo>
                    <a:pt x="308982" y="384693"/>
                  </a:lnTo>
                  <a:lnTo>
                    <a:pt x="347599" y="409193"/>
                  </a:lnTo>
                  <a:lnTo>
                    <a:pt x="389023" y="431538"/>
                  </a:lnTo>
                  <a:lnTo>
                    <a:pt x="433066" y="451615"/>
                  </a:lnTo>
                  <a:lnTo>
                    <a:pt x="479538" y="469313"/>
                  </a:lnTo>
                  <a:lnTo>
                    <a:pt x="528247" y="484521"/>
                  </a:lnTo>
                  <a:lnTo>
                    <a:pt x="579004" y="497129"/>
                  </a:lnTo>
                  <a:lnTo>
                    <a:pt x="631620" y="507025"/>
                  </a:lnTo>
                  <a:lnTo>
                    <a:pt x="685905" y="514098"/>
                  </a:lnTo>
                  <a:lnTo>
                    <a:pt x="741667" y="518238"/>
                  </a:lnTo>
                  <a:lnTo>
                    <a:pt x="798719" y="519332"/>
                  </a:lnTo>
                  <a:lnTo>
                    <a:pt x="856869" y="517271"/>
                  </a:lnTo>
                </a:path>
              </a:pathLst>
            </a:custGeom>
            <a:ln w="25399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02994" y="233883"/>
            <a:ext cx="8834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Proceso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determinación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microelementos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Mg,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K, Cu, Zn,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Mn,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0" y="3869091"/>
            <a:ext cx="4407408" cy="1669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0"/>
            <a:ext cx="4460621" cy="891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037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Variables</a:t>
            </a:r>
            <a:r>
              <a:rPr spc="-70" dirty="0"/>
              <a:t> </a:t>
            </a:r>
            <a:r>
              <a:rPr spc="-5" dirty="0"/>
              <a:t>Evaluadas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199697" y="825817"/>
            <a:ext cx="5392420" cy="1189355"/>
            <a:chOff x="5199697" y="825817"/>
            <a:chExt cx="5392420" cy="1189355"/>
          </a:xfrm>
        </p:grpSpPr>
        <p:sp>
          <p:nvSpPr>
            <p:cNvPr id="5" name="object 5"/>
            <p:cNvSpPr/>
            <p:nvPr/>
          </p:nvSpPr>
          <p:spPr>
            <a:xfrm>
              <a:off x="5212079" y="838200"/>
              <a:ext cx="5367655" cy="1164590"/>
            </a:xfrm>
            <a:custGeom>
              <a:avLst/>
              <a:gdLst/>
              <a:ahLst/>
              <a:cxnLst/>
              <a:rect l="l" t="t" r="r" b="b"/>
              <a:pathLst>
                <a:path w="5367655" h="1164589">
                  <a:moveTo>
                    <a:pt x="4785360" y="0"/>
                  </a:moveTo>
                  <a:lnTo>
                    <a:pt x="4785360" y="145541"/>
                  </a:lnTo>
                  <a:lnTo>
                    <a:pt x="0" y="145541"/>
                  </a:lnTo>
                  <a:lnTo>
                    <a:pt x="0" y="1018794"/>
                  </a:lnTo>
                  <a:lnTo>
                    <a:pt x="4785360" y="1018794"/>
                  </a:lnTo>
                  <a:lnTo>
                    <a:pt x="4785360" y="1164336"/>
                  </a:lnTo>
                  <a:lnTo>
                    <a:pt x="5367528" y="582167"/>
                  </a:lnTo>
                  <a:lnTo>
                    <a:pt x="478536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2079" y="838200"/>
              <a:ext cx="5367655" cy="1164590"/>
            </a:xfrm>
            <a:custGeom>
              <a:avLst/>
              <a:gdLst/>
              <a:ahLst/>
              <a:cxnLst/>
              <a:rect l="l" t="t" r="r" b="b"/>
              <a:pathLst>
                <a:path w="5367655" h="1164589">
                  <a:moveTo>
                    <a:pt x="0" y="145541"/>
                  </a:moveTo>
                  <a:lnTo>
                    <a:pt x="4785360" y="145541"/>
                  </a:lnTo>
                  <a:lnTo>
                    <a:pt x="4785360" y="0"/>
                  </a:lnTo>
                  <a:lnTo>
                    <a:pt x="5367528" y="582167"/>
                  </a:lnTo>
                  <a:lnTo>
                    <a:pt x="4785360" y="1164336"/>
                  </a:lnTo>
                  <a:lnTo>
                    <a:pt x="4785360" y="1018794"/>
                  </a:lnTo>
                  <a:lnTo>
                    <a:pt x="0" y="1018794"/>
                  </a:lnTo>
                  <a:lnTo>
                    <a:pt x="0" y="145541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11317" y="945642"/>
            <a:ext cx="37668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determinó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método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Kjeldahl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21536" y="826008"/>
            <a:ext cx="3602990" cy="1188720"/>
            <a:chOff x="1621536" y="826008"/>
            <a:chExt cx="3602990" cy="1188720"/>
          </a:xfrm>
        </p:grpSpPr>
        <p:sp>
          <p:nvSpPr>
            <p:cNvPr id="9" name="object 9"/>
            <p:cNvSpPr/>
            <p:nvPr/>
          </p:nvSpPr>
          <p:spPr>
            <a:xfrm>
              <a:off x="1633728" y="838200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338429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5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6"/>
                  </a:lnTo>
                  <a:lnTo>
                    <a:pt x="3384296" y="1164336"/>
                  </a:lnTo>
                  <a:lnTo>
                    <a:pt x="3428795" y="1159211"/>
                  </a:lnTo>
                  <a:lnTo>
                    <a:pt x="3469642" y="1144614"/>
                  </a:lnTo>
                  <a:lnTo>
                    <a:pt x="3505673" y="1121708"/>
                  </a:lnTo>
                  <a:lnTo>
                    <a:pt x="3535724" y="1091657"/>
                  </a:lnTo>
                  <a:lnTo>
                    <a:pt x="3558630" y="1055626"/>
                  </a:lnTo>
                  <a:lnTo>
                    <a:pt x="3573227" y="1014779"/>
                  </a:lnTo>
                  <a:lnTo>
                    <a:pt x="3578352" y="970279"/>
                  </a:lnTo>
                  <a:lnTo>
                    <a:pt x="3578352" y="194055"/>
                  </a:lnTo>
                  <a:lnTo>
                    <a:pt x="3573227" y="149556"/>
                  </a:lnTo>
                  <a:lnTo>
                    <a:pt x="3558630" y="108709"/>
                  </a:lnTo>
                  <a:lnTo>
                    <a:pt x="3535724" y="72678"/>
                  </a:lnTo>
                  <a:lnTo>
                    <a:pt x="3505673" y="42627"/>
                  </a:lnTo>
                  <a:lnTo>
                    <a:pt x="3469642" y="19721"/>
                  </a:lnTo>
                  <a:lnTo>
                    <a:pt x="3428795" y="5124"/>
                  </a:lnTo>
                  <a:lnTo>
                    <a:pt x="3384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3728" y="838200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0" y="194055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3384296" y="0"/>
                  </a:lnTo>
                  <a:lnTo>
                    <a:pt x="3428795" y="5124"/>
                  </a:lnTo>
                  <a:lnTo>
                    <a:pt x="3469642" y="19721"/>
                  </a:lnTo>
                  <a:lnTo>
                    <a:pt x="3505673" y="42627"/>
                  </a:lnTo>
                  <a:lnTo>
                    <a:pt x="3535724" y="72678"/>
                  </a:lnTo>
                  <a:lnTo>
                    <a:pt x="3558630" y="108709"/>
                  </a:lnTo>
                  <a:lnTo>
                    <a:pt x="3573227" y="149556"/>
                  </a:lnTo>
                  <a:lnTo>
                    <a:pt x="3578352" y="194055"/>
                  </a:lnTo>
                  <a:lnTo>
                    <a:pt x="3578352" y="970279"/>
                  </a:lnTo>
                  <a:lnTo>
                    <a:pt x="3573227" y="1014779"/>
                  </a:lnTo>
                  <a:lnTo>
                    <a:pt x="3558630" y="1055626"/>
                  </a:lnTo>
                  <a:lnTo>
                    <a:pt x="3535724" y="1091657"/>
                  </a:lnTo>
                  <a:lnTo>
                    <a:pt x="3505673" y="1121708"/>
                  </a:lnTo>
                  <a:lnTo>
                    <a:pt x="3469642" y="1144614"/>
                  </a:lnTo>
                  <a:lnTo>
                    <a:pt x="3428795" y="1159211"/>
                  </a:lnTo>
                  <a:lnTo>
                    <a:pt x="3384296" y="1164336"/>
                  </a:lnTo>
                  <a:lnTo>
                    <a:pt x="194056" y="1164336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5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07463" y="1188542"/>
            <a:ext cx="22326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2079" y="2118360"/>
            <a:ext cx="5367655" cy="1161415"/>
          </a:xfrm>
          <a:custGeom>
            <a:avLst/>
            <a:gdLst/>
            <a:ahLst/>
            <a:cxnLst/>
            <a:rect l="l" t="t" r="r" b="b"/>
            <a:pathLst>
              <a:path w="5367655" h="1161414">
                <a:moveTo>
                  <a:pt x="0" y="145161"/>
                </a:moveTo>
                <a:lnTo>
                  <a:pt x="4786884" y="145161"/>
                </a:lnTo>
                <a:lnTo>
                  <a:pt x="4786884" y="0"/>
                </a:lnTo>
                <a:lnTo>
                  <a:pt x="5367528" y="580643"/>
                </a:lnTo>
                <a:lnTo>
                  <a:pt x="4786884" y="1161288"/>
                </a:lnTo>
                <a:lnTo>
                  <a:pt x="4786884" y="1016126"/>
                </a:lnTo>
                <a:lnTo>
                  <a:pt x="0" y="1016126"/>
                </a:lnTo>
                <a:lnTo>
                  <a:pt x="0" y="145161"/>
                </a:lnTo>
                <a:close/>
              </a:path>
            </a:pathLst>
          </a:custGeom>
          <a:ln w="2438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11317" y="2224786"/>
            <a:ext cx="4758055" cy="48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815">
              <a:lnSpc>
                <a:spcPts val="1789"/>
              </a:lnSpc>
              <a:spcBef>
                <a:spcPts val="10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obtuvo por</a:t>
            </a:r>
            <a:r>
              <a:rPr sz="1600" dirty="0">
                <a:latin typeface="Arial MT"/>
                <a:cs typeface="Arial MT"/>
              </a:rPr>
              <a:t> absorción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atómica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llama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gas</a:t>
            </a:r>
            <a:endParaRPr sz="1600">
              <a:latin typeface="Arial MT"/>
              <a:cs typeface="Arial MT"/>
            </a:endParaRPr>
          </a:p>
          <a:p>
            <a:pPr marL="182880">
              <a:lnSpc>
                <a:spcPts val="1789"/>
              </a:lnSpc>
            </a:pPr>
            <a:r>
              <a:rPr sz="1600" dirty="0">
                <a:latin typeface="Arial MT"/>
                <a:cs typeface="Arial MT"/>
              </a:rPr>
              <a:t>acetileno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y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agregando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óxido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lantano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21536" y="2106167"/>
            <a:ext cx="3602990" cy="1186180"/>
            <a:chOff x="1621536" y="2106167"/>
            <a:chExt cx="3602990" cy="1186180"/>
          </a:xfrm>
        </p:grpSpPr>
        <p:sp>
          <p:nvSpPr>
            <p:cNvPr id="15" name="object 15"/>
            <p:cNvSpPr/>
            <p:nvPr/>
          </p:nvSpPr>
          <p:spPr>
            <a:xfrm>
              <a:off x="1633728" y="2118359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338480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0" y="967739"/>
                  </a:lnTo>
                  <a:lnTo>
                    <a:pt x="5109" y="1012131"/>
                  </a:lnTo>
                  <a:lnTo>
                    <a:pt x="19665" y="1052875"/>
                  </a:lnTo>
                  <a:lnTo>
                    <a:pt x="42507" y="1088811"/>
                  </a:lnTo>
                  <a:lnTo>
                    <a:pt x="72476" y="1118780"/>
                  </a:lnTo>
                  <a:lnTo>
                    <a:pt x="108412" y="1141622"/>
                  </a:lnTo>
                  <a:lnTo>
                    <a:pt x="149156" y="1156178"/>
                  </a:lnTo>
                  <a:lnTo>
                    <a:pt x="193548" y="1161288"/>
                  </a:lnTo>
                  <a:lnTo>
                    <a:pt x="3384804" y="1161288"/>
                  </a:lnTo>
                  <a:lnTo>
                    <a:pt x="3429195" y="1156178"/>
                  </a:lnTo>
                  <a:lnTo>
                    <a:pt x="3469939" y="1141622"/>
                  </a:lnTo>
                  <a:lnTo>
                    <a:pt x="3505875" y="1118780"/>
                  </a:lnTo>
                  <a:lnTo>
                    <a:pt x="3535844" y="1088811"/>
                  </a:lnTo>
                  <a:lnTo>
                    <a:pt x="3558686" y="1052875"/>
                  </a:lnTo>
                  <a:lnTo>
                    <a:pt x="3573242" y="1012131"/>
                  </a:lnTo>
                  <a:lnTo>
                    <a:pt x="3578352" y="967739"/>
                  </a:lnTo>
                  <a:lnTo>
                    <a:pt x="3578352" y="193548"/>
                  </a:lnTo>
                  <a:lnTo>
                    <a:pt x="3573242" y="149156"/>
                  </a:lnTo>
                  <a:lnTo>
                    <a:pt x="3558686" y="108412"/>
                  </a:lnTo>
                  <a:lnTo>
                    <a:pt x="3535844" y="72476"/>
                  </a:lnTo>
                  <a:lnTo>
                    <a:pt x="3505875" y="42507"/>
                  </a:lnTo>
                  <a:lnTo>
                    <a:pt x="3469939" y="19665"/>
                  </a:lnTo>
                  <a:lnTo>
                    <a:pt x="3429195" y="5109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3728" y="2118359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0" y="193548"/>
                  </a:move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3384804" y="0"/>
                  </a:lnTo>
                  <a:lnTo>
                    <a:pt x="3429195" y="5109"/>
                  </a:lnTo>
                  <a:lnTo>
                    <a:pt x="3469939" y="19665"/>
                  </a:lnTo>
                  <a:lnTo>
                    <a:pt x="3505875" y="42507"/>
                  </a:lnTo>
                  <a:lnTo>
                    <a:pt x="3535844" y="72476"/>
                  </a:lnTo>
                  <a:lnTo>
                    <a:pt x="3558686" y="108412"/>
                  </a:lnTo>
                  <a:lnTo>
                    <a:pt x="3573242" y="149156"/>
                  </a:lnTo>
                  <a:lnTo>
                    <a:pt x="3578352" y="193548"/>
                  </a:lnTo>
                  <a:lnTo>
                    <a:pt x="3578352" y="967739"/>
                  </a:lnTo>
                  <a:lnTo>
                    <a:pt x="3573242" y="1012131"/>
                  </a:lnTo>
                  <a:lnTo>
                    <a:pt x="3558686" y="1052875"/>
                  </a:lnTo>
                  <a:lnTo>
                    <a:pt x="3535844" y="1088811"/>
                  </a:lnTo>
                  <a:lnTo>
                    <a:pt x="3505875" y="1118780"/>
                  </a:lnTo>
                  <a:lnTo>
                    <a:pt x="3469939" y="1141622"/>
                  </a:lnTo>
                  <a:lnTo>
                    <a:pt x="3429195" y="1156178"/>
                  </a:lnTo>
                  <a:lnTo>
                    <a:pt x="3384804" y="1161288"/>
                  </a:lnTo>
                  <a:lnTo>
                    <a:pt x="193548" y="1161288"/>
                  </a:lnTo>
                  <a:lnTo>
                    <a:pt x="149156" y="1156178"/>
                  </a:lnTo>
                  <a:lnTo>
                    <a:pt x="108412" y="1141622"/>
                  </a:lnTo>
                  <a:lnTo>
                    <a:pt x="72476" y="1118780"/>
                  </a:lnTo>
                  <a:lnTo>
                    <a:pt x="42507" y="1088811"/>
                  </a:lnTo>
                  <a:lnTo>
                    <a:pt x="19665" y="1052875"/>
                  </a:lnTo>
                  <a:lnTo>
                    <a:pt x="5109" y="1012131"/>
                  </a:lnTo>
                  <a:lnTo>
                    <a:pt x="0" y="967739"/>
                  </a:lnTo>
                  <a:lnTo>
                    <a:pt x="0" y="193548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86254" y="2303779"/>
            <a:ext cx="3270885" cy="7353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81915">
              <a:lnSpc>
                <a:spcPts val="2590"/>
              </a:lnSpc>
              <a:spcBef>
                <a:spcPts val="520"/>
              </a:spcBef>
            </a:pPr>
            <a:r>
              <a:rPr sz="2500" spc="-5" dirty="0">
                <a:latin typeface="Arial MT"/>
                <a:cs typeface="Arial MT"/>
              </a:rPr>
              <a:t>Contenido de Ca, </a:t>
            </a:r>
            <a:r>
              <a:rPr sz="2500" spc="-20" dirty="0">
                <a:latin typeface="Arial MT"/>
                <a:cs typeface="Arial MT"/>
              </a:rPr>
              <a:t>Mg,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K,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Cu,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Zn,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15" dirty="0">
                <a:latin typeface="Arial MT"/>
                <a:cs typeface="Arial MT"/>
              </a:rPr>
              <a:t>Mn,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Fe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y Na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12079" y="3395471"/>
            <a:ext cx="5367655" cy="1164590"/>
          </a:xfrm>
          <a:custGeom>
            <a:avLst/>
            <a:gdLst/>
            <a:ahLst/>
            <a:cxnLst/>
            <a:rect l="l" t="t" r="r" b="b"/>
            <a:pathLst>
              <a:path w="5367655" h="1164589">
                <a:moveTo>
                  <a:pt x="0" y="145541"/>
                </a:moveTo>
                <a:lnTo>
                  <a:pt x="4785360" y="145541"/>
                </a:lnTo>
                <a:lnTo>
                  <a:pt x="4785360" y="0"/>
                </a:lnTo>
                <a:lnTo>
                  <a:pt x="5367528" y="582167"/>
                </a:lnTo>
                <a:lnTo>
                  <a:pt x="4785360" y="1164335"/>
                </a:lnTo>
                <a:lnTo>
                  <a:pt x="4785360" y="1018794"/>
                </a:lnTo>
                <a:lnTo>
                  <a:pt x="0" y="1018794"/>
                </a:lnTo>
                <a:lnTo>
                  <a:pt x="0" y="145541"/>
                </a:lnTo>
                <a:close/>
              </a:path>
            </a:pathLst>
          </a:custGeom>
          <a:ln w="24383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11317" y="3503752"/>
            <a:ext cx="4892040" cy="6921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82880" marR="5080" indent="-170815">
              <a:lnSpc>
                <a:spcPct val="86300"/>
              </a:lnSpc>
              <a:spcBef>
                <a:spcPts val="370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 </a:t>
            </a:r>
            <a:r>
              <a:rPr sz="1600" dirty="0">
                <a:latin typeface="Arial MT"/>
                <a:cs typeface="Arial MT"/>
              </a:rPr>
              <a:t>determinó </a:t>
            </a:r>
            <a:r>
              <a:rPr sz="1600" spc="-5" dirty="0">
                <a:latin typeface="Arial MT"/>
                <a:cs typeface="Arial MT"/>
              </a:rPr>
              <a:t>por </a:t>
            </a:r>
            <a:r>
              <a:rPr sz="1600" dirty="0">
                <a:latin typeface="Arial MT"/>
                <a:cs typeface="Arial MT"/>
              </a:rPr>
              <a:t>método de calcinación </a:t>
            </a:r>
            <a:r>
              <a:rPr sz="1600" spc="5" dirty="0">
                <a:latin typeface="Arial MT"/>
                <a:cs typeface="Arial MT"/>
              </a:rPr>
              <a:t>y 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determinación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colorimétrico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Molibdato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vanadato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amonio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Espectofotómetro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(660nm)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21536" y="3383279"/>
            <a:ext cx="3602990" cy="1188720"/>
            <a:chOff x="1621536" y="3383279"/>
            <a:chExt cx="3602990" cy="1188720"/>
          </a:xfrm>
        </p:grpSpPr>
        <p:sp>
          <p:nvSpPr>
            <p:cNvPr id="21" name="object 21"/>
            <p:cNvSpPr/>
            <p:nvPr/>
          </p:nvSpPr>
          <p:spPr>
            <a:xfrm>
              <a:off x="1633728" y="3395471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338429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5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5"/>
                  </a:lnTo>
                  <a:lnTo>
                    <a:pt x="3384296" y="1164335"/>
                  </a:lnTo>
                  <a:lnTo>
                    <a:pt x="3428795" y="1159211"/>
                  </a:lnTo>
                  <a:lnTo>
                    <a:pt x="3469642" y="1144614"/>
                  </a:lnTo>
                  <a:lnTo>
                    <a:pt x="3505673" y="1121708"/>
                  </a:lnTo>
                  <a:lnTo>
                    <a:pt x="3535724" y="1091657"/>
                  </a:lnTo>
                  <a:lnTo>
                    <a:pt x="3558630" y="1055626"/>
                  </a:lnTo>
                  <a:lnTo>
                    <a:pt x="3573227" y="1014779"/>
                  </a:lnTo>
                  <a:lnTo>
                    <a:pt x="3578352" y="970279"/>
                  </a:lnTo>
                  <a:lnTo>
                    <a:pt x="3578352" y="194055"/>
                  </a:lnTo>
                  <a:lnTo>
                    <a:pt x="3573227" y="149556"/>
                  </a:lnTo>
                  <a:lnTo>
                    <a:pt x="3558630" y="108709"/>
                  </a:lnTo>
                  <a:lnTo>
                    <a:pt x="3535724" y="72678"/>
                  </a:lnTo>
                  <a:lnTo>
                    <a:pt x="3505673" y="42627"/>
                  </a:lnTo>
                  <a:lnTo>
                    <a:pt x="3469642" y="19721"/>
                  </a:lnTo>
                  <a:lnTo>
                    <a:pt x="3428795" y="5124"/>
                  </a:lnTo>
                  <a:lnTo>
                    <a:pt x="3384296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33728" y="3395471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0" y="194055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3384296" y="0"/>
                  </a:lnTo>
                  <a:lnTo>
                    <a:pt x="3428795" y="5124"/>
                  </a:lnTo>
                  <a:lnTo>
                    <a:pt x="3469642" y="19721"/>
                  </a:lnTo>
                  <a:lnTo>
                    <a:pt x="3505673" y="42627"/>
                  </a:lnTo>
                  <a:lnTo>
                    <a:pt x="3535724" y="72678"/>
                  </a:lnTo>
                  <a:lnTo>
                    <a:pt x="3558630" y="108709"/>
                  </a:lnTo>
                  <a:lnTo>
                    <a:pt x="3573227" y="149556"/>
                  </a:lnTo>
                  <a:lnTo>
                    <a:pt x="3578352" y="194055"/>
                  </a:lnTo>
                  <a:lnTo>
                    <a:pt x="3578352" y="970279"/>
                  </a:lnTo>
                  <a:lnTo>
                    <a:pt x="3573227" y="1014779"/>
                  </a:lnTo>
                  <a:lnTo>
                    <a:pt x="3558630" y="1055626"/>
                  </a:lnTo>
                  <a:lnTo>
                    <a:pt x="3535724" y="1091657"/>
                  </a:lnTo>
                  <a:lnTo>
                    <a:pt x="3505673" y="1121708"/>
                  </a:lnTo>
                  <a:lnTo>
                    <a:pt x="3469642" y="1144614"/>
                  </a:lnTo>
                  <a:lnTo>
                    <a:pt x="3428795" y="1159211"/>
                  </a:lnTo>
                  <a:lnTo>
                    <a:pt x="3384296" y="1164335"/>
                  </a:lnTo>
                  <a:lnTo>
                    <a:pt x="194056" y="1164335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5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16607" y="3747642"/>
            <a:ext cx="22136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12079" y="4675632"/>
            <a:ext cx="5367655" cy="1161415"/>
          </a:xfrm>
          <a:custGeom>
            <a:avLst/>
            <a:gdLst/>
            <a:ahLst/>
            <a:cxnLst/>
            <a:rect l="l" t="t" r="r" b="b"/>
            <a:pathLst>
              <a:path w="5367655" h="1161414">
                <a:moveTo>
                  <a:pt x="0" y="145161"/>
                </a:moveTo>
                <a:lnTo>
                  <a:pt x="4786884" y="145161"/>
                </a:lnTo>
                <a:lnTo>
                  <a:pt x="4786884" y="0"/>
                </a:lnTo>
                <a:lnTo>
                  <a:pt x="5367528" y="580644"/>
                </a:lnTo>
                <a:lnTo>
                  <a:pt x="4786884" y="1161288"/>
                </a:lnTo>
                <a:lnTo>
                  <a:pt x="4786884" y="1016127"/>
                </a:lnTo>
                <a:lnTo>
                  <a:pt x="0" y="1016127"/>
                </a:lnTo>
                <a:lnTo>
                  <a:pt x="0" y="145161"/>
                </a:lnTo>
                <a:close/>
              </a:path>
            </a:pathLst>
          </a:custGeom>
          <a:ln w="2438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11317" y="4783023"/>
            <a:ext cx="4869180" cy="481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2880" indent="-170815">
              <a:lnSpc>
                <a:spcPts val="1789"/>
              </a:lnSpc>
              <a:spcBef>
                <a:spcPts val="110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determinó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mediante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calcinación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y </a:t>
            </a:r>
            <a:r>
              <a:rPr sz="1600" dirty="0">
                <a:latin typeface="Arial MT"/>
                <a:cs typeface="Arial MT"/>
              </a:rPr>
              <a:t>eliminación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endParaRPr sz="1600">
              <a:latin typeface="Arial MT"/>
              <a:cs typeface="Arial MT"/>
            </a:endParaRPr>
          </a:p>
          <a:p>
            <a:pPr marL="182880">
              <a:lnSpc>
                <a:spcPts val="1789"/>
              </a:lnSpc>
            </a:pPr>
            <a:r>
              <a:rPr sz="1600" dirty="0">
                <a:latin typeface="Arial MT"/>
                <a:cs typeface="Arial MT"/>
              </a:rPr>
              <a:t>materia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orgánica.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21536" y="4663440"/>
            <a:ext cx="3602990" cy="1186180"/>
            <a:chOff x="1621536" y="4663440"/>
            <a:chExt cx="3602990" cy="1186180"/>
          </a:xfrm>
        </p:grpSpPr>
        <p:sp>
          <p:nvSpPr>
            <p:cNvPr id="27" name="object 27"/>
            <p:cNvSpPr/>
            <p:nvPr/>
          </p:nvSpPr>
          <p:spPr>
            <a:xfrm>
              <a:off x="1633728" y="4675632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338480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0" y="967740"/>
                  </a:lnTo>
                  <a:lnTo>
                    <a:pt x="5109" y="1012119"/>
                  </a:lnTo>
                  <a:lnTo>
                    <a:pt x="19665" y="1052858"/>
                  </a:lnTo>
                  <a:lnTo>
                    <a:pt x="42507" y="1088795"/>
                  </a:lnTo>
                  <a:lnTo>
                    <a:pt x="72476" y="1118768"/>
                  </a:lnTo>
                  <a:lnTo>
                    <a:pt x="108412" y="1141615"/>
                  </a:lnTo>
                  <a:lnTo>
                    <a:pt x="149156" y="1156176"/>
                  </a:lnTo>
                  <a:lnTo>
                    <a:pt x="193548" y="1161288"/>
                  </a:lnTo>
                  <a:lnTo>
                    <a:pt x="3384804" y="1161288"/>
                  </a:lnTo>
                  <a:lnTo>
                    <a:pt x="3429195" y="1156176"/>
                  </a:lnTo>
                  <a:lnTo>
                    <a:pt x="3469939" y="1141615"/>
                  </a:lnTo>
                  <a:lnTo>
                    <a:pt x="3505875" y="1118768"/>
                  </a:lnTo>
                  <a:lnTo>
                    <a:pt x="3535844" y="1088795"/>
                  </a:lnTo>
                  <a:lnTo>
                    <a:pt x="3558686" y="1052858"/>
                  </a:lnTo>
                  <a:lnTo>
                    <a:pt x="3573242" y="1012119"/>
                  </a:lnTo>
                  <a:lnTo>
                    <a:pt x="3578352" y="967740"/>
                  </a:lnTo>
                  <a:lnTo>
                    <a:pt x="3578352" y="193548"/>
                  </a:lnTo>
                  <a:lnTo>
                    <a:pt x="3573242" y="149156"/>
                  </a:lnTo>
                  <a:lnTo>
                    <a:pt x="3558686" y="108412"/>
                  </a:lnTo>
                  <a:lnTo>
                    <a:pt x="3535844" y="72476"/>
                  </a:lnTo>
                  <a:lnTo>
                    <a:pt x="3505875" y="42507"/>
                  </a:lnTo>
                  <a:lnTo>
                    <a:pt x="3469939" y="19665"/>
                  </a:lnTo>
                  <a:lnTo>
                    <a:pt x="3429195" y="5109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33728" y="4675632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0" y="193548"/>
                  </a:move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3384804" y="0"/>
                  </a:lnTo>
                  <a:lnTo>
                    <a:pt x="3429195" y="5109"/>
                  </a:lnTo>
                  <a:lnTo>
                    <a:pt x="3469939" y="19665"/>
                  </a:lnTo>
                  <a:lnTo>
                    <a:pt x="3505875" y="42507"/>
                  </a:lnTo>
                  <a:lnTo>
                    <a:pt x="3535844" y="72476"/>
                  </a:lnTo>
                  <a:lnTo>
                    <a:pt x="3558686" y="108412"/>
                  </a:lnTo>
                  <a:lnTo>
                    <a:pt x="3573242" y="149156"/>
                  </a:lnTo>
                  <a:lnTo>
                    <a:pt x="3578352" y="193548"/>
                  </a:lnTo>
                  <a:lnTo>
                    <a:pt x="3578352" y="967740"/>
                  </a:lnTo>
                  <a:lnTo>
                    <a:pt x="3573242" y="1012119"/>
                  </a:lnTo>
                  <a:lnTo>
                    <a:pt x="3558686" y="1052858"/>
                  </a:lnTo>
                  <a:lnTo>
                    <a:pt x="3535844" y="1088795"/>
                  </a:lnTo>
                  <a:lnTo>
                    <a:pt x="3505875" y="1118768"/>
                  </a:lnTo>
                  <a:lnTo>
                    <a:pt x="3469939" y="1141615"/>
                  </a:lnTo>
                  <a:lnTo>
                    <a:pt x="3429195" y="1156176"/>
                  </a:lnTo>
                  <a:lnTo>
                    <a:pt x="3384804" y="1161288"/>
                  </a:lnTo>
                  <a:lnTo>
                    <a:pt x="193548" y="1161288"/>
                  </a:lnTo>
                  <a:lnTo>
                    <a:pt x="149156" y="1156176"/>
                  </a:lnTo>
                  <a:lnTo>
                    <a:pt x="108412" y="1141615"/>
                  </a:lnTo>
                  <a:lnTo>
                    <a:pt x="72476" y="1118768"/>
                  </a:lnTo>
                  <a:lnTo>
                    <a:pt x="42507" y="1088795"/>
                  </a:lnTo>
                  <a:lnTo>
                    <a:pt x="19665" y="1052858"/>
                  </a:lnTo>
                  <a:lnTo>
                    <a:pt x="5109" y="1012119"/>
                  </a:lnTo>
                  <a:lnTo>
                    <a:pt x="0" y="967740"/>
                  </a:lnTo>
                  <a:lnTo>
                    <a:pt x="0" y="193548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07463" y="5026914"/>
            <a:ext cx="22313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251" y="778002"/>
            <a:ext cx="3682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0" dirty="0">
                <a:latin typeface="Arial"/>
                <a:cs typeface="Arial"/>
              </a:rPr>
              <a:t>Proceso</a:t>
            </a:r>
            <a:r>
              <a:rPr sz="1800" i="0" spc="-35" dirty="0">
                <a:latin typeface="Arial"/>
                <a:cs typeface="Arial"/>
              </a:rPr>
              <a:t> </a:t>
            </a:r>
            <a:r>
              <a:rPr sz="1800" i="0" dirty="0">
                <a:latin typeface="Arial"/>
                <a:cs typeface="Arial"/>
              </a:rPr>
              <a:t>para</a:t>
            </a:r>
            <a:r>
              <a:rPr sz="1800" i="0" spc="-30" dirty="0">
                <a:latin typeface="Arial"/>
                <a:cs typeface="Arial"/>
              </a:rPr>
              <a:t> </a:t>
            </a:r>
            <a:r>
              <a:rPr sz="1800" i="0" dirty="0">
                <a:latin typeface="Arial"/>
                <a:cs typeface="Arial"/>
              </a:rPr>
              <a:t>la</a:t>
            </a:r>
            <a:r>
              <a:rPr sz="1800" i="0" spc="-30" dirty="0">
                <a:latin typeface="Arial"/>
                <a:cs typeface="Arial"/>
              </a:rPr>
              <a:t> </a:t>
            </a:r>
            <a:r>
              <a:rPr sz="1800" i="0" dirty="0">
                <a:latin typeface="Arial"/>
                <a:cs typeface="Arial"/>
              </a:rPr>
              <a:t>determinación</a:t>
            </a:r>
            <a:r>
              <a:rPr sz="1800" i="0" spc="-50" dirty="0">
                <a:latin typeface="Arial"/>
                <a:cs typeface="Arial"/>
              </a:rPr>
              <a:t> </a:t>
            </a:r>
            <a:r>
              <a:rPr sz="1800" i="0" dirty="0">
                <a:latin typeface="Arial"/>
                <a:cs typeface="Arial"/>
              </a:rPr>
              <a:t>de </a:t>
            </a:r>
            <a:r>
              <a:rPr sz="1800" i="0" spc="-484" dirty="0">
                <a:latin typeface="Arial"/>
                <a:cs typeface="Arial"/>
              </a:rPr>
              <a:t> </a:t>
            </a:r>
            <a:r>
              <a:rPr sz="1800" i="0" dirty="0">
                <a:latin typeface="Arial"/>
                <a:cs typeface="Arial"/>
              </a:rPr>
              <a:t>contenido</a:t>
            </a:r>
            <a:r>
              <a:rPr sz="1800" i="0" spc="-45" dirty="0">
                <a:latin typeface="Arial"/>
                <a:cs typeface="Arial"/>
              </a:rPr>
              <a:t> </a:t>
            </a:r>
            <a:r>
              <a:rPr sz="1800" i="0" dirty="0">
                <a:latin typeface="Arial"/>
                <a:cs typeface="Arial"/>
              </a:rPr>
              <a:t>de</a:t>
            </a:r>
            <a:r>
              <a:rPr sz="1800" i="0" spc="5" dirty="0">
                <a:latin typeface="Arial"/>
                <a:cs typeface="Arial"/>
              </a:rPr>
              <a:t> </a:t>
            </a:r>
            <a:r>
              <a:rPr sz="1800" i="0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6816" y="1953767"/>
            <a:ext cx="2087880" cy="28072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0"/>
            <a:ext cx="4460621" cy="891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037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Variables</a:t>
            </a:r>
            <a:r>
              <a:rPr spc="-70" dirty="0"/>
              <a:t> </a:t>
            </a:r>
            <a:r>
              <a:rPr spc="-5" dirty="0"/>
              <a:t>Evaluadas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199697" y="825817"/>
            <a:ext cx="5392420" cy="1189355"/>
            <a:chOff x="5199697" y="825817"/>
            <a:chExt cx="5392420" cy="1189355"/>
          </a:xfrm>
        </p:grpSpPr>
        <p:sp>
          <p:nvSpPr>
            <p:cNvPr id="5" name="object 5"/>
            <p:cNvSpPr/>
            <p:nvPr/>
          </p:nvSpPr>
          <p:spPr>
            <a:xfrm>
              <a:off x="5212079" y="838200"/>
              <a:ext cx="5367655" cy="1164590"/>
            </a:xfrm>
            <a:custGeom>
              <a:avLst/>
              <a:gdLst/>
              <a:ahLst/>
              <a:cxnLst/>
              <a:rect l="l" t="t" r="r" b="b"/>
              <a:pathLst>
                <a:path w="5367655" h="1164589">
                  <a:moveTo>
                    <a:pt x="4785360" y="0"/>
                  </a:moveTo>
                  <a:lnTo>
                    <a:pt x="4785360" y="145541"/>
                  </a:lnTo>
                  <a:lnTo>
                    <a:pt x="0" y="145541"/>
                  </a:lnTo>
                  <a:lnTo>
                    <a:pt x="0" y="1018794"/>
                  </a:lnTo>
                  <a:lnTo>
                    <a:pt x="4785360" y="1018794"/>
                  </a:lnTo>
                  <a:lnTo>
                    <a:pt x="4785360" y="1164336"/>
                  </a:lnTo>
                  <a:lnTo>
                    <a:pt x="5367528" y="582167"/>
                  </a:lnTo>
                  <a:lnTo>
                    <a:pt x="4785360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2079" y="838200"/>
              <a:ext cx="5367655" cy="1164590"/>
            </a:xfrm>
            <a:custGeom>
              <a:avLst/>
              <a:gdLst/>
              <a:ahLst/>
              <a:cxnLst/>
              <a:rect l="l" t="t" r="r" b="b"/>
              <a:pathLst>
                <a:path w="5367655" h="1164589">
                  <a:moveTo>
                    <a:pt x="0" y="145541"/>
                  </a:moveTo>
                  <a:lnTo>
                    <a:pt x="4785360" y="145541"/>
                  </a:lnTo>
                  <a:lnTo>
                    <a:pt x="4785360" y="0"/>
                  </a:lnTo>
                  <a:lnTo>
                    <a:pt x="5367528" y="582167"/>
                  </a:lnTo>
                  <a:lnTo>
                    <a:pt x="4785360" y="1164336"/>
                  </a:lnTo>
                  <a:lnTo>
                    <a:pt x="4785360" y="1018794"/>
                  </a:lnTo>
                  <a:lnTo>
                    <a:pt x="0" y="1018794"/>
                  </a:lnTo>
                  <a:lnTo>
                    <a:pt x="0" y="145541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11317" y="945642"/>
            <a:ext cx="37668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determinó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método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Kjeldahl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21536" y="826008"/>
            <a:ext cx="3602990" cy="1188720"/>
            <a:chOff x="1621536" y="826008"/>
            <a:chExt cx="3602990" cy="1188720"/>
          </a:xfrm>
        </p:grpSpPr>
        <p:sp>
          <p:nvSpPr>
            <p:cNvPr id="9" name="object 9"/>
            <p:cNvSpPr/>
            <p:nvPr/>
          </p:nvSpPr>
          <p:spPr>
            <a:xfrm>
              <a:off x="1633728" y="838200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338429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5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6"/>
                  </a:lnTo>
                  <a:lnTo>
                    <a:pt x="3384296" y="1164336"/>
                  </a:lnTo>
                  <a:lnTo>
                    <a:pt x="3428795" y="1159211"/>
                  </a:lnTo>
                  <a:lnTo>
                    <a:pt x="3469642" y="1144614"/>
                  </a:lnTo>
                  <a:lnTo>
                    <a:pt x="3505673" y="1121708"/>
                  </a:lnTo>
                  <a:lnTo>
                    <a:pt x="3535724" y="1091657"/>
                  </a:lnTo>
                  <a:lnTo>
                    <a:pt x="3558630" y="1055626"/>
                  </a:lnTo>
                  <a:lnTo>
                    <a:pt x="3573227" y="1014779"/>
                  </a:lnTo>
                  <a:lnTo>
                    <a:pt x="3578352" y="970279"/>
                  </a:lnTo>
                  <a:lnTo>
                    <a:pt x="3578352" y="194055"/>
                  </a:lnTo>
                  <a:lnTo>
                    <a:pt x="3573227" y="149556"/>
                  </a:lnTo>
                  <a:lnTo>
                    <a:pt x="3558630" y="108709"/>
                  </a:lnTo>
                  <a:lnTo>
                    <a:pt x="3535724" y="72678"/>
                  </a:lnTo>
                  <a:lnTo>
                    <a:pt x="3505673" y="42627"/>
                  </a:lnTo>
                  <a:lnTo>
                    <a:pt x="3469642" y="19721"/>
                  </a:lnTo>
                  <a:lnTo>
                    <a:pt x="3428795" y="5124"/>
                  </a:lnTo>
                  <a:lnTo>
                    <a:pt x="3384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3728" y="838200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0" y="194055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3384296" y="0"/>
                  </a:lnTo>
                  <a:lnTo>
                    <a:pt x="3428795" y="5124"/>
                  </a:lnTo>
                  <a:lnTo>
                    <a:pt x="3469642" y="19721"/>
                  </a:lnTo>
                  <a:lnTo>
                    <a:pt x="3505673" y="42627"/>
                  </a:lnTo>
                  <a:lnTo>
                    <a:pt x="3535724" y="72678"/>
                  </a:lnTo>
                  <a:lnTo>
                    <a:pt x="3558630" y="108709"/>
                  </a:lnTo>
                  <a:lnTo>
                    <a:pt x="3573227" y="149556"/>
                  </a:lnTo>
                  <a:lnTo>
                    <a:pt x="3578352" y="194055"/>
                  </a:lnTo>
                  <a:lnTo>
                    <a:pt x="3578352" y="970279"/>
                  </a:lnTo>
                  <a:lnTo>
                    <a:pt x="3573227" y="1014779"/>
                  </a:lnTo>
                  <a:lnTo>
                    <a:pt x="3558630" y="1055626"/>
                  </a:lnTo>
                  <a:lnTo>
                    <a:pt x="3535724" y="1091657"/>
                  </a:lnTo>
                  <a:lnTo>
                    <a:pt x="3505673" y="1121708"/>
                  </a:lnTo>
                  <a:lnTo>
                    <a:pt x="3469642" y="1144614"/>
                  </a:lnTo>
                  <a:lnTo>
                    <a:pt x="3428795" y="1159211"/>
                  </a:lnTo>
                  <a:lnTo>
                    <a:pt x="3384296" y="1164336"/>
                  </a:lnTo>
                  <a:lnTo>
                    <a:pt x="194056" y="1164336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5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07463" y="1188542"/>
            <a:ext cx="22326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N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2079" y="2118360"/>
            <a:ext cx="5367655" cy="1161415"/>
          </a:xfrm>
          <a:custGeom>
            <a:avLst/>
            <a:gdLst/>
            <a:ahLst/>
            <a:cxnLst/>
            <a:rect l="l" t="t" r="r" b="b"/>
            <a:pathLst>
              <a:path w="5367655" h="1161414">
                <a:moveTo>
                  <a:pt x="0" y="145161"/>
                </a:moveTo>
                <a:lnTo>
                  <a:pt x="4786884" y="145161"/>
                </a:lnTo>
                <a:lnTo>
                  <a:pt x="4786884" y="0"/>
                </a:lnTo>
                <a:lnTo>
                  <a:pt x="5367528" y="580643"/>
                </a:lnTo>
                <a:lnTo>
                  <a:pt x="4786884" y="1161288"/>
                </a:lnTo>
                <a:lnTo>
                  <a:pt x="4786884" y="1016126"/>
                </a:lnTo>
                <a:lnTo>
                  <a:pt x="0" y="1016126"/>
                </a:lnTo>
                <a:lnTo>
                  <a:pt x="0" y="145161"/>
                </a:lnTo>
                <a:close/>
              </a:path>
            </a:pathLst>
          </a:custGeom>
          <a:ln w="2438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11317" y="2224786"/>
            <a:ext cx="4758055" cy="48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815">
              <a:lnSpc>
                <a:spcPts val="1789"/>
              </a:lnSpc>
              <a:spcBef>
                <a:spcPts val="105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obtuvo por</a:t>
            </a:r>
            <a:r>
              <a:rPr sz="1600" dirty="0">
                <a:latin typeface="Arial MT"/>
                <a:cs typeface="Arial MT"/>
              </a:rPr>
              <a:t> absorción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atómica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llama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gas</a:t>
            </a:r>
            <a:endParaRPr sz="1600">
              <a:latin typeface="Arial MT"/>
              <a:cs typeface="Arial MT"/>
            </a:endParaRPr>
          </a:p>
          <a:p>
            <a:pPr marL="182880">
              <a:lnSpc>
                <a:spcPts val="1789"/>
              </a:lnSpc>
            </a:pPr>
            <a:r>
              <a:rPr sz="1600" dirty="0">
                <a:latin typeface="Arial MT"/>
                <a:cs typeface="Arial MT"/>
              </a:rPr>
              <a:t>acetileno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y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agregando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óxido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lantano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21536" y="2106167"/>
            <a:ext cx="3602990" cy="1186180"/>
            <a:chOff x="1621536" y="2106167"/>
            <a:chExt cx="3602990" cy="1186180"/>
          </a:xfrm>
        </p:grpSpPr>
        <p:sp>
          <p:nvSpPr>
            <p:cNvPr id="15" name="object 15"/>
            <p:cNvSpPr/>
            <p:nvPr/>
          </p:nvSpPr>
          <p:spPr>
            <a:xfrm>
              <a:off x="1633728" y="2118359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338480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0" y="967739"/>
                  </a:lnTo>
                  <a:lnTo>
                    <a:pt x="5109" y="1012131"/>
                  </a:lnTo>
                  <a:lnTo>
                    <a:pt x="19665" y="1052875"/>
                  </a:lnTo>
                  <a:lnTo>
                    <a:pt x="42507" y="1088811"/>
                  </a:lnTo>
                  <a:lnTo>
                    <a:pt x="72476" y="1118780"/>
                  </a:lnTo>
                  <a:lnTo>
                    <a:pt x="108412" y="1141622"/>
                  </a:lnTo>
                  <a:lnTo>
                    <a:pt x="149156" y="1156178"/>
                  </a:lnTo>
                  <a:lnTo>
                    <a:pt x="193548" y="1161288"/>
                  </a:lnTo>
                  <a:lnTo>
                    <a:pt x="3384804" y="1161288"/>
                  </a:lnTo>
                  <a:lnTo>
                    <a:pt x="3429195" y="1156178"/>
                  </a:lnTo>
                  <a:lnTo>
                    <a:pt x="3469939" y="1141622"/>
                  </a:lnTo>
                  <a:lnTo>
                    <a:pt x="3505875" y="1118780"/>
                  </a:lnTo>
                  <a:lnTo>
                    <a:pt x="3535844" y="1088811"/>
                  </a:lnTo>
                  <a:lnTo>
                    <a:pt x="3558686" y="1052875"/>
                  </a:lnTo>
                  <a:lnTo>
                    <a:pt x="3573242" y="1012131"/>
                  </a:lnTo>
                  <a:lnTo>
                    <a:pt x="3578352" y="967739"/>
                  </a:lnTo>
                  <a:lnTo>
                    <a:pt x="3578352" y="193548"/>
                  </a:lnTo>
                  <a:lnTo>
                    <a:pt x="3573242" y="149156"/>
                  </a:lnTo>
                  <a:lnTo>
                    <a:pt x="3558686" y="108412"/>
                  </a:lnTo>
                  <a:lnTo>
                    <a:pt x="3535844" y="72476"/>
                  </a:lnTo>
                  <a:lnTo>
                    <a:pt x="3505875" y="42507"/>
                  </a:lnTo>
                  <a:lnTo>
                    <a:pt x="3469939" y="19665"/>
                  </a:lnTo>
                  <a:lnTo>
                    <a:pt x="3429195" y="5109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3728" y="2118359"/>
              <a:ext cx="3578860" cy="1161415"/>
            </a:xfrm>
            <a:custGeom>
              <a:avLst/>
              <a:gdLst/>
              <a:ahLst/>
              <a:cxnLst/>
              <a:rect l="l" t="t" r="r" b="b"/>
              <a:pathLst>
                <a:path w="3578860" h="1161414">
                  <a:moveTo>
                    <a:pt x="0" y="193548"/>
                  </a:move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3384804" y="0"/>
                  </a:lnTo>
                  <a:lnTo>
                    <a:pt x="3429195" y="5109"/>
                  </a:lnTo>
                  <a:lnTo>
                    <a:pt x="3469939" y="19665"/>
                  </a:lnTo>
                  <a:lnTo>
                    <a:pt x="3505875" y="42507"/>
                  </a:lnTo>
                  <a:lnTo>
                    <a:pt x="3535844" y="72476"/>
                  </a:lnTo>
                  <a:lnTo>
                    <a:pt x="3558686" y="108412"/>
                  </a:lnTo>
                  <a:lnTo>
                    <a:pt x="3573242" y="149156"/>
                  </a:lnTo>
                  <a:lnTo>
                    <a:pt x="3578352" y="193548"/>
                  </a:lnTo>
                  <a:lnTo>
                    <a:pt x="3578352" y="967739"/>
                  </a:lnTo>
                  <a:lnTo>
                    <a:pt x="3573242" y="1012131"/>
                  </a:lnTo>
                  <a:lnTo>
                    <a:pt x="3558686" y="1052875"/>
                  </a:lnTo>
                  <a:lnTo>
                    <a:pt x="3535844" y="1088811"/>
                  </a:lnTo>
                  <a:lnTo>
                    <a:pt x="3505875" y="1118780"/>
                  </a:lnTo>
                  <a:lnTo>
                    <a:pt x="3469939" y="1141622"/>
                  </a:lnTo>
                  <a:lnTo>
                    <a:pt x="3429195" y="1156178"/>
                  </a:lnTo>
                  <a:lnTo>
                    <a:pt x="3384804" y="1161288"/>
                  </a:lnTo>
                  <a:lnTo>
                    <a:pt x="193548" y="1161288"/>
                  </a:lnTo>
                  <a:lnTo>
                    <a:pt x="149156" y="1156178"/>
                  </a:lnTo>
                  <a:lnTo>
                    <a:pt x="108412" y="1141622"/>
                  </a:lnTo>
                  <a:lnTo>
                    <a:pt x="72476" y="1118780"/>
                  </a:lnTo>
                  <a:lnTo>
                    <a:pt x="42507" y="1088811"/>
                  </a:lnTo>
                  <a:lnTo>
                    <a:pt x="19665" y="1052875"/>
                  </a:lnTo>
                  <a:lnTo>
                    <a:pt x="5109" y="1012131"/>
                  </a:lnTo>
                  <a:lnTo>
                    <a:pt x="0" y="967739"/>
                  </a:lnTo>
                  <a:lnTo>
                    <a:pt x="0" y="193548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86254" y="2303779"/>
            <a:ext cx="3270885" cy="7353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81915">
              <a:lnSpc>
                <a:spcPts val="2590"/>
              </a:lnSpc>
              <a:spcBef>
                <a:spcPts val="520"/>
              </a:spcBef>
            </a:pPr>
            <a:r>
              <a:rPr sz="2500" spc="-5" dirty="0">
                <a:latin typeface="Arial MT"/>
                <a:cs typeface="Arial MT"/>
              </a:rPr>
              <a:t>Contenido de Ca, </a:t>
            </a:r>
            <a:r>
              <a:rPr sz="2500" spc="-20" dirty="0">
                <a:latin typeface="Arial MT"/>
                <a:cs typeface="Arial MT"/>
              </a:rPr>
              <a:t>Mg,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K,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Cu,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Zn,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15" dirty="0">
                <a:latin typeface="Arial MT"/>
                <a:cs typeface="Arial MT"/>
              </a:rPr>
              <a:t>Mn,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Fe</a:t>
            </a:r>
            <a:r>
              <a:rPr sz="2500" spc="-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y Na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12079" y="3395471"/>
            <a:ext cx="5367655" cy="1164590"/>
          </a:xfrm>
          <a:custGeom>
            <a:avLst/>
            <a:gdLst/>
            <a:ahLst/>
            <a:cxnLst/>
            <a:rect l="l" t="t" r="r" b="b"/>
            <a:pathLst>
              <a:path w="5367655" h="1164589">
                <a:moveTo>
                  <a:pt x="0" y="145541"/>
                </a:moveTo>
                <a:lnTo>
                  <a:pt x="4785360" y="145541"/>
                </a:lnTo>
                <a:lnTo>
                  <a:pt x="4785360" y="0"/>
                </a:lnTo>
                <a:lnTo>
                  <a:pt x="5367528" y="582167"/>
                </a:lnTo>
                <a:lnTo>
                  <a:pt x="4785360" y="1164335"/>
                </a:lnTo>
                <a:lnTo>
                  <a:pt x="4785360" y="1018794"/>
                </a:lnTo>
                <a:lnTo>
                  <a:pt x="0" y="1018794"/>
                </a:lnTo>
                <a:lnTo>
                  <a:pt x="0" y="145541"/>
                </a:lnTo>
                <a:close/>
              </a:path>
            </a:pathLst>
          </a:custGeom>
          <a:ln w="24383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11317" y="3503752"/>
            <a:ext cx="4892040" cy="6921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82880" marR="5080" indent="-170815">
              <a:lnSpc>
                <a:spcPct val="86300"/>
              </a:lnSpc>
              <a:spcBef>
                <a:spcPts val="370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 </a:t>
            </a:r>
            <a:r>
              <a:rPr sz="1600" dirty="0">
                <a:latin typeface="Arial MT"/>
                <a:cs typeface="Arial MT"/>
              </a:rPr>
              <a:t>determinó </a:t>
            </a:r>
            <a:r>
              <a:rPr sz="1600" spc="-5" dirty="0">
                <a:latin typeface="Arial MT"/>
                <a:cs typeface="Arial MT"/>
              </a:rPr>
              <a:t>por </a:t>
            </a:r>
            <a:r>
              <a:rPr sz="1600" dirty="0">
                <a:latin typeface="Arial MT"/>
                <a:cs typeface="Arial MT"/>
              </a:rPr>
              <a:t>método de calcinación </a:t>
            </a:r>
            <a:r>
              <a:rPr sz="1600" spc="5" dirty="0">
                <a:latin typeface="Arial MT"/>
                <a:cs typeface="Arial MT"/>
              </a:rPr>
              <a:t>y 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determinación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colorimétrico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Molibdato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vanadato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amonio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Espectofotómetro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(660nm)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21536" y="3383279"/>
            <a:ext cx="3602990" cy="1188720"/>
            <a:chOff x="1621536" y="3383279"/>
            <a:chExt cx="3602990" cy="1188720"/>
          </a:xfrm>
        </p:grpSpPr>
        <p:sp>
          <p:nvSpPr>
            <p:cNvPr id="21" name="object 21"/>
            <p:cNvSpPr/>
            <p:nvPr/>
          </p:nvSpPr>
          <p:spPr>
            <a:xfrm>
              <a:off x="1633728" y="3395471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338429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5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5"/>
                  </a:lnTo>
                  <a:lnTo>
                    <a:pt x="3384296" y="1164335"/>
                  </a:lnTo>
                  <a:lnTo>
                    <a:pt x="3428795" y="1159211"/>
                  </a:lnTo>
                  <a:lnTo>
                    <a:pt x="3469642" y="1144614"/>
                  </a:lnTo>
                  <a:lnTo>
                    <a:pt x="3505673" y="1121708"/>
                  </a:lnTo>
                  <a:lnTo>
                    <a:pt x="3535724" y="1091657"/>
                  </a:lnTo>
                  <a:lnTo>
                    <a:pt x="3558630" y="1055626"/>
                  </a:lnTo>
                  <a:lnTo>
                    <a:pt x="3573227" y="1014779"/>
                  </a:lnTo>
                  <a:lnTo>
                    <a:pt x="3578352" y="970279"/>
                  </a:lnTo>
                  <a:lnTo>
                    <a:pt x="3578352" y="194055"/>
                  </a:lnTo>
                  <a:lnTo>
                    <a:pt x="3573227" y="149556"/>
                  </a:lnTo>
                  <a:lnTo>
                    <a:pt x="3558630" y="108709"/>
                  </a:lnTo>
                  <a:lnTo>
                    <a:pt x="3535724" y="72678"/>
                  </a:lnTo>
                  <a:lnTo>
                    <a:pt x="3505673" y="42627"/>
                  </a:lnTo>
                  <a:lnTo>
                    <a:pt x="3469642" y="19721"/>
                  </a:lnTo>
                  <a:lnTo>
                    <a:pt x="3428795" y="5124"/>
                  </a:lnTo>
                  <a:lnTo>
                    <a:pt x="3384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33728" y="3395471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0" y="194055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3384296" y="0"/>
                  </a:lnTo>
                  <a:lnTo>
                    <a:pt x="3428795" y="5124"/>
                  </a:lnTo>
                  <a:lnTo>
                    <a:pt x="3469642" y="19721"/>
                  </a:lnTo>
                  <a:lnTo>
                    <a:pt x="3505673" y="42627"/>
                  </a:lnTo>
                  <a:lnTo>
                    <a:pt x="3535724" y="72678"/>
                  </a:lnTo>
                  <a:lnTo>
                    <a:pt x="3558630" y="108709"/>
                  </a:lnTo>
                  <a:lnTo>
                    <a:pt x="3573227" y="149556"/>
                  </a:lnTo>
                  <a:lnTo>
                    <a:pt x="3578352" y="194055"/>
                  </a:lnTo>
                  <a:lnTo>
                    <a:pt x="3578352" y="970279"/>
                  </a:lnTo>
                  <a:lnTo>
                    <a:pt x="3573227" y="1014779"/>
                  </a:lnTo>
                  <a:lnTo>
                    <a:pt x="3558630" y="1055626"/>
                  </a:lnTo>
                  <a:lnTo>
                    <a:pt x="3535724" y="1091657"/>
                  </a:lnTo>
                  <a:lnTo>
                    <a:pt x="3505673" y="1121708"/>
                  </a:lnTo>
                  <a:lnTo>
                    <a:pt x="3469642" y="1144614"/>
                  </a:lnTo>
                  <a:lnTo>
                    <a:pt x="3428795" y="1159211"/>
                  </a:lnTo>
                  <a:lnTo>
                    <a:pt x="3384296" y="1164335"/>
                  </a:lnTo>
                  <a:lnTo>
                    <a:pt x="194056" y="1164335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5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16607" y="3747642"/>
            <a:ext cx="22136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12079" y="4675632"/>
            <a:ext cx="5367655" cy="1161415"/>
          </a:xfrm>
          <a:custGeom>
            <a:avLst/>
            <a:gdLst/>
            <a:ahLst/>
            <a:cxnLst/>
            <a:rect l="l" t="t" r="r" b="b"/>
            <a:pathLst>
              <a:path w="5367655" h="1161414">
                <a:moveTo>
                  <a:pt x="0" y="145161"/>
                </a:moveTo>
                <a:lnTo>
                  <a:pt x="4786884" y="145161"/>
                </a:lnTo>
                <a:lnTo>
                  <a:pt x="4786884" y="0"/>
                </a:lnTo>
                <a:lnTo>
                  <a:pt x="5367528" y="580644"/>
                </a:lnTo>
                <a:lnTo>
                  <a:pt x="4786884" y="1161288"/>
                </a:lnTo>
                <a:lnTo>
                  <a:pt x="4786884" y="1016127"/>
                </a:lnTo>
                <a:lnTo>
                  <a:pt x="0" y="1016127"/>
                </a:lnTo>
                <a:lnTo>
                  <a:pt x="0" y="145161"/>
                </a:lnTo>
                <a:close/>
              </a:path>
            </a:pathLst>
          </a:custGeom>
          <a:ln w="2438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11317" y="4783023"/>
            <a:ext cx="4869180" cy="481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2880" indent="-170815">
              <a:lnSpc>
                <a:spcPts val="1789"/>
              </a:lnSpc>
              <a:spcBef>
                <a:spcPts val="110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1600" spc="5" dirty="0">
                <a:latin typeface="Arial MT"/>
                <a:cs typeface="Arial MT"/>
              </a:rPr>
              <a:t>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determinó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mediante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calcinación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y </a:t>
            </a:r>
            <a:r>
              <a:rPr sz="1600" dirty="0">
                <a:latin typeface="Arial MT"/>
                <a:cs typeface="Arial MT"/>
              </a:rPr>
              <a:t>eliminación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endParaRPr sz="1600">
              <a:latin typeface="Arial MT"/>
              <a:cs typeface="Arial MT"/>
            </a:endParaRPr>
          </a:p>
          <a:p>
            <a:pPr marL="182880">
              <a:lnSpc>
                <a:spcPts val="1789"/>
              </a:lnSpc>
            </a:pPr>
            <a:r>
              <a:rPr sz="1600" dirty="0">
                <a:latin typeface="Arial MT"/>
                <a:cs typeface="Arial MT"/>
              </a:rPr>
              <a:t>materia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orgánica.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21536" y="4663440"/>
            <a:ext cx="3602990" cy="1188720"/>
            <a:chOff x="1621536" y="4663440"/>
            <a:chExt cx="3602990" cy="1188720"/>
          </a:xfrm>
        </p:grpSpPr>
        <p:sp>
          <p:nvSpPr>
            <p:cNvPr id="27" name="object 27"/>
            <p:cNvSpPr/>
            <p:nvPr/>
          </p:nvSpPr>
          <p:spPr>
            <a:xfrm>
              <a:off x="1633728" y="4675632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338429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6"/>
                  </a:lnTo>
                  <a:lnTo>
                    <a:pt x="0" y="970280"/>
                  </a:lnTo>
                  <a:lnTo>
                    <a:pt x="5124" y="1014775"/>
                  </a:lnTo>
                  <a:lnTo>
                    <a:pt x="19721" y="1055621"/>
                  </a:lnTo>
                  <a:lnTo>
                    <a:pt x="42627" y="1091652"/>
                  </a:lnTo>
                  <a:lnTo>
                    <a:pt x="72678" y="1121704"/>
                  </a:lnTo>
                  <a:lnTo>
                    <a:pt x="108709" y="1144612"/>
                  </a:lnTo>
                  <a:lnTo>
                    <a:pt x="149556" y="1159210"/>
                  </a:lnTo>
                  <a:lnTo>
                    <a:pt x="194056" y="1164336"/>
                  </a:lnTo>
                  <a:lnTo>
                    <a:pt x="3384296" y="1164336"/>
                  </a:lnTo>
                  <a:lnTo>
                    <a:pt x="3428795" y="1159210"/>
                  </a:lnTo>
                  <a:lnTo>
                    <a:pt x="3469642" y="1144612"/>
                  </a:lnTo>
                  <a:lnTo>
                    <a:pt x="3505673" y="1121704"/>
                  </a:lnTo>
                  <a:lnTo>
                    <a:pt x="3535724" y="1091652"/>
                  </a:lnTo>
                  <a:lnTo>
                    <a:pt x="3558630" y="1055621"/>
                  </a:lnTo>
                  <a:lnTo>
                    <a:pt x="3573227" y="1014775"/>
                  </a:lnTo>
                  <a:lnTo>
                    <a:pt x="3578352" y="970280"/>
                  </a:lnTo>
                  <a:lnTo>
                    <a:pt x="3578352" y="194056"/>
                  </a:lnTo>
                  <a:lnTo>
                    <a:pt x="3573227" y="149556"/>
                  </a:lnTo>
                  <a:lnTo>
                    <a:pt x="3558630" y="108709"/>
                  </a:lnTo>
                  <a:lnTo>
                    <a:pt x="3535724" y="72678"/>
                  </a:lnTo>
                  <a:lnTo>
                    <a:pt x="3505673" y="42627"/>
                  </a:lnTo>
                  <a:lnTo>
                    <a:pt x="3469642" y="19721"/>
                  </a:lnTo>
                  <a:lnTo>
                    <a:pt x="3428795" y="5124"/>
                  </a:lnTo>
                  <a:lnTo>
                    <a:pt x="3384296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33728" y="4675632"/>
              <a:ext cx="3578860" cy="1164590"/>
            </a:xfrm>
            <a:custGeom>
              <a:avLst/>
              <a:gdLst/>
              <a:ahLst/>
              <a:cxnLst/>
              <a:rect l="l" t="t" r="r" b="b"/>
              <a:pathLst>
                <a:path w="3578860" h="1164589">
                  <a:moveTo>
                    <a:pt x="0" y="194056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3384296" y="0"/>
                  </a:lnTo>
                  <a:lnTo>
                    <a:pt x="3428795" y="5124"/>
                  </a:lnTo>
                  <a:lnTo>
                    <a:pt x="3469642" y="19721"/>
                  </a:lnTo>
                  <a:lnTo>
                    <a:pt x="3505673" y="42627"/>
                  </a:lnTo>
                  <a:lnTo>
                    <a:pt x="3535724" y="72678"/>
                  </a:lnTo>
                  <a:lnTo>
                    <a:pt x="3558630" y="108709"/>
                  </a:lnTo>
                  <a:lnTo>
                    <a:pt x="3573227" y="149556"/>
                  </a:lnTo>
                  <a:lnTo>
                    <a:pt x="3578352" y="194056"/>
                  </a:lnTo>
                  <a:lnTo>
                    <a:pt x="3578352" y="970280"/>
                  </a:lnTo>
                  <a:lnTo>
                    <a:pt x="3573227" y="1014775"/>
                  </a:lnTo>
                  <a:lnTo>
                    <a:pt x="3558630" y="1055621"/>
                  </a:lnTo>
                  <a:lnTo>
                    <a:pt x="3535724" y="1091652"/>
                  </a:lnTo>
                  <a:lnTo>
                    <a:pt x="3505673" y="1121704"/>
                  </a:lnTo>
                  <a:lnTo>
                    <a:pt x="3469642" y="1144612"/>
                  </a:lnTo>
                  <a:lnTo>
                    <a:pt x="3428795" y="1159210"/>
                  </a:lnTo>
                  <a:lnTo>
                    <a:pt x="3384296" y="1164336"/>
                  </a:lnTo>
                  <a:lnTo>
                    <a:pt x="194056" y="1164336"/>
                  </a:lnTo>
                  <a:lnTo>
                    <a:pt x="149556" y="1159210"/>
                  </a:lnTo>
                  <a:lnTo>
                    <a:pt x="108709" y="1144612"/>
                  </a:lnTo>
                  <a:lnTo>
                    <a:pt x="72678" y="1121704"/>
                  </a:lnTo>
                  <a:lnTo>
                    <a:pt x="42627" y="1091652"/>
                  </a:lnTo>
                  <a:lnTo>
                    <a:pt x="19721" y="1055621"/>
                  </a:lnTo>
                  <a:lnTo>
                    <a:pt x="5124" y="1014775"/>
                  </a:lnTo>
                  <a:lnTo>
                    <a:pt x="0" y="970280"/>
                  </a:lnTo>
                  <a:lnTo>
                    <a:pt x="0" y="194056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07463" y="5028438"/>
            <a:ext cx="22313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 MT"/>
                <a:cs typeface="Arial MT"/>
              </a:rPr>
              <a:t>Contenido</a:t>
            </a:r>
            <a:r>
              <a:rPr sz="2500" spc="-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-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7008" y="0"/>
            <a:ext cx="5560822" cy="8516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1228" y="59258"/>
            <a:ext cx="50501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Análisis</a:t>
            </a:r>
            <a:r>
              <a:rPr spc="-20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10" dirty="0"/>
              <a:t>Información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2779" y="1371727"/>
            <a:ext cx="4993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realizó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bajo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diseño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parcela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subdividida.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0716" y="2932633"/>
            <a:ext cx="6973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i="1" spc="-22" baseline="-20833" dirty="0">
                <a:solidFill>
                  <a:srgbClr val="404040"/>
                </a:solidFill>
                <a:latin typeface="Arial"/>
                <a:cs typeface="Arial"/>
              </a:rPr>
              <a:t>ijkl</a:t>
            </a:r>
            <a:r>
              <a:rPr sz="1800" i="1" spc="247" baseline="-2083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18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µ</a:t>
            </a:r>
            <a:r>
              <a:rPr sz="1800" i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8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i="1" baseline="-20833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i="1" spc="209" baseline="-2083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800" i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i="1" spc="-7" baseline="-20833" dirty="0">
                <a:solidFill>
                  <a:srgbClr val="404040"/>
                </a:solidFill>
                <a:latin typeface="Arial"/>
                <a:cs typeface="Arial"/>
              </a:rPr>
              <a:t>l(i)</a:t>
            </a:r>
            <a:r>
              <a:rPr sz="1800" i="1" spc="-5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8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i="1" spc="-7" baseline="-20833" dirty="0">
                <a:solidFill>
                  <a:srgbClr val="404040"/>
                </a:solidFill>
                <a:latin typeface="Arial"/>
                <a:cs typeface="Arial"/>
              </a:rPr>
              <a:t>j</a:t>
            </a:r>
            <a:r>
              <a:rPr sz="1800" i="1" spc="247" baseline="-2083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8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Arial"/>
                <a:cs typeface="Arial"/>
              </a:rPr>
              <a:t>(SE)</a:t>
            </a:r>
            <a:r>
              <a:rPr sz="1800" i="1" spc="-7" baseline="-20833" dirty="0">
                <a:solidFill>
                  <a:srgbClr val="404040"/>
                </a:solidFill>
                <a:latin typeface="Arial"/>
                <a:cs typeface="Arial"/>
              </a:rPr>
              <a:t>ij</a:t>
            </a:r>
            <a:r>
              <a:rPr sz="1800" i="1" spc="247" baseline="-2083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8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</a:t>
            </a:r>
            <a:r>
              <a:rPr sz="1800" i="1" baseline="-20833" dirty="0">
                <a:solidFill>
                  <a:srgbClr val="404040"/>
                </a:solidFill>
                <a:latin typeface="Arial"/>
                <a:cs typeface="Arial"/>
              </a:rPr>
              <a:t>jk(i)</a:t>
            </a:r>
            <a:r>
              <a:rPr sz="1800" i="1" spc="270" baseline="-2083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+ I</a:t>
            </a:r>
            <a:r>
              <a:rPr sz="1800" i="1" baseline="-20833" dirty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1800" i="1" spc="217" baseline="-2083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8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Arial"/>
                <a:cs typeface="Arial"/>
              </a:rPr>
              <a:t>(SI)</a:t>
            </a:r>
            <a:r>
              <a:rPr sz="1800" i="1" spc="-7" baseline="-20833" dirty="0">
                <a:solidFill>
                  <a:srgbClr val="404040"/>
                </a:solidFill>
                <a:latin typeface="Arial"/>
                <a:cs typeface="Arial"/>
              </a:rPr>
              <a:t>ik</a:t>
            </a:r>
            <a:r>
              <a:rPr sz="1800" i="1" spc="292" baseline="-2083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8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Arial"/>
                <a:cs typeface="Arial"/>
              </a:rPr>
              <a:t>(EI)</a:t>
            </a:r>
            <a:r>
              <a:rPr sz="1800" i="1" spc="-7" baseline="-20833" dirty="0">
                <a:solidFill>
                  <a:srgbClr val="404040"/>
                </a:solidFill>
                <a:latin typeface="Arial"/>
                <a:cs typeface="Arial"/>
              </a:rPr>
              <a:t>jk</a:t>
            </a:r>
            <a:r>
              <a:rPr sz="1800" i="1" spc="254" baseline="-2083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8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Arial"/>
                <a:cs typeface="Arial"/>
              </a:rPr>
              <a:t>(SIE)</a:t>
            </a:r>
            <a:r>
              <a:rPr sz="1800" i="1" spc="-7" baseline="-20833" dirty="0">
                <a:solidFill>
                  <a:srgbClr val="404040"/>
                </a:solidFill>
                <a:latin typeface="Arial"/>
                <a:cs typeface="Arial"/>
              </a:rPr>
              <a:t>ijk</a:t>
            </a:r>
            <a:r>
              <a:rPr sz="1800" i="1" spc="-5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800" i="1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i="1" spc="-7" baseline="-20833" dirty="0">
                <a:solidFill>
                  <a:srgbClr val="404040"/>
                </a:solidFill>
                <a:latin typeface="Arial"/>
                <a:cs typeface="Arial"/>
              </a:rPr>
              <a:t>ijkl</a:t>
            </a:r>
            <a:endParaRPr sz="1800" baseline="-208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644" y="1551432"/>
            <a:ext cx="4602480" cy="39776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Arial MT"/>
                <a:cs typeface="Arial MT"/>
              </a:rPr>
              <a:t>Introducción</a:t>
            </a:r>
            <a:endParaRPr sz="24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Microsoft Sans Serif"/>
              <a:buChar char="–"/>
              <a:tabLst>
                <a:tab pos="756920" algn="l"/>
              </a:tabLst>
            </a:pPr>
            <a:r>
              <a:rPr sz="2400" dirty="0">
                <a:latin typeface="Arial MT"/>
                <a:cs typeface="Arial MT"/>
              </a:rPr>
              <a:t>Planteamiento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Problema</a:t>
            </a:r>
            <a:endParaRPr sz="24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Microsoft Sans Serif"/>
              <a:buChar char="–"/>
              <a:tabLst>
                <a:tab pos="756920" algn="l"/>
              </a:tabLst>
            </a:pPr>
            <a:r>
              <a:rPr sz="2400" dirty="0">
                <a:latin typeface="Arial MT"/>
                <a:cs typeface="Arial MT"/>
              </a:rPr>
              <a:t>Justificación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Importancia</a:t>
            </a:r>
            <a:endParaRPr sz="240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Arial MT"/>
                <a:cs typeface="Arial MT"/>
              </a:rPr>
              <a:t>Objetivos</a:t>
            </a:r>
            <a:endParaRPr sz="240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Arial MT"/>
                <a:cs typeface="Arial MT"/>
              </a:rPr>
              <a:t>Hipótesis</a:t>
            </a:r>
            <a:endParaRPr sz="240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Arial MT"/>
                <a:cs typeface="Arial MT"/>
              </a:rPr>
              <a:t>Metodología</a:t>
            </a:r>
            <a:endParaRPr sz="240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Arial MT"/>
                <a:cs typeface="Arial MT"/>
              </a:rPr>
              <a:t>Resultados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Discusión</a:t>
            </a:r>
            <a:endParaRPr sz="240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Arial MT"/>
                <a:cs typeface="Arial MT"/>
              </a:rPr>
              <a:t>Conclusiones</a:t>
            </a:r>
            <a:endParaRPr sz="240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Arial MT"/>
                <a:cs typeface="Arial MT"/>
              </a:rPr>
              <a:t>Recomendaciones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5440" y="185877"/>
            <a:ext cx="2537332" cy="9035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81184" y="298526"/>
            <a:ext cx="20256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</a:t>
            </a:r>
            <a:r>
              <a:rPr spc="-15" dirty="0"/>
              <a:t>o</a:t>
            </a:r>
            <a:r>
              <a:rPr spc="-5" dirty="0"/>
              <a:t>n</a:t>
            </a:r>
            <a:r>
              <a:rPr spc="-25" dirty="0"/>
              <a:t>t</a:t>
            </a:r>
            <a:r>
              <a:rPr spc="-5" dirty="0"/>
              <a:t>eni</a:t>
            </a:r>
            <a:r>
              <a:rPr spc="-25" dirty="0"/>
              <a:t>d</a:t>
            </a:r>
            <a:r>
              <a:rPr spc="-5" dirty="0"/>
              <a:t>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7967" y="15189"/>
            <a:ext cx="5560822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3078" y="127203"/>
            <a:ext cx="50501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Análisis</a:t>
            </a:r>
            <a:r>
              <a:rPr spc="-20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10" dirty="0"/>
              <a:t>información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48777" y="1252727"/>
            <a:ext cx="8385809" cy="4578350"/>
            <a:chOff x="1648777" y="1252727"/>
            <a:chExt cx="8385809" cy="4578350"/>
          </a:xfrm>
        </p:grpSpPr>
        <p:sp>
          <p:nvSpPr>
            <p:cNvPr id="5" name="object 5"/>
            <p:cNvSpPr/>
            <p:nvPr/>
          </p:nvSpPr>
          <p:spPr>
            <a:xfrm>
              <a:off x="2560319" y="1252727"/>
              <a:ext cx="7473950" cy="4578350"/>
            </a:xfrm>
            <a:custGeom>
              <a:avLst/>
              <a:gdLst/>
              <a:ahLst/>
              <a:cxnLst/>
              <a:rect l="l" t="t" r="r" b="b"/>
              <a:pathLst>
                <a:path w="7473950" h="4578350">
                  <a:moveTo>
                    <a:pt x="5184648" y="0"/>
                  </a:moveTo>
                  <a:lnTo>
                    <a:pt x="5184648" y="1144524"/>
                  </a:lnTo>
                  <a:lnTo>
                    <a:pt x="0" y="1144524"/>
                  </a:lnTo>
                  <a:lnTo>
                    <a:pt x="0" y="3433572"/>
                  </a:lnTo>
                  <a:lnTo>
                    <a:pt x="5184648" y="3433572"/>
                  </a:lnTo>
                  <a:lnTo>
                    <a:pt x="5184648" y="4578096"/>
                  </a:lnTo>
                  <a:lnTo>
                    <a:pt x="7473696" y="2289048"/>
                  </a:lnTo>
                  <a:lnTo>
                    <a:pt x="5184648" y="0"/>
                  </a:lnTo>
                  <a:close/>
                </a:path>
              </a:pathLst>
            </a:custGeom>
            <a:solidFill>
              <a:srgbClr val="FBD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1159" y="2627375"/>
              <a:ext cx="2118360" cy="1828800"/>
            </a:xfrm>
            <a:custGeom>
              <a:avLst/>
              <a:gdLst/>
              <a:ahLst/>
              <a:cxnLst/>
              <a:rect l="l" t="t" r="r" b="b"/>
              <a:pathLst>
                <a:path w="2118360" h="1828800">
                  <a:moveTo>
                    <a:pt x="1813560" y="0"/>
                  </a:moveTo>
                  <a:lnTo>
                    <a:pt x="304800" y="0"/>
                  </a:ln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3990" y="1573425"/>
                  </a:lnTo>
                  <a:lnTo>
                    <a:pt x="15544" y="1620316"/>
                  </a:lnTo>
                  <a:lnTo>
                    <a:pt x="34032" y="1664046"/>
                  </a:lnTo>
                  <a:lnTo>
                    <a:pt x="58826" y="1703984"/>
                  </a:lnTo>
                  <a:lnTo>
                    <a:pt x="89296" y="1739503"/>
                  </a:lnTo>
                  <a:lnTo>
                    <a:pt x="124815" y="1769973"/>
                  </a:lnTo>
                  <a:lnTo>
                    <a:pt x="164753" y="1794767"/>
                  </a:lnTo>
                  <a:lnTo>
                    <a:pt x="208483" y="1813255"/>
                  </a:lnTo>
                  <a:lnTo>
                    <a:pt x="255374" y="1824809"/>
                  </a:lnTo>
                  <a:lnTo>
                    <a:pt x="304800" y="1828800"/>
                  </a:lnTo>
                  <a:lnTo>
                    <a:pt x="1813560" y="1828800"/>
                  </a:lnTo>
                  <a:lnTo>
                    <a:pt x="1862985" y="1824809"/>
                  </a:lnTo>
                  <a:lnTo>
                    <a:pt x="1909876" y="1813255"/>
                  </a:lnTo>
                  <a:lnTo>
                    <a:pt x="1953606" y="1794767"/>
                  </a:lnTo>
                  <a:lnTo>
                    <a:pt x="1993544" y="1769973"/>
                  </a:lnTo>
                  <a:lnTo>
                    <a:pt x="2029063" y="1739503"/>
                  </a:lnTo>
                  <a:lnTo>
                    <a:pt x="2059533" y="1703984"/>
                  </a:lnTo>
                  <a:lnTo>
                    <a:pt x="2084327" y="1664046"/>
                  </a:lnTo>
                  <a:lnTo>
                    <a:pt x="2102815" y="1620316"/>
                  </a:lnTo>
                  <a:lnTo>
                    <a:pt x="2114369" y="1573425"/>
                  </a:lnTo>
                  <a:lnTo>
                    <a:pt x="2118360" y="1524000"/>
                  </a:lnTo>
                  <a:lnTo>
                    <a:pt x="2118360" y="304800"/>
                  </a:lnTo>
                  <a:lnTo>
                    <a:pt x="2114369" y="255374"/>
                  </a:lnTo>
                  <a:lnTo>
                    <a:pt x="2102815" y="208483"/>
                  </a:lnTo>
                  <a:lnTo>
                    <a:pt x="2084327" y="164753"/>
                  </a:lnTo>
                  <a:lnTo>
                    <a:pt x="2059533" y="124815"/>
                  </a:lnTo>
                  <a:lnTo>
                    <a:pt x="2029063" y="89296"/>
                  </a:lnTo>
                  <a:lnTo>
                    <a:pt x="1993544" y="58826"/>
                  </a:lnTo>
                  <a:lnTo>
                    <a:pt x="1953606" y="34032"/>
                  </a:lnTo>
                  <a:lnTo>
                    <a:pt x="1909876" y="15544"/>
                  </a:lnTo>
                  <a:lnTo>
                    <a:pt x="1862985" y="3990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1159" y="2627375"/>
              <a:ext cx="2118360" cy="1828800"/>
            </a:xfrm>
            <a:custGeom>
              <a:avLst/>
              <a:gdLst/>
              <a:ahLst/>
              <a:cxnLst/>
              <a:rect l="l" t="t" r="r" b="b"/>
              <a:pathLst>
                <a:path w="2118360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1813560" y="0"/>
                  </a:lnTo>
                  <a:lnTo>
                    <a:pt x="1862985" y="3990"/>
                  </a:lnTo>
                  <a:lnTo>
                    <a:pt x="1909876" y="15544"/>
                  </a:lnTo>
                  <a:lnTo>
                    <a:pt x="1953606" y="34032"/>
                  </a:lnTo>
                  <a:lnTo>
                    <a:pt x="1993544" y="58826"/>
                  </a:lnTo>
                  <a:lnTo>
                    <a:pt x="2029063" y="89296"/>
                  </a:lnTo>
                  <a:lnTo>
                    <a:pt x="2059533" y="124815"/>
                  </a:lnTo>
                  <a:lnTo>
                    <a:pt x="2084327" y="164753"/>
                  </a:lnTo>
                  <a:lnTo>
                    <a:pt x="2102815" y="208483"/>
                  </a:lnTo>
                  <a:lnTo>
                    <a:pt x="2114369" y="255374"/>
                  </a:lnTo>
                  <a:lnTo>
                    <a:pt x="2118360" y="304800"/>
                  </a:lnTo>
                  <a:lnTo>
                    <a:pt x="2118360" y="1524000"/>
                  </a:lnTo>
                  <a:lnTo>
                    <a:pt x="2114369" y="1573425"/>
                  </a:lnTo>
                  <a:lnTo>
                    <a:pt x="2102815" y="1620316"/>
                  </a:lnTo>
                  <a:lnTo>
                    <a:pt x="2084327" y="1664046"/>
                  </a:lnTo>
                  <a:lnTo>
                    <a:pt x="2059533" y="1703984"/>
                  </a:lnTo>
                  <a:lnTo>
                    <a:pt x="2029063" y="1739503"/>
                  </a:lnTo>
                  <a:lnTo>
                    <a:pt x="1993544" y="1769973"/>
                  </a:lnTo>
                  <a:lnTo>
                    <a:pt x="1953606" y="1794767"/>
                  </a:lnTo>
                  <a:lnTo>
                    <a:pt x="1909876" y="1813255"/>
                  </a:lnTo>
                  <a:lnTo>
                    <a:pt x="1862985" y="1824809"/>
                  </a:lnTo>
                  <a:lnTo>
                    <a:pt x="1813560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15210" y="3072460"/>
            <a:ext cx="1809114" cy="9023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3175" algn="ctr">
              <a:lnSpc>
                <a:spcPct val="86300"/>
              </a:lnSpc>
              <a:spcBef>
                <a:spcPts val="370"/>
              </a:spcBef>
            </a:pPr>
            <a:r>
              <a:rPr sz="1600" spc="5" dirty="0">
                <a:latin typeface="Arial MT"/>
                <a:cs typeface="Arial MT"/>
              </a:rPr>
              <a:t>Se </a:t>
            </a:r>
            <a:r>
              <a:rPr sz="1600" spc="-5" dirty="0">
                <a:latin typeface="Arial MT"/>
                <a:cs typeface="Arial MT"/>
              </a:rPr>
              <a:t>realizaron </a:t>
            </a:r>
            <a:r>
              <a:rPr sz="1600" dirty="0">
                <a:latin typeface="Arial MT"/>
                <a:cs typeface="Arial MT"/>
              </a:rPr>
              <a:t> análisis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varianza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mediante modelos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mixtos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70769" y="2614993"/>
            <a:ext cx="2143125" cy="1853564"/>
            <a:chOff x="3870769" y="2614993"/>
            <a:chExt cx="2143125" cy="1853564"/>
          </a:xfrm>
        </p:grpSpPr>
        <p:sp>
          <p:nvSpPr>
            <p:cNvPr id="10" name="object 10"/>
            <p:cNvSpPr/>
            <p:nvPr/>
          </p:nvSpPr>
          <p:spPr>
            <a:xfrm>
              <a:off x="3883152" y="2627375"/>
              <a:ext cx="2118360" cy="1828800"/>
            </a:xfrm>
            <a:custGeom>
              <a:avLst/>
              <a:gdLst/>
              <a:ahLst/>
              <a:cxnLst/>
              <a:rect l="l" t="t" r="r" b="b"/>
              <a:pathLst>
                <a:path w="2118360" h="1828800">
                  <a:moveTo>
                    <a:pt x="1813560" y="0"/>
                  </a:moveTo>
                  <a:lnTo>
                    <a:pt x="304800" y="0"/>
                  </a:ln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3990" y="1573425"/>
                  </a:lnTo>
                  <a:lnTo>
                    <a:pt x="15544" y="1620316"/>
                  </a:lnTo>
                  <a:lnTo>
                    <a:pt x="34032" y="1664046"/>
                  </a:lnTo>
                  <a:lnTo>
                    <a:pt x="58826" y="1703984"/>
                  </a:lnTo>
                  <a:lnTo>
                    <a:pt x="89296" y="1739503"/>
                  </a:lnTo>
                  <a:lnTo>
                    <a:pt x="124815" y="1769973"/>
                  </a:lnTo>
                  <a:lnTo>
                    <a:pt x="164753" y="1794767"/>
                  </a:lnTo>
                  <a:lnTo>
                    <a:pt x="208483" y="1813255"/>
                  </a:lnTo>
                  <a:lnTo>
                    <a:pt x="255374" y="1824809"/>
                  </a:lnTo>
                  <a:lnTo>
                    <a:pt x="304800" y="1828800"/>
                  </a:lnTo>
                  <a:lnTo>
                    <a:pt x="1813560" y="1828800"/>
                  </a:lnTo>
                  <a:lnTo>
                    <a:pt x="1862985" y="1824809"/>
                  </a:lnTo>
                  <a:lnTo>
                    <a:pt x="1909876" y="1813255"/>
                  </a:lnTo>
                  <a:lnTo>
                    <a:pt x="1953606" y="1794767"/>
                  </a:lnTo>
                  <a:lnTo>
                    <a:pt x="1993544" y="1769973"/>
                  </a:lnTo>
                  <a:lnTo>
                    <a:pt x="2029063" y="1739503"/>
                  </a:lnTo>
                  <a:lnTo>
                    <a:pt x="2059533" y="1703984"/>
                  </a:lnTo>
                  <a:lnTo>
                    <a:pt x="2084327" y="1664046"/>
                  </a:lnTo>
                  <a:lnTo>
                    <a:pt x="2102815" y="1620316"/>
                  </a:lnTo>
                  <a:lnTo>
                    <a:pt x="2114369" y="1573425"/>
                  </a:lnTo>
                  <a:lnTo>
                    <a:pt x="2118360" y="1524000"/>
                  </a:lnTo>
                  <a:lnTo>
                    <a:pt x="2118360" y="304800"/>
                  </a:lnTo>
                  <a:lnTo>
                    <a:pt x="2114369" y="255374"/>
                  </a:lnTo>
                  <a:lnTo>
                    <a:pt x="2102815" y="208483"/>
                  </a:lnTo>
                  <a:lnTo>
                    <a:pt x="2084327" y="164753"/>
                  </a:lnTo>
                  <a:lnTo>
                    <a:pt x="2059533" y="124815"/>
                  </a:lnTo>
                  <a:lnTo>
                    <a:pt x="2029063" y="89296"/>
                  </a:lnTo>
                  <a:lnTo>
                    <a:pt x="1993544" y="58826"/>
                  </a:lnTo>
                  <a:lnTo>
                    <a:pt x="1953606" y="34032"/>
                  </a:lnTo>
                  <a:lnTo>
                    <a:pt x="1909876" y="15544"/>
                  </a:lnTo>
                  <a:lnTo>
                    <a:pt x="1862985" y="3990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3152" y="2627375"/>
              <a:ext cx="2118360" cy="1828800"/>
            </a:xfrm>
            <a:custGeom>
              <a:avLst/>
              <a:gdLst/>
              <a:ahLst/>
              <a:cxnLst/>
              <a:rect l="l" t="t" r="r" b="b"/>
              <a:pathLst>
                <a:path w="2118360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1813560" y="0"/>
                  </a:lnTo>
                  <a:lnTo>
                    <a:pt x="1862985" y="3990"/>
                  </a:lnTo>
                  <a:lnTo>
                    <a:pt x="1909876" y="15544"/>
                  </a:lnTo>
                  <a:lnTo>
                    <a:pt x="1953606" y="34032"/>
                  </a:lnTo>
                  <a:lnTo>
                    <a:pt x="1993544" y="58826"/>
                  </a:lnTo>
                  <a:lnTo>
                    <a:pt x="2029063" y="89296"/>
                  </a:lnTo>
                  <a:lnTo>
                    <a:pt x="2059533" y="124815"/>
                  </a:lnTo>
                  <a:lnTo>
                    <a:pt x="2084327" y="164753"/>
                  </a:lnTo>
                  <a:lnTo>
                    <a:pt x="2102815" y="208483"/>
                  </a:lnTo>
                  <a:lnTo>
                    <a:pt x="2114369" y="255374"/>
                  </a:lnTo>
                  <a:lnTo>
                    <a:pt x="2118360" y="304800"/>
                  </a:lnTo>
                  <a:lnTo>
                    <a:pt x="2118360" y="1524000"/>
                  </a:lnTo>
                  <a:lnTo>
                    <a:pt x="2114369" y="1573425"/>
                  </a:lnTo>
                  <a:lnTo>
                    <a:pt x="2102815" y="1620316"/>
                  </a:lnTo>
                  <a:lnTo>
                    <a:pt x="2084327" y="1664046"/>
                  </a:lnTo>
                  <a:lnTo>
                    <a:pt x="2059533" y="1703984"/>
                  </a:lnTo>
                  <a:lnTo>
                    <a:pt x="2029063" y="1739503"/>
                  </a:lnTo>
                  <a:lnTo>
                    <a:pt x="1993544" y="1769973"/>
                  </a:lnTo>
                  <a:lnTo>
                    <a:pt x="1953606" y="1794767"/>
                  </a:lnTo>
                  <a:lnTo>
                    <a:pt x="1909876" y="1813255"/>
                  </a:lnTo>
                  <a:lnTo>
                    <a:pt x="1862985" y="1824809"/>
                  </a:lnTo>
                  <a:lnTo>
                    <a:pt x="1813560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62221" y="3178301"/>
            <a:ext cx="1758314" cy="6915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5080" algn="ctr">
              <a:lnSpc>
                <a:spcPts val="1660"/>
              </a:lnSpc>
              <a:spcBef>
                <a:spcPts val="380"/>
              </a:spcBef>
            </a:pPr>
            <a:r>
              <a:rPr sz="1600" spc="5" dirty="0">
                <a:latin typeface="Arial MT"/>
                <a:cs typeface="Arial MT"/>
              </a:rPr>
              <a:t>Se </a:t>
            </a:r>
            <a:r>
              <a:rPr sz="1600" spc="-5" dirty="0">
                <a:latin typeface="Arial MT"/>
                <a:cs typeface="Arial MT"/>
              </a:rPr>
              <a:t>realizaron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pruebas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medias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LSD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Fisher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5%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92761" y="2614993"/>
            <a:ext cx="2143125" cy="1853564"/>
            <a:chOff x="6092761" y="2614993"/>
            <a:chExt cx="2143125" cy="1853564"/>
          </a:xfrm>
        </p:grpSpPr>
        <p:sp>
          <p:nvSpPr>
            <p:cNvPr id="14" name="object 14"/>
            <p:cNvSpPr/>
            <p:nvPr/>
          </p:nvSpPr>
          <p:spPr>
            <a:xfrm>
              <a:off x="6105143" y="2627375"/>
              <a:ext cx="2118360" cy="1828800"/>
            </a:xfrm>
            <a:custGeom>
              <a:avLst/>
              <a:gdLst/>
              <a:ahLst/>
              <a:cxnLst/>
              <a:rect l="l" t="t" r="r" b="b"/>
              <a:pathLst>
                <a:path w="2118359" h="1828800">
                  <a:moveTo>
                    <a:pt x="1813559" y="0"/>
                  </a:moveTo>
                  <a:lnTo>
                    <a:pt x="304800" y="0"/>
                  </a:ln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3990" y="1573425"/>
                  </a:lnTo>
                  <a:lnTo>
                    <a:pt x="15544" y="1620316"/>
                  </a:lnTo>
                  <a:lnTo>
                    <a:pt x="34032" y="1664046"/>
                  </a:lnTo>
                  <a:lnTo>
                    <a:pt x="58826" y="1703984"/>
                  </a:lnTo>
                  <a:lnTo>
                    <a:pt x="89296" y="1739503"/>
                  </a:lnTo>
                  <a:lnTo>
                    <a:pt x="124815" y="1769973"/>
                  </a:lnTo>
                  <a:lnTo>
                    <a:pt x="164753" y="1794767"/>
                  </a:lnTo>
                  <a:lnTo>
                    <a:pt x="208483" y="1813255"/>
                  </a:lnTo>
                  <a:lnTo>
                    <a:pt x="255374" y="1824809"/>
                  </a:lnTo>
                  <a:lnTo>
                    <a:pt x="304800" y="1828800"/>
                  </a:lnTo>
                  <a:lnTo>
                    <a:pt x="1813559" y="1828800"/>
                  </a:lnTo>
                  <a:lnTo>
                    <a:pt x="1862985" y="1824809"/>
                  </a:lnTo>
                  <a:lnTo>
                    <a:pt x="1909876" y="1813255"/>
                  </a:lnTo>
                  <a:lnTo>
                    <a:pt x="1953606" y="1794767"/>
                  </a:lnTo>
                  <a:lnTo>
                    <a:pt x="1993544" y="1769973"/>
                  </a:lnTo>
                  <a:lnTo>
                    <a:pt x="2029063" y="1739503"/>
                  </a:lnTo>
                  <a:lnTo>
                    <a:pt x="2059533" y="1703984"/>
                  </a:lnTo>
                  <a:lnTo>
                    <a:pt x="2084327" y="1664046"/>
                  </a:lnTo>
                  <a:lnTo>
                    <a:pt x="2102815" y="1620316"/>
                  </a:lnTo>
                  <a:lnTo>
                    <a:pt x="2114369" y="1573425"/>
                  </a:lnTo>
                  <a:lnTo>
                    <a:pt x="2118359" y="1524000"/>
                  </a:lnTo>
                  <a:lnTo>
                    <a:pt x="2118359" y="304800"/>
                  </a:lnTo>
                  <a:lnTo>
                    <a:pt x="2114369" y="255374"/>
                  </a:lnTo>
                  <a:lnTo>
                    <a:pt x="2102815" y="208483"/>
                  </a:lnTo>
                  <a:lnTo>
                    <a:pt x="2084327" y="164753"/>
                  </a:lnTo>
                  <a:lnTo>
                    <a:pt x="2059533" y="124815"/>
                  </a:lnTo>
                  <a:lnTo>
                    <a:pt x="2029063" y="89296"/>
                  </a:lnTo>
                  <a:lnTo>
                    <a:pt x="1993544" y="58826"/>
                  </a:lnTo>
                  <a:lnTo>
                    <a:pt x="1953606" y="34032"/>
                  </a:lnTo>
                  <a:lnTo>
                    <a:pt x="1909876" y="15544"/>
                  </a:lnTo>
                  <a:lnTo>
                    <a:pt x="1862985" y="3990"/>
                  </a:lnTo>
                  <a:lnTo>
                    <a:pt x="1813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05143" y="2627375"/>
              <a:ext cx="2118360" cy="1828800"/>
            </a:xfrm>
            <a:custGeom>
              <a:avLst/>
              <a:gdLst/>
              <a:ahLst/>
              <a:cxnLst/>
              <a:rect l="l" t="t" r="r" b="b"/>
              <a:pathLst>
                <a:path w="2118359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1813559" y="0"/>
                  </a:lnTo>
                  <a:lnTo>
                    <a:pt x="1862985" y="3990"/>
                  </a:lnTo>
                  <a:lnTo>
                    <a:pt x="1909876" y="15544"/>
                  </a:lnTo>
                  <a:lnTo>
                    <a:pt x="1953606" y="34032"/>
                  </a:lnTo>
                  <a:lnTo>
                    <a:pt x="1993544" y="58826"/>
                  </a:lnTo>
                  <a:lnTo>
                    <a:pt x="2029063" y="89296"/>
                  </a:lnTo>
                  <a:lnTo>
                    <a:pt x="2059533" y="124815"/>
                  </a:lnTo>
                  <a:lnTo>
                    <a:pt x="2084327" y="164753"/>
                  </a:lnTo>
                  <a:lnTo>
                    <a:pt x="2102815" y="208483"/>
                  </a:lnTo>
                  <a:lnTo>
                    <a:pt x="2114369" y="255374"/>
                  </a:lnTo>
                  <a:lnTo>
                    <a:pt x="2118359" y="304800"/>
                  </a:lnTo>
                  <a:lnTo>
                    <a:pt x="2118359" y="1524000"/>
                  </a:lnTo>
                  <a:lnTo>
                    <a:pt x="2114369" y="1573425"/>
                  </a:lnTo>
                  <a:lnTo>
                    <a:pt x="2102815" y="1620316"/>
                  </a:lnTo>
                  <a:lnTo>
                    <a:pt x="2084327" y="1664046"/>
                  </a:lnTo>
                  <a:lnTo>
                    <a:pt x="2059533" y="1703984"/>
                  </a:lnTo>
                  <a:lnTo>
                    <a:pt x="2029063" y="1739503"/>
                  </a:lnTo>
                  <a:lnTo>
                    <a:pt x="1993544" y="1769973"/>
                  </a:lnTo>
                  <a:lnTo>
                    <a:pt x="1953606" y="1794767"/>
                  </a:lnTo>
                  <a:lnTo>
                    <a:pt x="1909876" y="1813255"/>
                  </a:lnTo>
                  <a:lnTo>
                    <a:pt x="1862985" y="1824809"/>
                  </a:lnTo>
                  <a:lnTo>
                    <a:pt x="1813559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99961" y="2862452"/>
            <a:ext cx="1727200" cy="13227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indent="6350" algn="ctr">
              <a:lnSpc>
                <a:spcPct val="86300"/>
              </a:lnSpc>
              <a:spcBef>
                <a:spcPts val="370"/>
              </a:spcBef>
            </a:pPr>
            <a:r>
              <a:rPr sz="1600" spc="5" dirty="0">
                <a:latin typeface="Arial MT"/>
                <a:cs typeface="Arial MT"/>
              </a:rPr>
              <a:t>Se </a:t>
            </a:r>
            <a:r>
              <a:rPr sz="1600" dirty="0">
                <a:latin typeface="Arial MT"/>
                <a:cs typeface="Arial MT"/>
              </a:rPr>
              <a:t>utilizaron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gráficos de </a:t>
            </a:r>
            <a:r>
              <a:rPr sz="1600" spc="-5" dirty="0">
                <a:latin typeface="Arial MT"/>
                <a:cs typeface="Arial MT"/>
              </a:rPr>
              <a:t>puntos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 analizar </a:t>
            </a:r>
            <a:r>
              <a:rPr sz="1600" dirty="0">
                <a:latin typeface="Arial MT"/>
                <a:cs typeface="Arial MT"/>
              </a:rPr>
              <a:t>la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concentración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durante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4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períodos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evaluación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14943" y="2615183"/>
            <a:ext cx="2143125" cy="1853564"/>
            <a:chOff x="8314943" y="2615183"/>
            <a:chExt cx="2143125" cy="1853564"/>
          </a:xfrm>
        </p:grpSpPr>
        <p:sp>
          <p:nvSpPr>
            <p:cNvPr id="18" name="object 18"/>
            <p:cNvSpPr/>
            <p:nvPr/>
          </p:nvSpPr>
          <p:spPr>
            <a:xfrm>
              <a:off x="8327135" y="2627375"/>
              <a:ext cx="2118360" cy="1828800"/>
            </a:xfrm>
            <a:custGeom>
              <a:avLst/>
              <a:gdLst/>
              <a:ahLst/>
              <a:cxnLst/>
              <a:rect l="l" t="t" r="r" b="b"/>
              <a:pathLst>
                <a:path w="2118359" h="1828800">
                  <a:moveTo>
                    <a:pt x="1813560" y="0"/>
                  </a:moveTo>
                  <a:lnTo>
                    <a:pt x="304800" y="0"/>
                  </a:ln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3990" y="1573425"/>
                  </a:lnTo>
                  <a:lnTo>
                    <a:pt x="15544" y="1620316"/>
                  </a:lnTo>
                  <a:lnTo>
                    <a:pt x="34032" y="1664046"/>
                  </a:lnTo>
                  <a:lnTo>
                    <a:pt x="58826" y="1703984"/>
                  </a:lnTo>
                  <a:lnTo>
                    <a:pt x="89296" y="1739503"/>
                  </a:lnTo>
                  <a:lnTo>
                    <a:pt x="124815" y="1769973"/>
                  </a:lnTo>
                  <a:lnTo>
                    <a:pt x="164753" y="1794767"/>
                  </a:lnTo>
                  <a:lnTo>
                    <a:pt x="208483" y="1813255"/>
                  </a:lnTo>
                  <a:lnTo>
                    <a:pt x="255374" y="1824809"/>
                  </a:lnTo>
                  <a:lnTo>
                    <a:pt x="304800" y="1828800"/>
                  </a:lnTo>
                  <a:lnTo>
                    <a:pt x="1813560" y="1828800"/>
                  </a:lnTo>
                  <a:lnTo>
                    <a:pt x="1862985" y="1824809"/>
                  </a:lnTo>
                  <a:lnTo>
                    <a:pt x="1909876" y="1813255"/>
                  </a:lnTo>
                  <a:lnTo>
                    <a:pt x="1953606" y="1794767"/>
                  </a:lnTo>
                  <a:lnTo>
                    <a:pt x="1993544" y="1769973"/>
                  </a:lnTo>
                  <a:lnTo>
                    <a:pt x="2029063" y="1739503"/>
                  </a:lnTo>
                  <a:lnTo>
                    <a:pt x="2059533" y="1703984"/>
                  </a:lnTo>
                  <a:lnTo>
                    <a:pt x="2084327" y="1664046"/>
                  </a:lnTo>
                  <a:lnTo>
                    <a:pt x="2102815" y="1620316"/>
                  </a:lnTo>
                  <a:lnTo>
                    <a:pt x="2114369" y="1573425"/>
                  </a:lnTo>
                  <a:lnTo>
                    <a:pt x="2118360" y="1524000"/>
                  </a:lnTo>
                  <a:lnTo>
                    <a:pt x="2118360" y="304800"/>
                  </a:lnTo>
                  <a:lnTo>
                    <a:pt x="2114369" y="255374"/>
                  </a:lnTo>
                  <a:lnTo>
                    <a:pt x="2102815" y="208483"/>
                  </a:lnTo>
                  <a:lnTo>
                    <a:pt x="2084327" y="164753"/>
                  </a:lnTo>
                  <a:lnTo>
                    <a:pt x="2059533" y="124815"/>
                  </a:lnTo>
                  <a:lnTo>
                    <a:pt x="2029063" y="89296"/>
                  </a:lnTo>
                  <a:lnTo>
                    <a:pt x="1993544" y="58826"/>
                  </a:lnTo>
                  <a:lnTo>
                    <a:pt x="1953606" y="34032"/>
                  </a:lnTo>
                  <a:lnTo>
                    <a:pt x="1909876" y="15544"/>
                  </a:lnTo>
                  <a:lnTo>
                    <a:pt x="1862985" y="3990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27135" y="2627375"/>
              <a:ext cx="2118360" cy="1828800"/>
            </a:xfrm>
            <a:custGeom>
              <a:avLst/>
              <a:gdLst/>
              <a:ahLst/>
              <a:cxnLst/>
              <a:rect l="l" t="t" r="r" b="b"/>
              <a:pathLst>
                <a:path w="2118359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1813560" y="0"/>
                  </a:lnTo>
                  <a:lnTo>
                    <a:pt x="1862985" y="3990"/>
                  </a:lnTo>
                  <a:lnTo>
                    <a:pt x="1909876" y="15544"/>
                  </a:lnTo>
                  <a:lnTo>
                    <a:pt x="1953606" y="34032"/>
                  </a:lnTo>
                  <a:lnTo>
                    <a:pt x="1993544" y="58826"/>
                  </a:lnTo>
                  <a:lnTo>
                    <a:pt x="2029063" y="89296"/>
                  </a:lnTo>
                  <a:lnTo>
                    <a:pt x="2059533" y="124815"/>
                  </a:lnTo>
                  <a:lnTo>
                    <a:pt x="2084327" y="164753"/>
                  </a:lnTo>
                  <a:lnTo>
                    <a:pt x="2102815" y="208483"/>
                  </a:lnTo>
                  <a:lnTo>
                    <a:pt x="2114369" y="255374"/>
                  </a:lnTo>
                  <a:lnTo>
                    <a:pt x="2118360" y="304800"/>
                  </a:lnTo>
                  <a:lnTo>
                    <a:pt x="2118360" y="1524000"/>
                  </a:lnTo>
                  <a:lnTo>
                    <a:pt x="2114369" y="1573425"/>
                  </a:lnTo>
                  <a:lnTo>
                    <a:pt x="2102815" y="1620316"/>
                  </a:lnTo>
                  <a:lnTo>
                    <a:pt x="2084327" y="1664046"/>
                  </a:lnTo>
                  <a:lnTo>
                    <a:pt x="2059533" y="1703984"/>
                  </a:lnTo>
                  <a:lnTo>
                    <a:pt x="2029063" y="1739503"/>
                  </a:lnTo>
                  <a:lnTo>
                    <a:pt x="1993544" y="1769973"/>
                  </a:lnTo>
                  <a:lnTo>
                    <a:pt x="1953606" y="1794767"/>
                  </a:lnTo>
                  <a:lnTo>
                    <a:pt x="1909876" y="1813255"/>
                  </a:lnTo>
                  <a:lnTo>
                    <a:pt x="1862985" y="1824809"/>
                  </a:lnTo>
                  <a:lnTo>
                    <a:pt x="1813560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08314" y="2862452"/>
            <a:ext cx="1556385" cy="13227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2540" algn="ctr">
              <a:lnSpc>
                <a:spcPct val="86300"/>
              </a:lnSpc>
              <a:spcBef>
                <a:spcPts val="370"/>
              </a:spcBef>
            </a:pPr>
            <a:r>
              <a:rPr sz="1600" dirty="0">
                <a:latin typeface="Arial MT"/>
                <a:cs typeface="Arial MT"/>
              </a:rPr>
              <a:t>Análisis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estadísticos </a:t>
            </a:r>
            <a:r>
              <a:rPr sz="1600" spc="5" dirty="0">
                <a:latin typeface="Arial MT"/>
                <a:cs typeface="Arial MT"/>
              </a:rPr>
              <a:t>y 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gráficos </a:t>
            </a:r>
            <a:r>
              <a:rPr sz="1600" spc="5" dirty="0">
                <a:latin typeface="Arial MT"/>
                <a:cs typeface="Arial MT"/>
              </a:rPr>
              <a:t>se 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realizaron en el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software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InfoStat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versión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2018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22779" y="6446621"/>
            <a:ext cx="2365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(Di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Rienzo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al.,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2018)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7528" y="0"/>
            <a:ext cx="5109718" cy="8516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2384" y="60706"/>
            <a:ext cx="45986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Resultados </a:t>
            </a:r>
            <a:r>
              <a:rPr spc="-5" dirty="0"/>
              <a:t>y</a:t>
            </a:r>
            <a:r>
              <a:rPr spc="-35" dirty="0"/>
              <a:t> </a:t>
            </a:r>
            <a:r>
              <a:rPr spc="-5" dirty="0"/>
              <a:t>Discusión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72706" y="1290497"/>
            <a:ext cx="296735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Arial MT"/>
                <a:cs typeface="Arial MT"/>
              </a:rPr>
              <a:t>No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existe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una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interacción </a:t>
            </a:r>
            <a:r>
              <a:rPr sz="1400" spc="-5" dirty="0">
                <a:latin typeface="Arial MT"/>
                <a:cs typeface="Arial MT"/>
              </a:rPr>
              <a:t> significativa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para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interacción 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tipo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suelo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x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inoculo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x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especie.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0383" y="2382266"/>
            <a:ext cx="4257040" cy="0"/>
          </a:xfrm>
          <a:custGeom>
            <a:avLst/>
            <a:gdLst/>
            <a:ahLst/>
            <a:cxnLst/>
            <a:rect l="l" t="t" r="r" b="b"/>
            <a:pathLst>
              <a:path w="4257040">
                <a:moveTo>
                  <a:pt x="0" y="0"/>
                </a:moveTo>
                <a:lnTo>
                  <a:pt x="425653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05888" y="2400681"/>
            <a:ext cx="1194435" cy="3587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7305" marR="5080" indent="-15240">
              <a:lnSpc>
                <a:spcPts val="1300"/>
              </a:lnSpc>
              <a:spcBef>
                <a:spcPts val="165"/>
              </a:spcBef>
              <a:tabLst>
                <a:tab pos="873760" algn="l"/>
              </a:tabLst>
            </a:pPr>
            <a:r>
              <a:rPr sz="1100" b="1" spc="-5" dirty="0">
                <a:latin typeface="Arial"/>
                <a:cs typeface="Arial"/>
              </a:rPr>
              <a:t>Fuente </a:t>
            </a:r>
            <a:r>
              <a:rPr sz="1100" b="1" dirty="0">
                <a:latin typeface="Arial"/>
                <a:cs typeface="Arial"/>
              </a:rPr>
              <a:t>de 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Variación	gl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4304" y="2365476"/>
            <a:ext cx="702945" cy="3937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b="1" dirty="0">
                <a:latin typeface="Arial"/>
                <a:cs typeface="Arial"/>
              </a:rPr>
              <a:t>K</a:t>
            </a:r>
            <a:endParaRPr sz="1100">
              <a:latin typeface="Arial"/>
              <a:cs typeface="Arial"/>
            </a:endParaRPr>
          </a:p>
          <a:p>
            <a:pPr marL="51435">
              <a:lnSpc>
                <a:spcPct val="100000"/>
              </a:lnSpc>
              <a:spcBef>
                <a:spcPts val="130"/>
              </a:spcBef>
            </a:pPr>
            <a:r>
              <a:rPr sz="1100" b="1" spc="-5" dirty="0">
                <a:latin typeface="Arial"/>
                <a:cs typeface="Arial"/>
              </a:rPr>
              <a:t>p-valor</a:t>
            </a:r>
            <a:r>
              <a:rPr sz="1100" b="1" spc="3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1720" y="2365476"/>
            <a:ext cx="732155" cy="3937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25"/>
              </a:spcBef>
            </a:pPr>
            <a:r>
              <a:rPr sz="1100" b="1" spc="-35" dirty="0">
                <a:latin typeface="Arial"/>
                <a:cs typeface="Arial"/>
              </a:rPr>
              <a:t>Mg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33095" algn="l"/>
              </a:tabLst>
            </a:pPr>
            <a:r>
              <a:rPr sz="1100" b="1" spc="-5" dirty="0">
                <a:latin typeface="Arial"/>
                <a:cs typeface="Arial"/>
              </a:rPr>
              <a:t>p</a:t>
            </a:r>
            <a:r>
              <a:rPr sz="1100" b="1" spc="-10" dirty="0">
                <a:latin typeface="Arial"/>
                <a:cs typeface="Arial"/>
              </a:rPr>
              <a:t>-</a:t>
            </a:r>
            <a:r>
              <a:rPr sz="1100" b="1" spc="-15" dirty="0">
                <a:latin typeface="Arial"/>
                <a:cs typeface="Arial"/>
              </a:rPr>
              <a:t>v</a:t>
            </a:r>
            <a:r>
              <a:rPr sz="1100" b="1" spc="5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l</a:t>
            </a:r>
            <a:r>
              <a:rPr sz="1100" b="1" dirty="0">
                <a:latin typeface="Arial"/>
                <a:cs typeface="Arial"/>
              </a:rPr>
              <a:t>or	F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9121" y="2365476"/>
            <a:ext cx="492759" cy="3937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b="1" spc="-10" dirty="0"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30"/>
              </a:spcBef>
            </a:pPr>
            <a:r>
              <a:rPr sz="1100" b="1" spc="-5" dirty="0">
                <a:latin typeface="Arial"/>
                <a:cs typeface="Arial"/>
              </a:rPr>
              <a:t>p</a:t>
            </a:r>
            <a:r>
              <a:rPr sz="1100" b="1" spc="-10" dirty="0">
                <a:latin typeface="Arial"/>
                <a:cs typeface="Arial"/>
              </a:rPr>
              <a:t>-</a:t>
            </a:r>
            <a:r>
              <a:rPr sz="1100" b="1" spc="-15" dirty="0">
                <a:latin typeface="Arial"/>
                <a:cs typeface="Arial"/>
              </a:rPr>
              <a:t>v</a:t>
            </a:r>
            <a:r>
              <a:rPr sz="1100" b="1" spc="5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l</a:t>
            </a:r>
            <a:r>
              <a:rPr sz="1100" b="1" dirty="0"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4669" y="2749676"/>
            <a:ext cx="42754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02360" algn="l"/>
                <a:tab pos="1710689" algn="l"/>
                <a:tab pos="3199765" algn="l"/>
                <a:tab pos="3641090" algn="l"/>
                <a:tab pos="4262120" algn="l"/>
              </a:tabLst>
            </a:pPr>
            <a:r>
              <a:rPr sz="11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Especie	</a:t>
            </a:r>
            <a:r>
              <a:rPr sz="1100" u="heavy" spc="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226,96	</a:t>
            </a:r>
            <a:r>
              <a:rPr sz="1100" u="heavy" spc="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˂0,0001</a:t>
            </a:r>
            <a:r>
              <a:rPr sz="11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1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8,78</a:t>
            </a:r>
            <a:r>
              <a:rPr sz="1100" u="heavy" spc="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0,0045	</a:t>
            </a:r>
            <a:r>
              <a:rPr sz="11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6,53	</a:t>
            </a:r>
            <a:r>
              <a:rPr sz="11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0,0120	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64791" y="1119377"/>
            <a:ext cx="424878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i="1" spc="-10" dirty="0">
                <a:latin typeface="Arial"/>
                <a:cs typeface="Arial"/>
              </a:rPr>
              <a:t>Análisis de </a:t>
            </a:r>
            <a:r>
              <a:rPr sz="1400" i="1" spc="-15" dirty="0">
                <a:latin typeface="Arial"/>
                <a:cs typeface="Arial"/>
              </a:rPr>
              <a:t>varianza </a:t>
            </a:r>
            <a:r>
              <a:rPr sz="1400" i="1" spc="-10" dirty="0">
                <a:latin typeface="Arial"/>
                <a:cs typeface="Arial"/>
              </a:rPr>
              <a:t>de </a:t>
            </a:r>
            <a:r>
              <a:rPr sz="1400" i="1" spc="-20" dirty="0">
                <a:latin typeface="Arial"/>
                <a:cs typeface="Arial"/>
              </a:rPr>
              <a:t>macro </a:t>
            </a:r>
            <a:r>
              <a:rPr sz="1400" i="1" spc="-5" dirty="0">
                <a:latin typeface="Arial"/>
                <a:cs typeface="Arial"/>
              </a:rPr>
              <a:t>y </a:t>
            </a:r>
            <a:r>
              <a:rPr sz="1400" i="1" spc="-15" dirty="0">
                <a:latin typeface="Arial"/>
                <a:cs typeface="Arial"/>
              </a:rPr>
              <a:t>microelementos</a:t>
            </a:r>
            <a:r>
              <a:rPr sz="1400" i="1" spc="-10" dirty="0">
                <a:latin typeface="Arial"/>
                <a:cs typeface="Arial"/>
              </a:rPr>
              <a:t> en 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hojarasca</a:t>
            </a:r>
            <a:r>
              <a:rPr sz="1400" i="1" spc="3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de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árboles</a:t>
            </a:r>
            <a:r>
              <a:rPr sz="1400" i="1" spc="3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de</a:t>
            </a:r>
            <a:r>
              <a:rPr sz="1400" i="1" spc="-15" dirty="0">
                <a:latin typeface="Arial"/>
                <a:cs typeface="Arial"/>
              </a:rPr>
              <a:t> tres</a:t>
            </a:r>
            <a:r>
              <a:rPr sz="1400" i="1" spc="1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especies</a:t>
            </a:r>
            <a:r>
              <a:rPr sz="1400" i="1" spc="35" dirty="0">
                <a:latin typeface="Arial"/>
                <a:cs typeface="Arial"/>
              </a:rPr>
              <a:t> </a:t>
            </a:r>
            <a:r>
              <a:rPr sz="1400" i="1" spc="-15" dirty="0">
                <a:latin typeface="Arial"/>
                <a:cs typeface="Arial"/>
              </a:rPr>
              <a:t>arbóreas</a:t>
            </a:r>
            <a:r>
              <a:rPr sz="1400" i="1" spc="6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sobre </a:t>
            </a:r>
            <a:r>
              <a:rPr sz="1400" i="1" spc="-37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suelos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15" dirty="0">
                <a:latin typeface="Arial"/>
                <a:cs typeface="Arial"/>
              </a:rPr>
              <a:t>perturbados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310383" y="3476752"/>
          <a:ext cx="4780279" cy="366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646">
                <a:tc>
                  <a:txBody>
                    <a:bodyPr/>
                    <a:lstStyle/>
                    <a:p>
                      <a:pPr marL="95885">
                        <a:lnSpc>
                          <a:spcPts val="1265"/>
                        </a:lnSpc>
                        <a:spcBef>
                          <a:spcPts val="254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Fuente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Cu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65"/>
                        </a:lnSpc>
                        <a:spcBef>
                          <a:spcPts val="254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Fuente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615">
                <a:tc>
                  <a:txBody>
                    <a:bodyPr/>
                    <a:lstStyle/>
                    <a:p>
                      <a:pPr marL="111125">
                        <a:lnSpc>
                          <a:spcPts val="1165"/>
                        </a:lnSpc>
                        <a:tabLst>
                          <a:tab pos="93853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Variación	gl</a:t>
                      </a:r>
                      <a:r>
                        <a:rPr sz="1100" b="1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16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16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p-valor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16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Variación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65"/>
                        </a:lnSpc>
                        <a:tabLst>
                          <a:tab pos="567690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gl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	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p-valor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304669" y="3844238"/>
            <a:ext cx="48006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65530" algn="l"/>
                <a:tab pos="3769360" algn="l"/>
                <a:tab pos="4787265" algn="l"/>
              </a:tabLst>
            </a:pPr>
            <a:r>
              <a:rPr sz="11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Especie	</a:t>
            </a:r>
            <a:r>
              <a:rPr sz="1100" u="heavy" spc="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29,77</a:t>
            </a:r>
            <a:r>
              <a:rPr sz="1100" u="heavy" spc="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0,0030</a:t>
            </a:r>
            <a:r>
              <a:rPr sz="1100" u="heavy" spc="1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5,41</a:t>
            </a:r>
            <a:r>
              <a:rPr sz="1100" u="heavy" spc="10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0,0212</a:t>
            </a:r>
            <a:r>
              <a:rPr sz="1100" u="heavy" spc="1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Tipo	</a:t>
            </a:r>
            <a:r>
              <a:rPr sz="1100" u="heavy" spc="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15,11</a:t>
            </a:r>
            <a:r>
              <a:rPr sz="1100" u="heavy" spc="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1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0,0432	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330440" y="2596895"/>
            <a:ext cx="2795270" cy="2691765"/>
            <a:chOff x="7330440" y="2596895"/>
            <a:chExt cx="2795270" cy="2691765"/>
          </a:xfrm>
        </p:grpSpPr>
        <p:sp>
          <p:nvSpPr>
            <p:cNvPr id="15" name="object 15"/>
            <p:cNvSpPr/>
            <p:nvPr/>
          </p:nvSpPr>
          <p:spPr>
            <a:xfrm>
              <a:off x="7398893" y="3777487"/>
              <a:ext cx="2660015" cy="329565"/>
            </a:xfrm>
            <a:custGeom>
              <a:avLst/>
              <a:gdLst/>
              <a:ahLst/>
              <a:cxnLst/>
              <a:rect l="l" t="t" r="r" b="b"/>
              <a:pathLst>
                <a:path w="2660015" h="329564">
                  <a:moveTo>
                    <a:pt x="2651379" y="0"/>
                  </a:moveTo>
                  <a:lnTo>
                    <a:pt x="0" y="232029"/>
                  </a:lnTo>
                  <a:lnTo>
                    <a:pt x="8508" y="329184"/>
                  </a:lnTo>
                  <a:lnTo>
                    <a:pt x="2659887" y="97281"/>
                  </a:lnTo>
                  <a:lnTo>
                    <a:pt x="2651379" y="0"/>
                  </a:lnTo>
                  <a:close/>
                </a:path>
              </a:pathLst>
            </a:custGeom>
            <a:solidFill>
              <a:srgbClr val="F9C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42632" y="2609087"/>
              <a:ext cx="1094740" cy="1186180"/>
            </a:xfrm>
            <a:custGeom>
              <a:avLst/>
              <a:gdLst/>
              <a:ahLst/>
              <a:cxnLst/>
              <a:rect l="l" t="t" r="r" b="b"/>
              <a:pathLst>
                <a:path w="1094740" h="1186179">
                  <a:moveTo>
                    <a:pt x="820674" y="0"/>
                  </a:moveTo>
                  <a:lnTo>
                    <a:pt x="273558" y="0"/>
                  </a:lnTo>
                  <a:lnTo>
                    <a:pt x="273558" y="638556"/>
                  </a:lnTo>
                  <a:lnTo>
                    <a:pt x="0" y="638556"/>
                  </a:lnTo>
                  <a:lnTo>
                    <a:pt x="547116" y="1185672"/>
                  </a:lnTo>
                  <a:lnTo>
                    <a:pt x="1094232" y="638556"/>
                  </a:lnTo>
                  <a:lnTo>
                    <a:pt x="820674" y="638556"/>
                  </a:lnTo>
                  <a:lnTo>
                    <a:pt x="820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42632" y="2609087"/>
              <a:ext cx="1094740" cy="1186180"/>
            </a:xfrm>
            <a:custGeom>
              <a:avLst/>
              <a:gdLst/>
              <a:ahLst/>
              <a:cxnLst/>
              <a:rect l="l" t="t" r="r" b="b"/>
              <a:pathLst>
                <a:path w="1094740" h="1186179">
                  <a:moveTo>
                    <a:pt x="0" y="638556"/>
                  </a:moveTo>
                  <a:lnTo>
                    <a:pt x="273558" y="638556"/>
                  </a:lnTo>
                  <a:lnTo>
                    <a:pt x="273558" y="0"/>
                  </a:lnTo>
                  <a:lnTo>
                    <a:pt x="820674" y="0"/>
                  </a:lnTo>
                  <a:lnTo>
                    <a:pt x="820674" y="638556"/>
                  </a:lnTo>
                  <a:lnTo>
                    <a:pt x="1094232" y="638556"/>
                  </a:lnTo>
                  <a:lnTo>
                    <a:pt x="547116" y="1185672"/>
                  </a:lnTo>
                  <a:lnTo>
                    <a:pt x="0" y="638556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19032" y="4090415"/>
              <a:ext cx="1094740" cy="1186180"/>
            </a:xfrm>
            <a:custGeom>
              <a:avLst/>
              <a:gdLst/>
              <a:ahLst/>
              <a:cxnLst/>
              <a:rect l="l" t="t" r="r" b="b"/>
              <a:pathLst>
                <a:path w="1094740" h="1186179">
                  <a:moveTo>
                    <a:pt x="547116" y="0"/>
                  </a:moveTo>
                  <a:lnTo>
                    <a:pt x="0" y="547115"/>
                  </a:lnTo>
                  <a:lnTo>
                    <a:pt x="273558" y="547115"/>
                  </a:lnTo>
                  <a:lnTo>
                    <a:pt x="273558" y="1185671"/>
                  </a:lnTo>
                  <a:lnTo>
                    <a:pt x="820674" y="1185671"/>
                  </a:lnTo>
                  <a:lnTo>
                    <a:pt x="820674" y="547115"/>
                  </a:lnTo>
                  <a:lnTo>
                    <a:pt x="1094232" y="547115"/>
                  </a:lnTo>
                  <a:lnTo>
                    <a:pt x="547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19032" y="4090415"/>
              <a:ext cx="1094740" cy="1186180"/>
            </a:xfrm>
            <a:custGeom>
              <a:avLst/>
              <a:gdLst/>
              <a:ahLst/>
              <a:cxnLst/>
              <a:rect l="l" t="t" r="r" b="b"/>
              <a:pathLst>
                <a:path w="1094740" h="1186179">
                  <a:moveTo>
                    <a:pt x="0" y="547115"/>
                  </a:moveTo>
                  <a:lnTo>
                    <a:pt x="547116" y="0"/>
                  </a:lnTo>
                  <a:lnTo>
                    <a:pt x="1094232" y="547115"/>
                  </a:lnTo>
                  <a:lnTo>
                    <a:pt x="820674" y="547115"/>
                  </a:lnTo>
                  <a:lnTo>
                    <a:pt x="820674" y="1185671"/>
                  </a:lnTo>
                  <a:lnTo>
                    <a:pt x="273558" y="1185671"/>
                  </a:lnTo>
                  <a:lnTo>
                    <a:pt x="273558" y="547115"/>
                  </a:lnTo>
                  <a:lnTo>
                    <a:pt x="0" y="547115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564626" y="2787776"/>
            <a:ext cx="1717039" cy="564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5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MACROELEMENTOS:</a:t>
            </a:r>
            <a:endParaRPr sz="1300">
              <a:latin typeface="Arial"/>
              <a:cs typeface="Arial"/>
            </a:endParaRPr>
          </a:p>
          <a:p>
            <a:pPr marL="121920" marR="117475" algn="ctr">
              <a:lnSpc>
                <a:spcPts val="1340"/>
              </a:lnSpc>
              <a:spcBef>
                <a:spcPts val="120"/>
              </a:spcBef>
            </a:pPr>
            <a:r>
              <a:rPr sz="1300" dirty="0">
                <a:latin typeface="Arial MT"/>
                <a:cs typeface="Arial MT"/>
              </a:rPr>
              <a:t>potasio,</a:t>
            </a:r>
            <a:r>
              <a:rPr sz="1300" spc="-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magnesio</a:t>
            </a:r>
            <a:r>
              <a:rPr sz="1300" spc="-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y </a:t>
            </a:r>
            <a:r>
              <a:rPr sz="1300" spc="-345" dirty="0">
                <a:latin typeface="Arial MT"/>
                <a:cs typeface="Arial MT"/>
              </a:rPr>
              <a:t> </a:t>
            </a:r>
            <a:r>
              <a:rPr sz="1300" spc="5" dirty="0">
                <a:latin typeface="Arial MT"/>
                <a:cs typeface="Arial MT"/>
              </a:rPr>
              <a:t>calcio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02856" y="4526356"/>
            <a:ext cx="1866264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45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MICROELEMENTOS: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Tipo</a:t>
            </a:r>
            <a:endParaRPr sz="1200">
              <a:latin typeface="Arial MT"/>
              <a:cs typeface="Arial MT"/>
            </a:endParaRPr>
          </a:p>
          <a:p>
            <a:pPr marL="36830" marR="22225" algn="ctr">
              <a:lnSpc>
                <a:spcPts val="1250"/>
              </a:lnSpc>
              <a:spcBef>
                <a:spcPts val="105"/>
              </a:spcBef>
            </a:pP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suelo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Na;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Especie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Cu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6958" y="1348866"/>
            <a:ext cx="1971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Montenegro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(2005)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6958" y="2581097"/>
            <a:ext cx="15017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Lanuza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(2016)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83808" y="1383791"/>
            <a:ext cx="481965" cy="243840"/>
            <a:chOff x="6083808" y="1383791"/>
            <a:chExt cx="481965" cy="243840"/>
          </a:xfrm>
        </p:grpSpPr>
        <p:sp>
          <p:nvSpPr>
            <p:cNvPr id="5" name="object 5"/>
            <p:cNvSpPr/>
            <p:nvPr/>
          </p:nvSpPr>
          <p:spPr>
            <a:xfrm>
              <a:off x="6096000" y="1395983"/>
              <a:ext cx="457200" cy="219710"/>
            </a:xfrm>
            <a:custGeom>
              <a:avLst/>
              <a:gdLst/>
              <a:ahLst/>
              <a:cxnLst/>
              <a:rect l="l" t="t" r="r" b="b"/>
              <a:pathLst>
                <a:path w="457200" h="219709">
                  <a:moveTo>
                    <a:pt x="347472" y="0"/>
                  </a:moveTo>
                  <a:lnTo>
                    <a:pt x="347472" y="54863"/>
                  </a:lnTo>
                  <a:lnTo>
                    <a:pt x="0" y="54863"/>
                  </a:lnTo>
                  <a:lnTo>
                    <a:pt x="0" y="164591"/>
                  </a:lnTo>
                  <a:lnTo>
                    <a:pt x="347472" y="164591"/>
                  </a:lnTo>
                  <a:lnTo>
                    <a:pt x="347472" y="219455"/>
                  </a:lnTo>
                  <a:lnTo>
                    <a:pt x="457200" y="109727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0" y="1395983"/>
              <a:ext cx="457200" cy="219710"/>
            </a:xfrm>
            <a:custGeom>
              <a:avLst/>
              <a:gdLst/>
              <a:ahLst/>
              <a:cxnLst/>
              <a:rect l="l" t="t" r="r" b="b"/>
              <a:pathLst>
                <a:path w="457200" h="219709">
                  <a:moveTo>
                    <a:pt x="0" y="54863"/>
                  </a:moveTo>
                  <a:lnTo>
                    <a:pt x="347472" y="54863"/>
                  </a:lnTo>
                  <a:lnTo>
                    <a:pt x="347472" y="0"/>
                  </a:lnTo>
                  <a:lnTo>
                    <a:pt x="457200" y="109727"/>
                  </a:lnTo>
                  <a:lnTo>
                    <a:pt x="347472" y="219455"/>
                  </a:lnTo>
                  <a:lnTo>
                    <a:pt x="347472" y="164591"/>
                  </a:lnTo>
                  <a:lnTo>
                    <a:pt x="0" y="164591"/>
                  </a:lnTo>
                  <a:lnTo>
                    <a:pt x="0" y="54863"/>
                  </a:lnTo>
                  <a:close/>
                </a:path>
              </a:pathLst>
            </a:custGeom>
            <a:ln w="24384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83808" y="2673095"/>
            <a:ext cx="497205" cy="243840"/>
            <a:chOff x="6083808" y="2673095"/>
            <a:chExt cx="497205" cy="243840"/>
          </a:xfrm>
        </p:grpSpPr>
        <p:sp>
          <p:nvSpPr>
            <p:cNvPr id="8" name="object 8"/>
            <p:cNvSpPr/>
            <p:nvPr/>
          </p:nvSpPr>
          <p:spPr>
            <a:xfrm>
              <a:off x="6096000" y="2685287"/>
              <a:ext cx="472440" cy="219710"/>
            </a:xfrm>
            <a:custGeom>
              <a:avLst/>
              <a:gdLst/>
              <a:ahLst/>
              <a:cxnLst/>
              <a:rect l="l" t="t" r="r" b="b"/>
              <a:pathLst>
                <a:path w="472440" h="219710">
                  <a:moveTo>
                    <a:pt x="362712" y="0"/>
                  </a:moveTo>
                  <a:lnTo>
                    <a:pt x="362712" y="54863"/>
                  </a:lnTo>
                  <a:lnTo>
                    <a:pt x="0" y="54863"/>
                  </a:lnTo>
                  <a:lnTo>
                    <a:pt x="0" y="164591"/>
                  </a:lnTo>
                  <a:lnTo>
                    <a:pt x="362712" y="164591"/>
                  </a:lnTo>
                  <a:lnTo>
                    <a:pt x="362712" y="219456"/>
                  </a:lnTo>
                  <a:lnTo>
                    <a:pt x="472440" y="109727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0" y="2685287"/>
              <a:ext cx="472440" cy="219710"/>
            </a:xfrm>
            <a:custGeom>
              <a:avLst/>
              <a:gdLst/>
              <a:ahLst/>
              <a:cxnLst/>
              <a:rect l="l" t="t" r="r" b="b"/>
              <a:pathLst>
                <a:path w="472440" h="219710">
                  <a:moveTo>
                    <a:pt x="0" y="54863"/>
                  </a:moveTo>
                  <a:lnTo>
                    <a:pt x="362712" y="54863"/>
                  </a:lnTo>
                  <a:lnTo>
                    <a:pt x="362712" y="0"/>
                  </a:lnTo>
                  <a:lnTo>
                    <a:pt x="472440" y="109727"/>
                  </a:lnTo>
                  <a:lnTo>
                    <a:pt x="362712" y="219456"/>
                  </a:lnTo>
                  <a:lnTo>
                    <a:pt x="362712" y="164591"/>
                  </a:lnTo>
                  <a:lnTo>
                    <a:pt x="0" y="164591"/>
                  </a:lnTo>
                  <a:lnTo>
                    <a:pt x="0" y="54863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008376" y="2215895"/>
            <a:ext cx="2295525" cy="405765"/>
          </a:xfrm>
          <a:custGeom>
            <a:avLst/>
            <a:gdLst/>
            <a:ahLst/>
            <a:cxnLst/>
            <a:rect l="l" t="t" r="r" b="b"/>
            <a:pathLst>
              <a:path w="2295525" h="405764">
                <a:moveTo>
                  <a:pt x="0" y="405384"/>
                </a:moveTo>
                <a:lnTo>
                  <a:pt x="2295144" y="405384"/>
                </a:lnTo>
                <a:lnTo>
                  <a:pt x="2295144" y="0"/>
                </a:lnTo>
                <a:lnTo>
                  <a:pt x="0" y="0"/>
                </a:lnTo>
                <a:lnTo>
                  <a:pt x="0" y="405384"/>
                </a:lnTo>
                <a:close/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8479" y="5352288"/>
            <a:ext cx="2316480" cy="307975"/>
          </a:xfrm>
          <a:custGeom>
            <a:avLst/>
            <a:gdLst/>
            <a:ahLst/>
            <a:cxnLst/>
            <a:rect l="l" t="t" r="r" b="b"/>
            <a:pathLst>
              <a:path w="2316479" h="307975">
                <a:moveTo>
                  <a:pt x="0" y="307848"/>
                </a:moveTo>
                <a:lnTo>
                  <a:pt x="2316480" y="307848"/>
                </a:lnTo>
                <a:lnTo>
                  <a:pt x="2316480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60209" y="4501133"/>
            <a:ext cx="1210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Sani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(2019)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83808" y="4535423"/>
            <a:ext cx="497205" cy="241300"/>
            <a:chOff x="6083808" y="4535423"/>
            <a:chExt cx="497205" cy="241300"/>
          </a:xfrm>
        </p:grpSpPr>
        <p:sp>
          <p:nvSpPr>
            <p:cNvPr id="14" name="object 14"/>
            <p:cNvSpPr/>
            <p:nvPr/>
          </p:nvSpPr>
          <p:spPr>
            <a:xfrm>
              <a:off x="6096000" y="4547615"/>
              <a:ext cx="472440" cy="216535"/>
            </a:xfrm>
            <a:custGeom>
              <a:avLst/>
              <a:gdLst/>
              <a:ahLst/>
              <a:cxnLst/>
              <a:rect l="l" t="t" r="r" b="b"/>
              <a:pathLst>
                <a:path w="472440" h="216535">
                  <a:moveTo>
                    <a:pt x="364236" y="0"/>
                  </a:moveTo>
                  <a:lnTo>
                    <a:pt x="364236" y="54101"/>
                  </a:lnTo>
                  <a:lnTo>
                    <a:pt x="0" y="54101"/>
                  </a:lnTo>
                  <a:lnTo>
                    <a:pt x="0" y="162305"/>
                  </a:lnTo>
                  <a:lnTo>
                    <a:pt x="364236" y="162305"/>
                  </a:lnTo>
                  <a:lnTo>
                    <a:pt x="364236" y="216407"/>
                  </a:lnTo>
                  <a:lnTo>
                    <a:pt x="472440" y="108203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000" y="4547615"/>
              <a:ext cx="472440" cy="216535"/>
            </a:xfrm>
            <a:custGeom>
              <a:avLst/>
              <a:gdLst/>
              <a:ahLst/>
              <a:cxnLst/>
              <a:rect l="l" t="t" r="r" b="b"/>
              <a:pathLst>
                <a:path w="472440" h="216535">
                  <a:moveTo>
                    <a:pt x="0" y="54101"/>
                  </a:moveTo>
                  <a:lnTo>
                    <a:pt x="364236" y="54101"/>
                  </a:lnTo>
                  <a:lnTo>
                    <a:pt x="364236" y="0"/>
                  </a:lnTo>
                  <a:lnTo>
                    <a:pt x="472440" y="108203"/>
                  </a:lnTo>
                  <a:lnTo>
                    <a:pt x="364236" y="216407"/>
                  </a:lnTo>
                  <a:lnTo>
                    <a:pt x="364236" y="162305"/>
                  </a:lnTo>
                  <a:lnTo>
                    <a:pt x="0" y="162305"/>
                  </a:lnTo>
                  <a:lnTo>
                    <a:pt x="0" y="54101"/>
                  </a:lnTo>
                  <a:close/>
                </a:path>
              </a:pathLst>
            </a:custGeom>
            <a:ln w="24384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208402" y="1688083"/>
            <a:ext cx="3575050" cy="0"/>
          </a:xfrm>
          <a:custGeom>
            <a:avLst/>
            <a:gdLst/>
            <a:ahLst/>
            <a:cxnLst/>
            <a:rect l="l" t="t" r="r" b="b"/>
            <a:pathLst>
              <a:path w="3575050">
                <a:moveTo>
                  <a:pt x="0" y="0"/>
                </a:moveTo>
                <a:lnTo>
                  <a:pt x="3575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08402" y="1352803"/>
            <a:ext cx="3575050" cy="0"/>
          </a:xfrm>
          <a:custGeom>
            <a:avLst/>
            <a:gdLst/>
            <a:ahLst/>
            <a:cxnLst/>
            <a:rect l="l" t="t" r="r" b="b"/>
            <a:pathLst>
              <a:path w="3575050">
                <a:moveTo>
                  <a:pt x="0" y="0"/>
                </a:moveTo>
                <a:lnTo>
                  <a:pt x="3575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08402" y="3364484"/>
            <a:ext cx="3575050" cy="0"/>
          </a:xfrm>
          <a:custGeom>
            <a:avLst/>
            <a:gdLst/>
            <a:ahLst/>
            <a:cxnLst/>
            <a:rect l="l" t="t" r="r" b="b"/>
            <a:pathLst>
              <a:path w="3575050">
                <a:moveTo>
                  <a:pt x="0" y="0"/>
                </a:moveTo>
                <a:lnTo>
                  <a:pt x="3575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80285" y="1453641"/>
            <a:ext cx="7131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30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u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59938" y="1453641"/>
            <a:ext cx="100139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5" dirty="0">
                <a:latin typeface="Arial"/>
                <a:cs typeface="Arial"/>
              </a:rPr>
              <a:t>No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Perturbado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93819" y="1453641"/>
            <a:ext cx="7759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Perturbado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40660" y="1788922"/>
            <a:ext cx="1270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59938" y="1788922"/>
            <a:ext cx="9937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111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15" dirty="0">
                <a:latin typeface="Arial MT"/>
                <a:cs typeface="Arial MT"/>
              </a:rPr>
              <a:t>4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1</a:t>
            </a:r>
            <a:r>
              <a:rPr sz="1100" spc="-1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5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93819" y="1788922"/>
            <a:ext cx="9175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120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spc="15" dirty="0">
                <a:latin typeface="Arial MT"/>
                <a:cs typeface="Arial MT"/>
              </a:rPr>
              <a:t>9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dirty="0">
                <a:latin typeface="Arial MT"/>
                <a:cs typeface="Arial MT"/>
              </a:rPr>
              <a:t>9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40660" y="2124582"/>
            <a:ext cx="119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P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59938" y="2124582"/>
            <a:ext cx="7620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spc="15" dirty="0">
                <a:latin typeface="Arial MT"/>
                <a:cs typeface="Arial MT"/>
              </a:rPr>
              <a:t>1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dirty="0">
                <a:latin typeface="Arial MT"/>
                <a:cs typeface="Arial MT"/>
              </a:rPr>
              <a:t>8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93819" y="2124582"/>
            <a:ext cx="7620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15" dirty="0">
                <a:latin typeface="Arial MT"/>
                <a:cs typeface="Arial MT"/>
              </a:rPr>
              <a:t>6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dirty="0">
                <a:latin typeface="Arial MT"/>
                <a:cs typeface="Arial MT"/>
              </a:rPr>
              <a:t>5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40660" y="2459863"/>
            <a:ext cx="119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K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59938" y="2459863"/>
            <a:ext cx="8382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45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7</a:t>
            </a:r>
            <a:r>
              <a:rPr sz="1100" spc="15" dirty="0">
                <a:latin typeface="Arial MT"/>
                <a:cs typeface="Arial MT"/>
              </a:rPr>
              <a:t>7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9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93819" y="2459863"/>
            <a:ext cx="8382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67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spc="15" dirty="0">
                <a:latin typeface="Arial MT"/>
                <a:cs typeface="Arial MT"/>
              </a:rPr>
              <a:t>1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9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4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40660" y="2795397"/>
            <a:ext cx="2127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35" dirty="0">
                <a:latin typeface="Arial MT"/>
                <a:cs typeface="Arial MT"/>
              </a:rPr>
              <a:t>Mg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59938" y="2795397"/>
            <a:ext cx="8382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26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spc="15" dirty="0">
                <a:latin typeface="Arial MT"/>
                <a:cs typeface="Arial MT"/>
              </a:rPr>
              <a:t>3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93819" y="2795397"/>
            <a:ext cx="8382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27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spc="15" dirty="0">
                <a:latin typeface="Arial MT"/>
                <a:cs typeface="Arial MT"/>
              </a:rPr>
              <a:t>9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6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40660" y="3130676"/>
            <a:ext cx="2038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 MT"/>
                <a:cs typeface="Arial MT"/>
              </a:rPr>
              <a:t>Ca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59938" y="3130676"/>
            <a:ext cx="9175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142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spc="15" dirty="0">
                <a:latin typeface="Arial MT"/>
                <a:cs typeface="Arial MT"/>
              </a:rPr>
              <a:t>3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dirty="0">
                <a:latin typeface="Arial MT"/>
                <a:cs typeface="Arial MT"/>
              </a:rPr>
              <a:t>5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93819" y="3130676"/>
            <a:ext cx="9175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141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15" dirty="0">
                <a:latin typeface="Arial MT"/>
                <a:cs typeface="Arial MT"/>
              </a:rPr>
              <a:t>6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dirty="0">
                <a:latin typeface="Arial MT"/>
                <a:cs typeface="Arial MT"/>
              </a:rPr>
              <a:t>0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170302" y="600913"/>
            <a:ext cx="56470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Arial"/>
                <a:cs typeface="Arial"/>
              </a:rPr>
              <a:t>Contenido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macro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y</a:t>
            </a:r>
            <a:r>
              <a:rPr sz="1800" b="0" spc="-1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micronutrientes</a:t>
            </a:r>
            <a:r>
              <a:rPr sz="1800" b="0" spc="-6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en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hojarasca</a:t>
            </a:r>
            <a:r>
              <a:rPr sz="1800" b="0" spc="-6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por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Arial"/>
                <a:cs typeface="Arial"/>
              </a:rPr>
              <a:t>tipo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spc="5" dirty="0">
                <a:latin typeface="Arial"/>
                <a:cs typeface="Arial"/>
              </a:rPr>
              <a:t>suelo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08402" y="3764279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10">
                <a:moveTo>
                  <a:pt x="0" y="0"/>
                </a:moveTo>
                <a:lnTo>
                  <a:pt x="377520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8402" y="3429000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10">
                <a:moveTo>
                  <a:pt x="0" y="0"/>
                </a:moveTo>
                <a:lnTo>
                  <a:pt x="377520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08402" y="5775959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10">
                <a:moveTo>
                  <a:pt x="0" y="0"/>
                </a:moveTo>
                <a:lnTo>
                  <a:pt x="377520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80285" y="3530853"/>
            <a:ext cx="7131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30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u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06039" y="3530853"/>
            <a:ext cx="100139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5" dirty="0">
                <a:latin typeface="Arial"/>
                <a:cs typeface="Arial"/>
              </a:rPr>
              <a:t>No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Perturbado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14469" y="3530853"/>
            <a:ext cx="7759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Perturbado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40660" y="3866134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C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06039" y="3866134"/>
            <a:ext cx="1072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1372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15" dirty="0">
                <a:latin typeface="Arial MT"/>
                <a:cs typeface="Arial MT"/>
              </a:rPr>
              <a:t>8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-15" dirty="0">
                <a:latin typeface="Arial MT"/>
                <a:cs typeface="Arial MT"/>
              </a:rPr>
              <a:t>3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4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14469" y="3866134"/>
            <a:ext cx="1072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1356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15" dirty="0">
                <a:latin typeface="Arial MT"/>
                <a:cs typeface="Arial MT"/>
              </a:rPr>
              <a:t>4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-15" dirty="0">
                <a:latin typeface="Arial MT"/>
                <a:cs typeface="Arial MT"/>
              </a:rPr>
              <a:t>2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40660" y="4201795"/>
            <a:ext cx="2127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 MT"/>
                <a:cs typeface="Arial MT"/>
              </a:rPr>
              <a:t>Mn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06039" y="4201795"/>
            <a:ext cx="993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711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spc="15" dirty="0">
                <a:latin typeface="Arial MT"/>
                <a:cs typeface="Arial MT"/>
              </a:rPr>
              <a:t>6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7</a:t>
            </a:r>
            <a:r>
              <a:rPr sz="1100" spc="-15" dirty="0">
                <a:latin typeface="Arial MT"/>
                <a:cs typeface="Arial MT"/>
              </a:rPr>
              <a:t>2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8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14469" y="4201795"/>
            <a:ext cx="993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864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spc="15" dirty="0">
                <a:latin typeface="Arial MT"/>
                <a:cs typeface="Arial MT"/>
              </a:rPr>
              <a:t>8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spc="-15" dirty="0">
                <a:latin typeface="Arial MT"/>
                <a:cs typeface="Arial MT"/>
              </a:rPr>
              <a:t>9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9</a:t>
            </a:r>
            <a:r>
              <a:rPr sz="1100" dirty="0">
                <a:latin typeface="Arial MT"/>
                <a:cs typeface="Arial MT"/>
              </a:rPr>
              <a:t>4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40660" y="4537075"/>
            <a:ext cx="1885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Fe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06039" y="4537075"/>
            <a:ext cx="1072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1296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spc="15" dirty="0">
                <a:latin typeface="Arial MT"/>
                <a:cs typeface="Arial MT"/>
              </a:rPr>
              <a:t>4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-15" dirty="0">
                <a:latin typeface="Arial MT"/>
                <a:cs typeface="Arial MT"/>
              </a:rPr>
              <a:t>6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dirty="0">
                <a:latin typeface="Arial MT"/>
                <a:cs typeface="Arial MT"/>
              </a:rPr>
              <a:t>6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14469" y="4537075"/>
            <a:ext cx="1072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1124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9</a:t>
            </a:r>
            <a:r>
              <a:rPr sz="1100" spc="15" dirty="0">
                <a:latin typeface="Arial MT"/>
                <a:cs typeface="Arial MT"/>
              </a:rPr>
              <a:t>4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-15" dirty="0">
                <a:latin typeface="Arial MT"/>
                <a:cs typeface="Arial MT"/>
              </a:rPr>
              <a:t>6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9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240660" y="4872609"/>
            <a:ext cx="2038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 MT"/>
                <a:cs typeface="Arial MT"/>
              </a:rPr>
              <a:t>Cu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106039" y="4872609"/>
            <a:ext cx="9169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86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10" dirty="0">
                <a:latin typeface="Arial MT"/>
                <a:cs typeface="Arial MT"/>
              </a:rPr>
              <a:t>8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25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7</a:t>
            </a:r>
            <a:r>
              <a:rPr sz="1100" dirty="0">
                <a:latin typeface="Arial MT"/>
                <a:cs typeface="Arial MT"/>
              </a:rPr>
              <a:t>5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14469" y="4872609"/>
            <a:ext cx="9169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93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spc="10" dirty="0">
                <a:latin typeface="Arial MT"/>
                <a:cs typeface="Arial MT"/>
              </a:rPr>
              <a:t>1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22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4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40660" y="5207889"/>
            <a:ext cx="1885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Zn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106039" y="5207889"/>
            <a:ext cx="993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374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spc="15" dirty="0">
                <a:latin typeface="Arial MT"/>
                <a:cs typeface="Arial MT"/>
              </a:rPr>
              <a:t>3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spc="-1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5</a:t>
            </a:r>
            <a:r>
              <a:rPr sz="1100" dirty="0">
                <a:latin typeface="Arial MT"/>
                <a:cs typeface="Arial MT"/>
              </a:rPr>
              <a:t>6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14469" y="5207889"/>
            <a:ext cx="993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492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spc="15" dirty="0">
                <a:latin typeface="Arial MT"/>
                <a:cs typeface="Arial MT"/>
              </a:rPr>
              <a:t>1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-15" dirty="0">
                <a:latin typeface="Arial MT"/>
                <a:cs typeface="Arial MT"/>
              </a:rPr>
              <a:t>7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40660" y="5543499"/>
            <a:ext cx="2038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 MT"/>
                <a:cs typeface="Arial MT"/>
              </a:rPr>
              <a:t>Na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106039" y="5543499"/>
            <a:ext cx="8375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28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spc="10" dirty="0">
                <a:latin typeface="Arial MT"/>
                <a:cs typeface="Arial MT"/>
              </a:rPr>
              <a:t>5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7</a:t>
            </a:r>
            <a:r>
              <a:rPr sz="1100" dirty="0">
                <a:latin typeface="Arial MT"/>
                <a:cs typeface="Arial MT"/>
              </a:rPr>
              <a:t>5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14469" y="5543499"/>
            <a:ext cx="8375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18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10" dirty="0">
                <a:latin typeface="Arial MT"/>
                <a:cs typeface="Arial MT"/>
              </a:rPr>
              <a:t>1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2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8607" y="3499103"/>
            <a:ext cx="1000125" cy="304800"/>
          </a:xfrm>
          <a:custGeom>
            <a:avLst/>
            <a:gdLst/>
            <a:ahLst/>
            <a:cxnLst/>
            <a:rect l="l" t="t" r="r" b="b"/>
            <a:pathLst>
              <a:path w="1000125" h="304800">
                <a:moveTo>
                  <a:pt x="0" y="304800"/>
                </a:moveTo>
                <a:lnTo>
                  <a:pt x="999744" y="304800"/>
                </a:lnTo>
                <a:lnTo>
                  <a:pt x="99974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24384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8607" y="2926079"/>
            <a:ext cx="1091565" cy="353695"/>
          </a:xfrm>
          <a:custGeom>
            <a:avLst/>
            <a:gdLst/>
            <a:ahLst/>
            <a:cxnLst/>
            <a:rect l="l" t="t" r="r" b="b"/>
            <a:pathLst>
              <a:path w="1091564" h="353695">
                <a:moveTo>
                  <a:pt x="0" y="353567"/>
                </a:moveTo>
                <a:lnTo>
                  <a:pt x="1091183" y="353567"/>
                </a:lnTo>
                <a:lnTo>
                  <a:pt x="1091183" y="0"/>
                </a:lnTo>
                <a:lnTo>
                  <a:pt x="0" y="0"/>
                </a:lnTo>
                <a:lnTo>
                  <a:pt x="0" y="353567"/>
                </a:lnTo>
                <a:close/>
              </a:path>
            </a:pathLst>
          </a:custGeom>
          <a:ln w="243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6952" y="3517391"/>
            <a:ext cx="1000125" cy="304800"/>
          </a:xfrm>
          <a:custGeom>
            <a:avLst/>
            <a:gdLst/>
            <a:ahLst/>
            <a:cxnLst/>
            <a:rect l="l" t="t" r="r" b="b"/>
            <a:pathLst>
              <a:path w="1000125" h="304800">
                <a:moveTo>
                  <a:pt x="0" y="304799"/>
                </a:moveTo>
                <a:lnTo>
                  <a:pt x="999744" y="304799"/>
                </a:lnTo>
                <a:lnTo>
                  <a:pt x="999744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24384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58569" y="2563367"/>
            <a:ext cx="4443730" cy="381000"/>
            <a:chOff x="1758569" y="2563367"/>
            <a:chExt cx="4443730" cy="381000"/>
          </a:xfrm>
        </p:grpSpPr>
        <p:sp>
          <p:nvSpPr>
            <p:cNvPr id="6" name="object 6"/>
            <p:cNvSpPr/>
            <p:nvPr/>
          </p:nvSpPr>
          <p:spPr>
            <a:xfrm>
              <a:off x="2581655" y="2575559"/>
              <a:ext cx="1088390" cy="356870"/>
            </a:xfrm>
            <a:custGeom>
              <a:avLst/>
              <a:gdLst/>
              <a:ahLst/>
              <a:cxnLst/>
              <a:rect l="l" t="t" r="r" b="b"/>
              <a:pathLst>
                <a:path w="1088389" h="356869">
                  <a:moveTo>
                    <a:pt x="0" y="356615"/>
                  </a:moveTo>
                  <a:lnTo>
                    <a:pt x="1088136" y="356615"/>
                  </a:lnTo>
                  <a:lnTo>
                    <a:pt x="1088136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8569" y="2634106"/>
              <a:ext cx="4443730" cy="0"/>
            </a:xfrm>
            <a:custGeom>
              <a:avLst/>
              <a:gdLst/>
              <a:ahLst/>
              <a:cxnLst/>
              <a:rect l="l" t="t" r="r" b="b"/>
              <a:pathLst>
                <a:path w="4443730">
                  <a:moveTo>
                    <a:pt x="0" y="0"/>
                  </a:moveTo>
                  <a:lnTo>
                    <a:pt x="444360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24039" y="677367"/>
            <a:ext cx="2967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Gutiérrez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(2014)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(8,86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kg</a:t>
            </a:r>
            <a:endParaRPr sz="1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ha</a:t>
            </a:r>
            <a:r>
              <a:rPr sz="1800" baseline="25462" dirty="0">
                <a:latin typeface="Arial MT"/>
                <a:cs typeface="Arial MT"/>
              </a:rPr>
              <a:t>-1</a:t>
            </a:r>
            <a:r>
              <a:rPr sz="1800" dirty="0">
                <a:latin typeface="Arial MT"/>
                <a:cs typeface="Arial MT"/>
              </a:rPr>
              <a:t>),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Mg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(35,33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kg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ha</a:t>
            </a:r>
            <a:r>
              <a:rPr sz="1800" spc="7" baseline="25462" dirty="0">
                <a:latin typeface="Arial MT"/>
                <a:cs typeface="Arial MT"/>
              </a:rPr>
              <a:t>-1</a:t>
            </a:r>
            <a:r>
              <a:rPr sz="1800" spc="5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38543" y="963167"/>
            <a:ext cx="594360" cy="295910"/>
            <a:chOff x="6638543" y="963167"/>
            <a:chExt cx="594360" cy="295910"/>
          </a:xfrm>
        </p:grpSpPr>
        <p:sp>
          <p:nvSpPr>
            <p:cNvPr id="10" name="object 10"/>
            <p:cNvSpPr/>
            <p:nvPr/>
          </p:nvSpPr>
          <p:spPr>
            <a:xfrm>
              <a:off x="6650735" y="975359"/>
              <a:ext cx="570230" cy="271780"/>
            </a:xfrm>
            <a:custGeom>
              <a:avLst/>
              <a:gdLst/>
              <a:ahLst/>
              <a:cxnLst/>
              <a:rect l="l" t="t" r="r" b="b"/>
              <a:pathLst>
                <a:path w="570229" h="271780">
                  <a:moveTo>
                    <a:pt x="434340" y="0"/>
                  </a:moveTo>
                  <a:lnTo>
                    <a:pt x="434340" y="67817"/>
                  </a:lnTo>
                  <a:lnTo>
                    <a:pt x="0" y="67817"/>
                  </a:lnTo>
                  <a:lnTo>
                    <a:pt x="0" y="203453"/>
                  </a:lnTo>
                  <a:lnTo>
                    <a:pt x="434340" y="203453"/>
                  </a:lnTo>
                  <a:lnTo>
                    <a:pt x="434340" y="271272"/>
                  </a:lnTo>
                  <a:lnTo>
                    <a:pt x="569976" y="135636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50735" y="975359"/>
              <a:ext cx="570230" cy="271780"/>
            </a:xfrm>
            <a:custGeom>
              <a:avLst/>
              <a:gdLst/>
              <a:ahLst/>
              <a:cxnLst/>
              <a:rect l="l" t="t" r="r" b="b"/>
              <a:pathLst>
                <a:path w="570229" h="271780">
                  <a:moveTo>
                    <a:pt x="0" y="67817"/>
                  </a:moveTo>
                  <a:lnTo>
                    <a:pt x="434340" y="67817"/>
                  </a:lnTo>
                  <a:lnTo>
                    <a:pt x="434340" y="0"/>
                  </a:lnTo>
                  <a:lnTo>
                    <a:pt x="569976" y="135636"/>
                  </a:lnTo>
                  <a:lnTo>
                    <a:pt x="434340" y="271272"/>
                  </a:lnTo>
                  <a:lnTo>
                    <a:pt x="434340" y="203453"/>
                  </a:lnTo>
                  <a:lnTo>
                    <a:pt x="0" y="203453"/>
                  </a:lnTo>
                  <a:lnTo>
                    <a:pt x="0" y="6781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24039" y="1948434"/>
            <a:ext cx="3138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Valle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(2003)</a:t>
            </a:r>
            <a:r>
              <a:rPr sz="1800" spc="5" dirty="0">
                <a:latin typeface="Arial MT"/>
                <a:cs typeface="Arial MT"/>
              </a:rPr>
              <a:t>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(165,2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kg</a:t>
            </a:r>
            <a:endParaRPr sz="1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ha</a:t>
            </a:r>
            <a:r>
              <a:rPr sz="1800" baseline="25462" dirty="0">
                <a:latin typeface="Arial MT"/>
                <a:cs typeface="Arial MT"/>
              </a:rPr>
              <a:t>-1</a:t>
            </a:r>
            <a:r>
              <a:rPr sz="1800" dirty="0">
                <a:latin typeface="Arial MT"/>
                <a:cs typeface="Arial MT"/>
              </a:rPr>
              <a:t>),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(3,5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</a:t>
            </a:r>
            <a:r>
              <a:rPr sz="1800" baseline="25462" dirty="0">
                <a:latin typeface="Arial MT"/>
                <a:cs typeface="Arial MT"/>
              </a:rPr>
              <a:t>-1</a:t>
            </a:r>
            <a:r>
              <a:rPr sz="1800" dirty="0">
                <a:latin typeface="Arial MT"/>
                <a:cs typeface="Arial MT"/>
              </a:rPr>
              <a:t>),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Mg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(14,8</a:t>
            </a:r>
            <a:endParaRPr sz="1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</a:pPr>
            <a:r>
              <a:rPr sz="1800" spc="5" dirty="0">
                <a:latin typeface="Arial MT"/>
                <a:cs typeface="Arial MT"/>
              </a:rPr>
              <a:t>kg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</a:t>
            </a:r>
            <a:r>
              <a:rPr sz="1800" baseline="25462" dirty="0">
                <a:latin typeface="Arial MT"/>
                <a:cs typeface="Arial MT"/>
              </a:rPr>
              <a:t>-1</a:t>
            </a:r>
            <a:r>
              <a:rPr sz="1800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14159" y="2112264"/>
            <a:ext cx="588645" cy="295910"/>
            <a:chOff x="6614159" y="2112264"/>
            <a:chExt cx="588645" cy="295910"/>
          </a:xfrm>
        </p:grpSpPr>
        <p:sp>
          <p:nvSpPr>
            <p:cNvPr id="14" name="object 14"/>
            <p:cNvSpPr/>
            <p:nvPr/>
          </p:nvSpPr>
          <p:spPr>
            <a:xfrm>
              <a:off x="6626351" y="2124456"/>
              <a:ext cx="563880" cy="271780"/>
            </a:xfrm>
            <a:custGeom>
              <a:avLst/>
              <a:gdLst/>
              <a:ahLst/>
              <a:cxnLst/>
              <a:rect l="l" t="t" r="r" b="b"/>
              <a:pathLst>
                <a:path w="563879" h="271780">
                  <a:moveTo>
                    <a:pt x="428244" y="0"/>
                  </a:moveTo>
                  <a:lnTo>
                    <a:pt x="428244" y="67818"/>
                  </a:lnTo>
                  <a:lnTo>
                    <a:pt x="0" y="67818"/>
                  </a:lnTo>
                  <a:lnTo>
                    <a:pt x="0" y="203454"/>
                  </a:lnTo>
                  <a:lnTo>
                    <a:pt x="428244" y="203454"/>
                  </a:lnTo>
                  <a:lnTo>
                    <a:pt x="428244" y="271272"/>
                  </a:lnTo>
                  <a:lnTo>
                    <a:pt x="563879" y="135636"/>
                  </a:lnTo>
                  <a:lnTo>
                    <a:pt x="42824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6351" y="2124456"/>
              <a:ext cx="563880" cy="271780"/>
            </a:xfrm>
            <a:custGeom>
              <a:avLst/>
              <a:gdLst/>
              <a:ahLst/>
              <a:cxnLst/>
              <a:rect l="l" t="t" r="r" b="b"/>
              <a:pathLst>
                <a:path w="563879" h="271780">
                  <a:moveTo>
                    <a:pt x="0" y="67818"/>
                  </a:moveTo>
                  <a:lnTo>
                    <a:pt x="428244" y="67818"/>
                  </a:lnTo>
                  <a:lnTo>
                    <a:pt x="428244" y="0"/>
                  </a:lnTo>
                  <a:lnTo>
                    <a:pt x="563879" y="135636"/>
                  </a:lnTo>
                  <a:lnTo>
                    <a:pt x="428244" y="271272"/>
                  </a:lnTo>
                  <a:lnTo>
                    <a:pt x="428244" y="203454"/>
                  </a:lnTo>
                  <a:lnTo>
                    <a:pt x="0" y="203454"/>
                  </a:lnTo>
                  <a:lnTo>
                    <a:pt x="0" y="67818"/>
                  </a:lnTo>
                  <a:close/>
                </a:path>
              </a:pathLst>
            </a:custGeom>
            <a:ln w="24383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24039" y="3387979"/>
            <a:ext cx="2579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Castellanos &amp; León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(2010)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(62,72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kg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ha</a:t>
            </a:r>
            <a:r>
              <a:rPr sz="1800" spc="7" baseline="25462" dirty="0">
                <a:latin typeface="Arial MT"/>
                <a:cs typeface="Arial MT"/>
              </a:rPr>
              <a:t>-1</a:t>
            </a:r>
            <a:r>
              <a:rPr sz="1800" spc="5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32447" y="3480815"/>
            <a:ext cx="588645" cy="295910"/>
            <a:chOff x="6632447" y="3480815"/>
            <a:chExt cx="588645" cy="295910"/>
          </a:xfrm>
        </p:grpSpPr>
        <p:sp>
          <p:nvSpPr>
            <p:cNvPr id="18" name="object 18"/>
            <p:cNvSpPr/>
            <p:nvPr/>
          </p:nvSpPr>
          <p:spPr>
            <a:xfrm>
              <a:off x="6644639" y="3493007"/>
              <a:ext cx="563880" cy="271780"/>
            </a:xfrm>
            <a:custGeom>
              <a:avLst/>
              <a:gdLst/>
              <a:ahLst/>
              <a:cxnLst/>
              <a:rect l="l" t="t" r="r" b="b"/>
              <a:pathLst>
                <a:path w="563879" h="271779">
                  <a:moveTo>
                    <a:pt x="428243" y="0"/>
                  </a:moveTo>
                  <a:lnTo>
                    <a:pt x="428243" y="67817"/>
                  </a:lnTo>
                  <a:lnTo>
                    <a:pt x="0" y="67817"/>
                  </a:lnTo>
                  <a:lnTo>
                    <a:pt x="0" y="203453"/>
                  </a:lnTo>
                  <a:lnTo>
                    <a:pt x="428243" y="203453"/>
                  </a:lnTo>
                  <a:lnTo>
                    <a:pt x="428243" y="271271"/>
                  </a:lnTo>
                  <a:lnTo>
                    <a:pt x="563879" y="135635"/>
                  </a:lnTo>
                  <a:lnTo>
                    <a:pt x="42824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44639" y="3493007"/>
              <a:ext cx="563880" cy="271780"/>
            </a:xfrm>
            <a:custGeom>
              <a:avLst/>
              <a:gdLst/>
              <a:ahLst/>
              <a:cxnLst/>
              <a:rect l="l" t="t" r="r" b="b"/>
              <a:pathLst>
                <a:path w="563879" h="271779">
                  <a:moveTo>
                    <a:pt x="0" y="67817"/>
                  </a:moveTo>
                  <a:lnTo>
                    <a:pt x="428243" y="67817"/>
                  </a:lnTo>
                  <a:lnTo>
                    <a:pt x="428243" y="0"/>
                  </a:lnTo>
                  <a:lnTo>
                    <a:pt x="563879" y="135635"/>
                  </a:lnTo>
                  <a:lnTo>
                    <a:pt x="428243" y="271271"/>
                  </a:lnTo>
                  <a:lnTo>
                    <a:pt x="428243" y="203453"/>
                  </a:lnTo>
                  <a:lnTo>
                    <a:pt x="0" y="203453"/>
                  </a:lnTo>
                  <a:lnTo>
                    <a:pt x="0" y="67817"/>
                  </a:lnTo>
                  <a:close/>
                </a:path>
              </a:pathLst>
            </a:custGeom>
            <a:ln w="24384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69429" y="4563617"/>
            <a:ext cx="31140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Montenegro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(2005)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(168,3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</a:t>
            </a:r>
            <a:r>
              <a:rPr sz="1800" baseline="25462" dirty="0">
                <a:latin typeface="Arial MT"/>
                <a:cs typeface="Arial MT"/>
              </a:rPr>
              <a:t>-1</a:t>
            </a:r>
            <a:r>
              <a:rPr sz="1800" dirty="0">
                <a:latin typeface="Arial MT"/>
                <a:cs typeface="Arial MT"/>
              </a:rPr>
              <a:t>),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(41,3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ha</a:t>
            </a:r>
            <a:r>
              <a:rPr sz="1800" spc="7" baseline="25462" dirty="0">
                <a:latin typeface="Arial MT"/>
                <a:cs typeface="Arial MT"/>
              </a:rPr>
              <a:t>-1</a:t>
            </a:r>
            <a:r>
              <a:rPr sz="1800" spc="5" dirty="0">
                <a:latin typeface="Arial MT"/>
                <a:cs typeface="Arial MT"/>
              </a:rPr>
              <a:t>)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20" dirty="0">
                <a:latin typeface="Arial MT"/>
                <a:cs typeface="Arial MT"/>
              </a:rPr>
              <a:t> Mg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(8,9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kg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</a:t>
            </a:r>
            <a:r>
              <a:rPr sz="1800" baseline="25462" dirty="0">
                <a:latin typeface="Arial MT"/>
                <a:cs typeface="Arial MT"/>
              </a:rPr>
              <a:t>-1</a:t>
            </a:r>
            <a:r>
              <a:rPr sz="1800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623304" y="4849367"/>
            <a:ext cx="603885" cy="292735"/>
            <a:chOff x="6623304" y="4849367"/>
            <a:chExt cx="603885" cy="292735"/>
          </a:xfrm>
        </p:grpSpPr>
        <p:sp>
          <p:nvSpPr>
            <p:cNvPr id="22" name="object 22"/>
            <p:cNvSpPr/>
            <p:nvPr/>
          </p:nvSpPr>
          <p:spPr>
            <a:xfrm>
              <a:off x="6635496" y="4861559"/>
              <a:ext cx="579120" cy="268605"/>
            </a:xfrm>
            <a:custGeom>
              <a:avLst/>
              <a:gdLst/>
              <a:ahLst/>
              <a:cxnLst/>
              <a:rect l="l" t="t" r="r" b="b"/>
              <a:pathLst>
                <a:path w="579120" h="268604">
                  <a:moveTo>
                    <a:pt x="445007" y="0"/>
                  </a:moveTo>
                  <a:lnTo>
                    <a:pt x="445007" y="67056"/>
                  </a:lnTo>
                  <a:lnTo>
                    <a:pt x="0" y="67056"/>
                  </a:lnTo>
                  <a:lnTo>
                    <a:pt x="0" y="201167"/>
                  </a:lnTo>
                  <a:lnTo>
                    <a:pt x="445007" y="201167"/>
                  </a:lnTo>
                  <a:lnTo>
                    <a:pt x="445007" y="268223"/>
                  </a:lnTo>
                  <a:lnTo>
                    <a:pt x="579120" y="134112"/>
                  </a:lnTo>
                  <a:lnTo>
                    <a:pt x="44500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35496" y="4861559"/>
              <a:ext cx="579120" cy="268605"/>
            </a:xfrm>
            <a:custGeom>
              <a:avLst/>
              <a:gdLst/>
              <a:ahLst/>
              <a:cxnLst/>
              <a:rect l="l" t="t" r="r" b="b"/>
              <a:pathLst>
                <a:path w="579120" h="268604">
                  <a:moveTo>
                    <a:pt x="0" y="67056"/>
                  </a:moveTo>
                  <a:lnTo>
                    <a:pt x="445007" y="67056"/>
                  </a:lnTo>
                  <a:lnTo>
                    <a:pt x="445007" y="0"/>
                  </a:lnTo>
                  <a:lnTo>
                    <a:pt x="579120" y="134112"/>
                  </a:lnTo>
                  <a:lnTo>
                    <a:pt x="445007" y="268223"/>
                  </a:lnTo>
                  <a:lnTo>
                    <a:pt x="445007" y="201167"/>
                  </a:lnTo>
                  <a:lnTo>
                    <a:pt x="0" y="201167"/>
                  </a:lnTo>
                  <a:lnTo>
                    <a:pt x="0" y="67056"/>
                  </a:lnTo>
                  <a:close/>
                </a:path>
              </a:pathLst>
            </a:custGeom>
            <a:ln w="24384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758569" y="1963547"/>
            <a:ext cx="4443730" cy="0"/>
          </a:xfrm>
          <a:custGeom>
            <a:avLst/>
            <a:gdLst/>
            <a:ahLst/>
            <a:cxnLst/>
            <a:rect l="l" t="t" r="r" b="b"/>
            <a:pathLst>
              <a:path w="4443730">
                <a:moveTo>
                  <a:pt x="0" y="0"/>
                </a:moveTo>
                <a:lnTo>
                  <a:pt x="444360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8569" y="4310507"/>
            <a:ext cx="4443730" cy="0"/>
          </a:xfrm>
          <a:custGeom>
            <a:avLst/>
            <a:gdLst/>
            <a:ahLst/>
            <a:cxnLst/>
            <a:rect l="l" t="t" r="r" b="b"/>
            <a:pathLst>
              <a:path w="4443730">
                <a:moveTo>
                  <a:pt x="0" y="0"/>
                </a:moveTo>
                <a:lnTo>
                  <a:pt x="444360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30451" y="2400045"/>
            <a:ext cx="7131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30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u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40329" y="2064207"/>
            <a:ext cx="7366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dirty="0">
                <a:latin typeface="Arial"/>
                <a:cs typeface="Arial"/>
              </a:rPr>
              <a:t>Pi</a:t>
            </a:r>
            <a:r>
              <a:rPr sz="1100" b="1" i="1" spc="-5" dirty="0">
                <a:latin typeface="Arial"/>
                <a:cs typeface="Arial"/>
              </a:rPr>
              <a:t>p</a:t>
            </a:r>
            <a:r>
              <a:rPr sz="1100" b="1" i="1" spc="-10" dirty="0">
                <a:latin typeface="Arial"/>
                <a:cs typeface="Arial"/>
              </a:rPr>
              <a:t>t</a:t>
            </a:r>
            <a:r>
              <a:rPr sz="1100" b="1" i="1" spc="5" dirty="0">
                <a:latin typeface="Arial"/>
                <a:cs typeface="Arial"/>
              </a:rPr>
              <a:t>a</a:t>
            </a:r>
            <a:r>
              <a:rPr sz="1100" b="1" i="1" spc="-5" dirty="0">
                <a:latin typeface="Arial"/>
                <a:cs typeface="Arial"/>
              </a:rPr>
              <a:t>d</a:t>
            </a:r>
            <a:r>
              <a:rPr sz="1100" b="1" i="1" spc="5" dirty="0">
                <a:latin typeface="Arial"/>
                <a:cs typeface="Arial"/>
              </a:rPr>
              <a:t>e</a:t>
            </a:r>
            <a:r>
              <a:rPr sz="1100" b="1" i="1" spc="-5" dirty="0">
                <a:latin typeface="Arial"/>
                <a:cs typeface="Arial"/>
              </a:rPr>
              <a:t>n</a:t>
            </a:r>
            <a:r>
              <a:rPr sz="1100" b="1" i="1" dirty="0">
                <a:latin typeface="Arial"/>
                <a:cs typeface="Arial"/>
              </a:rPr>
              <a:t>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40329" y="2400045"/>
            <a:ext cx="7372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dirty="0">
                <a:latin typeface="Arial"/>
                <a:cs typeface="Arial"/>
              </a:rPr>
              <a:t>pteroclada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49370" y="2064207"/>
            <a:ext cx="9296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spc="-5" dirty="0">
                <a:latin typeface="Arial"/>
                <a:cs typeface="Arial"/>
              </a:rPr>
              <a:t>Platymiscium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49370" y="2400045"/>
            <a:ext cx="6565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dirty="0">
                <a:latin typeface="Arial"/>
                <a:cs typeface="Arial"/>
              </a:rPr>
              <a:t>pinn</a:t>
            </a:r>
            <a:r>
              <a:rPr sz="1100" b="1" i="1" spc="5" dirty="0">
                <a:latin typeface="Arial"/>
                <a:cs typeface="Arial"/>
              </a:rPr>
              <a:t>a</a:t>
            </a:r>
            <a:r>
              <a:rPr sz="1100" b="1" i="1" spc="-10" dirty="0">
                <a:latin typeface="Arial"/>
                <a:cs typeface="Arial"/>
              </a:rPr>
              <a:t>t</a:t>
            </a:r>
            <a:r>
              <a:rPr sz="1100" b="1" i="1" dirty="0">
                <a:latin typeface="Arial"/>
                <a:cs typeface="Arial"/>
              </a:rPr>
              <a:t>um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04586" y="2064207"/>
            <a:ext cx="39306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spc="-5" dirty="0">
                <a:latin typeface="Arial"/>
                <a:cs typeface="Arial"/>
              </a:rPr>
              <a:t>Z</a:t>
            </a:r>
            <a:r>
              <a:rPr sz="1100" b="1" i="1" spc="5" dirty="0">
                <a:latin typeface="Arial"/>
                <a:cs typeface="Arial"/>
              </a:rPr>
              <a:t>y</a:t>
            </a:r>
            <a:r>
              <a:rPr sz="1100" b="1" i="1" spc="-5" dirty="0">
                <a:latin typeface="Arial"/>
                <a:cs typeface="Arial"/>
              </a:rPr>
              <a:t>g</a:t>
            </a:r>
            <a:r>
              <a:rPr sz="1100" b="1" i="1" dirty="0">
                <a:latin typeface="Arial"/>
                <a:cs typeface="Arial"/>
              </a:rPr>
              <a:t>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04586" y="2400045"/>
            <a:ext cx="6489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dirty="0">
                <a:latin typeface="Arial"/>
                <a:cs typeface="Arial"/>
              </a:rPr>
              <a:t>lo</a:t>
            </a:r>
            <a:r>
              <a:rPr sz="1100" b="1" i="1" spc="-10" dirty="0">
                <a:latin typeface="Arial"/>
                <a:cs typeface="Arial"/>
              </a:rPr>
              <a:t>n</a:t>
            </a:r>
            <a:r>
              <a:rPr sz="1100" b="1" i="1" dirty="0">
                <a:latin typeface="Arial"/>
                <a:cs typeface="Arial"/>
              </a:rPr>
              <a:t>gi</a:t>
            </a:r>
            <a:r>
              <a:rPr sz="1100" b="1" i="1" spc="-10" dirty="0">
                <a:latin typeface="Arial"/>
                <a:cs typeface="Arial"/>
              </a:rPr>
              <a:t>f</a:t>
            </a:r>
            <a:r>
              <a:rPr sz="1100" b="1" i="1" dirty="0">
                <a:latin typeface="Arial"/>
                <a:cs typeface="Arial"/>
              </a:rPr>
              <a:t>ol</a:t>
            </a:r>
            <a:r>
              <a:rPr sz="1100" b="1" i="1" spc="5" dirty="0">
                <a:latin typeface="Arial"/>
                <a:cs typeface="Arial"/>
              </a:rPr>
              <a:t>i</a:t>
            </a:r>
            <a:r>
              <a:rPr sz="1100" b="1" i="1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90826" y="2735021"/>
            <a:ext cx="1270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92323" y="2735021"/>
            <a:ext cx="10655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149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15" dirty="0">
                <a:latin typeface="Arial MT"/>
                <a:cs typeface="Arial MT"/>
              </a:rPr>
              <a:t>6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1</a:t>
            </a:r>
            <a:r>
              <a:rPr sz="1100" spc="-20" dirty="0">
                <a:latin typeface="Arial MT"/>
                <a:cs typeface="Arial MT"/>
              </a:rPr>
              <a:t>3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20" dirty="0">
                <a:latin typeface="Arial MT"/>
                <a:cs typeface="Arial MT"/>
              </a:rPr>
              <a:t>7</a:t>
            </a:r>
            <a:r>
              <a:rPr sz="1100" dirty="0">
                <a:latin typeface="Arial MT"/>
                <a:cs typeface="Arial MT"/>
              </a:rPr>
              <a:t>3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49370" y="2735021"/>
            <a:ext cx="9175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101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spc="10" dirty="0">
                <a:latin typeface="Arial MT"/>
                <a:cs typeface="Arial MT"/>
              </a:rPr>
              <a:t>8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04586" y="2735021"/>
            <a:ext cx="8388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96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9</a:t>
            </a:r>
            <a:r>
              <a:rPr sz="1100" spc="10" dirty="0">
                <a:latin typeface="Arial MT"/>
                <a:cs typeface="Arial MT"/>
              </a:rPr>
              <a:t>1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10" dirty="0">
                <a:latin typeface="Arial MT"/>
                <a:cs typeface="Arial MT"/>
              </a:rPr>
              <a:t>6</a:t>
            </a:r>
            <a:r>
              <a:rPr sz="1100" spc="5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5</a:t>
            </a:r>
            <a:r>
              <a:rPr sz="1100" dirty="0">
                <a:latin typeface="Arial MT"/>
                <a:cs typeface="Arial MT"/>
              </a:rPr>
              <a:t>8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90826" y="3070987"/>
            <a:ext cx="119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P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92323" y="3070987"/>
            <a:ext cx="1065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10" dirty="0">
                <a:latin typeface="Arial MT"/>
                <a:cs typeface="Arial MT"/>
              </a:rPr>
              <a:t>6</a:t>
            </a:r>
            <a:r>
              <a:rPr sz="1100" spc="-5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8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49370" y="3070987"/>
            <a:ext cx="7613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spc="10" dirty="0">
                <a:latin typeface="Arial MT"/>
                <a:cs typeface="Arial MT"/>
              </a:rPr>
              <a:t>1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7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29784" y="2880360"/>
            <a:ext cx="990600" cy="341630"/>
          </a:xfrm>
          <a:prstGeom prst="rect">
            <a:avLst/>
          </a:prstGeom>
          <a:ln w="24383">
            <a:solidFill>
              <a:srgbClr val="FFFF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86995">
              <a:lnSpc>
                <a:spcPts val="1085"/>
              </a:lnSpc>
            </a:pP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10" dirty="0">
                <a:latin typeface="Arial MT"/>
                <a:cs typeface="Arial MT"/>
              </a:rPr>
              <a:t>2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dirty="0">
                <a:latin typeface="Arial MT"/>
                <a:cs typeface="Arial MT"/>
              </a:rPr>
              <a:t>3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90826" y="3405962"/>
            <a:ext cx="1193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K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40329" y="3405962"/>
            <a:ext cx="8382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31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spc="10" dirty="0">
                <a:latin typeface="Arial MT"/>
                <a:cs typeface="Arial MT"/>
              </a:rPr>
              <a:t>5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20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49370" y="3405962"/>
            <a:ext cx="8382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70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10" dirty="0">
                <a:latin typeface="Arial MT"/>
                <a:cs typeface="Arial MT"/>
              </a:rPr>
              <a:t>4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9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20" dirty="0">
                <a:latin typeface="Arial MT"/>
                <a:cs typeface="Arial MT"/>
              </a:rPr>
              <a:t>6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04586" y="3405962"/>
            <a:ext cx="8388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67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spc="10" dirty="0">
                <a:latin typeface="Arial MT"/>
                <a:cs typeface="Arial MT"/>
              </a:rPr>
              <a:t>8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10" dirty="0">
                <a:latin typeface="Arial MT"/>
                <a:cs typeface="Arial MT"/>
              </a:rPr>
              <a:t>9</a:t>
            </a:r>
            <a:r>
              <a:rPr sz="1100" spc="5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3</a:t>
            </a:r>
            <a:r>
              <a:rPr sz="1100" dirty="0">
                <a:latin typeface="Arial MT"/>
                <a:cs typeface="Arial MT"/>
              </a:rPr>
              <a:t>4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90826" y="3741801"/>
            <a:ext cx="2127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 MT"/>
                <a:cs typeface="Arial MT"/>
              </a:rPr>
              <a:t>Mg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40329" y="3741801"/>
            <a:ext cx="8382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29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9</a:t>
            </a:r>
            <a:r>
              <a:rPr sz="1100" spc="15" dirty="0">
                <a:latin typeface="Arial MT"/>
                <a:cs typeface="Arial MT"/>
              </a:rPr>
              <a:t>7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2</a:t>
            </a:r>
            <a:r>
              <a:rPr sz="1100" dirty="0">
                <a:latin typeface="Arial MT"/>
                <a:cs typeface="Arial MT"/>
              </a:rPr>
              <a:t>3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49370" y="3741801"/>
            <a:ext cx="8375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27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spc="10" dirty="0">
                <a:latin typeface="Arial MT"/>
                <a:cs typeface="Arial MT"/>
              </a:rPr>
              <a:t>0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9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04586" y="3741801"/>
            <a:ext cx="8388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23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1</a:t>
            </a:r>
            <a:r>
              <a:rPr sz="1100" spc="10" dirty="0">
                <a:latin typeface="Arial MT"/>
                <a:cs typeface="Arial MT"/>
              </a:rPr>
              <a:t>1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10" dirty="0">
                <a:latin typeface="Arial MT"/>
                <a:cs typeface="Arial MT"/>
              </a:rPr>
              <a:t>0</a:t>
            </a:r>
            <a:r>
              <a:rPr sz="1100" spc="5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7</a:t>
            </a:r>
            <a:r>
              <a:rPr sz="1100" dirty="0">
                <a:latin typeface="Arial MT"/>
                <a:cs typeface="Arial MT"/>
              </a:rPr>
              <a:t>7</a:t>
            </a:r>
            <a:r>
              <a:rPr sz="1100" spc="-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90826" y="4076776"/>
            <a:ext cx="2038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 MT"/>
                <a:cs typeface="Arial MT"/>
              </a:rPr>
              <a:t>Ca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40329" y="4076776"/>
            <a:ext cx="9175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155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spc="15" dirty="0">
                <a:latin typeface="Arial MT"/>
                <a:cs typeface="Arial MT"/>
              </a:rPr>
              <a:t>6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dirty="0">
                <a:latin typeface="Arial MT"/>
                <a:cs typeface="Arial MT"/>
              </a:rPr>
              <a:t>5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49370" y="4076776"/>
            <a:ext cx="107251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146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10" dirty="0">
                <a:latin typeface="Arial MT"/>
                <a:cs typeface="Arial MT"/>
              </a:rPr>
              <a:t>0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1</a:t>
            </a:r>
            <a:r>
              <a:rPr sz="1100" spc="-20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20" dirty="0">
                <a:latin typeface="Arial MT"/>
                <a:cs typeface="Arial MT"/>
              </a:rPr>
              <a:t>9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04586" y="4076776"/>
            <a:ext cx="9175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123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spc="10" dirty="0">
                <a:latin typeface="Arial MT"/>
                <a:cs typeface="Arial MT"/>
              </a:rPr>
              <a:t>7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1946275" y="677367"/>
            <a:ext cx="38334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Arial"/>
                <a:cs typeface="Arial"/>
              </a:rPr>
              <a:t>Concentración</a:t>
            </a:r>
            <a:r>
              <a:rPr sz="1800" b="0" spc="-10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macronutrientes</a:t>
            </a:r>
            <a:r>
              <a:rPr sz="1800" b="0" spc="-7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en </a:t>
            </a:r>
            <a:r>
              <a:rPr sz="1800" b="0" spc="-484" dirty="0">
                <a:latin typeface="Arial"/>
                <a:cs typeface="Arial"/>
              </a:rPr>
              <a:t> </a:t>
            </a:r>
            <a:r>
              <a:rPr sz="1800" b="0" spc="5" dirty="0">
                <a:latin typeface="Arial"/>
                <a:cs typeface="Arial"/>
              </a:rPr>
              <a:t>hojarasca </a:t>
            </a:r>
            <a:r>
              <a:rPr sz="1800" b="0" dirty="0">
                <a:latin typeface="Arial"/>
                <a:cs typeface="Arial"/>
              </a:rPr>
              <a:t>de árboles de 3 </a:t>
            </a:r>
            <a:r>
              <a:rPr sz="1800" b="0" spc="5" dirty="0">
                <a:latin typeface="Arial"/>
                <a:cs typeface="Arial"/>
              </a:rPr>
              <a:t>especies </a:t>
            </a:r>
            <a:r>
              <a:rPr sz="1800" b="0" spc="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arbóreas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7621" y="2190876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>
                <a:moveTo>
                  <a:pt x="0" y="0"/>
                </a:moveTo>
                <a:lnTo>
                  <a:pt x="579018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7621" y="185559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>
                <a:moveTo>
                  <a:pt x="0" y="0"/>
                </a:moveTo>
                <a:lnTo>
                  <a:pt x="579018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7621" y="4202557"/>
            <a:ext cx="5790565" cy="0"/>
          </a:xfrm>
          <a:custGeom>
            <a:avLst/>
            <a:gdLst/>
            <a:ahLst/>
            <a:cxnLst/>
            <a:rect l="l" t="t" r="r" b="b"/>
            <a:pathLst>
              <a:path w="5790565">
                <a:moveTo>
                  <a:pt x="0" y="0"/>
                </a:moveTo>
                <a:lnTo>
                  <a:pt x="579018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89757" y="1956562"/>
            <a:ext cx="7131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30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u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5355" y="1956562"/>
            <a:ext cx="14852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dirty="0">
                <a:latin typeface="Arial"/>
                <a:cs typeface="Arial"/>
              </a:rPr>
              <a:t>Piptadenia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pteroclada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4890" y="1956562"/>
            <a:ext cx="15913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spc="5" dirty="0">
                <a:latin typeface="Arial"/>
                <a:cs typeface="Arial"/>
              </a:rPr>
              <a:t>P</a:t>
            </a:r>
            <a:r>
              <a:rPr sz="1100" b="1" i="1" dirty="0">
                <a:latin typeface="Arial"/>
                <a:cs typeface="Arial"/>
              </a:rPr>
              <a:t>l</a:t>
            </a:r>
            <a:r>
              <a:rPr sz="1100" b="1" i="1" spc="5" dirty="0">
                <a:latin typeface="Arial"/>
                <a:cs typeface="Arial"/>
              </a:rPr>
              <a:t>a</a:t>
            </a:r>
            <a:r>
              <a:rPr sz="1100" b="1" i="1" spc="-10" dirty="0">
                <a:latin typeface="Arial"/>
                <a:cs typeface="Arial"/>
              </a:rPr>
              <a:t>t</a:t>
            </a:r>
            <a:r>
              <a:rPr sz="1100" b="1" i="1" spc="5" dirty="0">
                <a:latin typeface="Arial"/>
                <a:cs typeface="Arial"/>
              </a:rPr>
              <a:t>y</a:t>
            </a:r>
            <a:r>
              <a:rPr sz="1100" b="1" i="1" spc="-25" dirty="0">
                <a:latin typeface="Arial"/>
                <a:cs typeface="Arial"/>
              </a:rPr>
              <a:t>m</a:t>
            </a:r>
            <a:r>
              <a:rPr sz="1100" b="1" i="1" dirty="0">
                <a:latin typeface="Arial"/>
                <a:cs typeface="Arial"/>
              </a:rPr>
              <a:t>i</a:t>
            </a:r>
            <a:r>
              <a:rPr sz="1100" b="1" i="1" spc="-15" dirty="0">
                <a:latin typeface="Arial"/>
                <a:cs typeface="Arial"/>
              </a:rPr>
              <a:t>s</a:t>
            </a:r>
            <a:r>
              <a:rPr sz="1100" b="1" i="1" spc="5" dirty="0">
                <a:latin typeface="Arial"/>
                <a:cs typeface="Arial"/>
              </a:rPr>
              <a:t>c</a:t>
            </a:r>
            <a:r>
              <a:rPr sz="1100" b="1" i="1" dirty="0">
                <a:latin typeface="Arial"/>
                <a:cs typeface="Arial"/>
              </a:rPr>
              <a:t>ium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pinn</a:t>
            </a:r>
            <a:r>
              <a:rPr sz="1100" b="1" i="1" spc="5" dirty="0">
                <a:latin typeface="Arial"/>
                <a:cs typeface="Arial"/>
              </a:rPr>
              <a:t>a</a:t>
            </a:r>
            <a:r>
              <a:rPr sz="1100" b="1" i="1" spc="-10" dirty="0">
                <a:latin typeface="Arial"/>
                <a:cs typeface="Arial"/>
              </a:rPr>
              <a:t>t</a:t>
            </a:r>
            <a:r>
              <a:rPr sz="1100" b="1" i="1" dirty="0">
                <a:latin typeface="Arial"/>
                <a:cs typeface="Arial"/>
              </a:rPr>
              <a:t>um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4583" y="1956562"/>
            <a:ext cx="10509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dirty="0">
                <a:latin typeface="Arial"/>
                <a:cs typeface="Arial"/>
              </a:rPr>
              <a:t>Z</a:t>
            </a:r>
            <a:r>
              <a:rPr sz="1100" b="1" i="1" spc="5" dirty="0">
                <a:latin typeface="Arial"/>
                <a:cs typeface="Arial"/>
              </a:rPr>
              <a:t>y</a:t>
            </a:r>
            <a:r>
              <a:rPr sz="1100" b="1" i="1" dirty="0">
                <a:latin typeface="Arial"/>
                <a:cs typeface="Arial"/>
              </a:rPr>
              <a:t>gia</a:t>
            </a:r>
            <a:r>
              <a:rPr sz="1100" b="1" i="1" spc="-3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lo</a:t>
            </a:r>
            <a:r>
              <a:rPr sz="1100" b="1" i="1" spc="-10" dirty="0">
                <a:latin typeface="Arial"/>
                <a:cs typeface="Arial"/>
              </a:rPr>
              <a:t>n</a:t>
            </a:r>
            <a:r>
              <a:rPr sz="1100" b="1" i="1" dirty="0">
                <a:latin typeface="Arial"/>
                <a:cs typeface="Arial"/>
              </a:rPr>
              <a:t>gi</a:t>
            </a:r>
            <a:r>
              <a:rPr sz="1100" b="1" i="1" spc="-10" dirty="0">
                <a:latin typeface="Arial"/>
                <a:cs typeface="Arial"/>
              </a:rPr>
              <a:t>f</a:t>
            </a:r>
            <a:r>
              <a:rPr sz="1100" b="1" i="1" dirty="0">
                <a:latin typeface="Arial"/>
                <a:cs typeface="Arial"/>
              </a:rPr>
              <a:t>ol</a:t>
            </a:r>
            <a:r>
              <a:rPr sz="1100" b="1" i="1" spc="5" dirty="0">
                <a:latin typeface="Arial"/>
                <a:cs typeface="Arial"/>
              </a:rPr>
              <a:t>i</a:t>
            </a:r>
            <a:r>
              <a:rPr sz="1100" b="1" i="1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0133" y="2291537"/>
            <a:ext cx="1270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C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5355" y="2291537"/>
            <a:ext cx="107315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" dirty="0">
                <a:latin typeface="Arial MT"/>
                <a:cs typeface="Arial MT"/>
              </a:rPr>
              <a:t>1294</a:t>
            </a:r>
            <a:r>
              <a:rPr sz="1100" spc="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7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-20" dirty="0">
                <a:latin typeface="Arial MT"/>
                <a:cs typeface="Arial MT"/>
              </a:rPr>
              <a:t>3</a:t>
            </a:r>
            <a:r>
              <a:rPr sz="1100" spc="5" dirty="0">
                <a:latin typeface="Arial MT"/>
                <a:cs typeface="Arial MT"/>
              </a:rPr>
              <a:t>9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dirty="0">
                <a:latin typeface="Arial MT"/>
                <a:cs typeface="Arial MT"/>
              </a:rPr>
              <a:t>3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0" y="2237232"/>
            <a:ext cx="1127760" cy="207645"/>
          </a:xfrm>
          <a:prstGeom prst="rect">
            <a:avLst/>
          </a:prstGeom>
          <a:ln w="24384">
            <a:solidFill>
              <a:srgbClr val="FF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0955">
              <a:lnSpc>
                <a:spcPts val="1100"/>
              </a:lnSpc>
              <a:spcBef>
                <a:spcPts val="530"/>
              </a:spcBef>
            </a:pPr>
            <a:r>
              <a:rPr sz="1100" spc="5" dirty="0">
                <a:latin typeface="Arial MT"/>
                <a:cs typeface="Arial MT"/>
              </a:rPr>
              <a:t>1446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spc="10" dirty="0">
                <a:latin typeface="Arial MT"/>
                <a:cs typeface="Arial MT"/>
              </a:rPr>
              <a:t>5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-20" dirty="0">
                <a:latin typeface="Arial MT"/>
                <a:cs typeface="Arial MT"/>
              </a:rPr>
              <a:t>1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dirty="0">
                <a:latin typeface="Arial MT"/>
                <a:cs typeface="Arial MT"/>
              </a:rPr>
              <a:t>8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74583" y="2291537"/>
            <a:ext cx="107315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1353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spc="15" dirty="0">
                <a:latin typeface="Arial MT"/>
                <a:cs typeface="Arial MT"/>
              </a:rPr>
              <a:t>6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-20" dirty="0">
                <a:latin typeface="Arial MT"/>
                <a:cs typeface="Arial MT"/>
              </a:rPr>
              <a:t>2</a:t>
            </a:r>
            <a:r>
              <a:rPr sz="1100" spc="5" dirty="0">
                <a:latin typeface="Arial MT"/>
                <a:cs typeface="Arial MT"/>
              </a:rPr>
              <a:t>9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4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0133" y="2627502"/>
            <a:ext cx="2127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35" dirty="0">
                <a:latin typeface="Arial MT"/>
                <a:cs typeface="Arial MT"/>
              </a:rPr>
              <a:t>Mn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45355" y="2627502"/>
            <a:ext cx="9937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" dirty="0">
                <a:latin typeface="Arial MT"/>
                <a:cs typeface="Arial MT"/>
              </a:rPr>
              <a:t>729</a:t>
            </a:r>
            <a:r>
              <a:rPr sz="1100" spc="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0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spc="-1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7</a:t>
            </a:r>
            <a:r>
              <a:rPr sz="1100" dirty="0">
                <a:latin typeface="Arial MT"/>
                <a:cs typeface="Arial MT"/>
              </a:rPr>
              <a:t>9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04890" y="2627502"/>
            <a:ext cx="9931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722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15" dirty="0">
                <a:latin typeface="Arial MT"/>
                <a:cs typeface="Arial MT"/>
              </a:rPr>
              <a:t>5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-15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9</a:t>
            </a:r>
            <a:r>
              <a:rPr sz="1100" dirty="0">
                <a:latin typeface="Arial MT"/>
                <a:cs typeface="Arial MT"/>
              </a:rPr>
              <a:t>3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4583" y="2627502"/>
            <a:ext cx="9937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911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7</a:t>
            </a:r>
            <a:r>
              <a:rPr sz="1100" spc="15" dirty="0">
                <a:latin typeface="Arial MT"/>
                <a:cs typeface="Arial MT"/>
              </a:rPr>
              <a:t>2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spc="-15" dirty="0">
                <a:latin typeface="Arial MT"/>
                <a:cs typeface="Arial MT"/>
              </a:rPr>
              <a:t>8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9</a:t>
            </a:r>
            <a:r>
              <a:rPr sz="1100" dirty="0">
                <a:latin typeface="Arial MT"/>
                <a:cs typeface="Arial MT"/>
              </a:rPr>
              <a:t>8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0133" y="2963037"/>
            <a:ext cx="1885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 MT"/>
                <a:cs typeface="Arial MT"/>
              </a:rPr>
              <a:t>Fe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45355" y="2963037"/>
            <a:ext cx="10725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" dirty="0">
                <a:latin typeface="Arial MT"/>
                <a:cs typeface="Arial MT"/>
              </a:rPr>
              <a:t>1229</a:t>
            </a:r>
            <a:r>
              <a:rPr sz="1100" spc="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9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-15" dirty="0">
                <a:latin typeface="Arial MT"/>
                <a:cs typeface="Arial MT"/>
              </a:rPr>
              <a:t>9</a:t>
            </a:r>
            <a:r>
              <a:rPr sz="1100" spc="5" dirty="0">
                <a:latin typeface="Arial MT"/>
                <a:cs typeface="Arial MT"/>
              </a:rPr>
              <a:t>9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dirty="0">
                <a:latin typeface="Arial MT"/>
                <a:cs typeface="Arial MT"/>
              </a:rPr>
              <a:t>3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4890" y="2963037"/>
            <a:ext cx="10725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1291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spc="15" dirty="0">
                <a:latin typeface="Arial MT"/>
                <a:cs typeface="Arial MT"/>
              </a:rPr>
              <a:t>9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-15" dirty="0">
                <a:latin typeface="Arial MT"/>
                <a:cs typeface="Arial MT"/>
              </a:rPr>
              <a:t>9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74583" y="2963037"/>
            <a:ext cx="10725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1110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spc="15" dirty="0">
                <a:latin typeface="Arial MT"/>
                <a:cs typeface="Arial MT"/>
              </a:rPr>
              <a:t>1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-15" dirty="0">
                <a:latin typeface="Arial MT"/>
                <a:cs typeface="Arial MT"/>
              </a:rPr>
              <a:t>5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-2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9</a:t>
            </a:r>
            <a:r>
              <a:rPr sz="1100" dirty="0">
                <a:latin typeface="Arial MT"/>
                <a:cs typeface="Arial MT"/>
              </a:rPr>
              <a:t>8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50133" y="3298316"/>
            <a:ext cx="2038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 MT"/>
                <a:cs typeface="Arial MT"/>
              </a:rPr>
              <a:t>Cu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45355" y="3298316"/>
            <a:ext cx="8382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" dirty="0">
                <a:latin typeface="Arial MT"/>
                <a:cs typeface="Arial MT"/>
              </a:rPr>
              <a:t>37</a:t>
            </a:r>
            <a:r>
              <a:rPr sz="1100" spc="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8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5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04890" y="3298316"/>
            <a:ext cx="9931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184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spc="15" dirty="0">
                <a:latin typeface="Arial MT"/>
                <a:cs typeface="Arial MT"/>
              </a:rPr>
              <a:t>9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spc="-15" dirty="0">
                <a:latin typeface="Arial MT"/>
                <a:cs typeface="Arial MT"/>
              </a:rPr>
              <a:t>6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6</a:t>
            </a:r>
            <a:r>
              <a:rPr sz="1100" dirty="0">
                <a:latin typeface="Arial MT"/>
                <a:cs typeface="Arial MT"/>
              </a:rPr>
              <a:t>6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74583" y="3298316"/>
            <a:ext cx="8382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Arial MT"/>
                <a:cs typeface="Arial MT"/>
              </a:rPr>
              <a:t>47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9</a:t>
            </a:r>
            <a:r>
              <a:rPr sz="1100" spc="15" dirty="0">
                <a:latin typeface="Arial MT"/>
                <a:cs typeface="Arial MT"/>
              </a:rPr>
              <a:t>1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3</a:t>
            </a:r>
            <a:r>
              <a:rPr sz="1100" dirty="0">
                <a:latin typeface="Arial MT"/>
                <a:cs typeface="Arial MT"/>
              </a:rPr>
              <a:t>3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50133" y="3633977"/>
            <a:ext cx="1885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Zn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45355" y="3633977"/>
            <a:ext cx="9937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Arial MT"/>
                <a:cs typeface="Arial MT"/>
              </a:rPr>
              <a:t>494</a:t>
            </a:r>
            <a:r>
              <a:rPr sz="1100" spc="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9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9</a:t>
            </a:r>
            <a:r>
              <a:rPr sz="1100" spc="-15" dirty="0">
                <a:latin typeface="Arial MT"/>
                <a:cs typeface="Arial MT"/>
              </a:rPr>
              <a:t>9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9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04890" y="3633977"/>
            <a:ext cx="993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503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spc="15" dirty="0">
                <a:latin typeface="Arial MT"/>
                <a:cs typeface="Arial MT"/>
              </a:rPr>
              <a:t>0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8</a:t>
            </a:r>
            <a:r>
              <a:rPr sz="1100" spc="-15" dirty="0">
                <a:latin typeface="Arial MT"/>
                <a:cs typeface="Arial MT"/>
              </a:rPr>
              <a:t>6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9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74583" y="3633977"/>
            <a:ext cx="9937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301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7</a:t>
            </a:r>
            <a:r>
              <a:rPr sz="1100" spc="15" dirty="0">
                <a:latin typeface="Arial MT"/>
                <a:cs typeface="Arial MT"/>
              </a:rPr>
              <a:t>3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spc="-15" dirty="0">
                <a:latin typeface="Arial MT"/>
                <a:cs typeface="Arial MT"/>
              </a:rPr>
              <a:t>6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1</a:t>
            </a:r>
            <a:r>
              <a:rPr sz="1100" dirty="0">
                <a:latin typeface="Arial MT"/>
                <a:cs typeface="Arial MT"/>
              </a:rPr>
              <a:t>6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50133" y="3969258"/>
            <a:ext cx="2038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 MT"/>
                <a:cs typeface="Arial MT"/>
              </a:rPr>
              <a:t>Na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45355" y="3969258"/>
            <a:ext cx="8382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Arial MT"/>
                <a:cs typeface="Arial MT"/>
              </a:rPr>
              <a:t>26</a:t>
            </a:r>
            <a:r>
              <a:rPr sz="1100" spc="5" dirty="0">
                <a:latin typeface="Arial MT"/>
                <a:cs typeface="Arial MT"/>
              </a:rPr>
              <a:t>,</a:t>
            </a:r>
            <a:r>
              <a:rPr sz="1100" spc="10" dirty="0">
                <a:latin typeface="Arial MT"/>
                <a:cs typeface="Arial MT"/>
              </a:rPr>
              <a:t>6</a:t>
            </a:r>
            <a:r>
              <a:rPr sz="1100" spc="5" dirty="0">
                <a:latin typeface="Arial MT"/>
                <a:cs typeface="Arial MT"/>
              </a:rPr>
              <a:t>6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2</a:t>
            </a:r>
            <a:r>
              <a:rPr sz="1100" dirty="0">
                <a:latin typeface="Arial MT"/>
                <a:cs typeface="Arial MT"/>
              </a:rPr>
              <a:t>4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04890" y="3969258"/>
            <a:ext cx="8375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25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0</a:t>
            </a:r>
            <a:r>
              <a:rPr sz="1100" spc="10" dirty="0">
                <a:latin typeface="Arial MT"/>
                <a:cs typeface="Arial MT"/>
              </a:rPr>
              <a:t>9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5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0</a:t>
            </a:r>
            <a:r>
              <a:rPr sz="1100" dirty="0">
                <a:latin typeface="Arial MT"/>
                <a:cs typeface="Arial MT"/>
              </a:rPr>
              <a:t>5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74583" y="3969258"/>
            <a:ext cx="8382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18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5" dirty="0">
                <a:latin typeface="Arial MT"/>
                <a:cs typeface="Arial MT"/>
              </a:rPr>
              <a:t>3</a:t>
            </a:r>
            <a:r>
              <a:rPr sz="1100" spc="15" dirty="0">
                <a:latin typeface="Arial MT"/>
                <a:cs typeface="Arial MT"/>
              </a:rPr>
              <a:t>9</a:t>
            </a:r>
            <a:r>
              <a:rPr sz="1100" spc="-10" dirty="0">
                <a:latin typeface="Times New Roman"/>
                <a:cs typeface="Times New Roman"/>
              </a:rPr>
              <a:t>±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5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77361" y="4720590"/>
            <a:ext cx="601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Sani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(2019)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(47,35%,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47,3%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47,25%)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Cu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(1,77%)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346198" y="1000709"/>
            <a:ext cx="743839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5" dirty="0">
                <a:latin typeface="Arial"/>
                <a:cs typeface="Arial"/>
              </a:rPr>
              <a:t>Concentración</a:t>
            </a:r>
            <a:r>
              <a:rPr sz="1800" b="0" spc="-8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micronutrientes</a:t>
            </a:r>
            <a:r>
              <a:rPr sz="1800" b="0" spc="-5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en</a:t>
            </a:r>
            <a:r>
              <a:rPr sz="1800" b="0" spc="-5" dirty="0">
                <a:latin typeface="Arial"/>
                <a:cs typeface="Arial"/>
              </a:rPr>
              <a:t> </a:t>
            </a:r>
            <a:r>
              <a:rPr sz="1800" b="0" spc="5" dirty="0">
                <a:latin typeface="Arial"/>
                <a:cs typeface="Arial"/>
              </a:rPr>
              <a:t>hojarasca</a:t>
            </a:r>
            <a:r>
              <a:rPr sz="1800" b="0" spc="-5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árboles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</a:t>
            </a:r>
            <a:r>
              <a:rPr sz="1800" b="0" spc="-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3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spc="5" dirty="0">
                <a:latin typeface="Arial"/>
                <a:cs typeface="Arial"/>
              </a:rPr>
              <a:t>especies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Arial"/>
                <a:cs typeface="Arial"/>
              </a:rPr>
              <a:t>arbóreas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96000" y="3102864"/>
            <a:ext cx="1045844" cy="207645"/>
          </a:xfrm>
          <a:custGeom>
            <a:avLst/>
            <a:gdLst/>
            <a:ahLst/>
            <a:cxnLst/>
            <a:rect l="l" t="t" r="r" b="b"/>
            <a:pathLst>
              <a:path w="1045845" h="207645">
                <a:moveTo>
                  <a:pt x="0" y="207263"/>
                </a:moveTo>
                <a:lnTo>
                  <a:pt x="1045463" y="207263"/>
                </a:lnTo>
                <a:lnTo>
                  <a:pt x="1045463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80970" y="1518792"/>
          <a:ext cx="7954006" cy="2346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8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9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Nutrientes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Inoculado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Inoculado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Nutrientes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Inoculado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Inoculado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5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N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118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113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C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1369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1359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1430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08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P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-35" dirty="0">
                          <a:latin typeface="Arial MT"/>
                          <a:cs typeface="Arial MT"/>
                        </a:rPr>
                        <a:t>Mn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784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791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6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K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57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55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Fe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1189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1231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544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35" dirty="0">
                          <a:latin typeface="Arial MT"/>
                          <a:cs typeface="Arial MT"/>
                        </a:rPr>
                        <a:t>Mg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26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26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Cu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93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24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86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22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26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Ca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139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144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572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Zn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449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417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spc="1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Na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9525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25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9525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21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9525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694688" y="3922776"/>
            <a:ext cx="8803005" cy="1725295"/>
          </a:xfrm>
          <a:custGeom>
            <a:avLst/>
            <a:gdLst/>
            <a:ahLst/>
            <a:cxnLst/>
            <a:rect l="l" t="t" r="r" b="b"/>
            <a:pathLst>
              <a:path w="8803005" h="1725295">
                <a:moveTo>
                  <a:pt x="0" y="172466"/>
                </a:moveTo>
                <a:lnTo>
                  <a:pt x="6160" y="126617"/>
                </a:lnTo>
                <a:lnTo>
                  <a:pt x="23546" y="85419"/>
                </a:lnTo>
                <a:lnTo>
                  <a:pt x="50514" y="50514"/>
                </a:lnTo>
                <a:lnTo>
                  <a:pt x="85419" y="23546"/>
                </a:lnTo>
                <a:lnTo>
                  <a:pt x="126617" y="6160"/>
                </a:lnTo>
                <a:lnTo>
                  <a:pt x="172466" y="0"/>
                </a:lnTo>
                <a:lnTo>
                  <a:pt x="8630158" y="0"/>
                </a:lnTo>
                <a:lnTo>
                  <a:pt x="8676006" y="6160"/>
                </a:lnTo>
                <a:lnTo>
                  <a:pt x="8717204" y="23546"/>
                </a:lnTo>
                <a:lnTo>
                  <a:pt x="8752109" y="50514"/>
                </a:lnTo>
                <a:lnTo>
                  <a:pt x="8779077" y="85419"/>
                </a:lnTo>
                <a:lnTo>
                  <a:pt x="8796463" y="126617"/>
                </a:lnTo>
                <a:lnTo>
                  <a:pt x="8802623" y="172466"/>
                </a:lnTo>
                <a:lnTo>
                  <a:pt x="8802623" y="1552702"/>
                </a:lnTo>
                <a:lnTo>
                  <a:pt x="8796463" y="1598550"/>
                </a:lnTo>
                <a:lnTo>
                  <a:pt x="8779077" y="1639748"/>
                </a:lnTo>
                <a:lnTo>
                  <a:pt x="8752109" y="1674653"/>
                </a:lnTo>
                <a:lnTo>
                  <a:pt x="8717204" y="1701621"/>
                </a:lnTo>
                <a:lnTo>
                  <a:pt x="8676006" y="1719007"/>
                </a:lnTo>
                <a:lnTo>
                  <a:pt x="8630158" y="1725168"/>
                </a:lnTo>
                <a:lnTo>
                  <a:pt x="172466" y="1725168"/>
                </a:lnTo>
                <a:lnTo>
                  <a:pt x="126617" y="1719007"/>
                </a:lnTo>
                <a:lnTo>
                  <a:pt x="85419" y="1701621"/>
                </a:lnTo>
                <a:lnTo>
                  <a:pt x="50514" y="1674653"/>
                </a:lnTo>
                <a:lnTo>
                  <a:pt x="23546" y="1639748"/>
                </a:lnTo>
                <a:lnTo>
                  <a:pt x="6160" y="1598550"/>
                </a:lnTo>
                <a:lnTo>
                  <a:pt x="0" y="1552702"/>
                </a:lnTo>
                <a:lnTo>
                  <a:pt x="0" y="172466"/>
                </a:lnTo>
                <a:close/>
              </a:path>
            </a:pathLst>
          </a:custGeom>
          <a:ln w="24384">
            <a:solidFill>
              <a:srgbClr val="DF8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0504" y="4032961"/>
            <a:ext cx="8188325" cy="144589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065" marR="5080" indent="3175" algn="ctr">
              <a:lnSpc>
                <a:spcPct val="86200"/>
              </a:lnSpc>
              <a:spcBef>
                <a:spcPts val="525"/>
              </a:spcBef>
            </a:pPr>
            <a:r>
              <a:rPr sz="2600" spc="-5" dirty="0">
                <a:latin typeface="Arial MT"/>
                <a:cs typeface="Arial MT"/>
              </a:rPr>
              <a:t>Los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análisis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varianza</a:t>
            </a:r>
            <a:r>
              <a:rPr sz="2600" spc="4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no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mostraron</a:t>
            </a:r>
            <a:r>
              <a:rPr sz="2600" spc="3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diferencia 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significativa</a:t>
            </a:r>
            <a:r>
              <a:rPr sz="2600" spc="6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para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el aporte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de nutrientes</a:t>
            </a:r>
            <a:r>
              <a:rPr sz="2600" spc="4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de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la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hojarasca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árboles</a:t>
            </a:r>
            <a:r>
              <a:rPr sz="2600" spc="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de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3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especies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arbóreas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plantadas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en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sitios 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inoculados</a:t>
            </a:r>
            <a:r>
              <a:rPr sz="2600" spc="3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y no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inoculados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0219" y="656082"/>
            <a:ext cx="6816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Arial"/>
                <a:cs typeface="Arial"/>
              </a:rPr>
              <a:t>Concentración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macro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y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micronutrientes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hojarasca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árboles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0219" y="930097"/>
            <a:ext cx="48641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Arial"/>
                <a:cs typeface="Arial"/>
              </a:rPr>
              <a:t>plantados</a:t>
            </a:r>
            <a:r>
              <a:rPr sz="1800" b="0" spc="-6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en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suelos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inoculados</a:t>
            </a:r>
            <a:r>
              <a:rPr sz="1800" b="0" spc="-6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y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no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inoculados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095" y="627887"/>
            <a:ext cx="4498848" cy="25298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09993" y="656082"/>
            <a:ext cx="3816985" cy="204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Lanuza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al.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(2018)</a:t>
            </a:r>
            <a:endParaRPr sz="1800">
              <a:latin typeface="Arial"/>
              <a:cs typeface="Arial"/>
            </a:endParaRPr>
          </a:p>
          <a:p>
            <a:pPr marL="321945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389,2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ha</a:t>
            </a:r>
            <a:r>
              <a:rPr sz="1800" spc="7" baseline="25462" dirty="0">
                <a:latin typeface="Arial MT"/>
                <a:cs typeface="Arial MT"/>
              </a:rPr>
              <a:t>-1</a:t>
            </a:r>
            <a:r>
              <a:rPr sz="1800" spc="217" baseline="25462" dirty="0">
                <a:latin typeface="Arial MT"/>
                <a:cs typeface="Arial MT"/>
              </a:rPr>
              <a:t> </a:t>
            </a:r>
            <a:r>
              <a:rPr sz="1800" spc="475" dirty="0">
                <a:latin typeface="Microsoft Sans Serif"/>
                <a:cs typeface="Microsoft Sans Serif"/>
              </a:rPr>
              <a:t>–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Arial MT"/>
                <a:cs typeface="Arial MT"/>
              </a:rPr>
              <a:t>bosque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plantación</a:t>
            </a:r>
            <a:endParaRPr sz="1800">
              <a:latin typeface="Arial MT"/>
              <a:cs typeface="Arial MT"/>
            </a:endParaRPr>
          </a:p>
          <a:p>
            <a:pPr marL="321945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214,0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kg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ha</a:t>
            </a:r>
            <a:r>
              <a:rPr sz="1800" spc="7" baseline="25462" dirty="0">
                <a:latin typeface="Arial MT"/>
                <a:cs typeface="Arial MT"/>
              </a:rPr>
              <a:t>-1</a:t>
            </a:r>
            <a:r>
              <a:rPr sz="1800" spc="209" baseline="25462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-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bosque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referencia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Castellanos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León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(2010)</a:t>
            </a:r>
            <a:endParaRPr sz="1800">
              <a:latin typeface="Arial"/>
              <a:cs typeface="Arial"/>
            </a:endParaRPr>
          </a:p>
          <a:p>
            <a:pPr marL="50800" marR="340995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5,1 </a:t>
            </a:r>
            <a:r>
              <a:rPr sz="1800" spc="5" dirty="0">
                <a:latin typeface="Arial MT"/>
                <a:cs typeface="Arial MT"/>
              </a:rPr>
              <a:t>mg kg</a:t>
            </a:r>
            <a:r>
              <a:rPr sz="1800" spc="7" baseline="25462" dirty="0">
                <a:latin typeface="Arial MT"/>
                <a:cs typeface="Arial MT"/>
              </a:rPr>
              <a:t>-1 </a:t>
            </a:r>
            <a:r>
              <a:rPr sz="1800" spc="509" baseline="25462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- </a:t>
            </a:r>
            <a:r>
              <a:rPr sz="1800" spc="5" dirty="0">
                <a:latin typeface="Arial MT"/>
                <a:cs typeface="Arial MT"/>
              </a:rPr>
              <a:t>suelo </a:t>
            </a:r>
            <a:r>
              <a:rPr sz="1800" dirty="0">
                <a:latin typeface="Arial MT"/>
                <a:cs typeface="Arial MT"/>
              </a:rPr>
              <a:t>degradado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2,3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mg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kg</a:t>
            </a:r>
            <a:r>
              <a:rPr sz="1800" spc="7" baseline="25462" dirty="0">
                <a:latin typeface="Arial MT"/>
                <a:cs typeface="Arial MT"/>
              </a:rPr>
              <a:t>-1</a:t>
            </a:r>
            <a:r>
              <a:rPr sz="1800" spc="172" baseline="25462" dirty="0">
                <a:latin typeface="Arial MT"/>
                <a:cs typeface="Arial MT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Arial MT"/>
                <a:cs typeface="Arial MT"/>
              </a:rPr>
              <a:t>suelo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degradado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40552" y="1002791"/>
            <a:ext cx="2021205" cy="2212975"/>
            <a:chOff x="5940552" y="1002791"/>
            <a:chExt cx="2021205" cy="2212975"/>
          </a:xfrm>
        </p:grpSpPr>
        <p:sp>
          <p:nvSpPr>
            <p:cNvPr id="5" name="object 5"/>
            <p:cNvSpPr/>
            <p:nvPr/>
          </p:nvSpPr>
          <p:spPr>
            <a:xfrm>
              <a:off x="6239256" y="1014983"/>
              <a:ext cx="798830" cy="271780"/>
            </a:xfrm>
            <a:custGeom>
              <a:avLst/>
              <a:gdLst/>
              <a:ahLst/>
              <a:cxnLst/>
              <a:rect l="l" t="t" r="r" b="b"/>
              <a:pathLst>
                <a:path w="798829" h="271780">
                  <a:moveTo>
                    <a:pt x="662940" y="0"/>
                  </a:moveTo>
                  <a:lnTo>
                    <a:pt x="662940" y="67817"/>
                  </a:lnTo>
                  <a:lnTo>
                    <a:pt x="0" y="67817"/>
                  </a:lnTo>
                  <a:lnTo>
                    <a:pt x="0" y="203453"/>
                  </a:lnTo>
                  <a:lnTo>
                    <a:pt x="662940" y="203453"/>
                  </a:lnTo>
                  <a:lnTo>
                    <a:pt x="662940" y="271271"/>
                  </a:lnTo>
                  <a:lnTo>
                    <a:pt x="798576" y="135636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39256" y="1014983"/>
              <a:ext cx="798830" cy="271780"/>
            </a:xfrm>
            <a:custGeom>
              <a:avLst/>
              <a:gdLst/>
              <a:ahLst/>
              <a:cxnLst/>
              <a:rect l="l" t="t" r="r" b="b"/>
              <a:pathLst>
                <a:path w="798829" h="271780">
                  <a:moveTo>
                    <a:pt x="0" y="67817"/>
                  </a:moveTo>
                  <a:lnTo>
                    <a:pt x="662940" y="67817"/>
                  </a:lnTo>
                  <a:lnTo>
                    <a:pt x="662940" y="0"/>
                  </a:lnTo>
                  <a:lnTo>
                    <a:pt x="798576" y="135636"/>
                  </a:lnTo>
                  <a:lnTo>
                    <a:pt x="662940" y="271271"/>
                  </a:lnTo>
                  <a:lnTo>
                    <a:pt x="662940" y="203453"/>
                  </a:lnTo>
                  <a:lnTo>
                    <a:pt x="0" y="203453"/>
                  </a:lnTo>
                  <a:lnTo>
                    <a:pt x="0" y="67817"/>
                  </a:lnTo>
                  <a:close/>
                </a:path>
              </a:pathLst>
            </a:custGeom>
            <a:ln w="24384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2744" y="2115311"/>
              <a:ext cx="814069" cy="271780"/>
            </a:xfrm>
            <a:custGeom>
              <a:avLst/>
              <a:gdLst/>
              <a:ahLst/>
              <a:cxnLst/>
              <a:rect l="l" t="t" r="r" b="b"/>
              <a:pathLst>
                <a:path w="814070" h="271780">
                  <a:moveTo>
                    <a:pt x="678179" y="0"/>
                  </a:moveTo>
                  <a:lnTo>
                    <a:pt x="678179" y="67817"/>
                  </a:lnTo>
                  <a:lnTo>
                    <a:pt x="0" y="67817"/>
                  </a:lnTo>
                  <a:lnTo>
                    <a:pt x="0" y="203453"/>
                  </a:lnTo>
                  <a:lnTo>
                    <a:pt x="678179" y="203453"/>
                  </a:lnTo>
                  <a:lnTo>
                    <a:pt x="678179" y="271272"/>
                  </a:lnTo>
                  <a:lnTo>
                    <a:pt x="813815" y="135636"/>
                  </a:lnTo>
                  <a:lnTo>
                    <a:pt x="6781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52744" y="2115311"/>
              <a:ext cx="814069" cy="271780"/>
            </a:xfrm>
            <a:custGeom>
              <a:avLst/>
              <a:gdLst/>
              <a:ahLst/>
              <a:cxnLst/>
              <a:rect l="l" t="t" r="r" b="b"/>
              <a:pathLst>
                <a:path w="814070" h="271780">
                  <a:moveTo>
                    <a:pt x="0" y="67817"/>
                  </a:moveTo>
                  <a:lnTo>
                    <a:pt x="678179" y="67817"/>
                  </a:lnTo>
                  <a:lnTo>
                    <a:pt x="678179" y="0"/>
                  </a:lnTo>
                  <a:lnTo>
                    <a:pt x="813815" y="135636"/>
                  </a:lnTo>
                  <a:lnTo>
                    <a:pt x="678179" y="271272"/>
                  </a:lnTo>
                  <a:lnTo>
                    <a:pt x="678179" y="203453"/>
                  </a:lnTo>
                  <a:lnTo>
                    <a:pt x="0" y="203453"/>
                  </a:lnTo>
                  <a:lnTo>
                    <a:pt x="0" y="67817"/>
                  </a:lnTo>
                  <a:close/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8544" y="2849880"/>
              <a:ext cx="1322831" cy="36576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9903" y="3313176"/>
            <a:ext cx="4596384" cy="259979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70150" y="4274946"/>
            <a:ext cx="2505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Rodríguez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al.,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(2011)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41976" y="4349496"/>
            <a:ext cx="822960" cy="304800"/>
            <a:chOff x="5141976" y="4349496"/>
            <a:chExt cx="822960" cy="304800"/>
          </a:xfrm>
        </p:grpSpPr>
        <p:sp>
          <p:nvSpPr>
            <p:cNvPr id="13" name="object 13"/>
            <p:cNvSpPr/>
            <p:nvPr/>
          </p:nvSpPr>
          <p:spPr>
            <a:xfrm>
              <a:off x="5154168" y="4361688"/>
              <a:ext cx="798830" cy="280670"/>
            </a:xfrm>
            <a:custGeom>
              <a:avLst/>
              <a:gdLst/>
              <a:ahLst/>
              <a:cxnLst/>
              <a:rect l="l" t="t" r="r" b="b"/>
              <a:pathLst>
                <a:path w="798829" h="280670">
                  <a:moveTo>
                    <a:pt x="140208" y="0"/>
                  </a:moveTo>
                  <a:lnTo>
                    <a:pt x="0" y="140207"/>
                  </a:lnTo>
                  <a:lnTo>
                    <a:pt x="140208" y="280416"/>
                  </a:lnTo>
                  <a:lnTo>
                    <a:pt x="140208" y="210312"/>
                  </a:lnTo>
                  <a:lnTo>
                    <a:pt x="798576" y="210312"/>
                  </a:lnTo>
                  <a:lnTo>
                    <a:pt x="798576" y="70104"/>
                  </a:lnTo>
                  <a:lnTo>
                    <a:pt x="140208" y="70104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54168" y="4361688"/>
              <a:ext cx="798830" cy="280670"/>
            </a:xfrm>
            <a:custGeom>
              <a:avLst/>
              <a:gdLst/>
              <a:ahLst/>
              <a:cxnLst/>
              <a:rect l="l" t="t" r="r" b="b"/>
              <a:pathLst>
                <a:path w="798829" h="280670">
                  <a:moveTo>
                    <a:pt x="0" y="140207"/>
                  </a:moveTo>
                  <a:lnTo>
                    <a:pt x="140208" y="0"/>
                  </a:lnTo>
                  <a:lnTo>
                    <a:pt x="140208" y="70104"/>
                  </a:lnTo>
                  <a:lnTo>
                    <a:pt x="798576" y="70104"/>
                  </a:lnTo>
                  <a:lnTo>
                    <a:pt x="798576" y="210312"/>
                  </a:lnTo>
                  <a:lnTo>
                    <a:pt x="140208" y="210312"/>
                  </a:lnTo>
                  <a:lnTo>
                    <a:pt x="140208" y="280416"/>
                  </a:lnTo>
                  <a:lnTo>
                    <a:pt x="0" y="140207"/>
                  </a:lnTo>
                  <a:close/>
                </a:path>
              </a:pathLst>
            </a:custGeom>
            <a:ln w="24384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58430" y="184226"/>
            <a:ext cx="26828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Conclusiones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926272" y="886650"/>
            <a:ext cx="8574405" cy="5057775"/>
            <a:chOff x="1926272" y="886650"/>
            <a:chExt cx="8574405" cy="5057775"/>
          </a:xfrm>
        </p:grpSpPr>
        <p:sp>
          <p:nvSpPr>
            <p:cNvPr id="7" name="object 7"/>
            <p:cNvSpPr/>
            <p:nvPr/>
          </p:nvSpPr>
          <p:spPr>
            <a:xfrm>
              <a:off x="1938655" y="899033"/>
              <a:ext cx="1057910" cy="5033010"/>
            </a:xfrm>
            <a:custGeom>
              <a:avLst/>
              <a:gdLst/>
              <a:ahLst/>
              <a:cxnLst/>
              <a:rect l="l" t="t" r="r" b="b"/>
              <a:pathLst>
                <a:path w="1057910" h="5033010">
                  <a:moveTo>
                    <a:pt x="15239" y="0"/>
                  </a:moveTo>
                  <a:lnTo>
                    <a:pt x="49134" y="34344"/>
                  </a:lnTo>
                  <a:lnTo>
                    <a:pt x="82468" y="69031"/>
                  </a:lnTo>
                  <a:lnTo>
                    <a:pt x="115242" y="104054"/>
                  </a:lnTo>
                  <a:lnTo>
                    <a:pt x="147455" y="139409"/>
                  </a:lnTo>
                  <a:lnTo>
                    <a:pt x="179109" y="175089"/>
                  </a:lnTo>
                  <a:lnTo>
                    <a:pt x="210202" y="211088"/>
                  </a:lnTo>
                  <a:lnTo>
                    <a:pt x="240735" y="247402"/>
                  </a:lnTo>
                  <a:lnTo>
                    <a:pt x="270708" y="284023"/>
                  </a:lnTo>
                  <a:lnTo>
                    <a:pt x="300120" y="320947"/>
                  </a:lnTo>
                  <a:lnTo>
                    <a:pt x="328972" y="358168"/>
                  </a:lnTo>
                  <a:lnTo>
                    <a:pt x="357264" y="395680"/>
                  </a:lnTo>
                  <a:lnTo>
                    <a:pt x="384996" y="433477"/>
                  </a:lnTo>
                  <a:lnTo>
                    <a:pt x="412167" y="471554"/>
                  </a:lnTo>
                  <a:lnTo>
                    <a:pt x="438779" y="509905"/>
                  </a:lnTo>
                  <a:lnTo>
                    <a:pt x="464830" y="548524"/>
                  </a:lnTo>
                  <a:lnTo>
                    <a:pt x="490320" y="587406"/>
                  </a:lnTo>
                  <a:lnTo>
                    <a:pt x="515251" y="626544"/>
                  </a:lnTo>
                  <a:lnTo>
                    <a:pt x="539621" y="665934"/>
                  </a:lnTo>
                  <a:lnTo>
                    <a:pt x="563431" y="705568"/>
                  </a:lnTo>
                  <a:lnTo>
                    <a:pt x="586681" y="745443"/>
                  </a:lnTo>
                  <a:lnTo>
                    <a:pt x="609371" y="785552"/>
                  </a:lnTo>
                  <a:lnTo>
                    <a:pt x="631500" y="825889"/>
                  </a:lnTo>
                  <a:lnTo>
                    <a:pt x="653069" y="866448"/>
                  </a:lnTo>
                  <a:lnTo>
                    <a:pt x="674078" y="907224"/>
                  </a:lnTo>
                  <a:lnTo>
                    <a:pt x="694527" y="948212"/>
                  </a:lnTo>
                  <a:lnTo>
                    <a:pt x="714415" y="989405"/>
                  </a:lnTo>
                  <a:lnTo>
                    <a:pt x="733743" y="1030798"/>
                  </a:lnTo>
                  <a:lnTo>
                    <a:pt x="752511" y="1072384"/>
                  </a:lnTo>
                  <a:lnTo>
                    <a:pt x="770719" y="1114159"/>
                  </a:lnTo>
                  <a:lnTo>
                    <a:pt x="788366" y="1156117"/>
                  </a:lnTo>
                  <a:lnTo>
                    <a:pt x="805454" y="1198252"/>
                  </a:lnTo>
                  <a:lnTo>
                    <a:pt x="821981" y="1240558"/>
                  </a:lnTo>
                  <a:lnTo>
                    <a:pt x="837947" y="1283029"/>
                  </a:lnTo>
                  <a:lnTo>
                    <a:pt x="853354" y="1325660"/>
                  </a:lnTo>
                  <a:lnTo>
                    <a:pt x="868200" y="1368445"/>
                  </a:lnTo>
                  <a:lnTo>
                    <a:pt x="882486" y="1411379"/>
                  </a:lnTo>
                  <a:lnTo>
                    <a:pt x="896212" y="1454455"/>
                  </a:lnTo>
                  <a:lnTo>
                    <a:pt x="909378" y="1497669"/>
                  </a:lnTo>
                  <a:lnTo>
                    <a:pt x="921983" y="1541013"/>
                  </a:lnTo>
                  <a:lnTo>
                    <a:pt x="934028" y="1584483"/>
                  </a:lnTo>
                  <a:lnTo>
                    <a:pt x="945513" y="1628073"/>
                  </a:lnTo>
                  <a:lnTo>
                    <a:pt x="956437" y="1671777"/>
                  </a:lnTo>
                  <a:lnTo>
                    <a:pt x="966802" y="1715590"/>
                  </a:lnTo>
                  <a:lnTo>
                    <a:pt x="976606" y="1759505"/>
                  </a:lnTo>
                  <a:lnTo>
                    <a:pt x="985850" y="1803517"/>
                  </a:lnTo>
                  <a:lnTo>
                    <a:pt x="994534" y="1847621"/>
                  </a:lnTo>
                  <a:lnTo>
                    <a:pt x="1002657" y="1891810"/>
                  </a:lnTo>
                  <a:lnTo>
                    <a:pt x="1010220" y="1936079"/>
                  </a:lnTo>
                  <a:lnTo>
                    <a:pt x="1017223" y="1980423"/>
                  </a:lnTo>
                  <a:lnTo>
                    <a:pt x="1023666" y="2024834"/>
                  </a:lnTo>
                  <a:lnTo>
                    <a:pt x="1029548" y="2069309"/>
                  </a:lnTo>
                  <a:lnTo>
                    <a:pt x="1034871" y="2113841"/>
                  </a:lnTo>
                  <a:lnTo>
                    <a:pt x="1039633" y="2158424"/>
                  </a:lnTo>
                  <a:lnTo>
                    <a:pt x="1043834" y="2203052"/>
                  </a:lnTo>
                  <a:lnTo>
                    <a:pt x="1047476" y="2247721"/>
                  </a:lnTo>
                  <a:lnTo>
                    <a:pt x="1050557" y="2292424"/>
                  </a:lnTo>
                  <a:lnTo>
                    <a:pt x="1053078" y="2337155"/>
                  </a:lnTo>
                  <a:lnTo>
                    <a:pt x="1055039" y="2381909"/>
                  </a:lnTo>
                  <a:lnTo>
                    <a:pt x="1056440" y="2426681"/>
                  </a:lnTo>
                  <a:lnTo>
                    <a:pt x="1057280" y="2471464"/>
                  </a:lnTo>
                  <a:lnTo>
                    <a:pt x="1057560" y="2516252"/>
                  </a:lnTo>
                  <a:lnTo>
                    <a:pt x="1057280" y="2561041"/>
                  </a:lnTo>
                  <a:lnTo>
                    <a:pt x="1056440" y="2605823"/>
                  </a:lnTo>
                  <a:lnTo>
                    <a:pt x="1055039" y="2650595"/>
                  </a:lnTo>
                  <a:lnTo>
                    <a:pt x="1053078" y="2695349"/>
                  </a:lnTo>
                  <a:lnTo>
                    <a:pt x="1050557" y="2740080"/>
                  </a:lnTo>
                  <a:lnTo>
                    <a:pt x="1047476" y="2784783"/>
                  </a:lnTo>
                  <a:lnTo>
                    <a:pt x="1043834" y="2829452"/>
                  </a:lnTo>
                  <a:lnTo>
                    <a:pt x="1039633" y="2874081"/>
                  </a:lnTo>
                  <a:lnTo>
                    <a:pt x="1034871" y="2918664"/>
                  </a:lnTo>
                  <a:lnTo>
                    <a:pt x="1029548" y="2963195"/>
                  </a:lnTo>
                  <a:lnTo>
                    <a:pt x="1023666" y="3007670"/>
                  </a:lnTo>
                  <a:lnTo>
                    <a:pt x="1017223" y="3052082"/>
                  </a:lnTo>
                  <a:lnTo>
                    <a:pt x="1010220" y="3096425"/>
                  </a:lnTo>
                  <a:lnTo>
                    <a:pt x="1002657" y="3140694"/>
                  </a:lnTo>
                  <a:lnTo>
                    <a:pt x="994534" y="3184884"/>
                  </a:lnTo>
                  <a:lnTo>
                    <a:pt x="985850" y="3228987"/>
                  </a:lnTo>
                  <a:lnTo>
                    <a:pt x="976606" y="3273000"/>
                  </a:lnTo>
                  <a:lnTo>
                    <a:pt x="966802" y="3316915"/>
                  </a:lnTo>
                  <a:lnTo>
                    <a:pt x="956437" y="3360728"/>
                  </a:lnTo>
                  <a:lnTo>
                    <a:pt x="945513" y="3404432"/>
                  </a:lnTo>
                  <a:lnTo>
                    <a:pt x="934028" y="3448022"/>
                  </a:lnTo>
                  <a:lnTo>
                    <a:pt x="921983" y="3491492"/>
                  </a:lnTo>
                  <a:lnTo>
                    <a:pt x="909378" y="3534837"/>
                  </a:lnTo>
                  <a:lnTo>
                    <a:pt x="896212" y="3578050"/>
                  </a:lnTo>
                  <a:lnTo>
                    <a:pt x="882486" y="3621127"/>
                  </a:lnTo>
                  <a:lnTo>
                    <a:pt x="868200" y="3664061"/>
                  </a:lnTo>
                  <a:lnTo>
                    <a:pt x="853354" y="3706846"/>
                  </a:lnTo>
                  <a:lnTo>
                    <a:pt x="837947" y="3749477"/>
                  </a:lnTo>
                  <a:lnTo>
                    <a:pt x="821981" y="3791949"/>
                  </a:lnTo>
                  <a:lnTo>
                    <a:pt x="805454" y="3834255"/>
                  </a:lnTo>
                  <a:lnTo>
                    <a:pt x="788366" y="3876389"/>
                  </a:lnTo>
                  <a:lnTo>
                    <a:pt x="770719" y="3918347"/>
                  </a:lnTo>
                  <a:lnTo>
                    <a:pt x="752511" y="3960123"/>
                  </a:lnTo>
                  <a:lnTo>
                    <a:pt x="733743" y="4001710"/>
                  </a:lnTo>
                  <a:lnTo>
                    <a:pt x="714415" y="4043102"/>
                  </a:lnTo>
                  <a:lnTo>
                    <a:pt x="694527" y="4084296"/>
                  </a:lnTo>
                  <a:lnTo>
                    <a:pt x="674078" y="4125283"/>
                  </a:lnTo>
                  <a:lnTo>
                    <a:pt x="653069" y="4166060"/>
                  </a:lnTo>
                  <a:lnTo>
                    <a:pt x="631500" y="4206619"/>
                  </a:lnTo>
                  <a:lnTo>
                    <a:pt x="609371" y="4246957"/>
                  </a:lnTo>
                  <a:lnTo>
                    <a:pt x="586681" y="4287065"/>
                  </a:lnTo>
                  <a:lnTo>
                    <a:pt x="563431" y="4326940"/>
                  </a:lnTo>
                  <a:lnTo>
                    <a:pt x="539621" y="4366575"/>
                  </a:lnTo>
                  <a:lnTo>
                    <a:pt x="515251" y="4405965"/>
                  </a:lnTo>
                  <a:lnTo>
                    <a:pt x="490320" y="4445104"/>
                  </a:lnTo>
                  <a:lnTo>
                    <a:pt x="464830" y="4483986"/>
                  </a:lnTo>
                  <a:lnTo>
                    <a:pt x="438779" y="4522605"/>
                  </a:lnTo>
                  <a:lnTo>
                    <a:pt x="412167" y="4560956"/>
                  </a:lnTo>
                  <a:lnTo>
                    <a:pt x="384996" y="4599033"/>
                  </a:lnTo>
                  <a:lnTo>
                    <a:pt x="357264" y="4636830"/>
                  </a:lnTo>
                  <a:lnTo>
                    <a:pt x="328972" y="4674343"/>
                  </a:lnTo>
                  <a:lnTo>
                    <a:pt x="300120" y="4711564"/>
                  </a:lnTo>
                  <a:lnTo>
                    <a:pt x="270708" y="4748488"/>
                  </a:lnTo>
                  <a:lnTo>
                    <a:pt x="240735" y="4785110"/>
                  </a:lnTo>
                  <a:lnTo>
                    <a:pt x="210202" y="4821424"/>
                  </a:lnTo>
                  <a:lnTo>
                    <a:pt x="179109" y="4857423"/>
                  </a:lnTo>
                  <a:lnTo>
                    <a:pt x="147455" y="4893103"/>
                  </a:lnTo>
                  <a:lnTo>
                    <a:pt x="115242" y="4928458"/>
                  </a:lnTo>
                  <a:lnTo>
                    <a:pt x="82468" y="4963482"/>
                  </a:lnTo>
                  <a:lnTo>
                    <a:pt x="49134" y="4998169"/>
                  </a:lnTo>
                  <a:lnTo>
                    <a:pt x="15239" y="5032514"/>
                  </a:lnTo>
                  <a:lnTo>
                    <a:pt x="0" y="5017223"/>
                  </a:lnTo>
                  <a:lnTo>
                    <a:pt x="33962" y="4982804"/>
                  </a:lnTo>
                  <a:lnTo>
                    <a:pt x="67359" y="4948038"/>
                  </a:lnTo>
                  <a:lnTo>
                    <a:pt x="100190" y="4912932"/>
                  </a:lnTo>
                  <a:lnTo>
                    <a:pt x="132455" y="4877492"/>
                  </a:lnTo>
                  <a:lnTo>
                    <a:pt x="164153" y="4841723"/>
                  </a:lnTo>
                  <a:lnTo>
                    <a:pt x="195286" y="4805632"/>
                  </a:lnTo>
                  <a:lnTo>
                    <a:pt x="225853" y="4769223"/>
                  </a:lnTo>
                  <a:lnTo>
                    <a:pt x="255853" y="4732504"/>
                  </a:lnTo>
                  <a:lnTo>
                    <a:pt x="285288" y="4695480"/>
                  </a:lnTo>
                  <a:lnTo>
                    <a:pt x="314156" y="4658156"/>
                  </a:lnTo>
                  <a:lnTo>
                    <a:pt x="342459" y="4620538"/>
                  </a:lnTo>
                  <a:lnTo>
                    <a:pt x="370195" y="4582633"/>
                  </a:lnTo>
                  <a:lnTo>
                    <a:pt x="397365" y="4544446"/>
                  </a:lnTo>
                  <a:lnTo>
                    <a:pt x="423970" y="4505982"/>
                  </a:lnTo>
                  <a:lnTo>
                    <a:pt x="450008" y="4467248"/>
                  </a:lnTo>
                  <a:lnTo>
                    <a:pt x="475480" y="4428250"/>
                  </a:lnTo>
                  <a:lnTo>
                    <a:pt x="500386" y="4388993"/>
                  </a:lnTo>
                  <a:lnTo>
                    <a:pt x="524726" y="4349483"/>
                  </a:lnTo>
                  <a:lnTo>
                    <a:pt x="548500" y="4309726"/>
                  </a:lnTo>
                  <a:lnTo>
                    <a:pt x="571708" y="4269728"/>
                  </a:lnTo>
                  <a:lnTo>
                    <a:pt x="594350" y="4229494"/>
                  </a:lnTo>
                  <a:lnTo>
                    <a:pt x="616426" y="4189030"/>
                  </a:lnTo>
                  <a:lnTo>
                    <a:pt x="637936" y="4148343"/>
                  </a:lnTo>
                  <a:lnTo>
                    <a:pt x="658880" y="4107438"/>
                  </a:lnTo>
                  <a:lnTo>
                    <a:pt x="679257" y="4066320"/>
                  </a:lnTo>
                  <a:lnTo>
                    <a:pt x="699069" y="4024996"/>
                  </a:lnTo>
                  <a:lnTo>
                    <a:pt x="718315" y="3983472"/>
                  </a:lnTo>
                  <a:lnTo>
                    <a:pt x="736994" y="3941753"/>
                  </a:lnTo>
                  <a:lnTo>
                    <a:pt x="755108" y="3899844"/>
                  </a:lnTo>
                  <a:lnTo>
                    <a:pt x="772655" y="3857753"/>
                  </a:lnTo>
                  <a:lnTo>
                    <a:pt x="789637" y="3815484"/>
                  </a:lnTo>
                  <a:lnTo>
                    <a:pt x="806052" y="3773044"/>
                  </a:lnTo>
                  <a:lnTo>
                    <a:pt x="821902" y="3730438"/>
                  </a:lnTo>
                  <a:lnTo>
                    <a:pt x="837185" y="3687673"/>
                  </a:lnTo>
                  <a:lnTo>
                    <a:pt x="851902" y="3644753"/>
                  </a:lnTo>
                  <a:lnTo>
                    <a:pt x="866053" y="3601685"/>
                  </a:lnTo>
                  <a:lnTo>
                    <a:pt x="879638" y="3558474"/>
                  </a:lnTo>
                  <a:lnTo>
                    <a:pt x="892658" y="3515127"/>
                  </a:lnTo>
                  <a:lnTo>
                    <a:pt x="905111" y="3471649"/>
                  </a:lnTo>
                  <a:lnTo>
                    <a:pt x="916998" y="3428046"/>
                  </a:lnTo>
                  <a:lnTo>
                    <a:pt x="928319" y="3384324"/>
                  </a:lnTo>
                  <a:lnTo>
                    <a:pt x="939073" y="3340488"/>
                  </a:lnTo>
                  <a:lnTo>
                    <a:pt x="949262" y="3296545"/>
                  </a:lnTo>
                  <a:lnTo>
                    <a:pt x="958885" y="3252500"/>
                  </a:lnTo>
                  <a:lnTo>
                    <a:pt x="967942" y="3208359"/>
                  </a:lnTo>
                  <a:lnTo>
                    <a:pt x="976433" y="3164128"/>
                  </a:lnTo>
                  <a:lnTo>
                    <a:pt x="984357" y="3119813"/>
                  </a:lnTo>
                  <a:lnTo>
                    <a:pt x="991716" y="3075419"/>
                  </a:lnTo>
                  <a:lnTo>
                    <a:pt x="998509" y="3030953"/>
                  </a:lnTo>
                  <a:lnTo>
                    <a:pt x="1004735" y="2986420"/>
                  </a:lnTo>
                  <a:lnTo>
                    <a:pt x="1010396" y="2941825"/>
                  </a:lnTo>
                  <a:lnTo>
                    <a:pt x="1015490" y="2897176"/>
                  </a:lnTo>
                  <a:lnTo>
                    <a:pt x="1020018" y="2852477"/>
                  </a:lnTo>
                  <a:lnTo>
                    <a:pt x="1023981" y="2807734"/>
                  </a:lnTo>
                  <a:lnTo>
                    <a:pt x="1027377" y="2762954"/>
                  </a:lnTo>
                  <a:lnTo>
                    <a:pt x="1030207" y="2718141"/>
                  </a:lnTo>
                  <a:lnTo>
                    <a:pt x="1032471" y="2673303"/>
                  </a:lnTo>
                  <a:lnTo>
                    <a:pt x="1034170" y="2628444"/>
                  </a:lnTo>
                  <a:lnTo>
                    <a:pt x="1035302" y="2583570"/>
                  </a:lnTo>
                  <a:lnTo>
                    <a:pt x="1035868" y="2538688"/>
                  </a:lnTo>
                  <a:lnTo>
                    <a:pt x="1035868" y="2493803"/>
                  </a:lnTo>
                  <a:lnTo>
                    <a:pt x="1035302" y="2448921"/>
                  </a:lnTo>
                  <a:lnTo>
                    <a:pt x="1034170" y="2404047"/>
                  </a:lnTo>
                  <a:lnTo>
                    <a:pt x="1032471" y="2359189"/>
                  </a:lnTo>
                  <a:lnTo>
                    <a:pt x="1030207" y="2314350"/>
                  </a:lnTo>
                  <a:lnTo>
                    <a:pt x="1027377" y="2269537"/>
                  </a:lnTo>
                  <a:lnTo>
                    <a:pt x="1023981" y="2224757"/>
                  </a:lnTo>
                  <a:lnTo>
                    <a:pt x="1020018" y="2180014"/>
                  </a:lnTo>
                  <a:lnTo>
                    <a:pt x="1015490" y="2135315"/>
                  </a:lnTo>
                  <a:lnTo>
                    <a:pt x="1010396" y="2090665"/>
                  </a:lnTo>
                  <a:lnTo>
                    <a:pt x="1004735" y="2046071"/>
                  </a:lnTo>
                  <a:lnTo>
                    <a:pt x="998509" y="2001537"/>
                  </a:lnTo>
                  <a:lnTo>
                    <a:pt x="991716" y="1957071"/>
                  </a:lnTo>
                  <a:lnTo>
                    <a:pt x="984357" y="1912677"/>
                  </a:lnTo>
                  <a:lnTo>
                    <a:pt x="976433" y="1868361"/>
                  </a:lnTo>
                  <a:lnTo>
                    <a:pt x="967942" y="1824130"/>
                  </a:lnTo>
                  <a:lnTo>
                    <a:pt x="958885" y="1779989"/>
                  </a:lnTo>
                  <a:lnTo>
                    <a:pt x="949262" y="1735944"/>
                  </a:lnTo>
                  <a:lnTo>
                    <a:pt x="939073" y="1692001"/>
                  </a:lnTo>
                  <a:lnTo>
                    <a:pt x="928319" y="1648165"/>
                  </a:lnTo>
                  <a:lnTo>
                    <a:pt x="916998" y="1604442"/>
                  </a:lnTo>
                  <a:lnTo>
                    <a:pt x="905111" y="1560839"/>
                  </a:lnTo>
                  <a:lnTo>
                    <a:pt x="892658" y="1517361"/>
                  </a:lnTo>
                  <a:lnTo>
                    <a:pt x="879638" y="1474013"/>
                  </a:lnTo>
                  <a:lnTo>
                    <a:pt x="866053" y="1430802"/>
                  </a:lnTo>
                  <a:lnTo>
                    <a:pt x="851902" y="1387734"/>
                  </a:lnTo>
                  <a:lnTo>
                    <a:pt x="837185" y="1344813"/>
                  </a:lnTo>
                  <a:lnTo>
                    <a:pt x="821902" y="1302047"/>
                  </a:lnTo>
                  <a:lnTo>
                    <a:pt x="806052" y="1259441"/>
                  </a:lnTo>
                  <a:lnTo>
                    <a:pt x="789637" y="1217000"/>
                  </a:lnTo>
                  <a:lnTo>
                    <a:pt x="772655" y="1174731"/>
                  </a:lnTo>
                  <a:lnTo>
                    <a:pt x="755108" y="1132639"/>
                  </a:lnTo>
                  <a:lnTo>
                    <a:pt x="736994" y="1090731"/>
                  </a:lnTo>
                  <a:lnTo>
                    <a:pt x="718315" y="1049011"/>
                  </a:lnTo>
                  <a:lnTo>
                    <a:pt x="699069" y="1007486"/>
                  </a:lnTo>
                  <a:lnTo>
                    <a:pt x="679257" y="966161"/>
                  </a:lnTo>
                  <a:lnTo>
                    <a:pt x="658880" y="925043"/>
                  </a:lnTo>
                  <a:lnTo>
                    <a:pt x="637936" y="884137"/>
                  </a:lnTo>
                  <a:lnTo>
                    <a:pt x="616426" y="843449"/>
                  </a:lnTo>
                  <a:lnTo>
                    <a:pt x="594350" y="802985"/>
                  </a:lnTo>
                  <a:lnTo>
                    <a:pt x="571708" y="762751"/>
                  </a:lnTo>
                  <a:lnTo>
                    <a:pt x="548500" y="722752"/>
                  </a:lnTo>
                  <a:lnTo>
                    <a:pt x="524726" y="682994"/>
                  </a:lnTo>
                  <a:lnTo>
                    <a:pt x="500386" y="643484"/>
                  </a:lnTo>
                  <a:lnTo>
                    <a:pt x="475480" y="604226"/>
                  </a:lnTo>
                  <a:lnTo>
                    <a:pt x="450008" y="565227"/>
                  </a:lnTo>
                  <a:lnTo>
                    <a:pt x="423970" y="526493"/>
                  </a:lnTo>
                  <a:lnTo>
                    <a:pt x="397365" y="488028"/>
                  </a:lnTo>
                  <a:lnTo>
                    <a:pt x="370195" y="449840"/>
                  </a:lnTo>
                  <a:lnTo>
                    <a:pt x="342459" y="411934"/>
                  </a:lnTo>
                  <a:lnTo>
                    <a:pt x="314156" y="374316"/>
                  </a:lnTo>
                  <a:lnTo>
                    <a:pt x="285288" y="336991"/>
                  </a:lnTo>
                  <a:lnTo>
                    <a:pt x="255853" y="299966"/>
                  </a:lnTo>
                  <a:lnTo>
                    <a:pt x="225853" y="263246"/>
                  </a:lnTo>
                  <a:lnTo>
                    <a:pt x="195286" y="226837"/>
                  </a:lnTo>
                  <a:lnTo>
                    <a:pt x="164153" y="190745"/>
                  </a:lnTo>
                  <a:lnTo>
                    <a:pt x="132455" y="154975"/>
                  </a:lnTo>
                  <a:lnTo>
                    <a:pt x="100190" y="119534"/>
                  </a:lnTo>
                  <a:lnTo>
                    <a:pt x="67359" y="84427"/>
                  </a:lnTo>
                  <a:lnTo>
                    <a:pt x="33962" y="49660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24384">
              <a:solidFill>
                <a:srgbClr val="C577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82824" y="1527048"/>
              <a:ext cx="7705725" cy="1508760"/>
            </a:xfrm>
            <a:custGeom>
              <a:avLst/>
              <a:gdLst/>
              <a:ahLst/>
              <a:cxnLst/>
              <a:rect l="l" t="t" r="r" b="b"/>
              <a:pathLst>
                <a:path w="7705725" h="1508760">
                  <a:moveTo>
                    <a:pt x="0" y="1508760"/>
                  </a:moveTo>
                  <a:lnTo>
                    <a:pt x="7705344" y="1508760"/>
                  </a:lnTo>
                  <a:lnTo>
                    <a:pt x="7705344" y="0"/>
                  </a:lnTo>
                  <a:lnTo>
                    <a:pt x="0" y="0"/>
                  </a:lnTo>
                  <a:lnTo>
                    <a:pt x="0" y="1508760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68622" y="1560068"/>
            <a:ext cx="6340475" cy="14046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86400"/>
              </a:lnSpc>
              <a:spcBef>
                <a:spcPts val="380"/>
              </a:spcBef>
            </a:pPr>
            <a:r>
              <a:rPr sz="1700" spc="-10" dirty="0">
                <a:latin typeface="Arial MT"/>
                <a:cs typeface="Arial MT"/>
              </a:rPr>
              <a:t>Los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nutrientes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de </a:t>
            </a:r>
            <a:r>
              <a:rPr sz="1700" dirty="0">
                <a:latin typeface="Arial MT"/>
                <a:cs typeface="Arial MT"/>
              </a:rPr>
              <a:t>la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hojarasca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no </a:t>
            </a:r>
            <a:r>
              <a:rPr sz="1700" spc="-5" dirty="0">
                <a:latin typeface="Arial MT"/>
                <a:cs typeface="Arial MT"/>
              </a:rPr>
              <a:t>presentaron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diferencias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significativas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en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árboles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plantados</a:t>
            </a:r>
            <a:r>
              <a:rPr sz="1700" spc="4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en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sitios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inoculados</a:t>
            </a:r>
            <a:r>
              <a:rPr sz="1700" spc="4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y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no 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inoculados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sobre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suelos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perturbados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y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no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perturbados.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Sin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embargo,</a:t>
            </a:r>
            <a:r>
              <a:rPr sz="1700" spc="4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la</a:t>
            </a:r>
            <a:r>
              <a:rPr sz="1700" spc="-5" dirty="0">
                <a:latin typeface="Arial MT"/>
                <a:cs typeface="Arial MT"/>
              </a:rPr>
              <a:t> hojarasca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en</a:t>
            </a:r>
            <a:r>
              <a:rPr sz="1700" spc="-5" dirty="0">
                <a:latin typeface="Arial MT"/>
                <a:cs typeface="Arial MT"/>
              </a:rPr>
              <a:t> suelos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perturbados</a:t>
            </a:r>
            <a:r>
              <a:rPr sz="1700" spc="4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obtuvo</a:t>
            </a:r>
            <a:r>
              <a:rPr sz="1700" spc="4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en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promedio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mayor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contenido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en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K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y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en </a:t>
            </a:r>
            <a:r>
              <a:rPr sz="1700" spc="-5" dirty="0">
                <a:latin typeface="Arial MT"/>
                <a:cs typeface="Arial MT"/>
              </a:rPr>
              <a:t>suelos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no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perturbados</a:t>
            </a:r>
            <a:r>
              <a:rPr sz="1700" spc="4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presentó </a:t>
            </a:r>
            <a:r>
              <a:rPr sz="1700" spc="-10" dirty="0">
                <a:latin typeface="Arial MT"/>
                <a:cs typeface="Arial MT"/>
              </a:rPr>
              <a:t>mayor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concentración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en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Na.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25561" y="1325689"/>
            <a:ext cx="8675370" cy="3990340"/>
            <a:chOff x="1825561" y="1325689"/>
            <a:chExt cx="8675370" cy="3990340"/>
          </a:xfrm>
        </p:grpSpPr>
        <p:sp>
          <p:nvSpPr>
            <p:cNvPr id="11" name="object 11"/>
            <p:cNvSpPr/>
            <p:nvPr/>
          </p:nvSpPr>
          <p:spPr>
            <a:xfrm>
              <a:off x="1837943" y="1338072"/>
              <a:ext cx="1887220" cy="1887220"/>
            </a:xfrm>
            <a:custGeom>
              <a:avLst/>
              <a:gdLst/>
              <a:ahLst/>
              <a:cxnLst/>
              <a:rect l="l" t="t" r="r" b="b"/>
              <a:pathLst>
                <a:path w="1887220" h="1887220">
                  <a:moveTo>
                    <a:pt x="943356" y="0"/>
                  </a:moveTo>
                  <a:lnTo>
                    <a:pt x="894815" y="1227"/>
                  </a:lnTo>
                  <a:lnTo>
                    <a:pt x="846911" y="4870"/>
                  </a:lnTo>
                  <a:lnTo>
                    <a:pt x="799703" y="10870"/>
                  </a:lnTo>
                  <a:lnTo>
                    <a:pt x="753250" y="19167"/>
                  </a:lnTo>
                  <a:lnTo>
                    <a:pt x="707612" y="29702"/>
                  </a:lnTo>
                  <a:lnTo>
                    <a:pt x="662848" y="42415"/>
                  </a:lnTo>
                  <a:lnTo>
                    <a:pt x="619017" y="57247"/>
                  </a:lnTo>
                  <a:lnTo>
                    <a:pt x="576179" y="74140"/>
                  </a:lnTo>
                  <a:lnTo>
                    <a:pt x="534392" y="93033"/>
                  </a:lnTo>
                  <a:lnTo>
                    <a:pt x="493717" y="113867"/>
                  </a:lnTo>
                  <a:lnTo>
                    <a:pt x="454212" y="136583"/>
                  </a:lnTo>
                  <a:lnTo>
                    <a:pt x="415937" y="161122"/>
                  </a:lnTo>
                  <a:lnTo>
                    <a:pt x="378951" y="187425"/>
                  </a:lnTo>
                  <a:lnTo>
                    <a:pt x="343313" y="215431"/>
                  </a:lnTo>
                  <a:lnTo>
                    <a:pt x="309083" y="245083"/>
                  </a:lnTo>
                  <a:lnTo>
                    <a:pt x="276320" y="276320"/>
                  </a:lnTo>
                  <a:lnTo>
                    <a:pt x="245083" y="309083"/>
                  </a:lnTo>
                  <a:lnTo>
                    <a:pt x="215431" y="343313"/>
                  </a:lnTo>
                  <a:lnTo>
                    <a:pt x="187425" y="378951"/>
                  </a:lnTo>
                  <a:lnTo>
                    <a:pt x="161122" y="415937"/>
                  </a:lnTo>
                  <a:lnTo>
                    <a:pt x="136583" y="454212"/>
                  </a:lnTo>
                  <a:lnTo>
                    <a:pt x="113867" y="493717"/>
                  </a:lnTo>
                  <a:lnTo>
                    <a:pt x="93033" y="534392"/>
                  </a:lnTo>
                  <a:lnTo>
                    <a:pt x="74140" y="576179"/>
                  </a:lnTo>
                  <a:lnTo>
                    <a:pt x="57247" y="619017"/>
                  </a:lnTo>
                  <a:lnTo>
                    <a:pt x="42415" y="662848"/>
                  </a:lnTo>
                  <a:lnTo>
                    <a:pt x="29702" y="707612"/>
                  </a:lnTo>
                  <a:lnTo>
                    <a:pt x="19167" y="753250"/>
                  </a:lnTo>
                  <a:lnTo>
                    <a:pt x="10870" y="799703"/>
                  </a:lnTo>
                  <a:lnTo>
                    <a:pt x="4870" y="846911"/>
                  </a:lnTo>
                  <a:lnTo>
                    <a:pt x="1227" y="894815"/>
                  </a:lnTo>
                  <a:lnTo>
                    <a:pt x="0" y="943355"/>
                  </a:lnTo>
                  <a:lnTo>
                    <a:pt x="1227" y="991896"/>
                  </a:lnTo>
                  <a:lnTo>
                    <a:pt x="4870" y="1039800"/>
                  </a:lnTo>
                  <a:lnTo>
                    <a:pt x="10870" y="1087008"/>
                  </a:lnTo>
                  <a:lnTo>
                    <a:pt x="19167" y="1133461"/>
                  </a:lnTo>
                  <a:lnTo>
                    <a:pt x="29702" y="1179099"/>
                  </a:lnTo>
                  <a:lnTo>
                    <a:pt x="42415" y="1223863"/>
                  </a:lnTo>
                  <a:lnTo>
                    <a:pt x="57247" y="1267694"/>
                  </a:lnTo>
                  <a:lnTo>
                    <a:pt x="74140" y="1310532"/>
                  </a:lnTo>
                  <a:lnTo>
                    <a:pt x="93033" y="1352319"/>
                  </a:lnTo>
                  <a:lnTo>
                    <a:pt x="113867" y="1392994"/>
                  </a:lnTo>
                  <a:lnTo>
                    <a:pt x="136583" y="1432499"/>
                  </a:lnTo>
                  <a:lnTo>
                    <a:pt x="161122" y="1470774"/>
                  </a:lnTo>
                  <a:lnTo>
                    <a:pt x="187425" y="1507760"/>
                  </a:lnTo>
                  <a:lnTo>
                    <a:pt x="215431" y="1543398"/>
                  </a:lnTo>
                  <a:lnTo>
                    <a:pt x="245083" y="1577628"/>
                  </a:lnTo>
                  <a:lnTo>
                    <a:pt x="276320" y="1610391"/>
                  </a:lnTo>
                  <a:lnTo>
                    <a:pt x="309083" y="1641628"/>
                  </a:lnTo>
                  <a:lnTo>
                    <a:pt x="343313" y="1671280"/>
                  </a:lnTo>
                  <a:lnTo>
                    <a:pt x="378951" y="1699286"/>
                  </a:lnTo>
                  <a:lnTo>
                    <a:pt x="415937" y="1725589"/>
                  </a:lnTo>
                  <a:lnTo>
                    <a:pt x="454212" y="1750128"/>
                  </a:lnTo>
                  <a:lnTo>
                    <a:pt x="493717" y="1772844"/>
                  </a:lnTo>
                  <a:lnTo>
                    <a:pt x="534392" y="1793678"/>
                  </a:lnTo>
                  <a:lnTo>
                    <a:pt x="576179" y="1812571"/>
                  </a:lnTo>
                  <a:lnTo>
                    <a:pt x="619017" y="1829464"/>
                  </a:lnTo>
                  <a:lnTo>
                    <a:pt x="662848" y="1844296"/>
                  </a:lnTo>
                  <a:lnTo>
                    <a:pt x="707612" y="1857009"/>
                  </a:lnTo>
                  <a:lnTo>
                    <a:pt x="753250" y="1867544"/>
                  </a:lnTo>
                  <a:lnTo>
                    <a:pt x="799703" y="1875841"/>
                  </a:lnTo>
                  <a:lnTo>
                    <a:pt x="846911" y="1881841"/>
                  </a:lnTo>
                  <a:lnTo>
                    <a:pt x="894815" y="1885484"/>
                  </a:lnTo>
                  <a:lnTo>
                    <a:pt x="943356" y="1886712"/>
                  </a:lnTo>
                  <a:lnTo>
                    <a:pt x="991896" y="1885484"/>
                  </a:lnTo>
                  <a:lnTo>
                    <a:pt x="1039800" y="1881841"/>
                  </a:lnTo>
                  <a:lnTo>
                    <a:pt x="1087008" y="1875841"/>
                  </a:lnTo>
                  <a:lnTo>
                    <a:pt x="1133461" y="1867544"/>
                  </a:lnTo>
                  <a:lnTo>
                    <a:pt x="1179099" y="1857009"/>
                  </a:lnTo>
                  <a:lnTo>
                    <a:pt x="1223863" y="1844296"/>
                  </a:lnTo>
                  <a:lnTo>
                    <a:pt x="1267694" y="1829464"/>
                  </a:lnTo>
                  <a:lnTo>
                    <a:pt x="1310532" y="1812571"/>
                  </a:lnTo>
                  <a:lnTo>
                    <a:pt x="1352319" y="1793678"/>
                  </a:lnTo>
                  <a:lnTo>
                    <a:pt x="1392994" y="1772844"/>
                  </a:lnTo>
                  <a:lnTo>
                    <a:pt x="1432499" y="1750128"/>
                  </a:lnTo>
                  <a:lnTo>
                    <a:pt x="1470774" y="1725589"/>
                  </a:lnTo>
                  <a:lnTo>
                    <a:pt x="1507760" y="1699286"/>
                  </a:lnTo>
                  <a:lnTo>
                    <a:pt x="1543398" y="1671280"/>
                  </a:lnTo>
                  <a:lnTo>
                    <a:pt x="1577628" y="1641628"/>
                  </a:lnTo>
                  <a:lnTo>
                    <a:pt x="1610391" y="1610391"/>
                  </a:lnTo>
                  <a:lnTo>
                    <a:pt x="1641628" y="1577628"/>
                  </a:lnTo>
                  <a:lnTo>
                    <a:pt x="1671280" y="1543398"/>
                  </a:lnTo>
                  <a:lnTo>
                    <a:pt x="1699286" y="1507760"/>
                  </a:lnTo>
                  <a:lnTo>
                    <a:pt x="1725589" y="1470774"/>
                  </a:lnTo>
                  <a:lnTo>
                    <a:pt x="1750128" y="1432499"/>
                  </a:lnTo>
                  <a:lnTo>
                    <a:pt x="1772844" y="1392994"/>
                  </a:lnTo>
                  <a:lnTo>
                    <a:pt x="1793678" y="1352319"/>
                  </a:lnTo>
                  <a:lnTo>
                    <a:pt x="1812571" y="1310532"/>
                  </a:lnTo>
                  <a:lnTo>
                    <a:pt x="1829464" y="1267694"/>
                  </a:lnTo>
                  <a:lnTo>
                    <a:pt x="1844296" y="1223863"/>
                  </a:lnTo>
                  <a:lnTo>
                    <a:pt x="1857009" y="1179099"/>
                  </a:lnTo>
                  <a:lnTo>
                    <a:pt x="1867544" y="1133461"/>
                  </a:lnTo>
                  <a:lnTo>
                    <a:pt x="1875841" y="1087008"/>
                  </a:lnTo>
                  <a:lnTo>
                    <a:pt x="1881841" y="1039800"/>
                  </a:lnTo>
                  <a:lnTo>
                    <a:pt x="1885484" y="991896"/>
                  </a:lnTo>
                  <a:lnTo>
                    <a:pt x="1886711" y="943355"/>
                  </a:lnTo>
                  <a:lnTo>
                    <a:pt x="1885484" y="894815"/>
                  </a:lnTo>
                  <a:lnTo>
                    <a:pt x="1881841" y="846911"/>
                  </a:lnTo>
                  <a:lnTo>
                    <a:pt x="1875841" y="799703"/>
                  </a:lnTo>
                  <a:lnTo>
                    <a:pt x="1867544" y="753250"/>
                  </a:lnTo>
                  <a:lnTo>
                    <a:pt x="1857009" y="707612"/>
                  </a:lnTo>
                  <a:lnTo>
                    <a:pt x="1844296" y="662848"/>
                  </a:lnTo>
                  <a:lnTo>
                    <a:pt x="1829464" y="619017"/>
                  </a:lnTo>
                  <a:lnTo>
                    <a:pt x="1812571" y="576179"/>
                  </a:lnTo>
                  <a:lnTo>
                    <a:pt x="1793678" y="534392"/>
                  </a:lnTo>
                  <a:lnTo>
                    <a:pt x="1772844" y="493717"/>
                  </a:lnTo>
                  <a:lnTo>
                    <a:pt x="1750128" y="454212"/>
                  </a:lnTo>
                  <a:lnTo>
                    <a:pt x="1725589" y="415937"/>
                  </a:lnTo>
                  <a:lnTo>
                    <a:pt x="1699286" y="378951"/>
                  </a:lnTo>
                  <a:lnTo>
                    <a:pt x="1671280" y="343313"/>
                  </a:lnTo>
                  <a:lnTo>
                    <a:pt x="1641628" y="309083"/>
                  </a:lnTo>
                  <a:lnTo>
                    <a:pt x="1610391" y="276320"/>
                  </a:lnTo>
                  <a:lnTo>
                    <a:pt x="1577628" y="245083"/>
                  </a:lnTo>
                  <a:lnTo>
                    <a:pt x="1543398" y="215431"/>
                  </a:lnTo>
                  <a:lnTo>
                    <a:pt x="1507760" y="187425"/>
                  </a:lnTo>
                  <a:lnTo>
                    <a:pt x="1470774" y="161122"/>
                  </a:lnTo>
                  <a:lnTo>
                    <a:pt x="1432499" y="136583"/>
                  </a:lnTo>
                  <a:lnTo>
                    <a:pt x="1392994" y="113867"/>
                  </a:lnTo>
                  <a:lnTo>
                    <a:pt x="1352319" y="93033"/>
                  </a:lnTo>
                  <a:lnTo>
                    <a:pt x="1310532" y="74140"/>
                  </a:lnTo>
                  <a:lnTo>
                    <a:pt x="1267694" y="57247"/>
                  </a:lnTo>
                  <a:lnTo>
                    <a:pt x="1223863" y="42415"/>
                  </a:lnTo>
                  <a:lnTo>
                    <a:pt x="1179099" y="29702"/>
                  </a:lnTo>
                  <a:lnTo>
                    <a:pt x="1133461" y="19167"/>
                  </a:lnTo>
                  <a:lnTo>
                    <a:pt x="1087008" y="10870"/>
                  </a:lnTo>
                  <a:lnTo>
                    <a:pt x="1039800" y="4870"/>
                  </a:lnTo>
                  <a:lnTo>
                    <a:pt x="991896" y="1227"/>
                  </a:lnTo>
                  <a:lnTo>
                    <a:pt x="943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7943" y="1338072"/>
              <a:ext cx="1887220" cy="1887220"/>
            </a:xfrm>
            <a:custGeom>
              <a:avLst/>
              <a:gdLst/>
              <a:ahLst/>
              <a:cxnLst/>
              <a:rect l="l" t="t" r="r" b="b"/>
              <a:pathLst>
                <a:path w="1887220" h="1887220">
                  <a:moveTo>
                    <a:pt x="0" y="943355"/>
                  </a:moveTo>
                  <a:lnTo>
                    <a:pt x="1227" y="894815"/>
                  </a:lnTo>
                  <a:lnTo>
                    <a:pt x="4870" y="846911"/>
                  </a:lnTo>
                  <a:lnTo>
                    <a:pt x="10870" y="799703"/>
                  </a:lnTo>
                  <a:lnTo>
                    <a:pt x="19167" y="753250"/>
                  </a:lnTo>
                  <a:lnTo>
                    <a:pt x="29702" y="707612"/>
                  </a:lnTo>
                  <a:lnTo>
                    <a:pt x="42415" y="662848"/>
                  </a:lnTo>
                  <a:lnTo>
                    <a:pt x="57247" y="619017"/>
                  </a:lnTo>
                  <a:lnTo>
                    <a:pt x="74140" y="576179"/>
                  </a:lnTo>
                  <a:lnTo>
                    <a:pt x="93033" y="534392"/>
                  </a:lnTo>
                  <a:lnTo>
                    <a:pt x="113867" y="493717"/>
                  </a:lnTo>
                  <a:lnTo>
                    <a:pt x="136583" y="454212"/>
                  </a:lnTo>
                  <a:lnTo>
                    <a:pt x="161122" y="415937"/>
                  </a:lnTo>
                  <a:lnTo>
                    <a:pt x="187425" y="378951"/>
                  </a:lnTo>
                  <a:lnTo>
                    <a:pt x="215431" y="343313"/>
                  </a:lnTo>
                  <a:lnTo>
                    <a:pt x="245083" y="309083"/>
                  </a:lnTo>
                  <a:lnTo>
                    <a:pt x="276320" y="276320"/>
                  </a:lnTo>
                  <a:lnTo>
                    <a:pt x="309083" y="245083"/>
                  </a:lnTo>
                  <a:lnTo>
                    <a:pt x="343313" y="215431"/>
                  </a:lnTo>
                  <a:lnTo>
                    <a:pt x="378951" y="187425"/>
                  </a:lnTo>
                  <a:lnTo>
                    <a:pt x="415937" y="161122"/>
                  </a:lnTo>
                  <a:lnTo>
                    <a:pt x="454212" y="136583"/>
                  </a:lnTo>
                  <a:lnTo>
                    <a:pt x="493717" y="113867"/>
                  </a:lnTo>
                  <a:lnTo>
                    <a:pt x="534392" y="93033"/>
                  </a:lnTo>
                  <a:lnTo>
                    <a:pt x="576179" y="74140"/>
                  </a:lnTo>
                  <a:lnTo>
                    <a:pt x="619017" y="57247"/>
                  </a:lnTo>
                  <a:lnTo>
                    <a:pt x="662848" y="42415"/>
                  </a:lnTo>
                  <a:lnTo>
                    <a:pt x="707612" y="29702"/>
                  </a:lnTo>
                  <a:lnTo>
                    <a:pt x="753250" y="19167"/>
                  </a:lnTo>
                  <a:lnTo>
                    <a:pt x="799703" y="10870"/>
                  </a:lnTo>
                  <a:lnTo>
                    <a:pt x="846911" y="4870"/>
                  </a:lnTo>
                  <a:lnTo>
                    <a:pt x="894815" y="1227"/>
                  </a:lnTo>
                  <a:lnTo>
                    <a:pt x="943356" y="0"/>
                  </a:lnTo>
                  <a:lnTo>
                    <a:pt x="991896" y="1227"/>
                  </a:lnTo>
                  <a:lnTo>
                    <a:pt x="1039800" y="4870"/>
                  </a:lnTo>
                  <a:lnTo>
                    <a:pt x="1087008" y="10870"/>
                  </a:lnTo>
                  <a:lnTo>
                    <a:pt x="1133461" y="19167"/>
                  </a:lnTo>
                  <a:lnTo>
                    <a:pt x="1179099" y="29702"/>
                  </a:lnTo>
                  <a:lnTo>
                    <a:pt x="1223863" y="42415"/>
                  </a:lnTo>
                  <a:lnTo>
                    <a:pt x="1267694" y="57247"/>
                  </a:lnTo>
                  <a:lnTo>
                    <a:pt x="1310532" y="74140"/>
                  </a:lnTo>
                  <a:lnTo>
                    <a:pt x="1352319" y="93033"/>
                  </a:lnTo>
                  <a:lnTo>
                    <a:pt x="1392994" y="113867"/>
                  </a:lnTo>
                  <a:lnTo>
                    <a:pt x="1432499" y="136583"/>
                  </a:lnTo>
                  <a:lnTo>
                    <a:pt x="1470774" y="161122"/>
                  </a:lnTo>
                  <a:lnTo>
                    <a:pt x="1507760" y="187425"/>
                  </a:lnTo>
                  <a:lnTo>
                    <a:pt x="1543398" y="215431"/>
                  </a:lnTo>
                  <a:lnTo>
                    <a:pt x="1577628" y="245083"/>
                  </a:lnTo>
                  <a:lnTo>
                    <a:pt x="1610391" y="276320"/>
                  </a:lnTo>
                  <a:lnTo>
                    <a:pt x="1641628" y="309083"/>
                  </a:lnTo>
                  <a:lnTo>
                    <a:pt x="1671280" y="343313"/>
                  </a:lnTo>
                  <a:lnTo>
                    <a:pt x="1699286" y="378951"/>
                  </a:lnTo>
                  <a:lnTo>
                    <a:pt x="1725589" y="415937"/>
                  </a:lnTo>
                  <a:lnTo>
                    <a:pt x="1750128" y="454212"/>
                  </a:lnTo>
                  <a:lnTo>
                    <a:pt x="1772844" y="493717"/>
                  </a:lnTo>
                  <a:lnTo>
                    <a:pt x="1793678" y="534392"/>
                  </a:lnTo>
                  <a:lnTo>
                    <a:pt x="1812571" y="576179"/>
                  </a:lnTo>
                  <a:lnTo>
                    <a:pt x="1829464" y="619017"/>
                  </a:lnTo>
                  <a:lnTo>
                    <a:pt x="1844296" y="662848"/>
                  </a:lnTo>
                  <a:lnTo>
                    <a:pt x="1857009" y="707612"/>
                  </a:lnTo>
                  <a:lnTo>
                    <a:pt x="1867544" y="753250"/>
                  </a:lnTo>
                  <a:lnTo>
                    <a:pt x="1875841" y="799703"/>
                  </a:lnTo>
                  <a:lnTo>
                    <a:pt x="1881841" y="846911"/>
                  </a:lnTo>
                  <a:lnTo>
                    <a:pt x="1885484" y="894815"/>
                  </a:lnTo>
                  <a:lnTo>
                    <a:pt x="1886711" y="943355"/>
                  </a:lnTo>
                  <a:lnTo>
                    <a:pt x="1885484" y="991896"/>
                  </a:lnTo>
                  <a:lnTo>
                    <a:pt x="1881841" y="1039800"/>
                  </a:lnTo>
                  <a:lnTo>
                    <a:pt x="1875841" y="1087008"/>
                  </a:lnTo>
                  <a:lnTo>
                    <a:pt x="1867544" y="1133461"/>
                  </a:lnTo>
                  <a:lnTo>
                    <a:pt x="1857009" y="1179099"/>
                  </a:lnTo>
                  <a:lnTo>
                    <a:pt x="1844296" y="1223863"/>
                  </a:lnTo>
                  <a:lnTo>
                    <a:pt x="1829464" y="1267694"/>
                  </a:lnTo>
                  <a:lnTo>
                    <a:pt x="1812571" y="1310532"/>
                  </a:lnTo>
                  <a:lnTo>
                    <a:pt x="1793678" y="1352319"/>
                  </a:lnTo>
                  <a:lnTo>
                    <a:pt x="1772844" y="1392994"/>
                  </a:lnTo>
                  <a:lnTo>
                    <a:pt x="1750128" y="1432499"/>
                  </a:lnTo>
                  <a:lnTo>
                    <a:pt x="1725589" y="1470774"/>
                  </a:lnTo>
                  <a:lnTo>
                    <a:pt x="1699286" y="1507760"/>
                  </a:lnTo>
                  <a:lnTo>
                    <a:pt x="1671280" y="1543398"/>
                  </a:lnTo>
                  <a:lnTo>
                    <a:pt x="1641628" y="1577628"/>
                  </a:lnTo>
                  <a:lnTo>
                    <a:pt x="1610391" y="1610391"/>
                  </a:lnTo>
                  <a:lnTo>
                    <a:pt x="1577628" y="1641628"/>
                  </a:lnTo>
                  <a:lnTo>
                    <a:pt x="1543398" y="1671280"/>
                  </a:lnTo>
                  <a:lnTo>
                    <a:pt x="1507760" y="1699286"/>
                  </a:lnTo>
                  <a:lnTo>
                    <a:pt x="1470774" y="1725589"/>
                  </a:lnTo>
                  <a:lnTo>
                    <a:pt x="1432499" y="1750128"/>
                  </a:lnTo>
                  <a:lnTo>
                    <a:pt x="1392994" y="1772844"/>
                  </a:lnTo>
                  <a:lnTo>
                    <a:pt x="1352319" y="1793678"/>
                  </a:lnTo>
                  <a:lnTo>
                    <a:pt x="1310532" y="1812571"/>
                  </a:lnTo>
                  <a:lnTo>
                    <a:pt x="1267694" y="1829464"/>
                  </a:lnTo>
                  <a:lnTo>
                    <a:pt x="1223863" y="1844296"/>
                  </a:lnTo>
                  <a:lnTo>
                    <a:pt x="1179099" y="1857009"/>
                  </a:lnTo>
                  <a:lnTo>
                    <a:pt x="1133461" y="1867544"/>
                  </a:lnTo>
                  <a:lnTo>
                    <a:pt x="1087008" y="1875841"/>
                  </a:lnTo>
                  <a:lnTo>
                    <a:pt x="1039800" y="1881841"/>
                  </a:lnTo>
                  <a:lnTo>
                    <a:pt x="991896" y="1885484"/>
                  </a:lnTo>
                  <a:lnTo>
                    <a:pt x="943356" y="1886712"/>
                  </a:lnTo>
                  <a:lnTo>
                    <a:pt x="894815" y="1885484"/>
                  </a:lnTo>
                  <a:lnTo>
                    <a:pt x="846911" y="1881841"/>
                  </a:lnTo>
                  <a:lnTo>
                    <a:pt x="799703" y="1875841"/>
                  </a:lnTo>
                  <a:lnTo>
                    <a:pt x="753250" y="1867544"/>
                  </a:lnTo>
                  <a:lnTo>
                    <a:pt x="707612" y="1857009"/>
                  </a:lnTo>
                  <a:lnTo>
                    <a:pt x="662848" y="1844296"/>
                  </a:lnTo>
                  <a:lnTo>
                    <a:pt x="619017" y="1829464"/>
                  </a:lnTo>
                  <a:lnTo>
                    <a:pt x="576179" y="1812571"/>
                  </a:lnTo>
                  <a:lnTo>
                    <a:pt x="534392" y="1793678"/>
                  </a:lnTo>
                  <a:lnTo>
                    <a:pt x="493717" y="1772844"/>
                  </a:lnTo>
                  <a:lnTo>
                    <a:pt x="454212" y="1750128"/>
                  </a:lnTo>
                  <a:lnTo>
                    <a:pt x="415937" y="1725589"/>
                  </a:lnTo>
                  <a:lnTo>
                    <a:pt x="378951" y="1699286"/>
                  </a:lnTo>
                  <a:lnTo>
                    <a:pt x="343313" y="1671280"/>
                  </a:lnTo>
                  <a:lnTo>
                    <a:pt x="309083" y="1641628"/>
                  </a:lnTo>
                  <a:lnTo>
                    <a:pt x="276320" y="1610391"/>
                  </a:lnTo>
                  <a:lnTo>
                    <a:pt x="245083" y="1577628"/>
                  </a:lnTo>
                  <a:lnTo>
                    <a:pt x="215431" y="1543398"/>
                  </a:lnTo>
                  <a:lnTo>
                    <a:pt x="187425" y="1507760"/>
                  </a:lnTo>
                  <a:lnTo>
                    <a:pt x="161122" y="1470774"/>
                  </a:lnTo>
                  <a:lnTo>
                    <a:pt x="136583" y="1432499"/>
                  </a:lnTo>
                  <a:lnTo>
                    <a:pt x="113867" y="1392994"/>
                  </a:lnTo>
                  <a:lnTo>
                    <a:pt x="93033" y="1352319"/>
                  </a:lnTo>
                  <a:lnTo>
                    <a:pt x="74140" y="1310532"/>
                  </a:lnTo>
                  <a:lnTo>
                    <a:pt x="57247" y="1267694"/>
                  </a:lnTo>
                  <a:lnTo>
                    <a:pt x="42415" y="1223863"/>
                  </a:lnTo>
                  <a:lnTo>
                    <a:pt x="29702" y="1179099"/>
                  </a:lnTo>
                  <a:lnTo>
                    <a:pt x="19167" y="1133461"/>
                  </a:lnTo>
                  <a:lnTo>
                    <a:pt x="10870" y="1087008"/>
                  </a:lnTo>
                  <a:lnTo>
                    <a:pt x="4870" y="1039800"/>
                  </a:lnTo>
                  <a:lnTo>
                    <a:pt x="1227" y="991896"/>
                  </a:lnTo>
                  <a:lnTo>
                    <a:pt x="0" y="943355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82823" y="3791712"/>
              <a:ext cx="7705725" cy="1511935"/>
            </a:xfrm>
            <a:custGeom>
              <a:avLst/>
              <a:gdLst/>
              <a:ahLst/>
              <a:cxnLst/>
              <a:rect l="l" t="t" r="r" b="b"/>
              <a:pathLst>
                <a:path w="7705725" h="1511935">
                  <a:moveTo>
                    <a:pt x="0" y="1511808"/>
                  </a:moveTo>
                  <a:lnTo>
                    <a:pt x="7705344" y="1511808"/>
                  </a:lnTo>
                  <a:lnTo>
                    <a:pt x="7705344" y="0"/>
                  </a:lnTo>
                  <a:lnTo>
                    <a:pt x="0" y="0"/>
                  </a:lnTo>
                  <a:lnTo>
                    <a:pt x="0" y="1511808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68622" y="3819905"/>
            <a:ext cx="6437630" cy="14046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86400"/>
              </a:lnSpc>
              <a:spcBef>
                <a:spcPts val="380"/>
              </a:spcBef>
            </a:pPr>
            <a:r>
              <a:rPr sz="1700" spc="-10" dirty="0">
                <a:latin typeface="Arial MT"/>
                <a:cs typeface="Arial MT"/>
              </a:rPr>
              <a:t>La </a:t>
            </a:r>
            <a:r>
              <a:rPr sz="1700" spc="-5" dirty="0">
                <a:latin typeface="Arial MT"/>
                <a:cs typeface="Arial MT"/>
              </a:rPr>
              <a:t>concentración</a:t>
            </a:r>
            <a:r>
              <a:rPr sz="1700" spc="-10" dirty="0">
                <a:latin typeface="Arial MT"/>
                <a:cs typeface="Arial MT"/>
              </a:rPr>
              <a:t> de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nutrientes</a:t>
            </a:r>
            <a:r>
              <a:rPr sz="1700" spc="-10" dirty="0">
                <a:latin typeface="Arial MT"/>
                <a:cs typeface="Arial MT"/>
              </a:rPr>
              <a:t> de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hojarasca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en </a:t>
            </a:r>
            <a:r>
              <a:rPr sz="1700" dirty="0">
                <a:latin typeface="Arial MT"/>
                <a:cs typeface="Arial MT"/>
              </a:rPr>
              <a:t>tres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especies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arbóreas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presentó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diferencias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significativas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en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N,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114" dirty="0">
                <a:latin typeface="Arial MT"/>
                <a:cs typeface="Arial MT"/>
              </a:rPr>
              <a:t>P,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C,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K,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Mg,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Ca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y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Cu.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Sin</a:t>
            </a:r>
            <a:r>
              <a:rPr sz="1700" spc="-10" dirty="0">
                <a:latin typeface="Arial MT"/>
                <a:cs typeface="Arial MT"/>
              </a:rPr>
              <a:t> embargo,</a:t>
            </a:r>
            <a:r>
              <a:rPr sz="1700" spc="3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los</a:t>
            </a:r>
            <a:r>
              <a:rPr sz="1700" spc="-10" dirty="0">
                <a:latin typeface="Arial MT"/>
                <a:cs typeface="Arial MT"/>
              </a:rPr>
              <a:t> árboles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más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representativos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fueron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i="1" spc="-10" dirty="0">
                <a:latin typeface="Arial"/>
                <a:cs typeface="Arial"/>
              </a:rPr>
              <a:t>Piptadenia</a:t>
            </a:r>
            <a:r>
              <a:rPr sz="1700" i="1" spc="1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pteroclada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spc="-10" dirty="0">
                <a:latin typeface="Arial MT"/>
                <a:cs typeface="Arial MT"/>
              </a:rPr>
              <a:t>aportando</a:t>
            </a:r>
            <a:r>
              <a:rPr sz="1700" spc="4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mayores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niveles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de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N,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y</a:t>
            </a:r>
            <a:r>
              <a:rPr sz="1700" spc="-5" dirty="0">
                <a:latin typeface="Arial MT"/>
                <a:cs typeface="Arial MT"/>
              </a:rPr>
              <a:t> Mg,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mientras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que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los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árboles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de</a:t>
            </a:r>
            <a:r>
              <a:rPr sz="1700" spc="30" dirty="0">
                <a:latin typeface="Arial MT"/>
                <a:cs typeface="Arial MT"/>
              </a:rPr>
              <a:t> </a:t>
            </a:r>
            <a:r>
              <a:rPr sz="1700" i="1" spc="-5" dirty="0">
                <a:latin typeface="Arial"/>
                <a:cs typeface="Arial"/>
              </a:rPr>
              <a:t>Platymiscium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pinnatum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 MT"/>
                <a:cs typeface="Arial MT"/>
              </a:rPr>
              <a:t>aportaron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mayores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niveles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y</a:t>
            </a:r>
            <a:r>
              <a:rPr sz="1700" spc="-10" dirty="0">
                <a:latin typeface="Arial MT"/>
                <a:cs typeface="Arial MT"/>
              </a:rPr>
              <a:t> Cu.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25751" y="3590544"/>
            <a:ext cx="1911350" cy="1914525"/>
            <a:chOff x="1825751" y="3590544"/>
            <a:chExt cx="1911350" cy="1914525"/>
          </a:xfrm>
        </p:grpSpPr>
        <p:sp>
          <p:nvSpPr>
            <p:cNvPr id="16" name="object 16"/>
            <p:cNvSpPr/>
            <p:nvPr/>
          </p:nvSpPr>
          <p:spPr>
            <a:xfrm>
              <a:off x="1837943" y="3602736"/>
              <a:ext cx="1887220" cy="1889760"/>
            </a:xfrm>
            <a:custGeom>
              <a:avLst/>
              <a:gdLst/>
              <a:ahLst/>
              <a:cxnLst/>
              <a:rect l="l" t="t" r="r" b="b"/>
              <a:pathLst>
                <a:path w="1887220" h="1889760">
                  <a:moveTo>
                    <a:pt x="943356" y="0"/>
                  </a:moveTo>
                  <a:lnTo>
                    <a:pt x="894815" y="1229"/>
                  </a:lnTo>
                  <a:lnTo>
                    <a:pt x="846911" y="4878"/>
                  </a:lnTo>
                  <a:lnTo>
                    <a:pt x="799703" y="10887"/>
                  </a:lnTo>
                  <a:lnTo>
                    <a:pt x="753250" y="19196"/>
                  </a:lnTo>
                  <a:lnTo>
                    <a:pt x="707612" y="29747"/>
                  </a:lnTo>
                  <a:lnTo>
                    <a:pt x="662848" y="42479"/>
                  </a:lnTo>
                  <a:lnTo>
                    <a:pt x="619017" y="57335"/>
                  </a:lnTo>
                  <a:lnTo>
                    <a:pt x="576179" y="74253"/>
                  </a:lnTo>
                  <a:lnTo>
                    <a:pt x="534392" y="93175"/>
                  </a:lnTo>
                  <a:lnTo>
                    <a:pt x="493717" y="114041"/>
                  </a:lnTo>
                  <a:lnTo>
                    <a:pt x="454212" y="136793"/>
                  </a:lnTo>
                  <a:lnTo>
                    <a:pt x="415937" y="161370"/>
                  </a:lnTo>
                  <a:lnTo>
                    <a:pt x="378951" y="187714"/>
                  </a:lnTo>
                  <a:lnTo>
                    <a:pt x="343313" y="215764"/>
                  </a:lnTo>
                  <a:lnTo>
                    <a:pt x="309083" y="245462"/>
                  </a:lnTo>
                  <a:lnTo>
                    <a:pt x="276320" y="276748"/>
                  </a:lnTo>
                  <a:lnTo>
                    <a:pt x="245083" y="309563"/>
                  </a:lnTo>
                  <a:lnTo>
                    <a:pt x="215431" y="343848"/>
                  </a:lnTo>
                  <a:lnTo>
                    <a:pt x="187425" y="379543"/>
                  </a:lnTo>
                  <a:lnTo>
                    <a:pt x="161122" y="416588"/>
                  </a:lnTo>
                  <a:lnTo>
                    <a:pt x="136583" y="454925"/>
                  </a:lnTo>
                  <a:lnTo>
                    <a:pt x="113867" y="494494"/>
                  </a:lnTo>
                  <a:lnTo>
                    <a:pt x="93033" y="535235"/>
                  </a:lnTo>
                  <a:lnTo>
                    <a:pt x="74140" y="577089"/>
                  </a:lnTo>
                  <a:lnTo>
                    <a:pt x="57247" y="619998"/>
                  </a:lnTo>
                  <a:lnTo>
                    <a:pt x="42415" y="663901"/>
                  </a:lnTo>
                  <a:lnTo>
                    <a:pt x="29702" y="708739"/>
                  </a:lnTo>
                  <a:lnTo>
                    <a:pt x="19167" y="754453"/>
                  </a:lnTo>
                  <a:lnTo>
                    <a:pt x="10870" y="800984"/>
                  </a:lnTo>
                  <a:lnTo>
                    <a:pt x="4870" y="848271"/>
                  </a:lnTo>
                  <a:lnTo>
                    <a:pt x="1227" y="896256"/>
                  </a:lnTo>
                  <a:lnTo>
                    <a:pt x="0" y="944880"/>
                  </a:lnTo>
                  <a:lnTo>
                    <a:pt x="1227" y="993503"/>
                  </a:lnTo>
                  <a:lnTo>
                    <a:pt x="4870" y="1041488"/>
                  </a:lnTo>
                  <a:lnTo>
                    <a:pt x="10870" y="1088775"/>
                  </a:lnTo>
                  <a:lnTo>
                    <a:pt x="19167" y="1135306"/>
                  </a:lnTo>
                  <a:lnTo>
                    <a:pt x="29702" y="1181020"/>
                  </a:lnTo>
                  <a:lnTo>
                    <a:pt x="42415" y="1225858"/>
                  </a:lnTo>
                  <a:lnTo>
                    <a:pt x="57247" y="1269761"/>
                  </a:lnTo>
                  <a:lnTo>
                    <a:pt x="74140" y="1312670"/>
                  </a:lnTo>
                  <a:lnTo>
                    <a:pt x="93033" y="1354524"/>
                  </a:lnTo>
                  <a:lnTo>
                    <a:pt x="113867" y="1395265"/>
                  </a:lnTo>
                  <a:lnTo>
                    <a:pt x="136583" y="1434834"/>
                  </a:lnTo>
                  <a:lnTo>
                    <a:pt x="161122" y="1473171"/>
                  </a:lnTo>
                  <a:lnTo>
                    <a:pt x="187425" y="1510216"/>
                  </a:lnTo>
                  <a:lnTo>
                    <a:pt x="215431" y="1545911"/>
                  </a:lnTo>
                  <a:lnTo>
                    <a:pt x="245083" y="1580196"/>
                  </a:lnTo>
                  <a:lnTo>
                    <a:pt x="276320" y="1613011"/>
                  </a:lnTo>
                  <a:lnTo>
                    <a:pt x="309083" y="1644297"/>
                  </a:lnTo>
                  <a:lnTo>
                    <a:pt x="343313" y="1673995"/>
                  </a:lnTo>
                  <a:lnTo>
                    <a:pt x="378951" y="1702045"/>
                  </a:lnTo>
                  <a:lnTo>
                    <a:pt x="415937" y="1728389"/>
                  </a:lnTo>
                  <a:lnTo>
                    <a:pt x="454212" y="1752966"/>
                  </a:lnTo>
                  <a:lnTo>
                    <a:pt x="493717" y="1775718"/>
                  </a:lnTo>
                  <a:lnTo>
                    <a:pt x="534392" y="1796584"/>
                  </a:lnTo>
                  <a:lnTo>
                    <a:pt x="576179" y="1815506"/>
                  </a:lnTo>
                  <a:lnTo>
                    <a:pt x="619017" y="1832424"/>
                  </a:lnTo>
                  <a:lnTo>
                    <a:pt x="662848" y="1847280"/>
                  </a:lnTo>
                  <a:lnTo>
                    <a:pt x="707612" y="1860012"/>
                  </a:lnTo>
                  <a:lnTo>
                    <a:pt x="753250" y="1870563"/>
                  </a:lnTo>
                  <a:lnTo>
                    <a:pt x="799703" y="1878872"/>
                  </a:lnTo>
                  <a:lnTo>
                    <a:pt x="846911" y="1884881"/>
                  </a:lnTo>
                  <a:lnTo>
                    <a:pt x="894815" y="1888530"/>
                  </a:lnTo>
                  <a:lnTo>
                    <a:pt x="943356" y="1889760"/>
                  </a:lnTo>
                  <a:lnTo>
                    <a:pt x="991896" y="1888530"/>
                  </a:lnTo>
                  <a:lnTo>
                    <a:pt x="1039800" y="1884881"/>
                  </a:lnTo>
                  <a:lnTo>
                    <a:pt x="1087008" y="1878872"/>
                  </a:lnTo>
                  <a:lnTo>
                    <a:pt x="1133461" y="1870563"/>
                  </a:lnTo>
                  <a:lnTo>
                    <a:pt x="1179099" y="1860012"/>
                  </a:lnTo>
                  <a:lnTo>
                    <a:pt x="1223863" y="1847280"/>
                  </a:lnTo>
                  <a:lnTo>
                    <a:pt x="1267694" y="1832424"/>
                  </a:lnTo>
                  <a:lnTo>
                    <a:pt x="1310532" y="1815506"/>
                  </a:lnTo>
                  <a:lnTo>
                    <a:pt x="1352319" y="1796584"/>
                  </a:lnTo>
                  <a:lnTo>
                    <a:pt x="1392994" y="1775718"/>
                  </a:lnTo>
                  <a:lnTo>
                    <a:pt x="1432499" y="1752966"/>
                  </a:lnTo>
                  <a:lnTo>
                    <a:pt x="1470774" y="1728389"/>
                  </a:lnTo>
                  <a:lnTo>
                    <a:pt x="1507760" y="1702045"/>
                  </a:lnTo>
                  <a:lnTo>
                    <a:pt x="1543398" y="1673995"/>
                  </a:lnTo>
                  <a:lnTo>
                    <a:pt x="1577628" y="1644297"/>
                  </a:lnTo>
                  <a:lnTo>
                    <a:pt x="1610391" y="1613011"/>
                  </a:lnTo>
                  <a:lnTo>
                    <a:pt x="1641628" y="1580196"/>
                  </a:lnTo>
                  <a:lnTo>
                    <a:pt x="1671280" y="1545911"/>
                  </a:lnTo>
                  <a:lnTo>
                    <a:pt x="1699286" y="1510216"/>
                  </a:lnTo>
                  <a:lnTo>
                    <a:pt x="1725589" y="1473171"/>
                  </a:lnTo>
                  <a:lnTo>
                    <a:pt x="1750128" y="1434834"/>
                  </a:lnTo>
                  <a:lnTo>
                    <a:pt x="1772844" y="1395265"/>
                  </a:lnTo>
                  <a:lnTo>
                    <a:pt x="1793678" y="1354524"/>
                  </a:lnTo>
                  <a:lnTo>
                    <a:pt x="1812571" y="1312670"/>
                  </a:lnTo>
                  <a:lnTo>
                    <a:pt x="1829464" y="1269761"/>
                  </a:lnTo>
                  <a:lnTo>
                    <a:pt x="1844296" y="1225858"/>
                  </a:lnTo>
                  <a:lnTo>
                    <a:pt x="1857009" y="1181020"/>
                  </a:lnTo>
                  <a:lnTo>
                    <a:pt x="1867544" y="1135306"/>
                  </a:lnTo>
                  <a:lnTo>
                    <a:pt x="1875841" y="1088775"/>
                  </a:lnTo>
                  <a:lnTo>
                    <a:pt x="1881841" y="1041488"/>
                  </a:lnTo>
                  <a:lnTo>
                    <a:pt x="1885484" y="993503"/>
                  </a:lnTo>
                  <a:lnTo>
                    <a:pt x="1886711" y="944880"/>
                  </a:lnTo>
                  <a:lnTo>
                    <a:pt x="1885484" y="896256"/>
                  </a:lnTo>
                  <a:lnTo>
                    <a:pt x="1881841" y="848271"/>
                  </a:lnTo>
                  <a:lnTo>
                    <a:pt x="1875841" y="800984"/>
                  </a:lnTo>
                  <a:lnTo>
                    <a:pt x="1867544" y="754453"/>
                  </a:lnTo>
                  <a:lnTo>
                    <a:pt x="1857009" y="708739"/>
                  </a:lnTo>
                  <a:lnTo>
                    <a:pt x="1844296" y="663901"/>
                  </a:lnTo>
                  <a:lnTo>
                    <a:pt x="1829464" y="619998"/>
                  </a:lnTo>
                  <a:lnTo>
                    <a:pt x="1812571" y="577089"/>
                  </a:lnTo>
                  <a:lnTo>
                    <a:pt x="1793678" y="535235"/>
                  </a:lnTo>
                  <a:lnTo>
                    <a:pt x="1772844" y="494494"/>
                  </a:lnTo>
                  <a:lnTo>
                    <a:pt x="1750128" y="454925"/>
                  </a:lnTo>
                  <a:lnTo>
                    <a:pt x="1725589" y="416588"/>
                  </a:lnTo>
                  <a:lnTo>
                    <a:pt x="1699286" y="379543"/>
                  </a:lnTo>
                  <a:lnTo>
                    <a:pt x="1671280" y="343848"/>
                  </a:lnTo>
                  <a:lnTo>
                    <a:pt x="1641628" y="309563"/>
                  </a:lnTo>
                  <a:lnTo>
                    <a:pt x="1610391" y="276748"/>
                  </a:lnTo>
                  <a:lnTo>
                    <a:pt x="1577628" y="245462"/>
                  </a:lnTo>
                  <a:lnTo>
                    <a:pt x="1543398" y="215764"/>
                  </a:lnTo>
                  <a:lnTo>
                    <a:pt x="1507760" y="187714"/>
                  </a:lnTo>
                  <a:lnTo>
                    <a:pt x="1470774" y="161370"/>
                  </a:lnTo>
                  <a:lnTo>
                    <a:pt x="1432499" y="136793"/>
                  </a:lnTo>
                  <a:lnTo>
                    <a:pt x="1392994" y="114041"/>
                  </a:lnTo>
                  <a:lnTo>
                    <a:pt x="1352319" y="93175"/>
                  </a:lnTo>
                  <a:lnTo>
                    <a:pt x="1310532" y="74253"/>
                  </a:lnTo>
                  <a:lnTo>
                    <a:pt x="1267694" y="57335"/>
                  </a:lnTo>
                  <a:lnTo>
                    <a:pt x="1223863" y="42479"/>
                  </a:lnTo>
                  <a:lnTo>
                    <a:pt x="1179099" y="29747"/>
                  </a:lnTo>
                  <a:lnTo>
                    <a:pt x="1133461" y="19196"/>
                  </a:lnTo>
                  <a:lnTo>
                    <a:pt x="1087008" y="10887"/>
                  </a:lnTo>
                  <a:lnTo>
                    <a:pt x="1039800" y="4878"/>
                  </a:lnTo>
                  <a:lnTo>
                    <a:pt x="991896" y="1229"/>
                  </a:lnTo>
                  <a:lnTo>
                    <a:pt x="943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7943" y="3602736"/>
              <a:ext cx="1887220" cy="1889760"/>
            </a:xfrm>
            <a:custGeom>
              <a:avLst/>
              <a:gdLst/>
              <a:ahLst/>
              <a:cxnLst/>
              <a:rect l="l" t="t" r="r" b="b"/>
              <a:pathLst>
                <a:path w="1887220" h="1889760">
                  <a:moveTo>
                    <a:pt x="0" y="944880"/>
                  </a:moveTo>
                  <a:lnTo>
                    <a:pt x="1227" y="896256"/>
                  </a:lnTo>
                  <a:lnTo>
                    <a:pt x="4870" y="848271"/>
                  </a:lnTo>
                  <a:lnTo>
                    <a:pt x="10870" y="800984"/>
                  </a:lnTo>
                  <a:lnTo>
                    <a:pt x="19167" y="754453"/>
                  </a:lnTo>
                  <a:lnTo>
                    <a:pt x="29702" y="708739"/>
                  </a:lnTo>
                  <a:lnTo>
                    <a:pt x="42415" y="663901"/>
                  </a:lnTo>
                  <a:lnTo>
                    <a:pt x="57247" y="619998"/>
                  </a:lnTo>
                  <a:lnTo>
                    <a:pt x="74140" y="577089"/>
                  </a:lnTo>
                  <a:lnTo>
                    <a:pt x="93033" y="535235"/>
                  </a:lnTo>
                  <a:lnTo>
                    <a:pt x="113867" y="494494"/>
                  </a:lnTo>
                  <a:lnTo>
                    <a:pt x="136583" y="454925"/>
                  </a:lnTo>
                  <a:lnTo>
                    <a:pt x="161122" y="416588"/>
                  </a:lnTo>
                  <a:lnTo>
                    <a:pt x="187425" y="379543"/>
                  </a:lnTo>
                  <a:lnTo>
                    <a:pt x="215431" y="343848"/>
                  </a:lnTo>
                  <a:lnTo>
                    <a:pt x="245083" y="309563"/>
                  </a:lnTo>
                  <a:lnTo>
                    <a:pt x="276320" y="276748"/>
                  </a:lnTo>
                  <a:lnTo>
                    <a:pt x="309083" y="245462"/>
                  </a:lnTo>
                  <a:lnTo>
                    <a:pt x="343313" y="215764"/>
                  </a:lnTo>
                  <a:lnTo>
                    <a:pt x="378951" y="187714"/>
                  </a:lnTo>
                  <a:lnTo>
                    <a:pt x="415937" y="161370"/>
                  </a:lnTo>
                  <a:lnTo>
                    <a:pt x="454212" y="136793"/>
                  </a:lnTo>
                  <a:lnTo>
                    <a:pt x="493717" y="114041"/>
                  </a:lnTo>
                  <a:lnTo>
                    <a:pt x="534392" y="93175"/>
                  </a:lnTo>
                  <a:lnTo>
                    <a:pt x="576179" y="74253"/>
                  </a:lnTo>
                  <a:lnTo>
                    <a:pt x="619017" y="57335"/>
                  </a:lnTo>
                  <a:lnTo>
                    <a:pt x="662848" y="42479"/>
                  </a:lnTo>
                  <a:lnTo>
                    <a:pt x="707612" y="29747"/>
                  </a:lnTo>
                  <a:lnTo>
                    <a:pt x="753250" y="19196"/>
                  </a:lnTo>
                  <a:lnTo>
                    <a:pt x="799703" y="10887"/>
                  </a:lnTo>
                  <a:lnTo>
                    <a:pt x="846911" y="4878"/>
                  </a:lnTo>
                  <a:lnTo>
                    <a:pt x="894815" y="1229"/>
                  </a:lnTo>
                  <a:lnTo>
                    <a:pt x="943356" y="0"/>
                  </a:lnTo>
                  <a:lnTo>
                    <a:pt x="991896" y="1229"/>
                  </a:lnTo>
                  <a:lnTo>
                    <a:pt x="1039800" y="4878"/>
                  </a:lnTo>
                  <a:lnTo>
                    <a:pt x="1087008" y="10887"/>
                  </a:lnTo>
                  <a:lnTo>
                    <a:pt x="1133461" y="19196"/>
                  </a:lnTo>
                  <a:lnTo>
                    <a:pt x="1179099" y="29747"/>
                  </a:lnTo>
                  <a:lnTo>
                    <a:pt x="1223863" y="42479"/>
                  </a:lnTo>
                  <a:lnTo>
                    <a:pt x="1267694" y="57335"/>
                  </a:lnTo>
                  <a:lnTo>
                    <a:pt x="1310532" y="74253"/>
                  </a:lnTo>
                  <a:lnTo>
                    <a:pt x="1352319" y="93175"/>
                  </a:lnTo>
                  <a:lnTo>
                    <a:pt x="1392994" y="114041"/>
                  </a:lnTo>
                  <a:lnTo>
                    <a:pt x="1432499" y="136793"/>
                  </a:lnTo>
                  <a:lnTo>
                    <a:pt x="1470774" y="161370"/>
                  </a:lnTo>
                  <a:lnTo>
                    <a:pt x="1507760" y="187714"/>
                  </a:lnTo>
                  <a:lnTo>
                    <a:pt x="1543398" y="215764"/>
                  </a:lnTo>
                  <a:lnTo>
                    <a:pt x="1577628" y="245462"/>
                  </a:lnTo>
                  <a:lnTo>
                    <a:pt x="1610391" y="276748"/>
                  </a:lnTo>
                  <a:lnTo>
                    <a:pt x="1641628" y="309563"/>
                  </a:lnTo>
                  <a:lnTo>
                    <a:pt x="1671280" y="343848"/>
                  </a:lnTo>
                  <a:lnTo>
                    <a:pt x="1699286" y="379543"/>
                  </a:lnTo>
                  <a:lnTo>
                    <a:pt x="1725589" y="416588"/>
                  </a:lnTo>
                  <a:lnTo>
                    <a:pt x="1750128" y="454925"/>
                  </a:lnTo>
                  <a:lnTo>
                    <a:pt x="1772844" y="494494"/>
                  </a:lnTo>
                  <a:lnTo>
                    <a:pt x="1793678" y="535235"/>
                  </a:lnTo>
                  <a:lnTo>
                    <a:pt x="1812571" y="577089"/>
                  </a:lnTo>
                  <a:lnTo>
                    <a:pt x="1829464" y="619998"/>
                  </a:lnTo>
                  <a:lnTo>
                    <a:pt x="1844296" y="663901"/>
                  </a:lnTo>
                  <a:lnTo>
                    <a:pt x="1857009" y="708739"/>
                  </a:lnTo>
                  <a:lnTo>
                    <a:pt x="1867544" y="754453"/>
                  </a:lnTo>
                  <a:lnTo>
                    <a:pt x="1875841" y="800984"/>
                  </a:lnTo>
                  <a:lnTo>
                    <a:pt x="1881841" y="848271"/>
                  </a:lnTo>
                  <a:lnTo>
                    <a:pt x="1885484" y="896256"/>
                  </a:lnTo>
                  <a:lnTo>
                    <a:pt x="1886711" y="944880"/>
                  </a:lnTo>
                  <a:lnTo>
                    <a:pt x="1885484" y="993503"/>
                  </a:lnTo>
                  <a:lnTo>
                    <a:pt x="1881841" y="1041488"/>
                  </a:lnTo>
                  <a:lnTo>
                    <a:pt x="1875841" y="1088775"/>
                  </a:lnTo>
                  <a:lnTo>
                    <a:pt x="1867544" y="1135306"/>
                  </a:lnTo>
                  <a:lnTo>
                    <a:pt x="1857009" y="1181020"/>
                  </a:lnTo>
                  <a:lnTo>
                    <a:pt x="1844296" y="1225858"/>
                  </a:lnTo>
                  <a:lnTo>
                    <a:pt x="1829464" y="1269761"/>
                  </a:lnTo>
                  <a:lnTo>
                    <a:pt x="1812571" y="1312670"/>
                  </a:lnTo>
                  <a:lnTo>
                    <a:pt x="1793678" y="1354524"/>
                  </a:lnTo>
                  <a:lnTo>
                    <a:pt x="1772844" y="1395265"/>
                  </a:lnTo>
                  <a:lnTo>
                    <a:pt x="1750128" y="1434834"/>
                  </a:lnTo>
                  <a:lnTo>
                    <a:pt x="1725589" y="1473171"/>
                  </a:lnTo>
                  <a:lnTo>
                    <a:pt x="1699286" y="1510216"/>
                  </a:lnTo>
                  <a:lnTo>
                    <a:pt x="1671280" y="1545911"/>
                  </a:lnTo>
                  <a:lnTo>
                    <a:pt x="1641628" y="1580196"/>
                  </a:lnTo>
                  <a:lnTo>
                    <a:pt x="1610391" y="1613011"/>
                  </a:lnTo>
                  <a:lnTo>
                    <a:pt x="1577628" y="1644297"/>
                  </a:lnTo>
                  <a:lnTo>
                    <a:pt x="1543398" y="1673995"/>
                  </a:lnTo>
                  <a:lnTo>
                    <a:pt x="1507760" y="1702045"/>
                  </a:lnTo>
                  <a:lnTo>
                    <a:pt x="1470774" y="1728389"/>
                  </a:lnTo>
                  <a:lnTo>
                    <a:pt x="1432499" y="1752966"/>
                  </a:lnTo>
                  <a:lnTo>
                    <a:pt x="1392994" y="1775718"/>
                  </a:lnTo>
                  <a:lnTo>
                    <a:pt x="1352319" y="1796584"/>
                  </a:lnTo>
                  <a:lnTo>
                    <a:pt x="1310532" y="1815506"/>
                  </a:lnTo>
                  <a:lnTo>
                    <a:pt x="1267694" y="1832424"/>
                  </a:lnTo>
                  <a:lnTo>
                    <a:pt x="1223863" y="1847280"/>
                  </a:lnTo>
                  <a:lnTo>
                    <a:pt x="1179099" y="1860012"/>
                  </a:lnTo>
                  <a:lnTo>
                    <a:pt x="1133461" y="1870563"/>
                  </a:lnTo>
                  <a:lnTo>
                    <a:pt x="1087008" y="1878872"/>
                  </a:lnTo>
                  <a:lnTo>
                    <a:pt x="1039800" y="1884881"/>
                  </a:lnTo>
                  <a:lnTo>
                    <a:pt x="991896" y="1888530"/>
                  </a:lnTo>
                  <a:lnTo>
                    <a:pt x="943356" y="1889760"/>
                  </a:lnTo>
                  <a:lnTo>
                    <a:pt x="894815" y="1888530"/>
                  </a:lnTo>
                  <a:lnTo>
                    <a:pt x="846911" y="1884881"/>
                  </a:lnTo>
                  <a:lnTo>
                    <a:pt x="799703" y="1878872"/>
                  </a:lnTo>
                  <a:lnTo>
                    <a:pt x="753250" y="1870563"/>
                  </a:lnTo>
                  <a:lnTo>
                    <a:pt x="707612" y="1860012"/>
                  </a:lnTo>
                  <a:lnTo>
                    <a:pt x="662848" y="1847280"/>
                  </a:lnTo>
                  <a:lnTo>
                    <a:pt x="619017" y="1832424"/>
                  </a:lnTo>
                  <a:lnTo>
                    <a:pt x="576179" y="1815506"/>
                  </a:lnTo>
                  <a:lnTo>
                    <a:pt x="534392" y="1796584"/>
                  </a:lnTo>
                  <a:lnTo>
                    <a:pt x="493717" y="1775718"/>
                  </a:lnTo>
                  <a:lnTo>
                    <a:pt x="454212" y="1752966"/>
                  </a:lnTo>
                  <a:lnTo>
                    <a:pt x="415937" y="1728389"/>
                  </a:lnTo>
                  <a:lnTo>
                    <a:pt x="378951" y="1702045"/>
                  </a:lnTo>
                  <a:lnTo>
                    <a:pt x="343313" y="1673995"/>
                  </a:lnTo>
                  <a:lnTo>
                    <a:pt x="309083" y="1644297"/>
                  </a:lnTo>
                  <a:lnTo>
                    <a:pt x="276320" y="1613011"/>
                  </a:lnTo>
                  <a:lnTo>
                    <a:pt x="245083" y="1580196"/>
                  </a:lnTo>
                  <a:lnTo>
                    <a:pt x="215431" y="1545911"/>
                  </a:lnTo>
                  <a:lnTo>
                    <a:pt x="187425" y="1510216"/>
                  </a:lnTo>
                  <a:lnTo>
                    <a:pt x="161122" y="1473171"/>
                  </a:lnTo>
                  <a:lnTo>
                    <a:pt x="136583" y="1434834"/>
                  </a:lnTo>
                  <a:lnTo>
                    <a:pt x="113867" y="1395265"/>
                  </a:lnTo>
                  <a:lnTo>
                    <a:pt x="93033" y="1354524"/>
                  </a:lnTo>
                  <a:lnTo>
                    <a:pt x="74140" y="1312670"/>
                  </a:lnTo>
                  <a:lnTo>
                    <a:pt x="57247" y="1269761"/>
                  </a:lnTo>
                  <a:lnTo>
                    <a:pt x="42415" y="1225858"/>
                  </a:lnTo>
                  <a:lnTo>
                    <a:pt x="29702" y="1181020"/>
                  </a:lnTo>
                  <a:lnTo>
                    <a:pt x="19167" y="1135306"/>
                  </a:lnTo>
                  <a:lnTo>
                    <a:pt x="10870" y="1088775"/>
                  </a:lnTo>
                  <a:lnTo>
                    <a:pt x="4870" y="1041488"/>
                  </a:lnTo>
                  <a:lnTo>
                    <a:pt x="1227" y="993503"/>
                  </a:lnTo>
                  <a:lnTo>
                    <a:pt x="0" y="944880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60642" y="184226"/>
            <a:ext cx="360552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Recomendaciones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660969" y="996505"/>
            <a:ext cx="7019925" cy="2061210"/>
            <a:chOff x="1660969" y="996505"/>
            <a:chExt cx="7019925" cy="2061210"/>
          </a:xfrm>
        </p:grpSpPr>
        <p:sp>
          <p:nvSpPr>
            <p:cNvPr id="7" name="object 7"/>
            <p:cNvSpPr/>
            <p:nvPr/>
          </p:nvSpPr>
          <p:spPr>
            <a:xfrm>
              <a:off x="1673352" y="1008887"/>
              <a:ext cx="6995159" cy="2036445"/>
            </a:xfrm>
            <a:custGeom>
              <a:avLst/>
              <a:gdLst/>
              <a:ahLst/>
              <a:cxnLst/>
              <a:rect l="l" t="t" r="r" b="b"/>
              <a:pathLst>
                <a:path w="6995159" h="2036445">
                  <a:moveTo>
                    <a:pt x="6791579" y="0"/>
                  </a:moveTo>
                  <a:lnTo>
                    <a:pt x="203581" y="0"/>
                  </a:lnTo>
                  <a:lnTo>
                    <a:pt x="156914" y="5378"/>
                  </a:lnTo>
                  <a:lnTo>
                    <a:pt x="114068" y="20699"/>
                  </a:lnTo>
                  <a:lnTo>
                    <a:pt x="76268" y="44736"/>
                  </a:lnTo>
                  <a:lnTo>
                    <a:pt x="44736" y="76268"/>
                  </a:lnTo>
                  <a:lnTo>
                    <a:pt x="20699" y="114068"/>
                  </a:lnTo>
                  <a:lnTo>
                    <a:pt x="5378" y="156914"/>
                  </a:lnTo>
                  <a:lnTo>
                    <a:pt x="0" y="203581"/>
                  </a:lnTo>
                  <a:lnTo>
                    <a:pt x="0" y="1832483"/>
                  </a:lnTo>
                  <a:lnTo>
                    <a:pt x="5378" y="1879149"/>
                  </a:lnTo>
                  <a:lnTo>
                    <a:pt x="20699" y="1921995"/>
                  </a:lnTo>
                  <a:lnTo>
                    <a:pt x="44736" y="1959795"/>
                  </a:lnTo>
                  <a:lnTo>
                    <a:pt x="76268" y="1991327"/>
                  </a:lnTo>
                  <a:lnTo>
                    <a:pt x="114068" y="2015364"/>
                  </a:lnTo>
                  <a:lnTo>
                    <a:pt x="156914" y="2030685"/>
                  </a:lnTo>
                  <a:lnTo>
                    <a:pt x="203581" y="2036064"/>
                  </a:lnTo>
                  <a:lnTo>
                    <a:pt x="6791579" y="2036064"/>
                  </a:lnTo>
                  <a:lnTo>
                    <a:pt x="6838245" y="2030685"/>
                  </a:lnTo>
                  <a:lnTo>
                    <a:pt x="6881091" y="2015364"/>
                  </a:lnTo>
                  <a:lnTo>
                    <a:pt x="6918891" y="1991327"/>
                  </a:lnTo>
                  <a:lnTo>
                    <a:pt x="6950423" y="1959795"/>
                  </a:lnTo>
                  <a:lnTo>
                    <a:pt x="6974460" y="1921995"/>
                  </a:lnTo>
                  <a:lnTo>
                    <a:pt x="6989781" y="1879149"/>
                  </a:lnTo>
                  <a:lnTo>
                    <a:pt x="6995159" y="1832483"/>
                  </a:lnTo>
                  <a:lnTo>
                    <a:pt x="6995159" y="203581"/>
                  </a:lnTo>
                  <a:lnTo>
                    <a:pt x="6989781" y="156914"/>
                  </a:lnTo>
                  <a:lnTo>
                    <a:pt x="6974460" y="114068"/>
                  </a:lnTo>
                  <a:lnTo>
                    <a:pt x="6950423" y="76268"/>
                  </a:lnTo>
                  <a:lnTo>
                    <a:pt x="6918891" y="44736"/>
                  </a:lnTo>
                  <a:lnTo>
                    <a:pt x="6881091" y="20699"/>
                  </a:lnTo>
                  <a:lnTo>
                    <a:pt x="6838245" y="5378"/>
                  </a:lnTo>
                  <a:lnTo>
                    <a:pt x="6791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3352" y="1008887"/>
              <a:ext cx="6995159" cy="2036445"/>
            </a:xfrm>
            <a:custGeom>
              <a:avLst/>
              <a:gdLst/>
              <a:ahLst/>
              <a:cxnLst/>
              <a:rect l="l" t="t" r="r" b="b"/>
              <a:pathLst>
                <a:path w="6995159" h="2036445">
                  <a:moveTo>
                    <a:pt x="0" y="203581"/>
                  </a:moveTo>
                  <a:lnTo>
                    <a:pt x="5378" y="156914"/>
                  </a:lnTo>
                  <a:lnTo>
                    <a:pt x="20699" y="114068"/>
                  </a:lnTo>
                  <a:lnTo>
                    <a:pt x="44736" y="76268"/>
                  </a:lnTo>
                  <a:lnTo>
                    <a:pt x="76268" y="44736"/>
                  </a:lnTo>
                  <a:lnTo>
                    <a:pt x="114068" y="20699"/>
                  </a:lnTo>
                  <a:lnTo>
                    <a:pt x="156914" y="5378"/>
                  </a:lnTo>
                  <a:lnTo>
                    <a:pt x="203581" y="0"/>
                  </a:lnTo>
                  <a:lnTo>
                    <a:pt x="6791579" y="0"/>
                  </a:lnTo>
                  <a:lnTo>
                    <a:pt x="6838245" y="5378"/>
                  </a:lnTo>
                  <a:lnTo>
                    <a:pt x="6881091" y="20699"/>
                  </a:lnTo>
                  <a:lnTo>
                    <a:pt x="6918891" y="44736"/>
                  </a:lnTo>
                  <a:lnTo>
                    <a:pt x="6950423" y="76268"/>
                  </a:lnTo>
                  <a:lnTo>
                    <a:pt x="6974460" y="114068"/>
                  </a:lnTo>
                  <a:lnTo>
                    <a:pt x="6989781" y="156914"/>
                  </a:lnTo>
                  <a:lnTo>
                    <a:pt x="6995159" y="203581"/>
                  </a:lnTo>
                  <a:lnTo>
                    <a:pt x="6995159" y="1832483"/>
                  </a:lnTo>
                  <a:lnTo>
                    <a:pt x="6989781" y="1879149"/>
                  </a:lnTo>
                  <a:lnTo>
                    <a:pt x="6974460" y="1921995"/>
                  </a:lnTo>
                  <a:lnTo>
                    <a:pt x="6950423" y="1959795"/>
                  </a:lnTo>
                  <a:lnTo>
                    <a:pt x="6918891" y="1991327"/>
                  </a:lnTo>
                  <a:lnTo>
                    <a:pt x="6881091" y="2015364"/>
                  </a:lnTo>
                  <a:lnTo>
                    <a:pt x="6838245" y="2030685"/>
                  </a:lnTo>
                  <a:lnTo>
                    <a:pt x="6791579" y="2036064"/>
                  </a:lnTo>
                  <a:lnTo>
                    <a:pt x="203581" y="2036064"/>
                  </a:lnTo>
                  <a:lnTo>
                    <a:pt x="156914" y="2030685"/>
                  </a:lnTo>
                  <a:lnTo>
                    <a:pt x="114068" y="2015364"/>
                  </a:lnTo>
                  <a:lnTo>
                    <a:pt x="76268" y="1991327"/>
                  </a:lnTo>
                  <a:lnTo>
                    <a:pt x="44736" y="1959795"/>
                  </a:lnTo>
                  <a:lnTo>
                    <a:pt x="20699" y="1921995"/>
                  </a:lnTo>
                  <a:lnTo>
                    <a:pt x="5378" y="1879149"/>
                  </a:lnTo>
                  <a:lnTo>
                    <a:pt x="0" y="1832483"/>
                  </a:lnTo>
                  <a:lnTo>
                    <a:pt x="0" y="203581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92351" y="1099566"/>
            <a:ext cx="4688205" cy="18148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05"/>
              </a:spcBef>
            </a:pPr>
            <a:r>
              <a:rPr sz="1900" dirty="0">
                <a:latin typeface="Arial MT"/>
                <a:cs typeface="Arial MT"/>
              </a:rPr>
              <a:t>El análisis </a:t>
            </a:r>
            <a:r>
              <a:rPr sz="1900" spc="-5" dirty="0">
                <a:latin typeface="Arial MT"/>
                <a:cs typeface="Arial MT"/>
              </a:rPr>
              <a:t>de descomposición de hojarasca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al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menos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durante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un año permitirá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evaluar </a:t>
            </a:r>
            <a:r>
              <a:rPr sz="1900" dirty="0">
                <a:latin typeface="Arial MT"/>
                <a:cs typeface="Arial MT"/>
              </a:rPr>
              <a:t> la liberación </a:t>
            </a:r>
            <a:r>
              <a:rPr sz="1900" spc="-5" dirty="0">
                <a:latin typeface="Arial MT"/>
                <a:cs typeface="Arial MT"/>
              </a:rPr>
              <a:t>de nutrientes durante </a:t>
            </a:r>
            <a:r>
              <a:rPr sz="1900" dirty="0">
                <a:latin typeface="Arial MT"/>
                <a:cs typeface="Arial MT"/>
              </a:rPr>
              <a:t>la 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descomposición,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para obtener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datos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acuerdo </a:t>
            </a:r>
            <a:r>
              <a:rPr sz="1900" dirty="0">
                <a:latin typeface="Arial MT"/>
                <a:cs typeface="Arial MT"/>
              </a:rPr>
              <a:t>con </a:t>
            </a:r>
            <a:r>
              <a:rPr sz="1900" spc="-5" dirty="0">
                <a:latin typeface="Arial MT"/>
                <a:cs typeface="Arial MT"/>
              </a:rPr>
              <a:t>el cambio climático según </a:t>
            </a:r>
            <a:r>
              <a:rPr sz="1900" dirty="0">
                <a:latin typeface="Arial MT"/>
                <a:cs typeface="Arial MT"/>
              </a:rPr>
              <a:t>la 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época,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realizando un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control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 humedad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y </a:t>
            </a:r>
            <a:r>
              <a:rPr sz="1900" spc="-509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pluviometría.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76665" y="3486721"/>
            <a:ext cx="8254365" cy="2061210"/>
            <a:chOff x="2276665" y="3486721"/>
            <a:chExt cx="8254365" cy="2061210"/>
          </a:xfrm>
        </p:grpSpPr>
        <p:sp>
          <p:nvSpPr>
            <p:cNvPr id="11" name="object 11"/>
            <p:cNvSpPr/>
            <p:nvPr/>
          </p:nvSpPr>
          <p:spPr>
            <a:xfrm>
              <a:off x="2289047" y="3499104"/>
              <a:ext cx="8229600" cy="2036445"/>
            </a:xfrm>
            <a:custGeom>
              <a:avLst/>
              <a:gdLst/>
              <a:ahLst/>
              <a:cxnLst/>
              <a:rect l="l" t="t" r="r" b="b"/>
              <a:pathLst>
                <a:path w="8229600" h="2036445">
                  <a:moveTo>
                    <a:pt x="8026019" y="0"/>
                  </a:moveTo>
                  <a:lnTo>
                    <a:pt x="203581" y="0"/>
                  </a:lnTo>
                  <a:lnTo>
                    <a:pt x="156914" y="5378"/>
                  </a:lnTo>
                  <a:lnTo>
                    <a:pt x="114068" y="20699"/>
                  </a:lnTo>
                  <a:lnTo>
                    <a:pt x="76268" y="44736"/>
                  </a:lnTo>
                  <a:lnTo>
                    <a:pt x="44736" y="76268"/>
                  </a:lnTo>
                  <a:lnTo>
                    <a:pt x="20699" y="114068"/>
                  </a:lnTo>
                  <a:lnTo>
                    <a:pt x="5378" y="156914"/>
                  </a:lnTo>
                  <a:lnTo>
                    <a:pt x="0" y="203581"/>
                  </a:lnTo>
                  <a:lnTo>
                    <a:pt x="0" y="1832483"/>
                  </a:lnTo>
                  <a:lnTo>
                    <a:pt x="5378" y="1879149"/>
                  </a:lnTo>
                  <a:lnTo>
                    <a:pt x="20699" y="1921995"/>
                  </a:lnTo>
                  <a:lnTo>
                    <a:pt x="44736" y="1959795"/>
                  </a:lnTo>
                  <a:lnTo>
                    <a:pt x="76268" y="1991327"/>
                  </a:lnTo>
                  <a:lnTo>
                    <a:pt x="114068" y="2015364"/>
                  </a:lnTo>
                  <a:lnTo>
                    <a:pt x="156914" y="2030685"/>
                  </a:lnTo>
                  <a:lnTo>
                    <a:pt x="203581" y="2036064"/>
                  </a:lnTo>
                  <a:lnTo>
                    <a:pt x="8026019" y="2036064"/>
                  </a:lnTo>
                  <a:lnTo>
                    <a:pt x="8072685" y="2030685"/>
                  </a:lnTo>
                  <a:lnTo>
                    <a:pt x="8115531" y="2015364"/>
                  </a:lnTo>
                  <a:lnTo>
                    <a:pt x="8153331" y="1991327"/>
                  </a:lnTo>
                  <a:lnTo>
                    <a:pt x="8184863" y="1959795"/>
                  </a:lnTo>
                  <a:lnTo>
                    <a:pt x="8208900" y="1921995"/>
                  </a:lnTo>
                  <a:lnTo>
                    <a:pt x="8224221" y="1879149"/>
                  </a:lnTo>
                  <a:lnTo>
                    <a:pt x="8229600" y="1832483"/>
                  </a:lnTo>
                  <a:lnTo>
                    <a:pt x="8229600" y="203581"/>
                  </a:lnTo>
                  <a:lnTo>
                    <a:pt x="8224221" y="156914"/>
                  </a:lnTo>
                  <a:lnTo>
                    <a:pt x="8208900" y="114068"/>
                  </a:lnTo>
                  <a:lnTo>
                    <a:pt x="8184863" y="76268"/>
                  </a:lnTo>
                  <a:lnTo>
                    <a:pt x="8153331" y="44736"/>
                  </a:lnTo>
                  <a:lnTo>
                    <a:pt x="8115531" y="20699"/>
                  </a:lnTo>
                  <a:lnTo>
                    <a:pt x="8072685" y="5378"/>
                  </a:lnTo>
                  <a:lnTo>
                    <a:pt x="802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9047" y="3499104"/>
              <a:ext cx="8229600" cy="2036445"/>
            </a:xfrm>
            <a:custGeom>
              <a:avLst/>
              <a:gdLst/>
              <a:ahLst/>
              <a:cxnLst/>
              <a:rect l="l" t="t" r="r" b="b"/>
              <a:pathLst>
                <a:path w="8229600" h="2036445">
                  <a:moveTo>
                    <a:pt x="0" y="203581"/>
                  </a:moveTo>
                  <a:lnTo>
                    <a:pt x="5378" y="156914"/>
                  </a:lnTo>
                  <a:lnTo>
                    <a:pt x="20699" y="114068"/>
                  </a:lnTo>
                  <a:lnTo>
                    <a:pt x="44736" y="76268"/>
                  </a:lnTo>
                  <a:lnTo>
                    <a:pt x="76268" y="44736"/>
                  </a:lnTo>
                  <a:lnTo>
                    <a:pt x="114068" y="20699"/>
                  </a:lnTo>
                  <a:lnTo>
                    <a:pt x="156914" y="5378"/>
                  </a:lnTo>
                  <a:lnTo>
                    <a:pt x="203581" y="0"/>
                  </a:lnTo>
                  <a:lnTo>
                    <a:pt x="8026019" y="0"/>
                  </a:lnTo>
                  <a:lnTo>
                    <a:pt x="8072685" y="5378"/>
                  </a:lnTo>
                  <a:lnTo>
                    <a:pt x="8115531" y="20699"/>
                  </a:lnTo>
                  <a:lnTo>
                    <a:pt x="8153331" y="44736"/>
                  </a:lnTo>
                  <a:lnTo>
                    <a:pt x="8184863" y="76268"/>
                  </a:lnTo>
                  <a:lnTo>
                    <a:pt x="8208900" y="114068"/>
                  </a:lnTo>
                  <a:lnTo>
                    <a:pt x="8224221" y="156914"/>
                  </a:lnTo>
                  <a:lnTo>
                    <a:pt x="8229600" y="203581"/>
                  </a:lnTo>
                  <a:lnTo>
                    <a:pt x="8229600" y="1832483"/>
                  </a:lnTo>
                  <a:lnTo>
                    <a:pt x="8224221" y="1879149"/>
                  </a:lnTo>
                  <a:lnTo>
                    <a:pt x="8208900" y="1921995"/>
                  </a:lnTo>
                  <a:lnTo>
                    <a:pt x="8184863" y="1959795"/>
                  </a:lnTo>
                  <a:lnTo>
                    <a:pt x="8153331" y="1991327"/>
                  </a:lnTo>
                  <a:lnTo>
                    <a:pt x="8115531" y="2015364"/>
                  </a:lnTo>
                  <a:lnTo>
                    <a:pt x="8072685" y="2030685"/>
                  </a:lnTo>
                  <a:lnTo>
                    <a:pt x="8026019" y="2036064"/>
                  </a:lnTo>
                  <a:lnTo>
                    <a:pt x="203581" y="2036064"/>
                  </a:lnTo>
                  <a:lnTo>
                    <a:pt x="156914" y="2030685"/>
                  </a:lnTo>
                  <a:lnTo>
                    <a:pt x="114068" y="2015364"/>
                  </a:lnTo>
                  <a:lnTo>
                    <a:pt x="76268" y="1991327"/>
                  </a:lnTo>
                  <a:lnTo>
                    <a:pt x="44736" y="1959795"/>
                  </a:lnTo>
                  <a:lnTo>
                    <a:pt x="20699" y="1921995"/>
                  </a:lnTo>
                  <a:lnTo>
                    <a:pt x="5378" y="1879149"/>
                  </a:lnTo>
                  <a:lnTo>
                    <a:pt x="0" y="1832483"/>
                  </a:lnTo>
                  <a:lnTo>
                    <a:pt x="0" y="203581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09825" y="3714750"/>
            <a:ext cx="4961255" cy="15646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86400"/>
              </a:lnSpc>
              <a:spcBef>
                <a:spcPts val="405"/>
              </a:spcBef>
            </a:pPr>
            <a:r>
              <a:rPr sz="1900" spc="-5" dirty="0">
                <a:latin typeface="Arial MT"/>
                <a:cs typeface="Arial MT"/>
              </a:rPr>
              <a:t>Realizar un </a:t>
            </a:r>
            <a:r>
              <a:rPr sz="1900" dirty="0">
                <a:latin typeface="Arial MT"/>
                <a:cs typeface="Arial MT"/>
              </a:rPr>
              <a:t>estudio </a:t>
            </a:r>
            <a:r>
              <a:rPr sz="1900" spc="-5" dirty="0">
                <a:latin typeface="Arial MT"/>
                <a:cs typeface="Arial MT"/>
              </a:rPr>
              <a:t>a </a:t>
            </a:r>
            <a:r>
              <a:rPr sz="1900" dirty="0">
                <a:latin typeface="Arial MT"/>
                <a:cs typeface="Arial MT"/>
              </a:rPr>
              <a:t>largo </a:t>
            </a:r>
            <a:r>
              <a:rPr sz="1900" spc="-5" dirty="0">
                <a:latin typeface="Arial MT"/>
                <a:cs typeface="Arial MT"/>
              </a:rPr>
              <a:t>plazo de </a:t>
            </a:r>
            <a:r>
              <a:rPr sz="1900" dirty="0">
                <a:latin typeface="Arial MT"/>
                <a:cs typeface="Arial MT"/>
              </a:rPr>
              <a:t>la </a:t>
            </a:r>
            <a:r>
              <a:rPr sz="1900" spc="-5" dirty="0">
                <a:latin typeface="Arial MT"/>
                <a:cs typeface="Arial MT"/>
              </a:rPr>
              <a:t>masa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remanente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durante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la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descomposición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hojarasca, para </a:t>
            </a:r>
            <a:r>
              <a:rPr sz="1900" dirty="0">
                <a:latin typeface="Arial MT"/>
                <a:cs typeface="Arial MT"/>
              </a:rPr>
              <a:t>conocer la </a:t>
            </a:r>
            <a:r>
              <a:rPr sz="1900" spc="-5" dirty="0">
                <a:latin typeface="Arial MT"/>
                <a:cs typeface="Arial MT"/>
              </a:rPr>
              <a:t>velocidad de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desintegración relacionado con </a:t>
            </a:r>
            <a:r>
              <a:rPr sz="1900" dirty="0">
                <a:latin typeface="Arial MT"/>
                <a:cs typeface="Arial MT"/>
              </a:rPr>
              <a:t>las estaciones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del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año, cambios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temperatura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y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pluviometría.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330440" y="2599944"/>
            <a:ext cx="1350645" cy="1347470"/>
            <a:chOff x="7330440" y="2599944"/>
            <a:chExt cx="1350645" cy="1347470"/>
          </a:xfrm>
        </p:grpSpPr>
        <p:sp>
          <p:nvSpPr>
            <p:cNvPr id="15" name="object 15"/>
            <p:cNvSpPr/>
            <p:nvPr/>
          </p:nvSpPr>
          <p:spPr>
            <a:xfrm>
              <a:off x="7342632" y="2612136"/>
              <a:ext cx="1325880" cy="1323340"/>
            </a:xfrm>
            <a:custGeom>
              <a:avLst/>
              <a:gdLst/>
              <a:ahLst/>
              <a:cxnLst/>
              <a:rect l="l" t="t" r="r" b="b"/>
              <a:pathLst>
                <a:path w="1325879" h="1323339">
                  <a:moveTo>
                    <a:pt x="1027557" y="0"/>
                  </a:moveTo>
                  <a:lnTo>
                    <a:pt x="298323" y="0"/>
                  </a:lnTo>
                  <a:lnTo>
                    <a:pt x="298323" y="727583"/>
                  </a:lnTo>
                  <a:lnTo>
                    <a:pt x="0" y="727583"/>
                  </a:lnTo>
                  <a:lnTo>
                    <a:pt x="662940" y="1322832"/>
                  </a:lnTo>
                  <a:lnTo>
                    <a:pt x="1325879" y="727583"/>
                  </a:lnTo>
                  <a:lnTo>
                    <a:pt x="1027557" y="727583"/>
                  </a:lnTo>
                  <a:lnTo>
                    <a:pt x="1027557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42632" y="2612136"/>
              <a:ext cx="1325880" cy="1323340"/>
            </a:xfrm>
            <a:custGeom>
              <a:avLst/>
              <a:gdLst/>
              <a:ahLst/>
              <a:cxnLst/>
              <a:rect l="l" t="t" r="r" b="b"/>
              <a:pathLst>
                <a:path w="1325879" h="1323339">
                  <a:moveTo>
                    <a:pt x="0" y="727583"/>
                  </a:moveTo>
                  <a:lnTo>
                    <a:pt x="298323" y="727583"/>
                  </a:lnTo>
                  <a:lnTo>
                    <a:pt x="298323" y="0"/>
                  </a:lnTo>
                  <a:lnTo>
                    <a:pt x="1027557" y="0"/>
                  </a:lnTo>
                  <a:lnTo>
                    <a:pt x="1027557" y="727583"/>
                  </a:lnTo>
                  <a:lnTo>
                    <a:pt x="1325879" y="727583"/>
                  </a:lnTo>
                  <a:lnTo>
                    <a:pt x="662940" y="1322832"/>
                  </a:lnTo>
                  <a:lnTo>
                    <a:pt x="0" y="727583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644" y="1618564"/>
            <a:ext cx="9661525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000" i="1" spc="5" dirty="0">
                <a:latin typeface="Arial"/>
                <a:cs typeface="Arial"/>
              </a:rPr>
              <a:t>A</a:t>
            </a:r>
            <a:r>
              <a:rPr sz="4000" i="1" spc="-2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las</a:t>
            </a:r>
            <a:r>
              <a:rPr sz="4000" i="1" spc="-5" dirty="0">
                <a:latin typeface="Arial"/>
                <a:cs typeface="Arial"/>
              </a:rPr>
              <a:t> </a:t>
            </a:r>
            <a:r>
              <a:rPr sz="4000" i="1" spc="5" dirty="0">
                <a:latin typeface="Arial"/>
                <a:cs typeface="Arial"/>
              </a:rPr>
              <a:t>personas</a:t>
            </a:r>
            <a:r>
              <a:rPr sz="4000" i="1" spc="-70" dirty="0">
                <a:latin typeface="Arial"/>
                <a:cs typeface="Arial"/>
              </a:rPr>
              <a:t> </a:t>
            </a:r>
            <a:r>
              <a:rPr sz="4000" i="1" spc="5" dirty="0">
                <a:latin typeface="Arial"/>
                <a:cs typeface="Arial"/>
              </a:rPr>
              <a:t>e</a:t>
            </a:r>
            <a:r>
              <a:rPr sz="4000" i="1" spc="-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instituciones</a:t>
            </a:r>
            <a:r>
              <a:rPr sz="4000" i="1" spc="-55" dirty="0">
                <a:latin typeface="Arial"/>
                <a:cs typeface="Arial"/>
              </a:rPr>
              <a:t> </a:t>
            </a:r>
            <a:r>
              <a:rPr sz="4000" i="1" spc="5" dirty="0">
                <a:latin typeface="Arial"/>
                <a:cs typeface="Arial"/>
              </a:rPr>
              <a:t>que</a:t>
            </a:r>
            <a:r>
              <a:rPr sz="4000" i="1" spc="-35" dirty="0">
                <a:latin typeface="Arial"/>
                <a:cs typeface="Arial"/>
              </a:rPr>
              <a:t> </a:t>
            </a:r>
            <a:r>
              <a:rPr sz="4000" i="1" spc="5" dirty="0">
                <a:latin typeface="Arial"/>
                <a:cs typeface="Arial"/>
              </a:rPr>
              <a:t>hicieron </a:t>
            </a:r>
            <a:r>
              <a:rPr sz="4000" i="1" spc="-1095" dirty="0">
                <a:latin typeface="Arial"/>
                <a:cs typeface="Arial"/>
              </a:rPr>
              <a:t> </a:t>
            </a:r>
            <a:r>
              <a:rPr sz="4000" i="1" spc="5" dirty="0">
                <a:latin typeface="Arial"/>
                <a:cs typeface="Arial"/>
              </a:rPr>
              <a:t>posible</a:t>
            </a:r>
            <a:r>
              <a:rPr sz="4000" i="1" spc="-6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la</a:t>
            </a:r>
            <a:r>
              <a:rPr sz="4000" i="1" spc="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culminación</a:t>
            </a:r>
            <a:r>
              <a:rPr sz="4000" i="1" spc="-55" dirty="0">
                <a:latin typeface="Arial"/>
                <a:cs typeface="Arial"/>
              </a:rPr>
              <a:t> </a:t>
            </a:r>
            <a:r>
              <a:rPr sz="4000" i="1" spc="5" dirty="0">
                <a:latin typeface="Arial"/>
                <a:cs typeface="Arial"/>
              </a:rPr>
              <a:t>de</a:t>
            </a:r>
            <a:r>
              <a:rPr sz="4000" i="1" spc="-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este</a:t>
            </a:r>
            <a:r>
              <a:rPr sz="4000" i="1" spc="-35" dirty="0">
                <a:latin typeface="Arial"/>
                <a:cs typeface="Arial"/>
              </a:rPr>
              <a:t> </a:t>
            </a:r>
            <a:r>
              <a:rPr sz="4000" i="1" spc="5" dirty="0">
                <a:latin typeface="Arial"/>
                <a:cs typeface="Arial"/>
              </a:rPr>
              <a:t>proyecto.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2656" y="73101"/>
            <a:ext cx="3823588" cy="9035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708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Agradecimientos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2007" y="4663440"/>
            <a:ext cx="2938272" cy="954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7352" y="4590288"/>
            <a:ext cx="2246376" cy="1027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240" y="42621"/>
            <a:ext cx="2384932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61731" y="155524"/>
            <a:ext cx="18732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Problema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54873" y="676465"/>
            <a:ext cx="7538084" cy="1567180"/>
            <a:chOff x="1654873" y="676465"/>
            <a:chExt cx="7538084" cy="1567180"/>
          </a:xfrm>
        </p:grpSpPr>
        <p:sp>
          <p:nvSpPr>
            <p:cNvPr id="5" name="object 5"/>
            <p:cNvSpPr/>
            <p:nvPr/>
          </p:nvSpPr>
          <p:spPr>
            <a:xfrm>
              <a:off x="1667255" y="688847"/>
              <a:ext cx="7513320" cy="1542415"/>
            </a:xfrm>
            <a:custGeom>
              <a:avLst/>
              <a:gdLst/>
              <a:ahLst/>
              <a:cxnLst/>
              <a:rect l="l" t="t" r="r" b="b"/>
              <a:pathLst>
                <a:path w="7513320" h="1542414">
                  <a:moveTo>
                    <a:pt x="7359142" y="0"/>
                  </a:moveTo>
                  <a:lnTo>
                    <a:pt x="154177" y="0"/>
                  </a:lnTo>
                  <a:lnTo>
                    <a:pt x="105468" y="7865"/>
                  </a:lnTo>
                  <a:lnTo>
                    <a:pt x="63148" y="29764"/>
                  </a:lnTo>
                  <a:lnTo>
                    <a:pt x="29764" y="63148"/>
                  </a:lnTo>
                  <a:lnTo>
                    <a:pt x="7865" y="105468"/>
                  </a:lnTo>
                  <a:lnTo>
                    <a:pt x="0" y="154177"/>
                  </a:lnTo>
                  <a:lnTo>
                    <a:pt x="0" y="1388110"/>
                  </a:lnTo>
                  <a:lnTo>
                    <a:pt x="7865" y="1436819"/>
                  </a:lnTo>
                  <a:lnTo>
                    <a:pt x="29764" y="1479139"/>
                  </a:lnTo>
                  <a:lnTo>
                    <a:pt x="63148" y="1512523"/>
                  </a:lnTo>
                  <a:lnTo>
                    <a:pt x="105468" y="1534422"/>
                  </a:lnTo>
                  <a:lnTo>
                    <a:pt x="154177" y="1542288"/>
                  </a:lnTo>
                  <a:lnTo>
                    <a:pt x="7359142" y="1542288"/>
                  </a:lnTo>
                  <a:lnTo>
                    <a:pt x="7407851" y="1534422"/>
                  </a:lnTo>
                  <a:lnTo>
                    <a:pt x="7450171" y="1512523"/>
                  </a:lnTo>
                  <a:lnTo>
                    <a:pt x="7483555" y="1479139"/>
                  </a:lnTo>
                  <a:lnTo>
                    <a:pt x="7505454" y="1436819"/>
                  </a:lnTo>
                  <a:lnTo>
                    <a:pt x="7513320" y="1388110"/>
                  </a:lnTo>
                  <a:lnTo>
                    <a:pt x="7513320" y="154177"/>
                  </a:lnTo>
                  <a:lnTo>
                    <a:pt x="7505454" y="105468"/>
                  </a:lnTo>
                  <a:lnTo>
                    <a:pt x="7483555" y="63148"/>
                  </a:lnTo>
                  <a:lnTo>
                    <a:pt x="7450171" y="29764"/>
                  </a:lnTo>
                  <a:lnTo>
                    <a:pt x="7407851" y="7865"/>
                  </a:lnTo>
                  <a:lnTo>
                    <a:pt x="7359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7255" y="688847"/>
              <a:ext cx="7513320" cy="1542415"/>
            </a:xfrm>
            <a:custGeom>
              <a:avLst/>
              <a:gdLst/>
              <a:ahLst/>
              <a:cxnLst/>
              <a:rect l="l" t="t" r="r" b="b"/>
              <a:pathLst>
                <a:path w="7513320" h="1542414">
                  <a:moveTo>
                    <a:pt x="0" y="154177"/>
                  </a:moveTo>
                  <a:lnTo>
                    <a:pt x="7865" y="105468"/>
                  </a:lnTo>
                  <a:lnTo>
                    <a:pt x="29764" y="63148"/>
                  </a:lnTo>
                  <a:lnTo>
                    <a:pt x="63148" y="29764"/>
                  </a:lnTo>
                  <a:lnTo>
                    <a:pt x="105468" y="7865"/>
                  </a:lnTo>
                  <a:lnTo>
                    <a:pt x="154177" y="0"/>
                  </a:lnTo>
                  <a:lnTo>
                    <a:pt x="7359142" y="0"/>
                  </a:lnTo>
                  <a:lnTo>
                    <a:pt x="7407851" y="7865"/>
                  </a:lnTo>
                  <a:lnTo>
                    <a:pt x="7450171" y="29764"/>
                  </a:lnTo>
                  <a:lnTo>
                    <a:pt x="7483555" y="63148"/>
                  </a:lnTo>
                  <a:lnTo>
                    <a:pt x="7505454" y="105468"/>
                  </a:lnTo>
                  <a:lnTo>
                    <a:pt x="7513320" y="154177"/>
                  </a:lnTo>
                  <a:lnTo>
                    <a:pt x="7513320" y="1388110"/>
                  </a:lnTo>
                  <a:lnTo>
                    <a:pt x="7505454" y="1436819"/>
                  </a:lnTo>
                  <a:lnTo>
                    <a:pt x="7483555" y="1479139"/>
                  </a:lnTo>
                  <a:lnTo>
                    <a:pt x="7450171" y="1512523"/>
                  </a:lnTo>
                  <a:lnTo>
                    <a:pt x="7407851" y="1534422"/>
                  </a:lnTo>
                  <a:lnTo>
                    <a:pt x="7359142" y="1542288"/>
                  </a:lnTo>
                  <a:lnTo>
                    <a:pt x="154177" y="1542288"/>
                  </a:lnTo>
                  <a:lnTo>
                    <a:pt x="105468" y="1534422"/>
                  </a:lnTo>
                  <a:lnTo>
                    <a:pt x="63148" y="1512523"/>
                  </a:lnTo>
                  <a:lnTo>
                    <a:pt x="29764" y="1479139"/>
                  </a:lnTo>
                  <a:lnTo>
                    <a:pt x="7865" y="1436819"/>
                  </a:lnTo>
                  <a:lnTo>
                    <a:pt x="0" y="1388110"/>
                  </a:lnTo>
                  <a:lnTo>
                    <a:pt x="0" y="154177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66061" y="1073022"/>
            <a:ext cx="5561965" cy="7334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lnSpc>
                <a:spcPct val="86500"/>
              </a:lnSpc>
              <a:spcBef>
                <a:spcPts val="380"/>
              </a:spcBef>
            </a:pPr>
            <a:r>
              <a:rPr sz="1700" spc="-10" dirty="0">
                <a:latin typeface="Arial MT"/>
                <a:cs typeface="Arial MT"/>
              </a:rPr>
              <a:t>La </a:t>
            </a:r>
            <a:r>
              <a:rPr sz="1700" spc="-5" dirty="0">
                <a:latin typeface="Arial MT"/>
                <a:cs typeface="Arial MT"/>
              </a:rPr>
              <a:t>perturbación </a:t>
            </a:r>
            <a:r>
              <a:rPr sz="1700" spc="-10" dirty="0">
                <a:latin typeface="Arial MT"/>
                <a:cs typeface="Arial MT"/>
              </a:rPr>
              <a:t>del </a:t>
            </a:r>
            <a:r>
              <a:rPr sz="1700" spc="-5" dirty="0">
                <a:latin typeface="Arial MT"/>
                <a:cs typeface="Arial MT"/>
              </a:rPr>
              <a:t>suelo </a:t>
            </a:r>
            <a:r>
              <a:rPr sz="1700" spc="-10" dirty="0">
                <a:latin typeface="Arial MT"/>
                <a:cs typeface="Arial MT"/>
              </a:rPr>
              <a:t>es uno de </a:t>
            </a:r>
            <a:r>
              <a:rPr sz="1700" spc="-5" dirty="0">
                <a:latin typeface="Arial MT"/>
                <a:cs typeface="Arial MT"/>
              </a:rPr>
              <a:t>los efectos </a:t>
            </a:r>
            <a:r>
              <a:rPr sz="1700" spc="-10" dirty="0">
                <a:latin typeface="Arial MT"/>
                <a:cs typeface="Arial MT"/>
              </a:rPr>
              <a:t>negativos 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ocasionados por </a:t>
            </a:r>
            <a:r>
              <a:rPr sz="1700" spc="-5" dirty="0">
                <a:latin typeface="Arial MT"/>
                <a:cs typeface="Arial MT"/>
              </a:rPr>
              <a:t>las actividades </a:t>
            </a:r>
            <a:r>
              <a:rPr sz="1700" spc="-10" dirty="0">
                <a:latin typeface="Arial MT"/>
                <a:cs typeface="Arial MT"/>
              </a:rPr>
              <a:t>de </a:t>
            </a:r>
            <a:r>
              <a:rPr sz="1700" spc="-5" dirty="0">
                <a:latin typeface="Arial MT"/>
                <a:cs typeface="Arial MT"/>
              </a:rPr>
              <a:t>extracción </a:t>
            </a:r>
            <a:r>
              <a:rPr sz="1700" spc="-10" dirty="0">
                <a:latin typeface="Arial MT"/>
                <a:cs typeface="Arial MT"/>
              </a:rPr>
              <a:t>de </a:t>
            </a:r>
            <a:r>
              <a:rPr sz="1700" spc="-5" dirty="0">
                <a:latin typeface="Arial MT"/>
                <a:cs typeface="Arial MT"/>
              </a:rPr>
              <a:t>petróleo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(Villacís</a:t>
            </a:r>
            <a:r>
              <a:rPr sz="1700" spc="-6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et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al.,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2016)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31720" y="2487167"/>
            <a:ext cx="7513320" cy="1539240"/>
          </a:xfrm>
          <a:custGeom>
            <a:avLst/>
            <a:gdLst/>
            <a:ahLst/>
            <a:cxnLst/>
            <a:rect l="l" t="t" r="r" b="b"/>
            <a:pathLst>
              <a:path w="7513320" h="1539239">
                <a:moveTo>
                  <a:pt x="0" y="153924"/>
                </a:moveTo>
                <a:lnTo>
                  <a:pt x="7851" y="105290"/>
                </a:lnTo>
                <a:lnTo>
                  <a:pt x="29711" y="63038"/>
                </a:lnTo>
                <a:lnTo>
                  <a:pt x="63038" y="29711"/>
                </a:lnTo>
                <a:lnTo>
                  <a:pt x="105290" y="7851"/>
                </a:lnTo>
                <a:lnTo>
                  <a:pt x="153924" y="0"/>
                </a:lnTo>
                <a:lnTo>
                  <a:pt x="7359396" y="0"/>
                </a:lnTo>
                <a:lnTo>
                  <a:pt x="7408029" y="7851"/>
                </a:lnTo>
                <a:lnTo>
                  <a:pt x="7450281" y="29711"/>
                </a:lnTo>
                <a:lnTo>
                  <a:pt x="7483608" y="63038"/>
                </a:lnTo>
                <a:lnTo>
                  <a:pt x="7505468" y="105290"/>
                </a:lnTo>
                <a:lnTo>
                  <a:pt x="7513320" y="153924"/>
                </a:lnTo>
                <a:lnTo>
                  <a:pt x="7513320" y="1385316"/>
                </a:lnTo>
                <a:lnTo>
                  <a:pt x="7505468" y="1433949"/>
                </a:lnTo>
                <a:lnTo>
                  <a:pt x="7483608" y="1476201"/>
                </a:lnTo>
                <a:lnTo>
                  <a:pt x="7450281" y="1509528"/>
                </a:lnTo>
                <a:lnTo>
                  <a:pt x="7408029" y="1531388"/>
                </a:lnTo>
                <a:lnTo>
                  <a:pt x="7359396" y="1539240"/>
                </a:lnTo>
                <a:lnTo>
                  <a:pt x="153924" y="1539240"/>
                </a:lnTo>
                <a:lnTo>
                  <a:pt x="105290" y="1531388"/>
                </a:lnTo>
                <a:lnTo>
                  <a:pt x="63038" y="1509528"/>
                </a:lnTo>
                <a:lnTo>
                  <a:pt x="29711" y="1476201"/>
                </a:lnTo>
                <a:lnTo>
                  <a:pt x="7851" y="1433949"/>
                </a:lnTo>
                <a:lnTo>
                  <a:pt x="0" y="1385316"/>
                </a:lnTo>
                <a:lnTo>
                  <a:pt x="0" y="153924"/>
                </a:lnTo>
                <a:close/>
              </a:path>
            </a:pathLst>
          </a:custGeom>
          <a:ln w="24384">
            <a:solidFill>
              <a:srgbClr val="DF8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29001" y="2870149"/>
            <a:ext cx="4943475" cy="7340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lnSpc>
                <a:spcPct val="86500"/>
              </a:lnSpc>
              <a:spcBef>
                <a:spcPts val="380"/>
              </a:spcBef>
            </a:pPr>
            <a:r>
              <a:rPr sz="1700" spc="-5" dirty="0">
                <a:latin typeface="Arial MT"/>
                <a:cs typeface="Arial MT"/>
              </a:rPr>
              <a:t>En </a:t>
            </a:r>
            <a:r>
              <a:rPr sz="1700" spc="-10" dirty="0">
                <a:latin typeface="Arial MT"/>
                <a:cs typeface="Arial MT"/>
              </a:rPr>
              <a:t>Ecuador </a:t>
            </a:r>
            <a:r>
              <a:rPr sz="1700" dirty="0">
                <a:latin typeface="Arial MT"/>
                <a:cs typeface="Arial MT"/>
              </a:rPr>
              <a:t>la </a:t>
            </a:r>
            <a:r>
              <a:rPr sz="1700" spc="-5" dirty="0">
                <a:latin typeface="Arial MT"/>
                <a:cs typeface="Arial MT"/>
              </a:rPr>
              <a:t>extracción petrolera en el norte de </a:t>
            </a:r>
            <a:r>
              <a:rPr sz="1700" dirty="0">
                <a:latin typeface="Arial MT"/>
                <a:cs typeface="Arial MT"/>
              </a:rPr>
              <a:t>la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Amazonía es </a:t>
            </a:r>
            <a:r>
              <a:rPr sz="1700" spc="-5" dirty="0">
                <a:latin typeface="Arial MT"/>
                <a:cs typeface="Arial MT"/>
              </a:rPr>
              <a:t>responsable </a:t>
            </a:r>
            <a:r>
              <a:rPr sz="1700" spc="-10" dirty="0">
                <a:latin typeface="Arial MT"/>
                <a:cs typeface="Arial MT"/>
              </a:rPr>
              <a:t>de </a:t>
            </a:r>
            <a:r>
              <a:rPr sz="1700" dirty="0">
                <a:latin typeface="Arial MT"/>
                <a:cs typeface="Arial MT"/>
              </a:rPr>
              <a:t>la </a:t>
            </a:r>
            <a:r>
              <a:rPr sz="1700" spc="-5" dirty="0">
                <a:latin typeface="Arial MT"/>
                <a:cs typeface="Arial MT"/>
              </a:rPr>
              <a:t>deforestación </a:t>
            </a:r>
            <a:r>
              <a:rPr sz="1700" spc="-10" dirty="0">
                <a:latin typeface="Arial MT"/>
                <a:cs typeface="Arial MT"/>
              </a:rPr>
              <a:t>de </a:t>
            </a:r>
            <a:r>
              <a:rPr sz="1700" dirty="0">
                <a:latin typeface="Arial MT"/>
                <a:cs typeface="Arial MT"/>
              </a:rPr>
              <a:t>2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millones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hectáreas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(Guaranda,</a:t>
            </a:r>
            <a:r>
              <a:rPr sz="1700" spc="3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2016)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93135" y="4282440"/>
            <a:ext cx="7513320" cy="1542415"/>
          </a:xfrm>
          <a:custGeom>
            <a:avLst/>
            <a:gdLst/>
            <a:ahLst/>
            <a:cxnLst/>
            <a:rect l="l" t="t" r="r" b="b"/>
            <a:pathLst>
              <a:path w="7513320" h="1542414">
                <a:moveTo>
                  <a:pt x="0" y="154178"/>
                </a:moveTo>
                <a:lnTo>
                  <a:pt x="7865" y="105468"/>
                </a:lnTo>
                <a:lnTo>
                  <a:pt x="29764" y="63148"/>
                </a:lnTo>
                <a:lnTo>
                  <a:pt x="63148" y="29764"/>
                </a:lnTo>
                <a:lnTo>
                  <a:pt x="105468" y="7865"/>
                </a:lnTo>
                <a:lnTo>
                  <a:pt x="154177" y="0"/>
                </a:lnTo>
                <a:lnTo>
                  <a:pt x="7359142" y="0"/>
                </a:lnTo>
                <a:lnTo>
                  <a:pt x="7407851" y="7865"/>
                </a:lnTo>
                <a:lnTo>
                  <a:pt x="7450171" y="29764"/>
                </a:lnTo>
                <a:lnTo>
                  <a:pt x="7483555" y="63148"/>
                </a:lnTo>
                <a:lnTo>
                  <a:pt x="7505454" y="105468"/>
                </a:lnTo>
                <a:lnTo>
                  <a:pt x="7513319" y="154178"/>
                </a:lnTo>
                <a:lnTo>
                  <a:pt x="7513319" y="1388059"/>
                </a:lnTo>
                <a:lnTo>
                  <a:pt x="7505454" y="1436807"/>
                </a:lnTo>
                <a:lnTo>
                  <a:pt x="7483555" y="1479145"/>
                </a:lnTo>
                <a:lnTo>
                  <a:pt x="7450171" y="1512530"/>
                </a:lnTo>
                <a:lnTo>
                  <a:pt x="7407851" y="1534425"/>
                </a:lnTo>
                <a:lnTo>
                  <a:pt x="7359142" y="1542288"/>
                </a:lnTo>
                <a:lnTo>
                  <a:pt x="154177" y="1542288"/>
                </a:lnTo>
                <a:lnTo>
                  <a:pt x="105468" y="1534425"/>
                </a:lnTo>
                <a:lnTo>
                  <a:pt x="63148" y="1512530"/>
                </a:lnTo>
                <a:lnTo>
                  <a:pt x="29764" y="1479145"/>
                </a:lnTo>
                <a:lnTo>
                  <a:pt x="7865" y="1436807"/>
                </a:lnTo>
                <a:lnTo>
                  <a:pt x="0" y="1388059"/>
                </a:lnTo>
                <a:lnTo>
                  <a:pt x="0" y="154178"/>
                </a:lnTo>
                <a:close/>
              </a:path>
            </a:pathLst>
          </a:custGeom>
          <a:ln w="24384">
            <a:solidFill>
              <a:srgbClr val="DF8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92323" y="4444060"/>
            <a:ext cx="5553710" cy="11823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86500"/>
              </a:lnSpc>
              <a:spcBef>
                <a:spcPts val="380"/>
              </a:spcBef>
            </a:pPr>
            <a:r>
              <a:rPr sz="1700" spc="-5" dirty="0">
                <a:latin typeface="Arial MT"/>
                <a:cs typeface="Arial MT"/>
              </a:rPr>
              <a:t>La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movilidad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nutrientes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difiere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durante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los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procesos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de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descomposición</a:t>
            </a:r>
            <a:r>
              <a:rPr sz="1700" spc="-10" dirty="0">
                <a:latin typeface="Arial MT"/>
                <a:cs typeface="Arial MT"/>
              </a:rPr>
              <a:t> de</a:t>
            </a:r>
            <a:r>
              <a:rPr sz="1700" spc="-5" dirty="0">
                <a:latin typeface="Arial MT"/>
                <a:cs typeface="Arial MT"/>
              </a:rPr>
              <a:t> materia </a:t>
            </a:r>
            <a:r>
              <a:rPr sz="1700" spc="-10" dirty="0">
                <a:latin typeface="Arial MT"/>
                <a:cs typeface="Arial MT"/>
              </a:rPr>
              <a:t>vegetal,</a:t>
            </a:r>
            <a:r>
              <a:rPr sz="1700" spc="4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ésta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se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ve</a:t>
            </a:r>
            <a:r>
              <a:rPr sz="1700" spc="-5" dirty="0">
                <a:latin typeface="Arial MT"/>
                <a:cs typeface="Arial MT"/>
              </a:rPr>
              <a:t> afectada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por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las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limitaciones</a:t>
            </a:r>
            <a:r>
              <a:rPr sz="1700" spc="-10" dirty="0">
                <a:latin typeface="Arial MT"/>
                <a:cs typeface="Arial MT"/>
              </a:rPr>
              <a:t> de </a:t>
            </a:r>
            <a:r>
              <a:rPr sz="1700" spc="-5" dirty="0">
                <a:latin typeface="Arial MT"/>
                <a:cs typeface="Arial MT"/>
              </a:rPr>
              <a:t>nutrientes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en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los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organismos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descomponedores,</a:t>
            </a:r>
            <a:r>
              <a:rPr sz="1700" spc="3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las condiciones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de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la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biota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del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suelo </a:t>
            </a:r>
            <a:r>
              <a:rPr sz="1700" dirty="0">
                <a:latin typeface="Arial MT"/>
                <a:cs typeface="Arial MT"/>
              </a:rPr>
              <a:t>y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la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calidad</a:t>
            </a:r>
            <a:r>
              <a:rPr sz="1700" spc="-10" dirty="0">
                <a:latin typeface="Arial MT"/>
                <a:cs typeface="Arial MT"/>
              </a:rPr>
              <a:t> de </a:t>
            </a:r>
            <a:r>
              <a:rPr sz="1700" dirty="0">
                <a:latin typeface="Arial MT"/>
                <a:cs typeface="Arial MT"/>
              </a:rPr>
              <a:t>sustrato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(Hirobe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et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al.,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2004).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68640" y="1844039"/>
            <a:ext cx="1689100" cy="2813685"/>
            <a:chOff x="8168640" y="1844039"/>
            <a:chExt cx="1689100" cy="2813685"/>
          </a:xfrm>
        </p:grpSpPr>
        <p:sp>
          <p:nvSpPr>
            <p:cNvPr id="13" name="object 13"/>
            <p:cNvSpPr/>
            <p:nvPr/>
          </p:nvSpPr>
          <p:spPr>
            <a:xfrm>
              <a:off x="8180832" y="1856231"/>
              <a:ext cx="1000125" cy="1003300"/>
            </a:xfrm>
            <a:custGeom>
              <a:avLst/>
              <a:gdLst/>
              <a:ahLst/>
              <a:cxnLst/>
              <a:rect l="l" t="t" r="r" b="b"/>
              <a:pathLst>
                <a:path w="1000125" h="1003300">
                  <a:moveTo>
                    <a:pt x="774826" y="0"/>
                  </a:moveTo>
                  <a:lnTo>
                    <a:pt x="224917" y="0"/>
                  </a:lnTo>
                  <a:lnTo>
                    <a:pt x="224917" y="552957"/>
                  </a:lnTo>
                  <a:lnTo>
                    <a:pt x="0" y="552957"/>
                  </a:lnTo>
                  <a:lnTo>
                    <a:pt x="499872" y="1002791"/>
                  </a:lnTo>
                  <a:lnTo>
                    <a:pt x="999744" y="552957"/>
                  </a:lnTo>
                  <a:lnTo>
                    <a:pt x="774826" y="552957"/>
                  </a:lnTo>
                  <a:lnTo>
                    <a:pt x="774826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80832" y="1856231"/>
              <a:ext cx="1000125" cy="1003300"/>
            </a:xfrm>
            <a:custGeom>
              <a:avLst/>
              <a:gdLst/>
              <a:ahLst/>
              <a:cxnLst/>
              <a:rect l="l" t="t" r="r" b="b"/>
              <a:pathLst>
                <a:path w="1000125" h="1003300">
                  <a:moveTo>
                    <a:pt x="0" y="552957"/>
                  </a:moveTo>
                  <a:lnTo>
                    <a:pt x="224917" y="552957"/>
                  </a:lnTo>
                  <a:lnTo>
                    <a:pt x="224917" y="0"/>
                  </a:lnTo>
                  <a:lnTo>
                    <a:pt x="774826" y="0"/>
                  </a:lnTo>
                  <a:lnTo>
                    <a:pt x="774826" y="552957"/>
                  </a:lnTo>
                  <a:lnTo>
                    <a:pt x="999744" y="552957"/>
                  </a:lnTo>
                  <a:lnTo>
                    <a:pt x="499872" y="1002791"/>
                  </a:lnTo>
                  <a:lnTo>
                    <a:pt x="0" y="552957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42248" y="3645407"/>
              <a:ext cx="1003300" cy="1000125"/>
            </a:xfrm>
            <a:custGeom>
              <a:avLst/>
              <a:gdLst/>
              <a:ahLst/>
              <a:cxnLst/>
              <a:rect l="l" t="t" r="r" b="b"/>
              <a:pathLst>
                <a:path w="1003300" h="1000125">
                  <a:moveTo>
                    <a:pt x="777112" y="0"/>
                  </a:moveTo>
                  <a:lnTo>
                    <a:pt x="225678" y="0"/>
                  </a:lnTo>
                  <a:lnTo>
                    <a:pt x="225678" y="549910"/>
                  </a:lnTo>
                  <a:lnTo>
                    <a:pt x="0" y="549910"/>
                  </a:lnTo>
                  <a:lnTo>
                    <a:pt x="501396" y="999744"/>
                  </a:lnTo>
                  <a:lnTo>
                    <a:pt x="1002792" y="549910"/>
                  </a:lnTo>
                  <a:lnTo>
                    <a:pt x="777112" y="549910"/>
                  </a:lnTo>
                  <a:lnTo>
                    <a:pt x="777112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42248" y="3645407"/>
              <a:ext cx="1003300" cy="1000125"/>
            </a:xfrm>
            <a:custGeom>
              <a:avLst/>
              <a:gdLst/>
              <a:ahLst/>
              <a:cxnLst/>
              <a:rect l="l" t="t" r="r" b="b"/>
              <a:pathLst>
                <a:path w="1003300" h="1000125">
                  <a:moveTo>
                    <a:pt x="0" y="549910"/>
                  </a:moveTo>
                  <a:lnTo>
                    <a:pt x="225678" y="549910"/>
                  </a:lnTo>
                  <a:lnTo>
                    <a:pt x="225678" y="0"/>
                  </a:lnTo>
                  <a:lnTo>
                    <a:pt x="777112" y="0"/>
                  </a:lnTo>
                  <a:lnTo>
                    <a:pt x="777112" y="549910"/>
                  </a:lnTo>
                  <a:lnTo>
                    <a:pt x="1002792" y="549910"/>
                  </a:lnTo>
                  <a:lnTo>
                    <a:pt x="501396" y="999744"/>
                  </a:lnTo>
                  <a:lnTo>
                    <a:pt x="0" y="549910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9055" y="21285"/>
            <a:ext cx="5761990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3658" y="134493"/>
            <a:ext cx="52501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Justificación</a:t>
            </a:r>
            <a:r>
              <a:rPr spc="-20" dirty="0"/>
              <a:t> </a:t>
            </a:r>
            <a:r>
              <a:rPr spc="-5" dirty="0"/>
              <a:t>e</a:t>
            </a:r>
            <a:r>
              <a:rPr spc="-30" dirty="0"/>
              <a:t> </a:t>
            </a:r>
            <a:r>
              <a:rPr spc="-10" dirty="0"/>
              <a:t>Importancia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39633" y="758761"/>
            <a:ext cx="7566025" cy="1472565"/>
            <a:chOff x="1639633" y="758761"/>
            <a:chExt cx="7566025" cy="1472565"/>
          </a:xfrm>
        </p:grpSpPr>
        <p:sp>
          <p:nvSpPr>
            <p:cNvPr id="5" name="object 5"/>
            <p:cNvSpPr/>
            <p:nvPr/>
          </p:nvSpPr>
          <p:spPr>
            <a:xfrm>
              <a:off x="1652015" y="771143"/>
              <a:ext cx="7541259" cy="1447800"/>
            </a:xfrm>
            <a:custGeom>
              <a:avLst/>
              <a:gdLst/>
              <a:ahLst/>
              <a:cxnLst/>
              <a:rect l="l" t="t" r="r" b="b"/>
              <a:pathLst>
                <a:path w="7541259" h="1447800">
                  <a:moveTo>
                    <a:pt x="7395972" y="0"/>
                  </a:moveTo>
                  <a:lnTo>
                    <a:pt x="144779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79"/>
                  </a:lnTo>
                  <a:lnTo>
                    <a:pt x="0" y="1303019"/>
                  </a:lnTo>
                  <a:lnTo>
                    <a:pt x="7376" y="1348800"/>
                  </a:lnTo>
                  <a:lnTo>
                    <a:pt x="27919" y="1388546"/>
                  </a:lnTo>
                  <a:lnTo>
                    <a:pt x="59253" y="1419880"/>
                  </a:lnTo>
                  <a:lnTo>
                    <a:pt x="98999" y="1440423"/>
                  </a:lnTo>
                  <a:lnTo>
                    <a:pt x="144779" y="1447800"/>
                  </a:lnTo>
                  <a:lnTo>
                    <a:pt x="7395972" y="1447800"/>
                  </a:lnTo>
                  <a:lnTo>
                    <a:pt x="7441752" y="1440423"/>
                  </a:lnTo>
                  <a:lnTo>
                    <a:pt x="7481498" y="1419880"/>
                  </a:lnTo>
                  <a:lnTo>
                    <a:pt x="7512832" y="1388546"/>
                  </a:lnTo>
                  <a:lnTo>
                    <a:pt x="7533375" y="1348800"/>
                  </a:lnTo>
                  <a:lnTo>
                    <a:pt x="7540752" y="1303019"/>
                  </a:lnTo>
                  <a:lnTo>
                    <a:pt x="7540752" y="144779"/>
                  </a:lnTo>
                  <a:lnTo>
                    <a:pt x="7533375" y="98999"/>
                  </a:lnTo>
                  <a:lnTo>
                    <a:pt x="7512832" y="59253"/>
                  </a:lnTo>
                  <a:lnTo>
                    <a:pt x="7481498" y="27919"/>
                  </a:lnTo>
                  <a:lnTo>
                    <a:pt x="7441752" y="7376"/>
                  </a:lnTo>
                  <a:lnTo>
                    <a:pt x="7395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2015" y="771143"/>
              <a:ext cx="7541259" cy="1447800"/>
            </a:xfrm>
            <a:custGeom>
              <a:avLst/>
              <a:gdLst/>
              <a:ahLst/>
              <a:cxnLst/>
              <a:rect l="l" t="t" r="r" b="b"/>
              <a:pathLst>
                <a:path w="7541259" h="144780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79" y="0"/>
                  </a:lnTo>
                  <a:lnTo>
                    <a:pt x="7395972" y="0"/>
                  </a:lnTo>
                  <a:lnTo>
                    <a:pt x="7441752" y="7376"/>
                  </a:lnTo>
                  <a:lnTo>
                    <a:pt x="7481498" y="27919"/>
                  </a:lnTo>
                  <a:lnTo>
                    <a:pt x="7512832" y="59253"/>
                  </a:lnTo>
                  <a:lnTo>
                    <a:pt x="7533375" y="98999"/>
                  </a:lnTo>
                  <a:lnTo>
                    <a:pt x="7540752" y="144779"/>
                  </a:lnTo>
                  <a:lnTo>
                    <a:pt x="7540752" y="1303019"/>
                  </a:lnTo>
                  <a:lnTo>
                    <a:pt x="7533375" y="1348800"/>
                  </a:lnTo>
                  <a:lnTo>
                    <a:pt x="7512832" y="1388546"/>
                  </a:lnTo>
                  <a:lnTo>
                    <a:pt x="7481498" y="1419880"/>
                  </a:lnTo>
                  <a:lnTo>
                    <a:pt x="7441752" y="1440423"/>
                  </a:lnTo>
                  <a:lnTo>
                    <a:pt x="7395972" y="1447800"/>
                  </a:lnTo>
                  <a:lnTo>
                    <a:pt x="144779" y="1447800"/>
                  </a:lnTo>
                  <a:lnTo>
                    <a:pt x="98999" y="1440423"/>
                  </a:lnTo>
                  <a:lnTo>
                    <a:pt x="59253" y="1419880"/>
                  </a:lnTo>
                  <a:lnTo>
                    <a:pt x="27919" y="1388546"/>
                  </a:lnTo>
                  <a:lnTo>
                    <a:pt x="7376" y="1348800"/>
                  </a:lnTo>
                  <a:lnTo>
                    <a:pt x="0" y="1303019"/>
                  </a:lnTo>
                  <a:lnTo>
                    <a:pt x="0" y="144779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51202" y="970279"/>
            <a:ext cx="5662295" cy="10102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395"/>
              </a:spcBef>
            </a:pPr>
            <a:r>
              <a:rPr sz="1800" dirty="0">
                <a:latin typeface="Arial MT"/>
                <a:cs typeface="Arial MT"/>
              </a:rPr>
              <a:t>La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inoculación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suelo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clave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importante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restauración </a:t>
            </a:r>
            <a:r>
              <a:rPr sz="1800" spc="-5" dirty="0">
                <a:latin typeface="Arial MT"/>
                <a:cs typeface="Arial MT"/>
              </a:rPr>
              <a:t>exitosa </a:t>
            </a:r>
            <a:r>
              <a:rPr sz="1800" dirty="0">
                <a:latin typeface="Arial MT"/>
                <a:cs typeface="Arial MT"/>
              </a:rPr>
              <a:t>de los ecosistemas, los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microrganismos del </a:t>
            </a:r>
            <a:r>
              <a:rPr sz="1800" spc="5" dirty="0">
                <a:latin typeface="Arial MT"/>
                <a:cs typeface="Arial MT"/>
              </a:rPr>
              <a:t>suelo son </a:t>
            </a:r>
            <a:r>
              <a:rPr sz="1800" dirty="0">
                <a:latin typeface="Arial MT"/>
                <a:cs typeface="Arial MT"/>
              </a:rPr>
              <a:t>un </a:t>
            </a:r>
            <a:r>
              <a:rPr sz="1800" spc="5" dirty="0">
                <a:latin typeface="Arial MT"/>
                <a:cs typeface="Arial MT"/>
              </a:rPr>
              <a:t>impulsor </a:t>
            </a:r>
            <a:r>
              <a:rPr sz="1800" dirty="0">
                <a:latin typeface="Arial MT"/>
                <a:cs typeface="Arial MT"/>
              </a:rPr>
              <a:t>para el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desarrollo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vegetación.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(Jasper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al.,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2016)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16479" y="2462783"/>
            <a:ext cx="7541259" cy="1450975"/>
          </a:xfrm>
          <a:custGeom>
            <a:avLst/>
            <a:gdLst/>
            <a:ahLst/>
            <a:cxnLst/>
            <a:rect l="l" t="t" r="r" b="b"/>
            <a:pathLst>
              <a:path w="7541259" h="1450975">
                <a:moveTo>
                  <a:pt x="0" y="145033"/>
                </a:moveTo>
                <a:lnTo>
                  <a:pt x="7390" y="99177"/>
                </a:lnTo>
                <a:lnTo>
                  <a:pt x="27972" y="59362"/>
                </a:lnTo>
                <a:lnTo>
                  <a:pt x="59362" y="27972"/>
                </a:lnTo>
                <a:lnTo>
                  <a:pt x="99177" y="7390"/>
                </a:lnTo>
                <a:lnTo>
                  <a:pt x="145033" y="0"/>
                </a:lnTo>
                <a:lnTo>
                  <a:pt x="7395718" y="0"/>
                </a:lnTo>
                <a:lnTo>
                  <a:pt x="7441574" y="7390"/>
                </a:lnTo>
                <a:lnTo>
                  <a:pt x="7481389" y="27972"/>
                </a:lnTo>
                <a:lnTo>
                  <a:pt x="7512779" y="59362"/>
                </a:lnTo>
                <a:lnTo>
                  <a:pt x="7533361" y="99177"/>
                </a:lnTo>
                <a:lnTo>
                  <a:pt x="7540752" y="145033"/>
                </a:lnTo>
                <a:lnTo>
                  <a:pt x="7540752" y="1305814"/>
                </a:lnTo>
                <a:lnTo>
                  <a:pt x="7533361" y="1351670"/>
                </a:lnTo>
                <a:lnTo>
                  <a:pt x="7512779" y="1391485"/>
                </a:lnTo>
                <a:lnTo>
                  <a:pt x="7481389" y="1422875"/>
                </a:lnTo>
                <a:lnTo>
                  <a:pt x="7441574" y="1443457"/>
                </a:lnTo>
                <a:lnTo>
                  <a:pt x="7395718" y="1450847"/>
                </a:lnTo>
                <a:lnTo>
                  <a:pt x="145033" y="1450847"/>
                </a:lnTo>
                <a:lnTo>
                  <a:pt x="99177" y="1443457"/>
                </a:lnTo>
                <a:lnTo>
                  <a:pt x="59362" y="1422875"/>
                </a:lnTo>
                <a:lnTo>
                  <a:pt x="27972" y="1391485"/>
                </a:lnTo>
                <a:lnTo>
                  <a:pt x="7390" y="1351670"/>
                </a:lnTo>
                <a:lnTo>
                  <a:pt x="0" y="1305814"/>
                </a:lnTo>
                <a:lnTo>
                  <a:pt x="0" y="145033"/>
                </a:lnTo>
                <a:close/>
              </a:path>
            </a:pathLst>
          </a:custGeom>
          <a:ln w="24384">
            <a:solidFill>
              <a:srgbClr val="DF8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16555" y="2781122"/>
            <a:ext cx="5663565" cy="7727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400"/>
              </a:spcBef>
            </a:pPr>
            <a:r>
              <a:rPr sz="1800" dirty="0">
                <a:latin typeface="Arial MT"/>
                <a:cs typeface="Arial MT"/>
              </a:rPr>
              <a:t>El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aumento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 productividad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hojarasca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entradas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 nutrientes pueden acelerar la recuperación del </a:t>
            </a:r>
            <a:r>
              <a:rPr sz="1800" spc="5" dirty="0">
                <a:latin typeface="Arial MT"/>
                <a:cs typeface="Arial MT"/>
              </a:rPr>
              <a:t>ciclo 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nutrientes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suelos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degradados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(Lanuza,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2016).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37688" y="4154423"/>
            <a:ext cx="7541259" cy="1450975"/>
          </a:xfrm>
          <a:custGeom>
            <a:avLst/>
            <a:gdLst/>
            <a:ahLst/>
            <a:cxnLst/>
            <a:rect l="l" t="t" r="r" b="b"/>
            <a:pathLst>
              <a:path w="7541259" h="1450975">
                <a:moveTo>
                  <a:pt x="0" y="145033"/>
                </a:moveTo>
                <a:lnTo>
                  <a:pt x="7390" y="99177"/>
                </a:lnTo>
                <a:lnTo>
                  <a:pt x="27972" y="59362"/>
                </a:lnTo>
                <a:lnTo>
                  <a:pt x="59362" y="27972"/>
                </a:lnTo>
                <a:lnTo>
                  <a:pt x="99177" y="7390"/>
                </a:lnTo>
                <a:lnTo>
                  <a:pt x="145034" y="0"/>
                </a:lnTo>
                <a:lnTo>
                  <a:pt x="7395717" y="0"/>
                </a:lnTo>
                <a:lnTo>
                  <a:pt x="7441574" y="7390"/>
                </a:lnTo>
                <a:lnTo>
                  <a:pt x="7481389" y="27972"/>
                </a:lnTo>
                <a:lnTo>
                  <a:pt x="7512779" y="59362"/>
                </a:lnTo>
                <a:lnTo>
                  <a:pt x="7533361" y="99177"/>
                </a:lnTo>
                <a:lnTo>
                  <a:pt x="7540752" y="145033"/>
                </a:lnTo>
                <a:lnTo>
                  <a:pt x="7540752" y="1305814"/>
                </a:lnTo>
                <a:lnTo>
                  <a:pt x="7533361" y="1351670"/>
                </a:lnTo>
                <a:lnTo>
                  <a:pt x="7512779" y="1391485"/>
                </a:lnTo>
                <a:lnTo>
                  <a:pt x="7481389" y="1422875"/>
                </a:lnTo>
                <a:lnTo>
                  <a:pt x="7441574" y="1443457"/>
                </a:lnTo>
                <a:lnTo>
                  <a:pt x="7395717" y="1450848"/>
                </a:lnTo>
                <a:lnTo>
                  <a:pt x="145034" y="1450848"/>
                </a:lnTo>
                <a:lnTo>
                  <a:pt x="99177" y="1443457"/>
                </a:lnTo>
                <a:lnTo>
                  <a:pt x="59362" y="1422875"/>
                </a:lnTo>
                <a:lnTo>
                  <a:pt x="27972" y="1391485"/>
                </a:lnTo>
                <a:lnTo>
                  <a:pt x="7390" y="1351670"/>
                </a:lnTo>
                <a:lnTo>
                  <a:pt x="0" y="1305814"/>
                </a:lnTo>
                <a:lnTo>
                  <a:pt x="0" y="145033"/>
                </a:lnTo>
                <a:close/>
              </a:path>
            </a:pathLst>
          </a:custGeom>
          <a:ln w="24384">
            <a:solidFill>
              <a:srgbClr val="DF8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37764" y="4237735"/>
            <a:ext cx="5636260" cy="12452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86100"/>
              </a:lnSpc>
              <a:spcBef>
                <a:spcPts val="400"/>
              </a:spcBef>
            </a:pPr>
            <a:r>
              <a:rPr sz="1800" dirty="0">
                <a:latin typeface="Arial MT"/>
                <a:cs typeface="Arial MT"/>
              </a:rPr>
              <a:t>Los residuos vegetales generados en los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agroecosistemas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liberan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serie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compuestos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nutrición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plantas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facilitan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disponibilidad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micro </a:t>
            </a:r>
            <a:r>
              <a:rPr sz="1800" dirty="0">
                <a:latin typeface="Arial MT"/>
                <a:cs typeface="Arial MT"/>
              </a:rPr>
              <a:t>y macroelementos para el enriquecimiento del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suelo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(Romero,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2006)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238743" y="1856232"/>
            <a:ext cx="1630680" cy="2651760"/>
            <a:chOff x="8238743" y="1856232"/>
            <a:chExt cx="1630680" cy="2651760"/>
          </a:xfrm>
        </p:grpSpPr>
        <p:sp>
          <p:nvSpPr>
            <p:cNvPr id="13" name="object 13"/>
            <p:cNvSpPr/>
            <p:nvPr/>
          </p:nvSpPr>
          <p:spPr>
            <a:xfrm>
              <a:off x="8250935" y="1868424"/>
              <a:ext cx="942340" cy="944880"/>
            </a:xfrm>
            <a:custGeom>
              <a:avLst/>
              <a:gdLst/>
              <a:ahLst/>
              <a:cxnLst/>
              <a:rect l="l" t="t" r="r" b="b"/>
              <a:pathLst>
                <a:path w="942340" h="944880">
                  <a:moveTo>
                    <a:pt x="729869" y="0"/>
                  </a:moveTo>
                  <a:lnTo>
                    <a:pt x="211963" y="0"/>
                  </a:lnTo>
                  <a:lnTo>
                    <a:pt x="211963" y="521080"/>
                  </a:lnTo>
                  <a:lnTo>
                    <a:pt x="0" y="521080"/>
                  </a:lnTo>
                  <a:lnTo>
                    <a:pt x="470916" y="944879"/>
                  </a:lnTo>
                  <a:lnTo>
                    <a:pt x="941832" y="521080"/>
                  </a:lnTo>
                  <a:lnTo>
                    <a:pt x="729869" y="521080"/>
                  </a:lnTo>
                  <a:lnTo>
                    <a:pt x="729869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50935" y="1868424"/>
              <a:ext cx="942340" cy="944880"/>
            </a:xfrm>
            <a:custGeom>
              <a:avLst/>
              <a:gdLst/>
              <a:ahLst/>
              <a:cxnLst/>
              <a:rect l="l" t="t" r="r" b="b"/>
              <a:pathLst>
                <a:path w="942340" h="944880">
                  <a:moveTo>
                    <a:pt x="0" y="521080"/>
                  </a:moveTo>
                  <a:lnTo>
                    <a:pt x="211963" y="521080"/>
                  </a:lnTo>
                  <a:lnTo>
                    <a:pt x="211963" y="0"/>
                  </a:lnTo>
                  <a:lnTo>
                    <a:pt x="729869" y="0"/>
                  </a:lnTo>
                  <a:lnTo>
                    <a:pt x="729869" y="521080"/>
                  </a:lnTo>
                  <a:lnTo>
                    <a:pt x="941832" y="521080"/>
                  </a:lnTo>
                  <a:lnTo>
                    <a:pt x="470916" y="944879"/>
                  </a:lnTo>
                  <a:lnTo>
                    <a:pt x="0" y="521080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15399" y="3550920"/>
              <a:ext cx="942340" cy="944880"/>
            </a:xfrm>
            <a:custGeom>
              <a:avLst/>
              <a:gdLst/>
              <a:ahLst/>
              <a:cxnLst/>
              <a:rect l="l" t="t" r="r" b="b"/>
              <a:pathLst>
                <a:path w="942340" h="944879">
                  <a:moveTo>
                    <a:pt x="729869" y="0"/>
                  </a:moveTo>
                  <a:lnTo>
                    <a:pt x="211963" y="0"/>
                  </a:lnTo>
                  <a:lnTo>
                    <a:pt x="211963" y="521080"/>
                  </a:lnTo>
                  <a:lnTo>
                    <a:pt x="0" y="521080"/>
                  </a:lnTo>
                  <a:lnTo>
                    <a:pt x="470916" y="944879"/>
                  </a:lnTo>
                  <a:lnTo>
                    <a:pt x="941831" y="521080"/>
                  </a:lnTo>
                  <a:lnTo>
                    <a:pt x="729869" y="521080"/>
                  </a:lnTo>
                  <a:lnTo>
                    <a:pt x="729869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15399" y="3550920"/>
              <a:ext cx="942340" cy="944880"/>
            </a:xfrm>
            <a:custGeom>
              <a:avLst/>
              <a:gdLst/>
              <a:ahLst/>
              <a:cxnLst/>
              <a:rect l="l" t="t" r="r" b="b"/>
              <a:pathLst>
                <a:path w="942340" h="944879">
                  <a:moveTo>
                    <a:pt x="0" y="521080"/>
                  </a:moveTo>
                  <a:lnTo>
                    <a:pt x="211963" y="521080"/>
                  </a:lnTo>
                  <a:lnTo>
                    <a:pt x="211963" y="0"/>
                  </a:lnTo>
                  <a:lnTo>
                    <a:pt x="729869" y="0"/>
                  </a:lnTo>
                  <a:lnTo>
                    <a:pt x="729869" y="521080"/>
                  </a:lnTo>
                  <a:lnTo>
                    <a:pt x="941831" y="521080"/>
                  </a:lnTo>
                  <a:lnTo>
                    <a:pt x="470916" y="944879"/>
                  </a:lnTo>
                  <a:lnTo>
                    <a:pt x="0" y="521080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4727" y="960499"/>
            <a:ext cx="4674235" cy="2381250"/>
            <a:chOff x="2014727" y="960499"/>
            <a:chExt cx="4674235" cy="2381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727" y="960499"/>
              <a:ext cx="4054735" cy="2380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1887" y="1965921"/>
              <a:ext cx="726770" cy="5225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80" y="2001011"/>
              <a:ext cx="627888" cy="4114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12180" y="2001011"/>
              <a:ext cx="628015" cy="411480"/>
            </a:xfrm>
            <a:custGeom>
              <a:avLst/>
              <a:gdLst/>
              <a:ahLst/>
              <a:cxnLst/>
              <a:rect l="l" t="t" r="r" b="b"/>
              <a:pathLst>
                <a:path w="628015" h="411480">
                  <a:moveTo>
                    <a:pt x="0" y="102870"/>
                  </a:moveTo>
                  <a:lnTo>
                    <a:pt x="422148" y="102870"/>
                  </a:lnTo>
                  <a:lnTo>
                    <a:pt x="422148" y="0"/>
                  </a:lnTo>
                  <a:lnTo>
                    <a:pt x="627888" y="205739"/>
                  </a:lnTo>
                  <a:lnTo>
                    <a:pt x="422148" y="411479"/>
                  </a:lnTo>
                  <a:lnTo>
                    <a:pt x="422148" y="308610"/>
                  </a:lnTo>
                  <a:lnTo>
                    <a:pt x="0" y="308610"/>
                  </a:lnTo>
                  <a:lnTo>
                    <a:pt x="0" y="10287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62343" y="1771015"/>
            <a:ext cx="19151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Celdas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Lodos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Ripios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7704" y="2432367"/>
            <a:ext cx="2003932" cy="356133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733031" y="4416552"/>
            <a:ext cx="737870" cy="481965"/>
            <a:chOff x="6733031" y="4416552"/>
            <a:chExt cx="737870" cy="481965"/>
          </a:xfrm>
        </p:grpSpPr>
        <p:sp>
          <p:nvSpPr>
            <p:cNvPr id="10" name="object 10"/>
            <p:cNvSpPr/>
            <p:nvPr/>
          </p:nvSpPr>
          <p:spPr>
            <a:xfrm>
              <a:off x="6745223" y="4428744"/>
              <a:ext cx="713740" cy="457200"/>
            </a:xfrm>
            <a:custGeom>
              <a:avLst/>
              <a:gdLst/>
              <a:ahLst/>
              <a:cxnLst/>
              <a:rect l="l" t="t" r="r" b="b"/>
              <a:pathLst>
                <a:path w="713740" h="457200">
                  <a:moveTo>
                    <a:pt x="228600" y="0"/>
                  </a:moveTo>
                  <a:lnTo>
                    <a:pt x="0" y="228599"/>
                  </a:lnTo>
                  <a:lnTo>
                    <a:pt x="228600" y="457199"/>
                  </a:lnTo>
                  <a:lnTo>
                    <a:pt x="228600" y="342899"/>
                  </a:lnTo>
                  <a:lnTo>
                    <a:pt x="713231" y="342899"/>
                  </a:lnTo>
                  <a:lnTo>
                    <a:pt x="713231" y="114299"/>
                  </a:lnTo>
                  <a:lnTo>
                    <a:pt x="228600" y="11429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45223" y="4428744"/>
              <a:ext cx="713740" cy="457200"/>
            </a:xfrm>
            <a:custGeom>
              <a:avLst/>
              <a:gdLst/>
              <a:ahLst/>
              <a:cxnLst/>
              <a:rect l="l" t="t" r="r" b="b"/>
              <a:pathLst>
                <a:path w="713740" h="457200">
                  <a:moveTo>
                    <a:pt x="0" y="228599"/>
                  </a:moveTo>
                  <a:lnTo>
                    <a:pt x="228600" y="0"/>
                  </a:lnTo>
                  <a:lnTo>
                    <a:pt x="228600" y="114299"/>
                  </a:lnTo>
                  <a:lnTo>
                    <a:pt x="713231" y="114299"/>
                  </a:lnTo>
                  <a:lnTo>
                    <a:pt x="713231" y="342899"/>
                  </a:lnTo>
                  <a:lnTo>
                    <a:pt x="228600" y="342899"/>
                  </a:lnTo>
                  <a:lnTo>
                    <a:pt x="228600" y="457199"/>
                  </a:lnTo>
                  <a:lnTo>
                    <a:pt x="0" y="228599"/>
                  </a:lnTo>
                  <a:close/>
                </a:path>
              </a:pathLst>
            </a:custGeom>
            <a:ln w="24384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75986" y="4536694"/>
            <a:ext cx="892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P</a:t>
            </a:r>
            <a:r>
              <a:rPr sz="1800" spc="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tr</a:t>
            </a:r>
            <a:r>
              <a:rPr sz="1800" spc="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0888" y="185877"/>
            <a:ext cx="2381884" cy="903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36632" y="298526"/>
            <a:ext cx="187071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Objetivos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2247" y="1758772"/>
            <a:ext cx="20066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Arial"/>
                <a:cs typeface="Arial"/>
              </a:rPr>
              <a:t>Específicos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2247" y="2627833"/>
            <a:ext cx="8728710" cy="267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Cuantificar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efecto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 la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inoculación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sobre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dinámica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nutrientes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latin typeface="Arial MT"/>
                <a:cs typeface="Arial MT"/>
              </a:rPr>
              <a:t>hojarasca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suelos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perturbados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perturbados.</a:t>
            </a:r>
            <a:endParaRPr sz="1800">
              <a:latin typeface="Arial MT"/>
              <a:cs typeface="Arial MT"/>
            </a:endParaRPr>
          </a:p>
          <a:p>
            <a:pPr marL="12700" marR="5080" indent="457200">
              <a:lnSpc>
                <a:spcPct val="200100"/>
              </a:lnSpc>
              <a:spcBef>
                <a:spcPts val="1390"/>
              </a:spcBef>
            </a:pPr>
            <a:r>
              <a:rPr sz="1800" dirty="0">
                <a:latin typeface="Arial MT"/>
                <a:cs typeface="Arial MT"/>
              </a:rPr>
              <a:t>Comparar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liberación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nutrientes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Platymiscium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pinnatum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Zygia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longifolia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Piptadenia pteroclada </a:t>
            </a:r>
            <a:r>
              <a:rPr sz="1800" dirty="0">
                <a:latin typeface="Arial MT"/>
                <a:cs typeface="Arial MT"/>
              </a:rPr>
              <a:t>plantadas en </a:t>
            </a:r>
            <a:r>
              <a:rPr sz="1800" spc="5" dirty="0">
                <a:latin typeface="Arial MT"/>
                <a:cs typeface="Arial MT"/>
              </a:rPr>
              <a:t>suelos </a:t>
            </a:r>
            <a:r>
              <a:rPr sz="1800" dirty="0">
                <a:latin typeface="Arial MT"/>
                <a:cs typeface="Arial MT"/>
              </a:rPr>
              <a:t>afectados por los </a:t>
            </a:r>
            <a:r>
              <a:rPr sz="1800" spc="5" dirty="0">
                <a:latin typeface="Arial MT"/>
                <a:cs typeface="Arial MT"/>
              </a:rPr>
              <a:t>procesos </a:t>
            </a:r>
            <a:r>
              <a:rPr sz="1800" dirty="0">
                <a:latin typeface="Arial MT"/>
                <a:cs typeface="Arial MT"/>
              </a:rPr>
              <a:t>de extracción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petróleo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Amazonía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ecuatoriana.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4192" y="0"/>
            <a:ext cx="2360422" cy="891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38413" y="98806"/>
            <a:ext cx="18491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Hipótesis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2301" y="1025397"/>
            <a:ext cx="7961630" cy="462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Hipótesis</a:t>
            </a:r>
            <a:r>
              <a:rPr sz="1800" b="1" i="1" spc="-8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Nula</a:t>
            </a:r>
            <a:endParaRPr sz="1800">
              <a:latin typeface="Arial"/>
              <a:cs typeface="Arial"/>
            </a:endParaRPr>
          </a:p>
          <a:p>
            <a:pPr marL="356870" marR="5080" indent="63500">
              <a:lnSpc>
                <a:spcPct val="200000"/>
              </a:lnSpc>
              <a:spcBef>
                <a:spcPts val="915"/>
              </a:spcBef>
            </a:pPr>
            <a:r>
              <a:rPr sz="1800" dirty="0">
                <a:latin typeface="Arial MT"/>
                <a:cs typeface="Arial MT"/>
              </a:rPr>
              <a:t>El contenido de nutrientes en </a:t>
            </a:r>
            <a:r>
              <a:rPr sz="1800" spc="5" dirty="0">
                <a:latin typeface="Arial MT"/>
                <a:cs typeface="Arial MT"/>
              </a:rPr>
              <a:t>la hojarasca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i="1" dirty="0">
                <a:latin typeface="Arial"/>
                <a:cs typeface="Arial"/>
              </a:rPr>
              <a:t>Platymiscium pinnatum</a:t>
            </a:r>
            <a:r>
              <a:rPr sz="1800" dirty="0">
                <a:latin typeface="Arial MT"/>
                <a:cs typeface="Arial MT"/>
              </a:rPr>
              <a:t>,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Zygia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longifolia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Piptadenia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pteroclada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difiere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entre </a:t>
            </a:r>
            <a:r>
              <a:rPr sz="1800" spc="5" dirty="0">
                <a:latin typeface="Arial MT"/>
                <a:cs typeface="Arial MT"/>
              </a:rPr>
              <a:t>especies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plantadas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sobre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parcelas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experimentales.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Hipótesis</a:t>
            </a:r>
            <a:r>
              <a:rPr sz="1800" b="1" i="1" spc="-7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Alterna</a:t>
            </a:r>
            <a:endParaRPr sz="1800">
              <a:latin typeface="Arial"/>
              <a:cs typeface="Arial"/>
            </a:endParaRPr>
          </a:p>
          <a:p>
            <a:pPr marL="356870" marR="323215" indent="63500">
              <a:lnSpc>
                <a:spcPct val="200100"/>
              </a:lnSpc>
              <a:spcBef>
                <a:spcPts val="890"/>
              </a:spcBef>
            </a:pPr>
            <a:r>
              <a:rPr sz="1800" dirty="0">
                <a:latin typeface="Arial MT"/>
                <a:cs typeface="Arial MT"/>
              </a:rPr>
              <a:t>El contenido de nutrientes en </a:t>
            </a:r>
            <a:r>
              <a:rPr sz="1800" spc="5" dirty="0">
                <a:latin typeface="Arial MT"/>
                <a:cs typeface="Arial MT"/>
              </a:rPr>
              <a:t>la hojarasca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i="1" dirty="0">
                <a:latin typeface="Arial"/>
                <a:cs typeface="Arial"/>
              </a:rPr>
              <a:t>Platymiscium pinnatum</a:t>
            </a:r>
            <a:r>
              <a:rPr sz="1800" dirty="0">
                <a:latin typeface="Arial MT"/>
                <a:cs typeface="Arial MT"/>
              </a:rPr>
              <a:t>,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Zygia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longifolia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Piptadenia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pteroclada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difiere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entre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especies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plantadas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sobre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parcelas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experimentales.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2840" y="0"/>
            <a:ext cx="2918332" cy="891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27950" y="99187"/>
            <a:ext cx="24060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Metodología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114813" y="1240345"/>
            <a:ext cx="4068445" cy="4224655"/>
            <a:chOff x="6114813" y="1240345"/>
            <a:chExt cx="4068445" cy="4224655"/>
          </a:xfrm>
        </p:grpSpPr>
        <p:sp>
          <p:nvSpPr>
            <p:cNvPr id="5" name="object 5"/>
            <p:cNvSpPr/>
            <p:nvPr/>
          </p:nvSpPr>
          <p:spPr>
            <a:xfrm>
              <a:off x="6114813" y="1514094"/>
              <a:ext cx="4068445" cy="3950970"/>
            </a:xfrm>
            <a:custGeom>
              <a:avLst/>
              <a:gdLst/>
              <a:ahLst/>
              <a:cxnLst/>
              <a:rect l="l" t="t" r="r" b="b"/>
              <a:pathLst>
                <a:path w="4068445" h="3950970">
                  <a:moveTo>
                    <a:pt x="2722227" y="0"/>
                  </a:moveTo>
                  <a:lnTo>
                    <a:pt x="2641074" y="225678"/>
                  </a:lnTo>
                  <a:lnTo>
                    <a:pt x="2689184" y="243775"/>
                  </a:lnTo>
                  <a:lnTo>
                    <a:pt x="2736680" y="263214"/>
                  </a:lnTo>
                  <a:lnTo>
                    <a:pt x="2783535" y="283975"/>
                  </a:lnTo>
                  <a:lnTo>
                    <a:pt x="2829725" y="306042"/>
                  </a:lnTo>
                  <a:lnTo>
                    <a:pt x="2875223" y="329396"/>
                  </a:lnTo>
                  <a:lnTo>
                    <a:pt x="2920003" y="354019"/>
                  </a:lnTo>
                  <a:lnTo>
                    <a:pt x="2964039" y="379893"/>
                  </a:lnTo>
                  <a:lnTo>
                    <a:pt x="3007306" y="407001"/>
                  </a:lnTo>
                  <a:lnTo>
                    <a:pt x="3049776" y="435324"/>
                  </a:lnTo>
                  <a:lnTo>
                    <a:pt x="3091424" y="464844"/>
                  </a:lnTo>
                  <a:lnTo>
                    <a:pt x="3132224" y="495542"/>
                  </a:lnTo>
                  <a:lnTo>
                    <a:pt x="3172150" y="527402"/>
                  </a:lnTo>
                  <a:lnTo>
                    <a:pt x="3211176" y="560405"/>
                  </a:lnTo>
                  <a:lnTo>
                    <a:pt x="3249277" y="594533"/>
                  </a:lnTo>
                  <a:lnTo>
                    <a:pt x="3286425" y="629768"/>
                  </a:lnTo>
                  <a:lnTo>
                    <a:pt x="3322595" y="666092"/>
                  </a:lnTo>
                  <a:lnTo>
                    <a:pt x="3357761" y="703486"/>
                  </a:lnTo>
                  <a:lnTo>
                    <a:pt x="3391898" y="741933"/>
                  </a:lnTo>
                  <a:lnTo>
                    <a:pt x="3423138" y="779152"/>
                  </a:lnTo>
                  <a:lnTo>
                    <a:pt x="3453203" y="816965"/>
                  </a:lnTo>
                  <a:lnTo>
                    <a:pt x="3482093" y="855349"/>
                  </a:lnTo>
                  <a:lnTo>
                    <a:pt x="3509810" y="894283"/>
                  </a:lnTo>
                  <a:lnTo>
                    <a:pt x="3536357" y="933742"/>
                  </a:lnTo>
                  <a:lnTo>
                    <a:pt x="3561734" y="973704"/>
                  </a:lnTo>
                  <a:lnTo>
                    <a:pt x="3585944" y="1014145"/>
                  </a:lnTo>
                  <a:lnTo>
                    <a:pt x="3608987" y="1055044"/>
                  </a:lnTo>
                  <a:lnTo>
                    <a:pt x="3630867" y="1096377"/>
                  </a:lnTo>
                  <a:lnTo>
                    <a:pt x="3651584" y="1138120"/>
                  </a:lnTo>
                  <a:lnTo>
                    <a:pt x="3671140" y="1180251"/>
                  </a:lnTo>
                  <a:lnTo>
                    <a:pt x="3689536" y="1222748"/>
                  </a:lnTo>
                  <a:lnTo>
                    <a:pt x="3706776" y="1265586"/>
                  </a:lnTo>
                  <a:lnTo>
                    <a:pt x="3722859" y="1308744"/>
                  </a:lnTo>
                  <a:lnTo>
                    <a:pt x="3737788" y="1352197"/>
                  </a:lnTo>
                  <a:lnTo>
                    <a:pt x="3751565" y="1395924"/>
                  </a:lnTo>
                  <a:lnTo>
                    <a:pt x="3764191" y="1439901"/>
                  </a:lnTo>
                  <a:lnTo>
                    <a:pt x="3775668" y="1484105"/>
                  </a:lnTo>
                  <a:lnTo>
                    <a:pt x="3785997" y="1528514"/>
                  </a:lnTo>
                  <a:lnTo>
                    <a:pt x="3795180" y="1573103"/>
                  </a:lnTo>
                  <a:lnTo>
                    <a:pt x="3803220" y="1617851"/>
                  </a:lnTo>
                  <a:lnTo>
                    <a:pt x="3810117" y="1662735"/>
                  </a:lnTo>
                  <a:lnTo>
                    <a:pt x="3815874" y="1707730"/>
                  </a:lnTo>
                  <a:lnTo>
                    <a:pt x="3820491" y="1752815"/>
                  </a:lnTo>
                  <a:lnTo>
                    <a:pt x="3823971" y="1797967"/>
                  </a:lnTo>
                  <a:lnTo>
                    <a:pt x="3826315" y="1843162"/>
                  </a:lnTo>
                  <a:lnTo>
                    <a:pt x="3827526" y="1888377"/>
                  </a:lnTo>
                  <a:lnTo>
                    <a:pt x="3827604" y="1933590"/>
                  </a:lnTo>
                  <a:lnTo>
                    <a:pt x="3826551" y="1978778"/>
                  </a:lnTo>
                  <a:lnTo>
                    <a:pt x="3824370" y="2023917"/>
                  </a:lnTo>
                  <a:lnTo>
                    <a:pt x="3821061" y="2068985"/>
                  </a:lnTo>
                  <a:lnTo>
                    <a:pt x="3816627" y="2113959"/>
                  </a:lnTo>
                  <a:lnTo>
                    <a:pt x="3811069" y="2158815"/>
                  </a:lnTo>
                  <a:lnTo>
                    <a:pt x="3804388" y="2203531"/>
                  </a:lnTo>
                  <a:lnTo>
                    <a:pt x="3796588" y="2248084"/>
                  </a:lnTo>
                  <a:lnTo>
                    <a:pt x="3787668" y="2292451"/>
                  </a:lnTo>
                  <a:lnTo>
                    <a:pt x="3777631" y="2336608"/>
                  </a:lnTo>
                  <a:lnTo>
                    <a:pt x="3766479" y="2380534"/>
                  </a:lnTo>
                  <a:lnTo>
                    <a:pt x="3754212" y="2424204"/>
                  </a:lnTo>
                  <a:lnTo>
                    <a:pt x="3740834" y="2467596"/>
                  </a:lnTo>
                  <a:lnTo>
                    <a:pt x="3726345" y="2510687"/>
                  </a:lnTo>
                  <a:lnTo>
                    <a:pt x="3710748" y="2553455"/>
                  </a:lnTo>
                  <a:lnTo>
                    <a:pt x="3694043" y="2595875"/>
                  </a:lnTo>
                  <a:lnTo>
                    <a:pt x="3676233" y="2637925"/>
                  </a:lnTo>
                  <a:lnTo>
                    <a:pt x="3657320" y="2679583"/>
                  </a:lnTo>
                  <a:lnTo>
                    <a:pt x="3637304" y="2720825"/>
                  </a:lnTo>
                  <a:lnTo>
                    <a:pt x="3616188" y="2761628"/>
                  </a:lnTo>
                  <a:lnTo>
                    <a:pt x="3593973" y="2801969"/>
                  </a:lnTo>
                  <a:lnTo>
                    <a:pt x="3570662" y="2841825"/>
                  </a:lnTo>
                  <a:lnTo>
                    <a:pt x="3546255" y="2881174"/>
                  </a:lnTo>
                  <a:lnTo>
                    <a:pt x="3520754" y="2919992"/>
                  </a:lnTo>
                  <a:lnTo>
                    <a:pt x="3494162" y="2958256"/>
                  </a:lnTo>
                  <a:lnTo>
                    <a:pt x="3466479" y="2995944"/>
                  </a:lnTo>
                  <a:lnTo>
                    <a:pt x="3437708" y="3033032"/>
                  </a:lnTo>
                  <a:lnTo>
                    <a:pt x="3407849" y="3069498"/>
                  </a:lnTo>
                  <a:lnTo>
                    <a:pt x="3376906" y="3105318"/>
                  </a:lnTo>
                  <a:lnTo>
                    <a:pt x="3344879" y="3140470"/>
                  </a:lnTo>
                  <a:lnTo>
                    <a:pt x="3311770" y="3174930"/>
                  </a:lnTo>
                  <a:lnTo>
                    <a:pt x="3277581" y="3208676"/>
                  </a:lnTo>
                  <a:lnTo>
                    <a:pt x="3242314" y="3241684"/>
                  </a:lnTo>
                  <a:lnTo>
                    <a:pt x="3205970" y="3273932"/>
                  </a:lnTo>
                  <a:lnTo>
                    <a:pt x="3168783" y="3305204"/>
                  </a:lnTo>
                  <a:lnTo>
                    <a:pt x="3131002" y="3335298"/>
                  </a:lnTo>
                  <a:lnTo>
                    <a:pt x="3092649" y="3364216"/>
                  </a:lnTo>
                  <a:lnTo>
                    <a:pt x="3053749" y="3391960"/>
                  </a:lnTo>
                  <a:lnTo>
                    <a:pt x="3014322" y="3418533"/>
                  </a:lnTo>
                  <a:lnTo>
                    <a:pt x="2974394" y="3443934"/>
                  </a:lnTo>
                  <a:lnTo>
                    <a:pt x="2933986" y="3468167"/>
                  </a:lnTo>
                  <a:lnTo>
                    <a:pt x="2893121" y="3491233"/>
                  </a:lnTo>
                  <a:lnTo>
                    <a:pt x="2851823" y="3513134"/>
                  </a:lnTo>
                  <a:lnTo>
                    <a:pt x="2810114" y="3533870"/>
                  </a:lnTo>
                  <a:lnTo>
                    <a:pt x="2768017" y="3553445"/>
                  </a:lnTo>
                  <a:lnTo>
                    <a:pt x="2725556" y="3571859"/>
                  </a:lnTo>
                  <a:lnTo>
                    <a:pt x="2682753" y="3589115"/>
                  </a:lnTo>
                  <a:lnTo>
                    <a:pt x="2639631" y="3605214"/>
                  </a:lnTo>
                  <a:lnTo>
                    <a:pt x="2596213" y="3620157"/>
                  </a:lnTo>
                  <a:lnTo>
                    <a:pt x="2552522" y="3633947"/>
                  </a:lnTo>
                  <a:lnTo>
                    <a:pt x="2508581" y="3646584"/>
                  </a:lnTo>
                  <a:lnTo>
                    <a:pt x="2464413" y="3658072"/>
                  </a:lnTo>
                  <a:lnTo>
                    <a:pt x="2420042" y="3668411"/>
                  </a:lnTo>
                  <a:lnTo>
                    <a:pt x="2375489" y="3677603"/>
                  </a:lnTo>
                  <a:lnTo>
                    <a:pt x="2330777" y="3685650"/>
                  </a:lnTo>
                  <a:lnTo>
                    <a:pt x="2285931" y="3692553"/>
                  </a:lnTo>
                  <a:lnTo>
                    <a:pt x="2240972" y="3698315"/>
                  </a:lnTo>
                  <a:lnTo>
                    <a:pt x="2195925" y="3702937"/>
                  </a:lnTo>
                  <a:lnTo>
                    <a:pt x="2150810" y="3706420"/>
                  </a:lnTo>
                  <a:lnTo>
                    <a:pt x="2105653" y="3708766"/>
                  </a:lnTo>
                  <a:lnTo>
                    <a:pt x="2060474" y="3709978"/>
                  </a:lnTo>
                  <a:lnTo>
                    <a:pt x="2015299" y="3710056"/>
                  </a:lnTo>
                  <a:lnTo>
                    <a:pt x="1970149" y="3709002"/>
                  </a:lnTo>
                  <a:lnTo>
                    <a:pt x="1925047" y="3706819"/>
                  </a:lnTo>
                  <a:lnTo>
                    <a:pt x="1880016" y="3703507"/>
                  </a:lnTo>
                  <a:lnTo>
                    <a:pt x="1835080" y="3699069"/>
                  </a:lnTo>
                  <a:lnTo>
                    <a:pt x="1790261" y="3693505"/>
                  </a:lnTo>
                  <a:lnTo>
                    <a:pt x="1745583" y="3686819"/>
                  </a:lnTo>
                  <a:lnTo>
                    <a:pt x="1701067" y="3679011"/>
                  </a:lnTo>
                  <a:lnTo>
                    <a:pt x="1656738" y="3670083"/>
                  </a:lnTo>
                  <a:lnTo>
                    <a:pt x="1612618" y="3660037"/>
                  </a:lnTo>
                  <a:lnTo>
                    <a:pt x="1568729" y="3648874"/>
                  </a:lnTo>
                  <a:lnTo>
                    <a:pt x="1525096" y="3636597"/>
                  </a:lnTo>
                  <a:lnTo>
                    <a:pt x="1481741" y="3623207"/>
                  </a:lnTo>
                  <a:lnTo>
                    <a:pt x="1438686" y="3608705"/>
                  </a:lnTo>
                  <a:lnTo>
                    <a:pt x="1395956" y="3593093"/>
                  </a:lnTo>
                  <a:lnTo>
                    <a:pt x="1353572" y="3576374"/>
                  </a:lnTo>
                  <a:lnTo>
                    <a:pt x="1311558" y="3558548"/>
                  </a:lnTo>
                  <a:lnTo>
                    <a:pt x="1269936" y="3539618"/>
                  </a:lnTo>
                  <a:lnTo>
                    <a:pt x="1228731" y="3519584"/>
                  </a:lnTo>
                  <a:lnTo>
                    <a:pt x="1187963" y="3498450"/>
                  </a:lnTo>
                  <a:lnTo>
                    <a:pt x="1147658" y="3476215"/>
                  </a:lnTo>
                  <a:lnTo>
                    <a:pt x="1107837" y="3452883"/>
                  </a:lnTo>
                  <a:lnTo>
                    <a:pt x="1068523" y="3428455"/>
                  </a:lnTo>
                  <a:lnTo>
                    <a:pt x="1029740" y="3402932"/>
                  </a:lnTo>
                  <a:lnTo>
                    <a:pt x="991510" y="3376317"/>
                  </a:lnTo>
                  <a:lnTo>
                    <a:pt x="953856" y="3348610"/>
                  </a:lnTo>
                  <a:lnTo>
                    <a:pt x="916802" y="3319814"/>
                  </a:lnTo>
                  <a:lnTo>
                    <a:pt x="880370" y="3289930"/>
                  </a:lnTo>
                  <a:lnTo>
                    <a:pt x="844583" y="3258960"/>
                  </a:lnTo>
                  <a:lnTo>
                    <a:pt x="809465" y="3226905"/>
                  </a:lnTo>
                  <a:lnTo>
                    <a:pt x="775037" y="3193768"/>
                  </a:lnTo>
                  <a:lnTo>
                    <a:pt x="741323" y="3159550"/>
                  </a:lnTo>
                  <a:lnTo>
                    <a:pt x="708347" y="3124253"/>
                  </a:lnTo>
                  <a:lnTo>
                    <a:pt x="676130" y="3087878"/>
                  </a:lnTo>
                  <a:lnTo>
                    <a:pt x="644889" y="3050659"/>
                  </a:lnTo>
                  <a:lnTo>
                    <a:pt x="614825" y="3012846"/>
                  </a:lnTo>
                  <a:lnTo>
                    <a:pt x="585935" y="2974462"/>
                  </a:lnTo>
                  <a:lnTo>
                    <a:pt x="558217" y="2935528"/>
                  </a:lnTo>
                  <a:lnTo>
                    <a:pt x="531671" y="2896069"/>
                  </a:lnTo>
                  <a:lnTo>
                    <a:pt x="506293" y="2856107"/>
                  </a:lnTo>
                  <a:lnTo>
                    <a:pt x="482084" y="2815666"/>
                  </a:lnTo>
                  <a:lnTo>
                    <a:pt x="459040" y="2774767"/>
                  </a:lnTo>
                  <a:lnTo>
                    <a:pt x="437161" y="2733434"/>
                  </a:lnTo>
                  <a:lnTo>
                    <a:pt x="416444" y="2691691"/>
                  </a:lnTo>
                  <a:lnTo>
                    <a:pt x="396888" y="2649560"/>
                  </a:lnTo>
                  <a:lnTo>
                    <a:pt x="378491" y="2607063"/>
                  </a:lnTo>
                  <a:lnTo>
                    <a:pt x="361252" y="2564225"/>
                  </a:lnTo>
                  <a:lnTo>
                    <a:pt x="345169" y="2521067"/>
                  </a:lnTo>
                  <a:lnTo>
                    <a:pt x="330239" y="2477614"/>
                  </a:lnTo>
                  <a:lnTo>
                    <a:pt x="316463" y="2433887"/>
                  </a:lnTo>
                  <a:lnTo>
                    <a:pt x="303837" y="2389910"/>
                  </a:lnTo>
                  <a:lnTo>
                    <a:pt x="292360" y="2345706"/>
                  </a:lnTo>
                  <a:lnTo>
                    <a:pt x="282031" y="2301297"/>
                  </a:lnTo>
                  <a:lnTo>
                    <a:pt x="272847" y="2256708"/>
                  </a:lnTo>
                  <a:lnTo>
                    <a:pt x="264808" y="2211960"/>
                  </a:lnTo>
                  <a:lnTo>
                    <a:pt x="257910" y="2167076"/>
                  </a:lnTo>
                  <a:lnTo>
                    <a:pt x="252154" y="2122081"/>
                  </a:lnTo>
                  <a:lnTo>
                    <a:pt x="247537" y="2076996"/>
                  </a:lnTo>
                  <a:lnTo>
                    <a:pt x="244057" y="2031844"/>
                  </a:lnTo>
                  <a:lnTo>
                    <a:pt x="241712" y="1986649"/>
                  </a:lnTo>
                  <a:lnTo>
                    <a:pt x="240502" y="1941434"/>
                  </a:lnTo>
                  <a:lnTo>
                    <a:pt x="240424" y="1896221"/>
                  </a:lnTo>
                  <a:lnTo>
                    <a:pt x="241476" y="1851033"/>
                  </a:lnTo>
                  <a:lnTo>
                    <a:pt x="243658" y="1805894"/>
                  </a:lnTo>
                  <a:lnTo>
                    <a:pt x="246966" y="1760826"/>
                  </a:lnTo>
                  <a:lnTo>
                    <a:pt x="251401" y="1715852"/>
                  </a:lnTo>
                  <a:lnTo>
                    <a:pt x="256959" y="1670996"/>
                  </a:lnTo>
                  <a:lnTo>
                    <a:pt x="263639" y="1626280"/>
                  </a:lnTo>
                  <a:lnTo>
                    <a:pt x="271440" y="1581727"/>
                  </a:lnTo>
                  <a:lnTo>
                    <a:pt x="280360" y="1537360"/>
                  </a:lnTo>
                  <a:lnTo>
                    <a:pt x="290397" y="1493203"/>
                  </a:lnTo>
                  <a:lnTo>
                    <a:pt x="301549" y="1449277"/>
                  </a:lnTo>
                  <a:lnTo>
                    <a:pt x="313815" y="1405607"/>
                  </a:lnTo>
                  <a:lnTo>
                    <a:pt x="327193" y="1362215"/>
                  </a:lnTo>
                  <a:lnTo>
                    <a:pt x="341682" y="1319124"/>
                  </a:lnTo>
                  <a:lnTo>
                    <a:pt x="357280" y="1276356"/>
                  </a:lnTo>
                  <a:lnTo>
                    <a:pt x="373984" y="1233936"/>
                  </a:lnTo>
                  <a:lnTo>
                    <a:pt x="391794" y="1191886"/>
                  </a:lnTo>
                  <a:lnTo>
                    <a:pt x="410708" y="1150228"/>
                  </a:lnTo>
                  <a:lnTo>
                    <a:pt x="430723" y="1108986"/>
                  </a:lnTo>
                  <a:lnTo>
                    <a:pt x="451839" y="1068183"/>
                  </a:lnTo>
                  <a:lnTo>
                    <a:pt x="474054" y="1027842"/>
                  </a:lnTo>
                  <a:lnTo>
                    <a:pt x="497366" y="987986"/>
                  </a:lnTo>
                  <a:lnTo>
                    <a:pt x="521773" y="948637"/>
                  </a:lnTo>
                  <a:lnTo>
                    <a:pt x="547273" y="909819"/>
                  </a:lnTo>
                  <a:lnTo>
                    <a:pt x="573866" y="871555"/>
                  </a:lnTo>
                  <a:lnTo>
                    <a:pt x="601549" y="833867"/>
                  </a:lnTo>
                  <a:lnTo>
                    <a:pt x="630320" y="796779"/>
                  </a:lnTo>
                  <a:lnTo>
                    <a:pt x="660178" y="760313"/>
                  </a:lnTo>
                  <a:lnTo>
                    <a:pt x="691121" y="724493"/>
                  </a:lnTo>
                  <a:lnTo>
                    <a:pt x="723148" y="689341"/>
                  </a:lnTo>
                  <a:lnTo>
                    <a:pt x="756257" y="654881"/>
                  </a:lnTo>
                  <a:lnTo>
                    <a:pt x="790446" y="621135"/>
                  </a:lnTo>
                  <a:lnTo>
                    <a:pt x="825714" y="588127"/>
                  </a:lnTo>
                  <a:lnTo>
                    <a:pt x="862058" y="555878"/>
                  </a:lnTo>
                  <a:lnTo>
                    <a:pt x="935591" y="661288"/>
                  </a:lnTo>
                  <a:lnTo>
                    <a:pt x="938766" y="344550"/>
                  </a:lnTo>
                  <a:lnTo>
                    <a:pt x="650730" y="252856"/>
                  </a:lnTo>
                  <a:lnTo>
                    <a:pt x="724263" y="358266"/>
                  </a:lnTo>
                  <a:lnTo>
                    <a:pt x="685543" y="391731"/>
                  </a:lnTo>
                  <a:lnTo>
                    <a:pt x="647734" y="426107"/>
                  </a:lnTo>
                  <a:lnTo>
                    <a:pt x="610848" y="461374"/>
                  </a:lnTo>
                  <a:lnTo>
                    <a:pt x="574901" y="497514"/>
                  </a:lnTo>
                  <a:lnTo>
                    <a:pt x="539905" y="534506"/>
                  </a:lnTo>
                  <a:lnTo>
                    <a:pt x="505874" y="572331"/>
                  </a:lnTo>
                  <a:lnTo>
                    <a:pt x="472822" y="610968"/>
                  </a:lnTo>
                  <a:lnTo>
                    <a:pt x="440762" y="650399"/>
                  </a:lnTo>
                  <a:lnTo>
                    <a:pt x="409708" y="690603"/>
                  </a:lnTo>
                  <a:lnTo>
                    <a:pt x="379674" y="731561"/>
                  </a:lnTo>
                  <a:lnTo>
                    <a:pt x="350673" y="773252"/>
                  </a:lnTo>
                  <a:lnTo>
                    <a:pt x="322719" y="815658"/>
                  </a:lnTo>
                  <a:lnTo>
                    <a:pt x="295826" y="858757"/>
                  </a:lnTo>
                  <a:lnTo>
                    <a:pt x="270007" y="902532"/>
                  </a:lnTo>
                  <a:lnTo>
                    <a:pt x="245277" y="946961"/>
                  </a:lnTo>
                  <a:lnTo>
                    <a:pt x="221647" y="992026"/>
                  </a:lnTo>
                  <a:lnTo>
                    <a:pt x="199134" y="1037706"/>
                  </a:lnTo>
                  <a:lnTo>
                    <a:pt x="177749" y="1083982"/>
                  </a:lnTo>
                  <a:lnTo>
                    <a:pt x="157507" y="1130833"/>
                  </a:lnTo>
                  <a:lnTo>
                    <a:pt x="138421" y="1178241"/>
                  </a:lnTo>
                  <a:lnTo>
                    <a:pt x="120505" y="1226184"/>
                  </a:lnTo>
                  <a:lnTo>
                    <a:pt x="104787" y="1271576"/>
                  </a:lnTo>
                  <a:lnTo>
                    <a:pt x="90199" y="1317084"/>
                  </a:lnTo>
                  <a:lnTo>
                    <a:pt x="76733" y="1362693"/>
                  </a:lnTo>
                  <a:lnTo>
                    <a:pt x="64382" y="1408388"/>
                  </a:lnTo>
                  <a:lnTo>
                    <a:pt x="53138" y="1454152"/>
                  </a:lnTo>
                  <a:lnTo>
                    <a:pt x="42995" y="1499970"/>
                  </a:lnTo>
                  <a:lnTo>
                    <a:pt x="33944" y="1545827"/>
                  </a:lnTo>
                  <a:lnTo>
                    <a:pt x="25979" y="1591706"/>
                  </a:lnTo>
                  <a:lnTo>
                    <a:pt x="19092" y="1637593"/>
                  </a:lnTo>
                  <a:lnTo>
                    <a:pt x="13276" y="1683471"/>
                  </a:lnTo>
                  <a:lnTo>
                    <a:pt x="8523" y="1729325"/>
                  </a:lnTo>
                  <a:lnTo>
                    <a:pt x="4827" y="1775139"/>
                  </a:lnTo>
                  <a:lnTo>
                    <a:pt x="2179" y="1820898"/>
                  </a:lnTo>
                  <a:lnTo>
                    <a:pt x="572" y="1866587"/>
                  </a:lnTo>
                  <a:lnTo>
                    <a:pt x="0" y="1912188"/>
                  </a:lnTo>
                  <a:lnTo>
                    <a:pt x="454" y="1957688"/>
                  </a:lnTo>
                  <a:lnTo>
                    <a:pt x="1927" y="2003069"/>
                  </a:lnTo>
                  <a:lnTo>
                    <a:pt x="4412" y="2048317"/>
                  </a:lnTo>
                  <a:lnTo>
                    <a:pt x="7902" y="2093417"/>
                  </a:lnTo>
                  <a:lnTo>
                    <a:pt x="12390" y="2138351"/>
                  </a:lnTo>
                  <a:lnTo>
                    <a:pt x="17867" y="2183105"/>
                  </a:lnTo>
                  <a:lnTo>
                    <a:pt x="24327" y="2227663"/>
                  </a:lnTo>
                  <a:lnTo>
                    <a:pt x="31761" y="2272010"/>
                  </a:lnTo>
                  <a:lnTo>
                    <a:pt x="40164" y="2316130"/>
                  </a:lnTo>
                  <a:lnTo>
                    <a:pt x="49528" y="2360006"/>
                  </a:lnTo>
                  <a:lnTo>
                    <a:pt x="59844" y="2403625"/>
                  </a:lnTo>
                  <a:lnTo>
                    <a:pt x="71106" y="2446969"/>
                  </a:lnTo>
                  <a:lnTo>
                    <a:pt x="83307" y="2490023"/>
                  </a:lnTo>
                  <a:lnTo>
                    <a:pt x="96439" y="2532773"/>
                  </a:lnTo>
                  <a:lnTo>
                    <a:pt x="110494" y="2575201"/>
                  </a:lnTo>
                  <a:lnTo>
                    <a:pt x="125466" y="2617293"/>
                  </a:lnTo>
                  <a:lnTo>
                    <a:pt x="141347" y="2659033"/>
                  </a:lnTo>
                  <a:lnTo>
                    <a:pt x="158130" y="2700404"/>
                  </a:lnTo>
                  <a:lnTo>
                    <a:pt x="175807" y="2741393"/>
                  </a:lnTo>
                  <a:lnTo>
                    <a:pt x="194371" y="2781982"/>
                  </a:lnTo>
                  <a:lnTo>
                    <a:pt x="213815" y="2822157"/>
                  </a:lnTo>
                  <a:lnTo>
                    <a:pt x="234131" y="2861901"/>
                  </a:lnTo>
                  <a:lnTo>
                    <a:pt x="255312" y="2901200"/>
                  </a:lnTo>
                  <a:lnTo>
                    <a:pt x="277350" y="2940037"/>
                  </a:lnTo>
                  <a:lnTo>
                    <a:pt x="300239" y="2978396"/>
                  </a:lnTo>
                  <a:lnTo>
                    <a:pt x="323971" y="3016263"/>
                  </a:lnTo>
                  <a:lnTo>
                    <a:pt x="348538" y="3053622"/>
                  </a:lnTo>
                  <a:lnTo>
                    <a:pt x="373933" y="3090457"/>
                  </a:lnTo>
                  <a:lnTo>
                    <a:pt x="400149" y="3126751"/>
                  </a:lnTo>
                  <a:lnTo>
                    <a:pt x="427179" y="3162491"/>
                  </a:lnTo>
                  <a:lnTo>
                    <a:pt x="455015" y="3197660"/>
                  </a:lnTo>
                  <a:lnTo>
                    <a:pt x="483649" y="3232242"/>
                  </a:lnTo>
                  <a:lnTo>
                    <a:pt x="513076" y="3266222"/>
                  </a:lnTo>
                  <a:lnTo>
                    <a:pt x="543286" y="3299584"/>
                  </a:lnTo>
                  <a:lnTo>
                    <a:pt x="574272" y="3332313"/>
                  </a:lnTo>
                  <a:lnTo>
                    <a:pt x="606029" y="3364393"/>
                  </a:lnTo>
                  <a:lnTo>
                    <a:pt x="638547" y="3395808"/>
                  </a:lnTo>
                  <a:lnTo>
                    <a:pt x="671820" y="3426543"/>
                  </a:lnTo>
                  <a:lnTo>
                    <a:pt x="705840" y="3456581"/>
                  </a:lnTo>
                  <a:lnTo>
                    <a:pt x="740600" y="3485909"/>
                  </a:lnTo>
                  <a:lnTo>
                    <a:pt x="776093" y="3514509"/>
                  </a:lnTo>
                  <a:lnTo>
                    <a:pt x="812311" y="3542367"/>
                  </a:lnTo>
                  <a:lnTo>
                    <a:pt x="849247" y="3569466"/>
                  </a:lnTo>
                  <a:lnTo>
                    <a:pt x="886894" y="3595791"/>
                  </a:lnTo>
                  <a:lnTo>
                    <a:pt x="925243" y="3621326"/>
                  </a:lnTo>
                  <a:lnTo>
                    <a:pt x="964289" y="3646056"/>
                  </a:lnTo>
                  <a:lnTo>
                    <a:pt x="1004023" y="3669965"/>
                  </a:lnTo>
                  <a:lnTo>
                    <a:pt x="1044439" y="3693038"/>
                  </a:lnTo>
                  <a:lnTo>
                    <a:pt x="1085528" y="3715258"/>
                  </a:lnTo>
                  <a:lnTo>
                    <a:pt x="1127283" y="3736611"/>
                  </a:lnTo>
                  <a:lnTo>
                    <a:pt x="1169698" y="3757081"/>
                  </a:lnTo>
                  <a:lnTo>
                    <a:pt x="1212764" y="3776651"/>
                  </a:lnTo>
                  <a:lnTo>
                    <a:pt x="1256475" y="3795307"/>
                  </a:lnTo>
                  <a:lnTo>
                    <a:pt x="1300823" y="3813032"/>
                  </a:lnTo>
                  <a:lnTo>
                    <a:pt x="1345801" y="3829811"/>
                  </a:lnTo>
                  <a:lnTo>
                    <a:pt x="1391160" y="3845544"/>
                  </a:lnTo>
                  <a:lnTo>
                    <a:pt x="1436635" y="3860146"/>
                  </a:lnTo>
                  <a:lnTo>
                    <a:pt x="1482211" y="3873625"/>
                  </a:lnTo>
                  <a:lnTo>
                    <a:pt x="1527872" y="3885987"/>
                  </a:lnTo>
                  <a:lnTo>
                    <a:pt x="1573603" y="3897242"/>
                  </a:lnTo>
                  <a:lnTo>
                    <a:pt x="1619388" y="3907395"/>
                  </a:lnTo>
                  <a:lnTo>
                    <a:pt x="1665211" y="3916454"/>
                  </a:lnTo>
                  <a:lnTo>
                    <a:pt x="1711057" y="3924427"/>
                  </a:lnTo>
                  <a:lnTo>
                    <a:pt x="1756910" y="3931321"/>
                  </a:lnTo>
                  <a:lnTo>
                    <a:pt x="1802755" y="3937143"/>
                  </a:lnTo>
                  <a:lnTo>
                    <a:pt x="1848575" y="3941901"/>
                  </a:lnTo>
                  <a:lnTo>
                    <a:pt x="1894356" y="3945601"/>
                  </a:lnTo>
                  <a:lnTo>
                    <a:pt x="1940082" y="3948253"/>
                  </a:lnTo>
                  <a:lnTo>
                    <a:pt x="1985737" y="3949861"/>
                  </a:lnTo>
                  <a:lnTo>
                    <a:pt x="2031305" y="3950435"/>
                  </a:lnTo>
                  <a:lnTo>
                    <a:pt x="2076771" y="3949982"/>
                  </a:lnTo>
                  <a:lnTo>
                    <a:pt x="2122119" y="3948508"/>
                  </a:lnTo>
                  <a:lnTo>
                    <a:pt x="2167334" y="3946021"/>
                  </a:lnTo>
                  <a:lnTo>
                    <a:pt x="2212400" y="3942529"/>
                  </a:lnTo>
                  <a:lnTo>
                    <a:pt x="2257301" y="3938039"/>
                  </a:lnTo>
                  <a:lnTo>
                    <a:pt x="2302022" y="3932558"/>
                  </a:lnTo>
                  <a:lnTo>
                    <a:pt x="2346547" y="3926094"/>
                  </a:lnTo>
                  <a:lnTo>
                    <a:pt x="2390861" y="3918654"/>
                  </a:lnTo>
                  <a:lnTo>
                    <a:pt x="2434948" y="3910245"/>
                  </a:lnTo>
                  <a:lnTo>
                    <a:pt x="2478792" y="3900874"/>
                  </a:lnTo>
                  <a:lnTo>
                    <a:pt x="2522378" y="3890550"/>
                  </a:lnTo>
                  <a:lnTo>
                    <a:pt x="2565690" y="3879279"/>
                  </a:lnTo>
                  <a:lnTo>
                    <a:pt x="2608713" y="3867069"/>
                  </a:lnTo>
                  <a:lnTo>
                    <a:pt x="2651431" y="3853928"/>
                  </a:lnTo>
                  <a:lnTo>
                    <a:pt x="2693828" y="3839861"/>
                  </a:lnTo>
                  <a:lnTo>
                    <a:pt x="2735888" y="3824878"/>
                  </a:lnTo>
                  <a:lnTo>
                    <a:pt x="2777597" y="3808985"/>
                  </a:lnTo>
                  <a:lnTo>
                    <a:pt x="2818938" y="3792189"/>
                  </a:lnTo>
                  <a:lnTo>
                    <a:pt x="2859896" y="3774498"/>
                  </a:lnTo>
                  <a:lnTo>
                    <a:pt x="2900455" y="3755920"/>
                  </a:lnTo>
                  <a:lnTo>
                    <a:pt x="2940600" y="3736461"/>
                  </a:lnTo>
                  <a:lnTo>
                    <a:pt x="2980315" y="3716129"/>
                  </a:lnTo>
                  <a:lnTo>
                    <a:pt x="3019585" y="3694932"/>
                  </a:lnTo>
                  <a:lnTo>
                    <a:pt x="3058393" y="3672876"/>
                  </a:lnTo>
                  <a:lnTo>
                    <a:pt x="3096724" y="3649970"/>
                  </a:lnTo>
                  <a:lnTo>
                    <a:pt x="3134563" y="3626220"/>
                  </a:lnTo>
                  <a:lnTo>
                    <a:pt x="3171894" y="3601634"/>
                  </a:lnTo>
                  <a:lnTo>
                    <a:pt x="3208701" y="3576219"/>
                  </a:lnTo>
                  <a:lnTo>
                    <a:pt x="3244970" y="3549983"/>
                  </a:lnTo>
                  <a:lnTo>
                    <a:pt x="3280683" y="3522932"/>
                  </a:lnTo>
                  <a:lnTo>
                    <a:pt x="3315826" y="3495075"/>
                  </a:lnTo>
                  <a:lnTo>
                    <a:pt x="3350382" y="3466419"/>
                  </a:lnTo>
                  <a:lnTo>
                    <a:pt x="3384337" y="3436970"/>
                  </a:lnTo>
                  <a:lnTo>
                    <a:pt x="3417675" y="3406737"/>
                  </a:lnTo>
                  <a:lnTo>
                    <a:pt x="3450380" y="3375727"/>
                  </a:lnTo>
                  <a:lnTo>
                    <a:pt x="3482436" y="3343946"/>
                  </a:lnTo>
                  <a:lnTo>
                    <a:pt x="3513828" y="3311403"/>
                  </a:lnTo>
                  <a:lnTo>
                    <a:pt x="3544540" y="3278105"/>
                  </a:lnTo>
                  <a:lnTo>
                    <a:pt x="3574557" y="3244059"/>
                  </a:lnTo>
                  <a:lnTo>
                    <a:pt x="3603863" y="3209273"/>
                  </a:lnTo>
                  <a:lnTo>
                    <a:pt x="3632443" y="3173753"/>
                  </a:lnTo>
                  <a:lnTo>
                    <a:pt x="3660280" y="3137508"/>
                  </a:lnTo>
                  <a:lnTo>
                    <a:pt x="3687360" y="3100545"/>
                  </a:lnTo>
                  <a:lnTo>
                    <a:pt x="3713666" y="3062870"/>
                  </a:lnTo>
                  <a:lnTo>
                    <a:pt x="3739183" y="3024492"/>
                  </a:lnTo>
                  <a:lnTo>
                    <a:pt x="3763895" y="2985417"/>
                  </a:lnTo>
                  <a:lnTo>
                    <a:pt x="3787787" y="2945654"/>
                  </a:lnTo>
                  <a:lnTo>
                    <a:pt x="3810844" y="2905208"/>
                  </a:lnTo>
                  <a:lnTo>
                    <a:pt x="3833049" y="2864089"/>
                  </a:lnTo>
                  <a:lnTo>
                    <a:pt x="3854386" y="2822303"/>
                  </a:lnTo>
                  <a:lnTo>
                    <a:pt x="3874841" y="2779857"/>
                  </a:lnTo>
                  <a:lnTo>
                    <a:pt x="3894398" y="2736759"/>
                  </a:lnTo>
                  <a:lnTo>
                    <a:pt x="3913041" y="2693017"/>
                  </a:lnTo>
                  <a:lnTo>
                    <a:pt x="3930755" y="2648637"/>
                  </a:lnTo>
                  <a:lnTo>
                    <a:pt x="3947523" y="2603626"/>
                  </a:lnTo>
                  <a:lnTo>
                    <a:pt x="3963241" y="2558235"/>
                  </a:lnTo>
                  <a:lnTo>
                    <a:pt x="3977829" y="2512727"/>
                  </a:lnTo>
                  <a:lnTo>
                    <a:pt x="3991295" y="2467118"/>
                  </a:lnTo>
                  <a:lnTo>
                    <a:pt x="4003646" y="2421423"/>
                  </a:lnTo>
                  <a:lnTo>
                    <a:pt x="4014889" y="2375659"/>
                  </a:lnTo>
                  <a:lnTo>
                    <a:pt x="4025033" y="2329841"/>
                  </a:lnTo>
                  <a:lnTo>
                    <a:pt x="4034083" y="2283984"/>
                  </a:lnTo>
                  <a:lnTo>
                    <a:pt x="4042048" y="2238105"/>
                  </a:lnTo>
                  <a:lnTo>
                    <a:pt x="4048935" y="2192218"/>
                  </a:lnTo>
                  <a:lnTo>
                    <a:pt x="4054752" y="2146340"/>
                  </a:lnTo>
                  <a:lnTo>
                    <a:pt x="4059504" y="2100486"/>
                  </a:lnTo>
                  <a:lnTo>
                    <a:pt x="4063201" y="2054672"/>
                  </a:lnTo>
                  <a:lnTo>
                    <a:pt x="4065849" y="2008913"/>
                  </a:lnTo>
                  <a:lnTo>
                    <a:pt x="4067455" y="1963224"/>
                  </a:lnTo>
                  <a:lnTo>
                    <a:pt x="4068028" y="1917623"/>
                  </a:lnTo>
                  <a:lnTo>
                    <a:pt x="4067574" y="1872123"/>
                  </a:lnTo>
                  <a:lnTo>
                    <a:pt x="4066101" y="1826742"/>
                  </a:lnTo>
                  <a:lnTo>
                    <a:pt x="4063615" y="1781494"/>
                  </a:lnTo>
                  <a:lnTo>
                    <a:pt x="4060125" y="1736394"/>
                  </a:lnTo>
                  <a:lnTo>
                    <a:pt x="4055638" y="1691460"/>
                  </a:lnTo>
                  <a:lnTo>
                    <a:pt x="4050161" y="1646706"/>
                  </a:lnTo>
                  <a:lnTo>
                    <a:pt x="4043701" y="1602148"/>
                  </a:lnTo>
                  <a:lnTo>
                    <a:pt x="4036266" y="1557801"/>
                  </a:lnTo>
                  <a:lnTo>
                    <a:pt x="4027863" y="1513681"/>
                  </a:lnTo>
                  <a:lnTo>
                    <a:pt x="4018500" y="1469805"/>
                  </a:lnTo>
                  <a:lnTo>
                    <a:pt x="4008184" y="1426186"/>
                  </a:lnTo>
                  <a:lnTo>
                    <a:pt x="3996921" y="1382842"/>
                  </a:lnTo>
                  <a:lnTo>
                    <a:pt x="3984721" y="1339788"/>
                  </a:lnTo>
                  <a:lnTo>
                    <a:pt x="3971589" y="1297038"/>
                  </a:lnTo>
                  <a:lnTo>
                    <a:pt x="3957533" y="1254610"/>
                  </a:lnTo>
                  <a:lnTo>
                    <a:pt x="3942561" y="1212518"/>
                  </a:lnTo>
                  <a:lnTo>
                    <a:pt x="3926680" y="1170778"/>
                  </a:lnTo>
                  <a:lnTo>
                    <a:pt x="3909898" y="1129407"/>
                  </a:lnTo>
                  <a:lnTo>
                    <a:pt x="3892220" y="1088418"/>
                  </a:lnTo>
                  <a:lnTo>
                    <a:pt x="3873656" y="1047829"/>
                  </a:lnTo>
                  <a:lnTo>
                    <a:pt x="3854213" y="1007654"/>
                  </a:lnTo>
                  <a:lnTo>
                    <a:pt x="3833897" y="967910"/>
                  </a:lnTo>
                  <a:lnTo>
                    <a:pt x="3812716" y="928611"/>
                  </a:lnTo>
                  <a:lnTo>
                    <a:pt x="3790677" y="889774"/>
                  </a:lnTo>
                  <a:lnTo>
                    <a:pt x="3767789" y="851415"/>
                  </a:lnTo>
                  <a:lnTo>
                    <a:pt x="3744057" y="813548"/>
                  </a:lnTo>
                  <a:lnTo>
                    <a:pt x="3719490" y="776189"/>
                  </a:lnTo>
                  <a:lnTo>
                    <a:pt x="3694094" y="739354"/>
                  </a:lnTo>
                  <a:lnTo>
                    <a:pt x="3667878" y="703060"/>
                  </a:lnTo>
                  <a:lnTo>
                    <a:pt x="3640848" y="667320"/>
                  </a:lnTo>
                  <a:lnTo>
                    <a:pt x="3613013" y="632151"/>
                  </a:lnTo>
                  <a:lnTo>
                    <a:pt x="3584378" y="597569"/>
                  </a:lnTo>
                  <a:lnTo>
                    <a:pt x="3554952" y="563589"/>
                  </a:lnTo>
                  <a:lnTo>
                    <a:pt x="3524742" y="530227"/>
                  </a:lnTo>
                  <a:lnTo>
                    <a:pt x="3493755" y="497498"/>
                  </a:lnTo>
                  <a:lnTo>
                    <a:pt x="3461999" y="465418"/>
                  </a:lnTo>
                  <a:lnTo>
                    <a:pt x="3429481" y="434003"/>
                  </a:lnTo>
                  <a:lnTo>
                    <a:pt x="3396208" y="403268"/>
                  </a:lnTo>
                  <a:lnTo>
                    <a:pt x="3362188" y="373230"/>
                  </a:lnTo>
                  <a:lnTo>
                    <a:pt x="3327427" y="343902"/>
                  </a:lnTo>
                  <a:lnTo>
                    <a:pt x="3291935" y="315302"/>
                  </a:lnTo>
                  <a:lnTo>
                    <a:pt x="3255716" y="287444"/>
                  </a:lnTo>
                  <a:lnTo>
                    <a:pt x="3218780" y="260345"/>
                  </a:lnTo>
                  <a:lnTo>
                    <a:pt x="3181134" y="234020"/>
                  </a:lnTo>
                  <a:lnTo>
                    <a:pt x="3142784" y="208485"/>
                  </a:lnTo>
                  <a:lnTo>
                    <a:pt x="3103738" y="183755"/>
                  </a:lnTo>
                  <a:lnTo>
                    <a:pt x="3064004" y="159846"/>
                  </a:lnTo>
                  <a:lnTo>
                    <a:pt x="3023589" y="136773"/>
                  </a:lnTo>
                  <a:lnTo>
                    <a:pt x="2982500" y="114553"/>
                  </a:lnTo>
                  <a:lnTo>
                    <a:pt x="2940744" y="93200"/>
                  </a:lnTo>
                  <a:lnTo>
                    <a:pt x="2898330" y="72730"/>
                  </a:lnTo>
                  <a:lnTo>
                    <a:pt x="2855263" y="53160"/>
                  </a:lnTo>
                  <a:lnTo>
                    <a:pt x="2811552" y="34504"/>
                  </a:lnTo>
                  <a:lnTo>
                    <a:pt x="2767204" y="16779"/>
                  </a:lnTo>
                  <a:lnTo>
                    <a:pt x="2722227" y="0"/>
                  </a:lnTo>
                  <a:close/>
                </a:path>
              </a:pathLst>
            </a:custGeom>
            <a:solidFill>
              <a:srgbClr val="FBD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8519" y="1252728"/>
              <a:ext cx="2026920" cy="1012190"/>
            </a:xfrm>
            <a:custGeom>
              <a:avLst/>
              <a:gdLst/>
              <a:ahLst/>
              <a:cxnLst/>
              <a:rect l="l" t="t" r="r" b="b"/>
              <a:pathLst>
                <a:path w="2026920" h="1012189">
                  <a:moveTo>
                    <a:pt x="1858263" y="0"/>
                  </a:moveTo>
                  <a:lnTo>
                    <a:pt x="168655" y="0"/>
                  </a:lnTo>
                  <a:lnTo>
                    <a:pt x="123839" y="6028"/>
                  </a:lnTo>
                  <a:lnTo>
                    <a:pt x="83556" y="23038"/>
                  </a:lnTo>
                  <a:lnTo>
                    <a:pt x="49418" y="49418"/>
                  </a:lnTo>
                  <a:lnTo>
                    <a:pt x="23038" y="83556"/>
                  </a:lnTo>
                  <a:lnTo>
                    <a:pt x="6028" y="123839"/>
                  </a:lnTo>
                  <a:lnTo>
                    <a:pt x="0" y="168656"/>
                  </a:lnTo>
                  <a:lnTo>
                    <a:pt x="0" y="843280"/>
                  </a:lnTo>
                  <a:lnTo>
                    <a:pt x="6028" y="888096"/>
                  </a:lnTo>
                  <a:lnTo>
                    <a:pt x="23038" y="928379"/>
                  </a:lnTo>
                  <a:lnTo>
                    <a:pt x="49418" y="962517"/>
                  </a:lnTo>
                  <a:lnTo>
                    <a:pt x="83556" y="988897"/>
                  </a:lnTo>
                  <a:lnTo>
                    <a:pt x="123839" y="1005907"/>
                  </a:lnTo>
                  <a:lnTo>
                    <a:pt x="168655" y="1011936"/>
                  </a:lnTo>
                  <a:lnTo>
                    <a:pt x="1858263" y="1011936"/>
                  </a:lnTo>
                  <a:lnTo>
                    <a:pt x="1903080" y="1005907"/>
                  </a:lnTo>
                  <a:lnTo>
                    <a:pt x="1943363" y="988897"/>
                  </a:lnTo>
                  <a:lnTo>
                    <a:pt x="1977501" y="962517"/>
                  </a:lnTo>
                  <a:lnTo>
                    <a:pt x="2003881" y="928379"/>
                  </a:lnTo>
                  <a:lnTo>
                    <a:pt x="2020891" y="888096"/>
                  </a:lnTo>
                  <a:lnTo>
                    <a:pt x="2026920" y="843280"/>
                  </a:lnTo>
                  <a:lnTo>
                    <a:pt x="2026920" y="168656"/>
                  </a:lnTo>
                  <a:lnTo>
                    <a:pt x="2020891" y="123839"/>
                  </a:lnTo>
                  <a:lnTo>
                    <a:pt x="2003881" y="83556"/>
                  </a:lnTo>
                  <a:lnTo>
                    <a:pt x="1977501" y="49418"/>
                  </a:lnTo>
                  <a:lnTo>
                    <a:pt x="1943363" y="23038"/>
                  </a:lnTo>
                  <a:lnTo>
                    <a:pt x="1903080" y="6028"/>
                  </a:lnTo>
                  <a:lnTo>
                    <a:pt x="1858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8519" y="1252728"/>
              <a:ext cx="2026920" cy="1012190"/>
            </a:xfrm>
            <a:custGeom>
              <a:avLst/>
              <a:gdLst/>
              <a:ahLst/>
              <a:cxnLst/>
              <a:rect l="l" t="t" r="r" b="b"/>
              <a:pathLst>
                <a:path w="2026920" h="1012189">
                  <a:moveTo>
                    <a:pt x="0" y="168656"/>
                  </a:moveTo>
                  <a:lnTo>
                    <a:pt x="6028" y="123839"/>
                  </a:lnTo>
                  <a:lnTo>
                    <a:pt x="23038" y="83556"/>
                  </a:lnTo>
                  <a:lnTo>
                    <a:pt x="49418" y="49418"/>
                  </a:lnTo>
                  <a:lnTo>
                    <a:pt x="83556" y="23038"/>
                  </a:lnTo>
                  <a:lnTo>
                    <a:pt x="123839" y="6028"/>
                  </a:lnTo>
                  <a:lnTo>
                    <a:pt x="168655" y="0"/>
                  </a:lnTo>
                  <a:lnTo>
                    <a:pt x="1858263" y="0"/>
                  </a:lnTo>
                  <a:lnTo>
                    <a:pt x="1903080" y="6028"/>
                  </a:lnTo>
                  <a:lnTo>
                    <a:pt x="1943363" y="23038"/>
                  </a:lnTo>
                  <a:lnTo>
                    <a:pt x="1977501" y="49418"/>
                  </a:lnTo>
                  <a:lnTo>
                    <a:pt x="2003881" y="83556"/>
                  </a:lnTo>
                  <a:lnTo>
                    <a:pt x="2020891" y="123839"/>
                  </a:lnTo>
                  <a:lnTo>
                    <a:pt x="2026920" y="168656"/>
                  </a:lnTo>
                  <a:lnTo>
                    <a:pt x="2026920" y="843280"/>
                  </a:lnTo>
                  <a:lnTo>
                    <a:pt x="2020891" y="888096"/>
                  </a:lnTo>
                  <a:lnTo>
                    <a:pt x="2003881" y="928379"/>
                  </a:lnTo>
                  <a:lnTo>
                    <a:pt x="1977501" y="962517"/>
                  </a:lnTo>
                  <a:lnTo>
                    <a:pt x="1943363" y="988897"/>
                  </a:lnTo>
                  <a:lnTo>
                    <a:pt x="1903080" y="1005907"/>
                  </a:lnTo>
                  <a:lnTo>
                    <a:pt x="1858263" y="1011936"/>
                  </a:lnTo>
                  <a:lnTo>
                    <a:pt x="168655" y="1011936"/>
                  </a:lnTo>
                  <a:lnTo>
                    <a:pt x="123839" y="1005907"/>
                  </a:lnTo>
                  <a:lnTo>
                    <a:pt x="83556" y="988897"/>
                  </a:lnTo>
                  <a:lnTo>
                    <a:pt x="49418" y="962517"/>
                  </a:lnTo>
                  <a:lnTo>
                    <a:pt x="23038" y="928379"/>
                  </a:lnTo>
                  <a:lnTo>
                    <a:pt x="6028" y="888096"/>
                  </a:lnTo>
                  <a:lnTo>
                    <a:pt x="0" y="843280"/>
                  </a:lnTo>
                  <a:lnTo>
                    <a:pt x="0" y="168656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63206" y="1578990"/>
            <a:ext cx="1722120" cy="3371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11480" marR="5080" indent="-399415">
              <a:lnSpc>
                <a:spcPts val="1130"/>
              </a:lnSpc>
              <a:spcBef>
                <a:spcPts val="300"/>
              </a:spcBef>
            </a:pPr>
            <a:r>
              <a:rPr sz="1100" b="1" spc="-5" dirty="0">
                <a:latin typeface="Arial"/>
                <a:cs typeface="Arial"/>
              </a:rPr>
              <a:t>Fase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Campo: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Provincia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Sucumbíos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576881" y="2517457"/>
            <a:ext cx="2051685" cy="1036955"/>
            <a:chOff x="8576881" y="2517457"/>
            <a:chExt cx="2051685" cy="1036955"/>
          </a:xfrm>
        </p:grpSpPr>
        <p:sp>
          <p:nvSpPr>
            <p:cNvPr id="10" name="object 10"/>
            <p:cNvSpPr/>
            <p:nvPr/>
          </p:nvSpPr>
          <p:spPr>
            <a:xfrm>
              <a:off x="8589263" y="2529840"/>
              <a:ext cx="2026920" cy="1012190"/>
            </a:xfrm>
            <a:custGeom>
              <a:avLst/>
              <a:gdLst/>
              <a:ahLst/>
              <a:cxnLst/>
              <a:rect l="l" t="t" r="r" b="b"/>
              <a:pathLst>
                <a:path w="2026920" h="1012189">
                  <a:moveTo>
                    <a:pt x="1858263" y="0"/>
                  </a:moveTo>
                  <a:lnTo>
                    <a:pt x="168655" y="0"/>
                  </a:lnTo>
                  <a:lnTo>
                    <a:pt x="123839" y="6028"/>
                  </a:lnTo>
                  <a:lnTo>
                    <a:pt x="83556" y="23038"/>
                  </a:lnTo>
                  <a:lnTo>
                    <a:pt x="49418" y="49418"/>
                  </a:lnTo>
                  <a:lnTo>
                    <a:pt x="23038" y="83556"/>
                  </a:lnTo>
                  <a:lnTo>
                    <a:pt x="6028" y="123839"/>
                  </a:lnTo>
                  <a:lnTo>
                    <a:pt x="0" y="168656"/>
                  </a:lnTo>
                  <a:lnTo>
                    <a:pt x="0" y="843280"/>
                  </a:lnTo>
                  <a:lnTo>
                    <a:pt x="6028" y="888096"/>
                  </a:lnTo>
                  <a:lnTo>
                    <a:pt x="23038" y="928379"/>
                  </a:lnTo>
                  <a:lnTo>
                    <a:pt x="49418" y="962517"/>
                  </a:lnTo>
                  <a:lnTo>
                    <a:pt x="83556" y="988897"/>
                  </a:lnTo>
                  <a:lnTo>
                    <a:pt x="123839" y="1005907"/>
                  </a:lnTo>
                  <a:lnTo>
                    <a:pt x="168655" y="1011936"/>
                  </a:lnTo>
                  <a:lnTo>
                    <a:pt x="1858263" y="1011936"/>
                  </a:lnTo>
                  <a:lnTo>
                    <a:pt x="1903080" y="1005907"/>
                  </a:lnTo>
                  <a:lnTo>
                    <a:pt x="1943363" y="988897"/>
                  </a:lnTo>
                  <a:lnTo>
                    <a:pt x="1977501" y="962517"/>
                  </a:lnTo>
                  <a:lnTo>
                    <a:pt x="2003881" y="928379"/>
                  </a:lnTo>
                  <a:lnTo>
                    <a:pt x="2020891" y="888096"/>
                  </a:lnTo>
                  <a:lnTo>
                    <a:pt x="2026919" y="843280"/>
                  </a:lnTo>
                  <a:lnTo>
                    <a:pt x="2026919" y="168656"/>
                  </a:lnTo>
                  <a:lnTo>
                    <a:pt x="2020891" y="123839"/>
                  </a:lnTo>
                  <a:lnTo>
                    <a:pt x="2003881" y="83556"/>
                  </a:lnTo>
                  <a:lnTo>
                    <a:pt x="1977501" y="49418"/>
                  </a:lnTo>
                  <a:lnTo>
                    <a:pt x="1943363" y="23038"/>
                  </a:lnTo>
                  <a:lnTo>
                    <a:pt x="1903080" y="6028"/>
                  </a:lnTo>
                  <a:lnTo>
                    <a:pt x="1858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89263" y="2529840"/>
              <a:ext cx="2026920" cy="1012190"/>
            </a:xfrm>
            <a:custGeom>
              <a:avLst/>
              <a:gdLst/>
              <a:ahLst/>
              <a:cxnLst/>
              <a:rect l="l" t="t" r="r" b="b"/>
              <a:pathLst>
                <a:path w="2026920" h="1012189">
                  <a:moveTo>
                    <a:pt x="0" y="168656"/>
                  </a:moveTo>
                  <a:lnTo>
                    <a:pt x="6028" y="123839"/>
                  </a:lnTo>
                  <a:lnTo>
                    <a:pt x="23038" y="83556"/>
                  </a:lnTo>
                  <a:lnTo>
                    <a:pt x="49418" y="49418"/>
                  </a:lnTo>
                  <a:lnTo>
                    <a:pt x="83556" y="23038"/>
                  </a:lnTo>
                  <a:lnTo>
                    <a:pt x="123839" y="6028"/>
                  </a:lnTo>
                  <a:lnTo>
                    <a:pt x="168655" y="0"/>
                  </a:lnTo>
                  <a:lnTo>
                    <a:pt x="1858263" y="0"/>
                  </a:lnTo>
                  <a:lnTo>
                    <a:pt x="1903080" y="6028"/>
                  </a:lnTo>
                  <a:lnTo>
                    <a:pt x="1943363" y="23038"/>
                  </a:lnTo>
                  <a:lnTo>
                    <a:pt x="1977501" y="49418"/>
                  </a:lnTo>
                  <a:lnTo>
                    <a:pt x="2003881" y="83556"/>
                  </a:lnTo>
                  <a:lnTo>
                    <a:pt x="2020891" y="123839"/>
                  </a:lnTo>
                  <a:lnTo>
                    <a:pt x="2026919" y="168656"/>
                  </a:lnTo>
                  <a:lnTo>
                    <a:pt x="2026919" y="843280"/>
                  </a:lnTo>
                  <a:lnTo>
                    <a:pt x="2020891" y="888096"/>
                  </a:lnTo>
                  <a:lnTo>
                    <a:pt x="2003881" y="928379"/>
                  </a:lnTo>
                  <a:lnTo>
                    <a:pt x="1977501" y="962517"/>
                  </a:lnTo>
                  <a:lnTo>
                    <a:pt x="1943363" y="988897"/>
                  </a:lnTo>
                  <a:lnTo>
                    <a:pt x="1903080" y="1005907"/>
                  </a:lnTo>
                  <a:lnTo>
                    <a:pt x="1858263" y="1011936"/>
                  </a:lnTo>
                  <a:lnTo>
                    <a:pt x="168655" y="1011936"/>
                  </a:lnTo>
                  <a:lnTo>
                    <a:pt x="123839" y="1005907"/>
                  </a:lnTo>
                  <a:lnTo>
                    <a:pt x="83556" y="988897"/>
                  </a:lnTo>
                  <a:lnTo>
                    <a:pt x="49418" y="962517"/>
                  </a:lnTo>
                  <a:lnTo>
                    <a:pt x="23038" y="928379"/>
                  </a:lnTo>
                  <a:lnTo>
                    <a:pt x="6028" y="888096"/>
                  </a:lnTo>
                  <a:lnTo>
                    <a:pt x="0" y="843280"/>
                  </a:lnTo>
                  <a:lnTo>
                    <a:pt x="0" y="168656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61603" y="2854832"/>
            <a:ext cx="1680210" cy="3371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38125" marR="5080" indent="-226060">
              <a:lnSpc>
                <a:spcPts val="1130"/>
              </a:lnSpc>
              <a:spcBef>
                <a:spcPts val="300"/>
              </a:spcBef>
            </a:pPr>
            <a:r>
              <a:rPr sz="1100" dirty="0">
                <a:latin typeface="Arial MT"/>
                <a:cs typeface="Arial MT"/>
              </a:rPr>
              <a:t>Campos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explotación</a:t>
            </a:r>
            <a:r>
              <a:rPr sz="1100" spc="-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Pe</a:t>
            </a:r>
            <a:r>
              <a:rPr sz="1100" dirty="0">
                <a:latin typeface="Arial MT"/>
                <a:cs typeface="Arial MT"/>
              </a:rPr>
              <a:t>t</a:t>
            </a:r>
            <a:r>
              <a:rPr sz="1100" spc="-10" dirty="0">
                <a:latin typeface="Arial MT"/>
                <a:cs typeface="Arial MT"/>
              </a:rPr>
              <a:t>r</a:t>
            </a:r>
            <a:r>
              <a:rPr sz="1100" spc="5" dirty="0">
                <a:latin typeface="Arial MT"/>
                <a:cs typeface="Arial MT"/>
              </a:rPr>
              <a:t>oa</a:t>
            </a:r>
            <a:r>
              <a:rPr sz="1100" spc="-10" dirty="0">
                <a:latin typeface="Arial MT"/>
                <a:cs typeface="Arial MT"/>
              </a:rPr>
              <a:t>m</a:t>
            </a:r>
            <a:r>
              <a:rPr sz="1100" spc="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z</a:t>
            </a:r>
            <a:r>
              <a:rPr sz="1100" spc="5" dirty="0">
                <a:latin typeface="Arial MT"/>
                <a:cs typeface="Arial MT"/>
              </a:rPr>
              <a:t>on</a:t>
            </a:r>
            <a:r>
              <a:rPr sz="1100" spc="-1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s</a:t>
            </a:r>
            <a:r>
              <a:rPr sz="1100" spc="-70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E</a:t>
            </a:r>
            <a:r>
              <a:rPr sz="1100" dirty="0">
                <a:latin typeface="Arial MT"/>
                <a:cs typeface="Arial MT"/>
              </a:rPr>
              <a:t>P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18969" y="4248721"/>
            <a:ext cx="2051685" cy="1036955"/>
            <a:chOff x="8518969" y="4248721"/>
            <a:chExt cx="2051685" cy="1036955"/>
          </a:xfrm>
        </p:grpSpPr>
        <p:sp>
          <p:nvSpPr>
            <p:cNvPr id="14" name="object 14"/>
            <p:cNvSpPr/>
            <p:nvPr/>
          </p:nvSpPr>
          <p:spPr>
            <a:xfrm>
              <a:off x="8531351" y="4261104"/>
              <a:ext cx="2026920" cy="1012190"/>
            </a:xfrm>
            <a:custGeom>
              <a:avLst/>
              <a:gdLst/>
              <a:ahLst/>
              <a:cxnLst/>
              <a:rect l="l" t="t" r="r" b="b"/>
              <a:pathLst>
                <a:path w="2026920" h="1012189">
                  <a:moveTo>
                    <a:pt x="1858264" y="0"/>
                  </a:moveTo>
                  <a:lnTo>
                    <a:pt x="168655" y="0"/>
                  </a:lnTo>
                  <a:lnTo>
                    <a:pt x="123839" y="6028"/>
                  </a:lnTo>
                  <a:lnTo>
                    <a:pt x="83556" y="23038"/>
                  </a:lnTo>
                  <a:lnTo>
                    <a:pt x="49418" y="49418"/>
                  </a:lnTo>
                  <a:lnTo>
                    <a:pt x="23038" y="83556"/>
                  </a:lnTo>
                  <a:lnTo>
                    <a:pt x="6028" y="123839"/>
                  </a:lnTo>
                  <a:lnTo>
                    <a:pt x="0" y="168656"/>
                  </a:lnTo>
                  <a:lnTo>
                    <a:pt x="0" y="843280"/>
                  </a:lnTo>
                  <a:lnTo>
                    <a:pt x="6028" y="888096"/>
                  </a:lnTo>
                  <a:lnTo>
                    <a:pt x="23038" y="928379"/>
                  </a:lnTo>
                  <a:lnTo>
                    <a:pt x="49418" y="962517"/>
                  </a:lnTo>
                  <a:lnTo>
                    <a:pt x="83556" y="988897"/>
                  </a:lnTo>
                  <a:lnTo>
                    <a:pt x="123839" y="1005907"/>
                  </a:lnTo>
                  <a:lnTo>
                    <a:pt x="168655" y="1011936"/>
                  </a:lnTo>
                  <a:lnTo>
                    <a:pt x="1858264" y="1011936"/>
                  </a:lnTo>
                  <a:lnTo>
                    <a:pt x="1903080" y="1005907"/>
                  </a:lnTo>
                  <a:lnTo>
                    <a:pt x="1943363" y="988897"/>
                  </a:lnTo>
                  <a:lnTo>
                    <a:pt x="1977501" y="962517"/>
                  </a:lnTo>
                  <a:lnTo>
                    <a:pt x="2003881" y="928379"/>
                  </a:lnTo>
                  <a:lnTo>
                    <a:pt x="2020891" y="888096"/>
                  </a:lnTo>
                  <a:lnTo>
                    <a:pt x="2026920" y="843280"/>
                  </a:lnTo>
                  <a:lnTo>
                    <a:pt x="2026920" y="168656"/>
                  </a:lnTo>
                  <a:lnTo>
                    <a:pt x="2020891" y="123839"/>
                  </a:lnTo>
                  <a:lnTo>
                    <a:pt x="2003881" y="83556"/>
                  </a:lnTo>
                  <a:lnTo>
                    <a:pt x="1977501" y="49418"/>
                  </a:lnTo>
                  <a:lnTo>
                    <a:pt x="1943363" y="23038"/>
                  </a:lnTo>
                  <a:lnTo>
                    <a:pt x="1903080" y="6028"/>
                  </a:lnTo>
                  <a:lnTo>
                    <a:pt x="1858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31351" y="4261104"/>
              <a:ext cx="2026920" cy="1012190"/>
            </a:xfrm>
            <a:custGeom>
              <a:avLst/>
              <a:gdLst/>
              <a:ahLst/>
              <a:cxnLst/>
              <a:rect l="l" t="t" r="r" b="b"/>
              <a:pathLst>
                <a:path w="2026920" h="1012189">
                  <a:moveTo>
                    <a:pt x="0" y="168656"/>
                  </a:moveTo>
                  <a:lnTo>
                    <a:pt x="6028" y="123839"/>
                  </a:lnTo>
                  <a:lnTo>
                    <a:pt x="23038" y="83556"/>
                  </a:lnTo>
                  <a:lnTo>
                    <a:pt x="49418" y="49418"/>
                  </a:lnTo>
                  <a:lnTo>
                    <a:pt x="83556" y="23038"/>
                  </a:lnTo>
                  <a:lnTo>
                    <a:pt x="123839" y="6028"/>
                  </a:lnTo>
                  <a:lnTo>
                    <a:pt x="168655" y="0"/>
                  </a:lnTo>
                  <a:lnTo>
                    <a:pt x="1858264" y="0"/>
                  </a:lnTo>
                  <a:lnTo>
                    <a:pt x="1903080" y="6028"/>
                  </a:lnTo>
                  <a:lnTo>
                    <a:pt x="1943363" y="23038"/>
                  </a:lnTo>
                  <a:lnTo>
                    <a:pt x="1977501" y="49418"/>
                  </a:lnTo>
                  <a:lnTo>
                    <a:pt x="2003881" y="83556"/>
                  </a:lnTo>
                  <a:lnTo>
                    <a:pt x="2020891" y="123839"/>
                  </a:lnTo>
                  <a:lnTo>
                    <a:pt x="2026920" y="168656"/>
                  </a:lnTo>
                  <a:lnTo>
                    <a:pt x="2026920" y="843280"/>
                  </a:lnTo>
                  <a:lnTo>
                    <a:pt x="2020891" y="888096"/>
                  </a:lnTo>
                  <a:lnTo>
                    <a:pt x="2003881" y="928379"/>
                  </a:lnTo>
                  <a:lnTo>
                    <a:pt x="1977501" y="962517"/>
                  </a:lnTo>
                  <a:lnTo>
                    <a:pt x="1943363" y="988897"/>
                  </a:lnTo>
                  <a:lnTo>
                    <a:pt x="1903080" y="1005907"/>
                  </a:lnTo>
                  <a:lnTo>
                    <a:pt x="1858264" y="1011936"/>
                  </a:lnTo>
                  <a:lnTo>
                    <a:pt x="168655" y="1011936"/>
                  </a:lnTo>
                  <a:lnTo>
                    <a:pt x="123839" y="1005907"/>
                  </a:lnTo>
                  <a:lnTo>
                    <a:pt x="83556" y="988897"/>
                  </a:lnTo>
                  <a:lnTo>
                    <a:pt x="49418" y="962517"/>
                  </a:lnTo>
                  <a:lnTo>
                    <a:pt x="23038" y="928379"/>
                  </a:lnTo>
                  <a:lnTo>
                    <a:pt x="6028" y="888096"/>
                  </a:lnTo>
                  <a:lnTo>
                    <a:pt x="0" y="843280"/>
                  </a:lnTo>
                  <a:lnTo>
                    <a:pt x="0" y="168656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847835" y="4487367"/>
            <a:ext cx="1395730" cy="539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25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Clima: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Tropical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cálido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ts val="1225"/>
              </a:lnSpc>
            </a:pPr>
            <a:r>
              <a:rPr sz="1100" dirty="0">
                <a:latin typeface="Arial MT"/>
                <a:cs typeface="Arial MT"/>
              </a:rPr>
              <a:t>húmedo</a:t>
            </a:r>
            <a:endParaRPr sz="1100">
              <a:latin typeface="Arial MT"/>
              <a:cs typeface="Arial MT"/>
            </a:endParaRPr>
          </a:p>
          <a:p>
            <a:pPr marL="5080" algn="ctr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latin typeface="Arial MT"/>
                <a:cs typeface="Arial MT"/>
              </a:rPr>
              <a:t>T</a:t>
            </a:r>
            <a:r>
              <a:rPr sz="1100" spc="5" dirty="0">
                <a:latin typeface="Arial MT"/>
                <a:cs typeface="Arial MT"/>
              </a:rPr>
              <a:t>e</a:t>
            </a:r>
            <a:r>
              <a:rPr sz="1100" spc="-10" dirty="0">
                <a:latin typeface="Arial MT"/>
                <a:cs typeface="Arial MT"/>
              </a:rPr>
              <a:t>m</a:t>
            </a:r>
            <a:r>
              <a:rPr sz="1100" spc="5" dirty="0">
                <a:latin typeface="Arial MT"/>
                <a:cs typeface="Arial MT"/>
              </a:rPr>
              <a:t>pe</a:t>
            </a:r>
            <a:r>
              <a:rPr sz="1100" spc="-10" dirty="0">
                <a:latin typeface="Arial MT"/>
                <a:cs typeface="Arial MT"/>
              </a:rPr>
              <a:t>r</a:t>
            </a:r>
            <a:r>
              <a:rPr sz="1100" spc="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t</a:t>
            </a:r>
            <a:r>
              <a:rPr sz="1100" spc="5" dirty="0">
                <a:latin typeface="Arial MT"/>
                <a:cs typeface="Arial MT"/>
              </a:rPr>
              <a:t>u</a:t>
            </a:r>
            <a:r>
              <a:rPr sz="1100" spc="-10" dirty="0">
                <a:latin typeface="Arial MT"/>
                <a:cs typeface="Arial MT"/>
              </a:rPr>
              <a:t>r</a:t>
            </a:r>
            <a:r>
              <a:rPr sz="1100" spc="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2</a:t>
            </a:r>
            <a:r>
              <a:rPr sz="1100" spc="20" dirty="0">
                <a:latin typeface="Arial MT"/>
                <a:cs typeface="Arial MT"/>
              </a:rPr>
              <a:t>6</a:t>
            </a:r>
            <a:r>
              <a:rPr sz="1100" spc="-10" dirty="0">
                <a:latin typeface="Arial MT"/>
                <a:cs typeface="Arial MT"/>
              </a:rPr>
              <a:t>°</a:t>
            </a:r>
            <a:r>
              <a:rPr sz="1100" dirty="0">
                <a:latin typeface="Arial MT"/>
                <a:cs typeface="Arial MT"/>
              </a:rPr>
              <a:t>C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81865" y="4270057"/>
            <a:ext cx="2051685" cy="1040130"/>
            <a:chOff x="5781865" y="4270057"/>
            <a:chExt cx="2051685" cy="1040130"/>
          </a:xfrm>
        </p:grpSpPr>
        <p:sp>
          <p:nvSpPr>
            <p:cNvPr id="18" name="object 18"/>
            <p:cNvSpPr/>
            <p:nvPr/>
          </p:nvSpPr>
          <p:spPr>
            <a:xfrm>
              <a:off x="5794248" y="4282440"/>
              <a:ext cx="2026920" cy="1015365"/>
            </a:xfrm>
            <a:custGeom>
              <a:avLst/>
              <a:gdLst/>
              <a:ahLst/>
              <a:cxnLst/>
              <a:rect l="l" t="t" r="r" b="b"/>
              <a:pathLst>
                <a:path w="2026920" h="1015364">
                  <a:moveTo>
                    <a:pt x="1857755" y="0"/>
                  </a:moveTo>
                  <a:lnTo>
                    <a:pt x="169163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30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4"/>
                  </a:lnTo>
                  <a:lnTo>
                    <a:pt x="0" y="845820"/>
                  </a:lnTo>
                  <a:lnTo>
                    <a:pt x="6039" y="890806"/>
                  </a:lnTo>
                  <a:lnTo>
                    <a:pt x="23085" y="931220"/>
                  </a:lnTo>
                  <a:lnTo>
                    <a:pt x="49530" y="965454"/>
                  </a:lnTo>
                  <a:lnTo>
                    <a:pt x="83763" y="991898"/>
                  </a:lnTo>
                  <a:lnTo>
                    <a:pt x="124177" y="1008944"/>
                  </a:lnTo>
                  <a:lnTo>
                    <a:pt x="169163" y="1014984"/>
                  </a:lnTo>
                  <a:lnTo>
                    <a:pt x="1857755" y="1014984"/>
                  </a:lnTo>
                  <a:lnTo>
                    <a:pt x="1902742" y="1008944"/>
                  </a:lnTo>
                  <a:lnTo>
                    <a:pt x="1943156" y="991898"/>
                  </a:lnTo>
                  <a:lnTo>
                    <a:pt x="1977390" y="965454"/>
                  </a:lnTo>
                  <a:lnTo>
                    <a:pt x="2003834" y="931220"/>
                  </a:lnTo>
                  <a:lnTo>
                    <a:pt x="2020880" y="890806"/>
                  </a:lnTo>
                  <a:lnTo>
                    <a:pt x="2026920" y="845820"/>
                  </a:lnTo>
                  <a:lnTo>
                    <a:pt x="2026920" y="169164"/>
                  </a:lnTo>
                  <a:lnTo>
                    <a:pt x="2020880" y="124177"/>
                  </a:lnTo>
                  <a:lnTo>
                    <a:pt x="2003834" y="83763"/>
                  </a:lnTo>
                  <a:lnTo>
                    <a:pt x="1977389" y="49530"/>
                  </a:lnTo>
                  <a:lnTo>
                    <a:pt x="1943156" y="23085"/>
                  </a:lnTo>
                  <a:lnTo>
                    <a:pt x="1902742" y="6039"/>
                  </a:lnTo>
                  <a:lnTo>
                    <a:pt x="1857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94248" y="4282440"/>
              <a:ext cx="2026920" cy="1015365"/>
            </a:xfrm>
            <a:custGeom>
              <a:avLst/>
              <a:gdLst/>
              <a:ahLst/>
              <a:cxnLst/>
              <a:rect l="l" t="t" r="r" b="b"/>
              <a:pathLst>
                <a:path w="2026920" h="1015364">
                  <a:moveTo>
                    <a:pt x="0" y="169164"/>
                  </a:moveTo>
                  <a:lnTo>
                    <a:pt x="6039" y="124177"/>
                  </a:lnTo>
                  <a:lnTo>
                    <a:pt x="23085" y="83763"/>
                  </a:lnTo>
                  <a:lnTo>
                    <a:pt x="49530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3" y="0"/>
                  </a:lnTo>
                  <a:lnTo>
                    <a:pt x="1857755" y="0"/>
                  </a:lnTo>
                  <a:lnTo>
                    <a:pt x="1902742" y="6039"/>
                  </a:lnTo>
                  <a:lnTo>
                    <a:pt x="1943156" y="23085"/>
                  </a:lnTo>
                  <a:lnTo>
                    <a:pt x="1977389" y="49530"/>
                  </a:lnTo>
                  <a:lnTo>
                    <a:pt x="2003834" y="83763"/>
                  </a:lnTo>
                  <a:lnTo>
                    <a:pt x="2020880" y="124177"/>
                  </a:lnTo>
                  <a:lnTo>
                    <a:pt x="2026920" y="169164"/>
                  </a:lnTo>
                  <a:lnTo>
                    <a:pt x="2026920" y="845820"/>
                  </a:lnTo>
                  <a:lnTo>
                    <a:pt x="2020880" y="890806"/>
                  </a:lnTo>
                  <a:lnTo>
                    <a:pt x="2003834" y="931220"/>
                  </a:lnTo>
                  <a:lnTo>
                    <a:pt x="1977390" y="965454"/>
                  </a:lnTo>
                  <a:lnTo>
                    <a:pt x="1943156" y="991898"/>
                  </a:lnTo>
                  <a:lnTo>
                    <a:pt x="1902742" y="1008944"/>
                  </a:lnTo>
                  <a:lnTo>
                    <a:pt x="1857755" y="1014984"/>
                  </a:lnTo>
                  <a:lnTo>
                    <a:pt x="169163" y="1014984"/>
                  </a:lnTo>
                  <a:lnTo>
                    <a:pt x="124177" y="1008944"/>
                  </a:lnTo>
                  <a:lnTo>
                    <a:pt x="83763" y="991898"/>
                  </a:lnTo>
                  <a:lnTo>
                    <a:pt x="49530" y="965454"/>
                  </a:lnTo>
                  <a:lnTo>
                    <a:pt x="23085" y="931220"/>
                  </a:lnTo>
                  <a:lnTo>
                    <a:pt x="6039" y="890806"/>
                  </a:lnTo>
                  <a:lnTo>
                    <a:pt x="0" y="845820"/>
                  </a:lnTo>
                  <a:lnTo>
                    <a:pt x="0" y="169164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58078" y="4465701"/>
            <a:ext cx="1701164" cy="6267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indent="-1905" algn="ctr">
              <a:lnSpc>
                <a:spcPct val="86100"/>
              </a:lnSpc>
              <a:spcBef>
                <a:spcPts val="285"/>
              </a:spcBef>
            </a:pPr>
            <a:r>
              <a:rPr sz="1100" i="1" dirty="0">
                <a:latin typeface="Arial"/>
                <a:cs typeface="Arial"/>
              </a:rPr>
              <a:t>Especies Arbóreas: 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Platymiscium </a:t>
            </a:r>
            <a:r>
              <a:rPr sz="1100" i="1" dirty="0">
                <a:latin typeface="Arial"/>
                <a:cs typeface="Arial"/>
              </a:rPr>
              <a:t>pinnatum, 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Zy</a:t>
            </a:r>
            <a:r>
              <a:rPr sz="1100" i="1" spc="5" dirty="0">
                <a:latin typeface="Arial"/>
                <a:cs typeface="Arial"/>
              </a:rPr>
              <a:t>g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a</a:t>
            </a:r>
            <a:r>
              <a:rPr sz="1100" i="1" spc="-10" dirty="0">
                <a:latin typeface="Arial"/>
                <a:cs typeface="Arial"/>
              </a:rPr>
              <a:t> l</a:t>
            </a:r>
            <a:r>
              <a:rPr sz="1100" i="1" spc="5" dirty="0">
                <a:latin typeface="Arial"/>
                <a:cs typeface="Arial"/>
              </a:rPr>
              <a:t>ong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f</a:t>
            </a:r>
            <a:r>
              <a:rPr sz="1100" i="1" spc="5" dirty="0">
                <a:latin typeface="Arial"/>
                <a:cs typeface="Arial"/>
              </a:rPr>
              <a:t>o</a:t>
            </a:r>
            <a:r>
              <a:rPr sz="1100" i="1" spc="-10" dirty="0">
                <a:latin typeface="Arial"/>
                <a:cs typeface="Arial"/>
              </a:rPr>
              <a:t>li</a:t>
            </a:r>
            <a:r>
              <a:rPr sz="1100" i="1" spc="5" dirty="0">
                <a:latin typeface="Arial"/>
                <a:cs typeface="Arial"/>
              </a:rPr>
              <a:t>a</a:t>
            </a:r>
            <a:r>
              <a:rPr sz="1100" i="1" dirty="0">
                <a:latin typeface="Arial"/>
                <a:cs typeface="Arial"/>
              </a:rPr>
              <a:t>,</a:t>
            </a:r>
            <a:r>
              <a:rPr sz="1100" i="1" spc="-65" dirty="0">
                <a:latin typeface="Arial"/>
                <a:cs typeface="Arial"/>
              </a:rPr>
              <a:t> </a:t>
            </a:r>
            <a:r>
              <a:rPr sz="1100" i="1" spc="5" dirty="0">
                <a:latin typeface="Arial"/>
                <a:cs typeface="Arial"/>
              </a:rPr>
              <a:t>P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spc="5" dirty="0">
                <a:latin typeface="Arial"/>
                <a:cs typeface="Arial"/>
              </a:rPr>
              <a:t>p</a:t>
            </a:r>
            <a:r>
              <a:rPr sz="1100" i="1" dirty="0">
                <a:latin typeface="Arial"/>
                <a:cs typeface="Arial"/>
              </a:rPr>
              <a:t>t</a:t>
            </a:r>
            <a:r>
              <a:rPr sz="1100" i="1" spc="5" dirty="0">
                <a:latin typeface="Arial"/>
                <a:cs typeface="Arial"/>
              </a:rPr>
              <a:t>aden</a:t>
            </a:r>
            <a:r>
              <a:rPr sz="1100" i="1" spc="-10" dirty="0">
                <a:latin typeface="Arial"/>
                <a:cs typeface="Arial"/>
              </a:rPr>
              <a:t>i</a:t>
            </a:r>
            <a:r>
              <a:rPr sz="1100" i="1" dirty="0">
                <a:latin typeface="Arial"/>
                <a:cs typeface="Arial"/>
              </a:rPr>
              <a:t>a  pteroclada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541073" y="2621089"/>
            <a:ext cx="2049145" cy="1040130"/>
            <a:chOff x="5541073" y="2621089"/>
            <a:chExt cx="2049145" cy="1040130"/>
          </a:xfrm>
        </p:grpSpPr>
        <p:sp>
          <p:nvSpPr>
            <p:cNvPr id="22" name="object 22"/>
            <p:cNvSpPr/>
            <p:nvPr/>
          </p:nvSpPr>
          <p:spPr>
            <a:xfrm>
              <a:off x="5553455" y="2633471"/>
              <a:ext cx="2024380" cy="1015365"/>
            </a:xfrm>
            <a:custGeom>
              <a:avLst/>
              <a:gdLst/>
              <a:ahLst/>
              <a:cxnLst/>
              <a:rect l="l" t="t" r="r" b="b"/>
              <a:pathLst>
                <a:path w="2024379" h="1015364">
                  <a:moveTo>
                    <a:pt x="1854708" y="0"/>
                  </a:moveTo>
                  <a:lnTo>
                    <a:pt x="169164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30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845819"/>
                  </a:lnTo>
                  <a:lnTo>
                    <a:pt x="6039" y="890806"/>
                  </a:lnTo>
                  <a:lnTo>
                    <a:pt x="23085" y="931220"/>
                  </a:lnTo>
                  <a:lnTo>
                    <a:pt x="49530" y="965453"/>
                  </a:lnTo>
                  <a:lnTo>
                    <a:pt x="83763" y="991898"/>
                  </a:lnTo>
                  <a:lnTo>
                    <a:pt x="124177" y="1008944"/>
                  </a:lnTo>
                  <a:lnTo>
                    <a:pt x="169164" y="1014983"/>
                  </a:lnTo>
                  <a:lnTo>
                    <a:pt x="1854708" y="1014983"/>
                  </a:lnTo>
                  <a:lnTo>
                    <a:pt x="1899694" y="1008944"/>
                  </a:lnTo>
                  <a:lnTo>
                    <a:pt x="1940108" y="991898"/>
                  </a:lnTo>
                  <a:lnTo>
                    <a:pt x="1974342" y="965453"/>
                  </a:lnTo>
                  <a:lnTo>
                    <a:pt x="2000786" y="931220"/>
                  </a:lnTo>
                  <a:lnTo>
                    <a:pt x="2017832" y="890806"/>
                  </a:lnTo>
                  <a:lnTo>
                    <a:pt x="2023872" y="845819"/>
                  </a:lnTo>
                  <a:lnTo>
                    <a:pt x="2023872" y="169163"/>
                  </a:lnTo>
                  <a:lnTo>
                    <a:pt x="2017832" y="124177"/>
                  </a:lnTo>
                  <a:lnTo>
                    <a:pt x="2000786" y="83763"/>
                  </a:lnTo>
                  <a:lnTo>
                    <a:pt x="1974342" y="49530"/>
                  </a:lnTo>
                  <a:lnTo>
                    <a:pt x="1940108" y="23085"/>
                  </a:lnTo>
                  <a:lnTo>
                    <a:pt x="1899694" y="6039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53455" y="2633471"/>
              <a:ext cx="2024380" cy="1015365"/>
            </a:xfrm>
            <a:custGeom>
              <a:avLst/>
              <a:gdLst/>
              <a:ahLst/>
              <a:cxnLst/>
              <a:rect l="l" t="t" r="r" b="b"/>
              <a:pathLst>
                <a:path w="2024379" h="1015364">
                  <a:moveTo>
                    <a:pt x="0" y="169163"/>
                  </a:moveTo>
                  <a:lnTo>
                    <a:pt x="6039" y="124177"/>
                  </a:lnTo>
                  <a:lnTo>
                    <a:pt x="23085" y="83763"/>
                  </a:lnTo>
                  <a:lnTo>
                    <a:pt x="49530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4" y="0"/>
                  </a:lnTo>
                  <a:lnTo>
                    <a:pt x="1854708" y="0"/>
                  </a:lnTo>
                  <a:lnTo>
                    <a:pt x="1899694" y="6039"/>
                  </a:lnTo>
                  <a:lnTo>
                    <a:pt x="1940108" y="23085"/>
                  </a:lnTo>
                  <a:lnTo>
                    <a:pt x="1974342" y="49530"/>
                  </a:lnTo>
                  <a:lnTo>
                    <a:pt x="2000786" y="83763"/>
                  </a:lnTo>
                  <a:lnTo>
                    <a:pt x="2017832" y="124177"/>
                  </a:lnTo>
                  <a:lnTo>
                    <a:pt x="2023872" y="169163"/>
                  </a:lnTo>
                  <a:lnTo>
                    <a:pt x="2023872" y="845819"/>
                  </a:lnTo>
                  <a:lnTo>
                    <a:pt x="2017832" y="890806"/>
                  </a:lnTo>
                  <a:lnTo>
                    <a:pt x="2000786" y="931220"/>
                  </a:lnTo>
                  <a:lnTo>
                    <a:pt x="1974342" y="965453"/>
                  </a:lnTo>
                  <a:lnTo>
                    <a:pt x="1940108" y="991898"/>
                  </a:lnTo>
                  <a:lnTo>
                    <a:pt x="1899694" y="1008944"/>
                  </a:lnTo>
                  <a:lnTo>
                    <a:pt x="1854708" y="1014983"/>
                  </a:lnTo>
                  <a:lnTo>
                    <a:pt x="169164" y="1014983"/>
                  </a:lnTo>
                  <a:lnTo>
                    <a:pt x="124177" y="1008944"/>
                  </a:lnTo>
                  <a:lnTo>
                    <a:pt x="83763" y="991898"/>
                  </a:lnTo>
                  <a:lnTo>
                    <a:pt x="49530" y="965453"/>
                  </a:lnTo>
                  <a:lnTo>
                    <a:pt x="23085" y="931220"/>
                  </a:lnTo>
                  <a:lnTo>
                    <a:pt x="6039" y="890806"/>
                  </a:lnTo>
                  <a:lnTo>
                    <a:pt x="0" y="845819"/>
                  </a:lnTo>
                  <a:lnTo>
                    <a:pt x="0" y="169163"/>
                  </a:lnTo>
                  <a:close/>
                </a:path>
              </a:pathLst>
            </a:custGeom>
            <a:ln w="24384">
              <a:solidFill>
                <a:srgbClr val="DF86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641594" y="2715895"/>
            <a:ext cx="1844675" cy="828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7305" marR="19050" indent="3175" algn="ctr">
              <a:lnSpc>
                <a:spcPct val="86400"/>
              </a:lnSpc>
              <a:spcBef>
                <a:spcPts val="280"/>
              </a:spcBef>
            </a:pPr>
            <a:r>
              <a:rPr sz="1100" b="1" dirty="0">
                <a:latin typeface="Arial"/>
                <a:cs typeface="Arial"/>
              </a:rPr>
              <a:t>Parcelas: </a:t>
            </a:r>
            <a:r>
              <a:rPr sz="1100" dirty="0">
                <a:latin typeface="Arial MT"/>
                <a:cs typeface="Arial MT"/>
              </a:rPr>
              <a:t>Suelo Perturbado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(</a:t>
            </a:r>
            <a:r>
              <a:rPr sz="1100" dirty="0">
                <a:latin typeface="Arial MT"/>
                <a:cs typeface="Arial MT"/>
              </a:rPr>
              <a:t>S</a:t>
            </a:r>
            <a:r>
              <a:rPr sz="1100" spc="5" dirty="0">
                <a:latin typeface="Arial MT"/>
                <a:cs typeface="Arial MT"/>
              </a:rPr>
              <a:t>hu</a:t>
            </a:r>
            <a:r>
              <a:rPr sz="1100" dirty="0">
                <a:latin typeface="Arial MT"/>
                <a:cs typeface="Arial MT"/>
              </a:rPr>
              <a:t>s</a:t>
            </a:r>
            <a:r>
              <a:rPr sz="1100" spc="5" dirty="0">
                <a:latin typeface="Arial MT"/>
                <a:cs typeface="Arial MT"/>
              </a:rPr>
              <a:t>hu</a:t>
            </a:r>
            <a:r>
              <a:rPr sz="1100" dirty="0">
                <a:latin typeface="Arial MT"/>
                <a:cs typeface="Arial MT"/>
              </a:rPr>
              <a:t>f</a:t>
            </a:r>
            <a:r>
              <a:rPr sz="1100" spc="-10" dirty="0">
                <a:latin typeface="Arial MT"/>
                <a:cs typeface="Arial MT"/>
              </a:rPr>
              <a:t>i</a:t>
            </a:r>
            <a:r>
              <a:rPr sz="1100" spc="5" dirty="0">
                <a:latin typeface="Arial MT"/>
                <a:cs typeface="Arial MT"/>
              </a:rPr>
              <a:t>nd</a:t>
            </a:r>
            <a:r>
              <a:rPr sz="1100" dirty="0">
                <a:latin typeface="Arial MT"/>
                <a:cs typeface="Arial MT"/>
              </a:rPr>
              <a:t>i</a:t>
            </a:r>
            <a:r>
              <a:rPr sz="1100" spc="-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Est</a:t>
            </a:r>
            <a:r>
              <a:rPr sz="1100" spc="10" dirty="0">
                <a:latin typeface="Arial MT"/>
                <a:cs typeface="Arial MT"/>
              </a:rPr>
              <a:t>4</a:t>
            </a:r>
            <a:r>
              <a:rPr sz="1100" dirty="0">
                <a:latin typeface="Arial MT"/>
                <a:cs typeface="Arial MT"/>
              </a:rPr>
              <a:t>0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</a:t>
            </a:r>
            <a:r>
              <a:rPr sz="1100" spc="5" dirty="0">
                <a:latin typeface="Arial MT"/>
                <a:cs typeface="Arial MT"/>
              </a:rPr>
              <a:t>e</a:t>
            </a:r>
            <a:r>
              <a:rPr sz="1100" dirty="0">
                <a:latin typeface="Arial MT"/>
                <a:cs typeface="Arial MT"/>
              </a:rPr>
              <a:t>c</a:t>
            </a:r>
            <a:r>
              <a:rPr sz="1100" spc="5" dirty="0">
                <a:latin typeface="Arial MT"/>
                <a:cs typeface="Arial MT"/>
              </a:rPr>
              <a:t>o</a:t>
            </a:r>
            <a:r>
              <a:rPr sz="1100" dirty="0">
                <a:latin typeface="Arial MT"/>
                <a:cs typeface="Arial MT"/>
              </a:rPr>
              <a:t>ya  </a:t>
            </a:r>
            <a:r>
              <a:rPr sz="1100" spc="5" dirty="0">
                <a:latin typeface="Arial MT"/>
                <a:cs typeface="Arial MT"/>
              </a:rPr>
              <a:t>26)</a:t>
            </a:r>
            <a:endParaRPr sz="1100">
              <a:latin typeface="Arial MT"/>
              <a:cs typeface="Arial MT"/>
            </a:endParaRPr>
          </a:p>
          <a:p>
            <a:pPr marL="12700" marR="5080" algn="ctr">
              <a:lnSpc>
                <a:spcPts val="1130"/>
              </a:lnSpc>
              <a:spcBef>
                <a:spcPts val="459"/>
              </a:spcBef>
            </a:pPr>
            <a:r>
              <a:rPr sz="1100" spc="5" dirty="0">
                <a:latin typeface="Arial MT"/>
                <a:cs typeface="Arial MT"/>
              </a:rPr>
              <a:t>Sue</a:t>
            </a:r>
            <a:r>
              <a:rPr sz="1100" spc="-10" dirty="0">
                <a:latin typeface="Arial MT"/>
                <a:cs typeface="Arial MT"/>
              </a:rPr>
              <a:t>l</a:t>
            </a:r>
            <a:r>
              <a:rPr sz="1100" dirty="0">
                <a:latin typeface="Arial MT"/>
                <a:cs typeface="Arial MT"/>
              </a:rPr>
              <a:t>o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n</a:t>
            </a:r>
            <a:r>
              <a:rPr sz="1100" dirty="0">
                <a:latin typeface="Arial MT"/>
                <a:cs typeface="Arial MT"/>
              </a:rPr>
              <a:t>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pe</a:t>
            </a:r>
            <a:r>
              <a:rPr sz="1100" spc="-10" dirty="0">
                <a:latin typeface="Arial MT"/>
                <a:cs typeface="Arial MT"/>
              </a:rPr>
              <a:t>r</a:t>
            </a:r>
            <a:r>
              <a:rPr sz="1100" dirty="0">
                <a:latin typeface="Arial MT"/>
                <a:cs typeface="Arial MT"/>
              </a:rPr>
              <a:t>t</a:t>
            </a:r>
            <a:r>
              <a:rPr sz="1100" spc="5" dirty="0">
                <a:latin typeface="Arial MT"/>
                <a:cs typeface="Arial MT"/>
              </a:rPr>
              <a:t>u</a:t>
            </a:r>
            <a:r>
              <a:rPr sz="1100" spc="-10" dirty="0">
                <a:latin typeface="Arial MT"/>
                <a:cs typeface="Arial MT"/>
              </a:rPr>
              <a:t>r</a:t>
            </a:r>
            <a:r>
              <a:rPr sz="1100" spc="5" dirty="0">
                <a:latin typeface="Arial MT"/>
                <a:cs typeface="Arial MT"/>
              </a:rPr>
              <a:t>bad</a:t>
            </a:r>
            <a:r>
              <a:rPr sz="1100" dirty="0">
                <a:latin typeface="Arial MT"/>
                <a:cs typeface="Arial MT"/>
              </a:rPr>
              <a:t>o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(</a:t>
            </a:r>
            <a:r>
              <a:rPr sz="1100" spc="5" dirty="0">
                <a:latin typeface="Arial MT"/>
                <a:cs typeface="Arial MT"/>
              </a:rPr>
              <a:t>Se</a:t>
            </a:r>
            <a:r>
              <a:rPr sz="1100" dirty="0">
                <a:latin typeface="Arial MT"/>
                <a:cs typeface="Arial MT"/>
              </a:rPr>
              <a:t>c</a:t>
            </a:r>
            <a:r>
              <a:rPr sz="1100" spc="5" dirty="0">
                <a:latin typeface="Arial MT"/>
                <a:cs typeface="Arial MT"/>
              </a:rPr>
              <a:t>o</a:t>
            </a:r>
            <a:r>
              <a:rPr sz="1100" dirty="0">
                <a:latin typeface="Arial MT"/>
                <a:cs typeface="Arial MT"/>
              </a:rPr>
              <a:t>ya  2-3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 los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Ribereños)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78863" y="1405127"/>
            <a:ext cx="4053840" cy="3032760"/>
            <a:chOff x="1578863" y="1405127"/>
            <a:chExt cx="4053840" cy="303276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1055" y="1417319"/>
              <a:ext cx="4029455" cy="30083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584959" y="1411223"/>
              <a:ext cx="4041775" cy="3020695"/>
            </a:xfrm>
            <a:custGeom>
              <a:avLst/>
              <a:gdLst/>
              <a:ahLst/>
              <a:cxnLst/>
              <a:rect l="l" t="t" r="r" b="b"/>
              <a:pathLst>
                <a:path w="4041775" h="3020695">
                  <a:moveTo>
                    <a:pt x="0" y="3020568"/>
                  </a:moveTo>
                  <a:lnTo>
                    <a:pt x="4041648" y="3020568"/>
                  </a:lnTo>
                  <a:lnTo>
                    <a:pt x="4041648" y="0"/>
                  </a:lnTo>
                  <a:lnTo>
                    <a:pt x="0" y="0"/>
                  </a:lnTo>
                  <a:lnTo>
                    <a:pt x="0" y="302056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31975" y="4600778"/>
            <a:ext cx="344487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latin typeface="Arial"/>
                <a:cs typeface="Arial"/>
              </a:rPr>
              <a:t>Figura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1.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Mapa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geolocalización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los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sitios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muestreo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899160"/>
            <a:ext cx="7885430" cy="1356360"/>
          </a:xfrm>
          <a:custGeom>
            <a:avLst/>
            <a:gdLst/>
            <a:ahLst/>
            <a:cxnLst/>
            <a:rect l="l" t="t" r="r" b="b"/>
            <a:pathLst>
              <a:path w="7885430" h="1356360">
                <a:moveTo>
                  <a:pt x="0" y="135636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7749540" y="0"/>
                </a:lnTo>
                <a:lnTo>
                  <a:pt x="7792419" y="6912"/>
                </a:lnTo>
                <a:lnTo>
                  <a:pt x="7829653" y="26164"/>
                </a:lnTo>
                <a:lnTo>
                  <a:pt x="7859011" y="55522"/>
                </a:lnTo>
                <a:lnTo>
                  <a:pt x="7878263" y="92756"/>
                </a:lnTo>
                <a:lnTo>
                  <a:pt x="7885176" y="135636"/>
                </a:lnTo>
                <a:lnTo>
                  <a:pt x="7885176" y="1220724"/>
                </a:lnTo>
                <a:lnTo>
                  <a:pt x="7878263" y="1263603"/>
                </a:lnTo>
                <a:lnTo>
                  <a:pt x="7859011" y="1300837"/>
                </a:lnTo>
                <a:lnTo>
                  <a:pt x="7829653" y="1330195"/>
                </a:lnTo>
                <a:lnTo>
                  <a:pt x="7792419" y="1349447"/>
                </a:lnTo>
                <a:lnTo>
                  <a:pt x="7749540" y="1356360"/>
                </a:lnTo>
                <a:lnTo>
                  <a:pt x="135636" y="1356360"/>
                </a:lnTo>
                <a:lnTo>
                  <a:pt x="92756" y="1349447"/>
                </a:lnTo>
                <a:lnTo>
                  <a:pt x="55522" y="1330195"/>
                </a:lnTo>
                <a:lnTo>
                  <a:pt x="26164" y="1300837"/>
                </a:lnTo>
                <a:lnTo>
                  <a:pt x="6912" y="1263603"/>
                </a:lnTo>
                <a:lnTo>
                  <a:pt x="0" y="1220724"/>
                </a:lnTo>
                <a:lnTo>
                  <a:pt x="0" y="135636"/>
                </a:lnTo>
                <a:close/>
              </a:path>
            </a:pathLst>
          </a:custGeom>
          <a:ln w="24384">
            <a:solidFill>
              <a:srgbClr val="DF8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6414" y="973073"/>
            <a:ext cx="7285355" cy="11461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algn="ctr">
              <a:lnSpc>
                <a:spcPct val="86000"/>
              </a:lnSpc>
              <a:spcBef>
                <a:spcPts val="565"/>
              </a:spcBef>
            </a:pPr>
            <a:r>
              <a:rPr sz="2700" b="0" i="0" dirty="0">
                <a:latin typeface="Arial MT"/>
                <a:cs typeface="Arial MT"/>
              </a:rPr>
              <a:t>Se</a:t>
            </a:r>
            <a:r>
              <a:rPr sz="2700" b="0" i="0" spc="5" dirty="0">
                <a:latin typeface="Arial MT"/>
                <a:cs typeface="Arial MT"/>
              </a:rPr>
              <a:t> </a:t>
            </a:r>
            <a:r>
              <a:rPr sz="2700" b="0" i="0" dirty="0">
                <a:latin typeface="Arial MT"/>
                <a:cs typeface="Arial MT"/>
              </a:rPr>
              <a:t>utilizaron</a:t>
            </a:r>
            <a:r>
              <a:rPr sz="2700" b="0" i="0" spc="-70" dirty="0">
                <a:latin typeface="Arial MT"/>
                <a:cs typeface="Arial MT"/>
              </a:rPr>
              <a:t> </a:t>
            </a:r>
            <a:r>
              <a:rPr sz="2700" b="0" i="0" spc="5" dirty="0">
                <a:latin typeface="Arial MT"/>
                <a:cs typeface="Arial MT"/>
              </a:rPr>
              <a:t>3</a:t>
            </a:r>
            <a:r>
              <a:rPr sz="2700" b="0" i="0" spc="10" dirty="0">
                <a:latin typeface="Arial MT"/>
                <a:cs typeface="Arial MT"/>
              </a:rPr>
              <a:t> </a:t>
            </a:r>
            <a:r>
              <a:rPr sz="2700" b="0" i="0" spc="5" dirty="0">
                <a:latin typeface="Arial MT"/>
                <a:cs typeface="Arial MT"/>
              </a:rPr>
              <a:t>especies</a:t>
            </a:r>
            <a:r>
              <a:rPr sz="2700" b="0" i="0" spc="-85" dirty="0">
                <a:latin typeface="Arial MT"/>
                <a:cs typeface="Arial MT"/>
              </a:rPr>
              <a:t> </a:t>
            </a:r>
            <a:r>
              <a:rPr sz="2700" b="0" i="0" spc="5" dirty="0">
                <a:latin typeface="Arial MT"/>
                <a:cs typeface="Arial MT"/>
              </a:rPr>
              <a:t>arbóreas</a:t>
            </a:r>
            <a:r>
              <a:rPr sz="2700" b="0" i="0" spc="-15" dirty="0">
                <a:latin typeface="Arial MT"/>
                <a:cs typeface="Arial MT"/>
              </a:rPr>
              <a:t> </a:t>
            </a:r>
            <a:r>
              <a:rPr sz="2700" b="0" i="0" spc="5" dirty="0">
                <a:latin typeface="Arial MT"/>
                <a:cs typeface="Arial MT"/>
              </a:rPr>
              <a:t>por</a:t>
            </a:r>
            <a:r>
              <a:rPr sz="2700" b="0" i="0" spc="-90" dirty="0">
                <a:latin typeface="Arial MT"/>
                <a:cs typeface="Arial MT"/>
              </a:rPr>
              <a:t> </a:t>
            </a:r>
            <a:r>
              <a:rPr sz="2700" b="0" i="0" spc="5" dirty="0">
                <a:latin typeface="Arial MT"/>
                <a:cs typeface="Arial MT"/>
              </a:rPr>
              <a:t>parcela,</a:t>
            </a:r>
            <a:r>
              <a:rPr sz="2700" b="0" i="0" spc="-55" dirty="0">
                <a:latin typeface="Arial MT"/>
                <a:cs typeface="Arial MT"/>
              </a:rPr>
              <a:t> </a:t>
            </a:r>
            <a:r>
              <a:rPr sz="2700" b="0" i="0" spc="5" dirty="0">
                <a:latin typeface="Arial MT"/>
                <a:cs typeface="Arial MT"/>
              </a:rPr>
              <a:t>2 </a:t>
            </a:r>
            <a:r>
              <a:rPr sz="2700" b="0" i="0" spc="-735" dirty="0">
                <a:latin typeface="Arial MT"/>
                <a:cs typeface="Arial MT"/>
              </a:rPr>
              <a:t> </a:t>
            </a:r>
            <a:r>
              <a:rPr sz="2700" b="0" i="0" spc="5" dirty="0">
                <a:latin typeface="Arial MT"/>
                <a:cs typeface="Arial MT"/>
              </a:rPr>
              <a:t>árboles por especie en suelo inoculado y no </a:t>
            </a:r>
            <a:r>
              <a:rPr sz="2700" b="0" i="0" spc="10" dirty="0">
                <a:latin typeface="Arial MT"/>
                <a:cs typeface="Arial MT"/>
              </a:rPr>
              <a:t> </a:t>
            </a:r>
            <a:r>
              <a:rPr sz="2700" b="0" i="0" spc="5" dirty="0">
                <a:latin typeface="Arial MT"/>
                <a:cs typeface="Arial MT"/>
              </a:rPr>
              <a:t>inoculado.</a:t>
            </a:r>
            <a:endParaRPr sz="27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9232" y="2133600"/>
            <a:ext cx="5925312" cy="38252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1130" y="5891885"/>
            <a:ext cx="463486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latin typeface="Arial"/>
                <a:cs typeface="Arial"/>
              </a:rPr>
              <a:t>Figura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dirty="0">
                <a:latin typeface="Arial MT"/>
                <a:cs typeface="Arial MT"/>
              </a:rPr>
              <a:t>.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Disposición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experimento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campo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1915</Words>
  <Application>Microsoft Office PowerPoint</Application>
  <PresentationFormat>Panorámica</PresentationFormat>
  <Paragraphs>325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MT</vt:lpstr>
      <vt:lpstr>Calibri</vt:lpstr>
      <vt:lpstr>Microsoft Sans Serif</vt:lpstr>
      <vt:lpstr>Times New Roman</vt:lpstr>
      <vt:lpstr>Office Theme</vt:lpstr>
      <vt:lpstr>Efecto de la inoculación microbiana sobre la dinámica de nutrientes en hojarasca  de tres especies arbóreas en suelos perturbados y no perturbados en la Amazonía  del Ecuador Sarango Ayo, Mónica Paola  Departamento de Ciencias de la Vida y de la Agricultura</vt:lpstr>
      <vt:lpstr>Contenido</vt:lpstr>
      <vt:lpstr>Problema</vt:lpstr>
      <vt:lpstr>Justificación e Importancia</vt:lpstr>
      <vt:lpstr>Presentación de PowerPoint</vt:lpstr>
      <vt:lpstr>Objetivos</vt:lpstr>
      <vt:lpstr>Hipótesis</vt:lpstr>
      <vt:lpstr>Metodología</vt:lpstr>
      <vt:lpstr>Se utilizaron 3 especies arbóreas por parcela, 2  árboles por especie en suelo inoculado y no  inoculado.</vt:lpstr>
      <vt:lpstr>Presentación de PowerPoint</vt:lpstr>
      <vt:lpstr>Presentación de PowerPoint</vt:lpstr>
      <vt:lpstr>Variables Evaluadas</vt:lpstr>
      <vt:lpstr>Presentación de PowerPoint</vt:lpstr>
      <vt:lpstr>Variables Evaluadas</vt:lpstr>
      <vt:lpstr>Presentación de PowerPoint</vt:lpstr>
      <vt:lpstr>Variables Evaluadas</vt:lpstr>
      <vt:lpstr>Proceso para la determinación de  contenido de P</vt:lpstr>
      <vt:lpstr>Variables Evaluadas</vt:lpstr>
      <vt:lpstr>Análisis de la Información</vt:lpstr>
      <vt:lpstr>Análisis de la información</vt:lpstr>
      <vt:lpstr>Resultados y Discusión</vt:lpstr>
      <vt:lpstr>Contenido de macro y micronutrientes en hojarasca por tipo de suelo</vt:lpstr>
      <vt:lpstr>Concentración de macronutrientes en  hojarasca de árboles de 3 especies  arbóreas</vt:lpstr>
      <vt:lpstr>Concentración de micronutrientes en hojarasca de árboles de 3 especies arbóreas</vt:lpstr>
      <vt:lpstr>plantados en suelos inoculados y no inoculados</vt:lpstr>
      <vt:lpstr>Presentación de PowerPoint</vt:lpstr>
      <vt:lpstr>Conclusiones</vt:lpstr>
      <vt:lpstr>Recomendaciones</vt:lpstr>
      <vt:lpstr>Agradecimientos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Efecto de la inoculación microbiana sobre la dinámica de nutrientes en hojarasca  de tres especies arbóreas en suelos perturbados y no perturbados en la Amazonía  del Ecuador Sarango Ayo, Mónica Paola  Departamento de Ciencias de la Vida y de la Agricultura</dc:title>
  <cp:lastModifiedBy>Mónica Sarango</cp:lastModifiedBy>
  <cp:revision>2</cp:revision>
  <dcterms:created xsi:type="dcterms:W3CDTF">2021-09-17T14:55:59Z</dcterms:created>
  <dcterms:modified xsi:type="dcterms:W3CDTF">2021-09-17T14:59:42Z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2021-09-17T00:00:00Z</vt:filetime>
  </property>
</Properties>
</file>