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4" r:id="rId1"/>
  </p:sldMasterIdLst>
  <p:notesMasterIdLst>
    <p:notesMasterId r:id="rId26"/>
  </p:notesMasterIdLst>
  <p:handoutMasterIdLst>
    <p:handoutMasterId r:id="rId27"/>
  </p:handoutMasterIdLst>
  <p:sldIdLst>
    <p:sldId id="336" r:id="rId2"/>
    <p:sldId id="458" r:id="rId3"/>
    <p:sldId id="406" r:id="rId4"/>
    <p:sldId id="466" r:id="rId5"/>
    <p:sldId id="446" r:id="rId6"/>
    <p:sldId id="474" r:id="rId7"/>
    <p:sldId id="447" r:id="rId8"/>
    <p:sldId id="413" r:id="rId9"/>
    <p:sldId id="465" r:id="rId10"/>
    <p:sldId id="467" r:id="rId11"/>
    <p:sldId id="448" r:id="rId12"/>
    <p:sldId id="369" r:id="rId13"/>
    <p:sldId id="449" r:id="rId14"/>
    <p:sldId id="472" r:id="rId15"/>
    <p:sldId id="421" r:id="rId16"/>
    <p:sldId id="450" r:id="rId17"/>
    <p:sldId id="473" r:id="rId18"/>
    <p:sldId id="468" r:id="rId19"/>
    <p:sldId id="469" r:id="rId20"/>
    <p:sldId id="470" r:id="rId21"/>
    <p:sldId id="453" r:id="rId22"/>
    <p:sldId id="455" r:id="rId23"/>
    <p:sldId id="456" r:id="rId24"/>
    <p:sldId id="364" r:id="rId25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738" autoAdjust="0"/>
  </p:normalViewPr>
  <p:slideViewPr>
    <p:cSldViewPr snapToGrid="0">
      <p:cViewPr varScale="1">
        <p:scale>
          <a:sx n="68" d="100"/>
          <a:sy n="68" d="100"/>
        </p:scale>
        <p:origin x="69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da33b0354ccf915/TESISAGOSTO2021/BASEDATOSEXCEL/RESULTADOS%20ESTADISTIC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da33b0354ccf915/TESISAGOSTO2021/BASEDATOSEXCEL/RESULTADOS%20ESTADISTI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cda33b0354ccf915/TESISAGOSTO2021/BASEDATOSEXCEL/RESULTADOS%20ESTADISTIC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43169715330935"/>
          <c:y val="2.8945338286532944E-2"/>
          <c:w val="0.86043610088032185"/>
          <c:h val="0.5838560407458912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Hoja1!$D$25:$D$44</c:f>
              <c:strCache>
                <c:ptCount val="20"/>
                <c:pt idx="0">
                  <c:v>S. aureus</c:v>
                </c:pt>
                <c:pt idx="1">
                  <c:v>S. haemolyticus</c:v>
                </c:pt>
                <c:pt idx="2">
                  <c:v>S.chromogenes</c:v>
                </c:pt>
                <c:pt idx="3">
                  <c:v>B. licheniformis</c:v>
                </c:pt>
                <c:pt idx="4">
                  <c:v>S. agnetis</c:v>
                </c:pt>
                <c:pt idx="5">
                  <c:v>L. garvieae</c:v>
                </c:pt>
                <c:pt idx="6">
                  <c:v>M. luteus</c:v>
                </c:pt>
                <c:pt idx="7">
                  <c:v>E. cloacae</c:v>
                </c:pt>
                <c:pt idx="8">
                  <c:v>Pseudomonas putida</c:v>
                </c:pt>
                <c:pt idx="9">
                  <c:v>B. megaterium</c:v>
                </c:pt>
                <c:pt idx="10">
                  <c:v>E. tabaci</c:v>
                </c:pt>
                <c:pt idx="11">
                  <c:v>B. subtilis</c:v>
                </c:pt>
                <c:pt idx="12">
                  <c:v>C. flavigena</c:v>
                </c:pt>
                <c:pt idx="13">
                  <c:v>E. coli</c:v>
                </c:pt>
                <c:pt idx="14">
                  <c:v>M. caseolyticus</c:v>
                </c:pt>
                <c:pt idx="15">
                  <c:v>S. equorum</c:v>
                </c:pt>
                <c:pt idx="16">
                  <c:v>R. terrae</c:v>
                </c:pt>
                <c:pt idx="17">
                  <c:v>M. bohemicus</c:v>
                </c:pt>
                <c:pt idx="18">
                  <c:v>Arthrobacter sp</c:v>
                </c:pt>
                <c:pt idx="19">
                  <c:v>A. calcoaceticus</c:v>
                </c:pt>
              </c:strCache>
            </c:strRef>
          </c:cat>
          <c:val>
            <c:numRef>
              <c:f>Hoja1!$F$25:$F$44</c:f>
              <c:numCache>
                <c:formatCode>0%</c:formatCode>
                <c:ptCount val="20"/>
                <c:pt idx="0">
                  <c:v>0.21428571428571427</c:v>
                </c:pt>
                <c:pt idx="1">
                  <c:v>0.14285714285714285</c:v>
                </c:pt>
                <c:pt idx="2">
                  <c:v>0.14285714285714285</c:v>
                </c:pt>
                <c:pt idx="3">
                  <c:v>5.3571428571428568E-2</c:v>
                </c:pt>
                <c:pt idx="4">
                  <c:v>5.3571428571428568E-2</c:v>
                </c:pt>
                <c:pt idx="5">
                  <c:v>3.5714285714285712E-2</c:v>
                </c:pt>
                <c:pt idx="6">
                  <c:v>3.5714285714285712E-2</c:v>
                </c:pt>
                <c:pt idx="7">
                  <c:v>3.5714285714285712E-2</c:v>
                </c:pt>
                <c:pt idx="8">
                  <c:v>3.5714285714285712E-2</c:v>
                </c:pt>
                <c:pt idx="9">
                  <c:v>3.5714285714285712E-2</c:v>
                </c:pt>
                <c:pt idx="10">
                  <c:v>3.5714285714285712E-2</c:v>
                </c:pt>
                <c:pt idx="11">
                  <c:v>1.7857142857142856E-2</c:v>
                </c:pt>
                <c:pt idx="12">
                  <c:v>1.7857142857142856E-2</c:v>
                </c:pt>
                <c:pt idx="13">
                  <c:v>1.7857142857142856E-2</c:v>
                </c:pt>
                <c:pt idx="14">
                  <c:v>3.5714285714285712E-2</c:v>
                </c:pt>
                <c:pt idx="15">
                  <c:v>1.7857142857142856E-2</c:v>
                </c:pt>
                <c:pt idx="16">
                  <c:v>1.7857142857142856E-2</c:v>
                </c:pt>
                <c:pt idx="17">
                  <c:v>1.7857142857142856E-2</c:v>
                </c:pt>
                <c:pt idx="18">
                  <c:v>1.7857142857142856E-2</c:v>
                </c:pt>
                <c:pt idx="19">
                  <c:v>1.7857142857142856E-2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B-4D7E-BF12-F1F3304BE0C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438320144"/>
        <c:axId val="1438333872"/>
      </c:barChart>
      <c:catAx>
        <c:axId val="14383201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Microorganismos identificados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C"/>
          </a:p>
        </c:txPr>
        <c:crossAx val="1438333872"/>
        <c:crosses val="autoZero"/>
        <c:auto val="1"/>
        <c:lblAlgn val="ctr"/>
        <c:lblOffset val="100"/>
        <c:noMultiLvlLbl val="0"/>
      </c:catAx>
      <c:valAx>
        <c:axId val="1438333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Porcentaje de distribución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3832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'[RESULTADOS ESTADISTICA.xlsx]Hoja2'!$Q$2</c:f>
              <c:strCache>
                <c:ptCount val="1"/>
                <c:pt idx="0">
                  <c:v>SANTA CRUZ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'[RESULTADOS ESTADISTICA.xlsx]Hoja2'!$R$1:$AK$1</c:f>
              <c:strCache>
                <c:ptCount val="20"/>
                <c:pt idx="0">
                  <c:v>S. aureus</c:v>
                </c:pt>
                <c:pt idx="1">
                  <c:v>S. haemolyticus</c:v>
                </c:pt>
                <c:pt idx="2">
                  <c:v>S.chromogenes</c:v>
                </c:pt>
                <c:pt idx="3">
                  <c:v>B. licheniformis</c:v>
                </c:pt>
                <c:pt idx="4">
                  <c:v>S. agnetis</c:v>
                </c:pt>
                <c:pt idx="5">
                  <c:v>L. garvieae</c:v>
                </c:pt>
                <c:pt idx="6">
                  <c:v>M. luteus</c:v>
                </c:pt>
                <c:pt idx="7">
                  <c:v>E. cloacae</c:v>
                </c:pt>
                <c:pt idx="8">
                  <c:v>Pseudomonas putida</c:v>
                </c:pt>
                <c:pt idx="9">
                  <c:v>B. megaterium</c:v>
                </c:pt>
                <c:pt idx="10">
                  <c:v>E. tabaci</c:v>
                </c:pt>
                <c:pt idx="11">
                  <c:v>B. subtilis</c:v>
                </c:pt>
                <c:pt idx="12">
                  <c:v>C. flavigena</c:v>
                </c:pt>
                <c:pt idx="13">
                  <c:v>E. coli</c:v>
                </c:pt>
                <c:pt idx="14">
                  <c:v>M. caseolyticus</c:v>
                </c:pt>
                <c:pt idx="15">
                  <c:v>S. equorum</c:v>
                </c:pt>
                <c:pt idx="16">
                  <c:v>R. terrae</c:v>
                </c:pt>
                <c:pt idx="17">
                  <c:v>M. bohemicus</c:v>
                </c:pt>
                <c:pt idx="18">
                  <c:v>Arthrobacter sp</c:v>
                </c:pt>
                <c:pt idx="19">
                  <c:v>A. calcoaceticus</c:v>
                </c:pt>
              </c:strCache>
            </c:strRef>
          </c:cat>
          <c:val>
            <c:numRef>
              <c:f>'[RESULTADOS ESTADISTICA.xlsx]Hoja2'!$R$2:$AK$2</c:f>
              <c:numCache>
                <c:formatCode>General</c:formatCode>
                <c:ptCount val="20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0-424A-88D2-ED8E21645A69}"/>
            </c:ext>
          </c:extLst>
        </c:ser>
        <c:ser>
          <c:idx val="1"/>
          <c:order val="1"/>
          <c:tx>
            <c:strRef>
              <c:f>'[RESULTADOS ESTADISTICA.xlsx]Hoja2'!$Q$3</c:f>
              <c:strCache>
                <c:ptCount val="1"/>
                <c:pt idx="0">
                  <c:v>ISABELA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'[RESULTADOS ESTADISTICA.xlsx]Hoja2'!$R$1:$AK$1</c:f>
              <c:strCache>
                <c:ptCount val="20"/>
                <c:pt idx="0">
                  <c:v>S. aureus</c:v>
                </c:pt>
                <c:pt idx="1">
                  <c:v>S. haemolyticus</c:v>
                </c:pt>
                <c:pt idx="2">
                  <c:v>S.chromogenes</c:v>
                </c:pt>
                <c:pt idx="3">
                  <c:v>B. licheniformis</c:v>
                </c:pt>
                <c:pt idx="4">
                  <c:v>S. agnetis</c:v>
                </c:pt>
                <c:pt idx="5">
                  <c:v>L. garvieae</c:v>
                </c:pt>
                <c:pt idx="6">
                  <c:v>M. luteus</c:v>
                </c:pt>
                <c:pt idx="7">
                  <c:v>E. cloacae</c:v>
                </c:pt>
                <c:pt idx="8">
                  <c:v>Pseudomonas putida</c:v>
                </c:pt>
                <c:pt idx="9">
                  <c:v>B. megaterium</c:v>
                </c:pt>
                <c:pt idx="10">
                  <c:v>E. tabaci</c:v>
                </c:pt>
                <c:pt idx="11">
                  <c:v>B. subtilis</c:v>
                </c:pt>
                <c:pt idx="12">
                  <c:v>C. flavigena</c:v>
                </c:pt>
                <c:pt idx="13">
                  <c:v>E. coli</c:v>
                </c:pt>
                <c:pt idx="14">
                  <c:v>M. caseolyticus</c:v>
                </c:pt>
                <c:pt idx="15">
                  <c:v>S. equorum</c:v>
                </c:pt>
                <c:pt idx="16">
                  <c:v>R. terrae</c:v>
                </c:pt>
                <c:pt idx="17">
                  <c:v>M. bohemicus</c:v>
                </c:pt>
                <c:pt idx="18">
                  <c:v>Arthrobacter sp</c:v>
                </c:pt>
                <c:pt idx="19">
                  <c:v>A. calcoaceticus</c:v>
                </c:pt>
              </c:strCache>
            </c:strRef>
          </c:cat>
          <c:val>
            <c:numRef>
              <c:f>'[RESULTADOS ESTADISTICA.xlsx]Hoja2'!$R$3:$AK$3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7">
                  <c:v>1</c:v>
                </c:pt>
                <c:pt idx="8">
                  <c:v>2</c:v>
                </c:pt>
                <c:pt idx="15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0-424A-88D2-ED8E21645A69}"/>
            </c:ext>
          </c:extLst>
        </c:ser>
        <c:ser>
          <c:idx val="2"/>
          <c:order val="2"/>
          <c:tx>
            <c:strRef>
              <c:f>'[RESULTADOS ESTADISTICA.xlsx]Hoja2'!$Q$4</c:f>
              <c:strCache>
                <c:ptCount val="1"/>
                <c:pt idx="0">
                  <c:v>FLOREANA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'[RESULTADOS ESTADISTICA.xlsx]Hoja2'!$R$1:$AK$1</c:f>
              <c:strCache>
                <c:ptCount val="20"/>
                <c:pt idx="0">
                  <c:v>S. aureus</c:v>
                </c:pt>
                <c:pt idx="1">
                  <c:v>S. haemolyticus</c:v>
                </c:pt>
                <c:pt idx="2">
                  <c:v>S.chromogenes</c:v>
                </c:pt>
                <c:pt idx="3">
                  <c:v>B. licheniformis</c:v>
                </c:pt>
                <c:pt idx="4">
                  <c:v>S. agnetis</c:v>
                </c:pt>
                <c:pt idx="5">
                  <c:v>L. garvieae</c:v>
                </c:pt>
                <c:pt idx="6">
                  <c:v>M. luteus</c:v>
                </c:pt>
                <c:pt idx="7">
                  <c:v>E. cloacae</c:v>
                </c:pt>
                <c:pt idx="8">
                  <c:v>Pseudomonas putida</c:v>
                </c:pt>
                <c:pt idx="9">
                  <c:v>B. megaterium</c:v>
                </c:pt>
                <c:pt idx="10">
                  <c:v>E. tabaci</c:v>
                </c:pt>
                <c:pt idx="11">
                  <c:v>B. subtilis</c:v>
                </c:pt>
                <c:pt idx="12">
                  <c:v>C. flavigena</c:v>
                </c:pt>
                <c:pt idx="13">
                  <c:v>E. coli</c:v>
                </c:pt>
                <c:pt idx="14">
                  <c:v>M. caseolyticus</c:v>
                </c:pt>
                <c:pt idx="15">
                  <c:v>S. equorum</c:v>
                </c:pt>
                <c:pt idx="16">
                  <c:v>R. terrae</c:v>
                </c:pt>
                <c:pt idx="17">
                  <c:v>M. bohemicus</c:v>
                </c:pt>
                <c:pt idx="18">
                  <c:v>Arthrobacter sp</c:v>
                </c:pt>
                <c:pt idx="19">
                  <c:v>A. calcoaceticus</c:v>
                </c:pt>
              </c:strCache>
            </c:strRef>
          </c:cat>
          <c:val>
            <c:numRef>
              <c:f>'[RESULTADOS ESTADISTICA.xlsx]Hoja2'!$R$4:$AK$4</c:f>
              <c:numCache>
                <c:formatCode>General</c:formatCode>
                <c:ptCount val="20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F0-424A-88D2-ED8E21645A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1274537024"/>
        <c:axId val="1274530368"/>
        <c:axId val="0"/>
      </c:bar3DChart>
      <c:catAx>
        <c:axId val="1274537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/>
                  <a:t>Microorganismos identificados</a:t>
                </a:r>
              </a:p>
            </c:rich>
          </c:tx>
          <c:layout>
            <c:manualLayout>
              <c:xMode val="edge"/>
              <c:yMode val="edge"/>
              <c:x val="0.46591835251362812"/>
              <c:y val="0.88406391867676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C"/>
          </a:p>
        </c:txPr>
        <c:crossAx val="1274530368"/>
        <c:crosses val="autoZero"/>
        <c:auto val="1"/>
        <c:lblAlgn val="ctr"/>
        <c:lblOffset val="100"/>
        <c:noMultiLvlLbl val="0"/>
      </c:catAx>
      <c:valAx>
        <c:axId val="1274530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/>
                  <a:t> N identificado por isla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crossAx val="127453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401486632607341"/>
          <c:y val="1.9697577559857887E-2"/>
          <c:w val="0.42570913882849787"/>
          <c:h val="0.12572198601213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'[RESULTADOS ESTADISTICA.xlsx]Hoja2'!$Q$2</c:f>
              <c:strCache>
                <c:ptCount val="1"/>
                <c:pt idx="0">
                  <c:v>SANTA CRUZ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'[RESULTADOS ESTADISTICA.xlsx]Hoja2'!$R$1:$AK$1</c:f>
              <c:strCache>
                <c:ptCount val="20"/>
                <c:pt idx="0">
                  <c:v>S. aureus</c:v>
                </c:pt>
                <c:pt idx="1">
                  <c:v>S. haemolyticus</c:v>
                </c:pt>
                <c:pt idx="2">
                  <c:v>S.chromogenes</c:v>
                </c:pt>
                <c:pt idx="3">
                  <c:v>B. licheniformis</c:v>
                </c:pt>
                <c:pt idx="4">
                  <c:v>S. agnetis</c:v>
                </c:pt>
                <c:pt idx="5">
                  <c:v>L. garvieae</c:v>
                </c:pt>
                <c:pt idx="6">
                  <c:v>M. luteus</c:v>
                </c:pt>
                <c:pt idx="7">
                  <c:v>E. cloacae</c:v>
                </c:pt>
                <c:pt idx="8">
                  <c:v>Pseudomonas putida</c:v>
                </c:pt>
                <c:pt idx="9">
                  <c:v>B. megaterium</c:v>
                </c:pt>
                <c:pt idx="10">
                  <c:v>E. tabaci</c:v>
                </c:pt>
                <c:pt idx="11">
                  <c:v>B. subtilis</c:v>
                </c:pt>
                <c:pt idx="12">
                  <c:v>C. flavigena</c:v>
                </c:pt>
                <c:pt idx="13">
                  <c:v>E. coli</c:v>
                </c:pt>
                <c:pt idx="14">
                  <c:v>M. caseolyticus</c:v>
                </c:pt>
                <c:pt idx="15">
                  <c:v>S. equorum</c:v>
                </c:pt>
                <c:pt idx="16">
                  <c:v>R. terrae</c:v>
                </c:pt>
                <c:pt idx="17">
                  <c:v>M. bohemicus</c:v>
                </c:pt>
                <c:pt idx="18">
                  <c:v>Arthrobacter sp</c:v>
                </c:pt>
                <c:pt idx="19">
                  <c:v>A. calcoaceticus</c:v>
                </c:pt>
              </c:strCache>
            </c:strRef>
          </c:cat>
          <c:val>
            <c:numRef>
              <c:f>'[RESULTADOS ESTADISTICA.xlsx]Hoja2'!$R$2:$AK$2</c:f>
              <c:numCache>
                <c:formatCode>General</c:formatCode>
                <c:ptCount val="20"/>
                <c:pt idx="0">
                  <c:v>9</c:v>
                </c:pt>
                <c:pt idx="1">
                  <c:v>6</c:v>
                </c:pt>
                <c:pt idx="2">
                  <c:v>4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E-4782-ACE3-882EEF5F0BBC}"/>
            </c:ext>
          </c:extLst>
        </c:ser>
        <c:ser>
          <c:idx val="1"/>
          <c:order val="1"/>
          <c:tx>
            <c:strRef>
              <c:f>'[RESULTADOS ESTADISTICA.xlsx]Hoja2'!$Q$3</c:f>
              <c:strCache>
                <c:ptCount val="1"/>
                <c:pt idx="0">
                  <c:v>ISABELA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'[RESULTADOS ESTADISTICA.xlsx]Hoja2'!$R$1:$AK$1</c:f>
              <c:strCache>
                <c:ptCount val="20"/>
                <c:pt idx="0">
                  <c:v>S. aureus</c:v>
                </c:pt>
                <c:pt idx="1">
                  <c:v>S. haemolyticus</c:v>
                </c:pt>
                <c:pt idx="2">
                  <c:v>S.chromogenes</c:v>
                </c:pt>
                <c:pt idx="3">
                  <c:v>B. licheniformis</c:v>
                </c:pt>
                <c:pt idx="4">
                  <c:v>S. agnetis</c:v>
                </c:pt>
                <c:pt idx="5">
                  <c:v>L. garvieae</c:v>
                </c:pt>
                <c:pt idx="6">
                  <c:v>M. luteus</c:v>
                </c:pt>
                <c:pt idx="7">
                  <c:v>E. cloacae</c:v>
                </c:pt>
                <c:pt idx="8">
                  <c:v>Pseudomonas putida</c:v>
                </c:pt>
                <c:pt idx="9">
                  <c:v>B. megaterium</c:v>
                </c:pt>
                <c:pt idx="10">
                  <c:v>E. tabaci</c:v>
                </c:pt>
                <c:pt idx="11">
                  <c:v>B. subtilis</c:v>
                </c:pt>
                <c:pt idx="12">
                  <c:v>C. flavigena</c:v>
                </c:pt>
                <c:pt idx="13">
                  <c:v>E. coli</c:v>
                </c:pt>
                <c:pt idx="14">
                  <c:v>M. caseolyticus</c:v>
                </c:pt>
                <c:pt idx="15">
                  <c:v>S. equorum</c:v>
                </c:pt>
                <c:pt idx="16">
                  <c:v>R. terrae</c:v>
                </c:pt>
                <c:pt idx="17">
                  <c:v>M. bohemicus</c:v>
                </c:pt>
                <c:pt idx="18">
                  <c:v>Arthrobacter sp</c:v>
                </c:pt>
                <c:pt idx="19">
                  <c:v>A. calcoaceticus</c:v>
                </c:pt>
              </c:strCache>
            </c:strRef>
          </c:cat>
          <c:val>
            <c:numRef>
              <c:f>'[RESULTADOS ESTADISTICA.xlsx]Hoja2'!$R$3:$AK$3</c:f>
              <c:numCache>
                <c:formatCode>General</c:formatCode>
                <c:ptCount val="20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7">
                  <c:v>1</c:v>
                </c:pt>
                <c:pt idx="8">
                  <c:v>2</c:v>
                </c:pt>
                <c:pt idx="15">
                  <c:v>1</c:v>
                </c:pt>
                <c:pt idx="1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6E-4782-ACE3-882EEF5F0BBC}"/>
            </c:ext>
          </c:extLst>
        </c:ser>
        <c:ser>
          <c:idx val="2"/>
          <c:order val="2"/>
          <c:tx>
            <c:strRef>
              <c:f>'[RESULTADOS ESTADISTICA.xlsx]Hoja2'!$Q$4</c:f>
              <c:strCache>
                <c:ptCount val="1"/>
                <c:pt idx="0">
                  <c:v>FLOREANA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'[RESULTADOS ESTADISTICA.xlsx]Hoja2'!$R$1:$AK$1</c:f>
              <c:strCache>
                <c:ptCount val="20"/>
                <c:pt idx="0">
                  <c:v>S. aureus</c:v>
                </c:pt>
                <c:pt idx="1">
                  <c:v>S. haemolyticus</c:v>
                </c:pt>
                <c:pt idx="2">
                  <c:v>S.chromogenes</c:v>
                </c:pt>
                <c:pt idx="3">
                  <c:v>B. licheniformis</c:v>
                </c:pt>
                <c:pt idx="4">
                  <c:v>S. agnetis</c:v>
                </c:pt>
                <c:pt idx="5">
                  <c:v>L. garvieae</c:v>
                </c:pt>
                <c:pt idx="6">
                  <c:v>M. luteus</c:v>
                </c:pt>
                <c:pt idx="7">
                  <c:v>E. cloacae</c:v>
                </c:pt>
                <c:pt idx="8">
                  <c:v>Pseudomonas putida</c:v>
                </c:pt>
                <c:pt idx="9">
                  <c:v>B. megaterium</c:v>
                </c:pt>
                <c:pt idx="10">
                  <c:v>E. tabaci</c:v>
                </c:pt>
                <c:pt idx="11">
                  <c:v>B. subtilis</c:v>
                </c:pt>
                <c:pt idx="12">
                  <c:v>C. flavigena</c:v>
                </c:pt>
                <c:pt idx="13">
                  <c:v>E. coli</c:v>
                </c:pt>
                <c:pt idx="14">
                  <c:v>M. caseolyticus</c:v>
                </c:pt>
                <c:pt idx="15">
                  <c:v>S. equorum</c:v>
                </c:pt>
                <c:pt idx="16">
                  <c:v>R. terrae</c:v>
                </c:pt>
                <c:pt idx="17">
                  <c:v>M. bohemicus</c:v>
                </c:pt>
                <c:pt idx="18">
                  <c:v>Arthrobacter sp</c:v>
                </c:pt>
                <c:pt idx="19">
                  <c:v>A. calcoaceticus</c:v>
                </c:pt>
              </c:strCache>
            </c:strRef>
          </c:cat>
          <c:val>
            <c:numRef>
              <c:f>'[RESULTADOS ESTADISTICA.xlsx]Hoja2'!$R$4:$AK$4</c:f>
              <c:numCache>
                <c:formatCode>General</c:formatCode>
                <c:ptCount val="20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6E-4782-ACE3-882EEF5F0B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box"/>
        <c:axId val="1274537024"/>
        <c:axId val="1274530368"/>
        <c:axId val="0"/>
      </c:bar3DChart>
      <c:catAx>
        <c:axId val="1274537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/>
                  <a:t>Microorganismos identificados</a:t>
                </a:r>
              </a:p>
            </c:rich>
          </c:tx>
          <c:layout>
            <c:manualLayout>
              <c:xMode val="edge"/>
              <c:yMode val="edge"/>
              <c:x val="0.46591835251362812"/>
              <c:y val="0.884063918676764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s-EC"/>
          </a:p>
        </c:txPr>
        <c:crossAx val="1274530368"/>
        <c:crosses val="autoZero"/>
        <c:auto val="1"/>
        <c:lblAlgn val="ctr"/>
        <c:lblOffset val="100"/>
        <c:noMultiLvlLbl val="0"/>
      </c:catAx>
      <c:valAx>
        <c:axId val="1274530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s-EC"/>
                  <a:t> N identificado por isla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crossAx val="1274537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401486632607341"/>
          <c:y val="1.9697577559857887E-2"/>
          <c:w val="0.42570913882849787"/>
          <c:h val="0.125721986012134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Calibri" panose="020F0502020204030204" pitchFamily="34" charset="0"/>
          <a:cs typeface="Calibri" panose="020F0502020204030204" pitchFamily="34" charset="0"/>
        </a:defRPr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1" dirty="0"/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Amplificar el gen 16S de los agentes causales de mastitis mediante PCR convencional.</a:t>
          </a:r>
          <a:endParaRPr lang="es-EC" sz="18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78FF69-BD09-45FF-970F-EEF7A6BD08F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Caracterizar las bacterias causantes de mastitis mediante secuenciación Sanger de los productos de PCR.</a:t>
          </a:r>
          <a:endParaRPr lang="es-EC" sz="18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2B3412-4F28-4609-853D-ECDC6D1A3EF7}" type="parTrans" cxnId="{730DB42D-93A8-4032-9DD1-3E3131C702AC}">
      <dgm:prSet/>
      <dgm:spPr/>
      <dgm:t>
        <a:bodyPr/>
        <a:lstStyle/>
        <a:p>
          <a:endParaRPr lang="es-EC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54403D-BC08-4A90-BCAB-26723A55BF19}" type="sibTrans" cxnId="{730DB42D-93A8-4032-9DD1-3E3131C702AC}">
      <dgm:prSet/>
      <dgm:spPr/>
      <dgm:t>
        <a:bodyPr/>
        <a:lstStyle/>
        <a:p>
          <a:endParaRPr lang="es-EC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3256B6-551B-4954-AA56-C653C264EEA4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EC" sz="18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Realizar análisis filogenético con los segmentos obtenidos de la secuenciación.</a:t>
          </a:r>
          <a:endParaRPr lang="es-EC" sz="1800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35FDF6-1502-4011-9BB6-C7AB6EDA0560}" type="parTrans" cxnId="{F1D8CA17-1367-4F61-B0AF-F888450B4699}">
      <dgm:prSet/>
      <dgm:spPr/>
      <dgm:t>
        <a:bodyPr/>
        <a:lstStyle/>
        <a:p>
          <a:endParaRPr lang="es-EC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BEC880-B506-442C-9491-30DC56106341}" type="sibTrans" cxnId="{F1D8CA17-1367-4F61-B0AF-F888450B4699}">
      <dgm:prSet/>
      <dgm:spPr/>
      <dgm:t>
        <a:bodyPr/>
        <a:lstStyle/>
        <a:p>
          <a:endParaRPr lang="es-EC" sz="18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3"/>
      <dgm:spPr/>
    </dgm:pt>
    <dgm:pt modelId="{A4103A4B-645C-4FE6-AE6B-8518A939C680}" type="pres">
      <dgm:prSet presAssocID="{82147029-008E-4111-90F0-FDF9E8FF5F71}" presName="iconRect" presStyleLbl="node1" presStyleIdx="0" presStyleCnt="3" custScaleX="143306" custScaleY="15002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3">
        <dgm:presLayoutVars>
          <dgm:chMax val="0"/>
          <dgm:chPref val="0"/>
        </dgm:presLayoutVars>
      </dgm:prSet>
      <dgm:spPr/>
    </dgm:pt>
    <dgm:pt modelId="{F6EC8BDF-7306-4739-B786-33A56BADC672}" type="pres">
      <dgm:prSet presAssocID="{BE654D08-BA09-4DAA-84C9-7A684A77EBD5}" presName="sibTrans" presStyleCnt="0"/>
      <dgm:spPr/>
    </dgm:pt>
    <dgm:pt modelId="{4AF3D03F-5C5D-4084-B504-8B21E68BF2F0}" type="pres">
      <dgm:prSet presAssocID="{B578FF69-BD09-45FF-970F-EEF7A6BD08FB}" presName="compNode" presStyleCnt="0"/>
      <dgm:spPr/>
    </dgm:pt>
    <dgm:pt modelId="{3BB5FA4D-E241-47C2-8925-A5F3175E3553}" type="pres">
      <dgm:prSet presAssocID="{B578FF69-BD09-45FF-970F-EEF7A6BD08FB}" presName="bgRect" presStyleLbl="bgShp" presStyleIdx="1" presStyleCnt="3"/>
      <dgm:spPr/>
    </dgm:pt>
    <dgm:pt modelId="{58555327-B7A6-4A9B-BA41-B0E5766CC207}" type="pres">
      <dgm:prSet presAssocID="{B578FF69-BD09-45FF-970F-EEF7A6BD08FB}" presName="iconRect" presStyleLbl="node1" presStyleIdx="1" presStyleCnt="3" custAng="2247647" custScaleX="137748" custScaleY="137226" custLinFactNeighborX="-39899" custLinFactNeighborY="-16012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69656" t="69656"/>
          </a:stretch>
        </a:blipFill>
        <a:ln>
          <a:noFill/>
        </a:ln>
      </dgm:spPr>
    </dgm:pt>
    <dgm:pt modelId="{B2799271-8F51-4F1D-B837-DBE4ED3A99F8}" type="pres">
      <dgm:prSet presAssocID="{B578FF69-BD09-45FF-970F-EEF7A6BD08FB}" presName="spaceRect" presStyleCnt="0"/>
      <dgm:spPr/>
    </dgm:pt>
    <dgm:pt modelId="{DD7224E1-E468-4237-A7C9-A044D01737A7}" type="pres">
      <dgm:prSet presAssocID="{B578FF69-BD09-45FF-970F-EEF7A6BD08FB}" presName="parTx" presStyleLbl="revTx" presStyleIdx="1" presStyleCnt="3">
        <dgm:presLayoutVars>
          <dgm:chMax val="0"/>
          <dgm:chPref val="0"/>
        </dgm:presLayoutVars>
      </dgm:prSet>
      <dgm:spPr/>
    </dgm:pt>
    <dgm:pt modelId="{402FFACE-DF06-41CC-8B7B-38DF4EC5DB46}" type="pres">
      <dgm:prSet presAssocID="{FC54403D-BC08-4A90-BCAB-26723A55BF19}" presName="sibTrans" presStyleCnt="0"/>
      <dgm:spPr/>
    </dgm:pt>
    <dgm:pt modelId="{F7A26377-B45A-49C1-BF9F-4B9F992022E0}" type="pres">
      <dgm:prSet presAssocID="{BA3256B6-551B-4954-AA56-C653C264EEA4}" presName="compNode" presStyleCnt="0"/>
      <dgm:spPr/>
    </dgm:pt>
    <dgm:pt modelId="{5113693C-7D44-4056-A821-834F7FCC66BB}" type="pres">
      <dgm:prSet presAssocID="{BA3256B6-551B-4954-AA56-C653C264EEA4}" presName="bgRect" presStyleLbl="bgShp" presStyleIdx="2" presStyleCnt="3"/>
      <dgm:spPr/>
    </dgm:pt>
    <dgm:pt modelId="{56F2EA7B-67A0-48B6-9327-79367A8AB9AE}" type="pres">
      <dgm:prSet presAssocID="{BA3256B6-551B-4954-AA56-C653C264EEA4}" presName="iconRect" presStyleLbl="node1" presStyleIdx="2" presStyleCnt="3" custScaleX="139125" custScaleY="150437" custLinFactNeighborY="-765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4000" r="-4000"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uella dactilar"/>
        </a:ext>
      </dgm:extLst>
    </dgm:pt>
    <dgm:pt modelId="{7EF6577A-ECEF-4FAA-BF20-D5856E9A0532}" type="pres">
      <dgm:prSet presAssocID="{BA3256B6-551B-4954-AA56-C653C264EEA4}" presName="spaceRect" presStyleCnt="0"/>
      <dgm:spPr/>
    </dgm:pt>
    <dgm:pt modelId="{C8894596-4335-4F51-9722-C86AFFCC6CE6}" type="pres">
      <dgm:prSet presAssocID="{BA3256B6-551B-4954-AA56-C653C264EE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D8CA17-1367-4F61-B0AF-F888450B4699}" srcId="{693C3B47-AD01-4E00-B264-133D161F282B}" destId="{BA3256B6-551B-4954-AA56-C653C264EEA4}" srcOrd="2" destOrd="0" parTransId="{E435FDF6-1502-4011-9BB6-C7AB6EDA0560}" sibTransId="{9FBEC880-B506-442C-9491-30DC56106341}"/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30DB42D-93A8-4032-9DD1-3E3131C702AC}" srcId="{693C3B47-AD01-4E00-B264-133D161F282B}" destId="{B578FF69-BD09-45FF-970F-EEF7A6BD08FB}" srcOrd="1" destOrd="0" parTransId="{532B3412-4F28-4609-853D-ECDC6D1A3EF7}" sibTransId="{FC54403D-BC08-4A90-BCAB-26723A55BF19}"/>
    <dgm:cxn modelId="{13825174-3F77-4A3A-9D92-3D04980D6F77}" type="presOf" srcId="{B578FF69-BD09-45FF-970F-EEF7A6BD08FB}" destId="{DD7224E1-E468-4237-A7C9-A044D01737A7}" srcOrd="0" destOrd="0" presId="urn:microsoft.com/office/officeart/2018/2/layout/IconVerticalSolidList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CB2304DB-6986-4A66-B816-EA66A2C1B09E}" type="presOf" srcId="{BA3256B6-551B-4954-AA56-C653C264EEA4}" destId="{C8894596-4335-4F51-9722-C86AFFCC6CE6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  <dgm:cxn modelId="{89F30B9C-97FF-4B4E-BD2C-E7E024E5204D}" type="presParOf" srcId="{879214DE-BD89-4559-AB32-7D59C264AC9A}" destId="{F6EC8BDF-7306-4739-B786-33A56BADC672}" srcOrd="1" destOrd="0" presId="urn:microsoft.com/office/officeart/2018/2/layout/IconVerticalSolidList"/>
    <dgm:cxn modelId="{99E9E94F-0DCB-4C03-BC8A-BFE92B1B7EC1}" type="presParOf" srcId="{879214DE-BD89-4559-AB32-7D59C264AC9A}" destId="{4AF3D03F-5C5D-4084-B504-8B21E68BF2F0}" srcOrd="2" destOrd="0" presId="urn:microsoft.com/office/officeart/2018/2/layout/IconVerticalSolidList"/>
    <dgm:cxn modelId="{7D625705-EFBA-44BF-9295-BE36A966B1D8}" type="presParOf" srcId="{4AF3D03F-5C5D-4084-B504-8B21E68BF2F0}" destId="{3BB5FA4D-E241-47C2-8925-A5F3175E3553}" srcOrd="0" destOrd="0" presId="urn:microsoft.com/office/officeart/2018/2/layout/IconVerticalSolidList"/>
    <dgm:cxn modelId="{91BE6FD6-530D-4340-BA6B-AE8BF65C3117}" type="presParOf" srcId="{4AF3D03F-5C5D-4084-B504-8B21E68BF2F0}" destId="{58555327-B7A6-4A9B-BA41-B0E5766CC207}" srcOrd="1" destOrd="0" presId="urn:microsoft.com/office/officeart/2018/2/layout/IconVerticalSolidList"/>
    <dgm:cxn modelId="{205EEFEF-9C54-46C4-B5EF-FB673D5EAAB7}" type="presParOf" srcId="{4AF3D03F-5C5D-4084-B504-8B21E68BF2F0}" destId="{B2799271-8F51-4F1D-B837-DBE4ED3A99F8}" srcOrd="2" destOrd="0" presId="urn:microsoft.com/office/officeart/2018/2/layout/IconVerticalSolidList"/>
    <dgm:cxn modelId="{02984B85-D925-410F-A259-CCBE9F4D4B1E}" type="presParOf" srcId="{4AF3D03F-5C5D-4084-B504-8B21E68BF2F0}" destId="{DD7224E1-E468-4237-A7C9-A044D01737A7}" srcOrd="3" destOrd="0" presId="urn:microsoft.com/office/officeart/2018/2/layout/IconVerticalSolidList"/>
    <dgm:cxn modelId="{4BCC05E3-D691-4485-980C-F68069F2DD4E}" type="presParOf" srcId="{879214DE-BD89-4559-AB32-7D59C264AC9A}" destId="{402FFACE-DF06-41CC-8B7B-38DF4EC5DB46}" srcOrd="3" destOrd="0" presId="urn:microsoft.com/office/officeart/2018/2/layout/IconVerticalSolidList"/>
    <dgm:cxn modelId="{6B8913C3-0F25-42A4-A099-FA5B2A8F03FA}" type="presParOf" srcId="{879214DE-BD89-4559-AB32-7D59C264AC9A}" destId="{F7A26377-B45A-49C1-BF9F-4B9F992022E0}" srcOrd="4" destOrd="0" presId="urn:microsoft.com/office/officeart/2018/2/layout/IconVerticalSolidList"/>
    <dgm:cxn modelId="{B243892D-1074-47ED-9574-6A799FE9D6B5}" type="presParOf" srcId="{F7A26377-B45A-49C1-BF9F-4B9F992022E0}" destId="{5113693C-7D44-4056-A821-834F7FCC66BB}" srcOrd="0" destOrd="0" presId="urn:microsoft.com/office/officeart/2018/2/layout/IconVerticalSolidList"/>
    <dgm:cxn modelId="{EF2642AA-0FAF-49A6-8BAA-A46363D569B3}" type="presParOf" srcId="{F7A26377-B45A-49C1-BF9F-4B9F992022E0}" destId="{56F2EA7B-67A0-48B6-9327-79367A8AB9AE}" srcOrd="1" destOrd="0" presId="urn:microsoft.com/office/officeart/2018/2/layout/IconVerticalSolidList"/>
    <dgm:cxn modelId="{5C7C69C0-8F4D-437F-9D30-992B7929D914}" type="presParOf" srcId="{F7A26377-B45A-49C1-BF9F-4B9F992022E0}" destId="{7EF6577A-ECEF-4FAA-BF20-D5856E9A0532}" srcOrd="2" destOrd="0" presId="urn:microsoft.com/office/officeart/2018/2/layout/IconVerticalSolidList"/>
    <dgm:cxn modelId="{5F16991F-9CCE-4A23-A159-35C3B18D0A9B}" type="presParOf" srcId="{F7A26377-B45A-49C1-BF9F-4B9F992022E0}" destId="{C8894596-4335-4F51-9722-C86AFFCC6C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</dgm:ptLst>
  <dgm:cxnLst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</dgm:ptLst>
  <dgm:cxnLst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1" kern="1200" dirty="0"/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348"/>
          <a:ext cx="10972799" cy="814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149400" y="71567"/>
          <a:ext cx="642038" cy="67214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940840" y="348"/>
          <a:ext cx="10031958" cy="8145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6210" tIns="86210" rIns="86210" bIns="8621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Amplificar el gen 16S de los agentes causales de mastitis mediante PCR convencional.</a:t>
          </a:r>
          <a:endParaRPr lang="es-EC" sz="18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0840" y="348"/>
        <a:ext cx="10031958" cy="814580"/>
      </dsp:txXfrm>
    </dsp:sp>
    <dsp:sp modelId="{3BB5FA4D-E241-47C2-8925-A5F3175E3553}">
      <dsp:nvSpPr>
        <dsp:cNvPr id="0" name=""/>
        <dsp:cNvSpPr/>
      </dsp:nvSpPr>
      <dsp:spPr>
        <a:xfrm>
          <a:off x="0" y="1018573"/>
          <a:ext cx="10972799" cy="814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55327-B7A6-4A9B-BA41-B0E5766CC207}">
      <dsp:nvSpPr>
        <dsp:cNvPr id="0" name=""/>
        <dsp:cNvSpPr/>
      </dsp:nvSpPr>
      <dsp:spPr>
        <a:xfrm rot="2247647">
          <a:off x="-16903" y="1046727"/>
          <a:ext cx="617137" cy="614798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69656" t="69656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224E1-E468-4237-A7C9-A044D01737A7}">
      <dsp:nvSpPr>
        <dsp:cNvPr id="0" name=""/>
        <dsp:cNvSpPr/>
      </dsp:nvSpPr>
      <dsp:spPr>
        <a:xfrm>
          <a:off x="940840" y="1018573"/>
          <a:ext cx="10031958" cy="8145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86210" tIns="86210" rIns="86210" bIns="8621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Caracterizar las bacterias causantes de mastitis mediante secuenciación Sanger de los productos de PCR.</a:t>
          </a:r>
          <a:endParaRPr lang="es-EC" sz="18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0840" y="1018573"/>
        <a:ext cx="10031958" cy="814580"/>
      </dsp:txXfrm>
    </dsp:sp>
    <dsp:sp modelId="{5113693C-7D44-4056-A821-834F7FCC66BB}">
      <dsp:nvSpPr>
        <dsp:cNvPr id="0" name=""/>
        <dsp:cNvSpPr/>
      </dsp:nvSpPr>
      <dsp:spPr>
        <a:xfrm>
          <a:off x="0" y="2036799"/>
          <a:ext cx="10972799" cy="814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2EA7B-67A0-48B6-9327-79367A8AB9AE}">
      <dsp:nvSpPr>
        <dsp:cNvPr id="0" name=""/>
        <dsp:cNvSpPr/>
      </dsp:nvSpPr>
      <dsp:spPr>
        <a:xfrm>
          <a:off x="158766" y="2072809"/>
          <a:ext cx="623306" cy="67398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4000" r="-4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94596-4335-4F51-9722-C86AFFCC6CE6}">
      <dsp:nvSpPr>
        <dsp:cNvPr id="0" name=""/>
        <dsp:cNvSpPr/>
      </dsp:nvSpPr>
      <dsp:spPr>
        <a:xfrm>
          <a:off x="940840" y="2036799"/>
          <a:ext cx="10031958" cy="8145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86210" tIns="86210" rIns="86210" bIns="8621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800" kern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Realizar análisis filogenético con los segmentos obtenidos de la secuenciación.</a:t>
          </a:r>
          <a:endParaRPr lang="es-EC" sz="1800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0840" y="2036799"/>
        <a:ext cx="10031958" cy="814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8/9/2021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8/9/2021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5135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6510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1311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18102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967229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90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9147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79988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3884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5022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8718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47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7633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123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wipe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microsoft.com/office/2007/relationships/hdphoto" Target="../media/hdphoto3.wdp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0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svg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6.jpeg"/><Relationship Id="rId4" Type="http://schemas.openxmlformats.org/officeDocument/2006/relationships/image" Target="../media/image71.jpe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2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41463"/>
            <a:ext cx="12182626" cy="590042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715121" y="1084263"/>
            <a:ext cx="629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5095114" y="1563384"/>
            <a:ext cx="327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996251" y="2238362"/>
            <a:ext cx="94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TRABAJO DE TITULACIÓN PREVIO A LA OBTENCIÓN DEL TÍTULO DE INGENIERA 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2035693" y="4314838"/>
            <a:ext cx="37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Autora: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Mejía Ortega, Claudia Tamara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2035693" y="4652107"/>
            <a:ext cx="4662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Director: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Ron Román, Jorge Washington Ph.D.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4960815" y="5108935"/>
            <a:ext cx="3553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Sangolquí, 6 de septiembre</a:t>
            </a:r>
            <a:r>
              <a:rPr lang="es-EC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de 2021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2035693" y="2874410"/>
            <a:ext cx="9210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Identificación molecular de agentes causales de mastitis en ganado bovino de las islas Santa Cruz e Isabela, provincia de Galápagos.</a:t>
            </a: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792AF5E5-E2D0-4E90-A063-BE9E5C62654A}"/>
              </a:ext>
            </a:extLst>
          </p:cNvPr>
          <p:cNvSpPr txBox="1"/>
          <p:nvPr/>
        </p:nvSpPr>
        <p:spPr>
          <a:xfrm>
            <a:off x="238539" y="814564"/>
            <a:ext cx="21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PCR gen 16S ARNr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1BDF7-8161-4FA2-888F-54C165228282}"/>
              </a:ext>
            </a:extLst>
          </p:cNvPr>
          <p:cNvSpPr txBox="1"/>
          <p:nvPr/>
        </p:nvSpPr>
        <p:spPr>
          <a:xfrm>
            <a:off x="521620" y="2272194"/>
            <a:ext cx="804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25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μL </a:t>
            </a:r>
            <a:endParaRPr lang="es-EC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FD3B7BF-34C7-45BF-B7BC-1C7EEB6E40A9}"/>
              </a:ext>
            </a:extLst>
          </p:cNvPr>
          <p:cNvSpPr txBox="1"/>
          <p:nvPr/>
        </p:nvSpPr>
        <p:spPr>
          <a:xfrm>
            <a:off x="1326483" y="2524869"/>
            <a:ext cx="1756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dirty="0"/>
              <a:t>Agua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dirty="0"/>
              <a:t>Buffer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dirty="0"/>
              <a:t>Primers 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dirty="0"/>
              <a:t>dNTPs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dirty="0"/>
              <a:t>Taq Hot Start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dirty="0"/>
              <a:t>ADN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B91A02D-2FE2-4C3D-89D9-42786B0C5D08}"/>
              </a:ext>
            </a:extLst>
          </p:cNvPr>
          <p:cNvSpPr txBox="1"/>
          <p:nvPr/>
        </p:nvSpPr>
        <p:spPr>
          <a:xfrm>
            <a:off x="833897" y="1685105"/>
            <a:ext cx="1253869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b="1" dirty="0"/>
              <a:t>Máster Mix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1D84701-0EA5-4453-843A-12AF1E959FD2}"/>
              </a:ext>
            </a:extLst>
          </p:cNvPr>
          <p:cNvSpPr txBox="1"/>
          <p:nvPr/>
        </p:nvSpPr>
        <p:spPr>
          <a:xfrm>
            <a:off x="182267" y="5741179"/>
            <a:ext cx="2282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 err="1">
                <a:effectLst/>
              </a:rPr>
              <a:t>Koskinen</a:t>
            </a:r>
            <a:r>
              <a:rPr lang="es-EC" sz="1400" dirty="0">
                <a:effectLst/>
              </a:rPr>
              <a:t> et al., (2009)</a:t>
            </a:r>
            <a:endParaRPr lang="es-EC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6AEABFE4-66E5-4D84-83DB-8510D5E0DB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725518"/>
              </p:ext>
            </p:extLst>
          </p:nvPr>
        </p:nvGraphicFramePr>
        <p:xfrm>
          <a:off x="237738" y="4811436"/>
          <a:ext cx="1608124" cy="973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3288">
                  <a:extLst>
                    <a:ext uri="{9D8B030D-6E8A-4147-A177-3AD203B41FA5}">
                      <a16:colId xmlns:a16="http://schemas.microsoft.com/office/drawing/2014/main" val="2416473649"/>
                    </a:ext>
                  </a:extLst>
                </a:gridCol>
                <a:gridCol w="824836">
                  <a:extLst>
                    <a:ext uri="{9D8B030D-6E8A-4147-A177-3AD203B41FA5}">
                      <a16:colId xmlns:a16="http://schemas.microsoft.com/office/drawing/2014/main" val="1450118921"/>
                    </a:ext>
                  </a:extLst>
                </a:gridCol>
              </a:tblGrid>
              <a:tr h="257650"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</a:rPr>
                        <a:t>Nombre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Tamaño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510325"/>
                  </a:ext>
                </a:extLst>
              </a:tr>
              <a:tr h="321295">
                <a:tc>
                  <a:txBody>
                    <a:bodyPr/>
                    <a:lstStyle/>
                    <a:p>
                      <a:r>
                        <a:rPr lang="es-EC" sz="1400">
                          <a:effectLst/>
                        </a:rPr>
                        <a:t>27F </a:t>
                      </a:r>
                      <a:endParaRPr lang="es-EC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1500 pb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3843802"/>
                  </a:ext>
                </a:extLst>
              </a:tr>
              <a:tr h="394142"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1492R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effectLst/>
                        </a:rPr>
                        <a:t>1500 pb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6096050"/>
                  </a:ext>
                </a:extLst>
              </a:tr>
            </a:tbl>
          </a:graphicData>
        </a:graphic>
      </p:graphicFrame>
      <p:pic>
        <p:nvPicPr>
          <p:cNvPr id="11274" name="Picture 10" descr="Pcr Clip Art at Clker.com - vector clip art online ...">
            <a:extLst>
              <a:ext uri="{FF2B5EF4-FFF2-40B4-BE49-F238E27FC236}">
                <a16:creationId xmlns:a16="http://schemas.microsoft.com/office/drawing/2014/main" id="{AA99FDC1-CA19-4D89-915A-731266EED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1" y="2482096"/>
            <a:ext cx="990153" cy="16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435410FE-3AAF-46AA-840A-7AEE470D3D0F}"/>
              </a:ext>
            </a:extLst>
          </p:cNvPr>
          <p:cNvSpPr txBox="1"/>
          <p:nvPr/>
        </p:nvSpPr>
        <p:spPr>
          <a:xfrm>
            <a:off x="238539" y="6316764"/>
            <a:ext cx="534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Fuente de imagen</a:t>
            </a:r>
          </a:p>
          <a:p>
            <a:r>
              <a:rPr lang="es-EC" sz="1200" dirty="0"/>
              <a:t>https://omegaperu.com.pe/prueba-de-diagnostico-del-coronavirus-que-es-la-pcr/  </a:t>
            </a:r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AC720974-6893-432D-88AF-0183649CDF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50"/>
          <a:stretch/>
        </p:blipFill>
        <p:spPr bwMode="auto">
          <a:xfrm>
            <a:off x="4527010" y="1490038"/>
            <a:ext cx="2988989" cy="40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A6D33B97-15E1-49E2-B67F-6795E5990AF1}"/>
              </a:ext>
            </a:extLst>
          </p:cNvPr>
          <p:cNvSpPr txBox="1"/>
          <p:nvPr/>
        </p:nvSpPr>
        <p:spPr>
          <a:xfrm>
            <a:off x="6017310" y="5606368"/>
            <a:ext cx="1655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Frank et al., (2008) </a:t>
            </a:r>
            <a:endParaRPr lang="es-EC" sz="1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72950E-26E9-4927-A5CC-7A3C0D5C922E}"/>
              </a:ext>
            </a:extLst>
          </p:cNvPr>
          <p:cNvSpPr txBox="1"/>
          <p:nvPr/>
        </p:nvSpPr>
        <p:spPr>
          <a:xfrm>
            <a:off x="7673302" y="1663413"/>
            <a:ext cx="224372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esnaturalización inicial 95°C x 5min</a:t>
            </a:r>
          </a:p>
          <a:p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</a:rPr>
              <a:t>D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esnaturalización a </a:t>
            </a:r>
          </a:p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95°C x  30 s (35)</a:t>
            </a:r>
          </a:p>
          <a:p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</a:rPr>
              <a:t>H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ibridación </a:t>
            </a:r>
          </a:p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54°C x 30 s  (35)</a:t>
            </a:r>
          </a:p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Extensión </a:t>
            </a:r>
          </a:p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72°C  x 1.75 min </a:t>
            </a:r>
          </a:p>
          <a:p>
            <a:endParaRPr lang="es-EC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Extensión final x 10 min</a:t>
            </a:r>
            <a:endParaRPr lang="es-EC" sz="1600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F425D1A-09EC-4B6A-86D6-774CD143090A}"/>
              </a:ext>
            </a:extLst>
          </p:cNvPr>
          <p:cNvSpPr txBox="1"/>
          <p:nvPr/>
        </p:nvSpPr>
        <p:spPr>
          <a:xfrm>
            <a:off x="5175300" y="943855"/>
            <a:ext cx="3055452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b="1" dirty="0"/>
              <a:t>Condiciones del termociclador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CB07FD8-2016-43FD-9978-7CA9F0D7F240}"/>
              </a:ext>
            </a:extLst>
          </p:cNvPr>
          <p:cNvSpPr/>
          <p:nvPr/>
        </p:nvSpPr>
        <p:spPr>
          <a:xfrm>
            <a:off x="4768538" y="3261590"/>
            <a:ext cx="58646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83492E7-E1DB-44BC-8240-957F97D5B8B0}"/>
              </a:ext>
            </a:extLst>
          </p:cNvPr>
          <p:cNvSpPr txBox="1"/>
          <p:nvPr/>
        </p:nvSpPr>
        <p:spPr>
          <a:xfrm>
            <a:off x="10528112" y="1532242"/>
            <a:ext cx="11058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Gel agarosa 1.5%</a:t>
            </a:r>
          </a:p>
          <a:p>
            <a:pPr algn="ctr"/>
            <a:endParaRPr lang="es-EC" dirty="0"/>
          </a:p>
          <a:p>
            <a:pPr algn="ctr"/>
            <a:r>
              <a:rPr lang="es-EC" dirty="0"/>
              <a:t>120 voltios</a:t>
            </a:r>
          </a:p>
          <a:p>
            <a:pPr algn="ctr"/>
            <a:endParaRPr lang="es-EC" dirty="0"/>
          </a:p>
          <a:p>
            <a:pPr algn="ctr"/>
            <a:r>
              <a:rPr lang="es-EC" dirty="0"/>
              <a:t>60 min</a:t>
            </a:r>
          </a:p>
          <a:p>
            <a:pPr algn="ctr"/>
            <a:endParaRPr lang="es-EC" dirty="0"/>
          </a:p>
          <a:p>
            <a:pPr algn="ctr"/>
            <a:r>
              <a:rPr lang="es-EC" dirty="0"/>
              <a:t>Marcador  1Kb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8BCD8B5D-3E4D-43D8-AE26-232770FD8192}"/>
              </a:ext>
            </a:extLst>
          </p:cNvPr>
          <p:cNvCxnSpPr/>
          <p:nvPr/>
        </p:nvCxnSpPr>
        <p:spPr>
          <a:xfrm>
            <a:off x="9798850" y="3104360"/>
            <a:ext cx="6024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EA3B903-11E6-4571-A82E-93F6790F3104}"/>
              </a:ext>
            </a:extLst>
          </p:cNvPr>
          <p:cNvSpPr txBox="1"/>
          <p:nvPr/>
        </p:nvSpPr>
        <p:spPr>
          <a:xfrm>
            <a:off x="10338495" y="938280"/>
            <a:ext cx="144539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C" b="1" dirty="0"/>
              <a:t>Electroforesis</a:t>
            </a:r>
          </a:p>
        </p:txBody>
      </p:sp>
      <p:pic>
        <p:nvPicPr>
          <p:cNvPr id="1026" name="Picture 2" descr="TERMOCICLADOR PCR PUNTO FINAL PROFLEX 3 x 32 POZOS">
            <a:extLst>
              <a:ext uri="{FF2B5EF4-FFF2-40B4-BE49-F238E27FC236}">
                <a16:creationId xmlns:a16="http://schemas.microsoft.com/office/drawing/2014/main" id="{23DA5132-D24A-4FBF-848F-F5C4E9614F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3" t="9888" r="7177" b="10564"/>
          <a:stretch/>
        </p:blipFill>
        <p:spPr bwMode="auto">
          <a:xfrm>
            <a:off x="3832531" y="4114378"/>
            <a:ext cx="2069902" cy="195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524D7327-545F-4EB6-8129-1738C2B091E2}"/>
              </a:ext>
            </a:extLst>
          </p:cNvPr>
          <p:cNvCxnSpPr/>
          <p:nvPr/>
        </p:nvCxnSpPr>
        <p:spPr>
          <a:xfrm>
            <a:off x="3230081" y="3111483"/>
            <a:ext cx="6024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8244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0" name="CuadroTexto 1">
            <a:extLst>
              <a:ext uri="{FF2B5EF4-FFF2-40B4-BE49-F238E27FC236}">
                <a16:creationId xmlns:a16="http://schemas.microsoft.com/office/drawing/2014/main" id="{67AA9752-5F78-43C1-9B0C-7494B3CE976F}"/>
              </a:ext>
            </a:extLst>
          </p:cNvPr>
          <p:cNvSpPr txBox="1"/>
          <p:nvPr/>
        </p:nvSpPr>
        <p:spPr>
          <a:xfrm>
            <a:off x="331995" y="810573"/>
            <a:ext cx="4332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Secuenciación y análisis bioinformático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AF9A13-84B7-4B2E-A514-D5473ECEC7E9}"/>
              </a:ext>
            </a:extLst>
          </p:cNvPr>
          <p:cNvSpPr txBox="1"/>
          <p:nvPr/>
        </p:nvSpPr>
        <p:spPr>
          <a:xfrm>
            <a:off x="1178332" y="1416226"/>
            <a:ext cx="1951807" cy="4070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Secuenciación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0B7BB7-DC6D-4BBA-8935-3AEAED8619D7}"/>
              </a:ext>
            </a:extLst>
          </p:cNvPr>
          <p:cNvSpPr txBox="1"/>
          <p:nvPr/>
        </p:nvSpPr>
        <p:spPr>
          <a:xfrm>
            <a:off x="5140473" y="1405562"/>
            <a:ext cx="1720562" cy="4070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Ensamblaje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3D03D7-2AA9-4E61-BB1E-D7A3D2FC5490}"/>
              </a:ext>
            </a:extLst>
          </p:cNvPr>
          <p:cNvSpPr txBox="1"/>
          <p:nvPr/>
        </p:nvSpPr>
        <p:spPr>
          <a:xfrm>
            <a:off x="9400866" y="1419629"/>
            <a:ext cx="1105802" cy="4070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BLAST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57F5EC-1B12-446C-9858-D8B9FA96B7BE}"/>
              </a:ext>
            </a:extLst>
          </p:cNvPr>
          <p:cNvSpPr txBox="1"/>
          <p:nvPr/>
        </p:nvSpPr>
        <p:spPr>
          <a:xfrm>
            <a:off x="1251439" y="3518555"/>
            <a:ext cx="1977786" cy="4070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Alineamiento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35F26-5020-495E-9B0F-6C48F4D07A8A}"/>
              </a:ext>
            </a:extLst>
          </p:cNvPr>
          <p:cNvSpPr txBox="1"/>
          <p:nvPr/>
        </p:nvSpPr>
        <p:spPr>
          <a:xfrm>
            <a:off x="5786729" y="3512988"/>
            <a:ext cx="3336049" cy="40703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Á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rbol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s-EC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áxima verosimilitud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23D46-F456-4B06-ABEB-9DA0F2F3C24A}"/>
              </a:ext>
            </a:extLst>
          </p:cNvPr>
          <p:cNvSpPr txBox="1"/>
          <p:nvPr/>
        </p:nvSpPr>
        <p:spPr>
          <a:xfrm>
            <a:off x="8740472" y="4835012"/>
            <a:ext cx="3451528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1 000 </a:t>
            </a:r>
            <a:r>
              <a:rPr lang="es-EC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Bootstraps</a:t>
            </a:r>
            <a:endParaRPr lang="es-EC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Deleción parcial de gaps</a:t>
            </a:r>
          </a:p>
        </p:txBody>
      </p:sp>
      <p:pic>
        <p:nvPicPr>
          <p:cNvPr id="3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CE6347F-917D-4537-837B-ECB4ED63ED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" b="99802" l="694" r="90000">
                        <a14:foregroundMark x1="43472" y1="1190" x2="50139" y2="81548"/>
                        <a14:foregroundMark x1="50139" y1="81548" x2="46111" y2="99802"/>
                        <a14:foregroundMark x1="46111" y1="99802" x2="46111" y2="99802"/>
                        <a14:foregroundMark x1="42222" y1="99802" x2="12917" y2="93849"/>
                        <a14:foregroundMark x1="12917" y1="93849" x2="21111" y2="97619"/>
                        <a14:foregroundMark x1="21111" y1="97619" x2="2222" y2="97817"/>
                        <a14:foregroundMark x1="2222" y1="97817" x2="2222" y2="35317"/>
                        <a14:foregroundMark x1="2222" y1="35317" x2="972" y2="8730"/>
                        <a14:foregroundMark x1="972" y1="8730" x2="3750" y2="1587"/>
                        <a14:foregroundMark x1="3750" y1="1587" x2="10417" y2="1984"/>
                        <a14:foregroundMark x1="10417" y1="1984" x2="15694" y2="1389"/>
                        <a14:foregroundMark x1="15694" y1="1389" x2="23056" y2="3175"/>
                        <a14:foregroundMark x1="23056" y1="3175" x2="30833" y2="2976"/>
                        <a14:foregroundMark x1="30833" y1="2976" x2="36389" y2="3373"/>
                        <a14:foregroundMark x1="36389" y1="3373" x2="40972" y2="7143"/>
                        <a14:foregroundMark x1="40972" y1="7143" x2="41111" y2="8135"/>
                        <a14:foregroundMark x1="35417" y1="3373" x2="30000" y2="1389"/>
                        <a14:foregroundMark x1="30000" y1="1389" x2="25000" y2="6746"/>
                        <a14:foregroundMark x1="25000" y1="6746" x2="27222" y2="16071"/>
                        <a14:foregroundMark x1="27222" y1="16071" x2="35278" y2="18452"/>
                        <a14:foregroundMark x1="35278" y1="18452" x2="40556" y2="11706"/>
                        <a14:foregroundMark x1="40556" y1="11706" x2="43056" y2="2976"/>
                        <a14:foregroundMark x1="43056" y1="2976" x2="37917" y2="198"/>
                        <a14:foregroundMark x1="37917" y1="198" x2="30694" y2="595"/>
                        <a14:foregroundMark x1="30694" y1="595" x2="30694" y2="992"/>
                        <a14:foregroundMark x1="14028" y1="1389" x2="13472" y2="12500"/>
                        <a14:foregroundMark x1="13472" y1="12500" x2="17500" y2="20833"/>
                        <a14:foregroundMark x1="17500" y1="20833" x2="24722" y2="27579"/>
                        <a14:foregroundMark x1="24722" y1="27579" x2="37361" y2="30159"/>
                        <a14:foregroundMark x1="37361" y1="30159" x2="46944" y2="19048"/>
                        <a14:foregroundMark x1="46944" y1="19048" x2="46250" y2="12897"/>
                        <a14:foregroundMark x1="15833" y1="3175" x2="12500" y2="9524"/>
                        <a14:foregroundMark x1="12500" y1="9524" x2="17778" y2="12698"/>
                        <a14:foregroundMark x1="17778" y1="12698" x2="23056" y2="9325"/>
                        <a14:foregroundMark x1="23056" y1="9325" x2="23194" y2="397"/>
                        <a14:foregroundMark x1="23194" y1="397" x2="15139" y2="1190"/>
                        <a14:foregroundMark x1="15139" y1="1190" x2="11944" y2="6548"/>
                        <a14:foregroundMark x1="6111" y1="595" x2="1250" y2="3373"/>
                        <a14:foregroundMark x1="1250" y1="3373" x2="5833" y2="11905"/>
                        <a14:foregroundMark x1="5833" y1="11905" x2="11111" y2="10714"/>
                        <a14:foregroundMark x1="11111" y1="10714" x2="6250" y2="2778"/>
                        <a14:foregroundMark x1="6250" y1="2778" x2="694" y2="992"/>
                        <a14:foregroundMark x1="694" y1="992" x2="694" y2="1190"/>
                        <a14:foregroundMark x1="26667" y1="12103" x2="20694" y2="13294"/>
                        <a14:foregroundMark x1="20694" y1="13294" x2="25139" y2="20437"/>
                        <a14:foregroundMark x1="25139" y1="20437" x2="25556" y2="13095"/>
                        <a14:foregroundMark x1="23056" y1="2976" x2="16667" y2="2778"/>
                        <a14:foregroundMark x1="16667" y1="2778" x2="15417" y2="10714"/>
                        <a14:foregroundMark x1="15417" y1="10714" x2="20972" y2="11310"/>
                        <a14:foregroundMark x1="20972" y1="11310" x2="22222" y2="3175"/>
                        <a14:foregroundMark x1="22222" y1="3175" x2="20278" y2="2183"/>
                        <a14:foregroundMark x1="7917" y1="28373" x2="2361" y2="30754"/>
                        <a14:foregroundMark x1="2361" y1="30754" x2="4444" y2="38095"/>
                        <a14:foregroundMark x1="4444" y1="38095" x2="10278" y2="34722"/>
                        <a14:foregroundMark x1="10278" y1="34722" x2="27222" y2="41468"/>
                        <a14:foregroundMark x1="27222" y1="41468" x2="39444" y2="40476"/>
                        <a14:foregroundMark x1="39444" y1="40476" x2="43611" y2="35516"/>
                        <a14:foregroundMark x1="43611" y1="35516" x2="39861" y2="28175"/>
                        <a14:foregroundMark x1="39861" y1="28175" x2="6944" y2="28571"/>
                        <a14:foregroundMark x1="8472" y1="35913" x2="7639" y2="27976"/>
                        <a14:foregroundMark x1="7639" y1="27976" x2="1528" y2="31151"/>
                        <a14:foregroundMark x1="1528" y1="31151" x2="4167" y2="38095"/>
                        <a14:foregroundMark x1="4167" y1="38095" x2="8472" y2="35516"/>
                        <a14:foregroundMark x1="5694" y1="39087" x2="10556" y2="35516"/>
                        <a14:foregroundMark x1="10556" y1="35516" x2="5000" y2="27579"/>
                        <a14:foregroundMark x1="5000" y1="27579" x2="556" y2="33333"/>
                        <a14:foregroundMark x1="556" y1="33333" x2="4861" y2="38690"/>
                        <a14:foregroundMark x1="4861" y1="38690" x2="5556" y2="39087"/>
                        <a14:foregroundMark x1="6111" y1="42659" x2="1667" y2="48413"/>
                        <a14:foregroundMark x1="1667" y1="48413" x2="5278" y2="54563"/>
                        <a14:foregroundMark x1="5278" y1="54563" x2="9861" y2="50198"/>
                        <a14:foregroundMark x1="9861" y1="50198" x2="4722" y2="42063"/>
                        <a14:foregroundMark x1="9583" y1="46230" x2="4167" y2="43849"/>
                        <a14:foregroundMark x1="4167" y1="43849" x2="2361" y2="51786"/>
                        <a14:foregroundMark x1="2361" y1="51786" x2="7639" y2="53175"/>
                        <a14:foregroundMark x1="7639" y1="53175" x2="9722" y2="46032"/>
                        <a14:foregroundMark x1="9722" y1="46032" x2="9722" y2="44643"/>
                        <a14:foregroundMark x1="8750" y1="49603" x2="5417" y2="43254"/>
                        <a14:foregroundMark x1="5417" y1="43254" x2="972" y2="49008"/>
                        <a14:foregroundMark x1="972" y1="49008" x2="2917" y2="57937"/>
                        <a14:foregroundMark x1="2917" y1="57937" x2="10000" y2="59325"/>
                        <a14:foregroundMark x1="10000" y1="59325" x2="12778" y2="49802"/>
                        <a14:foregroundMark x1="12778" y1="49802" x2="8194" y2="45238"/>
                        <a14:foregroundMark x1="9306" y1="57341" x2="9028" y2="65476"/>
                        <a14:foregroundMark x1="9028" y1="65476" x2="27639" y2="68254"/>
                        <a14:foregroundMark x1="27639" y1="68254" x2="34722" y2="68056"/>
                        <a14:foregroundMark x1="34722" y1="68056" x2="40278" y2="69048"/>
                        <a14:foregroundMark x1="40278" y1="69048" x2="45556" y2="67460"/>
                        <a14:foregroundMark x1="45556" y1="67460" x2="46528" y2="57341"/>
                        <a14:foregroundMark x1="46528" y1="57341" x2="43472" y2="48413"/>
                        <a14:foregroundMark x1="43472" y1="48413" x2="37500" y2="45238"/>
                        <a14:foregroundMark x1="37500" y1="45238" x2="19444" y2="46627"/>
                        <a14:foregroundMark x1="19444" y1="46627" x2="8750" y2="55357"/>
                        <a14:foregroundMark x1="8750" y1="55357" x2="8056" y2="57937"/>
                        <a14:foregroundMark x1="27500" y1="43056" x2="36806" y2="42857"/>
                        <a14:foregroundMark x1="36806" y1="42857" x2="41111" y2="37897"/>
                        <a14:foregroundMark x1="41111" y1="37897" x2="34444" y2="34325"/>
                        <a14:foregroundMark x1="34444" y1="34325" x2="29028" y2="34127"/>
                        <a14:foregroundMark x1="29028" y1="34127" x2="24583" y2="39087"/>
                        <a14:foregroundMark x1="24583" y1="39087" x2="28611" y2="43056"/>
                        <a14:foregroundMark x1="4583" y1="71032" x2="1944" y2="78770"/>
                        <a14:foregroundMark x1="1944" y1="78770" x2="7500" y2="80754"/>
                        <a14:foregroundMark x1="7500" y1="80754" x2="8611" y2="73214"/>
                        <a14:foregroundMark x1="8611" y1="73214" x2="2639" y2="68651"/>
                        <a14:foregroundMark x1="2639" y1="68651" x2="556" y2="69444"/>
                        <a14:foregroundMark x1="8056" y1="73810" x2="2500" y2="75397"/>
                        <a14:foregroundMark x1="2500" y1="75397" x2="4167" y2="84524"/>
                        <a14:foregroundMark x1="4167" y1="84524" x2="9306" y2="87698"/>
                        <a14:foregroundMark x1="9306" y1="87698" x2="11250" y2="75992"/>
                        <a14:foregroundMark x1="11250" y1="75992" x2="7778" y2="68849"/>
                        <a14:foregroundMark x1="7778" y1="68849" x2="2639" y2="66270"/>
                        <a14:foregroundMark x1="2639" y1="66270" x2="2500" y2="66667"/>
                        <a14:foregroundMark x1="9028" y1="71627" x2="18750" y2="69841"/>
                        <a14:foregroundMark x1="18750" y1="69841" x2="27778" y2="74603"/>
                        <a14:foregroundMark x1="27778" y1="74603" x2="30278" y2="85317"/>
                        <a14:foregroundMark x1="30278" y1="85317" x2="30139" y2="96627"/>
                        <a14:foregroundMark x1="30139" y1="96627" x2="20972" y2="99206"/>
                        <a14:foregroundMark x1="20972" y1="99206" x2="3889" y2="93452"/>
                        <a14:foregroundMark x1="3889" y1="93452" x2="1528" y2="85317"/>
                        <a14:foregroundMark x1="1528" y1="85317" x2="5417" y2="74405"/>
                        <a14:foregroundMark x1="5417" y1="74405" x2="9861" y2="67659"/>
                        <a14:foregroundMark x1="12083" y1="73016" x2="20000" y2="73413"/>
                        <a14:foregroundMark x1="20000" y1="73413" x2="24861" y2="76587"/>
                        <a14:foregroundMark x1="24861" y1="76587" x2="26111" y2="88889"/>
                        <a14:foregroundMark x1="26111" y1="88889" x2="23889" y2="97222"/>
                        <a14:foregroundMark x1="23889" y1="97222" x2="16528" y2="99008"/>
                        <a14:foregroundMark x1="16528" y1="99008" x2="10972" y2="95040"/>
                        <a14:foregroundMark x1="10972" y1="95040" x2="10000" y2="83532"/>
                        <a14:foregroundMark x1="10000" y1="83532" x2="11806" y2="73214"/>
                        <a14:foregroundMark x1="11806" y1="73214" x2="20417" y2="70833"/>
                        <a14:foregroundMark x1="20417" y1="70833" x2="26806" y2="75198"/>
                        <a14:foregroundMark x1="26806" y1="75198" x2="28333" y2="85516"/>
                        <a14:foregroundMark x1="28333" y1="85516" x2="27917" y2="96032"/>
                        <a14:foregroundMark x1="27917" y1="96032" x2="12361" y2="97024"/>
                        <a14:foregroundMark x1="12361" y1="97024" x2="7361" y2="87302"/>
                        <a14:foregroundMark x1="7361" y1="87302" x2="9861" y2="70040"/>
                        <a14:foregroundMark x1="9861" y1="70040" x2="12917" y2="65675"/>
                        <a14:foregroundMark x1="13750" y1="71825" x2="21250" y2="72024"/>
                        <a14:foregroundMark x1="21250" y1="72024" x2="26250" y2="76389"/>
                        <a14:foregroundMark x1="26250" y1="76389" x2="28889" y2="86111"/>
                        <a14:foregroundMark x1="28889" y1="86111" x2="27083" y2="94643"/>
                        <a14:foregroundMark x1="27083" y1="94643" x2="21111" y2="97222"/>
                        <a14:foregroundMark x1="21111" y1="97222" x2="14722" y2="96627"/>
                        <a14:foregroundMark x1="14722" y1="96627" x2="9028" y2="90476"/>
                        <a14:foregroundMark x1="9028" y1="90476" x2="4861" y2="81548"/>
                        <a14:foregroundMark x1="4861" y1="81548" x2="6944" y2="70040"/>
                        <a14:foregroundMark x1="6944" y1="70040" x2="13889" y2="65675"/>
                        <a14:foregroundMark x1="13889" y1="65675" x2="15833" y2="67857"/>
                        <a14:foregroundMark x1="15833" y1="73611" x2="21806" y2="74206"/>
                        <a14:foregroundMark x1="21806" y1="74206" x2="26250" y2="80556"/>
                        <a14:foregroundMark x1="26250" y1="80556" x2="26250" y2="89286"/>
                        <a14:foregroundMark x1="26250" y1="89286" x2="21806" y2="97421"/>
                        <a14:foregroundMark x1="21806" y1="97421" x2="13472" y2="92262"/>
                        <a14:foregroundMark x1="13472" y1="92262" x2="10556" y2="85317"/>
                        <a14:foregroundMark x1="10556" y1="85317" x2="10139" y2="75794"/>
                        <a14:foregroundMark x1="10139" y1="75794" x2="14028" y2="70635"/>
                        <a14:foregroundMark x1="14028" y1="70635" x2="17500" y2="73016"/>
                        <a14:foregroundMark x1="15972" y1="73016" x2="25833" y2="74008"/>
                        <a14:foregroundMark x1="25833" y1="74008" x2="30278" y2="82341"/>
                        <a14:foregroundMark x1="30278" y1="82341" x2="27083" y2="98214"/>
                        <a14:foregroundMark x1="27083" y1="98214" x2="2639" y2="95238"/>
                        <a14:foregroundMark x1="2639" y1="95238" x2="2222" y2="86111"/>
                        <a14:foregroundMark x1="2222" y1="86111" x2="4028" y2="78373"/>
                        <a14:foregroundMark x1="4028" y1="78373" x2="7361" y2="72421"/>
                        <a14:foregroundMark x1="7361" y1="72421" x2="15556" y2="67063"/>
                        <a14:foregroundMark x1="15556" y1="67063" x2="19028" y2="71627"/>
                        <a14:foregroundMark x1="14861" y1="73810" x2="21944" y2="72619"/>
                        <a14:foregroundMark x1="21944" y1="72619" x2="27361" y2="77778"/>
                        <a14:foregroundMark x1="27361" y1="77778" x2="27917" y2="88492"/>
                        <a14:foregroundMark x1="27917" y1="88492" x2="25000" y2="95040"/>
                        <a14:foregroundMark x1="25000" y1="95040" x2="20556" y2="99008"/>
                        <a14:foregroundMark x1="20556" y1="99008" x2="13056" y2="99405"/>
                        <a14:foregroundMark x1="13056" y1="99405" x2="2778" y2="92659"/>
                        <a14:foregroundMark x1="2778" y1="92659" x2="3472" y2="84921"/>
                        <a14:foregroundMark x1="3472" y1="84921" x2="6250" y2="78175"/>
                        <a14:foregroundMark x1="6250" y1="78175" x2="10278" y2="73214"/>
                        <a14:foregroundMark x1="10278" y1="73214" x2="17222" y2="71032"/>
                        <a14:foregroundMark x1="17222" y1="71032" x2="20972" y2="71627"/>
                        <a14:foregroundMark x1="14167" y1="72222" x2="20139" y2="74206"/>
                        <a14:foregroundMark x1="20139" y1="74206" x2="24028" y2="80754"/>
                        <a14:foregroundMark x1="24028" y1="80754" x2="24306" y2="88889"/>
                        <a14:foregroundMark x1="24306" y1="88889" x2="12500" y2="90079"/>
                        <a14:foregroundMark x1="12500" y1="90079" x2="9167" y2="83730"/>
                        <a14:foregroundMark x1="9167" y1="83730" x2="16944" y2="72222"/>
                        <a14:foregroundMark x1="16944" y1="72222" x2="19583" y2="69643"/>
                        <a14:foregroundMark x1="15278" y1="72817" x2="21806" y2="73214"/>
                        <a14:foregroundMark x1="21806" y1="73214" x2="25000" y2="83929"/>
                        <a14:foregroundMark x1="25000" y1="83929" x2="25000" y2="93651"/>
                        <a14:foregroundMark x1="25000" y1="93651" x2="18611" y2="95437"/>
                        <a14:foregroundMark x1="18611" y1="95437" x2="11250" y2="91468"/>
                        <a14:foregroundMark x1="11250" y1="91468" x2="8472" y2="84127"/>
                        <a14:foregroundMark x1="8472" y1="84127" x2="12639" y2="75000"/>
                        <a14:foregroundMark x1="12639" y1="75000" x2="16111" y2="70833"/>
                        <a14:foregroundMark x1="16528" y1="73016" x2="21806" y2="73214"/>
                        <a14:foregroundMark x1="21806" y1="73214" x2="24861" y2="79167"/>
                        <a14:foregroundMark x1="24861" y1="79167" x2="24444" y2="87302"/>
                        <a14:foregroundMark x1="24444" y1="87302" x2="19583" y2="91468"/>
                        <a14:foregroundMark x1="19583" y1="91468" x2="13611" y2="90675"/>
                        <a14:foregroundMark x1="13611" y1="90675" x2="12361" y2="81746"/>
                        <a14:foregroundMark x1="12361" y1="81746" x2="14722" y2="74603"/>
                        <a14:foregroundMark x1="14722" y1="74603" x2="16528" y2="73214"/>
                        <a14:foregroundMark x1="17083" y1="72619" x2="22500" y2="73810"/>
                        <a14:foregroundMark x1="22500" y1="73810" x2="25000" y2="82341"/>
                        <a14:foregroundMark x1="25000" y1="82341" x2="25278" y2="90079"/>
                        <a14:foregroundMark x1="25278" y1="90079" x2="19028" y2="93254"/>
                        <a14:foregroundMark x1="19028" y1="93254" x2="13472" y2="92659"/>
                        <a14:foregroundMark x1="13472" y1="92659" x2="9583" y2="87302"/>
                        <a14:foregroundMark x1="9583" y1="87302" x2="12083" y2="77976"/>
                        <a14:foregroundMark x1="12083" y1="77976" x2="15972" y2="70635"/>
                        <a14:foregroundMark x1="15972" y1="70635" x2="18333" y2="73214"/>
                        <a14:foregroundMark x1="17361" y1="73611" x2="23889" y2="74206"/>
                        <a14:foregroundMark x1="23889" y1="74206" x2="25972" y2="82143"/>
                        <a14:foregroundMark x1="25972" y1="82143" x2="25694" y2="90476"/>
                        <a14:foregroundMark x1="25694" y1="90476" x2="20556" y2="92659"/>
                        <a14:foregroundMark x1="20556" y1="92659" x2="14583" y2="91468"/>
                        <a14:foregroundMark x1="14583" y1="91468" x2="9583" y2="88294"/>
                        <a14:foregroundMark x1="9583" y1="88294" x2="10972" y2="79762"/>
                        <a14:foregroundMark x1="10972" y1="79762" x2="18472" y2="71429"/>
                        <a14:foregroundMark x1="17222" y1="73413" x2="22778" y2="74802"/>
                        <a14:foregroundMark x1="22778" y1="74802" x2="24722" y2="90476"/>
                        <a14:foregroundMark x1="24722" y1="90476" x2="19861" y2="93452"/>
                        <a14:foregroundMark x1="19861" y1="93452" x2="14028" y2="92460"/>
                        <a14:foregroundMark x1="14028" y1="92460" x2="10694" y2="86508"/>
                        <a14:foregroundMark x1="10694" y1="86508" x2="12222" y2="79167"/>
                        <a14:foregroundMark x1="12222" y1="79167" x2="15972" y2="72619"/>
                        <a14:foregroundMark x1="15972" y1="72619" x2="17500" y2="72619"/>
                        <a14:foregroundMark x1="16667" y1="73016" x2="24167" y2="76587"/>
                        <a14:foregroundMark x1="24167" y1="76587" x2="27083" y2="84127"/>
                        <a14:foregroundMark x1="27083" y1="84127" x2="28194" y2="94444"/>
                        <a14:foregroundMark x1="28194" y1="94444" x2="23194" y2="99405"/>
                        <a14:foregroundMark x1="23194" y1="99405" x2="10000" y2="94643"/>
                        <a14:foregroundMark x1="10000" y1="94643" x2="5972" y2="89484"/>
                        <a14:foregroundMark x1="5972" y1="89484" x2="9444" y2="78175"/>
                        <a14:foregroundMark x1="9444" y1="78175" x2="15694" y2="73810"/>
                        <a14:foregroundMark x1="15694" y1="73810" x2="17222" y2="73611"/>
                        <a14:foregroundMark x1="17222" y1="72619" x2="25278" y2="76389"/>
                        <a14:foregroundMark x1="25278" y1="76389" x2="26944" y2="83730"/>
                        <a14:foregroundMark x1="26944" y1="83730" x2="26528" y2="93452"/>
                        <a14:foregroundMark x1="26528" y1="93452" x2="23750" y2="99802"/>
                        <a14:foregroundMark x1="23750" y1="99802" x2="14861" y2="97421"/>
                        <a14:foregroundMark x1="14861" y1="97421" x2="10000" y2="93452"/>
                        <a14:foregroundMark x1="10000" y1="93452" x2="6528" y2="85714"/>
                        <a14:foregroundMark x1="6528" y1="85714" x2="9444" y2="75595"/>
                        <a14:foregroundMark x1="9444" y1="75595" x2="14444" y2="68651"/>
                        <a14:foregroundMark x1="14444" y1="68651" x2="17917" y2="68056"/>
                        <a14:foregroundMark x1="18333" y1="72222" x2="19583" y2="80159"/>
                        <a14:foregroundMark x1="19583" y1="80159" x2="17500" y2="73810"/>
                        <a14:foregroundMark x1="19167" y1="78770" x2="13750" y2="80357"/>
                        <a14:foregroundMark x1="13750" y1="80357" x2="10417" y2="87897"/>
                        <a14:foregroundMark x1="10417" y1="87897" x2="19028" y2="91270"/>
                        <a14:foregroundMark x1="19028" y1="91270" x2="24028" y2="88690"/>
                        <a14:foregroundMark x1="24028" y1="88690" x2="23889" y2="80754"/>
                        <a14:foregroundMark x1="23889" y1="80754" x2="15278" y2="77183"/>
                        <a14:foregroundMark x1="15278" y1="77183" x2="13056" y2="77183"/>
                        <a14:foregroundMark x1="17778" y1="79167" x2="7639" y2="83333"/>
                        <a14:foregroundMark x1="7639" y1="83333" x2="10417" y2="89881"/>
                        <a14:foregroundMark x1="10417" y1="89881" x2="16250" y2="90675"/>
                        <a14:foregroundMark x1="16250" y1="90675" x2="21528" y2="89683"/>
                        <a14:foregroundMark x1="21528" y1="89683" x2="24583" y2="83532"/>
                        <a14:foregroundMark x1="24583" y1="83532" x2="17083" y2="79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40" t="71656" r="54088" b="8244"/>
          <a:stretch/>
        </p:blipFill>
        <p:spPr>
          <a:xfrm>
            <a:off x="1040402" y="2040005"/>
            <a:ext cx="2349008" cy="9037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758E6DE-5BB5-45EA-A848-EE78E22EBE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283" t="44917" r="43780" b="25329"/>
          <a:stretch/>
        </p:blipFill>
        <p:spPr>
          <a:xfrm>
            <a:off x="4841785" y="1928180"/>
            <a:ext cx="2424022" cy="126973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775184B-68CF-4072-940D-80394AC5CACD}"/>
              </a:ext>
            </a:extLst>
          </p:cNvPr>
          <p:cNvSpPr txBox="1"/>
          <p:nvPr/>
        </p:nvSpPr>
        <p:spPr>
          <a:xfrm>
            <a:off x="1484965" y="2997716"/>
            <a:ext cx="1510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err="1"/>
              <a:t>Macrogen</a:t>
            </a:r>
            <a:r>
              <a:rPr lang="es-EC" dirty="0"/>
              <a:t>, Inc.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C7FBCC9B-0356-4443-B945-ACCE7F2EC3D1}"/>
              </a:ext>
            </a:extLst>
          </p:cNvPr>
          <p:cNvSpPr txBox="1"/>
          <p:nvPr/>
        </p:nvSpPr>
        <p:spPr>
          <a:xfrm>
            <a:off x="124235" y="6273900"/>
            <a:ext cx="2523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Fuente de imagen:</a:t>
            </a:r>
          </a:p>
          <a:p>
            <a:r>
              <a:rPr lang="es-EC" sz="1200" dirty="0"/>
              <a:t>https://blast.ncbi.nlm.nih.gov/Blast.cgi</a:t>
            </a:r>
          </a:p>
          <a:p>
            <a:r>
              <a:rPr lang="es-EC" sz="1200" dirty="0"/>
              <a:t>http://genecodes.com/free-download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59F96B1-8ED4-4DA7-B91E-9471D11DDF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220" t="44917" r="65963" b="31819"/>
          <a:stretch/>
        </p:blipFill>
        <p:spPr>
          <a:xfrm>
            <a:off x="8665033" y="1928180"/>
            <a:ext cx="2577469" cy="119602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EAD03A9E-7617-4A20-B54F-C577C4A287D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06" t="16457" r="73305" b="42535"/>
          <a:stretch/>
        </p:blipFill>
        <p:spPr>
          <a:xfrm>
            <a:off x="1085035" y="4084693"/>
            <a:ext cx="2304375" cy="2065537"/>
          </a:xfrm>
          <a:prstGeom prst="rect">
            <a:avLst/>
          </a:prstGeom>
        </p:spPr>
      </p:pic>
      <p:pic>
        <p:nvPicPr>
          <p:cNvPr id="13316" name="Picture 4" descr="ᐅ ¿Cómo funciona un árbol filogenético? ⚡️ » Cómo Funciona">
            <a:extLst>
              <a:ext uri="{FF2B5EF4-FFF2-40B4-BE49-F238E27FC236}">
                <a16:creationId xmlns:a16="http://schemas.microsoft.com/office/drawing/2014/main" id="{BC795AC6-C75D-4AC0-AF67-C78437BBB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1" r="32854" b="18877"/>
          <a:stretch/>
        </p:blipFill>
        <p:spPr bwMode="auto">
          <a:xfrm>
            <a:off x="5006270" y="4035606"/>
            <a:ext cx="2971869" cy="211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21CDBF7E-38DD-4474-B710-EDCCA6CB8409}"/>
              </a:ext>
            </a:extLst>
          </p:cNvPr>
          <p:cNvCxnSpPr/>
          <p:nvPr/>
        </p:nvCxnSpPr>
        <p:spPr>
          <a:xfrm>
            <a:off x="3778721" y="2619113"/>
            <a:ext cx="6024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18CA732-6F23-4857-A780-CEDB4B1AFE67}"/>
              </a:ext>
            </a:extLst>
          </p:cNvPr>
          <p:cNvCxnSpPr/>
          <p:nvPr/>
        </p:nvCxnSpPr>
        <p:spPr>
          <a:xfrm>
            <a:off x="7632682" y="2619113"/>
            <a:ext cx="6024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FBCC4987-940D-4669-B81E-EB1927EC6E29}"/>
              </a:ext>
            </a:extLst>
          </p:cNvPr>
          <p:cNvCxnSpPr/>
          <p:nvPr/>
        </p:nvCxnSpPr>
        <p:spPr>
          <a:xfrm>
            <a:off x="3778721" y="5261495"/>
            <a:ext cx="60245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0536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36" name="CuadroTexto 1">
            <a:extLst>
              <a:ext uri="{FF2B5EF4-FFF2-40B4-BE49-F238E27FC236}">
                <a16:creationId xmlns:a16="http://schemas.microsoft.com/office/drawing/2014/main" id="{D52EA10D-84E7-47EF-9EDD-9AE5F3B371BB}"/>
              </a:ext>
            </a:extLst>
          </p:cNvPr>
          <p:cNvSpPr txBox="1"/>
          <p:nvPr/>
        </p:nvSpPr>
        <p:spPr>
          <a:xfrm>
            <a:off x="331995" y="709278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Cuantificación e integridad de ADN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6DD4FF2-C888-4771-9DB6-A115E31AD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288" y="3434994"/>
            <a:ext cx="5641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7F9A069-2674-449F-972C-7EF58D0ABD5F}"/>
              </a:ext>
            </a:extLst>
          </p:cNvPr>
          <p:cNvSpPr txBox="1"/>
          <p:nvPr/>
        </p:nvSpPr>
        <p:spPr>
          <a:xfrm>
            <a:off x="6039431" y="1594058"/>
            <a:ext cx="57249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Figura 1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Electroforesis de ADN extraído con kit Wizard de Promega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" name="Tabla 9">
                <a:extLst>
                  <a:ext uri="{FF2B5EF4-FFF2-40B4-BE49-F238E27FC236}">
                    <a16:creationId xmlns:a16="http://schemas.microsoft.com/office/drawing/2014/main" id="{95727C35-E601-4825-A3A0-E9603BC41D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2700534"/>
                  </p:ext>
                </p:extLst>
              </p:nvPr>
            </p:nvGraphicFramePr>
            <p:xfrm>
              <a:off x="715617" y="2722083"/>
              <a:ext cx="3715751" cy="849730"/>
            </p:xfrm>
            <a:graphic>
              <a:graphicData uri="http://schemas.openxmlformats.org/drawingml/2006/table">
                <a:tbl>
                  <a:tblPr firstRow="1" firstCol="1" bandRow="1">
                    <a:tableStyleId>{2A488322-F2BA-4B5B-9748-0D474271808F}</a:tableStyleId>
                  </a:tblPr>
                  <a:tblGrid>
                    <a:gridCol w="1219925">
                      <a:extLst>
                        <a:ext uri="{9D8B030D-6E8A-4147-A177-3AD203B41FA5}">
                          <a16:colId xmlns:a16="http://schemas.microsoft.com/office/drawing/2014/main" val="1138828593"/>
                        </a:ext>
                      </a:extLst>
                    </a:gridCol>
                    <a:gridCol w="727202">
                      <a:extLst>
                        <a:ext uri="{9D8B030D-6E8A-4147-A177-3AD203B41FA5}">
                          <a16:colId xmlns:a16="http://schemas.microsoft.com/office/drawing/2014/main" val="541559825"/>
                        </a:ext>
                      </a:extLst>
                    </a:gridCol>
                    <a:gridCol w="898129">
                      <a:extLst>
                        <a:ext uri="{9D8B030D-6E8A-4147-A177-3AD203B41FA5}">
                          <a16:colId xmlns:a16="http://schemas.microsoft.com/office/drawing/2014/main" val="4276965188"/>
                        </a:ext>
                      </a:extLst>
                    </a:gridCol>
                    <a:gridCol w="870495">
                      <a:extLst>
                        <a:ext uri="{9D8B030D-6E8A-4147-A177-3AD203B41FA5}">
                          <a16:colId xmlns:a16="http://schemas.microsoft.com/office/drawing/2014/main" val="1428779696"/>
                        </a:ext>
                      </a:extLst>
                    </a:gridCol>
                  </a:tblGrid>
                  <a:tr h="566487">
                    <a:tc>
                      <a:txBody>
                        <a:bodyPr/>
                        <a:lstStyle/>
                        <a:p>
                          <a:endParaRPr lang="es-EC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800" b="0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[DNA] ng/uL</a:t>
                          </a:r>
                          <a:endParaRPr lang="es-EC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C" sz="18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s-EC" sz="18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260/280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C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s-EC" sz="1800" i="1" smtClean="0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C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s-EC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260/230</m:t>
                                  </m:r>
                                </m:sub>
                              </m:sSub>
                            </m:oMath>
                          </a14:m>
                          <a:r>
                            <a:rPr lang="es-EC" sz="18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</a:t>
                          </a:r>
                          <a:endParaRPr lang="es-EC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050672369"/>
                      </a:ext>
                    </a:extLst>
                  </a:tr>
                  <a:tr h="283243">
                    <a:tc>
                      <a:txBody>
                        <a:bodyPr/>
                        <a:lstStyle/>
                        <a:p>
                          <a:r>
                            <a:rPr lang="es-EC" sz="18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Promedio</a:t>
                          </a:r>
                          <a:endParaRPr lang="es-EC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8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243.8</a:t>
                          </a:r>
                          <a:endParaRPr lang="es-EC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1.99</a:t>
                          </a:r>
                          <a:endParaRPr lang="es-EC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1.66</a:t>
                          </a:r>
                          <a:endParaRPr lang="es-EC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50468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" name="Tabla 9">
                <a:extLst>
                  <a:ext uri="{FF2B5EF4-FFF2-40B4-BE49-F238E27FC236}">
                    <a16:creationId xmlns:a16="http://schemas.microsoft.com/office/drawing/2014/main" id="{95727C35-E601-4825-A3A0-E9603BC41D3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82700534"/>
                  </p:ext>
                </p:extLst>
              </p:nvPr>
            </p:nvGraphicFramePr>
            <p:xfrm>
              <a:off x="715617" y="2722083"/>
              <a:ext cx="3715751" cy="849730"/>
            </p:xfrm>
            <a:graphic>
              <a:graphicData uri="http://schemas.openxmlformats.org/drawingml/2006/table">
                <a:tbl>
                  <a:tblPr firstRow="1" firstCol="1" bandRow="1">
                    <a:tableStyleId>{2A488322-F2BA-4B5B-9748-0D474271808F}</a:tableStyleId>
                  </a:tblPr>
                  <a:tblGrid>
                    <a:gridCol w="1219925">
                      <a:extLst>
                        <a:ext uri="{9D8B030D-6E8A-4147-A177-3AD203B41FA5}">
                          <a16:colId xmlns:a16="http://schemas.microsoft.com/office/drawing/2014/main" val="1138828593"/>
                        </a:ext>
                      </a:extLst>
                    </a:gridCol>
                    <a:gridCol w="727202">
                      <a:extLst>
                        <a:ext uri="{9D8B030D-6E8A-4147-A177-3AD203B41FA5}">
                          <a16:colId xmlns:a16="http://schemas.microsoft.com/office/drawing/2014/main" val="541559825"/>
                        </a:ext>
                      </a:extLst>
                    </a:gridCol>
                    <a:gridCol w="898129">
                      <a:extLst>
                        <a:ext uri="{9D8B030D-6E8A-4147-A177-3AD203B41FA5}">
                          <a16:colId xmlns:a16="http://schemas.microsoft.com/office/drawing/2014/main" val="4276965188"/>
                        </a:ext>
                      </a:extLst>
                    </a:gridCol>
                    <a:gridCol w="870495">
                      <a:extLst>
                        <a:ext uri="{9D8B030D-6E8A-4147-A177-3AD203B41FA5}">
                          <a16:colId xmlns:a16="http://schemas.microsoft.com/office/drawing/2014/main" val="1428779696"/>
                        </a:ext>
                      </a:extLst>
                    </a:gridCol>
                  </a:tblGrid>
                  <a:tr h="566487">
                    <a:tc>
                      <a:txBody>
                        <a:bodyPr/>
                        <a:lstStyle/>
                        <a:p>
                          <a:endParaRPr lang="es-EC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800" b="0" kern="1200" dirty="0">
                              <a:solidFill>
                                <a:schemeClr val="lt1"/>
                              </a:solidFill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[DNA] ng/uL</a:t>
                          </a:r>
                          <a:endParaRPr lang="es-EC" sz="18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217687" t="-12903" r="-99320" b="-741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C"/>
                        </a:p>
                      </a:txBody>
                      <a:tcPr marL="68580" marR="68580" marT="0" marB="0">
                        <a:blipFill>
                          <a:blip r:embed="rId4"/>
                          <a:stretch>
                            <a:fillRect l="-326573" t="-12903" r="-2098" b="-741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50672369"/>
                      </a:ext>
                    </a:extLst>
                  </a:tr>
                  <a:tr h="283243">
                    <a:tc>
                      <a:txBody>
                        <a:bodyPr/>
                        <a:lstStyle/>
                        <a:p>
                          <a:r>
                            <a:rPr lang="es-EC" sz="18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Promedio</a:t>
                          </a:r>
                          <a:endParaRPr lang="es-EC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es-EC" sz="18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243.8</a:t>
                          </a:r>
                          <a:endParaRPr lang="es-EC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1.99</a:t>
                          </a:r>
                          <a:endParaRPr lang="es-EC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C" sz="1800" dirty="0">
                              <a:effectLst/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1.66</a:t>
                          </a:r>
                          <a:endParaRPr lang="es-EC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9750468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5BCA5F83-A2BE-4FA8-8101-D2A02BC8B3CA}"/>
              </a:ext>
            </a:extLst>
          </p:cNvPr>
          <p:cNvSpPr txBox="1"/>
          <p:nvPr/>
        </p:nvSpPr>
        <p:spPr>
          <a:xfrm>
            <a:off x="10042" y="1628106"/>
            <a:ext cx="494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Tabla 1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Resultados de concentración y radios de absorbancia de las 65 muestras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4AFF816-0FE2-4527-AA1B-D19547B3FF97}"/>
                  </a:ext>
                </a:extLst>
              </p:cNvPr>
              <p:cNvSpPr txBox="1"/>
              <p:nvPr/>
            </p:nvSpPr>
            <p:spPr>
              <a:xfrm>
                <a:off x="1433796" y="4081372"/>
                <a:ext cx="2526846" cy="15270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Valores de Absorbancia</a:t>
                </a:r>
                <a:r>
                  <a:rPr lang="es-EC" dirty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285750" indent="-285750">
                  <a:buClr>
                    <a:srgbClr val="FF6699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260/280</m:t>
                        </m:r>
                      </m:sub>
                    </m:sSub>
                  </m:oMath>
                </a14:m>
                <a:r>
                  <a:rPr lang="es-EC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s-EC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= 1.8 – 2.0</a:t>
                </a:r>
                <a:endParaRPr lang="es-EC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s-EC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285750" indent="-285750">
                  <a:buClr>
                    <a:srgbClr val="FF6699"/>
                  </a:buClr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260/230</m:t>
                        </m:r>
                      </m:sub>
                    </m:sSub>
                  </m:oMath>
                </a14:m>
                <a:r>
                  <a:rPr lang="es-EC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= 2.0 – 2.2</a:t>
                </a:r>
                <a:endParaRPr lang="es-EC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s-EC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C4AFF816-0FE2-4527-AA1B-D19547B3F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796" y="4081372"/>
                <a:ext cx="2526846" cy="1527085"/>
              </a:xfrm>
              <a:prstGeom prst="rect">
                <a:avLst/>
              </a:prstGeom>
              <a:blipFill>
                <a:blip r:embed="rId5"/>
                <a:stretch>
                  <a:fillRect l="-1928" t="-240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6EE69BB2-D1CF-4FA5-A81B-FC168C05257F}"/>
              </a:ext>
            </a:extLst>
          </p:cNvPr>
          <p:cNvSpPr txBox="1"/>
          <p:nvPr/>
        </p:nvSpPr>
        <p:spPr>
          <a:xfrm>
            <a:off x="1672635" y="5518919"/>
            <a:ext cx="16210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Wilfinger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et al., (1997)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BD75DA9-C98F-455C-96CA-26F2495BCA8A}"/>
              </a:ext>
            </a:extLst>
          </p:cNvPr>
          <p:cNvSpPr txBox="1"/>
          <p:nvPr/>
        </p:nvSpPr>
        <p:spPr>
          <a:xfrm>
            <a:off x="6117204" y="4296081"/>
            <a:ext cx="34876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Valores de Concentración de ADN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buClr>
                <a:srgbClr val="FF66CC"/>
              </a:buClr>
              <a:buFont typeface="Courier New" panose="02070309020205020404" pitchFamily="49" charset="0"/>
              <a:buChar char="o"/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10 ng / 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μL</a:t>
            </a:r>
          </a:p>
          <a:p>
            <a:pPr marL="285750" indent="-285750">
              <a:buClr>
                <a:srgbClr val="FF66CC"/>
              </a:buClr>
              <a:buFont typeface="Courier New" panose="02070309020205020404" pitchFamily="49" charset="0"/>
              <a:buChar char="o"/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Bandas débiles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5BDE3FB-9BA6-4517-AB5A-0480C52F3A7F}"/>
              </a:ext>
            </a:extLst>
          </p:cNvPr>
          <p:cNvSpPr txBox="1"/>
          <p:nvPr/>
        </p:nvSpPr>
        <p:spPr>
          <a:xfrm>
            <a:off x="6117204" y="5276797"/>
            <a:ext cx="3465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Integridad de ADN comprometida:</a:t>
            </a:r>
          </a:p>
          <a:p>
            <a:pPr marL="285750" indent="-285750">
              <a:buClr>
                <a:srgbClr val="FF66CC"/>
              </a:buClr>
              <a:buFont typeface="Courier New" panose="02070309020205020404" pitchFamily="49" charset="0"/>
              <a:buChar char="o"/>
            </a:pP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Bandas borrosas y extendidas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AD584E7-BA1C-43C8-8C8F-5D6FDBCCA0AC}"/>
              </a:ext>
            </a:extLst>
          </p:cNvPr>
          <p:cNvSpPr txBox="1"/>
          <p:nvPr/>
        </p:nvSpPr>
        <p:spPr>
          <a:xfrm>
            <a:off x="6187543" y="5931917"/>
            <a:ext cx="15437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Sánchez et al., (2012)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E2EC457-AF40-4ADD-8717-8BBF93EE7ED9}"/>
              </a:ext>
            </a:extLst>
          </p:cNvPr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rcRect l="71702" t="66743" r="8309" b="14310"/>
          <a:stretch/>
        </p:blipFill>
        <p:spPr bwMode="auto">
          <a:xfrm>
            <a:off x="7062859" y="2190268"/>
            <a:ext cx="3487685" cy="1861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86957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sp>
        <p:nvSpPr>
          <p:cNvPr id="36" name="CuadroTexto 1">
            <a:extLst>
              <a:ext uri="{FF2B5EF4-FFF2-40B4-BE49-F238E27FC236}">
                <a16:creationId xmlns:a16="http://schemas.microsoft.com/office/drawing/2014/main" id="{D52EA10D-84E7-47EF-9EDD-9AE5F3B371BB}"/>
              </a:ext>
            </a:extLst>
          </p:cNvPr>
          <p:cNvSpPr txBox="1"/>
          <p:nvPr/>
        </p:nvSpPr>
        <p:spPr>
          <a:xfrm>
            <a:off x="-7362" y="609030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Amplificación del gen ARNr 16S bacteriano por PCR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4F4D6E-C698-419B-8CD8-1E5A73BEA1E2}"/>
              </a:ext>
            </a:extLst>
          </p:cNvPr>
          <p:cNvSpPr txBox="1"/>
          <p:nvPr/>
        </p:nvSpPr>
        <p:spPr>
          <a:xfrm>
            <a:off x="122643" y="1173922"/>
            <a:ext cx="6783124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Figura 2.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Amplificación por PCR del gen ARNr 16S del ADN obtenido de aislados de muestras de leche de ganado bovino de las islas Galápagos.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53122A7-0B47-4654-B8E2-91D02A6DE82C}"/>
              </a:ext>
            </a:extLst>
          </p:cNvPr>
          <p:cNvSpPr txBox="1"/>
          <p:nvPr/>
        </p:nvSpPr>
        <p:spPr>
          <a:xfrm>
            <a:off x="-2605" y="4564082"/>
            <a:ext cx="8302542" cy="165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 marcador de peso molecular 1Kb. Carril (1 - 200): productos de PCR.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Carril C160: Control positivo </a:t>
            </a:r>
            <a:r>
              <a:rPr lang="es-EC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aureus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(RNA 16S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+,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+,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mecA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-,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blaZ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+), autorizada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 su uso por el departamento de Bacteriología de la Universidad de </a:t>
            </a:r>
            <a:r>
              <a:rPr lang="es-EC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Liège</a:t>
            </a: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Bélgica. 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Carril CN control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BFFFA114-E71A-4CFF-910E-335FB87F884A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4" r="2116"/>
          <a:stretch/>
        </p:blipFill>
        <p:spPr bwMode="auto">
          <a:xfrm>
            <a:off x="7345081" y="617945"/>
            <a:ext cx="4846919" cy="39813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B1DAB4F6-4EBF-4815-8A96-263760770054}"/>
              </a:ext>
            </a:extLst>
          </p:cNvPr>
          <p:cNvSpPr txBox="1"/>
          <p:nvPr/>
        </p:nvSpPr>
        <p:spPr>
          <a:xfrm>
            <a:off x="8000174" y="4781628"/>
            <a:ext cx="37641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lnSpc>
                <a:spcPct val="150000"/>
              </a:lnSpc>
              <a:buClr>
                <a:srgbClr val="FF6699"/>
              </a:buClr>
              <a:buFont typeface="Courier New" panose="02070309020205020404" pitchFamily="49" charset="0"/>
              <a:buChar char="o"/>
            </a:pP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341F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907R</a:t>
            </a:r>
          </a:p>
          <a:p>
            <a:pPr marL="285750" indent="-285750" algn="ctr">
              <a:lnSpc>
                <a:spcPct val="150000"/>
              </a:lnSpc>
              <a:buClr>
                <a:srgbClr val="FF6699"/>
              </a:buClr>
              <a:buFont typeface="Courier New" panose="02070309020205020404" pitchFamily="49" charset="0"/>
              <a:buChar char="o"/>
            </a:pP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27F y 1492R </a:t>
            </a:r>
          </a:p>
          <a:p>
            <a:pPr algn="ctr">
              <a:buClr>
                <a:srgbClr val="FF6699"/>
              </a:buClr>
            </a:pPr>
            <a:endParaRPr lang="es-EC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FF6699"/>
              </a:buClr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Esencial en procesos de traducción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 de texto 2">
            <a:extLst>
              <a:ext uri="{FF2B5EF4-FFF2-40B4-BE49-F238E27FC236}">
                <a16:creationId xmlns:a16="http://schemas.microsoft.com/office/drawing/2014/main" id="{A32BD09D-E34C-44EF-B89D-945B0431C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1772525"/>
            <a:ext cx="5976731" cy="33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indent="450215">
              <a:lnSpc>
                <a:spcPct val="200000"/>
              </a:lnSpc>
              <a:spcAft>
                <a:spcPts val="800"/>
              </a:spcAft>
            </a:pPr>
            <a:r>
              <a:rPr lang="es-EC" sz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MP  1    2    5    7   10   13  15  16  17  39  61   </a:t>
            </a:r>
            <a:r>
              <a:rPr lang="es-EC" sz="10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97  102  109 131 135  141 150 160 200  </a:t>
            </a:r>
            <a:r>
              <a:rPr lang="es-EC" sz="9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C160 CN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F207693-AAD9-4F04-B953-1BDD3A254910}"/>
              </a:ext>
            </a:extLst>
          </p:cNvPr>
          <p:cNvSpPr txBox="1"/>
          <p:nvPr/>
        </p:nvSpPr>
        <p:spPr>
          <a:xfrm>
            <a:off x="7250143" y="4525321"/>
            <a:ext cx="33564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Addis et al., (2016); Fukuda et al., (2016)</a:t>
            </a: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4B9C11B1-DEBB-44A9-A7C3-8704C80CD612}"/>
              </a:ext>
            </a:extLst>
          </p:cNvPr>
          <p:cNvPicPr/>
          <p:nvPr/>
        </p:nvPicPr>
        <p:blipFill rotWithShape="1">
          <a:blip r:embed="rId5"/>
          <a:srcRect l="29968" t="40479" r="18269" b="30445"/>
          <a:stretch/>
        </p:blipFill>
        <p:spPr bwMode="auto">
          <a:xfrm>
            <a:off x="442521" y="2041722"/>
            <a:ext cx="6267768" cy="2483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430586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A98BB39-60EA-48EA-AFD1-86E8E46A4C29}"/>
              </a:ext>
            </a:extLst>
          </p:cNvPr>
          <p:cNvSpPr txBox="1"/>
          <p:nvPr/>
        </p:nvSpPr>
        <p:spPr>
          <a:xfrm>
            <a:off x="4744872" y="654020"/>
            <a:ext cx="1571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56 secuencias 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D5F7424-8F60-4C61-8D23-BB764EFF2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0" y="1037127"/>
            <a:ext cx="2112987" cy="5094765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9D29F46-D1C1-4B79-97E6-3542D01571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18" t="10945" r="33975" b="40460"/>
          <a:stretch/>
        </p:blipFill>
        <p:spPr>
          <a:xfrm>
            <a:off x="3225915" y="1208206"/>
            <a:ext cx="4609086" cy="4714922"/>
          </a:xfrm>
          <a:prstGeom prst="rect">
            <a:avLst/>
          </a:prstGeom>
        </p:spPr>
      </p:pic>
      <p:sp>
        <p:nvSpPr>
          <p:cNvPr id="37" name="Rectángulo 36">
            <a:extLst>
              <a:ext uri="{FF2B5EF4-FFF2-40B4-BE49-F238E27FC236}">
                <a16:creationId xmlns:a16="http://schemas.microsoft.com/office/drawing/2014/main" id="{BAB702D7-577E-4B17-9AD2-2AF3425AA871}"/>
              </a:ext>
            </a:extLst>
          </p:cNvPr>
          <p:cNvSpPr/>
          <p:nvPr/>
        </p:nvSpPr>
        <p:spPr>
          <a:xfrm>
            <a:off x="4141827" y="1274704"/>
            <a:ext cx="3610100" cy="193233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CE1626E-FF8D-48AB-9878-86C0234A9923}"/>
              </a:ext>
            </a:extLst>
          </p:cNvPr>
          <p:cNvSpPr txBox="1"/>
          <p:nvPr/>
        </p:nvSpPr>
        <p:spPr>
          <a:xfrm>
            <a:off x="7749753" y="1177185"/>
            <a:ext cx="2592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i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 haemolyticus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92AF69A6-814D-4537-AE66-CB0E42AEDF41}"/>
              </a:ext>
            </a:extLst>
          </p:cNvPr>
          <p:cNvSpPr/>
          <p:nvPr/>
        </p:nvSpPr>
        <p:spPr>
          <a:xfrm>
            <a:off x="4141827" y="3254866"/>
            <a:ext cx="3610100" cy="3174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4F62B9C2-331B-4E56-8E8C-BD1A275C662A}"/>
              </a:ext>
            </a:extLst>
          </p:cNvPr>
          <p:cNvSpPr txBox="1"/>
          <p:nvPr/>
        </p:nvSpPr>
        <p:spPr>
          <a:xfrm>
            <a:off x="7835001" y="3138655"/>
            <a:ext cx="22774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 equorum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66A039F-2471-417E-92F3-0C166E02F446}"/>
              </a:ext>
            </a:extLst>
          </p:cNvPr>
          <p:cNvSpPr/>
          <p:nvPr/>
        </p:nvSpPr>
        <p:spPr>
          <a:xfrm>
            <a:off x="3413379" y="3650964"/>
            <a:ext cx="4338547" cy="2272757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2D1C391-AF0B-4C6E-84BA-DBBDBAD41FE2}"/>
              </a:ext>
            </a:extLst>
          </p:cNvPr>
          <p:cNvSpPr txBox="1"/>
          <p:nvPr/>
        </p:nvSpPr>
        <p:spPr>
          <a:xfrm>
            <a:off x="7835001" y="4348256"/>
            <a:ext cx="20565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 aureus</a:t>
            </a:r>
          </a:p>
        </p:txBody>
      </p:sp>
      <p:sp>
        <p:nvSpPr>
          <p:cNvPr id="47" name="Cerrar llave 46">
            <a:extLst>
              <a:ext uri="{FF2B5EF4-FFF2-40B4-BE49-F238E27FC236}">
                <a16:creationId xmlns:a16="http://schemas.microsoft.com/office/drawing/2014/main" id="{F3A1D5BA-9BA9-4D6C-8558-748598C0C664}"/>
              </a:ext>
            </a:extLst>
          </p:cNvPr>
          <p:cNvSpPr/>
          <p:nvPr/>
        </p:nvSpPr>
        <p:spPr>
          <a:xfrm>
            <a:off x="2488211" y="1124167"/>
            <a:ext cx="672300" cy="23961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27C3ADB-0951-4832-8688-DA3B277EF9F9}"/>
              </a:ext>
            </a:extLst>
          </p:cNvPr>
          <p:cNvSpPr txBox="1"/>
          <p:nvPr/>
        </p:nvSpPr>
        <p:spPr>
          <a:xfrm>
            <a:off x="10133823" y="4623476"/>
            <a:ext cx="2056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Guazha, (2021) </a:t>
            </a:r>
          </a:p>
          <a:p>
            <a:pPr algn="r"/>
            <a:endParaRPr lang="es-EC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Andrade &amp; Sánchez, (2018)</a:t>
            </a:r>
          </a:p>
          <a:p>
            <a:pPr algn="r"/>
            <a:endParaRPr lang="es-EC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Acuña &amp; Rivadeneira, (2008) </a:t>
            </a:r>
          </a:p>
          <a:p>
            <a:pPr algn="r"/>
            <a:r>
              <a:rPr lang="es-EC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Espinoza &amp; Mier, (2013)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5C546A6-DFD8-4FD9-AD47-B3A5C59A618F}"/>
              </a:ext>
            </a:extLst>
          </p:cNvPr>
          <p:cNvSpPr txBox="1"/>
          <p:nvPr/>
        </p:nvSpPr>
        <p:spPr>
          <a:xfrm>
            <a:off x="8188662" y="3448051"/>
            <a:ext cx="2154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Egipto: 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infecciones mixta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aureus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E2EDAFE-6BBA-44D4-8424-E9E688F0C5D0}"/>
              </a:ext>
            </a:extLst>
          </p:cNvPr>
          <p:cNvSpPr txBox="1"/>
          <p:nvPr/>
        </p:nvSpPr>
        <p:spPr>
          <a:xfrm>
            <a:off x="8188662" y="1526217"/>
            <a:ext cx="25953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Oro y Pichincha: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55% Oportunistas </a:t>
            </a:r>
            <a:r>
              <a:rPr lang="es-EC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EC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Argentina : Resistencias antibióticos</a:t>
            </a:r>
          </a:p>
        </p:txBody>
      </p:sp>
      <p:sp>
        <p:nvSpPr>
          <p:cNvPr id="31" name="CuadroTexto 1">
            <a:extLst>
              <a:ext uri="{FF2B5EF4-FFF2-40B4-BE49-F238E27FC236}">
                <a16:creationId xmlns:a16="http://schemas.microsoft.com/office/drawing/2014/main" id="{AE113925-70F6-43DE-8331-848702861B77}"/>
              </a:ext>
            </a:extLst>
          </p:cNvPr>
          <p:cNvSpPr txBox="1"/>
          <p:nvPr/>
        </p:nvSpPr>
        <p:spPr>
          <a:xfrm>
            <a:off x="519921" y="132146"/>
            <a:ext cx="194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Árbol de máxima verosimilitud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EF4A72C-7A4C-4709-AC59-59D1DBB09935}"/>
              </a:ext>
            </a:extLst>
          </p:cNvPr>
          <p:cNvSpPr txBox="1"/>
          <p:nvPr/>
        </p:nvSpPr>
        <p:spPr>
          <a:xfrm>
            <a:off x="10854373" y="1570375"/>
            <a:ext cx="1407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 et al., (2018)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347B2F9-5952-47DD-A421-7833EB937A0F}"/>
              </a:ext>
            </a:extLst>
          </p:cNvPr>
          <p:cNvSpPr txBox="1"/>
          <p:nvPr/>
        </p:nvSpPr>
        <p:spPr>
          <a:xfrm>
            <a:off x="10747719" y="2316137"/>
            <a:ext cx="15146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Srednik et al., (2015)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8A0108CE-C73E-4C9E-8B52-87E6C9321BA7}"/>
              </a:ext>
            </a:extLst>
          </p:cNvPr>
          <p:cNvSpPr txBox="1"/>
          <p:nvPr/>
        </p:nvSpPr>
        <p:spPr>
          <a:xfrm>
            <a:off x="10784032" y="3425144"/>
            <a:ext cx="15620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Yasser et al., (2018)</a:t>
            </a:r>
            <a:r>
              <a:rPr lang="es-EC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C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A180E034-7282-4B79-A89D-F6E8F78168EF}"/>
              </a:ext>
            </a:extLst>
          </p:cNvPr>
          <p:cNvSpPr txBox="1"/>
          <p:nvPr/>
        </p:nvSpPr>
        <p:spPr>
          <a:xfrm>
            <a:off x="8219418" y="4615295"/>
            <a:ext cx="19144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Galápagos: 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13%</a:t>
            </a:r>
          </a:p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Bolívar:  55%</a:t>
            </a:r>
          </a:p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Pichincha:  55%</a:t>
            </a:r>
          </a:p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Napo:  12%</a:t>
            </a:r>
          </a:p>
        </p:txBody>
      </p:sp>
    </p:spTree>
    <p:extLst>
      <p:ext uri="{BB962C8B-B14F-4D97-AF65-F5344CB8AC3E}">
        <p14:creationId xmlns:p14="http://schemas.microsoft.com/office/powerpoint/2010/main" val="185645350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20" name="CuadroTexto 3">
            <a:extLst>
              <a:ext uri="{FF2B5EF4-FFF2-40B4-BE49-F238E27FC236}">
                <a16:creationId xmlns:a16="http://schemas.microsoft.com/office/drawing/2014/main" id="{9BEBB93C-CD4F-447D-84E7-A8BA3C6FB56A}"/>
              </a:ext>
            </a:extLst>
          </p:cNvPr>
          <p:cNvSpPr txBox="1"/>
          <p:nvPr/>
        </p:nvSpPr>
        <p:spPr>
          <a:xfrm>
            <a:off x="-53495" y="661554"/>
            <a:ext cx="206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Filograma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D5F7424-8F60-4C61-8D23-BB764EFF2A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2" y="1119080"/>
            <a:ext cx="2092883" cy="5046290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59D29F46-D1C1-4B79-97E6-3542D015717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221" t="59310" r="35854" b="18705"/>
          <a:stretch/>
        </p:blipFill>
        <p:spPr>
          <a:xfrm>
            <a:off x="3587843" y="1941342"/>
            <a:ext cx="3773697" cy="2478042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436A7B5E-EF1C-4423-ABDF-C813586F2FEA}"/>
              </a:ext>
            </a:extLst>
          </p:cNvPr>
          <p:cNvSpPr/>
          <p:nvPr/>
        </p:nvSpPr>
        <p:spPr>
          <a:xfrm>
            <a:off x="4468272" y="1969478"/>
            <a:ext cx="2888974" cy="8581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8D8C6F9-382C-4804-9B4F-977AE5C9FA46}"/>
              </a:ext>
            </a:extLst>
          </p:cNvPr>
          <p:cNvSpPr txBox="1"/>
          <p:nvPr/>
        </p:nvSpPr>
        <p:spPr>
          <a:xfrm>
            <a:off x="7374654" y="1853738"/>
            <a:ext cx="2100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 agnetis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D7FC6F64-1F58-4218-A9D9-4E9B887FAC11}"/>
              </a:ext>
            </a:extLst>
          </p:cNvPr>
          <p:cNvSpPr/>
          <p:nvPr/>
        </p:nvSpPr>
        <p:spPr>
          <a:xfrm>
            <a:off x="4161466" y="2889568"/>
            <a:ext cx="3195779" cy="14983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03D1F9E-13C0-4AFA-AF2C-938770C1BB31}"/>
              </a:ext>
            </a:extLst>
          </p:cNvPr>
          <p:cNvSpPr txBox="1"/>
          <p:nvPr/>
        </p:nvSpPr>
        <p:spPr>
          <a:xfrm>
            <a:off x="7394126" y="2944534"/>
            <a:ext cx="2612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600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Staphylococcus chromogenes</a:t>
            </a:r>
          </a:p>
        </p:txBody>
      </p:sp>
      <p:sp>
        <p:nvSpPr>
          <p:cNvPr id="47" name="Cerrar llave 46">
            <a:extLst>
              <a:ext uri="{FF2B5EF4-FFF2-40B4-BE49-F238E27FC236}">
                <a16:creationId xmlns:a16="http://schemas.microsoft.com/office/drawing/2014/main" id="{F3A1D5BA-9BA9-4D6C-8558-748598C0C664}"/>
              </a:ext>
            </a:extLst>
          </p:cNvPr>
          <p:cNvSpPr/>
          <p:nvPr/>
        </p:nvSpPr>
        <p:spPr>
          <a:xfrm>
            <a:off x="2294341" y="2625717"/>
            <a:ext cx="672300" cy="8032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1C250B9B-3ABC-47EB-8A96-633556F3C117}"/>
              </a:ext>
            </a:extLst>
          </p:cNvPr>
          <p:cNvSpPr txBox="1"/>
          <p:nvPr/>
        </p:nvSpPr>
        <p:spPr>
          <a:xfrm>
            <a:off x="7766287" y="3338054"/>
            <a:ext cx="317082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Oro y Pichincha:  55%</a:t>
            </a:r>
          </a:p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Oportunistas + </a:t>
            </a:r>
            <a:r>
              <a:rPr lang="es-EC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S. aureus</a:t>
            </a:r>
          </a:p>
          <a:p>
            <a:r>
              <a:rPr lang="es-EC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Argentina y Colombia: </a:t>
            </a:r>
          </a:p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resistencia antibiótica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BB1AAEF6-BBF5-4101-8DE5-F4036E9C6180}"/>
              </a:ext>
            </a:extLst>
          </p:cNvPr>
          <p:cNvSpPr txBox="1"/>
          <p:nvPr/>
        </p:nvSpPr>
        <p:spPr>
          <a:xfrm>
            <a:off x="7743759" y="2248520"/>
            <a:ext cx="31247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USA: Oportunista</a:t>
            </a:r>
          </a:p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Finlandia: similar a 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s-EC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hyicus</a:t>
            </a:r>
            <a:endParaRPr lang="es-EC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D927B3E-F0CE-4FC9-8C9E-E1987FFA2412}"/>
              </a:ext>
            </a:extLst>
          </p:cNvPr>
          <p:cNvSpPr txBox="1"/>
          <p:nvPr/>
        </p:nvSpPr>
        <p:spPr>
          <a:xfrm>
            <a:off x="10746207" y="2294989"/>
            <a:ext cx="15348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Calcutt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(2014)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F59F9B9D-07D6-48E3-BCEE-B85BC87F179F}"/>
              </a:ext>
            </a:extLst>
          </p:cNvPr>
          <p:cNvSpPr txBox="1"/>
          <p:nvPr/>
        </p:nvSpPr>
        <p:spPr>
          <a:xfrm>
            <a:off x="10868525" y="3400816"/>
            <a:ext cx="14760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 et al., 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2018)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D375813-8D94-4B20-AB87-1412094A66DC}"/>
              </a:ext>
            </a:extLst>
          </p:cNvPr>
          <p:cNvSpPr txBox="1"/>
          <p:nvPr/>
        </p:nvSpPr>
        <p:spPr>
          <a:xfrm>
            <a:off x="10746207" y="4121999"/>
            <a:ext cx="1574064" cy="279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Srednik et al., (2015)</a:t>
            </a:r>
          </a:p>
        </p:txBody>
      </p:sp>
    </p:spTree>
    <p:extLst>
      <p:ext uri="{BB962C8B-B14F-4D97-AF65-F5344CB8AC3E}">
        <p14:creationId xmlns:p14="http://schemas.microsoft.com/office/powerpoint/2010/main" val="239227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875871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A1BCBF8-5282-4CF1-88F8-93FDFBD2FCE6}"/>
              </a:ext>
            </a:extLst>
          </p:cNvPr>
          <p:cNvSpPr txBox="1"/>
          <p:nvPr/>
        </p:nvSpPr>
        <p:spPr>
          <a:xfrm>
            <a:off x="6552717" y="1406000"/>
            <a:ext cx="1957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Micrococcus luteus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E47F26B-7E09-4439-95D3-568CE95FA175}"/>
              </a:ext>
            </a:extLst>
          </p:cNvPr>
          <p:cNvSpPr txBox="1"/>
          <p:nvPr/>
        </p:nvSpPr>
        <p:spPr>
          <a:xfrm>
            <a:off x="6608989" y="2221863"/>
            <a:ext cx="2581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Macrococcus caseolyticus</a:t>
            </a:r>
          </a:p>
          <a:p>
            <a:r>
              <a:rPr lang="es-EC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Macrococcus bohemicus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48E30C1-7AC7-4766-BC95-AD7311DE94E9}"/>
              </a:ext>
            </a:extLst>
          </p:cNvPr>
          <p:cNvSpPr txBox="1"/>
          <p:nvPr/>
        </p:nvSpPr>
        <p:spPr>
          <a:xfrm>
            <a:off x="6628742" y="3591954"/>
            <a:ext cx="2137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Bacillus licheniformis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A4A1A18-299F-4CFD-825F-F455E9418C44}"/>
              </a:ext>
            </a:extLst>
          </p:cNvPr>
          <p:cNvSpPr txBox="1"/>
          <p:nvPr/>
        </p:nvSpPr>
        <p:spPr>
          <a:xfrm>
            <a:off x="6628742" y="3907022"/>
            <a:ext cx="1595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Bacillus subtilis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ACA538C-4614-496F-B861-F551C08BFC90}"/>
              </a:ext>
            </a:extLst>
          </p:cNvPr>
          <p:cNvSpPr txBox="1"/>
          <p:nvPr/>
        </p:nvSpPr>
        <p:spPr>
          <a:xfrm>
            <a:off x="6608989" y="4948512"/>
            <a:ext cx="2092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Bacillus megaterium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EAC1B67-0C02-400B-9C31-DE111563A8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053" t="12542" r="25217" b="40476"/>
          <a:stretch/>
        </p:blipFill>
        <p:spPr>
          <a:xfrm>
            <a:off x="1553569" y="1467593"/>
            <a:ext cx="5001318" cy="4299063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EF8A2B8-ADE9-4DAF-BED5-5D615A9B22F1}"/>
              </a:ext>
            </a:extLst>
          </p:cNvPr>
          <p:cNvSpPr/>
          <p:nvPr/>
        </p:nvSpPr>
        <p:spPr>
          <a:xfrm>
            <a:off x="2034736" y="1541210"/>
            <a:ext cx="4420097" cy="6921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D80B40E-357E-45B1-87F1-92682E13F605}"/>
              </a:ext>
            </a:extLst>
          </p:cNvPr>
          <p:cNvSpPr/>
          <p:nvPr/>
        </p:nvSpPr>
        <p:spPr>
          <a:xfrm>
            <a:off x="2001110" y="2333508"/>
            <a:ext cx="4453724" cy="97444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C406766-CE2C-45D9-917D-AC057EE712F7}"/>
              </a:ext>
            </a:extLst>
          </p:cNvPr>
          <p:cNvSpPr/>
          <p:nvPr/>
        </p:nvSpPr>
        <p:spPr>
          <a:xfrm>
            <a:off x="2225752" y="3596183"/>
            <a:ext cx="4229083" cy="756685"/>
          </a:xfrm>
          <a:prstGeom prst="rect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4AAA5D15-E297-490F-8BDB-24EEB7B27ED9}"/>
              </a:ext>
            </a:extLst>
          </p:cNvPr>
          <p:cNvSpPr/>
          <p:nvPr/>
        </p:nvSpPr>
        <p:spPr>
          <a:xfrm>
            <a:off x="2034736" y="4402261"/>
            <a:ext cx="4420098" cy="4796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5F0444E7-F36F-4D17-A1A7-9165D51218E9}"/>
              </a:ext>
            </a:extLst>
          </p:cNvPr>
          <p:cNvSpPr/>
          <p:nvPr/>
        </p:nvSpPr>
        <p:spPr>
          <a:xfrm>
            <a:off x="2034737" y="4957842"/>
            <a:ext cx="4420098" cy="806689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02303D6-7946-4286-9007-0E0396A22FB8}"/>
              </a:ext>
            </a:extLst>
          </p:cNvPr>
          <p:cNvSpPr txBox="1"/>
          <p:nvPr/>
        </p:nvSpPr>
        <p:spPr>
          <a:xfrm>
            <a:off x="6860689" y="1728834"/>
            <a:ext cx="29538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Pakistán: mastitis en búfalos 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B2459A29-113F-4419-BE24-F1BD04BB8A9E}"/>
              </a:ext>
            </a:extLst>
          </p:cNvPr>
          <p:cNvSpPr txBox="1"/>
          <p:nvPr/>
        </p:nvSpPr>
        <p:spPr>
          <a:xfrm>
            <a:off x="6876014" y="2795826"/>
            <a:ext cx="294377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Suiza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 </a:t>
            </a:r>
            <a:r>
              <a:rPr lang="es-EC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mecD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resistencia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DCF39E8C-1FA7-48AB-9B26-EC915BB35021}"/>
              </a:ext>
            </a:extLst>
          </p:cNvPr>
          <p:cNvSpPr txBox="1"/>
          <p:nvPr/>
        </p:nvSpPr>
        <p:spPr>
          <a:xfrm>
            <a:off x="6939690" y="4239370"/>
            <a:ext cx="24371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Bolívar y El Oro:   21 %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CA6CB594-4809-498E-B683-D9A4B9CEB3A8}"/>
              </a:ext>
            </a:extLst>
          </p:cNvPr>
          <p:cNvSpPr txBox="1"/>
          <p:nvPr/>
        </p:nvSpPr>
        <p:spPr>
          <a:xfrm>
            <a:off x="6978741" y="5263580"/>
            <a:ext cx="27383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Sudán e India:  2%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7A4DD5BD-F205-4DDA-9FFD-0B885AFE01E6}"/>
              </a:ext>
            </a:extLst>
          </p:cNvPr>
          <p:cNvSpPr txBox="1"/>
          <p:nvPr/>
        </p:nvSpPr>
        <p:spPr>
          <a:xfrm>
            <a:off x="10740383" y="1759611"/>
            <a:ext cx="14759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Baloch</a:t>
            </a: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 et al., (2011) 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B98D0920-69C8-46ED-80AC-B9AEFAF512E9}"/>
              </a:ext>
            </a:extLst>
          </p:cNvPr>
          <p:cNvSpPr txBox="1"/>
          <p:nvPr/>
        </p:nvSpPr>
        <p:spPr>
          <a:xfrm>
            <a:off x="10358207" y="2848170"/>
            <a:ext cx="19228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Schwendener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2017) 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35793E42-E439-4678-8F85-F728C506693D}"/>
              </a:ext>
            </a:extLst>
          </p:cNvPr>
          <p:cNvSpPr txBox="1"/>
          <p:nvPr/>
        </p:nvSpPr>
        <p:spPr>
          <a:xfrm>
            <a:off x="10676454" y="5294357"/>
            <a:ext cx="15999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Mukesh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(2019)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CF2AA2E-DC7C-4F1A-982E-6ED5AE2BA079}"/>
              </a:ext>
            </a:extLst>
          </p:cNvPr>
          <p:cNvSpPr txBox="1"/>
          <p:nvPr/>
        </p:nvSpPr>
        <p:spPr>
          <a:xfrm>
            <a:off x="9720199" y="4318558"/>
            <a:ext cx="252807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Navarrete, (2019)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 et al., 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2018) </a:t>
            </a:r>
            <a:endParaRPr lang="es-EC" sz="1200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1EADD9EA-7ECA-4098-9485-F7BA81497C0F}"/>
              </a:ext>
            </a:extLst>
          </p:cNvPr>
          <p:cNvSpPr txBox="1"/>
          <p:nvPr/>
        </p:nvSpPr>
        <p:spPr>
          <a:xfrm>
            <a:off x="18267" y="3957151"/>
            <a:ext cx="6140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Guazha, (2020)	</a:t>
            </a: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35% </a:t>
            </a:r>
            <a:r>
              <a:rPr lang="es-EC" sz="1800" i="1" dirty="0">
                <a:latin typeface="Calibri" panose="020F0502020204030204" pitchFamily="34" charset="0"/>
                <a:cs typeface="Calibri" panose="020F0502020204030204" pitchFamily="34" charset="0"/>
              </a:rPr>
              <a:t>Bacillus</a:t>
            </a:r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57808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EAC1B67-0C02-400B-9C31-DE111563A8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383" t="58265" r="25217" b="11466"/>
          <a:stretch/>
        </p:blipFill>
        <p:spPr>
          <a:xfrm>
            <a:off x="0" y="2110504"/>
            <a:ext cx="5512676" cy="3203396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16B77287-6E63-483B-87F2-C1FEE954CDF5}"/>
              </a:ext>
            </a:extLst>
          </p:cNvPr>
          <p:cNvSpPr/>
          <p:nvPr/>
        </p:nvSpPr>
        <p:spPr>
          <a:xfrm>
            <a:off x="1297126" y="2122848"/>
            <a:ext cx="3710312" cy="95170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7EC199B-68EB-4A19-9A19-B0F016A0310C}"/>
              </a:ext>
            </a:extLst>
          </p:cNvPr>
          <p:cNvSpPr txBox="1"/>
          <p:nvPr/>
        </p:nvSpPr>
        <p:spPr>
          <a:xfrm>
            <a:off x="5256392" y="1322701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Lactococcus garvieae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9EE3BEB8-BD4A-40AE-905B-F76D6ECCFE4C}"/>
              </a:ext>
            </a:extLst>
          </p:cNvPr>
          <p:cNvSpPr/>
          <p:nvPr/>
        </p:nvSpPr>
        <p:spPr>
          <a:xfrm>
            <a:off x="1297126" y="3162330"/>
            <a:ext cx="3710312" cy="81230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EE55FC7-B530-4E6B-B174-9A3BF4ED3CD5}"/>
              </a:ext>
            </a:extLst>
          </p:cNvPr>
          <p:cNvSpPr txBox="1"/>
          <p:nvPr/>
        </p:nvSpPr>
        <p:spPr>
          <a:xfrm>
            <a:off x="5237942" y="3098048"/>
            <a:ext cx="259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latin typeface="Calibri" panose="020F0502020204030204" pitchFamily="34" charset="0"/>
                <a:cs typeface="Calibri" panose="020F0502020204030204" pitchFamily="34" charset="0"/>
              </a:rPr>
              <a:t>Arthrobacter gandavensis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BAEF21B6-4FF4-4C5F-B5FF-44463D4C9236}"/>
              </a:ext>
            </a:extLst>
          </p:cNvPr>
          <p:cNvSpPr/>
          <p:nvPr/>
        </p:nvSpPr>
        <p:spPr>
          <a:xfrm>
            <a:off x="1486673" y="4063745"/>
            <a:ext cx="3520765" cy="5075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44EA12A-4FA2-42DF-B2D7-DA3F6CACCD68}"/>
              </a:ext>
            </a:extLst>
          </p:cNvPr>
          <p:cNvSpPr txBox="1"/>
          <p:nvPr/>
        </p:nvSpPr>
        <p:spPr>
          <a:xfrm>
            <a:off x="5279712" y="4287624"/>
            <a:ext cx="2266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Cellulomona flavigena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68DA358-184A-45CA-81FE-D3B22A43E534}"/>
              </a:ext>
            </a:extLst>
          </p:cNvPr>
          <p:cNvSpPr txBox="1"/>
          <p:nvPr/>
        </p:nvSpPr>
        <p:spPr>
          <a:xfrm>
            <a:off x="5279712" y="1700530"/>
            <a:ext cx="141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Rothia terrae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1807F1C3-0810-468F-B674-4B08A66D4090}"/>
              </a:ext>
            </a:extLst>
          </p:cNvPr>
          <p:cNvSpPr/>
          <p:nvPr/>
        </p:nvSpPr>
        <p:spPr>
          <a:xfrm>
            <a:off x="1486672" y="4715995"/>
            <a:ext cx="3520765" cy="507599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5D04F703-9B97-4D50-905A-0A26D5A87EF4}"/>
              </a:ext>
            </a:extLst>
          </p:cNvPr>
          <p:cNvSpPr txBox="1"/>
          <p:nvPr/>
        </p:nvSpPr>
        <p:spPr>
          <a:xfrm>
            <a:off x="5886752" y="2074679"/>
            <a:ext cx="25380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Oportunistas mínimos</a:t>
            </a:r>
          </a:p>
          <a:p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mastitis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rumiantes 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92AE1616-02F7-453E-BF61-20ED6A09DF31}"/>
              </a:ext>
            </a:extLst>
          </p:cNvPr>
          <p:cNvSpPr txBox="1"/>
          <p:nvPr/>
        </p:nvSpPr>
        <p:spPr>
          <a:xfrm>
            <a:off x="5885888" y="3502553"/>
            <a:ext cx="35338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Bélgica: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desconoce su papel 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infección mixta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E348DE7-EC09-488E-8370-D6DCB003867C}"/>
              </a:ext>
            </a:extLst>
          </p:cNvPr>
          <p:cNvSpPr txBox="1"/>
          <p:nvPr/>
        </p:nvSpPr>
        <p:spPr>
          <a:xfrm>
            <a:off x="10592050" y="2090067"/>
            <a:ext cx="17133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Rodrigues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al., (2016)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6030DF2D-F38D-4A90-95B1-D5E1EFA5B22F}"/>
              </a:ext>
            </a:extLst>
          </p:cNvPr>
          <p:cNvSpPr txBox="1"/>
          <p:nvPr/>
        </p:nvSpPr>
        <p:spPr>
          <a:xfrm>
            <a:off x="10774746" y="3573702"/>
            <a:ext cx="16648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Storms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</a:rPr>
              <a:t> et al., (2003)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161555996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F925185-5A35-4E2C-A318-0E7BFED3C0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32" t="43089" r="27501" b="15061"/>
          <a:stretch/>
        </p:blipFill>
        <p:spPr>
          <a:xfrm>
            <a:off x="462782" y="1688982"/>
            <a:ext cx="4699845" cy="340614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099E46C-AB15-40E5-8F09-FA308CADE409}"/>
              </a:ext>
            </a:extLst>
          </p:cNvPr>
          <p:cNvSpPr/>
          <p:nvPr/>
        </p:nvSpPr>
        <p:spPr>
          <a:xfrm>
            <a:off x="1618595" y="1728568"/>
            <a:ext cx="3544032" cy="1171384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754BAD1-6998-4474-BC11-03F911BC968B}"/>
              </a:ext>
            </a:extLst>
          </p:cNvPr>
          <p:cNvSpPr txBox="1"/>
          <p:nvPr/>
        </p:nvSpPr>
        <p:spPr>
          <a:xfrm>
            <a:off x="6016208" y="1615854"/>
            <a:ext cx="214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Pseudomonas putida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C9D882D-83B7-428F-A7E0-7A7729FE2849}"/>
              </a:ext>
            </a:extLst>
          </p:cNvPr>
          <p:cNvSpPr/>
          <p:nvPr/>
        </p:nvSpPr>
        <p:spPr>
          <a:xfrm>
            <a:off x="1618595" y="3151163"/>
            <a:ext cx="3544032" cy="421097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766559-4DFC-4184-87AD-2A89CDFFF0CE}"/>
              </a:ext>
            </a:extLst>
          </p:cNvPr>
          <p:cNvSpPr txBox="1"/>
          <p:nvPr/>
        </p:nvSpPr>
        <p:spPr>
          <a:xfrm>
            <a:off x="6018715" y="3149073"/>
            <a:ext cx="1601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Escherichia coli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594A569-A706-4618-A1BF-FF1ED1E9579F}"/>
              </a:ext>
            </a:extLst>
          </p:cNvPr>
          <p:cNvSpPr/>
          <p:nvPr/>
        </p:nvSpPr>
        <p:spPr>
          <a:xfrm>
            <a:off x="1652036" y="3609434"/>
            <a:ext cx="3510592" cy="65739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724E7FA-B37C-4F73-A3CB-9FA1A76665CE}"/>
              </a:ext>
            </a:extLst>
          </p:cNvPr>
          <p:cNvSpPr/>
          <p:nvPr/>
        </p:nvSpPr>
        <p:spPr>
          <a:xfrm>
            <a:off x="1618595" y="4337326"/>
            <a:ext cx="3544032" cy="657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031B43D-6AAD-455F-A73C-D594A79B148C}"/>
              </a:ext>
            </a:extLst>
          </p:cNvPr>
          <p:cNvSpPr txBox="1"/>
          <p:nvPr/>
        </p:nvSpPr>
        <p:spPr>
          <a:xfrm>
            <a:off x="6016208" y="4296218"/>
            <a:ext cx="2022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Enterobacter tabaci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FA55A6A-E250-40EE-B536-BC131B8A826C}"/>
              </a:ext>
            </a:extLst>
          </p:cNvPr>
          <p:cNvSpPr txBox="1"/>
          <p:nvPr/>
        </p:nvSpPr>
        <p:spPr>
          <a:xfrm>
            <a:off x="5993710" y="4687629"/>
            <a:ext cx="2153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Enterobacter cloacae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41755141-8028-48F1-9F70-1847E9E38F28}"/>
              </a:ext>
            </a:extLst>
          </p:cNvPr>
          <p:cNvSpPr txBox="1"/>
          <p:nvPr/>
        </p:nvSpPr>
        <p:spPr>
          <a:xfrm>
            <a:off x="6406249" y="1965924"/>
            <a:ext cx="20178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</a:rPr>
              <a:t>USA: ambientales</a:t>
            </a:r>
            <a:endParaRPr lang="es-EC" sz="1600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D70F6E8-F451-409B-9CAF-3C3C97EE8B83}"/>
              </a:ext>
            </a:extLst>
          </p:cNvPr>
          <p:cNvSpPr txBox="1"/>
          <p:nvPr/>
        </p:nvSpPr>
        <p:spPr>
          <a:xfrm>
            <a:off x="10937068" y="2027479"/>
            <a:ext cx="13862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Almeida, (2016)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DC689A7-8CC4-424B-95C5-7BAB519C3379}"/>
              </a:ext>
            </a:extLst>
          </p:cNvPr>
          <p:cNvSpPr txBox="1"/>
          <p:nvPr/>
        </p:nvSpPr>
        <p:spPr>
          <a:xfrm>
            <a:off x="6460061" y="4981976"/>
            <a:ext cx="28705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v-SE" sz="1800" dirty="0">
                <a:latin typeface="Calibri" panose="020F0502020204030204" pitchFamily="34" charset="0"/>
                <a:cs typeface="Calibri" panose="020F0502020204030204" pitchFamily="34" charset="0"/>
              </a:rPr>
              <a:t>rovincia de Bolívar: 2% Enterobacterias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181B7EA-52CB-41F5-B36E-908FC6721E14}"/>
              </a:ext>
            </a:extLst>
          </p:cNvPr>
          <p:cNvSpPr txBox="1"/>
          <p:nvPr/>
        </p:nvSpPr>
        <p:spPr>
          <a:xfrm>
            <a:off x="10258581" y="4994716"/>
            <a:ext cx="19334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200" dirty="0">
                <a:latin typeface="Calibri" panose="020F0502020204030204" pitchFamily="34" charset="0"/>
                <a:cs typeface="Calibri" panose="020F0502020204030204" pitchFamily="34" charset="0"/>
              </a:rPr>
              <a:t>Andrade &amp; Sánchez, (2018)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AA56A5A-6154-44DD-995D-B1907FD93F06}"/>
              </a:ext>
            </a:extLst>
          </p:cNvPr>
          <p:cNvSpPr txBox="1"/>
          <p:nvPr/>
        </p:nvSpPr>
        <p:spPr>
          <a:xfrm>
            <a:off x="6406249" y="3474198"/>
            <a:ext cx="23438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C" sz="1600" dirty="0">
                <a:latin typeface="Calibri" panose="020F0502020204030204" pitchFamily="34" charset="0"/>
              </a:rPr>
              <a:t>Ecuador: ambientales</a:t>
            </a:r>
            <a:endParaRPr lang="es-EC" sz="1600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090AFF0-61D6-4F34-9451-A13F8EE677A8}"/>
              </a:ext>
            </a:extLst>
          </p:cNvPr>
          <p:cNvSpPr txBox="1"/>
          <p:nvPr/>
        </p:nvSpPr>
        <p:spPr>
          <a:xfrm>
            <a:off x="9137639" y="3474198"/>
            <a:ext cx="3170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Amer et al., </a:t>
            </a:r>
            <a:r>
              <a:rPr lang="es-EC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2018); </a:t>
            </a:r>
            <a:r>
              <a:rPr lang="pt-B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Bonifaz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&amp; </a:t>
            </a:r>
            <a:r>
              <a:rPr lang="pt-BR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Conlago</a:t>
            </a:r>
            <a:r>
              <a:rPr lang="pt-BR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(2016); 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Navarrete, (2019);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Espinoza &amp;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</a:rPr>
              <a:t>Mier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</a:rPr>
              <a:t>, (2013) 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278222865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0A2676F9-467F-4AC6-9EBC-73F9605CE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4202986"/>
              </p:ext>
            </p:extLst>
          </p:nvPr>
        </p:nvGraphicFramePr>
        <p:xfrm>
          <a:off x="2054087" y="1289537"/>
          <a:ext cx="8375374" cy="5694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CuadroTexto 23">
            <a:extLst>
              <a:ext uri="{FF2B5EF4-FFF2-40B4-BE49-F238E27FC236}">
                <a16:creationId xmlns:a16="http://schemas.microsoft.com/office/drawing/2014/main" id="{76456CDC-2DED-49CD-ADB6-250E9264ED9C}"/>
              </a:ext>
            </a:extLst>
          </p:cNvPr>
          <p:cNvSpPr txBox="1"/>
          <p:nvPr/>
        </p:nvSpPr>
        <p:spPr>
          <a:xfrm>
            <a:off x="1393258" y="825086"/>
            <a:ext cx="1014760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s-EC" sz="1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3. </a:t>
            </a:r>
            <a:r>
              <a:rPr lang="es-EC" sz="16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Representación de los microorganismos identificados como agentes causales de mastitis en las islas Galápagos</a:t>
            </a:r>
            <a:endParaRPr lang="es-EC" sz="16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00DD4E-2D04-4C0E-8BAB-A21DC598920B}"/>
              </a:ext>
            </a:extLst>
          </p:cNvPr>
          <p:cNvSpPr txBox="1"/>
          <p:nvPr/>
        </p:nvSpPr>
        <p:spPr>
          <a:xfrm>
            <a:off x="122643" y="2471026"/>
            <a:ext cx="2054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20 </a:t>
            </a:r>
          </a:p>
          <a:p>
            <a:pPr algn="ctr"/>
            <a:r>
              <a:rPr lang="es-EC" dirty="0"/>
              <a:t>microorganismos</a:t>
            </a:r>
          </a:p>
          <a:p>
            <a:pPr algn="ctr"/>
            <a:endParaRPr lang="es-EC" dirty="0"/>
          </a:p>
          <a:p>
            <a:pPr algn="ctr"/>
            <a:r>
              <a:rPr lang="es-EC" dirty="0"/>
              <a:t>agentes causales de mastitis </a:t>
            </a:r>
          </a:p>
        </p:txBody>
      </p:sp>
    </p:spTree>
    <p:extLst>
      <p:ext uri="{BB962C8B-B14F-4D97-AF65-F5344CB8AC3E}">
        <p14:creationId xmlns:p14="http://schemas.microsoft.com/office/powerpoint/2010/main" val="248833894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0425527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🧬 Adn Emoji">
            <a:extLst>
              <a:ext uri="{FF2B5EF4-FFF2-40B4-BE49-F238E27FC236}">
                <a16:creationId xmlns:a16="http://schemas.microsoft.com/office/drawing/2014/main" id="{5111C295-1C6A-4468-9FC3-92AC0269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372" y="936547"/>
            <a:ext cx="586992" cy="58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65026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690ACDE-C320-41B3-A3F9-73B8EE91B97C}"/>
              </a:ext>
            </a:extLst>
          </p:cNvPr>
          <p:cNvSpPr txBox="1"/>
          <p:nvPr/>
        </p:nvSpPr>
        <p:spPr>
          <a:xfrm>
            <a:off x="331649" y="5448314"/>
            <a:ext cx="115287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Staphylococcus aureus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fue agente causal de mastitis para las tres islas Santa Cruz y Floreana. En la isla Isabela el agente causal mayoritario fue el </a:t>
            </a:r>
            <a:r>
              <a:rPr lang="es-EC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Staphylococcus chromogenes.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 la Isla Santa Cruz, el organismo predominante como agente causal fue </a:t>
            </a:r>
            <a:r>
              <a:rPr lang="es-EC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Staphylococcus aureus.</a:t>
            </a:r>
            <a:endParaRPr lang="es-EC" sz="1600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4CE405C-0A7E-4E3D-9240-72AF658E4965}"/>
              </a:ext>
            </a:extLst>
          </p:cNvPr>
          <p:cNvSpPr txBox="1"/>
          <p:nvPr/>
        </p:nvSpPr>
        <p:spPr>
          <a:xfrm>
            <a:off x="1217750" y="668084"/>
            <a:ext cx="95150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es-EC" sz="1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es-EC" sz="1600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s-EC" sz="16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agentes causales de mastitis distribuidos en las islas Santa Cruz, Isabela y Floreana.</a:t>
            </a:r>
            <a:endParaRPr lang="es-EC" sz="16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Gráfico 31">
            <a:extLst>
              <a:ext uri="{FF2B5EF4-FFF2-40B4-BE49-F238E27FC236}">
                <a16:creationId xmlns:a16="http://schemas.microsoft.com/office/drawing/2014/main" id="{A2089D4B-AFB1-4D44-A8BA-CB4178D6D6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2687694"/>
              </p:ext>
            </p:extLst>
          </p:nvPr>
        </p:nvGraphicFramePr>
        <p:xfrm>
          <a:off x="2053881" y="1129748"/>
          <a:ext cx="8398413" cy="4610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6077829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C18EE3-7747-4254-99FC-A7D517DA65D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739EDC9-ACFA-4422-86B6-810119BF4A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164" t="51851" r="42812" b="17901"/>
          <a:stretch/>
        </p:blipFill>
        <p:spPr>
          <a:xfrm>
            <a:off x="4136011" y="3135668"/>
            <a:ext cx="3948112" cy="17205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E9670F-D858-4604-BDED-5E2D5AF2DB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8515" t="13315" r="43047" b="56253"/>
          <a:stretch/>
        </p:blipFill>
        <p:spPr>
          <a:xfrm>
            <a:off x="8257956" y="3139375"/>
            <a:ext cx="3948112" cy="17573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DD97870-5929-4747-B5AA-7D032167F0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164" t="18943" r="42812" b="50712"/>
          <a:stretch/>
        </p:blipFill>
        <p:spPr>
          <a:xfrm>
            <a:off x="100983" y="3135668"/>
            <a:ext cx="3948112" cy="172609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D7E8766-7334-4BE2-B136-61B4AFA2DEC9}"/>
              </a:ext>
            </a:extLst>
          </p:cNvPr>
          <p:cNvSpPr txBox="1"/>
          <p:nvPr/>
        </p:nvSpPr>
        <p:spPr>
          <a:xfrm>
            <a:off x="136711" y="4726941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Staphylococcus aureus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91F4545-C858-486A-A420-C70F964A5335}"/>
              </a:ext>
            </a:extLst>
          </p:cNvPr>
          <p:cNvSpPr txBox="1"/>
          <p:nvPr/>
        </p:nvSpPr>
        <p:spPr>
          <a:xfrm>
            <a:off x="4136011" y="4747212"/>
            <a:ext cx="2743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Staphylococcus chromogenes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E0BB6D6-77EB-43BD-AC42-FF373FA1A9DB}"/>
              </a:ext>
            </a:extLst>
          </p:cNvPr>
          <p:cNvSpPr txBox="1"/>
          <p:nvPr/>
        </p:nvSpPr>
        <p:spPr>
          <a:xfrm>
            <a:off x="8257956" y="4747212"/>
            <a:ext cx="2156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i="1" dirty="0"/>
              <a:t>Staphylococcus aureus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89250DF-7112-4C44-BDD3-7C2D87434381}"/>
              </a:ext>
            </a:extLst>
          </p:cNvPr>
          <p:cNvSpPr txBox="1"/>
          <p:nvPr/>
        </p:nvSpPr>
        <p:spPr>
          <a:xfrm>
            <a:off x="119268" y="1162216"/>
            <a:ext cx="119534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 logró amplificar por PCR del gen 16S de 1 500 bp, identificando los agentes causales de mastitis en las islas Galápagos.</a:t>
            </a:r>
          </a:p>
          <a:p>
            <a:pPr>
              <a:buClr>
                <a:schemeClr val="accent6"/>
              </a:buClr>
            </a:pP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confirma la hipótesis, estableciendo a 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Staphylococcus 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y 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Bacillus 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spp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como principales agentes causales de mastitis aislados de muestras de leche de ganado bovino de las islas Galápagos. Sin encontrar en el estudio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Streptococcus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269556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C18EE3-7747-4254-99FC-A7D517DA65D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pic>
        <p:nvPicPr>
          <p:cNvPr id="4" name="Gráfico 3" descr="Vaca">
            <a:extLst>
              <a:ext uri="{FF2B5EF4-FFF2-40B4-BE49-F238E27FC236}">
                <a16:creationId xmlns:a16="http://schemas.microsoft.com/office/drawing/2014/main" id="{02C03CC8-5161-4BA6-9E8E-C457963F0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2339" y="1512831"/>
            <a:ext cx="1636643" cy="163664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806E9DF-1D94-4CF3-87EC-026482D43F1E}"/>
              </a:ext>
            </a:extLst>
          </p:cNvPr>
          <p:cNvSpPr txBox="1"/>
          <p:nvPr/>
        </p:nvSpPr>
        <p:spPr>
          <a:xfrm>
            <a:off x="1842052" y="2007986"/>
            <a:ext cx="40804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Staphylococcus aureus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al menos uno de los cuartos p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ositivos para mastitis subclínica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A43A311-7177-4835-802B-42BB656FBB87}"/>
              </a:ext>
            </a:extLst>
          </p:cNvPr>
          <p:cNvSpPr txBox="1"/>
          <p:nvPr/>
        </p:nvSpPr>
        <p:spPr>
          <a:xfrm>
            <a:off x="596347" y="1888452"/>
            <a:ext cx="384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20482" name="Picture 2" descr="Bacterias Del Estafilococo áureo Stock de ilustración ...">
            <a:extLst>
              <a:ext uri="{FF2B5EF4-FFF2-40B4-BE49-F238E27FC236}">
                <a16:creationId xmlns:a16="http://schemas.microsoft.com/office/drawing/2014/main" id="{892BC67B-0C53-47CA-9507-178FE3C5D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9" y="4184035"/>
            <a:ext cx="1428482" cy="95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93F26E5D-7238-439B-9B70-F73343E3F0E2}"/>
              </a:ext>
            </a:extLst>
          </p:cNvPr>
          <p:cNvSpPr txBox="1"/>
          <p:nvPr/>
        </p:nvSpPr>
        <p:spPr>
          <a:xfrm>
            <a:off x="1720869" y="4212431"/>
            <a:ext cx="39687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600"/>
              </a:spcAft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rincipal agente causal de mastitis bovina presente en las tres islas: Santa Cruz, Isabela y Floreana.</a:t>
            </a:r>
            <a:endParaRPr lang="es-EC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28CB944-B784-4B00-B96F-577D97689015}"/>
              </a:ext>
            </a:extLst>
          </p:cNvPr>
          <p:cNvSpPr txBox="1"/>
          <p:nvPr/>
        </p:nvSpPr>
        <p:spPr>
          <a:xfrm>
            <a:off x="0" y="5108709"/>
            <a:ext cx="23385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Staphylococcus aureus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94236F49-5773-4242-994B-CCDB21F81D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425897"/>
              </p:ext>
            </p:extLst>
          </p:nvPr>
        </p:nvGraphicFramePr>
        <p:xfrm>
          <a:off x="5715567" y="1755948"/>
          <a:ext cx="6611206" cy="427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4F7A6298-5BB3-43EA-AECF-69EE55115F3B}"/>
              </a:ext>
            </a:extLst>
          </p:cNvPr>
          <p:cNvSpPr txBox="1"/>
          <p:nvPr/>
        </p:nvSpPr>
        <p:spPr>
          <a:xfrm>
            <a:off x="5922498" y="1198366"/>
            <a:ext cx="6186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1000"/>
              </a:spcAft>
            </a:pPr>
            <a:r>
              <a:rPr lang="es-EC" sz="1600" b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Figura 5</a:t>
            </a:r>
            <a:r>
              <a:rPr lang="es-EC" sz="16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i="1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Distribución de agentes causales de mastitis distribuidos en las islas Santa Cruz, Isabela y Floreana.</a:t>
            </a:r>
            <a:endParaRPr lang="es-EC" sz="1600" i="1" dirty="0">
              <a:solidFill>
                <a:srgbClr val="44546A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00859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0D78D1F-2EDB-4642-917A-B1D4F5C44FC3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1B9285-934F-4245-ABCC-AC67C7F66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B371766-32B8-4D50-AF68-1892B9D5D43E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44A8A5-1FCE-499A-9729-ED2D9D361CA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231ECC2-D17C-4729-9D4F-093643428680}"/>
              </a:ext>
            </a:extLst>
          </p:cNvPr>
          <p:cNvSpPr txBox="1"/>
          <p:nvPr/>
        </p:nvSpPr>
        <p:spPr>
          <a:xfrm>
            <a:off x="7023527" y="676888"/>
            <a:ext cx="5168473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600"/>
              </a:spcAft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Estudios de microorganismos compartidos.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6" name="Picture 2" descr="Científicos descubren cómo revertir la resistencia de las ...">
            <a:extLst>
              <a:ext uri="{FF2B5EF4-FFF2-40B4-BE49-F238E27FC236}">
                <a16:creationId xmlns:a16="http://schemas.microsoft.com/office/drawing/2014/main" id="{CDA5097E-7C63-44F7-9B35-99D78FDF8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7" y="4371952"/>
            <a:ext cx="2422594" cy="161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ADB28F2-22DA-4C40-BDE2-2398C7CF79C3}"/>
              </a:ext>
            </a:extLst>
          </p:cNvPr>
          <p:cNvSpPr txBox="1"/>
          <p:nvPr/>
        </p:nvSpPr>
        <p:spPr>
          <a:xfrm>
            <a:off x="2616855" y="4812066"/>
            <a:ext cx="68966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600"/>
              </a:spcAft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recomienda realizar estudios de genes de resistencia a antibióticos en los 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Staphylococcus </a:t>
            </a:r>
            <a:r>
              <a:rPr lang="es-EC" sz="18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es-EC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encontrados en el estudio.</a:t>
            </a:r>
          </a:p>
        </p:txBody>
      </p:sp>
      <p:pic>
        <p:nvPicPr>
          <p:cNvPr id="21510" name="Picture 6" descr="Cómo se consigue secuenciar un genoma?">
            <a:extLst>
              <a:ext uri="{FF2B5EF4-FFF2-40B4-BE49-F238E27FC236}">
                <a16:creationId xmlns:a16="http://schemas.microsoft.com/office/drawing/2014/main" id="{D8CA62F1-AF6A-4160-B510-98C478E7A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51"/>
          <a:stretch/>
        </p:blipFill>
        <p:spPr bwMode="auto">
          <a:xfrm>
            <a:off x="541347" y="1312334"/>
            <a:ext cx="4763671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E804605-C6D5-4420-8F0F-32967F69EEBB}"/>
              </a:ext>
            </a:extLst>
          </p:cNvPr>
          <p:cNvSpPr txBox="1"/>
          <p:nvPr/>
        </p:nvSpPr>
        <p:spPr>
          <a:xfrm>
            <a:off x="238539" y="689279"/>
            <a:ext cx="6857795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1600"/>
              </a:spcAft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 recomienda realizar un estudio de genoma completo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6435C0B-E055-4C09-A3B4-F17FD115DB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1012" y="1224165"/>
            <a:ext cx="1325059" cy="131622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3602053-2AA8-4CDB-95FA-754DE2F6C8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21" y="2722816"/>
            <a:ext cx="1557989" cy="1557989"/>
          </a:xfrm>
          <a:prstGeom prst="rect">
            <a:avLst/>
          </a:prstGeom>
        </p:spPr>
      </p:pic>
      <p:pic>
        <p:nvPicPr>
          <p:cNvPr id="21516" name="Picture 12" descr="Galápagos Tortuga Ilustración Ilustraciones Vectoriales, Clip Art  Vectorizado Libre De Derechos. Image 83872825.">
            <a:extLst>
              <a:ext uri="{FF2B5EF4-FFF2-40B4-BE49-F238E27FC236}">
                <a16:creationId xmlns:a16="http://schemas.microsoft.com/office/drawing/2014/main" id="{12D454CC-7A3E-4772-9B54-C0715B02D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594" y="2914335"/>
            <a:ext cx="1325059" cy="109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lecha: curvada hacia la derecha 15">
            <a:extLst>
              <a:ext uri="{FF2B5EF4-FFF2-40B4-BE49-F238E27FC236}">
                <a16:creationId xmlns:a16="http://schemas.microsoft.com/office/drawing/2014/main" id="{AFCA3358-189D-461A-A9B3-030B8A06A7F1}"/>
              </a:ext>
            </a:extLst>
          </p:cNvPr>
          <p:cNvSpPr/>
          <p:nvPr/>
        </p:nvSpPr>
        <p:spPr>
          <a:xfrm>
            <a:off x="8130346" y="2093247"/>
            <a:ext cx="511137" cy="8405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Flecha: curvada hacia la izquierda 16">
            <a:extLst>
              <a:ext uri="{FF2B5EF4-FFF2-40B4-BE49-F238E27FC236}">
                <a16:creationId xmlns:a16="http://schemas.microsoft.com/office/drawing/2014/main" id="{E3C223A2-F1C6-4EB0-A87D-7D929D0C9760}"/>
              </a:ext>
            </a:extLst>
          </p:cNvPr>
          <p:cNvSpPr/>
          <p:nvPr/>
        </p:nvSpPr>
        <p:spPr>
          <a:xfrm>
            <a:off x="10481977" y="2093247"/>
            <a:ext cx="542294" cy="84448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Flecha: curvada hacia arriba 17">
            <a:extLst>
              <a:ext uri="{FF2B5EF4-FFF2-40B4-BE49-F238E27FC236}">
                <a16:creationId xmlns:a16="http://schemas.microsoft.com/office/drawing/2014/main" id="{E2093F34-29AB-4525-99F1-19AC2E17F259}"/>
              </a:ext>
            </a:extLst>
          </p:cNvPr>
          <p:cNvSpPr/>
          <p:nvPr/>
        </p:nvSpPr>
        <p:spPr>
          <a:xfrm>
            <a:off x="9195112" y="3973547"/>
            <a:ext cx="980959" cy="45454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0F115B58-9E78-4A3A-8089-9DC16CD909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7" y="2685865"/>
            <a:ext cx="1110468" cy="111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3704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8786235-09E1-46A3-B81A-63587B93781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B11818-7B07-469F-85DF-AA2538B89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3ECF378-14B1-4C65-8249-67A6EC9EC1E5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77717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8722F2-0153-4C14-B2A5-B1FC5783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99" y="591798"/>
            <a:ext cx="1228358" cy="12448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0B74522-61C8-4927-BACE-4264BC763515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pic>
        <p:nvPicPr>
          <p:cNvPr id="12" name="Picture 6" descr="http://ugi.espe.edu.ec/ugi/wp-content/uploads/2014/06/Logo-RP-UFA-ESPE2.jpg">
            <a:extLst>
              <a:ext uri="{FF2B5EF4-FFF2-40B4-BE49-F238E27FC236}">
                <a16:creationId xmlns:a16="http://schemas.microsoft.com/office/drawing/2014/main" id="{2E030578-4707-45FA-B63A-53D1B18C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5" y="657647"/>
            <a:ext cx="3855939" cy="10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31BA14-7590-4BED-90B5-B28347EBF051}"/>
              </a:ext>
            </a:extLst>
          </p:cNvPr>
          <p:cNvSpPr txBox="1"/>
          <p:nvPr/>
        </p:nvSpPr>
        <p:spPr>
          <a:xfrm>
            <a:off x="7496376" y="5240201"/>
            <a:ext cx="33049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FAMILIA Y AMIGOS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E1CC9F84-937E-49BF-8FB2-EFB03E206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95" y="2024083"/>
            <a:ext cx="1887128" cy="1175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3">
            <a:extLst>
              <a:ext uri="{FF2B5EF4-FFF2-40B4-BE49-F238E27FC236}">
                <a16:creationId xmlns:a16="http://schemas.microsoft.com/office/drawing/2014/main" id="{70793BFD-CDEA-4610-85C6-515BDBEB552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521" y="5289255"/>
            <a:ext cx="2862535" cy="662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34">
            <a:extLst>
              <a:ext uri="{FF2B5EF4-FFF2-40B4-BE49-F238E27FC236}">
                <a16:creationId xmlns:a16="http://schemas.microsoft.com/office/drawing/2014/main" id="{9981FA42-FB14-40BB-8DBB-8ABBFD891CA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33" y="3978434"/>
            <a:ext cx="1904377" cy="76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8022081-6EBA-41B5-B524-1524F4D310DB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43" y="2159955"/>
            <a:ext cx="2899914" cy="103976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10 Rectángulo">
            <a:extLst>
              <a:ext uri="{FF2B5EF4-FFF2-40B4-BE49-F238E27FC236}">
                <a16:creationId xmlns:a16="http://schemas.microsoft.com/office/drawing/2014/main" id="{8809F678-78AE-4FAB-A2D4-EFDB47A60BE3}"/>
              </a:ext>
            </a:extLst>
          </p:cNvPr>
          <p:cNvSpPr/>
          <p:nvPr/>
        </p:nvSpPr>
        <p:spPr>
          <a:xfrm>
            <a:off x="7698912" y="2558227"/>
            <a:ext cx="2899913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C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Lic. Alma Koch Kaiser, </a:t>
            </a:r>
            <a:r>
              <a:rPr lang="es-EC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M.Sc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Carrera de Ingeniería en Biotecnología</a:t>
            </a: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Matriz Sangolquí – ESPE</a:t>
            </a:r>
          </a:p>
        </p:txBody>
      </p:sp>
      <p:sp>
        <p:nvSpPr>
          <p:cNvPr id="26" name="3 Rectángulo">
            <a:extLst>
              <a:ext uri="{FF2B5EF4-FFF2-40B4-BE49-F238E27FC236}">
                <a16:creationId xmlns:a16="http://schemas.microsoft.com/office/drawing/2014/main" id="{FF218A10-C8CC-44D7-8F79-49B9130AA1B9}"/>
              </a:ext>
            </a:extLst>
          </p:cNvPr>
          <p:cNvSpPr/>
          <p:nvPr/>
        </p:nvSpPr>
        <p:spPr>
          <a:xfrm>
            <a:off x="7698912" y="1183644"/>
            <a:ext cx="2644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Dr. Jorge Ron Román, </a:t>
            </a:r>
            <a:r>
              <a:rPr lang="es-EC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Ph.D</a:t>
            </a:r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Carrera de Ingeniería Agropecuaria</a:t>
            </a: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IASA I - ESPE</a:t>
            </a:r>
          </a:p>
        </p:txBody>
      </p:sp>
      <p:sp>
        <p:nvSpPr>
          <p:cNvPr id="27" name="15 Rectángulo">
            <a:extLst>
              <a:ext uri="{FF2B5EF4-FFF2-40B4-BE49-F238E27FC236}">
                <a16:creationId xmlns:a16="http://schemas.microsoft.com/office/drawing/2014/main" id="{42854988-B328-483A-BCB8-9C98E8112626}"/>
              </a:ext>
            </a:extLst>
          </p:cNvPr>
          <p:cNvSpPr/>
          <p:nvPr/>
        </p:nvSpPr>
        <p:spPr>
          <a:xfrm>
            <a:off x="7360389" y="3974399"/>
            <a:ext cx="3576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Calibri" panose="020F0502020204030204" pitchFamily="34" charset="0"/>
                <a:cs typeface="Calibri" panose="020F0502020204030204" pitchFamily="34" charset="0"/>
              </a:rPr>
              <a:t>Ing. Cristina Cholota</a:t>
            </a: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Técnico del Laboratorio de Docencia - Biotecnología Animal </a:t>
            </a:r>
          </a:p>
        </p:txBody>
      </p:sp>
      <p:pic>
        <p:nvPicPr>
          <p:cNvPr id="2050" name="Picture 2" descr="Ministerio de Agricultura ya tiene Viceministra | Noticias ...">
            <a:extLst>
              <a:ext uri="{FF2B5EF4-FFF2-40B4-BE49-F238E27FC236}">
                <a16:creationId xmlns:a16="http://schemas.microsoft.com/office/drawing/2014/main" id="{9271D74C-7125-45F0-8334-93E1F560A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88" y="3832960"/>
            <a:ext cx="2552900" cy="102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399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6" name="CuadroTexto 5">
            <a:extLst>
              <a:ext uri="{FF2B5EF4-FFF2-40B4-BE49-F238E27FC236}">
                <a16:creationId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238539" y="658810"/>
            <a:ext cx="6268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Generalidades de la industria leche en las islas Galápagos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022FBAD7-603F-4D0B-9E70-F89AA84CD4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164" t="18943" r="56310" b="17901"/>
          <a:stretch/>
        </p:blipFill>
        <p:spPr>
          <a:xfrm>
            <a:off x="5595591" y="1427899"/>
            <a:ext cx="2280180" cy="3171825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C34D6AB-34CA-4B07-8F86-5B170FCC51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8046" t="47082" r="57343" b="43766"/>
          <a:stretch/>
        </p:blipFill>
        <p:spPr>
          <a:xfrm>
            <a:off x="752028" y="4847970"/>
            <a:ext cx="3746866" cy="78337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9ADB92-C612-4C11-A8DF-0D83F1C4D6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8515" t="13315" r="56342" b="56253"/>
          <a:stretch/>
        </p:blipFill>
        <p:spPr>
          <a:xfrm>
            <a:off x="5678023" y="4630970"/>
            <a:ext cx="2115316" cy="1439448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20A78A5-94FD-49AD-A62F-4C02A444AAFC}"/>
              </a:ext>
            </a:extLst>
          </p:cNvPr>
          <p:cNvSpPr txBox="1"/>
          <p:nvPr/>
        </p:nvSpPr>
        <p:spPr>
          <a:xfrm>
            <a:off x="8632449" y="1597960"/>
            <a:ext cx="36564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10 000 animales</a:t>
            </a: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1 324 ton/año leche y derivados </a:t>
            </a:r>
          </a:p>
          <a:p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UPA; CGREG; MAGAP, (2014)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1900	 introducción competidor de pastoreo de especies nativas</a:t>
            </a:r>
          </a:p>
          <a:p>
            <a:pPr>
              <a:buClr>
                <a:srgbClr val="00B0F0"/>
              </a:buClr>
            </a:pP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CIL, (2015)</a:t>
            </a:r>
          </a:p>
          <a:p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1997 	1° Estudio epidemiológico</a:t>
            </a:r>
          </a:p>
          <a:p>
            <a:pPr>
              <a:buClr>
                <a:srgbClr val="00B0F0"/>
              </a:buClr>
            </a:pP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Cruz et al., (2016)</a:t>
            </a:r>
          </a:p>
          <a:p>
            <a:pPr>
              <a:buClr>
                <a:srgbClr val="00B0F0"/>
              </a:buClr>
            </a:pP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rgbClr val="00B0F0"/>
              </a:buClr>
              <a:buFont typeface="Courier New" panose="02070309020205020404" pitchFamily="49" charset="0"/>
              <a:buChar char="o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2012	 Línea base de enfermedades: fiebre aftosa, brucelosis, diarrea viral bovina, </a:t>
            </a:r>
            <a:r>
              <a:rPr lang="es-EC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Trypanosoma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C" sz="1600" i="1" dirty="0" err="1">
                <a:latin typeface="Calibri" panose="020F0502020204030204" pitchFamily="34" charset="0"/>
                <a:cs typeface="Calibri" panose="020F0502020204030204" pitchFamily="34" charset="0"/>
              </a:rPr>
              <a:t>Babesia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>
              <a:buClr>
                <a:srgbClr val="00B0F0"/>
              </a:buClr>
            </a:pPr>
            <a:r>
              <a:rPr lang="es-EC" sz="1200" dirty="0">
                <a:latin typeface="Calibri" panose="020F0502020204030204" pitchFamily="34" charset="0"/>
                <a:cs typeface="Calibri" panose="020F0502020204030204" pitchFamily="34" charset="0"/>
              </a:rPr>
              <a:t>ABG, (2012)</a:t>
            </a:r>
          </a:p>
          <a:p>
            <a:pPr>
              <a:buClr>
                <a:srgbClr val="00B0F0"/>
              </a:buClr>
            </a:pP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16A7A39-354B-4F03-A4DF-176F2F2A40CF}"/>
              </a:ext>
            </a:extLst>
          </p:cNvPr>
          <p:cNvSpPr txBox="1"/>
          <p:nvPr/>
        </p:nvSpPr>
        <p:spPr>
          <a:xfrm>
            <a:off x="0" y="6252166"/>
            <a:ext cx="5363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Fuente de imagen:</a:t>
            </a:r>
          </a:p>
          <a:p>
            <a:r>
              <a:rPr lang="es-EC" sz="1200" dirty="0"/>
              <a:t>http://www.carlospi.com/galapagospark/desarrollo_sustentable_agropecuario.html</a:t>
            </a:r>
          </a:p>
        </p:txBody>
      </p:sp>
      <p:pic>
        <p:nvPicPr>
          <p:cNvPr id="22532" name="Picture 4" descr="General map of the Galapagos (Ecuador) - Galapagos Islands ...">
            <a:extLst>
              <a:ext uri="{FF2B5EF4-FFF2-40B4-BE49-F238E27FC236}">
                <a16:creationId xmlns:a16="http://schemas.microsoft.com/office/drawing/2014/main" id="{223B65B2-3E37-4F14-8F73-B8435868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63" y="1459146"/>
            <a:ext cx="465772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D750FD4-0C0D-4275-9BEC-B2FBB15ED873}"/>
              </a:ext>
            </a:extLst>
          </p:cNvPr>
          <p:cNvCxnSpPr>
            <a:cxnSpLocks/>
          </p:cNvCxnSpPr>
          <p:nvPr/>
        </p:nvCxnSpPr>
        <p:spPr>
          <a:xfrm flipV="1">
            <a:off x="2981819" y="2356473"/>
            <a:ext cx="2797255" cy="929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CA3448E3-01AC-493C-8F9C-59946AF35AFB}"/>
              </a:ext>
            </a:extLst>
          </p:cNvPr>
          <p:cNvCxnSpPr>
            <a:cxnSpLocks/>
          </p:cNvCxnSpPr>
          <p:nvPr/>
        </p:nvCxnSpPr>
        <p:spPr>
          <a:xfrm>
            <a:off x="1718260" y="3603420"/>
            <a:ext cx="4555931" cy="82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067A90E2-6C7C-48CC-BEDA-FB3D80E88A4D}"/>
              </a:ext>
            </a:extLst>
          </p:cNvPr>
          <p:cNvCxnSpPr>
            <a:cxnSpLocks/>
          </p:cNvCxnSpPr>
          <p:nvPr/>
        </p:nvCxnSpPr>
        <p:spPr>
          <a:xfrm>
            <a:off x="2821421" y="4350267"/>
            <a:ext cx="3645640" cy="956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925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DCFA690-FAFA-403A-A32D-C0329D6E3060}"/>
              </a:ext>
            </a:extLst>
          </p:cNvPr>
          <p:cNvSpPr txBox="1"/>
          <p:nvPr/>
        </p:nvSpPr>
        <p:spPr>
          <a:xfrm>
            <a:off x="0" y="6252166"/>
            <a:ext cx="631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Fuente de imagen: </a:t>
            </a:r>
          </a:p>
          <a:p>
            <a:r>
              <a:rPr lang="es-EC" sz="1200" dirty="0"/>
              <a:t>https://razasporcinas.com/pigmarket/producto/guias-practicas-produccion-bovina-mastitis-bovina/</a:t>
            </a:r>
          </a:p>
          <a:p>
            <a:r>
              <a:rPr lang="es-EC" sz="1200" dirty="0"/>
              <a:t>https://www.solomamitis.com/academia-solomamitis/abc-solomamitis/mastitis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D8FC609-3821-47DD-989C-399EE8DB8046}"/>
              </a:ext>
            </a:extLst>
          </p:cNvPr>
          <p:cNvSpPr txBox="1"/>
          <p:nvPr/>
        </p:nvSpPr>
        <p:spPr>
          <a:xfrm>
            <a:off x="238539" y="658810"/>
            <a:ext cx="103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Mastitis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8E65139-F7D4-4DAC-AEA4-53672149278B}"/>
              </a:ext>
            </a:extLst>
          </p:cNvPr>
          <p:cNvSpPr txBox="1"/>
          <p:nvPr/>
        </p:nvSpPr>
        <p:spPr>
          <a:xfrm>
            <a:off x="1953831" y="674199"/>
            <a:ext cx="3190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Infección de origen multifactorial</a:t>
            </a:r>
          </a:p>
        </p:txBody>
      </p:sp>
      <p:pic>
        <p:nvPicPr>
          <p:cNvPr id="23556" name="Picture 4" descr="Mastitis | Solomamitis">
            <a:extLst>
              <a:ext uri="{FF2B5EF4-FFF2-40B4-BE49-F238E27FC236}">
                <a16:creationId xmlns:a16="http://schemas.microsoft.com/office/drawing/2014/main" id="{E26E69EA-B0E6-4ADC-8D7C-673045BEE0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8" t="15315" r="26725" b="24035"/>
          <a:stretch/>
        </p:blipFill>
        <p:spPr bwMode="auto">
          <a:xfrm>
            <a:off x="1730326" y="1287559"/>
            <a:ext cx="3756074" cy="189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E104C32-F610-4406-809F-29CF705E8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86" y="1739337"/>
            <a:ext cx="1110468" cy="1110468"/>
          </a:xfrm>
          <a:prstGeom prst="rect">
            <a:avLst/>
          </a:prstGeom>
        </p:spPr>
      </p:pic>
      <p:sp>
        <p:nvSpPr>
          <p:cNvPr id="23" name="Flecha: curvada hacia arriba 22">
            <a:extLst>
              <a:ext uri="{FF2B5EF4-FFF2-40B4-BE49-F238E27FC236}">
                <a16:creationId xmlns:a16="http://schemas.microsoft.com/office/drawing/2014/main" id="{D8683EDC-29E7-484F-B51D-B6A06A7191A1}"/>
              </a:ext>
            </a:extLst>
          </p:cNvPr>
          <p:cNvSpPr/>
          <p:nvPr/>
        </p:nvSpPr>
        <p:spPr>
          <a:xfrm>
            <a:off x="980661" y="3203912"/>
            <a:ext cx="1706268" cy="5486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pic>
        <p:nvPicPr>
          <p:cNvPr id="23560" name="Picture 8" descr="Diapédesis - Wikipedia, la enciclopedia libre">
            <a:extLst>
              <a:ext uri="{FF2B5EF4-FFF2-40B4-BE49-F238E27FC236}">
                <a16:creationId xmlns:a16="http://schemas.microsoft.com/office/drawing/2014/main" id="{07393F02-63AD-4F72-9389-0F8BE09403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0"/>
          <a:stretch/>
        </p:blipFill>
        <p:spPr bwMode="auto">
          <a:xfrm rot="16200000">
            <a:off x="5957968" y="1582116"/>
            <a:ext cx="1982333" cy="17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Flecha: curvada hacia arriba 24">
            <a:extLst>
              <a:ext uri="{FF2B5EF4-FFF2-40B4-BE49-F238E27FC236}">
                <a16:creationId xmlns:a16="http://schemas.microsoft.com/office/drawing/2014/main" id="{E979C615-B85A-4E2E-9148-6E90A27BF1B1}"/>
              </a:ext>
            </a:extLst>
          </p:cNvPr>
          <p:cNvSpPr/>
          <p:nvPr/>
        </p:nvSpPr>
        <p:spPr>
          <a:xfrm flipH="1">
            <a:off x="4549164" y="2373498"/>
            <a:ext cx="1706271" cy="54860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F31F7464-0622-4347-8FAB-1D4A680E8848}"/>
              </a:ext>
            </a:extLst>
          </p:cNvPr>
          <p:cNvSpPr txBox="1"/>
          <p:nvPr/>
        </p:nvSpPr>
        <p:spPr>
          <a:xfrm>
            <a:off x="91082" y="2834580"/>
            <a:ext cx="147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Agente causal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D5A9A00-1E21-44CA-A525-86E8407C3812}"/>
              </a:ext>
            </a:extLst>
          </p:cNvPr>
          <p:cNvSpPr txBox="1"/>
          <p:nvPr/>
        </p:nvSpPr>
        <p:spPr>
          <a:xfrm>
            <a:off x="3267564" y="2406861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ubres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C91F0A9-9825-4246-AC3F-5726D82A129F}"/>
              </a:ext>
            </a:extLst>
          </p:cNvPr>
          <p:cNvSpPr txBox="1"/>
          <p:nvPr/>
        </p:nvSpPr>
        <p:spPr>
          <a:xfrm>
            <a:off x="4014560" y="3228602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inflamación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7BD74C6-E5FF-4BE8-A0B9-3A0E1C93C2E6}"/>
              </a:ext>
            </a:extLst>
          </p:cNvPr>
          <p:cNvSpPr txBox="1"/>
          <p:nvPr/>
        </p:nvSpPr>
        <p:spPr>
          <a:xfrm>
            <a:off x="6034830" y="1288622"/>
            <a:ext cx="1152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células somáticas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79A91FF3-48DF-455C-9DBF-E7EC284C0F22}"/>
              </a:ext>
            </a:extLst>
          </p:cNvPr>
          <p:cNvCxnSpPr>
            <a:cxnSpLocks/>
          </p:cNvCxnSpPr>
          <p:nvPr/>
        </p:nvCxnSpPr>
        <p:spPr>
          <a:xfrm>
            <a:off x="7033542" y="1287559"/>
            <a:ext cx="0" cy="2331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11F8C4AD-5AA4-4E29-885E-4D347609F811}"/>
              </a:ext>
            </a:extLst>
          </p:cNvPr>
          <p:cNvCxnSpPr>
            <a:cxnSpLocks/>
          </p:cNvCxnSpPr>
          <p:nvPr/>
        </p:nvCxnSpPr>
        <p:spPr>
          <a:xfrm>
            <a:off x="7785554" y="1287559"/>
            <a:ext cx="0" cy="233133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562" name="Picture 10">
            <a:extLst>
              <a:ext uri="{FF2B5EF4-FFF2-40B4-BE49-F238E27FC236}">
                <a16:creationId xmlns:a16="http://schemas.microsoft.com/office/drawing/2014/main" id="{D390C44D-ADCC-4D83-8F7D-376BB91004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5" t="2810" r="2353" b="2555"/>
          <a:stretch/>
        </p:blipFill>
        <p:spPr bwMode="auto">
          <a:xfrm>
            <a:off x="8705287" y="1171959"/>
            <a:ext cx="3437592" cy="277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2785F87C-3DD4-4227-B80C-B234CE995469}"/>
              </a:ext>
            </a:extLst>
          </p:cNvPr>
          <p:cNvSpPr/>
          <p:nvPr/>
        </p:nvSpPr>
        <p:spPr>
          <a:xfrm>
            <a:off x="91081" y="1149784"/>
            <a:ext cx="8068181" cy="268892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3" name="Picture 6" descr="Entrenamiento Técnico en Microbiología - Liliana Berlioz">
            <a:extLst>
              <a:ext uri="{FF2B5EF4-FFF2-40B4-BE49-F238E27FC236}">
                <a16:creationId xmlns:a16="http://schemas.microsoft.com/office/drawing/2014/main" id="{66E2704B-3C60-4A78-B2FC-3927C104B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4" y="4764359"/>
            <a:ext cx="1202605" cy="120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F9D72911-9A90-4724-83F7-09B33352BC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5241" y="4154363"/>
            <a:ext cx="2497540" cy="2097804"/>
          </a:xfrm>
          <a:prstGeom prst="rect">
            <a:avLst/>
          </a:prstGeom>
        </p:spPr>
      </p:pic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29781767-8A28-4164-9F1B-18200CC6A737}"/>
              </a:ext>
            </a:extLst>
          </p:cNvPr>
          <p:cNvCxnSpPr/>
          <p:nvPr/>
        </p:nvCxnSpPr>
        <p:spPr>
          <a:xfrm flipH="1">
            <a:off x="1730326" y="5233182"/>
            <a:ext cx="95660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EE3021CA-65FF-4FE5-9CCE-E20C64475C38}"/>
              </a:ext>
            </a:extLst>
          </p:cNvPr>
          <p:cNvCxnSpPr>
            <a:cxnSpLocks/>
          </p:cNvCxnSpPr>
          <p:nvPr/>
        </p:nvCxnSpPr>
        <p:spPr>
          <a:xfrm>
            <a:off x="5382041" y="5232076"/>
            <a:ext cx="931547" cy="23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17" descr="Diagram&#10;&#10;Description automatically generated">
            <a:extLst>
              <a:ext uri="{FF2B5EF4-FFF2-40B4-BE49-F238E27FC236}">
                <a16:creationId xmlns:a16="http://schemas.microsoft.com/office/drawing/2014/main" id="{3F83D9C2-9676-4C50-937B-BD5EB6A5DEB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7" t="46602" r="47324" b="19667"/>
          <a:stretch/>
        </p:blipFill>
        <p:spPr>
          <a:xfrm>
            <a:off x="6343874" y="4556282"/>
            <a:ext cx="1897615" cy="1618757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395E460A-DBB3-4AFC-AC7C-26CFCD3DF0C4}"/>
              </a:ext>
            </a:extLst>
          </p:cNvPr>
          <p:cNvSpPr txBox="1"/>
          <p:nvPr/>
        </p:nvSpPr>
        <p:spPr>
          <a:xfrm>
            <a:off x="192827" y="4190587"/>
            <a:ext cx="1454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Microbiología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95EF163-3637-4CFB-8BC7-985ED62FA345}"/>
              </a:ext>
            </a:extLst>
          </p:cNvPr>
          <p:cNvSpPr txBox="1"/>
          <p:nvPr/>
        </p:nvSpPr>
        <p:spPr>
          <a:xfrm>
            <a:off x="6455330" y="4168901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Biología molecular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B27D442-6159-42D3-B2A4-D495FD0219AE}"/>
              </a:ext>
            </a:extLst>
          </p:cNvPr>
          <p:cNvSpPr txBox="1"/>
          <p:nvPr/>
        </p:nvSpPr>
        <p:spPr>
          <a:xfrm>
            <a:off x="9847360" y="4479016"/>
            <a:ext cx="2344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Staphylococcus aureus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Escherichia coli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Bacillus </a:t>
            </a:r>
            <a:r>
              <a:rPr lang="es-EC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spp</a:t>
            </a: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es-EC" sz="1600" i="1" dirty="0"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 coagulasa negativos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86BB7683-EE65-416D-8CEC-CFB0004D47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910" y="4626669"/>
            <a:ext cx="1215601" cy="1215601"/>
          </a:xfrm>
          <a:prstGeom prst="rect">
            <a:avLst/>
          </a:prstGeom>
        </p:spPr>
      </p:pic>
      <p:sp>
        <p:nvSpPr>
          <p:cNvPr id="60" name="CuadroTexto 59">
            <a:extLst>
              <a:ext uri="{FF2B5EF4-FFF2-40B4-BE49-F238E27FC236}">
                <a16:creationId xmlns:a16="http://schemas.microsoft.com/office/drawing/2014/main" id="{98CD3555-F735-41CF-9776-00900AF650DD}"/>
              </a:ext>
            </a:extLst>
          </p:cNvPr>
          <p:cNvSpPr txBox="1"/>
          <p:nvPr/>
        </p:nvSpPr>
        <p:spPr>
          <a:xfrm>
            <a:off x="7988022" y="5966964"/>
            <a:ext cx="144754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Passarge</a:t>
            </a:r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,(2007) </a:t>
            </a:r>
            <a:endParaRPr lang="es-EC" sz="1200" dirty="0"/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6A57019F-3EFD-41CC-AC8A-34A5957D277E}"/>
              </a:ext>
            </a:extLst>
          </p:cNvPr>
          <p:cNvSpPr txBox="1"/>
          <p:nvPr/>
        </p:nvSpPr>
        <p:spPr>
          <a:xfrm>
            <a:off x="2986721" y="3829981"/>
            <a:ext cx="2598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Mastitis clínica y subclínica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9E20BA60-B6DE-4F17-8EF8-8D7FBE58FF99}"/>
              </a:ext>
            </a:extLst>
          </p:cNvPr>
          <p:cNvSpPr txBox="1"/>
          <p:nvPr/>
        </p:nvSpPr>
        <p:spPr>
          <a:xfrm>
            <a:off x="6864644" y="3810477"/>
            <a:ext cx="20949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Fernández, (2012) </a:t>
            </a:r>
            <a:endParaRPr lang="es-EC" sz="1200" dirty="0"/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B831B362-B4F4-49D0-8F4F-9B2E22E4E263}"/>
              </a:ext>
            </a:extLst>
          </p:cNvPr>
          <p:cNvCxnSpPr>
            <a:endCxn id="19" idx="1"/>
          </p:cNvCxnSpPr>
          <p:nvPr/>
        </p:nvCxnSpPr>
        <p:spPr>
          <a:xfrm>
            <a:off x="1383954" y="858129"/>
            <a:ext cx="569877" cy="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53829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D99782-F2D5-4513-988E-FD8D183DA911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787744-5265-4422-9A18-CCA327113D7C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3CBF88A-B692-4247-9C49-2B1016133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0664213"/>
              </p:ext>
            </p:extLst>
          </p:nvPr>
        </p:nvGraphicFramePr>
        <p:xfrm>
          <a:off x="662608" y="2913891"/>
          <a:ext cx="10972799" cy="285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02DFFD8-1AF9-4C9D-847F-4EDB9E25D7FB}"/>
              </a:ext>
            </a:extLst>
          </p:cNvPr>
          <p:cNvSpPr txBox="1"/>
          <p:nvPr/>
        </p:nvSpPr>
        <p:spPr>
          <a:xfrm>
            <a:off x="583095" y="23372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5BD6539-B10E-4DA8-A422-B4ECE58B4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7535344"/>
              </p:ext>
            </p:extLst>
          </p:nvPr>
        </p:nvGraphicFramePr>
        <p:xfrm>
          <a:off x="662607" y="335415"/>
          <a:ext cx="10555771" cy="94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8837521-B9F7-4419-A438-CCD095EF1E38}"/>
              </a:ext>
            </a:extLst>
          </p:cNvPr>
          <p:cNvSpPr txBox="1"/>
          <p:nvPr/>
        </p:nvSpPr>
        <p:spPr>
          <a:xfrm>
            <a:off x="583095" y="7604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742C027-7C96-400A-AC28-66AE4A99D677}"/>
              </a:ext>
            </a:extLst>
          </p:cNvPr>
          <p:cNvGrpSpPr/>
          <p:nvPr/>
        </p:nvGrpSpPr>
        <p:grpSpPr>
          <a:xfrm>
            <a:off x="662607" y="1399836"/>
            <a:ext cx="10972800" cy="814580"/>
            <a:chOff x="940840" y="1018573"/>
            <a:chExt cx="9614930" cy="81458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B8DB3CE-C27F-4576-B937-5E8F4944B294}"/>
                </a:ext>
              </a:extLst>
            </p:cNvPr>
            <p:cNvSpPr/>
            <p:nvPr/>
          </p:nvSpPr>
          <p:spPr>
            <a:xfrm>
              <a:off x="940840" y="1018573"/>
              <a:ext cx="9614930" cy="8145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0078063-AAEC-4A5D-A322-139DE240B16B}"/>
                </a:ext>
              </a:extLst>
            </p:cNvPr>
            <p:cNvSpPr txBox="1"/>
            <p:nvPr/>
          </p:nvSpPr>
          <p:spPr>
            <a:xfrm>
              <a:off x="940840" y="1018573"/>
              <a:ext cx="9614930" cy="814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10" tIns="86210" rIns="86210" bIns="8621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Identificar mediante métodos moleculares los agentes causales de mastitis en ganado bovino de las islas Santa Cruz e Isabela, provincia de Galápagos.</a:t>
              </a:r>
              <a:endParaRPr lang="es-EC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Picture 2" descr="🧬 Adn Emoji">
            <a:extLst>
              <a:ext uri="{FF2B5EF4-FFF2-40B4-BE49-F238E27FC236}">
                <a16:creationId xmlns:a16="http://schemas.microsoft.com/office/drawing/2014/main" id="{1132AA0A-01C9-4F49-9EB7-1CA168E2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8773">
            <a:off x="722030" y="3983041"/>
            <a:ext cx="731052" cy="64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6194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D99782-F2D5-4513-988E-FD8D183DA911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787744-5265-4422-9A18-CCA327113D7C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5BD6539-B10E-4DA8-A422-B4ECE58B4C87}"/>
              </a:ext>
            </a:extLst>
          </p:cNvPr>
          <p:cNvGraphicFramePr/>
          <p:nvPr/>
        </p:nvGraphicFramePr>
        <p:xfrm>
          <a:off x="662607" y="335415"/>
          <a:ext cx="10555771" cy="94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4742C027-7C96-400A-AC28-66AE4A99D677}"/>
              </a:ext>
            </a:extLst>
          </p:cNvPr>
          <p:cNvGrpSpPr/>
          <p:nvPr/>
        </p:nvGrpSpPr>
        <p:grpSpPr>
          <a:xfrm>
            <a:off x="609600" y="2311033"/>
            <a:ext cx="10972800" cy="814580"/>
            <a:chOff x="940840" y="1018573"/>
            <a:chExt cx="9614930" cy="81458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7B8DB3CE-C27F-4576-B937-5E8F4944B294}"/>
                </a:ext>
              </a:extLst>
            </p:cNvPr>
            <p:cNvSpPr/>
            <p:nvPr/>
          </p:nvSpPr>
          <p:spPr>
            <a:xfrm>
              <a:off x="940840" y="1018573"/>
              <a:ext cx="9614930" cy="8145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40078063-AAEC-4A5D-A322-139DE240B16B}"/>
                </a:ext>
              </a:extLst>
            </p:cNvPr>
            <p:cNvSpPr txBox="1"/>
            <p:nvPr/>
          </p:nvSpPr>
          <p:spPr>
            <a:xfrm>
              <a:off x="940840" y="1018573"/>
              <a:ext cx="9614930" cy="814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10" tIns="86210" rIns="86210" bIns="8621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E686DFB-9EE7-432E-94C3-51B9F7F8EA77}"/>
              </a:ext>
            </a:extLst>
          </p:cNvPr>
          <p:cNvSpPr txBox="1"/>
          <p:nvPr/>
        </p:nvSpPr>
        <p:spPr>
          <a:xfrm>
            <a:off x="1154832" y="2370405"/>
            <a:ext cx="102377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/>
              <a:t>Las bacterias identificadas causantes mayoritarias de mastitis en el ganado bovino de las islas Santa Cruz e Isabela son </a:t>
            </a:r>
            <a:r>
              <a:rPr lang="es-EC" i="1" dirty="0" err="1"/>
              <a:t>Staphyloccocus</a:t>
            </a:r>
            <a:r>
              <a:rPr lang="es-EC" dirty="0"/>
              <a:t> </a:t>
            </a:r>
            <a:r>
              <a:rPr lang="es-EC" dirty="0" err="1"/>
              <a:t>spp</a:t>
            </a:r>
            <a:r>
              <a:rPr lang="es-EC" dirty="0"/>
              <a:t>., </a:t>
            </a:r>
            <a:r>
              <a:rPr lang="es-EC" i="1" dirty="0"/>
              <a:t>Bacillus </a:t>
            </a:r>
            <a:r>
              <a:rPr lang="es-EC" dirty="0" err="1"/>
              <a:t>spp</a:t>
            </a:r>
            <a:r>
              <a:rPr lang="es-EC" i="1" dirty="0"/>
              <a:t>. </a:t>
            </a:r>
            <a:r>
              <a:rPr lang="es-EC" dirty="0"/>
              <a:t>y </a:t>
            </a:r>
            <a:r>
              <a:rPr lang="es-EC" i="1" dirty="0" err="1"/>
              <a:t>Streptococcus</a:t>
            </a:r>
            <a:r>
              <a:rPr lang="es-EC" i="1" dirty="0"/>
              <a:t> </a:t>
            </a:r>
            <a:r>
              <a:rPr lang="es-EC" dirty="0" err="1"/>
              <a:t>sp</a:t>
            </a:r>
            <a:r>
              <a:rPr lang="es-EC" dirty="0"/>
              <a:t>.</a:t>
            </a:r>
          </a:p>
        </p:txBody>
      </p:sp>
      <p:pic>
        <p:nvPicPr>
          <p:cNvPr id="24578" name="Picture 2" descr="3,402 Staphylococcus Imágenes y Fotos - 123RF">
            <a:extLst>
              <a:ext uri="{FF2B5EF4-FFF2-40B4-BE49-F238E27FC236}">
                <a16:creationId xmlns:a16="http://schemas.microsoft.com/office/drawing/2014/main" id="{90722089-B3A8-4007-B851-1F31C261F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63544"/>
            <a:ext cx="2946787" cy="19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Bacilo bacterias stock de ilustración. Ilustración de magnifique - 28794697">
            <a:extLst>
              <a:ext uri="{FF2B5EF4-FFF2-40B4-BE49-F238E27FC236}">
                <a16:creationId xmlns:a16="http://schemas.microsoft.com/office/drawing/2014/main" id="{2404053E-1200-49AF-8D6F-030E1042B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691" b="12266"/>
          <a:stretch/>
        </p:blipFill>
        <p:spPr bwMode="auto">
          <a:xfrm>
            <a:off x="4407242" y="3746516"/>
            <a:ext cx="2946787" cy="217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La bacteria Streptococcus pyogenes. Ilustración 3D por ordenador de  Streptococcus pyogenes, o grupo de estreptococos, bacterias. S. pyogenes es  un bacilo Gram-positivo esférica (coccus) bacterias. Muchos seres humanos  pueden llevar inofensivamente en">
            <a:extLst>
              <a:ext uri="{FF2B5EF4-FFF2-40B4-BE49-F238E27FC236}">
                <a16:creationId xmlns:a16="http://schemas.microsoft.com/office/drawing/2014/main" id="{C76A49F2-4AE1-4F82-AA10-A8FD729A4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8"/>
          <a:stretch/>
        </p:blipFill>
        <p:spPr bwMode="auto">
          <a:xfrm>
            <a:off x="8388246" y="3663545"/>
            <a:ext cx="3194154" cy="207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2019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4E76D-2D35-48E5-90D6-69F81D4D0455}"/>
              </a:ext>
            </a:extLst>
          </p:cNvPr>
          <p:cNvSpPr txBox="1"/>
          <p:nvPr/>
        </p:nvSpPr>
        <p:spPr>
          <a:xfrm>
            <a:off x="238539" y="779130"/>
            <a:ext cx="2655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Obtención de muestras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C7812D2-DE4E-4652-AB61-FFD4521BB37C}"/>
              </a:ext>
            </a:extLst>
          </p:cNvPr>
          <p:cNvSpPr txBox="1"/>
          <p:nvPr/>
        </p:nvSpPr>
        <p:spPr>
          <a:xfrm>
            <a:off x="3668108" y="767075"/>
            <a:ext cx="7899240" cy="646331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C" dirty="0"/>
              <a:t>“Desarrollo de un programa de control para mastitis bovina con base en la contextualización del problema en la provincia de Galápagos – Ecuador”</a:t>
            </a:r>
          </a:p>
        </p:txBody>
      </p:sp>
      <p:pic>
        <p:nvPicPr>
          <p:cNvPr id="10" name="Picture 2" descr="Científicos resuelven el secreto del rico ecosistema de las Islas Galápagos">
            <a:extLst>
              <a:ext uri="{FF2B5EF4-FFF2-40B4-BE49-F238E27FC236}">
                <a16:creationId xmlns:a16="http://schemas.microsoft.com/office/drawing/2014/main" id="{0C6B7DB6-7B82-43BF-BA0F-1C3E0A90A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3110" r="20786" b="4268"/>
          <a:stretch/>
        </p:blipFill>
        <p:spPr bwMode="auto">
          <a:xfrm>
            <a:off x="1032830" y="1692861"/>
            <a:ext cx="3024188" cy="244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Tabla 21">
            <a:extLst>
              <a:ext uri="{FF2B5EF4-FFF2-40B4-BE49-F238E27FC236}">
                <a16:creationId xmlns:a16="http://schemas.microsoft.com/office/drawing/2014/main" id="{40C5B035-1923-4E5A-AA3B-97B9D3234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66971"/>
              </p:ext>
            </p:extLst>
          </p:nvPr>
        </p:nvGraphicFramePr>
        <p:xfrm>
          <a:off x="5529392" y="1697065"/>
          <a:ext cx="4805615" cy="24986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023304">
                  <a:extLst>
                    <a:ext uri="{9D8B030D-6E8A-4147-A177-3AD203B41FA5}">
                      <a16:colId xmlns:a16="http://schemas.microsoft.com/office/drawing/2014/main" val="3531460870"/>
                    </a:ext>
                  </a:extLst>
                </a:gridCol>
                <a:gridCol w="1153550">
                  <a:extLst>
                    <a:ext uri="{9D8B030D-6E8A-4147-A177-3AD203B41FA5}">
                      <a16:colId xmlns:a16="http://schemas.microsoft.com/office/drawing/2014/main" val="4065204590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1291685689"/>
                    </a:ext>
                  </a:extLst>
                </a:gridCol>
                <a:gridCol w="1165721">
                  <a:extLst>
                    <a:ext uri="{9D8B030D-6E8A-4147-A177-3AD203B41FA5}">
                      <a16:colId xmlns:a16="http://schemas.microsoft.com/office/drawing/2014/main" val="186021867"/>
                    </a:ext>
                  </a:extLst>
                </a:gridCol>
              </a:tblGrid>
              <a:tr h="668435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Isla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n° Fincas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n° vacas muestreadas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/>
                        <a:t>n° de muestras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6486226"/>
                  </a:ext>
                </a:extLst>
              </a:tr>
              <a:tr h="668435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Santa Cruz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443230"/>
                  </a:ext>
                </a:extLst>
              </a:tr>
              <a:tr h="387268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Isabela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974476"/>
                  </a:ext>
                </a:extLst>
              </a:tr>
              <a:tr h="387268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Floreana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541555"/>
                  </a:ext>
                </a:extLst>
              </a:tr>
              <a:tr h="387268"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059688"/>
                  </a:ext>
                </a:extLst>
              </a:tr>
            </a:tbl>
          </a:graphicData>
        </a:graphic>
      </p:graphicFrame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674C7F4E-6F43-48BB-887C-B90C15B6050F}"/>
              </a:ext>
            </a:extLst>
          </p:cNvPr>
          <p:cNvCxnSpPr>
            <a:cxnSpLocks/>
          </p:cNvCxnSpPr>
          <p:nvPr/>
        </p:nvCxnSpPr>
        <p:spPr>
          <a:xfrm>
            <a:off x="3071812" y="2858503"/>
            <a:ext cx="23583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6A398730-906A-4A6C-8BA7-2BCCAE0E63AC}"/>
              </a:ext>
            </a:extLst>
          </p:cNvPr>
          <p:cNvCxnSpPr>
            <a:cxnSpLocks/>
          </p:cNvCxnSpPr>
          <p:nvPr/>
        </p:nvCxnSpPr>
        <p:spPr>
          <a:xfrm flipV="1">
            <a:off x="2015494" y="3242441"/>
            <a:ext cx="340201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529D17D7-61DA-46B0-A04C-B78C6E19BC69}"/>
              </a:ext>
            </a:extLst>
          </p:cNvPr>
          <p:cNvCxnSpPr>
            <a:cxnSpLocks/>
          </p:cNvCxnSpPr>
          <p:nvPr/>
        </p:nvCxnSpPr>
        <p:spPr>
          <a:xfrm flipV="1">
            <a:off x="3107722" y="3663875"/>
            <a:ext cx="2309782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4" descr="EKOMILK SCAN | Ekomilk Americas">
            <a:extLst>
              <a:ext uri="{FF2B5EF4-FFF2-40B4-BE49-F238E27FC236}">
                <a16:creationId xmlns:a16="http://schemas.microsoft.com/office/drawing/2014/main" id="{04BEFEA1-8569-4936-A8BE-4DB8D6864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3" y="4344296"/>
            <a:ext cx="1857685" cy="185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DDB83CCA-656C-48B0-BAA7-88DAFCC9F2B5}"/>
              </a:ext>
            </a:extLst>
          </p:cNvPr>
          <p:cNvSpPr txBox="1"/>
          <p:nvPr/>
        </p:nvSpPr>
        <p:spPr>
          <a:xfrm>
            <a:off x="2544924" y="5041195"/>
            <a:ext cx="23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37.83 % positivas para mastitis subclínica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CE5AEC78-9612-4C83-A321-469A3C002796}"/>
              </a:ext>
            </a:extLst>
          </p:cNvPr>
          <p:cNvSpPr txBox="1"/>
          <p:nvPr/>
        </p:nvSpPr>
        <p:spPr>
          <a:xfrm>
            <a:off x="2893561" y="275753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1501C369-64D4-4FAD-9D46-F33B197F13E5}"/>
              </a:ext>
            </a:extLst>
          </p:cNvPr>
          <p:cNvSpPr txBox="1"/>
          <p:nvPr/>
        </p:nvSpPr>
        <p:spPr>
          <a:xfrm>
            <a:off x="1770468" y="319994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12</a:t>
            </a:r>
          </a:p>
        </p:txBody>
      </p:sp>
      <p:pic>
        <p:nvPicPr>
          <p:cNvPr id="63" name="Picture 6" descr="Entrenamiento Técnico en Microbiología - Liliana Berlioz">
            <a:extLst>
              <a:ext uri="{FF2B5EF4-FFF2-40B4-BE49-F238E27FC236}">
                <a16:creationId xmlns:a16="http://schemas.microsoft.com/office/drawing/2014/main" id="{E4180461-DC0C-4E12-8725-F88EAE23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84" y="4598354"/>
            <a:ext cx="1367308" cy="136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CuadroTexto 71">
            <a:extLst>
              <a:ext uri="{FF2B5EF4-FFF2-40B4-BE49-F238E27FC236}">
                <a16:creationId xmlns:a16="http://schemas.microsoft.com/office/drawing/2014/main" id="{F1E60C53-6E2D-46DA-8EB6-8D3667844899}"/>
              </a:ext>
            </a:extLst>
          </p:cNvPr>
          <p:cNvSpPr txBox="1"/>
          <p:nvPr/>
        </p:nvSpPr>
        <p:spPr>
          <a:xfrm>
            <a:off x="8166247" y="5186106"/>
            <a:ext cx="1705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/>
              <a:t>65</a:t>
            </a:r>
            <a:r>
              <a:rPr lang="es-EC" b="1" dirty="0"/>
              <a:t> muestras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E7A4B858-727B-406E-8EF2-CAA33E36181A}"/>
              </a:ext>
            </a:extLst>
          </p:cNvPr>
          <p:cNvSpPr txBox="1"/>
          <p:nvPr/>
        </p:nvSpPr>
        <p:spPr>
          <a:xfrm>
            <a:off x="9107160" y="4195739"/>
            <a:ext cx="1471708" cy="308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Guazha, (2020)</a:t>
            </a:r>
          </a:p>
        </p:txBody>
      </p:sp>
      <p:pic>
        <p:nvPicPr>
          <p:cNvPr id="2066" name="Picture 18" descr="Tubo De Ensayo Con El Líquido Del Color En Blanco Química De La Solución  Imagen de archivo - Imagen de envase, ciencia: 143179399">
            <a:extLst>
              <a:ext uri="{FF2B5EF4-FFF2-40B4-BE49-F238E27FC236}">
                <a16:creationId xmlns:a16="http://schemas.microsoft.com/office/drawing/2014/main" id="{BD0B03A0-72A6-4F81-87FB-2454151D6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2" t="9690" r="24690"/>
          <a:stretch/>
        </p:blipFill>
        <p:spPr bwMode="auto">
          <a:xfrm rot="1504992">
            <a:off x="10543468" y="4274180"/>
            <a:ext cx="880787" cy="164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41B7713E-7809-4C3C-80C8-AFC14A1E5CC6}"/>
              </a:ext>
            </a:extLst>
          </p:cNvPr>
          <p:cNvSpPr txBox="1"/>
          <p:nvPr/>
        </p:nvSpPr>
        <p:spPr>
          <a:xfrm>
            <a:off x="10657557" y="5168877"/>
            <a:ext cx="40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LB</a:t>
            </a:r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982FD76A-4F2E-415F-82DD-BE0FF9F6BBD3}"/>
              </a:ext>
            </a:extLst>
          </p:cNvPr>
          <p:cNvSpPr txBox="1"/>
          <p:nvPr/>
        </p:nvSpPr>
        <p:spPr>
          <a:xfrm>
            <a:off x="25003" y="6261727"/>
            <a:ext cx="2250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Fuente de la imagen:</a:t>
            </a:r>
          </a:p>
          <a:p>
            <a:r>
              <a:rPr lang="es-EC" sz="1400" dirty="0"/>
              <a:t>https://ekomilks.com/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0817837C-1434-42D2-A16B-126416B99D58}"/>
              </a:ext>
            </a:extLst>
          </p:cNvPr>
          <p:cNvSpPr txBox="1"/>
          <p:nvPr/>
        </p:nvSpPr>
        <p:spPr>
          <a:xfrm>
            <a:off x="2801228" y="366387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AFBAF605-7C09-4C08-9261-39B718570029}"/>
              </a:ext>
            </a:extLst>
          </p:cNvPr>
          <p:cNvSpPr txBox="1"/>
          <p:nvPr/>
        </p:nvSpPr>
        <p:spPr>
          <a:xfrm>
            <a:off x="5572425" y="5885751"/>
            <a:ext cx="1789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Colonias aisladas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B98C9DBF-F972-4EE1-8A29-4C29E3935898}"/>
              </a:ext>
            </a:extLst>
          </p:cNvPr>
          <p:cNvCxnSpPr>
            <a:cxnSpLocks/>
          </p:cNvCxnSpPr>
          <p:nvPr/>
        </p:nvCxnSpPr>
        <p:spPr>
          <a:xfrm flipV="1">
            <a:off x="1934195" y="5355810"/>
            <a:ext cx="529190" cy="8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CC413BF1-C89F-40F7-BE58-AB3231270B99}"/>
              </a:ext>
            </a:extLst>
          </p:cNvPr>
          <p:cNvCxnSpPr>
            <a:cxnSpLocks/>
          </p:cNvCxnSpPr>
          <p:nvPr/>
        </p:nvCxnSpPr>
        <p:spPr>
          <a:xfrm flipV="1">
            <a:off x="4951740" y="5351535"/>
            <a:ext cx="529190" cy="8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FF478031-97C4-46EE-A2C2-3C347AEDFB10}"/>
              </a:ext>
            </a:extLst>
          </p:cNvPr>
          <p:cNvCxnSpPr>
            <a:cxnSpLocks/>
          </p:cNvCxnSpPr>
          <p:nvPr/>
        </p:nvCxnSpPr>
        <p:spPr>
          <a:xfrm flipV="1">
            <a:off x="7442077" y="5336738"/>
            <a:ext cx="529190" cy="8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7AA5F4FE-EDE9-4824-AA01-7A3CCDD0B641}"/>
              </a:ext>
            </a:extLst>
          </p:cNvPr>
          <p:cNvCxnSpPr>
            <a:cxnSpLocks/>
          </p:cNvCxnSpPr>
          <p:nvPr/>
        </p:nvCxnSpPr>
        <p:spPr>
          <a:xfrm flipV="1">
            <a:off x="9913868" y="5321941"/>
            <a:ext cx="529190" cy="85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4246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4E76D-2D35-48E5-90D6-69F81D4D0455}"/>
              </a:ext>
            </a:extLst>
          </p:cNvPr>
          <p:cNvSpPr txBox="1"/>
          <p:nvPr/>
        </p:nvSpPr>
        <p:spPr>
          <a:xfrm>
            <a:off x="236451" y="777047"/>
            <a:ext cx="2143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Extracción de ADN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pic>
        <p:nvPicPr>
          <p:cNvPr id="1026" name="Picture 2" descr="NDIS Approval of Promega PowerPlex® Fusion System Assists ...">
            <a:extLst>
              <a:ext uri="{FF2B5EF4-FFF2-40B4-BE49-F238E27FC236}">
                <a16:creationId xmlns:a16="http://schemas.microsoft.com/office/drawing/2014/main" id="{07491121-06D8-4B02-801A-8DEBC0F69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90" y="5302825"/>
            <a:ext cx="973729" cy="68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294C371-72A1-44C8-8E20-0978CACADD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74" y="3783422"/>
            <a:ext cx="804863" cy="140387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0E891B1-28A4-4EB7-B0CE-C0D31712F4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84"/>
          <a:stretch/>
        </p:blipFill>
        <p:spPr>
          <a:xfrm>
            <a:off x="9976863" y="4197094"/>
            <a:ext cx="1195962" cy="174151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956C54EA-C852-4BDC-8C57-B28190F0AA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523" t="25516" r="31786" b="9147"/>
          <a:stretch/>
        </p:blipFill>
        <p:spPr>
          <a:xfrm>
            <a:off x="1879399" y="3379597"/>
            <a:ext cx="1363052" cy="2308323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F9CB6CF9-4A82-47EF-9476-8635C28B3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49" y="3790492"/>
            <a:ext cx="804863" cy="140387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07D2597C-0D3E-4954-90F1-C8CD9BDEFEC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437" t="11778" r="27392" b="21205"/>
          <a:stretch/>
        </p:blipFill>
        <p:spPr>
          <a:xfrm>
            <a:off x="346374" y="1696057"/>
            <a:ext cx="964093" cy="1551153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408EBF75-EB94-4619-A1BA-BDC95C55E4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" y="3297752"/>
            <a:ext cx="1693585" cy="1693585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A9F01DFB-6C8F-4580-9454-977AF1D6E986}"/>
              </a:ext>
            </a:extLst>
          </p:cNvPr>
          <p:cNvSpPr txBox="1"/>
          <p:nvPr/>
        </p:nvSpPr>
        <p:spPr>
          <a:xfrm>
            <a:off x="589851" y="1377212"/>
            <a:ext cx="69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Pellet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D9778C4-8CB2-4BF9-927F-B32938253009}"/>
              </a:ext>
            </a:extLst>
          </p:cNvPr>
          <p:cNvSpPr txBox="1"/>
          <p:nvPr/>
        </p:nvSpPr>
        <p:spPr>
          <a:xfrm>
            <a:off x="2276884" y="1931209"/>
            <a:ext cx="9831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Gram +</a:t>
            </a: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EDTA 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Lisozima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40 min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5B3EABCA-6AD7-4EBD-BC9B-DA6E1F7007D6}"/>
              </a:ext>
            </a:extLst>
          </p:cNvPr>
          <p:cNvSpPr txBox="1"/>
          <p:nvPr/>
        </p:nvSpPr>
        <p:spPr>
          <a:xfrm>
            <a:off x="4204206" y="1377212"/>
            <a:ext cx="160172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Lisis celular</a:t>
            </a:r>
          </a:p>
          <a:p>
            <a:endParaRPr lang="es-EC" dirty="0"/>
          </a:p>
          <a:p>
            <a:r>
              <a:rPr lang="es-EC" dirty="0"/>
              <a:t>Solución de lisis</a:t>
            </a:r>
          </a:p>
          <a:p>
            <a:r>
              <a:rPr lang="es-EC" dirty="0"/>
              <a:t>80° -  5 min</a:t>
            </a:r>
          </a:p>
          <a:p>
            <a:endParaRPr lang="es-EC" dirty="0"/>
          </a:p>
          <a:p>
            <a:r>
              <a:rPr lang="es-EC" dirty="0" err="1"/>
              <a:t>RNAsa</a:t>
            </a:r>
            <a:r>
              <a:rPr lang="es-EC" dirty="0"/>
              <a:t> </a:t>
            </a:r>
          </a:p>
          <a:p>
            <a:r>
              <a:rPr lang="es-EC" dirty="0"/>
              <a:t>37° - 30 min</a:t>
            </a:r>
          </a:p>
        </p:txBody>
      </p: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B534F3AB-F6DA-484A-B3AF-9F4073EDA300}"/>
              </a:ext>
            </a:extLst>
          </p:cNvPr>
          <p:cNvCxnSpPr/>
          <p:nvPr/>
        </p:nvCxnSpPr>
        <p:spPr>
          <a:xfrm>
            <a:off x="3242451" y="1585246"/>
            <a:ext cx="78581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uadroTexto 54">
            <a:extLst>
              <a:ext uri="{FF2B5EF4-FFF2-40B4-BE49-F238E27FC236}">
                <a16:creationId xmlns:a16="http://schemas.microsoft.com/office/drawing/2014/main" id="{D7644ECB-02BA-4556-B793-14AC4653DE31}"/>
              </a:ext>
            </a:extLst>
          </p:cNvPr>
          <p:cNvSpPr txBox="1"/>
          <p:nvPr/>
        </p:nvSpPr>
        <p:spPr>
          <a:xfrm>
            <a:off x="6434999" y="1100213"/>
            <a:ext cx="1505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Precipitación </a:t>
            </a:r>
          </a:p>
          <a:p>
            <a:r>
              <a:rPr lang="es-EC" b="1" dirty="0"/>
              <a:t>de proteínas</a:t>
            </a:r>
          </a:p>
          <a:p>
            <a:endParaRPr lang="es-EC" dirty="0"/>
          </a:p>
          <a:p>
            <a:r>
              <a:rPr lang="es-EC" dirty="0"/>
              <a:t>Solución de precipitación</a:t>
            </a:r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Hielo - 5 min</a:t>
            </a:r>
          </a:p>
        </p:txBody>
      </p: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45A7F116-3763-4A98-8716-F1490E448277}"/>
              </a:ext>
            </a:extLst>
          </p:cNvPr>
          <p:cNvCxnSpPr>
            <a:cxnSpLocks/>
          </p:cNvCxnSpPr>
          <p:nvPr/>
        </p:nvCxnSpPr>
        <p:spPr>
          <a:xfrm>
            <a:off x="5691627" y="1585246"/>
            <a:ext cx="56009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Imagen 52">
            <a:extLst>
              <a:ext uri="{FF2B5EF4-FFF2-40B4-BE49-F238E27FC236}">
                <a16:creationId xmlns:a16="http://schemas.microsoft.com/office/drawing/2014/main" id="{C3CC7FD0-F54E-4957-AB33-31D17E2F437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16771" y="2082887"/>
            <a:ext cx="867877" cy="1341264"/>
          </a:xfrm>
          <a:prstGeom prst="rect">
            <a:avLst/>
          </a:prstGeom>
        </p:spPr>
      </p:pic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4CBF9609-A526-41EE-9C08-D7C2D3B9DFF5}"/>
              </a:ext>
            </a:extLst>
          </p:cNvPr>
          <p:cNvCxnSpPr/>
          <p:nvPr/>
        </p:nvCxnSpPr>
        <p:spPr>
          <a:xfrm>
            <a:off x="8222768" y="1585246"/>
            <a:ext cx="6170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echa: curvada hacia la derecha 56">
            <a:extLst>
              <a:ext uri="{FF2B5EF4-FFF2-40B4-BE49-F238E27FC236}">
                <a16:creationId xmlns:a16="http://schemas.microsoft.com/office/drawing/2014/main" id="{F5893387-CA59-4F1B-B035-EBCC76F20BB6}"/>
              </a:ext>
            </a:extLst>
          </p:cNvPr>
          <p:cNvSpPr/>
          <p:nvPr/>
        </p:nvSpPr>
        <p:spPr>
          <a:xfrm>
            <a:off x="8437441" y="1377212"/>
            <a:ext cx="306292" cy="580171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A1E2F4A0-6F5F-4AEC-AF0C-EA643CB685C2}"/>
              </a:ext>
            </a:extLst>
          </p:cNvPr>
          <p:cNvSpPr txBox="1"/>
          <p:nvPr/>
        </p:nvSpPr>
        <p:spPr>
          <a:xfrm>
            <a:off x="8977678" y="1129748"/>
            <a:ext cx="297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/>
              <a:t>Precipitación de ADN y rehidratación</a:t>
            </a:r>
          </a:p>
        </p:txBody>
      </p:sp>
      <p:cxnSp>
        <p:nvCxnSpPr>
          <p:cNvPr id="74" name="Conector recto de flecha 73">
            <a:extLst>
              <a:ext uri="{FF2B5EF4-FFF2-40B4-BE49-F238E27FC236}">
                <a16:creationId xmlns:a16="http://schemas.microsoft.com/office/drawing/2014/main" id="{B38A6189-A7FB-4197-8067-E169F0F1BE55}"/>
              </a:ext>
            </a:extLst>
          </p:cNvPr>
          <p:cNvCxnSpPr>
            <a:cxnSpLocks/>
          </p:cNvCxnSpPr>
          <p:nvPr/>
        </p:nvCxnSpPr>
        <p:spPr>
          <a:xfrm>
            <a:off x="10769600" y="3190687"/>
            <a:ext cx="0" cy="5156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lecha: curvada hacia la derecha 75">
            <a:extLst>
              <a:ext uri="{FF2B5EF4-FFF2-40B4-BE49-F238E27FC236}">
                <a16:creationId xmlns:a16="http://schemas.microsoft.com/office/drawing/2014/main" id="{B0486B26-9EE9-4D56-8E1B-6242565427FD}"/>
              </a:ext>
            </a:extLst>
          </p:cNvPr>
          <p:cNvSpPr/>
          <p:nvPr/>
        </p:nvSpPr>
        <p:spPr>
          <a:xfrm rot="5400000">
            <a:off x="10583238" y="3147228"/>
            <a:ext cx="306292" cy="580171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0D57B480-6996-4D5C-B0F6-030E271FF67E}"/>
              </a:ext>
            </a:extLst>
          </p:cNvPr>
          <p:cNvSpPr txBox="1"/>
          <p:nvPr/>
        </p:nvSpPr>
        <p:spPr>
          <a:xfrm>
            <a:off x="10188948" y="1918072"/>
            <a:ext cx="13812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Isopropanol</a:t>
            </a:r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8A719FFD-A2FD-44DA-A981-317B2A8D34C4}"/>
              </a:ext>
            </a:extLst>
          </p:cNvPr>
          <p:cNvSpPr txBox="1"/>
          <p:nvPr/>
        </p:nvSpPr>
        <p:spPr>
          <a:xfrm>
            <a:off x="9291827" y="3757974"/>
            <a:ext cx="2548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Solución de rehidratación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6710385-5AF9-498C-89D9-A9D80F79AD2C}"/>
              </a:ext>
            </a:extLst>
          </p:cNvPr>
          <p:cNvSpPr txBox="1"/>
          <p:nvPr/>
        </p:nvSpPr>
        <p:spPr>
          <a:xfrm>
            <a:off x="166544" y="6250987"/>
            <a:ext cx="3075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Fuente de imagen:</a:t>
            </a:r>
          </a:p>
          <a:p>
            <a:r>
              <a:rPr lang="es-EC" sz="1200" dirty="0"/>
              <a:t>https://www.hettweb.com/products/mikro200/</a:t>
            </a:r>
          </a:p>
        </p:txBody>
      </p:sp>
      <p:pic>
        <p:nvPicPr>
          <p:cNvPr id="71" name="Imagen 70">
            <a:extLst>
              <a:ext uri="{FF2B5EF4-FFF2-40B4-BE49-F238E27FC236}">
                <a16:creationId xmlns:a16="http://schemas.microsoft.com/office/drawing/2014/main" id="{4A492CF4-5957-4687-9EE2-4CB7ED0494D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9524" t="32142" r="48722" b="60471"/>
          <a:stretch/>
        </p:blipFill>
        <p:spPr>
          <a:xfrm>
            <a:off x="4084388" y="5642794"/>
            <a:ext cx="3871416" cy="506372"/>
          </a:xfrm>
          <a:prstGeom prst="rect">
            <a:avLst/>
          </a:prstGeom>
        </p:spPr>
      </p:pic>
      <p:sp>
        <p:nvSpPr>
          <p:cNvPr id="72" name="Rectángulo 71">
            <a:extLst>
              <a:ext uri="{FF2B5EF4-FFF2-40B4-BE49-F238E27FC236}">
                <a16:creationId xmlns:a16="http://schemas.microsoft.com/office/drawing/2014/main" id="{184504B6-535D-487E-B8D5-C6F5115BE18F}"/>
              </a:ext>
            </a:extLst>
          </p:cNvPr>
          <p:cNvSpPr/>
          <p:nvPr/>
        </p:nvSpPr>
        <p:spPr>
          <a:xfrm>
            <a:off x="4189918" y="1398016"/>
            <a:ext cx="1444559" cy="4001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C40F6B2C-AB77-486F-B6D0-FF5A5AE1E974}"/>
              </a:ext>
            </a:extLst>
          </p:cNvPr>
          <p:cNvSpPr/>
          <p:nvPr/>
        </p:nvSpPr>
        <p:spPr>
          <a:xfrm>
            <a:off x="6372504" y="1090464"/>
            <a:ext cx="1505617" cy="6560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6" name="Rectángulo 85">
            <a:extLst>
              <a:ext uri="{FF2B5EF4-FFF2-40B4-BE49-F238E27FC236}">
                <a16:creationId xmlns:a16="http://schemas.microsoft.com/office/drawing/2014/main" id="{0F40DA41-2114-472C-A11C-15731DBBEB55}"/>
              </a:ext>
            </a:extLst>
          </p:cNvPr>
          <p:cNvSpPr/>
          <p:nvPr/>
        </p:nvSpPr>
        <p:spPr>
          <a:xfrm>
            <a:off x="9291827" y="1100213"/>
            <a:ext cx="2379482" cy="65607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85B20A50-5915-4EFC-B80C-28890D6B03E7}"/>
              </a:ext>
            </a:extLst>
          </p:cNvPr>
          <p:cNvSpPr txBox="1"/>
          <p:nvPr/>
        </p:nvSpPr>
        <p:spPr>
          <a:xfrm>
            <a:off x="10214222" y="2784396"/>
            <a:ext cx="12668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Etanol 70%</a:t>
            </a:r>
          </a:p>
        </p:txBody>
      </p:sp>
      <p:cxnSp>
        <p:nvCxnSpPr>
          <p:cNvPr id="88" name="Conector recto de flecha 87">
            <a:extLst>
              <a:ext uri="{FF2B5EF4-FFF2-40B4-BE49-F238E27FC236}">
                <a16:creationId xmlns:a16="http://schemas.microsoft.com/office/drawing/2014/main" id="{8DC9EEE0-3141-4D64-9771-FCBD350FAB1B}"/>
              </a:ext>
            </a:extLst>
          </p:cNvPr>
          <p:cNvCxnSpPr>
            <a:cxnSpLocks/>
          </p:cNvCxnSpPr>
          <p:nvPr/>
        </p:nvCxnSpPr>
        <p:spPr>
          <a:xfrm>
            <a:off x="10769601" y="2256077"/>
            <a:ext cx="0" cy="51560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Flecha: curvada hacia la derecha 88">
            <a:extLst>
              <a:ext uri="{FF2B5EF4-FFF2-40B4-BE49-F238E27FC236}">
                <a16:creationId xmlns:a16="http://schemas.microsoft.com/office/drawing/2014/main" id="{85FF6B98-8DDB-4F0F-9B0C-43C7BBC89231}"/>
              </a:ext>
            </a:extLst>
          </p:cNvPr>
          <p:cNvSpPr/>
          <p:nvPr/>
        </p:nvSpPr>
        <p:spPr>
          <a:xfrm rot="5400000">
            <a:off x="10583239" y="2212618"/>
            <a:ext cx="306292" cy="580171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90" name="CuadroTexto 89">
            <a:extLst>
              <a:ext uri="{FF2B5EF4-FFF2-40B4-BE49-F238E27FC236}">
                <a16:creationId xmlns:a16="http://schemas.microsoft.com/office/drawing/2014/main" id="{DEAB4C05-ECC7-475A-B479-909ABC63E166}"/>
              </a:ext>
            </a:extLst>
          </p:cNvPr>
          <p:cNvSpPr txBox="1"/>
          <p:nvPr/>
        </p:nvSpPr>
        <p:spPr>
          <a:xfrm>
            <a:off x="375331" y="4965460"/>
            <a:ext cx="10656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MIKRO 200</a:t>
            </a: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7FB38E10-CC6F-4AEF-8D00-D8C7AECB89F7}"/>
              </a:ext>
            </a:extLst>
          </p:cNvPr>
          <p:cNvSpPr txBox="1"/>
          <p:nvPr/>
        </p:nvSpPr>
        <p:spPr>
          <a:xfrm>
            <a:off x="273486" y="5948983"/>
            <a:ext cx="1874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Promega,(2020)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88D48CE2-613F-488A-AA3C-2259A9B9BFB0}"/>
              </a:ext>
            </a:extLst>
          </p:cNvPr>
          <p:cNvSpPr txBox="1"/>
          <p:nvPr/>
        </p:nvSpPr>
        <p:spPr>
          <a:xfrm>
            <a:off x="2288490" y="1398016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Gram -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8533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4E76D-2D35-48E5-90D6-69F81D4D0455}"/>
              </a:ext>
            </a:extLst>
          </p:cNvPr>
          <p:cNvSpPr txBox="1"/>
          <p:nvPr/>
        </p:nvSpPr>
        <p:spPr>
          <a:xfrm>
            <a:off x="238539" y="814270"/>
            <a:ext cx="396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Cuantificación e integridad del ADN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11266" name="Picture 2" descr="Thermo Scientific™ NanoDrop™ 2000/2000c Spectrophotometers ...">
            <a:extLst>
              <a:ext uri="{FF2B5EF4-FFF2-40B4-BE49-F238E27FC236}">
                <a16:creationId xmlns:a16="http://schemas.microsoft.com/office/drawing/2014/main" id="{F6C1B94B-AF3F-446B-98D9-9520AA827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78" y="2115364"/>
            <a:ext cx="2105779" cy="287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D5FE1C7B-3DB3-4A2D-99C2-BFE84D480947}"/>
              </a:ext>
            </a:extLst>
          </p:cNvPr>
          <p:cNvSpPr txBox="1"/>
          <p:nvPr/>
        </p:nvSpPr>
        <p:spPr>
          <a:xfrm>
            <a:off x="868102" y="5013213"/>
            <a:ext cx="16396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/>
              <a:t>NanoDrop 2000</a:t>
            </a:r>
          </a:p>
        </p:txBody>
      </p:sp>
      <p:pic>
        <p:nvPicPr>
          <p:cNvPr id="11268" name="Picture 4" descr="NanoDrop 2000 | Biocompare Product Review.">
            <a:extLst>
              <a:ext uri="{FF2B5EF4-FFF2-40B4-BE49-F238E27FC236}">
                <a16:creationId xmlns:a16="http://schemas.microsoft.com/office/drawing/2014/main" id="{96A9B94B-7848-4F34-82FA-FD60E0925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740" y="2094479"/>
            <a:ext cx="3384791" cy="32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FE3C165B-175C-45FB-B604-13FAB874FFEE}"/>
                  </a:ext>
                </a:extLst>
              </p:cNvPr>
              <p:cNvSpPr txBox="1"/>
              <p:nvPr/>
            </p:nvSpPr>
            <p:spPr>
              <a:xfrm>
                <a:off x="4557752" y="3697098"/>
                <a:ext cx="1148535" cy="973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 smtClean="0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260/280</m:t>
                        </m:r>
                      </m:sub>
                    </m:sSub>
                  </m:oMath>
                </a14:m>
                <a:r>
                  <a:rPr lang="es-EC" sz="18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</a:p>
              <a:p>
                <a:endParaRPr lang="es-EC" i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C" i="1">
                            <a:effectLst/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𝐴</m:t>
                        </m:r>
                      </m:e>
                      <m:sub>
                        <m:r>
                          <a:rPr lang="es-EC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260/230</m:t>
                        </m:r>
                      </m:sub>
                    </m:sSub>
                  </m:oMath>
                </a14:m>
                <a:r>
                  <a:rPr lang="es-EC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es-EC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FE3C165B-175C-45FB-B604-13FAB874FF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752" y="3697098"/>
                <a:ext cx="1148535" cy="973087"/>
              </a:xfrm>
              <a:prstGeom prst="rect">
                <a:avLst/>
              </a:prstGeom>
              <a:blipFill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CuadroTexto 22">
            <a:extLst>
              <a:ext uri="{FF2B5EF4-FFF2-40B4-BE49-F238E27FC236}">
                <a16:creationId xmlns:a16="http://schemas.microsoft.com/office/drawing/2014/main" id="{08F31EEE-A775-44D0-B73B-F04F95F61D61}"/>
              </a:ext>
            </a:extLst>
          </p:cNvPr>
          <p:cNvSpPr txBox="1"/>
          <p:nvPr/>
        </p:nvSpPr>
        <p:spPr>
          <a:xfrm>
            <a:off x="9322496" y="2244662"/>
            <a:ext cx="25681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 de agarosa al </a:t>
            </a:r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</a:rPr>
              <a:t>0.8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%</a:t>
            </a:r>
          </a:p>
          <a:p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μL de ADN + 1 μL de buffer de carga Blue Juice</a:t>
            </a:r>
          </a:p>
          <a:p>
            <a:endParaRPr lang="es-EC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120 V   por 45 min</a:t>
            </a:r>
          </a:p>
          <a:p>
            <a:endParaRPr lang="es-EC" dirty="0">
              <a:latin typeface="Calibri" panose="020F0502020204030204" pitchFamily="34" charset="0"/>
            </a:endParaRPr>
          </a:p>
          <a:p>
            <a:r>
              <a:rPr lang="es-EC" dirty="0"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istema de imagen Chemidoc </a:t>
            </a:r>
            <a:r>
              <a:rPr lang="es-EC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TMBioRad</a:t>
            </a:r>
            <a:endParaRPr lang="es-EC" dirty="0"/>
          </a:p>
        </p:txBody>
      </p:sp>
      <p:pic>
        <p:nvPicPr>
          <p:cNvPr id="11272" name="Picture 8" descr="INTRODUCCIÓN A LOS ENZIMAS DE RESTRICCIÓN">
            <a:extLst>
              <a:ext uri="{FF2B5EF4-FFF2-40B4-BE49-F238E27FC236}">
                <a16:creationId xmlns:a16="http://schemas.microsoft.com/office/drawing/2014/main" id="{28E0FED2-8646-4426-BAD0-3E856574F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564" y="2234747"/>
            <a:ext cx="2372606" cy="250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435410FE-3AAF-46AA-840A-7AEE470D3D0F}"/>
              </a:ext>
            </a:extLst>
          </p:cNvPr>
          <p:cNvSpPr txBox="1"/>
          <p:nvPr/>
        </p:nvSpPr>
        <p:spPr>
          <a:xfrm>
            <a:off x="0" y="5985429"/>
            <a:ext cx="4936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/>
              <a:t>Fuente de imágenes: </a:t>
            </a:r>
          </a:p>
          <a:p>
            <a:r>
              <a:rPr lang="es-EC" sz="1200" dirty="0"/>
              <a:t>http://biomodel.uah.es/an/plasmido/0/probl.htm</a:t>
            </a:r>
          </a:p>
          <a:p>
            <a:r>
              <a:rPr lang="es-EC" sz="1200" dirty="0"/>
              <a:t>https://www.thermofisher.com/order/catalog/product/ND-2000#/ND-2000</a:t>
            </a:r>
          </a:p>
          <a:p>
            <a:r>
              <a:rPr lang="es-EC" sz="1200" dirty="0"/>
              <a:t>https://www.bioted.es/protocolos/INTRODUCCION-ENZ-RESTRICCION.pdf</a:t>
            </a:r>
          </a:p>
        </p:txBody>
      </p: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E14FBD7-CC5B-4139-AB60-9BD25839CEC2}"/>
              </a:ext>
            </a:extLst>
          </p:cNvPr>
          <p:cNvCxnSpPr>
            <a:cxnSpLocks/>
          </p:cNvCxnSpPr>
          <p:nvPr/>
        </p:nvCxnSpPr>
        <p:spPr>
          <a:xfrm>
            <a:off x="5952370" y="3359981"/>
            <a:ext cx="81960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C6A1E92A-52B7-4E5A-9511-3EFDD2217DB3}"/>
              </a:ext>
            </a:extLst>
          </p:cNvPr>
          <p:cNvSpPr txBox="1"/>
          <p:nvPr/>
        </p:nvSpPr>
        <p:spPr>
          <a:xfrm>
            <a:off x="8699143" y="1502539"/>
            <a:ext cx="154331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Electroforesis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128CB646-965C-4B47-9437-B40A0B3E1D34}"/>
              </a:ext>
            </a:extLst>
          </p:cNvPr>
          <p:cNvSpPr txBox="1"/>
          <p:nvPr/>
        </p:nvSpPr>
        <p:spPr>
          <a:xfrm>
            <a:off x="2468400" y="1465748"/>
            <a:ext cx="154331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ea typeface="Calibri" panose="020F0502020204030204" pitchFamily="34" charset="0"/>
              </a:rPr>
              <a:t>Cuantificación</a:t>
            </a:r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59317840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54656</TotalTime>
  <Words>1713</Words>
  <Application>Microsoft Office PowerPoint</Application>
  <PresentationFormat>Panorámica</PresentationFormat>
  <Paragraphs>372</Paragraphs>
  <Slides>24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Berlin Sans FB Demi</vt:lpstr>
      <vt:lpstr>Calibri</vt:lpstr>
      <vt:lpstr>Cambria Math</vt:lpstr>
      <vt:lpstr>Courier New</vt:lpstr>
      <vt:lpstr>Times New Roman</vt:lpstr>
      <vt:lpstr>Tw Cen MT</vt:lpstr>
      <vt:lpstr>TemaESPE</vt:lpstr>
      <vt:lpstr>CorelDRAW</vt:lpstr>
      <vt:lpstr>Presentación de PowerPoint</vt:lpstr>
      <vt:lpstr>ÍNDICE DE CONTENIDOS</vt:lpstr>
      <vt:lpstr>INTRODUCCIÓN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CLAUDIA TAMARA</cp:lastModifiedBy>
  <cp:revision>1009</cp:revision>
  <dcterms:created xsi:type="dcterms:W3CDTF">2016-12-30T05:03:01Z</dcterms:created>
  <dcterms:modified xsi:type="dcterms:W3CDTF">2021-09-20T16:04:26Z</dcterms:modified>
</cp:coreProperties>
</file>