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15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</p:sldMasterIdLst>
  <p:notesMasterIdLst>
    <p:notesMasterId r:id="rId24"/>
  </p:notesMasterIdLst>
  <p:sldIdLst>
    <p:sldId id="3463" r:id="rId3"/>
    <p:sldId id="3464" r:id="rId4"/>
    <p:sldId id="3466" r:id="rId5"/>
    <p:sldId id="3467" r:id="rId6"/>
    <p:sldId id="3497" r:id="rId7"/>
    <p:sldId id="3465" r:id="rId8"/>
    <p:sldId id="3498" r:id="rId9"/>
    <p:sldId id="3468" r:id="rId10"/>
    <p:sldId id="3469" r:id="rId11"/>
    <p:sldId id="3470" r:id="rId12"/>
    <p:sldId id="3471" r:id="rId13"/>
    <p:sldId id="3472" r:id="rId14"/>
    <p:sldId id="3473" r:id="rId15"/>
    <p:sldId id="3474" r:id="rId16"/>
    <p:sldId id="3485" r:id="rId17"/>
    <p:sldId id="3486" r:id="rId18"/>
    <p:sldId id="3487" r:id="rId19"/>
    <p:sldId id="3488" r:id="rId20"/>
    <p:sldId id="3489" r:id="rId21"/>
    <p:sldId id="3499" r:id="rId22"/>
    <p:sldId id="3490" r:id="rId23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44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6" autoAdjust="0"/>
    <p:restoredTop sz="94660"/>
  </p:normalViewPr>
  <p:slideViewPr>
    <p:cSldViewPr snapToGrid="0">
      <p:cViewPr varScale="1">
        <p:scale>
          <a:sx n="83" d="100"/>
          <a:sy n="83" d="100"/>
        </p:scale>
        <p:origin x="-84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200" b="1">
                <a:latin typeface="Arial" panose="020B0604020202020204" pitchFamily="34" charset="0"/>
                <a:cs typeface="Arial" panose="020B0604020202020204" pitchFamily="34" charset="0"/>
              </a:rPr>
              <a:t>PROMEDIOS DEL CONOCIMIENTO SOBRE GESTIÓN DEL RIESGO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D44B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9F0-4F43-AFCB-7F089229FA37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99F0-4F43-AFCB-7F089229FA37}"/>
              </c:ext>
            </c:extLst>
          </c:dPt>
          <c:dPt>
            <c:idx val="2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99F0-4F43-AFCB-7F089229FA37}"/>
              </c:ext>
            </c:extLst>
          </c:dPt>
          <c:dPt>
            <c:idx val="3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99F0-4F43-AFCB-7F089229FA37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9F0-4F43-AFCB-7F089229FA37}"/>
              </c:ext>
            </c:extLst>
          </c:dPt>
          <c:dLbls>
            <c:dLbl>
              <c:idx val="1"/>
              <c:layout>
                <c:manualLayout>
                  <c:x val="-0.15314650357442758"/>
                  <c:y val="0.112151655934242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9F0-4F43-AFCB-7F089229FA37}"/>
                </c:ext>
              </c:extLst>
            </c:dLbl>
            <c:dLbl>
              <c:idx val="2"/>
              <c:layout>
                <c:manualLayout>
                  <c:x val="-0.17188068153199804"/>
                  <c:y val="-6.70009273768504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9F0-4F43-AFCB-7F089229FA37}"/>
                </c:ext>
              </c:extLst>
            </c:dLbl>
            <c:dLbl>
              <c:idx val="3"/>
              <c:layout>
                <c:manualLayout>
                  <c:x val="4.5225190669704901E-2"/>
                  <c:y val="-0.1840076336567637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9F0-4F43-AFCB-7F089229FA37}"/>
                </c:ext>
              </c:extLst>
            </c:dLbl>
            <c:dLbl>
              <c:idx val="4"/>
              <c:layout>
                <c:manualLayout>
                  <c:x val="0.15669678187677971"/>
                  <c:y val="0.137049935217806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9F0-4F43-AFCB-7F089229FA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'CONOCIMIENTO RESULTADOS'!$C$17:$G$17</c:f>
              <c:strCache>
                <c:ptCount val="5"/>
                <c:pt idx="0">
                  <c:v>NADA</c:v>
                </c:pt>
                <c:pt idx="1">
                  <c:v>REGULAR</c:v>
                </c:pt>
                <c:pt idx="2">
                  <c:v>PARCIAL</c:v>
                </c:pt>
                <c:pt idx="3">
                  <c:v>SUSTANCIAL</c:v>
                </c:pt>
                <c:pt idx="4">
                  <c:v>TOTAL</c:v>
                </c:pt>
              </c:strCache>
            </c:strRef>
          </c:cat>
          <c:val>
            <c:numRef>
              <c:f>'CONOCIMIENTO RESULTADOS'!$C$18:$G$18</c:f>
              <c:numCache>
                <c:formatCode>0.00%</c:formatCode>
                <c:ptCount val="5"/>
                <c:pt idx="0">
                  <c:v>0.05</c:v>
                </c:pt>
                <c:pt idx="1">
                  <c:v>0.21249999999999999</c:v>
                </c:pt>
                <c:pt idx="2">
                  <c:v>9.9999999999999992E-2</c:v>
                </c:pt>
                <c:pt idx="3">
                  <c:v>0.35000000000000003</c:v>
                </c:pt>
                <c:pt idx="4">
                  <c:v>0.28749999999999998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9F0-4F43-AFCB-7F089229FA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EC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200" b="1">
                <a:latin typeface="Arial" panose="020B0604020202020204" pitchFamily="34" charset="0"/>
                <a:cs typeface="Arial" panose="020B0604020202020204" pitchFamily="34" charset="0"/>
              </a:rPr>
              <a:t>PORCENTAJES DE LOS TIPOS DE RIESGOS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666-4F86-9FD7-5FC5C6A219DE}"/>
              </c:ext>
            </c:extLst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666-4F86-9FD7-5FC5C6A219DE}"/>
              </c:ext>
            </c:extLst>
          </c:dPt>
          <c:dPt>
            <c:idx val="2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666-4F86-9FD7-5FC5C6A219DE}"/>
              </c:ext>
            </c:extLst>
          </c:dPt>
          <c:dLbls>
            <c:dLbl>
              <c:idx val="0"/>
              <c:layout>
                <c:manualLayout>
                  <c:x val="-0.10958150283624254"/>
                  <c:y val="0.1630724414613801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666-4F86-9FD7-5FC5C6A219DE}"/>
                </c:ext>
              </c:extLst>
            </c:dLbl>
            <c:dLbl>
              <c:idx val="1"/>
              <c:layout>
                <c:manualLayout>
                  <c:x val="-0.18059047571202996"/>
                  <c:y val="-7.0295857666173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666-4F86-9FD7-5FC5C6A219DE}"/>
                </c:ext>
              </c:extLst>
            </c:dLbl>
            <c:dLbl>
              <c:idx val="2"/>
              <c:layout>
                <c:manualLayout>
                  <c:x val="0.26081927109203384"/>
                  <c:y val="-8.405157616556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666-4F86-9FD7-5FC5C6A219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IDENTIFICACIÓN!$B$20:$B$22</c:f>
              <c:strCache>
                <c:ptCount val="3"/>
                <c:pt idx="0">
                  <c:v>PROCESO</c:v>
                </c:pt>
                <c:pt idx="1">
                  <c:v>ECONÓMICOS</c:v>
                </c:pt>
                <c:pt idx="2">
                  <c:v>POLÍTICO - LEGALES</c:v>
                </c:pt>
              </c:strCache>
            </c:strRef>
          </c:cat>
          <c:val>
            <c:numRef>
              <c:f>IDENTIFICACIÓN!$C$20:$C$22</c:f>
              <c:numCache>
                <c:formatCode>0.00%</c:formatCode>
                <c:ptCount val="3"/>
                <c:pt idx="0">
                  <c:v>0.21212121212121213</c:v>
                </c:pt>
                <c:pt idx="1">
                  <c:v>0.18181818181818182</c:v>
                </c:pt>
                <c:pt idx="2">
                  <c:v>0.60606060606060608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1666-4F86-9FD7-5FC5C6A219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471544435700784E-2"/>
          <c:y val="0.84398620848080075"/>
          <c:w val="0.91495928309767183"/>
          <c:h val="0.1536394751044654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EC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200" b="1">
                <a:latin typeface="Arial" panose="020B0604020202020204" pitchFamily="34" charset="0"/>
                <a:cs typeface="Arial" panose="020B0604020202020204" pitchFamily="34" charset="0"/>
              </a:rPr>
              <a:t>PROMEDIOS</a:t>
            </a:r>
            <a:r>
              <a:rPr lang="es-EC" sz="1200" b="1" baseline="0">
                <a:latin typeface="Arial" panose="020B0604020202020204" pitchFamily="34" charset="0"/>
                <a:cs typeface="Arial" panose="020B0604020202020204" pitchFamily="34" charset="0"/>
              </a:rPr>
              <a:t> DE LA VALORACIÓN DEL RIESGO</a:t>
            </a:r>
            <a:endParaRPr lang="es-EC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1715-4B44-BEF6-94967EBF4025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1715-4B44-BEF6-94967EBF4025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1715-4B44-BEF6-94967EBF4025}"/>
              </c:ext>
            </c:extLst>
          </c:dPt>
          <c:dPt>
            <c:idx val="3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1715-4B44-BEF6-94967EBF40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1715-4B44-BEF6-94967EBF4025}"/>
              </c:ext>
            </c:extLst>
          </c:dPt>
          <c:dLbls>
            <c:dLbl>
              <c:idx val="0"/>
              <c:layout>
                <c:manualLayout>
                  <c:x val="-8.519495724799106E-2"/>
                  <c:y val="0.1472715001533899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715-4B44-BEF6-94967EBF4025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15-4B44-BEF6-94967EBF4025}"/>
                </c:ext>
              </c:extLst>
            </c:dLbl>
            <c:dLbl>
              <c:idx val="2"/>
              <c:layout>
                <c:manualLayout>
                  <c:x val="-0.17763092113485823"/>
                  <c:y val="8.7776664280601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15-4B44-BEF6-94967EBF4025}"/>
                </c:ext>
              </c:extLst>
            </c:dLbl>
            <c:dLbl>
              <c:idx val="3"/>
              <c:layout>
                <c:manualLayout>
                  <c:x val="0.20044645154649787"/>
                  <c:y val="-0.1789945802229266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15-4B44-BEF6-94967EBF40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'VALORACIÓN RESULTADOS'!$C$17:$F$17</c:f>
              <c:strCache>
                <c:ptCount val="4"/>
                <c:pt idx="0">
                  <c:v>BAJO</c:v>
                </c:pt>
                <c:pt idx="1">
                  <c:v>MEDIO</c:v>
                </c:pt>
                <c:pt idx="2">
                  <c:v>ALTO</c:v>
                </c:pt>
                <c:pt idx="3">
                  <c:v>MUY ALTO</c:v>
                </c:pt>
              </c:strCache>
            </c:strRef>
          </c:cat>
          <c:val>
            <c:numRef>
              <c:f>'VALORACIÓN RESULTADOS'!$C$18:$F$18</c:f>
              <c:numCache>
                <c:formatCode>0.00%</c:formatCode>
                <c:ptCount val="4"/>
                <c:pt idx="0">
                  <c:v>9.8214285714285712E-2</c:v>
                </c:pt>
                <c:pt idx="1">
                  <c:v>0</c:v>
                </c:pt>
                <c:pt idx="2">
                  <c:v>0.16964285714285715</c:v>
                </c:pt>
                <c:pt idx="3">
                  <c:v>0.73214285714285721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1715-4B44-BEF6-94967EBF40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EC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200" b="1" baseline="0">
                <a:latin typeface="Arial" panose="020B0604020202020204" pitchFamily="34" charset="0"/>
                <a:cs typeface="Arial" panose="020B0604020202020204" pitchFamily="34" charset="0"/>
              </a:rPr>
              <a:t>PROMEDIOS DEL </a:t>
            </a:r>
            <a:r>
              <a:rPr lang="es-EC" sz="1200" b="1">
                <a:latin typeface="Arial" panose="020B0604020202020204" pitchFamily="34" charset="0"/>
                <a:cs typeface="Arial" panose="020B0604020202020204" pitchFamily="34" charset="0"/>
              </a:rPr>
              <a:t>CUMPLIMIENTO AL PLAN DE ACCIÓN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105-49F4-BBF5-7471D7D95AF5}"/>
              </c:ext>
            </c:extLst>
          </c:dPt>
          <c:dPt>
            <c:idx val="1"/>
            <c:bubble3D val="0"/>
            <c:spPr>
              <a:solidFill>
                <a:sysClr val="window" lastClr="FFFFFF">
                  <a:lumMod val="85000"/>
                </a:sys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105-49F4-BBF5-7471D7D95AF5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A105-49F4-BBF5-7471D7D95A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A105-49F4-BBF5-7471D7D95AF5}"/>
              </c:ext>
            </c:extLst>
          </c:dPt>
          <c:dLbls>
            <c:dLbl>
              <c:idx val="0"/>
              <c:layout>
                <c:manualLayout>
                  <c:x val="-0.20635189440305957"/>
                  <c:y val="0.104612875907674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05-49F4-BBF5-7471D7D95AF5}"/>
                </c:ext>
              </c:extLst>
            </c:dLbl>
            <c:dLbl>
              <c:idx val="1"/>
              <c:layout>
                <c:manualLayout>
                  <c:x val="0.2156158712595235"/>
                  <c:y val="-0.202653561325429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05-49F4-BBF5-7471D7D95AF5}"/>
                </c:ext>
              </c:extLst>
            </c:dLbl>
            <c:dLbl>
              <c:idx val="2"/>
              <c:layout>
                <c:manualLayout>
                  <c:x val="0.11122313843192336"/>
                  <c:y val="0.1482140218742679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105-49F4-BBF5-7471D7D95A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'RESPUESTA RESULTADOS'!$C$17:$E$17</c:f>
              <c:strCache>
                <c:ptCount val="3"/>
                <c:pt idx="0">
                  <c:v>BAJO</c:v>
                </c:pt>
                <c:pt idx="1">
                  <c:v>MEDIO</c:v>
                </c:pt>
                <c:pt idx="2">
                  <c:v>ALTO</c:v>
                </c:pt>
              </c:strCache>
              <c:extLst xmlns:c16r2="http://schemas.microsoft.com/office/drawing/2015/06/chart"/>
            </c:strRef>
          </c:cat>
          <c:val>
            <c:numRef>
              <c:f>'RESPUESTA RESULTADOS'!$C$18:$E$18</c:f>
              <c:numCache>
                <c:formatCode>0.00%</c:formatCode>
                <c:ptCount val="3"/>
                <c:pt idx="0">
                  <c:v>0.33035714285714285</c:v>
                </c:pt>
                <c:pt idx="1">
                  <c:v>0.5446428571428571</c:v>
                </c:pt>
                <c:pt idx="2">
                  <c:v>0.125</c:v>
                </c:pt>
              </c:numCache>
              <c:extLst xmlns:c16r2="http://schemas.microsoft.com/office/drawing/2015/06/chart"/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A105-49F4-BBF5-7471D7D95A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EC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200" b="1">
                <a:latin typeface="Arial" panose="020B0604020202020204" pitchFamily="34" charset="0"/>
                <a:cs typeface="Arial" panose="020B0604020202020204" pitchFamily="34" charset="0"/>
              </a:rPr>
              <a:t>PORCENTAJE</a:t>
            </a:r>
            <a:r>
              <a:rPr lang="es-EC" sz="1200" b="1" baseline="0">
                <a:latin typeface="Arial" panose="020B0604020202020204" pitchFamily="34" charset="0"/>
                <a:cs typeface="Arial" panose="020B0604020202020204" pitchFamily="34" charset="0"/>
              </a:rPr>
              <a:t> DE EJECUCIÓN DE LOS PROYECTOS DE INVERSIÓN EN SEGURIDAD Y DEFENSA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2"/>
          <c:order val="0"/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1ED-43BB-8DA9-F31CCE2DBC6E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1ED-43BB-8DA9-F31CCE2DBC6E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1ED-43BB-8DA9-F31CCE2DBC6E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1ED-43BB-8DA9-F31CCE2DBC6E}"/>
              </c:ext>
            </c:extLst>
          </c:dPt>
          <c:dPt>
            <c:idx val="7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1ED-43BB-8DA9-F31CCE2DBC6E}"/>
              </c:ext>
            </c:extLst>
          </c:dPt>
          <c:dPt>
            <c:idx val="8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1ED-43BB-8DA9-F31CCE2DBC6E}"/>
              </c:ext>
            </c:extLst>
          </c:dPt>
          <c:cat>
            <c:strRef>
              <c:f>PRESUPUESTO!$B$52:$B$60</c:f>
              <c:strCache>
                <c:ptCount val="9"/>
                <c:pt idx="0">
                  <c:v>FORTALECIMIENTO DE LA INFRAESTRUCTURA ACADÉMICA</c:v>
                </c:pt>
                <c:pt idx="1">
                  <c:v>PROGRAMAS IV NIVEL 2016</c:v>
                </c:pt>
                <c:pt idx="2">
                  <c:v>PROGRAMAS ACADÉMICOS DE POSGRADO 2018</c:v>
                </c:pt>
                <c:pt idx="3">
                  <c:v>OFERTA DE PROGRAMAS DE CUARTO NIVEL</c:v>
                </c:pt>
                <c:pt idx="4">
                  <c:v>BECAS Y AYUDAS 2019</c:v>
                </c:pt>
                <c:pt idx="5">
                  <c:v>BECAS Y AYUDAS 2020</c:v>
                </c:pt>
                <c:pt idx="6">
                  <c:v>PROGRAMAS ACADÉMICOS DE POSGRADO 2020</c:v>
                </c:pt>
                <c:pt idx="7">
                  <c:v>DISEÑO, IMPLEMENTACIÓN, ADECUACIÓN Y EQUIPAMIENTO DEL HANGAR DEL CICTE PARA INVESTIGACIÓN EN SEGURIDAD Y DEFENSA</c:v>
                </c:pt>
                <c:pt idx="8">
                  <c:v>TOTAL PRESUPUESTO DE INVERSIÓN SEGURIDAD Y DEFENSA</c:v>
                </c:pt>
              </c:strCache>
            </c:strRef>
          </c:cat>
          <c:val>
            <c:numRef>
              <c:f>PRESUPUESTO!$E$52:$E$60</c:f>
              <c:numCache>
                <c:formatCode>0.00%</c:formatCode>
                <c:ptCount val="9"/>
                <c:pt idx="0">
                  <c:v>0.46855624446412758</c:v>
                </c:pt>
                <c:pt idx="1">
                  <c:v>0.99563442788175094</c:v>
                </c:pt>
                <c:pt idx="2">
                  <c:v>0.57012387984447765</c:v>
                </c:pt>
                <c:pt idx="3">
                  <c:v>0.14316637434788002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0.52030836679291903</c:v>
                </c:pt>
                <c:pt idx="8">
                  <c:v>0.30001387524052253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1ED-43BB-8DA9-F31CCE2DBC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75957120"/>
        <c:axId val="175958656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PRESUPUESTO!$B$52:$B$60</c15:sqref>
                        </c15:formulaRef>
                      </c:ext>
                    </c:extLst>
                    <c:strCache>
                      <c:ptCount val="9"/>
                      <c:pt idx="0">
                        <c:v>FORTALECIMIENTO DE LA INFRAESTRUCTURA ACADÉMICA</c:v>
                      </c:pt>
                      <c:pt idx="1">
                        <c:v>PROGRAMAS IV NIVEL 2016</c:v>
                      </c:pt>
                      <c:pt idx="2">
                        <c:v>PROGRAMAS ACADÉMICOS DE POSGRADO 2018</c:v>
                      </c:pt>
                      <c:pt idx="3">
                        <c:v>OFERTA DE PROGRAMAS DE CUARTO NIVEL</c:v>
                      </c:pt>
                      <c:pt idx="4">
                        <c:v>BECAS Y AYUDAS 2019</c:v>
                      </c:pt>
                      <c:pt idx="5">
                        <c:v>BECAS Y AYUDAS 2020</c:v>
                      </c:pt>
                      <c:pt idx="6">
                        <c:v>PROGRAMAS ACADÉMICOS DE POSGRADO 2020</c:v>
                      </c:pt>
                      <c:pt idx="7">
                        <c:v>DISEÑO, IMPLEMENTACIÓN, ADECUACIÓN Y EQUIPAMIENTO DEL HANGAR DEL CICTE PARA INVESTIGACIÓN EN SEGURIDAD Y DEFENSA</c:v>
                      </c:pt>
                      <c:pt idx="8">
                        <c:v>TOTAL PRESUPUESTO DE INVERSIÓN SEGURIDAD Y DEFENSA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PRESUPUESTO!$C$52:$C$60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D-71ED-43BB-8DA9-F31CCE2DBC6E}"/>
                  </c:ext>
                </c:extLst>
              </c15:ser>
            </c15:filteredBarSeries>
            <c15:filteredBarSeries>
              <c15:ser>
                <c:idx val="1"/>
                <c:order val="1"/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PRESUPUESTO!$B$52:$B$60</c15:sqref>
                        </c15:formulaRef>
                      </c:ext>
                    </c:extLst>
                    <c:strCache>
                      <c:ptCount val="9"/>
                      <c:pt idx="0">
                        <c:v>FORTALECIMIENTO DE LA INFRAESTRUCTURA ACADÉMICA</c:v>
                      </c:pt>
                      <c:pt idx="1">
                        <c:v>PROGRAMAS IV NIVEL 2016</c:v>
                      </c:pt>
                      <c:pt idx="2">
                        <c:v>PROGRAMAS ACADÉMICOS DE POSGRADO 2018</c:v>
                      </c:pt>
                      <c:pt idx="3">
                        <c:v>OFERTA DE PROGRAMAS DE CUARTO NIVEL</c:v>
                      </c:pt>
                      <c:pt idx="4">
                        <c:v>BECAS Y AYUDAS 2019</c:v>
                      </c:pt>
                      <c:pt idx="5">
                        <c:v>BECAS Y AYUDAS 2020</c:v>
                      </c:pt>
                      <c:pt idx="6">
                        <c:v>PROGRAMAS ACADÉMICOS DE POSGRADO 2020</c:v>
                      </c:pt>
                      <c:pt idx="7">
                        <c:v>DISEÑO, IMPLEMENTACIÓN, ADECUACIÓN Y EQUIPAMIENTO DEL HANGAR DEL CICTE PARA INVESTIGACIÓN EN SEGURIDAD Y DEFENSA</c:v>
                      </c:pt>
                      <c:pt idx="8">
                        <c:v>TOTAL PRESUPUESTO DE INVERSIÓN SEGURIDAD Y DEFENSA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PRESUPUESTO!$D$52:$D$60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71ED-43BB-8DA9-F31CCE2DBC6E}"/>
                  </c:ext>
                </c:extLst>
              </c15:ser>
            </c15:filteredBarSeries>
          </c:ext>
        </c:extLst>
      </c:barChart>
      <c:catAx>
        <c:axId val="17595712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75958656"/>
        <c:crosses val="autoZero"/>
        <c:auto val="1"/>
        <c:lblAlgn val="ctr"/>
        <c:lblOffset val="100"/>
        <c:noMultiLvlLbl val="0"/>
      </c:catAx>
      <c:valAx>
        <c:axId val="17595865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7595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EC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200" b="1">
                <a:latin typeface="Arial" panose="020B0604020202020204" pitchFamily="34" charset="0"/>
                <a:cs typeface="Arial" panose="020B0604020202020204" pitchFamily="34" charset="0"/>
              </a:rPr>
              <a:t>PORCENTAJE</a:t>
            </a:r>
            <a:r>
              <a:rPr lang="es-EC" sz="1200" b="1" baseline="0">
                <a:latin typeface="Arial" panose="020B0604020202020204" pitchFamily="34" charset="0"/>
                <a:cs typeface="Arial" panose="020B0604020202020204" pitchFamily="34" charset="0"/>
              </a:rPr>
              <a:t> DEVENGADO EN SEGURIDAD Y DEFENSA</a:t>
            </a:r>
            <a:endParaRPr lang="es-EC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F69-482C-AA84-E00649EECE60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F69-482C-AA84-E00649EECE60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F69-482C-AA84-E00649EECE60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F69-482C-AA84-E00649EECE60}"/>
              </c:ext>
            </c:extLst>
          </c:dPt>
          <c:cat>
            <c:strRef>
              <c:f>PRESUPUESTO!$M$51:$P$51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TOTAL</c:v>
                </c:pt>
              </c:strCache>
            </c:strRef>
          </c:cat>
          <c:val>
            <c:numRef>
              <c:f>PRESUPUESTO!$M$55:$P$55</c:f>
              <c:numCache>
                <c:formatCode>0.00%</c:formatCode>
                <c:ptCount val="4"/>
                <c:pt idx="0">
                  <c:v>0.526218861072278</c:v>
                </c:pt>
                <c:pt idx="1">
                  <c:v>0.25722545405816505</c:v>
                </c:pt>
                <c:pt idx="2">
                  <c:v>0.17310618222171703</c:v>
                </c:pt>
                <c:pt idx="3">
                  <c:v>0.30001387524052253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F69-482C-AA84-E00649EECE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9169152"/>
        <c:axId val="179170688"/>
      </c:barChart>
      <c:catAx>
        <c:axId val="179169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79170688"/>
        <c:crosses val="autoZero"/>
        <c:auto val="1"/>
        <c:lblAlgn val="ctr"/>
        <c:lblOffset val="100"/>
        <c:noMultiLvlLbl val="0"/>
      </c:catAx>
      <c:valAx>
        <c:axId val="17917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791691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EC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EC" sz="1200" b="1">
                <a:latin typeface="Arial" panose="020B0604020202020204" pitchFamily="34" charset="0"/>
                <a:cs typeface="Arial" panose="020B0604020202020204" pitchFamily="34" charset="0"/>
              </a:rPr>
              <a:t>PRESUPUESTO</a:t>
            </a:r>
            <a:r>
              <a:rPr lang="es-EC" sz="1200" b="1" baseline="0">
                <a:latin typeface="Arial" panose="020B0604020202020204" pitchFamily="34" charset="0"/>
                <a:cs typeface="Arial" panose="020B0604020202020204" pitchFamily="34" charset="0"/>
              </a:rPr>
              <a:t> DE INVERSIÓN EN SEGURIDAD Y DEFENSA</a:t>
            </a:r>
            <a:endParaRPr lang="es-EC" sz="1200" b="1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3"/>
          <c:order val="0"/>
          <c:tx>
            <c:strRef>
              <c:f>PRESUPUESTO!$M$51</c:f>
              <c:strCache>
                <c:ptCount val="1"/>
                <c:pt idx="0">
                  <c:v>2018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PRESUPUESTO!$I$52:$I$54</c:f>
              <c:strCache>
                <c:ptCount val="3"/>
                <c:pt idx="0">
                  <c:v>CODIFICADO</c:v>
                </c:pt>
                <c:pt idx="1">
                  <c:v>DEVENGADO</c:v>
                </c:pt>
                <c:pt idx="2">
                  <c:v>SALDO</c:v>
                </c:pt>
              </c:strCache>
            </c:strRef>
          </c:cat>
          <c:val>
            <c:numRef>
              <c:f>PRESUPUESTO!$M$52:$M$54</c:f>
              <c:numCache>
                <c:formatCode>#,##0.00</c:formatCode>
                <c:ptCount val="3"/>
                <c:pt idx="0">
                  <c:v>321789.33999999997</c:v>
                </c:pt>
                <c:pt idx="1">
                  <c:v>169331.62</c:v>
                </c:pt>
                <c:pt idx="2">
                  <c:v>152457.72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609-4645-B067-E6CA9F91E25B}"/>
            </c:ext>
          </c:extLst>
        </c:ser>
        <c:ser>
          <c:idx val="4"/>
          <c:order val="1"/>
          <c:tx>
            <c:strRef>
              <c:f>PRESUPUESTO!$N$51</c:f>
              <c:strCache>
                <c:ptCount val="1"/>
                <c:pt idx="0">
                  <c:v>2019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PRESUPUESTO!$I$52:$I$54</c:f>
              <c:strCache>
                <c:ptCount val="3"/>
                <c:pt idx="0">
                  <c:v>CODIFICADO</c:v>
                </c:pt>
                <c:pt idx="1">
                  <c:v>DEVENGADO</c:v>
                </c:pt>
                <c:pt idx="2">
                  <c:v>SALDO</c:v>
                </c:pt>
              </c:strCache>
            </c:strRef>
          </c:cat>
          <c:val>
            <c:numRef>
              <c:f>PRESUPUESTO!$N$52:$N$54</c:f>
              <c:numCache>
                <c:formatCode>_(* #,##0.00_);_(* \(#,##0.00\);_(* "-"??_);_(@_)</c:formatCode>
                <c:ptCount val="3"/>
                <c:pt idx="0">
                  <c:v>451850.15</c:v>
                </c:pt>
                <c:pt idx="1">
                  <c:v>116227.36</c:v>
                </c:pt>
                <c:pt idx="2">
                  <c:v>335622.79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609-4645-B067-E6CA9F91E25B}"/>
            </c:ext>
          </c:extLst>
        </c:ser>
        <c:ser>
          <c:idx val="5"/>
          <c:order val="2"/>
          <c:tx>
            <c:strRef>
              <c:f>PRESUPUESTO!$O$51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PRESUPUESTO!$I$52:$I$54</c:f>
              <c:strCache>
                <c:ptCount val="3"/>
                <c:pt idx="0">
                  <c:v>CODIFICADO</c:v>
                </c:pt>
                <c:pt idx="1">
                  <c:v>DEVENGADO</c:v>
                </c:pt>
                <c:pt idx="2">
                  <c:v>SALDO</c:v>
                </c:pt>
              </c:strCache>
            </c:strRef>
          </c:cat>
          <c:val>
            <c:numRef>
              <c:f>PRESUPUESTO!$O$52:$O$54</c:f>
              <c:numCache>
                <c:formatCode>_(* #,##0.00_);_(* \(#,##0.00\);_(* "-"??_);_(@_)</c:formatCode>
                <c:ptCount val="3"/>
                <c:pt idx="0">
                  <c:v>421222.68</c:v>
                </c:pt>
                <c:pt idx="1">
                  <c:v>72916.25</c:v>
                </c:pt>
                <c:pt idx="2">
                  <c:v>348306.43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609-4645-B067-E6CA9F91E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0488064"/>
        <c:axId val="180489600"/>
        <c:extLst xmlns:c16r2="http://schemas.microsoft.com/office/drawing/2015/06/chart">
          <c:ext xmlns:c15="http://schemas.microsoft.com/office/drawing/2012/chart" uri="{02D57815-91ED-43cb-92C2-25804820EDAC}">
            <c15:filteredBar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PRESUPUESTO!$J$51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1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PRESUPUESTO!$I$52:$I$54</c15:sqref>
                        </c15:formulaRef>
                      </c:ext>
                    </c:extLst>
                    <c:strCache>
                      <c:ptCount val="3"/>
                      <c:pt idx="0">
                        <c:v>CODIFICADO</c:v>
                      </c:pt>
                      <c:pt idx="1">
                        <c:v>DEVENGADO</c:v>
                      </c:pt>
                      <c:pt idx="2">
                        <c:v>SALDO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PRESUPUESTO!$J$52:$J$54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7609-4645-B067-E6CA9F91E25B}"/>
                  </c:ext>
                </c:extLst>
              </c15:ser>
            </c15:filteredBarSeries>
            <c15:filteredBarSeries>
              <c15:ser>
                <c:idx val="1"/>
                <c:order val="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PRESUPUESTO!$K$51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PRESUPUESTO!$I$52:$I$54</c15:sqref>
                        </c15:formulaRef>
                      </c:ext>
                    </c:extLst>
                    <c:strCache>
                      <c:ptCount val="3"/>
                      <c:pt idx="0">
                        <c:v>CODIFICADO</c:v>
                      </c:pt>
                      <c:pt idx="1">
                        <c:v>DEVENGADO</c:v>
                      </c:pt>
                      <c:pt idx="2">
                        <c:v>SALDO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PRESUPUESTO!$K$52:$K$54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7609-4645-B067-E6CA9F91E25B}"/>
                  </c:ext>
                </c:extLst>
              </c15:ser>
            </c15:filteredBarSeries>
            <c15:filteredBar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PRESUPUESTO!$L$51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chemeClr val="accent3"/>
                  </a:soli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PRESUPUESTO!$I$52:$I$54</c15:sqref>
                        </c15:formulaRef>
                      </c:ext>
                    </c:extLst>
                    <c:strCache>
                      <c:ptCount val="3"/>
                      <c:pt idx="0">
                        <c:v>CODIFICADO</c:v>
                      </c:pt>
                      <c:pt idx="1">
                        <c:v>DEVENGADO</c:v>
                      </c:pt>
                      <c:pt idx="2">
                        <c:v>SALDO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PRESUPUESTO!$L$52:$L$54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7609-4645-B067-E6CA9F91E25B}"/>
                  </c:ext>
                </c:extLst>
              </c15:ser>
            </c15:filteredBarSeries>
          </c:ext>
        </c:extLst>
      </c:barChart>
      <c:catAx>
        <c:axId val="180488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80489600"/>
        <c:crosses val="autoZero"/>
        <c:auto val="1"/>
        <c:lblAlgn val="ctr"/>
        <c:lblOffset val="100"/>
        <c:noMultiLvlLbl val="0"/>
      </c:catAx>
      <c:valAx>
        <c:axId val="1804896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804880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EC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EC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C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>
                <a:latin typeface="Arial" panose="020B0604020202020204" pitchFamily="34" charset="0"/>
                <a:cs typeface="Arial" panose="020B0604020202020204" pitchFamily="34" charset="0"/>
              </a:rPr>
              <a:t>PORCENTAJE DE LA INVERSIÓN EN SEGURIDAD Y DEFENSA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PRESUPUESTO!$D$32</c:f>
              <c:strCache>
                <c:ptCount val="1"/>
                <c:pt idx="0">
                  <c:v>PORCENTAJE DE LA INVERSIÓN EN SEGURIDAD Y DEFENSA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FF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657-450B-BFE6-C2A358234B44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657-450B-BFE6-C2A358234B44}"/>
              </c:ext>
            </c:extLst>
          </c:dPt>
          <c:dPt>
            <c:idx val="2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657-450B-BFE6-C2A358234B44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657-450B-BFE6-C2A358234B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s-EC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PRESUPUESTO!$E$31:$H$31</c:f>
              <c:strCache>
                <c:ptCount val="4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TOTAL</c:v>
                </c:pt>
              </c:strCache>
            </c:strRef>
          </c:cat>
          <c:val>
            <c:numRef>
              <c:f>PRESUPUESTO!$E$32:$H$32</c:f>
              <c:numCache>
                <c:formatCode>0.00%</c:formatCode>
                <c:ptCount val="4"/>
                <c:pt idx="0">
                  <c:v>1.1461808301428962E-2</c:v>
                </c:pt>
                <c:pt idx="1">
                  <c:v>1.6736304145069204E-2</c:v>
                </c:pt>
                <c:pt idx="2">
                  <c:v>1.8710546484407453E-2</c:v>
                </c:pt>
                <c:pt idx="3">
                  <c:v>1.5400545746243222E-2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657-450B-BFE6-C2A358234B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81828608"/>
        <c:axId val="181834496"/>
      </c:barChart>
      <c:catAx>
        <c:axId val="1818286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81834496"/>
        <c:crosses val="autoZero"/>
        <c:auto val="1"/>
        <c:lblAlgn val="ctr"/>
        <c:lblOffset val="100"/>
        <c:noMultiLvlLbl val="0"/>
      </c:catAx>
      <c:valAx>
        <c:axId val="1818344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EC"/>
          </a:p>
        </c:txPr>
        <c:crossAx val="1818286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/>
      </a:solidFill>
      <a:round/>
    </a:ln>
    <a:effectLst/>
  </c:spPr>
  <c:txPr>
    <a:bodyPr/>
    <a:lstStyle/>
    <a:p>
      <a:pPr>
        <a:defRPr/>
      </a:pPr>
      <a:endParaRPr lang="es-EC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C3BA2-A76D-4EEB-BE5B-D97643C0BECE}" type="datetimeFigureOut">
              <a:rPr lang="es-EC" smtClean="0"/>
              <a:t>29/10/2021</a:t>
            </a:fld>
            <a:endParaRPr lang="es-EC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21F57-EA3A-4C84-9174-472AF652BFBE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2273221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2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57378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11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57378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12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573781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13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573781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14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573781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15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573781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16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573781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17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573781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18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573781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19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573781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20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57378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3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57378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21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57378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4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57378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5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573781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6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57378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7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57378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8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573781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9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57378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>
                <a:solidFill>
                  <a:prstClr val="black"/>
                </a:solidFill>
                <a:ea typeface="宋体"/>
              </a:rPr>
              <a:pPr/>
              <a:t>10</a:t>
            </a:fld>
            <a:endParaRPr lang="zh-CN" altLang="en-US">
              <a:solidFill>
                <a:prstClr val="black"/>
              </a:solidFill>
              <a:ea typeface="宋体"/>
            </a:endParaRPr>
          </a:p>
        </p:txBody>
      </p:sp>
    </p:spTree>
    <p:extLst>
      <p:ext uri="{BB962C8B-B14F-4D97-AF65-F5344CB8AC3E}">
        <p14:creationId xmlns:p14="http://schemas.microsoft.com/office/powerpoint/2010/main" val="1657378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A39CF2-07CF-C944-B8B2-FDFA615EC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75B6215-8CFA-C14E-A274-62A60F4AF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FD39560-E7E9-C64A-BC8D-A84DFC30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769E16C-FF33-C748-B920-040B6374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A12FA0-F7EB-E447-90BA-F67ACFEA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3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1CD155-7D56-234C-AAFF-16320F1B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DA342E9-56C6-B04B-AE96-5F19625AE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2B9D136-F28B-EB49-9304-3A0D85C8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00433CD-94F3-314D-9BCA-9A12B82A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D2A2F02-9307-2846-8987-C06F814B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894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212CDF2-1852-8C4E-B50C-30A45BB13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40C232E-6C03-0C47-A2EE-04DB3FDB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F1BD305-C252-5E49-86EE-EE88D8B4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F41ED35-5991-214E-9F04-D952D3F2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63F95CA-8A1B-9C44-9703-D64415A0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376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A39CF2-07CF-C944-B8B2-FDFA615EC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875B6215-8CFA-C14E-A274-62A60F4AF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FD39560-E7E9-C64A-BC8D-A84DFC30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769E16C-FF33-C748-B920-040B6374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BCA12FA0-F7EB-E447-90BA-F67ACFEA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2110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101326-6597-D94C-9CE2-5D3857565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C168C83-F8CA-5048-A954-3437E0677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D30857F-3CD0-1247-A95A-219C8BB3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9E1468C-4D70-2C47-9F53-33AD928B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1AB3EA0-56C7-E544-A920-DE9C3C55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03214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22451E-F6BA-964D-942E-3A26941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B98B182-43AD-EB44-97B5-847C7867A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84EF59-D283-AA4B-91EE-C1C780D6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B04FF48-4252-684C-B6AA-8755BE58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9B53F34-A70F-C044-9ACE-E3B617E6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630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B603C3-C482-2A4A-A0B4-1F0CDB6D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72438E8-96A0-854E-AA9E-79FF067F2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64C1BA2-C490-AE4E-AD81-4F70E8755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A6CCD44-7B3A-0C4E-903E-8A380E9E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D89298D-0D0B-234C-AB52-E7DA5212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03DC63B-26CF-A94E-A018-0000DE3D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9360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EAA371-FBB7-B441-97DB-D80F7CA1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16AC16D-BF7C-4645-BB5A-4D3D8709B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507B89A-6D01-1A49-9622-169182F47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FBBB904-3002-CF4C-80E4-E500036D8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2CD1188-D647-5A43-8041-F28703308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E47BC2F-B3C1-DD47-BD12-A093E8F8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3E770EB-1360-0642-A60E-51ACB7BF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BEB7D974-499F-7142-989B-7605603B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623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22F863-32B5-E043-8B29-B2B42B09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503C7F0-236D-1F41-A743-89B5BE35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08A0E5D-EDA8-E640-A4F0-7E558322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30AA488-FC1E-F649-9ADD-2417DE8A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3575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E318E160-FA5B-2244-8810-AD04240F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C21AB13-2DEF-0344-B1D7-B1F4AB60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863795B-19D2-AD43-9863-9B05A8A1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5624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C95D86-35BD-8545-A3E0-41C64631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F3A1EC2-4C7C-9F48-830A-C3B6272A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82F7240-2900-D84E-BA26-4FC9FE1EC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36B5B85-161C-904E-9207-186EBB25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469783A-774F-9244-97A8-8183B2FC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DBEA04C-078E-9748-B3E9-0DC63A14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16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F101326-6597-D94C-9CE2-5D3857565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C168C83-F8CA-5048-A954-3437E0677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D30857F-3CD0-1247-A95A-219C8BB3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9E1468C-4D70-2C47-9F53-33AD928B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81AB3EA0-56C7-E544-A920-DE9C3C55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283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17830F-4AFE-D44A-87AB-12F61982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0E74663-3C3B-9C46-B131-4E9190302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C53015C-D6A5-4346-B392-3224F1038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608FAE1-2E88-494E-974B-BF126FE9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7C9DE75-F967-4240-90C9-45FDD881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C47412B-6343-E341-80F0-3B42EF5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04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11CD155-7D56-234C-AAFF-16320F1B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ADA342E9-56C6-B04B-AE96-5F19625AE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F2B9D136-F28B-EB49-9304-3A0D85C8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F00433CD-94F3-314D-9BCA-9A12B82A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2D2A2F02-9307-2846-8987-C06F814B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65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212CDF2-1852-8C4E-B50C-30A45BB13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240C232E-6C03-0C47-A2EE-04DB3FDB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F1BD305-C252-5E49-86EE-EE88D8B4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F41ED35-5991-214E-9F04-D952D3F2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63F95CA-8A1B-9C44-9703-D64415A0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288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022451E-F6BA-964D-942E-3A26941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B98B182-43AD-EB44-97B5-847C7867A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DF84EF59-D283-AA4B-91EE-C1C780D6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BB04FF48-4252-684C-B6AA-8755BE58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99B53F34-A70F-C044-9ACE-E3B617E6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16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FB603C3-C482-2A4A-A0B4-1F0CDB6D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E72438E8-96A0-854E-AA9E-79FF067F2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64C1BA2-C490-AE4E-AD81-4F70E8755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0A6CCD44-7B3A-0C4E-903E-8A380E9E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6D89298D-0D0B-234C-AB52-E7DA5212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03DC63B-26CF-A94E-A018-0000DE3D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697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7AEAA371-FBB7-B441-97DB-D80F7CA1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116AC16D-BF7C-4645-BB5A-4D3D8709B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2507B89A-6D01-1A49-9622-169182F47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BFBBB904-3002-CF4C-80E4-E500036D8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C2CD1188-D647-5A43-8041-F28703308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AE47BC2F-B3C1-DD47-BD12-A093E8F8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23E770EB-1360-0642-A60E-51ACB7BF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BEB7D974-499F-7142-989B-7605603B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397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D22F863-32B5-E043-8B29-B2B42B09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7503C7F0-236D-1F41-A743-89B5BE35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408A0E5D-EDA8-E640-A4F0-7E558322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A30AA488-FC1E-F649-9ADD-2417DE8A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59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E318E160-FA5B-2244-8810-AD04240F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BC21AB13-2DEF-0344-B1D7-B1F4AB60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C863795B-19D2-AD43-9863-9B05A8A1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82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D3C95D86-35BD-8545-A3E0-41C64631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DF3A1EC2-4C7C-9F48-830A-C3B6272A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82F7240-2900-D84E-BA26-4FC9FE1EC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36B5B85-161C-904E-9207-186EBB25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2469783A-774F-9244-97A8-8183B2FC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CDBEA04C-078E-9748-B3E9-0DC63A14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04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517830F-4AFE-D44A-87AB-12F61982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D0E74663-3C3B-9C46-B131-4E9190302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C53015C-D6A5-4346-B392-3224F1038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A608FAE1-2E88-494E-974B-BF126FE9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47C9DE75-F967-4240-90C9-45FDD881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5C47412B-6343-E341-80F0-3B42EF5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472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5341551-D91D-DD4C-9019-575BBC73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90A3BEC-0F0A-2945-922F-1288E89F0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20204C7-0270-EA43-8408-ABA143116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9078A95-3068-B648-A44E-9FF31274D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94070A-9262-3E42-9371-AEF9FDA0F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43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65341551-D91D-DD4C-9019-575BBC73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290A3BEC-0F0A-2945-922F-1288E89F0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220204C7-0270-EA43-8408-ABA143116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9078A95-3068-B648-A44E-9FF31274D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894070A-9262-3E42-9371-AEF9FDA0F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17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xmlns="" id="{BCE7088B-96EC-8841-A837-F44032347E3E}"/>
              </a:ext>
            </a:extLst>
          </p:cNvPr>
          <p:cNvCxnSpPr/>
          <p:nvPr/>
        </p:nvCxnSpPr>
        <p:spPr>
          <a:xfrm>
            <a:off x="1485900" y="198466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xmlns="" id="{F24E8BE2-0783-824A-A337-74107E91AF45}"/>
              </a:ext>
            </a:extLst>
          </p:cNvPr>
          <p:cNvCxnSpPr/>
          <p:nvPr/>
        </p:nvCxnSpPr>
        <p:spPr>
          <a:xfrm>
            <a:off x="1485900" y="405912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3818474D-A86F-C244-AA31-418253F2C546}"/>
              </a:ext>
            </a:extLst>
          </p:cNvPr>
          <p:cNvSpPr txBox="1"/>
          <p:nvPr/>
        </p:nvSpPr>
        <p:spPr>
          <a:xfrm>
            <a:off x="3359030" y="1178190"/>
            <a:ext cx="6928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s-EC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MAESTRÍA EN DEFENSA Y SEGURIDAD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4D62C163-8FCA-404B-839C-BEA41DD0379B}"/>
              </a:ext>
            </a:extLst>
          </p:cNvPr>
          <p:cNvSpPr txBox="1"/>
          <p:nvPr/>
        </p:nvSpPr>
        <p:spPr>
          <a:xfrm>
            <a:off x="2431035" y="4277918"/>
            <a:ext cx="8593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C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TCRN </a:t>
            </a:r>
            <a:r>
              <a:rPr lang="es-EC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EC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EMS JAIME RODRIGO PAREDES VALLEJOS</a:t>
            </a:r>
          </a:p>
          <a:p>
            <a:pPr algn="ctr">
              <a:defRPr/>
            </a:pP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C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DIRECTOR: TCRN DE </a:t>
            </a:r>
            <a:r>
              <a:rPr lang="es-EC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 GERMÁN BRAVO</a:t>
            </a:r>
            <a:endParaRPr lang="es-EC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13"/>
          <p:cNvSpPr/>
          <p:nvPr/>
        </p:nvSpPr>
        <p:spPr>
          <a:xfrm>
            <a:off x="1394460" y="2104175"/>
            <a:ext cx="10286464" cy="18651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spcAft>
                <a:spcPts val="800"/>
              </a:spcAft>
            </a:pPr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del riesgo operacional en los proyectos de inversión para la Seguridad y Defensa en la Universidad de </a:t>
            </a:r>
            <a:r>
              <a:rPr lang="es-ES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Fuerzas </a:t>
            </a:r>
            <a:r>
              <a:rPr lang="es-ES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Armadas ESPE y su incidencia en los resultados de ejecución presupuestaria y física durante el periodo 2018, 2019 y 2020, propuesta de mejora.</a:t>
            </a:r>
            <a:endParaRPr lang="en-US" sz="24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8" descr="Maestría Defensa y Seguridad 2020 | POSGRA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985" y="152443"/>
            <a:ext cx="5406390" cy="878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losofía - Seguridad y Defen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9890" y="66920"/>
            <a:ext cx="1429601" cy="104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26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xmlns="" id="{938406F2-3756-493A-BE86-EE9638517ECB}"/>
              </a:ext>
            </a:extLst>
          </p:cNvPr>
          <p:cNvSpPr txBox="1">
            <a:spLocks/>
          </p:cNvSpPr>
          <p:nvPr/>
        </p:nvSpPr>
        <p:spPr>
          <a:xfrm>
            <a:off x="2864978" y="341130"/>
            <a:ext cx="7902082" cy="7442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C" sz="3200" b="1" dirty="0" smtClean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 LA INVESTIGACIÓN</a:t>
            </a:r>
            <a:endParaRPr lang="es-EC" sz="3200" b="1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xmlns="" id="{2D58D556-E674-42C0-B1FB-B06D6BD9C405}"/>
              </a:ext>
            </a:extLst>
          </p:cNvPr>
          <p:cNvSpPr txBox="1">
            <a:spLocks/>
          </p:cNvSpPr>
          <p:nvPr/>
        </p:nvSpPr>
        <p:spPr>
          <a:xfrm>
            <a:off x="2631571" y="890404"/>
            <a:ext cx="8263598" cy="152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S_tradnl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DE CONOCIMIENTO SOBRE LA GESTIÓN DEL RIESGO OPERACIONAL</a:t>
            </a:r>
            <a:endParaRPr lang="es-EC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1">
            <a:extLst>
              <a:ext uri="{FF2B5EF4-FFF2-40B4-BE49-F238E27FC236}">
                <a16:creationId xmlns:a16="http://schemas.microsoft.com/office/drawing/2014/main" xmlns="" id="{13A91668-F54A-4439-85ED-AF1F16D2FF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2397864"/>
              </p:ext>
            </p:extLst>
          </p:nvPr>
        </p:nvGraphicFramePr>
        <p:xfrm>
          <a:off x="777242" y="1487542"/>
          <a:ext cx="5692139" cy="5043695"/>
        </p:xfrm>
        <a:graphic>
          <a:graphicData uri="http://schemas.openxmlformats.org/drawingml/2006/table">
            <a:tbl>
              <a:tblPr firstRow="1" firstCol="1" bandRow="1"/>
              <a:tblGrid>
                <a:gridCol w="1520372">
                  <a:extLst>
                    <a:ext uri="{9D8B030D-6E8A-4147-A177-3AD203B41FA5}">
                      <a16:colId xmlns:a16="http://schemas.microsoft.com/office/drawing/2014/main" xmlns="" val="4118362950"/>
                    </a:ext>
                  </a:extLst>
                </a:gridCol>
                <a:gridCol w="546537">
                  <a:extLst>
                    <a:ext uri="{9D8B030D-6E8A-4147-A177-3AD203B41FA5}">
                      <a16:colId xmlns:a16="http://schemas.microsoft.com/office/drawing/2014/main" xmlns="" val="108337142"/>
                    </a:ext>
                  </a:extLst>
                </a:gridCol>
                <a:gridCol w="866426">
                  <a:extLst>
                    <a:ext uri="{9D8B030D-6E8A-4147-A177-3AD203B41FA5}">
                      <a16:colId xmlns:a16="http://schemas.microsoft.com/office/drawing/2014/main" xmlns="" val="1610540771"/>
                    </a:ext>
                  </a:extLst>
                </a:gridCol>
                <a:gridCol w="1072243">
                  <a:extLst>
                    <a:ext uri="{9D8B030D-6E8A-4147-A177-3AD203B41FA5}">
                      <a16:colId xmlns:a16="http://schemas.microsoft.com/office/drawing/2014/main" xmlns="" val="3246566922"/>
                    </a:ext>
                  </a:extLst>
                </a:gridCol>
                <a:gridCol w="1072243">
                  <a:extLst>
                    <a:ext uri="{9D8B030D-6E8A-4147-A177-3AD203B41FA5}">
                      <a16:colId xmlns:a16="http://schemas.microsoft.com/office/drawing/2014/main" xmlns="" val="1049554449"/>
                    </a:ext>
                  </a:extLst>
                </a:gridCol>
                <a:gridCol w="614318">
                  <a:extLst>
                    <a:ext uri="{9D8B030D-6E8A-4147-A177-3AD203B41FA5}">
                      <a16:colId xmlns:a16="http://schemas.microsoft.com/office/drawing/2014/main" xmlns="" val="1580670561"/>
                    </a:ext>
                  </a:extLst>
                </a:gridCol>
              </a:tblGrid>
              <a:tr h="21967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PROYECTO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CONOCIMIENTO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936563"/>
                  </a:ext>
                </a:extLst>
              </a:tr>
              <a:tr h="2510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NADA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REGULAR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PARCIAL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SUSTANCIAL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74203454"/>
                  </a:ext>
                </a:extLst>
              </a:tr>
              <a:tr h="5021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Fortalecimiento de la infraestructura académica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98293573"/>
                  </a:ext>
                </a:extLst>
              </a:tr>
              <a:tr h="322714">
                <a:tc>
                  <a:txBody>
                    <a:bodyPr/>
                    <a:lstStyle/>
                    <a:p>
                      <a:pPr marR="30543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Programas IV nivel 2016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92286113"/>
                  </a:ext>
                </a:extLst>
              </a:tr>
              <a:tr h="5021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Programas académicos de posgrado 2018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4447425"/>
                  </a:ext>
                </a:extLst>
              </a:tr>
              <a:tr h="5021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Oferta de programas de cuarto nivel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95757480"/>
                  </a:ext>
                </a:extLst>
              </a:tr>
              <a:tr h="251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Becas y ayudas 2019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27102364"/>
                  </a:ext>
                </a:extLst>
              </a:tr>
              <a:tr h="251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Becas y ayudas 2020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51416554"/>
                  </a:ext>
                </a:extLst>
              </a:tr>
              <a:tr h="50211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Programas académicos de posgrado 2020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48850871"/>
                  </a:ext>
                </a:extLst>
              </a:tr>
              <a:tr h="125529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Diseño, implementación, adecuación y equipamiento del hangar del CICTE para investigación en seguridad y defensa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66785724"/>
                  </a:ext>
                </a:extLst>
              </a:tr>
              <a:tr h="25105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PROMEDIO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21,25%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28,75%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661" marR="25661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61758629"/>
                  </a:ext>
                </a:extLst>
              </a:tr>
            </a:tbl>
          </a:graphicData>
        </a:graphic>
      </p:graphicFrame>
      <p:graphicFrame>
        <p:nvGraphicFramePr>
          <p:cNvPr id="5" name="Gráfico 5">
            <a:extLst>
              <a:ext uri="{FF2B5EF4-FFF2-40B4-BE49-F238E27FC236}">
                <a16:creationId xmlns:a16="http://schemas.microsoft.com/office/drawing/2014/main" xmlns="" id="{6C3E434A-10BA-4AE2-848B-7AC7A8AECC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45970807"/>
              </p:ext>
            </p:extLst>
          </p:nvPr>
        </p:nvGraphicFramePr>
        <p:xfrm>
          <a:off x="6652260" y="1474470"/>
          <a:ext cx="5350902" cy="512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023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xmlns="" id="{938406F2-3756-493A-BE86-EE9638517ECB}"/>
              </a:ext>
            </a:extLst>
          </p:cNvPr>
          <p:cNvSpPr txBox="1">
            <a:spLocks/>
          </p:cNvSpPr>
          <p:nvPr/>
        </p:nvSpPr>
        <p:spPr>
          <a:xfrm>
            <a:off x="2864978" y="341130"/>
            <a:ext cx="7902082" cy="7442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C" sz="3200" b="1" dirty="0" smtClean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 LA INVESTIGACIÓN</a:t>
            </a:r>
            <a:endParaRPr lang="es-EC" sz="3200" b="1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xmlns="" id="{F0F83229-1756-4985-832C-598EF9F3AA57}"/>
              </a:ext>
            </a:extLst>
          </p:cNvPr>
          <p:cNvSpPr txBox="1">
            <a:spLocks/>
          </p:cNvSpPr>
          <p:nvPr/>
        </p:nvSpPr>
        <p:spPr>
          <a:xfrm>
            <a:off x="1854331" y="890404"/>
            <a:ext cx="8263598" cy="152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S_tradnl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LOS RIESGOS</a:t>
            </a:r>
            <a:endParaRPr lang="es-EC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xmlns="" id="{A17A4399-D28C-430B-BBDB-FE78D29FFE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499286"/>
              </p:ext>
            </p:extLst>
          </p:nvPr>
        </p:nvGraphicFramePr>
        <p:xfrm>
          <a:off x="754377" y="1476624"/>
          <a:ext cx="5772152" cy="3373339"/>
        </p:xfrm>
        <a:graphic>
          <a:graphicData uri="http://schemas.openxmlformats.org/drawingml/2006/table">
            <a:tbl>
              <a:tblPr firstRow="1" firstCol="1" bandRow="1"/>
              <a:tblGrid>
                <a:gridCol w="2507807">
                  <a:extLst>
                    <a:ext uri="{9D8B030D-6E8A-4147-A177-3AD203B41FA5}">
                      <a16:colId xmlns:a16="http://schemas.microsoft.com/office/drawing/2014/main" xmlns="" val="3420443816"/>
                    </a:ext>
                  </a:extLst>
                </a:gridCol>
                <a:gridCol w="925710">
                  <a:extLst>
                    <a:ext uri="{9D8B030D-6E8A-4147-A177-3AD203B41FA5}">
                      <a16:colId xmlns:a16="http://schemas.microsoft.com/office/drawing/2014/main" xmlns="" val="660798996"/>
                    </a:ext>
                  </a:extLst>
                </a:gridCol>
                <a:gridCol w="862779">
                  <a:extLst>
                    <a:ext uri="{9D8B030D-6E8A-4147-A177-3AD203B41FA5}">
                      <a16:colId xmlns:a16="http://schemas.microsoft.com/office/drawing/2014/main" xmlns="" val="1315441782"/>
                    </a:ext>
                  </a:extLst>
                </a:gridCol>
                <a:gridCol w="845860">
                  <a:extLst>
                    <a:ext uri="{9D8B030D-6E8A-4147-A177-3AD203B41FA5}">
                      <a16:colId xmlns:a16="http://schemas.microsoft.com/office/drawing/2014/main" xmlns="" val="3702863096"/>
                    </a:ext>
                  </a:extLst>
                </a:gridCol>
                <a:gridCol w="629996">
                  <a:extLst>
                    <a:ext uri="{9D8B030D-6E8A-4147-A177-3AD203B41FA5}">
                      <a16:colId xmlns:a16="http://schemas.microsoft.com/office/drawing/2014/main" xmlns="" val="4143894819"/>
                    </a:ext>
                  </a:extLst>
                </a:gridCol>
              </a:tblGrid>
              <a:tr h="20649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PROYECTO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INTERNOS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EXTERNOS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71189676"/>
                  </a:ext>
                </a:extLst>
              </a:tr>
              <a:tr h="20649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PROCES.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ECONÓM.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POL.LEG.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9145049"/>
                  </a:ext>
                </a:extLst>
              </a:tr>
              <a:tr h="2115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Fortalecimiento de la infraestructura académica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5599793"/>
                  </a:ext>
                </a:extLst>
              </a:tr>
              <a:tr h="2064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Programas IV nivel 2016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447901"/>
                  </a:ext>
                </a:extLst>
              </a:tr>
              <a:tr h="2115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Programas académicos de posgrado 2018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4675022"/>
                  </a:ext>
                </a:extLst>
              </a:tr>
              <a:tr h="2064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Oferta de programas de cuarto nivel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61486874"/>
                  </a:ext>
                </a:extLst>
              </a:tr>
              <a:tr h="2064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Becas y ayudas 2019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08289286"/>
                  </a:ext>
                </a:extLst>
              </a:tr>
              <a:tr h="2064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Becas y ayudas 2020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5758914"/>
                  </a:ext>
                </a:extLst>
              </a:tr>
              <a:tr h="21158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Programas académicos de posgrado 2020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9262337"/>
                  </a:ext>
                </a:extLst>
              </a:tr>
              <a:tr h="43211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Diseño, implementación, adecuación y equipamiento del hangar del CICTE para investigación en seguridad y defensa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02236897"/>
                  </a:ext>
                </a:extLst>
              </a:tr>
              <a:tr h="20649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RIESGOS IDENTIFICADOS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178" marR="29178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46013957"/>
                  </a:ext>
                </a:extLst>
              </a:tr>
            </a:tbl>
          </a:graphicData>
        </a:graphic>
      </p:graphicFrame>
      <p:graphicFrame>
        <p:nvGraphicFramePr>
          <p:cNvPr id="5" name="Gráfico 8">
            <a:extLst>
              <a:ext uri="{FF2B5EF4-FFF2-40B4-BE49-F238E27FC236}">
                <a16:creationId xmlns:a16="http://schemas.microsoft.com/office/drawing/2014/main" xmlns="" id="{21F1614E-7586-4F35-A26D-DE30785A66C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538421"/>
              </p:ext>
            </p:extLst>
          </p:nvPr>
        </p:nvGraphicFramePr>
        <p:xfrm>
          <a:off x="6686550" y="1417265"/>
          <a:ext cx="5270734" cy="52578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la 6">
            <a:extLst>
              <a:ext uri="{FF2B5EF4-FFF2-40B4-BE49-F238E27FC236}">
                <a16:creationId xmlns:a16="http://schemas.microsoft.com/office/drawing/2014/main" xmlns="" id="{67DE4E7E-34E4-4BFA-8768-6D0336C8AD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279120"/>
              </p:ext>
            </p:extLst>
          </p:nvPr>
        </p:nvGraphicFramePr>
        <p:xfrm>
          <a:off x="731522" y="4980500"/>
          <a:ext cx="5783577" cy="1687012"/>
        </p:xfrm>
        <a:graphic>
          <a:graphicData uri="http://schemas.openxmlformats.org/drawingml/2006/table">
            <a:tbl>
              <a:tblPr firstRow="1" firstCol="1" bandRow="1"/>
              <a:tblGrid>
                <a:gridCol w="1337063">
                  <a:extLst>
                    <a:ext uri="{9D8B030D-6E8A-4147-A177-3AD203B41FA5}">
                      <a16:colId xmlns:a16="http://schemas.microsoft.com/office/drawing/2014/main" xmlns="" val="3476842501"/>
                    </a:ext>
                  </a:extLst>
                </a:gridCol>
                <a:gridCol w="1067578">
                  <a:extLst>
                    <a:ext uri="{9D8B030D-6E8A-4147-A177-3AD203B41FA5}">
                      <a16:colId xmlns:a16="http://schemas.microsoft.com/office/drawing/2014/main" xmlns="" val="3656613591"/>
                    </a:ext>
                  </a:extLst>
                </a:gridCol>
                <a:gridCol w="1057213">
                  <a:extLst>
                    <a:ext uri="{9D8B030D-6E8A-4147-A177-3AD203B41FA5}">
                      <a16:colId xmlns:a16="http://schemas.microsoft.com/office/drawing/2014/main" xmlns="" val="781047617"/>
                    </a:ext>
                  </a:extLst>
                </a:gridCol>
                <a:gridCol w="1181591">
                  <a:extLst>
                    <a:ext uri="{9D8B030D-6E8A-4147-A177-3AD203B41FA5}">
                      <a16:colId xmlns:a16="http://schemas.microsoft.com/office/drawing/2014/main" xmlns="" val="1387314985"/>
                    </a:ext>
                  </a:extLst>
                </a:gridCol>
                <a:gridCol w="1140132">
                  <a:extLst>
                    <a:ext uri="{9D8B030D-6E8A-4147-A177-3AD203B41FA5}">
                      <a16:colId xmlns:a16="http://schemas.microsoft.com/office/drawing/2014/main" xmlns="" val="3010552222"/>
                    </a:ext>
                  </a:extLst>
                </a:gridCol>
              </a:tblGrid>
              <a:tr h="6316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IDENTIFICACIÓN DE LOS RIESGOS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FRECUENCIA ACUMULADA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ACUMULADO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8464345"/>
                  </a:ext>
                </a:extLst>
              </a:tr>
              <a:tr h="219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Procesos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21,21%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21,21%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2089627"/>
                  </a:ext>
                </a:extLst>
              </a:tr>
              <a:tr h="2199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Económicos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18,18%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39,39%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4648299"/>
                  </a:ext>
                </a:extLst>
              </a:tr>
              <a:tr h="3875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Políticos - Legales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60,61%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64717185"/>
                  </a:ext>
                </a:extLst>
              </a:tr>
              <a:tr h="22788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879013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25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xmlns="" id="{938406F2-3756-493A-BE86-EE9638517ECB}"/>
              </a:ext>
            </a:extLst>
          </p:cNvPr>
          <p:cNvSpPr txBox="1">
            <a:spLocks/>
          </p:cNvSpPr>
          <p:nvPr/>
        </p:nvSpPr>
        <p:spPr>
          <a:xfrm>
            <a:off x="2864978" y="341130"/>
            <a:ext cx="7902082" cy="7442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C" sz="3200" b="1" dirty="0" smtClean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 LA INVESTIGACIÓN</a:t>
            </a:r>
            <a:endParaRPr lang="es-EC" sz="3200" b="1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xmlns="" id="{F0F83229-1756-4985-832C-598EF9F3AA57}"/>
              </a:ext>
            </a:extLst>
          </p:cNvPr>
          <p:cNvSpPr txBox="1">
            <a:spLocks/>
          </p:cNvSpPr>
          <p:nvPr/>
        </p:nvSpPr>
        <p:spPr>
          <a:xfrm>
            <a:off x="2380111" y="890404"/>
            <a:ext cx="8263598" cy="152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S_tradnl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VALORACIÓN DEL RIESGO EN TÉRMINOS PORCENTUALES</a:t>
            </a:r>
            <a:endParaRPr lang="es-EC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1">
            <a:extLst>
              <a:ext uri="{FF2B5EF4-FFF2-40B4-BE49-F238E27FC236}">
                <a16:creationId xmlns:a16="http://schemas.microsoft.com/office/drawing/2014/main" xmlns="" id="{6D1D8E37-F844-4D26-B17A-99F20F5293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2041115"/>
              </p:ext>
            </p:extLst>
          </p:nvPr>
        </p:nvGraphicFramePr>
        <p:xfrm>
          <a:off x="788670" y="1470502"/>
          <a:ext cx="5634991" cy="5056025"/>
        </p:xfrm>
        <a:graphic>
          <a:graphicData uri="http://schemas.openxmlformats.org/drawingml/2006/table">
            <a:tbl>
              <a:tblPr firstRow="1" firstCol="1" bandRow="1"/>
              <a:tblGrid>
                <a:gridCol w="2951351">
                  <a:extLst>
                    <a:ext uri="{9D8B030D-6E8A-4147-A177-3AD203B41FA5}">
                      <a16:colId xmlns:a16="http://schemas.microsoft.com/office/drawing/2014/main" xmlns="" val="91237084"/>
                    </a:ext>
                  </a:extLst>
                </a:gridCol>
                <a:gridCol w="625099">
                  <a:extLst>
                    <a:ext uri="{9D8B030D-6E8A-4147-A177-3AD203B41FA5}">
                      <a16:colId xmlns:a16="http://schemas.microsoft.com/office/drawing/2014/main" xmlns="" val="3189144082"/>
                    </a:ext>
                  </a:extLst>
                </a:gridCol>
                <a:gridCol w="625099">
                  <a:extLst>
                    <a:ext uri="{9D8B030D-6E8A-4147-A177-3AD203B41FA5}">
                      <a16:colId xmlns:a16="http://schemas.microsoft.com/office/drawing/2014/main" xmlns="" val="536355346"/>
                    </a:ext>
                  </a:extLst>
                </a:gridCol>
                <a:gridCol w="716721">
                  <a:extLst>
                    <a:ext uri="{9D8B030D-6E8A-4147-A177-3AD203B41FA5}">
                      <a16:colId xmlns:a16="http://schemas.microsoft.com/office/drawing/2014/main" xmlns="" val="3791377540"/>
                    </a:ext>
                  </a:extLst>
                </a:gridCol>
                <a:gridCol w="716721">
                  <a:extLst>
                    <a:ext uri="{9D8B030D-6E8A-4147-A177-3AD203B41FA5}">
                      <a16:colId xmlns:a16="http://schemas.microsoft.com/office/drawing/2014/main" xmlns="" val="1451160728"/>
                    </a:ext>
                  </a:extLst>
                </a:gridCol>
              </a:tblGrid>
              <a:tr h="358455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PROYECTO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VALORACIÓN DEL RIESGO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2975155"/>
                  </a:ext>
                </a:extLst>
              </a:tr>
              <a:tr h="39611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BAJO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ALTO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MUY ALTO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12291127"/>
                  </a:ext>
                </a:extLst>
              </a:tr>
              <a:tr h="7169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Fortalecimiento de la infraestructura académica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93160623"/>
                  </a:ext>
                </a:extLst>
              </a:tr>
              <a:tr h="3584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Programas IV nivel 2016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88575198"/>
                  </a:ext>
                </a:extLst>
              </a:tr>
              <a:tr h="3584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Programas académicos de posgrado 2018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00873105"/>
                  </a:ext>
                </a:extLst>
              </a:tr>
              <a:tr h="3584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Oferta de programas de cuarto nivel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79007703"/>
                  </a:ext>
                </a:extLst>
              </a:tr>
              <a:tr h="3584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Becas y ayudas 2019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14,29%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42,86%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42,86%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65934616"/>
                  </a:ext>
                </a:extLst>
              </a:tr>
              <a:tr h="3584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Becas y ayudas 2020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14,29%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42,86%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42,86%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70125750"/>
                  </a:ext>
                </a:extLst>
              </a:tr>
              <a:tr h="3584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Programas académicos de posgrado 2020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935396110"/>
                  </a:ext>
                </a:extLst>
              </a:tr>
              <a:tr h="107536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Diseño, implementación, adecuación y equipamiento del hangar del CICTE para investigación en seguridad y defensa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25447406"/>
                  </a:ext>
                </a:extLst>
              </a:tr>
              <a:tr h="35845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PROMEDIO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9,82%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16,96%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73,21%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800" marR="4180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27256929"/>
                  </a:ext>
                </a:extLst>
              </a:tr>
            </a:tbl>
          </a:graphicData>
        </a:graphic>
      </p:graphicFrame>
      <p:graphicFrame>
        <p:nvGraphicFramePr>
          <p:cNvPr id="5" name="Gráfico 6">
            <a:extLst>
              <a:ext uri="{FF2B5EF4-FFF2-40B4-BE49-F238E27FC236}">
                <a16:creationId xmlns:a16="http://schemas.microsoft.com/office/drawing/2014/main" xmlns="" id="{93F3991B-6596-407D-8F8B-82738FB259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0580838"/>
              </p:ext>
            </p:extLst>
          </p:nvPr>
        </p:nvGraphicFramePr>
        <p:xfrm>
          <a:off x="6663689" y="1451610"/>
          <a:ext cx="5275823" cy="5097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6189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xmlns="" id="{938406F2-3756-493A-BE86-EE9638517ECB}"/>
              </a:ext>
            </a:extLst>
          </p:cNvPr>
          <p:cNvSpPr txBox="1">
            <a:spLocks/>
          </p:cNvSpPr>
          <p:nvPr/>
        </p:nvSpPr>
        <p:spPr>
          <a:xfrm>
            <a:off x="2864978" y="341130"/>
            <a:ext cx="7902082" cy="7442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C" sz="3200" b="1" dirty="0" smtClean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 LA INVESTIGACIÓN</a:t>
            </a:r>
            <a:endParaRPr lang="es-EC" sz="3200" b="1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xmlns="" id="{F0F83229-1756-4985-832C-598EF9F3AA57}"/>
              </a:ext>
            </a:extLst>
          </p:cNvPr>
          <p:cNvSpPr txBox="1">
            <a:spLocks/>
          </p:cNvSpPr>
          <p:nvPr/>
        </p:nvSpPr>
        <p:spPr>
          <a:xfrm>
            <a:off x="2711581" y="890404"/>
            <a:ext cx="8263598" cy="152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S_tradnl" sz="1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RESPUESTA  </a:t>
            </a:r>
            <a:r>
              <a:rPr lang="es-ES_tradnl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 RIESGO EN TÉRMINOS PORCENTUALES DE ACCIONES CUMPLIDAS</a:t>
            </a:r>
            <a:endParaRPr lang="es-EC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1">
            <a:extLst>
              <a:ext uri="{FF2B5EF4-FFF2-40B4-BE49-F238E27FC236}">
                <a16:creationId xmlns:a16="http://schemas.microsoft.com/office/drawing/2014/main" xmlns="" id="{931B599F-4099-4645-B87F-0248320C8C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798750"/>
              </p:ext>
            </p:extLst>
          </p:nvPr>
        </p:nvGraphicFramePr>
        <p:xfrm>
          <a:off x="800100" y="1440179"/>
          <a:ext cx="5726430" cy="4999028"/>
        </p:xfrm>
        <a:graphic>
          <a:graphicData uri="http://schemas.openxmlformats.org/drawingml/2006/table">
            <a:tbl>
              <a:tblPr firstRow="1" firstCol="1" bandRow="1"/>
              <a:tblGrid>
                <a:gridCol w="3233098">
                  <a:extLst>
                    <a:ext uri="{9D8B030D-6E8A-4147-A177-3AD203B41FA5}">
                      <a16:colId xmlns:a16="http://schemas.microsoft.com/office/drawing/2014/main" xmlns="" val="4005488927"/>
                    </a:ext>
                  </a:extLst>
                </a:gridCol>
                <a:gridCol w="1015152">
                  <a:extLst>
                    <a:ext uri="{9D8B030D-6E8A-4147-A177-3AD203B41FA5}">
                      <a16:colId xmlns:a16="http://schemas.microsoft.com/office/drawing/2014/main" xmlns="" val="214741711"/>
                    </a:ext>
                  </a:extLst>
                </a:gridCol>
                <a:gridCol w="739090">
                  <a:extLst>
                    <a:ext uri="{9D8B030D-6E8A-4147-A177-3AD203B41FA5}">
                      <a16:colId xmlns:a16="http://schemas.microsoft.com/office/drawing/2014/main" xmlns="" val="129473133"/>
                    </a:ext>
                  </a:extLst>
                </a:gridCol>
                <a:gridCol w="739090">
                  <a:extLst>
                    <a:ext uri="{9D8B030D-6E8A-4147-A177-3AD203B41FA5}">
                      <a16:colId xmlns:a16="http://schemas.microsoft.com/office/drawing/2014/main" xmlns="" val="1887422158"/>
                    </a:ext>
                  </a:extLst>
                </a:gridCol>
              </a:tblGrid>
              <a:tr h="1029909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PROYECTO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RESPUESTA AL RIESGO / CUMPLIMIENTO DE ACCIONES PARA GESTIONAR EL RIESGO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4511951"/>
                  </a:ext>
                </a:extLst>
              </a:tr>
              <a:tr h="189321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BAJO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MEDIO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ALTO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2580031"/>
                  </a:ext>
                </a:extLst>
              </a:tr>
              <a:tr h="343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Fortalecimiento de la infraestructura académica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16102737"/>
                  </a:ext>
                </a:extLst>
              </a:tr>
              <a:tr h="343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Programas IV nivel 2016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0010966"/>
                  </a:ext>
                </a:extLst>
              </a:tr>
              <a:tr h="343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Programas académicos de posgrado 2018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9571322"/>
                  </a:ext>
                </a:extLst>
              </a:tr>
              <a:tr h="343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Oferta de programas de cuarto nivel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11234606"/>
                  </a:ext>
                </a:extLst>
              </a:tr>
              <a:tr h="343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Becas y ayudas 2019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57,14%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42,86%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09853833"/>
                  </a:ext>
                </a:extLst>
              </a:tr>
              <a:tr h="343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Becas y ayudas 2020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57,14%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42,86%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5943907"/>
                  </a:ext>
                </a:extLst>
              </a:tr>
              <a:tr h="343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Programas académicos de posgrado 2020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4269150"/>
                  </a:ext>
                </a:extLst>
              </a:tr>
              <a:tr h="102990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Diseño, implementación, adecuación y equipamiento del hangar del CICTE para investigación en seguridad y defensa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0706563"/>
                  </a:ext>
                </a:extLst>
              </a:tr>
              <a:tr h="34330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PROMEDIO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33,04%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54,46%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12,50%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0864" marR="30864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25094727"/>
                  </a:ext>
                </a:extLst>
              </a:tr>
            </a:tbl>
          </a:graphicData>
        </a:graphic>
      </p:graphicFrame>
      <p:graphicFrame>
        <p:nvGraphicFramePr>
          <p:cNvPr id="5" name="Gráfico 6">
            <a:extLst>
              <a:ext uri="{FF2B5EF4-FFF2-40B4-BE49-F238E27FC236}">
                <a16:creationId xmlns:a16="http://schemas.microsoft.com/office/drawing/2014/main" xmlns="" id="{B772EBA9-E8B1-415E-AAAE-AD37F5E227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7889247"/>
              </p:ext>
            </p:extLst>
          </p:nvPr>
        </p:nvGraphicFramePr>
        <p:xfrm>
          <a:off x="6732270" y="1417319"/>
          <a:ext cx="5189621" cy="50292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124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xmlns="" id="{F0F83229-1756-4985-832C-598EF9F3AA57}"/>
              </a:ext>
            </a:extLst>
          </p:cNvPr>
          <p:cNvSpPr txBox="1">
            <a:spLocks/>
          </p:cNvSpPr>
          <p:nvPr/>
        </p:nvSpPr>
        <p:spPr>
          <a:xfrm>
            <a:off x="1854331" y="878974"/>
            <a:ext cx="8263598" cy="152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S_tradnl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PRESUPUESTARIA CONSOLIDADA</a:t>
            </a:r>
            <a:endParaRPr lang="es-EC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xmlns="" id="{938406F2-3756-493A-BE86-EE9638517ECB}"/>
              </a:ext>
            </a:extLst>
          </p:cNvPr>
          <p:cNvSpPr txBox="1">
            <a:spLocks/>
          </p:cNvSpPr>
          <p:nvPr/>
        </p:nvSpPr>
        <p:spPr>
          <a:xfrm>
            <a:off x="2864978" y="341130"/>
            <a:ext cx="7902082" cy="7442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C" sz="3200" b="1" dirty="0" smtClean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 LA INVESTIGACIÓN</a:t>
            </a:r>
            <a:endParaRPr lang="es-EC" sz="3200" b="1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1">
            <a:extLst>
              <a:ext uri="{FF2B5EF4-FFF2-40B4-BE49-F238E27FC236}">
                <a16:creationId xmlns:a16="http://schemas.microsoft.com/office/drawing/2014/main" xmlns="" id="{BFD0A8A0-EB02-4DC6-A872-057EB2A32B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4429391"/>
              </p:ext>
            </p:extLst>
          </p:nvPr>
        </p:nvGraphicFramePr>
        <p:xfrm>
          <a:off x="743863" y="1215440"/>
          <a:ext cx="5846815" cy="5547868"/>
        </p:xfrm>
        <a:graphic>
          <a:graphicData uri="http://schemas.openxmlformats.org/drawingml/2006/table">
            <a:tbl>
              <a:tblPr firstRow="1" firstCol="1" bandRow="1"/>
              <a:tblGrid>
                <a:gridCol w="2286210">
                  <a:extLst>
                    <a:ext uri="{9D8B030D-6E8A-4147-A177-3AD203B41FA5}">
                      <a16:colId xmlns:a16="http://schemas.microsoft.com/office/drawing/2014/main" xmlns="" val="2104604040"/>
                    </a:ext>
                  </a:extLst>
                </a:gridCol>
                <a:gridCol w="1143792">
                  <a:extLst>
                    <a:ext uri="{9D8B030D-6E8A-4147-A177-3AD203B41FA5}">
                      <a16:colId xmlns:a16="http://schemas.microsoft.com/office/drawing/2014/main" xmlns="" val="2080011086"/>
                    </a:ext>
                  </a:extLst>
                </a:gridCol>
                <a:gridCol w="1174727">
                  <a:extLst>
                    <a:ext uri="{9D8B030D-6E8A-4147-A177-3AD203B41FA5}">
                      <a16:colId xmlns:a16="http://schemas.microsoft.com/office/drawing/2014/main" xmlns="" val="2705171126"/>
                    </a:ext>
                  </a:extLst>
                </a:gridCol>
                <a:gridCol w="1242086">
                  <a:extLst>
                    <a:ext uri="{9D8B030D-6E8A-4147-A177-3AD203B41FA5}">
                      <a16:colId xmlns:a16="http://schemas.microsoft.com/office/drawing/2014/main" xmlns="" val="2104634986"/>
                    </a:ext>
                  </a:extLst>
                </a:gridCol>
              </a:tblGrid>
              <a:tr h="3674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PROYECTO</a:t>
                      </a: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CODIFICADO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DEVENGADO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EJECUCIÓN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71338584"/>
                  </a:ext>
                </a:extLst>
              </a:tr>
              <a:tr h="4887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Fortalecimiento de la infraestructura académica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20.231,68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9.479,68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46,86%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2360669"/>
                  </a:ext>
                </a:extLst>
              </a:tr>
              <a:tr h="4887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Programas IV nivel 2016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s-EC" sz="11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26.938,05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26.820,45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99,56%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35081616"/>
                  </a:ext>
                </a:extLst>
              </a:tr>
              <a:tr h="4887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Programas académicos de posgrado 2018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153.907,20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87.746,17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57,01%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2842642"/>
                  </a:ext>
                </a:extLst>
              </a:tr>
              <a:tr h="4887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Oferta de programas de cuarto nivel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277.813,14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39.773,50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14,32%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1126093"/>
                  </a:ext>
                </a:extLst>
              </a:tr>
              <a:tr h="4887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Becas y ayudas 2019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60.000,00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 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53818403"/>
                  </a:ext>
                </a:extLst>
              </a:tr>
              <a:tr h="4887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Becas y ayudas 2020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90.000,00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 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2569547"/>
                  </a:ext>
                </a:extLst>
              </a:tr>
              <a:tr h="48872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Programas académicos de posgrado 2020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191.856,59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 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-  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4053365"/>
                  </a:ext>
                </a:extLst>
              </a:tr>
              <a:tr h="111770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Diseño, implementación, adecuación y equipamiento del hangar del CICTE para investigación en seguridad y defensa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374.115,51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194.655,43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52,03%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89185042"/>
                  </a:ext>
                </a:extLst>
              </a:tr>
              <a:tr h="5534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PRESUPUESTO DE INVERSIÓN EN SEGURIDAD Y DEFENSA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1.194.862,17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</a:t>
                      </a: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358.475,23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C" sz="1100" b="1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30,00</a:t>
                      </a: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288" marR="22288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9134567"/>
                  </a:ext>
                </a:extLst>
              </a:tr>
            </a:tbl>
          </a:graphicData>
        </a:graphic>
      </p:graphicFrame>
      <p:graphicFrame>
        <p:nvGraphicFramePr>
          <p:cNvPr id="5" name="Gráfico 5">
            <a:extLst>
              <a:ext uri="{FF2B5EF4-FFF2-40B4-BE49-F238E27FC236}">
                <a16:creationId xmlns:a16="http://schemas.microsoft.com/office/drawing/2014/main" xmlns="" id="{210B303D-7115-4DD8-B945-35C16BE086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5317328"/>
              </p:ext>
            </p:extLst>
          </p:nvPr>
        </p:nvGraphicFramePr>
        <p:xfrm>
          <a:off x="6732269" y="1188720"/>
          <a:ext cx="5253077" cy="55664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2159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xmlns="" id="{938406F2-3756-493A-BE86-EE9638517ECB}"/>
              </a:ext>
            </a:extLst>
          </p:cNvPr>
          <p:cNvSpPr txBox="1">
            <a:spLocks/>
          </p:cNvSpPr>
          <p:nvPr/>
        </p:nvSpPr>
        <p:spPr>
          <a:xfrm>
            <a:off x="2864978" y="341130"/>
            <a:ext cx="7902082" cy="7442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C" sz="3200" b="1" dirty="0" smtClean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 LA INVESTIGACIÓN</a:t>
            </a:r>
            <a:endParaRPr lang="es-EC" sz="3200" b="1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xmlns="" id="{F0F83229-1756-4985-832C-598EF9F3AA57}"/>
              </a:ext>
            </a:extLst>
          </p:cNvPr>
          <p:cNvSpPr txBox="1">
            <a:spLocks/>
          </p:cNvSpPr>
          <p:nvPr/>
        </p:nvSpPr>
        <p:spPr>
          <a:xfrm>
            <a:off x="2574421" y="890404"/>
            <a:ext cx="8263598" cy="152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S_tradnl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PRESUPUESTARIA POR CADA EJERCICIO FISCAL</a:t>
            </a:r>
            <a:endParaRPr lang="es-EC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1">
            <a:extLst>
              <a:ext uri="{FF2B5EF4-FFF2-40B4-BE49-F238E27FC236}">
                <a16:creationId xmlns:a16="http://schemas.microsoft.com/office/drawing/2014/main" xmlns="" id="{2DF29072-3EC9-466C-A23D-85B6744571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31805"/>
              </p:ext>
            </p:extLst>
          </p:nvPr>
        </p:nvGraphicFramePr>
        <p:xfrm>
          <a:off x="765810" y="1242182"/>
          <a:ext cx="5726430" cy="2343732"/>
        </p:xfrm>
        <a:graphic>
          <a:graphicData uri="http://schemas.openxmlformats.org/drawingml/2006/table">
            <a:tbl>
              <a:tblPr firstRow="1" firstCol="1" bandRow="1"/>
              <a:tblGrid>
                <a:gridCol w="1441245">
                  <a:extLst>
                    <a:ext uri="{9D8B030D-6E8A-4147-A177-3AD203B41FA5}">
                      <a16:colId xmlns:a16="http://schemas.microsoft.com/office/drawing/2014/main" xmlns="" val="3732211200"/>
                    </a:ext>
                  </a:extLst>
                </a:gridCol>
                <a:gridCol w="959028">
                  <a:extLst>
                    <a:ext uri="{9D8B030D-6E8A-4147-A177-3AD203B41FA5}">
                      <a16:colId xmlns:a16="http://schemas.microsoft.com/office/drawing/2014/main" xmlns="" val="2670153607"/>
                    </a:ext>
                  </a:extLst>
                </a:gridCol>
                <a:gridCol w="1054388">
                  <a:extLst>
                    <a:ext uri="{9D8B030D-6E8A-4147-A177-3AD203B41FA5}">
                      <a16:colId xmlns:a16="http://schemas.microsoft.com/office/drawing/2014/main" xmlns="" val="1513723686"/>
                    </a:ext>
                  </a:extLst>
                </a:gridCol>
                <a:gridCol w="1054388">
                  <a:extLst>
                    <a:ext uri="{9D8B030D-6E8A-4147-A177-3AD203B41FA5}">
                      <a16:colId xmlns:a16="http://schemas.microsoft.com/office/drawing/2014/main" xmlns="" val="2124390138"/>
                    </a:ext>
                  </a:extLst>
                </a:gridCol>
                <a:gridCol w="1217381">
                  <a:extLst>
                    <a:ext uri="{9D8B030D-6E8A-4147-A177-3AD203B41FA5}">
                      <a16:colId xmlns:a16="http://schemas.microsoft.com/office/drawing/2014/main" xmlns="" val="369758413"/>
                    </a:ext>
                  </a:extLst>
                </a:gridCol>
              </a:tblGrid>
              <a:tr h="227808"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                          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4" marR="3884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AÑO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4" marR="388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4" marR="388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198669"/>
                  </a:ext>
                </a:extLst>
              </a:tr>
              <a:tr h="37914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4" marR="388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4" marR="388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4" marR="388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9666771"/>
                  </a:ext>
                </a:extLst>
              </a:tr>
              <a:tr h="321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Codificado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4" marR="388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321.789,34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4" marR="388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451.850,15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4" marR="388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421.222,68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4" marR="388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1.194.862,17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4" marR="388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0966809"/>
                  </a:ext>
                </a:extLst>
              </a:tr>
              <a:tr h="321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Devengado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4" marR="388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169.331,62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4" marR="388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116.227,36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4" marR="388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72.916,25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4" marR="388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358.475,23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4" marR="388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75482350"/>
                  </a:ext>
                </a:extLst>
              </a:tr>
              <a:tr h="3218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Saldo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4" marR="388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152.457,72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4" marR="388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335.622,79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4" marR="388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348.306,43 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4" marR="388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836.386,94 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4" marR="38844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0271643"/>
                  </a:ext>
                </a:extLst>
              </a:tr>
              <a:tr h="74895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DEVENGADO DE SEGURIDAD Y DEFENSA</a:t>
                      </a:r>
                      <a:endParaRPr lang="es-EC" sz="1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4" marR="388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52,62%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4" marR="388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25,72%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4" marR="388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17,31%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4" marR="388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30,00%</a:t>
                      </a:r>
                      <a:endParaRPr lang="es-EC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844" marR="38844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0115437"/>
                  </a:ext>
                </a:extLst>
              </a:tr>
            </a:tbl>
          </a:graphicData>
        </a:graphic>
      </p:graphicFrame>
      <p:graphicFrame>
        <p:nvGraphicFramePr>
          <p:cNvPr id="5" name="Gráfico 6">
            <a:extLst>
              <a:ext uri="{FF2B5EF4-FFF2-40B4-BE49-F238E27FC236}">
                <a16:creationId xmlns:a16="http://schemas.microsoft.com/office/drawing/2014/main" xmlns="" id="{1B86ED0E-17B7-44D0-9033-B2C5EFF9A1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36067852"/>
              </p:ext>
            </p:extLst>
          </p:nvPr>
        </p:nvGraphicFramePr>
        <p:xfrm>
          <a:off x="765810" y="3668232"/>
          <a:ext cx="5726430" cy="28388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xmlns="" id="{97AFD090-49EE-4BD5-AE5E-BA9DC0D5775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3100083"/>
              </p:ext>
            </p:extLst>
          </p:nvPr>
        </p:nvGraphicFramePr>
        <p:xfrm>
          <a:off x="6706220" y="1242181"/>
          <a:ext cx="5224044" cy="5264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2837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xmlns="" id="{938406F2-3756-493A-BE86-EE9638517ECB}"/>
              </a:ext>
            </a:extLst>
          </p:cNvPr>
          <p:cNvSpPr txBox="1">
            <a:spLocks/>
          </p:cNvSpPr>
          <p:nvPr/>
        </p:nvSpPr>
        <p:spPr>
          <a:xfrm>
            <a:off x="2864978" y="341130"/>
            <a:ext cx="7902082" cy="7442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C" sz="3200" b="1" dirty="0" smtClean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 LA INVESTIGACIÓN</a:t>
            </a:r>
            <a:endParaRPr lang="es-EC" sz="3200" b="1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xmlns="" id="{F0F83229-1756-4985-832C-598EF9F3AA57}"/>
              </a:ext>
            </a:extLst>
          </p:cNvPr>
          <p:cNvSpPr txBox="1">
            <a:spLocks/>
          </p:cNvSpPr>
          <p:nvPr/>
        </p:nvSpPr>
        <p:spPr>
          <a:xfrm>
            <a:off x="2688721" y="890404"/>
            <a:ext cx="8263598" cy="152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S_tradnl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REPRESENTACIÓN DEL PRESUPUESTO DE INVERSIÓN EN SEGURIDAD Y DEFENSA</a:t>
            </a:r>
            <a:endParaRPr lang="es-EC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1">
            <a:extLst>
              <a:ext uri="{FF2B5EF4-FFF2-40B4-BE49-F238E27FC236}">
                <a16:creationId xmlns:a16="http://schemas.microsoft.com/office/drawing/2014/main" xmlns="" id="{CADAFFFF-C64B-4397-AE05-51505FA01C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361725"/>
              </p:ext>
            </p:extLst>
          </p:nvPr>
        </p:nvGraphicFramePr>
        <p:xfrm>
          <a:off x="800102" y="1405889"/>
          <a:ext cx="5749289" cy="5176729"/>
        </p:xfrm>
        <a:graphic>
          <a:graphicData uri="http://schemas.openxmlformats.org/drawingml/2006/table">
            <a:tbl>
              <a:tblPr firstRow="1" firstCol="1" bandRow="1"/>
              <a:tblGrid>
                <a:gridCol w="1264921">
                  <a:extLst>
                    <a:ext uri="{9D8B030D-6E8A-4147-A177-3AD203B41FA5}">
                      <a16:colId xmlns:a16="http://schemas.microsoft.com/office/drawing/2014/main" xmlns="" val="3352630277"/>
                    </a:ext>
                  </a:extLst>
                </a:gridCol>
                <a:gridCol w="1126742">
                  <a:extLst>
                    <a:ext uri="{9D8B030D-6E8A-4147-A177-3AD203B41FA5}">
                      <a16:colId xmlns:a16="http://schemas.microsoft.com/office/drawing/2014/main" xmlns="" val="2839753463"/>
                    </a:ext>
                  </a:extLst>
                </a:gridCol>
                <a:gridCol w="1118348">
                  <a:extLst>
                    <a:ext uri="{9D8B030D-6E8A-4147-A177-3AD203B41FA5}">
                      <a16:colId xmlns:a16="http://schemas.microsoft.com/office/drawing/2014/main" xmlns="" val="3762447275"/>
                    </a:ext>
                  </a:extLst>
                </a:gridCol>
                <a:gridCol w="1119639">
                  <a:extLst>
                    <a:ext uri="{9D8B030D-6E8A-4147-A177-3AD203B41FA5}">
                      <a16:colId xmlns:a16="http://schemas.microsoft.com/office/drawing/2014/main" xmlns="" val="3794969183"/>
                    </a:ext>
                  </a:extLst>
                </a:gridCol>
                <a:gridCol w="1119639">
                  <a:extLst>
                    <a:ext uri="{9D8B030D-6E8A-4147-A177-3AD203B41FA5}">
                      <a16:colId xmlns:a16="http://schemas.microsoft.com/office/drawing/2014/main" xmlns="" val="1951579064"/>
                    </a:ext>
                  </a:extLst>
                </a:gridCol>
              </a:tblGrid>
              <a:tr h="54523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C" sz="1200" b="1" dirty="0" smtClean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 smtClean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DESCRIPCIÓN                          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7" marR="347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CODIFICADO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7" marR="347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07569661"/>
                  </a:ext>
                </a:extLst>
              </a:tr>
              <a:tr h="62057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7" marR="347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7" marR="347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7" marR="347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7" marR="347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8345401"/>
                  </a:ext>
                </a:extLst>
              </a:tr>
              <a:tr h="135424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presupuesto de inversión en seguridad y defensa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7" marR="347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321.789,34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7" marR="347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451.850,15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7" marR="347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421.222,68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7" marR="347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1.194.862,17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7" marR="347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16124686"/>
                  </a:ext>
                </a:extLst>
              </a:tr>
              <a:tr h="123194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presupuesto institucional de inversión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7" marR="347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28.074.919,03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7" marR="347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26.998.203,79 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7" marR="347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22.512.580,29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7" marR="347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77.585.703,11 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7" marR="3476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63878638"/>
                  </a:ext>
                </a:extLst>
              </a:tr>
              <a:tr h="13901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PORCENTAJE DE LA INVERSIÓN EN SEGURIDAD Y DEFENSA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7" marR="347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1,15%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7" marR="347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1,67%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7" marR="347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1,87%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7" marR="347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1,54%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4767" marR="34767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66601343"/>
                  </a:ext>
                </a:extLst>
              </a:tr>
            </a:tbl>
          </a:graphicData>
        </a:graphic>
      </p:graphicFrame>
      <p:graphicFrame>
        <p:nvGraphicFramePr>
          <p:cNvPr id="5" name="Gráfico 5">
            <a:extLst>
              <a:ext uri="{FF2B5EF4-FFF2-40B4-BE49-F238E27FC236}">
                <a16:creationId xmlns:a16="http://schemas.microsoft.com/office/drawing/2014/main" xmlns="" id="{D980BBD4-694C-48A7-AF20-B650F44C053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0700835"/>
              </p:ext>
            </p:extLst>
          </p:nvPr>
        </p:nvGraphicFramePr>
        <p:xfrm>
          <a:off x="6697979" y="1394460"/>
          <a:ext cx="5296277" cy="51535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07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xmlns="" id="{938406F2-3756-493A-BE86-EE9638517ECB}"/>
              </a:ext>
            </a:extLst>
          </p:cNvPr>
          <p:cNvSpPr txBox="1">
            <a:spLocks/>
          </p:cNvSpPr>
          <p:nvPr/>
        </p:nvSpPr>
        <p:spPr>
          <a:xfrm>
            <a:off x="2864978" y="341130"/>
            <a:ext cx="7902082" cy="7442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C" sz="3200" b="1" dirty="0" smtClean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 DE LA INVESTIGACIÓN</a:t>
            </a:r>
            <a:endParaRPr lang="es-EC" sz="3200" b="1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xmlns="" id="{F0F83229-1756-4985-832C-598EF9F3AA57}"/>
              </a:ext>
            </a:extLst>
          </p:cNvPr>
          <p:cNvSpPr txBox="1">
            <a:spLocks/>
          </p:cNvSpPr>
          <p:nvPr/>
        </p:nvSpPr>
        <p:spPr>
          <a:xfrm>
            <a:off x="2400034" y="890403"/>
            <a:ext cx="8644270" cy="1701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S_tradnl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COMPROBACIÓN DE LA HIPÓTESIS / COEFICIENTE DE CORRELACIÓN ENTRE LAS VARIABLES</a:t>
            </a:r>
            <a:endParaRPr lang="es-EC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Tabla 1">
            <a:extLst>
              <a:ext uri="{FF2B5EF4-FFF2-40B4-BE49-F238E27FC236}">
                <a16:creationId xmlns:a16="http://schemas.microsoft.com/office/drawing/2014/main" xmlns="" id="{18D02BD9-7CE5-4F3C-A0E4-24D8DA58EC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409935"/>
              </p:ext>
            </p:extLst>
          </p:nvPr>
        </p:nvGraphicFramePr>
        <p:xfrm>
          <a:off x="777239" y="1288670"/>
          <a:ext cx="11193428" cy="5194214"/>
        </p:xfrm>
        <a:graphic>
          <a:graphicData uri="http://schemas.openxmlformats.org/drawingml/2006/table">
            <a:tbl>
              <a:tblPr firstRow="1" firstCol="1" bandRow="1"/>
              <a:tblGrid>
                <a:gridCol w="3211674">
                  <a:extLst>
                    <a:ext uri="{9D8B030D-6E8A-4147-A177-3AD203B41FA5}">
                      <a16:colId xmlns:a16="http://schemas.microsoft.com/office/drawing/2014/main" xmlns="" val="3402749903"/>
                    </a:ext>
                  </a:extLst>
                </a:gridCol>
                <a:gridCol w="1669471">
                  <a:extLst>
                    <a:ext uri="{9D8B030D-6E8A-4147-A177-3AD203B41FA5}">
                      <a16:colId xmlns:a16="http://schemas.microsoft.com/office/drawing/2014/main" xmlns="" val="1124159118"/>
                    </a:ext>
                  </a:extLst>
                </a:gridCol>
                <a:gridCol w="2068615">
                  <a:extLst>
                    <a:ext uri="{9D8B030D-6E8A-4147-A177-3AD203B41FA5}">
                      <a16:colId xmlns:a16="http://schemas.microsoft.com/office/drawing/2014/main" xmlns="" val="2191829107"/>
                    </a:ext>
                  </a:extLst>
                </a:gridCol>
                <a:gridCol w="2121834">
                  <a:extLst>
                    <a:ext uri="{9D8B030D-6E8A-4147-A177-3AD203B41FA5}">
                      <a16:colId xmlns:a16="http://schemas.microsoft.com/office/drawing/2014/main" xmlns="" val="290647380"/>
                    </a:ext>
                  </a:extLst>
                </a:gridCol>
                <a:gridCol w="2121834">
                  <a:extLst>
                    <a:ext uri="{9D8B030D-6E8A-4147-A177-3AD203B41FA5}">
                      <a16:colId xmlns:a16="http://schemas.microsoft.com/office/drawing/2014/main" xmlns="" val="1887959935"/>
                    </a:ext>
                  </a:extLst>
                </a:gridCol>
              </a:tblGrid>
              <a:tr h="79100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EC" sz="12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PROYECTO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% DEVENGADO REAL DEL PROYECTO </a:t>
                      </a:r>
                      <a:r>
                        <a:rPr lang="es-EC" sz="1200" b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2018-2020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CONOCIMIENTO SOBRE GESTIÓN DE RIESGOS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VALORACIÓN DE RIESGOS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RESPUESTA AL RIESGO / CUMPLIMIENTO PLAN DE ACCIÓN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1585035"/>
                  </a:ext>
                </a:extLst>
              </a:tr>
              <a:tr h="14917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SUSTANCIAL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MUY ALTO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MEDIO (CUMPLIMIENTO)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2013354"/>
                  </a:ext>
                </a:extLst>
              </a:tr>
              <a:tr h="44594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Fortalecimiento de la infraestructura académica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46,86%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60,00%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41288266"/>
                  </a:ext>
                </a:extLst>
              </a:tr>
              <a:tr h="2931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Programas IV nivel 2016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99,56%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5112152"/>
                  </a:ext>
                </a:extLst>
              </a:tr>
              <a:tr h="387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Programas académicos de posgrado 2018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57,01%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07420858"/>
                  </a:ext>
                </a:extLst>
              </a:tr>
              <a:tr h="2931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Oferta de programas de cuarto nivel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14,32%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7890984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Becas y ayudas 2019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42,86%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42,86%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36283625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Becas y ayudas 2020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42,86%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42,86%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2208899"/>
                  </a:ext>
                </a:extLst>
              </a:tr>
              <a:tr h="387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Programas académicos de posgrado 2020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05410591"/>
                  </a:ext>
                </a:extLst>
              </a:tr>
              <a:tr h="105707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Diseño, implementación, adecuación y equipamiento del hangar del CICTE para investigación en seguridad y defensa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52,03%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20,00%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50,00%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83349209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PROMEDIO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30,00%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35,00%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73,21%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54,46%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2038812"/>
                  </a:ext>
                </a:extLst>
              </a:tr>
              <a:tr h="23541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CORRELACIÓN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0,475957996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0,203345583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0,240496736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33161893"/>
                  </a:ext>
                </a:extLst>
              </a:tr>
              <a:tr h="3873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POSITIVA MODERADA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POSITIVA BAJA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POSITIVA BAJA</a:t>
                      </a:r>
                      <a:endParaRPr lang="es-EC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336" marR="29336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258659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837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xmlns="" id="{938406F2-3756-493A-BE86-EE9638517ECB}"/>
              </a:ext>
            </a:extLst>
          </p:cNvPr>
          <p:cNvSpPr txBox="1">
            <a:spLocks/>
          </p:cNvSpPr>
          <p:nvPr/>
        </p:nvSpPr>
        <p:spPr>
          <a:xfrm>
            <a:off x="2864978" y="341130"/>
            <a:ext cx="7902082" cy="7442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C" sz="3200" b="1" dirty="0" smtClean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PROPUESTA</a:t>
            </a:r>
            <a:endParaRPr lang="es-EC" sz="3200" b="1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1 Título">
            <a:extLst>
              <a:ext uri="{FF2B5EF4-FFF2-40B4-BE49-F238E27FC236}">
                <a16:creationId xmlns:a16="http://schemas.microsoft.com/office/drawing/2014/main" xmlns="" id="{EEE49F21-1068-45E3-B1DC-5776C50B5159}"/>
              </a:ext>
            </a:extLst>
          </p:cNvPr>
          <p:cNvSpPr txBox="1">
            <a:spLocks/>
          </p:cNvSpPr>
          <p:nvPr/>
        </p:nvSpPr>
        <p:spPr>
          <a:xfrm>
            <a:off x="2880094" y="901833"/>
            <a:ext cx="8644270" cy="17019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S_tradnl" sz="1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MODELO DE ACCIONES ESTRATÉGICAS / ACTUACIÓN SOBRE LA VARIABLE INDEPENDIENTE</a:t>
            </a:r>
            <a:endParaRPr lang="es-EC" sz="1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1">
            <a:extLst>
              <a:ext uri="{FF2B5EF4-FFF2-40B4-BE49-F238E27FC236}">
                <a16:creationId xmlns="" xmlns:a16="http://schemas.microsoft.com/office/drawing/2014/main" id="{5ECA582E-03BF-40D7-86AD-32E98B888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795568"/>
              </p:ext>
            </p:extLst>
          </p:nvPr>
        </p:nvGraphicFramePr>
        <p:xfrm>
          <a:off x="3017520" y="1308365"/>
          <a:ext cx="8944108" cy="5334000"/>
        </p:xfrm>
        <a:graphic>
          <a:graphicData uri="http://schemas.openxmlformats.org/drawingml/2006/table">
            <a:tbl>
              <a:tblPr firstRow="1" firstCol="1" bandRow="1"/>
              <a:tblGrid>
                <a:gridCol w="422910">
                  <a:extLst>
                    <a:ext uri="{9D8B030D-6E8A-4147-A177-3AD203B41FA5}">
                      <a16:colId xmlns="" xmlns:a16="http://schemas.microsoft.com/office/drawing/2014/main" val="2219449093"/>
                    </a:ext>
                  </a:extLst>
                </a:gridCol>
                <a:gridCol w="1337310">
                  <a:extLst>
                    <a:ext uri="{9D8B030D-6E8A-4147-A177-3AD203B41FA5}">
                      <a16:colId xmlns="" xmlns:a16="http://schemas.microsoft.com/office/drawing/2014/main" val="1597577833"/>
                    </a:ext>
                  </a:extLst>
                </a:gridCol>
                <a:gridCol w="1108710">
                  <a:extLst>
                    <a:ext uri="{9D8B030D-6E8A-4147-A177-3AD203B41FA5}">
                      <a16:colId xmlns="" xmlns:a16="http://schemas.microsoft.com/office/drawing/2014/main" val="395356634"/>
                    </a:ext>
                  </a:extLst>
                </a:gridCol>
                <a:gridCol w="6075178">
                  <a:extLst>
                    <a:ext uri="{9D8B030D-6E8A-4147-A177-3AD203B41FA5}">
                      <a16:colId xmlns="" xmlns:a16="http://schemas.microsoft.com/office/drawing/2014/main" val="3827482844"/>
                    </a:ext>
                  </a:extLst>
                </a:gridCol>
              </a:tblGrid>
              <a:tr h="39691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N°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" marR="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Dimensión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" marR="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Indicador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promedio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" marR="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400" b="1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Acciones estratégicas como parte de un plan de mejora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" marR="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12183518"/>
                  </a:ext>
                </a:extLst>
              </a:tr>
              <a:tr h="19846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" marR="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s-EC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Conocimiento 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sobre gestión de riesgos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" marR="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35%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" marR="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Capacitar 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los directivos y jefes de los proyectos de inversión en 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gestión 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riesgos.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" marR="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31485912"/>
                  </a:ext>
                </a:extLst>
              </a:tr>
              <a:tr h="3969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Mejorar la moral y el desempeño de los administradores a través de la oportuna comunicación con los directivos y personal de 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apoyo.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" marR="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427998414"/>
                  </a:ext>
                </a:extLst>
              </a:tr>
              <a:tr h="2689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Elaborar un plan de permanencia del personal designado como administrador de proyectos e implantarlo.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" marR="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98355571"/>
                  </a:ext>
                </a:extLst>
              </a:tr>
              <a:tr h="595379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 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" marR="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s-EC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Respuesta 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 riesgo / Cumplimiento del plan de acción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" marR="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54,46%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" marR="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Organizar reuniones de 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evaluación, 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bajo la dirección del ente coordinador general de los proyectos de inversión, 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</a:t>
                      </a:r>
                      <a:r>
                        <a:rPr lang="es-EC" sz="1400" baseline="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exponer 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progreso de las metas de su 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proyecto y gestionar 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nuevas 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estrategias.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" marR="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02924282"/>
                  </a:ext>
                </a:extLst>
              </a:tr>
              <a:tr h="5953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Persuadir el trabajo en equipo entre las diferentes áreas y los administradores de proyectos de inversión, a través de reuniones 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para 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fortalecer las relaciones interpersonales y así reducir el desinterés por los 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conflictos.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" marR="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5297564"/>
                  </a:ext>
                </a:extLst>
              </a:tr>
              <a:tr h="59537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Determinar el clima organizacional en el que se desenvuelven los administradores de proyectos de inversión, al menos en los aspectos de liderazgo, comunicación, motivación y ambiente de 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trabajo.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" marR="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970200577"/>
                  </a:ext>
                </a:extLst>
              </a:tr>
              <a:tr h="396919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" marR="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s-EC" sz="1400" dirty="0" smtClean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Valoración </a:t>
                      </a: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riesgos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" marR="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73,21%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" marR="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Afinar la metodología interna de gestión del riesgo en la ejecución de los proyectos de inversión con base en normas internacionales como el 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PMBOK.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" marR="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248196981"/>
                  </a:ext>
                </a:extLst>
              </a:tr>
              <a:tr h="39691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Planificar y ejecutar evaluaciones a la valoración del riesgo para asegurar que las mediciones están razonablemente estructuradas y justificadas.</a:t>
                      </a:r>
                      <a:endParaRPr lang="es-EC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" marR="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855876453"/>
                  </a:ext>
                </a:extLst>
              </a:tr>
              <a:tr h="19846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Mejorar las herramientas relacionadas con la gestión de riesgos por medio de instrumentos tecnológicos de </a:t>
                      </a:r>
                      <a:r>
                        <a:rPr lang="es-EC" sz="1400" dirty="0" smtClean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apoyo.</a:t>
                      </a:r>
                      <a:endParaRPr lang="es-EC" sz="14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65" marR="18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900770429"/>
                  </a:ext>
                </a:extLst>
              </a:tr>
            </a:tbl>
          </a:graphicData>
        </a:graphic>
      </p:graphicFrame>
      <p:sp>
        <p:nvSpPr>
          <p:cNvPr id="5" name="AutoShape 2" descr="8 herramientas para mejorar la productividad en Marketing Digit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7171" name="Picture 3" descr="C:\Users\equipo\Desktop\productividad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845945"/>
            <a:ext cx="2179178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7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xmlns="" id="{938406F2-3756-493A-BE86-EE9638517ECB}"/>
              </a:ext>
            </a:extLst>
          </p:cNvPr>
          <p:cNvSpPr txBox="1">
            <a:spLocks/>
          </p:cNvSpPr>
          <p:nvPr/>
        </p:nvSpPr>
        <p:spPr>
          <a:xfrm>
            <a:off x="2864978" y="341130"/>
            <a:ext cx="7902082" cy="7442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C" sz="3200" b="1" dirty="0" smtClean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CONCLUSIÓN</a:t>
            </a:r>
            <a:endParaRPr lang="es-EC" sz="3200" b="1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231"/>
          <p:cNvSpPr/>
          <p:nvPr/>
        </p:nvSpPr>
        <p:spPr>
          <a:xfrm>
            <a:off x="4309110" y="1073174"/>
            <a:ext cx="7326629" cy="5272015"/>
          </a:xfrm>
          <a:prstGeom prst="rect">
            <a:avLst/>
          </a:prstGeom>
        </p:spPr>
        <p:txBody>
          <a:bodyPr anchor="ctr"/>
          <a:lstStyle/>
          <a:p>
            <a:pPr algn="ctr" defTabSz="905255">
              <a:lnSpc>
                <a:spcPct val="120000"/>
              </a:lnSpc>
              <a:defRPr/>
            </a:pPr>
            <a:endParaRPr lang="en-US" sz="1050" b="1" dirty="0">
              <a:solidFill>
                <a:srgbClr val="B0B5B5"/>
              </a:solidFill>
              <a:latin typeface="Century Gothic" panose="020B0502020202020204" pitchFamily="34" charset="0"/>
              <a:ea typeface="Roboto Medium"/>
              <a:cs typeface="Roboto Medium"/>
            </a:endParaRPr>
          </a:p>
          <a:p>
            <a:pPr lvl="0" algn="just">
              <a:lnSpc>
                <a:spcPct val="150000"/>
              </a:lnSpc>
              <a:buNone/>
            </a:pPr>
            <a:r>
              <a:rPr lang="es-ES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La propuesta del modelo de estrategias está debidamente justificada y fundamentada en el principal resultado obtenido que es la existencia de correlación  equivalente a positiva baja entre las variables de estudio, por lo tanto permitirá a los administradores de proyectos de inversión relacionados con el dominio académico de Seguridad y Defensa en la Universidad de las Fuerzas Armadas ESPE, mejorar el manejo del riesgo operacional y por ende los resultados en sus correspondientes indicadores de ejecución presupuestaria y física. 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" y="1531620"/>
            <a:ext cx="3188970" cy="4813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8378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圆角矩形 50"/>
          <p:cNvSpPr/>
          <p:nvPr/>
        </p:nvSpPr>
        <p:spPr>
          <a:xfrm>
            <a:off x="5407521" y="1538158"/>
            <a:ext cx="3630472" cy="46673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4" rIns="91429" bIns="45714" rtlCol="0" anchor="ctr"/>
          <a:lstStyle/>
          <a:p>
            <a:pPr algn="ctr"/>
            <a:endParaRPr lang="zh-CN" altLang="en-US" b="1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4144598" y="1337926"/>
            <a:ext cx="4566522" cy="3942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Planteamiento del problema</a:t>
            </a:r>
            <a:endParaRPr lang="en-US" altLang="zh-CN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圆角矩形 55"/>
          <p:cNvSpPr/>
          <p:nvPr/>
        </p:nvSpPr>
        <p:spPr bwMode="auto">
          <a:xfrm>
            <a:off x="3538137" y="1300657"/>
            <a:ext cx="623561" cy="446189"/>
          </a:xfrm>
          <a:prstGeom prst="roundRect">
            <a:avLst/>
          </a:prstGeom>
          <a:solidFill>
            <a:srgbClr val="AE0304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endParaRPr lang="zh-CN" altLang="en-US" b="1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279406" y="1796120"/>
            <a:ext cx="3076339" cy="3942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b="1" dirty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Formulación del problema</a:t>
            </a:r>
            <a:endParaRPr lang="en-US" altLang="zh-CN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5" name="圆角矩形 74"/>
          <p:cNvSpPr/>
          <p:nvPr/>
        </p:nvSpPr>
        <p:spPr bwMode="auto">
          <a:xfrm>
            <a:off x="3682349" y="1785155"/>
            <a:ext cx="623561" cy="446189"/>
          </a:xfrm>
          <a:prstGeom prst="roundRect">
            <a:avLst/>
          </a:prstGeom>
          <a:solidFill>
            <a:srgbClr val="AE0304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endParaRPr lang="zh-CN" altLang="en-US" b="1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7" name="矩形 76"/>
          <p:cNvSpPr/>
          <p:nvPr/>
        </p:nvSpPr>
        <p:spPr>
          <a:xfrm>
            <a:off x="4450343" y="2259986"/>
            <a:ext cx="4113200" cy="4247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Objetivos General y Específicos</a:t>
            </a:r>
            <a:endParaRPr lang="en-US" altLang="zh-CN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1" name="圆角矩形 100"/>
          <p:cNvSpPr/>
          <p:nvPr/>
        </p:nvSpPr>
        <p:spPr bwMode="auto">
          <a:xfrm>
            <a:off x="3846879" y="2265650"/>
            <a:ext cx="623561" cy="446189"/>
          </a:xfrm>
          <a:prstGeom prst="roundRect">
            <a:avLst/>
          </a:prstGeom>
          <a:solidFill>
            <a:srgbClr val="AE0304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endParaRPr lang="zh-CN" altLang="en-US" b="1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3" name="矩形 102"/>
          <p:cNvSpPr/>
          <p:nvPr/>
        </p:nvSpPr>
        <p:spPr>
          <a:xfrm>
            <a:off x="4619873" y="2723944"/>
            <a:ext cx="3943670" cy="4247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Justificación e importancia</a:t>
            </a:r>
            <a:endParaRPr lang="en-US" altLang="zh-CN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7" name="圆角矩形 106"/>
          <p:cNvSpPr/>
          <p:nvPr/>
        </p:nvSpPr>
        <p:spPr bwMode="auto">
          <a:xfrm>
            <a:off x="4045624" y="2736204"/>
            <a:ext cx="623561" cy="446189"/>
          </a:xfrm>
          <a:prstGeom prst="roundRect">
            <a:avLst/>
          </a:prstGeom>
          <a:solidFill>
            <a:srgbClr val="AE0304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endParaRPr lang="zh-CN" altLang="en-US" b="1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1009991" y="2594868"/>
            <a:ext cx="2405729" cy="2169807"/>
            <a:chOff x="3962648" y="2819400"/>
            <a:chExt cx="1218704" cy="1218704"/>
          </a:xfrm>
        </p:grpSpPr>
        <p:grpSp>
          <p:nvGrpSpPr>
            <p:cNvPr id="44" name="组合 43"/>
            <p:cNvGrpSpPr/>
            <p:nvPr/>
          </p:nvGrpSpPr>
          <p:grpSpPr>
            <a:xfrm>
              <a:off x="3962648" y="2819400"/>
              <a:ext cx="1218704" cy="1218704"/>
              <a:chOff x="304800" y="673100"/>
              <a:chExt cx="4000500" cy="4000500"/>
            </a:xfrm>
            <a:effectLst>
              <a:outerShdw blurRad="444500" dist="254000" dir="8100000" algn="tr" rotWithShape="0">
                <a:prstClr val="black">
                  <a:alpha val="50000"/>
                </a:prstClr>
              </a:outerShdw>
            </a:effectLst>
          </p:grpSpPr>
          <p:sp>
            <p:nvSpPr>
              <p:cNvPr id="46" name="同心圆 45"/>
              <p:cNvSpPr/>
              <p:nvPr/>
            </p:nvSpPr>
            <p:spPr>
              <a:xfrm>
                <a:off x="304800" y="673100"/>
                <a:ext cx="4000500" cy="4000500"/>
              </a:xfrm>
              <a:prstGeom prst="donut">
                <a:avLst>
                  <a:gd name="adj" fmla="val 4879"/>
                </a:avLst>
              </a:prstGeom>
              <a:gradFill>
                <a:gsLst>
                  <a:gs pos="0">
                    <a:schemeClr val="bg1"/>
                  </a:gs>
                  <a:gs pos="55000">
                    <a:schemeClr val="bg1">
                      <a:lumMod val="95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81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98">
                  <a:solidFill>
                    <a:prstClr val="black"/>
                  </a:solidFill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  <p:sp>
            <p:nvSpPr>
              <p:cNvPr id="47" name="椭圆 46"/>
              <p:cNvSpPr/>
              <p:nvPr/>
            </p:nvSpPr>
            <p:spPr>
              <a:xfrm>
                <a:off x="392113" y="760413"/>
                <a:ext cx="3825873" cy="3825876"/>
              </a:xfrm>
              <a:prstGeom prst="ellipse">
                <a:avLst/>
              </a:prstGeom>
              <a:gradFill>
                <a:gsLst>
                  <a:gs pos="0">
                    <a:schemeClr val="bg1"/>
                  </a:gs>
                  <a:gs pos="51000">
                    <a:schemeClr val="bg1">
                      <a:lumMod val="95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8900000" scaled="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598">
                  <a:solidFill>
                    <a:prstClr val="white"/>
                  </a:solidFill>
                  <a:ea typeface="微软雅黑" panose="020B0503020204020204" pitchFamily="34" charset="-122"/>
                  <a:cs typeface="+mn-ea"/>
                  <a:sym typeface="+mn-lt"/>
                </a:endParaRPr>
              </a:p>
            </p:txBody>
          </p:sp>
        </p:grpSp>
        <p:sp>
          <p:nvSpPr>
            <p:cNvPr id="45" name="TextBox 5"/>
            <p:cNvSpPr txBox="1"/>
            <p:nvPr/>
          </p:nvSpPr>
          <p:spPr>
            <a:xfrm>
              <a:off x="4024962" y="3281815"/>
              <a:ext cx="1133013" cy="29387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EC" altLang="zh-CN" sz="2800" b="1" spc="284" dirty="0" smtClean="0">
                  <a:solidFill>
                    <a:srgbClr val="AE0304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SUMARIO</a:t>
              </a:r>
              <a:endParaRPr lang="zh-CN" altLang="en-US" sz="2400" b="1" cap="all" dirty="0">
                <a:solidFill>
                  <a:srgbClr val="AE0304"/>
                </a:solidFill>
                <a:latin typeface="Franklin Gothic Book" panose="020B05030201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83" name="圆角矩形 106">
            <a:extLst>
              <a:ext uri="{FF2B5EF4-FFF2-40B4-BE49-F238E27FC236}">
                <a16:creationId xmlns:a16="http://schemas.microsoft.com/office/drawing/2014/main" xmlns="" id="{4E64EBDD-1A52-4FB2-B1B9-A5613F192A85}"/>
              </a:ext>
            </a:extLst>
          </p:cNvPr>
          <p:cNvSpPr/>
          <p:nvPr/>
        </p:nvSpPr>
        <p:spPr bwMode="auto">
          <a:xfrm>
            <a:off x="4197361" y="3207988"/>
            <a:ext cx="623561" cy="446189"/>
          </a:xfrm>
          <a:prstGeom prst="roundRect">
            <a:avLst/>
          </a:prstGeom>
          <a:solidFill>
            <a:srgbClr val="AE0304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5</a:t>
            </a:r>
            <a:endParaRPr lang="zh-CN" altLang="en-US" b="1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矩形 102">
            <a:extLst>
              <a:ext uri="{FF2B5EF4-FFF2-40B4-BE49-F238E27FC236}">
                <a16:creationId xmlns:a16="http://schemas.microsoft.com/office/drawing/2014/main" xmlns="" id="{F26BB3DF-4F45-4830-BCC1-565A73A809D0}"/>
              </a:ext>
            </a:extLst>
          </p:cNvPr>
          <p:cNvSpPr/>
          <p:nvPr/>
        </p:nvSpPr>
        <p:spPr>
          <a:xfrm>
            <a:off x="4789520" y="3217741"/>
            <a:ext cx="3943670" cy="3942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Marco teórico</a:t>
            </a:r>
            <a:endParaRPr lang="en-US" altLang="zh-CN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圆角矩形 106">
            <a:extLst>
              <a:ext uri="{FF2B5EF4-FFF2-40B4-BE49-F238E27FC236}">
                <a16:creationId xmlns:a16="http://schemas.microsoft.com/office/drawing/2014/main" xmlns="" id="{433D64C8-AE43-4425-9A37-91DCA4CA57B0}"/>
              </a:ext>
            </a:extLst>
          </p:cNvPr>
          <p:cNvSpPr/>
          <p:nvPr/>
        </p:nvSpPr>
        <p:spPr bwMode="auto">
          <a:xfrm>
            <a:off x="4384917" y="3679772"/>
            <a:ext cx="623561" cy="446189"/>
          </a:xfrm>
          <a:prstGeom prst="roundRect">
            <a:avLst/>
          </a:prstGeom>
          <a:solidFill>
            <a:srgbClr val="AE0304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6</a:t>
            </a:r>
            <a:endParaRPr lang="zh-CN" altLang="en-US" b="1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矩形 102">
            <a:extLst>
              <a:ext uri="{FF2B5EF4-FFF2-40B4-BE49-F238E27FC236}">
                <a16:creationId xmlns:a16="http://schemas.microsoft.com/office/drawing/2014/main" xmlns="" id="{E23C4DE4-B4F2-41FF-A228-A6DE04D8D0DA}"/>
              </a:ext>
            </a:extLst>
          </p:cNvPr>
          <p:cNvSpPr/>
          <p:nvPr/>
        </p:nvSpPr>
        <p:spPr>
          <a:xfrm>
            <a:off x="5013339" y="3670660"/>
            <a:ext cx="3943670" cy="4247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Metodología de la investigación</a:t>
            </a:r>
            <a:endParaRPr lang="en-US" altLang="zh-CN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8" name="矩形 51">
            <a:extLst>
              <a:ext uri="{FF2B5EF4-FFF2-40B4-BE49-F238E27FC236}">
                <a16:creationId xmlns:a16="http://schemas.microsoft.com/office/drawing/2014/main" xmlns="" id="{13119F73-643D-43E2-B477-493C5208298C}"/>
              </a:ext>
            </a:extLst>
          </p:cNvPr>
          <p:cNvSpPr/>
          <p:nvPr/>
        </p:nvSpPr>
        <p:spPr>
          <a:xfrm>
            <a:off x="5117327" y="4167827"/>
            <a:ext cx="4566522" cy="4247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Resultados de la investigación</a:t>
            </a:r>
            <a:endParaRPr lang="en-US" altLang="zh-CN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9" name="圆角矩形 55">
            <a:extLst>
              <a:ext uri="{FF2B5EF4-FFF2-40B4-BE49-F238E27FC236}">
                <a16:creationId xmlns:a16="http://schemas.microsoft.com/office/drawing/2014/main" xmlns="" id="{DD943AA5-33AC-4177-BA0B-D8C09B49E28E}"/>
              </a:ext>
            </a:extLst>
          </p:cNvPr>
          <p:cNvSpPr/>
          <p:nvPr/>
        </p:nvSpPr>
        <p:spPr bwMode="auto">
          <a:xfrm>
            <a:off x="4540361" y="4160781"/>
            <a:ext cx="623561" cy="446189"/>
          </a:xfrm>
          <a:prstGeom prst="roundRect">
            <a:avLst/>
          </a:prstGeom>
          <a:solidFill>
            <a:srgbClr val="AE0304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altLang="zh-CN" b="1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7</a:t>
            </a:r>
            <a:endParaRPr lang="zh-CN" altLang="en-US" b="1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矩形 57">
            <a:extLst>
              <a:ext uri="{FF2B5EF4-FFF2-40B4-BE49-F238E27FC236}">
                <a16:creationId xmlns:a16="http://schemas.microsoft.com/office/drawing/2014/main" xmlns="" id="{0FB4C87A-EB3F-45A6-92FD-BE5609076696}"/>
              </a:ext>
            </a:extLst>
          </p:cNvPr>
          <p:cNvSpPr/>
          <p:nvPr/>
        </p:nvSpPr>
        <p:spPr>
          <a:xfrm>
            <a:off x="5288454" y="4636021"/>
            <a:ext cx="4585985" cy="3942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Propuesta</a:t>
            </a:r>
            <a:endParaRPr lang="en-US" altLang="zh-CN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1" name="圆角矩形 74">
            <a:extLst>
              <a:ext uri="{FF2B5EF4-FFF2-40B4-BE49-F238E27FC236}">
                <a16:creationId xmlns:a16="http://schemas.microsoft.com/office/drawing/2014/main" xmlns="" id="{F5D187AB-BE9F-47FA-BF59-BCD2A3210323}"/>
              </a:ext>
            </a:extLst>
          </p:cNvPr>
          <p:cNvSpPr/>
          <p:nvPr/>
        </p:nvSpPr>
        <p:spPr bwMode="auto">
          <a:xfrm>
            <a:off x="4691822" y="4640144"/>
            <a:ext cx="623561" cy="446189"/>
          </a:xfrm>
          <a:prstGeom prst="roundRect">
            <a:avLst/>
          </a:prstGeom>
          <a:solidFill>
            <a:srgbClr val="AE0304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8</a:t>
            </a:r>
            <a:endParaRPr lang="zh-CN" altLang="en-US" b="1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3" name="矩形 76">
            <a:extLst>
              <a:ext uri="{FF2B5EF4-FFF2-40B4-BE49-F238E27FC236}">
                <a16:creationId xmlns:a16="http://schemas.microsoft.com/office/drawing/2014/main" xmlns="" id="{DB1D5989-DCCB-4B95-B07E-7750E88A849E}"/>
              </a:ext>
            </a:extLst>
          </p:cNvPr>
          <p:cNvSpPr/>
          <p:nvPr/>
        </p:nvSpPr>
        <p:spPr>
          <a:xfrm>
            <a:off x="5408713" y="5104215"/>
            <a:ext cx="4401521" cy="39421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s-PE" altLang="zh-CN" b="1" dirty="0" smtClean="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Conclusión</a:t>
            </a:r>
            <a:endParaRPr lang="en-US" altLang="zh-CN" b="1" dirty="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4" name="圆角矩形 100">
            <a:extLst>
              <a:ext uri="{FF2B5EF4-FFF2-40B4-BE49-F238E27FC236}">
                <a16:creationId xmlns:a16="http://schemas.microsoft.com/office/drawing/2014/main" xmlns="" id="{08AC8529-A8A6-423E-A4B5-6816D52ACF9A}"/>
              </a:ext>
            </a:extLst>
          </p:cNvPr>
          <p:cNvSpPr/>
          <p:nvPr/>
        </p:nvSpPr>
        <p:spPr bwMode="auto">
          <a:xfrm>
            <a:off x="4852141" y="5108338"/>
            <a:ext cx="623561" cy="446189"/>
          </a:xfrm>
          <a:prstGeom prst="roundRect">
            <a:avLst/>
          </a:prstGeom>
          <a:solidFill>
            <a:srgbClr val="AE0304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b="1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9</a:t>
            </a:r>
            <a:endParaRPr lang="zh-CN" altLang="en-US" b="1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5" name="矩形 102">
            <a:extLst>
              <a:ext uri="{FF2B5EF4-FFF2-40B4-BE49-F238E27FC236}">
                <a16:creationId xmlns:a16="http://schemas.microsoft.com/office/drawing/2014/main" xmlns="" id="{DA02E36B-5BDA-4413-8EA0-6DED97289266}"/>
              </a:ext>
            </a:extLst>
          </p:cNvPr>
          <p:cNvSpPr/>
          <p:nvPr/>
        </p:nvSpPr>
        <p:spPr>
          <a:xfrm>
            <a:off x="5593234" y="5587629"/>
            <a:ext cx="3282005" cy="369332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marL="0" lvl="1"/>
            <a:r>
              <a:rPr lang="es-ES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Recomendación</a:t>
            </a:r>
            <a:endParaRPr lang="es-EC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圆角矩形 106">
            <a:extLst>
              <a:ext uri="{FF2B5EF4-FFF2-40B4-BE49-F238E27FC236}">
                <a16:creationId xmlns:a16="http://schemas.microsoft.com/office/drawing/2014/main" xmlns="" id="{5253CB16-AEA8-427B-9AB6-2D6F2186D5DC}"/>
              </a:ext>
            </a:extLst>
          </p:cNvPr>
          <p:cNvSpPr/>
          <p:nvPr/>
        </p:nvSpPr>
        <p:spPr bwMode="auto">
          <a:xfrm>
            <a:off x="5027726" y="5577829"/>
            <a:ext cx="623561" cy="446189"/>
          </a:xfrm>
          <a:prstGeom prst="roundRect">
            <a:avLst/>
          </a:prstGeom>
          <a:solidFill>
            <a:srgbClr val="AE0304"/>
          </a:solidFill>
          <a:ln w="38100">
            <a:noFill/>
          </a:ln>
          <a:effectLst>
            <a:outerShdw blurRad="203200" dist="88900" dir="8100000" sx="102000" sy="102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EC" altLang="zh-CN" b="1" dirty="0">
                <a:solidFill>
                  <a:prstClr val="white"/>
                </a:solidFill>
                <a:latin typeface="Impact" panose="020B0806030902050204" pitchFamily="34" charset="0"/>
                <a:ea typeface="微软雅黑" panose="020B0503020204020204" pitchFamily="34" charset="-122"/>
                <a:cs typeface="+mn-ea"/>
                <a:sym typeface="+mn-lt"/>
              </a:rPr>
              <a:t>10</a:t>
            </a:r>
            <a:endParaRPr lang="zh-CN" altLang="en-US" b="1" dirty="0">
              <a:solidFill>
                <a:prstClr val="white"/>
              </a:solidFill>
              <a:latin typeface="Impact" panose="020B080603090205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9983" y="1371335"/>
            <a:ext cx="1665161" cy="1521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Imagen 1">
            <a:extLst>
              <a:ext uri="{FF2B5EF4-FFF2-40B4-BE49-F238E27FC236}">
                <a16:creationId xmlns:a16="http://schemas.microsoft.com/office/drawing/2014/main" xmlns="" id="{031CD70D-BCAB-43BE-AA5D-7BC80C9AE7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7269" y="2892780"/>
            <a:ext cx="1430590" cy="1268001"/>
          </a:xfrm>
          <a:prstGeom prst="rect">
            <a:avLst/>
          </a:prstGeom>
        </p:spPr>
      </p:pic>
      <p:pic>
        <p:nvPicPr>
          <p:cNvPr id="34" name="Imagen 2">
            <a:extLst>
              <a:ext uri="{FF2B5EF4-FFF2-40B4-BE49-F238E27FC236}">
                <a16:creationId xmlns:a16="http://schemas.microsoft.com/office/drawing/2014/main" xmlns="" id="{9033A624-6342-4D71-BE1D-A79FF8700A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4199" y="4308046"/>
            <a:ext cx="1131570" cy="1691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1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2000" fill="hold" nodeType="afterEffect" p14:presetBounceEnd="4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6000">
                                          <p:cBhvr additive="base">
                                            <p:cTn id="7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6000">
                                          <p:cBhvr additive="base">
                                            <p:cTn id="8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0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52" grpId="0"/>
          <p:bldP spid="56" grpId="0" animBg="1"/>
          <p:bldP spid="58" grpId="0"/>
          <p:bldP spid="75" grpId="0" animBg="1"/>
          <p:bldP spid="77" grpId="0"/>
          <p:bldP spid="101" grpId="0" animBg="1"/>
          <p:bldP spid="103" grpId="0"/>
          <p:bldP spid="107" grpId="0" animBg="1"/>
          <p:bldP spid="83" grpId="0" animBg="1"/>
          <p:bldP spid="84" grpId="0"/>
          <p:bldP spid="85" grpId="0" animBg="1"/>
          <p:bldP spid="86" grpId="0"/>
          <p:bldP spid="88" grpId="0"/>
          <p:bldP spid="89" grpId="0" animBg="1"/>
          <p:bldP spid="90" grpId="0"/>
          <p:bldP spid="91" grpId="0" animBg="1"/>
          <p:bldP spid="93" grpId="0"/>
          <p:bldP spid="94" grpId="0" animBg="1"/>
          <p:bldP spid="95" grpId="0"/>
          <p:bldP spid="9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accel="4200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" dur="500"/>
                                            <p:tgtEl>
                                              <p:spTgt spid="5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500"/>
                                            <p:tgtEl>
                                              <p:spTgt spid="5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2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5" dur="5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8" dur="500"/>
                                            <p:tgtEl>
                                              <p:spTgt spid="7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1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4" dur="500"/>
                                            <p:tgtEl>
                                              <p:spTgt spid="10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7" dur="5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0" dur="500"/>
                                            <p:tgtEl>
                                              <p:spTgt spid="8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500"/>
                                            <p:tgtEl>
                                              <p:spTgt spid="8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6" dur="500"/>
                                            <p:tgtEl>
                                              <p:spTgt spid="8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9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2" dur="500"/>
                                            <p:tgtEl>
                                              <p:spTgt spid="8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5" dur="500"/>
                                            <p:tgtEl>
                                              <p:spTgt spid="8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8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1" dur="500"/>
                                            <p:tgtEl>
                                              <p:spTgt spid="9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7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0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1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3" dur="500"/>
                                            <p:tgtEl>
                                              <p:spTgt spid="9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1" grpId="0" animBg="1"/>
          <p:bldP spid="52" grpId="0"/>
          <p:bldP spid="56" grpId="0" animBg="1"/>
          <p:bldP spid="58" grpId="0"/>
          <p:bldP spid="75" grpId="0" animBg="1"/>
          <p:bldP spid="77" grpId="0"/>
          <p:bldP spid="101" grpId="0" animBg="1"/>
          <p:bldP spid="103" grpId="0"/>
          <p:bldP spid="107" grpId="0" animBg="1"/>
          <p:bldP spid="83" grpId="0" animBg="1"/>
          <p:bldP spid="84" grpId="0"/>
          <p:bldP spid="85" grpId="0" animBg="1"/>
          <p:bldP spid="86" grpId="0"/>
          <p:bldP spid="88" grpId="0"/>
          <p:bldP spid="89" grpId="0" animBg="1"/>
          <p:bldP spid="90" grpId="0"/>
          <p:bldP spid="91" grpId="0" animBg="1"/>
          <p:bldP spid="93" grpId="0"/>
          <p:bldP spid="94" grpId="0" animBg="1"/>
          <p:bldP spid="95" grpId="0"/>
          <p:bldP spid="96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xmlns="" id="{938406F2-3756-493A-BE86-EE9638517ECB}"/>
              </a:ext>
            </a:extLst>
          </p:cNvPr>
          <p:cNvSpPr txBox="1">
            <a:spLocks/>
          </p:cNvSpPr>
          <p:nvPr/>
        </p:nvSpPr>
        <p:spPr>
          <a:xfrm>
            <a:off x="2864978" y="341130"/>
            <a:ext cx="7902082" cy="7442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C" sz="3200" b="1" dirty="0" smtClean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RECOMENDACIÓN</a:t>
            </a:r>
            <a:endParaRPr lang="es-EC" sz="3200" b="1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231"/>
          <p:cNvSpPr/>
          <p:nvPr/>
        </p:nvSpPr>
        <p:spPr>
          <a:xfrm>
            <a:off x="4309110" y="1073174"/>
            <a:ext cx="7326629" cy="5272015"/>
          </a:xfrm>
          <a:prstGeom prst="rect">
            <a:avLst/>
          </a:prstGeom>
        </p:spPr>
        <p:txBody>
          <a:bodyPr anchor="ctr"/>
          <a:lstStyle/>
          <a:p>
            <a:pPr algn="ctr" defTabSz="905255">
              <a:lnSpc>
                <a:spcPct val="120000"/>
              </a:lnSpc>
              <a:defRPr/>
            </a:pPr>
            <a:endParaRPr lang="en-US" sz="1050" b="1" dirty="0">
              <a:solidFill>
                <a:srgbClr val="B0B5B5"/>
              </a:solidFill>
              <a:latin typeface="Century Gothic" panose="020B0502020202020204" pitchFamily="34" charset="0"/>
              <a:ea typeface="Roboto Medium"/>
              <a:cs typeface="Roboto Medium"/>
            </a:endParaRPr>
          </a:p>
          <a:p>
            <a:pPr lvl="0" algn="just">
              <a:lnSpc>
                <a:spcPct val="150000"/>
              </a:lnSpc>
              <a:buNone/>
            </a:pPr>
            <a:r>
              <a:rPr lang="es-EC" sz="2000" b="1" dirty="0">
                <a:latin typeface="Arial" panose="020B0604020202020204" pitchFamily="34" charset="0"/>
                <a:ea typeface="Times New Roman" panose="02020603050405020304" pitchFamily="18" charset="0"/>
              </a:rPr>
              <a:t>Aplicar la propuesta del modelo de estrategias presentada, en todos los proyectos de inversión relacionados con el dominio académico de Seguridad y defensa en la Universidad de las Fuerzas Armadas ESPE que se encuentran totalmente activos, durante el periodo de 2 trimestres consecutivos de un mismo ejercicio fiscal, preferiblemente de abril a septiembre o de julio a diciembre que es cuando realmente se potencia la ejecución presupuestaria, de esa forma se podrá validar la propuesta para considerar su implementación en todos los demás proyectos de inversión.</a:t>
            </a:r>
            <a:endParaRPr lang="es-E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2" descr="Universidad de las Fuerzas Armadas ESPE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sp>
        <p:nvSpPr>
          <p:cNvPr id="5" name="AutoShape 4" descr="ESPE - UNIVERSIDAD DE LAS FUERZAS ARMADAS - Universidades de Ecuador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6389" name="Picture 5" descr="C:\Users\equipo\Desktop\ESPE-Campu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" y="1499381"/>
            <a:ext cx="350139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61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>
            <a:extLst>
              <a:ext uri="{FF2B5EF4-FFF2-40B4-BE49-F238E27FC236}">
                <a16:creationId xmlns:a16="http://schemas.microsoft.com/office/drawing/2014/main" xmlns="" id="{1EB07238-A5A4-4D85-BC6D-0FD916080B32}"/>
              </a:ext>
            </a:extLst>
          </p:cNvPr>
          <p:cNvSpPr txBox="1">
            <a:spLocks/>
          </p:cNvSpPr>
          <p:nvPr/>
        </p:nvSpPr>
        <p:spPr>
          <a:xfrm>
            <a:off x="1937525" y="1351941"/>
            <a:ext cx="8263598" cy="7442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S_tradnl" sz="3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GRACIAS POR SU ATENCIÓN</a:t>
            </a:r>
            <a:endParaRPr lang="es-EC" sz="32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306" y="2096149"/>
            <a:ext cx="3667235" cy="3836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2" descr="COMANDO LOGÍSTICO 73 “GIRÓN” - Post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C"/>
          </a:p>
        </p:txBody>
      </p:sp>
      <p:pic>
        <p:nvPicPr>
          <p:cNvPr id="18435" name="Picture 3" descr="C:\Users\equipo\Desktop\descarg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203" y="2096149"/>
            <a:ext cx="3214687" cy="3664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763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xmlns="" id="{938406F2-3756-493A-BE86-EE9638517ECB}"/>
              </a:ext>
            </a:extLst>
          </p:cNvPr>
          <p:cNvSpPr txBox="1">
            <a:spLocks/>
          </p:cNvSpPr>
          <p:nvPr/>
        </p:nvSpPr>
        <p:spPr>
          <a:xfrm>
            <a:off x="2864978" y="341130"/>
            <a:ext cx="7312313" cy="7442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C" sz="3200" b="1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PLANTEAMIENTO DEL PROBLEMA</a:t>
            </a:r>
          </a:p>
        </p:txBody>
      </p:sp>
      <p:grpSp>
        <p:nvGrpSpPr>
          <p:cNvPr id="38" name="37 Grupo"/>
          <p:cNvGrpSpPr/>
          <p:nvPr/>
        </p:nvGrpSpPr>
        <p:grpSpPr>
          <a:xfrm>
            <a:off x="3455195" y="1911865"/>
            <a:ext cx="5251028" cy="4259693"/>
            <a:chOff x="2914650" y="1474788"/>
            <a:chExt cx="6359525" cy="5106987"/>
          </a:xfrm>
        </p:grpSpPr>
        <p:sp>
          <p:nvSpPr>
            <p:cNvPr id="3" name="Freeform 6"/>
            <p:cNvSpPr>
              <a:spLocks/>
            </p:cNvSpPr>
            <p:nvPr/>
          </p:nvSpPr>
          <p:spPr bwMode="auto">
            <a:xfrm>
              <a:off x="3316288" y="1525588"/>
              <a:ext cx="5537200" cy="3470275"/>
            </a:xfrm>
            <a:custGeom>
              <a:avLst/>
              <a:gdLst>
                <a:gd name="T0" fmla="*/ 2010 w 3865"/>
                <a:gd name="T1" fmla="*/ 0 h 2422"/>
                <a:gd name="T2" fmla="*/ 2011 w 3865"/>
                <a:gd name="T3" fmla="*/ 1859 h 2422"/>
                <a:gd name="T4" fmla="*/ 2044 w 3865"/>
                <a:gd name="T5" fmla="*/ 1871 h 2422"/>
                <a:gd name="T6" fmla="*/ 2075 w 3865"/>
                <a:gd name="T7" fmla="*/ 1885 h 2422"/>
                <a:gd name="T8" fmla="*/ 3252 w 3865"/>
                <a:gd name="T9" fmla="*/ 703 h 2422"/>
                <a:gd name="T10" fmla="*/ 3361 w 3865"/>
                <a:gd name="T11" fmla="*/ 812 h 2422"/>
                <a:gd name="T12" fmla="*/ 2184 w 3865"/>
                <a:gd name="T13" fmla="*/ 1994 h 2422"/>
                <a:gd name="T14" fmla="*/ 2199 w 3865"/>
                <a:gd name="T15" fmla="*/ 2025 h 2422"/>
                <a:gd name="T16" fmla="*/ 2211 w 3865"/>
                <a:gd name="T17" fmla="*/ 2058 h 2422"/>
                <a:gd name="T18" fmla="*/ 3865 w 3865"/>
                <a:gd name="T19" fmla="*/ 2058 h 2422"/>
                <a:gd name="T20" fmla="*/ 3865 w 3865"/>
                <a:gd name="T21" fmla="*/ 2212 h 2422"/>
                <a:gd name="T22" fmla="*/ 2211 w 3865"/>
                <a:gd name="T23" fmla="*/ 2212 h 2422"/>
                <a:gd name="T24" fmla="*/ 2197 w 3865"/>
                <a:gd name="T25" fmla="*/ 2251 h 2422"/>
                <a:gd name="T26" fmla="*/ 2177 w 3865"/>
                <a:gd name="T27" fmla="*/ 2287 h 2422"/>
                <a:gd name="T28" fmla="*/ 2153 w 3865"/>
                <a:gd name="T29" fmla="*/ 2320 h 2422"/>
                <a:gd name="T30" fmla="*/ 2125 w 3865"/>
                <a:gd name="T31" fmla="*/ 2349 h 2422"/>
                <a:gd name="T32" fmla="*/ 2092 w 3865"/>
                <a:gd name="T33" fmla="*/ 2374 h 2422"/>
                <a:gd name="T34" fmla="*/ 2057 w 3865"/>
                <a:gd name="T35" fmla="*/ 2394 h 2422"/>
                <a:gd name="T36" fmla="*/ 2018 w 3865"/>
                <a:gd name="T37" fmla="*/ 2409 h 2422"/>
                <a:gd name="T38" fmla="*/ 1977 w 3865"/>
                <a:gd name="T39" fmla="*/ 2418 h 2422"/>
                <a:gd name="T40" fmla="*/ 1934 w 3865"/>
                <a:gd name="T41" fmla="*/ 2422 h 2422"/>
                <a:gd name="T42" fmla="*/ 1890 w 3865"/>
                <a:gd name="T43" fmla="*/ 2418 h 2422"/>
                <a:gd name="T44" fmla="*/ 1849 w 3865"/>
                <a:gd name="T45" fmla="*/ 2409 h 2422"/>
                <a:gd name="T46" fmla="*/ 1812 w 3865"/>
                <a:gd name="T47" fmla="*/ 2394 h 2422"/>
                <a:gd name="T48" fmla="*/ 1776 w 3865"/>
                <a:gd name="T49" fmla="*/ 2374 h 2422"/>
                <a:gd name="T50" fmla="*/ 1744 w 3865"/>
                <a:gd name="T51" fmla="*/ 2349 h 2422"/>
                <a:gd name="T52" fmla="*/ 1716 w 3865"/>
                <a:gd name="T53" fmla="*/ 2320 h 2422"/>
                <a:gd name="T54" fmla="*/ 1691 w 3865"/>
                <a:gd name="T55" fmla="*/ 2287 h 2422"/>
                <a:gd name="T56" fmla="*/ 1672 w 3865"/>
                <a:gd name="T57" fmla="*/ 2251 h 2422"/>
                <a:gd name="T58" fmla="*/ 1658 w 3865"/>
                <a:gd name="T59" fmla="*/ 2212 h 2422"/>
                <a:gd name="T60" fmla="*/ 0 w 3865"/>
                <a:gd name="T61" fmla="*/ 2212 h 2422"/>
                <a:gd name="T62" fmla="*/ 0 w 3865"/>
                <a:gd name="T63" fmla="*/ 2058 h 2422"/>
                <a:gd name="T64" fmla="*/ 1658 w 3865"/>
                <a:gd name="T65" fmla="*/ 2058 h 2422"/>
                <a:gd name="T66" fmla="*/ 1669 w 3865"/>
                <a:gd name="T67" fmla="*/ 2025 h 2422"/>
                <a:gd name="T68" fmla="*/ 1684 w 3865"/>
                <a:gd name="T69" fmla="*/ 1995 h 2422"/>
                <a:gd name="T70" fmla="*/ 497 w 3865"/>
                <a:gd name="T71" fmla="*/ 814 h 2422"/>
                <a:gd name="T72" fmla="*/ 606 w 3865"/>
                <a:gd name="T73" fmla="*/ 706 h 2422"/>
                <a:gd name="T74" fmla="*/ 1793 w 3865"/>
                <a:gd name="T75" fmla="*/ 1886 h 2422"/>
                <a:gd name="T76" fmla="*/ 1824 w 3865"/>
                <a:gd name="T77" fmla="*/ 1871 h 2422"/>
                <a:gd name="T78" fmla="*/ 1856 w 3865"/>
                <a:gd name="T79" fmla="*/ 1859 h 2422"/>
                <a:gd name="T80" fmla="*/ 1856 w 3865"/>
                <a:gd name="T81" fmla="*/ 0 h 2422"/>
                <a:gd name="T82" fmla="*/ 2010 w 3865"/>
                <a:gd name="T83" fmla="*/ 0 h 24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865" h="2422">
                  <a:moveTo>
                    <a:pt x="2010" y="0"/>
                  </a:moveTo>
                  <a:lnTo>
                    <a:pt x="2011" y="1859"/>
                  </a:lnTo>
                  <a:lnTo>
                    <a:pt x="2044" y="1871"/>
                  </a:lnTo>
                  <a:lnTo>
                    <a:pt x="2075" y="1885"/>
                  </a:lnTo>
                  <a:lnTo>
                    <a:pt x="3252" y="703"/>
                  </a:lnTo>
                  <a:lnTo>
                    <a:pt x="3361" y="812"/>
                  </a:lnTo>
                  <a:lnTo>
                    <a:pt x="2184" y="1994"/>
                  </a:lnTo>
                  <a:lnTo>
                    <a:pt x="2199" y="2025"/>
                  </a:lnTo>
                  <a:lnTo>
                    <a:pt x="2211" y="2058"/>
                  </a:lnTo>
                  <a:lnTo>
                    <a:pt x="3865" y="2058"/>
                  </a:lnTo>
                  <a:lnTo>
                    <a:pt x="3865" y="2212"/>
                  </a:lnTo>
                  <a:lnTo>
                    <a:pt x="2211" y="2212"/>
                  </a:lnTo>
                  <a:lnTo>
                    <a:pt x="2197" y="2251"/>
                  </a:lnTo>
                  <a:lnTo>
                    <a:pt x="2177" y="2287"/>
                  </a:lnTo>
                  <a:lnTo>
                    <a:pt x="2153" y="2320"/>
                  </a:lnTo>
                  <a:lnTo>
                    <a:pt x="2125" y="2349"/>
                  </a:lnTo>
                  <a:lnTo>
                    <a:pt x="2092" y="2374"/>
                  </a:lnTo>
                  <a:lnTo>
                    <a:pt x="2057" y="2394"/>
                  </a:lnTo>
                  <a:lnTo>
                    <a:pt x="2018" y="2409"/>
                  </a:lnTo>
                  <a:lnTo>
                    <a:pt x="1977" y="2418"/>
                  </a:lnTo>
                  <a:lnTo>
                    <a:pt x="1934" y="2422"/>
                  </a:lnTo>
                  <a:lnTo>
                    <a:pt x="1890" y="2418"/>
                  </a:lnTo>
                  <a:lnTo>
                    <a:pt x="1849" y="2409"/>
                  </a:lnTo>
                  <a:lnTo>
                    <a:pt x="1812" y="2394"/>
                  </a:lnTo>
                  <a:lnTo>
                    <a:pt x="1776" y="2374"/>
                  </a:lnTo>
                  <a:lnTo>
                    <a:pt x="1744" y="2349"/>
                  </a:lnTo>
                  <a:lnTo>
                    <a:pt x="1716" y="2320"/>
                  </a:lnTo>
                  <a:lnTo>
                    <a:pt x="1691" y="2287"/>
                  </a:lnTo>
                  <a:lnTo>
                    <a:pt x="1672" y="2251"/>
                  </a:lnTo>
                  <a:lnTo>
                    <a:pt x="1658" y="2212"/>
                  </a:lnTo>
                  <a:lnTo>
                    <a:pt x="0" y="2212"/>
                  </a:lnTo>
                  <a:lnTo>
                    <a:pt x="0" y="2058"/>
                  </a:lnTo>
                  <a:lnTo>
                    <a:pt x="1658" y="2058"/>
                  </a:lnTo>
                  <a:lnTo>
                    <a:pt x="1669" y="2025"/>
                  </a:lnTo>
                  <a:lnTo>
                    <a:pt x="1684" y="1995"/>
                  </a:lnTo>
                  <a:lnTo>
                    <a:pt x="497" y="814"/>
                  </a:lnTo>
                  <a:lnTo>
                    <a:pt x="606" y="706"/>
                  </a:lnTo>
                  <a:lnTo>
                    <a:pt x="1793" y="1886"/>
                  </a:lnTo>
                  <a:lnTo>
                    <a:pt x="1824" y="1871"/>
                  </a:lnTo>
                  <a:lnTo>
                    <a:pt x="1856" y="1859"/>
                  </a:lnTo>
                  <a:lnTo>
                    <a:pt x="1856" y="0"/>
                  </a:lnTo>
                  <a:lnTo>
                    <a:pt x="2010" y="0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" name="Freeform 7"/>
            <p:cNvSpPr>
              <a:spLocks/>
            </p:cNvSpPr>
            <p:nvPr/>
          </p:nvSpPr>
          <p:spPr bwMode="auto">
            <a:xfrm>
              <a:off x="4276725" y="4795838"/>
              <a:ext cx="3621088" cy="1620837"/>
            </a:xfrm>
            <a:custGeom>
              <a:avLst/>
              <a:gdLst>
                <a:gd name="T0" fmla="*/ 799 w 2528"/>
                <a:gd name="T1" fmla="*/ 0 h 1131"/>
                <a:gd name="T2" fmla="*/ 826 w 2528"/>
                <a:gd name="T3" fmla="*/ 12 h 1131"/>
                <a:gd name="T4" fmla="*/ 859 w 2528"/>
                <a:gd name="T5" fmla="*/ 74 h 1131"/>
                <a:gd name="T6" fmla="*/ 921 w 2528"/>
                <a:gd name="T7" fmla="*/ 162 h 1131"/>
                <a:gd name="T8" fmla="*/ 1002 w 2528"/>
                <a:gd name="T9" fmla="*/ 233 h 1131"/>
                <a:gd name="T10" fmla="*/ 1098 w 2528"/>
                <a:gd name="T11" fmla="*/ 284 h 1131"/>
                <a:gd name="T12" fmla="*/ 1206 w 2528"/>
                <a:gd name="T13" fmla="*/ 311 h 1131"/>
                <a:gd name="T14" fmla="*/ 1321 w 2528"/>
                <a:gd name="T15" fmla="*/ 311 h 1131"/>
                <a:gd name="T16" fmla="*/ 1429 w 2528"/>
                <a:gd name="T17" fmla="*/ 284 h 1131"/>
                <a:gd name="T18" fmla="*/ 1525 w 2528"/>
                <a:gd name="T19" fmla="*/ 233 h 1131"/>
                <a:gd name="T20" fmla="*/ 1606 w 2528"/>
                <a:gd name="T21" fmla="*/ 162 h 1131"/>
                <a:gd name="T22" fmla="*/ 1670 w 2528"/>
                <a:gd name="T23" fmla="*/ 74 h 1131"/>
                <a:gd name="T24" fmla="*/ 1701 w 2528"/>
                <a:gd name="T25" fmla="*/ 12 h 1131"/>
                <a:gd name="T26" fmla="*/ 1729 w 2528"/>
                <a:gd name="T27" fmla="*/ 0 h 1131"/>
                <a:gd name="T28" fmla="*/ 2502 w 2528"/>
                <a:gd name="T29" fmla="*/ 3 h 1131"/>
                <a:gd name="T30" fmla="*/ 2522 w 2528"/>
                <a:gd name="T31" fmla="*/ 20 h 1131"/>
                <a:gd name="T32" fmla="*/ 2528 w 2528"/>
                <a:gd name="T33" fmla="*/ 46 h 1131"/>
                <a:gd name="T34" fmla="*/ 2487 w 2528"/>
                <a:gd name="T35" fmla="*/ 226 h 1131"/>
                <a:gd name="T36" fmla="*/ 2422 w 2528"/>
                <a:gd name="T37" fmla="*/ 394 h 1131"/>
                <a:gd name="T38" fmla="*/ 2335 w 2528"/>
                <a:gd name="T39" fmla="*/ 552 h 1131"/>
                <a:gd name="T40" fmla="*/ 2227 w 2528"/>
                <a:gd name="T41" fmla="*/ 694 h 1131"/>
                <a:gd name="T42" fmla="*/ 2101 w 2528"/>
                <a:gd name="T43" fmla="*/ 819 h 1131"/>
                <a:gd name="T44" fmla="*/ 1958 w 2528"/>
                <a:gd name="T45" fmla="*/ 926 h 1131"/>
                <a:gd name="T46" fmla="*/ 1802 w 2528"/>
                <a:gd name="T47" fmla="*/ 1013 h 1131"/>
                <a:gd name="T48" fmla="*/ 1632 w 2528"/>
                <a:gd name="T49" fmla="*/ 1077 h 1131"/>
                <a:gd name="T50" fmla="*/ 1453 w 2528"/>
                <a:gd name="T51" fmla="*/ 1117 h 1131"/>
                <a:gd name="T52" fmla="*/ 1264 w 2528"/>
                <a:gd name="T53" fmla="*/ 1131 h 1131"/>
                <a:gd name="T54" fmla="*/ 1076 w 2528"/>
                <a:gd name="T55" fmla="*/ 1117 h 1131"/>
                <a:gd name="T56" fmla="*/ 896 w 2528"/>
                <a:gd name="T57" fmla="*/ 1077 h 1131"/>
                <a:gd name="T58" fmla="*/ 727 w 2528"/>
                <a:gd name="T59" fmla="*/ 1013 h 1131"/>
                <a:gd name="T60" fmla="*/ 570 w 2528"/>
                <a:gd name="T61" fmla="*/ 926 h 1131"/>
                <a:gd name="T62" fmla="*/ 428 w 2528"/>
                <a:gd name="T63" fmla="*/ 819 h 1131"/>
                <a:gd name="T64" fmla="*/ 301 w 2528"/>
                <a:gd name="T65" fmla="*/ 694 h 1131"/>
                <a:gd name="T66" fmla="*/ 193 w 2528"/>
                <a:gd name="T67" fmla="*/ 552 h 1131"/>
                <a:gd name="T68" fmla="*/ 106 w 2528"/>
                <a:gd name="T69" fmla="*/ 394 h 1131"/>
                <a:gd name="T70" fmla="*/ 41 w 2528"/>
                <a:gd name="T71" fmla="*/ 226 h 1131"/>
                <a:gd name="T72" fmla="*/ 0 w 2528"/>
                <a:gd name="T73" fmla="*/ 46 h 1131"/>
                <a:gd name="T74" fmla="*/ 5 w 2528"/>
                <a:gd name="T75" fmla="*/ 20 h 1131"/>
                <a:gd name="T76" fmla="*/ 25 w 2528"/>
                <a:gd name="T77" fmla="*/ 3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28" h="1131">
                  <a:moveTo>
                    <a:pt x="40" y="0"/>
                  </a:moveTo>
                  <a:lnTo>
                    <a:pt x="799" y="0"/>
                  </a:lnTo>
                  <a:lnTo>
                    <a:pt x="815" y="4"/>
                  </a:lnTo>
                  <a:lnTo>
                    <a:pt x="826" y="12"/>
                  </a:lnTo>
                  <a:lnTo>
                    <a:pt x="836" y="25"/>
                  </a:lnTo>
                  <a:lnTo>
                    <a:pt x="859" y="74"/>
                  </a:lnTo>
                  <a:lnTo>
                    <a:pt x="887" y="120"/>
                  </a:lnTo>
                  <a:lnTo>
                    <a:pt x="921" y="162"/>
                  </a:lnTo>
                  <a:lnTo>
                    <a:pt x="960" y="200"/>
                  </a:lnTo>
                  <a:lnTo>
                    <a:pt x="1002" y="233"/>
                  </a:lnTo>
                  <a:lnTo>
                    <a:pt x="1049" y="261"/>
                  </a:lnTo>
                  <a:lnTo>
                    <a:pt x="1098" y="284"/>
                  </a:lnTo>
                  <a:lnTo>
                    <a:pt x="1151" y="301"/>
                  </a:lnTo>
                  <a:lnTo>
                    <a:pt x="1206" y="311"/>
                  </a:lnTo>
                  <a:lnTo>
                    <a:pt x="1264" y="315"/>
                  </a:lnTo>
                  <a:lnTo>
                    <a:pt x="1321" y="311"/>
                  </a:lnTo>
                  <a:lnTo>
                    <a:pt x="1376" y="301"/>
                  </a:lnTo>
                  <a:lnTo>
                    <a:pt x="1429" y="284"/>
                  </a:lnTo>
                  <a:lnTo>
                    <a:pt x="1478" y="261"/>
                  </a:lnTo>
                  <a:lnTo>
                    <a:pt x="1525" y="233"/>
                  </a:lnTo>
                  <a:lnTo>
                    <a:pt x="1568" y="200"/>
                  </a:lnTo>
                  <a:lnTo>
                    <a:pt x="1606" y="162"/>
                  </a:lnTo>
                  <a:lnTo>
                    <a:pt x="1640" y="120"/>
                  </a:lnTo>
                  <a:lnTo>
                    <a:pt x="1670" y="74"/>
                  </a:lnTo>
                  <a:lnTo>
                    <a:pt x="1693" y="25"/>
                  </a:lnTo>
                  <a:lnTo>
                    <a:pt x="1701" y="12"/>
                  </a:lnTo>
                  <a:lnTo>
                    <a:pt x="1714" y="4"/>
                  </a:lnTo>
                  <a:lnTo>
                    <a:pt x="1729" y="0"/>
                  </a:lnTo>
                  <a:lnTo>
                    <a:pt x="2489" y="0"/>
                  </a:lnTo>
                  <a:lnTo>
                    <a:pt x="2502" y="3"/>
                  </a:lnTo>
                  <a:lnTo>
                    <a:pt x="2514" y="10"/>
                  </a:lnTo>
                  <a:lnTo>
                    <a:pt x="2522" y="20"/>
                  </a:lnTo>
                  <a:lnTo>
                    <a:pt x="2528" y="32"/>
                  </a:lnTo>
                  <a:lnTo>
                    <a:pt x="2528" y="46"/>
                  </a:lnTo>
                  <a:lnTo>
                    <a:pt x="2510" y="138"/>
                  </a:lnTo>
                  <a:lnTo>
                    <a:pt x="2487" y="226"/>
                  </a:lnTo>
                  <a:lnTo>
                    <a:pt x="2458" y="311"/>
                  </a:lnTo>
                  <a:lnTo>
                    <a:pt x="2422" y="394"/>
                  </a:lnTo>
                  <a:lnTo>
                    <a:pt x="2381" y="474"/>
                  </a:lnTo>
                  <a:lnTo>
                    <a:pt x="2335" y="552"/>
                  </a:lnTo>
                  <a:lnTo>
                    <a:pt x="2283" y="624"/>
                  </a:lnTo>
                  <a:lnTo>
                    <a:pt x="2227" y="694"/>
                  </a:lnTo>
                  <a:lnTo>
                    <a:pt x="2166" y="758"/>
                  </a:lnTo>
                  <a:lnTo>
                    <a:pt x="2101" y="819"/>
                  </a:lnTo>
                  <a:lnTo>
                    <a:pt x="2032" y="874"/>
                  </a:lnTo>
                  <a:lnTo>
                    <a:pt x="1958" y="926"/>
                  </a:lnTo>
                  <a:lnTo>
                    <a:pt x="1882" y="972"/>
                  </a:lnTo>
                  <a:lnTo>
                    <a:pt x="1802" y="1013"/>
                  </a:lnTo>
                  <a:lnTo>
                    <a:pt x="1719" y="1048"/>
                  </a:lnTo>
                  <a:lnTo>
                    <a:pt x="1632" y="1077"/>
                  </a:lnTo>
                  <a:lnTo>
                    <a:pt x="1544" y="1101"/>
                  </a:lnTo>
                  <a:lnTo>
                    <a:pt x="1453" y="1117"/>
                  </a:lnTo>
                  <a:lnTo>
                    <a:pt x="1359" y="1127"/>
                  </a:lnTo>
                  <a:lnTo>
                    <a:pt x="1264" y="1131"/>
                  </a:lnTo>
                  <a:lnTo>
                    <a:pt x="1169" y="1127"/>
                  </a:lnTo>
                  <a:lnTo>
                    <a:pt x="1076" y="1117"/>
                  </a:lnTo>
                  <a:lnTo>
                    <a:pt x="985" y="1101"/>
                  </a:lnTo>
                  <a:lnTo>
                    <a:pt x="896" y="1077"/>
                  </a:lnTo>
                  <a:lnTo>
                    <a:pt x="810" y="1048"/>
                  </a:lnTo>
                  <a:lnTo>
                    <a:pt x="727" y="1013"/>
                  </a:lnTo>
                  <a:lnTo>
                    <a:pt x="646" y="972"/>
                  </a:lnTo>
                  <a:lnTo>
                    <a:pt x="570" y="926"/>
                  </a:lnTo>
                  <a:lnTo>
                    <a:pt x="497" y="874"/>
                  </a:lnTo>
                  <a:lnTo>
                    <a:pt x="428" y="819"/>
                  </a:lnTo>
                  <a:lnTo>
                    <a:pt x="362" y="758"/>
                  </a:lnTo>
                  <a:lnTo>
                    <a:pt x="301" y="694"/>
                  </a:lnTo>
                  <a:lnTo>
                    <a:pt x="245" y="624"/>
                  </a:lnTo>
                  <a:lnTo>
                    <a:pt x="193" y="552"/>
                  </a:lnTo>
                  <a:lnTo>
                    <a:pt x="147" y="474"/>
                  </a:lnTo>
                  <a:lnTo>
                    <a:pt x="106" y="394"/>
                  </a:lnTo>
                  <a:lnTo>
                    <a:pt x="71" y="311"/>
                  </a:lnTo>
                  <a:lnTo>
                    <a:pt x="41" y="226"/>
                  </a:lnTo>
                  <a:lnTo>
                    <a:pt x="17" y="138"/>
                  </a:lnTo>
                  <a:lnTo>
                    <a:pt x="0" y="46"/>
                  </a:lnTo>
                  <a:lnTo>
                    <a:pt x="1" y="32"/>
                  </a:lnTo>
                  <a:lnTo>
                    <a:pt x="5" y="20"/>
                  </a:lnTo>
                  <a:lnTo>
                    <a:pt x="14" y="10"/>
                  </a:lnTo>
                  <a:lnTo>
                    <a:pt x="25" y="3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ysClr val="window" lastClr="FFFFFF">
                <a:lumMod val="95000"/>
                <a:alpha val="20000"/>
              </a:sys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" name="Freeform 8"/>
            <p:cNvSpPr>
              <a:spLocks/>
            </p:cNvSpPr>
            <p:nvPr/>
          </p:nvSpPr>
          <p:spPr bwMode="auto">
            <a:xfrm>
              <a:off x="4983163" y="2776538"/>
              <a:ext cx="890587" cy="1200150"/>
            </a:xfrm>
            <a:custGeom>
              <a:avLst/>
              <a:gdLst>
                <a:gd name="T0" fmla="*/ 569 w 622"/>
                <a:gd name="T1" fmla="*/ 0 h 838"/>
                <a:gd name="T2" fmla="*/ 586 w 622"/>
                <a:gd name="T3" fmla="*/ 0 h 838"/>
                <a:gd name="T4" fmla="*/ 600 w 622"/>
                <a:gd name="T5" fmla="*/ 5 h 838"/>
                <a:gd name="T6" fmla="*/ 610 w 622"/>
                <a:gd name="T7" fmla="*/ 15 h 838"/>
                <a:gd name="T8" fmla="*/ 618 w 622"/>
                <a:gd name="T9" fmla="*/ 28 h 838"/>
                <a:gd name="T10" fmla="*/ 621 w 622"/>
                <a:gd name="T11" fmla="*/ 44 h 838"/>
                <a:gd name="T12" fmla="*/ 622 w 622"/>
                <a:gd name="T13" fmla="*/ 794 h 838"/>
                <a:gd name="T14" fmla="*/ 620 w 622"/>
                <a:gd name="T15" fmla="*/ 806 h 838"/>
                <a:gd name="T16" fmla="*/ 614 w 622"/>
                <a:gd name="T17" fmla="*/ 818 h 838"/>
                <a:gd name="T18" fmla="*/ 605 w 622"/>
                <a:gd name="T19" fmla="*/ 828 h 838"/>
                <a:gd name="T20" fmla="*/ 594 w 622"/>
                <a:gd name="T21" fmla="*/ 835 h 838"/>
                <a:gd name="T22" fmla="*/ 594 w 622"/>
                <a:gd name="T23" fmla="*/ 835 h 838"/>
                <a:gd name="T24" fmla="*/ 581 w 622"/>
                <a:gd name="T25" fmla="*/ 838 h 838"/>
                <a:gd name="T26" fmla="*/ 568 w 622"/>
                <a:gd name="T27" fmla="*/ 838 h 838"/>
                <a:gd name="T28" fmla="*/ 555 w 622"/>
                <a:gd name="T29" fmla="*/ 832 h 838"/>
                <a:gd name="T30" fmla="*/ 544 w 622"/>
                <a:gd name="T31" fmla="*/ 825 h 838"/>
                <a:gd name="T32" fmla="*/ 13 w 622"/>
                <a:gd name="T33" fmla="*/ 296 h 838"/>
                <a:gd name="T34" fmla="*/ 4 w 622"/>
                <a:gd name="T35" fmla="*/ 283 h 838"/>
                <a:gd name="T36" fmla="*/ 0 w 622"/>
                <a:gd name="T37" fmla="*/ 268 h 838"/>
                <a:gd name="T38" fmla="*/ 2 w 622"/>
                <a:gd name="T39" fmla="*/ 253 h 838"/>
                <a:gd name="T40" fmla="*/ 7 w 622"/>
                <a:gd name="T41" fmla="*/ 240 h 838"/>
                <a:gd name="T42" fmla="*/ 19 w 622"/>
                <a:gd name="T43" fmla="*/ 228 h 838"/>
                <a:gd name="T44" fmla="*/ 88 w 622"/>
                <a:gd name="T45" fmla="*/ 180 h 838"/>
                <a:gd name="T46" fmla="*/ 162 w 622"/>
                <a:gd name="T47" fmla="*/ 138 h 838"/>
                <a:gd name="T48" fmla="*/ 238 w 622"/>
                <a:gd name="T49" fmla="*/ 99 h 838"/>
                <a:gd name="T50" fmla="*/ 317 w 622"/>
                <a:gd name="T51" fmla="*/ 66 h 838"/>
                <a:gd name="T52" fmla="*/ 399 w 622"/>
                <a:gd name="T53" fmla="*/ 38 h 838"/>
                <a:gd name="T54" fmla="*/ 482 w 622"/>
                <a:gd name="T55" fmla="*/ 16 h 838"/>
                <a:gd name="T56" fmla="*/ 569 w 622"/>
                <a:gd name="T57" fmla="*/ 0 h 8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2" h="838">
                  <a:moveTo>
                    <a:pt x="569" y="0"/>
                  </a:moveTo>
                  <a:lnTo>
                    <a:pt x="586" y="0"/>
                  </a:lnTo>
                  <a:lnTo>
                    <a:pt x="600" y="5"/>
                  </a:lnTo>
                  <a:lnTo>
                    <a:pt x="610" y="15"/>
                  </a:lnTo>
                  <a:lnTo>
                    <a:pt x="618" y="28"/>
                  </a:lnTo>
                  <a:lnTo>
                    <a:pt x="621" y="44"/>
                  </a:lnTo>
                  <a:lnTo>
                    <a:pt x="622" y="794"/>
                  </a:lnTo>
                  <a:lnTo>
                    <a:pt x="620" y="806"/>
                  </a:lnTo>
                  <a:lnTo>
                    <a:pt x="614" y="818"/>
                  </a:lnTo>
                  <a:lnTo>
                    <a:pt x="605" y="828"/>
                  </a:lnTo>
                  <a:lnTo>
                    <a:pt x="594" y="835"/>
                  </a:lnTo>
                  <a:lnTo>
                    <a:pt x="594" y="835"/>
                  </a:lnTo>
                  <a:lnTo>
                    <a:pt x="581" y="838"/>
                  </a:lnTo>
                  <a:lnTo>
                    <a:pt x="568" y="838"/>
                  </a:lnTo>
                  <a:lnTo>
                    <a:pt x="555" y="832"/>
                  </a:lnTo>
                  <a:lnTo>
                    <a:pt x="544" y="825"/>
                  </a:lnTo>
                  <a:lnTo>
                    <a:pt x="13" y="296"/>
                  </a:lnTo>
                  <a:lnTo>
                    <a:pt x="4" y="283"/>
                  </a:lnTo>
                  <a:lnTo>
                    <a:pt x="0" y="268"/>
                  </a:lnTo>
                  <a:lnTo>
                    <a:pt x="2" y="253"/>
                  </a:lnTo>
                  <a:lnTo>
                    <a:pt x="7" y="240"/>
                  </a:lnTo>
                  <a:lnTo>
                    <a:pt x="19" y="228"/>
                  </a:lnTo>
                  <a:lnTo>
                    <a:pt x="88" y="180"/>
                  </a:lnTo>
                  <a:lnTo>
                    <a:pt x="162" y="138"/>
                  </a:lnTo>
                  <a:lnTo>
                    <a:pt x="238" y="99"/>
                  </a:lnTo>
                  <a:lnTo>
                    <a:pt x="317" y="66"/>
                  </a:lnTo>
                  <a:lnTo>
                    <a:pt x="399" y="38"/>
                  </a:lnTo>
                  <a:lnTo>
                    <a:pt x="482" y="16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ysClr val="window" lastClr="FFFFFF">
                <a:lumMod val="65000"/>
                <a:alpha val="20000"/>
              </a:sys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4278313" y="3482975"/>
              <a:ext cx="1201737" cy="887413"/>
            </a:xfrm>
            <a:custGeom>
              <a:avLst/>
              <a:gdLst>
                <a:gd name="T0" fmla="*/ 267 w 839"/>
                <a:gd name="T1" fmla="*/ 0 h 620"/>
                <a:gd name="T2" fmla="*/ 281 w 839"/>
                <a:gd name="T3" fmla="*/ 5 h 620"/>
                <a:gd name="T4" fmla="*/ 294 w 839"/>
                <a:gd name="T5" fmla="*/ 13 h 620"/>
                <a:gd name="T6" fmla="*/ 827 w 839"/>
                <a:gd name="T7" fmla="*/ 544 h 620"/>
                <a:gd name="T8" fmla="*/ 834 w 839"/>
                <a:gd name="T9" fmla="*/ 555 h 620"/>
                <a:gd name="T10" fmla="*/ 838 w 839"/>
                <a:gd name="T11" fmla="*/ 567 h 620"/>
                <a:gd name="T12" fmla="*/ 839 w 839"/>
                <a:gd name="T13" fmla="*/ 580 h 620"/>
                <a:gd name="T14" fmla="*/ 836 w 839"/>
                <a:gd name="T15" fmla="*/ 593 h 620"/>
                <a:gd name="T16" fmla="*/ 836 w 839"/>
                <a:gd name="T17" fmla="*/ 593 h 620"/>
                <a:gd name="T18" fmla="*/ 829 w 839"/>
                <a:gd name="T19" fmla="*/ 604 h 620"/>
                <a:gd name="T20" fmla="*/ 820 w 839"/>
                <a:gd name="T21" fmla="*/ 613 h 620"/>
                <a:gd name="T22" fmla="*/ 808 w 839"/>
                <a:gd name="T23" fmla="*/ 618 h 620"/>
                <a:gd name="T24" fmla="*/ 795 w 839"/>
                <a:gd name="T25" fmla="*/ 620 h 620"/>
                <a:gd name="T26" fmla="*/ 43 w 839"/>
                <a:gd name="T27" fmla="*/ 620 h 620"/>
                <a:gd name="T28" fmla="*/ 28 w 839"/>
                <a:gd name="T29" fmla="*/ 617 h 620"/>
                <a:gd name="T30" fmla="*/ 15 w 839"/>
                <a:gd name="T31" fmla="*/ 610 h 620"/>
                <a:gd name="T32" fmla="*/ 6 w 839"/>
                <a:gd name="T33" fmla="*/ 598 h 620"/>
                <a:gd name="T34" fmla="*/ 0 w 839"/>
                <a:gd name="T35" fmla="*/ 584 h 620"/>
                <a:gd name="T36" fmla="*/ 0 w 839"/>
                <a:gd name="T37" fmla="*/ 569 h 620"/>
                <a:gd name="T38" fmla="*/ 16 w 839"/>
                <a:gd name="T39" fmla="*/ 482 h 620"/>
                <a:gd name="T40" fmla="*/ 39 w 839"/>
                <a:gd name="T41" fmla="*/ 399 h 620"/>
                <a:gd name="T42" fmla="*/ 67 w 839"/>
                <a:gd name="T43" fmla="*/ 317 h 620"/>
                <a:gd name="T44" fmla="*/ 99 w 839"/>
                <a:gd name="T45" fmla="*/ 238 h 620"/>
                <a:gd name="T46" fmla="*/ 137 w 839"/>
                <a:gd name="T47" fmla="*/ 162 h 620"/>
                <a:gd name="T48" fmla="*/ 180 w 839"/>
                <a:gd name="T49" fmla="*/ 89 h 620"/>
                <a:gd name="T50" fmla="*/ 227 w 839"/>
                <a:gd name="T51" fmla="*/ 19 h 620"/>
                <a:gd name="T52" fmla="*/ 239 w 839"/>
                <a:gd name="T53" fmla="*/ 9 h 620"/>
                <a:gd name="T54" fmla="*/ 252 w 839"/>
                <a:gd name="T55" fmla="*/ 1 h 620"/>
                <a:gd name="T56" fmla="*/ 267 w 839"/>
                <a:gd name="T57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9" h="620">
                  <a:moveTo>
                    <a:pt x="267" y="0"/>
                  </a:moveTo>
                  <a:lnTo>
                    <a:pt x="281" y="5"/>
                  </a:lnTo>
                  <a:lnTo>
                    <a:pt x="294" y="13"/>
                  </a:lnTo>
                  <a:lnTo>
                    <a:pt x="827" y="544"/>
                  </a:lnTo>
                  <a:lnTo>
                    <a:pt x="834" y="555"/>
                  </a:lnTo>
                  <a:lnTo>
                    <a:pt x="838" y="567"/>
                  </a:lnTo>
                  <a:lnTo>
                    <a:pt x="839" y="580"/>
                  </a:lnTo>
                  <a:lnTo>
                    <a:pt x="836" y="593"/>
                  </a:lnTo>
                  <a:lnTo>
                    <a:pt x="836" y="593"/>
                  </a:lnTo>
                  <a:lnTo>
                    <a:pt x="829" y="604"/>
                  </a:lnTo>
                  <a:lnTo>
                    <a:pt x="820" y="613"/>
                  </a:lnTo>
                  <a:lnTo>
                    <a:pt x="808" y="618"/>
                  </a:lnTo>
                  <a:lnTo>
                    <a:pt x="795" y="620"/>
                  </a:lnTo>
                  <a:lnTo>
                    <a:pt x="43" y="620"/>
                  </a:lnTo>
                  <a:lnTo>
                    <a:pt x="28" y="617"/>
                  </a:lnTo>
                  <a:lnTo>
                    <a:pt x="15" y="610"/>
                  </a:lnTo>
                  <a:lnTo>
                    <a:pt x="6" y="598"/>
                  </a:lnTo>
                  <a:lnTo>
                    <a:pt x="0" y="584"/>
                  </a:lnTo>
                  <a:lnTo>
                    <a:pt x="0" y="569"/>
                  </a:lnTo>
                  <a:lnTo>
                    <a:pt x="16" y="482"/>
                  </a:lnTo>
                  <a:lnTo>
                    <a:pt x="39" y="399"/>
                  </a:lnTo>
                  <a:lnTo>
                    <a:pt x="67" y="317"/>
                  </a:lnTo>
                  <a:lnTo>
                    <a:pt x="99" y="238"/>
                  </a:lnTo>
                  <a:lnTo>
                    <a:pt x="137" y="162"/>
                  </a:lnTo>
                  <a:lnTo>
                    <a:pt x="180" y="89"/>
                  </a:lnTo>
                  <a:lnTo>
                    <a:pt x="227" y="19"/>
                  </a:lnTo>
                  <a:lnTo>
                    <a:pt x="239" y="9"/>
                  </a:lnTo>
                  <a:lnTo>
                    <a:pt x="252" y="1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ysClr val="window" lastClr="FFFFFF">
                <a:lumMod val="65000"/>
                <a:alpha val="20000"/>
              </a:sys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auto">
            <a:xfrm>
              <a:off x="6694488" y="3482975"/>
              <a:ext cx="1201737" cy="887413"/>
            </a:xfrm>
            <a:custGeom>
              <a:avLst/>
              <a:gdLst>
                <a:gd name="T0" fmla="*/ 571 w 839"/>
                <a:gd name="T1" fmla="*/ 0 h 620"/>
                <a:gd name="T2" fmla="*/ 587 w 839"/>
                <a:gd name="T3" fmla="*/ 1 h 620"/>
                <a:gd name="T4" fmla="*/ 600 w 839"/>
                <a:gd name="T5" fmla="*/ 7 h 620"/>
                <a:gd name="T6" fmla="*/ 611 w 839"/>
                <a:gd name="T7" fmla="*/ 19 h 620"/>
                <a:gd name="T8" fmla="*/ 659 w 839"/>
                <a:gd name="T9" fmla="*/ 88 h 620"/>
                <a:gd name="T10" fmla="*/ 702 w 839"/>
                <a:gd name="T11" fmla="*/ 162 h 620"/>
                <a:gd name="T12" fmla="*/ 739 w 839"/>
                <a:gd name="T13" fmla="*/ 238 h 620"/>
                <a:gd name="T14" fmla="*/ 772 w 839"/>
                <a:gd name="T15" fmla="*/ 317 h 620"/>
                <a:gd name="T16" fmla="*/ 800 w 839"/>
                <a:gd name="T17" fmla="*/ 399 h 620"/>
                <a:gd name="T18" fmla="*/ 822 w 839"/>
                <a:gd name="T19" fmla="*/ 482 h 620"/>
                <a:gd name="T20" fmla="*/ 839 w 839"/>
                <a:gd name="T21" fmla="*/ 569 h 620"/>
                <a:gd name="T22" fmla="*/ 839 w 839"/>
                <a:gd name="T23" fmla="*/ 584 h 620"/>
                <a:gd name="T24" fmla="*/ 833 w 839"/>
                <a:gd name="T25" fmla="*/ 598 h 620"/>
                <a:gd name="T26" fmla="*/ 824 w 839"/>
                <a:gd name="T27" fmla="*/ 610 h 620"/>
                <a:gd name="T28" fmla="*/ 811 w 839"/>
                <a:gd name="T29" fmla="*/ 617 h 620"/>
                <a:gd name="T30" fmla="*/ 795 w 839"/>
                <a:gd name="T31" fmla="*/ 620 h 620"/>
                <a:gd name="T32" fmla="*/ 44 w 839"/>
                <a:gd name="T33" fmla="*/ 620 h 620"/>
                <a:gd name="T34" fmla="*/ 31 w 839"/>
                <a:gd name="T35" fmla="*/ 618 h 620"/>
                <a:gd name="T36" fmla="*/ 19 w 839"/>
                <a:gd name="T37" fmla="*/ 613 h 620"/>
                <a:gd name="T38" fmla="*/ 10 w 839"/>
                <a:gd name="T39" fmla="*/ 604 h 620"/>
                <a:gd name="T40" fmla="*/ 4 w 839"/>
                <a:gd name="T41" fmla="*/ 593 h 620"/>
                <a:gd name="T42" fmla="*/ 3 w 839"/>
                <a:gd name="T43" fmla="*/ 591 h 620"/>
                <a:gd name="T44" fmla="*/ 0 w 839"/>
                <a:gd name="T45" fmla="*/ 580 h 620"/>
                <a:gd name="T46" fmla="*/ 0 w 839"/>
                <a:gd name="T47" fmla="*/ 567 h 620"/>
                <a:gd name="T48" fmla="*/ 5 w 839"/>
                <a:gd name="T49" fmla="*/ 554 h 620"/>
                <a:gd name="T50" fmla="*/ 12 w 839"/>
                <a:gd name="T51" fmla="*/ 543 h 620"/>
                <a:gd name="T52" fmla="*/ 545 w 839"/>
                <a:gd name="T53" fmla="*/ 13 h 620"/>
                <a:gd name="T54" fmla="*/ 557 w 839"/>
                <a:gd name="T55" fmla="*/ 4 h 620"/>
                <a:gd name="T56" fmla="*/ 571 w 839"/>
                <a:gd name="T57" fmla="*/ 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39" h="620">
                  <a:moveTo>
                    <a:pt x="571" y="0"/>
                  </a:moveTo>
                  <a:lnTo>
                    <a:pt x="587" y="1"/>
                  </a:lnTo>
                  <a:lnTo>
                    <a:pt x="600" y="7"/>
                  </a:lnTo>
                  <a:lnTo>
                    <a:pt x="611" y="19"/>
                  </a:lnTo>
                  <a:lnTo>
                    <a:pt x="659" y="88"/>
                  </a:lnTo>
                  <a:lnTo>
                    <a:pt x="702" y="162"/>
                  </a:lnTo>
                  <a:lnTo>
                    <a:pt x="739" y="238"/>
                  </a:lnTo>
                  <a:lnTo>
                    <a:pt x="772" y="317"/>
                  </a:lnTo>
                  <a:lnTo>
                    <a:pt x="800" y="399"/>
                  </a:lnTo>
                  <a:lnTo>
                    <a:pt x="822" y="482"/>
                  </a:lnTo>
                  <a:lnTo>
                    <a:pt x="839" y="569"/>
                  </a:lnTo>
                  <a:lnTo>
                    <a:pt x="839" y="584"/>
                  </a:lnTo>
                  <a:lnTo>
                    <a:pt x="833" y="598"/>
                  </a:lnTo>
                  <a:lnTo>
                    <a:pt x="824" y="610"/>
                  </a:lnTo>
                  <a:lnTo>
                    <a:pt x="811" y="617"/>
                  </a:lnTo>
                  <a:lnTo>
                    <a:pt x="795" y="620"/>
                  </a:lnTo>
                  <a:lnTo>
                    <a:pt x="44" y="620"/>
                  </a:lnTo>
                  <a:lnTo>
                    <a:pt x="31" y="618"/>
                  </a:lnTo>
                  <a:lnTo>
                    <a:pt x="19" y="613"/>
                  </a:lnTo>
                  <a:lnTo>
                    <a:pt x="10" y="604"/>
                  </a:lnTo>
                  <a:lnTo>
                    <a:pt x="4" y="593"/>
                  </a:lnTo>
                  <a:lnTo>
                    <a:pt x="3" y="591"/>
                  </a:lnTo>
                  <a:lnTo>
                    <a:pt x="0" y="580"/>
                  </a:lnTo>
                  <a:lnTo>
                    <a:pt x="0" y="567"/>
                  </a:lnTo>
                  <a:lnTo>
                    <a:pt x="5" y="554"/>
                  </a:lnTo>
                  <a:lnTo>
                    <a:pt x="12" y="543"/>
                  </a:lnTo>
                  <a:lnTo>
                    <a:pt x="545" y="13"/>
                  </a:lnTo>
                  <a:lnTo>
                    <a:pt x="557" y="4"/>
                  </a:lnTo>
                  <a:lnTo>
                    <a:pt x="571" y="0"/>
                  </a:lnTo>
                  <a:close/>
                </a:path>
              </a:pathLst>
            </a:custGeom>
            <a:solidFill>
              <a:sysClr val="window" lastClr="FFFFFF">
                <a:lumMod val="65000"/>
                <a:alpha val="20000"/>
              </a:sys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6300788" y="2773363"/>
              <a:ext cx="889000" cy="1203325"/>
            </a:xfrm>
            <a:custGeom>
              <a:avLst/>
              <a:gdLst>
                <a:gd name="T0" fmla="*/ 51 w 621"/>
                <a:gd name="T1" fmla="*/ 0 h 840"/>
                <a:gd name="T2" fmla="*/ 138 w 621"/>
                <a:gd name="T3" fmla="*/ 18 h 840"/>
                <a:gd name="T4" fmla="*/ 223 w 621"/>
                <a:gd name="T5" fmla="*/ 40 h 840"/>
                <a:gd name="T6" fmla="*/ 304 w 621"/>
                <a:gd name="T7" fmla="*/ 67 h 840"/>
                <a:gd name="T8" fmla="*/ 383 w 621"/>
                <a:gd name="T9" fmla="*/ 101 h 840"/>
                <a:gd name="T10" fmla="*/ 459 w 621"/>
                <a:gd name="T11" fmla="*/ 139 h 840"/>
                <a:gd name="T12" fmla="*/ 532 w 621"/>
                <a:gd name="T13" fmla="*/ 182 h 840"/>
                <a:gd name="T14" fmla="*/ 603 w 621"/>
                <a:gd name="T15" fmla="*/ 229 h 840"/>
                <a:gd name="T16" fmla="*/ 614 w 621"/>
                <a:gd name="T17" fmla="*/ 241 h 840"/>
                <a:gd name="T18" fmla="*/ 620 w 621"/>
                <a:gd name="T19" fmla="*/ 255 h 840"/>
                <a:gd name="T20" fmla="*/ 621 w 621"/>
                <a:gd name="T21" fmla="*/ 270 h 840"/>
                <a:gd name="T22" fmla="*/ 617 w 621"/>
                <a:gd name="T23" fmla="*/ 285 h 840"/>
                <a:gd name="T24" fmla="*/ 608 w 621"/>
                <a:gd name="T25" fmla="*/ 298 h 840"/>
                <a:gd name="T26" fmla="*/ 77 w 621"/>
                <a:gd name="T27" fmla="*/ 827 h 840"/>
                <a:gd name="T28" fmla="*/ 67 w 621"/>
                <a:gd name="T29" fmla="*/ 834 h 840"/>
                <a:gd name="T30" fmla="*/ 55 w 621"/>
                <a:gd name="T31" fmla="*/ 840 h 840"/>
                <a:gd name="T32" fmla="*/ 41 w 621"/>
                <a:gd name="T33" fmla="*/ 840 h 840"/>
                <a:gd name="T34" fmla="*/ 28 w 621"/>
                <a:gd name="T35" fmla="*/ 837 h 840"/>
                <a:gd name="T36" fmla="*/ 28 w 621"/>
                <a:gd name="T37" fmla="*/ 837 h 840"/>
                <a:gd name="T38" fmla="*/ 16 w 621"/>
                <a:gd name="T39" fmla="*/ 830 h 840"/>
                <a:gd name="T40" fmla="*/ 8 w 621"/>
                <a:gd name="T41" fmla="*/ 820 h 840"/>
                <a:gd name="T42" fmla="*/ 2 w 621"/>
                <a:gd name="T43" fmla="*/ 808 h 840"/>
                <a:gd name="T44" fmla="*/ 0 w 621"/>
                <a:gd name="T45" fmla="*/ 796 h 840"/>
                <a:gd name="T46" fmla="*/ 0 w 621"/>
                <a:gd name="T47" fmla="*/ 46 h 840"/>
                <a:gd name="T48" fmla="*/ 2 w 621"/>
                <a:gd name="T49" fmla="*/ 30 h 840"/>
                <a:gd name="T50" fmla="*/ 10 w 621"/>
                <a:gd name="T51" fmla="*/ 17 h 840"/>
                <a:gd name="T52" fmla="*/ 21 w 621"/>
                <a:gd name="T53" fmla="*/ 7 h 840"/>
                <a:gd name="T54" fmla="*/ 36 w 621"/>
                <a:gd name="T55" fmla="*/ 2 h 840"/>
                <a:gd name="T56" fmla="*/ 51 w 621"/>
                <a:gd name="T57" fmla="*/ 0 h 8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21" h="840">
                  <a:moveTo>
                    <a:pt x="51" y="0"/>
                  </a:moveTo>
                  <a:lnTo>
                    <a:pt x="138" y="18"/>
                  </a:lnTo>
                  <a:lnTo>
                    <a:pt x="223" y="40"/>
                  </a:lnTo>
                  <a:lnTo>
                    <a:pt x="304" y="67"/>
                  </a:lnTo>
                  <a:lnTo>
                    <a:pt x="383" y="101"/>
                  </a:lnTo>
                  <a:lnTo>
                    <a:pt x="459" y="139"/>
                  </a:lnTo>
                  <a:lnTo>
                    <a:pt x="532" y="182"/>
                  </a:lnTo>
                  <a:lnTo>
                    <a:pt x="603" y="229"/>
                  </a:lnTo>
                  <a:lnTo>
                    <a:pt x="614" y="241"/>
                  </a:lnTo>
                  <a:lnTo>
                    <a:pt x="620" y="255"/>
                  </a:lnTo>
                  <a:lnTo>
                    <a:pt x="621" y="270"/>
                  </a:lnTo>
                  <a:lnTo>
                    <a:pt x="617" y="285"/>
                  </a:lnTo>
                  <a:lnTo>
                    <a:pt x="608" y="298"/>
                  </a:lnTo>
                  <a:lnTo>
                    <a:pt x="77" y="827"/>
                  </a:lnTo>
                  <a:lnTo>
                    <a:pt x="67" y="834"/>
                  </a:lnTo>
                  <a:lnTo>
                    <a:pt x="55" y="840"/>
                  </a:lnTo>
                  <a:lnTo>
                    <a:pt x="41" y="840"/>
                  </a:lnTo>
                  <a:lnTo>
                    <a:pt x="28" y="837"/>
                  </a:lnTo>
                  <a:lnTo>
                    <a:pt x="28" y="837"/>
                  </a:lnTo>
                  <a:lnTo>
                    <a:pt x="16" y="830"/>
                  </a:lnTo>
                  <a:lnTo>
                    <a:pt x="8" y="820"/>
                  </a:lnTo>
                  <a:lnTo>
                    <a:pt x="2" y="808"/>
                  </a:lnTo>
                  <a:lnTo>
                    <a:pt x="0" y="796"/>
                  </a:lnTo>
                  <a:lnTo>
                    <a:pt x="0" y="46"/>
                  </a:lnTo>
                  <a:lnTo>
                    <a:pt x="2" y="30"/>
                  </a:lnTo>
                  <a:lnTo>
                    <a:pt x="10" y="17"/>
                  </a:lnTo>
                  <a:lnTo>
                    <a:pt x="21" y="7"/>
                  </a:lnTo>
                  <a:lnTo>
                    <a:pt x="36" y="2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ysClr val="window" lastClr="FFFFFF">
                <a:lumMod val="65000"/>
                <a:alpha val="20000"/>
              </a:sysClr>
            </a:solidFill>
            <a:ln w="28575">
              <a:noFill/>
              <a:prstDash val="solid"/>
              <a:round/>
              <a:headEnd/>
              <a:tailEnd/>
            </a:ln>
          </p:spPr>
          <p:txBody>
            <a:bodyPr lIns="68598" tIns="34299" rIns="68598" bIns="34299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Oval 25"/>
            <p:cNvSpPr/>
            <p:nvPr/>
          </p:nvSpPr>
          <p:spPr>
            <a:xfrm>
              <a:off x="5546725" y="1474788"/>
              <a:ext cx="1081088" cy="1081087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Oval 26"/>
            <p:cNvSpPr/>
            <p:nvPr/>
          </p:nvSpPr>
          <p:spPr>
            <a:xfrm>
              <a:off x="7500938" y="2079625"/>
              <a:ext cx="1081087" cy="108108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Oval 27"/>
            <p:cNvSpPr/>
            <p:nvPr/>
          </p:nvSpPr>
          <p:spPr>
            <a:xfrm>
              <a:off x="8193088" y="4041775"/>
              <a:ext cx="1081087" cy="108108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Oval 28"/>
            <p:cNvSpPr/>
            <p:nvPr/>
          </p:nvSpPr>
          <p:spPr>
            <a:xfrm>
              <a:off x="2914650" y="4041775"/>
              <a:ext cx="1081088" cy="108108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Oval 29"/>
            <p:cNvSpPr/>
            <p:nvPr/>
          </p:nvSpPr>
          <p:spPr>
            <a:xfrm>
              <a:off x="3551238" y="2079625"/>
              <a:ext cx="1081087" cy="1081088"/>
            </a:xfrm>
            <a:prstGeom prst="ellipse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Oval 30"/>
            <p:cNvSpPr/>
            <p:nvPr/>
          </p:nvSpPr>
          <p:spPr>
            <a:xfrm>
              <a:off x="5840413" y="4329113"/>
              <a:ext cx="504825" cy="504825"/>
            </a:xfrm>
            <a:prstGeom prst="ellipse">
              <a:avLst/>
            </a:prstGeom>
            <a:solidFill>
              <a:srgbClr val="9BBB59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I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up 16"/>
            <p:cNvGrpSpPr>
              <a:grpSpLocks/>
            </p:cNvGrpSpPr>
            <p:nvPr/>
          </p:nvGrpSpPr>
          <p:grpSpPr bwMode="auto">
            <a:xfrm>
              <a:off x="5846763" y="4476750"/>
              <a:ext cx="855662" cy="2105025"/>
              <a:chOff x="261938" y="1273175"/>
              <a:chExt cx="1979614" cy="4867128"/>
            </a:xfrm>
          </p:grpSpPr>
          <p:sp>
            <p:nvSpPr>
              <p:cNvPr id="16" name="Freeform 17"/>
              <p:cNvSpPr>
                <a:spLocks/>
              </p:cNvSpPr>
              <p:nvPr/>
            </p:nvSpPr>
            <p:spPr bwMode="auto">
              <a:xfrm>
                <a:off x="777876" y="4179888"/>
                <a:ext cx="1165225" cy="1501775"/>
              </a:xfrm>
              <a:custGeom>
                <a:avLst/>
                <a:gdLst>
                  <a:gd name="T0" fmla="*/ 55443438 w 734"/>
                  <a:gd name="T1" fmla="*/ 0 h 946"/>
                  <a:gd name="T2" fmla="*/ 1849794688 w 734"/>
                  <a:gd name="T3" fmla="*/ 443547500 h 946"/>
                  <a:gd name="T4" fmla="*/ 1756549700 w 734"/>
                  <a:gd name="T5" fmla="*/ 2147483646 h 946"/>
                  <a:gd name="T6" fmla="*/ 0 w 734"/>
                  <a:gd name="T7" fmla="*/ 1602819375 h 946"/>
                  <a:gd name="T8" fmla="*/ 55443438 w 734"/>
                  <a:gd name="T9" fmla="*/ 0 h 9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34" h="946">
                    <a:moveTo>
                      <a:pt x="22" y="0"/>
                    </a:moveTo>
                    <a:lnTo>
                      <a:pt x="734" y="176"/>
                    </a:lnTo>
                    <a:lnTo>
                      <a:pt x="697" y="946"/>
                    </a:lnTo>
                    <a:lnTo>
                      <a:pt x="0" y="636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EDD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68598" tIns="34299" rIns="68598" bIns="3429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Freeform 18"/>
              <p:cNvSpPr>
                <a:spLocks/>
              </p:cNvSpPr>
              <p:nvPr/>
            </p:nvSpPr>
            <p:spPr bwMode="auto">
              <a:xfrm>
                <a:off x="261938" y="2862263"/>
                <a:ext cx="663575" cy="1520825"/>
              </a:xfrm>
              <a:custGeom>
                <a:avLst/>
                <a:gdLst>
                  <a:gd name="T0" fmla="*/ 186491563 w 418"/>
                  <a:gd name="T1" fmla="*/ 0 h 958"/>
                  <a:gd name="T2" fmla="*/ 236894688 w 418"/>
                  <a:gd name="T3" fmla="*/ 0 h 958"/>
                  <a:gd name="T4" fmla="*/ 289818763 w 418"/>
                  <a:gd name="T5" fmla="*/ 7561263 h 958"/>
                  <a:gd name="T6" fmla="*/ 345262200 w 418"/>
                  <a:gd name="T7" fmla="*/ 17641888 h 958"/>
                  <a:gd name="T8" fmla="*/ 398184688 w 418"/>
                  <a:gd name="T9" fmla="*/ 35282188 h 958"/>
                  <a:gd name="T10" fmla="*/ 451108763 w 418"/>
                  <a:gd name="T11" fmla="*/ 60483750 h 958"/>
                  <a:gd name="T12" fmla="*/ 501511888 w 418"/>
                  <a:gd name="T13" fmla="*/ 95765938 h 958"/>
                  <a:gd name="T14" fmla="*/ 554434375 w 418"/>
                  <a:gd name="T15" fmla="*/ 138609388 h 958"/>
                  <a:gd name="T16" fmla="*/ 602318138 w 418"/>
                  <a:gd name="T17" fmla="*/ 191531875 h 958"/>
                  <a:gd name="T18" fmla="*/ 647680950 w 418"/>
                  <a:gd name="T19" fmla="*/ 259576888 h 958"/>
                  <a:gd name="T20" fmla="*/ 688003450 w 418"/>
                  <a:gd name="T21" fmla="*/ 337700938 h 958"/>
                  <a:gd name="T22" fmla="*/ 725805000 w 418"/>
                  <a:gd name="T23" fmla="*/ 428426563 h 958"/>
                  <a:gd name="T24" fmla="*/ 758567825 w 418"/>
                  <a:gd name="T25" fmla="*/ 534273125 h 958"/>
                  <a:gd name="T26" fmla="*/ 1033264063 w 418"/>
                  <a:gd name="T27" fmla="*/ 1590219388 h 958"/>
                  <a:gd name="T28" fmla="*/ 1040825325 w 418"/>
                  <a:gd name="T29" fmla="*/ 1635582200 h 958"/>
                  <a:gd name="T30" fmla="*/ 1045865638 w 418"/>
                  <a:gd name="T31" fmla="*/ 1688504688 h 958"/>
                  <a:gd name="T32" fmla="*/ 1050905950 w 418"/>
                  <a:gd name="T33" fmla="*/ 1748988438 h 958"/>
                  <a:gd name="T34" fmla="*/ 1053425313 w 418"/>
                  <a:gd name="T35" fmla="*/ 1817033450 h 958"/>
                  <a:gd name="T36" fmla="*/ 1053425313 w 418"/>
                  <a:gd name="T37" fmla="*/ 1887597825 h 958"/>
                  <a:gd name="T38" fmla="*/ 1050905950 w 418"/>
                  <a:gd name="T39" fmla="*/ 1958162200 h 958"/>
                  <a:gd name="T40" fmla="*/ 1045865638 w 418"/>
                  <a:gd name="T41" fmla="*/ 2031245938 h 958"/>
                  <a:gd name="T42" fmla="*/ 1038304375 w 418"/>
                  <a:gd name="T43" fmla="*/ 2101810313 h 958"/>
                  <a:gd name="T44" fmla="*/ 1023183438 w 418"/>
                  <a:gd name="T45" fmla="*/ 2147483646 h 958"/>
                  <a:gd name="T46" fmla="*/ 1010583450 w 418"/>
                  <a:gd name="T47" fmla="*/ 2147483646 h 958"/>
                  <a:gd name="T48" fmla="*/ 992941563 w 418"/>
                  <a:gd name="T49" fmla="*/ 2147483646 h 958"/>
                  <a:gd name="T50" fmla="*/ 967740000 w 418"/>
                  <a:gd name="T51" fmla="*/ 2147483646 h 958"/>
                  <a:gd name="T52" fmla="*/ 940019075 w 418"/>
                  <a:gd name="T53" fmla="*/ 2147483646 h 958"/>
                  <a:gd name="T54" fmla="*/ 909777200 w 418"/>
                  <a:gd name="T55" fmla="*/ 2147483646 h 958"/>
                  <a:gd name="T56" fmla="*/ 871974063 w 418"/>
                  <a:gd name="T57" fmla="*/ 2147483646 h 958"/>
                  <a:gd name="T58" fmla="*/ 834172513 w 418"/>
                  <a:gd name="T59" fmla="*/ 2147483646 h 958"/>
                  <a:gd name="T60" fmla="*/ 793850013 w 418"/>
                  <a:gd name="T61" fmla="*/ 2147483646 h 958"/>
                  <a:gd name="T62" fmla="*/ 748487200 w 418"/>
                  <a:gd name="T63" fmla="*/ 2147483646 h 958"/>
                  <a:gd name="T64" fmla="*/ 703124388 w 418"/>
                  <a:gd name="T65" fmla="*/ 2147483646 h 958"/>
                  <a:gd name="T66" fmla="*/ 657761575 w 418"/>
                  <a:gd name="T67" fmla="*/ 2147483646 h 958"/>
                  <a:gd name="T68" fmla="*/ 612398763 w 418"/>
                  <a:gd name="T69" fmla="*/ 2147483646 h 958"/>
                  <a:gd name="T70" fmla="*/ 567035950 w 418"/>
                  <a:gd name="T71" fmla="*/ 2132052188 h 958"/>
                  <a:gd name="T72" fmla="*/ 524192500 w 418"/>
                  <a:gd name="T73" fmla="*/ 2058968450 h 958"/>
                  <a:gd name="T74" fmla="*/ 483870000 w 418"/>
                  <a:gd name="T75" fmla="*/ 1983363763 h 958"/>
                  <a:gd name="T76" fmla="*/ 443547500 w 418"/>
                  <a:gd name="T77" fmla="*/ 1907759075 h 958"/>
                  <a:gd name="T78" fmla="*/ 408265313 w 418"/>
                  <a:gd name="T79" fmla="*/ 1832154388 h 958"/>
                  <a:gd name="T80" fmla="*/ 375504075 w 418"/>
                  <a:gd name="T81" fmla="*/ 1761590013 h 958"/>
                  <a:gd name="T82" fmla="*/ 347781563 w 418"/>
                  <a:gd name="T83" fmla="*/ 1696065950 h 958"/>
                  <a:gd name="T84" fmla="*/ 325100950 w 418"/>
                  <a:gd name="T85" fmla="*/ 1633061250 h 958"/>
                  <a:gd name="T86" fmla="*/ 309980013 w 418"/>
                  <a:gd name="T87" fmla="*/ 1582658125 h 958"/>
                  <a:gd name="T88" fmla="*/ 297378438 w 418"/>
                  <a:gd name="T89" fmla="*/ 1539816263 h 958"/>
                  <a:gd name="T90" fmla="*/ 0 w 418"/>
                  <a:gd name="T91" fmla="*/ 25201563 h 958"/>
                  <a:gd name="T92" fmla="*/ 40322500 w 418"/>
                  <a:gd name="T93" fmla="*/ 17641888 h 958"/>
                  <a:gd name="T94" fmla="*/ 85685313 w 418"/>
                  <a:gd name="T95" fmla="*/ 10080625 h 958"/>
                  <a:gd name="T96" fmla="*/ 133569075 w 418"/>
                  <a:gd name="T97" fmla="*/ 2520950 h 958"/>
                  <a:gd name="T98" fmla="*/ 186491563 w 418"/>
                  <a:gd name="T99" fmla="*/ 0 h 958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418" h="958">
                    <a:moveTo>
                      <a:pt x="74" y="0"/>
                    </a:moveTo>
                    <a:lnTo>
                      <a:pt x="94" y="0"/>
                    </a:lnTo>
                    <a:lnTo>
                      <a:pt x="115" y="3"/>
                    </a:lnTo>
                    <a:lnTo>
                      <a:pt x="137" y="7"/>
                    </a:lnTo>
                    <a:lnTo>
                      <a:pt x="158" y="14"/>
                    </a:lnTo>
                    <a:lnTo>
                      <a:pt x="179" y="24"/>
                    </a:lnTo>
                    <a:lnTo>
                      <a:pt x="199" y="38"/>
                    </a:lnTo>
                    <a:lnTo>
                      <a:pt x="220" y="55"/>
                    </a:lnTo>
                    <a:lnTo>
                      <a:pt x="239" y="76"/>
                    </a:lnTo>
                    <a:lnTo>
                      <a:pt x="257" y="103"/>
                    </a:lnTo>
                    <a:lnTo>
                      <a:pt x="273" y="134"/>
                    </a:lnTo>
                    <a:lnTo>
                      <a:pt x="288" y="170"/>
                    </a:lnTo>
                    <a:lnTo>
                      <a:pt x="301" y="212"/>
                    </a:lnTo>
                    <a:lnTo>
                      <a:pt x="410" y="631"/>
                    </a:lnTo>
                    <a:lnTo>
                      <a:pt x="413" y="649"/>
                    </a:lnTo>
                    <a:lnTo>
                      <a:pt x="415" y="670"/>
                    </a:lnTo>
                    <a:lnTo>
                      <a:pt x="417" y="694"/>
                    </a:lnTo>
                    <a:lnTo>
                      <a:pt x="418" y="721"/>
                    </a:lnTo>
                    <a:lnTo>
                      <a:pt x="418" y="749"/>
                    </a:lnTo>
                    <a:lnTo>
                      <a:pt x="417" y="777"/>
                    </a:lnTo>
                    <a:lnTo>
                      <a:pt x="415" y="806"/>
                    </a:lnTo>
                    <a:lnTo>
                      <a:pt x="412" y="834"/>
                    </a:lnTo>
                    <a:lnTo>
                      <a:pt x="406" y="861"/>
                    </a:lnTo>
                    <a:lnTo>
                      <a:pt x="401" y="886"/>
                    </a:lnTo>
                    <a:lnTo>
                      <a:pt x="394" y="909"/>
                    </a:lnTo>
                    <a:lnTo>
                      <a:pt x="384" y="928"/>
                    </a:lnTo>
                    <a:lnTo>
                      <a:pt x="373" y="943"/>
                    </a:lnTo>
                    <a:lnTo>
                      <a:pt x="361" y="952"/>
                    </a:lnTo>
                    <a:lnTo>
                      <a:pt x="346" y="958"/>
                    </a:lnTo>
                    <a:lnTo>
                      <a:pt x="331" y="956"/>
                    </a:lnTo>
                    <a:lnTo>
                      <a:pt x="315" y="948"/>
                    </a:lnTo>
                    <a:lnTo>
                      <a:pt x="297" y="935"/>
                    </a:lnTo>
                    <a:lnTo>
                      <a:pt x="279" y="918"/>
                    </a:lnTo>
                    <a:lnTo>
                      <a:pt x="261" y="897"/>
                    </a:lnTo>
                    <a:lnTo>
                      <a:pt x="243" y="872"/>
                    </a:lnTo>
                    <a:lnTo>
                      <a:pt x="225" y="846"/>
                    </a:lnTo>
                    <a:lnTo>
                      <a:pt x="208" y="817"/>
                    </a:lnTo>
                    <a:lnTo>
                      <a:pt x="192" y="787"/>
                    </a:lnTo>
                    <a:lnTo>
                      <a:pt x="176" y="757"/>
                    </a:lnTo>
                    <a:lnTo>
                      <a:pt x="162" y="727"/>
                    </a:lnTo>
                    <a:lnTo>
                      <a:pt x="149" y="699"/>
                    </a:lnTo>
                    <a:lnTo>
                      <a:pt x="138" y="673"/>
                    </a:lnTo>
                    <a:lnTo>
                      <a:pt x="129" y="648"/>
                    </a:lnTo>
                    <a:lnTo>
                      <a:pt x="123" y="628"/>
                    </a:lnTo>
                    <a:lnTo>
                      <a:pt x="118" y="611"/>
                    </a:lnTo>
                    <a:lnTo>
                      <a:pt x="0" y="10"/>
                    </a:lnTo>
                    <a:lnTo>
                      <a:pt x="16" y="7"/>
                    </a:lnTo>
                    <a:lnTo>
                      <a:pt x="34" y="4"/>
                    </a:lnTo>
                    <a:lnTo>
                      <a:pt x="53" y="1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EDD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68598" tIns="34299" rIns="68598" bIns="3429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8" name="Freeform 19"/>
              <p:cNvSpPr>
                <a:spLocks/>
              </p:cNvSpPr>
              <p:nvPr/>
            </p:nvSpPr>
            <p:spPr bwMode="auto">
              <a:xfrm>
                <a:off x="614364" y="1273175"/>
                <a:ext cx="1627188" cy="3640139"/>
              </a:xfrm>
              <a:custGeom>
                <a:avLst/>
                <a:gdLst>
                  <a:gd name="T0" fmla="*/ 357862297 w 1025"/>
                  <a:gd name="T1" fmla="*/ 0 h 2293"/>
                  <a:gd name="T2" fmla="*/ 461189529 w 1025"/>
                  <a:gd name="T3" fmla="*/ 25201573 h 2293"/>
                  <a:gd name="T4" fmla="*/ 559474859 w 1025"/>
                  <a:gd name="T5" fmla="*/ 75604719 h 2293"/>
                  <a:gd name="T6" fmla="*/ 640119884 w 1025"/>
                  <a:gd name="T7" fmla="*/ 151209437 h 2293"/>
                  <a:gd name="T8" fmla="*/ 693043975 w 1025"/>
                  <a:gd name="T9" fmla="*/ 252015729 h 2293"/>
                  <a:gd name="T10" fmla="*/ 713205232 w 1025"/>
                  <a:gd name="T11" fmla="*/ 372983279 h 2293"/>
                  <a:gd name="T12" fmla="*/ 738406802 w 1025"/>
                  <a:gd name="T13" fmla="*/ 2109372444 h 2293"/>
                  <a:gd name="T14" fmla="*/ 839213083 w 1025"/>
                  <a:gd name="T15" fmla="*/ 2051409620 h 2293"/>
                  <a:gd name="T16" fmla="*/ 955140306 w 1025"/>
                  <a:gd name="T17" fmla="*/ 2031248362 h 2293"/>
                  <a:gd name="T18" fmla="*/ 1068546578 w 1025"/>
                  <a:gd name="T19" fmla="*/ 2053928984 h 2293"/>
                  <a:gd name="T20" fmla="*/ 1179433487 w 1025"/>
                  <a:gd name="T21" fmla="*/ 2106853081 h 2293"/>
                  <a:gd name="T22" fmla="*/ 1267639777 w 1025"/>
                  <a:gd name="T23" fmla="*/ 2147483646 h 2293"/>
                  <a:gd name="T24" fmla="*/ 1325602595 w 1025"/>
                  <a:gd name="T25" fmla="*/ 2147483646 h 2293"/>
                  <a:gd name="T26" fmla="*/ 1373486372 w 1025"/>
                  <a:gd name="T27" fmla="*/ 2147483646 h 2293"/>
                  <a:gd name="T28" fmla="*/ 1461691074 w 1025"/>
                  <a:gd name="T29" fmla="*/ 2147483646 h 2293"/>
                  <a:gd name="T30" fmla="*/ 1567537669 w 1025"/>
                  <a:gd name="T31" fmla="*/ 2147483646 h 2293"/>
                  <a:gd name="T32" fmla="*/ 1683464892 w 1025"/>
                  <a:gd name="T33" fmla="*/ 2147483646 h 2293"/>
                  <a:gd name="T34" fmla="*/ 1791832438 w 1025"/>
                  <a:gd name="T35" fmla="*/ 2147483646 h 2293"/>
                  <a:gd name="T36" fmla="*/ 1890117768 w 1025"/>
                  <a:gd name="T37" fmla="*/ 2147483646 h 2293"/>
                  <a:gd name="T38" fmla="*/ 1963203116 w 1025"/>
                  <a:gd name="T39" fmla="*/ 2147483646 h 2293"/>
                  <a:gd name="T40" fmla="*/ 2026206248 w 1025"/>
                  <a:gd name="T41" fmla="*/ 2147483646 h 2293"/>
                  <a:gd name="T42" fmla="*/ 2124493165 w 1025"/>
                  <a:gd name="T43" fmla="*/ 2147483646 h 2293"/>
                  <a:gd name="T44" fmla="*/ 2147483646 w 1025"/>
                  <a:gd name="T45" fmla="*/ 2147483646 h 2293"/>
                  <a:gd name="T46" fmla="*/ 2147483646 w 1025"/>
                  <a:gd name="T47" fmla="*/ 2147483646 h 2293"/>
                  <a:gd name="T48" fmla="*/ 2147483646 w 1025"/>
                  <a:gd name="T49" fmla="*/ 2147483646 h 2293"/>
                  <a:gd name="T50" fmla="*/ 2147483646 w 1025"/>
                  <a:gd name="T51" fmla="*/ 2147483646 h 2293"/>
                  <a:gd name="T52" fmla="*/ 2147483646 w 1025"/>
                  <a:gd name="T53" fmla="*/ 2147483646 h 2293"/>
                  <a:gd name="T54" fmla="*/ 2147483646 w 1025"/>
                  <a:gd name="T55" fmla="*/ 2147483646 h 2293"/>
                  <a:gd name="T56" fmla="*/ 2147483646 w 1025"/>
                  <a:gd name="T57" fmla="*/ 2147483646 h 2293"/>
                  <a:gd name="T58" fmla="*/ 2147483646 w 1025"/>
                  <a:gd name="T59" fmla="*/ 2147483646 h 2293"/>
                  <a:gd name="T60" fmla="*/ 2147483646 w 1025"/>
                  <a:gd name="T61" fmla="*/ 2147483646 h 2293"/>
                  <a:gd name="T62" fmla="*/ 2147483646 w 1025"/>
                  <a:gd name="T63" fmla="*/ 2147483646 h 2293"/>
                  <a:gd name="T64" fmla="*/ 2147483646 w 1025"/>
                  <a:gd name="T65" fmla="*/ 2147483646 h 2293"/>
                  <a:gd name="T66" fmla="*/ 2084170653 w 1025"/>
                  <a:gd name="T67" fmla="*/ 2147483646 h 2293"/>
                  <a:gd name="T68" fmla="*/ 1905238710 w 1025"/>
                  <a:gd name="T69" fmla="*/ 2147483646 h 2293"/>
                  <a:gd name="T70" fmla="*/ 1716227727 w 1025"/>
                  <a:gd name="T71" fmla="*/ 2147483646 h 2293"/>
                  <a:gd name="T72" fmla="*/ 1519655479 w 1025"/>
                  <a:gd name="T73" fmla="*/ 2147483646 h 2293"/>
                  <a:gd name="T74" fmla="*/ 1318042918 w 1025"/>
                  <a:gd name="T75" fmla="*/ 2147483646 h 2293"/>
                  <a:gd name="T76" fmla="*/ 1118949719 w 1025"/>
                  <a:gd name="T77" fmla="*/ 2147483646 h 2293"/>
                  <a:gd name="T78" fmla="*/ 929938736 w 1025"/>
                  <a:gd name="T79" fmla="*/ 2147483646 h 2293"/>
                  <a:gd name="T80" fmla="*/ 758568058 w 1025"/>
                  <a:gd name="T81" fmla="*/ 2147483646 h 2293"/>
                  <a:gd name="T82" fmla="*/ 607358637 w 1025"/>
                  <a:gd name="T83" fmla="*/ 2147483646 h 2293"/>
                  <a:gd name="T84" fmla="*/ 486391099 w 1025"/>
                  <a:gd name="T85" fmla="*/ 2147483646 h 2293"/>
                  <a:gd name="T86" fmla="*/ 398184810 w 1025"/>
                  <a:gd name="T87" fmla="*/ 2147483646 h 2293"/>
                  <a:gd name="T88" fmla="*/ 262096331 w 1025"/>
                  <a:gd name="T89" fmla="*/ 2147483646 h 2293"/>
                  <a:gd name="T90" fmla="*/ 148690058 w 1025"/>
                  <a:gd name="T91" fmla="*/ 2147483646 h 2293"/>
                  <a:gd name="T92" fmla="*/ 70564397 w 1025"/>
                  <a:gd name="T93" fmla="*/ 2147483646 h 2293"/>
                  <a:gd name="T94" fmla="*/ 40322512 w 1025"/>
                  <a:gd name="T95" fmla="*/ 2147483646 h 2293"/>
                  <a:gd name="T96" fmla="*/ 5040314 w 1025"/>
                  <a:gd name="T97" fmla="*/ 284778567 h 2293"/>
                  <a:gd name="T98" fmla="*/ 40322512 w 1025"/>
                  <a:gd name="T99" fmla="*/ 161290066 h 2293"/>
                  <a:gd name="T100" fmla="*/ 110886909 w 1025"/>
                  <a:gd name="T101" fmla="*/ 75604719 h 2293"/>
                  <a:gd name="T102" fmla="*/ 199093199 w 1025"/>
                  <a:gd name="T103" fmla="*/ 22682209 h 2293"/>
                  <a:gd name="T104" fmla="*/ 302418843 w 1025"/>
                  <a:gd name="T105" fmla="*/ 0 h 2293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</a:gdLst>
                <a:ahLst/>
                <a:cxnLst>
                  <a:cxn ang="T106">
                    <a:pos x="T0" y="T1"/>
                  </a:cxn>
                  <a:cxn ang="T107">
                    <a:pos x="T2" y="T3"/>
                  </a:cxn>
                  <a:cxn ang="T108">
                    <a:pos x="T4" y="T5"/>
                  </a:cxn>
                  <a:cxn ang="T109">
                    <a:pos x="T6" y="T7"/>
                  </a:cxn>
                  <a:cxn ang="T110">
                    <a:pos x="T8" y="T9"/>
                  </a:cxn>
                  <a:cxn ang="T111">
                    <a:pos x="T10" y="T11"/>
                  </a:cxn>
                  <a:cxn ang="T112">
                    <a:pos x="T12" y="T13"/>
                  </a:cxn>
                  <a:cxn ang="T113">
                    <a:pos x="T14" y="T15"/>
                  </a:cxn>
                  <a:cxn ang="T114">
                    <a:pos x="T16" y="T17"/>
                  </a:cxn>
                  <a:cxn ang="T115">
                    <a:pos x="T18" y="T19"/>
                  </a:cxn>
                  <a:cxn ang="T116">
                    <a:pos x="T20" y="T21"/>
                  </a:cxn>
                  <a:cxn ang="T117">
                    <a:pos x="T22" y="T23"/>
                  </a:cxn>
                  <a:cxn ang="T118">
                    <a:pos x="T24" y="T25"/>
                  </a:cxn>
                  <a:cxn ang="T119">
                    <a:pos x="T26" y="T27"/>
                  </a:cxn>
                  <a:cxn ang="T120">
                    <a:pos x="T28" y="T29"/>
                  </a:cxn>
                  <a:cxn ang="T121">
                    <a:pos x="T30" y="T31"/>
                  </a:cxn>
                  <a:cxn ang="T122">
                    <a:pos x="T32" y="T33"/>
                  </a:cxn>
                  <a:cxn ang="T123">
                    <a:pos x="T34" y="T35"/>
                  </a:cxn>
                  <a:cxn ang="T124">
                    <a:pos x="T36" y="T37"/>
                  </a:cxn>
                  <a:cxn ang="T125">
                    <a:pos x="T38" y="T39"/>
                  </a:cxn>
                  <a:cxn ang="T126">
                    <a:pos x="T40" y="T41"/>
                  </a:cxn>
                  <a:cxn ang="T127">
                    <a:pos x="T42" y="T43"/>
                  </a:cxn>
                  <a:cxn ang="T128">
                    <a:pos x="T44" y="T45"/>
                  </a:cxn>
                  <a:cxn ang="T129">
                    <a:pos x="T46" y="T47"/>
                  </a:cxn>
                  <a:cxn ang="T130">
                    <a:pos x="T48" y="T49"/>
                  </a:cxn>
                  <a:cxn ang="T131">
                    <a:pos x="T50" y="T51"/>
                  </a:cxn>
                  <a:cxn ang="T132">
                    <a:pos x="T52" y="T53"/>
                  </a:cxn>
                  <a:cxn ang="T133">
                    <a:pos x="T54" y="T55"/>
                  </a:cxn>
                  <a:cxn ang="T134">
                    <a:pos x="T56" y="T57"/>
                  </a:cxn>
                  <a:cxn ang="T135">
                    <a:pos x="T58" y="T59"/>
                  </a:cxn>
                  <a:cxn ang="T136">
                    <a:pos x="T60" y="T61"/>
                  </a:cxn>
                  <a:cxn ang="T137">
                    <a:pos x="T62" y="T63"/>
                  </a:cxn>
                  <a:cxn ang="T138">
                    <a:pos x="T64" y="T65"/>
                  </a:cxn>
                  <a:cxn ang="T139">
                    <a:pos x="T66" y="T67"/>
                  </a:cxn>
                  <a:cxn ang="T140">
                    <a:pos x="T68" y="T69"/>
                  </a:cxn>
                  <a:cxn ang="T141">
                    <a:pos x="T70" y="T71"/>
                  </a:cxn>
                  <a:cxn ang="T142">
                    <a:pos x="T72" y="T73"/>
                  </a:cxn>
                  <a:cxn ang="T143">
                    <a:pos x="T74" y="T75"/>
                  </a:cxn>
                  <a:cxn ang="T144">
                    <a:pos x="T76" y="T77"/>
                  </a:cxn>
                  <a:cxn ang="T145">
                    <a:pos x="T78" y="T79"/>
                  </a:cxn>
                  <a:cxn ang="T146">
                    <a:pos x="T80" y="T81"/>
                  </a:cxn>
                  <a:cxn ang="T147">
                    <a:pos x="T82" y="T83"/>
                  </a:cxn>
                  <a:cxn ang="T148">
                    <a:pos x="T84" y="T85"/>
                  </a:cxn>
                  <a:cxn ang="T149">
                    <a:pos x="T86" y="T87"/>
                  </a:cxn>
                  <a:cxn ang="T150">
                    <a:pos x="T88" y="T89"/>
                  </a:cxn>
                  <a:cxn ang="T151">
                    <a:pos x="T90" y="T91"/>
                  </a:cxn>
                  <a:cxn ang="T152">
                    <a:pos x="T92" y="T93"/>
                  </a:cxn>
                  <a:cxn ang="T153">
                    <a:pos x="T94" y="T95"/>
                  </a:cxn>
                  <a:cxn ang="T154">
                    <a:pos x="T96" y="T97"/>
                  </a:cxn>
                  <a:cxn ang="T155">
                    <a:pos x="T98" y="T99"/>
                  </a:cxn>
                  <a:cxn ang="T156">
                    <a:pos x="T100" y="T101"/>
                  </a:cxn>
                  <a:cxn ang="T157">
                    <a:pos x="T102" y="T103"/>
                  </a:cxn>
                  <a:cxn ang="T158">
                    <a:pos x="T104" y="T105"/>
                  </a:cxn>
                </a:cxnLst>
                <a:rect l="0" t="0" r="r" b="b"/>
                <a:pathLst>
                  <a:path w="1025" h="2293">
                    <a:moveTo>
                      <a:pt x="120" y="0"/>
                    </a:moveTo>
                    <a:lnTo>
                      <a:pt x="142" y="0"/>
                    </a:lnTo>
                    <a:lnTo>
                      <a:pt x="162" y="3"/>
                    </a:lnTo>
                    <a:lnTo>
                      <a:pt x="183" y="10"/>
                    </a:lnTo>
                    <a:lnTo>
                      <a:pt x="204" y="18"/>
                    </a:lnTo>
                    <a:lnTo>
                      <a:pt x="222" y="30"/>
                    </a:lnTo>
                    <a:lnTo>
                      <a:pt x="239" y="44"/>
                    </a:lnTo>
                    <a:lnTo>
                      <a:pt x="254" y="60"/>
                    </a:lnTo>
                    <a:lnTo>
                      <a:pt x="265" y="78"/>
                    </a:lnTo>
                    <a:lnTo>
                      <a:pt x="275" y="100"/>
                    </a:lnTo>
                    <a:lnTo>
                      <a:pt x="280" y="123"/>
                    </a:lnTo>
                    <a:lnTo>
                      <a:pt x="283" y="148"/>
                    </a:lnTo>
                    <a:lnTo>
                      <a:pt x="277" y="856"/>
                    </a:lnTo>
                    <a:lnTo>
                      <a:pt x="293" y="837"/>
                    </a:lnTo>
                    <a:lnTo>
                      <a:pt x="312" y="823"/>
                    </a:lnTo>
                    <a:lnTo>
                      <a:pt x="333" y="814"/>
                    </a:lnTo>
                    <a:lnTo>
                      <a:pt x="355" y="808"/>
                    </a:lnTo>
                    <a:lnTo>
                      <a:pt x="379" y="806"/>
                    </a:lnTo>
                    <a:lnTo>
                      <a:pt x="401" y="808"/>
                    </a:lnTo>
                    <a:lnTo>
                      <a:pt x="424" y="815"/>
                    </a:lnTo>
                    <a:lnTo>
                      <a:pt x="447" y="823"/>
                    </a:lnTo>
                    <a:lnTo>
                      <a:pt x="468" y="836"/>
                    </a:lnTo>
                    <a:lnTo>
                      <a:pt x="486" y="852"/>
                    </a:lnTo>
                    <a:lnTo>
                      <a:pt x="503" y="870"/>
                    </a:lnTo>
                    <a:lnTo>
                      <a:pt x="516" y="891"/>
                    </a:lnTo>
                    <a:lnTo>
                      <a:pt x="526" y="916"/>
                    </a:lnTo>
                    <a:lnTo>
                      <a:pt x="531" y="942"/>
                    </a:lnTo>
                    <a:lnTo>
                      <a:pt x="545" y="920"/>
                    </a:lnTo>
                    <a:lnTo>
                      <a:pt x="561" y="904"/>
                    </a:lnTo>
                    <a:lnTo>
                      <a:pt x="580" y="891"/>
                    </a:lnTo>
                    <a:lnTo>
                      <a:pt x="600" y="883"/>
                    </a:lnTo>
                    <a:lnTo>
                      <a:pt x="622" y="878"/>
                    </a:lnTo>
                    <a:lnTo>
                      <a:pt x="644" y="878"/>
                    </a:lnTo>
                    <a:lnTo>
                      <a:pt x="668" y="880"/>
                    </a:lnTo>
                    <a:lnTo>
                      <a:pt x="690" y="886"/>
                    </a:lnTo>
                    <a:lnTo>
                      <a:pt x="711" y="896"/>
                    </a:lnTo>
                    <a:lnTo>
                      <a:pt x="732" y="907"/>
                    </a:lnTo>
                    <a:lnTo>
                      <a:pt x="750" y="923"/>
                    </a:lnTo>
                    <a:lnTo>
                      <a:pt x="766" y="942"/>
                    </a:lnTo>
                    <a:lnTo>
                      <a:pt x="779" y="962"/>
                    </a:lnTo>
                    <a:lnTo>
                      <a:pt x="788" y="985"/>
                    </a:lnTo>
                    <a:lnTo>
                      <a:pt x="804" y="967"/>
                    </a:lnTo>
                    <a:lnTo>
                      <a:pt x="822" y="954"/>
                    </a:lnTo>
                    <a:lnTo>
                      <a:pt x="843" y="946"/>
                    </a:lnTo>
                    <a:lnTo>
                      <a:pt x="865" y="942"/>
                    </a:lnTo>
                    <a:lnTo>
                      <a:pt x="887" y="942"/>
                    </a:lnTo>
                    <a:lnTo>
                      <a:pt x="910" y="945"/>
                    </a:lnTo>
                    <a:lnTo>
                      <a:pt x="932" y="951"/>
                    </a:lnTo>
                    <a:lnTo>
                      <a:pt x="953" y="962"/>
                    </a:lnTo>
                    <a:lnTo>
                      <a:pt x="973" y="976"/>
                    </a:lnTo>
                    <a:lnTo>
                      <a:pt x="990" y="993"/>
                    </a:lnTo>
                    <a:lnTo>
                      <a:pt x="1005" y="1012"/>
                    </a:lnTo>
                    <a:lnTo>
                      <a:pt x="1015" y="1034"/>
                    </a:lnTo>
                    <a:lnTo>
                      <a:pt x="1022" y="1060"/>
                    </a:lnTo>
                    <a:lnTo>
                      <a:pt x="1025" y="1087"/>
                    </a:lnTo>
                    <a:lnTo>
                      <a:pt x="1023" y="1688"/>
                    </a:lnTo>
                    <a:lnTo>
                      <a:pt x="1021" y="1735"/>
                    </a:lnTo>
                    <a:lnTo>
                      <a:pt x="1014" y="1784"/>
                    </a:lnTo>
                    <a:lnTo>
                      <a:pt x="1004" y="1833"/>
                    </a:lnTo>
                    <a:lnTo>
                      <a:pt x="991" y="1883"/>
                    </a:lnTo>
                    <a:lnTo>
                      <a:pt x="976" y="1931"/>
                    </a:lnTo>
                    <a:lnTo>
                      <a:pt x="958" y="1978"/>
                    </a:lnTo>
                    <a:lnTo>
                      <a:pt x="940" y="2023"/>
                    </a:lnTo>
                    <a:lnTo>
                      <a:pt x="919" y="2063"/>
                    </a:lnTo>
                    <a:lnTo>
                      <a:pt x="899" y="2101"/>
                    </a:lnTo>
                    <a:lnTo>
                      <a:pt x="878" y="2133"/>
                    </a:lnTo>
                    <a:lnTo>
                      <a:pt x="857" y="2159"/>
                    </a:lnTo>
                    <a:lnTo>
                      <a:pt x="827" y="2194"/>
                    </a:lnTo>
                    <a:lnTo>
                      <a:pt x="792" y="2221"/>
                    </a:lnTo>
                    <a:lnTo>
                      <a:pt x="756" y="2245"/>
                    </a:lnTo>
                    <a:lnTo>
                      <a:pt x="720" y="2263"/>
                    </a:lnTo>
                    <a:lnTo>
                      <a:pt x="681" y="2277"/>
                    </a:lnTo>
                    <a:lnTo>
                      <a:pt x="642" y="2285"/>
                    </a:lnTo>
                    <a:lnTo>
                      <a:pt x="603" y="2291"/>
                    </a:lnTo>
                    <a:lnTo>
                      <a:pt x="562" y="2293"/>
                    </a:lnTo>
                    <a:lnTo>
                      <a:pt x="523" y="2291"/>
                    </a:lnTo>
                    <a:lnTo>
                      <a:pt x="483" y="2285"/>
                    </a:lnTo>
                    <a:lnTo>
                      <a:pt x="444" y="2278"/>
                    </a:lnTo>
                    <a:lnTo>
                      <a:pt x="406" y="2267"/>
                    </a:lnTo>
                    <a:lnTo>
                      <a:pt x="369" y="2254"/>
                    </a:lnTo>
                    <a:lnTo>
                      <a:pt x="334" y="2239"/>
                    </a:lnTo>
                    <a:lnTo>
                      <a:pt x="301" y="2223"/>
                    </a:lnTo>
                    <a:lnTo>
                      <a:pt x="270" y="2204"/>
                    </a:lnTo>
                    <a:lnTo>
                      <a:pt x="241" y="2185"/>
                    </a:lnTo>
                    <a:lnTo>
                      <a:pt x="215" y="2165"/>
                    </a:lnTo>
                    <a:lnTo>
                      <a:pt x="193" y="2144"/>
                    </a:lnTo>
                    <a:lnTo>
                      <a:pt x="174" y="2122"/>
                    </a:lnTo>
                    <a:lnTo>
                      <a:pt x="158" y="2101"/>
                    </a:lnTo>
                    <a:lnTo>
                      <a:pt x="130" y="2059"/>
                    </a:lnTo>
                    <a:lnTo>
                      <a:pt x="104" y="2020"/>
                    </a:lnTo>
                    <a:lnTo>
                      <a:pt x="80" y="1983"/>
                    </a:lnTo>
                    <a:lnTo>
                      <a:pt x="59" y="1949"/>
                    </a:lnTo>
                    <a:lnTo>
                      <a:pt x="41" y="1916"/>
                    </a:lnTo>
                    <a:lnTo>
                      <a:pt x="28" y="1884"/>
                    </a:lnTo>
                    <a:lnTo>
                      <a:pt x="19" y="1851"/>
                    </a:lnTo>
                    <a:lnTo>
                      <a:pt x="16" y="1818"/>
                    </a:lnTo>
                    <a:lnTo>
                      <a:pt x="0" y="143"/>
                    </a:lnTo>
                    <a:lnTo>
                      <a:pt x="2" y="113"/>
                    </a:lnTo>
                    <a:lnTo>
                      <a:pt x="7" y="87"/>
                    </a:lnTo>
                    <a:lnTo>
                      <a:pt x="16" y="64"/>
                    </a:lnTo>
                    <a:lnTo>
                      <a:pt x="29" y="45"/>
                    </a:lnTo>
                    <a:lnTo>
                      <a:pt x="44" y="30"/>
                    </a:lnTo>
                    <a:lnTo>
                      <a:pt x="61" y="17"/>
                    </a:lnTo>
                    <a:lnTo>
                      <a:pt x="79" y="9"/>
                    </a:lnTo>
                    <a:lnTo>
                      <a:pt x="99" y="3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D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68598" tIns="34299" rIns="68598" bIns="3429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9" name="Freeform 20"/>
              <p:cNvSpPr>
                <a:spLocks noEditPoints="1"/>
              </p:cNvSpPr>
              <p:nvPr/>
            </p:nvSpPr>
            <p:spPr bwMode="auto">
              <a:xfrm>
                <a:off x="1054101" y="2593975"/>
                <a:ext cx="831850" cy="577850"/>
              </a:xfrm>
              <a:custGeom>
                <a:avLst/>
                <a:gdLst>
                  <a:gd name="T0" fmla="*/ 1275199063 w 524"/>
                  <a:gd name="T1" fmla="*/ 347781563 h 364"/>
                  <a:gd name="T2" fmla="*/ 1300400625 w 524"/>
                  <a:gd name="T3" fmla="*/ 367942813 h 364"/>
                  <a:gd name="T4" fmla="*/ 1318042513 w 524"/>
                  <a:gd name="T5" fmla="*/ 428426563 h 364"/>
                  <a:gd name="T6" fmla="*/ 1315521563 w 524"/>
                  <a:gd name="T7" fmla="*/ 587197200 h 364"/>
                  <a:gd name="T8" fmla="*/ 1313002200 w 524"/>
                  <a:gd name="T9" fmla="*/ 733366263 h 364"/>
                  <a:gd name="T10" fmla="*/ 1310481250 w 524"/>
                  <a:gd name="T11" fmla="*/ 844253138 h 364"/>
                  <a:gd name="T12" fmla="*/ 1307961888 w 524"/>
                  <a:gd name="T13" fmla="*/ 907256250 h 364"/>
                  <a:gd name="T14" fmla="*/ 1307961888 w 524"/>
                  <a:gd name="T15" fmla="*/ 907256250 h 364"/>
                  <a:gd name="T16" fmla="*/ 1300400625 w 524"/>
                  <a:gd name="T17" fmla="*/ 851812813 h 364"/>
                  <a:gd name="T18" fmla="*/ 1292840950 w 524"/>
                  <a:gd name="T19" fmla="*/ 748487200 h 364"/>
                  <a:gd name="T20" fmla="*/ 1280239375 w 524"/>
                  <a:gd name="T21" fmla="*/ 614918125 h 364"/>
                  <a:gd name="T22" fmla="*/ 1270158750 w 524"/>
                  <a:gd name="T23" fmla="*/ 466229700 h 364"/>
                  <a:gd name="T24" fmla="*/ 1255037813 w 524"/>
                  <a:gd name="T25" fmla="*/ 315020325 h 364"/>
                  <a:gd name="T26" fmla="*/ 627519700 w 524"/>
                  <a:gd name="T27" fmla="*/ 211693125 h 364"/>
                  <a:gd name="T28" fmla="*/ 672882513 w 524"/>
                  <a:gd name="T29" fmla="*/ 226814063 h 364"/>
                  <a:gd name="T30" fmla="*/ 670361563 w 524"/>
                  <a:gd name="T31" fmla="*/ 390625013 h 364"/>
                  <a:gd name="T32" fmla="*/ 667842200 w 524"/>
                  <a:gd name="T33" fmla="*/ 556955325 h 364"/>
                  <a:gd name="T34" fmla="*/ 667842200 w 524"/>
                  <a:gd name="T35" fmla="*/ 700603438 h 364"/>
                  <a:gd name="T36" fmla="*/ 665321250 w 524"/>
                  <a:gd name="T37" fmla="*/ 816530625 h 364"/>
                  <a:gd name="T38" fmla="*/ 665321250 w 524"/>
                  <a:gd name="T39" fmla="*/ 879535325 h 364"/>
                  <a:gd name="T40" fmla="*/ 662801888 w 524"/>
                  <a:gd name="T41" fmla="*/ 879535325 h 364"/>
                  <a:gd name="T42" fmla="*/ 655240625 w 524"/>
                  <a:gd name="T43" fmla="*/ 811490313 h 364"/>
                  <a:gd name="T44" fmla="*/ 645160000 w 524"/>
                  <a:gd name="T45" fmla="*/ 695563125 h 364"/>
                  <a:gd name="T46" fmla="*/ 632560013 w 524"/>
                  <a:gd name="T47" fmla="*/ 546874700 h 364"/>
                  <a:gd name="T48" fmla="*/ 619958438 w 524"/>
                  <a:gd name="T49" fmla="*/ 383063750 h 364"/>
                  <a:gd name="T50" fmla="*/ 607358450 w 524"/>
                  <a:gd name="T51" fmla="*/ 221773750 h 364"/>
                  <a:gd name="T52" fmla="*/ 60483750 w 524"/>
                  <a:gd name="T53" fmla="*/ 0 h 364"/>
                  <a:gd name="T54" fmla="*/ 57964388 w 524"/>
                  <a:gd name="T55" fmla="*/ 146169063 h 364"/>
                  <a:gd name="T56" fmla="*/ 50403125 w 524"/>
                  <a:gd name="T57" fmla="*/ 315020325 h 364"/>
                  <a:gd name="T58" fmla="*/ 42843450 w 524"/>
                  <a:gd name="T59" fmla="*/ 476310325 h 364"/>
                  <a:gd name="T60" fmla="*/ 37803138 w 524"/>
                  <a:gd name="T61" fmla="*/ 622479388 h 364"/>
                  <a:gd name="T62" fmla="*/ 32762825 w 524"/>
                  <a:gd name="T63" fmla="*/ 735885625 h 364"/>
                  <a:gd name="T64" fmla="*/ 30241875 w 524"/>
                  <a:gd name="T65" fmla="*/ 801409688 h 364"/>
                  <a:gd name="T66" fmla="*/ 30241875 w 524"/>
                  <a:gd name="T67" fmla="*/ 798890325 h 364"/>
                  <a:gd name="T68" fmla="*/ 27722513 w 524"/>
                  <a:gd name="T69" fmla="*/ 733366263 h 364"/>
                  <a:gd name="T70" fmla="*/ 22682200 w 524"/>
                  <a:gd name="T71" fmla="*/ 622479388 h 364"/>
                  <a:gd name="T72" fmla="*/ 15120938 w 524"/>
                  <a:gd name="T73" fmla="*/ 481350638 h 364"/>
                  <a:gd name="T74" fmla="*/ 7561263 w 524"/>
                  <a:gd name="T75" fmla="*/ 327620313 h 364"/>
                  <a:gd name="T76" fmla="*/ 2520950 w 524"/>
                  <a:gd name="T77" fmla="*/ 181451250 h 364"/>
                  <a:gd name="T78" fmla="*/ 0 w 524"/>
                  <a:gd name="T79" fmla="*/ 60483750 h 364"/>
                  <a:gd name="T80" fmla="*/ 2520950 w 524"/>
                  <a:gd name="T81" fmla="*/ 60483750 h 364"/>
                  <a:gd name="T82" fmla="*/ 5040313 w 524"/>
                  <a:gd name="T83" fmla="*/ 52924075 h 364"/>
                  <a:gd name="T84" fmla="*/ 60483750 w 524"/>
                  <a:gd name="T85" fmla="*/ 0 h 364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0" t="0" r="r" b="b"/>
                <a:pathLst>
                  <a:path w="524" h="364">
                    <a:moveTo>
                      <a:pt x="498" y="125"/>
                    </a:moveTo>
                    <a:lnTo>
                      <a:pt x="506" y="138"/>
                    </a:lnTo>
                    <a:lnTo>
                      <a:pt x="511" y="153"/>
                    </a:lnTo>
                    <a:lnTo>
                      <a:pt x="516" y="146"/>
                    </a:lnTo>
                    <a:lnTo>
                      <a:pt x="524" y="138"/>
                    </a:lnTo>
                    <a:lnTo>
                      <a:pt x="523" y="170"/>
                    </a:lnTo>
                    <a:lnTo>
                      <a:pt x="523" y="202"/>
                    </a:lnTo>
                    <a:lnTo>
                      <a:pt x="522" y="233"/>
                    </a:lnTo>
                    <a:lnTo>
                      <a:pt x="521" y="263"/>
                    </a:lnTo>
                    <a:lnTo>
                      <a:pt x="521" y="291"/>
                    </a:lnTo>
                    <a:lnTo>
                      <a:pt x="520" y="315"/>
                    </a:lnTo>
                    <a:lnTo>
                      <a:pt x="520" y="335"/>
                    </a:lnTo>
                    <a:lnTo>
                      <a:pt x="520" y="351"/>
                    </a:lnTo>
                    <a:lnTo>
                      <a:pt x="519" y="360"/>
                    </a:lnTo>
                    <a:lnTo>
                      <a:pt x="519" y="364"/>
                    </a:lnTo>
                    <a:lnTo>
                      <a:pt x="519" y="360"/>
                    </a:lnTo>
                    <a:lnTo>
                      <a:pt x="518" y="352"/>
                    </a:lnTo>
                    <a:lnTo>
                      <a:pt x="516" y="338"/>
                    </a:lnTo>
                    <a:lnTo>
                      <a:pt x="515" y="319"/>
                    </a:lnTo>
                    <a:lnTo>
                      <a:pt x="513" y="297"/>
                    </a:lnTo>
                    <a:lnTo>
                      <a:pt x="511" y="272"/>
                    </a:lnTo>
                    <a:lnTo>
                      <a:pt x="508" y="244"/>
                    </a:lnTo>
                    <a:lnTo>
                      <a:pt x="506" y="215"/>
                    </a:lnTo>
                    <a:lnTo>
                      <a:pt x="504" y="185"/>
                    </a:lnTo>
                    <a:lnTo>
                      <a:pt x="500" y="154"/>
                    </a:lnTo>
                    <a:lnTo>
                      <a:pt x="498" y="125"/>
                    </a:lnTo>
                    <a:close/>
                    <a:moveTo>
                      <a:pt x="239" y="59"/>
                    </a:moveTo>
                    <a:lnTo>
                      <a:pt x="249" y="84"/>
                    </a:lnTo>
                    <a:lnTo>
                      <a:pt x="254" y="110"/>
                    </a:lnTo>
                    <a:lnTo>
                      <a:pt x="267" y="90"/>
                    </a:lnTo>
                    <a:lnTo>
                      <a:pt x="266" y="122"/>
                    </a:lnTo>
                    <a:lnTo>
                      <a:pt x="266" y="155"/>
                    </a:lnTo>
                    <a:lnTo>
                      <a:pt x="266" y="189"/>
                    </a:lnTo>
                    <a:lnTo>
                      <a:pt x="265" y="221"/>
                    </a:lnTo>
                    <a:lnTo>
                      <a:pt x="265" y="250"/>
                    </a:lnTo>
                    <a:lnTo>
                      <a:pt x="265" y="278"/>
                    </a:lnTo>
                    <a:lnTo>
                      <a:pt x="264" y="303"/>
                    </a:lnTo>
                    <a:lnTo>
                      <a:pt x="264" y="324"/>
                    </a:lnTo>
                    <a:lnTo>
                      <a:pt x="264" y="339"/>
                    </a:lnTo>
                    <a:lnTo>
                      <a:pt x="264" y="349"/>
                    </a:lnTo>
                    <a:lnTo>
                      <a:pt x="264" y="353"/>
                    </a:lnTo>
                    <a:lnTo>
                      <a:pt x="263" y="349"/>
                    </a:lnTo>
                    <a:lnTo>
                      <a:pt x="262" y="339"/>
                    </a:lnTo>
                    <a:lnTo>
                      <a:pt x="260" y="322"/>
                    </a:lnTo>
                    <a:lnTo>
                      <a:pt x="258" y="302"/>
                    </a:lnTo>
                    <a:lnTo>
                      <a:pt x="256" y="276"/>
                    </a:lnTo>
                    <a:lnTo>
                      <a:pt x="254" y="248"/>
                    </a:lnTo>
                    <a:lnTo>
                      <a:pt x="251" y="217"/>
                    </a:lnTo>
                    <a:lnTo>
                      <a:pt x="249" y="185"/>
                    </a:lnTo>
                    <a:lnTo>
                      <a:pt x="246" y="152"/>
                    </a:lnTo>
                    <a:lnTo>
                      <a:pt x="243" y="120"/>
                    </a:lnTo>
                    <a:lnTo>
                      <a:pt x="241" y="88"/>
                    </a:lnTo>
                    <a:lnTo>
                      <a:pt x="239" y="59"/>
                    </a:lnTo>
                    <a:close/>
                    <a:moveTo>
                      <a:pt x="24" y="0"/>
                    </a:moveTo>
                    <a:lnTo>
                      <a:pt x="23" y="27"/>
                    </a:lnTo>
                    <a:lnTo>
                      <a:pt x="23" y="58"/>
                    </a:lnTo>
                    <a:lnTo>
                      <a:pt x="22" y="91"/>
                    </a:lnTo>
                    <a:lnTo>
                      <a:pt x="20" y="125"/>
                    </a:lnTo>
                    <a:lnTo>
                      <a:pt x="18" y="158"/>
                    </a:lnTo>
                    <a:lnTo>
                      <a:pt x="17" y="189"/>
                    </a:lnTo>
                    <a:lnTo>
                      <a:pt x="16" y="220"/>
                    </a:lnTo>
                    <a:lnTo>
                      <a:pt x="15" y="247"/>
                    </a:lnTo>
                    <a:lnTo>
                      <a:pt x="14" y="272"/>
                    </a:lnTo>
                    <a:lnTo>
                      <a:pt x="13" y="292"/>
                    </a:lnTo>
                    <a:lnTo>
                      <a:pt x="13" y="307"/>
                    </a:lnTo>
                    <a:lnTo>
                      <a:pt x="12" y="318"/>
                    </a:lnTo>
                    <a:lnTo>
                      <a:pt x="12" y="321"/>
                    </a:lnTo>
                    <a:lnTo>
                      <a:pt x="12" y="317"/>
                    </a:lnTo>
                    <a:lnTo>
                      <a:pt x="12" y="307"/>
                    </a:lnTo>
                    <a:lnTo>
                      <a:pt x="11" y="291"/>
                    </a:lnTo>
                    <a:lnTo>
                      <a:pt x="10" y="271"/>
                    </a:lnTo>
                    <a:lnTo>
                      <a:pt x="9" y="247"/>
                    </a:lnTo>
                    <a:lnTo>
                      <a:pt x="8" y="220"/>
                    </a:lnTo>
                    <a:lnTo>
                      <a:pt x="6" y="191"/>
                    </a:lnTo>
                    <a:lnTo>
                      <a:pt x="4" y="161"/>
                    </a:lnTo>
                    <a:lnTo>
                      <a:pt x="3" y="130"/>
                    </a:lnTo>
                    <a:lnTo>
                      <a:pt x="2" y="100"/>
                    </a:lnTo>
                    <a:lnTo>
                      <a:pt x="1" y="72"/>
                    </a:lnTo>
                    <a:lnTo>
                      <a:pt x="1" y="47"/>
                    </a:lnTo>
                    <a:lnTo>
                      <a:pt x="0" y="24"/>
                    </a:lnTo>
                    <a:lnTo>
                      <a:pt x="1" y="24"/>
                    </a:lnTo>
                    <a:lnTo>
                      <a:pt x="1" y="23"/>
                    </a:lnTo>
                    <a:lnTo>
                      <a:pt x="2" y="21"/>
                    </a:lnTo>
                    <a:lnTo>
                      <a:pt x="13" y="9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rgbClr val="D1C3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68598" tIns="34299" rIns="68598" bIns="3429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Freeform 21"/>
              <p:cNvSpPr>
                <a:spLocks/>
              </p:cNvSpPr>
              <p:nvPr/>
            </p:nvSpPr>
            <p:spPr bwMode="auto">
              <a:xfrm>
                <a:off x="661988" y="1323975"/>
                <a:ext cx="344488" cy="327025"/>
              </a:xfrm>
              <a:custGeom>
                <a:avLst/>
                <a:gdLst>
                  <a:gd name="T0" fmla="*/ 249496625 w 217"/>
                  <a:gd name="T1" fmla="*/ 0 h 206"/>
                  <a:gd name="T2" fmla="*/ 299899823 w 217"/>
                  <a:gd name="T3" fmla="*/ 2520950 h 206"/>
                  <a:gd name="T4" fmla="*/ 345262701 w 217"/>
                  <a:gd name="T5" fmla="*/ 15120938 h 206"/>
                  <a:gd name="T6" fmla="*/ 395665899 w 217"/>
                  <a:gd name="T7" fmla="*/ 30241875 h 206"/>
                  <a:gd name="T8" fmla="*/ 435988458 w 217"/>
                  <a:gd name="T9" fmla="*/ 55443438 h 206"/>
                  <a:gd name="T10" fmla="*/ 471270697 w 217"/>
                  <a:gd name="T11" fmla="*/ 83165950 h 206"/>
                  <a:gd name="T12" fmla="*/ 504031982 w 217"/>
                  <a:gd name="T13" fmla="*/ 120967500 h 206"/>
                  <a:gd name="T14" fmla="*/ 529233581 w 217"/>
                  <a:gd name="T15" fmla="*/ 163810950 h 206"/>
                  <a:gd name="T16" fmla="*/ 541835174 w 217"/>
                  <a:gd name="T17" fmla="*/ 216733438 h 206"/>
                  <a:gd name="T18" fmla="*/ 546875494 w 217"/>
                  <a:gd name="T19" fmla="*/ 269657513 h 206"/>
                  <a:gd name="T20" fmla="*/ 544354540 w 217"/>
                  <a:gd name="T21" fmla="*/ 423386250 h 206"/>
                  <a:gd name="T22" fmla="*/ 466230377 w 217"/>
                  <a:gd name="T23" fmla="*/ 473789375 h 206"/>
                  <a:gd name="T24" fmla="*/ 388104626 w 217"/>
                  <a:gd name="T25" fmla="*/ 506552200 h 206"/>
                  <a:gd name="T26" fmla="*/ 309980462 w 217"/>
                  <a:gd name="T27" fmla="*/ 519152188 h 206"/>
                  <a:gd name="T28" fmla="*/ 234375665 w 217"/>
                  <a:gd name="T29" fmla="*/ 519152188 h 206"/>
                  <a:gd name="T30" fmla="*/ 156249914 w 217"/>
                  <a:gd name="T31" fmla="*/ 504031250 h 206"/>
                  <a:gd name="T32" fmla="*/ 78125751 w 217"/>
                  <a:gd name="T33" fmla="*/ 468749063 h 206"/>
                  <a:gd name="T34" fmla="*/ 0 w 217"/>
                  <a:gd name="T35" fmla="*/ 420866888 h 206"/>
                  <a:gd name="T36" fmla="*/ 0 w 217"/>
                  <a:gd name="T37" fmla="*/ 274697825 h 206"/>
                  <a:gd name="T38" fmla="*/ 5040320 w 217"/>
                  <a:gd name="T39" fmla="*/ 206652813 h 206"/>
                  <a:gd name="T40" fmla="*/ 20161279 w 217"/>
                  <a:gd name="T41" fmla="*/ 153730325 h 206"/>
                  <a:gd name="T42" fmla="*/ 45362878 w 217"/>
                  <a:gd name="T43" fmla="*/ 105846563 h 206"/>
                  <a:gd name="T44" fmla="*/ 75604797 w 217"/>
                  <a:gd name="T45" fmla="*/ 68045013 h 206"/>
                  <a:gd name="T46" fmla="*/ 115927356 w 217"/>
                  <a:gd name="T47" fmla="*/ 37803138 h 206"/>
                  <a:gd name="T48" fmla="*/ 156249914 w 217"/>
                  <a:gd name="T49" fmla="*/ 17641888 h 206"/>
                  <a:gd name="T50" fmla="*/ 204133746 w 217"/>
                  <a:gd name="T51" fmla="*/ 5040313 h 206"/>
                  <a:gd name="T52" fmla="*/ 249496625 w 217"/>
                  <a:gd name="T53" fmla="*/ 0 h 20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0" t="0" r="r" b="b"/>
                <a:pathLst>
                  <a:path w="217" h="206">
                    <a:moveTo>
                      <a:pt x="99" y="0"/>
                    </a:moveTo>
                    <a:lnTo>
                      <a:pt x="119" y="1"/>
                    </a:lnTo>
                    <a:lnTo>
                      <a:pt x="137" y="6"/>
                    </a:lnTo>
                    <a:lnTo>
                      <a:pt x="157" y="12"/>
                    </a:lnTo>
                    <a:lnTo>
                      <a:pt x="173" y="22"/>
                    </a:lnTo>
                    <a:lnTo>
                      <a:pt x="187" y="33"/>
                    </a:lnTo>
                    <a:lnTo>
                      <a:pt x="200" y="48"/>
                    </a:lnTo>
                    <a:lnTo>
                      <a:pt x="210" y="65"/>
                    </a:lnTo>
                    <a:lnTo>
                      <a:pt x="215" y="86"/>
                    </a:lnTo>
                    <a:lnTo>
                      <a:pt x="217" y="107"/>
                    </a:lnTo>
                    <a:lnTo>
                      <a:pt x="216" y="168"/>
                    </a:lnTo>
                    <a:lnTo>
                      <a:pt x="185" y="188"/>
                    </a:lnTo>
                    <a:lnTo>
                      <a:pt x="154" y="201"/>
                    </a:lnTo>
                    <a:lnTo>
                      <a:pt x="123" y="206"/>
                    </a:lnTo>
                    <a:lnTo>
                      <a:pt x="93" y="206"/>
                    </a:lnTo>
                    <a:lnTo>
                      <a:pt x="62" y="200"/>
                    </a:lnTo>
                    <a:lnTo>
                      <a:pt x="31" y="186"/>
                    </a:lnTo>
                    <a:lnTo>
                      <a:pt x="0" y="167"/>
                    </a:lnTo>
                    <a:lnTo>
                      <a:pt x="0" y="109"/>
                    </a:lnTo>
                    <a:lnTo>
                      <a:pt x="2" y="82"/>
                    </a:lnTo>
                    <a:lnTo>
                      <a:pt x="8" y="61"/>
                    </a:lnTo>
                    <a:lnTo>
                      <a:pt x="18" y="42"/>
                    </a:lnTo>
                    <a:lnTo>
                      <a:pt x="30" y="27"/>
                    </a:lnTo>
                    <a:lnTo>
                      <a:pt x="46" y="15"/>
                    </a:lnTo>
                    <a:lnTo>
                      <a:pt x="62" y="7"/>
                    </a:lnTo>
                    <a:lnTo>
                      <a:pt x="81" y="2"/>
                    </a:lnTo>
                    <a:lnTo>
                      <a:pt x="99" y="0"/>
                    </a:ln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68598" tIns="34299" rIns="68598" bIns="3429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Rectangle 22"/>
              <p:cNvSpPr>
                <a:spLocks noChangeArrowheads="1"/>
              </p:cNvSpPr>
              <p:nvPr/>
            </p:nvSpPr>
            <p:spPr bwMode="auto">
              <a:xfrm>
                <a:off x="736691" y="4791169"/>
                <a:ext cx="1216506" cy="400652"/>
              </a:xfrm>
              <a:prstGeom prst="rect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68598" tIns="34299" rIns="68598" bIns="34299"/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altLang="es-EC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</a:endParaRPr>
              </a:p>
            </p:txBody>
          </p:sp>
          <p:sp>
            <p:nvSpPr>
              <p:cNvPr id="22" name="Rectangle 22"/>
              <p:cNvSpPr>
                <a:spLocks noChangeArrowheads="1"/>
              </p:cNvSpPr>
              <p:nvPr/>
            </p:nvSpPr>
            <p:spPr bwMode="auto">
              <a:xfrm>
                <a:off x="566776" y="4929027"/>
                <a:ext cx="1549903" cy="1211276"/>
              </a:xfrm>
              <a:prstGeom prst="rect">
                <a:avLst/>
              </a:prstGeom>
              <a:solidFill>
                <a:sysClr val="windowText" lastClr="000000">
                  <a:lumMod val="75000"/>
                  <a:lumOff val="25000"/>
                </a:sysClr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lIns="68598" tIns="34299" rIns="68598" bIns="34299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IN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3" name="Oval 33"/>
            <p:cNvSpPr/>
            <p:nvPr/>
          </p:nvSpPr>
          <p:spPr>
            <a:xfrm>
              <a:off x="5675313" y="1681163"/>
              <a:ext cx="825500" cy="8255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24" name="Oval 34"/>
            <p:cNvSpPr/>
            <p:nvPr/>
          </p:nvSpPr>
          <p:spPr>
            <a:xfrm>
              <a:off x="7550150" y="2286000"/>
              <a:ext cx="825500" cy="8255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5" name="Oval 35"/>
            <p:cNvSpPr/>
            <p:nvPr/>
          </p:nvSpPr>
          <p:spPr>
            <a:xfrm>
              <a:off x="8240713" y="4168775"/>
              <a:ext cx="825500" cy="8255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26" name="Oval 36"/>
            <p:cNvSpPr/>
            <p:nvPr/>
          </p:nvSpPr>
          <p:spPr>
            <a:xfrm>
              <a:off x="3122613" y="4168775"/>
              <a:ext cx="825500" cy="8255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7" name="Oval 37"/>
            <p:cNvSpPr/>
            <p:nvPr/>
          </p:nvSpPr>
          <p:spPr>
            <a:xfrm>
              <a:off x="3735388" y="2286000"/>
              <a:ext cx="825500" cy="825500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I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28" name="Rectangle 39"/>
          <p:cNvSpPr/>
          <p:nvPr/>
        </p:nvSpPr>
        <p:spPr>
          <a:xfrm>
            <a:off x="739692" y="4344370"/>
            <a:ext cx="2892425" cy="369332"/>
          </a:xfrm>
          <a:prstGeom prst="rect">
            <a:avLst/>
          </a:prstGeom>
        </p:spPr>
        <p:txBody>
          <a:bodyPr lIns="0" rIns="0" anchor="ctr">
            <a:spAutoFit/>
          </a:bodyPr>
          <a:lstStyle/>
          <a:p>
            <a:pPr algn="just">
              <a:defRPr/>
            </a:pPr>
            <a:r>
              <a:rPr lang="es-EC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SEGURIDAD Y DEFENSA</a:t>
            </a:r>
          </a:p>
        </p:txBody>
      </p:sp>
      <p:sp>
        <p:nvSpPr>
          <p:cNvPr id="29" name="Rectangle 40"/>
          <p:cNvSpPr>
            <a:spLocks noChangeArrowheads="1"/>
          </p:cNvSpPr>
          <p:nvPr/>
        </p:nvSpPr>
        <p:spPr bwMode="auto">
          <a:xfrm>
            <a:off x="8303562" y="4992334"/>
            <a:ext cx="326755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Determinar la </a:t>
            </a:r>
            <a:r>
              <a:rPr lang="es-ES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existencia de procedimientos y </a:t>
            </a:r>
            <a:r>
              <a:rPr lang="es-ES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regulaciones.</a:t>
            </a:r>
            <a:endParaRPr lang="es-ES" sz="14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es-EC" sz="1400" b="1" dirty="0">
                <a:solidFill>
                  <a:prstClr val="black"/>
                </a:solidFill>
                <a:latin typeface="Arial" panose="020B0604020202020204" pitchFamily="34" charset="0"/>
                <a:ea typeface="Open Sans" panose="020B0606030504020204"/>
                <a:cs typeface="Arial" panose="020B0604020202020204" pitchFamily="34" charset="0"/>
              </a:rPr>
              <a:t>Nivel de conocimiento y aplicación.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altLang="es-EC" sz="1400" b="1" dirty="0">
                <a:solidFill>
                  <a:prstClr val="black"/>
                </a:solidFill>
                <a:latin typeface="Arial" panose="020B0604020202020204" pitchFamily="34" charset="0"/>
                <a:ea typeface="Open Sans" panose="020B0606030504020204"/>
                <a:cs typeface="Arial" panose="020B0604020202020204" pitchFamily="34" charset="0"/>
              </a:rPr>
              <a:t>Resultados en la ejecución presupuestaria y física. </a:t>
            </a:r>
          </a:p>
        </p:txBody>
      </p:sp>
      <p:sp>
        <p:nvSpPr>
          <p:cNvPr id="30" name="Rectangle 41"/>
          <p:cNvSpPr>
            <a:spLocks noChangeArrowheads="1"/>
          </p:cNvSpPr>
          <p:nvPr/>
        </p:nvSpPr>
        <p:spPr bwMode="auto">
          <a:xfrm>
            <a:off x="8621474" y="4327059"/>
            <a:ext cx="31949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IN" altLang="es-EC" b="1" dirty="0">
                <a:latin typeface="Arial" panose="020B0604020202020204" pitchFamily="34" charset="0"/>
                <a:ea typeface="Open Sans" panose="020B0606030504020204"/>
                <a:cs typeface="Arial" panose="020B0604020202020204" pitchFamily="34" charset="0"/>
              </a:rPr>
              <a:t>NORMATIVA Y RESULTADOS</a:t>
            </a:r>
          </a:p>
        </p:txBody>
      </p:sp>
      <p:sp>
        <p:nvSpPr>
          <p:cNvPr id="31" name="Rectangle 43"/>
          <p:cNvSpPr>
            <a:spLocks noChangeArrowheads="1"/>
          </p:cNvSpPr>
          <p:nvPr/>
        </p:nvSpPr>
        <p:spPr bwMode="auto">
          <a:xfrm>
            <a:off x="8193704" y="2265714"/>
            <a:ext cx="34575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C" altLang="es-EC" b="1" dirty="0">
                <a:latin typeface="Arial" panose="020B0604020202020204" pitchFamily="34" charset="0"/>
                <a:ea typeface="Open Sans" panose="020B0606030504020204"/>
                <a:cs typeface="Arial" panose="020B0604020202020204" pitchFamily="34" charset="0"/>
              </a:rPr>
              <a:t>CAPACIDAD DE GESTIÓN</a:t>
            </a:r>
          </a:p>
        </p:txBody>
      </p:sp>
      <p:sp>
        <p:nvSpPr>
          <p:cNvPr id="32" name="Rectangle 45"/>
          <p:cNvSpPr/>
          <p:nvPr/>
        </p:nvSpPr>
        <p:spPr>
          <a:xfrm>
            <a:off x="800492" y="2178061"/>
            <a:ext cx="3101027" cy="369332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ctr">
              <a:defRPr/>
            </a:pPr>
            <a:r>
              <a:rPr lang="es-EC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RIESGO CONCEPTO BASE</a:t>
            </a:r>
          </a:p>
        </p:txBody>
      </p:sp>
      <p:sp>
        <p:nvSpPr>
          <p:cNvPr id="33" name="Rectangle 47"/>
          <p:cNvSpPr/>
          <p:nvPr/>
        </p:nvSpPr>
        <p:spPr>
          <a:xfrm>
            <a:off x="1486846" y="1400239"/>
            <a:ext cx="4558352" cy="369332"/>
          </a:xfrm>
          <a:prstGeom prst="rect">
            <a:avLst/>
          </a:prstGeom>
        </p:spPr>
        <p:txBody>
          <a:bodyPr wrap="square" lIns="0" rIns="0" anchor="ctr">
            <a:spAutoFit/>
          </a:bodyPr>
          <a:lstStyle/>
          <a:p>
            <a:pPr algn="just">
              <a:defRPr/>
            </a:pPr>
            <a:r>
              <a:rPr lang="es-EC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EJECUCIÓN PRESUPUESTARIA Y FÍSICA</a:t>
            </a:r>
          </a:p>
        </p:txBody>
      </p:sp>
      <p:sp>
        <p:nvSpPr>
          <p:cNvPr id="34" name="Rectangle 40"/>
          <p:cNvSpPr>
            <a:spLocks noChangeArrowheads="1"/>
          </p:cNvSpPr>
          <p:nvPr/>
        </p:nvSpPr>
        <p:spPr bwMode="auto">
          <a:xfrm>
            <a:off x="739692" y="4892245"/>
            <a:ext cx="2769396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altLang="es-EC" sz="1400" b="1" dirty="0">
                <a:solidFill>
                  <a:prstClr val="black"/>
                </a:solidFill>
                <a:latin typeface="Arial" panose="020B0604020202020204" pitchFamily="34" charset="0"/>
                <a:ea typeface="Open Sans" panose="020B0606030504020204"/>
                <a:cs typeface="Arial" panose="020B0604020202020204" pitchFamily="34" charset="0"/>
              </a:rPr>
              <a:t>Dominio académico </a:t>
            </a:r>
            <a:r>
              <a:rPr lang="es-EC" altLang="es-EC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Open Sans" panose="020B0606030504020204"/>
                <a:cs typeface="Arial" panose="020B0604020202020204" pitchFamily="34" charset="0"/>
              </a:rPr>
              <a:t>e institucional </a:t>
            </a:r>
            <a:r>
              <a:rPr lang="es-EC" altLang="es-EC" sz="1400" b="1" dirty="0">
                <a:solidFill>
                  <a:prstClr val="black"/>
                </a:solidFill>
                <a:latin typeface="Arial" panose="020B0604020202020204" pitchFamily="34" charset="0"/>
                <a:ea typeface="Open Sans" panose="020B0606030504020204"/>
                <a:cs typeface="Arial" panose="020B0604020202020204" pitchFamily="34" charset="0"/>
              </a:rPr>
              <a:t>de la UFA-ESPE.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altLang="es-EC" sz="1400" b="1" dirty="0">
                <a:solidFill>
                  <a:prstClr val="black"/>
                </a:solidFill>
                <a:latin typeface="Arial" panose="020B0604020202020204" pitchFamily="34" charset="0"/>
                <a:ea typeface="Open Sans" panose="020B0606030504020204"/>
                <a:cs typeface="Arial" panose="020B0604020202020204" pitchFamily="34" charset="0"/>
              </a:rPr>
              <a:t>Fortalecimiento </a:t>
            </a:r>
            <a:r>
              <a:rPr lang="es-EC" altLang="es-EC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Open Sans" panose="020B0606030504020204"/>
                <a:cs typeface="Arial" panose="020B0604020202020204" pitchFamily="34" charset="0"/>
              </a:rPr>
              <a:t>prioritario.</a:t>
            </a:r>
            <a:endParaRPr lang="es-EC" altLang="es-EC" sz="1400" b="1" dirty="0">
              <a:solidFill>
                <a:prstClr val="black"/>
              </a:solidFill>
              <a:latin typeface="Arial" panose="020B0604020202020204" pitchFamily="34" charset="0"/>
              <a:ea typeface="Open Sans" panose="020B0606030504020204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altLang="es-EC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Open Sans" panose="020B0606030504020204"/>
                <a:cs typeface="Arial" panose="020B0604020202020204" pitchFamily="34" charset="0"/>
              </a:rPr>
              <a:t>Docencia</a:t>
            </a:r>
            <a:r>
              <a:rPr lang="es-EC" altLang="es-EC" sz="1400" b="1" dirty="0">
                <a:solidFill>
                  <a:prstClr val="black"/>
                </a:solidFill>
                <a:latin typeface="Arial" panose="020B0604020202020204" pitchFamily="34" charset="0"/>
                <a:ea typeface="Open Sans" panose="020B0606030504020204"/>
                <a:cs typeface="Arial" panose="020B0604020202020204" pitchFamily="34" charset="0"/>
              </a:rPr>
              <a:t>, Investigación, Vinculación, que generan valor.</a:t>
            </a:r>
          </a:p>
        </p:txBody>
      </p:sp>
      <p:sp>
        <p:nvSpPr>
          <p:cNvPr id="35" name="Rectangle 40"/>
          <p:cNvSpPr>
            <a:spLocks noChangeArrowheads="1"/>
          </p:cNvSpPr>
          <p:nvPr/>
        </p:nvSpPr>
        <p:spPr bwMode="auto">
          <a:xfrm>
            <a:off x="678177" y="2613683"/>
            <a:ext cx="322334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altLang="es-EC" sz="1400" b="1" dirty="0">
                <a:solidFill>
                  <a:prstClr val="black"/>
                </a:solidFill>
                <a:latin typeface="Arial" panose="020B0604020202020204" pitchFamily="34" charset="0"/>
                <a:ea typeface="Open Sans" panose="020B0606030504020204"/>
                <a:cs typeface="Arial" panose="020B0604020202020204" pitchFamily="34" charset="0"/>
              </a:rPr>
              <a:t>Investigar la gestión del riesgo, </a:t>
            </a:r>
            <a:r>
              <a:rPr lang="es-EC" altLang="es-EC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Open Sans" panose="020B0606030504020204"/>
                <a:cs typeface="Arial" panose="020B0604020202020204" pitchFamily="34" charset="0"/>
              </a:rPr>
              <a:t> </a:t>
            </a:r>
            <a:r>
              <a:rPr lang="es-EC" altLang="es-EC" sz="1400" b="1" dirty="0">
                <a:solidFill>
                  <a:prstClr val="black"/>
                </a:solidFill>
                <a:latin typeface="Arial" panose="020B0604020202020204" pitchFamily="34" charset="0"/>
                <a:ea typeface="Open Sans" panose="020B0606030504020204"/>
                <a:cs typeface="Arial" panose="020B0604020202020204" pitchFamily="34" charset="0"/>
              </a:rPr>
              <a:t>probabilidad </a:t>
            </a:r>
            <a:r>
              <a:rPr lang="es-ES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 ocurrencia de un evento no deseado que </a:t>
            </a:r>
            <a:r>
              <a:rPr lang="es-ES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perjudica o afecta a </a:t>
            </a:r>
            <a:r>
              <a:rPr lang="es-ES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 entidad o su </a:t>
            </a:r>
            <a:r>
              <a:rPr lang="es-ES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entorno.</a:t>
            </a:r>
            <a:endParaRPr lang="es-ES" sz="14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Riesgo </a:t>
            </a:r>
            <a:r>
              <a:rPr lang="es-ES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inherente, se procura </a:t>
            </a:r>
            <a:r>
              <a:rPr lang="es-ES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riesgo </a:t>
            </a:r>
            <a:r>
              <a:rPr lang="es-ES" sz="14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residual mínimo</a:t>
            </a:r>
            <a:r>
              <a:rPr lang="es-ES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s-ES" sz="1400" b="1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36" name="Rectangle 40"/>
          <p:cNvSpPr>
            <a:spLocks noChangeArrowheads="1"/>
          </p:cNvSpPr>
          <p:nvPr/>
        </p:nvSpPr>
        <p:spPr bwMode="auto">
          <a:xfrm>
            <a:off x="6072844" y="1215573"/>
            <a:ext cx="557799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altLang="es-EC" sz="1400" b="1" dirty="0">
                <a:solidFill>
                  <a:prstClr val="black"/>
                </a:solidFill>
                <a:latin typeface="Arial" panose="020B0604020202020204" pitchFamily="34" charset="0"/>
                <a:ea typeface="Open Sans" panose="020B0606030504020204"/>
                <a:cs typeface="Arial" panose="020B0604020202020204" pitchFamily="34" charset="0"/>
              </a:rPr>
              <a:t>Cumplir con los objetivos del P.E.I.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altLang="es-EC" sz="1400" b="1" dirty="0">
                <a:solidFill>
                  <a:prstClr val="black"/>
                </a:solidFill>
                <a:latin typeface="Arial" panose="020B0604020202020204" pitchFamily="34" charset="0"/>
                <a:ea typeface="Open Sans" panose="020B0606030504020204"/>
                <a:cs typeface="Arial" panose="020B0604020202020204" pitchFamily="34" charset="0"/>
              </a:rPr>
              <a:t>Proyectos de inversión son aprobados por la </a:t>
            </a:r>
            <a:r>
              <a:rPr lang="es-EC" altLang="es-EC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Open Sans" panose="020B0606030504020204"/>
                <a:cs typeface="Arial" panose="020B0604020202020204" pitchFamily="34" charset="0"/>
              </a:rPr>
              <a:t>SNPD (STPE)</a:t>
            </a:r>
            <a:endParaRPr lang="es-EC" altLang="es-EC" sz="1400" b="1" dirty="0">
              <a:solidFill>
                <a:prstClr val="black"/>
              </a:solidFill>
              <a:latin typeface="Arial" panose="020B0604020202020204" pitchFamily="34" charset="0"/>
              <a:ea typeface="Open Sans" panose="020B0606030504020204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C" altLang="es-EC" sz="1400" b="1" dirty="0">
                <a:solidFill>
                  <a:prstClr val="black"/>
                </a:solidFill>
                <a:latin typeface="Arial" panose="020B0604020202020204" pitchFamily="34" charset="0"/>
                <a:ea typeface="Open Sans" panose="020B0606030504020204"/>
                <a:cs typeface="Arial" panose="020B0604020202020204" pitchFamily="34" charset="0"/>
              </a:rPr>
              <a:t>Proyectos de inversión tienen su propio </a:t>
            </a:r>
            <a:r>
              <a:rPr lang="es-EC" altLang="es-EC" sz="1400" b="1" dirty="0" smtClean="0">
                <a:solidFill>
                  <a:prstClr val="black"/>
                </a:solidFill>
                <a:latin typeface="Arial" panose="020B0604020202020204" pitchFamily="34" charset="0"/>
                <a:ea typeface="Open Sans" panose="020B0606030504020204"/>
                <a:cs typeface="Arial" panose="020B0604020202020204" pitchFamily="34" charset="0"/>
              </a:rPr>
              <a:t>CUP</a:t>
            </a:r>
            <a:endParaRPr lang="es-EC" altLang="es-EC" sz="1400" b="1" dirty="0">
              <a:solidFill>
                <a:prstClr val="black"/>
              </a:solidFill>
              <a:latin typeface="Arial" panose="020B0604020202020204" pitchFamily="34" charset="0"/>
              <a:ea typeface="Open Sans" panose="020B0606030504020204"/>
              <a:cs typeface="Arial" panose="020B0604020202020204" pitchFamily="34" charset="0"/>
            </a:endParaRPr>
          </a:p>
        </p:txBody>
      </p:sp>
      <p:sp>
        <p:nvSpPr>
          <p:cNvPr id="37" name="Rectángulo 63"/>
          <p:cNvSpPr/>
          <p:nvPr/>
        </p:nvSpPr>
        <p:spPr>
          <a:xfrm>
            <a:off x="8259899" y="2625582"/>
            <a:ext cx="356792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s-EC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</a:rPr>
              <a:t>Administradores.</a:t>
            </a:r>
          </a:p>
          <a:p>
            <a:pPr marL="285750" marR="0" lvl="0" indent="-28575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s-EC" sz="1400" b="1" kern="0" dirty="0">
                <a:solidFill>
                  <a:prstClr val="black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kumimoji="0" lang="es-E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</a:rPr>
              <a:t>eficiente manejo del riesgo operacional incidiría negativamente en cumplimiento de normas y procedimientos que impactarían en los resultados de los indicadores.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08996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xmlns="" id="{938406F2-3756-493A-BE86-EE9638517ECB}"/>
              </a:ext>
            </a:extLst>
          </p:cNvPr>
          <p:cNvSpPr txBox="1">
            <a:spLocks/>
          </p:cNvSpPr>
          <p:nvPr/>
        </p:nvSpPr>
        <p:spPr>
          <a:xfrm>
            <a:off x="2864978" y="341130"/>
            <a:ext cx="7312313" cy="7442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C" sz="3200" b="1" dirty="0" smtClean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FORMULACIÓN DEL </a:t>
            </a:r>
            <a:r>
              <a:rPr lang="es-EC" sz="3200" b="1" dirty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</a:t>
            </a:r>
          </a:p>
        </p:txBody>
      </p:sp>
      <p:pic>
        <p:nvPicPr>
          <p:cNvPr id="16386" name="Picture 2" descr="Qué podemos preguntar al final de la entrevista 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09" y="1312984"/>
            <a:ext cx="10501256" cy="516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1231"/>
          <p:cNvSpPr/>
          <p:nvPr/>
        </p:nvSpPr>
        <p:spPr>
          <a:xfrm>
            <a:off x="6229350" y="1073174"/>
            <a:ext cx="5406389" cy="5272015"/>
          </a:xfrm>
          <a:prstGeom prst="rect">
            <a:avLst/>
          </a:prstGeom>
        </p:spPr>
        <p:txBody>
          <a:bodyPr anchor="ctr"/>
          <a:lstStyle/>
          <a:p>
            <a:pPr algn="ctr" defTabSz="905255">
              <a:lnSpc>
                <a:spcPct val="120000"/>
              </a:lnSpc>
              <a:defRPr/>
            </a:pPr>
            <a:endParaRPr lang="en-US" sz="1050" b="1" dirty="0">
              <a:solidFill>
                <a:srgbClr val="B0B5B5"/>
              </a:solidFill>
              <a:latin typeface="Century Gothic" panose="020B0502020202020204" pitchFamily="34" charset="0"/>
              <a:ea typeface="Roboto Medium"/>
              <a:cs typeface="Roboto Medium"/>
            </a:endParaRPr>
          </a:p>
          <a:p>
            <a:pPr lvl="0" algn="just"/>
            <a:r>
              <a:rPr lang="es-ES" sz="28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¿El manejo del riesgo operacional o la no ejecución de </a:t>
            </a:r>
            <a:r>
              <a:rPr lang="es-ES" sz="2800" b="1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este, </a:t>
            </a:r>
            <a:r>
              <a:rPr lang="es-ES" sz="2800" b="1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los proyectos de inversión relacionados al dominio académico de Seguridad y Defensa en la Universidad de las Fuerzas Armadas ESPE, incidió en sus correspondientes resultados de ejecución presupuestaria y física durante el periodo 2018, 2019 y 2020?</a:t>
            </a:r>
            <a:endParaRPr lang="en-US" sz="2800" b="1" kern="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996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xmlns="" id="{938406F2-3756-493A-BE86-EE9638517ECB}"/>
              </a:ext>
            </a:extLst>
          </p:cNvPr>
          <p:cNvSpPr txBox="1">
            <a:spLocks/>
          </p:cNvSpPr>
          <p:nvPr/>
        </p:nvSpPr>
        <p:spPr>
          <a:xfrm>
            <a:off x="2864978" y="341130"/>
            <a:ext cx="7312313" cy="7442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C" sz="3200" b="1" dirty="0" smtClean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</a:t>
            </a:r>
            <a:endParaRPr lang="es-EC" sz="3200" b="1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Дуга 1"/>
          <p:cNvSpPr/>
          <p:nvPr/>
        </p:nvSpPr>
        <p:spPr>
          <a:xfrm rot="2682824">
            <a:off x="-616385" y="518543"/>
            <a:ext cx="6836288" cy="6390943"/>
          </a:xfrm>
          <a:prstGeom prst="arc">
            <a:avLst>
              <a:gd name="adj1" fmla="val 15998721"/>
              <a:gd name="adj2" fmla="val 342858"/>
            </a:avLst>
          </a:prstGeom>
          <a:noFill/>
          <a:ln w="19050" cap="flat" cmpd="sng" algn="ctr">
            <a:solidFill>
              <a:srgbClr val="B0B5B5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upo 3"/>
          <p:cNvGrpSpPr/>
          <p:nvPr/>
        </p:nvGrpSpPr>
        <p:grpSpPr>
          <a:xfrm>
            <a:off x="2266202" y="1520205"/>
            <a:ext cx="9873537" cy="4985577"/>
            <a:chOff x="650415" y="1589400"/>
            <a:chExt cx="9873537" cy="4985577"/>
          </a:xfrm>
        </p:grpSpPr>
        <p:grpSp>
          <p:nvGrpSpPr>
            <p:cNvPr id="5" name="Группа 10"/>
            <p:cNvGrpSpPr>
              <a:grpSpLocks/>
            </p:cNvGrpSpPr>
            <p:nvPr/>
          </p:nvGrpSpPr>
          <p:grpSpPr bwMode="auto">
            <a:xfrm>
              <a:off x="3666148" y="1589400"/>
              <a:ext cx="6380391" cy="890588"/>
              <a:chOff x="2142782" y="1589657"/>
              <a:chExt cx="6379442" cy="889916"/>
            </a:xfrm>
          </p:grpSpPr>
          <p:sp>
            <p:nvSpPr>
              <p:cNvPr id="10" name="Shape 1231"/>
              <p:cNvSpPr/>
              <p:nvPr/>
            </p:nvSpPr>
            <p:spPr>
              <a:xfrm>
                <a:off x="2598621" y="1589657"/>
                <a:ext cx="5923603" cy="889916"/>
              </a:xfrm>
              <a:prstGeom prst="rect">
                <a:avLst/>
              </a:prstGeom>
            </p:spPr>
            <p:txBody>
              <a:bodyPr anchor="ctr"/>
              <a:lstStyle/>
              <a:p>
                <a:pPr marL="0" marR="0" lvl="0" indent="0" defTabSz="905255" eaLnBrk="1" fontAlgn="auto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050" b="1" i="0" u="none" strike="noStrike" kern="0" cap="none" spc="0" normalizeH="0" baseline="0" noProof="0" dirty="0">
                  <a:ln>
                    <a:noFill/>
                  </a:ln>
                  <a:solidFill>
                    <a:srgbClr val="ECBD8B"/>
                  </a:solidFill>
                  <a:effectLst/>
                  <a:uLnTx/>
                  <a:uFillTx/>
                  <a:latin typeface="Century Gothic" panose="020B0502020202020204" pitchFamily="34" charset="0"/>
                  <a:ea typeface="Roboto Medium"/>
                  <a:cs typeface="Roboto Medium"/>
                </a:endParaRPr>
              </a:p>
              <a:p>
                <a:pPr marL="0" marR="0" lvl="0" indent="0" algn="just" defTabSz="905255" eaLnBrk="1" fontAlgn="base" latinLnBrk="0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ES" sz="14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Desarrollar una fundamentación teórica </a:t>
                </a:r>
                <a:r>
                  <a:rPr kumimoji="0" lang="es-ES" sz="14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kumimoji="0" lang="es-ES" sz="1400" b="1" i="0" u="none" strike="noStrike" kern="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través de fuentes bibliográficas, con el fin de estructurar una base </a:t>
                </a:r>
                <a:r>
                  <a:rPr kumimoji="0" lang="es-ES" sz="1400" b="1" i="0" u="none" strike="noStrike" kern="0" cap="none" spc="0" normalizeH="0" baseline="0" noProof="0" dirty="0" smtClean="0">
                    <a:ln>
                      <a:noFill/>
                    </a:ln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conceptual sobre la problemática.</a:t>
                </a: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Овал 5"/>
              <p:cNvSpPr/>
              <p:nvPr/>
            </p:nvSpPr>
            <p:spPr>
              <a:xfrm>
                <a:off x="2142782" y="1870799"/>
                <a:ext cx="299572" cy="240490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uk-UA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6" name="Shape 1231"/>
            <p:cNvSpPr/>
            <p:nvPr/>
          </p:nvSpPr>
          <p:spPr bwMode="auto">
            <a:xfrm>
              <a:off x="4015112" y="5684389"/>
              <a:ext cx="5833048" cy="890588"/>
            </a:xfrm>
            <a:prstGeom prst="rect">
              <a:avLst/>
            </a:prstGeom>
          </p:spPr>
          <p:txBody>
            <a:bodyPr anchor="ctr"/>
            <a:lstStyle/>
            <a:p>
              <a:pPr marL="0" marR="0" lvl="0" indent="0" algn="just" defTabSz="905255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Proponer un modelo de estrategias, que permita mejorar el manejo del riesgo operacional y los resultados en sus </a:t>
              </a:r>
              <a:r>
                <a:rPr kumimoji="0" lang="es-ES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indicadores </a:t>
              </a:r>
              <a: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 ejecución presupuestaria y física.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Shape 1231"/>
            <p:cNvSpPr/>
            <p:nvPr/>
          </p:nvSpPr>
          <p:spPr bwMode="auto">
            <a:xfrm>
              <a:off x="4581960" y="2667147"/>
              <a:ext cx="5853058" cy="762948"/>
            </a:xfrm>
            <a:prstGeom prst="rect">
              <a:avLst/>
            </a:prstGeom>
          </p:spPr>
          <p:txBody>
            <a:bodyPr anchor="ctr"/>
            <a:lstStyle/>
            <a:p>
              <a:pPr marL="0" marR="0" lvl="0" indent="0" defTabSz="905255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004C56"/>
                </a:solidFill>
                <a:effectLst/>
                <a:uLnTx/>
                <a:uFillTx/>
                <a:latin typeface="Century Gothic" panose="020B0502020202020204" pitchFamily="34" charset="0"/>
                <a:ea typeface="Roboto Medium"/>
                <a:cs typeface="Roboto Medium"/>
              </a:endParaRPr>
            </a:p>
            <a:p>
              <a:pPr marL="0" marR="0" lvl="0" indent="0" algn="just" defTabSz="905255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Evaluar los conocimientos y aplicación sobre el manejo del riesgo operacional a través de encuestas y matrices, para obtener </a:t>
              </a:r>
              <a:r>
                <a:rPr kumimoji="0" lang="es-ES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datos </a:t>
              </a:r>
              <a: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 la variable independiente.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Shape 1231"/>
            <p:cNvSpPr/>
            <p:nvPr/>
          </p:nvSpPr>
          <p:spPr>
            <a:xfrm>
              <a:off x="650415" y="2299959"/>
              <a:ext cx="3015733" cy="3384430"/>
            </a:xfrm>
            <a:prstGeom prst="rect">
              <a:avLst/>
            </a:prstGeom>
          </p:spPr>
          <p:txBody>
            <a:bodyPr anchor="ctr"/>
            <a:lstStyle/>
            <a:p>
              <a:pPr marL="0" marR="0" lvl="0" indent="0" algn="ctr" defTabSz="905255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B0B5B5"/>
                </a:solidFill>
                <a:effectLst/>
                <a:uLnTx/>
                <a:uFillTx/>
                <a:latin typeface="Century Gothic" panose="020B0502020202020204" pitchFamily="34" charset="0"/>
                <a:ea typeface="Roboto Medium"/>
                <a:cs typeface="Roboto Medium"/>
              </a:endParaRPr>
            </a:p>
            <a:p>
              <a:pPr marL="0" marR="0" lvl="0" indent="0" algn="just" defTabSz="914400" eaLnBrk="1" fontAlgn="base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sng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Investigar el manejo del riesgo </a:t>
              </a:r>
              <a:r>
                <a:rPr kumimoji="0" lang="es-ES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operacional en los proyectos de inversión relacionados con el dominio académico de Seguridad y Defensa en la Universidad de las Fuerzas Armadas ESPE durante el periodo 2018, 2019 y 2020, </a:t>
              </a:r>
              <a:r>
                <a:rPr kumimoji="0" lang="es-ES" sz="1400" b="1" i="0" u="sng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mediante instrumentos técnicos </a:t>
              </a:r>
              <a:r>
                <a:rPr kumimoji="0" lang="es-ES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 búsqueda de información, </a:t>
              </a:r>
              <a:r>
                <a:rPr kumimoji="0" lang="es-ES" sz="1400" b="1" i="0" u="sng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para medir su incidencia en los resultados </a:t>
              </a:r>
              <a:r>
                <a:rPr kumimoji="0" lang="es-ES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 ejecución presupuestaria y física de estos proyectos, según los indicadores establecidos.</a:t>
              </a:r>
              <a:endParaRPr kumimoji="0" lang="en-US" sz="14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Shape 1231"/>
            <p:cNvSpPr/>
            <p:nvPr/>
          </p:nvSpPr>
          <p:spPr bwMode="auto">
            <a:xfrm>
              <a:off x="4599464" y="3543500"/>
              <a:ext cx="5924488" cy="890588"/>
            </a:xfrm>
            <a:prstGeom prst="rect">
              <a:avLst/>
            </a:prstGeom>
          </p:spPr>
          <p:txBody>
            <a:bodyPr anchor="ctr"/>
            <a:lstStyle/>
            <a:p>
              <a:pPr marL="0" marR="0" lvl="0" indent="0" defTabSz="905255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rgbClr val="F4841A"/>
                </a:solidFill>
                <a:effectLst/>
                <a:uLnTx/>
                <a:uFillTx/>
                <a:latin typeface="Century Gothic" panose="020B0502020202020204" pitchFamily="34" charset="0"/>
                <a:ea typeface="Roboto Medium"/>
                <a:cs typeface="Roboto Medium"/>
              </a:endParaRPr>
            </a:p>
            <a:p>
              <a:pPr marL="0" marR="0" lvl="0" indent="0" algn="just" defTabSz="905255" eaLnBrk="1" fontAlgn="base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Analizar los resultados de los proyectos de inversión </a:t>
              </a:r>
              <a:r>
                <a:rPr kumimoji="0" lang="es-ES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en Seguridad </a:t>
              </a:r>
              <a: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y Defensa, a través del estudio de indicadores </a:t>
              </a:r>
              <a:r>
                <a:rPr kumimoji="0" lang="es-ES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en </a:t>
              </a:r>
              <a: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los reportes de ejecución para obtener </a:t>
              </a:r>
              <a:r>
                <a:rPr kumimoji="0" lang="es-ES" sz="1400" b="1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datos  </a:t>
              </a:r>
              <a:r>
                <a:rPr kumimoji="0" lang="es-ES" sz="14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de la variable dependiente.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1 Título">
            <a:extLst>
              <a:ext uri="{FF2B5EF4-FFF2-40B4-BE49-F238E27FC236}">
                <a16:creationId xmlns:a16="http://schemas.microsoft.com/office/drawing/2014/main" xmlns="" id="{938406F2-3756-493A-BE86-EE9638517ECB}"/>
              </a:ext>
            </a:extLst>
          </p:cNvPr>
          <p:cNvSpPr txBox="1">
            <a:spLocks/>
          </p:cNvSpPr>
          <p:nvPr/>
        </p:nvSpPr>
        <p:spPr>
          <a:xfrm>
            <a:off x="2864978" y="1520205"/>
            <a:ext cx="1719618" cy="48134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S_tradnl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</a:t>
            </a:r>
            <a:endParaRPr lang="es-EC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1 Título">
            <a:extLst>
              <a:ext uri="{FF2B5EF4-FFF2-40B4-BE49-F238E27FC236}">
                <a16:creationId xmlns:a16="http://schemas.microsoft.com/office/drawing/2014/main" xmlns="" id="{938406F2-3756-493A-BE86-EE9638517ECB}"/>
              </a:ext>
            </a:extLst>
          </p:cNvPr>
          <p:cNvSpPr txBox="1">
            <a:spLocks/>
          </p:cNvSpPr>
          <p:nvPr/>
        </p:nvSpPr>
        <p:spPr>
          <a:xfrm>
            <a:off x="7840275" y="1194978"/>
            <a:ext cx="1719618" cy="481347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S_tradnl" sz="1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ESPECÍFICOS</a:t>
            </a:r>
            <a:endParaRPr lang="es-EC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5">
            <a:extLst>
              <a:ext uri="{FF2B5EF4-FFF2-40B4-BE49-F238E27FC236}">
                <a16:creationId xmlns:a16="http://schemas.microsoft.com/office/drawing/2014/main" xmlns="" id="{171E6DF7-0A04-4BC3-974C-79EBCD62550E}"/>
              </a:ext>
            </a:extLst>
          </p:cNvPr>
          <p:cNvSpPr/>
          <p:nvPr/>
        </p:nvSpPr>
        <p:spPr bwMode="auto">
          <a:xfrm>
            <a:off x="5863010" y="2947484"/>
            <a:ext cx="299617" cy="24067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Овал 5">
            <a:extLst>
              <a:ext uri="{FF2B5EF4-FFF2-40B4-BE49-F238E27FC236}">
                <a16:creationId xmlns:a16="http://schemas.microsoft.com/office/drawing/2014/main" xmlns="" id="{4AE54ADD-9605-408F-AB3B-C7610F18625B}"/>
              </a:ext>
            </a:extLst>
          </p:cNvPr>
          <p:cNvSpPr/>
          <p:nvPr/>
        </p:nvSpPr>
        <p:spPr bwMode="auto">
          <a:xfrm>
            <a:off x="5929877" y="3822709"/>
            <a:ext cx="299617" cy="24067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Овал 5">
            <a:extLst>
              <a:ext uri="{FF2B5EF4-FFF2-40B4-BE49-F238E27FC236}">
                <a16:creationId xmlns:a16="http://schemas.microsoft.com/office/drawing/2014/main" xmlns="" id="{A1FFE95A-3581-4FD1-B6F5-17C1E1D92A47}"/>
              </a:ext>
            </a:extLst>
          </p:cNvPr>
          <p:cNvSpPr/>
          <p:nvPr/>
        </p:nvSpPr>
        <p:spPr bwMode="auto">
          <a:xfrm>
            <a:off x="5733302" y="4994575"/>
            <a:ext cx="299617" cy="24067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Овал 5">
            <a:extLst>
              <a:ext uri="{FF2B5EF4-FFF2-40B4-BE49-F238E27FC236}">
                <a16:creationId xmlns:a16="http://schemas.microsoft.com/office/drawing/2014/main" xmlns="" id="{84F58FE3-5BBA-44DF-8D0A-8D37FBCE29B7}"/>
              </a:ext>
            </a:extLst>
          </p:cNvPr>
          <p:cNvSpPr/>
          <p:nvPr/>
        </p:nvSpPr>
        <p:spPr bwMode="auto">
          <a:xfrm>
            <a:off x="5221254" y="5885072"/>
            <a:ext cx="299617" cy="240672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Shape 1231">
            <a:extLst>
              <a:ext uri="{FF2B5EF4-FFF2-40B4-BE49-F238E27FC236}">
                <a16:creationId xmlns:a16="http://schemas.microsoft.com/office/drawing/2014/main" xmlns="" id="{8512667F-65BB-4D9A-B816-79B770FEC6CD}"/>
              </a:ext>
            </a:extLst>
          </p:cNvPr>
          <p:cNvSpPr/>
          <p:nvPr/>
        </p:nvSpPr>
        <p:spPr bwMode="auto">
          <a:xfrm>
            <a:off x="6078375" y="4549281"/>
            <a:ext cx="5812108" cy="890588"/>
          </a:xfrm>
          <a:prstGeom prst="rect">
            <a:avLst/>
          </a:prstGeom>
        </p:spPr>
        <p:txBody>
          <a:bodyPr anchor="ctr"/>
          <a:lstStyle/>
          <a:p>
            <a:pPr defTabSz="905255">
              <a:lnSpc>
                <a:spcPct val="120000"/>
              </a:lnSpc>
              <a:defRPr/>
            </a:pPr>
            <a:endParaRPr lang="en-US" sz="1050" b="1" dirty="0">
              <a:solidFill>
                <a:srgbClr val="F4841A"/>
              </a:solidFill>
              <a:latin typeface="Century Gothic" panose="020B0502020202020204" pitchFamily="34" charset="0"/>
              <a:ea typeface="Roboto Medium"/>
              <a:cs typeface="Roboto Medium"/>
            </a:endParaRPr>
          </a:p>
          <a:p>
            <a:pPr algn="just" defTabSz="905255" fontAlgn="base">
              <a:lnSpc>
                <a:spcPct val="120000"/>
              </a:lnSpc>
              <a:defRPr/>
            </a:pPr>
            <a:r>
              <a:rPr lang="es-ES" sz="1400" b="1" dirty="0">
                <a:latin typeface="Arial" panose="020B0604020202020204" pitchFamily="34" charset="0"/>
                <a:cs typeface="Arial" panose="020B0604020202020204" pitchFamily="34" charset="0"/>
              </a:rPr>
              <a:t>Establecer la incidencia de la gestión del riesgo operacional en proyectos de inversión para la Seguridad y Defensa, en los resultados de ejecución presupuestaria y física.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58" name="Picture 2" descr="Análisis y gestión de riesgos: Los cuatro riesgos principa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84" y="2230764"/>
            <a:ext cx="1601418" cy="3384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14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 Título">
            <a:extLst>
              <a:ext uri="{FF2B5EF4-FFF2-40B4-BE49-F238E27FC236}">
                <a16:creationId xmlns:a16="http://schemas.microsoft.com/office/drawing/2014/main" xmlns="" id="{938406F2-3756-493A-BE86-EE9638517ECB}"/>
              </a:ext>
            </a:extLst>
          </p:cNvPr>
          <p:cNvSpPr txBox="1">
            <a:spLocks/>
          </p:cNvSpPr>
          <p:nvPr/>
        </p:nvSpPr>
        <p:spPr>
          <a:xfrm>
            <a:off x="2864978" y="341130"/>
            <a:ext cx="7312313" cy="7442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C" sz="3200" b="1" dirty="0" smtClean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JUSTIFICACIÓN E IMPORTANCIA</a:t>
            </a:r>
            <a:endParaRPr lang="es-EC" sz="3200" b="1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Shape 1231"/>
          <p:cNvSpPr/>
          <p:nvPr/>
        </p:nvSpPr>
        <p:spPr>
          <a:xfrm>
            <a:off x="594360" y="1525233"/>
            <a:ext cx="3615691" cy="1636712"/>
          </a:xfrm>
          <a:prstGeom prst="rect">
            <a:avLst/>
          </a:prstGeom>
        </p:spPr>
        <p:txBody>
          <a:bodyPr anchor="ctr"/>
          <a:lstStyle/>
          <a:p>
            <a:pPr algn="ctr" defTabSz="905255">
              <a:lnSpc>
                <a:spcPct val="120000"/>
              </a:lnSpc>
              <a:defRPr/>
            </a:pPr>
            <a:r>
              <a:rPr lang="es-EC" sz="1400" b="1" dirty="0">
                <a:solidFill>
                  <a:srgbClr val="FF0000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</a:rPr>
              <a:t>DOMINIO ACÁDEMICO</a:t>
            </a:r>
          </a:p>
          <a:p>
            <a:pPr algn="just" defTabSz="905255">
              <a:lnSpc>
                <a:spcPct val="120000"/>
              </a:lnSpc>
              <a:defRPr/>
            </a:pPr>
            <a:r>
              <a:rPr lang="es-ES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Seguridad y Defensa el más </a:t>
            </a:r>
            <a:r>
              <a:rPr lang="es-ES" sz="1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representativo en la UFA-ESPE</a:t>
            </a:r>
            <a:r>
              <a:rPr lang="es-ES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, </a:t>
            </a:r>
            <a:r>
              <a:rPr lang="es-ES" sz="1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por </a:t>
            </a:r>
            <a:r>
              <a:rPr lang="es-ES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sus fortalezas científicas, tecnológicas, humanísticas </a:t>
            </a:r>
            <a:r>
              <a:rPr lang="es-ES" sz="1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demostradas </a:t>
            </a:r>
            <a:r>
              <a:rPr lang="es-ES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en su trayectoria académica e </a:t>
            </a:r>
            <a:r>
              <a:rPr lang="es-ES" sz="1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investigativa y gestión del conocimiento. </a:t>
            </a:r>
            <a:r>
              <a:rPr lang="es-ES" sz="1400" b="1" dirty="0">
                <a:latin typeface="Arial" panose="020B0604020202020204" pitchFamily="34" charset="0"/>
                <a:ea typeface="Times New Roman" panose="02020603050405020304" pitchFamily="18" charset="0"/>
              </a:rPr>
              <a:t>Eje transversal.</a:t>
            </a:r>
            <a:endParaRPr sz="1400" b="1" dirty="0">
              <a:latin typeface="Century Gothic" panose="020B0502020202020204" pitchFamily="34" charset="0"/>
              <a:ea typeface="Roboto Medium"/>
              <a:cs typeface="Roboto Medium"/>
            </a:endParaRPr>
          </a:p>
        </p:txBody>
      </p:sp>
      <p:sp>
        <p:nvSpPr>
          <p:cNvPr id="35" name="Shape 1231"/>
          <p:cNvSpPr/>
          <p:nvPr/>
        </p:nvSpPr>
        <p:spPr>
          <a:xfrm>
            <a:off x="674370" y="4318000"/>
            <a:ext cx="3542030" cy="1638300"/>
          </a:xfrm>
          <a:prstGeom prst="rect">
            <a:avLst/>
          </a:prstGeom>
        </p:spPr>
        <p:txBody>
          <a:bodyPr anchor="ctr"/>
          <a:lstStyle/>
          <a:p>
            <a:pPr algn="ctr" defTabSz="905255">
              <a:lnSpc>
                <a:spcPct val="120000"/>
              </a:lnSpc>
              <a:defRPr/>
            </a:pP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</a:rPr>
              <a:t>PROPUESTA DE MEJORA</a:t>
            </a:r>
          </a:p>
          <a:p>
            <a:pPr algn="just" defTabSz="905255">
              <a:lnSpc>
                <a:spcPct val="120000"/>
              </a:lnSpc>
              <a:defRPr/>
            </a:pPr>
            <a:r>
              <a:rPr lang="es-EC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Plantear un </a:t>
            </a:r>
            <a:r>
              <a:rPr lang="es-EC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modelo de estrategias </a:t>
            </a:r>
            <a:r>
              <a:rPr lang="es-EC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mejorar  </a:t>
            </a:r>
            <a:r>
              <a:rPr lang="es-E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el manejo del riesgo </a:t>
            </a:r>
            <a:r>
              <a:rPr lang="es-ES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 </a:t>
            </a:r>
            <a:r>
              <a:rPr lang="es-E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por ende los resultados en sus correspondientes indicadores de </a:t>
            </a:r>
            <a:r>
              <a:rPr lang="es-ES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ejecución y alcanzar los </a:t>
            </a:r>
            <a:r>
              <a:rPr lang="es-ES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objetivos del desarrollo </a:t>
            </a:r>
            <a:r>
              <a:rPr lang="es-ES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institucional.</a:t>
            </a:r>
            <a:endParaRPr lang="en-US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6" name="Shape 1231"/>
          <p:cNvSpPr/>
          <p:nvPr/>
        </p:nvSpPr>
        <p:spPr>
          <a:xfrm>
            <a:off x="8009153" y="1402208"/>
            <a:ext cx="4069661" cy="1636712"/>
          </a:xfrm>
          <a:prstGeom prst="rect">
            <a:avLst/>
          </a:prstGeom>
        </p:spPr>
        <p:txBody>
          <a:bodyPr anchor="ctr"/>
          <a:lstStyle/>
          <a:p>
            <a:pPr algn="ctr" defTabSz="905255">
              <a:lnSpc>
                <a:spcPct val="120000"/>
              </a:lnSpc>
              <a:defRPr/>
            </a:pPr>
            <a:r>
              <a:rPr lang="es-EC" sz="1400" b="1" dirty="0">
                <a:solidFill>
                  <a:srgbClr val="FF0000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</a:rPr>
              <a:t>RIESGO OPERACIONAL</a:t>
            </a:r>
          </a:p>
          <a:p>
            <a:pPr algn="just" defTabSz="905255">
              <a:lnSpc>
                <a:spcPct val="120000"/>
              </a:lnSpc>
              <a:defRPr/>
            </a:pPr>
            <a:r>
              <a:rPr lang="es-EC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Fundamental para cumplir los objetivos de cada </a:t>
            </a:r>
            <a:r>
              <a:rPr lang="es-EC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proyecto se necesita identificar, evaluar y actuar para reducirlo</a:t>
            </a:r>
            <a:r>
              <a:rPr lang="es-EC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s-EC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materializando los controles y supervisión permanente </a:t>
            </a:r>
            <a:r>
              <a:rPr lang="es-EC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 todo el proceso. </a:t>
            </a:r>
            <a:endParaRPr lang="en-US" sz="14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7" name="Shape 1231"/>
          <p:cNvSpPr/>
          <p:nvPr/>
        </p:nvSpPr>
        <p:spPr>
          <a:xfrm>
            <a:off x="8009154" y="4284491"/>
            <a:ext cx="4111151" cy="1638300"/>
          </a:xfrm>
          <a:prstGeom prst="rect">
            <a:avLst/>
          </a:prstGeom>
        </p:spPr>
        <p:txBody>
          <a:bodyPr anchor="ctr"/>
          <a:lstStyle/>
          <a:p>
            <a:pPr algn="ctr" defTabSz="905255">
              <a:lnSpc>
                <a:spcPct val="120000"/>
              </a:lnSpc>
              <a:defRPr/>
            </a:pPr>
            <a:r>
              <a:rPr lang="en-US" sz="1400" b="1" dirty="0">
                <a:solidFill>
                  <a:srgbClr val="FF0000"/>
                </a:solidFill>
                <a:latin typeface="Arial" panose="020B0604020202020204" pitchFamily="34" charset="0"/>
                <a:ea typeface="Roboto Medium"/>
                <a:cs typeface="Arial" panose="020B0604020202020204" pitchFamily="34" charset="0"/>
              </a:rPr>
              <a:t>EJECUCIÓN PRESUPUESTARIA Y FÍSICA</a:t>
            </a:r>
          </a:p>
          <a:p>
            <a:pPr algn="just" defTabSz="905255">
              <a:lnSpc>
                <a:spcPct val="120000"/>
              </a:lnSpc>
              <a:defRPr/>
            </a:pPr>
            <a:r>
              <a:rPr lang="es-EC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Determinar </a:t>
            </a:r>
            <a:r>
              <a:rPr lang="es-EC" sz="1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magnitud de su apoyo hacia el desarrollo </a:t>
            </a:r>
            <a:r>
              <a:rPr lang="es-EC" sz="1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institucional, la ej</a:t>
            </a:r>
            <a:r>
              <a:rPr lang="es-EC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ecución se </a:t>
            </a:r>
            <a:r>
              <a:rPr lang="es-EC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desarrolla en un ambiente </a:t>
            </a:r>
            <a:r>
              <a:rPr lang="es-EC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volátil, incierto, complejo y ambig</a:t>
            </a:r>
            <a:r>
              <a:rPr lang="es-EC" sz="1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</a:t>
            </a:r>
            <a:r>
              <a:rPr lang="es-EC" sz="1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o.</a:t>
            </a:r>
            <a:endParaRPr sz="1400" b="1" dirty="0">
              <a:latin typeface="Arial" panose="020B0604020202020204" pitchFamily="34" charset="0"/>
              <a:ea typeface="Roboto Medium"/>
              <a:cs typeface="Arial" panose="020B0604020202020204" pitchFamily="34" charset="0"/>
            </a:endParaRPr>
          </a:p>
        </p:txBody>
      </p:sp>
      <p:sp>
        <p:nvSpPr>
          <p:cNvPr id="38" name="Овал 19"/>
          <p:cNvSpPr/>
          <p:nvPr/>
        </p:nvSpPr>
        <p:spPr>
          <a:xfrm>
            <a:off x="4340225" y="1255593"/>
            <a:ext cx="3511550" cy="4967785"/>
          </a:xfrm>
          <a:prstGeom prst="ellipse">
            <a:avLst/>
          </a:prstGeom>
          <a:noFill/>
          <a:ln w="25400" cap="flat" cmpd="sng" algn="ctr">
            <a:solidFill>
              <a:srgbClr val="ADB3B3"/>
            </a:solidFill>
            <a:prstDash val="sysDot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Овал 14"/>
          <p:cNvSpPr/>
          <p:nvPr/>
        </p:nvSpPr>
        <p:spPr>
          <a:xfrm>
            <a:off x="4276726" y="1694284"/>
            <a:ext cx="1122363" cy="1122362"/>
          </a:xfrm>
          <a:prstGeom prst="ellipse">
            <a:avLst/>
          </a:prstGeom>
          <a:solidFill>
            <a:srgbClr val="00964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0" name="Овал 15"/>
          <p:cNvSpPr/>
          <p:nvPr/>
        </p:nvSpPr>
        <p:spPr>
          <a:xfrm>
            <a:off x="6792913" y="1694284"/>
            <a:ext cx="1122362" cy="1122362"/>
          </a:xfrm>
          <a:prstGeom prst="ellipse">
            <a:avLst/>
          </a:prstGeom>
          <a:solidFill>
            <a:srgbClr val="00964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1" name="Овал 17"/>
          <p:cNvSpPr/>
          <p:nvPr/>
        </p:nvSpPr>
        <p:spPr>
          <a:xfrm>
            <a:off x="6792913" y="4659200"/>
            <a:ext cx="1122362" cy="1123950"/>
          </a:xfrm>
          <a:prstGeom prst="ellipse">
            <a:avLst/>
          </a:prstGeom>
          <a:solidFill>
            <a:srgbClr val="00964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2" name="Овал 16"/>
          <p:cNvSpPr/>
          <p:nvPr/>
        </p:nvSpPr>
        <p:spPr bwMode="auto">
          <a:xfrm>
            <a:off x="4276726" y="4659204"/>
            <a:ext cx="1122363" cy="1123951"/>
          </a:xfrm>
          <a:prstGeom prst="ellipse">
            <a:avLst/>
          </a:prstGeom>
          <a:solidFill>
            <a:srgbClr val="009644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4" name="Picture 6" descr="ESPE (@ESPEU) | Twit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81" y="2816646"/>
            <a:ext cx="2142698" cy="184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Elipse 4"/>
          <p:cNvSpPr/>
          <p:nvPr/>
        </p:nvSpPr>
        <p:spPr>
          <a:xfrm>
            <a:off x="4551009" y="2893104"/>
            <a:ext cx="348309" cy="291633"/>
          </a:xfrm>
          <a:prstGeom prst="ellipse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7" name="Elipse 33"/>
          <p:cNvSpPr/>
          <p:nvPr/>
        </p:nvSpPr>
        <p:spPr>
          <a:xfrm>
            <a:off x="7245306" y="4284491"/>
            <a:ext cx="348309" cy="280923"/>
          </a:xfrm>
          <a:prstGeom prst="ellipse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9" name="Elipse 34"/>
          <p:cNvSpPr/>
          <p:nvPr/>
        </p:nvSpPr>
        <p:spPr>
          <a:xfrm>
            <a:off x="4568082" y="4295169"/>
            <a:ext cx="348309" cy="291633"/>
          </a:xfrm>
          <a:prstGeom prst="ellipse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0" name="Elipse 35"/>
          <p:cNvSpPr/>
          <p:nvPr/>
        </p:nvSpPr>
        <p:spPr>
          <a:xfrm>
            <a:off x="7231658" y="2899722"/>
            <a:ext cx="348309" cy="291633"/>
          </a:xfrm>
          <a:prstGeom prst="ellipse">
            <a:avLst/>
          </a:prstGeom>
          <a:solidFill>
            <a:srgbClr val="9BBB59">
              <a:lumMod val="40000"/>
              <a:lumOff val="60000"/>
            </a:srgbClr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C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202" y="1941338"/>
            <a:ext cx="685843" cy="628253"/>
          </a:xfrm>
          <a:prstGeom prst="rect">
            <a:avLst/>
          </a:prstGeom>
          <a:noFill/>
          <a:ln>
            <a:noFill/>
          </a:ln>
          <a:effectLst>
            <a:glow>
              <a:schemeClr val="accent1"/>
            </a:glow>
            <a:outerShdw sx="1000" sy="1000" algn="ctr" rotWithShape="0">
              <a:schemeClr val="bg2"/>
            </a:outerShdw>
            <a:reflection endPos="0" dir="5400000" sy="-100000" algn="bl" rotWithShape="0"/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Risk assessment | Image source: projectriskcoach.com | Risk management,  Risk analysis, Investi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2914" y="1783080"/>
            <a:ext cx="1058862" cy="891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La mejora continua | exYge Consultores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202" y="4834890"/>
            <a:ext cx="630727" cy="699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equipo\Desktop\Presupuesto-capital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126" y="4702257"/>
            <a:ext cx="640109" cy="1094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16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xmlns="" id="{938406F2-3756-493A-BE86-EE9638517ECB}"/>
              </a:ext>
            </a:extLst>
          </p:cNvPr>
          <p:cNvSpPr txBox="1">
            <a:spLocks/>
          </p:cNvSpPr>
          <p:nvPr/>
        </p:nvSpPr>
        <p:spPr>
          <a:xfrm>
            <a:off x="3470768" y="341130"/>
            <a:ext cx="7312313" cy="7442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C" sz="3200" b="1" dirty="0" smtClean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TEÓRICO</a:t>
            </a:r>
            <a:endParaRPr lang="es-EC" sz="3200" b="1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925972"/>
              </p:ext>
            </p:extLst>
          </p:nvPr>
        </p:nvGraphicFramePr>
        <p:xfrm>
          <a:off x="2548888" y="899160"/>
          <a:ext cx="9475472" cy="5913120"/>
        </p:xfrm>
        <a:graphic>
          <a:graphicData uri="http://schemas.openxmlformats.org/drawingml/2006/table">
            <a:tbl>
              <a:tblPr firstRow="1" firstCol="1" bandRow="1"/>
              <a:tblGrid>
                <a:gridCol w="2368868"/>
                <a:gridCol w="789623"/>
                <a:gridCol w="1579245"/>
                <a:gridCol w="1579245"/>
                <a:gridCol w="789623"/>
                <a:gridCol w="2368868"/>
              </a:tblGrid>
              <a:tr h="294784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C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Antecedentes investigativos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C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Fundamentación teórica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C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Antecedentes de la investigación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26528"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 existen estudios en las IES</a:t>
                      </a:r>
                    </a:p>
                    <a:p>
                      <a:pPr marL="92075" indent="-92075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Existen pocos estudios en el sector privado (Rentabilidad).</a:t>
                      </a:r>
                    </a:p>
                    <a:p>
                      <a:pPr marL="92075" indent="-92075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Investigación inédita.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indent="-92075" algn="just">
                        <a:buFont typeface="Arial" panose="020B0604020202020204" pitchFamily="34" charset="0"/>
                        <a:buChar char="•"/>
                        <a:tabLst>
                          <a:tab pos="92075" algn="l"/>
                        </a:tabLst>
                      </a:pPr>
                      <a:r>
                        <a:rPr lang="es-EC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Gestión del riesgo operacional es un factor humano (áreas y procesos).</a:t>
                      </a:r>
                    </a:p>
                    <a:p>
                      <a:pPr marL="92075" indent="-92075" algn="just">
                        <a:buFont typeface="Arial" panose="020B0604020202020204" pitchFamily="34" charset="0"/>
                        <a:buChar char="•"/>
                        <a:tabLst>
                          <a:tab pos="92075" algn="l"/>
                        </a:tabLst>
                      </a:pPr>
                      <a:r>
                        <a:rPr lang="es-EC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 del riesgo e identificación del nivel.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92075" marR="0" lvl="0" indent="-920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Guía metodológica para la administración de riesgos de la UFA ESPE (proyectos)</a:t>
                      </a:r>
                    </a:p>
                    <a:p>
                      <a:pPr marL="92075" marR="0" lvl="0" indent="-920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s-EC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Tema razonable por su enfoque en el dominio académico característico.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94784">
                <a:tc gridSpan="6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s-EC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Fundamentación legal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s-EC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027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EC" sz="1400" b="1" dirty="0">
                          <a:solidFill>
                            <a:srgbClr val="00964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Constitución : </a:t>
                      </a:r>
                      <a:endParaRPr lang="es-EC" sz="1400" b="1" dirty="0" smtClean="0">
                        <a:solidFill>
                          <a:srgbClr val="00964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indent="0" algn="just">
                        <a:buFont typeface="Arial" panose="020B0604020202020204" pitchFamily="34" charset="0"/>
                        <a:buNone/>
                      </a:pPr>
                      <a:r>
                        <a:rPr lang="es-EC" sz="1400" b="1" dirty="0" smtClean="0">
                          <a:solidFill>
                            <a:srgbClr val="00964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Educación</a:t>
                      </a:r>
                      <a:r>
                        <a:rPr lang="es-EC" sz="1400" b="1" baseline="0" dirty="0" smtClean="0">
                          <a:solidFill>
                            <a:srgbClr val="009644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superior</a:t>
                      </a:r>
                      <a:endParaRPr lang="es-EC" sz="1400" b="1" dirty="0" smtClean="0">
                        <a:solidFill>
                          <a:srgbClr val="00964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92075" indent="-92075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350.</a:t>
                      </a:r>
                      <a:r>
                        <a:rPr lang="es-EC" sz="1400" b="1" baseline="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Formación académica y profesional, investigación, innovación, solución a problemas.</a:t>
                      </a:r>
                    </a:p>
                    <a:p>
                      <a:pPr marL="92075" indent="-92075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C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355. </a:t>
                      </a:r>
                      <a:r>
                        <a:rPr lang="es-EC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Autonomía solidaria y responsables.</a:t>
                      </a:r>
                    </a:p>
                    <a:p>
                      <a:pPr marL="92075" indent="-92075" algn="just">
                        <a:buFont typeface="Arial" panose="020B0604020202020204" pitchFamily="34" charset="0"/>
                        <a:buChar char="•"/>
                      </a:pPr>
                      <a:r>
                        <a:rPr lang="es-EC" sz="1400" b="1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357</a:t>
                      </a:r>
                      <a:r>
                        <a:rPr lang="es-EC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 El Estado garantiza el financiamiento, pueden</a:t>
                      </a:r>
                      <a:r>
                        <a:rPr lang="es-EC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crear fuentes.</a:t>
                      </a:r>
                      <a:endParaRPr lang="es-EC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EC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964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Código Orgánico de Planificación y Finanzas Públicas:</a:t>
                      </a:r>
                    </a:p>
                    <a:p>
                      <a:pPr marL="92075" marR="0" lvl="0" indent="-920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C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55. </a:t>
                      </a:r>
                      <a:r>
                        <a:rPr kumimoji="0" lang="es-EC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Inversión pública: transacciones para mantener o incrementar la riqueza y capacidades sociales del Estado</a:t>
                      </a:r>
                    </a:p>
                    <a:p>
                      <a:pPr marL="92075" marR="0" lvl="0" indent="-920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C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113. </a:t>
                      </a:r>
                      <a:r>
                        <a:rPr kumimoji="0" lang="es-EC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Ejecución presupuestaria: Acciones con la utilización e recursos para obtener bienes, servicios, obras.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s-EC" b="1" dirty="0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EC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964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Normas técnicas de presupuesto:</a:t>
                      </a:r>
                    </a:p>
                    <a:p>
                      <a:pPr marL="92075" marR="0" lvl="0" indent="-920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C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C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21527. </a:t>
                      </a:r>
                      <a:r>
                        <a:rPr kumimoji="0" lang="es-EC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Indicadores de resultados: Aporte sobre los objetivos.</a:t>
                      </a:r>
                    </a:p>
                    <a:p>
                      <a:pPr marL="92075" marR="0" lvl="0" indent="-920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C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s-EC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224213. </a:t>
                      </a:r>
                      <a:r>
                        <a:rPr kumimoji="0" lang="es-EC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Proyecto: Creación, ampliación o mejora de bienes capitales o el capital social</a:t>
                      </a:r>
                    </a:p>
                    <a:p>
                      <a:pPr marL="92075" marR="0" lvl="0" indent="-920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C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241. </a:t>
                      </a:r>
                      <a:r>
                        <a:rPr kumimoji="0" lang="es-EC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Ejecución presupuestaria: Cantidad, calidad y oportunidad.</a:t>
                      </a:r>
                    </a:p>
                    <a:p>
                      <a:pPr marL="92075" marR="0" lvl="0" indent="-920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C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25. </a:t>
                      </a:r>
                      <a:r>
                        <a:rPr kumimoji="0" lang="es-EC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Evaluación de la ejecución: Desvíos y correcciones, simultáneamente. 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s-EC" b="1" dirty="0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es-EC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9644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Normas de control interno</a:t>
                      </a:r>
                    </a:p>
                    <a:p>
                      <a:pPr marL="92075" marR="0" lvl="0" indent="-920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C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300. </a:t>
                      </a:r>
                      <a:r>
                        <a:rPr kumimoji="0" lang="es-EC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Evaluación del riesgo: Identificar, analizar y tratar.</a:t>
                      </a:r>
                    </a:p>
                    <a:p>
                      <a:pPr marL="92075" marR="0" lvl="0" indent="-920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C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402-01. </a:t>
                      </a:r>
                      <a:r>
                        <a:rPr kumimoji="0" lang="es-EC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Control: Asegurar el cumplimiento del ciclo presupuestario. En base a la normativa.</a:t>
                      </a:r>
                    </a:p>
                    <a:p>
                      <a:pPr marL="92075" marR="0" lvl="0" indent="-92075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s-EC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402-04. </a:t>
                      </a:r>
                      <a:r>
                        <a:rPr kumimoji="0" lang="es-EC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Control de la evaluación  en la ejecución del presupuesto: Análisis y medición de avances físicos y financieros.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6" descr="Marco teórico - Mapa Men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510" y="2160270"/>
            <a:ext cx="1794510" cy="3383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46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Título">
            <a:extLst>
              <a:ext uri="{FF2B5EF4-FFF2-40B4-BE49-F238E27FC236}">
                <a16:creationId xmlns:a16="http://schemas.microsoft.com/office/drawing/2014/main" xmlns="" id="{938406F2-3756-493A-BE86-EE9638517ECB}"/>
              </a:ext>
            </a:extLst>
          </p:cNvPr>
          <p:cNvSpPr txBox="1">
            <a:spLocks/>
          </p:cNvSpPr>
          <p:nvPr/>
        </p:nvSpPr>
        <p:spPr>
          <a:xfrm>
            <a:off x="2864978" y="341130"/>
            <a:ext cx="7312313" cy="7442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C" sz="3200" b="1" dirty="0" smtClean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TEÓRICO</a:t>
            </a:r>
            <a:endParaRPr lang="es-EC" sz="3200" b="1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092826"/>
              </p:ext>
            </p:extLst>
          </p:nvPr>
        </p:nvGraphicFramePr>
        <p:xfrm>
          <a:off x="754378" y="1085339"/>
          <a:ext cx="5628757" cy="5528225"/>
        </p:xfrm>
        <a:graphic>
          <a:graphicData uri="http://schemas.openxmlformats.org/drawingml/2006/table">
            <a:tbl>
              <a:tblPr firstRow="1" firstCol="1" bandRow="1"/>
              <a:tblGrid>
                <a:gridCol w="1008928"/>
                <a:gridCol w="1476221"/>
                <a:gridCol w="1210714"/>
                <a:gridCol w="1932894"/>
              </a:tblGrid>
              <a:tr h="230466"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VARIABLE : RIESGO OPERACIONAL</a:t>
                      </a:r>
                      <a:endParaRPr lang="es-EC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591" marR="41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91" marR="41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91" marR="41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1591" marR="41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46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DIMENSIÓN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591" marR="41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INDICADORES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591" marR="41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INSTRUMENTO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591" marR="41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ESCALA VALORATIVA</a:t>
                      </a:r>
                      <a:endParaRPr lang="es-EC" sz="12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591" marR="41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5371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Identificar los riesgos</a:t>
                      </a:r>
                      <a:endParaRPr lang="es-EC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591" marR="41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s-EC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Factores internos</a:t>
                      </a:r>
                      <a:endParaRPr lang="es-EC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Matriz de identificación de riesgos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41591" marR="41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Infraestructura</a:t>
                      </a:r>
                      <a:endParaRPr lang="es-EC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Personal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Procesos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Tecnología</a:t>
                      </a:r>
                      <a:endParaRPr lang="es-EC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591" marR="41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884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s-EC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Factores externos</a:t>
                      </a:r>
                      <a:endParaRPr lang="es-EC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Económico</a:t>
                      </a:r>
                      <a:endParaRPr lang="es-EC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Medioambiente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Político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Legal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Tecnológico</a:t>
                      </a:r>
                      <a:endParaRPr lang="es-EC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591" marR="41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8713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Valorar los riesgos</a:t>
                      </a:r>
                      <a:endParaRPr lang="es-EC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591" marR="41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s-EC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Probabilidad</a:t>
                      </a:r>
                      <a:endParaRPr lang="es-EC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Semaforización</a:t>
                      </a:r>
                      <a:endParaRPr lang="es-EC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Bajo (1,2,3) </a:t>
                      </a:r>
                      <a:endParaRPr lang="es-EC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→ verde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Medio (4,5,6,8,9)</a:t>
                      </a: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→</a:t>
                      </a: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naranja</a:t>
                      </a:r>
                      <a:endParaRPr lang="es-EC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Alto (10,12,15,16) </a:t>
                      </a: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→ rojo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Muy Alto (20,25)</a:t>
                      </a: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→</a:t>
                      </a: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ES" sz="1200" b="1" dirty="0" smtClean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negro</a:t>
                      </a: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4954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s-EC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Impacto</a:t>
                      </a:r>
                      <a:endParaRPr lang="es-EC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172238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Responder al riesgo</a:t>
                      </a:r>
                      <a:endParaRPr lang="es-EC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591" marR="41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s-EC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Nivel de cumplimiento (% resultado alcanzado respecto Acciones cumplidas / Acciones planificadas)</a:t>
                      </a:r>
                      <a:endParaRPr lang="es-EC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Matriz de seguimiento del plan de acción</a:t>
                      </a:r>
                      <a:endParaRPr lang="es-EC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591" marR="4159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Semaforización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≤ 75 % bajo → rojo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&gt;75% y ≤ 90% medio → naranja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&gt;90% alto → verde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  <a:endParaRPr lang="es-EC" sz="1200" b="1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41591" marR="4159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472775"/>
              </p:ext>
            </p:extLst>
          </p:nvPr>
        </p:nvGraphicFramePr>
        <p:xfrm>
          <a:off x="6521131" y="1085338"/>
          <a:ext cx="5388928" cy="5521202"/>
        </p:xfrm>
        <a:graphic>
          <a:graphicData uri="http://schemas.openxmlformats.org/drawingml/2006/table">
            <a:tbl>
              <a:tblPr firstRow="1" firstCol="1" bandRow="1"/>
              <a:tblGrid>
                <a:gridCol w="1037120"/>
                <a:gridCol w="1347233"/>
                <a:gridCol w="1347963"/>
                <a:gridCol w="1656612"/>
              </a:tblGrid>
              <a:tr h="29439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s-EC" sz="1400" b="1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VARIABLE : EJECUCIÓN PRESUPUESTARIA Y FÍSICA</a:t>
                      </a:r>
                      <a:endParaRPr lang="es-EC" sz="14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endParaRPr lang="es-EC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7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DIMENSIÓN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INDICADORES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INSTRUMENTO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ESCALA VALORATIVA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180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Eficacia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 </a:t>
                      </a:r>
                      <a:endParaRPr lang="es-ES" sz="1200" b="1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endParaRPr lang="es-ES" sz="1200" b="1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endParaRPr lang="es-ES" sz="1200" b="1" dirty="0" smtClean="0">
                        <a:effectLst/>
                        <a:latin typeface="Arial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endParaRPr lang="es-EC" sz="1200" b="1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Nivel de ejecución presupuestaria (% resultado alcanzado respecto Presupuesto devengado / Presupuesto codificado)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Reportes de ejecución presupuestaria y de ejecución física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Semaforización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≤ 75 % bajo → rojo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&gt;75% y ≤ 90% medio → naranja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200" b="1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&gt;90% alto → verde</a:t>
                      </a:r>
                      <a:endParaRPr lang="es-EC" sz="12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996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9697737"/>
              </p:ext>
            </p:extLst>
          </p:nvPr>
        </p:nvGraphicFramePr>
        <p:xfrm>
          <a:off x="914400" y="1199639"/>
          <a:ext cx="10927080" cy="5104507"/>
        </p:xfrm>
        <a:graphic>
          <a:graphicData uri="http://schemas.openxmlformats.org/drawingml/2006/table">
            <a:tbl>
              <a:tblPr firstRow="1" firstCol="1" bandRow="1"/>
              <a:tblGrid>
                <a:gridCol w="3642360"/>
                <a:gridCol w="3642360"/>
                <a:gridCol w="3642360"/>
              </a:tblGrid>
              <a:tr h="270954"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Diseño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Población y muestra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06430">
                <a:tc>
                  <a:txBody>
                    <a:bodyPr/>
                    <a:lstStyle/>
                    <a:p>
                      <a:pPr algn="just"/>
                      <a:r>
                        <a:rPr lang="es-EC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Correlacional – causal: Describe relación entre dos variables (correlación / causa – efecto).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Transeccional o transversal con lineamientos de campo y documental.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2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Población reducida (8 proyectos de estudio encuadrados en 2 programas presupuestarios).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54"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Técnicas e instrumentos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Validez y confiabilidad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sz="14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Técnicas de análisis de datos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569002">
                <a:tc>
                  <a:txBody>
                    <a:bodyPr/>
                    <a:lstStyle/>
                    <a:p>
                      <a:pPr algn="just"/>
                      <a:r>
                        <a:rPr lang="es-EC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Técnica para recopilar datos: Encuesta con su instrumento el cuestionario / investigación documental.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Escala de Likert: Parámetros cualitativos equiparados a rangos cuantitativos de 0% a 100% en intervalos de 25%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es-EC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Matrices en Excel</a:t>
                      </a:r>
                    </a:p>
                    <a:p>
                      <a:pPr algn="just"/>
                      <a:r>
                        <a:rPr lang="es-EC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Distribuciones de frecuencias</a:t>
                      </a:r>
                    </a:p>
                    <a:p>
                      <a:pPr algn="just"/>
                      <a:r>
                        <a:rPr lang="es-EC" sz="12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Gráficos de tipo barra y pastel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954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400" b="1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Técnicas de comprobación de la hipótesis</a:t>
                      </a:r>
                      <a:endParaRPr lang="es-EC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s-EC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just"/>
                      <a:endParaRPr lang="es-EC" sz="12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92827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Coeficiente de correlación de Pearson: Mide el grado de covariación entre variables determinado en una escala(-1 correlación negativa grande y perfecta, +1 correlación positiva grande y perfecta)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es-EC" dirty="0"/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1 Título">
            <a:extLst>
              <a:ext uri="{FF2B5EF4-FFF2-40B4-BE49-F238E27FC236}">
                <a16:creationId xmlns:a16="http://schemas.microsoft.com/office/drawing/2014/main" xmlns="" id="{938406F2-3756-493A-BE86-EE9638517ECB}"/>
              </a:ext>
            </a:extLst>
          </p:cNvPr>
          <p:cNvSpPr txBox="1">
            <a:spLocks/>
          </p:cNvSpPr>
          <p:nvPr/>
        </p:nvSpPr>
        <p:spPr>
          <a:xfrm>
            <a:off x="2864978" y="341130"/>
            <a:ext cx="7902082" cy="74420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es-EC" sz="3200" b="1" dirty="0" smtClean="0">
                <a:solidFill>
                  <a:srgbClr val="00964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 DE LA INVESTIGACIÓN</a:t>
            </a:r>
            <a:endParaRPr lang="es-EC" sz="3200" b="1" dirty="0">
              <a:solidFill>
                <a:srgbClr val="00964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70" y="3291840"/>
            <a:ext cx="6446520" cy="282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996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9000" advTm="60000"/>
    </mc:Choice>
    <mc:Fallback xmlns="">
      <p:transition spd="slow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3473</TotalTime>
  <Words>2633</Words>
  <Application>Microsoft Office PowerPoint</Application>
  <PresentationFormat>Personalizado</PresentationFormat>
  <Paragraphs>746</Paragraphs>
  <Slides>21</Slides>
  <Notes>20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3" baseType="lpstr">
      <vt:lpstr>3_Tema de Office</vt:lpstr>
      <vt:lpstr>4_Tema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R-Caicedo</dc:creator>
  <cp:lastModifiedBy>equipo</cp:lastModifiedBy>
  <cp:revision>241</cp:revision>
  <dcterms:created xsi:type="dcterms:W3CDTF">2020-09-11T01:49:04Z</dcterms:created>
  <dcterms:modified xsi:type="dcterms:W3CDTF">2021-10-29T15:57:36Z</dcterms:modified>
</cp:coreProperties>
</file>