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1"/>
  </p:notesMasterIdLst>
  <p:sldIdLst>
    <p:sldId id="263" r:id="rId2"/>
    <p:sldId id="257" r:id="rId3"/>
    <p:sldId id="258" r:id="rId4"/>
    <p:sldId id="264" r:id="rId5"/>
    <p:sldId id="265" r:id="rId6"/>
    <p:sldId id="266" r:id="rId7"/>
    <p:sldId id="270" r:id="rId8"/>
    <p:sldId id="267" r:id="rId9"/>
    <p:sldId id="271" r:id="rId10"/>
    <p:sldId id="268" r:id="rId11"/>
    <p:sldId id="272" r:id="rId12"/>
    <p:sldId id="273" r:id="rId13"/>
    <p:sldId id="276" r:id="rId14"/>
    <p:sldId id="277" r:id="rId15"/>
    <p:sldId id="278" r:id="rId16"/>
    <p:sldId id="279" r:id="rId17"/>
    <p:sldId id="275" r:id="rId18"/>
    <p:sldId id="274" r:id="rId19"/>
    <p:sldId id="269" r:id="rId20"/>
  </p:sldIdLst>
  <p:sldSz cx="9144000" cy="6858000" type="screen4x3"/>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Estilo temático 1 - Énfasis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9C7853C-536D-4A76-A0AE-DD22124D55A5}" styleName="Estilo temático 1 - Énfasis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08FB837D-C827-4EFA-A057-4D05807E0F7C}" styleName="Estilo temático 1 - Énfasis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515" autoAdjust="0"/>
    <p:restoredTop sz="94660"/>
  </p:normalViewPr>
  <p:slideViewPr>
    <p:cSldViewPr>
      <p:cViewPr varScale="1">
        <p:scale>
          <a:sx n="69" d="100"/>
          <a:sy n="69" d="100"/>
        </p:scale>
        <p:origin x="-162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71E6C5-DCD5-4894-B4EC-54A60024D83B}" type="datetimeFigureOut">
              <a:rPr lang="es-MX" smtClean="0"/>
              <a:t>01/06/2021</a:t>
            </a:fld>
            <a:endParaRPr lang="es-MX"/>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5951CA-38FF-4D4B-A1CD-029DB7E86FE5}" type="slidenum">
              <a:rPr lang="es-MX" smtClean="0"/>
              <a:t>‹Nº›</a:t>
            </a:fld>
            <a:endParaRPr lang="es-MX"/>
          </a:p>
        </p:txBody>
      </p:sp>
    </p:spTree>
    <p:extLst>
      <p:ext uri="{BB962C8B-B14F-4D97-AF65-F5344CB8AC3E}">
        <p14:creationId xmlns:p14="http://schemas.microsoft.com/office/powerpoint/2010/main" val="2740088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143000" y="1122363"/>
            <a:ext cx="6858000" cy="2387600"/>
          </a:xfrm>
        </p:spPr>
        <p:txBody>
          <a:bodyPr anchor="b"/>
          <a:lstStyle>
            <a:lvl1pPr algn="ctr">
              <a:defRPr sz="4500"/>
            </a:lvl1pPr>
          </a:lstStyle>
          <a:p>
            <a:r>
              <a:rPr lang="es-ES" smtClean="0"/>
              <a:t>Haga clic para modificar el estilo de título del patrón</a:t>
            </a:r>
            <a:endParaRPr lang="en-US"/>
          </a:p>
        </p:txBody>
      </p:sp>
      <p:sp>
        <p:nvSpPr>
          <p:cNvPr id="3" name="Subtítulo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smtClean="0"/>
              <a:t>Haga clic para modificar el estilo de subtítulo del patrón</a:t>
            </a:r>
            <a:endParaRPr lang="en-US"/>
          </a:p>
        </p:txBody>
      </p:sp>
      <p:sp>
        <p:nvSpPr>
          <p:cNvPr id="4" name="Marcador de fecha 3"/>
          <p:cNvSpPr>
            <a:spLocks noGrp="1"/>
          </p:cNvSpPr>
          <p:nvPr>
            <p:ph type="dt" sz="half" idx="10"/>
          </p:nvPr>
        </p:nvSpPr>
        <p:spPr/>
        <p:txBody>
          <a:bodyPr/>
          <a:lstStyle/>
          <a:p>
            <a:fld id="{67F39850-626A-4105-8163-B13337A8CF30}" type="datetimeFigureOut">
              <a:rPr lang="es-EC" smtClean="0"/>
              <a:t>1/6/2021</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D7EA78E9-97A6-47E0-9931-7A8C2EE8FB03}" type="slidenum">
              <a:rPr lang="es-EC" smtClean="0"/>
              <a:t>‹Nº›</a:t>
            </a:fld>
            <a:endParaRPr lang="es-EC"/>
          </a:p>
        </p:txBody>
      </p:sp>
    </p:spTree>
    <p:extLst>
      <p:ext uri="{BB962C8B-B14F-4D97-AF65-F5344CB8AC3E}">
        <p14:creationId xmlns:p14="http://schemas.microsoft.com/office/powerpoint/2010/main" val="4577141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67F39850-626A-4105-8163-B13337A8CF30}" type="datetimeFigureOut">
              <a:rPr lang="es-EC" smtClean="0"/>
              <a:t>1/6/2021</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D7EA78E9-97A6-47E0-9931-7A8C2EE8FB03}" type="slidenum">
              <a:rPr lang="es-EC" smtClean="0"/>
              <a:t>‹Nº›</a:t>
            </a:fld>
            <a:endParaRPr lang="es-EC"/>
          </a:p>
        </p:txBody>
      </p:sp>
    </p:spTree>
    <p:extLst>
      <p:ext uri="{BB962C8B-B14F-4D97-AF65-F5344CB8AC3E}">
        <p14:creationId xmlns:p14="http://schemas.microsoft.com/office/powerpoint/2010/main" val="20494366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43675" y="365125"/>
            <a:ext cx="1971675" cy="5811838"/>
          </a:xfrm>
        </p:spPr>
        <p:txBody>
          <a:bodyPr vert="eaVert"/>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a:xfrm>
            <a:off x="628650" y="365125"/>
            <a:ext cx="5800725"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67F39850-626A-4105-8163-B13337A8CF30}" type="datetimeFigureOut">
              <a:rPr lang="es-EC" smtClean="0"/>
              <a:t>1/6/2021</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D7EA78E9-97A6-47E0-9931-7A8C2EE8FB03}" type="slidenum">
              <a:rPr lang="es-EC" smtClean="0"/>
              <a:t>‹Nº›</a:t>
            </a:fld>
            <a:endParaRPr lang="es-EC"/>
          </a:p>
        </p:txBody>
      </p:sp>
    </p:spTree>
    <p:extLst>
      <p:ext uri="{BB962C8B-B14F-4D97-AF65-F5344CB8AC3E}">
        <p14:creationId xmlns:p14="http://schemas.microsoft.com/office/powerpoint/2010/main" val="1323918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67F39850-626A-4105-8163-B13337A8CF30}" type="datetimeFigureOut">
              <a:rPr lang="es-EC" smtClean="0"/>
              <a:t>1/6/2021</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D7EA78E9-97A6-47E0-9931-7A8C2EE8FB03}" type="slidenum">
              <a:rPr lang="es-EC" smtClean="0"/>
              <a:t>‹Nº›</a:t>
            </a:fld>
            <a:endParaRPr lang="es-EC"/>
          </a:p>
        </p:txBody>
      </p:sp>
    </p:spTree>
    <p:extLst>
      <p:ext uri="{BB962C8B-B14F-4D97-AF65-F5344CB8AC3E}">
        <p14:creationId xmlns:p14="http://schemas.microsoft.com/office/powerpoint/2010/main" val="1707276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623888" y="1709739"/>
            <a:ext cx="7886700" cy="2852737"/>
          </a:xfrm>
        </p:spPr>
        <p:txBody>
          <a:bodyPr anchor="b"/>
          <a:lstStyle>
            <a:lvl1pPr>
              <a:defRPr sz="4500"/>
            </a:lvl1p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67F39850-626A-4105-8163-B13337A8CF30}" type="datetimeFigureOut">
              <a:rPr lang="es-EC" smtClean="0"/>
              <a:t>1/6/2021</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D7EA78E9-97A6-47E0-9931-7A8C2EE8FB03}" type="slidenum">
              <a:rPr lang="es-EC" smtClean="0"/>
              <a:t>‹Nº›</a:t>
            </a:fld>
            <a:endParaRPr lang="es-EC"/>
          </a:p>
        </p:txBody>
      </p:sp>
    </p:spTree>
    <p:extLst>
      <p:ext uri="{BB962C8B-B14F-4D97-AF65-F5344CB8AC3E}">
        <p14:creationId xmlns:p14="http://schemas.microsoft.com/office/powerpoint/2010/main" val="18796425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sz="half" idx="1"/>
          </p:nvPr>
        </p:nvSpPr>
        <p:spPr>
          <a:xfrm>
            <a:off x="6286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contenido 3"/>
          <p:cNvSpPr>
            <a:spLocks noGrp="1"/>
          </p:cNvSpPr>
          <p:nvPr>
            <p:ph sz="half" idx="2"/>
          </p:nvPr>
        </p:nvSpPr>
        <p:spPr>
          <a:xfrm>
            <a:off x="46291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fecha 4"/>
          <p:cNvSpPr>
            <a:spLocks noGrp="1"/>
          </p:cNvSpPr>
          <p:nvPr>
            <p:ph type="dt" sz="half" idx="10"/>
          </p:nvPr>
        </p:nvSpPr>
        <p:spPr/>
        <p:txBody>
          <a:bodyPr/>
          <a:lstStyle/>
          <a:p>
            <a:fld id="{67F39850-626A-4105-8163-B13337A8CF30}" type="datetimeFigureOut">
              <a:rPr lang="es-EC" smtClean="0"/>
              <a:t>1/6/2021</a:t>
            </a:fld>
            <a:endParaRPr lang="es-EC"/>
          </a:p>
        </p:txBody>
      </p:sp>
      <p:sp>
        <p:nvSpPr>
          <p:cNvPr id="6" name="Marcador de pie de página 5"/>
          <p:cNvSpPr>
            <a:spLocks noGrp="1"/>
          </p:cNvSpPr>
          <p:nvPr>
            <p:ph type="ftr" sz="quarter" idx="11"/>
          </p:nvPr>
        </p:nvSpPr>
        <p:spPr/>
        <p:txBody>
          <a:bodyPr/>
          <a:lstStyle/>
          <a:p>
            <a:endParaRPr lang="es-EC"/>
          </a:p>
        </p:txBody>
      </p:sp>
      <p:sp>
        <p:nvSpPr>
          <p:cNvPr id="7" name="Marcador de número de diapositiva 6"/>
          <p:cNvSpPr>
            <a:spLocks noGrp="1"/>
          </p:cNvSpPr>
          <p:nvPr>
            <p:ph type="sldNum" sz="quarter" idx="12"/>
          </p:nvPr>
        </p:nvSpPr>
        <p:spPr/>
        <p:txBody>
          <a:bodyPr/>
          <a:lstStyle/>
          <a:p>
            <a:fld id="{D7EA78E9-97A6-47E0-9931-7A8C2EE8FB03}" type="slidenum">
              <a:rPr lang="es-EC" smtClean="0"/>
              <a:t>‹Nº›</a:t>
            </a:fld>
            <a:endParaRPr lang="es-EC"/>
          </a:p>
        </p:txBody>
      </p:sp>
    </p:spTree>
    <p:extLst>
      <p:ext uri="{BB962C8B-B14F-4D97-AF65-F5344CB8AC3E}">
        <p14:creationId xmlns:p14="http://schemas.microsoft.com/office/powerpoint/2010/main" val="3067636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629841" y="365126"/>
            <a:ext cx="7886700" cy="1325563"/>
          </a:xfrm>
        </p:spPr>
        <p:txBody>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629842" y="2505075"/>
            <a:ext cx="3868340"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texto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4629150" y="2505075"/>
            <a:ext cx="3887391"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Marcador de fecha 6"/>
          <p:cNvSpPr>
            <a:spLocks noGrp="1"/>
          </p:cNvSpPr>
          <p:nvPr>
            <p:ph type="dt" sz="half" idx="10"/>
          </p:nvPr>
        </p:nvSpPr>
        <p:spPr/>
        <p:txBody>
          <a:bodyPr/>
          <a:lstStyle/>
          <a:p>
            <a:fld id="{67F39850-626A-4105-8163-B13337A8CF30}" type="datetimeFigureOut">
              <a:rPr lang="es-EC" smtClean="0"/>
              <a:t>1/6/2021</a:t>
            </a:fld>
            <a:endParaRPr lang="es-EC"/>
          </a:p>
        </p:txBody>
      </p:sp>
      <p:sp>
        <p:nvSpPr>
          <p:cNvPr id="8" name="Marcador de pie de página 7"/>
          <p:cNvSpPr>
            <a:spLocks noGrp="1"/>
          </p:cNvSpPr>
          <p:nvPr>
            <p:ph type="ftr" sz="quarter" idx="11"/>
          </p:nvPr>
        </p:nvSpPr>
        <p:spPr/>
        <p:txBody>
          <a:bodyPr/>
          <a:lstStyle/>
          <a:p>
            <a:endParaRPr lang="es-EC"/>
          </a:p>
        </p:txBody>
      </p:sp>
      <p:sp>
        <p:nvSpPr>
          <p:cNvPr id="9" name="Marcador de número de diapositiva 8"/>
          <p:cNvSpPr>
            <a:spLocks noGrp="1"/>
          </p:cNvSpPr>
          <p:nvPr>
            <p:ph type="sldNum" sz="quarter" idx="12"/>
          </p:nvPr>
        </p:nvSpPr>
        <p:spPr/>
        <p:txBody>
          <a:bodyPr/>
          <a:lstStyle/>
          <a:p>
            <a:fld id="{D7EA78E9-97A6-47E0-9931-7A8C2EE8FB03}" type="slidenum">
              <a:rPr lang="es-EC" smtClean="0"/>
              <a:t>‹Nº›</a:t>
            </a:fld>
            <a:endParaRPr lang="es-EC"/>
          </a:p>
        </p:txBody>
      </p:sp>
    </p:spTree>
    <p:extLst>
      <p:ext uri="{BB962C8B-B14F-4D97-AF65-F5344CB8AC3E}">
        <p14:creationId xmlns:p14="http://schemas.microsoft.com/office/powerpoint/2010/main" val="33132047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fecha 2"/>
          <p:cNvSpPr>
            <a:spLocks noGrp="1"/>
          </p:cNvSpPr>
          <p:nvPr>
            <p:ph type="dt" sz="half" idx="10"/>
          </p:nvPr>
        </p:nvSpPr>
        <p:spPr/>
        <p:txBody>
          <a:bodyPr/>
          <a:lstStyle/>
          <a:p>
            <a:fld id="{67F39850-626A-4105-8163-B13337A8CF30}" type="datetimeFigureOut">
              <a:rPr lang="es-EC" smtClean="0"/>
              <a:t>1/6/2021</a:t>
            </a:fld>
            <a:endParaRPr lang="es-EC"/>
          </a:p>
        </p:txBody>
      </p:sp>
      <p:sp>
        <p:nvSpPr>
          <p:cNvPr id="4" name="Marcador de pie de página 3"/>
          <p:cNvSpPr>
            <a:spLocks noGrp="1"/>
          </p:cNvSpPr>
          <p:nvPr>
            <p:ph type="ftr" sz="quarter" idx="11"/>
          </p:nvPr>
        </p:nvSpPr>
        <p:spPr/>
        <p:txBody>
          <a:bodyPr/>
          <a:lstStyle/>
          <a:p>
            <a:endParaRPr lang="es-EC"/>
          </a:p>
        </p:txBody>
      </p:sp>
      <p:sp>
        <p:nvSpPr>
          <p:cNvPr id="5" name="Marcador de número de diapositiva 4"/>
          <p:cNvSpPr>
            <a:spLocks noGrp="1"/>
          </p:cNvSpPr>
          <p:nvPr>
            <p:ph type="sldNum" sz="quarter" idx="12"/>
          </p:nvPr>
        </p:nvSpPr>
        <p:spPr/>
        <p:txBody>
          <a:bodyPr/>
          <a:lstStyle/>
          <a:p>
            <a:fld id="{D7EA78E9-97A6-47E0-9931-7A8C2EE8FB03}" type="slidenum">
              <a:rPr lang="es-EC" smtClean="0"/>
              <a:t>‹Nº›</a:t>
            </a:fld>
            <a:endParaRPr lang="es-EC"/>
          </a:p>
        </p:txBody>
      </p:sp>
    </p:spTree>
    <p:extLst>
      <p:ext uri="{BB962C8B-B14F-4D97-AF65-F5344CB8AC3E}">
        <p14:creationId xmlns:p14="http://schemas.microsoft.com/office/powerpoint/2010/main" val="23453339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67F39850-626A-4105-8163-B13337A8CF30}" type="datetimeFigureOut">
              <a:rPr lang="es-EC" smtClean="0"/>
              <a:t>1/6/2021</a:t>
            </a:fld>
            <a:endParaRPr lang="es-EC"/>
          </a:p>
        </p:txBody>
      </p:sp>
      <p:sp>
        <p:nvSpPr>
          <p:cNvPr id="3" name="Marcador de pie de página 2"/>
          <p:cNvSpPr>
            <a:spLocks noGrp="1"/>
          </p:cNvSpPr>
          <p:nvPr>
            <p:ph type="ftr" sz="quarter" idx="11"/>
          </p:nvPr>
        </p:nvSpPr>
        <p:spPr/>
        <p:txBody>
          <a:bodyPr/>
          <a:lstStyle/>
          <a:p>
            <a:endParaRPr lang="es-EC"/>
          </a:p>
        </p:txBody>
      </p:sp>
      <p:sp>
        <p:nvSpPr>
          <p:cNvPr id="4" name="Marcador de número de diapositiva 3"/>
          <p:cNvSpPr>
            <a:spLocks noGrp="1"/>
          </p:cNvSpPr>
          <p:nvPr>
            <p:ph type="sldNum" sz="quarter" idx="12"/>
          </p:nvPr>
        </p:nvSpPr>
        <p:spPr/>
        <p:txBody>
          <a:bodyPr/>
          <a:lstStyle/>
          <a:p>
            <a:fld id="{D7EA78E9-97A6-47E0-9931-7A8C2EE8FB03}" type="slidenum">
              <a:rPr lang="es-EC" smtClean="0"/>
              <a:t>‹Nº›</a:t>
            </a:fld>
            <a:endParaRPr lang="es-EC"/>
          </a:p>
        </p:txBody>
      </p:sp>
    </p:spTree>
    <p:extLst>
      <p:ext uri="{BB962C8B-B14F-4D97-AF65-F5344CB8AC3E}">
        <p14:creationId xmlns:p14="http://schemas.microsoft.com/office/powerpoint/2010/main" val="2467158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0"/>
            <a:ext cx="2949178" cy="1600200"/>
          </a:xfrm>
        </p:spPr>
        <p:txBody>
          <a:bodyPr anchor="b"/>
          <a:lstStyle>
            <a:lvl1pPr>
              <a:defRPr sz="2400"/>
            </a:lvl1pPr>
          </a:lstStyle>
          <a:p>
            <a:r>
              <a:rPr lang="es-ES" smtClean="0"/>
              <a:t>Haga clic para modificar el estilo de título del patrón</a:t>
            </a:r>
            <a:endParaRPr lang="en-US"/>
          </a:p>
        </p:txBody>
      </p:sp>
      <p:sp>
        <p:nvSpPr>
          <p:cNvPr id="3" name="Marcador de contenido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texto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67F39850-626A-4105-8163-B13337A8CF30}" type="datetimeFigureOut">
              <a:rPr lang="es-EC" smtClean="0"/>
              <a:t>1/6/2021</a:t>
            </a:fld>
            <a:endParaRPr lang="es-EC"/>
          </a:p>
        </p:txBody>
      </p:sp>
      <p:sp>
        <p:nvSpPr>
          <p:cNvPr id="6" name="Marcador de pie de página 5"/>
          <p:cNvSpPr>
            <a:spLocks noGrp="1"/>
          </p:cNvSpPr>
          <p:nvPr>
            <p:ph type="ftr" sz="quarter" idx="11"/>
          </p:nvPr>
        </p:nvSpPr>
        <p:spPr/>
        <p:txBody>
          <a:bodyPr/>
          <a:lstStyle/>
          <a:p>
            <a:endParaRPr lang="es-EC"/>
          </a:p>
        </p:txBody>
      </p:sp>
      <p:sp>
        <p:nvSpPr>
          <p:cNvPr id="7" name="Marcador de número de diapositiva 6"/>
          <p:cNvSpPr>
            <a:spLocks noGrp="1"/>
          </p:cNvSpPr>
          <p:nvPr>
            <p:ph type="sldNum" sz="quarter" idx="12"/>
          </p:nvPr>
        </p:nvSpPr>
        <p:spPr/>
        <p:txBody>
          <a:bodyPr/>
          <a:lstStyle/>
          <a:p>
            <a:fld id="{D7EA78E9-97A6-47E0-9931-7A8C2EE8FB03}" type="slidenum">
              <a:rPr lang="es-EC" smtClean="0"/>
              <a:t>‹Nº›</a:t>
            </a:fld>
            <a:endParaRPr lang="es-EC"/>
          </a:p>
        </p:txBody>
      </p:sp>
    </p:spTree>
    <p:extLst>
      <p:ext uri="{BB962C8B-B14F-4D97-AF65-F5344CB8AC3E}">
        <p14:creationId xmlns:p14="http://schemas.microsoft.com/office/powerpoint/2010/main" val="744335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0"/>
            <a:ext cx="2949178" cy="1600200"/>
          </a:xfrm>
        </p:spPr>
        <p:txBody>
          <a:bodyPr anchor="b"/>
          <a:lstStyle>
            <a:lvl1pPr>
              <a:defRPr sz="2400"/>
            </a:lvl1pPr>
          </a:lstStyle>
          <a:p>
            <a:r>
              <a:rPr lang="es-ES" smtClean="0"/>
              <a:t>Haga clic para modificar el estilo de título del patrón</a:t>
            </a:r>
            <a:endParaRPr lang="en-US"/>
          </a:p>
        </p:txBody>
      </p:sp>
      <p:sp>
        <p:nvSpPr>
          <p:cNvPr id="3" name="Marcador de posición de imagen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Marcador de texto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67F39850-626A-4105-8163-B13337A8CF30}" type="datetimeFigureOut">
              <a:rPr lang="es-EC" smtClean="0"/>
              <a:t>1/6/2021</a:t>
            </a:fld>
            <a:endParaRPr lang="es-EC"/>
          </a:p>
        </p:txBody>
      </p:sp>
      <p:sp>
        <p:nvSpPr>
          <p:cNvPr id="6" name="Marcador de pie de página 5"/>
          <p:cNvSpPr>
            <a:spLocks noGrp="1"/>
          </p:cNvSpPr>
          <p:nvPr>
            <p:ph type="ftr" sz="quarter" idx="11"/>
          </p:nvPr>
        </p:nvSpPr>
        <p:spPr/>
        <p:txBody>
          <a:bodyPr/>
          <a:lstStyle/>
          <a:p>
            <a:endParaRPr lang="es-EC"/>
          </a:p>
        </p:txBody>
      </p:sp>
      <p:sp>
        <p:nvSpPr>
          <p:cNvPr id="7" name="Marcador de número de diapositiva 6"/>
          <p:cNvSpPr>
            <a:spLocks noGrp="1"/>
          </p:cNvSpPr>
          <p:nvPr>
            <p:ph type="sldNum" sz="quarter" idx="12"/>
          </p:nvPr>
        </p:nvSpPr>
        <p:spPr/>
        <p:txBody>
          <a:bodyPr/>
          <a:lstStyle/>
          <a:p>
            <a:fld id="{D7EA78E9-97A6-47E0-9931-7A8C2EE8FB03}" type="slidenum">
              <a:rPr lang="es-EC" smtClean="0"/>
              <a:t>‹Nº›</a:t>
            </a:fld>
            <a:endParaRPr lang="es-EC"/>
          </a:p>
        </p:txBody>
      </p:sp>
    </p:spTree>
    <p:extLst>
      <p:ext uri="{BB962C8B-B14F-4D97-AF65-F5344CB8AC3E}">
        <p14:creationId xmlns:p14="http://schemas.microsoft.com/office/powerpoint/2010/main" val="2088719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67F39850-626A-4105-8163-B13337A8CF30}" type="datetimeFigureOut">
              <a:rPr lang="es-EC" smtClean="0"/>
              <a:t>1/6/2021</a:t>
            </a:fld>
            <a:endParaRPr lang="es-EC"/>
          </a:p>
        </p:txBody>
      </p:sp>
      <p:sp>
        <p:nvSpPr>
          <p:cNvPr id="5" name="Marcador de pie de página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EC"/>
          </a:p>
        </p:txBody>
      </p:sp>
      <p:sp>
        <p:nvSpPr>
          <p:cNvPr id="6" name="Marcador de número de diapositiva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7EA78E9-97A6-47E0-9931-7A8C2EE8FB03}" type="slidenum">
              <a:rPr lang="es-EC" smtClean="0"/>
              <a:t>‹Nº›</a:t>
            </a:fld>
            <a:endParaRPr lang="es-EC"/>
          </a:p>
        </p:txBody>
      </p:sp>
    </p:spTree>
    <p:extLst>
      <p:ext uri="{BB962C8B-B14F-4D97-AF65-F5344CB8AC3E}">
        <p14:creationId xmlns:p14="http://schemas.microsoft.com/office/powerpoint/2010/main" val="216545012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4.pn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4.png"/><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upo 10"/>
          <p:cNvGrpSpPr/>
          <p:nvPr/>
        </p:nvGrpSpPr>
        <p:grpSpPr>
          <a:xfrm>
            <a:off x="-1" y="0"/>
            <a:ext cx="9146780" cy="6885384"/>
            <a:chOff x="-1" y="0"/>
            <a:chExt cx="9146780" cy="6885384"/>
          </a:xfrm>
        </p:grpSpPr>
        <p:sp>
          <p:nvSpPr>
            <p:cNvPr id="4" name="3 Rectángulo"/>
            <p:cNvSpPr/>
            <p:nvPr/>
          </p:nvSpPr>
          <p:spPr>
            <a:xfrm>
              <a:off x="1645731" y="260648"/>
              <a:ext cx="5878597" cy="52322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s-ES" sz="28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ACADEMIA DE GUERRA DEL EJÉRCITO</a:t>
              </a:r>
              <a:endParaRPr lang="es-ES" sz="2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2" name="Imagen 1"/>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1" y="6506530"/>
              <a:ext cx="9144001" cy="378854"/>
            </a:xfrm>
            <a:prstGeom prst="rect">
              <a:avLst/>
            </a:prstGeom>
          </p:spPr>
        </p:pic>
        <p:pic>
          <p:nvPicPr>
            <p:cNvPr id="3" name="Imagen 2"/>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8109387" y="0"/>
              <a:ext cx="1037392" cy="1142949"/>
            </a:xfrm>
            <a:prstGeom prst="rect">
              <a:avLst/>
            </a:prstGeom>
          </p:spPr>
        </p:pic>
        <p:pic>
          <p:nvPicPr>
            <p:cNvPr id="8" name="Imagen 7"/>
            <p:cNvPicPr>
              <a:picLocks noChangeAspect="1"/>
            </p:cNvPicPr>
            <p:nvPr/>
          </p:nvPicPr>
          <p:blipFill rotWithShape="1">
            <a:blip r:embed="rId4" cstate="email">
              <a:extLst>
                <a:ext uri="{28A0092B-C50C-407E-A947-70E740481C1C}">
                  <a14:useLocalDpi xmlns:a14="http://schemas.microsoft.com/office/drawing/2010/main"/>
                </a:ext>
              </a:extLst>
            </a:blip>
            <a:srcRect r="2830" b="42138"/>
            <a:stretch/>
          </p:blipFill>
          <p:spPr>
            <a:xfrm>
              <a:off x="827584" y="764703"/>
              <a:ext cx="7416824" cy="216025"/>
            </a:xfrm>
            <a:prstGeom prst="rect">
              <a:avLst/>
            </a:prstGeom>
          </p:spPr>
        </p:pic>
      </p:grpSp>
      <p:pic>
        <p:nvPicPr>
          <p:cNvPr id="7" name="Imagen 6"/>
          <p:cNvPicPr>
            <a:picLocks noChangeAspect="1"/>
          </p:cNvPicPr>
          <p:nvPr/>
        </p:nvPicPr>
        <p:blipFill>
          <a:blip r:embed="rId5"/>
          <a:stretch>
            <a:fillRect/>
          </a:stretch>
        </p:blipFill>
        <p:spPr>
          <a:xfrm>
            <a:off x="107504" y="44028"/>
            <a:ext cx="1020354" cy="1152724"/>
          </a:xfrm>
          <a:prstGeom prst="rect">
            <a:avLst/>
          </a:prstGeom>
        </p:spPr>
      </p:pic>
      <p:sp>
        <p:nvSpPr>
          <p:cNvPr id="5" name="4 Rectángulo"/>
          <p:cNvSpPr/>
          <p:nvPr/>
        </p:nvSpPr>
        <p:spPr>
          <a:xfrm>
            <a:off x="2124900" y="1444134"/>
            <a:ext cx="4920258" cy="461665"/>
          </a:xfrm>
          <a:prstGeom prst="rect">
            <a:avLst/>
          </a:prstGeom>
        </p:spPr>
        <p:txBody>
          <a:bodyPr wrap="none">
            <a:spAutoFit/>
          </a:bodyPr>
          <a:lstStyle/>
          <a:p>
            <a:r>
              <a:rPr lang="es-ES" sz="2400" b="1" dirty="0"/>
              <a:t>PRODUCTO INTEGRADOR DEL CURSO</a:t>
            </a:r>
            <a:endParaRPr lang="es-EC" sz="2400" b="1" dirty="0"/>
          </a:p>
        </p:txBody>
      </p:sp>
      <p:sp>
        <p:nvSpPr>
          <p:cNvPr id="9" name="8 Rectángulo"/>
          <p:cNvSpPr>
            <a:spLocks noChangeArrowheads="1"/>
          </p:cNvSpPr>
          <p:nvPr/>
        </p:nvSpPr>
        <p:spPr bwMode="auto">
          <a:xfrm>
            <a:off x="1380673" y="4468479"/>
            <a:ext cx="6408712" cy="109155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just">
              <a:lnSpc>
                <a:spcPct val="115000"/>
              </a:lnSpc>
              <a:spcAft>
                <a:spcPts val="1000"/>
              </a:spcAft>
            </a:pPr>
            <a:r>
              <a:rPr lang="es-MX" b="1" dirty="0">
                <a:effectLst/>
                <a:latin typeface="Arial"/>
                <a:ea typeface="Calibri"/>
                <a:cs typeface="Times New Roman"/>
              </a:rPr>
              <a:t>TEMA: </a:t>
            </a:r>
            <a:r>
              <a:rPr lang="es-MX" dirty="0">
                <a:effectLst/>
                <a:latin typeface="Arial"/>
                <a:ea typeface="Calibri"/>
                <a:cs typeface="Times New Roman"/>
              </a:rPr>
              <a:t>Incidencia de la implantación del Sistema Integrado de Administración de Finanzas Públicas, en el control de los procesos financieros a las unidades de la Fuerza Terrestre</a:t>
            </a:r>
            <a:endParaRPr lang="es-EC" dirty="0">
              <a:effectLst/>
              <a:latin typeface="Times New Roman"/>
              <a:ea typeface="Calibri"/>
            </a:endParaRPr>
          </a:p>
        </p:txBody>
      </p:sp>
      <p:pic>
        <p:nvPicPr>
          <p:cNvPr id="2050" name="Picture 2" descr="ASAMBLEA GENERAL CON DIRECTORES DEL MAE, MTOP, REPRESENTANTES DE LA  GOBERNACIÓN, DEL GAD PROVINCIAL Y DEL GAD MUNICIPAL DE SUCUMBIOS PARA  TRATAR TEMAS DE LOS TERRENOS BALDIOS EN LAS AREAS PROTEGIDAS Y"/>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19772" y="1988840"/>
            <a:ext cx="4032448" cy="22868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04822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upo 10"/>
          <p:cNvGrpSpPr/>
          <p:nvPr/>
        </p:nvGrpSpPr>
        <p:grpSpPr>
          <a:xfrm>
            <a:off x="-1" y="0"/>
            <a:ext cx="9146780" cy="6885384"/>
            <a:chOff x="-1" y="0"/>
            <a:chExt cx="9146780" cy="6885384"/>
          </a:xfrm>
        </p:grpSpPr>
        <p:sp>
          <p:nvSpPr>
            <p:cNvPr id="4" name="3 Rectángulo"/>
            <p:cNvSpPr/>
            <p:nvPr/>
          </p:nvSpPr>
          <p:spPr>
            <a:xfrm>
              <a:off x="1645731" y="260648"/>
              <a:ext cx="5878597" cy="52322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s-ES" sz="28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ACADEMIA DE GUERRA DEL EJÉRCITO</a:t>
              </a:r>
              <a:endParaRPr lang="es-ES" sz="2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2" name="Imagen 1"/>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1" y="6506530"/>
              <a:ext cx="9144001" cy="378854"/>
            </a:xfrm>
            <a:prstGeom prst="rect">
              <a:avLst/>
            </a:prstGeom>
          </p:spPr>
        </p:pic>
        <p:pic>
          <p:nvPicPr>
            <p:cNvPr id="3" name="Imagen 2"/>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8109387" y="0"/>
              <a:ext cx="1037392" cy="1142949"/>
            </a:xfrm>
            <a:prstGeom prst="rect">
              <a:avLst/>
            </a:prstGeom>
          </p:spPr>
        </p:pic>
        <p:pic>
          <p:nvPicPr>
            <p:cNvPr id="8" name="Imagen 7"/>
            <p:cNvPicPr>
              <a:picLocks noChangeAspect="1"/>
            </p:cNvPicPr>
            <p:nvPr/>
          </p:nvPicPr>
          <p:blipFill rotWithShape="1">
            <a:blip r:embed="rId4" cstate="email">
              <a:extLst>
                <a:ext uri="{28A0092B-C50C-407E-A947-70E740481C1C}">
                  <a14:useLocalDpi xmlns:a14="http://schemas.microsoft.com/office/drawing/2010/main"/>
                </a:ext>
              </a:extLst>
            </a:blip>
            <a:srcRect r="2830" b="42138"/>
            <a:stretch/>
          </p:blipFill>
          <p:spPr>
            <a:xfrm>
              <a:off x="827584" y="764703"/>
              <a:ext cx="7416824" cy="216025"/>
            </a:xfrm>
            <a:prstGeom prst="rect">
              <a:avLst/>
            </a:prstGeom>
          </p:spPr>
        </p:pic>
      </p:grpSp>
      <p:pic>
        <p:nvPicPr>
          <p:cNvPr id="7" name="Imagen 6"/>
          <p:cNvPicPr>
            <a:picLocks noChangeAspect="1"/>
          </p:cNvPicPr>
          <p:nvPr/>
        </p:nvPicPr>
        <p:blipFill>
          <a:blip r:embed="rId5"/>
          <a:stretch>
            <a:fillRect/>
          </a:stretch>
        </p:blipFill>
        <p:spPr>
          <a:xfrm>
            <a:off x="107504" y="44028"/>
            <a:ext cx="1020354" cy="1152724"/>
          </a:xfrm>
          <a:prstGeom prst="rect">
            <a:avLst/>
          </a:prstGeom>
        </p:spPr>
      </p:pic>
      <p:sp>
        <p:nvSpPr>
          <p:cNvPr id="9" name="AutoShape 7"/>
          <p:cNvSpPr>
            <a:spLocks noChangeArrowheads="1"/>
          </p:cNvSpPr>
          <p:nvPr/>
        </p:nvSpPr>
        <p:spPr bwMode="auto">
          <a:xfrm>
            <a:off x="827584" y="980728"/>
            <a:ext cx="7416825" cy="510778"/>
          </a:xfrm>
          <a:prstGeom prst="round2DiagRect">
            <a:avLst/>
          </a:prstGeom>
          <a:solidFill>
            <a:srgbClr val="000000">
              <a:alpha val="50196"/>
            </a:srgbClr>
          </a:solidFill>
          <a:ln w="3175" algn="ctr">
            <a:solidFill>
              <a:schemeClr val="bg1"/>
            </a:solidFill>
            <a:miter lim="800000"/>
            <a:headEnd/>
            <a:tailEnd/>
          </a:ln>
          <a:effectLst>
            <a:outerShdw blurRad="50800" dist="12700" dir="6600000" algn="ctr" rotWithShape="0">
              <a:sysClr val="windowText" lastClr="000000"/>
            </a:outerShdw>
          </a:effectLst>
        </p:spPr>
        <p:txBody>
          <a:bodyPr wrap="square">
            <a:spAutoFit/>
          </a:bodyPr>
          <a:lstStyle/>
          <a:p>
            <a:pPr marL="0" lvl="1" algn="ctr" fontAlgn="base">
              <a:spcBef>
                <a:spcPct val="0"/>
              </a:spcBef>
              <a:spcAft>
                <a:spcPct val="0"/>
              </a:spcAft>
              <a:defRPr/>
            </a:pPr>
            <a:r>
              <a:rPr lang="es-ES" sz="2400" kern="0" dirty="0" smtClean="0">
                <a:ln w="18415" cmpd="sng">
                  <a:noFill/>
                  <a:prstDash val="solid"/>
                </a:ln>
                <a:solidFill>
                  <a:srgbClr val="FF0000"/>
                </a:solidFill>
                <a:effectLst>
                  <a:glow rad="63500">
                    <a:prstClr val="black">
                      <a:alpha val="40000"/>
                    </a:prstClr>
                  </a:glow>
                  <a:outerShdw blurRad="63500" dir="3600000" algn="tl" rotWithShape="0">
                    <a:srgbClr val="000000">
                      <a:alpha val="70000"/>
                    </a:srgbClr>
                  </a:outerShdw>
                </a:effectLst>
                <a:latin typeface="Arial Black" pitchFamily="34" charset="0"/>
              </a:rPr>
              <a:t>RESULTADOS MÓDULO CONTABILIDAD</a:t>
            </a:r>
            <a:endParaRPr lang="es-ES" sz="2400" kern="0" dirty="0">
              <a:ln w="18415" cmpd="sng">
                <a:noFill/>
                <a:prstDash val="solid"/>
              </a:ln>
              <a:solidFill>
                <a:srgbClr val="FF0000"/>
              </a:solidFill>
              <a:effectLst>
                <a:glow rad="63500">
                  <a:prstClr val="black">
                    <a:alpha val="40000"/>
                  </a:prstClr>
                </a:glow>
                <a:outerShdw blurRad="63500" dir="3600000" algn="tl" rotWithShape="0">
                  <a:srgbClr val="000000">
                    <a:alpha val="70000"/>
                  </a:srgbClr>
                </a:outerShdw>
              </a:effectLst>
              <a:latin typeface="Arial Black" pitchFamily="34" charset="0"/>
            </a:endParaRPr>
          </a:p>
        </p:txBody>
      </p:sp>
      <p:sp>
        <p:nvSpPr>
          <p:cNvPr id="5" name="4 Rectángulo"/>
          <p:cNvSpPr/>
          <p:nvPr/>
        </p:nvSpPr>
        <p:spPr>
          <a:xfrm>
            <a:off x="455727" y="1844824"/>
            <a:ext cx="8160538" cy="646331"/>
          </a:xfrm>
          <a:prstGeom prst="rect">
            <a:avLst/>
          </a:prstGeom>
        </p:spPr>
        <p:txBody>
          <a:bodyPr wrap="square">
            <a:spAutoFit/>
          </a:bodyPr>
          <a:lstStyle/>
          <a:p>
            <a:pPr marL="285750" lvl="0" indent="-285750" algn="just">
              <a:buFont typeface="Wingdings" panose="05000000000000000000" pitchFamily="2" charset="2"/>
              <a:buChar char="Ø"/>
            </a:pPr>
            <a:r>
              <a:rPr lang="es-ES" dirty="0"/>
              <a:t>Nueva estructura de la cuenta contable </a:t>
            </a:r>
            <a:r>
              <a:rPr lang="es-ES" dirty="0" smtClean="0"/>
              <a:t>1 </a:t>
            </a:r>
            <a:r>
              <a:rPr lang="es-ES" dirty="0"/>
              <a:t>activos 2 Pasivos; 3 Patrimonio, 4 Ingresos y 5 </a:t>
            </a:r>
            <a:r>
              <a:rPr lang="es-ES" dirty="0" smtClean="0"/>
              <a:t>Gastos,</a:t>
            </a:r>
            <a:r>
              <a:rPr lang="es-ES" dirty="0"/>
              <a:t> </a:t>
            </a:r>
            <a:r>
              <a:rPr lang="es-ES" dirty="0" smtClean="0"/>
              <a:t>las </a:t>
            </a:r>
            <a:r>
              <a:rPr lang="es-ES" dirty="0"/>
              <a:t>cuentas contables </a:t>
            </a:r>
            <a:r>
              <a:rPr lang="es-ES" dirty="0" smtClean="0"/>
              <a:t>pasan </a:t>
            </a:r>
            <a:r>
              <a:rPr lang="es-ES" dirty="0"/>
              <a:t>de 6 dígitos a 10 </a:t>
            </a:r>
            <a:r>
              <a:rPr lang="es-ES" dirty="0" smtClean="0"/>
              <a:t>dígitos.</a:t>
            </a:r>
          </a:p>
        </p:txBody>
      </p:sp>
      <p:sp>
        <p:nvSpPr>
          <p:cNvPr id="6" name="5 Rectángulo"/>
          <p:cNvSpPr/>
          <p:nvPr/>
        </p:nvSpPr>
        <p:spPr>
          <a:xfrm>
            <a:off x="455727" y="2609037"/>
            <a:ext cx="8292737" cy="369332"/>
          </a:xfrm>
          <a:prstGeom prst="rect">
            <a:avLst/>
          </a:prstGeom>
        </p:spPr>
        <p:txBody>
          <a:bodyPr wrap="square">
            <a:spAutoFit/>
          </a:bodyPr>
          <a:lstStyle/>
          <a:p>
            <a:pPr marL="285750" lvl="0" indent="-285750" algn="just">
              <a:buFont typeface="Wingdings" panose="05000000000000000000" pitchFamily="2" charset="2"/>
              <a:buChar char="Ø"/>
            </a:pPr>
            <a:r>
              <a:rPr lang="es-ES" dirty="0"/>
              <a:t>Se implementa obligatoriamente la contabilidad de </a:t>
            </a:r>
            <a:r>
              <a:rPr lang="es-ES" dirty="0" smtClean="0"/>
              <a:t>costos</a:t>
            </a:r>
            <a:endParaRPr lang="es-ES" dirty="0"/>
          </a:p>
        </p:txBody>
      </p:sp>
      <p:sp>
        <p:nvSpPr>
          <p:cNvPr id="10" name="9 Rectángulo"/>
          <p:cNvSpPr/>
          <p:nvPr/>
        </p:nvSpPr>
        <p:spPr>
          <a:xfrm>
            <a:off x="467544" y="3109024"/>
            <a:ext cx="8280920" cy="646331"/>
          </a:xfrm>
          <a:prstGeom prst="rect">
            <a:avLst/>
          </a:prstGeom>
        </p:spPr>
        <p:txBody>
          <a:bodyPr wrap="square">
            <a:spAutoFit/>
          </a:bodyPr>
          <a:lstStyle/>
          <a:p>
            <a:pPr marL="285750" lvl="0" indent="-285750" algn="just">
              <a:buFont typeface="Wingdings" panose="05000000000000000000" pitchFamily="2" charset="2"/>
              <a:buChar char="Ø"/>
            </a:pPr>
            <a:r>
              <a:rPr lang="es-ES" dirty="0"/>
              <a:t>Todo el sistema se encuentra en base a las Normas Internacionales de Contabilidad para el Sector Público  (NICSP</a:t>
            </a:r>
            <a:r>
              <a:rPr lang="es-ES" dirty="0" smtClean="0"/>
              <a:t>)</a:t>
            </a:r>
            <a:endParaRPr lang="es-ES" dirty="0"/>
          </a:p>
        </p:txBody>
      </p:sp>
      <p:sp>
        <p:nvSpPr>
          <p:cNvPr id="12" name="11 Rectángulo"/>
          <p:cNvSpPr/>
          <p:nvPr/>
        </p:nvSpPr>
        <p:spPr>
          <a:xfrm>
            <a:off x="467544" y="3796005"/>
            <a:ext cx="8280920" cy="923330"/>
          </a:xfrm>
          <a:prstGeom prst="rect">
            <a:avLst/>
          </a:prstGeom>
        </p:spPr>
        <p:txBody>
          <a:bodyPr wrap="square">
            <a:spAutoFit/>
          </a:bodyPr>
          <a:lstStyle/>
          <a:p>
            <a:pPr marL="285750" lvl="0" indent="-285750" algn="just">
              <a:buFont typeface="Wingdings" panose="05000000000000000000" pitchFamily="2" charset="2"/>
              <a:buChar char="Ø"/>
            </a:pPr>
            <a:r>
              <a:rPr lang="es-ES" dirty="0"/>
              <a:t>Emite Estados Financieros por cada  centro gestor (antes EOD), tales como Estado de Situación Financiera, Estado del Flujo del efectivo; Estado de cambios en el Patrimonio, Estado de Ejecución Presupuestaria y Estado de Rendimiento </a:t>
            </a:r>
            <a:r>
              <a:rPr lang="es-ES" dirty="0" smtClean="0"/>
              <a:t>Financiero</a:t>
            </a:r>
            <a:endParaRPr lang="es-ES" dirty="0"/>
          </a:p>
        </p:txBody>
      </p:sp>
      <p:sp>
        <p:nvSpPr>
          <p:cNvPr id="13" name="12 Rectángulo"/>
          <p:cNvSpPr/>
          <p:nvPr/>
        </p:nvSpPr>
        <p:spPr>
          <a:xfrm>
            <a:off x="438660" y="4797152"/>
            <a:ext cx="8292737" cy="646331"/>
          </a:xfrm>
          <a:prstGeom prst="rect">
            <a:avLst/>
          </a:prstGeom>
        </p:spPr>
        <p:txBody>
          <a:bodyPr wrap="square">
            <a:spAutoFit/>
          </a:bodyPr>
          <a:lstStyle/>
          <a:p>
            <a:pPr marL="285750" lvl="0" indent="-285750" algn="just">
              <a:buFont typeface="Wingdings" panose="05000000000000000000" pitchFamily="2" charset="2"/>
              <a:buChar char="Ø"/>
            </a:pPr>
            <a:r>
              <a:rPr lang="es-ES" dirty="0" smtClean="0"/>
              <a:t>En </a:t>
            </a:r>
            <a:r>
              <a:rPr lang="es-ES" dirty="0"/>
              <a:t>cuanto a los activos fijos a más de la depreciación se debe calcular el deterioro de los mismos</a:t>
            </a:r>
            <a:r>
              <a:rPr lang="es-ES" dirty="0" smtClean="0"/>
              <a:t>.</a:t>
            </a:r>
            <a:endParaRPr lang="es-ES" dirty="0"/>
          </a:p>
        </p:txBody>
      </p:sp>
      <p:sp>
        <p:nvSpPr>
          <p:cNvPr id="14" name="13 Rectángulo"/>
          <p:cNvSpPr/>
          <p:nvPr/>
        </p:nvSpPr>
        <p:spPr>
          <a:xfrm>
            <a:off x="438660" y="5518973"/>
            <a:ext cx="8292737" cy="369332"/>
          </a:xfrm>
          <a:prstGeom prst="rect">
            <a:avLst/>
          </a:prstGeom>
        </p:spPr>
        <p:txBody>
          <a:bodyPr wrap="square">
            <a:spAutoFit/>
          </a:bodyPr>
          <a:lstStyle/>
          <a:p>
            <a:pPr marL="285750" indent="-285750" algn="just">
              <a:buFont typeface="Wingdings" panose="05000000000000000000" pitchFamily="2" charset="2"/>
              <a:buChar char="Ø"/>
            </a:pPr>
            <a:r>
              <a:rPr lang="es-ES" dirty="0" smtClean="0"/>
              <a:t>Cuenta </a:t>
            </a:r>
            <a:r>
              <a:rPr lang="es-ES" dirty="0"/>
              <a:t>con el módulo de control de inventarios (existencias</a:t>
            </a:r>
            <a:r>
              <a:rPr lang="es-ES" dirty="0" smtClean="0"/>
              <a:t>)</a:t>
            </a:r>
            <a:endParaRPr lang="es-EC" dirty="0"/>
          </a:p>
        </p:txBody>
      </p:sp>
    </p:spTree>
    <p:extLst>
      <p:ext uri="{BB962C8B-B14F-4D97-AF65-F5344CB8AC3E}">
        <p14:creationId xmlns:p14="http://schemas.microsoft.com/office/powerpoint/2010/main" val="114933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10" grpId="0"/>
      <p:bldP spid="12" grpId="0"/>
      <p:bldP spid="13" grpId="0"/>
      <p:bldP spid="1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upo 10"/>
          <p:cNvGrpSpPr/>
          <p:nvPr/>
        </p:nvGrpSpPr>
        <p:grpSpPr>
          <a:xfrm>
            <a:off x="-1" y="0"/>
            <a:ext cx="9146780" cy="6885384"/>
            <a:chOff x="-1" y="0"/>
            <a:chExt cx="9146780" cy="6885384"/>
          </a:xfrm>
        </p:grpSpPr>
        <p:sp>
          <p:nvSpPr>
            <p:cNvPr id="4" name="3 Rectángulo"/>
            <p:cNvSpPr/>
            <p:nvPr/>
          </p:nvSpPr>
          <p:spPr>
            <a:xfrm>
              <a:off x="1645731" y="260648"/>
              <a:ext cx="5878597" cy="52322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s-ES" sz="28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ACADEMIA DE GUERRA DEL EJÉRCITO</a:t>
              </a:r>
              <a:endParaRPr lang="es-ES" sz="2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2" name="Imagen 1"/>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1" y="6506530"/>
              <a:ext cx="9144001" cy="378854"/>
            </a:xfrm>
            <a:prstGeom prst="rect">
              <a:avLst/>
            </a:prstGeom>
          </p:spPr>
        </p:pic>
        <p:pic>
          <p:nvPicPr>
            <p:cNvPr id="3" name="Imagen 2"/>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8109387" y="0"/>
              <a:ext cx="1037392" cy="1142949"/>
            </a:xfrm>
            <a:prstGeom prst="rect">
              <a:avLst/>
            </a:prstGeom>
          </p:spPr>
        </p:pic>
        <p:pic>
          <p:nvPicPr>
            <p:cNvPr id="8" name="Imagen 7"/>
            <p:cNvPicPr>
              <a:picLocks noChangeAspect="1"/>
            </p:cNvPicPr>
            <p:nvPr/>
          </p:nvPicPr>
          <p:blipFill rotWithShape="1">
            <a:blip r:embed="rId4" cstate="email">
              <a:extLst>
                <a:ext uri="{28A0092B-C50C-407E-A947-70E740481C1C}">
                  <a14:useLocalDpi xmlns:a14="http://schemas.microsoft.com/office/drawing/2010/main"/>
                </a:ext>
              </a:extLst>
            </a:blip>
            <a:srcRect r="2830" b="42138"/>
            <a:stretch/>
          </p:blipFill>
          <p:spPr>
            <a:xfrm>
              <a:off x="827584" y="764703"/>
              <a:ext cx="7416824" cy="216025"/>
            </a:xfrm>
            <a:prstGeom prst="rect">
              <a:avLst/>
            </a:prstGeom>
          </p:spPr>
        </p:pic>
      </p:grpSp>
      <p:pic>
        <p:nvPicPr>
          <p:cNvPr id="7" name="Imagen 6"/>
          <p:cNvPicPr>
            <a:picLocks noChangeAspect="1"/>
          </p:cNvPicPr>
          <p:nvPr/>
        </p:nvPicPr>
        <p:blipFill>
          <a:blip r:embed="rId5"/>
          <a:stretch>
            <a:fillRect/>
          </a:stretch>
        </p:blipFill>
        <p:spPr>
          <a:xfrm>
            <a:off x="107504" y="44028"/>
            <a:ext cx="1020354" cy="1152724"/>
          </a:xfrm>
          <a:prstGeom prst="rect">
            <a:avLst/>
          </a:prstGeom>
        </p:spPr>
      </p:pic>
      <p:sp>
        <p:nvSpPr>
          <p:cNvPr id="9" name="AutoShape 7"/>
          <p:cNvSpPr>
            <a:spLocks noChangeArrowheads="1"/>
          </p:cNvSpPr>
          <p:nvPr/>
        </p:nvSpPr>
        <p:spPr bwMode="auto">
          <a:xfrm>
            <a:off x="1115615" y="1052736"/>
            <a:ext cx="6984777" cy="510778"/>
          </a:xfrm>
          <a:prstGeom prst="round2DiagRect">
            <a:avLst/>
          </a:prstGeom>
          <a:solidFill>
            <a:srgbClr val="000000">
              <a:alpha val="50196"/>
            </a:srgbClr>
          </a:solidFill>
          <a:ln w="3175" algn="ctr">
            <a:solidFill>
              <a:schemeClr val="bg1"/>
            </a:solidFill>
            <a:miter lim="800000"/>
            <a:headEnd/>
            <a:tailEnd/>
          </a:ln>
          <a:effectLst>
            <a:outerShdw blurRad="50800" dist="12700" dir="6600000" algn="ctr" rotWithShape="0">
              <a:sysClr val="windowText" lastClr="000000"/>
            </a:outerShdw>
          </a:effectLst>
        </p:spPr>
        <p:txBody>
          <a:bodyPr wrap="square">
            <a:spAutoFit/>
          </a:bodyPr>
          <a:lstStyle/>
          <a:p>
            <a:pPr marL="0" lvl="1" algn="ctr" fontAlgn="base">
              <a:spcBef>
                <a:spcPct val="0"/>
              </a:spcBef>
              <a:spcAft>
                <a:spcPct val="0"/>
              </a:spcAft>
              <a:defRPr/>
            </a:pPr>
            <a:r>
              <a:rPr lang="es-ES" sz="2400" kern="0" dirty="0" smtClean="0">
                <a:ln w="18415" cmpd="sng">
                  <a:noFill/>
                  <a:prstDash val="solid"/>
                </a:ln>
                <a:solidFill>
                  <a:srgbClr val="FF0000"/>
                </a:solidFill>
                <a:effectLst>
                  <a:glow rad="63500">
                    <a:prstClr val="black">
                      <a:alpha val="40000"/>
                    </a:prstClr>
                  </a:glow>
                  <a:outerShdw blurRad="63500" dir="3600000" algn="tl" rotWithShape="0">
                    <a:srgbClr val="000000">
                      <a:alpha val="70000"/>
                    </a:srgbClr>
                  </a:outerShdw>
                </a:effectLst>
                <a:latin typeface="Arial Black" pitchFamily="34" charset="0"/>
              </a:rPr>
              <a:t>RESULTADOS MÓDULO PRESUPUESTO</a:t>
            </a:r>
            <a:endParaRPr lang="es-ES" sz="2400" kern="0" dirty="0">
              <a:ln w="18415" cmpd="sng">
                <a:noFill/>
                <a:prstDash val="solid"/>
              </a:ln>
              <a:solidFill>
                <a:srgbClr val="FF0000"/>
              </a:solidFill>
              <a:effectLst>
                <a:glow rad="63500">
                  <a:prstClr val="black">
                    <a:alpha val="40000"/>
                  </a:prstClr>
                </a:glow>
                <a:outerShdw blurRad="63500" dir="3600000" algn="tl" rotWithShape="0">
                  <a:srgbClr val="000000">
                    <a:alpha val="70000"/>
                  </a:srgbClr>
                </a:outerShdw>
              </a:effectLst>
              <a:latin typeface="Arial Black" pitchFamily="34" charset="0"/>
            </a:endParaRPr>
          </a:p>
        </p:txBody>
      </p:sp>
      <p:sp>
        <p:nvSpPr>
          <p:cNvPr id="5" name="4 Rectángulo"/>
          <p:cNvSpPr/>
          <p:nvPr/>
        </p:nvSpPr>
        <p:spPr>
          <a:xfrm>
            <a:off x="1259632" y="2204864"/>
            <a:ext cx="5878203" cy="2585323"/>
          </a:xfrm>
          <a:prstGeom prst="rect">
            <a:avLst/>
          </a:prstGeom>
        </p:spPr>
        <p:txBody>
          <a:bodyPr wrap="square">
            <a:spAutoFit/>
          </a:bodyPr>
          <a:lstStyle/>
          <a:p>
            <a:pPr lvl="0"/>
            <a:r>
              <a:rPr lang="es-ES" dirty="0"/>
              <a:t>PROGRAMACIÓN FINANCIERA DEL </a:t>
            </a:r>
            <a:r>
              <a:rPr lang="es-ES" dirty="0" smtClean="0"/>
              <a:t>GASTO</a:t>
            </a:r>
          </a:p>
          <a:p>
            <a:pPr lvl="0"/>
            <a:endParaRPr lang="es-EC" dirty="0"/>
          </a:p>
          <a:p>
            <a:pPr marL="742950" lvl="1" indent="-285750">
              <a:buFont typeface="Wingdings" panose="05000000000000000000" pitchFamily="2" charset="2"/>
              <a:buChar char="Ø"/>
            </a:pPr>
            <a:r>
              <a:rPr lang="es-ES" dirty="0"/>
              <a:t>Programación Anual (estructurada por trimestres</a:t>
            </a:r>
            <a:r>
              <a:rPr lang="es-ES" dirty="0" smtClean="0"/>
              <a:t>)</a:t>
            </a:r>
          </a:p>
          <a:p>
            <a:pPr lvl="1"/>
            <a:r>
              <a:rPr lang="es-ES" dirty="0" smtClean="0"/>
              <a:t> </a:t>
            </a:r>
            <a:endParaRPr lang="es-EC" dirty="0"/>
          </a:p>
          <a:p>
            <a:pPr marL="742950" lvl="1" indent="-285750">
              <a:buFont typeface="Wingdings" panose="05000000000000000000" pitchFamily="2" charset="2"/>
              <a:buChar char="Ø"/>
            </a:pPr>
            <a:r>
              <a:rPr lang="es-ES" dirty="0"/>
              <a:t>Cuotas de Compromiso (Trimestrales)</a:t>
            </a:r>
            <a:endParaRPr lang="es-EC" dirty="0"/>
          </a:p>
          <a:p>
            <a:pPr marL="742950" lvl="1" indent="-285750">
              <a:buFont typeface="Wingdings" panose="05000000000000000000" pitchFamily="2" charset="2"/>
              <a:buChar char="Ø"/>
            </a:pPr>
            <a:endParaRPr lang="es-ES" dirty="0" smtClean="0"/>
          </a:p>
          <a:p>
            <a:pPr marL="742950" lvl="1" indent="-285750">
              <a:buFont typeface="Wingdings" panose="05000000000000000000" pitchFamily="2" charset="2"/>
              <a:buChar char="Ø"/>
            </a:pPr>
            <a:r>
              <a:rPr lang="es-ES" dirty="0" smtClean="0"/>
              <a:t>Cuota </a:t>
            </a:r>
            <a:r>
              <a:rPr lang="es-ES" dirty="0"/>
              <a:t>de Devengo (Mensuales)</a:t>
            </a:r>
            <a:endParaRPr lang="es-EC" dirty="0"/>
          </a:p>
          <a:p>
            <a:pPr marL="742950" lvl="1" indent="-285750">
              <a:buFont typeface="Wingdings" panose="05000000000000000000" pitchFamily="2" charset="2"/>
              <a:buChar char="Ø"/>
            </a:pPr>
            <a:endParaRPr lang="es-ES" dirty="0" smtClean="0"/>
          </a:p>
          <a:p>
            <a:pPr marL="742950" lvl="1" indent="-285750">
              <a:buFont typeface="Wingdings" panose="05000000000000000000" pitchFamily="2" charset="2"/>
              <a:buChar char="Ø"/>
            </a:pPr>
            <a:r>
              <a:rPr lang="es-ES" dirty="0" smtClean="0"/>
              <a:t>Cuota </a:t>
            </a:r>
            <a:r>
              <a:rPr lang="es-ES" dirty="0"/>
              <a:t>de Anticipos (Mensuales)</a:t>
            </a:r>
            <a:endParaRPr lang="es-EC" dirty="0"/>
          </a:p>
        </p:txBody>
      </p:sp>
    </p:spTree>
    <p:extLst>
      <p:ext uri="{BB962C8B-B14F-4D97-AF65-F5344CB8AC3E}">
        <p14:creationId xmlns:p14="http://schemas.microsoft.com/office/powerpoint/2010/main" val="3404200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upo 10"/>
          <p:cNvGrpSpPr/>
          <p:nvPr/>
        </p:nvGrpSpPr>
        <p:grpSpPr>
          <a:xfrm>
            <a:off x="-1" y="0"/>
            <a:ext cx="9146780" cy="6885384"/>
            <a:chOff x="-1" y="0"/>
            <a:chExt cx="9146780" cy="6885384"/>
          </a:xfrm>
        </p:grpSpPr>
        <p:sp>
          <p:nvSpPr>
            <p:cNvPr id="4" name="3 Rectángulo"/>
            <p:cNvSpPr/>
            <p:nvPr/>
          </p:nvSpPr>
          <p:spPr>
            <a:xfrm>
              <a:off x="1645731" y="260648"/>
              <a:ext cx="5878597" cy="52322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s-ES" sz="28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ACADEMIA DE GUERRA DEL EJÉRCITO</a:t>
              </a:r>
              <a:endParaRPr lang="es-ES" sz="2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2" name="Imagen 1"/>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1" y="6506530"/>
              <a:ext cx="9144001" cy="378854"/>
            </a:xfrm>
            <a:prstGeom prst="rect">
              <a:avLst/>
            </a:prstGeom>
          </p:spPr>
        </p:pic>
        <p:pic>
          <p:nvPicPr>
            <p:cNvPr id="3" name="Imagen 2"/>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8109387" y="0"/>
              <a:ext cx="1037392" cy="1142949"/>
            </a:xfrm>
            <a:prstGeom prst="rect">
              <a:avLst/>
            </a:prstGeom>
          </p:spPr>
        </p:pic>
        <p:pic>
          <p:nvPicPr>
            <p:cNvPr id="8" name="Imagen 7"/>
            <p:cNvPicPr>
              <a:picLocks noChangeAspect="1"/>
            </p:cNvPicPr>
            <p:nvPr/>
          </p:nvPicPr>
          <p:blipFill rotWithShape="1">
            <a:blip r:embed="rId4" cstate="email">
              <a:extLst>
                <a:ext uri="{28A0092B-C50C-407E-A947-70E740481C1C}">
                  <a14:useLocalDpi xmlns:a14="http://schemas.microsoft.com/office/drawing/2010/main"/>
                </a:ext>
              </a:extLst>
            </a:blip>
            <a:srcRect r="2830" b="42138"/>
            <a:stretch/>
          </p:blipFill>
          <p:spPr>
            <a:xfrm>
              <a:off x="827584" y="764703"/>
              <a:ext cx="7416824" cy="216025"/>
            </a:xfrm>
            <a:prstGeom prst="rect">
              <a:avLst/>
            </a:prstGeom>
          </p:spPr>
        </p:pic>
      </p:grpSp>
      <p:pic>
        <p:nvPicPr>
          <p:cNvPr id="7" name="Imagen 6"/>
          <p:cNvPicPr>
            <a:picLocks noChangeAspect="1"/>
          </p:cNvPicPr>
          <p:nvPr/>
        </p:nvPicPr>
        <p:blipFill>
          <a:blip r:embed="rId5"/>
          <a:stretch>
            <a:fillRect/>
          </a:stretch>
        </p:blipFill>
        <p:spPr>
          <a:xfrm>
            <a:off x="107504" y="44028"/>
            <a:ext cx="1020354" cy="1152724"/>
          </a:xfrm>
          <a:prstGeom prst="rect">
            <a:avLst/>
          </a:prstGeom>
        </p:spPr>
      </p:pic>
      <p:pic>
        <p:nvPicPr>
          <p:cNvPr id="10" name="9 Imagen"/>
          <p:cNvPicPr/>
          <p:nvPr/>
        </p:nvPicPr>
        <p:blipFill rotWithShape="1">
          <a:blip r:embed="rId6">
            <a:extLst>
              <a:ext uri="{28A0092B-C50C-407E-A947-70E740481C1C}">
                <a14:useLocalDpi xmlns:a14="http://schemas.microsoft.com/office/drawing/2010/main" val="0"/>
              </a:ext>
            </a:extLst>
          </a:blip>
          <a:srcRect r="16746"/>
          <a:stretch/>
        </p:blipFill>
        <p:spPr bwMode="auto">
          <a:xfrm>
            <a:off x="1835696" y="2564904"/>
            <a:ext cx="5328593" cy="3240360"/>
          </a:xfrm>
          <a:prstGeom prst="rect">
            <a:avLst/>
          </a:prstGeom>
          <a:noFill/>
          <a:ln>
            <a:noFill/>
          </a:ln>
          <a:extLst>
            <a:ext uri="{53640926-AAD7-44D8-BBD7-CCE9431645EC}">
              <a14:shadowObscured xmlns:a14="http://schemas.microsoft.com/office/drawing/2010/main"/>
            </a:ext>
          </a:extLst>
        </p:spPr>
      </p:pic>
      <p:sp>
        <p:nvSpPr>
          <p:cNvPr id="5" name="4 Rectángulo"/>
          <p:cNvSpPr/>
          <p:nvPr/>
        </p:nvSpPr>
        <p:spPr>
          <a:xfrm>
            <a:off x="1496397" y="2145967"/>
            <a:ext cx="4580356" cy="369332"/>
          </a:xfrm>
          <a:prstGeom prst="rect">
            <a:avLst/>
          </a:prstGeom>
        </p:spPr>
        <p:txBody>
          <a:bodyPr wrap="none">
            <a:spAutoFit/>
          </a:bodyPr>
          <a:lstStyle/>
          <a:p>
            <a:r>
              <a:rPr lang="es-ES" dirty="0" smtClean="0"/>
              <a:t>LA PROGRAMACIÓN FINANCIERA DEL INGRESO</a:t>
            </a:r>
            <a:endParaRPr lang="es-EC" dirty="0"/>
          </a:p>
        </p:txBody>
      </p:sp>
      <p:sp>
        <p:nvSpPr>
          <p:cNvPr id="12" name="AutoShape 7"/>
          <p:cNvSpPr>
            <a:spLocks noChangeArrowheads="1"/>
          </p:cNvSpPr>
          <p:nvPr/>
        </p:nvSpPr>
        <p:spPr bwMode="auto">
          <a:xfrm>
            <a:off x="1115615" y="1052736"/>
            <a:ext cx="6984777" cy="510778"/>
          </a:xfrm>
          <a:prstGeom prst="round2DiagRect">
            <a:avLst/>
          </a:prstGeom>
          <a:solidFill>
            <a:srgbClr val="000000">
              <a:alpha val="50196"/>
            </a:srgbClr>
          </a:solidFill>
          <a:ln w="3175" algn="ctr">
            <a:solidFill>
              <a:schemeClr val="bg1"/>
            </a:solidFill>
            <a:miter lim="800000"/>
            <a:headEnd/>
            <a:tailEnd/>
          </a:ln>
          <a:effectLst>
            <a:outerShdw blurRad="50800" dist="12700" dir="6600000" algn="ctr" rotWithShape="0">
              <a:sysClr val="windowText" lastClr="000000"/>
            </a:outerShdw>
          </a:effectLst>
        </p:spPr>
        <p:txBody>
          <a:bodyPr wrap="square">
            <a:spAutoFit/>
          </a:bodyPr>
          <a:lstStyle/>
          <a:p>
            <a:pPr marL="0" lvl="1" algn="ctr" fontAlgn="base">
              <a:spcBef>
                <a:spcPct val="0"/>
              </a:spcBef>
              <a:spcAft>
                <a:spcPct val="0"/>
              </a:spcAft>
              <a:defRPr/>
            </a:pPr>
            <a:r>
              <a:rPr lang="es-ES" sz="2400" kern="0" dirty="0" smtClean="0">
                <a:ln w="18415" cmpd="sng">
                  <a:noFill/>
                  <a:prstDash val="solid"/>
                </a:ln>
                <a:solidFill>
                  <a:srgbClr val="FF0000"/>
                </a:solidFill>
                <a:effectLst>
                  <a:glow rad="63500">
                    <a:prstClr val="black">
                      <a:alpha val="40000"/>
                    </a:prstClr>
                  </a:glow>
                  <a:outerShdw blurRad="63500" dir="3600000" algn="tl" rotWithShape="0">
                    <a:srgbClr val="000000">
                      <a:alpha val="70000"/>
                    </a:srgbClr>
                  </a:outerShdw>
                </a:effectLst>
                <a:latin typeface="Arial Black" pitchFamily="34" charset="0"/>
              </a:rPr>
              <a:t>RESULTADOS MÓDULO PRESUPUESTO</a:t>
            </a:r>
            <a:endParaRPr lang="es-ES" sz="2400" kern="0" dirty="0">
              <a:ln w="18415" cmpd="sng">
                <a:noFill/>
                <a:prstDash val="solid"/>
              </a:ln>
              <a:solidFill>
                <a:srgbClr val="FF0000"/>
              </a:solidFill>
              <a:effectLst>
                <a:glow rad="63500">
                  <a:prstClr val="black">
                    <a:alpha val="40000"/>
                  </a:prstClr>
                </a:glow>
                <a:outerShdw blurRad="63500" dir="3600000" algn="tl" rotWithShape="0">
                  <a:srgbClr val="000000">
                    <a:alpha val="70000"/>
                  </a:srgbClr>
                </a:outerShdw>
              </a:effectLst>
              <a:latin typeface="Arial Black" pitchFamily="34" charset="0"/>
            </a:endParaRPr>
          </a:p>
        </p:txBody>
      </p:sp>
    </p:spTree>
    <p:extLst>
      <p:ext uri="{BB962C8B-B14F-4D97-AF65-F5344CB8AC3E}">
        <p14:creationId xmlns:p14="http://schemas.microsoft.com/office/powerpoint/2010/main" val="5392638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upo 10"/>
          <p:cNvGrpSpPr/>
          <p:nvPr/>
        </p:nvGrpSpPr>
        <p:grpSpPr>
          <a:xfrm>
            <a:off x="-1" y="0"/>
            <a:ext cx="9146780" cy="6885384"/>
            <a:chOff x="-1" y="0"/>
            <a:chExt cx="9146780" cy="6885384"/>
          </a:xfrm>
        </p:grpSpPr>
        <p:sp>
          <p:nvSpPr>
            <p:cNvPr id="4" name="3 Rectángulo"/>
            <p:cNvSpPr/>
            <p:nvPr/>
          </p:nvSpPr>
          <p:spPr>
            <a:xfrm>
              <a:off x="1645731" y="260648"/>
              <a:ext cx="5878597" cy="52322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s-ES" sz="28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ACADEMIA DE GUERRA DEL EJÉRCITO</a:t>
              </a:r>
              <a:endParaRPr lang="es-ES" sz="2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2" name="Imagen 1"/>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1" y="6506530"/>
              <a:ext cx="9144001" cy="378854"/>
            </a:xfrm>
            <a:prstGeom prst="rect">
              <a:avLst/>
            </a:prstGeom>
          </p:spPr>
        </p:pic>
        <p:pic>
          <p:nvPicPr>
            <p:cNvPr id="3" name="Imagen 2"/>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8109387" y="0"/>
              <a:ext cx="1037392" cy="1142949"/>
            </a:xfrm>
            <a:prstGeom prst="rect">
              <a:avLst/>
            </a:prstGeom>
          </p:spPr>
        </p:pic>
        <p:pic>
          <p:nvPicPr>
            <p:cNvPr id="8" name="Imagen 7"/>
            <p:cNvPicPr>
              <a:picLocks noChangeAspect="1"/>
            </p:cNvPicPr>
            <p:nvPr/>
          </p:nvPicPr>
          <p:blipFill rotWithShape="1">
            <a:blip r:embed="rId4" cstate="email">
              <a:extLst>
                <a:ext uri="{28A0092B-C50C-407E-A947-70E740481C1C}">
                  <a14:useLocalDpi xmlns:a14="http://schemas.microsoft.com/office/drawing/2010/main"/>
                </a:ext>
              </a:extLst>
            </a:blip>
            <a:srcRect r="2830" b="42138"/>
            <a:stretch/>
          </p:blipFill>
          <p:spPr>
            <a:xfrm>
              <a:off x="827584" y="764703"/>
              <a:ext cx="7416824" cy="216025"/>
            </a:xfrm>
            <a:prstGeom prst="rect">
              <a:avLst/>
            </a:prstGeom>
          </p:spPr>
        </p:pic>
      </p:grpSp>
      <p:pic>
        <p:nvPicPr>
          <p:cNvPr id="7" name="Imagen 6"/>
          <p:cNvPicPr>
            <a:picLocks noChangeAspect="1"/>
          </p:cNvPicPr>
          <p:nvPr/>
        </p:nvPicPr>
        <p:blipFill>
          <a:blip r:embed="rId5"/>
          <a:stretch>
            <a:fillRect/>
          </a:stretch>
        </p:blipFill>
        <p:spPr>
          <a:xfrm>
            <a:off x="107504" y="44028"/>
            <a:ext cx="1020354" cy="1152724"/>
          </a:xfrm>
          <a:prstGeom prst="rect">
            <a:avLst/>
          </a:prstGeom>
        </p:spPr>
      </p:pic>
      <p:sp>
        <p:nvSpPr>
          <p:cNvPr id="9" name="AutoShape 7"/>
          <p:cNvSpPr>
            <a:spLocks noChangeArrowheads="1"/>
          </p:cNvSpPr>
          <p:nvPr/>
        </p:nvSpPr>
        <p:spPr bwMode="auto">
          <a:xfrm>
            <a:off x="1391043" y="1134356"/>
            <a:ext cx="6387972" cy="510778"/>
          </a:xfrm>
          <a:prstGeom prst="round2DiagRect">
            <a:avLst/>
          </a:prstGeom>
          <a:solidFill>
            <a:srgbClr val="000000">
              <a:alpha val="50196"/>
            </a:srgbClr>
          </a:solidFill>
          <a:ln w="3175" algn="ctr">
            <a:solidFill>
              <a:schemeClr val="bg1"/>
            </a:solidFill>
            <a:miter lim="800000"/>
            <a:headEnd/>
            <a:tailEnd/>
          </a:ln>
          <a:effectLst>
            <a:outerShdw blurRad="50800" dist="12700" dir="6600000" algn="ctr" rotWithShape="0">
              <a:sysClr val="windowText" lastClr="000000"/>
            </a:outerShdw>
          </a:effectLst>
        </p:spPr>
        <p:txBody>
          <a:bodyPr wrap="square">
            <a:spAutoFit/>
          </a:bodyPr>
          <a:lstStyle/>
          <a:p>
            <a:pPr marL="0" lvl="1" algn="ctr" fontAlgn="base">
              <a:spcBef>
                <a:spcPct val="0"/>
              </a:spcBef>
              <a:spcAft>
                <a:spcPct val="0"/>
              </a:spcAft>
              <a:defRPr/>
            </a:pPr>
            <a:r>
              <a:rPr lang="es-ES" sz="2400" kern="0" dirty="0" smtClean="0">
                <a:ln w="18415" cmpd="sng">
                  <a:noFill/>
                  <a:prstDash val="solid"/>
                </a:ln>
                <a:solidFill>
                  <a:srgbClr val="FF0000"/>
                </a:solidFill>
                <a:effectLst>
                  <a:glow rad="63500">
                    <a:prstClr val="black">
                      <a:alpha val="40000"/>
                    </a:prstClr>
                  </a:glow>
                  <a:outerShdw blurRad="63500" dir="3600000" algn="tl" rotWithShape="0">
                    <a:srgbClr val="000000">
                      <a:alpha val="70000"/>
                    </a:srgbClr>
                  </a:outerShdw>
                </a:effectLst>
                <a:latin typeface="Arial Black" pitchFamily="34" charset="0"/>
              </a:rPr>
              <a:t>RESULTADOS MÓDULO TESORERIA</a:t>
            </a:r>
            <a:endParaRPr lang="es-ES" sz="2400" kern="0" dirty="0">
              <a:ln w="18415" cmpd="sng">
                <a:noFill/>
                <a:prstDash val="solid"/>
              </a:ln>
              <a:solidFill>
                <a:srgbClr val="FF0000"/>
              </a:solidFill>
              <a:effectLst>
                <a:glow rad="63500">
                  <a:prstClr val="black">
                    <a:alpha val="40000"/>
                  </a:prstClr>
                </a:glow>
                <a:outerShdw blurRad="63500" dir="3600000" algn="tl" rotWithShape="0">
                  <a:srgbClr val="000000">
                    <a:alpha val="70000"/>
                  </a:srgbClr>
                </a:outerShdw>
              </a:effectLst>
              <a:latin typeface="Arial Black" pitchFamily="34" charset="0"/>
            </a:endParaRPr>
          </a:p>
        </p:txBody>
      </p:sp>
      <p:sp>
        <p:nvSpPr>
          <p:cNvPr id="6" name="5 Rectángulo"/>
          <p:cNvSpPr/>
          <p:nvPr/>
        </p:nvSpPr>
        <p:spPr>
          <a:xfrm>
            <a:off x="1301756" y="1786105"/>
            <a:ext cx="6540486" cy="4247317"/>
          </a:xfrm>
          <a:prstGeom prst="rect">
            <a:avLst/>
          </a:prstGeom>
        </p:spPr>
        <p:txBody>
          <a:bodyPr wrap="square">
            <a:spAutoFit/>
          </a:bodyPr>
          <a:lstStyle/>
          <a:p>
            <a:r>
              <a:rPr lang="es-ES" b="1" dirty="0" smtClean="0"/>
              <a:t>INGRESOS GENERADOS POR ENTIDADES (AUTOGESTIÓN)</a:t>
            </a:r>
            <a:endParaRPr lang="es-EC" dirty="0" smtClean="0"/>
          </a:p>
          <a:p>
            <a:pPr lvl="0"/>
            <a:endParaRPr lang="es-ES" b="1" dirty="0" smtClean="0"/>
          </a:p>
          <a:p>
            <a:pPr lvl="0"/>
            <a:r>
              <a:rPr lang="es-ES" b="1" dirty="0" smtClean="0"/>
              <a:t>Tipos </a:t>
            </a:r>
            <a:r>
              <a:rPr lang="es-ES" b="1" dirty="0"/>
              <a:t>de </a:t>
            </a:r>
            <a:r>
              <a:rPr lang="es-ES" b="1" dirty="0" smtClean="0"/>
              <a:t>ingresos</a:t>
            </a:r>
          </a:p>
          <a:p>
            <a:pPr lvl="0"/>
            <a:endParaRPr lang="es-EC" dirty="0"/>
          </a:p>
          <a:p>
            <a:pPr marL="742950" lvl="1" indent="-285750">
              <a:buFont typeface="Wingdings" panose="05000000000000000000" pitchFamily="2" charset="2"/>
              <a:buChar char="Ø"/>
            </a:pPr>
            <a:r>
              <a:rPr lang="es-ES" dirty="0"/>
              <a:t>Ingresos que financian los presupuestos.</a:t>
            </a:r>
            <a:endParaRPr lang="es-EC" dirty="0"/>
          </a:p>
          <a:p>
            <a:pPr marL="742950" lvl="1" indent="-285750">
              <a:buFont typeface="Wingdings" panose="05000000000000000000" pitchFamily="2" charset="2"/>
              <a:buChar char="Ø"/>
            </a:pPr>
            <a:r>
              <a:rPr lang="es-ES" dirty="0"/>
              <a:t>Devolución de pagos o anticipos</a:t>
            </a:r>
            <a:endParaRPr lang="es-EC" dirty="0"/>
          </a:p>
          <a:p>
            <a:pPr marL="742950" lvl="1" indent="-285750">
              <a:buFont typeface="Wingdings" panose="05000000000000000000" pitchFamily="2" charset="2"/>
              <a:buChar char="Ø"/>
            </a:pPr>
            <a:r>
              <a:rPr lang="es-ES" dirty="0"/>
              <a:t>Ingresos devengados en años anteriores</a:t>
            </a:r>
            <a:endParaRPr lang="es-EC" dirty="0"/>
          </a:p>
          <a:p>
            <a:pPr marL="742950" lvl="1" indent="-285750">
              <a:buFont typeface="Wingdings" panose="05000000000000000000" pitchFamily="2" charset="2"/>
              <a:buChar char="Ø"/>
            </a:pPr>
            <a:r>
              <a:rPr lang="es-ES" dirty="0"/>
              <a:t>Fondos de terceros</a:t>
            </a:r>
            <a:endParaRPr lang="es-EC" dirty="0"/>
          </a:p>
          <a:p>
            <a:pPr lvl="0"/>
            <a:endParaRPr lang="es-ES" b="1" dirty="0" smtClean="0"/>
          </a:p>
          <a:p>
            <a:pPr lvl="0"/>
            <a:r>
              <a:rPr lang="es-ES" b="1" dirty="0" smtClean="0"/>
              <a:t>Entidades PGE</a:t>
            </a:r>
          </a:p>
          <a:p>
            <a:pPr lvl="0"/>
            <a:endParaRPr lang="es-EC" dirty="0"/>
          </a:p>
          <a:p>
            <a:pPr marL="742950" lvl="1" indent="-285750">
              <a:buFont typeface="Wingdings" panose="05000000000000000000" pitchFamily="2" charset="2"/>
              <a:buChar char="Ø"/>
            </a:pPr>
            <a:r>
              <a:rPr lang="es-ES" dirty="0"/>
              <a:t>Recaudación a través de cuentas recolectoras.</a:t>
            </a:r>
            <a:endParaRPr lang="es-EC" dirty="0"/>
          </a:p>
          <a:p>
            <a:pPr marL="742950" lvl="1" indent="-285750">
              <a:buFont typeface="Wingdings" panose="05000000000000000000" pitchFamily="2" charset="2"/>
              <a:buChar char="Ø"/>
            </a:pPr>
            <a:r>
              <a:rPr lang="es-ES" dirty="0"/>
              <a:t>Identificación del concepto según códigos presupuestarios y contables.</a:t>
            </a:r>
            <a:endParaRPr lang="es-EC" dirty="0"/>
          </a:p>
          <a:p>
            <a:pPr marL="742950" lvl="1" indent="-285750">
              <a:buFont typeface="Wingdings" panose="05000000000000000000" pitchFamily="2" charset="2"/>
              <a:buChar char="Ø"/>
            </a:pPr>
            <a:r>
              <a:rPr lang="es-ES" dirty="0"/>
              <a:t>Registro según estado de cuenta bancario.</a:t>
            </a:r>
            <a:endParaRPr lang="es-EC" dirty="0"/>
          </a:p>
        </p:txBody>
      </p:sp>
    </p:spTree>
    <p:extLst>
      <p:ext uri="{BB962C8B-B14F-4D97-AF65-F5344CB8AC3E}">
        <p14:creationId xmlns:p14="http://schemas.microsoft.com/office/powerpoint/2010/main" val="1201895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upo 10"/>
          <p:cNvGrpSpPr/>
          <p:nvPr/>
        </p:nvGrpSpPr>
        <p:grpSpPr>
          <a:xfrm>
            <a:off x="-1" y="0"/>
            <a:ext cx="9146780" cy="6885384"/>
            <a:chOff x="-1" y="0"/>
            <a:chExt cx="9146780" cy="6885384"/>
          </a:xfrm>
        </p:grpSpPr>
        <p:sp>
          <p:nvSpPr>
            <p:cNvPr id="4" name="3 Rectángulo"/>
            <p:cNvSpPr/>
            <p:nvPr/>
          </p:nvSpPr>
          <p:spPr>
            <a:xfrm>
              <a:off x="1645731" y="260648"/>
              <a:ext cx="5878597" cy="52322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s-ES" sz="28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ACADEMIA DE GUERRA DEL EJÉRCITO</a:t>
              </a:r>
              <a:endParaRPr lang="es-ES" sz="2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2" name="Imagen 1"/>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1" y="6506530"/>
              <a:ext cx="9144001" cy="378854"/>
            </a:xfrm>
            <a:prstGeom prst="rect">
              <a:avLst/>
            </a:prstGeom>
          </p:spPr>
        </p:pic>
        <p:pic>
          <p:nvPicPr>
            <p:cNvPr id="3" name="Imagen 2"/>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8109387" y="0"/>
              <a:ext cx="1037392" cy="1142949"/>
            </a:xfrm>
            <a:prstGeom prst="rect">
              <a:avLst/>
            </a:prstGeom>
          </p:spPr>
        </p:pic>
        <p:pic>
          <p:nvPicPr>
            <p:cNvPr id="8" name="Imagen 7"/>
            <p:cNvPicPr>
              <a:picLocks noChangeAspect="1"/>
            </p:cNvPicPr>
            <p:nvPr/>
          </p:nvPicPr>
          <p:blipFill rotWithShape="1">
            <a:blip r:embed="rId4" cstate="email">
              <a:extLst>
                <a:ext uri="{28A0092B-C50C-407E-A947-70E740481C1C}">
                  <a14:useLocalDpi xmlns:a14="http://schemas.microsoft.com/office/drawing/2010/main"/>
                </a:ext>
              </a:extLst>
            </a:blip>
            <a:srcRect r="2830" b="42138"/>
            <a:stretch/>
          </p:blipFill>
          <p:spPr>
            <a:xfrm>
              <a:off x="827584" y="764703"/>
              <a:ext cx="7416824" cy="216025"/>
            </a:xfrm>
            <a:prstGeom prst="rect">
              <a:avLst/>
            </a:prstGeom>
          </p:spPr>
        </p:pic>
      </p:grpSp>
      <p:pic>
        <p:nvPicPr>
          <p:cNvPr id="7" name="Imagen 6"/>
          <p:cNvPicPr>
            <a:picLocks noChangeAspect="1"/>
          </p:cNvPicPr>
          <p:nvPr/>
        </p:nvPicPr>
        <p:blipFill>
          <a:blip r:embed="rId5"/>
          <a:stretch>
            <a:fillRect/>
          </a:stretch>
        </p:blipFill>
        <p:spPr>
          <a:xfrm>
            <a:off x="107504" y="44028"/>
            <a:ext cx="1020354" cy="1152724"/>
          </a:xfrm>
          <a:prstGeom prst="rect">
            <a:avLst/>
          </a:prstGeom>
        </p:spPr>
      </p:pic>
      <p:sp>
        <p:nvSpPr>
          <p:cNvPr id="9" name="AutoShape 7"/>
          <p:cNvSpPr>
            <a:spLocks noChangeArrowheads="1"/>
          </p:cNvSpPr>
          <p:nvPr/>
        </p:nvSpPr>
        <p:spPr bwMode="auto">
          <a:xfrm>
            <a:off x="1391043" y="1134356"/>
            <a:ext cx="6387972" cy="510778"/>
          </a:xfrm>
          <a:prstGeom prst="round2DiagRect">
            <a:avLst/>
          </a:prstGeom>
          <a:solidFill>
            <a:srgbClr val="000000">
              <a:alpha val="50196"/>
            </a:srgbClr>
          </a:solidFill>
          <a:ln w="3175" algn="ctr">
            <a:solidFill>
              <a:schemeClr val="bg1"/>
            </a:solidFill>
            <a:miter lim="800000"/>
            <a:headEnd/>
            <a:tailEnd/>
          </a:ln>
          <a:effectLst>
            <a:outerShdw blurRad="50800" dist="12700" dir="6600000" algn="ctr" rotWithShape="0">
              <a:sysClr val="windowText" lastClr="000000"/>
            </a:outerShdw>
          </a:effectLst>
        </p:spPr>
        <p:txBody>
          <a:bodyPr wrap="square">
            <a:spAutoFit/>
          </a:bodyPr>
          <a:lstStyle/>
          <a:p>
            <a:pPr marL="0" lvl="1" algn="ctr" fontAlgn="base">
              <a:spcBef>
                <a:spcPct val="0"/>
              </a:spcBef>
              <a:spcAft>
                <a:spcPct val="0"/>
              </a:spcAft>
              <a:defRPr/>
            </a:pPr>
            <a:r>
              <a:rPr lang="es-ES" sz="2400" kern="0" dirty="0" smtClean="0">
                <a:ln w="18415" cmpd="sng">
                  <a:noFill/>
                  <a:prstDash val="solid"/>
                </a:ln>
                <a:solidFill>
                  <a:srgbClr val="FF0000"/>
                </a:solidFill>
                <a:effectLst>
                  <a:glow rad="63500">
                    <a:prstClr val="black">
                      <a:alpha val="40000"/>
                    </a:prstClr>
                  </a:glow>
                  <a:outerShdw blurRad="63500" dir="3600000" algn="tl" rotWithShape="0">
                    <a:srgbClr val="000000">
                      <a:alpha val="70000"/>
                    </a:srgbClr>
                  </a:outerShdw>
                </a:effectLst>
                <a:latin typeface="Arial Black" pitchFamily="34" charset="0"/>
              </a:rPr>
              <a:t>RESULTADOS MÓDULO BIENES</a:t>
            </a:r>
            <a:endParaRPr lang="es-ES" sz="2400" kern="0" dirty="0">
              <a:ln w="18415" cmpd="sng">
                <a:noFill/>
                <a:prstDash val="solid"/>
              </a:ln>
              <a:solidFill>
                <a:srgbClr val="FF0000"/>
              </a:solidFill>
              <a:effectLst>
                <a:glow rad="63500">
                  <a:prstClr val="black">
                    <a:alpha val="40000"/>
                  </a:prstClr>
                </a:glow>
                <a:outerShdw blurRad="63500" dir="3600000" algn="tl" rotWithShape="0">
                  <a:srgbClr val="000000">
                    <a:alpha val="70000"/>
                  </a:srgbClr>
                </a:outerShdw>
              </a:effectLst>
              <a:latin typeface="Arial Black" pitchFamily="34" charset="0"/>
            </a:endParaRPr>
          </a:p>
        </p:txBody>
      </p:sp>
      <p:sp>
        <p:nvSpPr>
          <p:cNvPr id="5" name="4 Rectángulo"/>
          <p:cNvSpPr/>
          <p:nvPr/>
        </p:nvSpPr>
        <p:spPr>
          <a:xfrm>
            <a:off x="1226688" y="2161213"/>
            <a:ext cx="6945712" cy="369332"/>
          </a:xfrm>
          <a:prstGeom prst="rect">
            <a:avLst/>
          </a:prstGeom>
        </p:spPr>
        <p:txBody>
          <a:bodyPr wrap="square">
            <a:spAutoFit/>
          </a:bodyPr>
          <a:lstStyle/>
          <a:p>
            <a:r>
              <a:rPr lang="es-ES" b="1" dirty="0"/>
              <a:t>DETERIORO</a:t>
            </a:r>
            <a:endParaRPr lang="es-EC" dirty="0"/>
          </a:p>
        </p:txBody>
      </p:sp>
      <p:sp>
        <p:nvSpPr>
          <p:cNvPr id="12" name="11 Rectángulo"/>
          <p:cNvSpPr/>
          <p:nvPr/>
        </p:nvSpPr>
        <p:spPr>
          <a:xfrm>
            <a:off x="1154080" y="2763238"/>
            <a:ext cx="6981528" cy="1754326"/>
          </a:xfrm>
          <a:prstGeom prst="rect">
            <a:avLst/>
          </a:prstGeom>
        </p:spPr>
        <p:txBody>
          <a:bodyPr wrap="square">
            <a:spAutoFit/>
          </a:bodyPr>
          <a:lstStyle/>
          <a:p>
            <a:pPr lvl="0" algn="just"/>
            <a:r>
              <a:rPr lang="es-ES" b="1" dirty="0" smtClean="0"/>
              <a:t>Definición</a:t>
            </a:r>
            <a:r>
              <a:rPr lang="es-ES" b="1" dirty="0"/>
              <a:t>.- </a:t>
            </a:r>
            <a:r>
              <a:rPr lang="es-ES" dirty="0"/>
              <a:t>Pérdida en los beneficios económicos o servicio de un activo.</a:t>
            </a:r>
            <a:endParaRPr lang="es-EC" dirty="0"/>
          </a:p>
          <a:p>
            <a:pPr algn="just"/>
            <a:endParaRPr lang="es-ES" dirty="0" smtClean="0"/>
          </a:p>
          <a:p>
            <a:pPr algn="just"/>
            <a:r>
              <a:rPr lang="es-ES" b="1" dirty="0" smtClean="0"/>
              <a:t>Registro </a:t>
            </a:r>
            <a:r>
              <a:rPr lang="es-ES" b="1" dirty="0"/>
              <a:t>del asiento contable.- </a:t>
            </a:r>
            <a:r>
              <a:rPr lang="es-ES" dirty="0"/>
              <a:t> El registro del deterioro se realizará debitando la cuenta de gasto Pérdida por Deterioro de Activos Fijos y acreditando a la cuenta de deterioro acumulado de la clase de activo respectivo.</a:t>
            </a:r>
            <a:endParaRPr lang="es-EC" dirty="0"/>
          </a:p>
        </p:txBody>
      </p:sp>
    </p:spTree>
    <p:extLst>
      <p:ext uri="{BB962C8B-B14F-4D97-AF65-F5344CB8AC3E}">
        <p14:creationId xmlns:p14="http://schemas.microsoft.com/office/powerpoint/2010/main" val="12177736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upo 10"/>
          <p:cNvGrpSpPr/>
          <p:nvPr/>
        </p:nvGrpSpPr>
        <p:grpSpPr>
          <a:xfrm>
            <a:off x="-1" y="0"/>
            <a:ext cx="9146780" cy="6885384"/>
            <a:chOff x="-1" y="0"/>
            <a:chExt cx="9146780" cy="6885384"/>
          </a:xfrm>
        </p:grpSpPr>
        <p:sp>
          <p:nvSpPr>
            <p:cNvPr id="4" name="3 Rectángulo"/>
            <p:cNvSpPr/>
            <p:nvPr/>
          </p:nvSpPr>
          <p:spPr>
            <a:xfrm>
              <a:off x="1645731" y="260648"/>
              <a:ext cx="5878597" cy="52322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s-ES" sz="28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ACADEMIA DE GUERRA DEL EJÉRCITO</a:t>
              </a:r>
              <a:endParaRPr lang="es-ES" sz="2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2" name="Imagen 1"/>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1" y="6506530"/>
              <a:ext cx="9144001" cy="378854"/>
            </a:xfrm>
            <a:prstGeom prst="rect">
              <a:avLst/>
            </a:prstGeom>
          </p:spPr>
        </p:pic>
        <p:pic>
          <p:nvPicPr>
            <p:cNvPr id="3" name="Imagen 2"/>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8109387" y="0"/>
              <a:ext cx="1037392" cy="1142949"/>
            </a:xfrm>
            <a:prstGeom prst="rect">
              <a:avLst/>
            </a:prstGeom>
          </p:spPr>
        </p:pic>
        <p:pic>
          <p:nvPicPr>
            <p:cNvPr id="8" name="Imagen 7"/>
            <p:cNvPicPr>
              <a:picLocks noChangeAspect="1"/>
            </p:cNvPicPr>
            <p:nvPr/>
          </p:nvPicPr>
          <p:blipFill rotWithShape="1">
            <a:blip r:embed="rId4" cstate="email">
              <a:extLst>
                <a:ext uri="{28A0092B-C50C-407E-A947-70E740481C1C}">
                  <a14:useLocalDpi xmlns:a14="http://schemas.microsoft.com/office/drawing/2010/main"/>
                </a:ext>
              </a:extLst>
            </a:blip>
            <a:srcRect r="2830" b="42138"/>
            <a:stretch/>
          </p:blipFill>
          <p:spPr>
            <a:xfrm>
              <a:off x="827584" y="764703"/>
              <a:ext cx="7416824" cy="216025"/>
            </a:xfrm>
            <a:prstGeom prst="rect">
              <a:avLst/>
            </a:prstGeom>
          </p:spPr>
        </p:pic>
      </p:grpSp>
      <p:pic>
        <p:nvPicPr>
          <p:cNvPr id="7" name="Imagen 6"/>
          <p:cNvPicPr>
            <a:picLocks noChangeAspect="1"/>
          </p:cNvPicPr>
          <p:nvPr/>
        </p:nvPicPr>
        <p:blipFill>
          <a:blip r:embed="rId5"/>
          <a:stretch>
            <a:fillRect/>
          </a:stretch>
        </p:blipFill>
        <p:spPr>
          <a:xfrm>
            <a:off x="107504" y="44028"/>
            <a:ext cx="1020354" cy="1152724"/>
          </a:xfrm>
          <a:prstGeom prst="rect">
            <a:avLst/>
          </a:prstGeom>
        </p:spPr>
      </p:pic>
      <p:sp>
        <p:nvSpPr>
          <p:cNvPr id="9" name="AutoShape 7"/>
          <p:cNvSpPr>
            <a:spLocks noChangeArrowheads="1"/>
          </p:cNvSpPr>
          <p:nvPr/>
        </p:nvSpPr>
        <p:spPr bwMode="auto">
          <a:xfrm>
            <a:off x="1391043" y="1134356"/>
            <a:ext cx="6387972" cy="510778"/>
          </a:xfrm>
          <a:prstGeom prst="round2DiagRect">
            <a:avLst/>
          </a:prstGeom>
          <a:solidFill>
            <a:srgbClr val="000000">
              <a:alpha val="50196"/>
            </a:srgbClr>
          </a:solidFill>
          <a:ln w="3175" algn="ctr">
            <a:solidFill>
              <a:schemeClr val="bg1"/>
            </a:solidFill>
            <a:miter lim="800000"/>
            <a:headEnd/>
            <a:tailEnd/>
          </a:ln>
          <a:effectLst>
            <a:outerShdw blurRad="50800" dist="12700" dir="6600000" algn="ctr" rotWithShape="0">
              <a:sysClr val="windowText" lastClr="000000"/>
            </a:outerShdw>
          </a:effectLst>
        </p:spPr>
        <p:txBody>
          <a:bodyPr wrap="square">
            <a:spAutoFit/>
          </a:bodyPr>
          <a:lstStyle/>
          <a:p>
            <a:pPr marL="0" lvl="1" algn="ctr" fontAlgn="base">
              <a:spcBef>
                <a:spcPct val="0"/>
              </a:spcBef>
              <a:spcAft>
                <a:spcPct val="0"/>
              </a:spcAft>
              <a:defRPr/>
            </a:pPr>
            <a:r>
              <a:rPr lang="es-ES" sz="2400" kern="0" dirty="0" smtClean="0">
                <a:ln w="18415" cmpd="sng">
                  <a:noFill/>
                  <a:prstDash val="solid"/>
                </a:ln>
                <a:solidFill>
                  <a:srgbClr val="FF0000"/>
                </a:solidFill>
                <a:effectLst>
                  <a:glow rad="63500">
                    <a:prstClr val="black">
                      <a:alpha val="40000"/>
                    </a:prstClr>
                  </a:glow>
                  <a:outerShdw blurRad="63500" dir="3600000" algn="tl" rotWithShape="0">
                    <a:srgbClr val="000000">
                      <a:alpha val="70000"/>
                    </a:srgbClr>
                  </a:outerShdw>
                </a:effectLst>
                <a:latin typeface="Arial Black" pitchFamily="34" charset="0"/>
              </a:rPr>
              <a:t>RESULTADOS MÓDULO BIENES</a:t>
            </a:r>
            <a:endParaRPr lang="es-ES" sz="2400" kern="0" dirty="0">
              <a:ln w="18415" cmpd="sng">
                <a:noFill/>
                <a:prstDash val="solid"/>
              </a:ln>
              <a:solidFill>
                <a:srgbClr val="FF0000"/>
              </a:solidFill>
              <a:effectLst>
                <a:glow rad="63500">
                  <a:prstClr val="black">
                    <a:alpha val="40000"/>
                  </a:prstClr>
                </a:glow>
                <a:outerShdw blurRad="63500" dir="3600000" algn="tl" rotWithShape="0">
                  <a:srgbClr val="000000">
                    <a:alpha val="70000"/>
                  </a:srgbClr>
                </a:outerShdw>
              </a:effectLst>
              <a:latin typeface="Arial Black" pitchFamily="34" charset="0"/>
            </a:endParaRPr>
          </a:p>
        </p:txBody>
      </p:sp>
      <p:pic>
        <p:nvPicPr>
          <p:cNvPr id="10" name="9 Imagen"/>
          <p:cNvPicPr/>
          <p:nvPr/>
        </p:nvPicPr>
        <p:blipFill rotWithShape="1">
          <a:blip r:embed="rId6"/>
          <a:srcRect l="2409" t="9236" r="7090" b="5530"/>
          <a:stretch/>
        </p:blipFill>
        <p:spPr>
          <a:xfrm>
            <a:off x="578616" y="3068960"/>
            <a:ext cx="7914759" cy="2047156"/>
          </a:xfrm>
          <a:prstGeom prst="rect">
            <a:avLst/>
          </a:prstGeom>
        </p:spPr>
      </p:pic>
      <p:sp>
        <p:nvSpPr>
          <p:cNvPr id="5" name="4 Rectángulo"/>
          <p:cNvSpPr/>
          <p:nvPr/>
        </p:nvSpPr>
        <p:spPr>
          <a:xfrm>
            <a:off x="578616" y="2171676"/>
            <a:ext cx="6945712" cy="369332"/>
          </a:xfrm>
          <a:prstGeom prst="rect">
            <a:avLst/>
          </a:prstGeom>
        </p:spPr>
        <p:txBody>
          <a:bodyPr wrap="square">
            <a:spAutoFit/>
          </a:bodyPr>
          <a:lstStyle/>
          <a:p>
            <a:r>
              <a:rPr lang="es-ES" b="1" dirty="0"/>
              <a:t>AMPLIACIÓN </a:t>
            </a:r>
            <a:r>
              <a:rPr lang="es-ES" b="1" dirty="0" smtClean="0"/>
              <a:t>DE MATERIAL POR ENTIDAD </a:t>
            </a:r>
            <a:r>
              <a:rPr lang="es-ES" b="1" dirty="0"/>
              <a:t>Y CLASE DE VALORACIÓN</a:t>
            </a:r>
            <a:endParaRPr lang="es-EC" dirty="0"/>
          </a:p>
        </p:txBody>
      </p:sp>
      <p:sp>
        <p:nvSpPr>
          <p:cNvPr id="6" name="5 Rectángulo"/>
          <p:cNvSpPr/>
          <p:nvPr/>
        </p:nvSpPr>
        <p:spPr>
          <a:xfrm>
            <a:off x="617681" y="5445224"/>
            <a:ext cx="4162743" cy="369332"/>
          </a:xfrm>
          <a:prstGeom prst="rect">
            <a:avLst/>
          </a:prstGeom>
        </p:spPr>
        <p:txBody>
          <a:bodyPr wrap="none">
            <a:spAutoFit/>
          </a:bodyPr>
          <a:lstStyle/>
          <a:p>
            <a:r>
              <a:rPr lang="es-ES" dirty="0" smtClean="0"/>
              <a:t>Control desde la compra hasta el consumo</a:t>
            </a:r>
            <a:endParaRPr lang="es-EC" dirty="0"/>
          </a:p>
        </p:txBody>
      </p:sp>
    </p:spTree>
    <p:extLst>
      <p:ext uri="{BB962C8B-B14F-4D97-AF65-F5344CB8AC3E}">
        <p14:creationId xmlns:p14="http://schemas.microsoft.com/office/powerpoint/2010/main" val="1587707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upo 10"/>
          <p:cNvGrpSpPr/>
          <p:nvPr/>
        </p:nvGrpSpPr>
        <p:grpSpPr>
          <a:xfrm>
            <a:off x="-1" y="0"/>
            <a:ext cx="9146780" cy="6885384"/>
            <a:chOff x="-1" y="0"/>
            <a:chExt cx="9146780" cy="6885384"/>
          </a:xfrm>
        </p:grpSpPr>
        <p:sp>
          <p:nvSpPr>
            <p:cNvPr id="4" name="3 Rectángulo"/>
            <p:cNvSpPr/>
            <p:nvPr/>
          </p:nvSpPr>
          <p:spPr>
            <a:xfrm>
              <a:off x="1645731" y="260648"/>
              <a:ext cx="5878597" cy="52322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s-ES" sz="28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ACADEMIA DE GUERRA DEL EJÉRCITO</a:t>
              </a:r>
              <a:endParaRPr lang="es-ES" sz="2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2" name="Imagen 1"/>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1" y="6506530"/>
              <a:ext cx="9144001" cy="378854"/>
            </a:xfrm>
            <a:prstGeom prst="rect">
              <a:avLst/>
            </a:prstGeom>
          </p:spPr>
        </p:pic>
        <p:pic>
          <p:nvPicPr>
            <p:cNvPr id="3" name="Imagen 2"/>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8109387" y="0"/>
              <a:ext cx="1037392" cy="1142949"/>
            </a:xfrm>
            <a:prstGeom prst="rect">
              <a:avLst/>
            </a:prstGeom>
          </p:spPr>
        </p:pic>
        <p:pic>
          <p:nvPicPr>
            <p:cNvPr id="8" name="Imagen 7"/>
            <p:cNvPicPr>
              <a:picLocks noChangeAspect="1"/>
            </p:cNvPicPr>
            <p:nvPr/>
          </p:nvPicPr>
          <p:blipFill rotWithShape="1">
            <a:blip r:embed="rId4" cstate="email">
              <a:extLst>
                <a:ext uri="{28A0092B-C50C-407E-A947-70E740481C1C}">
                  <a14:useLocalDpi xmlns:a14="http://schemas.microsoft.com/office/drawing/2010/main"/>
                </a:ext>
              </a:extLst>
            </a:blip>
            <a:srcRect r="2830" b="42138"/>
            <a:stretch/>
          </p:blipFill>
          <p:spPr>
            <a:xfrm>
              <a:off x="827584" y="764703"/>
              <a:ext cx="7416824" cy="216025"/>
            </a:xfrm>
            <a:prstGeom prst="rect">
              <a:avLst/>
            </a:prstGeom>
          </p:spPr>
        </p:pic>
      </p:grpSp>
      <p:pic>
        <p:nvPicPr>
          <p:cNvPr id="7" name="Imagen 6"/>
          <p:cNvPicPr>
            <a:picLocks noChangeAspect="1"/>
          </p:cNvPicPr>
          <p:nvPr/>
        </p:nvPicPr>
        <p:blipFill>
          <a:blip r:embed="rId5"/>
          <a:stretch>
            <a:fillRect/>
          </a:stretch>
        </p:blipFill>
        <p:spPr>
          <a:xfrm>
            <a:off x="107504" y="44028"/>
            <a:ext cx="1020354" cy="1152724"/>
          </a:xfrm>
          <a:prstGeom prst="rect">
            <a:avLst/>
          </a:prstGeom>
        </p:spPr>
      </p:pic>
      <p:sp>
        <p:nvSpPr>
          <p:cNvPr id="9" name="AutoShape 7"/>
          <p:cNvSpPr>
            <a:spLocks noChangeArrowheads="1"/>
          </p:cNvSpPr>
          <p:nvPr/>
        </p:nvSpPr>
        <p:spPr bwMode="auto">
          <a:xfrm>
            <a:off x="1391043" y="1134356"/>
            <a:ext cx="6387972" cy="510778"/>
          </a:xfrm>
          <a:prstGeom prst="round2DiagRect">
            <a:avLst/>
          </a:prstGeom>
          <a:solidFill>
            <a:srgbClr val="000000">
              <a:alpha val="50196"/>
            </a:srgbClr>
          </a:solidFill>
          <a:ln w="3175" algn="ctr">
            <a:solidFill>
              <a:schemeClr val="bg1"/>
            </a:solidFill>
            <a:miter lim="800000"/>
            <a:headEnd/>
            <a:tailEnd/>
          </a:ln>
          <a:effectLst>
            <a:outerShdw blurRad="50800" dist="12700" dir="6600000" algn="ctr" rotWithShape="0">
              <a:sysClr val="windowText" lastClr="000000"/>
            </a:outerShdw>
          </a:effectLst>
        </p:spPr>
        <p:txBody>
          <a:bodyPr wrap="square">
            <a:spAutoFit/>
          </a:bodyPr>
          <a:lstStyle/>
          <a:p>
            <a:pPr marL="0" lvl="1" algn="ctr" fontAlgn="base">
              <a:spcBef>
                <a:spcPct val="0"/>
              </a:spcBef>
              <a:spcAft>
                <a:spcPct val="0"/>
              </a:spcAft>
              <a:defRPr/>
            </a:pPr>
            <a:r>
              <a:rPr lang="es-ES" sz="2400" kern="0" dirty="0" smtClean="0">
                <a:ln w="18415" cmpd="sng">
                  <a:noFill/>
                  <a:prstDash val="solid"/>
                </a:ln>
                <a:solidFill>
                  <a:srgbClr val="FF0000"/>
                </a:solidFill>
                <a:effectLst>
                  <a:glow rad="63500">
                    <a:prstClr val="black">
                      <a:alpha val="40000"/>
                    </a:prstClr>
                  </a:glow>
                  <a:outerShdw blurRad="63500" dir="3600000" algn="tl" rotWithShape="0">
                    <a:srgbClr val="000000">
                      <a:alpha val="70000"/>
                    </a:srgbClr>
                  </a:outerShdw>
                </a:effectLst>
                <a:latin typeface="Arial Black" pitchFamily="34" charset="0"/>
              </a:rPr>
              <a:t>CONTROL DE LA D.F.E</a:t>
            </a:r>
            <a:endParaRPr lang="es-ES" sz="2400" kern="0" dirty="0">
              <a:ln w="18415" cmpd="sng">
                <a:noFill/>
                <a:prstDash val="solid"/>
              </a:ln>
              <a:solidFill>
                <a:srgbClr val="FF0000"/>
              </a:solidFill>
              <a:effectLst>
                <a:glow rad="63500">
                  <a:prstClr val="black">
                    <a:alpha val="40000"/>
                  </a:prstClr>
                </a:glow>
                <a:outerShdw blurRad="63500" dir="3600000" algn="tl" rotWithShape="0">
                  <a:srgbClr val="000000">
                    <a:alpha val="70000"/>
                  </a:srgbClr>
                </a:outerShdw>
              </a:effectLst>
              <a:latin typeface="Arial Black" pitchFamily="34" charset="0"/>
            </a:endParaRPr>
          </a:p>
        </p:txBody>
      </p:sp>
      <p:sp>
        <p:nvSpPr>
          <p:cNvPr id="5" name="4 Rectángulo"/>
          <p:cNvSpPr/>
          <p:nvPr/>
        </p:nvSpPr>
        <p:spPr>
          <a:xfrm>
            <a:off x="601211" y="1844824"/>
            <a:ext cx="6945712" cy="369332"/>
          </a:xfrm>
          <a:prstGeom prst="rect">
            <a:avLst/>
          </a:prstGeom>
        </p:spPr>
        <p:txBody>
          <a:bodyPr wrap="square">
            <a:spAutoFit/>
          </a:bodyPr>
          <a:lstStyle/>
          <a:p>
            <a:r>
              <a:rPr lang="es-EC" b="1" dirty="0"/>
              <a:t>PROCESO CONTROL Y COORDINACIÓN FINANCIERA DE LAS </a:t>
            </a:r>
            <a:r>
              <a:rPr lang="es-EC" b="1" dirty="0" err="1"/>
              <a:t>EOD´s</a:t>
            </a:r>
            <a:endParaRPr lang="es-EC" dirty="0"/>
          </a:p>
        </p:txBody>
      </p:sp>
      <p:sp>
        <p:nvSpPr>
          <p:cNvPr id="12" name="11 Rectángulo"/>
          <p:cNvSpPr/>
          <p:nvPr/>
        </p:nvSpPr>
        <p:spPr>
          <a:xfrm>
            <a:off x="1111653" y="2348880"/>
            <a:ext cx="6667362" cy="646331"/>
          </a:xfrm>
          <a:prstGeom prst="rect">
            <a:avLst/>
          </a:prstGeom>
        </p:spPr>
        <p:txBody>
          <a:bodyPr wrap="square">
            <a:spAutoFit/>
          </a:bodyPr>
          <a:lstStyle/>
          <a:p>
            <a:pPr marL="285750" lvl="0" indent="-285750" algn="just">
              <a:buFont typeface="Wingdings" panose="05000000000000000000" pitchFamily="2" charset="2"/>
              <a:buChar char="Ø"/>
            </a:pPr>
            <a:r>
              <a:rPr lang="es-ES" dirty="0"/>
              <a:t>Estandarización de procedimientos financieros</a:t>
            </a:r>
            <a:r>
              <a:rPr lang="es-ES" dirty="0" smtClean="0"/>
              <a:t>.</a:t>
            </a:r>
          </a:p>
          <a:p>
            <a:pPr marL="742950" lvl="1" indent="-285750" algn="just">
              <a:buFont typeface="Wingdings" panose="05000000000000000000" pitchFamily="2" charset="2"/>
              <a:buChar char="§"/>
            </a:pPr>
            <a:r>
              <a:rPr lang="es-ES" dirty="0" smtClean="0"/>
              <a:t>Informes de supervisión</a:t>
            </a:r>
          </a:p>
        </p:txBody>
      </p:sp>
      <p:sp>
        <p:nvSpPr>
          <p:cNvPr id="13" name="12 Rectángulo"/>
          <p:cNvSpPr/>
          <p:nvPr/>
        </p:nvSpPr>
        <p:spPr>
          <a:xfrm>
            <a:off x="1126095" y="5589240"/>
            <a:ext cx="5966185" cy="646331"/>
          </a:xfrm>
          <a:prstGeom prst="rect">
            <a:avLst/>
          </a:prstGeom>
        </p:spPr>
        <p:txBody>
          <a:bodyPr wrap="none">
            <a:spAutoFit/>
          </a:bodyPr>
          <a:lstStyle/>
          <a:p>
            <a:pPr marL="285750" lvl="0" indent="-285750" algn="just">
              <a:buFont typeface="Wingdings" panose="05000000000000000000" pitchFamily="2" charset="2"/>
              <a:buChar char="Ø"/>
            </a:pPr>
            <a:r>
              <a:rPr lang="es-ES" dirty="0" smtClean="0"/>
              <a:t>Administración </a:t>
            </a:r>
            <a:r>
              <a:rPr lang="es-ES" dirty="0"/>
              <a:t>de bienes y catastros de la Fuerza </a:t>
            </a:r>
            <a:r>
              <a:rPr lang="es-ES" dirty="0" smtClean="0"/>
              <a:t>Terrestre</a:t>
            </a:r>
          </a:p>
          <a:p>
            <a:pPr marL="742950" lvl="1" indent="-285750" algn="just">
              <a:buFont typeface="Wingdings" panose="05000000000000000000" pitchFamily="2" charset="2"/>
              <a:buChar char="§"/>
            </a:pPr>
            <a:r>
              <a:rPr lang="es-ES" dirty="0" smtClean="0"/>
              <a:t>Actas e informes</a:t>
            </a:r>
          </a:p>
        </p:txBody>
      </p:sp>
      <p:sp>
        <p:nvSpPr>
          <p:cNvPr id="14" name="13 Rectángulo"/>
          <p:cNvSpPr/>
          <p:nvPr/>
        </p:nvSpPr>
        <p:spPr>
          <a:xfrm>
            <a:off x="1115616" y="4725144"/>
            <a:ext cx="6421566" cy="646331"/>
          </a:xfrm>
          <a:prstGeom prst="rect">
            <a:avLst/>
          </a:prstGeom>
        </p:spPr>
        <p:txBody>
          <a:bodyPr wrap="none">
            <a:spAutoFit/>
          </a:bodyPr>
          <a:lstStyle/>
          <a:p>
            <a:pPr marL="285750" lvl="0" indent="-285750" algn="just">
              <a:buFont typeface="Wingdings" panose="05000000000000000000" pitchFamily="2" charset="2"/>
              <a:buChar char="Ø"/>
            </a:pPr>
            <a:r>
              <a:rPr lang="es-ES" dirty="0" smtClean="0"/>
              <a:t>Control </a:t>
            </a:r>
            <a:r>
              <a:rPr lang="es-ES" dirty="0"/>
              <a:t>de cauciones, ingresos y cuentas bancarias de las </a:t>
            </a:r>
            <a:r>
              <a:rPr lang="es-ES" dirty="0" err="1" smtClean="0"/>
              <a:t>EOD´s</a:t>
            </a:r>
            <a:endParaRPr lang="es-ES" dirty="0" smtClean="0"/>
          </a:p>
          <a:p>
            <a:pPr marL="742950" lvl="1" indent="-285750" algn="just">
              <a:buFont typeface="Wingdings" panose="05000000000000000000" pitchFamily="2" charset="2"/>
              <a:buChar char="§"/>
            </a:pPr>
            <a:r>
              <a:rPr lang="es-ES" dirty="0" smtClean="0"/>
              <a:t>Reportes de ingresos</a:t>
            </a:r>
          </a:p>
        </p:txBody>
      </p:sp>
      <p:sp>
        <p:nvSpPr>
          <p:cNvPr id="15" name="14 Rectángulo"/>
          <p:cNvSpPr/>
          <p:nvPr/>
        </p:nvSpPr>
        <p:spPr>
          <a:xfrm>
            <a:off x="1115616" y="3934797"/>
            <a:ext cx="4775346" cy="646331"/>
          </a:xfrm>
          <a:prstGeom prst="rect">
            <a:avLst/>
          </a:prstGeom>
        </p:spPr>
        <p:txBody>
          <a:bodyPr wrap="none">
            <a:spAutoFit/>
          </a:bodyPr>
          <a:lstStyle/>
          <a:p>
            <a:pPr marL="285750" lvl="0" indent="-285750" algn="just">
              <a:buFont typeface="Wingdings" panose="05000000000000000000" pitchFamily="2" charset="2"/>
              <a:buChar char="Ø"/>
            </a:pPr>
            <a:r>
              <a:rPr lang="es-ES" dirty="0" smtClean="0"/>
              <a:t>Análisis </a:t>
            </a:r>
            <a:r>
              <a:rPr lang="es-ES" dirty="0"/>
              <a:t>de la situación financiera de las </a:t>
            </a:r>
            <a:r>
              <a:rPr lang="es-ES" dirty="0" err="1" smtClean="0"/>
              <a:t>EOD´s</a:t>
            </a:r>
            <a:endParaRPr lang="es-ES" dirty="0" smtClean="0"/>
          </a:p>
          <a:p>
            <a:pPr marL="742950" lvl="1" indent="-285750" algn="just">
              <a:buFont typeface="Wingdings" panose="05000000000000000000" pitchFamily="2" charset="2"/>
              <a:buChar char="§"/>
            </a:pPr>
            <a:r>
              <a:rPr lang="es-ES" dirty="0" smtClean="0"/>
              <a:t>Cédulas presupuestarias</a:t>
            </a:r>
          </a:p>
        </p:txBody>
      </p:sp>
      <p:sp>
        <p:nvSpPr>
          <p:cNvPr id="16" name="15 Rectángulo"/>
          <p:cNvSpPr/>
          <p:nvPr/>
        </p:nvSpPr>
        <p:spPr>
          <a:xfrm>
            <a:off x="1115616" y="3140968"/>
            <a:ext cx="5700278" cy="646331"/>
          </a:xfrm>
          <a:prstGeom prst="rect">
            <a:avLst/>
          </a:prstGeom>
        </p:spPr>
        <p:txBody>
          <a:bodyPr wrap="none">
            <a:spAutoFit/>
          </a:bodyPr>
          <a:lstStyle/>
          <a:p>
            <a:pPr marL="285750" lvl="0" indent="-285750" algn="just">
              <a:buFont typeface="Wingdings" panose="05000000000000000000" pitchFamily="2" charset="2"/>
              <a:buChar char="Ø"/>
            </a:pPr>
            <a:r>
              <a:rPr lang="es-ES" dirty="0" smtClean="0"/>
              <a:t>Seguimiento </a:t>
            </a:r>
            <a:r>
              <a:rPr lang="es-ES" dirty="0"/>
              <a:t>a la ejecución presupuestaria de las </a:t>
            </a:r>
            <a:r>
              <a:rPr lang="es-ES" dirty="0" err="1"/>
              <a:t>EOD´s</a:t>
            </a:r>
            <a:r>
              <a:rPr lang="es-ES" dirty="0" smtClean="0"/>
              <a:t>.</a:t>
            </a:r>
          </a:p>
          <a:p>
            <a:pPr marL="742950" lvl="1" indent="-285750" algn="just">
              <a:buFont typeface="Wingdings" panose="05000000000000000000" pitchFamily="2" charset="2"/>
              <a:buChar char="§"/>
            </a:pPr>
            <a:r>
              <a:rPr lang="es-ES" dirty="0" smtClean="0"/>
              <a:t>Reportes de ejecución presupuestaria</a:t>
            </a:r>
          </a:p>
        </p:txBody>
      </p:sp>
    </p:spTree>
    <p:extLst>
      <p:ext uri="{BB962C8B-B14F-4D97-AF65-F5344CB8AC3E}">
        <p14:creationId xmlns:p14="http://schemas.microsoft.com/office/powerpoint/2010/main" val="1463400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5" grpId="0"/>
      <p:bldP spid="1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upo 10"/>
          <p:cNvGrpSpPr/>
          <p:nvPr/>
        </p:nvGrpSpPr>
        <p:grpSpPr>
          <a:xfrm>
            <a:off x="-1" y="0"/>
            <a:ext cx="9146780" cy="6885384"/>
            <a:chOff x="-1" y="0"/>
            <a:chExt cx="9146780" cy="6885384"/>
          </a:xfrm>
        </p:grpSpPr>
        <p:sp>
          <p:nvSpPr>
            <p:cNvPr id="4" name="3 Rectángulo"/>
            <p:cNvSpPr/>
            <p:nvPr/>
          </p:nvSpPr>
          <p:spPr>
            <a:xfrm>
              <a:off x="1645731" y="260648"/>
              <a:ext cx="5878597" cy="52322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s-ES" sz="28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ACADEMIA DE GUERRA DEL EJÉRCITO</a:t>
              </a:r>
              <a:endParaRPr lang="es-ES" sz="2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2" name="Imagen 1"/>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1" y="6506530"/>
              <a:ext cx="9144001" cy="378854"/>
            </a:xfrm>
            <a:prstGeom prst="rect">
              <a:avLst/>
            </a:prstGeom>
          </p:spPr>
        </p:pic>
        <p:pic>
          <p:nvPicPr>
            <p:cNvPr id="3" name="Imagen 2"/>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8109387" y="0"/>
              <a:ext cx="1037392" cy="1142949"/>
            </a:xfrm>
            <a:prstGeom prst="rect">
              <a:avLst/>
            </a:prstGeom>
          </p:spPr>
        </p:pic>
        <p:pic>
          <p:nvPicPr>
            <p:cNvPr id="8" name="Imagen 7"/>
            <p:cNvPicPr>
              <a:picLocks noChangeAspect="1"/>
            </p:cNvPicPr>
            <p:nvPr/>
          </p:nvPicPr>
          <p:blipFill rotWithShape="1">
            <a:blip r:embed="rId4" cstate="email">
              <a:extLst>
                <a:ext uri="{28A0092B-C50C-407E-A947-70E740481C1C}">
                  <a14:useLocalDpi xmlns:a14="http://schemas.microsoft.com/office/drawing/2010/main"/>
                </a:ext>
              </a:extLst>
            </a:blip>
            <a:srcRect r="2830" b="42138"/>
            <a:stretch/>
          </p:blipFill>
          <p:spPr>
            <a:xfrm>
              <a:off x="827584" y="764703"/>
              <a:ext cx="7416824" cy="216025"/>
            </a:xfrm>
            <a:prstGeom prst="rect">
              <a:avLst/>
            </a:prstGeom>
          </p:spPr>
        </p:pic>
      </p:grpSp>
      <p:pic>
        <p:nvPicPr>
          <p:cNvPr id="7" name="Imagen 6"/>
          <p:cNvPicPr>
            <a:picLocks noChangeAspect="1"/>
          </p:cNvPicPr>
          <p:nvPr/>
        </p:nvPicPr>
        <p:blipFill>
          <a:blip r:embed="rId5"/>
          <a:stretch>
            <a:fillRect/>
          </a:stretch>
        </p:blipFill>
        <p:spPr>
          <a:xfrm>
            <a:off x="107504" y="44028"/>
            <a:ext cx="1020354" cy="1152724"/>
          </a:xfrm>
          <a:prstGeom prst="rect">
            <a:avLst/>
          </a:prstGeom>
        </p:spPr>
      </p:pic>
      <p:sp>
        <p:nvSpPr>
          <p:cNvPr id="9" name="AutoShape 7"/>
          <p:cNvSpPr>
            <a:spLocks noChangeArrowheads="1"/>
          </p:cNvSpPr>
          <p:nvPr/>
        </p:nvSpPr>
        <p:spPr bwMode="auto">
          <a:xfrm>
            <a:off x="3082007" y="1142949"/>
            <a:ext cx="3006043" cy="510778"/>
          </a:xfrm>
          <a:prstGeom prst="round2DiagRect">
            <a:avLst/>
          </a:prstGeom>
          <a:solidFill>
            <a:srgbClr val="000000">
              <a:alpha val="50196"/>
            </a:srgbClr>
          </a:solidFill>
          <a:ln w="3175" algn="ctr">
            <a:solidFill>
              <a:schemeClr val="bg1"/>
            </a:solidFill>
            <a:miter lim="800000"/>
            <a:headEnd/>
            <a:tailEnd/>
          </a:ln>
          <a:effectLst>
            <a:outerShdw blurRad="50800" dist="12700" dir="6600000" algn="ctr" rotWithShape="0">
              <a:sysClr val="windowText" lastClr="000000"/>
            </a:outerShdw>
          </a:effectLst>
        </p:spPr>
        <p:txBody>
          <a:bodyPr wrap="square">
            <a:spAutoFit/>
          </a:bodyPr>
          <a:lstStyle/>
          <a:p>
            <a:pPr marL="0" lvl="1" algn="ctr" fontAlgn="base">
              <a:spcBef>
                <a:spcPct val="0"/>
              </a:spcBef>
              <a:spcAft>
                <a:spcPct val="0"/>
              </a:spcAft>
              <a:defRPr/>
            </a:pPr>
            <a:r>
              <a:rPr lang="es-ES" sz="2400" kern="0" dirty="0" smtClean="0">
                <a:ln w="18415" cmpd="sng">
                  <a:noFill/>
                  <a:prstDash val="solid"/>
                </a:ln>
                <a:solidFill>
                  <a:srgbClr val="FF0000"/>
                </a:solidFill>
                <a:effectLst>
                  <a:glow rad="63500">
                    <a:prstClr val="black">
                      <a:alpha val="40000"/>
                    </a:prstClr>
                  </a:glow>
                  <a:outerShdw blurRad="63500" dir="3600000" algn="tl" rotWithShape="0">
                    <a:srgbClr val="000000">
                      <a:alpha val="70000"/>
                    </a:srgbClr>
                  </a:outerShdw>
                </a:effectLst>
                <a:latin typeface="Arial Black" pitchFamily="34" charset="0"/>
              </a:rPr>
              <a:t>RESULTADOS</a:t>
            </a:r>
            <a:endParaRPr lang="es-ES" sz="2400" kern="0" dirty="0">
              <a:ln w="18415" cmpd="sng">
                <a:noFill/>
                <a:prstDash val="solid"/>
              </a:ln>
              <a:solidFill>
                <a:srgbClr val="FF0000"/>
              </a:solidFill>
              <a:effectLst>
                <a:glow rad="63500">
                  <a:prstClr val="black">
                    <a:alpha val="40000"/>
                  </a:prstClr>
                </a:glow>
                <a:outerShdw blurRad="63500" dir="3600000" algn="tl" rotWithShape="0">
                  <a:srgbClr val="000000">
                    <a:alpha val="70000"/>
                  </a:srgbClr>
                </a:outerShdw>
              </a:effectLst>
              <a:latin typeface="Arial Black" pitchFamily="34" charset="0"/>
            </a:endParaRPr>
          </a:p>
        </p:txBody>
      </p:sp>
      <p:graphicFrame>
        <p:nvGraphicFramePr>
          <p:cNvPr id="5" name="4 Tabla"/>
          <p:cNvGraphicFramePr>
            <a:graphicFrameLocks noGrp="1"/>
          </p:cNvGraphicFramePr>
          <p:nvPr>
            <p:extLst>
              <p:ext uri="{D42A27DB-BD31-4B8C-83A1-F6EECF244321}">
                <p14:modId xmlns:p14="http://schemas.microsoft.com/office/powerpoint/2010/main" val="3065145414"/>
              </p:ext>
            </p:extLst>
          </p:nvPr>
        </p:nvGraphicFramePr>
        <p:xfrm>
          <a:off x="323530" y="1922754"/>
          <a:ext cx="8496942" cy="4437112"/>
        </p:xfrm>
        <a:graphic>
          <a:graphicData uri="http://schemas.openxmlformats.org/drawingml/2006/table">
            <a:tbl>
              <a:tblPr firstRow="1" firstCol="1" bandRow="1"/>
              <a:tblGrid>
                <a:gridCol w="2448271"/>
                <a:gridCol w="3528392"/>
                <a:gridCol w="2520279"/>
              </a:tblGrid>
              <a:tr h="322321">
                <a:tc>
                  <a:txBody>
                    <a:bodyPr/>
                    <a:lstStyle/>
                    <a:p>
                      <a:pPr algn="ctr">
                        <a:lnSpc>
                          <a:spcPct val="115000"/>
                        </a:lnSpc>
                        <a:spcAft>
                          <a:spcPts val="0"/>
                        </a:spcAft>
                      </a:pPr>
                      <a:r>
                        <a:rPr lang="es-EC" sz="1800" b="1" dirty="0">
                          <a:solidFill>
                            <a:srgbClr val="000000"/>
                          </a:solidFill>
                          <a:effectLst/>
                          <a:latin typeface="Calibri"/>
                          <a:ea typeface="Times New Roman"/>
                          <a:cs typeface="Times New Roman"/>
                        </a:rPr>
                        <a:t> </a:t>
                      </a:r>
                      <a:endParaRPr lang="es-EC" sz="1800" dirty="0">
                        <a:effectLst/>
                        <a:latin typeface="Times New Roman"/>
                        <a:ea typeface="Calibri"/>
                        <a:cs typeface="Times New Roman"/>
                      </a:endParaRPr>
                    </a:p>
                  </a:txBody>
                  <a:tcPr marL="37158" marR="37158"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C" sz="1800" b="1" dirty="0">
                          <a:solidFill>
                            <a:srgbClr val="000000"/>
                          </a:solidFill>
                          <a:effectLst/>
                          <a:latin typeface="Calibri"/>
                          <a:ea typeface="Times New Roman"/>
                          <a:cs typeface="Times New Roman"/>
                        </a:rPr>
                        <a:t>INCREMENTO FUNCIONES SINAFIP</a:t>
                      </a:r>
                      <a:endParaRPr lang="es-EC" sz="1800" dirty="0">
                        <a:effectLst/>
                        <a:latin typeface="Times New Roman"/>
                        <a:ea typeface="Calibri"/>
                        <a:cs typeface="Times New Roman"/>
                      </a:endParaRPr>
                    </a:p>
                  </a:txBody>
                  <a:tcPr marL="37158" marR="371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C" sz="1800" b="1">
                          <a:solidFill>
                            <a:srgbClr val="000000"/>
                          </a:solidFill>
                          <a:effectLst/>
                          <a:latin typeface="Calibri"/>
                          <a:ea typeface="Times New Roman"/>
                          <a:cs typeface="Times New Roman"/>
                        </a:rPr>
                        <a:t>CONTROL ESTABLECIDO EN D.F.E</a:t>
                      </a:r>
                      <a:endParaRPr lang="es-EC" sz="1800">
                        <a:effectLst/>
                        <a:latin typeface="Times New Roman"/>
                        <a:ea typeface="Calibri"/>
                        <a:cs typeface="Times New Roman"/>
                      </a:endParaRPr>
                    </a:p>
                  </a:txBody>
                  <a:tcPr marL="37158" marR="371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2321">
                <a:tc rowSpan="3">
                  <a:txBody>
                    <a:bodyPr/>
                    <a:lstStyle/>
                    <a:p>
                      <a:pPr algn="ctr">
                        <a:lnSpc>
                          <a:spcPct val="115000"/>
                        </a:lnSpc>
                        <a:spcAft>
                          <a:spcPts val="0"/>
                        </a:spcAft>
                      </a:pPr>
                      <a:r>
                        <a:rPr lang="es-EC" sz="1800" b="1">
                          <a:solidFill>
                            <a:srgbClr val="000000"/>
                          </a:solidFill>
                          <a:effectLst/>
                          <a:latin typeface="Calibri"/>
                          <a:ea typeface="Times New Roman"/>
                          <a:cs typeface="Times New Roman"/>
                        </a:rPr>
                        <a:t>CONTABILIDAD</a:t>
                      </a:r>
                      <a:endParaRPr lang="es-EC" sz="1800">
                        <a:effectLst/>
                        <a:latin typeface="Times New Roman"/>
                        <a:ea typeface="Calibri"/>
                        <a:cs typeface="Times New Roman"/>
                      </a:endParaRPr>
                    </a:p>
                  </a:txBody>
                  <a:tcPr marL="37158" marR="371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C" sz="1800" dirty="0">
                          <a:solidFill>
                            <a:srgbClr val="000000"/>
                          </a:solidFill>
                          <a:effectLst/>
                          <a:latin typeface="Calibri"/>
                          <a:ea typeface="Times New Roman"/>
                          <a:cs typeface="Times New Roman"/>
                        </a:rPr>
                        <a:t>CONTABILIDAD DE </a:t>
                      </a:r>
                      <a:r>
                        <a:rPr lang="es-EC" sz="1800" dirty="0" smtClean="0">
                          <a:solidFill>
                            <a:srgbClr val="000000"/>
                          </a:solidFill>
                          <a:effectLst/>
                          <a:latin typeface="Calibri"/>
                          <a:ea typeface="Times New Roman"/>
                          <a:cs typeface="Times New Roman"/>
                        </a:rPr>
                        <a:t>COSTOS</a:t>
                      </a:r>
                    </a:p>
                    <a:p>
                      <a:pPr>
                        <a:lnSpc>
                          <a:spcPct val="115000"/>
                        </a:lnSpc>
                        <a:spcAft>
                          <a:spcPts val="0"/>
                        </a:spcAft>
                      </a:pPr>
                      <a:endParaRPr lang="es-EC" sz="1800" dirty="0">
                        <a:effectLst/>
                        <a:latin typeface="Times New Roman"/>
                        <a:ea typeface="Calibri"/>
                        <a:cs typeface="Times New Roman"/>
                      </a:endParaRPr>
                    </a:p>
                  </a:txBody>
                  <a:tcPr marL="37158" marR="371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C" sz="1800">
                          <a:solidFill>
                            <a:srgbClr val="000000"/>
                          </a:solidFill>
                          <a:effectLst/>
                          <a:latin typeface="Calibri"/>
                          <a:ea typeface="Times New Roman"/>
                          <a:cs typeface="Times New Roman"/>
                        </a:rPr>
                        <a:t>NINGUNO</a:t>
                      </a:r>
                      <a:endParaRPr lang="es-EC" sz="1800">
                        <a:effectLst/>
                        <a:latin typeface="Times New Roman"/>
                        <a:ea typeface="Calibri"/>
                        <a:cs typeface="Times New Roman"/>
                      </a:endParaRPr>
                    </a:p>
                  </a:txBody>
                  <a:tcPr marL="37158" marR="371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4643">
                <a:tc vMerge="1">
                  <a:txBody>
                    <a:bodyPr/>
                    <a:lstStyle/>
                    <a:p>
                      <a:endParaRPr lang="es-EC"/>
                    </a:p>
                  </a:txBody>
                  <a:tcPr/>
                </a:tc>
                <a:tc>
                  <a:txBody>
                    <a:bodyPr/>
                    <a:lstStyle/>
                    <a:p>
                      <a:pPr>
                        <a:lnSpc>
                          <a:spcPct val="115000"/>
                        </a:lnSpc>
                        <a:spcAft>
                          <a:spcPts val="0"/>
                        </a:spcAft>
                      </a:pPr>
                      <a:r>
                        <a:rPr lang="es-EC" sz="1800" dirty="0">
                          <a:solidFill>
                            <a:srgbClr val="000000"/>
                          </a:solidFill>
                          <a:effectLst/>
                          <a:latin typeface="Calibri"/>
                          <a:ea typeface="Times New Roman"/>
                          <a:cs typeface="Times New Roman"/>
                        </a:rPr>
                        <a:t>NORMAS INTERNACIONALES DE CONTABILIDAD PARA EL SECTOR PÚBLICO</a:t>
                      </a:r>
                      <a:endParaRPr lang="es-EC" sz="1800" dirty="0">
                        <a:effectLst/>
                        <a:latin typeface="Times New Roman"/>
                        <a:ea typeface="Calibri"/>
                        <a:cs typeface="Times New Roman"/>
                      </a:endParaRPr>
                    </a:p>
                  </a:txBody>
                  <a:tcPr marL="37158" marR="371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C" sz="1800" dirty="0">
                          <a:solidFill>
                            <a:srgbClr val="000000"/>
                          </a:solidFill>
                          <a:effectLst/>
                          <a:latin typeface="Calibri"/>
                          <a:ea typeface="Times New Roman"/>
                          <a:cs typeface="Times New Roman"/>
                        </a:rPr>
                        <a:t>NINGUNO</a:t>
                      </a:r>
                      <a:endParaRPr lang="es-EC" sz="1800" dirty="0">
                        <a:effectLst/>
                        <a:latin typeface="Times New Roman"/>
                        <a:ea typeface="Calibri"/>
                        <a:cs typeface="Times New Roman"/>
                      </a:endParaRPr>
                    </a:p>
                  </a:txBody>
                  <a:tcPr marL="37158" marR="371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2321">
                <a:tc vMerge="1">
                  <a:txBody>
                    <a:bodyPr/>
                    <a:lstStyle/>
                    <a:p>
                      <a:endParaRPr lang="es-EC"/>
                    </a:p>
                  </a:txBody>
                  <a:tcPr/>
                </a:tc>
                <a:tc>
                  <a:txBody>
                    <a:bodyPr/>
                    <a:lstStyle/>
                    <a:p>
                      <a:pPr>
                        <a:lnSpc>
                          <a:spcPct val="115000"/>
                        </a:lnSpc>
                        <a:spcAft>
                          <a:spcPts val="0"/>
                        </a:spcAft>
                      </a:pPr>
                      <a:r>
                        <a:rPr lang="es-EC" sz="1800" dirty="0">
                          <a:solidFill>
                            <a:srgbClr val="000000"/>
                          </a:solidFill>
                          <a:effectLst/>
                          <a:latin typeface="Calibri"/>
                          <a:ea typeface="Times New Roman"/>
                          <a:cs typeface="Times New Roman"/>
                        </a:rPr>
                        <a:t>EMITE ESTADOS </a:t>
                      </a:r>
                      <a:r>
                        <a:rPr lang="es-EC" sz="1800" dirty="0" smtClean="0">
                          <a:solidFill>
                            <a:srgbClr val="000000"/>
                          </a:solidFill>
                          <a:effectLst/>
                          <a:latin typeface="Calibri"/>
                          <a:ea typeface="Times New Roman"/>
                          <a:cs typeface="Times New Roman"/>
                        </a:rPr>
                        <a:t>FINANCIEROS</a:t>
                      </a:r>
                    </a:p>
                    <a:p>
                      <a:pPr>
                        <a:lnSpc>
                          <a:spcPct val="115000"/>
                        </a:lnSpc>
                        <a:spcAft>
                          <a:spcPts val="0"/>
                        </a:spcAft>
                      </a:pPr>
                      <a:endParaRPr lang="es-EC" sz="1800" dirty="0">
                        <a:effectLst/>
                        <a:latin typeface="Times New Roman"/>
                        <a:ea typeface="Calibri"/>
                        <a:cs typeface="Times New Roman"/>
                      </a:endParaRPr>
                    </a:p>
                  </a:txBody>
                  <a:tcPr marL="37158" marR="371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C" sz="1800" dirty="0">
                          <a:solidFill>
                            <a:srgbClr val="000000"/>
                          </a:solidFill>
                          <a:effectLst/>
                          <a:latin typeface="Calibri"/>
                          <a:ea typeface="Times New Roman"/>
                          <a:cs typeface="Times New Roman"/>
                        </a:rPr>
                        <a:t>NINGUNO</a:t>
                      </a:r>
                      <a:endParaRPr lang="es-EC" sz="1800" dirty="0">
                        <a:effectLst/>
                        <a:latin typeface="Times New Roman"/>
                        <a:ea typeface="Calibri"/>
                        <a:cs typeface="Times New Roman"/>
                      </a:endParaRPr>
                    </a:p>
                  </a:txBody>
                  <a:tcPr marL="37158" marR="371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66964">
                <a:tc rowSpan="2">
                  <a:txBody>
                    <a:bodyPr/>
                    <a:lstStyle/>
                    <a:p>
                      <a:pPr algn="ctr">
                        <a:lnSpc>
                          <a:spcPct val="115000"/>
                        </a:lnSpc>
                        <a:spcAft>
                          <a:spcPts val="0"/>
                        </a:spcAft>
                      </a:pPr>
                      <a:r>
                        <a:rPr lang="es-EC" sz="1800" b="1">
                          <a:solidFill>
                            <a:srgbClr val="000000"/>
                          </a:solidFill>
                          <a:effectLst/>
                          <a:latin typeface="Calibri"/>
                          <a:ea typeface="Times New Roman"/>
                          <a:cs typeface="Times New Roman"/>
                        </a:rPr>
                        <a:t>PRESUPUESTO</a:t>
                      </a:r>
                      <a:endParaRPr lang="es-EC" sz="1800">
                        <a:effectLst/>
                        <a:latin typeface="Times New Roman"/>
                        <a:ea typeface="Calibri"/>
                        <a:cs typeface="Times New Roman"/>
                      </a:endParaRPr>
                    </a:p>
                  </a:txBody>
                  <a:tcPr marL="37158" marR="371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C" sz="1800">
                          <a:solidFill>
                            <a:srgbClr val="000000"/>
                          </a:solidFill>
                          <a:effectLst/>
                          <a:latin typeface="Calibri"/>
                          <a:ea typeface="Times New Roman"/>
                          <a:cs typeface="Times New Roman"/>
                        </a:rPr>
                        <a:t>PROGRAMACIÓN FINANCIERA CORRELACIONADA CON LA PROGRAMACIÓN DE CAJA</a:t>
                      </a:r>
                      <a:endParaRPr lang="es-EC" sz="1800">
                        <a:effectLst/>
                        <a:latin typeface="Times New Roman"/>
                        <a:ea typeface="Calibri"/>
                        <a:cs typeface="Times New Roman"/>
                      </a:endParaRPr>
                    </a:p>
                  </a:txBody>
                  <a:tcPr marL="37158" marR="371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C" sz="1800" dirty="0">
                          <a:solidFill>
                            <a:srgbClr val="000000"/>
                          </a:solidFill>
                          <a:effectLst/>
                          <a:latin typeface="Calibri"/>
                          <a:ea typeface="Times New Roman"/>
                          <a:cs typeface="Times New Roman"/>
                        </a:rPr>
                        <a:t>NINGUNO</a:t>
                      </a:r>
                      <a:endParaRPr lang="es-EC" sz="1800" dirty="0">
                        <a:effectLst/>
                        <a:latin typeface="Times New Roman"/>
                        <a:ea typeface="Calibri"/>
                        <a:cs typeface="Times New Roman"/>
                      </a:endParaRPr>
                    </a:p>
                  </a:txBody>
                  <a:tcPr marL="37158" marR="371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3482">
                <a:tc vMerge="1">
                  <a:txBody>
                    <a:bodyPr/>
                    <a:lstStyle/>
                    <a:p>
                      <a:endParaRPr lang="es-EC"/>
                    </a:p>
                  </a:txBody>
                  <a:tcPr/>
                </a:tc>
                <a:tc>
                  <a:txBody>
                    <a:bodyPr/>
                    <a:lstStyle/>
                    <a:p>
                      <a:pPr>
                        <a:lnSpc>
                          <a:spcPct val="115000"/>
                        </a:lnSpc>
                        <a:spcAft>
                          <a:spcPts val="0"/>
                        </a:spcAft>
                      </a:pPr>
                      <a:r>
                        <a:rPr lang="es-EC" sz="1800">
                          <a:solidFill>
                            <a:srgbClr val="000000"/>
                          </a:solidFill>
                          <a:effectLst/>
                          <a:latin typeface="Calibri"/>
                          <a:ea typeface="Times New Roman"/>
                          <a:cs typeface="Times New Roman"/>
                        </a:rPr>
                        <a:t>PROGRAMACIÓN FINANCIERA DE INGRESOS</a:t>
                      </a:r>
                      <a:endParaRPr lang="es-EC" sz="1800">
                        <a:effectLst/>
                        <a:latin typeface="Times New Roman"/>
                        <a:ea typeface="Calibri"/>
                        <a:cs typeface="Times New Roman"/>
                      </a:endParaRPr>
                    </a:p>
                  </a:txBody>
                  <a:tcPr marL="37158" marR="371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C" sz="1800" dirty="0">
                          <a:solidFill>
                            <a:srgbClr val="000000"/>
                          </a:solidFill>
                          <a:effectLst/>
                          <a:latin typeface="Calibri"/>
                          <a:ea typeface="Times New Roman"/>
                          <a:cs typeface="Times New Roman"/>
                        </a:rPr>
                        <a:t>NINGUNO</a:t>
                      </a:r>
                      <a:endParaRPr lang="es-EC" sz="1800" dirty="0">
                        <a:effectLst/>
                        <a:latin typeface="Times New Roman"/>
                        <a:ea typeface="Calibri"/>
                        <a:cs typeface="Times New Roman"/>
                      </a:endParaRPr>
                    </a:p>
                  </a:txBody>
                  <a:tcPr marL="37158" marR="371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4315846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upo 10"/>
          <p:cNvGrpSpPr/>
          <p:nvPr/>
        </p:nvGrpSpPr>
        <p:grpSpPr>
          <a:xfrm>
            <a:off x="-1" y="0"/>
            <a:ext cx="9146780" cy="6885384"/>
            <a:chOff x="-1" y="0"/>
            <a:chExt cx="9146780" cy="6885384"/>
          </a:xfrm>
        </p:grpSpPr>
        <p:sp>
          <p:nvSpPr>
            <p:cNvPr id="4" name="3 Rectángulo"/>
            <p:cNvSpPr/>
            <p:nvPr/>
          </p:nvSpPr>
          <p:spPr>
            <a:xfrm>
              <a:off x="1645731" y="260648"/>
              <a:ext cx="5878597" cy="52322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s-ES" sz="28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ACADEMIA DE GUERRA DEL EJÉRCITO</a:t>
              </a:r>
              <a:endParaRPr lang="es-ES" sz="2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2" name="Imagen 1"/>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1" y="6506530"/>
              <a:ext cx="9144001" cy="378854"/>
            </a:xfrm>
            <a:prstGeom prst="rect">
              <a:avLst/>
            </a:prstGeom>
          </p:spPr>
        </p:pic>
        <p:pic>
          <p:nvPicPr>
            <p:cNvPr id="3" name="Imagen 2"/>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8109387" y="0"/>
              <a:ext cx="1037392" cy="1142949"/>
            </a:xfrm>
            <a:prstGeom prst="rect">
              <a:avLst/>
            </a:prstGeom>
          </p:spPr>
        </p:pic>
        <p:pic>
          <p:nvPicPr>
            <p:cNvPr id="8" name="Imagen 7"/>
            <p:cNvPicPr>
              <a:picLocks noChangeAspect="1"/>
            </p:cNvPicPr>
            <p:nvPr/>
          </p:nvPicPr>
          <p:blipFill rotWithShape="1">
            <a:blip r:embed="rId4" cstate="email">
              <a:extLst>
                <a:ext uri="{28A0092B-C50C-407E-A947-70E740481C1C}">
                  <a14:useLocalDpi xmlns:a14="http://schemas.microsoft.com/office/drawing/2010/main"/>
                </a:ext>
              </a:extLst>
            </a:blip>
            <a:srcRect r="2830" b="42138"/>
            <a:stretch/>
          </p:blipFill>
          <p:spPr>
            <a:xfrm>
              <a:off x="827584" y="764703"/>
              <a:ext cx="7416824" cy="216025"/>
            </a:xfrm>
            <a:prstGeom prst="rect">
              <a:avLst/>
            </a:prstGeom>
          </p:spPr>
        </p:pic>
      </p:grpSp>
      <p:pic>
        <p:nvPicPr>
          <p:cNvPr id="7" name="Imagen 6"/>
          <p:cNvPicPr>
            <a:picLocks noChangeAspect="1"/>
          </p:cNvPicPr>
          <p:nvPr/>
        </p:nvPicPr>
        <p:blipFill>
          <a:blip r:embed="rId5"/>
          <a:stretch>
            <a:fillRect/>
          </a:stretch>
        </p:blipFill>
        <p:spPr>
          <a:xfrm>
            <a:off x="107504" y="44028"/>
            <a:ext cx="1020354" cy="1152724"/>
          </a:xfrm>
          <a:prstGeom prst="rect">
            <a:avLst/>
          </a:prstGeom>
        </p:spPr>
      </p:pic>
      <p:sp>
        <p:nvSpPr>
          <p:cNvPr id="9" name="AutoShape 7"/>
          <p:cNvSpPr>
            <a:spLocks noChangeArrowheads="1"/>
          </p:cNvSpPr>
          <p:nvPr/>
        </p:nvSpPr>
        <p:spPr bwMode="auto">
          <a:xfrm>
            <a:off x="3082007" y="1142949"/>
            <a:ext cx="3006043" cy="510778"/>
          </a:xfrm>
          <a:prstGeom prst="round2DiagRect">
            <a:avLst/>
          </a:prstGeom>
          <a:solidFill>
            <a:srgbClr val="000000">
              <a:alpha val="50196"/>
            </a:srgbClr>
          </a:solidFill>
          <a:ln w="3175" algn="ctr">
            <a:solidFill>
              <a:schemeClr val="bg1"/>
            </a:solidFill>
            <a:miter lim="800000"/>
            <a:headEnd/>
            <a:tailEnd/>
          </a:ln>
          <a:effectLst>
            <a:outerShdw blurRad="50800" dist="12700" dir="6600000" algn="ctr" rotWithShape="0">
              <a:sysClr val="windowText" lastClr="000000"/>
            </a:outerShdw>
          </a:effectLst>
        </p:spPr>
        <p:txBody>
          <a:bodyPr wrap="square">
            <a:spAutoFit/>
          </a:bodyPr>
          <a:lstStyle/>
          <a:p>
            <a:pPr marL="0" lvl="1" algn="ctr" fontAlgn="base">
              <a:spcBef>
                <a:spcPct val="0"/>
              </a:spcBef>
              <a:spcAft>
                <a:spcPct val="0"/>
              </a:spcAft>
              <a:defRPr/>
            </a:pPr>
            <a:r>
              <a:rPr lang="es-ES" sz="2400" kern="0" dirty="0" smtClean="0">
                <a:ln w="18415" cmpd="sng">
                  <a:noFill/>
                  <a:prstDash val="solid"/>
                </a:ln>
                <a:solidFill>
                  <a:srgbClr val="FF0000"/>
                </a:solidFill>
                <a:effectLst>
                  <a:glow rad="63500">
                    <a:prstClr val="black">
                      <a:alpha val="40000"/>
                    </a:prstClr>
                  </a:glow>
                  <a:outerShdw blurRad="63500" dir="3600000" algn="tl" rotWithShape="0">
                    <a:srgbClr val="000000">
                      <a:alpha val="70000"/>
                    </a:srgbClr>
                  </a:outerShdw>
                </a:effectLst>
                <a:latin typeface="Arial Black" pitchFamily="34" charset="0"/>
              </a:rPr>
              <a:t>RESULTADOS</a:t>
            </a:r>
            <a:endParaRPr lang="es-ES" sz="2400" kern="0" dirty="0">
              <a:ln w="18415" cmpd="sng">
                <a:noFill/>
                <a:prstDash val="solid"/>
              </a:ln>
              <a:solidFill>
                <a:srgbClr val="FF0000"/>
              </a:solidFill>
              <a:effectLst>
                <a:glow rad="63500">
                  <a:prstClr val="black">
                    <a:alpha val="40000"/>
                  </a:prstClr>
                </a:glow>
                <a:outerShdw blurRad="63500" dir="3600000" algn="tl" rotWithShape="0">
                  <a:srgbClr val="000000">
                    <a:alpha val="70000"/>
                  </a:srgbClr>
                </a:outerShdw>
              </a:effectLst>
              <a:latin typeface="Arial Black" pitchFamily="34" charset="0"/>
            </a:endParaRPr>
          </a:p>
        </p:txBody>
      </p:sp>
      <p:graphicFrame>
        <p:nvGraphicFramePr>
          <p:cNvPr id="5" name="4 Tabla"/>
          <p:cNvGraphicFramePr>
            <a:graphicFrameLocks noGrp="1"/>
          </p:cNvGraphicFramePr>
          <p:nvPr>
            <p:extLst>
              <p:ext uri="{D42A27DB-BD31-4B8C-83A1-F6EECF244321}">
                <p14:modId xmlns:p14="http://schemas.microsoft.com/office/powerpoint/2010/main" val="4218991323"/>
              </p:ext>
            </p:extLst>
          </p:nvPr>
        </p:nvGraphicFramePr>
        <p:xfrm>
          <a:off x="611561" y="2132856"/>
          <a:ext cx="7848870" cy="3785616"/>
        </p:xfrm>
        <a:graphic>
          <a:graphicData uri="http://schemas.openxmlformats.org/drawingml/2006/table">
            <a:tbl>
              <a:tblPr firstRow="1" firstCol="1" bandRow="1"/>
              <a:tblGrid>
                <a:gridCol w="2088231"/>
                <a:gridCol w="3384376"/>
                <a:gridCol w="2376263"/>
              </a:tblGrid>
              <a:tr h="322321">
                <a:tc>
                  <a:txBody>
                    <a:bodyPr/>
                    <a:lstStyle/>
                    <a:p>
                      <a:pPr algn="ctr">
                        <a:lnSpc>
                          <a:spcPct val="115000"/>
                        </a:lnSpc>
                        <a:spcAft>
                          <a:spcPts val="0"/>
                        </a:spcAft>
                      </a:pPr>
                      <a:r>
                        <a:rPr lang="es-EC" sz="1800" b="1" dirty="0">
                          <a:solidFill>
                            <a:srgbClr val="000000"/>
                          </a:solidFill>
                          <a:effectLst/>
                          <a:latin typeface="Calibri"/>
                          <a:ea typeface="Times New Roman"/>
                          <a:cs typeface="Times New Roman"/>
                        </a:rPr>
                        <a:t> </a:t>
                      </a:r>
                      <a:endParaRPr lang="es-EC" sz="1800" dirty="0">
                        <a:effectLst/>
                        <a:latin typeface="Times New Roman"/>
                        <a:ea typeface="Calibri"/>
                        <a:cs typeface="Times New Roman"/>
                      </a:endParaRPr>
                    </a:p>
                  </a:txBody>
                  <a:tcPr marL="37158" marR="37158"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C" sz="1800" b="1">
                          <a:solidFill>
                            <a:srgbClr val="000000"/>
                          </a:solidFill>
                          <a:effectLst/>
                          <a:latin typeface="Calibri"/>
                          <a:ea typeface="Times New Roman"/>
                          <a:cs typeface="Times New Roman"/>
                        </a:rPr>
                        <a:t>INCREMENTO FUNCIONES SINAFIP</a:t>
                      </a:r>
                      <a:endParaRPr lang="es-EC" sz="1800">
                        <a:effectLst/>
                        <a:latin typeface="Times New Roman"/>
                        <a:ea typeface="Calibri"/>
                        <a:cs typeface="Times New Roman"/>
                      </a:endParaRPr>
                    </a:p>
                  </a:txBody>
                  <a:tcPr marL="37158" marR="371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C" sz="1800" b="1">
                          <a:solidFill>
                            <a:srgbClr val="000000"/>
                          </a:solidFill>
                          <a:effectLst/>
                          <a:latin typeface="Calibri"/>
                          <a:ea typeface="Times New Roman"/>
                          <a:cs typeface="Times New Roman"/>
                        </a:rPr>
                        <a:t>CONTROL ESTABLECIDO EN D.F.E</a:t>
                      </a:r>
                      <a:endParaRPr lang="es-EC" sz="1800">
                        <a:effectLst/>
                        <a:latin typeface="Times New Roman"/>
                        <a:ea typeface="Calibri"/>
                        <a:cs typeface="Times New Roman"/>
                      </a:endParaRPr>
                    </a:p>
                  </a:txBody>
                  <a:tcPr marL="37158" marR="371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2321">
                <a:tc>
                  <a:txBody>
                    <a:bodyPr/>
                    <a:lstStyle/>
                    <a:p>
                      <a:pPr algn="ctr">
                        <a:lnSpc>
                          <a:spcPct val="115000"/>
                        </a:lnSpc>
                        <a:spcAft>
                          <a:spcPts val="0"/>
                        </a:spcAft>
                      </a:pPr>
                      <a:r>
                        <a:rPr lang="es-EC" sz="1800" b="1" dirty="0">
                          <a:solidFill>
                            <a:srgbClr val="000000"/>
                          </a:solidFill>
                          <a:effectLst/>
                          <a:latin typeface="Calibri"/>
                          <a:ea typeface="Times New Roman"/>
                          <a:cs typeface="Times New Roman"/>
                        </a:rPr>
                        <a:t>TESORERIA</a:t>
                      </a:r>
                      <a:endParaRPr lang="es-EC" sz="1800" dirty="0">
                        <a:effectLst/>
                        <a:latin typeface="Times New Roman"/>
                        <a:ea typeface="Calibri"/>
                        <a:cs typeface="Times New Roman"/>
                      </a:endParaRPr>
                    </a:p>
                  </a:txBody>
                  <a:tcPr marL="37158" marR="371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C" sz="1800">
                          <a:solidFill>
                            <a:srgbClr val="000000"/>
                          </a:solidFill>
                          <a:effectLst/>
                          <a:latin typeface="Calibri"/>
                          <a:ea typeface="Times New Roman"/>
                          <a:cs typeface="Times New Roman"/>
                        </a:rPr>
                        <a:t>INGRESOS AUTOGESTIÓN</a:t>
                      </a:r>
                      <a:endParaRPr lang="es-EC" sz="1800">
                        <a:effectLst/>
                        <a:latin typeface="Times New Roman"/>
                        <a:ea typeface="Calibri"/>
                        <a:cs typeface="Times New Roman"/>
                      </a:endParaRPr>
                    </a:p>
                  </a:txBody>
                  <a:tcPr marL="37158" marR="371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C" sz="1800" dirty="0" smtClean="0">
                          <a:solidFill>
                            <a:srgbClr val="000000"/>
                          </a:solidFill>
                          <a:effectLst/>
                          <a:latin typeface="Calibri"/>
                          <a:ea typeface="Times New Roman"/>
                          <a:cs typeface="Times New Roman"/>
                        </a:rPr>
                        <a:t>NINGUNO</a:t>
                      </a:r>
                    </a:p>
                    <a:p>
                      <a:pPr algn="ctr">
                        <a:lnSpc>
                          <a:spcPct val="115000"/>
                        </a:lnSpc>
                        <a:spcAft>
                          <a:spcPts val="0"/>
                        </a:spcAft>
                      </a:pPr>
                      <a:endParaRPr lang="es-EC" sz="1800" dirty="0" smtClean="0">
                        <a:solidFill>
                          <a:srgbClr val="000000"/>
                        </a:solidFill>
                        <a:effectLst/>
                        <a:latin typeface="Calibri"/>
                        <a:ea typeface="Calibri"/>
                        <a:cs typeface="Times New Roman"/>
                      </a:endParaRPr>
                    </a:p>
                    <a:p>
                      <a:pPr algn="ctr">
                        <a:lnSpc>
                          <a:spcPct val="115000"/>
                        </a:lnSpc>
                        <a:spcAft>
                          <a:spcPts val="0"/>
                        </a:spcAft>
                      </a:pPr>
                      <a:endParaRPr lang="es-EC" sz="1800" dirty="0">
                        <a:effectLst/>
                        <a:latin typeface="Times New Roman"/>
                        <a:ea typeface="Calibri"/>
                        <a:cs typeface="Times New Roman"/>
                      </a:endParaRPr>
                    </a:p>
                  </a:txBody>
                  <a:tcPr marL="37158" marR="371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2321">
                <a:tc rowSpan="2">
                  <a:txBody>
                    <a:bodyPr/>
                    <a:lstStyle/>
                    <a:p>
                      <a:pPr algn="ctr">
                        <a:lnSpc>
                          <a:spcPct val="115000"/>
                        </a:lnSpc>
                        <a:spcAft>
                          <a:spcPts val="0"/>
                        </a:spcAft>
                      </a:pPr>
                      <a:r>
                        <a:rPr lang="es-EC" sz="1800" b="1">
                          <a:solidFill>
                            <a:srgbClr val="000000"/>
                          </a:solidFill>
                          <a:effectLst/>
                          <a:latin typeface="Calibri"/>
                          <a:ea typeface="Times New Roman"/>
                          <a:cs typeface="Times New Roman"/>
                        </a:rPr>
                        <a:t>BIENES E INVENTARIOS</a:t>
                      </a:r>
                      <a:endParaRPr lang="es-EC" sz="1800">
                        <a:effectLst/>
                        <a:latin typeface="Times New Roman"/>
                        <a:ea typeface="Calibri"/>
                        <a:cs typeface="Times New Roman"/>
                      </a:endParaRPr>
                    </a:p>
                  </a:txBody>
                  <a:tcPr marL="37158" marR="371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s-EC" sz="1800" dirty="0" smtClean="0">
                        <a:solidFill>
                          <a:srgbClr val="000000"/>
                        </a:solidFill>
                        <a:effectLst/>
                        <a:latin typeface="Calibri"/>
                        <a:ea typeface="Times New Roman"/>
                        <a:cs typeface="Times New Roman"/>
                      </a:endParaRPr>
                    </a:p>
                    <a:p>
                      <a:pPr>
                        <a:lnSpc>
                          <a:spcPct val="115000"/>
                        </a:lnSpc>
                        <a:spcAft>
                          <a:spcPts val="0"/>
                        </a:spcAft>
                      </a:pPr>
                      <a:r>
                        <a:rPr lang="es-EC" sz="1800" dirty="0" smtClean="0">
                          <a:solidFill>
                            <a:srgbClr val="000000"/>
                          </a:solidFill>
                          <a:effectLst/>
                          <a:latin typeface="Calibri"/>
                          <a:ea typeface="Times New Roman"/>
                          <a:cs typeface="Times New Roman"/>
                        </a:rPr>
                        <a:t>REGISTRO </a:t>
                      </a:r>
                      <a:r>
                        <a:rPr lang="es-EC" sz="1800" dirty="0">
                          <a:solidFill>
                            <a:srgbClr val="000000"/>
                          </a:solidFill>
                          <a:effectLst/>
                          <a:latin typeface="Calibri"/>
                          <a:ea typeface="Times New Roman"/>
                          <a:cs typeface="Times New Roman"/>
                        </a:rPr>
                        <a:t>DETERIORO DE </a:t>
                      </a:r>
                      <a:r>
                        <a:rPr lang="es-EC" sz="1800" dirty="0" smtClean="0">
                          <a:solidFill>
                            <a:srgbClr val="000000"/>
                          </a:solidFill>
                          <a:effectLst/>
                          <a:latin typeface="Calibri"/>
                          <a:ea typeface="Times New Roman"/>
                          <a:cs typeface="Times New Roman"/>
                        </a:rPr>
                        <a:t>BIENES</a:t>
                      </a:r>
                    </a:p>
                    <a:p>
                      <a:pPr>
                        <a:lnSpc>
                          <a:spcPct val="115000"/>
                        </a:lnSpc>
                        <a:spcAft>
                          <a:spcPts val="0"/>
                        </a:spcAft>
                      </a:pPr>
                      <a:endParaRPr lang="es-EC" sz="1800" dirty="0">
                        <a:effectLst/>
                        <a:latin typeface="Times New Roman"/>
                        <a:ea typeface="Calibri"/>
                        <a:cs typeface="Times New Roman"/>
                      </a:endParaRPr>
                    </a:p>
                  </a:txBody>
                  <a:tcPr marL="37158" marR="371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C" sz="1800" dirty="0">
                          <a:solidFill>
                            <a:srgbClr val="000000"/>
                          </a:solidFill>
                          <a:effectLst/>
                          <a:latin typeface="Calibri"/>
                          <a:ea typeface="Times New Roman"/>
                          <a:cs typeface="Times New Roman"/>
                        </a:rPr>
                        <a:t>NINGUNO</a:t>
                      </a:r>
                      <a:endParaRPr lang="es-EC" sz="1800" dirty="0">
                        <a:effectLst/>
                        <a:latin typeface="Times New Roman"/>
                        <a:ea typeface="Calibri"/>
                        <a:cs typeface="Times New Roman"/>
                      </a:endParaRPr>
                    </a:p>
                  </a:txBody>
                  <a:tcPr marL="37158" marR="371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4643">
                <a:tc vMerge="1">
                  <a:txBody>
                    <a:bodyPr/>
                    <a:lstStyle/>
                    <a:p>
                      <a:endParaRPr lang="es-EC"/>
                    </a:p>
                  </a:txBody>
                  <a:tcPr/>
                </a:tc>
                <a:tc>
                  <a:txBody>
                    <a:bodyPr/>
                    <a:lstStyle/>
                    <a:p>
                      <a:pPr>
                        <a:lnSpc>
                          <a:spcPct val="115000"/>
                        </a:lnSpc>
                        <a:spcAft>
                          <a:spcPts val="0"/>
                        </a:spcAft>
                      </a:pPr>
                      <a:endParaRPr lang="es-EC" sz="1800" dirty="0" smtClean="0">
                        <a:solidFill>
                          <a:srgbClr val="000000"/>
                        </a:solidFill>
                        <a:effectLst/>
                        <a:latin typeface="Calibri"/>
                        <a:ea typeface="Times New Roman"/>
                        <a:cs typeface="Times New Roman"/>
                      </a:endParaRPr>
                    </a:p>
                    <a:p>
                      <a:pPr>
                        <a:lnSpc>
                          <a:spcPct val="115000"/>
                        </a:lnSpc>
                        <a:spcAft>
                          <a:spcPts val="0"/>
                        </a:spcAft>
                      </a:pPr>
                      <a:r>
                        <a:rPr lang="es-EC" sz="1800" dirty="0" smtClean="0">
                          <a:solidFill>
                            <a:srgbClr val="000000"/>
                          </a:solidFill>
                          <a:effectLst/>
                          <a:latin typeface="Calibri"/>
                          <a:ea typeface="Times New Roman"/>
                          <a:cs typeface="Times New Roman"/>
                        </a:rPr>
                        <a:t>CONTROL </a:t>
                      </a:r>
                      <a:r>
                        <a:rPr lang="es-EC" sz="1800" dirty="0">
                          <a:solidFill>
                            <a:srgbClr val="000000"/>
                          </a:solidFill>
                          <a:effectLst/>
                          <a:latin typeface="Calibri"/>
                          <a:ea typeface="Times New Roman"/>
                          <a:cs typeface="Times New Roman"/>
                        </a:rPr>
                        <a:t>DE INVENTARIOS DESDE SU COMPRA HASTA EL </a:t>
                      </a:r>
                      <a:r>
                        <a:rPr lang="es-EC" sz="1800" dirty="0" smtClean="0">
                          <a:solidFill>
                            <a:srgbClr val="000000"/>
                          </a:solidFill>
                          <a:effectLst/>
                          <a:latin typeface="Calibri"/>
                          <a:ea typeface="Times New Roman"/>
                          <a:cs typeface="Times New Roman"/>
                        </a:rPr>
                        <a:t>CONSUMO</a:t>
                      </a:r>
                    </a:p>
                    <a:p>
                      <a:pPr>
                        <a:lnSpc>
                          <a:spcPct val="115000"/>
                        </a:lnSpc>
                        <a:spcAft>
                          <a:spcPts val="0"/>
                        </a:spcAft>
                      </a:pPr>
                      <a:endParaRPr lang="es-EC" sz="1800" dirty="0">
                        <a:effectLst/>
                        <a:latin typeface="Times New Roman"/>
                        <a:ea typeface="Calibri"/>
                        <a:cs typeface="Times New Roman"/>
                      </a:endParaRPr>
                    </a:p>
                  </a:txBody>
                  <a:tcPr marL="37158" marR="371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C" sz="1800" dirty="0">
                          <a:solidFill>
                            <a:srgbClr val="000000"/>
                          </a:solidFill>
                          <a:effectLst/>
                          <a:latin typeface="Calibri"/>
                          <a:ea typeface="Times New Roman"/>
                          <a:cs typeface="Times New Roman"/>
                        </a:rPr>
                        <a:t>NINGUNO</a:t>
                      </a:r>
                      <a:endParaRPr lang="es-EC" sz="1800" dirty="0">
                        <a:effectLst/>
                        <a:latin typeface="Times New Roman"/>
                        <a:ea typeface="Calibri"/>
                        <a:cs typeface="Times New Roman"/>
                      </a:endParaRPr>
                    </a:p>
                  </a:txBody>
                  <a:tcPr marL="37158" marR="371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5392638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upo 10"/>
          <p:cNvGrpSpPr/>
          <p:nvPr/>
        </p:nvGrpSpPr>
        <p:grpSpPr>
          <a:xfrm>
            <a:off x="-1" y="0"/>
            <a:ext cx="9146780" cy="6885384"/>
            <a:chOff x="-1" y="0"/>
            <a:chExt cx="9146780" cy="6885384"/>
          </a:xfrm>
        </p:grpSpPr>
        <p:sp>
          <p:nvSpPr>
            <p:cNvPr id="4" name="3 Rectángulo"/>
            <p:cNvSpPr/>
            <p:nvPr/>
          </p:nvSpPr>
          <p:spPr>
            <a:xfrm>
              <a:off x="1645731" y="260648"/>
              <a:ext cx="5878597" cy="52322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s-ES" sz="28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ACADEMIA DE GUERRA DEL EJÉRCITO</a:t>
              </a:r>
              <a:endParaRPr lang="es-ES" sz="2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2" name="Imagen 1"/>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1" y="6506530"/>
              <a:ext cx="9144001" cy="378854"/>
            </a:xfrm>
            <a:prstGeom prst="rect">
              <a:avLst/>
            </a:prstGeom>
          </p:spPr>
        </p:pic>
        <p:pic>
          <p:nvPicPr>
            <p:cNvPr id="3" name="Imagen 2"/>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8109387" y="0"/>
              <a:ext cx="1037392" cy="1142949"/>
            </a:xfrm>
            <a:prstGeom prst="rect">
              <a:avLst/>
            </a:prstGeom>
          </p:spPr>
        </p:pic>
        <p:pic>
          <p:nvPicPr>
            <p:cNvPr id="8" name="Imagen 7"/>
            <p:cNvPicPr>
              <a:picLocks noChangeAspect="1"/>
            </p:cNvPicPr>
            <p:nvPr/>
          </p:nvPicPr>
          <p:blipFill rotWithShape="1">
            <a:blip r:embed="rId4" cstate="email">
              <a:extLst>
                <a:ext uri="{28A0092B-C50C-407E-A947-70E740481C1C}">
                  <a14:useLocalDpi xmlns:a14="http://schemas.microsoft.com/office/drawing/2010/main"/>
                </a:ext>
              </a:extLst>
            </a:blip>
            <a:srcRect r="2830" b="42138"/>
            <a:stretch/>
          </p:blipFill>
          <p:spPr>
            <a:xfrm>
              <a:off x="827584" y="764703"/>
              <a:ext cx="7416824" cy="216025"/>
            </a:xfrm>
            <a:prstGeom prst="rect">
              <a:avLst/>
            </a:prstGeom>
          </p:spPr>
        </p:pic>
      </p:grpSp>
      <p:pic>
        <p:nvPicPr>
          <p:cNvPr id="7" name="Imagen 6"/>
          <p:cNvPicPr>
            <a:picLocks noChangeAspect="1"/>
          </p:cNvPicPr>
          <p:nvPr/>
        </p:nvPicPr>
        <p:blipFill>
          <a:blip r:embed="rId5"/>
          <a:stretch>
            <a:fillRect/>
          </a:stretch>
        </p:blipFill>
        <p:spPr>
          <a:xfrm>
            <a:off x="107504" y="44028"/>
            <a:ext cx="1020354" cy="1152724"/>
          </a:xfrm>
          <a:prstGeom prst="rect">
            <a:avLst/>
          </a:prstGeom>
        </p:spPr>
      </p:pic>
      <p:sp>
        <p:nvSpPr>
          <p:cNvPr id="9" name="AutoShape 7"/>
          <p:cNvSpPr>
            <a:spLocks noChangeArrowheads="1"/>
          </p:cNvSpPr>
          <p:nvPr/>
        </p:nvSpPr>
        <p:spPr bwMode="auto">
          <a:xfrm>
            <a:off x="3082007" y="1142949"/>
            <a:ext cx="3006043" cy="510778"/>
          </a:xfrm>
          <a:prstGeom prst="round2DiagRect">
            <a:avLst/>
          </a:prstGeom>
          <a:solidFill>
            <a:srgbClr val="000000">
              <a:alpha val="50196"/>
            </a:srgbClr>
          </a:solidFill>
          <a:ln w="3175" algn="ctr">
            <a:solidFill>
              <a:schemeClr val="bg1"/>
            </a:solidFill>
            <a:miter lim="800000"/>
            <a:headEnd/>
            <a:tailEnd/>
          </a:ln>
          <a:effectLst>
            <a:outerShdw blurRad="50800" dist="12700" dir="6600000" algn="ctr" rotWithShape="0">
              <a:sysClr val="windowText" lastClr="000000"/>
            </a:outerShdw>
          </a:effectLst>
        </p:spPr>
        <p:txBody>
          <a:bodyPr wrap="square">
            <a:spAutoFit/>
          </a:bodyPr>
          <a:lstStyle/>
          <a:p>
            <a:pPr marL="0" lvl="1" algn="ctr" fontAlgn="base">
              <a:spcBef>
                <a:spcPct val="0"/>
              </a:spcBef>
              <a:spcAft>
                <a:spcPct val="0"/>
              </a:spcAft>
              <a:defRPr/>
            </a:pPr>
            <a:r>
              <a:rPr lang="es-ES" sz="2400" kern="0" dirty="0" smtClean="0">
                <a:ln w="18415" cmpd="sng">
                  <a:noFill/>
                  <a:prstDash val="solid"/>
                </a:ln>
                <a:solidFill>
                  <a:srgbClr val="FF0000"/>
                </a:solidFill>
                <a:effectLst>
                  <a:glow rad="63500">
                    <a:prstClr val="black">
                      <a:alpha val="40000"/>
                    </a:prstClr>
                  </a:glow>
                  <a:outerShdw blurRad="63500" dir="3600000" algn="tl" rotWithShape="0">
                    <a:srgbClr val="000000">
                      <a:alpha val="70000"/>
                    </a:srgbClr>
                  </a:outerShdw>
                </a:effectLst>
                <a:latin typeface="Arial Black" pitchFamily="34" charset="0"/>
              </a:rPr>
              <a:t>CONCLUSIONES</a:t>
            </a:r>
            <a:endParaRPr lang="es-ES" sz="2400" kern="0" dirty="0">
              <a:ln w="18415" cmpd="sng">
                <a:noFill/>
                <a:prstDash val="solid"/>
              </a:ln>
              <a:solidFill>
                <a:srgbClr val="FF0000"/>
              </a:solidFill>
              <a:effectLst>
                <a:glow rad="63500">
                  <a:prstClr val="black">
                    <a:alpha val="40000"/>
                  </a:prstClr>
                </a:glow>
                <a:outerShdw blurRad="63500" dir="3600000" algn="tl" rotWithShape="0">
                  <a:srgbClr val="000000">
                    <a:alpha val="70000"/>
                  </a:srgbClr>
                </a:outerShdw>
              </a:effectLst>
              <a:latin typeface="Arial Black" pitchFamily="34" charset="0"/>
            </a:endParaRPr>
          </a:p>
        </p:txBody>
      </p:sp>
      <p:sp>
        <p:nvSpPr>
          <p:cNvPr id="5" name="4 Rectángulo"/>
          <p:cNvSpPr/>
          <p:nvPr/>
        </p:nvSpPr>
        <p:spPr>
          <a:xfrm>
            <a:off x="408565" y="1988840"/>
            <a:ext cx="8352928" cy="3416320"/>
          </a:xfrm>
          <a:prstGeom prst="rect">
            <a:avLst/>
          </a:prstGeom>
        </p:spPr>
        <p:txBody>
          <a:bodyPr wrap="square">
            <a:spAutoFit/>
          </a:bodyPr>
          <a:lstStyle/>
          <a:p>
            <a:pPr algn="just"/>
            <a:endParaRPr lang="es-EC" dirty="0"/>
          </a:p>
          <a:p>
            <a:pPr marL="285750" indent="-285750" algn="just">
              <a:buFont typeface="Wingdings" panose="05000000000000000000" pitchFamily="2" charset="2"/>
              <a:buChar char="Ø"/>
            </a:pPr>
            <a:r>
              <a:rPr lang="es-EC" dirty="0" smtClean="0"/>
              <a:t>Es </a:t>
            </a:r>
            <a:r>
              <a:rPr lang="es-EC" dirty="0"/>
              <a:t>muy necesario realizar una revisión integral de toda </a:t>
            </a:r>
            <a:r>
              <a:rPr lang="es-EC" dirty="0" smtClean="0"/>
              <a:t>la </a:t>
            </a:r>
            <a:r>
              <a:rPr lang="es-EC" dirty="0"/>
              <a:t>estructura </a:t>
            </a:r>
            <a:r>
              <a:rPr lang="es-EC" dirty="0" smtClean="0"/>
              <a:t>del Departamento de Dirección </a:t>
            </a:r>
            <a:r>
              <a:rPr lang="es-EC" dirty="0" smtClean="0"/>
              <a:t>y control de la Dirección </a:t>
            </a:r>
            <a:r>
              <a:rPr lang="es-EC" dirty="0" smtClean="0"/>
              <a:t>de </a:t>
            </a:r>
            <a:r>
              <a:rPr lang="es-EC" dirty="0"/>
              <a:t>Finanzas del Ejército </a:t>
            </a:r>
            <a:r>
              <a:rPr lang="es-EC" dirty="0" smtClean="0"/>
              <a:t>que </a:t>
            </a:r>
            <a:r>
              <a:rPr lang="es-EC" dirty="0"/>
              <a:t>permita actuar con eficacia y eficiencia en sus </a:t>
            </a:r>
            <a:r>
              <a:rPr lang="es-EC" dirty="0" smtClean="0"/>
              <a:t>responsabilidades de control.</a:t>
            </a:r>
          </a:p>
          <a:p>
            <a:pPr marL="285750" indent="-285750" algn="just">
              <a:buFont typeface="Wingdings" panose="05000000000000000000" pitchFamily="2" charset="2"/>
              <a:buChar char="Ø"/>
            </a:pPr>
            <a:endParaRPr lang="es-EC" dirty="0" smtClean="0"/>
          </a:p>
          <a:p>
            <a:pPr marL="285750" indent="-285750" algn="just">
              <a:buFont typeface="Wingdings" panose="05000000000000000000" pitchFamily="2" charset="2"/>
              <a:buChar char="Ø"/>
            </a:pPr>
            <a:endParaRPr lang="es-EC" dirty="0"/>
          </a:p>
          <a:p>
            <a:pPr marL="285750" indent="-285750" algn="just">
              <a:buFont typeface="Wingdings" panose="05000000000000000000" pitchFamily="2" charset="2"/>
              <a:buChar char="Ø"/>
            </a:pPr>
            <a:r>
              <a:rPr lang="es-EC" dirty="0"/>
              <a:t>Se evidencia que las funciones determinadas son de gran importancia para el manejo financiero público por lo que es necesaria su aplicación</a:t>
            </a:r>
            <a:r>
              <a:rPr lang="es-EC" dirty="0" smtClean="0"/>
              <a:t>.</a:t>
            </a:r>
          </a:p>
          <a:p>
            <a:pPr marL="285750" indent="-285750" algn="just">
              <a:buFont typeface="Wingdings" panose="05000000000000000000" pitchFamily="2" charset="2"/>
              <a:buChar char="Ø"/>
            </a:pPr>
            <a:endParaRPr lang="es-EC" dirty="0" smtClean="0"/>
          </a:p>
          <a:p>
            <a:pPr marL="285750" indent="-285750" algn="just">
              <a:buFont typeface="Wingdings" panose="05000000000000000000" pitchFamily="2" charset="2"/>
              <a:buChar char="Ø"/>
            </a:pPr>
            <a:endParaRPr lang="es-EC" dirty="0"/>
          </a:p>
          <a:p>
            <a:pPr marL="285750" indent="-285750" algn="just">
              <a:buFont typeface="Wingdings" panose="05000000000000000000" pitchFamily="2" charset="2"/>
              <a:buChar char="Ø"/>
            </a:pPr>
            <a:r>
              <a:rPr lang="es-EC" dirty="0" smtClean="0"/>
              <a:t>Se </a:t>
            </a:r>
            <a:r>
              <a:rPr lang="es-EC" dirty="0"/>
              <a:t>evidencia las limitaciones existentes para el control como unidad coordinadora de la Dirección de Finanzas del </a:t>
            </a:r>
            <a:r>
              <a:rPr lang="es-EC" dirty="0" smtClean="0"/>
              <a:t>Ejército.</a:t>
            </a:r>
            <a:endParaRPr lang="es-EC" dirty="0"/>
          </a:p>
        </p:txBody>
      </p:sp>
    </p:spTree>
    <p:extLst>
      <p:ext uri="{BB962C8B-B14F-4D97-AF65-F5344CB8AC3E}">
        <p14:creationId xmlns:p14="http://schemas.microsoft.com/office/powerpoint/2010/main" val="3311701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upo 10"/>
          <p:cNvGrpSpPr/>
          <p:nvPr/>
        </p:nvGrpSpPr>
        <p:grpSpPr>
          <a:xfrm>
            <a:off x="-1" y="0"/>
            <a:ext cx="9146780" cy="6885384"/>
            <a:chOff x="-1" y="0"/>
            <a:chExt cx="9146780" cy="6885384"/>
          </a:xfrm>
        </p:grpSpPr>
        <p:sp>
          <p:nvSpPr>
            <p:cNvPr id="4" name="3 Rectángulo"/>
            <p:cNvSpPr/>
            <p:nvPr/>
          </p:nvSpPr>
          <p:spPr>
            <a:xfrm>
              <a:off x="1645731" y="260648"/>
              <a:ext cx="5878597" cy="52322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s-ES" sz="28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ACADEMIA DE GUERRA DEL EJÉRCITO</a:t>
              </a:r>
              <a:endParaRPr lang="es-ES" sz="2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2" name="Imagen 1"/>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1" y="6506530"/>
              <a:ext cx="9144001" cy="378854"/>
            </a:xfrm>
            <a:prstGeom prst="rect">
              <a:avLst/>
            </a:prstGeom>
          </p:spPr>
        </p:pic>
        <p:pic>
          <p:nvPicPr>
            <p:cNvPr id="3" name="Imagen 2"/>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8109387" y="0"/>
              <a:ext cx="1037392" cy="1142949"/>
            </a:xfrm>
            <a:prstGeom prst="rect">
              <a:avLst/>
            </a:prstGeom>
          </p:spPr>
        </p:pic>
        <p:pic>
          <p:nvPicPr>
            <p:cNvPr id="8" name="Imagen 7"/>
            <p:cNvPicPr>
              <a:picLocks noChangeAspect="1"/>
            </p:cNvPicPr>
            <p:nvPr/>
          </p:nvPicPr>
          <p:blipFill rotWithShape="1">
            <a:blip r:embed="rId4" cstate="email">
              <a:extLst>
                <a:ext uri="{28A0092B-C50C-407E-A947-70E740481C1C}">
                  <a14:useLocalDpi xmlns:a14="http://schemas.microsoft.com/office/drawing/2010/main"/>
                </a:ext>
              </a:extLst>
            </a:blip>
            <a:srcRect r="2830" b="42138"/>
            <a:stretch/>
          </p:blipFill>
          <p:spPr>
            <a:xfrm>
              <a:off x="827584" y="764703"/>
              <a:ext cx="7416824" cy="216025"/>
            </a:xfrm>
            <a:prstGeom prst="rect">
              <a:avLst/>
            </a:prstGeom>
          </p:spPr>
        </p:pic>
      </p:grpSp>
      <p:pic>
        <p:nvPicPr>
          <p:cNvPr id="7" name="Imagen 6"/>
          <p:cNvPicPr>
            <a:picLocks noChangeAspect="1"/>
          </p:cNvPicPr>
          <p:nvPr/>
        </p:nvPicPr>
        <p:blipFill>
          <a:blip r:embed="rId5"/>
          <a:stretch>
            <a:fillRect/>
          </a:stretch>
        </p:blipFill>
        <p:spPr>
          <a:xfrm>
            <a:off x="107504" y="44028"/>
            <a:ext cx="1020354" cy="1152724"/>
          </a:xfrm>
          <a:prstGeom prst="rect">
            <a:avLst/>
          </a:prstGeom>
        </p:spPr>
      </p:pic>
      <p:sp>
        <p:nvSpPr>
          <p:cNvPr id="9" name="AutoShape 7"/>
          <p:cNvSpPr>
            <a:spLocks noChangeArrowheads="1"/>
          </p:cNvSpPr>
          <p:nvPr/>
        </p:nvSpPr>
        <p:spPr bwMode="auto">
          <a:xfrm>
            <a:off x="1475656" y="2094318"/>
            <a:ext cx="548153" cy="2729448"/>
          </a:xfrm>
          <a:prstGeom prst="round2DiagRect">
            <a:avLst/>
          </a:prstGeom>
          <a:solidFill>
            <a:srgbClr val="000000">
              <a:alpha val="50196"/>
            </a:srgbClr>
          </a:solidFill>
          <a:ln w="3175" algn="ctr">
            <a:solidFill>
              <a:schemeClr val="bg1"/>
            </a:solidFill>
            <a:miter lim="800000"/>
            <a:headEnd/>
            <a:tailEnd/>
          </a:ln>
          <a:effectLst>
            <a:outerShdw blurRad="50800" dist="12700" dir="6600000" algn="ctr" rotWithShape="0">
              <a:sysClr val="windowText" lastClr="000000"/>
            </a:outerShdw>
          </a:effectLst>
        </p:spPr>
        <p:txBody>
          <a:bodyPr wrap="square">
            <a:spAutoFit/>
          </a:bodyPr>
          <a:lstStyle/>
          <a:p>
            <a:pPr marL="0" lvl="1" algn="ctr" fontAlgn="base">
              <a:spcBef>
                <a:spcPct val="0"/>
              </a:spcBef>
              <a:spcAft>
                <a:spcPct val="0"/>
              </a:spcAft>
              <a:defRPr/>
            </a:pPr>
            <a:r>
              <a:rPr lang="es-ES" sz="2400" kern="0" dirty="0">
                <a:ln w="18415" cmpd="sng">
                  <a:noFill/>
                  <a:prstDash val="solid"/>
                </a:ln>
                <a:solidFill>
                  <a:srgbClr val="FF0000"/>
                </a:solidFill>
                <a:effectLst>
                  <a:glow rad="63500">
                    <a:prstClr val="black">
                      <a:alpha val="40000"/>
                    </a:prstClr>
                  </a:glow>
                  <a:outerShdw blurRad="63500" dir="3600000" algn="tl" rotWithShape="0">
                    <a:srgbClr val="000000">
                      <a:alpha val="70000"/>
                    </a:srgbClr>
                  </a:outerShdw>
                </a:effectLst>
                <a:latin typeface="Arial Black" pitchFamily="34" charset="0"/>
              </a:rPr>
              <a:t>SUMARIO</a:t>
            </a:r>
          </a:p>
        </p:txBody>
      </p:sp>
      <p:sp>
        <p:nvSpPr>
          <p:cNvPr id="10" name="AutoShape 7"/>
          <p:cNvSpPr>
            <a:spLocks noChangeArrowheads="1"/>
          </p:cNvSpPr>
          <p:nvPr/>
        </p:nvSpPr>
        <p:spPr bwMode="auto">
          <a:xfrm>
            <a:off x="3559324" y="4631538"/>
            <a:ext cx="422227" cy="361161"/>
          </a:xfrm>
          <a:prstGeom prst="roundRect">
            <a:avLst>
              <a:gd name="adj" fmla="val 0"/>
            </a:avLst>
          </a:prstGeom>
          <a:noFill/>
          <a:ln w="57150" algn="ctr">
            <a:noFill/>
            <a:miter lim="800000"/>
            <a:headEnd/>
            <a:tailEnd/>
          </a:ln>
          <a:effectLst>
            <a:outerShdw blurRad="50800" dist="12700" dir="6600000" algn="ctr" rotWithShape="0">
              <a:sysClr val="windowText" lastClr="000000"/>
            </a:outerShdw>
          </a:effectLst>
        </p:spPr>
        <p:txBody>
          <a:bodyPr wrap="square">
            <a:spAutoFit/>
          </a:bodyPr>
          <a:lstStyle/>
          <a:p>
            <a:pPr marL="0" lvl="1" algn="ctr" fontAlgn="base">
              <a:spcBef>
                <a:spcPct val="0"/>
              </a:spcBef>
              <a:spcAft>
                <a:spcPct val="0"/>
              </a:spcAft>
              <a:defRPr/>
            </a:pPr>
            <a:endParaRPr lang="es-ES" sz="2000" kern="0" dirty="0">
              <a:ln w="18415" cmpd="sng">
                <a:noFill/>
                <a:prstDash val="solid"/>
              </a:ln>
              <a:solidFill>
                <a:srgbClr val="FFFF00"/>
              </a:solidFill>
              <a:effectLst>
                <a:glow rad="63500">
                  <a:prstClr val="black">
                    <a:alpha val="40000"/>
                  </a:prstClr>
                </a:glow>
                <a:outerShdw blurRad="63500" dir="3600000" algn="tl" rotWithShape="0">
                  <a:srgbClr val="000000">
                    <a:alpha val="70000"/>
                  </a:srgbClr>
                </a:outerShdw>
              </a:effectLst>
              <a:latin typeface="Arial Black" panose="020B0A04020102020204" pitchFamily="34" charset="0"/>
              <a:cs typeface="Calibri" pitchFamily="34" charset="0"/>
            </a:endParaRPr>
          </a:p>
        </p:txBody>
      </p:sp>
      <p:grpSp>
        <p:nvGrpSpPr>
          <p:cNvPr id="12" name="Grupo 37">
            <a:extLst>
              <a:ext uri="{FF2B5EF4-FFF2-40B4-BE49-F238E27FC236}">
                <a16:creationId xmlns="" xmlns:a16="http://schemas.microsoft.com/office/drawing/2014/main" id="{7A999258-2816-43B0-8189-48D60B28A9ED}"/>
              </a:ext>
            </a:extLst>
          </p:cNvPr>
          <p:cNvGrpSpPr/>
          <p:nvPr/>
        </p:nvGrpSpPr>
        <p:grpSpPr>
          <a:xfrm>
            <a:off x="2023808" y="1268760"/>
            <a:ext cx="6183490" cy="2190282"/>
            <a:chOff x="2674968" y="1394304"/>
            <a:chExt cx="6370495" cy="2455748"/>
          </a:xfrm>
        </p:grpSpPr>
        <p:grpSp>
          <p:nvGrpSpPr>
            <p:cNvPr id="13" name="Grupo 38"/>
            <p:cNvGrpSpPr/>
            <p:nvPr/>
          </p:nvGrpSpPr>
          <p:grpSpPr>
            <a:xfrm>
              <a:off x="4160050" y="1394304"/>
              <a:ext cx="4885413" cy="569380"/>
              <a:chOff x="4151631" y="4509171"/>
              <a:chExt cx="4885413" cy="569380"/>
            </a:xfrm>
          </p:grpSpPr>
          <p:sp>
            <p:nvSpPr>
              <p:cNvPr id="15" name="Oval 4">
                <a:hlinkClick r:id="" action="ppaction://hlinkshowjump?jump=nextslide"/>
              </p:cNvPr>
              <p:cNvSpPr>
                <a:spLocks noChangeArrowheads="1"/>
              </p:cNvSpPr>
              <p:nvPr/>
            </p:nvSpPr>
            <p:spPr bwMode="auto">
              <a:xfrm flipH="1">
                <a:off x="4151631" y="4527643"/>
                <a:ext cx="436244" cy="438780"/>
              </a:xfrm>
              <a:prstGeom prst="ellipse">
                <a:avLst/>
              </a:prstGeom>
              <a:gradFill rotWithShape="1">
                <a:gsLst>
                  <a:gs pos="0">
                    <a:srgbClr val="C17979">
                      <a:alpha val="70588"/>
                    </a:srgbClr>
                  </a:gs>
                  <a:gs pos="100000">
                    <a:srgbClr val="532121"/>
                  </a:gs>
                </a:gsLst>
                <a:lin ang="18900000" scaled="1"/>
              </a:gradFill>
              <a:ln w="9525" algn="ctr">
                <a:noFill/>
                <a:round/>
                <a:headEnd/>
                <a:tailEnd/>
              </a:ln>
              <a:effectLst>
                <a:outerShdw blurRad="114300" dist="101600" dir="6720000" algn="ctr" rotWithShape="0">
                  <a:sysClr val="windowText" lastClr="000000">
                    <a:alpha val="80000"/>
                  </a:sysClr>
                </a:outerShdw>
              </a:effectLst>
              <a:scene3d>
                <a:camera prst="orthographicFront"/>
                <a:lightRig rig="threePt" dir="t"/>
              </a:scene3d>
              <a:sp3d>
                <a:bevelT/>
              </a:sp3d>
            </p:spPr>
            <p:txBody>
              <a:bodyPr anchor="ctr"/>
              <a:lstStyle/>
              <a:p>
                <a:pPr algn="ctr" fontAlgn="base">
                  <a:spcBef>
                    <a:spcPct val="0"/>
                  </a:spcBef>
                  <a:spcAft>
                    <a:spcPct val="0"/>
                  </a:spcAft>
                </a:pPr>
                <a:r>
                  <a:rPr lang="en-US" sz="2000" b="1" kern="0" dirty="0">
                    <a:ln>
                      <a:solidFill>
                        <a:sysClr val="windowText" lastClr="000000"/>
                      </a:solidFill>
                    </a:ln>
                    <a:solidFill>
                      <a:srgbClr val="FF0000"/>
                    </a:solidFill>
                    <a:effectLst>
                      <a:outerShdw blurRad="38100" dist="38100" dir="2700000" algn="tl">
                        <a:srgbClr val="000000">
                          <a:alpha val="43137"/>
                        </a:srgbClr>
                      </a:outerShdw>
                    </a:effectLst>
                    <a:latin typeface="Arial Black" panose="020B0A04020102020204" pitchFamily="34" charset="0"/>
                  </a:rPr>
                  <a:t>1</a:t>
                </a:r>
              </a:p>
            </p:txBody>
          </p:sp>
          <p:sp>
            <p:nvSpPr>
              <p:cNvPr id="16" name="AutoShape 7"/>
              <p:cNvSpPr>
                <a:spLocks noChangeArrowheads="1"/>
              </p:cNvSpPr>
              <p:nvPr/>
            </p:nvSpPr>
            <p:spPr bwMode="auto">
              <a:xfrm>
                <a:off x="4595357" y="4509171"/>
                <a:ext cx="4441687" cy="569380"/>
              </a:xfrm>
              <a:prstGeom prst="roundRect">
                <a:avLst>
                  <a:gd name="adj" fmla="val 0"/>
                </a:avLst>
              </a:prstGeom>
              <a:noFill/>
              <a:ln w="57150" algn="ctr">
                <a:noFill/>
                <a:miter lim="800000"/>
                <a:headEnd/>
                <a:tailEnd/>
              </a:ln>
              <a:effectLst>
                <a:outerShdw blurRad="50800" dist="12700" dir="6600000" algn="ctr" rotWithShape="0">
                  <a:sysClr val="windowText" lastClr="000000"/>
                </a:outerShdw>
              </a:effectLst>
            </p:spPr>
            <p:txBody>
              <a:bodyPr wrap="square">
                <a:spAutoFit/>
              </a:bodyPr>
              <a:lstStyle/>
              <a:p>
                <a:pPr marL="0" lvl="1" algn="just" fontAlgn="base">
                  <a:spcBef>
                    <a:spcPct val="0"/>
                  </a:spcBef>
                  <a:spcAft>
                    <a:spcPct val="0"/>
                  </a:spcAft>
                  <a:defRPr/>
                </a:pPr>
                <a:r>
                  <a:rPr lang="es-EC" sz="2700" b="1" kern="0" dirty="0" smtClean="0">
                    <a:ln w="18415" cmpd="sng">
                      <a:noFill/>
                      <a:prstDash val="solid"/>
                    </a:ln>
                    <a:solidFill>
                      <a:prstClr val="white"/>
                    </a:solidFill>
                    <a:effectLst>
                      <a:glow rad="63500">
                        <a:prstClr val="black">
                          <a:alpha val="40000"/>
                        </a:prstClr>
                      </a:glow>
                      <a:outerShdw blurRad="63500" dir="3600000" algn="tl" rotWithShape="0">
                        <a:srgbClr val="000000">
                          <a:alpha val="70000"/>
                        </a:srgbClr>
                      </a:outerShdw>
                    </a:effectLst>
                    <a:latin typeface="Calibri" pitchFamily="34" charset="0"/>
                    <a:cs typeface="Calibri" pitchFamily="34" charset="0"/>
                  </a:rPr>
                  <a:t>ANTECEDENTES</a:t>
                </a:r>
                <a:endParaRPr lang="es-ES" sz="2700" b="1" kern="0" dirty="0">
                  <a:ln w="18415" cmpd="sng">
                    <a:noFill/>
                    <a:prstDash val="solid"/>
                  </a:ln>
                  <a:solidFill>
                    <a:prstClr val="white"/>
                  </a:solidFill>
                  <a:effectLst>
                    <a:glow rad="63500">
                      <a:prstClr val="black">
                        <a:alpha val="40000"/>
                      </a:prstClr>
                    </a:glow>
                    <a:outerShdw blurRad="63500" dir="3600000" algn="tl" rotWithShape="0">
                      <a:srgbClr val="000000">
                        <a:alpha val="70000"/>
                      </a:srgbClr>
                    </a:outerShdw>
                  </a:effectLst>
                  <a:latin typeface="Calibri" pitchFamily="34" charset="0"/>
                  <a:cs typeface="Calibri" pitchFamily="34" charset="0"/>
                </a:endParaRPr>
              </a:p>
            </p:txBody>
          </p:sp>
        </p:grpSp>
        <p:cxnSp>
          <p:nvCxnSpPr>
            <p:cNvPr id="14" name="Conector: angular 8">
              <a:extLst>
                <a:ext uri="{FF2B5EF4-FFF2-40B4-BE49-F238E27FC236}">
                  <a16:creationId xmlns="" xmlns:a16="http://schemas.microsoft.com/office/drawing/2014/main" id="{226B095F-DCB3-4F15-BEAF-03685E966BAD}"/>
                </a:ext>
              </a:extLst>
            </p:cNvPr>
            <p:cNvCxnSpPr>
              <a:stCxn id="9" idx="0"/>
              <a:endCxn id="15" idx="6"/>
            </p:cNvCxnSpPr>
            <p:nvPr/>
          </p:nvCxnSpPr>
          <p:spPr>
            <a:xfrm flipV="1">
              <a:off x="2674968" y="1632166"/>
              <a:ext cx="1485081" cy="2217886"/>
            </a:xfrm>
            <a:prstGeom prst="bentConnector3">
              <a:avLst/>
            </a:prstGeom>
            <a:ln>
              <a:tailEnd type="triangle"/>
            </a:ln>
          </p:spPr>
          <p:style>
            <a:lnRef idx="3">
              <a:schemeClr val="accent6"/>
            </a:lnRef>
            <a:fillRef idx="0">
              <a:schemeClr val="accent6"/>
            </a:fillRef>
            <a:effectRef idx="2">
              <a:schemeClr val="accent6"/>
            </a:effectRef>
            <a:fontRef idx="minor">
              <a:schemeClr val="tx1"/>
            </a:fontRef>
          </p:style>
        </p:cxnSp>
      </p:grpSp>
      <p:grpSp>
        <p:nvGrpSpPr>
          <p:cNvPr id="17" name="Grupo 45">
            <a:extLst>
              <a:ext uri="{FF2B5EF4-FFF2-40B4-BE49-F238E27FC236}">
                <a16:creationId xmlns="" xmlns:a16="http://schemas.microsoft.com/office/drawing/2014/main" id="{A35A1E25-E29D-41AE-9B43-6E8AF774461F}"/>
              </a:ext>
            </a:extLst>
          </p:cNvPr>
          <p:cNvGrpSpPr/>
          <p:nvPr/>
        </p:nvGrpSpPr>
        <p:grpSpPr>
          <a:xfrm>
            <a:off x="2023808" y="1935305"/>
            <a:ext cx="6183490" cy="1523738"/>
            <a:chOff x="2674968" y="2060848"/>
            <a:chExt cx="6370495" cy="1708417"/>
          </a:xfrm>
        </p:grpSpPr>
        <p:grpSp>
          <p:nvGrpSpPr>
            <p:cNvPr id="18" name="Grupo 47">
              <a:extLst>
                <a:ext uri="{FF2B5EF4-FFF2-40B4-BE49-F238E27FC236}">
                  <a16:creationId xmlns="" xmlns:a16="http://schemas.microsoft.com/office/drawing/2014/main" id="{1F9B76F3-9A77-46B3-9A24-77D89FF0B32D}"/>
                </a:ext>
              </a:extLst>
            </p:cNvPr>
            <p:cNvGrpSpPr/>
            <p:nvPr/>
          </p:nvGrpSpPr>
          <p:grpSpPr>
            <a:xfrm>
              <a:off x="4160050" y="2060848"/>
              <a:ext cx="4885413" cy="569380"/>
              <a:chOff x="4160050" y="2273097"/>
              <a:chExt cx="4885413" cy="569380"/>
            </a:xfrm>
          </p:grpSpPr>
          <p:sp>
            <p:nvSpPr>
              <p:cNvPr id="20" name="Oval 4">
                <a:hlinkClick r:id="" action="ppaction://hlinkshowjump?jump=nextslide"/>
              </p:cNvPr>
              <p:cNvSpPr>
                <a:spLocks noChangeArrowheads="1"/>
              </p:cNvSpPr>
              <p:nvPr/>
            </p:nvSpPr>
            <p:spPr bwMode="auto">
              <a:xfrm flipH="1">
                <a:off x="4160050" y="2342148"/>
                <a:ext cx="436244" cy="438780"/>
              </a:xfrm>
              <a:prstGeom prst="ellipse">
                <a:avLst/>
              </a:prstGeom>
              <a:gradFill rotWithShape="1">
                <a:gsLst>
                  <a:gs pos="0">
                    <a:srgbClr val="C17979">
                      <a:alpha val="70588"/>
                    </a:srgbClr>
                  </a:gs>
                  <a:gs pos="100000">
                    <a:srgbClr val="532121"/>
                  </a:gs>
                </a:gsLst>
                <a:lin ang="18900000" scaled="1"/>
              </a:gradFill>
              <a:ln w="9525" algn="ctr">
                <a:noFill/>
                <a:round/>
                <a:headEnd/>
                <a:tailEnd/>
              </a:ln>
              <a:effectLst>
                <a:outerShdw blurRad="114300" dist="101600" dir="6720000" algn="ctr" rotWithShape="0">
                  <a:sysClr val="windowText" lastClr="000000">
                    <a:alpha val="80000"/>
                  </a:sysClr>
                </a:outerShdw>
              </a:effectLst>
              <a:scene3d>
                <a:camera prst="orthographicFront"/>
                <a:lightRig rig="threePt" dir="t"/>
              </a:scene3d>
              <a:sp3d>
                <a:bevelT/>
              </a:sp3d>
            </p:spPr>
            <p:txBody>
              <a:bodyPr anchor="ctr"/>
              <a:lstStyle/>
              <a:p>
                <a:pPr algn="ctr" fontAlgn="base">
                  <a:spcBef>
                    <a:spcPct val="0"/>
                  </a:spcBef>
                  <a:spcAft>
                    <a:spcPct val="0"/>
                  </a:spcAft>
                </a:pPr>
                <a:r>
                  <a:rPr lang="en-US" sz="2000" b="1" kern="0" dirty="0">
                    <a:ln>
                      <a:solidFill>
                        <a:sysClr val="windowText" lastClr="000000"/>
                      </a:solidFill>
                    </a:ln>
                    <a:solidFill>
                      <a:srgbClr val="FF0000"/>
                    </a:solidFill>
                    <a:effectLst>
                      <a:outerShdw blurRad="38100" dist="38100" dir="2700000" algn="tl">
                        <a:srgbClr val="000000">
                          <a:alpha val="43137"/>
                        </a:srgbClr>
                      </a:outerShdw>
                    </a:effectLst>
                    <a:latin typeface="Arial Black" panose="020B0A04020102020204" pitchFamily="34" charset="0"/>
                  </a:rPr>
                  <a:t>2</a:t>
                </a:r>
              </a:p>
            </p:txBody>
          </p:sp>
          <p:sp>
            <p:nvSpPr>
              <p:cNvPr id="21" name="AutoShape 7"/>
              <p:cNvSpPr>
                <a:spLocks noChangeArrowheads="1"/>
              </p:cNvSpPr>
              <p:nvPr/>
            </p:nvSpPr>
            <p:spPr bwMode="auto">
              <a:xfrm>
                <a:off x="4603776" y="2273097"/>
                <a:ext cx="4441687" cy="569380"/>
              </a:xfrm>
              <a:prstGeom prst="roundRect">
                <a:avLst>
                  <a:gd name="adj" fmla="val 0"/>
                </a:avLst>
              </a:prstGeom>
              <a:noFill/>
              <a:ln w="57150" algn="ctr">
                <a:noFill/>
                <a:miter lim="800000"/>
                <a:headEnd/>
                <a:tailEnd/>
              </a:ln>
              <a:effectLst>
                <a:outerShdw blurRad="50800" dist="12700" dir="6600000" algn="ctr" rotWithShape="0">
                  <a:sysClr val="windowText" lastClr="000000"/>
                </a:outerShdw>
              </a:effectLst>
            </p:spPr>
            <p:txBody>
              <a:bodyPr wrap="square">
                <a:spAutoFit/>
              </a:bodyPr>
              <a:lstStyle/>
              <a:p>
                <a:pPr marL="0" lvl="1" algn="just" fontAlgn="base">
                  <a:spcBef>
                    <a:spcPct val="0"/>
                  </a:spcBef>
                  <a:spcAft>
                    <a:spcPct val="0"/>
                  </a:spcAft>
                  <a:defRPr/>
                </a:pPr>
                <a:r>
                  <a:rPr lang="es-EC" sz="2700" b="1" kern="0" dirty="0" smtClean="0">
                    <a:ln w="18415" cmpd="sng">
                      <a:noFill/>
                      <a:prstDash val="solid"/>
                    </a:ln>
                    <a:solidFill>
                      <a:prstClr val="white"/>
                    </a:solidFill>
                    <a:effectLst>
                      <a:glow rad="63500">
                        <a:prstClr val="black">
                          <a:alpha val="40000"/>
                        </a:prstClr>
                      </a:glow>
                      <a:outerShdw blurRad="63500" dir="3600000" algn="tl" rotWithShape="0">
                        <a:srgbClr val="000000">
                          <a:alpha val="70000"/>
                        </a:srgbClr>
                      </a:outerShdw>
                    </a:effectLst>
                    <a:latin typeface="Calibri" pitchFamily="34" charset="0"/>
                    <a:cs typeface="Calibri" pitchFamily="34" charset="0"/>
                  </a:rPr>
                  <a:t>OBJETIVOS</a:t>
                </a:r>
                <a:endParaRPr lang="es-ES" sz="2700" b="1" kern="0" dirty="0">
                  <a:ln w="18415" cmpd="sng">
                    <a:noFill/>
                    <a:prstDash val="solid"/>
                  </a:ln>
                  <a:solidFill>
                    <a:prstClr val="white"/>
                  </a:solidFill>
                  <a:effectLst>
                    <a:glow rad="63500">
                      <a:prstClr val="black">
                        <a:alpha val="40000"/>
                      </a:prstClr>
                    </a:glow>
                    <a:outerShdw blurRad="63500" dir="3600000" algn="tl" rotWithShape="0">
                      <a:srgbClr val="000000">
                        <a:alpha val="70000"/>
                      </a:srgbClr>
                    </a:outerShdw>
                  </a:effectLst>
                  <a:latin typeface="Calibri" pitchFamily="34" charset="0"/>
                  <a:cs typeface="Calibri" pitchFamily="34" charset="0"/>
                </a:endParaRPr>
              </a:p>
            </p:txBody>
          </p:sp>
        </p:grpSp>
        <p:cxnSp>
          <p:nvCxnSpPr>
            <p:cNvPr id="19" name="Conector: angular 46">
              <a:extLst>
                <a:ext uri="{FF2B5EF4-FFF2-40B4-BE49-F238E27FC236}">
                  <a16:creationId xmlns="" xmlns:a16="http://schemas.microsoft.com/office/drawing/2014/main" id="{B31739C9-0AA3-43AD-993B-C8E44F9E691E}"/>
                </a:ext>
              </a:extLst>
            </p:cNvPr>
            <p:cNvCxnSpPr>
              <a:cxnSpLocks/>
              <a:stCxn id="9" idx="0"/>
              <a:endCxn id="20" idx="6"/>
            </p:cNvCxnSpPr>
            <p:nvPr/>
          </p:nvCxnSpPr>
          <p:spPr>
            <a:xfrm flipV="1">
              <a:off x="2674968" y="2349289"/>
              <a:ext cx="1485081" cy="1419976"/>
            </a:xfrm>
            <a:prstGeom prst="bentConnector3">
              <a:avLst>
                <a:gd name="adj1" fmla="val 50000"/>
              </a:avLst>
            </a:prstGeom>
            <a:ln>
              <a:tailEnd type="triangle"/>
            </a:ln>
          </p:spPr>
          <p:style>
            <a:lnRef idx="3">
              <a:schemeClr val="accent6"/>
            </a:lnRef>
            <a:fillRef idx="0">
              <a:schemeClr val="accent6"/>
            </a:fillRef>
            <a:effectRef idx="2">
              <a:schemeClr val="accent6"/>
            </a:effectRef>
            <a:fontRef idx="minor">
              <a:schemeClr val="tx1"/>
            </a:fontRef>
          </p:style>
        </p:cxnSp>
      </p:grpSp>
      <p:grpSp>
        <p:nvGrpSpPr>
          <p:cNvPr id="22" name="Grupo 63">
            <a:extLst>
              <a:ext uri="{FF2B5EF4-FFF2-40B4-BE49-F238E27FC236}">
                <a16:creationId xmlns="" xmlns:a16="http://schemas.microsoft.com/office/drawing/2014/main" id="{44B9A788-693C-4E08-B229-9C32BC8B9B53}"/>
              </a:ext>
            </a:extLst>
          </p:cNvPr>
          <p:cNvGrpSpPr/>
          <p:nvPr/>
        </p:nvGrpSpPr>
        <p:grpSpPr>
          <a:xfrm>
            <a:off x="2023808" y="2727392"/>
            <a:ext cx="6604274" cy="731649"/>
            <a:chOff x="2674968" y="2852936"/>
            <a:chExt cx="6804005" cy="820326"/>
          </a:xfrm>
        </p:grpSpPr>
        <p:grpSp>
          <p:nvGrpSpPr>
            <p:cNvPr id="23" name="Grupo 64">
              <a:extLst>
                <a:ext uri="{FF2B5EF4-FFF2-40B4-BE49-F238E27FC236}">
                  <a16:creationId xmlns="" xmlns:a16="http://schemas.microsoft.com/office/drawing/2014/main" id="{1D06B135-19B9-4B0D-8688-4EB1574C8EE9}"/>
                </a:ext>
              </a:extLst>
            </p:cNvPr>
            <p:cNvGrpSpPr/>
            <p:nvPr/>
          </p:nvGrpSpPr>
          <p:grpSpPr>
            <a:xfrm>
              <a:off x="4160050" y="2852936"/>
              <a:ext cx="5318923" cy="569381"/>
              <a:chOff x="4160050" y="3284984"/>
              <a:chExt cx="5318923" cy="569381"/>
            </a:xfrm>
          </p:grpSpPr>
          <p:sp>
            <p:nvSpPr>
              <p:cNvPr id="25" name="AutoShape 7"/>
              <p:cNvSpPr>
                <a:spLocks noChangeArrowheads="1"/>
              </p:cNvSpPr>
              <p:nvPr/>
            </p:nvSpPr>
            <p:spPr bwMode="auto">
              <a:xfrm>
                <a:off x="4603775" y="3284984"/>
                <a:ext cx="4875198" cy="569381"/>
              </a:xfrm>
              <a:prstGeom prst="roundRect">
                <a:avLst>
                  <a:gd name="adj" fmla="val 0"/>
                </a:avLst>
              </a:prstGeom>
              <a:noFill/>
              <a:ln w="57150" algn="ctr">
                <a:noFill/>
                <a:miter lim="800000"/>
                <a:headEnd/>
                <a:tailEnd/>
              </a:ln>
              <a:effectLst>
                <a:outerShdw blurRad="50800" dist="12700" dir="6600000" algn="ctr" rotWithShape="0">
                  <a:sysClr val="windowText" lastClr="000000"/>
                </a:outerShdw>
              </a:effectLst>
            </p:spPr>
            <p:txBody>
              <a:bodyPr wrap="square">
                <a:spAutoFit/>
              </a:bodyPr>
              <a:lstStyle/>
              <a:p>
                <a:pPr marL="0" lvl="1" algn="just" fontAlgn="base">
                  <a:spcBef>
                    <a:spcPct val="0"/>
                  </a:spcBef>
                  <a:spcAft>
                    <a:spcPct val="0"/>
                  </a:spcAft>
                  <a:defRPr/>
                </a:pPr>
                <a:r>
                  <a:rPr lang="es-EC" sz="2700" b="1" kern="0" dirty="0" smtClean="0">
                    <a:ln w="18415" cmpd="sng">
                      <a:noFill/>
                      <a:prstDash val="solid"/>
                    </a:ln>
                    <a:solidFill>
                      <a:prstClr val="white"/>
                    </a:solidFill>
                    <a:effectLst>
                      <a:glow rad="63500">
                        <a:prstClr val="black">
                          <a:alpha val="40000"/>
                        </a:prstClr>
                      </a:glow>
                      <a:outerShdw blurRad="63500" dir="3600000" algn="tl" rotWithShape="0">
                        <a:srgbClr val="000000">
                          <a:alpha val="70000"/>
                        </a:srgbClr>
                      </a:outerShdw>
                    </a:effectLst>
                    <a:latin typeface="Calibri" pitchFamily="34" charset="0"/>
                    <a:cs typeface="Calibri" pitchFamily="34" charset="0"/>
                  </a:rPr>
                  <a:t>HIPÓTESIS</a:t>
                </a:r>
                <a:endParaRPr lang="en-US" sz="2700" b="1" kern="0" dirty="0">
                  <a:ln w="18415" cmpd="sng">
                    <a:noFill/>
                    <a:prstDash val="solid"/>
                  </a:ln>
                  <a:solidFill>
                    <a:prstClr val="white"/>
                  </a:solidFill>
                  <a:effectLst>
                    <a:glow rad="63500">
                      <a:prstClr val="black">
                        <a:alpha val="40000"/>
                      </a:prstClr>
                    </a:glow>
                    <a:outerShdw blurRad="63500" dir="3600000" algn="tl" rotWithShape="0">
                      <a:srgbClr val="000000">
                        <a:alpha val="70000"/>
                      </a:srgbClr>
                    </a:outerShdw>
                  </a:effectLst>
                  <a:latin typeface="Calibri" pitchFamily="34" charset="0"/>
                  <a:cs typeface="Calibri" pitchFamily="34" charset="0"/>
                </a:endParaRPr>
              </a:p>
            </p:txBody>
          </p:sp>
          <p:sp>
            <p:nvSpPr>
              <p:cNvPr id="26" name="Oval 4">
                <a:hlinkClick r:id="" action="ppaction://hlinkshowjump?jump=nextslide"/>
              </p:cNvPr>
              <p:cNvSpPr>
                <a:spLocks noChangeArrowheads="1"/>
              </p:cNvSpPr>
              <p:nvPr/>
            </p:nvSpPr>
            <p:spPr bwMode="auto">
              <a:xfrm flipH="1">
                <a:off x="4160050" y="3356992"/>
                <a:ext cx="436244" cy="438780"/>
              </a:xfrm>
              <a:prstGeom prst="ellipse">
                <a:avLst/>
              </a:prstGeom>
              <a:gradFill rotWithShape="1">
                <a:gsLst>
                  <a:gs pos="0">
                    <a:srgbClr val="C17979">
                      <a:alpha val="70588"/>
                    </a:srgbClr>
                  </a:gs>
                  <a:gs pos="100000">
                    <a:srgbClr val="532121"/>
                  </a:gs>
                </a:gsLst>
                <a:lin ang="18900000" scaled="1"/>
              </a:gradFill>
              <a:ln w="9525" algn="ctr">
                <a:noFill/>
                <a:round/>
                <a:headEnd/>
                <a:tailEnd/>
              </a:ln>
              <a:effectLst>
                <a:outerShdw blurRad="114300" dist="101600" dir="6720000" algn="ctr" rotWithShape="0">
                  <a:sysClr val="windowText" lastClr="000000">
                    <a:alpha val="80000"/>
                  </a:sysClr>
                </a:outerShdw>
              </a:effectLst>
              <a:scene3d>
                <a:camera prst="orthographicFront"/>
                <a:lightRig rig="threePt" dir="t"/>
              </a:scene3d>
              <a:sp3d>
                <a:bevelT/>
              </a:sp3d>
            </p:spPr>
            <p:txBody>
              <a:bodyPr anchor="ctr"/>
              <a:lstStyle/>
              <a:p>
                <a:pPr algn="ctr" fontAlgn="base">
                  <a:spcBef>
                    <a:spcPct val="0"/>
                  </a:spcBef>
                  <a:spcAft>
                    <a:spcPct val="0"/>
                  </a:spcAft>
                </a:pPr>
                <a:r>
                  <a:rPr lang="en-US" sz="2000" b="1" kern="0" dirty="0">
                    <a:ln>
                      <a:solidFill>
                        <a:sysClr val="windowText" lastClr="000000"/>
                      </a:solidFill>
                    </a:ln>
                    <a:solidFill>
                      <a:srgbClr val="FF0000"/>
                    </a:solidFill>
                    <a:effectLst>
                      <a:outerShdw blurRad="38100" dist="38100" dir="2700000" algn="tl">
                        <a:srgbClr val="000000">
                          <a:alpha val="43137"/>
                        </a:srgbClr>
                      </a:outerShdw>
                    </a:effectLst>
                    <a:latin typeface="Arial Black" panose="020B0A04020102020204" pitchFamily="34" charset="0"/>
                  </a:rPr>
                  <a:t>3</a:t>
                </a:r>
              </a:p>
            </p:txBody>
          </p:sp>
        </p:grpSp>
        <p:cxnSp>
          <p:nvCxnSpPr>
            <p:cNvPr id="24" name="Conector: angular 49">
              <a:extLst>
                <a:ext uri="{FF2B5EF4-FFF2-40B4-BE49-F238E27FC236}">
                  <a16:creationId xmlns="" xmlns:a16="http://schemas.microsoft.com/office/drawing/2014/main" id="{1E6C5938-19F7-4D0B-8D25-28FECC426064}"/>
                </a:ext>
              </a:extLst>
            </p:cNvPr>
            <p:cNvCxnSpPr>
              <a:cxnSpLocks/>
              <a:stCxn id="9" idx="0"/>
              <a:endCxn id="26" idx="6"/>
            </p:cNvCxnSpPr>
            <p:nvPr/>
          </p:nvCxnSpPr>
          <p:spPr>
            <a:xfrm flipV="1">
              <a:off x="2674968" y="3144334"/>
              <a:ext cx="1485081" cy="528928"/>
            </a:xfrm>
            <a:prstGeom prst="bentConnector3">
              <a:avLst>
                <a:gd name="adj1" fmla="val 50000"/>
              </a:avLst>
            </a:prstGeom>
            <a:ln>
              <a:tailEnd type="triangle"/>
            </a:ln>
          </p:spPr>
          <p:style>
            <a:lnRef idx="3">
              <a:schemeClr val="accent6"/>
            </a:lnRef>
            <a:fillRef idx="0">
              <a:schemeClr val="accent6"/>
            </a:fillRef>
            <a:effectRef idx="2">
              <a:schemeClr val="accent6"/>
            </a:effectRef>
            <a:fontRef idx="minor">
              <a:schemeClr val="tx1"/>
            </a:fontRef>
          </p:style>
        </p:cxnSp>
      </p:grpSp>
      <p:grpSp>
        <p:nvGrpSpPr>
          <p:cNvPr id="27" name="Grupo 68">
            <a:extLst>
              <a:ext uri="{FF2B5EF4-FFF2-40B4-BE49-F238E27FC236}">
                <a16:creationId xmlns="" xmlns:a16="http://schemas.microsoft.com/office/drawing/2014/main" id="{C512D976-3D83-4AE8-99A7-E539A241E0D3}"/>
              </a:ext>
            </a:extLst>
          </p:cNvPr>
          <p:cNvGrpSpPr/>
          <p:nvPr/>
        </p:nvGrpSpPr>
        <p:grpSpPr>
          <a:xfrm>
            <a:off x="2023809" y="3459043"/>
            <a:ext cx="6724655" cy="740862"/>
            <a:chOff x="2674898" y="3577058"/>
            <a:chExt cx="6928503" cy="820759"/>
          </a:xfrm>
        </p:grpSpPr>
        <p:grpSp>
          <p:nvGrpSpPr>
            <p:cNvPr id="28" name="Grupo 69">
              <a:extLst>
                <a:ext uri="{FF2B5EF4-FFF2-40B4-BE49-F238E27FC236}">
                  <a16:creationId xmlns="" xmlns:a16="http://schemas.microsoft.com/office/drawing/2014/main" id="{CA235356-C42A-493C-A5CF-9AA5A6ADD30A}"/>
                </a:ext>
              </a:extLst>
            </p:cNvPr>
            <p:cNvGrpSpPr/>
            <p:nvPr/>
          </p:nvGrpSpPr>
          <p:grpSpPr>
            <a:xfrm>
              <a:off x="4163464" y="3835220"/>
              <a:ext cx="5439937" cy="562597"/>
              <a:chOff x="4135756" y="4261570"/>
              <a:chExt cx="5439937" cy="562597"/>
            </a:xfrm>
          </p:grpSpPr>
          <p:sp>
            <p:nvSpPr>
              <p:cNvPr id="30" name="AutoShape 7"/>
              <p:cNvSpPr>
                <a:spLocks noChangeArrowheads="1"/>
              </p:cNvSpPr>
              <p:nvPr/>
            </p:nvSpPr>
            <p:spPr bwMode="auto">
              <a:xfrm>
                <a:off x="4594809" y="4261570"/>
                <a:ext cx="4980884" cy="562597"/>
              </a:xfrm>
              <a:prstGeom prst="roundRect">
                <a:avLst>
                  <a:gd name="adj" fmla="val 0"/>
                </a:avLst>
              </a:prstGeom>
              <a:noFill/>
              <a:ln w="57150" algn="ctr">
                <a:noFill/>
                <a:miter lim="800000"/>
                <a:headEnd/>
                <a:tailEnd/>
              </a:ln>
              <a:effectLst>
                <a:outerShdw blurRad="50800" dist="12700" dir="6600000" algn="ctr" rotWithShape="0">
                  <a:sysClr val="windowText" lastClr="000000"/>
                </a:outerShdw>
              </a:effectLst>
            </p:spPr>
            <p:txBody>
              <a:bodyPr wrap="square">
                <a:spAutoFit/>
              </a:bodyPr>
              <a:lstStyle/>
              <a:p>
                <a:pPr marL="0" lvl="1" algn="just" fontAlgn="base">
                  <a:spcBef>
                    <a:spcPct val="0"/>
                  </a:spcBef>
                  <a:spcAft>
                    <a:spcPct val="0"/>
                  </a:spcAft>
                  <a:defRPr/>
                </a:pPr>
                <a:r>
                  <a:rPr lang="es-EC" sz="2700" b="1" kern="0" dirty="0">
                    <a:ln w="18415" cmpd="sng">
                      <a:noFill/>
                      <a:prstDash val="solid"/>
                    </a:ln>
                    <a:solidFill>
                      <a:prstClr val="white"/>
                    </a:solidFill>
                    <a:effectLst>
                      <a:glow rad="63500">
                        <a:prstClr val="black">
                          <a:alpha val="40000"/>
                        </a:prstClr>
                      </a:glow>
                      <a:outerShdw blurRad="63500" dir="3600000" algn="tl" rotWithShape="0">
                        <a:srgbClr val="000000">
                          <a:alpha val="70000"/>
                        </a:srgbClr>
                      </a:outerShdw>
                    </a:effectLst>
                    <a:latin typeface="Calibri" pitchFamily="34" charset="0"/>
                    <a:cs typeface="Calibri" pitchFamily="34" charset="0"/>
                  </a:rPr>
                  <a:t>VARIABLES DE INVESTIGACIÓN</a:t>
                </a:r>
                <a:endParaRPr lang="en-US" sz="2700" b="1" kern="0" dirty="0">
                  <a:ln w="18415" cmpd="sng">
                    <a:noFill/>
                    <a:prstDash val="solid"/>
                  </a:ln>
                  <a:solidFill>
                    <a:prstClr val="white"/>
                  </a:solidFill>
                  <a:effectLst>
                    <a:glow rad="63500">
                      <a:prstClr val="black">
                        <a:alpha val="40000"/>
                      </a:prstClr>
                    </a:glow>
                    <a:outerShdw blurRad="63500" dir="3600000" algn="tl" rotWithShape="0">
                      <a:srgbClr val="000000">
                        <a:alpha val="70000"/>
                      </a:srgbClr>
                    </a:outerShdw>
                  </a:effectLst>
                  <a:latin typeface="Calibri" pitchFamily="34" charset="0"/>
                  <a:cs typeface="Calibri" pitchFamily="34" charset="0"/>
                </a:endParaRPr>
              </a:p>
            </p:txBody>
          </p:sp>
          <p:sp>
            <p:nvSpPr>
              <p:cNvPr id="31" name="Oval 4">
                <a:hlinkClick r:id="" action="ppaction://hlinkshowjump?jump=nextslide"/>
              </p:cNvPr>
              <p:cNvSpPr>
                <a:spLocks noChangeArrowheads="1"/>
              </p:cNvSpPr>
              <p:nvPr/>
            </p:nvSpPr>
            <p:spPr bwMode="auto">
              <a:xfrm flipH="1">
                <a:off x="4135756" y="4305870"/>
                <a:ext cx="436244" cy="438780"/>
              </a:xfrm>
              <a:prstGeom prst="ellipse">
                <a:avLst/>
              </a:prstGeom>
              <a:gradFill rotWithShape="1">
                <a:gsLst>
                  <a:gs pos="0">
                    <a:srgbClr val="C17979">
                      <a:alpha val="70588"/>
                    </a:srgbClr>
                  </a:gs>
                  <a:gs pos="100000">
                    <a:srgbClr val="532121"/>
                  </a:gs>
                </a:gsLst>
                <a:lin ang="18900000" scaled="1"/>
              </a:gradFill>
              <a:ln w="9525" algn="ctr">
                <a:noFill/>
                <a:round/>
                <a:headEnd/>
                <a:tailEnd/>
              </a:ln>
              <a:effectLst>
                <a:outerShdw blurRad="114300" dist="101600" dir="6720000" algn="ctr" rotWithShape="0">
                  <a:sysClr val="windowText" lastClr="000000">
                    <a:alpha val="80000"/>
                  </a:sysClr>
                </a:outerShdw>
              </a:effectLst>
              <a:scene3d>
                <a:camera prst="orthographicFront"/>
                <a:lightRig rig="threePt" dir="t"/>
              </a:scene3d>
              <a:sp3d>
                <a:bevelT/>
              </a:sp3d>
            </p:spPr>
            <p:txBody>
              <a:bodyPr anchor="ctr"/>
              <a:lstStyle/>
              <a:p>
                <a:pPr algn="ctr" fontAlgn="base">
                  <a:spcBef>
                    <a:spcPct val="0"/>
                  </a:spcBef>
                  <a:spcAft>
                    <a:spcPct val="0"/>
                  </a:spcAft>
                </a:pPr>
                <a:r>
                  <a:rPr lang="en-US" sz="2000" b="1" kern="0" dirty="0">
                    <a:ln>
                      <a:solidFill>
                        <a:sysClr val="windowText" lastClr="000000"/>
                      </a:solidFill>
                    </a:ln>
                    <a:solidFill>
                      <a:srgbClr val="FF0000"/>
                    </a:solidFill>
                    <a:effectLst>
                      <a:outerShdw blurRad="38100" dist="38100" dir="2700000" algn="tl">
                        <a:srgbClr val="000000">
                          <a:alpha val="43137"/>
                        </a:srgbClr>
                      </a:outerShdw>
                    </a:effectLst>
                    <a:latin typeface="Arial Black" panose="020B0A04020102020204" pitchFamily="34" charset="0"/>
                  </a:rPr>
                  <a:t>4</a:t>
                </a:r>
              </a:p>
            </p:txBody>
          </p:sp>
        </p:grpSp>
        <p:cxnSp>
          <p:nvCxnSpPr>
            <p:cNvPr id="29" name="Conector: angular 50">
              <a:extLst>
                <a:ext uri="{FF2B5EF4-FFF2-40B4-BE49-F238E27FC236}">
                  <a16:creationId xmlns="" xmlns:a16="http://schemas.microsoft.com/office/drawing/2014/main" id="{8F7A772D-268C-449B-917A-28C2F085495F}"/>
                </a:ext>
              </a:extLst>
            </p:cNvPr>
            <p:cNvCxnSpPr>
              <a:cxnSpLocks/>
              <a:stCxn id="9" idx="0"/>
              <a:endCxn id="31" idx="6"/>
            </p:cNvCxnSpPr>
            <p:nvPr/>
          </p:nvCxnSpPr>
          <p:spPr>
            <a:xfrm>
              <a:off x="2674898" y="3577058"/>
              <a:ext cx="1488566" cy="521853"/>
            </a:xfrm>
            <a:prstGeom prst="bentConnector3">
              <a:avLst>
                <a:gd name="adj1" fmla="val 50000"/>
              </a:avLst>
            </a:prstGeom>
            <a:ln>
              <a:tailEnd type="triangle"/>
            </a:ln>
          </p:spPr>
          <p:style>
            <a:lnRef idx="3">
              <a:schemeClr val="accent6"/>
            </a:lnRef>
            <a:fillRef idx="0">
              <a:schemeClr val="accent6"/>
            </a:fillRef>
            <a:effectRef idx="2">
              <a:schemeClr val="accent6"/>
            </a:effectRef>
            <a:fontRef idx="minor">
              <a:schemeClr val="tx1"/>
            </a:fontRef>
          </p:style>
        </p:cxnSp>
      </p:grpSp>
      <p:grpSp>
        <p:nvGrpSpPr>
          <p:cNvPr id="32" name="Grupo 73">
            <a:extLst>
              <a:ext uri="{FF2B5EF4-FFF2-40B4-BE49-F238E27FC236}">
                <a16:creationId xmlns="" xmlns:a16="http://schemas.microsoft.com/office/drawing/2014/main" id="{9A8C2B2D-E13E-4A0A-98B4-9ECE184C155A}"/>
              </a:ext>
            </a:extLst>
          </p:cNvPr>
          <p:cNvGrpSpPr/>
          <p:nvPr/>
        </p:nvGrpSpPr>
        <p:grpSpPr>
          <a:xfrm>
            <a:off x="2023808" y="3459042"/>
            <a:ext cx="6153254" cy="1414158"/>
            <a:chOff x="2675089" y="3577061"/>
            <a:chExt cx="6338598" cy="1566663"/>
          </a:xfrm>
        </p:grpSpPr>
        <p:grpSp>
          <p:nvGrpSpPr>
            <p:cNvPr id="33" name="Grupo 74">
              <a:extLst>
                <a:ext uri="{FF2B5EF4-FFF2-40B4-BE49-F238E27FC236}">
                  <a16:creationId xmlns="" xmlns:a16="http://schemas.microsoft.com/office/drawing/2014/main" id="{404DB90B-7167-419A-86E1-BE4B0096BDC4}"/>
                </a:ext>
              </a:extLst>
            </p:cNvPr>
            <p:cNvGrpSpPr/>
            <p:nvPr/>
          </p:nvGrpSpPr>
          <p:grpSpPr>
            <a:xfrm>
              <a:off x="4139952" y="4581128"/>
              <a:ext cx="4873735" cy="562596"/>
              <a:chOff x="4139952" y="4959640"/>
              <a:chExt cx="4873735" cy="562596"/>
            </a:xfrm>
          </p:grpSpPr>
          <p:sp>
            <p:nvSpPr>
              <p:cNvPr id="35" name="Oval 4">
                <a:hlinkClick r:id="" action="ppaction://hlinkshowjump?jump=nextslide"/>
              </p:cNvPr>
              <p:cNvSpPr>
                <a:spLocks noChangeArrowheads="1"/>
              </p:cNvSpPr>
              <p:nvPr/>
            </p:nvSpPr>
            <p:spPr bwMode="auto">
              <a:xfrm flipH="1">
                <a:off x="4139952" y="5013176"/>
                <a:ext cx="436244" cy="438780"/>
              </a:xfrm>
              <a:prstGeom prst="ellipse">
                <a:avLst/>
              </a:prstGeom>
              <a:gradFill rotWithShape="1">
                <a:gsLst>
                  <a:gs pos="0">
                    <a:srgbClr val="C17979">
                      <a:alpha val="70588"/>
                    </a:srgbClr>
                  </a:gs>
                  <a:gs pos="100000">
                    <a:srgbClr val="532121"/>
                  </a:gs>
                </a:gsLst>
                <a:lin ang="18900000" scaled="1"/>
              </a:gradFill>
              <a:ln w="9525" algn="ctr">
                <a:noFill/>
                <a:round/>
                <a:headEnd/>
                <a:tailEnd/>
              </a:ln>
              <a:effectLst>
                <a:outerShdw blurRad="114300" dist="101600" dir="6720000" algn="ctr" rotWithShape="0">
                  <a:sysClr val="windowText" lastClr="000000">
                    <a:alpha val="80000"/>
                  </a:sysClr>
                </a:outerShdw>
              </a:effectLst>
              <a:scene3d>
                <a:camera prst="orthographicFront"/>
                <a:lightRig rig="threePt" dir="t"/>
              </a:scene3d>
              <a:sp3d>
                <a:bevelT/>
              </a:sp3d>
            </p:spPr>
            <p:txBody>
              <a:bodyPr anchor="ctr"/>
              <a:lstStyle/>
              <a:p>
                <a:pPr algn="ctr" fontAlgn="base">
                  <a:spcBef>
                    <a:spcPct val="0"/>
                  </a:spcBef>
                  <a:spcAft>
                    <a:spcPct val="0"/>
                  </a:spcAft>
                </a:pPr>
                <a:r>
                  <a:rPr lang="en-US" sz="2000" b="1" kern="0" dirty="0">
                    <a:ln>
                      <a:solidFill>
                        <a:sysClr val="windowText" lastClr="000000"/>
                      </a:solidFill>
                    </a:ln>
                    <a:solidFill>
                      <a:srgbClr val="FF0000"/>
                    </a:solidFill>
                    <a:effectLst>
                      <a:outerShdw blurRad="38100" dist="38100" dir="2700000" algn="tl">
                        <a:srgbClr val="000000">
                          <a:alpha val="43137"/>
                        </a:srgbClr>
                      </a:outerShdw>
                    </a:effectLst>
                    <a:latin typeface="Arial Black" panose="020B0A04020102020204" pitchFamily="34" charset="0"/>
                  </a:rPr>
                  <a:t>5</a:t>
                </a:r>
              </a:p>
            </p:txBody>
          </p:sp>
          <p:sp>
            <p:nvSpPr>
              <p:cNvPr id="36" name="AutoShape 7"/>
              <p:cNvSpPr>
                <a:spLocks noChangeArrowheads="1"/>
              </p:cNvSpPr>
              <p:nvPr/>
            </p:nvSpPr>
            <p:spPr bwMode="auto">
              <a:xfrm>
                <a:off x="4572000" y="4959640"/>
                <a:ext cx="4441687" cy="562596"/>
              </a:xfrm>
              <a:prstGeom prst="roundRect">
                <a:avLst>
                  <a:gd name="adj" fmla="val 0"/>
                </a:avLst>
              </a:prstGeom>
              <a:noFill/>
              <a:ln w="57150" algn="ctr">
                <a:noFill/>
                <a:miter lim="800000"/>
                <a:headEnd/>
                <a:tailEnd/>
              </a:ln>
              <a:effectLst>
                <a:outerShdw blurRad="50800" dist="12700" dir="6600000" algn="ctr" rotWithShape="0">
                  <a:sysClr val="windowText" lastClr="000000"/>
                </a:outerShdw>
              </a:effectLst>
            </p:spPr>
            <p:txBody>
              <a:bodyPr wrap="square">
                <a:spAutoFit/>
              </a:bodyPr>
              <a:lstStyle/>
              <a:p>
                <a:pPr marL="0" lvl="1" algn="just" fontAlgn="base">
                  <a:spcBef>
                    <a:spcPct val="0"/>
                  </a:spcBef>
                  <a:spcAft>
                    <a:spcPct val="0"/>
                  </a:spcAft>
                  <a:defRPr/>
                </a:pPr>
                <a:r>
                  <a:rPr lang="es-EC" sz="2700" b="1" kern="0" dirty="0" smtClean="0">
                    <a:ln w="18415" cmpd="sng">
                      <a:noFill/>
                      <a:prstDash val="solid"/>
                    </a:ln>
                    <a:solidFill>
                      <a:prstClr val="white"/>
                    </a:solidFill>
                    <a:effectLst>
                      <a:glow rad="63500">
                        <a:prstClr val="black">
                          <a:alpha val="40000"/>
                        </a:prstClr>
                      </a:glow>
                      <a:outerShdw blurRad="63500" dir="3600000" algn="tl" rotWithShape="0">
                        <a:srgbClr val="000000">
                          <a:alpha val="70000"/>
                        </a:srgbClr>
                      </a:outerShdw>
                    </a:effectLst>
                    <a:latin typeface="Calibri" pitchFamily="34" charset="0"/>
                    <a:cs typeface="Calibri" pitchFamily="34" charset="0"/>
                  </a:rPr>
                  <a:t>MARCO METODOLÓGICO</a:t>
                </a:r>
                <a:endParaRPr lang="en-US" sz="2700" b="1" kern="0" dirty="0">
                  <a:ln w="18415" cmpd="sng">
                    <a:noFill/>
                    <a:prstDash val="solid"/>
                  </a:ln>
                  <a:solidFill>
                    <a:prstClr val="white"/>
                  </a:solidFill>
                  <a:effectLst>
                    <a:glow rad="63500">
                      <a:prstClr val="black">
                        <a:alpha val="40000"/>
                      </a:prstClr>
                    </a:glow>
                    <a:outerShdw blurRad="63500" dir="3600000" algn="tl" rotWithShape="0">
                      <a:srgbClr val="000000">
                        <a:alpha val="70000"/>
                      </a:srgbClr>
                    </a:outerShdw>
                  </a:effectLst>
                  <a:latin typeface="Calibri" pitchFamily="34" charset="0"/>
                  <a:cs typeface="Calibri" pitchFamily="34" charset="0"/>
                </a:endParaRPr>
              </a:p>
            </p:txBody>
          </p:sp>
        </p:grpSp>
        <p:cxnSp>
          <p:nvCxnSpPr>
            <p:cNvPr id="34" name="Conector: angular 54">
              <a:extLst>
                <a:ext uri="{FF2B5EF4-FFF2-40B4-BE49-F238E27FC236}">
                  <a16:creationId xmlns="" xmlns:a16="http://schemas.microsoft.com/office/drawing/2014/main" id="{F9B71378-E920-4234-BBDE-65F29109AFA4}"/>
                </a:ext>
              </a:extLst>
            </p:cNvPr>
            <p:cNvCxnSpPr>
              <a:cxnSpLocks/>
              <a:stCxn id="9" idx="0"/>
              <a:endCxn id="35" idx="6"/>
            </p:cNvCxnSpPr>
            <p:nvPr/>
          </p:nvCxnSpPr>
          <p:spPr>
            <a:xfrm>
              <a:off x="2675089" y="3577061"/>
              <a:ext cx="1464862" cy="1276994"/>
            </a:xfrm>
            <a:prstGeom prst="bentConnector3">
              <a:avLst>
                <a:gd name="adj1" fmla="val 50000"/>
              </a:avLst>
            </a:prstGeom>
            <a:ln>
              <a:tailEnd type="triangle"/>
            </a:ln>
          </p:spPr>
          <p:style>
            <a:lnRef idx="3">
              <a:schemeClr val="accent6"/>
            </a:lnRef>
            <a:fillRef idx="0">
              <a:schemeClr val="accent6"/>
            </a:fillRef>
            <a:effectRef idx="2">
              <a:schemeClr val="accent6"/>
            </a:effectRef>
            <a:fontRef idx="minor">
              <a:schemeClr val="tx1"/>
            </a:fontRef>
          </p:style>
        </p:cxnSp>
      </p:grpSp>
      <p:grpSp>
        <p:nvGrpSpPr>
          <p:cNvPr id="37" name="Grupo 78">
            <a:extLst>
              <a:ext uri="{FF2B5EF4-FFF2-40B4-BE49-F238E27FC236}">
                <a16:creationId xmlns="" xmlns:a16="http://schemas.microsoft.com/office/drawing/2014/main" id="{F664A7FA-56EC-4228-BBBB-30D5EB3D414E}"/>
              </a:ext>
            </a:extLst>
          </p:cNvPr>
          <p:cNvGrpSpPr/>
          <p:nvPr/>
        </p:nvGrpSpPr>
        <p:grpSpPr>
          <a:xfrm>
            <a:off x="2023809" y="3459042"/>
            <a:ext cx="6148593" cy="2194137"/>
            <a:chOff x="2675109" y="3577060"/>
            <a:chExt cx="6333679" cy="2430761"/>
          </a:xfrm>
        </p:grpSpPr>
        <p:grpSp>
          <p:nvGrpSpPr>
            <p:cNvPr id="38" name="Grupo 79">
              <a:extLst>
                <a:ext uri="{FF2B5EF4-FFF2-40B4-BE49-F238E27FC236}">
                  <a16:creationId xmlns="" xmlns:a16="http://schemas.microsoft.com/office/drawing/2014/main" id="{E565EE75-E910-4D61-9AFC-4A8A94A487A6}"/>
                </a:ext>
              </a:extLst>
            </p:cNvPr>
            <p:cNvGrpSpPr/>
            <p:nvPr/>
          </p:nvGrpSpPr>
          <p:grpSpPr>
            <a:xfrm>
              <a:off x="4153812" y="5445224"/>
              <a:ext cx="4854976" cy="562597"/>
              <a:chOff x="4181520" y="6017513"/>
              <a:chExt cx="4854976" cy="562597"/>
            </a:xfrm>
          </p:grpSpPr>
          <p:sp>
            <p:nvSpPr>
              <p:cNvPr id="40" name="AutoShape 7">
                <a:extLst>
                  <a:ext uri="{FF2B5EF4-FFF2-40B4-BE49-F238E27FC236}">
                    <a16:creationId xmlns="" xmlns:a16="http://schemas.microsoft.com/office/drawing/2014/main" id="{A4D31C80-792C-4163-8530-369762541C9F}"/>
                  </a:ext>
                </a:extLst>
              </p:cNvPr>
              <p:cNvSpPr>
                <a:spLocks noChangeArrowheads="1"/>
              </p:cNvSpPr>
              <p:nvPr/>
            </p:nvSpPr>
            <p:spPr bwMode="auto">
              <a:xfrm>
                <a:off x="4594809" y="6017513"/>
                <a:ext cx="4441687" cy="562597"/>
              </a:xfrm>
              <a:prstGeom prst="roundRect">
                <a:avLst>
                  <a:gd name="adj" fmla="val 0"/>
                </a:avLst>
              </a:prstGeom>
              <a:noFill/>
              <a:ln w="57150" algn="ctr">
                <a:noFill/>
                <a:miter lim="800000"/>
                <a:headEnd/>
                <a:tailEnd/>
              </a:ln>
              <a:effectLst>
                <a:outerShdw blurRad="50800" dist="12700" dir="6600000" algn="ctr" rotWithShape="0">
                  <a:sysClr val="windowText" lastClr="000000"/>
                </a:outerShdw>
              </a:effectLst>
            </p:spPr>
            <p:txBody>
              <a:bodyPr wrap="square">
                <a:spAutoFit/>
              </a:bodyPr>
              <a:lstStyle/>
              <a:p>
                <a:pPr marL="0" lvl="1" algn="just" fontAlgn="base">
                  <a:spcBef>
                    <a:spcPct val="0"/>
                  </a:spcBef>
                  <a:spcAft>
                    <a:spcPct val="0"/>
                  </a:spcAft>
                  <a:defRPr/>
                </a:pPr>
                <a:r>
                  <a:rPr lang="es-EC" sz="2700" b="1" kern="0" dirty="0" smtClean="0">
                    <a:ln w="18415" cmpd="sng">
                      <a:noFill/>
                      <a:prstDash val="solid"/>
                    </a:ln>
                    <a:solidFill>
                      <a:prstClr val="white"/>
                    </a:solidFill>
                    <a:effectLst>
                      <a:glow rad="63500">
                        <a:prstClr val="black">
                          <a:alpha val="40000"/>
                        </a:prstClr>
                      </a:glow>
                      <a:outerShdw blurRad="63500" dir="3600000" algn="tl" rotWithShape="0">
                        <a:srgbClr val="000000">
                          <a:alpha val="70000"/>
                        </a:srgbClr>
                      </a:outerShdw>
                    </a:effectLst>
                    <a:latin typeface="Calibri" pitchFamily="34" charset="0"/>
                    <a:cs typeface="Calibri" pitchFamily="34" charset="0"/>
                  </a:rPr>
                  <a:t>RESULTADOS </a:t>
                </a:r>
                <a:endParaRPr lang="en-US" sz="2700" b="1" kern="0" dirty="0">
                  <a:ln w="18415" cmpd="sng">
                    <a:noFill/>
                    <a:prstDash val="solid"/>
                  </a:ln>
                  <a:solidFill>
                    <a:prstClr val="white"/>
                  </a:solidFill>
                  <a:effectLst>
                    <a:glow rad="63500">
                      <a:prstClr val="black">
                        <a:alpha val="40000"/>
                      </a:prstClr>
                    </a:glow>
                    <a:outerShdw blurRad="63500" dir="3600000" algn="tl" rotWithShape="0">
                      <a:srgbClr val="000000">
                        <a:alpha val="70000"/>
                      </a:srgbClr>
                    </a:outerShdw>
                  </a:effectLst>
                  <a:latin typeface="Calibri" pitchFamily="34" charset="0"/>
                  <a:cs typeface="Calibri" pitchFamily="34" charset="0"/>
                </a:endParaRPr>
              </a:p>
            </p:txBody>
          </p:sp>
          <p:sp>
            <p:nvSpPr>
              <p:cNvPr id="41" name="Oval 4">
                <a:hlinkClick r:id="" action="ppaction://hlinkshowjump?jump=nextslide"/>
                <a:extLst>
                  <a:ext uri="{FF2B5EF4-FFF2-40B4-BE49-F238E27FC236}">
                    <a16:creationId xmlns="" xmlns:a16="http://schemas.microsoft.com/office/drawing/2014/main" id="{60EC7E9D-A60C-4C8C-8EB9-37A6DE4343A3}"/>
                  </a:ext>
                </a:extLst>
              </p:cNvPr>
              <p:cNvSpPr>
                <a:spLocks noChangeArrowheads="1"/>
              </p:cNvSpPr>
              <p:nvPr/>
            </p:nvSpPr>
            <p:spPr bwMode="auto">
              <a:xfrm flipH="1">
                <a:off x="4181520" y="6051500"/>
                <a:ext cx="436244" cy="438780"/>
              </a:xfrm>
              <a:prstGeom prst="ellipse">
                <a:avLst/>
              </a:prstGeom>
              <a:gradFill rotWithShape="1">
                <a:gsLst>
                  <a:gs pos="0">
                    <a:srgbClr val="C17979">
                      <a:alpha val="70588"/>
                    </a:srgbClr>
                  </a:gs>
                  <a:gs pos="100000">
                    <a:srgbClr val="532121"/>
                  </a:gs>
                </a:gsLst>
                <a:lin ang="18900000" scaled="1"/>
              </a:gradFill>
              <a:ln w="9525" algn="ctr">
                <a:noFill/>
                <a:round/>
                <a:headEnd/>
                <a:tailEnd/>
              </a:ln>
              <a:effectLst>
                <a:outerShdw blurRad="114300" dist="101600" dir="6720000" algn="ctr" rotWithShape="0">
                  <a:sysClr val="windowText" lastClr="000000">
                    <a:alpha val="80000"/>
                  </a:sysClr>
                </a:outerShdw>
              </a:effectLst>
              <a:scene3d>
                <a:camera prst="orthographicFront"/>
                <a:lightRig rig="threePt" dir="t"/>
              </a:scene3d>
              <a:sp3d>
                <a:bevelT/>
              </a:sp3d>
            </p:spPr>
            <p:txBody>
              <a:bodyPr anchor="ctr"/>
              <a:lstStyle/>
              <a:p>
                <a:pPr algn="ctr" fontAlgn="base">
                  <a:spcBef>
                    <a:spcPct val="0"/>
                  </a:spcBef>
                  <a:spcAft>
                    <a:spcPct val="0"/>
                  </a:spcAft>
                  <a:defRPr/>
                </a:pPr>
                <a:r>
                  <a:rPr lang="en-US" sz="2000" b="1" kern="0" dirty="0">
                    <a:ln>
                      <a:solidFill>
                        <a:sysClr val="windowText" lastClr="000000"/>
                      </a:solidFill>
                    </a:ln>
                    <a:solidFill>
                      <a:srgbClr val="FF0000"/>
                    </a:solidFill>
                    <a:effectLst>
                      <a:outerShdw blurRad="38100" dist="38100" dir="2700000" algn="tl">
                        <a:srgbClr val="000000">
                          <a:alpha val="43137"/>
                        </a:srgbClr>
                      </a:outerShdw>
                    </a:effectLst>
                    <a:latin typeface="Arial Black" panose="020B0A04020102020204" pitchFamily="34" charset="0"/>
                  </a:rPr>
                  <a:t>6</a:t>
                </a:r>
              </a:p>
            </p:txBody>
          </p:sp>
        </p:grpSp>
        <p:cxnSp>
          <p:nvCxnSpPr>
            <p:cNvPr id="39" name="Conector: angular 55">
              <a:extLst>
                <a:ext uri="{FF2B5EF4-FFF2-40B4-BE49-F238E27FC236}">
                  <a16:creationId xmlns="" xmlns:a16="http://schemas.microsoft.com/office/drawing/2014/main" id="{5A774B60-13D7-45AD-ACA6-07B950B9A085}"/>
                </a:ext>
              </a:extLst>
            </p:cNvPr>
            <p:cNvCxnSpPr>
              <a:cxnSpLocks/>
              <a:stCxn id="9" idx="0"/>
              <a:endCxn id="41" idx="6"/>
            </p:cNvCxnSpPr>
            <p:nvPr/>
          </p:nvCxnSpPr>
          <p:spPr>
            <a:xfrm>
              <a:off x="2675109" y="3577060"/>
              <a:ext cx="1478703" cy="2121542"/>
            </a:xfrm>
            <a:prstGeom prst="bentConnector3">
              <a:avLst>
                <a:gd name="adj1" fmla="val 50000"/>
              </a:avLst>
            </a:prstGeom>
            <a:ln>
              <a:tailEnd type="triangle"/>
            </a:ln>
          </p:spPr>
          <p:style>
            <a:lnRef idx="3">
              <a:schemeClr val="accent6"/>
            </a:lnRef>
            <a:fillRef idx="0">
              <a:schemeClr val="accent6"/>
            </a:fillRef>
            <a:effectRef idx="2">
              <a:schemeClr val="accent6"/>
            </a:effectRef>
            <a:fontRef idx="minor">
              <a:schemeClr val="tx1"/>
            </a:fontRef>
          </p:style>
        </p:cxnSp>
      </p:grpSp>
      <p:grpSp>
        <p:nvGrpSpPr>
          <p:cNvPr id="42" name="Grupo 40">
            <a:extLst>
              <a:ext uri="{FF2B5EF4-FFF2-40B4-BE49-F238E27FC236}">
                <a16:creationId xmlns="" xmlns:a16="http://schemas.microsoft.com/office/drawing/2014/main" id="{F664A7FA-56EC-4228-BBBB-30D5EB3D414E}"/>
              </a:ext>
            </a:extLst>
          </p:cNvPr>
          <p:cNvGrpSpPr/>
          <p:nvPr/>
        </p:nvGrpSpPr>
        <p:grpSpPr>
          <a:xfrm>
            <a:off x="2023809" y="3459042"/>
            <a:ext cx="6148593" cy="2775714"/>
            <a:chOff x="2675109" y="2932764"/>
            <a:chExt cx="6333679" cy="3075057"/>
          </a:xfrm>
        </p:grpSpPr>
        <p:grpSp>
          <p:nvGrpSpPr>
            <p:cNvPr id="43" name="Grupo 42">
              <a:extLst>
                <a:ext uri="{FF2B5EF4-FFF2-40B4-BE49-F238E27FC236}">
                  <a16:creationId xmlns="" xmlns:a16="http://schemas.microsoft.com/office/drawing/2014/main" id="{E565EE75-E910-4D61-9AFC-4A8A94A487A6}"/>
                </a:ext>
              </a:extLst>
            </p:cNvPr>
            <p:cNvGrpSpPr/>
            <p:nvPr/>
          </p:nvGrpSpPr>
          <p:grpSpPr>
            <a:xfrm>
              <a:off x="4153812" y="5445224"/>
              <a:ext cx="4854976" cy="562597"/>
              <a:chOff x="4181520" y="6017513"/>
              <a:chExt cx="4854976" cy="562597"/>
            </a:xfrm>
          </p:grpSpPr>
          <p:sp>
            <p:nvSpPr>
              <p:cNvPr id="45" name="AutoShape 7">
                <a:extLst>
                  <a:ext uri="{FF2B5EF4-FFF2-40B4-BE49-F238E27FC236}">
                    <a16:creationId xmlns="" xmlns:a16="http://schemas.microsoft.com/office/drawing/2014/main" id="{A4D31C80-792C-4163-8530-369762541C9F}"/>
                  </a:ext>
                </a:extLst>
              </p:cNvPr>
              <p:cNvSpPr>
                <a:spLocks noChangeArrowheads="1"/>
              </p:cNvSpPr>
              <p:nvPr/>
            </p:nvSpPr>
            <p:spPr bwMode="auto">
              <a:xfrm>
                <a:off x="4594809" y="6017513"/>
                <a:ext cx="4441687" cy="562597"/>
              </a:xfrm>
              <a:prstGeom prst="roundRect">
                <a:avLst>
                  <a:gd name="adj" fmla="val 0"/>
                </a:avLst>
              </a:prstGeom>
              <a:noFill/>
              <a:ln w="57150" algn="ctr">
                <a:noFill/>
                <a:miter lim="800000"/>
                <a:headEnd/>
                <a:tailEnd/>
              </a:ln>
              <a:effectLst>
                <a:outerShdw blurRad="50800" dist="12700" dir="6600000" algn="ctr" rotWithShape="0">
                  <a:sysClr val="windowText" lastClr="000000"/>
                </a:outerShdw>
              </a:effectLst>
            </p:spPr>
            <p:txBody>
              <a:bodyPr wrap="square">
                <a:spAutoFit/>
              </a:bodyPr>
              <a:lstStyle/>
              <a:p>
                <a:pPr marL="0" lvl="1" algn="just" fontAlgn="base">
                  <a:spcBef>
                    <a:spcPct val="0"/>
                  </a:spcBef>
                  <a:spcAft>
                    <a:spcPct val="0"/>
                  </a:spcAft>
                  <a:defRPr/>
                </a:pPr>
                <a:r>
                  <a:rPr lang="es-EC" sz="2700" b="1" kern="0" dirty="0" smtClean="0">
                    <a:ln w="18415" cmpd="sng">
                      <a:noFill/>
                      <a:prstDash val="solid"/>
                    </a:ln>
                    <a:solidFill>
                      <a:prstClr val="white"/>
                    </a:solidFill>
                    <a:effectLst>
                      <a:glow rad="63500">
                        <a:prstClr val="black">
                          <a:alpha val="40000"/>
                        </a:prstClr>
                      </a:glow>
                      <a:outerShdw blurRad="63500" dir="3600000" algn="tl" rotWithShape="0">
                        <a:srgbClr val="000000">
                          <a:alpha val="70000"/>
                        </a:srgbClr>
                      </a:outerShdw>
                    </a:effectLst>
                    <a:latin typeface="Calibri" pitchFamily="34" charset="0"/>
                    <a:cs typeface="Calibri" pitchFamily="34" charset="0"/>
                  </a:rPr>
                  <a:t>CONCLUSIONES</a:t>
                </a:r>
                <a:endParaRPr lang="en-US" sz="2700" b="1" kern="0" dirty="0">
                  <a:ln w="18415" cmpd="sng">
                    <a:noFill/>
                    <a:prstDash val="solid"/>
                  </a:ln>
                  <a:solidFill>
                    <a:prstClr val="white"/>
                  </a:solidFill>
                  <a:effectLst>
                    <a:glow rad="63500">
                      <a:prstClr val="black">
                        <a:alpha val="40000"/>
                      </a:prstClr>
                    </a:glow>
                    <a:outerShdw blurRad="63500" dir="3600000" algn="tl" rotWithShape="0">
                      <a:srgbClr val="000000">
                        <a:alpha val="70000"/>
                      </a:srgbClr>
                    </a:outerShdw>
                  </a:effectLst>
                  <a:latin typeface="Calibri" pitchFamily="34" charset="0"/>
                  <a:cs typeface="Calibri" pitchFamily="34" charset="0"/>
                </a:endParaRPr>
              </a:p>
            </p:txBody>
          </p:sp>
          <p:sp>
            <p:nvSpPr>
              <p:cNvPr id="46" name="Oval 4">
                <a:hlinkClick r:id="" action="ppaction://hlinkshowjump?jump=nextslide"/>
                <a:extLst>
                  <a:ext uri="{FF2B5EF4-FFF2-40B4-BE49-F238E27FC236}">
                    <a16:creationId xmlns="" xmlns:a16="http://schemas.microsoft.com/office/drawing/2014/main" id="{60EC7E9D-A60C-4C8C-8EB9-37A6DE4343A3}"/>
                  </a:ext>
                </a:extLst>
              </p:cNvPr>
              <p:cNvSpPr>
                <a:spLocks noChangeArrowheads="1"/>
              </p:cNvSpPr>
              <p:nvPr/>
            </p:nvSpPr>
            <p:spPr bwMode="auto">
              <a:xfrm flipH="1">
                <a:off x="4181520" y="6051500"/>
                <a:ext cx="436244" cy="438780"/>
              </a:xfrm>
              <a:prstGeom prst="ellipse">
                <a:avLst/>
              </a:prstGeom>
              <a:gradFill rotWithShape="1">
                <a:gsLst>
                  <a:gs pos="0">
                    <a:srgbClr val="C17979">
                      <a:alpha val="70588"/>
                    </a:srgbClr>
                  </a:gs>
                  <a:gs pos="100000">
                    <a:srgbClr val="532121"/>
                  </a:gs>
                </a:gsLst>
                <a:lin ang="18900000" scaled="1"/>
              </a:gradFill>
              <a:ln w="9525" algn="ctr">
                <a:noFill/>
                <a:round/>
                <a:headEnd/>
                <a:tailEnd/>
              </a:ln>
              <a:effectLst>
                <a:outerShdw blurRad="114300" dist="101600" dir="6720000" algn="ctr" rotWithShape="0">
                  <a:sysClr val="windowText" lastClr="000000">
                    <a:alpha val="80000"/>
                  </a:sysClr>
                </a:outerShdw>
              </a:effectLst>
              <a:scene3d>
                <a:camera prst="orthographicFront"/>
                <a:lightRig rig="threePt" dir="t"/>
              </a:scene3d>
              <a:sp3d>
                <a:bevelT/>
              </a:sp3d>
            </p:spPr>
            <p:txBody>
              <a:bodyPr anchor="ctr"/>
              <a:lstStyle/>
              <a:p>
                <a:pPr algn="ctr" fontAlgn="base">
                  <a:spcBef>
                    <a:spcPct val="0"/>
                  </a:spcBef>
                  <a:spcAft>
                    <a:spcPct val="0"/>
                  </a:spcAft>
                  <a:defRPr/>
                </a:pPr>
                <a:r>
                  <a:rPr lang="en-US" sz="2000" b="1" kern="0" dirty="0">
                    <a:ln>
                      <a:solidFill>
                        <a:sysClr val="windowText" lastClr="000000"/>
                      </a:solidFill>
                    </a:ln>
                    <a:solidFill>
                      <a:srgbClr val="FF0000"/>
                    </a:solidFill>
                    <a:effectLst>
                      <a:outerShdw blurRad="38100" dist="38100" dir="2700000" algn="tl">
                        <a:srgbClr val="000000">
                          <a:alpha val="43137"/>
                        </a:srgbClr>
                      </a:outerShdw>
                    </a:effectLst>
                    <a:latin typeface="Arial Black" panose="020B0A04020102020204" pitchFamily="34" charset="0"/>
                  </a:rPr>
                  <a:t>7</a:t>
                </a:r>
              </a:p>
            </p:txBody>
          </p:sp>
        </p:grpSp>
        <p:cxnSp>
          <p:nvCxnSpPr>
            <p:cNvPr id="44" name="Conector: angular 55">
              <a:extLst>
                <a:ext uri="{FF2B5EF4-FFF2-40B4-BE49-F238E27FC236}">
                  <a16:creationId xmlns="" xmlns:a16="http://schemas.microsoft.com/office/drawing/2014/main" id="{5A774B60-13D7-45AD-ACA6-07B950B9A085}"/>
                </a:ext>
              </a:extLst>
            </p:cNvPr>
            <p:cNvCxnSpPr>
              <a:cxnSpLocks/>
              <a:stCxn id="9" idx="0"/>
              <a:endCxn id="46" idx="6"/>
            </p:cNvCxnSpPr>
            <p:nvPr/>
          </p:nvCxnSpPr>
          <p:spPr>
            <a:xfrm>
              <a:off x="2675109" y="2932764"/>
              <a:ext cx="1478703" cy="2765838"/>
            </a:xfrm>
            <a:prstGeom prst="bentConnector3">
              <a:avLst>
                <a:gd name="adj1" fmla="val 50000"/>
              </a:avLst>
            </a:prstGeom>
            <a:ln>
              <a:tailEnd type="triangle"/>
            </a:ln>
          </p:spPr>
          <p:style>
            <a:lnRef idx="3">
              <a:schemeClr val="accent6"/>
            </a:lnRef>
            <a:fillRef idx="0">
              <a:schemeClr val="accent6"/>
            </a:fillRef>
            <a:effectRef idx="2">
              <a:schemeClr val="accent6"/>
            </a:effectRef>
            <a:fontRef idx="minor">
              <a:schemeClr val="tx1"/>
            </a:fontRef>
          </p:style>
        </p:cxnSp>
      </p:grpSp>
    </p:spTree>
    <p:extLst>
      <p:ext uri="{BB962C8B-B14F-4D97-AF65-F5344CB8AC3E}">
        <p14:creationId xmlns:p14="http://schemas.microsoft.com/office/powerpoint/2010/main" val="1500482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randombar(horizontal)">
                                      <p:cBhvr>
                                        <p:cTn id="7" dur="500"/>
                                        <p:tgtEl>
                                          <p:spTgt spid="12"/>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randombar(horizontal)">
                                      <p:cBhvr>
                                        <p:cTn id="11" dur="500"/>
                                        <p:tgtEl>
                                          <p:spTgt spid="17"/>
                                        </p:tgtEl>
                                      </p:cBhvr>
                                    </p:animEffect>
                                  </p:childTnLst>
                                </p:cTn>
                              </p:par>
                            </p:childTnLst>
                          </p:cTn>
                        </p:par>
                        <p:par>
                          <p:cTn id="12" fill="hold">
                            <p:stCondLst>
                              <p:cond delay="1000"/>
                            </p:stCondLst>
                            <p:childTnLst>
                              <p:par>
                                <p:cTn id="13" presetID="14" presetClass="entr" presetSubtype="10" fill="hold" nodeType="afterEffect">
                                  <p:stCondLst>
                                    <p:cond delay="0"/>
                                  </p:stCondLst>
                                  <p:childTnLst>
                                    <p:set>
                                      <p:cBhvr>
                                        <p:cTn id="14" dur="1" fill="hold">
                                          <p:stCondLst>
                                            <p:cond delay="0"/>
                                          </p:stCondLst>
                                        </p:cTn>
                                        <p:tgtEl>
                                          <p:spTgt spid="22"/>
                                        </p:tgtEl>
                                        <p:attrNameLst>
                                          <p:attrName>style.visibility</p:attrName>
                                        </p:attrNameLst>
                                      </p:cBhvr>
                                      <p:to>
                                        <p:strVal val="visible"/>
                                      </p:to>
                                    </p:set>
                                    <p:animEffect transition="in" filter="randombar(horizontal)">
                                      <p:cBhvr>
                                        <p:cTn id="15" dur="500"/>
                                        <p:tgtEl>
                                          <p:spTgt spid="22"/>
                                        </p:tgtEl>
                                      </p:cBhvr>
                                    </p:animEffect>
                                  </p:childTnLst>
                                </p:cTn>
                              </p:par>
                            </p:childTnLst>
                          </p:cTn>
                        </p:par>
                        <p:par>
                          <p:cTn id="16" fill="hold">
                            <p:stCondLst>
                              <p:cond delay="1500"/>
                            </p:stCondLst>
                            <p:childTnLst>
                              <p:par>
                                <p:cTn id="17" presetID="14" presetClass="entr" presetSubtype="10" fill="hold" nodeType="after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randombar(horizontal)">
                                      <p:cBhvr>
                                        <p:cTn id="19" dur="500"/>
                                        <p:tgtEl>
                                          <p:spTgt spid="27"/>
                                        </p:tgtEl>
                                      </p:cBhvr>
                                    </p:animEffect>
                                  </p:childTnLst>
                                </p:cTn>
                              </p:par>
                            </p:childTnLst>
                          </p:cTn>
                        </p:par>
                        <p:par>
                          <p:cTn id="20" fill="hold">
                            <p:stCondLst>
                              <p:cond delay="2000"/>
                            </p:stCondLst>
                            <p:childTnLst>
                              <p:par>
                                <p:cTn id="21" presetID="14" presetClass="entr" presetSubtype="10" fill="hold" nodeType="afterEffect">
                                  <p:stCondLst>
                                    <p:cond delay="0"/>
                                  </p:stCondLst>
                                  <p:childTnLst>
                                    <p:set>
                                      <p:cBhvr>
                                        <p:cTn id="22" dur="1" fill="hold">
                                          <p:stCondLst>
                                            <p:cond delay="0"/>
                                          </p:stCondLst>
                                        </p:cTn>
                                        <p:tgtEl>
                                          <p:spTgt spid="32"/>
                                        </p:tgtEl>
                                        <p:attrNameLst>
                                          <p:attrName>style.visibility</p:attrName>
                                        </p:attrNameLst>
                                      </p:cBhvr>
                                      <p:to>
                                        <p:strVal val="visible"/>
                                      </p:to>
                                    </p:set>
                                    <p:animEffect transition="in" filter="randombar(horizontal)">
                                      <p:cBhvr>
                                        <p:cTn id="23" dur="500"/>
                                        <p:tgtEl>
                                          <p:spTgt spid="32"/>
                                        </p:tgtEl>
                                      </p:cBhvr>
                                    </p:animEffect>
                                  </p:childTnLst>
                                </p:cTn>
                              </p:par>
                            </p:childTnLst>
                          </p:cTn>
                        </p:par>
                        <p:par>
                          <p:cTn id="24" fill="hold">
                            <p:stCondLst>
                              <p:cond delay="2500"/>
                            </p:stCondLst>
                            <p:childTnLst>
                              <p:par>
                                <p:cTn id="25" presetID="14" presetClass="entr" presetSubtype="10" fill="hold" nodeType="afterEffect">
                                  <p:stCondLst>
                                    <p:cond delay="0"/>
                                  </p:stCondLst>
                                  <p:childTnLst>
                                    <p:set>
                                      <p:cBhvr>
                                        <p:cTn id="26" dur="1" fill="hold">
                                          <p:stCondLst>
                                            <p:cond delay="0"/>
                                          </p:stCondLst>
                                        </p:cTn>
                                        <p:tgtEl>
                                          <p:spTgt spid="37"/>
                                        </p:tgtEl>
                                        <p:attrNameLst>
                                          <p:attrName>style.visibility</p:attrName>
                                        </p:attrNameLst>
                                      </p:cBhvr>
                                      <p:to>
                                        <p:strVal val="visible"/>
                                      </p:to>
                                    </p:set>
                                    <p:animEffect transition="in" filter="randombar(horizontal)">
                                      <p:cBhvr>
                                        <p:cTn id="27" dur="500"/>
                                        <p:tgtEl>
                                          <p:spTgt spid="37"/>
                                        </p:tgtEl>
                                      </p:cBhvr>
                                    </p:animEffect>
                                  </p:childTnLst>
                                </p:cTn>
                              </p:par>
                            </p:childTnLst>
                          </p:cTn>
                        </p:par>
                        <p:par>
                          <p:cTn id="28" fill="hold">
                            <p:stCondLst>
                              <p:cond delay="3000"/>
                            </p:stCondLst>
                            <p:childTnLst>
                              <p:par>
                                <p:cTn id="29" presetID="14" presetClass="entr" presetSubtype="10" fill="hold" nodeType="afterEffect">
                                  <p:stCondLst>
                                    <p:cond delay="0"/>
                                  </p:stCondLst>
                                  <p:childTnLst>
                                    <p:set>
                                      <p:cBhvr>
                                        <p:cTn id="30" dur="1" fill="hold">
                                          <p:stCondLst>
                                            <p:cond delay="0"/>
                                          </p:stCondLst>
                                        </p:cTn>
                                        <p:tgtEl>
                                          <p:spTgt spid="42"/>
                                        </p:tgtEl>
                                        <p:attrNameLst>
                                          <p:attrName>style.visibility</p:attrName>
                                        </p:attrNameLst>
                                      </p:cBhvr>
                                      <p:to>
                                        <p:strVal val="visible"/>
                                      </p:to>
                                    </p:set>
                                    <p:animEffect transition="in" filter="randombar(horizontal)">
                                      <p:cBhvr>
                                        <p:cTn id="31"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upo 10"/>
          <p:cNvGrpSpPr/>
          <p:nvPr/>
        </p:nvGrpSpPr>
        <p:grpSpPr>
          <a:xfrm>
            <a:off x="-1" y="0"/>
            <a:ext cx="9146780" cy="6885384"/>
            <a:chOff x="-1" y="0"/>
            <a:chExt cx="9146780" cy="6885384"/>
          </a:xfrm>
        </p:grpSpPr>
        <p:sp>
          <p:nvSpPr>
            <p:cNvPr id="4" name="3 Rectángulo"/>
            <p:cNvSpPr/>
            <p:nvPr/>
          </p:nvSpPr>
          <p:spPr>
            <a:xfrm>
              <a:off x="1645731" y="260648"/>
              <a:ext cx="5878597" cy="52322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s-ES" sz="28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ACADEMIA DE GUERRA DEL EJÉRCITO</a:t>
              </a:r>
              <a:endParaRPr lang="es-ES" sz="2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2" name="Imagen 1"/>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1" y="6506530"/>
              <a:ext cx="9144001" cy="378854"/>
            </a:xfrm>
            <a:prstGeom prst="rect">
              <a:avLst/>
            </a:prstGeom>
          </p:spPr>
        </p:pic>
        <p:pic>
          <p:nvPicPr>
            <p:cNvPr id="3" name="Imagen 2"/>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8109387" y="0"/>
              <a:ext cx="1037392" cy="1142949"/>
            </a:xfrm>
            <a:prstGeom prst="rect">
              <a:avLst/>
            </a:prstGeom>
          </p:spPr>
        </p:pic>
        <p:pic>
          <p:nvPicPr>
            <p:cNvPr id="8" name="Imagen 7"/>
            <p:cNvPicPr>
              <a:picLocks noChangeAspect="1"/>
            </p:cNvPicPr>
            <p:nvPr/>
          </p:nvPicPr>
          <p:blipFill rotWithShape="1">
            <a:blip r:embed="rId4" cstate="email">
              <a:extLst>
                <a:ext uri="{28A0092B-C50C-407E-A947-70E740481C1C}">
                  <a14:useLocalDpi xmlns:a14="http://schemas.microsoft.com/office/drawing/2010/main"/>
                </a:ext>
              </a:extLst>
            </a:blip>
            <a:srcRect r="2830" b="42138"/>
            <a:stretch/>
          </p:blipFill>
          <p:spPr>
            <a:xfrm>
              <a:off x="827584" y="764703"/>
              <a:ext cx="7416824" cy="216025"/>
            </a:xfrm>
            <a:prstGeom prst="rect">
              <a:avLst/>
            </a:prstGeom>
          </p:spPr>
        </p:pic>
      </p:grpSp>
      <p:pic>
        <p:nvPicPr>
          <p:cNvPr id="7" name="Imagen 6"/>
          <p:cNvPicPr>
            <a:picLocks noChangeAspect="1"/>
          </p:cNvPicPr>
          <p:nvPr/>
        </p:nvPicPr>
        <p:blipFill>
          <a:blip r:embed="rId5"/>
          <a:stretch>
            <a:fillRect/>
          </a:stretch>
        </p:blipFill>
        <p:spPr>
          <a:xfrm>
            <a:off x="107504" y="44028"/>
            <a:ext cx="1020354" cy="1152724"/>
          </a:xfrm>
          <a:prstGeom prst="rect">
            <a:avLst/>
          </a:prstGeom>
        </p:spPr>
      </p:pic>
      <p:sp>
        <p:nvSpPr>
          <p:cNvPr id="9" name="AutoShape 7"/>
          <p:cNvSpPr>
            <a:spLocks noChangeArrowheads="1"/>
          </p:cNvSpPr>
          <p:nvPr/>
        </p:nvSpPr>
        <p:spPr bwMode="auto">
          <a:xfrm>
            <a:off x="3082007" y="1142949"/>
            <a:ext cx="3006043" cy="510778"/>
          </a:xfrm>
          <a:prstGeom prst="round2DiagRect">
            <a:avLst/>
          </a:prstGeom>
          <a:solidFill>
            <a:srgbClr val="000000">
              <a:alpha val="50196"/>
            </a:srgbClr>
          </a:solidFill>
          <a:ln w="3175" algn="ctr">
            <a:solidFill>
              <a:schemeClr val="bg1"/>
            </a:solidFill>
            <a:miter lim="800000"/>
            <a:headEnd/>
            <a:tailEnd/>
          </a:ln>
          <a:effectLst>
            <a:outerShdw blurRad="50800" dist="12700" dir="6600000" algn="ctr" rotWithShape="0">
              <a:sysClr val="windowText" lastClr="000000"/>
            </a:outerShdw>
          </a:effectLst>
        </p:spPr>
        <p:txBody>
          <a:bodyPr wrap="square">
            <a:spAutoFit/>
          </a:bodyPr>
          <a:lstStyle/>
          <a:p>
            <a:pPr marL="0" lvl="1" algn="ctr" fontAlgn="base">
              <a:spcBef>
                <a:spcPct val="0"/>
              </a:spcBef>
              <a:spcAft>
                <a:spcPct val="0"/>
              </a:spcAft>
              <a:defRPr/>
            </a:pPr>
            <a:r>
              <a:rPr lang="es-ES" sz="2400" kern="0" dirty="0" smtClean="0">
                <a:ln w="18415" cmpd="sng">
                  <a:noFill/>
                  <a:prstDash val="solid"/>
                </a:ln>
                <a:solidFill>
                  <a:srgbClr val="FF0000"/>
                </a:solidFill>
                <a:effectLst>
                  <a:glow rad="63500">
                    <a:prstClr val="black">
                      <a:alpha val="40000"/>
                    </a:prstClr>
                  </a:glow>
                  <a:outerShdw blurRad="63500" dir="3600000" algn="tl" rotWithShape="0">
                    <a:srgbClr val="000000">
                      <a:alpha val="70000"/>
                    </a:srgbClr>
                  </a:outerShdw>
                </a:effectLst>
                <a:latin typeface="Arial Black" pitchFamily="34" charset="0"/>
              </a:rPr>
              <a:t>ANTECEDENTES</a:t>
            </a:r>
            <a:endParaRPr lang="es-ES" sz="2400" kern="0" dirty="0">
              <a:ln w="18415" cmpd="sng">
                <a:noFill/>
                <a:prstDash val="solid"/>
              </a:ln>
              <a:solidFill>
                <a:srgbClr val="FF0000"/>
              </a:solidFill>
              <a:effectLst>
                <a:glow rad="63500">
                  <a:prstClr val="black">
                    <a:alpha val="40000"/>
                  </a:prstClr>
                </a:glow>
                <a:outerShdw blurRad="63500" dir="3600000" algn="tl" rotWithShape="0">
                  <a:srgbClr val="000000">
                    <a:alpha val="70000"/>
                  </a:srgbClr>
                </a:outerShdw>
              </a:effectLst>
              <a:latin typeface="Arial Black" pitchFamily="34" charset="0"/>
            </a:endParaRPr>
          </a:p>
        </p:txBody>
      </p:sp>
      <p:sp>
        <p:nvSpPr>
          <p:cNvPr id="5" name="4 Rectángulo"/>
          <p:cNvSpPr/>
          <p:nvPr/>
        </p:nvSpPr>
        <p:spPr>
          <a:xfrm>
            <a:off x="959782" y="2276872"/>
            <a:ext cx="7224434" cy="2862322"/>
          </a:xfrm>
          <a:prstGeom prst="rect">
            <a:avLst/>
          </a:prstGeom>
        </p:spPr>
        <p:txBody>
          <a:bodyPr wrap="square">
            <a:spAutoFit/>
          </a:bodyPr>
          <a:lstStyle/>
          <a:p>
            <a:pPr algn="just"/>
            <a:r>
              <a:rPr lang="es-EC" dirty="0"/>
              <a:t>Actualmente las Fuerzas Armadas se encuentran aplicando el sistema de gestión financiera </a:t>
            </a:r>
            <a:r>
              <a:rPr lang="es-EC" dirty="0" err="1"/>
              <a:t>eSIGEF</a:t>
            </a:r>
            <a:r>
              <a:rPr lang="es-EC" dirty="0"/>
              <a:t>, el mismo que utiliza para su operación y seguridad, un esquema de funciones y usuarios que determinan los permisos sobre los objetos de la aplicación. De esta manera se habilitan o restringen ciertas operaciones a los usuarios, sin embargo debido a que la capacidad del sistema ha llegado a la finalización de su vida útil, el Ministerio de Economía y Finanzas  como Ente Rector en la gestión de finanzas públicas, establece la implantación del SINAFIP un modelo de gestión integral que permite incrementar la eficiencia en la administración de recursos del Estado</a:t>
            </a:r>
          </a:p>
        </p:txBody>
      </p:sp>
    </p:spTree>
    <p:extLst>
      <p:ext uri="{BB962C8B-B14F-4D97-AF65-F5344CB8AC3E}">
        <p14:creationId xmlns:p14="http://schemas.microsoft.com/office/powerpoint/2010/main" val="15004822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upo 10"/>
          <p:cNvGrpSpPr/>
          <p:nvPr/>
        </p:nvGrpSpPr>
        <p:grpSpPr>
          <a:xfrm>
            <a:off x="-1" y="0"/>
            <a:ext cx="9146780" cy="6885384"/>
            <a:chOff x="-1" y="0"/>
            <a:chExt cx="9146780" cy="6885384"/>
          </a:xfrm>
        </p:grpSpPr>
        <p:sp>
          <p:nvSpPr>
            <p:cNvPr id="4" name="3 Rectángulo"/>
            <p:cNvSpPr/>
            <p:nvPr/>
          </p:nvSpPr>
          <p:spPr>
            <a:xfrm>
              <a:off x="1645731" y="260648"/>
              <a:ext cx="5878597" cy="52322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s-ES" sz="28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ACADEMIA DE GUERRA DEL EJÉRCITO</a:t>
              </a:r>
              <a:endParaRPr lang="es-ES" sz="2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2" name="Imagen 1"/>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1" y="6506530"/>
              <a:ext cx="9144001" cy="378854"/>
            </a:xfrm>
            <a:prstGeom prst="rect">
              <a:avLst/>
            </a:prstGeom>
          </p:spPr>
        </p:pic>
        <p:pic>
          <p:nvPicPr>
            <p:cNvPr id="3" name="Imagen 2"/>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8109387" y="0"/>
              <a:ext cx="1037392" cy="1142949"/>
            </a:xfrm>
            <a:prstGeom prst="rect">
              <a:avLst/>
            </a:prstGeom>
          </p:spPr>
        </p:pic>
        <p:pic>
          <p:nvPicPr>
            <p:cNvPr id="8" name="Imagen 7"/>
            <p:cNvPicPr>
              <a:picLocks noChangeAspect="1"/>
            </p:cNvPicPr>
            <p:nvPr/>
          </p:nvPicPr>
          <p:blipFill rotWithShape="1">
            <a:blip r:embed="rId4" cstate="email">
              <a:extLst>
                <a:ext uri="{28A0092B-C50C-407E-A947-70E740481C1C}">
                  <a14:useLocalDpi xmlns:a14="http://schemas.microsoft.com/office/drawing/2010/main"/>
                </a:ext>
              </a:extLst>
            </a:blip>
            <a:srcRect r="2830" b="42138"/>
            <a:stretch/>
          </p:blipFill>
          <p:spPr>
            <a:xfrm>
              <a:off x="827584" y="764703"/>
              <a:ext cx="7416824" cy="216025"/>
            </a:xfrm>
            <a:prstGeom prst="rect">
              <a:avLst/>
            </a:prstGeom>
          </p:spPr>
        </p:pic>
      </p:grpSp>
      <p:pic>
        <p:nvPicPr>
          <p:cNvPr id="7" name="Imagen 6"/>
          <p:cNvPicPr>
            <a:picLocks noChangeAspect="1"/>
          </p:cNvPicPr>
          <p:nvPr/>
        </p:nvPicPr>
        <p:blipFill>
          <a:blip r:embed="rId5"/>
          <a:stretch>
            <a:fillRect/>
          </a:stretch>
        </p:blipFill>
        <p:spPr>
          <a:xfrm>
            <a:off x="107504" y="44028"/>
            <a:ext cx="1020354" cy="1152724"/>
          </a:xfrm>
          <a:prstGeom prst="rect">
            <a:avLst/>
          </a:prstGeom>
        </p:spPr>
      </p:pic>
      <p:sp>
        <p:nvSpPr>
          <p:cNvPr id="9" name="AutoShape 7"/>
          <p:cNvSpPr>
            <a:spLocks noChangeArrowheads="1"/>
          </p:cNvSpPr>
          <p:nvPr/>
        </p:nvSpPr>
        <p:spPr bwMode="auto">
          <a:xfrm>
            <a:off x="3082007" y="1142949"/>
            <a:ext cx="3006043" cy="510778"/>
          </a:xfrm>
          <a:prstGeom prst="round2DiagRect">
            <a:avLst/>
          </a:prstGeom>
          <a:solidFill>
            <a:srgbClr val="000000">
              <a:alpha val="50196"/>
            </a:srgbClr>
          </a:solidFill>
          <a:ln w="3175" algn="ctr">
            <a:solidFill>
              <a:schemeClr val="bg1"/>
            </a:solidFill>
            <a:miter lim="800000"/>
            <a:headEnd/>
            <a:tailEnd/>
          </a:ln>
          <a:effectLst>
            <a:outerShdw blurRad="50800" dist="12700" dir="6600000" algn="ctr" rotWithShape="0">
              <a:sysClr val="windowText" lastClr="000000"/>
            </a:outerShdw>
          </a:effectLst>
        </p:spPr>
        <p:txBody>
          <a:bodyPr wrap="square">
            <a:spAutoFit/>
          </a:bodyPr>
          <a:lstStyle/>
          <a:p>
            <a:pPr marL="0" lvl="1" algn="ctr" fontAlgn="base">
              <a:spcBef>
                <a:spcPct val="0"/>
              </a:spcBef>
              <a:spcAft>
                <a:spcPct val="0"/>
              </a:spcAft>
              <a:defRPr/>
            </a:pPr>
            <a:r>
              <a:rPr lang="es-ES" sz="2400" kern="0" dirty="0" smtClean="0">
                <a:ln w="18415" cmpd="sng">
                  <a:noFill/>
                  <a:prstDash val="solid"/>
                </a:ln>
                <a:solidFill>
                  <a:srgbClr val="FF0000"/>
                </a:solidFill>
                <a:effectLst>
                  <a:glow rad="63500">
                    <a:prstClr val="black">
                      <a:alpha val="40000"/>
                    </a:prstClr>
                  </a:glow>
                  <a:outerShdw blurRad="63500" dir="3600000" algn="tl" rotWithShape="0">
                    <a:srgbClr val="000000">
                      <a:alpha val="70000"/>
                    </a:srgbClr>
                  </a:outerShdw>
                </a:effectLst>
                <a:latin typeface="Arial Black" pitchFamily="34" charset="0"/>
              </a:rPr>
              <a:t>OBJETIVOS</a:t>
            </a:r>
            <a:endParaRPr lang="es-ES" sz="2400" kern="0" dirty="0">
              <a:ln w="18415" cmpd="sng">
                <a:noFill/>
                <a:prstDash val="solid"/>
              </a:ln>
              <a:solidFill>
                <a:srgbClr val="FF0000"/>
              </a:solidFill>
              <a:effectLst>
                <a:glow rad="63500">
                  <a:prstClr val="black">
                    <a:alpha val="40000"/>
                  </a:prstClr>
                </a:glow>
                <a:outerShdw blurRad="63500" dir="3600000" algn="tl" rotWithShape="0">
                  <a:srgbClr val="000000">
                    <a:alpha val="70000"/>
                  </a:srgbClr>
                </a:outerShdw>
              </a:effectLst>
              <a:latin typeface="Arial Black" pitchFamily="34" charset="0"/>
            </a:endParaRPr>
          </a:p>
        </p:txBody>
      </p:sp>
      <p:sp>
        <p:nvSpPr>
          <p:cNvPr id="5" name="4 Rectángulo"/>
          <p:cNvSpPr/>
          <p:nvPr/>
        </p:nvSpPr>
        <p:spPr>
          <a:xfrm>
            <a:off x="1079611" y="1968771"/>
            <a:ext cx="6984776" cy="1477328"/>
          </a:xfrm>
          <a:prstGeom prst="rect">
            <a:avLst/>
          </a:prstGeom>
        </p:spPr>
        <p:txBody>
          <a:bodyPr wrap="square">
            <a:spAutoFit/>
          </a:bodyPr>
          <a:lstStyle/>
          <a:p>
            <a:pPr lvl="2" algn="just"/>
            <a:r>
              <a:rPr lang="es-ES" b="1" dirty="0" smtClean="0"/>
              <a:t>GENERAL</a:t>
            </a:r>
          </a:p>
          <a:p>
            <a:pPr lvl="2" algn="just"/>
            <a:endParaRPr lang="es-EC" b="1" dirty="0" smtClean="0"/>
          </a:p>
          <a:p>
            <a:pPr marL="285750" indent="-285750" algn="just">
              <a:buFont typeface="Wingdings" panose="05000000000000000000" pitchFamily="2" charset="2"/>
              <a:buChar char="ü"/>
            </a:pPr>
            <a:r>
              <a:rPr lang="es-ES" dirty="0" smtClean="0"/>
              <a:t>Analizar </a:t>
            </a:r>
            <a:r>
              <a:rPr lang="es-ES" dirty="0"/>
              <a:t>la incidencia de la implantación del Sistema Integrado de Administración de Finanzas Públicas, en el control oportuno de los procesos financieros a las unidades de la Fuerza Terrestre.	  </a:t>
            </a:r>
            <a:endParaRPr lang="es-EC" dirty="0"/>
          </a:p>
        </p:txBody>
      </p:sp>
      <p:sp>
        <p:nvSpPr>
          <p:cNvPr id="10" name="9 Rectángulo"/>
          <p:cNvSpPr/>
          <p:nvPr/>
        </p:nvSpPr>
        <p:spPr>
          <a:xfrm>
            <a:off x="1196008" y="3284984"/>
            <a:ext cx="6984776" cy="369332"/>
          </a:xfrm>
          <a:prstGeom prst="rect">
            <a:avLst/>
          </a:prstGeom>
        </p:spPr>
        <p:txBody>
          <a:bodyPr wrap="square">
            <a:spAutoFit/>
          </a:bodyPr>
          <a:lstStyle/>
          <a:p>
            <a:pPr lvl="2" algn="just"/>
            <a:r>
              <a:rPr lang="es-ES" dirty="0" smtClean="0"/>
              <a:t>  </a:t>
            </a:r>
            <a:endParaRPr lang="es-EC" dirty="0"/>
          </a:p>
        </p:txBody>
      </p:sp>
      <p:sp>
        <p:nvSpPr>
          <p:cNvPr id="12" name="11 Rectángulo"/>
          <p:cNvSpPr/>
          <p:nvPr/>
        </p:nvSpPr>
        <p:spPr>
          <a:xfrm>
            <a:off x="1043608" y="3158966"/>
            <a:ext cx="6984776" cy="2862322"/>
          </a:xfrm>
          <a:prstGeom prst="rect">
            <a:avLst/>
          </a:prstGeom>
        </p:spPr>
        <p:txBody>
          <a:bodyPr wrap="square">
            <a:spAutoFit/>
          </a:bodyPr>
          <a:lstStyle/>
          <a:p>
            <a:pPr lvl="2" algn="just"/>
            <a:r>
              <a:rPr lang="es-ES" dirty="0" smtClean="0"/>
              <a:t>  </a:t>
            </a:r>
            <a:endParaRPr lang="es-EC" dirty="0"/>
          </a:p>
          <a:p>
            <a:pPr lvl="2" algn="just"/>
            <a:endParaRPr lang="es-ES" b="1" dirty="0" smtClean="0"/>
          </a:p>
          <a:p>
            <a:pPr lvl="2" algn="just"/>
            <a:r>
              <a:rPr lang="es-ES" b="1" dirty="0" smtClean="0"/>
              <a:t>ESPECÍFICOS </a:t>
            </a:r>
          </a:p>
          <a:p>
            <a:pPr lvl="2" algn="just"/>
            <a:endParaRPr lang="es-EC" b="1" dirty="0" smtClean="0"/>
          </a:p>
          <a:p>
            <a:pPr marL="285750" indent="-285750" algn="just">
              <a:buFont typeface="Wingdings" panose="05000000000000000000" pitchFamily="2" charset="2"/>
              <a:buChar char="ü"/>
            </a:pPr>
            <a:r>
              <a:rPr lang="es-ES" dirty="0" smtClean="0"/>
              <a:t>Identificar </a:t>
            </a:r>
            <a:r>
              <a:rPr lang="es-ES" dirty="0"/>
              <a:t>los cambios de los aplicativos del Sistema Integrado de Administración de Finanzas Públicas. </a:t>
            </a:r>
            <a:endParaRPr lang="es-ES" dirty="0" smtClean="0"/>
          </a:p>
          <a:p>
            <a:pPr algn="just"/>
            <a:endParaRPr lang="es-EC" dirty="0"/>
          </a:p>
          <a:p>
            <a:pPr marL="285750" indent="-285750" algn="just">
              <a:buFont typeface="Wingdings" panose="05000000000000000000" pitchFamily="2" charset="2"/>
              <a:buChar char="ü"/>
            </a:pPr>
            <a:r>
              <a:rPr lang="es-ES" dirty="0"/>
              <a:t>Identificar los controles de los procesos financieros aplicados por la Dirección de Finanzas del Ejército a las unidades de la Fuerza Terrestre.</a:t>
            </a:r>
            <a:endParaRPr lang="es-EC" dirty="0"/>
          </a:p>
        </p:txBody>
      </p:sp>
    </p:spTree>
    <p:extLst>
      <p:ext uri="{BB962C8B-B14F-4D97-AF65-F5344CB8AC3E}">
        <p14:creationId xmlns:p14="http://schemas.microsoft.com/office/powerpoint/2010/main" val="1888609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6" presetClass="entr" presetSubtype="21"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barn(inVertical)">
                                      <p:cBhvr>
                                        <p:cTn id="1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upo 10"/>
          <p:cNvGrpSpPr/>
          <p:nvPr/>
        </p:nvGrpSpPr>
        <p:grpSpPr>
          <a:xfrm>
            <a:off x="-1" y="0"/>
            <a:ext cx="9146780" cy="6885384"/>
            <a:chOff x="-1" y="0"/>
            <a:chExt cx="9146780" cy="6885384"/>
          </a:xfrm>
        </p:grpSpPr>
        <p:sp>
          <p:nvSpPr>
            <p:cNvPr id="4" name="3 Rectángulo"/>
            <p:cNvSpPr/>
            <p:nvPr/>
          </p:nvSpPr>
          <p:spPr>
            <a:xfrm>
              <a:off x="1645731" y="260648"/>
              <a:ext cx="5878597" cy="52322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s-ES" sz="28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ACADEMIA DE GUERRA DEL EJÉRCITO</a:t>
              </a:r>
              <a:endParaRPr lang="es-ES" sz="2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2" name="Imagen 1"/>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1" y="6506530"/>
              <a:ext cx="9144001" cy="378854"/>
            </a:xfrm>
            <a:prstGeom prst="rect">
              <a:avLst/>
            </a:prstGeom>
          </p:spPr>
        </p:pic>
        <p:pic>
          <p:nvPicPr>
            <p:cNvPr id="3" name="Imagen 2"/>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8109387" y="0"/>
              <a:ext cx="1037392" cy="1142949"/>
            </a:xfrm>
            <a:prstGeom prst="rect">
              <a:avLst/>
            </a:prstGeom>
          </p:spPr>
        </p:pic>
        <p:pic>
          <p:nvPicPr>
            <p:cNvPr id="8" name="Imagen 7"/>
            <p:cNvPicPr>
              <a:picLocks noChangeAspect="1"/>
            </p:cNvPicPr>
            <p:nvPr/>
          </p:nvPicPr>
          <p:blipFill rotWithShape="1">
            <a:blip r:embed="rId4" cstate="email">
              <a:extLst>
                <a:ext uri="{28A0092B-C50C-407E-A947-70E740481C1C}">
                  <a14:useLocalDpi xmlns:a14="http://schemas.microsoft.com/office/drawing/2010/main"/>
                </a:ext>
              </a:extLst>
            </a:blip>
            <a:srcRect r="2830" b="42138"/>
            <a:stretch/>
          </p:blipFill>
          <p:spPr>
            <a:xfrm>
              <a:off x="827584" y="764703"/>
              <a:ext cx="7416824" cy="216025"/>
            </a:xfrm>
            <a:prstGeom prst="rect">
              <a:avLst/>
            </a:prstGeom>
          </p:spPr>
        </p:pic>
      </p:grpSp>
      <p:pic>
        <p:nvPicPr>
          <p:cNvPr id="7" name="Imagen 6"/>
          <p:cNvPicPr>
            <a:picLocks noChangeAspect="1"/>
          </p:cNvPicPr>
          <p:nvPr/>
        </p:nvPicPr>
        <p:blipFill>
          <a:blip r:embed="rId5"/>
          <a:stretch>
            <a:fillRect/>
          </a:stretch>
        </p:blipFill>
        <p:spPr>
          <a:xfrm>
            <a:off x="107504" y="44028"/>
            <a:ext cx="1020354" cy="1152724"/>
          </a:xfrm>
          <a:prstGeom prst="rect">
            <a:avLst/>
          </a:prstGeom>
        </p:spPr>
      </p:pic>
      <p:sp>
        <p:nvSpPr>
          <p:cNvPr id="9" name="AutoShape 7"/>
          <p:cNvSpPr>
            <a:spLocks noChangeArrowheads="1"/>
          </p:cNvSpPr>
          <p:nvPr/>
        </p:nvSpPr>
        <p:spPr bwMode="auto">
          <a:xfrm>
            <a:off x="3082007" y="1142949"/>
            <a:ext cx="3006043" cy="510778"/>
          </a:xfrm>
          <a:prstGeom prst="round2DiagRect">
            <a:avLst/>
          </a:prstGeom>
          <a:solidFill>
            <a:srgbClr val="000000">
              <a:alpha val="50196"/>
            </a:srgbClr>
          </a:solidFill>
          <a:ln w="3175" algn="ctr">
            <a:solidFill>
              <a:schemeClr val="bg1"/>
            </a:solidFill>
            <a:miter lim="800000"/>
            <a:headEnd/>
            <a:tailEnd/>
          </a:ln>
          <a:effectLst>
            <a:outerShdw blurRad="50800" dist="12700" dir="6600000" algn="ctr" rotWithShape="0">
              <a:sysClr val="windowText" lastClr="000000"/>
            </a:outerShdw>
          </a:effectLst>
        </p:spPr>
        <p:txBody>
          <a:bodyPr wrap="square">
            <a:spAutoFit/>
          </a:bodyPr>
          <a:lstStyle/>
          <a:p>
            <a:pPr marL="0" lvl="1" algn="ctr" fontAlgn="base">
              <a:spcBef>
                <a:spcPct val="0"/>
              </a:spcBef>
              <a:spcAft>
                <a:spcPct val="0"/>
              </a:spcAft>
              <a:defRPr/>
            </a:pPr>
            <a:r>
              <a:rPr lang="es-ES" sz="2400" kern="0" dirty="0" smtClean="0">
                <a:ln w="18415" cmpd="sng">
                  <a:noFill/>
                  <a:prstDash val="solid"/>
                </a:ln>
                <a:solidFill>
                  <a:srgbClr val="FF0000"/>
                </a:solidFill>
                <a:effectLst>
                  <a:glow rad="63500">
                    <a:prstClr val="black">
                      <a:alpha val="40000"/>
                    </a:prstClr>
                  </a:glow>
                  <a:outerShdw blurRad="63500" dir="3600000" algn="tl" rotWithShape="0">
                    <a:srgbClr val="000000">
                      <a:alpha val="70000"/>
                    </a:srgbClr>
                  </a:outerShdw>
                </a:effectLst>
                <a:latin typeface="Arial Black" pitchFamily="34" charset="0"/>
              </a:rPr>
              <a:t>HIPÓTESIS</a:t>
            </a:r>
            <a:endParaRPr lang="es-ES" sz="2400" kern="0" dirty="0">
              <a:ln w="18415" cmpd="sng">
                <a:noFill/>
                <a:prstDash val="solid"/>
              </a:ln>
              <a:solidFill>
                <a:srgbClr val="FF0000"/>
              </a:solidFill>
              <a:effectLst>
                <a:glow rad="63500">
                  <a:prstClr val="black">
                    <a:alpha val="40000"/>
                  </a:prstClr>
                </a:glow>
                <a:outerShdw blurRad="63500" dir="3600000" algn="tl" rotWithShape="0">
                  <a:srgbClr val="000000">
                    <a:alpha val="70000"/>
                  </a:srgbClr>
                </a:outerShdw>
              </a:effectLst>
              <a:latin typeface="Arial Black" pitchFamily="34" charset="0"/>
            </a:endParaRPr>
          </a:p>
        </p:txBody>
      </p:sp>
      <p:sp>
        <p:nvSpPr>
          <p:cNvPr id="5" name="4 Rectángulo"/>
          <p:cNvSpPr/>
          <p:nvPr/>
        </p:nvSpPr>
        <p:spPr>
          <a:xfrm>
            <a:off x="1367644" y="2996952"/>
            <a:ext cx="6336704" cy="1200329"/>
          </a:xfrm>
          <a:prstGeom prst="rect">
            <a:avLst/>
          </a:prstGeom>
        </p:spPr>
        <p:txBody>
          <a:bodyPr wrap="square">
            <a:spAutoFit/>
          </a:bodyPr>
          <a:lstStyle/>
          <a:p>
            <a:pPr algn="just"/>
            <a:r>
              <a:rPr lang="es-EC" dirty="0"/>
              <a:t>“En el SINAFIP se implementaron cambios en los aplicativos componentes del sistema,  que el sistema </a:t>
            </a:r>
            <a:r>
              <a:rPr lang="es-EC" dirty="0" err="1"/>
              <a:t>eSIGEF</a:t>
            </a:r>
            <a:r>
              <a:rPr lang="es-EC" dirty="0"/>
              <a:t> no posee, por lo que la Dirección de Finanzas del Ejército no mantiene el nivel de alcance en el control de los procesos financieros”.</a:t>
            </a:r>
          </a:p>
        </p:txBody>
      </p:sp>
    </p:spTree>
    <p:extLst>
      <p:ext uri="{BB962C8B-B14F-4D97-AF65-F5344CB8AC3E}">
        <p14:creationId xmlns:p14="http://schemas.microsoft.com/office/powerpoint/2010/main" val="16794356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upo 10"/>
          <p:cNvGrpSpPr/>
          <p:nvPr/>
        </p:nvGrpSpPr>
        <p:grpSpPr>
          <a:xfrm>
            <a:off x="-1" y="0"/>
            <a:ext cx="9146780" cy="6885384"/>
            <a:chOff x="-1" y="0"/>
            <a:chExt cx="9146780" cy="6885384"/>
          </a:xfrm>
        </p:grpSpPr>
        <p:sp>
          <p:nvSpPr>
            <p:cNvPr id="4" name="3 Rectángulo"/>
            <p:cNvSpPr/>
            <p:nvPr/>
          </p:nvSpPr>
          <p:spPr>
            <a:xfrm>
              <a:off x="1645731" y="260648"/>
              <a:ext cx="5878597" cy="52322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s-ES" sz="28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ACADEMIA DE GUERRA DEL EJÉRCITO</a:t>
              </a:r>
              <a:endParaRPr lang="es-ES" sz="2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2" name="Imagen 1"/>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1" y="6506530"/>
              <a:ext cx="9144001" cy="378854"/>
            </a:xfrm>
            <a:prstGeom prst="rect">
              <a:avLst/>
            </a:prstGeom>
          </p:spPr>
        </p:pic>
        <p:pic>
          <p:nvPicPr>
            <p:cNvPr id="3" name="Imagen 2"/>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8109387" y="0"/>
              <a:ext cx="1037392" cy="1142949"/>
            </a:xfrm>
            <a:prstGeom prst="rect">
              <a:avLst/>
            </a:prstGeom>
          </p:spPr>
        </p:pic>
        <p:pic>
          <p:nvPicPr>
            <p:cNvPr id="8" name="Imagen 7"/>
            <p:cNvPicPr>
              <a:picLocks noChangeAspect="1"/>
            </p:cNvPicPr>
            <p:nvPr/>
          </p:nvPicPr>
          <p:blipFill rotWithShape="1">
            <a:blip r:embed="rId4" cstate="email">
              <a:extLst>
                <a:ext uri="{28A0092B-C50C-407E-A947-70E740481C1C}">
                  <a14:useLocalDpi xmlns:a14="http://schemas.microsoft.com/office/drawing/2010/main"/>
                </a:ext>
              </a:extLst>
            </a:blip>
            <a:srcRect r="2830" b="42138"/>
            <a:stretch/>
          </p:blipFill>
          <p:spPr>
            <a:xfrm>
              <a:off x="827584" y="764703"/>
              <a:ext cx="7416824" cy="216025"/>
            </a:xfrm>
            <a:prstGeom prst="rect">
              <a:avLst/>
            </a:prstGeom>
          </p:spPr>
        </p:pic>
      </p:grpSp>
      <p:pic>
        <p:nvPicPr>
          <p:cNvPr id="7" name="Imagen 6"/>
          <p:cNvPicPr>
            <a:picLocks noChangeAspect="1"/>
          </p:cNvPicPr>
          <p:nvPr/>
        </p:nvPicPr>
        <p:blipFill>
          <a:blip r:embed="rId5"/>
          <a:stretch>
            <a:fillRect/>
          </a:stretch>
        </p:blipFill>
        <p:spPr>
          <a:xfrm>
            <a:off x="107504" y="44028"/>
            <a:ext cx="1020354" cy="1152724"/>
          </a:xfrm>
          <a:prstGeom prst="rect">
            <a:avLst/>
          </a:prstGeom>
        </p:spPr>
      </p:pic>
      <p:sp>
        <p:nvSpPr>
          <p:cNvPr id="9" name="AutoShape 7"/>
          <p:cNvSpPr>
            <a:spLocks noChangeArrowheads="1"/>
          </p:cNvSpPr>
          <p:nvPr/>
        </p:nvSpPr>
        <p:spPr bwMode="auto">
          <a:xfrm>
            <a:off x="1226688" y="1046014"/>
            <a:ext cx="6618615" cy="510778"/>
          </a:xfrm>
          <a:prstGeom prst="round2DiagRect">
            <a:avLst/>
          </a:prstGeom>
          <a:solidFill>
            <a:srgbClr val="000000">
              <a:alpha val="50196"/>
            </a:srgbClr>
          </a:solidFill>
          <a:ln w="3175" algn="ctr">
            <a:solidFill>
              <a:schemeClr val="bg1"/>
            </a:solidFill>
            <a:miter lim="800000"/>
            <a:headEnd/>
            <a:tailEnd/>
          </a:ln>
          <a:effectLst>
            <a:outerShdw blurRad="50800" dist="12700" dir="6600000" algn="ctr" rotWithShape="0">
              <a:sysClr val="windowText" lastClr="000000"/>
            </a:outerShdw>
          </a:effectLst>
        </p:spPr>
        <p:txBody>
          <a:bodyPr wrap="square">
            <a:spAutoFit/>
          </a:bodyPr>
          <a:lstStyle/>
          <a:p>
            <a:pPr marL="0" lvl="1" algn="ctr" fontAlgn="base">
              <a:spcBef>
                <a:spcPct val="0"/>
              </a:spcBef>
              <a:spcAft>
                <a:spcPct val="0"/>
              </a:spcAft>
              <a:defRPr/>
            </a:pPr>
            <a:r>
              <a:rPr lang="es-ES" sz="2400" kern="0" dirty="0">
                <a:ln w="18415" cmpd="sng">
                  <a:noFill/>
                  <a:prstDash val="solid"/>
                </a:ln>
                <a:solidFill>
                  <a:srgbClr val="FF0000"/>
                </a:solidFill>
                <a:effectLst>
                  <a:glow rad="63500">
                    <a:prstClr val="black">
                      <a:alpha val="40000"/>
                    </a:prstClr>
                  </a:glow>
                  <a:outerShdw blurRad="63500" dir="3600000" algn="tl" rotWithShape="0">
                    <a:srgbClr val="000000">
                      <a:alpha val="70000"/>
                    </a:srgbClr>
                  </a:outerShdw>
                </a:effectLst>
                <a:latin typeface="Arial Black" pitchFamily="34" charset="0"/>
              </a:rPr>
              <a:t>VARIABLES DE INVESTIGACIÓN</a:t>
            </a:r>
          </a:p>
        </p:txBody>
      </p:sp>
      <p:graphicFrame>
        <p:nvGraphicFramePr>
          <p:cNvPr id="6" name="5 Tabla"/>
          <p:cNvGraphicFramePr>
            <a:graphicFrameLocks noGrp="1"/>
          </p:cNvGraphicFramePr>
          <p:nvPr>
            <p:extLst>
              <p:ext uri="{D42A27DB-BD31-4B8C-83A1-F6EECF244321}">
                <p14:modId xmlns:p14="http://schemas.microsoft.com/office/powerpoint/2010/main" val="1400438589"/>
              </p:ext>
            </p:extLst>
          </p:nvPr>
        </p:nvGraphicFramePr>
        <p:xfrm>
          <a:off x="220429" y="1916832"/>
          <a:ext cx="8729199" cy="3703320"/>
        </p:xfrm>
        <a:graphic>
          <a:graphicData uri="http://schemas.openxmlformats.org/drawingml/2006/table">
            <a:tbl>
              <a:tblPr firstRow="1" firstCol="1" bandRow="1"/>
              <a:tblGrid>
                <a:gridCol w="1240367"/>
                <a:gridCol w="2448272"/>
                <a:gridCol w="3139945"/>
                <a:gridCol w="1900615"/>
              </a:tblGrid>
              <a:tr h="391050">
                <a:tc>
                  <a:txBody>
                    <a:bodyPr/>
                    <a:lstStyle/>
                    <a:p>
                      <a:pPr algn="ctr">
                        <a:lnSpc>
                          <a:spcPct val="150000"/>
                        </a:lnSpc>
                        <a:spcAft>
                          <a:spcPts val="1000"/>
                        </a:spcAft>
                      </a:pPr>
                      <a:r>
                        <a:rPr lang="es-ES" sz="1800" b="1" dirty="0">
                          <a:effectLst/>
                          <a:latin typeface="+mn-lt"/>
                          <a:ea typeface="Calibri"/>
                          <a:cs typeface="Times New Roman"/>
                        </a:rPr>
                        <a:t>VARIABLE</a:t>
                      </a:r>
                      <a:endParaRPr lang="es-EC" sz="1800" dirty="0">
                        <a:effectLst/>
                        <a:latin typeface="+mn-lt"/>
                        <a:ea typeface="Calibri"/>
                        <a:cs typeface="Times New Roman"/>
                      </a:endParaRPr>
                    </a:p>
                  </a:txBody>
                  <a:tcPr marL="48881" marR="488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1000"/>
                        </a:spcAft>
                      </a:pPr>
                      <a:r>
                        <a:rPr lang="es-ES" sz="1800" b="1">
                          <a:effectLst/>
                          <a:latin typeface="+mn-lt"/>
                          <a:ea typeface="Calibri"/>
                          <a:cs typeface="Times New Roman"/>
                        </a:rPr>
                        <a:t>DIMENSIONES</a:t>
                      </a:r>
                      <a:endParaRPr lang="es-EC" sz="1800">
                        <a:effectLst/>
                        <a:latin typeface="+mn-lt"/>
                        <a:ea typeface="Calibri"/>
                        <a:cs typeface="Times New Roman"/>
                      </a:endParaRPr>
                    </a:p>
                  </a:txBody>
                  <a:tcPr marL="48881" marR="488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1000"/>
                        </a:spcAft>
                      </a:pPr>
                      <a:r>
                        <a:rPr lang="es-ES" sz="1800" b="1" dirty="0">
                          <a:effectLst/>
                          <a:latin typeface="+mn-lt"/>
                          <a:ea typeface="Calibri"/>
                          <a:cs typeface="Times New Roman"/>
                        </a:rPr>
                        <a:t>UNIDAD DE ANÁLISIS</a:t>
                      </a:r>
                      <a:endParaRPr lang="es-EC" sz="1800" dirty="0">
                        <a:effectLst/>
                        <a:latin typeface="+mn-lt"/>
                        <a:ea typeface="Calibri"/>
                        <a:cs typeface="Times New Roman"/>
                      </a:endParaRPr>
                    </a:p>
                  </a:txBody>
                  <a:tcPr marL="48881" marR="488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1000"/>
                        </a:spcAft>
                      </a:pPr>
                      <a:r>
                        <a:rPr lang="es-ES" sz="1800" b="1">
                          <a:effectLst/>
                          <a:latin typeface="+mn-lt"/>
                          <a:ea typeface="Calibri"/>
                          <a:cs typeface="Times New Roman"/>
                        </a:rPr>
                        <a:t>INSTRUMENTO</a:t>
                      </a:r>
                      <a:endParaRPr lang="es-EC" sz="1800">
                        <a:effectLst/>
                        <a:latin typeface="+mn-lt"/>
                        <a:ea typeface="Calibri"/>
                        <a:cs typeface="Times New Roman"/>
                      </a:endParaRPr>
                    </a:p>
                  </a:txBody>
                  <a:tcPr marL="48881" marR="488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32876">
                <a:tc>
                  <a:txBody>
                    <a:bodyPr/>
                    <a:lstStyle/>
                    <a:p>
                      <a:pPr algn="ctr">
                        <a:lnSpc>
                          <a:spcPct val="150000"/>
                        </a:lnSpc>
                        <a:spcAft>
                          <a:spcPts val="1000"/>
                        </a:spcAft>
                      </a:pPr>
                      <a:r>
                        <a:rPr lang="es-ES" sz="1800" b="1" u="sng" dirty="0">
                          <a:effectLst/>
                          <a:latin typeface="+mn-lt"/>
                          <a:ea typeface="Calibri"/>
                          <a:cs typeface="Times New Roman"/>
                        </a:rPr>
                        <a:t>Variable </a:t>
                      </a:r>
                      <a:r>
                        <a:rPr lang="es-ES" sz="1800" dirty="0">
                          <a:effectLst/>
                          <a:latin typeface="+mn-lt"/>
                          <a:ea typeface="Calibri"/>
                          <a:cs typeface="Times New Roman"/>
                        </a:rPr>
                        <a:t>Cambios SINAFIP </a:t>
                      </a:r>
                      <a:endParaRPr lang="es-EC" sz="1800" dirty="0">
                        <a:effectLst/>
                        <a:latin typeface="+mn-lt"/>
                        <a:ea typeface="Calibri"/>
                        <a:cs typeface="Times New Roman"/>
                      </a:endParaRPr>
                    </a:p>
                  </a:txBody>
                  <a:tcPr marL="48881" marR="488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1000"/>
                        </a:spcAft>
                      </a:pPr>
                      <a:r>
                        <a:rPr lang="es-ES" sz="1800" dirty="0">
                          <a:effectLst/>
                          <a:latin typeface="+mn-lt"/>
                          <a:ea typeface="Calibri"/>
                          <a:cs typeface="Times New Roman"/>
                        </a:rPr>
                        <a:t>Conjunto de aplicativos componentes del sistema SINAFIP que no posee el </a:t>
                      </a:r>
                      <a:r>
                        <a:rPr lang="es-ES" sz="1800" dirty="0" err="1">
                          <a:effectLst/>
                          <a:latin typeface="+mn-lt"/>
                          <a:ea typeface="Calibri"/>
                          <a:cs typeface="Times New Roman"/>
                        </a:rPr>
                        <a:t>eSIGEF</a:t>
                      </a:r>
                      <a:endParaRPr lang="es-EC" sz="1800" dirty="0">
                        <a:effectLst/>
                        <a:latin typeface="+mn-lt"/>
                        <a:ea typeface="Calibri"/>
                        <a:cs typeface="Times New Roman"/>
                      </a:endParaRPr>
                    </a:p>
                  </a:txBody>
                  <a:tcPr marL="48881" marR="488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50000"/>
                        </a:lnSpc>
                        <a:spcAft>
                          <a:spcPts val="0"/>
                        </a:spcAft>
                        <a:buFont typeface="Symbol"/>
                        <a:buChar char=""/>
                      </a:pPr>
                      <a:r>
                        <a:rPr lang="es-ES" sz="1800" dirty="0">
                          <a:effectLst/>
                          <a:latin typeface="+mn-lt"/>
                          <a:ea typeface="Calibri"/>
                          <a:cs typeface="Times New Roman"/>
                        </a:rPr>
                        <a:t>Departamento de Contabilidad de la D.F.E.</a:t>
                      </a:r>
                      <a:endParaRPr lang="es-EC" sz="1800" dirty="0">
                        <a:effectLst/>
                        <a:latin typeface="+mn-lt"/>
                        <a:ea typeface="Calibri"/>
                        <a:cs typeface="Times New Roman"/>
                      </a:endParaRPr>
                    </a:p>
                    <a:p>
                      <a:pPr marL="342900" lvl="0" indent="-342900" algn="just">
                        <a:lnSpc>
                          <a:spcPct val="150000"/>
                        </a:lnSpc>
                        <a:spcAft>
                          <a:spcPts val="0"/>
                        </a:spcAft>
                        <a:buFont typeface="Symbol"/>
                        <a:buChar char=""/>
                      </a:pPr>
                      <a:r>
                        <a:rPr lang="es-ES" sz="1800" dirty="0">
                          <a:effectLst/>
                          <a:latin typeface="+mn-lt"/>
                          <a:ea typeface="Calibri"/>
                          <a:cs typeface="Times New Roman"/>
                        </a:rPr>
                        <a:t>Departamento de Presupuesto de la D.F.E.</a:t>
                      </a:r>
                      <a:endParaRPr lang="es-EC" sz="1800" dirty="0">
                        <a:effectLst/>
                        <a:latin typeface="+mn-lt"/>
                        <a:ea typeface="Calibri"/>
                        <a:cs typeface="Times New Roman"/>
                      </a:endParaRPr>
                    </a:p>
                    <a:p>
                      <a:pPr marL="342900" lvl="0" indent="-342900" algn="just">
                        <a:lnSpc>
                          <a:spcPct val="150000"/>
                        </a:lnSpc>
                        <a:spcAft>
                          <a:spcPts val="0"/>
                        </a:spcAft>
                        <a:buFont typeface="Symbol"/>
                        <a:buChar char=""/>
                      </a:pPr>
                      <a:r>
                        <a:rPr lang="es-ES" sz="1800" dirty="0">
                          <a:effectLst/>
                          <a:latin typeface="+mn-lt"/>
                          <a:ea typeface="Calibri"/>
                          <a:cs typeface="Times New Roman"/>
                        </a:rPr>
                        <a:t>Departamento de Tesorería de la D.F.E.</a:t>
                      </a:r>
                      <a:endParaRPr lang="es-EC" sz="1800" dirty="0">
                        <a:effectLst/>
                        <a:latin typeface="+mn-lt"/>
                        <a:ea typeface="Calibri"/>
                        <a:cs typeface="Times New Roman"/>
                      </a:endParaRPr>
                    </a:p>
                    <a:p>
                      <a:pPr marL="342900" lvl="0" indent="-342900" algn="just">
                        <a:lnSpc>
                          <a:spcPct val="150000"/>
                        </a:lnSpc>
                        <a:spcAft>
                          <a:spcPts val="800"/>
                        </a:spcAft>
                        <a:buFont typeface="Symbol"/>
                        <a:buChar char=""/>
                      </a:pPr>
                      <a:r>
                        <a:rPr lang="es-ES" sz="1800" dirty="0">
                          <a:effectLst/>
                          <a:latin typeface="+mn-lt"/>
                          <a:ea typeface="Calibri"/>
                          <a:cs typeface="Times New Roman"/>
                        </a:rPr>
                        <a:t>Departamento de Bienes e Inventarios de la D.F.E.</a:t>
                      </a:r>
                      <a:endParaRPr lang="es-EC" sz="1800" dirty="0">
                        <a:effectLst/>
                        <a:latin typeface="+mn-lt"/>
                        <a:ea typeface="Calibri"/>
                        <a:cs typeface="Times New Roman"/>
                      </a:endParaRPr>
                    </a:p>
                  </a:txBody>
                  <a:tcPr marL="48881" marR="488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1000"/>
                        </a:spcAft>
                      </a:pPr>
                      <a:r>
                        <a:rPr lang="es-ES" sz="1800" dirty="0">
                          <a:effectLst/>
                          <a:latin typeface="+mn-lt"/>
                          <a:ea typeface="Calibri"/>
                          <a:cs typeface="Times New Roman"/>
                        </a:rPr>
                        <a:t>Entrevista</a:t>
                      </a:r>
                      <a:endParaRPr lang="es-EC" sz="1800" dirty="0">
                        <a:effectLst/>
                        <a:latin typeface="+mn-lt"/>
                        <a:ea typeface="Calibri"/>
                        <a:cs typeface="Times New Roman"/>
                      </a:endParaRPr>
                    </a:p>
                    <a:p>
                      <a:pPr algn="ctr">
                        <a:lnSpc>
                          <a:spcPct val="150000"/>
                        </a:lnSpc>
                        <a:spcAft>
                          <a:spcPts val="1000"/>
                        </a:spcAft>
                      </a:pPr>
                      <a:r>
                        <a:rPr lang="es-ES" sz="1800" dirty="0">
                          <a:effectLst/>
                          <a:latin typeface="+mn-lt"/>
                          <a:ea typeface="Calibri"/>
                          <a:cs typeface="Times New Roman"/>
                        </a:rPr>
                        <a:t>Información de capacitaciones del Ministerio de Economía y Finanzas</a:t>
                      </a:r>
                      <a:endParaRPr lang="es-EC" sz="1800" dirty="0">
                        <a:effectLst/>
                        <a:latin typeface="+mn-lt"/>
                        <a:ea typeface="Calibri"/>
                        <a:cs typeface="Times New Roman"/>
                      </a:endParaRPr>
                    </a:p>
                  </a:txBody>
                  <a:tcPr marL="48881" marR="488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8124377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upo 10"/>
          <p:cNvGrpSpPr/>
          <p:nvPr/>
        </p:nvGrpSpPr>
        <p:grpSpPr>
          <a:xfrm>
            <a:off x="-1" y="0"/>
            <a:ext cx="9146780" cy="6885384"/>
            <a:chOff x="-1" y="0"/>
            <a:chExt cx="9146780" cy="6885384"/>
          </a:xfrm>
        </p:grpSpPr>
        <p:sp>
          <p:nvSpPr>
            <p:cNvPr id="4" name="3 Rectángulo"/>
            <p:cNvSpPr/>
            <p:nvPr/>
          </p:nvSpPr>
          <p:spPr>
            <a:xfrm>
              <a:off x="1645731" y="260648"/>
              <a:ext cx="5878597" cy="52322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s-ES" sz="28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ACADEMIA DE GUERRA DEL EJÉRCITO</a:t>
              </a:r>
              <a:endParaRPr lang="es-ES" sz="2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2" name="Imagen 1"/>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1" y="6506530"/>
              <a:ext cx="9144001" cy="378854"/>
            </a:xfrm>
            <a:prstGeom prst="rect">
              <a:avLst/>
            </a:prstGeom>
          </p:spPr>
        </p:pic>
        <p:pic>
          <p:nvPicPr>
            <p:cNvPr id="3" name="Imagen 2"/>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8109387" y="0"/>
              <a:ext cx="1037392" cy="1142949"/>
            </a:xfrm>
            <a:prstGeom prst="rect">
              <a:avLst/>
            </a:prstGeom>
          </p:spPr>
        </p:pic>
        <p:pic>
          <p:nvPicPr>
            <p:cNvPr id="8" name="Imagen 7"/>
            <p:cNvPicPr>
              <a:picLocks noChangeAspect="1"/>
            </p:cNvPicPr>
            <p:nvPr/>
          </p:nvPicPr>
          <p:blipFill rotWithShape="1">
            <a:blip r:embed="rId4" cstate="email">
              <a:extLst>
                <a:ext uri="{28A0092B-C50C-407E-A947-70E740481C1C}">
                  <a14:useLocalDpi xmlns:a14="http://schemas.microsoft.com/office/drawing/2010/main"/>
                </a:ext>
              </a:extLst>
            </a:blip>
            <a:srcRect r="2830" b="42138"/>
            <a:stretch/>
          </p:blipFill>
          <p:spPr>
            <a:xfrm>
              <a:off x="827584" y="764703"/>
              <a:ext cx="7416824" cy="216025"/>
            </a:xfrm>
            <a:prstGeom prst="rect">
              <a:avLst/>
            </a:prstGeom>
          </p:spPr>
        </p:pic>
      </p:grpSp>
      <p:pic>
        <p:nvPicPr>
          <p:cNvPr id="7" name="Imagen 6"/>
          <p:cNvPicPr>
            <a:picLocks noChangeAspect="1"/>
          </p:cNvPicPr>
          <p:nvPr/>
        </p:nvPicPr>
        <p:blipFill>
          <a:blip r:embed="rId5"/>
          <a:stretch>
            <a:fillRect/>
          </a:stretch>
        </p:blipFill>
        <p:spPr>
          <a:xfrm>
            <a:off x="107504" y="44028"/>
            <a:ext cx="1020354" cy="1152724"/>
          </a:xfrm>
          <a:prstGeom prst="rect">
            <a:avLst/>
          </a:prstGeom>
        </p:spPr>
      </p:pic>
      <p:sp>
        <p:nvSpPr>
          <p:cNvPr id="9" name="AutoShape 7"/>
          <p:cNvSpPr>
            <a:spLocks noChangeArrowheads="1"/>
          </p:cNvSpPr>
          <p:nvPr/>
        </p:nvSpPr>
        <p:spPr bwMode="auto">
          <a:xfrm>
            <a:off x="1226688" y="1196752"/>
            <a:ext cx="6618615" cy="510778"/>
          </a:xfrm>
          <a:prstGeom prst="round2DiagRect">
            <a:avLst/>
          </a:prstGeom>
          <a:solidFill>
            <a:srgbClr val="000000">
              <a:alpha val="50196"/>
            </a:srgbClr>
          </a:solidFill>
          <a:ln w="3175" algn="ctr">
            <a:solidFill>
              <a:schemeClr val="bg1"/>
            </a:solidFill>
            <a:miter lim="800000"/>
            <a:headEnd/>
            <a:tailEnd/>
          </a:ln>
          <a:effectLst>
            <a:outerShdw blurRad="50800" dist="12700" dir="6600000" algn="ctr" rotWithShape="0">
              <a:sysClr val="windowText" lastClr="000000"/>
            </a:outerShdw>
          </a:effectLst>
        </p:spPr>
        <p:txBody>
          <a:bodyPr wrap="square">
            <a:spAutoFit/>
          </a:bodyPr>
          <a:lstStyle/>
          <a:p>
            <a:pPr marL="0" lvl="1" algn="ctr" fontAlgn="base">
              <a:spcBef>
                <a:spcPct val="0"/>
              </a:spcBef>
              <a:spcAft>
                <a:spcPct val="0"/>
              </a:spcAft>
              <a:defRPr/>
            </a:pPr>
            <a:r>
              <a:rPr lang="es-ES" sz="2400" kern="0" dirty="0">
                <a:ln w="18415" cmpd="sng">
                  <a:noFill/>
                  <a:prstDash val="solid"/>
                </a:ln>
                <a:solidFill>
                  <a:srgbClr val="FF0000"/>
                </a:solidFill>
                <a:effectLst>
                  <a:glow rad="63500">
                    <a:prstClr val="black">
                      <a:alpha val="40000"/>
                    </a:prstClr>
                  </a:glow>
                  <a:outerShdw blurRad="63500" dir="3600000" algn="tl" rotWithShape="0">
                    <a:srgbClr val="000000">
                      <a:alpha val="70000"/>
                    </a:srgbClr>
                  </a:outerShdw>
                </a:effectLst>
                <a:latin typeface="Arial Black" pitchFamily="34" charset="0"/>
              </a:rPr>
              <a:t>VARIABLES DE INVESTIGACIÓN</a:t>
            </a:r>
          </a:p>
        </p:txBody>
      </p:sp>
      <p:graphicFrame>
        <p:nvGraphicFramePr>
          <p:cNvPr id="6" name="5 Tabla"/>
          <p:cNvGraphicFramePr>
            <a:graphicFrameLocks noGrp="1"/>
          </p:cNvGraphicFramePr>
          <p:nvPr>
            <p:extLst>
              <p:ext uri="{D42A27DB-BD31-4B8C-83A1-F6EECF244321}">
                <p14:modId xmlns:p14="http://schemas.microsoft.com/office/powerpoint/2010/main" val="2827367024"/>
              </p:ext>
            </p:extLst>
          </p:nvPr>
        </p:nvGraphicFramePr>
        <p:xfrm>
          <a:off x="220429" y="2780928"/>
          <a:ext cx="8729199" cy="1772920"/>
        </p:xfrm>
        <a:graphic>
          <a:graphicData uri="http://schemas.openxmlformats.org/drawingml/2006/table">
            <a:tbl>
              <a:tblPr firstRow="1" firstCol="1" bandRow="1"/>
              <a:tblGrid>
                <a:gridCol w="1240367"/>
                <a:gridCol w="2448272"/>
                <a:gridCol w="3139945"/>
                <a:gridCol w="1900615"/>
              </a:tblGrid>
              <a:tr h="391050">
                <a:tc>
                  <a:txBody>
                    <a:bodyPr/>
                    <a:lstStyle/>
                    <a:p>
                      <a:pPr algn="ctr">
                        <a:lnSpc>
                          <a:spcPct val="150000"/>
                        </a:lnSpc>
                        <a:spcAft>
                          <a:spcPts val="1000"/>
                        </a:spcAft>
                      </a:pPr>
                      <a:r>
                        <a:rPr lang="es-ES" sz="1800" b="1" dirty="0">
                          <a:effectLst/>
                          <a:latin typeface="+mn-lt"/>
                          <a:ea typeface="Calibri"/>
                          <a:cs typeface="Times New Roman"/>
                        </a:rPr>
                        <a:t>VARIABLE</a:t>
                      </a:r>
                      <a:endParaRPr lang="es-EC" sz="1800" dirty="0">
                        <a:effectLst/>
                        <a:latin typeface="+mn-lt"/>
                        <a:ea typeface="Calibri"/>
                        <a:cs typeface="Times New Roman"/>
                      </a:endParaRPr>
                    </a:p>
                  </a:txBody>
                  <a:tcPr marL="48881" marR="488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1000"/>
                        </a:spcAft>
                      </a:pPr>
                      <a:r>
                        <a:rPr lang="es-ES" sz="1800" b="1" dirty="0">
                          <a:effectLst/>
                          <a:latin typeface="+mn-lt"/>
                          <a:ea typeface="Calibri"/>
                          <a:cs typeface="Times New Roman"/>
                        </a:rPr>
                        <a:t>DIMENSIONES</a:t>
                      </a:r>
                      <a:endParaRPr lang="es-EC" sz="1800" dirty="0">
                        <a:effectLst/>
                        <a:latin typeface="+mn-lt"/>
                        <a:ea typeface="Calibri"/>
                        <a:cs typeface="Times New Roman"/>
                      </a:endParaRPr>
                    </a:p>
                  </a:txBody>
                  <a:tcPr marL="48881" marR="488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1000"/>
                        </a:spcAft>
                      </a:pPr>
                      <a:r>
                        <a:rPr lang="es-ES" sz="1800" b="1" dirty="0">
                          <a:effectLst/>
                          <a:latin typeface="+mn-lt"/>
                          <a:ea typeface="Calibri"/>
                          <a:cs typeface="Times New Roman"/>
                        </a:rPr>
                        <a:t>UNIDAD DE ANÁLISIS</a:t>
                      </a:r>
                      <a:endParaRPr lang="es-EC" sz="1800" dirty="0">
                        <a:effectLst/>
                        <a:latin typeface="+mn-lt"/>
                        <a:ea typeface="Calibri"/>
                        <a:cs typeface="Times New Roman"/>
                      </a:endParaRPr>
                    </a:p>
                  </a:txBody>
                  <a:tcPr marL="48881" marR="488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1000"/>
                        </a:spcAft>
                      </a:pPr>
                      <a:r>
                        <a:rPr lang="es-ES" sz="1800" b="1">
                          <a:effectLst/>
                          <a:latin typeface="+mn-lt"/>
                          <a:ea typeface="Calibri"/>
                          <a:cs typeface="Times New Roman"/>
                        </a:rPr>
                        <a:t>INSTRUMENTO</a:t>
                      </a:r>
                      <a:endParaRPr lang="es-EC" sz="1800">
                        <a:effectLst/>
                        <a:latin typeface="+mn-lt"/>
                        <a:ea typeface="Calibri"/>
                        <a:cs typeface="Times New Roman"/>
                      </a:endParaRPr>
                    </a:p>
                  </a:txBody>
                  <a:tcPr marL="48881" marR="488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27412">
                <a:tc>
                  <a:txBody>
                    <a:bodyPr/>
                    <a:lstStyle/>
                    <a:p>
                      <a:pPr algn="ctr">
                        <a:lnSpc>
                          <a:spcPct val="150000"/>
                        </a:lnSpc>
                        <a:spcAft>
                          <a:spcPts val="1000"/>
                        </a:spcAft>
                      </a:pPr>
                      <a:r>
                        <a:rPr lang="es-ES" sz="1800" b="1" u="sng" dirty="0">
                          <a:effectLst/>
                          <a:latin typeface="+mn-lt"/>
                          <a:ea typeface="Calibri"/>
                          <a:cs typeface="Times New Roman"/>
                        </a:rPr>
                        <a:t>Variable </a:t>
                      </a:r>
                      <a:endParaRPr lang="es-EC" sz="1800" dirty="0">
                        <a:effectLst/>
                        <a:latin typeface="+mn-lt"/>
                        <a:ea typeface="Calibri"/>
                        <a:cs typeface="Times New Roman"/>
                      </a:endParaRPr>
                    </a:p>
                    <a:p>
                      <a:pPr algn="ctr">
                        <a:lnSpc>
                          <a:spcPct val="150000"/>
                        </a:lnSpc>
                        <a:spcAft>
                          <a:spcPts val="1000"/>
                        </a:spcAft>
                      </a:pPr>
                      <a:r>
                        <a:rPr lang="es-ES" sz="1800" dirty="0">
                          <a:effectLst/>
                          <a:latin typeface="+mn-lt"/>
                          <a:ea typeface="Calibri"/>
                          <a:cs typeface="Times New Roman"/>
                        </a:rPr>
                        <a:t>Controles D.F.E</a:t>
                      </a:r>
                      <a:endParaRPr lang="es-EC" sz="1800" dirty="0">
                        <a:effectLst/>
                        <a:latin typeface="+mn-lt"/>
                        <a:ea typeface="Calibri"/>
                        <a:cs typeface="Times New Roman"/>
                      </a:endParaRPr>
                    </a:p>
                  </a:txBody>
                  <a:tcPr marL="48881" marR="488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1000"/>
                        </a:spcAft>
                      </a:pPr>
                      <a:r>
                        <a:rPr lang="es-ES" sz="1800">
                          <a:effectLst/>
                          <a:latin typeface="+mn-lt"/>
                          <a:ea typeface="Calibri"/>
                          <a:cs typeface="Times New Roman"/>
                        </a:rPr>
                        <a:t>Nivel de alcance de los controles existentes en la D.F.E</a:t>
                      </a:r>
                      <a:endParaRPr lang="es-EC" sz="1800">
                        <a:effectLst/>
                        <a:latin typeface="+mn-lt"/>
                        <a:ea typeface="Calibri"/>
                        <a:cs typeface="Times New Roman"/>
                      </a:endParaRPr>
                    </a:p>
                  </a:txBody>
                  <a:tcPr marL="48881" marR="488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lnSpc>
                          <a:spcPct val="150000"/>
                        </a:lnSpc>
                        <a:spcAft>
                          <a:spcPts val="800"/>
                        </a:spcAft>
                        <a:buFont typeface="Symbol"/>
                        <a:buChar char=""/>
                      </a:pPr>
                      <a:r>
                        <a:rPr lang="es-ES" sz="1800" dirty="0">
                          <a:effectLst/>
                          <a:latin typeface="+mn-lt"/>
                          <a:ea typeface="Calibri"/>
                          <a:cs typeface="Times New Roman"/>
                        </a:rPr>
                        <a:t>Departamento de Coordinación y Control de la D.F.E</a:t>
                      </a:r>
                      <a:endParaRPr lang="es-EC" sz="1800" dirty="0">
                        <a:effectLst/>
                        <a:latin typeface="+mn-lt"/>
                        <a:ea typeface="Calibri"/>
                        <a:cs typeface="Times New Roman"/>
                      </a:endParaRPr>
                    </a:p>
                  </a:txBody>
                  <a:tcPr marL="48881" marR="488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1000"/>
                        </a:spcAft>
                      </a:pPr>
                      <a:r>
                        <a:rPr lang="es-ES" sz="1800" dirty="0">
                          <a:effectLst/>
                          <a:latin typeface="+mn-lt"/>
                          <a:ea typeface="Calibri"/>
                          <a:cs typeface="Times New Roman"/>
                        </a:rPr>
                        <a:t>Entrevista</a:t>
                      </a:r>
                      <a:endParaRPr lang="es-EC" sz="1800" dirty="0">
                        <a:effectLst/>
                        <a:latin typeface="+mn-lt"/>
                        <a:ea typeface="Calibri"/>
                        <a:cs typeface="Times New Roman"/>
                      </a:endParaRPr>
                    </a:p>
                    <a:p>
                      <a:pPr algn="ctr">
                        <a:lnSpc>
                          <a:spcPct val="150000"/>
                        </a:lnSpc>
                        <a:spcAft>
                          <a:spcPts val="1000"/>
                        </a:spcAft>
                      </a:pPr>
                      <a:r>
                        <a:rPr lang="es-ES" sz="1800" dirty="0">
                          <a:effectLst/>
                          <a:latin typeface="+mn-lt"/>
                          <a:ea typeface="Calibri"/>
                          <a:cs typeface="Times New Roman"/>
                        </a:rPr>
                        <a:t>Procesos</a:t>
                      </a:r>
                      <a:endParaRPr lang="es-EC" sz="1800" dirty="0">
                        <a:effectLst/>
                        <a:latin typeface="+mn-lt"/>
                        <a:ea typeface="Calibri"/>
                        <a:cs typeface="Times New Roman"/>
                      </a:endParaRPr>
                    </a:p>
                  </a:txBody>
                  <a:tcPr marL="48881" marR="488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8033288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upo 10"/>
          <p:cNvGrpSpPr/>
          <p:nvPr/>
        </p:nvGrpSpPr>
        <p:grpSpPr>
          <a:xfrm>
            <a:off x="-1" y="0"/>
            <a:ext cx="9146780" cy="6885384"/>
            <a:chOff x="-1" y="0"/>
            <a:chExt cx="9146780" cy="6885384"/>
          </a:xfrm>
        </p:grpSpPr>
        <p:sp>
          <p:nvSpPr>
            <p:cNvPr id="4" name="3 Rectángulo"/>
            <p:cNvSpPr/>
            <p:nvPr/>
          </p:nvSpPr>
          <p:spPr>
            <a:xfrm>
              <a:off x="1645731" y="260648"/>
              <a:ext cx="5878597" cy="52322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s-ES" sz="28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ACADEMIA DE GUERRA DEL EJÉRCITO</a:t>
              </a:r>
              <a:endParaRPr lang="es-ES" sz="2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2" name="Imagen 1"/>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1" y="6506530"/>
              <a:ext cx="9144001" cy="378854"/>
            </a:xfrm>
            <a:prstGeom prst="rect">
              <a:avLst/>
            </a:prstGeom>
          </p:spPr>
        </p:pic>
        <p:pic>
          <p:nvPicPr>
            <p:cNvPr id="3" name="Imagen 2"/>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8109387" y="0"/>
              <a:ext cx="1037392" cy="1142949"/>
            </a:xfrm>
            <a:prstGeom prst="rect">
              <a:avLst/>
            </a:prstGeom>
          </p:spPr>
        </p:pic>
        <p:pic>
          <p:nvPicPr>
            <p:cNvPr id="8" name="Imagen 7"/>
            <p:cNvPicPr>
              <a:picLocks noChangeAspect="1"/>
            </p:cNvPicPr>
            <p:nvPr/>
          </p:nvPicPr>
          <p:blipFill rotWithShape="1">
            <a:blip r:embed="rId4" cstate="email">
              <a:extLst>
                <a:ext uri="{28A0092B-C50C-407E-A947-70E740481C1C}">
                  <a14:useLocalDpi xmlns:a14="http://schemas.microsoft.com/office/drawing/2010/main"/>
                </a:ext>
              </a:extLst>
            </a:blip>
            <a:srcRect r="2830" b="42138"/>
            <a:stretch/>
          </p:blipFill>
          <p:spPr>
            <a:xfrm>
              <a:off x="827584" y="764703"/>
              <a:ext cx="7416824" cy="216025"/>
            </a:xfrm>
            <a:prstGeom prst="rect">
              <a:avLst/>
            </a:prstGeom>
          </p:spPr>
        </p:pic>
      </p:grpSp>
      <p:pic>
        <p:nvPicPr>
          <p:cNvPr id="7" name="Imagen 6"/>
          <p:cNvPicPr>
            <a:picLocks noChangeAspect="1"/>
          </p:cNvPicPr>
          <p:nvPr/>
        </p:nvPicPr>
        <p:blipFill>
          <a:blip r:embed="rId5"/>
          <a:stretch>
            <a:fillRect/>
          </a:stretch>
        </p:blipFill>
        <p:spPr>
          <a:xfrm>
            <a:off x="107504" y="44028"/>
            <a:ext cx="1020354" cy="1152724"/>
          </a:xfrm>
          <a:prstGeom prst="rect">
            <a:avLst/>
          </a:prstGeom>
        </p:spPr>
      </p:pic>
      <p:sp>
        <p:nvSpPr>
          <p:cNvPr id="9" name="AutoShape 7"/>
          <p:cNvSpPr>
            <a:spLocks noChangeArrowheads="1"/>
          </p:cNvSpPr>
          <p:nvPr/>
        </p:nvSpPr>
        <p:spPr bwMode="auto">
          <a:xfrm>
            <a:off x="1877243" y="1017507"/>
            <a:ext cx="5317506" cy="510778"/>
          </a:xfrm>
          <a:prstGeom prst="round2DiagRect">
            <a:avLst/>
          </a:prstGeom>
          <a:solidFill>
            <a:srgbClr val="000000">
              <a:alpha val="50196"/>
            </a:srgbClr>
          </a:solidFill>
          <a:ln w="3175" algn="ctr">
            <a:solidFill>
              <a:schemeClr val="bg1"/>
            </a:solidFill>
            <a:miter lim="800000"/>
            <a:headEnd/>
            <a:tailEnd/>
          </a:ln>
          <a:effectLst>
            <a:outerShdw blurRad="50800" dist="12700" dir="6600000" algn="ctr" rotWithShape="0">
              <a:sysClr val="windowText" lastClr="000000"/>
            </a:outerShdw>
          </a:effectLst>
        </p:spPr>
        <p:txBody>
          <a:bodyPr wrap="square">
            <a:spAutoFit/>
          </a:bodyPr>
          <a:lstStyle/>
          <a:p>
            <a:pPr marL="0" lvl="1" algn="ctr" fontAlgn="base">
              <a:spcBef>
                <a:spcPct val="0"/>
              </a:spcBef>
              <a:spcAft>
                <a:spcPct val="0"/>
              </a:spcAft>
              <a:defRPr/>
            </a:pPr>
            <a:r>
              <a:rPr lang="es-ES" sz="2400" kern="0" dirty="0">
                <a:ln w="18415" cmpd="sng">
                  <a:noFill/>
                  <a:prstDash val="solid"/>
                </a:ln>
                <a:solidFill>
                  <a:srgbClr val="FF0000"/>
                </a:solidFill>
                <a:effectLst>
                  <a:glow rad="63500">
                    <a:prstClr val="black">
                      <a:alpha val="40000"/>
                    </a:prstClr>
                  </a:glow>
                  <a:outerShdw blurRad="63500" dir="3600000" algn="tl" rotWithShape="0">
                    <a:srgbClr val="000000">
                      <a:alpha val="70000"/>
                    </a:srgbClr>
                  </a:outerShdw>
                </a:effectLst>
                <a:latin typeface="Arial Black" pitchFamily="34" charset="0"/>
              </a:rPr>
              <a:t>MARCO METODOLÓGICO</a:t>
            </a:r>
          </a:p>
        </p:txBody>
      </p:sp>
      <p:sp>
        <p:nvSpPr>
          <p:cNvPr id="5" name="4 Rectángulo"/>
          <p:cNvSpPr/>
          <p:nvPr/>
        </p:nvSpPr>
        <p:spPr>
          <a:xfrm>
            <a:off x="839176" y="2636912"/>
            <a:ext cx="7491705" cy="2031325"/>
          </a:xfrm>
          <a:prstGeom prst="rect">
            <a:avLst/>
          </a:prstGeom>
        </p:spPr>
        <p:txBody>
          <a:bodyPr wrap="square">
            <a:spAutoFit/>
          </a:bodyPr>
          <a:lstStyle/>
          <a:p>
            <a:pPr algn="just"/>
            <a:r>
              <a:rPr lang="es-ES" dirty="0"/>
              <a:t>El tipo de investigación a realizar busca especificar los sistemas, determinado por la descripción de los aplicativos del nuevo sistema SINAFIP, como está estructurado, detallando las características nuevas relacionadas al sistema anterior </a:t>
            </a:r>
            <a:r>
              <a:rPr lang="es-ES" dirty="0" err="1" smtClean="0"/>
              <a:t>Esigef</a:t>
            </a:r>
            <a:r>
              <a:rPr lang="es-ES" dirty="0" smtClean="0"/>
              <a:t>.</a:t>
            </a:r>
          </a:p>
          <a:p>
            <a:pPr algn="just"/>
            <a:endParaRPr lang="es-ES" dirty="0"/>
          </a:p>
          <a:p>
            <a:pPr algn="just"/>
            <a:r>
              <a:rPr lang="es-ES" dirty="0"/>
              <a:t>El diseño de investigación será </a:t>
            </a:r>
            <a:r>
              <a:rPr lang="es-ES" dirty="0" err="1"/>
              <a:t>transeccional</a:t>
            </a:r>
            <a:r>
              <a:rPr lang="es-ES" dirty="0"/>
              <a:t> o transversal, ya que se recolectan datos en un solo momento, en un tiempo </a:t>
            </a:r>
            <a:r>
              <a:rPr lang="es-ES" dirty="0" smtClean="0"/>
              <a:t>único.</a:t>
            </a:r>
            <a:endParaRPr lang="es-EC" dirty="0"/>
          </a:p>
        </p:txBody>
      </p:sp>
    </p:spTree>
    <p:extLst>
      <p:ext uri="{BB962C8B-B14F-4D97-AF65-F5344CB8AC3E}">
        <p14:creationId xmlns:p14="http://schemas.microsoft.com/office/powerpoint/2010/main" val="4670976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upo 10"/>
          <p:cNvGrpSpPr/>
          <p:nvPr/>
        </p:nvGrpSpPr>
        <p:grpSpPr>
          <a:xfrm>
            <a:off x="-1" y="0"/>
            <a:ext cx="9146780" cy="6885384"/>
            <a:chOff x="-1" y="0"/>
            <a:chExt cx="9146780" cy="6885384"/>
          </a:xfrm>
        </p:grpSpPr>
        <p:sp>
          <p:nvSpPr>
            <p:cNvPr id="4" name="3 Rectángulo"/>
            <p:cNvSpPr/>
            <p:nvPr/>
          </p:nvSpPr>
          <p:spPr>
            <a:xfrm>
              <a:off x="1645731" y="260648"/>
              <a:ext cx="5878597" cy="52322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s-ES" sz="28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ACADEMIA DE GUERRA DEL EJÉRCITO</a:t>
              </a:r>
              <a:endParaRPr lang="es-ES" sz="2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2" name="Imagen 1"/>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1" y="6506530"/>
              <a:ext cx="9144001" cy="378854"/>
            </a:xfrm>
            <a:prstGeom prst="rect">
              <a:avLst/>
            </a:prstGeom>
          </p:spPr>
        </p:pic>
        <p:pic>
          <p:nvPicPr>
            <p:cNvPr id="3" name="Imagen 2"/>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8109387" y="0"/>
              <a:ext cx="1037392" cy="1142949"/>
            </a:xfrm>
            <a:prstGeom prst="rect">
              <a:avLst/>
            </a:prstGeom>
          </p:spPr>
        </p:pic>
        <p:pic>
          <p:nvPicPr>
            <p:cNvPr id="8" name="Imagen 7"/>
            <p:cNvPicPr>
              <a:picLocks noChangeAspect="1"/>
            </p:cNvPicPr>
            <p:nvPr/>
          </p:nvPicPr>
          <p:blipFill rotWithShape="1">
            <a:blip r:embed="rId4" cstate="email">
              <a:extLst>
                <a:ext uri="{28A0092B-C50C-407E-A947-70E740481C1C}">
                  <a14:useLocalDpi xmlns:a14="http://schemas.microsoft.com/office/drawing/2010/main"/>
                </a:ext>
              </a:extLst>
            </a:blip>
            <a:srcRect r="2830" b="42138"/>
            <a:stretch/>
          </p:blipFill>
          <p:spPr>
            <a:xfrm>
              <a:off x="827584" y="764703"/>
              <a:ext cx="7416824" cy="216025"/>
            </a:xfrm>
            <a:prstGeom prst="rect">
              <a:avLst/>
            </a:prstGeom>
          </p:spPr>
        </p:pic>
      </p:grpSp>
      <p:pic>
        <p:nvPicPr>
          <p:cNvPr id="7" name="Imagen 6"/>
          <p:cNvPicPr>
            <a:picLocks noChangeAspect="1"/>
          </p:cNvPicPr>
          <p:nvPr/>
        </p:nvPicPr>
        <p:blipFill>
          <a:blip r:embed="rId5"/>
          <a:stretch>
            <a:fillRect/>
          </a:stretch>
        </p:blipFill>
        <p:spPr>
          <a:xfrm>
            <a:off x="107504" y="44028"/>
            <a:ext cx="1020354" cy="1152724"/>
          </a:xfrm>
          <a:prstGeom prst="rect">
            <a:avLst/>
          </a:prstGeom>
        </p:spPr>
      </p:pic>
      <p:sp>
        <p:nvSpPr>
          <p:cNvPr id="9" name="AutoShape 7"/>
          <p:cNvSpPr>
            <a:spLocks noChangeArrowheads="1"/>
          </p:cNvSpPr>
          <p:nvPr/>
        </p:nvSpPr>
        <p:spPr bwMode="auto">
          <a:xfrm>
            <a:off x="1877243" y="1017507"/>
            <a:ext cx="5317506" cy="510778"/>
          </a:xfrm>
          <a:prstGeom prst="round2DiagRect">
            <a:avLst/>
          </a:prstGeom>
          <a:solidFill>
            <a:srgbClr val="000000">
              <a:alpha val="50196"/>
            </a:srgbClr>
          </a:solidFill>
          <a:ln w="3175" algn="ctr">
            <a:solidFill>
              <a:schemeClr val="bg1"/>
            </a:solidFill>
            <a:miter lim="800000"/>
            <a:headEnd/>
            <a:tailEnd/>
          </a:ln>
          <a:effectLst>
            <a:outerShdw blurRad="50800" dist="12700" dir="6600000" algn="ctr" rotWithShape="0">
              <a:sysClr val="windowText" lastClr="000000"/>
            </a:outerShdw>
          </a:effectLst>
        </p:spPr>
        <p:txBody>
          <a:bodyPr wrap="square">
            <a:spAutoFit/>
          </a:bodyPr>
          <a:lstStyle/>
          <a:p>
            <a:pPr marL="0" lvl="1" algn="ctr" fontAlgn="base">
              <a:spcBef>
                <a:spcPct val="0"/>
              </a:spcBef>
              <a:spcAft>
                <a:spcPct val="0"/>
              </a:spcAft>
              <a:defRPr/>
            </a:pPr>
            <a:r>
              <a:rPr lang="es-ES" sz="2400" kern="0" dirty="0">
                <a:ln w="18415" cmpd="sng">
                  <a:noFill/>
                  <a:prstDash val="solid"/>
                </a:ln>
                <a:solidFill>
                  <a:srgbClr val="FF0000"/>
                </a:solidFill>
                <a:effectLst>
                  <a:glow rad="63500">
                    <a:prstClr val="black">
                      <a:alpha val="40000"/>
                    </a:prstClr>
                  </a:glow>
                  <a:outerShdw blurRad="63500" dir="3600000" algn="tl" rotWithShape="0">
                    <a:srgbClr val="000000">
                      <a:alpha val="70000"/>
                    </a:srgbClr>
                  </a:outerShdw>
                </a:effectLst>
                <a:latin typeface="Arial Black" pitchFamily="34" charset="0"/>
              </a:rPr>
              <a:t>MARCO METODOLÓGICO</a:t>
            </a:r>
          </a:p>
        </p:txBody>
      </p:sp>
      <p:sp>
        <p:nvSpPr>
          <p:cNvPr id="6" name="5 Rectángulo"/>
          <p:cNvSpPr/>
          <p:nvPr/>
        </p:nvSpPr>
        <p:spPr>
          <a:xfrm>
            <a:off x="1003107" y="2420888"/>
            <a:ext cx="7065778" cy="2862322"/>
          </a:xfrm>
          <a:prstGeom prst="rect">
            <a:avLst/>
          </a:prstGeom>
        </p:spPr>
        <p:txBody>
          <a:bodyPr wrap="square">
            <a:spAutoFit/>
          </a:bodyPr>
          <a:lstStyle/>
          <a:p>
            <a:pPr algn="just"/>
            <a:r>
              <a:rPr lang="es-EC" b="1" dirty="0" smtClean="0"/>
              <a:t>MÉTODOS, TÉCNICAS E INSTRUMENTOS DE LA INVESTIGACIÓN</a:t>
            </a:r>
            <a:endParaRPr lang="es-ES" b="1" dirty="0" smtClean="0"/>
          </a:p>
          <a:p>
            <a:pPr algn="just"/>
            <a:endParaRPr lang="es-ES" b="1" dirty="0"/>
          </a:p>
          <a:p>
            <a:pPr algn="just"/>
            <a:r>
              <a:rPr lang="es-ES" dirty="0" smtClean="0"/>
              <a:t>La </a:t>
            </a:r>
            <a:r>
              <a:rPr lang="es-ES" dirty="0"/>
              <a:t>Observación: llevada a cabo en las </a:t>
            </a:r>
            <a:r>
              <a:rPr lang="es-ES" dirty="0" err="1"/>
              <a:t>EODs</a:t>
            </a:r>
            <a:r>
              <a:rPr lang="es-ES" dirty="0"/>
              <a:t> de la Fuerza Terrestre con los procesos financieros desarrollados y controlados por la Dirección de Finanzas del Ejército</a:t>
            </a:r>
            <a:r>
              <a:rPr lang="es-ES" dirty="0" smtClean="0"/>
              <a:t>.</a:t>
            </a:r>
          </a:p>
          <a:p>
            <a:pPr algn="just"/>
            <a:endParaRPr lang="es-EC" dirty="0"/>
          </a:p>
          <a:p>
            <a:pPr algn="just"/>
            <a:r>
              <a:rPr lang="es-ES" dirty="0"/>
              <a:t>Entrevista: a los Jefes Departamentales de la Dirección de Finanzas del Ejército de los módulos de Contabilidad, Presupuesto, Tesorería y Control de Bienes, quienes pondrán en ejecución la implementación del nuevo sistema SINAFIP</a:t>
            </a:r>
            <a:endParaRPr lang="es-EC" dirty="0"/>
          </a:p>
        </p:txBody>
      </p:sp>
    </p:spTree>
    <p:extLst>
      <p:ext uri="{BB962C8B-B14F-4D97-AF65-F5344CB8AC3E}">
        <p14:creationId xmlns:p14="http://schemas.microsoft.com/office/powerpoint/2010/main" val="166241976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3688</TotalTime>
  <Words>1134</Words>
  <Application>Microsoft Office PowerPoint</Application>
  <PresentationFormat>Presentación en pantalla (4:3)</PresentationFormat>
  <Paragraphs>179</Paragraphs>
  <Slides>19</Slides>
  <Notes>0</Notes>
  <HiddenSlides>0</HiddenSlides>
  <MMClips>0</MMClips>
  <ScaleCrop>false</ScaleCrop>
  <HeadingPairs>
    <vt:vector size="4" baseType="variant">
      <vt:variant>
        <vt:lpstr>Tema</vt:lpstr>
      </vt:variant>
      <vt:variant>
        <vt:i4>1</vt:i4>
      </vt:variant>
      <vt:variant>
        <vt:lpstr>Títulos de diapositiva</vt:lpstr>
      </vt:variant>
      <vt:variant>
        <vt:i4>19</vt:i4>
      </vt:variant>
    </vt:vector>
  </HeadingPairs>
  <TitlesOfParts>
    <vt:vector size="20"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MSc. PEDRO MOSQUERA</dc:creator>
  <cp:lastModifiedBy>GALO</cp:lastModifiedBy>
  <cp:revision>306</cp:revision>
  <dcterms:created xsi:type="dcterms:W3CDTF">2013-02-26T20:00:32Z</dcterms:created>
  <dcterms:modified xsi:type="dcterms:W3CDTF">2021-06-01T23:12:23Z</dcterms:modified>
</cp:coreProperties>
</file>