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3" r:id="rId10"/>
    <p:sldId id="286" r:id="rId11"/>
    <p:sldId id="264" r:id="rId12"/>
    <p:sldId id="265" r:id="rId13"/>
    <p:sldId id="266" r:id="rId14"/>
    <p:sldId id="268" r:id="rId15"/>
    <p:sldId id="269" r:id="rId16"/>
    <p:sldId id="270" r:id="rId17"/>
    <p:sldId id="290" r:id="rId18"/>
    <p:sldId id="273" r:id="rId19"/>
    <p:sldId id="274" r:id="rId20"/>
    <p:sldId id="275" r:id="rId21"/>
    <p:sldId id="284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344D84-9AFB-497E-A393-DC336BA19D2E}"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ac\Desktop\TESIS_TRAnsFEREncia%20de%20calor\Excelcompletos\Calculos%20de%20prueba%20-%20agua_Corregid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ac\Desktop\TESIS_TRAnsFEREncia%20de%20calor\Excelcompletos\Calculos%20de%20prueba%20-%20agua_Corregid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ac\Desktop\TESIS_TRAnsFEREncia%20de%20calor\Excelcompletos\Calculos%20de%20prueba%20-%20glicerina_grafic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ac\Desktop\TESIS_TRAnsFEREncia%20de%20calor\Excelcompletos\Calculos%20de%20prueba%20-%20glicerina_grafic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61825492316361"/>
          <c:y val="2.8068884611801709E-2"/>
          <c:w val="0.82638500941734316"/>
          <c:h val="0.69099383245612733"/>
        </c:manualLayout>
      </c:layout>
      <c:lineChart>
        <c:grouping val="standard"/>
        <c:varyColors val="0"/>
        <c:ser>
          <c:idx val="1"/>
          <c:order val="0"/>
          <c:tx>
            <c:v>Kteórico</c:v>
          </c:tx>
          <c:spPr>
            <a:ln w="22225" cap="rnd" cmpd="sng" algn="ctr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GraficasResumen!$K$15:$K$22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GraficasResumen!$M$15:$M$22</c:f>
              <c:numCache>
                <c:formatCode>0.000</c:formatCode>
                <c:ptCount val="8"/>
                <c:pt idx="0">
                  <c:v>0.60699999999999998</c:v>
                </c:pt>
                <c:pt idx="1">
                  <c:v>0.60699999999999998</c:v>
                </c:pt>
                <c:pt idx="2">
                  <c:v>0.60699999999999998</c:v>
                </c:pt>
                <c:pt idx="3">
                  <c:v>0.60699999999999998</c:v>
                </c:pt>
                <c:pt idx="4">
                  <c:v>0.60699999999999998</c:v>
                </c:pt>
                <c:pt idx="5">
                  <c:v>0.60699999999999998</c:v>
                </c:pt>
                <c:pt idx="6">
                  <c:v>0.60699999999999998</c:v>
                </c:pt>
                <c:pt idx="7">
                  <c:v>0.60699999999999998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B8-4459-ADD8-F1CB2EEC8BFE}"/>
            </c:ext>
          </c:extLst>
        </c:ser>
        <c:ser>
          <c:idx val="0"/>
          <c:order val="1"/>
          <c:tx>
            <c:v>Exp1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8652533036852021E-2"/>
                  <c:y val="3.6090219866166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CB8-4459-ADD8-F1CB2EEC8BFE}"/>
                </c:ext>
              </c:extLst>
            </c:dLbl>
            <c:dLbl>
              <c:idx val="2"/>
              <c:layout>
                <c:manualLayout>
                  <c:x val="-5.0915589129695342E-2"/>
                  <c:y val="2.4060146577444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CB8-4459-ADD8-F1CB2EEC8BFE}"/>
                </c:ext>
              </c:extLst>
            </c:dLbl>
            <c:dLbl>
              <c:idx val="3"/>
              <c:layout>
                <c:manualLayout>
                  <c:x val="-4.8336607827309787E-2"/>
                  <c:y val="2.4060146577444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CB8-4459-ADD8-F1CB2EEC8BFE}"/>
                </c:ext>
              </c:extLst>
            </c:dLbl>
            <c:dLbl>
              <c:idx val="7"/>
              <c:layout>
                <c:manualLayout>
                  <c:x val="-4.8336607827309884E-2"/>
                  <c:y val="-2.0050122147870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CB8-4459-ADD8-F1CB2EEC8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GraficasResumen!$K$15:$K$22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GraficasResumen!$L$15:$L$22</c:f>
              <c:numCache>
                <c:formatCode>0.000</c:formatCode>
                <c:ptCount val="8"/>
                <c:pt idx="0">
                  <c:v>0.69208230594297948</c:v>
                </c:pt>
                <c:pt idx="1">
                  <c:v>0.4384672694530144</c:v>
                </c:pt>
                <c:pt idx="2">
                  <c:v>0.47488481674977667</c:v>
                </c:pt>
                <c:pt idx="3">
                  <c:v>0.48420308440729748</c:v>
                </c:pt>
                <c:pt idx="4">
                  <c:v>0.45203147137192612</c:v>
                </c:pt>
                <c:pt idx="5">
                  <c:v>0.53100094644796902</c:v>
                </c:pt>
                <c:pt idx="6">
                  <c:v>0.5722942410366334</c:v>
                </c:pt>
                <c:pt idx="7">
                  <c:v>0.6530128893488929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CB8-4459-ADD8-F1CB2EEC8BFE}"/>
            </c:ext>
          </c:extLst>
        </c:ser>
        <c:ser>
          <c:idx val="2"/>
          <c:order val="2"/>
          <c:tx>
            <c:v>Exp2</c:v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6.1231514339237576E-2"/>
                  <c:y val="-1.2030073288722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CB8-4459-ADD8-F1CB2EEC8BFE}"/>
                </c:ext>
              </c:extLst>
            </c:dLbl>
            <c:dLbl>
              <c:idx val="3"/>
              <c:layout>
                <c:manualLayout>
                  <c:x val="-4.0599663920153163E-2"/>
                  <c:y val="-2.4060146577444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CB8-4459-ADD8-F1CB2EEC8BFE}"/>
                </c:ext>
              </c:extLst>
            </c:dLbl>
            <c:dLbl>
              <c:idx val="4"/>
              <c:layout>
                <c:manualLayout>
                  <c:x val="-4.8336607827309787E-2"/>
                  <c:y val="-2.0050122147870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CB8-4459-ADD8-F1CB2EEC8BFE}"/>
                </c:ext>
              </c:extLst>
            </c:dLbl>
            <c:dLbl>
              <c:idx val="5"/>
              <c:layout>
                <c:manualLayout>
                  <c:x val="-4.8336607827309787E-2"/>
                  <c:y val="2.005012214787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CB8-4459-ADD8-F1CB2EEC8BFE}"/>
                </c:ext>
              </c:extLst>
            </c:dLbl>
            <c:dLbl>
              <c:idx val="7"/>
              <c:layout>
                <c:manualLayout>
                  <c:x val="-4.8336607827309884E-2"/>
                  <c:y val="-1.2030073288722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CB8-4459-ADD8-F1CB2EEC8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GraficasResumen!$K$15:$K$22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GraficasResumen!$L$25:$L$32</c:f>
              <c:numCache>
                <c:formatCode>0.000</c:formatCode>
                <c:ptCount val="8"/>
                <c:pt idx="0">
                  <c:v>0.61189115730585941</c:v>
                </c:pt>
                <c:pt idx="1">
                  <c:v>0.44985602969854727</c:v>
                </c:pt>
                <c:pt idx="2">
                  <c:v>0.49557855244899551</c:v>
                </c:pt>
                <c:pt idx="3">
                  <c:v>0.49279859521216951</c:v>
                </c:pt>
                <c:pt idx="4">
                  <c:v>0.50363628641356373</c:v>
                </c:pt>
                <c:pt idx="5">
                  <c:v>0.51219762875091734</c:v>
                </c:pt>
                <c:pt idx="6">
                  <c:v>0.52388297129451111</c:v>
                </c:pt>
                <c:pt idx="7">
                  <c:v>0.57194072749109248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CB8-4459-ADD8-F1CB2EEC8BFE}"/>
            </c:ext>
          </c:extLst>
        </c:ser>
        <c:ser>
          <c:idx val="3"/>
          <c:order val="3"/>
          <c:tx>
            <c:v>Exp3</c:v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317864522253867E-2"/>
                  <c:y val="-4.0100244295740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CB8-4459-ADD8-F1CB2EEC8BFE}"/>
                </c:ext>
              </c:extLst>
            </c:dLbl>
            <c:dLbl>
              <c:idx val="2"/>
              <c:layout>
                <c:manualLayout>
                  <c:x val="-5.0915589129695342E-2"/>
                  <c:y val="-2.80701710070182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CB8-4459-ADD8-F1CB2EEC8BFE}"/>
                </c:ext>
              </c:extLst>
            </c:dLbl>
            <c:dLbl>
              <c:idx val="3"/>
              <c:layout>
                <c:manualLayout>
                  <c:x val="-4.8336607827309835E-2"/>
                  <c:y val="-2.8070171007018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CB8-4459-ADD8-F1CB2EEC8BFE}"/>
                </c:ext>
              </c:extLst>
            </c:dLbl>
            <c:dLbl>
              <c:idx val="5"/>
              <c:layout>
                <c:manualLayout>
                  <c:x val="-4.8336607827309787E-2"/>
                  <c:y val="-1.6040097718296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CB8-4459-ADD8-F1CB2EEC8BFE}"/>
                </c:ext>
              </c:extLst>
            </c:dLbl>
            <c:dLbl>
              <c:idx val="6"/>
              <c:layout>
                <c:manualLayout>
                  <c:x val="-5.0915589129695342E-2"/>
                  <c:y val="-3.6090219866166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CB8-4459-ADD8-F1CB2EEC8BFE}"/>
                </c:ext>
              </c:extLst>
            </c:dLbl>
            <c:dLbl>
              <c:idx val="7"/>
              <c:layout>
                <c:manualLayout>
                  <c:x val="-4.8336607827309884E-2"/>
                  <c:y val="1.6040097718296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CB8-4459-ADD8-F1CB2EEC8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GraficasResumen!$K$15:$K$22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GraficasResumen!$L$35:$L$44</c:f>
              <c:numCache>
                <c:formatCode>0.000</c:formatCode>
                <c:ptCount val="10"/>
                <c:pt idx="0">
                  <c:v>0.80808109615028412</c:v>
                </c:pt>
                <c:pt idx="1">
                  <c:v>0.49224752616803064</c:v>
                </c:pt>
                <c:pt idx="2">
                  <c:v>0.52877064756655234</c:v>
                </c:pt>
                <c:pt idx="3">
                  <c:v>0.55310695984908576</c:v>
                </c:pt>
                <c:pt idx="4">
                  <c:v>0.57679325326854936</c:v>
                </c:pt>
                <c:pt idx="5">
                  <c:v>0.56606356479648468</c:v>
                </c:pt>
                <c:pt idx="6">
                  <c:v>0.56142369951126747</c:v>
                </c:pt>
                <c:pt idx="7">
                  <c:v>0.52466168994377815</c:v>
                </c:pt>
                <c:pt idx="8">
                  <c:v>0.54625008601096303</c:v>
                </c:pt>
                <c:pt idx="9">
                  <c:v>0.59121651871108249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2CB8-4459-ADD8-F1CB2EEC8B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29199392"/>
        <c:axId val="429199720"/>
      </c:lineChart>
      <c:catAx>
        <c:axId val="429199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intervalos de temperatura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720"/>
        <c:crosses val="autoZero"/>
        <c:auto val="1"/>
        <c:lblAlgn val="ctr"/>
        <c:lblOffset val="100"/>
        <c:noMultiLvlLbl val="0"/>
      </c:catAx>
      <c:valAx>
        <c:axId val="429199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K conductividad térmica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39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831401635724"/>
          <c:y val="3.2080195436592199E-2"/>
          <c:w val="0.82638500941734316"/>
          <c:h val="0.69099383245612733"/>
        </c:manualLayout>
      </c:layout>
      <c:lineChart>
        <c:grouping val="standard"/>
        <c:varyColors val="0"/>
        <c:ser>
          <c:idx val="1"/>
          <c:order val="0"/>
          <c:tx>
            <c:v>Kteórico</c:v>
          </c:tx>
          <c:spPr>
            <a:ln w="22225" cap="rnd" cmpd="sng" algn="ctr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Resumen2metodo!$B$3:$B$10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Resumen2metodo!$D$3:$D$10</c:f>
              <c:numCache>
                <c:formatCode>0.000</c:formatCode>
                <c:ptCount val="8"/>
                <c:pt idx="0">
                  <c:v>0.60699999999999998</c:v>
                </c:pt>
                <c:pt idx="1">
                  <c:v>0.60699999999999998</c:v>
                </c:pt>
                <c:pt idx="2">
                  <c:v>0.60699999999999998</c:v>
                </c:pt>
                <c:pt idx="3">
                  <c:v>0.60699999999999998</c:v>
                </c:pt>
                <c:pt idx="4">
                  <c:v>0.60699999999999998</c:v>
                </c:pt>
                <c:pt idx="5">
                  <c:v>0.60699999999999998</c:v>
                </c:pt>
                <c:pt idx="6">
                  <c:v>0.60699999999999998</c:v>
                </c:pt>
                <c:pt idx="7">
                  <c:v>0.60699999999999998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DB-43E1-A885-75A5BA2C9298}"/>
            </c:ext>
          </c:extLst>
        </c:ser>
        <c:ser>
          <c:idx val="0"/>
          <c:order val="1"/>
          <c:tx>
            <c:v>Exp1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4.8336607827309787E-2"/>
                  <c:y val="2.0050122147870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6DB-43E1-A885-75A5BA2C9298}"/>
                </c:ext>
              </c:extLst>
            </c:dLbl>
            <c:dLbl>
              <c:idx val="3"/>
              <c:layout>
                <c:manualLayout>
                  <c:x val="-4.8336607827309835E-2"/>
                  <c:y val="2.8070171007018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6DB-43E1-A885-75A5BA2C9298}"/>
                </c:ext>
              </c:extLst>
            </c:dLbl>
            <c:dLbl>
              <c:idx val="4"/>
              <c:layout>
                <c:manualLayout>
                  <c:x val="-4.8336607827309884E-2"/>
                  <c:y val="2.0050122147870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6DB-43E1-A885-75A5BA2C9298}"/>
                </c:ext>
              </c:extLst>
            </c:dLbl>
            <c:dLbl>
              <c:idx val="5"/>
              <c:layout>
                <c:manualLayout>
                  <c:x val="-4.8336607827309787E-2"/>
                  <c:y val="-1.2030073288722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6DB-43E1-A885-75A5BA2C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Resumen2metodo!$B$3:$B$10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Resumen2metodo!$C$3:$C$10</c:f>
              <c:numCache>
                <c:formatCode>0.000</c:formatCode>
                <c:ptCount val="8"/>
                <c:pt idx="0">
                  <c:v>0.67758691634948365</c:v>
                </c:pt>
                <c:pt idx="1">
                  <c:v>0.44655601977201798</c:v>
                </c:pt>
                <c:pt idx="2">
                  <c:v>0.4708014457582454</c:v>
                </c:pt>
                <c:pt idx="3">
                  <c:v>0.47995221507038771</c:v>
                </c:pt>
                <c:pt idx="4">
                  <c:v>0.44858645297850336</c:v>
                </c:pt>
                <c:pt idx="5">
                  <c:v>0.52588245594423977</c:v>
                </c:pt>
                <c:pt idx="6">
                  <c:v>0.56636367837677348</c:v>
                </c:pt>
                <c:pt idx="7">
                  <c:v>0.64520024602183934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DB-43E1-A885-75A5BA2C9298}"/>
            </c:ext>
          </c:extLst>
        </c:ser>
        <c:ser>
          <c:idx val="2"/>
          <c:order val="2"/>
          <c:tx>
            <c:v>Exp2</c:v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8336607827309835E-2"/>
                  <c:y val="-1.6040097718296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6DB-43E1-A885-75A5BA2C9298}"/>
                </c:ext>
              </c:extLst>
            </c:dLbl>
            <c:dLbl>
              <c:idx val="4"/>
              <c:layout>
                <c:manualLayout>
                  <c:x val="-4.8336607827309884E-2"/>
                  <c:y val="-1.2030073288722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6DB-43E1-A885-75A5BA2C9298}"/>
                </c:ext>
              </c:extLst>
            </c:dLbl>
            <c:dLbl>
              <c:idx val="5"/>
              <c:layout>
                <c:manualLayout>
                  <c:x val="-4.8336607827309787E-2"/>
                  <c:y val="1.2030073288722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6DB-43E1-A885-75A5BA2C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Resumen2metodo!$B$3:$B$10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Resumen2metodo!$C$13:$C$20</c:f>
              <c:numCache>
                <c:formatCode>0.000</c:formatCode>
                <c:ptCount val="8"/>
                <c:pt idx="0">
                  <c:v>0.60265794011924145</c:v>
                </c:pt>
                <c:pt idx="1">
                  <c:v>0.44619493494580542</c:v>
                </c:pt>
                <c:pt idx="2">
                  <c:v>0.49112698881996719</c:v>
                </c:pt>
                <c:pt idx="3">
                  <c:v>0.48839594931286806</c:v>
                </c:pt>
                <c:pt idx="4">
                  <c:v>0.49904165389651234</c:v>
                </c:pt>
                <c:pt idx="5">
                  <c:v>0.50745098554034096</c:v>
                </c:pt>
                <c:pt idx="6">
                  <c:v>0.51891402236948225</c:v>
                </c:pt>
                <c:pt idx="7">
                  <c:v>0.56602141044899501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6DB-43E1-A885-75A5BA2C9298}"/>
            </c:ext>
          </c:extLst>
        </c:ser>
        <c:ser>
          <c:idx val="3"/>
          <c:order val="3"/>
          <c:tx>
            <c:v>Exp3</c:v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8336607827309787E-2"/>
                  <c:y val="-2.4060146577444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6DB-43E1-A885-75A5BA2C9298}"/>
                </c:ext>
              </c:extLst>
            </c:dLbl>
            <c:dLbl>
              <c:idx val="3"/>
              <c:layout>
                <c:manualLayout>
                  <c:x val="-4.8336607827309835E-2"/>
                  <c:y val="-1.6040097718296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6DB-43E1-A885-75A5BA2C9298}"/>
                </c:ext>
              </c:extLst>
            </c:dLbl>
            <c:dLbl>
              <c:idx val="5"/>
              <c:layout>
                <c:manualLayout>
                  <c:x val="-4.8336607827309787E-2"/>
                  <c:y val="-1.6040097718296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F6DB-43E1-A885-75A5BA2C9298}"/>
                </c:ext>
              </c:extLst>
            </c:dLbl>
            <c:dLbl>
              <c:idx val="6"/>
              <c:layout>
                <c:manualLayout>
                  <c:x val="-4.8336607827309787E-2"/>
                  <c:y val="-3.2080195436592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6DB-43E1-A885-75A5BA2C9298}"/>
                </c:ext>
              </c:extLst>
            </c:dLbl>
            <c:dLbl>
              <c:idx val="7"/>
              <c:layout>
                <c:manualLayout>
                  <c:x val="-4.8336607827309884E-2"/>
                  <c:y val="1.6040097718296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F6DB-43E1-A885-75A5BA2C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Resumen2metodo!$B$3:$B$10</c:f>
              <c:strCache>
                <c:ptCount val="8"/>
                <c:pt idx="0">
                  <c:v>[12,16)</c:v>
                </c:pt>
                <c:pt idx="1">
                  <c:v>[16;20)</c:v>
                </c:pt>
                <c:pt idx="2">
                  <c:v>[20;24)</c:v>
                </c:pt>
                <c:pt idx="3">
                  <c:v>[24;28)</c:v>
                </c:pt>
                <c:pt idx="4">
                  <c:v>[28;32)</c:v>
                </c:pt>
                <c:pt idx="5">
                  <c:v>[32;36)</c:v>
                </c:pt>
                <c:pt idx="6">
                  <c:v>[36;40)</c:v>
                </c:pt>
                <c:pt idx="7">
                  <c:v>[40;44,5]</c:v>
                </c:pt>
              </c:strCache>
            </c:strRef>
          </c:cat>
          <c:val>
            <c:numRef>
              <c:f>Resumen2metodo!$C$23:$C$32</c:f>
              <c:numCache>
                <c:formatCode>0.000</c:formatCode>
                <c:ptCount val="10"/>
                <c:pt idx="0">
                  <c:v>0.78542328885439583</c:v>
                </c:pt>
                <c:pt idx="1">
                  <c:v>0.48786467370510023</c:v>
                </c:pt>
                <c:pt idx="2">
                  <c:v>0.52370254739909528</c:v>
                </c:pt>
                <c:pt idx="3">
                  <c:v>0.54756938555496004</c:v>
                </c:pt>
                <c:pt idx="4">
                  <c:v>0.57079480323485632</c:v>
                </c:pt>
                <c:pt idx="5">
                  <c:v>0.56027388753370666</c:v>
                </c:pt>
                <c:pt idx="6">
                  <c:v>0.55572430236564196</c:v>
                </c:pt>
                <c:pt idx="7">
                  <c:v>0.51967758911097539</c:v>
                </c:pt>
                <c:pt idx="8">
                  <c:v>0.54084592924845754</c:v>
                </c:pt>
                <c:pt idx="9">
                  <c:v>0.5848831263349229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6DB-43E1-A885-75A5BA2C929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29199392"/>
        <c:axId val="429199720"/>
      </c:lineChart>
      <c:catAx>
        <c:axId val="429199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intervalos de temperatura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720"/>
        <c:crosses val="autoZero"/>
        <c:auto val="1"/>
        <c:lblAlgn val="ctr"/>
        <c:lblOffset val="100"/>
        <c:noMultiLvlLbl val="0"/>
      </c:catAx>
      <c:valAx>
        <c:axId val="429199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K conductividad térmica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39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7553877193921"/>
          <c:y val="4.7986289631533847E-2"/>
          <c:w val="0.84734872426660957"/>
          <c:h val="0.73587514928243225"/>
        </c:manualLayout>
      </c:layout>
      <c:lineChart>
        <c:grouping val="standard"/>
        <c:varyColors val="0"/>
        <c:ser>
          <c:idx val="1"/>
          <c:order val="0"/>
          <c:tx>
            <c:v>Kteórico</c:v>
          </c:tx>
          <c:spPr>
            <a:ln w="22225" cap="rnd" cmpd="sng" algn="ctr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'Graficas resumen'!$B$26:$B$33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'P1'!$D$352:$D$360</c:f>
              <c:numCache>
                <c:formatCode>0.000</c:formatCode>
                <c:ptCount val="9"/>
                <c:pt idx="0">
                  <c:v>0.28399999999999997</c:v>
                </c:pt>
                <c:pt idx="1">
                  <c:v>0.28399999999999997</c:v>
                </c:pt>
                <c:pt idx="2">
                  <c:v>0.28399999999999997</c:v>
                </c:pt>
                <c:pt idx="3">
                  <c:v>0.28399999999999997</c:v>
                </c:pt>
                <c:pt idx="4">
                  <c:v>0.28399999999999997</c:v>
                </c:pt>
                <c:pt idx="5">
                  <c:v>0.28399999999999997</c:v>
                </c:pt>
                <c:pt idx="6">
                  <c:v>0.28399999999999997</c:v>
                </c:pt>
                <c:pt idx="7">
                  <c:v>0.28399999999999997</c:v>
                </c:pt>
                <c:pt idx="8">
                  <c:v>0.28399999999999997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A5-4E4F-9784-1D8BB4D4CB14}"/>
            </c:ext>
          </c:extLst>
        </c:ser>
        <c:ser>
          <c:idx val="0"/>
          <c:order val="1"/>
          <c:tx>
            <c:v>Exp1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5765350759726507E-2"/>
                  <c:y val="1.713796058269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A5-4E4F-9784-1D8BB4D4CB14}"/>
                </c:ext>
              </c:extLst>
            </c:dLbl>
            <c:dLbl>
              <c:idx val="2"/>
              <c:layout>
                <c:manualLayout>
                  <c:x val="-3.2159908582855716E-2"/>
                  <c:y val="2.3993144815766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8A5-4E4F-9784-1D8BB4D4CB14}"/>
                </c:ext>
              </c:extLst>
            </c:dLbl>
            <c:dLbl>
              <c:idx val="3"/>
              <c:layout>
                <c:manualLayout>
                  <c:x val="-3.2159908582855716E-2"/>
                  <c:y val="1.713796058269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8A5-4E4F-9784-1D8BB4D4CB14}"/>
                </c:ext>
              </c:extLst>
            </c:dLbl>
            <c:dLbl>
              <c:idx val="4"/>
              <c:layout>
                <c:manualLayout>
                  <c:x val="-3.7329976610066602E-2"/>
                  <c:y val="3.7703513281919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8A5-4E4F-9784-1D8BB4D4CB14}"/>
                </c:ext>
              </c:extLst>
            </c:dLbl>
            <c:dLbl>
              <c:idx val="6"/>
              <c:layout>
                <c:manualLayout>
                  <c:x val="-3.9597550306211725E-2"/>
                  <c:y val="-3.42759211653819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8A5-4E4F-9784-1D8BB4D4CB14}"/>
                </c:ext>
              </c:extLst>
            </c:dLbl>
            <c:dLbl>
              <c:idx val="7"/>
              <c:layout>
                <c:manualLayout>
                  <c:x val="-3.7329976610066519E-2"/>
                  <c:y val="-3.427592116538132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8A5-4E4F-9784-1D8BB4D4C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'Graficas resumen'!$B$26:$B$33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'Graficas resumen'!$C$3:$C$11</c:f>
              <c:numCache>
                <c:formatCode>0.000</c:formatCode>
                <c:ptCount val="9"/>
                <c:pt idx="0">
                  <c:v>0.63901567715535346</c:v>
                </c:pt>
                <c:pt idx="1">
                  <c:v>0.31019478674909789</c:v>
                </c:pt>
                <c:pt idx="2">
                  <c:v>0.31608027740703865</c:v>
                </c:pt>
                <c:pt idx="3">
                  <c:v>0.31949268742134823</c:v>
                </c:pt>
                <c:pt idx="4">
                  <c:v>0.32981849671063146</c:v>
                </c:pt>
                <c:pt idx="5">
                  <c:v>0.33964991020631019</c:v>
                </c:pt>
                <c:pt idx="6">
                  <c:v>0.33769134225472297</c:v>
                </c:pt>
                <c:pt idx="7">
                  <c:v>0.32774321151033436</c:v>
                </c:pt>
                <c:pt idx="8">
                  <c:v>0.3177299054007352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8A5-4E4F-9784-1D8BB4D4CB14}"/>
            </c:ext>
          </c:extLst>
        </c:ser>
        <c:ser>
          <c:idx val="2"/>
          <c:order val="2"/>
          <c:tx>
            <c:v>Exp2</c:v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429749852696984E-2"/>
                  <c:y val="-3.7703513281919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8A5-4E4F-9784-1D8BB4D4CB14}"/>
                </c:ext>
              </c:extLst>
            </c:dLbl>
            <c:dLbl>
              <c:idx val="2"/>
              <c:layout>
                <c:manualLayout>
                  <c:x val="-4.2500044637277523E-2"/>
                  <c:y val="-1.3710368466152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8A5-4E4F-9784-1D8BB4D4CB14}"/>
                </c:ext>
              </c:extLst>
            </c:dLbl>
            <c:dLbl>
              <c:idx val="3"/>
              <c:layout>
                <c:manualLayout>
                  <c:x val="-3.7329976610066602E-2"/>
                  <c:y val="-1.37103684661524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8A5-4E4F-9784-1D8BB4D4CB14}"/>
                </c:ext>
              </c:extLst>
            </c:dLbl>
            <c:dLbl>
              <c:idx val="4"/>
              <c:layout>
                <c:manualLayout>
                  <c:x val="-4.2500044637277481E-2"/>
                  <c:y val="-1.7137960582690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8A5-4E4F-9784-1D8BB4D4CB14}"/>
                </c:ext>
              </c:extLst>
            </c:dLbl>
            <c:dLbl>
              <c:idx val="5"/>
              <c:layout>
                <c:manualLayout>
                  <c:x val="-4.2500044637277565E-2"/>
                  <c:y val="-1.7137960582690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8A5-4E4F-9784-1D8BB4D4CB14}"/>
                </c:ext>
              </c:extLst>
            </c:dLbl>
            <c:dLbl>
              <c:idx val="6"/>
              <c:layout>
                <c:manualLayout>
                  <c:x val="-4.2500044637277481E-2"/>
                  <c:y val="-2.3993144815766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8A5-4E4F-9784-1D8BB4D4CB14}"/>
                </c:ext>
              </c:extLst>
            </c:dLbl>
            <c:dLbl>
              <c:idx val="7"/>
              <c:layout>
                <c:manualLayout>
                  <c:x val="-4.4767618333422694E-2"/>
                  <c:y val="-3.08483290488431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38A5-4E4F-9784-1D8BB4D4CB14}"/>
                </c:ext>
              </c:extLst>
            </c:dLbl>
            <c:dLbl>
              <c:idx val="8"/>
              <c:layout>
                <c:manualLayout>
                  <c:x val="-4.2500044637277481E-2"/>
                  <c:y val="-3.08483290488431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8A5-4E4F-9784-1D8BB4D4C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'Graficas resumen'!$B$26:$B$33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'Graficas resumen'!$C$14:$C$23</c:f>
              <c:numCache>
                <c:formatCode>0.000</c:formatCode>
                <c:ptCount val="10"/>
                <c:pt idx="0">
                  <c:v>0.93927110108912382</c:v>
                </c:pt>
                <c:pt idx="1">
                  <c:v>0.34109128977662417</c:v>
                </c:pt>
                <c:pt idx="2">
                  <c:v>0.37838393745886845</c:v>
                </c:pt>
                <c:pt idx="3">
                  <c:v>0.37380671240896274</c:v>
                </c:pt>
                <c:pt idx="4">
                  <c:v>0.35750034816867388</c:v>
                </c:pt>
                <c:pt idx="5">
                  <c:v>0.3661780039924532</c:v>
                </c:pt>
                <c:pt idx="6">
                  <c:v>0.35679675445323211</c:v>
                </c:pt>
                <c:pt idx="7">
                  <c:v>0.32867018761128147</c:v>
                </c:pt>
                <c:pt idx="8">
                  <c:v>0.32584818571736945</c:v>
                </c:pt>
                <c:pt idx="9">
                  <c:v>0.31389829755019283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38A5-4E4F-9784-1D8BB4D4CB14}"/>
            </c:ext>
          </c:extLst>
        </c:ser>
        <c:ser>
          <c:idx val="3"/>
          <c:order val="3"/>
          <c:tx>
            <c:v>Exp3</c:v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6.0640634206438525E-2"/>
                  <c:y val="-1.0282776349614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8A5-4E4F-9784-1D8BB4D4CB14}"/>
                </c:ext>
              </c:extLst>
            </c:dLbl>
            <c:dLbl>
              <c:idx val="2"/>
              <c:layout>
                <c:manualLayout>
                  <c:x val="-4.2500044637277523E-2"/>
                  <c:y val="-6.85518423307632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38A5-4E4F-9784-1D8BB4D4CB14}"/>
                </c:ext>
              </c:extLst>
            </c:dLbl>
            <c:dLbl>
              <c:idx val="3"/>
              <c:layout>
                <c:manualLayout>
                  <c:x val="-4.2500044637277481E-2"/>
                  <c:y val="-1.0282776349614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8A5-4E4F-9784-1D8BB4D4CB14}"/>
                </c:ext>
              </c:extLst>
            </c:dLbl>
            <c:dLbl>
              <c:idx val="4"/>
              <c:layout>
                <c:manualLayout>
                  <c:x val="-4.2500044637277481E-2"/>
                  <c:y val="-1.3710368466152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38A5-4E4F-9784-1D8BB4D4CB14}"/>
                </c:ext>
              </c:extLst>
            </c:dLbl>
            <c:dLbl>
              <c:idx val="5"/>
              <c:layout>
                <c:manualLayout>
                  <c:x val="-4.2500044637277565E-2"/>
                  <c:y val="1.713796058269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38A5-4E4F-9784-1D8BB4D4CB14}"/>
                </c:ext>
              </c:extLst>
            </c:dLbl>
            <c:dLbl>
              <c:idx val="6"/>
              <c:layout>
                <c:manualLayout>
                  <c:x val="-4.2500044637277481E-2"/>
                  <c:y val="2.3993144815766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38A5-4E4F-9784-1D8BB4D4CB14}"/>
                </c:ext>
              </c:extLst>
            </c:dLbl>
            <c:dLbl>
              <c:idx val="7"/>
              <c:layout>
                <c:manualLayout>
                  <c:x val="-4.4767618333422694E-2"/>
                  <c:y val="2.74207369323050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38A5-4E4F-9784-1D8BB4D4C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'Graficas resumen'!$B$26:$B$33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'Graficas resumen'!$C$26:$C$33</c:f>
              <c:numCache>
                <c:formatCode>0.000</c:formatCode>
                <c:ptCount val="8"/>
                <c:pt idx="0">
                  <c:v>0.65289862477055816</c:v>
                </c:pt>
                <c:pt idx="1">
                  <c:v>0.31922586323912461</c:v>
                </c:pt>
                <c:pt idx="2">
                  <c:v>0.31383399462585282</c:v>
                </c:pt>
                <c:pt idx="3">
                  <c:v>0.31323505383735295</c:v>
                </c:pt>
                <c:pt idx="4">
                  <c:v>0.30405698766083006</c:v>
                </c:pt>
                <c:pt idx="5">
                  <c:v>0.29697216464737386</c:v>
                </c:pt>
                <c:pt idx="6">
                  <c:v>0.30814193065957962</c:v>
                </c:pt>
                <c:pt idx="7">
                  <c:v>0.30510803283315591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38A5-4E4F-9784-1D8BB4D4CB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29199392"/>
        <c:axId val="429199720"/>
      </c:lineChart>
      <c:catAx>
        <c:axId val="429199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intervalos de temperatura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720"/>
        <c:crosses val="autoZero"/>
        <c:auto val="1"/>
        <c:lblAlgn val="ctr"/>
        <c:lblOffset val="100"/>
        <c:noMultiLvlLbl val="0"/>
      </c:catAx>
      <c:valAx>
        <c:axId val="429199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K conductividad térmica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39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1445649863399"/>
          <c:y val="4.4251282241879138E-2"/>
          <c:w val="0.87487187581982007"/>
          <c:h val="0.7158388231249535"/>
        </c:manualLayout>
      </c:layout>
      <c:lineChart>
        <c:grouping val="standard"/>
        <c:varyColors val="0"/>
        <c:ser>
          <c:idx val="1"/>
          <c:order val="0"/>
          <c:tx>
            <c:v>Kteórico</c:v>
          </c:tx>
          <c:spPr>
            <a:ln w="22225" cap="rnd" cmpd="sng" algn="ctr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GraficasResumen2!$B$26:$B$33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GraficasResumen2!$D$14:$D$23</c:f>
              <c:numCache>
                <c:formatCode>0.000</c:formatCode>
                <c:ptCount val="10"/>
                <c:pt idx="0">
                  <c:v>0.28399999999999997</c:v>
                </c:pt>
                <c:pt idx="1">
                  <c:v>0.28399999999999997</c:v>
                </c:pt>
                <c:pt idx="2">
                  <c:v>0.28399999999999997</c:v>
                </c:pt>
                <c:pt idx="3">
                  <c:v>0.28399999999999997</c:v>
                </c:pt>
                <c:pt idx="4">
                  <c:v>0.28399999999999997</c:v>
                </c:pt>
                <c:pt idx="5">
                  <c:v>0.28399999999999997</c:v>
                </c:pt>
                <c:pt idx="6">
                  <c:v>0.28399999999999997</c:v>
                </c:pt>
                <c:pt idx="7">
                  <c:v>0.28399999999999997</c:v>
                </c:pt>
                <c:pt idx="8">
                  <c:v>0.28399999999999997</c:v>
                </c:pt>
                <c:pt idx="9">
                  <c:v>0.28399999999999997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5C-4253-8BEE-A5CAD4D4BDEB}"/>
            </c:ext>
          </c:extLst>
        </c:ser>
        <c:ser>
          <c:idx val="0"/>
          <c:order val="1"/>
          <c:tx>
            <c:v>Exp1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069921667181748E-2"/>
                  <c:y val="1.1062820560469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5C-4253-8BEE-A5CAD4D4BDEB}"/>
                </c:ext>
              </c:extLst>
            </c:dLbl>
            <c:dLbl>
              <c:idx val="2"/>
              <c:layout>
                <c:manualLayout>
                  <c:x val="-3.0703437333319202E-2"/>
                  <c:y val="-1.10628205604698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A5C-4253-8BEE-A5CAD4D4BDEB}"/>
                </c:ext>
              </c:extLst>
            </c:dLbl>
            <c:dLbl>
              <c:idx val="3"/>
              <c:layout>
                <c:manualLayout>
                  <c:x val="-4.4905042787041285E-2"/>
                  <c:y val="-3.6876068534898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5C-4253-8BEE-A5CAD4D4BDEB}"/>
                </c:ext>
              </c:extLst>
            </c:dLbl>
            <c:dLbl>
              <c:idx val="6"/>
              <c:layout>
                <c:manualLayout>
                  <c:x val="-4.0575285026760118E-2"/>
                  <c:y val="3.6876068534898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A5C-4253-8BEE-A5CAD4D4BD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GraficasResumen2!$B$26:$B$33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GraficasResumen2!$C$3:$C$11</c:f>
              <c:numCache>
                <c:formatCode>0.000</c:formatCode>
                <c:ptCount val="9"/>
                <c:pt idx="0">
                  <c:v>0.6231498837819881</c:v>
                </c:pt>
                <c:pt idx="1">
                  <c:v>0.30844934051832107</c:v>
                </c:pt>
                <c:pt idx="2">
                  <c:v>0.31427149158592838</c:v>
                </c:pt>
                <c:pt idx="3">
                  <c:v>0.317643400423894</c:v>
                </c:pt>
                <c:pt idx="4">
                  <c:v>0.32784776101723045</c:v>
                </c:pt>
                <c:pt idx="5">
                  <c:v>0.33756051932289166</c:v>
                </c:pt>
                <c:pt idx="6">
                  <c:v>0.33562558930012909</c:v>
                </c:pt>
                <c:pt idx="7">
                  <c:v>0.32579396255694337</c:v>
                </c:pt>
                <c:pt idx="8">
                  <c:v>0.3159038594916968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A5C-4253-8BEE-A5CAD4D4BDEB}"/>
            </c:ext>
          </c:extLst>
        </c:ser>
        <c:ser>
          <c:idx val="2"/>
          <c:order val="2"/>
          <c:tx>
            <c:v>Exp2</c:v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4080648386338529E-2"/>
                  <c:y val="-2.58132479744295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A5C-4253-8BEE-A5CAD4D4BDEB}"/>
                </c:ext>
              </c:extLst>
            </c:dLbl>
            <c:dLbl>
              <c:idx val="2"/>
              <c:layout>
                <c:manualLayout>
                  <c:x val="-4.0575285026760118E-2"/>
                  <c:y val="-1.4750427413959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A5C-4253-8BEE-A5CAD4D4BDEB}"/>
                </c:ext>
              </c:extLst>
            </c:dLbl>
            <c:dLbl>
              <c:idx val="3"/>
              <c:layout>
                <c:manualLayout>
                  <c:x val="-4.0575285026760118E-2"/>
                  <c:y val="-1.8438034267449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A5C-4253-8BEE-A5CAD4D4BDEB}"/>
                </c:ext>
              </c:extLst>
            </c:dLbl>
            <c:dLbl>
              <c:idx val="4"/>
              <c:layout>
                <c:manualLayout>
                  <c:x val="-4.0575285026760201E-2"/>
                  <c:y val="-3.31884616814093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A5C-4253-8BEE-A5CAD4D4BDEB}"/>
                </c:ext>
              </c:extLst>
            </c:dLbl>
            <c:dLbl>
              <c:idx val="5"/>
              <c:layout>
                <c:manualLayout>
                  <c:x val="-4.0575285026760201E-2"/>
                  <c:y val="-2.58132479744295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A5C-4253-8BEE-A5CAD4D4BDEB}"/>
                </c:ext>
              </c:extLst>
            </c:dLbl>
            <c:dLbl>
              <c:idx val="6"/>
              <c:layout>
                <c:manualLayout>
                  <c:x val="-4.0575285026760118E-2"/>
                  <c:y val="-2.2125641120939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A5C-4253-8BEE-A5CAD4D4BDEB}"/>
                </c:ext>
              </c:extLst>
            </c:dLbl>
            <c:dLbl>
              <c:idx val="7"/>
              <c:layout>
                <c:manualLayout>
                  <c:x val="-4.0575285026760118E-2"/>
                  <c:y val="-5.16264959488589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A5C-4253-8BEE-A5CAD4D4BDEB}"/>
                </c:ext>
              </c:extLst>
            </c:dLbl>
            <c:dLbl>
              <c:idx val="8"/>
              <c:layout>
                <c:manualLayout>
                  <c:x val="-4.2740163906900663E-2"/>
                  <c:y val="-4.7938889095369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A5C-4253-8BEE-A5CAD4D4BD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GraficasResumen2!$B$26:$B$33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GraficasResumen2!$C$14:$C$23</c:f>
              <c:numCache>
                <c:formatCode>0.000</c:formatCode>
                <c:ptCount val="10"/>
                <c:pt idx="0">
                  <c:v>0.84318865796821463</c:v>
                </c:pt>
                <c:pt idx="1">
                  <c:v>0.31502063040973849</c:v>
                </c:pt>
                <c:pt idx="2">
                  <c:v>0.34924532426476051</c:v>
                </c:pt>
                <c:pt idx="3">
                  <c:v>0.34504597254653008</c:v>
                </c:pt>
                <c:pt idx="4">
                  <c:v>0.3300829012046903</c:v>
                </c:pt>
                <c:pt idx="5">
                  <c:v>0.33804894826067633</c:v>
                </c:pt>
                <c:pt idx="6">
                  <c:v>0.32943700549744798</c:v>
                </c:pt>
                <c:pt idx="7">
                  <c:v>0.3036140836914506</c:v>
                </c:pt>
                <c:pt idx="8">
                  <c:v>0.30062099005001675</c:v>
                </c:pt>
                <c:pt idx="9">
                  <c:v>0.29003803968974923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A5C-4253-8BEE-A5CAD4D4BDEB}"/>
            </c:ext>
          </c:extLst>
        </c:ser>
        <c:ser>
          <c:idx val="3"/>
          <c:order val="3"/>
          <c:tx>
            <c:v>Exp3</c:v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575285026760138E-2"/>
                  <c:y val="-2.21256411209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A5C-4253-8BEE-A5CAD4D4BDEB}"/>
                </c:ext>
              </c:extLst>
            </c:dLbl>
            <c:dLbl>
              <c:idx val="1"/>
              <c:layout>
                <c:manualLayout>
                  <c:x val="-4.0575285026760118E-2"/>
                  <c:y val="1.8438034267449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A5C-4253-8BEE-A5CAD4D4BDEB}"/>
                </c:ext>
              </c:extLst>
            </c:dLbl>
            <c:dLbl>
              <c:idx val="2"/>
              <c:layout>
                <c:manualLayout>
                  <c:x val="-4.0575285026760118E-2"/>
                  <c:y val="2.5813247974429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A5C-4253-8BEE-A5CAD4D4BDEB}"/>
                </c:ext>
              </c:extLst>
            </c:dLbl>
            <c:dLbl>
              <c:idx val="3"/>
              <c:layout>
                <c:manualLayout>
                  <c:x val="-4.0575285026760118E-2"/>
                  <c:y val="1.4750427413959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A5C-4253-8BEE-A5CAD4D4BDEB}"/>
                </c:ext>
              </c:extLst>
            </c:dLbl>
            <c:dLbl>
              <c:idx val="4"/>
              <c:layout>
                <c:manualLayout>
                  <c:x val="-4.0575285026760201E-2"/>
                  <c:y val="1.47504274139596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A5C-4253-8BEE-A5CAD4D4BDEB}"/>
                </c:ext>
              </c:extLst>
            </c:dLbl>
            <c:dLbl>
              <c:idx val="5"/>
              <c:layout>
                <c:manualLayout>
                  <c:x val="-4.0575285026760201E-2"/>
                  <c:y val="1.1062820560469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DA5C-4253-8BEE-A5CAD4D4BDEB}"/>
                </c:ext>
              </c:extLst>
            </c:dLbl>
            <c:dLbl>
              <c:idx val="6"/>
              <c:layout>
                <c:manualLayout>
                  <c:x val="-4.0575285026760118E-2"/>
                  <c:y val="1.8438034267449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DA5C-4253-8BEE-A5CAD4D4BDEB}"/>
                </c:ext>
              </c:extLst>
            </c:dLbl>
            <c:dLbl>
              <c:idx val="7"/>
              <c:layout>
                <c:manualLayout>
                  <c:x val="-4.0575285026760118E-2"/>
                  <c:y val="1.4750427413959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DA5C-4253-8BEE-A5CAD4D4BD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GraficasResumen2!$B$26:$B$33</c:f>
              <c:strCache>
                <c:ptCount val="8"/>
                <c:pt idx="0">
                  <c:v>[14;18)</c:v>
                </c:pt>
                <c:pt idx="1">
                  <c:v>[18;22)</c:v>
                </c:pt>
                <c:pt idx="2">
                  <c:v>[22;26)</c:v>
                </c:pt>
                <c:pt idx="3">
                  <c:v>[26;30)</c:v>
                </c:pt>
                <c:pt idx="4">
                  <c:v>[30;34)</c:v>
                </c:pt>
                <c:pt idx="5">
                  <c:v>[34;38)</c:v>
                </c:pt>
                <c:pt idx="6">
                  <c:v>[38;42)</c:v>
                </c:pt>
                <c:pt idx="7">
                  <c:v>[42;48)</c:v>
                </c:pt>
              </c:strCache>
            </c:strRef>
          </c:cat>
          <c:val>
            <c:numRef>
              <c:f>GraficasResumen2!$C$26:$C$33</c:f>
              <c:numCache>
                <c:formatCode>0.000</c:formatCode>
                <c:ptCount val="8"/>
                <c:pt idx="0">
                  <c:v>0.58951959617788441</c:v>
                </c:pt>
                <c:pt idx="1">
                  <c:v>0.29493666322663331</c:v>
                </c:pt>
                <c:pt idx="2">
                  <c:v>0.2899796720898305</c:v>
                </c:pt>
                <c:pt idx="3">
                  <c:v>0.28943149352506964</c:v>
                </c:pt>
                <c:pt idx="4">
                  <c:v>0.2809941561637101</c:v>
                </c:pt>
                <c:pt idx="5">
                  <c:v>0.27447980579387288</c:v>
                </c:pt>
                <c:pt idx="6">
                  <c:v>0.28475017799857133</c:v>
                </c:pt>
                <c:pt idx="7">
                  <c:v>0.28196012697634021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DA5C-4253-8BEE-A5CAD4D4BD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29199392"/>
        <c:axId val="429199720"/>
      </c:lineChart>
      <c:catAx>
        <c:axId val="429199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intervalos de temperatura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720"/>
        <c:crosses val="autoZero"/>
        <c:auto val="1"/>
        <c:lblAlgn val="ctr"/>
        <c:lblOffset val="100"/>
        <c:noMultiLvlLbl val="0"/>
      </c:catAx>
      <c:valAx>
        <c:axId val="429199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K conductividad térmica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9939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A1E97-C426-420D-B349-355B9738776D}" type="doc">
      <dgm:prSet loTypeId="urn:microsoft.com/office/officeart/2008/layout/VerticalCurvedLis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3464AD9C-E62F-4CAA-842F-25DC6B899122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gm:t>
    </dgm:pt>
    <dgm:pt modelId="{D98591D0-AA28-4DAA-AE9C-D5A3753F49D8}" type="parTrans" cxnId="{D5DE23D3-758D-4F12-88FE-C9782BFBE5C1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1DDE88-CD43-49D5-86A6-2EF583AD292C}" type="sibTrans" cxnId="{D5DE23D3-758D-4F12-88FE-C9782BFBE5C1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266313-E7B8-4DA8-BD22-32CE6496D23A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ANÁLISIS Y DISEÑO</a:t>
          </a:r>
        </a:p>
      </dgm:t>
    </dgm:pt>
    <dgm:pt modelId="{4329E643-D0F1-44A4-9753-62769F06F52E}" type="parTrans" cxnId="{CE10A94D-5032-43C8-BBDF-E37CC276697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ACA19-53F3-49DB-9D47-6A1E4285F700}" type="sibTrans" cxnId="{CE10A94D-5032-43C8-BBDF-E37CC276697E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4CF28-1E3D-4142-A451-9C56B9AC8E74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</a:p>
      </dgm:t>
    </dgm:pt>
    <dgm:pt modelId="{EF83C3AB-BC6C-46CF-A1CF-6891B38B39F5}" type="parTrans" cxnId="{89010D7E-0D3D-4426-B53C-21C594F4BB7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E989D-9D44-42EC-B79B-203C2E18A1E4}" type="sibTrans" cxnId="{89010D7E-0D3D-4426-B53C-21C594F4BB79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9435A7-0734-4861-BEAA-414028BA2083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EXPERIMENTACIÓN Y RESULTADOS</a:t>
          </a:r>
        </a:p>
      </dgm:t>
    </dgm:pt>
    <dgm:pt modelId="{1D4EED5D-E000-409B-B07D-022D6FB96D61}" type="parTrans" cxnId="{BB653634-F2F8-428E-9324-4DCB3D9F40D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A90BEC-CDCA-4825-8C4F-6D90EC0480C9}" type="sibTrans" cxnId="{BB653634-F2F8-428E-9324-4DCB3D9F40D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57596-72E1-4832-B02E-6753C49291AF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CONCLUSIONES, RECOMENDACIONES y TRABAJOS FUTUROS</a:t>
          </a:r>
        </a:p>
      </dgm:t>
    </dgm:pt>
    <dgm:pt modelId="{C915F07A-DBBE-4F67-B5BB-EFCCA81738DD}" type="parTrans" cxnId="{E7340183-DF80-4FB6-9280-42242B191A2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350E1-2E07-4D36-8BC6-D086E193BF84}" type="sibTrans" cxnId="{E7340183-DF80-4FB6-9280-42242B191A2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CDA78-48E6-40A0-A499-6B704C5026E1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EJERCICIO DE APLICACIÓN</a:t>
          </a:r>
        </a:p>
      </dgm:t>
    </dgm:pt>
    <dgm:pt modelId="{8EA053CD-DF52-4B4E-9A2D-C6D3FED5A33D}" type="parTrans" cxnId="{EDC99E67-B9FB-44C4-8147-8B8A21CC6039}">
      <dgm:prSet/>
      <dgm:spPr/>
      <dgm:t>
        <a:bodyPr/>
        <a:lstStyle/>
        <a:p>
          <a:endParaRPr lang="es-EC"/>
        </a:p>
      </dgm:t>
    </dgm:pt>
    <dgm:pt modelId="{C605DC3C-392F-4E2D-948C-D1BDC0B600CB}" type="sibTrans" cxnId="{EDC99E67-B9FB-44C4-8147-8B8A21CC6039}">
      <dgm:prSet/>
      <dgm:spPr/>
      <dgm:t>
        <a:bodyPr/>
        <a:lstStyle/>
        <a:p>
          <a:endParaRPr lang="es-EC"/>
        </a:p>
      </dgm:t>
    </dgm:pt>
    <dgm:pt modelId="{2C8A3487-68A5-4A2D-9090-2089EACE969C}" type="pres">
      <dgm:prSet presAssocID="{253A1E97-C426-420D-B349-355B9738776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010C58F-A1B7-40E1-AD81-0AE32BE6EC00}" type="pres">
      <dgm:prSet presAssocID="{253A1E97-C426-420D-B349-355B9738776D}" presName="Name1" presStyleCnt="0"/>
      <dgm:spPr/>
    </dgm:pt>
    <dgm:pt modelId="{A1708EF0-7915-4C8A-8F8A-50A6D6B1C651}" type="pres">
      <dgm:prSet presAssocID="{253A1E97-C426-420D-B349-355B9738776D}" presName="cycle" presStyleCnt="0"/>
      <dgm:spPr/>
    </dgm:pt>
    <dgm:pt modelId="{F6673420-E02B-4DE8-B722-EE526C9C0A7C}" type="pres">
      <dgm:prSet presAssocID="{253A1E97-C426-420D-B349-355B9738776D}" presName="srcNode" presStyleLbl="node1" presStyleIdx="0" presStyleCnt="6"/>
      <dgm:spPr/>
    </dgm:pt>
    <dgm:pt modelId="{2FD16297-92D1-45D2-8781-CB6A9A21682A}" type="pres">
      <dgm:prSet presAssocID="{253A1E97-C426-420D-B349-355B9738776D}" presName="conn" presStyleLbl="parChTrans1D2" presStyleIdx="0" presStyleCnt="1"/>
      <dgm:spPr/>
      <dgm:t>
        <a:bodyPr/>
        <a:lstStyle/>
        <a:p>
          <a:endParaRPr lang="es-ES"/>
        </a:p>
      </dgm:t>
    </dgm:pt>
    <dgm:pt modelId="{7A2D7019-01D7-4C5B-BF18-1C902D85AC2E}" type="pres">
      <dgm:prSet presAssocID="{253A1E97-C426-420D-B349-355B9738776D}" presName="extraNode" presStyleLbl="node1" presStyleIdx="0" presStyleCnt="6"/>
      <dgm:spPr/>
    </dgm:pt>
    <dgm:pt modelId="{28CDA147-D9A2-4A71-8EE0-1C749A2FF163}" type="pres">
      <dgm:prSet presAssocID="{253A1E97-C426-420D-B349-355B9738776D}" presName="dstNode" presStyleLbl="node1" presStyleIdx="0" presStyleCnt="6"/>
      <dgm:spPr/>
    </dgm:pt>
    <dgm:pt modelId="{C652FEB5-E3CC-46F5-9B48-7900590FFE10}" type="pres">
      <dgm:prSet presAssocID="{3464AD9C-E62F-4CAA-842F-25DC6B89912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A273FD-EB11-43CA-8D86-A186D8D4DD98}" type="pres">
      <dgm:prSet presAssocID="{3464AD9C-E62F-4CAA-842F-25DC6B899122}" presName="accent_1" presStyleCnt="0"/>
      <dgm:spPr/>
    </dgm:pt>
    <dgm:pt modelId="{EA163EFF-CF7D-49D4-82D0-8667761DCB20}" type="pres">
      <dgm:prSet presAssocID="{3464AD9C-E62F-4CAA-842F-25DC6B899122}" presName="accentRepeatNode" presStyleLbl="solidFgAcc1" presStyleIdx="0" presStyleCnt="6"/>
      <dgm:spPr/>
    </dgm:pt>
    <dgm:pt modelId="{93B23844-CCD4-430C-A955-EF8804CA75A3}" type="pres">
      <dgm:prSet presAssocID="{5CE4CF28-1E3D-4142-A451-9C56B9AC8E7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EE5FFB-DBFE-4AF4-B668-87AFE5FB713E}" type="pres">
      <dgm:prSet presAssocID="{5CE4CF28-1E3D-4142-A451-9C56B9AC8E74}" presName="accent_2" presStyleCnt="0"/>
      <dgm:spPr/>
    </dgm:pt>
    <dgm:pt modelId="{08DDA50E-E728-4B84-8749-1CFF2AA6D27F}" type="pres">
      <dgm:prSet presAssocID="{5CE4CF28-1E3D-4142-A451-9C56B9AC8E74}" presName="accentRepeatNode" presStyleLbl="solidFgAcc1" presStyleIdx="1" presStyleCnt="6"/>
      <dgm:spPr/>
    </dgm:pt>
    <dgm:pt modelId="{F8A1DF2A-24C1-49E6-AC48-E61B1A508B9B}" type="pres">
      <dgm:prSet presAssocID="{06266313-E7B8-4DA8-BD22-32CE6496D23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1E9F6-087F-4278-8B15-5E1301D7F2D5}" type="pres">
      <dgm:prSet presAssocID="{06266313-E7B8-4DA8-BD22-32CE6496D23A}" presName="accent_3" presStyleCnt="0"/>
      <dgm:spPr/>
    </dgm:pt>
    <dgm:pt modelId="{C26FDA59-38FC-484A-B115-9734A961E315}" type="pres">
      <dgm:prSet presAssocID="{06266313-E7B8-4DA8-BD22-32CE6496D23A}" presName="accentRepeatNode" presStyleLbl="solidFgAcc1" presStyleIdx="2" presStyleCnt="6"/>
      <dgm:spPr/>
    </dgm:pt>
    <dgm:pt modelId="{6B515E38-8D3C-48B5-BF59-25AEA64D110A}" type="pres">
      <dgm:prSet presAssocID="{8C9435A7-0734-4861-BEAA-414028BA208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5F700E-A826-43F1-B2FF-A77749DD50EF}" type="pres">
      <dgm:prSet presAssocID="{8C9435A7-0734-4861-BEAA-414028BA2083}" presName="accent_4" presStyleCnt="0"/>
      <dgm:spPr/>
    </dgm:pt>
    <dgm:pt modelId="{096AF003-A76E-4BF0-B9A1-92D58EF17E25}" type="pres">
      <dgm:prSet presAssocID="{8C9435A7-0734-4861-BEAA-414028BA2083}" presName="accentRepeatNode" presStyleLbl="solidFgAcc1" presStyleIdx="3" presStyleCnt="6"/>
      <dgm:spPr/>
    </dgm:pt>
    <dgm:pt modelId="{2F0A0EE9-F26A-4F61-812B-56834C1FBC4E}" type="pres">
      <dgm:prSet presAssocID="{5B2CDA78-48E6-40A0-A499-6B704C5026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314557-09A5-4F8D-B181-44A0604D5915}" type="pres">
      <dgm:prSet presAssocID="{5B2CDA78-48E6-40A0-A499-6B704C5026E1}" presName="accent_5" presStyleCnt="0"/>
      <dgm:spPr/>
    </dgm:pt>
    <dgm:pt modelId="{B36D7520-01E7-4F4C-9265-F1B57DC7CEFB}" type="pres">
      <dgm:prSet presAssocID="{5B2CDA78-48E6-40A0-A499-6B704C5026E1}" presName="accentRepeatNode" presStyleLbl="solidFgAcc1" presStyleIdx="4" presStyleCnt="6"/>
      <dgm:spPr/>
    </dgm:pt>
    <dgm:pt modelId="{232B2EA7-79F1-46CA-8E0D-7557619D9881}" type="pres">
      <dgm:prSet presAssocID="{0FD57596-72E1-4832-B02E-6753C49291A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44982-EC5E-473D-864E-B081A7A16880}" type="pres">
      <dgm:prSet presAssocID="{0FD57596-72E1-4832-B02E-6753C49291AF}" presName="accent_6" presStyleCnt="0"/>
      <dgm:spPr/>
    </dgm:pt>
    <dgm:pt modelId="{ECF6B1AA-C75E-4073-A7CA-53DEF731B100}" type="pres">
      <dgm:prSet presAssocID="{0FD57596-72E1-4832-B02E-6753C49291AF}" presName="accentRepeatNode" presStyleLbl="solidFgAcc1" presStyleIdx="5" presStyleCnt="6"/>
      <dgm:spPr/>
    </dgm:pt>
  </dgm:ptLst>
  <dgm:cxnLst>
    <dgm:cxn modelId="{E74485FB-8F71-4138-A97E-F671D5F6F3A8}" type="presOf" srcId="{BA1DDE88-CD43-49D5-86A6-2EF583AD292C}" destId="{2FD16297-92D1-45D2-8781-CB6A9A21682A}" srcOrd="0" destOrd="0" presId="urn:microsoft.com/office/officeart/2008/layout/VerticalCurvedList"/>
    <dgm:cxn modelId="{CE10A94D-5032-43C8-BBDF-E37CC276697E}" srcId="{253A1E97-C426-420D-B349-355B9738776D}" destId="{06266313-E7B8-4DA8-BD22-32CE6496D23A}" srcOrd="2" destOrd="0" parTransId="{4329E643-D0F1-44A4-9753-62769F06F52E}" sibTransId="{A9DACA19-53F3-49DB-9D47-6A1E4285F700}"/>
    <dgm:cxn modelId="{77C68484-F029-4DCD-AE9B-0AE0CC330E3E}" type="presOf" srcId="{0FD57596-72E1-4832-B02E-6753C49291AF}" destId="{232B2EA7-79F1-46CA-8E0D-7557619D9881}" srcOrd="0" destOrd="0" presId="urn:microsoft.com/office/officeart/2008/layout/VerticalCurvedList"/>
    <dgm:cxn modelId="{7F726B38-2F32-45AF-8531-E66B92F7A64C}" type="presOf" srcId="{3464AD9C-E62F-4CAA-842F-25DC6B899122}" destId="{C652FEB5-E3CC-46F5-9B48-7900590FFE10}" srcOrd="0" destOrd="0" presId="urn:microsoft.com/office/officeart/2008/layout/VerticalCurvedList"/>
    <dgm:cxn modelId="{BB653634-F2F8-428E-9324-4DCB3D9F40D2}" srcId="{253A1E97-C426-420D-B349-355B9738776D}" destId="{8C9435A7-0734-4861-BEAA-414028BA2083}" srcOrd="3" destOrd="0" parTransId="{1D4EED5D-E000-409B-B07D-022D6FB96D61}" sibTransId="{12A90BEC-CDCA-4825-8C4F-6D90EC0480C9}"/>
    <dgm:cxn modelId="{D5DE23D3-758D-4F12-88FE-C9782BFBE5C1}" srcId="{253A1E97-C426-420D-B349-355B9738776D}" destId="{3464AD9C-E62F-4CAA-842F-25DC6B899122}" srcOrd="0" destOrd="0" parTransId="{D98591D0-AA28-4DAA-AE9C-D5A3753F49D8}" sibTransId="{BA1DDE88-CD43-49D5-86A6-2EF583AD292C}"/>
    <dgm:cxn modelId="{0CA75C95-30AB-4057-81E2-3F948FD4F51B}" type="presOf" srcId="{5B2CDA78-48E6-40A0-A499-6B704C5026E1}" destId="{2F0A0EE9-F26A-4F61-812B-56834C1FBC4E}" srcOrd="0" destOrd="0" presId="urn:microsoft.com/office/officeart/2008/layout/VerticalCurvedList"/>
    <dgm:cxn modelId="{562B1772-8C5D-4255-BF7C-7AAEA37C18AA}" type="presOf" srcId="{06266313-E7B8-4DA8-BD22-32CE6496D23A}" destId="{F8A1DF2A-24C1-49E6-AC48-E61B1A508B9B}" srcOrd="0" destOrd="0" presId="urn:microsoft.com/office/officeart/2008/layout/VerticalCurvedList"/>
    <dgm:cxn modelId="{EDC99E67-B9FB-44C4-8147-8B8A21CC6039}" srcId="{253A1E97-C426-420D-B349-355B9738776D}" destId="{5B2CDA78-48E6-40A0-A499-6B704C5026E1}" srcOrd="4" destOrd="0" parTransId="{8EA053CD-DF52-4B4E-9A2D-C6D3FED5A33D}" sibTransId="{C605DC3C-392F-4E2D-948C-D1BDC0B600CB}"/>
    <dgm:cxn modelId="{FE9F3926-C46A-4494-8EBC-10B5EEC84A64}" type="presOf" srcId="{253A1E97-C426-420D-B349-355B9738776D}" destId="{2C8A3487-68A5-4A2D-9090-2089EACE969C}" srcOrd="0" destOrd="0" presId="urn:microsoft.com/office/officeart/2008/layout/VerticalCurvedList"/>
    <dgm:cxn modelId="{E7340183-DF80-4FB6-9280-42242B191A2C}" srcId="{253A1E97-C426-420D-B349-355B9738776D}" destId="{0FD57596-72E1-4832-B02E-6753C49291AF}" srcOrd="5" destOrd="0" parTransId="{C915F07A-DBBE-4F67-B5BB-EFCCA81738DD}" sibTransId="{AC7350E1-2E07-4D36-8BC6-D086E193BF84}"/>
    <dgm:cxn modelId="{B29932B0-5E83-45C8-8164-3AFF8A193FD3}" type="presOf" srcId="{5CE4CF28-1E3D-4142-A451-9C56B9AC8E74}" destId="{93B23844-CCD4-430C-A955-EF8804CA75A3}" srcOrd="0" destOrd="0" presId="urn:microsoft.com/office/officeart/2008/layout/VerticalCurvedList"/>
    <dgm:cxn modelId="{D54EB371-62ED-4049-A8C7-0D3B22F3E00F}" type="presOf" srcId="{8C9435A7-0734-4861-BEAA-414028BA2083}" destId="{6B515E38-8D3C-48B5-BF59-25AEA64D110A}" srcOrd="0" destOrd="0" presId="urn:microsoft.com/office/officeart/2008/layout/VerticalCurvedList"/>
    <dgm:cxn modelId="{89010D7E-0D3D-4426-B53C-21C594F4BB79}" srcId="{253A1E97-C426-420D-B349-355B9738776D}" destId="{5CE4CF28-1E3D-4142-A451-9C56B9AC8E74}" srcOrd="1" destOrd="0" parTransId="{EF83C3AB-BC6C-46CF-A1CF-6891B38B39F5}" sibTransId="{28EE989D-9D44-42EC-B79B-203C2E18A1E4}"/>
    <dgm:cxn modelId="{91859B57-669B-4D47-8F43-EA83B7FE482F}" type="presParOf" srcId="{2C8A3487-68A5-4A2D-9090-2089EACE969C}" destId="{B010C58F-A1B7-40E1-AD81-0AE32BE6EC00}" srcOrd="0" destOrd="0" presId="urn:microsoft.com/office/officeart/2008/layout/VerticalCurvedList"/>
    <dgm:cxn modelId="{5ABD4356-30C1-416E-9C75-DFBC51BF970C}" type="presParOf" srcId="{B010C58F-A1B7-40E1-AD81-0AE32BE6EC00}" destId="{A1708EF0-7915-4C8A-8F8A-50A6D6B1C651}" srcOrd="0" destOrd="0" presId="urn:microsoft.com/office/officeart/2008/layout/VerticalCurvedList"/>
    <dgm:cxn modelId="{4E0CCF43-0B26-4DB5-A40E-83C6D238F598}" type="presParOf" srcId="{A1708EF0-7915-4C8A-8F8A-50A6D6B1C651}" destId="{F6673420-E02B-4DE8-B722-EE526C9C0A7C}" srcOrd="0" destOrd="0" presId="urn:microsoft.com/office/officeart/2008/layout/VerticalCurvedList"/>
    <dgm:cxn modelId="{2ACF4969-423F-45C2-A060-EBA3CA946BE1}" type="presParOf" srcId="{A1708EF0-7915-4C8A-8F8A-50A6D6B1C651}" destId="{2FD16297-92D1-45D2-8781-CB6A9A21682A}" srcOrd="1" destOrd="0" presId="urn:microsoft.com/office/officeart/2008/layout/VerticalCurvedList"/>
    <dgm:cxn modelId="{FB9BA049-3C6B-44C1-B827-28F80AB3B9FE}" type="presParOf" srcId="{A1708EF0-7915-4C8A-8F8A-50A6D6B1C651}" destId="{7A2D7019-01D7-4C5B-BF18-1C902D85AC2E}" srcOrd="2" destOrd="0" presId="urn:microsoft.com/office/officeart/2008/layout/VerticalCurvedList"/>
    <dgm:cxn modelId="{90A2CB6F-A8EE-4A41-B546-37C762391FD7}" type="presParOf" srcId="{A1708EF0-7915-4C8A-8F8A-50A6D6B1C651}" destId="{28CDA147-D9A2-4A71-8EE0-1C749A2FF163}" srcOrd="3" destOrd="0" presId="urn:microsoft.com/office/officeart/2008/layout/VerticalCurvedList"/>
    <dgm:cxn modelId="{F5CD9272-5806-433A-B74C-7034450DA406}" type="presParOf" srcId="{B010C58F-A1B7-40E1-AD81-0AE32BE6EC00}" destId="{C652FEB5-E3CC-46F5-9B48-7900590FFE10}" srcOrd="1" destOrd="0" presId="urn:microsoft.com/office/officeart/2008/layout/VerticalCurvedList"/>
    <dgm:cxn modelId="{79BF7499-C0F6-4E08-BF23-556AC420CAB0}" type="presParOf" srcId="{B010C58F-A1B7-40E1-AD81-0AE32BE6EC00}" destId="{4DA273FD-EB11-43CA-8D86-A186D8D4DD98}" srcOrd="2" destOrd="0" presId="urn:microsoft.com/office/officeart/2008/layout/VerticalCurvedList"/>
    <dgm:cxn modelId="{239B5B07-66A9-4BAA-9616-5983AF595966}" type="presParOf" srcId="{4DA273FD-EB11-43CA-8D86-A186D8D4DD98}" destId="{EA163EFF-CF7D-49D4-82D0-8667761DCB20}" srcOrd="0" destOrd="0" presId="urn:microsoft.com/office/officeart/2008/layout/VerticalCurvedList"/>
    <dgm:cxn modelId="{D876BCBE-3571-4058-81A3-A7427DFE3D2C}" type="presParOf" srcId="{B010C58F-A1B7-40E1-AD81-0AE32BE6EC00}" destId="{93B23844-CCD4-430C-A955-EF8804CA75A3}" srcOrd="3" destOrd="0" presId="urn:microsoft.com/office/officeart/2008/layout/VerticalCurvedList"/>
    <dgm:cxn modelId="{A97C36DF-A0CA-4193-B0B7-193CAAF15345}" type="presParOf" srcId="{B010C58F-A1B7-40E1-AD81-0AE32BE6EC00}" destId="{BAEE5FFB-DBFE-4AF4-B668-87AFE5FB713E}" srcOrd="4" destOrd="0" presId="urn:microsoft.com/office/officeart/2008/layout/VerticalCurvedList"/>
    <dgm:cxn modelId="{33B003CE-F118-4EDF-AA74-54E4D7599B4E}" type="presParOf" srcId="{BAEE5FFB-DBFE-4AF4-B668-87AFE5FB713E}" destId="{08DDA50E-E728-4B84-8749-1CFF2AA6D27F}" srcOrd="0" destOrd="0" presId="urn:microsoft.com/office/officeart/2008/layout/VerticalCurvedList"/>
    <dgm:cxn modelId="{AF757EDD-9870-4764-B5E5-81062D14E0DE}" type="presParOf" srcId="{B010C58F-A1B7-40E1-AD81-0AE32BE6EC00}" destId="{F8A1DF2A-24C1-49E6-AC48-E61B1A508B9B}" srcOrd="5" destOrd="0" presId="urn:microsoft.com/office/officeart/2008/layout/VerticalCurvedList"/>
    <dgm:cxn modelId="{C4C678C4-76C0-40D5-A95C-7C396DA43285}" type="presParOf" srcId="{B010C58F-A1B7-40E1-AD81-0AE32BE6EC00}" destId="{9531E9F6-087F-4278-8B15-5E1301D7F2D5}" srcOrd="6" destOrd="0" presId="urn:microsoft.com/office/officeart/2008/layout/VerticalCurvedList"/>
    <dgm:cxn modelId="{2025B0D8-3952-4FDD-9E60-AAABC0C23D52}" type="presParOf" srcId="{9531E9F6-087F-4278-8B15-5E1301D7F2D5}" destId="{C26FDA59-38FC-484A-B115-9734A961E315}" srcOrd="0" destOrd="0" presId="urn:microsoft.com/office/officeart/2008/layout/VerticalCurvedList"/>
    <dgm:cxn modelId="{F17B1259-385C-40FB-8646-A25232D2F20A}" type="presParOf" srcId="{B010C58F-A1B7-40E1-AD81-0AE32BE6EC00}" destId="{6B515E38-8D3C-48B5-BF59-25AEA64D110A}" srcOrd="7" destOrd="0" presId="urn:microsoft.com/office/officeart/2008/layout/VerticalCurvedList"/>
    <dgm:cxn modelId="{E77B7A69-92AC-44B9-B399-E1B582AEB7E5}" type="presParOf" srcId="{B010C58F-A1B7-40E1-AD81-0AE32BE6EC00}" destId="{835F700E-A826-43F1-B2FF-A77749DD50EF}" srcOrd="8" destOrd="0" presId="urn:microsoft.com/office/officeart/2008/layout/VerticalCurvedList"/>
    <dgm:cxn modelId="{7D61C369-862F-4AF0-A2B4-8E554C3C85A7}" type="presParOf" srcId="{835F700E-A826-43F1-B2FF-A77749DD50EF}" destId="{096AF003-A76E-4BF0-B9A1-92D58EF17E25}" srcOrd="0" destOrd="0" presId="urn:microsoft.com/office/officeart/2008/layout/VerticalCurvedList"/>
    <dgm:cxn modelId="{842D6A7D-E129-4089-B926-083E30CE1636}" type="presParOf" srcId="{B010C58F-A1B7-40E1-AD81-0AE32BE6EC00}" destId="{2F0A0EE9-F26A-4F61-812B-56834C1FBC4E}" srcOrd="9" destOrd="0" presId="urn:microsoft.com/office/officeart/2008/layout/VerticalCurvedList"/>
    <dgm:cxn modelId="{1DCE8BD7-6CD5-4E75-ACD4-5C465051B9BC}" type="presParOf" srcId="{B010C58F-A1B7-40E1-AD81-0AE32BE6EC00}" destId="{04314557-09A5-4F8D-B181-44A0604D5915}" srcOrd="10" destOrd="0" presId="urn:microsoft.com/office/officeart/2008/layout/VerticalCurvedList"/>
    <dgm:cxn modelId="{91203492-9985-4823-AEC0-08F370858594}" type="presParOf" srcId="{04314557-09A5-4F8D-B181-44A0604D5915}" destId="{B36D7520-01E7-4F4C-9265-F1B57DC7CEFB}" srcOrd="0" destOrd="0" presId="urn:microsoft.com/office/officeart/2008/layout/VerticalCurvedList"/>
    <dgm:cxn modelId="{E199FA2A-2917-42BD-84D7-E16AEDEE3540}" type="presParOf" srcId="{B010C58F-A1B7-40E1-AD81-0AE32BE6EC00}" destId="{232B2EA7-79F1-46CA-8E0D-7557619D9881}" srcOrd="11" destOrd="0" presId="urn:microsoft.com/office/officeart/2008/layout/VerticalCurvedList"/>
    <dgm:cxn modelId="{677DD44D-FE5A-45D7-8398-0E178EE922C4}" type="presParOf" srcId="{B010C58F-A1B7-40E1-AD81-0AE32BE6EC00}" destId="{D7844982-EC5E-473D-864E-B081A7A16880}" srcOrd="12" destOrd="0" presId="urn:microsoft.com/office/officeart/2008/layout/VerticalCurvedList"/>
    <dgm:cxn modelId="{18303A1F-1680-43E8-BC1F-2065AC042449}" type="presParOf" srcId="{D7844982-EC5E-473D-864E-B081A7A16880}" destId="{ECF6B1AA-C75E-4073-A7CA-53DEF731B1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394E8-2585-43FB-9E07-E17B24F86171}" type="doc">
      <dgm:prSet loTypeId="urn:microsoft.com/office/officeart/2005/8/layout/lProcess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40E4816B-390B-4BB7-91BC-693E3B479F49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gm:t>
    </dgm:pt>
    <dgm:pt modelId="{0C5D144D-43BA-4601-92C2-965F4F6C66B3}" type="parTrans" cxnId="{5F1B6F74-BAC6-4C57-92DC-BA4670A46D82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730CBD-B5D3-4B6F-994C-2AB7143ADE6B}" type="sibTrans" cxnId="{5F1B6F74-BAC6-4C57-92DC-BA4670A46D82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915F7-A6B7-40DA-A6E4-B1006B584BB3}">
      <dgm:prSet phldrT="[Texto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Diseñar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construir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medir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conductividad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térmica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de un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fluido</a:t>
          </a:r>
          <a:endParaRPr lang="es-E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9EB0FD-B3B4-4CBB-90D6-A56B89CC4C04}" type="parTrans" cxnId="{937EDCEC-A662-4DE3-8CDF-5783E98B9890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FA99B0-3A47-4388-A4D3-B744BB216B25}" type="sibTrans" cxnId="{937EDCEC-A662-4DE3-8CDF-5783E98B9890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88D8-029F-4E55-8DFC-EB081D62BC27}">
      <dgm:prSet phldrT="[Texto]"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Específicos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CFF34-2F22-4D15-94CF-38F34C0B0149}" type="parTrans" cxnId="{47AC22F6-15D7-4E04-BA1B-0B39DACB576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A296B8-BF60-4D05-89B8-4C710B110F77}" type="sibTrans" cxnId="{47AC22F6-15D7-4E04-BA1B-0B39DACB576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2BDA51-EC72-49A5-BAF2-98CB11BEACAF}">
      <dgm:prSet phldrT="[Texto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Diseño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26F576-F5AD-4872-AF51-389CF20737CA}" type="parTrans" cxnId="{FBE428DD-FD1D-4205-81D2-567A458E20E0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5DD7C-0A94-43C3-A597-FD5CF9DA0A32}" type="sibTrans" cxnId="{FBE428DD-FD1D-4205-81D2-567A458E20E0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8F5D5-9758-4B0E-9711-97DCA12BE705}">
      <dgm:prSet phldrT="[Texto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Selección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materiales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14FC7-3417-4EF1-9993-FD8156BE8E0C}" type="sibTrans" cxnId="{351004CB-3E6A-49D8-A344-C02C2794748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8F601-F733-4246-B4E7-781892FCCFE9}" type="parTrans" cxnId="{351004CB-3E6A-49D8-A344-C02C2794748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A7036-BDB0-4AC3-8D61-08367FE9A3C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Panel de control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535F7-A5BD-43C2-A9D0-CBFCC30493C1}" type="parTrans" cxnId="{A5DE1A4C-9FC2-489D-BB29-AAB466D7D96E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B5C10C-A8E0-489A-A0F2-2354152FA376}" type="sibTrans" cxnId="{A5DE1A4C-9FC2-489D-BB29-AAB466D7D96E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822F4-C830-4326-8CCE-3F64921393DF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Modelo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matemático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ED076-5709-4B9A-BA3B-4BBF8B32E0B6}" type="parTrans" cxnId="{12562F1E-6D66-4BB0-B137-5DEF1FDBFE86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E5C2A1-8739-4BDB-9765-2AAB48C2AF07}" type="sibTrans" cxnId="{12562F1E-6D66-4BB0-B137-5DEF1FDBFE86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B3A60-F7DF-442D-9398-420936ABD48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Error de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medición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E982D-3D0C-4EC9-B16E-8ADD74998083}" type="parTrans" cxnId="{FEF037C4-B8C1-4F28-8999-9C558278DFF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DBBCCA-5E09-442D-ACC7-A29721CA14BC}" type="sibTrans" cxnId="{FEF037C4-B8C1-4F28-8999-9C558278DFF3}">
      <dgm:prSet/>
      <dgm:spPr/>
      <dgm:t>
        <a:bodyPr/>
        <a:lstStyle/>
        <a:p>
          <a:endParaRPr lang="es-ES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742F5D-2902-47ED-9184-EEC79C12F196}" type="pres">
      <dgm:prSet presAssocID="{75C394E8-2585-43FB-9E07-E17B24F8617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505327-5E6C-4BD1-8BD1-F0CC808A5725}" type="pres">
      <dgm:prSet presAssocID="{40E4816B-390B-4BB7-91BC-693E3B479F49}" presName="compNode" presStyleCnt="0"/>
      <dgm:spPr/>
    </dgm:pt>
    <dgm:pt modelId="{293E72CC-8619-4636-9822-C74506815CEB}" type="pres">
      <dgm:prSet presAssocID="{40E4816B-390B-4BB7-91BC-693E3B479F49}" presName="aNode" presStyleLbl="bgShp" presStyleIdx="0" presStyleCnt="2" custLinFactNeighborX="-9" custLinFactNeighborY="-2005"/>
      <dgm:spPr/>
      <dgm:t>
        <a:bodyPr/>
        <a:lstStyle/>
        <a:p>
          <a:endParaRPr lang="es-ES"/>
        </a:p>
      </dgm:t>
    </dgm:pt>
    <dgm:pt modelId="{77E3F917-2051-4097-9D0A-892841E6865F}" type="pres">
      <dgm:prSet presAssocID="{40E4816B-390B-4BB7-91BC-693E3B479F49}" presName="textNode" presStyleLbl="bgShp" presStyleIdx="0" presStyleCnt="2"/>
      <dgm:spPr/>
      <dgm:t>
        <a:bodyPr/>
        <a:lstStyle/>
        <a:p>
          <a:endParaRPr lang="es-ES"/>
        </a:p>
      </dgm:t>
    </dgm:pt>
    <dgm:pt modelId="{9A037EEA-5A57-46BE-824C-49FC31579097}" type="pres">
      <dgm:prSet presAssocID="{40E4816B-390B-4BB7-91BC-693E3B479F49}" presName="compChildNode" presStyleCnt="0"/>
      <dgm:spPr/>
    </dgm:pt>
    <dgm:pt modelId="{1124EB99-CA7C-45B5-83D2-A6790EF5DE1B}" type="pres">
      <dgm:prSet presAssocID="{40E4816B-390B-4BB7-91BC-693E3B479F49}" presName="theInnerList" presStyleCnt="0"/>
      <dgm:spPr/>
    </dgm:pt>
    <dgm:pt modelId="{A1B3332B-EF65-4040-B8FB-1A1601B04CC1}" type="pres">
      <dgm:prSet presAssocID="{060915F7-A6B7-40DA-A6E4-B1006B584BB3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8E3358-1502-40F0-9263-F87DC10425FE}" type="pres">
      <dgm:prSet presAssocID="{40E4816B-390B-4BB7-91BC-693E3B479F49}" presName="aSpace" presStyleCnt="0"/>
      <dgm:spPr/>
    </dgm:pt>
    <dgm:pt modelId="{E5A2F265-B73C-4926-91B3-040B45211CE1}" type="pres">
      <dgm:prSet presAssocID="{012F88D8-029F-4E55-8DFC-EB081D62BC27}" presName="compNode" presStyleCnt="0"/>
      <dgm:spPr/>
    </dgm:pt>
    <dgm:pt modelId="{2F70418D-231F-49B8-9A9C-73C43F73E4AC}" type="pres">
      <dgm:prSet presAssocID="{012F88D8-029F-4E55-8DFC-EB081D62BC27}" presName="aNode" presStyleLbl="bgShp" presStyleIdx="1" presStyleCnt="2"/>
      <dgm:spPr/>
      <dgm:t>
        <a:bodyPr/>
        <a:lstStyle/>
        <a:p>
          <a:endParaRPr lang="es-ES"/>
        </a:p>
      </dgm:t>
    </dgm:pt>
    <dgm:pt modelId="{15D2DBE9-6748-4AF2-A08F-D54FA605C194}" type="pres">
      <dgm:prSet presAssocID="{012F88D8-029F-4E55-8DFC-EB081D62BC27}" presName="textNode" presStyleLbl="bgShp" presStyleIdx="1" presStyleCnt="2"/>
      <dgm:spPr/>
      <dgm:t>
        <a:bodyPr/>
        <a:lstStyle/>
        <a:p>
          <a:endParaRPr lang="es-ES"/>
        </a:p>
      </dgm:t>
    </dgm:pt>
    <dgm:pt modelId="{D9159D86-7417-45E3-88A1-763AB5E4C17A}" type="pres">
      <dgm:prSet presAssocID="{012F88D8-029F-4E55-8DFC-EB081D62BC27}" presName="compChildNode" presStyleCnt="0"/>
      <dgm:spPr/>
    </dgm:pt>
    <dgm:pt modelId="{4060B462-094C-4B09-8FF1-29633691DCCA}" type="pres">
      <dgm:prSet presAssocID="{012F88D8-029F-4E55-8DFC-EB081D62BC27}" presName="theInnerList" presStyleCnt="0"/>
      <dgm:spPr/>
    </dgm:pt>
    <dgm:pt modelId="{E6C87113-5D04-4079-8BF0-9BFA971E5890}" type="pres">
      <dgm:prSet presAssocID="{8C2BDA51-EC72-49A5-BAF2-98CB11BEACAF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3D1D8-D7EB-4680-A6D8-6B6D8567AC28}" type="pres">
      <dgm:prSet presAssocID="{8C2BDA51-EC72-49A5-BAF2-98CB11BEACAF}" presName="aSpace2" presStyleCnt="0"/>
      <dgm:spPr/>
    </dgm:pt>
    <dgm:pt modelId="{2D3E95CE-A449-423A-824C-249189E24287}" type="pres">
      <dgm:prSet presAssocID="{5F58F5D5-9758-4B0E-9711-97DCA12BE70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C2059-10C7-420F-BDE2-9F92F4896644}" type="pres">
      <dgm:prSet presAssocID="{5F58F5D5-9758-4B0E-9711-97DCA12BE705}" presName="aSpace2" presStyleCnt="0"/>
      <dgm:spPr/>
    </dgm:pt>
    <dgm:pt modelId="{84368C17-6382-4E32-9374-D28BABBE78A9}" type="pres">
      <dgm:prSet presAssocID="{00AA7036-BDB0-4AC3-8D61-08367FE9A3CA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1CCDC-6EBE-4303-96B2-6194F488B58A}" type="pres">
      <dgm:prSet presAssocID="{00AA7036-BDB0-4AC3-8D61-08367FE9A3CA}" presName="aSpace2" presStyleCnt="0"/>
      <dgm:spPr/>
    </dgm:pt>
    <dgm:pt modelId="{2C8031C8-9F6E-4009-A352-78620C8E663F}" type="pres">
      <dgm:prSet presAssocID="{129822F4-C830-4326-8CCE-3F64921393D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8A5460-20A9-41B0-A368-F99897C5B698}" type="pres">
      <dgm:prSet presAssocID="{129822F4-C830-4326-8CCE-3F64921393DF}" presName="aSpace2" presStyleCnt="0"/>
      <dgm:spPr/>
    </dgm:pt>
    <dgm:pt modelId="{71420817-A361-490A-978F-BF5A5946CC6C}" type="pres">
      <dgm:prSet presAssocID="{9FFB3A60-F7DF-442D-9398-420936ABD48A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F037C4-B8C1-4F28-8999-9C558278DFF3}" srcId="{012F88D8-029F-4E55-8DFC-EB081D62BC27}" destId="{9FFB3A60-F7DF-442D-9398-420936ABD48A}" srcOrd="4" destOrd="0" parTransId="{287E982D-3D0C-4EC9-B16E-8ADD74998083}" sibTransId="{E5DBBCCA-5E09-442D-ACC7-A29721CA14BC}"/>
    <dgm:cxn modelId="{A0D67033-227C-4BA8-8311-3B577211CFFE}" type="presOf" srcId="{8C2BDA51-EC72-49A5-BAF2-98CB11BEACAF}" destId="{E6C87113-5D04-4079-8BF0-9BFA971E5890}" srcOrd="0" destOrd="0" presId="urn:microsoft.com/office/officeart/2005/8/layout/lProcess2"/>
    <dgm:cxn modelId="{12562F1E-6D66-4BB0-B137-5DEF1FDBFE86}" srcId="{012F88D8-029F-4E55-8DFC-EB081D62BC27}" destId="{129822F4-C830-4326-8CCE-3F64921393DF}" srcOrd="3" destOrd="0" parTransId="{500ED076-5709-4B9A-BA3B-4BBF8B32E0B6}" sibTransId="{7BE5C2A1-8739-4BDB-9765-2AAB48C2AF07}"/>
    <dgm:cxn modelId="{351004CB-3E6A-49D8-A344-C02C27947483}" srcId="{012F88D8-029F-4E55-8DFC-EB081D62BC27}" destId="{5F58F5D5-9758-4B0E-9711-97DCA12BE705}" srcOrd="1" destOrd="0" parTransId="{BA78F601-F733-4246-B4E7-781892FCCFE9}" sibTransId="{16714FC7-3417-4EF1-9993-FD8156BE8E0C}"/>
    <dgm:cxn modelId="{EDA77C97-1076-4585-B0E6-ADCBD66B242B}" type="presOf" srcId="{75C394E8-2585-43FB-9E07-E17B24F86171}" destId="{4A742F5D-2902-47ED-9184-EEC79C12F196}" srcOrd="0" destOrd="0" presId="urn:microsoft.com/office/officeart/2005/8/layout/lProcess2"/>
    <dgm:cxn modelId="{2D24EC09-AF4D-4274-A43F-F644B809E840}" type="presOf" srcId="{012F88D8-029F-4E55-8DFC-EB081D62BC27}" destId="{2F70418D-231F-49B8-9A9C-73C43F73E4AC}" srcOrd="0" destOrd="0" presId="urn:microsoft.com/office/officeart/2005/8/layout/lProcess2"/>
    <dgm:cxn modelId="{858F3B12-DEF6-42CB-ADAC-9FE6DA7C58D6}" type="presOf" srcId="{012F88D8-029F-4E55-8DFC-EB081D62BC27}" destId="{15D2DBE9-6748-4AF2-A08F-D54FA605C194}" srcOrd="1" destOrd="0" presId="urn:microsoft.com/office/officeart/2005/8/layout/lProcess2"/>
    <dgm:cxn modelId="{C0A27797-1EE9-4216-B84F-BBF90F2496A2}" type="presOf" srcId="{5F58F5D5-9758-4B0E-9711-97DCA12BE705}" destId="{2D3E95CE-A449-423A-824C-249189E24287}" srcOrd="0" destOrd="0" presId="urn:microsoft.com/office/officeart/2005/8/layout/lProcess2"/>
    <dgm:cxn modelId="{ADDC0DC9-DAD7-4ECC-B7E1-B308E653D3AC}" type="presOf" srcId="{40E4816B-390B-4BB7-91BC-693E3B479F49}" destId="{293E72CC-8619-4636-9822-C74506815CEB}" srcOrd="0" destOrd="0" presId="urn:microsoft.com/office/officeart/2005/8/layout/lProcess2"/>
    <dgm:cxn modelId="{5F1B6F74-BAC6-4C57-92DC-BA4670A46D82}" srcId="{75C394E8-2585-43FB-9E07-E17B24F86171}" destId="{40E4816B-390B-4BB7-91BC-693E3B479F49}" srcOrd="0" destOrd="0" parTransId="{0C5D144D-43BA-4601-92C2-965F4F6C66B3}" sibTransId="{B2730CBD-B5D3-4B6F-994C-2AB7143ADE6B}"/>
    <dgm:cxn modelId="{9C92A9A1-D455-4554-B7FE-BFBCCFCB620C}" type="presOf" srcId="{129822F4-C830-4326-8CCE-3F64921393DF}" destId="{2C8031C8-9F6E-4009-A352-78620C8E663F}" srcOrd="0" destOrd="0" presId="urn:microsoft.com/office/officeart/2005/8/layout/lProcess2"/>
    <dgm:cxn modelId="{A5DE1A4C-9FC2-489D-BB29-AAB466D7D96E}" srcId="{012F88D8-029F-4E55-8DFC-EB081D62BC27}" destId="{00AA7036-BDB0-4AC3-8D61-08367FE9A3CA}" srcOrd="2" destOrd="0" parTransId="{B90535F7-A5BD-43C2-A9D0-CBFCC30493C1}" sibTransId="{7AB5C10C-A8E0-489A-A0F2-2354152FA376}"/>
    <dgm:cxn modelId="{937EDCEC-A662-4DE3-8CDF-5783E98B9890}" srcId="{40E4816B-390B-4BB7-91BC-693E3B479F49}" destId="{060915F7-A6B7-40DA-A6E4-B1006B584BB3}" srcOrd="0" destOrd="0" parTransId="{9D9EB0FD-B3B4-4CBB-90D6-A56B89CC4C04}" sibTransId="{36FA99B0-3A47-4388-A4D3-B744BB216B25}"/>
    <dgm:cxn modelId="{3ACE538C-9D4C-4736-9522-70BB245D85CE}" type="presOf" srcId="{060915F7-A6B7-40DA-A6E4-B1006B584BB3}" destId="{A1B3332B-EF65-4040-B8FB-1A1601B04CC1}" srcOrd="0" destOrd="0" presId="urn:microsoft.com/office/officeart/2005/8/layout/lProcess2"/>
    <dgm:cxn modelId="{FBE428DD-FD1D-4205-81D2-567A458E20E0}" srcId="{012F88D8-029F-4E55-8DFC-EB081D62BC27}" destId="{8C2BDA51-EC72-49A5-BAF2-98CB11BEACAF}" srcOrd="0" destOrd="0" parTransId="{DB26F576-F5AD-4872-AF51-389CF20737CA}" sibTransId="{E295DD7C-0A94-43C3-A597-FD5CF9DA0A32}"/>
    <dgm:cxn modelId="{855D59DB-C53D-49A4-9958-699F2DC78EA6}" type="presOf" srcId="{40E4816B-390B-4BB7-91BC-693E3B479F49}" destId="{77E3F917-2051-4097-9D0A-892841E6865F}" srcOrd="1" destOrd="0" presId="urn:microsoft.com/office/officeart/2005/8/layout/lProcess2"/>
    <dgm:cxn modelId="{A3479748-5C14-4F0B-B97C-6FD77A21AFA9}" type="presOf" srcId="{00AA7036-BDB0-4AC3-8D61-08367FE9A3CA}" destId="{84368C17-6382-4E32-9374-D28BABBE78A9}" srcOrd="0" destOrd="0" presId="urn:microsoft.com/office/officeart/2005/8/layout/lProcess2"/>
    <dgm:cxn modelId="{47AC22F6-15D7-4E04-BA1B-0B39DACB5763}" srcId="{75C394E8-2585-43FB-9E07-E17B24F86171}" destId="{012F88D8-029F-4E55-8DFC-EB081D62BC27}" srcOrd="1" destOrd="0" parTransId="{ACCCFF34-2F22-4D15-94CF-38F34C0B0149}" sibTransId="{A6A296B8-BF60-4D05-89B8-4C710B110F77}"/>
    <dgm:cxn modelId="{ED1E7CAE-3B67-4D6E-B550-FBC1D7919F21}" type="presOf" srcId="{9FFB3A60-F7DF-442D-9398-420936ABD48A}" destId="{71420817-A361-490A-978F-BF5A5946CC6C}" srcOrd="0" destOrd="0" presId="urn:microsoft.com/office/officeart/2005/8/layout/lProcess2"/>
    <dgm:cxn modelId="{8C37DA5B-1F43-43F5-A5F6-0630857795FD}" type="presParOf" srcId="{4A742F5D-2902-47ED-9184-EEC79C12F196}" destId="{6E505327-5E6C-4BD1-8BD1-F0CC808A5725}" srcOrd="0" destOrd="0" presId="urn:microsoft.com/office/officeart/2005/8/layout/lProcess2"/>
    <dgm:cxn modelId="{B6FFC76E-16A3-4020-87FC-E41989644851}" type="presParOf" srcId="{6E505327-5E6C-4BD1-8BD1-F0CC808A5725}" destId="{293E72CC-8619-4636-9822-C74506815CEB}" srcOrd="0" destOrd="0" presId="urn:microsoft.com/office/officeart/2005/8/layout/lProcess2"/>
    <dgm:cxn modelId="{7AD079C5-B410-4215-BEAD-83D1B800AB4B}" type="presParOf" srcId="{6E505327-5E6C-4BD1-8BD1-F0CC808A5725}" destId="{77E3F917-2051-4097-9D0A-892841E6865F}" srcOrd="1" destOrd="0" presId="urn:microsoft.com/office/officeart/2005/8/layout/lProcess2"/>
    <dgm:cxn modelId="{3326EC94-4200-4D8C-9B57-E0DF38140492}" type="presParOf" srcId="{6E505327-5E6C-4BD1-8BD1-F0CC808A5725}" destId="{9A037EEA-5A57-46BE-824C-49FC31579097}" srcOrd="2" destOrd="0" presId="urn:microsoft.com/office/officeart/2005/8/layout/lProcess2"/>
    <dgm:cxn modelId="{A29C6645-ED21-489C-BD3E-6D4141039F21}" type="presParOf" srcId="{9A037EEA-5A57-46BE-824C-49FC31579097}" destId="{1124EB99-CA7C-45B5-83D2-A6790EF5DE1B}" srcOrd="0" destOrd="0" presId="urn:microsoft.com/office/officeart/2005/8/layout/lProcess2"/>
    <dgm:cxn modelId="{5C15955E-181D-4915-8974-E7390482559D}" type="presParOf" srcId="{1124EB99-CA7C-45B5-83D2-A6790EF5DE1B}" destId="{A1B3332B-EF65-4040-B8FB-1A1601B04CC1}" srcOrd="0" destOrd="0" presId="urn:microsoft.com/office/officeart/2005/8/layout/lProcess2"/>
    <dgm:cxn modelId="{877EB97E-0AF8-4E1F-B9B5-55DE5FE79620}" type="presParOf" srcId="{4A742F5D-2902-47ED-9184-EEC79C12F196}" destId="{3F8E3358-1502-40F0-9263-F87DC10425FE}" srcOrd="1" destOrd="0" presId="urn:microsoft.com/office/officeart/2005/8/layout/lProcess2"/>
    <dgm:cxn modelId="{DD46E0E5-7973-468A-BAF3-A99B2C6FF022}" type="presParOf" srcId="{4A742F5D-2902-47ED-9184-EEC79C12F196}" destId="{E5A2F265-B73C-4926-91B3-040B45211CE1}" srcOrd="2" destOrd="0" presId="urn:microsoft.com/office/officeart/2005/8/layout/lProcess2"/>
    <dgm:cxn modelId="{55AA9593-0A43-49A3-B863-D168BBAC9E22}" type="presParOf" srcId="{E5A2F265-B73C-4926-91B3-040B45211CE1}" destId="{2F70418D-231F-49B8-9A9C-73C43F73E4AC}" srcOrd="0" destOrd="0" presId="urn:microsoft.com/office/officeart/2005/8/layout/lProcess2"/>
    <dgm:cxn modelId="{068D747A-AF85-4ACA-9E24-E29ACF324FB7}" type="presParOf" srcId="{E5A2F265-B73C-4926-91B3-040B45211CE1}" destId="{15D2DBE9-6748-4AF2-A08F-D54FA605C194}" srcOrd="1" destOrd="0" presId="urn:microsoft.com/office/officeart/2005/8/layout/lProcess2"/>
    <dgm:cxn modelId="{5BE29A50-C130-4CF8-808D-09CACE52D8FB}" type="presParOf" srcId="{E5A2F265-B73C-4926-91B3-040B45211CE1}" destId="{D9159D86-7417-45E3-88A1-763AB5E4C17A}" srcOrd="2" destOrd="0" presId="urn:microsoft.com/office/officeart/2005/8/layout/lProcess2"/>
    <dgm:cxn modelId="{F2957DD1-09C7-4D0B-9411-73F22AF076B0}" type="presParOf" srcId="{D9159D86-7417-45E3-88A1-763AB5E4C17A}" destId="{4060B462-094C-4B09-8FF1-29633691DCCA}" srcOrd="0" destOrd="0" presId="urn:microsoft.com/office/officeart/2005/8/layout/lProcess2"/>
    <dgm:cxn modelId="{01E26B54-2C97-4585-BD63-5184A554ADD4}" type="presParOf" srcId="{4060B462-094C-4B09-8FF1-29633691DCCA}" destId="{E6C87113-5D04-4079-8BF0-9BFA971E5890}" srcOrd="0" destOrd="0" presId="urn:microsoft.com/office/officeart/2005/8/layout/lProcess2"/>
    <dgm:cxn modelId="{E27A6CE2-3E92-4D3C-AD2D-AA00E0445425}" type="presParOf" srcId="{4060B462-094C-4B09-8FF1-29633691DCCA}" destId="{D133D1D8-D7EB-4680-A6D8-6B6D8567AC28}" srcOrd="1" destOrd="0" presId="urn:microsoft.com/office/officeart/2005/8/layout/lProcess2"/>
    <dgm:cxn modelId="{24427E1C-EAF6-47ED-862C-8398E262C00F}" type="presParOf" srcId="{4060B462-094C-4B09-8FF1-29633691DCCA}" destId="{2D3E95CE-A449-423A-824C-249189E24287}" srcOrd="2" destOrd="0" presId="urn:microsoft.com/office/officeart/2005/8/layout/lProcess2"/>
    <dgm:cxn modelId="{7FF4A3CD-DF16-4917-B529-6F4EFAD32213}" type="presParOf" srcId="{4060B462-094C-4B09-8FF1-29633691DCCA}" destId="{979C2059-10C7-420F-BDE2-9F92F4896644}" srcOrd="3" destOrd="0" presId="urn:microsoft.com/office/officeart/2005/8/layout/lProcess2"/>
    <dgm:cxn modelId="{863267E6-09AA-4116-9753-E0350DCF17ED}" type="presParOf" srcId="{4060B462-094C-4B09-8FF1-29633691DCCA}" destId="{84368C17-6382-4E32-9374-D28BABBE78A9}" srcOrd="4" destOrd="0" presId="urn:microsoft.com/office/officeart/2005/8/layout/lProcess2"/>
    <dgm:cxn modelId="{1CF3DDA9-149C-4CB1-818B-84D5D48CFE90}" type="presParOf" srcId="{4060B462-094C-4B09-8FF1-29633691DCCA}" destId="{CA61CCDC-6EBE-4303-96B2-6194F488B58A}" srcOrd="5" destOrd="0" presId="urn:microsoft.com/office/officeart/2005/8/layout/lProcess2"/>
    <dgm:cxn modelId="{2D02FED6-E55F-4A68-8EF1-A54DFEEC60D8}" type="presParOf" srcId="{4060B462-094C-4B09-8FF1-29633691DCCA}" destId="{2C8031C8-9F6E-4009-A352-78620C8E663F}" srcOrd="6" destOrd="0" presId="urn:microsoft.com/office/officeart/2005/8/layout/lProcess2"/>
    <dgm:cxn modelId="{578139B1-AD6F-430E-A801-E2BB67F5F071}" type="presParOf" srcId="{4060B462-094C-4B09-8FF1-29633691DCCA}" destId="{6E8A5460-20A9-41B0-A368-F99897C5B698}" srcOrd="7" destOrd="0" presId="urn:microsoft.com/office/officeart/2005/8/layout/lProcess2"/>
    <dgm:cxn modelId="{8FEAE46B-A269-4FAA-B5A9-E2CD3BE88708}" type="presParOf" srcId="{4060B462-094C-4B09-8FF1-29633691DCCA}" destId="{71420817-A361-490A-978F-BF5A5946CC6C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16297-92D1-45D2-8781-CB6A9A21682A}">
      <dsp:nvSpPr>
        <dsp:cNvPr id="0" name=""/>
        <dsp:cNvSpPr/>
      </dsp:nvSpPr>
      <dsp:spPr>
        <a:xfrm>
          <a:off x="-5048026" y="-773381"/>
          <a:ext cx="6011768" cy="6011768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2FEB5-E3CC-46F5-9B48-7900590FFE10}">
      <dsp:nvSpPr>
        <dsp:cNvPr id="0" name=""/>
        <dsp:cNvSpPr/>
      </dsp:nvSpPr>
      <dsp:spPr>
        <a:xfrm>
          <a:off x="359530" y="235127"/>
          <a:ext cx="6688946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sp:txBody>
      <dsp:txXfrm>
        <a:off x="359530" y="235127"/>
        <a:ext cx="6688946" cy="470075"/>
      </dsp:txXfrm>
    </dsp:sp>
    <dsp:sp modelId="{EA163EFF-CF7D-49D4-82D0-8667761DCB20}">
      <dsp:nvSpPr>
        <dsp:cNvPr id="0" name=""/>
        <dsp:cNvSpPr/>
      </dsp:nvSpPr>
      <dsp:spPr>
        <a:xfrm>
          <a:off x="65732" y="176367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23844-CCD4-430C-A955-EF8804CA75A3}">
      <dsp:nvSpPr>
        <dsp:cNvPr id="0" name=""/>
        <dsp:cNvSpPr/>
      </dsp:nvSpPr>
      <dsp:spPr>
        <a:xfrm>
          <a:off x="746199" y="940151"/>
          <a:ext cx="6302277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</a:p>
      </dsp:txBody>
      <dsp:txXfrm>
        <a:off x="746199" y="940151"/>
        <a:ext cx="6302277" cy="470075"/>
      </dsp:txXfrm>
    </dsp:sp>
    <dsp:sp modelId="{08DDA50E-E728-4B84-8749-1CFF2AA6D27F}">
      <dsp:nvSpPr>
        <dsp:cNvPr id="0" name=""/>
        <dsp:cNvSpPr/>
      </dsp:nvSpPr>
      <dsp:spPr>
        <a:xfrm>
          <a:off x="452402" y="881392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1DF2A-24C1-49E6-AC48-E61B1A508B9B}">
      <dsp:nvSpPr>
        <dsp:cNvPr id="0" name=""/>
        <dsp:cNvSpPr/>
      </dsp:nvSpPr>
      <dsp:spPr>
        <a:xfrm>
          <a:off x="923013" y="1645176"/>
          <a:ext cx="6125463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ANÁLISIS Y DISEÑO</a:t>
          </a:r>
        </a:p>
      </dsp:txBody>
      <dsp:txXfrm>
        <a:off x="923013" y="1645176"/>
        <a:ext cx="6125463" cy="470075"/>
      </dsp:txXfrm>
    </dsp:sp>
    <dsp:sp modelId="{C26FDA59-38FC-484A-B115-9734A961E315}">
      <dsp:nvSpPr>
        <dsp:cNvPr id="0" name=""/>
        <dsp:cNvSpPr/>
      </dsp:nvSpPr>
      <dsp:spPr>
        <a:xfrm>
          <a:off x="629216" y="1586416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15E38-8D3C-48B5-BF59-25AEA64D110A}">
      <dsp:nvSpPr>
        <dsp:cNvPr id="0" name=""/>
        <dsp:cNvSpPr/>
      </dsp:nvSpPr>
      <dsp:spPr>
        <a:xfrm>
          <a:off x="923013" y="2349754"/>
          <a:ext cx="6125463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EXPERIMENTACIÓN Y RESULTADOS</a:t>
          </a:r>
        </a:p>
      </dsp:txBody>
      <dsp:txXfrm>
        <a:off x="923013" y="2349754"/>
        <a:ext cx="6125463" cy="470075"/>
      </dsp:txXfrm>
    </dsp:sp>
    <dsp:sp modelId="{096AF003-A76E-4BF0-B9A1-92D58EF17E25}">
      <dsp:nvSpPr>
        <dsp:cNvPr id="0" name=""/>
        <dsp:cNvSpPr/>
      </dsp:nvSpPr>
      <dsp:spPr>
        <a:xfrm>
          <a:off x="629216" y="2290994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A0EE9-F26A-4F61-812B-56834C1FBC4E}">
      <dsp:nvSpPr>
        <dsp:cNvPr id="0" name=""/>
        <dsp:cNvSpPr/>
      </dsp:nvSpPr>
      <dsp:spPr>
        <a:xfrm>
          <a:off x="746199" y="3054778"/>
          <a:ext cx="6302277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EJERCICIO DE APLICACIÓN</a:t>
          </a:r>
        </a:p>
      </dsp:txBody>
      <dsp:txXfrm>
        <a:off x="746199" y="3054778"/>
        <a:ext cx="6302277" cy="470075"/>
      </dsp:txXfrm>
    </dsp:sp>
    <dsp:sp modelId="{B36D7520-01E7-4F4C-9265-F1B57DC7CEFB}">
      <dsp:nvSpPr>
        <dsp:cNvPr id="0" name=""/>
        <dsp:cNvSpPr/>
      </dsp:nvSpPr>
      <dsp:spPr>
        <a:xfrm>
          <a:off x="452402" y="2996019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B2EA7-79F1-46CA-8E0D-7557619D9881}">
      <dsp:nvSpPr>
        <dsp:cNvPr id="0" name=""/>
        <dsp:cNvSpPr/>
      </dsp:nvSpPr>
      <dsp:spPr>
        <a:xfrm>
          <a:off x="359530" y="3759802"/>
          <a:ext cx="6688946" cy="470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CONCLUSIONES, RECOMENDACIONES y TRABAJOS FUTUROS</a:t>
          </a:r>
        </a:p>
      </dsp:txBody>
      <dsp:txXfrm>
        <a:off x="359530" y="3759802"/>
        <a:ext cx="6688946" cy="470075"/>
      </dsp:txXfrm>
    </dsp:sp>
    <dsp:sp modelId="{ECF6B1AA-C75E-4073-A7CA-53DEF731B100}">
      <dsp:nvSpPr>
        <dsp:cNvPr id="0" name=""/>
        <dsp:cNvSpPr/>
      </dsp:nvSpPr>
      <dsp:spPr>
        <a:xfrm>
          <a:off x="65732" y="3701043"/>
          <a:ext cx="587594" cy="587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E72CC-8619-4636-9822-C74506815CEB}">
      <dsp:nvSpPr>
        <dsp:cNvPr id="0" name=""/>
        <dsp:cNvSpPr/>
      </dsp:nvSpPr>
      <dsp:spPr>
        <a:xfrm>
          <a:off x="5016" y="0"/>
          <a:ext cx="5282803" cy="45259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sp:txBody>
      <dsp:txXfrm>
        <a:off x="5016" y="0"/>
        <a:ext cx="5282803" cy="1357788"/>
      </dsp:txXfrm>
    </dsp:sp>
    <dsp:sp modelId="{A1B3332B-EF65-4040-B8FB-1A1601B04CC1}">
      <dsp:nvSpPr>
        <dsp:cNvPr id="0" name=""/>
        <dsp:cNvSpPr/>
      </dsp:nvSpPr>
      <dsp:spPr>
        <a:xfrm>
          <a:off x="533772" y="1357788"/>
          <a:ext cx="4226242" cy="29418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Diseñar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construir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para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medir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conductividad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térmica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de un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fluido</a:t>
          </a:r>
          <a:endParaRPr lang="es-E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937" y="1443953"/>
        <a:ext cx="4053912" cy="2769545"/>
      </dsp:txXfrm>
    </dsp:sp>
    <dsp:sp modelId="{2F70418D-231F-49B8-9A9C-73C43F73E4AC}">
      <dsp:nvSpPr>
        <dsp:cNvPr id="0" name=""/>
        <dsp:cNvSpPr/>
      </dsp:nvSpPr>
      <dsp:spPr>
        <a:xfrm>
          <a:off x="5684505" y="0"/>
          <a:ext cx="5282803" cy="452596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>
              <a:latin typeface="Arial" panose="020B0604020202020204" pitchFamily="34" charset="0"/>
              <a:cs typeface="Arial" panose="020B0604020202020204" pitchFamily="34" charset="0"/>
            </a:rPr>
            <a:t>Específicos</a:t>
          </a:r>
          <a:endParaRPr lang="es-ES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4505" y="0"/>
        <a:ext cx="5282803" cy="1357788"/>
      </dsp:txXfrm>
    </dsp:sp>
    <dsp:sp modelId="{E6C87113-5D04-4079-8BF0-9BFA971E5890}">
      <dsp:nvSpPr>
        <dsp:cNvPr id="0" name=""/>
        <dsp:cNvSpPr/>
      </dsp:nvSpPr>
      <dsp:spPr>
        <a:xfrm>
          <a:off x="6212785" y="1358645"/>
          <a:ext cx="4226242" cy="523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Diseño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Equipo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8120" y="1373980"/>
        <a:ext cx="4195572" cy="492920"/>
      </dsp:txXfrm>
    </dsp:sp>
    <dsp:sp modelId="{2D3E95CE-A449-423A-824C-249189E24287}">
      <dsp:nvSpPr>
        <dsp:cNvPr id="0" name=""/>
        <dsp:cNvSpPr/>
      </dsp:nvSpPr>
      <dsp:spPr>
        <a:xfrm>
          <a:off x="6212785" y="1962788"/>
          <a:ext cx="4226242" cy="523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Selección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materiales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8120" y="1978123"/>
        <a:ext cx="4195572" cy="492920"/>
      </dsp:txXfrm>
    </dsp:sp>
    <dsp:sp modelId="{84368C17-6382-4E32-9374-D28BABBE78A9}">
      <dsp:nvSpPr>
        <dsp:cNvPr id="0" name=""/>
        <dsp:cNvSpPr/>
      </dsp:nvSpPr>
      <dsp:spPr>
        <a:xfrm>
          <a:off x="6212785" y="2566931"/>
          <a:ext cx="4226242" cy="523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Panel de control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8120" y="2582266"/>
        <a:ext cx="4195572" cy="492920"/>
      </dsp:txXfrm>
    </dsp:sp>
    <dsp:sp modelId="{2C8031C8-9F6E-4009-A352-78620C8E663F}">
      <dsp:nvSpPr>
        <dsp:cNvPr id="0" name=""/>
        <dsp:cNvSpPr/>
      </dsp:nvSpPr>
      <dsp:spPr>
        <a:xfrm>
          <a:off x="6212785" y="3171074"/>
          <a:ext cx="4226242" cy="523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Modelo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matemático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8120" y="3186409"/>
        <a:ext cx="4195572" cy="492920"/>
      </dsp:txXfrm>
    </dsp:sp>
    <dsp:sp modelId="{71420817-A361-490A-978F-BF5A5946CC6C}">
      <dsp:nvSpPr>
        <dsp:cNvPr id="0" name=""/>
        <dsp:cNvSpPr/>
      </dsp:nvSpPr>
      <dsp:spPr>
        <a:xfrm>
          <a:off x="6212785" y="3775217"/>
          <a:ext cx="4226242" cy="523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Error de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medición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8120" y="3790552"/>
        <a:ext cx="4195572" cy="49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7F7CF-AC54-45FA-9ECC-4658FE16FDA9}" type="datetimeFigureOut">
              <a:rPr lang="es-EC" smtClean="0"/>
              <a:t>17/8/2021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4C583-2880-4F31-A0CD-675BE8CF11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009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4C583-2880-4F31-A0CD-675BE8CF1181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906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4C583-2880-4F31-A0CD-675BE8CF1181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079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4C583-2880-4F31-A0CD-675BE8CF1181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818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LOGO ESPE ORIGINAL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orelDRAW" r:id="rId4" imgW="9151920" imgH="5621400" progId="">
                  <p:embed/>
                </p:oleObj>
              </mc:Choice>
              <mc:Fallback>
                <p:oleObj name="CorelDRAW" r:id="rId4" imgW="9151920" imgH="5621400" progId="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8" descr="bannner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38341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990888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515531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50894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14562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 dirty="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pic>
        <p:nvPicPr>
          <p:cNvPr id="6" name="Picture 48" descr="bannn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 dirty="0"/>
          </a:p>
        </p:txBody>
      </p:sp>
      <p:pic>
        <p:nvPicPr>
          <p:cNvPr id="8" name="Picture 49" descr="LOGO ESPE ORIGINAL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6894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8214556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9780528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324815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79862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0713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366752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65135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402248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203D6-28EC-494E-A848-DC696354D6F7}" type="datetimeFigureOut">
              <a:rPr lang="es-EC" smtClean="0"/>
              <a:pPr/>
              <a:t>17/8/2021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9F67-89B4-4FD1-854C-0DDA5C968772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 dirty="0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 dirty="0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 dirty="0"/>
          </a:p>
        </p:txBody>
      </p:sp>
      <p:pic>
        <p:nvPicPr>
          <p:cNvPr id="4107" name="Picture 26" descr="LOGO ESPE ORIGINAL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0A6AA4-534B-0742-B987-CF8602A248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0" r="70410"/>
          <a:stretch/>
        </p:blipFill>
        <p:spPr>
          <a:xfrm>
            <a:off x="1525654" y="1268760"/>
            <a:ext cx="2725070" cy="4936192"/>
          </a:xfrm>
          <a:prstGeom prst="rect">
            <a:avLst/>
          </a:prstGeom>
        </p:spPr>
      </p:pic>
      <p:pic>
        <p:nvPicPr>
          <p:cNvPr id="7" name="Picture 4" descr="Resultado de imagen para SELLO ESPE">
            <a:extLst>
              <a:ext uri="{FF2B5EF4-FFF2-40B4-BE49-F238E27FC236}">
                <a16:creationId xmlns:a16="http://schemas.microsoft.com/office/drawing/2014/main" id="{877FE831-1990-7F40-96B7-AF48A56AD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0"/>
          <a:stretch/>
        </p:blipFill>
        <p:spPr bwMode="auto">
          <a:xfrm>
            <a:off x="1758752" y="418073"/>
            <a:ext cx="808856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CD25A224-41EC-534C-80E2-BEBF2F833CF6}"/>
              </a:ext>
            </a:extLst>
          </p:cNvPr>
          <p:cNvSpPr txBox="1">
            <a:spLocks/>
          </p:cNvSpPr>
          <p:nvPr/>
        </p:nvSpPr>
        <p:spPr bwMode="auto">
          <a:xfrm>
            <a:off x="3398627" y="1196633"/>
            <a:ext cx="5940409" cy="5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C" sz="1500" b="1" dirty="0">
                <a:latin typeface="Arial" panose="020B0604020202020204" pitchFamily="34" charset="0"/>
                <a:cs typeface="Arial" panose="020B0604020202020204" pitchFamily="34" charset="0"/>
              </a:rPr>
              <a:t>PROYECTO DE TITULACIÓN PREVIO A LA OBTENCIÓN DEL TÍTULO DE INGENIERO MECÁNICO</a:t>
            </a:r>
            <a:endParaRPr lang="es-ES" altLang="es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3 Rectángulo">
            <a:extLst>
              <a:ext uri="{FF2B5EF4-FFF2-40B4-BE49-F238E27FC236}">
                <a16:creationId xmlns:a16="http://schemas.microsoft.com/office/drawing/2014/main" id="{0EDF0884-AFF6-8548-9518-418F93269EC3}"/>
              </a:ext>
            </a:extLst>
          </p:cNvPr>
          <p:cNvSpPr/>
          <p:nvPr/>
        </p:nvSpPr>
        <p:spPr>
          <a:xfrm>
            <a:off x="3398627" y="2297659"/>
            <a:ext cx="5940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TEMA: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DISEÑO Y CONSTRUCCIÓN DE UN EQUIPO PARA MEDIR LA CONDUCTIVIDAD TÉRMICA DE UN FLUIDO</a:t>
            </a:r>
            <a:endParaRPr lang="es-EC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5 Rectángulo">
            <a:extLst>
              <a:ext uri="{FF2B5EF4-FFF2-40B4-BE49-F238E27FC236}">
                <a16:creationId xmlns:a16="http://schemas.microsoft.com/office/drawing/2014/main" id="{517393F8-72C3-6E46-9C9E-4584E1FACAA0}"/>
              </a:ext>
            </a:extLst>
          </p:cNvPr>
          <p:cNvSpPr/>
          <p:nvPr/>
        </p:nvSpPr>
        <p:spPr>
          <a:xfrm>
            <a:off x="3398626" y="3356992"/>
            <a:ext cx="59404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AUTORES:</a:t>
            </a:r>
            <a:endParaRPr lang="es-EC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BOSQUEZ GARCÍA, FERNANDO PAÚL</a:t>
            </a:r>
          </a:p>
          <a:p>
            <a:pPr algn="ctr"/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GUTIÉRREZ MENA, ISAAC FERNANDO</a:t>
            </a:r>
          </a:p>
        </p:txBody>
      </p:sp>
      <p:sp>
        <p:nvSpPr>
          <p:cNvPr id="11" name="8 Rectángulo">
            <a:extLst>
              <a:ext uri="{FF2B5EF4-FFF2-40B4-BE49-F238E27FC236}">
                <a16:creationId xmlns:a16="http://schemas.microsoft.com/office/drawing/2014/main" id="{F52CA6FB-6F14-DC4A-92F8-5597448BCACC}"/>
              </a:ext>
            </a:extLst>
          </p:cNvPr>
          <p:cNvSpPr/>
          <p:nvPr/>
        </p:nvSpPr>
        <p:spPr>
          <a:xfrm>
            <a:off x="2815891" y="4754858"/>
            <a:ext cx="3792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</a:p>
          <a:p>
            <a:pPr algn="ctr"/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ING. NICOLAS MARCELO PAEZ FLOR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ctr"/>
            <a:endParaRPr lang="es-EC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8 Rectángulo">
            <a:extLst>
              <a:ext uri="{FF2B5EF4-FFF2-40B4-BE49-F238E27FC236}">
                <a16:creationId xmlns:a16="http://schemas.microsoft.com/office/drawing/2014/main" id="{F52CA6FB-6F14-DC4A-92F8-5597448BCACC}"/>
              </a:ext>
            </a:extLst>
          </p:cNvPr>
          <p:cNvSpPr/>
          <p:nvPr/>
        </p:nvSpPr>
        <p:spPr>
          <a:xfrm>
            <a:off x="7523375" y="4754858"/>
            <a:ext cx="43730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COLABORADOR: </a:t>
            </a:r>
          </a:p>
          <a:p>
            <a:pPr algn="ctr"/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ING. EDGARDO DANIEL FERNÁNDEZ DÍAZ		</a:t>
            </a:r>
          </a:p>
          <a:p>
            <a:pPr algn="ctr"/>
            <a:endParaRPr lang="es-EC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00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31075"/>
            <a:ext cx="4064943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DISEÑO DE LOS CILINDROS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0147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135560" y="3706154"/>
            <a:ext cx="6473160" cy="271400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1653" y="1387204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diseño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000330" y="2079656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ámetros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y longitud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016708" y="2690491"/>
            <a:ext cx="175943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Espacio anular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01811" y="1453638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¿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402889" y="1850470"/>
            <a:ext cx="170980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Flujo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bifásico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951925" y="1525658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?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001811" y="2598158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¿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402889" y="2940592"/>
            <a:ext cx="15299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Convección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781648" y="2636695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?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cxnSp>
        <p:nvCxnSpPr>
          <p:cNvPr id="24" name="Conector recto 23"/>
          <p:cNvCxnSpPr>
            <a:stCxn id="9" idx="2"/>
          </p:cNvCxnSpPr>
          <p:nvPr/>
        </p:nvCxnSpPr>
        <p:spPr>
          <a:xfrm flipH="1">
            <a:off x="1310852" y="1756536"/>
            <a:ext cx="1" cy="11186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endCxn id="13" idx="1"/>
          </p:cNvCxnSpPr>
          <p:nvPr/>
        </p:nvCxnSpPr>
        <p:spPr>
          <a:xfrm>
            <a:off x="1310852" y="2875157"/>
            <a:ext cx="705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endCxn id="12" idx="1"/>
          </p:cNvCxnSpPr>
          <p:nvPr/>
        </p:nvCxnSpPr>
        <p:spPr>
          <a:xfrm>
            <a:off x="1310852" y="2264322"/>
            <a:ext cx="689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cxnSp>
        <p:nvCxnSpPr>
          <p:cNvPr id="33" name="Conector recto de flecha 32"/>
          <p:cNvCxnSpPr/>
          <p:nvPr/>
        </p:nvCxnSpPr>
        <p:spPr>
          <a:xfrm>
            <a:off x="8650656" y="1978572"/>
            <a:ext cx="689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8628530" y="3140622"/>
            <a:ext cx="689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9576591" y="1672974"/>
            <a:ext cx="1851772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Temperatura de ebullición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9561485" y="2802092"/>
            <a:ext cx="15299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Número de Rayleigh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Archivo:Visto Bueno.png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363" y="1682975"/>
            <a:ext cx="653789" cy="5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Archivo:Visto Bueno.png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913" y="2845025"/>
            <a:ext cx="653789" cy="5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12108" y="2690491"/>
            <a:ext cx="1000122" cy="37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2.5mm</a:t>
            </a:r>
            <a:endParaRPr lang="en-US" dirty="0"/>
          </a:p>
        </p:txBody>
      </p:sp>
      <p:cxnSp>
        <p:nvCxnSpPr>
          <p:cNvPr id="6" name="Conector recto de flecha 5"/>
          <p:cNvCxnSpPr>
            <a:stCxn id="13" idx="3"/>
            <a:endCxn id="2" idx="1"/>
          </p:cNvCxnSpPr>
          <p:nvPr/>
        </p:nvCxnSpPr>
        <p:spPr>
          <a:xfrm>
            <a:off x="3776142" y="2875157"/>
            <a:ext cx="535966" cy="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4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51017" y="733199"/>
            <a:ext cx="2785699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DISEÑO DE TAPAS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532710" y="1657098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materiales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de flecha 7"/>
          <p:cNvCxnSpPr>
            <a:stCxn id="6" idx="2"/>
          </p:cNvCxnSpPr>
          <p:nvPr/>
        </p:nvCxnSpPr>
        <p:spPr>
          <a:xfrm flipH="1">
            <a:off x="2751909" y="2026430"/>
            <a:ext cx="1" cy="475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458686" y="2519143"/>
            <a:ext cx="260386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Conductividad térmica baja</a:t>
            </a:r>
            <a:endParaRPr lang="en-US" dirty="0"/>
          </a:p>
        </p:txBody>
      </p:sp>
      <p:cxnSp>
        <p:nvCxnSpPr>
          <p:cNvPr id="15" name="Conector recto de flecha 14"/>
          <p:cNvCxnSpPr>
            <a:stCxn id="10" idx="2"/>
          </p:cNvCxnSpPr>
          <p:nvPr/>
        </p:nvCxnSpPr>
        <p:spPr>
          <a:xfrm flipH="1">
            <a:off x="2760617" y="3165474"/>
            <a:ext cx="1" cy="46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449977" y="3658187"/>
            <a:ext cx="2603863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Duralón -&gt; 0.3 W/</a:t>
            </a:r>
            <a:r>
              <a:rPr lang="es-MX" dirty="0" err="1"/>
              <a:t>m.°K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040335" y="1841764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diseño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/>
          <p:nvPr/>
        </p:nvPicPr>
        <p:blipFill>
          <a:blip r:embed="rId2"/>
          <a:stretch>
            <a:fillRect/>
          </a:stretch>
        </p:blipFill>
        <p:spPr>
          <a:xfrm>
            <a:off x="6297385" y="2670002"/>
            <a:ext cx="3713389" cy="28449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532710" y="4730093"/>
            <a:ext cx="1851772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Transferencia de calor axial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84482" y="4591593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X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601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758296"/>
            <a:ext cx="4256531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MEDICIÓN DE TEMPERATURA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321321" y="1843253"/>
            <a:ext cx="163480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Termocuplas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de flecha 7"/>
          <p:cNvCxnSpPr>
            <a:stCxn id="7" idx="2"/>
          </p:cNvCxnSpPr>
          <p:nvPr/>
        </p:nvCxnSpPr>
        <p:spPr>
          <a:xfrm flipH="1">
            <a:off x="2135560" y="2212585"/>
            <a:ext cx="3164" cy="478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236922" y="2690713"/>
            <a:ext cx="179727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Tipo “J” Tornillo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231663" y="2128483"/>
            <a:ext cx="223809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Panel de medición y control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89" y="3145897"/>
            <a:ext cx="4734736" cy="20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70560" y="3370217"/>
            <a:ext cx="3838847" cy="26342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87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1952625" y="618430"/>
            <a:ext cx="3126478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DISEÑO DEL TANQUE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1994800" y="1137096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929309" y="1346807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materiales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de flecha 6"/>
          <p:cNvCxnSpPr>
            <a:stCxn id="6" idx="2"/>
          </p:cNvCxnSpPr>
          <p:nvPr/>
        </p:nvCxnSpPr>
        <p:spPr>
          <a:xfrm flipH="1">
            <a:off x="2148508" y="1716139"/>
            <a:ext cx="1" cy="475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833629" y="2208299"/>
            <a:ext cx="260386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Resistente a la corrosión</a:t>
            </a:r>
            <a:endParaRPr lang="en-US" dirty="0"/>
          </a:p>
        </p:txBody>
      </p:sp>
      <p:cxnSp>
        <p:nvCxnSpPr>
          <p:cNvPr id="9" name="Conector recto de flecha 8"/>
          <p:cNvCxnSpPr>
            <a:stCxn id="8" idx="2"/>
          </p:cNvCxnSpPr>
          <p:nvPr/>
        </p:nvCxnSpPr>
        <p:spPr>
          <a:xfrm flipH="1">
            <a:off x="2126852" y="2577631"/>
            <a:ext cx="8709" cy="536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245108" y="3114094"/>
            <a:ext cx="1780903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Acero inoxidable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264434" y="1364121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diseño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9483632" y="1735641"/>
            <a:ext cx="1" cy="475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998705" y="2243137"/>
            <a:ext cx="296985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Evitar que el cilindro externo pierda calor con el ambiente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414914" y="1330046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materiales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de flecha 16"/>
          <p:cNvCxnSpPr>
            <a:stCxn id="16" idx="2"/>
          </p:cNvCxnSpPr>
          <p:nvPr/>
        </p:nvCxnSpPr>
        <p:spPr>
          <a:xfrm flipH="1">
            <a:off x="5634113" y="1699378"/>
            <a:ext cx="1" cy="475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319234" y="2191538"/>
            <a:ext cx="260386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Aislamiento térmico</a:t>
            </a:r>
            <a:endParaRPr lang="en-US" dirty="0"/>
          </a:p>
        </p:txBody>
      </p:sp>
      <p:cxnSp>
        <p:nvCxnSpPr>
          <p:cNvPr id="19" name="Conector recto de flecha 18"/>
          <p:cNvCxnSpPr>
            <a:stCxn id="18" idx="2"/>
          </p:cNvCxnSpPr>
          <p:nvPr/>
        </p:nvCxnSpPr>
        <p:spPr>
          <a:xfrm flipH="1">
            <a:off x="5612457" y="2560870"/>
            <a:ext cx="8709" cy="536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089321" y="3106042"/>
            <a:ext cx="3089584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Fibra de vidrio -&gt; 0.03 W/</a:t>
            </a:r>
            <a:r>
              <a:rPr lang="es-MX" dirty="0" err="1"/>
              <a:t>m.°K</a:t>
            </a:r>
            <a:endParaRPr lang="en-U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3"/>
          <a:stretch>
            <a:fillRect/>
          </a:stretch>
        </p:blipFill>
        <p:spPr>
          <a:xfrm>
            <a:off x="1359293" y="4361265"/>
            <a:ext cx="4274820" cy="1296670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4"/>
          <a:stretch>
            <a:fillRect/>
          </a:stretch>
        </p:blipFill>
        <p:spPr>
          <a:xfrm>
            <a:off x="6750443" y="4342215"/>
            <a:ext cx="4465320" cy="133477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1359293" y="3991933"/>
            <a:ext cx="178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Tanque interno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750443" y="3991933"/>
            <a:ext cx="178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Tanque externo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52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758296"/>
            <a:ext cx="3099208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DISEÑO DEL EQUIPO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9" y="1630680"/>
            <a:ext cx="4100830" cy="35966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22633"/>
              </p:ext>
            </p:extLst>
          </p:nvPr>
        </p:nvGraphicFramePr>
        <p:xfrm>
          <a:off x="6491070" y="1359344"/>
          <a:ext cx="4949190" cy="4389120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478790">
                  <a:extLst>
                    <a:ext uri="{9D8B030D-6E8A-4147-A177-3AD203B41FA5}">
                      <a16:colId xmlns:a16="http://schemas.microsoft.com/office/drawing/2014/main" val="409474129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261920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Nro.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6957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Tanque interno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126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Tapas de duralón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030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de ensamble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624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de la bomba y medidor de temperatura  del cilindro externo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942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 de la temperatura del cilindro externo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8514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de la resistencia interna y medidor de temperatura del tanque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059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 de la temperatura del tanque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611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de la resistencia del tanque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2034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 de la temperatura del cilindro interno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899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del medidor de la temperatura del cilindro interno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2945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Cilindro externo de cobre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4677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Cilindro interno de cobre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995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Tanque externo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289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759489"/>
            <a:ext cx="3385674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MODELO MATEMÁTICO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951747" y="2413482"/>
            <a:ext cx="4267200" cy="37604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1433" y="1587081"/>
            <a:ext cx="234031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Método de resistencias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térmicas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8262949" y="1574598"/>
                <a:ext cx="2082943" cy="838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2=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𝑐𝑜𝑏𝑟𝑒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949" y="1574598"/>
                <a:ext cx="2082943" cy="838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8236114" y="2704067"/>
                <a:ext cx="2136611" cy="870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3=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𝑓𝑙𝑢𝑖𝑑𝑜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114" y="2704067"/>
                <a:ext cx="2136611" cy="870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202695" y="3864827"/>
                <a:ext cx="2082943" cy="839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4=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𝑐𝑜𝑏𝑟𝑒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695" y="3864827"/>
                <a:ext cx="2082943" cy="8396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8326139" y="4995065"/>
                <a:ext cx="20465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𝑅𝑡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3+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139" y="4995065"/>
                <a:ext cx="20465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31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1" y="671209"/>
            <a:ext cx="3385674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MODELO MATEMÁTICO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89875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361335" y="1351506"/>
                <a:ext cx="6078266" cy="87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𝑅𝑡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𝑐𝑜𝑏𝑟𝑒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 +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𝑓𝑙𝑢𝑖𝑑𝑜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 +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𝑐𝑜𝑏𝑟𝑒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35" y="1351506"/>
                <a:ext cx="6078266" cy="8709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361335" y="2437732"/>
                <a:ext cx="2021131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m:rPr>
                          <m:lit/>
                        </m:rPr>
                        <a:rPr lang="en-US" i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𝑇𝑒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35" y="2437732"/>
                <a:ext cx="2021131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84693" y="3263887"/>
                <a:ext cx="7087409" cy="1121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m:rPr>
                          <m:lit/>
                        </m:rPr>
                        <a:rPr lang="en-US" i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𝑐𝑜𝑏𝑟𝑒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 +    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𝑓𝑙𝑢𝑖𝑑𝑜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 +     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𝑐𝑜𝑏𝑟𝑒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   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93" y="3263887"/>
                <a:ext cx="7087409" cy="11213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567505" y="4600502"/>
                <a:ext cx="6153608" cy="128887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𝑓𝑙𝑢𝑖𝑑𝑜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den>
                                      </m:f>
                                    </m:e>
                                  </m:func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𝑐𝑜𝑏𝑟𝑒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𝑐𝑜𝑏𝑟𝑒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05" y="4600502"/>
                <a:ext cx="6153608" cy="128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696152" y="3263887"/>
                <a:ext cx="2620909" cy="88299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152" y="3263887"/>
                <a:ext cx="2620909" cy="882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32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59" y="676718"/>
            <a:ext cx="2993790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EXPERIMENTACIÓN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89875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pic>
        <p:nvPicPr>
          <p:cNvPr id="2" name="Tesis pinta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66" y="2066001"/>
            <a:ext cx="5662698" cy="3185268"/>
          </a:xfrm>
          <a:prstGeom prst="rect">
            <a:avLst/>
          </a:prstGeom>
        </p:spPr>
      </p:pic>
      <p:pic>
        <p:nvPicPr>
          <p:cNvPr id="3" name="Experimentac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9811" y="2065729"/>
            <a:ext cx="5663183" cy="31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46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59" y="676718"/>
            <a:ext cx="3925607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ANÁLISIS DE RESULTADOS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89875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561D6B4-8872-491B-9012-176C4D698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711134"/>
              </p:ext>
            </p:extLst>
          </p:nvPr>
        </p:nvGraphicFramePr>
        <p:xfrm>
          <a:off x="496389" y="2270360"/>
          <a:ext cx="5320936" cy="3904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653964" y="1334848"/>
            <a:ext cx="245202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AGUA DESTILADA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84071" y="1730786"/>
            <a:ext cx="1776548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Primer método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91749" y="1951460"/>
            <a:ext cx="2011679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Segundo método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E9802A6-E667-4E0C-A241-3FDEE2354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69438"/>
              </p:ext>
            </p:extLst>
          </p:nvPr>
        </p:nvGraphicFramePr>
        <p:xfrm>
          <a:off x="6629536" y="2356089"/>
          <a:ext cx="4924425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D490B06-AE55-46BA-8DAC-868526343D36}"/>
              </a:ext>
            </a:extLst>
          </p:cNvPr>
          <p:cNvSpPr txBox="1"/>
          <p:nvPr/>
        </p:nvSpPr>
        <p:spPr>
          <a:xfrm>
            <a:off x="3359807" y="2320792"/>
            <a:ext cx="180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K=0,526 W/m</a:t>
            </a:r>
            <a:r>
              <a:rPr lang="es-MX" dirty="0"/>
              <a:t>*°C</a:t>
            </a:r>
            <a:endParaRPr lang="es-EC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0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01538"/>
            <a:ext cx="3925606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ANÁLISIS DE RESULTADOS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20204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087101" y="1238760"/>
            <a:ext cx="158575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GLICERINA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ECCC97B-21D2-4FC5-B5A6-78566477A6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802465"/>
              </p:ext>
            </p:extLst>
          </p:nvPr>
        </p:nvGraphicFramePr>
        <p:xfrm>
          <a:off x="216626" y="2043239"/>
          <a:ext cx="5966460" cy="411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4CB70DE-D34A-4BE5-B771-66EE274495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767166"/>
              </p:ext>
            </p:extLst>
          </p:nvPr>
        </p:nvGraphicFramePr>
        <p:xfrm>
          <a:off x="6984274" y="2116183"/>
          <a:ext cx="4998720" cy="373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001488" y="1638870"/>
            <a:ext cx="1776548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Primer método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624392" y="1638870"/>
            <a:ext cx="2011679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Segundo método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C3A1DDE-7D78-4B44-AB36-33980D903FFE}"/>
              </a:ext>
            </a:extLst>
          </p:cNvPr>
          <p:cNvSpPr txBox="1"/>
          <p:nvPr/>
        </p:nvSpPr>
        <p:spPr>
          <a:xfrm>
            <a:off x="3727938" y="2369583"/>
            <a:ext cx="185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K=0,33 </a:t>
            </a:r>
            <a:r>
              <a:rPr lang="es-MX" dirty="0" smtClean="0"/>
              <a:t>W/m</a:t>
            </a:r>
            <a:r>
              <a:rPr lang="es-MX" dirty="0"/>
              <a:t>*°C</a:t>
            </a:r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8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E846BFF-F9FE-6B48-AC5B-CA6049913CA3}"/>
              </a:ext>
            </a:extLst>
          </p:cNvPr>
          <p:cNvSpPr txBox="1"/>
          <p:nvPr/>
        </p:nvSpPr>
        <p:spPr>
          <a:xfrm>
            <a:off x="2135560" y="62068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067444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F813F308-1013-AA4E-B3C0-26674C5A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88" y="5689714"/>
            <a:ext cx="3174083" cy="96317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50162358"/>
              </p:ext>
            </p:extLst>
          </p:nvPr>
        </p:nvGraphicFramePr>
        <p:xfrm>
          <a:off x="2514394" y="1196752"/>
          <a:ext cx="7109997" cy="4465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681446" y="1484542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77796" y="2188680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252887" y="2885606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52887" y="3597696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068563" y="4300550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C15B0-1AA7-4A36-BDD5-50C162E7C9ED}"/>
              </a:ext>
            </a:extLst>
          </p:cNvPr>
          <p:cNvSpPr txBox="1"/>
          <p:nvPr/>
        </p:nvSpPr>
        <p:spPr>
          <a:xfrm>
            <a:off x="2690680" y="5001776"/>
            <a:ext cx="38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9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311922" y="568368"/>
            <a:ext cx="3905207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s-MX" dirty="0"/>
              <a:t>ANÁLISIS DE ERRORES</a:t>
            </a:r>
            <a:endParaRPr lang="en-US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89875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22505"/>
              </p:ext>
            </p:extLst>
          </p:nvPr>
        </p:nvGraphicFramePr>
        <p:xfrm>
          <a:off x="8045222" y="1789305"/>
          <a:ext cx="3799775" cy="2069902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2165871">
                  <a:extLst>
                    <a:ext uri="{9D8B030D-6E8A-4147-A177-3AD203B41FA5}">
                      <a16:colId xmlns:a16="http://schemas.microsoft.com/office/drawing/2014/main" val="1937208129"/>
                    </a:ext>
                  </a:extLst>
                </a:gridCol>
                <a:gridCol w="1633904">
                  <a:extLst>
                    <a:ext uri="{9D8B030D-6E8A-4147-A177-3AD203B41FA5}">
                      <a16:colId xmlns:a16="http://schemas.microsoft.com/office/drawing/2014/main" val="724008265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(Reemplazada)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8335714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(R1)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2,30E-04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74479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(R2)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1,26E-01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979868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K(R3)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1,05E-01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7399219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K(R4)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5,04E-05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7237230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K(qtotal)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2,41E-02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925148"/>
                  </a:ext>
                </a:extLst>
              </a:tr>
              <a:tr h="262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K(</a:t>
                      </a:r>
                      <a:r>
                        <a:rPr lang="es-EC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Kcobre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3,77E-06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683982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149531" y="1811383"/>
            <a:ext cx="241227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Método de propagación de errores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712800" y="2559186"/>
                <a:ext cx="6183253" cy="1155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𝑎𝑔𝑢𝑎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m:rPr>
                                      <m:lit/>
                                    </m:rP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den>
                              </m:f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den>
                                      </m:f>
                                    </m:e>
                                  </m:func>
                                </m:num>
                                <m:den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𝑐𝑜𝑏𝑟𝑒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𝑐𝑜𝑏𝑟𝑒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00" y="2559186"/>
                <a:ext cx="6183253" cy="11558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BBB2BF7-F284-4A3F-8EAB-AD9FD289A678}"/>
                  </a:ext>
                </a:extLst>
              </p:cNvPr>
              <p:cNvSpPr txBox="1"/>
              <p:nvPr/>
            </p:nvSpPr>
            <p:spPr>
              <a:xfrm>
                <a:off x="712800" y="4609467"/>
                <a:ext cx="8335617" cy="1343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4∗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1∗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acc>
                                        <m:accPr>
                                          <m:chr m:val="̇"/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lit/>
                                        </m:rP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𝑡𝑜𝑡𝑎𝑙</m:t>
                                      </m:r>
                                    </m:den>
                                  </m:f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s-EC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  <m:r>
                                                <a:rPr lang="es-EC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num>
                                            <m:den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  <m:r>
                                                <a:rPr lang="es-EC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den>
                                          </m:f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2∗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𝑐𝑜𝑏𝑟𝑒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𝑙𝑛</m:t>
                                      </m:r>
                                      <m:f>
                                        <m:f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2∗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s-EC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𝑐𝑜𝑏𝑟𝑒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BBB2BF7-F284-4A3F-8EAB-AD9FD28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00" y="4609467"/>
                <a:ext cx="8335617" cy="1343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5F64A926-5121-4DC8-B780-F929CC3096E3}"/>
              </a:ext>
            </a:extLst>
          </p:cNvPr>
          <p:cNvSpPr txBox="1"/>
          <p:nvPr/>
        </p:nvSpPr>
        <p:spPr>
          <a:xfrm>
            <a:off x="1149530" y="3859207"/>
            <a:ext cx="289238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Ejemplo de derivada parcial respecto a R1</a:t>
            </a:r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2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7A1E7-A051-4AEA-BCD7-9F88CBAE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435067"/>
            <a:ext cx="4187483" cy="925938"/>
          </a:xfrm>
        </p:spPr>
        <p:txBody>
          <a:bodyPr/>
          <a:lstStyle/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EJERCICIO DE APLICACIÓN</a:t>
            </a:r>
            <a:endParaRPr lang="es-EC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801C60C-579C-4633-8408-86C0CB33AF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61" y="1388034"/>
                <a:ext cx="11078817" cy="1828799"/>
              </a:xfrm>
            </p:spPr>
            <p:txBody>
              <a:bodyPr/>
              <a:lstStyle/>
              <a:p>
                <a:pPr algn="just"/>
                <a:r>
                  <a:rPr lang="es-MX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s-EC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n un sistema de enfriamiento considere </a:t>
                </a:r>
                <a:r>
                  <a:rPr lang="es-MX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que la pared de área </a:t>
                </a:r>
                <a14:m>
                  <m:oMath xmlns:m="http://schemas.openxmlformats.org/officeDocument/2006/math">
                    <m:r>
                      <a:rPr lang="es-MX" sz="1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s-MX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MX" sz="1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s-MX" sz="1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MX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y un espesor de 0,3 m que contiene agua cuya conductividad térmica es k 0,607 W/m*°C. En cierto día, se miden las temperaturas de las superficies interior y exterior de la pared y resultan ser de 14°C y 6°C, respectivamente. Determine la razón de la pérdida de calor a través de la pared en ese día.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801C60C-579C-4633-8408-86C0CB33A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61" y="1388034"/>
                <a:ext cx="11078817" cy="1828799"/>
              </a:xfrm>
              <a:blipFill>
                <a:blip r:embed="rId2"/>
                <a:stretch>
                  <a:fillRect l="-385" t="-2000" r="-44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>
            <a:extLst>
              <a:ext uri="{FF2B5EF4-FFF2-40B4-BE49-F238E27FC236}">
                <a16:creationId xmlns:a16="http://schemas.microsoft.com/office/drawing/2014/main" id="{99F81F8C-75AB-4912-B064-14D139D04F1A}"/>
              </a:ext>
            </a:extLst>
          </p:cNvPr>
          <p:cNvSpPr/>
          <p:nvPr/>
        </p:nvSpPr>
        <p:spPr>
          <a:xfrm>
            <a:off x="3448773" y="2879980"/>
            <a:ext cx="1152940" cy="2319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Agua</a:t>
            </a:r>
            <a:endParaRPr lang="es-EC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37F4432-BBF8-4C51-92FF-4C6F11AEF1E6}"/>
              </a:ext>
            </a:extLst>
          </p:cNvPr>
          <p:cNvCxnSpPr>
            <a:cxnSpLocks/>
          </p:cNvCxnSpPr>
          <p:nvPr/>
        </p:nvCxnSpPr>
        <p:spPr>
          <a:xfrm>
            <a:off x="3064460" y="3237789"/>
            <a:ext cx="3843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F59E3A7-6407-4052-A064-F5F5164D7343}"/>
              </a:ext>
            </a:extLst>
          </p:cNvPr>
          <p:cNvCxnSpPr>
            <a:cxnSpLocks/>
          </p:cNvCxnSpPr>
          <p:nvPr/>
        </p:nvCxnSpPr>
        <p:spPr>
          <a:xfrm>
            <a:off x="4601713" y="3237789"/>
            <a:ext cx="3843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4F5DC97-A865-4FAE-8EE5-7B8B693D17BE}"/>
              </a:ext>
            </a:extLst>
          </p:cNvPr>
          <p:cNvSpPr txBox="1"/>
          <p:nvPr/>
        </p:nvSpPr>
        <p:spPr>
          <a:xfrm>
            <a:off x="2401852" y="3065511"/>
            <a:ext cx="66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14°C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48A41E-F139-4B6D-B4FE-40DEF666AD5A}"/>
              </a:ext>
            </a:extLst>
          </p:cNvPr>
          <p:cNvSpPr txBox="1"/>
          <p:nvPr/>
        </p:nvSpPr>
        <p:spPr>
          <a:xfrm>
            <a:off x="5039036" y="3065511"/>
            <a:ext cx="66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6°C</a:t>
            </a:r>
            <a:endParaRPr lang="es-EC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F41BE50-D6D7-441F-AD6F-DDEF4D25A258}"/>
              </a:ext>
            </a:extLst>
          </p:cNvPr>
          <p:cNvCxnSpPr/>
          <p:nvPr/>
        </p:nvCxnSpPr>
        <p:spPr>
          <a:xfrm>
            <a:off x="3448773" y="4536502"/>
            <a:ext cx="1537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DC4B0C-E1CA-4B7B-8A42-8C7F39A0D54B}"/>
              </a:ext>
            </a:extLst>
          </p:cNvPr>
          <p:cNvSpPr txBox="1"/>
          <p:nvPr/>
        </p:nvSpPr>
        <p:spPr>
          <a:xfrm>
            <a:off x="5171556" y="4350971"/>
            <a:ext cx="530088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Q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3EA6B1A-F923-4B94-B9F6-3B8215D38F39}"/>
                  </a:ext>
                </a:extLst>
              </p:cNvPr>
              <p:cNvSpPr txBox="1"/>
              <p:nvPr/>
            </p:nvSpPr>
            <p:spPr>
              <a:xfrm>
                <a:off x="6727660" y="2806209"/>
                <a:ext cx="2071016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3EA6B1A-F923-4B94-B9F6-3B8215D38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660" y="2806209"/>
                <a:ext cx="20710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B38B86-733C-4382-B294-0DA92D28BC3B}"/>
                  </a:ext>
                </a:extLst>
              </p:cNvPr>
              <p:cNvSpPr txBox="1"/>
              <p:nvPr/>
            </p:nvSpPr>
            <p:spPr>
              <a:xfrm>
                <a:off x="6727660" y="3580296"/>
                <a:ext cx="3879380" cy="549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=0,607∗24∗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14−6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0,3</m:t>
                          </m:r>
                        </m:den>
                      </m:f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=388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B38B86-733C-4382-B294-0DA92D28B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660" y="3580296"/>
                <a:ext cx="3879380" cy="549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2E05DDE4-0A08-4541-8ECB-73B3E716F273}"/>
                  </a:ext>
                </a:extLst>
              </p:cNvPr>
              <p:cNvSpPr txBox="1"/>
              <p:nvPr/>
            </p:nvSpPr>
            <p:spPr>
              <a:xfrm>
                <a:off x="5556631" y="4253589"/>
                <a:ext cx="6221438" cy="642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=0,526∗24∗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14−6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0,3</m:t>
                          </m:r>
                        </m:den>
                      </m:f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=337 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2E05DDE4-0A08-4541-8ECB-73B3E716F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631" y="4253589"/>
                <a:ext cx="6221438" cy="6420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D5CCA99-BE19-40E2-B6D2-7F50A165A609}"/>
              </a:ext>
            </a:extLst>
          </p:cNvPr>
          <p:cNvCxnSpPr/>
          <p:nvPr/>
        </p:nvCxnSpPr>
        <p:spPr>
          <a:xfrm>
            <a:off x="2135560" y="1198581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41F380D-DCB6-440A-8A13-FD21D657A99C}"/>
                  </a:ext>
                </a:extLst>
              </p:cNvPr>
              <p:cNvSpPr txBox="1"/>
              <p:nvPr/>
            </p:nvSpPr>
            <p:spPr>
              <a:xfrm>
                <a:off x="7052460" y="5176110"/>
                <a:ext cx="2646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𝐸𝑟𝑟𝑜𝑟𝑅𝑒𝑙𝑎𝑡𝑖𝑣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=13,14 %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41F380D-DCB6-440A-8A13-FD21D657A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460" y="5176110"/>
                <a:ext cx="2646815" cy="276999"/>
              </a:xfrm>
              <a:prstGeom prst="rect">
                <a:avLst/>
              </a:prstGeom>
              <a:blipFill>
                <a:blip r:embed="rId6"/>
                <a:stretch>
                  <a:fillRect l="-1843" r="-20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n 17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1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26247"/>
            <a:ext cx="2447109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06813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838908"/>
              </p:ext>
            </p:extLst>
          </p:nvPr>
        </p:nvGraphicFramePr>
        <p:xfrm>
          <a:off x="419185" y="1266998"/>
          <a:ext cx="4988838" cy="4679773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757908">
                  <a:extLst>
                    <a:ext uri="{9D8B030D-6E8A-4147-A177-3AD203B41FA5}">
                      <a16:colId xmlns:a16="http://schemas.microsoft.com/office/drawing/2014/main" val="3363987599"/>
                    </a:ext>
                  </a:extLst>
                </a:gridCol>
                <a:gridCol w="1615465">
                  <a:extLst>
                    <a:ext uri="{9D8B030D-6E8A-4147-A177-3AD203B41FA5}">
                      <a16:colId xmlns:a16="http://schemas.microsoft.com/office/drawing/2014/main" val="3630977308"/>
                    </a:ext>
                  </a:extLst>
                </a:gridCol>
                <a:gridCol w="1615465">
                  <a:extLst>
                    <a:ext uri="{9D8B030D-6E8A-4147-A177-3AD203B41FA5}">
                      <a16:colId xmlns:a16="http://schemas.microsoft.com/office/drawing/2014/main" val="3153703041"/>
                    </a:ext>
                  </a:extLst>
                </a:gridCol>
              </a:tblGrid>
              <a:tr h="28965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3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Resultados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679849"/>
                  </a:ext>
                </a:extLst>
              </a:tr>
              <a:tr h="330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Fluidos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Agua</a:t>
                      </a:r>
                      <a:r>
                        <a:rPr lang="es-EC" sz="13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destilada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Glicerina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2435555"/>
                  </a:ext>
                </a:extLst>
              </a:tr>
              <a:tr h="130573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Comportamiento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Tendencia a aumentar la conductividad térmica con el aumento de temperatura</a:t>
                      </a: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comporto de una forma más lineal y estable</a:t>
                      </a: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384502"/>
                  </a:ext>
                </a:extLst>
              </a:tr>
              <a:tr h="87747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Mejores resultados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Entre los 32 a 40 °C </a:t>
                      </a: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 largo de toda la temperatura testeada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501552"/>
                  </a:ext>
                </a:extLst>
              </a:tr>
              <a:tr h="9984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 absoluto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0,045 w/</a:t>
                      </a:r>
                      <a:r>
                        <a:rPr lang="es-EC" sz="12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m°C</a:t>
                      </a: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0,05 w/</a:t>
                      </a:r>
                      <a:r>
                        <a:rPr lang="es-EC" sz="12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m°C</a:t>
                      </a: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7839943"/>
                  </a:ext>
                </a:extLst>
              </a:tr>
              <a:tr h="8704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Error</a:t>
                      </a:r>
                      <a:r>
                        <a:rPr lang="es-EC" sz="13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relativo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 el rango de 32 a 40 °C el error es de 8,66% </a:t>
                      </a: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 el rango de 20 a 48 °C tuvo un error promedio de 12,56%</a:t>
                      </a: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603863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44212"/>
              </p:ext>
            </p:extLst>
          </p:nvPr>
        </p:nvGraphicFramePr>
        <p:xfrm>
          <a:off x="6449276" y="1802774"/>
          <a:ext cx="5032777" cy="3608220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2778909">
                  <a:extLst>
                    <a:ext uri="{9D8B030D-6E8A-4147-A177-3AD203B41FA5}">
                      <a16:colId xmlns:a16="http://schemas.microsoft.com/office/drawing/2014/main" val="3363987599"/>
                    </a:ext>
                  </a:extLst>
                </a:gridCol>
                <a:gridCol w="927120">
                  <a:extLst>
                    <a:ext uri="{9D8B030D-6E8A-4147-A177-3AD203B41FA5}">
                      <a16:colId xmlns:a16="http://schemas.microsoft.com/office/drawing/2014/main" val="3630977308"/>
                    </a:ext>
                  </a:extLst>
                </a:gridCol>
                <a:gridCol w="1326748">
                  <a:extLst>
                    <a:ext uri="{9D8B030D-6E8A-4147-A177-3AD203B41FA5}">
                      <a16:colId xmlns:a16="http://schemas.microsoft.com/office/drawing/2014/main" val="3153703041"/>
                    </a:ext>
                  </a:extLst>
                </a:gridCol>
              </a:tblGrid>
              <a:tr h="2049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3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Análisis de diseño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679849"/>
                  </a:ext>
                </a:extLst>
              </a:tr>
              <a:tr h="501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Parámetros</a:t>
                      </a:r>
                      <a:r>
                        <a:rPr lang="es-EC" sz="13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diseño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Cumplimiento</a:t>
                      </a:r>
                      <a:endParaRPr lang="en-US" sz="13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2435555"/>
                  </a:ext>
                </a:extLst>
              </a:tr>
              <a:tr h="3038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384502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Minimizar la convección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501552"/>
                  </a:ext>
                </a:extLst>
              </a:tr>
              <a:tr h="3396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Priorizar la conducción térmica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lang="es-EC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7839943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Evitar transferencia de calor axial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603863"/>
                  </a:ext>
                </a:extLst>
              </a:tr>
              <a:tr h="7521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3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Evitar pérdidas de calor con el ambiente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3330222"/>
                  </a:ext>
                </a:extLst>
              </a:tr>
              <a:tr h="75214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3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Análisis</a:t>
                      </a:r>
                      <a:r>
                        <a:rPr lang="es-MX" sz="13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materiales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lang="es-MX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385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105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32290"/>
            <a:ext cx="3190419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22381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37685" y="1641047"/>
            <a:ext cx="56586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Esperar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que las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temperaturas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lleguen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un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equilibrio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Precaución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las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temperaturas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experimentación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Limpieza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Seleccionar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adecuadamente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fluido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tanque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6344" b="5888"/>
          <a:stretch/>
        </p:blipFill>
        <p:spPr>
          <a:xfrm>
            <a:off x="5767878" y="3284587"/>
            <a:ext cx="1322013" cy="1128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903" y="2228035"/>
            <a:ext cx="1204641" cy="10565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891" y="1122381"/>
            <a:ext cx="2614613" cy="9462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330" y="4584221"/>
            <a:ext cx="1056186" cy="15130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8130" y="4518993"/>
            <a:ext cx="1299482" cy="16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7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758296"/>
            <a:ext cx="3190419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TRABAJOS FUTUROS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47725" y="1668380"/>
            <a:ext cx="110690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Es posible mejorar la eficiencia del equipo a través de la automatización de algunos procesos como son: la toma de datos de temperatura exterior e interior de los cilindros concéntricos, así como el encendido y apagado de la resistencia dentro del tanque.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La máquina realizada en esta investigación tiene muchas aplicaciones en la industria alimenticia, por lo tanto, se recomienda utilizar otros fluidos como pulpas de jugos, aceites, salsas, entre otros.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Dentro de la bibliografía no se encontró investigaciones que utilicen este equipo para medir la conductividad térmica de fluidos industriales como, por ejemplo: aceite térmico, refrigerantes, entre otros, por lo que se recomienda plantear una investigación en el que se testee este tipo de fluidos.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0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04847" y="2791824"/>
            <a:ext cx="8182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GRACIAS POR SU ATENCIÓN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623494"/>
            <a:ext cx="1966177" cy="518666"/>
          </a:xfrm>
        </p:spPr>
        <p:txBody>
          <a:bodyPr/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13F308-1013-AA4E-B3C0-26674C5AF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88" y="5689714"/>
            <a:ext cx="3174083" cy="963179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076677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700867"/>
              </p:ext>
            </p:extLst>
          </p:nvPr>
        </p:nvGraphicFramePr>
        <p:xfrm>
          <a:off x="592183" y="1286692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6144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614258"/>
            <a:ext cx="2575777" cy="518666"/>
          </a:xfrm>
        </p:spPr>
        <p:txBody>
          <a:bodyPr/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13F308-1013-AA4E-B3C0-26674C5A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88" y="5689714"/>
            <a:ext cx="3174083" cy="963179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067446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50" name="Picture 2" descr="Recuperar y aprovechar el calor de los procesos industriales - Ambient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67" y="2071493"/>
            <a:ext cx="3905542" cy="21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98348" y="1252930"/>
            <a:ext cx="327442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Determinar las propiedades termofísicas de los materiales en los procesos industriales</a:t>
            </a:r>
            <a:endParaRPr lang="en-US" dirty="0"/>
          </a:p>
        </p:txBody>
      </p:sp>
      <p:pic>
        <p:nvPicPr>
          <p:cNvPr id="2052" name="Picture 4" descr="Innovación y Diseño de Productos Cosméticos – Cremas para el Cuidado de la  Piel y Productos Capilares | Universidad de Bogotá Jorge Tadeo Loz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64" y="1714595"/>
            <a:ext cx="3319145" cy="19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131334" y="1368552"/>
            <a:ext cx="245581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Dificultad para medir la conductividad térmica de un fluido</a:t>
            </a:r>
            <a:endParaRPr lang="en-US" dirty="0"/>
          </a:p>
        </p:txBody>
      </p:sp>
      <p:pic>
        <p:nvPicPr>
          <p:cNvPr id="3" name="Picture 2" descr="Cómo solucionar el error 404 not found? - Ads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48" y="4494633"/>
            <a:ext cx="3251199" cy="21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553059" y="4189882"/>
            <a:ext cx="24558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No existen equipos en el país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5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1" y="710393"/>
            <a:ext cx="3960440" cy="518666"/>
          </a:xfrm>
        </p:spPr>
        <p:txBody>
          <a:bodyPr/>
          <a:lstStyle/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MÉTODOS PARA MEDIR LA CONDUCTIVIDAD TÉRMICA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13F308-1013-AA4E-B3C0-26674C5A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88" y="5689714"/>
            <a:ext cx="3174083" cy="963179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076" name="Picture 4" descr="Reloj Tiempo Horas - Imagen gratis e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" y="1296213"/>
            <a:ext cx="2610479" cy="26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30628" y="1742867"/>
            <a:ext cx="14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Estacionario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90213" y="3044337"/>
            <a:ext cx="14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Transitorio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LFA 1000 Querschnit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65" y="3523257"/>
            <a:ext cx="3201263" cy="258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452" y="3753780"/>
            <a:ext cx="3691460" cy="19009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819" y="1436914"/>
            <a:ext cx="3812597" cy="18208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331416" y="1571626"/>
            <a:ext cx="138373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Cilindros concéntricos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757995" y="3523257"/>
            <a:ext cx="1013611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135086" y="4066643"/>
            <a:ext cx="1383733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Método flash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9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19756"/>
            <a:ext cx="4160737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ANÁLISIS DE ALTERNATIVAS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064527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Explosión 1 6"/>
          <p:cNvSpPr/>
          <p:nvPr/>
        </p:nvSpPr>
        <p:spPr>
          <a:xfrm>
            <a:off x="2408842" y="5404986"/>
            <a:ext cx="1837660" cy="1411318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Mejor opción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4486604" y="5925979"/>
            <a:ext cx="278674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CILINDROS CONCÉNTRICOS</a:t>
            </a:r>
            <a:endParaRPr lang="en-U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027392"/>
              </p:ext>
            </p:extLst>
          </p:nvPr>
        </p:nvGraphicFramePr>
        <p:xfrm>
          <a:off x="2408842" y="1294800"/>
          <a:ext cx="7423356" cy="4182922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854648">
                  <a:extLst>
                    <a:ext uri="{9D8B030D-6E8A-4147-A177-3AD203B41FA5}">
                      <a16:colId xmlns:a16="http://schemas.microsoft.com/office/drawing/2014/main" val="3169988213"/>
                    </a:ext>
                  </a:extLst>
                </a:gridCol>
                <a:gridCol w="1856236">
                  <a:extLst>
                    <a:ext uri="{9D8B030D-6E8A-4147-A177-3AD203B41FA5}">
                      <a16:colId xmlns:a16="http://schemas.microsoft.com/office/drawing/2014/main" val="3749798051"/>
                    </a:ext>
                  </a:extLst>
                </a:gridCol>
                <a:gridCol w="1856236">
                  <a:extLst>
                    <a:ext uri="{9D8B030D-6E8A-4147-A177-3AD203B41FA5}">
                      <a16:colId xmlns:a16="http://schemas.microsoft.com/office/drawing/2014/main" val="1052670725"/>
                    </a:ext>
                  </a:extLst>
                </a:gridCol>
                <a:gridCol w="1856236">
                  <a:extLst>
                    <a:ext uri="{9D8B030D-6E8A-4147-A177-3AD203B41FA5}">
                      <a16:colId xmlns:a16="http://schemas.microsoft.com/office/drawing/2014/main" val="2025424351"/>
                    </a:ext>
                  </a:extLst>
                </a:gridCol>
              </a:tblGrid>
              <a:tr h="6037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Cilindros concéntricos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hot wire (Hilo caliente)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Flash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2281385"/>
                  </a:ext>
                </a:extLst>
              </a:tr>
              <a:tr h="6037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método (15%)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561404"/>
                  </a:ext>
                </a:extLst>
              </a:tr>
              <a:tr h="49507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Económicas (30%)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0256112"/>
                  </a:ext>
                </a:extLst>
              </a:tr>
              <a:tr h="6809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Modelos matemáticos (15%)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39852"/>
                  </a:ext>
                </a:extLst>
              </a:tr>
              <a:tr h="6809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Disponibilidad de componentes (30%)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603128"/>
                  </a:ext>
                </a:extLst>
              </a:tr>
              <a:tr h="6037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Facilidad de uso (5%)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77413"/>
                  </a:ext>
                </a:extLst>
              </a:tr>
              <a:tr h="4057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2710250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4" y="2656187"/>
            <a:ext cx="5695950" cy="17049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AB979EE-B84D-44CE-83DF-73D25F7C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758296"/>
            <a:ext cx="4124562" cy="518666"/>
          </a:xfrm>
        </p:spPr>
        <p:txBody>
          <a:bodyPr/>
          <a:lstStyle/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CILINDROS CONCÉNTRICOS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70D8AB6-2F69-4634-9D17-44D33CAD50FE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263183" y="2138345"/>
            <a:ext cx="695212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Tapa</a:t>
            </a:r>
            <a:endParaRPr lang="en-US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848801" y="2507799"/>
            <a:ext cx="219188" cy="286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6400368" y="2280017"/>
            <a:ext cx="711200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Tapa</a:t>
            </a:r>
            <a:endParaRPr lang="en-US" dirty="0"/>
          </a:p>
        </p:txBody>
      </p:sp>
      <p:cxnSp>
        <p:nvCxnSpPr>
          <p:cNvPr id="11" name="Conector recto de flecha 10"/>
          <p:cNvCxnSpPr>
            <a:stCxn id="10" idx="1"/>
          </p:cNvCxnSpPr>
          <p:nvPr/>
        </p:nvCxnSpPr>
        <p:spPr>
          <a:xfrm flipH="1">
            <a:off x="6234826" y="2464744"/>
            <a:ext cx="165542" cy="34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958395" y="3516816"/>
            <a:ext cx="711785" cy="1225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48708" y="4525818"/>
            <a:ext cx="119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Elemento calefactor</a:t>
            </a:r>
            <a:endParaRPr lang="en-US" dirty="0"/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4167532" y="2545575"/>
            <a:ext cx="655781" cy="702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711762" y="2245686"/>
            <a:ext cx="100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Muestra</a:t>
            </a:r>
            <a:endParaRPr lang="en-US" dirty="0"/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3149600" y="4045527"/>
            <a:ext cx="812800" cy="960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4975383" y="3685217"/>
            <a:ext cx="932873" cy="121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2268590" y="4944248"/>
            <a:ext cx="119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Cilindro externo</a:t>
            </a:r>
            <a:endParaRPr lang="en-U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441819" y="4996887"/>
            <a:ext cx="119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Cilindro interno</a:t>
            </a:r>
            <a:endParaRPr lang="en-US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  <p:sp>
        <p:nvSpPr>
          <p:cNvPr id="15" name="AutoShape 2" descr="blob:https://web.whatsapp.com/354656e9-fd28-43b7-980a-ab997c037a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932" y="2138345"/>
            <a:ext cx="4020162" cy="29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1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758296"/>
            <a:ext cx="4544831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DE DISEÑO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27696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73310" y="1482592"/>
            <a:ext cx="413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Material de los cilindros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Longitud de los cilindros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Espacio anular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Diámetro de los cilindros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Transferencia de calor axial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Elemento calefactor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Medición de temperatura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Medio ambiente controlado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17208" y="1482592"/>
            <a:ext cx="41310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Buena conductividad térmica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Suficientemente largos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Espacio anular suficientemente pequeño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Evitar transferencia de calor axial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Calentar a lo largo de todo el cilindro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Termocuplas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Temperatura del cilindro externo constante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4641668" y="3252715"/>
            <a:ext cx="1532709" cy="98406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96490F-D0E3-3745-8949-AED0A066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5" y="5748464"/>
            <a:ext cx="3017329" cy="9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135560" y="631075"/>
            <a:ext cx="4064943" cy="5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DISEÑO DE LOS CILINDROS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506588-14A5-4D47-8F48-D24EAC3ACEC0}"/>
              </a:ext>
            </a:extLst>
          </p:cNvPr>
          <p:cNvCxnSpPr/>
          <p:nvPr/>
        </p:nvCxnSpPr>
        <p:spPr>
          <a:xfrm>
            <a:off x="2135560" y="1101472"/>
            <a:ext cx="7488832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66492" y="1219351"/>
            <a:ext cx="24383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Análisis de materiales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xplosión 1 6">
            <a:extLst>
              <a:ext uri="{FF2B5EF4-FFF2-40B4-BE49-F238E27FC236}">
                <a16:creationId xmlns:a16="http://schemas.microsoft.com/office/drawing/2014/main" id="{619BA87C-3D91-4986-916B-B0AF24439860}"/>
              </a:ext>
            </a:extLst>
          </p:cNvPr>
          <p:cNvSpPr/>
          <p:nvPr/>
        </p:nvSpPr>
        <p:spPr>
          <a:xfrm>
            <a:off x="3044124" y="5448174"/>
            <a:ext cx="1550518" cy="1256225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Mejor opción</a:t>
            </a:r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D9FB05-9269-4C1D-9353-52F480683729}"/>
              </a:ext>
            </a:extLst>
          </p:cNvPr>
          <p:cNvSpPr txBox="1"/>
          <p:nvPr/>
        </p:nvSpPr>
        <p:spPr>
          <a:xfrm>
            <a:off x="4724367" y="5891620"/>
            <a:ext cx="87857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COBRE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99587"/>
              </p:ext>
            </p:extLst>
          </p:nvPr>
        </p:nvGraphicFramePr>
        <p:xfrm>
          <a:off x="2423556" y="1739114"/>
          <a:ext cx="7736442" cy="3558629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654542">
                  <a:extLst>
                    <a:ext uri="{9D8B030D-6E8A-4147-A177-3AD203B41FA5}">
                      <a16:colId xmlns:a16="http://schemas.microsoft.com/office/drawing/2014/main" val="3363987599"/>
                    </a:ext>
                  </a:extLst>
                </a:gridCol>
                <a:gridCol w="1520475">
                  <a:extLst>
                    <a:ext uri="{9D8B030D-6E8A-4147-A177-3AD203B41FA5}">
                      <a16:colId xmlns:a16="http://schemas.microsoft.com/office/drawing/2014/main" val="3630977308"/>
                    </a:ext>
                  </a:extLst>
                </a:gridCol>
                <a:gridCol w="1520475">
                  <a:extLst>
                    <a:ext uri="{9D8B030D-6E8A-4147-A177-3AD203B41FA5}">
                      <a16:colId xmlns:a16="http://schemas.microsoft.com/office/drawing/2014/main" val="3153703041"/>
                    </a:ext>
                  </a:extLst>
                </a:gridCol>
                <a:gridCol w="1520475">
                  <a:extLst>
                    <a:ext uri="{9D8B030D-6E8A-4147-A177-3AD203B41FA5}">
                      <a16:colId xmlns:a16="http://schemas.microsoft.com/office/drawing/2014/main" val="3906268510"/>
                    </a:ext>
                  </a:extLst>
                </a:gridCol>
                <a:gridCol w="1520475">
                  <a:extLst>
                    <a:ext uri="{9D8B030D-6E8A-4147-A177-3AD203B41FA5}">
                      <a16:colId xmlns:a16="http://schemas.microsoft.com/office/drawing/2014/main" val="2983935128"/>
                    </a:ext>
                  </a:extLst>
                </a:gridCol>
              </a:tblGrid>
              <a:tr h="27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Cobre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Plata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Aluminio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2435555"/>
                  </a:ext>
                </a:extLst>
              </a:tr>
              <a:tr h="5857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Mecanizado (10%)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384502"/>
                  </a:ext>
                </a:extLst>
              </a:tr>
              <a:tr h="5857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Económicas (25%)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501552"/>
                  </a:ext>
                </a:extLst>
              </a:tr>
              <a:tr h="89789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Disponibilidad en el mercado (25%)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7839943"/>
                  </a:ext>
                </a:extLst>
              </a:tr>
              <a:tr h="59603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Conductividad térmica (40%)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603863"/>
                  </a:ext>
                </a:extLst>
              </a:tr>
              <a:tr h="59603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286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851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1708</Words>
  <Application>Microsoft Office PowerPoint</Application>
  <PresentationFormat>Panorámica</PresentationFormat>
  <Paragraphs>389</Paragraphs>
  <Slides>25</Slides>
  <Notes>3</Notes>
  <HiddenSlides>0</HiddenSlides>
  <MMClips>2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Tema1</vt:lpstr>
      <vt:lpstr>CorelDRAW</vt:lpstr>
      <vt:lpstr>Presentación de PowerPoint</vt:lpstr>
      <vt:lpstr>Presentación de PowerPoint</vt:lpstr>
      <vt:lpstr>OBJETIVOS</vt:lpstr>
      <vt:lpstr>INTRODUCCIÓN</vt:lpstr>
      <vt:lpstr>MÉTODOS PARA MEDIR LA CONDUCTIVIDAD TÉRMICA</vt:lpstr>
      <vt:lpstr>Presentación de PowerPoint</vt:lpstr>
      <vt:lpstr>CILINDROS CONCÉNTRICOS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EJERCICIO DE APLICACIÓN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BOSQUEZ</dc:creator>
  <cp:lastModifiedBy>fernando bosquez</cp:lastModifiedBy>
  <cp:revision>13</cp:revision>
  <dcterms:modified xsi:type="dcterms:W3CDTF">2021-08-17T15:46:17Z</dcterms:modified>
</cp:coreProperties>
</file>