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1"/>
  </p:notesMasterIdLst>
  <p:sldIdLst>
    <p:sldId id="256" r:id="rId2"/>
    <p:sldId id="381" r:id="rId3"/>
    <p:sldId id="260" r:id="rId4"/>
    <p:sldId id="312" r:id="rId5"/>
    <p:sldId id="313" r:id="rId6"/>
    <p:sldId id="317" r:id="rId7"/>
    <p:sldId id="353" r:id="rId8"/>
    <p:sldId id="382" r:id="rId9"/>
    <p:sldId id="383" r:id="rId10"/>
    <p:sldId id="385" r:id="rId11"/>
    <p:sldId id="387" r:id="rId12"/>
    <p:sldId id="390" r:id="rId13"/>
    <p:sldId id="417" r:id="rId14"/>
    <p:sldId id="445" r:id="rId15"/>
    <p:sldId id="393" r:id="rId16"/>
    <p:sldId id="442" r:id="rId17"/>
    <p:sldId id="453" r:id="rId18"/>
    <p:sldId id="454" r:id="rId19"/>
    <p:sldId id="455" r:id="rId20"/>
    <p:sldId id="456" r:id="rId21"/>
    <p:sldId id="426" r:id="rId22"/>
    <p:sldId id="457" r:id="rId23"/>
    <p:sldId id="401" r:id="rId24"/>
    <p:sldId id="458" r:id="rId25"/>
    <p:sldId id="403" r:id="rId26"/>
    <p:sldId id="419" r:id="rId27"/>
    <p:sldId id="435" r:id="rId28"/>
    <p:sldId id="459" r:id="rId29"/>
    <p:sldId id="460" r:id="rId30"/>
    <p:sldId id="446" r:id="rId31"/>
    <p:sldId id="461" r:id="rId32"/>
    <p:sldId id="462" r:id="rId33"/>
    <p:sldId id="463" r:id="rId34"/>
    <p:sldId id="448" r:id="rId35"/>
    <p:sldId id="437" r:id="rId36"/>
    <p:sldId id="413" r:id="rId37"/>
    <p:sldId id="464" r:id="rId38"/>
    <p:sldId id="452"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000"/>
    <a:srgbClr val="CDFFCD"/>
    <a:srgbClr val="CCFFCC"/>
    <a:srgbClr val="FFCC99"/>
    <a:srgbClr val="FFFF99"/>
    <a:srgbClr val="006400"/>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0" autoAdjust="0"/>
    <p:restoredTop sz="92801" autoAdjust="0"/>
  </p:normalViewPr>
  <p:slideViewPr>
    <p:cSldViewPr snapToGrid="0">
      <p:cViewPr varScale="1">
        <p:scale>
          <a:sx n="65" d="100"/>
          <a:sy n="65" d="100"/>
        </p:scale>
        <p:origin x="402" y="60"/>
      </p:cViewPr>
      <p:guideLst>
        <p:guide orient="horz" pos="2160"/>
        <p:guide pos="3863"/>
      </p:guideLst>
    </p:cSldViewPr>
  </p:slideViewPr>
  <p:outlineViewPr>
    <p:cViewPr>
      <p:scale>
        <a:sx n="33" d="100"/>
        <a:sy n="33" d="100"/>
      </p:scale>
      <p:origin x="0" y="-4448"/>
    </p:cViewPr>
  </p:outlineViewPr>
  <p:notesTextViewPr>
    <p:cViewPr>
      <p:scale>
        <a:sx n="3" d="2"/>
        <a:sy n="3" d="2"/>
      </p:scale>
      <p:origin x="0" y="0"/>
    </p:cViewPr>
  </p:notesTextViewPr>
  <p:sorterViewPr>
    <p:cViewPr>
      <p:scale>
        <a:sx n="100" d="100"/>
        <a:sy n="100" d="100"/>
      </p:scale>
      <p:origin x="0" y="-2408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indows%20User\Documents\Tesis%20Academia%20de%20Guerra%202020\Castro%20Campoverde\Investigacion%20de%20campo%20Castro%20Campoverd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indows%20User\Documents\Tesis%20Academia%20de%20Guerra%202020\Castro%20Campoverde\Investigacion%20de%20campo%20Castro%20Campoverd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Windows%20User\Documents\Tesis%20Academia%20de%20Guerra%202020\Castro%20Campoverde\Investigacion%20de%20campo%20Castro%20Campoverd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Windows%20User\Documents\Tesis%20Academia%20de%20Guerra%202020\Castro%20Campoverde\Investigacion%20de%20campo%20Castro%20Campoverd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Windows%20User\Documents\Tesis%20Academia%20de%20Guerra%202020\Castro%20Campoverde\Investigacion%20de%20campo%20Castro%20Campoverd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Windows%20User\Documents\Tesis%20Academia%20de%20Guerra%202020\Castro%20Campoverde\Investigacion%20de%20campo%20Castro%20Campoverd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620D-4C00-8D19-A6DA7FD8B804}"/>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620D-4C00-8D19-A6DA7FD8B804}"/>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'1'!$A$3:$A$4</c:f>
              <c:strCache>
                <c:ptCount val="2"/>
                <c:pt idx="0">
                  <c:v>Sí</c:v>
                </c:pt>
                <c:pt idx="1">
                  <c:v>No</c:v>
                </c:pt>
              </c:strCache>
            </c:strRef>
          </c:cat>
          <c:val>
            <c:numRef>
              <c:f>'1'!$B$3:$B$4</c:f>
              <c:numCache>
                <c:formatCode>General</c:formatCode>
                <c:ptCount val="2"/>
                <c:pt idx="0">
                  <c:v>72</c:v>
                </c:pt>
                <c:pt idx="1">
                  <c:v>11</c:v>
                </c:pt>
              </c:numCache>
            </c:numRef>
          </c:val>
          <c:extLst>
            <c:ext xmlns:c16="http://schemas.microsoft.com/office/drawing/2014/chart" uri="{C3380CC4-5D6E-409C-BE32-E72D297353CC}">
              <c16:uniqueId val="{00000004-620D-4C00-8D19-A6DA7FD8B804}"/>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A416-4E24-A16A-53AFE0759AE9}"/>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A416-4E24-A16A-53AFE0759AE9}"/>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A416-4E24-A16A-53AFE0759AE9}"/>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'2'!$A$3:$A$5</c:f>
              <c:strCache>
                <c:ptCount val="3"/>
                <c:pt idx="0">
                  <c:v>Sí</c:v>
                </c:pt>
                <c:pt idx="1">
                  <c:v>No</c:v>
                </c:pt>
                <c:pt idx="2">
                  <c:v>De forma parcial</c:v>
                </c:pt>
              </c:strCache>
            </c:strRef>
          </c:cat>
          <c:val>
            <c:numRef>
              <c:f>'2'!$B$3:$B$5</c:f>
              <c:numCache>
                <c:formatCode>General</c:formatCode>
                <c:ptCount val="3"/>
                <c:pt idx="0">
                  <c:v>32</c:v>
                </c:pt>
                <c:pt idx="1">
                  <c:v>12</c:v>
                </c:pt>
                <c:pt idx="2">
                  <c:v>36</c:v>
                </c:pt>
              </c:numCache>
            </c:numRef>
          </c:val>
          <c:extLst>
            <c:ext xmlns:c16="http://schemas.microsoft.com/office/drawing/2014/chart" uri="{C3380CC4-5D6E-409C-BE32-E72D297353CC}">
              <c16:uniqueId val="{00000006-A416-4E24-A16A-53AFE0759AE9}"/>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8ABB-4C96-9A06-67F9FE14FAAE}"/>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8ABB-4C96-9A06-67F9FE14FAAE}"/>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'3'!$A$3:$A$4</c:f>
              <c:strCache>
                <c:ptCount val="2"/>
                <c:pt idx="0">
                  <c:v>Sí</c:v>
                </c:pt>
                <c:pt idx="1">
                  <c:v>No</c:v>
                </c:pt>
              </c:strCache>
            </c:strRef>
          </c:cat>
          <c:val>
            <c:numRef>
              <c:f>'3'!$B$3:$B$4</c:f>
              <c:numCache>
                <c:formatCode>General</c:formatCode>
                <c:ptCount val="2"/>
                <c:pt idx="0">
                  <c:v>71</c:v>
                </c:pt>
                <c:pt idx="1">
                  <c:v>12</c:v>
                </c:pt>
              </c:numCache>
            </c:numRef>
          </c:val>
          <c:extLst>
            <c:ext xmlns:c16="http://schemas.microsoft.com/office/drawing/2014/chart" uri="{C3380CC4-5D6E-409C-BE32-E72D297353CC}">
              <c16:uniqueId val="{00000004-8ABB-4C96-9A06-67F9FE14FAAE}"/>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822-49CB-8232-1656F2CDE61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822-49CB-8232-1656F2CDE617}"/>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'4'!$A$3:$A$4</c:f>
              <c:strCache>
                <c:ptCount val="2"/>
                <c:pt idx="0">
                  <c:v>Sí</c:v>
                </c:pt>
                <c:pt idx="1">
                  <c:v>No</c:v>
                </c:pt>
              </c:strCache>
            </c:strRef>
          </c:cat>
          <c:val>
            <c:numRef>
              <c:f>'4'!$B$3:$B$4</c:f>
              <c:numCache>
                <c:formatCode>General</c:formatCode>
                <c:ptCount val="2"/>
                <c:pt idx="0">
                  <c:v>6</c:v>
                </c:pt>
                <c:pt idx="1">
                  <c:v>77</c:v>
                </c:pt>
              </c:numCache>
            </c:numRef>
          </c:val>
          <c:extLst>
            <c:ext xmlns:c16="http://schemas.microsoft.com/office/drawing/2014/chart" uri="{C3380CC4-5D6E-409C-BE32-E72D297353CC}">
              <c16:uniqueId val="{00000004-3822-49CB-8232-1656F2CDE61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334E-441F-9C12-489843429F6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334E-441F-9C12-489843429F6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'5'!$A$3:$A$4</c:f>
              <c:strCache>
                <c:ptCount val="2"/>
                <c:pt idx="0">
                  <c:v>Sí</c:v>
                </c:pt>
                <c:pt idx="1">
                  <c:v>No</c:v>
                </c:pt>
              </c:strCache>
            </c:strRef>
          </c:cat>
          <c:val>
            <c:numRef>
              <c:f>'5'!$B$3:$B$4</c:f>
              <c:numCache>
                <c:formatCode>General</c:formatCode>
                <c:ptCount val="2"/>
                <c:pt idx="0">
                  <c:v>79</c:v>
                </c:pt>
                <c:pt idx="1">
                  <c:v>4</c:v>
                </c:pt>
              </c:numCache>
            </c:numRef>
          </c:val>
          <c:extLst>
            <c:ext xmlns:c16="http://schemas.microsoft.com/office/drawing/2014/chart" uri="{C3380CC4-5D6E-409C-BE32-E72D297353CC}">
              <c16:uniqueId val="{00000004-334E-441F-9C12-489843429F6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CE6-415B-A9E5-2ED3575B67D0}"/>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CE6-415B-A9E5-2ED3575B67D0}"/>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'6'!$A$3:$A$4</c:f>
              <c:strCache>
                <c:ptCount val="2"/>
                <c:pt idx="0">
                  <c:v>Sí</c:v>
                </c:pt>
                <c:pt idx="1">
                  <c:v>No</c:v>
                </c:pt>
              </c:strCache>
            </c:strRef>
          </c:cat>
          <c:val>
            <c:numRef>
              <c:f>'6'!$B$3:$B$4</c:f>
              <c:numCache>
                <c:formatCode>General</c:formatCode>
                <c:ptCount val="2"/>
                <c:pt idx="0">
                  <c:v>76</c:v>
                </c:pt>
                <c:pt idx="1">
                  <c:v>7</c:v>
                </c:pt>
              </c:numCache>
            </c:numRef>
          </c:val>
          <c:extLst>
            <c:ext xmlns:c16="http://schemas.microsoft.com/office/drawing/2014/chart" uri="{C3380CC4-5D6E-409C-BE32-E72D297353CC}">
              <c16:uniqueId val="{00000004-9CE6-415B-A9E5-2ED3575B67D0}"/>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'7'!$B$3:$B$9</c:f>
              <c:strCache>
                <c:ptCount val="7"/>
                <c:pt idx="0">
                  <c:v>Revisión de los incentivos </c:v>
                </c:pt>
                <c:pt idx="1">
                  <c:v>Revisión de los reconocimientos económicos</c:v>
                </c:pt>
                <c:pt idx="2">
                  <c:v>Revisión de la periodicidad y duración del entrenamiento</c:v>
                </c:pt>
                <c:pt idx="3">
                  <c:v>Revisión de los perfiles para la consideración de reservistas</c:v>
                </c:pt>
                <c:pt idx="4">
                  <c:v>Convenios interinstitucionales </c:v>
                </c:pt>
                <c:pt idx="5">
                  <c:v>Revisión de la profesionalización del reservista </c:v>
                </c:pt>
                <c:pt idx="6">
                  <c:v>Capacitación e instrucción más específica</c:v>
                </c:pt>
              </c:strCache>
            </c:strRef>
          </c:cat>
          <c:val>
            <c:numRef>
              <c:f>'7'!$D$3:$D$9</c:f>
              <c:numCache>
                <c:formatCode>0%</c:formatCode>
                <c:ptCount val="7"/>
                <c:pt idx="0">
                  <c:v>0.7831325301204819</c:v>
                </c:pt>
                <c:pt idx="1">
                  <c:v>0.93975903614457834</c:v>
                </c:pt>
                <c:pt idx="2">
                  <c:v>0.6506024096385542</c:v>
                </c:pt>
                <c:pt idx="3">
                  <c:v>0.61445783132530118</c:v>
                </c:pt>
                <c:pt idx="4">
                  <c:v>0.7831325301204819</c:v>
                </c:pt>
                <c:pt idx="5">
                  <c:v>0.81927710843373491</c:v>
                </c:pt>
                <c:pt idx="6">
                  <c:v>0.62650602409638556</c:v>
                </c:pt>
              </c:numCache>
            </c:numRef>
          </c:val>
          <c:extLst>
            <c:ext xmlns:c16="http://schemas.microsoft.com/office/drawing/2014/chart" uri="{C3380CC4-5D6E-409C-BE32-E72D297353CC}">
              <c16:uniqueId val="{00000000-FFEB-401E-B556-A2D910DB5BFA}"/>
            </c:ext>
          </c:extLst>
        </c:ser>
        <c:dLbls>
          <c:dLblPos val="outEnd"/>
          <c:showLegendKey val="0"/>
          <c:showVal val="1"/>
          <c:showCatName val="0"/>
          <c:showSerName val="0"/>
          <c:showPercent val="0"/>
          <c:showBubbleSize val="0"/>
        </c:dLbls>
        <c:gapWidth val="182"/>
        <c:axId val="570296104"/>
        <c:axId val="570299712"/>
      </c:barChart>
      <c:catAx>
        <c:axId val="5702961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crossAx val="570299712"/>
        <c:crosses val="autoZero"/>
        <c:auto val="1"/>
        <c:lblAlgn val="ctr"/>
        <c:lblOffset val="100"/>
        <c:noMultiLvlLbl val="0"/>
      </c:catAx>
      <c:valAx>
        <c:axId val="5702997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702961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BB8-46B4-82D8-5B52E713D10C}"/>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BB8-46B4-82D8-5B52E713D10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'8'!$A$3:$A$4</c:f>
              <c:strCache>
                <c:ptCount val="2"/>
                <c:pt idx="0">
                  <c:v>Sí</c:v>
                </c:pt>
                <c:pt idx="1">
                  <c:v>No</c:v>
                </c:pt>
              </c:strCache>
            </c:strRef>
          </c:cat>
          <c:val>
            <c:numRef>
              <c:f>'8'!$B$3:$B$4</c:f>
              <c:numCache>
                <c:formatCode>General</c:formatCode>
                <c:ptCount val="2"/>
                <c:pt idx="0">
                  <c:v>78</c:v>
                </c:pt>
                <c:pt idx="1">
                  <c:v>5</c:v>
                </c:pt>
              </c:numCache>
            </c:numRef>
          </c:val>
          <c:extLst>
            <c:ext xmlns:c16="http://schemas.microsoft.com/office/drawing/2014/chart" uri="{C3380CC4-5D6E-409C-BE32-E72D297353CC}">
              <c16:uniqueId val="{00000004-4BB8-46B4-82D8-5B52E713D10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C"/>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89A2DF-75EA-4D76-A6B6-C29D5B7CAB1C}"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s-EC"/>
        </a:p>
      </dgm:t>
    </dgm:pt>
    <dgm:pt modelId="{AAF36A9D-C3FA-438D-B315-DB0AC717AFC4}">
      <dgm:prSet phldrT="[Texto]"/>
      <dgm:spPr/>
      <dgm:t>
        <a:bodyPr/>
        <a:lstStyle/>
        <a:p>
          <a:pPr>
            <a:buFont typeface="Symbol" panose="05050102010706020507" pitchFamily="18" charset="2"/>
            <a:buChar char=""/>
          </a:pPr>
          <a:r>
            <a:rPr lang="es-ES" dirty="0"/>
            <a:t>¿Qué deficiencias existen en el proceso de capacitación y reentrenamiento de los reservistas?</a:t>
          </a:r>
          <a:endParaRPr lang="es-EC" dirty="0"/>
        </a:p>
      </dgm:t>
    </dgm:pt>
    <dgm:pt modelId="{27EB84BA-2AEA-459C-9829-D999CBA47445}" type="parTrans" cxnId="{CDF51866-2CD4-44CE-98CE-C1F1EC0628FF}">
      <dgm:prSet/>
      <dgm:spPr/>
      <dgm:t>
        <a:bodyPr/>
        <a:lstStyle/>
        <a:p>
          <a:endParaRPr lang="es-EC"/>
        </a:p>
      </dgm:t>
    </dgm:pt>
    <dgm:pt modelId="{EA19A1AC-70A8-413F-ACC8-037E72DB2457}" type="sibTrans" cxnId="{CDF51866-2CD4-44CE-98CE-C1F1EC0628FF}">
      <dgm:prSet/>
      <dgm:spPr/>
      <dgm:t>
        <a:bodyPr/>
        <a:lstStyle/>
        <a:p>
          <a:endParaRPr lang="es-EC"/>
        </a:p>
      </dgm:t>
    </dgm:pt>
    <dgm:pt modelId="{13D7AD47-DE94-43F1-A366-C1C72384338D}">
      <dgm:prSet/>
      <dgm:spPr/>
      <dgm:t>
        <a:bodyPr/>
        <a:lstStyle/>
        <a:p>
          <a:pPr>
            <a:buFont typeface="Symbol" panose="05050102010706020507" pitchFamily="18" charset="2"/>
            <a:buChar char=""/>
          </a:pPr>
          <a:r>
            <a:rPr lang="es-ES"/>
            <a:t>¿Los objetivos del plan de carrera del reservista se cumplen a cabalidad?</a:t>
          </a:r>
          <a:endParaRPr lang="es-EC"/>
        </a:p>
      </dgm:t>
    </dgm:pt>
    <dgm:pt modelId="{AA8FB0F9-C34B-4271-A494-E53BF416BC65}" type="parTrans" cxnId="{93935C15-3FD6-4232-AA9C-4E4E426188F9}">
      <dgm:prSet/>
      <dgm:spPr/>
      <dgm:t>
        <a:bodyPr/>
        <a:lstStyle/>
        <a:p>
          <a:endParaRPr lang="es-EC"/>
        </a:p>
      </dgm:t>
    </dgm:pt>
    <dgm:pt modelId="{502CBEFD-7565-4253-BD11-85F92C2D2E7B}" type="sibTrans" cxnId="{93935C15-3FD6-4232-AA9C-4E4E426188F9}">
      <dgm:prSet/>
      <dgm:spPr/>
      <dgm:t>
        <a:bodyPr/>
        <a:lstStyle/>
        <a:p>
          <a:endParaRPr lang="es-EC"/>
        </a:p>
      </dgm:t>
    </dgm:pt>
    <dgm:pt modelId="{84B95255-BB82-46AF-89C5-72D1B9DA3FDD}">
      <dgm:prSet/>
      <dgm:spPr/>
      <dgm:t>
        <a:bodyPr/>
        <a:lstStyle/>
        <a:p>
          <a:pPr>
            <a:buFont typeface="Symbol" panose="05050102010706020507" pitchFamily="18" charset="2"/>
            <a:buChar char=""/>
          </a:pPr>
          <a:r>
            <a:rPr lang="es-ES"/>
            <a:t>¿Qué tipo de estrategias se pueden aplicar para mejorar el proceso de capacitación y reentrenamiento de los reservistas?</a:t>
          </a:r>
          <a:endParaRPr lang="es-EC"/>
        </a:p>
      </dgm:t>
    </dgm:pt>
    <dgm:pt modelId="{59EE0D83-1E0D-40C4-B0A0-E1EF7C036EAD}" type="parTrans" cxnId="{7F385DC7-4A18-49D6-ABAD-3BC74B2AD781}">
      <dgm:prSet/>
      <dgm:spPr/>
      <dgm:t>
        <a:bodyPr/>
        <a:lstStyle/>
        <a:p>
          <a:endParaRPr lang="es-EC"/>
        </a:p>
      </dgm:t>
    </dgm:pt>
    <dgm:pt modelId="{71A9C6BB-C2AC-4E08-93A1-ACC85DFDEA62}" type="sibTrans" cxnId="{7F385DC7-4A18-49D6-ABAD-3BC74B2AD781}">
      <dgm:prSet/>
      <dgm:spPr/>
      <dgm:t>
        <a:bodyPr/>
        <a:lstStyle/>
        <a:p>
          <a:endParaRPr lang="es-EC"/>
        </a:p>
      </dgm:t>
    </dgm:pt>
    <dgm:pt modelId="{C59BC0CD-9115-497E-BFDF-2B7EA5650BF6}" type="pres">
      <dgm:prSet presAssocID="{7A89A2DF-75EA-4D76-A6B6-C29D5B7CAB1C}" presName="Name0" presStyleCnt="0">
        <dgm:presLayoutVars>
          <dgm:dir/>
          <dgm:resizeHandles val="exact"/>
        </dgm:presLayoutVars>
      </dgm:prSet>
      <dgm:spPr/>
    </dgm:pt>
    <dgm:pt modelId="{7E455465-A454-496A-A2D3-67486E4B3AEA}" type="pres">
      <dgm:prSet presAssocID="{AAF36A9D-C3FA-438D-B315-DB0AC717AFC4}" presName="composite" presStyleCnt="0"/>
      <dgm:spPr/>
    </dgm:pt>
    <dgm:pt modelId="{C35FD430-D1B6-4946-B3EA-7C58EE5DDC19}" type="pres">
      <dgm:prSet presAssocID="{AAF36A9D-C3FA-438D-B315-DB0AC717AFC4}" presName="rect1" presStyleLbl="trAlignAcc1" presStyleIdx="0" presStyleCnt="3">
        <dgm:presLayoutVars>
          <dgm:bulletEnabled val="1"/>
        </dgm:presLayoutVars>
      </dgm:prSet>
      <dgm:spPr/>
    </dgm:pt>
    <dgm:pt modelId="{8B837E25-D176-4B6F-8E9B-ECEAB8CB40B0}" type="pres">
      <dgm:prSet presAssocID="{AAF36A9D-C3FA-438D-B315-DB0AC717AFC4}" presName="rect2" presStyleLbl="fgImgPlace1" presStyleIdx="0" presStyleCnt="3"/>
      <dgm:spPr>
        <a:blipFill rotWithShape="1">
          <a:blip xmlns:r="http://schemas.openxmlformats.org/officeDocument/2006/relationships" r:embed="rId1"/>
          <a:srcRect/>
          <a:stretch>
            <a:fillRect l="-84000" r="-84000"/>
          </a:stretch>
        </a:blipFill>
      </dgm:spPr>
    </dgm:pt>
    <dgm:pt modelId="{E3771D77-A382-471B-98D1-D99A096ABDD1}" type="pres">
      <dgm:prSet presAssocID="{EA19A1AC-70A8-413F-ACC8-037E72DB2457}" presName="sibTrans" presStyleCnt="0"/>
      <dgm:spPr/>
    </dgm:pt>
    <dgm:pt modelId="{DF3E4A3D-7F04-4E27-B762-70758DF90CE2}" type="pres">
      <dgm:prSet presAssocID="{13D7AD47-DE94-43F1-A366-C1C72384338D}" presName="composite" presStyleCnt="0"/>
      <dgm:spPr/>
    </dgm:pt>
    <dgm:pt modelId="{D3608F7C-5F6E-470B-A304-477D5D2AE36E}" type="pres">
      <dgm:prSet presAssocID="{13D7AD47-DE94-43F1-A366-C1C72384338D}" presName="rect1" presStyleLbl="trAlignAcc1" presStyleIdx="1" presStyleCnt="3">
        <dgm:presLayoutVars>
          <dgm:bulletEnabled val="1"/>
        </dgm:presLayoutVars>
      </dgm:prSet>
      <dgm:spPr/>
    </dgm:pt>
    <dgm:pt modelId="{7EB23663-5937-4FD8-A609-4EFB13CBC6D5}" type="pres">
      <dgm:prSet presAssocID="{13D7AD47-DE94-43F1-A366-C1C72384338D}" presName="rect2" presStyleLbl="fgImgPlace1" presStyleIdx="1" presStyleCnt="3"/>
      <dgm:spPr>
        <a:blipFill rotWithShape="1">
          <a:blip xmlns:r="http://schemas.openxmlformats.org/officeDocument/2006/relationships" r:embed="rId2"/>
          <a:srcRect/>
          <a:stretch>
            <a:fillRect l="-23000" r="-23000"/>
          </a:stretch>
        </a:blipFill>
      </dgm:spPr>
    </dgm:pt>
    <dgm:pt modelId="{96EDF8FC-E347-4953-8834-4514AB212569}" type="pres">
      <dgm:prSet presAssocID="{502CBEFD-7565-4253-BD11-85F92C2D2E7B}" presName="sibTrans" presStyleCnt="0"/>
      <dgm:spPr/>
    </dgm:pt>
    <dgm:pt modelId="{204CAD62-9C1A-429C-AC3C-6DBE6F485283}" type="pres">
      <dgm:prSet presAssocID="{84B95255-BB82-46AF-89C5-72D1B9DA3FDD}" presName="composite" presStyleCnt="0"/>
      <dgm:spPr/>
    </dgm:pt>
    <dgm:pt modelId="{64D81802-7D19-461C-8464-CC6AC7736588}" type="pres">
      <dgm:prSet presAssocID="{84B95255-BB82-46AF-89C5-72D1B9DA3FDD}" presName="rect1" presStyleLbl="trAlignAcc1" presStyleIdx="2" presStyleCnt="3">
        <dgm:presLayoutVars>
          <dgm:bulletEnabled val="1"/>
        </dgm:presLayoutVars>
      </dgm:prSet>
      <dgm:spPr/>
    </dgm:pt>
    <dgm:pt modelId="{BA265EB8-0537-4EAA-A3AD-84D895DC66D7}" type="pres">
      <dgm:prSet presAssocID="{84B95255-BB82-46AF-89C5-72D1B9DA3FDD}" presName="rect2" presStyleLbl="fgImgPlace1" presStyleIdx="2" presStyleCnt="3"/>
      <dgm:spPr>
        <a:blipFill rotWithShape="1">
          <a:blip xmlns:r="http://schemas.openxmlformats.org/officeDocument/2006/relationships" r:embed="rId3"/>
          <a:srcRect/>
          <a:stretch>
            <a:fillRect l="-101000" r="-101000"/>
          </a:stretch>
        </a:blipFill>
      </dgm:spPr>
    </dgm:pt>
  </dgm:ptLst>
  <dgm:cxnLst>
    <dgm:cxn modelId="{93935C15-3FD6-4232-AA9C-4E4E426188F9}" srcId="{7A89A2DF-75EA-4D76-A6B6-C29D5B7CAB1C}" destId="{13D7AD47-DE94-43F1-A366-C1C72384338D}" srcOrd="1" destOrd="0" parTransId="{AA8FB0F9-C34B-4271-A494-E53BF416BC65}" sibTransId="{502CBEFD-7565-4253-BD11-85F92C2D2E7B}"/>
    <dgm:cxn modelId="{6E85CE17-B22B-40CE-B23E-4445F0077731}" type="presOf" srcId="{7A89A2DF-75EA-4D76-A6B6-C29D5B7CAB1C}" destId="{C59BC0CD-9115-497E-BFDF-2B7EA5650BF6}" srcOrd="0" destOrd="0" presId="urn:microsoft.com/office/officeart/2008/layout/PictureStrips"/>
    <dgm:cxn modelId="{274EE431-3CFF-47CB-8BC9-65B31B3632FB}" type="presOf" srcId="{84B95255-BB82-46AF-89C5-72D1B9DA3FDD}" destId="{64D81802-7D19-461C-8464-CC6AC7736588}" srcOrd="0" destOrd="0" presId="urn:microsoft.com/office/officeart/2008/layout/PictureStrips"/>
    <dgm:cxn modelId="{CDF51866-2CD4-44CE-98CE-C1F1EC0628FF}" srcId="{7A89A2DF-75EA-4D76-A6B6-C29D5B7CAB1C}" destId="{AAF36A9D-C3FA-438D-B315-DB0AC717AFC4}" srcOrd="0" destOrd="0" parTransId="{27EB84BA-2AEA-459C-9829-D999CBA47445}" sibTransId="{EA19A1AC-70A8-413F-ACC8-037E72DB2457}"/>
    <dgm:cxn modelId="{1720CBAA-EE22-4708-9AF9-DDBD688392E3}" type="presOf" srcId="{13D7AD47-DE94-43F1-A366-C1C72384338D}" destId="{D3608F7C-5F6E-470B-A304-477D5D2AE36E}" srcOrd="0" destOrd="0" presId="urn:microsoft.com/office/officeart/2008/layout/PictureStrips"/>
    <dgm:cxn modelId="{7F385DC7-4A18-49D6-ABAD-3BC74B2AD781}" srcId="{7A89A2DF-75EA-4D76-A6B6-C29D5B7CAB1C}" destId="{84B95255-BB82-46AF-89C5-72D1B9DA3FDD}" srcOrd="2" destOrd="0" parTransId="{59EE0D83-1E0D-40C4-B0A0-E1EF7C036EAD}" sibTransId="{71A9C6BB-C2AC-4E08-93A1-ACC85DFDEA62}"/>
    <dgm:cxn modelId="{7F70EFDE-59F3-4084-947E-DA3474155166}" type="presOf" srcId="{AAF36A9D-C3FA-438D-B315-DB0AC717AFC4}" destId="{C35FD430-D1B6-4946-B3EA-7C58EE5DDC19}" srcOrd="0" destOrd="0" presId="urn:microsoft.com/office/officeart/2008/layout/PictureStrips"/>
    <dgm:cxn modelId="{4C3A277D-CD8B-4313-853D-CCA3F1FE65C2}" type="presParOf" srcId="{C59BC0CD-9115-497E-BFDF-2B7EA5650BF6}" destId="{7E455465-A454-496A-A2D3-67486E4B3AEA}" srcOrd="0" destOrd="0" presId="urn:microsoft.com/office/officeart/2008/layout/PictureStrips"/>
    <dgm:cxn modelId="{98FF32A5-D3F9-47E3-9874-3C88AFB9ADA9}" type="presParOf" srcId="{7E455465-A454-496A-A2D3-67486E4B3AEA}" destId="{C35FD430-D1B6-4946-B3EA-7C58EE5DDC19}" srcOrd="0" destOrd="0" presId="urn:microsoft.com/office/officeart/2008/layout/PictureStrips"/>
    <dgm:cxn modelId="{D1084869-78D5-4AE2-B5D2-3FEC8451023F}" type="presParOf" srcId="{7E455465-A454-496A-A2D3-67486E4B3AEA}" destId="{8B837E25-D176-4B6F-8E9B-ECEAB8CB40B0}" srcOrd="1" destOrd="0" presId="urn:microsoft.com/office/officeart/2008/layout/PictureStrips"/>
    <dgm:cxn modelId="{8EB597AE-4B1B-44E4-8C1D-57240188B7F6}" type="presParOf" srcId="{C59BC0CD-9115-497E-BFDF-2B7EA5650BF6}" destId="{E3771D77-A382-471B-98D1-D99A096ABDD1}" srcOrd="1" destOrd="0" presId="urn:microsoft.com/office/officeart/2008/layout/PictureStrips"/>
    <dgm:cxn modelId="{52AAB03A-0519-4DD3-98B4-44EB7118E587}" type="presParOf" srcId="{C59BC0CD-9115-497E-BFDF-2B7EA5650BF6}" destId="{DF3E4A3D-7F04-4E27-B762-70758DF90CE2}" srcOrd="2" destOrd="0" presId="urn:microsoft.com/office/officeart/2008/layout/PictureStrips"/>
    <dgm:cxn modelId="{8A21D36E-C06C-412D-807E-52462D4520D2}" type="presParOf" srcId="{DF3E4A3D-7F04-4E27-B762-70758DF90CE2}" destId="{D3608F7C-5F6E-470B-A304-477D5D2AE36E}" srcOrd="0" destOrd="0" presId="urn:microsoft.com/office/officeart/2008/layout/PictureStrips"/>
    <dgm:cxn modelId="{FDDA9F6B-D401-45B8-82B8-0B03A5BD1EB2}" type="presParOf" srcId="{DF3E4A3D-7F04-4E27-B762-70758DF90CE2}" destId="{7EB23663-5937-4FD8-A609-4EFB13CBC6D5}" srcOrd="1" destOrd="0" presId="urn:microsoft.com/office/officeart/2008/layout/PictureStrips"/>
    <dgm:cxn modelId="{851F2A1A-9BA8-42A4-8089-0D30B8354C5A}" type="presParOf" srcId="{C59BC0CD-9115-497E-BFDF-2B7EA5650BF6}" destId="{96EDF8FC-E347-4953-8834-4514AB212569}" srcOrd="3" destOrd="0" presId="urn:microsoft.com/office/officeart/2008/layout/PictureStrips"/>
    <dgm:cxn modelId="{DE11413E-9BB9-48CC-B4E3-E21F7D913A0C}" type="presParOf" srcId="{C59BC0CD-9115-497E-BFDF-2B7EA5650BF6}" destId="{204CAD62-9C1A-429C-AC3C-6DBE6F485283}" srcOrd="4" destOrd="0" presId="urn:microsoft.com/office/officeart/2008/layout/PictureStrips"/>
    <dgm:cxn modelId="{5DF867ED-E0D5-4044-BC46-C354B8E46C28}" type="presParOf" srcId="{204CAD62-9C1A-429C-AC3C-6DBE6F485283}" destId="{64D81802-7D19-461C-8464-CC6AC7736588}" srcOrd="0" destOrd="0" presId="urn:microsoft.com/office/officeart/2008/layout/PictureStrips"/>
    <dgm:cxn modelId="{3F6962B4-062B-4562-913B-A5420369AB3B}" type="presParOf" srcId="{204CAD62-9C1A-429C-AC3C-6DBE6F485283}" destId="{BA265EB8-0537-4EAA-A3AD-84D895DC66D7}"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C57BBA-8F83-4438-97AB-6CC70B0C864B}"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s-EC"/>
        </a:p>
      </dgm:t>
    </dgm:pt>
    <dgm:pt modelId="{DB375E0F-5569-4ABB-A401-69D9DDBF7598}">
      <dgm:prSet/>
      <dgm:spPr/>
      <dgm:t>
        <a:bodyPr/>
        <a:lstStyle/>
        <a:p>
          <a:r>
            <a:rPr lang="es-ES" b="1" dirty="0"/>
            <a:t>Capacitación y entrenamiento</a:t>
          </a:r>
          <a:endParaRPr lang="es-EC" b="1" dirty="0"/>
        </a:p>
      </dgm:t>
    </dgm:pt>
    <dgm:pt modelId="{996EE227-7D19-4B0B-A594-F64CD7DE2DA8}" type="parTrans" cxnId="{3E5F4E20-6562-4EC2-B86D-7AAD7C18F9E0}">
      <dgm:prSet/>
      <dgm:spPr/>
      <dgm:t>
        <a:bodyPr/>
        <a:lstStyle/>
        <a:p>
          <a:endParaRPr lang="es-EC"/>
        </a:p>
      </dgm:t>
    </dgm:pt>
    <dgm:pt modelId="{E7873FFC-C433-444A-BC7F-61D0B0B678CE}" type="sibTrans" cxnId="{3E5F4E20-6562-4EC2-B86D-7AAD7C18F9E0}">
      <dgm:prSet/>
      <dgm:spPr/>
      <dgm:t>
        <a:bodyPr/>
        <a:lstStyle/>
        <a:p>
          <a:endParaRPr lang="es-EC"/>
        </a:p>
      </dgm:t>
    </dgm:pt>
    <dgm:pt modelId="{018422AA-EDC7-42F9-BE65-962208FA8049}">
      <dgm:prSet/>
      <dgm:spPr/>
      <dgm:t>
        <a:bodyPr/>
        <a:lstStyle/>
        <a:p>
          <a:pPr>
            <a:buFont typeface="Symbol" panose="05050102010706020507" pitchFamily="18" charset="2"/>
            <a:buChar char=""/>
          </a:pPr>
          <a:endParaRPr lang="es-EC" dirty="0"/>
        </a:p>
      </dgm:t>
    </dgm:pt>
    <dgm:pt modelId="{64B83322-7518-484D-8FF1-C6E0A21CD475}" type="parTrans" cxnId="{B9513AEB-4E20-49C8-924E-2EC7E24C6AD9}">
      <dgm:prSet/>
      <dgm:spPr/>
      <dgm:t>
        <a:bodyPr/>
        <a:lstStyle/>
        <a:p>
          <a:endParaRPr lang="es-EC"/>
        </a:p>
      </dgm:t>
    </dgm:pt>
    <dgm:pt modelId="{C14F699B-525C-472C-9AA1-68FFE6247437}" type="sibTrans" cxnId="{B9513AEB-4E20-49C8-924E-2EC7E24C6AD9}">
      <dgm:prSet/>
      <dgm:spPr/>
      <dgm:t>
        <a:bodyPr/>
        <a:lstStyle/>
        <a:p>
          <a:endParaRPr lang="es-EC"/>
        </a:p>
      </dgm:t>
    </dgm:pt>
    <dgm:pt modelId="{2B548F44-F01A-4E2B-84E9-8A7BD95388E5}">
      <dgm:prSet/>
      <dgm:spPr/>
      <dgm:t>
        <a:bodyPr/>
        <a:lstStyle/>
        <a:p>
          <a:r>
            <a:rPr lang="es-ES" dirty="0"/>
            <a:t>La capacitación y entrenamiento deberán cumplirse de acuerdo a la planificación determinada por la dirección de movilización de las Fuerzas Armadas, procurando la evaluación y registro permanente de las actividades.</a:t>
          </a:r>
          <a:endParaRPr lang="es-EC" dirty="0"/>
        </a:p>
      </dgm:t>
    </dgm:pt>
    <dgm:pt modelId="{B429A71E-BF5E-4CD8-874A-C56BBF1288D3}" type="parTrans" cxnId="{55708D21-1636-462A-B168-B4811482EA29}">
      <dgm:prSet/>
      <dgm:spPr/>
      <dgm:t>
        <a:bodyPr/>
        <a:lstStyle/>
        <a:p>
          <a:endParaRPr lang="es-EC"/>
        </a:p>
      </dgm:t>
    </dgm:pt>
    <dgm:pt modelId="{A41A3B0D-76B1-43A0-90D9-1D870B9A8FD8}" type="sibTrans" cxnId="{55708D21-1636-462A-B168-B4811482EA29}">
      <dgm:prSet/>
      <dgm:spPr/>
      <dgm:t>
        <a:bodyPr/>
        <a:lstStyle/>
        <a:p>
          <a:endParaRPr lang="es-EC"/>
        </a:p>
      </dgm:t>
    </dgm:pt>
    <dgm:pt modelId="{1C23CC8B-170B-4E21-B70C-50344F0E0717}">
      <dgm:prSet/>
      <dgm:spPr/>
      <dgm:t>
        <a:bodyPr/>
        <a:lstStyle/>
        <a:p>
          <a:pPr>
            <a:buFont typeface="Symbol" panose="05050102010706020507" pitchFamily="18" charset="2"/>
            <a:buChar char=""/>
          </a:pPr>
          <a:r>
            <a:rPr lang="es-ES" dirty="0"/>
            <a:t>Capacitación y entrenamiento regular</a:t>
          </a:r>
          <a:endParaRPr lang="es-EC" dirty="0"/>
        </a:p>
      </dgm:t>
    </dgm:pt>
    <dgm:pt modelId="{0D84DEEB-9F14-4B36-B2C7-EB14F244CA52}" type="parTrans" cxnId="{7AD18738-AB35-442C-88DB-B8FFCE2696BD}">
      <dgm:prSet/>
      <dgm:spPr/>
      <dgm:t>
        <a:bodyPr/>
        <a:lstStyle/>
        <a:p>
          <a:endParaRPr lang="es-EC"/>
        </a:p>
      </dgm:t>
    </dgm:pt>
    <dgm:pt modelId="{955CC670-236F-48C4-99B7-163A1267DD0E}" type="sibTrans" cxnId="{7AD18738-AB35-442C-88DB-B8FFCE2696BD}">
      <dgm:prSet/>
      <dgm:spPr/>
      <dgm:t>
        <a:bodyPr/>
        <a:lstStyle/>
        <a:p>
          <a:endParaRPr lang="es-EC"/>
        </a:p>
      </dgm:t>
    </dgm:pt>
    <dgm:pt modelId="{C5D9D157-CD02-4921-B956-91C729041ABA}">
      <dgm:prSet/>
      <dgm:spPr/>
      <dgm:t>
        <a:bodyPr/>
        <a:lstStyle/>
        <a:p>
          <a:pPr>
            <a:buFont typeface="Symbol" panose="05050102010706020507" pitchFamily="18" charset="2"/>
            <a:buChar char=""/>
          </a:pPr>
          <a:r>
            <a:rPr lang="es-ES" dirty="0"/>
            <a:t>Capacitación y entrenamiento diferenciado</a:t>
          </a:r>
          <a:endParaRPr lang="es-EC" dirty="0"/>
        </a:p>
      </dgm:t>
    </dgm:pt>
    <dgm:pt modelId="{194A99B2-CF05-414F-A559-20E854426C08}" type="parTrans" cxnId="{0C1A8C49-6583-42DB-A96A-9960ABE633CB}">
      <dgm:prSet/>
      <dgm:spPr/>
      <dgm:t>
        <a:bodyPr/>
        <a:lstStyle/>
        <a:p>
          <a:endParaRPr lang="es-EC"/>
        </a:p>
      </dgm:t>
    </dgm:pt>
    <dgm:pt modelId="{092D175F-73BD-4C3E-83F3-1D9CEBA6D459}" type="sibTrans" cxnId="{0C1A8C49-6583-42DB-A96A-9960ABE633CB}">
      <dgm:prSet/>
      <dgm:spPr/>
      <dgm:t>
        <a:bodyPr/>
        <a:lstStyle/>
        <a:p>
          <a:endParaRPr lang="es-EC"/>
        </a:p>
      </dgm:t>
    </dgm:pt>
    <dgm:pt modelId="{D53E3FB6-E2CA-40E5-9D5E-A66C0129434E}">
      <dgm:prSet/>
      <dgm:spPr/>
      <dgm:t>
        <a:bodyPr/>
        <a:lstStyle/>
        <a:p>
          <a:r>
            <a:rPr lang="es-ES" dirty="0"/>
            <a:t>Se evaluará cada actividad o ciclo de capacitación y entrenamiento y se cumplirá con el modelo de gestión de la información adoptado.</a:t>
          </a:r>
          <a:endParaRPr lang="es-EC" dirty="0"/>
        </a:p>
      </dgm:t>
    </dgm:pt>
    <dgm:pt modelId="{73FFE009-C227-405C-9166-947D61461B07}" type="parTrans" cxnId="{653D07F0-E43D-4E42-A226-CB2A98A39510}">
      <dgm:prSet/>
      <dgm:spPr/>
      <dgm:t>
        <a:bodyPr/>
        <a:lstStyle/>
        <a:p>
          <a:endParaRPr lang="es-EC"/>
        </a:p>
      </dgm:t>
    </dgm:pt>
    <dgm:pt modelId="{1969214B-72E2-49F6-9824-FF3057EFBE60}" type="sibTrans" cxnId="{653D07F0-E43D-4E42-A226-CB2A98A39510}">
      <dgm:prSet/>
      <dgm:spPr/>
      <dgm:t>
        <a:bodyPr/>
        <a:lstStyle/>
        <a:p>
          <a:endParaRPr lang="es-EC"/>
        </a:p>
      </dgm:t>
    </dgm:pt>
    <dgm:pt modelId="{9F93CE74-DAA3-474A-90F5-DEA97EE9533C}" type="pres">
      <dgm:prSet presAssocID="{6CC57BBA-8F83-4438-97AB-6CC70B0C864B}" presName="linear" presStyleCnt="0">
        <dgm:presLayoutVars>
          <dgm:dir/>
          <dgm:animLvl val="lvl"/>
          <dgm:resizeHandles val="exact"/>
        </dgm:presLayoutVars>
      </dgm:prSet>
      <dgm:spPr/>
    </dgm:pt>
    <dgm:pt modelId="{7744447D-A055-47B0-BBFE-888D7FE09910}" type="pres">
      <dgm:prSet presAssocID="{DB375E0F-5569-4ABB-A401-69D9DDBF7598}" presName="parentLin" presStyleCnt="0"/>
      <dgm:spPr/>
    </dgm:pt>
    <dgm:pt modelId="{258F6A4A-F9D4-4969-B4AC-DF7A2010758A}" type="pres">
      <dgm:prSet presAssocID="{DB375E0F-5569-4ABB-A401-69D9DDBF7598}" presName="parentLeftMargin" presStyleLbl="node1" presStyleIdx="0" presStyleCnt="1"/>
      <dgm:spPr/>
    </dgm:pt>
    <dgm:pt modelId="{3849E5D2-126A-41ED-B419-883085D964BD}" type="pres">
      <dgm:prSet presAssocID="{DB375E0F-5569-4ABB-A401-69D9DDBF7598}" presName="parentText" presStyleLbl="node1" presStyleIdx="0" presStyleCnt="1">
        <dgm:presLayoutVars>
          <dgm:chMax val="0"/>
          <dgm:bulletEnabled val="1"/>
        </dgm:presLayoutVars>
      </dgm:prSet>
      <dgm:spPr/>
    </dgm:pt>
    <dgm:pt modelId="{00DA7990-0671-475D-A544-E7C98F552EDE}" type="pres">
      <dgm:prSet presAssocID="{DB375E0F-5569-4ABB-A401-69D9DDBF7598}" presName="negativeSpace" presStyleCnt="0"/>
      <dgm:spPr/>
    </dgm:pt>
    <dgm:pt modelId="{59E16DB6-6E1C-4170-8FFF-86202B481F45}" type="pres">
      <dgm:prSet presAssocID="{DB375E0F-5569-4ABB-A401-69D9DDBF7598}" presName="childText" presStyleLbl="conFgAcc1" presStyleIdx="0" presStyleCnt="1">
        <dgm:presLayoutVars>
          <dgm:bulletEnabled val="1"/>
        </dgm:presLayoutVars>
      </dgm:prSet>
      <dgm:spPr/>
    </dgm:pt>
  </dgm:ptLst>
  <dgm:cxnLst>
    <dgm:cxn modelId="{E9205103-00EA-4CE9-A17C-312492CEE2C9}" type="presOf" srcId="{D53E3FB6-E2CA-40E5-9D5E-A66C0129434E}" destId="{59E16DB6-6E1C-4170-8FFF-86202B481F45}" srcOrd="0" destOrd="4" presId="urn:microsoft.com/office/officeart/2005/8/layout/list1"/>
    <dgm:cxn modelId="{329CBC04-2BED-4480-A22E-67C43821CA00}" type="presOf" srcId="{1C23CC8B-170B-4E21-B70C-50344F0E0717}" destId="{59E16DB6-6E1C-4170-8FFF-86202B481F45}" srcOrd="0" destOrd="2" presId="urn:microsoft.com/office/officeart/2005/8/layout/list1"/>
    <dgm:cxn modelId="{7B0CCC0A-6319-472C-B993-739F53A72D62}" type="presOf" srcId="{018422AA-EDC7-42F9-BE65-962208FA8049}" destId="{59E16DB6-6E1C-4170-8FFF-86202B481F45}" srcOrd="0" destOrd="0" presId="urn:microsoft.com/office/officeart/2005/8/layout/list1"/>
    <dgm:cxn modelId="{3E5F4E20-6562-4EC2-B86D-7AAD7C18F9E0}" srcId="{6CC57BBA-8F83-4438-97AB-6CC70B0C864B}" destId="{DB375E0F-5569-4ABB-A401-69D9DDBF7598}" srcOrd="0" destOrd="0" parTransId="{996EE227-7D19-4B0B-A594-F64CD7DE2DA8}" sibTransId="{E7873FFC-C433-444A-BC7F-61D0B0B678CE}"/>
    <dgm:cxn modelId="{55708D21-1636-462A-B168-B4811482EA29}" srcId="{018422AA-EDC7-42F9-BE65-962208FA8049}" destId="{2B548F44-F01A-4E2B-84E9-8A7BD95388E5}" srcOrd="0" destOrd="0" parTransId="{B429A71E-BF5E-4CD8-874A-C56BBF1288D3}" sibTransId="{A41A3B0D-76B1-43A0-90D9-1D870B9A8FD8}"/>
    <dgm:cxn modelId="{7AD18738-AB35-442C-88DB-B8FFCE2696BD}" srcId="{2B548F44-F01A-4E2B-84E9-8A7BD95388E5}" destId="{1C23CC8B-170B-4E21-B70C-50344F0E0717}" srcOrd="0" destOrd="0" parTransId="{0D84DEEB-9F14-4B36-B2C7-EB14F244CA52}" sibTransId="{955CC670-236F-48C4-99B7-163A1267DD0E}"/>
    <dgm:cxn modelId="{0C1A8C49-6583-42DB-A96A-9960ABE633CB}" srcId="{2B548F44-F01A-4E2B-84E9-8A7BD95388E5}" destId="{C5D9D157-CD02-4921-B956-91C729041ABA}" srcOrd="1" destOrd="0" parTransId="{194A99B2-CF05-414F-A559-20E854426C08}" sibTransId="{092D175F-73BD-4C3E-83F3-1D9CEBA6D459}"/>
    <dgm:cxn modelId="{9C072951-EE7A-4575-912B-8F892C76C4FD}" type="presOf" srcId="{2B548F44-F01A-4E2B-84E9-8A7BD95388E5}" destId="{59E16DB6-6E1C-4170-8FFF-86202B481F45}" srcOrd="0" destOrd="1" presId="urn:microsoft.com/office/officeart/2005/8/layout/list1"/>
    <dgm:cxn modelId="{5EB60854-3EB8-49A7-8BE4-4DFE0A8160B4}" type="presOf" srcId="{DB375E0F-5569-4ABB-A401-69D9DDBF7598}" destId="{258F6A4A-F9D4-4969-B4AC-DF7A2010758A}" srcOrd="0" destOrd="0" presId="urn:microsoft.com/office/officeart/2005/8/layout/list1"/>
    <dgm:cxn modelId="{5F7FB788-A9EC-4432-B3D2-D51C928CFB70}" type="presOf" srcId="{DB375E0F-5569-4ABB-A401-69D9DDBF7598}" destId="{3849E5D2-126A-41ED-B419-883085D964BD}" srcOrd="1" destOrd="0" presId="urn:microsoft.com/office/officeart/2005/8/layout/list1"/>
    <dgm:cxn modelId="{408BC39C-B5B8-4C2A-900C-DF3430AFC938}" type="presOf" srcId="{6CC57BBA-8F83-4438-97AB-6CC70B0C864B}" destId="{9F93CE74-DAA3-474A-90F5-DEA97EE9533C}" srcOrd="0" destOrd="0" presId="urn:microsoft.com/office/officeart/2005/8/layout/list1"/>
    <dgm:cxn modelId="{B9513AEB-4E20-49C8-924E-2EC7E24C6AD9}" srcId="{DB375E0F-5569-4ABB-A401-69D9DDBF7598}" destId="{018422AA-EDC7-42F9-BE65-962208FA8049}" srcOrd="0" destOrd="0" parTransId="{64B83322-7518-484D-8FF1-C6E0A21CD475}" sibTransId="{C14F699B-525C-472C-9AA1-68FFE6247437}"/>
    <dgm:cxn modelId="{A3FE22ED-7F91-44E8-BE43-6B453023D6EC}" type="presOf" srcId="{C5D9D157-CD02-4921-B956-91C729041ABA}" destId="{59E16DB6-6E1C-4170-8FFF-86202B481F45}" srcOrd="0" destOrd="3" presId="urn:microsoft.com/office/officeart/2005/8/layout/list1"/>
    <dgm:cxn modelId="{653D07F0-E43D-4E42-A226-CB2A98A39510}" srcId="{018422AA-EDC7-42F9-BE65-962208FA8049}" destId="{D53E3FB6-E2CA-40E5-9D5E-A66C0129434E}" srcOrd="1" destOrd="0" parTransId="{73FFE009-C227-405C-9166-947D61461B07}" sibTransId="{1969214B-72E2-49F6-9824-FF3057EFBE60}"/>
    <dgm:cxn modelId="{2408B464-F987-41CD-ACD4-72269FB71C61}" type="presParOf" srcId="{9F93CE74-DAA3-474A-90F5-DEA97EE9533C}" destId="{7744447D-A055-47B0-BBFE-888D7FE09910}" srcOrd="0" destOrd="0" presId="urn:microsoft.com/office/officeart/2005/8/layout/list1"/>
    <dgm:cxn modelId="{A7B019F4-D8A8-4607-B023-49F4293D905F}" type="presParOf" srcId="{7744447D-A055-47B0-BBFE-888D7FE09910}" destId="{258F6A4A-F9D4-4969-B4AC-DF7A2010758A}" srcOrd="0" destOrd="0" presId="urn:microsoft.com/office/officeart/2005/8/layout/list1"/>
    <dgm:cxn modelId="{DBDA5209-18BD-4679-8D09-81093A30F89C}" type="presParOf" srcId="{7744447D-A055-47B0-BBFE-888D7FE09910}" destId="{3849E5D2-126A-41ED-B419-883085D964BD}" srcOrd="1" destOrd="0" presId="urn:microsoft.com/office/officeart/2005/8/layout/list1"/>
    <dgm:cxn modelId="{99CAF03C-5E55-4055-B32F-8BAFC9D35276}" type="presParOf" srcId="{9F93CE74-DAA3-474A-90F5-DEA97EE9533C}" destId="{00DA7990-0671-475D-A544-E7C98F552EDE}" srcOrd="1" destOrd="0" presId="urn:microsoft.com/office/officeart/2005/8/layout/list1"/>
    <dgm:cxn modelId="{474061BC-CD94-4356-986A-81EBF6C12B2C}" type="presParOf" srcId="{9F93CE74-DAA3-474A-90F5-DEA97EE9533C}" destId="{59E16DB6-6E1C-4170-8FFF-86202B481F4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C57BBA-8F83-4438-97AB-6CC70B0C864B}"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s-EC"/>
        </a:p>
      </dgm:t>
    </dgm:pt>
    <dgm:pt modelId="{DB375E0F-5569-4ABB-A401-69D9DDBF7598}">
      <dgm:prSet/>
      <dgm:spPr/>
      <dgm:t>
        <a:bodyPr/>
        <a:lstStyle/>
        <a:p>
          <a:r>
            <a:rPr lang="es-ES" b="1" dirty="0"/>
            <a:t>Salida y seguimiento</a:t>
          </a:r>
          <a:endParaRPr lang="es-EC" b="1" dirty="0"/>
        </a:p>
      </dgm:t>
    </dgm:pt>
    <dgm:pt modelId="{996EE227-7D19-4B0B-A594-F64CD7DE2DA8}" type="parTrans" cxnId="{3E5F4E20-6562-4EC2-B86D-7AAD7C18F9E0}">
      <dgm:prSet/>
      <dgm:spPr/>
      <dgm:t>
        <a:bodyPr/>
        <a:lstStyle/>
        <a:p>
          <a:endParaRPr lang="es-EC"/>
        </a:p>
      </dgm:t>
    </dgm:pt>
    <dgm:pt modelId="{E7873FFC-C433-444A-BC7F-61D0B0B678CE}" type="sibTrans" cxnId="{3E5F4E20-6562-4EC2-B86D-7AAD7C18F9E0}">
      <dgm:prSet/>
      <dgm:spPr/>
      <dgm:t>
        <a:bodyPr/>
        <a:lstStyle/>
        <a:p>
          <a:endParaRPr lang="es-EC"/>
        </a:p>
      </dgm:t>
    </dgm:pt>
    <dgm:pt modelId="{018422AA-EDC7-42F9-BE65-962208FA8049}">
      <dgm:prSet/>
      <dgm:spPr/>
      <dgm:t>
        <a:bodyPr/>
        <a:lstStyle/>
        <a:p>
          <a:pPr>
            <a:buFont typeface="Symbol" panose="05050102010706020507" pitchFamily="18" charset="2"/>
            <a:buChar char=""/>
          </a:pPr>
          <a:endParaRPr lang="es-EC" dirty="0"/>
        </a:p>
      </dgm:t>
    </dgm:pt>
    <dgm:pt modelId="{64B83322-7518-484D-8FF1-C6E0A21CD475}" type="parTrans" cxnId="{B9513AEB-4E20-49C8-924E-2EC7E24C6AD9}">
      <dgm:prSet/>
      <dgm:spPr/>
      <dgm:t>
        <a:bodyPr/>
        <a:lstStyle/>
        <a:p>
          <a:endParaRPr lang="es-EC"/>
        </a:p>
      </dgm:t>
    </dgm:pt>
    <dgm:pt modelId="{C14F699B-525C-472C-9AA1-68FFE6247437}" type="sibTrans" cxnId="{B9513AEB-4E20-49C8-924E-2EC7E24C6AD9}">
      <dgm:prSet/>
      <dgm:spPr/>
      <dgm:t>
        <a:bodyPr/>
        <a:lstStyle/>
        <a:p>
          <a:endParaRPr lang="es-EC"/>
        </a:p>
      </dgm:t>
    </dgm:pt>
    <dgm:pt modelId="{70C4F9F5-4A48-422F-BA50-D1E611F01052}">
      <dgm:prSet/>
      <dgm:spPr/>
      <dgm:t>
        <a:bodyPr/>
        <a:lstStyle/>
        <a:p>
          <a:r>
            <a:rPr lang="es-ES" dirty="0"/>
            <a:t>Para la salida se deberá cumplir con los requisitos propios del período de capacitación y entrenamiento, como la evaluación y el registro de datos según el proceso de la gestión de la información. El denominado proceso de seguimiento deberá ser actualizado en cada salida, mediante el contacto permanente opcional entre el reservista y la institución, por medio de canales apropiados.</a:t>
          </a:r>
          <a:endParaRPr lang="es-EC" dirty="0"/>
        </a:p>
      </dgm:t>
    </dgm:pt>
    <dgm:pt modelId="{A148B327-B639-4636-974D-A40365451EE5}" type="parTrans" cxnId="{AFAA6976-FAEC-4EB3-B938-BAF506689EF9}">
      <dgm:prSet/>
      <dgm:spPr/>
      <dgm:t>
        <a:bodyPr/>
        <a:lstStyle/>
        <a:p>
          <a:endParaRPr lang="es-EC"/>
        </a:p>
      </dgm:t>
    </dgm:pt>
    <dgm:pt modelId="{70DA21E9-6E89-47EC-BC85-378CC1C9702A}" type="sibTrans" cxnId="{AFAA6976-FAEC-4EB3-B938-BAF506689EF9}">
      <dgm:prSet/>
      <dgm:spPr/>
      <dgm:t>
        <a:bodyPr/>
        <a:lstStyle/>
        <a:p>
          <a:endParaRPr lang="es-EC"/>
        </a:p>
      </dgm:t>
    </dgm:pt>
    <dgm:pt modelId="{9F93CE74-DAA3-474A-90F5-DEA97EE9533C}" type="pres">
      <dgm:prSet presAssocID="{6CC57BBA-8F83-4438-97AB-6CC70B0C864B}" presName="linear" presStyleCnt="0">
        <dgm:presLayoutVars>
          <dgm:dir/>
          <dgm:animLvl val="lvl"/>
          <dgm:resizeHandles val="exact"/>
        </dgm:presLayoutVars>
      </dgm:prSet>
      <dgm:spPr/>
    </dgm:pt>
    <dgm:pt modelId="{7744447D-A055-47B0-BBFE-888D7FE09910}" type="pres">
      <dgm:prSet presAssocID="{DB375E0F-5569-4ABB-A401-69D9DDBF7598}" presName="parentLin" presStyleCnt="0"/>
      <dgm:spPr/>
    </dgm:pt>
    <dgm:pt modelId="{258F6A4A-F9D4-4969-B4AC-DF7A2010758A}" type="pres">
      <dgm:prSet presAssocID="{DB375E0F-5569-4ABB-A401-69D9DDBF7598}" presName="parentLeftMargin" presStyleLbl="node1" presStyleIdx="0" presStyleCnt="1"/>
      <dgm:spPr/>
    </dgm:pt>
    <dgm:pt modelId="{3849E5D2-126A-41ED-B419-883085D964BD}" type="pres">
      <dgm:prSet presAssocID="{DB375E0F-5569-4ABB-A401-69D9DDBF7598}" presName="parentText" presStyleLbl="node1" presStyleIdx="0" presStyleCnt="1">
        <dgm:presLayoutVars>
          <dgm:chMax val="0"/>
          <dgm:bulletEnabled val="1"/>
        </dgm:presLayoutVars>
      </dgm:prSet>
      <dgm:spPr/>
    </dgm:pt>
    <dgm:pt modelId="{00DA7990-0671-475D-A544-E7C98F552EDE}" type="pres">
      <dgm:prSet presAssocID="{DB375E0F-5569-4ABB-A401-69D9DDBF7598}" presName="negativeSpace" presStyleCnt="0"/>
      <dgm:spPr/>
    </dgm:pt>
    <dgm:pt modelId="{59E16DB6-6E1C-4170-8FFF-86202B481F45}" type="pres">
      <dgm:prSet presAssocID="{DB375E0F-5569-4ABB-A401-69D9DDBF7598}" presName="childText" presStyleLbl="conFgAcc1" presStyleIdx="0" presStyleCnt="1">
        <dgm:presLayoutVars>
          <dgm:bulletEnabled val="1"/>
        </dgm:presLayoutVars>
      </dgm:prSet>
      <dgm:spPr/>
    </dgm:pt>
  </dgm:ptLst>
  <dgm:cxnLst>
    <dgm:cxn modelId="{7B0CCC0A-6319-472C-B993-739F53A72D62}" type="presOf" srcId="{018422AA-EDC7-42F9-BE65-962208FA8049}" destId="{59E16DB6-6E1C-4170-8FFF-86202B481F45}" srcOrd="0" destOrd="0" presId="urn:microsoft.com/office/officeart/2005/8/layout/list1"/>
    <dgm:cxn modelId="{3E5F4E20-6562-4EC2-B86D-7AAD7C18F9E0}" srcId="{6CC57BBA-8F83-4438-97AB-6CC70B0C864B}" destId="{DB375E0F-5569-4ABB-A401-69D9DDBF7598}" srcOrd="0" destOrd="0" parTransId="{996EE227-7D19-4B0B-A594-F64CD7DE2DA8}" sibTransId="{E7873FFC-C433-444A-BC7F-61D0B0B678CE}"/>
    <dgm:cxn modelId="{5EB60854-3EB8-49A7-8BE4-4DFE0A8160B4}" type="presOf" srcId="{DB375E0F-5569-4ABB-A401-69D9DDBF7598}" destId="{258F6A4A-F9D4-4969-B4AC-DF7A2010758A}" srcOrd="0" destOrd="0" presId="urn:microsoft.com/office/officeart/2005/8/layout/list1"/>
    <dgm:cxn modelId="{AFAA6976-FAEC-4EB3-B938-BAF506689EF9}" srcId="{018422AA-EDC7-42F9-BE65-962208FA8049}" destId="{70C4F9F5-4A48-422F-BA50-D1E611F01052}" srcOrd="0" destOrd="0" parTransId="{A148B327-B639-4636-974D-A40365451EE5}" sibTransId="{70DA21E9-6E89-47EC-BC85-378CC1C9702A}"/>
    <dgm:cxn modelId="{5F7FB788-A9EC-4432-B3D2-D51C928CFB70}" type="presOf" srcId="{DB375E0F-5569-4ABB-A401-69D9DDBF7598}" destId="{3849E5D2-126A-41ED-B419-883085D964BD}" srcOrd="1" destOrd="0" presId="urn:microsoft.com/office/officeart/2005/8/layout/list1"/>
    <dgm:cxn modelId="{408BC39C-B5B8-4C2A-900C-DF3430AFC938}" type="presOf" srcId="{6CC57BBA-8F83-4438-97AB-6CC70B0C864B}" destId="{9F93CE74-DAA3-474A-90F5-DEA97EE9533C}" srcOrd="0" destOrd="0" presId="urn:microsoft.com/office/officeart/2005/8/layout/list1"/>
    <dgm:cxn modelId="{9E2845B4-00C9-4A89-B76D-A8D1B79170FD}" type="presOf" srcId="{70C4F9F5-4A48-422F-BA50-D1E611F01052}" destId="{59E16DB6-6E1C-4170-8FFF-86202B481F45}" srcOrd="0" destOrd="1" presId="urn:microsoft.com/office/officeart/2005/8/layout/list1"/>
    <dgm:cxn modelId="{B9513AEB-4E20-49C8-924E-2EC7E24C6AD9}" srcId="{DB375E0F-5569-4ABB-A401-69D9DDBF7598}" destId="{018422AA-EDC7-42F9-BE65-962208FA8049}" srcOrd="0" destOrd="0" parTransId="{64B83322-7518-484D-8FF1-C6E0A21CD475}" sibTransId="{C14F699B-525C-472C-9AA1-68FFE6247437}"/>
    <dgm:cxn modelId="{2408B464-F987-41CD-ACD4-72269FB71C61}" type="presParOf" srcId="{9F93CE74-DAA3-474A-90F5-DEA97EE9533C}" destId="{7744447D-A055-47B0-BBFE-888D7FE09910}" srcOrd="0" destOrd="0" presId="urn:microsoft.com/office/officeart/2005/8/layout/list1"/>
    <dgm:cxn modelId="{A7B019F4-D8A8-4607-B023-49F4293D905F}" type="presParOf" srcId="{7744447D-A055-47B0-BBFE-888D7FE09910}" destId="{258F6A4A-F9D4-4969-B4AC-DF7A2010758A}" srcOrd="0" destOrd="0" presId="urn:microsoft.com/office/officeart/2005/8/layout/list1"/>
    <dgm:cxn modelId="{DBDA5209-18BD-4679-8D09-81093A30F89C}" type="presParOf" srcId="{7744447D-A055-47B0-BBFE-888D7FE09910}" destId="{3849E5D2-126A-41ED-B419-883085D964BD}" srcOrd="1" destOrd="0" presId="urn:microsoft.com/office/officeart/2005/8/layout/list1"/>
    <dgm:cxn modelId="{99CAF03C-5E55-4055-B32F-8BAFC9D35276}" type="presParOf" srcId="{9F93CE74-DAA3-474A-90F5-DEA97EE9533C}" destId="{00DA7990-0671-475D-A544-E7C98F552EDE}" srcOrd="1" destOrd="0" presId="urn:microsoft.com/office/officeart/2005/8/layout/list1"/>
    <dgm:cxn modelId="{474061BC-CD94-4356-986A-81EBF6C12B2C}" type="presParOf" srcId="{9F93CE74-DAA3-474A-90F5-DEA97EE9533C}" destId="{59E16DB6-6E1C-4170-8FFF-86202B481F4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CC57BBA-8F83-4438-97AB-6CC70B0C864B}"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s-EC"/>
        </a:p>
      </dgm:t>
    </dgm:pt>
    <dgm:pt modelId="{DB375E0F-5569-4ABB-A401-69D9DDBF7598}">
      <dgm:prSet/>
      <dgm:spPr/>
      <dgm:t>
        <a:bodyPr/>
        <a:lstStyle/>
        <a:p>
          <a:r>
            <a:rPr lang="es-ES" b="1" dirty="0"/>
            <a:t>Conclusiones y Recomendaciones de la Propuesta</a:t>
          </a:r>
          <a:endParaRPr lang="es-EC" b="1" dirty="0"/>
        </a:p>
      </dgm:t>
    </dgm:pt>
    <dgm:pt modelId="{996EE227-7D19-4B0B-A594-F64CD7DE2DA8}" type="parTrans" cxnId="{3E5F4E20-6562-4EC2-B86D-7AAD7C18F9E0}">
      <dgm:prSet/>
      <dgm:spPr/>
      <dgm:t>
        <a:bodyPr/>
        <a:lstStyle/>
        <a:p>
          <a:endParaRPr lang="es-EC"/>
        </a:p>
      </dgm:t>
    </dgm:pt>
    <dgm:pt modelId="{E7873FFC-C433-444A-BC7F-61D0B0B678CE}" type="sibTrans" cxnId="{3E5F4E20-6562-4EC2-B86D-7AAD7C18F9E0}">
      <dgm:prSet/>
      <dgm:spPr/>
      <dgm:t>
        <a:bodyPr/>
        <a:lstStyle/>
        <a:p>
          <a:endParaRPr lang="es-EC"/>
        </a:p>
      </dgm:t>
    </dgm:pt>
    <dgm:pt modelId="{018422AA-EDC7-42F9-BE65-962208FA8049}">
      <dgm:prSet/>
      <dgm:spPr/>
      <dgm:t>
        <a:bodyPr/>
        <a:lstStyle/>
        <a:p>
          <a:r>
            <a:rPr lang="es-ES" b="1" dirty="0"/>
            <a:t>Conclusiones</a:t>
          </a:r>
          <a:endParaRPr lang="es-EC" dirty="0"/>
        </a:p>
      </dgm:t>
    </dgm:pt>
    <dgm:pt modelId="{64B83322-7518-484D-8FF1-C6E0A21CD475}" type="parTrans" cxnId="{B9513AEB-4E20-49C8-924E-2EC7E24C6AD9}">
      <dgm:prSet/>
      <dgm:spPr/>
      <dgm:t>
        <a:bodyPr/>
        <a:lstStyle/>
        <a:p>
          <a:endParaRPr lang="es-EC"/>
        </a:p>
      </dgm:t>
    </dgm:pt>
    <dgm:pt modelId="{C14F699B-525C-472C-9AA1-68FFE6247437}" type="sibTrans" cxnId="{B9513AEB-4E20-49C8-924E-2EC7E24C6AD9}">
      <dgm:prSet/>
      <dgm:spPr/>
      <dgm:t>
        <a:bodyPr/>
        <a:lstStyle/>
        <a:p>
          <a:endParaRPr lang="es-EC"/>
        </a:p>
      </dgm:t>
    </dgm:pt>
    <dgm:pt modelId="{E28D1B43-3946-42D9-B8C8-54A5117534CC}">
      <dgm:prSet/>
      <dgm:spPr/>
      <dgm:t>
        <a:bodyPr/>
        <a:lstStyle/>
        <a:p>
          <a:r>
            <a:rPr lang="es-ES"/>
            <a:t>En la propuesta se plantea un modelo de reestructuración determinado en 4 fases; la preparación, el ingreso, el período de evaluación y entrenamiento, y la fase de seguimiento y salida. </a:t>
          </a:r>
          <a:endParaRPr lang="es-EC"/>
        </a:p>
      </dgm:t>
    </dgm:pt>
    <dgm:pt modelId="{551D923E-5CA4-4445-AFF5-A370154203E6}" type="parTrans" cxnId="{6FEC34BC-4939-4E6B-882E-A64FDC07C856}">
      <dgm:prSet/>
      <dgm:spPr/>
      <dgm:t>
        <a:bodyPr/>
        <a:lstStyle/>
        <a:p>
          <a:endParaRPr lang="es-EC"/>
        </a:p>
      </dgm:t>
    </dgm:pt>
    <dgm:pt modelId="{CAEFC075-6CB1-42AB-9478-2879393BBB8C}" type="sibTrans" cxnId="{6FEC34BC-4939-4E6B-882E-A64FDC07C856}">
      <dgm:prSet/>
      <dgm:spPr/>
      <dgm:t>
        <a:bodyPr/>
        <a:lstStyle/>
        <a:p>
          <a:endParaRPr lang="es-EC"/>
        </a:p>
      </dgm:t>
    </dgm:pt>
    <dgm:pt modelId="{C40B7BF9-E36C-4DA7-AD34-D698D6BF49E2}">
      <dgm:prSet/>
      <dgm:spPr/>
      <dgm:t>
        <a:bodyPr/>
        <a:lstStyle/>
        <a:p>
          <a:r>
            <a:rPr lang="es-ES"/>
            <a:t>La propuesta plantea las bases para la creación de los modelos y procesos en base a los hallazgos encontrados en la etapa de la investigación de campo y el sustento documental de la investigación.</a:t>
          </a:r>
          <a:endParaRPr lang="es-EC"/>
        </a:p>
      </dgm:t>
    </dgm:pt>
    <dgm:pt modelId="{644B5F39-B34B-4854-A8C5-AD1AB6C0FBA1}" type="parTrans" cxnId="{968CE69F-4377-4B8D-80F0-F68960C9C9F9}">
      <dgm:prSet/>
      <dgm:spPr/>
      <dgm:t>
        <a:bodyPr/>
        <a:lstStyle/>
        <a:p>
          <a:endParaRPr lang="es-EC"/>
        </a:p>
      </dgm:t>
    </dgm:pt>
    <dgm:pt modelId="{753F6592-C5AA-4D3B-9A14-B0AB8F91691C}" type="sibTrans" cxnId="{968CE69F-4377-4B8D-80F0-F68960C9C9F9}">
      <dgm:prSet/>
      <dgm:spPr/>
      <dgm:t>
        <a:bodyPr/>
        <a:lstStyle/>
        <a:p>
          <a:endParaRPr lang="es-EC"/>
        </a:p>
      </dgm:t>
    </dgm:pt>
    <dgm:pt modelId="{5346880E-7A5A-489D-9A15-F410EC413CAE}">
      <dgm:prSet/>
      <dgm:spPr/>
      <dgm:t>
        <a:bodyPr/>
        <a:lstStyle/>
        <a:p>
          <a:r>
            <a:rPr lang="es-ES" b="1" dirty="0"/>
            <a:t>Recomendaciones</a:t>
          </a:r>
          <a:endParaRPr lang="es-EC" b="1" dirty="0"/>
        </a:p>
      </dgm:t>
    </dgm:pt>
    <dgm:pt modelId="{56A3CF0A-E932-47B0-A3AF-77672A93B363}" type="parTrans" cxnId="{282AA26D-DE05-4434-936A-A1C0F00FC6E7}">
      <dgm:prSet/>
      <dgm:spPr/>
      <dgm:t>
        <a:bodyPr/>
        <a:lstStyle/>
        <a:p>
          <a:endParaRPr lang="es-EC"/>
        </a:p>
      </dgm:t>
    </dgm:pt>
    <dgm:pt modelId="{B6C0BBFD-2BAA-4903-831C-43D7C316AD1F}" type="sibTrans" cxnId="{282AA26D-DE05-4434-936A-A1C0F00FC6E7}">
      <dgm:prSet/>
      <dgm:spPr/>
      <dgm:t>
        <a:bodyPr/>
        <a:lstStyle/>
        <a:p>
          <a:endParaRPr lang="es-EC"/>
        </a:p>
      </dgm:t>
    </dgm:pt>
    <dgm:pt modelId="{37C7FA05-5477-4232-8AC0-F46F92EAB237}">
      <dgm:prSet/>
      <dgm:spPr/>
      <dgm:t>
        <a:bodyPr/>
        <a:lstStyle/>
        <a:p>
          <a:r>
            <a:rPr lang="es-ES" dirty="0"/>
            <a:t>Es necesaria la creación de un equipo técnico especializado en la gestión de la reserva, que conozca de la estructuración y características técnicas y organizativas de la capacitación y entrenamiento de los reservistas para garantizar que los cambios e implementaciones tengan el contexto doctrinario apropiado, así como cumplan las demandas y requisitos de los objetivos del plan de carrera del reservista.</a:t>
          </a:r>
          <a:endParaRPr lang="es-EC" dirty="0"/>
        </a:p>
      </dgm:t>
    </dgm:pt>
    <dgm:pt modelId="{688476FC-CB18-4FF0-A1A5-28062FF12561}" type="parTrans" cxnId="{40046FC1-8FA1-4B9B-BED5-6354BD3EE40F}">
      <dgm:prSet/>
      <dgm:spPr/>
      <dgm:t>
        <a:bodyPr/>
        <a:lstStyle/>
        <a:p>
          <a:endParaRPr lang="es-EC"/>
        </a:p>
      </dgm:t>
    </dgm:pt>
    <dgm:pt modelId="{AD1B3A0B-584E-4D54-B2DB-D32F90187CC4}" type="sibTrans" cxnId="{40046FC1-8FA1-4B9B-BED5-6354BD3EE40F}">
      <dgm:prSet/>
      <dgm:spPr/>
      <dgm:t>
        <a:bodyPr/>
        <a:lstStyle/>
        <a:p>
          <a:endParaRPr lang="es-EC"/>
        </a:p>
      </dgm:t>
    </dgm:pt>
    <dgm:pt modelId="{9F93CE74-DAA3-474A-90F5-DEA97EE9533C}" type="pres">
      <dgm:prSet presAssocID="{6CC57BBA-8F83-4438-97AB-6CC70B0C864B}" presName="linear" presStyleCnt="0">
        <dgm:presLayoutVars>
          <dgm:dir/>
          <dgm:animLvl val="lvl"/>
          <dgm:resizeHandles val="exact"/>
        </dgm:presLayoutVars>
      </dgm:prSet>
      <dgm:spPr/>
    </dgm:pt>
    <dgm:pt modelId="{7744447D-A055-47B0-BBFE-888D7FE09910}" type="pres">
      <dgm:prSet presAssocID="{DB375E0F-5569-4ABB-A401-69D9DDBF7598}" presName="parentLin" presStyleCnt="0"/>
      <dgm:spPr/>
    </dgm:pt>
    <dgm:pt modelId="{258F6A4A-F9D4-4969-B4AC-DF7A2010758A}" type="pres">
      <dgm:prSet presAssocID="{DB375E0F-5569-4ABB-A401-69D9DDBF7598}" presName="parentLeftMargin" presStyleLbl="node1" presStyleIdx="0" presStyleCnt="1"/>
      <dgm:spPr/>
    </dgm:pt>
    <dgm:pt modelId="{3849E5D2-126A-41ED-B419-883085D964BD}" type="pres">
      <dgm:prSet presAssocID="{DB375E0F-5569-4ABB-A401-69D9DDBF7598}" presName="parentText" presStyleLbl="node1" presStyleIdx="0" presStyleCnt="1">
        <dgm:presLayoutVars>
          <dgm:chMax val="0"/>
          <dgm:bulletEnabled val="1"/>
        </dgm:presLayoutVars>
      </dgm:prSet>
      <dgm:spPr/>
    </dgm:pt>
    <dgm:pt modelId="{00DA7990-0671-475D-A544-E7C98F552EDE}" type="pres">
      <dgm:prSet presAssocID="{DB375E0F-5569-4ABB-A401-69D9DDBF7598}" presName="negativeSpace" presStyleCnt="0"/>
      <dgm:spPr/>
    </dgm:pt>
    <dgm:pt modelId="{59E16DB6-6E1C-4170-8FFF-86202B481F45}" type="pres">
      <dgm:prSet presAssocID="{DB375E0F-5569-4ABB-A401-69D9DDBF7598}" presName="childText" presStyleLbl="conFgAcc1" presStyleIdx="0" presStyleCnt="1">
        <dgm:presLayoutVars>
          <dgm:bulletEnabled val="1"/>
        </dgm:presLayoutVars>
      </dgm:prSet>
      <dgm:spPr/>
    </dgm:pt>
  </dgm:ptLst>
  <dgm:cxnLst>
    <dgm:cxn modelId="{F2132A0A-F5BD-4E70-995D-41DFC1F76316}" type="presOf" srcId="{C40B7BF9-E36C-4DA7-AD34-D698D6BF49E2}" destId="{59E16DB6-6E1C-4170-8FFF-86202B481F45}" srcOrd="0" destOrd="2" presId="urn:microsoft.com/office/officeart/2005/8/layout/list1"/>
    <dgm:cxn modelId="{7B0CCC0A-6319-472C-B993-739F53A72D62}" type="presOf" srcId="{018422AA-EDC7-42F9-BE65-962208FA8049}" destId="{59E16DB6-6E1C-4170-8FFF-86202B481F45}" srcOrd="0" destOrd="0" presId="urn:microsoft.com/office/officeart/2005/8/layout/list1"/>
    <dgm:cxn modelId="{3FFC2B0B-4D79-4015-86BF-7C8D7DEC7668}" type="presOf" srcId="{37C7FA05-5477-4232-8AC0-F46F92EAB237}" destId="{59E16DB6-6E1C-4170-8FFF-86202B481F45}" srcOrd="0" destOrd="4" presId="urn:microsoft.com/office/officeart/2005/8/layout/list1"/>
    <dgm:cxn modelId="{2E8DA013-598E-471E-8785-53375EC91687}" type="presOf" srcId="{E28D1B43-3946-42D9-B8C8-54A5117534CC}" destId="{59E16DB6-6E1C-4170-8FFF-86202B481F45}" srcOrd="0" destOrd="1" presId="urn:microsoft.com/office/officeart/2005/8/layout/list1"/>
    <dgm:cxn modelId="{3E5F4E20-6562-4EC2-B86D-7AAD7C18F9E0}" srcId="{6CC57BBA-8F83-4438-97AB-6CC70B0C864B}" destId="{DB375E0F-5569-4ABB-A401-69D9DDBF7598}" srcOrd="0" destOrd="0" parTransId="{996EE227-7D19-4B0B-A594-F64CD7DE2DA8}" sibTransId="{E7873FFC-C433-444A-BC7F-61D0B0B678CE}"/>
    <dgm:cxn modelId="{45F3C528-B8D1-443F-922E-49EBA4C79382}" type="presOf" srcId="{5346880E-7A5A-489D-9A15-F410EC413CAE}" destId="{59E16DB6-6E1C-4170-8FFF-86202B481F45}" srcOrd="0" destOrd="3" presId="urn:microsoft.com/office/officeart/2005/8/layout/list1"/>
    <dgm:cxn modelId="{282AA26D-DE05-4434-936A-A1C0F00FC6E7}" srcId="{DB375E0F-5569-4ABB-A401-69D9DDBF7598}" destId="{5346880E-7A5A-489D-9A15-F410EC413CAE}" srcOrd="1" destOrd="0" parTransId="{56A3CF0A-E932-47B0-A3AF-77672A93B363}" sibTransId="{B6C0BBFD-2BAA-4903-831C-43D7C316AD1F}"/>
    <dgm:cxn modelId="{5EB60854-3EB8-49A7-8BE4-4DFE0A8160B4}" type="presOf" srcId="{DB375E0F-5569-4ABB-A401-69D9DDBF7598}" destId="{258F6A4A-F9D4-4969-B4AC-DF7A2010758A}" srcOrd="0" destOrd="0" presId="urn:microsoft.com/office/officeart/2005/8/layout/list1"/>
    <dgm:cxn modelId="{5F7FB788-A9EC-4432-B3D2-D51C928CFB70}" type="presOf" srcId="{DB375E0F-5569-4ABB-A401-69D9DDBF7598}" destId="{3849E5D2-126A-41ED-B419-883085D964BD}" srcOrd="1" destOrd="0" presId="urn:microsoft.com/office/officeart/2005/8/layout/list1"/>
    <dgm:cxn modelId="{408BC39C-B5B8-4C2A-900C-DF3430AFC938}" type="presOf" srcId="{6CC57BBA-8F83-4438-97AB-6CC70B0C864B}" destId="{9F93CE74-DAA3-474A-90F5-DEA97EE9533C}" srcOrd="0" destOrd="0" presId="urn:microsoft.com/office/officeart/2005/8/layout/list1"/>
    <dgm:cxn modelId="{968CE69F-4377-4B8D-80F0-F68960C9C9F9}" srcId="{018422AA-EDC7-42F9-BE65-962208FA8049}" destId="{C40B7BF9-E36C-4DA7-AD34-D698D6BF49E2}" srcOrd="1" destOrd="0" parTransId="{644B5F39-B34B-4854-A8C5-AD1AB6C0FBA1}" sibTransId="{753F6592-C5AA-4D3B-9A14-B0AB8F91691C}"/>
    <dgm:cxn modelId="{6FEC34BC-4939-4E6B-882E-A64FDC07C856}" srcId="{018422AA-EDC7-42F9-BE65-962208FA8049}" destId="{E28D1B43-3946-42D9-B8C8-54A5117534CC}" srcOrd="0" destOrd="0" parTransId="{551D923E-5CA4-4445-AFF5-A370154203E6}" sibTransId="{CAEFC075-6CB1-42AB-9478-2879393BBB8C}"/>
    <dgm:cxn modelId="{40046FC1-8FA1-4B9B-BED5-6354BD3EE40F}" srcId="{5346880E-7A5A-489D-9A15-F410EC413CAE}" destId="{37C7FA05-5477-4232-8AC0-F46F92EAB237}" srcOrd="0" destOrd="0" parTransId="{688476FC-CB18-4FF0-A1A5-28062FF12561}" sibTransId="{AD1B3A0B-584E-4D54-B2DB-D32F90187CC4}"/>
    <dgm:cxn modelId="{B9513AEB-4E20-49C8-924E-2EC7E24C6AD9}" srcId="{DB375E0F-5569-4ABB-A401-69D9DDBF7598}" destId="{018422AA-EDC7-42F9-BE65-962208FA8049}" srcOrd="0" destOrd="0" parTransId="{64B83322-7518-484D-8FF1-C6E0A21CD475}" sibTransId="{C14F699B-525C-472C-9AA1-68FFE6247437}"/>
    <dgm:cxn modelId="{2408B464-F987-41CD-ACD4-72269FB71C61}" type="presParOf" srcId="{9F93CE74-DAA3-474A-90F5-DEA97EE9533C}" destId="{7744447D-A055-47B0-BBFE-888D7FE09910}" srcOrd="0" destOrd="0" presId="urn:microsoft.com/office/officeart/2005/8/layout/list1"/>
    <dgm:cxn modelId="{A7B019F4-D8A8-4607-B023-49F4293D905F}" type="presParOf" srcId="{7744447D-A055-47B0-BBFE-888D7FE09910}" destId="{258F6A4A-F9D4-4969-B4AC-DF7A2010758A}" srcOrd="0" destOrd="0" presId="urn:microsoft.com/office/officeart/2005/8/layout/list1"/>
    <dgm:cxn modelId="{DBDA5209-18BD-4679-8D09-81093A30F89C}" type="presParOf" srcId="{7744447D-A055-47B0-BBFE-888D7FE09910}" destId="{3849E5D2-126A-41ED-B419-883085D964BD}" srcOrd="1" destOrd="0" presId="urn:microsoft.com/office/officeart/2005/8/layout/list1"/>
    <dgm:cxn modelId="{99CAF03C-5E55-4055-B32F-8BAFC9D35276}" type="presParOf" srcId="{9F93CE74-DAA3-474A-90F5-DEA97EE9533C}" destId="{00DA7990-0671-475D-A544-E7C98F552EDE}" srcOrd="1" destOrd="0" presId="urn:microsoft.com/office/officeart/2005/8/layout/list1"/>
    <dgm:cxn modelId="{474061BC-CD94-4356-986A-81EBF6C12B2C}" type="presParOf" srcId="{9F93CE74-DAA3-474A-90F5-DEA97EE9533C}" destId="{59E16DB6-6E1C-4170-8FFF-86202B481F4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2DE05D-F1F3-49E6-923F-DA699CF6E23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C"/>
        </a:p>
      </dgm:t>
    </dgm:pt>
    <dgm:pt modelId="{62EA0196-86C0-4BED-9592-909B0D46670D}">
      <dgm:prSet phldrT="[Texto]" custT="1"/>
      <dgm:spPr/>
      <dgm:t>
        <a:bodyPr/>
        <a:lstStyle/>
        <a:p>
          <a:pPr>
            <a:lnSpc>
              <a:spcPct val="100000"/>
            </a:lnSpc>
          </a:pPr>
          <a:r>
            <a:rPr lang="es-ES" sz="1400" dirty="0"/>
            <a:t>. Estrategia Ofensiva </a:t>
          </a:r>
          <a:endParaRPr lang="es-EC" sz="1400" dirty="0"/>
        </a:p>
      </dgm:t>
    </dgm:pt>
    <dgm:pt modelId="{1A0325C6-16F0-4311-8BC0-16187B03EF9D}" type="parTrans" cxnId="{F3993948-A433-441D-945D-D802A748622E}">
      <dgm:prSet/>
      <dgm:spPr/>
      <dgm:t>
        <a:bodyPr/>
        <a:lstStyle/>
        <a:p>
          <a:pPr>
            <a:lnSpc>
              <a:spcPct val="100000"/>
            </a:lnSpc>
          </a:pPr>
          <a:endParaRPr lang="es-EC" sz="1400"/>
        </a:p>
      </dgm:t>
    </dgm:pt>
    <dgm:pt modelId="{D00CC879-F6BC-4E0A-A86D-3A65DF021DE0}" type="sibTrans" cxnId="{F3993948-A433-441D-945D-D802A748622E}">
      <dgm:prSet/>
      <dgm:spPr/>
      <dgm:t>
        <a:bodyPr/>
        <a:lstStyle/>
        <a:p>
          <a:pPr>
            <a:lnSpc>
              <a:spcPct val="100000"/>
            </a:lnSpc>
          </a:pPr>
          <a:endParaRPr lang="es-EC" sz="1400"/>
        </a:p>
      </dgm:t>
    </dgm:pt>
    <dgm:pt modelId="{B82B80CF-658E-4859-B4A6-BCC48118637A}">
      <dgm:prSet custT="1"/>
      <dgm:spPr/>
      <dgm:t>
        <a:bodyPr/>
        <a:lstStyle/>
        <a:p>
          <a:pPr>
            <a:lnSpc>
              <a:spcPct val="100000"/>
            </a:lnSpc>
          </a:pPr>
          <a:r>
            <a:rPr lang="es-ES" sz="1400" dirty="0"/>
            <a:t>La estrategia ofensiva aprovechará las fortalezas para aprovechar las oportunidades, en este sentido se deberá considerar los hallazgos encontrados en función de las deficiencias del proceso de capacitación para mejorar la estructura organizacional y el modelo de capacitación  de las reservas.</a:t>
          </a:r>
          <a:endParaRPr lang="es-EC" sz="1400" dirty="0"/>
        </a:p>
      </dgm:t>
    </dgm:pt>
    <dgm:pt modelId="{CCA2A930-2370-4C4F-981C-0F0DF42DC07E}" type="parTrans" cxnId="{59E7E575-7313-4694-A9CE-7B8EF0D6F76A}">
      <dgm:prSet/>
      <dgm:spPr/>
      <dgm:t>
        <a:bodyPr/>
        <a:lstStyle/>
        <a:p>
          <a:pPr>
            <a:lnSpc>
              <a:spcPct val="100000"/>
            </a:lnSpc>
          </a:pPr>
          <a:endParaRPr lang="es-EC" sz="1400"/>
        </a:p>
      </dgm:t>
    </dgm:pt>
    <dgm:pt modelId="{76C8A675-CFE8-41CF-935D-200597029DAC}" type="sibTrans" cxnId="{59E7E575-7313-4694-A9CE-7B8EF0D6F76A}">
      <dgm:prSet/>
      <dgm:spPr/>
      <dgm:t>
        <a:bodyPr/>
        <a:lstStyle/>
        <a:p>
          <a:pPr>
            <a:lnSpc>
              <a:spcPct val="100000"/>
            </a:lnSpc>
          </a:pPr>
          <a:endParaRPr lang="es-EC" sz="1400"/>
        </a:p>
      </dgm:t>
    </dgm:pt>
    <dgm:pt modelId="{AA93073E-1D1B-405E-8920-37387691FAB4}">
      <dgm:prSet custT="1"/>
      <dgm:spPr/>
      <dgm:t>
        <a:bodyPr/>
        <a:lstStyle/>
        <a:p>
          <a:pPr>
            <a:lnSpc>
              <a:spcPct val="100000"/>
            </a:lnSpc>
          </a:pPr>
          <a:r>
            <a:rPr lang="es-ES" sz="1400" dirty="0"/>
            <a:t> Estrategia Defensiva </a:t>
          </a:r>
          <a:endParaRPr lang="es-EC" sz="1400" dirty="0"/>
        </a:p>
      </dgm:t>
    </dgm:pt>
    <dgm:pt modelId="{1214B7A0-BB4E-44A2-917A-B7ED15505C31}" type="parTrans" cxnId="{57AEFCED-2B75-4CE9-A943-C18EABE667AA}">
      <dgm:prSet/>
      <dgm:spPr/>
      <dgm:t>
        <a:bodyPr/>
        <a:lstStyle/>
        <a:p>
          <a:pPr>
            <a:lnSpc>
              <a:spcPct val="100000"/>
            </a:lnSpc>
          </a:pPr>
          <a:endParaRPr lang="es-EC" sz="1400"/>
        </a:p>
      </dgm:t>
    </dgm:pt>
    <dgm:pt modelId="{12762F92-5A78-4D4A-A29F-BCEABEFE7AD0}" type="sibTrans" cxnId="{57AEFCED-2B75-4CE9-A943-C18EABE667AA}">
      <dgm:prSet/>
      <dgm:spPr/>
      <dgm:t>
        <a:bodyPr/>
        <a:lstStyle/>
        <a:p>
          <a:pPr>
            <a:lnSpc>
              <a:spcPct val="100000"/>
            </a:lnSpc>
          </a:pPr>
          <a:endParaRPr lang="es-EC" sz="1400"/>
        </a:p>
      </dgm:t>
    </dgm:pt>
    <dgm:pt modelId="{2A4D8621-0BE8-4593-BED4-F25AFFBD52F1}">
      <dgm:prSet custT="1"/>
      <dgm:spPr/>
      <dgm:t>
        <a:bodyPr/>
        <a:lstStyle/>
        <a:p>
          <a:pPr>
            <a:lnSpc>
              <a:spcPct val="100000"/>
            </a:lnSpc>
          </a:pPr>
          <a:r>
            <a:rPr lang="es-ES" sz="1400" dirty="0"/>
            <a:t>Plantea la aplicación de las fortalezas para reducir amenazas, para esto, el equipo técnico conformado fortalecerá su criterio tomando en cuenta el proceso de transformación de capacidades y desarrollo de amenazas para fortalecer la doctrina referente a las reservas.</a:t>
          </a:r>
          <a:endParaRPr lang="es-EC" sz="1400" dirty="0"/>
        </a:p>
      </dgm:t>
    </dgm:pt>
    <dgm:pt modelId="{6AD6E33B-22F2-4BCB-8B2C-F5495F99989B}" type="parTrans" cxnId="{F24F3AB5-DC7E-4723-BE1B-C572C0E2767B}">
      <dgm:prSet/>
      <dgm:spPr/>
      <dgm:t>
        <a:bodyPr/>
        <a:lstStyle/>
        <a:p>
          <a:pPr>
            <a:lnSpc>
              <a:spcPct val="100000"/>
            </a:lnSpc>
          </a:pPr>
          <a:endParaRPr lang="es-EC" sz="1400"/>
        </a:p>
      </dgm:t>
    </dgm:pt>
    <dgm:pt modelId="{99C7CAD8-2985-47D7-B50C-A4BD1AAF7EBE}" type="sibTrans" cxnId="{F24F3AB5-DC7E-4723-BE1B-C572C0E2767B}">
      <dgm:prSet/>
      <dgm:spPr/>
      <dgm:t>
        <a:bodyPr/>
        <a:lstStyle/>
        <a:p>
          <a:pPr>
            <a:lnSpc>
              <a:spcPct val="100000"/>
            </a:lnSpc>
          </a:pPr>
          <a:endParaRPr lang="es-EC" sz="1400"/>
        </a:p>
      </dgm:t>
    </dgm:pt>
    <dgm:pt modelId="{DE040F97-EB2C-4381-B242-E23454401038}">
      <dgm:prSet custT="1"/>
      <dgm:spPr/>
      <dgm:t>
        <a:bodyPr/>
        <a:lstStyle/>
        <a:p>
          <a:pPr>
            <a:lnSpc>
              <a:spcPct val="100000"/>
            </a:lnSpc>
          </a:pPr>
          <a:r>
            <a:rPr lang="es-ES" sz="1400" dirty="0"/>
            <a:t>Estrategia de Reorientación </a:t>
          </a:r>
          <a:endParaRPr lang="es-EC" sz="1400" dirty="0"/>
        </a:p>
      </dgm:t>
    </dgm:pt>
    <dgm:pt modelId="{99B0B574-90F4-45E9-96D9-AB1ED130232D}" type="parTrans" cxnId="{BE8395BE-4DB7-4F74-AA91-6008766E0732}">
      <dgm:prSet/>
      <dgm:spPr/>
      <dgm:t>
        <a:bodyPr/>
        <a:lstStyle/>
        <a:p>
          <a:pPr>
            <a:lnSpc>
              <a:spcPct val="100000"/>
            </a:lnSpc>
          </a:pPr>
          <a:endParaRPr lang="es-EC" sz="1400"/>
        </a:p>
      </dgm:t>
    </dgm:pt>
    <dgm:pt modelId="{6739E2D0-47C9-4CF7-9CF9-A273D29CD503}" type="sibTrans" cxnId="{BE8395BE-4DB7-4F74-AA91-6008766E0732}">
      <dgm:prSet/>
      <dgm:spPr/>
      <dgm:t>
        <a:bodyPr/>
        <a:lstStyle/>
        <a:p>
          <a:pPr>
            <a:lnSpc>
              <a:spcPct val="100000"/>
            </a:lnSpc>
          </a:pPr>
          <a:endParaRPr lang="es-EC" sz="1400"/>
        </a:p>
      </dgm:t>
    </dgm:pt>
    <dgm:pt modelId="{9BC97713-04A7-406D-8018-B6439A1AEF0E}">
      <dgm:prSet custT="1"/>
      <dgm:spPr/>
      <dgm:t>
        <a:bodyPr/>
        <a:lstStyle/>
        <a:p>
          <a:pPr>
            <a:lnSpc>
              <a:spcPct val="100000"/>
            </a:lnSpc>
          </a:pPr>
          <a:r>
            <a:rPr lang="es-ES" sz="1400" dirty="0"/>
            <a:t>Esta estrategia pretende minimizar las debilidades mediante el aprovechamiento de oportunidades, para esto se debe aprovechar la estructura organizacional y la experiencia del personal relacionado a la gestión de las reservas para conformar un equipo de expertos que coadyuben en la creación de modelos complementarios sugeridos por la propuesta.</a:t>
          </a:r>
          <a:endParaRPr lang="es-EC" sz="1400" dirty="0"/>
        </a:p>
      </dgm:t>
    </dgm:pt>
    <dgm:pt modelId="{BC03FADF-D2E3-4AFE-9B31-918C47DA78A3}" type="parTrans" cxnId="{0EEA3E20-2316-4180-91CF-C8A1AD9A6053}">
      <dgm:prSet/>
      <dgm:spPr/>
      <dgm:t>
        <a:bodyPr/>
        <a:lstStyle/>
        <a:p>
          <a:pPr>
            <a:lnSpc>
              <a:spcPct val="100000"/>
            </a:lnSpc>
          </a:pPr>
          <a:endParaRPr lang="es-EC" sz="1400"/>
        </a:p>
      </dgm:t>
    </dgm:pt>
    <dgm:pt modelId="{A8C7CA35-0184-4B3E-AE19-DFE4CFD6F847}" type="sibTrans" cxnId="{0EEA3E20-2316-4180-91CF-C8A1AD9A6053}">
      <dgm:prSet/>
      <dgm:spPr/>
      <dgm:t>
        <a:bodyPr/>
        <a:lstStyle/>
        <a:p>
          <a:pPr>
            <a:lnSpc>
              <a:spcPct val="100000"/>
            </a:lnSpc>
          </a:pPr>
          <a:endParaRPr lang="es-EC" sz="1400"/>
        </a:p>
      </dgm:t>
    </dgm:pt>
    <dgm:pt modelId="{C633F05B-5C12-4137-9E9B-A4A00C04A785}">
      <dgm:prSet custT="1"/>
      <dgm:spPr/>
      <dgm:t>
        <a:bodyPr/>
        <a:lstStyle/>
        <a:p>
          <a:pPr>
            <a:lnSpc>
              <a:spcPct val="100000"/>
            </a:lnSpc>
          </a:pPr>
          <a:r>
            <a:rPr lang="es-ES" sz="1400" dirty="0"/>
            <a:t>Estrategia de Supervivencia.</a:t>
          </a:r>
          <a:endParaRPr lang="es-EC" sz="1400" dirty="0"/>
        </a:p>
      </dgm:t>
    </dgm:pt>
    <dgm:pt modelId="{9F21A124-EB2F-4BAE-B8C7-7CC968B19E68}" type="parTrans" cxnId="{D125B07E-10F8-423C-BEF0-A989C74CBF19}">
      <dgm:prSet/>
      <dgm:spPr/>
      <dgm:t>
        <a:bodyPr/>
        <a:lstStyle/>
        <a:p>
          <a:pPr>
            <a:lnSpc>
              <a:spcPct val="100000"/>
            </a:lnSpc>
          </a:pPr>
          <a:endParaRPr lang="es-EC" sz="1400"/>
        </a:p>
      </dgm:t>
    </dgm:pt>
    <dgm:pt modelId="{06B7E150-1F4C-47B5-AE6C-880D24E7E3CE}" type="sibTrans" cxnId="{D125B07E-10F8-423C-BEF0-A989C74CBF19}">
      <dgm:prSet/>
      <dgm:spPr/>
      <dgm:t>
        <a:bodyPr/>
        <a:lstStyle/>
        <a:p>
          <a:pPr>
            <a:lnSpc>
              <a:spcPct val="100000"/>
            </a:lnSpc>
          </a:pPr>
          <a:endParaRPr lang="es-EC" sz="1400"/>
        </a:p>
      </dgm:t>
    </dgm:pt>
    <dgm:pt modelId="{491565A2-D55D-4568-BA75-D9A08DC044ED}">
      <dgm:prSet custT="1"/>
      <dgm:spPr/>
      <dgm:t>
        <a:bodyPr/>
        <a:lstStyle/>
        <a:p>
          <a:pPr>
            <a:lnSpc>
              <a:spcPct val="100000"/>
            </a:lnSpc>
          </a:pPr>
          <a:r>
            <a:rPr lang="es-ES" sz="1400"/>
            <a:t>Esta estrategia minimiza debilidades para evitar las amenazas, entonces se requiere utilizar personal propio experimentado en el tema para optimizar la utilización de recursos</a:t>
          </a:r>
          <a:endParaRPr lang="es-EC" sz="1400"/>
        </a:p>
      </dgm:t>
    </dgm:pt>
    <dgm:pt modelId="{7366B504-0C17-4B3B-AB78-E7C5EA57E7E4}" type="parTrans" cxnId="{2B7A0001-FB54-4E2A-BD75-259DE74F2FAC}">
      <dgm:prSet/>
      <dgm:spPr/>
      <dgm:t>
        <a:bodyPr/>
        <a:lstStyle/>
        <a:p>
          <a:pPr>
            <a:lnSpc>
              <a:spcPct val="100000"/>
            </a:lnSpc>
          </a:pPr>
          <a:endParaRPr lang="es-EC" sz="1400"/>
        </a:p>
      </dgm:t>
    </dgm:pt>
    <dgm:pt modelId="{96585F82-0AB2-4041-A8B7-12D58452AF5F}" type="sibTrans" cxnId="{2B7A0001-FB54-4E2A-BD75-259DE74F2FAC}">
      <dgm:prSet/>
      <dgm:spPr/>
      <dgm:t>
        <a:bodyPr/>
        <a:lstStyle/>
        <a:p>
          <a:pPr>
            <a:lnSpc>
              <a:spcPct val="100000"/>
            </a:lnSpc>
          </a:pPr>
          <a:endParaRPr lang="es-EC" sz="1400"/>
        </a:p>
      </dgm:t>
    </dgm:pt>
    <dgm:pt modelId="{668C3C3D-EF6C-48AC-A216-DAE90FC768C4}" type="pres">
      <dgm:prSet presAssocID="{C02DE05D-F1F3-49E6-923F-DA699CF6E23D}" presName="linear" presStyleCnt="0">
        <dgm:presLayoutVars>
          <dgm:dir/>
          <dgm:animLvl val="lvl"/>
          <dgm:resizeHandles val="exact"/>
        </dgm:presLayoutVars>
      </dgm:prSet>
      <dgm:spPr/>
    </dgm:pt>
    <dgm:pt modelId="{782A1684-A024-4B71-BC5D-A2FE1804C3EA}" type="pres">
      <dgm:prSet presAssocID="{62EA0196-86C0-4BED-9592-909B0D46670D}" presName="parentLin" presStyleCnt="0"/>
      <dgm:spPr/>
    </dgm:pt>
    <dgm:pt modelId="{78FF63EF-C3FF-402A-B39F-7131EA33C809}" type="pres">
      <dgm:prSet presAssocID="{62EA0196-86C0-4BED-9592-909B0D46670D}" presName="parentLeftMargin" presStyleLbl="node1" presStyleIdx="0" presStyleCnt="4"/>
      <dgm:spPr/>
    </dgm:pt>
    <dgm:pt modelId="{E2E4E32E-872A-42DF-A348-2275F4F46EB9}" type="pres">
      <dgm:prSet presAssocID="{62EA0196-86C0-4BED-9592-909B0D46670D}" presName="parentText" presStyleLbl="node1" presStyleIdx="0" presStyleCnt="4">
        <dgm:presLayoutVars>
          <dgm:chMax val="0"/>
          <dgm:bulletEnabled val="1"/>
        </dgm:presLayoutVars>
      </dgm:prSet>
      <dgm:spPr/>
    </dgm:pt>
    <dgm:pt modelId="{5EAD9528-894F-40A5-86C5-7A87D6F17A83}" type="pres">
      <dgm:prSet presAssocID="{62EA0196-86C0-4BED-9592-909B0D46670D}" presName="negativeSpace" presStyleCnt="0"/>
      <dgm:spPr/>
    </dgm:pt>
    <dgm:pt modelId="{A522F52B-FC7E-4D25-AF77-DB2F55997FBC}" type="pres">
      <dgm:prSet presAssocID="{62EA0196-86C0-4BED-9592-909B0D46670D}" presName="childText" presStyleLbl="conFgAcc1" presStyleIdx="0" presStyleCnt="4">
        <dgm:presLayoutVars>
          <dgm:bulletEnabled val="1"/>
        </dgm:presLayoutVars>
      </dgm:prSet>
      <dgm:spPr/>
    </dgm:pt>
    <dgm:pt modelId="{552D751B-5A07-412C-87B2-86E49036F666}" type="pres">
      <dgm:prSet presAssocID="{D00CC879-F6BC-4E0A-A86D-3A65DF021DE0}" presName="spaceBetweenRectangles" presStyleCnt="0"/>
      <dgm:spPr/>
    </dgm:pt>
    <dgm:pt modelId="{7546E60E-BADA-48ED-96FD-3A3CA7D4BF0B}" type="pres">
      <dgm:prSet presAssocID="{AA93073E-1D1B-405E-8920-37387691FAB4}" presName="parentLin" presStyleCnt="0"/>
      <dgm:spPr/>
    </dgm:pt>
    <dgm:pt modelId="{3B982F0F-9CAB-4FA7-BB4A-D7349A21939B}" type="pres">
      <dgm:prSet presAssocID="{AA93073E-1D1B-405E-8920-37387691FAB4}" presName="parentLeftMargin" presStyleLbl="node1" presStyleIdx="0" presStyleCnt="4"/>
      <dgm:spPr/>
    </dgm:pt>
    <dgm:pt modelId="{5AE70219-A7A3-471D-B869-5296728F3F25}" type="pres">
      <dgm:prSet presAssocID="{AA93073E-1D1B-405E-8920-37387691FAB4}" presName="parentText" presStyleLbl="node1" presStyleIdx="1" presStyleCnt="4">
        <dgm:presLayoutVars>
          <dgm:chMax val="0"/>
          <dgm:bulletEnabled val="1"/>
        </dgm:presLayoutVars>
      </dgm:prSet>
      <dgm:spPr/>
    </dgm:pt>
    <dgm:pt modelId="{E766898F-EC89-4E0E-B514-E65A0F654B04}" type="pres">
      <dgm:prSet presAssocID="{AA93073E-1D1B-405E-8920-37387691FAB4}" presName="negativeSpace" presStyleCnt="0"/>
      <dgm:spPr/>
    </dgm:pt>
    <dgm:pt modelId="{6A3AE66D-3059-4D08-A39B-8FADED7F648D}" type="pres">
      <dgm:prSet presAssocID="{AA93073E-1D1B-405E-8920-37387691FAB4}" presName="childText" presStyleLbl="conFgAcc1" presStyleIdx="1" presStyleCnt="4">
        <dgm:presLayoutVars>
          <dgm:bulletEnabled val="1"/>
        </dgm:presLayoutVars>
      </dgm:prSet>
      <dgm:spPr/>
    </dgm:pt>
    <dgm:pt modelId="{37771DE7-F207-4AAE-8100-D179FD2F33DD}" type="pres">
      <dgm:prSet presAssocID="{12762F92-5A78-4D4A-A29F-BCEABEFE7AD0}" presName="spaceBetweenRectangles" presStyleCnt="0"/>
      <dgm:spPr/>
    </dgm:pt>
    <dgm:pt modelId="{E26A9C47-D4E8-4D18-9D23-217FC76ECAC9}" type="pres">
      <dgm:prSet presAssocID="{DE040F97-EB2C-4381-B242-E23454401038}" presName="parentLin" presStyleCnt="0"/>
      <dgm:spPr/>
    </dgm:pt>
    <dgm:pt modelId="{55F7A4AB-68DC-4709-8279-E8C79B89F9FC}" type="pres">
      <dgm:prSet presAssocID="{DE040F97-EB2C-4381-B242-E23454401038}" presName="parentLeftMargin" presStyleLbl="node1" presStyleIdx="1" presStyleCnt="4"/>
      <dgm:spPr/>
    </dgm:pt>
    <dgm:pt modelId="{7AB46210-E5B4-4240-8EA1-E6779D960535}" type="pres">
      <dgm:prSet presAssocID="{DE040F97-EB2C-4381-B242-E23454401038}" presName="parentText" presStyleLbl="node1" presStyleIdx="2" presStyleCnt="4">
        <dgm:presLayoutVars>
          <dgm:chMax val="0"/>
          <dgm:bulletEnabled val="1"/>
        </dgm:presLayoutVars>
      </dgm:prSet>
      <dgm:spPr/>
    </dgm:pt>
    <dgm:pt modelId="{E15D86B2-5A83-4054-AABC-A764D27F14B4}" type="pres">
      <dgm:prSet presAssocID="{DE040F97-EB2C-4381-B242-E23454401038}" presName="negativeSpace" presStyleCnt="0"/>
      <dgm:spPr/>
    </dgm:pt>
    <dgm:pt modelId="{B9D64B97-14F2-411D-9ADD-BEA902E858C1}" type="pres">
      <dgm:prSet presAssocID="{DE040F97-EB2C-4381-B242-E23454401038}" presName="childText" presStyleLbl="conFgAcc1" presStyleIdx="2" presStyleCnt="4">
        <dgm:presLayoutVars>
          <dgm:bulletEnabled val="1"/>
        </dgm:presLayoutVars>
      </dgm:prSet>
      <dgm:spPr/>
    </dgm:pt>
    <dgm:pt modelId="{628049FC-1A23-4753-926D-8C773B150673}" type="pres">
      <dgm:prSet presAssocID="{6739E2D0-47C9-4CF7-9CF9-A273D29CD503}" presName="spaceBetweenRectangles" presStyleCnt="0"/>
      <dgm:spPr/>
    </dgm:pt>
    <dgm:pt modelId="{21A0BFA9-E0A2-4F1F-BBD6-71D153940708}" type="pres">
      <dgm:prSet presAssocID="{C633F05B-5C12-4137-9E9B-A4A00C04A785}" presName="parentLin" presStyleCnt="0"/>
      <dgm:spPr/>
    </dgm:pt>
    <dgm:pt modelId="{68D8DDEB-D0B7-4175-8AAD-8F79A7231F4A}" type="pres">
      <dgm:prSet presAssocID="{C633F05B-5C12-4137-9E9B-A4A00C04A785}" presName="parentLeftMargin" presStyleLbl="node1" presStyleIdx="2" presStyleCnt="4"/>
      <dgm:spPr/>
    </dgm:pt>
    <dgm:pt modelId="{409D0DF8-F316-42A8-A327-0F6A69AE65D1}" type="pres">
      <dgm:prSet presAssocID="{C633F05B-5C12-4137-9E9B-A4A00C04A785}" presName="parentText" presStyleLbl="node1" presStyleIdx="3" presStyleCnt="4">
        <dgm:presLayoutVars>
          <dgm:chMax val="0"/>
          <dgm:bulletEnabled val="1"/>
        </dgm:presLayoutVars>
      </dgm:prSet>
      <dgm:spPr/>
    </dgm:pt>
    <dgm:pt modelId="{531A1D6F-A6DC-4C1A-8BC8-D7C02557770A}" type="pres">
      <dgm:prSet presAssocID="{C633F05B-5C12-4137-9E9B-A4A00C04A785}" presName="negativeSpace" presStyleCnt="0"/>
      <dgm:spPr/>
    </dgm:pt>
    <dgm:pt modelId="{BC580AD4-4777-4B7B-85AA-F037C5861C14}" type="pres">
      <dgm:prSet presAssocID="{C633F05B-5C12-4137-9E9B-A4A00C04A785}" presName="childText" presStyleLbl="conFgAcc1" presStyleIdx="3" presStyleCnt="4">
        <dgm:presLayoutVars>
          <dgm:bulletEnabled val="1"/>
        </dgm:presLayoutVars>
      </dgm:prSet>
      <dgm:spPr/>
    </dgm:pt>
  </dgm:ptLst>
  <dgm:cxnLst>
    <dgm:cxn modelId="{2B7A0001-FB54-4E2A-BD75-259DE74F2FAC}" srcId="{C633F05B-5C12-4137-9E9B-A4A00C04A785}" destId="{491565A2-D55D-4568-BA75-D9A08DC044ED}" srcOrd="0" destOrd="0" parTransId="{7366B504-0C17-4B3B-AB78-E7C5EA57E7E4}" sibTransId="{96585F82-0AB2-4041-A8B7-12D58452AF5F}"/>
    <dgm:cxn modelId="{3756CF04-E4A4-4FB8-BAE6-F0617DBF5780}" type="presOf" srcId="{C633F05B-5C12-4137-9E9B-A4A00C04A785}" destId="{409D0DF8-F316-42A8-A327-0F6A69AE65D1}" srcOrd="1" destOrd="0" presId="urn:microsoft.com/office/officeart/2005/8/layout/list1"/>
    <dgm:cxn modelId="{904B640F-96B7-4931-B10D-69F9660088C5}" type="presOf" srcId="{DE040F97-EB2C-4381-B242-E23454401038}" destId="{7AB46210-E5B4-4240-8EA1-E6779D960535}" srcOrd="1" destOrd="0" presId="urn:microsoft.com/office/officeart/2005/8/layout/list1"/>
    <dgm:cxn modelId="{98F9D316-E672-4A59-8C9C-CBB28DAD2ABF}" type="presOf" srcId="{AA93073E-1D1B-405E-8920-37387691FAB4}" destId="{5AE70219-A7A3-471D-B869-5296728F3F25}" srcOrd="1" destOrd="0" presId="urn:microsoft.com/office/officeart/2005/8/layout/list1"/>
    <dgm:cxn modelId="{0EEA3E20-2316-4180-91CF-C8A1AD9A6053}" srcId="{DE040F97-EB2C-4381-B242-E23454401038}" destId="{9BC97713-04A7-406D-8018-B6439A1AEF0E}" srcOrd="0" destOrd="0" parTransId="{BC03FADF-D2E3-4AFE-9B31-918C47DA78A3}" sibTransId="{A8C7CA35-0184-4B3E-AE19-DFE4CFD6F847}"/>
    <dgm:cxn modelId="{F3993948-A433-441D-945D-D802A748622E}" srcId="{C02DE05D-F1F3-49E6-923F-DA699CF6E23D}" destId="{62EA0196-86C0-4BED-9592-909B0D46670D}" srcOrd="0" destOrd="0" parTransId="{1A0325C6-16F0-4311-8BC0-16187B03EF9D}" sibTransId="{D00CC879-F6BC-4E0A-A86D-3A65DF021DE0}"/>
    <dgm:cxn modelId="{956C1D73-6A0E-4619-9FAB-6A3A4B294242}" type="presOf" srcId="{C02DE05D-F1F3-49E6-923F-DA699CF6E23D}" destId="{668C3C3D-EF6C-48AC-A216-DAE90FC768C4}" srcOrd="0" destOrd="0" presId="urn:microsoft.com/office/officeart/2005/8/layout/list1"/>
    <dgm:cxn modelId="{59E7E575-7313-4694-A9CE-7B8EF0D6F76A}" srcId="{62EA0196-86C0-4BED-9592-909B0D46670D}" destId="{B82B80CF-658E-4859-B4A6-BCC48118637A}" srcOrd="0" destOrd="0" parTransId="{CCA2A930-2370-4C4F-981C-0F0DF42DC07E}" sibTransId="{76C8A675-CFE8-41CF-935D-200597029DAC}"/>
    <dgm:cxn modelId="{D125B07E-10F8-423C-BEF0-A989C74CBF19}" srcId="{C02DE05D-F1F3-49E6-923F-DA699CF6E23D}" destId="{C633F05B-5C12-4137-9E9B-A4A00C04A785}" srcOrd="3" destOrd="0" parTransId="{9F21A124-EB2F-4BAE-B8C7-7CC968B19E68}" sibTransId="{06B7E150-1F4C-47B5-AE6C-880D24E7E3CE}"/>
    <dgm:cxn modelId="{730DAF84-DEC2-45B2-8357-5F8A906F463C}" type="presOf" srcId="{DE040F97-EB2C-4381-B242-E23454401038}" destId="{55F7A4AB-68DC-4709-8279-E8C79B89F9FC}" srcOrd="0" destOrd="0" presId="urn:microsoft.com/office/officeart/2005/8/layout/list1"/>
    <dgm:cxn modelId="{F24F3AB5-DC7E-4723-BE1B-C572C0E2767B}" srcId="{AA93073E-1D1B-405E-8920-37387691FAB4}" destId="{2A4D8621-0BE8-4593-BED4-F25AFFBD52F1}" srcOrd="0" destOrd="0" parTransId="{6AD6E33B-22F2-4BCB-8B2C-F5495F99989B}" sibTransId="{99C7CAD8-2985-47D7-B50C-A4BD1AAF7EBE}"/>
    <dgm:cxn modelId="{BE8395BE-4DB7-4F74-AA91-6008766E0732}" srcId="{C02DE05D-F1F3-49E6-923F-DA699CF6E23D}" destId="{DE040F97-EB2C-4381-B242-E23454401038}" srcOrd="2" destOrd="0" parTransId="{99B0B574-90F4-45E9-96D9-AB1ED130232D}" sibTransId="{6739E2D0-47C9-4CF7-9CF9-A273D29CD503}"/>
    <dgm:cxn modelId="{57AFF0BF-6E63-40C2-B25C-CBD1911F2795}" type="presOf" srcId="{491565A2-D55D-4568-BA75-D9A08DC044ED}" destId="{BC580AD4-4777-4B7B-85AA-F037C5861C14}" srcOrd="0" destOrd="0" presId="urn:microsoft.com/office/officeart/2005/8/layout/list1"/>
    <dgm:cxn modelId="{860693C0-544F-4738-90A0-D73507BABA5D}" type="presOf" srcId="{2A4D8621-0BE8-4593-BED4-F25AFFBD52F1}" destId="{6A3AE66D-3059-4D08-A39B-8FADED7F648D}" srcOrd="0" destOrd="0" presId="urn:microsoft.com/office/officeart/2005/8/layout/list1"/>
    <dgm:cxn modelId="{BC9712C2-22A4-4679-B4B7-822C6BF64012}" type="presOf" srcId="{9BC97713-04A7-406D-8018-B6439A1AEF0E}" destId="{B9D64B97-14F2-411D-9ADD-BEA902E858C1}" srcOrd="0" destOrd="0" presId="urn:microsoft.com/office/officeart/2005/8/layout/list1"/>
    <dgm:cxn modelId="{E52867D8-E2C9-4483-865E-193809EF4465}" type="presOf" srcId="{62EA0196-86C0-4BED-9592-909B0D46670D}" destId="{E2E4E32E-872A-42DF-A348-2275F4F46EB9}" srcOrd="1" destOrd="0" presId="urn:microsoft.com/office/officeart/2005/8/layout/list1"/>
    <dgm:cxn modelId="{7AB232DE-4D38-44B5-B955-6666440901D6}" type="presOf" srcId="{B82B80CF-658E-4859-B4A6-BCC48118637A}" destId="{A522F52B-FC7E-4D25-AF77-DB2F55997FBC}" srcOrd="0" destOrd="0" presId="urn:microsoft.com/office/officeart/2005/8/layout/list1"/>
    <dgm:cxn modelId="{ED1098EA-C377-4D89-9AF7-49DEF0E44DDA}" type="presOf" srcId="{AA93073E-1D1B-405E-8920-37387691FAB4}" destId="{3B982F0F-9CAB-4FA7-BB4A-D7349A21939B}" srcOrd="0" destOrd="0" presId="urn:microsoft.com/office/officeart/2005/8/layout/list1"/>
    <dgm:cxn modelId="{57AEFCED-2B75-4CE9-A943-C18EABE667AA}" srcId="{C02DE05D-F1F3-49E6-923F-DA699CF6E23D}" destId="{AA93073E-1D1B-405E-8920-37387691FAB4}" srcOrd="1" destOrd="0" parTransId="{1214B7A0-BB4E-44A2-917A-B7ED15505C31}" sibTransId="{12762F92-5A78-4D4A-A29F-BCEABEFE7AD0}"/>
    <dgm:cxn modelId="{A63BC8EF-A6F1-4AD4-94D8-8BBADB0E492C}" type="presOf" srcId="{62EA0196-86C0-4BED-9592-909B0D46670D}" destId="{78FF63EF-C3FF-402A-B39F-7131EA33C809}" srcOrd="0" destOrd="0" presId="urn:microsoft.com/office/officeart/2005/8/layout/list1"/>
    <dgm:cxn modelId="{D5FE76F3-92FF-48E7-8780-64135481E9FA}" type="presOf" srcId="{C633F05B-5C12-4137-9E9B-A4A00C04A785}" destId="{68D8DDEB-D0B7-4175-8AAD-8F79A7231F4A}" srcOrd="0" destOrd="0" presId="urn:microsoft.com/office/officeart/2005/8/layout/list1"/>
    <dgm:cxn modelId="{D6F1E5A2-66CF-431A-A94F-60B7309766B4}" type="presParOf" srcId="{668C3C3D-EF6C-48AC-A216-DAE90FC768C4}" destId="{782A1684-A024-4B71-BC5D-A2FE1804C3EA}" srcOrd="0" destOrd="0" presId="urn:microsoft.com/office/officeart/2005/8/layout/list1"/>
    <dgm:cxn modelId="{3CF10B95-1577-45E1-8A26-E531D51F9598}" type="presParOf" srcId="{782A1684-A024-4B71-BC5D-A2FE1804C3EA}" destId="{78FF63EF-C3FF-402A-B39F-7131EA33C809}" srcOrd="0" destOrd="0" presId="urn:microsoft.com/office/officeart/2005/8/layout/list1"/>
    <dgm:cxn modelId="{7EF24F15-0E43-4E48-98FB-0D28474F240E}" type="presParOf" srcId="{782A1684-A024-4B71-BC5D-A2FE1804C3EA}" destId="{E2E4E32E-872A-42DF-A348-2275F4F46EB9}" srcOrd="1" destOrd="0" presId="urn:microsoft.com/office/officeart/2005/8/layout/list1"/>
    <dgm:cxn modelId="{515279EB-ADDA-419B-A96F-8DBEA68BBE20}" type="presParOf" srcId="{668C3C3D-EF6C-48AC-A216-DAE90FC768C4}" destId="{5EAD9528-894F-40A5-86C5-7A87D6F17A83}" srcOrd="1" destOrd="0" presId="urn:microsoft.com/office/officeart/2005/8/layout/list1"/>
    <dgm:cxn modelId="{67148BD4-C4B7-4B88-AD0A-0228971CDE0C}" type="presParOf" srcId="{668C3C3D-EF6C-48AC-A216-DAE90FC768C4}" destId="{A522F52B-FC7E-4D25-AF77-DB2F55997FBC}" srcOrd="2" destOrd="0" presId="urn:microsoft.com/office/officeart/2005/8/layout/list1"/>
    <dgm:cxn modelId="{C46CCC48-E238-43C5-8A54-61F395A8041E}" type="presParOf" srcId="{668C3C3D-EF6C-48AC-A216-DAE90FC768C4}" destId="{552D751B-5A07-412C-87B2-86E49036F666}" srcOrd="3" destOrd="0" presId="urn:microsoft.com/office/officeart/2005/8/layout/list1"/>
    <dgm:cxn modelId="{495AB5F4-0892-4C6C-B242-33510253FCDB}" type="presParOf" srcId="{668C3C3D-EF6C-48AC-A216-DAE90FC768C4}" destId="{7546E60E-BADA-48ED-96FD-3A3CA7D4BF0B}" srcOrd="4" destOrd="0" presId="urn:microsoft.com/office/officeart/2005/8/layout/list1"/>
    <dgm:cxn modelId="{7493C021-84BD-4416-8E0D-E7E69660E248}" type="presParOf" srcId="{7546E60E-BADA-48ED-96FD-3A3CA7D4BF0B}" destId="{3B982F0F-9CAB-4FA7-BB4A-D7349A21939B}" srcOrd="0" destOrd="0" presId="urn:microsoft.com/office/officeart/2005/8/layout/list1"/>
    <dgm:cxn modelId="{1959EE90-8933-4971-8CBD-9E1764884A07}" type="presParOf" srcId="{7546E60E-BADA-48ED-96FD-3A3CA7D4BF0B}" destId="{5AE70219-A7A3-471D-B869-5296728F3F25}" srcOrd="1" destOrd="0" presId="urn:microsoft.com/office/officeart/2005/8/layout/list1"/>
    <dgm:cxn modelId="{943ED43E-C3D9-4BD8-BD4E-5EB152890EF7}" type="presParOf" srcId="{668C3C3D-EF6C-48AC-A216-DAE90FC768C4}" destId="{E766898F-EC89-4E0E-B514-E65A0F654B04}" srcOrd="5" destOrd="0" presId="urn:microsoft.com/office/officeart/2005/8/layout/list1"/>
    <dgm:cxn modelId="{986D3A46-F964-4182-95D5-74239E0E44A3}" type="presParOf" srcId="{668C3C3D-EF6C-48AC-A216-DAE90FC768C4}" destId="{6A3AE66D-3059-4D08-A39B-8FADED7F648D}" srcOrd="6" destOrd="0" presId="urn:microsoft.com/office/officeart/2005/8/layout/list1"/>
    <dgm:cxn modelId="{A88C22F7-A8AF-4DED-9C59-2B8F66B17FDA}" type="presParOf" srcId="{668C3C3D-EF6C-48AC-A216-DAE90FC768C4}" destId="{37771DE7-F207-4AAE-8100-D179FD2F33DD}" srcOrd="7" destOrd="0" presId="urn:microsoft.com/office/officeart/2005/8/layout/list1"/>
    <dgm:cxn modelId="{30323379-C4B4-4F91-8ED7-43999D20CE20}" type="presParOf" srcId="{668C3C3D-EF6C-48AC-A216-DAE90FC768C4}" destId="{E26A9C47-D4E8-4D18-9D23-217FC76ECAC9}" srcOrd="8" destOrd="0" presId="urn:microsoft.com/office/officeart/2005/8/layout/list1"/>
    <dgm:cxn modelId="{B87D6B46-3F61-4496-ACD7-8C407F5ED5AD}" type="presParOf" srcId="{E26A9C47-D4E8-4D18-9D23-217FC76ECAC9}" destId="{55F7A4AB-68DC-4709-8279-E8C79B89F9FC}" srcOrd="0" destOrd="0" presId="urn:microsoft.com/office/officeart/2005/8/layout/list1"/>
    <dgm:cxn modelId="{68C968AC-A21E-436C-A2C0-335C46E35145}" type="presParOf" srcId="{E26A9C47-D4E8-4D18-9D23-217FC76ECAC9}" destId="{7AB46210-E5B4-4240-8EA1-E6779D960535}" srcOrd="1" destOrd="0" presId="urn:microsoft.com/office/officeart/2005/8/layout/list1"/>
    <dgm:cxn modelId="{54CFF3AC-8C4D-412B-89CF-E1D92ED8A764}" type="presParOf" srcId="{668C3C3D-EF6C-48AC-A216-DAE90FC768C4}" destId="{E15D86B2-5A83-4054-AABC-A764D27F14B4}" srcOrd="9" destOrd="0" presId="urn:microsoft.com/office/officeart/2005/8/layout/list1"/>
    <dgm:cxn modelId="{F8667776-EE0C-4857-9343-7A7EDA964A8C}" type="presParOf" srcId="{668C3C3D-EF6C-48AC-A216-DAE90FC768C4}" destId="{B9D64B97-14F2-411D-9ADD-BEA902E858C1}" srcOrd="10" destOrd="0" presId="urn:microsoft.com/office/officeart/2005/8/layout/list1"/>
    <dgm:cxn modelId="{C70A935E-F877-47E0-843A-FB30DDC25F83}" type="presParOf" srcId="{668C3C3D-EF6C-48AC-A216-DAE90FC768C4}" destId="{628049FC-1A23-4753-926D-8C773B150673}" srcOrd="11" destOrd="0" presId="urn:microsoft.com/office/officeart/2005/8/layout/list1"/>
    <dgm:cxn modelId="{23F52C5D-D3F8-491C-AFC4-19C737703013}" type="presParOf" srcId="{668C3C3D-EF6C-48AC-A216-DAE90FC768C4}" destId="{21A0BFA9-E0A2-4F1F-BBD6-71D153940708}" srcOrd="12" destOrd="0" presId="urn:microsoft.com/office/officeart/2005/8/layout/list1"/>
    <dgm:cxn modelId="{F2A24726-403B-479F-8272-680323F2FE04}" type="presParOf" srcId="{21A0BFA9-E0A2-4F1F-BBD6-71D153940708}" destId="{68D8DDEB-D0B7-4175-8AAD-8F79A7231F4A}" srcOrd="0" destOrd="0" presId="urn:microsoft.com/office/officeart/2005/8/layout/list1"/>
    <dgm:cxn modelId="{24148916-B40F-4BB0-98B9-FA7E812ECA40}" type="presParOf" srcId="{21A0BFA9-E0A2-4F1F-BBD6-71D153940708}" destId="{409D0DF8-F316-42A8-A327-0F6A69AE65D1}" srcOrd="1" destOrd="0" presId="urn:microsoft.com/office/officeart/2005/8/layout/list1"/>
    <dgm:cxn modelId="{788BD57A-D973-40EE-AE3B-838C00BC7D94}" type="presParOf" srcId="{668C3C3D-EF6C-48AC-A216-DAE90FC768C4}" destId="{531A1D6F-A6DC-4C1A-8BC8-D7C02557770A}" srcOrd="13" destOrd="0" presId="urn:microsoft.com/office/officeart/2005/8/layout/list1"/>
    <dgm:cxn modelId="{ECD57683-8FAF-4E0D-80DB-12BCEACC2DB9}" type="presParOf" srcId="{668C3C3D-EF6C-48AC-A216-DAE90FC768C4}" destId="{BC580AD4-4777-4B7B-85AA-F037C5861C14}"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D5659C81-F14D-4DA3-B0CC-9D504B72D3EE}">
      <dgm:prSet phldrT="[Texto]" custT="1"/>
      <dgm:spPr/>
      <dgm:t>
        <a:bodyPr/>
        <a:lstStyle/>
        <a:p>
          <a:pPr>
            <a:lnSpc>
              <a:spcPct val="150000"/>
            </a:lnSpc>
          </a:pPr>
          <a:r>
            <a:rPr lang="es-EC" sz="1400" dirty="0"/>
            <a:t>En el desarrollo de la presente investigación se pudo determinar que existen deficiencias que influyen negativamente en los objetivos del plan de carrera, fundamentalmente se pudo establecer que no existe una actualización de los perfiles de los reservistas y del proceso de capitación y entrenamiento en función del proceso de transformación de capacidades que considera el desarrollo de nuevas amenazas y la adopción de capacidades complementarias, sobre todo en el contexto de las operaciones de ámbito interno, además de acuerdo a la experiencia y opinión de los expertos en el tema existen deficiencias relacionadas a la gestión de la información, que impide contar con datos relevantes respecto a las características y formación de los reservistas que puedan ser útiles para la toma de decisiones a nivel institucional.</a:t>
          </a:r>
          <a:endParaRPr lang="es-ES" sz="1400" dirty="0"/>
        </a:p>
      </dgm:t>
    </dgm:pt>
    <dgm:pt modelId="{65E6BC78-5318-417E-84A6-315EBC203584}" type="parTrans" cxnId="{4259ADFD-AC33-4197-BB7A-A7E1FAC4EA04}">
      <dgm:prSet/>
      <dgm:spPr/>
      <dgm:t>
        <a:bodyPr/>
        <a:lstStyle/>
        <a:p>
          <a:pPr>
            <a:lnSpc>
              <a:spcPct val="150000"/>
            </a:lnSpc>
          </a:pPr>
          <a:endParaRPr lang="es-ES" sz="1400"/>
        </a:p>
      </dgm:t>
    </dgm:pt>
    <dgm:pt modelId="{50CE5C82-2B4D-4B4E-B8FB-75D8393A9B57}" type="sibTrans" cxnId="{4259ADFD-AC33-4197-BB7A-A7E1FAC4EA04}">
      <dgm:prSet/>
      <dgm:spPr/>
      <dgm:t>
        <a:bodyPr/>
        <a:lstStyle/>
        <a:p>
          <a:pPr>
            <a:lnSpc>
              <a:spcPct val="150000"/>
            </a:lnSpc>
          </a:pPr>
          <a:endParaRPr lang="es-ES" sz="1400"/>
        </a:p>
      </dgm:t>
    </dgm:pt>
    <dgm:pt modelId="{C8DEE456-BE89-42C2-BC95-1F5BBBF440D0}">
      <dgm:prSet custT="1"/>
      <dgm:spPr/>
      <dgm:t>
        <a:bodyPr/>
        <a:lstStyle/>
        <a:p>
          <a:pPr>
            <a:lnSpc>
              <a:spcPct val="150000"/>
            </a:lnSpc>
          </a:pPr>
          <a:r>
            <a:rPr lang="es-EC" sz="1400" dirty="0"/>
            <a:t>Esta gestión adecuada de la información, permitiría además resolver otras deficiencias detectadas como por ejemplo los incentivos para el reservista lo que mejoraría la vinculación de la institución armada, creando beneficios, para el reservista, para la institución con el potencial aporte técnico y profesional que puede proporcionar el reservista, y para la sociedad al elevar la valoración del vínculo creado y el interés por formar parte de la institución militar.</a:t>
          </a:r>
        </a:p>
      </dgm:t>
    </dgm:pt>
    <dgm:pt modelId="{8A499B62-5F88-4680-887F-2C4166803894}" type="parTrans" cxnId="{F4F94ACA-D457-4003-AC3F-49408F9B977B}">
      <dgm:prSet/>
      <dgm:spPr/>
      <dgm:t>
        <a:bodyPr/>
        <a:lstStyle/>
        <a:p>
          <a:pPr>
            <a:lnSpc>
              <a:spcPct val="150000"/>
            </a:lnSpc>
          </a:pPr>
          <a:endParaRPr lang="es-EC" sz="1400"/>
        </a:p>
      </dgm:t>
    </dgm:pt>
    <dgm:pt modelId="{07CE95DC-F9B5-4D77-AF7E-8ACBCC433681}" type="sibTrans" cxnId="{F4F94ACA-D457-4003-AC3F-49408F9B977B}">
      <dgm:prSet/>
      <dgm:spPr/>
      <dgm:t>
        <a:bodyPr/>
        <a:lstStyle/>
        <a:p>
          <a:pPr>
            <a:lnSpc>
              <a:spcPct val="150000"/>
            </a:lnSpc>
          </a:pPr>
          <a:endParaRPr lang="es-EC" sz="1400"/>
        </a:p>
      </dgm:t>
    </dgm:pt>
    <dgm:pt modelId="{846AEB13-42BE-4989-82F4-47C22D630380}" type="pres">
      <dgm:prSet presAssocID="{E7611F40-18C2-4A2D-859A-8C306EEFE353}" presName="linear" presStyleCnt="0">
        <dgm:presLayoutVars>
          <dgm:animLvl val="lvl"/>
          <dgm:resizeHandles val="exact"/>
        </dgm:presLayoutVars>
      </dgm:prSet>
      <dgm:spPr/>
    </dgm:pt>
    <dgm:pt modelId="{9D757E0E-0F25-4316-A688-AB79F4D27E8B}" type="pres">
      <dgm:prSet presAssocID="{D5659C81-F14D-4DA3-B0CC-9D504B72D3EE}" presName="parentText" presStyleLbl="node1" presStyleIdx="0" presStyleCnt="2" custScaleY="93092">
        <dgm:presLayoutVars>
          <dgm:chMax val="0"/>
          <dgm:bulletEnabled val="1"/>
        </dgm:presLayoutVars>
      </dgm:prSet>
      <dgm:spPr/>
    </dgm:pt>
    <dgm:pt modelId="{71E6B0C1-A97E-4483-817B-495F8E6EA924}" type="pres">
      <dgm:prSet presAssocID="{50CE5C82-2B4D-4B4E-B8FB-75D8393A9B57}" presName="spacer" presStyleCnt="0"/>
      <dgm:spPr/>
    </dgm:pt>
    <dgm:pt modelId="{B9A5C946-EFAB-4912-869B-B962233EC14B}" type="pres">
      <dgm:prSet presAssocID="{C8DEE456-BE89-42C2-BC95-1F5BBBF440D0}" presName="parentText" presStyleLbl="node1" presStyleIdx="1" presStyleCnt="2">
        <dgm:presLayoutVars>
          <dgm:chMax val="0"/>
          <dgm:bulletEnabled val="1"/>
        </dgm:presLayoutVars>
      </dgm:prSet>
      <dgm:spPr/>
    </dgm:pt>
  </dgm:ptLst>
  <dgm:cxnLst>
    <dgm:cxn modelId="{39A44922-03D7-418C-97FB-FB04086749E2}" type="presOf" srcId="{E7611F40-18C2-4A2D-859A-8C306EEFE353}" destId="{846AEB13-42BE-4989-82F4-47C22D630380}" srcOrd="0" destOrd="0" presId="urn:microsoft.com/office/officeart/2005/8/layout/vList2"/>
    <dgm:cxn modelId="{1C811438-C5B0-4CDF-95BD-E3F7FCA9C1F8}" type="presOf" srcId="{C8DEE456-BE89-42C2-BC95-1F5BBBF440D0}" destId="{B9A5C946-EFAB-4912-869B-B962233EC14B}" srcOrd="0" destOrd="0" presId="urn:microsoft.com/office/officeart/2005/8/layout/vList2"/>
    <dgm:cxn modelId="{87EEB551-DC48-4A95-A567-36E327A9EA20}" type="presOf" srcId="{D5659C81-F14D-4DA3-B0CC-9D504B72D3EE}" destId="{9D757E0E-0F25-4316-A688-AB79F4D27E8B}" srcOrd="0" destOrd="0" presId="urn:microsoft.com/office/officeart/2005/8/layout/vList2"/>
    <dgm:cxn modelId="{F4F94ACA-D457-4003-AC3F-49408F9B977B}" srcId="{E7611F40-18C2-4A2D-859A-8C306EEFE353}" destId="{C8DEE456-BE89-42C2-BC95-1F5BBBF440D0}" srcOrd="1" destOrd="0" parTransId="{8A499B62-5F88-4680-887F-2C4166803894}" sibTransId="{07CE95DC-F9B5-4D77-AF7E-8ACBCC433681}"/>
    <dgm:cxn modelId="{4259ADFD-AC33-4197-BB7A-A7E1FAC4EA04}" srcId="{E7611F40-18C2-4A2D-859A-8C306EEFE353}" destId="{D5659C81-F14D-4DA3-B0CC-9D504B72D3EE}" srcOrd="0" destOrd="0" parTransId="{65E6BC78-5318-417E-84A6-315EBC203584}" sibTransId="{50CE5C82-2B4D-4B4E-B8FB-75D8393A9B57}"/>
    <dgm:cxn modelId="{7B34D5CC-B69C-4A68-A552-2B1ABCCF7996}" type="presParOf" srcId="{846AEB13-42BE-4989-82F4-47C22D630380}" destId="{9D757E0E-0F25-4316-A688-AB79F4D27E8B}" srcOrd="0" destOrd="0" presId="urn:microsoft.com/office/officeart/2005/8/layout/vList2"/>
    <dgm:cxn modelId="{D654EC8F-3231-4D2D-9EA4-34B5B5FBAB77}" type="presParOf" srcId="{846AEB13-42BE-4989-82F4-47C22D630380}" destId="{71E6B0C1-A97E-4483-817B-495F8E6EA924}" srcOrd="1" destOrd="0" presId="urn:microsoft.com/office/officeart/2005/8/layout/vList2"/>
    <dgm:cxn modelId="{004BF079-0932-4638-B1ED-47DBF9B49589}" type="presParOf" srcId="{846AEB13-42BE-4989-82F4-47C22D630380}" destId="{B9A5C946-EFAB-4912-869B-B962233EC14B}"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D5659C81-F14D-4DA3-B0CC-9D504B72D3EE}">
      <dgm:prSet phldrT="[Texto]"/>
      <dgm:spPr/>
      <dgm:t>
        <a:bodyPr/>
        <a:lstStyle/>
        <a:p>
          <a:r>
            <a:rPr lang="es-EC" dirty="0"/>
            <a:t>Con respecto a los objetivos del plan de carrera del reservista se pudo advertir que necesitan ser revisados y reformulados para que se encuentren alineados a los objetivos institucionales e incluyan las intenciones del proceso de transformación de las capacidades en función de los nuevos retos de las Fuerzas armadas en función de contrarrestar las nuevas amenazas y de su participación en el contexto de la seguridad integral planteado en la constitución. Lo que generar una mejor perspectiva de la vinculación institucional con la sociedad en procura de crear una cultura de paz y seguridad en la sociedad y elevar el interés y la valoración de la institución por parte de la misma.</a:t>
          </a:r>
          <a:endParaRPr lang="es-ES" dirty="0"/>
        </a:p>
      </dgm:t>
    </dgm:pt>
    <dgm:pt modelId="{65E6BC78-5318-417E-84A6-315EBC203584}" type="parTrans" cxnId="{4259ADFD-AC33-4197-BB7A-A7E1FAC4EA04}">
      <dgm:prSet/>
      <dgm:spPr/>
      <dgm:t>
        <a:bodyPr/>
        <a:lstStyle/>
        <a:p>
          <a:endParaRPr lang="es-ES"/>
        </a:p>
      </dgm:t>
    </dgm:pt>
    <dgm:pt modelId="{50CE5C82-2B4D-4B4E-B8FB-75D8393A9B57}" type="sibTrans" cxnId="{4259ADFD-AC33-4197-BB7A-A7E1FAC4EA04}">
      <dgm:prSet/>
      <dgm:spPr/>
      <dgm:t>
        <a:bodyPr/>
        <a:lstStyle/>
        <a:p>
          <a:endParaRPr lang="es-ES"/>
        </a:p>
      </dgm:t>
    </dgm:pt>
    <dgm:pt modelId="{DADA6E12-B967-4F5E-8A86-B2EBD958C218}">
      <dgm:prSet/>
      <dgm:spPr/>
      <dgm:t>
        <a:bodyPr/>
        <a:lstStyle/>
        <a:p>
          <a:r>
            <a:rPr lang="es-EC"/>
            <a:t>El resultado de la investigación es el desarrollo de una propuesta de reestructuración del proceso de capacitación y entrenamiento del reservista, la cual considera las deficiencias encontradas en el proceso y plantea la creación de un equipo técnico especializado que coadyube con la elaboración de procedimientos y modelos de respaldo al modelo planteado, fundamentalmente por la necesidad de especificidad y experiencia que requiere el desarrollo de los mismos, sin embargo la propuesta plantea las líneas de reestructuración y especifica los modelos necesarios para que se complementen con el que se ha desarrollado en la presente propuesta, con el objetivo de fortalecer la transformación de capacidades y aportar efectivamente al mejoramiento institucional y prospectivamente a la defensa y seguridad del Estado.</a:t>
          </a:r>
        </a:p>
      </dgm:t>
    </dgm:pt>
    <dgm:pt modelId="{9ABFC892-00BE-4E50-A2DA-233FF83F0A66}" type="parTrans" cxnId="{1FD663B6-74B7-44A8-B6AD-B17F19D13C86}">
      <dgm:prSet/>
      <dgm:spPr/>
      <dgm:t>
        <a:bodyPr/>
        <a:lstStyle/>
        <a:p>
          <a:endParaRPr lang="es-EC"/>
        </a:p>
      </dgm:t>
    </dgm:pt>
    <dgm:pt modelId="{E966EF9B-F40D-4A9D-ACD3-6C742974E77E}" type="sibTrans" cxnId="{1FD663B6-74B7-44A8-B6AD-B17F19D13C86}">
      <dgm:prSet/>
      <dgm:spPr/>
      <dgm:t>
        <a:bodyPr/>
        <a:lstStyle/>
        <a:p>
          <a:endParaRPr lang="es-EC"/>
        </a:p>
      </dgm:t>
    </dgm:pt>
    <dgm:pt modelId="{846AEB13-42BE-4989-82F4-47C22D630380}" type="pres">
      <dgm:prSet presAssocID="{E7611F40-18C2-4A2D-859A-8C306EEFE353}" presName="linear" presStyleCnt="0">
        <dgm:presLayoutVars>
          <dgm:animLvl val="lvl"/>
          <dgm:resizeHandles val="exact"/>
        </dgm:presLayoutVars>
      </dgm:prSet>
      <dgm:spPr/>
    </dgm:pt>
    <dgm:pt modelId="{9D757E0E-0F25-4316-A688-AB79F4D27E8B}" type="pres">
      <dgm:prSet presAssocID="{D5659C81-F14D-4DA3-B0CC-9D504B72D3EE}" presName="parentText" presStyleLbl="node1" presStyleIdx="0" presStyleCnt="2">
        <dgm:presLayoutVars>
          <dgm:chMax val="0"/>
          <dgm:bulletEnabled val="1"/>
        </dgm:presLayoutVars>
      </dgm:prSet>
      <dgm:spPr/>
    </dgm:pt>
    <dgm:pt modelId="{71E6B0C1-A97E-4483-817B-495F8E6EA924}" type="pres">
      <dgm:prSet presAssocID="{50CE5C82-2B4D-4B4E-B8FB-75D8393A9B57}" presName="spacer" presStyleCnt="0"/>
      <dgm:spPr/>
    </dgm:pt>
    <dgm:pt modelId="{FD866FEC-F82A-43BB-8EDC-0CAFF83BE4DF}" type="pres">
      <dgm:prSet presAssocID="{DADA6E12-B967-4F5E-8A86-B2EBD958C218}" presName="parentText" presStyleLbl="node1" presStyleIdx="1" presStyleCnt="2">
        <dgm:presLayoutVars>
          <dgm:chMax val="0"/>
          <dgm:bulletEnabled val="1"/>
        </dgm:presLayoutVars>
      </dgm:prSet>
      <dgm:spPr/>
    </dgm:pt>
  </dgm:ptLst>
  <dgm:cxnLst>
    <dgm:cxn modelId="{39A44922-03D7-418C-97FB-FB04086749E2}" type="presOf" srcId="{E7611F40-18C2-4A2D-859A-8C306EEFE353}" destId="{846AEB13-42BE-4989-82F4-47C22D630380}" srcOrd="0" destOrd="0" presId="urn:microsoft.com/office/officeart/2005/8/layout/vList2"/>
    <dgm:cxn modelId="{BB55CC65-0B1D-4B06-8A13-88332DBCB2E2}" type="presOf" srcId="{DADA6E12-B967-4F5E-8A86-B2EBD958C218}" destId="{FD866FEC-F82A-43BB-8EDC-0CAFF83BE4DF}" srcOrd="0" destOrd="0" presId="urn:microsoft.com/office/officeart/2005/8/layout/vList2"/>
    <dgm:cxn modelId="{87EEB551-DC48-4A95-A567-36E327A9EA20}" type="presOf" srcId="{D5659C81-F14D-4DA3-B0CC-9D504B72D3EE}" destId="{9D757E0E-0F25-4316-A688-AB79F4D27E8B}" srcOrd="0" destOrd="0" presId="urn:microsoft.com/office/officeart/2005/8/layout/vList2"/>
    <dgm:cxn modelId="{1FD663B6-74B7-44A8-B6AD-B17F19D13C86}" srcId="{E7611F40-18C2-4A2D-859A-8C306EEFE353}" destId="{DADA6E12-B967-4F5E-8A86-B2EBD958C218}" srcOrd="1" destOrd="0" parTransId="{9ABFC892-00BE-4E50-A2DA-233FF83F0A66}" sibTransId="{E966EF9B-F40D-4A9D-ACD3-6C742974E77E}"/>
    <dgm:cxn modelId="{4259ADFD-AC33-4197-BB7A-A7E1FAC4EA04}" srcId="{E7611F40-18C2-4A2D-859A-8C306EEFE353}" destId="{D5659C81-F14D-4DA3-B0CC-9D504B72D3EE}" srcOrd="0" destOrd="0" parTransId="{65E6BC78-5318-417E-84A6-315EBC203584}" sibTransId="{50CE5C82-2B4D-4B4E-B8FB-75D8393A9B57}"/>
    <dgm:cxn modelId="{7B34D5CC-B69C-4A68-A552-2B1ABCCF7996}" type="presParOf" srcId="{846AEB13-42BE-4989-82F4-47C22D630380}" destId="{9D757E0E-0F25-4316-A688-AB79F4D27E8B}" srcOrd="0" destOrd="0" presId="urn:microsoft.com/office/officeart/2005/8/layout/vList2"/>
    <dgm:cxn modelId="{D654EC8F-3231-4D2D-9EA4-34B5B5FBAB77}" type="presParOf" srcId="{846AEB13-42BE-4989-82F4-47C22D630380}" destId="{71E6B0C1-A97E-4483-817B-495F8E6EA924}" srcOrd="1" destOrd="0" presId="urn:microsoft.com/office/officeart/2005/8/layout/vList2"/>
    <dgm:cxn modelId="{D602535F-C4D7-4B58-81D8-9C5D431E5127}" type="presParOf" srcId="{846AEB13-42BE-4989-82F4-47C22D630380}" destId="{FD866FEC-F82A-43BB-8EDC-0CAFF83BE4D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7611F40-18C2-4A2D-859A-8C306EEFE35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s-ES"/>
        </a:p>
      </dgm:t>
    </dgm:pt>
    <dgm:pt modelId="{D5659C81-F14D-4DA3-B0CC-9D504B72D3EE}">
      <dgm:prSet phldrT="[Texto]" custT="1"/>
      <dgm:spPr/>
      <dgm:t>
        <a:bodyPr/>
        <a:lstStyle/>
        <a:p>
          <a:r>
            <a:rPr lang="es-EC" sz="1800" dirty="0"/>
            <a:t>Se recomienda la conformación del equipo técnico para la implementación y desarrollo de modelos de respaldo de la propuesta planteada, para optimizar recursos y aprovechar capacidades y experiencias en la gestión de las reservas de las Fuerzas Armadas.</a:t>
          </a:r>
          <a:endParaRPr lang="es-ES" sz="1800" dirty="0"/>
        </a:p>
      </dgm:t>
    </dgm:pt>
    <dgm:pt modelId="{65E6BC78-5318-417E-84A6-315EBC203584}" type="parTrans" cxnId="{4259ADFD-AC33-4197-BB7A-A7E1FAC4EA04}">
      <dgm:prSet/>
      <dgm:spPr/>
      <dgm:t>
        <a:bodyPr/>
        <a:lstStyle/>
        <a:p>
          <a:endParaRPr lang="es-ES" sz="1800"/>
        </a:p>
      </dgm:t>
    </dgm:pt>
    <dgm:pt modelId="{50CE5C82-2B4D-4B4E-B8FB-75D8393A9B57}" type="sibTrans" cxnId="{4259ADFD-AC33-4197-BB7A-A7E1FAC4EA04}">
      <dgm:prSet/>
      <dgm:spPr/>
      <dgm:t>
        <a:bodyPr/>
        <a:lstStyle/>
        <a:p>
          <a:endParaRPr lang="es-ES" sz="1800"/>
        </a:p>
      </dgm:t>
    </dgm:pt>
    <dgm:pt modelId="{A08DC645-2A7C-4335-9634-117BF33E6A7E}">
      <dgm:prSet custT="1"/>
      <dgm:spPr/>
      <dgm:t>
        <a:bodyPr/>
        <a:lstStyle/>
        <a:p>
          <a:r>
            <a:rPr lang="es-EC" sz="1800"/>
            <a:t>Paralelamente se requiere el mejoramiento y fortificación de la cultura organizacional, en todas las instancias de la institución militar, para que ayude a la integración del personal de reservas y la valoración adecuada del mismo, pero además que genere compromiso institucional y cumplimiento de los objetivos institucionales par fortificar la institucionalidad de las Fuerzas Armadas.</a:t>
          </a:r>
        </a:p>
      </dgm:t>
    </dgm:pt>
    <dgm:pt modelId="{80DBD060-D8E7-4079-AB33-20236E4F9FF7}" type="parTrans" cxnId="{9D101E75-33BC-46E5-A2AE-6B04721CF764}">
      <dgm:prSet/>
      <dgm:spPr/>
      <dgm:t>
        <a:bodyPr/>
        <a:lstStyle/>
        <a:p>
          <a:endParaRPr lang="es-EC" sz="1800"/>
        </a:p>
      </dgm:t>
    </dgm:pt>
    <dgm:pt modelId="{659368B7-A9E3-492C-B7EA-5AF044103B8B}" type="sibTrans" cxnId="{9D101E75-33BC-46E5-A2AE-6B04721CF764}">
      <dgm:prSet/>
      <dgm:spPr/>
      <dgm:t>
        <a:bodyPr/>
        <a:lstStyle/>
        <a:p>
          <a:endParaRPr lang="es-EC" sz="1800"/>
        </a:p>
      </dgm:t>
    </dgm:pt>
    <dgm:pt modelId="{846AEB13-42BE-4989-82F4-47C22D630380}" type="pres">
      <dgm:prSet presAssocID="{E7611F40-18C2-4A2D-859A-8C306EEFE353}" presName="linear" presStyleCnt="0">
        <dgm:presLayoutVars>
          <dgm:animLvl val="lvl"/>
          <dgm:resizeHandles val="exact"/>
        </dgm:presLayoutVars>
      </dgm:prSet>
      <dgm:spPr/>
    </dgm:pt>
    <dgm:pt modelId="{9D757E0E-0F25-4316-A688-AB79F4D27E8B}" type="pres">
      <dgm:prSet presAssocID="{D5659C81-F14D-4DA3-B0CC-9D504B72D3EE}" presName="parentText" presStyleLbl="node1" presStyleIdx="0" presStyleCnt="2" custScaleY="93092">
        <dgm:presLayoutVars>
          <dgm:chMax val="0"/>
          <dgm:bulletEnabled val="1"/>
        </dgm:presLayoutVars>
      </dgm:prSet>
      <dgm:spPr/>
    </dgm:pt>
    <dgm:pt modelId="{71E6B0C1-A97E-4483-817B-495F8E6EA924}" type="pres">
      <dgm:prSet presAssocID="{50CE5C82-2B4D-4B4E-B8FB-75D8393A9B57}" presName="spacer" presStyleCnt="0"/>
      <dgm:spPr/>
    </dgm:pt>
    <dgm:pt modelId="{2DCD210A-6FB0-44A3-A5A2-78460E39DB36}" type="pres">
      <dgm:prSet presAssocID="{A08DC645-2A7C-4335-9634-117BF33E6A7E}" presName="parentText" presStyleLbl="node1" presStyleIdx="1" presStyleCnt="2">
        <dgm:presLayoutVars>
          <dgm:chMax val="0"/>
          <dgm:bulletEnabled val="1"/>
        </dgm:presLayoutVars>
      </dgm:prSet>
      <dgm:spPr/>
    </dgm:pt>
  </dgm:ptLst>
  <dgm:cxnLst>
    <dgm:cxn modelId="{39A44922-03D7-418C-97FB-FB04086749E2}" type="presOf" srcId="{E7611F40-18C2-4A2D-859A-8C306EEFE353}" destId="{846AEB13-42BE-4989-82F4-47C22D630380}" srcOrd="0" destOrd="0" presId="urn:microsoft.com/office/officeart/2005/8/layout/vList2"/>
    <dgm:cxn modelId="{87EEB551-DC48-4A95-A567-36E327A9EA20}" type="presOf" srcId="{D5659C81-F14D-4DA3-B0CC-9D504B72D3EE}" destId="{9D757E0E-0F25-4316-A688-AB79F4D27E8B}" srcOrd="0" destOrd="0" presId="urn:microsoft.com/office/officeart/2005/8/layout/vList2"/>
    <dgm:cxn modelId="{9D101E75-33BC-46E5-A2AE-6B04721CF764}" srcId="{E7611F40-18C2-4A2D-859A-8C306EEFE353}" destId="{A08DC645-2A7C-4335-9634-117BF33E6A7E}" srcOrd="1" destOrd="0" parTransId="{80DBD060-D8E7-4079-AB33-20236E4F9FF7}" sibTransId="{659368B7-A9E3-492C-B7EA-5AF044103B8B}"/>
    <dgm:cxn modelId="{D7EE23EE-BF7E-4606-A763-F9E58D4EE732}" type="presOf" srcId="{A08DC645-2A7C-4335-9634-117BF33E6A7E}" destId="{2DCD210A-6FB0-44A3-A5A2-78460E39DB36}" srcOrd="0" destOrd="0" presId="urn:microsoft.com/office/officeart/2005/8/layout/vList2"/>
    <dgm:cxn modelId="{4259ADFD-AC33-4197-BB7A-A7E1FAC4EA04}" srcId="{E7611F40-18C2-4A2D-859A-8C306EEFE353}" destId="{D5659C81-F14D-4DA3-B0CC-9D504B72D3EE}" srcOrd="0" destOrd="0" parTransId="{65E6BC78-5318-417E-84A6-315EBC203584}" sibTransId="{50CE5C82-2B4D-4B4E-B8FB-75D8393A9B57}"/>
    <dgm:cxn modelId="{7B34D5CC-B69C-4A68-A552-2B1ABCCF7996}" type="presParOf" srcId="{846AEB13-42BE-4989-82F4-47C22D630380}" destId="{9D757E0E-0F25-4316-A688-AB79F4D27E8B}" srcOrd="0" destOrd="0" presId="urn:microsoft.com/office/officeart/2005/8/layout/vList2"/>
    <dgm:cxn modelId="{D654EC8F-3231-4D2D-9EA4-34B5B5FBAB77}" type="presParOf" srcId="{846AEB13-42BE-4989-82F4-47C22D630380}" destId="{71E6B0C1-A97E-4483-817B-495F8E6EA924}" srcOrd="1" destOrd="0" presId="urn:microsoft.com/office/officeart/2005/8/layout/vList2"/>
    <dgm:cxn modelId="{6A0CEC0C-6208-4EB8-BA6C-0816E7B25975}" type="presParOf" srcId="{846AEB13-42BE-4989-82F4-47C22D630380}" destId="{2DCD210A-6FB0-44A3-A5A2-78460E39DB3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58E147-62BB-403F-A34E-09477AD765F7}"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C"/>
        </a:p>
      </dgm:t>
    </dgm:pt>
    <dgm:pt modelId="{25F0F09A-0B2C-4C2F-AEAD-B254D84E2461}">
      <dgm:prSet phldrT="[Texto]" custT="1"/>
      <dgm:spPr/>
      <dgm:t>
        <a:bodyPr/>
        <a:lstStyle/>
        <a:p>
          <a:r>
            <a:rPr lang="es-ES" sz="1600" dirty="0">
              <a:latin typeface="+mj-lt"/>
              <a:ea typeface="Calibri" panose="020F0502020204030204" pitchFamily="34" charset="0"/>
              <a:cs typeface="Times New Roman" panose="02020603050405020304" pitchFamily="18" charset="0"/>
            </a:rPr>
            <a:t>El Ecuador en la actualidad en materia de defensa tiene que enfrentar nuevas amenazas que se las puede determinar, como no convencionales</a:t>
          </a:r>
          <a:endParaRPr lang="es-EC" sz="1600" dirty="0">
            <a:latin typeface="+mj-lt"/>
          </a:endParaRPr>
        </a:p>
      </dgm:t>
    </dgm:pt>
    <dgm:pt modelId="{4EF35058-4A9E-4E1B-A736-7B33B65E7684}" type="parTrans" cxnId="{D650855C-93EE-4BE5-A1F5-C0E661C78909}">
      <dgm:prSet/>
      <dgm:spPr/>
      <dgm:t>
        <a:bodyPr/>
        <a:lstStyle/>
        <a:p>
          <a:endParaRPr lang="es-EC" sz="1600">
            <a:latin typeface="+mj-lt"/>
          </a:endParaRPr>
        </a:p>
      </dgm:t>
    </dgm:pt>
    <dgm:pt modelId="{88E00813-65A6-4D1A-8AD8-F9A7C8F52829}" type="sibTrans" cxnId="{D650855C-93EE-4BE5-A1F5-C0E661C78909}">
      <dgm:prSet/>
      <dgm:spPr/>
      <dgm:t>
        <a:bodyPr/>
        <a:lstStyle/>
        <a:p>
          <a:endParaRPr lang="es-EC" sz="1600">
            <a:latin typeface="+mj-lt"/>
          </a:endParaRPr>
        </a:p>
      </dgm:t>
    </dgm:pt>
    <dgm:pt modelId="{8B725448-3425-41F5-A243-046C8304E9C1}">
      <dgm:prSet custT="1"/>
      <dgm:spPr/>
      <dgm:t>
        <a:bodyPr/>
        <a:lstStyle/>
        <a:p>
          <a:r>
            <a:rPr lang="es-ES" sz="1600" dirty="0">
              <a:latin typeface="+mj-lt"/>
            </a:rPr>
            <a:t>Es así que la vinculación de la sociedad con las Fuerzas Armadas y la defensa de la Patria, es quizás la razón más importante para la conformación y preparación adecuada de los reservistas.</a:t>
          </a:r>
        </a:p>
      </dgm:t>
    </dgm:pt>
    <dgm:pt modelId="{C4AD5AF6-E228-4F82-8073-38DBA2DD3C2E}" type="parTrans" cxnId="{0C2CF485-F926-4D49-93D8-B13E50A40E30}">
      <dgm:prSet/>
      <dgm:spPr/>
      <dgm:t>
        <a:bodyPr/>
        <a:lstStyle/>
        <a:p>
          <a:endParaRPr lang="es-EC" sz="1600">
            <a:latin typeface="+mj-lt"/>
          </a:endParaRPr>
        </a:p>
      </dgm:t>
    </dgm:pt>
    <dgm:pt modelId="{D3EDCAC2-3376-4233-BFFD-E4A992BDCDFC}" type="sibTrans" cxnId="{0C2CF485-F926-4D49-93D8-B13E50A40E30}">
      <dgm:prSet/>
      <dgm:spPr/>
      <dgm:t>
        <a:bodyPr/>
        <a:lstStyle/>
        <a:p>
          <a:endParaRPr lang="es-EC" sz="1600">
            <a:latin typeface="+mj-lt"/>
          </a:endParaRPr>
        </a:p>
      </dgm:t>
    </dgm:pt>
    <dgm:pt modelId="{79AF5843-2744-40DB-94AD-13D7C829BCD2}">
      <dgm:prSet custT="1"/>
      <dgm:spPr/>
      <dgm:t>
        <a:bodyPr/>
        <a:lstStyle/>
        <a:p>
          <a:r>
            <a:rPr lang="es-ES" sz="1600" dirty="0">
              <a:latin typeface="+mj-lt"/>
            </a:rPr>
            <a:t>Una formación adecuada permitirá mantener al personal de las reservas de Fuerzas Armadas nacionales, reentrenadas y capacitadas para cumplir con el orgánico funcional y estructural de las unidades movilizadas y de reemplazos.</a:t>
          </a:r>
          <a:endParaRPr lang="es-EC" sz="1600" dirty="0">
            <a:latin typeface="+mj-lt"/>
          </a:endParaRPr>
        </a:p>
      </dgm:t>
    </dgm:pt>
    <dgm:pt modelId="{1854864D-F618-4E25-ABC9-6A5F5EE9A6E8}" type="parTrans" cxnId="{890CA3A1-60A7-48CA-837E-800430A1AC42}">
      <dgm:prSet/>
      <dgm:spPr/>
      <dgm:t>
        <a:bodyPr/>
        <a:lstStyle/>
        <a:p>
          <a:endParaRPr lang="es-EC" sz="1600">
            <a:latin typeface="+mj-lt"/>
          </a:endParaRPr>
        </a:p>
      </dgm:t>
    </dgm:pt>
    <dgm:pt modelId="{70776D2D-F526-4CC8-9271-A6B609BF0960}" type="sibTrans" cxnId="{890CA3A1-60A7-48CA-837E-800430A1AC42}">
      <dgm:prSet/>
      <dgm:spPr/>
      <dgm:t>
        <a:bodyPr/>
        <a:lstStyle/>
        <a:p>
          <a:endParaRPr lang="es-EC" sz="1600">
            <a:latin typeface="+mj-lt"/>
          </a:endParaRPr>
        </a:p>
      </dgm:t>
    </dgm:pt>
    <dgm:pt modelId="{C4F876E1-92E6-4291-82AA-C3441170704A}" type="pres">
      <dgm:prSet presAssocID="{0A58E147-62BB-403F-A34E-09477AD765F7}" presName="linear" presStyleCnt="0">
        <dgm:presLayoutVars>
          <dgm:dir/>
          <dgm:animLvl val="lvl"/>
          <dgm:resizeHandles val="exact"/>
        </dgm:presLayoutVars>
      </dgm:prSet>
      <dgm:spPr/>
    </dgm:pt>
    <dgm:pt modelId="{A4D2A7F7-7E42-4AFF-9620-408E02C7A5F8}" type="pres">
      <dgm:prSet presAssocID="{25F0F09A-0B2C-4C2F-AEAD-B254D84E2461}" presName="parentLin" presStyleCnt="0"/>
      <dgm:spPr/>
    </dgm:pt>
    <dgm:pt modelId="{1BBAD150-9E75-4B6E-93A8-71C9FE1C56A3}" type="pres">
      <dgm:prSet presAssocID="{25F0F09A-0B2C-4C2F-AEAD-B254D84E2461}" presName="parentLeftMargin" presStyleLbl="node1" presStyleIdx="0" presStyleCnt="3"/>
      <dgm:spPr/>
    </dgm:pt>
    <dgm:pt modelId="{DE2F2733-486D-4E7C-A5FC-27D26626BEAA}" type="pres">
      <dgm:prSet presAssocID="{25F0F09A-0B2C-4C2F-AEAD-B254D84E2461}" presName="parentText" presStyleLbl="node1" presStyleIdx="0" presStyleCnt="3" custScaleX="115204">
        <dgm:presLayoutVars>
          <dgm:chMax val="0"/>
          <dgm:bulletEnabled val="1"/>
        </dgm:presLayoutVars>
      </dgm:prSet>
      <dgm:spPr/>
    </dgm:pt>
    <dgm:pt modelId="{D0532D2D-799C-4107-BC34-D58B9302C8BA}" type="pres">
      <dgm:prSet presAssocID="{25F0F09A-0B2C-4C2F-AEAD-B254D84E2461}" presName="negativeSpace" presStyleCnt="0"/>
      <dgm:spPr/>
    </dgm:pt>
    <dgm:pt modelId="{0DC0CA54-0932-4D73-8937-A3EC8CC8EB03}" type="pres">
      <dgm:prSet presAssocID="{25F0F09A-0B2C-4C2F-AEAD-B254D84E2461}" presName="childText" presStyleLbl="conFgAcc1" presStyleIdx="0" presStyleCnt="3">
        <dgm:presLayoutVars>
          <dgm:bulletEnabled val="1"/>
        </dgm:presLayoutVars>
      </dgm:prSet>
      <dgm:spPr/>
    </dgm:pt>
    <dgm:pt modelId="{3F3B1592-3747-4FB8-8EE4-34520B3172DA}" type="pres">
      <dgm:prSet presAssocID="{88E00813-65A6-4D1A-8AD8-F9A7C8F52829}" presName="spaceBetweenRectangles" presStyleCnt="0"/>
      <dgm:spPr/>
    </dgm:pt>
    <dgm:pt modelId="{3FE7F96F-6FD0-482F-A3EE-1BB36AD37FF1}" type="pres">
      <dgm:prSet presAssocID="{8B725448-3425-41F5-A243-046C8304E9C1}" presName="parentLin" presStyleCnt="0"/>
      <dgm:spPr/>
    </dgm:pt>
    <dgm:pt modelId="{740F3F2F-724E-4A87-8B0D-B5DA5F17E999}" type="pres">
      <dgm:prSet presAssocID="{8B725448-3425-41F5-A243-046C8304E9C1}" presName="parentLeftMargin" presStyleLbl="node1" presStyleIdx="0" presStyleCnt="3"/>
      <dgm:spPr/>
    </dgm:pt>
    <dgm:pt modelId="{1CC93E8C-0A32-494B-BE25-D0B2550DF0A1}" type="pres">
      <dgm:prSet presAssocID="{8B725448-3425-41F5-A243-046C8304E9C1}" presName="parentText" presStyleLbl="node1" presStyleIdx="1" presStyleCnt="3" custScaleX="115204">
        <dgm:presLayoutVars>
          <dgm:chMax val="0"/>
          <dgm:bulletEnabled val="1"/>
        </dgm:presLayoutVars>
      </dgm:prSet>
      <dgm:spPr/>
    </dgm:pt>
    <dgm:pt modelId="{5CD39488-41FF-461A-ACF6-5F123AD5A26C}" type="pres">
      <dgm:prSet presAssocID="{8B725448-3425-41F5-A243-046C8304E9C1}" presName="negativeSpace" presStyleCnt="0"/>
      <dgm:spPr/>
    </dgm:pt>
    <dgm:pt modelId="{1617E95E-C340-4EA2-ACD1-EEDB4521E9D2}" type="pres">
      <dgm:prSet presAssocID="{8B725448-3425-41F5-A243-046C8304E9C1}" presName="childText" presStyleLbl="conFgAcc1" presStyleIdx="1" presStyleCnt="3">
        <dgm:presLayoutVars>
          <dgm:bulletEnabled val="1"/>
        </dgm:presLayoutVars>
      </dgm:prSet>
      <dgm:spPr/>
    </dgm:pt>
    <dgm:pt modelId="{42B8D072-6602-4A3C-8F68-EC34E710A259}" type="pres">
      <dgm:prSet presAssocID="{D3EDCAC2-3376-4233-BFFD-E4A992BDCDFC}" presName="spaceBetweenRectangles" presStyleCnt="0"/>
      <dgm:spPr/>
    </dgm:pt>
    <dgm:pt modelId="{6B20319C-CA6C-446D-BB3C-A6DF65F18844}" type="pres">
      <dgm:prSet presAssocID="{79AF5843-2744-40DB-94AD-13D7C829BCD2}" presName="parentLin" presStyleCnt="0"/>
      <dgm:spPr/>
    </dgm:pt>
    <dgm:pt modelId="{8A9C22AF-7AF6-44D7-8C11-FB09DAEEC6B9}" type="pres">
      <dgm:prSet presAssocID="{79AF5843-2744-40DB-94AD-13D7C829BCD2}" presName="parentLeftMargin" presStyleLbl="node1" presStyleIdx="1" presStyleCnt="3"/>
      <dgm:spPr/>
    </dgm:pt>
    <dgm:pt modelId="{4C55E670-FA80-4C18-A56F-88914E645E9A}" type="pres">
      <dgm:prSet presAssocID="{79AF5843-2744-40DB-94AD-13D7C829BCD2}" presName="parentText" presStyleLbl="node1" presStyleIdx="2" presStyleCnt="3" custScaleX="115204">
        <dgm:presLayoutVars>
          <dgm:chMax val="0"/>
          <dgm:bulletEnabled val="1"/>
        </dgm:presLayoutVars>
      </dgm:prSet>
      <dgm:spPr/>
    </dgm:pt>
    <dgm:pt modelId="{C398269C-F2C0-45B5-A049-0D3DCE84B151}" type="pres">
      <dgm:prSet presAssocID="{79AF5843-2744-40DB-94AD-13D7C829BCD2}" presName="negativeSpace" presStyleCnt="0"/>
      <dgm:spPr/>
    </dgm:pt>
    <dgm:pt modelId="{6E3F2A0D-2285-41A7-BF26-C893252A1B18}" type="pres">
      <dgm:prSet presAssocID="{79AF5843-2744-40DB-94AD-13D7C829BCD2}" presName="childText" presStyleLbl="conFgAcc1" presStyleIdx="2" presStyleCnt="3">
        <dgm:presLayoutVars>
          <dgm:bulletEnabled val="1"/>
        </dgm:presLayoutVars>
      </dgm:prSet>
      <dgm:spPr/>
    </dgm:pt>
  </dgm:ptLst>
  <dgm:cxnLst>
    <dgm:cxn modelId="{051CCD01-6181-4DC3-96A7-66B1F461137F}" type="presOf" srcId="{8B725448-3425-41F5-A243-046C8304E9C1}" destId="{1CC93E8C-0A32-494B-BE25-D0B2550DF0A1}" srcOrd="1" destOrd="0" presId="urn:microsoft.com/office/officeart/2005/8/layout/list1"/>
    <dgm:cxn modelId="{396AF230-D6D5-4A6D-BDF1-A01217B9CC1B}" type="presOf" srcId="{79AF5843-2744-40DB-94AD-13D7C829BCD2}" destId="{4C55E670-FA80-4C18-A56F-88914E645E9A}" srcOrd="1" destOrd="0" presId="urn:microsoft.com/office/officeart/2005/8/layout/list1"/>
    <dgm:cxn modelId="{D650855C-93EE-4BE5-A1F5-C0E661C78909}" srcId="{0A58E147-62BB-403F-A34E-09477AD765F7}" destId="{25F0F09A-0B2C-4C2F-AEAD-B254D84E2461}" srcOrd="0" destOrd="0" parTransId="{4EF35058-4A9E-4E1B-A736-7B33B65E7684}" sibTransId="{88E00813-65A6-4D1A-8AD8-F9A7C8F52829}"/>
    <dgm:cxn modelId="{A47CCF47-0138-421E-8B3F-F6973E29EFC4}" type="presOf" srcId="{25F0F09A-0B2C-4C2F-AEAD-B254D84E2461}" destId="{DE2F2733-486D-4E7C-A5FC-27D26626BEAA}" srcOrd="1" destOrd="0" presId="urn:microsoft.com/office/officeart/2005/8/layout/list1"/>
    <dgm:cxn modelId="{80660D55-4BCB-4A72-8A78-6F55B725FB09}" type="presOf" srcId="{8B725448-3425-41F5-A243-046C8304E9C1}" destId="{740F3F2F-724E-4A87-8B0D-B5DA5F17E999}" srcOrd="0" destOrd="0" presId="urn:microsoft.com/office/officeart/2005/8/layout/list1"/>
    <dgm:cxn modelId="{0C2CF485-F926-4D49-93D8-B13E50A40E30}" srcId="{0A58E147-62BB-403F-A34E-09477AD765F7}" destId="{8B725448-3425-41F5-A243-046C8304E9C1}" srcOrd="1" destOrd="0" parTransId="{C4AD5AF6-E228-4F82-8073-38DBA2DD3C2E}" sibTransId="{D3EDCAC2-3376-4233-BFFD-E4A992BDCDFC}"/>
    <dgm:cxn modelId="{F4BB7A8A-F5C4-41CD-B493-3BEBF06FBAD1}" type="presOf" srcId="{79AF5843-2744-40DB-94AD-13D7C829BCD2}" destId="{8A9C22AF-7AF6-44D7-8C11-FB09DAEEC6B9}" srcOrd="0" destOrd="0" presId="urn:microsoft.com/office/officeart/2005/8/layout/list1"/>
    <dgm:cxn modelId="{890CA3A1-60A7-48CA-837E-800430A1AC42}" srcId="{0A58E147-62BB-403F-A34E-09477AD765F7}" destId="{79AF5843-2744-40DB-94AD-13D7C829BCD2}" srcOrd="2" destOrd="0" parTransId="{1854864D-F618-4E25-ABC9-6A5F5EE9A6E8}" sibTransId="{70776D2D-F526-4CC8-9271-A6B609BF0960}"/>
    <dgm:cxn modelId="{BFDEEDCC-A957-4891-97D1-F32C0D4E49B9}" type="presOf" srcId="{25F0F09A-0B2C-4C2F-AEAD-B254D84E2461}" destId="{1BBAD150-9E75-4B6E-93A8-71C9FE1C56A3}" srcOrd="0" destOrd="0" presId="urn:microsoft.com/office/officeart/2005/8/layout/list1"/>
    <dgm:cxn modelId="{6CA435F2-5905-48C4-A83A-2066435E39A4}" type="presOf" srcId="{0A58E147-62BB-403F-A34E-09477AD765F7}" destId="{C4F876E1-92E6-4291-82AA-C3441170704A}" srcOrd="0" destOrd="0" presId="urn:microsoft.com/office/officeart/2005/8/layout/list1"/>
    <dgm:cxn modelId="{C72392FB-84C9-44FA-8C81-BFB6CE0BA785}" type="presParOf" srcId="{C4F876E1-92E6-4291-82AA-C3441170704A}" destId="{A4D2A7F7-7E42-4AFF-9620-408E02C7A5F8}" srcOrd="0" destOrd="0" presId="urn:microsoft.com/office/officeart/2005/8/layout/list1"/>
    <dgm:cxn modelId="{97FF5EDD-19C6-4BA2-8FFE-FAEF37CFBBB9}" type="presParOf" srcId="{A4D2A7F7-7E42-4AFF-9620-408E02C7A5F8}" destId="{1BBAD150-9E75-4B6E-93A8-71C9FE1C56A3}" srcOrd="0" destOrd="0" presId="urn:microsoft.com/office/officeart/2005/8/layout/list1"/>
    <dgm:cxn modelId="{AEB28D40-3E31-4550-B5CC-E0C0524273B1}" type="presParOf" srcId="{A4D2A7F7-7E42-4AFF-9620-408E02C7A5F8}" destId="{DE2F2733-486D-4E7C-A5FC-27D26626BEAA}" srcOrd="1" destOrd="0" presId="urn:microsoft.com/office/officeart/2005/8/layout/list1"/>
    <dgm:cxn modelId="{7C377565-B2AE-4BC4-BA2B-CA6DE196CA18}" type="presParOf" srcId="{C4F876E1-92E6-4291-82AA-C3441170704A}" destId="{D0532D2D-799C-4107-BC34-D58B9302C8BA}" srcOrd="1" destOrd="0" presId="urn:microsoft.com/office/officeart/2005/8/layout/list1"/>
    <dgm:cxn modelId="{0F7571B4-0849-4FE2-857B-A02E89C8512D}" type="presParOf" srcId="{C4F876E1-92E6-4291-82AA-C3441170704A}" destId="{0DC0CA54-0932-4D73-8937-A3EC8CC8EB03}" srcOrd="2" destOrd="0" presId="urn:microsoft.com/office/officeart/2005/8/layout/list1"/>
    <dgm:cxn modelId="{12FB68EA-0811-45EF-8FBE-CCFA88AA4238}" type="presParOf" srcId="{C4F876E1-92E6-4291-82AA-C3441170704A}" destId="{3F3B1592-3747-4FB8-8EE4-34520B3172DA}" srcOrd="3" destOrd="0" presId="urn:microsoft.com/office/officeart/2005/8/layout/list1"/>
    <dgm:cxn modelId="{FFD759DB-C82E-4D5F-A86D-D42A85B7C81E}" type="presParOf" srcId="{C4F876E1-92E6-4291-82AA-C3441170704A}" destId="{3FE7F96F-6FD0-482F-A3EE-1BB36AD37FF1}" srcOrd="4" destOrd="0" presId="urn:microsoft.com/office/officeart/2005/8/layout/list1"/>
    <dgm:cxn modelId="{E078AB4F-E9B7-401A-B9ED-FE9428EB3D4E}" type="presParOf" srcId="{3FE7F96F-6FD0-482F-A3EE-1BB36AD37FF1}" destId="{740F3F2F-724E-4A87-8B0D-B5DA5F17E999}" srcOrd="0" destOrd="0" presId="urn:microsoft.com/office/officeart/2005/8/layout/list1"/>
    <dgm:cxn modelId="{E8CC421B-06B6-485D-AD23-9EC3130E2BA6}" type="presParOf" srcId="{3FE7F96F-6FD0-482F-A3EE-1BB36AD37FF1}" destId="{1CC93E8C-0A32-494B-BE25-D0B2550DF0A1}" srcOrd="1" destOrd="0" presId="urn:microsoft.com/office/officeart/2005/8/layout/list1"/>
    <dgm:cxn modelId="{C6A9BFCC-98D5-40C8-8391-F37A3E1899FF}" type="presParOf" srcId="{C4F876E1-92E6-4291-82AA-C3441170704A}" destId="{5CD39488-41FF-461A-ACF6-5F123AD5A26C}" srcOrd="5" destOrd="0" presId="urn:microsoft.com/office/officeart/2005/8/layout/list1"/>
    <dgm:cxn modelId="{A6DB627C-C89C-47CE-901D-B816D6590022}" type="presParOf" srcId="{C4F876E1-92E6-4291-82AA-C3441170704A}" destId="{1617E95E-C340-4EA2-ACD1-EEDB4521E9D2}" srcOrd="6" destOrd="0" presId="urn:microsoft.com/office/officeart/2005/8/layout/list1"/>
    <dgm:cxn modelId="{99DBFE5B-0B88-421D-B853-5FCC71F4F9E9}" type="presParOf" srcId="{C4F876E1-92E6-4291-82AA-C3441170704A}" destId="{42B8D072-6602-4A3C-8F68-EC34E710A259}" srcOrd="7" destOrd="0" presId="urn:microsoft.com/office/officeart/2005/8/layout/list1"/>
    <dgm:cxn modelId="{1F800FCA-1C49-469A-933B-7ECDAC31F0D6}" type="presParOf" srcId="{C4F876E1-92E6-4291-82AA-C3441170704A}" destId="{6B20319C-CA6C-446D-BB3C-A6DF65F18844}" srcOrd="8" destOrd="0" presId="urn:microsoft.com/office/officeart/2005/8/layout/list1"/>
    <dgm:cxn modelId="{BAFC212E-49C9-4874-83C0-28380195CFBB}" type="presParOf" srcId="{6B20319C-CA6C-446D-BB3C-A6DF65F18844}" destId="{8A9C22AF-7AF6-44D7-8C11-FB09DAEEC6B9}" srcOrd="0" destOrd="0" presId="urn:microsoft.com/office/officeart/2005/8/layout/list1"/>
    <dgm:cxn modelId="{599724CF-B841-4DE5-B805-AA5996B5C38E}" type="presParOf" srcId="{6B20319C-CA6C-446D-BB3C-A6DF65F18844}" destId="{4C55E670-FA80-4C18-A56F-88914E645E9A}" srcOrd="1" destOrd="0" presId="urn:microsoft.com/office/officeart/2005/8/layout/list1"/>
    <dgm:cxn modelId="{FBCA46A5-CE5B-4142-B933-63A49F1E4686}" type="presParOf" srcId="{C4F876E1-92E6-4291-82AA-C3441170704A}" destId="{C398269C-F2C0-45B5-A049-0D3DCE84B151}" srcOrd="9" destOrd="0" presId="urn:microsoft.com/office/officeart/2005/8/layout/list1"/>
    <dgm:cxn modelId="{46A8043C-1146-44BC-A6D9-A847332D2786}" type="presParOf" srcId="{C4F876E1-92E6-4291-82AA-C3441170704A}" destId="{6E3F2A0D-2285-41A7-BF26-C893252A1B18}"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3B0C77-7F94-49FE-8641-AB71782A9B52}" type="doc">
      <dgm:prSet loTypeId="urn:microsoft.com/office/officeart/2005/8/layout/vList4" loCatId="picture" qsTypeId="urn:microsoft.com/office/officeart/2005/8/quickstyle/simple5" qsCatId="simple" csTypeId="urn:microsoft.com/office/officeart/2005/8/colors/accent2_4" csCatId="accent2" phldr="1"/>
      <dgm:spPr/>
      <dgm:t>
        <a:bodyPr/>
        <a:lstStyle/>
        <a:p>
          <a:endParaRPr lang="es-ES"/>
        </a:p>
      </dgm:t>
    </dgm:pt>
    <dgm:pt modelId="{207C998D-51BB-4242-9F81-596D36FE96EB}">
      <dgm:prSet/>
      <dgm:spPr/>
      <dgm:t>
        <a:bodyPr/>
        <a:lstStyle/>
        <a:p>
          <a:pPr>
            <a:buFont typeface="Symbol" panose="05050102010706020507" pitchFamily="18" charset="2"/>
            <a:buChar char=""/>
          </a:pPr>
          <a:r>
            <a:rPr lang="es-ES"/>
            <a:t>Determinar las deficiencias en el proceso de capacitación y reentrenamiento de los reservistas de las Fuerzas Armadas. </a:t>
          </a:r>
          <a:endParaRPr lang="es-EC" dirty="0"/>
        </a:p>
      </dgm:t>
    </dgm:pt>
    <dgm:pt modelId="{3A586FC1-3BEA-43F9-9C51-D6E8ECFAC994}" type="parTrans" cxnId="{0228AC77-C0F0-406D-8CC6-A0FC13E32664}">
      <dgm:prSet/>
      <dgm:spPr/>
      <dgm:t>
        <a:bodyPr/>
        <a:lstStyle/>
        <a:p>
          <a:endParaRPr lang="es-EC"/>
        </a:p>
      </dgm:t>
    </dgm:pt>
    <dgm:pt modelId="{32927BE0-754A-449C-B443-47D7E3D639CC}" type="sibTrans" cxnId="{0228AC77-C0F0-406D-8CC6-A0FC13E32664}">
      <dgm:prSet/>
      <dgm:spPr/>
      <dgm:t>
        <a:bodyPr/>
        <a:lstStyle/>
        <a:p>
          <a:endParaRPr lang="es-EC"/>
        </a:p>
      </dgm:t>
    </dgm:pt>
    <dgm:pt modelId="{237F7C28-DF04-4A00-8579-283A5C643A31}">
      <dgm:prSet/>
      <dgm:spPr/>
      <dgm:t>
        <a:bodyPr/>
        <a:lstStyle/>
        <a:p>
          <a:pPr>
            <a:buFont typeface="Symbol" panose="05050102010706020507" pitchFamily="18" charset="2"/>
            <a:buChar char=""/>
          </a:pPr>
          <a:r>
            <a:rPr lang="es-ES"/>
            <a:t>Analizar los objetivos del plan de carrera del reservista en función de su cumplimiento en el año 2020.</a:t>
          </a:r>
          <a:endParaRPr lang="es-EC"/>
        </a:p>
      </dgm:t>
    </dgm:pt>
    <dgm:pt modelId="{E235C93E-C6DA-44C9-9F31-64FCA5D3259C}" type="parTrans" cxnId="{716D012F-D4C8-4114-8A70-FAB4702AF30F}">
      <dgm:prSet/>
      <dgm:spPr/>
      <dgm:t>
        <a:bodyPr/>
        <a:lstStyle/>
        <a:p>
          <a:endParaRPr lang="es-EC"/>
        </a:p>
      </dgm:t>
    </dgm:pt>
    <dgm:pt modelId="{55C38D62-553B-4C5E-BC2A-45CBB41488C5}" type="sibTrans" cxnId="{716D012F-D4C8-4114-8A70-FAB4702AF30F}">
      <dgm:prSet/>
      <dgm:spPr/>
      <dgm:t>
        <a:bodyPr/>
        <a:lstStyle/>
        <a:p>
          <a:endParaRPr lang="es-EC"/>
        </a:p>
      </dgm:t>
    </dgm:pt>
    <dgm:pt modelId="{51046D7B-2497-4417-9BD9-FE6BD7B7DDDE}">
      <dgm:prSet/>
      <dgm:spPr/>
      <dgm:t>
        <a:bodyPr/>
        <a:lstStyle/>
        <a:p>
          <a:pPr>
            <a:buFont typeface="Symbol" panose="05050102010706020507" pitchFamily="18" charset="2"/>
            <a:buChar char=""/>
          </a:pPr>
          <a:r>
            <a:rPr lang="es-ES"/>
            <a:t>Desarrollar estrategias que permitan reestructurar el proceso de capacitación de los reservistas para alcanzar los objetivos del Plan de carrera del Reservista.</a:t>
          </a:r>
          <a:endParaRPr lang="es-EC"/>
        </a:p>
      </dgm:t>
    </dgm:pt>
    <dgm:pt modelId="{22B6C7D3-F374-4A82-BA06-22EF0C834541}" type="parTrans" cxnId="{7F5A364A-B308-490A-93A8-474BD81A9AD4}">
      <dgm:prSet/>
      <dgm:spPr/>
      <dgm:t>
        <a:bodyPr/>
        <a:lstStyle/>
        <a:p>
          <a:endParaRPr lang="es-EC"/>
        </a:p>
      </dgm:t>
    </dgm:pt>
    <dgm:pt modelId="{27FAB3E0-F67B-4C64-8C15-BF1EA24C927E}" type="sibTrans" cxnId="{7F5A364A-B308-490A-93A8-474BD81A9AD4}">
      <dgm:prSet/>
      <dgm:spPr/>
      <dgm:t>
        <a:bodyPr/>
        <a:lstStyle/>
        <a:p>
          <a:endParaRPr lang="es-EC"/>
        </a:p>
      </dgm:t>
    </dgm:pt>
    <dgm:pt modelId="{483237D2-7B90-4BF7-B7E3-18BC50761947}" type="pres">
      <dgm:prSet presAssocID="{2E3B0C77-7F94-49FE-8641-AB71782A9B52}" presName="linear" presStyleCnt="0">
        <dgm:presLayoutVars>
          <dgm:dir/>
          <dgm:resizeHandles val="exact"/>
        </dgm:presLayoutVars>
      </dgm:prSet>
      <dgm:spPr/>
    </dgm:pt>
    <dgm:pt modelId="{EF96A0D6-8840-4B01-BD52-6E70196CFC39}" type="pres">
      <dgm:prSet presAssocID="{207C998D-51BB-4242-9F81-596D36FE96EB}" presName="comp" presStyleCnt="0"/>
      <dgm:spPr/>
    </dgm:pt>
    <dgm:pt modelId="{A2CD7FFB-4B06-4303-AC27-E921A2C4F1CD}" type="pres">
      <dgm:prSet presAssocID="{207C998D-51BB-4242-9F81-596D36FE96EB}" presName="box" presStyleLbl="node1" presStyleIdx="0" presStyleCnt="3"/>
      <dgm:spPr/>
    </dgm:pt>
    <dgm:pt modelId="{51F84782-C98D-4128-9753-8AA36D10E9AC}" type="pres">
      <dgm:prSet presAssocID="{207C998D-51BB-4242-9F81-596D36FE96EB}" presName="img" presStyleLbl="fgImgPlace1" presStyleIdx="0" presStyleCnt="3"/>
      <dgm:spPr>
        <a:blipFill rotWithShape="1">
          <a:blip xmlns:r="http://schemas.openxmlformats.org/officeDocument/2006/relationships" r:embed="rId1"/>
          <a:srcRect/>
          <a:stretch>
            <a:fillRect t="-28000" b="-28000"/>
          </a:stretch>
        </a:blipFill>
      </dgm:spPr>
    </dgm:pt>
    <dgm:pt modelId="{6597DA32-536C-45D0-9E03-CFBA06A19FD8}" type="pres">
      <dgm:prSet presAssocID="{207C998D-51BB-4242-9F81-596D36FE96EB}" presName="text" presStyleLbl="node1" presStyleIdx="0" presStyleCnt="3">
        <dgm:presLayoutVars>
          <dgm:bulletEnabled val="1"/>
        </dgm:presLayoutVars>
      </dgm:prSet>
      <dgm:spPr/>
    </dgm:pt>
    <dgm:pt modelId="{B80D8285-4841-43DA-BE90-F2EF4BAF95EA}" type="pres">
      <dgm:prSet presAssocID="{32927BE0-754A-449C-B443-47D7E3D639CC}" presName="spacer" presStyleCnt="0"/>
      <dgm:spPr/>
    </dgm:pt>
    <dgm:pt modelId="{7CD49151-A579-444E-854A-66D8E2251BA1}" type="pres">
      <dgm:prSet presAssocID="{237F7C28-DF04-4A00-8579-283A5C643A31}" presName="comp" presStyleCnt="0"/>
      <dgm:spPr/>
    </dgm:pt>
    <dgm:pt modelId="{EE650E6E-761C-4E9D-ADA0-CD1B609BC584}" type="pres">
      <dgm:prSet presAssocID="{237F7C28-DF04-4A00-8579-283A5C643A31}" presName="box" presStyleLbl="node1" presStyleIdx="1" presStyleCnt="3"/>
      <dgm:spPr/>
    </dgm:pt>
    <dgm:pt modelId="{8508B7A9-5E97-40F8-BE9C-256AAD4F1548}" type="pres">
      <dgm:prSet presAssocID="{237F7C28-DF04-4A00-8579-283A5C643A31}" presName="img" presStyleLbl="fgImgPlace1" presStyleIdx="1" presStyleCnt="3"/>
      <dgm:spPr>
        <a:blipFill rotWithShape="1">
          <a:blip xmlns:r="http://schemas.openxmlformats.org/officeDocument/2006/relationships" r:embed="rId2"/>
          <a:srcRect/>
          <a:stretch>
            <a:fillRect t="-4000" b="-4000"/>
          </a:stretch>
        </a:blipFill>
      </dgm:spPr>
    </dgm:pt>
    <dgm:pt modelId="{4C881955-BED1-4FC6-B6AE-702A8BB035A6}" type="pres">
      <dgm:prSet presAssocID="{237F7C28-DF04-4A00-8579-283A5C643A31}" presName="text" presStyleLbl="node1" presStyleIdx="1" presStyleCnt="3">
        <dgm:presLayoutVars>
          <dgm:bulletEnabled val="1"/>
        </dgm:presLayoutVars>
      </dgm:prSet>
      <dgm:spPr/>
    </dgm:pt>
    <dgm:pt modelId="{7B7EA8E3-3171-4B57-AE14-98544A4D4B34}" type="pres">
      <dgm:prSet presAssocID="{55C38D62-553B-4C5E-BC2A-45CBB41488C5}" presName="spacer" presStyleCnt="0"/>
      <dgm:spPr/>
    </dgm:pt>
    <dgm:pt modelId="{182E0561-2610-482B-835F-22C29884C7AE}" type="pres">
      <dgm:prSet presAssocID="{51046D7B-2497-4417-9BD9-FE6BD7B7DDDE}" presName="comp" presStyleCnt="0"/>
      <dgm:spPr/>
    </dgm:pt>
    <dgm:pt modelId="{C41AF416-F26F-4AD4-9072-2146E1E28645}" type="pres">
      <dgm:prSet presAssocID="{51046D7B-2497-4417-9BD9-FE6BD7B7DDDE}" presName="box" presStyleLbl="node1" presStyleIdx="2" presStyleCnt="3"/>
      <dgm:spPr/>
    </dgm:pt>
    <dgm:pt modelId="{2194B754-7391-4B0A-A151-D6380B53F612}" type="pres">
      <dgm:prSet presAssocID="{51046D7B-2497-4417-9BD9-FE6BD7B7DDDE}" presName="img" presStyleLbl="fgImgPlace1" presStyleIdx="2" presStyleCnt="3"/>
      <dgm:spPr>
        <a:blipFill rotWithShape="1">
          <a:blip xmlns:r="http://schemas.openxmlformats.org/officeDocument/2006/relationships" r:embed="rId3"/>
          <a:srcRect/>
          <a:stretch>
            <a:fillRect t="-8000" b="-8000"/>
          </a:stretch>
        </a:blipFill>
      </dgm:spPr>
    </dgm:pt>
    <dgm:pt modelId="{37723C6E-FED6-4427-9E0E-52AE1CF48CF1}" type="pres">
      <dgm:prSet presAssocID="{51046D7B-2497-4417-9BD9-FE6BD7B7DDDE}" presName="text" presStyleLbl="node1" presStyleIdx="2" presStyleCnt="3">
        <dgm:presLayoutVars>
          <dgm:bulletEnabled val="1"/>
        </dgm:presLayoutVars>
      </dgm:prSet>
      <dgm:spPr/>
    </dgm:pt>
  </dgm:ptLst>
  <dgm:cxnLst>
    <dgm:cxn modelId="{6F240B0B-1161-40B6-8490-F2B65853F726}" type="presOf" srcId="{51046D7B-2497-4417-9BD9-FE6BD7B7DDDE}" destId="{C41AF416-F26F-4AD4-9072-2146E1E28645}" srcOrd="0" destOrd="0" presId="urn:microsoft.com/office/officeart/2005/8/layout/vList4"/>
    <dgm:cxn modelId="{716D012F-D4C8-4114-8A70-FAB4702AF30F}" srcId="{2E3B0C77-7F94-49FE-8641-AB71782A9B52}" destId="{237F7C28-DF04-4A00-8579-283A5C643A31}" srcOrd="1" destOrd="0" parTransId="{E235C93E-C6DA-44C9-9F31-64FCA5D3259C}" sibTransId="{55C38D62-553B-4C5E-BC2A-45CBB41488C5}"/>
    <dgm:cxn modelId="{7F5A364A-B308-490A-93A8-474BD81A9AD4}" srcId="{2E3B0C77-7F94-49FE-8641-AB71782A9B52}" destId="{51046D7B-2497-4417-9BD9-FE6BD7B7DDDE}" srcOrd="2" destOrd="0" parTransId="{22B6C7D3-F374-4A82-BA06-22EF0C834541}" sibTransId="{27FAB3E0-F67B-4C64-8C15-BF1EA24C927E}"/>
    <dgm:cxn modelId="{0228AC77-C0F0-406D-8CC6-A0FC13E32664}" srcId="{2E3B0C77-7F94-49FE-8641-AB71782A9B52}" destId="{207C998D-51BB-4242-9F81-596D36FE96EB}" srcOrd="0" destOrd="0" parTransId="{3A586FC1-3BEA-43F9-9C51-D6E8ECFAC994}" sibTransId="{32927BE0-754A-449C-B443-47D7E3D639CC}"/>
    <dgm:cxn modelId="{41C1DE89-03BD-402D-AB59-F9F61C97D2FA}" type="presOf" srcId="{2E3B0C77-7F94-49FE-8641-AB71782A9B52}" destId="{483237D2-7B90-4BF7-B7E3-18BC50761947}" srcOrd="0" destOrd="0" presId="urn:microsoft.com/office/officeart/2005/8/layout/vList4"/>
    <dgm:cxn modelId="{2D6D69A2-3CB2-4F13-B87A-2DD0011D8677}" type="presOf" srcId="{237F7C28-DF04-4A00-8579-283A5C643A31}" destId="{EE650E6E-761C-4E9D-ADA0-CD1B609BC584}" srcOrd="0" destOrd="0" presId="urn:microsoft.com/office/officeart/2005/8/layout/vList4"/>
    <dgm:cxn modelId="{243889B1-A5D7-43BB-954C-9F407A419134}" type="presOf" srcId="{207C998D-51BB-4242-9F81-596D36FE96EB}" destId="{A2CD7FFB-4B06-4303-AC27-E921A2C4F1CD}" srcOrd="0" destOrd="0" presId="urn:microsoft.com/office/officeart/2005/8/layout/vList4"/>
    <dgm:cxn modelId="{DD6176B7-E40E-4CBC-8EB4-DFBEDB96E454}" type="presOf" srcId="{237F7C28-DF04-4A00-8579-283A5C643A31}" destId="{4C881955-BED1-4FC6-B6AE-702A8BB035A6}" srcOrd="1" destOrd="0" presId="urn:microsoft.com/office/officeart/2005/8/layout/vList4"/>
    <dgm:cxn modelId="{27D819F5-D653-4CE3-87F0-0F33D257F343}" type="presOf" srcId="{51046D7B-2497-4417-9BD9-FE6BD7B7DDDE}" destId="{37723C6E-FED6-4427-9E0E-52AE1CF48CF1}" srcOrd="1" destOrd="0" presId="urn:microsoft.com/office/officeart/2005/8/layout/vList4"/>
    <dgm:cxn modelId="{AF4B06FB-8511-4276-972E-61765041E528}" type="presOf" srcId="{207C998D-51BB-4242-9F81-596D36FE96EB}" destId="{6597DA32-536C-45D0-9E03-CFBA06A19FD8}" srcOrd="1" destOrd="0" presId="urn:microsoft.com/office/officeart/2005/8/layout/vList4"/>
    <dgm:cxn modelId="{3AB96715-C543-4BC8-B75A-379B0136B3A4}" type="presParOf" srcId="{483237D2-7B90-4BF7-B7E3-18BC50761947}" destId="{EF96A0D6-8840-4B01-BD52-6E70196CFC39}" srcOrd="0" destOrd="0" presId="urn:microsoft.com/office/officeart/2005/8/layout/vList4"/>
    <dgm:cxn modelId="{79D7EF85-A0D0-4CB6-8106-2360622FD944}" type="presParOf" srcId="{EF96A0D6-8840-4B01-BD52-6E70196CFC39}" destId="{A2CD7FFB-4B06-4303-AC27-E921A2C4F1CD}" srcOrd="0" destOrd="0" presId="urn:microsoft.com/office/officeart/2005/8/layout/vList4"/>
    <dgm:cxn modelId="{449C74D4-803A-4F8E-8100-B89B34DB1363}" type="presParOf" srcId="{EF96A0D6-8840-4B01-BD52-6E70196CFC39}" destId="{51F84782-C98D-4128-9753-8AA36D10E9AC}" srcOrd="1" destOrd="0" presId="urn:microsoft.com/office/officeart/2005/8/layout/vList4"/>
    <dgm:cxn modelId="{138C2A96-7D63-41D0-A8A6-F3FD8D8B1ADD}" type="presParOf" srcId="{EF96A0D6-8840-4B01-BD52-6E70196CFC39}" destId="{6597DA32-536C-45D0-9E03-CFBA06A19FD8}" srcOrd="2" destOrd="0" presId="urn:microsoft.com/office/officeart/2005/8/layout/vList4"/>
    <dgm:cxn modelId="{58E82E93-6905-44D6-A18F-A356D3DF9967}" type="presParOf" srcId="{483237D2-7B90-4BF7-B7E3-18BC50761947}" destId="{B80D8285-4841-43DA-BE90-F2EF4BAF95EA}" srcOrd="1" destOrd="0" presId="urn:microsoft.com/office/officeart/2005/8/layout/vList4"/>
    <dgm:cxn modelId="{8EA19BB2-28E6-4E61-8E47-624CB13F9F2F}" type="presParOf" srcId="{483237D2-7B90-4BF7-B7E3-18BC50761947}" destId="{7CD49151-A579-444E-854A-66D8E2251BA1}" srcOrd="2" destOrd="0" presId="urn:microsoft.com/office/officeart/2005/8/layout/vList4"/>
    <dgm:cxn modelId="{F3F97751-1381-4E5C-A00E-F63E2DB67FD8}" type="presParOf" srcId="{7CD49151-A579-444E-854A-66D8E2251BA1}" destId="{EE650E6E-761C-4E9D-ADA0-CD1B609BC584}" srcOrd="0" destOrd="0" presId="urn:microsoft.com/office/officeart/2005/8/layout/vList4"/>
    <dgm:cxn modelId="{A1933C4E-0AB5-44FF-863F-F00A823898E8}" type="presParOf" srcId="{7CD49151-A579-444E-854A-66D8E2251BA1}" destId="{8508B7A9-5E97-40F8-BE9C-256AAD4F1548}" srcOrd="1" destOrd="0" presId="urn:microsoft.com/office/officeart/2005/8/layout/vList4"/>
    <dgm:cxn modelId="{26C66624-8E9A-4B55-9FC8-E5FF8652B90E}" type="presParOf" srcId="{7CD49151-A579-444E-854A-66D8E2251BA1}" destId="{4C881955-BED1-4FC6-B6AE-702A8BB035A6}" srcOrd="2" destOrd="0" presId="urn:microsoft.com/office/officeart/2005/8/layout/vList4"/>
    <dgm:cxn modelId="{5227E709-DD95-4D24-819B-016EC0F40A23}" type="presParOf" srcId="{483237D2-7B90-4BF7-B7E3-18BC50761947}" destId="{7B7EA8E3-3171-4B57-AE14-98544A4D4B34}" srcOrd="3" destOrd="0" presId="urn:microsoft.com/office/officeart/2005/8/layout/vList4"/>
    <dgm:cxn modelId="{637E3237-39CF-4ECD-B9D4-B414D428F894}" type="presParOf" srcId="{483237D2-7B90-4BF7-B7E3-18BC50761947}" destId="{182E0561-2610-482B-835F-22C29884C7AE}" srcOrd="4" destOrd="0" presId="urn:microsoft.com/office/officeart/2005/8/layout/vList4"/>
    <dgm:cxn modelId="{860D4C28-B9C3-4AC2-AEF5-0CF2ACE2E7EB}" type="presParOf" srcId="{182E0561-2610-482B-835F-22C29884C7AE}" destId="{C41AF416-F26F-4AD4-9072-2146E1E28645}" srcOrd="0" destOrd="0" presId="urn:microsoft.com/office/officeart/2005/8/layout/vList4"/>
    <dgm:cxn modelId="{727A69D1-A0FC-42EA-A88B-52D8F4505849}" type="presParOf" srcId="{182E0561-2610-482B-835F-22C29884C7AE}" destId="{2194B754-7391-4B0A-A151-D6380B53F612}" srcOrd="1" destOrd="0" presId="urn:microsoft.com/office/officeart/2005/8/layout/vList4"/>
    <dgm:cxn modelId="{C48F94A3-4AC4-4AB1-B8CA-4196ED677085}" type="presParOf" srcId="{182E0561-2610-482B-835F-22C29884C7AE}" destId="{37723C6E-FED6-4427-9E0E-52AE1CF48CF1}"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DE919A-FD62-430F-9F2B-D6882407C716}" type="doc">
      <dgm:prSet loTypeId="urn:microsoft.com/office/officeart/2005/8/layout/hierarchy2" loCatId="hierarchy" qsTypeId="urn:microsoft.com/office/officeart/2005/8/quickstyle/simple5" qsCatId="simple" csTypeId="urn:microsoft.com/office/officeart/2005/8/colors/colorful1" csCatId="colorful" phldr="1"/>
      <dgm:spPr/>
      <dgm:t>
        <a:bodyPr/>
        <a:lstStyle/>
        <a:p>
          <a:endParaRPr lang="es-ES"/>
        </a:p>
      </dgm:t>
    </dgm:pt>
    <dgm:pt modelId="{8D3E0B0B-FFC4-4994-83B7-4D19BCFC0D1C}">
      <dgm:prSet phldrT="[Texto]" custT="1"/>
      <dgm:spPr/>
      <dgm:t>
        <a:bodyPr/>
        <a:lstStyle/>
        <a:p>
          <a:r>
            <a:rPr lang="es-ES" sz="1800" b="1" dirty="0">
              <a:effectLst>
                <a:outerShdw blurRad="38100" dist="38100" dir="2700000" algn="tl">
                  <a:srgbClr val="000000">
                    <a:alpha val="43137"/>
                  </a:srgbClr>
                </a:outerShdw>
              </a:effectLst>
            </a:rPr>
            <a:t>Metodología de la investigación</a:t>
          </a:r>
        </a:p>
      </dgm:t>
    </dgm:pt>
    <dgm:pt modelId="{5BF08A52-AFFB-473A-A2BE-425FFB0700D1}" type="parTrans" cxnId="{F8E03506-55ED-4B4C-B197-ADDD2FA3C835}">
      <dgm:prSet/>
      <dgm:spPr/>
      <dgm:t>
        <a:bodyPr/>
        <a:lstStyle/>
        <a:p>
          <a:endParaRPr lang="es-ES"/>
        </a:p>
      </dgm:t>
    </dgm:pt>
    <dgm:pt modelId="{367737DF-1025-4A74-8E9D-0EFEAD3A2E9D}" type="sibTrans" cxnId="{F8E03506-55ED-4B4C-B197-ADDD2FA3C835}">
      <dgm:prSet/>
      <dgm:spPr/>
      <dgm:t>
        <a:bodyPr/>
        <a:lstStyle/>
        <a:p>
          <a:endParaRPr lang="es-ES"/>
        </a:p>
      </dgm:t>
    </dgm:pt>
    <dgm:pt modelId="{41911D1F-D8E3-4973-8ED5-866965B58273}">
      <dgm:prSet phldrT="[Texto]"/>
      <dgm:spPr/>
      <dgm:t>
        <a:bodyPr/>
        <a:lstStyle/>
        <a:p>
          <a:r>
            <a:rPr lang="es-ES" b="1" dirty="0">
              <a:effectLst>
                <a:outerShdw blurRad="38100" dist="38100" dir="2700000" algn="tl">
                  <a:srgbClr val="000000">
                    <a:alpha val="43137"/>
                  </a:srgbClr>
                </a:outerShdw>
              </a:effectLst>
            </a:rPr>
            <a:t>Tipo de investigación</a:t>
          </a:r>
        </a:p>
      </dgm:t>
    </dgm:pt>
    <dgm:pt modelId="{6C486E24-4E8E-4B53-B42A-23D4011472F0}" type="parTrans" cxnId="{DED68B74-F4EB-431F-821E-05F85A3E6F9F}">
      <dgm:prSet/>
      <dgm:spPr/>
      <dgm:t>
        <a:bodyPr/>
        <a:lstStyle/>
        <a:p>
          <a:endParaRPr lang="es-ES" dirty="0"/>
        </a:p>
      </dgm:t>
    </dgm:pt>
    <dgm:pt modelId="{7391917E-45B9-4BB0-9F5F-5B7D84B4C0AD}" type="sibTrans" cxnId="{DED68B74-F4EB-431F-821E-05F85A3E6F9F}">
      <dgm:prSet/>
      <dgm:spPr/>
      <dgm:t>
        <a:bodyPr/>
        <a:lstStyle/>
        <a:p>
          <a:endParaRPr lang="es-ES"/>
        </a:p>
      </dgm:t>
    </dgm:pt>
    <dgm:pt modelId="{F71A4D3E-9616-4670-BD09-80288818BB4E}">
      <dgm:prSet phldrT="[Texto]">
        <dgm:style>
          <a:lnRef idx="1">
            <a:schemeClr val="accent2"/>
          </a:lnRef>
          <a:fillRef idx="2">
            <a:schemeClr val="accent2"/>
          </a:fillRef>
          <a:effectRef idx="1">
            <a:schemeClr val="accent2"/>
          </a:effectRef>
          <a:fontRef idx="minor">
            <a:schemeClr val="dk1"/>
          </a:fontRef>
        </dgm:style>
      </dgm:prSet>
      <dgm:spPr/>
      <dgm:t>
        <a:bodyPr/>
        <a:lstStyle/>
        <a:p>
          <a:pPr algn="l"/>
          <a:r>
            <a:rPr lang="es-EC" dirty="0"/>
            <a:t>Mixta Cuantitativa y cualitativa</a:t>
          </a:r>
          <a:endParaRPr lang="es-ES" i="1" dirty="0"/>
        </a:p>
      </dgm:t>
    </dgm:pt>
    <dgm:pt modelId="{F908D1E5-5CCE-4998-BD05-B065136DA37E}" type="parTrans" cxnId="{0747623D-1C72-41AC-9FCB-232AC60973DF}">
      <dgm:prSet/>
      <dgm:spPr/>
      <dgm:t>
        <a:bodyPr/>
        <a:lstStyle/>
        <a:p>
          <a:endParaRPr lang="es-ES"/>
        </a:p>
      </dgm:t>
    </dgm:pt>
    <dgm:pt modelId="{F4EC7D0A-7894-4F74-BF1F-CB5260DA8FEC}" type="sibTrans" cxnId="{0747623D-1C72-41AC-9FCB-232AC60973DF}">
      <dgm:prSet/>
      <dgm:spPr/>
      <dgm:t>
        <a:bodyPr/>
        <a:lstStyle/>
        <a:p>
          <a:endParaRPr lang="es-ES"/>
        </a:p>
      </dgm:t>
    </dgm:pt>
    <dgm:pt modelId="{0BE09805-DC4E-45CE-B132-7B9B07AB7533}">
      <dgm:prSet phldrT="[Texto]"/>
      <dgm:spPr/>
      <dgm:t>
        <a:bodyPr/>
        <a:lstStyle/>
        <a:p>
          <a:r>
            <a:rPr lang="es-ES" b="1" dirty="0">
              <a:effectLst>
                <a:outerShdw blurRad="38100" dist="38100" dir="2700000" algn="tl">
                  <a:srgbClr val="000000">
                    <a:alpha val="43137"/>
                  </a:srgbClr>
                </a:outerShdw>
              </a:effectLst>
            </a:rPr>
            <a:t>Diseño de investigación</a:t>
          </a:r>
        </a:p>
      </dgm:t>
    </dgm:pt>
    <dgm:pt modelId="{AC57DB8C-4DFE-4777-B97B-F741A1DF7F48}" type="parTrans" cxnId="{FAA27C6C-AC65-401B-8001-FE37E779A537}">
      <dgm:prSet/>
      <dgm:spPr/>
      <dgm:t>
        <a:bodyPr/>
        <a:lstStyle/>
        <a:p>
          <a:endParaRPr lang="es-EC"/>
        </a:p>
      </dgm:t>
    </dgm:pt>
    <dgm:pt modelId="{76AC693F-4427-49E5-B6B8-E1AC68D20935}" type="sibTrans" cxnId="{FAA27C6C-AC65-401B-8001-FE37E779A537}">
      <dgm:prSet/>
      <dgm:spPr/>
      <dgm:t>
        <a:bodyPr/>
        <a:lstStyle/>
        <a:p>
          <a:endParaRPr lang="es-EC"/>
        </a:p>
      </dgm:t>
    </dgm:pt>
    <dgm:pt modelId="{48BB749D-4201-4986-A246-9D44F04A64C1}">
      <dgm:prSet phldrT="[Texto]">
        <dgm:style>
          <a:lnRef idx="1">
            <a:schemeClr val="accent2"/>
          </a:lnRef>
          <a:fillRef idx="2">
            <a:schemeClr val="accent2"/>
          </a:fillRef>
          <a:effectRef idx="1">
            <a:schemeClr val="accent2"/>
          </a:effectRef>
          <a:fontRef idx="minor">
            <a:schemeClr val="dk1"/>
          </a:fontRef>
        </dgm:style>
      </dgm:prSet>
      <dgm:spPr/>
      <dgm:t>
        <a:bodyPr/>
        <a:lstStyle/>
        <a:p>
          <a:pPr algn="l"/>
          <a:r>
            <a:rPr lang="es-ES" b="0" dirty="0">
              <a:effectLst>
                <a:outerShdw blurRad="38100" dist="38100" dir="2700000" algn="tl">
                  <a:srgbClr val="000000">
                    <a:alpha val="43137"/>
                  </a:srgbClr>
                </a:outerShdw>
              </a:effectLst>
            </a:rPr>
            <a:t>Descriptiva</a:t>
          </a:r>
        </a:p>
      </dgm:t>
    </dgm:pt>
    <dgm:pt modelId="{A1F37A11-301F-4AE6-85C7-38E7E3519AB1}" type="parTrans" cxnId="{C7328F18-88DE-462F-BBE4-CFE0818F3B1D}">
      <dgm:prSet/>
      <dgm:spPr/>
      <dgm:t>
        <a:bodyPr/>
        <a:lstStyle/>
        <a:p>
          <a:endParaRPr lang="es-EC"/>
        </a:p>
      </dgm:t>
    </dgm:pt>
    <dgm:pt modelId="{DF95AB1F-778C-4FBB-B63F-FE0F67D123D4}" type="sibTrans" cxnId="{C7328F18-88DE-462F-BBE4-CFE0818F3B1D}">
      <dgm:prSet/>
      <dgm:spPr/>
      <dgm:t>
        <a:bodyPr/>
        <a:lstStyle/>
        <a:p>
          <a:endParaRPr lang="es-EC"/>
        </a:p>
      </dgm:t>
    </dgm:pt>
    <dgm:pt modelId="{922A378F-8C05-4329-A81E-63751C884221}" type="pres">
      <dgm:prSet presAssocID="{24DE919A-FD62-430F-9F2B-D6882407C716}" presName="diagram" presStyleCnt="0">
        <dgm:presLayoutVars>
          <dgm:chPref val="1"/>
          <dgm:dir/>
          <dgm:animOne val="branch"/>
          <dgm:animLvl val="lvl"/>
          <dgm:resizeHandles val="exact"/>
        </dgm:presLayoutVars>
      </dgm:prSet>
      <dgm:spPr/>
    </dgm:pt>
    <dgm:pt modelId="{C49CBA80-0B02-48F9-872A-8659D29561AD}" type="pres">
      <dgm:prSet presAssocID="{8D3E0B0B-FFC4-4994-83B7-4D19BCFC0D1C}" presName="root1" presStyleCnt="0"/>
      <dgm:spPr/>
    </dgm:pt>
    <dgm:pt modelId="{F862B898-82ED-4642-870E-927F792ECBE6}" type="pres">
      <dgm:prSet presAssocID="{8D3E0B0B-FFC4-4994-83B7-4D19BCFC0D1C}" presName="LevelOneTextNode" presStyleLbl="node0" presStyleIdx="0" presStyleCnt="1">
        <dgm:presLayoutVars>
          <dgm:chPref val="3"/>
        </dgm:presLayoutVars>
      </dgm:prSet>
      <dgm:spPr/>
    </dgm:pt>
    <dgm:pt modelId="{DA157BEB-8716-4436-93C4-C7D783B5FF2F}" type="pres">
      <dgm:prSet presAssocID="{8D3E0B0B-FFC4-4994-83B7-4D19BCFC0D1C}" presName="level2hierChild" presStyleCnt="0"/>
      <dgm:spPr/>
    </dgm:pt>
    <dgm:pt modelId="{385C12FA-658A-4444-864D-3DEBC3E678A8}" type="pres">
      <dgm:prSet presAssocID="{6C486E24-4E8E-4B53-B42A-23D4011472F0}" presName="conn2-1" presStyleLbl="parChTrans1D2" presStyleIdx="0" presStyleCnt="2"/>
      <dgm:spPr/>
    </dgm:pt>
    <dgm:pt modelId="{674DAEFF-FBCC-4252-AB49-907B02617FCF}" type="pres">
      <dgm:prSet presAssocID="{6C486E24-4E8E-4B53-B42A-23D4011472F0}" presName="connTx" presStyleLbl="parChTrans1D2" presStyleIdx="0" presStyleCnt="2"/>
      <dgm:spPr/>
    </dgm:pt>
    <dgm:pt modelId="{BD49A029-12C6-42E7-A839-B158306014FF}" type="pres">
      <dgm:prSet presAssocID="{41911D1F-D8E3-4973-8ED5-866965B58273}" presName="root2" presStyleCnt="0"/>
      <dgm:spPr/>
    </dgm:pt>
    <dgm:pt modelId="{52860F33-A618-4752-B4CD-E1B654A2FCAF}" type="pres">
      <dgm:prSet presAssocID="{41911D1F-D8E3-4973-8ED5-866965B58273}" presName="LevelTwoTextNode" presStyleLbl="node2" presStyleIdx="0" presStyleCnt="2">
        <dgm:presLayoutVars>
          <dgm:chPref val="3"/>
        </dgm:presLayoutVars>
      </dgm:prSet>
      <dgm:spPr/>
    </dgm:pt>
    <dgm:pt modelId="{F02A100B-76B7-43F4-B5D3-405EF35A79C4}" type="pres">
      <dgm:prSet presAssocID="{41911D1F-D8E3-4973-8ED5-866965B58273}" presName="level3hierChild" presStyleCnt="0"/>
      <dgm:spPr/>
    </dgm:pt>
    <dgm:pt modelId="{7990B9BA-DC8B-4899-869A-3B639ACD7BC3}" type="pres">
      <dgm:prSet presAssocID="{F908D1E5-5CCE-4998-BD05-B065136DA37E}" presName="conn2-1" presStyleLbl="parChTrans1D3" presStyleIdx="0" presStyleCnt="2"/>
      <dgm:spPr/>
    </dgm:pt>
    <dgm:pt modelId="{2B8C7586-C7B8-448D-900C-CFC5BF7E57BD}" type="pres">
      <dgm:prSet presAssocID="{F908D1E5-5CCE-4998-BD05-B065136DA37E}" presName="connTx" presStyleLbl="parChTrans1D3" presStyleIdx="0" presStyleCnt="2"/>
      <dgm:spPr/>
    </dgm:pt>
    <dgm:pt modelId="{87884CC9-2C6A-4990-A456-68A9BE7DDC7A}" type="pres">
      <dgm:prSet presAssocID="{F71A4D3E-9616-4670-BD09-80288818BB4E}" presName="root2" presStyleCnt="0"/>
      <dgm:spPr/>
    </dgm:pt>
    <dgm:pt modelId="{74BB300B-A7B6-4CAC-91F2-D7F94E2CC311}" type="pres">
      <dgm:prSet presAssocID="{F71A4D3E-9616-4670-BD09-80288818BB4E}" presName="LevelTwoTextNode" presStyleLbl="node3" presStyleIdx="0" presStyleCnt="2">
        <dgm:presLayoutVars>
          <dgm:chPref val="3"/>
        </dgm:presLayoutVars>
      </dgm:prSet>
      <dgm:spPr/>
    </dgm:pt>
    <dgm:pt modelId="{FF2F6766-9E55-4241-B958-0E7F2D3614B8}" type="pres">
      <dgm:prSet presAssocID="{F71A4D3E-9616-4670-BD09-80288818BB4E}" presName="level3hierChild" presStyleCnt="0"/>
      <dgm:spPr/>
    </dgm:pt>
    <dgm:pt modelId="{5754D710-C54F-40BF-9CC9-51D555266348}" type="pres">
      <dgm:prSet presAssocID="{AC57DB8C-4DFE-4777-B97B-F741A1DF7F48}" presName="conn2-1" presStyleLbl="parChTrans1D2" presStyleIdx="1" presStyleCnt="2"/>
      <dgm:spPr/>
    </dgm:pt>
    <dgm:pt modelId="{553E5D5A-661E-4906-9853-87C024C3665C}" type="pres">
      <dgm:prSet presAssocID="{AC57DB8C-4DFE-4777-B97B-F741A1DF7F48}" presName="connTx" presStyleLbl="parChTrans1D2" presStyleIdx="1" presStyleCnt="2"/>
      <dgm:spPr/>
    </dgm:pt>
    <dgm:pt modelId="{02B592AF-EE9F-4E7F-9F0C-63237C819575}" type="pres">
      <dgm:prSet presAssocID="{0BE09805-DC4E-45CE-B132-7B9B07AB7533}" presName="root2" presStyleCnt="0"/>
      <dgm:spPr/>
    </dgm:pt>
    <dgm:pt modelId="{27E324B4-8FF7-4541-A5B9-D3CAF926A01E}" type="pres">
      <dgm:prSet presAssocID="{0BE09805-DC4E-45CE-B132-7B9B07AB7533}" presName="LevelTwoTextNode" presStyleLbl="node2" presStyleIdx="1" presStyleCnt="2">
        <dgm:presLayoutVars>
          <dgm:chPref val="3"/>
        </dgm:presLayoutVars>
      </dgm:prSet>
      <dgm:spPr/>
    </dgm:pt>
    <dgm:pt modelId="{49A9045A-E4C2-4F5C-BDB1-045D39B0A768}" type="pres">
      <dgm:prSet presAssocID="{0BE09805-DC4E-45CE-B132-7B9B07AB7533}" presName="level3hierChild" presStyleCnt="0"/>
      <dgm:spPr/>
    </dgm:pt>
    <dgm:pt modelId="{3C9BC039-E4A7-4EA2-A064-C826A024D887}" type="pres">
      <dgm:prSet presAssocID="{A1F37A11-301F-4AE6-85C7-38E7E3519AB1}" presName="conn2-1" presStyleLbl="parChTrans1D3" presStyleIdx="1" presStyleCnt="2"/>
      <dgm:spPr/>
    </dgm:pt>
    <dgm:pt modelId="{A336F20E-EB68-45BF-B444-3951D56E06E8}" type="pres">
      <dgm:prSet presAssocID="{A1F37A11-301F-4AE6-85C7-38E7E3519AB1}" presName="connTx" presStyleLbl="parChTrans1D3" presStyleIdx="1" presStyleCnt="2"/>
      <dgm:spPr/>
    </dgm:pt>
    <dgm:pt modelId="{1865CBA1-0DB9-4767-8C74-28294C6AAD19}" type="pres">
      <dgm:prSet presAssocID="{48BB749D-4201-4986-A246-9D44F04A64C1}" presName="root2" presStyleCnt="0"/>
      <dgm:spPr/>
    </dgm:pt>
    <dgm:pt modelId="{59F1AA21-A668-411F-A25E-92602C9FDF4F}" type="pres">
      <dgm:prSet presAssocID="{48BB749D-4201-4986-A246-9D44F04A64C1}" presName="LevelTwoTextNode" presStyleLbl="node3" presStyleIdx="1" presStyleCnt="2">
        <dgm:presLayoutVars>
          <dgm:chPref val="3"/>
        </dgm:presLayoutVars>
      </dgm:prSet>
      <dgm:spPr/>
    </dgm:pt>
    <dgm:pt modelId="{19D9A2C4-11AF-4EA0-B804-5B28666E5D5B}" type="pres">
      <dgm:prSet presAssocID="{48BB749D-4201-4986-A246-9D44F04A64C1}" presName="level3hierChild" presStyleCnt="0"/>
      <dgm:spPr/>
    </dgm:pt>
  </dgm:ptLst>
  <dgm:cxnLst>
    <dgm:cxn modelId="{F8E03506-55ED-4B4C-B197-ADDD2FA3C835}" srcId="{24DE919A-FD62-430F-9F2B-D6882407C716}" destId="{8D3E0B0B-FFC4-4994-83B7-4D19BCFC0D1C}" srcOrd="0" destOrd="0" parTransId="{5BF08A52-AFFB-473A-A2BE-425FFB0700D1}" sibTransId="{367737DF-1025-4A74-8E9D-0EFEAD3A2E9D}"/>
    <dgm:cxn modelId="{C7328F18-88DE-462F-BBE4-CFE0818F3B1D}" srcId="{0BE09805-DC4E-45CE-B132-7B9B07AB7533}" destId="{48BB749D-4201-4986-A246-9D44F04A64C1}" srcOrd="0" destOrd="0" parTransId="{A1F37A11-301F-4AE6-85C7-38E7E3519AB1}" sibTransId="{DF95AB1F-778C-4FBB-B63F-FE0F67D123D4}"/>
    <dgm:cxn modelId="{BAA1881A-5BFB-4804-8C30-8AE60D574B07}" type="presOf" srcId="{8D3E0B0B-FFC4-4994-83B7-4D19BCFC0D1C}" destId="{F862B898-82ED-4642-870E-927F792ECBE6}" srcOrd="0" destOrd="0" presId="urn:microsoft.com/office/officeart/2005/8/layout/hierarchy2"/>
    <dgm:cxn modelId="{F8171B1B-2DDE-4779-9992-10DCD1C70397}" type="presOf" srcId="{24DE919A-FD62-430F-9F2B-D6882407C716}" destId="{922A378F-8C05-4329-A81E-63751C884221}" srcOrd="0" destOrd="0" presId="urn:microsoft.com/office/officeart/2005/8/layout/hierarchy2"/>
    <dgm:cxn modelId="{1405DC31-477F-4A75-A17B-5268AA89748D}" type="presOf" srcId="{F71A4D3E-9616-4670-BD09-80288818BB4E}" destId="{74BB300B-A7B6-4CAC-91F2-D7F94E2CC311}" srcOrd="0" destOrd="0" presId="urn:microsoft.com/office/officeart/2005/8/layout/hierarchy2"/>
    <dgm:cxn modelId="{0747623D-1C72-41AC-9FCB-232AC60973DF}" srcId="{41911D1F-D8E3-4973-8ED5-866965B58273}" destId="{F71A4D3E-9616-4670-BD09-80288818BB4E}" srcOrd="0" destOrd="0" parTransId="{F908D1E5-5CCE-4998-BD05-B065136DA37E}" sibTransId="{F4EC7D0A-7894-4F74-BF1F-CB5260DA8FEC}"/>
    <dgm:cxn modelId="{9DABF45E-0329-42B7-9967-0AF924C835F3}" type="presOf" srcId="{F908D1E5-5CCE-4998-BD05-B065136DA37E}" destId="{2B8C7586-C7B8-448D-900C-CFC5BF7E57BD}" srcOrd="1" destOrd="0" presId="urn:microsoft.com/office/officeart/2005/8/layout/hierarchy2"/>
    <dgm:cxn modelId="{77256864-BF04-4A50-B066-0FBBFC4FD490}" type="presOf" srcId="{6C486E24-4E8E-4B53-B42A-23D4011472F0}" destId="{385C12FA-658A-4444-864D-3DEBC3E678A8}" srcOrd="0" destOrd="0" presId="urn:microsoft.com/office/officeart/2005/8/layout/hierarchy2"/>
    <dgm:cxn modelId="{FAA27C6C-AC65-401B-8001-FE37E779A537}" srcId="{8D3E0B0B-FFC4-4994-83B7-4D19BCFC0D1C}" destId="{0BE09805-DC4E-45CE-B132-7B9B07AB7533}" srcOrd="1" destOrd="0" parTransId="{AC57DB8C-4DFE-4777-B97B-F741A1DF7F48}" sibTransId="{76AC693F-4427-49E5-B6B8-E1AC68D20935}"/>
    <dgm:cxn modelId="{2571C870-6A0F-4751-BAE9-CC6F4408B5A4}" type="presOf" srcId="{0BE09805-DC4E-45CE-B132-7B9B07AB7533}" destId="{27E324B4-8FF7-4541-A5B9-D3CAF926A01E}" srcOrd="0" destOrd="0" presId="urn:microsoft.com/office/officeart/2005/8/layout/hierarchy2"/>
    <dgm:cxn modelId="{DED68B74-F4EB-431F-821E-05F85A3E6F9F}" srcId="{8D3E0B0B-FFC4-4994-83B7-4D19BCFC0D1C}" destId="{41911D1F-D8E3-4973-8ED5-866965B58273}" srcOrd="0" destOrd="0" parTransId="{6C486E24-4E8E-4B53-B42A-23D4011472F0}" sibTransId="{7391917E-45B9-4BB0-9F5F-5B7D84B4C0AD}"/>
    <dgm:cxn modelId="{B9B10155-1613-4823-9543-5508E23269FD}" type="presOf" srcId="{AC57DB8C-4DFE-4777-B97B-F741A1DF7F48}" destId="{553E5D5A-661E-4906-9853-87C024C3665C}" srcOrd="1" destOrd="0" presId="urn:microsoft.com/office/officeart/2005/8/layout/hierarchy2"/>
    <dgm:cxn modelId="{E7589B7F-04F3-4374-981C-4A80DAD910F0}" type="presOf" srcId="{A1F37A11-301F-4AE6-85C7-38E7E3519AB1}" destId="{A336F20E-EB68-45BF-B444-3951D56E06E8}" srcOrd="1" destOrd="0" presId="urn:microsoft.com/office/officeart/2005/8/layout/hierarchy2"/>
    <dgm:cxn modelId="{D42A9AA3-9880-4C6A-AB08-9500442DA92D}" type="presOf" srcId="{AC57DB8C-4DFE-4777-B97B-F741A1DF7F48}" destId="{5754D710-C54F-40BF-9CC9-51D555266348}" srcOrd="0" destOrd="0" presId="urn:microsoft.com/office/officeart/2005/8/layout/hierarchy2"/>
    <dgm:cxn modelId="{38801CAE-3C5F-4E2A-8711-9B07A6E1DACF}" type="presOf" srcId="{A1F37A11-301F-4AE6-85C7-38E7E3519AB1}" destId="{3C9BC039-E4A7-4EA2-A064-C826A024D887}" srcOrd="0" destOrd="0" presId="urn:microsoft.com/office/officeart/2005/8/layout/hierarchy2"/>
    <dgm:cxn modelId="{B17C08AF-0041-49B3-ADAC-641724018D46}" type="presOf" srcId="{41911D1F-D8E3-4973-8ED5-866965B58273}" destId="{52860F33-A618-4752-B4CD-E1B654A2FCAF}" srcOrd="0" destOrd="0" presId="urn:microsoft.com/office/officeart/2005/8/layout/hierarchy2"/>
    <dgm:cxn modelId="{A38F3AB3-F084-491A-BC77-0D4E54FAC9D2}" type="presOf" srcId="{48BB749D-4201-4986-A246-9D44F04A64C1}" destId="{59F1AA21-A668-411F-A25E-92602C9FDF4F}" srcOrd="0" destOrd="0" presId="urn:microsoft.com/office/officeart/2005/8/layout/hierarchy2"/>
    <dgm:cxn modelId="{A4921FBB-B32C-4D78-A939-5D1329705E75}" type="presOf" srcId="{6C486E24-4E8E-4B53-B42A-23D4011472F0}" destId="{674DAEFF-FBCC-4252-AB49-907B02617FCF}" srcOrd="1" destOrd="0" presId="urn:microsoft.com/office/officeart/2005/8/layout/hierarchy2"/>
    <dgm:cxn modelId="{5B94E3F6-DDED-41D8-8C68-C8555FA51BE8}" type="presOf" srcId="{F908D1E5-5CCE-4998-BD05-B065136DA37E}" destId="{7990B9BA-DC8B-4899-869A-3B639ACD7BC3}" srcOrd="0" destOrd="0" presId="urn:microsoft.com/office/officeart/2005/8/layout/hierarchy2"/>
    <dgm:cxn modelId="{7898F497-2127-4C09-A8B3-1BAC431F76EE}" type="presParOf" srcId="{922A378F-8C05-4329-A81E-63751C884221}" destId="{C49CBA80-0B02-48F9-872A-8659D29561AD}" srcOrd="0" destOrd="0" presId="urn:microsoft.com/office/officeart/2005/8/layout/hierarchy2"/>
    <dgm:cxn modelId="{8E967636-4B56-4B41-B601-CC32BAD5B2EF}" type="presParOf" srcId="{C49CBA80-0B02-48F9-872A-8659D29561AD}" destId="{F862B898-82ED-4642-870E-927F792ECBE6}" srcOrd="0" destOrd="0" presId="urn:microsoft.com/office/officeart/2005/8/layout/hierarchy2"/>
    <dgm:cxn modelId="{98B71874-6026-44A5-B815-982FC4402B5E}" type="presParOf" srcId="{C49CBA80-0B02-48F9-872A-8659D29561AD}" destId="{DA157BEB-8716-4436-93C4-C7D783B5FF2F}" srcOrd="1" destOrd="0" presId="urn:microsoft.com/office/officeart/2005/8/layout/hierarchy2"/>
    <dgm:cxn modelId="{00D01021-EAF2-4DC1-BB9F-AF1D16206853}" type="presParOf" srcId="{DA157BEB-8716-4436-93C4-C7D783B5FF2F}" destId="{385C12FA-658A-4444-864D-3DEBC3E678A8}" srcOrd="0" destOrd="0" presId="urn:microsoft.com/office/officeart/2005/8/layout/hierarchy2"/>
    <dgm:cxn modelId="{21D3FE65-42C3-43D1-8D01-E3588F3635B4}" type="presParOf" srcId="{385C12FA-658A-4444-864D-3DEBC3E678A8}" destId="{674DAEFF-FBCC-4252-AB49-907B02617FCF}" srcOrd="0" destOrd="0" presId="urn:microsoft.com/office/officeart/2005/8/layout/hierarchy2"/>
    <dgm:cxn modelId="{B0D79327-7EE6-4A52-A92C-E50F4AA55D49}" type="presParOf" srcId="{DA157BEB-8716-4436-93C4-C7D783B5FF2F}" destId="{BD49A029-12C6-42E7-A839-B158306014FF}" srcOrd="1" destOrd="0" presId="urn:microsoft.com/office/officeart/2005/8/layout/hierarchy2"/>
    <dgm:cxn modelId="{00E9311B-7D5F-49B6-A74A-72AFE537E899}" type="presParOf" srcId="{BD49A029-12C6-42E7-A839-B158306014FF}" destId="{52860F33-A618-4752-B4CD-E1B654A2FCAF}" srcOrd="0" destOrd="0" presId="urn:microsoft.com/office/officeart/2005/8/layout/hierarchy2"/>
    <dgm:cxn modelId="{E0B38045-CC74-4A5A-8B56-97E444521E3A}" type="presParOf" srcId="{BD49A029-12C6-42E7-A839-B158306014FF}" destId="{F02A100B-76B7-43F4-B5D3-405EF35A79C4}" srcOrd="1" destOrd="0" presId="urn:microsoft.com/office/officeart/2005/8/layout/hierarchy2"/>
    <dgm:cxn modelId="{DBD6E83C-C7EB-40AA-8723-99B63896646F}" type="presParOf" srcId="{F02A100B-76B7-43F4-B5D3-405EF35A79C4}" destId="{7990B9BA-DC8B-4899-869A-3B639ACD7BC3}" srcOrd="0" destOrd="0" presId="urn:microsoft.com/office/officeart/2005/8/layout/hierarchy2"/>
    <dgm:cxn modelId="{8ABA3497-C504-4757-8830-632768D49465}" type="presParOf" srcId="{7990B9BA-DC8B-4899-869A-3B639ACD7BC3}" destId="{2B8C7586-C7B8-448D-900C-CFC5BF7E57BD}" srcOrd="0" destOrd="0" presId="urn:microsoft.com/office/officeart/2005/8/layout/hierarchy2"/>
    <dgm:cxn modelId="{3596165E-A0FA-4AF8-9968-E4F0D1AA7C04}" type="presParOf" srcId="{F02A100B-76B7-43F4-B5D3-405EF35A79C4}" destId="{87884CC9-2C6A-4990-A456-68A9BE7DDC7A}" srcOrd="1" destOrd="0" presId="urn:microsoft.com/office/officeart/2005/8/layout/hierarchy2"/>
    <dgm:cxn modelId="{3BCAED9C-A364-4647-B791-000C8276DBF4}" type="presParOf" srcId="{87884CC9-2C6A-4990-A456-68A9BE7DDC7A}" destId="{74BB300B-A7B6-4CAC-91F2-D7F94E2CC311}" srcOrd="0" destOrd="0" presId="urn:microsoft.com/office/officeart/2005/8/layout/hierarchy2"/>
    <dgm:cxn modelId="{A3C56417-7F45-41E1-B57E-8066604F288E}" type="presParOf" srcId="{87884CC9-2C6A-4990-A456-68A9BE7DDC7A}" destId="{FF2F6766-9E55-4241-B958-0E7F2D3614B8}" srcOrd="1" destOrd="0" presId="urn:microsoft.com/office/officeart/2005/8/layout/hierarchy2"/>
    <dgm:cxn modelId="{44772EF6-6A7B-4A29-AF39-6AFB7367570C}" type="presParOf" srcId="{DA157BEB-8716-4436-93C4-C7D783B5FF2F}" destId="{5754D710-C54F-40BF-9CC9-51D555266348}" srcOrd="2" destOrd="0" presId="urn:microsoft.com/office/officeart/2005/8/layout/hierarchy2"/>
    <dgm:cxn modelId="{306C80B9-66D4-4F86-9FF5-FD05CD92874E}" type="presParOf" srcId="{5754D710-C54F-40BF-9CC9-51D555266348}" destId="{553E5D5A-661E-4906-9853-87C024C3665C}" srcOrd="0" destOrd="0" presId="urn:microsoft.com/office/officeart/2005/8/layout/hierarchy2"/>
    <dgm:cxn modelId="{A8A8CD0A-CF15-4CF9-95CB-3861EE715685}" type="presParOf" srcId="{DA157BEB-8716-4436-93C4-C7D783B5FF2F}" destId="{02B592AF-EE9F-4E7F-9F0C-63237C819575}" srcOrd="3" destOrd="0" presId="urn:microsoft.com/office/officeart/2005/8/layout/hierarchy2"/>
    <dgm:cxn modelId="{E062246A-59E8-4085-A32C-8F7A07057D28}" type="presParOf" srcId="{02B592AF-EE9F-4E7F-9F0C-63237C819575}" destId="{27E324B4-8FF7-4541-A5B9-D3CAF926A01E}" srcOrd="0" destOrd="0" presId="urn:microsoft.com/office/officeart/2005/8/layout/hierarchy2"/>
    <dgm:cxn modelId="{5ED7FB47-EDE8-4BA6-A932-5CC316F47B62}" type="presParOf" srcId="{02B592AF-EE9F-4E7F-9F0C-63237C819575}" destId="{49A9045A-E4C2-4F5C-BDB1-045D39B0A768}" srcOrd="1" destOrd="0" presId="urn:microsoft.com/office/officeart/2005/8/layout/hierarchy2"/>
    <dgm:cxn modelId="{69ABCA68-C3B4-4CF4-8796-EC6D268B9A12}" type="presParOf" srcId="{49A9045A-E4C2-4F5C-BDB1-045D39B0A768}" destId="{3C9BC039-E4A7-4EA2-A064-C826A024D887}" srcOrd="0" destOrd="0" presId="urn:microsoft.com/office/officeart/2005/8/layout/hierarchy2"/>
    <dgm:cxn modelId="{AA77556E-9CA9-4474-AE66-5CD4E992062E}" type="presParOf" srcId="{3C9BC039-E4A7-4EA2-A064-C826A024D887}" destId="{A336F20E-EB68-45BF-B444-3951D56E06E8}" srcOrd="0" destOrd="0" presId="urn:microsoft.com/office/officeart/2005/8/layout/hierarchy2"/>
    <dgm:cxn modelId="{371750C1-A9B3-46F9-8E61-986EAF0DA902}" type="presParOf" srcId="{49A9045A-E4C2-4F5C-BDB1-045D39B0A768}" destId="{1865CBA1-0DB9-4767-8C74-28294C6AAD19}" srcOrd="1" destOrd="0" presId="urn:microsoft.com/office/officeart/2005/8/layout/hierarchy2"/>
    <dgm:cxn modelId="{C62D7906-2C4C-42FF-90FA-AC6A6741014B}" type="presParOf" srcId="{1865CBA1-0DB9-4767-8C74-28294C6AAD19}" destId="{59F1AA21-A668-411F-A25E-92602C9FDF4F}" srcOrd="0" destOrd="0" presId="urn:microsoft.com/office/officeart/2005/8/layout/hierarchy2"/>
    <dgm:cxn modelId="{69EBBE1B-F41E-4786-A3C6-4EDB8A08B770}" type="presParOf" srcId="{1865CBA1-0DB9-4767-8C74-28294C6AAD19}" destId="{19D9A2C4-11AF-4EA0-B804-5B28666E5D5B}"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1C71F7-B196-4333-A0D8-F856A402348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11E32B60-ECA1-49C3-887D-2CABDEE89298}">
      <dgm:prSet phldrT="[Texto]" custT="1"/>
      <dgm:spPr/>
      <dgm:t>
        <a:bodyPr/>
        <a:lstStyle/>
        <a:p>
          <a:r>
            <a:rPr lang="es-ES" sz="1800" b="1" dirty="0"/>
            <a:t>Determinar las deficiencias en el proceso de capacitación y reentrenamiento de los reservistas de las Fuerzas Armadas. </a:t>
          </a:r>
        </a:p>
      </dgm:t>
    </dgm:pt>
    <dgm:pt modelId="{CA3C5129-E9DF-411C-8257-B3BC9FF8F860}" type="parTrans" cxnId="{ED42B859-6A8D-4368-BF1A-DBE1D7D5F8C8}">
      <dgm:prSet/>
      <dgm:spPr/>
      <dgm:t>
        <a:bodyPr/>
        <a:lstStyle/>
        <a:p>
          <a:endParaRPr lang="es-ES" sz="2800"/>
        </a:p>
      </dgm:t>
    </dgm:pt>
    <dgm:pt modelId="{9C49E2E0-7954-4EFC-993F-DE729C16D19B}" type="sibTrans" cxnId="{ED42B859-6A8D-4368-BF1A-DBE1D7D5F8C8}">
      <dgm:prSet/>
      <dgm:spPr/>
      <dgm:t>
        <a:bodyPr/>
        <a:lstStyle/>
        <a:p>
          <a:endParaRPr lang="es-ES" sz="2800"/>
        </a:p>
      </dgm:t>
    </dgm:pt>
    <dgm:pt modelId="{99780958-4F78-44D9-8177-E8A8FA0A09BF}">
      <dgm:prSet custT="1"/>
      <dgm:spPr/>
      <dgm:t>
        <a:bodyPr/>
        <a:lstStyle/>
        <a:p>
          <a:r>
            <a:rPr lang="es-ES" sz="1600" dirty="0"/>
            <a:t>Aunque el plan es específico para el desarrollo de las reservas en función de objetivos específicos a la formación y necesidades de las Fuerzas Armadas, este no se encuentra en concordancia con los objetivos institucionales y con los de la planificación de la defensa que vinculan a al ejército con el desarrollo del país y con la sociedad ecuatoriana. Esta apreciación se basa además en la concepción teórica y conceptual inicialmente de la organización militar y del reservista cuyas bases sociológicas determina que posee características civiles y militares que pueden ser aprovechadas por la institución militar.</a:t>
          </a:r>
        </a:p>
      </dgm:t>
    </dgm:pt>
    <dgm:pt modelId="{706EBC37-A04A-42A6-A8F7-EEC6FFAFF687}" type="parTrans" cxnId="{E612480C-EEB4-40BD-B0E8-1B63B677AA34}">
      <dgm:prSet/>
      <dgm:spPr/>
      <dgm:t>
        <a:bodyPr/>
        <a:lstStyle/>
        <a:p>
          <a:endParaRPr lang="es-ES" sz="2800"/>
        </a:p>
      </dgm:t>
    </dgm:pt>
    <dgm:pt modelId="{485E0C01-1180-45E8-B687-7C5CA6FAC6F3}" type="sibTrans" cxnId="{E612480C-EEB4-40BD-B0E8-1B63B677AA34}">
      <dgm:prSet/>
      <dgm:spPr/>
      <dgm:t>
        <a:bodyPr/>
        <a:lstStyle/>
        <a:p>
          <a:endParaRPr lang="es-ES" sz="2800"/>
        </a:p>
      </dgm:t>
    </dgm:pt>
    <dgm:pt modelId="{C3E53C71-EB05-4DED-9B59-7FC5481086ED}">
      <dgm:prSet custT="1"/>
      <dgm:spPr/>
      <dgm:t>
        <a:bodyPr/>
        <a:lstStyle/>
        <a:p>
          <a:r>
            <a:rPr lang="es-ES" sz="1600" dirty="0"/>
            <a:t>Se pudo determinar ciertos aspectos de mejora necesarios en el plan de carrera los cuales en su mayoría fueron altamente valorados en las encuestas tomando en cuenta opiniones de expertos y de los propios reservistas y considerando la gestión que a nivel global tiene las fuerzas armadas para este grupo especial de la sociedades así que aspectos como la deficiencias de incentivos y reconocimientos (económicos y militares), una revisión adecuada para la determinación de los perfiles de aceptación para reservistas, la falta de consideración del aporte profesional de los mismos y la facilidad para la vinculación y coordinación durante los períodos de entrenamiento son considerados como deficiencias, y se puede concluir que el plan de carrera es perfectible y mejorable en función de los beneficios mutuos del reservista y de la institución militar.. </a:t>
          </a:r>
          <a:endParaRPr lang="es-EC" sz="1600" dirty="0"/>
        </a:p>
      </dgm:t>
    </dgm:pt>
    <dgm:pt modelId="{83271964-8459-4C59-B323-170945569EDE}" type="parTrans" cxnId="{3A3AB66D-12CC-4698-B1DA-28A62A08D39C}">
      <dgm:prSet/>
      <dgm:spPr/>
      <dgm:t>
        <a:bodyPr/>
        <a:lstStyle/>
        <a:p>
          <a:endParaRPr lang="es-EC" sz="2800"/>
        </a:p>
      </dgm:t>
    </dgm:pt>
    <dgm:pt modelId="{4C19C338-85C9-4BF7-A57D-0BB0EFC08444}" type="sibTrans" cxnId="{3A3AB66D-12CC-4698-B1DA-28A62A08D39C}">
      <dgm:prSet/>
      <dgm:spPr/>
      <dgm:t>
        <a:bodyPr/>
        <a:lstStyle/>
        <a:p>
          <a:endParaRPr lang="es-EC" sz="2800"/>
        </a:p>
      </dgm:t>
    </dgm:pt>
    <dgm:pt modelId="{B2733EFC-D299-4E96-9BA9-EDE60A95C57A}" type="pres">
      <dgm:prSet presAssocID="{EB1C71F7-B196-4333-A0D8-F856A4023489}" presName="linear" presStyleCnt="0">
        <dgm:presLayoutVars>
          <dgm:dir/>
          <dgm:animLvl val="lvl"/>
          <dgm:resizeHandles val="exact"/>
        </dgm:presLayoutVars>
      </dgm:prSet>
      <dgm:spPr/>
    </dgm:pt>
    <dgm:pt modelId="{79616C9E-0490-4408-8452-BDD9A0941865}" type="pres">
      <dgm:prSet presAssocID="{11E32B60-ECA1-49C3-887D-2CABDEE89298}" presName="parentLin" presStyleCnt="0"/>
      <dgm:spPr/>
    </dgm:pt>
    <dgm:pt modelId="{B8D6875E-1FA1-47C7-A1E7-2FD4DBE5CB8F}" type="pres">
      <dgm:prSet presAssocID="{11E32B60-ECA1-49C3-887D-2CABDEE89298}" presName="parentLeftMargin" presStyleLbl="node1" presStyleIdx="0" presStyleCnt="1"/>
      <dgm:spPr/>
    </dgm:pt>
    <dgm:pt modelId="{41D886ED-1107-4134-8718-5B0F458EBC4E}" type="pres">
      <dgm:prSet presAssocID="{11E32B60-ECA1-49C3-887D-2CABDEE89298}" presName="parentText" presStyleLbl="node1" presStyleIdx="0" presStyleCnt="1" custScaleY="64894">
        <dgm:presLayoutVars>
          <dgm:chMax val="0"/>
          <dgm:bulletEnabled val="1"/>
        </dgm:presLayoutVars>
      </dgm:prSet>
      <dgm:spPr/>
    </dgm:pt>
    <dgm:pt modelId="{464B6809-528F-4F77-839F-61867AC086D1}" type="pres">
      <dgm:prSet presAssocID="{11E32B60-ECA1-49C3-887D-2CABDEE89298}" presName="negativeSpace" presStyleCnt="0"/>
      <dgm:spPr/>
    </dgm:pt>
    <dgm:pt modelId="{134490C3-A02A-4469-B77F-F848C95A2590}" type="pres">
      <dgm:prSet presAssocID="{11E32B60-ECA1-49C3-887D-2CABDEE89298}" presName="childText" presStyleLbl="conFgAcc1" presStyleIdx="0" presStyleCnt="1">
        <dgm:presLayoutVars>
          <dgm:bulletEnabled val="1"/>
        </dgm:presLayoutVars>
      </dgm:prSet>
      <dgm:spPr/>
    </dgm:pt>
  </dgm:ptLst>
  <dgm:cxnLst>
    <dgm:cxn modelId="{E612480C-EEB4-40BD-B0E8-1B63B677AA34}" srcId="{11E32B60-ECA1-49C3-887D-2CABDEE89298}" destId="{99780958-4F78-44D9-8177-E8A8FA0A09BF}" srcOrd="0" destOrd="0" parTransId="{706EBC37-A04A-42A6-A8F7-EEC6FFAFF687}" sibTransId="{485E0C01-1180-45E8-B687-7C5CA6FAC6F3}"/>
    <dgm:cxn modelId="{CAFA0927-F6C5-4C04-AF74-1CC2BD28A429}" type="presOf" srcId="{11E32B60-ECA1-49C3-887D-2CABDEE89298}" destId="{B8D6875E-1FA1-47C7-A1E7-2FD4DBE5CB8F}" srcOrd="0" destOrd="0" presId="urn:microsoft.com/office/officeart/2005/8/layout/list1"/>
    <dgm:cxn modelId="{3A3AB66D-12CC-4698-B1DA-28A62A08D39C}" srcId="{11E32B60-ECA1-49C3-887D-2CABDEE89298}" destId="{C3E53C71-EB05-4DED-9B59-7FC5481086ED}" srcOrd="1" destOrd="0" parTransId="{83271964-8459-4C59-B323-170945569EDE}" sibTransId="{4C19C338-85C9-4BF7-A57D-0BB0EFC08444}"/>
    <dgm:cxn modelId="{FE311C57-EA05-4E93-815F-B5E69B6670A7}" type="presOf" srcId="{C3E53C71-EB05-4DED-9B59-7FC5481086ED}" destId="{134490C3-A02A-4469-B77F-F848C95A2590}" srcOrd="0" destOrd="1" presId="urn:microsoft.com/office/officeart/2005/8/layout/list1"/>
    <dgm:cxn modelId="{ED42B859-6A8D-4368-BF1A-DBE1D7D5F8C8}" srcId="{EB1C71F7-B196-4333-A0D8-F856A4023489}" destId="{11E32B60-ECA1-49C3-887D-2CABDEE89298}" srcOrd="0" destOrd="0" parTransId="{CA3C5129-E9DF-411C-8257-B3BC9FF8F860}" sibTransId="{9C49E2E0-7954-4EFC-993F-DE729C16D19B}"/>
    <dgm:cxn modelId="{DFED2CCA-D329-4639-B25C-DB304ADD7DB9}" type="presOf" srcId="{EB1C71F7-B196-4333-A0D8-F856A4023489}" destId="{B2733EFC-D299-4E96-9BA9-EDE60A95C57A}" srcOrd="0" destOrd="0" presId="urn:microsoft.com/office/officeart/2005/8/layout/list1"/>
    <dgm:cxn modelId="{A77FCBD1-EA82-47D1-8D5D-5FDF1A87B71A}" type="presOf" srcId="{11E32B60-ECA1-49C3-887D-2CABDEE89298}" destId="{41D886ED-1107-4134-8718-5B0F458EBC4E}" srcOrd="1" destOrd="0" presId="urn:microsoft.com/office/officeart/2005/8/layout/list1"/>
    <dgm:cxn modelId="{3C3F43EF-A29A-44CC-BEDA-03E33FCE9DA1}" type="presOf" srcId="{99780958-4F78-44D9-8177-E8A8FA0A09BF}" destId="{134490C3-A02A-4469-B77F-F848C95A2590}" srcOrd="0" destOrd="0" presId="urn:microsoft.com/office/officeart/2005/8/layout/list1"/>
    <dgm:cxn modelId="{16428DF2-A68E-41CC-A9FE-744847A7704E}" type="presParOf" srcId="{B2733EFC-D299-4E96-9BA9-EDE60A95C57A}" destId="{79616C9E-0490-4408-8452-BDD9A0941865}" srcOrd="0" destOrd="0" presId="urn:microsoft.com/office/officeart/2005/8/layout/list1"/>
    <dgm:cxn modelId="{4B3E2C60-932D-4E45-99EE-8599CFA79B12}" type="presParOf" srcId="{79616C9E-0490-4408-8452-BDD9A0941865}" destId="{B8D6875E-1FA1-47C7-A1E7-2FD4DBE5CB8F}" srcOrd="0" destOrd="0" presId="urn:microsoft.com/office/officeart/2005/8/layout/list1"/>
    <dgm:cxn modelId="{2EE01B01-CF65-49D6-A8EB-437B6DF806E0}" type="presParOf" srcId="{79616C9E-0490-4408-8452-BDD9A0941865}" destId="{41D886ED-1107-4134-8718-5B0F458EBC4E}" srcOrd="1" destOrd="0" presId="urn:microsoft.com/office/officeart/2005/8/layout/list1"/>
    <dgm:cxn modelId="{E67AF6E2-03F4-4699-9D8A-F2D41954F4FC}" type="presParOf" srcId="{B2733EFC-D299-4E96-9BA9-EDE60A95C57A}" destId="{464B6809-528F-4F77-839F-61867AC086D1}" srcOrd="1" destOrd="0" presId="urn:microsoft.com/office/officeart/2005/8/layout/list1"/>
    <dgm:cxn modelId="{6F08FBE9-CD34-4571-BA5E-1973DB685057}" type="presParOf" srcId="{B2733EFC-D299-4E96-9BA9-EDE60A95C57A}" destId="{134490C3-A02A-4469-B77F-F848C95A25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1C71F7-B196-4333-A0D8-F856A402348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11E32B60-ECA1-49C3-887D-2CABDEE89298}">
      <dgm:prSet phldrT="[Texto]" custT="1"/>
      <dgm:spPr/>
      <dgm:t>
        <a:bodyPr/>
        <a:lstStyle/>
        <a:p>
          <a:r>
            <a:rPr lang="es-ES" sz="2000" dirty="0"/>
            <a:t>Analizar los objetivos del plan de carrera del reservista en función de su cumplimiento en el año 2020</a:t>
          </a:r>
        </a:p>
      </dgm:t>
    </dgm:pt>
    <dgm:pt modelId="{CA3C5129-E9DF-411C-8257-B3BC9FF8F860}" type="parTrans" cxnId="{ED42B859-6A8D-4368-BF1A-DBE1D7D5F8C8}">
      <dgm:prSet/>
      <dgm:spPr/>
      <dgm:t>
        <a:bodyPr/>
        <a:lstStyle/>
        <a:p>
          <a:endParaRPr lang="es-ES"/>
        </a:p>
      </dgm:t>
    </dgm:pt>
    <dgm:pt modelId="{9C49E2E0-7954-4EFC-993F-DE729C16D19B}" type="sibTrans" cxnId="{ED42B859-6A8D-4368-BF1A-DBE1D7D5F8C8}">
      <dgm:prSet/>
      <dgm:spPr/>
      <dgm:t>
        <a:bodyPr/>
        <a:lstStyle/>
        <a:p>
          <a:endParaRPr lang="es-ES"/>
        </a:p>
      </dgm:t>
    </dgm:pt>
    <dgm:pt modelId="{99780958-4F78-44D9-8177-E8A8FA0A09BF}">
      <dgm:prSet/>
      <dgm:spPr/>
      <dgm:t>
        <a:bodyPr/>
        <a:lstStyle/>
        <a:p>
          <a:r>
            <a:rPr lang="es-ES" dirty="0"/>
            <a:t>Objetivos del Plan de Carrera de oficiales y Clases de Reserva de las Fuerzas Armadas (Ministerio de Defensa Nacional, 2017):</a:t>
          </a:r>
        </a:p>
      </dgm:t>
    </dgm:pt>
    <dgm:pt modelId="{706EBC37-A04A-42A6-A8F7-EEC6FFAFF687}" type="parTrans" cxnId="{E612480C-EEB4-40BD-B0E8-1B63B677AA34}">
      <dgm:prSet/>
      <dgm:spPr/>
      <dgm:t>
        <a:bodyPr/>
        <a:lstStyle/>
        <a:p>
          <a:endParaRPr lang="es-ES"/>
        </a:p>
      </dgm:t>
    </dgm:pt>
    <dgm:pt modelId="{485E0C01-1180-45E8-B687-7C5CA6FAC6F3}" type="sibTrans" cxnId="{E612480C-EEB4-40BD-B0E8-1B63B677AA34}">
      <dgm:prSet/>
      <dgm:spPr/>
      <dgm:t>
        <a:bodyPr/>
        <a:lstStyle/>
        <a:p>
          <a:endParaRPr lang="es-ES"/>
        </a:p>
      </dgm:t>
    </dgm:pt>
    <dgm:pt modelId="{957FF1D5-95B0-409C-B8B4-E84BFA9965FB}">
      <dgm:prSet/>
      <dgm:spPr/>
      <dgm:t>
        <a:bodyPr/>
        <a:lstStyle/>
        <a:p>
          <a:r>
            <a:rPr lang="es-ES" dirty="0"/>
            <a:t>Proporcionar oficiales y clases de reserva capacitados y entrenados para el cumplimiento de la misión de fuerzas Armadas en defensa externa, conflicto interno y desastres naturales.</a:t>
          </a:r>
          <a:endParaRPr lang="es-EC" dirty="0"/>
        </a:p>
      </dgm:t>
    </dgm:pt>
    <dgm:pt modelId="{101B36E1-FDD2-42CB-AB37-D140B28CC2FC}" type="parTrans" cxnId="{9368C6B8-8D9D-4B94-9C19-9581932D8006}">
      <dgm:prSet/>
      <dgm:spPr/>
      <dgm:t>
        <a:bodyPr/>
        <a:lstStyle/>
        <a:p>
          <a:endParaRPr lang="es-EC"/>
        </a:p>
      </dgm:t>
    </dgm:pt>
    <dgm:pt modelId="{C1BF4D01-EF74-4747-A543-E4A6142933AD}" type="sibTrans" cxnId="{9368C6B8-8D9D-4B94-9C19-9581932D8006}">
      <dgm:prSet/>
      <dgm:spPr/>
      <dgm:t>
        <a:bodyPr/>
        <a:lstStyle/>
        <a:p>
          <a:endParaRPr lang="es-EC"/>
        </a:p>
      </dgm:t>
    </dgm:pt>
    <dgm:pt modelId="{CF832AC0-3780-4DBC-A003-3C72DFE015D1}">
      <dgm:prSet/>
      <dgm:spPr/>
      <dgm:t>
        <a:bodyPr/>
        <a:lstStyle/>
        <a:p>
          <a:r>
            <a:rPr lang="es-ES" dirty="0"/>
            <a:t>Formar y perfeccionar a los oficiales hasta la jerarquía de Capitán, y Clases hasta la jerarquía de Sargento de Reserva de las Fuerzas para su eficiente desempeño</a:t>
          </a:r>
          <a:endParaRPr lang="es-EC" dirty="0"/>
        </a:p>
      </dgm:t>
    </dgm:pt>
    <dgm:pt modelId="{F1EE1855-7775-4481-A3B9-E4C529FCD73E}" type="parTrans" cxnId="{8822E5FC-182A-4E6F-B413-47496C098498}">
      <dgm:prSet/>
      <dgm:spPr/>
      <dgm:t>
        <a:bodyPr/>
        <a:lstStyle/>
        <a:p>
          <a:endParaRPr lang="es-EC"/>
        </a:p>
      </dgm:t>
    </dgm:pt>
    <dgm:pt modelId="{D5024C38-DF9E-4FDF-8990-765EC62FF49A}" type="sibTrans" cxnId="{8822E5FC-182A-4E6F-B413-47496C098498}">
      <dgm:prSet/>
      <dgm:spPr/>
      <dgm:t>
        <a:bodyPr/>
        <a:lstStyle/>
        <a:p>
          <a:endParaRPr lang="es-EC"/>
        </a:p>
      </dgm:t>
    </dgm:pt>
    <dgm:pt modelId="{C607F85F-B3A3-41F3-BECE-9920A5440568}">
      <dgm:prSet/>
      <dgm:spPr/>
      <dgm:t>
        <a:bodyPr/>
        <a:lstStyle/>
        <a:p>
          <a:r>
            <a:rPr lang="es-ES" dirty="0"/>
            <a:t>Se pueden considerar a los objetivos del plan de carrera como específicos en función de los alcances que pretende en función de la formación militar del reservista, sin embargo esta especificidad debe partir de un contexto en el cual se considere las características del reservista y los intereses mutuos tanto para la institución como para el reservista mismo, lo cual genera un compromiso de las partes por alcanzar los objetivos, si bien el carácter reservado del documento no permite su socialización, el contexto dentro de la institución militar el vínculo con la sociedad puede permitir mejores planificaciones para enfrentar las nuevas amenazas aprovechando los recursos  que ofrece la misma sociedad en la que subyace los principios de formación de las Fuerzas Armadas, además , del interés motivacional que puede determinar una mayor compromiso y el mejoramiento de la cultura organizacional de la institución y la afirmación de valores institucionales.</a:t>
          </a:r>
          <a:endParaRPr lang="es-EC" dirty="0"/>
        </a:p>
      </dgm:t>
    </dgm:pt>
    <dgm:pt modelId="{167EE143-932F-435F-A115-5946BFF635CA}" type="parTrans" cxnId="{D7033520-8339-46E7-83D4-903ACBE05F3C}">
      <dgm:prSet/>
      <dgm:spPr/>
      <dgm:t>
        <a:bodyPr/>
        <a:lstStyle/>
        <a:p>
          <a:endParaRPr lang="es-EC"/>
        </a:p>
      </dgm:t>
    </dgm:pt>
    <dgm:pt modelId="{8FDC6092-59C2-4E2C-BF7E-C90C9EE1512E}" type="sibTrans" cxnId="{D7033520-8339-46E7-83D4-903ACBE05F3C}">
      <dgm:prSet/>
      <dgm:spPr/>
      <dgm:t>
        <a:bodyPr/>
        <a:lstStyle/>
        <a:p>
          <a:endParaRPr lang="es-EC"/>
        </a:p>
      </dgm:t>
    </dgm:pt>
    <dgm:pt modelId="{B2733EFC-D299-4E96-9BA9-EDE60A95C57A}" type="pres">
      <dgm:prSet presAssocID="{EB1C71F7-B196-4333-A0D8-F856A4023489}" presName="linear" presStyleCnt="0">
        <dgm:presLayoutVars>
          <dgm:dir/>
          <dgm:animLvl val="lvl"/>
          <dgm:resizeHandles val="exact"/>
        </dgm:presLayoutVars>
      </dgm:prSet>
      <dgm:spPr/>
    </dgm:pt>
    <dgm:pt modelId="{79616C9E-0490-4408-8452-BDD9A0941865}" type="pres">
      <dgm:prSet presAssocID="{11E32B60-ECA1-49C3-887D-2CABDEE89298}" presName="parentLin" presStyleCnt="0"/>
      <dgm:spPr/>
    </dgm:pt>
    <dgm:pt modelId="{B8D6875E-1FA1-47C7-A1E7-2FD4DBE5CB8F}" type="pres">
      <dgm:prSet presAssocID="{11E32B60-ECA1-49C3-887D-2CABDEE89298}" presName="parentLeftMargin" presStyleLbl="node1" presStyleIdx="0" presStyleCnt="1"/>
      <dgm:spPr/>
    </dgm:pt>
    <dgm:pt modelId="{41D886ED-1107-4134-8718-5B0F458EBC4E}" type="pres">
      <dgm:prSet presAssocID="{11E32B60-ECA1-49C3-887D-2CABDEE89298}" presName="parentText" presStyleLbl="node1" presStyleIdx="0" presStyleCnt="1" custScaleY="196989">
        <dgm:presLayoutVars>
          <dgm:chMax val="0"/>
          <dgm:bulletEnabled val="1"/>
        </dgm:presLayoutVars>
      </dgm:prSet>
      <dgm:spPr/>
    </dgm:pt>
    <dgm:pt modelId="{464B6809-528F-4F77-839F-61867AC086D1}" type="pres">
      <dgm:prSet presAssocID="{11E32B60-ECA1-49C3-887D-2CABDEE89298}" presName="negativeSpace" presStyleCnt="0"/>
      <dgm:spPr/>
    </dgm:pt>
    <dgm:pt modelId="{134490C3-A02A-4469-B77F-F848C95A2590}" type="pres">
      <dgm:prSet presAssocID="{11E32B60-ECA1-49C3-887D-2CABDEE89298}" presName="childText" presStyleLbl="conFgAcc1" presStyleIdx="0" presStyleCnt="1">
        <dgm:presLayoutVars>
          <dgm:bulletEnabled val="1"/>
        </dgm:presLayoutVars>
      </dgm:prSet>
      <dgm:spPr/>
    </dgm:pt>
  </dgm:ptLst>
  <dgm:cxnLst>
    <dgm:cxn modelId="{E612480C-EEB4-40BD-B0E8-1B63B677AA34}" srcId="{11E32B60-ECA1-49C3-887D-2CABDEE89298}" destId="{99780958-4F78-44D9-8177-E8A8FA0A09BF}" srcOrd="0" destOrd="0" parTransId="{706EBC37-A04A-42A6-A8F7-EEC6FFAFF687}" sibTransId="{485E0C01-1180-45E8-B687-7C5CA6FAC6F3}"/>
    <dgm:cxn modelId="{4B85940F-BB26-4B02-AFE4-4EFCB742C647}" type="presOf" srcId="{957FF1D5-95B0-409C-B8B4-E84BFA9965FB}" destId="{134490C3-A02A-4469-B77F-F848C95A2590}" srcOrd="0" destOrd="1" presId="urn:microsoft.com/office/officeart/2005/8/layout/list1"/>
    <dgm:cxn modelId="{B5D4E11B-1270-45F4-A3C1-AD82F754F9E0}" type="presOf" srcId="{C607F85F-B3A3-41F3-BECE-9920A5440568}" destId="{134490C3-A02A-4469-B77F-F848C95A2590}" srcOrd="0" destOrd="3" presId="urn:microsoft.com/office/officeart/2005/8/layout/list1"/>
    <dgm:cxn modelId="{D7033520-8339-46E7-83D4-903ACBE05F3C}" srcId="{11E32B60-ECA1-49C3-887D-2CABDEE89298}" destId="{C607F85F-B3A3-41F3-BECE-9920A5440568}" srcOrd="1" destOrd="0" parTransId="{167EE143-932F-435F-A115-5946BFF635CA}" sibTransId="{8FDC6092-59C2-4E2C-BF7E-C90C9EE1512E}"/>
    <dgm:cxn modelId="{CAFA0927-F6C5-4C04-AF74-1CC2BD28A429}" type="presOf" srcId="{11E32B60-ECA1-49C3-887D-2CABDEE89298}" destId="{B8D6875E-1FA1-47C7-A1E7-2FD4DBE5CB8F}" srcOrd="0" destOrd="0" presId="urn:microsoft.com/office/officeart/2005/8/layout/list1"/>
    <dgm:cxn modelId="{9F5BD561-D0F6-49D8-A8BF-D38CD8361958}" type="presOf" srcId="{CF832AC0-3780-4DBC-A003-3C72DFE015D1}" destId="{134490C3-A02A-4469-B77F-F848C95A2590}" srcOrd="0" destOrd="2" presId="urn:microsoft.com/office/officeart/2005/8/layout/list1"/>
    <dgm:cxn modelId="{ED42B859-6A8D-4368-BF1A-DBE1D7D5F8C8}" srcId="{EB1C71F7-B196-4333-A0D8-F856A4023489}" destId="{11E32B60-ECA1-49C3-887D-2CABDEE89298}" srcOrd="0" destOrd="0" parTransId="{CA3C5129-E9DF-411C-8257-B3BC9FF8F860}" sibTransId="{9C49E2E0-7954-4EFC-993F-DE729C16D19B}"/>
    <dgm:cxn modelId="{9368C6B8-8D9D-4B94-9C19-9581932D8006}" srcId="{99780958-4F78-44D9-8177-E8A8FA0A09BF}" destId="{957FF1D5-95B0-409C-B8B4-E84BFA9965FB}" srcOrd="0" destOrd="0" parTransId="{101B36E1-FDD2-42CB-AB37-D140B28CC2FC}" sibTransId="{C1BF4D01-EF74-4747-A543-E4A6142933AD}"/>
    <dgm:cxn modelId="{DFED2CCA-D329-4639-B25C-DB304ADD7DB9}" type="presOf" srcId="{EB1C71F7-B196-4333-A0D8-F856A4023489}" destId="{B2733EFC-D299-4E96-9BA9-EDE60A95C57A}" srcOrd="0" destOrd="0" presId="urn:microsoft.com/office/officeart/2005/8/layout/list1"/>
    <dgm:cxn modelId="{A77FCBD1-EA82-47D1-8D5D-5FDF1A87B71A}" type="presOf" srcId="{11E32B60-ECA1-49C3-887D-2CABDEE89298}" destId="{41D886ED-1107-4134-8718-5B0F458EBC4E}" srcOrd="1" destOrd="0" presId="urn:microsoft.com/office/officeart/2005/8/layout/list1"/>
    <dgm:cxn modelId="{3C3F43EF-A29A-44CC-BEDA-03E33FCE9DA1}" type="presOf" srcId="{99780958-4F78-44D9-8177-E8A8FA0A09BF}" destId="{134490C3-A02A-4469-B77F-F848C95A2590}" srcOrd="0" destOrd="0" presId="urn:microsoft.com/office/officeart/2005/8/layout/list1"/>
    <dgm:cxn modelId="{8822E5FC-182A-4E6F-B413-47496C098498}" srcId="{99780958-4F78-44D9-8177-E8A8FA0A09BF}" destId="{CF832AC0-3780-4DBC-A003-3C72DFE015D1}" srcOrd="1" destOrd="0" parTransId="{F1EE1855-7775-4481-A3B9-E4C529FCD73E}" sibTransId="{D5024C38-DF9E-4FDF-8990-765EC62FF49A}"/>
    <dgm:cxn modelId="{16428DF2-A68E-41CC-A9FE-744847A7704E}" type="presParOf" srcId="{B2733EFC-D299-4E96-9BA9-EDE60A95C57A}" destId="{79616C9E-0490-4408-8452-BDD9A0941865}" srcOrd="0" destOrd="0" presId="urn:microsoft.com/office/officeart/2005/8/layout/list1"/>
    <dgm:cxn modelId="{4B3E2C60-932D-4E45-99EE-8599CFA79B12}" type="presParOf" srcId="{79616C9E-0490-4408-8452-BDD9A0941865}" destId="{B8D6875E-1FA1-47C7-A1E7-2FD4DBE5CB8F}" srcOrd="0" destOrd="0" presId="urn:microsoft.com/office/officeart/2005/8/layout/list1"/>
    <dgm:cxn modelId="{2EE01B01-CF65-49D6-A8EB-437B6DF806E0}" type="presParOf" srcId="{79616C9E-0490-4408-8452-BDD9A0941865}" destId="{41D886ED-1107-4134-8718-5B0F458EBC4E}" srcOrd="1" destOrd="0" presId="urn:microsoft.com/office/officeart/2005/8/layout/list1"/>
    <dgm:cxn modelId="{E67AF6E2-03F4-4699-9D8A-F2D41954F4FC}" type="presParOf" srcId="{B2733EFC-D299-4E96-9BA9-EDE60A95C57A}" destId="{464B6809-528F-4F77-839F-61867AC086D1}" srcOrd="1" destOrd="0" presId="urn:microsoft.com/office/officeart/2005/8/layout/list1"/>
    <dgm:cxn modelId="{6F08FBE9-CD34-4571-BA5E-1973DB685057}" type="presParOf" srcId="{B2733EFC-D299-4E96-9BA9-EDE60A95C57A}" destId="{134490C3-A02A-4469-B77F-F848C95A259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3CDF143-1A41-4D21-9815-0F51A7A26AF7}" type="doc">
      <dgm:prSet loTypeId="urn:microsoft.com/office/officeart/2005/8/layout/hList2" loCatId="list" qsTypeId="urn:microsoft.com/office/officeart/2005/8/quickstyle/simple5" qsCatId="simple" csTypeId="urn:microsoft.com/office/officeart/2005/8/colors/colorful1" csCatId="colorful" phldr="1"/>
      <dgm:spPr/>
      <dgm:t>
        <a:bodyPr/>
        <a:lstStyle/>
        <a:p>
          <a:endParaRPr lang="es-ES"/>
        </a:p>
      </dgm:t>
    </dgm:pt>
    <dgm:pt modelId="{6A3173BD-9A0B-4E07-9508-E48EECC996FD}">
      <dgm:prSet/>
      <dgm:spPr/>
      <dgm:t>
        <a:bodyPr/>
        <a:lstStyle/>
        <a:p>
          <a:r>
            <a:rPr lang="es-ES" dirty="0"/>
            <a:t>Objetivo de la propuesta</a:t>
          </a:r>
          <a:endParaRPr lang="es-EC" dirty="0"/>
        </a:p>
      </dgm:t>
    </dgm:pt>
    <dgm:pt modelId="{573B8EC8-B601-4119-A5CC-C830E445AD41}" type="parTrans" cxnId="{A9FC13CD-B870-44EC-AAD1-4796BD300DFC}">
      <dgm:prSet/>
      <dgm:spPr/>
      <dgm:t>
        <a:bodyPr/>
        <a:lstStyle/>
        <a:p>
          <a:endParaRPr lang="es-EC"/>
        </a:p>
      </dgm:t>
    </dgm:pt>
    <dgm:pt modelId="{A8CC29A4-AA0D-43CD-8162-3175741E4DE9}" type="sibTrans" cxnId="{A9FC13CD-B870-44EC-AAD1-4796BD300DFC}">
      <dgm:prSet/>
      <dgm:spPr/>
      <dgm:t>
        <a:bodyPr/>
        <a:lstStyle/>
        <a:p>
          <a:endParaRPr lang="es-EC"/>
        </a:p>
      </dgm:t>
    </dgm:pt>
    <dgm:pt modelId="{1759D57B-8EBE-4B5E-87A5-220FC5669D3B}">
      <dgm:prSet/>
      <dgm:spPr/>
      <dgm:t>
        <a:bodyPr/>
        <a:lstStyle/>
        <a:p>
          <a:r>
            <a:rPr lang="es-ES" dirty="0"/>
            <a:t>Establecer un modelo de reestructuración del proceso de capacitación y entrenamiento del reservista</a:t>
          </a:r>
          <a:endParaRPr lang="es-EC" dirty="0"/>
        </a:p>
      </dgm:t>
    </dgm:pt>
    <dgm:pt modelId="{D92E6648-89E5-4240-AD3E-2A1D563063FC}" type="parTrans" cxnId="{D595D162-65DB-42D1-9B9E-F85C89552876}">
      <dgm:prSet/>
      <dgm:spPr/>
      <dgm:t>
        <a:bodyPr/>
        <a:lstStyle/>
        <a:p>
          <a:endParaRPr lang="es-EC"/>
        </a:p>
      </dgm:t>
    </dgm:pt>
    <dgm:pt modelId="{B00F26CE-B16F-4A8C-8B36-343C80361570}" type="sibTrans" cxnId="{D595D162-65DB-42D1-9B9E-F85C89552876}">
      <dgm:prSet/>
      <dgm:spPr/>
      <dgm:t>
        <a:bodyPr/>
        <a:lstStyle/>
        <a:p>
          <a:endParaRPr lang="es-EC"/>
        </a:p>
      </dgm:t>
    </dgm:pt>
    <dgm:pt modelId="{8C88BE68-0BC3-4E90-B21F-629B965D46D0}">
      <dgm:prSet/>
      <dgm:spPr/>
      <dgm:t>
        <a:bodyPr/>
        <a:lstStyle/>
        <a:p>
          <a:r>
            <a:rPr lang="es-ES" dirty="0"/>
            <a:t>Alcance de la propuesta</a:t>
          </a:r>
          <a:endParaRPr lang="es-EC" dirty="0"/>
        </a:p>
      </dgm:t>
    </dgm:pt>
    <dgm:pt modelId="{20ADEE51-C202-43A8-B12A-0179A53D359F}" type="parTrans" cxnId="{5BD92D0A-11A6-4C72-98BB-BB6EF57C06AD}">
      <dgm:prSet/>
      <dgm:spPr/>
      <dgm:t>
        <a:bodyPr/>
        <a:lstStyle/>
        <a:p>
          <a:endParaRPr lang="es-EC"/>
        </a:p>
      </dgm:t>
    </dgm:pt>
    <dgm:pt modelId="{243B921F-FCF5-434F-ACA8-58C76B98CDA6}" type="sibTrans" cxnId="{5BD92D0A-11A6-4C72-98BB-BB6EF57C06AD}">
      <dgm:prSet/>
      <dgm:spPr/>
      <dgm:t>
        <a:bodyPr/>
        <a:lstStyle/>
        <a:p>
          <a:endParaRPr lang="es-EC"/>
        </a:p>
      </dgm:t>
    </dgm:pt>
    <dgm:pt modelId="{A58C51F0-5411-482C-9F36-7BE90180DAB1}">
      <dgm:prSet/>
      <dgm:spPr/>
      <dgm:t>
        <a:bodyPr/>
        <a:lstStyle/>
        <a:p>
          <a:r>
            <a:rPr lang="es-ES" dirty="0"/>
            <a:t>El alcance de la propuesta se circunscribe al ámbito de las Fuerzas Armadas del Ecuador.</a:t>
          </a:r>
          <a:endParaRPr lang="es-EC" dirty="0"/>
        </a:p>
      </dgm:t>
    </dgm:pt>
    <dgm:pt modelId="{B6868AAE-532B-4E96-AC45-71C279113006}" type="parTrans" cxnId="{191C41AD-2879-4E11-94F4-8477140F8AEB}">
      <dgm:prSet/>
      <dgm:spPr/>
      <dgm:t>
        <a:bodyPr/>
        <a:lstStyle/>
        <a:p>
          <a:endParaRPr lang="es-EC"/>
        </a:p>
      </dgm:t>
    </dgm:pt>
    <dgm:pt modelId="{2CBDDAE8-A888-4C1B-A232-9BEEC51163D7}" type="sibTrans" cxnId="{191C41AD-2879-4E11-94F4-8477140F8AEB}">
      <dgm:prSet/>
      <dgm:spPr/>
      <dgm:t>
        <a:bodyPr/>
        <a:lstStyle/>
        <a:p>
          <a:endParaRPr lang="es-EC"/>
        </a:p>
      </dgm:t>
    </dgm:pt>
    <dgm:pt modelId="{A2C3B314-9A0D-427A-ABE4-5096ED1E76A5}" type="pres">
      <dgm:prSet presAssocID="{43CDF143-1A41-4D21-9815-0F51A7A26AF7}" presName="linearFlow" presStyleCnt="0">
        <dgm:presLayoutVars>
          <dgm:dir/>
          <dgm:animLvl val="lvl"/>
          <dgm:resizeHandles/>
        </dgm:presLayoutVars>
      </dgm:prSet>
      <dgm:spPr/>
    </dgm:pt>
    <dgm:pt modelId="{08BB6120-7D99-426B-8EA6-4E787F96D0C5}" type="pres">
      <dgm:prSet presAssocID="{6A3173BD-9A0B-4E07-9508-E48EECC996FD}" presName="compositeNode" presStyleCnt="0">
        <dgm:presLayoutVars>
          <dgm:bulletEnabled val="1"/>
        </dgm:presLayoutVars>
      </dgm:prSet>
      <dgm:spPr/>
    </dgm:pt>
    <dgm:pt modelId="{5078B9BE-EB9F-4BD8-B8F0-D000E921C454}" type="pres">
      <dgm:prSet presAssocID="{6A3173BD-9A0B-4E07-9508-E48EECC996FD}" presName="image" presStyleLbl="fgImgPlace1" presStyleIdx="0" presStyleCnt="2" custLinFactNeighborX="574" custLinFactNeighborY="4018"/>
      <dgm:spPr>
        <a:blipFill rotWithShape="1">
          <a:blip xmlns:r="http://schemas.openxmlformats.org/officeDocument/2006/relationships" r:embed="rId1"/>
          <a:srcRect/>
          <a:stretch>
            <a:fillRect l="-3000" r="-3000"/>
          </a:stretch>
        </a:blipFill>
      </dgm:spPr>
    </dgm:pt>
    <dgm:pt modelId="{D13846E7-2EEA-40C5-819D-EBF5BD02D335}" type="pres">
      <dgm:prSet presAssocID="{6A3173BD-9A0B-4E07-9508-E48EECC996FD}" presName="childNode" presStyleLbl="node1" presStyleIdx="0" presStyleCnt="2">
        <dgm:presLayoutVars>
          <dgm:bulletEnabled val="1"/>
        </dgm:presLayoutVars>
      </dgm:prSet>
      <dgm:spPr/>
    </dgm:pt>
    <dgm:pt modelId="{C59ACD21-D5B0-411A-BBAF-28DC377EF52B}" type="pres">
      <dgm:prSet presAssocID="{6A3173BD-9A0B-4E07-9508-E48EECC996FD}" presName="parentNode" presStyleLbl="revTx" presStyleIdx="0" presStyleCnt="2">
        <dgm:presLayoutVars>
          <dgm:chMax val="0"/>
          <dgm:bulletEnabled val="1"/>
        </dgm:presLayoutVars>
      </dgm:prSet>
      <dgm:spPr/>
    </dgm:pt>
    <dgm:pt modelId="{4B669493-6684-4005-BCAD-62B779D1B78D}" type="pres">
      <dgm:prSet presAssocID="{A8CC29A4-AA0D-43CD-8162-3175741E4DE9}" presName="sibTrans" presStyleCnt="0"/>
      <dgm:spPr/>
    </dgm:pt>
    <dgm:pt modelId="{D8739012-529A-443A-BAA4-2652A4E827E1}" type="pres">
      <dgm:prSet presAssocID="{8C88BE68-0BC3-4E90-B21F-629B965D46D0}" presName="compositeNode" presStyleCnt="0">
        <dgm:presLayoutVars>
          <dgm:bulletEnabled val="1"/>
        </dgm:presLayoutVars>
      </dgm:prSet>
      <dgm:spPr/>
    </dgm:pt>
    <dgm:pt modelId="{A9D48CF1-2766-41D5-8240-28CF4E89B7A2}" type="pres">
      <dgm:prSet presAssocID="{8C88BE68-0BC3-4E90-B21F-629B965D46D0}" presName="image" presStyleLbl="fgImgPlace1" presStyleIdx="1" presStyleCnt="2"/>
      <dgm:spPr>
        <a:blipFill rotWithShape="1">
          <a:blip xmlns:r="http://schemas.openxmlformats.org/officeDocument/2006/relationships" r:embed="rId2"/>
          <a:srcRect/>
          <a:stretch>
            <a:fillRect l="-40000" r="-40000"/>
          </a:stretch>
        </a:blipFill>
      </dgm:spPr>
    </dgm:pt>
    <dgm:pt modelId="{1472616E-478F-4529-99C7-368A3C07CD5D}" type="pres">
      <dgm:prSet presAssocID="{8C88BE68-0BC3-4E90-B21F-629B965D46D0}" presName="childNode" presStyleLbl="node1" presStyleIdx="1" presStyleCnt="2">
        <dgm:presLayoutVars>
          <dgm:bulletEnabled val="1"/>
        </dgm:presLayoutVars>
      </dgm:prSet>
      <dgm:spPr/>
    </dgm:pt>
    <dgm:pt modelId="{BBB9DFA8-49D9-4F99-8BC3-82BB6EC5D454}" type="pres">
      <dgm:prSet presAssocID="{8C88BE68-0BC3-4E90-B21F-629B965D46D0}" presName="parentNode" presStyleLbl="revTx" presStyleIdx="1" presStyleCnt="2">
        <dgm:presLayoutVars>
          <dgm:chMax val="0"/>
          <dgm:bulletEnabled val="1"/>
        </dgm:presLayoutVars>
      </dgm:prSet>
      <dgm:spPr/>
    </dgm:pt>
  </dgm:ptLst>
  <dgm:cxnLst>
    <dgm:cxn modelId="{5BD92D0A-11A6-4C72-98BB-BB6EF57C06AD}" srcId="{43CDF143-1A41-4D21-9815-0F51A7A26AF7}" destId="{8C88BE68-0BC3-4E90-B21F-629B965D46D0}" srcOrd="1" destOrd="0" parTransId="{20ADEE51-C202-43A8-B12A-0179A53D359F}" sibTransId="{243B921F-FCF5-434F-ACA8-58C76B98CDA6}"/>
    <dgm:cxn modelId="{9E724727-83AA-4A16-AE31-08D43FA2D019}" type="presOf" srcId="{43CDF143-1A41-4D21-9815-0F51A7A26AF7}" destId="{A2C3B314-9A0D-427A-ABE4-5096ED1E76A5}" srcOrd="0" destOrd="0" presId="urn:microsoft.com/office/officeart/2005/8/layout/hList2"/>
    <dgm:cxn modelId="{35F59433-5850-43DD-A9DB-246813AF1B6E}" type="presOf" srcId="{6A3173BD-9A0B-4E07-9508-E48EECC996FD}" destId="{C59ACD21-D5B0-411A-BBAF-28DC377EF52B}" srcOrd="0" destOrd="0" presId="urn:microsoft.com/office/officeart/2005/8/layout/hList2"/>
    <dgm:cxn modelId="{626B383F-CD9D-4E8E-B698-B5C68F668CFA}" type="presOf" srcId="{1759D57B-8EBE-4B5E-87A5-220FC5669D3B}" destId="{D13846E7-2EEA-40C5-819D-EBF5BD02D335}" srcOrd="0" destOrd="0" presId="urn:microsoft.com/office/officeart/2005/8/layout/hList2"/>
    <dgm:cxn modelId="{D595D162-65DB-42D1-9B9E-F85C89552876}" srcId="{6A3173BD-9A0B-4E07-9508-E48EECC996FD}" destId="{1759D57B-8EBE-4B5E-87A5-220FC5669D3B}" srcOrd="0" destOrd="0" parTransId="{D92E6648-89E5-4240-AD3E-2A1D563063FC}" sibTransId="{B00F26CE-B16F-4A8C-8B36-343C80361570}"/>
    <dgm:cxn modelId="{D6665549-CA77-4DB7-8394-1C165FD71831}" type="presOf" srcId="{8C88BE68-0BC3-4E90-B21F-629B965D46D0}" destId="{BBB9DFA8-49D9-4F99-8BC3-82BB6EC5D454}" srcOrd="0" destOrd="0" presId="urn:microsoft.com/office/officeart/2005/8/layout/hList2"/>
    <dgm:cxn modelId="{191C41AD-2879-4E11-94F4-8477140F8AEB}" srcId="{8C88BE68-0BC3-4E90-B21F-629B965D46D0}" destId="{A58C51F0-5411-482C-9F36-7BE90180DAB1}" srcOrd="0" destOrd="0" parTransId="{B6868AAE-532B-4E96-AC45-71C279113006}" sibTransId="{2CBDDAE8-A888-4C1B-A232-9BEEC51163D7}"/>
    <dgm:cxn modelId="{28EC21BF-F4D5-4147-B499-1C018257F7C0}" type="presOf" srcId="{A58C51F0-5411-482C-9F36-7BE90180DAB1}" destId="{1472616E-478F-4529-99C7-368A3C07CD5D}" srcOrd="0" destOrd="0" presId="urn:microsoft.com/office/officeart/2005/8/layout/hList2"/>
    <dgm:cxn modelId="{A9FC13CD-B870-44EC-AAD1-4796BD300DFC}" srcId="{43CDF143-1A41-4D21-9815-0F51A7A26AF7}" destId="{6A3173BD-9A0B-4E07-9508-E48EECC996FD}" srcOrd="0" destOrd="0" parTransId="{573B8EC8-B601-4119-A5CC-C830E445AD41}" sibTransId="{A8CC29A4-AA0D-43CD-8162-3175741E4DE9}"/>
    <dgm:cxn modelId="{F420AB1D-33C8-40E3-B132-040CC25DA698}" type="presParOf" srcId="{A2C3B314-9A0D-427A-ABE4-5096ED1E76A5}" destId="{08BB6120-7D99-426B-8EA6-4E787F96D0C5}" srcOrd="0" destOrd="0" presId="urn:microsoft.com/office/officeart/2005/8/layout/hList2"/>
    <dgm:cxn modelId="{885226C8-489E-4358-AC5A-AFE8CC9A1F8B}" type="presParOf" srcId="{08BB6120-7D99-426B-8EA6-4E787F96D0C5}" destId="{5078B9BE-EB9F-4BD8-B8F0-D000E921C454}" srcOrd="0" destOrd="0" presId="urn:microsoft.com/office/officeart/2005/8/layout/hList2"/>
    <dgm:cxn modelId="{90995A42-B215-4D46-BC01-43BE17B8B4C5}" type="presParOf" srcId="{08BB6120-7D99-426B-8EA6-4E787F96D0C5}" destId="{D13846E7-2EEA-40C5-819D-EBF5BD02D335}" srcOrd="1" destOrd="0" presId="urn:microsoft.com/office/officeart/2005/8/layout/hList2"/>
    <dgm:cxn modelId="{FCE8A0BF-085D-4DD0-905F-8C658F303C2A}" type="presParOf" srcId="{08BB6120-7D99-426B-8EA6-4E787F96D0C5}" destId="{C59ACD21-D5B0-411A-BBAF-28DC377EF52B}" srcOrd="2" destOrd="0" presId="urn:microsoft.com/office/officeart/2005/8/layout/hList2"/>
    <dgm:cxn modelId="{204D908D-7BEB-4704-9581-0A3482D2E09D}" type="presParOf" srcId="{A2C3B314-9A0D-427A-ABE4-5096ED1E76A5}" destId="{4B669493-6684-4005-BCAD-62B779D1B78D}" srcOrd="1" destOrd="0" presId="urn:microsoft.com/office/officeart/2005/8/layout/hList2"/>
    <dgm:cxn modelId="{A26B8276-029B-4229-A74F-E2C10278E5D8}" type="presParOf" srcId="{A2C3B314-9A0D-427A-ABE4-5096ED1E76A5}" destId="{D8739012-529A-443A-BAA4-2652A4E827E1}" srcOrd="2" destOrd="0" presId="urn:microsoft.com/office/officeart/2005/8/layout/hList2"/>
    <dgm:cxn modelId="{8BF9062A-DEA3-4747-970F-7EA14ACCB3D1}" type="presParOf" srcId="{D8739012-529A-443A-BAA4-2652A4E827E1}" destId="{A9D48CF1-2766-41D5-8240-28CF4E89B7A2}" srcOrd="0" destOrd="0" presId="urn:microsoft.com/office/officeart/2005/8/layout/hList2"/>
    <dgm:cxn modelId="{29BAA0D4-D892-4A94-AB50-CD04E8122CE7}" type="presParOf" srcId="{D8739012-529A-443A-BAA4-2652A4E827E1}" destId="{1472616E-478F-4529-99C7-368A3C07CD5D}" srcOrd="1" destOrd="0" presId="urn:microsoft.com/office/officeart/2005/8/layout/hList2"/>
    <dgm:cxn modelId="{6C502F5B-F7C4-4EB3-B743-74024B3858B7}" type="presParOf" srcId="{D8739012-529A-443A-BAA4-2652A4E827E1}" destId="{BBB9DFA8-49D9-4F99-8BC3-82BB6EC5D454}"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99B9C98-83D9-4141-B74D-84F208EC7E11}" type="doc">
      <dgm:prSet loTypeId="urn:microsoft.com/office/officeart/2009/3/layout/StepUpProcess" loCatId="process" qsTypeId="urn:microsoft.com/office/officeart/2005/8/quickstyle/simple5" qsCatId="simple" csTypeId="urn:microsoft.com/office/officeart/2005/8/colors/colorful1" csCatId="colorful" phldr="1"/>
      <dgm:spPr/>
      <dgm:t>
        <a:bodyPr/>
        <a:lstStyle/>
        <a:p>
          <a:endParaRPr lang="es-ES"/>
        </a:p>
      </dgm:t>
    </dgm:pt>
    <dgm:pt modelId="{904EEACE-10FA-48AC-BD45-FD0D91802E6A}">
      <dgm:prSet phldrT="[Texto]"/>
      <dgm:spPr/>
      <dgm:t>
        <a:bodyPr/>
        <a:lstStyle/>
        <a:p>
          <a:pPr>
            <a:buFont typeface="+mj-lt"/>
            <a:buAutoNum type="arabicPeriod"/>
          </a:pPr>
          <a:r>
            <a:rPr lang="es-ES"/>
            <a:t>Preparación</a:t>
          </a:r>
        </a:p>
      </dgm:t>
    </dgm:pt>
    <dgm:pt modelId="{1D08427C-5500-407A-B3F1-79CD7D5E09B0}" type="parTrans" cxnId="{50CD7198-C457-4863-8EEF-DD36D9ED9954}">
      <dgm:prSet/>
      <dgm:spPr/>
      <dgm:t>
        <a:bodyPr/>
        <a:lstStyle/>
        <a:p>
          <a:endParaRPr lang="es-ES"/>
        </a:p>
      </dgm:t>
    </dgm:pt>
    <dgm:pt modelId="{357DBC1A-D4F0-4CBD-989F-10573DB8523D}" type="sibTrans" cxnId="{50CD7198-C457-4863-8EEF-DD36D9ED9954}">
      <dgm:prSet/>
      <dgm:spPr/>
      <dgm:t>
        <a:bodyPr/>
        <a:lstStyle/>
        <a:p>
          <a:endParaRPr lang="es-ES"/>
        </a:p>
      </dgm:t>
    </dgm:pt>
    <dgm:pt modelId="{78A29CB7-7DC7-4070-8791-1A1B96089564}">
      <dgm:prSet/>
      <dgm:spPr/>
      <dgm:t>
        <a:bodyPr/>
        <a:lstStyle/>
        <a:p>
          <a:pPr>
            <a:buFont typeface="+mj-lt"/>
            <a:buAutoNum type="arabicPeriod"/>
          </a:pPr>
          <a:r>
            <a:rPr lang="es-ES"/>
            <a:t>Admisión </a:t>
          </a:r>
        </a:p>
      </dgm:t>
    </dgm:pt>
    <dgm:pt modelId="{26E8E9DF-A996-4988-BEBC-203A1A288529}" type="parTrans" cxnId="{5C10318F-CEF2-410D-A91B-780C9CB1FE95}">
      <dgm:prSet/>
      <dgm:spPr/>
      <dgm:t>
        <a:bodyPr/>
        <a:lstStyle/>
        <a:p>
          <a:endParaRPr lang="es-ES"/>
        </a:p>
      </dgm:t>
    </dgm:pt>
    <dgm:pt modelId="{F70DAF9B-8E21-4F60-8ABD-89A8EDA20B79}" type="sibTrans" cxnId="{5C10318F-CEF2-410D-A91B-780C9CB1FE95}">
      <dgm:prSet/>
      <dgm:spPr/>
      <dgm:t>
        <a:bodyPr/>
        <a:lstStyle/>
        <a:p>
          <a:endParaRPr lang="es-ES"/>
        </a:p>
      </dgm:t>
    </dgm:pt>
    <dgm:pt modelId="{7E0B5E58-E13A-46D5-8E9F-83145143D8DE}">
      <dgm:prSet/>
      <dgm:spPr/>
      <dgm:t>
        <a:bodyPr/>
        <a:lstStyle/>
        <a:p>
          <a:pPr>
            <a:buFont typeface="+mj-lt"/>
            <a:buAutoNum type="arabicPeriod"/>
          </a:pPr>
          <a:r>
            <a:rPr lang="es-ES"/>
            <a:t>Capacitación y entrenamiento</a:t>
          </a:r>
        </a:p>
      </dgm:t>
    </dgm:pt>
    <dgm:pt modelId="{D059ABF1-473E-47CE-9B5F-FB56C02F5E6D}" type="parTrans" cxnId="{6B47CF56-B49F-4CC7-B604-8DCB4D7C927B}">
      <dgm:prSet/>
      <dgm:spPr/>
      <dgm:t>
        <a:bodyPr/>
        <a:lstStyle/>
        <a:p>
          <a:endParaRPr lang="es-ES"/>
        </a:p>
      </dgm:t>
    </dgm:pt>
    <dgm:pt modelId="{7D95F74C-678C-4C56-B119-A14D44727591}" type="sibTrans" cxnId="{6B47CF56-B49F-4CC7-B604-8DCB4D7C927B}">
      <dgm:prSet/>
      <dgm:spPr/>
      <dgm:t>
        <a:bodyPr/>
        <a:lstStyle/>
        <a:p>
          <a:endParaRPr lang="es-ES"/>
        </a:p>
      </dgm:t>
    </dgm:pt>
    <dgm:pt modelId="{94A12AA7-7921-4F5E-AD04-5263130D4502}">
      <dgm:prSet/>
      <dgm:spPr/>
      <dgm:t>
        <a:bodyPr/>
        <a:lstStyle/>
        <a:p>
          <a:pPr>
            <a:buFont typeface="+mj-lt"/>
            <a:buAutoNum type="arabicPeriod"/>
          </a:pPr>
          <a:r>
            <a:rPr lang="es-ES"/>
            <a:t>Salida y seguimiento</a:t>
          </a:r>
        </a:p>
      </dgm:t>
    </dgm:pt>
    <dgm:pt modelId="{33F6F413-E96A-4496-AB15-25D59DC93720}" type="parTrans" cxnId="{2C2239D3-E9D7-4C26-A1DA-85B5E2CE9930}">
      <dgm:prSet/>
      <dgm:spPr/>
      <dgm:t>
        <a:bodyPr/>
        <a:lstStyle/>
        <a:p>
          <a:endParaRPr lang="es-ES"/>
        </a:p>
      </dgm:t>
    </dgm:pt>
    <dgm:pt modelId="{5259059E-DFBC-4189-B67E-A2A646F53B56}" type="sibTrans" cxnId="{2C2239D3-E9D7-4C26-A1DA-85B5E2CE9930}">
      <dgm:prSet/>
      <dgm:spPr/>
      <dgm:t>
        <a:bodyPr/>
        <a:lstStyle/>
        <a:p>
          <a:endParaRPr lang="es-ES"/>
        </a:p>
      </dgm:t>
    </dgm:pt>
    <dgm:pt modelId="{0EAD3DF6-F135-4913-A43D-8D1C8A76A1F7}" type="pres">
      <dgm:prSet presAssocID="{699B9C98-83D9-4141-B74D-84F208EC7E11}" presName="rootnode" presStyleCnt="0">
        <dgm:presLayoutVars>
          <dgm:chMax/>
          <dgm:chPref/>
          <dgm:dir/>
          <dgm:animLvl val="lvl"/>
        </dgm:presLayoutVars>
      </dgm:prSet>
      <dgm:spPr/>
    </dgm:pt>
    <dgm:pt modelId="{8D22EA78-D3AD-4911-AA9F-A686D46ED861}" type="pres">
      <dgm:prSet presAssocID="{904EEACE-10FA-48AC-BD45-FD0D91802E6A}" presName="composite" presStyleCnt="0"/>
      <dgm:spPr/>
    </dgm:pt>
    <dgm:pt modelId="{9E606122-0A04-4696-A396-63D7F66F9C9F}" type="pres">
      <dgm:prSet presAssocID="{904EEACE-10FA-48AC-BD45-FD0D91802E6A}" presName="LShape" presStyleLbl="alignNode1" presStyleIdx="0" presStyleCnt="7"/>
      <dgm:spPr/>
    </dgm:pt>
    <dgm:pt modelId="{C0EE2C1F-7961-4602-8F6C-00CA8D0CB5FD}" type="pres">
      <dgm:prSet presAssocID="{904EEACE-10FA-48AC-BD45-FD0D91802E6A}" presName="ParentText" presStyleLbl="revTx" presStyleIdx="0" presStyleCnt="4">
        <dgm:presLayoutVars>
          <dgm:chMax val="0"/>
          <dgm:chPref val="0"/>
          <dgm:bulletEnabled val="1"/>
        </dgm:presLayoutVars>
      </dgm:prSet>
      <dgm:spPr/>
    </dgm:pt>
    <dgm:pt modelId="{7B368A1A-F1E5-4E08-B6CC-0FFB74CFD7AE}" type="pres">
      <dgm:prSet presAssocID="{904EEACE-10FA-48AC-BD45-FD0D91802E6A}" presName="Triangle" presStyleLbl="alignNode1" presStyleIdx="1" presStyleCnt="7"/>
      <dgm:spPr/>
    </dgm:pt>
    <dgm:pt modelId="{AA562550-F4E0-485A-9C04-DD897794D422}" type="pres">
      <dgm:prSet presAssocID="{357DBC1A-D4F0-4CBD-989F-10573DB8523D}" presName="sibTrans" presStyleCnt="0"/>
      <dgm:spPr/>
    </dgm:pt>
    <dgm:pt modelId="{7F0C0B6F-0E6F-4D3A-95FD-771C03AE31EE}" type="pres">
      <dgm:prSet presAssocID="{357DBC1A-D4F0-4CBD-989F-10573DB8523D}" presName="space" presStyleCnt="0"/>
      <dgm:spPr/>
    </dgm:pt>
    <dgm:pt modelId="{C582E132-0A28-433B-9398-4CE570B8D053}" type="pres">
      <dgm:prSet presAssocID="{78A29CB7-7DC7-4070-8791-1A1B96089564}" presName="composite" presStyleCnt="0"/>
      <dgm:spPr/>
    </dgm:pt>
    <dgm:pt modelId="{B64E5920-EC3B-455B-A33D-E9589D84E509}" type="pres">
      <dgm:prSet presAssocID="{78A29CB7-7DC7-4070-8791-1A1B96089564}" presName="LShape" presStyleLbl="alignNode1" presStyleIdx="2" presStyleCnt="7"/>
      <dgm:spPr/>
    </dgm:pt>
    <dgm:pt modelId="{9A541FF2-09DB-41F5-B162-34FE3532B660}" type="pres">
      <dgm:prSet presAssocID="{78A29CB7-7DC7-4070-8791-1A1B96089564}" presName="ParentText" presStyleLbl="revTx" presStyleIdx="1" presStyleCnt="4">
        <dgm:presLayoutVars>
          <dgm:chMax val="0"/>
          <dgm:chPref val="0"/>
          <dgm:bulletEnabled val="1"/>
        </dgm:presLayoutVars>
      </dgm:prSet>
      <dgm:spPr/>
    </dgm:pt>
    <dgm:pt modelId="{EF39571A-AC95-4988-A54A-EAD1D3E27D9C}" type="pres">
      <dgm:prSet presAssocID="{78A29CB7-7DC7-4070-8791-1A1B96089564}" presName="Triangle" presStyleLbl="alignNode1" presStyleIdx="3" presStyleCnt="7"/>
      <dgm:spPr/>
    </dgm:pt>
    <dgm:pt modelId="{6D57F26B-13E1-4499-9FC3-7B0407C0553B}" type="pres">
      <dgm:prSet presAssocID="{F70DAF9B-8E21-4F60-8ABD-89A8EDA20B79}" presName="sibTrans" presStyleCnt="0"/>
      <dgm:spPr/>
    </dgm:pt>
    <dgm:pt modelId="{3DD27544-0220-401B-8D6A-7DF83A6BF53E}" type="pres">
      <dgm:prSet presAssocID="{F70DAF9B-8E21-4F60-8ABD-89A8EDA20B79}" presName="space" presStyleCnt="0"/>
      <dgm:spPr/>
    </dgm:pt>
    <dgm:pt modelId="{66BB666F-1EE8-4A95-BFCB-793BD28A6881}" type="pres">
      <dgm:prSet presAssocID="{7E0B5E58-E13A-46D5-8E9F-83145143D8DE}" presName="composite" presStyleCnt="0"/>
      <dgm:spPr/>
    </dgm:pt>
    <dgm:pt modelId="{404DC2D2-A78B-48E3-A506-999557ADB72F}" type="pres">
      <dgm:prSet presAssocID="{7E0B5E58-E13A-46D5-8E9F-83145143D8DE}" presName="LShape" presStyleLbl="alignNode1" presStyleIdx="4" presStyleCnt="7"/>
      <dgm:spPr/>
    </dgm:pt>
    <dgm:pt modelId="{EF6DD1B1-DC59-418F-A319-4144B031619B}" type="pres">
      <dgm:prSet presAssocID="{7E0B5E58-E13A-46D5-8E9F-83145143D8DE}" presName="ParentText" presStyleLbl="revTx" presStyleIdx="2" presStyleCnt="4">
        <dgm:presLayoutVars>
          <dgm:chMax val="0"/>
          <dgm:chPref val="0"/>
          <dgm:bulletEnabled val="1"/>
        </dgm:presLayoutVars>
      </dgm:prSet>
      <dgm:spPr/>
    </dgm:pt>
    <dgm:pt modelId="{586671F7-3652-4645-958B-CE1728585BE8}" type="pres">
      <dgm:prSet presAssocID="{7E0B5E58-E13A-46D5-8E9F-83145143D8DE}" presName="Triangle" presStyleLbl="alignNode1" presStyleIdx="5" presStyleCnt="7"/>
      <dgm:spPr/>
    </dgm:pt>
    <dgm:pt modelId="{D40F1C24-2915-4210-ABD8-D8648A1D9A08}" type="pres">
      <dgm:prSet presAssocID="{7D95F74C-678C-4C56-B119-A14D44727591}" presName="sibTrans" presStyleCnt="0"/>
      <dgm:spPr/>
    </dgm:pt>
    <dgm:pt modelId="{95A6D782-73DB-443C-A04D-F509671C3292}" type="pres">
      <dgm:prSet presAssocID="{7D95F74C-678C-4C56-B119-A14D44727591}" presName="space" presStyleCnt="0"/>
      <dgm:spPr/>
    </dgm:pt>
    <dgm:pt modelId="{4EDB09B3-F78E-419F-908B-8E85AEC7ED1F}" type="pres">
      <dgm:prSet presAssocID="{94A12AA7-7921-4F5E-AD04-5263130D4502}" presName="composite" presStyleCnt="0"/>
      <dgm:spPr/>
    </dgm:pt>
    <dgm:pt modelId="{363BDE95-9F54-4664-A60F-BF66ED824AD7}" type="pres">
      <dgm:prSet presAssocID="{94A12AA7-7921-4F5E-AD04-5263130D4502}" presName="LShape" presStyleLbl="alignNode1" presStyleIdx="6" presStyleCnt="7"/>
      <dgm:spPr/>
    </dgm:pt>
    <dgm:pt modelId="{2936A02F-199E-4E74-B084-B1EDCA22A6A4}" type="pres">
      <dgm:prSet presAssocID="{94A12AA7-7921-4F5E-AD04-5263130D4502}" presName="ParentText" presStyleLbl="revTx" presStyleIdx="3" presStyleCnt="4">
        <dgm:presLayoutVars>
          <dgm:chMax val="0"/>
          <dgm:chPref val="0"/>
          <dgm:bulletEnabled val="1"/>
        </dgm:presLayoutVars>
      </dgm:prSet>
      <dgm:spPr/>
    </dgm:pt>
  </dgm:ptLst>
  <dgm:cxnLst>
    <dgm:cxn modelId="{58CE2D44-6E1C-47B8-895B-CD5D28C6D60D}" type="presOf" srcId="{94A12AA7-7921-4F5E-AD04-5263130D4502}" destId="{2936A02F-199E-4E74-B084-B1EDCA22A6A4}" srcOrd="0" destOrd="0" presId="urn:microsoft.com/office/officeart/2009/3/layout/StepUpProcess"/>
    <dgm:cxn modelId="{6B47CF56-B49F-4CC7-B604-8DCB4D7C927B}" srcId="{699B9C98-83D9-4141-B74D-84F208EC7E11}" destId="{7E0B5E58-E13A-46D5-8E9F-83145143D8DE}" srcOrd="2" destOrd="0" parTransId="{D059ABF1-473E-47CE-9B5F-FB56C02F5E6D}" sibTransId="{7D95F74C-678C-4C56-B119-A14D44727591}"/>
    <dgm:cxn modelId="{FE64D38D-BCBF-463A-A530-F14393EAEE54}" type="presOf" srcId="{699B9C98-83D9-4141-B74D-84F208EC7E11}" destId="{0EAD3DF6-F135-4913-A43D-8D1C8A76A1F7}" srcOrd="0" destOrd="0" presId="urn:microsoft.com/office/officeart/2009/3/layout/StepUpProcess"/>
    <dgm:cxn modelId="{5C10318F-CEF2-410D-A91B-780C9CB1FE95}" srcId="{699B9C98-83D9-4141-B74D-84F208EC7E11}" destId="{78A29CB7-7DC7-4070-8791-1A1B96089564}" srcOrd="1" destOrd="0" parTransId="{26E8E9DF-A996-4988-BEBC-203A1A288529}" sibTransId="{F70DAF9B-8E21-4F60-8ABD-89A8EDA20B79}"/>
    <dgm:cxn modelId="{50CD7198-C457-4863-8EEF-DD36D9ED9954}" srcId="{699B9C98-83D9-4141-B74D-84F208EC7E11}" destId="{904EEACE-10FA-48AC-BD45-FD0D91802E6A}" srcOrd="0" destOrd="0" parTransId="{1D08427C-5500-407A-B3F1-79CD7D5E09B0}" sibTransId="{357DBC1A-D4F0-4CBD-989F-10573DB8523D}"/>
    <dgm:cxn modelId="{11E245B6-FBCF-4DEE-A709-7483E3FB958D}" type="presOf" srcId="{7E0B5E58-E13A-46D5-8E9F-83145143D8DE}" destId="{EF6DD1B1-DC59-418F-A319-4144B031619B}" srcOrd="0" destOrd="0" presId="urn:microsoft.com/office/officeart/2009/3/layout/StepUpProcess"/>
    <dgm:cxn modelId="{02398BCB-5543-4C98-9197-6EFAA052FA12}" type="presOf" srcId="{904EEACE-10FA-48AC-BD45-FD0D91802E6A}" destId="{C0EE2C1F-7961-4602-8F6C-00CA8D0CB5FD}" srcOrd="0" destOrd="0" presId="urn:microsoft.com/office/officeart/2009/3/layout/StepUpProcess"/>
    <dgm:cxn modelId="{2C2239D3-E9D7-4C26-A1DA-85B5E2CE9930}" srcId="{699B9C98-83D9-4141-B74D-84F208EC7E11}" destId="{94A12AA7-7921-4F5E-AD04-5263130D4502}" srcOrd="3" destOrd="0" parTransId="{33F6F413-E96A-4496-AB15-25D59DC93720}" sibTransId="{5259059E-DFBC-4189-B67E-A2A646F53B56}"/>
    <dgm:cxn modelId="{57B5C5F6-57CC-48D6-88A7-1BDC8EBD3C4A}" type="presOf" srcId="{78A29CB7-7DC7-4070-8791-1A1B96089564}" destId="{9A541FF2-09DB-41F5-B162-34FE3532B660}" srcOrd="0" destOrd="0" presId="urn:microsoft.com/office/officeart/2009/3/layout/StepUpProcess"/>
    <dgm:cxn modelId="{02797DA5-4BB0-4C62-BFB9-1DC16F494272}" type="presParOf" srcId="{0EAD3DF6-F135-4913-A43D-8D1C8A76A1F7}" destId="{8D22EA78-D3AD-4911-AA9F-A686D46ED861}" srcOrd="0" destOrd="0" presId="urn:microsoft.com/office/officeart/2009/3/layout/StepUpProcess"/>
    <dgm:cxn modelId="{08050F87-F61F-4518-B713-6ABAB34C6446}" type="presParOf" srcId="{8D22EA78-D3AD-4911-AA9F-A686D46ED861}" destId="{9E606122-0A04-4696-A396-63D7F66F9C9F}" srcOrd="0" destOrd="0" presId="urn:microsoft.com/office/officeart/2009/3/layout/StepUpProcess"/>
    <dgm:cxn modelId="{F6FDDFF9-6070-4EF3-9B54-5D0FFEF74118}" type="presParOf" srcId="{8D22EA78-D3AD-4911-AA9F-A686D46ED861}" destId="{C0EE2C1F-7961-4602-8F6C-00CA8D0CB5FD}" srcOrd="1" destOrd="0" presId="urn:microsoft.com/office/officeart/2009/3/layout/StepUpProcess"/>
    <dgm:cxn modelId="{DE791CC1-872B-42FD-A7A3-6000153E206D}" type="presParOf" srcId="{8D22EA78-D3AD-4911-AA9F-A686D46ED861}" destId="{7B368A1A-F1E5-4E08-B6CC-0FFB74CFD7AE}" srcOrd="2" destOrd="0" presId="urn:microsoft.com/office/officeart/2009/3/layout/StepUpProcess"/>
    <dgm:cxn modelId="{DF38F712-A5A2-4FB3-AE4B-7B57EBA96A27}" type="presParOf" srcId="{0EAD3DF6-F135-4913-A43D-8D1C8A76A1F7}" destId="{AA562550-F4E0-485A-9C04-DD897794D422}" srcOrd="1" destOrd="0" presId="urn:microsoft.com/office/officeart/2009/3/layout/StepUpProcess"/>
    <dgm:cxn modelId="{0FB1F32D-5948-41D1-85D0-1E114567C380}" type="presParOf" srcId="{AA562550-F4E0-485A-9C04-DD897794D422}" destId="{7F0C0B6F-0E6F-4D3A-95FD-771C03AE31EE}" srcOrd="0" destOrd="0" presId="urn:microsoft.com/office/officeart/2009/3/layout/StepUpProcess"/>
    <dgm:cxn modelId="{E83BEF73-F29A-4343-A6F0-B2F41F04CFE2}" type="presParOf" srcId="{0EAD3DF6-F135-4913-A43D-8D1C8A76A1F7}" destId="{C582E132-0A28-433B-9398-4CE570B8D053}" srcOrd="2" destOrd="0" presId="urn:microsoft.com/office/officeart/2009/3/layout/StepUpProcess"/>
    <dgm:cxn modelId="{6E0A67DD-4EDC-437D-AEC2-589E9B6A84D4}" type="presParOf" srcId="{C582E132-0A28-433B-9398-4CE570B8D053}" destId="{B64E5920-EC3B-455B-A33D-E9589D84E509}" srcOrd="0" destOrd="0" presId="urn:microsoft.com/office/officeart/2009/3/layout/StepUpProcess"/>
    <dgm:cxn modelId="{73BD60C3-65DB-4015-B091-4E6EE0FE1E5D}" type="presParOf" srcId="{C582E132-0A28-433B-9398-4CE570B8D053}" destId="{9A541FF2-09DB-41F5-B162-34FE3532B660}" srcOrd="1" destOrd="0" presId="urn:microsoft.com/office/officeart/2009/3/layout/StepUpProcess"/>
    <dgm:cxn modelId="{81D365A8-3A7D-4EB1-880B-A4C9E55BAF14}" type="presParOf" srcId="{C582E132-0A28-433B-9398-4CE570B8D053}" destId="{EF39571A-AC95-4988-A54A-EAD1D3E27D9C}" srcOrd="2" destOrd="0" presId="urn:microsoft.com/office/officeart/2009/3/layout/StepUpProcess"/>
    <dgm:cxn modelId="{84C8D6AA-940F-454A-9897-6334933766F6}" type="presParOf" srcId="{0EAD3DF6-F135-4913-A43D-8D1C8A76A1F7}" destId="{6D57F26B-13E1-4499-9FC3-7B0407C0553B}" srcOrd="3" destOrd="0" presId="urn:microsoft.com/office/officeart/2009/3/layout/StepUpProcess"/>
    <dgm:cxn modelId="{DA962187-7CF3-415B-AE45-A531201F60D0}" type="presParOf" srcId="{6D57F26B-13E1-4499-9FC3-7B0407C0553B}" destId="{3DD27544-0220-401B-8D6A-7DF83A6BF53E}" srcOrd="0" destOrd="0" presId="urn:microsoft.com/office/officeart/2009/3/layout/StepUpProcess"/>
    <dgm:cxn modelId="{63822A25-2564-41B2-8A26-CE1133866CC0}" type="presParOf" srcId="{0EAD3DF6-F135-4913-A43D-8D1C8A76A1F7}" destId="{66BB666F-1EE8-4A95-BFCB-793BD28A6881}" srcOrd="4" destOrd="0" presId="urn:microsoft.com/office/officeart/2009/3/layout/StepUpProcess"/>
    <dgm:cxn modelId="{D562D692-53DB-45DD-BE03-D1B996171074}" type="presParOf" srcId="{66BB666F-1EE8-4A95-BFCB-793BD28A6881}" destId="{404DC2D2-A78B-48E3-A506-999557ADB72F}" srcOrd="0" destOrd="0" presId="urn:microsoft.com/office/officeart/2009/3/layout/StepUpProcess"/>
    <dgm:cxn modelId="{4F9EE96A-25F8-4F4A-85B1-6137D92E288C}" type="presParOf" srcId="{66BB666F-1EE8-4A95-BFCB-793BD28A6881}" destId="{EF6DD1B1-DC59-418F-A319-4144B031619B}" srcOrd="1" destOrd="0" presId="urn:microsoft.com/office/officeart/2009/3/layout/StepUpProcess"/>
    <dgm:cxn modelId="{54DF0CDF-493D-4078-A588-800917DCA1C9}" type="presParOf" srcId="{66BB666F-1EE8-4A95-BFCB-793BD28A6881}" destId="{586671F7-3652-4645-958B-CE1728585BE8}" srcOrd="2" destOrd="0" presId="urn:microsoft.com/office/officeart/2009/3/layout/StepUpProcess"/>
    <dgm:cxn modelId="{683E4F43-9014-46D2-A8DE-DDCCF23900DF}" type="presParOf" srcId="{0EAD3DF6-F135-4913-A43D-8D1C8A76A1F7}" destId="{D40F1C24-2915-4210-ABD8-D8648A1D9A08}" srcOrd="5" destOrd="0" presId="urn:microsoft.com/office/officeart/2009/3/layout/StepUpProcess"/>
    <dgm:cxn modelId="{9BC1375F-BAFD-4CF4-BE3D-69E19CE6EB0F}" type="presParOf" srcId="{D40F1C24-2915-4210-ABD8-D8648A1D9A08}" destId="{95A6D782-73DB-443C-A04D-F509671C3292}" srcOrd="0" destOrd="0" presId="urn:microsoft.com/office/officeart/2009/3/layout/StepUpProcess"/>
    <dgm:cxn modelId="{01A0C32C-9001-410F-928A-62469C044AAE}" type="presParOf" srcId="{0EAD3DF6-F135-4913-A43D-8D1C8A76A1F7}" destId="{4EDB09B3-F78E-419F-908B-8E85AEC7ED1F}" srcOrd="6" destOrd="0" presId="urn:microsoft.com/office/officeart/2009/3/layout/StepUpProcess"/>
    <dgm:cxn modelId="{C1C63163-4636-4B31-9B86-0F3B0833C1CE}" type="presParOf" srcId="{4EDB09B3-F78E-419F-908B-8E85AEC7ED1F}" destId="{363BDE95-9F54-4664-A60F-BF66ED824AD7}" srcOrd="0" destOrd="0" presId="urn:microsoft.com/office/officeart/2009/3/layout/StepUpProcess"/>
    <dgm:cxn modelId="{6A470FF0-14CB-41F7-B274-93FB200E9670}" type="presParOf" srcId="{4EDB09B3-F78E-419F-908B-8E85AEC7ED1F}" destId="{2936A02F-199E-4E74-B084-B1EDCA22A6A4}"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C57BBA-8F83-4438-97AB-6CC70B0C864B}" type="doc">
      <dgm:prSet loTypeId="urn:microsoft.com/office/officeart/2005/8/layout/list1" loCatId="list" qsTypeId="urn:microsoft.com/office/officeart/2005/8/quickstyle/simple2" qsCatId="simple" csTypeId="urn:microsoft.com/office/officeart/2005/8/colors/colorful2" csCatId="colorful" phldr="1"/>
      <dgm:spPr/>
      <dgm:t>
        <a:bodyPr/>
        <a:lstStyle/>
        <a:p>
          <a:endParaRPr lang="es-EC"/>
        </a:p>
      </dgm:t>
    </dgm:pt>
    <dgm:pt modelId="{DB375E0F-5569-4ABB-A401-69D9DDBF7598}">
      <dgm:prSet/>
      <dgm:spPr/>
      <dgm:t>
        <a:bodyPr/>
        <a:lstStyle/>
        <a:p>
          <a:r>
            <a:rPr lang="es-ES" b="1" dirty="0"/>
            <a:t>Admisión</a:t>
          </a:r>
          <a:endParaRPr lang="es-EC" b="1" dirty="0"/>
        </a:p>
      </dgm:t>
    </dgm:pt>
    <dgm:pt modelId="{996EE227-7D19-4B0B-A594-F64CD7DE2DA8}" type="parTrans" cxnId="{3E5F4E20-6562-4EC2-B86D-7AAD7C18F9E0}">
      <dgm:prSet/>
      <dgm:spPr/>
      <dgm:t>
        <a:bodyPr/>
        <a:lstStyle/>
        <a:p>
          <a:endParaRPr lang="es-EC"/>
        </a:p>
      </dgm:t>
    </dgm:pt>
    <dgm:pt modelId="{E7873FFC-C433-444A-BC7F-61D0B0B678CE}" type="sibTrans" cxnId="{3E5F4E20-6562-4EC2-B86D-7AAD7C18F9E0}">
      <dgm:prSet/>
      <dgm:spPr/>
      <dgm:t>
        <a:bodyPr/>
        <a:lstStyle/>
        <a:p>
          <a:endParaRPr lang="es-EC"/>
        </a:p>
      </dgm:t>
    </dgm:pt>
    <dgm:pt modelId="{018422AA-EDC7-42F9-BE65-962208FA8049}">
      <dgm:prSet/>
      <dgm:spPr/>
      <dgm:t>
        <a:bodyPr/>
        <a:lstStyle/>
        <a:p>
          <a:pPr>
            <a:buFont typeface="Symbol" panose="05050102010706020507" pitchFamily="18" charset="2"/>
            <a:buChar char=""/>
          </a:pPr>
          <a:r>
            <a:rPr lang="es-ES" dirty="0"/>
            <a:t>Para la fase de admisión, es necesario contar con el perfil del reservista </a:t>
          </a:r>
          <a:endParaRPr lang="es-EC" dirty="0"/>
        </a:p>
      </dgm:t>
    </dgm:pt>
    <dgm:pt modelId="{64B83322-7518-484D-8FF1-C6E0A21CD475}" type="parTrans" cxnId="{B9513AEB-4E20-49C8-924E-2EC7E24C6AD9}">
      <dgm:prSet/>
      <dgm:spPr/>
      <dgm:t>
        <a:bodyPr/>
        <a:lstStyle/>
        <a:p>
          <a:endParaRPr lang="es-EC"/>
        </a:p>
      </dgm:t>
    </dgm:pt>
    <dgm:pt modelId="{C14F699B-525C-472C-9AA1-68FFE6247437}" type="sibTrans" cxnId="{B9513AEB-4E20-49C8-924E-2EC7E24C6AD9}">
      <dgm:prSet/>
      <dgm:spPr/>
      <dgm:t>
        <a:bodyPr/>
        <a:lstStyle/>
        <a:p>
          <a:endParaRPr lang="es-EC"/>
        </a:p>
      </dgm:t>
    </dgm:pt>
    <dgm:pt modelId="{C43D3462-5E16-4410-8D55-354AD5582751}">
      <dgm:prSet/>
      <dgm:spPr/>
      <dgm:t>
        <a:bodyPr/>
        <a:lstStyle/>
        <a:p>
          <a:pPr>
            <a:buFont typeface="Symbol" panose="05050102010706020507" pitchFamily="18" charset="2"/>
            <a:buChar char=""/>
          </a:pPr>
          <a:r>
            <a:rPr lang="es-ES"/>
            <a:t>Se aplicará el modelo y los procesos de gestión de la información para todos los reservistas como requisito de admisión. </a:t>
          </a:r>
          <a:endParaRPr lang="es-EC"/>
        </a:p>
      </dgm:t>
    </dgm:pt>
    <dgm:pt modelId="{79C6ED43-A69F-40CC-A3AA-C25489AE0867}" type="parTrans" cxnId="{1B3C5192-7EA3-47F5-ADDC-5DC2B998D7F4}">
      <dgm:prSet/>
      <dgm:spPr/>
      <dgm:t>
        <a:bodyPr/>
        <a:lstStyle/>
        <a:p>
          <a:endParaRPr lang="es-EC"/>
        </a:p>
      </dgm:t>
    </dgm:pt>
    <dgm:pt modelId="{891E8930-08ED-4EBB-9906-56F692A74FA7}" type="sibTrans" cxnId="{1B3C5192-7EA3-47F5-ADDC-5DC2B998D7F4}">
      <dgm:prSet/>
      <dgm:spPr/>
      <dgm:t>
        <a:bodyPr/>
        <a:lstStyle/>
        <a:p>
          <a:endParaRPr lang="es-EC"/>
        </a:p>
      </dgm:t>
    </dgm:pt>
    <dgm:pt modelId="{609F4D51-A990-4E1B-B378-6C17EC384611}">
      <dgm:prSet/>
      <dgm:spPr/>
      <dgm:t>
        <a:bodyPr/>
        <a:lstStyle/>
        <a:p>
          <a:pPr>
            <a:buFont typeface="Symbol" panose="05050102010706020507" pitchFamily="18" charset="2"/>
            <a:buChar char=""/>
          </a:pPr>
          <a:r>
            <a:rPr lang="es-ES"/>
            <a:t>En el caso de ser necesario y de acuerdo a la información del reservista se derivará a un entrenamiento y capitación diferenciada según el modelo establecido. Todo esto se registrará en la base de datos.</a:t>
          </a:r>
          <a:endParaRPr lang="es-EC"/>
        </a:p>
      </dgm:t>
    </dgm:pt>
    <dgm:pt modelId="{B550CA34-AC7C-4750-8C91-DB14A8E38FB4}" type="parTrans" cxnId="{07376B89-8E8B-491F-B28C-B2231E959CE2}">
      <dgm:prSet/>
      <dgm:spPr/>
      <dgm:t>
        <a:bodyPr/>
        <a:lstStyle/>
        <a:p>
          <a:endParaRPr lang="es-EC"/>
        </a:p>
      </dgm:t>
    </dgm:pt>
    <dgm:pt modelId="{4404B274-85E2-409E-83D7-CEA78922876D}" type="sibTrans" cxnId="{07376B89-8E8B-491F-B28C-B2231E959CE2}">
      <dgm:prSet/>
      <dgm:spPr/>
      <dgm:t>
        <a:bodyPr/>
        <a:lstStyle/>
        <a:p>
          <a:endParaRPr lang="es-EC"/>
        </a:p>
      </dgm:t>
    </dgm:pt>
    <dgm:pt modelId="{1669063B-CA34-4653-88C4-68B0955D2D6E}">
      <dgm:prSet/>
      <dgm:spPr/>
      <dgm:t>
        <a:bodyPr/>
        <a:lstStyle/>
        <a:p>
          <a:pPr>
            <a:buFont typeface="Symbol" panose="05050102010706020507" pitchFamily="18" charset="2"/>
            <a:buChar char=""/>
          </a:pPr>
          <a:r>
            <a:rPr lang="es-ES" dirty="0"/>
            <a:t>En el caso de ser necesario se implementará el proceso de capacitación y reentrenamiento virtual, cuando las condiciones lo permitan, procurando no cortar la continuidad del entrenamiento y capacitación de los reservistas.</a:t>
          </a:r>
          <a:endParaRPr lang="es-EC" dirty="0"/>
        </a:p>
      </dgm:t>
    </dgm:pt>
    <dgm:pt modelId="{35211CB3-9283-44A6-BABD-D46EAA971429}" type="parTrans" cxnId="{DFBFC1D6-F939-4FE0-8679-E3131DD980F3}">
      <dgm:prSet/>
      <dgm:spPr/>
      <dgm:t>
        <a:bodyPr/>
        <a:lstStyle/>
        <a:p>
          <a:endParaRPr lang="es-EC"/>
        </a:p>
      </dgm:t>
    </dgm:pt>
    <dgm:pt modelId="{79F2448A-0F68-482C-B915-3319AB9A1801}" type="sibTrans" cxnId="{DFBFC1D6-F939-4FE0-8679-E3131DD980F3}">
      <dgm:prSet/>
      <dgm:spPr/>
      <dgm:t>
        <a:bodyPr/>
        <a:lstStyle/>
        <a:p>
          <a:endParaRPr lang="es-EC"/>
        </a:p>
      </dgm:t>
    </dgm:pt>
    <dgm:pt modelId="{9F93CE74-DAA3-474A-90F5-DEA97EE9533C}" type="pres">
      <dgm:prSet presAssocID="{6CC57BBA-8F83-4438-97AB-6CC70B0C864B}" presName="linear" presStyleCnt="0">
        <dgm:presLayoutVars>
          <dgm:dir/>
          <dgm:animLvl val="lvl"/>
          <dgm:resizeHandles val="exact"/>
        </dgm:presLayoutVars>
      </dgm:prSet>
      <dgm:spPr/>
    </dgm:pt>
    <dgm:pt modelId="{7744447D-A055-47B0-BBFE-888D7FE09910}" type="pres">
      <dgm:prSet presAssocID="{DB375E0F-5569-4ABB-A401-69D9DDBF7598}" presName="parentLin" presStyleCnt="0"/>
      <dgm:spPr/>
    </dgm:pt>
    <dgm:pt modelId="{258F6A4A-F9D4-4969-B4AC-DF7A2010758A}" type="pres">
      <dgm:prSet presAssocID="{DB375E0F-5569-4ABB-A401-69D9DDBF7598}" presName="parentLeftMargin" presStyleLbl="node1" presStyleIdx="0" presStyleCnt="1"/>
      <dgm:spPr/>
    </dgm:pt>
    <dgm:pt modelId="{3849E5D2-126A-41ED-B419-883085D964BD}" type="pres">
      <dgm:prSet presAssocID="{DB375E0F-5569-4ABB-A401-69D9DDBF7598}" presName="parentText" presStyleLbl="node1" presStyleIdx="0" presStyleCnt="1">
        <dgm:presLayoutVars>
          <dgm:chMax val="0"/>
          <dgm:bulletEnabled val="1"/>
        </dgm:presLayoutVars>
      </dgm:prSet>
      <dgm:spPr/>
    </dgm:pt>
    <dgm:pt modelId="{00DA7990-0671-475D-A544-E7C98F552EDE}" type="pres">
      <dgm:prSet presAssocID="{DB375E0F-5569-4ABB-A401-69D9DDBF7598}" presName="negativeSpace" presStyleCnt="0"/>
      <dgm:spPr/>
    </dgm:pt>
    <dgm:pt modelId="{59E16DB6-6E1C-4170-8FFF-86202B481F45}" type="pres">
      <dgm:prSet presAssocID="{DB375E0F-5569-4ABB-A401-69D9DDBF7598}" presName="childText" presStyleLbl="conFgAcc1" presStyleIdx="0" presStyleCnt="1">
        <dgm:presLayoutVars>
          <dgm:bulletEnabled val="1"/>
        </dgm:presLayoutVars>
      </dgm:prSet>
      <dgm:spPr/>
    </dgm:pt>
  </dgm:ptLst>
  <dgm:cxnLst>
    <dgm:cxn modelId="{7B0CCC0A-6319-472C-B993-739F53A72D62}" type="presOf" srcId="{018422AA-EDC7-42F9-BE65-962208FA8049}" destId="{59E16DB6-6E1C-4170-8FFF-86202B481F45}" srcOrd="0" destOrd="0" presId="urn:microsoft.com/office/officeart/2005/8/layout/list1"/>
    <dgm:cxn modelId="{3E5F4E20-6562-4EC2-B86D-7AAD7C18F9E0}" srcId="{6CC57BBA-8F83-4438-97AB-6CC70B0C864B}" destId="{DB375E0F-5569-4ABB-A401-69D9DDBF7598}" srcOrd="0" destOrd="0" parTransId="{996EE227-7D19-4B0B-A594-F64CD7DE2DA8}" sibTransId="{E7873FFC-C433-444A-BC7F-61D0B0B678CE}"/>
    <dgm:cxn modelId="{7B1A9E4D-BFD4-49EE-A46D-8158FEE51EDA}" type="presOf" srcId="{609F4D51-A990-4E1B-B378-6C17EC384611}" destId="{59E16DB6-6E1C-4170-8FFF-86202B481F45}" srcOrd="0" destOrd="2" presId="urn:microsoft.com/office/officeart/2005/8/layout/list1"/>
    <dgm:cxn modelId="{5EB60854-3EB8-49A7-8BE4-4DFE0A8160B4}" type="presOf" srcId="{DB375E0F-5569-4ABB-A401-69D9DDBF7598}" destId="{258F6A4A-F9D4-4969-B4AC-DF7A2010758A}" srcOrd="0" destOrd="0" presId="urn:microsoft.com/office/officeart/2005/8/layout/list1"/>
    <dgm:cxn modelId="{80EEF257-9C00-4034-AE55-9BFFF2BE9118}" type="presOf" srcId="{C43D3462-5E16-4410-8D55-354AD5582751}" destId="{59E16DB6-6E1C-4170-8FFF-86202B481F45}" srcOrd="0" destOrd="1" presId="urn:microsoft.com/office/officeart/2005/8/layout/list1"/>
    <dgm:cxn modelId="{5F7FB788-A9EC-4432-B3D2-D51C928CFB70}" type="presOf" srcId="{DB375E0F-5569-4ABB-A401-69D9DDBF7598}" destId="{3849E5D2-126A-41ED-B419-883085D964BD}" srcOrd="1" destOrd="0" presId="urn:microsoft.com/office/officeart/2005/8/layout/list1"/>
    <dgm:cxn modelId="{07376B89-8E8B-491F-B28C-B2231E959CE2}" srcId="{DB375E0F-5569-4ABB-A401-69D9DDBF7598}" destId="{609F4D51-A990-4E1B-B378-6C17EC384611}" srcOrd="2" destOrd="0" parTransId="{B550CA34-AC7C-4750-8C91-DB14A8E38FB4}" sibTransId="{4404B274-85E2-409E-83D7-CEA78922876D}"/>
    <dgm:cxn modelId="{1B3C5192-7EA3-47F5-ADDC-5DC2B998D7F4}" srcId="{DB375E0F-5569-4ABB-A401-69D9DDBF7598}" destId="{C43D3462-5E16-4410-8D55-354AD5582751}" srcOrd="1" destOrd="0" parTransId="{79C6ED43-A69F-40CC-A3AA-C25489AE0867}" sibTransId="{891E8930-08ED-4EBB-9906-56F692A74FA7}"/>
    <dgm:cxn modelId="{408BC39C-B5B8-4C2A-900C-DF3430AFC938}" type="presOf" srcId="{6CC57BBA-8F83-4438-97AB-6CC70B0C864B}" destId="{9F93CE74-DAA3-474A-90F5-DEA97EE9533C}" srcOrd="0" destOrd="0" presId="urn:microsoft.com/office/officeart/2005/8/layout/list1"/>
    <dgm:cxn modelId="{DFBFC1D6-F939-4FE0-8679-E3131DD980F3}" srcId="{DB375E0F-5569-4ABB-A401-69D9DDBF7598}" destId="{1669063B-CA34-4653-88C4-68B0955D2D6E}" srcOrd="3" destOrd="0" parTransId="{35211CB3-9283-44A6-BABD-D46EAA971429}" sibTransId="{79F2448A-0F68-482C-B915-3319AB9A1801}"/>
    <dgm:cxn modelId="{B9513AEB-4E20-49C8-924E-2EC7E24C6AD9}" srcId="{DB375E0F-5569-4ABB-A401-69D9DDBF7598}" destId="{018422AA-EDC7-42F9-BE65-962208FA8049}" srcOrd="0" destOrd="0" parTransId="{64B83322-7518-484D-8FF1-C6E0A21CD475}" sibTransId="{C14F699B-525C-472C-9AA1-68FFE6247437}"/>
    <dgm:cxn modelId="{E82D8BF7-187C-450A-9D66-46423ECB10B7}" type="presOf" srcId="{1669063B-CA34-4653-88C4-68B0955D2D6E}" destId="{59E16DB6-6E1C-4170-8FFF-86202B481F45}" srcOrd="0" destOrd="3" presId="urn:microsoft.com/office/officeart/2005/8/layout/list1"/>
    <dgm:cxn modelId="{2408B464-F987-41CD-ACD4-72269FB71C61}" type="presParOf" srcId="{9F93CE74-DAA3-474A-90F5-DEA97EE9533C}" destId="{7744447D-A055-47B0-BBFE-888D7FE09910}" srcOrd="0" destOrd="0" presId="urn:microsoft.com/office/officeart/2005/8/layout/list1"/>
    <dgm:cxn modelId="{A7B019F4-D8A8-4607-B023-49F4293D905F}" type="presParOf" srcId="{7744447D-A055-47B0-BBFE-888D7FE09910}" destId="{258F6A4A-F9D4-4969-B4AC-DF7A2010758A}" srcOrd="0" destOrd="0" presId="urn:microsoft.com/office/officeart/2005/8/layout/list1"/>
    <dgm:cxn modelId="{DBDA5209-18BD-4679-8D09-81093A30F89C}" type="presParOf" srcId="{7744447D-A055-47B0-BBFE-888D7FE09910}" destId="{3849E5D2-126A-41ED-B419-883085D964BD}" srcOrd="1" destOrd="0" presId="urn:microsoft.com/office/officeart/2005/8/layout/list1"/>
    <dgm:cxn modelId="{99CAF03C-5E55-4055-B32F-8BAFC9D35276}" type="presParOf" srcId="{9F93CE74-DAA3-474A-90F5-DEA97EE9533C}" destId="{00DA7990-0671-475D-A544-E7C98F552EDE}" srcOrd="1" destOrd="0" presId="urn:microsoft.com/office/officeart/2005/8/layout/list1"/>
    <dgm:cxn modelId="{474061BC-CD94-4356-986A-81EBF6C12B2C}" type="presParOf" srcId="{9F93CE74-DAA3-474A-90F5-DEA97EE9533C}" destId="{59E16DB6-6E1C-4170-8FFF-86202B481F45}"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5FD430-D1B6-4946-B3EA-7C58EE5DDC19}">
      <dsp:nvSpPr>
        <dsp:cNvPr id="0" name=""/>
        <dsp:cNvSpPr/>
      </dsp:nvSpPr>
      <dsp:spPr>
        <a:xfrm>
          <a:off x="219118" y="585827"/>
          <a:ext cx="5239538" cy="1637355"/>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9036" tIns="83820" rIns="83820" bIns="8382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s-ES" sz="2200" kern="1200" dirty="0"/>
            <a:t>¿Qué deficiencias existen en el proceso de capacitación y reentrenamiento de los reservistas?</a:t>
          </a:r>
          <a:endParaRPr lang="es-EC" sz="2200" kern="1200" dirty="0"/>
        </a:p>
      </dsp:txBody>
      <dsp:txXfrm>
        <a:off x="219118" y="585827"/>
        <a:ext cx="5239538" cy="1637355"/>
      </dsp:txXfrm>
    </dsp:sp>
    <dsp:sp modelId="{8B837E25-D176-4B6F-8E9B-ECEAB8CB40B0}">
      <dsp:nvSpPr>
        <dsp:cNvPr id="0" name=""/>
        <dsp:cNvSpPr/>
      </dsp:nvSpPr>
      <dsp:spPr>
        <a:xfrm>
          <a:off x="803" y="349320"/>
          <a:ext cx="1146149" cy="1719223"/>
        </a:xfrm>
        <a:prstGeom prst="rect">
          <a:avLst/>
        </a:prstGeom>
        <a:blipFill rotWithShape="1">
          <a:blip xmlns:r="http://schemas.openxmlformats.org/officeDocument/2006/relationships" r:embed="rId1"/>
          <a:srcRect/>
          <a:stretch>
            <a:fillRect l="-84000" r="-84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3608F7C-5F6E-470B-A304-477D5D2AE36E}">
      <dsp:nvSpPr>
        <dsp:cNvPr id="0" name=""/>
        <dsp:cNvSpPr/>
      </dsp:nvSpPr>
      <dsp:spPr>
        <a:xfrm>
          <a:off x="5903907" y="585827"/>
          <a:ext cx="5239538" cy="1637355"/>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9036" tIns="83820" rIns="83820" bIns="8382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s-ES" sz="2200" kern="1200"/>
            <a:t>¿Los objetivos del plan de carrera del reservista se cumplen a cabalidad?</a:t>
          </a:r>
          <a:endParaRPr lang="es-EC" sz="2200" kern="1200"/>
        </a:p>
      </dsp:txBody>
      <dsp:txXfrm>
        <a:off x="5903907" y="585827"/>
        <a:ext cx="5239538" cy="1637355"/>
      </dsp:txXfrm>
    </dsp:sp>
    <dsp:sp modelId="{7EB23663-5937-4FD8-A609-4EFB13CBC6D5}">
      <dsp:nvSpPr>
        <dsp:cNvPr id="0" name=""/>
        <dsp:cNvSpPr/>
      </dsp:nvSpPr>
      <dsp:spPr>
        <a:xfrm>
          <a:off x="5685593" y="349320"/>
          <a:ext cx="1146149" cy="1719223"/>
        </a:xfrm>
        <a:prstGeom prst="rect">
          <a:avLst/>
        </a:prstGeom>
        <a:blipFill rotWithShape="1">
          <a:blip xmlns:r="http://schemas.openxmlformats.org/officeDocument/2006/relationships" r:embed="rId2"/>
          <a:srcRect/>
          <a:stretch>
            <a:fillRect l="-23000" r="-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D81802-7D19-461C-8464-CC6AC7736588}">
      <dsp:nvSpPr>
        <dsp:cNvPr id="0" name=""/>
        <dsp:cNvSpPr/>
      </dsp:nvSpPr>
      <dsp:spPr>
        <a:xfrm>
          <a:off x="3061512" y="2647076"/>
          <a:ext cx="5239538" cy="1637355"/>
        </a:xfrm>
        <a:prstGeom prst="rect">
          <a:avLst/>
        </a:prstGeom>
        <a:solidFill>
          <a:schemeClr val="lt1">
            <a:alpha val="4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09036" tIns="83820" rIns="83820" bIns="83820" numCol="1" spcCol="1270" anchor="ctr" anchorCtr="0">
          <a:noAutofit/>
        </a:bodyPr>
        <a:lstStyle/>
        <a:p>
          <a:pPr marL="0" lvl="0" indent="0" algn="l" defTabSz="977900">
            <a:lnSpc>
              <a:spcPct val="90000"/>
            </a:lnSpc>
            <a:spcBef>
              <a:spcPct val="0"/>
            </a:spcBef>
            <a:spcAft>
              <a:spcPct val="35000"/>
            </a:spcAft>
            <a:buFont typeface="Symbol" panose="05050102010706020507" pitchFamily="18" charset="2"/>
            <a:buNone/>
          </a:pPr>
          <a:r>
            <a:rPr lang="es-ES" sz="2200" kern="1200"/>
            <a:t>¿Qué tipo de estrategias se pueden aplicar para mejorar el proceso de capacitación y reentrenamiento de los reservistas?</a:t>
          </a:r>
          <a:endParaRPr lang="es-EC" sz="2200" kern="1200"/>
        </a:p>
      </dsp:txBody>
      <dsp:txXfrm>
        <a:off x="3061512" y="2647076"/>
        <a:ext cx="5239538" cy="1637355"/>
      </dsp:txXfrm>
    </dsp:sp>
    <dsp:sp modelId="{BA265EB8-0537-4EAA-A3AD-84D895DC66D7}">
      <dsp:nvSpPr>
        <dsp:cNvPr id="0" name=""/>
        <dsp:cNvSpPr/>
      </dsp:nvSpPr>
      <dsp:spPr>
        <a:xfrm>
          <a:off x="2843198" y="2410569"/>
          <a:ext cx="1146149" cy="1719223"/>
        </a:xfrm>
        <a:prstGeom prst="rect">
          <a:avLst/>
        </a:prstGeom>
        <a:blipFill rotWithShape="1">
          <a:blip xmlns:r="http://schemas.openxmlformats.org/officeDocument/2006/relationships" r:embed="rId3"/>
          <a:srcRect/>
          <a:stretch>
            <a:fillRect l="-101000" r="-101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6DB6-6E1C-4170-8FFF-86202B481F45}">
      <dsp:nvSpPr>
        <dsp:cNvPr id="0" name=""/>
        <dsp:cNvSpPr/>
      </dsp:nvSpPr>
      <dsp:spPr>
        <a:xfrm>
          <a:off x="0" y="612243"/>
          <a:ext cx="11000509" cy="45927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762" tIns="562356" rIns="853762" bIns="192024" numCol="1" spcCol="1270" anchor="t" anchorCtr="0">
          <a:noAutofit/>
        </a:bodyPr>
        <a:lstStyle/>
        <a:p>
          <a:pPr marL="228600" lvl="1" indent="-228600" algn="l" defTabSz="1200150">
            <a:lnSpc>
              <a:spcPct val="90000"/>
            </a:lnSpc>
            <a:spcBef>
              <a:spcPct val="0"/>
            </a:spcBef>
            <a:spcAft>
              <a:spcPct val="15000"/>
            </a:spcAft>
            <a:buFont typeface="Symbol" panose="05050102010706020507" pitchFamily="18" charset="2"/>
            <a:buChar char=""/>
          </a:pPr>
          <a:endParaRPr lang="es-EC" sz="2700" kern="1200" dirty="0"/>
        </a:p>
        <a:p>
          <a:pPr marL="457200" lvl="2" indent="-228600" algn="l" defTabSz="1200150">
            <a:lnSpc>
              <a:spcPct val="90000"/>
            </a:lnSpc>
            <a:spcBef>
              <a:spcPct val="0"/>
            </a:spcBef>
            <a:spcAft>
              <a:spcPct val="15000"/>
            </a:spcAft>
            <a:buChar char="•"/>
          </a:pPr>
          <a:r>
            <a:rPr lang="es-ES" sz="2700" kern="1200" dirty="0"/>
            <a:t>La capacitación y entrenamiento deberán cumplirse de acuerdo a la planificación determinada por la dirección de movilización de las Fuerzas Armadas, procurando la evaluación y registro permanente de las actividades.</a:t>
          </a:r>
          <a:endParaRPr lang="es-EC" sz="2700" kern="1200" dirty="0"/>
        </a:p>
        <a:p>
          <a:pPr marL="685800" lvl="3" indent="-228600" algn="l" defTabSz="1200150">
            <a:lnSpc>
              <a:spcPct val="90000"/>
            </a:lnSpc>
            <a:spcBef>
              <a:spcPct val="0"/>
            </a:spcBef>
            <a:spcAft>
              <a:spcPct val="15000"/>
            </a:spcAft>
            <a:buFont typeface="Symbol" panose="05050102010706020507" pitchFamily="18" charset="2"/>
            <a:buChar char=""/>
          </a:pPr>
          <a:r>
            <a:rPr lang="es-ES" sz="2700" kern="1200" dirty="0"/>
            <a:t>Capacitación y entrenamiento regular</a:t>
          </a:r>
          <a:endParaRPr lang="es-EC" sz="2700" kern="1200" dirty="0"/>
        </a:p>
        <a:p>
          <a:pPr marL="685800" lvl="3" indent="-228600" algn="l" defTabSz="1200150">
            <a:lnSpc>
              <a:spcPct val="90000"/>
            </a:lnSpc>
            <a:spcBef>
              <a:spcPct val="0"/>
            </a:spcBef>
            <a:spcAft>
              <a:spcPct val="15000"/>
            </a:spcAft>
            <a:buFont typeface="Symbol" panose="05050102010706020507" pitchFamily="18" charset="2"/>
            <a:buChar char=""/>
          </a:pPr>
          <a:r>
            <a:rPr lang="es-ES" sz="2700" kern="1200" dirty="0"/>
            <a:t>Capacitación y entrenamiento diferenciado</a:t>
          </a:r>
          <a:endParaRPr lang="es-EC" sz="2700" kern="1200" dirty="0"/>
        </a:p>
        <a:p>
          <a:pPr marL="457200" lvl="2" indent="-228600" algn="l" defTabSz="1200150">
            <a:lnSpc>
              <a:spcPct val="90000"/>
            </a:lnSpc>
            <a:spcBef>
              <a:spcPct val="0"/>
            </a:spcBef>
            <a:spcAft>
              <a:spcPct val="15000"/>
            </a:spcAft>
            <a:buChar char="•"/>
          </a:pPr>
          <a:r>
            <a:rPr lang="es-ES" sz="2700" kern="1200" dirty="0"/>
            <a:t>Se evaluará cada actividad o ciclo de capacitación y entrenamiento y se cumplirá con el modelo de gestión de la información adoptado.</a:t>
          </a:r>
          <a:endParaRPr lang="es-EC" sz="2700" kern="1200" dirty="0"/>
        </a:p>
      </dsp:txBody>
      <dsp:txXfrm>
        <a:off x="0" y="612243"/>
        <a:ext cx="11000509" cy="4592700"/>
      </dsp:txXfrm>
    </dsp:sp>
    <dsp:sp modelId="{3849E5D2-126A-41ED-B419-883085D964BD}">
      <dsp:nvSpPr>
        <dsp:cNvPr id="0" name=""/>
        <dsp:cNvSpPr/>
      </dsp:nvSpPr>
      <dsp:spPr>
        <a:xfrm>
          <a:off x="550025" y="213723"/>
          <a:ext cx="7700357" cy="79704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055" tIns="0" rIns="291055" bIns="0" numCol="1" spcCol="1270" anchor="ctr" anchorCtr="0">
          <a:noAutofit/>
        </a:bodyPr>
        <a:lstStyle/>
        <a:p>
          <a:pPr marL="0" lvl="0" indent="0" algn="l" defTabSz="1200150">
            <a:lnSpc>
              <a:spcPct val="90000"/>
            </a:lnSpc>
            <a:spcBef>
              <a:spcPct val="0"/>
            </a:spcBef>
            <a:spcAft>
              <a:spcPct val="35000"/>
            </a:spcAft>
            <a:buNone/>
          </a:pPr>
          <a:r>
            <a:rPr lang="es-ES" sz="2700" b="1" kern="1200" dirty="0"/>
            <a:t>Capacitación y entrenamiento</a:t>
          </a:r>
          <a:endParaRPr lang="es-EC" sz="2700" b="1" kern="1200" dirty="0"/>
        </a:p>
      </dsp:txBody>
      <dsp:txXfrm>
        <a:off x="588933" y="252631"/>
        <a:ext cx="7622541" cy="71922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6DB6-6E1C-4170-8FFF-86202B481F45}">
      <dsp:nvSpPr>
        <dsp:cNvPr id="0" name=""/>
        <dsp:cNvSpPr/>
      </dsp:nvSpPr>
      <dsp:spPr>
        <a:xfrm>
          <a:off x="0" y="473733"/>
          <a:ext cx="11000509" cy="4914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762" tIns="624840" rIns="853762" bIns="213360" numCol="1" spcCol="1270" anchor="t" anchorCtr="0">
          <a:noAutofit/>
        </a:bodyPr>
        <a:lstStyle/>
        <a:p>
          <a:pPr marL="285750" lvl="1" indent="-285750" algn="l" defTabSz="1333500">
            <a:lnSpc>
              <a:spcPct val="90000"/>
            </a:lnSpc>
            <a:spcBef>
              <a:spcPct val="0"/>
            </a:spcBef>
            <a:spcAft>
              <a:spcPct val="15000"/>
            </a:spcAft>
            <a:buFont typeface="Symbol" panose="05050102010706020507" pitchFamily="18" charset="2"/>
            <a:buChar char=""/>
          </a:pPr>
          <a:endParaRPr lang="es-EC" sz="3000" kern="1200" dirty="0"/>
        </a:p>
        <a:p>
          <a:pPr marL="571500" lvl="2" indent="-285750" algn="l" defTabSz="1333500">
            <a:lnSpc>
              <a:spcPct val="90000"/>
            </a:lnSpc>
            <a:spcBef>
              <a:spcPct val="0"/>
            </a:spcBef>
            <a:spcAft>
              <a:spcPct val="15000"/>
            </a:spcAft>
            <a:buChar char="•"/>
          </a:pPr>
          <a:r>
            <a:rPr lang="es-ES" sz="3000" kern="1200" dirty="0"/>
            <a:t>Para la salida se deberá cumplir con los requisitos propios del período de capacitación y entrenamiento, como la evaluación y el registro de datos según el proceso de la gestión de la información. El denominado proceso de seguimiento deberá ser actualizado en cada salida, mediante el contacto permanente opcional entre el reservista y la institución, por medio de canales apropiados.</a:t>
          </a:r>
          <a:endParaRPr lang="es-EC" sz="3000" kern="1200" dirty="0"/>
        </a:p>
      </dsp:txBody>
      <dsp:txXfrm>
        <a:off x="0" y="473733"/>
        <a:ext cx="11000509" cy="4914000"/>
      </dsp:txXfrm>
    </dsp:sp>
    <dsp:sp modelId="{3849E5D2-126A-41ED-B419-883085D964BD}">
      <dsp:nvSpPr>
        <dsp:cNvPr id="0" name=""/>
        <dsp:cNvSpPr/>
      </dsp:nvSpPr>
      <dsp:spPr>
        <a:xfrm>
          <a:off x="550025" y="30933"/>
          <a:ext cx="7700357" cy="88560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055" tIns="0" rIns="291055" bIns="0" numCol="1" spcCol="1270" anchor="ctr" anchorCtr="0">
          <a:noAutofit/>
        </a:bodyPr>
        <a:lstStyle/>
        <a:p>
          <a:pPr marL="0" lvl="0" indent="0" algn="l" defTabSz="1333500">
            <a:lnSpc>
              <a:spcPct val="90000"/>
            </a:lnSpc>
            <a:spcBef>
              <a:spcPct val="0"/>
            </a:spcBef>
            <a:spcAft>
              <a:spcPct val="35000"/>
            </a:spcAft>
            <a:buNone/>
          </a:pPr>
          <a:r>
            <a:rPr lang="es-ES" sz="3000" b="1" kern="1200" dirty="0"/>
            <a:t>Salida y seguimiento</a:t>
          </a:r>
          <a:endParaRPr lang="es-EC" sz="3000" b="1" kern="1200" dirty="0"/>
        </a:p>
      </dsp:txBody>
      <dsp:txXfrm>
        <a:off x="593256" y="74164"/>
        <a:ext cx="7613895" cy="79913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6DB6-6E1C-4170-8FFF-86202B481F45}">
      <dsp:nvSpPr>
        <dsp:cNvPr id="0" name=""/>
        <dsp:cNvSpPr/>
      </dsp:nvSpPr>
      <dsp:spPr>
        <a:xfrm>
          <a:off x="0" y="482913"/>
          <a:ext cx="11000509" cy="47628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762" tIns="437388" rIns="853762" bIns="149352" numCol="1" spcCol="1270" anchor="t" anchorCtr="0">
          <a:noAutofit/>
        </a:bodyPr>
        <a:lstStyle/>
        <a:p>
          <a:pPr marL="228600" lvl="1" indent="-228600" algn="l" defTabSz="933450">
            <a:lnSpc>
              <a:spcPct val="90000"/>
            </a:lnSpc>
            <a:spcBef>
              <a:spcPct val="0"/>
            </a:spcBef>
            <a:spcAft>
              <a:spcPct val="15000"/>
            </a:spcAft>
            <a:buChar char="•"/>
          </a:pPr>
          <a:r>
            <a:rPr lang="es-ES" sz="2100" b="1" kern="1200" dirty="0"/>
            <a:t>Conclusiones</a:t>
          </a:r>
          <a:endParaRPr lang="es-EC" sz="2100" kern="1200" dirty="0"/>
        </a:p>
        <a:p>
          <a:pPr marL="457200" lvl="2" indent="-228600" algn="l" defTabSz="933450">
            <a:lnSpc>
              <a:spcPct val="90000"/>
            </a:lnSpc>
            <a:spcBef>
              <a:spcPct val="0"/>
            </a:spcBef>
            <a:spcAft>
              <a:spcPct val="15000"/>
            </a:spcAft>
            <a:buChar char="•"/>
          </a:pPr>
          <a:r>
            <a:rPr lang="es-ES" sz="2100" kern="1200"/>
            <a:t>En la propuesta se plantea un modelo de reestructuración determinado en 4 fases; la preparación, el ingreso, el período de evaluación y entrenamiento, y la fase de seguimiento y salida. </a:t>
          </a:r>
          <a:endParaRPr lang="es-EC" sz="2100" kern="1200"/>
        </a:p>
        <a:p>
          <a:pPr marL="457200" lvl="2" indent="-228600" algn="l" defTabSz="933450">
            <a:lnSpc>
              <a:spcPct val="90000"/>
            </a:lnSpc>
            <a:spcBef>
              <a:spcPct val="0"/>
            </a:spcBef>
            <a:spcAft>
              <a:spcPct val="15000"/>
            </a:spcAft>
            <a:buChar char="•"/>
          </a:pPr>
          <a:r>
            <a:rPr lang="es-ES" sz="2100" kern="1200"/>
            <a:t>La propuesta plantea las bases para la creación de los modelos y procesos en base a los hallazgos encontrados en la etapa de la investigación de campo y el sustento documental de la investigación.</a:t>
          </a:r>
          <a:endParaRPr lang="es-EC" sz="2100" kern="1200"/>
        </a:p>
        <a:p>
          <a:pPr marL="228600" lvl="1" indent="-228600" algn="l" defTabSz="933450">
            <a:lnSpc>
              <a:spcPct val="90000"/>
            </a:lnSpc>
            <a:spcBef>
              <a:spcPct val="0"/>
            </a:spcBef>
            <a:spcAft>
              <a:spcPct val="15000"/>
            </a:spcAft>
            <a:buChar char="•"/>
          </a:pPr>
          <a:r>
            <a:rPr lang="es-ES" sz="2100" b="1" kern="1200" dirty="0"/>
            <a:t>Recomendaciones</a:t>
          </a:r>
          <a:endParaRPr lang="es-EC" sz="2100" b="1" kern="1200" dirty="0"/>
        </a:p>
        <a:p>
          <a:pPr marL="457200" lvl="2" indent="-228600" algn="l" defTabSz="933450">
            <a:lnSpc>
              <a:spcPct val="90000"/>
            </a:lnSpc>
            <a:spcBef>
              <a:spcPct val="0"/>
            </a:spcBef>
            <a:spcAft>
              <a:spcPct val="15000"/>
            </a:spcAft>
            <a:buChar char="•"/>
          </a:pPr>
          <a:r>
            <a:rPr lang="es-ES" sz="2100" kern="1200" dirty="0"/>
            <a:t>Es necesaria la creación de un equipo técnico especializado en la gestión de la reserva, que conozca de la estructuración y características técnicas y organizativas de la capacitación y entrenamiento de los reservistas para garantizar que los cambios e implementaciones tengan el contexto doctrinario apropiado, así como cumplan las demandas y requisitos de los objetivos del plan de carrera del reservista.</a:t>
          </a:r>
          <a:endParaRPr lang="es-EC" sz="2100" kern="1200" dirty="0"/>
        </a:p>
      </dsp:txBody>
      <dsp:txXfrm>
        <a:off x="0" y="482913"/>
        <a:ext cx="11000509" cy="4762800"/>
      </dsp:txXfrm>
    </dsp:sp>
    <dsp:sp modelId="{3849E5D2-126A-41ED-B419-883085D964BD}">
      <dsp:nvSpPr>
        <dsp:cNvPr id="0" name=""/>
        <dsp:cNvSpPr/>
      </dsp:nvSpPr>
      <dsp:spPr>
        <a:xfrm>
          <a:off x="550025" y="172953"/>
          <a:ext cx="7700357" cy="61992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055" tIns="0" rIns="291055" bIns="0" numCol="1" spcCol="1270" anchor="ctr" anchorCtr="0">
          <a:noAutofit/>
        </a:bodyPr>
        <a:lstStyle/>
        <a:p>
          <a:pPr marL="0" lvl="0" indent="0" algn="l" defTabSz="933450">
            <a:lnSpc>
              <a:spcPct val="90000"/>
            </a:lnSpc>
            <a:spcBef>
              <a:spcPct val="0"/>
            </a:spcBef>
            <a:spcAft>
              <a:spcPct val="35000"/>
            </a:spcAft>
            <a:buNone/>
          </a:pPr>
          <a:r>
            <a:rPr lang="es-ES" sz="2100" b="1" kern="1200" dirty="0"/>
            <a:t>Conclusiones y Recomendaciones de la Propuesta</a:t>
          </a:r>
          <a:endParaRPr lang="es-EC" sz="2100" b="1" kern="1200" dirty="0"/>
        </a:p>
      </dsp:txBody>
      <dsp:txXfrm>
        <a:off x="580287" y="203215"/>
        <a:ext cx="7639833"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2F52B-FC7E-4D25-AF77-DB2F55997FBC}">
      <dsp:nvSpPr>
        <dsp:cNvPr id="0" name=""/>
        <dsp:cNvSpPr/>
      </dsp:nvSpPr>
      <dsp:spPr>
        <a:xfrm>
          <a:off x="0" y="272210"/>
          <a:ext cx="12192000" cy="11056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374904" rIns="946235" bIns="99568" numCol="1" spcCol="1270" anchor="t" anchorCtr="0">
          <a:noAutofit/>
        </a:bodyPr>
        <a:lstStyle/>
        <a:p>
          <a:pPr marL="114300" lvl="1" indent="-114300" algn="l" defTabSz="622300">
            <a:lnSpc>
              <a:spcPct val="100000"/>
            </a:lnSpc>
            <a:spcBef>
              <a:spcPct val="0"/>
            </a:spcBef>
            <a:spcAft>
              <a:spcPct val="15000"/>
            </a:spcAft>
            <a:buChar char="•"/>
          </a:pPr>
          <a:r>
            <a:rPr lang="es-ES" sz="1400" kern="1200" dirty="0"/>
            <a:t>La estrategia ofensiva aprovechará las fortalezas para aprovechar las oportunidades, en este sentido se deberá considerar los hallazgos encontrados en función de las deficiencias del proceso de capacitación para mejorar la estructura organizacional y el modelo de capacitación  de las reservas.</a:t>
          </a:r>
          <a:endParaRPr lang="es-EC" sz="1400" kern="1200" dirty="0"/>
        </a:p>
      </dsp:txBody>
      <dsp:txXfrm>
        <a:off x="0" y="272210"/>
        <a:ext cx="12192000" cy="1105650"/>
      </dsp:txXfrm>
    </dsp:sp>
    <dsp:sp modelId="{E2E4E32E-872A-42DF-A348-2275F4F46EB9}">
      <dsp:nvSpPr>
        <dsp:cNvPr id="0" name=""/>
        <dsp:cNvSpPr/>
      </dsp:nvSpPr>
      <dsp:spPr>
        <a:xfrm>
          <a:off x="609600" y="6530"/>
          <a:ext cx="8534400"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622300">
            <a:lnSpc>
              <a:spcPct val="100000"/>
            </a:lnSpc>
            <a:spcBef>
              <a:spcPct val="0"/>
            </a:spcBef>
            <a:spcAft>
              <a:spcPct val="35000"/>
            </a:spcAft>
            <a:buNone/>
          </a:pPr>
          <a:r>
            <a:rPr lang="es-ES" sz="1400" kern="1200" dirty="0"/>
            <a:t>. Estrategia Ofensiva </a:t>
          </a:r>
          <a:endParaRPr lang="es-EC" sz="1400" kern="1200" dirty="0"/>
        </a:p>
      </dsp:txBody>
      <dsp:txXfrm>
        <a:off x="635539" y="32469"/>
        <a:ext cx="8482522" cy="479482"/>
      </dsp:txXfrm>
    </dsp:sp>
    <dsp:sp modelId="{6A3AE66D-3059-4D08-A39B-8FADED7F648D}">
      <dsp:nvSpPr>
        <dsp:cNvPr id="0" name=""/>
        <dsp:cNvSpPr/>
      </dsp:nvSpPr>
      <dsp:spPr>
        <a:xfrm>
          <a:off x="0" y="1740740"/>
          <a:ext cx="12192000" cy="11056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374904" rIns="946235" bIns="99568" numCol="1" spcCol="1270" anchor="t" anchorCtr="0">
          <a:noAutofit/>
        </a:bodyPr>
        <a:lstStyle/>
        <a:p>
          <a:pPr marL="114300" lvl="1" indent="-114300" algn="l" defTabSz="622300">
            <a:lnSpc>
              <a:spcPct val="100000"/>
            </a:lnSpc>
            <a:spcBef>
              <a:spcPct val="0"/>
            </a:spcBef>
            <a:spcAft>
              <a:spcPct val="15000"/>
            </a:spcAft>
            <a:buChar char="•"/>
          </a:pPr>
          <a:r>
            <a:rPr lang="es-ES" sz="1400" kern="1200" dirty="0"/>
            <a:t>Plantea la aplicación de las fortalezas para reducir amenazas, para esto, el equipo técnico conformado fortalecerá su criterio tomando en cuenta el proceso de transformación de capacidades y desarrollo de amenazas para fortalecer la doctrina referente a las reservas.</a:t>
          </a:r>
          <a:endParaRPr lang="es-EC" sz="1400" kern="1200" dirty="0"/>
        </a:p>
      </dsp:txBody>
      <dsp:txXfrm>
        <a:off x="0" y="1740740"/>
        <a:ext cx="12192000" cy="1105650"/>
      </dsp:txXfrm>
    </dsp:sp>
    <dsp:sp modelId="{5AE70219-A7A3-471D-B869-5296728F3F25}">
      <dsp:nvSpPr>
        <dsp:cNvPr id="0" name=""/>
        <dsp:cNvSpPr/>
      </dsp:nvSpPr>
      <dsp:spPr>
        <a:xfrm>
          <a:off x="609600" y="1475060"/>
          <a:ext cx="8534400"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622300">
            <a:lnSpc>
              <a:spcPct val="100000"/>
            </a:lnSpc>
            <a:spcBef>
              <a:spcPct val="0"/>
            </a:spcBef>
            <a:spcAft>
              <a:spcPct val="35000"/>
            </a:spcAft>
            <a:buNone/>
          </a:pPr>
          <a:r>
            <a:rPr lang="es-ES" sz="1400" kern="1200" dirty="0"/>
            <a:t> Estrategia Defensiva </a:t>
          </a:r>
          <a:endParaRPr lang="es-EC" sz="1400" kern="1200" dirty="0"/>
        </a:p>
      </dsp:txBody>
      <dsp:txXfrm>
        <a:off x="635539" y="1500999"/>
        <a:ext cx="8482522" cy="479482"/>
      </dsp:txXfrm>
    </dsp:sp>
    <dsp:sp modelId="{B9D64B97-14F2-411D-9ADD-BEA902E858C1}">
      <dsp:nvSpPr>
        <dsp:cNvPr id="0" name=""/>
        <dsp:cNvSpPr/>
      </dsp:nvSpPr>
      <dsp:spPr>
        <a:xfrm>
          <a:off x="0" y="3209271"/>
          <a:ext cx="12192000" cy="110565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374904" rIns="946235" bIns="99568" numCol="1" spcCol="1270" anchor="t" anchorCtr="0">
          <a:noAutofit/>
        </a:bodyPr>
        <a:lstStyle/>
        <a:p>
          <a:pPr marL="114300" lvl="1" indent="-114300" algn="l" defTabSz="622300">
            <a:lnSpc>
              <a:spcPct val="100000"/>
            </a:lnSpc>
            <a:spcBef>
              <a:spcPct val="0"/>
            </a:spcBef>
            <a:spcAft>
              <a:spcPct val="15000"/>
            </a:spcAft>
            <a:buChar char="•"/>
          </a:pPr>
          <a:r>
            <a:rPr lang="es-ES" sz="1400" kern="1200" dirty="0"/>
            <a:t>Esta estrategia pretende minimizar las debilidades mediante el aprovechamiento de oportunidades, para esto se debe aprovechar la estructura organizacional y la experiencia del personal relacionado a la gestión de las reservas para conformar un equipo de expertos que coadyuben en la creación de modelos complementarios sugeridos por la propuesta.</a:t>
          </a:r>
          <a:endParaRPr lang="es-EC" sz="1400" kern="1200" dirty="0"/>
        </a:p>
      </dsp:txBody>
      <dsp:txXfrm>
        <a:off x="0" y="3209271"/>
        <a:ext cx="12192000" cy="1105650"/>
      </dsp:txXfrm>
    </dsp:sp>
    <dsp:sp modelId="{7AB46210-E5B4-4240-8EA1-E6779D960535}">
      <dsp:nvSpPr>
        <dsp:cNvPr id="0" name=""/>
        <dsp:cNvSpPr/>
      </dsp:nvSpPr>
      <dsp:spPr>
        <a:xfrm>
          <a:off x="609600" y="2943590"/>
          <a:ext cx="8534400"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622300">
            <a:lnSpc>
              <a:spcPct val="100000"/>
            </a:lnSpc>
            <a:spcBef>
              <a:spcPct val="0"/>
            </a:spcBef>
            <a:spcAft>
              <a:spcPct val="35000"/>
            </a:spcAft>
            <a:buNone/>
          </a:pPr>
          <a:r>
            <a:rPr lang="es-ES" sz="1400" kern="1200" dirty="0"/>
            <a:t>Estrategia de Reorientación </a:t>
          </a:r>
          <a:endParaRPr lang="es-EC" sz="1400" kern="1200" dirty="0"/>
        </a:p>
      </dsp:txBody>
      <dsp:txXfrm>
        <a:off x="635539" y="2969529"/>
        <a:ext cx="8482522" cy="479482"/>
      </dsp:txXfrm>
    </dsp:sp>
    <dsp:sp modelId="{BC580AD4-4777-4B7B-85AA-F037C5861C14}">
      <dsp:nvSpPr>
        <dsp:cNvPr id="0" name=""/>
        <dsp:cNvSpPr/>
      </dsp:nvSpPr>
      <dsp:spPr>
        <a:xfrm>
          <a:off x="0" y="4677801"/>
          <a:ext cx="12192000" cy="893025"/>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374904" rIns="946235" bIns="99568" numCol="1" spcCol="1270" anchor="t" anchorCtr="0">
          <a:noAutofit/>
        </a:bodyPr>
        <a:lstStyle/>
        <a:p>
          <a:pPr marL="114300" lvl="1" indent="-114300" algn="l" defTabSz="622300">
            <a:lnSpc>
              <a:spcPct val="100000"/>
            </a:lnSpc>
            <a:spcBef>
              <a:spcPct val="0"/>
            </a:spcBef>
            <a:spcAft>
              <a:spcPct val="15000"/>
            </a:spcAft>
            <a:buChar char="•"/>
          </a:pPr>
          <a:r>
            <a:rPr lang="es-ES" sz="1400" kern="1200"/>
            <a:t>Esta estrategia minimiza debilidades para evitar las amenazas, entonces se requiere utilizar personal propio experimentado en el tema para optimizar la utilización de recursos</a:t>
          </a:r>
          <a:endParaRPr lang="es-EC" sz="1400" kern="1200"/>
        </a:p>
      </dsp:txBody>
      <dsp:txXfrm>
        <a:off x="0" y="4677801"/>
        <a:ext cx="12192000" cy="893025"/>
      </dsp:txXfrm>
    </dsp:sp>
    <dsp:sp modelId="{409D0DF8-F316-42A8-A327-0F6A69AE65D1}">
      <dsp:nvSpPr>
        <dsp:cNvPr id="0" name=""/>
        <dsp:cNvSpPr/>
      </dsp:nvSpPr>
      <dsp:spPr>
        <a:xfrm>
          <a:off x="609600" y="4412121"/>
          <a:ext cx="8534400" cy="53136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marL="0" lvl="0" indent="0" algn="l" defTabSz="622300">
            <a:lnSpc>
              <a:spcPct val="100000"/>
            </a:lnSpc>
            <a:spcBef>
              <a:spcPct val="0"/>
            </a:spcBef>
            <a:spcAft>
              <a:spcPct val="35000"/>
            </a:spcAft>
            <a:buNone/>
          </a:pPr>
          <a:r>
            <a:rPr lang="es-ES" sz="1400" kern="1200" dirty="0"/>
            <a:t>Estrategia de Supervivencia.</a:t>
          </a:r>
          <a:endParaRPr lang="es-EC" sz="1400" kern="1200" dirty="0"/>
        </a:p>
      </dsp:txBody>
      <dsp:txXfrm>
        <a:off x="635539" y="4438060"/>
        <a:ext cx="8482522" cy="47948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7E0E-0F25-4316-A688-AB79F4D27E8B}">
      <dsp:nvSpPr>
        <dsp:cNvPr id="0" name=""/>
        <dsp:cNvSpPr/>
      </dsp:nvSpPr>
      <dsp:spPr>
        <a:xfrm>
          <a:off x="0" y="371475"/>
          <a:ext cx="11262731" cy="2370047"/>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None/>
          </a:pPr>
          <a:r>
            <a:rPr lang="es-EC" sz="1400" kern="1200" dirty="0"/>
            <a:t>En el desarrollo de la presente investigación se pudo determinar que existen deficiencias que influyen negativamente en los objetivos del plan de carrera, fundamentalmente se pudo establecer que no existe una actualización de los perfiles de los reservistas y del proceso de capitación y entrenamiento en función del proceso de transformación de capacidades que considera el desarrollo de nuevas amenazas y la adopción de capacidades complementarias, sobre todo en el contexto de las operaciones de ámbito interno, además de acuerdo a la experiencia y opinión de los expertos en el tema existen deficiencias relacionadas a la gestión de la información, que impide contar con datos relevantes respecto a las características y formación de los reservistas que puedan ser útiles para la toma de decisiones a nivel institucional.</a:t>
          </a:r>
          <a:endParaRPr lang="es-ES" sz="1400" kern="1200" dirty="0"/>
        </a:p>
      </dsp:txBody>
      <dsp:txXfrm>
        <a:off x="115696" y="487171"/>
        <a:ext cx="11031339" cy="2138655"/>
      </dsp:txXfrm>
    </dsp:sp>
    <dsp:sp modelId="{B9A5C946-EFAB-4912-869B-B962233EC14B}">
      <dsp:nvSpPr>
        <dsp:cNvPr id="0" name=""/>
        <dsp:cNvSpPr/>
      </dsp:nvSpPr>
      <dsp:spPr>
        <a:xfrm>
          <a:off x="0" y="2925843"/>
          <a:ext cx="11262731" cy="254592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None/>
          </a:pPr>
          <a:r>
            <a:rPr lang="es-EC" sz="1400" kern="1200" dirty="0"/>
            <a:t>Esta gestión adecuada de la información, permitiría además resolver otras deficiencias detectadas como por ejemplo los incentivos para el reservista lo que mejoraría la vinculación de la institución armada, creando beneficios, para el reservista, para la institución con el potencial aporte técnico y profesional que puede proporcionar el reservista, y para la sociedad al elevar la valoración del vínculo creado y el interés por formar parte de la institución militar.</a:t>
          </a:r>
        </a:p>
      </dsp:txBody>
      <dsp:txXfrm>
        <a:off x="124282" y="3050125"/>
        <a:ext cx="11014167" cy="229735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7E0E-0F25-4316-A688-AB79F4D27E8B}">
      <dsp:nvSpPr>
        <dsp:cNvPr id="0" name=""/>
        <dsp:cNvSpPr/>
      </dsp:nvSpPr>
      <dsp:spPr>
        <a:xfrm>
          <a:off x="0" y="159969"/>
          <a:ext cx="11262731" cy="2734289"/>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dirty="0"/>
            <a:t>Con respecto a los objetivos del plan de carrera del reservista se pudo advertir que necesitan ser revisados y reformulados para que se encuentren alineados a los objetivos institucionales e incluyan las intenciones del proceso de transformación de las capacidades en función de los nuevos retos de las Fuerzas armadas en función de contrarrestar las nuevas amenazas y de su participación en el contexto de la seguridad integral planteado en la constitución. Lo que generar una mejor perspectiva de la vinculación institucional con la sociedad en procura de crear una cultura de paz y seguridad en la sociedad y elevar el interés y la valoración de la institución por parte de la misma.</a:t>
          </a:r>
          <a:endParaRPr lang="es-ES" sz="1900" kern="1200" dirty="0"/>
        </a:p>
      </dsp:txBody>
      <dsp:txXfrm>
        <a:off x="133477" y="293446"/>
        <a:ext cx="10995777" cy="2467335"/>
      </dsp:txXfrm>
    </dsp:sp>
    <dsp:sp modelId="{FD866FEC-F82A-43BB-8EDC-0CAFF83BE4DF}">
      <dsp:nvSpPr>
        <dsp:cNvPr id="0" name=""/>
        <dsp:cNvSpPr/>
      </dsp:nvSpPr>
      <dsp:spPr>
        <a:xfrm>
          <a:off x="0" y="2948979"/>
          <a:ext cx="11262731" cy="2734289"/>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EC" sz="1900" kern="1200"/>
            <a:t>El resultado de la investigación es el desarrollo de una propuesta de reestructuración del proceso de capacitación y entrenamiento del reservista, la cual considera las deficiencias encontradas en el proceso y plantea la creación de un equipo técnico especializado que coadyube con la elaboración de procedimientos y modelos de respaldo al modelo planteado, fundamentalmente por la necesidad de especificidad y experiencia que requiere el desarrollo de los mismos, sin embargo la propuesta plantea las líneas de reestructuración y especifica los modelos necesarios para que se complementen con el que se ha desarrollado en la presente propuesta, con el objetivo de fortalecer la transformación de capacidades y aportar efectivamente al mejoramiento institucional y prospectivamente a la defensa y seguridad del Estado.</a:t>
          </a:r>
        </a:p>
      </dsp:txBody>
      <dsp:txXfrm>
        <a:off x="133477" y="3082456"/>
        <a:ext cx="10995777" cy="24673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757E0E-0F25-4316-A688-AB79F4D27E8B}">
      <dsp:nvSpPr>
        <dsp:cNvPr id="0" name=""/>
        <dsp:cNvSpPr/>
      </dsp:nvSpPr>
      <dsp:spPr>
        <a:xfrm>
          <a:off x="0" y="1653247"/>
          <a:ext cx="11262731" cy="1132743"/>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dirty="0"/>
            <a:t>Se recomienda la conformación del equipo técnico para la implementación y desarrollo de modelos de respaldo de la propuesta planteada, para optimizar recursos y aprovechar capacidades y experiencias en la gestión de las reservas de las Fuerzas Armadas.</a:t>
          </a:r>
          <a:endParaRPr lang="es-ES" sz="1800" kern="1200" dirty="0"/>
        </a:p>
      </dsp:txBody>
      <dsp:txXfrm>
        <a:off x="55296" y="1708543"/>
        <a:ext cx="11152139" cy="1022151"/>
      </dsp:txXfrm>
    </dsp:sp>
    <dsp:sp modelId="{2DCD210A-6FB0-44A3-A5A2-78460E39DB36}">
      <dsp:nvSpPr>
        <dsp:cNvPr id="0" name=""/>
        <dsp:cNvSpPr/>
      </dsp:nvSpPr>
      <dsp:spPr>
        <a:xfrm>
          <a:off x="0" y="2973191"/>
          <a:ext cx="11262731" cy="121680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C" sz="1800" kern="1200"/>
            <a:t>Paralelamente se requiere el mejoramiento y fortificación de la cultura organizacional, en todas las instancias de la institución militar, para que ayude a la integración del personal de reservas y la valoración adecuada del mismo, pero además que genere compromiso institucional y cumplimiento de los objetivos institucionales par fortificar la institucionalidad de las Fuerzas Armadas.</a:t>
          </a:r>
        </a:p>
      </dsp:txBody>
      <dsp:txXfrm>
        <a:off x="59399" y="3032590"/>
        <a:ext cx="11143933"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0CA54-0932-4D73-8937-A3EC8CC8EB03}">
      <dsp:nvSpPr>
        <dsp:cNvPr id="0" name=""/>
        <dsp:cNvSpPr/>
      </dsp:nvSpPr>
      <dsp:spPr>
        <a:xfrm>
          <a:off x="0" y="674196"/>
          <a:ext cx="10058399" cy="10836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F2733-486D-4E7C-A5FC-27D26626BEAA}">
      <dsp:nvSpPr>
        <dsp:cNvPr id="0" name=""/>
        <dsp:cNvSpPr/>
      </dsp:nvSpPr>
      <dsp:spPr>
        <a:xfrm>
          <a:off x="502919" y="39516"/>
          <a:ext cx="8111374" cy="12693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8" tIns="0" rIns="266128" bIns="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j-lt"/>
              <a:ea typeface="Calibri" panose="020F0502020204030204" pitchFamily="34" charset="0"/>
              <a:cs typeface="Times New Roman" panose="02020603050405020304" pitchFamily="18" charset="0"/>
            </a:rPr>
            <a:t>El Ecuador en la actualidad en materia de defensa tiene que enfrentar nuevas amenazas que se las puede determinar, como no convencionales</a:t>
          </a:r>
          <a:endParaRPr lang="es-EC" sz="1600" kern="1200" dirty="0">
            <a:latin typeface="+mj-lt"/>
          </a:endParaRPr>
        </a:p>
      </dsp:txBody>
      <dsp:txXfrm>
        <a:off x="564884" y="101481"/>
        <a:ext cx="7987444" cy="1145430"/>
      </dsp:txXfrm>
    </dsp:sp>
    <dsp:sp modelId="{1617E95E-C340-4EA2-ACD1-EEDB4521E9D2}">
      <dsp:nvSpPr>
        <dsp:cNvPr id="0" name=""/>
        <dsp:cNvSpPr/>
      </dsp:nvSpPr>
      <dsp:spPr>
        <a:xfrm>
          <a:off x="0" y="2624676"/>
          <a:ext cx="10058399" cy="10836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93E8C-0A32-494B-BE25-D0B2550DF0A1}">
      <dsp:nvSpPr>
        <dsp:cNvPr id="0" name=""/>
        <dsp:cNvSpPr/>
      </dsp:nvSpPr>
      <dsp:spPr>
        <a:xfrm>
          <a:off x="502919" y="1989996"/>
          <a:ext cx="8111374" cy="12693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8" tIns="0" rIns="266128" bIns="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j-lt"/>
            </a:rPr>
            <a:t>Es así que la vinculación de la sociedad con las Fuerzas Armadas y la defensa de la Patria, es quizás la razón más importante para la conformación y preparación adecuada de los reservistas.</a:t>
          </a:r>
        </a:p>
      </dsp:txBody>
      <dsp:txXfrm>
        <a:off x="564884" y="2051961"/>
        <a:ext cx="7987444" cy="1145430"/>
      </dsp:txXfrm>
    </dsp:sp>
    <dsp:sp modelId="{6E3F2A0D-2285-41A7-BF26-C893252A1B18}">
      <dsp:nvSpPr>
        <dsp:cNvPr id="0" name=""/>
        <dsp:cNvSpPr/>
      </dsp:nvSpPr>
      <dsp:spPr>
        <a:xfrm>
          <a:off x="0" y="4575156"/>
          <a:ext cx="10058399" cy="1083600"/>
        </a:xfrm>
        <a:prstGeom prst="rect">
          <a:avLst/>
        </a:prstGeom>
        <a:solidFill>
          <a:schemeClr val="accent1">
            <a:alpha val="90000"/>
            <a:tint val="4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55E670-FA80-4C18-A56F-88914E645E9A}">
      <dsp:nvSpPr>
        <dsp:cNvPr id="0" name=""/>
        <dsp:cNvSpPr/>
      </dsp:nvSpPr>
      <dsp:spPr>
        <a:xfrm>
          <a:off x="502919" y="3940476"/>
          <a:ext cx="8111374" cy="1269360"/>
        </a:xfrm>
        <a:prstGeom prst="round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128" tIns="0" rIns="266128" bIns="0" numCol="1" spcCol="1270" anchor="ctr" anchorCtr="0">
          <a:noAutofit/>
        </a:bodyPr>
        <a:lstStyle/>
        <a:p>
          <a:pPr marL="0" lvl="0" indent="0" algn="l" defTabSz="711200">
            <a:lnSpc>
              <a:spcPct val="90000"/>
            </a:lnSpc>
            <a:spcBef>
              <a:spcPct val="0"/>
            </a:spcBef>
            <a:spcAft>
              <a:spcPct val="35000"/>
            </a:spcAft>
            <a:buNone/>
          </a:pPr>
          <a:r>
            <a:rPr lang="es-ES" sz="1600" kern="1200" dirty="0">
              <a:latin typeface="+mj-lt"/>
            </a:rPr>
            <a:t>Una formación adecuada permitirá mantener al personal de las reservas de Fuerzas Armadas nacionales, reentrenadas y capacitadas para cumplir con el orgánico funcional y estructural de las unidades movilizadas y de reemplazos.</a:t>
          </a:r>
          <a:endParaRPr lang="es-EC" sz="1600" kern="1200" dirty="0">
            <a:latin typeface="+mj-lt"/>
          </a:endParaRPr>
        </a:p>
      </dsp:txBody>
      <dsp:txXfrm>
        <a:off x="564884" y="4002441"/>
        <a:ext cx="7987444" cy="11454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CD7FFB-4B06-4303-AC27-E921A2C4F1CD}">
      <dsp:nvSpPr>
        <dsp:cNvPr id="0" name=""/>
        <dsp:cNvSpPr/>
      </dsp:nvSpPr>
      <dsp:spPr>
        <a:xfrm>
          <a:off x="0" y="0"/>
          <a:ext cx="11433819" cy="1370500"/>
        </a:xfrm>
        <a:prstGeom prst="roundRect">
          <a:avLst>
            <a:gd name="adj" fmla="val 10000"/>
          </a:avLst>
        </a:prstGeom>
        <a:gradFill rotWithShape="0">
          <a:gsLst>
            <a:gs pos="0">
              <a:schemeClr val="accent2">
                <a:shade val="50000"/>
                <a:hueOff val="0"/>
                <a:satOff val="0"/>
                <a:lumOff val="0"/>
                <a:alphaOff val="0"/>
                <a:tint val="96000"/>
                <a:lumMod val="100000"/>
              </a:schemeClr>
            </a:gs>
            <a:gs pos="78000">
              <a:schemeClr val="accent2">
                <a:shade val="50000"/>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s-ES" sz="2700" kern="1200"/>
            <a:t>Determinar las deficiencias en el proceso de capacitación y reentrenamiento de los reservistas de las Fuerzas Armadas. </a:t>
          </a:r>
          <a:endParaRPr lang="es-EC" sz="2700" kern="1200" dirty="0"/>
        </a:p>
      </dsp:txBody>
      <dsp:txXfrm>
        <a:off x="2423813" y="0"/>
        <a:ext cx="9010005" cy="1370500"/>
      </dsp:txXfrm>
    </dsp:sp>
    <dsp:sp modelId="{51F84782-C98D-4128-9753-8AA36D10E9AC}">
      <dsp:nvSpPr>
        <dsp:cNvPr id="0" name=""/>
        <dsp:cNvSpPr/>
      </dsp:nvSpPr>
      <dsp:spPr>
        <a:xfrm>
          <a:off x="137050" y="137050"/>
          <a:ext cx="2286763" cy="1096400"/>
        </a:xfrm>
        <a:prstGeom prst="roundRect">
          <a:avLst>
            <a:gd name="adj" fmla="val 10000"/>
          </a:avLst>
        </a:prstGeom>
        <a:blipFill rotWithShape="1">
          <a:blip xmlns:r="http://schemas.openxmlformats.org/officeDocument/2006/relationships" r:embed="rId1"/>
          <a:srcRect/>
          <a:stretch>
            <a:fillRect t="-28000" b="-2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EE650E6E-761C-4E9D-ADA0-CD1B609BC584}">
      <dsp:nvSpPr>
        <dsp:cNvPr id="0" name=""/>
        <dsp:cNvSpPr/>
      </dsp:nvSpPr>
      <dsp:spPr>
        <a:xfrm>
          <a:off x="0" y="1507550"/>
          <a:ext cx="11433819" cy="1370500"/>
        </a:xfrm>
        <a:prstGeom prst="roundRect">
          <a:avLst>
            <a:gd name="adj" fmla="val 10000"/>
          </a:avLst>
        </a:prstGeom>
        <a:gradFill rotWithShape="0">
          <a:gsLst>
            <a:gs pos="0">
              <a:schemeClr val="accent2">
                <a:shade val="50000"/>
                <a:hueOff val="409978"/>
                <a:satOff val="-30411"/>
                <a:lumOff val="36365"/>
                <a:alphaOff val="0"/>
                <a:tint val="96000"/>
                <a:lumMod val="100000"/>
              </a:schemeClr>
            </a:gs>
            <a:gs pos="78000">
              <a:schemeClr val="accent2">
                <a:shade val="50000"/>
                <a:hueOff val="409978"/>
                <a:satOff val="-30411"/>
                <a:lumOff val="3636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s-ES" sz="2700" kern="1200"/>
            <a:t>Analizar los objetivos del plan de carrera del reservista en función de su cumplimiento en el año 2020.</a:t>
          </a:r>
          <a:endParaRPr lang="es-EC" sz="2700" kern="1200"/>
        </a:p>
      </dsp:txBody>
      <dsp:txXfrm>
        <a:off x="2423813" y="1507550"/>
        <a:ext cx="9010005" cy="1370500"/>
      </dsp:txXfrm>
    </dsp:sp>
    <dsp:sp modelId="{8508B7A9-5E97-40F8-BE9C-256AAD4F1548}">
      <dsp:nvSpPr>
        <dsp:cNvPr id="0" name=""/>
        <dsp:cNvSpPr/>
      </dsp:nvSpPr>
      <dsp:spPr>
        <a:xfrm>
          <a:off x="137050" y="1644600"/>
          <a:ext cx="2286763" cy="1096400"/>
        </a:xfrm>
        <a:prstGeom prst="roundRect">
          <a:avLst>
            <a:gd name="adj" fmla="val 10000"/>
          </a:avLst>
        </a:prstGeom>
        <a:blipFill rotWithShape="1">
          <a:blip xmlns:r="http://schemas.openxmlformats.org/officeDocument/2006/relationships" r:embed="rId2"/>
          <a:srcRect/>
          <a:stretch>
            <a:fillRect t="-4000" b="-4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C41AF416-F26F-4AD4-9072-2146E1E28645}">
      <dsp:nvSpPr>
        <dsp:cNvPr id="0" name=""/>
        <dsp:cNvSpPr/>
      </dsp:nvSpPr>
      <dsp:spPr>
        <a:xfrm>
          <a:off x="0" y="3015100"/>
          <a:ext cx="11433819" cy="1370500"/>
        </a:xfrm>
        <a:prstGeom prst="roundRect">
          <a:avLst>
            <a:gd name="adj" fmla="val 10000"/>
          </a:avLst>
        </a:prstGeom>
        <a:gradFill rotWithShape="0">
          <a:gsLst>
            <a:gs pos="0">
              <a:schemeClr val="accent2">
                <a:shade val="50000"/>
                <a:hueOff val="409978"/>
                <a:satOff val="-30411"/>
                <a:lumOff val="36365"/>
                <a:alphaOff val="0"/>
                <a:tint val="96000"/>
                <a:lumMod val="100000"/>
              </a:schemeClr>
            </a:gs>
            <a:gs pos="78000">
              <a:schemeClr val="accent2">
                <a:shade val="50000"/>
                <a:hueOff val="409978"/>
                <a:satOff val="-30411"/>
                <a:lumOff val="36365"/>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Font typeface="Symbol" panose="05050102010706020507" pitchFamily="18" charset="2"/>
            <a:buNone/>
          </a:pPr>
          <a:r>
            <a:rPr lang="es-ES" sz="2700" kern="1200"/>
            <a:t>Desarrollar estrategias que permitan reestructurar el proceso de capacitación de los reservistas para alcanzar los objetivos del Plan de carrera del Reservista.</a:t>
          </a:r>
          <a:endParaRPr lang="es-EC" sz="2700" kern="1200"/>
        </a:p>
      </dsp:txBody>
      <dsp:txXfrm>
        <a:off x="2423813" y="3015100"/>
        <a:ext cx="9010005" cy="1370500"/>
      </dsp:txXfrm>
    </dsp:sp>
    <dsp:sp modelId="{2194B754-7391-4B0A-A151-D6380B53F612}">
      <dsp:nvSpPr>
        <dsp:cNvPr id="0" name=""/>
        <dsp:cNvSpPr/>
      </dsp:nvSpPr>
      <dsp:spPr>
        <a:xfrm>
          <a:off x="137050" y="3152150"/>
          <a:ext cx="2286763" cy="1096400"/>
        </a:xfrm>
        <a:prstGeom prst="roundRect">
          <a:avLst>
            <a:gd name="adj" fmla="val 10000"/>
          </a:avLst>
        </a:prstGeom>
        <a:blipFill rotWithShape="1">
          <a:blip xmlns:r="http://schemas.openxmlformats.org/officeDocument/2006/relationships" r:embed="rId3"/>
          <a:srcRect/>
          <a:stretch>
            <a:fillRect t="-8000" b="-8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2B898-82ED-4642-870E-927F792ECBE6}">
      <dsp:nvSpPr>
        <dsp:cNvPr id="0" name=""/>
        <dsp:cNvSpPr/>
      </dsp:nvSpPr>
      <dsp:spPr>
        <a:xfrm>
          <a:off x="7746" y="2037364"/>
          <a:ext cx="3204343" cy="1602171"/>
        </a:xfrm>
        <a:prstGeom prst="roundRect">
          <a:avLst>
            <a:gd name="adj" fmla="val 10000"/>
          </a:avLst>
        </a:prstGeom>
        <a:gradFill rotWithShape="0">
          <a:gsLst>
            <a:gs pos="0">
              <a:schemeClr val="accent1">
                <a:hueOff val="0"/>
                <a:satOff val="0"/>
                <a:lumOff val="0"/>
                <a:alphaOff val="0"/>
                <a:tint val="96000"/>
                <a:lumMod val="100000"/>
              </a:schemeClr>
            </a:gs>
            <a:gs pos="78000">
              <a:schemeClr val="accent1">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Metodología de la investigación</a:t>
          </a:r>
        </a:p>
      </dsp:txBody>
      <dsp:txXfrm>
        <a:off x="54672" y="2084290"/>
        <a:ext cx="3110491" cy="1508319"/>
      </dsp:txXfrm>
    </dsp:sp>
    <dsp:sp modelId="{385C12FA-658A-4444-864D-3DEBC3E678A8}">
      <dsp:nvSpPr>
        <dsp:cNvPr id="0" name=""/>
        <dsp:cNvSpPr/>
      </dsp:nvSpPr>
      <dsp:spPr>
        <a:xfrm rot="19457599">
          <a:off x="3063726" y="2352425"/>
          <a:ext cx="1578464" cy="50800"/>
        </a:xfrm>
        <a:custGeom>
          <a:avLst/>
          <a:gdLst/>
          <a:ahLst/>
          <a:cxnLst/>
          <a:rect l="0" t="0" r="0" b="0"/>
          <a:pathLst>
            <a:path>
              <a:moveTo>
                <a:pt x="0" y="25400"/>
              </a:moveTo>
              <a:lnTo>
                <a:pt x="1578464" y="2540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dirty="0"/>
        </a:p>
      </dsp:txBody>
      <dsp:txXfrm>
        <a:off x="3813497" y="2338363"/>
        <a:ext cx="78923" cy="78923"/>
      </dsp:txXfrm>
    </dsp:sp>
    <dsp:sp modelId="{52860F33-A618-4752-B4CD-E1B654A2FCAF}">
      <dsp:nvSpPr>
        <dsp:cNvPr id="0" name=""/>
        <dsp:cNvSpPr/>
      </dsp:nvSpPr>
      <dsp:spPr>
        <a:xfrm>
          <a:off x="4493828" y="1116115"/>
          <a:ext cx="3204343" cy="160217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b="1" kern="1200" dirty="0">
              <a:effectLst>
                <a:outerShdw blurRad="38100" dist="38100" dir="2700000" algn="tl">
                  <a:srgbClr val="000000">
                    <a:alpha val="43137"/>
                  </a:srgbClr>
                </a:outerShdw>
              </a:effectLst>
            </a:rPr>
            <a:t>Tipo de investigación</a:t>
          </a:r>
        </a:p>
      </dsp:txBody>
      <dsp:txXfrm>
        <a:off x="4540754" y="1163041"/>
        <a:ext cx="3110491" cy="1508319"/>
      </dsp:txXfrm>
    </dsp:sp>
    <dsp:sp modelId="{7990B9BA-DC8B-4899-869A-3B639ACD7BC3}">
      <dsp:nvSpPr>
        <dsp:cNvPr id="0" name=""/>
        <dsp:cNvSpPr/>
      </dsp:nvSpPr>
      <dsp:spPr>
        <a:xfrm>
          <a:off x="7698171" y="1891800"/>
          <a:ext cx="1281737" cy="50800"/>
        </a:xfrm>
        <a:custGeom>
          <a:avLst/>
          <a:gdLst/>
          <a:ahLst/>
          <a:cxnLst/>
          <a:rect l="0" t="0" r="0" b="0"/>
          <a:pathLst>
            <a:path>
              <a:moveTo>
                <a:pt x="0" y="25400"/>
              </a:moveTo>
              <a:lnTo>
                <a:pt x="1281737" y="2540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S" sz="500" kern="1200"/>
        </a:p>
      </dsp:txBody>
      <dsp:txXfrm>
        <a:off x="8306997" y="1885157"/>
        <a:ext cx="64086" cy="64086"/>
      </dsp:txXfrm>
    </dsp:sp>
    <dsp:sp modelId="{74BB300B-A7B6-4CAC-91F2-D7F94E2CC311}">
      <dsp:nvSpPr>
        <dsp:cNvPr id="0" name=""/>
        <dsp:cNvSpPr/>
      </dsp:nvSpPr>
      <dsp:spPr>
        <a:xfrm>
          <a:off x="8979909" y="1116115"/>
          <a:ext cx="3204343" cy="1602171"/>
        </a:xfrm>
        <a:prstGeom prst="roundRect">
          <a:avLst>
            <a:gd name="adj" fmla="val 10000"/>
          </a:avLst>
        </a:prstGeom>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l" defTabSz="1600200">
            <a:lnSpc>
              <a:spcPct val="90000"/>
            </a:lnSpc>
            <a:spcBef>
              <a:spcPct val="0"/>
            </a:spcBef>
            <a:spcAft>
              <a:spcPct val="35000"/>
            </a:spcAft>
            <a:buNone/>
          </a:pPr>
          <a:r>
            <a:rPr lang="es-EC" sz="3600" kern="1200" dirty="0"/>
            <a:t>Mixta Cuantitativa y cualitativa</a:t>
          </a:r>
          <a:endParaRPr lang="es-ES" sz="3600" i="1" kern="1200" dirty="0"/>
        </a:p>
      </dsp:txBody>
      <dsp:txXfrm>
        <a:off x="9026835" y="1163041"/>
        <a:ext cx="3110491" cy="1508319"/>
      </dsp:txXfrm>
    </dsp:sp>
    <dsp:sp modelId="{5754D710-C54F-40BF-9CC9-51D555266348}">
      <dsp:nvSpPr>
        <dsp:cNvPr id="0" name=""/>
        <dsp:cNvSpPr/>
      </dsp:nvSpPr>
      <dsp:spPr>
        <a:xfrm rot="2142401">
          <a:off x="3063726" y="3273674"/>
          <a:ext cx="1578464" cy="50800"/>
        </a:xfrm>
        <a:custGeom>
          <a:avLst/>
          <a:gdLst/>
          <a:ahLst/>
          <a:cxnLst/>
          <a:rect l="0" t="0" r="0" b="0"/>
          <a:pathLst>
            <a:path>
              <a:moveTo>
                <a:pt x="0" y="25400"/>
              </a:moveTo>
              <a:lnTo>
                <a:pt x="1578464" y="25400"/>
              </a:lnTo>
            </a:path>
          </a:pathLst>
        </a:custGeom>
        <a:noFill/>
        <a:ln w="19050" cap="rnd"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3813497" y="3259612"/>
        <a:ext cx="78923" cy="78923"/>
      </dsp:txXfrm>
    </dsp:sp>
    <dsp:sp modelId="{27E324B4-8FF7-4541-A5B9-D3CAF926A01E}">
      <dsp:nvSpPr>
        <dsp:cNvPr id="0" name=""/>
        <dsp:cNvSpPr/>
      </dsp:nvSpPr>
      <dsp:spPr>
        <a:xfrm>
          <a:off x="4493828" y="2958612"/>
          <a:ext cx="3204343" cy="1602171"/>
        </a:xfrm>
        <a:prstGeom prst="roundRect">
          <a:avLst>
            <a:gd name="adj" fmla="val 1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s-ES" sz="3600" b="1" kern="1200" dirty="0">
              <a:effectLst>
                <a:outerShdw blurRad="38100" dist="38100" dir="2700000" algn="tl">
                  <a:srgbClr val="000000">
                    <a:alpha val="43137"/>
                  </a:srgbClr>
                </a:outerShdw>
              </a:effectLst>
            </a:rPr>
            <a:t>Diseño de investigación</a:t>
          </a:r>
        </a:p>
      </dsp:txBody>
      <dsp:txXfrm>
        <a:off x="4540754" y="3005538"/>
        <a:ext cx="3110491" cy="1508319"/>
      </dsp:txXfrm>
    </dsp:sp>
    <dsp:sp modelId="{3C9BC039-E4A7-4EA2-A064-C826A024D887}">
      <dsp:nvSpPr>
        <dsp:cNvPr id="0" name=""/>
        <dsp:cNvSpPr/>
      </dsp:nvSpPr>
      <dsp:spPr>
        <a:xfrm>
          <a:off x="7698171" y="3734298"/>
          <a:ext cx="1281737" cy="50800"/>
        </a:xfrm>
        <a:custGeom>
          <a:avLst/>
          <a:gdLst/>
          <a:ahLst/>
          <a:cxnLst/>
          <a:rect l="0" t="0" r="0" b="0"/>
          <a:pathLst>
            <a:path>
              <a:moveTo>
                <a:pt x="0" y="25400"/>
              </a:moveTo>
              <a:lnTo>
                <a:pt x="1281737" y="25400"/>
              </a:lnTo>
            </a:path>
          </a:pathLst>
        </a:custGeom>
        <a:noFill/>
        <a:ln w="19050" cap="rnd"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8306997" y="3727655"/>
        <a:ext cx="64086" cy="64086"/>
      </dsp:txXfrm>
    </dsp:sp>
    <dsp:sp modelId="{59F1AA21-A668-411F-A25E-92602C9FDF4F}">
      <dsp:nvSpPr>
        <dsp:cNvPr id="0" name=""/>
        <dsp:cNvSpPr/>
      </dsp:nvSpPr>
      <dsp:spPr>
        <a:xfrm>
          <a:off x="8979909" y="2958612"/>
          <a:ext cx="3204343" cy="1602171"/>
        </a:xfrm>
        <a:prstGeom prst="roundRect">
          <a:avLst>
            <a:gd name="adj" fmla="val 10000"/>
          </a:avLst>
        </a:prstGeom>
        <a:gradFill rotWithShape="1">
          <a:gsLst>
            <a:gs pos="0">
              <a:schemeClr val="accent2">
                <a:tint val="65000"/>
                <a:lumMod val="110000"/>
              </a:schemeClr>
            </a:gs>
            <a:gs pos="88000">
              <a:schemeClr val="accent2">
                <a:tint val="90000"/>
              </a:schemeClr>
            </a:gs>
          </a:gsLst>
          <a:lin ang="5400000" scaled="0"/>
        </a:gradFill>
        <a:ln w="12700" cap="rnd"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22860" tIns="22860" rIns="22860" bIns="22860" numCol="1" spcCol="1270" anchor="ctr" anchorCtr="0">
          <a:noAutofit/>
        </a:bodyPr>
        <a:lstStyle/>
        <a:p>
          <a:pPr marL="0" lvl="0" indent="0" algn="l" defTabSz="1600200">
            <a:lnSpc>
              <a:spcPct val="90000"/>
            </a:lnSpc>
            <a:spcBef>
              <a:spcPct val="0"/>
            </a:spcBef>
            <a:spcAft>
              <a:spcPct val="35000"/>
            </a:spcAft>
            <a:buNone/>
          </a:pPr>
          <a:r>
            <a:rPr lang="es-ES" sz="3600" b="0" kern="1200" dirty="0">
              <a:effectLst>
                <a:outerShdw blurRad="38100" dist="38100" dir="2700000" algn="tl">
                  <a:srgbClr val="000000">
                    <a:alpha val="43137"/>
                  </a:srgbClr>
                </a:outerShdw>
              </a:effectLst>
            </a:rPr>
            <a:t>Descriptiva</a:t>
          </a:r>
        </a:p>
      </dsp:txBody>
      <dsp:txXfrm>
        <a:off x="9026835" y="3005538"/>
        <a:ext cx="3110491" cy="1508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490C3-A02A-4469-B77F-F848C95A2590}">
      <dsp:nvSpPr>
        <dsp:cNvPr id="0" name=""/>
        <dsp:cNvSpPr/>
      </dsp:nvSpPr>
      <dsp:spPr>
        <a:xfrm>
          <a:off x="0" y="468122"/>
          <a:ext cx="10988801" cy="49140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853" tIns="1353820" rIns="852853" bIns="113792" numCol="1" spcCol="1270" anchor="t" anchorCtr="0">
          <a:noAutofit/>
        </a:bodyPr>
        <a:lstStyle/>
        <a:p>
          <a:pPr marL="171450" lvl="1" indent="-171450" algn="l" defTabSz="711200">
            <a:lnSpc>
              <a:spcPct val="90000"/>
            </a:lnSpc>
            <a:spcBef>
              <a:spcPct val="0"/>
            </a:spcBef>
            <a:spcAft>
              <a:spcPct val="15000"/>
            </a:spcAft>
            <a:buChar char="•"/>
          </a:pPr>
          <a:r>
            <a:rPr lang="es-ES" sz="1600" kern="1200" dirty="0"/>
            <a:t>Aunque el plan es específico para el desarrollo de las reservas en función de objetivos específicos a la formación y necesidades de las Fuerzas Armadas, este no se encuentra en concordancia con los objetivos institucionales y con los de la planificación de la defensa que vinculan a al ejército con el desarrollo del país y con la sociedad ecuatoriana. Esta apreciación se basa además en la concepción teórica y conceptual inicialmente de la organización militar y del reservista cuyas bases sociológicas determina que posee características civiles y militares que pueden ser aprovechadas por la institución militar.</a:t>
          </a:r>
        </a:p>
        <a:p>
          <a:pPr marL="171450" lvl="1" indent="-171450" algn="l" defTabSz="711200">
            <a:lnSpc>
              <a:spcPct val="90000"/>
            </a:lnSpc>
            <a:spcBef>
              <a:spcPct val="0"/>
            </a:spcBef>
            <a:spcAft>
              <a:spcPct val="15000"/>
            </a:spcAft>
            <a:buChar char="•"/>
          </a:pPr>
          <a:r>
            <a:rPr lang="es-ES" sz="1600" kern="1200" dirty="0"/>
            <a:t>Se pudo determinar ciertos aspectos de mejora necesarios en el plan de carrera los cuales en su mayoría fueron altamente valorados en las encuestas tomando en cuenta opiniones de expertos y de los propios reservistas y considerando la gestión que a nivel global tiene las fuerzas armadas para este grupo especial de la sociedades así que aspectos como la deficiencias de incentivos y reconocimientos (económicos y militares), una revisión adecuada para la determinación de los perfiles de aceptación para reservistas, la falta de consideración del aporte profesional de los mismos y la facilidad para la vinculación y coordinación durante los períodos de entrenamiento son considerados como deficiencias, y se puede concluir que el plan de carrera es perfectible y mejorable en función de los beneficios mutuos del reservista y de la institución militar.. </a:t>
          </a:r>
          <a:endParaRPr lang="es-EC" sz="1600" kern="1200" dirty="0"/>
        </a:p>
      </dsp:txBody>
      <dsp:txXfrm>
        <a:off x="0" y="468122"/>
        <a:ext cx="10988801" cy="4914000"/>
      </dsp:txXfrm>
    </dsp:sp>
    <dsp:sp modelId="{41D886ED-1107-4134-8718-5B0F458EBC4E}">
      <dsp:nvSpPr>
        <dsp:cNvPr id="0" name=""/>
        <dsp:cNvSpPr/>
      </dsp:nvSpPr>
      <dsp:spPr>
        <a:xfrm>
          <a:off x="549440" y="182335"/>
          <a:ext cx="7692160" cy="124518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745" tIns="0" rIns="290745" bIns="0" numCol="1" spcCol="1270" anchor="ctr" anchorCtr="0">
          <a:noAutofit/>
        </a:bodyPr>
        <a:lstStyle/>
        <a:p>
          <a:pPr marL="0" lvl="0" indent="0" algn="l" defTabSz="800100">
            <a:lnSpc>
              <a:spcPct val="90000"/>
            </a:lnSpc>
            <a:spcBef>
              <a:spcPct val="0"/>
            </a:spcBef>
            <a:spcAft>
              <a:spcPct val="35000"/>
            </a:spcAft>
            <a:buNone/>
          </a:pPr>
          <a:r>
            <a:rPr lang="es-ES" sz="1800" b="1" kern="1200" dirty="0"/>
            <a:t>Determinar las deficiencias en el proceso de capacitación y reentrenamiento de los reservistas de las Fuerzas Armadas. </a:t>
          </a:r>
        </a:p>
      </dsp:txBody>
      <dsp:txXfrm>
        <a:off x="610225" y="243120"/>
        <a:ext cx="7570590" cy="11236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4490C3-A02A-4469-B77F-F848C95A2590}">
      <dsp:nvSpPr>
        <dsp:cNvPr id="0" name=""/>
        <dsp:cNvSpPr/>
      </dsp:nvSpPr>
      <dsp:spPr>
        <a:xfrm>
          <a:off x="0" y="832178"/>
          <a:ext cx="10988801" cy="5216400"/>
        </a:xfrm>
        <a:prstGeom prst="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2853" tIns="374904" rIns="852853" bIns="128016" numCol="1" spcCol="1270" anchor="t" anchorCtr="0">
          <a:noAutofit/>
        </a:bodyPr>
        <a:lstStyle/>
        <a:p>
          <a:pPr marL="171450" lvl="1" indent="-171450" algn="l" defTabSz="800100">
            <a:lnSpc>
              <a:spcPct val="90000"/>
            </a:lnSpc>
            <a:spcBef>
              <a:spcPct val="0"/>
            </a:spcBef>
            <a:spcAft>
              <a:spcPct val="15000"/>
            </a:spcAft>
            <a:buChar char="•"/>
          </a:pPr>
          <a:r>
            <a:rPr lang="es-ES" sz="1800" kern="1200" dirty="0"/>
            <a:t>Objetivos del Plan de Carrera de oficiales y Clases de Reserva de las Fuerzas Armadas (Ministerio de Defensa Nacional, 2017):</a:t>
          </a:r>
        </a:p>
        <a:p>
          <a:pPr marL="342900" lvl="2" indent="-171450" algn="l" defTabSz="800100">
            <a:lnSpc>
              <a:spcPct val="90000"/>
            </a:lnSpc>
            <a:spcBef>
              <a:spcPct val="0"/>
            </a:spcBef>
            <a:spcAft>
              <a:spcPct val="15000"/>
            </a:spcAft>
            <a:buChar char="•"/>
          </a:pPr>
          <a:r>
            <a:rPr lang="es-ES" sz="1800" kern="1200" dirty="0"/>
            <a:t>Proporcionar oficiales y clases de reserva capacitados y entrenados para el cumplimiento de la misión de fuerzas Armadas en defensa externa, conflicto interno y desastres naturales.</a:t>
          </a:r>
          <a:endParaRPr lang="es-EC" sz="1800" kern="1200" dirty="0"/>
        </a:p>
        <a:p>
          <a:pPr marL="342900" lvl="2" indent="-171450" algn="l" defTabSz="800100">
            <a:lnSpc>
              <a:spcPct val="90000"/>
            </a:lnSpc>
            <a:spcBef>
              <a:spcPct val="0"/>
            </a:spcBef>
            <a:spcAft>
              <a:spcPct val="15000"/>
            </a:spcAft>
            <a:buChar char="•"/>
          </a:pPr>
          <a:r>
            <a:rPr lang="es-ES" sz="1800" kern="1200" dirty="0"/>
            <a:t>Formar y perfeccionar a los oficiales hasta la jerarquía de Capitán, y Clases hasta la jerarquía de Sargento de Reserva de las Fuerzas para su eficiente desempeño</a:t>
          </a:r>
          <a:endParaRPr lang="es-EC" sz="1800" kern="1200" dirty="0"/>
        </a:p>
        <a:p>
          <a:pPr marL="171450" lvl="1" indent="-171450" algn="l" defTabSz="800100">
            <a:lnSpc>
              <a:spcPct val="90000"/>
            </a:lnSpc>
            <a:spcBef>
              <a:spcPct val="0"/>
            </a:spcBef>
            <a:spcAft>
              <a:spcPct val="15000"/>
            </a:spcAft>
            <a:buChar char="•"/>
          </a:pPr>
          <a:r>
            <a:rPr lang="es-ES" sz="1800" kern="1200" dirty="0"/>
            <a:t>Se pueden considerar a los objetivos del plan de carrera como específicos en función de los alcances que pretende en función de la formación militar del reservista, sin embargo esta especificidad debe partir de un contexto en el cual se considere las características del reservista y los intereses mutuos tanto para la institución como para el reservista mismo, lo cual genera un compromiso de las partes por alcanzar los objetivos, si bien el carácter reservado del documento no permite su socialización, el contexto dentro de la institución militar el vínculo con la sociedad puede permitir mejores planificaciones para enfrentar las nuevas amenazas aprovechando los recursos  que ofrece la misma sociedad en la que subyace los principios de formación de las Fuerzas Armadas, además , del interés motivacional que puede determinar una mayor compromiso y el mejoramiento de la cultura organizacional de la institución y la afirmación de valores institucionales.</a:t>
          </a:r>
          <a:endParaRPr lang="es-EC" sz="1800" kern="1200" dirty="0"/>
        </a:p>
      </dsp:txBody>
      <dsp:txXfrm>
        <a:off x="0" y="832178"/>
        <a:ext cx="10988801" cy="5216400"/>
      </dsp:txXfrm>
    </dsp:sp>
    <dsp:sp modelId="{41D886ED-1107-4134-8718-5B0F458EBC4E}">
      <dsp:nvSpPr>
        <dsp:cNvPr id="0" name=""/>
        <dsp:cNvSpPr/>
      </dsp:nvSpPr>
      <dsp:spPr>
        <a:xfrm>
          <a:off x="549440" y="51138"/>
          <a:ext cx="7692160" cy="10467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0745" tIns="0" rIns="290745" bIns="0" numCol="1" spcCol="1270" anchor="ctr" anchorCtr="0">
          <a:noAutofit/>
        </a:bodyPr>
        <a:lstStyle/>
        <a:p>
          <a:pPr marL="0" lvl="0" indent="0" algn="l" defTabSz="889000">
            <a:lnSpc>
              <a:spcPct val="90000"/>
            </a:lnSpc>
            <a:spcBef>
              <a:spcPct val="0"/>
            </a:spcBef>
            <a:spcAft>
              <a:spcPct val="35000"/>
            </a:spcAft>
            <a:buNone/>
          </a:pPr>
          <a:r>
            <a:rPr lang="es-ES" sz="2000" kern="1200" dirty="0"/>
            <a:t>Analizar los objetivos del plan de carrera del reservista en función de su cumplimiento en el año 2020</a:t>
          </a:r>
        </a:p>
      </dsp:txBody>
      <dsp:txXfrm>
        <a:off x="600537" y="102235"/>
        <a:ext cx="7589966" cy="9445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ACD21-D5B0-411A-BBAF-28DC377EF52B}">
      <dsp:nvSpPr>
        <dsp:cNvPr id="0" name=""/>
        <dsp:cNvSpPr/>
      </dsp:nvSpPr>
      <dsp:spPr>
        <a:xfrm rot="16200000">
          <a:off x="-1630467" y="2823837"/>
          <a:ext cx="4204345" cy="80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09654" bIns="0" numCol="1" spcCol="1270" anchor="t" anchorCtr="0">
          <a:noAutofit/>
        </a:bodyPr>
        <a:lstStyle/>
        <a:p>
          <a:pPr marL="0" lvl="0" indent="0" algn="r" defTabSz="1333500">
            <a:lnSpc>
              <a:spcPct val="90000"/>
            </a:lnSpc>
            <a:spcBef>
              <a:spcPct val="0"/>
            </a:spcBef>
            <a:spcAft>
              <a:spcPct val="35000"/>
            </a:spcAft>
            <a:buNone/>
          </a:pPr>
          <a:r>
            <a:rPr lang="es-ES" sz="3000" kern="1200" dirty="0"/>
            <a:t>Objetivo de la propuesta</a:t>
          </a:r>
          <a:endParaRPr lang="es-EC" sz="3000" kern="1200" dirty="0"/>
        </a:p>
      </dsp:txBody>
      <dsp:txXfrm>
        <a:off x="-1630467" y="2823837"/>
        <a:ext cx="4204345" cy="804647"/>
      </dsp:txXfrm>
    </dsp:sp>
    <dsp:sp modelId="{D13846E7-2EEA-40C5-819D-EBF5BD02D335}">
      <dsp:nvSpPr>
        <dsp:cNvPr id="0" name=""/>
        <dsp:cNvSpPr/>
      </dsp:nvSpPr>
      <dsp:spPr>
        <a:xfrm>
          <a:off x="874029" y="1123987"/>
          <a:ext cx="4007998" cy="4204345"/>
        </a:xfrm>
        <a:prstGeom prst="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98704" tIns="709654" rIns="298704" bIns="298704" numCol="1" spcCol="1270" anchor="t" anchorCtr="0">
          <a:noAutofit/>
        </a:bodyPr>
        <a:lstStyle/>
        <a:p>
          <a:pPr marL="285750" lvl="1" indent="-285750" algn="l" defTabSz="1466850">
            <a:lnSpc>
              <a:spcPct val="90000"/>
            </a:lnSpc>
            <a:spcBef>
              <a:spcPct val="0"/>
            </a:spcBef>
            <a:spcAft>
              <a:spcPct val="15000"/>
            </a:spcAft>
            <a:buChar char="•"/>
          </a:pPr>
          <a:r>
            <a:rPr lang="es-ES" sz="3300" kern="1200" dirty="0"/>
            <a:t>Establecer un modelo de reestructuración del proceso de capacitación y entrenamiento del reservista</a:t>
          </a:r>
          <a:endParaRPr lang="es-EC" sz="3300" kern="1200" dirty="0"/>
        </a:p>
      </dsp:txBody>
      <dsp:txXfrm>
        <a:off x="874029" y="1123987"/>
        <a:ext cx="4007998" cy="4204345"/>
      </dsp:txXfrm>
    </dsp:sp>
    <dsp:sp modelId="{5078B9BE-EB9F-4BD8-B8F0-D000E921C454}">
      <dsp:nvSpPr>
        <dsp:cNvPr id="0" name=""/>
        <dsp:cNvSpPr/>
      </dsp:nvSpPr>
      <dsp:spPr>
        <a:xfrm>
          <a:off x="78618" y="126514"/>
          <a:ext cx="1609295" cy="1609295"/>
        </a:xfrm>
        <a:prstGeom prst="rect">
          <a:avLst/>
        </a:prstGeom>
        <a:blipFill rotWithShape="1">
          <a:blip xmlns:r="http://schemas.openxmlformats.org/officeDocument/2006/relationships" r:embed="rId1"/>
          <a:srcRect/>
          <a:stretch>
            <a:fillRect l="-3000" r="-3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 modelId="{BBB9DFA8-49D9-4F99-8BC3-82BB6EC5D454}">
      <dsp:nvSpPr>
        <dsp:cNvPr id="0" name=""/>
        <dsp:cNvSpPr/>
      </dsp:nvSpPr>
      <dsp:spPr>
        <a:xfrm rot="16200000">
          <a:off x="4228364" y="2823837"/>
          <a:ext cx="4204345" cy="8046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09654" bIns="0" numCol="1" spcCol="1270" anchor="t" anchorCtr="0">
          <a:noAutofit/>
        </a:bodyPr>
        <a:lstStyle/>
        <a:p>
          <a:pPr marL="0" lvl="0" indent="0" algn="r" defTabSz="1333500">
            <a:lnSpc>
              <a:spcPct val="90000"/>
            </a:lnSpc>
            <a:spcBef>
              <a:spcPct val="0"/>
            </a:spcBef>
            <a:spcAft>
              <a:spcPct val="35000"/>
            </a:spcAft>
            <a:buNone/>
          </a:pPr>
          <a:r>
            <a:rPr lang="es-ES" sz="3000" kern="1200" dirty="0"/>
            <a:t>Alcance de la propuesta</a:t>
          </a:r>
          <a:endParaRPr lang="es-EC" sz="3000" kern="1200" dirty="0"/>
        </a:p>
      </dsp:txBody>
      <dsp:txXfrm>
        <a:off x="4228364" y="2823837"/>
        <a:ext cx="4204345" cy="804647"/>
      </dsp:txXfrm>
    </dsp:sp>
    <dsp:sp modelId="{1472616E-478F-4529-99C7-368A3C07CD5D}">
      <dsp:nvSpPr>
        <dsp:cNvPr id="0" name=""/>
        <dsp:cNvSpPr/>
      </dsp:nvSpPr>
      <dsp:spPr>
        <a:xfrm>
          <a:off x="6732861" y="1123987"/>
          <a:ext cx="4007998" cy="4204345"/>
        </a:xfrm>
        <a:prstGeom prst="rect">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298704" tIns="709654" rIns="298704" bIns="298704" numCol="1" spcCol="1270" anchor="t" anchorCtr="0">
          <a:noAutofit/>
        </a:bodyPr>
        <a:lstStyle/>
        <a:p>
          <a:pPr marL="285750" lvl="1" indent="-285750" algn="l" defTabSz="1466850">
            <a:lnSpc>
              <a:spcPct val="90000"/>
            </a:lnSpc>
            <a:spcBef>
              <a:spcPct val="0"/>
            </a:spcBef>
            <a:spcAft>
              <a:spcPct val="15000"/>
            </a:spcAft>
            <a:buChar char="•"/>
          </a:pPr>
          <a:r>
            <a:rPr lang="es-ES" sz="3300" kern="1200" dirty="0"/>
            <a:t>El alcance de la propuesta se circunscribe al ámbito de las Fuerzas Armadas del Ecuador.</a:t>
          </a:r>
          <a:endParaRPr lang="es-EC" sz="3300" kern="1200" dirty="0"/>
        </a:p>
      </dsp:txBody>
      <dsp:txXfrm>
        <a:off x="6732861" y="1123987"/>
        <a:ext cx="4007998" cy="4204345"/>
      </dsp:txXfrm>
    </dsp:sp>
    <dsp:sp modelId="{A9D48CF1-2766-41D5-8240-28CF4E89B7A2}">
      <dsp:nvSpPr>
        <dsp:cNvPr id="0" name=""/>
        <dsp:cNvSpPr/>
      </dsp:nvSpPr>
      <dsp:spPr>
        <a:xfrm>
          <a:off x="5928213" y="61853"/>
          <a:ext cx="1609295" cy="1609295"/>
        </a:xfrm>
        <a:prstGeom prst="rect">
          <a:avLst/>
        </a:prstGeom>
        <a:blipFill rotWithShape="1">
          <a:blip xmlns:r="http://schemas.openxmlformats.org/officeDocument/2006/relationships" r:embed="rId2"/>
          <a:srcRect/>
          <a:stretch>
            <a:fillRect l="-40000" r="-40000"/>
          </a:stretch>
        </a:blip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06122-0A04-4696-A396-63D7F66F9C9F}">
      <dsp:nvSpPr>
        <dsp:cNvPr id="0" name=""/>
        <dsp:cNvSpPr/>
      </dsp:nvSpPr>
      <dsp:spPr>
        <a:xfrm rot="5400000">
          <a:off x="822561" y="761430"/>
          <a:ext cx="736275" cy="1225145"/>
        </a:xfrm>
        <a:prstGeom prst="corner">
          <a:avLst>
            <a:gd name="adj1" fmla="val 16120"/>
            <a:gd name="adj2" fmla="val 1611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C0EE2C1F-7961-4602-8F6C-00CA8D0CB5FD}">
      <dsp:nvSpPr>
        <dsp:cNvPr id="0" name=""/>
        <dsp:cNvSpPr/>
      </dsp:nvSpPr>
      <dsp:spPr>
        <a:xfrm>
          <a:off x="699658" y="1127485"/>
          <a:ext cx="1106068" cy="96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s-ES" sz="1200" kern="1200"/>
            <a:t>Preparación</a:t>
          </a:r>
        </a:p>
      </dsp:txBody>
      <dsp:txXfrm>
        <a:off x="699658" y="1127485"/>
        <a:ext cx="1106068" cy="969533"/>
      </dsp:txXfrm>
    </dsp:sp>
    <dsp:sp modelId="{7B368A1A-F1E5-4E08-B6CC-0FFB74CFD7AE}">
      <dsp:nvSpPr>
        <dsp:cNvPr id="0" name=""/>
        <dsp:cNvSpPr/>
      </dsp:nvSpPr>
      <dsp:spPr>
        <a:xfrm>
          <a:off x="1597035" y="671234"/>
          <a:ext cx="208692" cy="208692"/>
        </a:xfrm>
        <a:prstGeom prst="triangle">
          <a:avLst>
            <a:gd name="adj" fmla="val 10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B64E5920-EC3B-455B-A33D-E9589D84E509}">
      <dsp:nvSpPr>
        <dsp:cNvPr id="0" name=""/>
        <dsp:cNvSpPr/>
      </dsp:nvSpPr>
      <dsp:spPr>
        <a:xfrm rot="5400000">
          <a:off x="2176605" y="426371"/>
          <a:ext cx="736275" cy="1225145"/>
        </a:xfrm>
        <a:prstGeom prst="corner">
          <a:avLst>
            <a:gd name="adj1" fmla="val 16120"/>
            <a:gd name="adj2" fmla="val 1611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w="12700" cap="rnd" cmpd="sng" algn="ctr">
          <a:solidFill>
            <a:schemeClr val="accent4">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9A541FF2-09DB-41F5-B162-34FE3532B660}">
      <dsp:nvSpPr>
        <dsp:cNvPr id="0" name=""/>
        <dsp:cNvSpPr/>
      </dsp:nvSpPr>
      <dsp:spPr>
        <a:xfrm>
          <a:off x="2053702" y="792426"/>
          <a:ext cx="1106068" cy="96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s-ES" sz="1200" kern="1200"/>
            <a:t>Admisión </a:t>
          </a:r>
        </a:p>
      </dsp:txBody>
      <dsp:txXfrm>
        <a:off x="2053702" y="792426"/>
        <a:ext cx="1106068" cy="969533"/>
      </dsp:txXfrm>
    </dsp:sp>
    <dsp:sp modelId="{EF39571A-AC95-4988-A54A-EAD1D3E27D9C}">
      <dsp:nvSpPr>
        <dsp:cNvPr id="0" name=""/>
        <dsp:cNvSpPr/>
      </dsp:nvSpPr>
      <dsp:spPr>
        <a:xfrm>
          <a:off x="2951079" y="336174"/>
          <a:ext cx="208692" cy="208692"/>
        </a:xfrm>
        <a:prstGeom prst="triangle">
          <a:avLst>
            <a:gd name="adj" fmla="val 10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w="12700" cap="rnd" cmpd="sng" algn="ctr">
          <a:solidFill>
            <a:schemeClr val="accent5">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404DC2D2-A78B-48E3-A506-999557ADB72F}">
      <dsp:nvSpPr>
        <dsp:cNvPr id="0" name=""/>
        <dsp:cNvSpPr/>
      </dsp:nvSpPr>
      <dsp:spPr>
        <a:xfrm rot="5400000">
          <a:off x="3530649" y="91311"/>
          <a:ext cx="736275" cy="1225145"/>
        </a:xfrm>
        <a:prstGeom prst="corner">
          <a:avLst>
            <a:gd name="adj1" fmla="val 16120"/>
            <a:gd name="adj2" fmla="val 16110"/>
          </a:avLst>
        </a:prstGeom>
        <a:gradFill rotWithShape="0">
          <a:gsLst>
            <a:gs pos="0">
              <a:schemeClr val="accent6">
                <a:hueOff val="0"/>
                <a:satOff val="0"/>
                <a:lumOff val="0"/>
                <a:alphaOff val="0"/>
                <a:tint val="96000"/>
                <a:lumMod val="100000"/>
              </a:schemeClr>
            </a:gs>
            <a:gs pos="78000">
              <a:schemeClr val="accent6">
                <a:hueOff val="0"/>
                <a:satOff val="0"/>
                <a:lumOff val="0"/>
                <a:alphaOff val="0"/>
                <a:shade val="94000"/>
                <a:lumMod val="94000"/>
              </a:schemeClr>
            </a:gs>
          </a:gsLst>
          <a:lin ang="5400000" scaled="0"/>
        </a:gradFill>
        <a:ln w="12700" cap="rnd" cmpd="sng" algn="ctr">
          <a:solidFill>
            <a:schemeClr val="accent6">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EF6DD1B1-DC59-418F-A319-4144B031619B}">
      <dsp:nvSpPr>
        <dsp:cNvPr id="0" name=""/>
        <dsp:cNvSpPr/>
      </dsp:nvSpPr>
      <dsp:spPr>
        <a:xfrm>
          <a:off x="3407746" y="457366"/>
          <a:ext cx="1106068" cy="96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s-ES" sz="1200" kern="1200"/>
            <a:t>Capacitación y entrenamiento</a:t>
          </a:r>
        </a:p>
      </dsp:txBody>
      <dsp:txXfrm>
        <a:off x="3407746" y="457366"/>
        <a:ext cx="1106068" cy="969533"/>
      </dsp:txXfrm>
    </dsp:sp>
    <dsp:sp modelId="{586671F7-3652-4645-958B-CE1728585BE8}">
      <dsp:nvSpPr>
        <dsp:cNvPr id="0" name=""/>
        <dsp:cNvSpPr/>
      </dsp:nvSpPr>
      <dsp:spPr>
        <a:xfrm>
          <a:off x="4305123" y="1115"/>
          <a:ext cx="208692" cy="208692"/>
        </a:xfrm>
        <a:prstGeom prst="triangle">
          <a:avLst>
            <a:gd name="adj" fmla="val 10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w="12700" cap="rnd" cmpd="sng" algn="ctr">
          <a:solidFill>
            <a:schemeClr val="accent2">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363BDE95-9F54-4664-A60F-BF66ED824AD7}">
      <dsp:nvSpPr>
        <dsp:cNvPr id="0" name=""/>
        <dsp:cNvSpPr/>
      </dsp:nvSpPr>
      <dsp:spPr>
        <a:xfrm rot="5400000">
          <a:off x="4884693" y="-243747"/>
          <a:ext cx="736275" cy="1225145"/>
        </a:xfrm>
        <a:prstGeom prst="corner">
          <a:avLst>
            <a:gd name="adj1" fmla="val 16120"/>
            <a:gd name="adj2" fmla="val 1611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w="12700" cap="rnd" cmpd="sng" algn="ctr">
          <a:solidFill>
            <a:schemeClr val="accent3">
              <a:hueOff val="0"/>
              <a:satOff val="0"/>
              <a:lumOff val="0"/>
              <a:alphaOff val="0"/>
            </a:schemeClr>
          </a:solidFill>
          <a:prstDash val="solid"/>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sp>
    <dsp:sp modelId="{2936A02F-199E-4E74-B084-B1EDCA22A6A4}">
      <dsp:nvSpPr>
        <dsp:cNvPr id="0" name=""/>
        <dsp:cNvSpPr/>
      </dsp:nvSpPr>
      <dsp:spPr>
        <a:xfrm>
          <a:off x="4761790" y="122306"/>
          <a:ext cx="1106068" cy="9695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Font typeface="+mj-lt"/>
            <a:buNone/>
          </a:pPr>
          <a:r>
            <a:rPr lang="es-ES" sz="1200" kern="1200"/>
            <a:t>Salida y seguimiento</a:t>
          </a:r>
        </a:p>
      </dsp:txBody>
      <dsp:txXfrm>
        <a:off x="4761790" y="122306"/>
        <a:ext cx="1106068" cy="9695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16DB6-6E1C-4170-8FFF-86202B481F45}">
      <dsp:nvSpPr>
        <dsp:cNvPr id="0" name=""/>
        <dsp:cNvSpPr/>
      </dsp:nvSpPr>
      <dsp:spPr>
        <a:xfrm>
          <a:off x="0" y="542853"/>
          <a:ext cx="11000509" cy="4687200"/>
        </a:xfrm>
        <a:prstGeom prst="rect">
          <a:avLst/>
        </a:prstGeom>
        <a:solidFill>
          <a:schemeClr val="lt1">
            <a:alpha val="9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762" tIns="499872" rIns="853762" bIns="170688" numCol="1" spcCol="1270" anchor="t" anchorCtr="0">
          <a:noAutofit/>
        </a:bodyPr>
        <a:lstStyle/>
        <a:p>
          <a:pPr marL="228600" lvl="1" indent="-228600" algn="l" defTabSz="1066800">
            <a:lnSpc>
              <a:spcPct val="90000"/>
            </a:lnSpc>
            <a:spcBef>
              <a:spcPct val="0"/>
            </a:spcBef>
            <a:spcAft>
              <a:spcPct val="15000"/>
            </a:spcAft>
            <a:buFont typeface="Symbol" panose="05050102010706020507" pitchFamily="18" charset="2"/>
            <a:buChar char=""/>
          </a:pPr>
          <a:r>
            <a:rPr lang="es-ES" sz="2400" kern="1200" dirty="0"/>
            <a:t>Para la fase de admisión, es necesario contar con el perfil del reservista </a:t>
          </a:r>
          <a:endParaRPr lang="es-EC" sz="2400" kern="1200" dirty="0"/>
        </a:p>
        <a:p>
          <a:pPr marL="228600" lvl="1" indent="-228600" algn="l" defTabSz="1066800">
            <a:lnSpc>
              <a:spcPct val="90000"/>
            </a:lnSpc>
            <a:spcBef>
              <a:spcPct val="0"/>
            </a:spcBef>
            <a:spcAft>
              <a:spcPct val="15000"/>
            </a:spcAft>
            <a:buFont typeface="Symbol" panose="05050102010706020507" pitchFamily="18" charset="2"/>
            <a:buChar char=""/>
          </a:pPr>
          <a:r>
            <a:rPr lang="es-ES" sz="2400" kern="1200"/>
            <a:t>Se aplicará el modelo y los procesos de gestión de la información para todos los reservistas como requisito de admisión. </a:t>
          </a:r>
          <a:endParaRPr lang="es-EC" sz="2400" kern="1200"/>
        </a:p>
        <a:p>
          <a:pPr marL="228600" lvl="1" indent="-228600" algn="l" defTabSz="1066800">
            <a:lnSpc>
              <a:spcPct val="90000"/>
            </a:lnSpc>
            <a:spcBef>
              <a:spcPct val="0"/>
            </a:spcBef>
            <a:spcAft>
              <a:spcPct val="15000"/>
            </a:spcAft>
            <a:buFont typeface="Symbol" panose="05050102010706020507" pitchFamily="18" charset="2"/>
            <a:buChar char=""/>
          </a:pPr>
          <a:r>
            <a:rPr lang="es-ES" sz="2400" kern="1200"/>
            <a:t>En el caso de ser necesario y de acuerdo a la información del reservista se derivará a un entrenamiento y capitación diferenciada según el modelo establecido. Todo esto se registrará en la base de datos.</a:t>
          </a:r>
          <a:endParaRPr lang="es-EC" sz="2400" kern="1200"/>
        </a:p>
        <a:p>
          <a:pPr marL="228600" lvl="1" indent="-228600" algn="l" defTabSz="1066800">
            <a:lnSpc>
              <a:spcPct val="90000"/>
            </a:lnSpc>
            <a:spcBef>
              <a:spcPct val="0"/>
            </a:spcBef>
            <a:spcAft>
              <a:spcPct val="15000"/>
            </a:spcAft>
            <a:buFont typeface="Symbol" panose="05050102010706020507" pitchFamily="18" charset="2"/>
            <a:buChar char=""/>
          </a:pPr>
          <a:r>
            <a:rPr lang="es-ES" sz="2400" kern="1200" dirty="0"/>
            <a:t>En el caso de ser necesario se implementará el proceso de capacitación y reentrenamiento virtual, cuando las condiciones lo permitan, procurando no cortar la continuidad del entrenamiento y capacitación de los reservistas.</a:t>
          </a:r>
          <a:endParaRPr lang="es-EC" sz="2400" kern="1200" dirty="0"/>
        </a:p>
      </dsp:txBody>
      <dsp:txXfrm>
        <a:off x="0" y="542853"/>
        <a:ext cx="11000509" cy="4687200"/>
      </dsp:txXfrm>
    </dsp:sp>
    <dsp:sp modelId="{3849E5D2-126A-41ED-B419-883085D964BD}">
      <dsp:nvSpPr>
        <dsp:cNvPr id="0" name=""/>
        <dsp:cNvSpPr/>
      </dsp:nvSpPr>
      <dsp:spPr>
        <a:xfrm>
          <a:off x="550025" y="188613"/>
          <a:ext cx="7700357" cy="708480"/>
        </a:xfrm>
        <a:prstGeom prst="round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91055" tIns="0" rIns="291055" bIns="0" numCol="1" spcCol="1270" anchor="ctr" anchorCtr="0">
          <a:noAutofit/>
        </a:bodyPr>
        <a:lstStyle/>
        <a:p>
          <a:pPr marL="0" lvl="0" indent="0" algn="l" defTabSz="1066800">
            <a:lnSpc>
              <a:spcPct val="90000"/>
            </a:lnSpc>
            <a:spcBef>
              <a:spcPct val="0"/>
            </a:spcBef>
            <a:spcAft>
              <a:spcPct val="35000"/>
            </a:spcAft>
            <a:buNone/>
          </a:pPr>
          <a:r>
            <a:rPr lang="es-ES" sz="2400" b="1" kern="1200" dirty="0"/>
            <a:t>Admisión</a:t>
          </a:r>
          <a:endParaRPr lang="es-EC" sz="2400" b="1" kern="1200" dirty="0"/>
        </a:p>
      </dsp:txBody>
      <dsp:txXfrm>
        <a:off x="584610" y="223198"/>
        <a:ext cx="7631187" cy="639310"/>
      </dsp:txXfrm>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9C207-3CE4-4931-A7CD-A4963C1E2DBB}" type="datetimeFigureOut">
              <a:rPr lang="es-EC" smtClean="0"/>
              <a:t>31 may. 2021</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A84AAB-B4A3-489F-93AF-308CD35EC88D}" type="slidenum">
              <a:rPr lang="es-EC" smtClean="0"/>
              <a:t>‹Nº›</a:t>
            </a:fld>
            <a:endParaRPr lang="es-EC"/>
          </a:p>
        </p:txBody>
      </p:sp>
    </p:spTree>
    <p:extLst>
      <p:ext uri="{BB962C8B-B14F-4D97-AF65-F5344CB8AC3E}">
        <p14:creationId xmlns:p14="http://schemas.microsoft.com/office/powerpoint/2010/main" val="1919969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27A84AAB-B4A3-489F-93AF-308CD35EC88D}" type="slidenum">
              <a:rPr lang="es-EC" smtClean="0"/>
              <a:t>35</a:t>
            </a:fld>
            <a:endParaRPr lang="es-EC"/>
          </a:p>
        </p:txBody>
      </p:sp>
    </p:spTree>
    <p:extLst>
      <p:ext uri="{BB962C8B-B14F-4D97-AF65-F5344CB8AC3E}">
        <p14:creationId xmlns:p14="http://schemas.microsoft.com/office/powerpoint/2010/main" val="3192388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4884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92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242529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054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1148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6693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46620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683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827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2910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958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300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5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0354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7941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81526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31DCAEE-8C7D-934C-9731-756F74428F35}" type="datetimeFigureOut">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 may. 2021</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67973DA-7E5B-3245-A411-B52F02EF68FA}" type="slidenum">
              <a:rPr kumimoji="0" lang="es-EC"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C"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712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Visio_Drawing.vsdx"/><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841EFA0-C1B8-49EA-AB16-CB160424444E}"/>
              </a:ext>
            </a:extLst>
          </p:cNvPr>
          <p:cNvSpPr txBox="1"/>
          <p:nvPr/>
        </p:nvSpPr>
        <p:spPr>
          <a:xfrm>
            <a:off x="3026282" y="1743426"/>
            <a:ext cx="6139428" cy="369332"/>
          </a:xfrm>
          <a:prstGeom prst="rect">
            <a:avLst/>
          </a:prstGeom>
          <a:noFill/>
        </p:spPr>
        <p:txBody>
          <a:bodyPr wrap="square" rtlCol="0">
            <a:spAutoFit/>
          </a:bodyPr>
          <a:lstStyle/>
          <a:p>
            <a:pPr algn="ctr"/>
            <a:r>
              <a:rPr lang="es-EC" b="1" dirty="0">
                <a:ln w="22225">
                  <a:solidFill>
                    <a:srgbClr val="C00000"/>
                  </a:solidFill>
                  <a:prstDash val="solid"/>
                </a:ln>
                <a:solidFill>
                  <a:srgbClr val="FF0000"/>
                </a:solidFill>
                <a:latin typeface="Tw Cen MT" panose="020B0602020104020603" pitchFamily="34" charset="0"/>
              </a:rPr>
              <a:t>PRODUCTO INTEGRADOR DEL CURSO</a:t>
            </a:r>
            <a:endParaRPr lang="es-ES" b="1" dirty="0">
              <a:ln w="22225">
                <a:solidFill>
                  <a:srgbClr val="C00000"/>
                </a:solidFill>
                <a:prstDash val="solid"/>
              </a:ln>
              <a:solidFill>
                <a:srgbClr val="FF0000"/>
              </a:solidFill>
              <a:latin typeface="Tw Cen MT" panose="020B0602020104020603" pitchFamily="34" charset="0"/>
            </a:endParaRPr>
          </a:p>
        </p:txBody>
      </p:sp>
      <p:sp>
        <p:nvSpPr>
          <p:cNvPr id="10" name="Rectángulo 9">
            <a:extLst>
              <a:ext uri="{FF2B5EF4-FFF2-40B4-BE49-F238E27FC236}">
                <a16:creationId xmlns:a16="http://schemas.microsoft.com/office/drawing/2014/main" id="{05B2ABCE-6027-4D03-A15D-7DE1EF5E8E38}"/>
              </a:ext>
            </a:extLst>
          </p:cNvPr>
          <p:cNvSpPr/>
          <p:nvPr/>
        </p:nvSpPr>
        <p:spPr>
          <a:xfrm>
            <a:off x="565529" y="2907836"/>
            <a:ext cx="11060935" cy="1295868"/>
          </a:xfrm>
          <a:prstGeom prst="rect">
            <a:avLst/>
          </a:prstGeom>
          <a:noFill/>
          <a:effectLst>
            <a:glow rad="1117600">
              <a:schemeClr val="accent1">
                <a:alpha val="40000"/>
              </a:schemeClr>
            </a:glow>
          </a:effectLst>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lnSpc>
                <a:spcPct val="150000"/>
              </a:lnSpc>
            </a:pPr>
            <a:r>
              <a:rPr lang="es-ES" b="1" dirty="0"/>
              <a:t>INFLUENCIA DE LAS DEFICIENCIAS EN EL PROCESO DE CAPACITACIÓN Y REENTRENAMIENTO DE LOS OBJETIVOS DEL PLAN DE CARRERA DEL RESERVISTA EN EL AÑO 2020, “PROPUESTA ALTERNATIVA DE REESTRUCTURACIÓN DEL PROCESO DE CAPACITACIÓN Y ENTRENAMIENTO DEL RESERVISTA”</a:t>
            </a:r>
            <a:endParaRPr lang="es-EC" dirty="0"/>
          </a:p>
        </p:txBody>
      </p:sp>
      <p:sp>
        <p:nvSpPr>
          <p:cNvPr id="12" name="CuadroTexto 11">
            <a:extLst>
              <a:ext uri="{FF2B5EF4-FFF2-40B4-BE49-F238E27FC236}">
                <a16:creationId xmlns:a16="http://schemas.microsoft.com/office/drawing/2014/main" id="{4C0334BA-E244-40F6-93C9-892CA0543569}"/>
              </a:ext>
            </a:extLst>
          </p:cNvPr>
          <p:cNvSpPr txBox="1"/>
          <p:nvPr/>
        </p:nvSpPr>
        <p:spPr>
          <a:xfrm>
            <a:off x="3862125" y="4893452"/>
            <a:ext cx="5265609" cy="923330"/>
          </a:xfrm>
          <a:prstGeom prst="rect">
            <a:avLst/>
          </a:prstGeom>
          <a:noFill/>
        </p:spPr>
        <p:txBody>
          <a:bodyPr wrap="none" rtlCol="0">
            <a:spAutoFit/>
          </a:bodyPr>
          <a:lstStyle/>
          <a:p>
            <a:r>
              <a:rPr lang="es-ES" b="1" dirty="0">
                <a:ln w="0"/>
                <a:solidFill>
                  <a:srgbClr val="FF0000"/>
                </a:solidFill>
                <a:effectLst>
                  <a:outerShdw blurRad="38100" dist="25400" dir="5400000" algn="ctr" rotWithShape="0">
                    <a:srgbClr val="6E747A">
                      <a:alpha val="43000"/>
                    </a:srgbClr>
                  </a:outerShdw>
                </a:effectLst>
              </a:rPr>
              <a:t>MAYO. DE I. CASTRO MORILLO CARLOS RENATO</a:t>
            </a:r>
            <a:endParaRPr lang="es-EC" b="1" dirty="0">
              <a:ln w="0"/>
              <a:solidFill>
                <a:srgbClr val="FF0000"/>
              </a:solidFill>
              <a:effectLst>
                <a:outerShdw blurRad="38100" dist="25400" dir="5400000" algn="ctr" rotWithShape="0">
                  <a:srgbClr val="6E747A">
                    <a:alpha val="43000"/>
                  </a:srgbClr>
                </a:outerShdw>
              </a:effectLst>
            </a:endParaRPr>
          </a:p>
          <a:p>
            <a:r>
              <a:rPr lang="es-ES" b="1" dirty="0">
                <a:ln w="0"/>
                <a:solidFill>
                  <a:srgbClr val="FF0000"/>
                </a:solidFill>
                <a:effectLst>
                  <a:outerShdw blurRad="38100" dist="25400" dir="5400000" algn="ctr" rotWithShape="0">
                    <a:srgbClr val="6E747A">
                      <a:alpha val="43000"/>
                    </a:srgbClr>
                  </a:outerShdw>
                </a:effectLst>
              </a:rPr>
              <a:t>MAYO. I. CAMPOVERDE OJEDA ROBERTH XAVIER</a:t>
            </a:r>
            <a:endParaRPr lang="es-EC" b="1" dirty="0">
              <a:ln w="0"/>
              <a:solidFill>
                <a:srgbClr val="FF0000"/>
              </a:solidFill>
              <a:effectLst>
                <a:outerShdw blurRad="38100" dist="25400" dir="5400000" algn="ctr" rotWithShape="0">
                  <a:srgbClr val="6E747A">
                    <a:alpha val="43000"/>
                  </a:srgbClr>
                </a:outerShdw>
              </a:effectLst>
            </a:endParaRPr>
          </a:p>
          <a:p>
            <a:r>
              <a:rPr lang="es-ES" b="1" dirty="0">
                <a:solidFill>
                  <a:srgbClr val="FF0000"/>
                </a:solidFill>
              </a:rPr>
              <a:t> </a:t>
            </a:r>
            <a:endParaRPr lang="es-EC" b="1" dirty="0">
              <a:solidFill>
                <a:srgbClr val="FF0000"/>
              </a:solidFill>
            </a:endParaRPr>
          </a:p>
        </p:txBody>
      </p:sp>
    </p:spTree>
    <p:extLst>
      <p:ext uri="{BB962C8B-B14F-4D97-AF65-F5344CB8AC3E}">
        <p14:creationId xmlns:p14="http://schemas.microsoft.com/office/powerpoint/2010/main" val="112627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4 Placa">
            <a:extLst>
              <a:ext uri="{FF2B5EF4-FFF2-40B4-BE49-F238E27FC236}">
                <a16:creationId xmlns:a16="http://schemas.microsoft.com/office/drawing/2014/main" id="{9CB6372C-8A30-4736-93A8-A4F79895511C}"/>
              </a:ext>
            </a:extLst>
          </p:cNvPr>
          <p:cNvSpPr/>
          <p:nvPr/>
        </p:nvSpPr>
        <p:spPr>
          <a:xfrm>
            <a:off x="1564287" y="933450"/>
            <a:ext cx="9063423" cy="498961"/>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Operacionalización de las Variables</a:t>
            </a:r>
          </a:p>
        </p:txBody>
      </p:sp>
      <p:graphicFrame>
        <p:nvGraphicFramePr>
          <p:cNvPr id="8" name="Tabla 7">
            <a:extLst>
              <a:ext uri="{FF2B5EF4-FFF2-40B4-BE49-F238E27FC236}">
                <a16:creationId xmlns:a16="http://schemas.microsoft.com/office/drawing/2014/main" id="{D4CC49C1-269D-42CE-AE8E-B96FF1806ED3}"/>
              </a:ext>
            </a:extLst>
          </p:cNvPr>
          <p:cNvGraphicFramePr>
            <a:graphicFrameLocks noGrp="1"/>
          </p:cNvGraphicFramePr>
          <p:nvPr>
            <p:extLst>
              <p:ext uri="{D42A27DB-BD31-4B8C-83A1-F6EECF244321}">
                <p14:modId xmlns:p14="http://schemas.microsoft.com/office/powerpoint/2010/main" val="12287127"/>
              </p:ext>
            </p:extLst>
          </p:nvPr>
        </p:nvGraphicFramePr>
        <p:xfrm>
          <a:off x="972014" y="1796488"/>
          <a:ext cx="10247971" cy="4666807"/>
        </p:xfrm>
        <a:graphic>
          <a:graphicData uri="http://schemas.openxmlformats.org/drawingml/2006/table">
            <a:tbl>
              <a:tblPr firstRow="1" firstCol="1" bandRow="1">
                <a:tableStyleId>{1E171933-4619-4E11-9A3F-F7608DF75F80}</a:tableStyleId>
              </a:tblPr>
              <a:tblGrid>
                <a:gridCol w="2058035">
                  <a:extLst>
                    <a:ext uri="{9D8B030D-6E8A-4147-A177-3AD203B41FA5}">
                      <a16:colId xmlns:a16="http://schemas.microsoft.com/office/drawing/2014/main" val="383353973"/>
                    </a:ext>
                  </a:extLst>
                </a:gridCol>
                <a:gridCol w="2026989">
                  <a:extLst>
                    <a:ext uri="{9D8B030D-6E8A-4147-A177-3AD203B41FA5}">
                      <a16:colId xmlns:a16="http://schemas.microsoft.com/office/drawing/2014/main" val="2538467423"/>
                    </a:ext>
                  </a:extLst>
                </a:gridCol>
                <a:gridCol w="2289060">
                  <a:extLst>
                    <a:ext uri="{9D8B030D-6E8A-4147-A177-3AD203B41FA5}">
                      <a16:colId xmlns:a16="http://schemas.microsoft.com/office/drawing/2014/main" val="3575326072"/>
                    </a:ext>
                  </a:extLst>
                </a:gridCol>
                <a:gridCol w="1936328">
                  <a:extLst>
                    <a:ext uri="{9D8B030D-6E8A-4147-A177-3AD203B41FA5}">
                      <a16:colId xmlns:a16="http://schemas.microsoft.com/office/drawing/2014/main" val="3967671740"/>
                    </a:ext>
                  </a:extLst>
                </a:gridCol>
                <a:gridCol w="1937559">
                  <a:extLst>
                    <a:ext uri="{9D8B030D-6E8A-4147-A177-3AD203B41FA5}">
                      <a16:colId xmlns:a16="http://schemas.microsoft.com/office/drawing/2014/main" val="2827587543"/>
                    </a:ext>
                  </a:extLst>
                </a:gridCol>
              </a:tblGrid>
              <a:tr h="421364">
                <a:tc>
                  <a:txBody>
                    <a:bodyPr/>
                    <a:lstStyle/>
                    <a:p>
                      <a:pPr indent="431800" algn="ctr">
                        <a:lnSpc>
                          <a:spcPct val="100000"/>
                        </a:lnSpc>
                      </a:pPr>
                      <a:r>
                        <a:rPr lang="es-ES" sz="1400" b="1" dirty="0">
                          <a:effectLst/>
                        </a:rPr>
                        <a:t>Variable</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3175" algn="ctr">
                        <a:lnSpc>
                          <a:spcPct val="100000"/>
                        </a:lnSpc>
                      </a:pPr>
                      <a:r>
                        <a:rPr lang="es-ES" sz="1400" b="1" dirty="0">
                          <a:effectLst/>
                        </a:rPr>
                        <a:t>Dimensiones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19685" algn="ctr">
                        <a:lnSpc>
                          <a:spcPct val="100000"/>
                        </a:lnSpc>
                      </a:pPr>
                      <a:r>
                        <a:rPr lang="es-ES" sz="1400" b="1" dirty="0">
                          <a:effectLst/>
                        </a:rPr>
                        <a:t>Indicadores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38100" algn="ctr">
                        <a:lnSpc>
                          <a:spcPct val="100000"/>
                        </a:lnSpc>
                        <a:spcAft>
                          <a:spcPts val="0"/>
                        </a:spcAft>
                      </a:pPr>
                      <a:r>
                        <a:rPr lang="es-ES" sz="1400" b="1" dirty="0">
                          <a:effectLst/>
                        </a:rPr>
                        <a:t>Instrumento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431800" algn="ctr">
                        <a:lnSpc>
                          <a:spcPct val="100000"/>
                        </a:lnSpc>
                      </a:pPr>
                      <a:r>
                        <a:rPr lang="es-ES" sz="1400" b="1" dirty="0">
                          <a:effectLst/>
                        </a:rPr>
                        <a:t>Escala valorativa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88659727"/>
                  </a:ext>
                </a:extLst>
              </a:tr>
              <a:tr h="2538563">
                <a:tc>
                  <a:txBody>
                    <a:bodyPr/>
                    <a:lstStyle/>
                    <a:p>
                      <a:pPr indent="0" algn="l">
                        <a:lnSpc>
                          <a:spcPct val="100000"/>
                        </a:lnSpc>
                      </a:pPr>
                      <a:r>
                        <a:rPr lang="es-ES" sz="1600" b="1" u="sng" dirty="0">
                          <a:effectLst/>
                        </a:rPr>
                        <a:t>Variable Independiente</a:t>
                      </a:r>
                      <a:endParaRPr lang="es-EC" sz="1600" dirty="0">
                        <a:effectLst/>
                      </a:endParaRPr>
                    </a:p>
                    <a:p>
                      <a:pPr indent="0" algn="l">
                        <a:lnSpc>
                          <a:spcPct val="100000"/>
                        </a:lnSpc>
                      </a:pPr>
                      <a:r>
                        <a:rPr lang="es-ES" sz="1600" b="1" u="none" strike="noStrike" dirty="0">
                          <a:effectLst/>
                        </a:rPr>
                        <a:t> </a:t>
                      </a:r>
                      <a:endParaRPr lang="es-EC" sz="1600" dirty="0">
                        <a:effectLst/>
                      </a:endParaRPr>
                    </a:p>
                    <a:p>
                      <a:pPr indent="0" algn="l">
                        <a:lnSpc>
                          <a:spcPct val="100000"/>
                        </a:lnSpc>
                      </a:pPr>
                      <a:r>
                        <a:rPr lang="es-ES" sz="1600" dirty="0">
                          <a:effectLst/>
                        </a:rPr>
                        <a:t>Deficiencias en el proceso de capacitación y reentrenamiento de los reservistas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0" algn="l">
                        <a:lnSpc>
                          <a:spcPct val="100000"/>
                        </a:lnSpc>
                      </a:pPr>
                      <a:r>
                        <a:rPr lang="es-ES" sz="1600" dirty="0">
                          <a:effectLst/>
                        </a:rPr>
                        <a:t>Planificación</a:t>
                      </a:r>
                      <a:endParaRPr lang="es-EC" sz="1600" dirty="0">
                        <a:effectLst/>
                      </a:endParaRPr>
                    </a:p>
                    <a:p>
                      <a:pPr indent="0" algn="l">
                        <a:lnSpc>
                          <a:spcPct val="100000"/>
                        </a:lnSpc>
                      </a:pPr>
                      <a:r>
                        <a:rPr lang="es-ES" sz="1600" dirty="0">
                          <a:effectLst/>
                        </a:rPr>
                        <a:t> </a:t>
                      </a:r>
                      <a:endParaRPr lang="es-EC" sz="1600" dirty="0">
                        <a:effectLst/>
                      </a:endParaRPr>
                    </a:p>
                    <a:p>
                      <a:pPr indent="0" algn="l">
                        <a:lnSpc>
                          <a:spcPct val="100000"/>
                        </a:lnSpc>
                      </a:pPr>
                      <a:r>
                        <a:rPr lang="es-ES" sz="1600" dirty="0">
                          <a:effectLst/>
                        </a:rPr>
                        <a:t>Ejecución</a:t>
                      </a:r>
                      <a:endParaRPr lang="es-EC" sz="1600" dirty="0">
                        <a:effectLst/>
                      </a:endParaRPr>
                    </a:p>
                    <a:p>
                      <a:pPr indent="0" algn="l">
                        <a:lnSpc>
                          <a:spcPct val="100000"/>
                        </a:lnSpc>
                      </a:pPr>
                      <a:r>
                        <a:rPr lang="es-ES" sz="1600" dirty="0">
                          <a:effectLst/>
                        </a:rPr>
                        <a:t> </a:t>
                      </a:r>
                      <a:endParaRPr lang="es-EC" sz="1600" dirty="0">
                        <a:effectLst/>
                      </a:endParaRPr>
                    </a:p>
                    <a:p>
                      <a:pPr indent="0" algn="l">
                        <a:lnSpc>
                          <a:spcPct val="100000"/>
                        </a:lnSpc>
                      </a:pPr>
                      <a:r>
                        <a:rPr lang="es-ES" sz="1600" dirty="0">
                          <a:effectLst/>
                        </a:rPr>
                        <a:t>Evaluación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marL="342900" lvl="0" indent="0" algn="l">
                        <a:lnSpc>
                          <a:spcPct val="100000"/>
                        </a:lnSpc>
                        <a:buFont typeface="Symbol" panose="05050102010706020507" pitchFamily="18" charset="2"/>
                        <a:buChar char=""/>
                      </a:pPr>
                      <a:r>
                        <a:rPr lang="es-ES" sz="1600" dirty="0">
                          <a:effectLst/>
                        </a:rPr>
                        <a:t>Informes de la Dirección de Movilización del CC.FF.AA.</a:t>
                      </a:r>
                      <a:endParaRPr lang="es-EC" sz="1600" dirty="0">
                        <a:effectLst/>
                      </a:endParaRPr>
                    </a:p>
                    <a:p>
                      <a:pPr marL="342900" lvl="0" indent="0" algn="l">
                        <a:lnSpc>
                          <a:spcPct val="100000"/>
                        </a:lnSpc>
                        <a:spcAft>
                          <a:spcPts val="800"/>
                        </a:spcAft>
                        <a:buFont typeface="Symbol" panose="05050102010706020507" pitchFamily="18" charset="2"/>
                        <a:buChar char=""/>
                      </a:pPr>
                      <a:r>
                        <a:rPr lang="es-ES" sz="1600" dirty="0">
                          <a:effectLst/>
                        </a:rPr>
                        <a:t>Procesos de capacitación y entrenamiento.</a:t>
                      </a:r>
                      <a:endParaRPr lang="es-EC" sz="1600" dirty="0">
                        <a:effectLst/>
                      </a:endParaRPr>
                    </a:p>
                    <a:p>
                      <a:pPr indent="0" algn="l">
                        <a:lnSpc>
                          <a:spcPct val="100000"/>
                        </a:lnSpc>
                      </a:pPr>
                      <a:r>
                        <a:rPr lang="es-ES"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0" algn="l">
                        <a:lnSpc>
                          <a:spcPct val="100000"/>
                        </a:lnSpc>
                      </a:pPr>
                      <a:r>
                        <a:rPr lang="es-ES" sz="1600" dirty="0">
                          <a:effectLst/>
                        </a:rPr>
                        <a:t>Observación</a:t>
                      </a:r>
                      <a:endParaRPr lang="es-EC" sz="1600" dirty="0">
                        <a:effectLst/>
                      </a:endParaRPr>
                    </a:p>
                    <a:p>
                      <a:pPr indent="0" algn="l">
                        <a:lnSpc>
                          <a:spcPct val="100000"/>
                        </a:lnSpc>
                      </a:pPr>
                      <a:r>
                        <a:rPr lang="es-ES" sz="1600" dirty="0">
                          <a:effectLst/>
                        </a:rPr>
                        <a:t>Encuesta</a:t>
                      </a:r>
                      <a:endParaRPr lang="es-EC" sz="1600" dirty="0">
                        <a:effectLst/>
                      </a:endParaRPr>
                    </a:p>
                    <a:p>
                      <a:pPr indent="0" algn="l">
                        <a:lnSpc>
                          <a:spcPct val="100000"/>
                        </a:lnSpc>
                      </a:pPr>
                      <a:r>
                        <a:rPr lang="es-ES" sz="1600" dirty="0">
                          <a:effectLst/>
                        </a:rPr>
                        <a:t>Entrevista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marL="111125" indent="0" algn="l">
                        <a:lnSpc>
                          <a:spcPct val="100000"/>
                        </a:lnSpc>
                      </a:pPr>
                      <a:r>
                        <a:rPr lang="es-ES" sz="1600" dirty="0">
                          <a:effectLst/>
                        </a:rPr>
                        <a:t>Si</a:t>
                      </a:r>
                      <a:endParaRPr lang="es-EC" sz="1600" dirty="0">
                        <a:effectLst/>
                      </a:endParaRPr>
                    </a:p>
                    <a:p>
                      <a:pPr marL="111125" indent="0" algn="l">
                        <a:lnSpc>
                          <a:spcPct val="100000"/>
                        </a:lnSpc>
                        <a:spcAft>
                          <a:spcPts val="800"/>
                        </a:spcAft>
                      </a:pPr>
                      <a:r>
                        <a:rPr lang="es-ES" sz="1600" dirty="0">
                          <a:effectLst/>
                        </a:rPr>
                        <a:t>No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1686609087"/>
                  </a:ext>
                </a:extLst>
              </a:tr>
              <a:tr h="1406957">
                <a:tc>
                  <a:txBody>
                    <a:bodyPr/>
                    <a:lstStyle/>
                    <a:p>
                      <a:pPr indent="0" algn="l">
                        <a:lnSpc>
                          <a:spcPct val="100000"/>
                        </a:lnSpc>
                      </a:pPr>
                      <a:r>
                        <a:rPr lang="es-ES" sz="1600" b="1" u="sng">
                          <a:effectLst/>
                        </a:rPr>
                        <a:t>Variable Dependiente</a:t>
                      </a:r>
                      <a:endParaRPr lang="es-EC" sz="1600">
                        <a:effectLst/>
                      </a:endParaRPr>
                    </a:p>
                    <a:p>
                      <a:pPr indent="0" algn="l">
                        <a:lnSpc>
                          <a:spcPct val="100000"/>
                        </a:lnSpc>
                      </a:pPr>
                      <a:r>
                        <a:rPr lang="es-ES" sz="1600" b="1" u="none" strike="noStrike">
                          <a:effectLst/>
                        </a:rPr>
                        <a:t> </a:t>
                      </a:r>
                      <a:endParaRPr lang="es-EC" sz="1600">
                        <a:effectLst/>
                      </a:endParaRPr>
                    </a:p>
                    <a:p>
                      <a:pPr indent="0" algn="l">
                        <a:lnSpc>
                          <a:spcPct val="100000"/>
                        </a:lnSpc>
                      </a:pPr>
                      <a:r>
                        <a:rPr lang="es-EC" sz="1600">
                          <a:effectLst/>
                        </a:rPr>
                        <a:t>Cumplimiento de los objetivos del Plan de Carrera del reservista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0" algn="l">
                        <a:lnSpc>
                          <a:spcPct val="100000"/>
                        </a:lnSpc>
                      </a:pPr>
                      <a:r>
                        <a:rPr lang="es-EC" sz="1600">
                          <a:effectLst/>
                        </a:rPr>
                        <a:t>Objetivos del Plan de Carrera del reservista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marL="342900" lvl="0" indent="0" algn="l">
                        <a:lnSpc>
                          <a:spcPct val="100000"/>
                        </a:lnSpc>
                        <a:spcAft>
                          <a:spcPts val="800"/>
                        </a:spcAft>
                        <a:buFont typeface="Symbol" panose="05050102010706020507" pitchFamily="18" charset="2"/>
                        <a:buChar char=""/>
                      </a:pPr>
                      <a:r>
                        <a:rPr lang="es-ES" sz="1600" dirty="0">
                          <a:effectLst/>
                        </a:rPr>
                        <a:t>Informes de al DM del CC.FF. AA:</a:t>
                      </a:r>
                      <a:endParaRPr lang="es-EC" sz="1600" dirty="0">
                        <a:effectLst/>
                      </a:endParaRPr>
                    </a:p>
                    <a:p>
                      <a:pPr indent="0" algn="l">
                        <a:lnSpc>
                          <a:spcPct val="100000"/>
                        </a:lnSpc>
                      </a:pPr>
                      <a:r>
                        <a:rPr lang="es-ES" sz="1600" dirty="0">
                          <a:effectLst/>
                        </a:rPr>
                        <a:t> </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0" algn="l">
                        <a:lnSpc>
                          <a:spcPct val="100000"/>
                        </a:lnSpc>
                      </a:pPr>
                      <a:r>
                        <a:rPr lang="es-ES" sz="1600" dirty="0">
                          <a:effectLst/>
                        </a:rPr>
                        <a:t>Entrevistas </a:t>
                      </a:r>
                      <a:endParaRPr lang="es-EC" sz="1600" dirty="0">
                        <a:effectLst/>
                      </a:endParaRPr>
                    </a:p>
                    <a:p>
                      <a:pPr indent="0" algn="l">
                        <a:lnSpc>
                          <a:spcPct val="100000"/>
                        </a:lnSpc>
                      </a:pPr>
                      <a:r>
                        <a:rPr lang="es-ES" sz="1600" dirty="0">
                          <a:effectLst/>
                        </a:rPr>
                        <a:t> </a:t>
                      </a:r>
                      <a:endParaRPr lang="es-EC" sz="1600" dirty="0">
                        <a:effectLst/>
                      </a:endParaRPr>
                    </a:p>
                    <a:p>
                      <a:pPr indent="0" algn="l">
                        <a:lnSpc>
                          <a:spcPct val="100000"/>
                        </a:lnSpc>
                      </a:pPr>
                      <a:r>
                        <a:rPr lang="es-ES" sz="1600" dirty="0">
                          <a:effectLst/>
                        </a:rPr>
                        <a:t> Encuestas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tc>
                  <a:txBody>
                    <a:bodyPr/>
                    <a:lstStyle/>
                    <a:p>
                      <a:pPr indent="0" algn="l">
                        <a:lnSpc>
                          <a:spcPct val="100000"/>
                        </a:lnSpc>
                      </a:pPr>
                      <a:r>
                        <a:rPr lang="es-ES" sz="1600" dirty="0">
                          <a:effectLst/>
                        </a:rPr>
                        <a:t>Se cumplen</a:t>
                      </a:r>
                      <a:endParaRPr lang="es-EC" sz="1600" dirty="0">
                        <a:effectLst/>
                      </a:endParaRPr>
                    </a:p>
                    <a:p>
                      <a:pPr indent="0" algn="l">
                        <a:lnSpc>
                          <a:spcPct val="100000"/>
                        </a:lnSpc>
                      </a:pPr>
                      <a:r>
                        <a:rPr lang="es-ES" sz="1600" dirty="0">
                          <a:effectLst/>
                        </a:rPr>
                        <a:t> </a:t>
                      </a:r>
                      <a:endParaRPr lang="es-EC" sz="1600" dirty="0">
                        <a:effectLst/>
                      </a:endParaRPr>
                    </a:p>
                    <a:p>
                      <a:pPr indent="0" algn="l">
                        <a:lnSpc>
                          <a:spcPct val="100000"/>
                        </a:lnSpc>
                      </a:pPr>
                      <a:r>
                        <a:rPr lang="es-ES" sz="1600" dirty="0">
                          <a:effectLst/>
                        </a:rPr>
                        <a:t> </a:t>
                      </a:r>
                      <a:endParaRPr lang="es-EC" sz="1600" dirty="0">
                        <a:effectLst/>
                      </a:endParaRPr>
                    </a:p>
                    <a:p>
                      <a:pPr indent="0" algn="l">
                        <a:lnSpc>
                          <a:spcPct val="100000"/>
                        </a:lnSpc>
                      </a:pPr>
                      <a:r>
                        <a:rPr lang="es-ES" sz="1600" dirty="0">
                          <a:effectLst/>
                        </a:rPr>
                        <a:t>No se cumplen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4552" marR="24552" marT="0" marB="0" anchor="ctr">
                    <a:lnL w="19050" cap="flat" cmpd="sng" algn="ctr">
                      <a:solidFill>
                        <a:schemeClr val="accent4">
                          <a:lumMod val="75000"/>
                        </a:schemeClr>
                      </a:solidFill>
                      <a:prstDash val="solid"/>
                      <a:round/>
                      <a:headEnd type="none" w="med" len="med"/>
                      <a:tailEnd type="none" w="med" len="med"/>
                    </a:lnL>
                    <a:lnR w="19050" cap="flat" cmpd="sng" algn="ctr">
                      <a:solidFill>
                        <a:schemeClr val="accent4">
                          <a:lumMod val="75000"/>
                        </a:schemeClr>
                      </a:solidFill>
                      <a:prstDash val="solid"/>
                      <a:round/>
                      <a:headEnd type="none" w="med" len="med"/>
                      <a:tailEnd type="none" w="med" len="med"/>
                    </a:lnR>
                    <a:lnT w="19050" cap="flat" cmpd="sng" algn="ctr">
                      <a:solidFill>
                        <a:schemeClr val="accent4">
                          <a:lumMod val="75000"/>
                        </a:schemeClr>
                      </a:solidFill>
                      <a:prstDash val="solid"/>
                      <a:round/>
                      <a:headEnd type="none" w="med" len="med"/>
                      <a:tailEnd type="none" w="med" len="med"/>
                    </a:lnT>
                    <a:lnB w="19050" cap="flat" cmpd="sng" algn="ctr">
                      <a:solidFill>
                        <a:schemeClr val="accent4">
                          <a:lumMod val="75000"/>
                        </a:schemeClr>
                      </a:solidFill>
                      <a:prstDash val="solid"/>
                      <a:round/>
                      <a:headEnd type="none" w="med" len="med"/>
                      <a:tailEnd type="none" w="med" len="med"/>
                    </a:lnB>
                  </a:tcPr>
                </a:tc>
                <a:extLst>
                  <a:ext uri="{0D108BD9-81ED-4DB2-BD59-A6C34878D82A}">
                    <a16:rowId xmlns:a16="http://schemas.microsoft.com/office/drawing/2014/main" val="3397777744"/>
                  </a:ext>
                </a:extLst>
              </a:tr>
            </a:tbl>
          </a:graphicData>
        </a:graphic>
      </p:graphicFrame>
    </p:spTree>
    <p:extLst>
      <p:ext uri="{BB962C8B-B14F-4D97-AF65-F5344CB8AC3E}">
        <p14:creationId xmlns:p14="http://schemas.microsoft.com/office/powerpoint/2010/main" val="2187692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4261069" y="2972174"/>
            <a:ext cx="3669861" cy="913652"/>
          </a:xfrm>
          <a:prstGeom prst="snip2Diag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Metodología</a:t>
            </a:r>
          </a:p>
        </p:txBody>
      </p:sp>
    </p:spTree>
    <p:extLst>
      <p:ext uri="{BB962C8B-B14F-4D97-AF65-F5344CB8AC3E}">
        <p14:creationId xmlns:p14="http://schemas.microsoft.com/office/powerpoint/2010/main" val="324563104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E240456D-4028-4FB2-AF32-FCA85D8D0C75}"/>
              </a:ext>
            </a:extLst>
          </p:cNvPr>
          <p:cNvGraphicFramePr/>
          <p:nvPr>
            <p:extLst>
              <p:ext uri="{D42A27DB-BD31-4B8C-83A1-F6EECF244321}">
                <p14:modId xmlns:p14="http://schemas.microsoft.com/office/powerpoint/2010/main" val="4064898223"/>
              </p:ext>
            </p:extLst>
          </p:nvPr>
        </p:nvGraphicFramePr>
        <p:xfrm>
          <a:off x="0" y="857250"/>
          <a:ext cx="12192000" cy="5676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051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Oval 43">
            <a:extLst>
              <a:ext uri="{FF2B5EF4-FFF2-40B4-BE49-F238E27FC236}">
                <a16:creationId xmlns:a16="http://schemas.microsoft.com/office/drawing/2014/main" id="{A11AE37D-8738-4C3C-B3CB-9B9BC8769CBF}"/>
              </a:ext>
            </a:extLst>
          </p:cNvPr>
          <p:cNvSpPr/>
          <p:nvPr/>
        </p:nvSpPr>
        <p:spPr>
          <a:xfrm flipH="1">
            <a:off x="10155614" y="1413290"/>
            <a:ext cx="492920" cy="49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63">
            <a:extLst>
              <a:ext uri="{FF2B5EF4-FFF2-40B4-BE49-F238E27FC236}">
                <a16:creationId xmlns:a16="http://schemas.microsoft.com/office/drawing/2014/main" id="{27E846D5-373D-4A15-B6FB-792870F977AB}"/>
              </a:ext>
            </a:extLst>
          </p:cNvPr>
          <p:cNvSpPr txBox="1"/>
          <p:nvPr/>
        </p:nvSpPr>
        <p:spPr>
          <a:xfrm>
            <a:off x="868616" y="1324912"/>
            <a:ext cx="10250487" cy="1015663"/>
          </a:xfrm>
          <a:prstGeom prst="rect">
            <a:avLst/>
          </a:prstGeom>
          <a:noFill/>
        </p:spPr>
        <p:txBody>
          <a:bodyPr wrap="square" rtlCol="0">
            <a:spAutoFit/>
          </a:bodyPr>
          <a:lstStyle>
            <a:defPPr>
              <a:defRPr lang="en-US"/>
            </a:defPPr>
            <a:lvl1pPr lvl="0">
              <a:defRPr sz="2000" b="1">
                <a:effectLst/>
              </a:defRPr>
            </a:lvl1pPr>
          </a:lstStyle>
          <a:p>
            <a:r>
              <a:rPr lang="es-ES" dirty="0"/>
              <a:t>La población para esta investigación corresponde al personal Reservistas pertenecientes a la Base de Movilización SUR (CUENCA) (Acuerdo Ministerial No. 0000023 del 03 de octubre del 2014 del MIES - Ecuador).</a:t>
            </a:r>
            <a:endParaRPr lang="es-EC" dirty="0"/>
          </a:p>
        </p:txBody>
      </p:sp>
      <p:sp>
        <p:nvSpPr>
          <p:cNvPr id="16" name="4 Placa">
            <a:extLst>
              <a:ext uri="{FF2B5EF4-FFF2-40B4-BE49-F238E27FC236}">
                <a16:creationId xmlns:a16="http://schemas.microsoft.com/office/drawing/2014/main" id="{CF08CF97-D66F-4C16-8B3D-6D058AAB46A1}"/>
              </a:ext>
            </a:extLst>
          </p:cNvPr>
          <p:cNvSpPr/>
          <p:nvPr/>
        </p:nvSpPr>
        <p:spPr>
          <a:xfrm>
            <a:off x="3630762" y="828535"/>
            <a:ext cx="4504267" cy="479502"/>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Población </a:t>
            </a:r>
            <a:r>
              <a:rPr lang="es-BO" sz="2400" b="1">
                <a:solidFill>
                  <a:schemeClr val="bg1"/>
                </a:solidFill>
                <a:effectLst>
                  <a:outerShdw blurRad="38100" dist="38100" dir="2700000" algn="tl">
                    <a:srgbClr val="000000">
                      <a:alpha val="43137"/>
                    </a:srgbClr>
                  </a:outerShdw>
                </a:effectLst>
              </a:rPr>
              <a:t>y Muestra</a:t>
            </a:r>
            <a:endParaRPr lang="es-BO" sz="2400" b="1"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19" name="CuadroTexto 18">
                <a:extLst>
                  <a:ext uri="{FF2B5EF4-FFF2-40B4-BE49-F238E27FC236}">
                    <a16:creationId xmlns:a16="http://schemas.microsoft.com/office/drawing/2014/main" id="{84B23AFD-64DE-434A-A2EA-ABDF05F5716B}"/>
                  </a:ext>
                </a:extLst>
              </p:cNvPr>
              <p:cNvSpPr txBox="1"/>
              <p:nvPr/>
            </p:nvSpPr>
            <p:spPr>
              <a:xfrm>
                <a:off x="868616" y="3243778"/>
                <a:ext cx="9573831" cy="3242939"/>
              </a:xfrm>
              <a:prstGeom prst="rect">
                <a:avLst/>
              </a:prstGeom>
              <a:noFill/>
            </p:spPr>
            <p:txBody>
              <a:bodyPr wrap="square">
                <a:spAutoFit/>
              </a:bodyPr>
              <a:lstStyle/>
              <a:p>
                <a:pPr indent="180340" algn="just">
                  <a:lnSpc>
                    <a:spcPct val="150000"/>
                  </a:lnSpc>
                </a:pPr>
                <a:r>
                  <a:rPr lang="es-MX" b="1" dirty="0">
                    <a:effectLst/>
                    <a:latin typeface="Times New Roman" panose="02020603050405020304" pitchFamily="18" charset="0"/>
                    <a:ea typeface="Calibri" panose="020F0502020204030204" pitchFamily="34" charset="0"/>
                  </a:rPr>
                  <a:t>Se establecerá una muestra en base a la fórmula que se describe:</a:t>
                </a:r>
                <a:endParaRPr lang="es-EC" b="1" dirty="0">
                  <a:effectLst/>
                  <a:latin typeface="Times New Roman" panose="02020603050405020304" pitchFamily="18" charset="0"/>
                  <a:ea typeface="Calibri" panose="020F0502020204030204" pitchFamily="34" charset="0"/>
                </a:endParaRPr>
              </a:p>
              <a:p>
                <a:pPr indent="180340" algn="just">
                  <a:lnSpc>
                    <a:spcPct val="150000"/>
                  </a:lnSpc>
                </a:pPr>
                <a:r>
                  <a:rPr lang="es-MX" b="1" dirty="0">
                    <a:effectLst/>
                    <a:latin typeface="Times New Roman" panose="02020603050405020304" pitchFamily="18" charset="0"/>
                    <a:ea typeface="Calibri" panose="020F0502020204030204" pitchFamily="34" charset="0"/>
                  </a:rPr>
                  <a:t>Cálculo de la Muestra</a:t>
                </a:r>
                <a:endParaRPr lang="es-EC" b="1" dirty="0">
                  <a:effectLst/>
                  <a:latin typeface="Times New Roman" panose="02020603050405020304" pitchFamily="18" charset="0"/>
                  <a:ea typeface="Calibri" panose="020F0502020204030204" pitchFamily="34" charset="0"/>
                </a:endParaRPr>
              </a:p>
              <a:p>
                <a:pPr/>
                <a14:m>
                  <m:oMathPara xmlns:m="http://schemas.openxmlformats.org/officeDocument/2006/math">
                    <m:oMathParaPr>
                      <m:jc m:val="centerGroup"/>
                    </m:oMathParaPr>
                    <m:oMath xmlns:m="http://schemas.openxmlformats.org/officeDocument/2006/math">
                      <m:r>
                        <a:rPr lang="es-ES" i="1">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S" i="1">
                                  <a:latin typeface="Cambria Math" panose="02040503050406030204" pitchFamily="18" charset="0"/>
                                </a:rPr>
                                <m:t>𝐾</m:t>
                              </m:r>
                            </m:e>
                            <m:sup>
                              <m:r>
                                <a:rPr lang="es-ES" i="1">
                                  <a:latin typeface="Cambria Math" panose="02040503050406030204" pitchFamily="18" charset="0"/>
                                </a:rPr>
                                <m:t>2</m:t>
                              </m:r>
                            </m:sup>
                          </m:sSup>
                          <m:r>
                            <a:rPr lang="es-ES" i="1">
                              <a:latin typeface="Cambria Math" panose="02040503050406030204" pitchFamily="18" charset="0"/>
                            </a:rPr>
                            <m:t>𝑁𝑝𝑞</m:t>
                          </m:r>
                        </m:num>
                        <m:den>
                          <m:sSup>
                            <m:sSupPr>
                              <m:ctrlPr>
                                <a:rPr lang="es-EC" i="1">
                                  <a:latin typeface="Cambria Math" panose="02040503050406030204" pitchFamily="18" charset="0"/>
                                </a:rPr>
                              </m:ctrlPr>
                            </m:sSupPr>
                            <m:e>
                              <m:r>
                                <a:rPr lang="es-ES" i="1">
                                  <a:latin typeface="Cambria Math" panose="02040503050406030204" pitchFamily="18" charset="0"/>
                                </a:rPr>
                                <m:t>𝑒</m:t>
                              </m:r>
                            </m:e>
                            <m:sup>
                              <m:r>
                                <a:rPr lang="es-ES" i="1">
                                  <a:latin typeface="Cambria Math" panose="02040503050406030204" pitchFamily="18" charset="0"/>
                                </a:rPr>
                                <m:t>2</m:t>
                              </m:r>
                            </m:sup>
                          </m:sSup>
                          <m:r>
                            <a:rPr lang="es-ES" b="1" i="1">
                              <a:latin typeface="Cambria Math" panose="02040503050406030204" pitchFamily="18" charset="0"/>
                            </a:rPr>
                            <m:t>𝒏</m:t>
                          </m:r>
                          <m:d>
                            <m:dPr>
                              <m:ctrlPr>
                                <a:rPr lang="es-EC" i="1">
                                  <a:latin typeface="Cambria Math" panose="02040503050406030204" pitchFamily="18" charset="0"/>
                                </a:rPr>
                              </m:ctrlPr>
                            </m:dPr>
                            <m:e>
                              <m:r>
                                <a:rPr lang="es-ES" i="1">
                                  <a:latin typeface="Cambria Math" panose="02040503050406030204" pitchFamily="18" charset="0"/>
                                </a:rPr>
                                <m:t>9000−1</m:t>
                              </m:r>
                            </m:e>
                          </m:d>
                          <m:r>
                            <a:rPr lang="es-ES" i="1">
                              <a:latin typeface="Cambria Math" panose="02040503050406030204" pitchFamily="18" charset="0"/>
                            </a:rPr>
                            <m:t> +</m:t>
                          </m:r>
                          <m:sSup>
                            <m:sSupPr>
                              <m:ctrlPr>
                                <a:rPr lang="es-EC" i="1">
                                  <a:latin typeface="Cambria Math" panose="02040503050406030204" pitchFamily="18" charset="0"/>
                                </a:rPr>
                              </m:ctrlPr>
                            </m:sSupPr>
                            <m:e>
                              <m:r>
                                <a:rPr lang="es-ES" i="1">
                                  <a:latin typeface="Cambria Math" panose="02040503050406030204" pitchFamily="18" charset="0"/>
                                </a:rPr>
                                <m:t>𝐾</m:t>
                              </m:r>
                            </m:e>
                            <m:sup>
                              <m:r>
                                <a:rPr lang="es-ES" i="1">
                                  <a:latin typeface="Cambria Math" panose="02040503050406030204" pitchFamily="18" charset="0"/>
                                </a:rPr>
                                <m:t>2</m:t>
                              </m:r>
                            </m:sup>
                          </m:sSup>
                          <m:r>
                            <a:rPr lang="es-ES" i="1">
                              <a:latin typeface="Cambria Math" panose="02040503050406030204" pitchFamily="18" charset="0"/>
                            </a:rPr>
                            <m:t>𝑝𝑞</m:t>
                          </m:r>
                        </m:den>
                      </m:f>
                    </m:oMath>
                  </m:oMathPara>
                </a14:m>
                <a:endParaRPr lang="es-EC" dirty="0"/>
              </a:p>
              <a:p>
                <a:r>
                  <a:rPr lang="es-MX" b="1" dirty="0"/>
                  <a:t> </a:t>
                </a:r>
                <a:endParaRPr lang="es-EC" dirty="0"/>
              </a:p>
              <a:p>
                <a:pPr/>
                <a14:m>
                  <m:oMathPara xmlns:m="http://schemas.openxmlformats.org/officeDocument/2006/math">
                    <m:oMathParaPr>
                      <m:jc m:val="centerGroup"/>
                    </m:oMathParaPr>
                    <m:oMath xmlns:m="http://schemas.openxmlformats.org/officeDocument/2006/math">
                      <m:r>
                        <a:rPr lang="es-ES" b="1" i="1">
                          <a:latin typeface="Cambria Math" panose="02040503050406030204" pitchFamily="18" charset="0"/>
                        </a:rPr>
                        <m:t>𝒏</m:t>
                      </m:r>
                      <m:r>
                        <a:rPr lang="es-ES" b="1" i="1">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S" i="1">
                                  <a:latin typeface="Cambria Math" panose="02040503050406030204" pitchFamily="18" charset="0"/>
                                </a:rPr>
                                <m:t>1.96</m:t>
                              </m:r>
                            </m:e>
                            <m:sup>
                              <m:r>
                                <a:rPr lang="es-ES" i="1">
                                  <a:latin typeface="Cambria Math" panose="02040503050406030204" pitchFamily="18" charset="0"/>
                                </a:rPr>
                                <m:t>2</m:t>
                              </m:r>
                            </m:sup>
                          </m:sSup>
                          <m:r>
                            <a:rPr lang="es-ES" i="1">
                              <a:latin typeface="Cambria Math" panose="02040503050406030204" pitchFamily="18" charset="0"/>
                            </a:rPr>
                            <m:t>(0.25)(105)</m:t>
                          </m:r>
                        </m:num>
                        <m:den>
                          <m:sSup>
                            <m:sSupPr>
                              <m:ctrlPr>
                                <a:rPr lang="es-EC" i="1">
                                  <a:latin typeface="Cambria Math" panose="02040503050406030204" pitchFamily="18" charset="0"/>
                                </a:rPr>
                              </m:ctrlPr>
                            </m:sSupPr>
                            <m:e>
                              <m:r>
                                <a:rPr lang="es-ES" i="1">
                                  <a:latin typeface="Cambria Math" panose="02040503050406030204" pitchFamily="18" charset="0"/>
                                </a:rPr>
                                <m:t>0.05</m:t>
                              </m:r>
                            </m:e>
                            <m:sup>
                              <m:r>
                                <a:rPr lang="es-ES" i="1">
                                  <a:latin typeface="Cambria Math" panose="02040503050406030204" pitchFamily="18" charset="0"/>
                                </a:rPr>
                                <m:t>2</m:t>
                              </m:r>
                            </m:sup>
                          </m:sSup>
                          <m:d>
                            <m:dPr>
                              <m:ctrlPr>
                                <a:rPr lang="es-EC" i="1">
                                  <a:latin typeface="Cambria Math" panose="02040503050406030204" pitchFamily="18" charset="0"/>
                                </a:rPr>
                              </m:ctrlPr>
                            </m:dPr>
                            <m:e>
                              <m:r>
                                <a:rPr lang="es-ES" i="1">
                                  <a:latin typeface="Cambria Math" panose="02040503050406030204" pitchFamily="18" charset="0"/>
                                </a:rPr>
                                <m:t>105−1</m:t>
                              </m:r>
                            </m:e>
                          </m:d>
                          <m:r>
                            <a:rPr lang="es-ES" i="1">
                              <a:latin typeface="Cambria Math" panose="02040503050406030204" pitchFamily="18" charset="0"/>
                            </a:rPr>
                            <m:t> </m:t>
                          </m:r>
                          <m:sSup>
                            <m:sSupPr>
                              <m:ctrlPr>
                                <a:rPr lang="es-EC" i="1">
                                  <a:latin typeface="Cambria Math" panose="02040503050406030204" pitchFamily="18" charset="0"/>
                                </a:rPr>
                              </m:ctrlPr>
                            </m:sSupPr>
                            <m:e>
                              <m:r>
                                <a:rPr lang="es-ES" i="1">
                                  <a:latin typeface="Cambria Math" panose="02040503050406030204" pitchFamily="18" charset="0"/>
                                </a:rPr>
                                <m:t>+1.96</m:t>
                              </m:r>
                            </m:e>
                            <m:sup>
                              <m:r>
                                <a:rPr lang="es-ES" i="1">
                                  <a:latin typeface="Cambria Math" panose="02040503050406030204" pitchFamily="18" charset="0"/>
                                </a:rPr>
                                <m:t>2</m:t>
                              </m:r>
                            </m:sup>
                          </m:sSup>
                          <m:r>
                            <a:rPr lang="es-ES" i="1">
                              <a:latin typeface="Cambria Math" panose="02040503050406030204" pitchFamily="18" charset="0"/>
                            </a:rPr>
                            <m:t>∗0.25</m:t>
                          </m:r>
                        </m:den>
                      </m:f>
                    </m:oMath>
                  </m:oMathPara>
                </a14:m>
                <a:endParaRPr lang="es-EC" dirty="0"/>
              </a:p>
              <a:p>
                <a:pPr indent="180340" algn="just">
                  <a:lnSpc>
                    <a:spcPct val="150000"/>
                  </a:lnSpc>
                </a:pPr>
                <a:endParaRPr lang="es-EC" sz="1200" dirty="0">
                  <a:effectLst/>
                  <a:latin typeface="Times New Roman" panose="02020603050405020304" pitchFamily="18" charset="0"/>
                  <a:ea typeface="Calibri" panose="020F0502020204030204" pitchFamily="34" charset="0"/>
                </a:endParaRPr>
              </a:p>
              <a:p>
                <a:pPr indent="180340" algn="just">
                  <a:lnSpc>
                    <a:spcPct val="150000"/>
                  </a:lnSpc>
                </a:pPr>
                <a:r>
                  <a:rPr lang="es-ES" sz="1200" b="1" dirty="0">
                    <a:effectLst/>
                    <a:latin typeface="Times New Roman" panose="02020603050405020304" pitchFamily="18" charset="0"/>
                    <a:ea typeface="Times New Roman" panose="02020603050405020304" pitchFamily="18" charset="0"/>
                  </a:rPr>
                  <a:t> </a:t>
                </a:r>
                <a:endParaRPr lang="es-EC" sz="1200" dirty="0">
                  <a:effectLst/>
                  <a:latin typeface="Times New Roman" panose="02020603050405020304" pitchFamily="18" charset="0"/>
                  <a:ea typeface="Calibri" panose="020F0502020204030204" pitchFamily="34" charset="0"/>
                </a:endParaRPr>
              </a:p>
              <a:p>
                <a:pPr indent="180340" algn="ctr">
                  <a:lnSpc>
                    <a:spcPct val="150000"/>
                  </a:lnSpc>
                </a:pPr>
                <a14:m>
                  <m:oMathPara xmlns:m="http://schemas.openxmlformats.org/officeDocument/2006/math">
                    <m:oMathParaPr>
                      <m:jc m:val="centerGroup"/>
                    </m:oMathParaPr>
                    <m:oMath xmlns:m="http://schemas.openxmlformats.org/officeDocument/2006/math">
                      <m:r>
                        <a:rPr lang="es-ES" sz="1200" b="1" i="1">
                          <a:effectLst/>
                          <a:latin typeface="Cambria Math" panose="02040503050406030204" pitchFamily="18" charset="0"/>
                          <a:ea typeface="Times New Roman" panose="02020603050405020304" pitchFamily="18" charset="0"/>
                        </a:rPr>
                        <m:t>𝒏</m:t>
                      </m:r>
                      <m:r>
                        <a:rPr lang="es-ES" sz="1200" b="1" i="1">
                          <a:effectLst/>
                          <a:latin typeface="Cambria Math" panose="02040503050406030204" pitchFamily="18" charset="0"/>
                          <a:ea typeface="Times New Roman" panose="02020603050405020304" pitchFamily="18" charset="0"/>
                        </a:rPr>
                        <m:t>=</m:t>
                      </m:r>
                      <m:r>
                        <a:rPr lang="es-ES" sz="1200" b="0" i="1" smtClean="0">
                          <a:effectLst/>
                          <a:latin typeface="Cambria Math" panose="02040503050406030204" pitchFamily="18" charset="0"/>
                          <a:ea typeface="Times New Roman" panose="02020603050405020304" pitchFamily="18" charset="0"/>
                        </a:rPr>
                        <m:t>83</m:t>
                      </m:r>
                      <m:r>
                        <a:rPr lang="es-ES" sz="1200" i="1">
                          <a:effectLst/>
                          <a:latin typeface="Cambria Math" panose="02040503050406030204" pitchFamily="18" charset="0"/>
                          <a:ea typeface="Times New Roman" panose="02020603050405020304" pitchFamily="18" charset="0"/>
                        </a:rPr>
                        <m:t> </m:t>
                      </m:r>
                      <m:r>
                        <a:rPr lang="es-ES" sz="1200" i="1">
                          <a:effectLst/>
                          <a:latin typeface="Cambria Math" panose="02040503050406030204" pitchFamily="18" charset="0"/>
                          <a:ea typeface="Times New Roman" panose="02020603050405020304" pitchFamily="18" charset="0"/>
                        </a:rPr>
                        <m:t>𝑝𝑒𝑟𝑠𝑜𝑛𝑎𝑠</m:t>
                      </m:r>
                    </m:oMath>
                  </m:oMathPara>
                </a14:m>
                <a:endParaRPr lang="es-EC" sz="1200" dirty="0">
                  <a:effectLst/>
                  <a:latin typeface="Times New Roman" panose="02020603050405020304" pitchFamily="18" charset="0"/>
                  <a:ea typeface="Calibri" panose="020F0502020204030204" pitchFamily="34" charset="0"/>
                </a:endParaRPr>
              </a:p>
            </p:txBody>
          </p:sp>
        </mc:Choice>
        <mc:Fallback xmlns="">
          <p:sp>
            <p:nvSpPr>
              <p:cNvPr id="19" name="CuadroTexto 18">
                <a:extLst>
                  <a:ext uri="{FF2B5EF4-FFF2-40B4-BE49-F238E27FC236}">
                    <a16:creationId xmlns:a16="http://schemas.microsoft.com/office/drawing/2014/main" id="{84B23AFD-64DE-434A-A2EA-ABDF05F5716B}"/>
                  </a:ext>
                </a:extLst>
              </p:cNvPr>
              <p:cNvSpPr txBox="1">
                <a:spLocks noRot="1" noChangeAspect="1" noMove="1" noResize="1" noEditPoints="1" noAdjustHandles="1" noChangeArrowheads="1" noChangeShapeType="1" noTextEdit="1"/>
              </p:cNvSpPr>
              <p:nvPr/>
            </p:nvSpPr>
            <p:spPr>
              <a:xfrm>
                <a:off x="868616" y="3243778"/>
                <a:ext cx="9573831" cy="3242939"/>
              </a:xfrm>
              <a:prstGeom prst="rect">
                <a:avLst/>
              </a:prstGeom>
              <a:blipFill>
                <a:blip r:embed="rId2"/>
                <a:stretch>
                  <a:fillRect/>
                </a:stretch>
              </a:blipFill>
            </p:spPr>
            <p:txBody>
              <a:bodyPr/>
              <a:lstStyle/>
              <a:p>
                <a:r>
                  <a:rPr lang="es-EC">
                    <a:noFill/>
                  </a:rPr>
                  <a:t> </a:t>
                </a:r>
              </a:p>
            </p:txBody>
          </p:sp>
        </mc:Fallback>
      </mc:AlternateContent>
      <p:sp>
        <p:nvSpPr>
          <p:cNvPr id="3" name="Rectángulo 2">
            <a:extLst>
              <a:ext uri="{FF2B5EF4-FFF2-40B4-BE49-F238E27FC236}">
                <a16:creationId xmlns:a16="http://schemas.microsoft.com/office/drawing/2014/main" id="{10DD82AD-F4C7-446E-8F78-3E6700CA45B4}"/>
              </a:ext>
            </a:extLst>
          </p:cNvPr>
          <p:cNvSpPr/>
          <p:nvPr/>
        </p:nvSpPr>
        <p:spPr>
          <a:xfrm>
            <a:off x="467904" y="907927"/>
            <a:ext cx="1227324" cy="400110"/>
          </a:xfrm>
          <a:prstGeom prst="rect">
            <a:avLst/>
          </a:prstGeom>
          <a:noFill/>
        </p:spPr>
        <p:txBody>
          <a:bodyPr wrap="none" lIns="91440" tIns="45720" rIns="91440" bIns="45720">
            <a:spAutoFit/>
          </a:bodyPr>
          <a:lstStyle/>
          <a:p>
            <a:pPr algn="ctr"/>
            <a:r>
              <a:rPr lang="es-ES" sz="2000" b="1" cap="none" spc="0" dirty="0">
                <a:ln w="0"/>
                <a:solidFill>
                  <a:schemeClr val="accent1"/>
                </a:solidFill>
                <a:effectLst>
                  <a:outerShdw blurRad="38100" dist="25400" dir="5400000" algn="ctr" rotWithShape="0">
                    <a:srgbClr val="6E747A">
                      <a:alpha val="43000"/>
                    </a:srgbClr>
                  </a:outerShdw>
                </a:effectLst>
              </a:rPr>
              <a:t>Población</a:t>
            </a:r>
          </a:p>
        </p:txBody>
      </p:sp>
      <p:sp>
        <p:nvSpPr>
          <p:cNvPr id="21" name="Rectángulo 20">
            <a:extLst>
              <a:ext uri="{FF2B5EF4-FFF2-40B4-BE49-F238E27FC236}">
                <a16:creationId xmlns:a16="http://schemas.microsoft.com/office/drawing/2014/main" id="{781C455C-1911-4B7E-9F2C-3B266C90CBC1}"/>
              </a:ext>
            </a:extLst>
          </p:cNvPr>
          <p:cNvSpPr/>
          <p:nvPr/>
        </p:nvSpPr>
        <p:spPr>
          <a:xfrm>
            <a:off x="543053" y="2665226"/>
            <a:ext cx="1077026" cy="400110"/>
          </a:xfrm>
          <a:prstGeom prst="rect">
            <a:avLst/>
          </a:prstGeom>
          <a:noFill/>
        </p:spPr>
        <p:txBody>
          <a:bodyPr wrap="none" lIns="91440" tIns="45720" rIns="91440" bIns="45720">
            <a:spAutoFit/>
          </a:bodyPr>
          <a:lstStyle/>
          <a:p>
            <a:pPr algn="ctr"/>
            <a:r>
              <a:rPr lang="es-ES" sz="2000" b="1" cap="none" spc="0" dirty="0">
                <a:ln w="0"/>
                <a:solidFill>
                  <a:schemeClr val="accent1"/>
                </a:solidFill>
                <a:effectLst>
                  <a:outerShdw blurRad="38100" dist="25400" dir="5400000" algn="ctr" rotWithShape="0">
                    <a:srgbClr val="6E747A">
                      <a:alpha val="43000"/>
                    </a:srgbClr>
                  </a:outerShdw>
                </a:effectLst>
              </a:rPr>
              <a:t>Muestra</a:t>
            </a:r>
          </a:p>
        </p:txBody>
      </p:sp>
    </p:spTree>
    <p:extLst>
      <p:ext uri="{BB962C8B-B14F-4D97-AF65-F5344CB8AC3E}">
        <p14:creationId xmlns:p14="http://schemas.microsoft.com/office/powerpoint/2010/main" val="3939444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Placa">
            <a:extLst>
              <a:ext uri="{FF2B5EF4-FFF2-40B4-BE49-F238E27FC236}">
                <a16:creationId xmlns:a16="http://schemas.microsoft.com/office/drawing/2014/main" id="{5FA93C9A-E52B-4BC8-8A50-2D916D92E61B}"/>
              </a:ext>
            </a:extLst>
          </p:cNvPr>
          <p:cNvSpPr/>
          <p:nvPr/>
        </p:nvSpPr>
        <p:spPr>
          <a:xfrm>
            <a:off x="3732354" y="3143248"/>
            <a:ext cx="4504267"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Análisis </a:t>
            </a:r>
            <a:r>
              <a:rPr lang="es-BO" sz="2400" b="1">
                <a:solidFill>
                  <a:schemeClr val="bg1"/>
                </a:solidFill>
                <a:effectLst>
                  <a:outerShdw blurRad="38100" dist="38100" dir="2700000" algn="tl">
                    <a:srgbClr val="000000">
                      <a:alpha val="43137"/>
                    </a:srgbClr>
                  </a:outerShdw>
                </a:effectLst>
              </a:rPr>
              <a:t>de resultados</a:t>
            </a:r>
            <a:endParaRPr lang="es-BO"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5907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F7F4353-9848-462A-B328-2F50B54EC47D}"/>
              </a:ext>
            </a:extLst>
          </p:cNvPr>
          <p:cNvSpPr txBox="1"/>
          <p:nvPr/>
        </p:nvSpPr>
        <p:spPr>
          <a:xfrm>
            <a:off x="796269" y="640056"/>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b="1" dirty="0"/>
              <a:t>Pregunta 1</a:t>
            </a:r>
            <a:endParaRPr lang="es-EC" dirty="0"/>
          </a:p>
          <a:p>
            <a:r>
              <a:rPr lang="es-EC" dirty="0"/>
              <a:t>¿Tiene un conocimiento claro de los objetivos del plan de carrera del reservista que se encuentra en vigencia?</a:t>
            </a:r>
          </a:p>
          <a:p>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1139781" y="1779687"/>
            <a:ext cx="5529067"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C" dirty="0"/>
              <a:t>De los resultados obtenidos se desprende que la mayoría de encuestados tiene un conocimiento claro sobre los objetivos del plan de carrera del reservista, sin embargo, el número de personas que desconoce si es representativo, lo que constituye un hallazgo relacionado a la socialización del plan de carrera.</a:t>
            </a:r>
          </a:p>
        </p:txBody>
      </p:sp>
      <p:graphicFrame>
        <p:nvGraphicFramePr>
          <p:cNvPr id="3" name="Tabla 2">
            <a:extLst>
              <a:ext uri="{FF2B5EF4-FFF2-40B4-BE49-F238E27FC236}">
                <a16:creationId xmlns:a16="http://schemas.microsoft.com/office/drawing/2014/main" id="{01082E3C-009D-4CEF-B28D-35760AE5FD6E}"/>
              </a:ext>
            </a:extLst>
          </p:cNvPr>
          <p:cNvGraphicFramePr>
            <a:graphicFrameLocks noGrp="1"/>
          </p:cNvGraphicFramePr>
          <p:nvPr>
            <p:extLst>
              <p:ext uri="{D42A27DB-BD31-4B8C-83A1-F6EECF244321}">
                <p14:modId xmlns:p14="http://schemas.microsoft.com/office/powerpoint/2010/main" val="2656624419"/>
              </p:ext>
            </p:extLst>
          </p:nvPr>
        </p:nvGraphicFramePr>
        <p:xfrm>
          <a:off x="7547019" y="1779687"/>
          <a:ext cx="4102540" cy="1239520"/>
        </p:xfrm>
        <a:graphic>
          <a:graphicData uri="http://schemas.openxmlformats.org/drawingml/2006/table">
            <a:tbl>
              <a:tblPr firstRow="1" firstCol="1" bandRow="1">
                <a:tableStyleId>{17292A2E-F333-43FB-9621-5CBBE7FDCDCB}</a:tableStyleId>
              </a:tblPr>
              <a:tblGrid>
                <a:gridCol w="1218746">
                  <a:extLst>
                    <a:ext uri="{9D8B030D-6E8A-4147-A177-3AD203B41FA5}">
                      <a16:colId xmlns:a16="http://schemas.microsoft.com/office/drawing/2014/main" val="907359865"/>
                    </a:ext>
                  </a:extLst>
                </a:gridCol>
                <a:gridCol w="1579220">
                  <a:extLst>
                    <a:ext uri="{9D8B030D-6E8A-4147-A177-3AD203B41FA5}">
                      <a16:colId xmlns:a16="http://schemas.microsoft.com/office/drawing/2014/main" val="489872942"/>
                    </a:ext>
                  </a:extLst>
                </a:gridCol>
                <a:gridCol w="1304574">
                  <a:extLst>
                    <a:ext uri="{9D8B030D-6E8A-4147-A177-3AD203B41FA5}">
                      <a16:colId xmlns:a16="http://schemas.microsoft.com/office/drawing/2014/main" val="3663475192"/>
                    </a:ext>
                  </a:extLst>
                </a:gridCol>
              </a:tblGrid>
              <a:tr h="230833">
                <a:tc>
                  <a:txBody>
                    <a:bodyPr/>
                    <a:lstStyle/>
                    <a:p>
                      <a:pPr indent="180340" algn="just">
                        <a:lnSpc>
                          <a:spcPct val="200000"/>
                        </a:lnSpc>
                      </a:pPr>
                      <a:r>
                        <a:rPr lang="es-ES" sz="1200">
                          <a:effectLst/>
                        </a:rPr>
                        <a:t>Respuestas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pPr>
                      <a:r>
                        <a:rPr lang="es-ES" sz="1200">
                          <a:effectLst/>
                        </a:rPr>
                        <a:t>Frecuencia (f)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200000"/>
                        </a:lnSpc>
                      </a:pPr>
                      <a:r>
                        <a:rPr lang="es-ES" sz="1200">
                          <a:effectLst/>
                        </a:rPr>
                        <a:t>Porcentaje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2000921"/>
                  </a:ext>
                </a:extLst>
              </a:tr>
              <a:tr h="230833">
                <a:tc>
                  <a:txBody>
                    <a:bodyPr/>
                    <a:lstStyle/>
                    <a:p>
                      <a:pPr indent="180340" algn="just">
                        <a:lnSpc>
                          <a:spcPct val="200000"/>
                        </a:lnSpc>
                      </a:pPr>
                      <a:r>
                        <a:rPr lang="es-ES" sz="1200">
                          <a:effectLst/>
                        </a:rPr>
                        <a:t>Sí</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5903881"/>
                  </a:ext>
                </a:extLst>
              </a:tr>
              <a:tr h="230833">
                <a:tc>
                  <a:txBody>
                    <a:bodyPr/>
                    <a:lstStyle/>
                    <a:p>
                      <a:pPr indent="180340" algn="just">
                        <a:lnSpc>
                          <a:spcPct val="200000"/>
                        </a:lnSpc>
                      </a:pPr>
                      <a:r>
                        <a:rPr lang="es-ES" sz="1200">
                          <a:effectLst/>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9147303"/>
                  </a:ext>
                </a:extLst>
              </a:tr>
              <a:tr h="230833">
                <a:tc>
                  <a:txBody>
                    <a:bodyPr/>
                    <a:lstStyle/>
                    <a:p>
                      <a:pPr indent="180340" algn="just">
                        <a:lnSpc>
                          <a:spcPct val="200000"/>
                        </a:lnSpc>
                      </a:pPr>
                      <a:r>
                        <a:rPr lang="es-ES" sz="12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1424366"/>
                  </a:ext>
                </a:extLst>
              </a:tr>
            </a:tbl>
          </a:graphicData>
        </a:graphic>
      </p:graphicFrame>
      <p:graphicFrame>
        <p:nvGraphicFramePr>
          <p:cNvPr id="13" name="Gráfico 12">
            <a:extLst>
              <a:ext uri="{FF2B5EF4-FFF2-40B4-BE49-F238E27FC236}">
                <a16:creationId xmlns:a16="http://schemas.microsoft.com/office/drawing/2014/main" id="{43346D2B-4308-44A1-9984-85359596C3A1}"/>
              </a:ext>
            </a:extLst>
          </p:cNvPr>
          <p:cNvGraphicFramePr/>
          <p:nvPr>
            <p:extLst>
              <p:ext uri="{D42A27DB-BD31-4B8C-83A1-F6EECF244321}">
                <p14:modId xmlns:p14="http://schemas.microsoft.com/office/powerpoint/2010/main" val="257285533"/>
              </p:ext>
            </p:extLst>
          </p:nvPr>
        </p:nvGraphicFramePr>
        <p:xfrm>
          <a:off x="7547019" y="3250496"/>
          <a:ext cx="4102540" cy="2548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17038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F7F4353-9848-462A-B328-2F50B54EC47D}"/>
              </a:ext>
            </a:extLst>
          </p:cNvPr>
          <p:cNvSpPr txBox="1"/>
          <p:nvPr/>
        </p:nvSpPr>
        <p:spPr>
          <a:xfrm>
            <a:off x="669355" y="552692"/>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C" b="1" dirty="0"/>
              <a:t>Pregunta 2 </a:t>
            </a:r>
            <a:endParaRPr lang="es-EC" dirty="0"/>
          </a:p>
          <a:p>
            <a:r>
              <a:rPr lang="es-EC" dirty="0"/>
              <a:t>¿Considera que el proceso de capacitación y reentrenamiento de los reservistas de las Fuerzas Armadas, en la actualidad se encuentra alineado con los objetivos del plan de carrera del reservista?</a:t>
            </a:r>
          </a:p>
        </p:txBody>
      </p:sp>
      <p:sp>
        <p:nvSpPr>
          <p:cNvPr id="11" name="CuadroTexto 10">
            <a:extLst>
              <a:ext uri="{FF2B5EF4-FFF2-40B4-BE49-F238E27FC236}">
                <a16:creationId xmlns:a16="http://schemas.microsoft.com/office/drawing/2014/main" id="{5B3675AF-C2B5-4D6B-87A3-6A750B7E3112}"/>
              </a:ext>
            </a:extLst>
          </p:cNvPr>
          <p:cNvSpPr txBox="1"/>
          <p:nvPr/>
        </p:nvSpPr>
        <p:spPr>
          <a:xfrm>
            <a:off x="796269" y="1779687"/>
            <a:ext cx="5872579"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No existe una mayoría entre las opciones de respuesta, sin embargo, si se considera a las personas que no están de acuerdo con la afirmación total o parcialmente si constituyen la mayoría, lo que determina que el proceso de capacitación y reentrenamiento de los reservistas de las Fuerzas Armadas según la percepción de los reservistas no esté cumpliendo con los objetivos planteados. </a:t>
            </a:r>
            <a:endParaRPr lang="es-EC" dirty="0"/>
          </a:p>
        </p:txBody>
      </p:sp>
      <p:graphicFrame>
        <p:nvGraphicFramePr>
          <p:cNvPr id="3" name="Tabla 2">
            <a:extLst>
              <a:ext uri="{FF2B5EF4-FFF2-40B4-BE49-F238E27FC236}">
                <a16:creationId xmlns:a16="http://schemas.microsoft.com/office/drawing/2014/main" id="{4B1CCC39-A851-41A0-8607-A520899B9E2A}"/>
              </a:ext>
            </a:extLst>
          </p:cNvPr>
          <p:cNvGraphicFramePr>
            <a:graphicFrameLocks noGrp="1"/>
          </p:cNvGraphicFramePr>
          <p:nvPr>
            <p:extLst>
              <p:ext uri="{D42A27DB-BD31-4B8C-83A1-F6EECF244321}">
                <p14:modId xmlns:p14="http://schemas.microsoft.com/office/powerpoint/2010/main" val="2129360527"/>
              </p:ext>
            </p:extLst>
          </p:nvPr>
        </p:nvGraphicFramePr>
        <p:xfrm>
          <a:off x="7146059" y="1613270"/>
          <a:ext cx="4249672" cy="809625"/>
        </p:xfrm>
        <a:graphic>
          <a:graphicData uri="http://schemas.openxmlformats.org/drawingml/2006/table">
            <a:tbl>
              <a:tblPr firstRow="1" firstCol="1" bandRow="1">
                <a:tableStyleId>{17292A2E-F333-43FB-9621-5CBBE7FDCDCB}</a:tableStyleId>
              </a:tblPr>
              <a:tblGrid>
                <a:gridCol w="1262455">
                  <a:extLst>
                    <a:ext uri="{9D8B030D-6E8A-4147-A177-3AD203B41FA5}">
                      <a16:colId xmlns:a16="http://schemas.microsoft.com/office/drawing/2014/main" val="2961754942"/>
                    </a:ext>
                  </a:extLst>
                </a:gridCol>
                <a:gridCol w="1635857">
                  <a:extLst>
                    <a:ext uri="{9D8B030D-6E8A-4147-A177-3AD203B41FA5}">
                      <a16:colId xmlns:a16="http://schemas.microsoft.com/office/drawing/2014/main" val="4243270724"/>
                    </a:ext>
                  </a:extLst>
                </a:gridCol>
                <a:gridCol w="1351360">
                  <a:extLst>
                    <a:ext uri="{9D8B030D-6E8A-4147-A177-3AD203B41FA5}">
                      <a16:colId xmlns:a16="http://schemas.microsoft.com/office/drawing/2014/main" val="4060082894"/>
                    </a:ext>
                  </a:extLst>
                </a:gridCol>
              </a:tblGrid>
              <a:tr h="161925">
                <a:tc>
                  <a:txBody>
                    <a:bodyPr/>
                    <a:lstStyle/>
                    <a:p>
                      <a:pPr indent="180340" algn="just">
                        <a:lnSpc>
                          <a:spcPct val="100000"/>
                        </a:lnSpc>
                      </a:pPr>
                      <a:r>
                        <a:rPr lang="es-ES" sz="1000" b="1" dirty="0">
                          <a:solidFill>
                            <a:srgbClr val="000000"/>
                          </a:solidFill>
                          <a:effectLst/>
                        </a:rPr>
                        <a:t>Respuestas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100000"/>
                        </a:lnSpc>
                      </a:pPr>
                      <a:r>
                        <a:rPr lang="es-ES" sz="1000" b="1">
                          <a:solidFill>
                            <a:srgbClr val="000000"/>
                          </a:solidFill>
                          <a:effectLst/>
                        </a:rPr>
                        <a:t>Frecuencia (f)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just">
                        <a:lnSpc>
                          <a:spcPct val="100000"/>
                        </a:lnSpc>
                      </a:pPr>
                      <a:r>
                        <a:rPr lang="es-ES" sz="1000" b="1">
                          <a:solidFill>
                            <a:srgbClr val="000000"/>
                          </a:solidFill>
                          <a:effectLst/>
                        </a:rPr>
                        <a:t>Porcentaje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80696763"/>
                  </a:ext>
                </a:extLst>
              </a:tr>
              <a:tr h="161925">
                <a:tc>
                  <a:txBody>
                    <a:bodyPr/>
                    <a:lstStyle/>
                    <a:p>
                      <a:pPr indent="180340" algn="just">
                        <a:lnSpc>
                          <a:spcPct val="100000"/>
                        </a:lnSpc>
                      </a:pPr>
                      <a:r>
                        <a:rPr lang="es-ES" sz="1000">
                          <a:solidFill>
                            <a:srgbClr val="000000"/>
                          </a:solidFill>
                          <a:effectLst/>
                        </a:rPr>
                        <a:t>totalmente</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00000"/>
                        </a:lnSpc>
                      </a:pPr>
                      <a:r>
                        <a:rPr lang="es-ES" sz="1000">
                          <a:solidFill>
                            <a:srgbClr val="000000"/>
                          </a:solidFill>
                          <a:effectLst/>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00000"/>
                        </a:lnSpc>
                      </a:pPr>
                      <a:r>
                        <a:rPr lang="es-ES" sz="1000" dirty="0">
                          <a:solidFill>
                            <a:srgbClr val="000000"/>
                          </a:solidFill>
                          <a:effectLst/>
                        </a:rPr>
                        <a:t>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02874991"/>
                  </a:ext>
                </a:extLst>
              </a:tr>
              <a:tr h="161925">
                <a:tc>
                  <a:txBody>
                    <a:bodyPr/>
                    <a:lstStyle/>
                    <a:p>
                      <a:pPr indent="180340" algn="just">
                        <a:lnSpc>
                          <a:spcPct val="100000"/>
                        </a:lnSpc>
                      </a:pPr>
                      <a:r>
                        <a:rPr lang="es-ES" sz="1000" dirty="0">
                          <a:solidFill>
                            <a:srgbClr val="000000"/>
                          </a:solidFill>
                          <a:effectLst/>
                        </a:rPr>
                        <a:t>parcialmente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00000"/>
                        </a:lnSpc>
                      </a:pPr>
                      <a:r>
                        <a:rPr lang="es-ES" sz="1000" dirty="0">
                          <a:solidFill>
                            <a:srgbClr val="000000"/>
                          </a:solidFill>
                          <a:effectLst/>
                        </a:rPr>
                        <a:t>61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00000"/>
                        </a:lnSpc>
                      </a:pPr>
                      <a:r>
                        <a:rPr lang="es-ES" sz="1000">
                          <a:solidFill>
                            <a:srgbClr val="000000"/>
                          </a:solidFill>
                          <a:effectLst/>
                        </a:rPr>
                        <a:t>66%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57010000"/>
                  </a:ext>
                </a:extLst>
              </a:tr>
              <a:tr h="161925">
                <a:tc>
                  <a:txBody>
                    <a:bodyPr/>
                    <a:lstStyle/>
                    <a:p>
                      <a:pPr indent="180340" algn="just">
                        <a:lnSpc>
                          <a:spcPct val="100000"/>
                        </a:lnSpc>
                      </a:pPr>
                      <a:r>
                        <a:rPr lang="es-ES" sz="1000" dirty="0">
                          <a:solidFill>
                            <a:srgbClr val="000000"/>
                          </a:solidFill>
                          <a:effectLst/>
                        </a:rPr>
                        <a:t>no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00000"/>
                        </a:lnSpc>
                      </a:pPr>
                      <a:r>
                        <a:rPr lang="es-ES" sz="1000" dirty="0">
                          <a:solidFill>
                            <a:srgbClr val="000000"/>
                          </a:solidFill>
                          <a:effectLst/>
                        </a:rPr>
                        <a:t>26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00000"/>
                        </a:lnSpc>
                      </a:pPr>
                      <a:r>
                        <a:rPr lang="es-ES" sz="1000">
                          <a:solidFill>
                            <a:srgbClr val="000000"/>
                          </a:solidFill>
                          <a:effectLst/>
                        </a:rPr>
                        <a:t>28%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50703424"/>
                  </a:ext>
                </a:extLst>
              </a:tr>
              <a:tr h="161925">
                <a:tc>
                  <a:txBody>
                    <a:bodyPr/>
                    <a:lstStyle/>
                    <a:p>
                      <a:pPr indent="180340" algn="just">
                        <a:lnSpc>
                          <a:spcPct val="100000"/>
                        </a:lnSpc>
                      </a:pPr>
                      <a:r>
                        <a:rPr lang="es-ES" sz="1000" b="1">
                          <a:solidFill>
                            <a:srgbClr val="000000"/>
                          </a:solidFill>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00000"/>
                        </a:lnSpc>
                      </a:pPr>
                      <a:r>
                        <a:rPr lang="es-ES" sz="1000" b="1" dirty="0">
                          <a:solidFill>
                            <a:srgbClr val="000000"/>
                          </a:solidFill>
                          <a:effectLst/>
                        </a:rPr>
                        <a:t>92</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180340" algn="r">
                        <a:lnSpc>
                          <a:spcPct val="100000"/>
                        </a:lnSpc>
                      </a:pPr>
                      <a:r>
                        <a:rPr lang="es-ES" sz="1000" b="1" dirty="0">
                          <a:solidFill>
                            <a:srgbClr val="000000"/>
                          </a:solidFill>
                          <a:effectLst/>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77945401"/>
                  </a:ext>
                </a:extLst>
              </a:tr>
            </a:tbl>
          </a:graphicData>
        </a:graphic>
      </p:graphicFrame>
      <p:graphicFrame>
        <p:nvGraphicFramePr>
          <p:cNvPr id="9" name="Gráfico 8">
            <a:extLst>
              <a:ext uri="{FF2B5EF4-FFF2-40B4-BE49-F238E27FC236}">
                <a16:creationId xmlns:a16="http://schemas.microsoft.com/office/drawing/2014/main" id="{5432B689-BE2E-49DC-B0C6-9DCB299A8CD5}"/>
              </a:ext>
            </a:extLst>
          </p:cNvPr>
          <p:cNvGraphicFramePr/>
          <p:nvPr>
            <p:extLst>
              <p:ext uri="{D42A27DB-BD31-4B8C-83A1-F6EECF244321}">
                <p14:modId xmlns:p14="http://schemas.microsoft.com/office/powerpoint/2010/main" val="922694252"/>
              </p:ext>
            </p:extLst>
          </p:nvPr>
        </p:nvGraphicFramePr>
        <p:xfrm>
          <a:off x="7146059" y="2671297"/>
          <a:ext cx="4249672" cy="29489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24810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F7F4353-9848-462A-B328-2F50B54EC47D}"/>
              </a:ext>
            </a:extLst>
          </p:cNvPr>
          <p:cNvSpPr txBox="1"/>
          <p:nvPr/>
        </p:nvSpPr>
        <p:spPr>
          <a:xfrm>
            <a:off x="796269" y="640056"/>
            <a:ext cx="1085329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Pregunta 3</a:t>
            </a:r>
            <a:endParaRPr lang="es-EC" dirty="0"/>
          </a:p>
          <a:p>
            <a:r>
              <a:rPr lang="es-ES" dirty="0"/>
              <a:t>¿Considera que situaciones emergentes (Pandemia </a:t>
            </a:r>
            <a:r>
              <a:rPr lang="es-ES" dirty="0" err="1"/>
              <a:t>Covid</a:t>
            </a:r>
            <a:r>
              <a:rPr lang="es-ES" dirty="0"/>
              <a:t> 19) que han afectado al proceso normal de entrenamiento de los reservistas, podrían haber sido afrontados con cambios en la planificación o en la gestión del proceso de capacitación y reentrenamiento de los reservistas de las Fuerzas Armadas?</a:t>
            </a:r>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905605" y="2656850"/>
            <a:ext cx="5529067"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Se puede apreciar que la percepción de la mayoría es que es posible una mejor previsión de situaciones emergentes como el caso específico del COVID 19, aunque a decir de los expertos este tipo de situaciones tienen características disruptivas y su previsión.</a:t>
            </a:r>
            <a:endParaRPr lang="es-EC" dirty="0"/>
          </a:p>
        </p:txBody>
      </p:sp>
      <p:graphicFrame>
        <p:nvGraphicFramePr>
          <p:cNvPr id="3" name="Tabla 2">
            <a:extLst>
              <a:ext uri="{FF2B5EF4-FFF2-40B4-BE49-F238E27FC236}">
                <a16:creationId xmlns:a16="http://schemas.microsoft.com/office/drawing/2014/main" id="{01082E3C-009D-4CEF-B28D-35760AE5FD6E}"/>
              </a:ext>
            </a:extLst>
          </p:cNvPr>
          <p:cNvGraphicFramePr>
            <a:graphicFrameLocks noGrp="1"/>
          </p:cNvGraphicFramePr>
          <p:nvPr>
            <p:extLst>
              <p:ext uri="{D42A27DB-BD31-4B8C-83A1-F6EECF244321}">
                <p14:modId xmlns:p14="http://schemas.microsoft.com/office/powerpoint/2010/main" val="458460293"/>
              </p:ext>
            </p:extLst>
          </p:nvPr>
        </p:nvGraphicFramePr>
        <p:xfrm>
          <a:off x="7547019" y="2174492"/>
          <a:ext cx="4102540" cy="1136904"/>
        </p:xfrm>
        <a:graphic>
          <a:graphicData uri="http://schemas.openxmlformats.org/drawingml/2006/table">
            <a:tbl>
              <a:tblPr firstRow="1" firstCol="1" bandRow="1">
                <a:tableStyleId>{17292A2E-F333-43FB-9621-5CBBE7FDCDCB}</a:tableStyleId>
              </a:tblPr>
              <a:tblGrid>
                <a:gridCol w="1218746">
                  <a:extLst>
                    <a:ext uri="{9D8B030D-6E8A-4147-A177-3AD203B41FA5}">
                      <a16:colId xmlns:a16="http://schemas.microsoft.com/office/drawing/2014/main" val="907359865"/>
                    </a:ext>
                  </a:extLst>
                </a:gridCol>
                <a:gridCol w="1579220">
                  <a:extLst>
                    <a:ext uri="{9D8B030D-6E8A-4147-A177-3AD203B41FA5}">
                      <a16:colId xmlns:a16="http://schemas.microsoft.com/office/drawing/2014/main" val="489872942"/>
                    </a:ext>
                  </a:extLst>
                </a:gridCol>
                <a:gridCol w="1304574">
                  <a:extLst>
                    <a:ext uri="{9D8B030D-6E8A-4147-A177-3AD203B41FA5}">
                      <a16:colId xmlns:a16="http://schemas.microsoft.com/office/drawing/2014/main" val="3663475192"/>
                    </a:ext>
                  </a:extLst>
                </a:gridCol>
              </a:tblGrid>
              <a:tr h="230833">
                <a:tc>
                  <a:txBody>
                    <a:bodyPr/>
                    <a:lstStyle/>
                    <a:p>
                      <a:pPr indent="431800" algn="l">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200092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590388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9147303"/>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1424366"/>
                  </a:ext>
                </a:extLst>
              </a:tr>
            </a:tbl>
          </a:graphicData>
        </a:graphic>
      </p:graphicFrame>
      <p:graphicFrame>
        <p:nvGraphicFramePr>
          <p:cNvPr id="6" name="Gráfico 5">
            <a:extLst>
              <a:ext uri="{FF2B5EF4-FFF2-40B4-BE49-F238E27FC236}">
                <a16:creationId xmlns:a16="http://schemas.microsoft.com/office/drawing/2014/main" id="{DC081C08-133B-456D-8FD9-4B668A1C879C}"/>
              </a:ext>
            </a:extLst>
          </p:cNvPr>
          <p:cNvGraphicFramePr/>
          <p:nvPr>
            <p:extLst>
              <p:ext uri="{D42A27DB-BD31-4B8C-83A1-F6EECF244321}">
                <p14:modId xmlns:p14="http://schemas.microsoft.com/office/powerpoint/2010/main" val="979808191"/>
              </p:ext>
            </p:extLst>
          </p:nvPr>
        </p:nvGraphicFramePr>
        <p:xfrm>
          <a:off x="7547019" y="3546605"/>
          <a:ext cx="4102540" cy="24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3126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F7F4353-9848-462A-B328-2F50B54EC47D}"/>
              </a:ext>
            </a:extLst>
          </p:cNvPr>
          <p:cNvSpPr txBox="1"/>
          <p:nvPr/>
        </p:nvSpPr>
        <p:spPr>
          <a:xfrm>
            <a:off x="796269" y="640056"/>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Pregunta 4 </a:t>
            </a:r>
            <a:endParaRPr lang="es-EC" dirty="0"/>
          </a:p>
          <a:p>
            <a:r>
              <a:rPr lang="es-ES" dirty="0"/>
              <a:t>¿Considera Ud. que el modelo actual se encuentra diseñado para aprovechar las capacidades de los reservistas en función de los objetivos institucionales?</a:t>
            </a:r>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796269" y="3013546"/>
            <a:ext cx="5529067" cy="92333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Existe una gran mayoría que no considera que se esté aprovechando las capacidades de los reservistas por parte de las Fuerzas Armadas.</a:t>
            </a:r>
            <a:endParaRPr lang="es-EC" dirty="0"/>
          </a:p>
        </p:txBody>
      </p:sp>
      <p:graphicFrame>
        <p:nvGraphicFramePr>
          <p:cNvPr id="3" name="Tabla 2">
            <a:extLst>
              <a:ext uri="{FF2B5EF4-FFF2-40B4-BE49-F238E27FC236}">
                <a16:creationId xmlns:a16="http://schemas.microsoft.com/office/drawing/2014/main" id="{01082E3C-009D-4CEF-B28D-35760AE5FD6E}"/>
              </a:ext>
            </a:extLst>
          </p:cNvPr>
          <p:cNvGraphicFramePr>
            <a:graphicFrameLocks noGrp="1"/>
          </p:cNvGraphicFramePr>
          <p:nvPr>
            <p:extLst>
              <p:ext uri="{D42A27DB-BD31-4B8C-83A1-F6EECF244321}">
                <p14:modId xmlns:p14="http://schemas.microsoft.com/office/powerpoint/2010/main" val="2280556512"/>
              </p:ext>
            </p:extLst>
          </p:nvPr>
        </p:nvGraphicFramePr>
        <p:xfrm>
          <a:off x="7547019" y="2174492"/>
          <a:ext cx="4102540" cy="1136904"/>
        </p:xfrm>
        <a:graphic>
          <a:graphicData uri="http://schemas.openxmlformats.org/drawingml/2006/table">
            <a:tbl>
              <a:tblPr firstRow="1" firstCol="1" bandRow="1">
                <a:tableStyleId>{17292A2E-F333-43FB-9621-5CBBE7FDCDCB}</a:tableStyleId>
              </a:tblPr>
              <a:tblGrid>
                <a:gridCol w="1218746">
                  <a:extLst>
                    <a:ext uri="{9D8B030D-6E8A-4147-A177-3AD203B41FA5}">
                      <a16:colId xmlns:a16="http://schemas.microsoft.com/office/drawing/2014/main" val="907359865"/>
                    </a:ext>
                  </a:extLst>
                </a:gridCol>
                <a:gridCol w="1579220">
                  <a:extLst>
                    <a:ext uri="{9D8B030D-6E8A-4147-A177-3AD203B41FA5}">
                      <a16:colId xmlns:a16="http://schemas.microsoft.com/office/drawing/2014/main" val="489872942"/>
                    </a:ext>
                  </a:extLst>
                </a:gridCol>
                <a:gridCol w="1304574">
                  <a:extLst>
                    <a:ext uri="{9D8B030D-6E8A-4147-A177-3AD203B41FA5}">
                      <a16:colId xmlns:a16="http://schemas.microsoft.com/office/drawing/2014/main" val="3663475192"/>
                    </a:ext>
                  </a:extLst>
                </a:gridCol>
              </a:tblGrid>
              <a:tr h="230833">
                <a:tc>
                  <a:txBody>
                    <a:bodyPr/>
                    <a:lstStyle/>
                    <a:p>
                      <a:pPr indent="431800" algn="l">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200092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590388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9147303"/>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1424366"/>
                  </a:ext>
                </a:extLst>
              </a:tr>
            </a:tbl>
          </a:graphicData>
        </a:graphic>
      </p:graphicFrame>
      <p:graphicFrame>
        <p:nvGraphicFramePr>
          <p:cNvPr id="7" name="Gráfico 6">
            <a:extLst>
              <a:ext uri="{FF2B5EF4-FFF2-40B4-BE49-F238E27FC236}">
                <a16:creationId xmlns:a16="http://schemas.microsoft.com/office/drawing/2014/main" id="{D12AB245-80FD-48A9-B929-E1B928B895A9}"/>
              </a:ext>
            </a:extLst>
          </p:cNvPr>
          <p:cNvGraphicFramePr/>
          <p:nvPr>
            <p:extLst>
              <p:ext uri="{D42A27DB-BD31-4B8C-83A1-F6EECF244321}">
                <p14:modId xmlns:p14="http://schemas.microsoft.com/office/powerpoint/2010/main" val="3477873212"/>
              </p:ext>
            </p:extLst>
          </p:nvPr>
        </p:nvGraphicFramePr>
        <p:xfrm>
          <a:off x="7547019" y="3475211"/>
          <a:ext cx="4102540" cy="25129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939358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F7F4353-9848-462A-B328-2F50B54EC47D}"/>
              </a:ext>
            </a:extLst>
          </p:cNvPr>
          <p:cNvSpPr txBox="1"/>
          <p:nvPr/>
        </p:nvSpPr>
        <p:spPr>
          <a:xfrm>
            <a:off x="796269" y="640056"/>
            <a:ext cx="1085329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Pregunta 5 </a:t>
            </a:r>
            <a:endParaRPr lang="es-EC" dirty="0"/>
          </a:p>
          <a:p>
            <a:r>
              <a:rPr lang="es-ES" dirty="0"/>
              <a:t>¿Considera Ud. que se puede mejorar el aporte de los reservistas para la Institución Armada?</a:t>
            </a:r>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905605" y="2656850"/>
            <a:ext cx="5529067"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Existe una gran mayoría que el aporte de los reservistas a las Fuerzas Armadas puede mejorarse, esto constituye un hallazgo importante en función de la predisposición y compromiso para colaborar por parte de los reservistas para la institución y según algunas opiniones un potencial para el fortalecimiento institucional.</a:t>
            </a:r>
            <a:endParaRPr lang="es-EC" dirty="0"/>
          </a:p>
        </p:txBody>
      </p:sp>
      <p:graphicFrame>
        <p:nvGraphicFramePr>
          <p:cNvPr id="3" name="Tabla 2">
            <a:extLst>
              <a:ext uri="{FF2B5EF4-FFF2-40B4-BE49-F238E27FC236}">
                <a16:creationId xmlns:a16="http://schemas.microsoft.com/office/drawing/2014/main" id="{01082E3C-009D-4CEF-B28D-35760AE5FD6E}"/>
              </a:ext>
            </a:extLst>
          </p:cNvPr>
          <p:cNvGraphicFramePr>
            <a:graphicFrameLocks noGrp="1"/>
          </p:cNvGraphicFramePr>
          <p:nvPr>
            <p:extLst>
              <p:ext uri="{D42A27DB-BD31-4B8C-83A1-F6EECF244321}">
                <p14:modId xmlns:p14="http://schemas.microsoft.com/office/powerpoint/2010/main" val="2299577804"/>
              </p:ext>
            </p:extLst>
          </p:nvPr>
        </p:nvGraphicFramePr>
        <p:xfrm>
          <a:off x="7547019" y="2174492"/>
          <a:ext cx="4102540" cy="1136904"/>
        </p:xfrm>
        <a:graphic>
          <a:graphicData uri="http://schemas.openxmlformats.org/drawingml/2006/table">
            <a:tbl>
              <a:tblPr firstRow="1" firstCol="1" bandRow="1">
                <a:tableStyleId>{17292A2E-F333-43FB-9621-5CBBE7FDCDCB}</a:tableStyleId>
              </a:tblPr>
              <a:tblGrid>
                <a:gridCol w="1218746">
                  <a:extLst>
                    <a:ext uri="{9D8B030D-6E8A-4147-A177-3AD203B41FA5}">
                      <a16:colId xmlns:a16="http://schemas.microsoft.com/office/drawing/2014/main" val="907359865"/>
                    </a:ext>
                  </a:extLst>
                </a:gridCol>
                <a:gridCol w="1579220">
                  <a:extLst>
                    <a:ext uri="{9D8B030D-6E8A-4147-A177-3AD203B41FA5}">
                      <a16:colId xmlns:a16="http://schemas.microsoft.com/office/drawing/2014/main" val="489872942"/>
                    </a:ext>
                  </a:extLst>
                </a:gridCol>
                <a:gridCol w="1304574">
                  <a:extLst>
                    <a:ext uri="{9D8B030D-6E8A-4147-A177-3AD203B41FA5}">
                      <a16:colId xmlns:a16="http://schemas.microsoft.com/office/drawing/2014/main" val="3663475192"/>
                    </a:ext>
                  </a:extLst>
                </a:gridCol>
              </a:tblGrid>
              <a:tr h="230833">
                <a:tc>
                  <a:txBody>
                    <a:bodyPr/>
                    <a:lstStyle/>
                    <a:p>
                      <a:pPr indent="431800" algn="l">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200092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79</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590388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9147303"/>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1424366"/>
                  </a:ext>
                </a:extLst>
              </a:tr>
            </a:tbl>
          </a:graphicData>
        </a:graphic>
      </p:graphicFrame>
      <p:graphicFrame>
        <p:nvGraphicFramePr>
          <p:cNvPr id="6" name="Gráfico 5">
            <a:extLst>
              <a:ext uri="{FF2B5EF4-FFF2-40B4-BE49-F238E27FC236}">
                <a16:creationId xmlns:a16="http://schemas.microsoft.com/office/drawing/2014/main" id="{FC99FB0C-B773-47DC-82A6-6DDBD858D9F6}"/>
              </a:ext>
            </a:extLst>
          </p:cNvPr>
          <p:cNvGraphicFramePr/>
          <p:nvPr>
            <p:extLst>
              <p:ext uri="{D42A27DB-BD31-4B8C-83A1-F6EECF244321}">
                <p14:modId xmlns:p14="http://schemas.microsoft.com/office/powerpoint/2010/main" val="1666622405"/>
              </p:ext>
            </p:extLst>
          </p:nvPr>
        </p:nvGraphicFramePr>
        <p:xfrm>
          <a:off x="7547018" y="3546605"/>
          <a:ext cx="4195215" cy="25853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643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Placa">
            <a:extLst>
              <a:ext uri="{FF2B5EF4-FFF2-40B4-BE49-F238E27FC236}">
                <a16:creationId xmlns:a16="http://schemas.microsoft.com/office/drawing/2014/main" id="{065C5521-DB98-4D20-B481-8B433D19A681}"/>
              </a:ext>
            </a:extLst>
          </p:cNvPr>
          <p:cNvSpPr/>
          <p:nvPr/>
        </p:nvSpPr>
        <p:spPr>
          <a:xfrm>
            <a:off x="914400" y="0"/>
            <a:ext cx="2075935" cy="412595"/>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Temas</a:t>
            </a:r>
          </a:p>
        </p:txBody>
      </p:sp>
      <p:sp>
        <p:nvSpPr>
          <p:cNvPr id="6" name="Forma libre: forma 5">
            <a:extLst>
              <a:ext uri="{FF2B5EF4-FFF2-40B4-BE49-F238E27FC236}">
                <a16:creationId xmlns:a16="http://schemas.microsoft.com/office/drawing/2014/main" id="{4401D77A-9DC9-46D7-90F6-217A2CF1A193}"/>
              </a:ext>
            </a:extLst>
          </p:cNvPr>
          <p:cNvSpPr/>
          <p:nvPr/>
        </p:nvSpPr>
        <p:spPr>
          <a:xfrm>
            <a:off x="3195526" y="114695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ClrTx/>
              <a:buSzTx/>
              <a:buFontTx/>
              <a:buNone/>
            </a:pPr>
            <a:r>
              <a:rPr kumimoji="0" lang="es-EC" sz="1600" b="1" i="1" u="none" strike="noStrike" kern="1200" normalizeH="0" baseline="0" noProof="0" dirty="0">
                <a:ln w="0"/>
                <a:solidFill>
                  <a:srgbClr val="00D000"/>
                </a:solidFill>
                <a:effectLst>
                  <a:reflection blurRad="6350" stA="53000" endA="300" endPos="35500" dir="5400000" sy="-90000" algn="bl" rotWithShape="0"/>
                </a:effectLst>
                <a:uLnTx/>
                <a:uFillTx/>
                <a:latin typeface="Arial" panose="020B0604020202020204" pitchFamily="34" charset="0"/>
                <a:cs typeface="Arial" panose="020B0604020202020204" pitchFamily="34" charset="0"/>
              </a:rPr>
              <a:t>1.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Planteamiento del problema</a:t>
            </a:r>
            <a:endParaRPr lang="es-ES" sz="1600" kern="1200" dirty="0"/>
          </a:p>
        </p:txBody>
      </p:sp>
      <p:sp>
        <p:nvSpPr>
          <p:cNvPr id="7" name="Forma libre: forma 6">
            <a:extLst>
              <a:ext uri="{FF2B5EF4-FFF2-40B4-BE49-F238E27FC236}">
                <a16:creationId xmlns:a16="http://schemas.microsoft.com/office/drawing/2014/main" id="{3AF77391-FF3F-4E84-B949-A233CE558754}"/>
              </a:ext>
            </a:extLst>
          </p:cNvPr>
          <p:cNvSpPr/>
          <p:nvPr/>
        </p:nvSpPr>
        <p:spPr>
          <a:xfrm>
            <a:off x="3195526" y="148902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defTabSz="622300">
              <a:lnSpc>
                <a:spcPct val="90000"/>
              </a:lnSpc>
              <a:spcBef>
                <a:spcPct val="0"/>
              </a:spcBef>
              <a:spcAft>
                <a:spcPct val="35000"/>
              </a:spcAft>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2</a:t>
            </a:r>
            <a:r>
              <a:rPr lang="es-EC" sz="1600" b="1" i="1" dirty="0">
                <a:ln/>
                <a:solidFill>
                  <a:srgbClr val="00D000"/>
                </a:solidFill>
                <a:latin typeface="Arial" panose="020B0604020202020204" pitchFamily="34" charset="0"/>
                <a:cs typeface="Arial" panose="020B0604020202020204" pitchFamily="34" charset="0"/>
              </a:rPr>
              <a:t>. </a:t>
            </a:r>
            <a:r>
              <a:rPr lang="es-EC" sz="1600" b="1" i="1" dirty="0">
                <a:ln/>
                <a:latin typeface="Arial" panose="020B0604020202020204" pitchFamily="34" charset="0"/>
                <a:cs typeface="Arial" panose="020B0604020202020204" pitchFamily="34" charset="0"/>
              </a:rPr>
              <a:t>Enunciado del problema</a:t>
            </a:r>
          </a:p>
        </p:txBody>
      </p:sp>
      <p:sp>
        <p:nvSpPr>
          <p:cNvPr id="8" name="Forma libre: forma 7">
            <a:extLst>
              <a:ext uri="{FF2B5EF4-FFF2-40B4-BE49-F238E27FC236}">
                <a16:creationId xmlns:a16="http://schemas.microsoft.com/office/drawing/2014/main" id="{231CF718-4698-42A3-A5E8-BE811365B068}"/>
              </a:ext>
            </a:extLst>
          </p:cNvPr>
          <p:cNvSpPr/>
          <p:nvPr/>
        </p:nvSpPr>
        <p:spPr>
          <a:xfrm>
            <a:off x="3195526" y="183109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3.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Preguntas de investigación</a:t>
            </a:r>
            <a:endParaRPr kumimoji="0" lang="es-EC" sz="1600" b="0" i="0" u="none" strike="noStrike" kern="1200" cap="none" spc="0" normalizeH="0" baseline="0" noProof="0" dirty="0">
              <a:ln/>
              <a:effectLst/>
              <a:uLnTx/>
              <a:uFillTx/>
              <a:latin typeface="Arial" panose="020B0604020202020204" pitchFamily="34" charset="0"/>
              <a:cs typeface="Arial" panose="020B0604020202020204" pitchFamily="34" charset="0"/>
            </a:endParaRPr>
          </a:p>
        </p:txBody>
      </p:sp>
      <p:sp>
        <p:nvSpPr>
          <p:cNvPr id="9" name="Forma libre: forma 8">
            <a:extLst>
              <a:ext uri="{FF2B5EF4-FFF2-40B4-BE49-F238E27FC236}">
                <a16:creationId xmlns:a16="http://schemas.microsoft.com/office/drawing/2014/main" id="{7ABF49BD-EC84-4174-B3B5-C79628F000DE}"/>
              </a:ext>
            </a:extLst>
          </p:cNvPr>
          <p:cNvSpPr/>
          <p:nvPr/>
        </p:nvSpPr>
        <p:spPr>
          <a:xfrm>
            <a:off x="3195526" y="217316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4.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Justificación de la investigación</a:t>
            </a:r>
            <a:endParaRPr kumimoji="0" lang="es-EC" sz="1600" b="0" i="0" u="none" strike="noStrike" kern="1200" cap="none" spc="0" normalizeH="0" baseline="0" noProof="0" dirty="0">
              <a:ln/>
              <a:effectLst/>
              <a:uLnTx/>
              <a:uFillTx/>
              <a:latin typeface="Arial" panose="020B0604020202020204" pitchFamily="34" charset="0"/>
              <a:cs typeface="Arial" panose="020B0604020202020204" pitchFamily="34" charset="0"/>
            </a:endParaRPr>
          </a:p>
        </p:txBody>
      </p:sp>
      <p:sp>
        <p:nvSpPr>
          <p:cNvPr id="10" name="Forma libre: forma 9">
            <a:extLst>
              <a:ext uri="{FF2B5EF4-FFF2-40B4-BE49-F238E27FC236}">
                <a16:creationId xmlns:a16="http://schemas.microsoft.com/office/drawing/2014/main" id="{C22039E4-0B7D-42D1-A1C8-8DC963BC25EE}"/>
              </a:ext>
            </a:extLst>
          </p:cNvPr>
          <p:cNvSpPr/>
          <p:nvPr/>
        </p:nvSpPr>
        <p:spPr>
          <a:xfrm>
            <a:off x="3195526" y="251523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5. </a:t>
            </a:r>
            <a:r>
              <a:rPr lang="es-EC" sz="1600" b="1" i="1" dirty="0" err="1">
                <a:ln/>
                <a:latin typeface="Arial" panose="020B0604020202020204" pitchFamily="34" charset="0"/>
                <a:cs typeface="Arial" panose="020B0604020202020204" pitchFamily="34" charset="0"/>
              </a:rPr>
              <a:t>Obj</a:t>
            </a:r>
            <a:r>
              <a:rPr kumimoji="0" lang="es-EC" sz="1600" b="1" i="1" u="none" strike="noStrike" kern="1200" cap="none" spc="0" normalizeH="0" baseline="0" noProof="0" dirty="0" err="1">
                <a:ln/>
                <a:effectLst/>
                <a:uLnTx/>
                <a:uFillTx/>
                <a:latin typeface="Arial" panose="020B0604020202020204" pitchFamily="34" charset="0"/>
                <a:cs typeface="Arial" panose="020B0604020202020204" pitchFamily="34" charset="0"/>
              </a:rPr>
              <a:t>etivo</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 general</a:t>
            </a:r>
          </a:p>
        </p:txBody>
      </p:sp>
      <p:sp>
        <p:nvSpPr>
          <p:cNvPr id="11" name="Forma libre: forma 10">
            <a:extLst>
              <a:ext uri="{FF2B5EF4-FFF2-40B4-BE49-F238E27FC236}">
                <a16:creationId xmlns:a16="http://schemas.microsoft.com/office/drawing/2014/main" id="{DDE87E87-58E1-47F0-A621-511D421C61E5}"/>
              </a:ext>
            </a:extLst>
          </p:cNvPr>
          <p:cNvSpPr/>
          <p:nvPr/>
        </p:nvSpPr>
        <p:spPr>
          <a:xfrm>
            <a:off x="3195526" y="319937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7.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Fundamentación teórica</a:t>
            </a:r>
            <a:endParaRPr kumimoji="0" lang="es-EC" sz="1600" b="0" i="0" u="none" strike="noStrike" kern="1200" cap="none" spc="0" normalizeH="0" baseline="0" noProof="0" dirty="0">
              <a:ln/>
              <a:effectLst/>
              <a:uLnTx/>
              <a:uFillTx/>
              <a:latin typeface="Arial" panose="020B0604020202020204" pitchFamily="34" charset="0"/>
              <a:cs typeface="Arial" panose="020B0604020202020204" pitchFamily="34" charset="0"/>
            </a:endParaRPr>
          </a:p>
        </p:txBody>
      </p:sp>
      <p:sp>
        <p:nvSpPr>
          <p:cNvPr id="12" name="Forma libre: forma 11">
            <a:extLst>
              <a:ext uri="{FF2B5EF4-FFF2-40B4-BE49-F238E27FC236}">
                <a16:creationId xmlns:a16="http://schemas.microsoft.com/office/drawing/2014/main" id="{0C6E53D5-39CF-4B85-8B03-9359B2D49D4B}"/>
              </a:ext>
            </a:extLst>
          </p:cNvPr>
          <p:cNvSpPr/>
          <p:nvPr/>
        </p:nvSpPr>
        <p:spPr>
          <a:xfrm>
            <a:off x="3195526" y="388351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9.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Hipótesis</a:t>
            </a:r>
            <a:endParaRPr kumimoji="0" lang="es-EC" sz="1600" b="0" i="0" u="none" strike="noStrike" kern="1200" cap="none" spc="0" normalizeH="0" baseline="0" noProof="0" dirty="0">
              <a:ln/>
              <a:effectLst/>
              <a:uLnTx/>
              <a:uFillTx/>
              <a:latin typeface="Arial" panose="020B0604020202020204" pitchFamily="34" charset="0"/>
              <a:cs typeface="Arial" panose="020B0604020202020204" pitchFamily="34" charset="0"/>
            </a:endParaRPr>
          </a:p>
        </p:txBody>
      </p:sp>
      <p:sp>
        <p:nvSpPr>
          <p:cNvPr id="14" name="Forma libre: forma 13">
            <a:extLst>
              <a:ext uri="{FF2B5EF4-FFF2-40B4-BE49-F238E27FC236}">
                <a16:creationId xmlns:a16="http://schemas.microsoft.com/office/drawing/2014/main" id="{ED7520C3-B90C-4CDE-A99D-535B2520D5E7}"/>
              </a:ext>
            </a:extLst>
          </p:cNvPr>
          <p:cNvSpPr/>
          <p:nvPr/>
        </p:nvSpPr>
        <p:spPr>
          <a:xfrm>
            <a:off x="3195526" y="354144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8.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Operacionalización de las variables</a:t>
            </a:r>
            <a:endParaRPr kumimoji="0" lang="es-EC" sz="1600" b="0" i="0" u="none" strike="noStrike" kern="1200" cap="none" spc="0" normalizeH="0" baseline="0" noProof="0" dirty="0">
              <a:ln/>
              <a:effectLst/>
              <a:uLnTx/>
              <a:uFillTx/>
              <a:latin typeface="Arial" panose="020B0604020202020204" pitchFamily="34" charset="0"/>
              <a:cs typeface="Arial" panose="020B0604020202020204" pitchFamily="34" charset="0"/>
            </a:endParaRPr>
          </a:p>
        </p:txBody>
      </p:sp>
      <p:sp>
        <p:nvSpPr>
          <p:cNvPr id="16" name="Forma libre: forma 15">
            <a:extLst>
              <a:ext uri="{FF2B5EF4-FFF2-40B4-BE49-F238E27FC236}">
                <a16:creationId xmlns:a16="http://schemas.microsoft.com/office/drawing/2014/main" id="{29250FC1-3D8D-466C-9D3A-B12CD3657272}"/>
              </a:ext>
            </a:extLst>
          </p:cNvPr>
          <p:cNvSpPr/>
          <p:nvPr/>
        </p:nvSpPr>
        <p:spPr>
          <a:xfrm>
            <a:off x="3195526" y="422558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10.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Diseño de la investigación</a:t>
            </a:r>
          </a:p>
        </p:txBody>
      </p:sp>
      <p:sp>
        <p:nvSpPr>
          <p:cNvPr id="17" name="Forma libre: forma 16">
            <a:extLst>
              <a:ext uri="{FF2B5EF4-FFF2-40B4-BE49-F238E27FC236}">
                <a16:creationId xmlns:a16="http://schemas.microsoft.com/office/drawing/2014/main" id="{D013CA45-059C-422D-B419-3F9127F81B19}"/>
              </a:ext>
            </a:extLst>
          </p:cNvPr>
          <p:cNvSpPr/>
          <p:nvPr/>
        </p:nvSpPr>
        <p:spPr>
          <a:xfrm>
            <a:off x="3195526" y="456765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11.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Desarrollo de los objetivos</a:t>
            </a:r>
          </a:p>
        </p:txBody>
      </p:sp>
      <p:sp>
        <p:nvSpPr>
          <p:cNvPr id="18" name="Forma libre: forma 17">
            <a:extLst>
              <a:ext uri="{FF2B5EF4-FFF2-40B4-BE49-F238E27FC236}">
                <a16:creationId xmlns:a16="http://schemas.microsoft.com/office/drawing/2014/main" id="{CEB4AC99-5112-4DF1-8923-BC30CAA885BA}"/>
              </a:ext>
            </a:extLst>
          </p:cNvPr>
          <p:cNvSpPr/>
          <p:nvPr/>
        </p:nvSpPr>
        <p:spPr>
          <a:xfrm>
            <a:off x="3195526" y="490972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12.</a:t>
            </a:r>
            <a:r>
              <a:rPr lang="es-EC" sz="1600" b="1" i="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rial" panose="020B0604020202020204" pitchFamily="34" charset="0"/>
                <a:cs typeface="Arial" panose="020B0604020202020204" pitchFamily="34" charset="0"/>
              </a:rPr>
              <a:t>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Propuesta</a:t>
            </a:r>
          </a:p>
        </p:txBody>
      </p:sp>
      <p:sp>
        <p:nvSpPr>
          <p:cNvPr id="19" name="Forma libre: forma 18">
            <a:extLst>
              <a:ext uri="{FF2B5EF4-FFF2-40B4-BE49-F238E27FC236}">
                <a16:creationId xmlns:a16="http://schemas.microsoft.com/office/drawing/2014/main" id="{98CE43A5-DD41-470B-AC92-40EA655870A1}"/>
              </a:ext>
            </a:extLst>
          </p:cNvPr>
          <p:cNvSpPr/>
          <p:nvPr/>
        </p:nvSpPr>
        <p:spPr>
          <a:xfrm>
            <a:off x="3195526" y="559386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14.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Conclusiones</a:t>
            </a:r>
            <a:endParaRPr kumimoji="0" lang="es-EC" sz="1600" b="0" i="0" u="none" strike="noStrike" kern="1200" cap="none" spc="0" normalizeH="0" baseline="0" noProof="0" dirty="0">
              <a:ln/>
              <a:effectLst/>
              <a:uLnTx/>
              <a:uFillTx/>
              <a:latin typeface="Arial" panose="020B0604020202020204" pitchFamily="34" charset="0"/>
              <a:cs typeface="Arial" panose="020B0604020202020204" pitchFamily="34" charset="0"/>
            </a:endParaRPr>
          </a:p>
        </p:txBody>
      </p:sp>
      <p:sp>
        <p:nvSpPr>
          <p:cNvPr id="20" name="Forma libre: forma 19">
            <a:extLst>
              <a:ext uri="{FF2B5EF4-FFF2-40B4-BE49-F238E27FC236}">
                <a16:creationId xmlns:a16="http://schemas.microsoft.com/office/drawing/2014/main" id="{56185EEE-F6EF-4FB4-9ADF-3411EA53B38C}"/>
              </a:ext>
            </a:extLst>
          </p:cNvPr>
          <p:cNvSpPr/>
          <p:nvPr/>
        </p:nvSpPr>
        <p:spPr>
          <a:xfrm>
            <a:off x="3195526" y="285730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6.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Objetivo específicos</a:t>
            </a:r>
          </a:p>
        </p:txBody>
      </p:sp>
      <p:sp>
        <p:nvSpPr>
          <p:cNvPr id="23" name="Forma libre: forma 22">
            <a:extLst>
              <a:ext uri="{FF2B5EF4-FFF2-40B4-BE49-F238E27FC236}">
                <a16:creationId xmlns:a16="http://schemas.microsoft.com/office/drawing/2014/main" id="{350C28E4-4C67-4828-B698-E32A72ED11BC}"/>
              </a:ext>
            </a:extLst>
          </p:cNvPr>
          <p:cNvSpPr/>
          <p:nvPr/>
        </p:nvSpPr>
        <p:spPr>
          <a:xfrm>
            <a:off x="3195526" y="5935930"/>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15.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Recomendaciones</a:t>
            </a:r>
            <a:endParaRPr kumimoji="0" lang="es-EC" sz="1600" b="0" i="0" u="none" strike="noStrike" kern="1200" cap="none" spc="0" normalizeH="0" baseline="0" noProof="0" dirty="0">
              <a:ln/>
              <a:effectLst/>
              <a:uLnTx/>
              <a:uFillTx/>
              <a:latin typeface="Arial" panose="020B0604020202020204" pitchFamily="34" charset="0"/>
              <a:cs typeface="Arial" panose="020B0604020202020204" pitchFamily="34" charset="0"/>
            </a:endParaRPr>
          </a:p>
        </p:txBody>
      </p:sp>
      <p:sp>
        <p:nvSpPr>
          <p:cNvPr id="22" name="Forma libre: forma 21">
            <a:extLst>
              <a:ext uri="{FF2B5EF4-FFF2-40B4-BE49-F238E27FC236}">
                <a16:creationId xmlns:a16="http://schemas.microsoft.com/office/drawing/2014/main" id="{A7BBB8A6-F387-4070-9A8D-C06242B1E2FC}"/>
              </a:ext>
            </a:extLst>
          </p:cNvPr>
          <p:cNvSpPr/>
          <p:nvPr/>
        </p:nvSpPr>
        <p:spPr>
          <a:xfrm>
            <a:off x="3195526" y="5251793"/>
            <a:ext cx="4320000" cy="252000"/>
          </a:xfrm>
          <a:custGeom>
            <a:avLst/>
            <a:gdLst>
              <a:gd name="connsiteX0" fmla="*/ 0 w 2039840"/>
              <a:gd name="connsiteY0" fmla="*/ 0 h 1223904"/>
              <a:gd name="connsiteX1" fmla="*/ 2039840 w 2039840"/>
              <a:gd name="connsiteY1" fmla="*/ 0 h 1223904"/>
              <a:gd name="connsiteX2" fmla="*/ 2039840 w 2039840"/>
              <a:gd name="connsiteY2" fmla="*/ 1223904 h 1223904"/>
              <a:gd name="connsiteX3" fmla="*/ 0 w 2039840"/>
              <a:gd name="connsiteY3" fmla="*/ 1223904 h 1223904"/>
              <a:gd name="connsiteX4" fmla="*/ 0 w 2039840"/>
              <a:gd name="connsiteY4" fmla="*/ 0 h 1223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840" h="1223904">
                <a:moveTo>
                  <a:pt x="0" y="0"/>
                </a:moveTo>
                <a:lnTo>
                  <a:pt x="2039840" y="0"/>
                </a:lnTo>
                <a:lnTo>
                  <a:pt x="2039840" y="1223904"/>
                </a:lnTo>
                <a:lnTo>
                  <a:pt x="0" y="1223904"/>
                </a:lnTo>
                <a:lnTo>
                  <a:pt x="0" y="0"/>
                </a:lnTo>
                <a:close/>
              </a:path>
            </a:pathLst>
          </a:custGeom>
          <a:ln>
            <a:noFill/>
          </a:ln>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marL="0" lvl="0" indent="0" defTabSz="622300">
              <a:lnSpc>
                <a:spcPct val="90000"/>
              </a:lnSpc>
              <a:spcBef>
                <a:spcPct val="0"/>
              </a:spcBef>
              <a:spcAft>
                <a:spcPct val="35000"/>
              </a:spcAft>
              <a:buNone/>
            </a:pPr>
            <a:r>
              <a:rPr lang="es-EC" sz="1600" b="1" i="1" dirty="0">
                <a:ln w="0"/>
                <a:solidFill>
                  <a:srgbClr val="00D000"/>
                </a:solidFill>
                <a:effectLst>
                  <a:reflection blurRad="6350" stA="53000" endA="300" endPos="35500" dir="5400000" sy="-90000" algn="bl" rotWithShape="0"/>
                </a:effectLst>
                <a:latin typeface="Arial" panose="020B0604020202020204" pitchFamily="34" charset="0"/>
                <a:cs typeface="Arial" panose="020B0604020202020204" pitchFamily="34" charset="0"/>
              </a:rPr>
              <a:t>13. </a:t>
            </a:r>
            <a:r>
              <a:rPr kumimoji="0" lang="es-EC" sz="1600" b="1" i="1" u="none" strike="noStrike" kern="1200" cap="none" spc="0" normalizeH="0" baseline="0" noProof="0" dirty="0">
                <a:ln/>
                <a:effectLst/>
                <a:uLnTx/>
                <a:uFillTx/>
                <a:latin typeface="Arial" panose="020B0604020202020204" pitchFamily="34" charset="0"/>
                <a:cs typeface="Arial" panose="020B0604020202020204" pitchFamily="34" charset="0"/>
              </a:rPr>
              <a:t>Validación de la Propuesta</a:t>
            </a:r>
            <a:endParaRPr kumimoji="0" lang="es-EC" sz="1600" b="0" i="0" u="none" strike="noStrike" kern="1200" cap="none" spc="0" normalizeH="0" baseline="0" noProof="0" dirty="0">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61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F7F4353-9848-462A-B328-2F50B54EC47D}"/>
              </a:ext>
            </a:extLst>
          </p:cNvPr>
          <p:cNvSpPr txBox="1"/>
          <p:nvPr/>
        </p:nvSpPr>
        <p:spPr>
          <a:xfrm>
            <a:off x="796269" y="640056"/>
            <a:ext cx="10853290"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Pregunta 6 </a:t>
            </a:r>
            <a:endParaRPr lang="es-EC" dirty="0"/>
          </a:p>
          <a:p>
            <a:r>
              <a:rPr lang="es-ES" dirty="0"/>
              <a:t>¿Considera necesario un cambio del modelo de gestión del proceso de capacitación y reentrenamiento de los reservistas de las Fuerzas Armadas para mejorar el aporte de estos a la Institución Militar y por su intermedio a la Seguridad y Defensa del Estado?</a:t>
            </a:r>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905605" y="2656850"/>
            <a:ext cx="5529067"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La gran mayoría de encuestados considera que es posible que un cambio en el modelo de gestión del proceso de capacitación y reentrenamiento de los reservistas mejore el aporte de estos a la Institución Militar. </a:t>
            </a:r>
            <a:endParaRPr lang="es-EC" dirty="0"/>
          </a:p>
        </p:txBody>
      </p:sp>
      <p:graphicFrame>
        <p:nvGraphicFramePr>
          <p:cNvPr id="3" name="Tabla 2">
            <a:extLst>
              <a:ext uri="{FF2B5EF4-FFF2-40B4-BE49-F238E27FC236}">
                <a16:creationId xmlns:a16="http://schemas.microsoft.com/office/drawing/2014/main" id="{01082E3C-009D-4CEF-B28D-35760AE5FD6E}"/>
              </a:ext>
            </a:extLst>
          </p:cNvPr>
          <p:cNvGraphicFramePr>
            <a:graphicFrameLocks noGrp="1"/>
          </p:cNvGraphicFramePr>
          <p:nvPr>
            <p:extLst>
              <p:ext uri="{D42A27DB-BD31-4B8C-83A1-F6EECF244321}">
                <p14:modId xmlns:p14="http://schemas.microsoft.com/office/powerpoint/2010/main" val="101787808"/>
              </p:ext>
            </p:extLst>
          </p:nvPr>
        </p:nvGraphicFramePr>
        <p:xfrm>
          <a:off x="7547019" y="2174492"/>
          <a:ext cx="4102540" cy="1136904"/>
        </p:xfrm>
        <a:graphic>
          <a:graphicData uri="http://schemas.openxmlformats.org/drawingml/2006/table">
            <a:tbl>
              <a:tblPr firstRow="1" firstCol="1" bandRow="1">
                <a:tableStyleId>{17292A2E-F333-43FB-9621-5CBBE7FDCDCB}</a:tableStyleId>
              </a:tblPr>
              <a:tblGrid>
                <a:gridCol w="1218746">
                  <a:extLst>
                    <a:ext uri="{9D8B030D-6E8A-4147-A177-3AD203B41FA5}">
                      <a16:colId xmlns:a16="http://schemas.microsoft.com/office/drawing/2014/main" val="907359865"/>
                    </a:ext>
                  </a:extLst>
                </a:gridCol>
                <a:gridCol w="1579220">
                  <a:extLst>
                    <a:ext uri="{9D8B030D-6E8A-4147-A177-3AD203B41FA5}">
                      <a16:colId xmlns:a16="http://schemas.microsoft.com/office/drawing/2014/main" val="489872942"/>
                    </a:ext>
                  </a:extLst>
                </a:gridCol>
                <a:gridCol w="1304574">
                  <a:extLst>
                    <a:ext uri="{9D8B030D-6E8A-4147-A177-3AD203B41FA5}">
                      <a16:colId xmlns:a16="http://schemas.microsoft.com/office/drawing/2014/main" val="3663475192"/>
                    </a:ext>
                  </a:extLst>
                </a:gridCol>
              </a:tblGrid>
              <a:tr h="230833">
                <a:tc>
                  <a:txBody>
                    <a:bodyPr/>
                    <a:lstStyle/>
                    <a:p>
                      <a:pPr indent="431800" algn="l">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200092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590388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9147303"/>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1424366"/>
                  </a:ext>
                </a:extLst>
              </a:tr>
            </a:tbl>
          </a:graphicData>
        </a:graphic>
      </p:graphicFrame>
      <p:graphicFrame>
        <p:nvGraphicFramePr>
          <p:cNvPr id="7" name="Gráfico 6">
            <a:extLst>
              <a:ext uri="{FF2B5EF4-FFF2-40B4-BE49-F238E27FC236}">
                <a16:creationId xmlns:a16="http://schemas.microsoft.com/office/drawing/2014/main" id="{DCE28572-4A7D-47BD-9F88-2A08EA884677}"/>
              </a:ext>
            </a:extLst>
          </p:cNvPr>
          <p:cNvGraphicFramePr/>
          <p:nvPr>
            <p:extLst>
              <p:ext uri="{D42A27DB-BD31-4B8C-83A1-F6EECF244321}">
                <p14:modId xmlns:p14="http://schemas.microsoft.com/office/powerpoint/2010/main" val="2833470204"/>
              </p:ext>
            </p:extLst>
          </p:nvPr>
        </p:nvGraphicFramePr>
        <p:xfrm>
          <a:off x="7547018" y="3645503"/>
          <a:ext cx="4102539" cy="257244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2653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F7F4353-9848-462A-B328-2F50B54EC47D}"/>
              </a:ext>
            </a:extLst>
          </p:cNvPr>
          <p:cNvSpPr txBox="1"/>
          <p:nvPr/>
        </p:nvSpPr>
        <p:spPr>
          <a:xfrm>
            <a:off x="491469" y="238274"/>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Pregunta 7 </a:t>
            </a:r>
            <a:endParaRPr lang="es-EC" dirty="0"/>
          </a:p>
          <a:p>
            <a:r>
              <a:rPr lang="es-ES" dirty="0"/>
              <a:t>¿Qué aspectos cree Ud. que deberían considerarse si existiera un cambio en el proceso de capacitación y reentrenamiento de los reservistas de las Fuerzas Armadas, en la actualidad?</a:t>
            </a:r>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126269" y="3374617"/>
            <a:ext cx="5529067" cy="1477328"/>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Se puede advertir el interés en los incentivos y motivaciones siendo los convenios parte de esto lo que constituye la conformación de vínculos con la sociedad tratan de promover incentivos para los reservistas.</a:t>
            </a:r>
            <a:endParaRPr lang="es-EC" dirty="0"/>
          </a:p>
        </p:txBody>
      </p:sp>
      <p:graphicFrame>
        <p:nvGraphicFramePr>
          <p:cNvPr id="3" name="Tabla 2">
            <a:extLst>
              <a:ext uri="{FF2B5EF4-FFF2-40B4-BE49-F238E27FC236}">
                <a16:creationId xmlns:a16="http://schemas.microsoft.com/office/drawing/2014/main" id="{C253D5F6-26F0-4B2A-914E-75BC60C31D0B}"/>
              </a:ext>
            </a:extLst>
          </p:cNvPr>
          <p:cNvGraphicFramePr>
            <a:graphicFrameLocks noGrp="1"/>
          </p:cNvGraphicFramePr>
          <p:nvPr>
            <p:extLst>
              <p:ext uri="{D42A27DB-BD31-4B8C-83A1-F6EECF244321}">
                <p14:modId xmlns:p14="http://schemas.microsoft.com/office/powerpoint/2010/main" val="3449050692"/>
              </p:ext>
            </p:extLst>
          </p:nvPr>
        </p:nvGraphicFramePr>
        <p:xfrm>
          <a:off x="6247244" y="1429911"/>
          <a:ext cx="5529067" cy="1676400"/>
        </p:xfrm>
        <a:graphic>
          <a:graphicData uri="http://schemas.openxmlformats.org/drawingml/2006/table">
            <a:tbl>
              <a:tblPr firstRow="1" firstCol="1" bandRow="1">
                <a:tableStyleId>{17292A2E-F333-43FB-9621-5CBBE7FDCDCB}</a:tableStyleId>
              </a:tblPr>
              <a:tblGrid>
                <a:gridCol w="3097435">
                  <a:extLst>
                    <a:ext uri="{9D8B030D-6E8A-4147-A177-3AD203B41FA5}">
                      <a16:colId xmlns:a16="http://schemas.microsoft.com/office/drawing/2014/main" val="142526202"/>
                    </a:ext>
                  </a:extLst>
                </a:gridCol>
                <a:gridCol w="1331608">
                  <a:extLst>
                    <a:ext uri="{9D8B030D-6E8A-4147-A177-3AD203B41FA5}">
                      <a16:colId xmlns:a16="http://schemas.microsoft.com/office/drawing/2014/main" val="1026844960"/>
                    </a:ext>
                  </a:extLst>
                </a:gridCol>
                <a:gridCol w="1100024">
                  <a:extLst>
                    <a:ext uri="{9D8B030D-6E8A-4147-A177-3AD203B41FA5}">
                      <a16:colId xmlns:a16="http://schemas.microsoft.com/office/drawing/2014/main" val="3348489119"/>
                    </a:ext>
                  </a:extLst>
                </a:gridCol>
              </a:tblGrid>
              <a:tr h="161925">
                <a:tc>
                  <a:txBody>
                    <a:bodyPr/>
                    <a:lstStyle/>
                    <a:p>
                      <a:pPr indent="0" algn="l">
                        <a:lnSpc>
                          <a:spcPct val="1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Opciones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l">
                        <a:lnSpc>
                          <a:spcPct val="1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l">
                        <a:lnSpc>
                          <a:spcPct val="1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378391190"/>
                  </a:ext>
                </a:extLst>
              </a:tr>
              <a:tr h="161925">
                <a:tc>
                  <a:txBody>
                    <a:bodyPr/>
                    <a:lstStyle/>
                    <a:p>
                      <a:pPr indent="0" algn="l">
                        <a:lnSpc>
                          <a:spcPct val="1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Revisión de los incentivos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66229354"/>
                  </a:ext>
                </a:extLst>
              </a:tr>
              <a:tr h="161925">
                <a:tc>
                  <a:txBody>
                    <a:bodyPr/>
                    <a:lstStyle/>
                    <a:p>
                      <a:pPr indent="0" algn="l">
                        <a:lnSpc>
                          <a:spcPct val="1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Revisión de los reconocimientos económicos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998806525"/>
                  </a:ext>
                </a:extLst>
              </a:tr>
              <a:tr h="161925">
                <a:tc>
                  <a:txBody>
                    <a:bodyPr/>
                    <a:lstStyle/>
                    <a:p>
                      <a:pPr indent="0" algn="l">
                        <a:lnSpc>
                          <a:spcPct val="1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Revisión de la periodicidad y duración del entrenamiento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54</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340066970"/>
                  </a:ext>
                </a:extLst>
              </a:tr>
              <a:tr h="161925">
                <a:tc>
                  <a:txBody>
                    <a:bodyPr/>
                    <a:lstStyle/>
                    <a:p>
                      <a:pPr indent="0" algn="l">
                        <a:lnSpc>
                          <a:spcPct val="1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Revisión de los perfiles para la consideración de reservistas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08794720"/>
                  </a:ext>
                </a:extLst>
              </a:tr>
              <a:tr h="161925">
                <a:tc>
                  <a:txBody>
                    <a:bodyPr/>
                    <a:lstStyle/>
                    <a:p>
                      <a:pPr indent="0" algn="l">
                        <a:lnSpc>
                          <a:spcPct val="1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Convenios interinstitucionales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478232882"/>
                  </a:ext>
                </a:extLst>
              </a:tr>
              <a:tr h="161925">
                <a:tc>
                  <a:txBody>
                    <a:bodyPr/>
                    <a:lstStyle/>
                    <a:p>
                      <a:pPr indent="0" algn="l">
                        <a:lnSpc>
                          <a:spcPct val="1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Revisión de la profesionalización del reservista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217185693"/>
                  </a:ext>
                </a:extLst>
              </a:tr>
              <a:tr h="161925">
                <a:tc>
                  <a:txBody>
                    <a:bodyPr/>
                    <a:lstStyle/>
                    <a:p>
                      <a:pPr indent="0" algn="l">
                        <a:lnSpc>
                          <a:spcPct val="1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Aporte profesional del reservista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0" algn="r">
                        <a:lnSpc>
                          <a:spcPct val="100000"/>
                        </a:lnSpc>
                      </a:pPr>
                      <a:r>
                        <a:rPr lang="es-ES" sz="11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0" algn="r">
                        <a:lnSpc>
                          <a:spcPct val="100000"/>
                        </a:lnSpc>
                      </a:pPr>
                      <a:r>
                        <a:rPr lang="es-ES"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000255858"/>
                  </a:ext>
                </a:extLst>
              </a:tr>
            </a:tbl>
          </a:graphicData>
        </a:graphic>
      </p:graphicFrame>
      <p:graphicFrame>
        <p:nvGraphicFramePr>
          <p:cNvPr id="10" name="Gráfico 9">
            <a:extLst>
              <a:ext uri="{FF2B5EF4-FFF2-40B4-BE49-F238E27FC236}">
                <a16:creationId xmlns:a16="http://schemas.microsoft.com/office/drawing/2014/main" id="{61563C4F-A220-4F4C-84E2-997D54925CDD}"/>
              </a:ext>
            </a:extLst>
          </p:cNvPr>
          <p:cNvGraphicFramePr/>
          <p:nvPr>
            <p:extLst>
              <p:ext uri="{D42A27DB-BD31-4B8C-83A1-F6EECF244321}">
                <p14:modId xmlns:p14="http://schemas.microsoft.com/office/powerpoint/2010/main" val="722102841"/>
              </p:ext>
            </p:extLst>
          </p:nvPr>
        </p:nvGraphicFramePr>
        <p:xfrm>
          <a:off x="6123711" y="3374617"/>
          <a:ext cx="5652600" cy="26982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81434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CuadroTexto 23">
            <a:extLst>
              <a:ext uri="{FF2B5EF4-FFF2-40B4-BE49-F238E27FC236}">
                <a16:creationId xmlns:a16="http://schemas.microsoft.com/office/drawing/2014/main" id="{8F7F4353-9848-462A-B328-2F50B54EC47D}"/>
              </a:ext>
            </a:extLst>
          </p:cNvPr>
          <p:cNvSpPr txBox="1"/>
          <p:nvPr/>
        </p:nvSpPr>
        <p:spPr>
          <a:xfrm>
            <a:off x="796269" y="640056"/>
            <a:ext cx="10853290" cy="9233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s-ES" b="1" dirty="0"/>
              <a:t>Pregunta 8 </a:t>
            </a:r>
            <a:endParaRPr lang="es-EC" dirty="0"/>
          </a:p>
          <a:p>
            <a:r>
              <a:rPr lang="es-ES" dirty="0"/>
              <a:t>¿Considera que sería viable una mejora del proceso de capacitación y entrenamiento del reservista en función de los objetivos institucionales como complemento a los objetivos del Plan de carrera del reservista?</a:t>
            </a:r>
            <a:endParaRPr lang="es-EC" dirty="0"/>
          </a:p>
        </p:txBody>
      </p:sp>
      <p:sp>
        <p:nvSpPr>
          <p:cNvPr id="11" name="CuadroTexto 10">
            <a:extLst>
              <a:ext uri="{FF2B5EF4-FFF2-40B4-BE49-F238E27FC236}">
                <a16:creationId xmlns:a16="http://schemas.microsoft.com/office/drawing/2014/main" id="{5B3675AF-C2B5-4D6B-87A3-6A750B7E3112}"/>
              </a:ext>
            </a:extLst>
          </p:cNvPr>
          <p:cNvSpPr txBox="1"/>
          <p:nvPr/>
        </p:nvSpPr>
        <p:spPr>
          <a:xfrm>
            <a:off x="905605" y="2656850"/>
            <a:ext cx="5529067" cy="175432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s-ES" dirty="0"/>
              <a:t>Se puede apreciar que casi la totalidad está de acuerdo a la posibilidad de una Implementación de una mejora del proceso de capacitación y entrenamiento del reservista en función de los objetivos institucionales como complemento a los objetivos del Plan de carrera del reservista. </a:t>
            </a:r>
            <a:endParaRPr lang="es-EC" dirty="0"/>
          </a:p>
        </p:txBody>
      </p:sp>
      <p:graphicFrame>
        <p:nvGraphicFramePr>
          <p:cNvPr id="3" name="Tabla 2">
            <a:extLst>
              <a:ext uri="{FF2B5EF4-FFF2-40B4-BE49-F238E27FC236}">
                <a16:creationId xmlns:a16="http://schemas.microsoft.com/office/drawing/2014/main" id="{01082E3C-009D-4CEF-B28D-35760AE5FD6E}"/>
              </a:ext>
            </a:extLst>
          </p:cNvPr>
          <p:cNvGraphicFramePr>
            <a:graphicFrameLocks noGrp="1"/>
          </p:cNvGraphicFramePr>
          <p:nvPr>
            <p:extLst>
              <p:ext uri="{D42A27DB-BD31-4B8C-83A1-F6EECF244321}">
                <p14:modId xmlns:p14="http://schemas.microsoft.com/office/powerpoint/2010/main" val="2079945763"/>
              </p:ext>
            </p:extLst>
          </p:nvPr>
        </p:nvGraphicFramePr>
        <p:xfrm>
          <a:off x="7547019" y="2174492"/>
          <a:ext cx="4102540" cy="1136904"/>
        </p:xfrm>
        <a:graphic>
          <a:graphicData uri="http://schemas.openxmlformats.org/drawingml/2006/table">
            <a:tbl>
              <a:tblPr firstRow="1" firstCol="1" bandRow="1">
                <a:tableStyleId>{17292A2E-F333-43FB-9621-5CBBE7FDCDCB}</a:tableStyleId>
              </a:tblPr>
              <a:tblGrid>
                <a:gridCol w="1218746">
                  <a:extLst>
                    <a:ext uri="{9D8B030D-6E8A-4147-A177-3AD203B41FA5}">
                      <a16:colId xmlns:a16="http://schemas.microsoft.com/office/drawing/2014/main" val="907359865"/>
                    </a:ext>
                  </a:extLst>
                </a:gridCol>
                <a:gridCol w="1579220">
                  <a:extLst>
                    <a:ext uri="{9D8B030D-6E8A-4147-A177-3AD203B41FA5}">
                      <a16:colId xmlns:a16="http://schemas.microsoft.com/office/drawing/2014/main" val="489872942"/>
                    </a:ext>
                  </a:extLst>
                </a:gridCol>
                <a:gridCol w="1304574">
                  <a:extLst>
                    <a:ext uri="{9D8B030D-6E8A-4147-A177-3AD203B41FA5}">
                      <a16:colId xmlns:a16="http://schemas.microsoft.com/office/drawing/2014/main" val="3663475192"/>
                    </a:ext>
                  </a:extLst>
                </a:gridCol>
              </a:tblGrid>
              <a:tr h="230833">
                <a:tc>
                  <a:txBody>
                    <a:bodyPr/>
                    <a:lstStyle/>
                    <a:p>
                      <a:pPr indent="431800" algn="l">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Opción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ct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200092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Sí</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25903881"/>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389147303"/>
                  </a:ext>
                </a:extLst>
              </a:tr>
              <a:tr h="230833">
                <a:tc>
                  <a:txBody>
                    <a:bodyPr/>
                    <a:lstStyle/>
                    <a:p>
                      <a:pPr indent="431800" algn="l">
                        <a:lnSpc>
                          <a:spcPct val="200000"/>
                        </a:lnSpc>
                      </a:pPr>
                      <a:r>
                        <a:rPr lang="es-ES"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indent="431800" algn="r">
                        <a:lnSpc>
                          <a:spcPct val="200000"/>
                        </a:lnSpc>
                      </a:pPr>
                      <a:r>
                        <a:rPr lang="es-ES"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41424366"/>
                  </a:ext>
                </a:extLst>
              </a:tr>
            </a:tbl>
          </a:graphicData>
        </a:graphic>
      </p:graphicFrame>
      <p:graphicFrame>
        <p:nvGraphicFramePr>
          <p:cNvPr id="6" name="Gráfico 5">
            <a:extLst>
              <a:ext uri="{FF2B5EF4-FFF2-40B4-BE49-F238E27FC236}">
                <a16:creationId xmlns:a16="http://schemas.microsoft.com/office/drawing/2014/main" id="{7AB9C312-D01E-4DE5-BEFF-CE38DF5EE97E}"/>
              </a:ext>
            </a:extLst>
          </p:cNvPr>
          <p:cNvGraphicFramePr/>
          <p:nvPr>
            <p:extLst>
              <p:ext uri="{D42A27DB-BD31-4B8C-83A1-F6EECF244321}">
                <p14:modId xmlns:p14="http://schemas.microsoft.com/office/powerpoint/2010/main" val="1774806141"/>
              </p:ext>
            </p:extLst>
          </p:nvPr>
        </p:nvGraphicFramePr>
        <p:xfrm>
          <a:off x="7547018" y="3546605"/>
          <a:ext cx="4102539" cy="2671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2904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843673" y="-11151"/>
            <a:ext cx="4046467" cy="379141"/>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Desarrollo del objetivo 1</a:t>
            </a:r>
          </a:p>
        </p:txBody>
      </p:sp>
      <p:graphicFrame>
        <p:nvGraphicFramePr>
          <p:cNvPr id="2" name="Diagrama 1">
            <a:extLst>
              <a:ext uri="{FF2B5EF4-FFF2-40B4-BE49-F238E27FC236}">
                <a16:creationId xmlns:a16="http://schemas.microsoft.com/office/drawing/2014/main" id="{F270F980-9862-491E-B2E2-900EDCB181E8}"/>
              </a:ext>
            </a:extLst>
          </p:cNvPr>
          <p:cNvGraphicFramePr/>
          <p:nvPr>
            <p:extLst>
              <p:ext uri="{D42A27DB-BD31-4B8C-83A1-F6EECF244321}">
                <p14:modId xmlns:p14="http://schemas.microsoft.com/office/powerpoint/2010/main" val="3131569317"/>
              </p:ext>
            </p:extLst>
          </p:nvPr>
        </p:nvGraphicFramePr>
        <p:xfrm>
          <a:off x="468596" y="1103971"/>
          <a:ext cx="10988801" cy="55644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469141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1550"/>
                            </p:stCondLst>
                            <p:childTnLst>
                              <p:par>
                                <p:cTn id="9" presetID="26" presetClass="emph" presetSubtype="0" fill="hold" grpId="1" nodeType="afterEffect">
                                  <p:stCondLst>
                                    <p:cond delay="0"/>
                                  </p:stCondLst>
                                  <p:iterate type="lt">
                                    <p:tmPct val="0"/>
                                  </p:iterate>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2" decel="60000" fill="hold" grpId="0" nodeType="clickEffect">
                                  <p:stCondLst>
                                    <p:cond delay="0"/>
                                  </p:stCondLst>
                                  <p:iterate type="lt">
                                    <p:tmPct val="5000"/>
                                  </p:iterate>
                                  <p:childTnLst>
                                    <p:set>
                                      <p:cBhvr>
                                        <p:cTn id="15" dur="1" fill="hold">
                                          <p:stCondLst>
                                            <p:cond delay="0"/>
                                          </p:stCondLst>
                                        </p:cTn>
                                        <p:tgtEl>
                                          <p:spTgt spid="2">
                                            <p:graphicEl>
                                              <a:dgm id="{41D886ED-1107-4134-8718-5B0F458EBC4E}"/>
                                            </p:graphicEl>
                                          </p:spTgt>
                                        </p:tgtEl>
                                        <p:attrNameLst>
                                          <p:attrName>style.visibility</p:attrName>
                                        </p:attrNameLst>
                                      </p:cBhvr>
                                      <p:to>
                                        <p:strVal val="visible"/>
                                      </p:to>
                                    </p:set>
                                    <p:anim calcmode="lin" valueType="num">
                                      <p:cBhvr additive="base">
                                        <p:cTn id="16" dur="500" fill="hold"/>
                                        <p:tgtEl>
                                          <p:spTgt spid="2">
                                            <p:graphicEl>
                                              <a:dgm id="{41D886ED-1107-4134-8718-5B0F458EBC4E}"/>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graphicEl>
                                              <a:dgm id="{41D886ED-1107-4134-8718-5B0F458EBC4E}"/>
                                            </p:graphic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decel="60000" fill="hold" grpId="0" nodeType="clickEffect">
                                  <p:stCondLst>
                                    <p:cond delay="0"/>
                                  </p:stCondLst>
                                  <p:iterate type="lt">
                                    <p:tmPct val="5000"/>
                                  </p:iterate>
                                  <p:childTnLst>
                                    <p:set>
                                      <p:cBhvr>
                                        <p:cTn id="21" dur="1" fill="hold">
                                          <p:stCondLst>
                                            <p:cond delay="0"/>
                                          </p:stCondLst>
                                        </p:cTn>
                                        <p:tgtEl>
                                          <p:spTgt spid="2">
                                            <p:graphicEl>
                                              <a:dgm id="{134490C3-A02A-4469-B77F-F848C95A2590}"/>
                                            </p:graphicEl>
                                          </p:spTgt>
                                        </p:tgtEl>
                                        <p:attrNameLst>
                                          <p:attrName>style.visibility</p:attrName>
                                        </p:attrNameLst>
                                      </p:cBhvr>
                                      <p:to>
                                        <p:strVal val="visible"/>
                                      </p:to>
                                    </p:set>
                                    <p:anim calcmode="lin" valueType="num">
                                      <p:cBhvr additive="base">
                                        <p:cTn id="22" dur="500" fill="hold"/>
                                        <p:tgtEl>
                                          <p:spTgt spid="2">
                                            <p:graphicEl>
                                              <a:dgm id="{134490C3-A02A-4469-B77F-F848C95A2590}"/>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
                                            <p:graphicEl>
                                              <a:dgm id="{134490C3-A02A-4469-B77F-F848C95A259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2" grpId="0">
        <p:bldSub>
          <a:bldDgm bld="lvl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Placa">
            <a:extLst>
              <a:ext uri="{FF2B5EF4-FFF2-40B4-BE49-F238E27FC236}">
                <a16:creationId xmlns:a16="http://schemas.microsoft.com/office/drawing/2014/main" id="{6EDB3A0A-1B7A-4612-B07F-EBCB0DBDF844}"/>
              </a:ext>
            </a:extLst>
          </p:cNvPr>
          <p:cNvSpPr/>
          <p:nvPr/>
        </p:nvSpPr>
        <p:spPr>
          <a:xfrm>
            <a:off x="843673" y="-11151"/>
            <a:ext cx="4046467" cy="379141"/>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Desarrollo del objetivo 1</a:t>
            </a:r>
          </a:p>
        </p:txBody>
      </p:sp>
      <p:graphicFrame>
        <p:nvGraphicFramePr>
          <p:cNvPr id="2" name="Diagrama 1">
            <a:extLst>
              <a:ext uri="{FF2B5EF4-FFF2-40B4-BE49-F238E27FC236}">
                <a16:creationId xmlns:a16="http://schemas.microsoft.com/office/drawing/2014/main" id="{F270F980-9862-491E-B2E2-900EDCB181E8}"/>
              </a:ext>
            </a:extLst>
          </p:cNvPr>
          <p:cNvGraphicFramePr/>
          <p:nvPr>
            <p:extLst>
              <p:ext uri="{D42A27DB-BD31-4B8C-83A1-F6EECF244321}">
                <p14:modId xmlns:p14="http://schemas.microsoft.com/office/powerpoint/2010/main" val="625247430"/>
              </p:ext>
            </p:extLst>
          </p:nvPr>
        </p:nvGraphicFramePr>
        <p:xfrm>
          <a:off x="468596" y="568712"/>
          <a:ext cx="10988801" cy="60997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97301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1550"/>
                            </p:stCondLst>
                            <p:childTnLst>
                              <p:par>
                                <p:cTn id="9" presetID="26" presetClass="emph" presetSubtype="0" fill="hold" grpId="1" nodeType="afterEffect">
                                  <p:stCondLst>
                                    <p:cond delay="0"/>
                                  </p:stCondLst>
                                  <p:iterate type="lt">
                                    <p:tmPct val="0"/>
                                  </p:iterate>
                                  <p:childTnLst>
                                    <p:animEffect transition="out" filter="fade">
                                      <p:cBhvr>
                                        <p:cTn id="10" dur="500" tmFilter="0, 0; .2, .5; .8, .5; 1, 0"/>
                                        <p:tgtEl>
                                          <p:spTgt spid="5"/>
                                        </p:tgtEl>
                                      </p:cBhvr>
                                    </p:animEffect>
                                    <p:animScale>
                                      <p:cBhvr>
                                        <p:cTn id="11" dur="250" autoRev="1" fill="hold"/>
                                        <p:tgtEl>
                                          <p:spTgt spid="5"/>
                                        </p:tgtEl>
                                      </p:cBhvr>
                                      <p:by x="105000" y="105000"/>
                                    </p:animScale>
                                  </p:childTnLst>
                                </p:cTn>
                              </p:par>
                            </p:childTnLst>
                          </p:cTn>
                        </p:par>
                      </p:childTnLst>
                    </p:cTn>
                  </p:par>
                  <p:par>
                    <p:cTn id="12" fill="hold">
                      <p:stCondLst>
                        <p:cond delay="indefinite"/>
                      </p:stCondLst>
                      <p:childTnLst>
                        <p:par>
                          <p:cTn id="13" fill="hold">
                            <p:stCondLst>
                              <p:cond delay="0"/>
                            </p:stCondLst>
                            <p:childTnLst>
                              <p:par>
                                <p:cTn id="14" presetID="2" presetClass="entr" presetSubtype="2" decel="60000" fill="hold" grpId="0" nodeType="clickEffect">
                                  <p:stCondLst>
                                    <p:cond delay="0"/>
                                  </p:stCondLst>
                                  <p:iterate type="lt">
                                    <p:tmPct val="5000"/>
                                  </p:iterate>
                                  <p:childTnLst>
                                    <p:set>
                                      <p:cBhvr>
                                        <p:cTn id="15" dur="1" fill="hold">
                                          <p:stCondLst>
                                            <p:cond delay="0"/>
                                          </p:stCondLst>
                                        </p:cTn>
                                        <p:tgtEl>
                                          <p:spTgt spid="2">
                                            <p:graphicEl>
                                              <a:dgm id="{41D886ED-1107-4134-8718-5B0F458EBC4E}"/>
                                            </p:graphicEl>
                                          </p:spTgt>
                                        </p:tgtEl>
                                        <p:attrNameLst>
                                          <p:attrName>style.visibility</p:attrName>
                                        </p:attrNameLst>
                                      </p:cBhvr>
                                      <p:to>
                                        <p:strVal val="visible"/>
                                      </p:to>
                                    </p:set>
                                    <p:anim calcmode="lin" valueType="num">
                                      <p:cBhvr additive="base">
                                        <p:cTn id="16" dur="500" fill="hold"/>
                                        <p:tgtEl>
                                          <p:spTgt spid="2">
                                            <p:graphicEl>
                                              <a:dgm id="{41D886ED-1107-4134-8718-5B0F458EBC4E}"/>
                                            </p:graphic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2">
                                            <p:graphicEl>
                                              <a:dgm id="{41D886ED-1107-4134-8718-5B0F458EBC4E}"/>
                                            </p:graphicEl>
                                          </p:spTgt>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decel="60000" fill="hold" grpId="0" nodeType="clickEffect">
                                  <p:stCondLst>
                                    <p:cond delay="0"/>
                                  </p:stCondLst>
                                  <p:iterate type="lt">
                                    <p:tmPct val="5000"/>
                                  </p:iterate>
                                  <p:childTnLst>
                                    <p:set>
                                      <p:cBhvr>
                                        <p:cTn id="21" dur="1" fill="hold">
                                          <p:stCondLst>
                                            <p:cond delay="0"/>
                                          </p:stCondLst>
                                        </p:cTn>
                                        <p:tgtEl>
                                          <p:spTgt spid="2">
                                            <p:graphicEl>
                                              <a:dgm id="{134490C3-A02A-4469-B77F-F848C95A2590}"/>
                                            </p:graphicEl>
                                          </p:spTgt>
                                        </p:tgtEl>
                                        <p:attrNameLst>
                                          <p:attrName>style.visibility</p:attrName>
                                        </p:attrNameLst>
                                      </p:cBhvr>
                                      <p:to>
                                        <p:strVal val="visible"/>
                                      </p:to>
                                    </p:set>
                                    <p:anim calcmode="lin" valueType="num">
                                      <p:cBhvr additive="base">
                                        <p:cTn id="22" dur="500" fill="hold"/>
                                        <p:tgtEl>
                                          <p:spTgt spid="2">
                                            <p:graphicEl>
                                              <a:dgm id="{134490C3-A02A-4469-B77F-F848C95A2590}"/>
                                            </p:graphic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
                                            <p:graphicEl>
                                              <a:dgm id="{134490C3-A02A-4469-B77F-F848C95A259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Graphic spid="2" grpId="0">
        <p:bldSub>
          <a:bldDgm bld="lvl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5D4324B-F4EB-4925-9672-F0777AD3A6A8}"/>
              </a:ext>
            </a:extLst>
          </p:cNvPr>
          <p:cNvSpPr txBox="1"/>
          <p:nvPr/>
        </p:nvSpPr>
        <p:spPr>
          <a:xfrm>
            <a:off x="1644072" y="2474893"/>
            <a:ext cx="8903855" cy="954107"/>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defPPr>
              <a:defRPr lang="en-US"/>
            </a:defPPr>
            <a:lvl1pPr algn="ctr">
              <a:defRPr sz="2400" b="1">
                <a:solidFill>
                  <a:schemeClr val="bg1"/>
                </a:solidFill>
                <a:effectLst>
                  <a:outerShdw blurRad="38100" dist="38100" dir="2700000" algn="tl">
                    <a:srgbClr val="000000">
                      <a:alpha val="43137"/>
                    </a:srgbClr>
                  </a:outerShdw>
                </a:effectLst>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s-ES" dirty="0"/>
              <a:t>“Propuesta alternativa de reestructuración del proceso de capacitación y entrenamiento del reservista”</a:t>
            </a:r>
            <a:endParaRPr lang="es-EC" dirty="0"/>
          </a:p>
        </p:txBody>
      </p:sp>
    </p:spTree>
    <p:extLst>
      <p:ext uri="{BB962C8B-B14F-4D97-AF65-F5344CB8AC3E}">
        <p14:creationId xmlns:p14="http://schemas.microsoft.com/office/powerpoint/2010/main" val="296270476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D5965149-E53F-47BF-8AB0-F82FE7FAD2DA}"/>
              </a:ext>
            </a:extLst>
          </p:cNvPr>
          <p:cNvGraphicFramePr/>
          <p:nvPr>
            <p:extLst>
              <p:ext uri="{D42A27DB-BD31-4B8C-83A1-F6EECF244321}">
                <p14:modId xmlns:p14="http://schemas.microsoft.com/office/powerpoint/2010/main" val="39519249"/>
              </p:ext>
            </p:extLst>
          </p:nvPr>
        </p:nvGraphicFramePr>
        <p:xfrm>
          <a:off x="927330" y="1230284"/>
          <a:ext cx="10810241" cy="5390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153324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graphicEl>
                                              <a:dgm id="{5078B9BE-EB9F-4BD8-B8F0-D000E921C454}"/>
                                            </p:graphicEl>
                                          </p:spTgt>
                                        </p:tgtEl>
                                        <p:attrNameLst>
                                          <p:attrName>style.visibility</p:attrName>
                                        </p:attrNameLst>
                                      </p:cBhvr>
                                      <p:to>
                                        <p:strVal val="visible"/>
                                      </p:to>
                                    </p:set>
                                    <p:anim calcmode="lin" valueType="num">
                                      <p:cBhvr>
                                        <p:cTn id="7" dur="500" fill="hold"/>
                                        <p:tgtEl>
                                          <p:spTgt spid="4">
                                            <p:graphicEl>
                                              <a:dgm id="{5078B9BE-EB9F-4BD8-B8F0-D000E921C454}"/>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5078B9BE-EB9F-4BD8-B8F0-D000E921C454}"/>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5078B9BE-EB9F-4BD8-B8F0-D000E921C454}"/>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C59ACD21-D5B0-411A-BBAF-28DC377EF52B}"/>
                                            </p:graphicEl>
                                          </p:spTgt>
                                        </p:tgtEl>
                                        <p:attrNameLst>
                                          <p:attrName>style.visibility</p:attrName>
                                        </p:attrNameLst>
                                      </p:cBhvr>
                                      <p:to>
                                        <p:strVal val="visible"/>
                                      </p:to>
                                    </p:set>
                                    <p:anim calcmode="lin" valueType="num">
                                      <p:cBhvr>
                                        <p:cTn id="12" dur="500" fill="hold"/>
                                        <p:tgtEl>
                                          <p:spTgt spid="4">
                                            <p:graphicEl>
                                              <a:dgm id="{C59ACD21-D5B0-411A-BBAF-28DC377EF52B}"/>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C59ACD21-D5B0-411A-BBAF-28DC377EF52B}"/>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C59ACD21-D5B0-411A-BBAF-28DC377EF52B}"/>
                                            </p:graphic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graphicEl>
                                              <a:dgm id="{A9D48CF1-2766-41D5-8240-28CF4E89B7A2}"/>
                                            </p:graphicEl>
                                          </p:spTgt>
                                        </p:tgtEl>
                                        <p:attrNameLst>
                                          <p:attrName>style.visibility</p:attrName>
                                        </p:attrNameLst>
                                      </p:cBhvr>
                                      <p:to>
                                        <p:strVal val="visible"/>
                                      </p:to>
                                    </p:set>
                                    <p:anim calcmode="lin" valueType="num">
                                      <p:cBhvr>
                                        <p:cTn id="17" dur="500" fill="hold"/>
                                        <p:tgtEl>
                                          <p:spTgt spid="4">
                                            <p:graphicEl>
                                              <a:dgm id="{A9D48CF1-2766-41D5-8240-28CF4E89B7A2}"/>
                                            </p:graphicEl>
                                          </p:spTgt>
                                        </p:tgtEl>
                                        <p:attrNameLst>
                                          <p:attrName>ppt_w</p:attrName>
                                        </p:attrNameLst>
                                      </p:cBhvr>
                                      <p:tavLst>
                                        <p:tav tm="0">
                                          <p:val>
                                            <p:fltVal val="0"/>
                                          </p:val>
                                        </p:tav>
                                        <p:tav tm="100000">
                                          <p:val>
                                            <p:strVal val="#ppt_w"/>
                                          </p:val>
                                        </p:tav>
                                      </p:tavLst>
                                    </p:anim>
                                    <p:anim calcmode="lin" valueType="num">
                                      <p:cBhvr>
                                        <p:cTn id="18" dur="500" fill="hold"/>
                                        <p:tgtEl>
                                          <p:spTgt spid="4">
                                            <p:graphicEl>
                                              <a:dgm id="{A9D48CF1-2766-41D5-8240-28CF4E89B7A2}"/>
                                            </p:graphicEl>
                                          </p:spTgt>
                                        </p:tgtEl>
                                        <p:attrNameLst>
                                          <p:attrName>ppt_h</p:attrName>
                                        </p:attrNameLst>
                                      </p:cBhvr>
                                      <p:tavLst>
                                        <p:tav tm="0">
                                          <p:val>
                                            <p:fltVal val="0"/>
                                          </p:val>
                                        </p:tav>
                                        <p:tav tm="100000">
                                          <p:val>
                                            <p:strVal val="#ppt_h"/>
                                          </p:val>
                                        </p:tav>
                                      </p:tavLst>
                                    </p:anim>
                                    <p:animEffect transition="in" filter="fade">
                                      <p:cBhvr>
                                        <p:cTn id="19" dur="500"/>
                                        <p:tgtEl>
                                          <p:spTgt spid="4">
                                            <p:graphicEl>
                                              <a:dgm id="{A9D48CF1-2766-41D5-8240-28CF4E89B7A2}"/>
                                            </p:graphicEl>
                                          </p:spTgt>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
                                            <p:graphicEl>
                                              <a:dgm id="{BBB9DFA8-49D9-4F99-8BC3-82BB6EC5D454}"/>
                                            </p:graphicEl>
                                          </p:spTgt>
                                        </p:tgtEl>
                                        <p:attrNameLst>
                                          <p:attrName>style.visibility</p:attrName>
                                        </p:attrNameLst>
                                      </p:cBhvr>
                                      <p:to>
                                        <p:strVal val="visible"/>
                                      </p:to>
                                    </p:set>
                                    <p:anim calcmode="lin" valueType="num">
                                      <p:cBhvr>
                                        <p:cTn id="22" dur="500" fill="hold"/>
                                        <p:tgtEl>
                                          <p:spTgt spid="4">
                                            <p:graphicEl>
                                              <a:dgm id="{BBB9DFA8-49D9-4F99-8BC3-82BB6EC5D454}"/>
                                            </p:graphicEl>
                                          </p:spTgt>
                                        </p:tgtEl>
                                        <p:attrNameLst>
                                          <p:attrName>ppt_w</p:attrName>
                                        </p:attrNameLst>
                                      </p:cBhvr>
                                      <p:tavLst>
                                        <p:tav tm="0">
                                          <p:val>
                                            <p:fltVal val="0"/>
                                          </p:val>
                                        </p:tav>
                                        <p:tav tm="100000">
                                          <p:val>
                                            <p:strVal val="#ppt_w"/>
                                          </p:val>
                                        </p:tav>
                                      </p:tavLst>
                                    </p:anim>
                                    <p:anim calcmode="lin" valueType="num">
                                      <p:cBhvr>
                                        <p:cTn id="23" dur="500" fill="hold"/>
                                        <p:tgtEl>
                                          <p:spTgt spid="4">
                                            <p:graphicEl>
                                              <a:dgm id="{BBB9DFA8-49D9-4F99-8BC3-82BB6EC5D454}"/>
                                            </p:graphicEl>
                                          </p:spTgt>
                                        </p:tgtEl>
                                        <p:attrNameLst>
                                          <p:attrName>ppt_h</p:attrName>
                                        </p:attrNameLst>
                                      </p:cBhvr>
                                      <p:tavLst>
                                        <p:tav tm="0">
                                          <p:val>
                                            <p:fltVal val="0"/>
                                          </p:val>
                                        </p:tav>
                                        <p:tav tm="100000">
                                          <p:val>
                                            <p:strVal val="#ppt_h"/>
                                          </p:val>
                                        </p:tav>
                                      </p:tavLst>
                                    </p:anim>
                                    <p:animEffect transition="in" filter="fade">
                                      <p:cBhvr>
                                        <p:cTn id="24" dur="500"/>
                                        <p:tgtEl>
                                          <p:spTgt spid="4">
                                            <p:graphicEl>
                                              <a:dgm id="{BBB9DFA8-49D9-4F99-8BC3-82BB6EC5D454}"/>
                                            </p:graphicEl>
                                          </p:spTgt>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
                                            <p:graphicEl>
                                              <a:dgm id="{D13846E7-2EEA-40C5-819D-EBF5BD02D335}"/>
                                            </p:graphicEl>
                                          </p:spTgt>
                                        </p:tgtEl>
                                        <p:attrNameLst>
                                          <p:attrName>style.visibility</p:attrName>
                                        </p:attrNameLst>
                                      </p:cBhvr>
                                      <p:to>
                                        <p:strVal val="visible"/>
                                      </p:to>
                                    </p:set>
                                    <p:anim calcmode="lin" valueType="num">
                                      <p:cBhvr>
                                        <p:cTn id="27" dur="500" fill="hold"/>
                                        <p:tgtEl>
                                          <p:spTgt spid="4">
                                            <p:graphicEl>
                                              <a:dgm id="{D13846E7-2EEA-40C5-819D-EBF5BD02D335}"/>
                                            </p:graphicEl>
                                          </p:spTgt>
                                        </p:tgtEl>
                                        <p:attrNameLst>
                                          <p:attrName>ppt_w</p:attrName>
                                        </p:attrNameLst>
                                      </p:cBhvr>
                                      <p:tavLst>
                                        <p:tav tm="0">
                                          <p:val>
                                            <p:fltVal val="0"/>
                                          </p:val>
                                        </p:tav>
                                        <p:tav tm="100000">
                                          <p:val>
                                            <p:strVal val="#ppt_w"/>
                                          </p:val>
                                        </p:tav>
                                      </p:tavLst>
                                    </p:anim>
                                    <p:anim calcmode="lin" valueType="num">
                                      <p:cBhvr>
                                        <p:cTn id="28" dur="500" fill="hold"/>
                                        <p:tgtEl>
                                          <p:spTgt spid="4">
                                            <p:graphicEl>
                                              <a:dgm id="{D13846E7-2EEA-40C5-819D-EBF5BD02D335}"/>
                                            </p:graphicEl>
                                          </p:spTgt>
                                        </p:tgtEl>
                                        <p:attrNameLst>
                                          <p:attrName>ppt_h</p:attrName>
                                        </p:attrNameLst>
                                      </p:cBhvr>
                                      <p:tavLst>
                                        <p:tav tm="0">
                                          <p:val>
                                            <p:fltVal val="0"/>
                                          </p:val>
                                        </p:tav>
                                        <p:tav tm="100000">
                                          <p:val>
                                            <p:strVal val="#ppt_h"/>
                                          </p:val>
                                        </p:tav>
                                      </p:tavLst>
                                    </p:anim>
                                    <p:animEffect transition="in" filter="fade">
                                      <p:cBhvr>
                                        <p:cTn id="29" dur="500"/>
                                        <p:tgtEl>
                                          <p:spTgt spid="4">
                                            <p:graphicEl>
                                              <a:dgm id="{D13846E7-2EEA-40C5-819D-EBF5BD02D335}"/>
                                            </p:graphicEl>
                                          </p:spTgt>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graphicEl>
                                              <a:dgm id="{1472616E-478F-4529-99C7-368A3C07CD5D}"/>
                                            </p:graphicEl>
                                          </p:spTgt>
                                        </p:tgtEl>
                                        <p:attrNameLst>
                                          <p:attrName>style.visibility</p:attrName>
                                        </p:attrNameLst>
                                      </p:cBhvr>
                                      <p:to>
                                        <p:strVal val="visible"/>
                                      </p:to>
                                    </p:set>
                                    <p:anim calcmode="lin" valueType="num">
                                      <p:cBhvr>
                                        <p:cTn id="32" dur="500" fill="hold"/>
                                        <p:tgtEl>
                                          <p:spTgt spid="4">
                                            <p:graphicEl>
                                              <a:dgm id="{1472616E-478F-4529-99C7-368A3C07CD5D}"/>
                                            </p:graphicEl>
                                          </p:spTgt>
                                        </p:tgtEl>
                                        <p:attrNameLst>
                                          <p:attrName>ppt_w</p:attrName>
                                        </p:attrNameLst>
                                      </p:cBhvr>
                                      <p:tavLst>
                                        <p:tav tm="0">
                                          <p:val>
                                            <p:fltVal val="0"/>
                                          </p:val>
                                        </p:tav>
                                        <p:tav tm="100000">
                                          <p:val>
                                            <p:strVal val="#ppt_w"/>
                                          </p:val>
                                        </p:tav>
                                      </p:tavLst>
                                    </p:anim>
                                    <p:anim calcmode="lin" valueType="num">
                                      <p:cBhvr>
                                        <p:cTn id="33" dur="500" fill="hold"/>
                                        <p:tgtEl>
                                          <p:spTgt spid="4">
                                            <p:graphicEl>
                                              <a:dgm id="{1472616E-478F-4529-99C7-368A3C07CD5D}"/>
                                            </p:graphicEl>
                                          </p:spTgt>
                                        </p:tgtEl>
                                        <p:attrNameLst>
                                          <p:attrName>ppt_h</p:attrName>
                                        </p:attrNameLst>
                                      </p:cBhvr>
                                      <p:tavLst>
                                        <p:tav tm="0">
                                          <p:val>
                                            <p:fltVal val="0"/>
                                          </p:val>
                                        </p:tav>
                                        <p:tav tm="100000">
                                          <p:val>
                                            <p:strVal val="#ppt_h"/>
                                          </p:val>
                                        </p:tav>
                                      </p:tavLst>
                                    </p:anim>
                                    <p:animEffect transition="in" filter="fade">
                                      <p:cBhvr>
                                        <p:cTn id="34" dur="500"/>
                                        <p:tgtEl>
                                          <p:spTgt spid="4">
                                            <p:graphicEl>
                                              <a:dgm id="{1472616E-478F-4529-99C7-368A3C07CD5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117900-9395-4BA2-9C72-E85C418FB29C}"/>
              </a:ext>
            </a:extLst>
          </p:cNvPr>
          <p:cNvSpPr txBox="1"/>
          <p:nvPr/>
        </p:nvSpPr>
        <p:spPr>
          <a:xfrm>
            <a:off x="524108" y="1945810"/>
            <a:ext cx="2319454" cy="175432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r>
              <a:rPr lang="es-ES" b="1" dirty="0"/>
              <a:t>Modelo de reestructuración del proceso de capacitación y entrenamiento del reservista</a:t>
            </a:r>
            <a:endParaRPr lang="es-EC" sz="1800" b="1" dirty="0">
              <a:effectLst/>
              <a:latin typeface="Times New Roman" panose="02020603050405020304" pitchFamily="18" charset="0"/>
              <a:ea typeface="Calibri" panose="020F0502020204030204" pitchFamily="34" charset="0"/>
            </a:endParaRPr>
          </a:p>
        </p:txBody>
      </p:sp>
      <p:sp>
        <p:nvSpPr>
          <p:cNvPr id="10" name="4 Placa">
            <a:extLst>
              <a:ext uri="{FF2B5EF4-FFF2-40B4-BE49-F238E27FC236}">
                <a16:creationId xmlns:a16="http://schemas.microsoft.com/office/drawing/2014/main" id="{EDD8A23C-56C4-40B0-BFC7-0294893AC2C3}"/>
              </a:ext>
            </a:extLst>
          </p:cNvPr>
          <p:cNvSpPr/>
          <p:nvPr/>
        </p:nvSpPr>
        <p:spPr>
          <a:xfrm>
            <a:off x="932873" y="42387"/>
            <a:ext cx="5163127" cy="412595"/>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Desarrollo de </a:t>
            </a:r>
            <a:r>
              <a:rPr lang="es-BO" sz="2400" b="1">
                <a:solidFill>
                  <a:schemeClr val="bg1"/>
                </a:solidFill>
                <a:effectLst>
                  <a:outerShdw blurRad="38100" dist="38100" dir="2700000" algn="tl">
                    <a:srgbClr val="000000">
                      <a:alpha val="43137"/>
                    </a:srgbClr>
                  </a:outerShdw>
                </a:effectLst>
              </a:rPr>
              <a:t>la Propuesta</a:t>
            </a:r>
            <a:endParaRPr lang="es-BO" sz="2400" b="1" dirty="0">
              <a:solidFill>
                <a:schemeClr val="bg1"/>
              </a:solidFill>
              <a:effectLst>
                <a:outerShdw blurRad="38100" dist="38100" dir="2700000" algn="tl">
                  <a:srgbClr val="000000">
                    <a:alpha val="43137"/>
                  </a:srgbClr>
                </a:outerShdw>
              </a:effectLst>
            </a:endParaRPr>
          </a:p>
        </p:txBody>
      </p:sp>
      <p:pic>
        <p:nvPicPr>
          <p:cNvPr id="12" name="Imagen 11">
            <a:extLst>
              <a:ext uri="{FF2B5EF4-FFF2-40B4-BE49-F238E27FC236}">
                <a16:creationId xmlns:a16="http://schemas.microsoft.com/office/drawing/2014/main" id="{BF37AB9A-066D-4F5A-B071-15416CF69CF1}"/>
              </a:ext>
            </a:extLst>
          </p:cNvPr>
          <p:cNvPicPr>
            <a:picLocks noChangeAspect="1"/>
          </p:cNvPicPr>
          <p:nvPr/>
        </p:nvPicPr>
        <p:blipFill>
          <a:blip r:embed="rId2"/>
          <a:stretch>
            <a:fillRect/>
          </a:stretch>
        </p:blipFill>
        <p:spPr>
          <a:xfrm>
            <a:off x="3648381" y="229000"/>
            <a:ext cx="6343112" cy="6400000"/>
          </a:xfrm>
          <a:prstGeom prst="rect">
            <a:avLst/>
          </a:prstGeom>
        </p:spPr>
      </p:pic>
    </p:spTree>
    <p:extLst>
      <p:ext uri="{BB962C8B-B14F-4D97-AF65-F5344CB8AC3E}">
        <p14:creationId xmlns:p14="http://schemas.microsoft.com/office/powerpoint/2010/main" val="1332653454"/>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68000">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14:bounceEnd="68000">
                                          <p:cBhvr additive="base">
                                            <p:cTn id="7" dur="500" fill="hold"/>
                                            <p:tgtEl>
                                              <p:spTgt spid="10"/>
                                            </p:tgtEl>
                                            <p:attrNameLst>
                                              <p:attrName>ppt_x</p:attrName>
                                            </p:attrNameLst>
                                          </p:cBhvr>
                                          <p:tavLst>
                                            <p:tav tm="0">
                                              <p:val>
                                                <p:strVal val="1+#ppt_w/2"/>
                                              </p:val>
                                            </p:tav>
                                            <p:tav tm="100000">
                                              <p:val>
                                                <p:strVal val="#ppt_x"/>
                                              </p:val>
                                            </p:tav>
                                          </p:tavLst>
                                        </p:anim>
                                        <p:anim calcmode="lin" valueType="num" p14:bounceEnd="68000">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117900-9395-4BA2-9C72-E85C418FB29C}"/>
              </a:ext>
            </a:extLst>
          </p:cNvPr>
          <p:cNvSpPr txBox="1"/>
          <p:nvPr/>
        </p:nvSpPr>
        <p:spPr>
          <a:xfrm>
            <a:off x="524108" y="1945810"/>
            <a:ext cx="3880624" cy="56194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200000"/>
              </a:lnSpc>
            </a:pPr>
            <a:r>
              <a:rPr lang="es-ES" sz="1800" i="1" dirty="0">
                <a:effectLst/>
                <a:latin typeface="Times New Roman" panose="02020603050405020304" pitchFamily="18" charset="0"/>
                <a:ea typeface="Calibri" panose="020F0502020204030204" pitchFamily="34" charset="0"/>
              </a:rPr>
              <a:t>Fases del modelo de reestructuración</a:t>
            </a:r>
            <a:endParaRPr lang="es-EC" sz="1800" dirty="0">
              <a:effectLst/>
              <a:latin typeface="Times New Roman" panose="02020603050405020304" pitchFamily="18" charset="0"/>
              <a:ea typeface="Calibri" panose="020F0502020204030204" pitchFamily="34" charset="0"/>
            </a:endParaRPr>
          </a:p>
        </p:txBody>
      </p:sp>
      <p:sp>
        <p:nvSpPr>
          <p:cNvPr id="10" name="4 Placa">
            <a:extLst>
              <a:ext uri="{FF2B5EF4-FFF2-40B4-BE49-F238E27FC236}">
                <a16:creationId xmlns:a16="http://schemas.microsoft.com/office/drawing/2014/main" id="{EDD8A23C-56C4-40B0-BFC7-0294893AC2C3}"/>
              </a:ext>
            </a:extLst>
          </p:cNvPr>
          <p:cNvSpPr/>
          <p:nvPr/>
        </p:nvSpPr>
        <p:spPr>
          <a:xfrm>
            <a:off x="932873" y="42387"/>
            <a:ext cx="5163127" cy="412595"/>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Desarrollo de </a:t>
            </a:r>
            <a:r>
              <a:rPr lang="es-BO" sz="2400" b="1">
                <a:solidFill>
                  <a:schemeClr val="bg1"/>
                </a:solidFill>
                <a:effectLst>
                  <a:outerShdw blurRad="38100" dist="38100" dir="2700000" algn="tl">
                    <a:srgbClr val="000000">
                      <a:alpha val="43137"/>
                    </a:srgbClr>
                  </a:outerShdw>
                </a:effectLst>
              </a:rPr>
              <a:t>la Propuesta</a:t>
            </a:r>
            <a:endParaRPr lang="es-BO" sz="2400" b="1" dirty="0">
              <a:solidFill>
                <a:schemeClr val="bg1"/>
              </a:solidFill>
              <a:effectLst>
                <a:outerShdw blurRad="38100" dist="38100" dir="2700000" algn="tl">
                  <a:srgbClr val="000000">
                    <a:alpha val="43137"/>
                  </a:srgbClr>
                </a:outerShdw>
              </a:effectLst>
            </a:endParaRPr>
          </a:p>
        </p:txBody>
      </p:sp>
      <p:graphicFrame>
        <p:nvGraphicFramePr>
          <p:cNvPr id="6" name="Diagrama 5">
            <a:extLst>
              <a:ext uri="{FF2B5EF4-FFF2-40B4-BE49-F238E27FC236}">
                <a16:creationId xmlns:a16="http://schemas.microsoft.com/office/drawing/2014/main" id="{2346B9D2-2D6E-47B1-96C1-F7428E9D306F}"/>
              </a:ext>
            </a:extLst>
          </p:cNvPr>
          <p:cNvGraphicFramePr/>
          <p:nvPr>
            <p:extLst>
              <p:ext uri="{D42A27DB-BD31-4B8C-83A1-F6EECF244321}">
                <p14:modId xmlns:p14="http://schemas.microsoft.com/office/powerpoint/2010/main" val="2430051561"/>
              </p:ext>
            </p:extLst>
          </p:nvPr>
        </p:nvGraphicFramePr>
        <p:xfrm>
          <a:off x="5307221" y="1764199"/>
          <a:ext cx="6445986" cy="20977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641876"/>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68000">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14:bounceEnd="68000">
                                          <p:cBhvr additive="base">
                                            <p:cTn id="7" dur="500" fill="hold"/>
                                            <p:tgtEl>
                                              <p:spTgt spid="10"/>
                                            </p:tgtEl>
                                            <p:attrNameLst>
                                              <p:attrName>ppt_x</p:attrName>
                                            </p:attrNameLst>
                                          </p:cBhvr>
                                          <p:tavLst>
                                            <p:tav tm="0">
                                              <p:val>
                                                <p:strVal val="1+#ppt_w/2"/>
                                              </p:val>
                                            </p:tav>
                                            <p:tav tm="100000">
                                              <p:val>
                                                <p:strVal val="#ppt_x"/>
                                              </p:val>
                                            </p:tav>
                                          </p:tavLst>
                                        </p:anim>
                                        <p:anim calcmode="lin" valueType="num" p14:bounceEnd="68000">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55117900-9395-4BA2-9C72-E85C418FB29C}"/>
              </a:ext>
            </a:extLst>
          </p:cNvPr>
          <p:cNvSpPr txBox="1"/>
          <p:nvPr/>
        </p:nvSpPr>
        <p:spPr>
          <a:xfrm>
            <a:off x="524108" y="1945810"/>
            <a:ext cx="3880624" cy="561949"/>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just">
              <a:lnSpc>
                <a:spcPct val="200000"/>
              </a:lnSpc>
            </a:pPr>
            <a:r>
              <a:rPr lang="es-ES" sz="1800" b="1" i="1" dirty="0">
                <a:effectLst/>
                <a:latin typeface="Times New Roman" panose="02020603050405020304" pitchFamily="18" charset="0"/>
                <a:ea typeface="Calibri" panose="020F0502020204030204" pitchFamily="34" charset="0"/>
                <a:cs typeface="Arial" panose="020B0604020202020204" pitchFamily="34" charset="0"/>
              </a:rPr>
              <a:t>Modelo de la fase de preparación</a:t>
            </a:r>
            <a:endParaRPr lang="es-EC" sz="1800" dirty="0">
              <a:effectLst/>
              <a:latin typeface="Times New Roman" panose="02020603050405020304" pitchFamily="18" charset="0"/>
              <a:ea typeface="Calibri" panose="020F0502020204030204" pitchFamily="34" charset="0"/>
            </a:endParaRPr>
          </a:p>
        </p:txBody>
      </p:sp>
      <p:sp>
        <p:nvSpPr>
          <p:cNvPr id="10" name="4 Placa">
            <a:extLst>
              <a:ext uri="{FF2B5EF4-FFF2-40B4-BE49-F238E27FC236}">
                <a16:creationId xmlns:a16="http://schemas.microsoft.com/office/drawing/2014/main" id="{EDD8A23C-56C4-40B0-BFC7-0294893AC2C3}"/>
              </a:ext>
            </a:extLst>
          </p:cNvPr>
          <p:cNvSpPr/>
          <p:nvPr/>
        </p:nvSpPr>
        <p:spPr>
          <a:xfrm>
            <a:off x="932873" y="42387"/>
            <a:ext cx="5163127" cy="412595"/>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Desarrollo de </a:t>
            </a:r>
            <a:r>
              <a:rPr lang="es-BO" sz="2400" b="1">
                <a:solidFill>
                  <a:schemeClr val="bg1"/>
                </a:solidFill>
                <a:effectLst>
                  <a:outerShdw blurRad="38100" dist="38100" dir="2700000" algn="tl">
                    <a:srgbClr val="000000">
                      <a:alpha val="43137"/>
                    </a:srgbClr>
                  </a:outerShdw>
                </a:effectLst>
              </a:rPr>
              <a:t>la Propuesta</a:t>
            </a:r>
            <a:endParaRPr lang="es-BO" sz="2400" b="1" dirty="0">
              <a:solidFill>
                <a:schemeClr val="bg1"/>
              </a:solidFill>
              <a:effectLst>
                <a:outerShdw blurRad="38100" dist="38100" dir="2700000" algn="tl">
                  <a:srgbClr val="000000">
                    <a:alpha val="43137"/>
                  </a:srgbClr>
                </a:outerShdw>
              </a:effectLst>
            </a:endParaRPr>
          </a:p>
        </p:txBody>
      </p:sp>
      <p:sp>
        <p:nvSpPr>
          <p:cNvPr id="4" name="Rectangle 4">
            <a:extLst>
              <a:ext uri="{FF2B5EF4-FFF2-40B4-BE49-F238E27FC236}">
                <a16:creationId xmlns:a16="http://schemas.microsoft.com/office/drawing/2014/main" id="{77D737A3-DA4A-4953-81D9-9E95077A8420}"/>
              </a:ext>
            </a:extLst>
          </p:cNvPr>
          <p:cNvSpPr>
            <a:spLocks noChangeArrowheads="1"/>
          </p:cNvSpPr>
          <p:nvPr/>
        </p:nvSpPr>
        <p:spPr bwMode="auto">
          <a:xfrm>
            <a:off x="4895384" y="702526"/>
            <a:ext cx="1697486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a:p>
        </p:txBody>
      </p:sp>
      <p:graphicFrame>
        <p:nvGraphicFramePr>
          <p:cNvPr id="5" name="Objeto 4">
            <a:extLst>
              <a:ext uri="{FF2B5EF4-FFF2-40B4-BE49-F238E27FC236}">
                <a16:creationId xmlns:a16="http://schemas.microsoft.com/office/drawing/2014/main" id="{B2E095D5-510B-477B-B1B5-F805914E1669}"/>
              </a:ext>
            </a:extLst>
          </p:cNvPr>
          <p:cNvGraphicFramePr>
            <a:graphicFrameLocks noChangeAspect="1"/>
          </p:cNvGraphicFramePr>
          <p:nvPr>
            <p:extLst>
              <p:ext uri="{D42A27DB-BD31-4B8C-83A1-F6EECF244321}">
                <p14:modId xmlns:p14="http://schemas.microsoft.com/office/powerpoint/2010/main" val="2392240054"/>
              </p:ext>
            </p:extLst>
          </p:nvPr>
        </p:nvGraphicFramePr>
        <p:xfrm>
          <a:off x="5542155" y="702526"/>
          <a:ext cx="5675972" cy="5776333"/>
        </p:xfrm>
        <a:graphic>
          <a:graphicData uri="http://schemas.openxmlformats.org/presentationml/2006/ole">
            <mc:AlternateContent xmlns:mc="http://schemas.openxmlformats.org/markup-compatibility/2006">
              <mc:Choice xmlns:v="urn:schemas-microsoft-com:vml" Requires="v">
                <p:oleObj r:id="rId2" imgW="4600857" imgH="5172298" progId="Visio.Drawing.15">
                  <p:embed/>
                </p:oleObj>
              </mc:Choice>
              <mc:Fallback>
                <p:oleObj r:id="rId2" imgW="4600857" imgH="5172298" progId="Visio.Drawing.15">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2155" y="702526"/>
                        <a:ext cx="5675972" cy="5776333"/>
                      </a:xfrm>
                      <a:prstGeom prst="rect">
                        <a:avLst/>
                      </a:prstGeom>
                      <a:noFill/>
                    </p:spPr>
                  </p:pic>
                </p:oleObj>
              </mc:Fallback>
            </mc:AlternateContent>
          </a:graphicData>
        </a:graphic>
      </p:graphicFrame>
    </p:spTree>
    <p:extLst>
      <p:ext uri="{BB962C8B-B14F-4D97-AF65-F5344CB8AC3E}">
        <p14:creationId xmlns:p14="http://schemas.microsoft.com/office/powerpoint/2010/main" val="1990049653"/>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68000">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14:bounceEnd="68000">
                                          <p:cBhvr additive="base">
                                            <p:cTn id="7" dur="500" fill="hold"/>
                                            <p:tgtEl>
                                              <p:spTgt spid="10"/>
                                            </p:tgtEl>
                                            <p:attrNameLst>
                                              <p:attrName>ppt_x</p:attrName>
                                            </p:attrNameLst>
                                          </p:cBhvr>
                                          <p:tavLst>
                                            <p:tav tm="0">
                                              <p:val>
                                                <p:strVal val="1+#ppt_w/2"/>
                                              </p:val>
                                            </p:tav>
                                            <p:tav tm="100000">
                                              <p:val>
                                                <p:strVal val="#ppt_x"/>
                                              </p:val>
                                            </p:tav>
                                          </p:tavLst>
                                        </p:anim>
                                        <p:anim calcmode="lin" valueType="num" p14:bounceEnd="68000">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 name="CuadroTexto 27">
            <a:extLst>
              <a:ext uri="{FF2B5EF4-FFF2-40B4-BE49-F238E27FC236}">
                <a16:creationId xmlns:a16="http://schemas.microsoft.com/office/drawing/2014/main" id="{A756E6AC-5D83-4620-9957-B16F23DD7F2B}"/>
              </a:ext>
            </a:extLst>
          </p:cNvPr>
          <p:cNvSpPr txBox="1"/>
          <p:nvPr/>
        </p:nvSpPr>
        <p:spPr>
          <a:xfrm>
            <a:off x="446786" y="1245033"/>
            <a:ext cx="6735064" cy="465249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s-ES" sz="2000" dirty="0">
                <a:solidFill>
                  <a:schemeClr val="tx1"/>
                </a:solidFill>
              </a:rPr>
              <a:t>Las reservas en el ámbito militar poseen un potencial no siempre bien explotado en los diferentes ejércitos del mundo, sus características únicas en el desempeño y experiencia técnica y profesional y los vínculos que las mismas tiene con la sociedad pueden constituirse en verdaderos potenciadores de las capacidades militares, sin embargo, estas no siempre son bien aprovechadas, por falta de motivación y estímulos, así como de facilidades para el retorno en las dos vías tanto a la vida militar como a la vida civil. </a:t>
            </a:r>
            <a:endParaRPr lang="es-EC" sz="2000" dirty="0">
              <a:solidFill>
                <a:schemeClr val="tx1"/>
              </a:solidFill>
            </a:endParaRPr>
          </a:p>
        </p:txBody>
      </p:sp>
      <p:sp>
        <p:nvSpPr>
          <p:cNvPr id="5" name="4 Placa">
            <a:extLst>
              <a:ext uri="{FF2B5EF4-FFF2-40B4-BE49-F238E27FC236}">
                <a16:creationId xmlns:a16="http://schemas.microsoft.com/office/drawing/2014/main" id="{3FE077AE-BA2C-4A09-9574-EA3DE908943E}"/>
              </a:ext>
            </a:extLst>
          </p:cNvPr>
          <p:cNvSpPr/>
          <p:nvPr/>
        </p:nvSpPr>
        <p:spPr>
          <a:xfrm>
            <a:off x="880947" y="0"/>
            <a:ext cx="4704006" cy="452508"/>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Planteamiento del problema</a:t>
            </a:r>
          </a:p>
        </p:txBody>
      </p:sp>
      <p:pic>
        <p:nvPicPr>
          <p:cNvPr id="1026" name="Picture 2" descr="Reservistas tungurahuenses del ejército vuelven al servicio : Noticias  Tungurahua : La Hora Noticias de Ecuador, sus provincias y el mundo">
            <a:extLst>
              <a:ext uri="{FF2B5EF4-FFF2-40B4-BE49-F238E27FC236}">
                <a16:creationId xmlns:a16="http://schemas.microsoft.com/office/drawing/2014/main" id="{1493963B-91A1-4E1B-84BE-9E1D3F8C376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81850" y="1428749"/>
            <a:ext cx="4866008" cy="2919605"/>
          </a:xfrm>
          <a:prstGeom prst="rect">
            <a:avLst/>
          </a:prstGeom>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5249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FF7D102C-892D-494E-A32A-02D9BE3660C9}"/>
              </a:ext>
            </a:extLst>
          </p:cNvPr>
          <p:cNvGraphicFramePr/>
          <p:nvPr>
            <p:extLst>
              <p:ext uri="{D42A27DB-BD31-4B8C-83A1-F6EECF244321}">
                <p14:modId xmlns:p14="http://schemas.microsoft.com/office/powerpoint/2010/main" val="2590608822"/>
              </p:ext>
            </p:extLst>
          </p:nvPr>
        </p:nvGraphicFramePr>
        <p:xfrm>
          <a:off x="517236" y="645775"/>
          <a:ext cx="1100051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52607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FF7D102C-892D-494E-A32A-02D9BE3660C9}"/>
              </a:ext>
            </a:extLst>
          </p:cNvPr>
          <p:cNvGraphicFramePr/>
          <p:nvPr>
            <p:extLst>
              <p:ext uri="{D42A27DB-BD31-4B8C-83A1-F6EECF244321}">
                <p14:modId xmlns:p14="http://schemas.microsoft.com/office/powerpoint/2010/main" val="1906039009"/>
              </p:ext>
            </p:extLst>
          </p:nvPr>
        </p:nvGraphicFramePr>
        <p:xfrm>
          <a:off x="517236" y="645775"/>
          <a:ext cx="1100051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946445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FF7D102C-892D-494E-A32A-02D9BE3660C9}"/>
              </a:ext>
            </a:extLst>
          </p:cNvPr>
          <p:cNvGraphicFramePr/>
          <p:nvPr>
            <p:extLst>
              <p:ext uri="{D42A27DB-BD31-4B8C-83A1-F6EECF244321}">
                <p14:modId xmlns:p14="http://schemas.microsoft.com/office/powerpoint/2010/main" val="557436925"/>
              </p:ext>
            </p:extLst>
          </p:nvPr>
        </p:nvGraphicFramePr>
        <p:xfrm>
          <a:off x="517236" y="645775"/>
          <a:ext cx="1100051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589736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a 9">
            <a:extLst>
              <a:ext uri="{FF2B5EF4-FFF2-40B4-BE49-F238E27FC236}">
                <a16:creationId xmlns:a16="http://schemas.microsoft.com/office/drawing/2014/main" id="{FF7D102C-892D-494E-A32A-02D9BE3660C9}"/>
              </a:ext>
            </a:extLst>
          </p:cNvPr>
          <p:cNvGraphicFramePr/>
          <p:nvPr>
            <p:extLst>
              <p:ext uri="{D42A27DB-BD31-4B8C-83A1-F6EECF244321}">
                <p14:modId xmlns:p14="http://schemas.microsoft.com/office/powerpoint/2010/main" val="3126156786"/>
              </p:ext>
            </p:extLst>
          </p:nvPr>
        </p:nvGraphicFramePr>
        <p:xfrm>
          <a:off x="517236" y="645775"/>
          <a:ext cx="1100051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187510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4 Placa">
            <a:extLst>
              <a:ext uri="{FF2B5EF4-FFF2-40B4-BE49-F238E27FC236}">
                <a16:creationId xmlns:a16="http://schemas.microsoft.com/office/drawing/2014/main" id="{162F1DD0-0D23-40E5-B4FD-850206D9E6B8}"/>
              </a:ext>
            </a:extLst>
          </p:cNvPr>
          <p:cNvSpPr/>
          <p:nvPr/>
        </p:nvSpPr>
        <p:spPr>
          <a:xfrm>
            <a:off x="847493" y="0"/>
            <a:ext cx="4128655" cy="479502"/>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b="1" dirty="0">
                <a:solidFill>
                  <a:schemeClr val="bg1"/>
                </a:solidFill>
                <a:effectLst>
                  <a:outerShdw blurRad="38100" dist="38100" dir="2700000" algn="tl">
                    <a:srgbClr val="000000">
                      <a:alpha val="43137"/>
                    </a:srgbClr>
                  </a:outerShdw>
                </a:effectLst>
              </a:rPr>
              <a:t>Validación de la propuesta</a:t>
            </a:r>
            <a:endParaRPr lang="es-EC" sz="2400" b="1" dirty="0">
              <a:solidFill>
                <a:schemeClr val="bg1"/>
              </a:solidFill>
              <a:effectLst>
                <a:outerShdw blurRad="38100" dist="38100" dir="2700000" algn="tl">
                  <a:srgbClr val="000000">
                    <a:alpha val="43137"/>
                  </a:srgbClr>
                </a:outerShdw>
              </a:effectLst>
            </a:endParaRPr>
          </a:p>
        </p:txBody>
      </p:sp>
      <p:graphicFrame>
        <p:nvGraphicFramePr>
          <p:cNvPr id="4" name="Tabla 3">
            <a:extLst>
              <a:ext uri="{FF2B5EF4-FFF2-40B4-BE49-F238E27FC236}">
                <a16:creationId xmlns:a16="http://schemas.microsoft.com/office/drawing/2014/main" id="{7272AB38-61A2-4ACE-B4C4-88529B9390BF}"/>
              </a:ext>
            </a:extLst>
          </p:cNvPr>
          <p:cNvGraphicFramePr>
            <a:graphicFrameLocks noGrp="1"/>
          </p:cNvGraphicFramePr>
          <p:nvPr>
            <p:extLst>
              <p:ext uri="{D42A27DB-BD31-4B8C-83A1-F6EECF244321}">
                <p14:modId xmlns:p14="http://schemas.microsoft.com/office/powerpoint/2010/main" val="146357002"/>
              </p:ext>
            </p:extLst>
          </p:nvPr>
        </p:nvGraphicFramePr>
        <p:xfrm>
          <a:off x="847493" y="914401"/>
          <a:ext cx="10983950" cy="5841114"/>
        </p:xfrm>
        <a:graphic>
          <a:graphicData uri="http://schemas.openxmlformats.org/drawingml/2006/table">
            <a:tbl>
              <a:tblPr firstRow="1" firstCol="1" bandRow="1">
                <a:tableStyleId>{69012ECD-51FC-41F1-AA8D-1B2483CD663E}</a:tableStyleId>
              </a:tblPr>
              <a:tblGrid>
                <a:gridCol w="5098684">
                  <a:extLst>
                    <a:ext uri="{9D8B030D-6E8A-4147-A177-3AD203B41FA5}">
                      <a16:colId xmlns:a16="http://schemas.microsoft.com/office/drawing/2014/main" val="2298320386"/>
                    </a:ext>
                  </a:extLst>
                </a:gridCol>
                <a:gridCol w="467088">
                  <a:extLst>
                    <a:ext uri="{9D8B030D-6E8A-4147-A177-3AD203B41FA5}">
                      <a16:colId xmlns:a16="http://schemas.microsoft.com/office/drawing/2014/main" val="4002598828"/>
                    </a:ext>
                  </a:extLst>
                </a:gridCol>
                <a:gridCol w="5418178">
                  <a:extLst>
                    <a:ext uri="{9D8B030D-6E8A-4147-A177-3AD203B41FA5}">
                      <a16:colId xmlns:a16="http://schemas.microsoft.com/office/drawing/2014/main" val="1189774264"/>
                    </a:ext>
                  </a:extLst>
                </a:gridCol>
              </a:tblGrid>
              <a:tr h="178489">
                <a:tc gridSpan="3">
                  <a:txBody>
                    <a:bodyPr/>
                    <a:lstStyle/>
                    <a:p>
                      <a:pPr indent="431800" algn="ctr">
                        <a:lnSpc>
                          <a:spcPct val="115000"/>
                        </a:lnSpc>
                      </a:pPr>
                      <a:r>
                        <a:rPr lang="es-MX" sz="1800" b="1">
                          <a:effectLst/>
                        </a:rPr>
                        <a:t>Factores Internos</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183458672"/>
                  </a:ext>
                </a:extLst>
              </a:tr>
              <a:tr h="167004">
                <a:tc>
                  <a:txBody>
                    <a:bodyPr/>
                    <a:lstStyle/>
                    <a:p>
                      <a:pPr indent="431800" algn="just">
                        <a:lnSpc>
                          <a:spcPct val="115000"/>
                        </a:lnSpc>
                      </a:pPr>
                      <a:r>
                        <a:rPr lang="es-MX" sz="1800" dirty="0">
                          <a:effectLst/>
                        </a:rPr>
                        <a:t>Fortalezas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solidFill>
                      <a:schemeClr val="accent1">
                        <a:lumMod val="60000"/>
                        <a:lumOff val="40000"/>
                      </a:schemeClr>
                    </a:solidFill>
                  </a:tcPr>
                </a:tc>
                <a:tc rowSpan="2">
                  <a:txBody>
                    <a:bodyPr/>
                    <a:lstStyle/>
                    <a:p>
                      <a:pPr indent="431800" algn="just">
                        <a:lnSpc>
                          <a:spcPct val="115000"/>
                        </a:lnSpc>
                      </a:pPr>
                      <a:r>
                        <a:rPr lang="es-MX" sz="1800">
                          <a:effectLst/>
                        </a:rPr>
                        <a:t> </a:t>
                      </a:r>
                      <a:endParaRPr lang="es-EC"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solidFill>
                      <a:schemeClr val="accent1">
                        <a:lumMod val="60000"/>
                        <a:lumOff val="40000"/>
                      </a:schemeClr>
                    </a:solidFill>
                  </a:tcPr>
                </a:tc>
                <a:tc>
                  <a:txBody>
                    <a:bodyPr/>
                    <a:lstStyle/>
                    <a:p>
                      <a:pPr indent="431800" algn="just">
                        <a:lnSpc>
                          <a:spcPct val="115000"/>
                        </a:lnSpc>
                      </a:pPr>
                      <a:r>
                        <a:rPr lang="es-MX" sz="1800" dirty="0">
                          <a:solidFill>
                            <a:srgbClr val="000000"/>
                          </a:solidFill>
                          <a:effectLst/>
                        </a:rPr>
                        <a:t>Debilidades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solidFill>
                      <a:schemeClr val="accent1">
                        <a:lumMod val="60000"/>
                        <a:lumOff val="40000"/>
                      </a:schemeClr>
                    </a:solidFill>
                  </a:tcPr>
                </a:tc>
                <a:extLst>
                  <a:ext uri="{0D108BD9-81ED-4DB2-BD59-A6C34878D82A}">
                    <a16:rowId xmlns:a16="http://schemas.microsoft.com/office/drawing/2014/main" val="3527206301"/>
                  </a:ext>
                </a:extLst>
              </a:tr>
              <a:tr h="1604345">
                <a:tc>
                  <a:txBody>
                    <a:bodyPr/>
                    <a:lstStyle/>
                    <a:p>
                      <a:pPr indent="431800" algn="just">
                        <a:lnSpc>
                          <a:spcPct val="115000"/>
                        </a:lnSpc>
                      </a:pPr>
                      <a:r>
                        <a:rPr lang="es-ES" sz="1800" b="0" dirty="0">
                          <a:effectLst/>
                        </a:rPr>
                        <a:t>F1. </a:t>
                      </a:r>
                      <a:r>
                        <a:rPr lang="es-MX" sz="1800" b="0" dirty="0">
                          <a:effectLst/>
                        </a:rPr>
                        <a:t>Propuesta basada en la investigación de campo y documental, respaldada por opinión de expertos en el tema. </a:t>
                      </a:r>
                      <a:endParaRPr lang="es-EC" sz="1800" b="0" dirty="0">
                        <a:effectLst/>
                      </a:endParaRPr>
                    </a:p>
                    <a:p>
                      <a:pPr indent="431800" algn="just">
                        <a:lnSpc>
                          <a:spcPct val="115000"/>
                        </a:lnSpc>
                      </a:pPr>
                      <a:r>
                        <a:rPr lang="es-MX" sz="1800" b="0" dirty="0">
                          <a:effectLst/>
                        </a:rPr>
                        <a:t>F2. Propuesta que proporciona un contexto actual del desarrollo de capacidades y amenazas.</a:t>
                      </a:r>
                      <a:endParaRPr lang="es-EC" sz="1800" b="0" dirty="0">
                        <a:effectLst/>
                      </a:endParaRPr>
                    </a:p>
                    <a:p>
                      <a:pPr indent="431800" algn="just">
                        <a:lnSpc>
                          <a:spcPct val="115000"/>
                        </a:lnSpc>
                      </a:pPr>
                      <a:r>
                        <a:rPr lang="es-MX" sz="1800" b="0" dirty="0">
                          <a:effectLst/>
                        </a:rPr>
                        <a:t>F3. Propuesta, sustentable.</a:t>
                      </a:r>
                      <a:endParaRPr lang="es-EC" sz="1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tc>
                <a:tc vMerge="1">
                  <a:txBody>
                    <a:bodyPr/>
                    <a:lstStyle/>
                    <a:p>
                      <a:endParaRPr lang="es-EC"/>
                    </a:p>
                  </a:txBody>
                  <a:tcPr/>
                </a:tc>
                <a:tc>
                  <a:txBody>
                    <a:bodyPr/>
                    <a:lstStyle/>
                    <a:p>
                      <a:pPr indent="431800" algn="just">
                        <a:lnSpc>
                          <a:spcPct val="115000"/>
                        </a:lnSpc>
                      </a:pPr>
                      <a:r>
                        <a:rPr lang="es-MX" sz="1800" dirty="0">
                          <a:effectLst/>
                        </a:rPr>
                        <a:t>D1. De carácter propositivo exclusivamente</a:t>
                      </a:r>
                      <a:endParaRPr lang="es-EC" sz="1800" dirty="0">
                        <a:effectLst/>
                      </a:endParaRPr>
                    </a:p>
                    <a:p>
                      <a:pPr indent="431800" algn="just">
                        <a:lnSpc>
                          <a:spcPct val="115000"/>
                        </a:lnSpc>
                      </a:pPr>
                      <a:r>
                        <a:rPr lang="es-MX" sz="1800" dirty="0">
                          <a:effectLst/>
                        </a:rPr>
                        <a:t>D2. Dependencia de la conformación de equipo de expertos para el desarrollo de modelos complementarios</a:t>
                      </a:r>
                      <a:endParaRPr lang="es-EC" sz="1800" dirty="0">
                        <a:effectLst/>
                      </a:endParaRPr>
                    </a:p>
                    <a:p>
                      <a:pPr indent="431800" algn="just">
                        <a:lnSpc>
                          <a:spcPct val="115000"/>
                        </a:lnSpc>
                      </a:pPr>
                      <a:r>
                        <a:rPr lang="es-MX" sz="1800" dirty="0">
                          <a:effectLst/>
                        </a:rPr>
                        <a:t>D3. Requiere de cambios estructurales.</a:t>
                      </a:r>
                    </a:p>
                    <a:p>
                      <a:pPr indent="431800" algn="just">
                        <a:lnSpc>
                          <a:spcPct val="115000"/>
                        </a:lnSpc>
                      </a:pPr>
                      <a:endParaRPr lang="es-EC" sz="1800" kern="1200" dirty="0">
                        <a:solidFill>
                          <a:schemeClr val="tx1"/>
                        </a:solidFill>
                        <a:effectLst/>
                        <a:latin typeface="+mn-lt"/>
                        <a:ea typeface="+mn-ea"/>
                        <a:cs typeface="+mn-cs"/>
                      </a:endParaRPr>
                    </a:p>
                  </a:txBody>
                  <a:tcPr marL="63170" marR="63170" marT="0" marB="0"/>
                </a:tc>
                <a:extLst>
                  <a:ext uri="{0D108BD9-81ED-4DB2-BD59-A6C34878D82A}">
                    <a16:rowId xmlns:a16="http://schemas.microsoft.com/office/drawing/2014/main" val="3817996802"/>
                  </a:ext>
                </a:extLst>
              </a:tr>
              <a:tr h="230288">
                <a:tc gridSpan="3">
                  <a:txBody>
                    <a:bodyPr/>
                    <a:lstStyle/>
                    <a:p>
                      <a:pPr indent="431800" algn="ctr">
                        <a:lnSpc>
                          <a:spcPct val="115000"/>
                        </a:lnSpc>
                      </a:pPr>
                      <a:r>
                        <a:rPr lang="es-MX" sz="1800" b="1" dirty="0">
                          <a:solidFill>
                            <a:schemeClr val="bg1"/>
                          </a:solidFill>
                          <a:effectLst/>
                        </a:rPr>
                        <a:t>Factores Externos</a:t>
                      </a:r>
                      <a:endParaRPr lang="es-EC"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solidFill>
                      <a:srgbClr val="00B050"/>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064461206"/>
                  </a:ext>
                </a:extLst>
              </a:tr>
              <a:tr h="251384">
                <a:tc>
                  <a:txBody>
                    <a:bodyPr/>
                    <a:lstStyle/>
                    <a:p>
                      <a:pPr indent="431800" algn="just">
                        <a:lnSpc>
                          <a:spcPct val="115000"/>
                        </a:lnSpc>
                      </a:pPr>
                      <a:r>
                        <a:rPr lang="es-MX" sz="1800" dirty="0">
                          <a:effectLst/>
                        </a:rPr>
                        <a:t>Oportunidades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solidFill>
                      <a:schemeClr val="accent3">
                        <a:lumMod val="20000"/>
                        <a:lumOff val="80000"/>
                      </a:schemeClr>
                    </a:solidFill>
                  </a:tcPr>
                </a:tc>
                <a:tc>
                  <a:txBody>
                    <a:bodyPr/>
                    <a:lstStyle/>
                    <a:p>
                      <a:pPr indent="431800" algn="just">
                        <a:lnSpc>
                          <a:spcPct val="115000"/>
                        </a:lnSpc>
                      </a:pPr>
                      <a:r>
                        <a:rPr lang="es-MX"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solidFill>
                      <a:schemeClr val="accent3">
                        <a:lumMod val="20000"/>
                        <a:lumOff val="80000"/>
                      </a:schemeClr>
                    </a:solidFill>
                  </a:tcPr>
                </a:tc>
                <a:tc>
                  <a:txBody>
                    <a:bodyPr/>
                    <a:lstStyle/>
                    <a:p>
                      <a:pPr indent="431800" algn="just">
                        <a:lnSpc>
                          <a:spcPct val="115000"/>
                        </a:lnSpc>
                      </a:pPr>
                      <a:r>
                        <a:rPr lang="es-MX" sz="1800" dirty="0">
                          <a:solidFill>
                            <a:srgbClr val="000000"/>
                          </a:solidFill>
                          <a:effectLst/>
                        </a:rPr>
                        <a:t>Amenazas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solidFill>
                      <a:schemeClr val="accent3">
                        <a:lumMod val="20000"/>
                        <a:lumOff val="80000"/>
                      </a:schemeClr>
                    </a:solidFill>
                  </a:tcPr>
                </a:tc>
                <a:extLst>
                  <a:ext uri="{0D108BD9-81ED-4DB2-BD59-A6C34878D82A}">
                    <a16:rowId xmlns:a16="http://schemas.microsoft.com/office/drawing/2014/main" val="1264361092"/>
                  </a:ext>
                </a:extLst>
              </a:tr>
              <a:tr h="1927805">
                <a:tc>
                  <a:txBody>
                    <a:bodyPr/>
                    <a:lstStyle/>
                    <a:p>
                      <a:pPr indent="431800" algn="just">
                        <a:lnSpc>
                          <a:spcPct val="115000"/>
                        </a:lnSpc>
                      </a:pPr>
                      <a:r>
                        <a:rPr lang="es-MX" sz="1800" b="0" dirty="0">
                          <a:effectLst/>
                        </a:rPr>
                        <a:t>O1. Estructura organizacional y modelo de gestión por procesos.</a:t>
                      </a:r>
                      <a:endParaRPr lang="es-EC" sz="1800" b="0" dirty="0">
                        <a:effectLst/>
                      </a:endParaRPr>
                    </a:p>
                    <a:p>
                      <a:pPr indent="431800" algn="just">
                        <a:lnSpc>
                          <a:spcPct val="115000"/>
                        </a:lnSpc>
                      </a:pPr>
                      <a:r>
                        <a:rPr lang="es-MX" sz="1800" b="0" dirty="0">
                          <a:effectLst/>
                        </a:rPr>
                        <a:t>O2. Proceso de transformación de capacidades de respaldo a iniciativas de optimización.</a:t>
                      </a:r>
                      <a:endParaRPr lang="es-EC" sz="1800" b="0" dirty="0">
                        <a:effectLst/>
                      </a:endParaRPr>
                    </a:p>
                    <a:p>
                      <a:pPr indent="431800" algn="just">
                        <a:lnSpc>
                          <a:spcPct val="115000"/>
                        </a:lnSpc>
                      </a:pPr>
                      <a:r>
                        <a:rPr lang="es-MX" sz="1800" b="0" dirty="0">
                          <a:effectLst/>
                        </a:rPr>
                        <a:t>O3. Generar vínculos con la sociedad que permitan el fortalecimiento institucional</a:t>
                      </a:r>
                      <a:endParaRPr lang="es-EC" sz="1800" b="0" dirty="0">
                        <a:effectLst/>
                      </a:endParaRPr>
                    </a:p>
                    <a:p>
                      <a:pPr indent="431800" algn="just">
                        <a:lnSpc>
                          <a:spcPct val="115000"/>
                        </a:lnSpc>
                      </a:pPr>
                      <a:r>
                        <a:rPr lang="es-MX"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tc>
                <a:tc>
                  <a:txBody>
                    <a:bodyPr/>
                    <a:lstStyle/>
                    <a:p>
                      <a:pPr indent="431800" algn="just">
                        <a:lnSpc>
                          <a:spcPct val="115000"/>
                        </a:lnSpc>
                      </a:pPr>
                      <a:r>
                        <a:rPr lang="es-MX" sz="1800" dirty="0">
                          <a:effectLst/>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solidFill>
                      <a:schemeClr val="accent3">
                        <a:lumMod val="20000"/>
                        <a:lumOff val="80000"/>
                      </a:schemeClr>
                    </a:solidFill>
                  </a:tcPr>
                </a:tc>
                <a:tc>
                  <a:txBody>
                    <a:bodyPr/>
                    <a:lstStyle/>
                    <a:p>
                      <a:pPr indent="431800" algn="just">
                        <a:lnSpc>
                          <a:spcPct val="115000"/>
                        </a:lnSpc>
                      </a:pPr>
                      <a:r>
                        <a:rPr lang="es-MX" sz="1800" dirty="0">
                          <a:effectLst/>
                        </a:rPr>
                        <a:t>A1. Recursos limitados para implementación.</a:t>
                      </a:r>
                      <a:endParaRPr lang="es-EC" sz="1800" dirty="0">
                        <a:effectLst/>
                      </a:endParaRPr>
                    </a:p>
                    <a:p>
                      <a:pPr indent="431800" algn="just">
                        <a:lnSpc>
                          <a:spcPct val="115000"/>
                        </a:lnSpc>
                      </a:pPr>
                      <a:r>
                        <a:rPr lang="es-MX" sz="1800" dirty="0">
                          <a:effectLst/>
                        </a:rPr>
                        <a:t>A2. Doctrina limitada y no específica respecto al fortalecimiento y desarrollo de las reservas de las FF.AA.</a:t>
                      </a:r>
                      <a:endParaRPr lang="es-EC" sz="1800" dirty="0">
                        <a:effectLst/>
                      </a:endParaRPr>
                    </a:p>
                    <a:p>
                      <a:pPr indent="431800" algn="just">
                        <a:lnSpc>
                          <a:spcPct val="115000"/>
                        </a:lnSpc>
                      </a:pPr>
                      <a:r>
                        <a:rPr lang="es-MX" sz="1800" dirty="0">
                          <a:effectLst/>
                        </a:rPr>
                        <a:t>A3. Líneas de transformación definidas.</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170" marR="63170" marT="0" marB="0"/>
                </a:tc>
                <a:extLst>
                  <a:ext uri="{0D108BD9-81ED-4DB2-BD59-A6C34878D82A}">
                    <a16:rowId xmlns:a16="http://schemas.microsoft.com/office/drawing/2014/main" val="3182105283"/>
                  </a:ext>
                </a:extLst>
              </a:tr>
            </a:tbl>
          </a:graphicData>
        </a:graphic>
      </p:graphicFrame>
    </p:spTree>
    <p:extLst>
      <p:ext uri="{BB962C8B-B14F-4D97-AF65-F5344CB8AC3E}">
        <p14:creationId xmlns:p14="http://schemas.microsoft.com/office/powerpoint/2010/main" val="3882784163"/>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68000">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14:bounceEnd="68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68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60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4 Placa">
            <a:extLst>
              <a:ext uri="{FF2B5EF4-FFF2-40B4-BE49-F238E27FC236}">
                <a16:creationId xmlns:a16="http://schemas.microsoft.com/office/drawing/2014/main" id="{8ECB178C-F0A1-4B15-9036-8C99D5B2D1E9}"/>
              </a:ext>
            </a:extLst>
          </p:cNvPr>
          <p:cNvSpPr/>
          <p:nvPr/>
        </p:nvSpPr>
        <p:spPr>
          <a:xfrm>
            <a:off x="914400" y="0"/>
            <a:ext cx="6160655" cy="479502"/>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b="1" dirty="0">
                <a:solidFill>
                  <a:schemeClr val="bg1"/>
                </a:solidFill>
                <a:effectLst>
                  <a:outerShdw blurRad="38100" dist="38100" dir="2700000" algn="tl">
                    <a:srgbClr val="000000">
                      <a:alpha val="43137"/>
                    </a:srgbClr>
                  </a:outerShdw>
                </a:effectLst>
              </a:rPr>
              <a:t>Estrategias de </a:t>
            </a:r>
            <a:r>
              <a:rPr lang="es-ES" sz="2400" b="1">
                <a:solidFill>
                  <a:schemeClr val="bg1"/>
                </a:solidFill>
                <a:effectLst>
                  <a:outerShdw blurRad="38100" dist="38100" dir="2700000" algn="tl">
                    <a:srgbClr val="000000">
                      <a:alpha val="43137"/>
                    </a:srgbClr>
                  </a:outerShdw>
                </a:effectLst>
              </a:rPr>
              <a:t>Validación </a:t>
            </a:r>
            <a:r>
              <a:rPr lang="es-ES" sz="2400" b="1" dirty="0">
                <a:solidFill>
                  <a:schemeClr val="bg1"/>
                </a:solidFill>
                <a:effectLst>
                  <a:outerShdw blurRad="38100" dist="38100" dir="2700000" algn="tl">
                    <a:srgbClr val="000000">
                      <a:alpha val="43137"/>
                    </a:srgbClr>
                  </a:outerShdw>
                </a:effectLst>
              </a:rPr>
              <a:t>de la propuesta</a:t>
            </a:r>
            <a:endParaRPr lang="es-EC" sz="2400" b="1" dirty="0">
              <a:solidFill>
                <a:schemeClr val="bg1"/>
              </a:solidFill>
              <a:effectLst>
                <a:outerShdw blurRad="38100" dist="38100" dir="2700000" algn="tl">
                  <a:srgbClr val="000000">
                    <a:alpha val="43137"/>
                  </a:srgbClr>
                </a:outerShdw>
              </a:effectLst>
            </a:endParaRPr>
          </a:p>
        </p:txBody>
      </p:sp>
      <p:graphicFrame>
        <p:nvGraphicFramePr>
          <p:cNvPr id="8" name="Diagrama 7">
            <a:extLst>
              <a:ext uri="{FF2B5EF4-FFF2-40B4-BE49-F238E27FC236}">
                <a16:creationId xmlns:a16="http://schemas.microsoft.com/office/drawing/2014/main" id="{43A16AF5-318D-43CD-9AE1-8254EE6EA357}"/>
              </a:ext>
            </a:extLst>
          </p:cNvPr>
          <p:cNvGraphicFramePr/>
          <p:nvPr>
            <p:extLst>
              <p:ext uri="{D42A27DB-BD31-4B8C-83A1-F6EECF244321}">
                <p14:modId xmlns:p14="http://schemas.microsoft.com/office/powerpoint/2010/main" val="1617890469"/>
              </p:ext>
            </p:extLst>
          </p:nvPr>
        </p:nvGraphicFramePr>
        <p:xfrm>
          <a:off x="0" y="680224"/>
          <a:ext cx="12192000" cy="5577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5226148"/>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68000">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14:bounceEnd="68000">
                                          <p:cBhvr additive="base">
                                            <p:cTn id="7" dur="500" fill="hold"/>
                                            <p:tgtEl>
                                              <p:spTgt spid="7"/>
                                            </p:tgtEl>
                                            <p:attrNameLst>
                                              <p:attrName>ppt_x</p:attrName>
                                            </p:attrNameLst>
                                          </p:cBhvr>
                                          <p:tavLst>
                                            <p:tav tm="0">
                                              <p:val>
                                                <p:strVal val="1+#ppt_w/2"/>
                                              </p:val>
                                            </p:tav>
                                            <p:tav tm="100000">
                                              <p:val>
                                                <p:strVal val="#ppt_x"/>
                                              </p:val>
                                            </p:tav>
                                          </p:tavLst>
                                        </p:anim>
                                        <p:anim calcmode="lin" valueType="num" p14:bounceEnd="68000">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2250"/>
                                </p:stCondLst>
                                <p:childTnLst>
                                  <p:par>
                                    <p:cTn id="10" presetID="26" presetClass="emph" presetSubtype="0" fill="hold" grpId="1" nodeType="afterEffect">
                                      <p:stCondLst>
                                        <p:cond delay="0"/>
                                      </p:stCondLst>
                                      <p:iterate type="lt">
                                        <p:tmPct val="0"/>
                                      </p:iterate>
                                      <p:childTnLst>
                                        <p:animEffect transition="out" filter="fade">
                                          <p:cBhvr>
                                            <p:cTn id="11" dur="500" tmFilter="0, 0; .2, .5; .8, .5; 1, 0"/>
                                            <p:tgtEl>
                                              <p:spTgt spid="7"/>
                                            </p:tgtEl>
                                          </p:cBhvr>
                                        </p:animEffect>
                                        <p:animScale>
                                          <p:cBhvr>
                                            <p:cTn id="12"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0A82E48-C20E-4B38-B2A5-B1F4A74000D3}"/>
              </a:ext>
            </a:extLst>
          </p:cNvPr>
          <p:cNvGraphicFramePr/>
          <p:nvPr>
            <p:extLst>
              <p:ext uri="{D42A27DB-BD31-4B8C-83A1-F6EECF244321}">
                <p14:modId xmlns:p14="http://schemas.microsoft.com/office/powerpoint/2010/main" val="3249822890"/>
              </p:ext>
            </p:extLst>
          </p:nvPr>
        </p:nvGraphicFramePr>
        <p:xfrm>
          <a:off x="758283" y="507380"/>
          <a:ext cx="11262731" cy="584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Placa">
            <a:extLst>
              <a:ext uri="{FF2B5EF4-FFF2-40B4-BE49-F238E27FC236}">
                <a16:creationId xmlns:a16="http://schemas.microsoft.com/office/drawing/2014/main" id="{D1F858BA-FA6A-4A1A-83F2-B76FA23BC71C}"/>
              </a:ext>
            </a:extLst>
          </p:cNvPr>
          <p:cNvSpPr/>
          <p:nvPr/>
        </p:nvSpPr>
        <p:spPr>
          <a:xfrm>
            <a:off x="836575" y="-33454"/>
            <a:ext cx="2196558" cy="468351"/>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b="1" dirty="0">
                <a:solidFill>
                  <a:schemeClr val="bg1"/>
                </a:solidFill>
                <a:effectLst>
                  <a:outerShdw blurRad="38100" dist="38100" dir="2700000" algn="tl">
                    <a:srgbClr val="000000">
                      <a:alpha val="43137"/>
                    </a:srgbClr>
                  </a:outerShdw>
                </a:effectLst>
              </a:rPr>
              <a:t>Conclusiones</a:t>
            </a:r>
            <a:endParaRPr lang="es-EC"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3288733"/>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48000">
                                      <p:stCondLst>
                                        <p:cond delay="0"/>
                                      </p:stCondLst>
                                      <p:childTnLst>
                                        <p:set>
                                          <p:cBhvr>
                                            <p:cTn id="6"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14:bounceEnd="48000">
                                          <p:cBhvr additive="base">
                                            <p:cTn id="7"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48000">
                                      <p:stCondLst>
                                        <p:cond delay="0"/>
                                      </p:stCondLst>
                                      <p:childTnLst>
                                        <p:set>
                                          <p:cBhvr>
                                            <p:cTn id="12" dur="1" fill="hold">
                                              <p:stCondLst>
                                                <p:cond delay="0"/>
                                              </p:stCondLst>
                                            </p:cTn>
                                            <p:tgtEl>
                                              <p:spTgt spid="3">
                                                <p:graphicEl>
                                                  <a:dgm id="{B9A5C946-EFAB-4912-869B-B962233EC14B}"/>
                                                </p:graphicEl>
                                              </p:spTgt>
                                            </p:tgtEl>
                                            <p:attrNameLst>
                                              <p:attrName>style.visibility</p:attrName>
                                            </p:attrNameLst>
                                          </p:cBhvr>
                                          <p:to>
                                            <p:strVal val="visible"/>
                                          </p:to>
                                        </p:set>
                                        <p:anim calcmode="lin" valueType="num" p14:bounceEnd="48000">
                                          <p:cBhvr additive="base">
                                            <p:cTn id="13" dur="500" fill="hold"/>
                                            <p:tgtEl>
                                              <p:spTgt spid="3">
                                                <p:graphicEl>
                                                  <a:dgm id="{B9A5C946-EFAB-4912-869B-B962233EC14B}"/>
                                                </p:graphicEl>
                                              </p:spTgt>
                                            </p:tgtEl>
                                            <p:attrNameLst>
                                              <p:attrName>ppt_x</p:attrName>
                                            </p:attrNameLst>
                                          </p:cBhvr>
                                          <p:tavLst>
                                            <p:tav tm="0">
                                              <p:val>
                                                <p:strVal val="1+#ppt_w/2"/>
                                              </p:val>
                                            </p:tav>
                                            <p:tav tm="100000">
                                              <p:val>
                                                <p:strVal val="#ppt_x"/>
                                              </p:val>
                                            </p:tav>
                                          </p:tavLst>
                                        </p:anim>
                                        <p:anim calcmode="lin" valueType="num" p14:bounceEnd="48000">
                                          <p:cBhvr additive="base">
                                            <p:cTn id="14" dur="500" fill="hold"/>
                                            <p:tgtEl>
                                              <p:spTgt spid="3">
                                                <p:graphicEl>
                                                  <a:dgm id="{B9A5C946-EFAB-4912-869B-B962233EC14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68000">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14:bounceEnd="68000">
                                          <p:cBhvr additive="base">
                                            <p:cTn id="19" dur="500" fill="hold"/>
                                            <p:tgtEl>
                                              <p:spTgt spid="7"/>
                                            </p:tgtEl>
                                            <p:attrNameLst>
                                              <p:attrName>ppt_x</p:attrName>
                                            </p:attrNameLst>
                                          </p:cBhvr>
                                          <p:tavLst>
                                            <p:tav tm="0">
                                              <p:val>
                                                <p:strVal val="1+#ppt_w/2"/>
                                              </p:val>
                                            </p:tav>
                                            <p:tav tm="100000">
                                              <p:val>
                                                <p:strVal val="#ppt_x"/>
                                              </p:val>
                                            </p:tav>
                                          </p:tavLst>
                                        </p:anim>
                                        <p:anim calcmode="lin" valueType="num" p14:bounceEnd="68000">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animBg="1"/>
          <p:bldP spid="7"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cBhvr additive="base">
                                            <p:cTn id="7"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graphicEl>
                                                  <a:dgm id="{B9A5C946-EFAB-4912-869B-B962233EC14B}"/>
                                                </p:graphicEl>
                                              </p:spTgt>
                                            </p:tgtEl>
                                            <p:attrNameLst>
                                              <p:attrName>style.visibility</p:attrName>
                                            </p:attrNameLst>
                                          </p:cBhvr>
                                          <p:to>
                                            <p:strVal val="visible"/>
                                          </p:to>
                                        </p:set>
                                        <p:anim calcmode="lin" valueType="num">
                                          <p:cBhvr additive="base">
                                            <p:cTn id="13" dur="500" fill="hold"/>
                                            <p:tgtEl>
                                              <p:spTgt spid="3">
                                                <p:graphicEl>
                                                  <a:dgm id="{B9A5C946-EFAB-4912-869B-B962233EC14B}"/>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graphicEl>
                                                  <a:dgm id="{B9A5C946-EFAB-4912-869B-B962233EC14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animBg="1"/>
          <p:bldP spid="7" grpId="1" animBg="1"/>
        </p:bldLst>
      </p:timing>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0A82E48-C20E-4B38-B2A5-B1F4A74000D3}"/>
              </a:ext>
            </a:extLst>
          </p:cNvPr>
          <p:cNvGraphicFramePr/>
          <p:nvPr>
            <p:extLst>
              <p:ext uri="{D42A27DB-BD31-4B8C-83A1-F6EECF244321}">
                <p14:modId xmlns:p14="http://schemas.microsoft.com/office/powerpoint/2010/main" val="838083341"/>
              </p:ext>
            </p:extLst>
          </p:nvPr>
        </p:nvGraphicFramePr>
        <p:xfrm>
          <a:off x="758283" y="507380"/>
          <a:ext cx="11262731" cy="584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Placa">
            <a:extLst>
              <a:ext uri="{FF2B5EF4-FFF2-40B4-BE49-F238E27FC236}">
                <a16:creationId xmlns:a16="http://schemas.microsoft.com/office/drawing/2014/main" id="{D1F858BA-FA6A-4A1A-83F2-B76FA23BC71C}"/>
              </a:ext>
            </a:extLst>
          </p:cNvPr>
          <p:cNvSpPr/>
          <p:nvPr/>
        </p:nvSpPr>
        <p:spPr>
          <a:xfrm>
            <a:off x="836575" y="-33454"/>
            <a:ext cx="2196558" cy="468351"/>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b="1" dirty="0">
                <a:solidFill>
                  <a:schemeClr val="bg1"/>
                </a:solidFill>
                <a:effectLst>
                  <a:outerShdw blurRad="38100" dist="38100" dir="2700000" algn="tl">
                    <a:srgbClr val="000000">
                      <a:alpha val="43137"/>
                    </a:srgbClr>
                  </a:outerShdw>
                </a:effectLst>
              </a:rPr>
              <a:t>Conclusiones</a:t>
            </a:r>
            <a:endParaRPr lang="es-EC"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1466970"/>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48000">
                                      <p:stCondLst>
                                        <p:cond delay="0"/>
                                      </p:stCondLst>
                                      <p:childTnLst>
                                        <p:set>
                                          <p:cBhvr>
                                            <p:cTn id="6"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14:bounceEnd="48000">
                                          <p:cBhvr additive="base">
                                            <p:cTn id="7"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48000">
                                      <p:stCondLst>
                                        <p:cond delay="0"/>
                                      </p:stCondLst>
                                      <p:childTnLst>
                                        <p:set>
                                          <p:cBhvr>
                                            <p:cTn id="12" dur="1" fill="hold">
                                              <p:stCondLst>
                                                <p:cond delay="0"/>
                                              </p:stCondLst>
                                            </p:cTn>
                                            <p:tgtEl>
                                              <p:spTgt spid="3">
                                                <p:graphicEl>
                                                  <a:dgm id="{FD866FEC-F82A-43BB-8EDC-0CAFF83BE4DF}"/>
                                                </p:graphicEl>
                                              </p:spTgt>
                                            </p:tgtEl>
                                            <p:attrNameLst>
                                              <p:attrName>style.visibility</p:attrName>
                                            </p:attrNameLst>
                                          </p:cBhvr>
                                          <p:to>
                                            <p:strVal val="visible"/>
                                          </p:to>
                                        </p:set>
                                        <p:anim calcmode="lin" valueType="num" p14:bounceEnd="48000">
                                          <p:cBhvr additive="base">
                                            <p:cTn id="13" dur="500" fill="hold"/>
                                            <p:tgtEl>
                                              <p:spTgt spid="3">
                                                <p:graphicEl>
                                                  <a:dgm id="{FD866FEC-F82A-43BB-8EDC-0CAFF83BE4DF}"/>
                                                </p:graphicEl>
                                              </p:spTgt>
                                            </p:tgtEl>
                                            <p:attrNameLst>
                                              <p:attrName>ppt_x</p:attrName>
                                            </p:attrNameLst>
                                          </p:cBhvr>
                                          <p:tavLst>
                                            <p:tav tm="0">
                                              <p:val>
                                                <p:strVal val="1+#ppt_w/2"/>
                                              </p:val>
                                            </p:tav>
                                            <p:tav tm="100000">
                                              <p:val>
                                                <p:strVal val="#ppt_x"/>
                                              </p:val>
                                            </p:tav>
                                          </p:tavLst>
                                        </p:anim>
                                        <p:anim calcmode="lin" valueType="num" p14:bounceEnd="48000">
                                          <p:cBhvr additive="base">
                                            <p:cTn id="14" dur="500" fill="hold"/>
                                            <p:tgtEl>
                                              <p:spTgt spid="3">
                                                <p:graphicEl>
                                                  <a:dgm id="{FD866FEC-F82A-43BB-8EDC-0CAFF83BE4DF}"/>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68000">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14:bounceEnd="68000">
                                          <p:cBhvr additive="base">
                                            <p:cTn id="19" dur="500" fill="hold"/>
                                            <p:tgtEl>
                                              <p:spTgt spid="7"/>
                                            </p:tgtEl>
                                            <p:attrNameLst>
                                              <p:attrName>ppt_x</p:attrName>
                                            </p:attrNameLst>
                                          </p:cBhvr>
                                          <p:tavLst>
                                            <p:tav tm="0">
                                              <p:val>
                                                <p:strVal val="1+#ppt_w/2"/>
                                              </p:val>
                                            </p:tav>
                                            <p:tav tm="100000">
                                              <p:val>
                                                <p:strVal val="#ppt_x"/>
                                              </p:val>
                                            </p:tav>
                                          </p:tavLst>
                                        </p:anim>
                                        <p:anim calcmode="lin" valueType="num" p14:bounceEnd="68000">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animBg="1"/>
          <p:bldP spid="7"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cBhvr additive="base">
                                            <p:cTn id="7"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graphicEl>
                                                  <a:dgm id="{FD866FEC-F82A-43BB-8EDC-0CAFF83BE4DF}"/>
                                                </p:graphicEl>
                                              </p:spTgt>
                                            </p:tgtEl>
                                            <p:attrNameLst>
                                              <p:attrName>style.visibility</p:attrName>
                                            </p:attrNameLst>
                                          </p:cBhvr>
                                          <p:to>
                                            <p:strVal val="visible"/>
                                          </p:to>
                                        </p:set>
                                        <p:anim calcmode="lin" valueType="num">
                                          <p:cBhvr additive="base">
                                            <p:cTn id="13" dur="500" fill="hold"/>
                                            <p:tgtEl>
                                              <p:spTgt spid="3">
                                                <p:graphicEl>
                                                  <a:dgm id="{FD866FEC-F82A-43BB-8EDC-0CAFF83BE4DF}"/>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graphicEl>
                                                  <a:dgm id="{FD866FEC-F82A-43BB-8EDC-0CAFF83BE4DF}"/>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05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animBg="1"/>
          <p:bldP spid="7" grpId="1" animBg="1"/>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90A82E48-C20E-4B38-B2A5-B1F4A74000D3}"/>
              </a:ext>
            </a:extLst>
          </p:cNvPr>
          <p:cNvGraphicFramePr/>
          <p:nvPr>
            <p:extLst>
              <p:ext uri="{D42A27DB-BD31-4B8C-83A1-F6EECF244321}">
                <p14:modId xmlns:p14="http://schemas.microsoft.com/office/powerpoint/2010/main" val="3198367985"/>
              </p:ext>
            </p:extLst>
          </p:nvPr>
        </p:nvGraphicFramePr>
        <p:xfrm>
          <a:off x="535259" y="814039"/>
          <a:ext cx="11262731" cy="5843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Placa">
            <a:extLst>
              <a:ext uri="{FF2B5EF4-FFF2-40B4-BE49-F238E27FC236}">
                <a16:creationId xmlns:a16="http://schemas.microsoft.com/office/drawing/2014/main" id="{D1F858BA-FA6A-4A1A-83F2-B76FA23BC71C}"/>
              </a:ext>
            </a:extLst>
          </p:cNvPr>
          <p:cNvSpPr/>
          <p:nvPr/>
        </p:nvSpPr>
        <p:spPr>
          <a:xfrm>
            <a:off x="836574" y="-33454"/>
            <a:ext cx="2798723" cy="468351"/>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b="1" dirty="0">
                <a:solidFill>
                  <a:schemeClr val="bg1"/>
                </a:solidFill>
                <a:effectLst>
                  <a:outerShdw blurRad="38100" dist="38100" dir="2700000" algn="tl">
                    <a:srgbClr val="000000">
                      <a:alpha val="43137"/>
                    </a:srgbClr>
                  </a:outerShdw>
                </a:effectLst>
              </a:rPr>
              <a:t>Recomendaciones</a:t>
            </a:r>
            <a:endParaRPr lang="es-EC" sz="2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13564942"/>
      </p:ext>
    </p:extLst>
  </p:cSld>
  <p:clrMapOvr>
    <a:masterClrMapping/>
  </p:clrMapOvr>
  <p:transition spd="slow">
    <p:push/>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14:presetBounceEnd="48000">
                                      <p:stCondLst>
                                        <p:cond delay="0"/>
                                      </p:stCondLst>
                                      <p:childTnLst>
                                        <p:set>
                                          <p:cBhvr>
                                            <p:cTn id="6"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14:bounceEnd="48000">
                                          <p:cBhvr additive="base">
                                            <p:cTn id="7"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14:bounceEnd="48000">
                                          <p:cBhvr additive="base">
                                            <p:cTn id="8"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14:presetBounceEnd="48000">
                                      <p:stCondLst>
                                        <p:cond delay="0"/>
                                      </p:stCondLst>
                                      <p:childTnLst>
                                        <p:set>
                                          <p:cBhvr>
                                            <p:cTn id="12" dur="1" fill="hold">
                                              <p:stCondLst>
                                                <p:cond delay="0"/>
                                              </p:stCondLst>
                                            </p:cTn>
                                            <p:tgtEl>
                                              <p:spTgt spid="3">
                                                <p:graphicEl>
                                                  <a:dgm id="{2DCD210A-6FB0-44A3-A5A2-78460E39DB36}"/>
                                                </p:graphicEl>
                                              </p:spTgt>
                                            </p:tgtEl>
                                            <p:attrNameLst>
                                              <p:attrName>style.visibility</p:attrName>
                                            </p:attrNameLst>
                                          </p:cBhvr>
                                          <p:to>
                                            <p:strVal val="visible"/>
                                          </p:to>
                                        </p:set>
                                        <p:anim calcmode="lin" valueType="num" p14:bounceEnd="48000">
                                          <p:cBhvr additive="base">
                                            <p:cTn id="13" dur="500" fill="hold"/>
                                            <p:tgtEl>
                                              <p:spTgt spid="3">
                                                <p:graphicEl>
                                                  <a:dgm id="{2DCD210A-6FB0-44A3-A5A2-78460E39DB36}"/>
                                                </p:graphicEl>
                                              </p:spTgt>
                                            </p:tgtEl>
                                            <p:attrNameLst>
                                              <p:attrName>ppt_x</p:attrName>
                                            </p:attrNameLst>
                                          </p:cBhvr>
                                          <p:tavLst>
                                            <p:tav tm="0">
                                              <p:val>
                                                <p:strVal val="1+#ppt_w/2"/>
                                              </p:val>
                                            </p:tav>
                                            <p:tav tm="100000">
                                              <p:val>
                                                <p:strVal val="#ppt_x"/>
                                              </p:val>
                                            </p:tav>
                                          </p:tavLst>
                                        </p:anim>
                                        <p:anim calcmode="lin" valueType="num" p14:bounceEnd="48000">
                                          <p:cBhvr additive="base">
                                            <p:cTn id="14" dur="500" fill="hold"/>
                                            <p:tgtEl>
                                              <p:spTgt spid="3">
                                                <p:graphicEl>
                                                  <a:dgm id="{2DCD210A-6FB0-44A3-A5A2-78460E39DB3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14:presetBounceEnd="68000">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14:bounceEnd="68000">
                                          <p:cBhvr additive="base">
                                            <p:cTn id="19" dur="500" fill="hold"/>
                                            <p:tgtEl>
                                              <p:spTgt spid="7"/>
                                            </p:tgtEl>
                                            <p:attrNameLst>
                                              <p:attrName>ppt_x</p:attrName>
                                            </p:attrNameLst>
                                          </p:cBhvr>
                                          <p:tavLst>
                                            <p:tav tm="0">
                                              <p:val>
                                                <p:strVal val="1+#ppt_w/2"/>
                                              </p:val>
                                            </p:tav>
                                            <p:tav tm="100000">
                                              <p:val>
                                                <p:strVal val="#ppt_x"/>
                                              </p:val>
                                            </p:tav>
                                          </p:tavLst>
                                        </p:anim>
                                        <p:anim calcmode="lin" valueType="num" p14:bounceEnd="68000">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2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animBg="1"/>
          <p:bldP spid="7"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graphicEl>
                                                  <a:dgm id="{9D757E0E-0F25-4316-A688-AB79F4D27E8B}"/>
                                                </p:graphicEl>
                                              </p:spTgt>
                                            </p:tgtEl>
                                            <p:attrNameLst>
                                              <p:attrName>style.visibility</p:attrName>
                                            </p:attrNameLst>
                                          </p:cBhvr>
                                          <p:to>
                                            <p:strVal val="visible"/>
                                          </p:to>
                                        </p:set>
                                        <p:anim calcmode="lin" valueType="num">
                                          <p:cBhvr additive="base">
                                            <p:cTn id="7" dur="500" fill="hold"/>
                                            <p:tgtEl>
                                              <p:spTgt spid="3">
                                                <p:graphicEl>
                                                  <a:dgm id="{9D757E0E-0F25-4316-A688-AB79F4D27E8B}"/>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graphicEl>
                                                  <a:dgm id="{9D757E0E-0F25-4316-A688-AB79F4D27E8B}"/>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graphicEl>
                                                  <a:dgm id="{2DCD210A-6FB0-44A3-A5A2-78460E39DB36}"/>
                                                </p:graphicEl>
                                              </p:spTgt>
                                            </p:tgtEl>
                                            <p:attrNameLst>
                                              <p:attrName>style.visibility</p:attrName>
                                            </p:attrNameLst>
                                          </p:cBhvr>
                                          <p:to>
                                            <p:strVal val="visible"/>
                                          </p:to>
                                        </p:set>
                                        <p:anim calcmode="lin" valueType="num">
                                          <p:cBhvr additive="base">
                                            <p:cTn id="13" dur="500" fill="hold"/>
                                            <p:tgtEl>
                                              <p:spTgt spid="3">
                                                <p:graphicEl>
                                                  <a:dgm id="{2DCD210A-6FB0-44A3-A5A2-78460E39DB36}"/>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graphicEl>
                                                  <a:dgm id="{2DCD210A-6FB0-44A3-A5A2-78460E39DB36}"/>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200"/>
                                </p:stCondLst>
                                <p:childTnLst>
                                  <p:par>
                                    <p:cTn id="22" presetID="26" presetClass="emph" presetSubtype="0" fill="hold" grpId="1" nodeType="afterEffect">
                                      <p:stCondLst>
                                        <p:cond delay="0"/>
                                      </p:stCondLst>
                                      <p:iterate type="lt">
                                        <p:tmPct val="0"/>
                                      </p:iterate>
                                      <p:childTnLst>
                                        <p:animEffect transition="out" filter="fade">
                                          <p:cBhvr>
                                            <p:cTn id="23" dur="500" tmFilter="0, 0; .2, .5; .8, .5; 1, 0"/>
                                            <p:tgtEl>
                                              <p:spTgt spid="7"/>
                                            </p:tgtEl>
                                          </p:cBhvr>
                                        </p:animEffect>
                                        <p:animScale>
                                          <p:cBhvr>
                                            <p:cTn id="24"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7" grpId="0" animBg="1"/>
          <p:bldP spid="7" grpId="1" animBg="1"/>
        </p:bldLst>
      </p:timing>
    </mc:Fallback>
  </mc:AlternateContent>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Rectángulo"/>
          <p:cNvSpPr/>
          <p:nvPr/>
        </p:nvSpPr>
        <p:spPr>
          <a:xfrm>
            <a:off x="6477918" y="5629219"/>
            <a:ext cx="5467959" cy="461665"/>
          </a:xfrm>
          <a:prstGeom prst="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ES" sz="2400" b="1" dirty="0">
                <a:solidFill>
                  <a:schemeClr val="bg1"/>
                </a:solidFill>
                <a:effectLst>
                  <a:outerShdw blurRad="38100" dist="38100" dir="2700000" algn="tl">
                    <a:srgbClr val="000000">
                      <a:alpha val="43137"/>
                    </a:srgbClr>
                  </a:outerShdw>
                </a:effectLst>
              </a:rPr>
              <a:t>MUCHAS GRACIAS</a:t>
            </a:r>
          </a:p>
        </p:txBody>
      </p:sp>
    </p:spTree>
    <p:extLst>
      <p:ext uri="{BB962C8B-B14F-4D97-AF65-F5344CB8AC3E}">
        <p14:creationId xmlns:p14="http://schemas.microsoft.com/office/powerpoint/2010/main" val="303717380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p:cTn id="7" dur="500" fill="hold"/>
                                        <p:tgtEl>
                                          <p:spTgt spid="2">
                                            <p:bg/>
                                          </p:spTgt>
                                        </p:tgtEl>
                                        <p:attrNameLst>
                                          <p:attrName>ppt_w</p:attrName>
                                        </p:attrNameLst>
                                      </p:cBhvr>
                                      <p:tavLst>
                                        <p:tav tm="0">
                                          <p:val>
                                            <p:fltVal val="0"/>
                                          </p:val>
                                        </p:tav>
                                        <p:tav tm="100000">
                                          <p:val>
                                            <p:strVal val="#ppt_w"/>
                                          </p:val>
                                        </p:tav>
                                      </p:tavLst>
                                    </p:anim>
                                    <p:anim calcmode="lin" valueType="num">
                                      <p:cBhvr>
                                        <p:cTn id="8" dur="500" fill="hold"/>
                                        <p:tgtEl>
                                          <p:spTgt spid="2">
                                            <p:bg/>
                                          </p:spTgt>
                                        </p:tgtEl>
                                        <p:attrNameLst>
                                          <p:attrName>ppt_h</p:attrName>
                                        </p:attrNameLst>
                                      </p:cBhvr>
                                      <p:tavLst>
                                        <p:tav tm="0">
                                          <p:val>
                                            <p:fltVal val="0"/>
                                          </p:val>
                                        </p:tav>
                                        <p:tav tm="100000">
                                          <p:val>
                                            <p:strVal val="#ppt_h"/>
                                          </p:val>
                                        </p:tav>
                                      </p:tavLst>
                                    </p:anim>
                                    <p:animEffect transition="in" filter="fade">
                                      <p:cBhvr>
                                        <p:cTn id="9" dur="500"/>
                                        <p:tgtEl>
                                          <p:spTgt spid="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iterate type="lt">
                                    <p:tmPct val="10000"/>
                                  </p:iterate>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p:cTn id="14"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ángulo 2"/>
          <p:cNvSpPr/>
          <p:nvPr/>
        </p:nvSpPr>
        <p:spPr>
          <a:xfrm>
            <a:off x="1914580" y="2507241"/>
            <a:ext cx="8756071" cy="1843518"/>
          </a:xfrm>
          <a:prstGeom prst="rect">
            <a:avLst/>
          </a:prstGeom>
          <a:ln/>
          <a:effectLst>
            <a:glow rad="2286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200000"/>
              </a:lnSpc>
            </a:pPr>
            <a:r>
              <a:rPr lang="es-ES" sz="2000" dirty="0">
                <a:latin typeface="Arial" panose="020B0604020202020204" pitchFamily="34" charset="0"/>
                <a:ea typeface="Calibri" panose="020F0502020204030204" pitchFamily="34" charset="0"/>
                <a:cs typeface="Times New Roman" panose="02020603050405020304" pitchFamily="18" charset="0"/>
              </a:rPr>
              <a:t>¿Cuál es la influencia que tienen las deficiencias en el proceso de capacitación y reentrenamiento en los objetivos del Plan de Carrera del reservista en el año 2020?</a:t>
            </a:r>
            <a:endParaRPr lang="es-E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4 Placa">
            <a:extLst>
              <a:ext uri="{FF2B5EF4-FFF2-40B4-BE49-F238E27FC236}">
                <a16:creationId xmlns:a16="http://schemas.microsoft.com/office/drawing/2014/main" id="{CC8FD8E6-F1AF-4F54-8694-11F2FCF1CAAE}"/>
              </a:ext>
            </a:extLst>
          </p:cNvPr>
          <p:cNvSpPr/>
          <p:nvPr/>
        </p:nvSpPr>
        <p:spPr>
          <a:xfrm>
            <a:off x="858644" y="0"/>
            <a:ext cx="4446624" cy="468351"/>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Enunciado </a:t>
            </a:r>
            <a:r>
              <a:rPr lang="es-BO" sz="2400" b="1">
                <a:solidFill>
                  <a:schemeClr val="bg1"/>
                </a:solidFill>
                <a:effectLst>
                  <a:outerShdw blurRad="38100" dist="38100" dir="2700000" algn="tl">
                    <a:srgbClr val="000000">
                      <a:alpha val="43137"/>
                    </a:srgbClr>
                  </a:outerShdw>
                </a:effectLst>
              </a:rPr>
              <a:t>del Problema</a:t>
            </a:r>
            <a:endParaRPr lang="es-BO" sz="2400" b="1" dirty="0">
              <a:solidFill>
                <a:schemeClr val="bg1"/>
              </a:solidFill>
              <a:effectLst>
                <a:outerShdw blurRad="38100" dist="38100" dir="2700000" algn="tl">
                  <a:srgbClr val="000000">
                    <a:alpha val="43137"/>
                  </a:srgbClr>
                </a:outerShdw>
              </a:effectLst>
            </a:endParaRPr>
          </a:p>
        </p:txBody>
      </p:sp>
      <p:pic>
        <p:nvPicPr>
          <p:cNvPr id="2050" name="Picture 2" descr="2DA CAPACITACIÓN VIRTUAL - RESERVISTAS">
            <a:extLst>
              <a:ext uri="{FF2B5EF4-FFF2-40B4-BE49-F238E27FC236}">
                <a16:creationId xmlns:a16="http://schemas.microsoft.com/office/drawing/2014/main" id="{CB9C86ED-AE6A-4257-917F-C11AAE822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9181" y="4484077"/>
            <a:ext cx="4286251" cy="2147888"/>
          </a:xfrm>
          <a:prstGeom prst="rect">
            <a:avLst/>
          </a:prstGeom>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25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04F4943-670B-4424-9B38-B08ADF8C3F8E}"/>
              </a:ext>
            </a:extLst>
          </p:cNvPr>
          <p:cNvGraphicFramePr/>
          <p:nvPr>
            <p:extLst>
              <p:ext uri="{D42A27DB-BD31-4B8C-83A1-F6EECF244321}">
                <p14:modId xmlns:p14="http://schemas.microsoft.com/office/powerpoint/2010/main" val="2261058720"/>
              </p:ext>
            </p:extLst>
          </p:nvPr>
        </p:nvGraphicFramePr>
        <p:xfrm>
          <a:off x="228600" y="1504580"/>
          <a:ext cx="11144250" cy="46337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Placa">
            <a:extLst>
              <a:ext uri="{FF2B5EF4-FFF2-40B4-BE49-F238E27FC236}">
                <a16:creationId xmlns:a16="http://schemas.microsoft.com/office/drawing/2014/main" id="{0D875645-EF2A-45CB-AE18-0CDE02C8CF3A}"/>
              </a:ext>
            </a:extLst>
          </p:cNvPr>
          <p:cNvSpPr/>
          <p:nvPr/>
        </p:nvSpPr>
        <p:spPr>
          <a:xfrm>
            <a:off x="4309181" y="1013926"/>
            <a:ext cx="4460789" cy="49065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Preguntas de investigación</a:t>
            </a:r>
          </a:p>
        </p:txBody>
      </p:sp>
    </p:spTree>
    <p:extLst>
      <p:ext uri="{BB962C8B-B14F-4D97-AF65-F5344CB8AC3E}">
        <p14:creationId xmlns:p14="http://schemas.microsoft.com/office/powerpoint/2010/main" val="3518497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4 Placa">
            <a:extLst>
              <a:ext uri="{FF2B5EF4-FFF2-40B4-BE49-F238E27FC236}">
                <a16:creationId xmlns:a16="http://schemas.microsoft.com/office/drawing/2014/main" id="{220F887A-1FD3-4B76-8F10-145ACC296730}"/>
              </a:ext>
            </a:extLst>
          </p:cNvPr>
          <p:cNvSpPr/>
          <p:nvPr/>
        </p:nvSpPr>
        <p:spPr>
          <a:xfrm>
            <a:off x="4100396" y="0"/>
            <a:ext cx="3455719" cy="439918"/>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Justificación</a:t>
            </a:r>
          </a:p>
        </p:txBody>
      </p:sp>
      <p:graphicFrame>
        <p:nvGraphicFramePr>
          <p:cNvPr id="2" name="Diagrama 1">
            <a:extLst>
              <a:ext uri="{FF2B5EF4-FFF2-40B4-BE49-F238E27FC236}">
                <a16:creationId xmlns:a16="http://schemas.microsoft.com/office/drawing/2014/main" id="{2492BFBB-7206-4485-BA8D-C47B13FDD867}"/>
              </a:ext>
            </a:extLst>
          </p:cNvPr>
          <p:cNvGraphicFramePr/>
          <p:nvPr>
            <p:extLst>
              <p:ext uri="{D42A27DB-BD31-4B8C-83A1-F6EECF244321}">
                <p14:modId xmlns:p14="http://schemas.microsoft.com/office/powerpoint/2010/main" val="3952144750"/>
              </p:ext>
            </p:extLst>
          </p:nvPr>
        </p:nvGraphicFramePr>
        <p:xfrm>
          <a:off x="1037063" y="602166"/>
          <a:ext cx="10058399" cy="5698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6302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4148FD-876B-45A1-A763-6F5D68AB057B}"/>
              </a:ext>
            </a:extLst>
          </p:cNvPr>
          <p:cNvSpPr/>
          <p:nvPr/>
        </p:nvSpPr>
        <p:spPr>
          <a:xfrm>
            <a:off x="869795" y="4476685"/>
            <a:ext cx="11032153" cy="1852815"/>
          </a:xfrm>
          <a:prstGeom prst="rect">
            <a:avLst/>
          </a:prstGeom>
          <a:ln/>
          <a:effectLst>
            <a:glow rad="228600">
              <a:schemeClr val="accent1">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nSpc>
                <a:spcPct val="200000"/>
              </a:lnSpc>
            </a:pPr>
            <a:r>
              <a:rPr lang="es-ES" sz="2000" dirty="0"/>
              <a:t>Analizar la influencia de las deficiencias en el proceso de capacitación y reentrenamiento en el cumplimiento de los objetivos del Plan de Carrera del reservista para desarrollar una propuesta de reestructuración del proceso de capacitación y entrenamiento del reservista</a:t>
            </a:r>
            <a:endParaRPr lang="es-EC" sz="2000" dirty="0"/>
          </a:p>
        </p:txBody>
      </p:sp>
      <p:sp>
        <p:nvSpPr>
          <p:cNvPr id="7" name="4 Placa">
            <a:extLst>
              <a:ext uri="{FF2B5EF4-FFF2-40B4-BE49-F238E27FC236}">
                <a16:creationId xmlns:a16="http://schemas.microsoft.com/office/drawing/2014/main" id="{4BB10B11-BD21-42C7-B6C8-4CB7CA9DD54C}"/>
              </a:ext>
            </a:extLst>
          </p:cNvPr>
          <p:cNvSpPr/>
          <p:nvPr/>
        </p:nvSpPr>
        <p:spPr>
          <a:xfrm>
            <a:off x="1166446" y="2434069"/>
            <a:ext cx="3455719" cy="423746"/>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Objetivo General</a:t>
            </a:r>
          </a:p>
        </p:txBody>
      </p:sp>
      <p:pic>
        <p:nvPicPr>
          <p:cNvPr id="3074" name="Picture 2" descr="ASOVRFT – Asociación de Oficiales y Voluntarios de Reserva de la Fuerza  Terrestre de las FF. AA. de la República del Ecuador – ASOVRFT">
            <a:extLst>
              <a:ext uri="{FF2B5EF4-FFF2-40B4-BE49-F238E27FC236}">
                <a16:creationId xmlns:a16="http://schemas.microsoft.com/office/drawing/2014/main" id="{033C6133-330F-44D2-8993-FE8F615D0A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224" y="1480770"/>
            <a:ext cx="3547330" cy="1852815"/>
          </a:xfrm>
          <a:prstGeom prst="rect">
            <a:avLst/>
          </a:prstGeom>
          <a:ln/>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3941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Diagrama 4">
            <a:extLst>
              <a:ext uri="{FF2B5EF4-FFF2-40B4-BE49-F238E27FC236}">
                <a16:creationId xmlns:a16="http://schemas.microsoft.com/office/drawing/2014/main" id="{09059B42-9E28-4186-92C8-E2BB5AF7C619}"/>
              </a:ext>
            </a:extLst>
          </p:cNvPr>
          <p:cNvGraphicFramePr/>
          <p:nvPr>
            <p:extLst>
              <p:ext uri="{D42A27DB-BD31-4B8C-83A1-F6EECF244321}">
                <p14:modId xmlns:p14="http://schemas.microsoft.com/office/powerpoint/2010/main" val="3606322383"/>
              </p:ext>
            </p:extLst>
          </p:nvPr>
        </p:nvGraphicFramePr>
        <p:xfrm>
          <a:off x="420130" y="1705232"/>
          <a:ext cx="11433819" cy="4385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4 Placa">
            <a:extLst>
              <a:ext uri="{FF2B5EF4-FFF2-40B4-BE49-F238E27FC236}">
                <a16:creationId xmlns:a16="http://schemas.microsoft.com/office/drawing/2014/main" id="{D59A5834-5310-42ED-832F-0F0A0035F40E}"/>
              </a:ext>
            </a:extLst>
          </p:cNvPr>
          <p:cNvSpPr/>
          <p:nvPr/>
        </p:nvSpPr>
        <p:spPr>
          <a:xfrm>
            <a:off x="4171950" y="971550"/>
            <a:ext cx="3455719" cy="571504"/>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Objetivos Específicos</a:t>
            </a:r>
          </a:p>
        </p:txBody>
      </p:sp>
    </p:spTree>
    <p:extLst>
      <p:ext uri="{BB962C8B-B14F-4D97-AF65-F5344CB8AC3E}">
        <p14:creationId xmlns:p14="http://schemas.microsoft.com/office/powerpoint/2010/main" val="2898461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24148FD-876B-45A1-A763-6F5D68AB057B}"/>
              </a:ext>
            </a:extLst>
          </p:cNvPr>
          <p:cNvSpPr/>
          <p:nvPr/>
        </p:nvSpPr>
        <p:spPr>
          <a:xfrm>
            <a:off x="1074697" y="1752203"/>
            <a:ext cx="10474035" cy="2943563"/>
          </a:xfrm>
          <a:prstGeom prst="rect">
            <a:avLst/>
          </a:prstGeom>
          <a:ln/>
          <a:effectLst>
            <a:glow rad="228600">
              <a:schemeClr val="accent2">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nSpc>
                <a:spcPct val="200000"/>
              </a:lnSpc>
            </a:pPr>
            <a:r>
              <a:rPr lang="es-ES" sz="2400" dirty="0"/>
              <a:t>Las deficiencias en el proceso de capacitación y reentrenamiento no permiten que se logre un perfil de reservista plenamente capacitado, lo que influencia negativamente en el cumplimiento de los objetivos del Plan de Carrera del reservista en el año 2020.</a:t>
            </a:r>
            <a:endParaRPr lang="es-EC" sz="2400" dirty="0"/>
          </a:p>
        </p:txBody>
      </p:sp>
      <p:sp>
        <p:nvSpPr>
          <p:cNvPr id="7" name="4 Placa">
            <a:extLst>
              <a:ext uri="{FF2B5EF4-FFF2-40B4-BE49-F238E27FC236}">
                <a16:creationId xmlns:a16="http://schemas.microsoft.com/office/drawing/2014/main" id="{449C68D7-5582-4DE7-AE36-77A60B923382}"/>
              </a:ext>
            </a:extLst>
          </p:cNvPr>
          <p:cNvSpPr/>
          <p:nvPr/>
        </p:nvSpPr>
        <p:spPr>
          <a:xfrm>
            <a:off x="3735859" y="1085850"/>
            <a:ext cx="4720281" cy="423746"/>
          </a:xfrm>
          <a:prstGeom prst="snip1Rect">
            <a:avLst/>
          </a:prstGeom>
          <a:ln/>
        </p:spPr>
        <p:style>
          <a:lnRef idx="0">
            <a:schemeClr val="accent1"/>
          </a:lnRef>
          <a:fillRef idx="3">
            <a:schemeClr val="accent1"/>
          </a:fillRef>
          <a:effectRef idx="3">
            <a:schemeClr val="accent1"/>
          </a:effectRef>
          <a:fontRef idx="minor">
            <a:schemeClr val="lt1"/>
          </a:fontRef>
        </p:style>
        <p:txBody>
          <a:bodyPr anchor="ctr"/>
          <a:lstStyle/>
          <a:p>
            <a:pPr algn="ctr"/>
            <a:r>
              <a:rPr lang="es-BO" sz="2400" b="1" dirty="0">
                <a:solidFill>
                  <a:schemeClr val="bg1"/>
                </a:solidFill>
                <a:effectLst>
                  <a:outerShdw blurRad="38100" dist="38100" dir="2700000" algn="tl">
                    <a:srgbClr val="000000">
                      <a:alpha val="43137"/>
                    </a:srgbClr>
                  </a:outerShdw>
                </a:effectLst>
              </a:rPr>
              <a:t>Hipótesis</a:t>
            </a:r>
          </a:p>
        </p:txBody>
      </p:sp>
    </p:spTree>
    <p:extLst>
      <p:ext uri="{BB962C8B-B14F-4D97-AF65-F5344CB8AC3E}">
        <p14:creationId xmlns:p14="http://schemas.microsoft.com/office/powerpoint/2010/main" val="2544021989"/>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4752</TotalTime>
  <Words>3414</Words>
  <Application>Microsoft Office PowerPoint</Application>
  <PresentationFormat>Panorámica</PresentationFormat>
  <Paragraphs>316</Paragraphs>
  <Slides>39</Slides>
  <Notes>1</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39</vt:i4>
      </vt:variant>
    </vt:vector>
  </HeadingPairs>
  <TitlesOfParts>
    <vt:vector size="49" baseType="lpstr">
      <vt:lpstr>Arial</vt:lpstr>
      <vt:lpstr>Calibri</vt:lpstr>
      <vt:lpstr>Cambria Math</vt:lpstr>
      <vt:lpstr>Symbol</vt:lpstr>
      <vt:lpstr>Times New Roman</vt:lpstr>
      <vt:lpstr>Trebuchet MS</vt:lpstr>
      <vt:lpstr>Tw Cen MT</vt:lpstr>
      <vt:lpstr>Wingdings 3</vt:lpstr>
      <vt:lpstr>Faceta</vt:lpstr>
      <vt:lpstr>Visio.Drawing.15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Carlos Renato Castro</cp:lastModifiedBy>
  <cp:revision>256</cp:revision>
  <dcterms:created xsi:type="dcterms:W3CDTF">2020-09-15T21:54:46Z</dcterms:created>
  <dcterms:modified xsi:type="dcterms:W3CDTF">2021-06-01T01:07:44Z</dcterms:modified>
</cp:coreProperties>
</file>