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7">
  <p:sldMasterIdLst>
    <p:sldMasterId id="2147483648" r:id="rId1"/>
    <p:sldMasterId id="2147483661" r:id="rId2"/>
  </p:sldMasterIdLst>
  <p:notesMasterIdLst>
    <p:notesMasterId r:id="rId38"/>
  </p:notesMasterIdLst>
  <p:handoutMasterIdLst>
    <p:handoutMasterId r:id="rId39"/>
  </p:handoutMasterIdLst>
  <p:sldIdLst>
    <p:sldId id="257" r:id="rId3"/>
    <p:sldId id="284" r:id="rId4"/>
    <p:sldId id="339" r:id="rId5"/>
    <p:sldId id="351" r:id="rId6"/>
    <p:sldId id="362" r:id="rId7"/>
    <p:sldId id="359" r:id="rId8"/>
    <p:sldId id="363" r:id="rId9"/>
    <p:sldId id="379" r:id="rId10"/>
    <p:sldId id="365" r:id="rId11"/>
    <p:sldId id="382" r:id="rId12"/>
    <p:sldId id="338" r:id="rId13"/>
    <p:sldId id="347" r:id="rId14"/>
    <p:sldId id="340" r:id="rId15"/>
    <p:sldId id="352" r:id="rId16"/>
    <p:sldId id="370" r:id="rId17"/>
    <p:sldId id="372" r:id="rId18"/>
    <p:sldId id="368" r:id="rId19"/>
    <p:sldId id="371" r:id="rId20"/>
    <p:sldId id="341" r:id="rId21"/>
    <p:sldId id="353" r:id="rId22"/>
    <p:sldId id="374" r:id="rId23"/>
    <p:sldId id="369" r:id="rId24"/>
    <p:sldId id="376" r:id="rId25"/>
    <p:sldId id="377" r:id="rId26"/>
    <p:sldId id="378" r:id="rId27"/>
    <p:sldId id="383" r:id="rId28"/>
    <p:sldId id="342" r:id="rId29"/>
    <p:sldId id="354" r:id="rId30"/>
    <p:sldId id="367" r:id="rId31"/>
    <p:sldId id="344" r:id="rId32"/>
    <p:sldId id="366" r:id="rId33"/>
    <p:sldId id="356" r:id="rId34"/>
    <p:sldId id="343" r:id="rId35"/>
    <p:sldId id="357" r:id="rId36"/>
    <p:sldId id="381" r:id="rId3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Torres" initials="PT" lastIdx="1" clrIdx="0">
    <p:extLst>
      <p:ext uri="{19B8F6BF-5375-455C-9EA6-DF929625EA0E}">
        <p15:presenceInfo xmlns:p15="http://schemas.microsoft.com/office/powerpoint/2012/main" userId="8a61dbe8b480f2d5" providerId="Windows Live"/>
      </p:ext>
    </p:extLst>
  </p:cmAuthor>
  <p:cmAuthor id="2" name="Sharon Ortiz" initials="SO" lastIdx="1" clrIdx="1">
    <p:extLst>
      <p:ext uri="{19B8F6BF-5375-455C-9EA6-DF929625EA0E}">
        <p15:presenceInfo xmlns:p15="http://schemas.microsoft.com/office/powerpoint/2012/main" userId="66e5e855844baf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FF99"/>
    <a:srgbClr val="FFFF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4782" autoAdjust="0"/>
  </p:normalViewPr>
  <p:slideViewPr>
    <p:cSldViewPr snapToGrid="0">
      <p:cViewPr varScale="1">
        <p:scale>
          <a:sx n="61" d="100"/>
          <a:sy n="61" d="100"/>
        </p:scale>
        <p:origin x="14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D27DACA-9204-4D84-B04D-37A78C9F0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CE883C73-D9CD-4C04-8ABA-D4649A5A64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D2032B-6B5B-46A7-8536-CC95C399C8EF}" type="datetimeFigureOut">
              <a:rPr lang="es-ES" smtClean="0"/>
              <a:t>13/10/2021</a:t>
            </a:fld>
            <a:endParaRPr lang="es-ES"/>
          </a:p>
        </p:txBody>
      </p:sp>
      <p:sp>
        <p:nvSpPr>
          <p:cNvPr id="4" name="Marcador de pie de página 3">
            <a:extLst>
              <a:ext uri="{FF2B5EF4-FFF2-40B4-BE49-F238E27FC236}">
                <a16:creationId xmlns:a16="http://schemas.microsoft.com/office/drawing/2014/main" id="{92F3F3B9-76BA-4B2C-8936-F66EF945B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C5483B5D-1BE6-49D7-B411-C473CA332A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A7AF86-C45E-4D2C-842C-175CE3BBDC2D}" type="slidenum">
              <a:rPr lang="es-ES" smtClean="0"/>
              <a:t>‹Nº›</a:t>
            </a:fld>
            <a:endParaRPr lang="es-ES"/>
          </a:p>
        </p:txBody>
      </p:sp>
    </p:spTree>
    <p:extLst>
      <p:ext uri="{BB962C8B-B14F-4D97-AF65-F5344CB8AC3E}">
        <p14:creationId xmlns:p14="http://schemas.microsoft.com/office/powerpoint/2010/main" val="17011306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78840-2CAF-46B4-BF54-D7185E16BE21}" type="datetimeFigureOut">
              <a:rPr lang="es-ES" smtClean="0"/>
              <a:t>13/10/2021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CF3FE-8093-4063-A8B4-3466E9831150}" type="slidenum">
              <a:rPr lang="es-ES" smtClean="0"/>
              <a:t>‹Nº›</a:t>
            </a:fld>
            <a:endParaRPr lang="es-ES"/>
          </a:p>
        </p:txBody>
      </p:sp>
    </p:spTree>
    <p:extLst>
      <p:ext uri="{BB962C8B-B14F-4D97-AF65-F5344CB8AC3E}">
        <p14:creationId xmlns:p14="http://schemas.microsoft.com/office/powerpoint/2010/main" val="38905871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7510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11</a:t>
            </a:fld>
            <a:endParaRPr lang="es-ES"/>
          </a:p>
        </p:txBody>
      </p:sp>
    </p:spTree>
    <p:extLst>
      <p:ext uri="{BB962C8B-B14F-4D97-AF65-F5344CB8AC3E}">
        <p14:creationId xmlns:p14="http://schemas.microsoft.com/office/powerpoint/2010/main" val="31507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algn="just"/>
                <a:endParaRPr lang="en-US" dirty="0"/>
              </a:p>
            </p:txBody>
          </p:sp>
        </mc:Choice>
        <mc:Fallback xmlns="">
          <p:sp>
            <p:nvSpPr>
              <p:cNvPr id="3" name="Marcador de notas 2"/>
              <p:cNvSpPr>
                <a:spLocks noGrp="1"/>
              </p:cNvSpPr>
              <p:nvPr>
                <p:ph type="body" idx="1"/>
              </p:nvPr>
            </p:nvSpPr>
            <p:spPr/>
            <p:txBody>
              <a:bodyPr/>
              <a:lstStyle/>
              <a:p>
                <a:pPr indent="457200" algn="l">
                  <a:lnSpc>
                    <a:spcPct val="150000"/>
                  </a:lnSpc>
                </a:pPr>
                <a:r>
                  <a:rPr lang="es-EC" sz="1800" dirty="0">
                    <a:effectLst/>
                    <a:latin typeface="Calibri" panose="020F0502020204030204" pitchFamily="34" charset="0"/>
                    <a:ea typeface="Calibri" panose="020F0502020204030204" pitchFamily="34" charset="0"/>
                    <a:cs typeface="Calibri" panose="020F0502020204030204" pitchFamily="34" charset="0"/>
                  </a:rPr>
                  <a:t>Se aplicó un diseño cuasi experimental</a:t>
                </a:r>
                <a:r>
                  <a:rPr lang="es-ES" sz="1800" dirty="0">
                    <a:effectLst/>
                    <a:latin typeface="Calibri" panose="020F0502020204030204" pitchFamily="34" charset="0"/>
                    <a:ea typeface="Arial" panose="020B0604020202020204" pitchFamily="34" charset="0"/>
                    <a:cs typeface="Calibri" panose="020F0502020204030204" pitchFamily="34" charset="0"/>
                  </a:rPr>
                  <a:t> </a:t>
                </a:r>
                <a:r>
                  <a:rPr lang="es-EC" sz="1800" dirty="0">
                    <a:effectLst/>
                    <a:latin typeface="Calibri" panose="020F0502020204030204" pitchFamily="34" charset="0"/>
                    <a:ea typeface="Calibri" panose="020F0502020204030204" pitchFamily="34" charset="0"/>
                    <a:cs typeface="Calibri" panose="020F0502020204030204" pitchFamily="34" charset="0"/>
                  </a:rPr>
                  <a:t> transversal, </a:t>
                </a:r>
                <a:r>
                  <a:rPr lang="es-ES" sz="1800" dirty="0">
                    <a:effectLst/>
                    <a:latin typeface="Calibri" panose="020F0502020204030204" pitchFamily="34" charset="0"/>
                    <a:ea typeface="Arial" panose="020B0604020202020204" pitchFamily="34" charset="0"/>
                    <a:cs typeface="Calibri" panose="020F0502020204030204" pitchFamily="34" charset="0"/>
                  </a:rPr>
                  <a:t> </a:t>
                </a:r>
                <a:r>
                  <a:rPr lang="es-EC" sz="1800" dirty="0">
                    <a:effectLst/>
                    <a:latin typeface="Calibri" panose="020F0502020204030204" pitchFamily="34" charset="0"/>
                    <a:ea typeface="Calibri" panose="020F0502020204030204" pitchFamily="34" charset="0"/>
                    <a:cs typeface="Calibri" panose="020F0502020204030204" pitchFamily="34" charset="0"/>
                  </a:rPr>
                  <a:t>debido a la ausencia de aleatorización en la toma de muestras de los tratamientos propuestos y a que no se evaluaron las variables en el tiempo.</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indent="457200" algn="l">
                  <a:lnSpc>
                    <a:spcPct val="150000"/>
                  </a:lnSpc>
                </a:pPr>
                <a:r>
                  <a:rPr lang="es-EC" sz="1800" dirty="0">
                    <a:effectLst/>
                    <a:latin typeface="Calibri" panose="020F0502020204030204" pitchFamily="34" charset="0"/>
                    <a:ea typeface="Calibri" panose="020F0502020204030204" pitchFamily="34" charset="0"/>
                    <a:cs typeface="Calibri" panose="020F0502020204030204" pitchFamily="34" charset="0"/>
                  </a:rPr>
                  <a:t>El muestreo se realizó por triplicado con la finalidad de determinar la varianza en los datos, para ello se tomaron muestras de rizósfera para dos tratamientos como se detalla en la </a:t>
                </a:r>
                <a:r>
                  <a:rPr lang="es-ES" sz="1800" b="1" dirty="0">
                    <a:effectLst/>
                    <a:latin typeface="Calibri" panose="020F0502020204030204" pitchFamily="34" charset="0"/>
                    <a:ea typeface="Arial" panose="020B0604020202020204" pitchFamily="34" charset="0"/>
                    <a:cs typeface="Calibri" panose="020F0502020204030204" pitchFamily="34" charset="0"/>
                  </a:rPr>
                  <a:t>Tabla 2</a:t>
                </a:r>
                <a:r>
                  <a:rPr lang="es-EC"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algn="just"/>
                <a:r>
                  <a:rPr lang="es-ES" sz="1800" dirty="0">
                    <a:effectLst/>
                    <a:latin typeface="Calibri" panose="020F0502020204030204" pitchFamily="34" charset="0"/>
                    <a:ea typeface="Arial" panose="020B0604020202020204" pitchFamily="34" charset="0"/>
                    <a:cs typeface="Arial" panose="020B0604020202020204" pitchFamily="34" charset="0"/>
                  </a:rPr>
                  <a:t> </a:t>
                </a:r>
              </a:p>
              <a:p>
                <a:pPr algn="just"/>
                <a:r>
                  <a:rPr lang="es-EC" sz="1800" dirty="0">
                    <a:effectLst/>
                    <a:latin typeface="Calibri" panose="020F0502020204030204" pitchFamily="34" charset="0"/>
                    <a:ea typeface="Calibri" panose="020F0502020204030204" pitchFamily="34" charset="0"/>
                    <a:cs typeface="Calibri" panose="020F0502020204030204" pitchFamily="34" charset="0"/>
                  </a:rPr>
                  <a:t>Con ayuda de un barreno se realizaron de 3 a 4 perforaciones de 15 a 20 cm del suelo que rodea cada planta a muestrear </a:t>
                </a:r>
                <a:r>
                  <a:rPr lang="es-EC" sz="1800" b="1" dirty="0">
                    <a:effectLst/>
                    <a:latin typeface="Calibri" panose="020F0502020204030204" pitchFamily="34" charset="0"/>
                    <a:ea typeface="Calibri" panose="020F0502020204030204" pitchFamily="34" charset="0"/>
                    <a:cs typeface="Calibri" panose="020F0502020204030204" pitchFamily="34" charset="0"/>
                  </a:rPr>
                  <a:t>(</a:t>
                </a:r>
                <a:r>
                  <a:rPr lang="es-ES" sz="1800" b="1" dirty="0">
                    <a:effectLst/>
                    <a:latin typeface="Calibri" panose="020F0502020204030204" pitchFamily="34" charset="0"/>
                    <a:ea typeface="Arial" panose="020B0604020202020204" pitchFamily="34" charset="0"/>
                    <a:cs typeface="Calibri" panose="020F0502020204030204" pitchFamily="34" charset="0"/>
                  </a:rPr>
                  <a:t>Figura 15</a:t>
                </a:r>
                <a:r>
                  <a:rPr lang="es-EC" sz="1800" b="1" dirty="0">
                    <a:effectLst/>
                    <a:latin typeface="Calibri" panose="020F0502020204030204" pitchFamily="34" charset="0"/>
                    <a:ea typeface="Calibri" panose="020F0502020204030204" pitchFamily="34" charset="0"/>
                    <a:cs typeface="Calibri" panose="020F0502020204030204" pitchFamily="34" charset="0"/>
                  </a:rPr>
                  <a:t>)</a:t>
                </a:r>
                <a:r>
                  <a:rPr lang="es-EC" sz="1800" dirty="0">
                    <a:effectLst/>
                    <a:latin typeface="Calibri" panose="020F0502020204030204" pitchFamily="34" charset="0"/>
                    <a:ea typeface="Calibri" panose="020F0502020204030204" pitchFamily="34" charset="0"/>
                    <a:cs typeface="Calibri" panose="020F0502020204030204" pitchFamily="34" charset="0"/>
                  </a:rPr>
                  <a:t>, procurando rescatar sistema radicular, los trozos de suelo se ubicaron en fundas ziploc identificadas. Las fundas ziploc cerradas se almacenaron en un cooler con hielo para preservar las muestras durante su transporte a Quito, en donde fueron refrigeradas durante 40h a 4°C hasta su procesamiento en el laboratorio </a:t>
                </a:r>
                <a:r>
                  <a:rPr lang="es-EC" sz="1800" dirty="0">
                    <a:effectLst/>
                    <a:latin typeface="Calibri" panose="020F0502020204030204" pitchFamily="34" charset="0"/>
                    <a:ea typeface="Times New Roman" panose="02020603050405020304" pitchFamily="18" charset="0"/>
                    <a:cs typeface="Calibri" panose="020F0502020204030204" pitchFamily="34" charset="0"/>
                  </a:rPr>
                  <a:t>de Diagnóstico Molecular IDgen.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C" sz="1800" dirty="0">
                  <a:effectLst/>
                  <a:latin typeface="Calibri" panose="020F0502020204030204" pitchFamily="34" charset="0"/>
                  <a:ea typeface="Arial" panose="020B0604020202020204" pitchFamily="34" charset="0"/>
                  <a:cs typeface="Calibri" panose="020F0502020204030204" pitchFamily="34" charset="0"/>
                </a:endParaRPr>
              </a:p>
              <a:p>
                <a:pPr indent="457200" algn="l">
                  <a:lnSpc>
                    <a:spcPct val="150000"/>
                  </a:lnSpc>
                </a:pPr>
                <a:r>
                  <a:rPr lang="es-ES" sz="1800" u="sng" dirty="0">
                    <a:effectLst/>
                    <a:latin typeface="Calibri" panose="020F0502020204030204" pitchFamily="34" charset="0"/>
                    <a:ea typeface="Arial" panose="020B0604020202020204" pitchFamily="34" charset="0"/>
                    <a:cs typeface="Calibri" panose="020F0502020204030204" pitchFamily="34" charset="0"/>
                  </a:rPr>
                  <a:t>Para calcular el porcentaje humedad del suelo se empleó el </a:t>
                </a:r>
                <a:r>
                  <a:rPr lang="es-ES" sz="1800" u="sng" dirty="0">
                    <a:solidFill>
                      <a:srgbClr val="0000FF"/>
                    </a:solidFill>
                    <a:effectLst/>
                    <a:latin typeface="Calibri" panose="020F0502020204030204" pitchFamily="34" charset="0"/>
                    <a:ea typeface="Arial" panose="020B0604020202020204" pitchFamily="34" charset="0"/>
                    <a:cs typeface="Calibri" panose="020F0502020204030204" pitchFamily="34" charset="0"/>
                  </a:rPr>
                  <a:t>método gravimétrico</a:t>
                </a:r>
                <a:r>
                  <a:rPr lang="es-ES" sz="1800" u="sng" dirty="0">
                    <a:effectLst/>
                    <a:latin typeface="Calibri" panose="020F0502020204030204" pitchFamily="34" charset="0"/>
                    <a:ea typeface="Arial" panose="020B0604020202020204" pitchFamily="34" charset="0"/>
                    <a:cs typeface="Calibri" panose="020F0502020204030204" pitchFamily="34" charset="0"/>
                  </a:rPr>
                  <a:t> , se tomaron alícuotas de las muestras del suelo, se registró la masa de suelo inicial para cada muestra, posteriormente se colocó en una estufa a 105°C durante 24 horas, y se procedió a registrar la masa del suelo seco o masa final. Para determinar el porcentaje de humedad del suelo se empleó la fórmula (1) </a:t>
                </a:r>
                <a:r>
                  <a:rPr lang="es-ES" sz="1800" u="sng" dirty="0">
                    <a:solidFill>
                      <a:srgbClr val="000000"/>
                    </a:solidFill>
                    <a:effectLst/>
                    <a:latin typeface="Calibri" panose="020F0502020204030204" pitchFamily="34" charset="0"/>
                    <a:ea typeface="Arial" panose="020B0604020202020204" pitchFamily="34" charset="0"/>
                    <a:cs typeface="Calibri" panose="020F0502020204030204" pitchFamily="34" charset="0"/>
                  </a:rPr>
                  <a:t>(Lunt et al., 2005)</a:t>
                </a:r>
                <a:r>
                  <a:rPr lang="es-ES" sz="1800" u="sng" dirty="0">
                    <a:effectLst/>
                    <a:latin typeface="Calibri" panose="020F0502020204030204" pitchFamily="34" charset="0"/>
                    <a:ea typeface="Arial" panose="020B0604020202020204" pitchFamily="34" charset="0"/>
                    <a:cs typeface="Calibri" panose="020F0502020204030204" pitchFamily="34" charset="0"/>
                  </a:rPr>
                  <a:t>.</a:t>
                </a:r>
                <a:endParaRPr lang="en-US" sz="1800" u="sng" dirty="0">
                  <a:effectLst/>
                  <a:latin typeface="Calibri" panose="020F0502020204030204" pitchFamily="34" charset="0"/>
                  <a:ea typeface="Arial" panose="020B0604020202020204" pitchFamily="34" charset="0"/>
                  <a:cs typeface="Arial" panose="020B0604020202020204" pitchFamily="34" charset="0"/>
                </a:endParaRPr>
              </a:p>
              <a:p>
                <a:pPr indent="457200" algn="l">
                  <a:lnSpc>
                    <a:spcPct val="150000"/>
                  </a:lnSpc>
                </a:pPr>
                <a:r>
                  <a:rPr lang="es-ES" sz="1800" u="sng" dirty="0">
                    <a:effectLst/>
                    <a:latin typeface="Calibri" panose="020F0502020204030204" pitchFamily="34" charset="0"/>
                    <a:ea typeface="Arial" panose="020B0604020202020204" pitchFamily="34" charset="0"/>
                    <a:cs typeface="Calibri" panose="020F0502020204030204" pitchFamily="34" charset="0"/>
                  </a:rPr>
                  <a:t> </a:t>
                </a:r>
                <a:endParaRPr lang="en-US" sz="1800" u="sng" dirty="0">
                  <a:effectLst/>
                  <a:latin typeface="Calibri" panose="020F0502020204030204" pitchFamily="34" charset="0"/>
                  <a:ea typeface="Arial" panose="020B0604020202020204" pitchFamily="34" charset="0"/>
                  <a:cs typeface="Arial" panose="020B0604020202020204" pitchFamily="34" charset="0"/>
                </a:endParaRPr>
              </a:p>
              <a:p>
                <a:pPr algn="ctr">
                  <a:lnSpc>
                    <a:spcPct val="150000"/>
                  </a:lnSpc>
                </a:pPr>
                <a:r>
                  <a:rPr lang="es-EC" sz="1800" u="sng" dirty="0">
                    <a:solidFill>
                      <a:srgbClr val="FFFFFF"/>
                    </a:solidFill>
                    <a:effectLst/>
                    <a:latin typeface="Calibri" panose="020F0502020204030204" pitchFamily="34" charset="0"/>
                    <a:ea typeface="Arial" panose="020B0604020202020204" pitchFamily="34" charset="0"/>
                    <a:cs typeface="Calibri" panose="020F0502020204030204" pitchFamily="34" charset="0"/>
                  </a:rPr>
                  <a:t> </a:t>
                </a:r>
                <a:endParaRPr lang="en-US" sz="1800" u="sng" dirty="0">
                  <a:solidFill>
                    <a:srgbClr val="FFFFFF"/>
                  </a:solidFill>
                  <a:effectLst/>
                  <a:latin typeface="Calibri" panose="020F0502020204030204" pitchFamily="34" charset="0"/>
                  <a:ea typeface="Arial" panose="020B0604020202020204" pitchFamily="34" charset="0"/>
                  <a:cs typeface="Calibri" panose="020F0502020204030204" pitchFamily="34" charset="0"/>
                </a:endParaRPr>
              </a:p>
              <a:p>
                <a:pPr algn="ctr">
                  <a:lnSpc>
                    <a:spcPct val="150000"/>
                  </a:lnSpc>
                </a:pPr>
                <a:r>
                  <a:rPr lang="en-US" sz="1800" i="0" u="sng">
                    <a:effectLst/>
                    <a:latin typeface="Cambria Math" panose="02040503050406030204" pitchFamily="18" charset="0"/>
                    <a:cs typeface="Calibri" panose="020F0502020204030204" pitchFamily="34" charset="0"/>
                  </a:rPr>
                  <a:t>(</a:t>
                </a:r>
                <a:r>
                  <a:rPr lang="es-ES" sz="1800" i="0" u="sng">
                    <a:effectLst/>
                    <a:latin typeface="Cambria Math" panose="02040503050406030204" pitchFamily="18" charset="0"/>
                    <a:ea typeface="Arial" panose="020B0604020202020204" pitchFamily="34" charset="0"/>
                    <a:cs typeface="Calibri" panose="020F0502020204030204" pitchFamily="34" charset="0"/>
                  </a:rPr>
                  <a:t>𝑚𝑎𝑠𝑎 𝑠𝑢𝑒𝑙𝑜 𝑖𝑛𝑖𝑐𝑖𝑎𝑙−𝑚𝑎𝑠𝑎 𝑠𝑢𝑒𝑙𝑜 𝑓𝑖𝑛𝑎𝑙</a:t>
                </a:r>
                <a:r>
                  <a:rPr lang="en-US" sz="1800" i="0" u="sng">
                    <a:effectLst/>
                    <a:latin typeface="Cambria Math" panose="02040503050406030204" pitchFamily="18" charset="0"/>
                    <a:ea typeface="Arial" panose="020B0604020202020204" pitchFamily="34" charset="0"/>
                    <a:cs typeface="Calibri" panose="020F0502020204030204" pitchFamily="34" charset="0"/>
                  </a:rPr>
                  <a:t>)/(</a:t>
                </a:r>
                <a:r>
                  <a:rPr lang="es-ES" sz="1800" i="0" u="sng">
                    <a:effectLst/>
                    <a:latin typeface="Cambria Math" panose="02040503050406030204" pitchFamily="18" charset="0"/>
                    <a:ea typeface="Arial" panose="020B0604020202020204" pitchFamily="34" charset="0"/>
                    <a:cs typeface="Calibri" panose="020F0502020204030204" pitchFamily="34" charset="0"/>
                  </a:rPr>
                  <a:t>𝑚𝑎𝑠𝑎 𝑠𝑢𝑒𝑙𝑜 𝑖𝑛𝑖𝑐𝑖𝑎𝑙</a:t>
                </a:r>
                <a:r>
                  <a:rPr lang="en-US" sz="1800" i="0" u="sng">
                    <a:effectLst/>
                    <a:latin typeface="Cambria Math" panose="02040503050406030204" pitchFamily="18" charset="0"/>
                    <a:ea typeface="Arial" panose="020B0604020202020204" pitchFamily="34" charset="0"/>
                    <a:cs typeface="Calibri" panose="020F0502020204030204" pitchFamily="34" charset="0"/>
                  </a:rPr>
                  <a:t>)</a:t>
                </a:r>
                <a:r>
                  <a:rPr lang="es-ES" sz="1800" i="0" u="sng">
                    <a:effectLst/>
                    <a:latin typeface="Cambria Math" panose="02040503050406030204" pitchFamily="18" charset="0"/>
                    <a:ea typeface="Arial" panose="020B0604020202020204" pitchFamily="34" charset="0"/>
                    <a:cs typeface="Calibri" panose="020F0502020204030204" pitchFamily="34" charset="0"/>
                  </a:rPr>
                  <a:t> 𝑥100</a:t>
                </a:r>
                <a:endParaRPr lang="en-US" sz="1800" u="sng" dirty="0">
                  <a:effectLst/>
                  <a:latin typeface="Calibri" panose="020F0502020204030204" pitchFamily="34" charset="0"/>
                  <a:ea typeface="Arial" panose="020B0604020202020204" pitchFamily="34" charset="0"/>
                  <a:cs typeface="Arial" panose="020B0604020202020204" pitchFamily="34" charset="0"/>
                </a:endParaRPr>
              </a:p>
              <a:p>
                <a:pPr algn="r">
                  <a:lnSpc>
                    <a:spcPct val="150000"/>
                  </a:lnSpc>
                </a:pPr>
                <a:r>
                  <a:rPr lang="es-ES" sz="1800" u="sng" dirty="0">
                    <a:effectLst/>
                    <a:latin typeface="Calibri" panose="020F0502020204030204" pitchFamily="34" charset="0"/>
                    <a:ea typeface="Arial" panose="020B0604020202020204" pitchFamily="34" charset="0"/>
                    <a:cs typeface="Calibri" panose="020F0502020204030204" pitchFamily="34" charset="0"/>
                  </a:rPr>
                  <a:t> </a:t>
                </a:r>
                <a:endParaRPr lang="en-US" sz="1800" u="sng" dirty="0">
                  <a:effectLst/>
                  <a:latin typeface="Calibri" panose="020F0502020204030204" pitchFamily="34" charset="0"/>
                  <a:ea typeface="Arial" panose="020B0604020202020204" pitchFamily="34" charset="0"/>
                  <a:cs typeface="Arial" panose="020B0604020202020204" pitchFamily="34" charset="0"/>
                </a:endParaRPr>
              </a:p>
              <a:p>
                <a:pPr algn="r">
                  <a:lnSpc>
                    <a:spcPct val="150000"/>
                  </a:lnSpc>
                </a:pPr>
                <a:r>
                  <a:rPr lang="es-ES" sz="1800" u="sng" dirty="0">
                    <a:solidFill>
                      <a:srgbClr val="0000FF"/>
                    </a:solidFill>
                    <a:effectLst/>
                    <a:latin typeface="Calibri" panose="020F0502020204030204" pitchFamily="34" charset="0"/>
                    <a:ea typeface="Arial" panose="020B0604020202020204" pitchFamily="34" charset="0"/>
                    <a:cs typeface="Calibri" panose="020F0502020204030204" pitchFamily="34" charset="0"/>
                  </a:rPr>
                  <a:t>(</a:t>
                </a:r>
                <a:r>
                  <a:rPr lang="es-ES" sz="1800" u="sng" dirty="0">
                    <a:effectLst/>
                    <a:latin typeface="Calibri" panose="020F0502020204030204" pitchFamily="34" charset="0"/>
                    <a:ea typeface="Arial" panose="020B0604020202020204" pitchFamily="34" charset="0"/>
                    <a:cs typeface="Calibri" panose="020F0502020204030204" pitchFamily="34" charset="0"/>
                  </a:rPr>
                  <a:t>1)</a:t>
                </a:r>
                <a:endParaRPr lang="en-US" sz="1800" u="sng" dirty="0">
                  <a:effectLst/>
                  <a:latin typeface="Calibri" panose="020F0502020204030204" pitchFamily="34" charset="0"/>
                  <a:ea typeface="Arial" panose="020B0604020202020204" pitchFamily="34" charset="0"/>
                  <a:cs typeface="Arial" panose="020B0604020202020204" pitchFamily="34" charset="0"/>
                </a:endParaRPr>
              </a:p>
              <a:p>
                <a:pPr algn="just">
                  <a:lnSpc>
                    <a:spcPct val="150000"/>
                  </a:lnSpc>
                </a:pPr>
                <a:r>
                  <a:rPr lang="es-ES" sz="1800" u="sng" dirty="0">
                    <a:effectLst/>
                    <a:latin typeface="Calibri" panose="020F0502020204030204" pitchFamily="34" charset="0"/>
                    <a:ea typeface="Arial" panose="020B0604020202020204" pitchFamily="34" charset="0"/>
                    <a:cs typeface="Calibri" panose="020F0502020204030204" pitchFamily="34" charset="0"/>
                  </a:rPr>
                  <a:t> </a:t>
                </a:r>
                <a:endParaRPr lang="en-US" sz="1800" u="sng" dirty="0">
                  <a:effectLst/>
                  <a:latin typeface="Calibri" panose="020F0502020204030204" pitchFamily="34" charset="0"/>
                  <a:ea typeface="Arial" panose="020B0604020202020204" pitchFamily="34" charset="0"/>
                  <a:cs typeface="Arial" panose="020B0604020202020204" pitchFamily="34" charset="0"/>
                </a:endParaRPr>
              </a:p>
              <a:p>
                <a:pPr indent="457200" algn="l">
                  <a:lnSpc>
                    <a:spcPct val="150000"/>
                  </a:lnSpc>
                </a:pPr>
                <a:r>
                  <a:rPr lang="es-ES" sz="1800" u="sng" dirty="0">
                    <a:effectLst/>
                    <a:latin typeface="Calibri" panose="020F0502020204030204" pitchFamily="34" charset="0"/>
                    <a:ea typeface="Arial" panose="020B0604020202020204" pitchFamily="34" charset="0"/>
                    <a:cs typeface="Calibri" panose="020F0502020204030204" pitchFamily="34" charset="0"/>
                  </a:rPr>
                  <a:t>Para calcular el pH del suelo, se procedió a secar durante 3 días alícuotas de muestras de suelo, sin exponerlas a la luz, se pasó las muestras por un tamiz de 2mm. Se pesaron 5 gramos de suelo seco y se mezclaron con 5 mL de agua destilada (proporción 1:1) en un vaso de precipitación y se procedió a agitar con una varilla de vidrio, durante 30 minutos de una forma intermitente </a:t>
                </a:r>
                <a:r>
                  <a:rPr lang="es-ES" sz="1800" u="sng" dirty="0">
                    <a:solidFill>
                      <a:srgbClr val="000000"/>
                    </a:solidFill>
                    <a:effectLst/>
                    <a:latin typeface="Calibri" panose="020F0502020204030204" pitchFamily="34" charset="0"/>
                    <a:ea typeface="Arial" panose="020B0604020202020204" pitchFamily="34" charset="0"/>
                    <a:cs typeface="Calibri" panose="020F0502020204030204" pitchFamily="34" charset="0"/>
                  </a:rPr>
                  <a:t>(Missouri </a:t>
                </a:r>
                <a:r>
                  <a:rPr lang="es-ES" sz="1800" u="sng"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Agricultural</a:t>
                </a:r>
                <a:r>
                  <a:rPr lang="es-ES" sz="1800" u="sng"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Experiment Station SB 1001, 2011; Thunjai et al., 2001)</a:t>
                </a:r>
                <a:r>
                  <a:rPr lang="es-ES" sz="1800" u="sng" dirty="0">
                    <a:effectLst/>
                    <a:latin typeface="Calibri" panose="020F0502020204030204" pitchFamily="34" charset="0"/>
                    <a:ea typeface="Arial" panose="020B0604020202020204" pitchFamily="34" charset="0"/>
                    <a:cs typeface="Calibri" panose="020F0502020204030204" pitchFamily="34" charset="0"/>
                  </a:rPr>
                  <a:t>. Las medidas de pH se tomaron introduciendo Tiras reactivas de pH fijo 0-14 Macherey-Nagel en la solución, posteriormente se registraron los datos.</a:t>
                </a:r>
                <a:endParaRPr lang="en-US" sz="1800" u="sng" dirty="0">
                  <a:effectLst/>
                  <a:latin typeface="Calibri" panose="020F0502020204030204" pitchFamily="34" charset="0"/>
                  <a:ea typeface="Arial" panose="020B0604020202020204" pitchFamily="34" charset="0"/>
                  <a:cs typeface="Arial" panose="020B0604020202020204" pitchFamily="34" charset="0"/>
                </a:endParaRPr>
              </a:p>
              <a:p>
                <a:pPr algn="just"/>
                <a:r>
                  <a:rPr lang="es-ES" sz="1800" dirty="0">
                    <a:effectLst/>
                    <a:latin typeface="Calibri" panose="020F0502020204030204" pitchFamily="34" charset="0"/>
                    <a:ea typeface="Arial" panose="020B0604020202020204" pitchFamily="34" charset="0"/>
                    <a:cs typeface="Arial" panose="020B0604020202020204" pitchFamily="34" charset="0"/>
                  </a:rPr>
                  <a:t>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algn="just"/>
                <a:endParaRPr lang="en-US" dirty="0"/>
              </a:p>
            </p:txBody>
          </p:sp>
        </mc:Fallback>
      </mc:AlternateContent>
      <p:sp>
        <p:nvSpPr>
          <p:cNvPr id="4" name="Marcador de número de diapositiva 3"/>
          <p:cNvSpPr>
            <a:spLocks noGrp="1"/>
          </p:cNvSpPr>
          <p:nvPr>
            <p:ph type="sldNum" sz="quarter" idx="5"/>
          </p:nvPr>
        </p:nvSpPr>
        <p:spPr/>
        <p:txBody>
          <a:bodyPr/>
          <a:lstStyle/>
          <a:p>
            <a:fld id="{11CCF3FE-8093-4063-A8B4-3466E9831150}" type="slidenum">
              <a:rPr lang="es-ES" smtClean="0"/>
              <a:t>15</a:t>
            </a:fld>
            <a:endParaRPr lang="es-ES"/>
          </a:p>
        </p:txBody>
      </p:sp>
    </p:spTree>
    <p:extLst>
      <p:ext uri="{BB962C8B-B14F-4D97-AF65-F5344CB8AC3E}">
        <p14:creationId xmlns:p14="http://schemas.microsoft.com/office/powerpoint/2010/main" val="1441264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16</a:t>
            </a:fld>
            <a:endParaRPr lang="es-ES"/>
          </a:p>
        </p:txBody>
      </p:sp>
    </p:spTree>
    <p:extLst>
      <p:ext uri="{BB962C8B-B14F-4D97-AF65-F5344CB8AC3E}">
        <p14:creationId xmlns:p14="http://schemas.microsoft.com/office/powerpoint/2010/main" val="2497261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18</a:t>
            </a:fld>
            <a:endParaRPr lang="es-ES"/>
          </a:p>
        </p:txBody>
      </p:sp>
    </p:spTree>
    <p:extLst>
      <p:ext uri="{BB962C8B-B14F-4D97-AF65-F5344CB8AC3E}">
        <p14:creationId xmlns:p14="http://schemas.microsoft.com/office/powerpoint/2010/main" val="31960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11CCF3FE-8093-4063-A8B4-3466E9831150}" type="slidenum">
              <a:rPr lang="es-ES" smtClean="0"/>
              <a:t>20</a:t>
            </a:fld>
            <a:endParaRPr lang="es-ES"/>
          </a:p>
        </p:txBody>
      </p:sp>
    </p:spTree>
    <p:extLst>
      <p:ext uri="{BB962C8B-B14F-4D97-AF65-F5344CB8AC3E}">
        <p14:creationId xmlns:p14="http://schemas.microsoft.com/office/powerpoint/2010/main" val="3049352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Arial" panose="020B0604020202020204" pitchFamily="34" charset="0"/>
                    <a:cs typeface="Calibri" panose="020F0502020204030204" pitchFamily="34" charset="0"/>
                  </a:rPr>
                  <a:t>Para procesar datos en DADA2 se requieren archivos demultiplexados y libres de secuencias no biológicas, como adaptadores, las secuencias receptadas fueron preprocesadas en Qiime2 por los proveedores de secuenciación para eliminar adaptadores y etiquetas multiplex, sin embargo, se corroboró la ausencia de estas secuencias en el software FastQC y MultiQC, en el informe resumen generado </a:t>
                </a:r>
                <a:r>
                  <a:rPr lang="es-ES" sz="1800" b="1" dirty="0">
                    <a:effectLst/>
                    <a:latin typeface="Calibri" panose="020F0502020204030204" pitchFamily="34" charset="0"/>
                    <a:ea typeface="Arial" panose="020B0604020202020204" pitchFamily="34" charset="0"/>
                    <a:cs typeface="Calibri" panose="020F0502020204030204" pitchFamily="34" charset="0"/>
                  </a:rPr>
                  <a:t>(Figura 24)</a:t>
                </a:r>
                <a:r>
                  <a:rPr lang="es-ES" sz="1800" dirty="0">
                    <a:effectLst/>
                    <a:latin typeface="Calibri" panose="020F0502020204030204" pitchFamily="34" charset="0"/>
                    <a:ea typeface="Arial" panose="020B0604020202020204" pitchFamily="34" charset="0"/>
                    <a:cs typeface="Calibri" panose="020F0502020204030204" pitchFamily="34" charset="0"/>
                  </a:rPr>
                  <a:t> no se detectaron adaptadores Illumina sobre el 0.1% en ninguna de las muestras.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a:p>
                <a:pPr indent="457200" algn="l">
                  <a:lnSpc>
                    <a:spcPct val="150000"/>
                  </a:lnSpc>
                </a:pPr>
                <a:r>
                  <a:rPr lang="es-ES" sz="1800" dirty="0">
                    <a:effectLst/>
                    <a:latin typeface="Calibri" panose="020F0502020204030204" pitchFamily="34" charset="0"/>
                    <a:ea typeface="Arial" panose="020B0604020202020204" pitchFamily="34" charset="0"/>
                    <a:cs typeface="Calibri" panose="020F0502020204030204" pitchFamily="34" charset="0"/>
                  </a:rPr>
                  <a:t>En la inferencia de ASVs se emplea un modelo de error, este algoritmo en DADA2 incorpora las puntaciones de calidad, cuando estas puntuaciones son demasiado bajas pueden inducir a problemas durante la inferencia de secuencias, especialmente con llamadas de base N, por ello es importante iniciar con el preprocesamiento de datos para los estudios, debido a que si conservamos fragmentos de mala calidad acumulamos errores de secuenciación y no verdaderas variantes de diversidad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(Labastidas, 2019)</a:t>
                </a:r>
                <a:r>
                  <a:rPr lang="es-ES" sz="1800" dirty="0">
                    <a:effectLst/>
                    <a:latin typeface="Calibri" panose="020F0502020204030204" pitchFamily="34" charset="0"/>
                    <a:ea typeface="Arial" panose="020B0604020202020204" pitchFamily="34" charset="0"/>
                    <a:cs typeface="Calibri" panose="020F0502020204030204" pitchFamily="34" charset="0"/>
                  </a:rPr>
                  <a:t>. </a:t>
                </a:r>
              </a:p>
              <a:p>
                <a:pPr indent="457200" algn="l">
                  <a:lnSpc>
                    <a:spcPct val="150000"/>
                  </a:lnSpc>
                </a:pPr>
                <a:endParaRPr lang="es-ES" sz="1800" dirty="0">
                  <a:effectLst/>
                  <a:latin typeface="Calibri" panose="020F0502020204030204" pitchFamily="34" charset="0"/>
                  <a:ea typeface="Arial" panose="020B0604020202020204" pitchFamily="34" charset="0"/>
                  <a:cs typeface="Calibri" panose="020F0502020204030204" pitchFamily="34" charset="0"/>
                </a:endParaRPr>
              </a:p>
              <a:p>
                <a:pPr indent="457200" algn="l">
                  <a:lnSpc>
                    <a:spcPct val="150000"/>
                  </a:lnSpc>
                </a:pPr>
                <a:r>
                  <a:rPr lang="es-ES" sz="1800" b="1" dirty="0">
                    <a:effectLst/>
                    <a:latin typeface="Calibri" panose="020F0502020204030204" pitchFamily="34" charset="0"/>
                    <a:ea typeface="Arial" panose="020B0604020202020204" pitchFamily="34" charset="0"/>
                    <a:cs typeface="Calibri" panose="020F0502020204030204" pitchFamily="34" charset="0"/>
                  </a:rPr>
                  <a:t>Figura 20. </a:t>
                </a:r>
                <a:r>
                  <a:rPr lang="es-ES" sz="1800" dirty="0">
                    <a:effectLst/>
                    <a:latin typeface="Calibri" panose="020F0502020204030204" pitchFamily="34" charset="0"/>
                    <a:ea typeface="Arial" panose="020B0604020202020204" pitchFamily="34" charset="0"/>
                  </a:rPr>
                  <a:t>Se observa una caída de calidad a lo largo de las secuencias, especialmente en las últimas bases en todos los tratamientos, este resultado es esperado de acuerdo con </a:t>
                </a:r>
                <a:r>
                  <a:rPr lang="es-ES" sz="1800" dirty="0">
                    <a:solidFill>
                      <a:srgbClr val="000000"/>
                    </a:solidFill>
                    <a:effectLst/>
                    <a:latin typeface="Calibri" panose="020F0502020204030204" pitchFamily="34" charset="0"/>
                    <a:ea typeface="Arial" panose="020B0604020202020204" pitchFamily="34" charset="0"/>
                  </a:rPr>
                  <a:t>Babraham Institute (2020), ya que a</a:t>
                </a:r>
                <a:r>
                  <a:rPr lang="es-EC" sz="1800" dirty="0">
                    <a:effectLst/>
                    <a:latin typeface="Calibri" panose="020F0502020204030204" pitchFamily="34" charset="0"/>
                    <a:ea typeface="Arial" panose="020B0604020202020204" pitchFamily="34" charset="0"/>
                  </a:rPr>
                  <a:t> medida que incrementa la longitud de la secuencia, es común que la calidad general decaiga, debido a la química de la secuenciación, por falla de las polimerasas, acumulación de dinucleótidos, entre otros </a:t>
                </a:r>
                <a:r>
                  <a:rPr lang="es-ES" sz="1800" dirty="0">
                    <a:solidFill>
                      <a:srgbClr val="000000"/>
                    </a:solidFill>
                    <a:effectLst/>
                    <a:latin typeface="Calibri" panose="020F0502020204030204" pitchFamily="34" charset="0"/>
                    <a:ea typeface="Arial" panose="020B0604020202020204" pitchFamily="34" charset="0"/>
                  </a:rPr>
                  <a:t>(Labastidas, 2019)</a:t>
                </a:r>
                <a:endParaRPr lang="es-ES" sz="1800" dirty="0">
                  <a:effectLst/>
                  <a:latin typeface="Calibri" panose="020F0502020204030204" pitchFamily="34" charset="0"/>
                  <a:ea typeface="Arial" panose="020B0604020202020204" pitchFamily="34" charset="0"/>
                  <a:cs typeface="Calibri" panose="020F0502020204030204" pitchFamily="34" charset="0"/>
                </a:endParaRPr>
              </a:p>
              <a:p>
                <a:pPr indent="457200" algn="l">
                  <a:lnSpc>
                    <a:spcPct val="150000"/>
                  </a:lnSpc>
                </a:pPr>
                <a:endParaRPr lang="es-ES" sz="1800" dirty="0">
                  <a:effectLst/>
                  <a:latin typeface="Calibri" panose="020F0502020204030204" pitchFamily="34" charset="0"/>
                  <a:ea typeface="Arial" panose="020B0604020202020204" pitchFamily="34" charset="0"/>
                  <a:cs typeface="Calibri" panose="020F0502020204030204" pitchFamily="34" charset="0"/>
                </a:endParaRPr>
              </a:p>
              <a:p>
                <a:pPr marL="0" marR="0" lvl="0" indent="457200" algn="l" defTabSz="914400" rtl="0" eaLnBrk="1" fontAlgn="auto" latinLnBrk="0" hangingPunct="1">
                  <a:lnSpc>
                    <a:spcPct val="150000"/>
                  </a:lnSpc>
                  <a:spcBef>
                    <a:spcPts val="0"/>
                  </a:spcBef>
                  <a:spcAft>
                    <a:spcPts val="0"/>
                  </a:spcAft>
                  <a:buClrTx/>
                  <a:buSzTx/>
                  <a:buFontTx/>
                  <a:buNone/>
                  <a:tabLst/>
                  <a:defRPr/>
                </a:pPr>
                <a:r>
                  <a:rPr lang="es-ES" sz="1800" dirty="0">
                    <a:effectLst/>
                    <a:latin typeface="Calibri" panose="020F0502020204030204" pitchFamily="34" charset="0"/>
                    <a:ea typeface="Times New Roman" panose="02020603050405020304" pitchFamily="18" charset="0"/>
                    <a:cs typeface="Calibri" panose="020F0502020204030204" pitchFamily="34" charset="0"/>
                  </a:rPr>
                  <a:t>Edgar &amp; Flyvbjerg (2015)</a:t>
                </a:r>
                <a:r>
                  <a:rPr lang="es-EC" sz="1800" dirty="0">
                    <a:effectLst/>
                    <a:latin typeface="Calibri" panose="020F0502020204030204" pitchFamily="34" charset="0"/>
                    <a:ea typeface="Arial" panose="020B0604020202020204" pitchFamily="34" charset="0"/>
                    <a:cs typeface="Calibri" panose="020F0502020204030204" pitchFamily="34" charset="0"/>
                  </a:rPr>
                  <a:t> imponer un </a:t>
                </a:r>
                <a:r>
                  <a:rPr lang="es-EC" sz="1800" i="0">
                    <a:effectLst/>
                    <a:latin typeface="Cambria Math" panose="02040503050406030204" pitchFamily="18" charset="0"/>
                    <a:ea typeface="Arial" panose="020B0604020202020204" pitchFamily="34" charset="0"/>
                    <a:cs typeface="Calibri" panose="020F0502020204030204" pitchFamily="34" charset="0"/>
                  </a:rPr>
                  <a:t>𝐸</a:t>
                </a:r>
                <a:r>
                  <a:rPr lang="en-US" sz="1800" i="0">
                    <a:effectLst/>
                    <a:latin typeface="Cambria Math" panose="02040503050406030204" pitchFamily="18" charset="0"/>
                    <a:ea typeface="Arial" panose="020B0604020202020204" pitchFamily="34" charset="0"/>
                    <a:cs typeface="Calibri" panose="020F0502020204030204" pitchFamily="34" charset="0"/>
                  </a:rPr>
                  <a:t>_</a:t>
                </a:r>
                <a:r>
                  <a:rPr lang="es-EC" sz="1800" i="0">
                    <a:effectLst/>
                    <a:latin typeface="Cambria Math" panose="02040503050406030204" pitchFamily="18" charset="0"/>
                    <a:ea typeface="Arial" panose="020B0604020202020204" pitchFamily="34" charset="0"/>
                    <a:cs typeface="Calibri" panose="020F0502020204030204" pitchFamily="34" charset="0"/>
                  </a:rPr>
                  <a:t>𝑚𝑎𝑥</a:t>
                </a:r>
                <a:r>
                  <a:rPr lang="es-EC" sz="1800" dirty="0">
                    <a:effectLst/>
                    <a:latin typeface="Calibri" panose="020F0502020204030204" pitchFamily="34" charset="0"/>
                    <a:ea typeface="Arial" panose="020B0604020202020204" pitchFamily="34" charset="0"/>
                    <a:cs typeface="Calibri" panose="020F0502020204030204" pitchFamily="34" charset="0"/>
                  </a:rPr>
                  <a:t> es un filtro de calidad eficaz, y sugieren que se maneje un </a:t>
                </a:r>
                <a:r>
                  <a:rPr lang="es-EC" sz="1800" i="0">
                    <a:effectLst/>
                    <a:latin typeface="Cambria Math" panose="02040503050406030204" pitchFamily="18" charset="0"/>
                    <a:ea typeface="Arial" panose="020B0604020202020204" pitchFamily="34" charset="0"/>
                    <a:cs typeface="Calibri" panose="020F0502020204030204" pitchFamily="34" charset="0"/>
                  </a:rPr>
                  <a:t>𝐸</a:t>
                </a:r>
                <a:r>
                  <a:rPr lang="en-US" sz="1800" i="0">
                    <a:effectLst/>
                    <a:latin typeface="Cambria Math" panose="02040503050406030204" pitchFamily="18" charset="0"/>
                    <a:ea typeface="Arial" panose="020B0604020202020204" pitchFamily="34" charset="0"/>
                    <a:cs typeface="Calibri" panose="020F0502020204030204" pitchFamily="34" charset="0"/>
                  </a:rPr>
                  <a:t>_</a:t>
                </a:r>
                <a:r>
                  <a:rPr lang="es-EC" sz="1800" i="0">
                    <a:effectLst/>
                    <a:latin typeface="Cambria Math" panose="02040503050406030204" pitchFamily="18" charset="0"/>
                    <a:ea typeface="Arial" panose="020B0604020202020204" pitchFamily="34" charset="0"/>
                    <a:cs typeface="Calibri" panose="020F0502020204030204" pitchFamily="34" charset="0"/>
                  </a:rPr>
                  <a:t>𝑚𝑎𝑥=1</a:t>
                </a:r>
                <a:r>
                  <a:rPr lang="es-EC" sz="1800" dirty="0">
                    <a:effectLst/>
                    <a:latin typeface="Calibri" panose="020F0502020204030204" pitchFamily="34" charset="0"/>
                    <a:ea typeface="Arial" panose="020B0604020202020204" pitchFamily="34" charset="0"/>
                    <a:cs typeface="Calibri" panose="020F0502020204030204" pitchFamily="34" charset="0"/>
                  </a:rPr>
                  <a:t>, </a:t>
                </a:r>
                <a:r>
                  <a:rPr lang="es-ES" sz="1800" dirty="0">
                    <a:solidFill>
                      <a:srgbClr val="2A2A2A"/>
                    </a:solidFill>
                    <a:effectLst/>
                    <a:latin typeface="Calibri" panose="020F0502020204030204" pitchFamily="34" charset="0"/>
                    <a:ea typeface="Arial" panose="020B0604020202020204" pitchFamily="34" charset="0"/>
                    <a:cs typeface="Calibri" panose="020F0502020204030204" pitchFamily="34" charset="0"/>
                  </a:rPr>
                  <a:t>ya que el número más probable de errores es cero cuando </a:t>
                </a:r>
                <a:r>
                  <a:rPr lang="es-ES" sz="1800" i="0">
                    <a:solidFill>
                      <a:srgbClr val="2A2A2A"/>
                    </a:solidFill>
                    <a:effectLst/>
                    <a:latin typeface="Cambria Math" panose="02040503050406030204" pitchFamily="18" charset="0"/>
                    <a:ea typeface="Arial" panose="020B0604020202020204" pitchFamily="34" charset="0"/>
                    <a:cs typeface="Calibri" panose="020F0502020204030204" pitchFamily="34" charset="0"/>
                  </a:rPr>
                  <a:t>𝐸&lt;1</a:t>
                </a:r>
                <a:r>
                  <a:rPr lang="es-ES" sz="1800" dirty="0">
                    <a:solidFill>
                      <a:srgbClr val="2A2A2A"/>
                    </a:solidFill>
                    <a:effectLst/>
                    <a:latin typeface="Calibri" panose="020F0502020204030204" pitchFamily="34" charset="0"/>
                    <a:ea typeface="Arial" panose="020B0604020202020204" pitchFamily="34" charset="0"/>
                    <a:cs typeface="Calibri" panose="020F0502020204030204" pitchFamily="34" charset="0"/>
                  </a:rPr>
                  <a:t> y permitirán una mayor precisión de las inferencias biológicas, sin embargo, es posible implementar umbrales más o menos estrictos dependiendo de sus datos. El parámetro seleccionado fue </a:t>
                </a:r>
                <a:r>
                  <a:rPr lang="es-EC" sz="1800" i="0">
                    <a:effectLst/>
                    <a:latin typeface="Cambria Math" panose="02040503050406030204" pitchFamily="18" charset="0"/>
                    <a:ea typeface="Arial" panose="020B0604020202020204" pitchFamily="34" charset="0"/>
                    <a:cs typeface="Calibri" panose="020F0502020204030204" pitchFamily="34" charset="0"/>
                  </a:rPr>
                  <a:t>𝐸</a:t>
                </a:r>
                <a:r>
                  <a:rPr lang="en-US" sz="1800" i="0">
                    <a:effectLst/>
                    <a:latin typeface="Cambria Math" panose="02040503050406030204" pitchFamily="18" charset="0"/>
                    <a:ea typeface="Arial" panose="020B0604020202020204" pitchFamily="34" charset="0"/>
                    <a:cs typeface="Calibri" panose="020F0502020204030204" pitchFamily="34" charset="0"/>
                  </a:rPr>
                  <a:t>_</a:t>
                </a:r>
                <a:r>
                  <a:rPr lang="es-EC" sz="1800" i="0">
                    <a:effectLst/>
                    <a:latin typeface="Cambria Math" panose="02040503050406030204" pitchFamily="18" charset="0"/>
                    <a:ea typeface="Arial" panose="020B0604020202020204" pitchFamily="34" charset="0"/>
                    <a:cs typeface="Calibri" panose="020F0502020204030204" pitchFamily="34" charset="0"/>
                  </a:rPr>
                  <a:t>𝑚𝑎𝑥=2</a:t>
                </a:r>
                <a:r>
                  <a:rPr lang="es-EC" sz="1800" dirty="0">
                    <a:effectLst/>
                    <a:latin typeface="Calibri" panose="020F0502020204030204" pitchFamily="34" charset="0"/>
                    <a:ea typeface="Arial" panose="020B0604020202020204" pitchFamily="34" charset="0"/>
                    <a:cs typeface="Calibri" panose="020F0502020204030204" pitchFamily="34" charset="0"/>
                  </a:rPr>
                  <a:t>, el cual es recomendado para DADA2, también se realizó el recorte de secuencias con </a:t>
                </a:r>
                <a:r>
                  <a:rPr lang="es-EC" sz="1800" i="0">
                    <a:effectLst/>
                    <a:latin typeface="Cambria Math" panose="02040503050406030204" pitchFamily="18" charset="0"/>
                    <a:ea typeface="Arial" panose="020B0604020202020204" pitchFamily="34" charset="0"/>
                    <a:cs typeface="Calibri" panose="020F0502020204030204" pitchFamily="34" charset="0"/>
                  </a:rPr>
                  <a:t>𝑡𝑟𝑢𝑛𝑐𝑄=2</a:t>
                </a:r>
                <a:r>
                  <a:rPr lang="es-EC" sz="1800" dirty="0">
                    <a:effectLst/>
                    <a:latin typeface="Calibri" panose="020F0502020204030204" pitchFamily="34" charset="0"/>
                    <a:ea typeface="Arial" panose="020B0604020202020204" pitchFamily="34" charset="0"/>
                    <a:cs typeface="Calibri" panose="020F0502020204030204" pitchFamily="34" charset="0"/>
                  </a:rPr>
                  <a:t> (caracteres ASCII), es decir que se truncaron las secuencias en el primer nucleótido con una asignación de base N, en caso de que se presente alguna y si esta secuencia tenía una longitud menor a 50, se descartó la secuencia con </a:t>
                </a:r>
                <a:r>
                  <a:rPr lang="es-EC" sz="1800" i="0">
                    <a:effectLst/>
                    <a:latin typeface="Cambria Math" panose="02040503050406030204" pitchFamily="18" charset="0"/>
                    <a:ea typeface="Arial" panose="020B0604020202020204" pitchFamily="34" charset="0"/>
                    <a:cs typeface="Calibri" panose="020F0502020204030204" pitchFamily="34" charset="0"/>
                  </a:rPr>
                  <a:t>𝑚𝑖𝑛𝐿𝑒𝑛=50</a:t>
                </a:r>
                <a:r>
                  <a:rPr lang="es-EC" sz="1800" dirty="0">
                    <a:effectLst/>
                    <a:latin typeface="Calibri" panose="020F0502020204030204" pitchFamily="34" charset="0"/>
                    <a:ea typeface="Arial" panose="020B0604020202020204" pitchFamily="34" charset="0"/>
                    <a:cs typeface="Calibri" panose="020F0502020204030204" pitchFamily="34" charset="0"/>
                  </a:rPr>
                  <a:t>.</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indent="457200" algn="l">
                  <a:lnSpc>
                    <a:spcPct val="150000"/>
                  </a:lnSpc>
                </a:pPr>
                <a:endParaRPr lang="es-ES" sz="1800" dirty="0">
                  <a:effectLst/>
                  <a:latin typeface="Calibri" panose="020F0502020204030204" pitchFamily="34" charset="0"/>
                  <a:ea typeface="Arial" panose="020B0604020202020204" pitchFamily="34" charset="0"/>
                  <a:cs typeface="Calibri" panose="020F0502020204030204" pitchFamily="34" charset="0"/>
                </a:endParaRPr>
              </a:p>
              <a:p>
                <a:pPr indent="457200" algn="l">
                  <a:lnSpc>
                    <a:spcPct val="150000"/>
                  </a:lnSpc>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mc:Fallback>
      </mc:AlternateContent>
      <p:sp>
        <p:nvSpPr>
          <p:cNvPr id="4" name="Marcador de número de diapositiva 3"/>
          <p:cNvSpPr>
            <a:spLocks noGrp="1"/>
          </p:cNvSpPr>
          <p:nvPr>
            <p:ph type="sldNum" sz="quarter" idx="5"/>
          </p:nvPr>
        </p:nvSpPr>
        <p:spPr/>
        <p:txBody>
          <a:bodyPr/>
          <a:lstStyle/>
          <a:p>
            <a:fld id="{11CCF3FE-8093-4063-A8B4-3466E9831150}" type="slidenum">
              <a:rPr lang="es-ES" smtClean="0"/>
              <a:t>21</a:t>
            </a:fld>
            <a:endParaRPr lang="es-ES"/>
          </a:p>
        </p:txBody>
      </p:sp>
    </p:spTree>
    <p:extLst>
      <p:ext uri="{BB962C8B-B14F-4D97-AF65-F5344CB8AC3E}">
        <p14:creationId xmlns:p14="http://schemas.microsoft.com/office/powerpoint/2010/main" val="4170732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dirty="0">
              <a:effectLst/>
              <a:latin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11CCF3FE-8093-4063-A8B4-3466E9831150}" type="slidenum">
              <a:rPr lang="es-ES" smtClean="0"/>
              <a:t>22</a:t>
            </a:fld>
            <a:endParaRPr lang="es-ES"/>
          </a:p>
        </p:txBody>
      </p:sp>
    </p:spTree>
    <p:extLst>
      <p:ext uri="{BB962C8B-B14F-4D97-AF65-F5344CB8AC3E}">
        <p14:creationId xmlns:p14="http://schemas.microsoft.com/office/powerpoint/2010/main" val="126532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i="1" dirty="0">
                    <a:effectLst/>
                    <a:latin typeface="Calibri" panose="020F0502020204030204" pitchFamily="34" charset="0"/>
                    <a:ea typeface="Arial" panose="020B0604020202020204" pitchFamily="34" charset="0"/>
                    <a:cs typeface="Calibri" panose="020F0502020204030204" pitchFamily="34" charset="0"/>
                  </a:rPr>
                  <a:t>Diversidad Alfa. </a:t>
                </a:r>
                <a:r>
                  <a:rPr lang="es-ES" sz="1800" b="0" i="0" dirty="0">
                    <a:effectLst/>
                    <a:latin typeface="Calibri" panose="020F0502020204030204" pitchFamily="34" charset="0"/>
                    <a:ea typeface="Arial" panose="020B0604020202020204" pitchFamily="34" charset="0"/>
                    <a:cs typeface="Calibri" panose="020F0502020204030204" pitchFamily="34" charset="0"/>
                  </a:rPr>
                  <a:t>Se estudió la diversidad alfa con la librería Phyloseq para cada tratamiento, para ello no se trabajaron con datos normalizados, ya que la mayoría de métodos alfa son más eficaces con los valores de recuento originales </a:t>
                </a:r>
                <a:r>
                  <a:rPr lang="es-ES" sz="1800" b="0" i="0" dirty="0">
                    <a:effectLst/>
                    <a:latin typeface="Calibri" panose="020F0502020204030204" pitchFamily="34" charset="0"/>
                    <a:ea typeface="Times New Roman" panose="02020603050405020304" pitchFamily="18" charset="0"/>
                    <a:cs typeface="Calibri" panose="020F0502020204030204" pitchFamily="34" charset="0"/>
                  </a:rPr>
                  <a:t>(P. McMurdie &amp; Holmes, 2021)</a:t>
                </a:r>
                <a:r>
                  <a:rPr lang="es-ES" sz="1800" b="0" i="0" dirty="0">
                    <a:effectLst/>
                    <a:latin typeface="Calibri" panose="020F0502020204030204" pitchFamily="34" charset="0"/>
                    <a:ea typeface="Arial" panose="020B0604020202020204" pitchFamily="34" charset="0"/>
                    <a:cs typeface="Calibri" panose="020F0502020204030204" pitchFamily="34" charset="0"/>
                  </a:rPr>
                  <a:t>. Cada uno de los índices de diversidad muestran mayor diversidad alfa para el tratamiento 2 (con Trichoderma).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0" i="0" dirty="0">
                  <a:effectLst/>
                  <a:latin typeface="Calibri" panose="020F0502020204030204" pitchFamily="34" charset="0"/>
                  <a:ea typeface="Arial" panose="020B06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Arial" panose="020B0604020202020204" pitchFamily="34" charset="0"/>
                    <a:cs typeface="Calibri" panose="020F0502020204030204" pitchFamily="34" charset="0"/>
                  </a:rPr>
                  <a:t>Sin embargo, ya que no es apropiado realizar una comparación estadística entre ellos, ya que de acuerdo a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Lande (1996) </a:t>
                </a:r>
                <a:r>
                  <a:rPr lang="es-ES" sz="1800" dirty="0">
                    <a:effectLst/>
                    <a:latin typeface="Calibri" panose="020F0502020204030204" pitchFamily="34" charset="0"/>
                    <a:ea typeface="Arial" panose="020B0604020202020204" pitchFamily="34" charset="0"/>
                    <a:cs typeface="Calibri" panose="020F0502020204030204" pitchFamily="34" charset="0"/>
                  </a:rPr>
                  <a:t>las estimaciones de índices de diversidad alfa subestiman la verdadera diversidad alfa, por lo que, para obtener conclusiones significativas sobre la comunidad microbiana se requiere emplear modelos de error de medición que </a:t>
                </a:r>
                <a:r>
                  <a:rPr lang="es-ES" sz="1800" b="1" dirty="0">
                    <a:effectLst/>
                    <a:latin typeface="Calibri" panose="020F0502020204030204" pitchFamily="34" charset="0"/>
                    <a:ea typeface="Arial" panose="020B0604020202020204" pitchFamily="34" charset="0"/>
                    <a:cs typeface="Calibri" panose="020F0502020204030204" pitchFamily="34" charset="0"/>
                  </a:rPr>
                  <a:t>ajusten la incertidumbre en la estimación de la diversidad alfa</a:t>
                </a:r>
                <a:r>
                  <a:rPr lang="es-ES" sz="1800" dirty="0">
                    <a:effectLst/>
                    <a:latin typeface="Calibri" panose="020F0502020204030204" pitchFamily="34" charset="0"/>
                    <a:ea typeface="Arial" panose="020B0604020202020204" pitchFamily="34" charset="0"/>
                    <a:cs typeface="Calibri" panose="020F0502020204030204" pitchFamily="34" charset="0"/>
                  </a:rPr>
                  <a:t>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(Willis, 2019)</a:t>
                </a:r>
                <a:r>
                  <a:rPr lang="es-ES" sz="1800" dirty="0">
                    <a:effectLst/>
                    <a:latin typeface="Calibri" panose="020F0502020204030204" pitchFamily="34" charset="0"/>
                    <a:ea typeface="Arial" panose="020B0604020202020204" pitchFamily="34" charset="0"/>
                    <a:cs typeface="Calibri" panose="020F0502020204030204" pitchFamily="34" charset="0"/>
                  </a:rPr>
                  <a:t>, por ello, para realizar una comparación entre diversidad alfa, se empleó Divnet versión 0.3.7 un método de estimación de diversidades con las cuales es posible realizar pruebas de hipótesis </a:t>
                </a:r>
                <a:r>
                  <a:rPr lang="es-ES" sz="1800" dirty="0">
                    <a:effectLst/>
                    <a:latin typeface="Calibri" panose="020F0502020204030204" pitchFamily="34" charset="0"/>
                    <a:ea typeface="Times New Roman" panose="02020603050405020304" pitchFamily="18" charset="0"/>
                    <a:cs typeface="Calibri" panose="020F0502020204030204" pitchFamily="34" charset="0"/>
                  </a:rPr>
                  <a:t>(Faust &amp; Raes, 2012)</a:t>
                </a:r>
                <a:r>
                  <a:rPr lang="es-ES" sz="1800" dirty="0">
                    <a:effectLst/>
                    <a:latin typeface="Calibri" panose="020F0502020204030204" pitchFamily="34" charset="0"/>
                    <a:ea typeface="Arial" panose="020B060402020202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dirty="0">
                  <a:effectLst/>
                  <a:latin typeface="Calibri" panose="020F0502020204030204" pitchFamily="34" charset="0"/>
                  <a:ea typeface="Arial" panose="020B06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Arial" panose="020B0604020202020204" pitchFamily="34" charset="0"/>
                    <a:cs typeface="Calibri" panose="020F0502020204030204" pitchFamily="34" charset="0"/>
                  </a:rPr>
                  <a:t>En la </a:t>
                </a:r>
                <a:r>
                  <a:rPr lang="es-ES" sz="1800" b="1" dirty="0">
                    <a:effectLst/>
                    <a:latin typeface="Calibri" panose="020F0502020204030204" pitchFamily="34" charset="0"/>
                    <a:ea typeface="Arial" panose="020B0604020202020204" pitchFamily="34" charset="0"/>
                    <a:cs typeface="Calibri" panose="020F0502020204030204" pitchFamily="34" charset="0"/>
                  </a:rPr>
                  <a:t>Figura 29 a.</a:t>
                </a:r>
                <a:r>
                  <a:rPr lang="es-ES" sz="1800" dirty="0">
                    <a:effectLst/>
                    <a:latin typeface="Calibri" panose="020F0502020204030204" pitchFamily="34" charset="0"/>
                    <a:ea typeface="Arial" panose="020B0604020202020204" pitchFamily="34" charset="0"/>
                    <a:cs typeface="Calibri" panose="020F0502020204030204" pitchFamily="34" charset="0"/>
                  </a:rPr>
                  <a:t> se aprecia la gráfica del índice de Shannon por muestra, aplicando el modelo de corrección de Divnet, y puede observarse que los índices de diversidad se redujeron en comparación con otros métodos</a:t>
                </a:r>
                <a:r>
                  <a:rPr lang="es-ES" sz="1800" baseline="0" dirty="0">
                    <a:effectLst/>
                    <a:latin typeface="Calibri" panose="020F0502020204030204" pitchFamily="34" charset="0"/>
                    <a:ea typeface="Arial" panose="020B0604020202020204" pitchFamily="34" charset="0"/>
                    <a:cs typeface="Calibri" panose="020F0502020204030204" pitchFamily="34" charset="0"/>
                  </a:rPr>
                  <a:t> y se mantuvo l</a:t>
                </a:r>
                <a:r>
                  <a:rPr lang="es-ES" sz="1800" dirty="0">
                    <a:effectLst/>
                    <a:latin typeface="Calibri" panose="020F0502020204030204" pitchFamily="34" charset="0"/>
                    <a:ea typeface="Arial" panose="020B0604020202020204" pitchFamily="34" charset="0"/>
                    <a:cs typeface="Calibri" panose="020F0502020204030204" pitchFamily="34" charset="0"/>
                  </a:rPr>
                  <a:t>a tendencia de un tratamiento 2 con mayor índice de diversidad de Shannon.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dirty="0">
                  <a:effectLst/>
                  <a:latin typeface="Calibri" panose="020F0502020204030204" pitchFamily="34" charset="0"/>
                  <a:ea typeface="Arial" panose="020B06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Arial" panose="020B0604020202020204" pitchFamily="34" charset="0"/>
                    <a:cs typeface="Calibri" panose="020F0502020204030204" pitchFamily="34" charset="0"/>
                  </a:rPr>
                  <a:t>Por otro lado, en la </a:t>
                </a:r>
                <a:r>
                  <a:rPr lang="es-ES" sz="1800" b="1" dirty="0">
                    <a:effectLst/>
                    <a:latin typeface="Calibri" panose="020F0502020204030204" pitchFamily="34" charset="0"/>
                    <a:ea typeface="Arial" panose="020B0604020202020204" pitchFamily="34" charset="0"/>
                    <a:cs typeface="Calibri" panose="020F0502020204030204" pitchFamily="34" charset="0"/>
                  </a:rPr>
                  <a:t>Figura 29 b.</a:t>
                </a:r>
                <a:r>
                  <a:rPr lang="es-ES" sz="1800" dirty="0">
                    <a:effectLst/>
                    <a:latin typeface="Calibri" panose="020F0502020204030204" pitchFamily="34" charset="0"/>
                    <a:ea typeface="Arial" panose="020B0604020202020204" pitchFamily="34" charset="0"/>
                    <a:cs typeface="Calibri" panose="020F0502020204030204" pitchFamily="34" charset="0"/>
                  </a:rPr>
                  <a:t> se aprecia la gráfica del índice de Simpson por muestra, aplicando el modelo de corrección de Divnet y puede observarse que este índice es mayor para el tratamiento 1, el tratamiento sin </a:t>
                </a:r>
                <a:r>
                  <a:rPr lang="es-ES" sz="1800" i="1" dirty="0">
                    <a:effectLst/>
                    <a:latin typeface="Calibri" panose="020F0502020204030204" pitchFamily="34" charset="0"/>
                    <a:ea typeface="Arial" panose="020B0604020202020204" pitchFamily="34" charset="0"/>
                    <a:cs typeface="Calibri" panose="020F0502020204030204" pitchFamily="34" charset="0"/>
                  </a:rPr>
                  <a:t>Trichoderma</a:t>
                </a:r>
                <a:r>
                  <a:rPr lang="es-ES" sz="1800" dirty="0">
                    <a:effectLst/>
                    <a:latin typeface="Calibri" panose="020F0502020204030204" pitchFamily="34" charset="0"/>
                    <a:ea typeface="Arial" panose="020B0604020202020204" pitchFamily="34" charset="0"/>
                    <a:cs typeface="Calibri" panose="020F0502020204030204" pitchFamily="34" charset="0"/>
                  </a:rPr>
                  <a:t>. En general de la </a:t>
                </a:r>
                <a:r>
                  <a:rPr lang="es-ES" sz="1800" b="1" dirty="0">
                    <a:effectLst/>
                    <a:latin typeface="Calibri" panose="020F0502020204030204" pitchFamily="34" charset="0"/>
                    <a:ea typeface="Arial" panose="020B0604020202020204" pitchFamily="34" charset="0"/>
                    <a:cs typeface="Calibri" panose="020F0502020204030204" pitchFamily="34" charset="0"/>
                  </a:rPr>
                  <a:t>Figura 29</a:t>
                </a:r>
                <a:r>
                  <a:rPr lang="es-ES" sz="1800" dirty="0">
                    <a:effectLst/>
                    <a:latin typeface="Calibri" panose="020F0502020204030204" pitchFamily="34" charset="0"/>
                    <a:ea typeface="Arial" panose="020B0604020202020204" pitchFamily="34" charset="0"/>
                    <a:cs typeface="Calibri" panose="020F0502020204030204" pitchFamily="34" charset="0"/>
                  </a:rPr>
                  <a:t> podemos deducir que, ya que el índice de Simpson se aproxima a cero para el tratamiento 2 </a:t>
                </a:r>
                <a:r>
                  <a:rPr lang="es-ES" sz="1800" i="0">
                    <a:effectLst/>
                    <a:latin typeface="Cambria Math" panose="02040503050406030204" pitchFamily="18" charset="0"/>
                    <a:ea typeface="Arial" panose="020B0604020202020204" pitchFamily="34" charset="0"/>
                    <a:cs typeface="Calibri" panose="020F0502020204030204" pitchFamily="34" charset="0"/>
                  </a:rPr>
                  <a:t>(0.09 – 0.15)</a:t>
                </a:r>
                <a:r>
                  <a:rPr lang="es-ES" sz="1800" dirty="0">
                    <a:effectLst/>
                    <a:latin typeface="Calibri" panose="020F0502020204030204" pitchFamily="34" charset="0"/>
                    <a:ea typeface="Arial" panose="020B0604020202020204" pitchFamily="34" charset="0"/>
                    <a:cs typeface="Calibri" panose="020F0502020204030204" pitchFamily="34" charset="0"/>
                  </a:rPr>
                  <a:t>, existe una mayor diversidad de especies en las muestras, por lo que esto también estaría influyendo en el índice de diversidad de Shannon, el cual coincide ser superior para el tratamiento 2 </a:t>
                </a:r>
                <a:r>
                  <a:rPr lang="es-ES" sz="1800" i="0">
                    <a:effectLst/>
                    <a:latin typeface="Cambria Math" panose="02040503050406030204" pitchFamily="18" charset="0"/>
                    <a:ea typeface="Arial" panose="020B0604020202020204" pitchFamily="34" charset="0"/>
                    <a:cs typeface="Calibri" panose="020F0502020204030204" pitchFamily="34" charset="0"/>
                  </a:rPr>
                  <a:t>(3.01−3.3) </a:t>
                </a:r>
                <a:r>
                  <a:rPr lang="es-ES" sz="1800" dirty="0">
                    <a:effectLst/>
                    <a:latin typeface="Calibri" panose="020F0502020204030204" pitchFamily="34" charset="0"/>
                    <a:ea typeface="Arial" panose="020B0604020202020204" pitchFamily="34" charset="0"/>
                    <a:cs typeface="Calibri" panose="020F0502020204030204" pitchFamily="34" charset="0"/>
                  </a:rPr>
                  <a:t>y más bajo en el tratamiento 1 </a:t>
                </a:r>
                <a:r>
                  <a:rPr lang="es-ES" sz="1800" i="0">
                    <a:effectLst/>
                    <a:latin typeface="Cambria Math" panose="02040503050406030204" pitchFamily="18" charset="0"/>
                    <a:ea typeface="Arial" panose="020B0604020202020204" pitchFamily="34" charset="0"/>
                    <a:cs typeface="Calibri" panose="020F0502020204030204" pitchFamily="34" charset="0"/>
                  </a:rPr>
                  <a:t>(1.32 − 1.54)</a:t>
                </a:r>
                <a:r>
                  <a:rPr lang="es-ES" sz="1800" dirty="0">
                    <a:effectLst/>
                    <a:latin typeface="Calibri" panose="020F0502020204030204" pitchFamily="34" charset="0"/>
                    <a:ea typeface="Arial" panose="020B0604020202020204" pitchFamily="34" charset="0"/>
                    <a:cs typeface="Calibri" panose="020F0502020204030204" pitchFamily="34" charset="0"/>
                  </a:rPr>
                  <a:t>, aunque el índice de Simpson también indica un tratamiento 1 con diversidad de especies </a:t>
                </a:r>
                <a:r>
                  <a:rPr lang="es-ES" sz="1800" i="0">
                    <a:effectLst/>
                    <a:latin typeface="Cambria Math" panose="02040503050406030204" pitchFamily="18" charset="0"/>
                    <a:ea typeface="Arial" panose="020B0604020202020204" pitchFamily="34" charset="0"/>
                    <a:cs typeface="Calibri" panose="020F0502020204030204" pitchFamily="34" charset="0"/>
                  </a:rPr>
                  <a:t>(0.38 y 0.33)</a:t>
                </a:r>
                <a:r>
                  <a:rPr lang="es-ES" sz="1800" dirty="0">
                    <a:effectLst/>
                    <a:latin typeface="Calibri" panose="020F0502020204030204" pitchFamily="34" charset="0"/>
                    <a:ea typeface="Arial" panose="020B0604020202020204" pitchFamily="34" charset="0"/>
                    <a:cs typeface="Calibri" panose="020F0502020204030204" pitchFamily="34" charset="0"/>
                  </a:rPr>
                  <a:t>.</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Arial" panose="020B0604020202020204" pitchFamily="34" charset="0"/>
                    <a:cs typeface="Calibri" panose="020F0502020204030204" pitchFamily="34" charset="0"/>
                  </a:rPr>
                  <a:t>La prueba de significancia en pares o test de diversidad que se llevó a cabo entre tratamientos, comparó los índices de Shannon, donde se plantea </a:t>
                </a:r>
                <a:r>
                  <a:rPr lang="es-ES" sz="1800" i="0">
                    <a:effectLst/>
                    <a:latin typeface="Cambria Math" panose="02040503050406030204" pitchFamily="18" charset="0"/>
                    <a:ea typeface="Arial" panose="020B0604020202020204" pitchFamily="34" charset="0"/>
                    <a:cs typeface="Calibri" panose="020F0502020204030204" pitchFamily="34" charset="0"/>
                  </a:rPr>
                  <a:t>𝐻</a:t>
                </a:r>
                <a:r>
                  <a:rPr lang="en-US" sz="1800" i="0">
                    <a:effectLst/>
                    <a:latin typeface="Cambria Math" panose="02040503050406030204" pitchFamily="18" charset="0"/>
                    <a:ea typeface="Arial" panose="020B0604020202020204" pitchFamily="34" charset="0"/>
                    <a:cs typeface="Calibri" panose="020F0502020204030204" pitchFamily="34" charset="0"/>
                  </a:rPr>
                  <a:t>_</a:t>
                </a:r>
                <a:r>
                  <a:rPr lang="es-ES" sz="1800" i="0">
                    <a:effectLst/>
                    <a:latin typeface="Cambria Math" panose="02040503050406030204" pitchFamily="18" charset="0"/>
                    <a:ea typeface="Arial" panose="020B0604020202020204" pitchFamily="34" charset="0"/>
                    <a:cs typeface="Calibri" panose="020F0502020204030204" pitchFamily="34" charset="0"/>
                  </a:rPr>
                  <a:t>0=H’2 − H’1 = 0 </a:t>
                </a:r>
                <a:r>
                  <a:rPr lang="es-ES" sz="1800" dirty="0">
                    <a:effectLst/>
                    <a:latin typeface="Calibri" panose="020F0502020204030204" pitchFamily="34" charset="0"/>
                    <a:ea typeface="Arial" panose="020B0604020202020204" pitchFamily="34" charset="0"/>
                    <a:cs typeface="Calibri" panose="020F0502020204030204" pitchFamily="34" charset="0"/>
                  </a:rPr>
                  <a:t>, podemos ver que con una diferencia entre índices de Shannon de </a:t>
                </a:r>
                <a:r>
                  <a:rPr lang="es-ES" sz="1800" i="0">
                    <a:effectLst/>
                    <a:latin typeface="Cambria Math" panose="02040503050406030204" pitchFamily="18" charset="0"/>
                    <a:ea typeface="Arial" panose="020B0604020202020204" pitchFamily="34" charset="0"/>
                    <a:cs typeface="Calibri" panose="020F0502020204030204" pitchFamily="34" charset="0"/>
                  </a:rPr>
                  <a:t>H’2 − H’1 =1.65</a:t>
                </a:r>
                <a:r>
                  <a:rPr lang="es-EC" sz="1800" i="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a:t>336</a:t>
                </a:r>
                <a:r>
                  <a:rPr lang="es-EC"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800" dirty="0">
                    <a:effectLst/>
                    <a:latin typeface="Calibri" panose="020F0502020204030204" pitchFamily="34" charset="0"/>
                    <a:ea typeface="Arial" panose="020B0604020202020204" pitchFamily="34" charset="0"/>
                    <a:cs typeface="Calibri" panose="020F0502020204030204" pitchFamily="34" charset="0"/>
                  </a:rPr>
                  <a:t>y un </a:t>
                </a:r>
                <a:r>
                  <a:rPr lang="es-ES" sz="1800" i="0">
                    <a:effectLst/>
                    <a:latin typeface="Cambria Math" panose="02040503050406030204" pitchFamily="18" charset="0"/>
                    <a:ea typeface="Arial" panose="020B0604020202020204" pitchFamily="34" charset="0"/>
                    <a:cs typeface="Calibri" panose="020F0502020204030204" pitchFamily="34" charset="0"/>
                  </a:rPr>
                  <a:t>𝑝−𝑣𝑎𝑙𝑢𝑒≈0</a:t>
                </a:r>
                <a:r>
                  <a:rPr lang="es-ES" sz="1800" dirty="0">
                    <a:effectLst/>
                    <a:latin typeface="Calibri" panose="020F0502020204030204" pitchFamily="34" charset="0"/>
                    <a:ea typeface="Arial" panose="020B0604020202020204" pitchFamily="34" charset="0"/>
                    <a:cs typeface="Calibri" panose="020F0502020204030204" pitchFamily="34" charset="0"/>
                  </a:rPr>
                  <a:t>, se rechaza la hipótesis nula, por lo que las diversidades alfa son diferentes para cada tratamiento, siendo el tratamiento con </a:t>
                </a:r>
                <a:r>
                  <a:rPr lang="es-ES" sz="1800" i="1" dirty="0">
                    <a:effectLst/>
                    <a:latin typeface="Calibri" panose="020F0502020204030204" pitchFamily="34" charset="0"/>
                    <a:ea typeface="Arial" panose="020B0604020202020204" pitchFamily="34" charset="0"/>
                    <a:cs typeface="Calibri" panose="020F0502020204030204" pitchFamily="34" charset="0"/>
                  </a:rPr>
                  <a:t>Trichoderma</a:t>
                </a:r>
                <a:r>
                  <a:rPr lang="es-ES" sz="1800" dirty="0">
                    <a:effectLst/>
                    <a:latin typeface="Calibri" panose="020F0502020204030204" pitchFamily="34" charset="0"/>
                    <a:ea typeface="Arial" panose="020B0604020202020204" pitchFamily="34" charset="0"/>
                    <a:cs typeface="Calibri" panose="020F0502020204030204" pitchFamily="34" charset="0"/>
                  </a:rPr>
                  <a:t> (T2) el de mayor diversidad alfa.</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mc:Fallback>
      </mc:AlternateContent>
      <p:sp>
        <p:nvSpPr>
          <p:cNvPr id="4" name="Marcador de número de diapositiva 3"/>
          <p:cNvSpPr>
            <a:spLocks noGrp="1"/>
          </p:cNvSpPr>
          <p:nvPr>
            <p:ph type="sldNum" sz="quarter" idx="5"/>
          </p:nvPr>
        </p:nvSpPr>
        <p:spPr/>
        <p:txBody>
          <a:bodyPr/>
          <a:lstStyle/>
          <a:p>
            <a:fld id="{11CCF3FE-8093-4063-A8B4-3466E9831150}" type="slidenum">
              <a:rPr lang="es-ES" smtClean="0"/>
              <a:t>23</a:t>
            </a:fld>
            <a:endParaRPr lang="es-ES"/>
          </a:p>
        </p:txBody>
      </p:sp>
    </p:spTree>
    <p:extLst>
      <p:ext uri="{BB962C8B-B14F-4D97-AF65-F5344CB8AC3E}">
        <p14:creationId xmlns:p14="http://schemas.microsoft.com/office/powerpoint/2010/main" val="3003796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indent="0" algn="l">
                  <a:lnSpc>
                    <a:spcPct val="150000"/>
                  </a:lnSpc>
                  <a:buFontTx/>
                  <a:buNone/>
                </a:pPr>
                <a:endParaRPr lang="en-US" dirty="0"/>
              </a:p>
            </p:txBody>
          </p:sp>
        </mc:Choice>
        <mc:Fallback xmlns="">
          <p:sp>
            <p:nvSpPr>
              <p:cNvPr id="3" name="Marcador de notas 2"/>
              <p:cNvSpPr>
                <a:spLocks noGrp="1"/>
              </p:cNvSpPr>
              <p:nvPr>
                <p:ph type="body" idx="1"/>
              </p:nvPr>
            </p:nvSpPr>
            <p:spPr/>
            <p:txBody>
              <a:bodyPr/>
              <a:lstStyle/>
              <a:p>
                <a:pPr indent="457200" algn="l">
                  <a:lnSpc>
                    <a:spcPct val="150000"/>
                  </a:lnSpc>
                </a:pPr>
                <a:r>
                  <a:rPr lang="es-EC" sz="1800" dirty="0">
                    <a:effectLst/>
                    <a:latin typeface="Calibri" panose="020F0502020204030204" pitchFamily="34" charset="0"/>
                    <a:ea typeface="Arial" panose="020B0604020202020204" pitchFamily="34" charset="0"/>
                    <a:cs typeface="Calibri" panose="020F0502020204030204" pitchFamily="34" charset="0"/>
                  </a:rPr>
                  <a:t>La </a:t>
                </a:r>
                <a:r>
                  <a:rPr lang="es-ES" sz="1800" b="1" dirty="0">
                    <a:effectLst/>
                    <a:latin typeface="Calibri" panose="020F0502020204030204" pitchFamily="34" charset="0"/>
                    <a:ea typeface="Arial" panose="020B0604020202020204" pitchFamily="34" charset="0"/>
                    <a:cs typeface="Calibri" panose="020F0502020204030204" pitchFamily="34" charset="0"/>
                  </a:rPr>
                  <a:t>Figura 30</a:t>
                </a:r>
                <a:r>
                  <a:rPr lang="es-EC" sz="1800" dirty="0">
                    <a:effectLst/>
                    <a:latin typeface="Calibri" panose="020F0502020204030204" pitchFamily="34" charset="0"/>
                    <a:ea typeface="Arial" panose="020B0604020202020204" pitchFamily="34" charset="0"/>
                    <a:cs typeface="Calibri" panose="020F0502020204030204" pitchFamily="34" charset="0"/>
                  </a:rPr>
                  <a:t> muestra las gráficas del </a:t>
                </a:r>
                <a:r>
                  <a:rPr lang="es-ES" sz="1800" dirty="0">
                    <a:effectLst/>
                    <a:latin typeface="Calibri" panose="020F0502020204030204" pitchFamily="34" charset="0"/>
                    <a:ea typeface="Arial" panose="020B0604020202020204" pitchFamily="34" charset="0"/>
                    <a:cs typeface="Calibri" panose="020F0502020204030204" pitchFamily="34" charset="0"/>
                  </a:rPr>
                  <a:t>PcoA (Análisis de coordenadas principales), se observa </a:t>
                </a:r>
                <a:r>
                  <a:rPr lang="es-EC" sz="1800" dirty="0">
                    <a:effectLst/>
                    <a:latin typeface="Calibri" panose="020F0502020204030204" pitchFamily="34" charset="0"/>
                    <a:ea typeface="Arial" panose="020B0604020202020204" pitchFamily="34" charset="0"/>
                    <a:cs typeface="Calibri" panose="020F0502020204030204" pitchFamily="34" charset="0"/>
                  </a:rPr>
                  <a:t>agrupamiento entre las muestras del Tratamiento 1 (Sin </a:t>
                </a:r>
                <a:r>
                  <a:rPr lang="es-EC" sz="1800" i="1" dirty="0">
                    <a:effectLst/>
                    <a:latin typeface="Calibri" panose="020F0502020204030204" pitchFamily="34" charset="0"/>
                    <a:ea typeface="Arial" panose="020B0604020202020204" pitchFamily="34" charset="0"/>
                    <a:cs typeface="Calibri" panose="020F0502020204030204" pitchFamily="34" charset="0"/>
                  </a:rPr>
                  <a:t>Trichoderma</a:t>
                </a:r>
                <a:r>
                  <a:rPr lang="es-EC" sz="1800" dirty="0">
                    <a:effectLst/>
                    <a:latin typeface="Calibri" panose="020F0502020204030204" pitchFamily="34" charset="0"/>
                    <a:ea typeface="Arial" panose="020B0604020202020204" pitchFamily="34" charset="0"/>
                    <a:cs typeface="Calibri" panose="020F0502020204030204" pitchFamily="34" charset="0"/>
                  </a:rPr>
                  <a:t>), tanto para las diferencias Bray Curtis como para las distancias Unifrac</a:t>
                </a:r>
                <a:r>
                  <a:rPr lang="es-ES" sz="1800" dirty="0">
                    <a:effectLst/>
                    <a:latin typeface="Calibri" panose="020F0502020204030204" pitchFamily="34" charset="0"/>
                    <a:ea typeface="Arial" panose="020B0604020202020204" pitchFamily="34" charset="0"/>
                    <a:cs typeface="Calibri" panose="020F0502020204030204" pitchFamily="34" charset="0"/>
                  </a:rPr>
                  <a:t> </a:t>
                </a:r>
                <a:r>
                  <a:rPr lang="es-EC" sz="1800" dirty="0">
                    <a:effectLst/>
                    <a:latin typeface="Calibri" panose="020F0502020204030204" pitchFamily="34" charset="0"/>
                    <a:ea typeface="Arial" panose="020B0604020202020204" pitchFamily="34" charset="0"/>
                    <a:cs typeface="Calibri" panose="020F0502020204030204" pitchFamily="34" charset="0"/>
                  </a:rPr>
                  <a:t>. Las diferencias de disimilitud de Bray Curtis fueron mínimas entre el tratamiento 1 </a:t>
                </a:r>
                <a:r>
                  <a:rPr lang="es-EC" sz="1800" i="0">
                    <a:effectLst/>
                    <a:latin typeface="Cambria Math" panose="02040503050406030204" pitchFamily="18" charset="0"/>
                    <a:ea typeface="Arial" panose="020B0604020202020204" pitchFamily="34" charset="0"/>
                    <a:cs typeface="Calibri" panose="020F0502020204030204" pitchFamily="34" charset="0"/>
                  </a:rPr>
                  <a:t>(&lt;0.11)</a:t>
                </a:r>
                <a:r>
                  <a:rPr lang="es-EC" sz="1800" dirty="0">
                    <a:effectLst/>
                    <a:latin typeface="Calibri" panose="020F0502020204030204" pitchFamily="34" charset="0"/>
                    <a:ea typeface="Arial" panose="020B0604020202020204" pitchFamily="34" charset="0"/>
                    <a:cs typeface="Calibri" panose="020F0502020204030204" pitchFamily="34" charset="0"/>
                  </a:rPr>
                  <a:t>, lo que indica que los valores de disimilitud son extremadamente pequeños entre las muestras del tratamiento 1 (</a:t>
                </a:r>
                <a:r>
                  <a:rPr lang="es-ES" sz="1800" b="1" dirty="0">
                    <a:effectLst/>
                    <a:latin typeface="Calibri" panose="020F0502020204030204" pitchFamily="34" charset="0"/>
                    <a:ea typeface="Arial" panose="020B0604020202020204" pitchFamily="34" charset="0"/>
                    <a:cs typeface="Calibri" panose="020F0502020204030204" pitchFamily="34" charset="0"/>
                  </a:rPr>
                  <a:t>Figura 30</a:t>
                </a:r>
                <a:r>
                  <a:rPr lang="es-EC" sz="1800" b="1" dirty="0">
                    <a:effectLst/>
                    <a:latin typeface="Calibri" panose="020F0502020204030204" pitchFamily="34" charset="0"/>
                    <a:ea typeface="Arial" panose="020B0604020202020204" pitchFamily="34" charset="0"/>
                    <a:cs typeface="Calibri" panose="020F0502020204030204" pitchFamily="34" charset="0"/>
                  </a:rPr>
                  <a:t> a.)</a:t>
                </a:r>
                <a:r>
                  <a:rPr lang="es-EC" sz="1800" dirty="0">
                    <a:effectLst/>
                    <a:latin typeface="Calibri" panose="020F0502020204030204" pitchFamily="34" charset="0"/>
                    <a:ea typeface="Arial" panose="020B0604020202020204" pitchFamily="34" charset="0"/>
                    <a:cs typeface="Calibri" panose="020F0502020204030204" pitchFamily="34" charset="0"/>
                  </a:rPr>
                  <a:t>, mientras que las muestras del tratamiento 2 están más dispersas, lo que indica que los valores de disimilitud entre las muestras del tratamiento 2 son más grandes. También es evidenciable una separación entre localidades (tratamiento 1 y 2) (</a:t>
                </a:r>
                <a:r>
                  <a:rPr lang="es-ES" sz="1800" b="1" dirty="0">
                    <a:effectLst/>
                    <a:latin typeface="Calibri" panose="020F0502020204030204" pitchFamily="34" charset="0"/>
                    <a:ea typeface="Arial" panose="020B0604020202020204" pitchFamily="34" charset="0"/>
                    <a:cs typeface="Calibri" panose="020F0502020204030204" pitchFamily="34" charset="0"/>
                  </a:rPr>
                  <a:t>Figura 30</a:t>
                </a:r>
                <a:r>
                  <a:rPr lang="es-EC" sz="1800" b="1" dirty="0">
                    <a:effectLst/>
                    <a:latin typeface="Calibri" panose="020F0502020204030204" pitchFamily="34" charset="0"/>
                    <a:ea typeface="Arial" panose="020B0604020202020204" pitchFamily="34" charset="0"/>
                    <a:cs typeface="Calibri" panose="020F0502020204030204" pitchFamily="34" charset="0"/>
                  </a:rPr>
                  <a:t> a. y b) </a:t>
                </a:r>
                <a:r>
                  <a:rPr lang="es-ES" sz="1800" dirty="0">
                    <a:effectLst/>
                    <a:latin typeface="Calibri" panose="020F0502020204030204" pitchFamily="34" charset="0"/>
                    <a:ea typeface="Times New Roman" panose="02020603050405020304" pitchFamily="18" charset="0"/>
                    <a:cs typeface="Calibri" panose="020F0502020204030204" pitchFamily="34" charset="0"/>
                  </a:rPr>
                  <a:t>(Buttigieg &amp; Ramette, 2014)</a:t>
                </a:r>
                <a:r>
                  <a:rPr lang="es-EC" sz="1800" dirty="0">
                    <a:effectLst/>
                    <a:latin typeface="Calibri" panose="020F0502020204030204" pitchFamily="34" charset="0"/>
                    <a:ea typeface="Arial" panose="020B0604020202020204" pitchFamily="34" charset="0"/>
                    <a:cs typeface="Calibri" panose="020F0502020204030204" pitchFamily="34" charset="0"/>
                  </a:rPr>
                  <a:t>.</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a:p>
                <a:r>
                  <a:rPr lang="es-EC" sz="1800" dirty="0">
                    <a:effectLst/>
                    <a:latin typeface="Calibri" panose="020F0502020204030204" pitchFamily="34" charset="0"/>
                    <a:ea typeface="Arial" panose="020B0604020202020204" pitchFamily="34" charset="0"/>
                  </a:rPr>
                  <a:t>La determinación de diferencias significativas en los PcoA se muestra en la  </a:t>
                </a:r>
                <a:r>
                  <a:rPr lang="es-ES" sz="1800" b="1" dirty="0">
                    <a:effectLst/>
                    <a:latin typeface="Calibri" panose="020F0502020204030204" pitchFamily="34" charset="0"/>
                    <a:ea typeface="Arial" panose="020B0604020202020204" pitchFamily="34" charset="0"/>
                  </a:rPr>
                  <a:t>Tabla 13</a:t>
                </a:r>
                <a:r>
                  <a:rPr lang="es-EC" sz="1800" b="1" dirty="0">
                    <a:effectLst/>
                    <a:latin typeface="Calibri" panose="020F0502020204030204" pitchFamily="34" charset="0"/>
                    <a:ea typeface="Arial" panose="020B0604020202020204" pitchFamily="34" charset="0"/>
                  </a:rPr>
                  <a:t> </a:t>
                </a:r>
                <a:r>
                  <a:rPr lang="es-EC" sz="1800" dirty="0">
                    <a:effectLst/>
                    <a:latin typeface="Calibri" panose="020F0502020204030204" pitchFamily="34" charset="0"/>
                    <a:ea typeface="Arial" panose="020B0604020202020204" pitchFamily="34" charset="0"/>
                  </a:rPr>
                  <a:t>y </a:t>
                </a:r>
                <a:r>
                  <a:rPr lang="es-ES" sz="1800" b="1" dirty="0">
                    <a:effectLst/>
                    <a:latin typeface="Calibri" panose="020F0502020204030204" pitchFamily="34" charset="0"/>
                    <a:ea typeface="Arial" panose="020B0604020202020204" pitchFamily="34" charset="0"/>
                  </a:rPr>
                  <a:t>Tabla 14</a:t>
                </a:r>
                <a:r>
                  <a:rPr lang="es-EC" sz="1800" dirty="0">
                    <a:effectLst/>
                    <a:latin typeface="Calibri" panose="020F0502020204030204" pitchFamily="34" charset="0"/>
                    <a:ea typeface="Arial" panose="020B0604020202020204" pitchFamily="34" charset="0"/>
                  </a:rPr>
                  <a:t>, empleando </a:t>
                </a:r>
                <a:r>
                  <a:rPr lang="es-ES" sz="1800" dirty="0">
                    <a:effectLst/>
                    <a:latin typeface="Calibri" panose="020F0502020204030204" pitchFamily="34" charset="0"/>
                    <a:ea typeface="Arial" panose="020B0604020202020204" pitchFamily="34" charset="0"/>
                  </a:rPr>
                  <a:t>PERMANOVA, , que permite determinar de manera estadística si los centroides de un grupo de muestras difieren con los centroides de otro grupo de un análisis de ordenación como el PcoA </a:t>
                </a:r>
                <a:r>
                  <a:rPr lang="es-ES" sz="1800" dirty="0">
                    <a:solidFill>
                      <a:srgbClr val="000000"/>
                    </a:solidFill>
                    <a:effectLst/>
                    <a:latin typeface="Calibri" panose="020F0502020204030204" pitchFamily="34" charset="0"/>
                    <a:ea typeface="Arial" panose="020B0604020202020204" pitchFamily="34" charset="0"/>
                  </a:rPr>
                  <a:t>(Lahti et al., 2021) </a:t>
                </a:r>
                <a:r>
                  <a:rPr lang="es-ES" sz="1800" dirty="0">
                    <a:effectLst/>
                    <a:latin typeface="Calibri" panose="020F0502020204030204" pitchFamily="34" charset="0"/>
                    <a:ea typeface="Arial" panose="020B0604020202020204" pitchFamily="34" charset="0"/>
                  </a:rPr>
                  <a:t>y determinar si lo grupos difieren en composición y estructura</a:t>
                </a:r>
              </a:p>
              <a:p>
                <a:endParaRPr lang="es-ES" sz="1800" dirty="0">
                  <a:effectLst/>
                  <a:latin typeface="Calibri" panose="020F0502020204030204" pitchFamily="34" charset="0"/>
                </a:endParaRPr>
              </a:p>
              <a:p>
                <a:r>
                  <a:rPr lang="es-EC" sz="1800" dirty="0">
                    <a:effectLst/>
                    <a:latin typeface="Calibri" panose="020F0502020204030204" pitchFamily="34" charset="0"/>
                    <a:ea typeface="Arial" panose="020B0604020202020204" pitchFamily="34" charset="0"/>
                  </a:rPr>
                  <a:t>se observan valores de F altos, lo que significa que la suma de las distancias entre los tratamientos es mayor que la suma de distancias dentro de los tratamientos, lo cual es evidenciable en los PcoA, debido a la formación de agrupamientos, sin embargo, en ambos casos con un </a:t>
                </a:r>
                <a:r>
                  <a:rPr lang="es-EC" sz="1800" i="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a:t>Pr</a:t>
                </a:r>
                <a:r>
                  <a:rPr lang="en-US" i="0">
                    <a:solidFill>
                      <a:srgbClr val="000000"/>
                    </a:solidFill>
                    <a:effectLst/>
                    <a:latin typeface="Cambria Math" panose="02040503050406030204" pitchFamily="18" charset="0"/>
                    <a:cs typeface="Calibri" panose="020F0502020204030204" pitchFamily="34" charset="0"/>
                  </a:rPr>
                  <a:t>(</a:t>
                </a:r>
                <a:r>
                  <a:rPr lang="es-EC" sz="1800" i="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a:t>&gt;F)&gt;0.05</a:t>
                </a:r>
                <a:r>
                  <a:rPr lang="es-EC" sz="1800" dirty="0">
                    <a:solidFill>
                      <a:srgbClr val="000000"/>
                    </a:solidFill>
                    <a:effectLst/>
                    <a:latin typeface="Calibri" panose="020F0502020204030204" pitchFamily="34" charset="0"/>
                    <a:ea typeface="Arial" panose="020B0604020202020204" pitchFamily="34" charset="0"/>
                  </a:rPr>
                  <a:t> por lo que no hay suficiente evidencia para rechazar la hipótesis nula, es decir que no se demuestra una diferencia significativa en diversidades beta entre los tratamientos 1 y 2. Por lo tanto, con la</a:t>
                </a:r>
                <a:r>
                  <a:rPr lang="es-EC" sz="1800" dirty="0">
                    <a:effectLst/>
                    <a:latin typeface="Calibri" panose="020F0502020204030204" pitchFamily="34" charset="0"/>
                    <a:ea typeface="Arial" panose="020B0604020202020204" pitchFamily="34" charset="0"/>
                  </a:rPr>
                  <a:t> </a:t>
                </a:r>
                <a:r>
                  <a:rPr lang="es-ES" sz="1800" b="1" dirty="0">
                    <a:effectLst/>
                    <a:latin typeface="Calibri" panose="020F0502020204030204" pitchFamily="34" charset="0"/>
                    <a:ea typeface="Arial" panose="020B0604020202020204" pitchFamily="34" charset="0"/>
                  </a:rPr>
                  <a:t>Figura 30</a:t>
                </a:r>
                <a:r>
                  <a:rPr lang="es-EC" sz="1800" dirty="0">
                    <a:effectLst/>
                    <a:latin typeface="Calibri" panose="020F0502020204030204" pitchFamily="34" charset="0"/>
                    <a:ea typeface="Arial" panose="020B0604020202020204" pitchFamily="34" charset="0"/>
                  </a:rPr>
                  <a:t>, podemos observar que si bien no comparten taxones entre los tratamientos, según la </a:t>
                </a:r>
                <a:r>
                  <a:rPr lang="es-ES" sz="1800" b="1" dirty="0">
                    <a:effectLst/>
                    <a:latin typeface="Calibri" panose="020F0502020204030204" pitchFamily="34" charset="0"/>
                    <a:ea typeface="Arial" panose="020B0604020202020204" pitchFamily="34" charset="0"/>
                  </a:rPr>
                  <a:t>Tabla 13</a:t>
                </a:r>
                <a:r>
                  <a:rPr lang="es-EC" sz="1800" b="1" dirty="0">
                    <a:effectLst/>
                    <a:latin typeface="Calibri" panose="020F0502020204030204" pitchFamily="34" charset="0"/>
                    <a:ea typeface="Arial" panose="020B0604020202020204" pitchFamily="34" charset="0"/>
                  </a:rPr>
                  <a:t> </a:t>
                </a:r>
                <a:r>
                  <a:rPr lang="es-EC" sz="1800" dirty="0">
                    <a:effectLst/>
                    <a:latin typeface="Calibri" panose="020F0502020204030204" pitchFamily="34" charset="0"/>
                    <a:ea typeface="Arial" panose="020B0604020202020204" pitchFamily="34" charset="0"/>
                  </a:rPr>
                  <a:t>y </a:t>
                </a:r>
                <a:r>
                  <a:rPr lang="es-ES" sz="1800" b="1" dirty="0">
                    <a:effectLst/>
                    <a:latin typeface="Calibri" panose="020F0502020204030204" pitchFamily="34" charset="0"/>
                    <a:ea typeface="Arial" panose="020B0604020202020204" pitchFamily="34" charset="0"/>
                  </a:rPr>
                  <a:t>Tabla 14</a:t>
                </a:r>
                <a:r>
                  <a:rPr lang="es-EC" sz="1800" dirty="0">
                    <a:effectLst/>
                    <a:latin typeface="Calibri" panose="020F0502020204030204" pitchFamily="34" charset="0"/>
                    <a:ea typeface="Arial" panose="020B0604020202020204" pitchFamily="34" charset="0"/>
                  </a:rPr>
                  <a:t> en diversidad beta no tienen diferencias significativas.</a:t>
                </a:r>
                <a:endParaRPr lang="en-US" dirty="0"/>
              </a:p>
            </p:txBody>
          </p:sp>
        </mc:Fallback>
      </mc:AlternateContent>
      <p:sp>
        <p:nvSpPr>
          <p:cNvPr id="4" name="Marcador de número de diapositiva 3"/>
          <p:cNvSpPr>
            <a:spLocks noGrp="1"/>
          </p:cNvSpPr>
          <p:nvPr>
            <p:ph type="sldNum" sz="quarter" idx="5"/>
          </p:nvPr>
        </p:nvSpPr>
        <p:spPr/>
        <p:txBody>
          <a:bodyPr/>
          <a:lstStyle/>
          <a:p>
            <a:fld id="{11CCF3FE-8093-4063-A8B4-3466E9831150}" type="slidenum">
              <a:rPr lang="es-ES" smtClean="0"/>
              <a:t>24</a:t>
            </a:fld>
            <a:endParaRPr lang="es-ES"/>
          </a:p>
        </p:txBody>
      </p:sp>
    </p:spTree>
    <p:extLst>
      <p:ext uri="{BB962C8B-B14F-4D97-AF65-F5344CB8AC3E}">
        <p14:creationId xmlns:p14="http://schemas.microsoft.com/office/powerpoint/2010/main" val="1128983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indent="457200" algn="l">
                  <a:lnSpc>
                    <a:spcPct val="150000"/>
                  </a:lnSpc>
                </a:pPr>
                <a:endParaRPr lang="en-US" dirty="0"/>
              </a:p>
            </p:txBody>
          </p:sp>
        </mc:Choice>
        <mc:Fallback xmlns="">
          <p:sp>
            <p:nvSpPr>
              <p:cNvPr id="3" name="Marcador de notas 2"/>
              <p:cNvSpPr>
                <a:spLocks noGrp="1"/>
              </p:cNvSpPr>
              <p:nvPr>
                <p:ph type="body" idx="1"/>
              </p:nvPr>
            </p:nvSpPr>
            <p:spPr/>
            <p:txBody>
              <a:bodyPr/>
              <a:lstStyle/>
              <a:p>
                <a:r>
                  <a:rPr lang="es-EC" sz="1800" dirty="0">
                    <a:effectLst/>
                    <a:latin typeface="Calibri" panose="020F0502020204030204" pitchFamily="34" charset="0"/>
                    <a:ea typeface="Arial" panose="020B0604020202020204" pitchFamily="34" charset="0"/>
                  </a:rPr>
                  <a:t>Para encontrar los taxones más diferenciados se empleó el análisis de abundancia diferencial a través de DESeq2 con un umbral de significancia </a:t>
                </a:r>
                <a:r>
                  <a:rPr lang="es-EC" sz="1800" i="0">
                    <a:effectLst/>
                    <a:latin typeface="Cambria Math" panose="02040503050406030204" pitchFamily="18" charset="0"/>
                    <a:ea typeface="Arial" panose="020B0604020202020204" pitchFamily="34" charset="0"/>
                    <a:cs typeface="Calibri" panose="020F0502020204030204" pitchFamily="34" charset="0"/>
                  </a:rPr>
                  <a:t>𝛼=0.001</a:t>
                </a:r>
                <a:r>
                  <a:rPr lang="es-EC" sz="1800" dirty="0">
                    <a:effectLst/>
                    <a:latin typeface="Calibri" panose="020F0502020204030204" pitchFamily="34" charset="0"/>
                    <a:ea typeface="Arial" panose="020B0604020202020204" pitchFamily="34" charset="0"/>
                  </a:rPr>
                  <a:t> </a:t>
                </a:r>
                <a:r>
                  <a:rPr lang="es-EC" sz="1800" b="1" dirty="0">
                    <a:effectLst/>
                    <a:latin typeface="Calibri" panose="020F0502020204030204" pitchFamily="34" charset="0"/>
                    <a:ea typeface="Arial" panose="020B0604020202020204" pitchFamily="34" charset="0"/>
                  </a:rPr>
                  <a:t>(</a:t>
                </a:r>
                <a:r>
                  <a:rPr lang="es-ES" sz="1800" b="1" dirty="0">
                    <a:effectLst/>
                    <a:latin typeface="Calibri" panose="020F0502020204030204" pitchFamily="34" charset="0"/>
                    <a:ea typeface="Arial" panose="020B0604020202020204" pitchFamily="34" charset="0"/>
                  </a:rPr>
                  <a:t>Figura 31</a:t>
                </a:r>
                <a:r>
                  <a:rPr lang="es-EC" sz="1800" b="1" dirty="0">
                    <a:effectLst/>
                    <a:latin typeface="Calibri" panose="020F0502020204030204" pitchFamily="34" charset="0"/>
                    <a:ea typeface="Arial" panose="020B0604020202020204" pitchFamily="34" charset="0"/>
                  </a:rPr>
                  <a:t>)</a:t>
                </a:r>
                <a:r>
                  <a:rPr lang="es-EC" sz="1800" dirty="0">
                    <a:effectLst/>
                    <a:latin typeface="Calibri" panose="020F0502020204030204" pitchFamily="34" charset="0"/>
                    <a:ea typeface="Arial" panose="020B0604020202020204" pitchFamily="34" charset="0"/>
                  </a:rPr>
                  <a:t> y se aprecian los Phylum Ascomycota, Basidiomycota para el tratamiento 1 y los Phylum Ascomycota, Basidiomycota y Mortierellomycota para el tratamiento 2, esta tendencia se mantiene en la gráfica de abundancias relativas </a:t>
                </a:r>
                <a:r>
                  <a:rPr lang="es-EC" sz="1800" b="1" dirty="0">
                    <a:effectLst/>
                    <a:latin typeface="Calibri" panose="020F0502020204030204" pitchFamily="34" charset="0"/>
                    <a:ea typeface="Arial" panose="020B0604020202020204" pitchFamily="34" charset="0"/>
                  </a:rPr>
                  <a:t>(</a:t>
                </a:r>
                <a:r>
                  <a:rPr lang="es-ES" sz="1800" b="1" dirty="0">
                    <a:effectLst/>
                    <a:latin typeface="Calibri" panose="020F0502020204030204" pitchFamily="34" charset="0"/>
                    <a:ea typeface="Arial" panose="020B0604020202020204" pitchFamily="34" charset="0"/>
                  </a:rPr>
                  <a:t>Figura 26</a:t>
                </a:r>
                <a:r>
                  <a:rPr lang="es-EC" sz="1800" b="1" dirty="0">
                    <a:effectLst/>
                    <a:latin typeface="Calibri" panose="020F0502020204030204" pitchFamily="34" charset="0"/>
                    <a:ea typeface="Arial" panose="020B0604020202020204" pitchFamily="34" charset="0"/>
                  </a:rPr>
                  <a:t>)</a:t>
                </a:r>
                <a:r>
                  <a:rPr lang="es-EC" sz="1800" dirty="0">
                    <a:effectLst/>
                    <a:latin typeface="Calibri" panose="020F0502020204030204" pitchFamily="34" charset="0"/>
                    <a:ea typeface="Arial" panose="020B0604020202020204" pitchFamily="34" charset="0"/>
                  </a:rPr>
                  <a:t>. Por otro lado, el género de mayor abundancia para el tratamiento 1 es </a:t>
                </a:r>
                <a:r>
                  <a:rPr lang="es-EC" sz="1800" i="1" dirty="0">
                    <a:effectLst/>
                    <a:latin typeface="Calibri" panose="020F0502020204030204" pitchFamily="34" charset="0"/>
                    <a:ea typeface="Arial" panose="020B0604020202020204" pitchFamily="34" charset="0"/>
                  </a:rPr>
                  <a:t>Calophoma</a:t>
                </a:r>
                <a:r>
                  <a:rPr lang="es-EC" sz="1800" dirty="0">
                    <a:effectLst/>
                    <a:latin typeface="Calibri" panose="020F0502020204030204" pitchFamily="34" charset="0"/>
                    <a:ea typeface="Arial" panose="020B0604020202020204" pitchFamily="34" charset="0"/>
                  </a:rPr>
                  <a:t>, representado por el ASV_1, siendo la especie </a:t>
                </a:r>
                <a:r>
                  <a:rPr lang="es-EC" sz="1800" i="1" dirty="0">
                    <a:effectLst/>
                    <a:latin typeface="Calibri" panose="020F0502020204030204" pitchFamily="34" charset="0"/>
                    <a:ea typeface="Arial" panose="020B0604020202020204" pitchFamily="34" charset="0"/>
                  </a:rPr>
                  <a:t>rosae</a:t>
                </a:r>
                <a:r>
                  <a:rPr lang="es-EC" sz="1800" dirty="0">
                    <a:effectLst/>
                    <a:latin typeface="Calibri" panose="020F0502020204030204" pitchFamily="34" charset="0"/>
                    <a:ea typeface="Arial" panose="020B0604020202020204" pitchFamily="34" charset="0"/>
                  </a:rPr>
                  <a:t> la más abundante </a:t>
                </a:r>
                <a:r>
                  <a:rPr lang="es-EC" sz="1800" b="1" dirty="0">
                    <a:effectLst/>
                    <a:latin typeface="Calibri" panose="020F0502020204030204" pitchFamily="34" charset="0"/>
                    <a:ea typeface="Arial" panose="020B0604020202020204" pitchFamily="34" charset="0"/>
                  </a:rPr>
                  <a:t>(</a:t>
                </a:r>
                <a:r>
                  <a:rPr lang="es-ES" sz="1800" b="1" dirty="0">
                    <a:effectLst/>
                    <a:latin typeface="Calibri" panose="020F0502020204030204" pitchFamily="34" charset="0"/>
                    <a:ea typeface="Arial" panose="020B0604020202020204" pitchFamily="34" charset="0"/>
                  </a:rPr>
                  <a:t>Figura 32</a:t>
                </a:r>
                <a:r>
                  <a:rPr lang="es-EC" sz="1800" b="1" dirty="0">
                    <a:effectLst/>
                    <a:latin typeface="Calibri" panose="020F0502020204030204" pitchFamily="34" charset="0"/>
                    <a:ea typeface="Arial" panose="020B0604020202020204" pitchFamily="34" charset="0"/>
                  </a:rPr>
                  <a:t>)</a:t>
                </a:r>
                <a:r>
                  <a:rPr lang="es-EC" sz="1800" dirty="0">
                    <a:effectLst/>
                    <a:latin typeface="Calibri" panose="020F0502020204030204" pitchFamily="34" charset="0"/>
                    <a:ea typeface="Arial" panose="020B0604020202020204" pitchFamily="34" charset="0"/>
                  </a:rPr>
                  <a:t>, seguido del género </a:t>
                </a:r>
                <a:r>
                  <a:rPr lang="es-EC" sz="1800" i="1" dirty="0">
                    <a:effectLst/>
                    <a:latin typeface="Calibri" panose="020F0502020204030204" pitchFamily="34" charset="0"/>
                    <a:ea typeface="Arial" panose="020B0604020202020204" pitchFamily="34" charset="0"/>
                  </a:rPr>
                  <a:t>Antrodia</a:t>
                </a:r>
                <a:r>
                  <a:rPr lang="es-EC" sz="1800" dirty="0">
                    <a:effectLst/>
                    <a:latin typeface="Calibri" panose="020F0502020204030204" pitchFamily="34" charset="0"/>
                    <a:ea typeface="Arial" panose="020B0604020202020204" pitchFamily="34" charset="0"/>
                  </a:rPr>
                  <a:t>, especie </a:t>
                </a:r>
                <a:r>
                  <a:rPr lang="es-EC" sz="1800" i="1" dirty="0">
                    <a:effectLst/>
                    <a:latin typeface="Calibri" panose="020F0502020204030204" pitchFamily="34" charset="0"/>
                    <a:ea typeface="Arial" panose="020B0604020202020204" pitchFamily="34" charset="0"/>
                  </a:rPr>
                  <a:t>neotropica</a:t>
                </a:r>
                <a:r>
                  <a:rPr lang="es-EC" sz="1800" dirty="0">
                    <a:effectLst/>
                    <a:latin typeface="Calibri" panose="020F0502020204030204" pitchFamily="34" charset="0"/>
                    <a:ea typeface="Arial" panose="020B0604020202020204" pitchFamily="34" charset="0"/>
                  </a:rPr>
                  <a:t> representado por el ASV_3 </a:t>
                </a:r>
                <a:r>
                  <a:rPr lang="es-EC" sz="1800" b="1" dirty="0">
                    <a:effectLst/>
                    <a:latin typeface="Calibri" panose="020F0502020204030204" pitchFamily="34" charset="0"/>
                    <a:ea typeface="Arial" panose="020B0604020202020204" pitchFamily="34" charset="0"/>
                  </a:rPr>
                  <a:t>(</a:t>
                </a:r>
                <a:r>
                  <a:rPr lang="es-ES" sz="1800" b="1" dirty="0">
                    <a:effectLst/>
                    <a:latin typeface="Calibri" panose="020F0502020204030204" pitchFamily="34" charset="0"/>
                    <a:ea typeface="Arial" panose="020B0604020202020204" pitchFamily="34" charset="0"/>
                  </a:rPr>
                  <a:t>Figura 33</a:t>
                </a:r>
                <a:r>
                  <a:rPr lang="es-EC" sz="1800" b="1" dirty="0">
                    <a:effectLst/>
                    <a:latin typeface="Calibri" panose="020F0502020204030204" pitchFamily="34" charset="0"/>
                    <a:ea typeface="Arial" panose="020B0604020202020204" pitchFamily="34" charset="0"/>
                  </a:rPr>
                  <a:t>) </a:t>
                </a:r>
                <a:r>
                  <a:rPr lang="es-EC" sz="1800" dirty="0">
                    <a:effectLst/>
                    <a:latin typeface="Calibri" panose="020F0502020204030204" pitchFamily="34" charset="0"/>
                    <a:ea typeface="Arial" panose="020B0604020202020204" pitchFamily="34" charset="0"/>
                  </a:rPr>
                  <a:t>mientras que para el tratamiento 2 el género de mayor abundancia es </a:t>
                </a:r>
                <a:r>
                  <a:rPr lang="es-EC" sz="1800" i="1" dirty="0">
                    <a:effectLst/>
                    <a:latin typeface="Calibri" panose="020F0502020204030204" pitchFamily="34" charset="0"/>
                    <a:ea typeface="Arial" panose="020B0604020202020204" pitchFamily="34" charset="0"/>
                  </a:rPr>
                  <a:t>Mortierella</a:t>
                </a:r>
                <a:r>
                  <a:rPr lang="es-EC" sz="1800" dirty="0">
                    <a:effectLst/>
                    <a:latin typeface="Calibri" panose="020F0502020204030204" pitchFamily="34" charset="0"/>
                    <a:ea typeface="Arial" panose="020B0604020202020204" pitchFamily="34" charset="0"/>
                  </a:rPr>
                  <a:t>, principalmente representado por el ASV_7, especie </a:t>
                </a:r>
                <a:r>
                  <a:rPr lang="es-EC" sz="1800" i="1" dirty="0">
                    <a:effectLst/>
                    <a:latin typeface="Calibri" panose="020F0502020204030204" pitchFamily="34" charset="0"/>
                    <a:ea typeface="Arial" panose="020B0604020202020204" pitchFamily="34" charset="0"/>
                  </a:rPr>
                  <a:t>elongata</a:t>
                </a:r>
                <a:r>
                  <a:rPr lang="es-EC" sz="1800" dirty="0">
                    <a:effectLst/>
                    <a:latin typeface="Calibri" panose="020F0502020204030204" pitchFamily="34" charset="0"/>
                    <a:ea typeface="Arial" panose="020B0604020202020204" pitchFamily="34" charset="0"/>
                  </a:rPr>
                  <a:t> </a:t>
                </a:r>
                <a:r>
                  <a:rPr lang="es-EC" sz="1800" b="1" dirty="0">
                    <a:effectLst/>
                    <a:latin typeface="Calibri" panose="020F0502020204030204" pitchFamily="34" charset="0"/>
                    <a:ea typeface="Arial" panose="020B0604020202020204" pitchFamily="34" charset="0"/>
                  </a:rPr>
                  <a:t>(</a:t>
                </a:r>
                <a:r>
                  <a:rPr lang="es-ES" sz="1800" b="1" dirty="0">
                    <a:effectLst/>
                    <a:latin typeface="Calibri" panose="020F0502020204030204" pitchFamily="34" charset="0"/>
                    <a:ea typeface="Arial" panose="020B0604020202020204" pitchFamily="34" charset="0"/>
                  </a:rPr>
                  <a:t>Figura 34</a:t>
                </a:r>
                <a:r>
                  <a:rPr lang="es-EC" sz="1800" b="1" dirty="0">
                    <a:effectLst/>
                    <a:latin typeface="Calibri" panose="020F0502020204030204" pitchFamily="34" charset="0"/>
                    <a:ea typeface="Arial" panose="020B0604020202020204" pitchFamily="34" charset="0"/>
                  </a:rPr>
                  <a:t>)</a:t>
                </a:r>
                <a:r>
                  <a:rPr lang="es-EC" sz="1800" dirty="0">
                    <a:effectLst/>
                    <a:latin typeface="Calibri" panose="020F0502020204030204" pitchFamily="34" charset="0"/>
                    <a:ea typeface="Arial" panose="020B0604020202020204" pitchFamily="34" charset="0"/>
                  </a:rPr>
                  <a:t>, seguido de la especie humilis representado por el ASV_8 </a:t>
                </a:r>
                <a:r>
                  <a:rPr lang="es-EC" sz="1800" b="1" dirty="0">
                    <a:effectLst/>
                    <a:latin typeface="Calibri" panose="020F0502020204030204" pitchFamily="34" charset="0"/>
                    <a:ea typeface="Arial" panose="020B0604020202020204" pitchFamily="34" charset="0"/>
                  </a:rPr>
                  <a:t>(</a:t>
                </a:r>
                <a:r>
                  <a:rPr lang="es-ES" sz="1800" b="1" dirty="0">
                    <a:effectLst/>
                    <a:latin typeface="Calibri" panose="020F0502020204030204" pitchFamily="34" charset="0"/>
                    <a:ea typeface="Arial" panose="020B0604020202020204" pitchFamily="34" charset="0"/>
                  </a:rPr>
                  <a:t>Figura 35</a:t>
                </a:r>
                <a:r>
                  <a:rPr lang="es-EC" sz="1800" b="1" dirty="0">
                    <a:effectLst/>
                    <a:latin typeface="Calibri" panose="020F0502020204030204" pitchFamily="34" charset="0"/>
                    <a:ea typeface="Arial" panose="020B0604020202020204" pitchFamily="34" charset="0"/>
                  </a:rPr>
                  <a:t>)</a:t>
                </a:r>
                <a:r>
                  <a:rPr lang="es-EC" sz="1800" dirty="0">
                    <a:effectLst/>
                    <a:latin typeface="Calibri" panose="020F0502020204030204" pitchFamily="34" charset="0"/>
                    <a:ea typeface="Arial" panose="020B0604020202020204" pitchFamily="34" charset="0"/>
                  </a:rPr>
                  <a:t>.</a:t>
                </a:r>
                <a:r>
                  <a:rPr lang="es-EC" sz="1800" b="1" dirty="0">
                    <a:effectLst/>
                    <a:latin typeface="Calibri" panose="020F0502020204030204" pitchFamily="34" charset="0"/>
                    <a:ea typeface="Arial" panose="020B0604020202020204" pitchFamily="34" charset="0"/>
                  </a:rPr>
                  <a:t> </a:t>
                </a:r>
                <a:r>
                  <a:rPr lang="es-EC" sz="1800" dirty="0">
                    <a:effectLst/>
                    <a:latin typeface="Calibri" panose="020F0502020204030204" pitchFamily="34" charset="0"/>
                    <a:ea typeface="Arial" panose="020B0604020202020204" pitchFamily="34" charset="0"/>
                  </a:rPr>
                  <a:t>Determinar estos taxones puede proporcionarnos información importante sobre los ambientes de estudio.</a:t>
                </a:r>
              </a:p>
              <a:p>
                <a:endParaRPr lang="es-EC"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Debido a que </a:t>
                </a:r>
                <a:r>
                  <a:rPr lang="es-ES" sz="1800" i="1" dirty="0">
                    <a:effectLst/>
                    <a:latin typeface="Calibri" panose="020F0502020204030204" pitchFamily="34" charset="0"/>
                    <a:ea typeface="Arial" panose="020B0604020202020204" pitchFamily="34" charset="0"/>
                    <a:cs typeface="Calibri" panose="020F0502020204030204" pitchFamily="34" charset="0"/>
                  </a:rPr>
                  <a:t>Trichoderma </a:t>
                </a:r>
                <a:r>
                  <a:rPr lang="es-ES" sz="1800" dirty="0">
                    <a:effectLst/>
                    <a:latin typeface="Calibri" panose="020F0502020204030204" pitchFamily="34" charset="0"/>
                    <a:ea typeface="Arial" panose="020B0604020202020204" pitchFamily="34" charset="0"/>
                    <a:cs typeface="Calibri" panose="020F0502020204030204" pitchFamily="34" charset="0"/>
                  </a:rPr>
                  <a:t>se trata de un género encontrado comúnmente, y considerando que la toma de muestras de rizósfera que pertenece a suelos tratados con </a:t>
                </a:r>
                <a:r>
                  <a:rPr lang="es-ES" sz="1800" i="1" dirty="0">
                    <a:effectLst/>
                    <a:latin typeface="Calibri" panose="020F0502020204030204" pitchFamily="34" charset="0"/>
                    <a:ea typeface="Arial" panose="020B0604020202020204" pitchFamily="34" charset="0"/>
                    <a:cs typeface="Calibri" panose="020F0502020204030204" pitchFamily="34" charset="0"/>
                  </a:rPr>
                  <a:t>Trichoderma </a:t>
                </a:r>
                <a:r>
                  <a:rPr lang="es-ES" sz="1800" dirty="0">
                    <a:effectLst/>
                    <a:latin typeface="Calibri" panose="020F0502020204030204" pitchFamily="34" charset="0"/>
                    <a:ea typeface="Arial" panose="020B0604020202020204" pitchFamily="34" charset="0"/>
                    <a:cs typeface="Calibri" panose="020F0502020204030204" pitchFamily="34" charset="0"/>
                  </a:rPr>
                  <a:t>del INIAP, podría esperarse que este género se identifique en al menos el tratamiento 2, el cual provenía de rizósfera de </a:t>
                </a:r>
                <a:r>
                  <a:rPr lang="es-ES" sz="1800" i="1" dirty="0">
                    <a:effectLst/>
                    <a:latin typeface="Calibri" panose="020F0502020204030204" pitchFamily="34" charset="0"/>
                    <a:ea typeface="Arial" panose="020B0604020202020204" pitchFamily="34" charset="0"/>
                    <a:cs typeface="Calibri" panose="020F0502020204030204" pitchFamily="34" charset="0"/>
                  </a:rPr>
                  <a:t>Rubus glaucus</a:t>
                </a:r>
                <a:r>
                  <a:rPr lang="es-ES" sz="1800" dirty="0">
                    <a:effectLst/>
                    <a:latin typeface="Calibri" panose="020F0502020204030204" pitchFamily="34" charset="0"/>
                    <a:ea typeface="Arial" panose="020B0604020202020204" pitchFamily="34" charset="0"/>
                    <a:cs typeface="Calibri" panose="020F0502020204030204" pitchFamily="34" charset="0"/>
                  </a:rPr>
                  <a:t> sin síntomas de marchitamiento tratadas con </a:t>
                </a:r>
                <a:r>
                  <a:rPr lang="es-ES" sz="1800" i="1" dirty="0">
                    <a:effectLst/>
                    <a:latin typeface="Calibri" panose="020F0502020204030204" pitchFamily="34" charset="0"/>
                    <a:ea typeface="Arial" panose="020B0604020202020204" pitchFamily="34" charset="0"/>
                    <a:cs typeface="Calibri" panose="020F0502020204030204" pitchFamily="34" charset="0"/>
                  </a:rPr>
                  <a:t>Trichoderma </a:t>
                </a:r>
                <a:r>
                  <a:rPr lang="es-ES" sz="1800" b="1" dirty="0">
                    <a:effectLst/>
                    <a:latin typeface="Calibri" panose="020F0502020204030204" pitchFamily="34" charset="0"/>
                    <a:ea typeface="Arial" panose="020B0604020202020204" pitchFamily="34" charset="0"/>
                    <a:cs typeface="Calibri" panose="020F0502020204030204" pitchFamily="34" charset="0"/>
                  </a:rPr>
                  <a:t>(Figura 32)</a:t>
                </a:r>
                <a:r>
                  <a:rPr lang="es-ES" sz="1800" dirty="0">
                    <a:effectLst/>
                    <a:latin typeface="Calibri" panose="020F0502020204030204" pitchFamily="34" charset="0"/>
                    <a:ea typeface="Arial" panose="020B0604020202020204" pitchFamily="34" charset="0"/>
                    <a:cs typeface="Calibri" panose="020F0502020204030204" pitchFamily="34" charset="0"/>
                  </a:rPr>
                  <a:t>, sin embargo, este taxón no fue identificado ni siquiera en conteos bajos en ninguno de los tratamientos, esto puede deberse a sesgos en los cebadores empleados ITS86F e ITS4, ya que se ha reportado un sesgo por los Phylum Ascomycota, Basidiomycota y Mortierellomycota (Petrolli et al., 2021; Vancov &amp; Keen, 2009). Aunque </a:t>
                </a:r>
                <a:r>
                  <a:rPr lang="es-ES" sz="1800" i="1" dirty="0">
                    <a:effectLst/>
                    <a:latin typeface="Calibri" panose="020F0502020204030204" pitchFamily="34" charset="0"/>
                    <a:ea typeface="Arial" panose="020B0604020202020204" pitchFamily="34" charset="0"/>
                    <a:cs typeface="Calibri" panose="020F0502020204030204" pitchFamily="34" charset="0"/>
                  </a:rPr>
                  <a:t>Trichoderma </a:t>
                </a:r>
                <a:r>
                  <a:rPr lang="es-ES" sz="1800" dirty="0">
                    <a:effectLst/>
                    <a:latin typeface="Calibri" panose="020F0502020204030204" pitchFamily="34" charset="0"/>
                    <a:ea typeface="Arial" panose="020B0604020202020204" pitchFamily="34" charset="0"/>
                    <a:cs typeface="Calibri" panose="020F0502020204030204" pitchFamily="34" charset="0"/>
                  </a:rPr>
                  <a:t>pertenece al phylum Ascomycota pudo no haber sido reconocido por los cebadores empleados, así también no encontrar este género en ninguno de los tratamientos, pudo deberse a errores durante la secuenciación, derivando en la alta pérdida de lecturas debido a su baja calidad </a:t>
                </a:r>
                <a:r>
                  <a:rPr lang="es-ES" sz="1800" b="1" dirty="0">
                    <a:effectLst/>
                    <a:latin typeface="Calibri" panose="020F0502020204030204" pitchFamily="34" charset="0"/>
                    <a:ea typeface="Arial" panose="020B0604020202020204" pitchFamily="34" charset="0"/>
                    <a:cs typeface="Calibri" panose="020F0502020204030204" pitchFamily="34" charset="0"/>
                  </a:rPr>
                  <a:t>(Tabla 7)</a:t>
                </a:r>
                <a:r>
                  <a:rPr lang="es-ES" sz="1800" dirty="0">
                    <a:effectLst/>
                    <a:latin typeface="Calibri" panose="020F0502020204030204" pitchFamily="34" charset="0"/>
                    <a:ea typeface="Arial" panose="020B0604020202020204" pitchFamily="34" charset="0"/>
                    <a:cs typeface="Calibri" panose="020F0502020204030204" pitchFamily="34" charset="0"/>
                  </a:rPr>
                  <a:t>, lo que limita la identificación de otros taxones.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No encontrar géneros como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Dactylonectria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y/o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Ilyonetria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 entre otros antes descritos, asociados a la marchitez de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Rubus glaucus</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(Tolosa, 2015) en el tratamiento 1, puede deberse a las mismas razones por las que no se encontró </a:t>
                </a:r>
                <a:r>
                  <a:rPr lang="es-ES" sz="1800" i="1" dirty="0">
                    <a:effectLst/>
                    <a:latin typeface="Calibri" panose="020F0502020204030204" pitchFamily="34" charset="0"/>
                    <a:ea typeface="Arial" panose="020B0604020202020204" pitchFamily="34" charset="0"/>
                    <a:cs typeface="Calibri" panose="020F0502020204030204" pitchFamily="34" charset="0"/>
                  </a:rPr>
                  <a:t>Trichoderma </a:t>
                </a:r>
                <a:r>
                  <a:rPr lang="es-ES" sz="1800" dirty="0">
                    <a:effectLst/>
                    <a:latin typeface="Calibri" panose="020F0502020204030204" pitchFamily="34" charset="0"/>
                    <a:ea typeface="Arial" panose="020B0604020202020204" pitchFamily="34" charset="0"/>
                    <a:cs typeface="Calibri" panose="020F0502020204030204" pitchFamily="34" charset="0"/>
                  </a:rPr>
                  <a:t>spp. en las muestras.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dirty="0">
                  <a:effectLst/>
                  <a:latin typeface="Calibri" panose="020F0502020204030204" pitchFamily="34" charset="0"/>
                  <a:ea typeface="Arial" panose="020B0604020202020204" pitchFamily="34" charset="0"/>
                  <a:cs typeface="Calibri" panose="020F0502020204030204" pitchFamily="34" charset="0"/>
                </a:endParaRPr>
              </a:p>
              <a:p>
                <a:pPr indent="457200" algn="l">
                  <a:lnSpc>
                    <a:spcPct val="150000"/>
                  </a:lnSpc>
                </a:pPr>
                <a:r>
                  <a:rPr lang="es-ES" sz="1800" dirty="0">
                    <a:effectLst/>
                    <a:latin typeface="Calibri" panose="020F0502020204030204" pitchFamily="34" charset="0"/>
                    <a:ea typeface="Arial" panose="020B0604020202020204" pitchFamily="34" charset="0"/>
                    <a:cs typeface="Calibri" panose="020F0502020204030204" pitchFamily="34" charset="0"/>
                  </a:rPr>
                  <a:t>Aunque la información del género </a:t>
                </a:r>
                <a:r>
                  <a:rPr lang="es-ES" sz="1800" i="1" dirty="0">
                    <a:effectLst/>
                    <a:latin typeface="Calibri" panose="020F0502020204030204" pitchFamily="34" charset="0"/>
                    <a:ea typeface="Arial" panose="020B0604020202020204" pitchFamily="34" charset="0"/>
                    <a:cs typeface="Calibri" panose="020F0502020204030204" pitchFamily="34" charset="0"/>
                  </a:rPr>
                  <a:t>Calophoma</a:t>
                </a:r>
                <a:r>
                  <a:rPr lang="es-ES" sz="1800" dirty="0">
                    <a:effectLst/>
                    <a:latin typeface="Calibri" panose="020F0502020204030204" pitchFamily="34" charset="0"/>
                    <a:ea typeface="Arial" panose="020B0604020202020204" pitchFamily="34" charset="0"/>
                    <a:cs typeface="Calibri" panose="020F0502020204030204" pitchFamily="34" charset="0"/>
                  </a:rPr>
                  <a:t> es limitado, existen investigaciones que identifican algunas especies de este género como patógenos de plantas, como es el caso de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Calophoma complanata, Calophoma rosae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y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Calophoma clematidina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entre otros</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Smith &amp; Cole (1991) ha identificado a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Calophoma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clematidina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como causante del marchitamiento foliar de flores grandes y marchitez de</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Clematis</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produciendo pudrición nodal o anillamiento del tallo. En Canadá se ha reportado a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Calophoma complanata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como causante del </a:t>
                </a:r>
                <a:r>
                  <a:rPr lang="es-ES" sz="1800" u="sng" dirty="0">
                    <a:solidFill>
                      <a:srgbClr val="000000"/>
                    </a:solidFill>
                    <a:effectLst/>
                    <a:latin typeface="Calibri" panose="020F0502020204030204" pitchFamily="34" charset="0"/>
                    <a:ea typeface="Arial" panose="020B0604020202020204" pitchFamily="34" charset="0"/>
                    <a:cs typeface="Calibri" panose="020F0502020204030204" pitchFamily="34" charset="0"/>
                  </a:rPr>
                  <a:t>cáncer de Phoma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Phoma complanata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es sinónimo homotípico de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Calophoma complanata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Deb</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et al., 2020)) </a:t>
                </a:r>
                <a:r>
                  <a:rPr lang="es-ES" sz="1800" dirty="0">
                    <a:effectLst/>
                    <a:latin typeface="Calibri" panose="020F0502020204030204" pitchFamily="34" charset="0"/>
                    <a:ea typeface="Arial" panose="020B0604020202020204" pitchFamily="34" charset="0"/>
                    <a:cs typeface="Calibri" panose="020F0502020204030204" pitchFamily="34" charset="0"/>
                  </a:rPr>
                  <a:t>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en cultivos como chiviría, provocando el tizón o marchitamiento de color marrón en las hojas que en casos severos puede conducir a la muerte de las mismas y deriva en un marchitamiento y muerte de los demás tejidos de la planta incluyendo la raíz (</a:t>
                </a:r>
                <a:r>
                  <a:rPr lang="es-ES" sz="18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Cerkauskas</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2009; Howard et al., 1994), síntomas similares se reportan con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Calophoma rosae</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la cual parasita a la familia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Rosaceae </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(Chen et al., 2017).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indent="457200" algn="l">
                  <a:lnSpc>
                    <a:spcPct val="150000"/>
                  </a:lnSpc>
                </a:pP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indent="457200" algn="l">
                  <a:lnSpc>
                    <a:spcPct val="150000"/>
                  </a:lnSpc>
                </a:pP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El género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Antrodia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segundo género de mayor abundancia diferencial en el tratamiento 1 </a:t>
                </a:r>
                <a:r>
                  <a:rPr lang="es-EC" sz="1800" b="1" dirty="0">
                    <a:effectLst/>
                    <a:latin typeface="Calibri" panose="020F0502020204030204" pitchFamily="34" charset="0"/>
                    <a:ea typeface="Arial" panose="020B0604020202020204" pitchFamily="34" charset="0"/>
                    <a:cs typeface="Calibri" panose="020F0502020204030204" pitchFamily="34" charset="0"/>
                  </a:rPr>
                  <a:t>(</a:t>
                </a:r>
                <a:r>
                  <a:rPr lang="es-ES" sz="1800" b="1" dirty="0">
                    <a:effectLst/>
                    <a:latin typeface="Calibri" panose="020F0502020204030204" pitchFamily="34" charset="0"/>
                    <a:ea typeface="Arial" panose="020B0604020202020204" pitchFamily="34" charset="0"/>
                    <a:cs typeface="Calibri" panose="020F0502020204030204" pitchFamily="34" charset="0"/>
                  </a:rPr>
                  <a:t>Figura 31</a:t>
                </a:r>
                <a:r>
                  <a:rPr lang="es-EC" sz="1800" b="1" dirty="0">
                    <a:effectLst/>
                    <a:latin typeface="Calibri" panose="020F0502020204030204" pitchFamily="34" charset="0"/>
                    <a:ea typeface="Arial" panose="020B0604020202020204" pitchFamily="34" charset="0"/>
                    <a:cs typeface="Calibri" panose="020F0502020204030204" pitchFamily="34" charset="0"/>
                  </a:rPr>
                  <a:t> y </a:t>
                </a:r>
                <a:r>
                  <a:rPr lang="es-ES" sz="1800" b="1" dirty="0">
                    <a:effectLst/>
                    <a:latin typeface="Calibri" panose="020F0502020204030204" pitchFamily="34" charset="0"/>
                    <a:ea typeface="Arial" panose="020B0604020202020204" pitchFamily="34" charset="0"/>
                    <a:cs typeface="Calibri" panose="020F0502020204030204" pitchFamily="34" charset="0"/>
                  </a:rPr>
                  <a:t>Figura 33</a:t>
                </a:r>
                <a:r>
                  <a:rPr lang="es-EC" sz="1800" b="1" dirty="0">
                    <a:effectLst/>
                    <a:latin typeface="Calibri" panose="020F0502020204030204" pitchFamily="34" charset="0"/>
                    <a:ea typeface="Arial" panose="020B0604020202020204" pitchFamily="34" charset="0"/>
                    <a:cs typeface="Calibri" panose="020F0502020204030204" pitchFamily="34" charset="0"/>
                  </a:rPr>
                  <a:t>)</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es conocido por agrupar hongos parásitos, descomponedores de madera, como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Antrodia camphorata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causantes de la podredumbre parda debido a su capacidad selectiva para degradar celulosa y hemicelulosa (</a:t>
                </a:r>
                <a:r>
                  <a:rPr lang="es-ES" sz="18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Olsson</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et al., 2011; </a:t>
                </a:r>
                <a:r>
                  <a:rPr lang="es-ES" sz="18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Rajala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et al., 2012). Este hallazgo es congruente con las muestras de rizósfera del tratamiento 1, ya que fueron extraídas de plantas marchitas, las cuales probablemente habían iniciado un proceso de descomposición, siendo un ambiente óptimo para microorganismos del género </a:t>
                </a:r>
                <a:r>
                  <a:rPr lang="es-E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Antrodia</a:t>
                </a: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indent="457200" algn="l">
                  <a:lnSpc>
                    <a:spcPct val="150000"/>
                  </a:lnSpc>
                </a:pPr>
                <a:r>
                  <a:rPr lang="es-E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indent="457200" algn="l">
                  <a:lnSpc>
                    <a:spcPct val="150000"/>
                  </a:lnSpc>
                </a:pPr>
                <a:r>
                  <a:rPr lang="es-EC" sz="1800" dirty="0">
                    <a:effectLst/>
                    <a:latin typeface="Calibri" panose="020F0502020204030204" pitchFamily="34" charset="0"/>
                    <a:ea typeface="Arial" panose="020B0604020202020204" pitchFamily="34" charset="0"/>
                    <a:cs typeface="Calibri" panose="020F0502020204030204" pitchFamily="34" charset="0"/>
                  </a:rPr>
                  <a:t>El género </a:t>
                </a:r>
                <a:r>
                  <a:rPr lang="es-EC" sz="1800" i="1" dirty="0">
                    <a:effectLst/>
                    <a:latin typeface="Calibri" panose="020F0502020204030204" pitchFamily="34" charset="0"/>
                    <a:ea typeface="Arial" panose="020B0604020202020204" pitchFamily="34" charset="0"/>
                    <a:cs typeface="Calibri" panose="020F0502020204030204" pitchFamily="34" charset="0"/>
                  </a:rPr>
                  <a:t>Mortierella</a:t>
                </a:r>
                <a:r>
                  <a:rPr lang="es-EC" sz="1800" dirty="0">
                    <a:effectLst/>
                    <a:latin typeface="Calibri" panose="020F0502020204030204" pitchFamily="34" charset="0"/>
                    <a:ea typeface="Arial" panose="020B0604020202020204" pitchFamily="34" charset="0"/>
                    <a:cs typeface="Calibri" panose="020F0502020204030204" pitchFamily="34" charset="0"/>
                  </a:rPr>
                  <a:t>, alberga especies de importancia agrícola. </a:t>
                </a:r>
                <a:r>
                  <a:rPr lang="es-EC" sz="1800" i="1" dirty="0">
                    <a:effectLst/>
                    <a:latin typeface="Calibri" panose="020F0502020204030204" pitchFamily="34" charset="0"/>
                    <a:ea typeface="Arial" panose="020B0604020202020204" pitchFamily="34" charset="0"/>
                    <a:cs typeface="Calibri" panose="020F0502020204030204" pitchFamily="34" charset="0"/>
                  </a:rPr>
                  <a:t>Mortierella</a:t>
                </a:r>
                <a:r>
                  <a:rPr lang="es-EC" sz="1800" dirty="0">
                    <a:effectLst/>
                    <a:latin typeface="Calibri" panose="020F0502020204030204" pitchFamily="34" charset="0"/>
                    <a:ea typeface="Arial" panose="020B0604020202020204" pitchFamily="34" charset="0"/>
                    <a:cs typeface="Calibri" panose="020F0502020204030204" pitchFamily="34" charset="0"/>
                  </a:rPr>
                  <a:t> incluye hongos promotores del crecimiento vegetal y se encuentran tanto en suelo a granel como rizosférico e incluso en tejidos de las plantas, capaces de incrementar la eficiencia de absorción de nutrientes, mientras apoyan el desempeño de otros microorganismos benéficos (</a:t>
                </a:r>
                <a:r>
                  <a:rPr lang="es-EC" sz="1800" dirty="0" err="1">
                    <a:effectLst/>
                    <a:latin typeface="Calibri" panose="020F0502020204030204" pitchFamily="34" charset="0"/>
                    <a:ea typeface="Arial" panose="020B0604020202020204" pitchFamily="34" charset="0"/>
                    <a:cs typeface="Calibri" panose="020F0502020204030204" pitchFamily="34" charset="0"/>
                  </a:rPr>
                  <a:t>Ozimek</a:t>
                </a:r>
                <a:r>
                  <a:rPr lang="es-EC" sz="1800" dirty="0">
                    <a:effectLst/>
                    <a:latin typeface="Calibri" panose="020F0502020204030204" pitchFamily="34" charset="0"/>
                    <a:ea typeface="Arial" panose="020B0604020202020204" pitchFamily="34" charset="0"/>
                    <a:cs typeface="Calibri" panose="020F0502020204030204" pitchFamily="34" charset="0"/>
                  </a:rPr>
                  <a:t> &amp; </a:t>
                </a:r>
                <a:r>
                  <a:rPr lang="es-EC" sz="1800" dirty="0" err="1">
                    <a:effectLst/>
                    <a:latin typeface="Calibri" panose="020F0502020204030204" pitchFamily="34" charset="0"/>
                    <a:ea typeface="Arial" panose="020B0604020202020204" pitchFamily="34" charset="0"/>
                    <a:cs typeface="Calibri" panose="020F0502020204030204" pitchFamily="34" charset="0"/>
                  </a:rPr>
                  <a:t>Hanaka</a:t>
                </a:r>
                <a:r>
                  <a:rPr lang="es-EC" sz="1800" dirty="0">
                    <a:effectLst/>
                    <a:latin typeface="Calibri" panose="020F0502020204030204" pitchFamily="34" charset="0"/>
                    <a:ea typeface="Arial" panose="020B0604020202020204" pitchFamily="34" charset="0"/>
                    <a:cs typeface="Calibri" panose="020F0502020204030204" pitchFamily="34" charset="0"/>
                  </a:rPr>
                  <a:t>, 2020), presentan actividad antimicrobiana y mejoran la tolerancia al estrés de la planta huésped al producir moléculas señalizadoras de defensa conservada, como el ácido araquidónico (</a:t>
                </a:r>
                <a:r>
                  <a:rPr lang="es-EC" sz="1800" dirty="0" err="1">
                    <a:effectLst/>
                    <a:latin typeface="Calibri" panose="020F0502020204030204" pitchFamily="34" charset="0"/>
                    <a:ea typeface="Arial" panose="020B0604020202020204" pitchFamily="34" charset="0"/>
                    <a:cs typeface="Calibri" panose="020F0502020204030204" pitchFamily="34" charset="0"/>
                  </a:rPr>
                  <a:t>Wani</a:t>
                </a:r>
                <a:r>
                  <a:rPr lang="es-EC" sz="1800" dirty="0">
                    <a:effectLst/>
                    <a:latin typeface="Calibri" panose="020F0502020204030204" pitchFamily="34" charset="0"/>
                    <a:ea typeface="Arial" panose="020B0604020202020204" pitchFamily="34" charset="0"/>
                    <a:cs typeface="Calibri" panose="020F0502020204030204" pitchFamily="34" charset="0"/>
                  </a:rPr>
                  <a:t> et al., 2017). </a:t>
                </a:r>
                <a:endParaRPr lang="es-EC" sz="1800" i="1" dirty="0">
                  <a:effectLst/>
                  <a:latin typeface="Calibri" panose="020F0502020204030204" pitchFamily="34" charset="0"/>
                  <a:ea typeface="Arial" panose="020B0604020202020204" pitchFamily="34" charset="0"/>
                  <a:cs typeface="Calibri" panose="020F0502020204030204" pitchFamily="34" charset="0"/>
                </a:endParaRPr>
              </a:p>
              <a:p>
                <a:pPr indent="457200" algn="l">
                  <a:lnSpc>
                    <a:spcPct val="150000"/>
                  </a:lnSpc>
                </a:pPr>
                <a:r>
                  <a:rPr lang="es-EC" sz="1800" i="1" dirty="0">
                    <a:effectLst/>
                    <a:latin typeface="Calibri" panose="020F0502020204030204" pitchFamily="34" charset="0"/>
                    <a:ea typeface="Arial" panose="020B0604020202020204" pitchFamily="34" charset="0"/>
                    <a:cs typeface="Calibri" panose="020F0502020204030204" pitchFamily="34" charset="0"/>
                  </a:rPr>
                  <a:t>Mortierella elongata</a:t>
                </a:r>
                <a:r>
                  <a:rPr lang="es-EC" sz="1800" dirty="0">
                    <a:effectLst/>
                    <a:latin typeface="Calibri" panose="020F0502020204030204" pitchFamily="34" charset="0"/>
                    <a:ea typeface="Arial" panose="020B0604020202020204" pitchFamily="34" charset="0"/>
                    <a:cs typeface="Calibri" panose="020F0502020204030204" pitchFamily="34" charset="0"/>
                  </a:rPr>
                  <a:t>, la especie de mayor abundancia diferencial en el tratamiento 2, fue reportado por Li et al. (2018) como una especie capaz de degradar sustancias tóxicas, mejorando la salud del suelo y por K. Zhang et al. (2020) como una especie capaz de incrementar la biomasa vegetal. </a:t>
                </a:r>
              </a:p>
              <a:p>
                <a:pPr indent="457200" algn="l">
                  <a:lnSpc>
                    <a:spcPct val="150000"/>
                  </a:lnSpc>
                </a:pPr>
                <a:r>
                  <a:rPr lang="es-EC" sz="1800" dirty="0">
                    <a:effectLst/>
                    <a:latin typeface="Calibri" panose="020F0502020204030204" pitchFamily="34" charset="0"/>
                    <a:ea typeface="Arial" panose="020B0604020202020204" pitchFamily="34" charset="0"/>
                    <a:cs typeface="Calibri" panose="020F0502020204030204" pitchFamily="34" charset="0"/>
                  </a:rPr>
                  <a:t>Mientras, </a:t>
                </a:r>
                <a:r>
                  <a:rPr lang="es-EC" sz="1800" i="1" dirty="0">
                    <a:effectLst/>
                    <a:latin typeface="Calibri" panose="020F0502020204030204" pitchFamily="34" charset="0"/>
                    <a:ea typeface="Arial" panose="020B0604020202020204" pitchFamily="34" charset="0"/>
                    <a:cs typeface="Calibri" panose="020F0502020204030204" pitchFamily="34" charset="0"/>
                  </a:rPr>
                  <a:t>M. humilis</a:t>
                </a:r>
                <a:r>
                  <a:rPr lang="es-EC" sz="1800" dirty="0">
                    <a:effectLst/>
                    <a:latin typeface="Calibri" panose="020F0502020204030204" pitchFamily="34" charset="0"/>
                    <a:ea typeface="Arial" panose="020B0604020202020204" pitchFamily="34" charset="0"/>
                    <a:cs typeface="Calibri" panose="020F0502020204030204" pitchFamily="34" charset="0"/>
                  </a:rPr>
                  <a:t> es una especie de hongos </a:t>
                </a:r>
                <a:r>
                  <a:rPr lang="es-EC" sz="1800" u="sng" dirty="0">
                    <a:solidFill>
                      <a:srgbClr val="0000FF"/>
                    </a:solidFill>
                    <a:effectLst/>
                    <a:latin typeface="Calibri" panose="020F0502020204030204" pitchFamily="34" charset="0"/>
                    <a:ea typeface="Arial" panose="020B0604020202020204" pitchFamily="34" charset="0"/>
                    <a:cs typeface="Calibri" panose="020F0502020204030204" pitchFamily="34" charset="0"/>
                  </a:rPr>
                  <a:t>saprotófica</a:t>
                </a:r>
                <a:r>
                  <a:rPr lang="es-EC" sz="1800" dirty="0">
                    <a:effectLst/>
                    <a:latin typeface="Calibri" panose="020F0502020204030204" pitchFamily="34" charset="0"/>
                    <a:ea typeface="Arial" panose="020B0604020202020204" pitchFamily="34" charset="0"/>
                    <a:cs typeface="Calibri" panose="020F0502020204030204" pitchFamily="34" charset="0"/>
                  </a:rPr>
                  <a:t>, común en suelos, especialmente en ambientes con madera descompuesta, debido a su capacidad para degradar celulosa y lignina (</a:t>
                </a:r>
                <a:r>
                  <a:rPr lang="es-EC" sz="1800" dirty="0" err="1">
                    <a:effectLst/>
                    <a:latin typeface="Calibri" panose="020F0502020204030204" pitchFamily="34" charset="0"/>
                    <a:ea typeface="Arial" panose="020B0604020202020204" pitchFamily="34" charset="0"/>
                    <a:cs typeface="Calibri" panose="020F0502020204030204" pitchFamily="34" charset="0"/>
                  </a:rPr>
                  <a:t>Mäkipää</a:t>
                </a:r>
                <a:r>
                  <a:rPr lang="es-EC" sz="1800" dirty="0">
                    <a:effectLst/>
                    <a:latin typeface="Calibri" panose="020F0502020204030204" pitchFamily="34" charset="0"/>
                    <a:ea typeface="Arial" panose="020B0604020202020204" pitchFamily="34" charset="0"/>
                    <a:cs typeface="Calibri" panose="020F0502020204030204" pitchFamily="34" charset="0"/>
                  </a:rPr>
                  <a:t> et al., 2017; </a:t>
                </a:r>
                <a:r>
                  <a:rPr lang="es-EC" sz="1800" dirty="0" err="1">
                    <a:effectLst/>
                    <a:latin typeface="Calibri" panose="020F0502020204030204" pitchFamily="34" charset="0"/>
                    <a:ea typeface="Arial" panose="020B0604020202020204" pitchFamily="34" charset="0"/>
                    <a:cs typeface="Calibri" panose="020F0502020204030204" pitchFamily="34" charset="0"/>
                  </a:rPr>
                  <a:t>Varnaitė</a:t>
                </a:r>
                <a:r>
                  <a:rPr lang="es-EC" sz="1800" dirty="0">
                    <a:effectLst/>
                    <a:latin typeface="Calibri" panose="020F0502020204030204" pitchFamily="34" charset="0"/>
                    <a:ea typeface="Arial" panose="020B0604020202020204" pitchFamily="34" charset="0"/>
                    <a:cs typeface="Calibri" panose="020F0502020204030204" pitchFamily="34" charset="0"/>
                  </a:rPr>
                  <a:t> et al., 2008), lo cual mejora la actividad biológica de los suelos (Nguyen et al., 2019).</a:t>
                </a:r>
                <a:r>
                  <a:rPr lang="es-ES" sz="1800" dirty="0">
                    <a:effectLst/>
                    <a:latin typeface="Calibri" panose="020F0502020204030204" pitchFamily="34" charset="0"/>
                    <a:ea typeface="Arial" panose="020B0604020202020204" pitchFamily="34" charset="0"/>
                    <a:cs typeface="Calibri" panose="020F0502020204030204" pitchFamily="34" charset="0"/>
                  </a:rPr>
                  <a:t>  </a:t>
                </a:r>
                <a:r>
                  <a:rPr lang="es-EC" sz="1800" dirty="0">
                    <a:effectLst/>
                    <a:latin typeface="Calibri" panose="020F0502020204030204" pitchFamily="34" charset="0"/>
                    <a:ea typeface="Arial" panose="020B0604020202020204" pitchFamily="34" charset="0"/>
                    <a:cs typeface="Calibri" panose="020F0502020204030204" pitchFamily="34" charset="0"/>
                  </a:rPr>
                  <a:t>Además, se ha visto que tratamientos con </a:t>
                </a:r>
                <a:r>
                  <a:rPr lang="es-ES" sz="1800" i="1" dirty="0">
                    <a:solidFill>
                      <a:srgbClr val="222222"/>
                    </a:solidFill>
                    <a:effectLst/>
                    <a:latin typeface="Calibri" panose="020F0502020204030204" pitchFamily="34" charset="0"/>
                    <a:ea typeface="Arial" panose="020B0604020202020204" pitchFamily="34" charset="0"/>
                    <a:cs typeface="Calibri" panose="020F0502020204030204" pitchFamily="34" charset="0"/>
                  </a:rPr>
                  <a:t>Trichoderma virens</a:t>
                </a:r>
                <a:r>
                  <a:rPr lang="es-ES" sz="1800" dirty="0">
                    <a:solidFill>
                      <a:srgbClr val="222222"/>
                    </a:solidFill>
                    <a:effectLst/>
                    <a:latin typeface="Calibri" panose="020F0502020204030204" pitchFamily="34" charset="0"/>
                    <a:ea typeface="Arial" panose="020B0604020202020204" pitchFamily="34" charset="0"/>
                    <a:cs typeface="Calibri" panose="020F0502020204030204" pitchFamily="34" charset="0"/>
                  </a:rPr>
                  <a:t> incrementa la abundancia de </a:t>
                </a:r>
                <a:r>
                  <a:rPr lang="es-ES" sz="1800" i="1" dirty="0">
                    <a:solidFill>
                      <a:srgbClr val="222222"/>
                    </a:solidFill>
                    <a:effectLst/>
                    <a:latin typeface="Calibri" panose="020F0502020204030204" pitchFamily="34" charset="0"/>
                    <a:ea typeface="Arial" panose="020B0604020202020204" pitchFamily="34" charset="0"/>
                    <a:cs typeface="Calibri" panose="020F0502020204030204" pitchFamily="34" charset="0"/>
                  </a:rPr>
                  <a:t>Mortierella</a:t>
                </a:r>
                <a:r>
                  <a:rPr lang="es-ES" sz="1800" dirty="0">
                    <a:solidFill>
                      <a:srgbClr val="222222"/>
                    </a:solidFill>
                    <a:effectLst/>
                    <a:latin typeface="Calibri" panose="020F0502020204030204" pitchFamily="34" charset="0"/>
                    <a:ea typeface="Arial" panose="020B0604020202020204" pitchFamily="34" charset="0"/>
                    <a:cs typeface="Calibri" panose="020F0502020204030204" pitchFamily="34" charset="0"/>
                  </a:rPr>
                  <a:t> en suelos de rizósfera de </a:t>
                </a:r>
                <a:r>
                  <a:rPr lang="es-ES" sz="1800" i="1" dirty="0">
                    <a:solidFill>
                      <a:srgbClr val="222222"/>
                    </a:solidFill>
                    <a:effectLst/>
                    <a:latin typeface="Calibri" panose="020F0502020204030204" pitchFamily="34" charset="0"/>
                    <a:ea typeface="Arial" panose="020B0604020202020204" pitchFamily="34" charset="0"/>
                    <a:cs typeface="Calibri" panose="020F0502020204030204" pitchFamily="34" charset="0"/>
                  </a:rPr>
                  <a:t>Pinus sylvestris</a:t>
                </a:r>
                <a:r>
                  <a:rPr lang="es-ES" sz="1800" dirty="0">
                    <a:solidFill>
                      <a:srgbClr val="222222"/>
                    </a:solidFill>
                    <a:effectLst/>
                    <a:latin typeface="Calibri" panose="020F0502020204030204" pitchFamily="34" charset="0"/>
                    <a:ea typeface="Arial" panose="020B0604020202020204" pitchFamily="34" charset="0"/>
                    <a:cs typeface="Calibri" panose="020F0502020204030204" pitchFamily="34" charset="0"/>
                  </a:rPr>
                  <a:t> (</a:t>
                </a:r>
                <a:r>
                  <a:rPr lang="es-ES" sz="1800" dirty="0" err="1">
                    <a:solidFill>
                      <a:srgbClr val="222222"/>
                    </a:solidFill>
                    <a:effectLst/>
                    <a:latin typeface="Calibri" panose="020F0502020204030204" pitchFamily="34" charset="0"/>
                    <a:ea typeface="Arial" panose="020B0604020202020204" pitchFamily="34" charset="0"/>
                    <a:cs typeface="Calibri" panose="020F0502020204030204" pitchFamily="34" charset="0"/>
                  </a:rPr>
                  <a:t>Halifu</a:t>
                </a:r>
                <a:r>
                  <a:rPr lang="es-ES" sz="1800" dirty="0">
                    <a:solidFill>
                      <a:srgbClr val="222222"/>
                    </a:solidFill>
                    <a:effectLst/>
                    <a:latin typeface="Calibri" panose="020F0502020204030204" pitchFamily="34" charset="0"/>
                    <a:ea typeface="Arial" panose="020B0604020202020204" pitchFamily="34" charset="0"/>
                    <a:cs typeface="Calibri" panose="020F0502020204030204" pitchFamily="34" charset="0"/>
                  </a:rPr>
                  <a:t> et al., 2019), así también, Fu et al. (2020) reportaron en plantaciones de maíz en China, que los suelos tratados con </a:t>
                </a:r>
                <a:r>
                  <a:rPr lang="es-ES" sz="1800" i="1" dirty="0">
                    <a:solidFill>
                      <a:srgbClr val="222222"/>
                    </a:solidFill>
                    <a:effectLst/>
                    <a:latin typeface="Calibri" panose="020F0502020204030204" pitchFamily="34" charset="0"/>
                    <a:ea typeface="Arial" panose="020B0604020202020204" pitchFamily="34" charset="0"/>
                    <a:cs typeface="Calibri" panose="020F0502020204030204" pitchFamily="34" charset="0"/>
                  </a:rPr>
                  <a:t>Trichoderma </a:t>
                </a:r>
                <a:r>
                  <a:rPr lang="es-ES" sz="1800" dirty="0">
                    <a:solidFill>
                      <a:srgbClr val="222222"/>
                    </a:solidFill>
                    <a:effectLst/>
                    <a:latin typeface="Calibri" panose="020F0502020204030204" pitchFamily="34" charset="0"/>
                    <a:ea typeface="Arial" panose="020B0604020202020204" pitchFamily="34" charset="0"/>
                    <a:cs typeface="Calibri" panose="020F0502020204030204" pitchFamily="34" charset="0"/>
                  </a:rPr>
                  <a:t>mostraron un incremento significativo en la abundancia relativa del género </a:t>
                </a:r>
                <a:r>
                  <a:rPr lang="es-ES" sz="1800" i="1" dirty="0">
                    <a:solidFill>
                      <a:srgbClr val="222222"/>
                    </a:solidFill>
                    <a:effectLst/>
                    <a:latin typeface="Calibri" panose="020F0502020204030204" pitchFamily="34" charset="0"/>
                    <a:ea typeface="Arial" panose="020B0604020202020204" pitchFamily="34" charset="0"/>
                    <a:cs typeface="Calibri" panose="020F0502020204030204" pitchFamily="34" charset="0"/>
                  </a:rPr>
                  <a:t>Mortierella</a:t>
                </a:r>
                <a:r>
                  <a:rPr lang="es-ES" sz="1800" dirty="0">
                    <a:solidFill>
                      <a:srgbClr val="222222"/>
                    </a:solidFill>
                    <a:effectLst/>
                    <a:latin typeface="Calibri" panose="020F0502020204030204" pitchFamily="34" charset="0"/>
                    <a:ea typeface="Arial" panose="020B0604020202020204" pitchFamily="34" charset="0"/>
                    <a:cs typeface="Calibri" panose="020F0502020204030204" pitchFamily="34" charset="0"/>
                  </a:rPr>
                  <a:t> y otros géneros considerados beneficiosos para el suelo.</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mc:Fallback>
      </mc:AlternateContent>
      <p:sp>
        <p:nvSpPr>
          <p:cNvPr id="4" name="Marcador de número de diapositiva 3"/>
          <p:cNvSpPr>
            <a:spLocks noGrp="1"/>
          </p:cNvSpPr>
          <p:nvPr>
            <p:ph type="sldNum" sz="quarter" idx="5"/>
          </p:nvPr>
        </p:nvSpPr>
        <p:spPr/>
        <p:txBody>
          <a:bodyPr/>
          <a:lstStyle/>
          <a:p>
            <a:fld id="{11CCF3FE-8093-4063-A8B4-3466E9831150}" type="slidenum">
              <a:rPr lang="es-ES" smtClean="0"/>
              <a:t>25</a:t>
            </a:fld>
            <a:endParaRPr lang="es-ES"/>
          </a:p>
        </p:txBody>
      </p:sp>
    </p:spTree>
    <p:extLst>
      <p:ext uri="{BB962C8B-B14F-4D97-AF65-F5344CB8AC3E}">
        <p14:creationId xmlns:p14="http://schemas.microsoft.com/office/powerpoint/2010/main" val="218400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82144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26</a:t>
            </a:fld>
            <a:endParaRPr lang="es-ES"/>
          </a:p>
        </p:txBody>
      </p:sp>
    </p:spTree>
    <p:extLst>
      <p:ext uri="{BB962C8B-B14F-4D97-AF65-F5344CB8AC3E}">
        <p14:creationId xmlns:p14="http://schemas.microsoft.com/office/powerpoint/2010/main" val="2572080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27</a:t>
            </a:fld>
            <a:endParaRPr lang="es-ES"/>
          </a:p>
        </p:txBody>
      </p:sp>
    </p:spTree>
    <p:extLst>
      <p:ext uri="{BB962C8B-B14F-4D97-AF65-F5344CB8AC3E}">
        <p14:creationId xmlns:p14="http://schemas.microsoft.com/office/powerpoint/2010/main" val="116113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28</a:t>
            </a:fld>
            <a:endParaRPr lang="es-ES"/>
          </a:p>
        </p:txBody>
      </p:sp>
    </p:spTree>
    <p:extLst>
      <p:ext uri="{BB962C8B-B14F-4D97-AF65-F5344CB8AC3E}">
        <p14:creationId xmlns:p14="http://schemas.microsoft.com/office/powerpoint/2010/main" val="107260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29</a:t>
            </a:fld>
            <a:endParaRPr lang="es-ES"/>
          </a:p>
        </p:txBody>
      </p:sp>
    </p:spTree>
    <p:extLst>
      <p:ext uri="{BB962C8B-B14F-4D97-AF65-F5344CB8AC3E}">
        <p14:creationId xmlns:p14="http://schemas.microsoft.com/office/powerpoint/2010/main" val="2768212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32</a:t>
            </a:fld>
            <a:endParaRPr lang="es-ES"/>
          </a:p>
        </p:txBody>
      </p:sp>
    </p:spTree>
    <p:extLst>
      <p:ext uri="{BB962C8B-B14F-4D97-AF65-F5344CB8AC3E}">
        <p14:creationId xmlns:p14="http://schemas.microsoft.com/office/powerpoint/2010/main" val="3635026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04800" indent="-304800">
              <a:lnSpc>
                <a:spcPct val="107000"/>
              </a:lnSpc>
              <a:spcAft>
                <a:spcPts val="800"/>
              </a:spcAft>
            </a:pPr>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34</a:t>
            </a:fld>
            <a:endParaRPr lang="es-ES"/>
          </a:p>
        </p:txBody>
      </p:sp>
    </p:spTree>
    <p:extLst>
      <p:ext uri="{BB962C8B-B14F-4D97-AF65-F5344CB8AC3E}">
        <p14:creationId xmlns:p14="http://schemas.microsoft.com/office/powerpoint/2010/main" val="1370175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35</a:t>
            </a:fld>
            <a:endParaRPr lang="es-ES"/>
          </a:p>
        </p:txBody>
      </p:sp>
    </p:spTree>
    <p:extLst>
      <p:ext uri="{BB962C8B-B14F-4D97-AF65-F5344CB8AC3E}">
        <p14:creationId xmlns:p14="http://schemas.microsoft.com/office/powerpoint/2010/main" val="207789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0" algn="ctr" defTabSz="914400" rtl="0" eaLnBrk="1" fontAlgn="auto" latinLnBrk="0" hangingPunct="1">
              <a:lnSpc>
                <a:spcPct val="150000"/>
              </a:lnSpc>
              <a:spcBef>
                <a:spcPts val="2000"/>
              </a:spcBef>
              <a:spcAft>
                <a:spcPts val="1000"/>
              </a:spcAft>
              <a:buClrTx/>
              <a:buSzTx/>
              <a:buFontTx/>
              <a:buNone/>
              <a:tabLst/>
              <a:defRPr/>
            </a:pPr>
            <a:endParaRPr lang="en-US" u="sng"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4</a:t>
            </a:fld>
            <a:endParaRPr lang="es-ES"/>
          </a:p>
        </p:txBody>
      </p:sp>
    </p:spTree>
    <p:extLst>
      <p:ext uri="{BB962C8B-B14F-4D97-AF65-F5344CB8AC3E}">
        <p14:creationId xmlns:p14="http://schemas.microsoft.com/office/powerpoint/2010/main" val="378334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l">
              <a:lnSpc>
                <a:spcPct val="150000"/>
              </a:lnSpc>
              <a:spcBef>
                <a:spcPts val="2000"/>
              </a:spcBef>
              <a:spcAft>
                <a:spcPts val="1000"/>
              </a:spcAft>
              <a:buFont typeface="Arial" panose="020B0604020202020204" pitchFamily="34" charset="0"/>
              <a:buNone/>
            </a:pPr>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5</a:t>
            </a:fld>
            <a:endParaRPr lang="es-ES"/>
          </a:p>
        </p:txBody>
      </p:sp>
    </p:spTree>
    <p:extLst>
      <p:ext uri="{BB962C8B-B14F-4D97-AF65-F5344CB8AC3E}">
        <p14:creationId xmlns:p14="http://schemas.microsoft.com/office/powerpoint/2010/main" val="148821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6</a:t>
            </a:fld>
            <a:endParaRPr lang="es-ES"/>
          </a:p>
        </p:txBody>
      </p:sp>
    </p:spTree>
    <p:extLst>
      <p:ext uri="{BB962C8B-B14F-4D97-AF65-F5344CB8AC3E}">
        <p14:creationId xmlns:p14="http://schemas.microsoft.com/office/powerpoint/2010/main" val="18879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7</a:t>
            </a:fld>
            <a:endParaRPr lang="es-ES"/>
          </a:p>
        </p:txBody>
      </p:sp>
    </p:spTree>
    <p:extLst>
      <p:ext uri="{BB962C8B-B14F-4D97-AF65-F5344CB8AC3E}">
        <p14:creationId xmlns:p14="http://schemas.microsoft.com/office/powerpoint/2010/main" val="1165783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i="0"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8</a:t>
            </a:fld>
            <a:endParaRPr lang="es-ES"/>
          </a:p>
        </p:txBody>
      </p:sp>
    </p:spTree>
    <p:extLst>
      <p:ext uri="{BB962C8B-B14F-4D97-AF65-F5344CB8AC3E}">
        <p14:creationId xmlns:p14="http://schemas.microsoft.com/office/powerpoint/2010/main" val="3188364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gn="l">
              <a:lnSpc>
                <a:spcPct val="150000"/>
              </a:lnSpc>
            </a:pPr>
            <a:endParaRPr lang="es-ES" sz="2800" u="sng" dirty="0"/>
          </a:p>
        </p:txBody>
      </p:sp>
      <p:sp>
        <p:nvSpPr>
          <p:cNvPr id="4" name="Marcador de número de diapositiva 3"/>
          <p:cNvSpPr>
            <a:spLocks noGrp="1"/>
          </p:cNvSpPr>
          <p:nvPr>
            <p:ph type="sldNum" sz="quarter" idx="5"/>
          </p:nvPr>
        </p:nvSpPr>
        <p:spPr/>
        <p:txBody>
          <a:bodyPr/>
          <a:lstStyle/>
          <a:p>
            <a:fld id="{11CCF3FE-8093-4063-A8B4-3466E9831150}" type="slidenum">
              <a:rPr lang="es-ES" smtClean="0"/>
              <a:t>9</a:t>
            </a:fld>
            <a:endParaRPr lang="es-ES"/>
          </a:p>
        </p:txBody>
      </p:sp>
    </p:spTree>
    <p:extLst>
      <p:ext uri="{BB962C8B-B14F-4D97-AF65-F5344CB8AC3E}">
        <p14:creationId xmlns:p14="http://schemas.microsoft.com/office/powerpoint/2010/main" val="1778617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l">
              <a:lnSpc>
                <a:spcPct val="150000"/>
              </a:lnSpc>
              <a:buFontTx/>
              <a:buNone/>
            </a:pPr>
            <a:endParaRPr lang="es-EC" sz="1800" dirty="0">
              <a:effectLst/>
              <a:latin typeface="Calibri" panose="020F0502020204030204" pitchFamily="34" charset="0"/>
              <a:ea typeface="Arial" panose="020B060402020202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11CCF3FE-8093-4063-A8B4-3466E9831150}" type="slidenum">
              <a:rPr lang="es-ES" smtClean="0"/>
              <a:t>10</a:t>
            </a:fld>
            <a:endParaRPr lang="es-ES"/>
          </a:p>
        </p:txBody>
      </p:sp>
    </p:spTree>
    <p:extLst>
      <p:ext uri="{BB962C8B-B14F-4D97-AF65-F5344CB8AC3E}">
        <p14:creationId xmlns:p14="http://schemas.microsoft.com/office/powerpoint/2010/main" val="349426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C4918-6248-498D-A788-B4AE2914B1E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6A196-0E3B-44DC-9198-A535D7B499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F0130B-90FA-4B49-B5AB-A1A9F321839A}"/>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367358A2-487D-47A6-8A2E-DAA1FF0186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E640D6-8102-4713-9125-FA88938A0911}"/>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3528305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68CDC3-111B-4AC9-88B3-310E87D0402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E12534-DBEB-4AF5-A62C-367489B9BEB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82C9D5-4500-4529-9C58-2E4A8F14EE21}"/>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DA05D0DD-D88A-4C79-AD42-628876E22B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6EEEBE-C38F-4DF0-91BE-5755481123FA}"/>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44023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88D4D3-5EFB-4211-9450-C44E6BFEA2A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FC377D-3038-460B-BA24-F1D07B69CFE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A97886-F0FC-4B2F-A8C4-E3AEA7B9BB64}"/>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3180EA4F-3B14-46E5-B715-B76EBD40EC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6B01B6-9E23-4549-8C59-2F6B7A7CB773}"/>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3184140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026"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782100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050"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157412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166774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25069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17387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37522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836430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3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905690-615A-4D5C-B676-6CFC3B6BCC1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0A4279F-8386-485C-A5C7-B4AB1A00F4F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F502C7-30BE-4FDB-82EA-5BCA1C9346C9}"/>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A5033681-0BD8-4D17-8BC6-8F31CC5B19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16C512-91DC-4E9E-98B7-812B4A08C1DA}"/>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1827119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24994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73644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10498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418177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dirty="0"/>
          </a:p>
        </p:txBody>
      </p:sp>
      <p:sp>
        <p:nvSpPr>
          <p:cNvPr id="3" name="2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4" name="3 Marcador de pie de página"/>
          <p:cNvSpPr>
            <a:spLocks noGrp="1"/>
          </p:cNvSpPr>
          <p:nvPr>
            <p:ph type="ftr" sz="quarter" idx="12"/>
          </p:nvPr>
        </p:nvSpPr>
        <p:spPr/>
        <p:txBody>
          <a:bodyPr/>
          <a:lstStyle/>
          <a:p>
            <a:endParaRPr lang="es-EC" dirty="0"/>
          </a:p>
        </p:txBody>
      </p:sp>
    </p:spTree>
    <p:extLst>
      <p:ext uri="{BB962C8B-B14F-4D97-AF65-F5344CB8AC3E}">
        <p14:creationId xmlns:p14="http://schemas.microsoft.com/office/powerpoint/2010/main" val="3440806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19D555-165C-994E-94F8-F3ECBF5C120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4B4CF56-9386-1641-869F-00E6E2B7C981}"/>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posición de fecha 3">
            <a:extLst>
              <a:ext uri="{FF2B5EF4-FFF2-40B4-BE49-F238E27FC236}">
                <a16:creationId xmlns:a16="http://schemas.microsoft.com/office/drawing/2014/main" id="{3EEA9E92-5AAE-C241-B0B6-BD702B428F87}"/>
              </a:ext>
            </a:extLst>
          </p:cNvPr>
          <p:cNvSpPr>
            <a:spLocks noGrp="1"/>
          </p:cNvSpPr>
          <p:nvPr>
            <p:ph type="dt" sz="half" idx="10"/>
          </p:nvPr>
        </p:nvSpPr>
        <p:spPr/>
        <p:txBody>
          <a:bodyPr/>
          <a:lstStyle/>
          <a:p>
            <a:endParaRPr lang="es-CL"/>
          </a:p>
        </p:txBody>
      </p:sp>
      <p:sp>
        <p:nvSpPr>
          <p:cNvPr id="5" name="Marcador de posición de pie de página 4">
            <a:extLst>
              <a:ext uri="{FF2B5EF4-FFF2-40B4-BE49-F238E27FC236}">
                <a16:creationId xmlns:a16="http://schemas.microsoft.com/office/drawing/2014/main" id="{20B11F1C-DBD4-834B-A5BF-1912DD8610F2}"/>
              </a:ext>
            </a:extLst>
          </p:cNvPr>
          <p:cNvSpPr>
            <a:spLocks noGrp="1"/>
          </p:cNvSpPr>
          <p:nvPr>
            <p:ph type="ftr" sz="quarter" idx="11"/>
          </p:nvPr>
        </p:nvSpPr>
        <p:spPr/>
        <p:txBody>
          <a:bodyPr/>
          <a:lstStyle/>
          <a:p>
            <a:endParaRPr lang="es-CL"/>
          </a:p>
        </p:txBody>
      </p:sp>
      <p:sp>
        <p:nvSpPr>
          <p:cNvPr id="6" name="Marcador de posición de número de diapositiva 5">
            <a:extLst>
              <a:ext uri="{FF2B5EF4-FFF2-40B4-BE49-F238E27FC236}">
                <a16:creationId xmlns:a16="http://schemas.microsoft.com/office/drawing/2014/main" id="{20AA1C56-9926-DA44-8CF4-78CA9E261570}"/>
              </a:ext>
            </a:extLst>
          </p:cNvPr>
          <p:cNvSpPr>
            <a:spLocks noGrp="1"/>
          </p:cNvSpPr>
          <p:nvPr>
            <p:ph type="sldNum" sz="quarter" idx="12"/>
          </p:nvPr>
        </p:nvSpPr>
        <p:spPr/>
        <p:txBody>
          <a:bodyPr/>
          <a:lstStyle/>
          <a:p>
            <a:fld id="{4300532E-CC41-3144-A800-37B35F439EF7}" type="slidenum">
              <a:rPr lang="es-CL" smtClean="0"/>
              <a:t>‹Nº›</a:t>
            </a:fld>
            <a:endParaRPr lang="es-CL"/>
          </a:p>
        </p:txBody>
      </p:sp>
    </p:spTree>
    <p:extLst>
      <p:ext uri="{BB962C8B-B14F-4D97-AF65-F5344CB8AC3E}">
        <p14:creationId xmlns:p14="http://schemas.microsoft.com/office/powerpoint/2010/main" val="234128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CE4609-6152-4866-8C0A-E969990EEA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6009385-A63F-4554-BC9E-1F0511419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8079DD7-7B0A-4F1C-A4B0-9B7C76EACA8E}"/>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96BC79CC-7388-4097-BBBF-6EE8B6E4D2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33136A-3CDD-404A-B63E-AD75897EB60C}"/>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2778519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272ACE-244A-4C10-8A32-BE6EDAFAE56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FFB2B9-D122-4FD3-8341-D59C11CE884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376B6F1-07E2-4D08-A4AA-9D2F0EAFD2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019B215-6D50-433B-92E7-E8894DAF9231}"/>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DA578C08-1EDA-44CC-A57B-73FD4B9CAA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58BA45F-0C46-4A4A-9861-E2CB2A4E09FC}"/>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2495703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60B6-2B10-4CA6-98E7-C8D90A509ED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4FAD828-B018-4F28-A58B-3A9E7BDCE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70911C1-D8D9-4B94-B05A-C1E6A9BDE6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1917F6-5986-407F-A9CF-A59BB2C6CA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41EC1A-F45D-4350-9D70-9A3C054CA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BEA74F5-348A-4929-A546-FAE6D80E20C9}"/>
              </a:ext>
            </a:extLst>
          </p:cNvPr>
          <p:cNvSpPr>
            <a:spLocks noGrp="1"/>
          </p:cNvSpPr>
          <p:nvPr>
            <p:ph type="dt" sz="half" idx="10"/>
          </p:nvPr>
        </p:nvSpPr>
        <p:spPr/>
        <p:txBody>
          <a:bodyPr/>
          <a:lstStyle/>
          <a:p>
            <a:endParaRPr lang="es-ES"/>
          </a:p>
        </p:txBody>
      </p:sp>
      <p:sp>
        <p:nvSpPr>
          <p:cNvPr id="8" name="Marcador de pie de página 7">
            <a:extLst>
              <a:ext uri="{FF2B5EF4-FFF2-40B4-BE49-F238E27FC236}">
                <a16:creationId xmlns:a16="http://schemas.microsoft.com/office/drawing/2014/main" id="{D2EFECC5-2966-425E-926E-61D501986A8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B526E7D-01D9-4D93-842B-7359C8D31C4E}"/>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244714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21094B-6811-422E-9B11-E97252C4A66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19FB8A-0E50-4814-9C8B-02E075E86E4B}"/>
              </a:ext>
            </a:extLst>
          </p:cNvPr>
          <p:cNvSpPr>
            <a:spLocks noGrp="1"/>
          </p:cNvSpPr>
          <p:nvPr>
            <p:ph type="dt" sz="half" idx="10"/>
          </p:nvPr>
        </p:nvSpPr>
        <p:spPr/>
        <p:txBody>
          <a:bodyPr/>
          <a:lstStyle/>
          <a:p>
            <a:endParaRPr lang="es-ES"/>
          </a:p>
        </p:txBody>
      </p:sp>
      <p:sp>
        <p:nvSpPr>
          <p:cNvPr id="4" name="Marcador de pie de página 3">
            <a:extLst>
              <a:ext uri="{FF2B5EF4-FFF2-40B4-BE49-F238E27FC236}">
                <a16:creationId xmlns:a16="http://schemas.microsoft.com/office/drawing/2014/main" id="{44364888-2318-47B2-9840-9AC36C58AE8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AEF3DEB-6B02-4A82-AF83-75EBEE732E3B}"/>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417347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27D7139-AB00-42E1-813C-771DCE6B7B33}"/>
              </a:ext>
            </a:extLst>
          </p:cNvPr>
          <p:cNvSpPr>
            <a:spLocks noGrp="1"/>
          </p:cNvSpPr>
          <p:nvPr>
            <p:ph type="dt" sz="half" idx="10"/>
          </p:nvPr>
        </p:nvSpPr>
        <p:spPr/>
        <p:txBody>
          <a:bodyPr/>
          <a:lstStyle/>
          <a:p>
            <a:endParaRPr lang="es-ES"/>
          </a:p>
        </p:txBody>
      </p:sp>
      <p:sp>
        <p:nvSpPr>
          <p:cNvPr id="3" name="Marcador de pie de página 2">
            <a:extLst>
              <a:ext uri="{FF2B5EF4-FFF2-40B4-BE49-F238E27FC236}">
                <a16:creationId xmlns:a16="http://schemas.microsoft.com/office/drawing/2014/main" id="{DCE8C2BE-A839-49DB-80B4-CC405A5699B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9DA9DC4-F39A-4C9F-A58E-D56FD217F412}"/>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144367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5C42A-E839-48FF-8BAE-18247312C7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3C432B-290B-4EEF-9643-6C877123A8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DAEABE6-DA85-41F2-A07D-0628FE636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14CCCFF-7938-4987-A125-FFA552D9370D}"/>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2F656251-C683-4AAE-AF3E-90AC4BFA40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F3A01A-DA3B-4C88-8C21-140D2DB8662E}"/>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1552705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78F02-89C8-4BF4-85A3-AD51CDB1B03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0A1DC00-4BF2-4254-89E9-15C086E79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4040D28-F811-4200-BBFB-0B8CD7D31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293461-EFBC-4F62-9595-DAEC22688A54}"/>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49AB021D-4860-47B2-BD15-6013F40522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7E35622-B2BF-41E0-B3C1-620A60F07498}"/>
              </a:ext>
            </a:extLst>
          </p:cNvPr>
          <p:cNvSpPr>
            <a:spLocks noGrp="1"/>
          </p:cNvSpPr>
          <p:nvPr>
            <p:ph type="sldNum" sz="quarter" idx="12"/>
          </p:nvPr>
        </p:nvSpPr>
        <p:spPr/>
        <p:txBody>
          <a:bodyPr/>
          <a:lstStyle/>
          <a:p>
            <a:fld id="{88B1B80E-D991-4840-9648-2B3B1579EBB8}" type="slidenum">
              <a:rPr lang="es-ES" smtClean="0"/>
              <a:t>‹Nº›</a:t>
            </a:fld>
            <a:endParaRPr lang="es-ES"/>
          </a:p>
        </p:txBody>
      </p:sp>
    </p:spTree>
    <p:extLst>
      <p:ext uri="{BB962C8B-B14F-4D97-AF65-F5344CB8AC3E}">
        <p14:creationId xmlns:p14="http://schemas.microsoft.com/office/powerpoint/2010/main" val="256949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87A5141-385D-49CD-9F7D-A5A99B8B0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83B655-12F8-4784-80D0-586382769D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4750BC-0C97-4CF5-B608-4D048962C7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a:extLst>
              <a:ext uri="{FF2B5EF4-FFF2-40B4-BE49-F238E27FC236}">
                <a16:creationId xmlns:a16="http://schemas.microsoft.com/office/drawing/2014/main" id="{7EA5100F-3005-4384-9BCB-A471B1319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BE4B800-E3DF-427A-8EF0-E5E2DAC931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1B80E-D991-4840-9648-2B3B1579EBB8}" type="slidenum">
              <a:rPr lang="es-ES" smtClean="0"/>
              <a:t>‹Nº›</a:t>
            </a:fld>
            <a:endParaRPr lang="es-ES"/>
          </a:p>
        </p:txBody>
      </p:sp>
    </p:spTree>
    <p:extLst>
      <p:ext uri="{BB962C8B-B14F-4D97-AF65-F5344CB8AC3E}">
        <p14:creationId xmlns:p14="http://schemas.microsoft.com/office/powerpoint/2010/main" val="1763485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11" name="10 Imagen"/>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20734089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40.emf"/><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53.emf"/><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57.emf"/><Relationship Id="rId4" Type="http://schemas.openxmlformats.org/officeDocument/2006/relationships/image" Target="../media/image56.emf"/></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60.png"/><Relationship Id="rId11" Type="http://schemas.openxmlformats.org/officeDocument/2006/relationships/image" Target="../media/image66.png"/><Relationship Id="rId5" Type="http://schemas.openxmlformats.org/officeDocument/2006/relationships/image" Target="../media/image59.pn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8.jfif"/><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0"/>
            <a:ext cx="978938" cy="1012694"/>
          </a:xfrm>
          <a:prstGeom prst="rect">
            <a:avLst/>
          </a:prstGeom>
        </p:spPr>
      </p:pic>
      <p:sp>
        <p:nvSpPr>
          <p:cNvPr id="3" name="CuadroTexto 2"/>
          <p:cNvSpPr txBox="1"/>
          <p:nvPr/>
        </p:nvSpPr>
        <p:spPr>
          <a:xfrm>
            <a:off x="2063552" y="1012695"/>
            <a:ext cx="7871344" cy="2769989"/>
          </a:xfrm>
          <a:prstGeom prst="rect">
            <a:avLst/>
          </a:prstGeom>
          <a:noFill/>
        </p:spPr>
        <p:txBody>
          <a:bodyPr wrap="square" rtlCol="0">
            <a:spAutoFit/>
          </a:bodyPr>
          <a:lstStyle/>
          <a:p>
            <a:pPr algn="ctr"/>
            <a:r>
              <a:rPr lang="es-EC" sz="1600" dirty="0">
                <a:latin typeface="Arial" panose="020B0604020202020204" pitchFamily="34" charset="0"/>
                <a:cs typeface="Arial" panose="020B0604020202020204" pitchFamily="34" charset="0"/>
              </a:rPr>
              <a:t>DEPARTAMENTO DE CIENCIAS DE LA VIDA Y DE LA AGRICULTURA</a:t>
            </a:r>
          </a:p>
          <a:p>
            <a:pPr algn="ctr"/>
            <a:r>
              <a:rPr lang="es-EC" sz="1600" dirty="0">
                <a:latin typeface="Arial" panose="020B0604020202020204" pitchFamily="34" charset="0"/>
                <a:cs typeface="Arial" panose="020B0604020202020204" pitchFamily="34" charset="0"/>
              </a:rPr>
              <a:t>CARRERA DE INGENIERÍA EN BIOTECNOLOGÍA</a:t>
            </a:r>
          </a:p>
          <a:p>
            <a:pPr algn="ctr"/>
            <a:endParaRPr lang="es-EC" dirty="0">
              <a:latin typeface="Arial" panose="020B0604020202020204" pitchFamily="34" charset="0"/>
              <a:cs typeface="Arial" panose="020B0604020202020204" pitchFamily="34" charset="0"/>
            </a:endParaRPr>
          </a:p>
          <a:p>
            <a:pPr algn="ctr"/>
            <a:endParaRPr lang="es-EC" dirty="0">
              <a:latin typeface="Arial" panose="020B0604020202020204" pitchFamily="34" charset="0"/>
              <a:cs typeface="Arial" panose="020B0604020202020204" pitchFamily="34" charset="0"/>
            </a:endParaRPr>
          </a:p>
          <a:p>
            <a:pPr algn="ctr"/>
            <a:r>
              <a:rPr lang="es-EC" sz="1600" dirty="0">
                <a:latin typeface="Arial" panose="020B0604020202020204" pitchFamily="34" charset="0"/>
                <a:cs typeface="Arial" panose="020B0604020202020204" pitchFamily="34" charset="0"/>
              </a:rPr>
              <a:t>TRABAJO DE TITULACIÓN, PREVIO A LA OBTENCIÓN DEL TÍTULO DE INGENIERA EN BIOTECNOLOGÍA</a:t>
            </a:r>
          </a:p>
          <a:p>
            <a:pPr algn="ctr"/>
            <a:endParaRPr lang="es-EC" sz="2000" b="1" dirty="0">
              <a:latin typeface="Arial" panose="020B0604020202020204" pitchFamily="34" charset="0"/>
              <a:cs typeface="Arial" panose="020B0604020202020204" pitchFamily="34" charset="0"/>
            </a:endParaRPr>
          </a:p>
          <a:p>
            <a:pPr algn="ctr"/>
            <a:r>
              <a:rPr lang="es-EC" sz="1600" b="1" dirty="0">
                <a:latin typeface="Arial" panose="020B0604020202020204" pitchFamily="34" charset="0"/>
                <a:cs typeface="Arial" panose="020B0604020202020204" pitchFamily="34" charset="0"/>
              </a:rPr>
              <a:t>“</a:t>
            </a:r>
            <a:r>
              <a:rPr lang="es-EC" b="1" dirty="0">
                <a:latin typeface="Arial" panose="020B0604020202020204" pitchFamily="34" charset="0"/>
                <a:cs typeface="Arial" panose="020B0604020202020204" pitchFamily="34" charset="0"/>
              </a:rPr>
              <a:t>E</a:t>
            </a:r>
            <a:r>
              <a:rPr lang="es-EC" sz="1800" b="1" dirty="0">
                <a:effectLst/>
                <a:latin typeface="Arial" panose="020B0604020202020204" pitchFamily="34" charset="0"/>
                <a:ea typeface="Times New Roman" panose="02020603050405020304" pitchFamily="18" charset="0"/>
                <a:cs typeface="Arial" panose="020B0604020202020204" pitchFamily="34" charset="0"/>
              </a:rPr>
              <a:t>fecto del tratamiento con </a:t>
            </a:r>
            <a:r>
              <a:rPr lang="es-EC" sz="1800" b="1" i="1" dirty="0">
                <a:effectLst/>
                <a:latin typeface="Arial" panose="020B0604020202020204" pitchFamily="34" charset="0"/>
                <a:ea typeface="Times New Roman" panose="02020603050405020304" pitchFamily="18" charset="0"/>
                <a:cs typeface="Arial" panose="020B0604020202020204" pitchFamily="34" charset="0"/>
              </a:rPr>
              <a:t>Trichoderma </a:t>
            </a:r>
            <a:r>
              <a:rPr lang="es-EC" sz="1800" b="1" dirty="0">
                <a:effectLst/>
                <a:latin typeface="Arial" panose="020B0604020202020204" pitchFamily="34" charset="0"/>
                <a:ea typeface="Times New Roman" panose="02020603050405020304" pitchFamily="18" charset="0"/>
                <a:cs typeface="Arial" panose="020B0604020202020204" pitchFamily="34" charset="0"/>
              </a:rPr>
              <a:t>spp. sobre la composición microbiana fúngica de la rizósfera de suelos de cultivo de mora de castilla </a:t>
            </a:r>
            <a:r>
              <a:rPr lang="es-EC" sz="1800" b="1" i="1" dirty="0">
                <a:effectLst/>
                <a:latin typeface="Arial" panose="020B0604020202020204" pitchFamily="34" charset="0"/>
                <a:ea typeface="Times New Roman" panose="02020603050405020304" pitchFamily="18" charset="0"/>
                <a:cs typeface="Arial" panose="020B0604020202020204" pitchFamily="34" charset="0"/>
              </a:rPr>
              <a:t>(Rubus glaucus </a:t>
            </a:r>
            <a:r>
              <a:rPr lang="es-EC" sz="1800" b="1" dirty="0">
                <a:effectLst/>
                <a:latin typeface="Arial" panose="020B0604020202020204" pitchFamily="34" charset="0"/>
                <a:ea typeface="Times New Roman" panose="02020603050405020304" pitchFamily="18" charset="0"/>
                <a:cs typeface="Arial" panose="020B0604020202020204" pitchFamily="34" charset="0"/>
              </a:rPr>
              <a:t>Benth</a:t>
            </a:r>
            <a:r>
              <a:rPr lang="es-EC" sz="1800" b="1" i="1" dirty="0">
                <a:effectLst/>
                <a:latin typeface="Arial" panose="020B0604020202020204" pitchFamily="34" charset="0"/>
                <a:ea typeface="Times New Roman" panose="02020603050405020304" pitchFamily="18" charset="0"/>
                <a:cs typeface="Arial" panose="020B0604020202020204" pitchFamily="34" charset="0"/>
              </a:rPr>
              <a:t>)</a:t>
            </a:r>
            <a:r>
              <a:rPr lang="es-EC" sz="1800" b="1" dirty="0">
                <a:effectLst/>
                <a:latin typeface="Arial" panose="020B0604020202020204" pitchFamily="34" charset="0"/>
                <a:ea typeface="Times New Roman" panose="02020603050405020304" pitchFamily="18" charset="0"/>
                <a:cs typeface="Arial" panose="020B0604020202020204" pitchFamily="34" charset="0"/>
              </a:rPr>
              <a:t>.</a:t>
            </a:r>
            <a:r>
              <a:rPr lang="es-EC" sz="1600" b="1" dirty="0">
                <a:latin typeface="Arial" panose="020B0604020202020204" pitchFamily="34" charset="0"/>
                <a:cs typeface="Arial" panose="020B0604020202020204" pitchFamily="34" charset="0"/>
              </a:rPr>
              <a:t>”</a:t>
            </a:r>
          </a:p>
        </p:txBody>
      </p:sp>
      <p:sp>
        <p:nvSpPr>
          <p:cNvPr id="4" name="CuadroTexto 3"/>
          <p:cNvSpPr txBox="1"/>
          <p:nvPr/>
        </p:nvSpPr>
        <p:spPr>
          <a:xfrm>
            <a:off x="1991544" y="3962285"/>
            <a:ext cx="8208912" cy="646331"/>
          </a:xfrm>
          <a:prstGeom prst="rect">
            <a:avLst/>
          </a:prstGeom>
          <a:noFill/>
        </p:spPr>
        <p:txBody>
          <a:bodyPr wrap="square" rtlCol="0">
            <a:spAutoFit/>
          </a:bodyPr>
          <a:lstStyle/>
          <a:p>
            <a:pPr algn="ctr"/>
            <a:r>
              <a:rPr lang="es-EC" sz="1600" b="1" dirty="0"/>
              <a:t>Elaborado por</a:t>
            </a:r>
          </a:p>
          <a:p>
            <a:pPr algn="ctr"/>
            <a:r>
              <a:rPr lang="es-EC" sz="2000" dirty="0"/>
              <a:t>Sharon Carolina Ortiz Cadena</a:t>
            </a:r>
          </a:p>
        </p:txBody>
      </p:sp>
      <p:sp>
        <p:nvSpPr>
          <p:cNvPr id="9" name="Rectángulo 8"/>
          <p:cNvSpPr/>
          <p:nvPr/>
        </p:nvSpPr>
        <p:spPr>
          <a:xfrm>
            <a:off x="4113052" y="4869161"/>
            <a:ext cx="3965894" cy="523220"/>
          </a:xfrm>
          <a:prstGeom prst="rect">
            <a:avLst/>
          </a:prstGeom>
        </p:spPr>
        <p:txBody>
          <a:bodyPr wrap="none">
            <a:spAutoFit/>
          </a:bodyPr>
          <a:lstStyle/>
          <a:p>
            <a:pPr algn="ctr"/>
            <a:r>
              <a:rPr lang="es-EC" sz="1400" b="1" dirty="0"/>
              <a:t>Director</a:t>
            </a:r>
          </a:p>
          <a:p>
            <a:pPr algn="ctr"/>
            <a:r>
              <a:rPr lang="es-ES" sz="1400" b="0" i="0" dirty="0">
                <a:effectLst/>
                <a:latin typeface="Times New Roman" panose="02020603050405020304" pitchFamily="18" charset="0"/>
              </a:rPr>
              <a:t>Ing. Andrés Ricardo Izquierdo Romero, M.Sc., Ph.D</a:t>
            </a:r>
          </a:p>
        </p:txBody>
      </p:sp>
      <p:sp>
        <p:nvSpPr>
          <p:cNvPr id="7" name="Marcador de número de diapositiva 6">
            <a:extLst>
              <a:ext uri="{FF2B5EF4-FFF2-40B4-BE49-F238E27FC236}">
                <a16:creationId xmlns:a16="http://schemas.microsoft.com/office/drawing/2014/main" id="{7497FB06-3F85-47FD-9CD9-98BC2EF0A93D}"/>
              </a:ext>
            </a:extLst>
          </p:cNvPr>
          <p:cNvSpPr>
            <a:spLocks noGrp="1"/>
          </p:cNvSpPr>
          <p:nvPr>
            <p:ph type="sldNum" sz="quarter" idx="4"/>
          </p:nvPr>
        </p:nvSpPr>
        <p:spPr/>
        <p:txBody>
          <a:bodyPr/>
          <a:lstStyle/>
          <a:p>
            <a:r>
              <a:rPr lang="es-EC" b="1"/>
              <a:t>VERSIÓN: </a:t>
            </a:r>
            <a:r>
              <a:rPr lang="es-EC"/>
              <a:t>1.1</a:t>
            </a:r>
            <a:endParaRPr lang="es-EC"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15549B2-C486-483F-B001-70D37EE431C3}"/>
              </a:ext>
            </a:extLst>
          </p:cNvPr>
          <p:cNvSpPr/>
          <p:nvPr/>
        </p:nvSpPr>
        <p:spPr>
          <a:xfrm>
            <a:off x="0" y="5818910"/>
            <a:ext cx="12191999" cy="10390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ítulo 5">
            <a:extLst>
              <a:ext uri="{FF2B5EF4-FFF2-40B4-BE49-F238E27FC236}">
                <a16:creationId xmlns:a16="http://schemas.microsoft.com/office/drawing/2014/main" id="{A8C9F912-A4BC-4590-AE61-6D17791DF743}"/>
              </a:ext>
            </a:extLst>
          </p:cNvPr>
          <p:cNvSpPr>
            <a:spLocks noGrp="1"/>
          </p:cNvSpPr>
          <p:nvPr>
            <p:ph type="title"/>
          </p:nvPr>
        </p:nvSpPr>
        <p:spPr>
          <a:xfrm>
            <a:off x="207220" y="104502"/>
            <a:ext cx="5111229" cy="615163"/>
          </a:xfrm>
        </p:spPr>
        <p:txBody>
          <a:bodyPr/>
          <a:lstStyle/>
          <a:p>
            <a:pPr algn="l"/>
            <a:r>
              <a:rPr lang="es-ES" sz="3200" i="0" dirty="0">
                <a:solidFill>
                  <a:schemeClr val="bg1">
                    <a:lumMod val="50000"/>
                  </a:schemeClr>
                </a:solidFill>
                <a:latin typeface="Calibri" panose="020F0502020204030204" pitchFamily="34" charset="0"/>
                <a:cs typeface="Calibri" panose="020F0502020204030204" pitchFamily="34" charset="0"/>
              </a:rPr>
              <a:t>introducción</a:t>
            </a:r>
          </a:p>
        </p:txBody>
      </p:sp>
      <p:sp>
        <p:nvSpPr>
          <p:cNvPr id="31" name="CuadroTexto 30">
            <a:extLst>
              <a:ext uri="{FF2B5EF4-FFF2-40B4-BE49-F238E27FC236}">
                <a16:creationId xmlns:a16="http://schemas.microsoft.com/office/drawing/2014/main" id="{59C3AD01-13F1-4230-9676-2C588152A6F8}"/>
              </a:ext>
            </a:extLst>
          </p:cNvPr>
          <p:cNvSpPr txBox="1"/>
          <p:nvPr/>
        </p:nvSpPr>
        <p:spPr>
          <a:xfrm>
            <a:off x="8956962" y="622299"/>
            <a:ext cx="3272044" cy="400110"/>
          </a:xfrm>
          <a:prstGeom prst="rect">
            <a:avLst/>
          </a:prstGeom>
          <a:noFill/>
        </p:spPr>
        <p:txBody>
          <a:bodyPr wrap="square" rtlCol="0">
            <a:spAutoFit/>
          </a:bodyPr>
          <a:lstStyle/>
          <a:p>
            <a:pPr algn="ctr"/>
            <a:r>
              <a:rPr lang="es-EC" sz="2000" b="1" dirty="0">
                <a:latin typeface="Calibri" panose="020F0502020204030204" pitchFamily="34" charset="0"/>
                <a:cs typeface="Calibri" panose="020F0502020204030204" pitchFamily="34" charset="0"/>
              </a:rPr>
              <a:t>Análisis de microbiomas</a:t>
            </a:r>
            <a:endParaRPr lang="en-US" sz="2000" b="1" dirty="0">
              <a:latin typeface="Calibri" panose="020F0502020204030204" pitchFamily="34" charset="0"/>
              <a:cs typeface="Calibri" panose="020F0502020204030204" pitchFamily="34" charset="0"/>
            </a:endParaRPr>
          </a:p>
        </p:txBody>
      </p:sp>
      <p:sp>
        <p:nvSpPr>
          <p:cNvPr id="11" name="Rectangle 8">
            <a:extLst>
              <a:ext uri="{FF2B5EF4-FFF2-40B4-BE49-F238E27FC236}">
                <a16:creationId xmlns:a16="http://schemas.microsoft.com/office/drawing/2014/main" id="{AB4BB683-8661-4CEF-A227-47E4E438A88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Imagen 2">
            <a:extLst>
              <a:ext uri="{FF2B5EF4-FFF2-40B4-BE49-F238E27FC236}">
                <a16:creationId xmlns:a16="http://schemas.microsoft.com/office/drawing/2014/main" id="{F649B746-F508-4935-957B-35327E9B0645}"/>
              </a:ext>
            </a:extLst>
          </p:cNvPr>
          <p:cNvPicPr>
            <a:picLocks noChangeAspect="1"/>
          </p:cNvPicPr>
          <p:nvPr/>
        </p:nvPicPr>
        <p:blipFill rotWithShape="1">
          <a:blip r:embed="rId3"/>
          <a:srcRect b="1524"/>
          <a:stretch/>
        </p:blipFill>
        <p:spPr>
          <a:xfrm>
            <a:off x="1690251" y="970924"/>
            <a:ext cx="8499765" cy="5782574"/>
          </a:xfrm>
          <a:prstGeom prst="rect">
            <a:avLst/>
          </a:prstGeom>
        </p:spPr>
      </p:pic>
      <p:sp>
        <p:nvSpPr>
          <p:cNvPr id="20" name="CuadroTexto 19">
            <a:extLst>
              <a:ext uri="{FF2B5EF4-FFF2-40B4-BE49-F238E27FC236}">
                <a16:creationId xmlns:a16="http://schemas.microsoft.com/office/drawing/2014/main" id="{6BF4E9E6-9FC8-439E-83C8-FD34975BEB59}"/>
              </a:ext>
            </a:extLst>
          </p:cNvPr>
          <p:cNvSpPr txBox="1"/>
          <p:nvPr/>
        </p:nvSpPr>
        <p:spPr>
          <a:xfrm>
            <a:off x="9254838" y="6235701"/>
            <a:ext cx="2253732" cy="281231"/>
          </a:xfrm>
          <a:prstGeom prst="rect">
            <a:avLst/>
          </a:prstGeom>
          <a:noFill/>
        </p:spPr>
        <p:txBody>
          <a:bodyPr wrap="square">
            <a:spAutoFit/>
          </a:bodyPr>
          <a:lstStyle/>
          <a:p>
            <a:pPr>
              <a:lnSpc>
                <a:spcPct val="107000"/>
              </a:lnSpc>
              <a:spcAft>
                <a:spcPts val="800"/>
              </a:spcAft>
            </a:pPr>
            <a:r>
              <a:rPr lang="es-EC" sz="1200" dirty="0">
                <a:latin typeface="Calibri" panose="020F0502020204030204" pitchFamily="34" charset="0"/>
                <a:ea typeface="Calibri" panose="020F0502020204030204" pitchFamily="34" charset="0"/>
                <a:cs typeface="Times New Roman" panose="02020603050405020304" pitchFamily="18" charset="0"/>
              </a:rPr>
              <a:t>Tomado de </a:t>
            </a:r>
            <a:r>
              <a:rPr lang="es-EC" sz="1200" dirty="0">
                <a:effectLst/>
                <a:latin typeface="Calibri" panose="020F0502020204030204" pitchFamily="34" charset="0"/>
                <a:ea typeface="Calibri" panose="020F0502020204030204" pitchFamily="34" charset="0"/>
                <a:cs typeface="Times New Roman" panose="02020603050405020304" pitchFamily="18" charset="0"/>
              </a:rPr>
              <a:t>Prodan et al. (2020)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id="{D20B6660-D949-4FC8-B170-A1D1AAF1233C}"/>
              </a:ext>
            </a:extLst>
          </p:cNvPr>
          <p:cNvSpPr/>
          <p:nvPr/>
        </p:nvSpPr>
        <p:spPr>
          <a:xfrm>
            <a:off x="4655127" y="2764290"/>
            <a:ext cx="2535381" cy="161374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592133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3CCA71A-E8D2-42FA-994B-854A55832D38}"/>
              </a:ext>
            </a:extLst>
          </p:cNvPr>
          <p:cNvSpPr/>
          <p:nvPr/>
        </p:nvSpPr>
        <p:spPr>
          <a:xfrm>
            <a:off x="3467159" y="2875002"/>
            <a:ext cx="6930659" cy="1015663"/>
          </a:xfrm>
          <a:prstGeom prst="rect">
            <a:avLst/>
          </a:prstGeom>
          <a:noFill/>
        </p:spPr>
        <p:txBody>
          <a:bodyPr wrap="square" lIns="91440" tIns="45720" rIns="91440" bIns="45720">
            <a:spAutoFit/>
          </a:bodyPr>
          <a:lstStyle/>
          <a:p>
            <a:pPr algn="ctr"/>
            <a:r>
              <a:rPr lang="es-ES" sz="6000" b="1" dirty="0">
                <a:ln w="13462">
                  <a:solidFill>
                    <a:schemeClr val="bg1"/>
                  </a:solidFill>
                  <a:prstDash val="solid"/>
                </a:ln>
                <a:solidFill>
                  <a:schemeClr val="tx1">
                    <a:lumMod val="85000"/>
                    <a:lumOff val="15000"/>
                  </a:schemeClr>
                </a:solidFill>
                <a:effectLst>
                  <a:outerShdw dist="38100" dir="2700000" algn="bl" rotWithShape="0">
                    <a:srgbClr val="7030A0"/>
                  </a:outerShdw>
                </a:effectLst>
              </a:rPr>
              <a:t>OBJETIVOS</a:t>
            </a:r>
          </a:p>
        </p:txBody>
      </p:sp>
      <p:sp>
        <p:nvSpPr>
          <p:cNvPr id="5" name="Marcador de número de diapositiva 5">
            <a:extLst>
              <a:ext uri="{FF2B5EF4-FFF2-40B4-BE49-F238E27FC236}">
                <a16:creationId xmlns:a16="http://schemas.microsoft.com/office/drawing/2014/main" id="{94ED0078-52B8-4CFF-BA65-3B9365BFB603}"/>
              </a:ext>
            </a:extLst>
          </p:cNvPr>
          <p:cNvSpPr txBox="1">
            <a:spLocks/>
          </p:cNvSpPr>
          <p:nvPr/>
        </p:nvSpPr>
        <p:spPr>
          <a:xfrm>
            <a:off x="10397818" y="6579067"/>
            <a:ext cx="1165920" cy="213618"/>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00532E-CC41-3144-A800-37B35F439EF7}" type="slidenum">
              <a:rPr lang="es-CL" sz="1200" smtClean="0"/>
              <a:pPr algn="ctr"/>
              <a:t>11</a:t>
            </a:fld>
            <a:endParaRPr lang="es-CL" sz="1200" dirty="0"/>
          </a:p>
        </p:txBody>
      </p:sp>
      <p:grpSp>
        <p:nvGrpSpPr>
          <p:cNvPr id="6" name="Google Shape;948;p32">
            <a:extLst>
              <a:ext uri="{FF2B5EF4-FFF2-40B4-BE49-F238E27FC236}">
                <a16:creationId xmlns:a16="http://schemas.microsoft.com/office/drawing/2014/main" id="{A3D5DE88-A9D4-4E03-93D9-6E29002A4DAC}"/>
              </a:ext>
            </a:extLst>
          </p:cNvPr>
          <p:cNvGrpSpPr/>
          <p:nvPr/>
        </p:nvGrpSpPr>
        <p:grpSpPr>
          <a:xfrm>
            <a:off x="1576202" y="1558277"/>
            <a:ext cx="912699" cy="3937957"/>
            <a:chOff x="2397500" y="1634577"/>
            <a:chExt cx="638886" cy="2424722"/>
          </a:xfrm>
        </p:grpSpPr>
        <p:sp>
          <p:nvSpPr>
            <p:cNvPr id="14" name="Google Shape;956;p32">
              <a:extLst>
                <a:ext uri="{FF2B5EF4-FFF2-40B4-BE49-F238E27FC236}">
                  <a16:creationId xmlns:a16="http://schemas.microsoft.com/office/drawing/2014/main" id="{27E1F512-53FD-4B8B-AAE3-9347D5BDC488}"/>
                </a:ext>
              </a:extLst>
            </p:cNvPr>
            <p:cNvSpPr/>
            <p:nvPr/>
          </p:nvSpPr>
          <p:spPr>
            <a:xfrm rot="5400000">
              <a:off x="2318870" y="3418430"/>
              <a:ext cx="793078" cy="488660"/>
            </a:xfrm>
            <a:prstGeom prst="flowChartDelay">
              <a:avLst/>
            </a:prstGeom>
            <a:ln/>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955;p32">
              <a:extLst>
                <a:ext uri="{FF2B5EF4-FFF2-40B4-BE49-F238E27FC236}">
                  <a16:creationId xmlns:a16="http://schemas.microsoft.com/office/drawing/2014/main" id="{C11329F2-C880-4729-AEA6-07A6BCA581FF}"/>
                </a:ext>
              </a:extLst>
            </p:cNvPr>
            <p:cNvSpPr/>
            <p:nvPr/>
          </p:nvSpPr>
          <p:spPr>
            <a:xfrm>
              <a:off x="2397500" y="1634577"/>
              <a:ext cx="638886" cy="2424721"/>
            </a:xfrm>
            <a:custGeom>
              <a:avLst/>
              <a:gdLst/>
              <a:ahLst/>
              <a:cxnLst/>
              <a:rect l="l" t="t" r="r" b="b"/>
              <a:pathLst>
                <a:path w="1856" h="7044" extrusionOk="0">
                  <a:moveTo>
                    <a:pt x="1723" y="112"/>
                  </a:moveTo>
                  <a:lnTo>
                    <a:pt x="1723" y="133"/>
                  </a:lnTo>
                  <a:cubicBezTo>
                    <a:pt x="1723" y="202"/>
                    <a:pt x="1632" y="398"/>
                    <a:pt x="1564" y="488"/>
                  </a:cubicBezTo>
                  <a:lnTo>
                    <a:pt x="1564" y="509"/>
                  </a:lnTo>
                  <a:lnTo>
                    <a:pt x="1564" y="4197"/>
                  </a:lnTo>
                  <a:lnTo>
                    <a:pt x="1564" y="6275"/>
                  </a:lnTo>
                  <a:cubicBezTo>
                    <a:pt x="1564" y="6450"/>
                    <a:pt x="1500" y="6603"/>
                    <a:pt x="1368" y="6736"/>
                  </a:cubicBezTo>
                  <a:cubicBezTo>
                    <a:pt x="1256" y="6847"/>
                    <a:pt x="1081" y="6911"/>
                    <a:pt x="928" y="6911"/>
                  </a:cubicBezTo>
                  <a:cubicBezTo>
                    <a:pt x="573" y="6911"/>
                    <a:pt x="286" y="6625"/>
                    <a:pt x="286" y="6275"/>
                  </a:cubicBezTo>
                  <a:lnTo>
                    <a:pt x="286" y="1150"/>
                  </a:lnTo>
                  <a:lnTo>
                    <a:pt x="286" y="1060"/>
                  </a:lnTo>
                  <a:lnTo>
                    <a:pt x="286" y="509"/>
                  </a:lnTo>
                  <a:lnTo>
                    <a:pt x="286" y="488"/>
                  </a:lnTo>
                  <a:cubicBezTo>
                    <a:pt x="218" y="398"/>
                    <a:pt x="133" y="202"/>
                    <a:pt x="133" y="112"/>
                  </a:cubicBezTo>
                  <a:close/>
                  <a:moveTo>
                    <a:pt x="64" y="0"/>
                  </a:moveTo>
                  <a:cubicBezTo>
                    <a:pt x="43" y="0"/>
                    <a:pt x="0" y="48"/>
                    <a:pt x="0" y="112"/>
                  </a:cubicBezTo>
                  <a:cubicBezTo>
                    <a:pt x="0" y="244"/>
                    <a:pt x="133" y="488"/>
                    <a:pt x="175" y="530"/>
                  </a:cubicBezTo>
                  <a:lnTo>
                    <a:pt x="175" y="1039"/>
                  </a:lnTo>
                  <a:cubicBezTo>
                    <a:pt x="154" y="1081"/>
                    <a:pt x="154" y="1129"/>
                    <a:pt x="154" y="1150"/>
                  </a:cubicBezTo>
                  <a:lnTo>
                    <a:pt x="154" y="6275"/>
                  </a:lnTo>
                  <a:cubicBezTo>
                    <a:pt x="154" y="6694"/>
                    <a:pt x="504" y="7043"/>
                    <a:pt x="928" y="7043"/>
                  </a:cubicBezTo>
                  <a:cubicBezTo>
                    <a:pt x="1346" y="7043"/>
                    <a:pt x="1696" y="6694"/>
                    <a:pt x="1696" y="6275"/>
                  </a:cubicBezTo>
                  <a:lnTo>
                    <a:pt x="1675" y="4197"/>
                  </a:lnTo>
                  <a:lnTo>
                    <a:pt x="1675" y="530"/>
                  </a:lnTo>
                  <a:cubicBezTo>
                    <a:pt x="1723" y="488"/>
                    <a:pt x="1855" y="244"/>
                    <a:pt x="1855" y="133"/>
                  </a:cubicBezTo>
                  <a:cubicBezTo>
                    <a:pt x="1855" y="48"/>
                    <a:pt x="1807" y="0"/>
                    <a:pt x="1786"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525;p41">
            <a:extLst>
              <a:ext uri="{FF2B5EF4-FFF2-40B4-BE49-F238E27FC236}">
                <a16:creationId xmlns:a16="http://schemas.microsoft.com/office/drawing/2014/main" id="{0185ED7A-1583-4503-8CB2-E005CB7A74CD}"/>
              </a:ext>
            </a:extLst>
          </p:cNvPr>
          <p:cNvSpPr/>
          <p:nvPr/>
        </p:nvSpPr>
        <p:spPr>
          <a:xfrm>
            <a:off x="470591" y="352603"/>
            <a:ext cx="763496" cy="701698"/>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EC" sz="3200" b="1" dirty="0">
                <a:solidFill>
                  <a:srgbClr val="FFFFFF"/>
                </a:solidFill>
                <a:latin typeface="+mj-lt"/>
              </a:rPr>
              <a:t>2</a:t>
            </a:r>
            <a:endParaRPr sz="3200" b="1" dirty="0">
              <a:solidFill>
                <a:srgbClr val="FFFFFF"/>
              </a:solidFill>
              <a:latin typeface="+mj-lt"/>
            </a:endParaRPr>
          </a:p>
        </p:txBody>
      </p:sp>
      <p:sp>
        <p:nvSpPr>
          <p:cNvPr id="16" name="Google Shape;15528;p41">
            <a:extLst>
              <a:ext uri="{FF2B5EF4-FFF2-40B4-BE49-F238E27FC236}">
                <a16:creationId xmlns:a16="http://schemas.microsoft.com/office/drawing/2014/main" id="{1D353118-6987-46A3-A9C2-2D0804EB7092}"/>
              </a:ext>
            </a:extLst>
          </p:cNvPr>
          <p:cNvSpPr/>
          <p:nvPr/>
        </p:nvSpPr>
        <p:spPr>
          <a:xfrm>
            <a:off x="377326" y="266364"/>
            <a:ext cx="950027" cy="874177"/>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941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oogle Shape;1823;p30">
            <a:extLst>
              <a:ext uri="{FF2B5EF4-FFF2-40B4-BE49-F238E27FC236}">
                <a16:creationId xmlns:a16="http://schemas.microsoft.com/office/drawing/2014/main" id="{697AED57-2522-4419-A06C-8C81C08DFD78}"/>
              </a:ext>
            </a:extLst>
          </p:cNvPr>
          <p:cNvGrpSpPr/>
          <p:nvPr/>
        </p:nvGrpSpPr>
        <p:grpSpPr>
          <a:xfrm>
            <a:off x="3753331" y="1444306"/>
            <a:ext cx="1439403" cy="3969388"/>
            <a:chOff x="3907600" y="1046364"/>
            <a:chExt cx="1328773" cy="3685657"/>
          </a:xfrm>
        </p:grpSpPr>
        <p:sp>
          <p:nvSpPr>
            <p:cNvPr id="97" name="Google Shape;1824;p30">
              <a:extLst>
                <a:ext uri="{FF2B5EF4-FFF2-40B4-BE49-F238E27FC236}">
                  <a16:creationId xmlns:a16="http://schemas.microsoft.com/office/drawing/2014/main" id="{D198FA09-6B3C-4C07-A894-001D65DD235C}"/>
                </a:ext>
              </a:extLst>
            </p:cNvPr>
            <p:cNvSpPr/>
            <p:nvPr/>
          </p:nvSpPr>
          <p:spPr>
            <a:xfrm>
              <a:off x="4153347" y="1930437"/>
              <a:ext cx="834964" cy="2801584"/>
            </a:xfrm>
            <a:custGeom>
              <a:avLst/>
              <a:gdLst/>
              <a:ahLst/>
              <a:cxnLst/>
              <a:rect l="l" t="t" r="r" b="b"/>
              <a:pathLst>
                <a:path w="1444" h="4440" extrusionOk="0">
                  <a:moveTo>
                    <a:pt x="0" y="0"/>
                  </a:moveTo>
                  <a:lnTo>
                    <a:pt x="0" y="2576"/>
                  </a:lnTo>
                  <a:lnTo>
                    <a:pt x="0" y="2828"/>
                  </a:lnTo>
                  <a:lnTo>
                    <a:pt x="0" y="3716"/>
                  </a:lnTo>
                  <a:cubicBezTo>
                    <a:pt x="0" y="4113"/>
                    <a:pt x="323" y="4440"/>
                    <a:pt x="720" y="4440"/>
                  </a:cubicBezTo>
                  <a:cubicBezTo>
                    <a:pt x="1121" y="4440"/>
                    <a:pt x="1443" y="4113"/>
                    <a:pt x="1443" y="3716"/>
                  </a:cubicBezTo>
                  <a:lnTo>
                    <a:pt x="1443" y="2828"/>
                  </a:lnTo>
                  <a:lnTo>
                    <a:pt x="1443" y="2576"/>
                  </a:lnTo>
                  <a:lnTo>
                    <a:pt x="1443"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 name="Google Shape;1825;p30">
              <a:extLst>
                <a:ext uri="{FF2B5EF4-FFF2-40B4-BE49-F238E27FC236}">
                  <a16:creationId xmlns:a16="http://schemas.microsoft.com/office/drawing/2014/main" id="{51C3EF72-FB93-4BBF-A2FE-086D81566529}"/>
                </a:ext>
              </a:extLst>
            </p:cNvPr>
            <p:cNvSpPr/>
            <p:nvPr/>
          </p:nvSpPr>
          <p:spPr>
            <a:xfrm>
              <a:off x="3907600" y="1790550"/>
              <a:ext cx="1328773" cy="188650"/>
            </a:xfrm>
            <a:custGeom>
              <a:avLst/>
              <a:gdLst/>
              <a:ahLst/>
              <a:cxnLst/>
              <a:rect l="l" t="t" r="r" b="b"/>
              <a:pathLst>
                <a:path w="2298" h="579" extrusionOk="0">
                  <a:moveTo>
                    <a:pt x="1" y="0"/>
                  </a:moveTo>
                  <a:lnTo>
                    <a:pt x="1" y="579"/>
                  </a:lnTo>
                  <a:lnTo>
                    <a:pt x="2297" y="579"/>
                  </a:lnTo>
                  <a:lnTo>
                    <a:pt x="2297" y="0"/>
                  </a:lnTo>
                  <a:close/>
                </a:path>
              </a:pathLst>
            </a:custGeom>
            <a:solidFill>
              <a:srgbClr val="B3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9" name="Google Shape;1826;p30">
              <a:extLst>
                <a:ext uri="{FF2B5EF4-FFF2-40B4-BE49-F238E27FC236}">
                  <a16:creationId xmlns:a16="http://schemas.microsoft.com/office/drawing/2014/main" id="{536B1CCF-30FC-47DC-83EC-B832B48EEEC9}"/>
                </a:ext>
              </a:extLst>
            </p:cNvPr>
            <p:cNvSpPr/>
            <p:nvPr/>
          </p:nvSpPr>
          <p:spPr>
            <a:xfrm rot="10800000">
              <a:off x="4267838" y="2496350"/>
              <a:ext cx="606000" cy="1433100"/>
            </a:xfrm>
            <a:prstGeom prst="round2SameRect">
              <a:avLst>
                <a:gd name="adj1" fmla="val 50000"/>
                <a:gd name="adj2" fmla="val 0"/>
              </a:avLst>
            </a:prstGeom>
            <a:solidFill>
              <a:srgbClr val="9ED3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0" name="Google Shape;1827;p30">
              <a:extLst>
                <a:ext uri="{FF2B5EF4-FFF2-40B4-BE49-F238E27FC236}">
                  <a16:creationId xmlns:a16="http://schemas.microsoft.com/office/drawing/2014/main" id="{1641057A-B053-4A9E-84EC-8FC7AFCE7F80}"/>
                </a:ext>
              </a:extLst>
            </p:cNvPr>
            <p:cNvSpPr/>
            <p:nvPr/>
          </p:nvSpPr>
          <p:spPr>
            <a:xfrm>
              <a:off x="4602907" y="1299397"/>
              <a:ext cx="188607" cy="188650"/>
            </a:xfrm>
            <a:custGeom>
              <a:avLst/>
              <a:gdLst/>
              <a:ahLst/>
              <a:cxnLst/>
              <a:rect l="l" t="t" r="r" b="b"/>
              <a:pathLst>
                <a:path w="198" h="198" extrusionOk="0">
                  <a:moveTo>
                    <a:pt x="99" y="1"/>
                  </a:moveTo>
                  <a:cubicBezTo>
                    <a:pt x="44" y="1"/>
                    <a:pt x="1" y="48"/>
                    <a:pt x="1" y="99"/>
                  </a:cubicBezTo>
                  <a:cubicBezTo>
                    <a:pt x="1" y="154"/>
                    <a:pt x="44" y="197"/>
                    <a:pt x="99" y="197"/>
                  </a:cubicBezTo>
                  <a:cubicBezTo>
                    <a:pt x="154" y="197"/>
                    <a:pt x="198" y="154"/>
                    <a:pt x="198" y="99"/>
                  </a:cubicBezTo>
                  <a:cubicBezTo>
                    <a:pt x="198" y="48"/>
                    <a:pt x="154" y="1"/>
                    <a:pt x="99" y="1"/>
                  </a:cubicBezTo>
                  <a:close/>
                </a:path>
              </a:pathLst>
            </a:custGeom>
            <a:solidFill>
              <a:srgbClr val="9ED3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 name="Google Shape;1828;p30">
              <a:extLst>
                <a:ext uri="{FF2B5EF4-FFF2-40B4-BE49-F238E27FC236}">
                  <a16:creationId xmlns:a16="http://schemas.microsoft.com/office/drawing/2014/main" id="{2C25B0B3-A336-4E52-99B8-B8F334000267}"/>
                </a:ext>
              </a:extLst>
            </p:cNvPr>
            <p:cNvSpPr/>
            <p:nvPr/>
          </p:nvSpPr>
          <p:spPr>
            <a:xfrm>
              <a:off x="4267838" y="3536532"/>
              <a:ext cx="606000" cy="1076519"/>
            </a:xfrm>
            <a:prstGeom prst="round2SameRect">
              <a:avLst>
                <a:gd name="adj1" fmla="val 0"/>
                <a:gd name="adj2" fmla="val 50000"/>
              </a:avLst>
            </a:prstGeom>
            <a:solidFill>
              <a:srgbClr val="537BC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dirty="0">
                <a:ln>
                  <a:noFill/>
                </a:ln>
                <a:solidFill>
                  <a:srgbClr val="FDFDFD"/>
                </a:solidFill>
                <a:effectLst/>
                <a:uLnTx/>
                <a:uFillTx/>
                <a:latin typeface="Calibri" panose="020F0502020204030204" pitchFamily="34" charset="0"/>
                <a:cs typeface="Calibri" panose="020F0502020204030204" pitchFamily="34" charset="0"/>
                <a:sym typeface="Arial"/>
              </a:endParaRPr>
            </a:p>
          </p:txBody>
        </p:sp>
        <p:sp>
          <p:nvSpPr>
            <p:cNvPr id="102" name="Google Shape;1829;p30">
              <a:extLst>
                <a:ext uri="{FF2B5EF4-FFF2-40B4-BE49-F238E27FC236}">
                  <a16:creationId xmlns:a16="http://schemas.microsoft.com/office/drawing/2014/main" id="{608DF5B1-1BC1-4233-9BC9-F5638CEB0D10}"/>
                </a:ext>
              </a:extLst>
            </p:cNvPr>
            <p:cNvSpPr/>
            <p:nvPr/>
          </p:nvSpPr>
          <p:spPr>
            <a:xfrm>
              <a:off x="4424375" y="1527850"/>
              <a:ext cx="90862" cy="90862"/>
            </a:xfrm>
            <a:custGeom>
              <a:avLst/>
              <a:gdLst/>
              <a:ahLst/>
              <a:cxnLst/>
              <a:rect l="l" t="t" r="r" b="b"/>
              <a:pathLst>
                <a:path w="197" h="197" extrusionOk="0">
                  <a:moveTo>
                    <a:pt x="98" y="0"/>
                  </a:moveTo>
                  <a:cubicBezTo>
                    <a:pt x="43" y="0"/>
                    <a:pt x="0" y="44"/>
                    <a:pt x="0" y="99"/>
                  </a:cubicBezTo>
                  <a:cubicBezTo>
                    <a:pt x="0" y="150"/>
                    <a:pt x="43" y="197"/>
                    <a:pt x="98" y="197"/>
                  </a:cubicBezTo>
                  <a:cubicBezTo>
                    <a:pt x="153" y="197"/>
                    <a:pt x="197" y="150"/>
                    <a:pt x="197" y="99"/>
                  </a:cubicBezTo>
                  <a:cubicBezTo>
                    <a:pt x="197" y="44"/>
                    <a:pt x="153" y="0"/>
                    <a:pt x="98" y="0"/>
                  </a:cubicBezTo>
                  <a:close/>
                </a:path>
              </a:pathLst>
            </a:custGeom>
            <a:solidFill>
              <a:srgbClr val="537BC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3" name="Google Shape;1830;p30">
              <a:extLst>
                <a:ext uri="{FF2B5EF4-FFF2-40B4-BE49-F238E27FC236}">
                  <a16:creationId xmlns:a16="http://schemas.microsoft.com/office/drawing/2014/main" id="{AAA56182-5AF9-4D86-8522-54F9B0C66FCD}"/>
                </a:ext>
              </a:extLst>
            </p:cNvPr>
            <p:cNvSpPr/>
            <p:nvPr/>
          </p:nvSpPr>
          <p:spPr>
            <a:xfrm>
              <a:off x="4356297" y="1046364"/>
              <a:ext cx="227007" cy="227038"/>
            </a:xfrm>
            <a:custGeom>
              <a:avLst/>
              <a:gdLst/>
              <a:ahLst/>
              <a:cxnLst/>
              <a:rect l="l" t="t" r="r" b="b"/>
              <a:pathLst>
                <a:path w="198" h="198" extrusionOk="0">
                  <a:moveTo>
                    <a:pt x="99" y="1"/>
                  </a:moveTo>
                  <a:cubicBezTo>
                    <a:pt x="44" y="1"/>
                    <a:pt x="1" y="48"/>
                    <a:pt x="1" y="99"/>
                  </a:cubicBezTo>
                  <a:cubicBezTo>
                    <a:pt x="1" y="154"/>
                    <a:pt x="44" y="197"/>
                    <a:pt x="99" y="197"/>
                  </a:cubicBezTo>
                  <a:cubicBezTo>
                    <a:pt x="154" y="197"/>
                    <a:pt x="198" y="154"/>
                    <a:pt x="198" y="99"/>
                  </a:cubicBezTo>
                  <a:cubicBezTo>
                    <a:pt x="198" y="48"/>
                    <a:pt x="154" y="1"/>
                    <a:pt x="99" y="1"/>
                  </a:cubicBezTo>
                  <a:close/>
                </a:path>
              </a:pathLst>
            </a:custGeom>
            <a:solidFill>
              <a:srgbClr val="537BC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83" name="Google Shape;1831;p30">
            <a:extLst>
              <a:ext uri="{FF2B5EF4-FFF2-40B4-BE49-F238E27FC236}">
                <a16:creationId xmlns:a16="http://schemas.microsoft.com/office/drawing/2014/main" id="{8E4C239C-0D67-4B25-BDC1-571905B1D35D}"/>
              </a:ext>
            </a:extLst>
          </p:cNvPr>
          <p:cNvSpPr txBox="1"/>
          <p:nvPr/>
        </p:nvSpPr>
        <p:spPr>
          <a:xfrm>
            <a:off x="4071216" y="4418868"/>
            <a:ext cx="750697" cy="4310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dirty="0">
              <a:ln>
                <a:noFill/>
              </a:ln>
              <a:solidFill>
                <a:srgbClr val="FDFDFD"/>
              </a:solidFill>
              <a:effectLst/>
              <a:uLnTx/>
              <a:uFillTx/>
              <a:latin typeface="Calibri" panose="020F0502020204030204" pitchFamily="34" charset="0"/>
              <a:ea typeface="Fira Sans Extra Condensed SemiBold"/>
              <a:cs typeface="Calibri" panose="020F0502020204030204" pitchFamily="34" charset="0"/>
              <a:sym typeface="Fira Sans Extra Condensed SemiBold"/>
            </a:endParaRPr>
          </a:p>
        </p:txBody>
      </p:sp>
      <p:grpSp>
        <p:nvGrpSpPr>
          <p:cNvPr id="85" name="Google Shape;1833;p30">
            <a:extLst>
              <a:ext uri="{FF2B5EF4-FFF2-40B4-BE49-F238E27FC236}">
                <a16:creationId xmlns:a16="http://schemas.microsoft.com/office/drawing/2014/main" id="{433189D0-A72B-4258-97CC-BA9511CD18C7}"/>
              </a:ext>
            </a:extLst>
          </p:cNvPr>
          <p:cNvGrpSpPr/>
          <p:nvPr/>
        </p:nvGrpSpPr>
        <p:grpSpPr>
          <a:xfrm>
            <a:off x="533399" y="2256412"/>
            <a:ext cx="3102429" cy="3157282"/>
            <a:chOff x="473200" y="1795800"/>
            <a:chExt cx="3085500" cy="2931600"/>
          </a:xfrm>
        </p:grpSpPr>
        <p:sp>
          <p:nvSpPr>
            <p:cNvPr id="93" name="Google Shape;1834;p30">
              <a:extLst>
                <a:ext uri="{FF2B5EF4-FFF2-40B4-BE49-F238E27FC236}">
                  <a16:creationId xmlns:a16="http://schemas.microsoft.com/office/drawing/2014/main" id="{66978B13-77D5-4060-8AC5-3D612C4FE24B}"/>
                </a:ext>
              </a:extLst>
            </p:cNvPr>
            <p:cNvSpPr/>
            <p:nvPr/>
          </p:nvSpPr>
          <p:spPr>
            <a:xfrm>
              <a:off x="473200" y="1795800"/>
              <a:ext cx="3085500" cy="2931600"/>
            </a:xfrm>
            <a:prstGeom prst="roundRect">
              <a:avLst>
                <a:gd name="adj" fmla="val 13159"/>
              </a:avLst>
            </a:prstGeom>
            <a:noFill/>
            <a:ln>
              <a:noFill/>
            </a:ln>
          </p:spPr>
          <p:style>
            <a:lnRef idx="0">
              <a:scrgbClr r="0" g="0" b="0"/>
            </a:lnRef>
            <a:fillRef idx="0">
              <a:scrgbClr r="0" g="0" b="0"/>
            </a:fillRef>
            <a:effectRef idx="0">
              <a:scrgbClr r="0" g="0" b="0"/>
            </a:effectRef>
            <a:fontRef idx="minor">
              <a:schemeClr val="accent2"/>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94" name="Google Shape;1835;p30">
              <a:extLst>
                <a:ext uri="{FF2B5EF4-FFF2-40B4-BE49-F238E27FC236}">
                  <a16:creationId xmlns:a16="http://schemas.microsoft.com/office/drawing/2014/main" id="{FA941A93-A92A-47F5-89F5-06549EB1E345}"/>
                </a:ext>
              </a:extLst>
            </p:cNvPr>
            <p:cNvGrpSpPr/>
            <p:nvPr/>
          </p:nvGrpSpPr>
          <p:grpSpPr>
            <a:xfrm>
              <a:off x="528844" y="1932051"/>
              <a:ext cx="2974200" cy="2563498"/>
              <a:chOff x="534556" y="1860327"/>
              <a:chExt cx="2974200" cy="2563498"/>
            </a:xfrm>
          </p:grpSpPr>
          <p:sp>
            <p:nvSpPr>
              <p:cNvPr id="95" name="Google Shape;1836;p30">
                <a:extLst>
                  <a:ext uri="{FF2B5EF4-FFF2-40B4-BE49-F238E27FC236}">
                    <a16:creationId xmlns:a16="http://schemas.microsoft.com/office/drawing/2014/main" id="{5D7C6C72-9F26-4450-906D-810CCBDE2B70}"/>
                  </a:ext>
                </a:extLst>
              </p:cNvPr>
              <p:cNvSpPr txBox="1"/>
              <p:nvPr/>
            </p:nvSpPr>
            <p:spPr>
              <a:xfrm>
                <a:off x="534556" y="2351425"/>
                <a:ext cx="2974200" cy="2072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wrap="square" lIns="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304800" defTabSz="914400" rtl="0" eaLnBrk="1" fontAlgn="auto" latinLnBrk="0" hangingPunct="1">
                  <a:lnSpc>
                    <a:spcPct val="100000"/>
                  </a:lnSpc>
                  <a:spcBef>
                    <a:spcPts val="0"/>
                  </a:spcBef>
                  <a:spcAft>
                    <a:spcPts val="0"/>
                  </a:spcAft>
                  <a:buClr>
                    <a:srgbClr val="000000"/>
                  </a:buClr>
                  <a:buSzPts val="1200"/>
                  <a:buFont typeface="Roboto"/>
                  <a:buChar char="●"/>
                  <a:tabLst/>
                  <a:defRPr/>
                </a:pPr>
                <a:r>
                  <a:rPr kumimoji="0" lang="es-ES" sz="15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Determinar el efecto del tratamiento con </a:t>
                </a:r>
                <a:r>
                  <a:rPr kumimoji="0" lang="es-ES" sz="1500" b="0" i="1"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Trichoderma</a:t>
                </a:r>
                <a:r>
                  <a:rPr kumimoji="0" lang="es-ES" sz="15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 spp. sobre la composición microbiana fúngica de la rizósfera de cultivos de mora de Castilla (</a:t>
                </a:r>
                <a:r>
                  <a:rPr kumimoji="0" lang="es-ES" sz="1500" b="0" i="1"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Rubus glaucus </a:t>
                </a:r>
                <a:r>
                  <a:rPr kumimoji="0" lang="es-ES" sz="15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Benth).</a:t>
                </a:r>
                <a:endPar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p:txBody>
          </p:sp>
          <p:sp>
            <p:nvSpPr>
              <p:cNvPr id="96" name="Google Shape;1837;p30">
                <a:extLst>
                  <a:ext uri="{FF2B5EF4-FFF2-40B4-BE49-F238E27FC236}">
                    <a16:creationId xmlns:a16="http://schemas.microsoft.com/office/drawing/2014/main" id="{DF97F396-1188-4530-9FDC-9DEC6BAB40F2}"/>
                  </a:ext>
                </a:extLst>
              </p:cNvPr>
              <p:cNvSpPr txBox="1"/>
              <p:nvPr/>
            </p:nvSpPr>
            <p:spPr>
              <a:xfrm>
                <a:off x="1367206" y="1860327"/>
                <a:ext cx="1308900" cy="3822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000" b="1" kern="0" dirty="0">
                    <a:solidFill>
                      <a:srgbClr val="537BCF"/>
                    </a:solidFill>
                    <a:latin typeface="Calibri" panose="020F0502020204030204" pitchFamily="34" charset="0"/>
                    <a:ea typeface="Fira Sans Extra Condensed Medium"/>
                    <a:cs typeface="Calibri" panose="020F0502020204030204" pitchFamily="34" charset="0"/>
                    <a:sym typeface="Fira Sans Extra Condensed Medium"/>
                  </a:rPr>
                  <a:t>General</a:t>
                </a:r>
                <a:endParaRPr kumimoji="0" sz="2000" b="1" i="0" u="none" strike="noStrike" kern="0" cap="none" spc="0" normalizeH="0" baseline="0" noProof="0" dirty="0">
                  <a:ln>
                    <a:noFill/>
                  </a:ln>
                  <a:solidFill>
                    <a:srgbClr val="537BCF"/>
                  </a:solidFill>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grpSp>
      </p:grpSp>
      <p:grpSp>
        <p:nvGrpSpPr>
          <p:cNvPr id="88" name="Google Shape;1840;p30">
            <a:extLst>
              <a:ext uri="{FF2B5EF4-FFF2-40B4-BE49-F238E27FC236}">
                <a16:creationId xmlns:a16="http://schemas.microsoft.com/office/drawing/2014/main" id="{3AE662EF-AF83-4A67-8042-C3B77F0DF6A3}"/>
              </a:ext>
            </a:extLst>
          </p:cNvPr>
          <p:cNvGrpSpPr/>
          <p:nvPr/>
        </p:nvGrpSpPr>
        <p:grpSpPr>
          <a:xfrm>
            <a:off x="5366347" y="2004394"/>
            <a:ext cx="6240742" cy="3724872"/>
            <a:chOff x="5585300" y="1790700"/>
            <a:chExt cx="3085500" cy="2941800"/>
          </a:xfrm>
        </p:grpSpPr>
        <p:sp>
          <p:nvSpPr>
            <p:cNvPr id="89" name="Google Shape;1841;p30">
              <a:extLst>
                <a:ext uri="{FF2B5EF4-FFF2-40B4-BE49-F238E27FC236}">
                  <a16:creationId xmlns:a16="http://schemas.microsoft.com/office/drawing/2014/main" id="{27482EF0-65B4-4F6C-A909-EEB04FB36980}"/>
                </a:ext>
              </a:extLst>
            </p:cNvPr>
            <p:cNvSpPr/>
            <p:nvPr/>
          </p:nvSpPr>
          <p:spPr>
            <a:xfrm>
              <a:off x="5585300" y="1790700"/>
              <a:ext cx="3085500" cy="2941800"/>
            </a:xfrm>
            <a:prstGeom prst="roundRect">
              <a:avLst>
                <a:gd name="adj" fmla="val 13159"/>
              </a:avLst>
            </a:prstGeom>
            <a:noFill/>
            <a:ln>
              <a:noFill/>
            </a:ln>
          </p:spPr>
          <p:style>
            <a:lnRef idx="0">
              <a:scrgbClr r="0" g="0" b="0"/>
            </a:lnRef>
            <a:fillRef idx="0">
              <a:scrgbClr r="0" g="0" b="0"/>
            </a:fillRef>
            <a:effectRef idx="0">
              <a:scrgbClr r="0" g="0" b="0"/>
            </a:effectRef>
            <a:fontRef idx="minor">
              <a:schemeClr val="accent2"/>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90" name="Google Shape;1842;p30">
              <a:extLst>
                <a:ext uri="{FF2B5EF4-FFF2-40B4-BE49-F238E27FC236}">
                  <a16:creationId xmlns:a16="http://schemas.microsoft.com/office/drawing/2014/main" id="{25994067-DC2C-4CB7-B44D-96120E12B56C}"/>
                </a:ext>
              </a:extLst>
            </p:cNvPr>
            <p:cNvGrpSpPr/>
            <p:nvPr/>
          </p:nvGrpSpPr>
          <p:grpSpPr>
            <a:xfrm>
              <a:off x="5640956" y="1947137"/>
              <a:ext cx="2974200" cy="2548412"/>
              <a:chOff x="5635244" y="1875413"/>
              <a:chExt cx="2974200" cy="2548412"/>
            </a:xfrm>
          </p:grpSpPr>
          <p:sp>
            <p:nvSpPr>
              <p:cNvPr id="91" name="Google Shape;1843;p30">
                <a:extLst>
                  <a:ext uri="{FF2B5EF4-FFF2-40B4-BE49-F238E27FC236}">
                    <a16:creationId xmlns:a16="http://schemas.microsoft.com/office/drawing/2014/main" id="{0E805BDF-7C70-4766-8025-5FF066572C4F}"/>
                  </a:ext>
                </a:extLst>
              </p:cNvPr>
              <p:cNvSpPr txBox="1"/>
              <p:nvPr/>
            </p:nvSpPr>
            <p:spPr>
              <a:xfrm>
                <a:off x="6219760" y="1875413"/>
                <a:ext cx="1805156" cy="3822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1" i="0" u="none" strike="noStrike" kern="0" cap="none" spc="0" normalizeH="0" baseline="0" noProof="0" dirty="0">
                    <a:ln>
                      <a:noFill/>
                    </a:ln>
                    <a:solidFill>
                      <a:srgbClr val="9ED361"/>
                    </a:solidFill>
                    <a:effectLst/>
                    <a:uLnTx/>
                    <a:uFillTx/>
                    <a:latin typeface="Calibri" panose="020F0502020204030204" pitchFamily="34" charset="0"/>
                    <a:ea typeface="Fira Sans Extra Condensed Medium"/>
                    <a:cs typeface="Calibri" panose="020F0502020204030204" pitchFamily="34" charset="0"/>
                    <a:sym typeface="Fira Sans Extra Condensed Medium"/>
                  </a:rPr>
                  <a:t>Específicos</a:t>
                </a:r>
                <a:endParaRPr kumimoji="0" sz="2200" b="1" i="0" u="none" strike="noStrike" kern="0" cap="none" spc="0" normalizeH="0" baseline="0" noProof="0" dirty="0">
                  <a:ln>
                    <a:noFill/>
                  </a:ln>
                  <a:solidFill>
                    <a:srgbClr val="9ED361"/>
                  </a:solidFill>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92" name="Google Shape;1844;p30">
                <a:extLst>
                  <a:ext uri="{FF2B5EF4-FFF2-40B4-BE49-F238E27FC236}">
                    <a16:creationId xmlns:a16="http://schemas.microsoft.com/office/drawing/2014/main" id="{15EC15C0-6179-4CBD-B83A-2BA1C356FFC2}"/>
                  </a:ext>
                </a:extLst>
              </p:cNvPr>
              <p:cNvSpPr txBox="1"/>
              <p:nvPr/>
            </p:nvSpPr>
            <p:spPr>
              <a:xfrm>
                <a:off x="5635244" y="2351425"/>
                <a:ext cx="2974200" cy="2072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wrap="square" lIns="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95300" marR="0" lvl="0" indent="-342900" defTabSz="914400" rtl="0" eaLnBrk="1" fontAlgn="auto" latinLnBrk="0" hangingPunct="1">
                  <a:lnSpc>
                    <a:spcPct val="100000"/>
                  </a:lnSpc>
                  <a:spcBef>
                    <a:spcPts val="0"/>
                  </a:spcBef>
                  <a:spcAft>
                    <a:spcPts val="0"/>
                  </a:spcAft>
                  <a:buClr>
                    <a:srgbClr val="000000"/>
                  </a:buClr>
                  <a:buSzPts val="1200"/>
                  <a:buFont typeface="+mj-lt"/>
                  <a:buAutoNum type="arabicPeriod"/>
                  <a:tabLst/>
                  <a:defRPr/>
                </a:pPr>
                <a:r>
                  <a:rPr kumimoji="0" lang="es-ES" sz="15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Extraer el ADN proveniente de muestras de rizósfera de suelo tratado y no tratado con </a:t>
                </a:r>
                <a:r>
                  <a:rPr kumimoji="0" lang="es-ES" sz="1500" b="0" i="1"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Trichoderma</a:t>
                </a:r>
                <a:r>
                  <a:rPr kumimoji="0" lang="es-ES" sz="15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 spp. en zonas de cultivo de mora de Castilla pertenecientes al Programa de Fruticultura Sierra- Central del INIAP.</a:t>
                </a:r>
              </a:p>
              <a:p>
                <a:pPr marL="495300" marR="0" lvl="0" indent="-342900" defTabSz="914400" rtl="0" eaLnBrk="1" fontAlgn="auto" latinLnBrk="0" hangingPunct="1">
                  <a:lnSpc>
                    <a:spcPct val="100000"/>
                  </a:lnSpc>
                  <a:spcBef>
                    <a:spcPts val="0"/>
                  </a:spcBef>
                  <a:spcAft>
                    <a:spcPts val="0"/>
                  </a:spcAft>
                  <a:buClr>
                    <a:srgbClr val="000000"/>
                  </a:buClr>
                  <a:buSzPts val="1200"/>
                  <a:buFont typeface="+mj-lt"/>
                  <a:buAutoNum type="arabicPeriod"/>
                  <a:tabLst/>
                  <a:defRPr/>
                </a:pPr>
                <a:endParaRPr kumimoji="0" lang="es-ES" sz="15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a:p>
                <a:pPr marL="495300" marR="0" lvl="0" indent="-342900" defTabSz="914400" rtl="0" eaLnBrk="1" fontAlgn="auto" latinLnBrk="0" hangingPunct="1">
                  <a:lnSpc>
                    <a:spcPct val="100000"/>
                  </a:lnSpc>
                  <a:spcBef>
                    <a:spcPts val="0"/>
                  </a:spcBef>
                  <a:spcAft>
                    <a:spcPts val="0"/>
                  </a:spcAft>
                  <a:buClr>
                    <a:srgbClr val="000000"/>
                  </a:buClr>
                  <a:buSzPts val="1200"/>
                  <a:buFont typeface="+mj-lt"/>
                  <a:buAutoNum type="arabicPeriod"/>
                  <a:tabLst/>
                  <a:defRPr/>
                </a:pPr>
                <a:r>
                  <a:rPr kumimoji="0" lang="es-ES" sz="15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Construir los perfiles taxonómicos de hongos a través del análisis de secuencias ITS empleando softwares bioinformáticos.</a:t>
                </a:r>
              </a:p>
              <a:p>
                <a:pPr marL="495300" marR="0" lvl="0" indent="-342900" defTabSz="914400" rtl="0" eaLnBrk="1" fontAlgn="auto" latinLnBrk="0" hangingPunct="1">
                  <a:lnSpc>
                    <a:spcPct val="100000"/>
                  </a:lnSpc>
                  <a:spcBef>
                    <a:spcPts val="0"/>
                  </a:spcBef>
                  <a:spcAft>
                    <a:spcPts val="0"/>
                  </a:spcAft>
                  <a:buClr>
                    <a:srgbClr val="000000"/>
                  </a:buClr>
                  <a:buSzPts val="1200"/>
                  <a:buFont typeface="+mj-lt"/>
                  <a:buAutoNum type="arabicPeriod"/>
                  <a:tabLst/>
                  <a:defRPr/>
                </a:pPr>
                <a:endParaRPr lang="es-ES" sz="1500" kern="0" dirty="0">
                  <a:latin typeface="Calibri" panose="020F0502020204030204" pitchFamily="34" charset="0"/>
                  <a:ea typeface="Roboto"/>
                  <a:cs typeface="Calibri" panose="020F0502020204030204" pitchFamily="34" charset="0"/>
                  <a:sym typeface="Roboto"/>
                </a:endParaRPr>
              </a:p>
              <a:p>
                <a:pPr marL="495300" marR="0" lvl="0" indent="-342900" defTabSz="914400" rtl="0" eaLnBrk="1" fontAlgn="auto" latinLnBrk="0" hangingPunct="1">
                  <a:lnSpc>
                    <a:spcPct val="100000"/>
                  </a:lnSpc>
                  <a:spcBef>
                    <a:spcPts val="0"/>
                  </a:spcBef>
                  <a:spcAft>
                    <a:spcPts val="0"/>
                  </a:spcAft>
                  <a:buClr>
                    <a:srgbClr val="000000"/>
                  </a:buClr>
                  <a:buSzPts val="1200"/>
                  <a:buFont typeface="+mj-lt"/>
                  <a:buAutoNum type="arabicPeriod"/>
                  <a:tabLst/>
                  <a:defRPr/>
                </a:pPr>
                <a:r>
                  <a:rPr kumimoji="0" lang="es-ES" sz="15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Analizar estadísticamente los datos obtenidos para establecer las diferencias entre la microbiota fúngica encontrada entre los tratamientos.</a:t>
                </a:r>
              </a:p>
            </p:txBody>
          </p:sp>
        </p:grpSp>
      </p:grpSp>
      <p:pic>
        <p:nvPicPr>
          <p:cNvPr id="503" name="Imagen 502">
            <a:extLst>
              <a:ext uri="{FF2B5EF4-FFF2-40B4-BE49-F238E27FC236}">
                <a16:creationId xmlns:a16="http://schemas.microsoft.com/office/drawing/2014/main" id="{ABF4A7FA-193A-4BC4-AF87-FDA5B1DE32DF}"/>
              </a:ext>
            </a:extLst>
          </p:cNvPr>
          <p:cNvPicPr>
            <a:picLocks noChangeAspect="1"/>
          </p:cNvPicPr>
          <p:nvPr/>
        </p:nvPicPr>
        <p:blipFill rotWithShape="1">
          <a:blip r:embed="rId2"/>
          <a:srcRect l="58176" b="45711"/>
          <a:stretch/>
        </p:blipFill>
        <p:spPr>
          <a:xfrm>
            <a:off x="1550648" y="507464"/>
            <a:ext cx="1229810" cy="1455394"/>
          </a:xfrm>
          <a:prstGeom prst="rect">
            <a:avLst/>
          </a:prstGeom>
        </p:spPr>
      </p:pic>
      <p:pic>
        <p:nvPicPr>
          <p:cNvPr id="504" name="Imagen 503">
            <a:extLst>
              <a:ext uri="{FF2B5EF4-FFF2-40B4-BE49-F238E27FC236}">
                <a16:creationId xmlns:a16="http://schemas.microsoft.com/office/drawing/2014/main" id="{F1C5FBDE-EC69-4F49-86FF-0AFBDC6E0118}"/>
              </a:ext>
            </a:extLst>
          </p:cNvPr>
          <p:cNvPicPr>
            <a:picLocks noChangeAspect="1"/>
          </p:cNvPicPr>
          <p:nvPr/>
        </p:nvPicPr>
        <p:blipFill rotWithShape="1">
          <a:blip r:embed="rId2"/>
          <a:srcRect l="-1175" t="49190" r="34319" b="7553"/>
          <a:stretch/>
        </p:blipFill>
        <p:spPr>
          <a:xfrm>
            <a:off x="6989044" y="725964"/>
            <a:ext cx="1965878" cy="1159646"/>
          </a:xfrm>
          <a:prstGeom prst="rect">
            <a:avLst/>
          </a:prstGeom>
        </p:spPr>
      </p:pic>
      <p:sp>
        <p:nvSpPr>
          <p:cNvPr id="505" name="Título 5">
            <a:extLst>
              <a:ext uri="{FF2B5EF4-FFF2-40B4-BE49-F238E27FC236}">
                <a16:creationId xmlns:a16="http://schemas.microsoft.com/office/drawing/2014/main" id="{446F07F7-5F25-4373-AF14-BB3532A101D8}"/>
              </a:ext>
            </a:extLst>
          </p:cNvPr>
          <p:cNvSpPr>
            <a:spLocks noGrp="1"/>
          </p:cNvSpPr>
          <p:nvPr>
            <p:ph type="title"/>
          </p:nvPr>
        </p:nvSpPr>
        <p:spPr>
          <a:xfrm>
            <a:off x="207220" y="104502"/>
            <a:ext cx="5111229" cy="615163"/>
          </a:xfrm>
        </p:spPr>
        <p:txBody>
          <a:bodyPr/>
          <a:lstStyle/>
          <a:p>
            <a:pPr algn="l"/>
            <a:r>
              <a:rPr lang="es-ES" sz="3200" i="0" dirty="0">
                <a:solidFill>
                  <a:schemeClr val="bg1">
                    <a:lumMod val="50000"/>
                  </a:schemeClr>
                </a:solidFill>
                <a:latin typeface="Calibri" panose="020F0502020204030204" pitchFamily="34" charset="0"/>
                <a:cs typeface="Calibri" panose="020F0502020204030204" pitchFamily="34" charset="0"/>
              </a:rPr>
              <a:t>objetivos</a:t>
            </a:r>
          </a:p>
        </p:txBody>
      </p:sp>
    </p:spTree>
    <p:extLst>
      <p:ext uri="{BB962C8B-B14F-4D97-AF65-F5344CB8AC3E}">
        <p14:creationId xmlns:p14="http://schemas.microsoft.com/office/powerpoint/2010/main" val="947106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3CCA71A-E8D2-42FA-994B-854A55832D38}"/>
              </a:ext>
            </a:extLst>
          </p:cNvPr>
          <p:cNvSpPr/>
          <p:nvPr/>
        </p:nvSpPr>
        <p:spPr>
          <a:xfrm>
            <a:off x="3685139" y="2465425"/>
            <a:ext cx="6930659" cy="1938992"/>
          </a:xfrm>
          <a:prstGeom prst="rect">
            <a:avLst/>
          </a:prstGeom>
          <a:noFill/>
        </p:spPr>
        <p:txBody>
          <a:bodyPr wrap="square" lIns="91440" tIns="45720" rIns="91440" bIns="45720">
            <a:spAutoFit/>
          </a:bodyPr>
          <a:lstStyle/>
          <a:p>
            <a:pPr algn="ctr"/>
            <a:r>
              <a:rPr lang="es-ES" sz="6000" b="1" dirty="0">
                <a:ln w="13462">
                  <a:solidFill>
                    <a:schemeClr val="bg1"/>
                  </a:solidFill>
                  <a:prstDash val="solid"/>
                </a:ln>
                <a:solidFill>
                  <a:schemeClr val="tx1">
                    <a:lumMod val="85000"/>
                    <a:lumOff val="15000"/>
                  </a:schemeClr>
                </a:solidFill>
                <a:effectLst>
                  <a:outerShdw dist="38100" dir="2700000" algn="bl" rotWithShape="0">
                    <a:schemeClr val="accent6"/>
                  </a:outerShdw>
                </a:effectLst>
              </a:rPr>
              <a:t>MATERIALES Y MÉTODOS</a:t>
            </a:r>
          </a:p>
        </p:txBody>
      </p:sp>
      <p:sp>
        <p:nvSpPr>
          <p:cNvPr id="5" name="Marcador de número de diapositiva 5">
            <a:extLst>
              <a:ext uri="{FF2B5EF4-FFF2-40B4-BE49-F238E27FC236}">
                <a16:creationId xmlns:a16="http://schemas.microsoft.com/office/drawing/2014/main" id="{94ED0078-52B8-4CFF-BA65-3B9365BFB603}"/>
              </a:ext>
            </a:extLst>
          </p:cNvPr>
          <p:cNvSpPr txBox="1">
            <a:spLocks/>
          </p:cNvSpPr>
          <p:nvPr/>
        </p:nvSpPr>
        <p:spPr>
          <a:xfrm>
            <a:off x="10397818" y="6579067"/>
            <a:ext cx="1165920" cy="213618"/>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00532E-CC41-3144-A800-37B35F439EF7}" type="slidenum">
              <a:rPr lang="es-CL" sz="1200" smtClean="0"/>
              <a:pPr algn="ctr"/>
              <a:t>13</a:t>
            </a:fld>
            <a:endParaRPr lang="es-CL" sz="1200" dirty="0"/>
          </a:p>
        </p:txBody>
      </p:sp>
      <p:grpSp>
        <p:nvGrpSpPr>
          <p:cNvPr id="6" name="Google Shape;948;p32">
            <a:extLst>
              <a:ext uri="{FF2B5EF4-FFF2-40B4-BE49-F238E27FC236}">
                <a16:creationId xmlns:a16="http://schemas.microsoft.com/office/drawing/2014/main" id="{A3D5DE88-A9D4-4E03-93D9-6E29002A4DAC}"/>
              </a:ext>
            </a:extLst>
          </p:cNvPr>
          <p:cNvGrpSpPr/>
          <p:nvPr/>
        </p:nvGrpSpPr>
        <p:grpSpPr>
          <a:xfrm>
            <a:off x="1576202" y="1558277"/>
            <a:ext cx="912699" cy="3937957"/>
            <a:chOff x="2397500" y="1634577"/>
            <a:chExt cx="638886" cy="2424722"/>
          </a:xfrm>
        </p:grpSpPr>
        <p:sp>
          <p:nvSpPr>
            <p:cNvPr id="14" name="Google Shape;956;p32">
              <a:extLst>
                <a:ext uri="{FF2B5EF4-FFF2-40B4-BE49-F238E27FC236}">
                  <a16:creationId xmlns:a16="http://schemas.microsoft.com/office/drawing/2014/main" id="{27E1F512-53FD-4B8B-AAE3-9347D5BDC488}"/>
                </a:ext>
              </a:extLst>
            </p:cNvPr>
            <p:cNvSpPr/>
            <p:nvPr/>
          </p:nvSpPr>
          <p:spPr>
            <a:xfrm rot="5400000">
              <a:off x="2185681" y="3285241"/>
              <a:ext cx="1059456" cy="488660"/>
            </a:xfrm>
            <a:prstGeom prst="flowChartDelay">
              <a:avLst/>
            </a:prstGeom>
            <a:ln/>
          </p:spPr>
          <p:style>
            <a:lnRef idx="0">
              <a:schemeClr val="accent6"/>
            </a:lnRef>
            <a:fillRef idx="3">
              <a:schemeClr val="accent6"/>
            </a:fillRef>
            <a:effectRef idx="3">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955;p32">
              <a:extLst>
                <a:ext uri="{FF2B5EF4-FFF2-40B4-BE49-F238E27FC236}">
                  <a16:creationId xmlns:a16="http://schemas.microsoft.com/office/drawing/2014/main" id="{C11329F2-C880-4729-AEA6-07A6BCA581FF}"/>
                </a:ext>
              </a:extLst>
            </p:cNvPr>
            <p:cNvSpPr/>
            <p:nvPr/>
          </p:nvSpPr>
          <p:spPr>
            <a:xfrm>
              <a:off x="2397500" y="1634577"/>
              <a:ext cx="638886" cy="2424721"/>
            </a:xfrm>
            <a:custGeom>
              <a:avLst/>
              <a:gdLst/>
              <a:ahLst/>
              <a:cxnLst/>
              <a:rect l="l" t="t" r="r" b="b"/>
              <a:pathLst>
                <a:path w="1856" h="7044" extrusionOk="0">
                  <a:moveTo>
                    <a:pt x="1723" y="112"/>
                  </a:moveTo>
                  <a:lnTo>
                    <a:pt x="1723" y="133"/>
                  </a:lnTo>
                  <a:cubicBezTo>
                    <a:pt x="1723" y="202"/>
                    <a:pt x="1632" y="398"/>
                    <a:pt x="1564" y="488"/>
                  </a:cubicBezTo>
                  <a:lnTo>
                    <a:pt x="1564" y="509"/>
                  </a:lnTo>
                  <a:lnTo>
                    <a:pt x="1564" y="4197"/>
                  </a:lnTo>
                  <a:lnTo>
                    <a:pt x="1564" y="6275"/>
                  </a:lnTo>
                  <a:cubicBezTo>
                    <a:pt x="1564" y="6450"/>
                    <a:pt x="1500" y="6603"/>
                    <a:pt x="1368" y="6736"/>
                  </a:cubicBezTo>
                  <a:cubicBezTo>
                    <a:pt x="1256" y="6847"/>
                    <a:pt x="1081" y="6911"/>
                    <a:pt x="928" y="6911"/>
                  </a:cubicBezTo>
                  <a:cubicBezTo>
                    <a:pt x="573" y="6911"/>
                    <a:pt x="286" y="6625"/>
                    <a:pt x="286" y="6275"/>
                  </a:cubicBezTo>
                  <a:lnTo>
                    <a:pt x="286" y="1150"/>
                  </a:lnTo>
                  <a:lnTo>
                    <a:pt x="286" y="1060"/>
                  </a:lnTo>
                  <a:lnTo>
                    <a:pt x="286" y="509"/>
                  </a:lnTo>
                  <a:lnTo>
                    <a:pt x="286" y="488"/>
                  </a:lnTo>
                  <a:cubicBezTo>
                    <a:pt x="218" y="398"/>
                    <a:pt x="133" y="202"/>
                    <a:pt x="133" y="112"/>
                  </a:cubicBezTo>
                  <a:close/>
                  <a:moveTo>
                    <a:pt x="64" y="0"/>
                  </a:moveTo>
                  <a:cubicBezTo>
                    <a:pt x="43" y="0"/>
                    <a:pt x="0" y="48"/>
                    <a:pt x="0" y="112"/>
                  </a:cubicBezTo>
                  <a:cubicBezTo>
                    <a:pt x="0" y="244"/>
                    <a:pt x="133" y="488"/>
                    <a:pt x="175" y="530"/>
                  </a:cubicBezTo>
                  <a:lnTo>
                    <a:pt x="175" y="1039"/>
                  </a:lnTo>
                  <a:cubicBezTo>
                    <a:pt x="154" y="1081"/>
                    <a:pt x="154" y="1129"/>
                    <a:pt x="154" y="1150"/>
                  </a:cubicBezTo>
                  <a:lnTo>
                    <a:pt x="154" y="6275"/>
                  </a:lnTo>
                  <a:cubicBezTo>
                    <a:pt x="154" y="6694"/>
                    <a:pt x="504" y="7043"/>
                    <a:pt x="928" y="7043"/>
                  </a:cubicBezTo>
                  <a:cubicBezTo>
                    <a:pt x="1346" y="7043"/>
                    <a:pt x="1696" y="6694"/>
                    <a:pt x="1696" y="6275"/>
                  </a:cubicBezTo>
                  <a:lnTo>
                    <a:pt x="1675" y="4197"/>
                  </a:lnTo>
                  <a:lnTo>
                    <a:pt x="1675" y="530"/>
                  </a:lnTo>
                  <a:cubicBezTo>
                    <a:pt x="1723" y="488"/>
                    <a:pt x="1855" y="244"/>
                    <a:pt x="1855" y="133"/>
                  </a:cubicBezTo>
                  <a:cubicBezTo>
                    <a:pt x="1855" y="48"/>
                    <a:pt x="1807" y="0"/>
                    <a:pt x="1786"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525;p41">
            <a:extLst>
              <a:ext uri="{FF2B5EF4-FFF2-40B4-BE49-F238E27FC236}">
                <a16:creationId xmlns:a16="http://schemas.microsoft.com/office/drawing/2014/main" id="{0185ED7A-1583-4503-8CB2-E005CB7A74CD}"/>
              </a:ext>
            </a:extLst>
          </p:cNvPr>
          <p:cNvSpPr/>
          <p:nvPr/>
        </p:nvSpPr>
        <p:spPr>
          <a:xfrm>
            <a:off x="470591" y="352603"/>
            <a:ext cx="763496" cy="701698"/>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6"/>
          </a:lnRef>
          <a:fillRef idx="3">
            <a:schemeClr val="accent6"/>
          </a:fillRef>
          <a:effectRef idx="3">
            <a:schemeClr val="accent6"/>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EC" sz="3200" b="1" dirty="0">
                <a:solidFill>
                  <a:srgbClr val="FFFFFF"/>
                </a:solidFill>
                <a:latin typeface="+mj-lt"/>
              </a:rPr>
              <a:t>3</a:t>
            </a:r>
            <a:endParaRPr sz="3200" b="1" dirty="0">
              <a:solidFill>
                <a:srgbClr val="FFFFFF"/>
              </a:solidFill>
              <a:latin typeface="+mj-lt"/>
            </a:endParaRPr>
          </a:p>
        </p:txBody>
      </p:sp>
      <p:sp>
        <p:nvSpPr>
          <p:cNvPr id="16" name="Google Shape;15528;p41">
            <a:extLst>
              <a:ext uri="{FF2B5EF4-FFF2-40B4-BE49-F238E27FC236}">
                <a16:creationId xmlns:a16="http://schemas.microsoft.com/office/drawing/2014/main" id="{1D353118-6987-46A3-A9C2-2D0804EB7092}"/>
              </a:ext>
            </a:extLst>
          </p:cNvPr>
          <p:cNvSpPr/>
          <p:nvPr/>
        </p:nvSpPr>
        <p:spPr>
          <a:xfrm>
            <a:off x="377326" y="266364"/>
            <a:ext cx="950027" cy="874177"/>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9062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0" y="104502"/>
            <a:ext cx="1167998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3200" i="0" kern="0" dirty="0">
                <a:solidFill>
                  <a:schemeClr val="bg1">
                    <a:lumMod val="50000"/>
                  </a:schemeClr>
                </a:solidFill>
                <a:latin typeface="Calibri" panose="020F0502020204030204" pitchFamily="34" charset="0"/>
                <a:cs typeface="Calibri" panose="020F0502020204030204" pitchFamily="34" charset="0"/>
              </a:rPr>
              <a:t>Materiales y métodos</a:t>
            </a:r>
          </a:p>
        </p:txBody>
      </p:sp>
      <p:pic>
        <p:nvPicPr>
          <p:cNvPr id="109" name="Imagen 108">
            <a:extLst>
              <a:ext uri="{FF2B5EF4-FFF2-40B4-BE49-F238E27FC236}">
                <a16:creationId xmlns:a16="http://schemas.microsoft.com/office/drawing/2014/main" id="{131367E9-D996-46D9-961E-2ECA5BA8AE42}"/>
              </a:ext>
            </a:extLst>
          </p:cNvPr>
          <p:cNvPicPr/>
          <p:nvPr/>
        </p:nvPicPr>
        <p:blipFill>
          <a:blip r:embed="rId2"/>
          <a:stretch>
            <a:fillRect/>
          </a:stretch>
        </p:blipFill>
        <p:spPr>
          <a:xfrm>
            <a:off x="890126" y="1059834"/>
            <a:ext cx="3654215" cy="2001990"/>
          </a:xfrm>
          <a:prstGeom prst="roundRect">
            <a:avLst>
              <a:gd name="adj" fmla="val 8594"/>
            </a:avLst>
          </a:prstGeom>
          <a:solidFill>
            <a:srgbClr val="FFFFFF">
              <a:shade val="85000"/>
            </a:srgbClr>
          </a:solidFill>
          <a:ln>
            <a:noFill/>
          </a:ln>
          <a:effectLst/>
        </p:spPr>
      </p:pic>
      <p:sp>
        <p:nvSpPr>
          <p:cNvPr id="110" name="Rectangle 1">
            <a:extLst>
              <a:ext uri="{FF2B5EF4-FFF2-40B4-BE49-F238E27FC236}">
                <a16:creationId xmlns:a16="http://schemas.microsoft.com/office/drawing/2014/main" id="{C0E12D2A-67EB-4E6F-8242-31DF30B07718}"/>
              </a:ext>
            </a:extLst>
          </p:cNvPr>
          <p:cNvSpPr>
            <a:spLocks noChangeArrowheads="1"/>
          </p:cNvSpPr>
          <p:nvPr/>
        </p:nvSpPr>
        <p:spPr bwMode="auto">
          <a:xfrm>
            <a:off x="799002" y="3062009"/>
            <a:ext cx="374533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n-US" sz="1100" b="0" i="1" u="none" strike="noStrike" cap="none" normalizeH="0" baseline="0" dirty="0">
                <a:ln>
                  <a:noFill/>
                </a:ln>
                <a:solidFill>
                  <a:srgbClr val="404040"/>
                </a:solidFill>
                <a:effectLst/>
                <a:latin typeface="Calibri" panose="020F0502020204030204" pitchFamily="34" charset="0"/>
                <a:ea typeface="Arial" panose="020B0604020202020204" pitchFamily="34" charset="0"/>
                <a:cs typeface="Calibri" panose="020F0502020204030204" pitchFamily="34" charset="0"/>
              </a:rPr>
              <a:t>Ubicación geográfica - Estación Experimental Granja “Píllaro” en Tungurahua.</a:t>
            </a:r>
            <a:endParaRPr kumimoji="0" lang="es-EC"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4098" name="Imagen 30">
            <a:extLst>
              <a:ext uri="{FF2B5EF4-FFF2-40B4-BE49-F238E27FC236}">
                <a16:creationId xmlns:a16="http://schemas.microsoft.com/office/drawing/2014/main" id="{0A3E9527-3A04-4EA1-BB2D-F4F3149C84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97" b="14284"/>
          <a:stretch/>
        </p:blipFill>
        <p:spPr bwMode="auto">
          <a:xfrm>
            <a:off x="890126" y="3551309"/>
            <a:ext cx="3654215" cy="2077054"/>
          </a:xfrm>
          <a:prstGeom prst="roundRect">
            <a:avLst>
              <a:gd name="adj" fmla="val 8594"/>
            </a:avLst>
          </a:prstGeom>
          <a:solidFill>
            <a:srgbClr val="FFFFFF">
              <a:shade val="85000"/>
            </a:srgbClr>
          </a:solidFill>
          <a:ln>
            <a:noFill/>
          </a:ln>
          <a:effectLst/>
        </p:spPr>
      </p:pic>
      <p:sp>
        <p:nvSpPr>
          <p:cNvPr id="112" name="Rectangle 4">
            <a:extLst>
              <a:ext uri="{FF2B5EF4-FFF2-40B4-BE49-F238E27FC236}">
                <a16:creationId xmlns:a16="http://schemas.microsoft.com/office/drawing/2014/main" id="{04BD9FB1-29FB-40BC-B0DD-1DBBA7FAA886}"/>
              </a:ext>
            </a:extLst>
          </p:cNvPr>
          <p:cNvSpPr>
            <a:spLocks noChangeArrowheads="1"/>
          </p:cNvSpPr>
          <p:nvPr/>
        </p:nvSpPr>
        <p:spPr bwMode="auto">
          <a:xfrm>
            <a:off x="799002" y="5698802"/>
            <a:ext cx="374533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Área de muestreo en zona de cultivo de mora de Castilla en la </a:t>
            </a:r>
            <a:r>
              <a:rPr kumimoji="0" lang="es-EC" altLang="en-US" sz="11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Estación Experimental Granja “Píllaro” en Tungurahua.</a:t>
            </a:r>
            <a:r>
              <a:rPr kumimoji="0" lang="es-EC"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s-EC"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14" name="Google Shape;863;p30">
            <a:extLst>
              <a:ext uri="{FF2B5EF4-FFF2-40B4-BE49-F238E27FC236}">
                <a16:creationId xmlns:a16="http://schemas.microsoft.com/office/drawing/2014/main" id="{68638E8B-985D-4576-96AA-608196B0B7F4}"/>
              </a:ext>
            </a:extLst>
          </p:cNvPr>
          <p:cNvSpPr/>
          <p:nvPr/>
        </p:nvSpPr>
        <p:spPr>
          <a:xfrm>
            <a:off x="8612363" y="1685758"/>
            <a:ext cx="2577751" cy="501900"/>
          </a:xfrm>
          <a:prstGeom prst="rect">
            <a:avLst/>
          </a:prstGeom>
          <a:noFill/>
          <a:ln>
            <a:noFill/>
          </a:ln>
        </p:spPr>
        <p:txBody>
          <a:bodyPr spcFirstLastPara="1" wrap="square" lIns="270000" tIns="91425" rIns="274300" bIns="91425" anchor="ctr" anchorCtr="0">
            <a:noAutofit/>
          </a:bodyPr>
          <a:lstStyle/>
          <a:p>
            <a:pPr marL="0" marR="0" lvl="0" indent="0" algn="l" rtl="0">
              <a:spcBef>
                <a:spcPts val="0"/>
              </a:spcBef>
              <a:spcAft>
                <a:spcPts val="0"/>
              </a:spcAft>
              <a:buClr>
                <a:srgbClr val="000000"/>
              </a:buClr>
              <a:buSzPts val="1100"/>
              <a:buFont typeface="Arial"/>
              <a:buNone/>
            </a:pPr>
            <a:r>
              <a:rPr lang="es-ES" sz="1400" dirty="0">
                <a:latin typeface="Calibri" panose="020F0502020204030204" pitchFamily="34" charset="0"/>
                <a:ea typeface="Fira Sans"/>
                <a:cs typeface="Calibri" panose="020F0502020204030204" pitchFamily="34" charset="0"/>
                <a:sym typeface="Fira Sans"/>
              </a:rPr>
              <a:t>Laboratorio de Diagnóstico Molecular IDgen, Quito – Ecuador.</a:t>
            </a:r>
            <a:endParaRPr sz="1400" dirty="0">
              <a:latin typeface="Calibri" panose="020F0502020204030204" pitchFamily="34" charset="0"/>
              <a:ea typeface="Fira Sans"/>
              <a:cs typeface="Calibri" panose="020F0502020204030204" pitchFamily="34" charset="0"/>
              <a:sym typeface="Fira Sans"/>
            </a:endParaRPr>
          </a:p>
        </p:txBody>
      </p:sp>
      <p:sp>
        <p:nvSpPr>
          <p:cNvPr id="115" name="Google Shape;864;p30">
            <a:extLst>
              <a:ext uri="{FF2B5EF4-FFF2-40B4-BE49-F238E27FC236}">
                <a16:creationId xmlns:a16="http://schemas.microsoft.com/office/drawing/2014/main" id="{F7DA1EE6-A34E-4E35-9D50-54D6E710BFD7}"/>
              </a:ext>
            </a:extLst>
          </p:cNvPr>
          <p:cNvSpPr/>
          <p:nvPr/>
        </p:nvSpPr>
        <p:spPr>
          <a:xfrm>
            <a:off x="8628694" y="3165787"/>
            <a:ext cx="2577750" cy="501900"/>
          </a:xfrm>
          <a:prstGeom prst="rect">
            <a:avLst/>
          </a:prstGeom>
          <a:noFill/>
          <a:ln>
            <a:noFill/>
          </a:ln>
        </p:spPr>
        <p:txBody>
          <a:bodyPr spcFirstLastPara="1" wrap="square" lIns="274300" tIns="91425" rIns="274300" bIns="91425" anchor="ctr" anchorCtr="0">
            <a:noAutofit/>
          </a:bodyPr>
          <a:lstStyle/>
          <a:p>
            <a:pPr marL="0" marR="0" lvl="0" indent="0" rtl="0">
              <a:spcBef>
                <a:spcPts val="0"/>
              </a:spcBef>
              <a:spcAft>
                <a:spcPts val="0"/>
              </a:spcAft>
              <a:buClr>
                <a:srgbClr val="000000"/>
              </a:buClr>
              <a:buSzPts val="1100"/>
              <a:buFont typeface="Arial"/>
              <a:buNone/>
            </a:pPr>
            <a:r>
              <a:rPr lang="es-ES" sz="1400" dirty="0">
                <a:latin typeface="Calibri" panose="020F0502020204030204" pitchFamily="34" charset="0"/>
                <a:ea typeface="Fira Sans"/>
                <a:cs typeface="Calibri" panose="020F0502020204030204" pitchFamily="34" charset="0"/>
                <a:sym typeface="Fira Sans"/>
              </a:rPr>
              <a:t>Laboratorio MR DNA (USA)</a:t>
            </a:r>
            <a:endParaRPr lang="en-US" sz="1400" dirty="0">
              <a:latin typeface="Calibri" panose="020F0502020204030204" pitchFamily="34" charset="0"/>
              <a:ea typeface="Fira Sans"/>
              <a:cs typeface="Calibri" panose="020F0502020204030204" pitchFamily="34" charset="0"/>
              <a:sym typeface="Fira Sans"/>
            </a:endParaRPr>
          </a:p>
        </p:txBody>
      </p:sp>
      <p:sp>
        <p:nvSpPr>
          <p:cNvPr id="116" name="Google Shape;865;p30">
            <a:extLst>
              <a:ext uri="{FF2B5EF4-FFF2-40B4-BE49-F238E27FC236}">
                <a16:creationId xmlns:a16="http://schemas.microsoft.com/office/drawing/2014/main" id="{457CF7ED-8476-49A9-B125-A0145240CA55}"/>
              </a:ext>
            </a:extLst>
          </p:cNvPr>
          <p:cNvSpPr/>
          <p:nvPr/>
        </p:nvSpPr>
        <p:spPr>
          <a:xfrm>
            <a:off x="8822835" y="4658530"/>
            <a:ext cx="2367279" cy="501900"/>
          </a:xfrm>
          <a:prstGeom prst="rect">
            <a:avLst/>
          </a:prstGeom>
          <a:noFill/>
          <a:ln>
            <a:noFill/>
          </a:ln>
        </p:spPr>
        <p:txBody>
          <a:bodyPr spcFirstLastPara="1" wrap="square" lIns="90000" tIns="91425" rIns="274300" bIns="91425" anchor="ctr" anchorCtr="0">
            <a:noAutofit/>
          </a:bodyPr>
          <a:lstStyle/>
          <a:p>
            <a:pPr marL="0" marR="0" lvl="0" indent="0" algn="l" rtl="0">
              <a:spcBef>
                <a:spcPts val="0"/>
              </a:spcBef>
              <a:spcAft>
                <a:spcPts val="0"/>
              </a:spcAft>
              <a:buClr>
                <a:srgbClr val="000000"/>
              </a:buClr>
              <a:buSzPts val="1100"/>
              <a:buFont typeface="Arial"/>
              <a:buNone/>
            </a:pPr>
            <a:r>
              <a:rPr lang="es-ES" sz="1400" dirty="0">
                <a:latin typeface="Calibri" panose="020F0502020204030204" pitchFamily="34" charset="0"/>
                <a:ea typeface="Fira Sans"/>
                <a:cs typeface="Calibri" panose="020F0502020204030204" pitchFamily="34" charset="0"/>
                <a:sym typeface="Fira Sans"/>
              </a:rPr>
              <a:t>Laboratorio Biomol Ecuador CIA. LTDA.</a:t>
            </a:r>
            <a:endParaRPr sz="1400" dirty="0">
              <a:latin typeface="Calibri" panose="020F0502020204030204" pitchFamily="34" charset="0"/>
              <a:ea typeface="Fira Sans"/>
              <a:cs typeface="Calibri" panose="020F0502020204030204" pitchFamily="34" charset="0"/>
              <a:sym typeface="Fira Sans"/>
            </a:endParaRPr>
          </a:p>
        </p:txBody>
      </p:sp>
      <p:sp>
        <p:nvSpPr>
          <p:cNvPr id="117" name="Google Shape;866;p30">
            <a:extLst>
              <a:ext uri="{FF2B5EF4-FFF2-40B4-BE49-F238E27FC236}">
                <a16:creationId xmlns:a16="http://schemas.microsoft.com/office/drawing/2014/main" id="{F6EFEC62-1B7A-4E44-9C0E-BDEC0D75E446}"/>
              </a:ext>
            </a:extLst>
          </p:cNvPr>
          <p:cNvSpPr txBox="1"/>
          <p:nvPr/>
        </p:nvSpPr>
        <p:spPr>
          <a:xfrm>
            <a:off x="8612365" y="4292606"/>
            <a:ext cx="1920900" cy="42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dk2"/>
                </a:solidFill>
                <a:latin typeface="Calibri" panose="020F0502020204030204" pitchFamily="34" charset="0"/>
                <a:ea typeface="Fira Sans Extra Condensed Medium"/>
                <a:cs typeface="Calibri" panose="020F0502020204030204" pitchFamily="34" charset="0"/>
                <a:sym typeface="Fira Sans Extra Condensed Medium"/>
              </a:rPr>
              <a:t>Secuenciación</a:t>
            </a:r>
            <a:endParaRPr sz="1600" dirty="0">
              <a:solidFill>
                <a:schemeClr val="dk2"/>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18" name="Google Shape;867;p30">
            <a:extLst>
              <a:ext uri="{FF2B5EF4-FFF2-40B4-BE49-F238E27FC236}">
                <a16:creationId xmlns:a16="http://schemas.microsoft.com/office/drawing/2014/main" id="{2922ABD1-A8E8-4FEE-ADAD-666CF2E77ACB}"/>
              </a:ext>
            </a:extLst>
          </p:cNvPr>
          <p:cNvSpPr txBox="1"/>
          <p:nvPr/>
        </p:nvSpPr>
        <p:spPr>
          <a:xfrm>
            <a:off x="8612364" y="1319832"/>
            <a:ext cx="2577750" cy="42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chemeClr val="accent2"/>
                </a:solidFill>
                <a:latin typeface="Calibri" panose="020F0502020204030204" pitchFamily="34" charset="0"/>
                <a:ea typeface="Fira Sans Extra Condensed Medium"/>
                <a:cs typeface="Calibri" panose="020F0502020204030204" pitchFamily="34" charset="0"/>
                <a:sym typeface="Fira Sans Extra Condensed Medium"/>
              </a:rPr>
              <a:t>P</a:t>
            </a:r>
            <a:r>
              <a:rPr lang="en" sz="1600" dirty="0">
                <a:solidFill>
                  <a:schemeClr val="accent2"/>
                </a:solidFill>
                <a:latin typeface="Calibri" panose="020F0502020204030204" pitchFamily="34" charset="0"/>
                <a:ea typeface="Fira Sans Extra Condensed Medium"/>
                <a:cs typeface="Calibri" panose="020F0502020204030204" pitchFamily="34" charset="0"/>
                <a:sym typeface="Fira Sans Extra Condensed Medium"/>
              </a:rPr>
              <a:t>rocesamiento de muestras</a:t>
            </a:r>
            <a:endParaRPr sz="1600" dirty="0">
              <a:solidFill>
                <a:schemeClr val="accent2"/>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19" name="Google Shape;868;p30">
            <a:extLst>
              <a:ext uri="{FF2B5EF4-FFF2-40B4-BE49-F238E27FC236}">
                <a16:creationId xmlns:a16="http://schemas.microsoft.com/office/drawing/2014/main" id="{558086C0-98B0-4B75-91F3-0777DA9B405B}"/>
              </a:ext>
            </a:extLst>
          </p:cNvPr>
          <p:cNvSpPr txBox="1"/>
          <p:nvPr/>
        </p:nvSpPr>
        <p:spPr>
          <a:xfrm>
            <a:off x="8628694" y="2809375"/>
            <a:ext cx="1920900" cy="42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lt2"/>
                </a:solidFill>
                <a:latin typeface="Calibri" panose="020F0502020204030204" pitchFamily="34" charset="0"/>
                <a:ea typeface="Fira Sans Extra Condensed Medium"/>
                <a:cs typeface="Calibri" panose="020F0502020204030204" pitchFamily="34" charset="0"/>
                <a:sym typeface="Fira Sans Extra Condensed Medium"/>
              </a:rPr>
              <a:t>Secuenciación </a:t>
            </a:r>
            <a:endParaRPr sz="1600" dirty="0">
              <a:solidFill>
                <a:schemeClr val="lt2"/>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55" name="Google Shape;904;p30">
            <a:extLst>
              <a:ext uri="{FF2B5EF4-FFF2-40B4-BE49-F238E27FC236}">
                <a16:creationId xmlns:a16="http://schemas.microsoft.com/office/drawing/2014/main" id="{18F67556-1B15-40DC-9B15-C1E740DE046B}"/>
              </a:ext>
            </a:extLst>
          </p:cNvPr>
          <p:cNvSpPr/>
          <p:nvPr/>
        </p:nvSpPr>
        <p:spPr>
          <a:xfrm>
            <a:off x="8533264" y="1337357"/>
            <a:ext cx="2768610" cy="975000"/>
          </a:xfrm>
          <a:prstGeom prst="roundRect">
            <a:avLst>
              <a:gd name="adj" fmla="val 16667"/>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6" name="Google Shape;905;p30">
            <a:extLst>
              <a:ext uri="{FF2B5EF4-FFF2-40B4-BE49-F238E27FC236}">
                <a16:creationId xmlns:a16="http://schemas.microsoft.com/office/drawing/2014/main" id="{4DCB58A4-7F17-4291-AF3D-F439787425D2}"/>
              </a:ext>
            </a:extLst>
          </p:cNvPr>
          <p:cNvSpPr/>
          <p:nvPr/>
        </p:nvSpPr>
        <p:spPr>
          <a:xfrm>
            <a:off x="8549593" y="2824675"/>
            <a:ext cx="2768611" cy="975000"/>
          </a:xfrm>
          <a:prstGeom prst="roundRect">
            <a:avLst>
              <a:gd name="adj" fmla="val 16667"/>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7" name="Google Shape;906;p30">
            <a:extLst>
              <a:ext uri="{FF2B5EF4-FFF2-40B4-BE49-F238E27FC236}">
                <a16:creationId xmlns:a16="http://schemas.microsoft.com/office/drawing/2014/main" id="{4B5F6D29-E96C-4402-8929-FAA6044F1460}"/>
              </a:ext>
            </a:extLst>
          </p:cNvPr>
          <p:cNvSpPr/>
          <p:nvPr/>
        </p:nvSpPr>
        <p:spPr>
          <a:xfrm>
            <a:off x="8533264" y="4324718"/>
            <a:ext cx="2768612" cy="9750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cxnSp>
        <p:nvCxnSpPr>
          <p:cNvPr id="162" name="Google Shape;870;p30">
            <a:extLst>
              <a:ext uri="{FF2B5EF4-FFF2-40B4-BE49-F238E27FC236}">
                <a16:creationId xmlns:a16="http://schemas.microsoft.com/office/drawing/2014/main" id="{F5824C60-9E33-465F-8087-A9E5F3986A69}"/>
              </a:ext>
            </a:extLst>
          </p:cNvPr>
          <p:cNvCxnSpPr>
            <a:cxnSpLocks/>
          </p:cNvCxnSpPr>
          <p:nvPr/>
        </p:nvCxnSpPr>
        <p:spPr>
          <a:xfrm>
            <a:off x="6622719" y="1848332"/>
            <a:ext cx="1895316" cy="0"/>
          </a:xfrm>
          <a:prstGeom prst="straightConnector1">
            <a:avLst/>
          </a:prstGeom>
          <a:noFill/>
          <a:ln w="38100" cap="flat" cmpd="sng">
            <a:solidFill>
              <a:schemeClr val="accent2"/>
            </a:solidFill>
            <a:prstDash val="solid"/>
            <a:round/>
            <a:headEnd type="none" w="med" len="med"/>
            <a:tailEnd type="none" w="med" len="med"/>
          </a:ln>
        </p:spPr>
      </p:cxnSp>
      <p:cxnSp>
        <p:nvCxnSpPr>
          <p:cNvPr id="163" name="Google Shape;871;p30">
            <a:extLst>
              <a:ext uri="{FF2B5EF4-FFF2-40B4-BE49-F238E27FC236}">
                <a16:creationId xmlns:a16="http://schemas.microsoft.com/office/drawing/2014/main" id="{D02475B8-9F42-4720-8A8E-B10DBB091A34}"/>
              </a:ext>
            </a:extLst>
          </p:cNvPr>
          <p:cNvCxnSpPr>
            <a:cxnSpLocks/>
          </p:cNvCxnSpPr>
          <p:nvPr/>
        </p:nvCxnSpPr>
        <p:spPr>
          <a:xfrm>
            <a:off x="6622719" y="3324900"/>
            <a:ext cx="1911646" cy="0"/>
          </a:xfrm>
          <a:prstGeom prst="straightConnector1">
            <a:avLst/>
          </a:prstGeom>
          <a:noFill/>
          <a:ln w="38100" cap="flat" cmpd="sng">
            <a:solidFill>
              <a:schemeClr val="lt2"/>
            </a:solidFill>
            <a:prstDash val="solid"/>
            <a:round/>
            <a:headEnd type="none" w="med" len="med"/>
            <a:tailEnd type="none" w="med" len="med"/>
          </a:ln>
        </p:spPr>
      </p:cxnSp>
      <p:cxnSp>
        <p:nvCxnSpPr>
          <p:cNvPr id="164" name="Google Shape;872;p30">
            <a:extLst>
              <a:ext uri="{FF2B5EF4-FFF2-40B4-BE49-F238E27FC236}">
                <a16:creationId xmlns:a16="http://schemas.microsoft.com/office/drawing/2014/main" id="{E9088093-CDDB-46EF-AC66-7CEF4A67FA94}"/>
              </a:ext>
            </a:extLst>
          </p:cNvPr>
          <p:cNvCxnSpPr>
            <a:cxnSpLocks/>
          </p:cNvCxnSpPr>
          <p:nvPr/>
        </p:nvCxnSpPr>
        <p:spPr>
          <a:xfrm>
            <a:off x="6622719" y="4814193"/>
            <a:ext cx="1895317" cy="0"/>
          </a:xfrm>
          <a:prstGeom prst="straightConnector1">
            <a:avLst/>
          </a:prstGeom>
          <a:noFill/>
          <a:ln w="38100" cap="flat" cmpd="sng">
            <a:solidFill>
              <a:schemeClr val="dk2"/>
            </a:solidFill>
            <a:prstDash val="solid"/>
            <a:round/>
            <a:headEnd type="none" w="med" len="med"/>
            <a:tailEnd type="none" w="med" len="med"/>
          </a:ln>
        </p:spPr>
      </p:cxnSp>
      <p:sp>
        <p:nvSpPr>
          <p:cNvPr id="165" name="Google Shape;901;p30">
            <a:extLst>
              <a:ext uri="{FF2B5EF4-FFF2-40B4-BE49-F238E27FC236}">
                <a16:creationId xmlns:a16="http://schemas.microsoft.com/office/drawing/2014/main" id="{17C293C0-470D-4172-93B9-1B6872C6E021}"/>
              </a:ext>
            </a:extLst>
          </p:cNvPr>
          <p:cNvSpPr/>
          <p:nvPr/>
        </p:nvSpPr>
        <p:spPr>
          <a:xfrm>
            <a:off x="7591805" y="1489382"/>
            <a:ext cx="717900" cy="717900"/>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accent2"/>
                </a:solidFill>
                <a:latin typeface="Calibri" panose="020F0502020204030204" pitchFamily="34" charset="0"/>
                <a:ea typeface="Fira Sans"/>
                <a:cs typeface="Calibri" panose="020F0502020204030204" pitchFamily="34" charset="0"/>
                <a:sym typeface="Fira Sans"/>
              </a:rPr>
              <a:t>01</a:t>
            </a:r>
            <a:endParaRPr sz="1900" b="1">
              <a:solidFill>
                <a:schemeClr val="accent2"/>
              </a:solidFill>
              <a:latin typeface="Calibri" panose="020F0502020204030204" pitchFamily="34" charset="0"/>
              <a:ea typeface="Fira Sans"/>
              <a:cs typeface="Calibri" panose="020F0502020204030204" pitchFamily="34" charset="0"/>
              <a:sym typeface="Fira Sans"/>
            </a:endParaRPr>
          </a:p>
        </p:txBody>
      </p:sp>
      <p:sp>
        <p:nvSpPr>
          <p:cNvPr id="166" name="Google Shape;902;p30">
            <a:extLst>
              <a:ext uri="{FF2B5EF4-FFF2-40B4-BE49-F238E27FC236}">
                <a16:creationId xmlns:a16="http://schemas.microsoft.com/office/drawing/2014/main" id="{3CE159BB-F3DA-4869-91D3-13E724AF92DD}"/>
              </a:ext>
            </a:extLst>
          </p:cNvPr>
          <p:cNvSpPr/>
          <p:nvPr/>
        </p:nvSpPr>
        <p:spPr>
          <a:xfrm>
            <a:off x="7608135" y="2965938"/>
            <a:ext cx="717900" cy="717900"/>
          </a:xfrm>
          <a:prstGeom prst="ellipse">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900" b="1">
                <a:solidFill>
                  <a:schemeClr val="lt2"/>
                </a:solidFill>
                <a:latin typeface="Calibri" panose="020F0502020204030204" pitchFamily="34" charset="0"/>
                <a:ea typeface="Fira Sans"/>
                <a:cs typeface="Calibri" panose="020F0502020204030204" pitchFamily="34" charset="0"/>
                <a:sym typeface="Fira Sans"/>
              </a:rPr>
              <a:t>02</a:t>
            </a:r>
            <a:endParaRPr>
              <a:solidFill>
                <a:schemeClr val="lt2"/>
              </a:solidFill>
              <a:latin typeface="Calibri" panose="020F0502020204030204" pitchFamily="34" charset="0"/>
              <a:cs typeface="Calibri" panose="020F0502020204030204" pitchFamily="34" charset="0"/>
            </a:endParaRPr>
          </a:p>
        </p:txBody>
      </p:sp>
      <p:sp>
        <p:nvSpPr>
          <p:cNvPr id="167" name="Google Shape;903;p30">
            <a:extLst>
              <a:ext uri="{FF2B5EF4-FFF2-40B4-BE49-F238E27FC236}">
                <a16:creationId xmlns:a16="http://schemas.microsoft.com/office/drawing/2014/main" id="{4A08DF48-F3E9-4222-BBB8-93BBD7AF99AD}"/>
              </a:ext>
            </a:extLst>
          </p:cNvPr>
          <p:cNvSpPr/>
          <p:nvPr/>
        </p:nvSpPr>
        <p:spPr>
          <a:xfrm>
            <a:off x="7591806" y="4455231"/>
            <a:ext cx="717900" cy="717900"/>
          </a:xfrm>
          <a:prstGeom prst="ellipse">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900" b="1">
                <a:solidFill>
                  <a:schemeClr val="dk2"/>
                </a:solidFill>
                <a:latin typeface="Calibri" panose="020F0502020204030204" pitchFamily="34" charset="0"/>
                <a:ea typeface="Fira Sans"/>
                <a:cs typeface="Calibri" panose="020F0502020204030204" pitchFamily="34" charset="0"/>
                <a:sym typeface="Fira Sans"/>
              </a:rPr>
              <a:t>03</a:t>
            </a:r>
            <a:endParaRPr>
              <a:solidFill>
                <a:schemeClr val="dk2"/>
              </a:solidFill>
              <a:latin typeface="Calibri" panose="020F0502020204030204" pitchFamily="34" charset="0"/>
              <a:cs typeface="Calibri" panose="020F0502020204030204" pitchFamily="34" charset="0"/>
            </a:endParaRPr>
          </a:p>
        </p:txBody>
      </p:sp>
      <p:sp>
        <p:nvSpPr>
          <p:cNvPr id="169" name="Google Shape;444;p22">
            <a:extLst>
              <a:ext uri="{FF2B5EF4-FFF2-40B4-BE49-F238E27FC236}">
                <a16:creationId xmlns:a16="http://schemas.microsoft.com/office/drawing/2014/main" id="{6E334733-4E1D-406F-A66F-C598563E9F80}"/>
              </a:ext>
            </a:extLst>
          </p:cNvPr>
          <p:cNvSpPr txBox="1">
            <a:spLocks/>
          </p:cNvSpPr>
          <p:nvPr/>
        </p:nvSpPr>
        <p:spPr>
          <a:xfrm>
            <a:off x="3474852" y="574499"/>
            <a:ext cx="7924668"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2400"/>
              <a:buFont typeface="Fira Sans"/>
              <a:buNone/>
              <a:tabLst/>
              <a:defRPr/>
            </a:pP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Área</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de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muestreo</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y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procesamiento</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de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muestras</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endParaRPr>
          </a:p>
        </p:txBody>
      </p:sp>
      <p:pic>
        <p:nvPicPr>
          <p:cNvPr id="4102" name="Imagen 4101">
            <a:extLst>
              <a:ext uri="{FF2B5EF4-FFF2-40B4-BE49-F238E27FC236}">
                <a16:creationId xmlns:a16="http://schemas.microsoft.com/office/drawing/2014/main" id="{DD019A9A-BC93-433A-B1C1-B3B7649D9148}"/>
              </a:ext>
            </a:extLst>
          </p:cNvPr>
          <p:cNvPicPr>
            <a:picLocks noChangeAspect="1"/>
          </p:cNvPicPr>
          <p:nvPr/>
        </p:nvPicPr>
        <p:blipFill>
          <a:blip r:embed="rId4"/>
          <a:stretch>
            <a:fillRect/>
          </a:stretch>
        </p:blipFill>
        <p:spPr>
          <a:xfrm>
            <a:off x="5626884" y="1251514"/>
            <a:ext cx="995835" cy="995835"/>
          </a:xfrm>
          <a:prstGeom prst="rect">
            <a:avLst/>
          </a:prstGeom>
        </p:spPr>
      </p:pic>
      <p:pic>
        <p:nvPicPr>
          <p:cNvPr id="4104" name="Imagen 4103">
            <a:extLst>
              <a:ext uri="{FF2B5EF4-FFF2-40B4-BE49-F238E27FC236}">
                <a16:creationId xmlns:a16="http://schemas.microsoft.com/office/drawing/2014/main" id="{EC42B084-C07B-49B9-AA08-CDAB650893F3}"/>
              </a:ext>
            </a:extLst>
          </p:cNvPr>
          <p:cNvPicPr>
            <a:picLocks noChangeAspect="1"/>
          </p:cNvPicPr>
          <p:nvPr/>
        </p:nvPicPr>
        <p:blipFill>
          <a:blip r:embed="rId5"/>
          <a:stretch>
            <a:fillRect/>
          </a:stretch>
        </p:blipFill>
        <p:spPr>
          <a:xfrm>
            <a:off x="5596719" y="2737452"/>
            <a:ext cx="1026000" cy="1080000"/>
          </a:xfrm>
          <a:prstGeom prst="rect">
            <a:avLst/>
          </a:prstGeom>
        </p:spPr>
      </p:pic>
      <p:pic>
        <p:nvPicPr>
          <p:cNvPr id="382" name="Imagen 381">
            <a:extLst>
              <a:ext uri="{FF2B5EF4-FFF2-40B4-BE49-F238E27FC236}">
                <a16:creationId xmlns:a16="http://schemas.microsoft.com/office/drawing/2014/main" id="{02AF330B-1081-426C-B2F6-5EC132498755}"/>
              </a:ext>
            </a:extLst>
          </p:cNvPr>
          <p:cNvPicPr>
            <a:picLocks noChangeAspect="1"/>
          </p:cNvPicPr>
          <p:nvPr/>
        </p:nvPicPr>
        <p:blipFill>
          <a:blip r:embed="rId5"/>
          <a:stretch>
            <a:fillRect/>
          </a:stretch>
        </p:blipFill>
        <p:spPr>
          <a:xfrm>
            <a:off x="5596719" y="4214019"/>
            <a:ext cx="1026000" cy="1080000"/>
          </a:xfrm>
          <a:prstGeom prst="rect">
            <a:avLst/>
          </a:prstGeom>
        </p:spPr>
      </p:pic>
    </p:spTree>
    <p:extLst>
      <p:ext uri="{BB962C8B-B14F-4D97-AF65-F5344CB8AC3E}">
        <p14:creationId xmlns:p14="http://schemas.microsoft.com/office/powerpoint/2010/main" val="124194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0" y="104502"/>
            <a:ext cx="1177142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3200" i="0" kern="0" dirty="0">
                <a:solidFill>
                  <a:schemeClr val="bg1">
                    <a:lumMod val="50000"/>
                  </a:schemeClr>
                </a:solidFill>
              </a:rPr>
              <a:t>Materiales y métodos</a:t>
            </a:r>
          </a:p>
        </p:txBody>
      </p:sp>
      <p:pic>
        <p:nvPicPr>
          <p:cNvPr id="3" name="Imagen 2">
            <a:extLst>
              <a:ext uri="{FF2B5EF4-FFF2-40B4-BE49-F238E27FC236}">
                <a16:creationId xmlns:a16="http://schemas.microsoft.com/office/drawing/2014/main" id="{4546F4E5-54A1-40FC-936F-F61425C3E9FD}"/>
              </a:ext>
            </a:extLst>
          </p:cNvPr>
          <p:cNvPicPr/>
          <p:nvPr/>
        </p:nvPicPr>
        <p:blipFill rotWithShape="1">
          <a:blip r:embed="rId3" cstate="print">
            <a:extLst>
              <a:ext uri="{28A0092B-C50C-407E-A947-70E740481C1C}">
                <a14:useLocalDpi xmlns:a14="http://schemas.microsoft.com/office/drawing/2010/main" val="0"/>
              </a:ext>
            </a:extLst>
          </a:blip>
          <a:srcRect l="10188" r="55499" b="80532"/>
          <a:stretch/>
        </p:blipFill>
        <p:spPr bwMode="auto">
          <a:xfrm>
            <a:off x="1103588" y="882535"/>
            <a:ext cx="3377040" cy="2476771"/>
          </a:xfrm>
          <a:prstGeom prst="rect">
            <a:avLst/>
          </a:prstGeom>
          <a:noFill/>
          <a:ln>
            <a:noFill/>
          </a:ln>
          <a:extLst>
            <a:ext uri="{53640926-AAD7-44D8-BBD7-CCE9431645EC}">
              <a14:shadowObscured xmlns:a14="http://schemas.microsoft.com/office/drawing/2010/main"/>
            </a:ext>
          </a:extLst>
        </p:spPr>
      </p:pic>
      <p:sp>
        <p:nvSpPr>
          <p:cNvPr id="5" name="Google Shape;444;p22">
            <a:extLst>
              <a:ext uri="{FF2B5EF4-FFF2-40B4-BE49-F238E27FC236}">
                <a16:creationId xmlns:a16="http://schemas.microsoft.com/office/drawing/2014/main" id="{4AD500E2-D5CB-469F-9A97-D559F4EB19EF}"/>
              </a:ext>
            </a:extLst>
          </p:cNvPr>
          <p:cNvSpPr txBox="1">
            <a:spLocks/>
          </p:cNvSpPr>
          <p:nvPr/>
        </p:nvSpPr>
        <p:spPr>
          <a:xfrm>
            <a:off x="4053972" y="594819"/>
            <a:ext cx="7924668"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2400"/>
              <a:buFont typeface="Fira Sans"/>
              <a:buNone/>
              <a:tabLst/>
              <a:defRPr/>
            </a:pP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Metodología</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Obtención</a:t>
            </a:r>
            <a:r>
              <a:rPr kumimoji="0" lang="en-US" sz="20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Fira Sans"/>
              </a:rPr>
              <a:t> de </a:t>
            </a:r>
            <a:r>
              <a:rPr kumimoji="0" lang="en-US" sz="20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muestras</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endParaRPr>
          </a:p>
        </p:txBody>
      </p:sp>
      <p:pic>
        <p:nvPicPr>
          <p:cNvPr id="6151" name="Picture 7">
            <a:extLst>
              <a:ext uri="{FF2B5EF4-FFF2-40B4-BE49-F238E27FC236}">
                <a16:creationId xmlns:a16="http://schemas.microsoft.com/office/drawing/2014/main" id="{9C561B16-2C18-4AF7-9814-CD947F07C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521073" y="1649597"/>
            <a:ext cx="1078238" cy="919163"/>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E00F54B0-CF41-4BE1-A152-95131089F434}"/>
              </a:ext>
            </a:extLst>
          </p:cNvPr>
          <p:cNvPicPr>
            <a:picLocks noChangeAspect="1"/>
          </p:cNvPicPr>
          <p:nvPr/>
        </p:nvPicPr>
        <p:blipFill rotWithShape="1">
          <a:blip r:embed="rId5"/>
          <a:srcRect r="43510" b="22976"/>
          <a:stretch/>
        </p:blipFill>
        <p:spPr>
          <a:xfrm>
            <a:off x="6096001" y="1802376"/>
            <a:ext cx="3474720" cy="1158575"/>
          </a:xfrm>
          <a:prstGeom prst="rect">
            <a:avLst/>
          </a:prstGeom>
        </p:spPr>
      </p:pic>
      <p:sp>
        <p:nvSpPr>
          <p:cNvPr id="19" name="Rectangle 8">
            <a:extLst>
              <a:ext uri="{FF2B5EF4-FFF2-40B4-BE49-F238E27FC236}">
                <a16:creationId xmlns:a16="http://schemas.microsoft.com/office/drawing/2014/main" id="{DC2C72C5-82EB-45F2-98F0-A079B6FDE296}"/>
              </a:ext>
            </a:extLst>
          </p:cNvPr>
          <p:cNvSpPr>
            <a:spLocks noChangeArrowheads="1"/>
          </p:cNvSpPr>
          <p:nvPr/>
        </p:nvSpPr>
        <p:spPr bwMode="auto">
          <a:xfrm>
            <a:off x="5695250" y="1399436"/>
            <a:ext cx="33169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Tratamientos considerados para el muestreo: </a:t>
            </a:r>
            <a:r>
              <a:rPr kumimoji="0" lang="es-ES" altLang="en-US" sz="1000" b="0" i="0" u="none" strike="noStrike" cap="none" normalizeH="0" baseline="0" dirty="0">
                <a:ln>
                  <a:noFill/>
                </a:ln>
                <a:solidFill>
                  <a:schemeClr val="tx1"/>
                </a:solidFill>
                <a:effectLst/>
                <a:highlight>
                  <a:srgbClr val="FFFF00"/>
                </a:highlight>
                <a:latin typeface="Calibri" panose="020F0502020204030204" pitchFamily="34" charset="0"/>
                <a:ea typeface="Arial" panose="020B0604020202020204" pitchFamily="34" charset="0"/>
                <a:cs typeface="Calibri" panose="020F0502020204030204" pitchFamily="34" charset="0"/>
              </a:rPr>
              <a:t>3 repeticiones</a:t>
            </a:r>
            <a:endParaRPr kumimoji="0" lang="es-ES" altLang="en-US" sz="1000" b="0" i="0" u="none" strike="noStrike" cap="none" normalizeH="0" baseline="0" dirty="0">
              <a:ln>
                <a:noFill/>
              </a:ln>
              <a:solidFill>
                <a:schemeClr val="tx1"/>
              </a:solidFill>
              <a:effectLst/>
              <a:highlight>
                <a:srgbClr val="FFFF00"/>
              </a:highlight>
              <a:latin typeface="Calibri" panose="020F0502020204030204" pitchFamily="34" charset="0"/>
              <a:cs typeface="Calibri" panose="020F0502020204030204" pitchFamily="34" charset="0"/>
            </a:endParaRPr>
          </a:p>
        </p:txBody>
      </p:sp>
      <p:pic>
        <p:nvPicPr>
          <p:cNvPr id="22" name="Imagen 21">
            <a:extLst>
              <a:ext uri="{FF2B5EF4-FFF2-40B4-BE49-F238E27FC236}">
                <a16:creationId xmlns:a16="http://schemas.microsoft.com/office/drawing/2014/main" id="{AE89218E-9157-4591-9FDA-469D6CF8662A}"/>
              </a:ext>
            </a:extLst>
          </p:cNvPr>
          <p:cNvPicPr/>
          <p:nvPr/>
        </p:nvPicPr>
        <p:blipFill rotWithShape="1">
          <a:blip r:embed="rId6" cstate="print">
            <a:extLst>
              <a:ext uri="{28A0092B-C50C-407E-A947-70E740481C1C}">
                <a14:useLocalDpi xmlns:a14="http://schemas.microsoft.com/office/drawing/2010/main" val="0"/>
              </a:ext>
            </a:extLst>
          </a:blip>
          <a:srcRect r="17157"/>
          <a:stretch/>
        </p:blipFill>
        <p:spPr bwMode="auto">
          <a:xfrm>
            <a:off x="9721052" y="1105647"/>
            <a:ext cx="1726310" cy="2097384"/>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23" name="Rectangle 11">
            <a:extLst>
              <a:ext uri="{FF2B5EF4-FFF2-40B4-BE49-F238E27FC236}">
                <a16:creationId xmlns:a16="http://schemas.microsoft.com/office/drawing/2014/main" id="{C34D1E65-390F-442A-A0CD-D6EA2FB5C685}"/>
              </a:ext>
            </a:extLst>
          </p:cNvPr>
          <p:cNvSpPr>
            <a:spLocks noChangeArrowheads="1"/>
          </p:cNvSpPr>
          <p:nvPr/>
        </p:nvSpPr>
        <p:spPr bwMode="auto">
          <a:xfrm>
            <a:off x="9721052" y="3199453"/>
            <a:ext cx="18593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Muestreo con barreno</a:t>
            </a:r>
          </a:p>
          <a:p>
            <a:pPr marL="0" marR="0" lvl="0" indent="0" algn="just" defTabSz="914400" rtl="0" eaLnBrk="0" fontAlgn="base" latinLnBrk="0" hangingPunct="0">
              <a:lnSpc>
                <a:spcPct val="100000"/>
              </a:lnSpc>
              <a:spcBef>
                <a:spcPct val="0"/>
              </a:spcBef>
              <a:spcAft>
                <a:spcPct val="0"/>
              </a:spcAft>
              <a:buClrTx/>
              <a:buSzTx/>
              <a:buFontTx/>
              <a:buNone/>
              <a:tabLst/>
            </a:pPr>
            <a:r>
              <a:rPr lang="es-ES" altLang="en-US" sz="1000" i="1" dirty="0">
                <a:latin typeface="Calibri" panose="020F0502020204030204" pitchFamily="34" charset="0"/>
                <a:cs typeface="Calibri" panose="020F0502020204030204" pitchFamily="34" charset="0"/>
              </a:rPr>
              <a:t>3-4 perforaciones de 15 a 20 cm</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pic>
        <p:nvPicPr>
          <p:cNvPr id="26" name="Imagen 25">
            <a:extLst>
              <a:ext uri="{FF2B5EF4-FFF2-40B4-BE49-F238E27FC236}">
                <a16:creationId xmlns:a16="http://schemas.microsoft.com/office/drawing/2014/main" id="{C504C188-B343-4AD1-AE6A-0111DA64097F}"/>
              </a:ext>
            </a:extLst>
          </p:cNvPr>
          <p:cNvPicPr/>
          <p:nvPr/>
        </p:nvPicPr>
        <p:blipFill rotWithShape="1">
          <a:blip r:embed="rId3" cstate="print">
            <a:extLst>
              <a:ext uri="{28A0092B-C50C-407E-A947-70E740481C1C}">
                <a14:useLocalDpi xmlns:a14="http://schemas.microsoft.com/office/drawing/2010/main" val="0"/>
              </a:ext>
            </a:extLst>
          </a:blip>
          <a:srcRect l="55725" t="795" r="6162" b="80133"/>
          <a:stretch/>
        </p:blipFill>
        <p:spPr bwMode="auto">
          <a:xfrm>
            <a:off x="1388962" y="3620740"/>
            <a:ext cx="3671230" cy="2454796"/>
          </a:xfrm>
          <a:prstGeom prst="rect">
            <a:avLst/>
          </a:prstGeom>
          <a:noFill/>
          <a:ln>
            <a:noFill/>
          </a:ln>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id="{33ED9901-4731-4C83-9FA0-C32AA6143B70}"/>
              </a:ext>
            </a:extLst>
          </p:cNvPr>
          <p:cNvPicPr>
            <a:picLocks noChangeAspect="1"/>
          </p:cNvPicPr>
          <p:nvPr/>
        </p:nvPicPr>
        <p:blipFill rotWithShape="1">
          <a:blip r:embed="rId7"/>
          <a:srcRect r="11332"/>
          <a:stretch/>
        </p:blipFill>
        <p:spPr>
          <a:xfrm>
            <a:off x="6096000" y="3982548"/>
            <a:ext cx="5207009" cy="2108200"/>
          </a:xfrm>
          <a:prstGeom prst="rect">
            <a:avLst/>
          </a:prstGeom>
        </p:spPr>
      </p:pic>
      <p:sp>
        <p:nvSpPr>
          <p:cNvPr id="28" name="Rectangle 12">
            <a:extLst>
              <a:ext uri="{FF2B5EF4-FFF2-40B4-BE49-F238E27FC236}">
                <a16:creationId xmlns:a16="http://schemas.microsoft.com/office/drawing/2014/main" id="{FC06B9F2-CC5C-4B42-AC93-6E6DD0A7946B}"/>
              </a:ext>
            </a:extLst>
          </p:cNvPr>
          <p:cNvSpPr>
            <a:spLocks noChangeArrowheads="1"/>
          </p:cNvSpPr>
          <p:nvPr/>
        </p:nvSpPr>
        <p:spPr bwMode="auto">
          <a:xfrm>
            <a:off x="6096000" y="3643993"/>
            <a:ext cx="2468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Etiquetado de muestras de rizósfera</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cxnSp>
        <p:nvCxnSpPr>
          <p:cNvPr id="30" name="Conector recto 29">
            <a:extLst>
              <a:ext uri="{FF2B5EF4-FFF2-40B4-BE49-F238E27FC236}">
                <a16:creationId xmlns:a16="http://schemas.microsoft.com/office/drawing/2014/main" id="{5EE5F085-6A5D-4B5A-9661-B7825CD400DC}"/>
              </a:ext>
            </a:extLst>
          </p:cNvPr>
          <p:cNvCxnSpPr/>
          <p:nvPr/>
        </p:nvCxnSpPr>
        <p:spPr>
          <a:xfrm>
            <a:off x="544010" y="3359306"/>
            <a:ext cx="468774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Google Shape;901;p30">
            <a:extLst>
              <a:ext uri="{FF2B5EF4-FFF2-40B4-BE49-F238E27FC236}">
                <a16:creationId xmlns:a16="http://schemas.microsoft.com/office/drawing/2014/main" id="{F53A2DDE-5DBD-4D35-AAD9-54C47FBB40E8}"/>
              </a:ext>
            </a:extLst>
          </p:cNvPr>
          <p:cNvSpPr/>
          <p:nvPr/>
        </p:nvSpPr>
        <p:spPr>
          <a:xfrm>
            <a:off x="385688" y="963542"/>
            <a:ext cx="717900" cy="717900"/>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chemeClr val="accent2"/>
                </a:solidFill>
                <a:latin typeface="Calibri" panose="020F0502020204030204" pitchFamily="34" charset="0"/>
                <a:ea typeface="Fira Sans"/>
                <a:cs typeface="Calibri" panose="020F0502020204030204" pitchFamily="34" charset="0"/>
                <a:sym typeface="Fira Sans"/>
              </a:rPr>
              <a:t>01</a:t>
            </a:r>
            <a:endParaRPr sz="1900" b="1" dirty="0">
              <a:solidFill>
                <a:schemeClr val="accent2"/>
              </a:solidFill>
              <a:latin typeface="Calibri" panose="020F0502020204030204" pitchFamily="34" charset="0"/>
              <a:ea typeface="Fira Sans"/>
              <a:cs typeface="Calibri" panose="020F0502020204030204" pitchFamily="34" charset="0"/>
              <a:sym typeface="Fira Sans"/>
            </a:endParaRPr>
          </a:p>
        </p:txBody>
      </p:sp>
      <p:sp>
        <p:nvSpPr>
          <p:cNvPr id="34" name="Google Shape;901;p30">
            <a:extLst>
              <a:ext uri="{FF2B5EF4-FFF2-40B4-BE49-F238E27FC236}">
                <a16:creationId xmlns:a16="http://schemas.microsoft.com/office/drawing/2014/main" id="{F4A9C302-DBF7-4037-B530-73DCFE7C875D}"/>
              </a:ext>
            </a:extLst>
          </p:cNvPr>
          <p:cNvSpPr/>
          <p:nvPr/>
        </p:nvSpPr>
        <p:spPr>
          <a:xfrm>
            <a:off x="385688" y="3676507"/>
            <a:ext cx="717900" cy="717900"/>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chemeClr val="accent2"/>
                </a:solidFill>
                <a:latin typeface="Calibri" panose="020F0502020204030204" pitchFamily="34" charset="0"/>
                <a:ea typeface="Fira Sans"/>
                <a:cs typeface="Calibri" panose="020F0502020204030204" pitchFamily="34" charset="0"/>
                <a:sym typeface="Fira Sans"/>
              </a:rPr>
              <a:t>02</a:t>
            </a:r>
            <a:endParaRPr sz="1900" b="1" dirty="0">
              <a:solidFill>
                <a:schemeClr val="accent2"/>
              </a:solidFill>
              <a:latin typeface="Calibri" panose="020F0502020204030204" pitchFamily="34" charset="0"/>
              <a:ea typeface="Fira Sans"/>
              <a:cs typeface="Calibri" panose="020F0502020204030204" pitchFamily="34" charset="0"/>
              <a:sym typeface="Fira Sans"/>
            </a:endParaRPr>
          </a:p>
        </p:txBody>
      </p:sp>
      <p:sp>
        <p:nvSpPr>
          <p:cNvPr id="38" name="CuadroTexto 37">
            <a:extLst>
              <a:ext uri="{FF2B5EF4-FFF2-40B4-BE49-F238E27FC236}">
                <a16:creationId xmlns:a16="http://schemas.microsoft.com/office/drawing/2014/main" id="{9E1556FC-56A0-4ACD-AA71-AEF24E989164}"/>
              </a:ext>
            </a:extLst>
          </p:cNvPr>
          <p:cNvSpPr txBox="1"/>
          <p:nvPr/>
        </p:nvSpPr>
        <p:spPr>
          <a:xfrm>
            <a:off x="2258136" y="606505"/>
            <a:ext cx="2372823" cy="553998"/>
          </a:xfrm>
          <a:prstGeom prst="rect">
            <a:avLst/>
          </a:prstGeom>
          <a:noFill/>
        </p:spPr>
        <p:txBody>
          <a:bodyPr wrap="square">
            <a:spAutoFit/>
          </a:bodyPr>
          <a:lstStyle/>
          <a:p>
            <a:pPr algn="ctr"/>
            <a:r>
              <a:rPr lang="es-EC" sz="1000" dirty="0">
                <a:latin typeface="Calibri" panose="020F0502020204030204" pitchFamily="34" charset="0"/>
                <a:ea typeface="Calibri" panose="020F0502020204030204" pitchFamily="34" charset="0"/>
              </a:rPr>
              <a:t>S</a:t>
            </a:r>
            <a:r>
              <a:rPr lang="es-EC" sz="1000" dirty="0">
                <a:effectLst/>
                <a:latin typeface="Calibri" panose="020F0502020204030204" pitchFamily="34" charset="0"/>
                <a:ea typeface="Calibri" panose="020F0502020204030204" pitchFamily="34" charset="0"/>
              </a:rPr>
              <a:t>olución tamponada con fosfato (pH=7.6, 1000 mL H</a:t>
            </a:r>
            <a:r>
              <a:rPr lang="es-EC" sz="1000" baseline="-25000" dirty="0">
                <a:effectLst/>
                <a:latin typeface="Calibri" panose="020F0502020204030204" pitchFamily="34" charset="0"/>
                <a:ea typeface="Calibri" panose="020F0502020204030204" pitchFamily="34" charset="0"/>
              </a:rPr>
              <a:t>2</a:t>
            </a:r>
            <a:r>
              <a:rPr lang="es-EC" sz="1000" dirty="0">
                <a:effectLst/>
                <a:latin typeface="Calibri" panose="020F0502020204030204" pitchFamily="34" charset="0"/>
                <a:ea typeface="Calibri" panose="020F0502020204030204" pitchFamily="34" charset="0"/>
              </a:rPr>
              <a:t>O, 6,8 g de NaCl, 0,24 g de KH</a:t>
            </a:r>
            <a:r>
              <a:rPr lang="es-EC" sz="1000" baseline="-25000" dirty="0">
                <a:effectLst/>
                <a:latin typeface="Calibri" panose="020F0502020204030204" pitchFamily="34" charset="0"/>
                <a:ea typeface="Calibri" panose="020F0502020204030204" pitchFamily="34" charset="0"/>
              </a:rPr>
              <a:t>2</a:t>
            </a:r>
            <a:r>
              <a:rPr lang="es-EC" sz="1000" dirty="0">
                <a:effectLst/>
                <a:latin typeface="Calibri" panose="020F0502020204030204" pitchFamily="34" charset="0"/>
                <a:ea typeface="Calibri" panose="020F0502020204030204" pitchFamily="34" charset="0"/>
              </a:rPr>
              <a:t>PO</a:t>
            </a:r>
            <a:r>
              <a:rPr lang="es-EC" sz="1000" baseline="-25000" dirty="0">
                <a:effectLst/>
                <a:latin typeface="Calibri" panose="020F0502020204030204" pitchFamily="34" charset="0"/>
                <a:ea typeface="Calibri" panose="020F0502020204030204" pitchFamily="34" charset="0"/>
              </a:rPr>
              <a:t>4</a:t>
            </a:r>
            <a:r>
              <a:rPr lang="es-EC" sz="1000" dirty="0">
                <a:effectLst/>
                <a:latin typeface="Calibri" panose="020F0502020204030204" pitchFamily="34" charset="0"/>
                <a:ea typeface="Calibri" panose="020F0502020204030204" pitchFamily="34" charset="0"/>
              </a:rPr>
              <a:t> y 0,896 g de Na</a:t>
            </a:r>
            <a:r>
              <a:rPr lang="es-EC" sz="1000" baseline="-25000" dirty="0">
                <a:effectLst/>
                <a:latin typeface="Calibri" panose="020F0502020204030204" pitchFamily="34" charset="0"/>
                <a:ea typeface="Calibri" panose="020F0502020204030204" pitchFamily="34" charset="0"/>
              </a:rPr>
              <a:t>2</a:t>
            </a:r>
            <a:r>
              <a:rPr lang="es-EC" sz="1000" dirty="0">
                <a:effectLst/>
                <a:latin typeface="Calibri" panose="020F0502020204030204" pitchFamily="34" charset="0"/>
                <a:ea typeface="Calibri" panose="020F0502020204030204" pitchFamily="34" charset="0"/>
              </a:rPr>
              <a:t>HPO</a:t>
            </a:r>
            <a:r>
              <a:rPr lang="es-EC" sz="1000" baseline="-25000" dirty="0">
                <a:effectLst/>
                <a:latin typeface="Calibri" panose="020F0502020204030204" pitchFamily="34" charset="0"/>
                <a:ea typeface="Calibri" panose="020F0502020204030204" pitchFamily="34" charset="0"/>
              </a:rPr>
              <a:t>4</a:t>
            </a:r>
            <a:r>
              <a:rPr lang="es-EC" sz="1000" dirty="0">
                <a:effectLst/>
                <a:latin typeface="Calibri" panose="020F0502020204030204" pitchFamily="34" charset="0"/>
                <a:ea typeface="Calibri" panose="020F0502020204030204" pitchFamily="34" charset="0"/>
              </a:rPr>
              <a:t>·7H</a:t>
            </a:r>
            <a:r>
              <a:rPr lang="es-EC" sz="1000" baseline="-25000" dirty="0">
                <a:effectLst/>
                <a:latin typeface="Calibri" panose="020F0502020204030204" pitchFamily="34" charset="0"/>
                <a:ea typeface="Calibri" panose="020F0502020204030204" pitchFamily="34" charset="0"/>
              </a:rPr>
              <a:t>2</a:t>
            </a:r>
            <a:r>
              <a:rPr lang="es-EC" sz="1000" dirty="0">
                <a:effectLst/>
                <a:latin typeface="Calibri" panose="020F0502020204030204" pitchFamily="34" charset="0"/>
                <a:ea typeface="Calibri" panose="020F0502020204030204" pitchFamily="34" charset="0"/>
              </a:rPr>
              <a:t>O) </a:t>
            </a:r>
            <a:endParaRPr lang="en-US" sz="1000" dirty="0"/>
          </a:p>
        </p:txBody>
      </p:sp>
    </p:spTree>
    <p:extLst>
      <p:ext uri="{BB962C8B-B14F-4D97-AF65-F5344CB8AC3E}">
        <p14:creationId xmlns:p14="http://schemas.microsoft.com/office/powerpoint/2010/main" val="1768120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0" y="104502"/>
            <a:ext cx="1177142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3200" i="0" kern="0" dirty="0">
                <a:solidFill>
                  <a:schemeClr val="bg1">
                    <a:lumMod val="50000"/>
                  </a:schemeClr>
                </a:solidFill>
              </a:rPr>
              <a:t>Materiales y métodos</a:t>
            </a:r>
          </a:p>
        </p:txBody>
      </p:sp>
      <p:pic>
        <p:nvPicPr>
          <p:cNvPr id="3" name="Imagen 2">
            <a:extLst>
              <a:ext uri="{FF2B5EF4-FFF2-40B4-BE49-F238E27FC236}">
                <a16:creationId xmlns:a16="http://schemas.microsoft.com/office/drawing/2014/main" id="{4546F4E5-54A1-40FC-936F-F61425C3E9FD}"/>
              </a:ext>
            </a:extLst>
          </p:cNvPr>
          <p:cNvPicPr/>
          <p:nvPr/>
        </p:nvPicPr>
        <p:blipFill rotWithShape="1">
          <a:blip r:embed="rId3" cstate="print">
            <a:extLst>
              <a:ext uri="{28A0092B-C50C-407E-A947-70E740481C1C}">
                <a14:useLocalDpi xmlns:a14="http://schemas.microsoft.com/office/drawing/2010/main" val="0"/>
              </a:ext>
            </a:extLst>
          </a:blip>
          <a:srcRect l="15247" t="20237" r="52445" b="60918"/>
          <a:stretch/>
        </p:blipFill>
        <p:spPr bwMode="auto">
          <a:xfrm>
            <a:off x="1937399" y="1174165"/>
            <a:ext cx="3662484" cy="2655403"/>
          </a:xfrm>
          <a:prstGeom prst="rect">
            <a:avLst/>
          </a:prstGeom>
          <a:noFill/>
          <a:ln>
            <a:noFill/>
          </a:ln>
          <a:extLst>
            <a:ext uri="{53640926-AAD7-44D8-BBD7-CCE9431645EC}">
              <a14:shadowObscured xmlns:a14="http://schemas.microsoft.com/office/drawing/2010/main"/>
            </a:ext>
          </a:extLst>
        </p:spPr>
      </p:pic>
      <p:sp>
        <p:nvSpPr>
          <p:cNvPr id="5" name="Google Shape;444;p22">
            <a:extLst>
              <a:ext uri="{FF2B5EF4-FFF2-40B4-BE49-F238E27FC236}">
                <a16:creationId xmlns:a16="http://schemas.microsoft.com/office/drawing/2014/main" id="{4AD500E2-D5CB-469F-9A97-D559F4EB19EF}"/>
              </a:ext>
            </a:extLst>
          </p:cNvPr>
          <p:cNvSpPr txBox="1">
            <a:spLocks/>
          </p:cNvSpPr>
          <p:nvPr/>
        </p:nvSpPr>
        <p:spPr>
          <a:xfrm>
            <a:off x="4053972" y="594819"/>
            <a:ext cx="7924668"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2400"/>
              <a:buFont typeface="Fira Sans"/>
              <a:buNone/>
              <a:tabLst/>
              <a:defRPr/>
            </a:pP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Metodología</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Extracción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de AND y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Secuenciación</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endParaRPr>
          </a:p>
        </p:txBody>
      </p:sp>
      <p:pic>
        <p:nvPicPr>
          <p:cNvPr id="6" name="Imagen 5">
            <a:extLst>
              <a:ext uri="{FF2B5EF4-FFF2-40B4-BE49-F238E27FC236}">
                <a16:creationId xmlns:a16="http://schemas.microsoft.com/office/drawing/2014/main" id="{B1E77DEE-5855-4CEB-A3EC-E650D815613E}"/>
              </a:ext>
            </a:extLst>
          </p:cNvPr>
          <p:cNvPicPr/>
          <p:nvPr/>
        </p:nvPicPr>
        <p:blipFill rotWithShape="1">
          <a:blip r:embed="rId3" cstate="print">
            <a:extLst>
              <a:ext uri="{28A0092B-C50C-407E-A947-70E740481C1C}">
                <a14:useLocalDpi xmlns:a14="http://schemas.microsoft.com/office/drawing/2010/main" val="0"/>
              </a:ext>
            </a:extLst>
          </a:blip>
          <a:srcRect l="52832" t="20237" r="4889" b="60918"/>
          <a:stretch/>
        </p:blipFill>
        <p:spPr bwMode="auto">
          <a:xfrm>
            <a:off x="7118964" y="1139318"/>
            <a:ext cx="4281474" cy="2523065"/>
          </a:xfrm>
          <a:prstGeom prst="rect">
            <a:avLst/>
          </a:prstGeom>
          <a:noFill/>
          <a:ln>
            <a:noFill/>
          </a:ln>
          <a:extLst>
            <a:ext uri="{53640926-AAD7-44D8-BBD7-CCE9431645EC}">
              <a14:shadowObscured xmlns:a14="http://schemas.microsoft.com/office/drawing/2010/main"/>
            </a:ext>
          </a:extLst>
        </p:spPr>
      </p:pic>
      <p:sp>
        <p:nvSpPr>
          <p:cNvPr id="7" name="Google Shape;902;p30">
            <a:extLst>
              <a:ext uri="{FF2B5EF4-FFF2-40B4-BE49-F238E27FC236}">
                <a16:creationId xmlns:a16="http://schemas.microsoft.com/office/drawing/2014/main" id="{91BEC314-CDB7-4C68-8D78-CBA05C6D58E2}"/>
              </a:ext>
            </a:extLst>
          </p:cNvPr>
          <p:cNvSpPr/>
          <p:nvPr/>
        </p:nvSpPr>
        <p:spPr>
          <a:xfrm>
            <a:off x="945737" y="1614363"/>
            <a:ext cx="717900" cy="717900"/>
          </a:xfrm>
          <a:prstGeom prst="ellipse">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900" b="1" dirty="0">
                <a:solidFill>
                  <a:schemeClr val="lt2"/>
                </a:solidFill>
                <a:latin typeface="Calibri" panose="020F0502020204030204" pitchFamily="34" charset="0"/>
                <a:ea typeface="Fira Sans"/>
                <a:cs typeface="Calibri" panose="020F0502020204030204" pitchFamily="34" charset="0"/>
                <a:sym typeface="Fira Sans"/>
              </a:rPr>
              <a:t>03</a:t>
            </a:r>
            <a:endParaRPr dirty="0">
              <a:solidFill>
                <a:schemeClr val="lt2"/>
              </a:solidFill>
              <a:latin typeface="Calibri" panose="020F0502020204030204" pitchFamily="34" charset="0"/>
              <a:cs typeface="Calibri" panose="020F0502020204030204" pitchFamily="34" charset="0"/>
            </a:endParaRPr>
          </a:p>
        </p:txBody>
      </p:sp>
      <p:cxnSp>
        <p:nvCxnSpPr>
          <p:cNvPr id="9" name="Conector recto 8">
            <a:extLst>
              <a:ext uri="{FF2B5EF4-FFF2-40B4-BE49-F238E27FC236}">
                <a16:creationId xmlns:a16="http://schemas.microsoft.com/office/drawing/2014/main" id="{76CA4D18-87BC-47B8-BDF1-14A4AB201A28}"/>
              </a:ext>
            </a:extLst>
          </p:cNvPr>
          <p:cNvCxnSpPr>
            <a:cxnSpLocks/>
          </p:cNvCxnSpPr>
          <p:nvPr/>
        </p:nvCxnSpPr>
        <p:spPr>
          <a:xfrm flipV="1">
            <a:off x="6005069" y="1321494"/>
            <a:ext cx="0" cy="26816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Google Shape;902;p30">
            <a:extLst>
              <a:ext uri="{FF2B5EF4-FFF2-40B4-BE49-F238E27FC236}">
                <a16:creationId xmlns:a16="http://schemas.microsoft.com/office/drawing/2014/main" id="{89863BC0-9FA5-4BD4-A7C0-30B5743BB9AF}"/>
              </a:ext>
            </a:extLst>
          </p:cNvPr>
          <p:cNvSpPr/>
          <p:nvPr/>
        </p:nvSpPr>
        <p:spPr>
          <a:xfrm>
            <a:off x="6436797" y="1447663"/>
            <a:ext cx="717900" cy="717900"/>
          </a:xfrm>
          <a:prstGeom prst="ellipse">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900" b="1" dirty="0">
                <a:solidFill>
                  <a:schemeClr val="lt2"/>
                </a:solidFill>
                <a:latin typeface="Calibri" panose="020F0502020204030204" pitchFamily="34" charset="0"/>
                <a:ea typeface="Fira Sans"/>
                <a:cs typeface="Calibri" panose="020F0502020204030204" pitchFamily="34" charset="0"/>
                <a:sym typeface="Fira Sans"/>
              </a:rPr>
              <a:t>04</a:t>
            </a:r>
            <a:endParaRPr dirty="0">
              <a:solidFill>
                <a:schemeClr val="lt2"/>
              </a:solidFill>
              <a:latin typeface="Calibri" panose="020F0502020204030204" pitchFamily="34" charset="0"/>
              <a:cs typeface="Calibri" panose="020F0502020204030204" pitchFamily="34" charset="0"/>
            </a:endParaRPr>
          </a:p>
        </p:txBody>
      </p:sp>
      <p:pic>
        <p:nvPicPr>
          <p:cNvPr id="11" name="Picture 7">
            <a:extLst>
              <a:ext uri="{FF2B5EF4-FFF2-40B4-BE49-F238E27FC236}">
                <a16:creationId xmlns:a16="http://schemas.microsoft.com/office/drawing/2014/main" id="{CA355C82-CFF8-4BB3-BEFA-40B5F163B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718626" y="3834407"/>
            <a:ext cx="835172" cy="711957"/>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E3D411A3-86E5-42D4-AD22-1F4D4487C76D}"/>
              </a:ext>
            </a:extLst>
          </p:cNvPr>
          <p:cNvPicPr>
            <a:picLocks noChangeAspect="1"/>
          </p:cNvPicPr>
          <p:nvPr/>
        </p:nvPicPr>
        <p:blipFill rotWithShape="1">
          <a:blip r:embed="rId5"/>
          <a:srcRect r="1445" b="43021"/>
          <a:stretch/>
        </p:blipFill>
        <p:spPr>
          <a:xfrm>
            <a:off x="945737" y="4738989"/>
            <a:ext cx="5787599" cy="764153"/>
          </a:xfrm>
          <a:prstGeom prst="rect">
            <a:avLst/>
          </a:prstGeom>
        </p:spPr>
      </p:pic>
      <p:sp>
        <p:nvSpPr>
          <p:cNvPr id="14" name="Rectangle 1">
            <a:extLst>
              <a:ext uri="{FF2B5EF4-FFF2-40B4-BE49-F238E27FC236}">
                <a16:creationId xmlns:a16="http://schemas.microsoft.com/office/drawing/2014/main" id="{39C63E36-0EE1-4B01-8576-4CF904C119C1}"/>
              </a:ext>
            </a:extLst>
          </p:cNvPr>
          <p:cNvSpPr>
            <a:spLocks noChangeArrowheads="1"/>
          </p:cNvSpPr>
          <p:nvPr/>
        </p:nvSpPr>
        <p:spPr bwMode="auto">
          <a:xfrm>
            <a:off x="945737" y="4322928"/>
            <a:ext cx="464144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Información de cebadores para secuenciación Illumina, región ITS.</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sp>
        <p:nvSpPr>
          <p:cNvPr id="15" name="Rectángulo 14">
            <a:extLst>
              <a:ext uri="{FF2B5EF4-FFF2-40B4-BE49-F238E27FC236}">
                <a16:creationId xmlns:a16="http://schemas.microsoft.com/office/drawing/2014/main" id="{344CF753-3670-47D4-A8CA-72D56F29E503}"/>
              </a:ext>
            </a:extLst>
          </p:cNvPr>
          <p:cNvSpPr/>
          <p:nvPr/>
        </p:nvSpPr>
        <p:spPr>
          <a:xfrm>
            <a:off x="2706504" y="4943445"/>
            <a:ext cx="856526" cy="559698"/>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6" name="Imagen 49">
            <a:extLst>
              <a:ext uri="{FF2B5EF4-FFF2-40B4-BE49-F238E27FC236}">
                <a16:creationId xmlns:a16="http://schemas.microsoft.com/office/drawing/2014/main" id="{E9CEADA7-37F0-4263-9CF1-9C8C48F68E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436" y="4625757"/>
            <a:ext cx="3780717" cy="6866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9">
            <a:extLst>
              <a:ext uri="{FF2B5EF4-FFF2-40B4-BE49-F238E27FC236}">
                <a16:creationId xmlns:a16="http://schemas.microsoft.com/office/drawing/2014/main" id="{176CA53A-FC22-4003-B780-CD20D73D3784}"/>
              </a:ext>
            </a:extLst>
          </p:cNvPr>
          <p:cNvSpPr>
            <a:spLocks noChangeArrowheads="1"/>
          </p:cNvSpPr>
          <p:nvPr/>
        </p:nvSpPr>
        <p:spPr bwMode="auto">
          <a:xfrm>
            <a:off x="8548233" y="5347964"/>
            <a:ext cx="26619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C" altLang="en-US" sz="10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Tomado de Vancov &amp; Keen (2009).</a:t>
            </a:r>
            <a:endParaRPr kumimoji="0" lang="es-EC"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cxnSp>
        <p:nvCxnSpPr>
          <p:cNvPr id="20" name="Conector recto 19">
            <a:extLst>
              <a:ext uri="{FF2B5EF4-FFF2-40B4-BE49-F238E27FC236}">
                <a16:creationId xmlns:a16="http://schemas.microsoft.com/office/drawing/2014/main" id="{289017F5-CA9C-418E-92C5-7338794F082E}"/>
              </a:ext>
            </a:extLst>
          </p:cNvPr>
          <p:cNvCxnSpPr/>
          <p:nvPr/>
        </p:nvCxnSpPr>
        <p:spPr>
          <a:xfrm>
            <a:off x="1097331" y="4005837"/>
            <a:ext cx="468774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57FAD50D-5BB9-4374-88B2-F95EFBC7849E}"/>
              </a:ext>
            </a:extLst>
          </p:cNvPr>
          <p:cNvSpPr txBox="1"/>
          <p:nvPr/>
        </p:nvSpPr>
        <p:spPr>
          <a:xfrm>
            <a:off x="6005069" y="5655882"/>
            <a:ext cx="7463972" cy="261610"/>
          </a:xfrm>
          <a:prstGeom prst="rect">
            <a:avLst/>
          </a:prstGeom>
          <a:noFill/>
        </p:spPr>
        <p:txBody>
          <a:bodyPr wrap="square">
            <a:spAutoFit/>
          </a:bodyPr>
          <a:lstStyle/>
          <a:p>
            <a:r>
              <a:rPr lang="en-US" sz="1100" dirty="0" err="1">
                <a:latin typeface="Calibri" panose="020F0502020204030204" pitchFamily="34" charset="0"/>
                <a:cs typeface="Calibri" panose="020F0502020204030204" pitchFamily="34" charset="0"/>
              </a:rPr>
              <a:t>Adaptado</a:t>
            </a:r>
            <a:r>
              <a:rPr lang="en-US" sz="1100" dirty="0">
                <a:latin typeface="Calibri" panose="020F0502020204030204" pitchFamily="34" charset="0"/>
                <a:cs typeface="Calibri" panose="020F0502020204030204" pitchFamily="34" charset="0"/>
              </a:rPr>
              <a:t> de Abarenkov et al. (2020); Mettler Toledo (2020, 2021a); PacBio (2021); </a:t>
            </a:r>
            <a:r>
              <a:rPr lang="en-US" sz="1100" dirty="0" err="1">
                <a:latin typeface="Calibri" panose="020F0502020204030204" pitchFamily="34" charset="0"/>
                <a:cs typeface="Calibri" panose="020F0502020204030204" pitchFamily="34" charset="0"/>
              </a:rPr>
              <a:t>ThermoFisher</a:t>
            </a:r>
            <a:r>
              <a:rPr lang="en-US" sz="1100" dirty="0">
                <a:latin typeface="Calibri" panose="020F0502020204030204" pitchFamily="34" charset="0"/>
                <a:cs typeface="Calibri" panose="020F0502020204030204" pitchFamily="34" charset="0"/>
              </a:rPr>
              <a:t> (2021).</a:t>
            </a:r>
          </a:p>
        </p:txBody>
      </p:sp>
    </p:spTree>
    <p:extLst>
      <p:ext uri="{BB962C8B-B14F-4D97-AF65-F5344CB8AC3E}">
        <p14:creationId xmlns:p14="http://schemas.microsoft.com/office/powerpoint/2010/main" val="541770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0" y="104502"/>
            <a:ext cx="1177142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200" i="0" kern="0" dirty="0">
                <a:solidFill>
                  <a:schemeClr val="bg1">
                    <a:lumMod val="50000"/>
                  </a:schemeClr>
                </a:solidFill>
              </a:rPr>
              <a:t>Materiales y métodos</a:t>
            </a:r>
          </a:p>
        </p:txBody>
      </p:sp>
      <p:sp>
        <p:nvSpPr>
          <p:cNvPr id="5" name="Google Shape;444;p22">
            <a:extLst>
              <a:ext uri="{FF2B5EF4-FFF2-40B4-BE49-F238E27FC236}">
                <a16:creationId xmlns:a16="http://schemas.microsoft.com/office/drawing/2014/main" id="{4AD500E2-D5CB-469F-9A97-D559F4EB19EF}"/>
              </a:ext>
            </a:extLst>
          </p:cNvPr>
          <p:cNvSpPr txBox="1">
            <a:spLocks/>
          </p:cNvSpPr>
          <p:nvPr/>
        </p:nvSpPr>
        <p:spPr>
          <a:xfrm>
            <a:off x="487680" y="1108420"/>
            <a:ext cx="6471920" cy="6151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Fira Sans"/>
              <a:buNone/>
              <a:tabLst/>
              <a:defRPr/>
            </a:pP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Metodología</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Preprocesamiento</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de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secuencias</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endParaRPr>
          </a:p>
        </p:txBody>
      </p:sp>
      <p:pic>
        <p:nvPicPr>
          <p:cNvPr id="6" name="Imagen 5">
            <a:extLst>
              <a:ext uri="{FF2B5EF4-FFF2-40B4-BE49-F238E27FC236}">
                <a16:creationId xmlns:a16="http://schemas.microsoft.com/office/drawing/2014/main" id="{86744798-8F7C-4842-9058-ED78DB96768F}"/>
              </a:ext>
            </a:extLst>
          </p:cNvPr>
          <p:cNvPicPr/>
          <p:nvPr/>
        </p:nvPicPr>
        <p:blipFill rotWithShape="1">
          <a:blip r:embed="rId2" cstate="print">
            <a:extLst>
              <a:ext uri="{28A0092B-C50C-407E-A947-70E740481C1C}">
                <a14:useLocalDpi xmlns:a14="http://schemas.microsoft.com/office/drawing/2010/main" val="0"/>
              </a:ext>
            </a:extLst>
          </a:blip>
          <a:srcRect l="19771" t="39658" r="15351" b="44866"/>
          <a:stretch/>
        </p:blipFill>
        <p:spPr bwMode="auto">
          <a:xfrm>
            <a:off x="1608881" y="1849120"/>
            <a:ext cx="9150559" cy="3323715"/>
          </a:xfrm>
          <a:prstGeom prst="rect">
            <a:avLst/>
          </a:prstGeom>
          <a:noFill/>
          <a:ln>
            <a:noFill/>
          </a:ln>
          <a:extLst>
            <a:ext uri="{53640926-AAD7-44D8-BBD7-CCE9431645EC}">
              <a14:shadowObscured xmlns:a14="http://schemas.microsoft.com/office/drawing/2010/main"/>
            </a:ext>
          </a:extLst>
        </p:spPr>
      </p:pic>
      <p:sp>
        <p:nvSpPr>
          <p:cNvPr id="9" name="Google Shape;903;p30">
            <a:extLst>
              <a:ext uri="{FF2B5EF4-FFF2-40B4-BE49-F238E27FC236}">
                <a16:creationId xmlns:a16="http://schemas.microsoft.com/office/drawing/2014/main" id="{CD0F6215-5F02-4DC9-8BAB-50AEEBBF4169}"/>
              </a:ext>
            </a:extLst>
          </p:cNvPr>
          <p:cNvSpPr/>
          <p:nvPr/>
        </p:nvSpPr>
        <p:spPr>
          <a:xfrm>
            <a:off x="623847" y="1723583"/>
            <a:ext cx="717900" cy="717900"/>
          </a:xfrm>
          <a:prstGeom prst="ellipse">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900" b="1" dirty="0">
                <a:solidFill>
                  <a:schemeClr val="dk2"/>
                </a:solidFill>
                <a:latin typeface="Calibri" panose="020F0502020204030204" pitchFamily="34" charset="0"/>
                <a:ea typeface="Fira Sans"/>
                <a:cs typeface="Calibri" panose="020F0502020204030204" pitchFamily="34" charset="0"/>
                <a:sym typeface="Fira Sans"/>
              </a:rPr>
              <a:t>05</a:t>
            </a:r>
            <a:endParaRPr dirty="0">
              <a:solidFill>
                <a:schemeClr val="dk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9487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0" y="104502"/>
            <a:ext cx="1177142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200" i="0" kern="0" dirty="0">
                <a:solidFill>
                  <a:schemeClr val="bg1">
                    <a:lumMod val="50000"/>
                  </a:schemeClr>
                </a:solidFill>
              </a:rPr>
              <a:t>Materiales y métodos</a:t>
            </a:r>
          </a:p>
        </p:txBody>
      </p:sp>
      <p:sp>
        <p:nvSpPr>
          <p:cNvPr id="5" name="Google Shape;444;p22">
            <a:extLst>
              <a:ext uri="{FF2B5EF4-FFF2-40B4-BE49-F238E27FC236}">
                <a16:creationId xmlns:a16="http://schemas.microsoft.com/office/drawing/2014/main" id="{4AD500E2-D5CB-469F-9A97-D559F4EB19EF}"/>
              </a:ext>
            </a:extLst>
          </p:cNvPr>
          <p:cNvSpPr txBox="1">
            <a:spLocks/>
          </p:cNvSpPr>
          <p:nvPr/>
        </p:nvSpPr>
        <p:spPr>
          <a:xfrm>
            <a:off x="283420" y="641848"/>
            <a:ext cx="5029360" cy="61516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Fira Sans"/>
              <a:buNone/>
              <a:tabLst/>
              <a:defRPr/>
            </a:pP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Metodología</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Procesamiento</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 de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Fira Sans"/>
              </a:rPr>
              <a:t>datos</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endParaRPr>
          </a:p>
        </p:txBody>
      </p:sp>
      <p:sp>
        <p:nvSpPr>
          <p:cNvPr id="11" name="Google Shape;901;p30">
            <a:extLst>
              <a:ext uri="{FF2B5EF4-FFF2-40B4-BE49-F238E27FC236}">
                <a16:creationId xmlns:a16="http://schemas.microsoft.com/office/drawing/2014/main" id="{D72F7465-BF4F-4DD8-B623-3AC8156AFCC2}"/>
              </a:ext>
            </a:extLst>
          </p:cNvPr>
          <p:cNvSpPr/>
          <p:nvPr/>
        </p:nvSpPr>
        <p:spPr>
          <a:xfrm>
            <a:off x="387175" y="3698147"/>
            <a:ext cx="717900" cy="717900"/>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chemeClr val="accent2"/>
                </a:solidFill>
                <a:latin typeface="Calibri" panose="020F0502020204030204" pitchFamily="34" charset="0"/>
                <a:ea typeface="Fira Sans"/>
                <a:cs typeface="Calibri" panose="020F0502020204030204" pitchFamily="34" charset="0"/>
                <a:sym typeface="Fira Sans"/>
              </a:rPr>
              <a:t>06</a:t>
            </a:r>
            <a:endParaRPr sz="1900" b="1" dirty="0">
              <a:solidFill>
                <a:schemeClr val="accent2"/>
              </a:solidFill>
              <a:latin typeface="Calibri" panose="020F0502020204030204" pitchFamily="34" charset="0"/>
              <a:ea typeface="Fira Sans"/>
              <a:cs typeface="Calibri" panose="020F0502020204030204" pitchFamily="34" charset="0"/>
              <a:sym typeface="Fira Sans"/>
            </a:endParaRPr>
          </a:p>
        </p:txBody>
      </p:sp>
      <p:sp>
        <p:nvSpPr>
          <p:cNvPr id="2" name="Abrir llave 1">
            <a:extLst>
              <a:ext uri="{FF2B5EF4-FFF2-40B4-BE49-F238E27FC236}">
                <a16:creationId xmlns:a16="http://schemas.microsoft.com/office/drawing/2014/main" id="{CD2B745C-0899-4921-8B22-97374AF49078}"/>
              </a:ext>
            </a:extLst>
          </p:cNvPr>
          <p:cNvSpPr/>
          <p:nvPr/>
        </p:nvSpPr>
        <p:spPr>
          <a:xfrm rot="16200000">
            <a:off x="9787188" y="1416505"/>
            <a:ext cx="377403" cy="3287883"/>
          </a:xfrm>
          <a:prstGeom prst="leftBrace">
            <a:avLst>
              <a:gd name="adj1" fmla="val 8333"/>
              <a:gd name="adj2" fmla="val 51006"/>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3" name="Google Shape;2114;p60">
            <a:extLst>
              <a:ext uri="{FF2B5EF4-FFF2-40B4-BE49-F238E27FC236}">
                <a16:creationId xmlns:a16="http://schemas.microsoft.com/office/drawing/2014/main" id="{C6890B00-2910-4ACC-B3A6-1CB0B6AEB0AF}"/>
              </a:ext>
            </a:extLst>
          </p:cNvPr>
          <p:cNvGrpSpPr/>
          <p:nvPr/>
        </p:nvGrpSpPr>
        <p:grpSpPr>
          <a:xfrm>
            <a:off x="8373181" y="3600691"/>
            <a:ext cx="3489392" cy="2376355"/>
            <a:chOff x="5200606" y="2448772"/>
            <a:chExt cx="1620577" cy="1280012"/>
          </a:xfrm>
        </p:grpSpPr>
        <p:sp>
          <p:nvSpPr>
            <p:cNvPr id="174" name="Google Shape;2137;p60">
              <a:extLst>
                <a:ext uri="{FF2B5EF4-FFF2-40B4-BE49-F238E27FC236}">
                  <a16:creationId xmlns:a16="http://schemas.microsoft.com/office/drawing/2014/main" id="{F088391F-5CBA-4C6B-B0E2-B864683B4AA7}"/>
                </a:ext>
              </a:extLst>
            </p:cNvPr>
            <p:cNvSpPr/>
            <p:nvPr/>
          </p:nvSpPr>
          <p:spPr>
            <a:xfrm>
              <a:off x="5734569" y="3367817"/>
              <a:ext cx="660370" cy="360966"/>
            </a:xfrm>
            <a:custGeom>
              <a:avLst/>
              <a:gdLst/>
              <a:ahLst/>
              <a:cxnLst/>
              <a:rect l="l" t="t" r="r" b="b"/>
              <a:pathLst>
                <a:path w="22793" h="12460" extrusionOk="0">
                  <a:moveTo>
                    <a:pt x="4458" y="0"/>
                  </a:moveTo>
                  <a:lnTo>
                    <a:pt x="3009" y="3402"/>
                  </a:lnTo>
                  <a:lnTo>
                    <a:pt x="2284" y="5104"/>
                  </a:lnTo>
                  <a:lnTo>
                    <a:pt x="1434" y="7088"/>
                  </a:lnTo>
                  <a:lnTo>
                    <a:pt x="0" y="10475"/>
                  </a:lnTo>
                  <a:cubicBezTo>
                    <a:pt x="725" y="11640"/>
                    <a:pt x="2017" y="12460"/>
                    <a:pt x="3560" y="12460"/>
                  </a:cubicBezTo>
                  <a:lnTo>
                    <a:pt x="22793" y="12460"/>
                  </a:lnTo>
                  <a:lnTo>
                    <a:pt x="22793" y="10380"/>
                  </a:lnTo>
                  <a:lnTo>
                    <a:pt x="17185" y="10380"/>
                  </a:lnTo>
                  <a:cubicBezTo>
                    <a:pt x="15327" y="10380"/>
                    <a:pt x="14082" y="8490"/>
                    <a:pt x="14807" y="6773"/>
                  </a:cubicBezTo>
                  <a:lnTo>
                    <a:pt x="15531" y="5104"/>
                  </a:lnTo>
                  <a:lnTo>
                    <a:pt x="16256" y="3402"/>
                  </a:lnTo>
                  <a:lnTo>
                    <a:pt x="17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75" name="Google Shape;2138;p60">
              <a:extLst>
                <a:ext uri="{FF2B5EF4-FFF2-40B4-BE49-F238E27FC236}">
                  <a16:creationId xmlns:a16="http://schemas.microsoft.com/office/drawing/2014/main" id="{3D24AFE8-7FCE-468E-AA43-54E947F68971}"/>
                </a:ext>
              </a:extLst>
            </p:cNvPr>
            <p:cNvSpPr/>
            <p:nvPr/>
          </p:nvSpPr>
          <p:spPr>
            <a:xfrm>
              <a:off x="5709016" y="3368252"/>
              <a:ext cx="405731" cy="360532"/>
            </a:xfrm>
            <a:custGeom>
              <a:avLst/>
              <a:gdLst/>
              <a:ahLst/>
              <a:cxnLst/>
              <a:rect l="l" t="t" r="r" b="b"/>
              <a:pathLst>
                <a:path w="14004" h="12445" extrusionOk="0">
                  <a:moveTo>
                    <a:pt x="3387" y="1"/>
                  </a:moveTo>
                  <a:lnTo>
                    <a:pt x="583" y="6585"/>
                  </a:lnTo>
                  <a:cubicBezTo>
                    <a:pt x="0" y="7940"/>
                    <a:pt x="189" y="9357"/>
                    <a:pt x="882" y="10460"/>
                  </a:cubicBezTo>
                  <a:cubicBezTo>
                    <a:pt x="1607" y="11625"/>
                    <a:pt x="2899" y="12445"/>
                    <a:pt x="4442" y="12445"/>
                  </a:cubicBezTo>
                  <a:lnTo>
                    <a:pt x="14003" y="12445"/>
                  </a:lnTo>
                  <a:lnTo>
                    <a:pt x="14003" y="10365"/>
                  </a:lnTo>
                  <a:lnTo>
                    <a:pt x="4489" y="10365"/>
                  </a:lnTo>
                  <a:cubicBezTo>
                    <a:pt x="2804" y="10365"/>
                    <a:pt x="1654" y="8633"/>
                    <a:pt x="2316" y="7073"/>
                  </a:cubicBezTo>
                  <a:lnTo>
                    <a:pt x="53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76" name="Google Shape;2139;p60">
              <a:extLst>
                <a:ext uri="{FF2B5EF4-FFF2-40B4-BE49-F238E27FC236}">
                  <a16:creationId xmlns:a16="http://schemas.microsoft.com/office/drawing/2014/main" id="{0F2EB455-C554-4EFB-94F2-25863BEC1AC7}"/>
                </a:ext>
              </a:extLst>
            </p:cNvPr>
            <p:cNvSpPr/>
            <p:nvPr/>
          </p:nvSpPr>
          <p:spPr>
            <a:xfrm>
              <a:off x="5971420" y="3668526"/>
              <a:ext cx="423520" cy="60258"/>
            </a:xfrm>
            <a:custGeom>
              <a:avLst/>
              <a:gdLst/>
              <a:ahLst/>
              <a:cxnLst/>
              <a:rect l="l" t="t" r="r" b="b"/>
              <a:pathLst>
                <a:path w="14618" h="2080" extrusionOk="0">
                  <a:moveTo>
                    <a:pt x="0" y="0"/>
                  </a:moveTo>
                  <a:lnTo>
                    <a:pt x="0" y="2080"/>
                  </a:lnTo>
                  <a:lnTo>
                    <a:pt x="14618" y="2080"/>
                  </a:lnTo>
                  <a:lnTo>
                    <a:pt x="146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77" name="Google Shape;2140;p60">
              <a:extLst>
                <a:ext uri="{FF2B5EF4-FFF2-40B4-BE49-F238E27FC236}">
                  <a16:creationId xmlns:a16="http://schemas.microsoft.com/office/drawing/2014/main" id="{6AE34A70-C972-424D-9FCD-7FC04956B587}"/>
                </a:ext>
              </a:extLst>
            </p:cNvPr>
            <p:cNvSpPr/>
            <p:nvPr/>
          </p:nvSpPr>
          <p:spPr>
            <a:xfrm>
              <a:off x="5200606" y="2450598"/>
              <a:ext cx="1620577" cy="1017629"/>
            </a:xfrm>
            <a:custGeom>
              <a:avLst/>
              <a:gdLst/>
              <a:ahLst/>
              <a:cxnLst/>
              <a:rect l="l" t="t" r="r" b="b"/>
              <a:pathLst>
                <a:path w="55935" h="35127" extrusionOk="0">
                  <a:moveTo>
                    <a:pt x="1828" y="1"/>
                  </a:moveTo>
                  <a:cubicBezTo>
                    <a:pt x="788" y="1"/>
                    <a:pt x="1" y="867"/>
                    <a:pt x="95" y="1907"/>
                  </a:cubicBezTo>
                  <a:lnTo>
                    <a:pt x="2694" y="33220"/>
                  </a:lnTo>
                  <a:cubicBezTo>
                    <a:pt x="2789" y="34276"/>
                    <a:pt x="3718" y="35126"/>
                    <a:pt x="4758" y="35126"/>
                  </a:cubicBezTo>
                  <a:lnTo>
                    <a:pt x="54108" y="35126"/>
                  </a:lnTo>
                  <a:cubicBezTo>
                    <a:pt x="55147" y="35126"/>
                    <a:pt x="55935" y="34276"/>
                    <a:pt x="55840" y="33220"/>
                  </a:cubicBezTo>
                  <a:lnTo>
                    <a:pt x="53226" y="1907"/>
                  </a:lnTo>
                  <a:cubicBezTo>
                    <a:pt x="53147" y="851"/>
                    <a:pt x="52218" y="1"/>
                    <a:pt x="51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78" name="Google Shape;2141;p60">
              <a:extLst>
                <a:ext uri="{FF2B5EF4-FFF2-40B4-BE49-F238E27FC236}">
                  <a16:creationId xmlns:a16="http://schemas.microsoft.com/office/drawing/2014/main" id="{7555464A-09D7-4718-A06D-949816F4F955}"/>
                </a:ext>
              </a:extLst>
            </p:cNvPr>
            <p:cNvSpPr/>
            <p:nvPr/>
          </p:nvSpPr>
          <p:spPr>
            <a:xfrm>
              <a:off x="5252177" y="2448773"/>
              <a:ext cx="1561270" cy="1017629"/>
            </a:xfrm>
            <a:custGeom>
              <a:avLst/>
              <a:gdLst/>
              <a:ahLst/>
              <a:cxnLst/>
              <a:rect l="l" t="t" r="r" b="b"/>
              <a:pathLst>
                <a:path w="53888" h="35127" extrusionOk="0">
                  <a:moveTo>
                    <a:pt x="1828" y="1"/>
                  </a:moveTo>
                  <a:cubicBezTo>
                    <a:pt x="788" y="1"/>
                    <a:pt x="1" y="851"/>
                    <a:pt x="95" y="1907"/>
                  </a:cubicBezTo>
                  <a:lnTo>
                    <a:pt x="2710" y="33220"/>
                  </a:lnTo>
                  <a:cubicBezTo>
                    <a:pt x="2789" y="34276"/>
                    <a:pt x="3718" y="35126"/>
                    <a:pt x="4758" y="35126"/>
                  </a:cubicBezTo>
                  <a:lnTo>
                    <a:pt x="52044" y="35126"/>
                  </a:lnTo>
                  <a:cubicBezTo>
                    <a:pt x="53100" y="35126"/>
                    <a:pt x="53887" y="34276"/>
                    <a:pt x="53793" y="33220"/>
                  </a:cubicBezTo>
                  <a:lnTo>
                    <a:pt x="51178" y="1907"/>
                  </a:lnTo>
                  <a:cubicBezTo>
                    <a:pt x="51099" y="851"/>
                    <a:pt x="50170" y="1"/>
                    <a:pt x="49114"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79" name="Google Shape;2142;p60">
              <a:extLst>
                <a:ext uri="{FF2B5EF4-FFF2-40B4-BE49-F238E27FC236}">
                  <a16:creationId xmlns:a16="http://schemas.microsoft.com/office/drawing/2014/main" id="{8F6C760C-2134-4EBD-AACF-A73960D0FADC}"/>
                </a:ext>
              </a:extLst>
            </p:cNvPr>
            <p:cNvSpPr/>
            <p:nvPr/>
          </p:nvSpPr>
          <p:spPr>
            <a:xfrm>
              <a:off x="5252177" y="2448773"/>
              <a:ext cx="1561270" cy="878399"/>
            </a:xfrm>
            <a:custGeom>
              <a:avLst/>
              <a:gdLst/>
              <a:ahLst/>
              <a:cxnLst/>
              <a:rect l="l" t="t" r="r" b="b"/>
              <a:pathLst>
                <a:path w="53888" h="35127" extrusionOk="0">
                  <a:moveTo>
                    <a:pt x="1828" y="1"/>
                  </a:moveTo>
                  <a:cubicBezTo>
                    <a:pt x="788" y="1"/>
                    <a:pt x="1" y="851"/>
                    <a:pt x="95" y="1907"/>
                  </a:cubicBezTo>
                  <a:lnTo>
                    <a:pt x="2710" y="33220"/>
                  </a:lnTo>
                  <a:cubicBezTo>
                    <a:pt x="2789" y="34276"/>
                    <a:pt x="3718" y="35126"/>
                    <a:pt x="4758" y="35126"/>
                  </a:cubicBezTo>
                  <a:lnTo>
                    <a:pt x="52044" y="35126"/>
                  </a:lnTo>
                  <a:cubicBezTo>
                    <a:pt x="53100" y="35126"/>
                    <a:pt x="53887" y="34276"/>
                    <a:pt x="53793" y="33220"/>
                  </a:cubicBezTo>
                  <a:lnTo>
                    <a:pt x="51178" y="1907"/>
                  </a:lnTo>
                  <a:cubicBezTo>
                    <a:pt x="51099" y="851"/>
                    <a:pt x="50170" y="1"/>
                    <a:pt x="49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80" name="Google Shape;2143;p60">
              <a:extLst>
                <a:ext uri="{FF2B5EF4-FFF2-40B4-BE49-F238E27FC236}">
                  <a16:creationId xmlns:a16="http://schemas.microsoft.com/office/drawing/2014/main" id="{1375D5E7-ECB3-4B26-BFBD-F3949CFBB4C3}"/>
                </a:ext>
              </a:extLst>
            </p:cNvPr>
            <p:cNvSpPr/>
            <p:nvPr/>
          </p:nvSpPr>
          <p:spPr>
            <a:xfrm>
              <a:off x="5252177" y="2448772"/>
              <a:ext cx="1549855" cy="950998"/>
            </a:xfrm>
            <a:custGeom>
              <a:avLst/>
              <a:gdLst/>
              <a:ahLst/>
              <a:cxnLst/>
              <a:rect l="l" t="t" r="r" b="b"/>
              <a:pathLst>
                <a:path w="53494" h="29661" extrusionOk="0">
                  <a:moveTo>
                    <a:pt x="1828" y="1"/>
                  </a:moveTo>
                  <a:cubicBezTo>
                    <a:pt x="788" y="1"/>
                    <a:pt x="1" y="851"/>
                    <a:pt x="95" y="1907"/>
                  </a:cubicBezTo>
                  <a:lnTo>
                    <a:pt x="2411" y="29661"/>
                  </a:lnTo>
                  <a:lnTo>
                    <a:pt x="53493" y="29661"/>
                  </a:lnTo>
                  <a:lnTo>
                    <a:pt x="51178" y="1907"/>
                  </a:lnTo>
                  <a:cubicBezTo>
                    <a:pt x="51099" y="851"/>
                    <a:pt x="50170" y="1"/>
                    <a:pt x="49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81" name="Google Shape;2144;p60">
              <a:extLst>
                <a:ext uri="{FF2B5EF4-FFF2-40B4-BE49-F238E27FC236}">
                  <a16:creationId xmlns:a16="http://schemas.microsoft.com/office/drawing/2014/main" id="{4B35C5A6-72D2-43DC-A0A6-70227BF242C3}"/>
                </a:ext>
              </a:extLst>
            </p:cNvPr>
            <p:cNvSpPr/>
            <p:nvPr/>
          </p:nvSpPr>
          <p:spPr>
            <a:xfrm>
              <a:off x="5305139" y="2501266"/>
              <a:ext cx="1441672" cy="754321"/>
            </a:xfrm>
            <a:custGeom>
              <a:avLst/>
              <a:gdLst/>
              <a:ahLst/>
              <a:cxnLst/>
              <a:rect l="l" t="t" r="r" b="b"/>
              <a:pathLst>
                <a:path w="49760" h="26038" extrusionOk="0">
                  <a:moveTo>
                    <a:pt x="1055" y="0"/>
                  </a:moveTo>
                  <a:cubicBezTo>
                    <a:pt x="441" y="0"/>
                    <a:pt x="0" y="488"/>
                    <a:pt x="47" y="1087"/>
                  </a:cubicBezTo>
                  <a:lnTo>
                    <a:pt x="2048" y="24950"/>
                  </a:lnTo>
                  <a:cubicBezTo>
                    <a:pt x="2095" y="25549"/>
                    <a:pt x="2631" y="26037"/>
                    <a:pt x="3229" y="26037"/>
                  </a:cubicBezTo>
                  <a:lnTo>
                    <a:pt x="48720" y="26037"/>
                  </a:lnTo>
                  <a:cubicBezTo>
                    <a:pt x="49318" y="26037"/>
                    <a:pt x="49759" y="25549"/>
                    <a:pt x="49712" y="24950"/>
                  </a:cubicBezTo>
                  <a:lnTo>
                    <a:pt x="47727" y="1087"/>
                  </a:lnTo>
                  <a:cubicBezTo>
                    <a:pt x="47680" y="488"/>
                    <a:pt x="47145" y="0"/>
                    <a:pt x="465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82" name="Google Shape;2145;p60">
              <a:extLst>
                <a:ext uri="{FF2B5EF4-FFF2-40B4-BE49-F238E27FC236}">
                  <a16:creationId xmlns:a16="http://schemas.microsoft.com/office/drawing/2014/main" id="{6FF8825D-4648-447F-A8B5-10C49E46FEA0}"/>
                </a:ext>
              </a:extLst>
            </p:cNvPr>
            <p:cNvSpPr/>
            <p:nvPr/>
          </p:nvSpPr>
          <p:spPr>
            <a:xfrm>
              <a:off x="5311049" y="2587047"/>
              <a:ext cx="1435761" cy="739901"/>
            </a:xfrm>
            <a:custGeom>
              <a:avLst/>
              <a:gdLst/>
              <a:ahLst/>
              <a:cxnLst/>
              <a:rect l="l" t="t" r="r" b="b"/>
              <a:pathLst>
                <a:path w="49556" h="23077" extrusionOk="0">
                  <a:moveTo>
                    <a:pt x="1" y="0"/>
                  </a:moveTo>
                  <a:lnTo>
                    <a:pt x="190" y="2190"/>
                  </a:lnTo>
                  <a:lnTo>
                    <a:pt x="1844" y="21989"/>
                  </a:lnTo>
                  <a:cubicBezTo>
                    <a:pt x="1891" y="22588"/>
                    <a:pt x="2427" y="23076"/>
                    <a:pt x="3025" y="23076"/>
                  </a:cubicBezTo>
                  <a:lnTo>
                    <a:pt x="48516" y="23076"/>
                  </a:lnTo>
                  <a:cubicBezTo>
                    <a:pt x="49114" y="23076"/>
                    <a:pt x="49555" y="22588"/>
                    <a:pt x="49508" y="21989"/>
                  </a:cubicBezTo>
                  <a:lnTo>
                    <a:pt x="47854" y="2190"/>
                  </a:lnTo>
                  <a:lnTo>
                    <a:pt x="47681" y="0"/>
                  </a:lnTo>
                  <a:close/>
                </a:path>
              </a:pathLst>
            </a:custGeom>
            <a:solidFill>
              <a:srgbClr val="FFFFFF"/>
            </a:solidFill>
            <a:ln>
              <a:noFill/>
            </a:ln>
          </p:spPr>
          <p:txBody>
            <a:bodyPr spcFirstLastPara="1" wrap="square" lIns="91425" tIns="91425" rIns="91425" bIns="91425" anchor="ctr" anchorCtr="0">
              <a:noAutofit/>
            </a:bodyPr>
            <a:lstStyle/>
            <a:p>
              <a:pPr marL="171450" lvl="0" indent="-171450" algn="l" rtl="0">
                <a:spcBef>
                  <a:spcPts val="0"/>
                </a:spcBef>
                <a:spcAft>
                  <a:spcPts val="0"/>
                </a:spcAft>
                <a:buFont typeface="Arial" panose="020B0604020202020204" pitchFamily="34" charset="0"/>
                <a:buChar char="•"/>
              </a:pPr>
              <a:endParaRPr lang="es-EC" sz="1300" dirty="0">
                <a:latin typeface="Calibri" panose="020F0502020204030204" pitchFamily="34" charset="0"/>
                <a:cs typeface="Calibri" panose="020F0502020204030204" pitchFamily="34" charset="0"/>
              </a:endParaRPr>
            </a:p>
            <a:p>
              <a:pPr marL="171450" lvl="0" indent="-171450" algn="l" rtl="0">
                <a:spcBef>
                  <a:spcPts val="0"/>
                </a:spcBef>
                <a:spcAft>
                  <a:spcPts val="0"/>
                </a:spcAft>
                <a:buFont typeface="Arial" panose="020B0604020202020204" pitchFamily="34" charset="0"/>
                <a:buChar char="•"/>
              </a:pPr>
              <a:r>
                <a:rPr lang="es-EC" sz="1300" dirty="0">
                  <a:latin typeface="Calibri" panose="020F0502020204030204" pitchFamily="34" charset="0"/>
                  <a:cs typeface="Calibri" panose="020F0502020204030204" pitchFamily="34" charset="0"/>
                </a:rPr>
                <a:t>Análisis de abundancias relativas.</a:t>
              </a:r>
            </a:p>
            <a:p>
              <a:pPr marL="171450" lvl="0" indent="-171450" algn="l" rtl="0">
                <a:spcBef>
                  <a:spcPts val="0"/>
                </a:spcBef>
                <a:spcAft>
                  <a:spcPts val="0"/>
                </a:spcAft>
                <a:buFont typeface="Arial" panose="020B0604020202020204" pitchFamily="34" charset="0"/>
                <a:buChar char="•"/>
              </a:pPr>
              <a:r>
                <a:rPr lang="es-EC" sz="1300" dirty="0">
                  <a:latin typeface="Calibri" panose="020F0502020204030204" pitchFamily="34" charset="0"/>
                  <a:cs typeface="Calibri" panose="020F0502020204030204" pitchFamily="34" charset="0"/>
                </a:rPr>
                <a:t>Determinación de indicadores de diversidad</a:t>
              </a:r>
            </a:p>
            <a:p>
              <a:pPr marL="171450" lvl="0" indent="-171450" algn="l" rtl="0">
                <a:spcBef>
                  <a:spcPts val="0"/>
                </a:spcBef>
                <a:spcAft>
                  <a:spcPts val="0"/>
                </a:spcAft>
                <a:buFont typeface="Arial" panose="020B0604020202020204" pitchFamily="34" charset="0"/>
                <a:buChar char="•"/>
              </a:pPr>
              <a:r>
                <a:rPr lang="es-EC" sz="1300" dirty="0">
                  <a:latin typeface="Calibri" panose="020F0502020204030204" pitchFamily="34" charset="0"/>
                  <a:cs typeface="Calibri" panose="020F0502020204030204" pitchFamily="34" charset="0"/>
                </a:rPr>
                <a:t>Análisis de abundancias diferenciales.</a:t>
              </a:r>
            </a:p>
            <a:p>
              <a:pPr lvl="1"/>
              <a:r>
                <a:rPr lang="es-EC" sz="1300" dirty="0">
                  <a:solidFill>
                    <a:schemeClr val="accent2"/>
                  </a:solidFill>
                  <a:latin typeface="Calibri" panose="020F0502020204030204" pitchFamily="34" charset="0"/>
                  <a:cs typeface="Calibri" panose="020F0502020204030204" pitchFamily="34" charset="0"/>
                </a:rPr>
                <a:t>Librerías: Microbiome v.1.14.0, Vegan v.2,5-7, Divnet v.0.3.7</a:t>
              </a:r>
              <a:endParaRPr sz="1300" dirty="0">
                <a:solidFill>
                  <a:schemeClr val="accent2"/>
                </a:solidFill>
                <a:latin typeface="Calibri" panose="020F0502020204030204" pitchFamily="34" charset="0"/>
                <a:cs typeface="Calibri" panose="020F0502020204030204" pitchFamily="34" charset="0"/>
              </a:endParaRPr>
            </a:p>
          </p:txBody>
        </p:sp>
        <p:sp>
          <p:nvSpPr>
            <p:cNvPr id="183" name="Google Shape;2146;p60">
              <a:extLst>
                <a:ext uri="{FF2B5EF4-FFF2-40B4-BE49-F238E27FC236}">
                  <a16:creationId xmlns:a16="http://schemas.microsoft.com/office/drawing/2014/main" id="{C6431F45-ED51-48C7-8858-65B677C09721}"/>
                </a:ext>
              </a:extLst>
            </p:cNvPr>
            <p:cNvSpPr/>
            <p:nvPr/>
          </p:nvSpPr>
          <p:spPr>
            <a:xfrm>
              <a:off x="5311049" y="2587047"/>
              <a:ext cx="1386914" cy="63444"/>
            </a:xfrm>
            <a:custGeom>
              <a:avLst/>
              <a:gdLst/>
              <a:ahLst/>
              <a:cxnLst/>
              <a:rect l="l" t="t" r="r" b="b"/>
              <a:pathLst>
                <a:path w="47870" h="2190" extrusionOk="0">
                  <a:moveTo>
                    <a:pt x="1" y="0"/>
                  </a:moveTo>
                  <a:lnTo>
                    <a:pt x="190" y="2190"/>
                  </a:lnTo>
                  <a:lnTo>
                    <a:pt x="47870" y="2190"/>
                  </a:lnTo>
                  <a:lnTo>
                    <a:pt x="47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84" name="Google Shape;2166;p60">
              <a:extLst>
                <a:ext uri="{FF2B5EF4-FFF2-40B4-BE49-F238E27FC236}">
                  <a16:creationId xmlns:a16="http://schemas.microsoft.com/office/drawing/2014/main" id="{4E892C36-9442-4A52-A501-C161D1129BE7}"/>
                </a:ext>
              </a:extLst>
            </p:cNvPr>
            <p:cNvSpPr/>
            <p:nvPr/>
          </p:nvSpPr>
          <p:spPr>
            <a:xfrm>
              <a:off x="5328867" y="2523602"/>
              <a:ext cx="318553" cy="64371"/>
            </a:xfrm>
            <a:custGeom>
              <a:avLst/>
              <a:gdLst/>
              <a:ahLst/>
              <a:cxnLst/>
              <a:rect l="l" t="t" r="r" b="b"/>
              <a:pathLst>
                <a:path w="10995" h="2222" extrusionOk="0">
                  <a:moveTo>
                    <a:pt x="709" y="1"/>
                  </a:moveTo>
                  <a:cubicBezTo>
                    <a:pt x="299" y="1"/>
                    <a:pt x="0" y="347"/>
                    <a:pt x="47" y="757"/>
                  </a:cubicBezTo>
                  <a:lnTo>
                    <a:pt x="189" y="2222"/>
                  </a:lnTo>
                  <a:lnTo>
                    <a:pt x="10995" y="2222"/>
                  </a:lnTo>
                  <a:lnTo>
                    <a:pt x="9813" y="395"/>
                  </a:lnTo>
                  <a:cubicBezTo>
                    <a:pt x="9656" y="158"/>
                    <a:pt x="9388" y="1"/>
                    <a:pt x="9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85" name="Google Shape;2167;p60">
              <a:extLst>
                <a:ext uri="{FF2B5EF4-FFF2-40B4-BE49-F238E27FC236}">
                  <a16:creationId xmlns:a16="http://schemas.microsoft.com/office/drawing/2014/main" id="{74A16654-9810-4980-8A59-F04EF92F6D41}"/>
                </a:ext>
              </a:extLst>
            </p:cNvPr>
            <p:cNvSpPr/>
            <p:nvPr/>
          </p:nvSpPr>
          <p:spPr>
            <a:xfrm>
              <a:off x="5385451" y="2537769"/>
              <a:ext cx="37432" cy="36531"/>
            </a:xfrm>
            <a:custGeom>
              <a:avLst/>
              <a:gdLst/>
              <a:ahLst/>
              <a:cxnLst/>
              <a:rect l="l" t="t" r="r" b="b"/>
              <a:pathLst>
                <a:path w="1292" h="1261" extrusionOk="0">
                  <a:moveTo>
                    <a:pt x="599" y="189"/>
                  </a:moveTo>
                  <a:cubicBezTo>
                    <a:pt x="835" y="189"/>
                    <a:pt x="1056" y="394"/>
                    <a:pt x="1087" y="630"/>
                  </a:cubicBezTo>
                  <a:cubicBezTo>
                    <a:pt x="1103" y="756"/>
                    <a:pt x="1071" y="866"/>
                    <a:pt x="993" y="945"/>
                  </a:cubicBezTo>
                  <a:cubicBezTo>
                    <a:pt x="914" y="1024"/>
                    <a:pt x="819" y="1071"/>
                    <a:pt x="709" y="1071"/>
                  </a:cubicBezTo>
                  <a:cubicBezTo>
                    <a:pt x="457" y="1071"/>
                    <a:pt x="237" y="866"/>
                    <a:pt x="205" y="614"/>
                  </a:cubicBezTo>
                  <a:cubicBezTo>
                    <a:pt x="205" y="504"/>
                    <a:pt x="237" y="394"/>
                    <a:pt x="300" y="315"/>
                  </a:cubicBezTo>
                  <a:cubicBezTo>
                    <a:pt x="378" y="236"/>
                    <a:pt x="473" y="189"/>
                    <a:pt x="599" y="189"/>
                  </a:cubicBezTo>
                  <a:close/>
                  <a:moveTo>
                    <a:pt x="599" y="0"/>
                  </a:moveTo>
                  <a:cubicBezTo>
                    <a:pt x="426" y="0"/>
                    <a:pt x="268" y="63"/>
                    <a:pt x="158" y="173"/>
                  </a:cubicBezTo>
                  <a:cubicBezTo>
                    <a:pt x="48" y="299"/>
                    <a:pt x="0" y="457"/>
                    <a:pt x="16" y="630"/>
                  </a:cubicBezTo>
                  <a:cubicBezTo>
                    <a:pt x="48" y="977"/>
                    <a:pt x="363" y="1260"/>
                    <a:pt x="709" y="1260"/>
                  </a:cubicBezTo>
                  <a:cubicBezTo>
                    <a:pt x="867" y="1260"/>
                    <a:pt x="1024" y="1197"/>
                    <a:pt x="1134" y="1071"/>
                  </a:cubicBezTo>
                  <a:cubicBezTo>
                    <a:pt x="1245" y="945"/>
                    <a:pt x="1292" y="788"/>
                    <a:pt x="1276" y="614"/>
                  </a:cubicBezTo>
                  <a:cubicBezTo>
                    <a:pt x="1245" y="268"/>
                    <a:pt x="945" y="0"/>
                    <a:pt x="5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86" name="Google Shape;2168;p60">
              <a:extLst>
                <a:ext uri="{FF2B5EF4-FFF2-40B4-BE49-F238E27FC236}">
                  <a16:creationId xmlns:a16="http://schemas.microsoft.com/office/drawing/2014/main" id="{2F42D522-41AC-44AE-A34B-2D1F41169A17}"/>
                </a:ext>
              </a:extLst>
            </p:cNvPr>
            <p:cNvSpPr/>
            <p:nvPr/>
          </p:nvSpPr>
          <p:spPr>
            <a:xfrm>
              <a:off x="5450697" y="2537769"/>
              <a:ext cx="37461" cy="36531"/>
            </a:xfrm>
            <a:custGeom>
              <a:avLst/>
              <a:gdLst/>
              <a:ahLst/>
              <a:cxnLst/>
              <a:rect l="l" t="t" r="r" b="b"/>
              <a:pathLst>
                <a:path w="1293" h="1261" extrusionOk="0">
                  <a:moveTo>
                    <a:pt x="584" y="189"/>
                  </a:moveTo>
                  <a:cubicBezTo>
                    <a:pt x="836" y="189"/>
                    <a:pt x="1056" y="394"/>
                    <a:pt x="1088" y="630"/>
                  </a:cubicBezTo>
                  <a:cubicBezTo>
                    <a:pt x="1088" y="756"/>
                    <a:pt x="1056" y="866"/>
                    <a:pt x="993" y="945"/>
                  </a:cubicBezTo>
                  <a:cubicBezTo>
                    <a:pt x="914" y="1024"/>
                    <a:pt x="820" y="1071"/>
                    <a:pt x="694" y="1071"/>
                  </a:cubicBezTo>
                  <a:cubicBezTo>
                    <a:pt x="458" y="1071"/>
                    <a:pt x="237" y="866"/>
                    <a:pt x="206" y="614"/>
                  </a:cubicBezTo>
                  <a:cubicBezTo>
                    <a:pt x="190" y="504"/>
                    <a:pt x="221" y="394"/>
                    <a:pt x="300" y="315"/>
                  </a:cubicBezTo>
                  <a:cubicBezTo>
                    <a:pt x="379" y="236"/>
                    <a:pt x="473" y="189"/>
                    <a:pt x="584" y="189"/>
                  </a:cubicBezTo>
                  <a:close/>
                  <a:moveTo>
                    <a:pt x="599" y="0"/>
                  </a:moveTo>
                  <a:cubicBezTo>
                    <a:pt x="426" y="0"/>
                    <a:pt x="269" y="63"/>
                    <a:pt x="158" y="173"/>
                  </a:cubicBezTo>
                  <a:cubicBezTo>
                    <a:pt x="48" y="299"/>
                    <a:pt x="1" y="457"/>
                    <a:pt x="17" y="630"/>
                  </a:cubicBezTo>
                  <a:cubicBezTo>
                    <a:pt x="48" y="977"/>
                    <a:pt x="363" y="1260"/>
                    <a:pt x="694" y="1260"/>
                  </a:cubicBezTo>
                  <a:cubicBezTo>
                    <a:pt x="867" y="1260"/>
                    <a:pt x="1025" y="1197"/>
                    <a:pt x="1135" y="1071"/>
                  </a:cubicBezTo>
                  <a:cubicBezTo>
                    <a:pt x="1245" y="945"/>
                    <a:pt x="1292" y="788"/>
                    <a:pt x="1277" y="614"/>
                  </a:cubicBezTo>
                  <a:cubicBezTo>
                    <a:pt x="1245" y="268"/>
                    <a:pt x="930" y="0"/>
                    <a:pt x="5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87" name="Google Shape;2169;p60">
              <a:extLst>
                <a:ext uri="{FF2B5EF4-FFF2-40B4-BE49-F238E27FC236}">
                  <a16:creationId xmlns:a16="http://schemas.microsoft.com/office/drawing/2014/main" id="{533D7DBF-7100-4E9B-BCC0-791ABB219D15}"/>
                </a:ext>
              </a:extLst>
            </p:cNvPr>
            <p:cNvSpPr/>
            <p:nvPr/>
          </p:nvSpPr>
          <p:spPr>
            <a:xfrm>
              <a:off x="5515508" y="2537769"/>
              <a:ext cx="37896" cy="36531"/>
            </a:xfrm>
            <a:custGeom>
              <a:avLst/>
              <a:gdLst/>
              <a:ahLst/>
              <a:cxnLst/>
              <a:rect l="l" t="t" r="r" b="b"/>
              <a:pathLst>
                <a:path w="1308" h="1261" extrusionOk="0">
                  <a:moveTo>
                    <a:pt x="599" y="189"/>
                  </a:moveTo>
                  <a:cubicBezTo>
                    <a:pt x="851" y="189"/>
                    <a:pt x="1072" y="394"/>
                    <a:pt x="1103" y="630"/>
                  </a:cubicBezTo>
                  <a:cubicBezTo>
                    <a:pt x="1103" y="756"/>
                    <a:pt x="1072" y="866"/>
                    <a:pt x="1009" y="945"/>
                  </a:cubicBezTo>
                  <a:cubicBezTo>
                    <a:pt x="930" y="1024"/>
                    <a:pt x="820" y="1071"/>
                    <a:pt x="709" y="1071"/>
                  </a:cubicBezTo>
                  <a:cubicBezTo>
                    <a:pt x="457" y="1071"/>
                    <a:pt x="237" y="866"/>
                    <a:pt x="221" y="614"/>
                  </a:cubicBezTo>
                  <a:cubicBezTo>
                    <a:pt x="205" y="504"/>
                    <a:pt x="237" y="394"/>
                    <a:pt x="316" y="315"/>
                  </a:cubicBezTo>
                  <a:cubicBezTo>
                    <a:pt x="394" y="236"/>
                    <a:pt x="489" y="189"/>
                    <a:pt x="599" y="189"/>
                  </a:cubicBezTo>
                  <a:close/>
                  <a:moveTo>
                    <a:pt x="599" y="0"/>
                  </a:moveTo>
                  <a:cubicBezTo>
                    <a:pt x="426" y="0"/>
                    <a:pt x="284" y="63"/>
                    <a:pt x="174" y="173"/>
                  </a:cubicBezTo>
                  <a:cubicBezTo>
                    <a:pt x="64" y="299"/>
                    <a:pt x="1" y="457"/>
                    <a:pt x="32" y="630"/>
                  </a:cubicBezTo>
                  <a:cubicBezTo>
                    <a:pt x="64" y="977"/>
                    <a:pt x="363" y="1260"/>
                    <a:pt x="709" y="1260"/>
                  </a:cubicBezTo>
                  <a:cubicBezTo>
                    <a:pt x="883" y="1260"/>
                    <a:pt x="1040" y="1197"/>
                    <a:pt x="1150" y="1071"/>
                  </a:cubicBezTo>
                  <a:cubicBezTo>
                    <a:pt x="1261" y="945"/>
                    <a:pt x="1308" y="788"/>
                    <a:pt x="1292" y="614"/>
                  </a:cubicBezTo>
                  <a:cubicBezTo>
                    <a:pt x="1261" y="268"/>
                    <a:pt x="946" y="0"/>
                    <a:pt x="5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88" name="Google Shape;2170;p60">
              <a:extLst>
                <a:ext uri="{FF2B5EF4-FFF2-40B4-BE49-F238E27FC236}">
                  <a16:creationId xmlns:a16="http://schemas.microsoft.com/office/drawing/2014/main" id="{A0B77711-9609-48B5-9BC7-8C52A465D24E}"/>
                </a:ext>
              </a:extLst>
            </p:cNvPr>
            <p:cNvSpPr/>
            <p:nvPr/>
          </p:nvSpPr>
          <p:spPr>
            <a:xfrm>
              <a:off x="5667035" y="2603473"/>
              <a:ext cx="674972" cy="31056"/>
            </a:xfrm>
            <a:custGeom>
              <a:avLst/>
              <a:gdLst/>
              <a:ahLst/>
              <a:cxnLst/>
              <a:rect l="l" t="t" r="r" b="b"/>
              <a:pathLst>
                <a:path w="23297" h="1072" extrusionOk="0">
                  <a:moveTo>
                    <a:pt x="567" y="0"/>
                  </a:moveTo>
                  <a:cubicBezTo>
                    <a:pt x="252" y="0"/>
                    <a:pt x="0" y="268"/>
                    <a:pt x="32" y="583"/>
                  </a:cubicBezTo>
                  <a:cubicBezTo>
                    <a:pt x="47" y="851"/>
                    <a:pt x="284" y="1071"/>
                    <a:pt x="567" y="1071"/>
                  </a:cubicBezTo>
                  <a:lnTo>
                    <a:pt x="22730" y="1071"/>
                  </a:lnTo>
                  <a:cubicBezTo>
                    <a:pt x="23045" y="1071"/>
                    <a:pt x="23297" y="804"/>
                    <a:pt x="23265" y="489"/>
                  </a:cubicBezTo>
                  <a:cubicBezTo>
                    <a:pt x="23249" y="205"/>
                    <a:pt x="23013" y="0"/>
                    <a:pt x="22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90" name="Google Shape;2239;p60">
              <a:extLst>
                <a:ext uri="{FF2B5EF4-FFF2-40B4-BE49-F238E27FC236}">
                  <a16:creationId xmlns:a16="http://schemas.microsoft.com/office/drawing/2014/main" id="{7E0B11F5-85B6-4FF1-BA3A-9B51A6E7AA89}"/>
                </a:ext>
              </a:extLst>
            </p:cNvPr>
            <p:cNvSpPr/>
            <p:nvPr/>
          </p:nvSpPr>
          <p:spPr>
            <a:xfrm>
              <a:off x="6308225" y="3393803"/>
              <a:ext cx="99955" cy="5968"/>
            </a:xfrm>
            <a:custGeom>
              <a:avLst/>
              <a:gdLst/>
              <a:ahLst/>
              <a:cxnLst/>
              <a:rect l="l" t="t" r="r" b="b"/>
              <a:pathLst>
                <a:path w="3450" h="206" extrusionOk="0">
                  <a:moveTo>
                    <a:pt x="0" y="1"/>
                  </a:moveTo>
                  <a:lnTo>
                    <a:pt x="0" y="206"/>
                  </a:lnTo>
                  <a:lnTo>
                    <a:pt x="3450" y="206"/>
                  </a:lnTo>
                  <a:lnTo>
                    <a:pt x="3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grpSp>
      <p:sp>
        <p:nvSpPr>
          <p:cNvPr id="196" name="Google Shape;2118;p60">
            <a:extLst>
              <a:ext uri="{FF2B5EF4-FFF2-40B4-BE49-F238E27FC236}">
                <a16:creationId xmlns:a16="http://schemas.microsoft.com/office/drawing/2014/main" id="{BD9572B9-BAEF-4FBF-9649-61F70213D85C}"/>
              </a:ext>
            </a:extLst>
          </p:cNvPr>
          <p:cNvSpPr/>
          <p:nvPr/>
        </p:nvSpPr>
        <p:spPr>
          <a:xfrm>
            <a:off x="6178900" y="3673354"/>
            <a:ext cx="1612689" cy="1824253"/>
          </a:xfrm>
          <a:custGeom>
            <a:avLst/>
            <a:gdLst/>
            <a:ahLst/>
            <a:cxnLst/>
            <a:rect l="l" t="t" r="r" b="b"/>
            <a:pathLst>
              <a:path w="33048" h="39506" extrusionOk="0">
                <a:moveTo>
                  <a:pt x="4726" y="1"/>
                </a:moveTo>
                <a:cubicBezTo>
                  <a:pt x="3639" y="1"/>
                  <a:pt x="2709" y="867"/>
                  <a:pt x="2631" y="1938"/>
                </a:cubicBezTo>
                <a:lnTo>
                  <a:pt x="63" y="37552"/>
                </a:lnTo>
                <a:cubicBezTo>
                  <a:pt x="0" y="38623"/>
                  <a:pt x="803" y="39505"/>
                  <a:pt x="1875" y="39505"/>
                </a:cubicBezTo>
                <a:lnTo>
                  <a:pt x="28322" y="39505"/>
                </a:lnTo>
                <a:cubicBezTo>
                  <a:pt x="29393" y="39505"/>
                  <a:pt x="30322" y="38623"/>
                  <a:pt x="30401" y="37552"/>
                </a:cubicBezTo>
                <a:lnTo>
                  <a:pt x="32968" y="1938"/>
                </a:lnTo>
                <a:cubicBezTo>
                  <a:pt x="33047" y="867"/>
                  <a:pt x="32244" y="1"/>
                  <a:pt x="3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2119;p60">
            <a:extLst>
              <a:ext uri="{FF2B5EF4-FFF2-40B4-BE49-F238E27FC236}">
                <a16:creationId xmlns:a16="http://schemas.microsoft.com/office/drawing/2014/main" id="{CDAE9D3F-82FD-47E8-BB00-590C40371AD8}"/>
              </a:ext>
            </a:extLst>
          </p:cNvPr>
          <p:cNvSpPr/>
          <p:nvPr/>
        </p:nvSpPr>
        <p:spPr>
          <a:xfrm>
            <a:off x="6144212" y="3673354"/>
            <a:ext cx="1612689" cy="1824253"/>
          </a:xfrm>
          <a:custGeom>
            <a:avLst/>
            <a:gdLst/>
            <a:ahLst/>
            <a:cxnLst/>
            <a:rect l="l" t="t" r="r" b="b"/>
            <a:pathLst>
              <a:path w="33048" h="39506" extrusionOk="0">
                <a:moveTo>
                  <a:pt x="4726" y="1"/>
                </a:moveTo>
                <a:cubicBezTo>
                  <a:pt x="3655" y="1"/>
                  <a:pt x="2726" y="867"/>
                  <a:pt x="2647" y="1938"/>
                </a:cubicBezTo>
                <a:lnTo>
                  <a:pt x="79" y="37552"/>
                </a:lnTo>
                <a:cubicBezTo>
                  <a:pt x="1" y="38623"/>
                  <a:pt x="820" y="39505"/>
                  <a:pt x="1891" y="39505"/>
                </a:cubicBezTo>
                <a:lnTo>
                  <a:pt x="28322" y="39505"/>
                </a:lnTo>
                <a:cubicBezTo>
                  <a:pt x="29409" y="39505"/>
                  <a:pt x="30338" y="38623"/>
                  <a:pt x="30417" y="37552"/>
                </a:cubicBezTo>
                <a:lnTo>
                  <a:pt x="32985" y="1938"/>
                </a:lnTo>
                <a:cubicBezTo>
                  <a:pt x="33048" y="867"/>
                  <a:pt x="32244" y="1"/>
                  <a:pt x="31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2121;p60">
            <a:extLst>
              <a:ext uri="{FF2B5EF4-FFF2-40B4-BE49-F238E27FC236}">
                <a16:creationId xmlns:a16="http://schemas.microsoft.com/office/drawing/2014/main" id="{DD3CF238-D3A4-46E4-87E7-784C2EEA0934}"/>
              </a:ext>
            </a:extLst>
          </p:cNvPr>
          <p:cNvSpPr/>
          <p:nvPr/>
        </p:nvSpPr>
        <p:spPr>
          <a:xfrm>
            <a:off x="6247607" y="3750210"/>
            <a:ext cx="1395926" cy="1685353"/>
          </a:xfrm>
          <a:custGeom>
            <a:avLst/>
            <a:gdLst/>
            <a:ahLst/>
            <a:cxnLst/>
            <a:rect l="l" t="t" r="r" b="b"/>
            <a:pathLst>
              <a:path w="28606" h="36498" extrusionOk="0">
                <a:moveTo>
                  <a:pt x="3813" y="1"/>
                </a:moveTo>
                <a:cubicBezTo>
                  <a:pt x="3135" y="1"/>
                  <a:pt x="2553" y="552"/>
                  <a:pt x="2505" y="1230"/>
                </a:cubicBezTo>
                <a:lnTo>
                  <a:pt x="48" y="35269"/>
                </a:lnTo>
                <a:cubicBezTo>
                  <a:pt x="1" y="35946"/>
                  <a:pt x="521" y="36497"/>
                  <a:pt x="1198" y="36497"/>
                </a:cubicBezTo>
                <a:lnTo>
                  <a:pt x="24794" y="36497"/>
                </a:lnTo>
                <a:cubicBezTo>
                  <a:pt x="25471" y="36497"/>
                  <a:pt x="26054" y="35946"/>
                  <a:pt x="26101" y="35269"/>
                </a:cubicBezTo>
                <a:lnTo>
                  <a:pt x="28558" y="1230"/>
                </a:lnTo>
                <a:cubicBezTo>
                  <a:pt x="28606" y="552"/>
                  <a:pt x="28102" y="1"/>
                  <a:pt x="27409" y="1"/>
                </a:cubicBezTo>
                <a:close/>
              </a:path>
            </a:pathLst>
          </a:custGeom>
          <a:solidFill>
            <a:schemeClr val="lt1"/>
          </a:solidFill>
          <a:ln>
            <a:noFill/>
          </a:ln>
        </p:spPr>
        <p:txBody>
          <a:bodyPr spcFirstLastPara="1" wrap="square" lIns="91425" tIns="91425" rIns="91425" bIns="91425" anchor="t" anchorCtr="0">
            <a:noAutofit/>
          </a:bodyPr>
          <a:lstStyle/>
          <a:p>
            <a:pPr marL="171450" lvl="0" indent="-171450" algn="ctr" rtl="0">
              <a:spcBef>
                <a:spcPts val="0"/>
              </a:spcBef>
              <a:spcAft>
                <a:spcPts val="0"/>
              </a:spcAft>
              <a:buFont typeface="Arial" panose="020B0604020202020204" pitchFamily="34" charset="0"/>
              <a:buChar char="•"/>
            </a:pPr>
            <a:r>
              <a:rPr lang="es-EC" sz="1300" dirty="0">
                <a:latin typeface="Calibri" panose="020F0502020204030204" pitchFamily="34" charset="0"/>
                <a:cs typeface="Calibri" panose="020F0502020204030204" pitchFamily="34" charset="0"/>
              </a:rPr>
              <a:t>Identificación de ASVs sin taxón asignado</a:t>
            </a:r>
          </a:p>
          <a:p>
            <a:pPr marL="171450" lvl="0" indent="-171450" algn="ctr" rtl="0">
              <a:spcBef>
                <a:spcPts val="0"/>
              </a:spcBef>
              <a:spcAft>
                <a:spcPts val="0"/>
              </a:spcAft>
              <a:buFont typeface="Arial" panose="020B0604020202020204" pitchFamily="34" charset="0"/>
              <a:buChar char="•"/>
            </a:pPr>
            <a:endParaRPr lang="es-EC" sz="1300" dirty="0">
              <a:latin typeface="Calibri" panose="020F0502020204030204" pitchFamily="34" charset="0"/>
              <a:cs typeface="Calibri" panose="020F0502020204030204" pitchFamily="34" charset="0"/>
            </a:endParaRPr>
          </a:p>
          <a:p>
            <a:pPr marL="171450" lvl="0" indent="-171450" algn="ctr" rtl="0">
              <a:spcBef>
                <a:spcPts val="0"/>
              </a:spcBef>
              <a:spcAft>
                <a:spcPts val="0"/>
              </a:spcAft>
              <a:buFont typeface="Arial" panose="020B0604020202020204" pitchFamily="34" charset="0"/>
              <a:buChar char="•"/>
            </a:pPr>
            <a:endParaRPr lang="es-EC" sz="1300" dirty="0">
              <a:latin typeface="Calibri" panose="020F0502020204030204" pitchFamily="34" charset="0"/>
              <a:cs typeface="Calibri" panose="020F0502020204030204" pitchFamily="34" charset="0"/>
            </a:endParaRPr>
          </a:p>
          <a:p>
            <a:pPr marL="171450" lvl="0" indent="-171450" algn="ctr" rtl="0">
              <a:spcBef>
                <a:spcPts val="0"/>
              </a:spcBef>
              <a:spcAft>
                <a:spcPts val="0"/>
              </a:spcAft>
              <a:buFont typeface="Arial" panose="020B0604020202020204" pitchFamily="34" charset="0"/>
              <a:buChar char="•"/>
            </a:pPr>
            <a:endParaRPr lang="es-EC" sz="1300" dirty="0">
              <a:latin typeface="Calibri" panose="020F0502020204030204" pitchFamily="34" charset="0"/>
              <a:cs typeface="Calibri" panose="020F0502020204030204" pitchFamily="34" charset="0"/>
            </a:endParaRPr>
          </a:p>
          <a:p>
            <a:pPr lvl="0" rtl="0">
              <a:spcBef>
                <a:spcPts val="0"/>
              </a:spcBef>
              <a:spcAft>
                <a:spcPts val="0"/>
              </a:spcAft>
            </a:pPr>
            <a:endParaRPr lang="es-EC" sz="600" dirty="0">
              <a:latin typeface="Calibri" panose="020F0502020204030204" pitchFamily="34" charset="0"/>
              <a:cs typeface="Calibri" panose="020F0502020204030204" pitchFamily="34" charset="0"/>
            </a:endParaRPr>
          </a:p>
          <a:p>
            <a:pPr lvl="0" rtl="0">
              <a:spcBef>
                <a:spcPts val="0"/>
              </a:spcBef>
              <a:spcAft>
                <a:spcPts val="0"/>
              </a:spcAft>
            </a:pPr>
            <a:r>
              <a:rPr lang="es-EC" sz="1300" dirty="0">
                <a:latin typeface="Calibri" panose="020F0502020204030204" pitchFamily="34" charset="0"/>
                <a:cs typeface="Calibri" panose="020F0502020204030204" pitchFamily="34" charset="0"/>
              </a:rPr>
              <a:t>Versión +2.12.0</a:t>
            </a:r>
          </a:p>
        </p:txBody>
      </p:sp>
      <p:pic>
        <p:nvPicPr>
          <p:cNvPr id="18434" name="Picture 2">
            <a:extLst>
              <a:ext uri="{FF2B5EF4-FFF2-40B4-BE49-F238E27FC236}">
                <a16:creationId xmlns:a16="http://schemas.microsoft.com/office/drawing/2014/main" id="{298AA09A-09AE-495A-8F50-CBC4C2CE8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070" y="4485217"/>
            <a:ext cx="1197162" cy="621603"/>
          </a:xfrm>
          <a:prstGeom prst="rect">
            <a:avLst/>
          </a:prstGeom>
          <a:noFill/>
          <a:extLst>
            <a:ext uri="{909E8E84-426E-40DD-AFC4-6F175D3DCCD1}">
              <a14:hiddenFill xmlns:a14="http://schemas.microsoft.com/office/drawing/2010/main">
                <a:solidFill>
                  <a:srgbClr val="FFFFFF"/>
                </a:solidFill>
              </a14:hiddenFill>
            </a:ext>
          </a:extLst>
        </p:spPr>
      </p:pic>
      <p:pic>
        <p:nvPicPr>
          <p:cNvPr id="212" name="Imagen 211">
            <a:extLst>
              <a:ext uri="{FF2B5EF4-FFF2-40B4-BE49-F238E27FC236}">
                <a16:creationId xmlns:a16="http://schemas.microsoft.com/office/drawing/2014/main" id="{96F1F596-DF80-48D3-8799-7378D84E40BA}"/>
              </a:ext>
            </a:extLst>
          </p:cNvPr>
          <p:cNvPicPr>
            <a:picLocks noChangeAspect="1"/>
          </p:cNvPicPr>
          <p:nvPr/>
        </p:nvPicPr>
        <p:blipFill rotWithShape="1">
          <a:blip r:embed="rId4"/>
          <a:srcRect r="9653" b="20400"/>
          <a:stretch/>
        </p:blipFill>
        <p:spPr>
          <a:xfrm>
            <a:off x="584697" y="875822"/>
            <a:ext cx="11249167" cy="1824253"/>
          </a:xfrm>
          <a:prstGeom prst="rect">
            <a:avLst/>
          </a:prstGeom>
        </p:spPr>
      </p:pic>
      <p:pic>
        <p:nvPicPr>
          <p:cNvPr id="213" name="Imagen 212">
            <a:extLst>
              <a:ext uri="{FF2B5EF4-FFF2-40B4-BE49-F238E27FC236}">
                <a16:creationId xmlns:a16="http://schemas.microsoft.com/office/drawing/2014/main" id="{B9783FFE-DF4D-473D-8582-F901AE3E986A}"/>
              </a:ext>
            </a:extLst>
          </p:cNvPr>
          <p:cNvPicPr>
            <a:picLocks noChangeAspect="1"/>
          </p:cNvPicPr>
          <p:nvPr/>
        </p:nvPicPr>
        <p:blipFill rotWithShape="1">
          <a:blip r:embed="rId4"/>
          <a:srcRect l="31492" t="84343" r="30393"/>
          <a:stretch/>
        </p:blipFill>
        <p:spPr>
          <a:xfrm>
            <a:off x="956177" y="2687550"/>
            <a:ext cx="4159834" cy="314522"/>
          </a:xfrm>
          <a:prstGeom prst="rect">
            <a:avLst/>
          </a:prstGeom>
        </p:spPr>
      </p:pic>
      <p:pic>
        <p:nvPicPr>
          <p:cNvPr id="18436" name="Imagen 1027" descr="LabWorm | Data &amp;amp; Tools by model organism Yeast &amp;amp; Fungi category">
            <a:extLst>
              <a:ext uri="{FF2B5EF4-FFF2-40B4-BE49-F238E27FC236}">
                <a16:creationId xmlns:a16="http://schemas.microsoft.com/office/drawing/2014/main" id="{D2E47DB6-3EEC-4997-ADC9-9EFF41254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932" b="16763"/>
          <a:stretch>
            <a:fillRect/>
          </a:stretch>
        </p:blipFill>
        <p:spPr bwMode="auto">
          <a:xfrm>
            <a:off x="0" y="0"/>
            <a:ext cx="746125" cy="350838"/>
          </a:xfrm>
          <a:prstGeom prst="rect">
            <a:avLst/>
          </a:prstGeom>
          <a:noFill/>
          <a:extLst>
            <a:ext uri="{909E8E84-426E-40DD-AFC4-6F175D3DCCD1}">
              <a14:hiddenFill xmlns:a14="http://schemas.microsoft.com/office/drawing/2010/main">
                <a:solidFill>
                  <a:srgbClr val="FFFFFF"/>
                </a:solidFill>
              </a14:hiddenFill>
            </a:ext>
          </a:extLst>
        </p:spPr>
      </p:pic>
      <p:pic>
        <p:nvPicPr>
          <p:cNvPr id="18435" name="Diagrama 1025">
            <a:extLst>
              <a:ext uri="{FF2B5EF4-FFF2-40B4-BE49-F238E27FC236}">
                <a16:creationId xmlns:a16="http://schemas.microsoft.com/office/drawing/2014/main" id="{98EB92E8-0E1E-40BE-B1B6-E1E6C92ECD5B}"/>
              </a:ext>
            </a:extLst>
          </p:cNvPr>
          <p:cNvPicPr>
            <a:picLocks noChangeArrowheads="1"/>
          </p:cNvPicPr>
          <p:nvPr/>
        </p:nvPicPr>
        <p:blipFill>
          <a:blip r:embed="rId6">
            <a:extLst>
              <a:ext uri="{28A0092B-C50C-407E-A947-70E740481C1C}">
                <a14:useLocalDpi xmlns:a14="http://schemas.microsoft.com/office/drawing/2010/main" val="0"/>
              </a:ext>
            </a:extLst>
          </a:blip>
          <a:srcRect t="-12096" b="-11955"/>
          <a:stretch>
            <a:fillRect/>
          </a:stretch>
        </p:blipFill>
        <p:spPr bwMode="auto">
          <a:xfrm>
            <a:off x="0" y="0"/>
            <a:ext cx="5311775" cy="555625"/>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LabWorm | Data &amp;amp; Tools by model organism Yeast &amp;amp; Fungi category">
            <a:extLst>
              <a:ext uri="{FF2B5EF4-FFF2-40B4-BE49-F238E27FC236}">
                <a16:creationId xmlns:a16="http://schemas.microsoft.com/office/drawing/2014/main" id="{3E43C7A0-3A22-405A-AA4B-627915F41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932" b="16763"/>
          <a:stretch>
            <a:fillRect/>
          </a:stretch>
        </p:blipFill>
        <p:spPr bwMode="auto">
          <a:xfrm>
            <a:off x="0" y="0"/>
            <a:ext cx="746125" cy="35083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E983C9B6-91CC-4BA5-BE44-2867F60DBDCD}"/>
              </a:ext>
            </a:extLst>
          </p:cNvPr>
          <p:cNvPicPr>
            <a:picLocks noChangeArrowheads="1"/>
          </p:cNvPicPr>
          <p:nvPr/>
        </p:nvPicPr>
        <p:blipFill>
          <a:blip r:embed="rId6">
            <a:extLst>
              <a:ext uri="{28A0092B-C50C-407E-A947-70E740481C1C}">
                <a14:useLocalDpi xmlns:a14="http://schemas.microsoft.com/office/drawing/2010/main" val="0"/>
              </a:ext>
            </a:extLst>
          </a:blip>
          <a:srcRect t="-12096" b="-11955"/>
          <a:stretch>
            <a:fillRect/>
          </a:stretch>
        </p:blipFill>
        <p:spPr bwMode="auto">
          <a:xfrm>
            <a:off x="0" y="0"/>
            <a:ext cx="5311775" cy="55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66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3CCA71A-E8D2-42FA-994B-854A55832D38}"/>
              </a:ext>
            </a:extLst>
          </p:cNvPr>
          <p:cNvSpPr/>
          <p:nvPr/>
        </p:nvSpPr>
        <p:spPr>
          <a:xfrm>
            <a:off x="3685139" y="2192651"/>
            <a:ext cx="6930659" cy="1938992"/>
          </a:xfrm>
          <a:prstGeom prst="rect">
            <a:avLst/>
          </a:prstGeom>
          <a:noFill/>
        </p:spPr>
        <p:txBody>
          <a:bodyPr wrap="square" lIns="91440" tIns="45720" rIns="91440" bIns="45720">
            <a:spAutoFit/>
          </a:bodyPr>
          <a:lstStyle/>
          <a:p>
            <a:pPr algn="ctr"/>
            <a:r>
              <a:rPr lang="es-ES" sz="6000" b="1" dirty="0">
                <a:ln w="13462">
                  <a:solidFill>
                    <a:schemeClr val="bg1"/>
                  </a:solidFill>
                  <a:prstDash val="solid"/>
                </a:ln>
                <a:solidFill>
                  <a:schemeClr val="tx1">
                    <a:lumMod val="85000"/>
                    <a:lumOff val="15000"/>
                  </a:schemeClr>
                </a:solidFill>
                <a:effectLst>
                  <a:outerShdw dist="38100" dir="2700000" algn="bl" rotWithShape="0">
                    <a:srgbClr val="92D050"/>
                  </a:outerShdw>
                </a:effectLst>
              </a:rPr>
              <a:t>RESULTADOS Y DISCUSIÓN</a:t>
            </a:r>
          </a:p>
        </p:txBody>
      </p:sp>
      <p:sp>
        <p:nvSpPr>
          <p:cNvPr id="5" name="Marcador de número de diapositiva 5">
            <a:extLst>
              <a:ext uri="{FF2B5EF4-FFF2-40B4-BE49-F238E27FC236}">
                <a16:creationId xmlns:a16="http://schemas.microsoft.com/office/drawing/2014/main" id="{94ED0078-52B8-4CFF-BA65-3B9365BFB603}"/>
              </a:ext>
            </a:extLst>
          </p:cNvPr>
          <p:cNvSpPr txBox="1">
            <a:spLocks/>
          </p:cNvSpPr>
          <p:nvPr/>
        </p:nvSpPr>
        <p:spPr>
          <a:xfrm>
            <a:off x="10397818" y="6579067"/>
            <a:ext cx="1165920" cy="213618"/>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00532E-CC41-3144-A800-37B35F439EF7}" type="slidenum">
              <a:rPr lang="es-CL" sz="1200" smtClean="0"/>
              <a:pPr algn="ctr"/>
              <a:t>19</a:t>
            </a:fld>
            <a:endParaRPr lang="es-CL" sz="1200" dirty="0"/>
          </a:p>
        </p:txBody>
      </p:sp>
      <p:grpSp>
        <p:nvGrpSpPr>
          <p:cNvPr id="6" name="Google Shape;948;p32">
            <a:extLst>
              <a:ext uri="{FF2B5EF4-FFF2-40B4-BE49-F238E27FC236}">
                <a16:creationId xmlns:a16="http://schemas.microsoft.com/office/drawing/2014/main" id="{A3D5DE88-A9D4-4E03-93D9-6E29002A4DAC}"/>
              </a:ext>
            </a:extLst>
          </p:cNvPr>
          <p:cNvGrpSpPr/>
          <p:nvPr/>
        </p:nvGrpSpPr>
        <p:grpSpPr>
          <a:xfrm>
            <a:off x="1576202" y="1558277"/>
            <a:ext cx="912699" cy="3937959"/>
            <a:chOff x="2397500" y="1634577"/>
            <a:chExt cx="638886" cy="2424723"/>
          </a:xfrm>
        </p:grpSpPr>
        <p:sp>
          <p:nvSpPr>
            <p:cNvPr id="14" name="Google Shape;956;p32">
              <a:extLst>
                <a:ext uri="{FF2B5EF4-FFF2-40B4-BE49-F238E27FC236}">
                  <a16:creationId xmlns:a16="http://schemas.microsoft.com/office/drawing/2014/main" id="{27E1F512-53FD-4B8B-AAE3-9347D5BDC488}"/>
                </a:ext>
              </a:extLst>
            </p:cNvPr>
            <p:cNvSpPr/>
            <p:nvPr/>
          </p:nvSpPr>
          <p:spPr>
            <a:xfrm rot="5400000">
              <a:off x="2026783" y="3049698"/>
              <a:ext cx="1380319" cy="638886"/>
            </a:xfrm>
            <a:prstGeom prst="flowChartDelay">
              <a:avLst/>
            </a:prstGeom>
            <a:ln/>
          </p:spPr>
          <p:style>
            <a:lnRef idx="0">
              <a:schemeClr val="accent3"/>
            </a:lnRef>
            <a:fillRef idx="3">
              <a:schemeClr val="accent3"/>
            </a:fillRef>
            <a:effectRef idx="3">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955;p32">
              <a:extLst>
                <a:ext uri="{FF2B5EF4-FFF2-40B4-BE49-F238E27FC236}">
                  <a16:creationId xmlns:a16="http://schemas.microsoft.com/office/drawing/2014/main" id="{C11329F2-C880-4729-AEA6-07A6BCA581FF}"/>
                </a:ext>
              </a:extLst>
            </p:cNvPr>
            <p:cNvSpPr/>
            <p:nvPr/>
          </p:nvSpPr>
          <p:spPr>
            <a:xfrm>
              <a:off x="2397500" y="1634577"/>
              <a:ext cx="638886" cy="2424721"/>
            </a:xfrm>
            <a:custGeom>
              <a:avLst/>
              <a:gdLst/>
              <a:ahLst/>
              <a:cxnLst/>
              <a:rect l="l" t="t" r="r" b="b"/>
              <a:pathLst>
                <a:path w="1856" h="7044" extrusionOk="0">
                  <a:moveTo>
                    <a:pt x="1723" y="112"/>
                  </a:moveTo>
                  <a:lnTo>
                    <a:pt x="1723" y="133"/>
                  </a:lnTo>
                  <a:cubicBezTo>
                    <a:pt x="1723" y="202"/>
                    <a:pt x="1632" y="398"/>
                    <a:pt x="1564" y="488"/>
                  </a:cubicBezTo>
                  <a:lnTo>
                    <a:pt x="1564" y="509"/>
                  </a:lnTo>
                  <a:lnTo>
                    <a:pt x="1564" y="4197"/>
                  </a:lnTo>
                  <a:lnTo>
                    <a:pt x="1564" y="6275"/>
                  </a:lnTo>
                  <a:cubicBezTo>
                    <a:pt x="1564" y="6450"/>
                    <a:pt x="1500" y="6603"/>
                    <a:pt x="1368" y="6736"/>
                  </a:cubicBezTo>
                  <a:cubicBezTo>
                    <a:pt x="1256" y="6847"/>
                    <a:pt x="1081" y="6911"/>
                    <a:pt x="928" y="6911"/>
                  </a:cubicBezTo>
                  <a:cubicBezTo>
                    <a:pt x="573" y="6911"/>
                    <a:pt x="286" y="6625"/>
                    <a:pt x="286" y="6275"/>
                  </a:cubicBezTo>
                  <a:lnTo>
                    <a:pt x="286" y="1150"/>
                  </a:lnTo>
                  <a:lnTo>
                    <a:pt x="286" y="1060"/>
                  </a:lnTo>
                  <a:lnTo>
                    <a:pt x="286" y="509"/>
                  </a:lnTo>
                  <a:lnTo>
                    <a:pt x="286" y="488"/>
                  </a:lnTo>
                  <a:cubicBezTo>
                    <a:pt x="218" y="398"/>
                    <a:pt x="133" y="202"/>
                    <a:pt x="133" y="112"/>
                  </a:cubicBezTo>
                  <a:close/>
                  <a:moveTo>
                    <a:pt x="64" y="0"/>
                  </a:moveTo>
                  <a:cubicBezTo>
                    <a:pt x="43" y="0"/>
                    <a:pt x="0" y="48"/>
                    <a:pt x="0" y="112"/>
                  </a:cubicBezTo>
                  <a:cubicBezTo>
                    <a:pt x="0" y="244"/>
                    <a:pt x="133" y="488"/>
                    <a:pt x="175" y="530"/>
                  </a:cubicBezTo>
                  <a:lnTo>
                    <a:pt x="175" y="1039"/>
                  </a:lnTo>
                  <a:cubicBezTo>
                    <a:pt x="154" y="1081"/>
                    <a:pt x="154" y="1129"/>
                    <a:pt x="154" y="1150"/>
                  </a:cubicBezTo>
                  <a:lnTo>
                    <a:pt x="154" y="6275"/>
                  </a:lnTo>
                  <a:cubicBezTo>
                    <a:pt x="154" y="6694"/>
                    <a:pt x="504" y="7043"/>
                    <a:pt x="928" y="7043"/>
                  </a:cubicBezTo>
                  <a:cubicBezTo>
                    <a:pt x="1346" y="7043"/>
                    <a:pt x="1696" y="6694"/>
                    <a:pt x="1696" y="6275"/>
                  </a:cubicBezTo>
                  <a:lnTo>
                    <a:pt x="1675" y="4197"/>
                  </a:lnTo>
                  <a:lnTo>
                    <a:pt x="1675" y="530"/>
                  </a:lnTo>
                  <a:cubicBezTo>
                    <a:pt x="1723" y="488"/>
                    <a:pt x="1855" y="244"/>
                    <a:pt x="1855" y="133"/>
                  </a:cubicBezTo>
                  <a:cubicBezTo>
                    <a:pt x="1855" y="48"/>
                    <a:pt x="1807" y="0"/>
                    <a:pt x="1786"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525;p41">
            <a:extLst>
              <a:ext uri="{FF2B5EF4-FFF2-40B4-BE49-F238E27FC236}">
                <a16:creationId xmlns:a16="http://schemas.microsoft.com/office/drawing/2014/main" id="{0185ED7A-1583-4503-8CB2-E005CB7A74CD}"/>
              </a:ext>
            </a:extLst>
          </p:cNvPr>
          <p:cNvSpPr/>
          <p:nvPr/>
        </p:nvSpPr>
        <p:spPr>
          <a:xfrm>
            <a:off x="470591" y="352603"/>
            <a:ext cx="763496" cy="701698"/>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3"/>
          </a:lnRef>
          <a:fillRef idx="3">
            <a:schemeClr val="accent3"/>
          </a:fillRef>
          <a:effectRef idx="3">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EC" sz="3200" b="1" dirty="0">
                <a:solidFill>
                  <a:srgbClr val="FFFFFF"/>
                </a:solidFill>
                <a:latin typeface="+mj-lt"/>
              </a:rPr>
              <a:t>4</a:t>
            </a:r>
            <a:endParaRPr sz="3200" b="1" dirty="0">
              <a:solidFill>
                <a:srgbClr val="FFFFFF"/>
              </a:solidFill>
              <a:latin typeface="+mj-lt"/>
            </a:endParaRPr>
          </a:p>
        </p:txBody>
      </p:sp>
      <p:sp>
        <p:nvSpPr>
          <p:cNvPr id="16" name="Google Shape;15528;p41">
            <a:extLst>
              <a:ext uri="{FF2B5EF4-FFF2-40B4-BE49-F238E27FC236}">
                <a16:creationId xmlns:a16="http://schemas.microsoft.com/office/drawing/2014/main" id="{1D353118-6987-46A3-A9C2-2D0804EB7092}"/>
              </a:ext>
            </a:extLst>
          </p:cNvPr>
          <p:cNvSpPr/>
          <p:nvPr/>
        </p:nvSpPr>
        <p:spPr>
          <a:xfrm>
            <a:off x="377326" y="266364"/>
            <a:ext cx="950027" cy="874177"/>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ángulo 1">
            <a:extLst>
              <a:ext uri="{FF2B5EF4-FFF2-40B4-BE49-F238E27FC236}">
                <a16:creationId xmlns:a16="http://schemas.microsoft.com/office/drawing/2014/main" id="{1F34673D-1D19-4617-AA4D-F39C85C1A401}"/>
              </a:ext>
            </a:extLst>
          </p:cNvPr>
          <p:cNvSpPr/>
          <p:nvPr/>
        </p:nvSpPr>
        <p:spPr>
          <a:xfrm>
            <a:off x="2428887" y="3018507"/>
            <a:ext cx="264880" cy="2477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ángulo 10">
            <a:extLst>
              <a:ext uri="{FF2B5EF4-FFF2-40B4-BE49-F238E27FC236}">
                <a16:creationId xmlns:a16="http://schemas.microsoft.com/office/drawing/2014/main" id="{FB87A47E-C754-4AB7-AD27-B902B5080468}"/>
              </a:ext>
            </a:extLst>
          </p:cNvPr>
          <p:cNvSpPr/>
          <p:nvPr/>
        </p:nvSpPr>
        <p:spPr>
          <a:xfrm>
            <a:off x="1347016" y="2744135"/>
            <a:ext cx="264880" cy="2477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42293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a:extLst>
              <a:ext uri="{FF2B5EF4-FFF2-40B4-BE49-F238E27FC236}">
                <a16:creationId xmlns:a16="http://schemas.microsoft.com/office/drawing/2014/main" id="{2EEFBD79-4AE4-4AAF-9B8D-E759F00132A5}"/>
              </a:ext>
            </a:extLst>
          </p:cNvPr>
          <p:cNvSpPr>
            <a:spLocks noGrp="1"/>
          </p:cNvSpPr>
          <p:nvPr>
            <p:ph type="title"/>
          </p:nvPr>
        </p:nvSpPr>
        <p:spPr>
          <a:xfrm>
            <a:off x="207221" y="104502"/>
            <a:ext cx="3019304" cy="615163"/>
          </a:xfrm>
        </p:spPr>
        <p:txBody>
          <a:bodyPr/>
          <a:lstStyle/>
          <a:p>
            <a:pPr algn="l"/>
            <a:r>
              <a:rPr lang="es-ES" i="0" dirty="0">
                <a:solidFill>
                  <a:schemeClr val="tx1"/>
                </a:solidFill>
                <a:latin typeface="Calibri" panose="020F0502020204030204" pitchFamily="34" charset="0"/>
                <a:cs typeface="Calibri" panose="020F0502020204030204" pitchFamily="34" charset="0"/>
              </a:rPr>
              <a:t>CONTENIDO</a:t>
            </a:r>
          </a:p>
        </p:txBody>
      </p:sp>
      <p:sp>
        <p:nvSpPr>
          <p:cNvPr id="4" name="Marcador de número de diapositiva 3">
            <a:extLst>
              <a:ext uri="{FF2B5EF4-FFF2-40B4-BE49-F238E27FC236}">
                <a16:creationId xmlns:a16="http://schemas.microsoft.com/office/drawing/2014/main" id="{764CD936-70B8-43BD-A063-5768962DEAF6}"/>
              </a:ext>
            </a:extLst>
          </p:cNvPr>
          <p:cNvSpPr>
            <a:spLocks noGrp="1"/>
          </p:cNvSpPr>
          <p:nvPr>
            <p:ph type="sldNum" sz="quarter" idx="12"/>
          </p:nvPr>
        </p:nvSpPr>
        <p:spPr>
          <a:xfrm>
            <a:off x="10407150" y="6564768"/>
            <a:ext cx="1165920" cy="213618"/>
          </a:xfrm>
        </p:spPr>
        <p:txBody>
          <a:bodyPr/>
          <a:lstStyle/>
          <a:p>
            <a:fld id="{4300532E-CC41-3144-A800-37B35F439EF7}" type="slidenum">
              <a:rPr lang="es-CL" sz="1200" smtClean="0">
                <a:latin typeface="Calibri" panose="020F0502020204030204" pitchFamily="34" charset="0"/>
                <a:cs typeface="Calibri" panose="020F0502020204030204" pitchFamily="34" charset="0"/>
              </a:rPr>
              <a:t>2</a:t>
            </a:fld>
            <a:endParaRPr lang="es-CL" sz="1200">
              <a:latin typeface="Calibri" panose="020F0502020204030204" pitchFamily="34" charset="0"/>
              <a:cs typeface="Calibri" panose="020F0502020204030204" pitchFamily="34" charset="0"/>
            </a:endParaRPr>
          </a:p>
        </p:txBody>
      </p:sp>
      <p:grpSp>
        <p:nvGrpSpPr>
          <p:cNvPr id="165" name="Google Shape;15511;p41">
            <a:extLst>
              <a:ext uri="{FF2B5EF4-FFF2-40B4-BE49-F238E27FC236}">
                <a16:creationId xmlns:a16="http://schemas.microsoft.com/office/drawing/2014/main" id="{B7B4226B-A17B-4F3F-BFA9-7107948CB255}"/>
              </a:ext>
            </a:extLst>
          </p:cNvPr>
          <p:cNvGrpSpPr/>
          <p:nvPr/>
        </p:nvGrpSpPr>
        <p:grpSpPr>
          <a:xfrm rot="14200257" flipH="1">
            <a:off x="513426" y="2614212"/>
            <a:ext cx="4886123" cy="1625475"/>
            <a:chOff x="3073119" y="3311467"/>
            <a:chExt cx="2869876" cy="881927"/>
          </a:xfrm>
        </p:grpSpPr>
        <p:sp>
          <p:nvSpPr>
            <p:cNvPr id="166" name="Google Shape;15512;p41">
              <a:extLst>
                <a:ext uri="{FF2B5EF4-FFF2-40B4-BE49-F238E27FC236}">
                  <a16:creationId xmlns:a16="http://schemas.microsoft.com/office/drawing/2014/main" id="{07F5DA23-E7F7-44DC-8706-42BA49F352FC}"/>
                </a:ext>
              </a:extLst>
            </p:cNvPr>
            <p:cNvSpPr/>
            <p:nvPr/>
          </p:nvSpPr>
          <p:spPr>
            <a:xfrm>
              <a:off x="3073119" y="3311467"/>
              <a:ext cx="2869876" cy="881927"/>
            </a:xfrm>
            <a:custGeom>
              <a:avLst/>
              <a:gdLst/>
              <a:ahLst/>
              <a:cxnLst/>
              <a:rect l="l" t="t" r="r" b="b"/>
              <a:pathLst>
                <a:path w="10162" h="3123" extrusionOk="0">
                  <a:moveTo>
                    <a:pt x="5081" y="1"/>
                  </a:moveTo>
                  <a:cubicBezTo>
                    <a:pt x="3790" y="1"/>
                    <a:pt x="3145" y="744"/>
                    <a:pt x="2522" y="1464"/>
                  </a:cubicBezTo>
                  <a:cubicBezTo>
                    <a:pt x="1922" y="2162"/>
                    <a:pt x="1344" y="2830"/>
                    <a:pt x="188" y="2830"/>
                  </a:cubicBezTo>
                  <a:cubicBezTo>
                    <a:pt x="1" y="2830"/>
                    <a:pt x="1" y="3115"/>
                    <a:pt x="188" y="3123"/>
                  </a:cubicBezTo>
                  <a:cubicBezTo>
                    <a:pt x="1479" y="3123"/>
                    <a:pt x="2124" y="2372"/>
                    <a:pt x="2747" y="1652"/>
                  </a:cubicBezTo>
                  <a:cubicBezTo>
                    <a:pt x="3355" y="954"/>
                    <a:pt x="3925" y="294"/>
                    <a:pt x="5081" y="294"/>
                  </a:cubicBezTo>
                  <a:cubicBezTo>
                    <a:pt x="6237" y="294"/>
                    <a:pt x="6807" y="954"/>
                    <a:pt x="7415" y="1652"/>
                  </a:cubicBezTo>
                  <a:cubicBezTo>
                    <a:pt x="8038" y="2372"/>
                    <a:pt x="8683" y="3123"/>
                    <a:pt x="9974" y="3123"/>
                  </a:cubicBezTo>
                  <a:cubicBezTo>
                    <a:pt x="10161" y="3115"/>
                    <a:pt x="10161" y="2830"/>
                    <a:pt x="9974" y="2830"/>
                  </a:cubicBezTo>
                  <a:cubicBezTo>
                    <a:pt x="8818" y="2830"/>
                    <a:pt x="8240" y="2162"/>
                    <a:pt x="7640" y="1464"/>
                  </a:cubicBezTo>
                  <a:cubicBezTo>
                    <a:pt x="7017" y="744"/>
                    <a:pt x="6372" y="1"/>
                    <a:pt x="508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67" name="Google Shape;15513;p41">
              <a:extLst>
                <a:ext uri="{FF2B5EF4-FFF2-40B4-BE49-F238E27FC236}">
                  <a16:creationId xmlns:a16="http://schemas.microsoft.com/office/drawing/2014/main" id="{7E8EA3A3-EFA5-4919-8BA0-4412D0A219D6}"/>
                </a:ext>
              </a:extLst>
            </p:cNvPr>
            <p:cNvSpPr/>
            <p:nvPr/>
          </p:nvSpPr>
          <p:spPr>
            <a:xfrm>
              <a:off x="3073119" y="3311467"/>
              <a:ext cx="2869876" cy="881927"/>
            </a:xfrm>
            <a:custGeom>
              <a:avLst/>
              <a:gdLst/>
              <a:ahLst/>
              <a:cxnLst/>
              <a:rect l="l" t="t" r="r" b="b"/>
              <a:pathLst>
                <a:path w="10162" h="3123" extrusionOk="0">
                  <a:moveTo>
                    <a:pt x="188" y="1"/>
                  </a:moveTo>
                  <a:cubicBezTo>
                    <a:pt x="1" y="1"/>
                    <a:pt x="1" y="286"/>
                    <a:pt x="188" y="294"/>
                  </a:cubicBezTo>
                  <a:cubicBezTo>
                    <a:pt x="1344" y="294"/>
                    <a:pt x="1922" y="954"/>
                    <a:pt x="2522" y="1652"/>
                  </a:cubicBezTo>
                  <a:cubicBezTo>
                    <a:pt x="3145" y="2372"/>
                    <a:pt x="3790" y="3123"/>
                    <a:pt x="5081" y="3123"/>
                  </a:cubicBezTo>
                  <a:cubicBezTo>
                    <a:pt x="6372" y="3123"/>
                    <a:pt x="7017" y="2372"/>
                    <a:pt x="7640" y="1652"/>
                  </a:cubicBezTo>
                  <a:cubicBezTo>
                    <a:pt x="8240" y="954"/>
                    <a:pt x="8818" y="294"/>
                    <a:pt x="9974" y="294"/>
                  </a:cubicBezTo>
                  <a:cubicBezTo>
                    <a:pt x="10161" y="286"/>
                    <a:pt x="10161" y="1"/>
                    <a:pt x="9974" y="1"/>
                  </a:cubicBezTo>
                  <a:cubicBezTo>
                    <a:pt x="8683" y="1"/>
                    <a:pt x="8038" y="744"/>
                    <a:pt x="7415" y="1464"/>
                  </a:cubicBezTo>
                  <a:cubicBezTo>
                    <a:pt x="6807" y="2162"/>
                    <a:pt x="6237" y="2830"/>
                    <a:pt x="5081" y="2830"/>
                  </a:cubicBezTo>
                  <a:cubicBezTo>
                    <a:pt x="3925" y="2830"/>
                    <a:pt x="3355" y="2162"/>
                    <a:pt x="2747" y="1464"/>
                  </a:cubicBezTo>
                  <a:cubicBezTo>
                    <a:pt x="2124" y="744"/>
                    <a:pt x="1479" y="1"/>
                    <a:pt x="18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68" name="Google Shape;15514;p41">
              <a:extLst>
                <a:ext uri="{FF2B5EF4-FFF2-40B4-BE49-F238E27FC236}">
                  <a16:creationId xmlns:a16="http://schemas.microsoft.com/office/drawing/2014/main" id="{82C21A6C-D503-4464-BDE9-27425DA56765}"/>
                </a:ext>
              </a:extLst>
            </p:cNvPr>
            <p:cNvSpPr/>
            <p:nvPr/>
          </p:nvSpPr>
          <p:spPr>
            <a:xfrm>
              <a:off x="3199357" y="3343943"/>
              <a:ext cx="28806" cy="811328"/>
            </a:xfrm>
            <a:custGeom>
              <a:avLst/>
              <a:gdLst/>
              <a:ahLst/>
              <a:cxnLst/>
              <a:rect l="l" t="t" r="r" b="b"/>
              <a:pathLst>
                <a:path w="102" h="2873" extrusionOk="0">
                  <a:moveTo>
                    <a:pt x="50" y="0"/>
                  </a:moveTo>
                  <a:cubicBezTo>
                    <a:pt x="24" y="0"/>
                    <a:pt x="0" y="17"/>
                    <a:pt x="4" y="51"/>
                  </a:cubicBezTo>
                  <a:lnTo>
                    <a:pt x="4" y="2820"/>
                  </a:lnTo>
                  <a:cubicBezTo>
                    <a:pt x="4" y="2850"/>
                    <a:pt x="26" y="2873"/>
                    <a:pt x="49" y="2873"/>
                  </a:cubicBezTo>
                  <a:cubicBezTo>
                    <a:pt x="79" y="2873"/>
                    <a:pt x="101" y="2850"/>
                    <a:pt x="101" y="2820"/>
                  </a:cubicBezTo>
                  <a:lnTo>
                    <a:pt x="101" y="51"/>
                  </a:lnTo>
                  <a:cubicBezTo>
                    <a:pt x="101" y="17"/>
                    <a:pt x="75" y="0"/>
                    <a:pt x="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69" name="Google Shape;15515;p41">
              <a:extLst>
                <a:ext uri="{FF2B5EF4-FFF2-40B4-BE49-F238E27FC236}">
                  <a16:creationId xmlns:a16="http://schemas.microsoft.com/office/drawing/2014/main" id="{5BFDC8C8-4FB1-4D7A-AC9D-63C19027EB98}"/>
                </a:ext>
              </a:extLst>
            </p:cNvPr>
            <p:cNvSpPr/>
            <p:nvPr/>
          </p:nvSpPr>
          <p:spPr>
            <a:xfrm>
              <a:off x="3488549" y="3445606"/>
              <a:ext cx="27676" cy="616474"/>
            </a:xfrm>
            <a:custGeom>
              <a:avLst/>
              <a:gdLst/>
              <a:ahLst/>
              <a:cxnLst/>
              <a:rect l="l" t="t" r="r" b="b"/>
              <a:pathLst>
                <a:path w="98" h="2183" extrusionOk="0">
                  <a:moveTo>
                    <a:pt x="49" y="1"/>
                  </a:moveTo>
                  <a:cubicBezTo>
                    <a:pt x="25" y="1"/>
                    <a:pt x="0" y="17"/>
                    <a:pt x="0" y="51"/>
                  </a:cubicBezTo>
                  <a:lnTo>
                    <a:pt x="0" y="2130"/>
                  </a:lnTo>
                  <a:cubicBezTo>
                    <a:pt x="0" y="2160"/>
                    <a:pt x="23" y="2182"/>
                    <a:pt x="53" y="2182"/>
                  </a:cubicBezTo>
                  <a:cubicBezTo>
                    <a:pt x="75" y="2182"/>
                    <a:pt x="98" y="2160"/>
                    <a:pt x="98" y="2130"/>
                  </a:cubicBezTo>
                  <a:lnTo>
                    <a:pt x="98" y="51"/>
                  </a:lnTo>
                  <a:cubicBezTo>
                    <a:pt x="98" y="17"/>
                    <a:pt x="74" y="1"/>
                    <a:pt x="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0" name="Google Shape;15516;p41">
              <a:extLst>
                <a:ext uri="{FF2B5EF4-FFF2-40B4-BE49-F238E27FC236}">
                  <a16:creationId xmlns:a16="http://schemas.microsoft.com/office/drawing/2014/main" id="{DE3C749E-C02C-4E2A-9C71-37D5FDFEE25F}"/>
                </a:ext>
              </a:extLst>
            </p:cNvPr>
            <p:cNvSpPr/>
            <p:nvPr/>
          </p:nvSpPr>
          <p:spPr>
            <a:xfrm>
              <a:off x="4066085" y="3479493"/>
              <a:ext cx="28806" cy="544462"/>
            </a:xfrm>
            <a:custGeom>
              <a:avLst/>
              <a:gdLst/>
              <a:ahLst/>
              <a:cxnLst/>
              <a:rect l="l" t="t" r="r" b="b"/>
              <a:pathLst>
                <a:path w="102" h="1928" extrusionOk="0">
                  <a:moveTo>
                    <a:pt x="50" y="1"/>
                  </a:moveTo>
                  <a:cubicBezTo>
                    <a:pt x="25" y="1"/>
                    <a:pt x="0" y="17"/>
                    <a:pt x="4" y="51"/>
                  </a:cubicBezTo>
                  <a:lnTo>
                    <a:pt x="4" y="1875"/>
                  </a:lnTo>
                  <a:cubicBezTo>
                    <a:pt x="4" y="1905"/>
                    <a:pt x="27" y="1927"/>
                    <a:pt x="49" y="1927"/>
                  </a:cubicBezTo>
                  <a:cubicBezTo>
                    <a:pt x="79" y="1927"/>
                    <a:pt x="102" y="1905"/>
                    <a:pt x="102" y="1875"/>
                  </a:cubicBezTo>
                  <a:lnTo>
                    <a:pt x="102" y="51"/>
                  </a:lnTo>
                  <a:cubicBezTo>
                    <a:pt x="102" y="17"/>
                    <a:pt x="75"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1" name="Google Shape;15517;p41">
              <a:extLst>
                <a:ext uri="{FF2B5EF4-FFF2-40B4-BE49-F238E27FC236}">
                  <a16:creationId xmlns:a16="http://schemas.microsoft.com/office/drawing/2014/main" id="{8DC70037-8092-4FD6-BFB0-B20D4652EE47}"/>
                </a:ext>
              </a:extLst>
            </p:cNvPr>
            <p:cNvSpPr/>
            <p:nvPr/>
          </p:nvSpPr>
          <p:spPr>
            <a:xfrm>
              <a:off x="4355276" y="3354392"/>
              <a:ext cx="28806" cy="790148"/>
            </a:xfrm>
            <a:custGeom>
              <a:avLst/>
              <a:gdLst/>
              <a:ahLst/>
              <a:cxnLst/>
              <a:rect l="l" t="t" r="r" b="b"/>
              <a:pathLst>
                <a:path w="102" h="2798" extrusionOk="0">
                  <a:moveTo>
                    <a:pt x="52" y="1"/>
                  </a:moveTo>
                  <a:cubicBezTo>
                    <a:pt x="27" y="1"/>
                    <a:pt x="1" y="18"/>
                    <a:pt x="1" y="52"/>
                  </a:cubicBezTo>
                  <a:lnTo>
                    <a:pt x="1" y="2745"/>
                  </a:lnTo>
                  <a:cubicBezTo>
                    <a:pt x="1" y="2775"/>
                    <a:pt x="23" y="2798"/>
                    <a:pt x="53" y="2798"/>
                  </a:cubicBezTo>
                  <a:cubicBezTo>
                    <a:pt x="76" y="2798"/>
                    <a:pt x="98" y="2775"/>
                    <a:pt x="98" y="2745"/>
                  </a:cubicBezTo>
                  <a:lnTo>
                    <a:pt x="98" y="52"/>
                  </a:lnTo>
                  <a:cubicBezTo>
                    <a:pt x="102" y="18"/>
                    <a:pt x="78"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2" name="Google Shape;15518;p41">
              <a:extLst>
                <a:ext uri="{FF2B5EF4-FFF2-40B4-BE49-F238E27FC236}">
                  <a16:creationId xmlns:a16="http://schemas.microsoft.com/office/drawing/2014/main" id="{2C4F6CB1-8F10-42AB-AD44-C67036A2A85B}"/>
                </a:ext>
              </a:extLst>
            </p:cNvPr>
            <p:cNvSpPr/>
            <p:nvPr/>
          </p:nvSpPr>
          <p:spPr>
            <a:xfrm>
              <a:off x="4644468" y="3358627"/>
              <a:ext cx="29088" cy="785912"/>
            </a:xfrm>
            <a:custGeom>
              <a:avLst/>
              <a:gdLst/>
              <a:ahLst/>
              <a:cxnLst/>
              <a:rect l="l" t="t" r="r" b="b"/>
              <a:pathLst>
                <a:path w="103" h="2783" extrusionOk="0">
                  <a:moveTo>
                    <a:pt x="51" y="1"/>
                  </a:moveTo>
                  <a:cubicBezTo>
                    <a:pt x="25" y="1"/>
                    <a:pt x="1" y="18"/>
                    <a:pt x="5" y="52"/>
                  </a:cubicBezTo>
                  <a:lnTo>
                    <a:pt x="5" y="2730"/>
                  </a:lnTo>
                  <a:cubicBezTo>
                    <a:pt x="5" y="2760"/>
                    <a:pt x="27" y="2783"/>
                    <a:pt x="50" y="2783"/>
                  </a:cubicBezTo>
                  <a:cubicBezTo>
                    <a:pt x="80" y="2783"/>
                    <a:pt x="102" y="2760"/>
                    <a:pt x="102" y="2730"/>
                  </a:cubicBezTo>
                  <a:lnTo>
                    <a:pt x="102" y="52"/>
                  </a:lnTo>
                  <a:cubicBezTo>
                    <a:pt x="102" y="18"/>
                    <a:pt x="76" y="1"/>
                    <a:pt x="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3" name="Google Shape;15519;p41">
              <a:extLst>
                <a:ext uri="{FF2B5EF4-FFF2-40B4-BE49-F238E27FC236}">
                  <a16:creationId xmlns:a16="http://schemas.microsoft.com/office/drawing/2014/main" id="{B127C603-E130-45D0-892D-CE927DF13132}"/>
                </a:ext>
              </a:extLst>
            </p:cNvPr>
            <p:cNvSpPr/>
            <p:nvPr/>
          </p:nvSpPr>
          <p:spPr>
            <a:xfrm>
              <a:off x="4933942" y="3485988"/>
              <a:ext cx="27676" cy="527236"/>
            </a:xfrm>
            <a:custGeom>
              <a:avLst/>
              <a:gdLst/>
              <a:ahLst/>
              <a:cxnLst/>
              <a:rect l="l" t="t" r="r" b="b"/>
              <a:pathLst>
                <a:path w="98" h="1867" extrusionOk="0">
                  <a:moveTo>
                    <a:pt x="49" y="0"/>
                  </a:moveTo>
                  <a:cubicBezTo>
                    <a:pt x="25" y="0"/>
                    <a:pt x="0" y="17"/>
                    <a:pt x="0" y="51"/>
                  </a:cubicBezTo>
                  <a:lnTo>
                    <a:pt x="0" y="1822"/>
                  </a:lnTo>
                  <a:cubicBezTo>
                    <a:pt x="0" y="1844"/>
                    <a:pt x="23" y="1867"/>
                    <a:pt x="53" y="1867"/>
                  </a:cubicBezTo>
                  <a:cubicBezTo>
                    <a:pt x="75" y="1867"/>
                    <a:pt x="98" y="1852"/>
                    <a:pt x="98" y="1822"/>
                  </a:cubicBezTo>
                  <a:lnTo>
                    <a:pt x="98" y="51"/>
                  </a:lnTo>
                  <a:cubicBezTo>
                    <a:pt x="98" y="17"/>
                    <a:pt x="73" y="0"/>
                    <a:pt x="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4" name="Google Shape;15520;p41">
              <a:extLst>
                <a:ext uri="{FF2B5EF4-FFF2-40B4-BE49-F238E27FC236}">
                  <a16:creationId xmlns:a16="http://schemas.microsoft.com/office/drawing/2014/main" id="{F91CB75F-8D83-4211-97A7-512AC9D18A69}"/>
                </a:ext>
              </a:extLst>
            </p:cNvPr>
            <p:cNvSpPr/>
            <p:nvPr/>
          </p:nvSpPr>
          <p:spPr>
            <a:xfrm>
              <a:off x="5511478" y="3435157"/>
              <a:ext cx="28806" cy="628899"/>
            </a:xfrm>
            <a:custGeom>
              <a:avLst/>
              <a:gdLst/>
              <a:ahLst/>
              <a:cxnLst/>
              <a:rect l="l" t="t" r="r" b="b"/>
              <a:pathLst>
                <a:path w="102" h="2227" extrusionOk="0">
                  <a:moveTo>
                    <a:pt x="50" y="0"/>
                  </a:moveTo>
                  <a:cubicBezTo>
                    <a:pt x="24" y="0"/>
                    <a:pt x="0" y="17"/>
                    <a:pt x="4" y="51"/>
                  </a:cubicBezTo>
                  <a:lnTo>
                    <a:pt x="4" y="2174"/>
                  </a:lnTo>
                  <a:cubicBezTo>
                    <a:pt x="4" y="2204"/>
                    <a:pt x="26" y="2227"/>
                    <a:pt x="49" y="2227"/>
                  </a:cubicBezTo>
                  <a:cubicBezTo>
                    <a:pt x="79" y="2227"/>
                    <a:pt x="101" y="2204"/>
                    <a:pt x="101" y="2174"/>
                  </a:cubicBezTo>
                  <a:lnTo>
                    <a:pt x="101" y="51"/>
                  </a:lnTo>
                  <a:cubicBezTo>
                    <a:pt x="101" y="17"/>
                    <a:pt x="75" y="0"/>
                    <a:pt x="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5" name="Google Shape;15521;p41">
              <a:extLst>
                <a:ext uri="{FF2B5EF4-FFF2-40B4-BE49-F238E27FC236}">
                  <a16:creationId xmlns:a16="http://schemas.microsoft.com/office/drawing/2014/main" id="{104A41F1-D032-41CA-9DBB-81E9B7450905}"/>
                </a:ext>
              </a:extLst>
            </p:cNvPr>
            <p:cNvSpPr/>
            <p:nvPr/>
          </p:nvSpPr>
          <p:spPr>
            <a:xfrm>
              <a:off x="5800669" y="3343943"/>
              <a:ext cx="28806" cy="811328"/>
            </a:xfrm>
            <a:custGeom>
              <a:avLst/>
              <a:gdLst/>
              <a:ahLst/>
              <a:cxnLst/>
              <a:rect l="l" t="t" r="r" b="b"/>
              <a:pathLst>
                <a:path w="102" h="2873" extrusionOk="0">
                  <a:moveTo>
                    <a:pt x="52" y="0"/>
                  </a:moveTo>
                  <a:cubicBezTo>
                    <a:pt x="27" y="0"/>
                    <a:pt x="0" y="17"/>
                    <a:pt x="0" y="51"/>
                  </a:cubicBezTo>
                  <a:lnTo>
                    <a:pt x="0" y="2820"/>
                  </a:lnTo>
                  <a:cubicBezTo>
                    <a:pt x="0" y="2850"/>
                    <a:pt x="23" y="2873"/>
                    <a:pt x="53" y="2873"/>
                  </a:cubicBezTo>
                  <a:cubicBezTo>
                    <a:pt x="75" y="2873"/>
                    <a:pt x="98" y="2850"/>
                    <a:pt x="98" y="2820"/>
                  </a:cubicBezTo>
                  <a:lnTo>
                    <a:pt x="98" y="51"/>
                  </a:lnTo>
                  <a:cubicBezTo>
                    <a:pt x="102" y="17"/>
                    <a:pt x="77" y="0"/>
                    <a:pt x="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176" name="Google Shape;15522;p41">
            <a:extLst>
              <a:ext uri="{FF2B5EF4-FFF2-40B4-BE49-F238E27FC236}">
                <a16:creationId xmlns:a16="http://schemas.microsoft.com/office/drawing/2014/main" id="{549E1358-3C0B-459E-9680-7ED59DF9DD4B}"/>
              </a:ext>
            </a:extLst>
          </p:cNvPr>
          <p:cNvSpPr/>
          <p:nvPr/>
        </p:nvSpPr>
        <p:spPr>
          <a:xfrm>
            <a:off x="6361927" y="1153165"/>
            <a:ext cx="2410200" cy="546600"/>
          </a:xfrm>
          <a:prstGeom prst="rect">
            <a:avLst/>
          </a:prstGeom>
          <a:noFill/>
          <a:ln>
            <a:noFill/>
          </a:ln>
        </p:spPr>
        <p:txBody>
          <a:bodyPr spcFirstLastPara="1" wrap="square" lIns="182875" tIns="91425" rIns="137150" bIns="91425" anchor="ctr" anchorCtr="0">
            <a:noAutofit/>
          </a:bodyPr>
          <a:lstStyle/>
          <a:p>
            <a:pPr marL="0" lvl="0" indent="0" algn="l" rtl="0">
              <a:spcBef>
                <a:spcPts val="0"/>
              </a:spcBef>
              <a:spcAft>
                <a:spcPts val="0"/>
              </a:spcAft>
              <a:buClr>
                <a:srgbClr val="000000"/>
              </a:buClr>
              <a:buSzPts val="1100"/>
              <a:buFont typeface="Arial"/>
              <a:buNone/>
            </a:pPr>
            <a:r>
              <a:rPr lang="en" sz="2000" dirty="0">
                <a:solidFill>
                  <a:srgbClr val="000000"/>
                </a:solidFill>
                <a:latin typeface="Calibri" panose="020F0502020204030204" pitchFamily="34" charset="0"/>
                <a:ea typeface="Fira Sans"/>
                <a:cs typeface="Calibri" panose="020F0502020204030204" pitchFamily="34" charset="0"/>
                <a:sym typeface="Fira Sans"/>
              </a:rPr>
              <a:t>Introducción</a:t>
            </a:r>
            <a:endParaRPr sz="2000" dirty="0">
              <a:solidFill>
                <a:srgbClr val="000000"/>
              </a:solidFill>
              <a:latin typeface="Calibri" panose="020F0502020204030204" pitchFamily="34" charset="0"/>
              <a:ea typeface="Fira Sans"/>
              <a:cs typeface="Calibri" panose="020F0502020204030204" pitchFamily="34" charset="0"/>
              <a:sym typeface="Fira Sans"/>
            </a:endParaRPr>
          </a:p>
        </p:txBody>
      </p:sp>
      <p:sp>
        <p:nvSpPr>
          <p:cNvPr id="179" name="Google Shape;15525;p41">
            <a:extLst>
              <a:ext uri="{FF2B5EF4-FFF2-40B4-BE49-F238E27FC236}">
                <a16:creationId xmlns:a16="http://schemas.microsoft.com/office/drawing/2014/main" id="{15444AF8-13B9-4F30-9917-528CBD1D44DF}"/>
              </a:ext>
            </a:extLst>
          </p:cNvPr>
          <p:cNvSpPr/>
          <p:nvPr/>
        </p:nvSpPr>
        <p:spPr>
          <a:xfrm>
            <a:off x="4440125" y="1253590"/>
            <a:ext cx="370367" cy="352544"/>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dirty="0">
                <a:solidFill>
                  <a:srgbClr val="FFFFFF"/>
                </a:solidFill>
                <a:latin typeface="Calibri" panose="020F0502020204030204" pitchFamily="34" charset="0"/>
                <a:ea typeface="Roboto"/>
                <a:cs typeface="Calibri" panose="020F0502020204030204" pitchFamily="34" charset="0"/>
                <a:sym typeface="Roboto"/>
              </a:rPr>
              <a:t>1</a:t>
            </a:r>
            <a:endParaRPr dirty="0">
              <a:solidFill>
                <a:srgbClr val="FFFFFF"/>
              </a:solidFill>
              <a:latin typeface="Calibri" panose="020F0502020204030204" pitchFamily="34" charset="0"/>
              <a:cs typeface="Calibri" panose="020F0502020204030204" pitchFamily="34" charset="0"/>
            </a:endParaRPr>
          </a:p>
        </p:txBody>
      </p:sp>
      <p:sp>
        <p:nvSpPr>
          <p:cNvPr id="182" name="Google Shape;15528;p41">
            <a:extLst>
              <a:ext uri="{FF2B5EF4-FFF2-40B4-BE49-F238E27FC236}">
                <a16:creationId xmlns:a16="http://schemas.microsoft.com/office/drawing/2014/main" id="{4A709686-DBF8-499D-BDCE-AADEE2B5EFA3}"/>
              </a:ext>
            </a:extLst>
          </p:cNvPr>
          <p:cNvSpPr/>
          <p:nvPr/>
        </p:nvSpPr>
        <p:spPr>
          <a:xfrm>
            <a:off x="4388888" y="1210262"/>
            <a:ext cx="460852" cy="439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192" name="Google Shape;15538;p41">
            <a:extLst>
              <a:ext uri="{FF2B5EF4-FFF2-40B4-BE49-F238E27FC236}">
                <a16:creationId xmlns:a16="http://schemas.microsoft.com/office/drawing/2014/main" id="{31F555B9-32F2-452F-BF7B-B8DD6AC43E27}"/>
              </a:ext>
            </a:extLst>
          </p:cNvPr>
          <p:cNvGrpSpPr/>
          <p:nvPr/>
        </p:nvGrpSpPr>
        <p:grpSpPr>
          <a:xfrm>
            <a:off x="5013878" y="1247558"/>
            <a:ext cx="1157865" cy="390280"/>
            <a:chOff x="3993073" y="3612089"/>
            <a:chExt cx="1157865" cy="390280"/>
          </a:xfrm>
        </p:grpSpPr>
        <p:sp>
          <p:nvSpPr>
            <p:cNvPr id="193" name="Google Shape;15539;p41">
              <a:extLst>
                <a:ext uri="{FF2B5EF4-FFF2-40B4-BE49-F238E27FC236}">
                  <a16:creationId xmlns:a16="http://schemas.microsoft.com/office/drawing/2014/main" id="{4E642B09-7FA3-4710-A65B-2B52C248172A}"/>
                </a:ext>
              </a:extLst>
            </p:cNvPr>
            <p:cNvSpPr/>
            <p:nvPr/>
          </p:nvSpPr>
          <p:spPr>
            <a:xfrm rot="5400000">
              <a:off x="4407556" y="3267145"/>
              <a:ext cx="252168" cy="1081135"/>
            </a:xfrm>
            <a:custGeom>
              <a:avLst/>
              <a:gdLst/>
              <a:ahLst/>
              <a:cxnLst/>
              <a:rect l="l" t="t" r="r" b="b"/>
              <a:pathLst>
                <a:path w="1824" h="7820" extrusionOk="0">
                  <a:moveTo>
                    <a:pt x="1726" y="98"/>
                  </a:moveTo>
                  <a:lnTo>
                    <a:pt x="1726" y="6912"/>
                  </a:lnTo>
                  <a:cubicBezTo>
                    <a:pt x="1719" y="7355"/>
                    <a:pt x="1359" y="7715"/>
                    <a:pt x="908" y="7715"/>
                  </a:cubicBezTo>
                  <a:cubicBezTo>
                    <a:pt x="466" y="7715"/>
                    <a:pt x="106" y="7355"/>
                    <a:pt x="98" y="6912"/>
                  </a:cubicBezTo>
                  <a:lnTo>
                    <a:pt x="98" y="98"/>
                  </a:lnTo>
                  <a:close/>
                  <a:moveTo>
                    <a:pt x="0" y="1"/>
                  </a:moveTo>
                  <a:lnTo>
                    <a:pt x="0" y="6912"/>
                  </a:lnTo>
                  <a:cubicBezTo>
                    <a:pt x="0" y="7415"/>
                    <a:pt x="406" y="7820"/>
                    <a:pt x="908" y="7820"/>
                  </a:cubicBezTo>
                  <a:cubicBezTo>
                    <a:pt x="1411" y="7820"/>
                    <a:pt x="1824" y="7415"/>
                    <a:pt x="1824" y="6912"/>
                  </a:cubicBezTo>
                  <a:lnTo>
                    <a:pt x="1824" y="1"/>
                  </a:ln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94" name="Google Shape;15540;p41">
              <a:extLst>
                <a:ext uri="{FF2B5EF4-FFF2-40B4-BE49-F238E27FC236}">
                  <a16:creationId xmlns:a16="http://schemas.microsoft.com/office/drawing/2014/main" id="{2C773F1C-F314-4DD4-B859-8243008A7AD3}"/>
                </a:ext>
              </a:extLst>
            </p:cNvPr>
            <p:cNvSpPr/>
            <p:nvPr/>
          </p:nvSpPr>
          <p:spPr>
            <a:xfrm rot="5400000">
              <a:off x="4909553" y="3760983"/>
              <a:ext cx="390280" cy="92491"/>
            </a:xfrm>
            <a:custGeom>
              <a:avLst/>
              <a:gdLst/>
              <a:ahLst/>
              <a:cxnLst/>
              <a:rect l="l" t="t" r="r" b="b"/>
              <a:pathLst>
                <a:path w="2823" h="669" extrusionOk="0">
                  <a:moveTo>
                    <a:pt x="2702" y="120"/>
                  </a:moveTo>
                  <a:lnTo>
                    <a:pt x="2702" y="548"/>
                  </a:lnTo>
                  <a:lnTo>
                    <a:pt x="121" y="548"/>
                  </a:lnTo>
                  <a:lnTo>
                    <a:pt x="121" y="120"/>
                  </a:lnTo>
                  <a:close/>
                  <a:moveTo>
                    <a:pt x="61" y="0"/>
                  </a:moveTo>
                  <a:cubicBezTo>
                    <a:pt x="31" y="0"/>
                    <a:pt x="1" y="23"/>
                    <a:pt x="1" y="60"/>
                  </a:cubicBezTo>
                  <a:lnTo>
                    <a:pt x="1" y="608"/>
                  </a:lnTo>
                  <a:cubicBezTo>
                    <a:pt x="1" y="638"/>
                    <a:pt x="31" y="668"/>
                    <a:pt x="61" y="668"/>
                  </a:cubicBezTo>
                  <a:lnTo>
                    <a:pt x="2762" y="668"/>
                  </a:lnTo>
                  <a:cubicBezTo>
                    <a:pt x="2800" y="668"/>
                    <a:pt x="2822" y="638"/>
                    <a:pt x="2822" y="608"/>
                  </a:cubicBezTo>
                  <a:lnTo>
                    <a:pt x="2822" y="60"/>
                  </a:lnTo>
                  <a:cubicBezTo>
                    <a:pt x="2822" y="23"/>
                    <a:pt x="2800" y="0"/>
                    <a:pt x="2762" y="0"/>
                  </a:cubicBez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195" name="Google Shape;15541;p41">
            <a:extLst>
              <a:ext uri="{FF2B5EF4-FFF2-40B4-BE49-F238E27FC236}">
                <a16:creationId xmlns:a16="http://schemas.microsoft.com/office/drawing/2014/main" id="{A9C5A049-B8A4-42F6-8F0A-E932B9AB425B}"/>
              </a:ext>
            </a:extLst>
          </p:cNvPr>
          <p:cNvSpPr/>
          <p:nvPr/>
        </p:nvSpPr>
        <p:spPr>
          <a:xfrm rot="-5400000">
            <a:off x="5032509" y="1362026"/>
            <a:ext cx="185420" cy="163928"/>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99" name="Google Shape;15522;p41">
            <a:extLst>
              <a:ext uri="{FF2B5EF4-FFF2-40B4-BE49-F238E27FC236}">
                <a16:creationId xmlns:a16="http://schemas.microsoft.com/office/drawing/2014/main" id="{DC64581B-5360-4120-BE6E-F0EE5C71453E}"/>
              </a:ext>
            </a:extLst>
          </p:cNvPr>
          <p:cNvSpPr/>
          <p:nvPr/>
        </p:nvSpPr>
        <p:spPr>
          <a:xfrm>
            <a:off x="6828960" y="1809383"/>
            <a:ext cx="2410200" cy="546600"/>
          </a:xfrm>
          <a:prstGeom prst="rect">
            <a:avLst/>
          </a:prstGeom>
          <a:noFill/>
          <a:ln>
            <a:noFill/>
          </a:ln>
        </p:spPr>
        <p:txBody>
          <a:bodyPr spcFirstLastPara="1" wrap="square" lIns="182875" tIns="91425" rIns="137150" bIns="91425" anchor="ctr" anchorCtr="0">
            <a:noAutofit/>
          </a:bodyPr>
          <a:lstStyle/>
          <a:p>
            <a:pPr marL="0" lvl="0" indent="0" algn="l" rtl="0">
              <a:spcBef>
                <a:spcPts val="0"/>
              </a:spcBef>
              <a:spcAft>
                <a:spcPts val="0"/>
              </a:spcAft>
              <a:buClr>
                <a:srgbClr val="000000"/>
              </a:buClr>
              <a:buSzPts val="1100"/>
              <a:buFont typeface="Arial"/>
              <a:buNone/>
            </a:pPr>
            <a:r>
              <a:rPr lang="en" sz="2000" dirty="0">
                <a:solidFill>
                  <a:srgbClr val="000000"/>
                </a:solidFill>
                <a:latin typeface="Calibri" panose="020F0502020204030204" pitchFamily="34" charset="0"/>
                <a:ea typeface="Fira Sans"/>
                <a:cs typeface="Calibri" panose="020F0502020204030204" pitchFamily="34" charset="0"/>
                <a:sym typeface="Fira Sans"/>
              </a:rPr>
              <a:t>Objetivos</a:t>
            </a:r>
            <a:endParaRPr sz="2000" dirty="0">
              <a:solidFill>
                <a:srgbClr val="000000"/>
              </a:solidFill>
              <a:latin typeface="Calibri" panose="020F0502020204030204" pitchFamily="34" charset="0"/>
              <a:ea typeface="Fira Sans"/>
              <a:cs typeface="Calibri" panose="020F0502020204030204" pitchFamily="34" charset="0"/>
              <a:sym typeface="Fira Sans"/>
            </a:endParaRPr>
          </a:p>
        </p:txBody>
      </p:sp>
      <p:sp>
        <p:nvSpPr>
          <p:cNvPr id="200" name="Google Shape;15525;p41">
            <a:extLst>
              <a:ext uri="{FF2B5EF4-FFF2-40B4-BE49-F238E27FC236}">
                <a16:creationId xmlns:a16="http://schemas.microsoft.com/office/drawing/2014/main" id="{A993AE95-8D45-4760-894B-6F2084E3B263}"/>
              </a:ext>
            </a:extLst>
          </p:cNvPr>
          <p:cNvSpPr/>
          <p:nvPr/>
        </p:nvSpPr>
        <p:spPr>
          <a:xfrm>
            <a:off x="4907158" y="1909808"/>
            <a:ext cx="370367" cy="352544"/>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EC" dirty="0">
                <a:solidFill>
                  <a:srgbClr val="FFFFFF"/>
                </a:solidFill>
                <a:latin typeface="Calibri" panose="020F0502020204030204" pitchFamily="34" charset="0"/>
                <a:cs typeface="Calibri" panose="020F0502020204030204" pitchFamily="34" charset="0"/>
              </a:rPr>
              <a:t>2</a:t>
            </a:r>
            <a:endParaRPr dirty="0">
              <a:solidFill>
                <a:srgbClr val="FFFFFF"/>
              </a:solidFill>
              <a:latin typeface="Calibri" panose="020F0502020204030204" pitchFamily="34" charset="0"/>
              <a:cs typeface="Calibri" panose="020F0502020204030204" pitchFamily="34" charset="0"/>
            </a:endParaRPr>
          </a:p>
        </p:txBody>
      </p:sp>
      <p:sp>
        <p:nvSpPr>
          <p:cNvPr id="201" name="Google Shape;15528;p41">
            <a:extLst>
              <a:ext uri="{FF2B5EF4-FFF2-40B4-BE49-F238E27FC236}">
                <a16:creationId xmlns:a16="http://schemas.microsoft.com/office/drawing/2014/main" id="{8CB36AEE-AE57-4852-820A-B7809C1375EE}"/>
              </a:ext>
            </a:extLst>
          </p:cNvPr>
          <p:cNvSpPr/>
          <p:nvPr/>
        </p:nvSpPr>
        <p:spPr>
          <a:xfrm>
            <a:off x="4855921" y="1866480"/>
            <a:ext cx="460852" cy="439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202" name="Google Shape;15538;p41">
            <a:extLst>
              <a:ext uri="{FF2B5EF4-FFF2-40B4-BE49-F238E27FC236}">
                <a16:creationId xmlns:a16="http://schemas.microsoft.com/office/drawing/2014/main" id="{210539B3-575B-4E95-B4A6-9CA8621F0090}"/>
              </a:ext>
            </a:extLst>
          </p:cNvPr>
          <p:cNvGrpSpPr/>
          <p:nvPr/>
        </p:nvGrpSpPr>
        <p:grpSpPr>
          <a:xfrm>
            <a:off x="5480911" y="1903776"/>
            <a:ext cx="1157865" cy="390280"/>
            <a:chOff x="3993073" y="3612089"/>
            <a:chExt cx="1157865" cy="390280"/>
          </a:xfrm>
        </p:grpSpPr>
        <p:sp>
          <p:nvSpPr>
            <p:cNvPr id="203" name="Google Shape;15539;p41">
              <a:extLst>
                <a:ext uri="{FF2B5EF4-FFF2-40B4-BE49-F238E27FC236}">
                  <a16:creationId xmlns:a16="http://schemas.microsoft.com/office/drawing/2014/main" id="{4967525E-5A83-45B9-AEFD-BB4658204A95}"/>
                </a:ext>
              </a:extLst>
            </p:cNvPr>
            <p:cNvSpPr/>
            <p:nvPr/>
          </p:nvSpPr>
          <p:spPr>
            <a:xfrm rot="5400000">
              <a:off x="4407556" y="3267145"/>
              <a:ext cx="252168" cy="1081135"/>
            </a:xfrm>
            <a:custGeom>
              <a:avLst/>
              <a:gdLst/>
              <a:ahLst/>
              <a:cxnLst/>
              <a:rect l="l" t="t" r="r" b="b"/>
              <a:pathLst>
                <a:path w="1824" h="7820" extrusionOk="0">
                  <a:moveTo>
                    <a:pt x="1726" y="98"/>
                  </a:moveTo>
                  <a:lnTo>
                    <a:pt x="1726" y="6912"/>
                  </a:lnTo>
                  <a:cubicBezTo>
                    <a:pt x="1719" y="7355"/>
                    <a:pt x="1359" y="7715"/>
                    <a:pt x="908" y="7715"/>
                  </a:cubicBezTo>
                  <a:cubicBezTo>
                    <a:pt x="466" y="7715"/>
                    <a:pt x="106" y="7355"/>
                    <a:pt x="98" y="6912"/>
                  </a:cubicBezTo>
                  <a:lnTo>
                    <a:pt x="98" y="98"/>
                  </a:lnTo>
                  <a:close/>
                  <a:moveTo>
                    <a:pt x="0" y="1"/>
                  </a:moveTo>
                  <a:lnTo>
                    <a:pt x="0" y="6912"/>
                  </a:lnTo>
                  <a:cubicBezTo>
                    <a:pt x="0" y="7415"/>
                    <a:pt x="406" y="7820"/>
                    <a:pt x="908" y="7820"/>
                  </a:cubicBezTo>
                  <a:cubicBezTo>
                    <a:pt x="1411" y="7820"/>
                    <a:pt x="1824" y="7415"/>
                    <a:pt x="1824" y="6912"/>
                  </a:cubicBezTo>
                  <a:lnTo>
                    <a:pt x="1824" y="1"/>
                  </a:ln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04" name="Google Shape;15540;p41">
              <a:extLst>
                <a:ext uri="{FF2B5EF4-FFF2-40B4-BE49-F238E27FC236}">
                  <a16:creationId xmlns:a16="http://schemas.microsoft.com/office/drawing/2014/main" id="{2F1D1937-238E-4BAC-B54C-CABEAE57EAEF}"/>
                </a:ext>
              </a:extLst>
            </p:cNvPr>
            <p:cNvSpPr/>
            <p:nvPr/>
          </p:nvSpPr>
          <p:spPr>
            <a:xfrm rot="5400000">
              <a:off x="4909553" y="3760983"/>
              <a:ext cx="390280" cy="92491"/>
            </a:xfrm>
            <a:custGeom>
              <a:avLst/>
              <a:gdLst/>
              <a:ahLst/>
              <a:cxnLst/>
              <a:rect l="l" t="t" r="r" b="b"/>
              <a:pathLst>
                <a:path w="2823" h="669" extrusionOk="0">
                  <a:moveTo>
                    <a:pt x="2702" y="120"/>
                  </a:moveTo>
                  <a:lnTo>
                    <a:pt x="2702" y="548"/>
                  </a:lnTo>
                  <a:lnTo>
                    <a:pt x="121" y="548"/>
                  </a:lnTo>
                  <a:lnTo>
                    <a:pt x="121" y="120"/>
                  </a:lnTo>
                  <a:close/>
                  <a:moveTo>
                    <a:pt x="61" y="0"/>
                  </a:moveTo>
                  <a:cubicBezTo>
                    <a:pt x="31" y="0"/>
                    <a:pt x="1" y="23"/>
                    <a:pt x="1" y="60"/>
                  </a:cubicBezTo>
                  <a:lnTo>
                    <a:pt x="1" y="608"/>
                  </a:lnTo>
                  <a:cubicBezTo>
                    <a:pt x="1" y="638"/>
                    <a:pt x="31" y="668"/>
                    <a:pt x="61" y="668"/>
                  </a:cubicBezTo>
                  <a:lnTo>
                    <a:pt x="2762" y="668"/>
                  </a:lnTo>
                  <a:cubicBezTo>
                    <a:pt x="2800" y="668"/>
                    <a:pt x="2822" y="638"/>
                    <a:pt x="2822" y="608"/>
                  </a:cubicBezTo>
                  <a:lnTo>
                    <a:pt x="2822" y="60"/>
                  </a:lnTo>
                  <a:cubicBezTo>
                    <a:pt x="2822" y="23"/>
                    <a:pt x="2800" y="0"/>
                    <a:pt x="2762" y="0"/>
                  </a:cubicBez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205" name="Google Shape;15541;p41">
            <a:extLst>
              <a:ext uri="{FF2B5EF4-FFF2-40B4-BE49-F238E27FC236}">
                <a16:creationId xmlns:a16="http://schemas.microsoft.com/office/drawing/2014/main" id="{66D0175E-E481-47D7-8DF2-149E850925C0}"/>
              </a:ext>
            </a:extLst>
          </p:cNvPr>
          <p:cNvSpPr/>
          <p:nvPr/>
        </p:nvSpPr>
        <p:spPr>
          <a:xfrm rot="-5400000">
            <a:off x="5552382" y="1958122"/>
            <a:ext cx="197400" cy="281588"/>
          </a:xfrm>
          <a:prstGeom prst="round2SameRect">
            <a:avLst>
              <a:gd name="adj1" fmla="val 50000"/>
              <a:gd name="adj2" fmla="val 0"/>
            </a:avLst>
          </a:prstGeom>
          <a:ln/>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08" name="Google Shape;15522;p41">
            <a:extLst>
              <a:ext uri="{FF2B5EF4-FFF2-40B4-BE49-F238E27FC236}">
                <a16:creationId xmlns:a16="http://schemas.microsoft.com/office/drawing/2014/main" id="{74764809-792A-4D1B-8DA6-93180058EA5D}"/>
              </a:ext>
            </a:extLst>
          </p:cNvPr>
          <p:cNvSpPr/>
          <p:nvPr/>
        </p:nvSpPr>
        <p:spPr>
          <a:xfrm>
            <a:off x="7244494" y="2457203"/>
            <a:ext cx="2945985" cy="546600"/>
          </a:xfrm>
          <a:prstGeom prst="rect">
            <a:avLst/>
          </a:prstGeom>
          <a:noFill/>
          <a:ln>
            <a:noFill/>
          </a:ln>
        </p:spPr>
        <p:txBody>
          <a:bodyPr spcFirstLastPara="1" wrap="square" lIns="182875" tIns="91425" rIns="137150" bIns="91425" anchor="ctr" anchorCtr="0">
            <a:noAutofit/>
          </a:bodyPr>
          <a:lstStyle/>
          <a:p>
            <a:pPr marL="0" lvl="0" indent="0" algn="l" rtl="0">
              <a:spcBef>
                <a:spcPts val="0"/>
              </a:spcBef>
              <a:spcAft>
                <a:spcPts val="0"/>
              </a:spcAft>
              <a:buClr>
                <a:srgbClr val="000000"/>
              </a:buClr>
              <a:buSzPts val="1100"/>
              <a:buFont typeface="Arial"/>
              <a:buNone/>
            </a:pPr>
            <a:r>
              <a:rPr lang="en" sz="2000" dirty="0">
                <a:solidFill>
                  <a:srgbClr val="000000"/>
                </a:solidFill>
                <a:latin typeface="Calibri" panose="020F0502020204030204" pitchFamily="34" charset="0"/>
                <a:ea typeface="Fira Sans"/>
                <a:cs typeface="Calibri" panose="020F0502020204030204" pitchFamily="34" charset="0"/>
                <a:sym typeface="Fira Sans"/>
              </a:rPr>
              <a:t>Materiales y métodos</a:t>
            </a:r>
            <a:endParaRPr sz="2000" dirty="0">
              <a:solidFill>
                <a:srgbClr val="000000"/>
              </a:solidFill>
              <a:latin typeface="Calibri" panose="020F0502020204030204" pitchFamily="34" charset="0"/>
              <a:ea typeface="Fira Sans"/>
              <a:cs typeface="Calibri" panose="020F0502020204030204" pitchFamily="34" charset="0"/>
              <a:sym typeface="Fira Sans"/>
            </a:endParaRPr>
          </a:p>
        </p:txBody>
      </p:sp>
      <p:sp>
        <p:nvSpPr>
          <p:cNvPr id="209" name="Google Shape;15525;p41">
            <a:extLst>
              <a:ext uri="{FF2B5EF4-FFF2-40B4-BE49-F238E27FC236}">
                <a16:creationId xmlns:a16="http://schemas.microsoft.com/office/drawing/2014/main" id="{58BFDF11-4C32-4840-981E-821BCF9874D4}"/>
              </a:ext>
            </a:extLst>
          </p:cNvPr>
          <p:cNvSpPr/>
          <p:nvPr/>
        </p:nvSpPr>
        <p:spPr>
          <a:xfrm>
            <a:off x="5322693" y="2557628"/>
            <a:ext cx="370367" cy="352544"/>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6"/>
          </a:lnRef>
          <a:fillRef idx="3">
            <a:schemeClr val="accent6"/>
          </a:fillRef>
          <a:effectRef idx="3">
            <a:schemeClr val="accent6"/>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dirty="0">
                <a:solidFill>
                  <a:srgbClr val="FFFFFF"/>
                </a:solidFill>
                <a:latin typeface="Calibri" panose="020F0502020204030204" pitchFamily="34" charset="0"/>
                <a:ea typeface="Roboto"/>
                <a:cs typeface="Calibri" panose="020F0502020204030204" pitchFamily="34" charset="0"/>
                <a:sym typeface="Roboto"/>
              </a:rPr>
              <a:t>3</a:t>
            </a:r>
            <a:endParaRPr dirty="0">
              <a:solidFill>
                <a:srgbClr val="FFFFFF"/>
              </a:solidFill>
              <a:latin typeface="Calibri" panose="020F0502020204030204" pitchFamily="34" charset="0"/>
              <a:cs typeface="Calibri" panose="020F0502020204030204" pitchFamily="34" charset="0"/>
            </a:endParaRPr>
          </a:p>
        </p:txBody>
      </p:sp>
      <p:sp>
        <p:nvSpPr>
          <p:cNvPr id="210" name="Google Shape;15528;p41">
            <a:extLst>
              <a:ext uri="{FF2B5EF4-FFF2-40B4-BE49-F238E27FC236}">
                <a16:creationId xmlns:a16="http://schemas.microsoft.com/office/drawing/2014/main" id="{A764E1A8-6F8E-49ED-B1B7-C89BF3FE96BA}"/>
              </a:ext>
            </a:extLst>
          </p:cNvPr>
          <p:cNvSpPr/>
          <p:nvPr/>
        </p:nvSpPr>
        <p:spPr>
          <a:xfrm>
            <a:off x="5271456" y="2514300"/>
            <a:ext cx="460852" cy="439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211" name="Google Shape;15538;p41">
            <a:extLst>
              <a:ext uri="{FF2B5EF4-FFF2-40B4-BE49-F238E27FC236}">
                <a16:creationId xmlns:a16="http://schemas.microsoft.com/office/drawing/2014/main" id="{7A233EF9-86BA-4ED5-9FC3-55CD138C6A71}"/>
              </a:ext>
            </a:extLst>
          </p:cNvPr>
          <p:cNvGrpSpPr/>
          <p:nvPr/>
        </p:nvGrpSpPr>
        <p:grpSpPr>
          <a:xfrm>
            <a:off x="5896446" y="2551596"/>
            <a:ext cx="1157865" cy="390280"/>
            <a:chOff x="3993073" y="3612089"/>
            <a:chExt cx="1157865" cy="390280"/>
          </a:xfrm>
        </p:grpSpPr>
        <p:sp>
          <p:nvSpPr>
            <p:cNvPr id="212" name="Google Shape;15539;p41">
              <a:extLst>
                <a:ext uri="{FF2B5EF4-FFF2-40B4-BE49-F238E27FC236}">
                  <a16:creationId xmlns:a16="http://schemas.microsoft.com/office/drawing/2014/main" id="{74DBC291-55A1-42F4-82F8-64487EE821F6}"/>
                </a:ext>
              </a:extLst>
            </p:cNvPr>
            <p:cNvSpPr/>
            <p:nvPr/>
          </p:nvSpPr>
          <p:spPr>
            <a:xfrm rot="5400000">
              <a:off x="4407556" y="3267145"/>
              <a:ext cx="252168" cy="1081135"/>
            </a:xfrm>
            <a:custGeom>
              <a:avLst/>
              <a:gdLst/>
              <a:ahLst/>
              <a:cxnLst/>
              <a:rect l="l" t="t" r="r" b="b"/>
              <a:pathLst>
                <a:path w="1824" h="7820" extrusionOk="0">
                  <a:moveTo>
                    <a:pt x="1726" y="98"/>
                  </a:moveTo>
                  <a:lnTo>
                    <a:pt x="1726" y="6912"/>
                  </a:lnTo>
                  <a:cubicBezTo>
                    <a:pt x="1719" y="7355"/>
                    <a:pt x="1359" y="7715"/>
                    <a:pt x="908" y="7715"/>
                  </a:cubicBezTo>
                  <a:cubicBezTo>
                    <a:pt x="466" y="7715"/>
                    <a:pt x="106" y="7355"/>
                    <a:pt x="98" y="6912"/>
                  </a:cubicBezTo>
                  <a:lnTo>
                    <a:pt x="98" y="98"/>
                  </a:lnTo>
                  <a:close/>
                  <a:moveTo>
                    <a:pt x="0" y="1"/>
                  </a:moveTo>
                  <a:lnTo>
                    <a:pt x="0" y="6912"/>
                  </a:lnTo>
                  <a:cubicBezTo>
                    <a:pt x="0" y="7415"/>
                    <a:pt x="406" y="7820"/>
                    <a:pt x="908" y="7820"/>
                  </a:cubicBezTo>
                  <a:cubicBezTo>
                    <a:pt x="1411" y="7820"/>
                    <a:pt x="1824" y="7415"/>
                    <a:pt x="1824" y="6912"/>
                  </a:cubicBezTo>
                  <a:lnTo>
                    <a:pt x="1824" y="1"/>
                  </a:ln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13" name="Google Shape;15540;p41">
              <a:extLst>
                <a:ext uri="{FF2B5EF4-FFF2-40B4-BE49-F238E27FC236}">
                  <a16:creationId xmlns:a16="http://schemas.microsoft.com/office/drawing/2014/main" id="{140AF619-494F-4B51-A38A-D525DAAECAEE}"/>
                </a:ext>
              </a:extLst>
            </p:cNvPr>
            <p:cNvSpPr/>
            <p:nvPr/>
          </p:nvSpPr>
          <p:spPr>
            <a:xfrm rot="5400000">
              <a:off x="4909553" y="3760983"/>
              <a:ext cx="390280" cy="92491"/>
            </a:xfrm>
            <a:custGeom>
              <a:avLst/>
              <a:gdLst/>
              <a:ahLst/>
              <a:cxnLst/>
              <a:rect l="l" t="t" r="r" b="b"/>
              <a:pathLst>
                <a:path w="2823" h="669" extrusionOk="0">
                  <a:moveTo>
                    <a:pt x="2702" y="120"/>
                  </a:moveTo>
                  <a:lnTo>
                    <a:pt x="2702" y="548"/>
                  </a:lnTo>
                  <a:lnTo>
                    <a:pt x="121" y="548"/>
                  </a:lnTo>
                  <a:lnTo>
                    <a:pt x="121" y="120"/>
                  </a:lnTo>
                  <a:close/>
                  <a:moveTo>
                    <a:pt x="61" y="0"/>
                  </a:moveTo>
                  <a:cubicBezTo>
                    <a:pt x="31" y="0"/>
                    <a:pt x="1" y="23"/>
                    <a:pt x="1" y="60"/>
                  </a:cubicBezTo>
                  <a:lnTo>
                    <a:pt x="1" y="608"/>
                  </a:lnTo>
                  <a:cubicBezTo>
                    <a:pt x="1" y="638"/>
                    <a:pt x="31" y="668"/>
                    <a:pt x="61" y="668"/>
                  </a:cubicBezTo>
                  <a:lnTo>
                    <a:pt x="2762" y="668"/>
                  </a:lnTo>
                  <a:cubicBezTo>
                    <a:pt x="2800" y="668"/>
                    <a:pt x="2822" y="638"/>
                    <a:pt x="2822" y="608"/>
                  </a:cubicBezTo>
                  <a:lnTo>
                    <a:pt x="2822" y="60"/>
                  </a:lnTo>
                  <a:cubicBezTo>
                    <a:pt x="2822" y="23"/>
                    <a:pt x="2800" y="0"/>
                    <a:pt x="2762" y="0"/>
                  </a:cubicBez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214" name="Google Shape;15541;p41">
            <a:extLst>
              <a:ext uri="{FF2B5EF4-FFF2-40B4-BE49-F238E27FC236}">
                <a16:creationId xmlns:a16="http://schemas.microsoft.com/office/drawing/2014/main" id="{0FED35F0-C368-42FD-87CB-99AD9E057E76}"/>
              </a:ext>
            </a:extLst>
          </p:cNvPr>
          <p:cNvSpPr/>
          <p:nvPr/>
        </p:nvSpPr>
        <p:spPr>
          <a:xfrm rot="-5400000">
            <a:off x="6205994" y="2367866"/>
            <a:ext cx="189144" cy="749483"/>
          </a:xfrm>
          <a:prstGeom prst="round2SameRect">
            <a:avLst>
              <a:gd name="adj1" fmla="val 50000"/>
              <a:gd name="adj2" fmla="val 0"/>
            </a:avLst>
          </a:prstGeom>
          <a:ln/>
        </p:spPr>
        <p:style>
          <a:lnRef idx="0">
            <a:schemeClr val="accent6"/>
          </a:lnRef>
          <a:fillRef idx="3">
            <a:schemeClr val="accent6"/>
          </a:fillRef>
          <a:effectRef idx="3">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16" name="Google Shape;15522;p41">
            <a:extLst>
              <a:ext uri="{FF2B5EF4-FFF2-40B4-BE49-F238E27FC236}">
                <a16:creationId xmlns:a16="http://schemas.microsoft.com/office/drawing/2014/main" id="{49600037-B086-4191-9B29-DA272BD2FD0C}"/>
              </a:ext>
            </a:extLst>
          </p:cNvPr>
          <p:cNvSpPr/>
          <p:nvPr/>
        </p:nvSpPr>
        <p:spPr>
          <a:xfrm>
            <a:off x="7654127" y="3107973"/>
            <a:ext cx="3207093" cy="546600"/>
          </a:xfrm>
          <a:prstGeom prst="rect">
            <a:avLst/>
          </a:prstGeom>
          <a:noFill/>
          <a:ln>
            <a:noFill/>
          </a:ln>
        </p:spPr>
        <p:txBody>
          <a:bodyPr spcFirstLastPara="1" wrap="square" lIns="182875" tIns="91425" rIns="137150" bIns="91425" anchor="ctr" anchorCtr="0">
            <a:noAutofit/>
          </a:bodyPr>
          <a:lstStyle/>
          <a:p>
            <a:pPr marL="0" lvl="0" indent="0" algn="l" rtl="0">
              <a:spcBef>
                <a:spcPts val="0"/>
              </a:spcBef>
              <a:spcAft>
                <a:spcPts val="0"/>
              </a:spcAft>
              <a:buClr>
                <a:srgbClr val="000000"/>
              </a:buClr>
              <a:buSzPts val="1100"/>
              <a:buFont typeface="Arial"/>
              <a:buNone/>
            </a:pPr>
            <a:r>
              <a:rPr lang="en" sz="2000" dirty="0">
                <a:solidFill>
                  <a:srgbClr val="000000"/>
                </a:solidFill>
                <a:latin typeface="Calibri" panose="020F0502020204030204" pitchFamily="34" charset="0"/>
                <a:ea typeface="Fira Sans"/>
                <a:cs typeface="Calibri" panose="020F0502020204030204" pitchFamily="34" charset="0"/>
                <a:sym typeface="Fira Sans"/>
              </a:rPr>
              <a:t>Resultados y Discusión</a:t>
            </a:r>
            <a:endParaRPr sz="2000" dirty="0">
              <a:solidFill>
                <a:srgbClr val="000000"/>
              </a:solidFill>
              <a:latin typeface="Calibri" panose="020F0502020204030204" pitchFamily="34" charset="0"/>
              <a:ea typeface="Fira Sans"/>
              <a:cs typeface="Calibri" panose="020F0502020204030204" pitchFamily="34" charset="0"/>
              <a:sym typeface="Fira Sans"/>
            </a:endParaRPr>
          </a:p>
        </p:txBody>
      </p:sp>
      <p:sp>
        <p:nvSpPr>
          <p:cNvPr id="217" name="Google Shape;15525;p41">
            <a:extLst>
              <a:ext uri="{FF2B5EF4-FFF2-40B4-BE49-F238E27FC236}">
                <a16:creationId xmlns:a16="http://schemas.microsoft.com/office/drawing/2014/main" id="{EEC43786-DAC6-418E-B7D8-AE98748EF205}"/>
              </a:ext>
            </a:extLst>
          </p:cNvPr>
          <p:cNvSpPr/>
          <p:nvPr/>
        </p:nvSpPr>
        <p:spPr>
          <a:xfrm>
            <a:off x="5732326" y="3208398"/>
            <a:ext cx="370367" cy="352544"/>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3"/>
          </a:lnRef>
          <a:fillRef idx="3">
            <a:schemeClr val="accent3"/>
          </a:fillRef>
          <a:effectRef idx="3">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EC" dirty="0">
                <a:solidFill>
                  <a:srgbClr val="FFFFFF"/>
                </a:solidFill>
                <a:latin typeface="Calibri" panose="020F0502020204030204" pitchFamily="34" charset="0"/>
                <a:cs typeface="Calibri" panose="020F0502020204030204" pitchFamily="34" charset="0"/>
              </a:rPr>
              <a:t>4</a:t>
            </a:r>
            <a:endParaRPr dirty="0">
              <a:solidFill>
                <a:srgbClr val="FFFFFF"/>
              </a:solidFill>
              <a:latin typeface="Calibri" panose="020F0502020204030204" pitchFamily="34" charset="0"/>
              <a:cs typeface="Calibri" panose="020F0502020204030204" pitchFamily="34" charset="0"/>
            </a:endParaRPr>
          </a:p>
        </p:txBody>
      </p:sp>
      <p:sp>
        <p:nvSpPr>
          <p:cNvPr id="218" name="Google Shape;15528;p41">
            <a:extLst>
              <a:ext uri="{FF2B5EF4-FFF2-40B4-BE49-F238E27FC236}">
                <a16:creationId xmlns:a16="http://schemas.microsoft.com/office/drawing/2014/main" id="{5EF78428-6A93-4CC9-9E21-61B2BB57E8F3}"/>
              </a:ext>
            </a:extLst>
          </p:cNvPr>
          <p:cNvSpPr/>
          <p:nvPr/>
        </p:nvSpPr>
        <p:spPr>
          <a:xfrm>
            <a:off x="5681089" y="3165070"/>
            <a:ext cx="460852" cy="439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219" name="Google Shape;15538;p41">
            <a:extLst>
              <a:ext uri="{FF2B5EF4-FFF2-40B4-BE49-F238E27FC236}">
                <a16:creationId xmlns:a16="http://schemas.microsoft.com/office/drawing/2014/main" id="{78AA3F9A-BD4B-4B33-8239-A0FC4ADB8B6F}"/>
              </a:ext>
            </a:extLst>
          </p:cNvPr>
          <p:cNvGrpSpPr/>
          <p:nvPr/>
        </p:nvGrpSpPr>
        <p:grpSpPr>
          <a:xfrm>
            <a:off x="6306079" y="3202366"/>
            <a:ext cx="1157865" cy="390280"/>
            <a:chOff x="3993073" y="3612089"/>
            <a:chExt cx="1157865" cy="390280"/>
          </a:xfrm>
        </p:grpSpPr>
        <p:sp>
          <p:nvSpPr>
            <p:cNvPr id="220" name="Google Shape;15539;p41">
              <a:extLst>
                <a:ext uri="{FF2B5EF4-FFF2-40B4-BE49-F238E27FC236}">
                  <a16:creationId xmlns:a16="http://schemas.microsoft.com/office/drawing/2014/main" id="{28E8E965-90D4-4050-B8B6-C4AFDDD07CEC}"/>
                </a:ext>
              </a:extLst>
            </p:cNvPr>
            <p:cNvSpPr/>
            <p:nvPr/>
          </p:nvSpPr>
          <p:spPr>
            <a:xfrm rot="5400000">
              <a:off x="4407556" y="3267145"/>
              <a:ext cx="252168" cy="1081135"/>
            </a:xfrm>
            <a:custGeom>
              <a:avLst/>
              <a:gdLst/>
              <a:ahLst/>
              <a:cxnLst/>
              <a:rect l="l" t="t" r="r" b="b"/>
              <a:pathLst>
                <a:path w="1824" h="7820" extrusionOk="0">
                  <a:moveTo>
                    <a:pt x="1726" y="98"/>
                  </a:moveTo>
                  <a:lnTo>
                    <a:pt x="1726" y="6912"/>
                  </a:lnTo>
                  <a:cubicBezTo>
                    <a:pt x="1719" y="7355"/>
                    <a:pt x="1359" y="7715"/>
                    <a:pt x="908" y="7715"/>
                  </a:cubicBezTo>
                  <a:cubicBezTo>
                    <a:pt x="466" y="7715"/>
                    <a:pt x="106" y="7355"/>
                    <a:pt x="98" y="6912"/>
                  </a:cubicBezTo>
                  <a:lnTo>
                    <a:pt x="98" y="98"/>
                  </a:lnTo>
                  <a:close/>
                  <a:moveTo>
                    <a:pt x="0" y="1"/>
                  </a:moveTo>
                  <a:lnTo>
                    <a:pt x="0" y="6912"/>
                  </a:lnTo>
                  <a:cubicBezTo>
                    <a:pt x="0" y="7415"/>
                    <a:pt x="406" y="7820"/>
                    <a:pt x="908" y="7820"/>
                  </a:cubicBezTo>
                  <a:cubicBezTo>
                    <a:pt x="1411" y="7820"/>
                    <a:pt x="1824" y="7415"/>
                    <a:pt x="1824" y="6912"/>
                  </a:cubicBezTo>
                  <a:lnTo>
                    <a:pt x="1824" y="1"/>
                  </a:ln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21" name="Google Shape;15540;p41">
              <a:extLst>
                <a:ext uri="{FF2B5EF4-FFF2-40B4-BE49-F238E27FC236}">
                  <a16:creationId xmlns:a16="http://schemas.microsoft.com/office/drawing/2014/main" id="{BC99587F-4B67-4731-BC9D-FD12D1F4996D}"/>
                </a:ext>
              </a:extLst>
            </p:cNvPr>
            <p:cNvSpPr/>
            <p:nvPr/>
          </p:nvSpPr>
          <p:spPr>
            <a:xfrm rot="5400000">
              <a:off x="4909553" y="3760983"/>
              <a:ext cx="390280" cy="92491"/>
            </a:xfrm>
            <a:custGeom>
              <a:avLst/>
              <a:gdLst/>
              <a:ahLst/>
              <a:cxnLst/>
              <a:rect l="l" t="t" r="r" b="b"/>
              <a:pathLst>
                <a:path w="2823" h="669" extrusionOk="0">
                  <a:moveTo>
                    <a:pt x="2702" y="120"/>
                  </a:moveTo>
                  <a:lnTo>
                    <a:pt x="2702" y="548"/>
                  </a:lnTo>
                  <a:lnTo>
                    <a:pt x="121" y="548"/>
                  </a:lnTo>
                  <a:lnTo>
                    <a:pt x="121" y="120"/>
                  </a:lnTo>
                  <a:close/>
                  <a:moveTo>
                    <a:pt x="61" y="0"/>
                  </a:moveTo>
                  <a:cubicBezTo>
                    <a:pt x="31" y="0"/>
                    <a:pt x="1" y="23"/>
                    <a:pt x="1" y="60"/>
                  </a:cubicBezTo>
                  <a:lnTo>
                    <a:pt x="1" y="608"/>
                  </a:lnTo>
                  <a:cubicBezTo>
                    <a:pt x="1" y="638"/>
                    <a:pt x="31" y="668"/>
                    <a:pt x="61" y="668"/>
                  </a:cubicBezTo>
                  <a:lnTo>
                    <a:pt x="2762" y="668"/>
                  </a:lnTo>
                  <a:cubicBezTo>
                    <a:pt x="2800" y="668"/>
                    <a:pt x="2822" y="638"/>
                    <a:pt x="2822" y="608"/>
                  </a:cubicBezTo>
                  <a:lnTo>
                    <a:pt x="2822" y="60"/>
                  </a:lnTo>
                  <a:cubicBezTo>
                    <a:pt x="2822" y="23"/>
                    <a:pt x="2800" y="0"/>
                    <a:pt x="2762" y="0"/>
                  </a:cubicBez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222" name="Google Shape;15541;p41">
            <a:extLst>
              <a:ext uri="{FF2B5EF4-FFF2-40B4-BE49-F238E27FC236}">
                <a16:creationId xmlns:a16="http://schemas.microsoft.com/office/drawing/2014/main" id="{1CE8E807-2FB9-4084-A491-89E63E61AC1C}"/>
              </a:ext>
            </a:extLst>
          </p:cNvPr>
          <p:cNvSpPr/>
          <p:nvPr/>
        </p:nvSpPr>
        <p:spPr>
          <a:xfrm rot="-5400000">
            <a:off x="6640360" y="2993902"/>
            <a:ext cx="197400" cy="807207"/>
          </a:xfrm>
          <a:prstGeom prst="round2SameRect">
            <a:avLst>
              <a:gd name="adj1" fmla="val 50000"/>
              <a:gd name="adj2" fmla="val 0"/>
            </a:avLst>
          </a:prstGeom>
          <a:ln/>
        </p:spPr>
        <p:style>
          <a:lnRef idx="0">
            <a:schemeClr val="accent3"/>
          </a:lnRef>
          <a:fillRef idx="3">
            <a:schemeClr val="accent3"/>
          </a:fillRef>
          <a:effectRef idx="3">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56" name="Google Shape;15522;p41">
            <a:extLst>
              <a:ext uri="{FF2B5EF4-FFF2-40B4-BE49-F238E27FC236}">
                <a16:creationId xmlns:a16="http://schemas.microsoft.com/office/drawing/2014/main" id="{C60D84B7-ADA0-4295-849A-E3F67A9582C2}"/>
              </a:ext>
            </a:extLst>
          </p:cNvPr>
          <p:cNvSpPr/>
          <p:nvPr/>
        </p:nvSpPr>
        <p:spPr>
          <a:xfrm>
            <a:off x="8007909" y="3748965"/>
            <a:ext cx="2702656" cy="546600"/>
          </a:xfrm>
          <a:prstGeom prst="rect">
            <a:avLst/>
          </a:prstGeom>
          <a:noFill/>
          <a:ln>
            <a:noFill/>
          </a:ln>
        </p:spPr>
        <p:txBody>
          <a:bodyPr spcFirstLastPara="1" wrap="square" lIns="182875" tIns="91425" rIns="137150" bIns="91425" anchor="ctr" anchorCtr="0">
            <a:noAutofit/>
          </a:bodyPr>
          <a:lstStyle/>
          <a:p>
            <a:pPr marL="0" lvl="0" indent="0" algn="l" rtl="0">
              <a:spcBef>
                <a:spcPts val="0"/>
              </a:spcBef>
              <a:spcAft>
                <a:spcPts val="0"/>
              </a:spcAft>
              <a:buClr>
                <a:srgbClr val="000000"/>
              </a:buClr>
              <a:buSzPts val="1100"/>
              <a:buFont typeface="Arial"/>
              <a:buNone/>
            </a:pPr>
            <a:r>
              <a:rPr lang="en" sz="2000" dirty="0">
                <a:solidFill>
                  <a:srgbClr val="000000"/>
                </a:solidFill>
                <a:latin typeface="Calibri" panose="020F0502020204030204" pitchFamily="34" charset="0"/>
                <a:ea typeface="Fira Sans"/>
                <a:cs typeface="Calibri" panose="020F0502020204030204" pitchFamily="34" charset="0"/>
                <a:sym typeface="Fira Sans"/>
              </a:rPr>
              <a:t>Conclusiones</a:t>
            </a:r>
            <a:endParaRPr sz="2000" dirty="0">
              <a:solidFill>
                <a:srgbClr val="000000"/>
              </a:solidFill>
              <a:latin typeface="Calibri" panose="020F0502020204030204" pitchFamily="34" charset="0"/>
              <a:ea typeface="Fira Sans"/>
              <a:cs typeface="Calibri" panose="020F0502020204030204" pitchFamily="34" charset="0"/>
              <a:sym typeface="Fira Sans"/>
            </a:endParaRPr>
          </a:p>
        </p:txBody>
      </p:sp>
      <p:sp>
        <p:nvSpPr>
          <p:cNvPr id="257" name="Google Shape;15525;p41">
            <a:extLst>
              <a:ext uri="{FF2B5EF4-FFF2-40B4-BE49-F238E27FC236}">
                <a16:creationId xmlns:a16="http://schemas.microsoft.com/office/drawing/2014/main" id="{90C9DF40-4C9A-4C4B-914B-5950DD1966EE}"/>
              </a:ext>
            </a:extLst>
          </p:cNvPr>
          <p:cNvSpPr/>
          <p:nvPr/>
        </p:nvSpPr>
        <p:spPr>
          <a:xfrm>
            <a:off x="6086107" y="3849390"/>
            <a:ext cx="370367" cy="352544"/>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dk1"/>
          </a:lnRef>
          <a:fillRef idx="3">
            <a:schemeClr val="dk1"/>
          </a:fillRef>
          <a:effectRef idx="3">
            <a:schemeClr val="dk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dirty="0">
                <a:solidFill>
                  <a:srgbClr val="FFFFFF"/>
                </a:solidFill>
                <a:latin typeface="Calibri" panose="020F0502020204030204" pitchFamily="34" charset="0"/>
                <a:ea typeface="Roboto"/>
                <a:cs typeface="Calibri" panose="020F0502020204030204" pitchFamily="34" charset="0"/>
                <a:sym typeface="Roboto"/>
              </a:rPr>
              <a:t>5</a:t>
            </a:r>
            <a:endParaRPr dirty="0">
              <a:solidFill>
                <a:srgbClr val="FFFFFF"/>
              </a:solidFill>
              <a:latin typeface="Calibri" panose="020F0502020204030204" pitchFamily="34" charset="0"/>
              <a:cs typeface="Calibri" panose="020F0502020204030204" pitchFamily="34" charset="0"/>
            </a:endParaRPr>
          </a:p>
        </p:txBody>
      </p:sp>
      <p:sp>
        <p:nvSpPr>
          <p:cNvPr id="258" name="Google Shape;15528;p41">
            <a:extLst>
              <a:ext uri="{FF2B5EF4-FFF2-40B4-BE49-F238E27FC236}">
                <a16:creationId xmlns:a16="http://schemas.microsoft.com/office/drawing/2014/main" id="{4F579B6F-F7A6-4568-BD50-3D939D01C0B8}"/>
              </a:ext>
            </a:extLst>
          </p:cNvPr>
          <p:cNvSpPr/>
          <p:nvPr/>
        </p:nvSpPr>
        <p:spPr>
          <a:xfrm>
            <a:off x="6034870" y="3806062"/>
            <a:ext cx="460852" cy="439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259" name="Google Shape;15538;p41">
            <a:extLst>
              <a:ext uri="{FF2B5EF4-FFF2-40B4-BE49-F238E27FC236}">
                <a16:creationId xmlns:a16="http://schemas.microsoft.com/office/drawing/2014/main" id="{36BBE954-E18E-4C0A-8723-2FC1D53BF3D6}"/>
              </a:ext>
            </a:extLst>
          </p:cNvPr>
          <p:cNvGrpSpPr/>
          <p:nvPr/>
        </p:nvGrpSpPr>
        <p:grpSpPr>
          <a:xfrm>
            <a:off x="6659860" y="3843358"/>
            <a:ext cx="1157865" cy="390280"/>
            <a:chOff x="3993073" y="3612089"/>
            <a:chExt cx="1157865" cy="390280"/>
          </a:xfrm>
        </p:grpSpPr>
        <p:sp>
          <p:nvSpPr>
            <p:cNvPr id="260" name="Google Shape;15539;p41">
              <a:extLst>
                <a:ext uri="{FF2B5EF4-FFF2-40B4-BE49-F238E27FC236}">
                  <a16:creationId xmlns:a16="http://schemas.microsoft.com/office/drawing/2014/main" id="{38F42374-6323-48C6-AD70-65E4FC5A00C8}"/>
                </a:ext>
              </a:extLst>
            </p:cNvPr>
            <p:cNvSpPr/>
            <p:nvPr/>
          </p:nvSpPr>
          <p:spPr>
            <a:xfrm rot="5400000">
              <a:off x="4407556" y="3267145"/>
              <a:ext cx="252168" cy="1081135"/>
            </a:xfrm>
            <a:custGeom>
              <a:avLst/>
              <a:gdLst/>
              <a:ahLst/>
              <a:cxnLst/>
              <a:rect l="l" t="t" r="r" b="b"/>
              <a:pathLst>
                <a:path w="1824" h="7820" extrusionOk="0">
                  <a:moveTo>
                    <a:pt x="1726" y="98"/>
                  </a:moveTo>
                  <a:lnTo>
                    <a:pt x="1726" y="6912"/>
                  </a:lnTo>
                  <a:cubicBezTo>
                    <a:pt x="1719" y="7355"/>
                    <a:pt x="1359" y="7715"/>
                    <a:pt x="908" y="7715"/>
                  </a:cubicBezTo>
                  <a:cubicBezTo>
                    <a:pt x="466" y="7715"/>
                    <a:pt x="106" y="7355"/>
                    <a:pt x="98" y="6912"/>
                  </a:cubicBezTo>
                  <a:lnTo>
                    <a:pt x="98" y="98"/>
                  </a:lnTo>
                  <a:close/>
                  <a:moveTo>
                    <a:pt x="0" y="1"/>
                  </a:moveTo>
                  <a:lnTo>
                    <a:pt x="0" y="6912"/>
                  </a:lnTo>
                  <a:cubicBezTo>
                    <a:pt x="0" y="7415"/>
                    <a:pt x="406" y="7820"/>
                    <a:pt x="908" y="7820"/>
                  </a:cubicBezTo>
                  <a:cubicBezTo>
                    <a:pt x="1411" y="7820"/>
                    <a:pt x="1824" y="7415"/>
                    <a:pt x="1824" y="6912"/>
                  </a:cubicBezTo>
                  <a:lnTo>
                    <a:pt x="1824" y="1"/>
                  </a:ln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61" name="Google Shape;15540;p41">
              <a:extLst>
                <a:ext uri="{FF2B5EF4-FFF2-40B4-BE49-F238E27FC236}">
                  <a16:creationId xmlns:a16="http://schemas.microsoft.com/office/drawing/2014/main" id="{F88ACE0B-7628-42B1-B4CE-9570FBE70363}"/>
                </a:ext>
              </a:extLst>
            </p:cNvPr>
            <p:cNvSpPr/>
            <p:nvPr/>
          </p:nvSpPr>
          <p:spPr>
            <a:xfrm rot="5400000">
              <a:off x="4909553" y="3760983"/>
              <a:ext cx="390280" cy="92491"/>
            </a:xfrm>
            <a:custGeom>
              <a:avLst/>
              <a:gdLst/>
              <a:ahLst/>
              <a:cxnLst/>
              <a:rect l="l" t="t" r="r" b="b"/>
              <a:pathLst>
                <a:path w="2823" h="669" extrusionOk="0">
                  <a:moveTo>
                    <a:pt x="2702" y="120"/>
                  </a:moveTo>
                  <a:lnTo>
                    <a:pt x="2702" y="548"/>
                  </a:lnTo>
                  <a:lnTo>
                    <a:pt x="121" y="548"/>
                  </a:lnTo>
                  <a:lnTo>
                    <a:pt x="121" y="120"/>
                  </a:lnTo>
                  <a:close/>
                  <a:moveTo>
                    <a:pt x="61" y="0"/>
                  </a:moveTo>
                  <a:cubicBezTo>
                    <a:pt x="31" y="0"/>
                    <a:pt x="1" y="23"/>
                    <a:pt x="1" y="60"/>
                  </a:cubicBezTo>
                  <a:lnTo>
                    <a:pt x="1" y="608"/>
                  </a:lnTo>
                  <a:cubicBezTo>
                    <a:pt x="1" y="638"/>
                    <a:pt x="31" y="668"/>
                    <a:pt x="61" y="668"/>
                  </a:cubicBezTo>
                  <a:lnTo>
                    <a:pt x="2762" y="668"/>
                  </a:lnTo>
                  <a:cubicBezTo>
                    <a:pt x="2800" y="668"/>
                    <a:pt x="2822" y="638"/>
                    <a:pt x="2822" y="608"/>
                  </a:cubicBezTo>
                  <a:lnTo>
                    <a:pt x="2822" y="60"/>
                  </a:lnTo>
                  <a:cubicBezTo>
                    <a:pt x="2822" y="23"/>
                    <a:pt x="2800" y="0"/>
                    <a:pt x="2762" y="0"/>
                  </a:cubicBez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262" name="Google Shape;15541;p41">
            <a:extLst>
              <a:ext uri="{FF2B5EF4-FFF2-40B4-BE49-F238E27FC236}">
                <a16:creationId xmlns:a16="http://schemas.microsoft.com/office/drawing/2014/main" id="{EC960ED9-45BF-4F69-A459-768FB822EA2F}"/>
              </a:ext>
            </a:extLst>
          </p:cNvPr>
          <p:cNvSpPr/>
          <p:nvPr/>
        </p:nvSpPr>
        <p:spPr>
          <a:xfrm rot="-5400000">
            <a:off x="7022587" y="3607823"/>
            <a:ext cx="191210" cy="864574"/>
          </a:xfrm>
          <a:prstGeom prst="round2SameRect">
            <a:avLst>
              <a:gd name="adj1" fmla="val 50000"/>
              <a:gd name="adj2" fmla="val 0"/>
            </a:avLst>
          </a:prstGeom>
          <a:ln/>
        </p:spPr>
        <p:style>
          <a:lnRef idx="0">
            <a:schemeClr val="dk1"/>
          </a:lnRef>
          <a:fillRef idx="3">
            <a:schemeClr val="dk1"/>
          </a:fillRef>
          <a:effectRef idx="3">
            <a:schemeClr val="dk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64" name="Google Shape;15522;p41">
            <a:extLst>
              <a:ext uri="{FF2B5EF4-FFF2-40B4-BE49-F238E27FC236}">
                <a16:creationId xmlns:a16="http://schemas.microsoft.com/office/drawing/2014/main" id="{B22589BD-C593-4D1B-9C9F-508A0D209CCB}"/>
              </a:ext>
            </a:extLst>
          </p:cNvPr>
          <p:cNvSpPr/>
          <p:nvPr/>
        </p:nvSpPr>
        <p:spPr>
          <a:xfrm>
            <a:off x="8341006" y="4406729"/>
            <a:ext cx="2520214" cy="546600"/>
          </a:xfrm>
          <a:prstGeom prst="rect">
            <a:avLst/>
          </a:prstGeom>
          <a:noFill/>
          <a:ln>
            <a:noFill/>
          </a:ln>
        </p:spPr>
        <p:txBody>
          <a:bodyPr spcFirstLastPara="1" wrap="square" lIns="182875" tIns="91425" rIns="137150" bIns="91425" anchor="ctr" anchorCtr="0">
            <a:noAutofit/>
          </a:bodyPr>
          <a:lstStyle/>
          <a:p>
            <a:pPr marL="0" lvl="0" indent="0" algn="l" rtl="0">
              <a:spcBef>
                <a:spcPts val="0"/>
              </a:spcBef>
              <a:spcAft>
                <a:spcPts val="0"/>
              </a:spcAft>
              <a:buClr>
                <a:srgbClr val="000000"/>
              </a:buClr>
              <a:buSzPts val="1100"/>
              <a:buFont typeface="Arial"/>
              <a:buNone/>
            </a:pPr>
            <a:r>
              <a:rPr lang="en" sz="2000" dirty="0">
                <a:solidFill>
                  <a:srgbClr val="000000"/>
                </a:solidFill>
                <a:latin typeface="Calibri" panose="020F0502020204030204" pitchFamily="34" charset="0"/>
                <a:ea typeface="Fira Sans"/>
                <a:cs typeface="Calibri" panose="020F0502020204030204" pitchFamily="34" charset="0"/>
                <a:sym typeface="Fira Sans"/>
              </a:rPr>
              <a:t>Recomendaciones</a:t>
            </a:r>
            <a:endParaRPr sz="2000" dirty="0">
              <a:solidFill>
                <a:srgbClr val="000000"/>
              </a:solidFill>
              <a:latin typeface="Calibri" panose="020F0502020204030204" pitchFamily="34" charset="0"/>
              <a:ea typeface="Fira Sans"/>
              <a:cs typeface="Calibri" panose="020F0502020204030204" pitchFamily="34" charset="0"/>
              <a:sym typeface="Fira Sans"/>
            </a:endParaRPr>
          </a:p>
        </p:txBody>
      </p:sp>
      <p:sp>
        <p:nvSpPr>
          <p:cNvPr id="265" name="Google Shape;15525;p41">
            <a:extLst>
              <a:ext uri="{FF2B5EF4-FFF2-40B4-BE49-F238E27FC236}">
                <a16:creationId xmlns:a16="http://schemas.microsoft.com/office/drawing/2014/main" id="{6284F2BE-D32E-4A35-8C08-21D7288947DC}"/>
              </a:ext>
            </a:extLst>
          </p:cNvPr>
          <p:cNvSpPr/>
          <p:nvPr/>
        </p:nvSpPr>
        <p:spPr>
          <a:xfrm>
            <a:off x="6419204" y="4507154"/>
            <a:ext cx="370367" cy="352544"/>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EC" dirty="0">
                <a:solidFill>
                  <a:srgbClr val="FFFFFF"/>
                </a:solidFill>
                <a:latin typeface="Calibri" panose="020F0502020204030204" pitchFamily="34" charset="0"/>
                <a:cs typeface="Calibri" panose="020F0502020204030204" pitchFamily="34" charset="0"/>
              </a:rPr>
              <a:t>6</a:t>
            </a:r>
            <a:endParaRPr dirty="0">
              <a:solidFill>
                <a:srgbClr val="FFFFFF"/>
              </a:solidFill>
              <a:latin typeface="Calibri" panose="020F0502020204030204" pitchFamily="34" charset="0"/>
              <a:cs typeface="Calibri" panose="020F0502020204030204" pitchFamily="34" charset="0"/>
            </a:endParaRPr>
          </a:p>
        </p:txBody>
      </p:sp>
      <p:sp>
        <p:nvSpPr>
          <p:cNvPr id="266" name="Google Shape;15528;p41">
            <a:extLst>
              <a:ext uri="{FF2B5EF4-FFF2-40B4-BE49-F238E27FC236}">
                <a16:creationId xmlns:a16="http://schemas.microsoft.com/office/drawing/2014/main" id="{F194A5ED-1671-428C-A89C-A0FB82B750A7}"/>
              </a:ext>
            </a:extLst>
          </p:cNvPr>
          <p:cNvSpPr/>
          <p:nvPr/>
        </p:nvSpPr>
        <p:spPr>
          <a:xfrm>
            <a:off x="6367967" y="4463826"/>
            <a:ext cx="460852" cy="439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267" name="Google Shape;15538;p41">
            <a:extLst>
              <a:ext uri="{FF2B5EF4-FFF2-40B4-BE49-F238E27FC236}">
                <a16:creationId xmlns:a16="http://schemas.microsoft.com/office/drawing/2014/main" id="{9B1387B0-D9DC-4B1E-B8AB-B831FB2561B1}"/>
              </a:ext>
            </a:extLst>
          </p:cNvPr>
          <p:cNvGrpSpPr/>
          <p:nvPr/>
        </p:nvGrpSpPr>
        <p:grpSpPr>
          <a:xfrm>
            <a:off x="6992957" y="4501122"/>
            <a:ext cx="1157865" cy="390280"/>
            <a:chOff x="3993073" y="3612089"/>
            <a:chExt cx="1157865" cy="390280"/>
          </a:xfrm>
        </p:grpSpPr>
        <p:sp>
          <p:nvSpPr>
            <p:cNvPr id="268" name="Google Shape;15539;p41">
              <a:extLst>
                <a:ext uri="{FF2B5EF4-FFF2-40B4-BE49-F238E27FC236}">
                  <a16:creationId xmlns:a16="http://schemas.microsoft.com/office/drawing/2014/main" id="{EA37D69D-AB35-42DA-B987-97DC04AA5E56}"/>
                </a:ext>
              </a:extLst>
            </p:cNvPr>
            <p:cNvSpPr/>
            <p:nvPr/>
          </p:nvSpPr>
          <p:spPr>
            <a:xfrm rot="5400000">
              <a:off x="4407556" y="3267145"/>
              <a:ext cx="252168" cy="1081135"/>
            </a:xfrm>
            <a:custGeom>
              <a:avLst/>
              <a:gdLst/>
              <a:ahLst/>
              <a:cxnLst/>
              <a:rect l="l" t="t" r="r" b="b"/>
              <a:pathLst>
                <a:path w="1824" h="7820" extrusionOk="0">
                  <a:moveTo>
                    <a:pt x="1726" y="98"/>
                  </a:moveTo>
                  <a:lnTo>
                    <a:pt x="1726" y="6912"/>
                  </a:lnTo>
                  <a:cubicBezTo>
                    <a:pt x="1719" y="7355"/>
                    <a:pt x="1359" y="7715"/>
                    <a:pt x="908" y="7715"/>
                  </a:cubicBezTo>
                  <a:cubicBezTo>
                    <a:pt x="466" y="7715"/>
                    <a:pt x="106" y="7355"/>
                    <a:pt x="98" y="6912"/>
                  </a:cubicBezTo>
                  <a:lnTo>
                    <a:pt x="98" y="98"/>
                  </a:lnTo>
                  <a:close/>
                  <a:moveTo>
                    <a:pt x="0" y="1"/>
                  </a:moveTo>
                  <a:lnTo>
                    <a:pt x="0" y="6912"/>
                  </a:lnTo>
                  <a:cubicBezTo>
                    <a:pt x="0" y="7415"/>
                    <a:pt x="406" y="7820"/>
                    <a:pt x="908" y="7820"/>
                  </a:cubicBezTo>
                  <a:cubicBezTo>
                    <a:pt x="1411" y="7820"/>
                    <a:pt x="1824" y="7415"/>
                    <a:pt x="1824" y="6912"/>
                  </a:cubicBezTo>
                  <a:lnTo>
                    <a:pt x="1824" y="1"/>
                  </a:ln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69" name="Google Shape;15540;p41">
              <a:extLst>
                <a:ext uri="{FF2B5EF4-FFF2-40B4-BE49-F238E27FC236}">
                  <a16:creationId xmlns:a16="http://schemas.microsoft.com/office/drawing/2014/main" id="{C03206D8-57A3-4B9E-B74F-BEF67EEF6FAF}"/>
                </a:ext>
              </a:extLst>
            </p:cNvPr>
            <p:cNvSpPr/>
            <p:nvPr/>
          </p:nvSpPr>
          <p:spPr>
            <a:xfrm rot="5400000">
              <a:off x="4909553" y="3760983"/>
              <a:ext cx="390280" cy="92491"/>
            </a:xfrm>
            <a:custGeom>
              <a:avLst/>
              <a:gdLst/>
              <a:ahLst/>
              <a:cxnLst/>
              <a:rect l="l" t="t" r="r" b="b"/>
              <a:pathLst>
                <a:path w="2823" h="669" extrusionOk="0">
                  <a:moveTo>
                    <a:pt x="2702" y="120"/>
                  </a:moveTo>
                  <a:lnTo>
                    <a:pt x="2702" y="548"/>
                  </a:lnTo>
                  <a:lnTo>
                    <a:pt x="121" y="548"/>
                  </a:lnTo>
                  <a:lnTo>
                    <a:pt x="121" y="120"/>
                  </a:lnTo>
                  <a:close/>
                  <a:moveTo>
                    <a:pt x="61" y="0"/>
                  </a:moveTo>
                  <a:cubicBezTo>
                    <a:pt x="31" y="0"/>
                    <a:pt x="1" y="23"/>
                    <a:pt x="1" y="60"/>
                  </a:cubicBezTo>
                  <a:lnTo>
                    <a:pt x="1" y="608"/>
                  </a:lnTo>
                  <a:cubicBezTo>
                    <a:pt x="1" y="638"/>
                    <a:pt x="31" y="668"/>
                    <a:pt x="61" y="668"/>
                  </a:cubicBezTo>
                  <a:lnTo>
                    <a:pt x="2762" y="668"/>
                  </a:lnTo>
                  <a:cubicBezTo>
                    <a:pt x="2800" y="668"/>
                    <a:pt x="2822" y="638"/>
                    <a:pt x="2822" y="608"/>
                  </a:cubicBezTo>
                  <a:lnTo>
                    <a:pt x="2822" y="60"/>
                  </a:lnTo>
                  <a:cubicBezTo>
                    <a:pt x="2822" y="23"/>
                    <a:pt x="2800" y="0"/>
                    <a:pt x="2762" y="0"/>
                  </a:cubicBez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270" name="Google Shape;15541;p41">
            <a:extLst>
              <a:ext uri="{FF2B5EF4-FFF2-40B4-BE49-F238E27FC236}">
                <a16:creationId xmlns:a16="http://schemas.microsoft.com/office/drawing/2014/main" id="{9FE68DEB-36D4-44A5-819A-D0CB0E48823E}"/>
              </a:ext>
            </a:extLst>
          </p:cNvPr>
          <p:cNvSpPr/>
          <p:nvPr/>
        </p:nvSpPr>
        <p:spPr>
          <a:xfrm rot="-5400000">
            <a:off x="7390441" y="4229457"/>
            <a:ext cx="197400" cy="933610"/>
          </a:xfrm>
          <a:prstGeom prst="round2SameRect">
            <a:avLst>
              <a:gd name="adj1" fmla="val 50000"/>
              <a:gd name="adj2" fmla="val 0"/>
            </a:avLst>
          </a:prstGeom>
          <a:ln/>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72" name="Google Shape;15522;p41">
            <a:extLst>
              <a:ext uri="{FF2B5EF4-FFF2-40B4-BE49-F238E27FC236}">
                <a16:creationId xmlns:a16="http://schemas.microsoft.com/office/drawing/2014/main" id="{95BC6F73-EACE-4DFA-BE5D-23294803D667}"/>
              </a:ext>
            </a:extLst>
          </p:cNvPr>
          <p:cNvSpPr/>
          <p:nvPr/>
        </p:nvSpPr>
        <p:spPr>
          <a:xfrm>
            <a:off x="8682300" y="5050015"/>
            <a:ext cx="2410200" cy="546600"/>
          </a:xfrm>
          <a:prstGeom prst="rect">
            <a:avLst/>
          </a:prstGeom>
          <a:noFill/>
          <a:ln>
            <a:noFill/>
          </a:ln>
        </p:spPr>
        <p:txBody>
          <a:bodyPr spcFirstLastPara="1" wrap="square" lIns="182875" tIns="91425" rIns="137150" bIns="91425" anchor="ctr" anchorCtr="0">
            <a:noAutofit/>
          </a:bodyPr>
          <a:lstStyle/>
          <a:p>
            <a:pPr marL="0" lvl="0" indent="0" algn="l" rtl="0">
              <a:spcBef>
                <a:spcPts val="0"/>
              </a:spcBef>
              <a:spcAft>
                <a:spcPts val="0"/>
              </a:spcAft>
              <a:buClr>
                <a:srgbClr val="000000"/>
              </a:buClr>
              <a:buSzPts val="1100"/>
              <a:buFont typeface="Arial"/>
              <a:buNone/>
            </a:pPr>
            <a:r>
              <a:rPr lang="en" sz="2000" dirty="0">
                <a:solidFill>
                  <a:srgbClr val="000000"/>
                </a:solidFill>
                <a:latin typeface="Calibri" panose="020F0502020204030204" pitchFamily="34" charset="0"/>
                <a:ea typeface="Fira Sans"/>
                <a:cs typeface="Calibri" panose="020F0502020204030204" pitchFamily="34" charset="0"/>
                <a:sym typeface="Fira Sans"/>
              </a:rPr>
              <a:t>Agradecimientos</a:t>
            </a:r>
            <a:endParaRPr sz="2000" dirty="0">
              <a:solidFill>
                <a:srgbClr val="000000"/>
              </a:solidFill>
              <a:latin typeface="Calibri" panose="020F0502020204030204" pitchFamily="34" charset="0"/>
              <a:ea typeface="Fira Sans"/>
              <a:cs typeface="Calibri" panose="020F0502020204030204" pitchFamily="34" charset="0"/>
              <a:sym typeface="Fira Sans"/>
            </a:endParaRPr>
          </a:p>
        </p:txBody>
      </p:sp>
      <p:sp>
        <p:nvSpPr>
          <p:cNvPr id="273" name="Google Shape;15525;p41">
            <a:extLst>
              <a:ext uri="{FF2B5EF4-FFF2-40B4-BE49-F238E27FC236}">
                <a16:creationId xmlns:a16="http://schemas.microsoft.com/office/drawing/2014/main" id="{50980ABF-B064-463C-BACE-5FB318E3F636}"/>
              </a:ext>
            </a:extLst>
          </p:cNvPr>
          <p:cNvSpPr/>
          <p:nvPr/>
        </p:nvSpPr>
        <p:spPr>
          <a:xfrm>
            <a:off x="6760498" y="5150440"/>
            <a:ext cx="370367" cy="352544"/>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dirty="0">
                <a:solidFill>
                  <a:srgbClr val="FFFFFF"/>
                </a:solidFill>
                <a:latin typeface="Calibri" panose="020F0502020204030204" pitchFamily="34" charset="0"/>
                <a:ea typeface="Roboto"/>
                <a:cs typeface="Calibri" panose="020F0502020204030204" pitchFamily="34" charset="0"/>
                <a:sym typeface="Roboto"/>
              </a:rPr>
              <a:t>7</a:t>
            </a:r>
            <a:endParaRPr dirty="0">
              <a:solidFill>
                <a:srgbClr val="FFFFFF"/>
              </a:solidFill>
              <a:latin typeface="Calibri" panose="020F0502020204030204" pitchFamily="34" charset="0"/>
              <a:cs typeface="Calibri" panose="020F0502020204030204" pitchFamily="34" charset="0"/>
            </a:endParaRPr>
          </a:p>
        </p:txBody>
      </p:sp>
      <p:sp>
        <p:nvSpPr>
          <p:cNvPr id="274" name="Google Shape;15528;p41">
            <a:extLst>
              <a:ext uri="{FF2B5EF4-FFF2-40B4-BE49-F238E27FC236}">
                <a16:creationId xmlns:a16="http://schemas.microsoft.com/office/drawing/2014/main" id="{89582A9F-0282-409F-AC7D-056856B73A38}"/>
              </a:ext>
            </a:extLst>
          </p:cNvPr>
          <p:cNvSpPr/>
          <p:nvPr/>
        </p:nvSpPr>
        <p:spPr>
          <a:xfrm>
            <a:off x="6709261" y="5107112"/>
            <a:ext cx="460852" cy="439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275" name="Google Shape;15538;p41">
            <a:extLst>
              <a:ext uri="{FF2B5EF4-FFF2-40B4-BE49-F238E27FC236}">
                <a16:creationId xmlns:a16="http://schemas.microsoft.com/office/drawing/2014/main" id="{2B15DEC4-A4A5-461A-861B-6F27232815C4}"/>
              </a:ext>
            </a:extLst>
          </p:cNvPr>
          <p:cNvGrpSpPr/>
          <p:nvPr/>
        </p:nvGrpSpPr>
        <p:grpSpPr>
          <a:xfrm>
            <a:off x="7334251" y="5144408"/>
            <a:ext cx="1157865" cy="390280"/>
            <a:chOff x="3993073" y="3612089"/>
            <a:chExt cx="1157865" cy="390280"/>
          </a:xfrm>
        </p:grpSpPr>
        <p:sp>
          <p:nvSpPr>
            <p:cNvPr id="276" name="Google Shape;15539;p41">
              <a:extLst>
                <a:ext uri="{FF2B5EF4-FFF2-40B4-BE49-F238E27FC236}">
                  <a16:creationId xmlns:a16="http://schemas.microsoft.com/office/drawing/2014/main" id="{F0426F45-2546-4B9D-9110-887C59CCA16D}"/>
                </a:ext>
              </a:extLst>
            </p:cNvPr>
            <p:cNvSpPr/>
            <p:nvPr/>
          </p:nvSpPr>
          <p:spPr>
            <a:xfrm rot="5400000">
              <a:off x="4407556" y="3267145"/>
              <a:ext cx="252168" cy="1081135"/>
            </a:xfrm>
            <a:custGeom>
              <a:avLst/>
              <a:gdLst/>
              <a:ahLst/>
              <a:cxnLst/>
              <a:rect l="l" t="t" r="r" b="b"/>
              <a:pathLst>
                <a:path w="1824" h="7820" extrusionOk="0">
                  <a:moveTo>
                    <a:pt x="1726" y="98"/>
                  </a:moveTo>
                  <a:lnTo>
                    <a:pt x="1726" y="6912"/>
                  </a:lnTo>
                  <a:cubicBezTo>
                    <a:pt x="1719" y="7355"/>
                    <a:pt x="1359" y="7715"/>
                    <a:pt x="908" y="7715"/>
                  </a:cubicBezTo>
                  <a:cubicBezTo>
                    <a:pt x="466" y="7715"/>
                    <a:pt x="106" y="7355"/>
                    <a:pt x="98" y="6912"/>
                  </a:cubicBezTo>
                  <a:lnTo>
                    <a:pt x="98" y="98"/>
                  </a:lnTo>
                  <a:close/>
                  <a:moveTo>
                    <a:pt x="0" y="1"/>
                  </a:moveTo>
                  <a:lnTo>
                    <a:pt x="0" y="6912"/>
                  </a:lnTo>
                  <a:cubicBezTo>
                    <a:pt x="0" y="7415"/>
                    <a:pt x="406" y="7820"/>
                    <a:pt x="908" y="7820"/>
                  </a:cubicBezTo>
                  <a:cubicBezTo>
                    <a:pt x="1411" y="7820"/>
                    <a:pt x="1824" y="7415"/>
                    <a:pt x="1824" y="6912"/>
                  </a:cubicBezTo>
                  <a:lnTo>
                    <a:pt x="1824" y="1"/>
                  </a:ln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77" name="Google Shape;15540;p41">
              <a:extLst>
                <a:ext uri="{FF2B5EF4-FFF2-40B4-BE49-F238E27FC236}">
                  <a16:creationId xmlns:a16="http://schemas.microsoft.com/office/drawing/2014/main" id="{D8EC63EB-2624-4DC5-A83B-44BB5FCCE9E6}"/>
                </a:ext>
              </a:extLst>
            </p:cNvPr>
            <p:cNvSpPr/>
            <p:nvPr/>
          </p:nvSpPr>
          <p:spPr>
            <a:xfrm rot="5400000">
              <a:off x="4909553" y="3760983"/>
              <a:ext cx="390280" cy="92491"/>
            </a:xfrm>
            <a:custGeom>
              <a:avLst/>
              <a:gdLst/>
              <a:ahLst/>
              <a:cxnLst/>
              <a:rect l="l" t="t" r="r" b="b"/>
              <a:pathLst>
                <a:path w="2823" h="669" extrusionOk="0">
                  <a:moveTo>
                    <a:pt x="2702" y="120"/>
                  </a:moveTo>
                  <a:lnTo>
                    <a:pt x="2702" y="548"/>
                  </a:lnTo>
                  <a:lnTo>
                    <a:pt x="121" y="548"/>
                  </a:lnTo>
                  <a:lnTo>
                    <a:pt x="121" y="120"/>
                  </a:lnTo>
                  <a:close/>
                  <a:moveTo>
                    <a:pt x="61" y="0"/>
                  </a:moveTo>
                  <a:cubicBezTo>
                    <a:pt x="31" y="0"/>
                    <a:pt x="1" y="23"/>
                    <a:pt x="1" y="60"/>
                  </a:cubicBezTo>
                  <a:lnTo>
                    <a:pt x="1" y="608"/>
                  </a:lnTo>
                  <a:cubicBezTo>
                    <a:pt x="1" y="638"/>
                    <a:pt x="31" y="668"/>
                    <a:pt x="61" y="668"/>
                  </a:cubicBezTo>
                  <a:lnTo>
                    <a:pt x="2762" y="668"/>
                  </a:lnTo>
                  <a:cubicBezTo>
                    <a:pt x="2800" y="668"/>
                    <a:pt x="2822" y="638"/>
                    <a:pt x="2822" y="608"/>
                  </a:cubicBezTo>
                  <a:lnTo>
                    <a:pt x="2822" y="60"/>
                  </a:lnTo>
                  <a:cubicBezTo>
                    <a:pt x="2822" y="23"/>
                    <a:pt x="2800" y="0"/>
                    <a:pt x="2762" y="0"/>
                  </a:cubicBezTo>
                  <a:close/>
                </a:path>
              </a:pathLst>
            </a:custGeom>
            <a:solidFill>
              <a:srgbClr val="2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278" name="Google Shape;15541;p41">
            <a:extLst>
              <a:ext uri="{FF2B5EF4-FFF2-40B4-BE49-F238E27FC236}">
                <a16:creationId xmlns:a16="http://schemas.microsoft.com/office/drawing/2014/main" id="{070769BC-CF2B-4187-A98A-59403D5916F3}"/>
              </a:ext>
            </a:extLst>
          </p:cNvPr>
          <p:cNvSpPr/>
          <p:nvPr/>
        </p:nvSpPr>
        <p:spPr>
          <a:xfrm rot="-5400000">
            <a:off x="7782926" y="4821549"/>
            <a:ext cx="197400" cy="1035997"/>
          </a:xfrm>
          <a:prstGeom prst="round2SameRect">
            <a:avLst>
              <a:gd name="adj1" fmla="val 50000"/>
              <a:gd name="adj2" fmla="val 0"/>
            </a:avLst>
          </a:prstGeo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265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0" y="43542"/>
            <a:ext cx="1170136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200" i="0" kern="0" dirty="0">
                <a:solidFill>
                  <a:schemeClr val="bg1">
                    <a:lumMod val="50000"/>
                  </a:schemeClr>
                </a:solidFill>
              </a:rPr>
              <a:t>Resultados y discusión</a:t>
            </a:r>
          </a:p>
        </p:txBody>
      </p:sp>
      <p:sp>
        <p:nvSpPr>
          <p:cNvPr id="5" name="Google Shape;444;p22">
            <a:extLst>
              <a:ext uri="{FF2B5EF4-FFF2-40B4-BE49-F238E27FC236}">
                <a16:creationId xmlns:a16="http://schemas.microsoft.com/office/drawing/2014/main" id="{9284B463-25FB-40F4-8A16-A99454BA9035}"/>
              </a:ext>
            </a:extLst>
          </p:cNvPr>
          <p:cNvSpPr txBox="1">
            <a:spLocks/>
          </p:cNvSpPr>
          <p:nvPr/>
        </p:nvSpPr>
        <p:spPr>
          <a:xfrm>
            <a:off x="1454445" y="952741"/>
            <a:ext cx="3113566" cy="61516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Fira Sans"/>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a:rPr>
              <a:t>pH y % de Humedad</a:t>
            </a:r>
          </a:p>
        </p:txBody>
      </p:sp>
      <p:sp>
        <p:nvSpPr>
          <p:cNvPr id="9" name="Google Shape;444;p22">
            <a:extLst>
              <a:ext uri="{FF2B5EF4-FFF2-40B4-BE49-F238E27FC236}">
                <a16:creationId xmlns:a16="http://schemas.microsoft.com/office/drawing/2014/main" id="{1531E001-E89C-409D-81EF-433A6175CAC2}"/>
              </a:ext>
            </a:extLst>
          </p:cNvPr>
          <p:cNvSpPr txBox="1">
            <a:spLocks/>
          </p:cNvSpPr>
          <p:nvPr/>
        </p:nvSpPr>
        <p:spPr>
          <a:xfrm>
            <a:off x="6032287" y="952741"/>
            <a:ext cx="5029360" cy="61516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2000" b="1" dirty="0">
                <a:effectLst/>
                <a:latin typeface="Calibri" panose="020F0502020204030204" pitchFamily="34" charset="0"/>
                <a:ea typeface="Times New Roman" panose="02020603050405020304" pitchFamily="18" charset="0"/>
                <a:cs typeface="Calibri" panose="020F0502020204030204" pitchFamily="34" charset="0"/>
              </a:rPr>
              <a:t>Análisis de calidad del ADN</a:t>
            </a: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0" name="Rectángulo 9">
            <a:extLst>
              <a:ext uri="{FF2B5EF4-FFF2-40B4-BE49-F238E27FC236}">
                <a16:creationId xmlns:a16="http://schemas.microsoft.com/office/drawing/2014/main" id="{35BBD557-0EF7-4040-BC67-A822F2933C21}"/>
              </a:ext>
            </a:extLst>
          </p:cNvPr>
          <p:cNvSpPr/>
          <p:nvPr/>
        </p:nvSpPr>
        <p:spPr>
          <a:xfrm>
            <a:off x="9490753" y="2914295"/>
            <a:ext cx="474562"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pic>
        <p:nvPicPr>
          <p:cNvPr id="11" name="Imagen 10">
            <a:extLst>
              <a:ext uri="{FF2B5EF4-FFF2-40B4-BE49-F238E27FC236}">
                <a16:creationId xmlns:a16="http://schemas.microsoft.com/office/drawing/2014/main" id="{A2248AA8-DD5D-43CD-B01A-4B0B426D7A96}"/>
              </a:ext>
            </a:extLst>
          </p:cNvPr>
          <p:cNvPicPr>
            <a:picLocks noChangeAspect="1"/>
          </p:cNvPicPr>
          <p:nvPr/>
        </p:nvPicPr>
        <p:blipFill rotWithShape="1">
          <a:blip r:embed="rId3"/>
          <a:srcRect l="8460" t="14993" r="7112" b="23929"/>
          <a:stretch/>
        </p:blipFill>
        <p:spPr>
          <a:xfrm>
            <a:off x="5893391" y="2391013"/>
            <a:ext cx="4958080" cy="2072641"/>
          </a:xfrm>
          <a:prstGeom prst="rect">
            <a:avLst/>
          </a:prstGeom>
        </p:spPr>
      </p:pic>
      <p:sp>
        <p:nvSpPr>
          <p:cNvPr id="12" name="Rectángulo 11">
            <a:extLst>
              <a:ext uri="{FF2B5EF4-FFF2-40B4-BE49-F238E27FC236}">
                <a16:creationId xmlns:a16="http://schemas.microsoft.com/office/drawing/2014/main" id="{83449674-6B7C-4BB7-8A1D-AAF971B6C364}"/>
              </a:ext>
            </a:extLst>
          </p:cNvPr>
          <p:cNvSpPr/>
          <p:nvPr/>
        </p:nvSpPr>
        <p:spPr>
          <a:xfrm>
            <a:off x="9490753" y="3437342"/>
            <a:ext cx="474562"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3" name="Rectángulo 12">
            <a:extLst>
              <a:ext uri="{FF2B5EF4-FFF2-40B4-BE49-F238E27FC236}">
                <a16:creationId xmlns:a16="http://schemas.microsoft.com/office/drawing/2014/main" id="{9DFC048D-BDF1-4D9B-8D7A-6716BD5F9FC4}"/>
              </a:ext>
            </a:extLst>
          </p:cNvPr>
          <p:cNvSpPr/>
          <p:nvPr/>
        </p:nvSpPr>
        <p:spPr>
          <a:xfrm>
            <a:off x="10142641" y="3659447"/>
            <a:ext cx="474562"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4" name="Rectángulo 13">
            <a:extLst>
              <a:ext uri="{FF2B5EF4-FFF2-40B4-BE49-F238E27FC236}">
                <a16:creationId xmlns:a16="http://schemas.microsoft.com/office/drawing/2014/main" id="{552B4545-361E-4719-99B6-D93452A03ACF}"/>
              </a:ext>
            </a:extLst>
          </p:cNvPr>
          <p:cNvSpPr/>
          <p:nvPr/>
        </p:nvSpPr>
        <p:spPr>
          <a:xfrm>
            <a:off x="10142641" y="3914090"/>
            <a:ext cx="474562"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pic>
        <p:nvPicPr>
          <p:cNvPr id="16" name="Imagen 15">
            <a:extLst>
              <a:ext uri="{FF2B5EF4-FFF2-40B4-BE49-F238E27FC236}">
                <a16:creationId xmlns:a16="http://schemas.microsoft.com/office/drawing/2014/main" id="{29D5F893-02EF-43A9-9546-B70A42CFC979}"/>
              </a:ext>
            </a:extLst>
          </p:cNvPr>
          <p:cNvPicPr>
            <a:picLocks noChangeAspect="1"/>
          </p:cNvPicPr>
          <p:nvPr/>
        </p:nvPicPr>
        <p:blipFill rotWithShape="1">
          <a:blip r:embed="rId4"/>
          <a:srcRect l="17890" r="17068"/>
          <a:stretch/>
        </p:blipFill>
        <p:spPr>
          <a:xfrm>
            <a:off x="1315549" y="2387460"/>
            <a:ext cx="3819645" cy="2364740"/>
          </a:xfrm>
          <a:prstGeom prst="rect">
            <a:avLst/>
          </a:prstGeom>
        </p:spPr>
      </p:pic>
      <p:sp>
        <p:nvSpPr>
          <p:cNvPr id="17" name="Rectangle 2">
            <a:extLst>
              <a:ext uri="{FF2B5EF4-FFF2-40B4-BE49-F238E27FC236}">
                <a16:creationId xmlns:a16="http://schemas.microsoft.com/office/drawing/2014/main" id="{F74E9655-22C0-46B4-A517-E8C01BDD8E7C}"/>
              </a:ext>
            </a:extLst>
          </p:cNvPr>
          <p:cNvSpPr>
            <a:spLocks noChangeArrowheads="1"/>
          </p:cNvSpPr>
          <p:nvPr/>
        </p:nvSpPr>
        <p:spPr bwMode="auto">
          <a:xfrm>
            <a:off x="1315549" y="1874748"/>
            <a:ext cx="347240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1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Tabla de datos de porcentaje de humedad y pH del suelo</a:t>
            </a:r>
            <a:endParaRPr kumimoji="0" lang="es-ES" altLang="en-US" sz="1100" b="0" i="0" u="none" strike="noStrike" cap="none" normalizeH="0" baseline="0" dirty="0">
              <a:ln>
                <a:noFill/>
              </a:ln>
              <a:solidFill>
                <a:schemeClr val="tx1"/>
              </a:solidFill>
              <a:effectLst/>
              <a:latin typeface="Arial" panose="020B0604020202020204" pitchFamily="34" charset="0"/>
            </a:endParaRPr>
          </a:p>
        </p:txBody>
      </p:sp>
      <p:sp>
        <p:nvSpPr>
          <p:cNvPr id="21" name="CuadroTexto 20">
            <a:extLst>
              <a:ext uri="{FF2B5EF4-FFF2-40B4-BE49-F238E27FC236}">
                <a16:creationId xmlns:a16="http://schemas.microsoft.com/office/drawing/2014/main" id="{C1A841B0-B6EC-4138-8103-4F3AF37547FB}"/>
              </a:ext>
            </a:extLst>
          </p:cNvPr>
          <p:cNvSpPr txBox="1"/>
          <p:nvPr/>
        </p:nvSpPr>
        <p:spPr>
          <a:xfrm>
            <a:off x="1315549" y="4967080"/>
            <a:ext cx="3603278" cy="430887"/>
          </a:xfrm>
          <a:prstGeom prst="rect">
            <a:avLst/>
          </a:prstGeom>
          <a:noFill/>
        </p:spPr>
        <p:txBody>
          <a:bodyPr wrap="square">
            <a:spAutoFit/>
          </a:bodyPr>
          <a:lstStyle/>
          <a:p>
            <a:pPr algn="just"/>
            <a:r>
              <a:rPr lang="es-ES" sz="1100" i="1" dirty="0">
                <a:effectLst/>
                <a:latin typeface="Calibri" panose="020F0502020204030204" pitchFamily="34" charset="0"/>
                <a:ea typeface="Arial" panose="020B0604020202020204" pitchFamily="34" charset="0"/>
                <a:cs typeface="Calibri" panose="020F0502020204030204" pitchFamily="34" charset="0"/>
              </a:rPr>
              <a:t>Nota.</a:t>
            </a:r>
            <a:r>
              <a:rPr lang="es-ES" sz="1100" dirty="0">
                <a:effectLst/>
                <a:latin typeface="Calibri" panose="020F0502020204030204" pitchFamily="34" charset="0"/>
                <a:ea typeface="Arial" panose="020B0604020202020204" pitchFamily="34" charset="0"/>
                <a:cs typeface="Calibri" panose="020F0502020204030204" pitchFamily="34" charset="0"/>
              </a:rPr>
              <a:t> Masa inicial: masa de suelo húmedo, Masa final: masa de suelo posterior al proceso de secado a 105°C.</a:t>
            </a:r>
            <a:endParaRPr lang="en-US" sz="1100" dirty="0">
              <a:effectLst/>
              <a:latin typeface="Calibri" panose="020F0502020204030204" pitchFamily="34" charset="0"/>
              <a:ea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A7FD888F-74B8-4AE2-8717-C5C76708F1F7}"/>
              </a:ext>
            </a:extLst>
          </p:cNvPr>
          <p:cNvSpPr txBox="1"/>
          <p:nvPr/>
        </p:nvSpPr>
        <p:spPr>
          <a:xfrm>
            <a:off x="5934031" y="4882442"/>
            <a:ext cx="4876800" cy="600164"/>
          </a:xfrm>
          <a:prstGeom prst="rect">
            <a:avLst/>
          </a:prstGeom>
          <a:noFill/>
        </p:spPr>
        <p:txBody>
          <a:bodyPr wrap="square">
            <a:spAutoFit/>
          </a:bodyPr>
          <a:lstStyle/>
          <a:p>
            <a:pPr algn="just"/>
            <a:r>
              <a:rPr lang="es-ES" sz="1100" i="1" dirty="0">
                <a:effectLst/>
                <a:latin typeface="Calibri" panose="020F0502020204030204" pitchFamily="34" charset="0"/>
                <a:ea typeface="Arial" panose="020B0604020202020204" pitchFamily="34" charset="0"/>
                <a:cs typeface="Calibri" panose="020F0502020204030204" pitchFamily="34" charset="0"/>
              </a:rPr>
              <a:t>Nota.</a:t>
            </a:r>
            <a:r>
              <a:rPr lang="es-ES" sz="1100" dirty="0">
                <a:effectLst/>
                <a:latin typeface="Calibri" panose="020F0502020204030204" pitchFamily="34" charset="0"/>
                <a:ea typeface="Arial" panose="020B0604020202020204" pitchFamily="34" charset="0"/>
                <a:cs typeface="Calibri" panose="020F0502020204030204" pitchFamily="34" charset="0"/>
              </a:rPr>
              <a:t> Datos de pureza y concentración de ADN para las muestras de rizósfera. Mediciones obtenidas con Espectrofotómetro NanoDrop™ 2000 Thermo Scientific™. Los datos se tomaron por duplicado y se estableció un promedio.</a:t>
            </a:r>
            <a:endParaRPr lang="en-US" sz="1100" dirty="0">
              <a:effectLst/>
              <a:latin typeface="Calibri" panose="020F0502020204030204" pitchFamily="34" charset="0"/>
              <a:ea typeface="Arial" panose="020B0604020202020204" pitchFamily="34" charset="0"/>
              <a:cs typeface="Arial" panose="020B0604020202020204" pitchFamily="34" charset="0"/>
            </a:endParaRPr>
          </a:p>
        </p:txBody>
      </p:sp>
      <p:sp>
        <p:nvSpPr>
          <p:cNvPr id="26" name="Rectangle 3">
            <a:extLst>
              <a:ext uri="{FF2B5EF4-FFF2-40B4-BE49-F238E27FC236}">
                <a16:creationId xmlns:a16="http://schemas.microsoft.com/office/drawing/2014/main" id="{A6F19A42-AEA3-4951-9E6B-110C1644AEC9}"/>
              </a:ext>
            </a:extLst>
          </p:cNvPr>
          <p:cNvSpPr>
            <a:spLocks noChangeArrowheads="1"/>
          </p:cNvSpPr>
          <p:nvPr/>
        </p:nvSpPr>
        <p:spPr bwMode="auto">
          <a:xfrm>
            <a:off x="5893391" y="1856278"/>
            <a:ext cx="48768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1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Tabla de datos de absorbancia y concentración de muestras de ADN de rizósfera de mora de Castilla.</a:t>
            </a:r>
            <a:endParaRPr kumimoji="0" lang="es-ES" altLang="en-US" sz="1100" b="0" i="0" u="none" strike="noStrike" cap="none" normalizeH="0" baseline="0" dirty="0">
              <a:ln>
                <a:noFill/>
              </a:ln>
              <a:solidFill>
                <a:schemeClr val="tx1"/>
              </a:solidFill>
              <a:effectLst/>
              <a:latin typeface="Arial" panose="020B0604020202020204" pitchFamily="34" charset="0"/>
            </a:endParaRPr>
          </a:p>
        </p:txBody>
      </p:sp>
      <p:sp>
        <p:nvSpPr>
          <p:cNvPr id="27" name="Rectángulo 26">
            <a:extLst>
              <a:ext uri="{FF2B5EF4-FFF2-40B4-BE49-F238E27FC236}">
                <a16:creationId xmlns:a16="http://schemas.microsoft.com/office/drawing/2014/main" id="{C4945F95-0A8E-498D-8F0E-97AB97DED404}"/>
              </a:ext>
            </a:extLst>
          </p:cNvPr>
          <p:cNvSpPr/>
          <p:nvPr/>
        </p:nvSpPr>
        <p:spPr>
          <a:xfrm>
            <a:off x="3613152" y="4165180"/>
            <a:ext cx="905479"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8" name="Rectángulo 27">
            <a:extLst>
              <a:ext uri="{FF2B5EF4-FFF2-40B4-BE49-F238E27FC236}">
                <a16:creationId xmlns:a16="http://schemas.microsoft.com/office/drawing/2014/main" id="{36ED4048-C3EA-4DC1-9CDD-CE8F50C1269F}"/>
              </a:ext>
            </a:extLst>
          </p:cNvPr>
          <p:cNvSpPr/>
          <p:nvPr/>
        </p:nvSpPr>
        <p:spPr>
          <a:xfrm>
            <a:off x="3613152" y="2910741"/>
            <a:ext cx="905479"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9" name="Rectángulo 28">
            <a:extLst>
              <a:ext uri="{FF2B5EF4-FFF2-40B4-BE49-F238E27FC236}">
                <a16:creationId xmlns:a16="http://schemas.microsoft.com/office/drawing/2014/main" id="{C5305A52-3055-490D-BB9F-E53E8D4F4E3A}"/>
              </a:ext>
            </a:extLst>
          </p:cNvPr>
          <p:cNvSpPr/>
          <p:nvPr/>
        </p:nvSpPr>
        <p:spPr>
          <a:xfrm>
            <a:off x="4682454" y="3195095"/>
            <a:ext cx="236373" cy="46079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 name="CuadroTexto 1">
            <a:extLst>
              <a:ext uri="{FF2B5EF4-FFF2-40B4-BE49-F238E27FC236}">
                <a16:creationId xmlns:a16="http://schemas.microsoft.com/office/drawing/2014/main" id="{C280BA97-EFAA-4AB9-A62A-EC36A8AFD666}"/>
              </a:ext>
            </a:extLst>
          </p:cNvPr>
          <p:cNvSpPr txBox="1"/>
          <p:nvPr/>
        </p:nvSpPr>
        <p:spPr>
          <a:xfrm>
            <a:off x="10142641" y="4519159"/>
            <a:ext cx="557241"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a:t>&lt;1,5</a:t>
            </a:r>
          </a:p>
        </p:txBody>
      </p:sp>
      <p:sp>
        <p:nvSpPr>
          <p:cNvPr id="22" name="CuadroTexto 21">
            <a:extLst>
              <a:ext uri="{FF2B5EF4-FFF2-40B4-BE49-F238E27FC236}">
                <a16:creationId xmlns:a16="http://schemas.microsoft.com/office/drawing/2014/main" id="{346A4020-42E1-4BBA-A389-9EF7DBD8280F}"/>
              </a:ext>
            </a:extLst>
          </p:cNvPr>
          <p:cNvSpPr txBox="1"/>
          <p:nvPr/>
        </p:nvSpPr>
        <p:spPr>
          <a:xfrm>
            <a:off x="9490753" y="4504461"/>
            <a:ext cx="557241"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a:t>&gt;1,5</a:t>
            </a:r>
          </a:p>
        </p:txBody>
      </p:sp>
      <p:sp>
        <p:nvSpPr>
          <p:cNvPr id="23" name="CuadroTexto 22">
            <a:extLst>
              <a:ext uri="{FF2B5EF4-FFF2-40B4-BE49-F238E27FC236}">
                <a16:creationId xmlns:a16="http://schemas.microsoft.com/office/drawing/2014/main" id="{3B047875-0435-42D6-91B2-6AB80B1C0A30}"/>
              </a:ext>
            </a:extLst>
          </p:cNvPr>
          <p:cNvSpPr txBox="1"/>
          <p:nvPr/>
        </p:nvSpPr>
        <p:spPr>
          <a:xfrm>
            <a:off x="6667018" y="4501631"/>
            <a:ext cx="645955"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a:t>&gt;100</a:t>
            </a:r>
          </a:p>
        </p:txBody>
      </p:sp>
      <p:sp>
        <p:nvSpPr>
          <p:cNvPr id="24" name="CuadroTexto 23">
            <a:extLst>
              <a:ext uri="{FF2B5EF4-FFF2-40B4-BE49-F238E27FC236}">
                <a16:creationId xmlns:a16="http://schemas.microsoft.com/office/drawing/2014/main" id="{3C463CE3-3691-4A23-A642-D4BE2CEA25BB}"/>
              </a:ext>
            </a:extLst>
          </p:cNvPr>
          <p:cNvSpPr txBox="1"/>
          <p:nvPr/>
        </p:nvSpPr>
        <p:spPr>
          <a:xfrm>
            <a:off x="1315549" y="4634703"/>
            <a:ext cx="4043530" cy="2616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rgbClr val="000000"/>
                </a:solidFill>
                <a:effectLst/>
                <a:latin typeface="Calibri" panose="020F0502020204030204" pitchFamily="34" charset="0"/>
                <a:ea typeface="Arial" panose="020B0604020202020204" pitchFamily="34" charset="0"/>
              </a:rPr>
              <a:t>16% (punto de marchitez permanente) y 35% (capacidad de campo) </a:t>
            </a:r>
            <a:endParaRPr lang="es-ES" sz="1100" dirty="0">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280139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F336844-9DD7-420E-9DD3-A47A83930057}"/>
              </a:ext>
            </a:extLst>
          </p:cNvPr>
          <p:cNvSpPr/>
          <p:nvPr/>
        </p:nvSpPr>
        <p:spPr>
          <a:xfrm>
            <a:off x="17073" y="6159856"/>
            <a:ext cx="8926286" cy="687002"/>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5" name="Imagen 34">
            <a:extLst>
              <a:ext uri="{FF2B5EF4-FFF2-40B4-BE49-F238E27FC236}">
                <a16:creationId xmlns:a16="http://schemas.microsoft.com/office/drawing/2014/main" id="{6DC6B535-2025-4E79-B788-736B45A3D9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632" y="4264062"/>
            <a:ext cx="3240000" cy="2160000"/>
          </a:xfrm>
          <a:prstGeom prst="rect">
            <a:avLst/>
          </a:prstGeom>
          <a:noFill/>
          <a:ln>
            <a:noFill/>
          </a:ln>
        </p:spPr>
      </p:pic>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1" y="104502"/>
            <a:ext cx="1170136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3000" i="0" kern="0" dirty="0">
                <a:solidFill>
                  <a:schemeClr val="bg1">
                    <a:lumMod val="50000"/>
                  </a:schemeClr>
                </a:solidFill>
              </a:rPr>
              <a:t>Resultados y discusión</a:t>
            </a:r>
          </a:p>
        </p:txBody>
      </p:sp>
      <p:sp>
        <p:nvSpPr>
          <p:cNvPr id="3" name="Google Shape;444;p22">
            <a:extLst>
              <a:ext uri="{FF2B5EF4-FFF2-40B4-BE49-F238E27FC236}">
                <a16:creationId xmlns:a16="http://schemas.microsoft.com/office/drawing/2014/main" id="{6B40B68D-B5AE-4131-B796-4A64B1EA7890}"/>
              </a:ext>
            </a:extLst>
          </p:cNvPr>
          <p:cNvSpPr txBox="1">
            <a:spLocks/>
          </p:cNvSpPr>
          <p:nvPr/>
        </p:nvSpPr>
        <p:spPr>
          <a:xfrm>
            <a:off x="7545672" y="646400"/>
            <a:ext cx="3930083" cy="61516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C" sz="2000" b="1" dirty="0">
                <a:effectLst/>
                <a:latin typeface="Calibri" panose="020F0502020204030204" pitchFamily="34" charset="0"/>
                <a:ea typeface="Times New Roman" panose="02020603050405020304" pitchFamily="18" charset="0"/>
                <a:cs typeface="Calibri" panose="020F0502020204030204" pitchFamily="34" charset="0"/>
              </a:rPr>
              <a:t>Preprocesamiento de datos</a:t>
            </a: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9" name="Imagen 18">
            <a:extLst>
              <a:ext uri="{FF2B5EF4-FFF2-40B4-BE49-F238E27FC236}">
                <a16:creationId xmlns:a16="http://schemas.microsoft.com/office/drawing/2014/main" id="{057A27D1-0F06-4241-83F6-4570403B190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021" y="927680"/>
            <a:ext cx="3240000" cy="2160000"/>
          </a:xfrm>
          <a:prstGeom prst="rect">
            <a:avLst/>
          </a:prstGeom>
          <a:noFill/>
          <a:ln>
            <a:noFill/>
          </a:ln>
        </p:spPr>
      </p:pic>
      <p:pic>
        <p:nvPicPr>
          <p:cNvPr id="20" name="Imagen 19">
            <a:extLst>
              <a:ext uri="{FF2B5EF4-FFF2-40B4-BE49-F238E27FC236}">
                <a16:creationId xmlns:a16="http://schemas.microsoft.com/office/drawing/2014/main" id="{D5763273-7551-4998-8CEA-EA50B01BE5D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1124" y="986285"/>
            <a:ext cx="3240000" cy="2160000"/>
          </a:xfrm>
          <a:prstGeom prst="rect">
            <a:avLst/>
          </a:prstGeom>
          <a:noFill/>
          <a:ln>
            <a:noFill/>
          </a:ln>
        </p:spPr>
      </p:pic>
      <p:sp>
        <p:nvSpPr>
          <p:cNvPr id="21" name="Rectangle 3">
            <a:extLst>
              <a:ext uri="{FF2B5EF4-FFF2-40B4-BE49-F238E27FC236}">
                <a16:creationId xmlns:a16="http://schemas.microsoft.com/office/drawing/2014/main" id="{E25A8365-C164-416C-8908-E2B47134957F}"/>
              </a:ext>
            </a:extLst>
          </p:cNvPr>
          <p:cNvSpPr>
            <a:spLocks noChangeArrowheads="1"/>
          </p:cNvSpPr>
          <p:nvPr/>
        </p:nvSpPr>
        <p:spPr bwMode="auto">
          <a:xfrm>
            <a:off x="4146018" y="705746"/>
            <a:ext cx="329021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Porcentaje de asignaciones N, por base. Secuencias iniciales.</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sp>
        <p:nvSpPr>
          <p:cNvPr id="24" name="Rectangle 5">
            <a:extLst>
              <a:ext uri="{FF2B5EF4-FFF2-40B4-BE49-F238E27FC236}">
                <a16:creationId xmlns:a16="http://schemas.microsoft.com/office/drawing/2014/main" id="{AA5B1F06-094B-451D-A084-860F7D426E9C}"/>
              </a:ext>
            </a:extLst>
          </p:cNvPr>
          <p:cNvSpPr>
            <a:spLocks noChangeArrowheads="1"/>
          </p:cNvSpPr>
          <p:nvPr/>
        </p:nvSpPr>
        <p:spPr bwMode="auto">
          <a:xfrm>
            <a:off x="252021" y="718762"/>
            <a:ext cx="34667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Puntuaciones medias de calidad, secuencias iniciales.</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sp>
        <p:nvSpPr>
          <p:cNvPr id="25" name="Rectangle 3">
            <a:extLst>
              <a:ext uri="{FF2B5EF4-FFF2-40B4-BE49-F238E27FC236}">
                <a16:creationId xmlns:a16="http://schemas.microsoft.com/office/drawing/2014/main" id="{0E714939-2E41-4334-A001-9204C9B94EB3}"/>
              </a:ext>
            </a:extLst>
          </p:cNvPr>
          <p:cNvSpPr>
            <a:spLocks noChangeArrowheads="1"/>
          </p:cNvSpPr>
          <p:nvPr/>
        </p:nvSpPr>
        <p:spPr bwMode="auto">
          <a:xfrm>
            <a:off x="4255459" y="4000294"/>
            <a:ext cx="329021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Porcentaje de asignaciones N, por base. Secuencias filtradas</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sp>
        <p:nvSpPr>
          <p:cNvPr id="26" name="Rectangle 5">
            <a:extLst>
              <a:ext uri="{FF2B5EF4-FFF2-40B4-BE49-F238E27FC236}">
                <a16:creationId xmlns:a16="http://schemas.microsoft.com/office/drawing/2014/main" id="{1B7E82D8-340A-4271-9402-DE8E66358292}"/>
              </a:ext>
            </a:extLst>
          </p:cNvPr>
          <p:cNvSpPr>
            <a:spLocks noChangeArrowheads="1"/>
          </p:cNvSpPr>
          <p:nvPr/>
        </p:nvSpPr>
        <p:spPr bwMode="auto">
          <a:xfrm>
            <a:off x="318632" y="4001124"/>
            <a:ext cx="34667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Puntuaciones medias de calidad, secuencias filtradas</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pic>
        <p:nvPicPr>
          <p:cNvPr id="27" name="Imagen 26">
            <a:extLst>
              <a:ext uri="{FF2B5EF4-FFF2-40B4-BE49-F238E27FC236}">
                <a16:creationId xmlns:a16="http://schemas.microsoft.com/office/drawing/2014/main" id="{61AD8D2D-6293-4A93-B3F2-2B6C9B87C47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2629" y="4278238"/>
            <a:ext cx="3240000" cy="2160000"/>
          </a:xfrm>
          <a:prstGeom prst="rect">
            <a:avLst/>
          </a:prstGeom>
          <a:noFill/>
          <a:ln>
            <a:noFill/>
          </a:ln>
        </p:spPr>
      </p:pic>
      <p:pic>
        <p:nvPicPr>
          <p:cNvPr id="29" name="Imagen 28">
            <a:extLst>
              <a:ext uri="{FF2B5EF4-FFF2-40B4-BE49-F238E27FC236}">
                <a16:creationId xmlns:a16="http://schemas.microsoft.com/office/drawing/2014/main" id="{F7F35106-7E38-4856-8891-2A6148CBB00D}"/>
              </a:ext>
            </a:extLst>
          </p:cNvPr>
          <p:cNvPicPr>
            <a:picLocks noChangeAspect="1"/>
          </p:cNvPicPr>
          <p:nvPr/>
        </p:nvPicPr>
        <p:blipFill rotWithShape="1">
          <a:blip r:embed="rId7"/>
          <a:srcRect l="18906" r="20334"/>
          <a:stretch/>
        </p:blipFill>
        <p:spPr>
          <a:xfrm>
            <a:off x="8030041" y="1460436"/>
            <a:ext cx="3611301" cy="3352800"/>
          </a:xfrm>
          <a:prstGeom prst="rect">
            <a:avLst/>
          </a:prstGeom>
        </p:spPr>
      </p:pic>
      <p:sp>
        <p:nvSpPr>
          <p:cNvPr id="30" name="Rectangle 6">
            <a:extLst>
              <a:ext uri="{FF2B5EF4-FFF2-40B4-BE49-F238E27FC236}">
                <a16:creationId xmlns:a16="http://schemas.microsoft.com/office/drawing/2014/main" id="{33C8AF70-B551-413C-8F6E-BADAB5E206B0}"/>
              </a:ext>
            </a:extLst>
          </p:cNvPr>
          <p:cNvSpPr>
            <a:spLocks noChangeArrowheads="1"/>
          </p:cNvSpPr>
          <p:nvPr/>
        </p:nvSpPr>
        <p:spPr bwMode="auto">
          <a:xfrm>
            <a:off x="8137228" y="1163908"/>
            <a:ext cx="370775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Porcentaje de pérdida de secuencias tras filtrado de calidad.</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sp>
        <p:nvSpPr>
          <p:cNvPr id="34" name="CuadroTexto 33">
            <a:extLst>
              <a:ext uri="{FF2B5EF4-FFF2-40B4-BE49-F238E27FC236}">
                <a16:creationId xmlns:a16="http://schemas.microsoft.com/office/drawing/2014/main" id="{1936C969-6B11-42E6-B4FD-E58E66906B74}"/>
              </a:ext>
            </a:extLst>
          </p:cNvPr>
          <p:cNvSpPr txBox="1"/>
          <p:nvPr/>
        </p:nvSpPr>
        <p:spPr>
          <a:xfrm>
            <a:off x="8030041" y="4776942"/>
            <a:ext cx="3811929" cy="246221"/>
          </a:xfrm>
          <a:prstGeom prst="rect">
            <a:avLst/>
          </a:prstGeom>
          <a:noFill/>
        </p:spPr>
        <p:txBody>
          <a:bodyPr wrap="square">
            <a:spAutoFit/>
          </a:bodyPr>
          <a:lstStyle/>
          <a:p>
            <a:pPr algn="just"/>
            <a:r>
              <a:rPr lang="es-EC" sz="1000" i="1" dirty="0">
                <a:effectLst/>
                <a:latin typeface="Calibri" panose="020F0502020204030204" pitchFamily="34" charset="0"/>
                <a:ea typeface="Arial" panose="020B0604020202020204" pitchFamily="34" charset="0"/>
                <a:cs typeface="Calibri" panose="020F0502020204030204" pitchFamily="34" charset="0"/>
              </a:rPr>
              <a:t>Nota.</a:t>
            </a:r>
            <a:r>
              <a:rPr lang="es-EC" sz="1000" dirty="0">
                <a:effectLst/>
                <a:latin typeface="Calibri" panose="020F0502020204030204" pitchFamily="34" charset="0"/>
                <a:ea typeface="Arial" panose="020B0604020202020204" pitchFamily="34" charset="0"/>
                <a:cs typeface="Calibri" panose="020F0502020204030204" pitchFamily="34" charset="0"/>
              </a:rPr>
              <a:t> </a:t>
            </a:r>
            <a:r>
              <a:rPr lang="es-ES" sz="1000" dirty="0">
                <a:effectLst/>
                <a:latin typeface="Calibri" panose="020F0502020204030204" pitchFamily="34" charset="0"/>
                <a:ea typeface="Arial" panose="020B0604020202020204" pitchFamily="34" charset="0"/>
                <a:cs typeface="Calibri" panose="020F0502020204030204" pitchFamily="34" charset="0"/>
              </a:rPr>
              <a:t>(</a:t>
            </a:r>
            <a:r>
              <a:rPr lang="es-ES" sz="1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_R1) representa lecturas forward y </a:t>
            </a:r>
            <a:r>
              <a:rPr lang="es-ES" sz="1000" dirty="0">
                <a:effectLst/>
                <a:latin typeface="Calibri" panose="020F0502020204030204" pitchFamily="34" charset="0"/>
                <a:ea typeface="Arial" panose="020B0604020202020204" pitchFamily="34" charset="0"/>
                <a:cs typeface="Calibri" panose="020F0502020204030204" pitchFamily="34" charset="0"/>
              </a:rPr>
              <a:t>(</a:t>
            </a:r>
            <a:r>
              <a:rPr lang="es-ES" sz="1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_R2) lecturas reverse.</a:t>
            </a:r>
            <a:endParaRPr lang="en-US" sz="1000" dirty="0">
              <a:effectLst/>
              <a:latin typeface="Calibri" panose="020F0502020204030204" pitchFamily="34" charset="0"/>
              <a:ea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A3D5C3A4-0226-4553-AE74-CA9978A4F512}"/>
              </a:ext>
            </a:extLst>
          </p:cNvPr>
          <p:cNvSpPr/>
          <p:nvPr/>
        </p:nvSpPr>
        <p:spPr>
          <a:xfrm>
            <a:off x="8134213" y="1930919"/>
            <a:ext cx="3341542" cy="25464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6" name="Rectángulo 15">
            <a:extLst>
              <a:ext uri="{FF2B5EF4-FFF2-40B4-BE49-F238E27FC236}">
                <a16:creationId xmlns:a16="http://schemas.microsoft.com/office/drawing/2014/main" id="{4D7CE9A7-0767-44E0-B584-FA1655B9DE11}"/>
              </a:ext>
            </a:extLst>
          </p:cNvPr>
          <p:cNvSpPr/>
          <p:nvPr/>
        </p:nvSpPr>
        <p:spPr>
          <a:xfrm>
            <a:off x="8134213" y="2468266"/>
            <a:ext cx="3341542" cy="25464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7" name="Rectángulo 16">
            <a:extLst>
              <a:ext uri="{FF2B5EF4-FFF2-40B4-BE49-F238E27FC236}">
                <a16:creationId xmlns:a16="http://schemas.microsoft.com/office/drawing/2014/main" id="{F031BCD7-E033-42CB-A7A3-4D9014D800FD}"/>
              </a:ext>
            </a:extLst>
          </p:cNvPr>
          <p:cNvSpPr/>
          <p:nvPr/>
        </p:nvSpPr>
        <p:spPr>
          <a:xfrm>
            <a:off x="8134213" y="2941284"/>
            <a:ext cx="3341542" cy="25464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8" name="Rectángulo 17">
            <a:extLst>
              <a:ext uri="{FF2B5EF4-FFF2-40B4-BE49-F238E27FC236}">
                <a16:creationId xmlns:a16="http://schemas.microsoft.com/office/drawing/2014/main" id="{3034E43B-B543-4DDE-9589-D600F66F25B5}"/>
              </a:ext>
            </a:extLst>
          </p:cNvPr>
          <p:cNvSpPr/>
          <p:nvPr/>
        </p:nvSpPr>
        <p:spPr>
          <a:xfrm>
            <a:off x="8126498" y="3495282"/>
            <a:ext cx="3341542" cy="25464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2" name="Rectángulo 21">
            <a:extLst>
              <a:ext uri="{FF2B5EF4-FFF2-40B4-BE49-F238E27FC236}">
                <a16:creationId xmlns:a16="http://schemas.microsoft.com/office/drawing/2014/main" id="{079309C3-5E91-4264-AA58-F6B87EF3AE9D}"/>
              </a:ext>
            </a:extLst>
          </p:cNvPr>
          <p:cNvSpPr/>
          <p:nvPr/>
        </p:nvSpPr>
        <p:spPr>
          <a:xfrm>
            <a:off x="8134213" y="3989622"/>
            <a:ext cx="3341542" cy="25464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3" name="Rectángulo 22">
            <a:extLst>
              <a:ext uri="{FF2B5EF4-FFF2-40B4-BE49-F238E27FC236}">
                <a16:creationId xmlns:a16="http://schemas.microsoft.com/office/drawing/2014/main" id="{CE280773-B1CD-44B7-8466-DFECC05CAD33}"/>
              </a:ext>
            </a:extLst>
          </p:cNvPr>
          <p:cNvSpPr/>
          <p:nvPr/>
        </p:nvSpPr>
        <p:spPr>
          <a:xfrm>
            <a:off x="8134213" y="4522298"/>
            <a:ext cx="3341542" cy="25464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8" name="CuadroTexto 27">
            <a:extLst>
              <a:ext uri="{FF2B5EF4-FFF2-40B4-BE49-F238E27FC236}">
                <a16:creationId xmlns:a16="http://schemas.microsoft.com/office/drawing/2014/main" id="{99E53BC4-C970-4E18-BDF5-2C3761EE0BE4}"/>
              </a:ext>
            </a:extLst>
          </p:cNvPr>
          <p:cNvSpPr txBox="1"/>
          <p:nvPr/>
        </p:nvSpPr>
        <p:spPr>
          <a:xfrm>
            <a:off x="1102182" y="1945127"/>
            <a:ext cx="1326348" cy="430887"/>
          </a:xfrm>
          <a:prstGeom prst="rect">
            <a:avLst/>
          </a:prstGeom>
          <a:noFill/>
        </p:spPr>
        <p:txBody>
          <a:bodyPr wrap="square">
            <a:spAutoFit/>
          </a:bodyPr>
          <a:lstStyle/>
          <a:p>
            <a:r>
              <a:rPr lang="es-ES" sz="1100" dirty="0">
                <a:latin typeface="Calibri" panose="020F0502020204030204" pitchFamily="34" charset="0"/>
              </a:rPr>
              <a:t>Lecturas reverse del tratamiento 1</a:t>
            </a:r>
            <a:endParaRPr lang="en-US" sz="1100" dirty="0"/>
          </a:p>
        </p:txBody>
      </p:sp>
      <p:sp>
        <p:nvSpPr>
          <p:cNvPr id="31" name="CuadroTexto 30">
            <a:extLst>
              <a:ext uri="{FF2B5EF4-FFF2-40B4-BE49-F238E27FC236}">
                <a16:creationId xmlns:a16="http://schemas.microsoft.com/office/drawing/2014/main" id="{5B12BF1D-65D5-4ED7-880C-96AA974E869D}"/>
              </a:ext>
            </a:extLst>
          </p:cNvPr>
          <p:cNvSpPr txBox="1"/>
          <p:nvPr/>
        </p:nvSpPr>
        <p:spPr>
          <a:xfrm>
            <a:off x="1323687" y="5107154"/>
            <a:ext cx="1326348" cy="430887"/>
          </a:xfrm>
          <a:prstGeom prst="rect">
            <a:avLst/>
          </a:prstGeom>
          <a:noFill/>
        </p:spPr>
        <p:txBody>
          <a:bodyPr wrap="square">
            <a:spAutoFit/>
          </a:bodyPr>
          <a:lstStyle/>
          <a:p>
            <a:r>
              <a:rPr lang="es-ES" sz="1100" dirty="0">
                <a:latin typeface="Calibri" panose="020F0502020204030204" pitchFamily="34" charset="0"/>
              </a:rPr>
              <a:t>Lecturas reverse del tratamiento 1</a:t>
            </a:r>
            <a:endParaRPr lang="en-US" sz="1100" dirty="0"/>
          </a:p>
        </p:txBody>
      </p:sp>
      <p:sp>
        <p:nvSpPr>
          <p:cNvPr id="32" name="CuadroTexto 31">
            <a:extLst>
              <a:ext uri="{FF2B5EF4-FFF2-40B4-BE49-F238E27FC236}">
                <a16:creationId xmlns:a16="http://schemas.microsoft.com/office/drawing/2014/main" id="{A0EB9BBB-82C7-4AC5-AD41-996813FA6F14}"/>
              </a:ext>
            </a:extLst>
          </p:cNvPr>
          <p:cNvSpPr txBox="1"/>
          <p:nvPr/>
        </p:nvSpPr>
        <p:spPr>
          <a:xfrm>
            <a:off x="4660723" y="1483676"/>
            <a:ext cx="2219344" cy="938719"/>
          </a:xfrm>
          <a:prstGeom prst="rect">
            <a:avLst/>
          </a:prstGeom>
          <a:noFill/>
        </p:spPr>
        <p:txBody>
          <a:bodyPr wrap="square">
            <a:spAutoFit/>
          </a:bodyPr>
          <a:lstStyle/>
          <a:p>
            <a:r>
              <a:rPr lang="es-ES" sz="1100" dirty="0">
                <a:latin typeface="Calibri" panose="020F0502020204030204" pitchFamily="34" charset="0"/>
                <a:cs typeface="Calibri" panose="020F0502020204030204" pitchFamily="34" charset="0"/>
              </a:rPr>
              <a:t>Lecturas reverse del tratamiento 1</a:t>
            </a:r>
          </a:p>
          <a:p>
            <a:r>
              <a:rPr lang="es-ES" sz="1100" dirty="0">
                <a:latin typeface="Calibri" panose="020F0502020204030204" pitchFamily="34" charset="0"/>
                <a:cs typeface="Calibri" panose="020F0502020204030204" pitchFamily="34" charset="0"/>
              </a:rPr>
              <a:t>base 3: 42.67% </a:t>
            </a:r>
          </a:p>
          <a:p>
            <a:r>
              <a:rPr lang="es-ES" sz="1100" dirty="0">
                <a:latin typeface="Calibri" panose="020F0502020204030204" pitchFamily="34" charset="0"/>
                <a:cs typeface="Calibri" panose="020F0502020204030204" pitchFamily="34" charset="0"/>
              </a:rPr>
              <a:t>base 6 31.03%</a:t>
            </a:r>
          </a:p>
          <a:p>
            <a:r>
              <a:rPr lang="es-ES" sz="1100" dirty="0">
                <a:latin typeface="Calibri" panose="020F0502020204030204" pitchFamily="34" charset="0"/>
                <a:cs typeface="Calibri" panose="020F0502020204030204" pitchFamily="34" charset="0"/>
              </a:rPr>
              <a:t>bases 32 y 52 3.13% y 2.08%.</a:t>
            </a:r>
          </a:p>
          <a:p>
            <a:r>
              <a:rPr lang="es-ES" sz="1100" dirty="0">
                <a:latin typeface="Calibri" panose="020F0502020204030204" pitchFamily="34" charset="0"/>
                <a:cs typeface="Calibri" panose="020F0502020204030204" pitchFamily="34" charset="0"/>
              </a:rPr>
              <a:t>base 57: 0%. </a:t>
            </a:r>
            <a:endParaRPr lang="en-US" sz="1100" dirty="0">
              <a:latin typeface="Calibri" panose="020F0502020204030204" pitchFamily="34" charset="0"/>
              <a:cs typeface="Calibri" panose="020F0502020204030204" pitchFamily="34" charset="0"/>
            </a:endParaRPr>
          </a:p>
        </p:txBody>
      </p:sp>
      <p:sp>
        <p:nvSpPr>
          <p:cNvPr id="7" name="Flecha: hacia abajo 6">
            <a:extLst>
              <a:ext uri="{FF2B5EF4-FFF2-40B4-BE49-F238E27FC236}">
                <a16:creationId xmlns:a16="http://schemas.microsoft.com/office/drawing/2014/main" id="{84D5625C-DDF6-4EF2-88A7-BD6A91EF00C4}"/>
              </a:ext>
            </a:extLst>
          </p:cNvPr>
          <p:cNvSpPr/>
          <p:nvPr/>
        </p:nvSpPr>
        <p:spPr>
          <a:xfrm>
            <a:off x="3785410" y="3131736"/>
            <a:ext cx="297992" cy="615163"/>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D5F47882-D9AD-426E-BE1D-0AD225628C71}"/>
                  </a:ext>
                </a:extLst>
              </p:cNvPr>
              <p:cNvSpPr txBox="1"/>
              <p:nvPr/>
            </p:nvSpPr>
            <p:spPr>
              <a:xfrm>
                <a:off x="2615173" y="3094595"/>
                <a:ext cx="1170237" cy="642099"/>
              </a:xfrm>
              <a:prstGeom prst="rect">
                <a:avLst/>
              </a:prstGeom>
              <a:noFill/>
            </p:spPr>
            <p:txBody>
              <a:bodyPr wrap="square">
                <a:spAutoFit/>
              </a:bodyPr>
              <a:lstStyle/>
              <a:p>
                <a:r>
                  <a:rPr lang="es-EC" sz="1200" i="1" dirty="0">
                    <a:effectLst/>
                    <a:latin typeface="Calibri" panose="020F0502020204030204" pitchFamily="34" charset="0"/>
                    <a:ea typeface="Arial" panose="020B0604020202020204" pitchFamily="34" charset="0"/>
                    <a:cs typeface="Calibri" panose="020F0502020204030204" pitchFamily="34" charset="0"/>
                  </a:rPr>
                  <a:t>E_max=2</a:t>
                </a:r>
              </a:p>
              <a:p>
                <a:pPr/>
                <a14:m>
                  <m:oMathPara xmlns:m="http://schemas.openxmlformats.org/officeDocument/2006/math">
                    <m:oMathParaPr>
                      <m:jc m:val="left"/>
                    </m:oMathParaPr>
                    <m:oMath xmlns:m="http://schemas.openxmlformats.org/officeDocument/2006/math">
                      <m:r>
                        <m:rPr>
                          <m:nor/>
                        </m:rPr>
                        <a:rPr lang="en-US" sz="1200" dirty="0">
                          <a:latin typeface="Calibri" panose="020F0502020204030204" pitchFamily="34" charset="0"/>
                          <a:cs typeface="Calibri" panose="020F0502020204030204" pitchFamily="34" charset="0"/>
                        </a:rPr>
                        <m:t>truncQ</m:t>
                      </m:r>
                      <m:r>
                        <m:rPr>
                          <m:nor/>
                        </m:rPr>
                        <a:rPr lang="en-US" sz="1200" dirty="0">
                          <a:latin typeface="Calibri" panose="020F0502020204030204" pitchFamily="34" charset="0"/>
                          <a:cs typeface="Calibri" panose="020F0502020204030204" pitchFamily="34" charset="0"/>
                        </a:rPr>
                        <m:t>=2 </m:t>
                      </m:r>
                    </m:oMath>
                  </m:oMathPara>
                </a14:m>
                <a:endParaRPr lang="es-EC" sz="1200" dirty="0">
                  <a:latin typeface="Calibri" panose="020F0502020204030204" pitchFamily="34"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r>
                        <a:rPr lang="es-EC" sz="1200" i="1" smtClean="0">
                          <a:effectLst/>
                          <a:latin typeface="Cambria Math" panose="02040503050406030204" pitchFamily="18" charset="0"/>
                          <a:ea typeface="Arial" panose="020B0604020202020204" pitchFamily="34" charset="0"/>
                          <a:cs typeface="Calibri" panose="020F0502020204030204" pitchFamily="34" charset="0"/>
                        </a:rPr>
                        <m:t>𝑚𝑖𝑛𝐿𝑒𝑛</m:t>
                      </m:r>
                      <m:r>
                        <a:rPr lang="es-EC" sz="1200" i="1" smtClean="0">
                          <a:effectLst/>
                          <a:latin typeface="Cambria Math" panose="02040503050406030204" pitchFamily="18" charset="0"/>
                          <a:ea typeface="Arial" panose="020B0604020202020204" pitchFamily="34" charset="0"/>
                          <a:cs typeface="Calibri" panose="020F0502020204030204" pitchFamily="34" charset="0"/>
                        </a:rPr>
                        <m:t>=50</m:t>
                      </m:r>
                    </m:oMath>
                  </m:oMathPara>
                </a14:m>
                <a:endParaRPr lang="en-US" sz="1200" dirty="0">
                  <a:latin typeface="Calibri" panose="020F0502020204030204" pitchFamily="34" charset="0"/>
                  <a:cs typeface="Calibri" panose="020F0502020204030204" pitchFamily="34" charset="0"/>
                </a:endParaRPr>
              </a:p>
            </p:txBody>
          </p:sp>
        </mc:Choice>
        <mc:Fallback xmlns="">
          <p:sp>
            <p:nvSpPr>
              <p:cNvPr id="33" name="CuadroTexto 32">
                <a:extLst>
                  <a:ext uri="{FF2B5EF4-FFF2-40B4-BE49-F238E27FC236}">
                    <a16:creationId xmlns:a16="http://schemas.microsoft.com/office/drawing/2014/main" id="{D5F47882-D9AD-426E-BE1D-0AD225628C71}"/>
                  </a:ext>
                </a:extLst>
              </p:cNvPr>
              <p:cNvSpPr txBox="1">
                <a:spLocks noRot="1" noChangeAspect="1" noMove="1" noResize="1" noEditPoints="1" noAdjustHandles="1" noChangeArrowheads="1" noChangeShapeType="1" noTextEdit="1"/>
              </p:cNvSpPr>
              <p:nvPr/>
            </p:nvSpPr>
            <p:spPr>
              <a:xfrm>
                <a:off x="2615173" y="3094595"/>
                <a:ext cx="1170237" cy="642099"/>
              </a:xfrm>
              <a:prstGeom prst="rect">
                <a:avLst/>
              </a:prstGeom>
              <a:blipFill>
                <a:blip r:embed="rId8"/>
                <a:stretch>
                  <a:fillRect l="-521" t="-952"/>
                </a:stretch>
              </a:blipFill>
            </p:spPr>
            <p:txBody>
              <a:bodyPr/>
              <a:lstStyle/>
              <a:p>
                <a:r>
                  <a:rPr lang="en-US">
                    <a:noFill/>
                  </a:rPr>
                  <a:t> </a:t>
                </a:r>
              </a:p>
            </p:txBody>
          </p:sp>
        </mc:Fallback>
      </mc:AlternateContent>
      <p:sp>
        <p:nvSpPr>
          <p:cNvPr id="37" name="CuadroTexto 36">
            <a:extLst>
              <a:ext uri="{FF2B5EF4-FFF2-40B4-BE49-F238E27FC236}">
                <a16:creationId xmlns:a16="http://schemas.microsoft.com/office/drawing/2014/main" id="{0C9870ED-A530-49F7-BDED-7F2C3EDBD9FC}"/>
              </a:ext>
            </a:extLst>
          </p:cNvPr>
          <p:cNvSpPr txBox="1"/>
          <p:nvPr/>
        </p:nvSpPr>
        <p:spPr>
          <a:xfrm>
            <a:off x="4331424" y="3053905"/>
            <a:ext cx="2479937" cy="646331"/>
          </a:xfrm>
          <a:prstGeom prst="rect">
            <a:avLst/>
          </a:prstGeom>
          <a:noFill/>
        </p:spPr>
        <p:txBody>
          <a:bodyPr wrap="square">
            <a:spAutoFit/>
          </a:bodyPr>
          <a:lstStyle/>
          <a:p>
            <a:r>
              <a:rPr lang="en-US" sz="1200" dirty="0" err="1">
                <a:latin typeface="Calibri" panose="020F0502020204030204" pitchFamily="34" charset="0"/>
                <a:cs typeface="Calibri" panose="020F0502020204030204" pitchFamily="34" charset="0"/>
              </a:rPr>
              <a:t>número</a:t>
            </a:r>
            <a:r>
              <a:rPr lang="en-US" sz="1200" dirty="0">
                <a:latin typeface="Calibri" panose="020F0502020204030204" pitchFamily="34" charset="0"/>
                <a:cs typeface="Calibri" panose="020F0502020204030204" pitchFamily="34" charset="0"/>
              </a:rPr>
              <a:t> medio de </a:t>
            </a:r>
            <a:r>
              <a:rPr lang="en-US" sz="1200" dirty="0" err="1">
                <a:latin typeface="Calibri" panose="020F0502020204030204" pitchFamily="34" charset="0"/>
                <a:cs typeface="Calibri" panose="020F0502020204030204" pitchFamily="34" charset="0"/>
              </a:rPr>
              <a:t>errores</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permitidos</a:t>
            </a:r>
            <a:r>
              <a:rPr lang="en-US" sz="1200" dirty="0">
                <a:latin typeface="Calibri" panose="020F0502020204030204" pitchFamily="34" charset="0"/>
                <a:cs typeface="Calibri" panose="020F0502020204030204" pitchFamily="34" charset="0"/>
              </a:rPr>
              <a:t> Bases N: </a:t>
            </a:r>
            <a:r>
              <a:rPr lang="en-US" sz="1200" dirty="0" err="1">
                <a:latin typeface="Calibri" panose="020F0502020204030204" pitchFamily="34" charset="0"/>
                <a:cs typeface="Calibri" panose="020F0502020204030204" pitchFamily="34" charset="0"/>
              </a:rPr>
              <a:t>caracteres</a:t>
            </a:r>
            <a:r>
              <a:rPr lang="en-US" sz="1200" dirty="0">
                <a:latin typeface="Calibri" panose="020F0502020204030204" pitchFamily="34" charset="0"/>
                <a:cs typeface="Calibri" panose="020F0502020204030204" pitchFamily="34" charset="0"/>
              </a:rPr>
              <a:t> ASCII </a:t>
            </a:r>
          </a:p>
          <a:p>
            <a:r>
              <a:rPr lang="en-US" sz="1200" dirty="0" err="1">
                <a:latin typeface="Calibri" panose="020F0502020204030204" pitchFamily="34" charset="0"/>
                <a:cs typeface="Calibri" panose="020F0502020204030204" pitchFamily="34" charset="0"/>
              </a:rPr>
              <a:t>Eliminar</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lecturas</a:t>
            </a:r>
            <a:r>
              <a:rPr lang="en-US" sz="1200" dirty="0">
                <a:latin typeface="Calibri" panose="020F0502020204030204" pitchFamily="34" charset="0"/>
                <a:cs typeface="Calibri" panose="020F0502020204030204" pitchFamily="34" charset="0"/>
              </a:rPr>
              <a:t> &lt; 50 pb</a:t>
            </a:r>
          </a:p>
        </p:txBody>
      </p:sp>
      <p:sp>
        <p:nvSpPr>
          <p:cNvPr id="11" name="Rectángulo: esquinas diagonales cortadas 10">
            <a:extLst>
              <a:ext uri="{FF2B5EF4-FFF2-40B4-BE49-F238E27FC236}">
                <a16:creationId xmlns:a16="http://schemas.microsoft.com/office/drawing/2014/main" id="{48FAEBF3-F070-487D-B8C2-6C3BC1588522}"/>
              </a:ext>
            </a:extLst>
          </p:cNvPr>
          <p:cNvSpPr/>
          <p:nvPr/>
        </p:nvSpPr>
        <p:spPr>
          <a:xfrm>
            <a:off x="8141928" y="5249959"/>
            <a:ext cx="3333827" cy="555314"/>
          </a:xfrm>
          <a:prstGeom prst="snip2Diag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1200" b="1" dirty="0">
                <a:latin typeface="Calibri" panose="020F0502020204030204" pitchFamily="34" charset="0"/>
                <a:cs typeface="Calibri" panose="020F0502020204030204" pitchFamily="34" charset="0"/>
              </a:rPr>
              <a:t>B</a:t>
            </a:r>
            <a:r>
              <a:rPr lang="en-US" sz="1200" b="1" dirty="0" err="1">
                <a:latin typeface="Calibri" panose="020F0502020204030204" pitchFamily="34" charset="0"/>
                <a:cs typeface="Calibri" panose="020F0502020204030204" pitchFamily="34" charset="0"/>
              </a:rPr>
              <a:t>ibliotecas</a:t>
            </a:r>
            <a:r>
              <a:rPr lang="en-US" sz="1200" b="1" dirty="0">
                <a:latin typeface="Calibri" panose="020F0502020204030204" pitchFamily="34" charset="0"/>
                <a:cs typeface="Calibri" panose="020F0502020204030204" pitchFamily="34" charset="0"/>
              </a:rPr>
              <a:t> de </a:t>
            </a:r>
            <a:r>
              <a:rPr lang="en-US" sz="1200" b="1" dirty="0" err="1">
                <a:latin typeface="Calibri" panose="020F0502020204030204" pitchFamily="34" charset="0"/>
                <a:cs typeface="Calibri" panose="020F0502020204030204" pitchFamily="34" charset="0"/>
              </a:rPr>
              <a:t>tamaños</a:t>
            </a:r>
            <a:r>
              <a:rPr lang="en-US" sz="1200" b="1" dirty="0">
                <a:latin typeface="Calibri" panose="020F0502020204030204" pitchFamily="34" charset="0"/>
                <a:cs typeface="Calibri" panose="020F0502020204030204" pitchFamily="34" charset="0"/>
              </a:rPr>
              <a:t> variables</a:t>
            </a:r>
          </a:p>
        </p:txBody>
      </p:sp>
    </p:spTree>
    <p:extLst>
      <p:ext uri="{BB962C8B-B14F-4D97-AF65-F5344CB8AC3E}">
        <p14:creationId xmlns:p14="http://schemas.microsoft.com/office/powerpoint/2010/main" val="816466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5">
            <a:extLst>
              <a:ext uri="{FF2B5EF4-FFF2-40B4-BE49-F238E27FC236}">
                <a16:creationId xmlns:a16="http://schemas.microsoft.com/office/drawing/2014/main" id="{8FE19185-3B0B-42AF-9CC4-A2BAD132822F}"/>
              </a:ext>
            </a:extLst>
          </p:cNvPr>
          <p:cNvSpPr txBox="1">
            <a:spLocks/>
          </p:cNvSpPr>
          <p:nvPr/>
        </p:nvSpPr>
        <p:spPr>
          <a:xfrm>
            <a:off x="207221" y="104502"/>
            <a:ext cx="1170136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000" i="0" kern="0" dirty="0">
                <a:solidFill>
                  <a:schemeClr val="bg1">
                    <a:lumMod val="50000"/>
                  </a:schemeClr>
                </a:solidFill>
              </a:rPr>
              <a:t>Resultados y discusión</a:t>
            </a:r>
          </a:p>
        </p:txBody>
      </p:sp>
      <p:sp>
        <p:nvSpPr>
          <p:cNvPr id="12" name="Google Shape;444;p22">
            <a:extLst>
              <a:ext uri="{FF2B5EF4-FFF2-40B4-BE49-F238E27FC236}">
                <a16:creationId xmlns:a16="http://schemas.microsoft.com/office/drawing/2014/main" id="{82850043-C205-4E6F-94BC-3C450968E3EC}"/>
              </a:ext>
            </a:extLst>
          </p:cNvPr>
          <p:cNvSpPr txBox="1">
            <a:spLocks/>
          </p:cNvSpPr>
          <p:nvPr/>
        </p:nvSpPr>
        <p:spPr>
          <a:xfrm>
            <a:off x="283419" y="641848"/>
            <a:ext cx="11625162" cy="61516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2000" b="1" dirty="0">
                <a:effectLst/>
                <a:latin typeface="Calibri" panose="020F0502020204030204" pitchFamily="34" charset="0"/>
                <a:ea typeface="Times New Roman" panose="02020603050405020304" pitchFamily="18" charset="0"/>
                <a:cs typeface="Calibri" panose="020F0502020204030204" pitchFamily="34" charset="0"/>
              </a:rPr>
              <a:t>Procesamiento de datos – Análisis de abundancia relativa</a:t>
            </a: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Rectangle 14">
            <a:extLst>
              <a:ext uri="{FF2B5EF4-FFF2-40B4-BE49-F238E27FC236}">
                <a16:creationId xmlns:a16="http://schemas.microsoft.com/office/drawing/2014/main" id="{FC98470F-CE59-44FC-9067-03183C3DC7BE}"/>
              </a:ext>
            </a:extLst>
          </p:cNvPr>
          <p:cNvSpPr>
            <a:spLocks noChangeArrowheads="1"/>
          </p:cNvSpPr>
          <p:nvPr/>
        </p:nvSpPr>
        <p:spPr bwMode="auto">
          <a:xfrm>
            <a:off x="283419" y="1112282"/>
            <a:ext cx="50964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Gráficos de abundancias por Filos en tratamientos diferentes (T1 y T2) </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369FB95A-51BB-4555-83FD-60A3E39EDD29}"/>
                  </a:ext>
                </a:extLst>
              </p:cNvPr>
              <p:cNvSpPr txBox="1"/>
              <p:nvPr/>
            </p:nvSpPr>
            <p:spPr>
              <a:xfrm>
                <a:off x="283419" y="5059292"/>
                <a:ext cx="11138268" cy="320024"/>
              </a:xfrm>
              <a:prstGeom prst="rect">
                <a:avLst/>
              </a:prstGeom>
              <a:noFill/>
            </p:spPr>
            <p:txBody>
              <a:bodyPr wrap="square">
                <a:spAutoFit/>
              </a:bodyPr>
              <a:lstStyle/>
              <a:p>
                <a:pPr algn="ctr">
                  <a:lnSpc>
                    <a:spcPct val="150000"/>
                  </a:lnSpc>
                </a:pPr>
                <a:r>
                  <a:rPr lang="es-ES" sz="1100" b="0" i="1" dirty="0">
                    <a:effectLst/>
                    <a:latin typeface="Calibri" panose="020F0502020204030204" pitchFamily="34" charset="0"/>
                    <a:ea typeface="Arial" panose="020B0604020202020204" pitchFamily="34" charset="0"/>
                    <a:cs typeface="Calibri" panose="020F0502020204030204" pitchFamily="34" charset="0"/>
                  </a:rPr>
                  <a:t>Nota.</a:t>
                </a:r>
                <a:r>
                  <a:rPr lang="es-ES" sz="1100" dirty="0">
                    <a:effectLst/>
                    <a:latin typeface="Calibri" panose="020F0502020204030204" pitchFamily="34" charset="0"/>
                    <a:ea typeface="Arial" panose="020B0604020202020204" pitchFamily="34" charset="0"/>
                    <a:cs typeface="Calibri" panose="020F0502020204030204" pitchFamily="34" charset="0"/>
                  </a:rPr>
                  <a:t> T1:SM correspondiente a Tratamiento 1 – plantas con marchitez no tratadas con </a:t>
                </a:r>
                <a:r>
                  <a:rPr lang="es-ES" sz="1100" i="1" dirty="0">
                    <a:effectLst/>
                    <a:latin typeface="Calibri" panose="020F0502020204030204" pitchFamily="34" charset="0"/>
                    <a:ea typeface="Arial" panose="020B0604020202020204" pitchFamily="34" charset="0"/>
                    <a:cs typeface="Calibri" panose="020F0502020204030204" pitchFamily="34" charset="0"/>
                  </a:rPr>
                  <a:t>Trichoderma.</a:t>
                </a:r>
                <a:r>
                  <a:rPr lang="es-ES" sz="1100" dirty="0">
                    <a:effectLst/>
                    <a:latin typeface="Calibri" panose="020F0502020204030204" pitchFamily="34" charset="0"/>
                    <a:ea typeface="Arial" panose="020B0604020202020204" pitchFamily="34" charset="0"/>
                    <a:cs typeface="Calibri" panose="020F0502020204030204" pitchFamily="34" charset="0"/>
                  </a:rPr>
                  <a:t> T2:CN correspondiente a T2 – plantas sin marchitez tratadas con </a:t>
                </a:r>
                <a:r>
                  <a:rPr lang="es-ES" sz="1100" i="1" dirty="0">
                    <a:effectLst/>
                    <a:latin typeface="Calibri" panose="020F0502020204030204" pitchFamily="34" charset="0"/>
                    <a:ea typeface="Arial" panose="020B0604020202020204" pitchFamily="34" charset="0"/>
                    <a:cs typeface="Calibri" panose="020F0502020204030204" pitchFamily="34" charset="0"/>
                  </a:rPr>
                  <a:t>Trichoderma. (</a:t>
                </a:r>
                <a:r>
                  <a:rPr lang="en-US" sz="1100" i="1" dirty="0">
                    <a:effectLst/>
                    <a:latin typeface="Calibri" panose="020F0502020204030204" pitchFamily="34" charset="0"/>
                    <a:ea typeface="Arial" panose="020B0604020202020204" pitchFamily="34" charset="0"/>
                    <a:cs typeface="Calibri" panose="020F0502020204030204" pitchFamily="34" charset="0"/>
                  </a:rPr>
                  <a:t>&gt;</a:t>
                </a:r>
                <a14:m>
                  <m:oMath xmlns:m="http://schemas.openxmlformats.org/officeDocument/2006/math">
                    <m:r>
                      <a:rPr lang="es-EC" sz="1100" i="1" smtClean="0">
                        <a:effectLst/>
                        <a:latin typeface="Cambria Math" panose="02040503050406030204" pitchFamily="18" charset="0"/>
                        <a:ea typeface="Arial" panose="020B0604020202020204" pitchFamily="34" charset="0"/>
                        <a:cs typeface="Calibri" panose="020F0502020204030204" pitchFamily="34" charset="0"/>
                      </a:rPr>
                      <m:t>0.</m:t>
                    </m:r>
                    <m:r>
                      <a:rPr lang="es-EC" sz="1100" b="0" i="1" smtClean="0">
                        <a:effectLst/>
                        <a:latin typeface="Cambria Math" panose="02040503050406030204" pitchFamily="18" charset="0"/>
                        <a:ea typeface="Arial" panose="020B0604020202020204" pitchFamily="34" charset="0"/>
                        <a:cs typeface="Calibri" panose="020F0502020204030204" pitchFamily="34" charset="0"/>
                      </a:rPr>
                      <m:t>1</m:t>
                    </m:r>
                  </m:oMath>
                </a14:m>
                <a:r>
                  <a:rPr lang="es-ES" sz="1100" i="1" dirty="0">
                    <a:effectLst/>
                    <a:latin typeface="Calibri" panose="020F0502020204030204" pitchFamily="34" charset="0"/>
                    <a:ea typeface="Arial" panose="020B0604020202020204" pitchFamily="34" charset="0"/>
                    <a:cs typeface="Calibri" panose="020F0502020204030204" pitchFamily="34" charset="0"/>
                  </a:rPr>
                  <a:t>)</a:t>
                </a:r>
                <a:endParaRPr lang="en-US" sz="1100" dirty="0">
                  <a:effectLst/>
                  <a:latin typeface="Calibri" panose="020F0502020204030204" pitchFamily="34" charset="0"/>
                  <a:ea typeface="Arial" panose="020B0604020202020204" pitchFamily="34" charset="0"/>
                  <a:cs typeface="Arial" panose="020B0604020202020204" pitchFamily="34" charset="0"/>
                </a:endParaRPr>
              </a:p>
            </p:txBody>
          </p:sp>
        </mc:Choice>
        <mc:Fallback xmlns="">
          <p:sp>
            <p:nvSpPr>
              <p:cNvPr id="14" name="CuadroTexto 13">
                <a:extLst>
                  <a:ext uri="{FF2B5EF4-FFF2-40B4-BE49-F238E27FC236}">
                    <a16:creationId xmlns:a16="http://schemas.microsoft.com/office/drawing/2014/main" id="{369FB95A-51BB-4555-83FD-60A3E39EDD29}"/>
                  </a:ext>
                </a:extLst>
              </p:cNvPr>
              <p:cNvSpPr txBox="1">
                <a:spLocks noRot="1" noChangeAspect="1" noMove="1" noResize="1" noEditPoints="1" noAdjustHandles="1" noChangeArrowheads="1" noChangeShapeType="1" noTextEdit="1"/>
              </p:cNvSpPr>
              <p:nvPr/>
            </p:nvSpPr>
            <p:spPr>
              <a:xfrm>
                <a:off x="283419" y="5059292"/>
                <a:ext cx="11138268" cy="320024"/>
              </a:xfrm>
              <a:prstGeom prst="rect">
                <a:avLst/>
              </a:prstGeom>
              <a:blipFill>
                <a:blip r:embed="rId3"/>
                <a:stretch>
                  <a:fillRect b="-13462"/>
                </a:stretch>
              </a:blipFill>
            </p:spPr>
            <p:txBody>
              <a:bodyPr/>
              <a:lstStyle/>
              <a:p>
                <a:r>
                  <a:rPr lang="en-US">
                    <a:noFill/>
                  </a:rPr>
                  <a:t> </a:t>
                </a:r>
              </a:p>
            </p:txBody>
          </p:sp>
        </mc:Fallback>
      </mc:AlternateContent>
      <p:pic>
        <p:nvPicPr>
          <p:cNvPr id="15" name="Imagen 14">
            <a:extLst>
              <a:ext uri="{FF2B5EF4-FFF2-40B4-BE49-F238E27FC236}">
                <a16:creationId xmlns:a16="http://schemas.microsoft.com/office/drawing/2014/main" id="{67683B73-930A-452B-9589-2DC4AFC0C10D}"/>
              </a:ext>
            </a:extLst>
          </p:cNvPr>
          <p:cNvPicPr>
            <a:picLocks noChangeAspect="1"/>
          </p:cNvPicPr>
          <p:nvPr/>
        </p:nvPicPr>
        <p:blipFill>
          <a:blip r:embed="rId4"/>
          <a:stretch>
            <a:fillRect/>
          </a:stretch>
        </p:blipFill>
        <p:spPr>
          <a:xfrm>
            <a:off x="207221" y="1534811"/>
            <a:ext cx="5602866" cy="3693160"/>
          </a:xfrm>
          <a:prstGeom prst="rect">
            <a:avLst/>
          </a:prstGeom>
        </p:spPr>
      </p:pic>
      <p:pic>
        <p:nvPicPr>
          <p:cNvPr id="16" name="Imagen 15">
            <a:extLst>
              <a:ext uri="{FF2B5EF4-FFF2-40B4-BE49-F238E27FC236}">
                <a16:creationId xmlns:a16="http://schemas.microsoft.com/office/drawing/2014/main" id="{3662495C-01E8-44E4-BA3E-5BB15FEA933A}"/>
              </a:ext>
            </a:extLst>
          </p:cNvPr>
          <p:cNvPicPr>
            <a:picLocks noChangeAspect="1"/>
          </p:cNvPicPr>
          <p:nvPr/>
        </p:nvPicPr>
        <p:blipFill rotWithShape="1">
          <a:blip r:embed="rId5"/>
          <a:srcRect l="29641"/>
          <a:stretch/>
        </p:blipFill>
        <p:spPr>
          <a:xfrm>
            <a:off x="7740289" y="1415879"/>
            <a:ext cx="4068761" cy="3693160"/>
          </a:xfrm>
          <a:prstGeom prst="rect">
            <a:avLst/>
          </a:prstGeom>
        </p:spPr>
      </p:pic>
      <p:sp>
        <p:nvSpPr>
          <p:cNvPr id="17" name="Rectangle 31">
            <a:extLst>
              <a:ext uri="{FF2B5EF4-FFF2-40B4-BE49-F238E27FC236}">
                <a16:creationId xmlns:a16="http://schemas.microsoft.com/office/drawing/2014/main" id="{DB6B0A99-3639-4159-91EC-4597A7701E54}"/>
              </a:ext>
            </a:extLst>
          </p:cNvPr>
          <p:cNvSpPr>
            <a:spLocks noChangeArrowheads="1"/>
          </p:cNvSpPr>
          <p:nvPr/>
        </p:nvSpPr>
        <p:spPr bwMode="auto">
          <a:xfrm>
            <a:off x="6550429" y="1154269"/>
            <a:ext cx="487125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1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Gráficos de abundancias relativas por Género en tratamientos diferentes (T1 y T2)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18" name="CuadroTexto 17">
            <a:extLst>
              <a:ext uri="{FF2B5EF4-FFF2-40B4-BE49-F238E27FC236}">
                <a16:creationId xmlns:a16="http://schemas.microsoft.com/office/drawing/2014/main" id="{04C7ED72-43FC-4CCC-8B55-04F4E8D94BE4}"/>
              </a:ext>
            </a:extLst>
          </p:cNvPr>
          <p:cNvSpPr txBox="1"/>
          <p:nvPr/>
        </p:nvSpPr>
        <p:spPr>
          <a:xfrm>
            <a:off x="454428" y="5404279"/>
            <a:ext cx="10106892" cy="461665"/>
          </a:xfrm>
          <a:prstGeom prst="rect">
            <a:avLst/>
          </a:prstGeom>
          <a:noFill/>
        </p:spPr>
        <p:txBody>
          <a:bodyPr wrap="square">
            <a:spAutoFit/>
          </a:bodyPr>
          <a:lstStyle/>
          <a:p>
            <a:pPr marL="171450" indent="-171450">
              <a:buFont typeface="Arial" panose="020B0604020202020204" pitchFamily="34" charset="0"/>
              <a:buChar char="•"/>
            </a:pPr>
            <a:r>
              <a:rPr lang="es-E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Petrolli et al. (2021)</a:t>
            </a:r>
            <a:r>
              <a:rPr lang="es-E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200" dirty="0">
                <a:effectLst/>
                <a:latin typeface="Calibri" panose="020F0502020204030204" pitchFamily="34" charset="0"/>
                <a:ea typeface="Arial" panose="020B0604020202020204" pitchFamily="34" charset="0"/>
                <a:cs typeface="Calibri" panose="020F0502020204030204" pitchFamily="34" charset="0"/>
              </a:rPr>
              <a:t>ITS86F e ITS4 en muestras de corteza de árbol en estimaciones OTU tienen selectividad por los filos Ascomycetes y Basidiomycetes. </a:t>
            </a:r>
          </a:p>
          <a:p>
            <a:pPr marL="171450" indent="-171450">
              <a:buFont typeface="Arial" panose="020B0604020202020204" pitchFamily="34" charset="0"/>
              <a:buChar char="•"/>
            </a:pPr>
            <a:r>
              <a:rPr lang="es-ES" sz="1200" dirty="0">
                <a:effectLst/>
                <a:latin typeface="Calibri" panose="020F0502020204030204" pitchFamily="34" charset="0"/>
                <a:ea typeface="Arial" panose="020B0604020202020204" pitchFamily="34" charset="0"/>
                <a:cs typeface="Calibri" panose="020F0502020204030204" pitchFamily="34" charset="0"/>
              </a:rPr>
              <a:t>V</a:t>
            </a:r>
            <a:r>
              <a:rPr lang="es-ES" sz="1200" dirty="0">
                <a:effectLst/>
                <a:latin typeface="Calibri" panose="020F0502020204030204" pitchFamily="34" charset="0"/>
                <a:ea typeface="Times New Roman" panose="02020603050405020304" pitchFamily="18" charset="0"/>
                <a:cs typeface="Calibri" panose="020F0502020204030204" pitchFamily="34" charset="0"/>
              </a:rPr>
              <a:t>ancov &amp; Keen (2009) </a:t>
            </a:r>
            <a:r>
              <a:rPr lang="es-ES" sz="1200" dirty="0">
                <a:effectLst/>
                <a:latin typeface="Calibri" panose="020F0502020204030204" pitchFamily="34" charset="0"/>
                <a:ea typeface="Arial" panose="020B0604020202020204" pitchFamily="34" charset="0"/>
                <a:cs typeface="Calibri" panose="020F0502020204030204" pitchFamily="34" charset="0"/>
              </a:rPr>
              <a:t>ITS86F e ITS4</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a:effectLst/>
                <a:latin typeface="Calibri" panose="020F0502020204030204" pitchFamily="34" charset="0"/>
                <a:ea typeface="Arial" panose="020B0604020202020204" pitchFamily="34" charset="0"/>
                <a:cs typeface="Calibri" panose="020F0502020204030204" pitchFamily="34" charset="0"/>
              </a:rPr>
              <a:t>en muestras de suelo tienen selectividad por Ascomycetes, Basidiomycetes y Zygomycetes del género </a:t>
            </a:r>
            <a:r>
              <a:rPr lang="es-ES" sz="1200" i="1" dirty="0">
                <a:effectLst/>
                <a:latin typeface="Calibri" panose="020F0502020204030204" pitchFamily="34" charset="0"/>
                <a:ea typeface="Arial" panose="020B0604020202020204" pitchFamily="34" charset="0"/>
                <a:cs typeface="Calibri" panose="020F0502020204030204" pitchFamily="34" charset="0"/>
              </a:rPr>
              <a:t>Mortierella</a:t>
            </a:r>
            <a:r>
              <a:rPr lang="es-E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200" dirty="0"/>
          </a:p>
        </p:txBody>
      </p:sp>
      <p:sp>
        <p:nvSpPr>
          <p:cNvPr id="19" name="Rectángulo 18">
            <a:extLst>
              <a:ext uri="{FF2B5EF4-FFF2-40B4-BE49-F238E27FC236}">
                <a16:creationId xmlns:a16="http://schemas.microsoft.com/office/drawing/2014/main" id="{51115C4A-4B1C-4A22-BE42-3049E994B716}"/>
              </a:ext>
            </a:extLst>
          </p:cNvPr>
          <p:cNvSpPr/>
          <p:nvPr/>
        </p:nvSpPr>
        <p:spPr>
          <a:xfrm>
            <a:off x="10741306" y="5084255"/>
            <a:ext cx="486137" cy="32002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0" name="Imagen 19">
            <a:extLst>
              <a:ext uri="{FF2B5EF4-FFF2-40B4-BE49-F238E27FC236}">
                <a16:creationId xmlns:a16="http://schemas.microsoft.com/office/drawing/2014/main" id="{2A418134-79D9-4A1C-B3D8-6459D3CE41D7}"/>
              </a:ext>
            </a:extLst>
          </p:cNvPr>
          <p:cNvPicPr>
            <a:picLocks noChangeAspect="1"/>
          </p:cNvPicPr>
          <p:nvPr/>
        </p:nvPicPr>
        <p:blipFill rotWithShape="1">
          <a:blip r:embed="rId5"/>
          <a:srcRect l="70761" t="24811" r="10738" b="36675"/>
          <a:stretch/>
        </p:blipFill>
        <p:spPr>
          <a:xfrm>
            <a:off x="10155507" y="1899233"/>
            <a:ext cx="1672570" cy="2514372"/>
          </a:xfrm>
          <a:prstGeom prst="rect">
            <a:avLst/>
          </a:prstGeom>
        </p:spPr>
      </p:pic>
      <p:pic>
        <p:nvPicPr>
          <p:cNvPr id="21" name="Imagen 20">
            <a:extLst>
              <a:ext uri="{FF2B5EF4-FFF2-40B4-BE49-F238E27FC236}">
                <a16:creationId xmlns:a16="http://schemas.microsoft.com/office/drawing/2014/main" id="{B06E8AD6-F92D-48F6-9603-AD667E25BE0B}"/>
              </a:ext>
            </a:extLst>
          </p:cNvPr>
          <p:cNvPicPr>
            <a:picLocks noChangeAspect="1"/>
          </p:cNvPicPr>
          <p:nvPr/>
        </p:nvPicPr>
        <p:blipFill rotWithShape="1">
          <a:blip r:embed="rId5"/>
          <a:srcRect l="30734" t="33530" r="54093" b="43635"/>
          <a:stretch/>
        </p:blipFill>
        <p:spPr>
          <a:xfrm>
            <a:off x="7599736" y="2607204"/>
            <a:ext cx="1270000" cy="1333499"/>
          </a:xfrm>
          <a:prstGeom prst="rect">
            <a:avLst/>
          </a:prstGeom>
        </p:spPr>
      </p:pic>
      <p:pic>
        <p:nvPicPr>
          <p:cNvPr id="22" name="Imagen 21">
            <a:extLst>
              <a:ext uri="{FF2B5EF4-FFF2-40B4-BE49-F238E27FC236}">
                <a16:creationId xmlns:a16="http://schemas.microsoft.com/office/drawing/2014/main" id="{0749C7F0-DD9A-4C56-9426-4BEBBDE8B1D2}"/>
              </a:ext>
            </a:extLst>
          </p:cNvPr>
          <p:cNvPicPr>
            <a:picLocks noChangeAspect="1"/>
          </p:cNvPicPr>
          <p:nvPr/>
        </p:nvPicPr>
        <p:blipFill rotWithShape="1">
          <a:blip r:embed="rId4"/>
          <a:srcRect l="75027" t="36846" r="7166" b="45960"/>
          <a:stretch/>
        </p:blipFill>
        <p:spPr>
          <a:xfrm>
            <a:off x="4433752" y="2600315"/>
            <a:ext cx="1547573" cy="1115673"/>
          </a:xfrm>
          <a:prstGeom prst="rect">
            <a:avLst/>
          </a:prstGeom>
        </p:spPr>
      </p:pic>
      <p:pic>
        <p:nvPicPr>
          <p:cNvPr id="23" name="Imagen 22">
            <a:extLst>
              <a:ext uri="{FF2B5EF4-FFF2-40B4-BE49-F238E27FC236}">
                <a16:creationId xmlns:a16="http://schemas.microsoft.com/office/drawing/2014/main" id="{DD1EFAC7-0651-46A2-A2CD-03CA82DC2DDA}"/>
              </a:ext>
            </a:extLst>
          </p:cNvPr>
          <p:cNvPicPr>
            <a:picLocks noChangeAspect="1"/>
          </p:cNvPicPr>
          <p:nvPr/>
        </p:nvPicPr>
        <p:blipFill rotWithShape="1">
          <a:blip r:embed="rId4"/>
          <a:srcRect l="32760" t="38272" r="50698" b="49059"/>
          <a:stretch/>
        </p:blipFill>
        <p:spPr>
          <a:xfrm>
            <a:off x="2033232" y="2696695"/>
            <a:ext cx="1181803" cy="872005"/>
          </a:xfrm>
          <a:prstGeom prst="rect">
            <a:avLst/>
          </a:prstGeom>
        </p:spPr>
      </p:pic>
      <p:pic>
        <p:nvPicPr>
          <p:cNvPr id="24" name="Imagen 23">
            <a:extLst>
              <a:ext uri="{FF2B5EF4-FFF2-40B4-BE49-F238E27FC236}">
                <a16:creationId xmlns:a16="http://schemas.microsoft.com/office/drawing/2014/main" id="{FD20891F-CF0D-4C96-895A-DF89B5B7A755}"/>
              </a:ext>
            </a:extLst>
          </p:cNvPr>
          <p:cNvPicPr>
            <a:picLocks noChangeAspect="1"/>
          </p:cNvPicPr>
          <p:nvPr/>
        </p:nvPicPr>
        <p:blipFill rotWithShape="1">
          <a:blip r:embed="rId5"/>
          <a:srcRect l="10580" r="70138"/>
          <a:stretch/>
        </p:blipFill>
        <p:spPr>
          <a:xfrm>
            <a:off x="6145292" y="1475552"/>
            <a:ext cx="1477528" cy="3693160"/>
          </a:xfrm>
          <a:prstGeom prst="rect">
            <a:avLst/>
          </a:prstGeom>
        </p:spPr>
      </p:pic>
    </p:spTree>
    <p:extLst>
      <p:ext uri="{BB962C8B-B14F-4D97-AF65-F5344CB8AC3E}">
        <p14:creationId xmlns:p14="http://schemas.microsoft.com/office/powerpoint/2010/main" val="99404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1" y="104502"/>
            <a:ext cx="1170136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000" i="0" kern="0" dirty="0">
                <a:solidFill>
                  <a:schemeClr val="bg1">
                    <a:lumMod val="50000"/>
                  </a:schemeClr>
                </a:solidFill>
              </a:rPr>
              <a:t>Resultados y discusión</a:t>
            </a:r>
          </a:p>
        </p:txBody>
      </p:sp>
      <p:sp>
        <p:nvSpPr>
          <p:cNvPr id="3" name="Google Shape;444;p22">
            <a:extLst>
              <a:ext uri="{FF2B5EF4-FFF2-40B4-BE49-F238E27FC236}">
                <a16:creationId xmlns:a16="http://schemas.microsoft.com/office/drawing/2014/main" id="{6B40B68D-B5AE-4131-B796-4A64B1EA7890}"/>
              </a:ext>
            </a:extLst>
          </p:cNvPr>
          <p:cNvSpPr txBox="1">
            <a:spLocks/>
          </p:cNvSpPr>
          <p:nvPr/>
        </p:nvSpPr>
        <p:spPr>
          <a:xfrm>
            <a:off x="283419" y="641848"/>
            <a:ext cx="4150469" cy="61516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2000" b="1" dirty="0">
                <a:effectLst/>
                <a:latin typeface="Calibri" panose="020F0502020204030204" pitchFamily="34" charset="0"/>
                <a:ea typeface="Times New Roman" panose="02020603050405020304" pitchFamily="18" charset="0"/>
                <a:cs typeface="Calibri" panose="020F0502020204030204" pitchFamily="34" charset="0"/>
              </a:rPr>
              <a:t>Análisis de diversidad alfa</a:t>
            </a: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9" name="Rectangle 31">
            <a:extLst>
              <a:ext uri="{FF2B5EF4-FFF2-40B4-BE49-F238E27FC236}">
                <a16:creationId xmlns:a16="http://schemas.microsoft.com/office/drawing/2014/main" id="{481545A8-5073-428A-8055-7DE8D5587E1F}"/>
              </a:ext>
            </a:extLst>
          </p:cNvPr>
          <p:cNvSpPr>
            <a:spLocks noChangeArrowheads="1"/>
          </p:cNvSpPr>
          <p:nvPr/>
        </p:nvSpPr>
        <p:spPr bwMode="auto">
          <a:xfrm>
            <a:off x="519926" y="1202572"/>
            <a:ext cx="48712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s-ES" altLang="en-US" sz="1400" i="1" dirty="0">
                <a:latin typeface="Calibri" panose="020F0502020204030204" pitchFamily="34" charset="0"/>
                <a:ea typeface="Arial" panose="020B0604020202020204" pitchFamily="34" charset="0"/>
                <a:cs typeface="Calibri" panose="020F0502020204030204" pitchFamily="34" charset="0"/>
              </a:rPr>
              <a:t>Gráficas de índices de diversidad alfa de Divnet por muestra.</a:t>
            </a:r>
            <a:endParaRPr kumimoji="0" lang="es-ES" altLang="en-US" sz="2400" b="0" i="0" u="none" strike="noStrike" cap="none" normalizeH="0" baseline="0" dirty="0">
              <a:ln>
                <a:noFill/>
              </a:ln>
              <a:solidFill>
                <a:schemeClr val="tx1"/>
              </a:solidFill>
              <a:effectLst/>
              <a:latin typeface="Arial" panose="020B0604020202020204" pitchFamily="34" charset="0"/>
            </a:endParaRPr>
          </a:p>
        </p:txBody>
      </p:sp>
      <p:pic>
        <p:nvPicPr>
          <p:cNvPr id="9" name="Imagen 8">
            <a:extLst>
              <a:ext uri="{FF2B5EF4-FFF2-40B4-BE49-F238E27FC236}">
                <a16:creationId xmlns:a16="http://schemas.microsoft.com/office/drawing/2014/main" id="{FC9FC150-C055-488F-9827-9D1D786E9AB4}"/>
              </a:ext>
            </a:extLst>
          </p:cNvPr>
          <p:cNvPicPr>
            <a:picLocks noChangeAspect="1"/>
          </p:cNvPicPr>
          <p:nvPr/>
        </p:nvPicPr>
        <p:blipFill>
          <a:blip r:embed="rId3"/>
          <a:stretch>
            <a:fillRect/>
          </a:stretch>
        </p:blipFill>
        <p:spPr>
          <a:xfrm>
            <a:off x="462491" y="1678363"/>
            <a:ext cx="5885180" cy="3934460"/>
          </a:xfrm>
          <a:prstGeom prst="rect">
            <a:avLst/>
          </a:prstGeom>
        </p:spPr>
      </p:pic>
      <p:sp>
        <p:nvSpPr>
          <p:cNvPr id="43" name="CuadroTexto 42">
            <a:extLst>
              <a:ext uri="{FF2B5EF4-FFF2-40B4-BE49-F238E27FC236}">
                <a16:creationId xmlns:a16="http://schemas.microsoft.com/office/drawing/2014/main" id="{774223E3-666C-4002-921A-D491FE88988E}"/>
              </a:ext>
            </a:extLst>
          </p:cNvPr>
          <p:cNvSpPr txBox="1"/>
          <p:nvPr/>
        </p:nvSpPr>
        <p:spPr>
          <a:xfrm>
            <a:off x="462491" y="5307463"/>
            <a:ext cx="5557311" cy="600164"/>
          </a:xfrm>
          <a:prstGeom prst="rect">
            <a:avLst/>
          </a:prstGeom>
          <a:noFill/>
        </p:spPr>
        <p:txBody>
          <a:bodyPr wrap="square">
            <a:spAutoFit/>
          </a:bodyPr>
          <a:lstStyle/>
          <a:p>
            <a:pPr algn="just"/>
            <a:r>
              <a:rPr lang="es-ES" sz="1100" i="1" dirty="0">
                <a:effectLst/>
                <a:latin typeface="Calibri" panose="020F0502020204030204" pitchFamily="34" charset="0"/>
                <a:ea typeface="Arial" panose="020B0604020202020204" pitchFamily="34" charset="0"/>
                <a:cs typeface="Calibri" panose="020F0502020204030204" pitchFamily="34" charset="0"/>
              </a:rPr>
              <a:t>Nota.</a:t>
            </a:r>
            <a:r>
              <a:rPr lang="es-ES" sz="1100" dirty="0">
                <a:effectLst/>
                <a:latin typeface="Calibri" panose="020F0502020204030204" pitchFamily="34" charset="0"/>
                <a:ea typeface="Arial" panose="020B0604020202020204" pitchFamily="34" charset="0"/>
                <a:cs typeface="Calibri" panose="020F0502020204030204" pitchFamily="34" charset="0"/>
              </a:rPr>
              <a:t> a. Índice de diversidad de Shannon, b. Índice de diversidad de Simpson, taxón seleccionado: Género. T1: correspondiente a plantas con marchitez no tratadas con </a:t>
            </a:r>
            <a:r>
              <a:rPr lang="es-ES" sz="1100" i="1" dirty="0">
                <a:effectLst/>
                <a:latin typeface="Calibri" panose="020F0502020204030204" pitchFamily="34" charset="0"/>
                <a:ea typeface="Arial" panose="020B0604020202020204" pitchFamily="34" charset="0"/>
                <a:cs typeface="Calibri" panose="020F0502020204030204" pitchFamily="34" charset="0"/>
              </a:rPr>
              <a:t>Trichoderma.</a:t>
            </a:r>
            <a:r>
              <a:rPr lang="es-ES" sz="1100" dirty="0">
                <a:effectLst/>
                <a:latin typeface="Calibri" panose="020F0502020204030204" pitchFamily="34" charset="0"/>
                <a:ea typeface="Arial" panose="020B0604020202020204" pitchFamily="34" charset="0"/>
                <a:cs typeface="Calibri" panose="020F0502020204030204" pitchFamily="34" charset="0"/>
              </a:rPr>
              <a:t> T2: correspondiente a plantas sin marchitez tratadas con </a:t>
            </a:r>
            <a:r>
              <a:rPr lang="es-ES" sz="1100" i="1" dirty="0">
                <a:effectLst/>
                <a:latin typeface="Calibri" panose="020F0502020204030204" pitchFamily="34" charset="0"/>
                <a:ea typeface="Arial" panose="020B0604020202020204" pitchFamily="34" charset="0"/>
                <a:cs typeface="Calibri" panose="020F0502020204030204" pitchFamily="34" charset="0"/>
              </a:rPr>
              <a:t>Trichoderma.</a:t>
            </a:r>
            <a:r>
              <a:rPr lang="es-ES" sz="1100" dirty="0">
                <a:effectLst/>
                <a:latin typeface="Calibri" panose="020F0502020204030204" pitchFamily="34" charset="0"/>
                <a:ea typeface="Arial" panose="020B0604020202020204" pitchFamily="34" charset="0"/>
                <a:cs typeface="Calibri" panose="020F0502020204030204" pitchFamily="34" charset="0"/>
              </a:rPr>
              <a:t> </a:t>
            </a:r>
            <a:endParaRPr lang="en-US" sz="1100" dirty="0">
              <a:effectLst/>
              <a:latin typeface="Calibri" panose="020F050202020403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ángulo: esquinas diagonales cortadas 14">
                <a:extLst>
                  <a:ext uri="{FF2B5EF4-FFF2-40B4-BE49-F238E27FC236}">
                    <a16:creationId xmlns:a16="http://schemas.microsoft.com/office/drawing/2014/main" id="{21A5DD41-4D38-488E-8A00-633C78ECFC9C}"/>
                  </a:ext>
                </a:extLst>
              </p:cNvPr>
              <p:cNvSpPr/>
              <p:nvPr/>
            </p:nvSpPr>
            <p:spPr>
              <a:xfrm>
                <a:off x="6535802" y="2471844"/>
                <a:ext cx="5070763" cy="20876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a:solidFill>
                      <a:schemeClr val="bg1"/>
                    </a:solidFill>
                    <a:effectLst/>
                    <a:latin typeface="Calibri" panose="020F0502020204030204" pitchFamily="34" charset="0"/>
                    <a:ea typeface="Arial" panose="020B0604020202020204" pitchFamily="34" charset="0"/>
                    <a:cs typeface="Calibri" panose="020F0502020204030204" pitchFamily="34" charset="0"/>
                  </a:rPr>
                  <a:t>Test de diversidad alfa (Índices de Shannon)</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Arial" panose="020B0604020202020204" pitchFamily="34" charset="0"/>
                              <a:cs typeface="Calibri" panose="020F0502020204030204" pitchFamily="34" charset="0"/>
                            </a:rPr>
                          </m:ctrlPr>
                        </m:sSubPr>
                        <m:e>
                          <m:r>
                            <a:rPr lang="es-ES" i="1">
                              <a:latin typeface="Cambria Math" panose="02040503050406030204" pitchFamily="18" charset="0"/>
                              <a:ea typeface="Arial" panose="020B0604020202020204" pitchFamily="34" charset="0"/>
                              <a:cs typeface="Calibri" panose="020F0502020204030204" pitchFamily="34" charset="0"/>
                            </a:rPr>
                            <m:t>𝐻</m:t>
                          </m:r>
                        </m:e>
                        <m:sub>
                          <m:r>
                            <a:rPr lang="es-ES" i="1">
                              <a:latin typeface="Cambria Math" panose="02040503050406030204" pitchFamily="18" charset="0"/>
                              <a:ea typeface="Arial" panose="020B0604020202020204" pitchFamily="34" charset="0"/>
                              <a:cs typeface="Calibri" panose="020F0502020204030204" pitchFamily="34" charset="0"/>
                            </a:rPr>
                            <m:t>0</m:t>
                          </m:r>
                        </m:sub>
                      </m:sSub>
                      <m:r>
                        <a:rPr lang="es-ES" i="1">
                          <a:latin typeface="Cambria Math" panose="02040503050406030204" pitchFamily="18" charset="0"/>
                          <a:ea typeface="Arial" panose="020B0604020202020204" pitchFamily="34" charset="0"/>
                          <a:cs typeface="Calibri" panose="020F0502020204030204" pitchFamily="34" charset="0"/>
                        </a:rPr>
                        <m:t>=</m:t>
                      </m:r>
                      <m:r>
                        <m:rPr>
                          <m:sty m:val="p"/>
                        </m:rPr>
                        <a:rPr lang="es-ES">
                          <a:latin typeface="Cambria Math" panose="02040503050406030204" pitchFamily="18" charset="0"/>
                          <a:ea typeface="Arial" panose="020B0604020202020204" pitchFamily="34" charset="0"/>
                          <a:cs typeface="Calibri" panose="020F0502020204030204" pitchFamily="34" charset="0"/>
                        </a:rPr>
                        <m:t>H</m:t>
                      </m:r>
                      <m:r>
                        <a:rPr lang="es-ES">
                          <a:latin typeface="Cambria Math" panose="02040503050406030204" pitchFamily="18" charset="0"/>
                          <a:ea typeface="Arial" panose="020B0604020202020204" pitchFamily="34" charset="0"/>
                          <a:cs typeface="Calibri" panose="020F0502020204030204" pitchFamily="34" charset="0"/>
                        </a:rPr>
                        <m:t>’2 </m:t>
                      </m:r>
                      <m:r>
                        <a:rPr lang="es-ES" i="1">
                          <a:latin typeface="Cambria Math" panose="02040503050406030204" pitchFamily="18" charset="0"/>
                          <a:ea typeface="Arial" panose="020B0604020202020204" pitchFamily="34" charset="0"/>
                          <a:cs typeface="Calibri" panose="020F0502020204030204" pitchFamily="34" charset="0"/>
                        </a:rPr>
                        <m:t>−</m:t>
                      </m:r>
                      <m:r>
                        <a:rPr lang="es-ES">
                          <a:latin typeface="Cambria Math" panose="02040503050406030204" pitchFamily="18" charset="0"/>
                          <a:ea typeface="Arial" panose="020B0604020202020204" pitchFamily="34" charset="0"/>
                          <a:cs typeface="Calibri" panose="020F0502020204030204" pitchFamily="34" charset="0"/>
                        </a:rPr>
                        <m:t> </m:t>
                      </m:r>
                      <m:r>
                        <m:rPr>
                          <m:sty m:val="p"/>
                        </m:rPr>
                        <a:rPr lang="es-ES">
                          <a:latin typeface="Cambria Math" panose="02040503050406030204" pitchFamily="18" charset="0"/>
                          <a:ea typeface="Arial" panose="020B0604020202020204" pitchFamily="34" charset="0"/>
                          <a:cs typeface="Calibri" panose="020F0502020204030204" pitchFamily="34" charset="0"/>
                        </a:rPr>
                        <m:t>H</m:t>
                      </m:r>
                      <m:r>
                        <a:rPr lang="es-ES">
                          <a:latin typeface="Cambria Math" panose="02040503050406030204" pitchFamily="18" charset="0"/>
                          <a:ea typeface="Arial" panose="020B0604020202020204" pitchFamily="34" charset="0"/>
                          <a:cs typeface="Calibri" panose="020F0502020204030204" pitchFamily="34" charset="0"/>
                        </a:rPr>
                        <m:t>’1 = 0</m:t>
                      </m:r>
                    </m:oMath>
                  </m:oMathPara>
                </a14:m>
                <a:endParaRPr lang="es-ES" sz="1800" dirty="0">
                  <a:solidFill>
                    <a:schemeClr val="bg1"/>
                  </a:solidFill>
                  <a:effectLst/>
                  <a:latin typeface="Cambria Math" panose="02040503050406030204" pitchFamily="18" charset="0"/>
                  <a:ea typeface="Arial" panose="020B0604020202020204" pitchFamily="34" charset="0"/>
                  <a:cs typeface="Calibri" panose="020F0502020204030204" pitchFamily="34" charset="0"/>
                </a:endParaRPr>
              </a:p>
              <a:p>
                <a:pPr algn="ctr"/>
                <a14:m>
                  <m:oMath xmlns:m="http://schemas.openxmlformats.org/officeDocument/2006/math">
                    <m:r>
                      <m:rPr>
                        <m:sty m:val="p"/>
                      </m:rPr>
                      <a:rPr lang="es-ES" sz="1800" smtClean="0">
                        <a:solidFill>
                          <a:schemeClr val="bg1"/>
                        </a:solidFill>
                        <a:effectLst/>
                        <a:latin typeface="Cambria Math" panose="02040503050406030204" pitchFamily="18" charset="0"/>
                        <a:ea typeface="Arial" panose="020B0604020202020204" pitchFamily="34" charset="0"/>
                        <a:cs typeface="Calibri" panose="020F0502020204030204" pitchFamily="34" charset="0"/>
                      </a:rPr>
                      <m:t>H</m:t>
                    </m:r>
                    <m:r>
                      <a:rPr lang="es-ES" sz="1800" smtClean="0">
                        <a:solidFill>
                          <a:schemeClr val="bg1"/>
                        </a:solidFill>
                        <a:effectLst/>
                        <a:latin typeface="Cambria Math" panose="02040503050406030204" pitchFamily="18" charset="0"/>
                        <a:ea typeface="Arial" panose="020B0604020202020204" pitchFamily="34" charset="0"/>
                        <a:cs typeface="Calibri" panose="020F0502020204030204" pitchFamily="34" charset="0"/>
                      </a:rPr>
                      <m:t>’2 </m:t>
                    </m:r>
                    <m:r>
                      <a:rPr lang="es-ES" sz="1800" i="1">
                        <a:solidFill>
                          <a:schemeClr val="bg1"/>
                        </a:solidFill>
                        <a:effectLst/>
                        <a:latin typeface="Cambria Math" panose="02040503050406030204" pitchFamily="18" charset="0"/>
                        <a:ea typeface="Arial" panose="020B0604020202020204" pitchFamily="34" charset="0"/>
                        <a:cs typeface="Calibri" panose="020F0502020204030204" pitchFamily="34" charset="0"/>
                      </a:rPr>
                      <m:t>−</m:t>
                    </m:r>
                    <m:r>
                      <a:rPr lang="es-ES" sz="1800">
                        <a:solidFill>
                          <a:schemeClr val="bg1"/>
                        </a:solidFill>
                        <a:effectLst/>
                        <a:latin typeface="Cambria Math" panose="02040503050406030204" pitchFamily="18" charset="0"/>
                        <a:ea typeface="Arial" panose="020B0604020202020204" pitchFamily="34" charset="0"/>
                        <a:cs typeface="Calibri" panose="020F0502020204030204" pitchFamily="34" charset="0"/>
                      </a:rPr>
                      <m:t> </m:t>
                    </m:r>
                    <m:r>
                      <m:rPr>
                        <m:sty m:val="p"/>
                      </m:rPr>
                      <a:rPr lang="es-ES" sz="1800">
                        <a:solidFill>
                          <a:schemeClr val="bg1"/>
                        </a:solidFill>
                        <a:effectLst/>
                        <a:latin typeface="Cambria Math" panose="02040503050406030204" pitchFamily="18" charset="0"/>
                        <a:ea typeface="Arial" panose="020B0604020202020204" pitchFamily="34" charset="0"/>
                        <a:cs typeface="Calibri" panose="020F0502020204030204" pitchFamily="34" charset="0"/>
                      </a:rPr>
                      <m:t>H</m:t>
                    </m:r>
                    <m:r>
                      <a:rPr lang="es-ES" sz="1800">
                        <a:solidFill>
                          <a:schemeClr val="bg1"/>
                        </a:solidFill>
                        <a:effectLst/>
                        <a:latin typeface="Cambria Math" panose="02040503050406030204" pitchFamily="18" charset="0"/>
                        <a:ea typeface="Arial" panose="020B0604020202020204" pitchFamily="34" charset="0"/>
                        <a:cs typeface="Calibri" panose="020F0502020204030204" pitchFamily="34" charset="0"/>
                      </a:rPr>
                      <m:t>’1 =1.65336</m:t>
                    </m:r>
                  </m:oMath>
                </a14:m>
                <a:r>
                  <a:rPr lang="es-EC" sz="1800" dirty="0">
                    <a:solidFill>
                      <a:schemeClr val="bg1"/>
                    </a:solidFill>
                    <a:effectLst/>
                    <a:latin typeface="Calibri" panose="020F0502020204030204" pitchFamily="34" charset="0"/>
                    <a:ea typeface="Arial" panose="020B0604020202020204" pitchFamily="34" charset="0"/>
                  </a:rPr>
                  <a:t> </a:t>
                </a:r>
                <a:r>
                  <a:rPr lang="es-ES" sz="1800" dirty="0">
                    <a:solidFill>
                      <a:schemeClr val="bg1"/>
                    </a:solidFill>
                    <a:effectLst/>
                    <a:latin typeface="Calibri" panose="020F0502020204030204" pitchFamily="34" charset="0"/>
                    <a:ea typeface="Arial" panose="020B0604020202020204" pitchFamily="34" charset="0"/>
                  </a:rPr>
                  <a:t>y un </a:t>
                </a:r>
                <a14:m>
                  <m:oMath xmlns:m="http://schemas.openxmlformats.org/officeDocument/2006/math">
                    <m:r>
                      <a:rPr lang="es-ES" sz="1800" i="1">
                        <a:solidFill>
                          <a:schemeClr val="bg1"/>
                        </a:solidFill>
                        <a:effectLst/>
                        <a:latin typeface="Cambria Math" panose="02040503050406030204" pitchFamily="18" charset="0"/>
                        <a:ea typeface="Arial" panose="020B0604020202020204" pitchFamily="34" charset="0"/>
                        <a:cs typeface="Calibri" panose="020F0502020204030204" pitchFamily="34" charset="0"/>
                      </a:rPr>
                      <m:t>𝑝</m:t>
                    </m:r>
                    <m:r>
                      <a:rPr lang="es-ES" sz="1800" i="1">
                        <a:solidFill>
                          <a:schemeClr val="bg1"/>
                        </a:solidFill>
                        <a:effectLst/>
                        <a:latin typeface="Cambria Math" panose="02040503050406030204" pitchFamily="18" charset="0"/>
                        <a:ea typeface="Arial" panose="020B0604020202020204" pitchFamily="34" charset="0"/>
                        <a:cs typeface="Calibri" panose="020F0502020204030204" pitchFamily="34" charset="0"/>
                      </a:rPr>
                      <m:t>−</m:t>
                    </m:r>
                    <m:r>
                      <a:rPr lang="es-ES" sz="1800" i="1">
                        <a:solidFill>
                          <a:schemeClr val="bg1"/>
                        </a:solidFill>
                        <a:effectLst/>
                        <a:latin typeface="Cambria Math" panose="02040503050406030204" pitchFamily="18" charset="0"/>
                        <a:ea typeface="Arial" panose="020B0604020202020204" pitchFamily="34" charset="0"/>
                        <a:cs typeface="Calibri" panose="020F0502020204030204" pitchFamily="34" charset="0"/>
                      </a:rPr>
                      <m:t>𝑣𝑎𝑙𝑢𝑒</m:t>
                    </m:r>
                    <m:r>
                      <a:rPr lang="es-ES" sz="1800" i="1">
                        <a:solidFill>
                          <a:schemeClr val="bg1"/>
                        </a:solidFill>
                        <a:effectLst/>
                        <a:latin typeface="Cambria Math" panose="02040503050406030204" pitchFamily="18" charset="0"/>
                        <a:ea typeface="Arial" panose="020B0604020202020204" pitchFamily="34" charset="0"/>
                        <a:cs typeface="Calibri" panose="020F0502020204030204" pitchFamily="34" charset="0"/>
                      </a:rPr>
                      <m:t>≈0</m:t>
                    </m:r>
                  </m:oMath>
                </a14:m>
                <a:endParaRPr lang="en-US" dirty="0">
                  <a:solidFill>
                    <a:schemeClr val="bg1"/>
                  </a:solidFill>
                </a:endParaRPr>
              </a:p>
              <a:p>
                <a:pPr algn="ctr"/>
                <a:endParaRPr lang="en-US" dirty="0">
                  <a:solidFill>
                    <a:schemeClr val="bg1"/>
                  </a:solidFill>
                </a:endParaRPr>
              </a:p>
              <a:p>
                <a:pPr algn="ctr"/>
                <a:r>
                  <a:rPr lang="es-ES" sz="1800" b="1" dirty="0">
                    <a:effectLst/>
                    <a:latin typeface="Calibri" panose="020F0502020204030204" pitchFamily="34" charset="0"/>
                    <a:ea typeface="Arial" panose="020B0604020202020204" pitchFamily="34" charset="0"/>
                  </a:rPr>
                  <a:t>se rechaza la hipótesis nula</a:t>
                </a:r>
              </a:p>
              <a:p>
                <a:pPr algn="ctr"/>
                <a:r>
                  <a:rPr lang="es-ES" dirty="0">
                    <a:solidFill>
                      <a:schemeClr val="bg1"/>
                    </a:solidFill>
                    <a:latin typeface="Calibri" panose="020F0502020204030204" pitchFamily="34" charset="0"/>
                  </a:rPr>
                  <a:t>Existe diferencia significativa en la diversidad alfa entre tratamientos.</a:t>
                </a:r>
                <a:endParaRPr lang="en-US" dirty="0">
                  <a:solidFill>
                    <a:schemeClr val="bg1"/>
                  </a:solidFill>
                </a:endParaRPr>
              </a:p>
            </p:txBody>
          </p:sp>
        </mc:Choice>
        <mc:Fallback xmlns="">
          <p:sp>
            <p:nvSpPr>
              <p:cNvPr id="15" name="Rectángulo: esquinas diagonales cortadas 14">
                <a:extLst>
                  <a:ext uri="{FF2B5EF4-FFF2-40B4-BE49-F238E27FC236}">
                    <a16:creationId xmlns:a16="http://schemas.microsoft.com/office/drawing/2014/main" id="{21A5DD41-4D38-488E-8A00-633C78ECFC9C}"/>
                  </a:ext>
                </a:extLst>
              </p:cNvPr>
              <p:cNvSpPr>
                <a:spLocks noRot="1" noChangeAspect="1" noMove="1" noResize="1" noEditPoints="1" noAdjustHandles="1" noChangeArrowheads="1" noChangeShapeType="1" noTextEdit="1"/>
              </p:cNvSpPr>
              <p:nvPr/>
            </p:nvSpPr>
            <p:spPr>
              <a:xfrm>
                <a:off x="6535802" y="2471844"/>
                <a:ext cx="5070763" cy="2087630"/>
              </a:xfrm>
              <a:prstGeom prst="snip2DiagRect">
                <a:avLst/>
              </a:prstGeom>
              <a:blipFill>
                <a:blip r:embed="rId4"/>
                <a:stretch>
                  <a:fillRect b="-2305"/>
                </a:stretch>
              </a:blipFill>
            </p:spPr>
            <p:txBody>
              <a:bodyPr/>
              <a:lstStyle/>
              <a:p>
                <a:r>
                  <a:rPr lang="en-US">
                    <a:noFill/>
                  </a:rPr>
                  <a:t> </a:t>
                </a:r>
              </a:p>
            </p:txBody>
          </p:sp>
        </mc:Fallback>
      </mc:AlternateContent>
    </p:spTree>
    <p:extLst>
      <p:ext uri="{BB962C8B-B14F-4D97-AF65-F5344CB8AC3E}">
        <p14:creationId xmlns:p14="http://schemas.microsoft.com/office/powerpoint/2010/main" val="3973693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1" y="104502"/>
            <a:ext cx="1170136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000" i="0" kern="0" dirty="0">
                <a:solidFill>
                  <a:schemeClr val="bg1">
                    <a:lumMod val="50000"/>
                  </a:schemeClr>
                </a:solidFill>
              </a:rPr>
              <a:t>Resultados y discusión</a:t>
            </a:r>
          </a:p>
        </p:txBody>
      </p:sp>
      <p:sp>
        <p:nvSpPr>
          <p:cNvPr id="3" name="Google Shape;444;p22">
            <a:extLst>
              <a:ext uri="{FF2B5EF4-FFF2-40B4-BE49-F238E27FC236}">
                <a16:creationId xmlns:a16="http://schemas.microsoft.com/office/drawing/2014/main" id="{6B40B68D-B5AE-4131-B796-4A64B1EA7890}"/>
              </a:ext>
            </a:extLst>
          </p:cNvPr>
          <p:cNvSpPr txBox="1">
            <a:spLocks/>
          </p:cNvSpPr>
          <p:nvPr/>
        </p:nvSpPr>
        <p:spPr>
          <a:xfrm>
            <a:off x="283419" y="641848"/>
            <a:ext cx="11625162" cy="61516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2000" b="1" dirty="0">
                <a:effectLst/>
                <a:latin typeface="Calibri" panose="020F0502020204030204" pitchFamily="34" charset="0"/>
                <a:ea typeface="Times New Roman" panose="02020603050405020304" pitchFamily="18" charset="0"/>
                <a:cs typeface="Calibri" panose="020F0502020204030204" pitchFamily="34" charset="0"/>
              </a:rPr>
              <a:t>Análisis de diversidad beta</a:t>
            </a: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Imagen 5">
            <a:extLst>
              <a:ext uri="{FF2B5EF4-FFF2-40B4-BE49-F238E27FC236}">
                <a16:creationId xmlns:a16="http://schemas.microsoft.com/office/drawing/2014/main" id="{FFF4ACD0-1DF1-4920-8ED6-628E242609EB}"/>
              </a:ext>
            </a:extLst>
          </p:cNvPr>
          <p:cNvPicPr>
            <a:picLocks noChangeAspect="1"/>
          </p:cNvPicPr>
          <p:nvPr/>
        </p:nvPicPr>
        <p:blipFill>
          <a:blip r:embed="rId3"/>
          <a:stretch>
            <a:fillRect/>
          </a:stretch>
        </p:blipFill>
        <p:spPr>
          <a:xfrm>
            <a:off x="210820" y="1631950"/>
            <a:ext cx="5651868" cy="3910205"/>
          </a:xfrm>
          <a:prstGeom prst="rect">
            <a:avLst/>
          </a:prstGeom>
        </p:spPr>
      </p:pic>
      <p:sp>
        <p:nvSpPr>
          <p:cNvPr id="10" name="Rectangle 6">
            <a:extLst>
              <a:ext uri="{FF2B5EF4-FFF2-40B4-BE49-F238E27FC236}">
                <a16:creationId xmlns:a16="http://schemas.microsoft.com/office/drawing/2014/main" id="{6B753F82-A48A-463A-810B-28E1342EF276}"/>
              </a:ext>
            </a:extLst>
          </p:cNvPr>
          <p:cNvSpPr>
            <a:spLocks noChangeArrowheads="1"/>
          </p:cNvSpPr>
          <p:nvPr/>
        </p:nvSpPr>
        <p:spPr bwMode="auto">
          <a:xfrm>
            <a:off x="247628" y="1448108"/>
            <a:ext cx="349134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1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Gráficas de PcoA (Análisis de coordenadas principales).</a:t>
            </a:r>
            <a:endParaRPr kumimoji="0" lang="es-ES" altLang="en-US" sz="1100" b="0" i="0" u="none" strike="noStrike" cap="none" normalizeH="0" baseline="0" dirty="0">
              <a:ln>
                <a:noFill/>
              </a:ln>
              <a:solidFill>
                <a:schemeClr val="tx1"/>
              </a:solidFill>
              <a:effectLst/>
              <a:latin typeface="Arial" panose="020B0604020202020204" pitchFamily="34" charset="0"/>
            </a:endParaRPr>
          </a:p>
        </p:txBody>
      </p:sp>
      <p:sp>
        <p:nvSpPr>
          <p:cNvPr id="25" name="CuadroTexto 24">
            <a:extLst>
              <a:ext uri="{FF2B5EF4-FFF2-40B4-BE49-F238E27FC236}">
                <a16:creationId xmlns:a16="http://schemas.microsoft.com/office/drawing/2014/main" id="{74D21C73-C930-43BB-9C36-97203BDB1E6A}"/>
              </a:ext>
            </a:extLst>
          </p:cNvPr>
          <p:cNvSpPr txBox="1"/>
          <p:nvPr/>
        </p:nvSpPr>
        <p:spPr>
          <a:xfrm>
            <a:off x="283419" y="5398110"/>
            <a:ext cx="5651868" cy="430887"/>
          </a:xfrm>
          <a:prstGeom prst="rect">
            <a:avLst/>
          </a:prstGeom>
          <a:noFill/>
        </p:spPr>
        <p:txBody>
          <a:bodyPr wrap="square">
            <a:spAutoFit/>
          </a:bodyPr>
          <a:lstStyle/>
          <a:p>
            <a:pPr algn="just"/>
            <a:r>
              <a:rPr lang="es-ES" sz="1100" i="1" dirty="0">
                <a:effectLst/>
                <a:latin typeface="Calibri" panose="020F0502020204030204" pitchFamily="34" charset="0"/>
                <a:ea typeface="Arial" panose="020B0604020202020204" pitchFamily="34" charset="0"/>
                <a:cs typeface="Calibri" panose="020F0502020204030204" pitchFamily="34" charset="0"/>
              </a:rPr>
              <a:t>Nota.</a:t>
            </a:r>
            <a:r>
              <a:rPr lang="es-ES" sz="1100" dirty="0">
                <a:effectLst/>
                <a:latin typeface="Calibri" panose="020F0502020204030204" pitchFamily="34" charset="0"/>
                <a:ea typeface="Arial" panose="020B0604020202020204" pitchFamily="34" charset="0"/>
                <a:cs typeface="Calibri" panose="020F0502020204030204" pitchFamily="34" charset="0"/>
              </a:rPr>
              <a:t> a. PCoA con diferencias Bray Curtis, b. PcoA con distancias Unifrac. T1: plantas con marchitez no tratadas con </a:t>
            </a:r>
            <a:r>
              <a:rPr lang="es-ES" sz="1100" i="1" dirty="0">
                <a:effectLst/>
                <a:latin typeface="Calibri" panose="020F0502020204030204" pitchFamily="34" charset="0"/>
                <a:ea typeface="Arial" panose="020B0604020202020204" pitchFamily="34" charset="0"/>
                <a:cs typeface="Calibri" panose="020F0502020204030204" pitchFamily="34" charset="0"/>
              </a:rPr>
              <a:t>Trichoderma.</a:t>
            </a:r>
            <a:r>
              <a:rPr lang="es-ES" sz="1100" dirty="0">
                <a:effectLst/>
                <a:latin typeface="Calibri" panose="020F0502020204030204" pitchFamily="34" charset="0"/>
                <a:ea typeface="Arial" panose="020B0604020202020204" pitchFamily="34" charset="0"/>
                <a:cs typeface="Calibri" panose="020F0502020204030204" pitchFamily="34" charset="0"/>
              </a:rPr>
              <a:t> T2: plantas sin marchitez tratadas con </a:t>
            </a:r>
            <a:r>
              <a:rPr lang="es-ES" sz="1100" i="1" dirty="0">
                <a:effectLst/>
                <a:latin typeface="Calibri" panose="020F0502020204030204" pitchFamily="34" charset="0"/>
                <a:ea typeface="Arial" panose="020B0604020202020204" pitchFamily="34" charset="0"/>
                <a:cs typeface="Calibri" panose="020F0502020204030204" pitchFamily="34" charset="0"/>
              </a:rPr>
              <a:t>Trichoderma.</a:t>
            </a:r>
            <a:r>
              <a:rPr lang="es-ES" sz="1100" dirty="0">
                <a:effectLst/>
                <a:latin typeface="Calibri" panose="020F0502020204030204" pitchFamily="34" charset="0"/>
                <a:ea typeface="Arial" panose="020B0604020202020204" pitchFamily="34" charset="0"/>
                <a:cs typeface="Calibri" panose="020F0502020204030204" pitchFamily="34" charset="0"/>
              </a:rPr>
              <a:t> </a:t>
            </a:r>
            <a:endParaRPr lang="en-US" sz="1100" dirty="0">
              <a:effectLst/>
              <a:latin typeface="Calibri" panose="020F0502020204030204" pitchFamily="34" charset="0"/>
              <a:ea typeface="Arial" panose="020B0604020202020204" pitchFamily="34" charset="0"/>
              <a:cs typeface="Arial" panose="020B0604020202020204" pitchFamily="34" charset="0"/>
            </a:endParaRPr>
          </a:p>
        </p:txBody>
      </p:sp>
      <p:pic>
        <p:nvPicPr>
          <p:cNvPr id="17" name="Imagen 16">
            <a:extLst>
              <a:ext uri="{FF2B5EF4-FFF2-40B4-BE49-F238E27FC236}">
                <a16:creationId xmlns:a16="http://schemas.microsoft.com/office/drawing/2014/main" id="{07C2F428-139C-44DC-BE3B-16234557F4AE}"/>
              </a:ext>
            </a:extLst>
          </p:cNvPr>
          <p:cNvPicPr>
            <a:picLocks noChangeAspect="1"/>
          </p:cNvPicPr>
          <p:nvPr/>
        </p:nvPicPr>
        <p:blipFill rotWithShape="1">
          <a:blip r:embed="rId4"/>
          <a:srcRect t="9845" b="70249"/>
          <a:stretch/>
        </p:blipFill>
        <p:spPr>
          <a:xfrm>
            <a:off x="5935287" y="1621911"/>
            <a:ext cx="5872480" cy="876213"/>
          </a:xfrm>
          <a:prstGeom prst="rect">
            <a:avLst/>
          </a:prstGeom>
        </p:spPr>
      </p:pic>
      <p:pic>
        <p:nvPicPr>
          <p:cNvPr id="19" name="Imagen 18">
            <a:extLst>
              <a:ext uri="{FF2B5EF4-FFF2-40B4-BE49-F238E27FC236}">
                <a16:creationId xmlns:a16="http://schemas.microsoft.com/office/drawing/2014/main" id="{5AC445EB-C775-4108-B091-665335E498E2}"/>
              </a:ext>
            </a:extLst>
          </p:cNvPr>
          <p:cNvPicPr>
            <a:picLocks noChangeAspect="1"/>
          </p:cNvPicPr>
          <p:nvPr/>
        </p:nvPicPr>
        <p:blipFill>
          <a:blip r:embed="rId5"/>
          <a:stretch>
            <a:fillRect/>
          </a:stretch>
        </p:blipFill>
        <p:spPr>
          <a:xfrm>
            <a:off x="5935287" y="4443858"/>
            <a:ext cx="5872480" cy="1010920"/>
          </a:xfrm>
          <a:prstGeom prst="rect">
            <a:avLst/>
          </a:prstGeom>
        </p:spPr>
      </p:pic>
      <p:sp>
        <p:nvSpPr>
          <p:cNvPr id="26" name="Rectangle 9">
            <a:extLst>
              <a:ext uri="{FF2B5EF4-FFF2-40B4-BE49-F238E27FC236}">
                <a16:creationId xmlns:a16="http://schemas.microsoft.com/office/drawing/2014/main" id="{FA8610E4-C60C-4D6F-A591-369782910D07}"/>
              </a:ext>
            </a:extLst>
          </p:cNvPr>
          <p:cNvSpPr>
            <a:spLocks noChangeArrowheads="1"/>
          </p:cNvSpPr>
          <p:nvPr/>
        </p:nvSpPr>
        <p:spPr bwMode="auto">
          <a:xfrm>
            <a:off x="6555278" y="4022090"/>
            <a:ext cx="373897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1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PERMANOVA con distancias UNIFRAC (abundancias relativas)</a:t>
            </a:r>
            <a:endParaRPr kumimoji="0" lang="es-ES" altLang="en-US" sz="1100" b="0" i="0" u="none" strike="noStrike" cap="none" normalizeH="0" baseline="0" dirty="0">
              <a:ln>
                <a:noFill/>
              </a:ln>
              <a:solidFill>
                <a:schemeClr val="tx1"/>
              </a:solidFill>
              <a:effectLst/>
              <a:latin typeface="Arial" panose="020B0604020202020204" pitchFamily="34" charset="0"/>
            </a:endParaRPr>
          </a:p>
        </p:txBody>
      </p:sp>
      <p:sp>
        <p:nvSpPr>
          <p:cNvPr id="27" name="Rectangle 10">
            <a:extLst>
              <a:ext uri="{FF2B5EF4-FFF2-40B4-BE49-F238E27FC236}">
                <a16:creationId xmlns:a16="http://schemas.microsoft.com/office/drawing/2014/main" id="{4FD8BEF3-8023-4C71-A20C-469FC1B14836}"/>
              </a:ext>
            </a:extLst>
          </p:cNvPr>
          <p:cNvSpPr>
            <a:spLocks noChangeArrowheads="1"/>
          </p:cNvSpPr>
          <p:nvPr/>
        </p:nvSpPr>
        <p:spPr bwMode="auto">
          <a:xfrm>
            <a:off x="6467424" y="1239590"/>
            <a:ext cx="300920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1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PERMANOVA con distancias Bray Curtis</a:t>
            </a:r>
            <a:endParaRPr kumimoji="0" lang="es-ES" altLang="en-US" sz="1100" b="0" i="0" u="none" strike="noStrike" cap="none" normalizeH="0" baseline="0" dirty="0">
              <a:ln>
                <a:noFill/>
              </a:ln>
              <a:solidFill>
                <a:schemeClr val="tx1"/>
              </a:solidFill>
              <a:effectLst/>
              <a:latin typeface="Arial" panose="020B0604020202020204" pitchFamily="34" charset="0"/>
            </a:endParaRPr>
          </a:p>
        </p:txBody>
      </p:sp>
      <p:sp>
        <p:nvSpPr>
          <p:cNvPr id="45" name="CuadroTexto 44">
            <a:extLst>
              <a:ext uri="{FF2B5EF4-FFF2-40B4-BE49-F238E27FC236}">
                <a16:creationId xmlns:a16="http://schemas.microsoft.com/office/drawing/2014/main" id="{69756220-5B1B-4651-A3F9-DB00861E9507}"/>
              </a:ext>
            </a:extLst>
          </p:cNvPr>
          <p:cNvSpPr txBox="1"/>
          <p:nvPr/>
        </p:nvSpPr>
        <p:spPr>
          <a:xfrm>
            <a:off x="6233626" y="2704745"/>
            <a:ext cx="5409048" cy="600164"/>
          </a:xfrm>
          <a:prstGeom prst="rect">
            <a:avLst/>
          </a:prstGeom>
          <a:noFill/>
        </p:spPr>
        <p:txBody>
          <a:bodyPr wrap="square">
            <a:spAutoFit/>
          </a:bodyPr>
          <a:lstStyle/>
          <a:p>
            <a:pPr algn="just"/>
            <a:r>
              <a:rPr lang="es-EC" sz="1100" i="1" dirty="0">
                <a:effectLst/>
                <a:latin typeface="Calibri" panose="020F0502020204030204" pitchFamily="34" charset="0"/>
                <a:ea typeface="Arial" panose="020B0604020202020204" pitchFamily="34" charset="0"/>
                <a:cs typeface="Calibri" panose="020F0502020204030204" pitchFamily="34" charset="0"/>
              </a:rPr>
              <a:t>Nota.</a:t>
            </a:r>
            <a:r>
              <a:rPr lang="es-EC" sz="1100" dirty="0">
                <a:effectLst/>
                <a:latin typeface="Calibri" panose="020F0502020204030204" pitchFamily="34" charset="0"/>
                <a:ea typeface="Arial" panose="020B0604020202020204" pitchFamily="34" charset="0"/>
                <a:cs typeface="Calibri" panose="020F0502020204030204" pitchFamily="34" charset="0"/>
              </a:rPr>
              <a:t> Df: grados de libertad, SumsOfSqs: suma de cuadrados, F: estadística de permutaciones, P muestra la significancia estadística con un P&lt;0.05, </a:t>
            </a:r>
            <a:r>
              <a:rPr lang="es-EC"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Pr(&gt;F) basado en 9999 permutaciones (P más bajo posible es 0,0001)</a:t>
            </a:r>
            <a:endParaRPr lang="en-US" sz="1100" dirty="0">
              <a:effectLst/>
              <a:latin typeface="Calibri" panose="020F0502020204030204" pitchFamily="34" charset="0"/>
              <a:ea typeface="Arial" panose="020B0604020202020204" pitchFamily="34" charset="0"/>
              <a:cs typeface="Arial" panose="020B0604020202020204" pitchFamily="34" charset="0"/>
            </a:endParaRPr>
          </a:p>
        </p:txBody>
      </p:sp>
      <p:sp>
        <p:nvSpPr>
          <p:cNvPr id="46" name="Rectángulo 45">
            <a:extLst>
              <a:ext uri="{FF2B5EF4-FFF2-40B4-BE49-F238E27FC236}">
                <a16:creationId xmlns:a16="http://schemas.microsoft.com/office/drawing/2014/main" id="{B10A1B13-93C5-401E-AA7B-6E23E9D50E8F}"/>
              </a:ext>
            </a:extLst>
          </p:cNvPr>
          <p:cNvSpPr/>
          <p:nvPr/>
        </p:nvSpPr>
        <p:spPr>
          <a:xfrm>
            <a:off x="11068426" y="1898220"/>
            <a:ext cx="474562"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47" name="Rectángulo 46">
            <a:extLst>
              <a:ext uri="{FF2B5EF4-FFF2-40B4-BE49-F238E27FC236}">
                <a16:creationId xmlns:a16="http://schemas.microsoft.com/office/drawing/2014/main" id="{6A56CEB7-48B1-4129-A8FB-202E1B953F0B}"/>
              </a:ext>
            </a:extLst>
          </p:cNvPr>
          <p:cNvSpPr/>
          <p:nvPr/>
        </p:nvSpPr>
        <p:spPr>
          <a:xfrm>
            <a:off x="11068426" y="4650479"/>
            <a:ext cx="474562"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 name="Rectángulo 1">
            <a:extLst>
              <a:ext uri="{FF2B5EF4-FFF2-40B4-BE49-F238E27FC236}">
                <a16:creationId xmlns:a16="http://schemas.microsoft.com/office/drawing/2014/main" id="{6F597E1B-1E94-40BA-BC0F-72D5DE6304E1}"/>
              </a:ext>
            </a:extLst>
          </p:cNvPr>
          <p:cNvSpPr/>
          <p:nvPr/>
        </p:nvSpPr>
        <p:spPr>
          <a:xfrm>
            <a:off x="1828800" y="3067899"/>
            <a:ext cx="501041" cy="430887"/>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18" name="Rectángulo 17">
            <a:extLst>
              <a:ext uri="{FF2B5EF4-FFF2-40B4-BE49-F238E27FC236}">
                <a16:creationId xmlns:a16="http://schemas.microsoft.com/office/drawing/2014/main" id="{351420F8-EF60-434A-A7CC-511D1591CF16}"/>
              </a:ext>
            </a:extLst>
          </p:cNvPr>
          <p:cNvSpPr/>
          <p:nvPr/>
        </p:nvSpPr>
        <p:spPr>
          <a:xfrm>
            <a:off x="4674296" y="3105703"/>
            <a:ext cx="501041" cy="430887"/>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20" name="CuadroTexto 19">
            <a:extLst>
              <a:ext uri="{FF2B5EF4-FFF2-40B4-BE49-F238E27FC236}">
                <a16:creationId xmlns:a16="http://schemas.microsoft.com/office/drawing/2014/main" id="{48F9066C-2BCC-494D-8312-AE179528D955}"/>
              </a:ext>
            </a:extLst>
          </p:cNvPr>
          <p:cNvSpPr txBox="1"/>
          <p:nvPr/>
        </p:nvSpPr>
        <p:spPr>
          <a:xfrm>
            <a:off x="10910170" y="2233212"/>
            <a:ext cx="674157"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a:t>&gt;0,05</a:t>
            </a:r>
          </a:p>
        </p:txBody>
      </p:sp>
      <p:sp>
        <p:nvSpPr>
          <p:cNvPr id="22" name="CuadroTexto 21">
            <a:extLst>
              <a:ext uri="{FF2B5EF4-FFF2-40B4-BE49-F238E27FC236}">
                <a16:creationId xmlns:a16="http://schemas.microsoft.com/office/drawing/2014/main" id="{1DFAB153-D8EA-4EBE-9FF9-40A8C1492CBD}"/>
              </a:ext>
            </a:extLst>
          </p:cNvPr>
          <p:cNvSpPr txBox="1"/>
          <p:nvPr/>
        </p:nvSpPr>
        <p:spPr>
          <a:xfrm>
            <a:off x="10874826" y="5012783"/>
            <a:ext cx="674157"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a:t>&gt;0,05</a:t>
            </a:r>
          </a:p>
        </p:txBody>
      </p:sp>
      <p:sp>
        <p:nvSpPr>
          <p:cNvPr id="23" name="CuadroTexto 22">
            <a:extLst>
              <a:ext uri="{FF2B5EF4-FFF2-40B4-BE49-F238E27FC236}">
                <a16:creationId xmlns:a16="http://schemas.microsoft.com/office/drawing/2014/main" id="{557FCC22-E3FE-4F0A-94FE-6D7BA14A7A17}"/>
              </a:ext>
            </a:extLst>
          </p:cNvPr>
          <p:cNvSpPr txBox="1"/>
          <p:nvPr/>
        </p:nvSpPr>
        <p:spPr>
          <a:xfrm>
            <a:off x="6329315" y="3429000"/>
            <a:ext cx="521367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a:t>No </a:t>
            </a:r>
            <a:r>
              <a:rPr lang="en-US" sz="1200" dirty="0" err="1"/>
              <a:t>existe</a:t>
            </a:r>
            <a:r>
              <a:rPr lang="en-US" sz="1200" dirty="0"/>
              <a:t> </a:t>
            </a:r>
            <a:r>
              <a:rPr lang="en-US" sz="1200" dirty="0" err="1"/>
              <a:t>diferencia</a:t>
            </a:r>
            <a:r>
              <a:rPr lang="en-US" sz="1200" dirty="0"/>
              <a:t> significative entre los </a:t>
            </a:r>
            <a:r>
              <a:rPr lang="en-US" sz="1200" dirty="0" err="1"/>
              <a:t>centroides</a:t>
            </a:r>
            <a:r>
              <a:rPr lang="en-US" sz="1200" dirty="0"/>
              <a:t> de los </a:t>
            </a:r>
            <a:r>
              <a:rPr lang="en-US" sz="1200" dirty="0" err="1"/>
              <a:t>tratamientos</a:t>
            </a:r>
            <a:r>
              <a:rPr lang="en-US" sz="1200" dirty="0"/>
              <a:t> con y sin </a:t>
            </a:r>
            <a:r>
              <a:rPr lang="en-US" sz="1200" i="1" dirty="0"/>
              <a:t>Trichoderma.</a:t>
            </a:r>
          </a:p>
        </p:txBody>
      </p:sp>
    </p:spTree>
    <p:extLst>
      <p:ext uri="{BB962C8B-B14F-4D97-AF65-F5344CB8AC3E}">
        <p14:creationId xmlns:p14="http://schemas.microsoft.com/office/powerpoint/2010/main" val="1666354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1" y="104502"/>
            <a:ext cx="1170136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000" i="0" kern="0" dirty="0">
                <a:solidFill>
                  <a:schemeClr val="bg1">
                    <a:lumMod val="50000"/>
                  </a:schemeClr>
                </a:solidFill>
              </a:rPr>
              <a:t>Resultados y discusión</a:t>
            </a:r>
          </a:p>
        </p:txBody>
      </p:sp>
      <p:sp>
        <p:nvSpPr>
          <p:cNvPr id="3" name="Google Shape;444;p22">
            <a:extLst>
              <a:ext uri="{FF2B5EF4-FFF2-40B4-BE49-F238E27FC236}">
                <a16:creationId xmlns:a16="http://schemas.microsoft.com/office/drawing/2014/main" id="{6B40B68D-B5AE-4131-B796-4A64B1EA7890}"/>
              </a:ext>
            </a:extLst>
          </p:cNvPr>
          <p:cNvSpPr txBox="1">
            <a:spLocks/>
          </p:cNvSpPr>
          <p:nvPr/>
        </p:nvSpPr>
        <p:spPr>
          <a:xfrm>
            <a:off x="283419" y="641848"/>
            <a:ext cx="4693265" cy="61516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2000" b="1" dirty="0">
                <a:effectLst/>
                <a:latin typeface="Calibri" panose="020F0502020204030204" pitchFamily="34" charset="0"/>
                <a:ea typeface="Times New Roman" panose="02020603050405020304" pitchFamily="18" charset="0"/>
                <a:cs typeface="Calibri" panose="020F0502020204030204" pitchFamily="34" charset="0"/>
              </a:rPr>
              <a:t>Análisis de abundancia diferencial</a:t>
            </a: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4" name="Imagen 13">
            <a:extLst>
              <a:ext uri="{FF2B5EF4-FFF2-40B4-BE49-F238E27FC236}">
                <a16:creationId xmlns:a16="http://schemas.microsoft.com/office/drawing/2014/main" id="{A0625204-3EB4-404F-9214-49F3EF2ED9F5}"/>
              </a:ext>
            </a:extLst>
          </p:cNvPr>
          <p:cNvPicPr/>
          <p:nvPr/>
        </p:nvPicPr>
        <p:blipFill rotWithShape="1">
          <a:blip r:embed="rId3">
            <a:extLst>
              <a:ext uri="{28A0092B-C50C-407E-A947-70E740481C1C}">
                <a14:useLocalDpi xmlns:a14="http://schemas.microsoft.com/office/drawing/2010/main" val="0"/>
              </a:ext>
            </a:extLst>
          </a:blip>
          <a:srcRect l="1141" r="1787"/>
          <a:stretch/>
        </p:blipFill>
        <p:spPr bwMode="auto">
          <a:xfrm>
            <a:off x="283419" y="1628103"/>
            <a:ext cx="5497830" cy="3699510"/>
          </a:xfrm>
          <a:prstGeom prst="rect">
            <a:avLst/>
          </a:prstGeom>
          <a:noFill/>
          <a:ln>
            <a:noFill/>
          </a:ln>
          <a:extLst>
            <a:ext uri="{53640926-AAD7-44D8-BBD7-CCE9431645EC}">
              <a14:shadowObscured xmlns:a14="http://schemas.microsoft.com/office/drawing/2010/main"/>
            </a:ext>
          </a:extLst>
        </p:spPr>
      </p:pic>
      <p:sp>
        <p:nvSpPr>
          <p:cNvPr id="5" name="Rectangle 2">
            <a:extLst>
              <a:ext uri="{FF2B5EF4-FFF2-40B4-BE49-F238E27FC236}">
                <a16:creationId xmlns:a16="http://schemas.microsoft.com/office/drawing/2014/main" id="{24181623-B499-4521-823A-6FB04672CF1D}"/>
              </a:ext>
            </a:extLst>
          </p:cNvPr>
          <p:cNvSpPr>
            <a:spLocks noChangeArrowheads="1"/>
          </p:cNvSpPr>
          <p:nvPr/>
        </p:nvSpPr>
        <p:spPr bwMode="auto">
          <a:xfrm>
            <a:off x="207221" y="1175395"/>
            <a:ext cx="359109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1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Gráfico de abundancias diferenciales por Filo y género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CBC2AFBF-771E-4632-9E2F-FCCA80531F72}"/>
                  </a:ext>
                </a:extLst>
              </p:cNvPr>
              <p:cNvSpPr txBox="1"/>
              <p:nvPr/>
            </p:nvSpPr>
            <p:spPr>
              <a:xfrm>
                <a:off x="207221" y="5382522"/>
                <a:ext cx="5574028" cy="769441"/>
              </a:xfrm>
              <a:prstGeom prst="rect">
                <a:avLst/>
              </a:prstGeom>
              <a:noFill/>
            </p:spPr>
            <p:txBody>
              <a:bodyPr wrap="square">
                <a:spAutoFit/>
              </a:bodyPr>
              <a:lstStyle/>
              <a:p>
                <a:pPr algn="just"/>
                <a:r>
                  <a:rPr lang="es-EC" sz="1100" i="1" dirty="0">
                    <a:effectLst/>
                    <a:latin typeface="Calibri" panose="020F0502020204030204" pitchFamily="34" charset="0"/>
                    <a:ea typeface="Arial" panose="020B0604020202020204" pitchFamily="34" charset="0"/>
                    <a:cs typeface="Calibri" panose="020F0502020204030204" pitchFamily="34" charset="0"/>
                  </a:rPr>
                  <a:t>Nota.</a:t>
                </a:r>
                <a:r>
                  <a:rPr lang="es-EC" sz="1100" dirty="0">
                    <a:effectLst/>
                    <a:latin typeface="Calibri" panose="020F0502020204030204" pitchFamily="34" charset="0"/>
                    <a:ea typeface="Arial" panose="020B0604020202020204" pitchFamily="34" charset="0"/>
                    <a:cs typeface="Calibri" panose="020F0502020204030204" pitchFamily="34" charset="0"/>
                  </a:rPr>
                  <a:t> En el eje x se distribuyen hacia la izquierda los taxones de abundancia diferencial para el tratamiento 1 (</a:t>
                </a:r>
                <a:r>
                  <a:rPr lang="es-ES" sz="1100" dirty="0">
                    <a:effectLst/>
                    <a:latin typeface="Calibri" panose="020F0502020204030204" pitchFamily="34" charset="0"/>
                    <a:ea typeface="Arial" panose="020B0604020202020204" pitchFamily="34" charset="0"/>
                    <a:cs typeface="Calibri" panose="020F0502020204030204" pitchFamily="34" charset="0"/>
                  </a:rPr>
                  <a:t>plantas con marchitez no tratadas con </a:t>
                </a:r>
                <a:r>
                  <a:rPr lang="es-ES" sz="1100" i="1" dirty="0">
                    <a:effectLst/>
                    <a:latin typeface="Calibri" panose="020F0502020204030204" pitchFamily="34" charset="0"/>
                    <a:ea typeface="Arial" panose="020B0604020202020204" pitchFamily="34" charset="0"/>
                    <a:cs typeface="Calibri" panose="020F0502020204030204" pitchFamily="34" charset="0"/>
                  </a:rPr>
                  <a:t>Trichoderma</a:t>
                </a:r>
                <a:r>
                  <a:rPr lang="es-EC" sz="1100" dirty="0">
                    <a:effectLst/>
                    <a:latin typeface="Calibri" panose="020F0502020204030204" pitchFamily="34" charset="0"/>
                    <a:ea typeface="Arial" panose="020B0604020202020204" pitchFamily="34" charset="0"/>
                    <a:cs typeface="Calibri" panose="020F0502020204030204" pitchFamily="34" charset="0"/>
                  </a:rPr>
                  <a:t>) y hacia la derecha izquierda los taxones de abundancia diferencial para el tratamiento 2 (</a:t>
                </a:r>
                <a:r>
                  <a:rPr lang="es-ES" sz="1100" dirty="0">
                    <a:effectLst/>
                    <a:latin typeface="Calibri" panose="020F0502020204030204" pitchFamily="34" charset="0"/>
                    <a:ea typeface="Arial" panose="020B0604020202020204" pitchFamily="34" charset="0"/>
                    <a:cs typeface="Calibri" panose="020F0502020204030204" pitchFamily="34" charset="0"/>
                  </a:rPr>
                  <a:t>plantas sin marchitez tratadas con </a:t>
                </a:r>
                <a:r>
                  <a:rPr lang="es-ES" sz="1100" i="1" dirty="0">
                    <a:effectLst/>
                    <a:latin typeface="Calibri" panose="020F0502020204030204" pitchFamily="34" charset="0"/>
                    <a:ea typeface="Arial" panose="020B0604020202020204" pitchFamily="34" charset="0"/>
                    <a:cs typeface="Calibri" panose="020F0502020204030204" pitchFamily="34" charset="0"/>
                  </a:rPr>
                  <a:t>Trichoderma</a:t>
                </a:r>
                <a:r>
                  <a:rPr lang="es-EC" sz="1100" dirty="0">
                    <a:effectLst/>
                    <a:latin typeface="Calibri" panose="020F0502020204030204" pitchFamily="34" charset="0"/>
                    <a:ea typeface="Arial" panose="020B0604020202020204" pitchFamily="34" charset="0"/>
                    <a:cs typeface="Calibri" panose="020F0502020204030204" pitchFamily="34" charset="0"/>
                  </a:rPr>
                  <a:t>),</a:t>
                </a:r>
                <a:r>
                  <a:rPr lang="es-EC" sz="1100" dirty="0">
                    <a:effectLst/>
                    <a:latin typeface="Calibri" panose="020F0502020204030204" pitchFamily="34" charset="0"/>
                    <a:ea typeface="Arial" panose="020B0604020202020204" pitchFamily="34" charset="0"/>
                  </a:rPr>
                  <a:t> </a:t>
                </a:r>
                <a14:m>
                  <m:oMath xmlns:m="http://schemas.openxmlformats.org/officeDocument/2006/math">
                    <m:r>
                      <a:rPr lang="es-EC" sz="1100" i="1">
                        <a:effectLst/>
                        <a:highlight>
                          <a:srgbClr val="FFFF00"/>
                        </a:highlight>
                        <a:latin typeface="Cambria Math" panose="02040503050406030204" pitchFamily="18" charset="0"/>
                        <a:ea typeface="Arial" panose="020B0604020202020204" pitchFamily="34" charset="0"/>
                        <a:cs typeface="Calibri" panose="020F0502020204030204" pitchFamily="34" charset="0"/>
                      </a:rPr>
                      <m:t>𝛼</m:t>
                    </m:r>
                    <m:r>
                      <a:rPr lang="es-EC" sz="1100" i="1">
                        <a:effectLst/>
                        <a:highlight>
                          <a:srgbClr val="FFFF00"/>
                        </a:highlight>
                        <a:latin typeface="Cambria Math" panose="02040503050406030204" pitchFamily="18" charset="0"/>
                        <a:ea typeface="Arial" panose="020B0604020202020204" pitchFamily="34" charset="0"/>
                        <a:cs typeface="Calibri" panose="020F0502020204030204" pitchFamily="34" charset="0"/>
                      </a:rPr>
                      <m:t>=0.001</m:t>
                    </m:r>
                  </m:oMath>
                </a14:m>
                <a:r>
                  <a:rPr lang="en-US" sz="1100" dirty="0">
                    <a:effectLst/>
                    <a:highlight>
                      <a:srgbClr val="FFFF00"/>
                    </a:highlight>
                    <a:latin typeface="Calibri" panose="020F0502020204030204" pitchFamily="34" charset="0"/>
                    <a:ea typeface="Arial" panose="020B0604020202020204" pitchFamily="34" charset="0"/>
                    <a:cs typeface="Arial" panose="020B0604020202020204" pitchFamily="34" charset="0"/>
                  </a:rPr>
                  <a:t>.</a:t>
                </a:r>
              </a:p>
            </p:txBody>
          </p:sp>
        </mc:Choice>
        <mc:Fallback xmlns="">
          <p:sp>
            <p:nvSpPr>
              <p:cNvPr id="20" name="CuadroTexto 19">
                <a:extLst>
                  <a:ext uri="{FF2B5EF4-FFF2-40B4-BE49-F238E27FC236}">
                    <a16:creationId xmlns:a16="http://schemas.microsoft.com/office/drawing/2014/main" id="{CBC2AFBF-771E-4632-9E2F-FCCA80531F72}"/>
                  </a:ext>
                </a:extLst>
              </p:cNvPr>
              <p:cNvSpPr txBox="1">
                <a:spLocks noRot="1" noChangeAspect="1" noMove="1" noResize="1" noEditPoints="1" noAdjustHandles="1" noChangeArrowheads="1" noChangeShapeType="1" noTextEdit="1"/>
              </p:cNvSpPr>
              <p:nvPr/>
            </p:nvSpPr>
            <p:spPr>
              <a:xfrm>
                <a:off x="207221" y="5382522"/>
                <a:ext cx="5574028" cy="769441"/>
              </a:xfrm>
              <a:prstGeom prst="rect">
                <a:avLst/>
              </a:prstGeom>
              <a:blipFill>
                <a:blip r:embed="rId4"/>
                <a:stretch>
                  <a:fillRect t="-794" b="-4762"/>
                </a:stretch>
              </a:blipFill>
            </p:spPr>
            <p:txBody>
              <a:bodyPr/>
              <a:lstStyle/>
              <a:p>
                <a:r>
                  <a:rPr lang="en-US">
                    <a:noFill/>
                  </a:rPr>
                  <a:t> </a:t>
                </a:r>
              </a:p>
            </p:txBody>
          </p:sp>
        </mc:Fallback>
      </mc:AlternateContent>
      <p:pic>
        <p:nvPicPr>
          <p:cNvPr id="32" name="Imagen 31">
            <a:extLst>
              <a:ext uri="{FF2B5EF4-FFF2-40B4-BE49-F238E27FC236}">
                <a16:creationId xmlns:a16="http://schemas.microsoft.com/office/drawing/2014/main" id="{AB57EFA6-D76F-4505-B10F-9DD5C63616CD}"/>
              </a:ext>
            </a:extLst>
          </p:cNvPr>
          <p:cNvPicPr/>
          <p:nvPr/>
        </p:nvPicPr>
        <p:blipFill rotWithShape="1">
          <a:blip r:embed="rId5">
            <a:extLst>
              <a:ext uri="{28A0092B-C50C-407E-A947-70E740481C1C}">
                <a14:useLocalDpi xmlns:a14="http://schemas.microsoft.com/office/drawing/2010/main" val="0"/>
              </a:ext>
            </a:extLst>
          </a:blip>
          <a:srcRect t="7703" b="3142"/>
          <a:stretch/>
        </p:blipFill>
        <p:spPr bwMode="auto">
          <a:xfrm>
            <a:off x="8858360" y="982575"/>
            <a:ext cx="3240000" cy="2160000"/>
          </a:xfrm>
          <a:prstGeom prst="rect">
            <a:avLst/>
          </a:prstGeom>
          <a:noFill/>
          <a:ln>
            <a:noFill/>
          </a:ln>
          <a:extLst>
            <a:ext uri="{53640926-AAD7-44D8-BBD7-CCE9431645EC}">
              <a14:shadowObscured xmlns:a14="http://schemas.microsoft.com/office/drawing/2010/main"/>
            </a:ext>
          </a:extLst>
        </p:spPr>
      </p:pic>
      <p:pic>
        <p:nvPicPr>
          <p:cNvPr id="33" name="Imagen 32">
            <a:extLst>
              <a:ext uri="{FF2B5EF4-FFF2-40B4-BE49-F238E27FC236}">
                <a16:creationId xmlns:a16="http://schemas.microsoft.com/office/drawing/2014/main" id="{374F68B7-FFDE-4E06-AFA5-86B9A3C94991}"/>
              </a:ext>
            </a:extLst>
          </p:cNvPr>
          <p:cNvPicPr/>
          <p:nvPr/>
        </p:nvPicPr>
        <p:blipFill>
          <a:blip r:embed="rId6">
            <a:extLst>
              <a:ext uri="{28A0092B-C50C-407E-A947-70E740481C1C}">
                <a14:useLocalDpi xmlns:a14="http://schemas.microsoft.com/office/drawing/2010/main" val="0"/>
              </a:ext>
            </a:extLst>
          </a:blip>
          <a:stretch>
            <a:fillRect/>
          </a:stretch>
        </p:blipFill>
        <p:spPr>
          <a:xfrm>
            <a:off x="10378906" y="938813"/>
            <a:ext cx="442595" cy="179705"/>
          </a:xfrm>
          <a:prstGeom prst="rect">
            <a:avLst/>
          </a:prstGeom>
        </p:spPr>
      </p:pic>
      <p:pic>
        <p:nvPicPr>
          <p:cNvPr id="34" name="Imagen 33">
            <a:extLst>
              <a:ext uri="{FF2B5EF4-FFF2-40B4-BE49-F238E27FC236}">
                <a16:creationId xmlns:a16="http://schemas.microsoft.com/office/drawing/2014/main" id="{4F82B32E-D61D-433F-BFF5-BFBC489B1310}"/>
              </a:ext>
            </a:extLst>
          </p:cNvPr>
          <p:cNvPicPr/>
          <p:nvPr/>
        </p:nvPicPr>
        <p:blipFill rotWithShape="1">
          <a:blip r:embed="rId7">
            <a:extLst>
              <a:ext uri="{28A0092B-C50C-407E-A947-70E740481C1C}">
                <a14:useLocalDpi xmlns:a14="http://schemas.microsoft.com/office/drawing/2010/main" val="0"/>
              </a:ext>
            </a:extLst>
          </a:blip>
          <a:srcRect t="7444" b="3964"/>
          <a:stretch/>
        </p:blipFill>
        <p:spPr bwMode="auto">
          <a:xfrm>
            <a:off x="5842198" y="3715425"/>
            <a:ext cx="3240000" cy="2160000"/>
          </a:xfrm>
          <a:prstGeom prst="rect">
            <a:avLst/>
          </a:prstGeom>
          <a:noFill/>
          <a:ln>
            <a:noFill/>
          </a:ln>
          <a:extLst>
            <a:ext uri="{53640926-AAD7-44D8-BBD7-CCE9431645EC}">
              <a14:shadowObscured xmlns:a14="http://schemas.microsoft.com/office/drawing/2010/main"/>
            </a:ext>
          </a:extLst>
        </p:spPr>
      </p:pic>
      <p:pic>
        <p:nvPicPr>
          <p:cNvPr id="35" name="Imagen 34">
            <a:extLst>
              <a:ext uri="{FF2B5EF4-FFF2-40B4-BE49-F238E27FC236}">
                <a16:creationId xmlns:a16="http://schemas.microsoft.com/office/drawing/2014/main" id="{C5C747A0-D3F9-4B7A-B4A0-C5A0C9C0C053}"/>
              </a:ext>
            </a:extLst>
          </p:cNvPr>
          <p:cNvPicPr/>
          <p:nvPr/>
        </p:nvPicPr>
        <p:blipFill rotWithShape="1">
          <a:blip r:embed="rId8">
            <a:extLst>
              <a:ext uri="{28A0092B-C50C-407E-A947-70E740481C1C}">
                <a14:useLocalDpi xmlns:a14="http://schemas.microsoft.com/office/drawing/2010/main" val="0"/>
              </a:ext>
            </a:extLst>
          </a:blip>
          <a:srcRect l="1761" t="7240" r="3930" b="3443"/>
          <a:stretch/>
        </p:blipFill>
        <p:spPr bwMode="auto">
          <a:xfrm>
            <a:off x="8929158" y="3715425"/>
            <a:ext cx="3055621" cy="2160000"/>
          </a:xfrm>
          <a:prstGeom prst="rect">
            <a:avLst/>
          </a:prstGeom>
          <a:noFill/>
          <a:ln>
            <a:noFill/>
          </a:ln>
          <a:extLst>
            <a:ext uri="{53640926-AAD7-44D8-BBD7-CCE9431645EC}">
              <a14:shadowObscured xmlns:a14="http://schemas.microsoft.com/office/drawing/2010/main"/>
            </a:ext>
          </a:extLst>
        </p:spPr>
      </p:pic>
      <p:pic>
        <p:nvPicPr>
          <p:cNvPr id="36" name="Imagen 35">
            <a:extLst>
              <a:ext uri="{FF2B5EF4-FFF2-40B4-BE49-F238E27FC236}">
                <a16:creationId xmlns:a16="http://schemas.microsoft.com/office/drawing/2014/main" id="{0D60D1B3-F904-4F99-B99F-FDCC3F0259DB}"/>
              </a:ext>
            </a:extLst>
          </p:cNvPr>
          <p:cNvPicPr/>
          <p:nvPr/>
        </p:nvPicPr>
        <p:blipFill>
          <a:blip r:embed="rId9">
            <a:extLst>
              <a:ext uri="{28A0092B-C50C-407E-A947-70E740481C1C}">
                <a14:useLocalDpi xmlns:a14="http://schemas.microsoft.com/office/drawing/2010/main" val="0"/>
              </a:ext>
            </a:extLst>
          </a:blip>
          <a:stretch>
            <a:fillRect/>
          </a:stretch>
        </p:blipFill>
        <p:spPr>
          <a:xfrm>
            <a:off x="10434108" y="3700185"/>
            <a:ext cx="414020" cy="178435"/>
          </a:xfrm>
          <a:prstGeom prst="rect">
            <a:avLst/>
          </a:prstGeom>
        </p:spPr>
      </p:pic>
      <p:pic>
        <p:nvPicPr>
          <p:cNvPr id="37" name="Imagen 36">
            <a:extLst>
              <a:ext uri="{FF2B5EF4-FFF2-40B4-BE49-F238E27FC236}">
                <a16:creationId xmlns:a16="http://schemas.microsoft.com/office/drawing/2014/main" id="{A08AF1C3-C183-469D-BB5E-5A1E436A4CAF}"/>
              </a:ext>
            </a:extLst>
          </p:cNvPr>
          <p:cNvPicPr/>
          <p:nvPr/>
        </p:nvPicPr>
        <p:blipFill>
          <a:blip r:embed="rId10">
            <a:extLst>
              <a:ext uri="{28A0092B-C50C-407E-A947-70E740481C1C}">
                <a14:useLocalDpi xmlns:a14="http://schemas.microsoft.com/office/drawing/2010/main" val="0"/>
              </a:ext>
            </a:extLst>
          </a:blip>
          <a:stretch>
            <a:fillRect/>
          </a:stretch>
        </p:blipFill>
        <p:spPr>
          <a:xfrm>
            <a:off x="7378175" y="3687873"/>
            <a:ext cx="398145" cy="179705"/>
          </a:xfrm>
          <a:prstGeom prst="rect">
            <a:avLst/>
          </a:prstGeom>
        </p:spPr>
      </p:pic>
      <p:sp>
        <p:nvSpPr>
          <p:cNvPr id="15" name="Rectangle 7">
            <a:extLst>
              <a:ext uri="{FF2B5EF4-FFF2-40B4-BE49-F238E27FC236}">
                <a16:creationId xmlns:a16="http://schemas.microsoft.com/office/drawing/2014/main" id="{7E925724-ACFC-4502-ACF4-4CDDEEA576AE}"/>
              </a:ext>
            </a:extLst>
          </p:cNvPr>
          <p:cNvSpPr>
            <a:spLocks noChangeArrowheads="1"/>
          </p:cNvSpPr>
          <p:nvPr/>
        </p:nvSpPr>
        <p:spPr bwMode="auto">
          <a:xfrm>
            <a:off x="9280498" y="684247"/>
            <a:ext cx="28073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Correspondiente a Antrodia neotropica. </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pic>
        <p:nvPicPr>
          <p:cNvPr id="38" name="Imagen 37">
            <a:extLst>
              <a:ext uri="{FF2B5EF4-FFF2-40B4-BE49-F238E27FC236}">
                <a16:creationId xmlns:a16="http://schemas.microsoft.com/office/drawing/2014/main" id="{6D7F3983-12B7-44FA-8244-6AE4B26ADD42}"/>
              </a:ext>
            </a:extLst>
          </p:cNvPr>
          <p:cNvPicPr/>
          <p:nvPr/>
        </p:nvPicPr>
        <p:blipFill rotWithShape="1">
          <a:blip r:embed="rId11">
            <a:extLst>
              <a:ext uri="{28A0092B-C50C-407E-A947-70E740481C1C}">
                <a14:useLocalDpi xmlns:a14="http://schemas.microsoft.com/office/drawing/2010/main" val="0"/>
              </a:ext>
            </a:extLst>
          </a:blip>
          <a:srcRect t="6436" b="2906"/>
          <a:stretch/>
        </p:blipFill>
        <p:spPr bwMode="auto">
          <a:xfrm>
            <a:off x="5960541" y="981883"/>
            <a:ext cx="3240000" cy="2160000"/>
          </a:xfrm>
          <a:prstGeom prst="rect">
            <a:avLst/>
          </a:prstGeom>
          <a:noFill/>
          <a:ln>
            <a:noFill/>
          </a:ln>
          <a:extLst>
            <a:ext uri="{53640926-AAD7-44D8-BBD7-CCE9431645EC}">
              <a14:shadowObscured xmlns:a14="http://schemas.microsoft.com/office/drawing/2010/main"/>
            </a:ext>
          </a:extLst>
        </p:spPr>
      </p:pic>
      <p:sp>
        <p:nvSpPr>
          <p:cNvPr id="39" name="Rectangle 7">
            <a:extLst>
              <a:ext uri="{FF2B5EF4-FFF2-40B4-BE49-F238E27FC236}">
                <a16:creationId xmlns:a16="http://schemas.microsoft.com/office/drawing/2014/main" id="{37C7D13A-6435-4934-9B07-E4C7A4A6C846}"/>
              </a:ext>
            </a:extLst>
          </p:cNvPr>
          <p:cNvSpPr>
            <a:spLocks noChangeArrowheads="1"/>
          </p:cNvSpPr>
          <p:nvPr/>
        </p:nvSpPr>
        <p:spPr bwMode="auto">
          <a:xfrm>
            <a:off x="6343499" y="718100"/>
            <a:ext cx="28073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Correspondiente a Calophoma rosae. </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sp>
        <p:nvSpPr>
          <p:cNvPr id="40" name="Rectangle 7">
            <a:extLst>
              <a:ext uri="{FF2B5EF4-FFF2-40B4-BE49-F238E27FC236}">
                <a16:creationId xmlns:a16="http://schemas.microsoft.com/office/drawing/2014/main" id="{CF5AFE70-5F82-4D5B-B9A2-C0CFF7574789}"/>
              </a:ext>
            </a:extLst>
          </p:cNvPr>
          <p:cNvSpPr>
            <a:spLocks noChangeArrowheads="1"/>
          </p:cNvSpPr>
          <p:nvPr/>
        </p:nvSpPr>
        <p:spPr bwMode="auto">
          <a:xfrm>
            <a:off x="6261790" y="3365534"/>
            <a:ext cx="2807375" cy="29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Correspondiente a </a:t>
            </a:r>
            <a:r>
              <a:rPr lang="es-ES" sz="1000" i="1" dirty="0">
                <a:effectLst/>
                <a:latin typeface="Calibri" panose="020F0502020204030204" pitchFamily="34" charset="0"/>
                <a:ea typeface="Arial" panose="020B0604020202020204" pitchFamily="34" charset="0"/>
                <a:cs typeface="Calibri" panose="020F0502020204030204" pitchFamily="34" charset="0"/>
              </a:rPr>
              <a:t>Mortierella elongata. </a:t>
            </a: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sp>
        <p:nvSpPr>
          <p:cNvPr id="41" name="Rectangle 7">
            <a:extLst>
              <a:ext uri="{FF2B5EF4-FFF2-40B4-BE49-F238E27FC236}">
                <a16:creationId xmlns:a16="http://schemas.microsoft.com/office/drawing/2014/main" id="{D54E3AB8-3022-4B76-9595-68A3773457C9}"/>
              </a:ext>
            </a:extLst>
          </p:cNvPr>
          <p:cNvSpPr>
            <a:spLocks noChangeArrowheads="1"/>
          </p:cNvSpPr>
          <p:nvPr/>
        </p:nvSpPr>
        <p:spPr bwMode="auto">
          <a:xfrm>
            <a:off x="9280498" y="3354747"/>
            <a:ext cx="28073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Correspondiente a </a:t>
            </a:r>
            <a:r>
              <a:rPr lang="es-ES" sz="1000" i="1" dirty="0">
                <a:effectLst/>
                <a:latin typeface="Calibri" panose="020F0502020204030204" pitchFamily="34" charset="0"/>
                <a:ea typeface="Arial" panose="020B0604020202020204" pitchFamily="34" charset="0"/>
              </a:rPr>
              <a:t>Mortierella humilis</a:t>
            </a:r>
            <a:r>
              <a:rPr kumimoji="0" lang="es-ES" altLang="en-US" sz="10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a:t>
            </a:r>
            <a:endParaRPr kumimoji="0" lang="es-E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7708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2EAFE8BC-D237-4186-A80F-3A3BA5C37F6C}"/>
              </a:ext>
            </a:extLst>
          </p:cNvPr>
          <p:cNvSpPr txBox="1">
            <a:spLocks/>
          </p:cNvSpPr>
          <p:nvPr/>
        </p:nvSpPr>
        <p:spPr>
          <a:xfrm>
            <a:off x="207221" y="104502"/>
            <a:ext cx="1170136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000" i="0" kern="0" dirty="0">
                <a:solidFill>
                  <a:schemeClr val="bg1">
                    <a:lumMod val="50000"/>
                  </a:schemeClr>
                </a:solidFill>
              </a:rPr>
              <a:t>Resultados y discusión</a:t>
            </a:r>
          </a:p>
        </p:txBody>
      </p:sp>
      <p:sp>
        <p:nvSpPr>
          <p:cNvPr id="7" name="Google Shape;444;p22">
            <a:extLst>
              <a:ext uri="{FF2B5EF4-FFF2-40B4-BE49-F238E27FC236}">
                <a16:creationId xmlns:a16="http://schemas.microsoft.com/office/drawing/2014/main" id="{F94F9F47-6715-422B-83D8-9E0C8D358C76}"/>
              </a:ext>
            </a:extLst>
          </p:cNvPr>
          <p:cNvSpPr txBox="1">
            <a:spLocks/>
          </p:cNvSpPr>
          <p:nvPr/>
        </p:nvSpPr>
        <p:spPr>
          <a:xfrm>
            <a:off x="1" y="254644"/>
            <a:ext cx="6261904" cy="1039946"/>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a:buNone/>
              <a:defRPr sz="24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57200" algn="l">
              <a:lnSpc>
                <a:spcPct val="150000"/>
              </a:lnSpc>
              <a:spcBef>
                <a:spcPts val="2000"/>
              </a:spcBef>
              <a:spcAft>
                <a:spcPts val="1000"/>
              </a:spcAft>
            </a:pPr>
            <a:r>
              <a:rPr lang="es-EC" sz="2000" b="1" dirty="0">
                <a:effectLst/>
                <a:latin typeface="Calibri" panose="020F0502020204030204" pitchFamily="34" charset="0"/>
                <a:ea typeface="Arial" panose="020B0604020202020204" pitchFamily="34" charset="0"/>
                <a:cs typeface="Calibri" panose="020F0502020204030204" pitchFamily="34" charset="0"/>
              </a:rPr>
              <a:t>Identificación de variantes sin taxonomía asignada</a:t>
            </a:r>
            <a:endParaRPr lang="en-US" sz="2000" b="1" dirty="0">
              <a:effectLst/>
              <a:latin typeface="Calibri" panose="020F0502020204030204" pitchFamily="34" charset="0"/>
              <a:ea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EE49D4EC-CCC5-4885-95EE-F877F27EB668}"/>
              </a:ext>
            </a:extLst>
          </p:cNvPr>
          <p:cNvPicPr>
            <a:picLocks noChangeAspect="1"/>
          </p:cNvPicPr>
          <p:nvPr/>
        </p:nvPicPr>
        <p:blipFill rotWithShape="1">
          <a:blip r:embed="rId3"/>
          <a:srcRect l="20523" r="20573" b="8031"/>
          <a:stretch/>
        </p:blipFill>
        <p:spPr>
          <a:xfrm>
            <a:off x="3584010" y="1633144"/>
            <a:ext cx="4947781" cy="3630147"/>
          </a:xfrm>
          <a:prstGeom prst="rect">
            <a:avLst/>
          </a:prstGeom>
        </p:spPr>
      </p:pic>
      <p:sp>
        <p:nvSpPr>
          <p:cNvPr id="12" name="CuadroTexto 11">
            <a:extLst>
              <a:ext uri="{FF2B5EF4-FFF2-40B4-BE49-F238E27FC236}">
                <a16:creationId xmlns:a16="http://schemas.microsoft.com/office/drawing/2014/main" id="{4027CBBE-AD0C-4952-9A37-6DF6EBEF8C7D}"/>
              </a:ext>
            </a:extLst>
          </p:cNvPr>
          <p:cNvSpPr txBox="1"/>
          <p:nvPr/>
        </p:nvSpPr>
        <p:spPr>
          <a:xfrm>
            <a:off x="491763" y="1294589"/>
            <a:ext cx="8182402" cy="307777"/>
          </a:xfrm>
          <a:prstGeom prst="rect">
            <a:avLst/>
          </a:prstGeom>
          <a:noFill/>
        </p:spPr>
        <p:txBody>
          <a:bodyPr wrap="square">
            <a:spAutoFit/>
          </a:bodyPr>
          <a:lstStyle/>
          <a:p>
            <a:r>
              <a:rPr lang="es-ES" sz="1400" i="1" dirty="0">
                <a:effectLst/>
                <a:latin typeface="Calibri" panose="020F0502020204030204" pitchFamily="34" charset="0"/>
                <a:ea typeface="Arial" panose="020B0604020202020204" pitchFamily="34" charset="0"/>
              </a:rPr>
              <a:t>Búsqueda de BLAST para ASV de mayor abundancia proporcional sin asignaciones de Phylum del Reino Fungi.</a:t>
            </a:r>
            <a:endParaRPr lang="en-US" sz="1400" dirty="0"/>
          </a:p>
        </p:txBody>
      </p:sp>
      <p:sp>
        <p:nvSpPr>
          <p:cNvPr id="14" name="CuadroTexto 13">
            <a:extLst>
              <a:ext uri="{FF2B5EF4-FFF2-40B4-BE49-F238E27FC236}">
                <a16:creationId xmlns:a16="http://schemas.microsoft.com/office/drawing/2014/main" id="{E91C4543-CA71-4093-A365-31113E7BCC11}"/>
              </a:ext>
            </a:extLst>
          </p:cNvPr>
          <p:cNvSpPr txBox="1"/>
          <p:nvPr/>
        </p:nvSpPr>
        <p:spPr>
          <a:xfrm>
            <a:off x="491763" y="5263291"/>
            <a:ext cx="9555062" cy="382092"/>
          </a:xfrm>
          <a:prstGeom prst="rect">
            <a:avLst/>
          </a:prstGeom>
          <a:noFill/>
        </p:spPr>
        <p:txBody>
          <a:bodyPr wrap="square">
            <a:spAutoFit/>
          </a:bodyPr>
          <a:lstStyle/>
          <a:p>
            <a:pPr algn="just">
              <a:lnSpc>
                <a:spcPct val="150000"/>
              </a:lnSpc>
              <a:spcAft>
                <a:spcPts val="800"/>
              </a:spcAft>
            </a:pPr>
            <a:r>
              <a:rPr lang="es-ES" sz="1400" i="1" dirty="0">
                <a:effectLst/>
                <a:latin typeface="Calibri" panose="020F0502020204030204" pitchFamily="34" charset="0"/>
                <a:ea typeface="Arial" panose="020B0604020202020204" pitchFamily="34" charset="0"/>
                <a:cs typeface="Calibri" panose="020F0502020204030204" pitchFamily="34" charset="0"/>
              </a:rPr>
              <a:t>Nota. </a:t>
            </a:r>
            <a:r>
              <a:rPr lang="es-ES" sz="1400" dirty="0">
                <a:effectLst/>
                <a:latin typeface="Calibri" panose="020F0502020204030204" pitchFamily="34" charset="0"/>
                <a:ea typeface="Arial" panose="020B0604020202020204" pitchFamily="34" charset="0"/>
                <a:cs typeface="Calibri" panose="020F0502020204030204" pitchFamily="34" charset="0"/>
              </a:rPr>
              <a:t>ASV_2 corresponde a la variante sin asignación de Phylum de mayor abundancia proporcional, seguida de ASV_4 y ASV_6.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ángulo: esquinas diagonales cortadas 18">
            <a:extLst>
              <a:ext uri="{FF2B5EF4-FFF2-40B4-BE49-F238E27FC236}">
                <a16:creationId xmlns:a16="http://schemas.microsoft.com/office/drawing/2014/main" id="{78CF1EB7-CD58-4F6C-ABA4-677F193AE5A3}"/>
              </a:ext>
            </a:extLst>
          </p:cNvPr>
          <p:cNvSpPr/>
          <p:nvPr/>
        </p:nvSpPr>
        <p:spPr>
          <a:xfrm>
            <a:off x="1098307" y="2133556"/>
            <a:ext cx="2257064" cy="1041722"/>
          </a:xfrm>
          <a:prstGeom prst="snip2Diag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sz="1200" dirty="0">
                <a:solidFill>
                  <a:schemeClr val="tx1"/>
                </a:solidFill>
              </a:rPr>
              <a:t>Secuencias del espaciador transcrito interno de especies del género Rubus</a:t>
            </a:r>
            <a:endParaRPr lang="en-US" sz="1200" dirty="0">
              <a:solidFill>
                <a:schemeClr val="tx1"/>
              </a:solidFill>
            </a:endParaRPr>
          </a:p>
        </p:txBody>
      </p:sp>
      <p:sp>
        <p:nvSpPr>
          <p:cNvPr id="20" name="Rectángulo: esquinas diagonales cortadas 19">
            <a:extLst>
              <a:ext uri="{FF2B5EF4-FFF2-40B4-BE49-F238E27FC236}">
                <a16:creationId xmlns:a16="http://schemas.microsoft.com/office/drawing/2014/main" id="{15672785-DB50-455E-BA84-966E60CE57EC}"/>
              </a:ext>
            </a:extLst>
          </p:cNvPr>
          <p:cNvSpPr/>
          <p:nvPr/>
        </p:nvSpPr>
        <p:spPr>
          <a:xfrm>
            <a:off x="8674165" y="3690379"/>
            <a:ext cx="2257064" cy="1041722"/>
          </a:xfrm>
          <a:prstGeom prst="snip2Diag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sz="1200" dirty="0">
                <a:solidFill>
                  <a:schemeClr val="tx1"/>
                </a:solidFill>
              </a:rPr>
              <a:t>Secuencias del espaciador transcrito interno de especies la clase Chlorophyceae, Phylum Chlorophyta</a:t>
            </a:r>
            <a:endParaRPr lang="en-US" sz="1200" dirty="0">
              <a:solidFill>
                <a:schemeClr val="tx1"/>
              </a:solidFill>
            </a:endParaRPr>
          </a:p>
        </p:txBody>
      </p:sp>
      <p:sp>
        <p:nvSpPr>
          <p:cNvPr id="21" name="Rectángulo 20">
            <a:extLst>
              <a:ext uri="{FF2B5EF4-FFF2-40B4-BE49-F238E27FC236}">
                <a16:creationId xmlns:a16="http://schemas.microsoft.com/office/drawing/2014/main" id="{33F08004-F1AD-4472-8759-D403918DEBD6}"/>
              </a:ext>
            </a:extLst>
          </p:cNvPr>
          <p:cNvSpPr/>
          <p:nvPr/>
        </p:nvSpPr>
        <p:spPr>
          <a:xfrm>
            <a:off x="8837817" y="4821758"/>
            <a:ext cx="2093412" cy="3464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400" dirty="0"/>
              <a:t>Algas verdes</a:t>
            </a:r>
            <a:endParaRPr lang="en-US" sz="1400" dirty="0"/>
          </a:p>
        </p:txBody>
      </p:sp>
    </p:spTree>
    <p:extLst>
      <p:ext uri="{BB962C8B-B14F-4D97-AF65-F5344CB8AC3E}">
        <p14:creationId xmlns:p14="http://schemas.microsoft.com/office/powerpoint/2010/main" val="3516356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3CCA71A-E8D2-42FA-994B-854A55832D38}"/>
              </a:ext>
            </a:extLst>
          </p:cNvPr>
          <p:cNvSpPr/>
          <p:nvPr/>
        </p:nvSpPr>
        <p:spPr>
          <a:xfrm>
            <a:off x="3467159" y="2875002"/>
            <a:ext cx="7033693" cy="1015663"/>
          </a:xfrm>
          <a:prstGeom prst="rect">
            <a:avLst/>
          </a:prstGeom>
          <a:noFill/>
        </p:spPr>
        <p:txBody>
          <a:bodyPr wrap="square" lIns="91440" tIns="45720" rIns="91440" bIns="45720">
            <a:spAutoFit/>
          </a:bodyPr>
          <a:lstStyle/>
          <a:p>
            <a:pPr algn="ctr"/>
            <a:r>
              <a:rPr lang="es-ES" sz="6000" b="1" dirty="0">
                <a:ln w="13462">
                  <a:solidFill>
                    <a:schemeClr val="bg1"/>
                  </a:solidFill>
                  <a:prstDash val="solid"/>
                </a:ln>
                <a:solidFill>
                  <a:schemeClr val="tx1">
                    <a:lumMod val="85000"/>
                    <a:lumOff val="15000"/>
                  </a:schemeClr>
                </a:solidFill>
                <a:effectLst>
                  <a:outerShdw dist="38100" dir="2700000" algn="bl" rotWithShape="0">
                    <a:schemeClr val="tx1"/>
                  </a:outerShdw>
                </a:effectLst>
              </a:rPr>
              <a:t>CONCLUSIONES</a:t>
            </a:r>
          </a:p>
        </p:txBody>
      </p:sp>
      <p:sp>
        <p:nvSpPr>
          <p:cNvPr id="5" name="Marcador de número de diapositiva 5">
            <a:extLst>
              <a:ext uri="{FF2B5EF4-FFF2-40B4-BE49-F238E27FC236}">
                <a16:creationId xmlns:a16="http://schemas.microsoft.com/office/drawing/2014/main" id="{94ED0078-52B8-4CFF-BA65-3B9365BFB603}"/>
              </a:ext>
            </a:extLst>
          </p:cNvPr>
          <p:cNvSpPr txBox="1">
            <a:spLocks/>
          </p:cNvSpPr>
          <p:nvPr/>
        </p:nvSpPr>
        <p:spPr>
          <a:xfrm>
            <a:off x="10397818" y="6579067"/>
            <a:ext cx="1165920" cy="213618"/>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00532E-CC41-3144-A800-37B35F439EF7}" type="slidenum">
              <a:rPr lang="es-CL" sz="1200" smtClean="0"/>
              <a:pPr algn="ctr"/>
              <a:t>27</a:t>
            </a:fld>
            <a:endParaRPr lang="es-CL" sz="1200" dirty="0"/>
          </a:p>
        </p:txBody>
      </p:sp>
      <p:grpSp>
        <p:nvGrpSpPr>
          <p:cNvPr id="6" name="Google Shape;948;p32">
            <a:extLst>
              <a:ext uri="{FF2B5EF4-FFF2-40B4-BE49-F238E27FC236}">
                <a16:creationId xmlns:a16="http://schemas.microsoft.com/office/drawing/2014/main" id="{A3D5DE88-A9D4-4E03-93D9-6E29002A4DAC}"/>
              </a:ext>
            </a:extLst>
          </p:cNvPr>
          <p:cNvGrpSpPr/>
          <p:nvPr/>
        </p:nvGrpSpPr>
        <p:grpSpPr>
          <a:xfrm>
            <a:off x="1576199" y="1558277"/>
            <a:ext cx="912700" cy="3937959"/>
            <a:chOff x="2397499" y="1634577"/>
            <a:chExt cx="638887" cy="2424723"/>
          </a:xfrm>
        </p:grpSpPr>
        <p:sp>
          <p:nvSpPr>
            <p:cNvPr id="14" name="Google Shape;956;p32">
              <a:extLst>
                <a:ext uri="{FF2B5EF4-FFF2-40B4-BE49-F238E27FC236}">
                  <a16:creationId xmlns:a16="http://schemas.microsoft.com/office/drawing/2014/main" id="{27E1F512-53FD-4B8B-AAE3-9347D5BDC488}"/>
                </a:ext>
              </a:extLst>
            </p:cNvPr>
            <p:cNvSpPr/>
            <p:nvPr/>
          </p:nvSpPr>
          <p:spPr>
            <a:xfrm rot="5400000">
              <a:off x="1909954" y="2932870"/>
              <a:ext cx="1613975" cy="638886"/>
            </a:xfrm>
            <a:prstGeom prst="flowChartDelay">
              <a:avLst/>
            </a:prstGeom>
            <a:ln/>
          </p:spPr>
          <p:style>
            <a:lnRef idx="0">
              <a:schemeClr val="dk1"/>
            </a:lnRef>
            <a:fillRef idx="3">
              <a:schemeClr val="dk1"/>
            </a:fillRef>
            <a:effectRef idx="3">
              <a:schemeClr val="dk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955;p32">
              <a:extLst>
                <a:ext uri="{FF2B5EF4-FFF2-40B4-BE49-F238E27FC236}">
                  <a16:creationId xmlns:a16="http://schemas.microsoft.com/office/drawing/2014/main" id="{C11329F2-C880-4729-AEA6-07A6BCA581FF}"/>
                </a:ext>
              </a:extLst>
            </p:cNvPr>
            <p:cNvSpPr/>
            <p:nvPr/>
          </p:nvSpPr>
          <p:spPr>
            <a:xfrm>
              <a:off x="2397500" y="1634577"/>
              <a:ext cx="638886" cy="2424721"/>
            </a:xfrm>
            <a:custGeom>
              <a:avLst/>
              <a:gdLst/>
              <a:ahLst/>
              <a:cxnLst/>
              <a:rect l="l" t="t" r="r" b="b"/>
              <a:pathLst>
                <a:path w="1856" h="7044" extrusionOk="0">
                  <a:moveTo>
                    <a:pt x="1723" y="112"/>
                  </a:moveTo>
                  <a:lnTo>
                    <a:pt x="1723" y="133"/>
                  </a:lnTo>
                  <a:cubicBezTo>
                    <a:pt x="1723" y="202"/>
                    <a:pt x="1632" y="398"/>
                    <a:pt x="1564" y="488"/>
                  </a:cubicBezTo>
                  <a:lnTo>
                    <a:pt x="1564" y="509"/>
                  </a:lnTo>
                  <a:lnTo>
                    <a:pt x="1564" y="4197"/>
                  </a:lnTo>
                  <a:lnTo>
                    <a:pt x="1564" y="6275"/>
                  </a:lnTo>
                  <a:cubicBezTo>
                    <a:pt x="1564" y="6450"/>
                    <a:pt x="1500" y="6603"/>
                    <a:pt x="1368" y="6736"/>
                  </a:cubicBezTo>
                  <a:cubicBezTo>
                    <a:pt x="1256" y="6847"/>
                    <a:pt x="1081" y="6911"/>
                    <a:pt x="928" y="6911"/>
                  </a:cubicBezTo>
                  <a:cubicBezTo>
                    <a:pt x="573" y="6911"/>
                    <a:pt x="286" y="6625"/>
                    <a:pt x="286" y="6275"/>
                  </a:cubicBezTo>
                  <a:lnTo>
                    <a:pt x="286" y="1150"/>
                  </a:lnTo>
                  <a:lnTo>
                    <a:pt x="286" y="1060"/>
                  </a:lnTo>
                  <a:lnTo>
                    <a:pt x="286" y="509"/>
                  </a:lnTo>
                  <a:lnTo>
                    <a:pt x="286" y="488"/>
                  </a:lnTo>
                  <a:cubicBezTo>
                    <a:pt x="218" y="398"/>
                    <a:pt x="133" y="202"/>
                    <a:pt x="133" y="112"/>
                  </a:cubicBezTo>
                  <a:close/>
                  <a:moveTo>
                    <a:pt x="64" y="0"/>
                  </a:moveTo>
                  <a:cubicBezTo>
                    <a:pt x="43" y="0"/>
                    <a:pt x="0" y="48"/>
                    <a:pt x="0" y="112"/>
                  </a:cubicBezTo>
                  <a:cubicBezTo>
                    <a:pt x="0" y="244"/>
                    <a:pt x="133" y="488"/>
                    <a:pt x="175" y="530"/>
                  </a:cubicBezTo>
                  <a:lnTo>
                    <a:pt x="175" y="1039"/>
                  </a:lnTo>
                  <a:cubicBezTo>
                    <a:pt x="154" y="1081"/>
                    <a:pt x="154" y="1129"/>
                    <a:pt x="154" y="1150"/>
                  </a:cubicBezTo>
                  <a:lnTo>
                    <a:pt x="154" y="6275"/>
                  </a:lnTo>
                  <a:cubicBezTo>
                    <a:pt x="154" y="6694"/>
                    <a:pt x="504" y="7043"/>
                    <a:pt x="928" y="7043"/>
                  </a:cubicBezTo>
                  <a:cubicBezTo>
                    <a:pt x="1346" y="7043"/>
                    <a:pt x="1696" y="6694"/>
                    <a:pt x="1696" y="6275"/>
                  </a:cubicBezTo>
                  <a:lnTo>
                    <a:pt x="1675" y="4197"/>
                  </a:lnTo>
                  <a:lnTo>
                    <a:pt x="1675" y="530"/>
                  </a:lnTo>
                  <a:cubicBezTo>
                    <a:pt x="1723" y="488"/>
                    <a:pt x="1855" y="244"/>
                    <a:pt x="1855" y="133"/>
                  </a:cubicBezTo>
                  <a:cubicBezTo>
                    <a:pt x="1855" y="48"/>
                    <a:pt x="1807" y="0"/>
                    <a:pt x="1786"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525;p41">
            <a:extLst>
              <a:ext uri="{FF2B5EF4-FFF2-40B4-BE49-F238E27FC236}">
                <a16:creationId xmlns:a16="http://schemas.microsoft.com/office/drawing/2014/main" id="{0185ED7A-1583-4503-8CB2-E005CB7A74CD}"/>
              </a:ext>
            </a:extLst>
          </p:cNvPr>
          <p:cNvSpPr/>
          <p:nvPr/>
        </p:nvSpPr>
        <p:spPr>
          <a:xfrm>
            <a:off x="470591" y="352603"/>
            <a:ext cx="763496" cy="701698"/>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dk1"/>
          </a:lnRef>
          <a:fillRef idx="3">
            <a:schemeClr val="dk1"/>
          </a:fillRef>
          <a:effectRef idx="3">
            <a:schemeClr val="dk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EC" sz="3200" b="1" dirty="0">
                <a:solidFill>
                  <a:srgbClr val="FFFFFF"/>
                </a:solidFill>
                <a:latin typeface="+mj-lt"/>
              </a:rPr>
              <a:t>5</a:t>
            </a:r>
            <a:endParaRPr sz="3200" b="1" dirty="0">
              <a:solidFill>
                <a:srgbClr val="FFFFFF"/>
              </a:solidFill>
              <a:latin typeface="+mj-lt"/>
            </a:endParaRPr>
          </a:p>
        </p:txBody>
      </p:sp>
      <p:sp>
        <p:nvSpPr>
          <p:cNvPr id="16" name="Google Shape;15528;p41">
            <a:extLst>
              <a:ext uri="{FF2B5EF4-FFF2-40B4-BE49-F238E27FC236}">
                <a16:creationId xmlns:a16="http://schemas.microsoft.com/office/drawing/2014/main" id="{1D353118-6987-46A3-A9C2-2D0804EB7092}"/>
              </a:ext>
            </a:extLst>
          </p:cNvPr>
          <p:cNvSpPr/>
          <p:nvPr/>
        </p:nvSpPr>
        <p:spPr>
          <a:xfrm>
            <a:off x="377326" y="266364"/>
            <a:ext cx="950027" cy="874177"/>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ángulo 1">
            <a:extLst>
              <a:ext uri="{FF2B5EF4-FFF2-40B4-BE49-F238E27FC236}">
                <a16:creationId xmlns:a16="http://schemas.microsoft.com/office/drawing/2014/main" id="{1F34673D-1D19-4617-AA4D-F39C85C1A401}"/>
              </a:ext>
            </a:extLst>
          </p:cNvPr>
          <p:cNvSpPr/>
          <p:nvPr/>
        </p:nvSpPr>
        <p:spPr>
          <a:xfrm>
            <a:off x="2428887" y="2824480"/>
            <a:ext cx="264880" cy="2671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ángulo 10">
            <a:extLst>
              <a:ext uri="{FF2B5EF4-FFF2-40B4-BE49-F238E27FC236}">
                <a16:creationId xmlns:a16="http://schemas.microsoft.com/office/drawing/2014/main" id="{FB87A47E-C754-4AB7-AD27-B902B5080468}"/>
              </a:ext>
            </a:extLst>
          </p:cNvPr>
          <p:cNvSpPr/>
          <p:nvPr/>
        </p:nvSpPr>
        <p:spPr>
          <a:xfrm>
            <a:off x="1327353" y="2744135"/>
            <a:ext cx="299135" cy="2477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395104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642;p25">
            <a:extLst>
              <a:ext uri="{FF2B5EF4-FFF2-40B4-BE49-F238E27FC236}">
                <a16:creationId xmlns:a16="http://schemas.microsoft.com/office/drawing/2014/main" id="{5C3AEC5E-0214-4FAA-A675-ED66E95102DB}"/>
              </a:ext>
            </a:extLst>
          </p:cNvPr>
          <p:cNvSpPr/>
          <p:nvPr/>
        </p:nvSpPr>
        <p:spPr>
          <a:xfrm>
            <a:off x="1035099" y="3259764"/>
            <a:ext cx="742869" cy="2771484"/>
          </a:xfrm>
          <a:custGeom>
            <a:avLst/>
            <a:gdLst/>
            <a:ahLst/>
            <a:cxnLst/>
            <a:rect l="l" t="t" r="r" b="b"/>
            <a:pathLst>
              <a:path w="5594" h="20870" extrusionOk="0">
                <a:moveTo>
                  <a:pt x="5046" y="1127"/>
                </a:moveTo>
                <a:cubicBezTo>
                  <a:pt x="5076" y="1420"/>
                  <a:pt x="5046" y="1775"/>
                  <a:pt x="4945" y="2192"/>
                </a:cubicBezTo>
                <a:lnTo>
                  <a:pt x="640" y="2192"/>
                </a:lnTo>
                <a:cubicBezTo>
                  <a:pt x="548" y="1775"/>
                  <a:pt x="509" y="1420"/>
                  <a:pt x="548" y="1127"/>
                </a:cubicBezTo>
                <a:close/>
                <a:moveTo>
                  <a:pt x="4822" y="2709"/>
                </a:moveTo>
                <a:cubicBezTo>
                  <a:pt x="4691" y="3025"/>
                  <a:pt x="4529" y="3380"/>
                  <a:pt x="4305" y="3766"/>
                </a:cubicBezTo>
                <a:lnTo>
                  <a:pt x="1281" y="3766"/>
                </a:lnTo>
                <a:cubicBezTo>
                  <a:pt x="1057" y="3380"/>
                  <a:pt x="895" y="3025"/>
                  <a:pt x="772" y="2709"/>
                </a:cubicBezTo>
                <a:close/>
                <a:moveTo>
                  <a:pt x="3919" y="4283"/>
                </a:moveTo>
                <a:cubicBezTo>
                  <a:pt x="3634" y="4638"/>
                  <a:pt x="3248" y="4985"/>
                  <a:pt x="2793" y="5309"/>
                </a:cubicBezTo>
                <a:cubicBezTo>
                  <a:pt x="2345" y="4985"/>
                  <a:pt x="1960" y="4638"/>
                  <a:pt x="1667" y="4283"/>
                </a:cubicBezTo>
                <a:close/>
                <a:moveTo>
                  <a:pt x="2793" y="5949"/>
                </a:moveTo>
                <a:cubicBezTo>
                  <a:pt x="3279" y="6273"/>
                  <a:pt x="3634" y="6628"/>
                  <a:pt x="3919" y="6983"/>
                </a:cubicBezTo>
                <a:lnTo>
                  <a:pt x="1667" y="6983"/>
                </a:lnTo>
                <a:cubicBezTo>
                  <a:pt x="1960" y="6628"/>
                  <a:pt x="2345" y="6273"/>
                  <a:pt x="2793" y="5949"/>
                </a:cubicBezTo>
                <a:close/>
                <a:moveTo>
                  <a:pt x="4305" y="7492"/>
                </a:moveTo>
                <a:cubicBezTo>
                  <a:pt x="4529" y="7878"/>
                  <a:pt x="4691" y="8233"/>
                  <a:pt x="4822" y="8557"/>
                </a:cubicBezTo>
                <a:lnTo>
                  <a:pt x="772" y="8557"/>
                </a:lnTo>
                <a:cubicBezTo>
                  <a:pt x="895" y="8233"/>
                  <a:pt x="1057" y="7878"/>
                  <a:pt x="1281" y="7492"/>
                </a:cubicBezTo>
                <a:close/>
                <a:moveTo>
                  <a:pt x="4945" y="9074"/>
                </a:moveTo>
                <a:cubicBezTo>
                  <a:pt x="5046" y="9490"/>
                  <a:pt x="5046" y="9845"/>
                  <a:pt x="5046" y="10130"/>
                </a:cubicBezTo>
                <a:lnTo>
                  <a:pt x="548" y="10130"/>
                </a:lnTo>
                <a:cubicBezTo>
                  <a:pt x="548" y="9845"/>
                  <a:pt x="548" y="9490"/>
                  <a:pt x="640" y="9074"/>
                </a:cubicBezTo>
                <a:close/>
                <a:moveTo>
                  <a:pt x="5046" y="10647"/>
                </a:moveTo>
                <a:cubicBezTo>
                  <a:pt x="5076" y="10964"/>
                  <a:pt x="5046" y="11349"/>
                  <a:pt x="4945" y="11805"/>
                </a:cubicBezTo>
                <a:lnTo>
                  <a:pt x="640" y="11805"/>
                </a:lnTo>
                <a:cubicBezTo>
                  <a:pt x="548" y="11349"/>
                  <a:pt x="548" y="10964"/>
                  <a:pt x="548" y="10647"/>
                </a:cubicBezTo>
                <a:close/>
                <a:moveTo>
                  <a:pt x="4822" y="12314"/>
                </a:moveTo>
                <a:cubicBezTo>
                  <a:pt x="4691" y="12638"/>
                  <a:pt x="4529" y="12993"/>
                  <a:pt x="4305" y="13378"/>
                </a:cubicBezTo>
                <a:lnTo>
                  <a:pt x="1281" y="13378"/>
                </a:lnTo>
                <a:cubicBezTo>
                  <a:pt x="1057" y="12993"/>
                  <a:pt x="895" y="12638"/>
                  <a:pt x="772" y="12314"/>
                </a:cubicBezTo>
                <a:close/>
                <a:moveTo>
                  <a:pt x="3919" y="13895"/>
                </a:moveTo>
                <a:cubicBezTo>
                  <a:pt x="3634" y="14242"/>
                  <a:pt x="3279" y="14597"/>
                  <a:pt x="2793" y="14921"/>
                </a:cubicBezTo>
                <a:cubicBezTo>
                  <a:pt x="2345" y="14597"/>
                  <a:pt x="1960" y="14242"/>
                  <a:pt x="1667" y="13895"/>
                </a:cubicBezTo>
                <a:close/>
                <a:moveTo>
                  <a:pt x="2793" y="15562"/>
                </a:moveTo>
                <a:cubicBezTo>
                  <a:pt x="3248" y="15886"/>
                  <a:pt x="3634" y="16241"/>
                  <a:pt x="3919" y="16596"/>
                </a:cubicBezTo>
                <a:lnTo>
                  <a:pt x="1667" y="16596"/>
                </a:lnTo>
                <a:cubicBezTo>
                  <a:pt x="1960" y="16241"/>
                  <a:pt x="2345" y="15886"/>
                  <a:pt x="2793" y="15562"/>
                </a:cubicBezTo>
                <a:close/>
                <a:moveTo>
                  <a:pt x="4305" y="17105"/>
                </a:moveTo>
                <a:cubicBezTo>
                  <a:pt x="4529" y="17490"/>
                  <a:pt x="4691" y="17845"/>
                  <a:pt x="4822" y="18169"/>
                </a:cubicBezTo>
                <a:lnTo>
                  <a:pt x="772" y="18169"/>
                </a:lnTo>
                <a:cubicBezTo>
                  <a:pt x="895" y="17845"/>
                  <a:pt x="1057" y="17490"/>
                  <a:pt x="1281" y="17105"/>
                </a:cubicBezTo>
                <a:close/>
                <a:moveTo>
                  <a:pt x="4945" y="18679"/>
                </a:moveTo>
                <a:cubicBezTo>
                  <a:pt x="5046" y="19103"/>
                  <a:pt x="5076" y="19450"/>
                  <a:pt x="5046" y="19743"/>
                </a:cubicBezTo>
                <a:lnTo>
                  <a:pt x="548" y="19743"/>
                </a:lnTo>
                <a:cubicBezTo>
                  <a:pt x="509" y="19450"/>
                  <a:pt x="548" y="19103"/>
                  <a:pt x="640" y="18679"/>
                </a:cubicBezTo>
                <a:close/>
                <a:moveTo>
                  <a:pt x="379" y="0"/>
                </a:moveTo>
                <a:cubicBezTo>
                  <a:pt x="251" y="0"/>
                  <a:pt x="156" y="90"/>
                  <a:pt x="124" y="202"/>
                </a:cubicBezTo>
                <a:cubicBezTo>
                  <a:pt x="124" y="202"/>
                  <a:pt x="62" y="425"/>
                  <a:pt x="31" y="780"/>
                </a:cubicBezTo>
                <a:lnTo>
                  <a:pt x="31" y="873"/>
                </a:lnTo>
                <a:lnTo>
                  <a:pt x="31" y="904"/>
                </a:lnTo>
                <a:cubicBezTo>
                  <a:pt x="0" y="1644"/>
                  <a:pt x="93" y="2902"/>
                  <a:pt x="895" y="4121"/>
                </a:cubicBezTo>
                <a:lnTo>
                  <a:pt x="964" y="4182"/>
                </a:lnTo>
                <a:cubicBezTo>
                  <a:pt x="1319" y="4699"/>
                  <a:pt x="1767" y="5178"/>
                  <a:pt x="2345" y="5633"/>
                </a:cubicBezTo>
                <a:cubicBezTo>
                  <a:pt x="1736" y="6080"/>
                  <a:pt x="1281" y="6597"/>
                  <a:pt x="964" y="7106"/>
                </a:cubicBezTo>
                <a:lnTo>
                  <a:pt x="934" y="7106"/>
                </a:lnTo>
                <a:cubicBezTo>
                  <a:pt x="62" y="8426"/>
                  <a:pt x="0" y="9745"/>
                  <a:pt x="31" y="10424"/>
                </a:cubicBezTo>
                <a:cubicBezTo>
                  <a:pt x="0" y="11095"/>
                  <a:pt x="62" y="12414"/>
                  <a:pt x="934" y="13733"/>
                </a:cubicBezTo>
                <a:cubicBezTo>
                  <a:pt x="934" y="13764"/>
                  <a:pt x="934" y="13764"/>
                  <a:pt x="964" y="13795"/>
                </a:cubicBezTo>
                <a:cubicBezTo>
                  <a:pt x="1319" y="14281"/>
                  <a:pt x="1767" y="14790"/>
                  <a:pt x="2345" y="15245"/>
                </a:cubicBezTo>
                <a:cubicBezTo>
                  <a:pt x="1736" y="15693"/>
                  <a:pt x="1281" y="16210"/>
                  <a:pt x="964" y="16688"/>
                </a:cubicBezTo>
                <a:cubicBezTo>
                  <a:pt x="934" y="16719"/>
                  <a:pt x="934" y="16719"/>
                  <a:pt x="934" y="16750"/>
                </a:cubicBezTo>
                <a:cubicBezTo>
                  <a:pt x="93" y="17976"/>
                  <a:pt x="0" y="19226"/>
                  <a:pt x="31" y="19967"/>
                </a:cubicBezTo>
                <a:lnTo>
                  <a:pt x="31" y="19998"/>
                </a:lnTo>
                <a:lnTo>
                  <a:pt x="31" y="20067"/>
                </a:lnTo>
                <a:cubicBezTo>
                  <a:pt x="62" y="20453"/>
                  <a:pt x="124" y="20677"/>
                  <a:pt x="124" y="20677"/>
                </a:cubicBezTo>
                <a:cubicBezTo>
                  <a:pt x="162" y="20769"/>
                  <a:pt x="255" y="20870"/>
                  <a:pt x="386" y="20870"/>
                </a:cubicBezTo>
                <a:lnTo>
                  <a:pt x="448" y="20870"/>
                </a:lnTo>
                <a:cubicBezTo>
                  <a:pt x="579" y="20839"/>
                  <a:pt x="640" y="20677"/>
                  <a:pt x="610" y="20545"/>
                </a:cubicBezTo>
                <a:cubicBezTo>
                  <a:pt x="610" y="20515"/>
                  <a:pt x="579" y="20414"/>
                  <a:pt x="579" y="20260"/>
                </a:cubicBezTo>
                <a:lnTo>
                  <a:pt x="5015" y="20260"/>
                </a:lnTo>
                <a:cubicBezTo>
                  <a:pt x="5015" y="20414"/>
                  <a:pt x="4984" y="20515"/>
                  <a:pt x="4984" y="20545"/>
                </a:cubicBezTo>
                <a:cubicBezTo>
                  <a:pt x="4945" y="20677"/>
                  <a:pt x="5015" y="20839"/>
                  <a:pt x="5177" y="20870"/>
                </a:cubicBezTo>
                <a:lnTo>
                  <a:pt x="5239" y="20870"/>
                </a:lnTo>
                <a:cubicBezTo>
                  <a:pt x="5331" y="20870"/>
                  <a:pt x="5431" y="20769"/>
                  <a:pt x="5462" y="20677"/>
                </a:cubicBezTo>
                <a:cubicBezTo>
                  <a:pt x="5462" y="20677"/>
                  <a:pt x="5524" y="20453"/>
                  <a:pt x="5563" y="20098"/>
                </a:cubicBezTo>
                <a:lnTo>
                  <a:pt x="5563" y="19998"/>
                </a:lnTo>
                <a:lnTo>
                  <a:pt x="5563" y="19967"/>
                </a:lnTo>
                <a:cubicBezTo>
                  <a:pt x="5593" y="19226"/>
                  <a:pt x="5493" y="17976"/>
                  <a:pt x="4691" y="16750"/>
                </a:cubicBezTo>
                <a:cubicBezTo>
                  <a:pt x="4660" y="16719"/>
                  <a:pt x="4660" y="16688"/>
                  <a:pt x="4629" y="16688"/>
                </a:cubicBezTo>
                <a:cubicBezTo>
                  <a:pt x="4274" y="16171"/>
                  <a:pt x="3827" y="15693"/>
                  <a:pt x="3248" y="15245"/>
                </a:cubicBezTo>
                <a:cubicBezTo>
                  <a:pt x="3858" y="14759"/>
                  <a:pt x="4305" y="14281"/>
                  <a:pt x="4629" y="13764"/>
                </a:cubicBezTo>
                <a:lnTo>
                  <a:pt x="4660" y="13764"/>
                </a:lnTo>
                <a:cubicBezTo>
                  <a:pt x="5524" y="12445"/>
                  <a:pt x="5593" y="11126"/>
                  <a:pt x="5563" y="10455"/>
                </a:cubicBezTo>
                <a:lnTo>
                  <a:pt x="5563" y="10385"/>
                </a:lnTo>
                <a:cubicBezTo>
                  <a:pt x="5593" y="9714"/>
                  <a:pt x="5524" y="8426"/>
                  <a:pt x="4691" y="7145"/>
                </a:cubicBezTo>
                <a:cubicBezTo>
                  <a:pt x="4660" y="7106"/>
                  <a:pt x="4660" y="7075"/>
                  <a:pt x="4629" y="7075"/>
                </a:cubicBezTo>
                <a:cubicBezTo>
                  <a:pt x="4305" y="6597"/>
                  <a:pt x="3858" y="6080"/>
                  <a:pt x="3248" y="5633"/>
                </a:cubicBezTo>
                <a:cubicBezTo>
                  <a:pt x="3858" y="5178"/>
                  <a:pt x="4305" y="4668"/>
                  <a:pt x="4629" y="4182"/>
                </a:cubicBezTo>
                <a:cubicBezTo>
                  <a:pt x="4660" y="4152"/>
                  <a:pt x="4660" y="4152"/>
                  <a:pt x="4660" y="4121"/>
                </a:cubicBezTo>
                <a:cubicBezTo>
                  <a:pt x="5493" y="2902"/>
                  <a:pt x="5593" y="1644"/>
                  <a:pt x="5563" y="904"/>
                </a:cubicBezTo>
                <a:lnTo>
                  <a:pt x="5563" y="873"/>
                </a:lnTo>
                <a:lnTo>
                  <a:pt x="5563" y="811"/>
                </a:lnTo>
                <a:cubicBezTo>
                  <a:pt x="5524" y="425"/>
                  <a:pt x="5462" y="202"/>
                  <a:pt x="5462" y="202"/>
                </a:cubicBezTo>
                <a:cubicBezTo>
                  <a:pt x="5436" y="90"/>
                  <a:pt x="5337" y="0"/>
                  <a:pt x="5231" y="0"/>
                </a:cubicBezTo>
                <a:cubicBezTo>
                  <a:pt x="5213" y="0"/>
                  <a:pt x="5195" y="3"/>
                  <a:pt x="5177" y="9"/>
                </a:cubicBezTo>
                <a:cubicBezTo>
                  <a:pt x="5015" y="40"/>
                  <a:pt x="4945" y="202"/>
                  <a:pt x="4984" y="325"/>
                </a:cubicBezTo>
                <a:cubicBezTo>
                  <a:pt x="4984" y="356"/>
                  <a:pt x="5015" y="456"/>
                  <a:pt x="5015" y="618"/>
                </a:cubicBezTo>
                <a:lnTo>
                  <a:pt x="579" y="618"/>
                </a:lnTo>
                <a:cubicBezTo>
                  <a:pt x="579" y="456"/>
                  <a:pt x="610" y="356"/>
                  <a:pt x="610" y="325"/>
                </a:cubicBezTo>
                <a:cubicBezTo>
                  <a:pt x="640" y="202"/>
                  <a:pt x="579" y="40"/>
                  <a:pt x="448" y="9"/>
                </a:cubicBezTo>
                <a:cubicBezTo>
                  <a:pt x="424" y="3"/>
                  <a:pt x="401" y="0"/>
                  <a:pt x="379" y="0"/>
                </a:cubicBezTo>
                <a:close/>
              </a:path>
            </a:pathLst>
          </a:custGeom>
          <a:solidFill>
            <a:srgbClr val="0873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4" name="Google Shape;632;p25">
            <a:extLst>
              <a:ext uri="{FF2B5EF4-FFF2-40B4-BE49-F238E27FC236}">
                <a16:creationId xmlns:a16="http://schemas.microsoft.com/office/drawing/2014/main" id="{E139468F-CACB-499B-B0EE-31C8DE714A68}"/>
              </a:ext>
            </a:extLst>
          </p:cNvPr>
          <p:cNvGrpSpPr/>
          <p:nvPr/>
        </p:nvGrpSpPr>
        <p:grpSpPr>
          <a:xfrm>
            <a:off x="2159733" y="1376485"/>
            <a:ext cx="1437194" cy="3461753"/>
            <a:chOff x="3447781" y="1440076"/>
            <a:chExt cx="1437194" cy="3461753"/>
          </a:xfrm>
        </p:grpSpPr>
        <p:grpSp>
          <p:nvGrpSpPr>
            <p:cNvPr id="25" name="Google Shape;633;p25">
              <a:extLst>
                <a:ext uri="{FF2B5EF4-FFF2-40B4-BE49-F238E27FC236}">
                  <a16:creationId xmlns:a16="http://schemas.microsoft.com/office/drawing/2014/main" id="{B7F27BF7-3C3E-4BF0-A143-F93CC6AE25F1}"/>
                </a:ext>
              </a:extLst>
            </p:cNvPr>
            <p:cNvGrpSpPr/>
            <p:nvPr/>
          </p:nvGrpSpPr>
          <p:grpSpPr>
            <a:xfrm>
              <a:off x="3609975" y="1634925"/>
              <a:ext cx="1275000" cy="3074069"/>
              <a:chOff x="3609975" y="1634925"/>
              <a:chExt cx="1275000" cy="3074069"/>
            </a:xfrm>
          </p:grpSpPr>
          <p:cxnSp>
            <p:nvCxnSpPr>
              <p:cNvPr id="30" name="Google Shape;634;p25">
                <a:extLst>
                  <a:ext uri="{FF2B5EF4-FFF2-40B4-BE49-F238E27FC236}">
                    <a16:creationId xmlns:a16="http://schemas.microsoft.com/office/drawing/2014/main" id="{477DC21B-EC32-43C5-94A8-74E7A0C4F369}"/>
                  </a:ext>
                </a:extLst>
              </p:cNvPr>
              <p:cNvCxnSpPr/>
              <p:nvPr/>
            </p:nvCxnSpPr>
            <p:spPr>
              <a:xfrm rot="10800000" flipH="1">
                <a:off x="3609975" y="1634925"/>
                <a:ext cx="1275000" cy="3300"/>
              </a:xfrm>
              <a:prstGeom prst="straightConnector1">
                <a:avLst/>
              </a:prstGeom>
              <a:noFill/>
              <a:ln w="19050" cap="flat" cmpd="sng">
                <a:solidFill>
                  <a:srgbClr val="0EAAB5"/>
                </a:solidFill>
                <a:prstDash val="solid"/>
                <a:round/>
                <a:headEnd type="none" w="med" len="med"/>
                <a:tailEnd type="oval" w="med" len="med"/>
              </a:ln>
            </p:spPr>
          </p:cxnSp>
          <p:cxnSp>
            <p:nvCxnSpPr>
              <p:cNvPr id="31" name="Google Shape;635;p25">
                <a:extLst>
                  <a:ext uri="{FF2B5EF4-FFF2-40B4-BE49-F238E27FC236}">
                    <a16:creationId xmlns:a16="http://schemas.microsoft.com/office/drawing/2014/main" id="{22A8582F-E925-4791-8028-5DD926BE3058}"/>
                  </a:ext>
                </a:extLst>
              </p:cNvPr>
              <p:cNvCxnSpPr/>
              <p:nvPr/>
            </p:nvCxnSpPr>
            <p:spPr>
              <a:xfrm rot="10800000" flipH="1">
                <a:off x="3609975" y="3042730"/>
                <a:ext cx="1275000" cy="3300"/>
              </a:xfrm>
              <a:prstGeom prst="straightConnector1">
                <a:avLst/>
              </a:prstGeom>
              <a:noFill/>
              <a:ln w="19050" cap="flat" cmpd="sng">
                <a:solidFill>
                  <a:srgbClr val="F7AF60"/>
                </a:solidFill>
                <a:prstDash val="solid"/>
                <a:round/>
                <a:headEnd type="none" w="med" len="med"/>
                <a:tailEnd type="oval" w="med" len="med"/>
              </a:ln>
            </p:spPr>
          </p:cxnSp>
          <p:cxnSp>
            <p:nvCxnSpPr>
              <p:cNvPr id="32" name="Google Shape;636;p25">
                <a:extLst>
                  <a:ext uri="{FF2B5EF4-FFF2-40B4-BE49-F238E27FC236}">
                    <a16:creationId xmlns:a16="http://schemas.microsoft.com/office/drawing/2014/main" id="{538D3625-E0AB-41B7-A631-992ACD24F01B}"/>
                  </a:ext>
                </a:extLst>
              </p:cNvPr>
              <p:cNvCxnSpPr/>
              <p:nvPr/>
            </p:nvCxnSpPr>
            <p:spPr>
              <a:xfrm rot="10800000" flipH="1">
                <a:off x="3609975" y="4705694"/>
                <a:ext cx="1275000" cy="3300"/>
              </a:xfrm>
              <a:prstGeom prst="straightConnector1">
                <a:avLst/>
              </a:prstGeom>
              <a:noFill/>
              <a:ln w="19050" cap="flat" cmpd="sng">
                <a:solidFill>
                  <a:srgbClr val="E7716B"/>
                </a:solidFill>
                <a:prstDash val="solid"/>
                <a:round/>
                <a:headEnd type="none" w="med" len="med"/>
                <a:tailEnd type="oval" w="med" len="med"/>
              </a:ln>
            </p:spPr>
          </p:cxnSp>
        </p:grpSp>
        <p:sp>
          <p:nvSpPr>
            <p:cNvPr id="26" name="Google Shape;638;p25">
              <a:extLst>
                <a:ext uri="{FF2B5EF4-FFF2-40B4-BE49-F238E27FC236}">
                  <a16:creationId xmlns:a16="http://schemas.microsoft.com/office/drawing/2014/main" id="{362B72FB-6569-4670-BD76-0E0DDE6D1EEA}"/>
                </a:ext>
              </a:extLst>
            </p:cNvPr>
            <p:cNvSpPr/>
            <p:nvPr/>
          </p:nvSpPr>
          <p:spPr>
            <a:xfrm>
              <a:off x="3447781" y="4511154"/>
              <a:ext cx="390675" cy="390675"/>
            </a:xfrm>
            <a:custGeom>
              <a:avLst/>
              <a:gdLst/>
              <a:ahLst/>
              <a:cxnLst/>
              <a:rect l="l" t="t" r="r" b="b"/>
              <a:pathLst>
                <a:path w="2614" h="2614" extrusionOk="0">
                  <a:moveTo>
                    <a:pt x="1307" y="1"/>
                  </a:moveTo>
                  <a:cubicBezTo>
                    <a:pt x="585" y="1"/>
                    <a:pt x="1" y="585"/>
                    <a:pt x="1" y="1307"/>
                  </a:cubicBezTo>
                  <a:cubicBezTo>
                    <a:pt x="1" y="2029"/>
                    <a:pt x="585" y="2614"/>
                    <a:pt x="1307" y="2614"/>
                  </a:cubicBezTo>
                  <a:cubicBezTo>
                    <a:pt x="2025" y="2614"/>
                    <a:pt x="2613" y="2029"/>
                    <a:pt x="2613" y="1307"/>
                  </a:cubicBezTo>
                  <a:cubicBezTo>
                    <a:pt x="2613" y="585"/>
                    <a:pt x="2025" y="1"/>
                    <a:pt x="1307" y="1"/>
                  </a:cubicBezTo>
                  <a:close/>
                </a:path>
              </a:pathLst>
            </a:custGeom>
            <a:solidFill>
              <a:srgbClr val="E771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FFFFFF"/>
                  </a:solidFill>
                  <a:effectLst/>
                  <a:uLnTx/>
                  <a:uFillTx/>
                  <a:latin typeface="Fira Sans"/>
                  <a:ea typeface="Fira Sans"/>
                  <a:cs typeface="Fira Sans"/>
                  <a:sym typeface="Fira Sans"/>
                </a:rPr>
                <a:t>03</a:t>
              </a:r>
              <a:endParaRPr kumimoji="0" sz="1400" b="1"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27" name="Google Shape;639;p25">
              <a:extLst>
                <a:ext uri="{FF2B5EF4-FFF2-40B4-BE49-F238E27FC236}">
                  <a16:creationId xmlns:a16="http://schemas.microsoft.com/office/drawing/2014/main" id="{11D83071-3EF6-4331-B5DC-43150F2A6790}"/>
                </a:ext>
              </a:extLst>
            </p:cNvPr>
            <p:cNvSpPr/>
            <p:nvPr/>
          </p:nvSpPr>
          <p:spPr>
            <a:xfrm flipH="1">
              <a:off x="3447781" y="1440076"/>
              <a:ext cx="390675" cy="388732"/>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0EAAB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FFFFFF"/>
                  </a:solidFill>
                  <a:effectLst/>
                  <a:uLnTx/>
                  <a:uFillTx/>
                  <a:latin typeface="Fira Sans"/>
                  <a:ea typeface="Fira Sans"/>
                  <a:cs typeface="Fira Sans"/>
                  <a:sym typeface="Fira Sans"/>
                </a:rPr>
                <a:t>01</a:t>
              </a:r>
              <a:endParaRPr kumimoji="0" sz="1400" b="1"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28" name="Google Shape;640;p25">
              <a:extLst>
                <a:ext uri="{FF2B5EF4-FFF2-40B4-BE49-F238E27FC236}">
                  <a16:creationId xmlns:a16="http://schemas.microsoft.com/office/drawing/2014/main" id="{9D4CC233-E124-445C-A985-752CDFEE8209}"/>
                </a:ext>
              </a:extLst>
            </p:cNvPr>
            <p:cNvSpPr/>
            <p:nvPr/>
          </p:nvSpPr>
          <p:spPr>
            <a:xfrm flipH="1">
              <a:off x="3447855" y="2847951"/>
              <a:ext cx="390526" cy="390526"/>
            </a:xfrm>
            <a:custGeom>
              <a:avLst/>
              <a:gdLst/>
              <a:ahLst/>
              <a:cxnLst/>
              <a:rect l="l" t="t" r="r" b="b"/>
              <a:pathLst>
                <a:path w="2613" h="2613" extrusionOk="0">
                  <a:moveTo>
                    <a:pt x="1307" y="0"/>
                  </a:moveTo>
                  <a:cubicBezTo>
                    <a:pt x="585" y="0"/>
                    <a:pt x="0" y="588"/>
                    <a:pt x="0" y="1306"/>
                  </a:cubicBezTo>
                  <a:cubicBezTo>
                    <a:pt x="0" y="2028"/>
                    <a:pt x="585" y="2613"/>
                    <a:pt x="1307" y="2613"/>
                  </a:cubicBezTo>
                  <a:cubicBezTo>
                    <a:pt x="2028" y="2613"/>
                    <a:pt x="2613" y="2028"/>
                    <a:pt x="2613" y="1306"/>
                  </a:cubicBezTo>
                  <a:cubicBezTo>
                    <a:pt x="2613" y="588"/>
                    <a:pt x="2028" y="0"/>
                    <a:pt x="1307" y="0"/>
                  </a:cubicBezTo>
                  <a:close/>
                </a:path>
              </a:pathLst>
            </a:custGeom>
            <a:solidFill>
              <a:srgbClr val="F7AF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FFFFFF"/>
                  </a:solidFill>
                  <a:effectLst/>
                  <a:uLnTx/>
                  <a:uFillTx/>
                  <a:latin typeface="Fira Sans"/>
                  <a:ea typeface="Fira Sans"/>
                  <a:cs typeface="Fira Sans"/>
                  <a:sym typeface="Fira Sans"/>
                </a:rPr>
                <a:t>02</a:t>
              </a:r>
              <a:endParaRPr kumimoji="0" sz="1400" b="1"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grpSp>
      <p:sp>
        <p:nvSpPr>
          <p:cNvPr id="34" name="Google Shape;642;p25">
            <a:extLst>
              <a:ext uri="{FF2B5EF4-FFF2-40B4-BE49-F238E27FC236}">
                <a16:creationId xmlns:a16="http://schemas.microsoft.com/office/drawing/2014/main" id="{55419598-2D55-4D11-AA54-4D9BD289C925}"/>
              </a:ext>
            </a:extLst>
          </p:cNvPr>
          <p:cNvSpPr/>
          <p:nvPr/>
        </p:nvSpPr>
        <p:spPr>
          <a:xfrm>
            <a:off x="1035099" y="719665"/>
            <a:ext cx="742869" cy="2771484"/>
          </a:xfrm>
          <a:custGeom>
            <a:avLst/>
            <a:gdLst/>
            <a:ahLst/>
            <a:cxnLst/>
            <a:rect l="l" t="t" r="r" b="b"/>
            <a:pathLst>
              <a:path w="5594" h="20870" extrusionOk="0">
                <a:moveTo>
                  <a:pt x="5046" y="1127"/>
                </a:moveTo>
                <a:cubicBezTo>
                  <a:pt x="5076" y="1420"/>
                  <a:pt x="5046" y="1775"/>
                  <a:pt x="4945" y="2192"/>
                </a:cubicBezTo>
                <a:lnTo>
                  <a:pt x="640" y="2192"/>
                </a:lnTo>
                <a:cubicBezTo>
                  <a:pt x="548" y="1775"/>
                  <a:pt x="509" y="1420"/>
                  <a:pt x="548" y="1127"/>
                </a:cubicBezTo>
                <a:close/>
                <a:moveTo>
                  <a:pt x="4822" y="2709"/>
                </a:moveTo>
                <a:cubicBezTo>
                  <a:pt x="4691" y="3025"/>
                  <a:pt x="4529" y="3380"/>
                  <a:pt x="4305" y="3766"/>
                </a:cubicBezTo>
                <a:lnTo>
                  <a:pt x="1281" y="3766"/>
                </a:lnTo>
                <a:cubicBezTo>
                  <a:pt x="1057" y="3380"/>
                  <a:pt x="895" y="3025"/>
                  <a:pt x="772" y="2709"/>
                </a:cubicBezTo>
                <a:close/>
                <a:moveTo>
                  <a:pt x="3919" y="4283"/>
                </a:moveTo>
                <a:cubicBezTo>
                  <a:pt x="3634" y="4638"/>
                  <a:pt x="3248" y="4985"/>
                  <a:pt x="2793" y="5309"/>
                </a:cubicBezTo>
                <a:cubicBezTo>
                  <a:pt x="2345" y="4985"/>
                  <a:pt x="1960" y="4638"/>
                  <a:pt x="1667" y="4283"/>
                </a:cubicBezTo>
                <a:close/>
                <a:moveTo>
                  <a:pt x="2793" y="5949"/>
                </a:moveTo>
                <a:cubicBezTo>
                  <a:pt x="3279" y="6273"/>
                  <a:pt x="3634" y="6628"/>
                  <a:pt x="3919" y="6983"/>
                </a:cubicBezTo>
                <a:lnTo>
                  <a:pt x="1667" y="6983"/>
                </a:lnTo>
                <a:cubicBezTo>
                  <a:pt x="1960" y="6628"/>
                  <a:pt x="2345" y="6273"/>
                  <a:pt x="2793" y="5949"/>
                </a:cubicBezTo>
                <a:close/>
                <a:moveTo>
                  <a:pt x="4305" y="7492"/>
                </a:moveTo>
                <a:cubicBezTo>
                  <a:pt x="4529" y="7878"/>
                  <a:pt x="4691" y="8233"/>
                  <a:pt x="4822" y="8557"/>
                </a:cubicBezTo>
                <a:lnTo>
                  <a:pt x="772" y="8557"/>
                </a:lnTo>
                <a:cubicBezTo>
                  <a:pt x="895" y="8233"/>
                  <a:pt x="1057" y="7878"/>
                  <a:pt x="1281" y="7492"/>
                </a:cubicBezTo>
                <a:close/>
                <a:moveTo>
                  <a:pt x="4945" y="9074"/>
                </a:moveTo>
                <a:cubicBezTo>
                  <a:pt x="5046" y="9490"/>
                  <a:pt x="5046" y="9845"/>
                  <a:pt x="5046" y="10130"/>
                </a:cubicBezTo>
                <a:lnTo>
                  <a:pt x="548" y="10130"/>
                </a:lnTo>
                <a:cubicBezTo>
                  <a:pt x="548" y="9845"/>
                  <a:pt x="548" y="9490"/>
                  <a:pt x="640" y="9074"/>
                </a:cubicBezTo>
                <a:close/>
                <a:moveTo>
                  <a:pt x="5046" y="10647"/>
                </a:moveTo>
                <a:cubicBezTo>
                  <a:pt x="5076" y="10964"/>
                  <a:pt x="5046" y="11349"/>
                  <a:pt x="4945" y="11805"/>
                </a:cubicBezTo>
                <a:lnTo>
                  <a:pt x="640" y="11805"/>
                </a:lnTo>
                <a:cubicBezTo>
                  <a:pt x="548" y="11349"/>
                  <a:pt x="548" y="10964"/>
                  <a:pt x="548" y="10647"/>
                </a:cubicBezTo>
                <a:close/>
                <a:moveTo>
                  <a:pt x="4822" y="12314"/>
                </a:moveTo>
                <a:cubicBezTo>
                  <a:pt x="4691" y="12638"/>
                  <a:pt x="4529" y="12993"/>
                  <a:pt x="4305" y="13378"/>
                </a:cubicBezTo>
                <a:lnTo>
                  <a:pt x="1281" y="13378"/>
                </a:lnTo>
                <a:cubicBezTo>
                  <a:pt x="1057" y="12993"/>
                  <a:pt x="895" y="12638"/>
                  <a:pt x="772" y="12314"/>
                </a:cubicBezTo>
                <a:close/>
                <a:moveTo>
                  <a:pt x="3919" y="13895"/>
                </a:moveTo>
                <a:cubicBezTo>
                  <a:pt x="3634" y="14242"/>
                  <a:pt x="3279" y="14597"/>
                  <a:pt x="2793" y="14921"/>
                </a:cubicBezTo>
                <a:cubicBezTo>
                  <a:pt x="2345" y="14597"/>
                  <a:pt x="1960" y="14242"/>
                  <a:pt x="1667" y="13895"/>
                </a:cubicBezTo>
                <a:close/>
                <a:moveTo>
                  <a:pt x="2793" y="15562"/>
                </a:moveTo>
                <a:cubicBezTo>
                  <a:pt x="3248" y="15886"/>
                  <a:pt x="3634" y="16241"/>
                  <a:pt x="3919" y="16596"/>
                </a:cubicBezTo>
                <a:lnTo>
                  <a:pt x="1667" y="16596"/>
                </a:lnTo>
                <a:cubicBezTo>
                  <a:pt x="1960" y="16241"/>
                  <a:pt x="2345" y="15886"/>
                  <a:pt x="2793" y="15562"/>
                </a:cubicBezTo>
                <a:close/>
                <a:moveTo>
                  <a:pt x="4305" y="17105"/>
                </a:moveTo>
                <a:cubicBezTo>
                  <a:pt x="4529" y="17490"/>
                  <a:pt x="4691" y="17845"/>
                  <a:pt x="4822" y="18169"/>
                </a:cubicBezTo>
                <a:lnTo>
                  <a:pt x="772" y="18169"/>
                </a:lnTo>
                <a:cubicBezTo>
                  <a:pt x="895" y="17845"/>
                  <a:pt x="1057" y="17490"/>
                  <a:pt x="1281" y="17105"/>
                </a:cubicBezTo>
                <a:close/>
                <a:moveTo>
                  <a:pt x="4945" y="18679"/>
                </a:moveTo>
                <a:cubicBezTo>
                  <a:pt x="5046" y="19103"/>
                  <a:pt x="5076" y="19450"/>
                  <a:pt x="5046" y="19743"/>
                </a:cubicBezTo>
                <a:lnTo>
                  <a:pt x="548" y="19743"/>
                </a:lnTo>
                <a:cubicBezTo>
                  <a:pt x="509" y="19450"/>
                  <a:pt x="548" y="19103"/>
                  <a:pt x="640" y="18679"/>
                </a:cubicBezTo>
                <a:close/>
                <a:moveTo>
                  <a:pt x="379" y="0"/>
                </a:moveTo>
                <a:cubicBezTo>
                  <a:pt x="251" y="0"/>
                  <a:pt x="156" y="90"/>
                  <a:pt x="124" y="202"/>
                </a:cubicBezTo>
                <a:cubicBezTo>
                  <a:pt x="124" y="202"/>
                  <a:pt x="62" y="425"/>
                  <a:pt x="31" y="780"/>
                </a:cubicBezTo>
                <a:lnTo>
                  <a:pt x="31" y="873"/>
                </a:lnTo>
                <a:lnTo>
                  <a:pt x="31" y="904"/>
                </a:lnTo>
                <a:cubicBezTo>
                  <a:pt x="0" y="1644"/>
                  <a:pt x="93" y="2902"/>
                  <a:pt x="895" y="4121"/>
                </a:cubicBezTo>
                <a:lnTo>
                  <a:pt x="964" y="4182"/>
                </a:lnTo>
                <a:cubicBezTo>
                  <a:pt x="1319" y="4699"/>
                  <a:pt x="1767" y="5178"/>
                  <a:pt x="2345" y="5633"/>
                </a:cubicBezTo>
                <a:cubicBezTo>
                  <a:pt x="1736" y="6080"/>
                  <a:pt x="1281" y="6597"/>
                  <a:pt x="964" y="7106"/>
                </a:cubicBezTo>
                <a:lnTo>
                  <a:pt x="934" y="7106"/>
                </a:lnTo>
                <a:cubicBezTo>
                  <a:pt x="62" y="8426"/>
                  <a:pt x="0" y="9745"/>
                  <a:pt x="31" y="10424"/>
                </a:cubicBezTo>
                <a:cubicBezTo>
                  <a:pt x="0" y="11095"/>
                  <a:pt x="62" y="12414"/>
                  <a:pt x="934" y="13733"/>
                </a:cubicBezTo>
                <a:cubicBezTo>
                  <a:pt x="934" y="13764"/>
                  <a:pt x="934" y="13764"/>
                  <a:pt x="964" y="13795"/>
                </a:cubicBezTo>
                <a:cubicBezTo>
                  <a:pt x="1319" y="14281"/>
                  <a:pt x="1767" y="14790"/>
                  <a:pt x="2345" y="15245"/>
                </a:cubicBezTo>
                <a:cubicBezTo>
                  <a:pt x="1736" y="15693"/>
                  <a:pt x="1281" y="16210"/>
                  <a:pt x="964" y="16688"/>
                </a:cubicBezTo>
                <a:cubicBezTo>
                  <a:pt x="934" y="16719"/>
                  <a:pt x="934" y="16719"/>
                  <a:pt x="934" y="16750"/>
                </a:cubicBezTo>
                <a:cubicBezTo>
                  <a:pt x="93" y="17976"/>
                  <a:pt x="0" y="19226"/>
                  <a:pt x="31" y="19967"/>
                </a:cubicBezTo>
                <a:lnTo>
                  <a:pt x="31" y="19998"/>
                </a:lnTo>
                <a:lnTo>
                  <a:pt x="31" y="20067"/>
                </a:lnTo>
                <a:cubicBezTo>
                  <a:pt x="62" y="20453"/>
                  <a:pt x="124" y="20677"/>
                  <a:pt x="124" y="20677"/>
                </a:cubicBezTo>
                <a:cubicBezTo>
                  <a:pt x="162" y="20769"/>
                  <a:pt x="255" y="20870"/>
                  <a:pt x="386" y="20870"/>
                </a:cubicBezTo>
                <a:lnTo>
                  <a:pt x="448" y="20870"/>
                </a:lnTo>
                <a:cubicBezTo>
                  <a:pt x="579" y="20839"/>
                  <a:pt x="640" y="20677"/>
                  <a:pt x="610" y="20545"/>
                </a:cubicBezTo>
                <a:cubicBezTo>
                  <a:pt x="610" y="20515"/>
                  <a:pt x="579" y="20414"/>
                  <a:pt x="579" y="20260"/>
                </a:cubicBezTo>
                <a:lnTo>
                  <a:pt x="5015" y="20260"/>
                </a:lnTo>
                <a:cubicBezTo>
                  <a:pt x="5015" y="20414"/>
                  <a:pt x="4984" y="20515"/>
                  <a:pt x="4984" y="20545"/>
                </a:cubicBezTo>
                <a:cubicBezTo>
                  <a:pt x="4945" y="20677"/>
                  <a:pt x="5015" y="20839"/>
                  <a:pt x="5177" y="20870"/>
                </a:cubicBezTo>
                <a:lnTo>
                  <a:pt x="5239" y="20870"/>
                </a:lnTo>
                <a:cubicBezTo>
                  <a:pt x="5331" y="20870"/>
                  <a:pt x="5431" y="20769"/>
                  <a:pt x="5462" y="20677"/>
                </a:cubicBezTo>
                <a:cubicBezTo>
                  <a:pt x="5462" y="20677"/>
                  <a:pt x="5524" y="20453"/>
                  <a:pt x="5563" y="20098"/>
                </a:cubicBezTo>
                <a:lnTo>
                  <a:pt x="5563" y="19998"/>
                </a:lnTo>
                <a:lnTo>
                  <a:pt x="5563" y="19967"/>
                </a:lnTo>
                <a:cubicBezTo>
                  <a:pt x="5593" y="19226"/>
                  <a:pt x="5493" y="17976"/>
                  <a:pt x="4691" y="16750"/>
                </a:cubicBezTo>
                <a:cubicBezTo>
                  <a:pt x="4660" y="16719"/>
                  <a:pt x="4660" y="16688"/>
                  <a:pt x="4629" y="16688"/>
                </a:cubicBezTo>
                <a:cubicBezTo>
                  <a:pt x="4274" y="16171"/>
                  <a:pt x="3827" y="15693"/>
                  <a:pt x="3248" y="15245"/>
                </a:cubicBezTo>
                <a:cubicBezTo>
                  <a:pt x="3858" y="14759"/>
                  <a:pt x="4305" y="14281"/>
                  <a:pt x="4629" y="13764"/>
                </a:cubicBezTo>
                <a:lnTo>
                  <a:pt x="4660" y="13764"/>
                </a:lnTo>
                <a:cubicBezTo>
                  <a:pt x="5524" y="12445"/>
                  <a:pt x="5593" y="11126"/>
                  <a:pt x="5563" y="10455"/>
                </a:cubicBezTo>
                <a:lnTo>
                  <a:pt x="5563" y="10385"/>
                </a:lnTo>
                <a:cubicBezTo>
                  <a:pt x="5593" y="9714"/>
                  <a:pt x="5524" y="8426"/>
                  <a:pt x="4691" y="7145"/>
                </a:cubicBezTo>
                <a:cubicBezTo>
                  <a:pt x="4660" y="7106"/>
                  <a:pt x="4660" y="7075"/>
                  <a:pt x="4629" y="7075"/>
                </a:cubicBezTo>
                <a:cubicBezTo>
                  <a:pt x="4305" y="6597"/>
                  <a:pt x="3858" y="6080"/>
                  <a:pt x="3248" y="5633"/>
                </a:cubicBezTo>
                <a:cubicBezTo>
                  <a:pt x="3858" y="5178"/>
                  <a:pt x="4305" y="4668"/>
                  <a:pt x="4629" y="4182"/>
                </a:cubicBezTo>
                <a:cubicBezTo>
                  <a:pt x="4660" y="4152"/>
                  <a:pt x="4660" y="4152"/>
                  <a:pt x="4660" y="4121"/>
                </a:cubicBezTo>
                <a:cubicBezTo>
                  <a:pt x="5493" y="2902"/>
                  <a:pt x="5593" y="1644"/>
                  <a:pt x="5563" y="904"/>
                </a:cubicBezTo>
                <a:lnTo>
                  <a:pt x="5563" y="873"/>
                </a:lnTo>
                <a:lnTo>
                  <a:pt x="5563" y="811"/>
                </a:lnTo>
                <a:cubicBezTo>
                  <a:pt x="5524" y="425"/>
                  <a:pt x="5462" y="202"/>
                  <a:pt x="5462" y="202"/>
                </a:cubicBezTo>
                <a:cubicBezTo>
                  <a:pt x="5436" y="90"/>
                  <a:pt x="5337" y="0"/>
                  <a:pt x="5231" y="0"/>
                </a:cubicBezTo>
                <a:cubicBezTo>
                  <a:pt x="5213" y="0"/>
                  <a:pt x="5195" y="3"/>
                  <a:pt x="5177" y="9"/>
                </a:cubicBezTo>
                <a:cubicBezTo>
                  <a:pt x="5015" y="40"/>
                  <a:pt x="4945" y="202"/>
                  <a:pt x="4984" y="325"/>
                </a:cubicBezTo>
                <a:cubicBezTo>
                  <a:pt x="4984" y="356"/>
                  <a:pt x="5015" y="456"/>
                  <a:pt x="5015" y="618"/>
                </a:cubicBezTo>
                <a:lnTo>
                  <a:pt x="579" y="618"/>
                </a:lnTo>
                <a:cubicBezTo>
                  <a:pt x="579" y="456"/>
                  <a:pt x="610" y="356"/>
                  <a:pt x="610" y="325"/>
                </a:cubicBezTo>
                <a:cubicBezTo>
                  <a:pt x="640" y="202"/>
                  <a:pt x="579" y="40"/>
                  <a:pt x="448" y="9"/>
                </a:cubicBezTo>
                <a:cubicBezTo>
                  <a:pt x="424" y="3"/>
                  <a:pt x="401" y="0"/>
                  <a:pt x="379" y="0"/>
                </a:cubicBezTo>
                <a:close/>
              </a:path>
            </a:pathLst>
          </a:custGeom>
          <a:solidFill>
            <a:srgbClr val="0873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645;p25">
            <a:extLst>
              <a:ext uri="{FF2B5EF4-FFF2-40B4-BE49-F238E27FC236}">
                <a16:creationId xmlns:a16="http://schemas.microsoft.com/office/drawing/2014/main" id="{6C5CCA15-AD86-49C2-A505-BBCF5CED0324}"/>
              </a:ext>
            </a:extLst>
          </p:cNvPr>
          <p:cNvSpPr txBox="1"/>
          <p:nvPr/>
        </p:nvSpPr>
        <p:spPr>
          <a:xfrm>
            <a:off x="3673837" y="1169799"/>
            <a:ext cx="7493330" cy="896506"/>
          </a:xfrm>
          <a:prstGeom prst="rect">
            <a:avLst/>
          </a:pr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r>
              <a:rPr lang="es-ES" sz="1600" kern="0" dirty="0">
                <a:solidFill>
                  <a:srgbClr val="000000"/>
                </a:solidFill>
                <a:latin typeface="Calibri" panose="020F0502020204030204" pitchFamily="34" charset="0"/>
                <a:ea typeface="Fira Sans"/>
                <a:cs typeface="Calibri" panose="020F0502020204030204" pitchFamily="34" charset="0"/>
                <a:sym typeface="Fira Sans"/>
              </a:rPr>
              <a:t>La investigación actual presenta una exploración inicial del efecto del tratamiento con </a:t>
            </a:r>
            <a:r>
              <a:rPr lang="es-ES" sz="1600" i="1" kern="0" dirty="0">
                <a:solidFill>
                  <a:srgbClr val="000000"/>
                </a:solidFill>
                <a:latin typeface="Calibri" panose="020F0502020204030204" pitchFamily="34" charset="0"/>
                <a:ea typeface="Fira Sans"/>
                <a:cs typeface="Calibri" panose="020F0502020204030204" pitchFamily="34" charset="0"/>
                <a:sym typeface="Fira Sans"/>
              </a:rPr>
              <a:t>Trichoderma</a:t>
            </a:r>
            <a:r>
              <a:rPr lang="es-ES" sz="1600" kern="0" dirty="0">
                <a:solidFill>
                  <a:srgbClr val="000000"/>
                </a:solidFill>
                <a:latin typeface="Calibri" panose="020F0502020204030204" pitchFamily="34" charset="0"/>
                <a:ea typeface="Fira Sans"/>
                <a:cs typeface="Calibri" panose="020F0502020204030204" pitchFamily="34" charset="0"/>
                <a:sym typeface="Fira Sans"/>
              </a:rPr>
              <a:t> spp. sobre las poblaciones microbianas fúngicas de la rizósfera de cultivos de mora de Castilla en el cantón Píllaro.</a:t>
            </a:r>
            <a:endParaRPr lang="en-US" sz="1600" kern="0" dirty="0">
              <a:solidFill>
                <a:srgbClr val="000000"/>
              </a:solidFill>
              <a:latin typeface="Calibri" panose="020F0502020204030204" pitchFamily="34" charset="0"/>
              <a:ea typeface="Fira Sans"/>
              <a:cs typeface="Calibri" panose="020F0502020204030204" pitchFamily="34" charset="0"/>
              <a:sym typeface="Fira Sans"/>
            </a:endParaRPr>
          </a:p>
        </p:txBody>
      </p:sp>
      <mc:AlternateContent xmlns:mc="http://schemas.openxmlformats.org/markup-compatibility/2006" xmlns:a14="http://schemas.microsoft.com/office/drawing/2010/main">
        <mc:Choice Requires="a14">
          <p:sp>
            <p:nvSpPr>
              <p:cNvPr id="38" name="Google Shape;646;p25">
                <a:extLst>
                  <a:ext uri="{FF2B5EF4-FFF2-40B4-BE49-F238E27FC236}">
                    <a16:creationId xmlns:a16="http://schemas.microsoft.com/office/drawing/2014/main" id="{433828E4-2878-47EB-B41E-35EC95B4F098}"/>
                  </a:ext>
                </a:extLst>
              </p:cNvPr>
              <p:cNvSpPr txBox="1"/>
              <p:nvPr/>
            </p:nvSpPr>
            <p:spPr>
              <a:xfrm>
                <a:off x="3673838" y="2312438"/>
                <a:ext cx="7493329" cy="1485571"/>
              </a:xfrm>
              <a:prstGeom prst="rect">
                <a:avLst/>
              </a:pr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r>
                  <a:rPr lang="es-EC" sz="1600" dirty="0">
                    <a:effectLst/>
                    <a:latin typeface="Calibri" panose="020F0502020204030204" pitchFamily="34" charset="0"/>
                    <a:ea typeface="Times New Roman" panose="02020603050405020304" pitchFamily="18" charset="0"/>
                  </a:rPr>
                  <a:t>Se estimaron las diversidades taxonómicas, a partir de índices de diversidad alfa, e indicadores de la diversidad beta entre tratamientos, y se encontr</a:t>
                </a:r>
                <a:r>
                  <a:rPr lang="es-EC" sz="1600" dirty="0">
                    <a:latin typeface="Calibri" panose="020F0502020204030204" pitchFamily="34" charset="0"/>
                    <a:ea typeface="Times New Roman" panose="02020603050405020304" pitchFamily="18" charset="0"/>
                  </a:rPr>
                  <a:t>ó </a:t>
                </a:r>
                <a:r>
                  <a:rPr lang="es-EC" sz="1600" dirty="0">
                    <a:effectLst/>
                    <a:latin typeface="Calibri" panose="020F0502020204030204" pitchFamily="34" charset="0"/>
                    <a:ea typeface="Times New Roman" panose="02020603050405020304" pitchFamily="18" charset="0"/>
                  </a:rPr>
                  <a:t>diferencia significativa (</a:t>
                </a:r>
                <a14:m>
                  <m:oMath xmlns:m="http://schemas.openxmlformats.org/officeDocument/2006/math">
                    <m:r>
                      <a:rPr lang="es-EC" sz="1600" i="1">
                        <a:effectLst/>
                        <a:latin typeface="Cambria Math" panose="02040503050406030204" pitchFamily="18" charset="0"/>
                        <a:ea typeface="Times New Roman" panose="02020603050405020304" pitchFamily="18" charset="0"/>
                        <a:cs typeface="Calibri" panose="020F0502020204030204" pitchFamily="34" charset="0"/>
                      </a:rPr>
                      <m:t>𝑝</m:t>
                    </m:r>
                    <m:r>
                      <a:rPr lang="es-ES" sz="1600">
                        <a:solidFill>
                          <a:srgbClr val="202124"/>
                        </a:solidFill>
                        <a:effectLst/>
                        <a:latin typeface="Cambria Math" panose="02040503050406030204" pitchFamily="18" charset="0"/>
                        <a:ea typeface="Arial" panose="020B0604020202020204" pitchFamily="34" charset="0"/>
                        <a:cs typeface="Calibri" panose="020F0502020204030204" pitchFamily="34" charset="0"/>
                      </a:rPr>
                      <m:t>≈0</m:t>
                    </m:r>
                    <m:r>
                      <a:rPr lang="es-EC" sz="1600" i="1">
                        <a:effectLst/>
                        <a:latin typeface="Cambria Math" panose="02040503050406030204" pitchFamily="18" charset="0"/>
                        <a:ea typeface="Times New Roman" panose="02020603050405020304" pitchFamily="18" charset="0"/>
                        <a:cs typeface="Calibri" panose="020F0502020204030204" pitchFamily="34" charset="0"/>
                      </a:rPr>
                      <m:t>,</m:t>
                    </m:r>
                    <m:r>
                      <a:rPr lang="es-EC" sz="1600" i="1">
                        <a:effectLst/>
                        <a:latin typeface="Cambria Math" panose="02040503050406030204" pitchFamily="18" charset="0"/>
                        <a:ea typeface="Arial" panose="020B0604020202020204" pitchFamily="34" charset="0"/>
                        <a:cs typeface="Calibri" panose="020F0502020204030204" pitchFamily="34" charset="0"/>
                      </a:rPr>
                      <m:t>𝛼</m:t>
                    </m:r>
                    <m:r>
                      <a:rPr lang="es-EC" sz="1600" i="1">
                        <a:effectLst/>
                        <a:latin typeface="Cambria Math" panose="02040503050406030204" pitchFamily="18" charset="0"/>
                        <a:ea typeface="Arial" panose="020B0604020202020204" pitchFamily="34" charset="0"/>
                        <a:cs typeface="Calibri" panose="020F0502020204030204" pitchFamily="34" charset="0"/>
                      </a:rPr>
                      <m:t>=0.05)</m:t>
                    </m:r>
                  </m:oMath>
                </a14:m>
                <a:r>
                  <a:rPr lang="es-EC" sz="1600" dirty="0">
                    <a:effectLst/>
                    <a:latin typeface="Calibri" panose="020F0502020204030204" pitchFamily="34" charset="0"/>
                    <a:ea typeface="Arial" panose="020B0604020202020204" pitchFamily="34" charset="0"/>
                  </a:rPr>
                  <a:t> </a:t>
                </a:r>
                <a:r>
                  <a:rPr lang="es-EC" sz="1600" dirty="0">
                    <a:effectLst/>
                    <a:latin typeface="Calibri" panose="020F0502020204030204" pitchFamily="34" charset="0"/>
                    <a:ea typeface="Times New Roman" panose="02020603050405020304" pitchFamily="18" charset="0"/>
                  </a:rPr>
                  <a:t>en la diversidad alfa entre tratamientos con y sin </a:t>
                </a:r>
                <a:r>
                  <a:rPr lang="es-EC" sz="1600" i="1" dirty="0">
                    <a:effectLst/>
                    <a:latin typeface="Calibri" panose="020F0502020204030204" pitchFamily="34" charset="0"/>
                    <a:ea typeface="Times New Roman" panose="02020603050405020304" pitchFamily="18" charset="0"/>
                  </a:rPr>
                  <a:t>Trichoderma</a:t>
                </a:r>
                <a:r>
                  <a:rPr lang="es-EC" sz="1600" dirty="0">
                    <a:effectLst/>
                    <a:latin typeface="Calibri" panose="020F0502020204030204" pitchFamily="34" charset="0"/>
                    <a:ea typeface="Times New Roman" panose="02020603050405020304" pitchFamily="18" charset="0"/>
                  </a:rPr>
                  <a:t>, siendo superior en el tratamiento con </a:t>
                </a:r>
                <a:r>
                  <a:rPr lang="es-EC" sz="1600" i="1" dirty="0">
                    <a:effectLst/>
                    <a:latin typeface="Calibri" panose="020F0502020204030204" pitchFamily="34" charset="0"/>
                    <a:ea typeface="Times New Roman" panose="02020603050405020304" pitchFamily="18" charset="0"/>
                  </a:rPr>
                  <a:t>Trichoderma</a:t>
                </a:r>
                <a:r>
                  <a:rPr lang="es-EC" sz="1600" dirty="0">
                    <a:effectLst/>
                    <a:latin typeface="Calibri" panose="020F0502020204030204" pitchFamily="34" charset="0"/>
                    <a:ea typeface="Times New Roman" panose="02020603050405020304" pitchFamily="18" charset="0"/>
                  </a:rPr>
                  <a:t> y no </a:t>
                </a:r>
                <a:r>
                  <a:rPr lang="es-EC" sz="1600" dirty="0">
                    <a:latin typeface="Calibri" panose="020F0502020204030204" pitchFamily="34" charset="0"/>
                    <a:ea typeface="Times New Roman" panose="02020603050405020304" pitchFamily="18" charset="0"/>
                  </a:rPr>
                  <a:t>se encontró d</a:t>
                </a:r>
                <a:r>
                  <a:rPr lang="es-EC" sz="1600" dirty="0">
                    <a:effectLst/>
                    <a:latin typeface="Calibri" panose="020F0502020204030204" pitchFamily="34" charset="0"/>
                    <a:ea typeface="Times New Roman" panose="02020603050405020304" pitchFamily="18" charset="0"/>
                  </a:rPr>
                  <a:t>iferencia significativa en la diversidad beta </a:t>
                </a:r>
                <a14:m>
                  <m:oMath xmlns:m="http://schemas.openxmlformats.org/officeDocument/2006/math">
                    <m:r>
                      <a:rPr lang="es-EC" sz="1600" i="1">
                        <a:effectLst/>
                        <a:latin typeface="Cambria Math" panose="02040503050406030204" pitchFamily="18" charset="0"/>
                        <a:ea typeface="Times New Roman" panose="02020603050405020304" pitchFamily="18" charset="0"/>
                        <a:cs typeface="Calibri" panose="020F0502020204030204" pitchFamily="34" charset="0"/>
                      </a:rPr>
                      <m:t>(</m:t>
                    </m:r>
                    <m:r>
                      <a:rPr lang="en-US" sz="1600" b="1"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𝐏𝐫</m:t>
                    </m:r>
                    <m:d>
                      <m:dPr>
                        <m:ctrlPr>
                          <a:rPr lang="en-US" sz="1600" b="1"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dPr>
                      <m:e>
                        <m:r>
                          <a:rPr lang="es-EC" sz="1600" b="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&gt;</m:t>
                        </m:r>
                        <m:r>
                          <a:rPr lang="en-US" sz="1600" b="1"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𝐅</m:t>
                        </m:r>
                      </m:e>
                    </m:d>
                    <m:r>
                      <a:rPr lang="es-EC" sz="1600" i="1">
                        <a:effectLst/>
                        <a:latin typeface="Cambria Math" panose="02040503050406030204" pitchFamily="18" charset="0"/>
                        <a:ea typeface="Arial" panose="020B0604020202020204" pitchFamily="34" charset="0"/>
                        <a:cs typeface="Calibri" panose="020F0502020204030204" pitchFamily="34" charset="0"/>
                      </a:rPr>
                      <m:t>=0.1</m:t>
                    </m:r>
                    <m:r>
                      <a:rPr lang="es-EC" sz="1600" i="1">
                        <a:effectLst/>
                        <a:latin typeface="Cambria Math" panose="02040503050406030204" pitchFamily="18" charset="0"/>
                        <a:ea typeface="Times New Roman" panose="02020603050405020304" pitchFamily="18" charset="0"/>
                        <a:cs typeface="Calibri" panose="020F0502020204030204" pitchFamily="34" charset="0"/>
                      </a:rPr>
                      <m:t>,</m:t>
                    </m:r>
                    <m:r>
                      <a:rPr lang="es-EC" sz="1600" i="1">
                        <a:effectLst/>
                        <a:latin typeface="Cambria Math" panose="02040503050406030204" pitchFamily="18" charset="0"/>
                        <a:ea typeface="Arial" panose="020B0604020202020204" pitchFamily="34" charset="0"/>
                        <a:cs typeface="Calibri" panose="020F0502020204030204" pitchFamily="34" charset="0"/>
                      </a:rPr>
                      <m:t>𝛼</m:t>
                    </m:r>
                    <m:r>
                      <a:rPr lang="es-EC" sz="1600" i="1">
                        <a:effectLst/>
                        <a:latin typeface="Cambria Math" panose="02040503050406030204" pitchFamily="18" charset="0"/>
                        <a:ea typeface="Arial" panose="020B0604020202020204" pitchFamily="34" charset="0"/>
                        <a:cs typeface="Calibri" panose="020F0502020204030204" pitchFamily="34" charset="0"/>
                      </a:rPr>
                      <m:t>=0.05)</m:t>
                    </m:r>
                  </m:oMath>
                </a14:m>
                <a:r>
                  <a:rPr lang="es-EC" sz="1600" dirty="0">
                    <a:effectLst/>
                    <a:latin typeface="Calibri" panose="020F0502020204030204" pitchFamily="34" charset="0"/>
                    <a:ea typeface="Arial" panose="020B0604020202020204" pitchFamily="34" charset="0"/>
                  </a:rPr>
                  <a:t> </a:t>
                </a:r>
                <a:r>
                  <a:rPr lang="es-EC" sz="1600" dirty="0">
                    <a:effectLst/>
                    <a:latin typeface="Calibri" panose="020F0502020204030204" pitchFamily="34" charset="0"/>
                    <a:ea typeface="Times New Roman" panose="02020603050405020304" pitchFamily="18" charset="0"/>
                  </a:rPr>
                  <a:t>entre los tratamientos con y sin </a:t>
                </a:r>
                <a:r>
                  <a:rPr lang="es-EC" sz="1600" i="1" dirty="0">
                    <a:effectLst/>
                    <a:latin typeface="Calibri" panose="020F0502020204030204" pitchFamily="34" charset="0"/>
                    <a:ea typeface="Times New Roman" panose="02020603050405020304" pitchFamily="18" charset="0"/>
                  </a:rPr>
                  <a:t>Trichoderma.</a:t>
                </a:r>
                <a:endParaRPr lang="en-US" sz="1600" kern="0" dirty="0">
                  <a:solidFill>
                    <a:srgbClr val="000000"/>
                  </a:solidFill>
                  <a:latin typeface="Fira Sans"/>
                  <a:ea typeface="Fira Sans"/>
                  <a:cs typeface="Fira Sans"/>
                  <a:sym typeface="Fira Sans"/>
                </a:endParaRPr>
              </a:p>
            </p:txBody>
          </p:sp>
        </mc:Choice>
        <mc:Fallback xmlns="">
          <p:sp>
            <p:nvSpPr>
              <p:cNvPr id="38" name="Google Shape;646;p25">
                <a:extLst>
                  <a:ext uri="{FF2B5EF4-FFF2-40B4-BE49-F238E27FC236}">
                    <a16:creationId xmlns:a16="http://schemas.microsoft.com/office/drawing/2014/main" id="{433828E4-2878-47EB-B41E-35EC95B4F098}"/>
                  </a:ext>
                </a:extLst>
              </p:cNvPr>
              <p:cNvSpPr txBox="1">
                <a:spLocks noRot="1" noChangeAspect="1" noMove="1" noResize="1" noEditPoints="1" noAdjustHandles="1" noChangeArrowheads="1" noChangeShapeType="1" noTextEdit="1"/>
              </p:cNvSpPr>
              <p:nvPr/>
            </p:nvSpPr>
            <p:spPr>
              <a:xfrm>
                <a:off x="3673838" y="2312438"/>
                <a:ext cx="7493329" cy="1485571"/>
              </a:xfrm>
              <a:prstGeom prst="rect">
                <a:avLst/>
              </a:prstGeom>
              <a:blipFill>
                <a:blip r:embed="rId3"/>
                <a:stretch>
                  <a:fillRect l="-488" t="-3279" b="-7787"/>
                </a:stretch>
              </a:blipFill>
              <a:ln>
                <a:noFill/>
              </a:ln>
            </p:spPr>
            <p:txBody>
              <a:bodyPr/>
              <a:lstStyle/>
              <a:p>
                <a:r>
                  <a:rPr lang="en-US">
                    <a:noFill/>
                  </a:rPr>
                  <a:t> </a:t>
                </a:r>
              </a:p>
            </p:txBody>
          </p:sp>
        </mc:Fallback>
      </mc:AlternateContent>
      <p:sp>
        <p:nvSpPr>
          <p:cNvPr id="39" name="Google Shape;647;p25">
            <a:extLst>
              <a:ext uri="{FF2B5EF4-FFF2-40B4-BE49-F238E27FC236}">
                <a16:creationId xmlns:a16="http://schemas.microsoft.com/office/drawing/2014/main" id="{62306359-422F-4348-BD28-995498B64B7F}"/>
              </a:ext>
            </a:extLst>
          </p:cNvPr>
          <p:cNvSpPr/>
          <p:nvPr/>
        </p:nvSpPr>
        <p:spPr>
          <a:xfrm flipH="1">
            <a:off x="1668029" y="856402"/>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0EAAB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40" name="Google Shape;648;p25">
            <a:extLst>
              <a:ext uri="{FF2B5EF4-FFF2-40B4-BE49-F238E27FC236}">
                <a16:creationId xmlns:a16="http://schemas.microsoft.com/office/drawing/2014/main" id="{8A514F3F-2502-4068-B724-F840FC3E23FD}"/>
              </a:ext>
            </a:extLst>
          </p:cNvPr>
          <p:cNvSpPr/>
          <p:nvPr/>
        </p:nvSpPr>
        <p:spPr>
          <a:xfrm flipH="1">
            <a:off x="1339954" y="1627064"/>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F49A3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41" name="Google Shape;649;p25">
            <a:extLst>
              <a:ext uri="{FF2B5EF4-FFF2-40B4-BE49-F238E27FC236}">
                <a16:creationId xmlns:a16="http://schemas.microsoft.com/office/drawing/2014/main" id="{54837B29-6661-4593-B791-5F1538701568}"/>
              </a:ext>
            </a:extLst>
          </p:cNvPr>
          <p:cNvSpPr/>
          <p:nvPr/>
        </p:nvSpPr>
        <p:spPr>
          <a:xfrm flipH="1">
            <a:off x="1153104" y="2397764"/>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E7716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44" name="Google Shape;647;p25">
            <a:extLst>
              <a:ext uri="{FF2B5EF4-FFF2-40B4-BE49-F238E27FC236}">
                <a16:creationId xmlns:a16="http://schemas.microsoft.com/office/drawing/2014/main" id="{4CE05D06-5B0D-4254-9431-E31BEC283132}"/>
              </a:ext>
            </a:extLst>
          </p:cNvPr>
          <p:cNvSpPr/>
          <p:nvPr/>
        </p:nvSpPr>
        <p:spPr>
          <a:xfrm flipH="1">
            <a:off x="1668029" y="3396501"/>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0EAAB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45" name="Google Shape;648;p25">
            <a:extLst>
              <a:ext uri="{FF2B5EF4-FFF2-40B4-BE49-F238E27FC236}">
                <a16:creationId xmlns:a16="http://schemas.microsoft.com/office/drawing/2014/main" id="{A558D314-74C2-4B6D-AF90-003E0F73739D}"/>
              </a:ext>
            </a:extLst>
          </p:cNvPr>
          <p:cNvSpPr/>
          <p:nvPr/>
        </p:nvSpPr>
        <p:spPr>
          <a:xfrm flipH="1">
            <a:off x="1339954" y="4167163"/>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F49A3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46" name="Google Shape;649;p25">
            <a:extLst>
              <a:ext uri="{FF2B5EF4-FFF2-40B4-BE49-F238E27FC236}">
                <a16:creationId xmlns:a16="http://schemas.microsoft.com/office/drawing/2014/main" id="{C1BCDC61-05F7-4D06-A588-538257109070}"/>
              </a:ext>
            </a:extLst>
          </p:cNvPr>
          <p:cNvSpPr/>
          <p:nvPr/>
        </p:nvSpPr>
        <p:spPr>
          <a:xfrm flipH="1">
            <a:off x="1153104" y="4937863"/>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E7716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47" name="Google Shape;650;p25">
            <a:extLst>
              <a:ext uri="{FF2B5EF4-FFF2-40B4-BE49-F238E27FC236}">
                <a16:creationId xmlns:a16="http://schemas.microsoft.com/office/drawing/2014/main" id="{CC10FF0C-403C-4DFA-A923-1F02F11EC75E}"/>
              </a:ext>
            </a:extLst>
          </p:cNvPr>
          <p:cNvSpPr/>
          <p:nvPr/>
        </p:nvSpPr>
        <p:spPr>
          <a:xfrm flipH="1">
            <a:off x="1620179" y="5708576"/>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E4CF0E"/>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67" name="Título 5">
            <a:extLst>
              <a:ext uri="{FF2B5EF4-FFF2-40B4-BE49-F238E27FC236}">
                <a16:creationId xmlns:a16="http://schemas.microsoft.com/office/drawing/2014/main" id="{E9757928-1FEB-4C12-AD23-7DDB264A3B81}"/>
              </a:ext>
            </a:extLst>
          </p:cNvPr>
          <p:cNvSpPr txBox="1">
            <a:spLocks/>
          </p:cNvSpPr>
          <p:nvPr/>
        </p:nvSpPr>
        <p:spPr>
          <a:xfrm>
            <a:off x="207220" y="104502"/>
            <a:ext cx="11690738"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200" i="0" kern="0" dirty="0">
                <a:solidFill>
                  <a:schemeClr val="bg1">
                    <a:lumMod val="50000"/>
                  </a:schemeClr>
                </a:solidFill>
                <a:latin typeface="Calibri" panose="020F0502020204030204" pitchFamily="34" charset="0"/>
                <a:cs typeface="Calibri" panose="020F0502020204030204" pitchFamily="34" charset="0"/>
              </a:rPr>
              <a:t>conclusiones</a:t>
            </a:r>
          </a:p>
        </p:txBody>
      </p:sp>
      <p:sp>
        <p:nvSpPr>
          <p:cNvPr id="23" name="Google Shape;643;p25">
            <a:extLst>
              <a:ext uri="{FF2B5EF4-FFF2-40B4-BE49-F238E27FC236}">
                <a16:creationId xmlns:a16="http://schemas.microsoft.com/office/drawing/2014/main" id="{9A6409CE-5883-4026-863B-12C593C22D40}"/>
              </a:ext>
            </a:extLst>
          </p:cNvPr>
          <p:cNvSpPr txBox="1"/>
          <p:nvPr/>
        </p:nvSpPr>
        <p:spPr>
          <a:xfrm>
            <a:off x="3673837" y="4057590"/>
            <a:ext cx="7483064" cy="1430732"/>
          </a:xfrm>
          <a:prstGeom prst="rect">
            <a:avLst/>
          </a:prstGeom>
          <a:solidFill>
            <a:srgbClr val="EFEFEF"/>
          </a:solidFill>
          <a:ln>
            <a:noFill/>
          </a:ln>
        </p:spPr>
        <p:txBody>
          <a:bodyPr spcFirstLastPara="1" wrap="square" lIns="91425" tIns="91425" rIns="91425" bIns="91425" anchor="ctr" anchorCtr="0">
            <a:noAutofit/>
          </a:bodyPr>
          <a:lstStyle/>
          <a:p>
            <a:pPr algn="l"/>
            <a:r>
              <a:rPr lang="es-EC" sz="1600" dirty="0">
                <a:effectLst/>
                <a:latin typeface="Calibri" panose="020F0502020204030204" pitchFamily="34" charset="0"/>
                <a:ea typeface="Times New Roman" panose="02020603050405020304" pitchFamily="18" charset="0"/>
                <a:cs typeface="Calibri" panose="020F0502020204030204" pitchFamily="34" charset="0"/>
              </a:rPr>
              <a:t>No se encontró evidencia de la presencia de algunos ascomicetos de importancia para el presente estudio, tales como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Trichoderma, </a:t>
            </a:r>
            <a:r>
              <a:rPr lang="es-EC" sz="1600" dirty="0">
                <a:effectLst/>
                <a:latin typeface="Calibri" panose="020F0502020204030204" pitchFamily="34" charset="0"/>
                <a:ea typeface="Times New Roman" panose="02020603050405020304" pitchFamily="18" charset="0"/>
                <a:cs typeface="Calibri" panose="020F0502020204030204" pitchFamily="34" charset="0"/>
              </a:rPr>
              <a:t>y/o hongos patógenos de los cultivos de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Rubus glaucus</a:t>
            </a:r>
            <a:r>
              <a:rPr lang="es-EC" sz="1600" dirty="0">
                <a:effectLst/>
                <a:latin typeface="Calibri" panose="020F0502020204030204" pitchFamily="34" charset="0"/>
                <a:ea typeface="Times New Roman" panose="02020603050405020304" pitchFamily="18" charset="0"/>
                <a:cs typeface="Calibri" panose="020F0502020204030204" pitchFamily="34" charset="0"/>
              </a:rPr>
              <a:t> en el Ecuador, como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Botrytis cinerea, Dactylonectria </a:t>
            </a:r>
            <a:r>
              <a:rPr lang="es-EC" sz="1600" dirty="0">
                <a:effectLst/>
                <a:latin typeface="Calibri" panose="020F0502020204030204" pitchFamily="34" charset="0"/>
                <a:ea typeface="Times New Roman" panose="02020603050405020304" pitchFamily="18" charset="0"/>
                <a:cs typeface="Calibri" panose="020F0502020204030204" pitchFamily="34" charset="0"/>
              </a:rPr>
              <a:t>e</a:t>
            </a:r>
            <a:r>
              <a:rPr lang="es-EC" sz="1600" i="1" dirty="0">
                <a:effectLst/>
                <a:latin typeface="Calibri" panose="020F0502020204030204" pitchFamily="34" charset="0"/>
                <a:ea typeface="Times New Roman" panose="02020603050405020304" pitchFamily="18" charset="0"/>
                <a:cs typeface="Calibri" panose="020F0502020204030204" pitchFamily="34" charset="0"/>
              </a:rPr>
              <a:t> Ilyonectria</a:t>
            </a:r>
            <a:r>
              <a:rPr lang="es-EC" sz="1600" dirty="0">
                <a:effectLst/>
                <a:latin typeface="Calibri" panose="020F0502020204030204" pitchFamily="34" charset="0"/>
                <a:ea typeface="Times New Roman" panose="02020603050405020304" pitchFamily="18" charset="0"/>
                <a:cs typeface="Calibri" panose="020F0502020204030204" pitchFamily="34" charset="0"/>
              </a:rPr>
              <a:t> y ascomicetos del orden Erysiphales.</a:t>
            </a:r>
            <a:endParaRPr lang="en-US" sz="1600" dirty="0">
              <a:effectLst/>
              <a:latin typeface="Calibri" panose="020F050202020403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479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632;p25">
            <a:extLst>
              <a:ext uri="{FF2B5EF4-FFF2-40B4-BE49-F238E27FC236}">
                <a16:creationId xmlns:a16="http://schemas.microsoft.com/office/drawing/2014/main" id="{D0BF1897-4ED5-4489-84F5-18427D14D0A4}"/>
              </a:ext>
            </a:extLst>
          </p:cNvPr>
          <p:cNvGrpSpPr/>
          <p:nvPr/>
        </p:nvGrpSpPr>
        <p:grpSpPr>
          <a:xfrm>
            <a:off x="2410972" y="3239605"/>
            <a:ext cx="1437715" cy="1495986"/>
            <a:chOff x="3416640" y="1990960"/>
            <a:chExt cx="1437715" cy="1495986"/>
          </a:xfrm>
        </p:grpSpPr>
        <p:grpSp>
          <p:nvGrpSpPr>
            <p:cNvPr id="6" name="Google Shape;633;p25">
              <a:extLst>
                <a:ext uri="{FF2B5EF4-FFF2-40B4-BE49-F238E27FC236}">
                  <a16:creationId xmlns:a16="http://schemas.microsoft.com/office/drawing/2014/main" id="{F41593CF-E9F8-4E91-ACFA-D6CA79387D47}"/>
                </a:ext>
              </a:extLst>
            </p:cNvPr>
            <p:cNvGrpSpPr/>
            <p:nvPr/>
          </p:nvGrpSpPr>
          <p:grpSpPr>
            <a:xfrm>
              <a:off x="3578760" y="2185809"/>
              <a:ext cx="1275595" cy="1108690"/>
              <a:chOff x="3578760" y="2185809"/>
              <a:chExt cx="1275595" cy="1108690"/>
            </a:xfrm>
          </p:grpSpPr>
          <p:cxnSp>
            <p:nvCxnSpPr>
              <p:cNvPr id="10" name="Google Shape;634;p25">
                <a:extLst>
                  <a:ext uri="{FF2B5EF4-FFF2-40B4-BE49-F238E27FC236}">
                    <a16:creationId xmlns:a16="http://schemas.microsoft.com/office/drawing/2014/main" id="{DC845980-9D2F-43A7-A29F-E37C06ED17F6}"/>
                  </a:ext>
                </a:extLst>
              </p:cNvPr>
              <p:cNvCxnSpPr/>
              <p:nvPr/>
            </p:nvCxnSpPr>
            <p:spPr>
              <a:xfrm rot="10800000" flipH="1">
                <a:off x="3579355" y="2185809"/>
                <a:ext cx="1275000" cy="3300"/>
              </a:xfrm>
              <a:prstGeom prst="straightConnector1">
                <a:avLst/>
              </a:prstGeom>
              <a:noFill/>
              <a:ln w="19050" cap="flat" cmpd="sng">
                <a:solidFill>
                  <a:srgbClr val="0EAAB5"/>
                </a:solidFill>
                <a:prstDash val="solid"/>
                <a:round/>
                <a:headEnd type="none" w="med" len="med"/>
                <a:tailEnd type="oval" w="med" len="med"/>
              </a:ln>
            </p:spPr>
          </p:cxnSp>
          <p:cxnSp>
            <p:nvCxnSpPr>
              <p:cNvPr id="11" name="Google Shape;635;p25">
                <a:extLst>
                  <a:ext uri="{FF2B5EF4-FFF2-40B4-BE49-F238E27FC236}">
                    <a16:creationId xmlns:a16="http://schemas.microsoft.com/office/drawing/2014/main" id="{4FBB3B6B-88D2-46EA-B963-158483848338}"/>
                  </a:ext>
                </a:extLst>
              </p:cNvPr>
              <p:cNvCxnSpPr/>
              <p:nvPr/>
            </p:nvCxnSpPr>
            <p:spPr>
              <a:xfrm rot="10800000" flipH="1">
                <a:off x="3578760" y="3291199"/>
                <a:ext cx="1275000" cy="3300"/>
              </a:xfrm>
              <a:prstGeom prst="straightConnector1">
                <a:avLst/>
              </a:prstGeom>
              <a:noFill/>
              <a:ln w="19050" cap="flat" cmpd="sng">
                <a:solidFill>
                  <a:srgbClr val="F7AF60"/>
                </a:solidFill>
                <a:prstDash val="solid"/>
                <a:round/>
                <a:headEnd type="none" w="med" len="med"/>
                <a:tailEnd type="oval" w="med" len="med"/>
              </a:ln>
            </p:spPr>
          </p:cxnSp>
        </p:grpSp>
        <p:sp>
          <p:nvSpPr>
            <p:cNvPr id="8" name="Google Shape;639;p25">
              <a:extLst>
                <a:ext uri="{FF2B5EF4-FFF2-40B4-BE49-F238E27FC236}">
                  <a16:creationId xmlns:a16="http://schemas.microsoft.com/office/drawing/2014/main" id="{63FFE500-4FCE-4C0D-AA79-42CF2EE0A4D3}"/>
                </a:ext>
              </a:extLst>
            </p:cNvPr>
            <p:cNvSpPr/>
            <p:nvPr/>
          </p:nvSpPr>
          <p:spPr>
            <a:xfrm flipH="1">
              <a:off x="3417161" y="1990960"/>
              <a:ext cx="390675" cy="388732"/>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0EAAB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FFFFFF"/>
                  </a:solidFill>
                  <a:effectLst/>
                  <a:uLnTx/>
                  <a:uFillTx/>
                  <a:latin typeface="Fira Sans"/>
                  <a:ea typeface="Fira Sans"/>
                  <a:cs typeface="Fira Sans"/>
                  <a:sym typeface="Fira Sans"/>
                </a:rPr>
                <a:t>05</a:t>
              </a:r>
              <a:endParaRPr kumimoji="0" sz="1400" b="1"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9" name="Google Shape;640;p25">
              <a:extLst>
                <a:ext uri="{FF2B5EF4-FFF2-40B4-BE49-F238E27FC236}">
                  <a16:creationId xmlns:a16="http://schemas.microsoft.com/office/drawing/2014/main" id="{AF6061D6-3180-4D41-8381-4F6782B4AB89}"/>
                </a:ext>
              </a:extLst>
            </p:cNvPr>
            <p:cNvSpPr/>
            <p:nvPr/>
          </p:nvSpPr>
          <p:spPr>
            <a:xfrm flipH="1">
              <a:off x="3416640" y="3096420"/>
              <a:ext cx="390526" cy="390526"/>
            </a:xfrm>
            <a:custGeom>
              <a:avLst/>
              <a:gdLst/>
              <a:ahLst/>
              <a:cxnLst/>
              <a:rect l="l" t="t" r="r" b="b"/>
              <a:pathLst>
                <a:path w="2613" h="2613" extrusionOk="0">
                  <a:moveTo>
                    <a:pt x="1307" y="0"/>
                  </a:moveTo>
                  <a:cubicBezTo>
                    <a:pt x="585" y="0"/>
                    <a:pt x="0" y="588"/>
                    <a:pt x="0" y="1306"/>
                  </a:cubicBezTo>
                  <a:cubicBezTo>
                    <a:pt x="0" y="2028"/>
                    <a:pt x="585" y="2613"/>
                    <a:pt x="1307" y="2613"/>
                  </a:cubicBezTo>
                  <a:cubicBezTo>
                    <a:pt x="2028" y="2613"/>
                    <a:pt x="2613" y="2028"/>
                    <a:pt x="2613" y="1306"/>
                  </a:cubicBezTo>
                  <a:cubicBezTo>
                    <a:pt x="2613" y="588"/>
                    <a:pt x="2028" y="0"/>
                    <a:pt x="1307" y="0"/>
                  </a:cubicBezTo>
                  <a:close/>
                </a:path>
              </a:pathLst>
            </a:custGeom>
            <a:solidFill>
              <a:srgbClr val="F7AF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FFFFFF"/>
                  </a:solidFill>
                  <a:effectLst/>
                  <a:uLnTx/>
                  <a:uFillTx/>
                  <a:latin typeface="Fira Sans"/>
                  <a:ea typeface="Fira Sans"/>
                  <a:cs typeface="Fira Sans"/>
                  <a:sym typeface="Fira Sans"/>
                </a:rPr>
                <a:t>06</a:t>
              </a:r>
              <a:endParaRPr kumimoji="0" sz="1400" b="1"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grpSp>
      <p:sp>
        <p:nvSpPr>
          <p:cNvPr id="13" name="Google Shape;645;p25">
            <a:extLst>
              <a:ext uri="{FF2B5EF4-FFF2-40B4-BE49-F238E27FC236}">
                <a16:creationId xmlns:a16="http://schemas.microsoft.com/office/drawing/2014/main" id="{A7F6627D-473C-422C-9606-A0B9B6F70D89}"/>
              </a:ext>
            </a:extLst>
          </p:cNvPr>
          <p:cNvSpPr txBox="1"/>
          <p:nvPr/>
        </p:nvSpPr>
        <p:spPr>
          <a:xfrm>
            <a:off x="4010211" y="1812990"/>
            <a:ext cx="7301247" cy="895471"/>
          </a:xfrm>
          <a:prstGeom prst="rect">
            <a:avLst/>
          </a:prstGeom>
          <a:solidFill>
            <a:srgbClr val="EFEFEF"/>
          </a:solidFill>
          <a:ln>
            <a:noFill/>
          </a:ln>
        </p:spPr>
        <p:txBody>
          <a:bodyPr spcFirstLastPara="1" wrap="square" lIns="91425" tIns="91425" rIns="91425" bIns="91425" anchor="ctr" anchorCtr="0">
            <a:noAutofit/>
          </a:bodyPr>
          <a:lstStyle/>
          <a:p>
            <a:pPr algn="l"/>
            <a:r>
              <a:rPr lang="es-EC" sz="1600" dirty="0">
                <a:effectLst/>
                <a:latin typeface="Calibri" panose="020F0502020204030204" pitchFamily="34" charset="0"/>
                <a:ea typeface="Times New Roman" panose="02020603050405020304" pitchFamily="18" charset="0"/>
                <a:cs typeface="Calibri" panose="020F0502020204030204" pitchFamily="34" charset="0"/>
              </a:rPr>
              <a:t>Se encontró un potencial patógeno de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Rubus glaucus</a:t>
            </a:r>
            <a:r>
              <a:rPr lang="es-EC" sz="1600" i="1" dirty="0">
                <a:latin typeface="Calibri" panose="020F0502020204030204" pitchFamily="34" charset="0"/>
                <a:ea typeface="Times New Roman" panose="02020603050405020304" pitchFamily="18" charset="0"/>
                <a:cs typeface="Calibri" panose="020F0502020204030204" pitchFamily="34" charset="0"/>
              </a:rPr>
              <a:t>;</a:t>
            </a:r>
            <a:r>
              <a:rPr lang="es-EC" sz="1600" dirty="0">
                <a:effectLst/>
                <a:latin typeface="Calibri" panose="020F0502020204030204" pitchFamily="34" charset="0"/>
                <a:ea typeface="Times New Roman" panose="02020603050405020304" pitchFamily="18" charset="0"/>
                <a:cs typeface="Calibri" panose="020F0502020204030204" pitchFamily="34" charset="0"/>
              </a:rPr>
              <a:t>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Calophoma rosae,</a:t>
            </a:r>
            <a:r>
              <a:rPr lang="es-EC" sz="1600" dirty="0">
                <a:effectLst/>
                <a:latin typeface="Calibri" panose="020F0502020204030204" pitchFamily="34" charset="0"/>
                <a:ea typeface="Times New Roman" panose="02020603050405020304" pitchFamily="18" charset="0"/>
                <a:cs typeface="Calibri" panose="020F0502020204030204" pitchFamily="34" charset="0"/>
              </a:rPr>
              <a:t> relacionado con la marchitez en plantas de la familia Rosaceae, el cual ha sido poco estudiado y no se ha identificado aún en cultivos del Ecuador. </a:t>
            </a:r>
            <a:endParaRPr lang="en-US" sz="1600" dirty="0">
              <a:effectLst/>
              <a:latin typeface="Calibri" panose="020F0502020204030204" pitchFamily="34" charset="0"/>
              <a:ea typeface="Arial" panose="020B0604020202020204" pitchFamily="34" charset="0"/>
              <a:cs typeface="Arial" panose="020B0604020202020204" pitchFamily="34" charset="0"/>
            </a:endParaRPr>
          </a:p>
        </p:txBody>
      </p:sp>
      <p:sp>
        <p:nvSpPr>
          <p:cNvPr id="14" name="Google Shape;645;p25">
            <a:extLst>
              <a:ext uri="{FF2B5EF4-FFF2-40B4-BE49-F238E27FC236}">
                <a16:creationId xmlns:a16="http://schemas.microsoft.com/office/drawing/2014/main" id="{36FF8B83-63BE-42A2-92A0-AB2E7B61A8C6}"/>
              </a:ext>
            </a:extLst>
          </p:cNvPr>
          <p:cNvSpPr txBox="1"/>
          <p:nvPr/>
        </p:nvSpPr>
        <p:spPr>
          <a:xfrm>
            <a:off x="4010211" y="2923524"/>
            <a:ext cx="7301247" cy="891483"/>
          </a:xfrm>
          <a:prstGeom prst="rect">
            <a:avLst/>
          </a:prstGeom>
          <a:solidFill>
            <a:srgbClr val="EFEFEF"/>
          </a:solidFill>
          <a:ln>
            <a:noFill/>
          </a:ln>
        </p:spPr>
        <p:txBody>
          <a:bodyPr spcFirstLastPara="1" wrap="square" lIns="91425" tIns="91425" rIns="91425" bIns="91425" anchor="ctr" anchorCtr="0">
            <a:noAutofit/>
          </a:bodyPr>
          <a:lstStyle/>
          <a:p>
            <a:pPr algn="l"/>
            <a:r>
              <a:rPr lang="es-EC" sz="1600" dirty="0">
                <a:effectLst/>
                <a:latin typeface="Calibri" panose="020F0502020204030204" pitchFamily="34" charset="0"/>
                <a:ea typeface="Times New Roman" panose="02020603050405020304" pitchFamily="18" charset="0"/>
                <a:cs typeface="Calibri" panose="020F0502020204030204" pitchFamily="34" charset="0"/>
              </a:rPr>
              <a:t>El presente estudio encontró al género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Mortierella</a:t>
            </a:r>
            <a:r>
              <a:rPr lang="es-EC" sz="1600" dirty="0">
                <a:effectLst/>
                <a:latin typeface="Calibri" panose="020F0502020204030204" pitchFamily="34" charset="0"/>
                <a:ea typeface="Times New Roman" panose="02020603050405020304" pitchFamily="18" charset="0"/>
                <a:cs typeface="Calibri" panose="020F0502020204030204" pitchFamily="34" charset="0"/>
              </a:rPr>
              <a:t> como taxón de abundancia diferencial en muestras de suelo tratadas con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Trichoderma</a:t>
            </a:r>
            <a:r>
              <a:rPr lang="es-EC" sz="1600" dirty="0">
                <a:effectLst/>
                <a:latin typeface="Calibri" panose="020F0502020204030204" pitchFamily="34" charset="0"/>
                <a:ea typeface="Times New Roman" panose="02020603050405020304" pitchFamily="18" charset="0"/>
                <a:cs typeface="Calibri" panose="020F0502020204030204" pitchFamily="34" charset="0"/>
              </a:rPr>
              <a:t>, </a:t>
            </a:r>
            <a:r>
              <a:rPr lang="es-EC" sz="1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el cual puede ser un componente clave en la salud de estos suelos</a:t>
            </a:r>
            <a:r>
              <a:rPr lang="es-EC" sz="1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effectLst/>
              <a:latin typeface="Calibri" panose="020F0502020204030204" pitchFamily="34" charset="0"/>
              <a:ea typeface="Arial" panose="020B0604020202020204" pitchFamily="34" charset="0"/>
              <a:cs typeface="Arial" panose="020B0604020202020204" pitchFamily="34" charset="0"/>
            </a:endParaRPr>
          </a:p>
        </p:txBody>
      </p:sp>
      <p:sp>
        <p:nvSpPr>
          <p:cNvPr id="15" name="Google Shape;645;p25">
            <a:extLst>
              <a:ext uri="{FF2B5EF4-FFF2-40B4-BE49-F238E27FC236}">
                <a16:creationId xmlns:a16="http://schemas.microsoft.com/office/drawing/2014/main" id="{3526D8B6-CFA2-4262-8D5B-CDBB5978B263}"/>
              </a:ext>
            </a:extLst>
          </p:cNvPr>
          <p:cNvSpPr txBox="1"/>
          <p:nvPr/>
        </p:nvSpPr>
        <p:spPr>
          <a:xfrm>
            <a:off x="4017030" y="4030070"/>
            <a:ext cx="7301247" cy="955244"/>
          </a:xfrm>
          <a:prstGeom prst="rect">
            <a:avLst/>
          </a:prstGeom>
          <a:solidFill>
            <a:srgbClr val="EFEFEF"/>
          </a:solidFill>
          <a:ln>
            <a:noFill/>
          </a:ln>
        </p:spPr>
        <p:txBody>
          <a:bodyPr spcFirstLastPara="1" wrap="square" lIns="91425" tIns="91425" rIns="91425" bIns="91425" anchor="ctr" anchorCtr="0">
            <a:noAutofit/>
          </a:bodyPr>
          <a:lstStyle/>
          <a:p>
            <a:pPr algn="l"/>
            <a:r>
              <a:rPr lang="es-EC" sz="1600" dirty="0">
                <a:effectLst/>
                <a:latin typeface="Calibri" panose="020F0502020204030204" pitchFamily="34" charset="0"/>
                <a:ea typeface="Times New Roman" panose="02020603050405020304" pitchFamily="18" charset="0"/>
                <a:cs typeface="Calibri" panose="020F0502020204030204" pitchFamily="34" charset="0"/>
              </a:rPr>
              <a:t>Las variantes (ASV) sin taxonomía asignada en el reino Fungi y de mayor abundancia relativa correspondieron a secuencias d</a:t>
            </a:r>
            <a:r>
              <a:rPr lang="es-ES" sz="1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el espaciador transcrito de </a:t>
            </a:r>
            <a:r>
              <a:rPr lang="es-ES" sz="16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Rubus glaucus</a:t>
            </a:r>
            <a:r>
              <a:rPr lang="es-ES" sz="1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y de algas verdes de la clase Chlorophyceae, phylum Chlorophyta.</a:t>
            </a:r>
            <a:endParaRPr lang="en-US" sz="1600" dirty="0">
              <a:effectLst/>
              <a:latin typeface="Calibri" panose="020F0502020204030204" pitchFamily="34" charset="0"/>
              <a:ea typeface="Arial" panose="020B0604020202020204" pitchFamily="34" charset="0"/>
              <a:cs typeface="Arial" panose="020B0604020202020204" pitchFamily="34" charset="0"/>
            </a:endParaRPr>
          </a:p>
        </p:txBody>
      </p:sp>
      <p:cxnSp>
        <p:nvCxnSpPr>
          <p:cNvPr id="16" name="Google Shape;637;p25">
            <a:extLst>
              <a:ext uri="{FF2B5EF4-FFF2-40B4-BE49-F238E27FC236}">
                <a16:creationId xmlns:a16="http://schemas.microsoft.com/office/drawing/2014/main" id="{EFB478D9-0E49-41CE-88FA-FFB562013A51}"/>
              </a:ext>
            </a:extLst>
          </p:cNvPr>
          <p:cNvCxnSpPr/>
          <p:nvPr/>
        </p:nvCxnSpPr>
        <p:spPr>
          <a:xfrm rot="10800000" flipH="1">
            <a:off x="2573688" y="2150027"/>
            <a:ext cx="1275000" cy="3300"/>
          </a:xfrm>
          <a:prstGeom prst="straightConnector1">
            <a:avLst/>
          </a:prstGeom>
          <a:noFill/>
          <a:ln w="19050" cap="flat" cmpd="sng">
            <a:solidFill>
              <a:srgbClr val="E4CF0E"/>
            </a:solidFill>
            <a:prstDash val="solid"/>
            <a:round/>
            <a:headEnd type="none" w="med" len="med"/>
            <a:tailEnd type="oval" w="med" len="med"/>
          </a:ln>
        </p:spPr>
      </p:cxnSp>
      <p:sp>
        <p:nvSpPr>
          <p:cNvPr id="17" name="Google Shape;641;p25">
            <a:extLst>
              <a:ext uri="{FF2B5EF4-FFF2-40B4-BE49-F238E27FC236}">
                <a16:creationId xmlns:a16="http://schemas.microsoft.com/office/drawing/2014/main" id="{E712C075-B4BB-4183-9D5B-7D4A0060415D}"/>
              </a:ext>
            </a:extLst>
          </p:cNvPr>
          <p:cNvSpPr/>
          <p:nvPr/>
        </p:nvSpPr>
        <p:spPr>
          <a:xfrm flipH="1">
            <a:off x="2410898" y="1912911"/>
            <a:ext cx="390675" cy="390675"/>
          </a:xfrm>
          <a:custGeom>
            <a:avLst/>
            <a:gdLst/>
            <a:ahLst/>
            <a:cxnLst/>
            <a:rect l="l" t="t" r="r" b="b"/>
            <a:pathLst>
              <a:path w="2614" h="2614" extrusionOk="0">
                <a:moveTo>
                  <a:pt x="1307" y="1"/>
                </a:moveTo>
                <a:cubicBezTo>
                  <a:pt x="585" y="1"/>
                  <a:pt x="1" y="585"/>
                  <a:pt x="1" y="1307"/>
                </a:cubicBezTo>
                <a:cubicBezTo>
                  <a:pt x="1" y="2029"/>
                  <a:pt x="585" y="2614"/>
                  <a:pt x="1307" y="2614"/>
                </a:cubicBezTo>
                <a:cubicBezTo>
                  <a:pt x="2025" y="2614"/>
                  <a:pt x="2613" y="2029"/>
                  <a:pt x="2613" y="1307"/>
                </a:cubicBezTo>
                <a:cubicBezTo>
                  <a:pt x="2613" y="585"/>
                  <a:pt x="2025" y="1"/>
                  <a:pt x="1307" y="1"/>
                </a:cubicBezTo>
                <a:close/>
              </a:path>
            </a:pathLst>
          </a:custGeom>
          <a:solidFill>
            <a:srgbClr val="E4CF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Fira Sans"/>
                <a:ea typeface="Fira Sans"/>
                <a:cs typeface="Fira Sans"/>
                <a:sym typeface="Fira Sans"/>
              </a:rPr>
              <a:t>04</a:t>
            </a:r>
            <a:endParaRPr kumimoji="0" sz="1400" b="1"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27" name="Google Shape;642;p25">
            <a:extLst>
              <a:ext uri="{FF2B5EF4-FFF2-40B4-BE49-F238E27FC236}">
                <a16:creationId xmlns:a16="http://schemas.microsoft.com/office/drawing/2014/main" id="{45FB4FD4-6109-4C2B-AACE-BD9281EE0F5D}"/>
              </a:ext>
            </a:extLst>
          </p:cNvPr>
          <p:cNvSpPr/>
          <p:nvPr/>
        </p:nvSpPr>
        <p:spPr>
          <a:xfrm>
            <a:off x="1035099" y="3259764"/>
            <a:ext cx="742869" cy="2771484"/>
          </a:xfrm>
          <a:custGeom>
            <a:avLst/>
            <a:gdLst/>
            <a:ahLst/>
            <a:cxnLst/>
            <a:rect l="l" t="t" r="r" b="b"/>
            <a:pathLst>
              <a:path w="5594" h="20870" extrusionOk="0">
                <a:moveTo>
                  <a:pt x="5046" y="1127"/>
                </a:moveTo>
                <a:cubicBezTo>
                  <a:pt x="5076" y="1420"/>
                  <a:pt x="5046" y="1775"/>
                  <a:pt x="4945" y="2192"/>
                </a:cubicBezTo>
                <a:lnTo>
                  <a:pt x="640" y="2192"/>
                </a:lnTo>
                <a:cubicBezTo>
                  <a:pt x="548" y="1775"/>
                  <a:pt x="509" y="1420"/>
                  <a:pt x="548" y="1127"/>
                </a:cubicBezTo>
                <a:close/>
                <a:moveTo>
                  <a:pt x="4822" y="2709"/>
                </a:moveTo>
                <a:cubicBezTo>
                  <a:pt x="4691" y="3025"/>
                  <a:pt x="4529" y="3380"/>
                  <a:pt x="4305" y="3766"/>
                </a:cubicBezTo>
                <a:lnTo>
                  <a:pt x="1281" y="3766"/>
                </a:lnTo>
                <a:cubicBezTo>
                  <a:pt x="1057" y="3380"/>
                  <a:pt x="895" y="3025"/>
                  <a:pt x="772" y="2709"/>
                </a:cubicBezTo>
                <a:close/>
                <a:moveTo>
                  <a:pt x="3919" y="4283"/>
                </a:moveTo>
                <a:cubicBezTo>
                  <a:pt x="3634" y="4638"/>
                  <a:pt x="3248" y="4985"/>
                  <a:pt x="2793" y="5309"/>
                </a:cubicBezTo>
                <a:cubicBezTo>
                  <a:pt x="2345" y="4985"/>
                  <a:pt x="1960" y="4638"/>
                  <a:pt x="1667" y="4283"/>
                </a:cubicBezTo>
                <a:close/>
                <a:moveTo>
                  <a:pt x="2793" y="5949"/>
                </a:moveTo>
                <a:cubicBezTo>
                  <a:pt x="3279" y="6273"/>
                  <a:pt x="3634" y="6628"/>
                  <a:pt x="3919" y="6983"/>
                </a:cubicBezTo>
                <a:lnTo>
                  <a:pt x="1667" y="6983"/>
                </a:lnTo>
                <a:cubicBezTo>
                  <a:pt x="1960" y="6628"/>
                  <a:pt x="2345" y="6273"/>
                  <a:pt x="2793" y="5949"/>
                </a:cubicBezTo>
                <a:close/>
                <a:moveTo>
                  <a:pt x="4305" y="7492"/>
                </a:moveTo>
                <a:cubicBezTo>
                  <a:pt x="4529" y="7878"/>
                  <a:pt x="4691" y="8233"/>
                  <a:pt x="4822" y="8557"/>
                </a:cubicBezTo>
                <a:lnTo>
                  <a:pt x="772" y="8557"/>
                </a:lnTo>
                <a:cubicBezTo>
                  <a:pt x="895" y="8233"/>
                  <a:pt x="1057" y="7878"/>
                  <a:pt x="1281" y="7492"/>
                </a:cubicBezTo>
                <a:close/>
                <a:moveTo>
                  <a:pt x="4945" y="9074"/>
                </a:moveTo>
                <a:cubicBezTo>
                  <a:pt x="5046" y="9490"/>
                  <a:pt x="5046" y="9845"/>
                  <a:pt x="5046" y="10130"/>
                </a:cubicBezTo>
                <a:lnTo>
                  <a:pt x="548" y="10130"/>
                </a:lnTo>
                <a:cubicBezTo>
                  <a:pt x="548" y="9845"/>
                  <a:pt x="548" y="9490"/>
                  <a:pt x="640" y="9074"/>
                </a:cubicBezTo>
                <a:close/>
                <a:moveTo>
                  <a:pt x="5046" y="10647"/>
                </a:moveTo>
                <a:cubicBezTo>
                  <a:pt x="5076" y="10964"/>
                  <a:pt x="5046" y="11349"/>
                  <a:pt x="4945" y="11805"/>
                </a:cubicBezTo>
                <a:lnTo>
                  <a:pt x="640" y="11805"/>
                </a:lnTo>
                <a:cubicBezTo>
                  <a:pt x="548" y="11349"/>
                  <a:pt x="548" y="10964"/>
                  <a:pt x="548" y="10647"/>
                </a:cubicBezTo>
                <a:close/>
                <a:moveTo>
                  <a:pt x="4822" y="12314"/>
                </a:moveTo>
                <a:cubicBezTo>
                  <a:pt x="4691" y="12638"/>
                  <a:pt x="4529" y="12993"/>
                  <a:pt x="4305" y="13378"/>
                </a:cubicBezTo>
                <a:lnTo>
                  <a:pt x="1281" y="13378"/>
                </a:lnTo>
                <a:cubicBezTo>
                  <a:pt x="1057" y="12993"/>
                  <a:pt x="895" y="12638"/>
                  <a:pt x="772" y="12314"/>
                </a:cubicBezTo>
                <a:close/>
                <a:moveTo>
                  <a:pt x="3919" y="13895"/>
                </a:moveTo>
                <a:cubicBezTo>
                  <a:pt x="3634" y="14242"/>
                  <a:pt x="3279" y="14597"/>
                  <a:pt x="2793" y="14921"/>
                </a:cubicBezTo>
                <a:cubicBezTo>
                  <a:pt x="2345" y="14597"/>
                  <a:pt x="1960" y="14242"/>
                  <a:pt x="1667" y="13895"/>
                </a:cubicBezTo>
                <a:close/>
                <a:moveTo>
                  <a:pt x="2793" y="15562"/>
                </a:moveTo>
                <a:cubicBezTo>
                  <a:pt x="3248" y="15886"/>
                  <a:pt x="3634" y="16241"/>
                  <a:pt x="3919" y="16596"/>
                </a:cubicBezTo>
                <a:lnTo>
                  <a:pt x="1667" y="16596"/>
                </a:lnTo>
                <a:cubicBezTo>
                  <a:pt x="1960" y="16241"/>
                  <a:pt x="2345" y="15886"/>
                  <a:pt x="2793" y="15562"/>
                </a:cubicBezTo>
                <a:close/>
                <a:moveTo>
                  <a:pt x="4305" y="17105"/>
                </a:moveTo>
                <a:cubicBezTo>
                  <a:pt x="4529" y="17490"/>
                  <a:pt x="4691" y="17845"/>
                  <a:pt x="4822" y="18169"/>
                </a:cubicBezTo>
                <a:lnTo>
                  <a:pt x="772" y="18169"/>
                </a:lnTo>
                <a:cubicBezTo>
                  <a:pt x="895" y="17845"/>
                  <a:pt x="1057" y="17490"/>
                  <a:pt x="1281" y="17105"/>
                </a:cubicBezTo>
                <a:close/>
                <a:moveTo>
                  <a:pt x="4945" y="18679"/>
                </a:moveTo>
                <a:cubicBezTo>
                  <a:pt x="5046" y="19103"/>
                  <a:pt x="5076" y="19450"/>
                  <a:pt x="5046" y="19743"/>
                </a:cubicBezTo>
                <a:lnTo>
                  <a:pt x="548" y="19743"/>
                </a:lnTo>
                <a:cubicBezTo>
                  <a:pt x="509" y="19450"/>
                  <a:pt x="548" y="19103"/>
                  <a:pt x="640" y="18679"/>
                </a:cubicBezTo>
                <a:close/>
                <a:moveTo>
                  <a:pt x="379" y="0"/>
                </a:moveTo>
                <a:cubicBezTo>
                  <a:pt x="251" y="0"/>
                  <a:pt x="156" y="90"/>
                  <a:pt x="124" y="202"/>
                </a:cubicBezTo>
                <a:cubicBezTo>
                  <a:pt x="124" y="202"/>
                  <a:pt x="62" y="425"/>
                  <a:pt x="31" y="780"/>
                </a:cubicBezTo>
                <a:lnTo>
                  <a:pt x="31" y="873"/>
                </a:lnTo>
                <a:lnTo>
                  <a:pt x="31" y="904"/>
                </a:lnTo>
                <a:cubicBezTo>
                  <a:pt x="0" y="1644"/>
                  <a:pt x="93" y="2902"/>
                  <a:pt x="895" y="4121"/>
                </a:cubicBezTo>
                <a:lnTo>
                  <a:pt x="964" y="4182"/>
                </a:lnTo>
                <a:cubicBezTo>
                  <a:pt x="1319" y="4699"/>
                  <a:pt x="1767" y="5178"/>
                  <a:pt x="2345" y="5633"/>
                </a:cubicBezTo>
                <a:cubicBezTo>
                  <a:pt x="1736" y="6080"/>
                  <a:pt x="1281" y="6597"/>
                  <a:pt x="964" y="7106"/>
                </a:cubicBezTo>
                <a:lnTo>
                  <a:pt x="934" y="7106"/>
                </a:lnTo>
                <a:cubicBezTo>
                  <a:pt x="62" y="8426"/>
                  <a:pt x="0" y="9745"/>
                  <a:pt x="31" y="10424"/>
                </a:cubicBezTo>
                <a:cubicBezTo>
                  <a:pt x="0" y="11095"/>
                  <a:pt x="62" y="12414"/>
                  <a:pt x="934" y="13733"/>
                </a:cubicBezTo>
                <a:cubicBezTo>
                  <a:pt x="934" y="13764"/>
                  <a:pt x="934" y="13764"/>
                  <a:pt x="964" y="13795"/>
                </a:cubicBezTo>
                <a:cubicBezTo>
                  <a:pt x="1319" y="14281"/>
                  <a:pt x="1767" y="14790"/>
                  <a:pt x="2345" y="15245"/>
                </a:cubicBezTo>
                <a:cubicBezTo>
                  <a:pt x="1736" y="15693"/>
                  <a:pt x="1281" y="16210"/>
                  <a:pt x="964" y="16688"/>
                </a:cubicBezTo>
                <a:cubicBezTo>
                  <a:pt x="934" y="16719"/>
                  <a:pt x="934" y="16719"/>
                  <a:pt x="934" y="16750"/>
                </a:cubicBezTo>
                <a:cubicBezTo>
                  <a:pt x="93" y="17976"/>
                  <a:pt x="0" y="19226"/>
                  <a:pt x="31" y="19967"/>
                </a:cubicBezTo>
                <a:lnTo>
                  <a:pt x="31" y="19998"/>
                </a:lnTo>
                <a:lnTo>
                  <a:pt x="31" y="20067"/>
                </a:lnTo>
                <a:cubicBezTo>
                  <a:pt x="62" y="20453"/>
                  <a:pt x="124" y="20677"/>
                  <a:pt x="124" y="20677"/>
                </a:cubicBezTo>
                <a:cubicBezTo>
                  <a:pt x="162" y="20769"/>
                  <a:pt x="255" y="20870"/>
                  <a:pt x="386" y="20870"/>
                </a:cubicBezTo>
                <a:lnTo>
                  <a:pt x="448" y="20870"/>
                </a:lnTo>
                <a:cubicBezTo>
                  <a:pt x="579" y="20839"/>
                  <a:pt x="640" y="20677"/>
                  <a:pt x="610" y="20545"/>
                </a:cubicBezTo>
                <a:cubicBezTo>
                  <a:pt x="610" y="20515"/>
                  <a:pt x="579" y="20414"/>
                  <a:pt x="579" y="20260"/>
                </a:cubicBezTo>
                <a:lnTo>
                  <a:pt x="5015" y="20260"/>
                </a:lnTo>
                <a:cubicBezTo>
                  <a:pt x="5015" y="20414"/>
                  <a:pt x="4984" y="20515"/>
                  <a:pt x="4984" y="20545"/>
                </a:cubicBezTo>
                <a:cubicBezTo>
                  <a:pt x="4945" y="20677"/>
                  <a:pt x="5015" y="20839"/>
                  <a:pt x="5177" y="20870"/>
                </a:cubicBezTo>
                <a:lnTo>
                  <a:pt x="5239" y="20870"/>
                </a:lnTo>
                <a:cubicBezTo>
                  <a:pt x="5331" y="20870"/>
                  <a:pt x="5431" y="20769"/>
                  <a:pt x="5462" y="20677"/>
                </a:cubicBezTo>
                <a:cubicBezTo>
                  <a:pt x="5462" y="20677"/>
                  <a:pt x="5524" y="20453"/>
                  <a:pt x="5563" y="20098"/>
                </a:cubicBezTo>
                <a:lnTo>
                  <a:pt x="5563" y="19998"/>
                </a:lnTo>
                <a:lnTo>
                  <a:pt x="5563" y="19967"/>
                </a:lnTo>
                <a:cubicBezTo>
                  <a:pt x="5593" y="19226"/>
                  <a:pt x="5493" y="17976"/>
                  <a:pt x="4691" y="16750"/>
                </a:cubicBezTo>
                <a:cubicBezTo>
                  <a:pt x="4660" y="16719"/>
                  <a:pt x="4660" y="16688"/>
                  <a:pt x="4629" y="16688"/>
                </a:cubicBezTo>
                <a:cubicBezTo>
                  <a:pt x="4274" y="16171"/>
                  <a:pt x="3827" y="15693"/>
                  <a:pt x="3248" y="15245"/>
                </a:cubicBezTo>
                <a:cubicBezTo>
                  <a:pt x="3858" y="14759"/>
                  <a:pt x="4305" y="14281"/>
                  <a:pt x="4629" y="13764"/>
                </a:cubicBezTo>
                <a:lnTo>
                  <a:pt x="4660" y="13764"/>
                </a:lnTo>
                <a:cubicBezTo>
                  <a:pt x="5524" y="12445"/>
                  <a:pt x="5593" y="11126"/>
                  <a:pt x="5563" y="10455"/>
                </a:cubicBezTo>
                <a:lnTo>
                  <a:pt x="5563" y="10385"/>
                </a:lnTo>
                <a:cubicBezTo>
                  <a:pt x="5593" y="9714"/>
                  <a:pt x="5524" y="8426"/>
                  <a:pt x="4691" y="7145"/>
                </a:cubicBezTo>
                <a:cubicBezTo>
                  <a:pt x="4660" y="7106"/>
                  <a:pt x="4660" y="7075"/>
                  <a:pt x="4629" y="7075"/>
                </a:cubicBezTo>
                <a:cubicBezTo>
                  <a:pt x="4305" y="6597"/>
                  <a:pt x="3858" y="6080"/>
                  <a:pt x="3248" y="5633"/>
                </a:cubicBezTo>
                <a:cubicBezTo>
                  <a:pt x="3858" y="5178"/>
                  <a:pt x="4305" y="4668"/>
                  <a:pt x="4629" y="4182"/>
                </a:cubicBezTo>
                <a:cubicBezTo>
                  <a:pt x="4660" y="4152"/>
                  <a:pt x="4660" y="4152"/>
                  <a:pt x="4660" y="4121"/>
                </a:cubicBezTo>
                <a:cubicBezTo>
                  <a:pt x="5493" y="2902"/>
                  <a:pt x="5593" y="1644"/>
                  <a:pt x="5563" y="904"/>
                </a:cubicBezTo>
                <a:lnTo>
                  <a:pt x="5563" y="873"/>
                </a:lnTo>
                <a:lnTo>
                  <a:pt x="5563" y="811"/>
                </a:lnTo>
                <a:cubicBezTo>
                  <a:pt x="5524" y="425"/>
                  <a:pt x="5462" y="202"/>
                  <a:pt x="5462" y="202"/>
                </a:cubicBezTo>
                <a:cubicBezTo>
                  <a:pt x="5436" y="90"/>
                  <a:pt x="5337" y="0"/>
                  <a:pt x="5231" y="0"/>
                </a:cubicBezTo>
                <a:cubicBezTo>
                  <a:pt x="5213" y="0"/>
                  <a:pt x="5195" y="3"/>
                  <a:pt x="5177" y="9"/>
                </a:cubicBezTo>
                <a:cubicBezTo>
                  <a:pt x="5015" y="40"/>
                  <a:pt x="4945" y="202"/>
                  <a:pt x="4984" y="325"/>
                </a:cubicBezTo>
                <a:cubicBezTo>
                  <a:pt x="4984" y="356"/>
                  <a:pt x="5015" y="456"/>
                  <a:pt x="5015" y="618"/>
                </a:cubicBezTo>
                <a:lnTo>
                  <a:pt x="579" y="618"/>
                </a:lnTo>
                <a:cubicBezTo>
                  <a:pt x="579" y="456"/>
                  <a:pt x="610" y="356"/>
                  <a:pt x="610" y="325"/>
                </a:cubicBezTo>
                <a:cubicBezTo>
                  <a:pt x="640" y="202"/>
                  <a:pt x="579" y="40"/>
                  <a:pt x="448" y="9"/>
                </a:cubicBezTo>
                <a:cubicBezTo>
                  <a:pt x="424" y="3"/>
                  <a:pt x="401" y="0"/>
                  <a:pt x="379" y="0"/>
                </a:cubicBezTo>
                <a:close/>
              </a:path>
            </a:pathLst>
          </a:custGeom>
          <a:solidFill>
            <a:srgbClr val="0873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642;p25">
            <a:extLst>
              <a:ext uri="{FF2B5EF4-FFF2-40B4-BE49-F238E27FC236}">
                <a16:creationId xmlns:a16="http://schemas.microsoft.com/office/drawing/2014/main" id="{2E7EE493-D54F-4721-B853-9A26BDB2188B}"/>
              </a:ext>
            </a:extLst>
          </p:cNvPr>
          <p:cNvSpPr/>
          <p:nvPr/>
        </p:nvSpPr>
        <p:spPr>
          <a:xfrm>
            <a:off x="1035099" y="719665"/>
            <a:ext cx="742869" cy="2771484"/>
          </a:xfrm>
          <a:custGeom>
            <a:avLst/>
            <a:gdLst/>
            <a:ahLst/>
            <a:cxnLst/>
            <a:rect l="l" t="t" r="r" b="b"/>
            <a:pathLst>
              <a:path w="5594" h="20870" extrusionOk="0">
                <a:moveTo>
                  <a:pt x="5046" y="1127"/>
                </a:moveTo>
                <a:cubicBezTo>
                  <a:pt x="5076" y="1420"/>
                  <a:pt x="5046" y="1775"/>
                  <a:pt x="4945" y="2192"/>
                </a:cubicBezTo>
                <a:lnTo>
                  <a:pt x="640" y="2192"/>
                </a:lnTo>
                <a:cubicBezTo>
                  <a:pt x="548" y="1775"/>
                  <a:pt x="509" y="1420"/>
                  <a:pt x="548" y="1127"/>
                </a:cubicBezTo>
                <a:close/>
                <a:moveTo>
                  <a:pt x="4822" y="2709"/>
                </a:moveTo>
                <a:cubicBezTo>
                  <a:pt x="4691" y="3025"/>
                  <a:pt x="4529" y="3380"/>
                  <a:pt x="4305" y="3766"/>
                </a:cubicBezTo>
                <a:lnTo>
                  <a:pt x="1281" y="3766"/>
                </a:lnTo>
                <a:cubicBezTo>
                  <a:pt x="1057" y="3380"/>
                  <a:pt x="895" y="3025"/>
                  <a:pt x="772" y="2709"/>
                </a:cubicBezTo>
                <a:close/>
                <a:moveTo>
                  <a:pt x="3919" y="4283"/>
                </a:moveTo>
                <a:cubicBezTo>
                  <a:pt x="3634" y="4638"/>
                  <a:pt x="3248" y="4985"/>
                  <a:pt x="2793" y="5309"/>
                </a:cubicBezTo>
                <a:cubicBezTo>
                  <a:pt x="2345" y="4985"/>
                  <a:pt x="1960" y="4638"/>
                  <a:pt x="1667" y="4283"/>
                </a:cubicBezTo>
                <a:close/>
                <a:moveTo>
                  <a:pt x="2793" y="5949"/>
                </a:moveTo>
                <a:cubicBezTo>
                  <a:pt x="3279" y="6273"/>
                  <a:pt x="3634" y="6628"/>
                  <a:pt x="3919" y="6983"/>
                </a:cubicBezTo>
                <a:lnTo>
                  <a:pt x="1667" y="6983"/>
                </a:lnTo>
                <a:cubicBezTo>
                  <a:pt x="1960" y="6628"/>
                  <a:pt x="2345" y="6273"/>
                  <a:pt x="2793" y="5949"/>
                </a:cubicBezTo>
                <a:close/>
                <a:moveTo>
                  <a:pt x="4305" y="7492"/>
                </a:moveTo>
                <a:cubicBezTo>
                  <a:pt x="4529" y="7878"/>
                  <a:pt x="4691" y="8233"/>
                  <a:pt x="4822" y="8557"/>
                </a:cubicBezTo>
                <a:lnTo>
                  <a:pt x="772" y="8557"/>
                </a:lnTo>
                <a:cubicBezTo>
                  <a:pt x="895" y="8233"/>
                  <a:pt x="1057" y="7878"/>
                  <a:pt x="1281" y="7492"/>
                </a:cubicBezTo>
                <a:close/>
                <a:moveTo>
                  <a:pt x="4945" y="9074"/>
                </a:moveTo>
                <a:cubicBezTo>
                  <a:pt x="5046" y="9490"/>
                  <a:pt x="5046" y="9845"/>
                  <a:pt x="5046" y="10130"/>
                </a:cubicBezTo>
                <a:lnTo>
                  <a:pt x="548" y="10130"/>
                </a:lnTo>
                <a:cubicBezTo>
                  <a:pt x="548" y="9845"/>
                  <a:pt x="548" y="9490"/>
                  <a:pt x="640" y="9074"/>
                </a:cubicBezTo>
                <a:close/>
                <a:moveTo>
                  <a:pt x="5046" y="10647"/>
                </a:moveTo>
                <a:cubicBezTo>
                  <a:pt x="5076" y="10964"/>
                  <a:pt x="5046" y="11349"/>
                  <a:pt x="4945" y="11805"/>
                </a:cubicBezTo>
                <a:lnTo>
                  <a:pt x="640" y="11805"/>
                </a:lnTo>
                <a:cubicBezTo>
                  <a:pt x="548" y="11349"/>
                  <a:pt x="548" y="10964"/>
                  <a:pt x="548" y="10647"/>
                </a:cubicBezTo>
                <a:close/>
                <a:moveTo>
                  <a:pt x="4822" y="12314"/>
                </a:moveTo>
                <a:cubicBezTo>
                  <a:pt x="4691" y="12638"/>
                  <a:pt x="4529" y="12993"/>
                  <a:pt x="4305" y="13378"/>
                </a:cubicBezTo>
                <a:lnTo>
                  <a:pt x="1281" y="13378"/>
                </a:lnTo>
                <a:cubicBezTo>
                  <a:pt x="1057" y="12993"/>
                  <a:pt x="895" y="12638"/>
                  <a:pt x="772" y="12314"/>
                </a:cubicBezTo>
                <a:close/>
                <a:moveTo>
                  <a:pt x="3919" y="13895"/>
                </a:moveTo>
                <a:cubicBezTo>
                  <a:pt x="3634" y="14242"/>
                  <a:pt x="3279" y="14597"/>
                  <a:pt x="2793" y="14921"/>
                </a:cubicBezTo>
                <a:cubicBezTo>
                  <a:pt x="2345" y="14597"/>
                  <a:pt x="1960" y="14242"/>
                  <a:pt x="1667" y="13895"/>
                </a:cubicBezTo>
                <a:close/>
                <a:moveTo>
                  <a:pt x="2793" y="15562"/>
                </a:moveTo>
                <a:cubicBezTo>
                  <a:pt x="3248" y="15886"/>
                  <a:pt x="3634" y="16241"/>
                  <a:pt x="3919" y="16596"/>
                </a:cubicBezTo>
                <a:lnTo>
                  <a:pt x="1667" y="16596"/>
                </a:lnTo>
                <a:cubicBezTo>
                  <a:pt x="1960" y="16241"/>
                  <a:pt x="2345" y="15886"/>
                  <a:pt x="2793" y="15562"/>
                </a:cubicBezTo>
                <a:close/>
                <a:moveTo>
                  <a:pt x="4305" y="17105"/>
                </a:moveTo>
                <a:cubicBezTo>
                  <a:pt x="4529" y="17490"/>
                  <a:pt x="4691" y="17845"/>
                  <a:pt x="4822" y="18169"/>
                </a:cubicBezTo>
                <a:lnTo>
                  <a:pt x="772" y="18169"/>
                </a:lnTo>
                <a:cubicBezTo>
                  <a:pt x="895" y="17845"/>
                  <a:pt x="1057" y="17490"/>
                  <a:pt x="1281" y="17105"/>
                </a:cubicBezTo>
                <a:close/>
                <a:moveTo>
                  <a:pt x="4945" y="18679"/>
                </a:moveTo>
                <a:cubicBezTo>
                  <a:pt x="5046" y="19103"/>
                  <a:pt x="5076" y="19450"/>
                  <a:pt x="5046" y="19743"/>
                </a:cubicBezTo>
                <a:lnTo>
                  <a:pt x="548" y="19743"/>
                </a:lnTo>
                <a:cubicBezTo>
                  <a:pt x="509" y="19450"/>
                  <a:pt x="548" y="19103"/>
                  <a:pt x="640" y="18679"/>
                </a:cubicBezTo>
                <a:close/>
                <a:moveTo>
                  <a:pt x="379" y="0"/>
                </a:moveTo>
                <a:cubicBezTo>
                  <a:pt x="251" y="0"/>
                  <a:pt x="156" y="90"/>
                  <a:pt x="124" y="202"/>
                </a:cubicBezTo>
                <a:cubicBezTo>
                  <a:pt x="124" y="202"/>
                  <a:pt x="62" y="425"/>
                  <a:pt x="31" y="780"/>
                </a:cubicBezTo>
                <a:lnTo>
                  <a:pt x="31" y="873"/>
                </a:lnTo>
                <a:lnTo>
                  <a:pt x="31" y="904"/>
                </a:lnTo>
                <a:cubicBezTo>
                  <a:pt x="0" y="1644"/>
                  <a:pt x="93" y="2902"/>
                  <a:pt x="895" y="4121"/>
                </a:cubicBezTo>
                <a:lnTo>
                  <a:pt x="964" y="4182"/>
                </a:lnTo>
                <a:cubicBezTo>
                  <a:pt x="1319" y="4699"/>
                  <a:pt x="1767" y="5178"/>
                  <a:pt x="2345" y="5633"/>
                </a:cubicBezTo>
                <a:cubicBezTo>
                  <a:pt x="1736" y="6080"/>
                  <a:pt x="1281" y="6597"/>
                  <a:pt x="964" y="7106"/>
                </a:cubicBezTo>
                <a:lnTo>
                  <a:pt x="934" y="7106"/>
                </a:lnTo>
                <a:cubicBezTo>
                  <a:pt x="62" y="8426"/>
                  <a:pt x="0" y="9745"/>
                  <a:pt x="31" y="10424"/>
                </a:cubicBezTo>
                <a:cubicBezTo>
                  <a:pt x="0" y="11095"/>
                  <a:pt x="62" y="12414"/>
                  <a:pt x="934" y="13733"/>
                </a:cubicBezTo>
                <a:cubicBezTo>
                  <a:pt x="934" y="13764"/>
                  <a:pt x="934" y="13764"/>
                  <a:pt x="964" y="13795"/>
                </a:cubicBezTo>
                <a:cubicBezTo>
                  <a:pt x="1319" y="14281"/>
                  <a:pt x="1767" y="14790"/>
                  <a:pt x="2345" y="15245"/>
                </a:cubicBezTo>
                <a:cubicBezTo>
                  <a:pt x="1736" y="15693"/>
                  <a:pt x="1281" y="16210"/>
                  <a:pt x="964" y="16688"/>
                </a:cubicBezTo>
                <a:cubicBezTo>
                  <a:pt x="934" y="16719"/>
                  <a:pt x="934" y="16719"/>
                  <a:pt x="934" y="16750"/>
                </a:cubicBezTo>
                <a:cubicBezTo>
                  <a:pt x="93" y="17976"/>
                  <a:pt x="0" y="19226"/>
                  <a:pt x="31" y="19967"/>
                </a:cubicBezTo>
                <a:lnTo>
                  <a:pt x="31" y="19998"/>
                </a:lnTo>
                <a:lnTo>
                  <a:pt x="31" y="20067"/>
                </a:lnTo>
                <a:cubicBezTo>
                  <a:pt x="62" y="20453"/>
                  <a:pt x="124" y="20677"/>
                  <a:pt x="124" y="20677"/>
                </a:cubicBezTo>
                <a:cubicBezTo>
                  <a:pt x="162" y="20769"/>
                  <a:pt x="255" y="20870"/>
                  <a:pt x="386" y="20870"/>
                </a:cubicBezTo>
                <a:lnTo>
                  <a:pt x="448" y="20870"/>
                </a:lnTo>
                <a:cubicBezTo>
                  <a:pt x="579" y="20839"/>
                  <a:pt x="640" y="20677"/>
                  <a:pt x="610" y="20545"/>
                </a:cubicBezTo>
                <a:cubicBezTo>
                  <a:pt x="610" y="20515"/>
                  <a:pt x="579" y="20414"/>
                  <a:pt x="579" y="20260"/>
                </a:cubicBezTo>
                <a:lnTo>
                  <a:pt x="5015" y="20260"/>
                </a:lnTo>
                <a:cubicBezTo>
                  <a:pt x="5015" y="20414"/>
                  <a:pt x="4984" y="20515"/>
                  <a:pt x="4984" y="20545"/>
                </a:cubicBezTo>
                <a:cubicBezTo>
                  <a:pt x="4945" y="20677"/>
                  <a:pt x="5015" y="20839"/>
                  <a:pt x="5177" y="20870"/>
                </a:cubicBezTo>
                <a:lnTo>
                  <a:pt x="5239" y="20870"/>
                </a:lnTo>
                <a:cubicBezTo>
                  <a:pt x="5331" y="20870"/>
                  <a:pt x="5431" y="20769"/>
                  <a:pt x="5462" y="20677"/>
                </a:cubicBezTo>
                <a:cubicBezTo>
                  <a:pt x="5462" y="20677"/>
                  <a:pt x="5524" y="20453"/>
                  <a:pt x="5563" y="20098"/>
                </a:cubicBezTo>
                <a:lnTo>
                  <a:pt x="5563" y="19998"/>
                </a:lnTo>
                <a:lnTo>
                  <a:pt x="5563" y="19967"/>
                </a:lnTo>
                <a:cubicBezTo>
                  <a:pt x="5593" y="19226"/>
                  <a:pt x="5493" y="17976"/>
                  <a:pt x="4691" y="16750"/>
                </a:cubicBezTo>
                <a:cubicBezTo>
                  <a:pt x="4660" y="16719"/>
                  <a:pt x="4660" y="16688"/>
                  <a:pt x="4629" y="16688"/>
                </a:cubicBezTo>
                <a:cubicBezTo>
                  <a:pt x="4274" y="16171"/>
                  <a:pt x="3827" y="15693"/>
                  <a:pt x="3248" y="15245"/>
                </a:cubicBezTo>
                <a:cubicBezTo>
                  <a:pt x="3858" y="14759"/>
                  <a:pt x="4305" y="14281"/>
                  <a:pt x="4629" y="13764"/>
                </a:cubicBezTo>
                <a:lnTo>
                  <a:pt x="4660" y="13764"/>
                </a:lnTo>
                <a:cubicBezTo>
                  <a:pt x="5524" y="12445"/>
                  <a:pt x="5593" y="11126"/>
                  <a:pt x="5563" y="10455"/>
                </a:cubicBezTo>
                <a:lnTo>
                  <a:pt x="5563" y="10385"/>
                </a:lnTo>
                <a:cubicBezTo>
                  <a:pt x="5593" y="9714"/>
                  <a:pt x="5524" y="8426"/>
                  <a:pt x="4691" y="7145"/>
                </a:cubicBezTo>
                <a:cubicBezTo>
                  <a:pt x="4660" y="7106"/>
                  <a:pt x="4660" y="7075"/>
                  <a:pt x="4629" y="7075"/>
                </a:cubicBezTo>
                <a:cubicBezTo>
                  <a:pt x="4305" y="6597"/>
                  <a:pt x="3858" y="6080"/>
                  <a:pt x="3248" y="5633"/>
                </a:cubicBezTo>
                <a:cubicBezTo>
                  <a:pt x="3858" y="5178"/>
                  <a:pt x="4305" y="4668"/>
                  <a:pt x="4629" y="4182"/>
                </a:cubicBezTo>
                <a:cubicBezTo>
                  <a:pt x="4660" y="4152"/>
                  <a:pt x="4660" y="4152"/>
                  <a:pt x="4660" y="4121"/>
                </a:cubicBezTo>
                <a:cubicBezTo>
                  <a:pt x="5493" y="2902"/>
                  <a:pt x="5593" y="1644"/>
                  <a:pt x="5563" y="904"/>
                </a:cubicBezTo>
                <a:lnTo>
                  <a:pt x="5563" y="873"/>
                </a:lnTo>
                <a:lnTo>
                  <a:pt x="5563" y="811"/>
                </a:lnTo>
                <a:cubicBezTo>
                  <a:pt x="5524" y="425"/>
                  <a:pt x="5462" y="202"/>
                  <a:pt x="5462" y="202"/>
                </a:cubicBezTo>
                <a:cubicBezTo>
                  <a:pt x="5436" y="90"/>
                  <a:pt x="5337" y="0"/>
                  <a:pt x="5231" y="0"/>
                </a:cubicBezTo>
                <a:cubicBezTo>
                  <a:pt x="5213" y="0"/>
                  <a:pt x="5195" y="3"/>
                  <a:pt x="5177" y="9"/>
                </a:cubicBezTo>
                <a:cubicBezTo>
                  <a:pt x="5015" y="40"/>
                  <a:pt x="4945" y="202"/>
                  <a:pt x="4984" y="325"/>
                </a:cubicBezTo>
                <a:cubicBezTo>
                  <a:pt x="4984" y="356"/>
                  <a:pt x="5015" y="456"/>
                  <a:pt x="5015" y="618"/>
                </a:cubicBezTo>
                <a:lnTo>
                  <a:pt x="579" y="618"/>
                </a:lnTo>
                <a:cubicBezTo>
                  <a:pt x="579" y="456"/>
                  <a:pt x="610" y="356"/>
                  <a:pt x="610" y="325"/>
                </a:cubicBezTo>
                <a:cubicBezTo>
                  <a:pt x="640" y="202"/>
                  <a:pt x="579" y="40"/>
                  <a:pt x="448" y="9"/>
                </a:cubicBezTo>
                <a:cubicBezTo>
                  <a:pt x="424" y="3"/>
                  <a:pt x="401" y="0"/>
                  <a:pt x="379" y="0"/>
                </a:cubicBezTo>
                <a:close/>
              </a:path>
            </a:pathLst>
          </a:custGeom>
          <a:solidFill>
            <a:srgbClr val="0873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647;p25">
            <a:extLst>
              <a:ext uri="{FF2B5EF4-FFF2-40B4-BE49-F238E27FC236}">
                <a16:creationId xmlns:a16="http://schemas.microsoft.com/office/drawing/2014/main" id="{59E63517-4CC2-4979-8EB7-6D29F1AFA624}"/>
              </a:ext>
            </a:extLst>
          </p:cNvPr>
          <p:cNvSpPr/>
          <p:nvPr/>
        </p:nvSpPr>
        <p:spPr>
          <a:xfrm flipH="1">
            <a:off x="1668029" y="856402"/>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0EAAB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30" name="Google Shape;648;p25">
            <a:extLst>
              <a:ext uri="{FF2B5EF4-FFF2-40B4-BE49-F238E27FC236}">
                <a16:creationId xmlns:a16="http://schemas.microsoft.com/office/drawing/2014/main" id="{849BD840-BFB1-430F-9543-195E50FA89E5}"/>
              </a:ext>
            </a:extLst>
          </p:cNvPr>
          <p:cNvSpPr/>
          <p:nvPr/>
        </p:nvSpPr>
        <p:spPr>
          <a:xfrm flipH="1">
            <a:off x="1339954" y="1627064"/>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F49A3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31" name="Google Shape;649;p25">
            <a:extLst>
              <a:ext uri="{FF2B5EF4-FFF2-40B4-BE49-F238E27FC236}">
                <a16:creationId xmlns:a16="http://schemas.microsoft.com/office/drawing/2014/main" id="{471AAC0D-023A-40C2-BDCC-BAF26F18262A}"/>
              </a:ext>
            </a:extLst>
          </p:cNvPr>
          <p:cNvSpPr/>
          <p:nvPr/>
        </p:nvSpPr>
        <p:spPr>
          <a:xfrm flipH="1">
            <a:off x="1153104" y="2397764"/>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E7716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32" name="Google Shape;647;p25">
            <a:extLst>
              <a:ext uri="{FF2B5EF4-FFF2-40B4-BE49-F238E27FC236}">
                <a16:creationId xmlns:a16="http://schemas.microsoft.com/office/drawing/2014/main" id="{D57116A7-BC1E-4ED9-ADC9-2710AC898DCD}"/>
              </a:ext>
            </a:extLst>
          </p:cNvPr>
          <p:cNvSpPr/>
          <p:nvPr/>
        </p:nvSpPr>
        <p:spPr>
          <a:xfrm flipH="1">
            <a:off x="1668029" y="3396501"/>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0EAAB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33" name="Google Shape;648;p25">
            <a:extLst>
              <a:ext uri="{FF2B5EF4-FFF2-40B4-BE49-F238E27FC236}">
                <a16:creationId xmlns:a16="http://schemas.microsoft.com/office/drawing/2014/main" id="{F8C324E1-D42B-497F-9D2C-63D9C5451F06}"/>
              </a:ext>
            </a:extLst>
          </p:cNvPr>
          <p:cNvSpPr/>
          <p:nvPr/>
        </p:nvSpPr>
        <p:spPr>
          <a:xfrm flipH="1">
            <a:off x="1339954" y="4167163"/>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F49A3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34" name="Google Shape;649;p25">
            <a:extLst>
              <a:ext uri="{FF2B5EF4-FFF2-40B4-BE49-F238E27FC236}">
                <a16:creationId xmlns:a16="http://schemas.microsoft.com/office/drawing/2014/main" id="{11755F81-7AE3-48D7-84DC-A52140F01948}"/>
              </a:ext>
            </a:extLst>
          </p:cNvPr>
          <p:cNvSpPr/>
          <p:nvPr/>
        </p:nvSpPr>
        <p:spPr>
          <a:xfrm flipH="1">
            <a:off x="1153104" y="4937863"/>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E7716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35" name="Google Shape;650;p25">
            <a:extLst>
              <a:ext uri="{FF2B5EF4-FFF2-40B4-BE49-F238E27FC236}">
                <a16:creationId xmlns:a16="http://schemas.microsoft.com/office/drawing/2014/main" id="{1A8C5FEA-FA12-4280-8660-DEB1ACE30798}"/>
              </a:ext>
            </a:extLst>
          </p:cNvPr>
          <p:cNvSpPr/>
          <p:nvPr/>
        </p:nvSpPr>
        <p:spPr>
          <a:xfrm flipH="1">
            <a:off x="1620179" y="5708576"/>
            <a:ext cx="186849" cy="185926"/>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rgbClr val="E4CF0E"/>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36" name="Título 5">
            <a:extLst>
              <a:ext uri="{FF2B5EF4-FFF2-40B4-BE49-F238E27FC236}">
                <a16:creationId xmlns:a16="http://schemas.microsoft.com/office/drawing/2014/main" id="{E6641533-E670-41FD-B76B-731ADD70CD5B}"/>
              </a:ext>
            </a:extLst>
          </p:cNvPr>
          <p:cNvSpPr txBox="1">
            <a:spLocks/>
          </p:cNvSpPr>
          <p:nvPr/>
        </p:nvSpPr>
        <p:spPr>
          <a:xfrm>
            <a:off x="207220" y="104502"/>
            <a:ext cx="11690738"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200" i="0" kern="0" dirty="0">
                <a:solidFill>
                  <a:schemeClr val="bg1">
                    <a:lumMod val="50000"/>
                  </a:schemeClr>
                </a:solidFill>
                <a:latin typeface="Calibri" panose="020F0502020204030204" pitchFamily="34" charset="0"/>
                <a:cs typeface="Calibri" panose="020F0502020204030204" pitchFamily="34" charset="0"/>
              </a:rPr>
              <a:t>conclusiones</a:t>
            </a:r>
          </a:p>
        </p:txBody>
      </p:sp>
    </p:spTree>
    <p:extLst>
      <p:ext uri="{BB962C8B-B14F-4D97-AF65-F5344CB8AC3E}">
        <p14:creationId xmlns:p14="http://schemas.microsoft.com/office/powerpoint/2010/main" val="215030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3CCA71A-E8D2-42FA-994B-854A55832D38}"/>
              </a:ext>
            </a:extLst>
          </p:cNvPr>
          <p:cNvSpPr/>
          <p:nvPr/>
        </p:nvSpPr>
        <p:spPr>
          <a:xfrm>
            <a:off x="3467159" y="2875002"/>
            <a:ext cx="6930659" cy="1015663"/>
          </a:xfrm>
          <a:prstGeom prst="rect">
            <a:avLst/>
          </a:prstGeom>
          <a:noFill/>
        </p:spPr>
        <p:txBody>
          <a:bodyPr wrap="square" lIns="91440" tIns="45720" rIns="91440" bIns="45720">
            <a:spAutoFit/>
          </a:bodyPr>
          <a:lstStyle/>
          <a:p>
            <a:pPr algn="ctr"/>
            <a:r>
              <a:rPr lang="es-E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INTRODUCCIÓN</a:t>
            </a:r>
          </a:p>
        </p:txBody>
      </p:sp>
      <p:sp>
        <p:nvSpPr>
          <p:cNvPr id="5" name="Marcador de número de diapositiva 5">
            <a:extLst>
              <a:ext uri="{FF2B5EF4-FFF2-40B4-BE49-F238E27FC236}">
                <a16:creationId xmlns:a16="http://schemas.microsoft.com/office/drawing/2014/main" id="{94ED0078-52B8-4CFF-BA65-3B9365BFB603}"/>
              </a:ext>
            </a:extLst>
          </p:cNvPr>
          <p:cNvSpPr txBox="1">
            <a:spLocks/>
          </p:cNvSpPr>
          <p:nvPr/>
        </p:nvSpPr>
        <p:spPr>
          <a:xfrm>
            <a:off x="10397818" y="6579067"/>
            <a:ext cx="1165920" cy="213618"/>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00532E-CC41-3144-A800-37B35F439EF7}" type="slidenum">
              <a:rPr lang="es-CL" sz="1200" smtClean="0"/>
              <a:pPr algn="ctr"/>
              <a:t>3</a:t>
            </a:fld>
            <a:endParaRPr lang="es-CL" sz="1200" dirty="0"/>
          </a:p>
        </p:txBody>
      </p:sp>
      <p:grpSp>
        <p:nvGrpSpPr>
          <p:cNvPr id="6" name="Google Shape;948;p32">
            <a:extLst>
              <a:ext uri="{FF2B5EF4-FFF2-40B4-BE49-F238E27FC236}">
                <a16:creationId xmlns:a16="http://schemas.microsoft.com/office/drawing/2014/main" id="{A3D5DE88-A9D4-4E03-93D9-6E29002A4DAC}"/>
              </a:ext>
            </a:extLst>
          </p:cNvPr>
          <p:cNvGrpSpPr/>
          <p:nvPr/>
        </p:nvGrpSpPr>
        <p:grpSpPr>
          <a:xfrm>
            <a:off x="1576202" y="1558277"/>
            <a:ext cx="912699" cy="3937955"/>
            <a:chOff x="2397500" y="1634577"/>
            <a:chExt cx="638886" cy="2424721"/>
          </a:xfrm>
        </p:grpSpPr>
        <p:sp>
          <p:nvSpPr>
            <p:cNvPr id="14" name="Google Shape;956;p32">
              <a:extLst>
                <a:ext uri="{FF2B5EF4-FFF2-40B4-BE49-F238E27FC236}">
                  <a16:creationId xmlns:a16="http://schemas.microsoft.com/office/drawing/2014/main" id="{27E1F512-53FD-4B8B-AAE3-9347D5BDC488}"/>
                </a:ext>
              </a:extLst>
            </p:cNvPr>
            <p:cNvSpPr/>
            <p:nvPr/>
          </p:nvSpPr>
          <p:spPr>
            <a:xfrm rot="5400000">
              <a:off x="2496147" y="3567921"/>
              <a:ext cx="431640" cy="454249"/>
            </a:xfrm>
            <a:prstGeom prst="flowChartDelay">
              <a:avLst/>
            </a:prstGeom>
            <a:ln/>
          </p:spPr>
          <p:style>
            <a:lnRef idx="0">
              <a:schemeClr val="accent5"/>
            </a:lnRef>
            <a:fillRef idx="3">
              <a:schemeClr val="accent5"/>
            </a:fillRef>
            <a:effectRef idx="3">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955;p32">
              <a:extLst>
                <a:ext uri="{FF2B5EF4-FFF2-40B4-BE49-F238E27FC236}">
                  <a16:creationId xmlns:a16="http://schemas.microsoft.com/office/drawing/2014/main" id="{C11329F2-C880-4729-AEA6-07A6BCA581FF}"/>
                </a:ext>
              </a:extLst>
            </p:cNvPr>
            <p:cNvSpPr/>
            <p:nvPr/>
          </p:nvSpPr>
          <p:spPr>
            <a:xfrm>
              <a:off x="2397500" y="1634577"/>
              <a:ext cx="638886" cy="2424721"/>
            </a:xfrm>
            <a:custGeom>
              <a:avLst/>
              <a:gdLst/>
              <a:ahLst/>
              <a:cxnLst/>
              <a:rect l="l" t="t" r="r" b="b"/>
              <a:pathLst>
                <a:path w="1856" h="7044" extrusionOk="0">
                  <a:moveTo>
                    <a:pt x="1723" y="112"/>
                  </a:moveTo>
                  <a:lnTo>
                    <a:pt x="1723" y="133"/>
                  </a:lnTo>
                  <a:cubicBezTo>
                    <a:pt x="1723" y="202"/>
                    <a:pt x="1632" y="398"/>
                    <a:pt x="1564" y="488"/>
                  </a:cubicBezTo>
                  <a:lnTo>
                    <a:pt x="1564" y="509"/>
                  </a:lnTo>
                  <a:lnTo>
                    <a:pt x="1564" y="4197"/>
                  </a:lnTo>
                  <a:lnTo>
                    <a:pt x="1564" y="6275"/>
                  </a:lnTo>
                  <a:cubicBezTo>
                    <a:pt x="1564" y="6450"/>
                    <a:pt x="1500" y="6603"/>
                    <a:pt x="1368" y="6736"/>
                  </a:cubicBezTo>
                  <a:cubicBezTo>
                    <a:pt x="1256" y="6847"/>
                    <a:pt x="1081" y="6911"/>
                    <a:pt x="928" y="6911"/>
                  </a:cubicBezTo>
                  <a:cubicBezTo>
                    <a:pt x="573" y="6911"/>
                    <a:pt x="286" y="6625"/>
                    <a:pt x="286" y="6275"/>
                  </a:cubicBezTo>
                  <a:lnTo>
                    <a:pt x="286" y="1150"/>
                  </a:lnTo>
                  <a:lnTo>
                    <a:pt x="286" y="1060"/>
                  </a:lnTo>
                  <a:lnTo>
                    <a:pt x="286" y="509"/>
                  </a:lnTo>
                  <a:lnTo>
                    <a:pt x="286" y="488"/>
                  </a:lnTo>
                  <a:cubicBezTo>
                    <a:pt x="218" y="398"/>
                    <a:pt x="133" y="202"/>
                    <a:pt x="133" y="112"/>
                  </a:cubicBezTo>
                  <a:close/>
                  <a:moveTo>
                    <a:pt x="64" y="0"/>
                  </a:moveTo>
                  <a:cubicBezTo>
                    <a:pt x="43" y="0"/>
                    <a:pt x="0" y="48"/>
                    <a:pt x="0" y="112"/>
                  </a:cubicBezTo>
                  <a:cubicBezTo>
                    <a:pt x="0" y="244"/>
                    <a:pt x="133" y="488"/>
                    <a:pt x="175" y="530"/>
                  </a:cubicBezTo>
                  <a:lnTo>
                    <a:pt x="175" y="1039"/>
                  </a:lnTo>
                  <a:cubicBezTo>
                    <a:pt x="154" y="1081"/>
                    <a:pt x="154" y="1129"/>
                    <a:pt x="154" y="1150"/>
                  </a:cubicBezTo>
                  <a:lnTo>
                    <a:pt x="154" y="6275"/>
                  </a:lnTo>
                  <a:cubicBezTo>
                    <a:pt x="154" y="6694"/>
                    <a:pt x="504" y="7043"/>
                    <a:pt x="928" y="7043"/>
                  </a:cubicBezTo>
                  <a:cubicBezTo>
                    <a:pt x="1346" y="7043"/>
                    <a:pt x="1696" y="6694"/>
                    <a:pt x="1696" y="6275"/>
                  </a:cubicBezTo>
                  <a:lnTo>
                    <a:pt x="1675" y="4197"/>
                  </a:lnTo>
                  <a:lnTo>
                    <a:pt x="1675" y="530"/>
                  </a:lnTo>
                  <a:cubicBezTo>
                    <a:pt x="1723" y="488"/>
                    <a:pt x="1855" y="244"/>
                    <a:pt x="1855" y="133"/>
                  </a:cubicBezTo>
                  <a:cubicBezTo>
                    <a:pt x="1855" y="48"/>
                    <a:pt x="1807" y="0"/>
                    <a:pt x="1786"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 name="Google Shape;15525;p41">
            <a:extLst>
              <a:ext uri="{FF2B5EF4-FFF2-40B4-BE49-F238E27FC236}">
                <a16:creationId xmlns:a16="http://schemas.microsoft.com/office/drawing/2014/main" id="{0185ED7A-1583-4503-8CB2-E005CB7A74CD}"/>
              </a:ext>
            </a:extLst>
          </p:cNvPr>
          <p:cNvSpPr/>
          <p:nvPr/>
        </p:nvSpPr>
        <p:spPr>
          <a:xfrm>
            <a:off x="470591" y="352603"/>
            <a:ext cx="763496" cy="701698"/>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5"/>
          </a:lnRef>
          <a:fillRef idx="3">
            <a:schemeClr val="accent5"/>
          </a:fillRef>
          <a:effectRef idx="3">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3200" b="1" dirty="0">
                <a:solidFill>
                  <a:srgbClr val="FFFFFF"/>
                </a:solidFill>
                <a:latin typeface="+mj-lt"/>
                <a:ea typeface="Roboto"/>
                <a:sym typeface="Roboto"/>
              </a:rPr>
              <a:t>1</a:t>
            </a:r>
            <a:endParaRPr sz="3200" b="1" dirty="0">
              <a:solidFill>
                <a:srgbClr val="FFFFFF"/>
              </a:solidFill>
              <a:latin typeface="+mj-lt"/>
            </a:endParaRPr>
          </a:p>
        </p:txBody>
      </p:sp>
      <p:sp>
        <p:nvSpPr>
          <p:cNvPr id="16" name="Google Shape;15528;p41">
            <a:extLst>
              <a:ext uri="{FF2B5EF4-FFF2-40B4-BE49-F238E27FC236}">
                <a16:creationId xmlns:a16="http://schemas.microsoft.com/office/drawing/2014/main" id="{1D353118-6987-46A3-A9C2-2D0804EB7092}"/>
              </a:ext>
            </a:extLst>
          </p:cNvPr>
          <p:cNvSpPr/>
          <p:nvPr/>
        </p:nvSpPr>
        <p:spPr>
          <a:xfrm>
            <a:off x="377326" y="266364"/>
            <a:ext cx="950027" cy="874177"/>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3750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3CCA71A-E8D2-42FA-994B-854A55832D38}"/>
              </a:ext>
            </a:extLst>
          </p:cNvPr>
          <p:cNvSpPr/>
          <p:nvPr/>
        </p:nvSpPr>
        <p:spPr>
          <a:xfrm>
            <a:off x="2871019" y="2875002"/>
            <a:ext cx="8200104" cy="1015663"/>
          </a:xfrm>
          <a:prstGeom prst="rect">
            <a:avLst/>
          </a:prstGeom>
          <a:noFill/>
        </p:spPr>
        <p:txBody>
          <a:bodyPr wrap="square" lIns="91440" tIns="45720" rIns="91440" bIns="45720">
            <a:spAutoFit/>
          </a:bodyPr>
          <a:lstStyle/>
          <a:p>
            <a:pPr algn="ctr"/>
            <a:r>
              <a:rPr lang="es-ES" sz="6000" b="1" dirty="0">
                <a:ln w="13462">
                  <a:solidFill>
                    <a:schemeClr val="bg1"/>
                  </a:solidFill>
                  <a:prstDash val="solid"/>
                </a:ln>
                <a:solidFill>
                  <a:schemeClr val="tx1">
                    <a:lumMod val="85000"/>
                    <a:lumOff val="15000"/>
                  </a:schemeClr>
                </a:solidFill>
                <a:effectLst>
                  <a:outerShdw dist="38100" dir="2700000" algn="bl" rotWithShape="0">
                    <a:schemeClr val="accent2"/>
                  </a:outerShdw>
                </a:effectLst>
              </a:rPr>
              <a:t>RECOMENDACIONES</a:t>
            </a:r>
          </a:p>
        </p:txBody>
      </p:sp>
      <p:sp>
        <p:nvSpPr>
          <p:cNvPr id="5" name="Marcador de número de diapositiva 5">
            <a:extLst>
              <a:ext uri="{FF2B5EF4-FFF2-40B4-BE49-F238E27FC236}">
                <a16:creationId xmlns:a16="http://schemas.microsoft.com/office/drawing/2014/main" id="{94ED0078-52B8-4CFF-BA65-3B9365BFB603}"/>
              </a:ext>
            </a:extLst>
          </p:cNvPr>
          <p:cNvSpPr txBox="1">
            <a:spLocks/>
          </p:cNvSpPr>
          <p:nvPr/>
        </p:nvSpPr>
        <p:spPr>
          <a:xfrm>
            <a:off x="10397818" y="6579067"/>
            <a:ext cx="1165920" cy="213618"/>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00532E-CC41-3144-A800-37B35F439EF7}" type="slidenum">
              <a:rPr lang="es-CL" sz="1200" smtClean="0"/>
              <a:pPr algn="ctr"/>
              <a:t>30</a:t>
            </a:fld>
            <a:endParaRPr lang="es-CL" sz="1200" dirty="0"/>
          </a:p>
        </p:txBody>
      </p:sp>
      <p:grpSp>
        <p:nvGrpSpPr>
          <p:cNvPr id="6" name="Google Shape;948;p32">
            <a:extLst>
              <a:ext uri="{FF2B5EF4-FFF2-40B4-BE49-F238E27FC236}">
                <a16:creationId xmlns:a16="http://schemas.microsoft.com/office/drawing/2014/main" id="{A3D5DE88-A9D4-4E03-93D9-6E29002A4DAC}"/>
              </a:ext>
            </a:extLst>
          </p:cNvPr>
          <p:cNvGrpSpPr/>
          <p:nvPr/>
        </p:nvGrpSpPr>
        <p:grpSpPr>
          <a:xfrm>
            <a:off x="1463041" y="1558277"/>
            <a:ext cx="1148078" cy="3937961"/>
            <a:chOff x="2318289" y="1634577"/>
            <a:chExt cx="803651" cy="2424724"/>
          </a:xfrm>
        </p:grpSpPr>
        <p:sp>
          <p:nvSpPr>
            <p:cNvPr id="14" name="Google Shape;956;p32">
              <a:extLst>
                <a:ext uri="{FF2B5EF4-FFF2-40B4-BE49-F238E27FC236}">
                  <a16:creationId xmlns:a16="http://schemas.microsoft.com/office/drawing/2014/main" id="{27E1F512-53FD-4B8B-AAE3-9347D5BDC488}"/>
                </a:ext>
              </a:extLst>
            </p:cNvPr>
            <p:cNvSpPr/>
            <p:nvPr/>
          </p:nvSpPr>
          <p:spPr>
            <a:xfrm rot="5400000">
              <a:off x="1731793" y="2669154"/>
              <a:ext cx="1976643" cy="803651"/>
            </a:xfrm>
            <a:prstGeom prst="flowChartDelay">
              <a:avLst/>
            </a:prstGeom>
            <a:ln/>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955;p32">
              <a:extLst>
                <a:ext uri="{FF2B5EF4-FFF2-40B4-BE49-F238E27FC236}">
                  <a16:creationId xmlns:a16="http://schemas.microsoft.com/office/drawing/2014/main" id="{C11329F2-C880-4729-AEA6-07A6BCA581FF}"/>
                </a:ext>
              </a:extLst>
            </p:cNvPr>
            <p:cNvSpPr/>
            <p:nvPr/>
          </p:nvSpPr>
          <p:spPr>
            <a:xfrm>
              <a:off x="2397500" y="1634577"/>
              <a:ext cx="638886" cy="2424721"/>
            </a:xfrm>
            <a:custGeom>
              <a:avLst/>
              <a:gdLst/>
              <a:ahLst/>
              <a:cxnLst/>
              <a:rect l="l" t="t" r="r" b="b"/>
              <a:pathLst>
                <a:path w="1856" h="7044" extrusionOk="0">
                  <a:moveTo>
                    <a:pt x="1723" y="112"/>
                  </a:moveTo>
                  <a:lnTo>
                    <a:pt x="1723" y="133"/>
                  </a:lnTo>
                  <a:cubicBezTo>
                    <a:pt x="1723" y="202"/>
                    <a:pt x="1632" y="398"/>
                    <a:pt x="1564" y="488"/>
                  </a:cubicBezTo>
                  <a:lnTo>
                    <a:pt x="1564" y="509"/>
                  </a:lnTo>
                  <a:lnTo>
                    <a:pt x="1564" y="4197"/>
                  </a:lnTo>
                  <a:lnTo>
                    <a:pt x="1564" y="6275"/>
                  </a:lnTo>
                  <a:cubicBezTo>
                    <a:pt x="1564" y="6450"/>
                    <a:pt x="1500" y="6603"/>
                    <a:pt x="1368" y="6736"/>
                  </a:cubicBezTo>
                  <a:cubicBezTo>
                    <a:pt x="1256" y="6847"/>
                    <a:pt x="1081" y="6911"/>
                    <a:pt x="928" y="6911"/>
                  </a:cubicBezTo>
                  <a:cubicBezTo>
                    <a:pt x="573" y="6911"/>
                    <a:pt x="286" y="6625"/>
                    <a:pt x="286" y="6275"/>
                  </a:cubicBezTo>
                  <a:lnTo>
                    <a:pt x="286" y="1150"/>
                  </a:lnTo>
                  <a:lnTo>
                    <a:pt x="286" y="1060"/>
                  </a:lnTo>
                  <a:lnTo>
                    <a:pt x="286" y="509"/>
                  </a:lnTo>
                  <a:lnTo>
                    <a:pt x="286" y="488"/>
                  </a:lnTo>
                  <a:cubicBezTo>
                    <a:pt x="218" y="398"/>
                    <a:pt x="133" y="202"/>
                    <a:pt x="133" y="112"/>
                  </a:cubicBezTo>
                  <a:close/>
                  <a:moveTo>
                    <a:pt x="64" y="0"/>
                  </a:moveTo>
                  <a:cubicBezTo>
                    <a:pt x="43" y="0"/>
                    <a:pt x="0" y="48"/>
                    <a:pt x="0" y="112"/>
                  </a:cubicBezTo>
                  <a:cubicBezTo>
                    <a:pt x="0" y="244"/>
                    <a:pt x="133" y="488"/>
                    <a:pt x="175" y="530"/>
                  </a:cubicBezTo>
                  <a:lnTo>
                    <a:pt x="175" y="1039"/>
                  </a:lnTo>
                  <a:cubicBezTo>
                    <a:pt x="154" y="1081"/>
                    <a:pt x="154" y="1129"/>
                    <a:pt x="154" y="1150"/>
                  </a:cubicBezTo>
                  <a:lnTo>
                    <a:pt x="154" y="6275"/>
                  </a:lnTo>
                  <a:cubicBezTo>
                    <a:pt x="154" y="6694"/>
                    <a:pt x="504" y="7043"/>
                    <a:pt x="928" y="7043"/>
                  </a:cubicBezTo>
                  <a:cubicBezTo>
                    <a:pt x="1346" y="7043"/>
                    <a:pt x="1696" y="6694"/>
                    <a:pt x="1696" y="6275"/>
                  </a:cubicBezTo>
                  <a:lnTo>
                    <a:pt x="1675" y="4197"/>
                  </a:lnTo>
                  <a:lnTo>
                    <a:pt x="1675" y="530"/>
                  </a:lnTo>
                  <a:cubicBezTo>
                    <a:pt x="1723" y="488"/>
                    <a:pt x="1855" y="244"/>
                    <a:pt x="1855" y="133"/>
                  </a:cubicBezTo>
                  <a:cubicBezTo>
                    <a:pt x="1855" y="48"/>
                    <a:pt x="1807" y="0"/>
                    <a:pt x="1786"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525;p41">
            <a:extLst>
              <a:ext uri="{FF2B5EF4-FFF2-40B4-BE49-F238E27FC236}">
                <a16:creationId xmlns:a16="http://schemas.microsoft.com/office/drawing/2014/main" id="{0185ED7A-1583-4503-8CB2-E005CB7A74CD}"/>
              </a:ext>
            </a:extLst>
          </p:cNvPr>
          <p:cNvSpPr/>
          <p:nvPr/>
        </p:nvSpPr>
        <p:spPr>
          <a:xfrm>
            <a:off x="470591" y="352603"/>
            <a:ext cx="763496" cy="701698"/>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EC" sz="3200" b="1" dirty="0">
                <a:solidFill>
                  <a:srgbClr val="FFFFFF"/>
                </a:solidFill>
                <a:latin typeface="+mj-lt"/>
              </a:rPr>
              <a:t>6</a:t>
            </a:r>
            <a:endParaRPr sz="3200" b="1" dirty="0">
              <a:solidFill>
                <a:srgbClr val="FFFFFF"/>
              </a:solidFill>
              <a:latin typeface="+mj-lt"/>
            </a:endParaRPr>
          </a:p>
        </p:txBody>
      </p:sp>
      <p:sp>
        <p:nvSpPr>
          <p:cNvPr id="16" name="Google Shape;15528;p41">
            <a:extLst>
              <a:ext uri="{FF2B5EF4-FFF2-40B4-BE49-F238E27FC236}">
                <a16:creationId xmlns:a16="http://schemas.microsoft.com/office/drawing/2014/main" id="{1D353118-6987-46A3-A9C2-2D0804EB7092}"/>
              </a:ext>
            </a:extLst>
          </p:cNvPr>
          <p:cNvSpPr/>
          <p:nvPr/>
        </p:nvSpPr>
        <p:spPr>
          <a:xfrm>
            <a:off x="377326" y="266364"/>
            <a:ext cx="950027" cy="874177"/>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ángulo 1">
            <a:extLst>
              <a:ext uri="{FF2B5EF4-FFF2-40B4-BE49-F238E27FC236}">
                <a16:creationId xmlns:a16="http://schemas.microsoft.com/office/drawing/2014/main" id="{1F34673D-1D19-4617-AA4D-F39C85C1A401}"/>
              </a:ext>
            </a:extLst>
          </p:cNvPr>
          <p:cNvSpPr/>
          <p:nvPr/>
        </p:nvSpPr>
        <p:spPr>
          <a:xfrm>
            <a:off x="2428887" y="2016760"/>
            <a:ext cx="264880" cy="3479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ángulo 10">
            <a:extLst>
              <a:ext uri="{FF2B5EF4-FFF2-40B4-BE49-F238E27FC236}">
                <a16:creationId xmlns:a16="http://schemas.microsoft.com/office/drawing/2014/main" id="{FB87A47E-C754-4AB7-AD27-B902B5080468}"/>
              </a:ext>
            </a:extLst>
          </p:cNvPr>
          <p:cNvSpPr/>
          <p:nvPr/>
        </p:nvSpPr>
        <p:spPr>
          <a:xfrm>
            <a:off x="1371331" y="2016760"/>
            <a:ext cx="264880" cy="3130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068558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oogle Shape;2734;p43">
            <a:extLst>
              <a:ext uri="{FF2B5EF4-FFF2-40B4-BE49-F238E27FC236}">
                <a16:creationId xmlns:a16="http://schemas.microsoft.com/office/drawing/2014/main" id="{6A9A711C-2BE2-4BE6-8805-9956F213FBD5}"/>
              </a:ext>
            </a:extLst>
          </p:cNvPr>
          <p:cNvGrpSpPr/>
          <p:nvPr/>
        </p:nvGrpSpPr>
        <p:grpSpPr>
          <a:xfrm>
            <a:off x="565694" y="2035021"/>
            <a:ext cx="3666995" cy="3495190"/>
            <a:chOff x="5019799" y="1160451"/>
            <a:chExt cx="3666995" cy="3495190"/>
          </a:xfrm>
        </p:grpSpPr>
        <p:sp>
          <p:nvSpPr>
            <p:cNvPr id="38" name="Google Shape;2735;p43">
              <a:extLst>
                <a:ext uri="{FF2B5EF4-FFF2-40B4-BE49-F238E27FC236}">
                  <a16:creationId xmlns:a16="http://schemas.microsoft.com/office/drawing/2014/main" id="{508D6B63-5B12-46CE-A6BD-CEC81568DA81}"/>
                </a:ext>
              </a:extLst>
            </p:cNvPr>
            <p:cNvSpPr/>
            <p:nvPr/>
          </p:nvSpPr>
          <p:spPr>
            <a:xfrm>
              <a:off x="5943535" y="1843404"/>
              <a:ext cx="116124" cy="984686"/>
            </a:xfrm>
            <a:custGeom>
              <a:avLst/>
              <a:gdLst/>
              <a:ahLst/>
              <a:cxnLst/>
              <a:rect l="l" t="t" r="r" b="b"/>
              <a:pathLst>
                <a:path w="2644" h="22420" extrusionOk="0">
                  <a:moveTo>
                    <a:pt x="0" y="0"/>
                  </a:moveTo>
                  <a:lnTo>
                    <a:pt x="0" y="22420"/>
                  </a:lnTo>
                  <a:lnTo>
                    <a:pt x="2644" y="22420"/>
                  </a:lnTo>
                  <a:lnTo>
                    <a:pt x="2644" y="0"/>
                  </a:lnTo>
                  <a:close/>
                </a:path>
              </a:pathLst>
            </a:custGeom>
            <a:solidFill>
              <a:srgbClr val="E4E4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2736;p43">
              <a:extLst>
                <a:ext uri="{FF2B5EF4-FFF2-40B4-BE49-F238E27FC236}">
                  <a16:creationId xmlns:a16="http://schemas.microsoft.com/office/drawing/2014/main" id="{485FF6C9-5D89-4997-967A-25529E63C35C}"/>
                </a:ext>
              </a:extLst>
            </p:cNvPr>
            <p:cNvSpPr/>
            <p:nvPr/>
          </p:nvSpPr>
          <p:spPr>
            <a:xfrm>
              <a:off x="5119430" y="1300072"/>
              <a:ext cx="910945" cy="593052"/>
            </a:xfrm>
            <a:custGeom>
              <a:avLst/>
              <a:gdLst/>
              <a:ahLst/>
              <a:cxnLst/>
              <a:rect l="l" t="t" r="r" b="b"/>
              <a:pathLst>
                <a:path w="20741" h="13503" extrusionOk="0">
                  <a:moveTo>
                    <a:pt x="1322" y="1"/>
                  </a:moveTo>
                  <a:lnTo>
                    <a:pt x="0" y="2299"/>
                  </a:lnTo>
                  <a:lnTo>
                    <a:pt x="19419" y="13503"/>
                  </a:lnTo>
                  <a:lnTo>
                    <a:pt x="20741" y="11217"/>
                  </a:lnTo>
                  <a:lnTo>
                    <a:pt x="1322" y="1"/>
                  </a:lnTo>
                  <a:close/>
                </a:path>
              </a:pathLst>
            </a:custGeom>
            <a:solidFill>
              <a:srgbClr val="E4E4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2737;p43">
              <a:extLst>
                <a:ext uri="{FF2B5EF4-FFF2-40B4-BE49-F238E27FC236}">
                  <a16:creationId xmlns:a16="http://schemas.microsoft.com/office/drawing/2014/main" id="{E6548B36-95E8-4C0C-BFE2-8AA184EAFB01}"/>
                </a:ext>
              </a:extLst>
            </p:cNvPr>
            <p:cNvSpPr/>
            <p:nvPr/>
          </p:nvSpPr>
          <p:spPr>
            <a:xfrm>
              <a:off x="5973356" y="1300599"/>
              <a:ext cx="910418" cy="592525"/>
            </a:xfrm>
            <a:custGeom>
              <a:avLst/>
              <a:gdLst/>
              <a:ahLst/>
              <a:cxnLst/>
              <a:rect l="l" t="t" r="r" b="b"/>
              <a:pathLst>
                <a:path w="20729" h="13491" extrusionOk="0">
                  <a:moveTo>
                    <a:pt x="19407" y="1"/>
                  </a:moveTo>
                  <a:lnTo>
                    <a:pt x="0" y="11205"/>
                  </a:lnTo>
                  <a:lnTo>
                    <a:pt x="1322" y="13491"/>
                  </a:lnTo>
                  <a:lnTo>
                    <a:pt x="20729" y="2287"/>
                  </a:lnTo>
                  <a:lnTo>
                    <a:pt x="19407" y="1"/>
                  </a:lnTo>
                  <a:close/>
                </a:path>
              </a:pathLst>
            </a:custGeom>
            <a:solidFill>
              <a:srgbClr val="E4E4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2738;p43">
              <a:extLst>
                <a:ext uri="{FF2B5EF4-FFF2-40B4-BE49-F238E27FC236}">
                  <a16:creationId xmlns:a16="http://schemas.microsoft.com/office/drawing/2014/main" id="{BE7E6C7D-2B48-49CB-9797-89E8D0FED840}"/>
                </a:ext>
              </a:extLst>
            </p:cNvPr>
            <p:cNvSpPr/>
            <p:nvPr/>
          </p:nvSpPr>
          <p:spPr>
            <a:xfrm>
              <a:off x="6789600" y="3312257"/>
              <a:ext cx="116124" cy="984730"/>
            </a:xfrm>
            <a:custGeom>
              <a:avLst/>
              <a:gdLst/>
              <a:ahLst/>
              <a:cxnLst/>
              <a:rect l="l" t="t" r="r" b="b"/>
              <a:pathLst>
                <a:path w="2644" h="22421" extrusionOk="0">
                  <a:moveTo>
                    <a:pt x="1" y="1"/>
                  </a:moveTo>
                  <a:lnTo>
                    <a:pt x="1" y="22420"/>
                  </a:lnTo>
                  <a:lnTo>
                    <a:pt x="2644" y="22420"/>
                  </a:lnTo>
                  <a:lnTo>
                    <a:pt x="2644" y="1"/>
                  </a:lnTo>
                  <a:close/>
                </a:path>
              </a:pathLst>
            </a:custGeom>
            <a:solidFill>
              <a:srgbClr val="E4E4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2739;p43">
              <a:extLst>
                <a:ext uri="{FF2B5EF4-FFF2-40B4-BE49-F238E27FC236}">
                  <a16:creationId xmlns:a16="http://schemas.microsoft.com/office/drawing/2014/main" id="{5414DB49-B503-4A62-BDEE-F629CA7C8519}"/>
                </a:ext>
              </a:extLst>
            </p:cNvPr>
            <p:cNvSpPr/>
            <p:nvPr/>
          </p:nvSpPr>
          <p:spPr>
            <a:xfrm>
              <a:off x="5965495" y="2768969"/>
              <a:ext cx="910989" cy="593052"/>
            </a:xfrm>
            <a:custGeom>
              <a:avLst/>
              <a:gdLst/>
              <a:ahLst/>
              <a:cxnLst/>
              <a:rect l="l" t="t" r="r" b="b"/>
              <a:pathLst>
                <a:path w="20742" h="13503" extrusionOk="0">
                  <a:moveTo>
                    <a:pt x="1322" y="0"/>
                  </a:moveTo>
                  <a:lnTo>
                    <a:pt x="1" y="2286"/>
                  </a:lnTo>
                  <a:lnTo>
                    <a:pt x="19420" y="13502"/>
                  </a:lnTo>
                  <a:lnTo>
                    <a:pt x="20741" y="11216"/>
                  </a:lnTo>
                  <a:lnTo>
                    <a:pt x="1322" y="0"/>
                  </a:lnTo>
                  <a:close/>
                </a:path>
              </a:pathLst>
            </a:custGeom>
            <a:solidFill>
              <a:srgbClr val="E4E4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2740;p43">
              <a:extLst>
                <a:ext uri="{FF2B5EF4-FFF2-40B4-BE49-F238E27FC236}">
                  <a16:creationId xmlns:a16="http://schemas.microsoft.com/office/drawing/2014/main" id="{13329D6F-BF9E-4EA4-A21E-C29D3382792A}"/>
                </a:ext>
              </a:extLst>
            </p:cNvPr>
            <p:cNvSpPr/>
            <p:nvPr/>
          </p:nvSpPr>
          <p:spPr>
            <a:xfrm>
              <a:off x="6818895" y="2768969"/>
              <a:ext cx="910989" cy="593052"/>
            </a:xfrm>
            <a:custGeom>
              <a:avLst/>
              <a:gdLst/>
              <a:ahLst/>
              <a:cxnLst/>
              <a:rect l="l" t="t" r="r" b="b"/>
              <a:pathLst>
                <a:path w="20742" h="13503" extrusionOk="0">
                  <a:moveTo>
                    <a:pt x="19420" y="0"/>
                  </a:moveTo>
                  <a:lnTo>
                    <a:pt x="1" y="11216"/>
                  </a:lnTo>
                  <a:lnTo>
                    <a:pt x="1322" y="13502"/>
                  </a:lnTo>
                  <a:lnTo>
                    <a:pt x="20741" y="2286"/>
                  </a:lnTo>
                  <a:lnTo>
                    <a:pt x="19420" y="0"/>
                  </a:lnTo>
                  <a:close/>
                </a:path>
              </a:pathLst>
            </a:custGeom>
            <a:solidFill>
              <a:srgbClr val="E4E4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2741;p43">
              <a:extLst>
                <a:ext uri="{FF2B5EF4-FFF2-40B4-BE49-F238E27FC236}">
                  <a16:creationId xmlns:a16="http://schemas.microsoft.com/office/drawing/2014/main" id="{B3673FD9-DC31-4BEE-A646-436C954D083E}"/>
                </a:ext>
              </a:extLst>
            </p:cNvPr>
            <p:cNvSpPr/>
            <p:nvPr/>
          </p:nvSpPr>
          <p:spPr>
            <a:xfrm>
              <a:off x="7642473" y="1843404"/>
              <a:ext cx="116168" cy="984686"/>
            </a:xfrm>
            <a:custGeom>
              <a:avLst/>
              <a:gdLst/>
              <a:ahLst/>
              <a:cxnLst/>
              <a:rect l="l" t="t" r="r" b="b"/>
              <a:pathLst>
                <a:path w="2645" h="22420" extrusionOk="0">
                  <a:moveTo>
                    <a:pt x="1" y="0"/>
                  </a:moveTo>
                  <a:lnTo>
                    <a:pt x="1" y="22420"/>
                  </a:lnTo>
                  <a:lnTo>
                    <a:pt x="2644" y="22420"/>
                  </a:lnTo>
                  <a:lnTo>
                    <a:pt x="2644" y="0"/>
                  </a:lnTo>
                  <a:close/>
                </a:path>
              </a:pathLst>
            </a:custGeom>
            <a:solidFill>
              <a:srgbClr val="E4E4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2742;p43">
              <a:extLst>
                <a:ext uri="{FF2B5EF4-FFF2-40B4-BE49-F238E27FC236}">
                  <a16:creationId xmlns:a16="http://schemas.microsoft.com/office/drawing/2014/main" id="{D27F16FA-5450-489C-BE3C-C1043184C7C1}"/>
                </a:ext>
              </a:extLst>
            </p:cNvPr>
            <p:cNvSpPr/>
            <p:nvPr/>
          </p:nvSpPr>
          <p:spPr>
            <a:xfrm>
              <a:off x="6818368" y="1300072"/>
              <a:ext cx="910989" cy="593052"/>
            </a:xfrm>
            <a:custGeom>
              <a:avLst/>
              <a:gdLst/>
              <a:ahLst/>
              <a:cxnLst/>
              <a:rect l="l" t="t" r="r" b="b"/>
              <a:pathLst>
                <a:path w="20742" h="13503" extrusionOk="0">
                  <a:moveTo>
                    <a:pt x="1322" y="1"/>
                  </a:moveTo>
                  <a:lnTo>
                    <a:pt x="1" y="2299"/>
                  </a:lnTo>
                  <a:lnTo>
                    <a:pt x="19420" y="13503"/>
                  </a:lnTo>
                  <a:lnTo>
                    <a:pt x="20741" y="11217"/>
                  </a:lnTo>
                  <a:lnTo>
                    <a:pt x="1322" y="1"/>
                  </a:lnTo>
                  <a:close/>
                </a:path>
              </a:pathLst>
            </a:custGeom>
            <a:solidFill>
              <a:srgbClr val="E4E4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2743;p43">
              <a:extLst>
                <a:ext uri="{FF2B5EF4-FFF2-40B4-BE49-F238E27FC236}">
                  <a16:creationId xmlns:a16="http://schemas.microsoft.com/office/drawing/2014/main" id="{77168E1A-7488-4835-A08C-17DA7874F29B}"/>
                </a:ext>
              </a:extLst>
            </p:cNvPr>
            <p:cNvSpPr/>
            <p:nvPr/>
          </p:nvSpPr>
          <p:spPr>
            <a:xfrm>
              <a:off x="7671767" y="1300599"/>
              <a:ext cx="910989" cy="593052"/>
            </a:xfrm>
            <a:custGeom>
              <a:avLst/>
              <a:gdLst/>
              <a:ahLst/>
              <a:cxnLst/>
              <a:rect l="l" t="t" r="r" b="b"/>
              <a:pathLst>
                <a:path w="20742" h="13503" extrusionOk="0">
                  <a:moveTo>
                    <a:pt x="19420" y="1"/>
                  </a:moveTo>
                  <a:lnTo>
                    <a:pt x="1" y="11205"/>
                  </a:lnTo>
                  <a:lnTo>
                    <a:pt x="1322" y="13502"/>
                  </a:lnTo>
                  <a:lnTo>
                    <a:pt x="20741" y="2287"/>
                  </a:lnTo>
                  <a:lnTo>
                    <a:pt x="19420" y="1"/>
                  </a:lnTo>
                  <a:close/>
                </a:path>
              </a:pathLst>
            </a:custGeom>
            <a:solidFill>
              <a:srgbClr val="E4E4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2744;p43">
              <a:extLst>
                <a:ext uri="{FF2B5EF4-FFF2-40B4-BE49-F238E27FC236}">
                  <a16:creationId xmlns:a16="http://schemas.microsoft.com/office/drawing/2014/main" id="{1B0670DA-B5DB-40A6-83B0-F62144429EEC}"/>
                </a:ext>
              </a:extLst>
            </p:cNvPr>
            <p:cNvSpPr/>
            <p:nvPr/>
          </p:nvSpPr>
          <p:spPr>
            <a:xfrm>
              <a:off x="5814895" y="2637693"/>
              <a:ext cx="381270" cy="381270"/>
            </a:xfrm>
            <a:custGeom>
              <a:avLst/>
              <a:gdLst/>
              <a:ahLst/>
              <a:cxnLst/>
              <a:rect l="l" t="t" r="r" b="b"/>
              <a:pathLst>
                <a:path w="8681" h="8681" extrusionOk="0">
                  <a:moveTo>
                    <a:pt x="4346" y="1"/>
                  </a:moveTo>
                  <a:cubicBezTo>
                    <a:pt x="1953" y="1"/>
                    <a:pt x="1" y="1942"/>
                    <a:pt x="1" y="4335"/>
                  </a:cubicBezTo>
                  <a:cubicBezTo>
                    <a:pt x="1" y="6728"/>
                    <a:pt x="1953" y="8681"/>
                    <a:pt x="4346" y="8681"/>
                  </a:cubicBezTo>
                  <a:cubicBezTo>
                    <a:pt x="6739" y="8681"/>
                    <a:pt x="8680" y="6728"/>
                    <a:pt x="8680" y="4335"/>
                  </a:cubicBezTo>
                  <a:cubicBezTo>
                    <a:pt x="8680" y="1942"/>
                    <a:pt x="6739" y="1"/>
                    <a:pt x="4346" y="1"/>
                  </a:cubicBezTo>
                  <a:close/>
                </a:path>
              </a:pathLst>
            </a:custGeom>
            <a:solidFill>
              <a:srgbClr val="C7C6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2745;p43">
              <a:extLst>
                <a:ext uri="{FF2B5EF4-FFF2-40B4-BE49-F238E27FC236}">
                  <a16:creationId xmlns:a16="http://schemas.microsoft.com/office/drawing/2014/main" id="{7735CC74-AAF9-4BCD-9072-021262AFBFB2}"/>
                </a:ext>
              </a:extLst>
            </p:cNvPr>
            <p:cNvSpPr/>
            <p:nvPr/>
          </p:nvSpPr>
          <p:spPr>
            <a:xfrm>
              <a:off x="7513833" y="2637693"/>
              <a:ext cx="381270" cy="381270"/>
            </a:xfrm>
            <a:custGeom>
              <a:avLst/>
              <a:gdLst/>
              <a:ahLst/>
              <a:cxnLst/>
              <a:rect l="l" t="t" r="r" b="b"/>
              <a:pathLst>
                <a:path w="8681" h="8681" extrusionOk="0">
                  <a:moveTo>
                    <a:pt x="4335" y="1"/>
                  </a:moveTo>
                  <a:cubicBezTo>
                    <a:pt x="1942" y="1"/>
                    <a:pt x="1" y="1942"/>
                    <a:pt x="1" y="4335"/>
                  </a:cubicBezTo>
                  <a:cubicBezTo>
                    <a:pt x="1" y="6728"/>
                    <a:pt x="1942" y="8681"/>
                    <a:pt x="4335" y="8681"/>
                  </a:cubicBezTo>
                  <a:cubicBezTo>
                    <a:pt x="6740" y="8681"/>
                    <a:pt x="8681" y="6728"/>
                    <a:pt x="8681" y="4335"/>
                  </a:cubicBezTo>
                  <a:cubicBezTo>
                    <a:pt x="8681" y="1942"/>
                    <a:pt x="6740" y="1"/>
                    <a:pt x="4335" y="1"/>
                  </a:cubicBezTo>
                  <a:close/>
                </a:path>
              </a:pathLst>
            </a:custGeom>
            <a:solidFill>
              <a:srgbClr val="C7C6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2746;p43">
              <a:extLst>
                <a:ext uri="{FF2B5EF4-FFF2-40B4-BE49-F238E27FC236}">
                  <a16:creationId xmlns:a16="http://schemas.microsoft.com/office/drawing/2014/main" id="{50F8E469-BF0A-4710-A5A1-19B2077AA111}"/>
                </a:ext>
              </a:extLst>
            </p:cNvPr>
            <p:cNvSpPr/>
            <p:nvPr/>
          </p:nvSpPr>
          <p:spPr>
            <a:xfrm>
              <a:off x="6667768" y="1160451"/>
              <a:ext cx="381270" cy="381270"/>
            </a:xfrm>
            <a:custGeom>
              <a:avLst/>
              <a:gdLst/>
              <a:ahLst/>
              <a:cxnLst/>
              <a:rect l="l" t="t" r="r" b="b"/>
              <a:pathLst>
                <a:path w="8681" h="8681" extrusionOk="0">
                  <a:moveTo>
                    <a:pt x="4346" y="1"/>
                  </a:moveTo>
                  <a:cubicBezTo>
                    <a:pt x="1953" y="1"/>
                    <a:pt x="1" y="1942"/>
                    <a:pt x="1" y="4335"/>
                  </a:cubicBezTo>
                  <a:cubicBezTo>
                    <a:pt x="1" y="6740"/>
                    <a:pt x="1953" y="8681"/>
                    <a:pt x="4346" y="8681"/>
                  </a:cubicBezTo>
                  <a:cubicBezTo>
                    <a:pt x="6740" y="8681"/>
                    <a:pt x="8680" y="6740"/>
                    <a:pt x="8680" y="4335"/>
                  </a:cubicBezTo>
                  <a:cubicBezTo>
                    <a:pt x="8680" y="1942"/>
                    <a:pt x="6740" y="1"/>
                    <a:pt x="4346" y="1"/>
                  </a:cubicBezTo>
                  <a:close/>
                </a:path>
              </a:pathLst>
            </a:custGeom>
            <a:solidFill>
              <a:srgbClr val="C7C6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2747;p43">
              <a:extLst>
                <a:ext uri="{FF2B5EF4-FFF2-40B4-BE49-F238E27FC236}">
                  <a16:creationId xmlns:a16="http://schemas.microsoft.com/office/drawing/2014/main" id="{DCC4F246-BC84-4279-9A58-425E93A2F233}"/>
                </a:ext>
              </a:extLst>
            </p:cNvPr>
            <p:cNvSpPr/>
            <p:nvPr/>
          </p:nvSpPr>
          <p:spPr>
            <a:xfrm>
              <a:off x="8427929" y="1221631"/>
              <a:ext cx="258864" cy="258908"/>
            </a:xfrm>
            <a:custGeom>
              <a:avLst/>
              <a:gdLst/>
              <a:ahLst/>
              <a:cxnLst/>
              <a:rect l="l" t="t" r="r" b="b"/>
              <a:pathLst>
                <a:path w="5894" h="5895" extrusionOk="0">
                  <a:moveTo>
                    <a:pt x="2941" y="1"/>
                  </a:moveTo>
                  <a:cubicBezTo>
                    <a:pt x="1322" y="1"/>
                    <a:pt x="0" y="1323"/>
                    <a:pt x="0" y="2942"/>
                  </a:cubicBezTo>
                  <a:cubicBezTo>
                    <a:pt x="0" y="4573"/>
                    <a:pt x="1322" y="5894"/>
                    <a:pt x="2941" y="5894"/>
                  </a:cubicBezTo>
                  <a:cubicBezTo>
                    <a:pt x="4572" y="5894"/>
                    <a:pt x="5894" y="4573"/>
                    <a:pt x="5894" y="2942"/>
                  </a:cubicBezTo>
                  <a:cubicBezTo>
                    <a:pt x="5894" y="1323"/>
                    <a:pt x="4572" y="1"/>
                    <a:pt x="2941" y="1"/>
                  </a:cubicBezTo>
                  <a:close/>
                </a:path>
              </a:pathLst>
            </a:custGeom>
            <a:solidFill>
              <a:srgbClr val="C7C6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2748;p43">
              <a:extLst>
                <a:ext uri="{FF2B5EF4-FFF2-40B4-BE49-F238E27FC236}">
                  <a16:creationId xmlns:a16="http://schemas.microsoft.com/office/drawing/2014/main" id="{420E0C7A-C141-4AF6-84E1-3A897DBE020F}"/>
                </a:ext>
              </a:extLst>
            </p:cNvPr>
            <p:cNvSpPr/>
            <p:nvPr/>
          </p:nvSpPr>
          <p:spPr>
            <a:xfrm>
              <a:off x="5019799" y="1217177"/>
              <a:ext cx="267779" cy="267825"/>
            </a:xfrm>
            <a:custGeom>
              <a:avLst/>
              <a:gdLst/>
              <a:ahLst/>
              <a:cxnLst/>
              <a:rect l="l" t="t" r="r" b="b"/>
              <a:pathLst>
                <a:path w="5894" h="5895" extrusionOk="0">
                  <a:moveTo>
                    <a:pt x="2953" y="1"/>
                  </a:moveTo>
                  <a:cubicBezTo>
                    <a:pt x="1322" y="1"/>
                    <a:pt x="0" y="1323"/>
                    <a:pt x="0" y="2942"/>
                  </a:cubicBezTo>
                  <a:cubicBezTo>
                    <a:pt x="0" y="4573"/>
                    <a:pt x="1322" y="5894"/>
                    <a:pt x="2953" y="5894"/>
                  </a:cubicBezTo>
                  <a:cubicBezTo>
                    <a:pt x="4572" y="5894"/>
                    <a:pt x="5894" y="4573"/>
                    <a:pt x="5894" y="2942"/>
                  </a:cubicBezTo>
                  <a:cubicBezTo>
                    <a:pt x="5894" y="1323"/>
                    <a:pt x="4572" y="1"/>
                    <a:pt x="2953" y="1"/>
                  </a:cubicBezTo>
                  <a:close/>
                </a:path>
              </a:pathLst>
            </a:custGeom>
            <a:solidFill>
              <a:srgbClr val="C7C6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2749;p43">
              <a:extLst>
                <a:ext uri="{FF2B5EF4-FFF2-40B4-BE49-F238E27FC236}">
                  <a16:creationId xmlns:a16="http://schemas.microsoft.com/office/drawing/2014/main" id="{233A72B4-8486-4060-89CC-F83D515C4BC4}"/>
                </a:ext>
              </a:extLst>
            </p:cNvPr>
            <p:cNvSpPr/>
            <p:nvPr/>
          </p:nvSpPr>
          <p:spPr>
            <a:xfrm>
              <a:off x="7346064" y="1484672"/>
              <a:ext cx="716800" cy="717504"/>
            </a:xfrm>
            <a:custGeom>
              <a:avLst/>
              <a:gdLst/>
              <a:ahLst/>
              <a:cxnLst/>
              <a:rect l="l" t="t" r="r" b="b"/>
              <a:pathLst>
                <a:path w="12800" h="12812" extrusionOk="0">
                  <a:moveTo>
                    <a:pt x="6394" y="1"/>
                  </a:moveTo>
                  <a:cubicBezTo>
                    <a:pt x="2858" y="1"/>
                    <a:pt x="0" y="2870"/>
                    <a:pt x="0" y="6406"/>
                  </a:cubicBezTo>
                  <a:cubicBezTo>
                    <a:pt x="0" y="9943"/>
                    <a:pt x="2858" y="12812"/>
                    <a:pt x="6394" y="12812"/>
                  </a:cubicBezTo>
                  <a:cubicBezTo>
                    <a:pt x="9930" y="12812"/>
                    <a:pt x="12799" y="9943"/>
                    <a:pt x="12799" y="6406"/>
                  </a:cubicBezTo>
                  <a:cubicBezTo>
                    <a:pt x="12799" y="2870"/>
                    <a:pt x="9930" y="1"/>
                    <a:pt x="6394" y="1"/>
                  </a:cubicBezTo>
                  <a:close/>
                </a:path>
              </a:pathLst>
            </a:custGeom>
            <a:solidFill>
              <a:srgbClr val="537B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2750;p43">
              <a:extLst>
                <a:ext uri="{FF2B5EF4-FFF2-40B4-BE49-F238E27FC236}">
                  <a16:creationId xmlns:a16="http://schemas.microsoft.com/office/drawing/2014/main" id="{193464E5-6680-444E-960E-4C32A1764AC0}"/>
                </a:ext>
              </a:extLst>
            </p:cNvPr>
            <p:cNvSpPr/>
            <p:nvPr/>
          </p:nvSpPr>
          <p:spPr>
            <a:xfrm>
              <a:off x="6493215" y="3938201"/>
              <a:ext cx="716800" cy="717440"/>
            </a:xfrm>
            <a:custGeom>
              <a:avLst/>
              <a:gdLst/>
              <a:ahLst/>
              <a:cxnLst/>
              <a:rect l="l" t="t" r="r" b="b"/>
              <a:pathLst>
                <a:path w="12800" h="12812" extrusionOk="0">
                  <a:moveTo>
                    <a:pt x="6406" y="1"/>
                  </a:moveTo>
                  <a:cubicBezTo>
                    <a:pt x="2869" y="1"/>
                    <a:pt x="0" y="2870"/>
                    <a:pt x="0" y="6406"/>
                  </a:cubicBezTo>
                  <a:cubicBezTo>
                    <a:pt x="0" y="9943"/>
                    <a:pt x="2869" y="12812"/>
                    <a:pt x="6406" y="12812"/>
                  </a:cubicBezTo>
                  <a:cubicBezTo>
                    <a:pt x="9942" y="12812"/>
                    <a:pt x="12799" y="9943"/>
                    <a:pt x="12799" y="6406"/>
                  </a:cubicBezTo>
                  <a:cubicBezTo>
                    <a:pt x="12799" y="2870"/>
                    <a:pt x="9942" y="1"/>
                    <a:pt x="6406" y="1"/>
                  </a:cubicBezTo>
                  <a:close/>
                </a:path>
              </a:pathLst>
            </a:custGeom>
            <a:solidFill>
              <a:srgbClr val="354F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2751;p43">
              <a:extLst>
                <a:ext uri="{FF2B5EF4-FFF2-40B4-BE49-F238E27FC236}">
                  <a16:creationId xmlns:a16="http://schemas.microsoft.com/office/drawing/2014/main" id="{210A9030-42C5-4277-B7BC-C22E59EBFC39}"/>
                </a:ext>
              </a:extLst>
            </p:cNvPr>
            <p:cNvSpPr/>
            <p:nvPr/>
          </p:nvSpPr>
          <p:spPr>
            <a:xfrm>
              <a:off x="5647343" y="1484995"/>
              <a:ext cx="716831" cy="716831"/>
            </a:xfrm>
            <a:custGeom>
              <a:avLst/>
              <a:gdLst/>
              <a:ahLst/>
              <a:cxnLst/>
              <a:rect l="l" t="t" r="r" b="b"/>
              <a:pathLst>
                <a:path w="12812" h="12812" extrusionOk="0">
                  <a:moveTo>
                    <a:pt x="6406" y="1"/>
                  </a:moveTo>
                  <a:cubicBezTo>
                    <a:pt x="2870" y="1"/>
                    <a:pt x="1" y="2870"/>
                    <a:pt x="1" y="6406"/>
                  </a:cubicBezTo>
                  <a:cubicBezTo>
                    <a:pt x="1" y="9943"/>
                    <a:pt x="2870" y="12812"/>
                    <a:pt x="6406" y="12812"/>
                  </a:cubicBezTo>
                  <a:cubicBezTo>
                    <a:pt x="9942" y="12812"/>
                    <a:pt x="12812" y="9943"/>
                    <a:pt x="12812" y="6406"/>
                  </a:cubicBezTo>
                  <a:cubicBezTo>
                    <a:pt x="12812" y="2870"/>
                    <a:pt x="9942" y="1"/>
                    <a:pt x="6406" y="1"/>
                  </a:cubicBezTo>
                  <a:close/>
                </a:path>
              </a:pathLst>
            </a:custGeom>
            <a:solidFill>
              <a:srgbClr val="7CB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2752;p43">
              <a:extLst>
                <a:ext uri="{FF2B5EF4-FFF2-40B4-BE49-F238E27FC236}">
                  <a16:creationId xmlns:a16="http://schemas.microsoft.com/office/drawing/2014/main" id="{1D91DC28-9B7E-4DB8-AA66-3D33710DCEDE}"/>
                </a:ext>
              </a:extLst>
            </p:cNvPr>
            <p:cNvSpPr/>
            <p:nvPr/>
          </p:nvSpPr>
          <p:spPr>
            <a:xfrm>
              <a:off x="7567869" y="1619396"/>
              <a:ext cx="273214" cy="448060"/>
            </a:xfrm>
            <a:custGeom>
              <a:avLst/>
              <a:gdLst/>
              <a:ahLst/>
              <a:cxnLst/>
              <a:rect l="l" t="t" r="r" b="b"/>
              <a:pathLst>
                <a:path w="7877" h="12666" extrusionOk="0">
                  <a:moveTo>
                    <a:pt x="6491" y="788"/>
                  </a:moveTo>
                  <a:cubicBezTo>
                    <a:pt x="6743" y="788"/>
                    <a:pt x="6900" y="977"/>
                    <a:pt x="6932" y="1197"/>
                  </a:cubicBezTo>
                  <a:cubicBezTo>
                    <a:pt x="6869" y="1449"/>
                    <a:pt x="6711" y="1607"/>
                    <a:pt x="6459" y="1607"/>
                  </a:cubicBezTo>
                  <a:lnTo>
                    <a:pt x="5640" y="1607"/>
                  </a:lnTo>
                  <a:cubicBezTo>
                    <a:pt x="5388" y="1607"/>
                    <a:pt x="5230" y="1827"/>
                    <a:pt x="5230" y="2017"/>
                  </a:cubicBezTo>
                  <a:cubicBezTo>
                    <a:pt x="5230" y="2237"/>
                    <a:pt x="5451" y="2458"/>
                    <a:pt x="5640" y="2458"/>
                  </a:cubicBezTo>
                  <a:lnTo>
                    <a:pt x="6081" y="2458"/>
                  </a:lnTo>
                  <a:lnTo>
                    <a:pt x="6081" y="4379"/>
                  </a:lnTo>
                  <a:lnTo>
                    <a:pt x="1922" y="4379"/>
                  </a:lnTo>
                  <a:lnTo>
                    <a:pt x="1922" y="2458"/>
                  </a:lnTo>
                  <a:lnTo>
                    <a:pt x="2364" y="2458"/>
                  </a:lnTo>
                  <a:cubicBezTo>
                    <a:pt x="2616" y="2458"/>
                    <a:pt x="2805" y="2237"/>
                    <a:pt x="2805" y="2017"/>
                  </a:cubicBezTo>
                  <a:cubicBezTo>
                    <a:pt x="2805" y="1764"/>
                    <a:pt x="2616" y="1607"/>
                    <a:pt x="2364" y="1607"/>
                  </a:cubicBezTo>
                  <a:lnTo>
                    <a:pt x="1544" y="1607"/>
                  </a:lnTo>
                  <a:cubicBezTo>
                    <a:pt x="1292" y="1607"/>
                    <a:pt x="1135" y="1418"/>
                    <a:pt x="1135" y="1197"/>
                  </a:cubicBezTo>
                  <a:cubicBezTo>
                    <a:pt x="1135" y="945"/>
                    <a:pt x="1355" y="788"/>
                    <a:pt x="1544" y="788"/>
                  </a:cubicBezTo>
                  <a:close/>
                  <a:moveTo>
                    <a:pt x="6018" y="5135"/>
                  </a:moveTo>
                  <a:lnTo>
                    <a:pt x="6018" y="9641"/>
                  </a:lnTo>
                  <a:cubicBezTo>
                    <a:pt x="6018" y="10901"/>
                    <a:pt x="5136" y="11815"/>
                    <a:pt x="3970" y="11815"/>
                  </a:cubicBezTo>
                  <a:cubicBezTo>
                    <a:pt x="2994" y="11815"/>
                    <a:pt x="2143" y="11090"/>
                    <a:pt x="1985" y="10176"/>
                  </a:cubicBezTo>
                  <a:lnTo>
                    <a:pt x="3151" y="10176"/>
                  </a:lnTo>
                  <a:cubicBezTo>
                    <a:pt x="3403" y="10176"/>
                    <a:pt x="3561" y="9956"/>
                    <a:pt x="3561" y="9735"/>
                  </a:cubicBezTo>
                  <a:cubicBezTo>
                    <a:pt x="3561" y="9483"/>
                    <a:pt x="3340" y="9326"/>
                    <a:pt x="3151" y="9326"/>
                  </a:cubicBezTo>
                  <a:lnTo>
                    <a:pt x="1891" y="9326"/>
                  </a:lnTo>
                  <a:lnTo>
                    <a:pt x="1891" y="8507"/>
                  </a:lnTo>
                  <a:lnTo>
                    <a:pt x="3151" y="8507"/>
                  </a:lnTo>
                  <a:cubicBezTo>
                    <a:pt x="3403" y="8507"/>
                    <a:pt x="3561" y="8317"/>
                    <a:pt x="3561" y="8065"/>
                  </a:cubicBezTo>
                  <a:cubicBezTo>
                    <a:pt x="3561" y="7845"/>
                    <a:pt x="3340" y="7656"/>
                    <a:pt x="3151" y="7656"/>
                  </a:cubicBezTo>
                  <a:lnTo>
                    <a:pt x="1891" y="7656"/>
                  </a:lnTo>
                  <a:lnTo>
                    <a:pt x="1891" y="6805"/>
                  </a:lnTo>
                  <a:lnTo>
                    <a:pt x="3151" y="6805"/>
                  </a:lnTo>
                  <a:cubicBezTo>
                    <a:pt x="3403" y="6805"/>
                    <a:pt x="3561" y="6616"/>
                    <a:pt x="3561" y="6396"/>
                  </a:cubicBezTo>
                  <a:cubicBezTo>
                    <a:pt x="3561" y="6144"/>
                    <a:pt x="3340" y="5955"/>
                    <a:pt x="3151" y="5955"/>
                  </a:cubicBezTo>
                  <a:lnTo>
                    <a:pt x="1891" y="5955"/>
                  </a:lnTo>
                  <a:lnTo>
                    <a:pt x="1891" y="5135"/>
                  </a:lnTo>
                  <a:close/>
                  <a:moveTo>
                    <a:pt x="1513" y="0"/>
                  </a:moveTo>
                  <a:cubicBezTo>
                    <a:pt x="1072" y="0"/>
                    <a:pt x="725" y="189"/>
                    <a:pt x="473" y="567"/>
                  </a:cubicBezTo>
                  <a:cubicBezTo>
                    <a:pt x="1" y="1229"/>
                    <a:pt x="316" y="2143"/>
                    <a:pt x="1103" y="2395"/>
                  </a:cubicBezTo>
                  <a:lnTo>
                    <a:pt x="1103" y="9767"/>
                  </a:lnTo>
                  <a:cubicBezTo>
                    <a:pt x="1103" y="11422"/>
                    <a:pt x="2503" y="12666"/>
                    <a:pt x="4038" y="12666"/>
                  </a:cubicBezTo>
                  <a:cubicBezTo>
                    <a:pt x="4402" y="12666"/>
                    <a:pt x="4774" y="12596"/>
                    <a:pt x="5136" y="12445"/>
                  </a:cubicBezTo>
                  <a:cubicBezTo>
                    <a:pt x="6176" y="12004"/>
                    <a:pt x="6900" y="10964"/>
                    <a:pt x="6900" y="9767"/>
                  </a:cubicBezTo>
                  <a:lnTo>
                    <a:pt x="6900" y="2395"/>
                  </a:lnTo>
                  <a:cubicBezTo>
                    <a:pt x="7121" y="2332"/>
                    <a:pt x="7373" y="2174"/>
                    <a:pt x="7530" y="1922"/>
                  </a:cubicBezTo>
                  <a:cubicBezTo>
                    <a:pt x="7877" y="1355"/>
                    <a:pt x="7719" y="599"/>
                    <a:pt x="7184" y="189"/>
                  </a:cubicBezTo>
                  <a:cubicBezTo>
                    <a:pt x="6963" y="95"/>
                    <a:pt x="6743" y="0"/>
                    <a:pt x="6459" y="0"/>
                  </a:cubicBezTo>
                  <a:close/>
                </a:path>
              </a:pathLst>
            </a:custGeom>
            <a:solidFill>
              <a:srgbClr val="FDFD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6" name="Google Shape;2753;p43">
              <a:extLst>
                <a:ext uri="{FF2B5EF4-FFF2-40B4-BE49-F238E27FC236}">
                  <a16:creationId xmlns:a16="http://schemas.microsoft.com/office/drawing/2014/main" id="{B98F74C5-D8D2-44D2-AB73-9ACA6433FE88}"/>
                </a:ext>
              </a:extLst>
            </p:cNvPr>
            <p:cNvSpPr/>
            <p:nvPr/>
          </p:nvSpPr>
          <p:spPr>
            <a:xfrm>
              <a:off x="5826736" y="1619396"/>
              <a:ext cx="349707" cy="448042"/>
            </a:xfrm>
            <a:custGeom>
              <a:avLst/>
              <a:gdLst/>
              <a:ahLst/>
              <a:cxnLst/>
              <a:rect l="l" t="t" r="r" b="b"/>
              <a:pathLst>
                <a:path w="9862" h="12752" extrusionOk="0">
                  <a:moveTo>
                    <a:pt x="2395" y="1001"/>
                  </a:moveTo>
                  <a:lnTo>
                    <a:pt x="5042" y="3552"/>
                  </a:lnTo>
                  <a:lnTo>
                    <a:pt x="3971" y="4655"/>
                  </a:lnTo>
                  <a:lnTo>
                    <a:pt x="1356" y="2103"/>
                  </a:lnTo>
                  <a:lnTo>
                    <a:pt x="2395" y="1001"/>
                  </a:lnTo>
                  <a:close/>
                  <a:moveTo>
                    <a:pt x="5640" y="4151"/>
                  </a:moveTo>
                  <a:lnTo>
                    <a:pt x="6302" y="4781"/>
                  </a:lnTo>
                  <a:lnTo>
                    <a:pt x="5231" y="5884"/>
                  </a:lnTo>
                  <a:lnTo>
                    <a:pt x="4569" y="5254"/>
                  </a:lnTo>
                  <a:lnTo>
                    <a:pt x="5640" y="4151"/>
                  </a:lnTo>
                  <a:close/>
                  <a:moveTo>
                    <a:pt x="4443" y="8562"/>
                  </a:moveTo>
                  <a:cubicBezTo>
                    <a:pt x="4664" y="8562"/>
                    <a:pt x="4821" y="8688"/>
                    <a:pt x="4853" y="8845"/>
                  </a:cubicBezTo>
                  <a:cubicBezTo>
                    <a:pt x="4884" y="8908"/>
                    <a:pt x="4853" y="8877"/>
                    <a:pt x="4884" y="9790"/>
                  </a:cubicBezTo>
                  <a:lnTo>
                    <a:pt x="4884" y="10200"/>
                  </a:lnTo>
                  <a:lnTo>
                    <a:pt x="4065" y="10200"/>
                  </a:lnTo>
                  <a:lnTo>
                    <a:pt x="4065" y="9003"/>
                  </a:lnTo>
                  <a:cubicBezTo>
                    <a:pt x="4065" y="8751"/>
                    <a:pt x="4254" y="8562"/>
                    <a:pt x="4443" y="8562"/>
                  </a:cubicBezTo>
                  <a:close/>
                  <a:moveTo>
                    <a:pt x="7814" y="10956"/>
                  </a:moveTo>
                  <a:cubicBezTo>
                    <a:pt x="8035" y="10956"/>
                    <a:pt x="8224" y="11145"/>
                    <a:pt x="8224" y="11366"/>
                  </a:cubicBezTo>
                  <a:lnTo>
                    <a:pt x="8224" y="11744"/>
                  </a:lnTo>
                  <a:lnTo>
                    <a:pt x="789" y="11870"/>
                  </a:lnTo>
                  <a:lnTo>
                    <a:pt x="789" y="11460"/>
                  </a:lnTo>
                  <a:cubicBezTo>
                    <a:pt x="789" y="11271"/>
                    <a:pt x="915" y="11114"/>
                    <a:pt x="1072" y="11082"/>
                  </a:cubicBezTo>
                  <a:cubicBezTo>
                    <a:pt x="1104" y="11066"/>
                    <a:pt x="1072" y="11066"/>
                    <a:pt x="1371" y="11066"/>
                  </a:cubicBezTo>
                  <a:cubicBezTo>
                    <a:pt x="1671" y="11066"/>
                    <a:pt x="2301" y="11066"/>
                    <a:pt x="3656" y="11051"/>
                  </a:cubicBezTo>
                  <a:cubicBezTo>
                    <a:pt x="3719" y="11051"/>
                    <a:pt x="5357" y="10988"/>
                    <a:pt x="5325" y="10988"/>
                  </a:cubicBezTo>
                  <a:cubicBezTo>
                    <a:pt x="5483" y="10988"/>
                    <a:pt x="7121" y="10956"/>
                    <a:pt x="7814" y="10956"/>
                  </a:cubicBezTo>
                  <a:close/>
                  <a:moveTo>
                    <a:pt x="2427" y="0"/>
                  </a:moveTo>
                  <a:cubicBezTo>
                    <a:pt x="2324" y="0"/>
                    <a:pt x="2222" y="40"/>
                    <a:pt x="2143" y="118"/>
                  </a:cubicBezTo>
                  <a:lnTo>
                    <a:pt x="505" y="1820"/>
                  </a:lnTo>
                  <a:cubicBezTo>
                    <a:pt x="348" y="1977"/>
                    <a:pt x="348" y="2261"/>
                    <a:pt x="505" y="2418"/>
                  </a:cubicBezTo>
                  <a:lnTo>
                    <a:pt x="1608" y="3458"/>
                  </a:lnTo>
                  <a:cubicBezTo>
                    <a:pt x="726" y="4624"/>
                    <a:pt x="505" y="6104"/>
                    <a:pt x="946" y="7396"/>
                  </a:cubicBezTo>
                  <a:cubicBezTo>
                    <a:pt x="1356" y="8499"/>
                    <a:pt x="2175" y="9412"/>
                    <a:pt x="3277" y="9885"/>
                  </a:cubicBezTo>
                  <a:lnTo>
                    <a:pt x="3277" y="10263"/>
                  </a:lnTo>
                  <a:lnTo>
                    <a:pt x="1230" y="10294"/>
                  </a:lnTo>
                  <a:cubicBezTo>
                    <a:pt x="568" y="10294"/>
                    <a:pt x="1" y="10862"/>
                    <a:pt x="1" y="11555"/>
                  </a:cubicBezTo>
                  <a:lnTo>
                    <a:pt x="1" y="12374"/>
                  </a:lnTo>
                  <a:cubicBezTo>
                    <a:pt x="1" y="12594"/>
                    <a:pt x="222" y="12752"/>
                    <a:pt x="442" y="12752"/>
                  </a:cubicBezTo>
                  <a:lnTo>
                    <a:pt x="8728" y="12657"/>
                  </a:lnTo>
                  <a:cubicBezTo>
                    <a:pt x="8948" y="12657"/>
                    <a:pt x="9106" y="12437"/>
                    <a:pt x="9106" y="12216"/>
                  </a:cubicBezTo>
                  <a:lnTo>
                    <a:pt x="9106" y="11397"/>
                  </a:lnTo>
                  <a:cubicBezTo>
                    <a:pt x="9106" y="10704"/>
                    <a:pt x="8507" y="10168"/>
                    <a:pt x="7846" y="10168"/>
                  </a:cubicBezTo>
                  <a:lnTo>
                    <a:pt x="5798" y="10200"/>
                  </a:lnTo>
                  <a:lnTo>
                    <a:pt x="5798" y="10137"/>
                  </a:lnTo>
                  <a:cubicBezTo>
                    <a:pt x="7153" y="9853"/>
                    <a:pt x="8255" y="8908"/>
                    <a:pt x="8759" y="7680"/>
                  </a:cubicBezTo>
                  <a:lnTo>
                    <a:pt x="9452" y="7680"/>
                  </a:lnTo>
                  <a:cubicBezTo>
                    <a:pt x="9704" y="7680"/>
                    <a:pt x="9862" y="7491"/>
                    <a:pt x="9862" y="7270"/>
                  </a:cubicBezTo>
                  <a:cubicBezTo>
                    <a:pt x="9799" y="6986"/>
                    <a:pt x="9610" y="6797"/>
                    <a:pt x="9389" y="6797"/>
                  </a:cubicBezTo>
                  <a:lnTo>
                    <a:pt x="6901" y="6829"/>
                  </a:lnTo>
                  <a:cubicBezTo>
                    <a:pt x="6649" y="6829"/>
                    <a:pt x="6491" y="7018"/>
                    <a:pt x="6491" y="7270"/>
                  </a:cubicBezTo>
                  <a:cubicBezTo>
                    <a:pt x="6491" y="7491"/>
                    <a:pt x="6712" y="7648"/>
                    <a:pt x="6932" y="7648"/>
                  </a:cubicBezTo>
                  <a:lnTo>
                    <a:pt x="7751" y="7648"/>
                  </a:lnTo>
                  <a:cubicBezTo>
                    <a:pt x="7342" y="8436"/>
                    <a:pt x="6586" y="9003"/>
                    <a:pt x="5703" y="9223"/>
                  </a:cubicBezTo>
                  <a:lnTo>
                    <a:pt x="5703" y="8908"/>
                  </a:lnTo>
                  <a:cubicBezTo>
                    <a:pt x="5703" y="8341"/>
                    <a:pt x="5357" y="7900"/>
                    <a:pt x="4821" y="7711"/>
                  </a:cubicBezTo>
                  <a:cubicBezTo>
                    <a:pt x="4709" y="7680"/>
                    <a:pt x="4598" y="7665"/>
                    <a:pt x="4488" y="7665"/>
                  </a:cubicBezTo>
                  <a:cubicBezTo>
                    <a:pt x="3826" y="7665"/>
                    <a:pt x="3246" y="8205"/>
                    <a:pt x="3246" y="8908"/>
                  </a:cubicBezTo>
                  <a:cubicBezTo>
                    <a:pt x="1450" y="7932"/>
                    <a:pt x="1041" y="5569"/>
                    <a:pt x="2206" y="4025"/>
                  </a:cubicBezTo>
                  <a:lnTo>
                    <a:pt x="2206" y="4025"/>
                  </a:lnTo>
                  <a:lnTo>
                    <a:pt x="5010" y="6734"/>
                  </a:lnTo>
                  <a:cubicBezTo>
                    <a:pt x="5089" y="6813"/>
                    <a:pt x="5199" y="6853"/>
                    <a:pt x="5310" y="6853"/>
                  </a:cubicBezTo>
                  <a:cubicBezTo>
                    <a:pt x="5420" y="6853"/>
                    <a:pt x="5530" y="6813"/>
                    <a:pt x="5609" y="6734"/>
                  </a:cubicBezTo>
                  <a:lnTo>
                    <a:pt x="7216" y="5033"/>
                  </a:lnTo>
                  <a:cubicBezTo>
                    <a:pt x="7373" y="4876"/>
                    <a:pt x="7373" y="4624"/>
                    <a:pt x="7216" y="4466"/>
                  </a:cubicBezTo>
                  <a:lnTo>
                    <a:pt x="5955" y="3237"/>
                  </a:lnTo>
                  <a:lnTo>
                    <a:pt x="2710" y="118"/>
                  </a:lnTo>
                  <a:cubicBezTo>
                    <a:pt x="2632" y="40"/>
                    <a:pt x="2529" y="0"/>
                    <a:pt x="2427" y="0"/>
                  </a:cubicBezTo>
                  <a:close/>
                </a:path>
              </a:pathLst>
            </a:custGeom>
            <a:solidFill>
              <a:srgbClr val="FDFD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57" name="Google Shape;2754;p43">
              <a:extLst>
                <a:ext uri="{FF2B5EF4-FFF2-40B4-BE49-F238E27FC236}">
                  <a16:creationId xmlns:a16="http://schemas.microsoft.com/office/drawing/2014/main" id="{4AE91A6B-C140-4341-B1E2-6BBCFE8C4275}"/>
                </a:ext>
              </a:extLst>
            </p:cNvPr>
            <p:cNvGrpSpPr/>
            <p:nvPr/>
          </p:nvGrpSpPr>
          <p:grpSpPr>
            <a:xfrm>
              <a:off x="6649450" y="4072900"/>
              <a:ext cx="404352" cy="448060"/>
              <a:chOff x="-40160700" y="2339625"/>
              <a:chExt cx="290650" cy="316650"/>
            </a:xfrm>
          </p:grpSpPr>
          <p:sp>
            <p:nvSpPr>
              <p:cNvPr id="58" name="Google Shape;2755;p43">
                <a:extLst>
                  <a:ext uri="{FF2B5EF4-FFF2-40B4-BE49-F238E27FC236}">
                    <a16:creationId xmlns:a16="http://schemas.microsoft.com/office/drawing/2014/main" id="{7DB3C2D6-5E9D-49B9-9E34-B191D12CDC4A}"/>
                  </a:ext>
                </a:extLst>
              </p:cNvPr>
              <p:cNvSpPr/>
              <p:nvPr/>
            </p:nvSpPr>
            <p:spPr>
              <a:xfrm>
                <a:off x="-40005525" y="2552600"/>
                <a:ext cx="70900" cy="62175"/>
              </a:xfrm>
              <a:custGeom>
                <a:avLst/>
                <a:gdLst/>
                <a:ahLst/>
                <a:cxnLst/>
                <a:rect l="l" t="t" r="r" b="b"/>
                <a:pathLst>
                  <a:path w="2836" h="2487" extrusionOk="0">
                    <a:moveTo>
                      <a:pt x="1408" y="807"/>
                    </a:moveTo>
                    <a:cubicBezTo>
                      <a:pt x="1461" y="807"/>
                      <a:pt x="1518" y="817"/>
                      <a:pt x="1575" y="839"/>
                    </a:cubicBezTo>
                    <a:cubicBezTo>
                      <a:pt x="1733" y="902"/>
                      <a:pt x="1796" y="1028"/>
                      <a:pt x="1796" y="1248"/>
                    </a:cubicBezTo>
                    <a:cubicBezTo>
                      <a:pt x="1845" y="1496"/>
                      <a:pt x="1661" y="1666"/>
                      <a:pt x="1442" y="1666"/>
                    </a:cubicBezTo>
                    <a:cubicBezTo>
                      <a:pt x="1383" y="1666"/>
                      <a:pt x="1321" y="1653"/>
                      <a:pt x="1260" y="1626"/>
                    </a:cubicBezTo>
                    <a:cubicBezTo>
                      <a:pt x="1071" y="1563"/>
                      <a:pt x="945" y="1311"/>
                      <a:pt x="1008" y="1091"/>
                    </a:cubicBezTo>
                    <a:cubicBezTo>
                      <a:pt x="1081" y="921"/>
                      <a:pt x="1229" y="807"/>
                      <a:pt x="1408" y="807"/>
                    </a:cubicBezTo>
                    <a:close/>
                    <a:moveTo>
                      <a:pt x="1438" y="1"/>
                    </a:moveTo>
                    <a:cubicBezTo>
                      <a:pt x="1040" y="1"/>
                      <a:pt x="635" y="188"/>
                      <a:pt x="378" y="523"/>
                    </a:cubicBezTo>
                    <a:cubicBezTo>
                      <a:pt x="0" y="1091"/>
                      <a:pt x="158" y="1878"/>
                      <a:pt x="693" y="2256"/>
                    </a:cubicBezTo>
                    <a:cubicBezTo>
                      <a:pt x="909" y="2412"/>
                      <a:pt x="1158" y="2486"/>
                      <a:pt x="1405" y="2486"/>
                    </a:cubicBezTo>
                    <a:cubicBezTo>
                      <a:pt x="1806" y="2486"/>
                      <a:pt x="2204" y="2292"/>
                      <a:pt x="2457" y="1941"/>
                    </a:cubicBezTo>
                    <a:cubicBezTo>
                      <a:pt x="2836" y="1406"/>
                      <a:pt x="2678" y="618"/>
                      <a:pt x="2111" y="208"/>
                    </a:cubicBezTo>
                    <a:cubicBezTo>
                      <a:pt x="1911" y="67"/>
                      <a:pt x="1676" y="1"/>
                      <a:pt x="1438" y="1"/>
                    </a:cubicBezTo>
                    <a:close/>
                  </a:path>
                </a:pathLst>
              </a:custGeom>
              <a:solidFill>
                <a:srgbClr val="FDFD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756;p43">
                <a:extLst>
                  <a:ext uri="{FF2B5EF4-FFF2-40B4-BE49-F238E27FC236}">
                    <a16:creationId xmlns:a16="http://schemas.microsoft.com/office/drawing/2014/main" id="{EDE57BA2-6B5C-442A-B366-47DC80E69D0A}"/>
                  </a:ext>
                </a:extLst>
              </p:cNvPr>
              <p:cNvSpPr/>
              <p:nvPr/>
            </p:nvSpPr>
            <p:spPr>
              <a:xfrm>
                <a:off x="-40039400" y="2605050"/>
                <a:ext cx="29150" cy="20500"/>
              </a:xfrm>
              <a:custGeom>
                <a:avLst/>
                <a:gdLst/>
                <a:ahLst/>
                <a:cxnLst/>
                <a:rect l="l" t="t" r="r" b="b"/>
                <a:pathLst>
                  <a:path w="1166" h="820" extrusionOk="0">
                    <a:moveTo>
                      <a:pt x="725" y="1"/>
                    </a:moveTo>
                    <a:cubicBezTo>
                      <a:pt x="473" y="1"/>
                      <a:pt x="0" y="190"/>
                      <a:pt x="0" y="410"/>
                    </a:cubicBezTo>
                    <a:cubicBezTo>
                      <a:pt x="0" y="631"/>
                      <a:pt x="473" y="820"/>
                      <a:pt x="725" y="820"/>
                    </a:cubicBezTo>
                    <a:cubicBezTo>
                      <a:pt x="945" y="820"/>
                      <a:pt x="1166" y="631"/>
                      <a:pt x="1166" y="410"/>
                    </a:cubicBezTo>
                    <a:cubicBezTo>
                      <a:pt x="1103" y="158"/>
                      <a:pt x="914" y="1"/>
                      <a:pt x="725" y="1"/>
                    </a:cubicBezTo>
                    <a:close/>
                  </a:path>
                </a:pathLst>
              </a:custGeom>
              <a:solidFill>
                <a:srgbClr val="FDFD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757;p43">
                <a:extLst>
                  <a:ext uri="{FF2B5EF4-FFF2-40B4-BE49-F238E27FC236}">
                    <a16:creationId xmlns:a16="http://schemas.microsoft.com/office/drawing/2014/main" id="{247BF147-BF47-4BD9-A813-00E341587FA6}"/>
                  </a:ext>
                </a:extLst>
              </p:cNvPr>
              <p:cNvSpPr/>
              <p:nvPr/>
            </p:nvSpPr>
            <p:spPr>
              <a:xfrm>
                <a:off x="-40079575" y="2584575"/>
                <a:ext cx="19725" cy="19725"/>
              </a:xfrm>
              <a:custGeom>
                <a:avLst/>
                <a:gdLst/>
                <a:ahLst/>
                <a:cxnLst/>
                <a:rect l="l" t="t" r="r" b="b"/>
                <a:pathLst>
                  <a:path w="789" h="789" extrusionOk="0">
                    <a:moveTo>
                      <a:pt x="410" y="1"/>
                    </a:moveTo>
                    <a:cubicBezTo>
                      <a:pt x="190" y="1"/>
                      <a:pt x="1" y="158"/>
                      <a:pt x="1" y="379"/>
                    </a:cubicBezTo>
                    <a:cubicBezTo>
                      <a:pt x="1" y="599"/>
                      <a:pt x="190" y="788"/>
                      <a:pt x="410" y="788"/>
                    </a:cubicBezTo>
                    <a:cubicBezTo>
                      <a:pt x="631" y="788"/>
                      <a:pt x="788" y="599"/>
                      <a:pt x="788" y="379"/>
                    </a:cubicBezTo>
                    <a:cubicBezTo>
                      <a:pt x="788" y="158"/>
                      <a:pt x="631" y="1"/>
                      <a:pt x="410" y="1"/>
                    </a:cubicBezTo>
                    <a:close/>
                  </a:path>
                </a:pathLst>
              </a:custGeom>
              <a:solidFill>
                <a:srgbClr val="FDFD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758;p43">
                <a:extLst>
                  <a:ext uri="{FF2B5EF4-FFF2-40B4-BE49-F238E27FC236}">
                    <a16:creationId xmlns:a16="http://schemas.microsoft.com/office/drawing/2014/main" id="{5B1FB8EB-5B07-4B63-8179-D6C3B08FEA14}"/>
                  </a:ext>
                </a:extLst>
              </p:cNvPr>
              <p:cNvSpPr/>
              <p:nvPr/>
            </p:nvSpPr>
            <p:spPr>
              <a:xfrm>
                <a:off x="-40160700" y="2339625"/>
                <a:ext cx="290650" cy="316650"/>
              </a:xfrm>
              <a:custGeom>
                <a:avLst/>
                <a:gdLst/>
                <a:ahLst/>
                <a:cxnLst/>
                <a:rect l="l" t="t" r="r" b="b"/>
                <a:pathLst>
                  <a:path w="11626" h="12666" extrusionOk="0">
                    <a:moveTo>
                      <a:pt x="7656" y="820"/>
                    </a:moveTo>
                    <a:cubicBezTo>
                      <a:pt x="7845" y="820"/>
                      <a:pt x="8003" y="946"/>
                      <a:pt x="8066" y="1072"/>
                    </a:cubicBezTo>
                    <a:cubicBezTo>
                      <a:pt x="8129" y="1355"/>
                      <a:pt x="7940" y="1639"/>
                      <a:pt x="7656" y="1639"/>
                    </a:cubicBezTo>
                    <a:lnTo>
                      <a:pt x="4065" y="1639"/>
                    </a:lnTo>
                    <a:cubicBezTo>
                      <a:pt x="3876" y="1639"/>
                      <a:pt x="3687" y="1450"/>
                      <a:pt x="3687" y="1261"/>
                    </a:cubicBezTo>
                    <a:cubicBezTo>
                      <a:pt x="3687" y="1009"/>
                      <a:pt x="3876" y="851"/>
                      <a:pt x="4065" y="820"/>
                    </a:cubicBezTo>
                    <a:close/>
                    <a:moveTo>
                      <a:pt x="7310" y="2458"/>
                    </a:moveTo>
                    <a:lnTo>
                      <a:pt x="7310" y="5860"/>
                    </a:lnTo>
                    <a:cubicBezTo>
                      <a:pt x="7310" y="6270"/>
                      <a:pt x="7467" y="6711"/>
                      <a:pt x="7656" y="7026"/>
                    </a:cubicBezTo>
                    <a:cubicBezTo>
                      <a:pt x="7026" y="7152"/>
                      <a:pt x="6396" y="7404"/>
                      <a:pt x="5797" y="7782"/>
                    </a:cubicBezTo>
                    <a:cubicBezTo>
                      <a:pt x="5146" y="8207"/>
                      <a:pt x="4241" y="8453"/>
                      <a:pt x="3401" y="8453"/>
                    </a:cubicBezTo>
                    <a:cubicBezTo>
                      <a:pt x="3306" y="8453"/>
                      <a:pt x="3212" y="8450"/>
                      <a:pt x="3120" y="8444"/>
                    </a:cubicBezTo>
                    <a:lnTo>
                      <a:pt x="4128" y="7026"/>
                    </a:lnTo>
                    <a:cubicBezTo>
                      <a:pt x="4380" y="6680"/>
                      <a:pt x="4537" y="6239"/>
                      <a:pt x="4537" y="5829"/>
                    </a:cubicBezTo>
                    <a:lnTo>
                      <a:pt x="4537" y="2458"/>
                    </a:lnTo>
                    <a:close/>
                    <a:moveTo>
                      <a:pt x="8192" y="7782"/>
                    </a:moveTo>
                    <a:cubicBezTo>
                      <a:pt x="10775" y="11500"/>
                      <a:pt x="10586" y="11216"/>
                      <a:pt x="10618" y="11279"/>
                    </a:cubicBezTo>
                    <a:cubicBezTo>
                      <a:pt x="10681" y="11563"/>
                      <a:pt x="10523" y="11846"/>
                      <a:pt x="10208" y="11846"/>
                    </a:cubicBezTo>
                    <a:lnTo>
                      <a:pt x="1576" y="11846"/>
                    </a:lnTo>
                    <a:cubicBezTo>
                      <a:pt x="1198" y="11846"/>
                      <a:pt x="1040" y="11437"/>
                      <a:pt x="1198" y="11216"/>
                    </a:cubicBezTo>
                    <a:lnTo>
                      <a:pt x="2584" y="9232"/>
                    </a:lnTo>
                    <a:cubicBezTo>
                      <a:pt x="2825" y="9263"/>
                      <a:pt x="3077" y="9280"/>
                      <a:pt x="3333" y="9280"/>
                    </a:cubicBezTo>
                    <a:cubicBezTo>
                      <a:pt x="4347" y="9280"/>
                      <a:pt x="5434" y="9022"/>
                      <a:pt x="6239" y="8444"/>
                    </a:cubicBezTo>
                    <a:cubicBezTo>
                      <a:pt x="6837" y="8066"/>
                      <a:pt x="7499" y="7814"/>
                      <a:pt x="8192" y="7782"/>
                    </a:cubicBezTo>
                    <a:close/>
                    <a:moveTo>
                      <a:pt x="4128" y="1"/>
                    </a:moveTo>
                    <a:cubicBezTo>
                      <a:pt x="3435" y="1"/>
                      <a:pt x="2899" y="536"/>
                      <a:pt x="2899" y="1261"/>
                    </a:cubicBezTo>
                    <a:cubicBezTo>
                      <a:pt x="2899" y="1765"/>
                      <a:pt x="3214" y="2237"/>
                      <a:pt x="3718" y="2426"/>
                    </a:cubicBezTo>
                    <a:lnTo>
                      <a:pt x="3718" y="5860"/>
                    </a:lnTo>
                    <a:cubicBezTo>
                      <a:pt x="3718" y="6081"/>
                      <a:pt x="3655" y="6365"/>
                      <a:pt x="3498" y="6554"/>
                    </a:cubicBezTo>
                    <a:lnTo>
                      <a:pt x="568" y="10744"/>
                    </a:lnTo>
                    <a:cubicBezTo>
                      <a:pt x="1" y="11563"/>
                      <a:pt x="568" y="12666"/>
                      <a:pt x="1607" y="12666"/>
                    </a:cubicBezTo>
                    <a:lnTo>
                      <a:pt x="10271" y="12666"/>
                    </a:lnTo>
                    <a:cubicBezTo>
                      <a:pt x="10555" y="12666"/>
                      <a:pt x="10870" y="12540"/>
                      <a:pt x="11090" y="12350"/>
                    </a:cubicBezTo>
                    <a:cubicBezTo>
                      <a:pt x="11531" y="11972"/>
                      <a:pt x="11626" y="11248"/>
                      <a:pt x="11248" y="10744"/>
                    </a:cubicBezTo>
                    <a:lnTo>
                      <a:pt x="8318" y="6554"/>
                    </a:lnTo>
                    <a:cubicBezTo>
                      <a:pt x="8160" y="6365"/>
                      <a:pt x="8097" y="6081"/>
                      <a:pt x="8097" y="5860"/>
                    </a:cubicBezTo>
                    <a:lnTo>
                      <a:pt x="8097" y="2426"/>
                    </a:lnTo>
                    <a:cubicBezTo>
                      <a:pt x="8570" y="2269"/>
                      <a:pt x="8916" y="1796"/>
                      <a:pt x="8916" y="1261"/>
                    </a:cubicBezTo>
                    <a:cubicBezTo>
                      <a:pt x="8916" y="568"/>
                      <a:pt x="8381" y="1"/>
                      <a:pt x="7688" y="1"/>
                    </a:cubicBezTo>
                    <a:close/>
                  </a:path>
                </a:pathLst>
              </a:custGeom>
              <a:solidFill>
                <a:srgbClr val="FDFD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63" name="Google Shape;679;p20">
            <a:extLst>
              <a:ext uri="{FF2B5EF4-FFF2-40B4-BE49-F238E27FC236}">
                <a16:creationId xmlns:a16="http://schemas.microsoft.com/office/drawing/2014/main" id="{F75439EB-302F-470D-A876-2D7E49FE7D5B}"/>
              </a:ext>
            </a:extLst>
          </p:cNvPr>
          <p:cNvSpPr txBox="1"/>
          <p:nvPr/>
        </p:nvSpPr>
        <p:spPr>
          <a:xfrm>
            <a:off x="1644247" y="842382"/>
            <a:ext cx="10128323" cy="940680"/>
          </a:xfrm>
          <a:prstGeom prst="rect">
            <a:avLst/>
          </a:prstGeom>
          <a:noFill/>
          <a:ln>
            <a:noFill/>
          </a:ln>
        </p:spPr>
        <p:txBody>
          <a:bodyPr spcFirstLastPara="1" wrap="square" lIns="91425" tIns="91425" rIns="91425" bIns="91425" anchor="t" anchorCtr="0">
            <a:noAutofit/>
          </a:bodyPr>
          <a:lstStyle/>
          <a:p>
            <a:pPr marL="0" marR="0" lvl="0" indent="0" algn="just" defTabSz="914400" eaLnBrk="1" fontAlgn="auto" latinLnBrk="0" hangingPunct="1">
              <a:lnSpc>
                <a:spcPct val="115000"/>
              </a:lnSpc>
              <a:spcBef>
                <a:spcPts val="0"/>
              </a:spcBef>
              <a:spcAft>
                <a:spcPts val="160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El análisis del microbioma se ve afectado por las condiciones experimentales y análisis posteriores, para obtener conclusiones más ajustadas a la diversidad y abundancia microbiana real en las poblaciones de interés se recomienda que:</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p:txBody>
      </p:sp>
      <p:grpSp>
        <p:nvGrpSpPr>
          <p:cNvPr id="85" name="Google Shape;2256;p38">
            <a:extLst>
              <a:ext uri="{FF2B5EF4-FFF2-40B4-BE49-F238E27FC236}">
                <a16:creationId xmlns:a16="http://schemas.microsoft.com/office/drawing/2014/main" id="{F699FEC8-5C7F-4381-9A62-247E27752794}"/>
              </a:ext>
            </a:extLst>
          </p:cNvPr>
          <p:cNvGrpSpPr/>
          <p:nvPr/>
        </p:nvGrpSpPr>
        <p:grpSpPr>
          <a:xfrm>
            <a:off x="4554078" y="3429000"/>
            <a:ext cx="7107014" cy="835238"/>
            <a:chOff x="991396" y="3071908"/>
            <a:chExt cx="4953300" cy="606905"/>
          </a:xfrm>
        </p:grpSpPr>
        <p:sp>
          <p:nvSpPr>
            <p:cNvPr id="86" name="Google Shape;2257;p38">
              <a:extLst>
                <a:ext uri="{FF2B5EF4-FFF2-40B4-BE49-F238E27FC236}">
                  <a16:creationId xmlns:a16="http://schemas.microsoft.com/office/drawing/2014/main" id="{3804B196-A694-41BA-931C-DFEEB81B4705}"/>
                </a:ext>
              </a:extLst>
            </p:cNvPr>
            <p:cNvSpPr/>
            <p:nvPr/>
          </p:nvSpPr>
          <p:spPr>
            <a:xfrm>
              <a:off x="991396" y="3071913"/>
              <a:ext cx="4953300" cy="606900"/>
            </a:xfrm>
            <a:prstGeom prst="roundRect">
              <a:avLst>
                <a:gd name="adj" fmla="val 22805"/>
              </a:avLst>
            </a:prstGeom>
            <a:solidFill>
              <a:srgbClr val="EFEFE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7" name="Google Shape;2258;p38">
              <a:extLst>
                <a:ext uri="{FF2B5EF4-FFF2-40B4-BE49-F238E27FC236}">
                  <a16:creationId xmlns:a16="http://schemas.microsoft.com/office/drawing/2014/main" id="{272DA4FB-90EC-4389-9DED-C1B7149CCB12}"/>
                </a:ext>
              </a:extLst>
            </p:cNvPr>
            <p:cNvSpPr/>
            <p:nvPr/>
          </p:nvSpPr>
          <p:spPr>
            <a:xfrm>
              <a:off x="991406" y="3071908"/>
              <a:ext cx="474157" cy="606900"/>
            </a:xfrm>
            <a:prstGeom prst="roundRect">
              <a:avLst>
                <a:gd name="adj" fmla="val 10788"/>
              </a:avLst>
            </a:prstGeom>
            <a:solidFill>
              <a:srgbClr val="7CB6E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lang="en" sz="2200" kern="0" dirty="0">
                  <a:solidFill>
                    <a:srgbClr val="FFFFFF"/>
                  </a:solidFill>
                  <a:latin typeface="Calibri" panose="020F0502020204030204" pitchFamily="34" charset="0"/>
                  <a:cs typeface="Calibri" panose="020F0502020204030204" pitchFamily="34" charset="0"/>
                  <a:sym typeface="Fira Sans Extra Condensed Medium"/>
                </a:rPr>
                <a:t>1.2</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8" name="Google Shape;2259;p38">
              <a:extLst>
                <a:ext uri="{FF2B5EF4-FFF2-40B4-BE49-F238E27FC236}">
                  <a16:creationId xmlns:a16="http://schemas.microsoft.com/office/drawing/2014/main" id="{2DABAF2B-8B96-4352-B896-E9FD62959201}"/>
                </a:ext>
              </a:extLst>
            </p:cNvPr>
            <p:cNvSpPr txBox="1"/>
            <p:nvPr/>
          </p:nvSpPr>
          <p:spPr>
            <a:xfrm>
              <a:off x="1613699" y="3135362"/>
              <a:ext cx="4265892" cy="480000"/>
            </a:xfrm>
            <a:prstGeom prst="rect">
              <a:avLst/>
            </a:prstGeom>
            <a:noFill/>
            <a:ln>
              <a:noFill/>
            </a:ln>
          </p:spPr>
          <p:txBody>
            <a:bodyPr spcFirstLastPara="1" wrap="square" lIns="91425" tIns="91425" rIns="91425" bIns="91425" anchor="ctr" anchorCtr="0">
              <a:noAutofit/>
            </a:bodyPr>
            <a:lstStyle/>
            <a:p>
              <a:pPr algn="just"/>
              <a:r>
                <a:rPr lang="es-EC" sz="1600" dirty="0">
                  <a:effectLst/>
                  <a:latin typeface="Calibri" panose="020F0502020204030204" pitchFamily="34" charset="0"/>
                  <a:ea typeface="Arial" panose="020B0604020202020204" pitchFamily="34" charset="0"/>
                  <a:cs typeface="Calibri" panose="020F0502020204030204" pitchFamily="34" charset="0"/>
                </a:rPr>
                <a:t>Se empleen varios juegos de cebadores con distintos objetivos en la secuencia,  para disminuir sesgos en la amplificación.</a:t>
              </a:r>
              <a:endParaRPr lang="en-US" sz="1600" dirty="0">
                <a:effectLst/>
                <a:latin typeface="Calibri" panose="020F0502020204030204" pitchFamily="34" charset="0"/>
                <a:ea typeface="Arial" panose="020B0604020202020204" pitchFamily="34" charset="0"/>
                <a:cs typeface="Calibri" panose="020F0502020204030204" pitchFamily="34" charset="0"/>
              </a:endParaRPr>
            </a:p>
          </p:txBody>
        </p:sp>
      </p:grpSp>
      <p:grpSp>
        <p:nvGrpSpPr>
          <p:cNvPr id="89" name="Google Shape;2260;p38">
            <a:extLst>
              <a:ext uri="{FF2B5EF4-FFF2-40B4-BE49-F238E27FC236}">
                <a16:creationId xmlns:a16="http://schemas.microsoft.com/office/drawing/2014/main" id="{F02C4DFC-3B80-4423-A0E8-3B8683433390}"/>
              </a:ext>
            </a:extLst>
          </p:cNvPr>
          <p:cNvGrpSpPr/>
          <p:nvPr/>
        </p:nvGrpSpPr>
        <p:grpSpPr>
          <a:xfrm>
            <a:off x="4554078" y="4423097"/>
            <a:ext cx="7107014" cy="1213615"/>
            <a:chOff x="1234271" y="3928563"/>
            <a:chExt cx="4953300" cy="606925"/>
          </a:xfrm>
        </p:grpSpPr>
        <p:sp>
          <p:nvSpPr>
            <p:cNvPr id="90" name="Google Shape;2261;p38">
              <a:extLst>
                <a:ext uri="{FF2B5EF4-FFF2-40B4-BE49-F238E27FC236}">
                  <a16:creationId xmlns:a16="http://schemas.microsoft.com/office/drawing/2014/main" id="{A9BF06C9-ABE8-4C92-91A4-742CA7F8C635}"/>
                </a:ext>
              </a:extLst>
            </p:cNvPr>
            <p:cNvSpPr/>
            <p:nvPr/>
          </p:nvSpPr>
          <p:spPr>
            <a:xfrm>
              <a:off x="1234271" y="3928588"/>
              <a:ext cx="4953300" cy="606900"/>
            </a:xfrm>
            <a:prstGeom prst="roundRect">
              <a:avLst>
                <a:gd name="adj" fmla="val 22805"/>
              </a:avLst>
            </a:prstGeom>
            <a:solidFill>
              <a:srgbClr val="EFEFE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1" name="Google Shape;2262;p38">
              <a:extLst>
                <a:ext uri="{FF2B5EF4-FFF2-40B4-BE49-F238E27FC236}">
                  <a16:creationId xmlns:a16="http://schemas.microsoft.com/office/drawing/2014/main" id="{B9255035-D21E-47E6-AD74-C9EF86D151DE}"/>
                </a:ext>
              </a:extLst>
            </p:cNvPr>
            <p:cNvSpPr/>
            <p:nvPr/>
          </p:nvSpPr>
          <p:spPr>
            <a:xfrm>
              <a:off x="1234281" y="3928563"/>
              <a:ext cx="474157" cy="606900"/>
            </a:xfrm>
            <a:prstGeom prst="roundRect">
              <a:avLst>
                <a:gd name="adj" fmla="val 10788"/>
              </a:avLst>
            </a:prstGeom>
            <a:solidFill>
              <a:srgbClr val="9ED36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lang="en" sz="2200" kern="0" dirty="0">
                  <a:solidFill>
                    <a:srgbClr val="FFFFFF"/>
                  </a:solidFill>
                  <a:latin typeface="Calibri" panose="020F0502020204030204" pitchFamily="34" charset="0"/>
                  <a:cs typeface="Calibri" panose="020F0502020204030204" pitchFamily="34" charset="0"/>
                  <a:sym typeface="Fira Sans Extra Condensed Medium"/>
                </a:rPr>
                <a:t>1.3</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2" name="Google Shape;2263;p38">
              <a:extLst>
                <a:ext uri="{FF2B5EF4-FFF2-40B4-BE49-F238E27FC236}">
                  <a16:creationId xmlns:a16="http://schemas.microsoft.com/office/drawing/2014/main" id="{FFD98220-9C78-4BA2-9AA5-06FDD981B84C}"/>
                </a:ext>
              </a:extLst>
            </p:cNvPr>
            <p:cNvSpPr txBox="1"/>
            <p:nvPr/>
          </p:nvSpPr>
          <p:spPr>
            <a:xfrm>
              <a:off x="1856574" y="3992025"/>
              <a:ext cx="4263383" cy="480000"/>
            </a:xfrm>
            <a:prstGeom prst="rect">
              <a:avLst/>
            </a:prstGeom>
            <a:noFill/>
            <a:ln>
              <a:noFill/>
            </a:ln>
          </p:spPr>
          <p:txBody>
            <a:bodyPr spcFirstLastPara="1" wrap="square" lIns="91425" tIns="91425" rIns="91425" bIns="91425" anchor="ctr" anchorCtr="0">
              <a:noAutofit/>
            </a:bodyPr>
            <a:lstStyle/>
            <a:p>
              <a:pPr algn="just"/>
              <a:r>
                <a:rPr lang="es-EC" sz="1600" dirty="0">
                  <a:effectLst/>
                  <a:latin typeface="Calibri" panose="020F0502020204030204" pitchFamily="34" charset="0"/>
                  <a:ea typeface="Arial" panose="020B0604020202020204" pitchFamily="34" charset="0"/>
                </a:rPr>
                <a:t>Se realice la secuenciación de las mismas muestras en diferentes laboratorios, para determinar cómo las metodologías de secuenciación podrían inducir a sesgos en los análisis posteriores.</a:t>
              </a:r>
              <a:endParaRPr lang="en-US" sz="1600" dirty="0">
                <a:effectLst/>
                <a:latin typeface="Calibri" panose="020F0502020204030204" pitchFamily="34" charset="0"/>
                <a:ea typeface="Arial" panose="020B0604020202020204" pitchFamily="34" charset="0"/>
                <a:cs typeface="Calibri" panose="020F0502020204030204" pitchFamily="34" charset="0"/>
              </a:endParaRPr>
            </a:p>
          </p:txBody>
        </p:sp>
      </p:grpSp>
      <p:grpSp>
        <p:nvGrpSpPr>
          <p:cNvPr id="93" name="Google Shape;2299;p38">
            <a:extLst>
              <a:ext uri="{FF2B5EF4-FFF2-40B4-BE49-F238E27FC236}">
                <a16:creationId xmlns:a16="http://schemas.microsoft.com/office/drawing/2014/main" id="{9593CD3E-76E6-41F9-A8F3-319637BC9969}"/>
              </a:ext>
            </a:extLst>
          </p:cNvPr>
          <p:cNvGrpSpPr/>
          <p:nvPr/>
        </p:nvGrpSpPr>
        <p:grpSpPr>
          <a:xfrm>
            <a:off x="4590649" y="2143460"/>
            <a:ext cx="7107016" cy="1097078"/>
            <a:chOff x="509295" y="1358600"/>
            <a:chExt cx="4953301" cy="606900"/>
          </a:xfrm>
        </p:grpSpPr>
        <p:sp>
          <p:nvSpPr>
            <p:cNvPr id="94" name="Google Shape;2300;p38">
              <a:extLst>
                <a:ext uri="{FF2B5EF4-FFF2-40B4-BE49-F238E27FC236}">
                  <a16:creationId xmlns:a16="http://schemas.microsoft.com/office/drawing/2014/main" id="{59A9E2FC-EBA1-4DEC-8179-E2F6CF934CC1}"/>
                </a:ext>
              </a:extLst>
            </p:cNvPr>
            <p:cNvSpPr/>
            <p:nvPr/>
          </p:nvSpPr>
          <p:spPr>
            <a:xfrm>
              <a:off x="509296" y="1358600"/>
              <a:ext cx="4953300" cy="606900"/>
            </a:xfrm>
            <a:prstGeom prst="roundRect">
              <a:avLst>
                <a:gd name="adj" fmla="val 22805"/>
              </a:avLst>
            </a:prstGeom>
            <a:solidFill>
              <a:srgbClr val="EFEFE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5" name="Google Shape;2301;p38">
              <a:extLst>
                <a:ext uri="{FF2B5EF4-FFF2-40B4-BE49-F238E27FC236}">
                  <a16:creationId xmlns:a16="http://schemas.microsoft.com/office/drawing/2014/main" id="{550A518A-A33A-46F8-8D5A-866A21C7807D}"/>
                </a:ext>
              </a:extLst>
            </p:cNvPr>
            <p:cNvSpPr/>
            <p:nvPr/>
          </p:nvSpPr>
          <p:spPr>
            <a:xfrm>
              <a:off x="509295" y="1358600"/>
              <a:ext cx="474157" cy="606900"/>
            </a:xfrm>
            <a:prstGeom prst="roundRect">
              <a:avLst>
                <a:gd name="adj" fmla="val 10788"/>
              </a:avLst>
            </a:prstGeom>
            <a:solidFill>
              <a:srgbClr val="354F8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lang="en" sz="2200" kern="0" dirty="0">
                  <a:solidFill>
                    <a:srgbClr val="FFFFFF"/>
                  </a:solidFill>
                  <a:latin typeface="Calibri" panose="020F0502020204030204" pitchFamily="34" charset="0"/>
                  <a:cs typeface="Calibri" panose="020F0502020204030204" pitchFamily="34" charset="0"/>
                  <a:sym typeface="Fira Sans Extra Condensed Medium"/>
                </a:rPr>
                <a:t>1.1</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 name="Google Shape;2302;p38">
              <a:extLst>
                <a:ext uri="{FF2B5EF4-FFF2-40B4-BE49-F238E27FC236}">
                  <a16:creationId xmlns:a16="http://schemas.microsoft.com/office/drawing/2014/main" id="{7E613E6E-7689-4CD4-8D4A-BFB3D000E127}"/>
                </a:ext>
              </a:extLst>
            </p:cNvPr>
            <p:cNvSpPr txBox="1"/>
            <p:nvPr/>
          </p:nvSpPr>
          <p:spPr>
            <a:xfrm>
              <a:off x="1128959" y="1422050"/>
              <a:ext cx="4272996" cy="480000"/>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es-EC" sz="1600" dirty="0">
                  <a:effectLst/>
                  <a:latin typeface="Calibri" panose="020F0502020204030204" pitchFamily="34" charset="0"/>
                  <a:ea typeface="Arial" panose="020B0604020202020204" pitchFamily="34" charset="0"/>
                  <a:cs typeface="Calibri" panose="020F0502020204030204" pitchFamily="34" charset="0"/>
                </a:rPr>
                <a:t>Se aplique un muestreo significativo y aleatoriamente con un mayor número de tratamientos, para mejorar la estimación de variabilidad en los datos, lo que disminuirá significativamente falsas interpretaciones y sesgos en los resultados.</a:t>
              </a:r>
              <a:endParaRPr kumimoji="0" sz="16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p:txBody>
        </p:sp>
      </p:grpSp>
      <p:sp>
        <p:nvSpPr>
          <p:cNvPr id="102" name="Google Shape;2690;p42">
            <a:extLst>
              <a:ext uri="{FF2B5EF4-FFF2-40B4-BE49-F238E27FC236}">
                <a16:creationId xmlns:a16="http://schemas.microsoft.com/office/drawing/2014/main" id="{50C23DEC-A952-4E7E-BBD6-B883678AB583}"/>
              </a:ext>
            </a:extLst>
          </p:cNvPr>
          <p:cNvSpPr/>
          <p:nvPr/>
        </p:nvSpPr>
        <p:spPr>
          <a:xfrm>
            <a:off x="665324" y="872009"/>
            <a:ext cx="695465" cy="735489"/>
          </a:xfrm>
          <a:prstGeom prst="ellipse">
            <a:avLst/>
          </a:prstGeom>
          <a:solidFill>
            <a:schemeClr val="accent1"/>
          </a:solidFill>
          <a:ln>
            <a:noFill/>
          </a:ln>
        </p:spPr>
        <p:txBody>
          <a:bodyPr spcFirstLastPara="1" wrap="square" lIns="0" tIns="91425" rIns="0" bIns="91425" anchor="ctr" anchorCtr="0">
            <a:noAutofit/>
          </a:bodyPr>
          <a:lstStyle/>
          <a:p>
            <a:pPr marL="0" lvl="0" indent="0" algn="ctr" rtl="0">
              <a:spcBef>
                <a:spcPts val="0"/>
              </a:spcBef>
              <a:spcAft>
                <a:spcPts val="0"/>
              </a:spcAft>
              <a:buClr>
                <a:srgbClr val="000000"/>
              </a:buClr>
              <a:buSzPts val="1100"/>
              <a:buFont typeface="Arial"/>
              <a:buNone/>
            </a:pPr>
            <a:r>
              <a:rPr lang="en" sz="2000" b="1" dirty="0">
                <a:solidFill>
                  <a:srgbClr val="FFFFFF"/>
                </a:solidFill>
                <a:latin typeface="Fira Sans Extra Condensed Medium"/>
                <a:sym typeface="Fira Sans Extra Condensed Medium"/>
              </a:rPr>
              <a:t>1</a:t>
            </a:r>
            <a:endParaRPr sz="2400" b="1" dirty="0">
              <a:solidFill>
                <a:srgbClr val="FFFFFF"/>
              </a:solidFill>
            </a:endParaRPr>
          </a:p>
        </p:txBody>
      </p:sp>
      <p:sp>
        <p:nvSpPr>
          <p:cNvPr id="107" name="Título 5">
            <a:extLst>
              <a:ext uri="{FF2B5EF4-FFF2-40B4-BE49-F238E27FC236}">
                <a16:creationId xmlns:a16="http://schemas.microsoft.com/office/drawing/2014/main" id="{085CE560-E19B-4C84-A738-BA791BF313A4}"/>
              </a:ext>
            </a:extLst>
          </p:cNvPr>
          <p:cNvSpPr txBox="1">
            <a:spLocks/>
          </p:cNvSpPr>
          <p:nvPr/>
        </p:nvSpPr>
        <p:spPr>
          <a:xfrm>
            <a:off x="207220" y="104502"/>
            <a:ext cx="11353350"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200" i="0" kern="0" dirty="0">
                <a:solidFill>
                  <a:schemeClr val="bg1">
                    <a:lumMod val="50000"/>
                  </a:schemeClr>
                </a:solidFill>
                <a:latin typeface="Calibri" panose="020F0502020204030204" pitchFamily="34" charset="0"/>
                <a:cs typeface="Calibri" panose="020F0502020204030204" pitchFamily="34" charset="0"/>
              </a:rPr>
              <a:t>recomendaciones</a:t>
            </a:r>
          </a:p>
        </p:txBody>
      </p:sp>
    </p:spTree>
    <p:extLst>
      <p:ext uri="{BB962C8B-B14F-4D97-AF65-F5344CB8AC3E}">
        <p14:creationId xmlns:p14="http://schemas.microsoft.com/office/powerpoint/2010/main" val="2739272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679;p20">
            <a:extLst>
              <a:ext uri="{FF2B5EF4-FFF2-40B4-BE49-F238E27FC236}">
                <a16:creationId xmlns:a16="http://schemas.microsoft.com/office/drawing/2014/main" id="{66A8FE94-9536-4AE9-BD96-F02B0AA70FC2}"/>
              </a:ext>
            </a:extLst>
          </p:cNvPr>
          <p:cNvSpPr txBox="1"/>
          <p:nvPr/>
        </p:nvSpPr>
        <p:spPr>
          <a:xfrm>
            <a:off x="1923946" y="1659963"/>
            <a:ext cx="9430609" cy="401100"/>
          </a:xfrm>
          <a:prstGeom prst="rect">
            <a:avLst/>
          </a:prstGeom>
          <a:noFill/>
          <a:ln>
            <a:noFill/>
          </a:ln>
        </p:spPr>
        <p:txBody>
          <a:bodyPr spcFirstLastPara="1" wrap="square" lIns="91425" tIns="91425" rIns="91425" bIns="91425" anchor="t" anchorCtr="0">
            <a:noAutofit/>
          </a:bodyPr>
          <a:lstStyle/>
          <a:p>
            <a:pPr algn="just"/>
            <a:r>
              <a:rPr lang="es-ES" sz="1600" dirty="0">
                <a:effectLst/>
                <a:latin typeface="Calibri" panose="020F0502020204030204" pitchFamily="34" charset="0"/>
                <a:ea typeface="Arial" panose="020B0604020202020204" pitchFamily="34" charset="0"/>
                <a:cs typeface="Calibri" panose="020F0502020204030204" pitchFamily="34" charset="0"/>
              </a:rPr>
              <a:t>Se recomienda que se investigue más acerca de </a:t>
            </a:r>
            <a:r>
              <a:rPr lang="es-ES" sz="1600" i="1" dirty="0">
                <a:effectLst/>
                <a:latin typeface="Calibri" panose="020F0502020204030204" pitchFamily="34" charset="0"/>
                <a:ea typeface="Arial" panose="020B0604020202020204" pitchFamily="34" charset="0"/>
                <a:cs typeface="Calibri" panose="020F0502020204030204" pitchFamily="34" charset="0"/>
              </a:rPr>
              <a:t>Calophoma rosae</a:t>
            </a:r>
            <a:r>
              <a:rPr lang="es-ES" sz="1600" dirty="0">
                <a:effectLst/>
                <a:latin typeface="Calibri" panose="020F0502020204030204" pitchFamily="34" charset="0"/>
                <a:ea typeface="Arial" panose="020B0604020202020204" pitchFamily="34" charset="0"/>
                <a:cs typeface="Calibri" panose="020F0502020204030204" pitchFamily="34" charset="0"/>
              </a:rPr>
              <a:t>, para determinar si esta especie poco descrita está relacionada con síntomas los de marchitez en </a:t>
            </a:r>
            <a:r>
              <a:rPr lang="es-ES" sz="1600" i="1" dirty="0">
                <a:effectLst/>
                <a:latin typeface="Calibri" panose="020F0502020204030204" pitchFamily="34" charset="0"/>
                <a:ea typeface="Arial" panose="020B0604020202020204" pitchFamily="34" charset="0"/>
                <a:cs typeface="Calibri" panose="020F0502020204030204" pitchFamily="34" charset="0"/>
              </a:rPr>
              <a:t>Rubus glaucus</a:t>
            </a:r>
            <a:r>
              <a:rPr lang="es-ES" sz="1600" dirty="0">
                <a:effectLst/>
                <a:latin typeface="Calibri" panose="020F0502020204030204" pitchFamily="34" charset="0"/>
                <a:ea typeface="Arial" panose="020B0604020202020204" pitchFamily="34" charset="0"/>
                <a:cs typeface="Calibri" panose="020F0502020204030204" pitchFamily="34" charset="0"/>
              </a:rPr>
              <a:t> en los suelos del Ecuador.</a:t>
            </a:r>
            <a:endParaRPr lang="en-US" sz="1600" dirty="0">
              <a:effectLst/>
              <a:latin typeface="Calibri" panose="020F0502020204030204" pitchFamily="34" charset="0"/>
              <a:ea typeface="Arial" panose="020B0604020202020204" pitchFamily="34" charset="0"/>
              <a:cs typeface="Arial" panose="020B0604020202020204" pitchFamily="34" charset="0"/>
            </a:endParaRPr>
          </a:p>
        </p:txBody>
      </p:sp>
      <p:sp>
        <p:nvSpPr>
          <p:cNvPr id="46" name="Google Shape;679;p20">
            <a:extLst>
              <a:ext uri="{FF2B5EF4-FFF2-40B4-BE49-F238E27FC236}">
                <a16:creationId xmlns:a16="http://schemas.microsoft.com/office/drawing/2014/main" id="{948950E1-07FF-4801-932C-F67C59356DAE}"/>
              </a:ext>
            </a:extLst>
          </p:cNvPr>
          <p:cNvSpPr txBox="1"/>
          <p:nvPr/>
        </p:nvSpPr>
        <p:spPr>
          <a:xfrm>
            <a:off x="1923946" y="2888128"/>
            <a:ext cx="9430609" cy="401100"/>
          </a:xfrm>
          <a:prstGeom prst="rect">
            <a:avLst/>
          </a:prstGeom>
          <a:noFill/>
          <a:ln>
            <a:noFill/>
          </a:ln>
        </p:spPr>
        <p:txBody>
          <a:bodyPr spcFirstLastPara="1" wrap="square" lIns="91425" tIns="91425" rIns="91425" bIns="91425" anchor="t" anchorCtr="0">
            <a:noAutofit/>
          </a:bodyPr>
          <a:lstStyle/>
          <a:p>
            <a:pPr algn="just"/>
            <a:r>
              <a:rPr lang="es-ES" sz="1600" dirty="0">
                <a:effectLst/>
                <a:latin typeface="Calibri" panose="020F0502020204030204" pitchFamily="34" charset="0"/>
                <a:ea typeface="Arial" panose="020B0604020202020204" pitchFamily="34" charset="0"/>
                <a:cs typeface="Calibri" panose="020F0502020204030204" pitchFamily="34" charset="0"/>
              </a:rPr>
              <a:t>Se recomienda </a:t>
            </a:r>
            <a:r>
              <a:rPr lang="es-EC" sz="1600" dirty="0">
                <a:effectLst/>
                <a:latin typeface="Calibri" panose="020F0502020204030204" pitchFamily="34" charset="0"/>
                <a:ea typeface="Times New Roman" panose="02020603050405020304" pitchFamily="18" charset="0"/>
                <a:cs typeface="Calibri" panose="020F0502020204030204" pitchFamily="34" charset="0"/>
              </a:rPr>
              <a:t>que se estudie más sobre el género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Mortierella</a:t>
            </a:r>
            <a:r>
              <a:rPr lang="es-EC" sz="1600" dirty="0">
                <a:effectLst/>
                <a:latin typeface="Calibri" panose="020F0502020204030204" pitchFamily="34" charset="0"/>
                <a:ea typeface="Times New Roman" panose="02020603050405020304" pitchFamily="18" charset="0"/>
                <a:cs typeface="Calibri" panose="020F0502020204030204" pitchFamily="34" charset="0"/>
              </a:rPr>
              <a:t> y los mecanismos que pueden influir en la mejora de la calidad de suelos cultivables en el Ecuador. </a:t>
            </a:r>
            <a:endParaRPr lang="en-US" sz="1600" dirty="0">
              <a:effectLst/>
              <a:latin typeface="Calibri" panose="020F0502020204030204" pitchFamily="34" charset="0"/>
              <a:ea typeface="Arial" panose="020B0604020202020204" pitchFamily="34" charset="0"/>
              <a:cs typeface="Arial" panose="020B0604020202020204" pitchFamily="34" charset="0"/>
            </a:endParaRPr>
          </a:p>
        </p:txBody>
      </p:sp>
      <p:sp>
        <p:nvSpPr>
          <p:cNvPr id="47" name="Google Shape;2690;p42">
            <a:extLst>
              <a:ext uri="{FF2B5EF4-FFF2-40B4-BE49-F238E27FC236}">
                <a16:creationId xmlns:a16="http://schemas.microsoft.com/office/drawing/2014/main" id="{948CBF34-9413-4CFF-BD37-C246E47D6940}"/>
              </a:ext>
            </a:extLst>
          </p:cNvPr>
          <p:cNvSpPr/>
          <p:nvPr/>
        </p:nvSpPr>
        <p:spPr>
          <a:xfrm>
            <a:off x="945023" y="2917754"/>
            <a:ext cx="695465" cy="735489"/>
          </a:xfrm>
          <a:prstGeom prst="ellipse">
            <a:avLst/>
          </a:prstGeom>
          <a:solidFill>
            <a:schemeClr val="accent5">
              <a:lumMod val="60000"/>
              <a:lumOff val="40000"/>
            </a:schemeClr>
          </a:solidFill>
          <a:ln>
            <a:noFill/>
          </a:ln>
        </p:spPr>
        <p:txBody>
          <a:bodyPr spcFirstLastPara="1" wrap="square" lIns="0" tIns="91425" rIns="0" bIns="91425" anchor="ctr" anchorCtr="0">
            <a:noAutofit/>
          </a:bodyPr>
          <a:lstStyle/>
          <a:p>
            <a:pPr marL="0" lvl="0" indent="0" algn="ctr" rtl="0">
              <a:spcBef>
                <a:spcPts val="0"/>
              </a:spcBef>
              <a:spcAft>
                <a:spcPts val="0"/>
              </a:spcAft>
              <a:buClr>
                <a:srgbClr val="000000"/>
              </a:buClr>
              <a:buSzPts val="1100"/>
              <a:buFont typeface="Arial"/>
              <a:buNone/>
            </a:pPr>
            <a:r>
              <a:rPr lang="en" sz="2000" b="1" dirty="0">
                <a:solidFill>
                  <a:srgbClr val="FFFFFF"/>
                </a:solidFill>
                <a:latin typeface="Fira Sans Extra Condensed Medium"/>
                <a:sym typeface="Fira Sans Extra Condensed Medium"/>
              </a:rPr>
              <a:t>3</a:t>
            </a:r>
            <a:endParaRPr sz="2400" b="1" dirty="0">
              <a:solidFill>
                <a:srgbClr val="FFFFFF"/>
              </a:solidFill>
            </a:endParaRPr>
          </a:p>
        </p:txBody>
      </p:sp>
      <p:sp>
        <p:nvSpPr>
          <p:cNvPr id="53" name="Google Shape;2690;p42">
            <a:extLst>
              <a:ext uri="{FF2B5EF4-FFF2-40B4-BE49-F238E27FC236}">
                <a16:creationId xmlns:a16="http://schemas.microsoft.com/office/drawing/2014/main" id="{BBFD65DB-CD30-4110-9F9F-74055C142A9F}"/>
              </a:ext>
            </a:extLst>
          </p:cNvPr>
          <p:cNvSpPr/>
          <p:nvPr/>
        </p:nvSpPr>
        <p:spPr>
          <a:xfrm>
            <a:off x="945022" y="1621221"/>
            <a:ext cx="695465" cy="735489"/>
          </a:xfrm>
          <a:prstGeom prst="ellipse">
            <a:avLst/>
          </a:prstGeom>
          <a:solidFill>
            <a:schemeClr val="accent5">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Clr>
                <a:srgbClr val="000000"/>
              </a:buClr>
              <a:buSzPts val="1100"/>
              <a:buFont typeface="Arial"/>
              <a:buNone/>
            </a:pPr>
            <a:r>
              <a:rPr lang="en" sz="2000" b="1" dirty="0">
                <a:solidFill>
                  <a:srgbClr val="FFFFFF"/>
                </a:solidFill>
                <a:latin typeface="Fira Sans Extra Condensed Medium"/>
                <a:sym typeface="Fira Sans Extra Condensed Medium"/>
              </a:rPr>
              <a:t>2</a:t>
            </a:r>
            <a:endParaRPr sz="2400" b="1" dirty="0">
              <a:solidFill>
                <a:srgbClr val="FFFFFF"/>
              </a:solidFill>
            </a:endParaRPr>
          </a:p>
        </p:txBody>
      </p:sp>
      <p:sp>
        <p:nvSpPr>
          <p:cNvPr id="54" name="Título 5">
            <a:extLst>
              <a:ext uri="{FF2B5EF4-FFF2-40B4-BE49-F238E27FC236}">
                <a16:creationId xmlns:a16="http://schemas.microsoft.com/office/drawing/2014/main" id="{04D8676D-669A-493B-85FE-4967505B1677}"/>
              </a:ext>
            </a:extLst>
          </p:cNvPr>
          <p:cNvSpPr txBox="1">
            <a:spLocks/>
          </p:cNvSpPr>
          <p:nvPr/>
        </p:nvSpPr>
        <p:spPr>
          <a:xfrm>
            <a:off x="207220" y="104502"/>
            <a:ext cx="11147335"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200" i="0" kern="0" dirty="0">
                <a:solidFill>
                  <a:schemeClr val="bg1">
                    <a:lumMod val="50000"/>
                  </a:schemeClr>
                </a:solidFill>
                <a:latin typeface="Calibri" panose="020F0502020204030204" pitchFamily="34" charset="0"/>
                <a:cs typeface="Calibri" panose="020F0502020204030204" pitchFamily="34" charset="0"/>
              </a:rPr>
              <a:t>recomendaciones</a:t>
            </a:r>
          </a:p>
        </p:txBody>
      </p:sp>
    </p:spTree>
    <p:extLst>
      <p:ext uri="{BB962C8B-B14F-4D97-AF65-F5344CB8AC3E}">
        <p14:creationId xmlns:p14="http://schemas.microsoft.com/office/powerpoint/2010/main" val="2930589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3CCA71A-E8D2-42FA-994B-854A55832D38}"/>
              </a:ext>
            </a:extLst>
          </p:cNvPr>
          <p:cNvSpPr/>
          <p:nvPr/>
        </p:nvSpPr>
        <p:spPr>
          <a:xfrm>
            <a:off x="2871019" y="2875002"/>
            <a:ext cx="8200104" cy="1015663"/>
          </a:xfrm>
          <a:prstGeom prst="rect">
            <a:avLst/>
          </a:prstGeom>
          <a:noFill/>
        </p:spPr>
        <p:txBody>
          <a:bodyPr wrap="square" lIns="91440" tIns="45720" rIns="91440" bIns="45720">
            <a:spAutoFit/>
          </a:bodyPr>
          <a:lstStyle/>
          <a:p>
            <a:pPr algn="ctr"/>
            <a:r>
              <a:rPr lang="es-ES" sz="6000" b="1" dirty="0">
                <a:ln w="13462">
                  <a:solidFill>
                    <a:schemeClr val="bg1"/>
                  </a:solidFill>
                  <a:prstDash val="solid"/>
                </a:ln>
                <a:solidFill>
                  <a:schemeClr val="tx1">
                    <a:lumMod val="85000"/>
                    <a:lumOff val="15000"/>
                  </a:schemeClr>
                </a:solidFill>
                <a:effectLst>
                  <a:outerShdw dist="38100" dir="2700000" algn="bl" rotWithShape="0">
                    <a:srgbClr val="0070C0"/>
                  </a:outerShdw>
                </a:effectLst>
              </a:rPr>
              <a:t>AGRADECIMIENTOS</a:t>
            </a:r>
          </a:p>
        </p:txBody>
      </p:sp>
      <p:sp>
        <p:nvSpPr>
          <p:cNvPr id="5" name="Marcador de número de diapositiva 5">
            <a:extLst>
              <a:ext uri="{FF2B5EF4-FFF2-40B4-BE49-F238E27FC236}">
                <a16:creationId xmlns:a16="http://schemas.microsoft.com/office/drawing/2014/main" id="{94ED0078-52B8-4CFF-BA65-3B9365BFB603}"/>
              </a:ext>
            </a:extLst>
          </p:cNvPr>
          <p:cNvSpPr txBox="1">
            <a:spLocks/>
          </p:cNvSpPr>
          <p:nvPr/>
        </p:nvSpPr>
        <p:spPr>
          <a:xfrm>
            <a:off x="10397818" y="6579067"/>
            <a:ext cx="1165920" cy="213618"/>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00532E-CC41-3144-A800-37B35F439EF7}" type="slidenum">
              <a:rPr lang="es-CL" sz="1200" smtClean="0"/>
              <a:pPr algn="ctr"/>
              <a:t>33</a:t>
            </a:fld>
            <a:endParaRPr lang="es-CL" sz="1200" dirty="0"/>
          </a:p>
        </p:txBody>
      </p:sp>
      <p:grpSp>
        <p:nvGrpSpPr>
          <p:cNvPr id="6" name="Google Shape;948;p32">
            <a:extLst>
              <a:ext uri="{FF2B5EF4-FFF2-40B4-BE49-F238E27FC236}">
                <a16:creationId xmlns:a16="http://schemas.microsoft.com/office/drawing/2014/main" id="{A3D5DE88-A9D4-4E03-93D9-6E29002A4DAC}"/>
              </a:ext>
            </a:extLst>
          </p:cNvPr>
          <p:cNvGrpSpPr/>
          <p:nvPr/>
        </p:nvGrpSpPr>
        <p:grpSpPr>
          <a:xfrm>
            <a:off x="1463041" y="1558278"/>
            <a:ext cx="1148078" cy="3937959"/>
            <a:chOff x="2318289" y="1634577"/>
            <a:chExt cx="803651" cy="2424723"/>
          </a:xfrm>
        </p:grpSpPr>
        <p:sp>
          <p:nvSpPr>
            <p:cNvPr id="14" name="Google Shape;956;p32">
              <a:extLst>
                <a:ext uri="{FF2B5EF4-FFF2-40B4-BE49-F238E27FC236}">
                  <a16:creationId xmlns:a16="http://schemas.microsoft.com/office/drawing/2014/main" id="{27E1F512-53FD-4B8B-AAE3-9347D5BDC488}"/>
                </a:ext>
              </a:extLst>
            </p:cNvPr>
            <p:cNvSpPr/>
            <p:nvPr/>
          </p:nvSpPr>
          <p:spPr>
            <a:xfrm rot="5400000">
              <a:off x="1598545" y="2535905"/>
              <a:ext cx="2243139" cy="803651"/>
            </a:xfrm>
            <a:prstGeom prst="flowChartDelay">
              <a:avLst/>
            </a:prstGeo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955;p32">
              <a:extLst>
                <a:ext uri="{FF2B5EF4-FFF2-40B4-BE49-F238E27FC236}">
                  <a16:creationId xmlns:a16="http://schemas.microsoft.com/office/drawing/2014/main" id="{C11329F2-C880-4729-AEA6-07A6BCA581FF}"/>
                </a:ext>
              </a:extLst>
            </p:cNvPr>
            <p:cNvSpPr/>
            <p:nvPr/>
          </p:nvSpPr>
          <p:spPr>
            <a:xfrm>
              <a:off x="2397500" y="1634577"/>
              <a:ext cx="638886" cy="2424721"/>
            </a:xfrm>
            <a:custGeom>
              <a:avLst/>
              <a:gdLst/>
              <a:ahLst/>
              <a:cxnLst/>
              <a:rect l="l" t="t" r="r" b="b"/>
              <a:pathLst>
                <a:path w="1856" h="7044" extrusionOk="0">
                  <a:moveTo>
                    <a:pt x="1723" y="112"/>
                  </a:moveTo>
                  <a:lnTo>
                    <a:pt x="1723" y="133"/>
                  </a:lnTo>
                  <a:cubicBezTo>
                    <a:pt x="1723" y="202"/>
                    <a:pt x="1632" y="398"/>
                    <a:pt x="1564" y="488"/>
                  </a:cubicBezTo>
                  <a:lnTo>
                    <a:pt x="1564" y="509"/>
                  </a:lnTo>
                  <a:lnTo>
                    <a:pt x="1564" y="4197"/>
                  </a:lnTo>
                  <a:lnTo>
                    <a:pt x="1564" y="6275"/>
                  </a:lnTo>
                  <a:cubicBezTo>
                    <a:pt x="1564" y="6450"/>
                    <a:pt x="1500" y="6603"/>
                    <a:pt x="1368" y="6736"/>
                  </a:cubicBezTo>
                  <a:cubicBezTo>
                    <a:pt x="1256" y="6847"/>
                    <a:pt x="1081" y="6911"/>
                    <a:pt x="928" y="6911"/>
                  </a:cubicBezTo>
                  <a:cubicBezTo>
                    <a:pt x="573" y="6911"/>
                    <a:pt x="286" y="6625"/>
                    <a:pt x="286" y="6275"/>
                  </a:cubicBezTo>
                  <a:lnTo>
                    <a:pt x="286" y="1150"/>
                  </a:lnTo>
                  <a:lnTo>
                    <a:pt x="286" y="1060"/>
                  </a:lnTo>
                  <a:lnTo>
                    <a:pt x="286" y="509"/>
                  </a:lnTo>
                  <a:lnTo>
                    <a:pt x="286" y="488"/>
                  </a:lnTo>
                  <a:cubicBezTo>
                    <a:pt x="218" y="398"/>
                    <a:pt x="133" y="202"/>
                    <a:pt x="133" y="112"/>
                  </a:cubicBezTo>
                  <a:close/>
                  <a:moveTo>
                    <a:pt x="64" y="0"/>
                  </a:moveTo>
                  <a:cubicBezTo>
                    <a:pt x="43" y="0"/>
                    <a:pt x="0" y="48"/>
                    <a:pt x="0" y="112"/>
                  </a:cubicBezTo>
                  <a:cubicBezTo>
                    <a:pt x="0" y="244"/>
                    <a:pt x="133" y="488"/>
                    <a:pt x="175" y="530"/>
                  </a:cubicBezTo>
                  <a:lnTo>
                    <a:pt x="175" y="1039"/>
                  </a:lnTo>
                  <a:cubicBezTo>
                    <a:pt x="154" y="1081"/>
                    <a:pt x="154" y="1129"/>
                    <a:pt x="154" y="1150"/>
                  </a:cubicBezTo>
                  <a:lnTo>
                    <a:pt x="154" y="6275"/>
                  </a:lnTo>
                  <a:cubicBezTo>
                    <a:pt x="154" y="6694"/>
                    <a:pt x="504" y="7043"/>
                    <a:pt x="928" y="7043"/>
                  </a:cubicBezTo>
                  <a:cubicBezTo>
                    <a:pt x="1346" y="7043"/>
                    <a:pt x="1696" y="6694"/>
                    <a:pt x="1696" y="6275"/>
                  </a:cubicBezTo>
                  <a:lnTo>
                    <a:pt x="1675" y="4197"/>
                  </a:lnTo>
                  <a:lnTo>
                    <a:pt x="1675" y="530"/>
                  </a:lnTo>
                  <a:cubicBezTo>
                    <a:pt x="1723" y="488"/>
                    <a:pt x="1855" y="244"/>
                    <a:pt x="1855" y="133"/>
                  </a:cubicBezTo>
                  <a:cubicBezTo>
                    <a:pt x="1855" y="48"/>
                    <a:pt x="1807" y="0"/>
                    <a:pt x="1786"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 name="Google Shape;15525;p41">
            <a:extLst>
              <a:ext uri="{FF2B5EF4-FFF2-40B4-BE49-F238E27FC236}">
                <a16:creationId xmlns:a16="http://schemas.microsoft.com/office/drawing/2014/main" id="{0185ED7A-1583-4503-8CB2-E005CB7A74CD}"/>
              </a:ext>
            </a:extLst>
          </p:cNvPr>
          <p:cNvSpPr/>
          <p:nvPr/>
        </p:nvSpPr>
        <p:spPr>
          <a:xfrm>
            <a:off x="470591" y="352603"/>
            <a:ext cx="763496" cy="701698"/>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EC" sz="3200" b="1" dirty="0">
                <a:solidFill>
                  <a:srgbClr val="FFFFFF"/>
                </a:solidFill>
                <a:latin typeface="+mj-lt"/>
              </a:rPr>
              <a:t>7</a:t>
            </a:r>
            <a:endParaRPr sz="3200" b="1" dirty="0">
              <a:solidFill>
                <a:srgbClr val="FFFFFF"/>
              </a:solidFill>
              <a:latin typeface="+mj-lt"/>
            </a:endParaRPr>
          </a:p>
        </p:txBody>
      </p:sp>
      <p:sp>
        <p:nvSpPr>
          <p:cNvPr id="16" name="Google Shape;15528;p41">
            <a:extLst>
              <a:ext uri="{FF2B5EF4-FFF2-40B4-BE49-F238E27FC236}">
                <a16:creationId xmlns:a16="http://schemas.microsoft.com/office/drawing/2014/main" id="{1D353118-6987-46A3-A9C2-2D0804EB7092}"/>
              </a:ext>
            </a:extLst>
          </p:cNvPr>
          <p:cNvSpPr/>
          <p:nvPr/>
        </p:nvSpPr>
        <p:spPr>
          <a:xfrm>
            <a:off x="377326" y="266364"/>
            <a:ext cx="950027" cy="874177"/>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ángulo 1">
            <a:extLst>
              <a:ext uri="{FF2B5EF4-FFF2-40B4-BE49-F238E27FC236}">
                <a16:creationId xmlns:a16="http://schemas.microsoft.com/office/drawing/2014/main" id="{1F34673D-1D19-4617-AA4D-F39C85C1A401}"/>
              </a:ext>
            </a:extLst>
          </p:cNvPr>
          <p:cNvSpPr/>
          <p:nvPr/>
        </p:nvSpPr>
        <p:spPr>
          <a:xfrm>
            <a:off x="2428887" y="1853184"/>
            <a:ext cx="264880" cy="3643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ángulo 10">
            <a:extLst>
              <a:ext uri="{FF2B5EF4-FFF2-40B4-BE49-F238E27FC236}">
                <a16:creationId xmlns:a16="http://schemas.microsoft.com/office/drawing/2014/main" id="{FB87A47E-C754-4AB7-AD27-B902B5080468}"/>
              </a:ext>
            </a:extLst>
          </p:cNvPr>
          <p:cNvSpPr/>
          <p:nvPr/>
        </p:nvSpPr>
        <p:spPr>
          <a:xfrm>
            <a:off x="1371331" y="1853184"/>
            <a:ext cx="264880" cy="32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529268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434BCEC4-5ED8-4CEB-9626-65D903BF3CAA}"/>
              </a:ext>
            </a:extLst>
          </p:cNvPr>
          <p:cNvSpPr txBox="1">
            <a:spLocks/>
          </p:cNvSpPr>
          <p:nvPr/>
        </p:nvSpPr>
        <p:spPr>
          <a:xfrm>
            <a:off x="207220" y="104502"/>
            <a:ext cx="6926033"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3200" i="0" kern="0" dirty="0">
                <a:solidFill>
                  <a:schemeClr val="bg1">
                    <a:lumMod val="50000"/>
                  </a:schemeClr>
                </a:solidFill>
                <a:latin typeface="Calibri" panose="020F0502020204030204" pitchFamily="34" charset="0"/>
                <a:cs typeface="Calibri" panose="020F0502020204030204" pitchFamily="34" charset="0"/>
              </a:rPr>
              <a:t>agradecimientos</a:t>
            </a:r>
          </a:p>
        </p:txBody>
      </p:sp>
      <p:grpSp>
        <p:nvGrpSpPr>
          <p:cNvPr id="72" name="Google Shape;759;p21">
            <a:extLst>
              <a:ext uri="{FF2B5EF4-FFF2-40B4-BE49-F238E27FC236}">
                <a16:creationId xmlns:a16="http://schemas.microsoft.com/office/drawing/2014/main" id="{CBC5D22B-35FC-491B-8D3B-30AEEDCAF7DA}"/>
              </a:ext>
            </a:extLst>
          </p:cNvPr>
          <p:cNvGrpSpPr/>
          <p:nvPr/>
        </p:nvGrpSpPr>
        <p:grpSpPr>
          <a:xfrm>
            <a:off x="2541443" y="1629122"/>
            <a:ext cx="1758185" cy="3367388"/>
            <a:chOff x="1971350" y="2052556"/>
            <a:chExt cx="1758185" cy="2766282"/>
          </a:xfrm>
        </p:grpSpPr>
        <p:grpSp>
          <p:nvGrpSpPr>
            <p:cNvPr id="73" name="Google Shape;760;p21">
              <a:extLst>
                <a:ext uri="{FF2B5EF4-FFF2-40B4-BE49-F238E27FC236}">
                  <a16:creationId xmlns:a16="http://schemas.microsoft.com/office/drawing/2014/main" id="{D92B19A4-9444-43DA-AC19-A175558AB9E4}"/>
                </a:ext>
              </a:extLst>
            </p:cNvPr>
            <p:cNvGrpSpPr/>
            <p:nvPr/>
          </p:nvGrpSpPr>
          <p:grpSpPr>
            <a:xfrm>
              <a:off x="1971350" y="3504374"/>
              <a:ext cx="1758185" cy="1314464"/>
              <a:chOff x="1971350" y="3504374"/>
              <a:chExt cx="1758185" cy="1314464"/>
            </a:xfrm>
          </p:grpSpPr>
          <p:sp>
            <p:nvSpPr>
              <p:cNvPr id="78" name="Google Shape;761;p21">
                <a:extLst>
                  <a:ext uri="{FF2B5EF4-FFF2-40B4-BE49-F238E27FC236}">
                    <a16:creationId xmlns:a16="http://schemas.microsoft.com/office/drawing/2014/main" id="{F7ED9C88-416F-46FC-8D11-2D607A2677D4}"/>
                  </a:ext>
                </a:extLst>
              </p:cNvPr>
              <p:cNvSpPr txBox="1"/>
              <p:nvPr/>
            </p:nvSpPr>
            <p:spPr>
              <a:xfrm>
                <a:off x="1971350" y="3504374"/>
                <a:ext cx="1758185" cy="3105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s-E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rPr>
                  <a:t>Ing. Izquierdo Romero, Andrés M.Sc. Ph.D.</a:t>
                </a:r>
                <a:endParaRPr kumimoji="0" lang="en-U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79" name="Google Shape;762;p21">
                <a:extLst>
                  <a:ext uri="{FF2B5EF4-FFF2-40B4-BE49-F238E27FC236}">
                    <a16:creationId xmlns:a16="http://schemas.microsoft.com/office/drawing/2014/main" id="{46C60AC3-1EA8-4817-B038-B731E27416BC}"/>
                  </a:ext>
                </a:extLst>
              </p:cNvPr>
              <p:cNvSpPr txBox="1"/>
              <p:nvPr/>
            </p:nvSpPr>
            <p:spPr>
              <a:xfrm>
                <a:off x="2021901" y="4088455"/>
                <a:ext cx="1648200" cy="730383"/>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Docente investigador de la carrera de Ingeniería en Biotecnología</a:t>
                </a:r>
              </a:p>
              <a:p>
                <a:pPr marL="0" marR="0" lvl="0" indent="0" algn="ctr" defTabSz="914400" eaLnBrk="1" fontAlgn="auto" latinLnBrk="0" hangingPunct="1">
                  <a:lnSpc>
                    <a:spcPct val="115000"/>
                  </a:lnSpc>
                  <a:spcBef>
                    <a:spcPts val="1600"/>
                  </a:spcBef>
                  <a:spcAft>
                    <a:spcPts val="160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p:txBody>
          </p:sp>
        </p:grpSp>
        <p:sp>
          <p:nvSpPr>
            <p:cNvPr id="75" name="Google Shape;764;p21">
              <a:extLst>
                <a:ext uri="{FF2B5EF4-FFF2-40B4-BE49-F238E27FC236}">
                  <a16:creationId xmlns:a16="http://schemas.microsoft.com/office/drawing/2014/main" id="{CDD609D2-1A1A-448A-8B34-BE42F57D6B56}"/>
                </a:ext>
              </a:extLst>
            </p:cNvPr>
            <p:cNvSpPr/>
            <p:nvPr/>
          </p:nvSpPr>
          <p:spPr>
            <a:xfrm>
              <a:off x="2338251" y="2052556"/>
              <a:ext cx="1015500" cy="1015500"/>
            </a:xfrm>
            <a:prstGeom prst="ellipse">
              <a:avLst/>
            </a:prstGeom>
            <a:noFill/>
            <a:ln w="19050" cap="flat" cmpd="sng">
              <a:solidFill>
                <a:srgbClr val="B3B3B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7" name="Google Shape;766;p21">
              <a:extLst>
                <a:ext uri="{FF2B5EF4-FFF2-40B4-BE49-F238E27FC236}">
                  <a16:creationId xmlns:a16="http://schemas.microsoft.com/office/drawing/2014/main" id="{E692260D-1530-4B3A-9888-2196AAD54255}"/>
                </a:ext>
              </a:extLst>
            </p:cNvPr>
            <p:cNvSpPr/>
            <p:nvPr/>
          </p:nvSpPr>
          <p:spPr>
            <a:xfrm>
              <a:off x="2645780" y="2334010"/>
              <a:ext cx="400442" cy="452593"/>
            </a:xfrm>
            <a:custGeom>
              <a:avLst/>
              <a:gdLst/>
              <a:ahLst/>
              <a:cxnLst/>
              <a:rect l="l" t="t" r="r" b="b"/>
              <a:pathLst>
                <a:path w="18285" h="20664" extrusionOk="0">
                  <a:moveTo>
                    <a:pt x="9054" y="3520"/>
                  </a:moveTo>
                  <a:cubicBezTo>
                    <a:pt x="9081" y="3520"/>
                    <a:pt x="9112" y="3523"/>
                    <a:pt x="9135" y="3531"/>
                  </a:cubicBezTo>
                  <a:cubicBezTo>
                    <a:pt x="9780" y="3961"/>
                    <a:pt x="10424" y="4391"/>
                    <a:pt x="11054" y="4836"/>
                  </a:cubicBezTo>
                  <a:cubicBezTo>
                    <a:pt x="11069" y="4836"/>
                    <a:pt x="11069" y="4851"/>
                    <a:pt x="11084" y="4897"/>
                  </a:cubicBezTo>
                  <a:lnTo>
                    <a:pt x="7093" y="4897"/>
                  </a:lnTo>
                  <a:cubicBezTo>
                    <a:pt x="7078" y="4897"/>
                    <a:pt x="7078" y="4882"/>
                    <a:pt x="7062" y="4851"/>
                  </a:cubicBezTo>
                  <a:cubicBezTo>
                    <a:pt x="7093" y="4821"/>
                    <a:pt x="7154" y="4775"/>
                    <a:pt x="7216" y="4744"/>
                  </a:cubicBezTo>
                  <a:lnTo>
                    <a:pt x="8997" y="3531"/>
                  </a:lnTo>
                  <a:cubicBezTo>
                    <a:pt x="9004" y="3523"/>
                    <a:pt x="9027" y="3520"/>
                    <a:pt x="9054" y="3520"/>
                  </a:cubicBezTo>
                  <a:close/>
                  <a:moveTo>
                    <a:pt x="1771" y="4912"/>
                  </a:moveTo>
                  <a:cubicBezTo>
                    <a:pt x="1780" y="4912"/>
                    <a:pt x="1788" y="4912"/>
                    <a:pt x="1797" y="4913"/>
                  </a:cubicBezTo>
                  <a:cubicBezTo>
                    <a:pt x="2150" y="4913"/>
                    <a:pt x="2396" y="5204"/>
                    <a:pt x="2396" y="5527"/>
                  </a:cubicBezTo>
                  <a:cubicBezTo>
                    <a:pt x="2396" y="5849"/>
                    <a:pt x="2104" y="6126"/>
                    <a:pt x="1781" y="6126"/>
                  </a:cubicBezTo>
                  <a:cubicBezTo>
                    <a:pt x="1459" y="6110"/>
                    <a:pt x="1183" y="5834"/>
                    <a:pt x="1167" y="5511"/>
                  </a:cubicBezTo>
                  <a:cubicBezTo>
                    <a:pt x="1182" y="5183"/>
                    <a:pt x="1459" y="4912"/>
                    <a:pt x="1771" y="4912"/>
                  </a:cubicBezTo>
                  <a:close/>
                  <a:moveTo>
                    <a:pt x="11499" y="6126"/>
                  </a:moveTo>
                  <a:lnTo>
                    <a:pt x="11499" y="7308"/>
                  </a:lnTo>
                  <a:lnTo>
                    <a:pt x="6663" y="7308"/>
                  </a:lnTo>
                  <a:lnTo>
                    <a:pt x="6663" y="6126"/>
                  </a:lnTo>
                  <a:close/>
                  <a:moveTo>
                    <a:pt x="11054" y="8566"/>
                  </a:moveTo>
                  <a:cubicBezTo>
                    <a:pt x="10977" y="8612"/>
                    <a:pt x="10931" y="8658"/>
                    <a:pt x="10885" y="8689"/>
                  </a:cubicBezTo>
                  <a:cubicBezTo>
                    <a:pt x="10301" y="9027"/>
                    <a:pt x="9749" y="9349"/>
                    <a:pt x="9165" y="9656"/>
                  </a:cubicBezTo>
                  <a:cubicBezTo>
                    <a:pt x="9142" y="9664"/>
                    <a:pt x="9112" y="9668"/>
                    <a:pt x="9081" y="9668"/>
                  </a:cubicBezTo>
                  <a:cubicBezTo>
                    <a:pt x="9050" y="9668"/>
                    <a:pt x="9020" y="9664"/>
                    <a:pt x="8997" y="9656"/>
                  </a:cubicBezTo>
                  <a:cubicBezTo>
                    <a:pt x="8398" y="9303"/>
                    <a:pt x="7815" y="8981"/>
                    <a:pt x="7216" y="8643"/>
                  </a:cubicBezTo>
                  <a:cubicBezTo>
                    <a:pt x="7200" y="8643"/>
                    <a:pt x="7170" y="8597"/>
                    <a:pt x="7124" y="8566"/>
                  </a:cubicBezTo>
                  <a:close/>
                  <a:moveTo>
                    <a:pt x="9110" y="11086"/>
                  </a:moveTo>
                  <a:cubicBezTo>
                    <a:pt x="9127" y="11086"/>
                    <a:pt x="9141" y="11090"/>
                    <a:pt x="9150" y="11099"/>
                  </a:cubicBezTo>
                  <a:cubicBezTo>
                    <a:pt x="9810" y="11406"/>
                    <a:pt x="10455" y="11729"/>
                    <a:pt x="11069" y="12189"/>
                  </a:cubicBezTo>
                  <a:lnTo>
                    <a:pt x="7124" y="12189"/>
                  </a:lnTo>
                  <a:cubicBezTo>
                    <a:pt x="7216" y="12113"/>
                    <a:pt x="7277" y="12051"/>
                    <a:pt x="7354" y="12020"/>
                  </a:cubicBezTo>
                  <a:cubicBezTo>
                    <a:pt x="7891" y="11713"/>
                    <a:pt x="8429" y="11422"/>
                    <a:pt x="8981" y="11115"/>
                  </a:cubicBezTo>
                  <a:cubicBezTo>
                    <a:pt x="9024" y="11104"/>
                    <a:pt x="9073" y="11086"/>
                    <a:pt x="9110" y="11086"/>
                  </a:cubicBezTo>
                  <a:close/>
                  <a:moveTo>
                    <a:pt x="16381" y="12189"/>
                  </a:moveTo>
                  <a:cubicBezTo>
                    <a:pt x="16718" y="12189"/>
                    <a:pt x="16979" y="12481"/>
                    <a:pt x="16979" y="12803"/>
                  </a:cubicBezTo>
                  <a:cubicBezTo>
                    <a:pt x="16979" y="13126"/>
                    <a:pt x="16688" y="13402"/>
                    <a:pt x="16365" y="13402"/>
                  </a:cubicBezTo>
                  <a:cubicBezTo>
                    <a:pt x="16043" y="13402"/>
                    <a:pt x="15751" y="13126"/>
                    <a:pt x="15767" y="12803"/>
                  </a:cubicBezTo>
                  <a:cubicBezTo>
                    <a:pt x="15767" y="12450"/>
                    <a:pt x="16058" y="12189"/>
                    <a:pt x="16381" y="12189"/>
                  </a:cubicBezTo>
                  <a:close/>
                  <a:moveTo>
                    <a:pt x="11499" y="13417"/>
                  </a:moveTo>
                  <a:lnTo>
                    <a:pt x="11499" y="14599"/>
                  </a:lnTo>
                  <a:lnTo>
                    <a:pt x="6663" y="14599"/>
                  </a:lnTo>
                  <a:lnTo>
                    <a:pt x="6663" y="13417"/>
                  </a:lnTo>
                  <a:close/>
                  <a:moveTo>
                    <a:pt x="11069" y="15858"/>
                  </a:moveTo>
                  <a:cubicBezTo>
                    <a:pt x="11084" y="15858"/>
                    <a:pt x="11084" y="15874"/>
                    <a:pt x="11115" y="15889"/>
                  </a:cubicBezTo>
                  <a:cubicBezTo>
                    <a:pt x="10823" y="16104"/>
                    <a:pt x="10532" y="16334"/>
                    <a:pt x="10225" y="16549"/>
                  </a:cubicBezTo>
                  <a:lnTo>
                    <a:pt x="9196" y="17178"/>
                  </a:lnTo>
                  <a:cubicBezTo>
                    <a:pt x="9151" y="17201"/>
                    <a:pt x="9090" y="17215"/>
                    <a:pt x="9042" y="17215"/>
                  </a:cubicBezTo>
                  <a:cubicBezTo>
                    <a:pt x="9025" y="17215"/>
                    <a:pt x="9009" y="17213"/>
                    <a:pt x="8997" y="17209"/>
                  </a:cubicBezTo>
                  <a:cubicBezTo>
                    <a:pt x="8383" y="16795"/>
                    <a:pt x="7753" y="16365"/>
                    <a:pt x="7139" y="15950"/>
                  </a:cubicBezTo>
                  <a:cubicBezTo>
                    <a:pt x="7093" y="15935"/>
                    <a:pt x="7078" y="15889"/>
                    <a:pt x="7047" y="15858"/>
                  </a:cubicBezTo>
                  <a:close/>
                  <a:moveTo>
                    <a:pt x="5450" y="0"/>
                  </a:moveTo>
                  <a:cubicBezTo>
                    <a:pt x="5466" y="461"/>
                    <a:pt x="5635" y="829"/>
                    <a:pt x="5911" y="1167"/>
                  </a:cubicBezTo>
                  <a:cubicBezTo>
                    <a:pt x="6356" y="1735"/>
                    <a:pt x="6924" y="2134"/>
                    <a:pt x="7508" y="2518"/>
                  </a:cubicBezTo>
                  <a:cubicBezTo>
                    <a:pt x="7630" y="2610"/>
                    <a:pt x="7768" y="2687"/>
                    <a:pt x="7907" y="2779"/>
                  </a:cubicBezTo>
                  <a:cubicBezTo>
                    <a:pt x="7538" y="3040"/>
                    <a:pt x="7200" y="3239"/>
                    <a:pt x="6863" y="3500"/>
                  </a:cubicBezTo>
                  <a:cubicBezTo>
                    <a:pt x="6372" y="3838"/>
                    <a:pt x="5911" y="4268"/>
                    <a:pt x="5619" y="4821"/>
                  </a:cubicBezTo>
                  <a:cubicBezTo>
                    <a:pt x="5604" y="4851"/>
                    <a:pt x="5481" y="4897"/>
                    <a:pt x="5435" y="4897"/>
                  </a:cubicBezTo>
                  <a:cubicBezTo>
                    <a:pt x="5077" y="4897"/>
                    <a:pt x="4705" y="4891"/>
                    <a:pt x="4338" y="4891"/>
                  </a:cubicBezTo>
                  <a:cubicBezTo>
                    <a:pt x="4154" y="4891"/>
                    <a:pt x="3972" y="4892"/>
                    <a:pt x="3792" y="4897"/>
                  </a:cubicBezTo>
                  <a:cubicBezTo>
                    <a:pt x="3624" y="4897"/>
                    <a:pt x="3532" y="4851"/>
                    <a:pt x="3455" y="4683"/>
                  </a:cubicBezTo>
                  <a:cubicBezTo>
                    <a:pt x="3150" y="4060"/>
                    <a:pt x="2520" y="3680"/>
                    <a:pt x="1842" y="3680"/>
                  </a:cubicBezTo>
                  <a:cubicBezTo>
                    <a:pt x="1700" y="3680"/>
                    <a:pt x="1556" y="3696"/>
                    <a:pt x="1413" y="3731"/>
                  </a:cubicBezTo>
                  <a:cubicBezTo>
                    <a:pt x="630" y="3900"/>
                    <a:pt x="31" y="4621"/>
                    <a:pt x="16" y="5450"/>
                  </a:cubicBezTo>
                  <a:cubicBezTo>
                    <a:pt x="1" y="6294"/>
                    <a:pt x="569" y="7062"/>
                    <a:pt x="1398" y="7262"/>
                  </a:cubicBezTo>
                  <a:cubicBezTo>
                    <a:pt x="1534" y="7291"/>
                    <a:pt x="1672" y="7306"/>
                    <a:pt x="1807" y="7306"/>
                  </a:cubicBezTo>
                  <a:cubicBezTo>
                    <a:pt x="2508" y="7306"/>
                    <a:pt x="3161" y="6917"/>
                    <a:pt x="3470" y="6248"/>
                  </a:cubicBezTo>
                  <a:cubicBezTo>
                    <a:pt x="3532" y="6141"/>
                    <a:pt x="3562" y="6079"/>
                    <a:pt x="3716" y="6079"/>
                  </a:cubicBezTo>
                  <a:lnTo>
                    <a:pt x="5466" y="6079"/>
                  </a:lnTo>
                  <a:lnTo>
                    <a:pt x="5466" y="7845"/>
                  </a:lnTo>
                  <a:cubicBezTo>
                    <a:pt x="5466" y="8213"/>
                    <a:pt x="5543" y="8582"/>
                    <a:pt x="5788" y="8843"/>
                  </a:cubicBezTo>
                  <a:cubicBezTo>
                    <a:pt x="6080" y="9150"/>
                    <a:pt x="6372" y="9441"/>
                    <a:pt x="6694" y="9687"/>
                  </a:cubicBezTo>
                  <a:cubicBezTo>
                    <a:pt x="7001" y="9948"/>
                    <a:pt x="7369" y="10117"/>
                    <a:pt x="7738" y="10347"/>
                  </a:cubicBezTo>
                  <a:cubicBezTo>
                    <a:pt x="7661" y="10378"/>
                    <a:pt x="7600" y="10424"/>
                    <a:pt x="7538" y="10455"/>
                  </a:cubicBezTo>
                  <a:cubicBezTo>
                    <a:pt x="7001" y="10746"/>
                    <a:pt x="6479" y="11053"/>
                    <a:pt x="6064" y="11483"/>
                  </a:cubicBezTo>
                  <a:cubicBezTo>
                    <a:pt x="5665" y="11867"/>
                    <a:pt x="5450" y="12343"/>
                    <a:pt x="5466" y="12911"/>
                  </a:cubicBezTo>
                  <a:cubicBezTo>
                    <a:pt x="5481" y="13648"/>
                    <a:pt x="5481" y="14354"/>
                    <a:pt x="5466" y="15060"/>
                  </a:cubicBezTo>
                  <a:cubicBezTo>
                    <a:pt x="5466" y="15505"/>
                    <a:pt x="5604" y="15889"/>
                    <a:pt x="5850" y="16242"/>
                  </a:cubicBezTo>
                  <a:cubicBezTo>
                    <a:pt x="6172" y="16703"/>
                    <a:pt x="6617" y="17040"/>
                    <a:pt x="7078" y="17363"/>
                  </a:cubicBezTo>
                  <a:cubicBezTo>
                    <a:pt x="7354" y="17562"/>
                    <a:pt x="7630" y="17731"/>
                    <a:pt x="7922" y="17931"/>
                  </a:cubicBezTo>
                  <a:cubicBezTo>
                    <a:pt x="7815" y="18007"/>
                    <a:pt x="7738" y="18053"/>
                    <a:pt x="7630" y="18115"/>
                  </a:cubicBezTo>
                  <a:cubicBezTo>
                    <a:pt x="7277" y="18361"/>
                    <a:pt x="6893" y="18621"/>
                    <a:pt x="6540" y="18898"/>
                  </a:cubicBezTo>
                  <a:cubicBezTo>
                    <a:pt x="6203" y="19174"/>
                    <a:pt x="5896" y="19497"/>
                    <a:pt x="5681" y="19880"/>
                  </a:cubicBezTo>
                  <a:cubicBezTo>
                    <a:pt x="5543" y="20126"/>
                    <a:pt x="5450" y="20387"/>
                    <a:pt x="5466" y="20663"/>
                  </a:cubicBezTo>
                  <a:lnTo>
                    <a:pt x="6602" y="20663"/>
                  </a:lnTo>
                  <a:cubicBezTo>
                    <a:pt x="6755" y="20433"/>
                    <a:pt x="6893" y="20249"/>
                    <a:pt x="7047" y="20065"/>
                  </a:cubicBezTo>
                  <a:cubicBezTo>
                    <a:pt x="7615" y="19481"/>
                    <a:pt x="8352" y="19067"/>
                    <a:pt x="9043" y="18652"/>
                  </a:cubicBezTo>
                  <a:cubicBezTo>
                    <a:pt x="9052" y="18648"/>
                    <a:pt x="9065" y="18646"/>
                    <a:pt x="9080" y="18646"/>
                  </a:cubicBezTo>
                  <a:cubicBezTo>
                    <a:pt x="9116" y="18646"/>
                    <a:pt x="9164" y="18657"/>
                    <a:pt x="9196" y="18668"/>
                  </a:cubicBezTo>
                  <a:cubicBezTo>
                    <a:pt x="9733" y="19021"/>
                    <a:pt x="10286" y="19358"/>
                    <a:pt x="10808" y="19742"/>
                  </a:cubicBezTo>
                  <a:cubicBezTo>
                    <a:pt x="11130" y="19988"/>
                    <a:pt x="11437" y="20264"/>
                    <a:pt x="11545" y="20663"/>
                  </a:cubicBezTo>
                  <a:lnTo>
                    <a:pt x="12758" y="20663"/>
                  </a:lnTo>
                  <a:cubicBezTo>
                    <a:pt x="12742" y="20218"/>
                    <a:pt x="12558" y="19834"/>
                    <a:pt x="12297" y="19512"/>
                  </a:cubicBezTo>
                  <a:cubicBezTo>
                    <a:pt x="11852" y="18959"/>
                    <a:pt x="11284" y="18560"/>
                    <a:pt x="10701" y="18176"/>
                  </a:cubicBezTo>
                  <a:cubicBezTo>
                    <a:pt x="10562" y="18069"/>
                    <a:pt x="10440" y="17992"/>
                    <a:pt x="10301" y="17900"/>
                  </a:cubicBezTo>
                  <a:cubicBezTo>
                    <a:pt x="10440" y="17823"/>
                    <a:pt x="10547" y="17746"/>
                    <a:pt x="10670" y="17670"/>
                  </a:cubicBezTo>
                  <a:cubicBezTo>
                    <a:pt x="11238" y="17286"/>
                    <a:pt x="11821" y="16902"/>
                    <a:pt x="12251" y="16365"/>
                  </a:cubicBezTo>
                  <a:cubicBezTo>
                    <a:pt x="12589" y="15981"/>
                    <a:pt x="12773" y="15536"/>
                    <a:pt x="12758" y="14999"/>
                  </a:cubicBezTo>
                  <a:cubicBezTo>
                    <a:pt x="12742" y="14523"/>
                    <a:pt x="12758" y="14031"/>
                    <a:pt x="12758" y="13540"/>
                  </a:cubicBezTo>
                  <a:lnTo>
                    <a:pt x="12758" y="13356"/>
                  </a:lnTo>
                  <a:cubicBezTo>
                    <a:pt x="13136" y="13356"/>
                    <a:pt x="13515" y="13363"/>
                    <a:pt x="13885" y="13363"/>
                  </a:cubicBezTo>
                  <a:cubicBezTo>
                    <a:pt x="14069" y="13363"/>
                    <a:pt x="14252" y="13361"/>
                    <a:pt x="14431" y="13356"/>
                  </a:cubicBezTo>
                  <a:cubicBezTo>
                    <a:pt x="14615" y="13356"/>
                    <a:pt x="14723" y="13417"/>
                    <a:pt x="14784" y="13586"/>
                  </a:cubicBezTo>
                  <a:cubicBezTo>
                    <a:pt x="15091" y="14213"/>
                    <a:pt x="15707" y="14584"/>
                    <a:pt x="16374" y="14584"/>
                  </a:cubicBezTo>
                  <a:cubicBezTo>
                    <a:pt x="16508" y="14584"/>
                    <a:pt x="16644" y="14569"/>
                    <a:pt x="16780" y="14538"/>
                  </a:cubicBezTo>
                  <a:cubicBezTo>
                    <a:pt x="17547" y="14400"/>
                    <a:pt x="18177" y="13694"/>
                    <a:pt x="18223" y="12911"/>
                  </a:cubicBezTo>
                  <a:cubicBezTo>
                    <a:pt x="18284" y="12097"/>
                    <a:pt x="17808" y="11345"/>
                    <a:pt x="17041" y="11053"/>
                  </a:cubicBezTo>
                  <a:cubicBezTo>
                    <a:pt x="16829" y="10980"/>
                    <a:pt x="16614" y="10945"/>
                    <a:pt x="16404" y="10945"/>
                  </a:cubicBezTo>
                  <a:cubicBezTo>
                    <a:pt x="15821" y="10945"/>
                    <a:pt x="15272" y="11217"/>
                    <a:pt x="14922" y="11713"/>
                  </a:cubicBezTo>
                  <a:cubicBezTo>
                    <a:pt x="14830" y="11867"/>
                    <a:pt x="14753" y="12020"/>
                    <a:pt x="14661" y="12174"/>
                  </a:cubicBezTo>
                  <a:lnTo>
                    <a:pt x="12742" y="12174"/>
                  </a:lnTo>
                  <a:cubicBezTo>
                    <a:pt x="12681" y="12174"/>
                    <a:pt x="12604" y="12113"/>
                    <a:pt x="12589" y="12066"/>
                  </a:cubicBezTo>
                  <a:cubicBezTo>
                    <a:pt x="12389" y="11713"/>
                    <a:pt x="12098" y="11406"/>
                    <a:pt x="11775" y="11161"/>
                  </a:cubicBezTo>
                  <a:cubicBezTo>
                    <a:pt x="11407" y="10915"/>
                    <a:pt x="11023" y="10685"/>
                    <a:pt x="10670" y="10455"/>
                  </a:cubicBezTo>
                  <a:cubicBezTo>
                    <a:pt x="10608" y="10424"/>
                    <a:pt x="10547" y="10393"/>
                    <a:pt x="10470" y="10347"/>
                  </a:cubicBezTo>
                  <a:cubicBezTo>
                    <a:pt x="10608" y="10270"/>
                    <a:pt x="10716" y="10224"/>
                    <a:pt x="10823" y="10148"/>
                  </a:cubicBezTo>
                  <a:cubicBezTo>
                    <a:pt x="11253" y="9825"/>
                    <a:pt x="11744" y="9534"/>
                    <a:pt x="12144" y="9196"/>
                  </a:cubicBezTo>
                  <a:cubicBezTo>
                    <a:pt x="12558" y="8827"/>
                    <a:pt x="12758" y="8336"/>
                    <a:pt x="12742" y="7753"/>
                  </a:cubicBezTo>
                  <a:cubicBezTo>
                    <a:pt x="12712" y="7047"/>
                    <a:pt x="12712" y="6356"/>
                    <a:pt x="12742" y="5665"/>
                  </a:cubicBezTo>
                  <a:cubicBezTo>
                    <a:pt x="12742" y="5128"/>
                    <a:pt x="12558" y="4683"/>
                    <a:pt x="12220" y="4283"/>
                  </a:cubicBezTo>
                  <a:cubicBezTo>
                    <a:pt x="11775" y="3761"/>
                    <a:pt x="11253" y="3393"/>
                    <a:pt x="10701" y="3025"/>
                  </a:cubicBezTo>
                  <a:cubicBezTo>
                    <a:pt x="10562" y="2948"/>
                    <a:pt x="10409" y="2856"/>
                    <a:pt x="10255" y="2764"/>
                  </a:cubicBezTo>
                  <a:cubicBezTo>
                    <a:pt x="10440" y="2671"/>
                    <a:pt x="10547" y="2564"/>
                    <a:pt x="10685" y="2503"/>
                  </a:cubicBezTo>
                  <a:cubicBezTo>
                    <a:pt x="11269" y="2119"/>
                    <a:pt x="11821" y="1704"/>
                    <a:pt x="12266" y="1167"/>
                  </a:cubicBezTo>
                  <a:cubicBezTo>
                    <a:pt x="12527" y="829"/>
                    <a:pt x="12727" y="461"/>
                    <a:pt x="12727" y="0"/>
                  </a:cubicBezTo>
                  <a:cubicBezTo>
                    <a:pt x="12312" y="0"/>
                    <a:pt x="11913" y="0"/>
                    <a:pt x="11499" y="16"/>
                  </a:cubicBezTo>
                  <a:cubicBezTo>
                    <a:pt x="11422" y="169"/>
                    <a:pt x="11361" y="369"/>
                    <a:pt x="11238" y="476"/>
                  </a:cubicBezTo>
                  <a:cubicBezTo>
                    <a:pt x="10854" y="845"/>
                    <a:pt x="10440" y="1167"/>
                    <a:pt x="10010" y="1505"/>
                  </a:cubicBezTo>
                  <a:cubicBezTo>
                    <a:pt x="9749" y="1689"/>
                    <a:pt x="9457" y="1843"/>
                    <a:pt x="9165" y="2011"/>
                  </a:cubicBezTo>
                  <a:cubicBezTo>
                    <a:pt x="9146" y="2041"/>
                    <a:pt x="9102" y="2051"/>
                    <a:pt x="9060" y="2051"/>
                  </a:cubicBezTo>
                  <a:cubicBezTo>
                    <a:pt x="9036" y="2051"/>
                    <a:pt x="9013" y="2048"/>
                    <a:pt x="8997" y="2042"/>
                  </a:cubicBezTo>
                  <a:cubicBezTo>
                    <a:pt x="8306" y="1612"/>
                    <a:pt x="7600" y="1213"/>
                    <a:pt x="7016" y="614"/>
                  </a:cubicBezTo>
                  <a:cubicBezTo>
                    <a:pt x="6863" y="446"/>
                    <a:pt x="6771" y="215"/>
                    <a:pt x="6663" y="0"/>
                  </a:cubicBezTo>
                  <a:close/>
                </a:path>
              </a:pathLst>
            </a:custGeom>
            <a:solidFill>
              <a:srgbClr val="537B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5" name="Imagen 4">
            <a:extLst>
              <a:ext uri="{FF2B5EF4-FFF2-40B4-BE49-F238E27FC236}">
                <a16:creationId xmlns:a16="http://schemas.microsoft.com/office/drawing/2014/main" id="{7F8E2853-2CE1-400E-86A0-2730E57C1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70" y="1394061"/>
            <a:ext cx="1437769" cy="1433830"/>
          </a:xfrm>
          <a:prstGeom prst="ellipse">
            <a:avLst/>
          </a:prstGeom>
          <a:ln w="63500" cap="rnd">
            <a:solidFill>
              <a:schemeClr val="bg1"/>
            </a:solidFill>
          </a:ln>
          <a:effectLst/>
        </p:spPr>
      </p:pic>
      <p:pic>
        <p:nvPicPr>
          <p:cNvPr id="3076" name="Picture 4" descr="Puede ser una imagen de una persona">
            <a:extLst>
              <a:ext uri="{FF2B5EF4-FFF2-40B4-BE49-F238E27FC236}">
                <a16:creationId xmlns:a16="http://schemas.microsoft.com/office/drawing/2014/main" id="{DF6426BB-53BF-4197-84FD-3901ED8A5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580" y="1409111"/>
            <a:ext cx="1435028" cy="1432800"/>
          </a:xfrm>
          <a:prstGeom prst="ellipse">
            <a:avLst/>
          </a:prstGeom>
          <a:ln w="63500"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3078" name="Picture 6" descr="ESPE - UNIVERSIDAD DE LAS FUERZAS ARMADAS - Universidades de Ecuador">
            <a:extLst>
              <a:ext uri="{FF2B5EF4-FFF2-40B4-BE49-F238E27FC236}">
                <a16:creationId xmlns:a16="http://schemas.microsoft.com/office/drawing/2014/main" id="{6893184A-C7AA-4A4A-974A-F1CCB9C53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6977" y="1409111"/>
            <a:ext cx="1807917" cy="1807917"/>
          </a:xfrm>
          <a:prstGeom prst="ellipse">
            <a:avLst/>
          </a:prstGeom>
          <a:ln w="63500" cap="rnd">
            <a:solidFill>
              <a:schemeClr val="bg1"/>
            </a:solidFill>
          </a:ln>
          <a:effectLst/>
          <a:extLst>
            <a:ext uri="{909E8E84-426E-40DD-AFC4-6F175D3DCCD1}">
              <a14:hiddenFill xmlns:a14="http://schemas.microsoft.com/office/drawing/2010/main">
                <a:solidFill>
                  <a:srgbClr val="FFFFFF"/>
                </a:solidFill>
              </a14:hiddenFill>
            </a:ext>
          </a:extLst>
        </p:spPr>
      </p:pic>
      <p:grpSp>
        <p:nvGrpSpPr>
          <p:cNvPr id="93" name="Google Shape;760;p21">
            <a:extLst>
              <a:ext uri="{FF2B5EF4-FFF2-40B4-BE49-F238E27FC236}">
                <a16:creationId xmlns:a16="http://schemas.microsoft.com/office/drawing/2014/main" id="{73AA6057-278F-43F0-AE30-6CB350839E0C}"/>
              </a:ext>
            </a:extLst>
          </p:cNvPr>
          <p:cNvGrpSpPr/>
          <p:nvPr/>
        </p:nvGrpSpPr>
        <p:grpSpPr>
          <a:xfrm>
            <a:off x="495987" y="3396415"/>
            <a:ext cx="1758185" cy="1600095"/>
            <a:chOff x="1971350" y="3504373"/>
            <a:chExt cx="1758185" cy="1314465"/>
          </a:xfrm>
        </p:grpSpPr>
        <p:sp>
          <p:nvSpPr>
            <p:cNvPr id="96" name="Google Shape;761;p21">
              <a:extLst>
                <a:ext uri="{FF2B5EF4-FFF2-40B4-BE49-F238E27FC236}">
                  <a16:creationId xmlns:a16="http://schemas.microsoft.com/office/drawing/2014/main" id="{E46A7811-2608-485E-8D43-E2088CF2B6B4}"/>
                </a:ext>
              </a:extLst>
            </p:cNvPr>
            <p:cNvSpPr txBox="1"/>
            <p:nvPr/>
          </p:nvSpPr>
          <p:spPr>
            <a:xfrm>
              <a:off x="1971350" y="3504373"/>
              <a:ext cx="1758185" cy="3105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s-E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rPr>
                <a:t>Ing. Flores Flor, Francisco M.Sc. Ph.D.</a:t>
              </a:r>
              <a:endParaRPr kumimoji="0" lang="en-U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97" name="Google Shape;762;p21">
              <a:extLst>
                <a:ext uri="{FF2B5EF4-FFF2-40B4-BE49-F238E27FC236}">
                  <a16:creationId xmlns:a16="http://schemas.microsoft.com/office/drawing/2014/main" id="{B136272A-EE7E-4CFA-ADEF-3908CF9D9E41}"/>
                </a:ext>
              </a:extLst>
            </p:cNvPr>
            <p:cNvSpPr txBox="1"/>
            <p:nvPr/>
          </p:nvSpPr>
          <p:spPr>
            <a:xfrm>
              <a:off x="2021901" y="4088455"/>
              <a:ext cx="1648200" cy="730383"/>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Docente investigador de la carrera de Ingeniería en Biotecnología</a:t>
              </a: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a:p>
              <a:pPr marL="0" marR="0" lvl="0" indent="0" algn="ctr" defTabSz="914400" eaLnBrk="1" fontAlgn="auto" latinLnBrk="0" hangingPunct="1">
                <a:lnSpc>
                  <a:spcPct val="115000"/>
                </a:lnSpc>
                <a:spcBef>
                  <a:spcPts val="1600"/>
                </a:spcBef>
                <a:spcAft>
                  <a:spcPts val="160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p:txBody>
        </p:sp>
      </p:grpSp>
      <p:pic>
        <p:nvPicPr>
          <p:cNvPr id="118" name="Imagen 117">
            <a:extLst>
              <a:ext uri="{FF2B5EF4-FFF2-40B4-BE49-F238E27FC236}">
                <a16:creationId xmlns:a16="http://schemas.microsoft.com/office/drawing/2014/main" id="{5F2C52B4-28FC-44B0-BCEE-AD9EB1D19352}"/>
              </a:ext>
            </a:extLst>
          </p:cNvPr>
          <p:cNvPicPr>
            <a:picLocks noChangeAspect="1"/>
          </p:cNvPicPr>
          <p:nvPr/>
        </p:nvPicPr>
        <p:blipFill>
          <a:blip r:embed="rId6"/>
          <a:stretch>
            <a:fillRect/>
          </a:stretch>
        </p:blipFill>
        <p:spPr>
          <a:xfrm>
            <a:off x="6588942" y="1344919"/>
            <a:ext cx="2835074" cy="2550472"/>
          </a:xfrm>
          <a:prstGeom prst="rect">
            <a:avLst/>
          </a:prstGeom>
        </p:spPr>
      </p:pic>
      <p:sp>
        <p:nvSpPr>
          <p:cNvPr id="140" name="Google Shape;761;p21">
            <a:extLst>
              <a:ext uri="{FF2B5EF4-FFF2-40B4-BE49-F238E27FC236}">
                <a16:creationId xmlns:a16="http://schemas.microsoft.com/office/drawing/2014/main" id="{16159B3E-4B81-477C-9474-844F152D6D1D}"/>
              </a:ext>
            </a:extLst>
          </p:cNvPr>
          <p:cNvSpPr txBox="1"/>
          <p:nvPr/>
        </p:nvSpPr>
        <p:spPr>
          <a:xfrm>
            <a:off x="6696187" y="4059249"/>
            <a:ext cx="2801792" cy="377971"/>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s-E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rPr>
              <a:t>Familia, novio y amigos</a:t>
            </a:r>
            <a:endParaRPr kumimoji="0" lang="en-U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41" name="Google Shape;761;p21">
            <a:extLst>
              <a:ext uri="{FF2B5EF4-FFF2-40B4-BE49-F238E27FC236}">
                <a16:creationId xmlns:a16="http://schemas.microsoft.com/office/drawing/2014/main" id="{E7D21A25-8883-4DF2-BB8B-60DAB7CB6ADE}"/>
              </a:ext>
            </a:extLst>
          </p:cNvPr>
          <p:cNvSpPr txBox="1"/>
          <p:nvPr/>
        </p:nvSpPr>
        <p:spPr>
          <a:xfrm>
            <a:off x="9720684" y="3391421"/>
            <a:ext cx="1975863" cy="1100894"/>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s-E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rPr>
              <a:t>Universidad de las Fuerzas Armadas ESPE y todos mis docentes.</a:t>
            </a:r>
            <a:endParaRPr kumimoji="0" lang="en-U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pic>
        <p:nvPicPr>
          <p:cNvPr id="3" name="Imagen 2">
            <a:extLst>
              <a:ext uri="{FF2B5EF4-FFF2-40B4-BE49-F238E27FC236}">
                <a16:creationId xmlns:a16="http://schemas.microsoft.com/office/drawing/2014/main" id="{3DCD5FAA-CAF6-4866-B283-83983FAEF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4052" y="1432488"/>
            <a:ext cx="1719360" cy="1432800"/>
          </a:xfrm>
          <a:prstGeom prst="ellipse">
            <a:avLst/>
          </a:prstGeom>
          <a:ln w="63500" cap="rnd">
            <a:solidFill>
              <a:schemeClr val="bg1"/>
            </a:solidFill>
          </a:ln>
          <a:effectLst/>
        </p:spPr>
      </p:pic>
      <p:sp>
        <p:nvSpPr>
          <p:cNvPr id="20" name="Google Shape;761;p21">
            <a:extLst>
              <a:ext uri="{FF2B5EF4-FFF2-40B4-BE49-F238E27FC236}">
                <a16:creationId xmlns:a16="http://schemas.microsoft.com/office/drawing/2014/main" id="{7E5C827C-866A-4A3F-A467-DA049548D528}"/>
              </a:ext>
            </a:extLst>
          </p:cNvPr>
          <p:cNvSpPr txBox="1"/>
          <p:nvPr/>
        </p:nvSpPr>
        <p:spPr>
          <a:xfrm>
            <a:off x="4497183" y="3529743"/>
            <a:ext cx="1758185" cy="377971"/>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endParaRPr kumimoji="0" lang="en-U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21" name="Google Shape;762;p21">
            <a:extLst>
              <a:ext uri="{FF2B5EF4-FFF2-40B4-BE49-F238E27FC236}">
                <a16:creationId xmlns:a16="http://schemas.microsoft.com/office/drawing/2014/main" id="{8CBBCA3B-46C0-4CF5-80C6-AAEBB0CAC179}"/>
              </a:ext>
            </a:extLst>
          </p:cNvPr>
          <p:cNvSpPr txBox="1"/>
          <p:nvPr/>
        </p:nvSpPr>
        <p:spPr>
          <a:xfrm>
            <a:off x="4572601" y="4248234"/>
            <a:ext cx="1648200" cy="889094"/>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15000"/>
              </a:lnSpc>
              <a:spcBef>
                <a:spcPts val="1600"/>
              </a:spcBef>
              <a:spcAft>
                <a:spcPts val="160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Roboto"/>
              <a:cs typeface="Calibri" panose="020F0502020204030204" pitchFamily="34" charset="0"/>
              <a:sym typeface="Roboto"/>
            </a:endParaRPr>
          </a:p>
        </p:txBody>
      </p:sp>
      <p:grpSp>
        <p:nvGrpSpPr>
          <p:cNvPr id="23" name="Google Shape;760;p21">
            <a:extLst>
              <a:ext uri="{FF2B5EF4-FFF2-40B4-BE49-F238E27FC236}">
                <a16:creationId xmlns:a16="http://schemas.microsoft.com/office/drawing/2014/main" id="{BA108D00-6175-454A-AA32-CFBD46D599EA}"/>
              </a:ext>
            </a:extLst>
          </p:cNvPr>
          <p:cNvGrpSpPr/>
          <p:nvPr/>
        </p:nvGrpSpPr>
        <p:grpSpPr>
          <a:xfrm>
            <a:off x="4586170" y="3537234"/>
            <a:ext cx="1758185" cy="1600094"/>
            <a:chOff x="1971350" y="3504374"/>
            <a:chExt cx="1758185" cy="1314464"/>
          </a:xfrm>
        </p:grpSpPr>
        <p:sp>
          <p:nvSpPr>
            <p:cNvPr id="26" name="Google Shape;761;p21">
              <a:extLst>
                <a:ext uri="{FF2B5EF4-FFF2-40B4-BE49-F238E27FC236}">
                  <a16:creationId xmlns:a16="http://schemas.microsoft.com/office/drawing/2014/main" id="{E05492F0-0A02-45B8-9023-724DAF1C9478}"/>
                </a:ext>
              </a:extLst>
            </p:cNvPr>
            <p:cNvSpPr txBox="1"/>
            <p:nvPr/>
          </p:nvSpPr>
          <p:spPr>
            <a:xfrm>
              <a:off x="1971350" y="3504374"/>
              <a:ext cx="1758185" cy="3105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s-E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rPr>
                <a:t>Grupo de investigación de Microbiología y Ambiente</a:t>
              </a:r>
              <a:endParaRPr kumimoji="0" lang="en-US" sz="1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27" name="Google Shape;762;p21">
              <a:extLst>
                <a:ext uri="{FF2B5EF4-FFF2-40B4-BE49-F238E27FC236}">
                  <a16:creationId xmlns:a16="http://schemas.microsoft.com/office/drawing/2014/main" id="{5034BBA5-62AB-4F7A-A7A2-5C1E92044861}"/>
                </a:ext>
              </a:extLst>
            </p:cNvPr>
            <p:cNvSpPr txBox="1"/>
            <p:nvPr/>
          </p:nvSpPr>
          <p:spPr>
            <a:xfrm>
              <a:off x="2021901" y="4088455"/>
              <a:ext cx="1648200" cy="730383"/>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de la Universidad de las Fuerzas Armadas ESPE </a:t>
              </a:r>
            </a:p>
            <a:p>
              <a:pPr marL="0" marR="0" lvl="0" indent="0" algn="ctr" defTabSz="914400" eaLnBrk="1" fontAlgn="auto" latinLnBrk="0" hangingPunct="1">
                <a:lnSpc>
                  <a:spcPct val="115000"/>
                </a:lnSpc>
                <a:spcBef>
                  <a:spcPts val="1600"/>
                </a:spcBef>
                <a:spcAft>
                  <a:spcPts val="160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p:txBody>
        </p:sp>
      </p:grpSp>
    </p:spTree>
    <p:extLst>
      <p:ext uri="{BB962C8B-B14F-4D97-AF65-F5344CB8AC3E}">
        <p14:creationId xmlns:p14="http://schemas.microsoft.com/office/powerpoint/2010/main" val="1238688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8DC5354-A106-4340-BC94-3C56FC35954F}"/>
              </a:ext>
            </a:extLst>
          </p:cNvPr>
          <p:cNvSpPr/>
          <p:nvPr/>
        </p:nvSpPr>
        <p:spPr>
          <a:xfrm>
            <a:off x="1995948" y="2413337"/>
            <a:ext cx="8200104" cy="1938992"/>
          </a:xfrm>
          <a:prstGeom prst="rect">
            <a:avLst/>
          </a:prstGeom>
          <a:noFill/>
        </p:spPr>
        <p:txBody>
          <a:bodyPr wrap="square" lIns="91440" tIns="45720" rIns="91440" bIns="45720">
            <a:spAutoFit/>
          </a:bodyPr>
          <a:lstStyle/>
          <a:p>
            <a:pPr algn="ctr"/>
            <a:r>
              <a:rPr lang="es-ES" sz="6000" b="1" dirty="0">
                <a:ln w="13462">
                  <a:solidFill>
                    <a:schemeClr val="bg1"/>
                  </a:solidFill>
                  <a:prstDash val="solid"/>
                </a:ln>
                <a:solidFill>
                  <a:schemeClr val="tx1">
                    <a:lumMod val="85000"/>
                    <a:lumOff val="15000"/>
                  </a:schemeClr>
                </a:solidFill>
                <a:effectLst>
                  <a:outerShdw dist="38100" dir="2700000" algn="bl" rotWithShape="0">
                    <a:srgbClr val="0070C0"/>
                  </a:outerShdw>
                </a:effectLst>
              </a:rPr>
              <a:t>¡GRACIAS POR SU ATENCIÓN!</a:t>
            </a:r>
          </a:p>
        </p:txBody>
      </p:sp>
    </p:spTree>
    <p:extLst>
      <p:ext uri="{BB962C8B-B14F-4D97-AF65-F5344CB8AC3E}">
        <p14:creationId xmlns:p14="http://schemas.microsoft.com/office/powerpoint/2010/main" val="4158754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riángulo isósceles 38">
            <a:extLst>
              <a:ext uri="{FF2B5EF4-FFF2-40B4-BE49-F238E27FC236}">
                <a16:creationId xmlns:a16="http://schemas.microsoft.com/office/drawing/2014/main" id="{BF8DDD8E-9031-48FB-84E0-51DFC5517939}"/>
              </a:ext>
            </a:extLst>
          </p:cNvPr>
          <p:cNvSpPr/>
          <p:nvPr/>
        </p:nvSpPr>
        <p:spPr>
          <a:xfrm rot="19659953">
            <a:off x="5368407" y="923528"/>
            <a:ext cx="4514071" cy="2515846"/>
          </a:xfrm>
          <a:prstGeom prst="triangle">
            <a:avLst>
              <a:gd name="adj" fmla="val 46285"/>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2" name="Triángulo isósceles 31">
            <a:extLst>
              <a:ext uri="{FF2B5EF4-FFF2-40B4-BE49-F238E27FC236}">
                <a16:creationId xmlns:a16="http://schemas.microsoft.com/office/drawing/2014/main" id="{D5FAFB73-5987-4DBD-ADD6-CBE04E370484}"/>
              </a:ext>
            </a:extLst>
          </p:cNvPr>
          <p:cNvSpPr/>
          <p:nvPr/>
        </p:nvSpPr>
        <p:spPr>
          <a:xfrm rot="20195750">
            <a:off x="4871305" y="628525"/>
            <a:ext cx="4953260" cy="2407955"/>
          </a:xfrm>
          <a:prstGeom prst="triangle">
            <a:avLst>
              <a:gd name="adj" fmla="val 42860"/>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30" name="Picture 6">
            <a:extLst>
              <a:ext uri="{FF2B5EF4-FFF2-40B4-BE49-F238E27FC236}">
                <a16:creationId xmlns:a16="http://schemas.microsoft.com/office/drawing/2014/main" id="{0DB75D8C-4FAC-4C9D-ACBE-48F9BCB56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467" y="688246"/>
            <a:ext cx="3670171" cy="394429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0D6D3955-E444-416D-B7FE-793311DF79A2}"/>
              </a:ext>
            </a:extLst>
          </p:cNvPr>
          <p:cNvSpPr>
            <a:spLocks noGrp="1"/>
          </p:cNvSpPr>
          <p:nvPr>
            <p:ph type="title"/>
          </p:nvPr>
        </p:nvSpPr>
        <p:spPr>
          <a:xfrm>
            <a:off x="207220" y="104502"/>
            <a:ext cx="5111229" cy="615163"/>
          </a:xfrm>
        </p:spPr>
        <p:txBody>
          <a:bodyPr/>
          <a:lstStyle/>
          <a:p>
            <a:pPr algn="l"/>
            <a:r>
              <a:rPr lang="es-ES" sz="3200" i="0" dirty="0">
                <a:solidFill>
                  <a:schemeClr val="bg1">
                    <a:lumMod val="50000"/>
                  </a:schemeClr>
                </a:solidFill>
                <a:latin typeface="Calibri" panose="020F0502020204030204" pitchFamily="34" charset="0"/>
                <a:cs typeface="Calibri" panose="020F0502020204030204" pitchFamily="34" charset="0"/>
              </a:rPr>
              <a:t>introducción</a:t>
            </a:r>
          </a:p>
        </p:txBody>
      </p:sp>
      <p:pic>
        <p:nvPicPr>
          <p:cNvPr id="1026" name="Picture 2" descr="Día de campo en mora de castilla organiza el INIAP - AGRO 2.0">
            <a:extLst>
              <a:ext uri="{FF2B5EF4-FFF2-40B4-BE49-F238E27FC236}">
                <a16:creationId xmlns:a16="http://schemas.microsoft.com/office/drawing/2014/main" id="{7122C401-5A71-4AD7-9B8D-1455C02CB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54" y="1493807"/>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1FCCEA2-646F-49B5-AAFF-0D3EFBD2BDA5}"/>
              </a:ext>
            </a:extLst>
          </p:cNvPr>
          <p:cNvSpPr txBox="1"/>
          <p:nvPr/>
        </p:nvSpPr>
        <p:spPr>
          <a:xfrm>
            <a:off x="778265" y="937348"/>
            <a:ext cx="2392835" cy="400110"/>
          </a:xfrm>
          <a:prstGeom prst="rect">
            <a:avLst/>
          </a:prstGeom>
          <a:noFill/>
        </p:spPr>
        <p:txBody>
          <a:bodyPr wrap="none" rtlCol="0">
            <a:spAutoFit/>
          </a:bodyPr>
          <a:lstStyle/>
          <a:p>
            <a:pPr algn="ctr"/>
            <a:r>
              <a:rPr lang="es-EC" sz="2000" b="1" i="1" dirty="0">
                <a:latin typeface="Calibri" panose="020F0502020204030204" pitchFamily="34" charset="0"/>
                <a:cs typeface="Calibri" panose="020F0502020204030204" pitchFamily="34" charset="0"/>
              </a:rPr>
              <a:t>Rubus glaucus</a:t>
            </a:r>
            <a:r>
              <a:rPr lang="es-EC" sz="2000" b="1" dirty="0">
                <a:latin typeface="Calibri" panose="020F0502020204030204" pitchFamily="34" charset="0"/>
                <a:cs typeface="Calibri" panose="020F0502020204030204" pitchFamily="34" charset="0"/>
              </a:rPr>
              <a:t> Benth</a:t>
            </a:r>
            <a:endParaRPr lang="en-US" sz="2000" b="1" dirty="0">
              <a:latin typeface="Calibri" panose="020F050202020403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8268BCD1-3E20-4BF7-A02E-2ABCF32AD07B}"/>
              </a:ext>
            </a:extLst>
          </p:cNvPr>
          <p:cNvSpPr txBox="1"/>
          <p:nvPr/>
        </p:nvSpPr>
        <p:spPr>
          <a:xfrm>
            <a:off x="563078" y="4351307"/>
            <a:ext cx="3921876" cy="265457"/>
          </a:xfrm>
          <a:prstGeom prst="rect">
            <a:avLst/>
          </a:prstGeom>
          <a:noFill/>
        </p:spPr>
        <p:txBody>
          <a:bodyPr wrap="square">
            <a:spAutoFit/>
          </a:bodyPr>
          <a:lstStyle/>
          <a:p>
            <a:pPr>
              <a:lnSpc>
                <a:spcPct val="107000"/>
              </a:lnSpc>
              <a:spcAft>
                <a:spcPts val="800"/>
              </a:spcAft>
            </a:pPr>
            <a:r>
              <a:rPr lang="en-US" sz="1050" dirty="0">
                <a:latin typeface="Calibri" panose="020F0502020204030204" pitchFamily="34" charset="0"/>
                <a:ea typeface="Calibri" panose="020F0502020204030204" pitchFamily="34" charset="0"/>
                <a:cs typeface="Calibri" panose="020F0502020204030204" pitchFamily="34" charset="0"/>
              </a:rPr>
              <a:t>Tomado de </a:t>
            </a:r>
            <a:r>
              <a:rPr lang="en-US" sz="1050" dirty="0">
                <a:effectLst/>
                <a:latin typeface="Calibri" panose="020F0502020204030204" pitchFamily="34" charset="0"/>
                <a:ea typeface="Calibri" panose="020F0502020204030204" pitchFamily="34" charset="0"/>
                <a:cs typeface="Calibri" panose="020F0502020204030204" pitchFamily="34" charset="0"/>
              </a:rPr>
              <a:t>Martínez (2013)</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Imagen 10">
            <a:extLst>
              <a:ext uri="{FF2B5EF4-FFF2-40B4-BE49-F238E27FC236}">
                <a16:creationId xmlns:a16="http://schemas.microsoft.com/office/drawing/2014/main" id="{7D3BE3FA-5352-4AD3-A59A-964D914C9F9B}"/>
              </a:ext>
            </a:extLst>
          </p:cNvPr>
          <p:cNvPicPr>
            <a:picLocks noChangeAspect="1"/>
          </p:cNvPicPr>
          <p:nvPr/>
        </p:nvPicPr>
        <p:blipFill rotWithShape="1">
          <a:blip r:embed="rId5"/>
          <a:srcRect r="19679"/>
          <a:stretch/>
        </p:blipFill>
        <p:spPr>
          <a:xfrm>
            <a:off x="632690" y="4846814"/>
            <a:ext cx="9792771" cy="948970"/>
          </a:xfrm>
          <a:prstGeom prst="rect">
            <a:avLst/>
          </a:prstGeom>
        </p:spPr>
      </p:pic>
      <p:sp>
        <p:nvSpPr>
          <p:cNvPr id="13" name="CuadroTexto 12">
            <a:extLst>
              <a:ext uri="{FF2B5EF4-FFF2-40B4-BE49-F238E27FC236}">
                <a16:creationId xmlns:a16="http://schemas.microsoft.com/office/drawing/2014/main" id="{013B4098-0BA5-4653-B8E7-8E0D30EFF407}"/>
              </a:ext>
            </a:extLst>
          </p:cNvPr>
          <p:cNvSpPr txBox="1"/>
          <p:nvPr/>
        </p:nvSpPr>
        <p:spPr>
          <a:xfrm>
            <a:off x="563078" y="5780036"/>
            <a:ext cx="3921876" cy="265457"/>
          </a:xfrm>
          <a:prstGeom prst="rect">
            <a:avLst/>
          </a:prstGeom>
          <a:noFill/>
        </p:spPr>
        <p:txBody>
          <a:bodyPr wrap="square">
            <a:spAutoFit/>
          </a:bodyPr>
          <a:lstStyle/>
          <a:p>
            <a:pPr>
              <a:lnSpc>
                <a:spcPct val="107000"/>
              </a:lnSpc>
              <a:spcAft>
                <a:spcPts val="800"/>
              </a:spcAft>
            </a:pPr>
            <a:r>
              <a:rPr lang="en-US" sz="1050" dirty="0">
                <a:latin typeface="Calibri" panose="020F0502020204030204" pitchFamily="34" charset="0"/>
                <a:ea typeface="Calibri" panose="020F0502020204030204" pitchFamily="34" charset="0"/>
                <a:cs typeface="Calibri" panose="020F0502020204030204" pitchFamily="34" charset="0"/>
              </a:rPr>
              <a:t>Tomado de </a:t>
            </a:r>
            <a:r>
              <a:rPr lang="en-US" sz="1050" dirty="0">
                <a:effectLst/>
                <a:latin typeface="Calibri" panose="020F0502020204030204" pitchFamily="34" charset="0"/>
                <a:ea typeface="Calibri" panose="020F0502020204030204" pitchFamily="34" charset="0"/>
                <a:cs typeface="Calibri" panose="020F0502020204030204" pitchFamily="34" charset="0"/>
              </a:rPr>
              <a:t>Fundación Charles Darwin (2020)</a:t>
            </a:r>
          </a:p>
        </p:txBody>
      </p:sp>
      <p:pic>
        <p:nvPicPr>
          <p:cNvPr id="1028" name="Picture 4" descr="Mapa político del Ecuador actualizado - Ecuador 10 | Ecuador mapa, Mapa  politico, Provincias del ecuador">
            <a:extLst>
              <a:ext uri="{FF2B5EF4-FFF2-40B4-BE49-F238E27FC236}">
                <a16:creationId xmlns:a16="http://schemas.microsoft.com/office/drawing/2014/main" id="{4F53883E-82A1-43EC-8F09-F8E684FE01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398" t="66791" r="1103" b="860"/>
          <a:stretch/>
        </p:blipFill>
        <p:spPr bwMode="auto">
          <a:xfrm>
            <a:off x="7460944" y="3286022"/>
            <a:ext cx="1247693" cy="1471398"/>
          </a:xfrm>
          <a:prstGeom prst="rect">
            <a:avLst/>
          </a:prstGeom>
          <a:noFill/>
          <a:extLst>
            <a:ext uri="{909E8E84-426E-40DD-AFC4-6F175D3DCCD1}">
              <a14:hiddenFill xmlns:a14="http://schemas.microsoft.com/office/drawing/2010/main">
                <a:solidFill>
                  <a:srgbClr val="FFFFFF"/>
                </a:solidFill>
              </a14:hiddenFill>
            </a:ext>
          </a:extLst>
        </p:spPr>
      </p:pic>
      <p:sp>
        <p:nvSpPr>
          <p:cNvPr id="16" name="Estrella: 8 puntas 15">
            <a:extLst>
              <a:ext uri="{FF2B5EF4-FFF2-40B4-BE49-F238E27FC236}">
                <a16:creationId xmlns:a16="http://schemas.microsoft.com/office/drawing/2014/main" id="{2C7D3A71-D90D-4D32-ADE4-4E1549CDDFF8}"/>
              </a:ext>
            </a:extLst>
          </p:cNvPr>
          <p:cNvSpPr/>
          <p:nvPr/>
        </p:nvSpPr>
        <p:spPr>
          <a:xfrm>
            <a:off x="6669024" y="2133600"/>
            <a:ext cx="195072" cy="182880"/>
          </a:xfrm>
          <a:prstGeom prst="star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800" b="1" dirty="0">
                <a:latin typeface="Calibri" panose="020F0502020204030204" pitchFamily="34" charset="0"/>
                <a:cs typeface="Calibri" panose="020F0502020204030204" pitchFamily="34" charset="0"/>
              </a:rPr>
              <a:t>1</a:t>
            </a:r>
            <a:endParaRPr lang="en-US" sz="800" b="1" dirty="0">
              <a:latin typeface="Calibri" panose="020F0502020204030204" pitchFamily="34" charset="0"/>
              <a:cs typeface="Calibri" panose="020F0502020204030204" pitchFamily="34" charset="0"/>
            </a:endParaRPr>
          </a:p>
        </p:txBody>
      </p:sp>
      <p:sp>
        <p:nvSpPr>
          <p:cNvPr id="21" name="Estrella: 8 puntas 20">
            <a:extLst>
              <a:ext uri="{FF2B5EF4-FFF2-40B4-BE49-F238E27FC236}">
                <a16:creationId xmlns:a16="http://schemas.microsoft.com/office/drawing/2014/main" id="{011FE71F-6288-4D3A-8A7F-4B8CE465A60B}"/>
              </a:ext>
            </a:extLst>
          </p:cNvPr>
          <p:cNvSpPr/>
          <p:nvPr/>
        </p:nvSpPr>
        <p:spPr>
          <a:xfrm>
            <a:off x="6298077" y="2225040"/>
            <a:ext cx="195072" cy="182880"/>
          </a:xfrm>
          <a:prstGeom prst="star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800" b="1" dirty="0">
                <a:latin typeface="Calibri" panose="020F0502020204030204" pitchFamily="34" charset="0"/>
                <a:cs typeface="Calibri" panose="020F0502020204030204" pitchFamily="34" charset="0"/>
              </a:rPr>
              <a:t>2</a:t>
            </a:r>
            <a:endParaRPr lang="en-US" sz="800" b="1" dirty="0">
              <a:latin typeface="Calibri" panose="020F0502020204030204" pitchFamily="34" charset="0"/>
              <a:cs typeface="Calibri" panose="020F0502020204030204" pitchFamily="34" charset="0"/>
            </a:endParaRPr>
          </a:p>
        </p:txBody>
      </p:sp>
      <p:sp>
        <p:nvSpPr>
          <p:cNvPr id="22" name="Estrella: 8 puntas 21">
            <a:extLst>
              <a:ext uri="{FF2B5EF4-FFF2-40B4-BE49-F238E27FC236}">
                <a16:creationId xmlns:a16="http://schemas.microsoft.com/office/drawing/2014/main" id="{23905CAD-5DE9-43CA-853A-01AF00A89221}"/>
              </a:ext>
            </a:extLst>
          </p:cNvPr>
          <p:cNvSpPr/>
          <p:nvPr/>
        </p:nvSpPr>
        <p:spPr>
          <a:xfrm>
            <a:off x="6498906" y="1868433"/>
            <a:ext cx="195072" cy="182880"/>
          </a:xfrm>
          <a:prstGeom prst="star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800" b="1" dirty="0">
                <a:latin typeface="Calibri" panose="020F0502020204030204" pitchFamily="34" charset="0"/>
                <a:cs typeface="Calibri" panose="020F0502020204030204" pitchFamily="34" charset="0"/>
              </a:rPr>
              <a:t>3</a:t>
            </a:r>
            <a:endParaRPr lang="en-US" sz="800" b="1" dirty="0">
              <a:latin typeface="Calibri" panose="020F0502020204030204" pitchFamily="34" charset="0"/>
              <a:cs typeface="Calibri" panose="020F0502020204030204" pitchFamily="34" charset="0"/>
            </a:endParaRPr>
          </a:p>
        </p:txBody>
      </p:sp>
      <p:sp>
        <p:nvSpPr>
          <p:cNvPr id="24" name="Estrella: 8 puntas 23">
            <a:extLst>
              <a:ext uri="{FF2B5EF4-FFF2-40B4-BE49-F238E27FC236}">
                <a16:creationId xmlns:a16="http://schemas.microsoft.com/office/drawing/2014/main" id="{F4736AFA-1FC8-4642-BAED-3AC7EA1C5553}"/>
              </a:ext>
            </a:extLst>
          </p:cNvPr>
          <p:cNvSpPr/>
          <p:nvPr/>
        </p:nvSpPr>
        <p:spPr>
          <a:xfrm>
            <a:off x="6855465" y="1027389"/>
            <a:ext cx="195072" cy="182880"/>
          </a:xfrm>
          <a:prstGeom prst="star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800" b="1" dirty="0">
                <a:latin typeface="Calibri" panose="020F0502020204030204" pitchFamily="34" charset="0"/>
                <a:cs typeface="Calibri" panose="020F0502020204030204" pitchFamily="34" charset="0"/>
              </a:rPr>
              <a:t>4</a:t>
            </a:r>
            <a:endParaRPr lang="en-US" sz="800" b="1" dirty="0">
              <a:latin typeface="Calibri" panose="020F0502020204030204" pitchFamily="34" charset="0"/>
              <a:cs typeface="Calibri" panose="020F0502020204030204" pitchFamily="34" charset="0"/>
            </a:endParaRPr>
          </a:p>
        </p:txBody>
      </p:sp>
      <p:sp>
        <p:nvSpPr>
          <p:cNvPr id="25" name="Estrella: 8 puntas 24">
            <a:extLst>
              <a:ext uri="{FF2B5EF4-FFF2-40B4-BE49-F238E27FC236}">
                <a16:creationId xmlns:a16="http://schemas.microsoft.com/office/drawing/2014/main" id="{CA53DD73-FF07-4577-A8AD-F7E9219E63C5}"/>
              </a:ext>
            </a:extLst>
          </p:cNvPr>
          <p:cNvSpPr/>
          <p:nvPr/>
        </p:nvSpPr>
        <p:spPr>
          <a:xfrm>
            <a:off x="6612195" y="1201116"/>
            <a:ext cx="195072" cy="182880"/>
          </a:xfrm>
          <a:prstGeom prst="star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800" b="1" dirty="0">
                <a:latin typeface="Calibri" panose="020F0502020204030204" pitchFamily="34" charset="0"/>
                <a:cs typeface="Calibri" panose="020F0502020204030204" pitchFamily="34" charset="0"/>
              </a:rPr>
              <a:t>5</a:t>
            </a:r>
            <a:endParaRPr lang="en-US" sz="800" b="1" dirty="0">
              <a:latin typeface="Calibri" panose="020F0502020204030204" pitchFamily="34" charset="0"/>
              <a:cs typeface="Calibri" panose="020F0502020204030204" pitchFamily="34" charset="0"/>
            </a:endParaRPr>
          </a:p>
        </p:txBody>
      </p:sp>
      <p:sp>
        <p:nvSpPr>
          <p:cNvPr id="26" name="Estrella: 8 puntas 25">
            <a:extLst>
              <a:ext uri="{FF2B5EF4-FFF2-40B4-BE49-F238E27FC236}">
                <a16:creationId xmlns:a16="http://schemas.microsoft.com/office/drawing/2014/main" id="{E29AE26B-9A51-44C1-B6EB-4A50C06A67AA}"/>
              </a:ext>
            </a:extLst>
          </p:cNvPr>
          <p:cNvSpPr/>
          <p:nvPr/>
        </p:nvSpPr>
        <p:spPr>
          <a:xfrm>
            <a:off x="6440736" y="1489396"/>
            <a:ext cx="195072" cy="182880"/>
          </a:xfrm>
          <a:prstGeom prst="star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800" b="1" dirty="0">
                <a:latin typeface="Calibri" panose="020F0502020204030204" pitchFamily="34" charset="0"/>
                <a:cs typeface="Calibri" panose="020F0502020204030204" pitchFamily="34" charset="0"/>
              </a:rPr>
              <a:t>6</a:t>
            </a:r>
            <a:endParaRPr lang="en-US" sz="800" b="1" dirty="0">
              <a:latin typeface="Calibri" panose="020F0502020204030204" pitchFamily="34" charset="0"/>
              <a:cs typeface="Calibri" panose="020F0502020204030204" pitchFamily="34" charset="0"/>
            </a:endParaRPr>
          </a:p>
        </p:txBody>
      </p:sp>
      <p:pic>
        <p:nvPicPr>
          <p:cNvPr id="1032" name="Picture 8">
            <a:extLst>
              <a:ext uri="{FF2B5EF4-FFF2-40B4-BE49-F238E27FC236}">
                <a16:creationId xmlns:a16="http://schemas.microsoft.com/office/drawing/2014/main" id="{082343A9-214E-4382-B230-DD346F1FAE4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772874" y="760084"/>
            <a:ext cx="3305175" cy="4133850"/>
          </a:xfrm>
          <a:prstGeom prst="rect">
            <a:avLst/>
          </a:prstGeom>
          <a:noFill/>
          <a:extLst>
            <a:ext uri="{909E8E84-426E-40DD-AFC4-6F175D3DCCD1}">
              <a14:hiddenFill xmlns:a14="http://schemas.microsoft.com/office/drawing/2010/main">
                <a:solidFill>
                  <a:srgbClr val="FFFFFF"/>
                </a:solidFill>
              </a14:hiddenFill>
            </a:ext>
          </a:extLst>
        </p:spPr>
      </p:pic>
      <p:sp>
        <p:nvSpPr>
          <p:cNvPr id="42" name="CuadroTexto 41">
            <a:extLst>
              <a:ext uri="{FF2B5EF4-FFF2-40B4-BE49-F238E27FC236}">
                <a16:creationId xmlns:a16="http://schemas.microsoft.com/office/drawing/2014/main" id="{FA0AE98A-88CE-44B3-B96C-266B486B80E3}"/>
              </a:ext>
            </a:extLst>
          </p:cNvPr>
          <p:cNvSpPr txBox="1"/>
          <p:nvPr/>
        </p:nvSpPr>
        <p:spPr>
          <a:xfrm>
            <a:off x="8874563" y="3286022"/>
            <a:ext cx="3074089" cy="1015663"/>
          </a:xfrm>
          <a:prstGeom prst="rect">
            <a:avLst/>
          </a:prstGeom>
          <a:noFill/>
        </p:spPr>
        <p:txBody>
          <a:bodyPr wrap="square">
            <a:spAutoFit/>
          </a:bodyPr>
          <a:lstStyle/>
          <a:p>
            <a:r>
              <a:rPr lang="es-ES" b="1" dirty="0">
                <a:effectLst/>
                <a:latin typeface="Calibri" panose="020F0502020204030204" pitchFamily="34" charset="0"/>
                <a:ea typeface="Arial" panose="020B0604020202020204" pitchFamily="34" charset="0"/>
                <a:cs typeface="Calibri" panose="020F0502020204030204" pitchFamily="34" charset="0"/>
              </a:rPr>
              <a:t>2600 y 3100 m.s.n.m</a:t>
            </a:r>
          </a:p>
          <a:p>
            <a:r>
              <a:rPr lang="es-ES" sz="1400" b="1" dirty="0">
                <a:latin typeface="Calibri" panose="020F0502020204030204" pitchFamily="34" charset="0"/>
                <a:ea typeface="Arial" panose="020B0604020202020204" pitchFamily="34" charset="0"/>
                <a:cs typeface="Calibri" panose="020F0502020204030204" pitchFamily="34" charset="0"/>
              </a:rPr>
              <a:t>Suelos </a:t>
            </a:r>
            <a:r>
              <a:rPr lang="es-ES" sz="1400" b="1" dirty="0">
                <a:effectLst/>
                <a:latin typeface="Calibri" panose="020F0502020204030204" pitchFamily="34" charset="0"/>
                <a:ea typeface="Arial" panose="020B0604020202020204" pitchFamily="34" charset="0"/>
                <a:cs typeface="Calibri" panose="020F0502020204030204" pitchFamily="34" charset="0"/>
              </a:rPr>
              <a:t>franco arenosos  o franco arcillosos</a:t>
            </a:r>
          </a:p>
          <a:p>
            <a:r>
              <a:rPr lang="es-ES" sz="1400" b="0" dirty="0">
                <a:effectLst/>
                <a:latin typeface="Calibri" panose="020F0502020204030204" pitchFamily="34" charset="0"/>
                <a:ea typeface="Arial" panose="020B0604020202020204" pitchFamily="34" charset="0"/>
                <a:cs typeface="Calibri" panose="020F0502020204030204" pitchFamily="34" charset="0"/>
              </a:rPr>
              <a:t>abundante materia </a:t>
            </a:r>
            <a:r>
              <a:rPr lang="es-ES" sz="1400" dirty="0">
                <a:effectLst/>
                <a:latin typeface="Calibri" panose="020F0502020204030204" pitchFamily="34" charset="0"/>
                <a:ea typeface="Arial" panose="020B0604020202020204" pitchFamily="34" charset="0"/>
                <a:cs typeface="Calibri" panose="020F0502020204030204" pitchFamily="34" charset="0"/>
              </a:rPr>
              <a:t>orgánica</a:t>
            </a:r>
            <a:endParaRPr lang="en-US" sz="1400" dirty="0">
              <a:latin typeface="Calibri" panose="020F0502020204030204" pitchFamily="34" charset="0"/>
              <a:ea typeface="Arial" panose="020B0604020202020204" pitchFamily="34" charset="0"/>
              <a:cs typeface="Calibri" panose="020F0502020204030204" pitchFamily="34" charset="0"/>
            </a:endParaRPr>
          </a:p>
        </p:txBody>
      </p:sp>
      <p:sp>
        <p:nvSpPr>
          <p:cNvPr id="36" name="Estrella: 5 puntas 35">
            <a:extLst>
              <a:ext uri="{FF2B5EF4-FFF2-40B4-BE49-F238E27FC236}">
                <a16:creationId xmlns:a16="http://schemas.microsoft.com/office/drawing/2014/main" id="{8765544D-14C1-4AF7-BF55-D75CDEE6926B}"/>
              </a:ext>
            </a:extLst>
          </p:cNvPr>
          <p:cNvSpPr/>
          <p:nvPr/>
        </p:nvSpPr>
        <p:spPr>
          <a:xfrm>
            <a:off x="9792771" y="1336252"/>
            <a:ext cx="140945" cy="112142"/>
          </a:xfrm>
          <a:prstGeom prst="star5">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rgbClr val="FFFF00"/>
              </a:solidFill>
              <a:latin typeface="Calibri" panose="020F0502020204030204" pitchFamily="34" charset="0"/>
              <a:cs typeface="Calibri" panose="020F0502020204030204" pitchFamily="34" charset="0"/>
            </a:endParaRPr>
          </a:p>
        </p:txBody>
      </p:sp>
      <p:sp>
        <p:nvSpPr>
          <p:cNvPr id="47" name="CuadroTexto 46">
            <a:extLst>
              <a:ext uri="{FF2B5EF4-FFF2-40B4-BE49-F238E27FC236}">
                <a16:creationId xmlns:a16="http://schemas.microsoft.com/office/drawing/2014/main" id="{50EEC8D2-B174-4AC1-8548-4D4B808B5A80}"/>
              </a:ext>
            </a:extLst>
          </p:cNvPr>
          <p:cNvSpPr txBox="1"/>
          <p:nvPr/>
        </p:nvSpPr>
        <p:spPr>
          <a:xfrm>
            <a:off x="10359901" y="952353"/>
            <a:ext cx="1588752" cy="954107"/>
          </a:xfrm>
          <a:prstGeom prst="rect">
            <a:avLst/>
          </a:prstGeom>
          <a:noFill/>
        </p:spPr>
        <p:txBody>
          <a:bodyPr wrap="square">
            <a:spAutoFit/>
          </a:bodyPr>
          <a:lstStyle/>
          <a:p>
            <a:r>
              <a:rPr lang="es-ES" sz="1400" b="0" dirty="0">
                <a:effectLst/>
                <a:latin typeface="Calibri" panose="020F0502020204030204" pitchFamily="34" charset="0"/>
                <a:ea typeface="Arial" panose="020B0604020202020204" pitchFamily="34" charset="0"/>
                <a:cs typeface="Calibri" panose="020F0502020204030204" pitchFamily="34" charset="0"/>
              </a:rPr>
              <a:t>Costa Rica, Panamá, Honduras, México, EEUU, Bolivia</a:t>
            </a:r>
            <a:endParaRPr lang="en-US" sz="1400" dirty="0">
              <a:latin typeface="Calibri" panose="020F0502020204030204" pitchFamily="34" charset="0"/>
              <a:cs typeface="Calibri" panose="020F0502020204030204" pitchFamily="34" charset="0"/>
            </a:endParaRPr>
          </a:p>
        </p:txBody>
      </p:sp>
      <p:sp>
        <p:nvSpPr>
          <p:cNvPr id="50" name="Estrella: 5 puntas 49">
            <a:extLst>
              <a:ext uri="{FF2B5EF4-FFF2-40B4-BE49-F238E27FC236}">
                <a16:creationId xmlns:a16="http://schemas.microsoft.com/office/drawing/2014/main" id="{3F130A16-8D6B-4123-BADE-7AE5F340E52D}"/>
              </a:ext>
            </a:extLst>
          </p:cNvPr>
          <p:cNvSpPr/>
          <p:nvPr/>
        </p:nvSpPr>
        <p:spPr>
          <a:xfrm>
            <a:off x="9192421" y="760084"/>
            <a:ext cx="140945" cy="112142"/>
          </a:xfrm>
          <a:prstGeom prst="star5">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rgbClr val="FFFF00"/>
              </a:solidFill>
              <a:latin typeface="Calibri" panose="020F0502020204030204" pitchFamily="34" charset="0"/>
              <a:cs typeface="Calibri" panose="020F0502020204030204" pitchFamily="34" charset="0"/>
            </a:endParaRPr>
          </a:p>
        </p:txBody>
      </p:sp>
      <p:sp>
        <p:nvSpPr>
          <p:cNvPr id="51" name="Estrella: 5 puntas 50">
            <a:extLst>
              <a:ext uri="{FF2B5EF4-FFF2-40B4-BE49-F238E27FC236}">
                <a16:creationId xmlns:a16="http://schemas.microsoft.com/office/drawing/2014/main" id="{DF1DDC4F-6173-47C7-BA41-DFE11FA93C8A}"/>
              </a:ext>
            </a:extLst>
          </p:cNvPr>
          <p:cNvSpPr/>
          <p:nvPr/>
        </p:nvSpPr>
        <p:spPr>
          <a:xfrm>
            <a:off x="10477304" y="2689338"/>
            <a:ext cx="140945" cy="112142"/>
          </a:xfrm>
          <a:prstGeom prst="star5">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rgbClr val="FFFF00"/>
              </a:solidFill>
              <a:latin typeface="Calibri" panose="020F0502020204030204" pitchFamily="34" charset="0"/>
              <a:cs typeface="Calibri" panose="020F0502020204030204" pitchFamily="34" charset="0"/>
            </a:endParaRPr>
          </a:p>
        </p:txBody>
      </p:sp>
      <p:sp>
        <p:nvSpPr>
          <p:cNvPr id="41" name="Cerrar llave 40">
            <a:extLst>
              <a:ext uri="{FF2B5EF4-FFF2-40B4-BE49-F238E27FC236}">
                <a16:creationId xmlns:a16="http://schemas.microsoft.com/office/drawing/2014/main" id="{1DA0AB0D-0B34-4F31-8D04-7CCDA7C65B97}"/>
              </a:ext>
            </a:extLst>
          </p:cNvPr>
          <p:cNvSpPr/>
          <p:nvPr/>
        </p:nvSpPr>
        <p:spPr>
          <a:xfrm rot="10800000">
            <a:off x="1909658" y="2689338"/>
            <a:ext cx="261778" cy="966207"/>
          </a:xfrm>
          <a:prstGeom prst="rightBrace">
            <a:avLst>
              <a:gd name="adj1" fmla="val 8333"/>
              <a:gd name="adj2" fmla="val 50738"/>
            </a:avLst>
          </a:prstGeom>
          <a:noFill/>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Rectángulo: esquina doblada 42">
            <a:extLst>
              <a:ext uri="{FF2B5EF4-FFF2-40B4-BE49-F238E27FC236}">
                <a16:creationId xmlns:a16="http://schemas.microsoft.com/office/drawing/2014/main" id="{E54BE45C-4D94-466C-A666-1846EFF91375}"/>
              </a:ext>
            </a:extLst>
          </p:cNvPr>
          <p:cNvSpPr/>
          <p:nvPr/>
        </p:nvSpPr>
        <p:spPr>
          <a:xfrm>
            <a:off x="674952" y="2506693"/>
            <a:ext cx="1311729" cy="1226822"/>
          </a:xfrm>
          <a:prstGeom prst="foldedCorner">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sz="1400" b="1"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Híbrido fértil Polidrupa</a:t>
            </a:r>
          </a:p>
          <a:p>
            <a:pPr algn="ctr"/>
            <a:r>
              <a:rPr lang="es-EC" sz="1400" b="1"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1-2.5 cm</a:t>
            </a:r>
          </a:p>
        </p:txBody>
      </p:sp>
      <p:sp>
        <p:nvSpPr>
          <p:cNvPr id="58" name="CuadroTexto 57">
            <a:extLst>
              <a:ext uri="{FF2B5EF4-FFF2-40B4-BE49-F238E27FC236}">
                <a16:creationId xmlns:a16="http://schemas.microsoft.com/office/drawing/2014/main" id="{1E9D9540-EE34-4C5B-AFEC-33CF5B581526}"/>
              </a:ext>
            </a:extLst>
          </p:cNvPr>
          <p:cNvSpPr txBox="1"/>
          <p:nvPr/>
        </p:nvSpPr>
        <p:spPr>
          <a:xfrm>
            <a:off x="3460029" y="4554250"/>
            <a:ext cx="6096000" cy="338554"/>
          </a:xfrm>
          <a:prstGeom prst="rect">
            <a:avLst/>
          </a:prstGeom>
          <a:noFill/>
        </p:spPr>
        <p:txBody>
          <a:bodyPr wrap="square">
            <a:spAutoFit/>
          </a:bodyPr>
          <a:lstStyle/>
          <a:p>
            <a:r>
              <a:rPr lang="es-EC" sz="1600" dirty="0">
                <a:effectLst/>
                <a:latin typeface="Calibri" panose="020F0502020204030204" pitchFamily="34" charset="0"/>
                <a:ea typeface="Times New Roman" panose="02020603050405020304" pitchFamily="18" charset="0"/>
                <a:cs typeface="Calibri" panose="020F0502020204030204" pitchFamily="34" charset="0"/>
              </a:rPr>
              <a:t>mora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R.</a:t>
            </a:r>
            <a:r>
              <a:rPr lang="es-EC" sz="1600" dirty="0">
                <a:effectLst/>
                <a:latin typeface="Calibri" panose="020F0502020204030204" pitchFamily="34" charset="0"/>
                <a:ea typeface="Times New Roman" panose="02020603050405020304" pitchFamily="18" charset="0"/>
                <a:cs typeface="Calibri" panose="020F0502020204030204" pitchFamily="34" charset="0"/>
              </a:rPr>
              <a:t> subg.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Rubus</a:t>
            </a:r>
            <a:r>
              <a:rPr lang="es-EC" sz="1600" dirty="0">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p:txBody>
      </p:sp>
      <p:pic>
        <p:nvPicPr>
          <p:cNvPr id="1042" name="Picture 18" descr="Fotos de Frambuesa negra de stock, Frambuesa negra imágenes libres de  derechos | Depositphotos®">
            <a:extLst>
              <a:ext uri="{FF2B5EF4-FFF2-40B4-BE49-F238E27FC236}">
                <a16:creationId xmlns:a16="http://schemas.microsoft.com/office/drawing/2014/main" id="{82EE9DCA-5A4F-43D3-BFEF-E4E16138D5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19" t="47398" r="60565" b="7051"/>
          <a:stretch/>
        </p:blipFill>
        <p:spPr bwMode="auto">
          <a:xfrm>
            <a:off x="3528756" y="1111529"/>
            <a:ext cx="1248850" cy="113831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1" name="CuadroTexto 60">
            <a:extLst>
              <a:ext uri="{FF2B5EF4-FFF2-40B4-BE49-F238E27FC236}">
                <a16:creationId xmlns:a16="http://schemas.microsoft.com/office/drawing/2014/main" id="{5281026F-8D20-44A0-A6F8-D8CC97D02A42}"/>
              </a:ext>
            </a:extLst>
          </p:cNvPr>
          <p:cNvSpPr txBox="1"/>
          <p:nvPr/>
        </p:nvSpPr>
        <p:spPr>
          <a:xfrm>
            <a:off x="3544238" y="549705"/>
            <a:ext cx="2035072" cy="584775"/>
          </a:xfrm>
          <a:prstGeom prst="rect">
            <a:avLst/>
          </a:prstGeom>
          <a:noFill/>
        </p:spPr>
        <p:txBody>
          <a:bodyPr wrap="square">
            <a:spAutoFit/>
          </a:bodyPr>
          <a:lstStyle/>
          <a:p>
            <a:r>
              <a:rPr lang="es-EC" sz="1600" dirty="0">
                <a:effectLst/>
                <a:latin typeface="Calibri" panose="020F0502020204030204" pitchFamily="34" charset="0"/>
                <a:ea typeface="Times New Roman" panose="02020603050405020304" pitchFamily="18" charset="0"/>
                <a:cs typeface="Calibri" panose="020F0502020204030204" pitchFamily="34" charset="0"/>
              </a:rPr>
              <a:t>frambuesa negra </a:t>
            </a:r>
          </a:p>
          <a:p>
            <a:r>
              <a:rPr lang="es-EC" sz="1600" dirty="0">
                <a:effectLst/>
                <a:latin typeface="Calibri" panose="020F0502020204030204" pitchFamily="34" charset="0"/>
                <a:ea typeface="Times New Roman" panose="02020603050405020304" pitchFamily="18" charset="0"/>
                <a:cs typeface="Calibri" panose="020F0502020204030204" pitchFamily="34" charset="0"/>
              </a:rPr>
              <a:t>(</a:t>
            </a:r>
            <a:r>
              <a:rPr lang="es-EC" sz="1600" i="1" dirty="0">
                <a:effectLst/>
                <a:latin typeface="Calibri" panose="020F0502020204030204" pitchFamily="34" charset="0"/>
                <a:ea typeface="Times New Roman" panose="02020603050405020304" pitchFamily="18" charset="0"/>
                <a:cs typeface="Calibri" panose="020F0502020204030204" pitchFamily="34" charset="0"/>
              </a:rPr>
              <a:t>R.</a:t>
            </a:r>
            <a:r>
              <a:rPr lang="es-EC" sz="1600" dirty="0">
                <a:effectLst/>
                <a:latin typeface="Calibri" panose="020F0502020204030204" pitchFamily="34" charset="0"/>
                <a:ea typeface="Times New Roman" panose="02020603050405020304" pitchFamily="18" charset="0"/>
                <a:cs typeface="Calibri" panose="020F0502020204030204" pitchFamily="34" charset="0"/>
              </a:rPr>
              <a:t> subg.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Idaeobatus</a:t>
            </a:r>
            <a:r>
              <a:rPr lang="es-EC" sz="16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p:txBody>
      </p:sp>
      <p:pic>
        <p:nvPicPr>
          <p:cNvPr id="1044" name="Picture 20" descr="Italiano) Rubus idaeus: Sistematica, Etimologia, Habitat, Coltivazione ...">
            <a:extLst>
              <a:ext uri="{FF2B5EF4-FFF2-40B4-BE49-F238E27FC236}">
                <a16:creationId xmlns:a16="http://schemas.microsoft.com/office/drawing/2014/main" id="{60B87B93-0B51-4199-8B04-0B5752040B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6336" t="41770" r="21273" b="4200"/>
          <a:stretch/>
        </p:blipFill>
        <p:spPr bwMode="auto">
          <a:xfrm>
            <a:off x="3593915" y="3278586"/>
            <a:ext cx="1348863" cy="125152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25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020574B8-32F0-4EDB-BF7C-6A176D4DF8D1}"/>
              </a:ext>
            </a:extLst>
          </p:cNvPr>
          <p:cNvPicPr>
            <a:picLocks noChangeAspect="1"/>
          </p:cNvPicPr>
          <p:nvPr/>
        </p:nvPicPr>
        <p:blipFill>
          <a:blip r:embed="rId3"/>
          <a:stretch>
            <a:fillRect/>
          </a:stretch>
        </p:blipFill>
        <p:spPr>
          <a:xfrm>
            <a:off x="5486675" y="675003"/>
            <a:ext cx="6492433" cy="2378576"/>
          </a:xfrm>
          <a:prstGeom prst="rect">
            <a:avLst/>
          </a:prstGeom>
        </p:spPr>
      </p:pic>
      <p:sp>
        <p:nvSpPr>
          <p:cNvPr id="7" name="Título 5">
            <a:extLst>
              <a:ext uri="{FF2B5EF4-FFF2-40B4-BE49-F238E27FC236}">
                <a16:creationId xmlns:a16="http://schemas.microsoft.com/office/drawing/2014/main" id="{183A56A6-1563-41D6-A32C-B56387B9F45A}"/>
              </a:ext>
            </a:extLst>
          </p:cNvPr>
          <p:cNvSpPr txBox="1">
            <a:spLocks/>
          </p:cNvSpPr>
          <p:nvPr/>
        </p:nvSpPr>
        <p:spPr>
          <a:xfrm>
            <a:off x="6873551" y="92598"/>
            <a:ext cx="5111229" cy="615163"/>
          </a:xfrm>
          <a:prstGeom prst="rect">
            <a:avLst/>
          </a:prstGeom>
        </p:spPr>
        <p:txBody>
          <a:bodyPr anchor="t"/>
          <a:lstStyle>
            <a:lvl1pPr algn="l" rtl="0" eaLnBrk="0" fontAlgn="base" hangingPunct="0">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r>
              <a:rPr lang="es-ES" sz="3200" i="0" kern="0" dirty="0">
                <a:solidFill>
                  <a:schemeClr val="bg1">
                    <a:lumMod val="50000"/>
                  </a:schemeClr>
                </a:solidFill>
                <a:latin typeface="Calibri" panose="020F0502020204030204" pitchFamily="34" charset="0"/>
                <a:cs typeface="Calibri" panose="020F0502020204030204" pitchFamily="34" charset="0"/>
              </a:rPr>
              <a:t>introducción</a:t>
            </a:r>
          </a:p>
        </p:txBody>
      </p:sp>
      <p:pic>
        <p:nvPicPr>
          <p:cNvPr id="2054" name="Picture 6" descr="Manual Cultivo de la Mora de Castilla by Academia Culinaria Ecuador - issuu">
            <a:extLst>
              <a:ext uri="{FF2B5EF4-FFF2-40B4-BE49-F238E27FC236}">
                <a16:creationId xmlns:a16="http://schemas.microsoft.com/office/drawing/2014/main" id="{B68A1D06-4D21-4BF4-AD0D-FE65CD7C65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11" t="27778" r="7611" b="4666"/>
          <a:stretch/>
        </p:blipFill>
        <p:spPr bwMode="auto">
          <a:xfrm>
            <a:off x="331881" y="1337391"/>
            <a:ext cx="1860250" cy="2034230"/>
          </a:xfrm>
          <a:prstGeom prst="roundRect">
            <a:avLst>
              <a:gd name="adj" fmla="val 8594"/>
            </a:avLst>
          </a:prstGeom>
          <a:solidFill>
            <a:srgbClr val="FFFFFF">
              <a:shade val="85000"/>
            </a:srgbClr>
          </a:solidFill>
          <a:ln>
            <a:noFill/>
          </a:ln>
          <a:effectLst/>
        </p:spPr>
      </p:pic>
      <p:pic>
        <p:nvPicPr>
          <p:cNvPr id="2052" name="Picture 4">
            <a:extLst>
              <a:ext uri="{FF2B5EF4-FFF2-40B4-BE49-F238E27FC236}">
                <a16:creationId xmlns:a16="http://schemas.microsoft.com/office/drawing/2014/main" id="{BF58454F-EF5F-436E-8C18-219E0D7083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765"/>
          <a:stretch/>
        </p:blipFill>
        <p:spPr bwMode="auto">
          <a:xfrm>
            <a:off x="331276" y="3480906"/>
            <a:ext cx="1860250" cy="1597974"/>
          </a:xfrm>
          <a:prstGeom prst="roundRect">
            <a:avLst>
              <a:gd name="adj" fmla="val 8594"/>
            </a:avLst>
          </a:prstGeom>
          <a:solidFill>
            <a:srgbClr val="FFFFFF">
              <a:shade val="85000"/>
            </a:srgbClr>
          </a:solidFill>
          <a:ln>
            <a:noFill/>
          </a:ln>
          <a:effectLst/>
        </p:spPr>
      </p:pic>
      <p:sp>
        <p:nvSpPr>
          <p:cNvPr id="10" name="CuadroTexto 9">
            <a:extLst>
              <a:ext uri="{FF2B5EF4-FFF2-40B4-BE49-F238E27FC236}">
                <a16:creationId xmlns:a16="http://schemas.microsoft.com/office/drawing/2014/main" id="{EE1F654C-50E0-4EDE-A220-E3BA465DEB30}"/>
              </a:ext>
            </a:extLst>
          </p:cNvPr>
          <p:cNvSpPr txBox="1"/>
          <p:nvPr/>
        </p:nvSpPr>
        <p:spPr>
          <a:xfrm>
            <a:off x="425965" y="615163"/>
            <a:ext cx="3184013" cy="461665"/>
          </a:xfrm>
          <a:prstGeom prst="rect">
            <a:avLst/>
          </a:prstGeom>
          <a:noFill/>
        </p:spPr>
        <p:txBody>
          <a:bodyPr wrap="none" rtlCol="0">
            <a:spAutoFit/>
          </a:bodyPr>
          <a:lstStyle/>
          <a:p>
            <a:pPr algn="ctr"/>
            <a:r>
              <a:rPr lang="es-EC" sz="2400" b="1" dirty="0">
                <a:latin typeface="Calibri" panose="020F0502020204030204" pitchFamily="34" charset="0"/>
                <a:cs typeface="Calibri" panose="020F0502020204030204" pitchFamily="34" charset="0"/>
              </a:rPr>
              <a:t>Importancia económica</a:t>
            </a:r>
            <a:endParaRPr lang="en-US" sz="2400" b="1" dirty="0">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9DD53083-5C33-418C-AAEA-43F942650793}"/>
              </a:ext>
            </a:extLst>
          </p:cNvPr>
          <p:cNvSpPr txBox="1"/>
          <p:nvPr/>
        </p:nvSpPr>
        <p:spPr>
          <a:xfrm>
            <a:off x="331880" y="5160879"/>
            <a:ext cx="1859645" cy="446597"/>
          </a:xfrm>
          <a:prstGeom prst="rect">
            <a:avLst/>
          </a:prstGeom>
          <a:noFill/>
        </p:spPr>
        <p:txBody>
          <a:bodyPr wrap="square">
            <a:spAutoFit/>
          </a:bodyPr>
          <a:lstStyle/>
          <a:p>
            <a:pPr algn="ctr">
              <a:lnSpc>
                <a:spcPct val="107000"/>
              </a:lnSpc>
              <a:spcAft>
                <a:spcPts val="800"/>
              </a:spcAft>
            </a:pPr>
            <a:r>
              <a:rPr lang="en-US" sz="1050" dirty="0">
                <a:latin typeface="Calibri" panose="020F0502020204030204" pitchFamily="34" charset="0"/>
                <a:ea typeface="Calibri" panose="020F0502020204030204" pitchFamily="34" charset="0"/>
                <a:cs typeface="Calibri" panose="020F0502020204030204" pitchFamily="34" charset="0"/>
              </a:rPr>
              <a:t>Tomado de </a:t>
            </a:r>
            <a:r>
              <a:rPr lang="en-US" sz="1050" dirty="0" err="1">
                <a:effectLst/>
                <a:latin typeface="Calibri" panose="020F0502020204030204" pitchFamily="34" charset="0"/>
                <a:ea typeface="Calibri" panose="020F0502020204030204" pitchFamily="34" charset="0"/>
                <a:cs typeface="Calibri" panose="020F0502020204030204" pitchFamily="34" charset="0"/>
              </a:rPr>
              <a:t>Belín</a:t>
            </a:r>
            <a:r>
              <a:rPr lang="en-US" sz="1050" dirty="0">
                <a:effectLst/>
                <a:latin typeface="Calibri" panose="020F0502020204030204" pitchFamily="34" charset="0"/>
                <a:ea typeface="Calibri" panose="020F0502020204030204" pitchFamily="34" charset="0"/>
                <a:cs typeface="Calibri" panose="020F0502020204030204" pitchFamily="34" charset="0"/>
              </a:rPr>
              <a:t> (2020)</a:t>
            </a:r>
            <a:r>
              <a:rPr lang="en-US" sz="1050" dirty="0">
                <a:latin typeface="Calibri" panose="020F0502020204030204" pitchFamily="34" charset="0"/>
                <a:ea typeface="Calibri" panose="020F0502020204030204" pitchFamily="34" charset="0"/>
                <a:cs typeface="Calibri" panose="020F0502020204030204" pitchFamily="34" charset="0"/>
              </a:rPr>
              <a:t> y </a:t>
            </a:r>
            <a:r>
              <a:rPr lang="en-US" sz="1050" dirty="0" err="1">
                <a:effectLst/>
                <a:latin typeface="Calibri" panose="020F0502020204030204" pitchFamily="34" charset="0"/>
                <a:ea typeface="Calibri" panose="020F0502020204030204" pitchFamily="34" charset="0"/>
                <a:cs typeface="Calibri" panose="020F0502020204030204" pitchFamily="34" charset="0"/>
              </a:rPr>
              <a:t>Villares</a:t>
            </a:r>
            <a:r>
              <a:rPr lang="en-US" sz="1050" dirty="0">
                <a:effectLst/>
                <a:latin typeface="Calibri" panose="020F0502020204030204" pitchFamily="34" charset="0"/>
                <a:ea typeface="Calibri" panose="020F0502020204030204" pitchFamily="34" charset="0"/>
                <a:cs typeface="Calibri" panose="020F0502020204030204" pitchFamily="34" charset="0"/>
              </a:rPr>
              <a:t> et al. (2016)</a:t>
            </a:r>
          </a:p>
        </p:txBody>
      </p:sp>
      <p:sp>
        <p:nvSpPr>
          <p:cNvPr id="9" name="Rectángulo 8">
            <a:extLst>
              <a:ext uri="{FF2B5EF4-FFF2-40B4-BE49-F238E27FC236}">
                <a16:creationId xmlns:a16="http://schemas.microsoft.com/office/drawing/2014/main" id="{047AA298-CFDA-4C25-8766-D8B73CE7E3B9}"/>
              </a:ext>
            </a:extLst>
          </p:cNvPr>
          <p:cNvSpPr/>
          <p:nvPr/>
        </p:nvSpPr>
        <p:spPr>
          <a:xfrm>
            <a:off x="11277600" y="1956122"/>
            <a:ext cx="91440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058" name="Picture 10" descr="Asociación de moreros recogen el fruto, el cual fue mejorado a través de cultivo in vitro.">
            <a:extLst>
              <a:ext uri="{FF2B5EF4-FFF2-40B4-BE49-F238E27FC236}">
                <a16:creationId xmlns:a16="http://schemas.microsoft.com/office/drawing/2014/main" id="{E875C20C-3D60-4C64-9D12-E5FA787BE8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2071" y="1799514"/>
            <a:ext cx="2856021" cy="2142016"/>
          </a:xfrm>
          <a:prstGeom prst="roundRect">
            <a:avLst>
              <a:gd name="adj" fmla="val 8594"/>
            </a:avLst>
          </a:prstGeom>
          <a:solidFill>
            <a:srgbClr val="FFFFFF">
              <a:shade val="85000"/>
            </a:srgbClr>
          </a:solidFill>
          <a:ln>
            <a:noFill/>
          </a:ln>
          <a:effectLst/>
        </p:spPr>
      </p:pic>
      <p:sp>
        <p:nvSpPr>
          <p:cNvPr id="27" name="CuadroTexto 26">
            <a:extLst>
              <a:ext uri="{FF2B5EF4-FFF2-40B4-BE49-F238E27FC236}">
                <a16:creationId xmlns:a16="http://schemas.microsoft.com/office/drawing/2014/main" id="{BF0560E0-EB69-4AAA-B452-A2F85B55534F}"/>
              </a:ext>
            </a:extLst>
          </p:cNvPr>
          <p:cNvSpPr txBox="1"/>
          <p:nvPr/>
        </p:nvSpPr>
        <p:spPr>
          <a:xfrm>
            <a:off x="2478637" y="3923748"/>
            <a:ext cx="2742887" cy="430887"/>
          </a:xfrm>
          <a:prstGeom prst="rect">
            <a:avLst/>
          </a:prstGeom>
          <a:noFill/>
        </p:spPr>
        <p:txBody>
          <a:bodyPr wrap="square">
            <a:spAutoFit/>
          </a:bodyPr>
          <a:lstStyle/>
          <a:p>
            <a:pPr algn="ctr">
              <a:spcAft>
                <a:spcPts val="800"/>
              </a:spcAft>
            </a:pPr>
            <a:r>
              <a:rPr lang="es-EC" sz="1050" dirty="0">
                <a:effectLst/>
                <a:latin typeface="Calibri" panose="020F0502020204030204" pitchFamily="34" charset="0"/>
                <a:ea typeface="Calibri" panose="020F0502020204030204" pitchFamily="34" charset="0"/>
                <a:cs typeface="Calibri" panose="020F0502020204030204" pitchFamily="34" charset="0"/>
              </a:rPr>
              <a:t>Tomado </a:t>
            </a:r>
            <a:r>
              <a:rPr lang="es-EC" sz="1050" dirty="0">
                <a:latin typeface="Calibri" panose="020F0502020204030204" pitchFamily="34" charset="0"/>
                <a:ea typeface="Calibri" panose="020F0502020204030204" pitchFamily="34" charset="0"/>
                <a:cs typeface="Calibri" panose="020F0502020204030204" pitchFamily="34" charset="0"/>
              </a:rPr>
              <a:t>de </a:t>
            </a:r>
            <a:r>
              <a:rPr lang="es-EC" sz="1050" dirty="0">
                <a:effectLst/>
                <a:latin typeface="Calibri" panose="020F0502020204030204" pitchFamily="34" charset="0"/>
                <a:ea typeface="Calibri" panose="020F0502020204030204" pitchFamily="34" charset="0"/>
                <a:cs typeface="Calibri" panose="020F0502020204030204" pitchFamily="34" charset="0"/>
              </a:rPr>
              <a:t>Agencia Iberoamericana para la difusión de la ciencia y la tecnología</a:t>
            </a:r>
            <a:r>
              <a:rPr lang="es-EC" sz="1050" dirty="0">
                <a:latin typeface="Calibri" panose="020F0502020204030204" pitchFamily="34" charset="0"/>
                <a:ea typeface="Calibri" panose="020F0502020204030204" pitchFamily="34" charset="0"/>
                <a:cs typeface="Calibri" panose="020F0502020204030204" pitchFamily="34" charset="0"/>
              </a:rPr>
              <a:t> (</a:t>
            </a:r>
            <a:r>
              <a:rPr lang="es-EC" sz="1050" dirty="0">
                <a:effectLst/>
                <a:latin typeface="Calibri" panose="020F0502020204030204" pitchFamily="34" charset="0"/>
                <a:ea typeface="Calibri" panose="020F0502020204030204" pitchFamily="34" charset="0"/>
                <a:cs typeface="Calibri" panose="020F0502020204030204" pitchFamily="34" charset="0"/>
              </a:rPr>
              <a:t>20</a:t>
            </a:r>
            <a:r>
              <a:rPr lang="es-EC" sz="1100" dirty="0">
                <a:effectLst/>
                <a:latin typeface="Calibri" panose="020F0502020204030204" pitchFamily="34" charset="0"/>
                <a:ea typeface="Calibri" panose="020F0502020204030204" pitchFamily="34" charset="0"/>
                <a:cs typeface="Calibri" panose="020F0502020204030204" pitchFamily="34" charset="0"/>
              </a:rPr>
              <a:t>13)</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060" name="Picture 12">
            <a:extLst>
              <a:ext uri="{FF2B5EF4-FFF2-40B4-BE49-F238E27FC236}">
                <a16:creationId xmlns:a16="http://schemas.microsoft.com/office/drawing/2014/main" id="{E208E4F8-9517-4371-8F28-A5A94A47DF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83593" flipH="1">
            <a:off x="5066994" y="1702984"/>
            <a:ext cx="1711590" cy="860937"/>
          </a:xfrm>
          <a:prstGeom prst="rect">
            <a:avLst/>
          </a:prstGeom>
          <a:noFill/>
          <a:extLst>
            <a:ext uri="{909E8E84-426E-40DD-AFC4-6F175D3DCCD1}">
              <a14:hiddenFill xmlns:a14="http://schemas.microsoft.com/office/drawing/2010/main">
                <a:solidFill>
                  <a:srgbClr val="FFFFFF"/>
                </a:solidFill>
              </a14:hiddenFill>
            </a:ext>
          </a:extLst>
        </p:spPr>
      </p:pic>
      <p:sp>
        <p:nvSpPr>
          <p:cNvPr id="40" name="Google Shape;170;p18">
            <a:extLst>
              <a:ext uri="{FF2B5EF4-FFF2-40B4-BE49-F238E27FC236}">
                <a16:creationId xmlns:a16="http://schemas.microsoft.com/office/drawing/2014/main" id="{028DE44D-B75E-4413-A086-8573F7E92514}"/>
              </a:ext>
            </a:extLst>
          </p:cNvPr>
          <p:cNvSpPr/>
          <p:nvPr/>
        </p:nvSpPr>
        <p:spPr>
          <a:xfrm rot="16200000">
            <a:off x="3257958" y="4080383"/>
            <a:ext cx="1184244" cy="1900993"/>
          </a:xfrm>
          <a:custGeom>
            <a:avLst/>
            <a:gdLst/>
            <a:ahLst/>
            <a:cxnLst/>
            <a:rect l="l" t="t" r="r" b="b"/>
            <a:pathLst>
              <a:path w="2748" h="4194" extrusionOk="0">
                <a:moveTo>
                  <a:pt x="1" y="0"/>
                </a:moveTo>
                <a:lnTo>
                  <a:pt x="1" y="4194"/>
                </a:lnTo>
                <a:lnTo>
                  <a:pt x="2382" y="4194"/>
                </a:lnTo>
                <a:lnTo>
                  <a:pt x="2382" y="2969"/>
                </a:lnTo>
                <a:cubicBezTo>
                  <a:pt x="2382" y="2750"/>
                  <a:pt x="2450" y="2531"/>
                  <a:pt x="2571" y="2368"/>
                </a:cubicBezTo>
                <a:lnTo>
                  <a:pt x="2708" y="2166"/>
                </a:lnTo>
                <a:cubicBezTo>
                  <a:pt x="2747" y="2123"/>
                  <a:pt x="2747" y="2055"/>
                  <a:pt x="2708" y="2016"/>
                </a:cubicBezTo>
                <a:lnTo>
                  <a:pt x="2571" y="1826"/>
                </a:lnTo>
                <a:cubicBezTo>
                  <a:pt x="2450" y="1646"/>
                  <a:pt x="2382" y="1444"/>
                  <a:pt x="2382" y="1225"/>
                </a:cubicBezTo>
                <a:lnTo>
                  <a:pt x="2382" y="0"/>
                </a:lnTo>
                <a:close/>
              </a:path>
            </a:pathLst>
          </a:custGeom>
          <a:noFill/>
          <a:ln w="19050" cap="flat" cmpd="sng">
            <a:solidFill>
              <a:srgbClr val="F49A3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215;p18">
            <a:extLst>
              <a:ext uri="{FF2B5EF4-FFF2-40B4-BE49-F238E27FC236}">
                <a16:creationId xmlns:a16="http://schemas.microsoft.com/office/drawing/2014/main" id="{8B798A08-A8C8-4547-B4A5-92756F167C2B}"/>
              </a:ext>
            </a:extLst>
          </p:cNvPr>
          <p:cNvSpPr txBox="1"/>
          <p:nvPr/>
        </p:nvSpPr>
        <p:spPr>
          <a:xfrm>
            <a:off x="2914314" y="4438757"/>
            <a:ext cx="1901100" cy="1349233"/>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s-EC" sz="1200" b="1" dirty="0">
                <a:effectLst/>
                <a:latin typeface="Calibri" panose="020F0502020204030204" pitchFamily="34" charset="0"/>
                <a:ea typeface="Times New Roman" panose="02020603050405020304" pitchFamily="18" charset="0"/>
                <a:cs typeface="Calibri" panose="020F0502020204030204" pitchFamily="34" charset="0"/>
              </a:rPr>
              <a:t>Productores: </a:t>
            </a:r>
            <a:r>
              <a:rPr lang="es-EC" sz="1200" dirty="0">
                <a:effectLst/>
                <a:latin typeface="Calibri" panose="020F0502020204030204" pitchFamily="34" charset="0"/>
                <a:ea typeface="Times New Roman" panose="02020603050405020304" pitchFamily="18" charset="0"/>
                <a:cs typeface="Calibri" panose="020F0502020204030204" pitchFamily="34" charset="0"/>
              </a:rPr>
              <a:t>~15000</a:t>
            </a:r>
          </a:p>
          <a:p>
            <a:pPr algn="ctr">
              <a:buClr>
                <a:srgbClr val="000000"/>
              </a:buClr>
              <a:buFont typeface="Arial"/>
              <a:buNone/>
            </a:pPr>
            <a:r>
              <a:rPr lang="es-EC" sz="1200" b="1" kern="0" dirty="0">
                <a:solidFill>
                  <a:srgbClr val="000000"/>
                </a:solidFill>
                <a:latin typeface="Calibri" panose="020F0502020204030204" pitchFamily="34" charset="0"/>
                <a:ea typeface="Fira Sans"/>
                <a:cs typeface="Calibri" panose="020F0502020204030204" pitchFamily="34" charset="0"/>
                <a:sym typeface="Fira Sans"/>
              </a:rPr>
              <a:t>Rendimiento: </a:t>
            </a:r>
            <a:r>
              <a:rPr lang="es-EC" sz="1200" dirty="0">
                <a:effectLst/>
                <a:latin typeface="Calibri" panose="020F0502020204030204" pitchFamily="34" charset="0"/>
                <a:ea typeface="Times New Roman" panose="02020603050405020304" pitchFamily="18" charset="0"/>
                <a:cs typeface="Calibri" panose="020F0502020204030204" pitchFamily="34" charset="0"/>
              </a:rPr>
              <a:t>5 t/ha/año</a:t>
            </a:r>
          </a:p>
          <a:p>
            <a:pPr algn="ctr">
              <a:buClr>
                <a:srgbClr val="000000"/>
              </a:buClr>
            </a:pPr>
            <a:r>
              <a:rPr lang="es-EC" sz="1200" b="1" dirty="0">
                <a:latin typeface="Calibri" panose="020F0502020204030204" pitchFamily="34" charset="0"/>
                <a:ea typeface="Times New Roman" panose="02020603050405020304" pitchFamily="18" charset="0"/>
                <a:cs typeface="Calibri" panose="020F0502020204030204" pitchFamily="34" charset="0"/>
              </a:rPr>
              <a:t>Tungurahua: </a:t>
            </a:r>
            <a:r>
              <a:rPr lang="es-EC" sz="1200" dirty="0">
                <a:latin typeface="Calibri" panose="020F0502020204030204" pitchFamily="34" charset="0"/>
                <a:ea typeface="Times New Roman" panose="02020603050405020304" pitchFamily="18" charset="0"/>
                <a:cs typeface="Calibri" panose="020F0502020204030204" pitchFamily="34" charset="0"/>
              </a:rPr>
              <a:t>60 - 70% producción nacional</a:t>
            </a:r>
          </a:p>
        </p:txBody>
      </p:sp>
      <p:pic>
        <p:nvPicPr>
          <p:cNvPr id="18" name="Picture 14">
            <a:extLst>
              <a:ext uri="{FF2B5EF4-FFF2-40B4-BE49-F238E27FC236}">
                <a16:creationId xmlns:a16="http://schemas.microsoft.com/office/drawing/2014/main" id="{E3C703FC-5689-49FA-A990-506DD7FF2C8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668" b="25169"/>
          <a:stretch/>
        </p:blipFill>
        <p:spPr bwMode="auto">
          <a:xfrm>
            <a:off x="4858234" y="4594402"/>
            <a:ext cx="1530990" cy="73737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EA92C666-E1F0-41C4-85C2-427DCB7398D4}"/>
              </a:ext>
            </a:extLst>
          </p:cNvPr>
          <p:cNvPicPr>
            <a:picLocks noChangeAspect="1"/>
          </p:cNvPicPr>
          <p:nvPr/>
        </p:nvPicPr>
        <p:blipFill rotWithShape="1">
          <a:blip r:embed="rId9">
            <a:extLst>
              <a:ext uri="{28A0092B-C50C-407E-A947-70E740481C1C}">
                <a14:useLocalDpi xmlns:a14="http://schemas.microsoft.com/office/drawing/2010/main" val="0"/>
              </a:ext>
            </a:extLst>
          </a:blip>
          <a:srcRect b="5474"/>
          <a:stretch/>
        </p:blipFill>
        <p:spPr>
          <a:xfrm>
            <a:off x="6389225" y="3225844"/>
            <a:ext cx="5470894" cy="2724192"/>
          </a:xfrm>
          <a:prstGeom prst="rect">
            <a:avLst/>
          </a:prstGeom>
        </p:spPr>
      </p:pic>
      <p:pic>
        <p:nvPicPr>
          <p:cNvPr id="21" name="Imagen 20">
            <a:extLst>
              <a:ext uri="{FF2B5EF4-FFF2-40B4-BE49-F238E27FC236}">
                <a16:creationId xmlns:a16="http://schemas.microsoft.com/office/drawing/2014/main" id="{4DEF3AF6-658B-4F18-9B15-B23F4481D4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60369"/>
            <a:ext cx="12192000" cy="6422504"/>
          </a:xfrm>
          <a:prstGeom prst="rect">
            <a:avLst/>
          </a:prstGeom>
        </p:spPr>
      </p:pic>
    </p:spTree>
    <p:extLst>
      <p:ext uri="{BB962C8B-B14F-4D97-AF65-F5344CB8AC3E}">
        <p14:creationId xmlns:p14="http://schemas.microsoft.com/office/powerpoint/2010/main" val="144251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0C3ADBE4-A2BB-4579-AF89-EEE1DC36BAEA}"/>
              </a:ext>
            </a:extLst>
          </p:cNvPr>
          <p:cNvSpPr txBox="1"/>
          <p:nvPr/>
        </p:nvSpPr>
        <p:spPr>
          <a:xfrm>
            <a:off x="540327" y="634406"/>
            <a:ext cx="6009963" cy="707886"/>
          </a:xfrm>
          <a:prstGeom prst="rect">
            <a:avLst/>
          </a:prstGeom>
          <a:noFill/>
        </p:spPr>
        <p:txBody>
          <a:bodyPr wrap="square" rtlCol="0">
            <a:spAutoFit/>
          </a:bodyPr>
          <a:lstStyle/>
          <a:p>
            <a:pPr algn="ctr"/>
            <a:r>
              <a:rPr lang="es-EC" sz="2000" b="1" dirty="0">
                <a:latin typeface="Calibri" panose="020F0502020204030204" pitchFamily="34" charset="0"/>
                <a:cs typeface="Calibri" panose="020F0502020204030204" pitchFamily="34" charset="0"/>
              </a:rPr>
              <a:t>Principales patógenos de mora de Castilla fúngicos en el Ecuador</a:t>
            </a:r>
            <a:endParaRPr lang="en-US" sz="2000" b="1" dirty="0">
              <a:latin typeface="Calibri" panose="020F0502020204030204" pitchFamily="34" charset="0"/>
              <a:cs typeface="Calibri" panose="020F0502020204030204" pitchFamily="34" charset="0"/>
            </a:endParaRPr>
          </a:p>
        </p:txBody>
      </p:sp>
      <p:sp>
        <p:nvSpPr>
          <p:cNvPr id="19" name="Título 5">
            <a:extLst>
              <a:ext uri="{FF2B5EF4-FFF2-40B4-BE49-F238E27FC236}">
                <a16:creationId xmlns:a16="http://schemas.microsoft.com/office/drawing/2014/main" id="{3366CBAF-9CAA-4ECE-A752-DDF73F644D55}"/>
              </a:ext>
            </a:extLst>
          </p:cNvPr>
          <p:cNvSpPr>
            <a:spLocks noGrp="1"/>
          </p:cNvSpPr>
          <p:nvPr>
            <p:ph type="title"/>
          </p:nvPr>
        </p:nvSpPr>
        <p:spPr>
          <a:xfrm>
            <a:off x="717628" y="104502"/>
            <a:ext cx="10735123" cy="615163"/>
          </a:xfrm>
        </p:spPr>
        <p:txBody>
          <a:bodyPr/>
          <a:lstStyle/>
          <a:p>
            <a:pPr algn="r"/>
            <a:r>
              <a:rPr lang="es-ES" sz="3200" i="0" dirty="0">
                <a:solidFill>
                  <a:schemeClr val="bg1">
                    <a:lumMod val="50000"/>
                  </a:schemeClr>
                </a:solidFill>
                <a:latin typeface="Calibri" panose="020F0502020204030204" pitchFamily="34" charset="0"/>
                <a:cs typeface="Calibri" panose="020F0502020204030204" pitchFamily="34" charset="0"/>
              </a:rPr>
              <a:t>introducción</a:t>
            </a:r>
          </a:p>
        </p:txBody>
      </p:sp>
      <p:sp>
        <p:nvSpPr>
          <p:cNvPr id="155" name="Google Shape;2610;p41">
            <a:extLst>
              <a:ext uri="{FF2B5EF4-FFF2-40B4-BE49-F238E27FC236}">
                <a16:creationId xmlns:a16="http://schemas.microsoft.com/office/drawing/2014/main" id="{83B15CA8-D8EC-4E24-8C8B-44274288CF16}"/>
              </a:ext>
            </a:extLst>
          </p:cNvPr>
          <p:cNvSpPr txBox="1"/>
          <p:nvPr/>
        </p:nvSpPr>
        <p:spPr>
          <a:xfrm>
            <a:off x="5660149" y="1991497"/>
            <a:ext cx="1770603" cy="776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354F8B"/>
                </a:solidFill>
                <a:effectLst/>
                <a:uLnTx/>
                <a:uFillTx/>
                <a:latin typeface="Calibri" panose="020F0502020204030204" pitchFamily="34" charset="0"/>
                <a:ea typeface="Fira Sans Extra Condensed Medium"/>
                <a:cs typeface="Calibri" panose="020F0502020204030204" pitchFamily="34" charset="0"/>
                <a:sym typeface="Fira Sans Extra Condensed Medium"/>
              </a:rPr>
              <a:t>91,8%</a:t>
            </a:r>
            <a:endParaRPr kumimoji="0" sz="2400" b="0" i="0" u="none" strike="noStrike" kern="0" cap="none" spc="0" normalizeH="0" baseline="0" noProof="0" dirty="0">
              <a:ln>
                <a:noFill/>
              </a:ln>
              <a:solidFill>
                <a:srgbClr val="354F8B"/>
              </a:solidFill>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56" name="Google Shape;2611;p41">
            <a:extLst>
              <a:ext uri="{FF2B5EF4-FFF2-40B4-BE49-F238E27FC236}">
                <a16:creationId xmlns:a16="http://schemas.microsoft.com/office/drawing/2014/main" id="{FB195CBC-DB31-4156-AD8E-67D5F3A2469F}"/>
              </a:ext>
            </a:extLst>
          </p:cNvPr>
          <p:cNvSpPr txBox="1"/>
          <p:nvPr/>
        </p:nvSpPr>
        <p:spPr>
          <a:xfrm>
            <a:off x="5660149" y="3485893"/>
            <a:ext cx="1770603" cy="776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 sz="2300" kern="0" dirty="0">
                <a:solidFill>
                  <a:srgbClr val="537BCF"/>
                </a:solidFill>
                <a:latin typeface="Calibri" panose="020F0502020204030204" pitchFamily="34" charset="0"/>
                <a:ea typeface="Fira Sans Extra Condensed Medium"/>
                <a:cs typeface="Calibri" panose="020F0502020204030204" pitchFamily="34" charset="0"/>
                <a:sym typeface="Fira Sans Extra Condensed Medium"/>
              </a:rPr>
              <a:t>61,2</a:t>
            </a:r>
            <a:r>
              <a:rPr kumimoji="0" lang="en" sz="2300" b="0" i="0" u="none" strike="noStrike" kern="0" cap="none" spc="0" normalizeH="0" baseline="0" noProof="0" dirty="0">
                <a:ln>
                  <a:noFill/>
                </a:ln>
                <a:solidFill>
                  <a:srgbClr val="537BCF"/>
                </a:solidFill>
                <a:effectLst/>
                <a:uLnTx/>
                <a:uFillTx/>
                <a:latin typeface="Calibri" panose="020F0502020204030204" pitchFamily="34" charset="0"/>
                <a:ea typeface="Fira Sans Extra Condensed Medium"/>
                <a:cs typeface="Calibri" panose="020F0502020204030204" pitchFamily="34" charset="0"/>
                <a:sym typeface="Fira Sans Extra Condensed Medium"/>
              </a:rPr>
              <a:t>%</a:t>
            </a:r>
            <a:endParaRPr kumimoji="0" sz="2300" b="0" i="0" u="none" strike="noStrike" kern="0" cap="none" spc="0" normalizeH="0" baseline="0" noProof="0" dirty="0">
              <a:ln>
                <a:noFill/>
              </a:ln>
              <a:solidFill>
                <a:srgbClr val="537BCF"/>
              </a:solidFill>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57" name="Google Shape;2612;p41">
            <a:extLst>
              <a:ext uri="{FF2B5EF4-FFF2-40B4-BE49-F238E27FC236}">
                <a16:creationId xmlns:a16="http://schemas.microsoft.com/office/drawing/2014/main" id="{9A9C75AB-E515-4B5F-8E0B-94113D744930}"/>
              </a:ext>
            </a:extLst>
          </p:cNvPr>
          <p:cNvSpPr txBox="1"/>
          <p:nvPr/>
        </p:nvSpPr>
        <p:spPr>
          <a:xfrm>
            <a:off x="5679688" y="5102165"/>
            <a:ext cx="1770603" cy="776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 sz="2300" kern="0" dirty="0">
                <a:solidFill>
                  <a:srgbClr val="7CB6E7"/>
                </a:solidFill>
                <a:latin typeface="Calibri" panose="020F0502020204030204" pitchFamily="34" charset="0"/>
                <a:ea typeface="Fira Sans Extra Condensed Medium"/>
                <a:cs typeface="Calibri" panose="020F0502020204030204" pitchFamily="34" charset="0"/>
                <a:sym typeface="Fira Sans Extra Condensed Medium"/>
              </a:rPr>
              <a:t>13,3</a:t>
            </a:r>
            <a:r>
              <a:rPr kumimoji="0" lang="en" sz="2300" b="0" i="0" u="none" strike="noStrike" kern="0" cap="none" spc="0" normalizeH="0" baseline="0" noProof="0" dirty="0">
                <a:ln>
                  <a:noFill/>
                </a:ln>
                <a:solidFill>
                  <a:srgbClr val="7CB6E7"/>
                </a:solidFill>
                <a:effectLst/>
                <a:uLnTx/>
                <a:uFillTx/>
                <a:latin typeface="Calibri" panose="020F0502020204030204" pitchFamily="34" charset="0"/>
                <a:ea typeface="Fira Sans Extra Condensed Medium"/>
                <a:cs typeface="Calibri" panose="020F0502020204030204" pitchFamily="34" charset="0"/>
                <a:sym typeface="Fira Sans Extra Condensed Medium"/>
              </a:rPr>
              <a:t>%</a:t>
            </a:r>
            <a:endParaRPr kumimoji="0" sz="2300" b="0" i="0" u="none" strike="noStrike" kern="0" cap="none" spc="0" normalizeH="0" baseline="0" noProof="0" dirty="0">
              <a:ln>
                <a:noFill/>
              </a:ln>
              <a:solidFill>
                <a:srgbClr val="7CB6E7"/>
              </a:solidFill>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grpSp>
        <p:nvGrpSpPr>
          <p:cNvPr id="158" name="Google Shape;2613;p41">
            <a:extLst>
              <a:ext uri="{FF2B5EF4-FFF2-40B4-BE49-F238E27FC236}">
                <a16:creationId xmlns:a16="http://schemas.microsoft.com/office/drawing/2014/main" id="{3FC85EE9-EC8F-490E-90DB-2D26083DF9AD}"/>
              </a:ext>
            </a:extLst>
          </p:cNvPr>
          <p:cNvGrpSpPr/>
          <p:nvPr/>
        </p:nvGrpSpPr>
        <p:grpSpPr>
          <a:xfrm>
            <a:off x="3285724" y="1266551"/>
            <a:ext cx="3026373" cy="1633488"/>
            <a:chOff x="6156885" y="1352066"/>
            <a:chExt cx="2043901" cy="904309"/>
          </a:xfrm>
        </p:grpSpPr>
        <p:sp>
          <p:nvSpPr>
            <p:cNvPr id="166" name="Google Shape;2614;p41">
              <a:extLst>
                <a:ext uri="{FF2B5EF4-FFF2-40B4-BE49-F238E27FC236}">
                  <a16:creationId xmlns:a16="http://schemas.microsoft.com/office/drawing/2014/main" id="{ACF1D3F9-32E5-4B4E-9088-BDA79EE4114E}"/>
                </a:ext>
              </a:extLst>
            </p:cNvPr>
            <p:cNvSpPr txBox="1"/>
            <p:nvPr/>
          </p:nvSpPr>
          <p:spPr>
            <a:xfrm>
              <a:off x="6156885" y="1683975"/>
              <a:ext cx="2043900" cy="57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 sz="1600" kern="0" dirty="0">
                  <a:latin typeface="Calibri" panose="020F0502020204030204" pitchFamily="34" charset="0"/>
                  <a:ea typeface="Roboto"/>
                  <a:cs typeface="Calibri" panose="020F0502020204030204" pitchFamily="34" charset="0"/>
                  <a:sym typeface="Roboto"/>
                </a:rPr>
                <a:t>especie: </a:t>
              </a:r>
              <a:r>
                <a:rPr lang="es-ES" sz="1600" i="1" dirty="0">
                  <a:effectLst/>
                  <a:latin typeface="Calibri" panose="020F0502020204030204" pitchFamily="34" charset="0"/>
                  <a:ea typeface="Arial" panose="020B0604020202020204" pitchFamily="34" charset="0"/>
                  <a:cs typeface="Calibri" panose="020F0502020204030204" pitchFamily="34" charset="0"/>
                </a:rPr>
                <a:t>Botrytis cinerea</a:t>
              </a:r>
              <a:endParaRPr lang="es-EC"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s-EC" sz="1600" dirty="0">
                  <a:effectLst/>
                  <a:latin typeface="Calibri" panose="020F0502020204030204" pitchFamily="34" charset="0"/>
                  <a:ea typeface="Times New Roman" panose="02020603050405020304" pitchFamily="18" charset="0"/>
                  <a:cs typeface="Calibri" panose="020F0502020204030204" pitchFamily="34" charset="0"/>
                </a:rPr>
                <a:t>filo: Ascomycota</a:t>
              </a:r>
              <a:endParaRPr kumimoji="0" sz="16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p:txBody>
        </p:sp>
        <p:sp>
          <p:nvSpPr>
            <p:cNvPr id="167" name="Google Shape;2615;p41">
              <a:extLst>
                <a:ext uri="{FF2B5EF4-FFF2-40B4-BE49-F238E27FC236}">
                  <a16:creationId xmlns:a16="http://schemas.microsoft.com/office/drawing/2014/main" id="{20FB63E8-6730-461D-9344-0E3507319F47}"/>
                </a:ext>
              </a:extLst>
            </p:cNvPr>
            <p:cNvSpPr txBox="1"/>
            <p:nvPr/>
          </p:nvSpPr>
          <p:spPr>
            <a:xfrm>
              <a:off x="6156886" y="1352066"/>
              <a:ext cx="2043900" cy="382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354F8B"/>
                  </a:solidFill>
                  <a:effectLst/>
                  <a:uLnTx/>
                  <a:uFillTx/>
                  <a:latin typeface="Calibri" panose="020F0502020204030204" pitchFamily="34" charset="0"/>
                  <a:ea typeface="Fira Sans Extra Condensed Medium"/>
                  <a:cs typeface="Calibri" panose="020F0502020204030204" pitchFamily="34" charset="0"/>
                  <a:sym typeface="Fira Sans Extra Condensed Medium"/>
                </a:rPr>
                <a:t>Moho gris o pudrición blanda</a:t>
              </a:r>
              <a:endParaRPr kumimoji="0" sz="1800" b="1" i="0" u="none" strike="noStrike" kern="0" cap="none" spc="0" normalizeH="0" baseline="0" noProof="0" dirty="0">
                <a:ln>
                  <a:noFill/>
                </a:ln>
                <a:solidFill>
                  <a:srgbClr val="354F8B"/>
                </a:solidFill>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grpSp>
      <p:grpSp>
        <p:nvGrpSpPr>
          <p:cNvPr id="159" name="Google Shape;2616;p41">
            <a:extLst>
              <a:ext uri="{FF2B5EF4-FFF2-40B4-BE49-F238E27FC236}">
                <a16:creationId xmlns:a16="http://schemas.microsoft.com/office/drawing/2014/main" id="{D8D6EC65-17C1-48BB-980A-A4ADA86D4B43}"/>
              </a:ext>
            </a:extLst>
          </p:cNvPr>
          <p:cNvGrpSpPr/>
          <p:nvPr/>
        </p:nvGrpSpPr>
        <p:grpSpPr>
          <a:xfrm>
            <a:off x="3285723" y="2675101"/>
            <a:ext cx="3026373" cy="1640714"/>
            <a:chOff x="6156884" y="2453900"/>
            <a:chExt cx="2043901" cy="908309"/>
          </a:xfrm>
        </p:grpSpPr>
        <p:sp>
          <p:nvSpPr>
            <p:cNvPr id="164" name="Google Shape;2617;p41">
              <a:extLst>
                <a:ext uri="{FF2B5EF4-FFF2-40B4-BE49-F238E27FC236}">
                  <a16:creationId xmlns:a16="http://schemas.microsoft.com/office/drawing/2014/main" id="{B2EBB137-04A7-46D5-8EE9-61A3DEF60C06}"/>
                </a:ext>
              </a:extLst>
            </p:cNvPr>
            <p:cNvSpPr txBox="1"/>
            <p:nvPr/>
          </p:nvSpPr>
          <p:spPr>
            <a:xfrm>
              <a:off x="6156885" y="2789809"/>
              <a:ext cx="2043900" cy="57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dirty="0">
                  <a:ln>
                    <a:noFill/>
                  </a:ln>
                  <a:solidFill>
                    <a:prstClr val="black"/>
                  </a:solidFill>
                  <a:effectLst/>
                  <a:uLnTx/>
                  <a:uFillTx/>
                  <a:latin typeface="Calibri" panose="020F0502020204030204" pitchFamily="34" charset="0"/>
                  <a:ea typeface="Roboto"/>
                  <a:cs typeface="Calibri" panose="020F0502020204030204" pitchFamily="34" charset="0"/>
                  <a:sym typeface="Roboto"/>
                </a:rPr>
                <a:t>género: </a:t>
              </a:r>
              <a:r>
                <a:rPr kumimoji="0" lang="es-EC" sz="16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Oidium</a:t>
              </a:r>
              <a:r>
                <a:rPr kumimoji="0" lang="es-EC"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sp.</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s-EC" sz="1600" dirty="0">
                  <a:latin typeface="Calibri" panose="020F0502020204030204" pitchFamily="34" charset="0"/>
                  <a:ea typeface="Times New Roman" panose="02020603050405020304" pitchFamily="18" charset="0"/>
                  <a:cs typeface="Calibri" panose="020F0502020204030204" pitchFamily="34" charset="0"/>
                </a:rPr>
                <a:t>o</a:t>
              </a:r>
              <a:r>
                <a:rPr kumimoji="0" lang="es-EC" sz="16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rden</a:t>
              </a:r>
              <a:r>
                <a:rPr kumimoji="0" lang="es-EC"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Erysiphales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rPr>
                <a:t>filo: Ascomycota</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p:txBody>
        </p:sp>
        <p:sp>
          <p:nvSpPr>
            <p:cNvPr id="165" name="Google Shape;2618;p41">
              <a:extLst>
                <a:ext uri="{FF2B5EF4-FFF2-40B4-BE49-F238E27FC236}">
                  <a16:creationId xmlns:a16="http://schemas.microsoft.com/office/drawing/2014/main" id="{49B46743-CB0B-4DCF-8553-C05C7CC5ABE9}"/>
                </a:ext>
              </a:extLst>
            </p:cNvPr>
            <p:cNvSpPr txBox="1"/>
            <p:nvPr/>
          </p:nvSpPr>
          <p:spPr>
            <a:xfrm>
              <a:off x="6156884" y="2453900"/>
              <a:ext cx="2043901" cy="382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 sz="1800" b="1" kern="0" dirty="0">
                  <a:solidFill>
                    <a:srgbClr val="537BCF"/>
                  </a:solidFill>
                  <a:latin typeface="Calibri" panose="020F0502020204030204" pitchFamily="34" charset="0"/>
                  <a:ea typeface="Fira Sans Extra Condensed Medium"/>
                  <a:cs typeface="Calibri" panose="020F0502020204030204" pitchFamily="34" charset="0"/>
                  <a:sym typeface="Fira Sans Extra Condensed Medium"/>
                </a:rPr>
                <a:t>Mildiu polvoso o cenicilla</a:t>
              </a:r>
              <a:endParaRPr kumimoji="0" sz="1800" b="1" i="0" u="none" strike="noStrike" kern="0" cap="none" spc="0" normalizeH="0" baseline="0" noProof="0" dirty="0">
                <a:ln>
                  <a:noFill/>
                </a:ln>
                <a:solidFill>
                  <a:srgbClr val="537BCF"/>
                </a:solidFill>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grpSp>
      <p:grpSp>
        <p:nvGrpSpPr>
          <p:cNvPr id="160" name="Google Shape;2619;p41">
            <a:extLst>
              <a:ext uri="{FF2B5EF4-FFF2-40B4-BE49-F238E27FC236}">
                <a16:creationId xmlns:a16="http://schemas.microsoft.com/office/drawing/2014/main" id="{3547638B-E10A-4C21-BD48-A0C8809CA90D}"/>
              </a:ext>
            </a:extLst>
          </p:cNvPr>
          <p:cNvGrpSpPr/>
          <p:nvPr/>
        </p:nvGrpSpPr>
        <p:grpSpPr>
          <a:xfrm>
            <a:off x="3295553" y="4285297"/>
            <a:ext cx="3026375" cy="1651382"/>
            <a:chOff x="6156883" y="3552210"/>
            <a:chExt cx="2043902" cy="914215"/>
          </a:xfrm>
        </p:grpSpPr>
        <p:sp>
          <p:nvSpPr>
            <p:cNvPr id="162" name="Google Shape;2620;p41">
              <a:extLst>
                <a:ext uri="{FF2B5EF4-FFF2-40B4-BE49-F238E27FC236}">
                  <a16:creationId xmlns:a16="http://schemas.microsoft.com/office/drawing/2014/main" id="{F96B9411-0627-4C42-BCFB-8404577E4298}"/>
                </a:ext>
              </a:extLst>
            </p:cNvPr>
            <p:cNvSpPr txBox="1"/>
            <p:nvPr/>
          </p:nvSpPr>
          <p:spPr>
            <a:xfrm>
              <a:off x="6156885" y="3894025"/>
              <a:ext cx="2043900" cy="57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600" kern="0" dirty="0">
                  <a:latin typeface="Calibri" panose="020F0502020204030204" pitchFamily="34" charset="0"/>
                  <a:ea typeface="Roboto"/>
                  <a:cs typeface="Calibri" panose="020F0502020204030204" pitchFamily="34" charset="0"/>
                  <a:sym typeface="Roboto"/>
                </a:rPr>
                <a:t>géneros: </a:t>
              </a:r>
              <a:r>
                <a:rPr lang="es-EC" sz="1600" i="1" dirty="0">
                  <a:effectLst/>
                  <a:latin typeface="Calibri" panose="020F0502020204030204" pitchFamily="34" charset="0"/>
                  <a:ea typeface="Times New Roman" panose="02020603050405020304" pitchFamily="18" charset="0"/>
                  <a:cs typeface="Calibri" panose="020F0502020204030204" pitchFamily="34" charset="0"/>
                </a:rPr>
                <a:t>Campylocarpon, Cylindrocarpon, Dactylonectria, </a:t>
              </a:r>
              <a:r>
                <a:rPr lang="es-ES" sz="1600" i="1" dirty="0">
                  <a:effectLst/>
                  <a:latin typeface="Calibri" panose="020F0502020204030204" pitchFamily="34" charset="0"/>
                  <a:ea typeface="Times New Roman" panose="02020603050405020304" pitchFamily="18" charset="0"/>
                  <a:cs typeface="Calibri" panose="020F0502020204030204" pitchFamily="34" charset="0"/>
                </a:rPr>
                <a:t>Thelonectria,</a:t>
              </a:r>
              <a:r>
                <a:rPr lang="es-EC" sz="1600" i="1" dirty="0">
                  <a:effectLst/>
                  <a:latin typeface="Calibri" panose="020F0502020204030204" pitchFamily="34" charset="0"/>
                  <a:ea typeface="Times New Roman" panose="02020603050405020304" pitchFamily="18" charset="0"/>
                  <a:cs typeface="Calibri" panose="020F0502020204030204" pitchFamily="34" charset="0"/>
                </a:rPr>
                <a:t> Ilyonectria y Neonectria</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effectLst/>
                  <a:latin typeface="Calibri" panose="020F0502020204030204" pitchFamily="34" charset="0"/>
                  <a:ea typeface="Times New Roman" panose="02020603050405020304" pitchFamily="18" charset="0"/>
                  <a:cs typeface="Calibri" panose="020F0502020204030204" pitchFamily="34" charset="0"/>
                </a:rPr>
                <a:t>filo: Ascomycota</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Roboto"/>
                <a:cs typeface="Calibri" panose="020F0502020204030204" pitchFamily="34" charset="0"/>
                <a:sym typeface="Roboto"/>
              </a:endParaRPr>
            </a:p>
          </p:txBody>
        </p:sp>
        <p:sp>
          <p:nvSpPr>
            <p:cNvPr id="163" name="Google Shape;2621;p41">
              <a:extLst>
                <a:ext uri="{FF2B5EF4-FFF2-40B4-BE49-F238E27FC236}">
                  <a16:creationId xmlns:a16="http://schemas.microsoft.com/office/drawing/2014/main" id="{063C0401-0A64-438A-8229-0382C87D1E1F}"/>
                </a:ext>
              </a:extLst>
            </p:cNvPr>
            <p:cNvSpPr txBox="1"/>
            <p:nvPr/>
          </p:nvSpPr>
          <p:spPr>
            <a:xfrm>
              <a:off x="6156883" y="3552210"/>
              <a:ext cx="2043902" cy="382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7CB6E7"/>
                  </a:solidFill>
                  <a:effectLst/>
                  <a:uLnTx/>
                  <a:uFillTx/>
                  <a:latin typeface="Calibri" panose="020F0502020204030204" pitchFamily="34" charset="0"/>
                  <a:ea typeface="Fira Sans Extra Condensed Medium"/>
                  <a:cs typeface="Calibri" panose="020F0502020204030204" pitchFamily="34" charset="0"/>
                  <a:sym typeface="Fira Sans Extra Condensed Medium"/>
                </a:rPr>
                <a:t>Enfermedad del pie negro</a:t>
              </a:r>
              <a:endParaRPr kumimoji="0" sz="1800" b="1" i="0" u="none" strike="noStrike" kern="0" cap="none" spc="0" normalizeH="0" baseline="0" noProof="0" dirty="0">
                <a:ln>
                  <a:noFill/>
                </a:ln>
                <a:solidFill>
                  <a:srgbClr val="7CB6E7"/>
                </a:solidFill>
                <a:effectLst/>
                <a:uLnTx/>
                <a:uFillTx/>
                <a:latin typeface="Calibri" panose="020F0502020204030204" pitchFamily="34" charset="0"/>
                <a:ea typeface="Fira Sans Extra Condensed Medium"/>
                <a:cs typeface="Calibri" panose="020F0502020204030204" pitchFamily="34" charset="0"/>
                <a:sym typeface="Fira Sans Extra Condensed Medium"/>
              </a:endParaRPr>
            </a:p>
          </p:txBody>
        </p:sp>
      </p:grpSp>
      <p:sp>
        <p:nvSpPr>
          <p:cNvPr id="161" name="Google Shape;2627;p41">
            <a:extLst>
              <a:ext uri="{FF2B5EF4-FFF2-40B4-BE49-F238E27FC236}">
                <a16:creationId xmlns:a16="http://schemas.microsoft.com/office/drawing/2014/main" id="{0673E98F-A32F-4E09-8D2C-012D34EDD0A8}"/>
              </a:ext>
            </a:extLst>
          </p:cNvPr>
          <p:cNvSpPr/>
          <p:nvPr/>
        </p:nvSpPr>
        <p:spPr>
          <a:xfrm>
            <a:off x="924850" y="5030696"/>
            <a:ext cx="48900" cy="74241"/>
          </a:xfrm>
          <a:custGeom>
            <a:avLst/>
            <a:gdLst/>
            <a:ahLst/>
            <a:cxnLst/>
            <a:rect l="l" t="t" r="r" b="b"/>
            <a:pathLst>
              <a:path w="1321" h="1644" extrusionOk="0">
                <a:moveTo>
                  <a:pt x="660" y="1"/>
                </a:moveTo>
                <a:cubicBezTo>
                  <a:pt x="491" y="569"/>
                  <a:pt x="0" y="983"/>
                  <a:pt x="108" y="1643"/>
                </a:cubicBezTo>
                <a:lnTo>
                  <a:pt x="1305" y="1643"/>
                </a:lnTo>
                <a:cubicBezTo>
                  <a:pt x="1320" y="1367"/>
                  <a:pt x="1305" y="1137"/>
                  <a:pt x="1182" y="906"/>
                </a:cubicBezTo>
                <a:cubicBezTo>
                  <a:pt x="1013" y="615"/>
                  <a:pt x="875" y="308"/>
                  <a:pt x="72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68" name="Imagen 167">
            <a:extLst>
              <a:ext uri="{FF2B5EF4-FFF2-40B4-BE49-F238E27FC236}">
                <a16:creationId xmlns:a16="http://schemas.microsoft.com/office/drawing/2014/main" id="{83F4650D-13A1-4CC4-9F9D-E337CF892A4F}"/>
              </a:ext>
            </a:extLst>
          </p:cNvPr>
          <p:cNvPicPr/>
          <p:nvPr/>
        </p:nvPicPr>
        <p:blipFill rotWithShape="1">
          <a:blip r:embed="rId3">
            <a:extLst>
              <a:ext uri="{28A0092B-C50C-407E-A947-70E740481C1C}">
                <a14:useLocalDpi xmlns:a14="http://schemas.microsoft.com/office/drawing/2010/main" val="0"/>
              </a:ext>
            </a:extLst>
          </a:blip>
          <a:srcRect l="20757" t="70102" r="21657" b="-1174"/>
          <a:stretch/>
        </p:blipFill>
        <p:spPr bwMode="auto">
          <a:xfrm>
            <a:off x="717629" y="1422333"/>
            <a:ext cx="2303910" cy="1505620"/>
          </a:xfrm>
          <a:prstGeom prst="rect">
            <a:avLst/>
          </a:prstGeom>
          <a:noFill/>
          <a:ln>
            <a:noFill/>
          </a:ln>
          <a:extLst>
            <a:ext uri="{53640926-AAD7-44D8-BBD7-CCE9431645EC}">
              <a14:shadowObscured xmlns:a14="http://schemas.microsoft.com/office/drawing/2010/main"/>
            </a:ext>
          </a:extLst>
        </p:spPr>
      </p:pic>
      <p:sp>
        <p:nvSpPr>
          <p:cNvPr id="170" name="CuadroTexto 169">
            <a:extLst>
              <a:ext uri="{FF2B5EF4-FFF2-40B4-BE49-F238E27FC236}">
                <a16:creationId xmlns:a16="http://schemas.microsoft.com/office/drawing/2014/main" id="{71D5077A-5912-4A35-95C2-0FCEF6967C71}"/>
              </a:ext>
            </a:extLst>
          </p:cNvPr>
          <p:cNvSpPr txBox="1"/>
          <p:nvPr/>
        </p:nvSpPr>
        <p:spPr>
          <a:xfrm>
            <a:off x="783563" y="5851289"/>
            <a:ext cx="3477541" cy="320024"/>
          </a:xfrm>
          <a:prstGeom prst="rect">
            <a:avLst/>
          </a:prstGeom>
          <a:noFill/>
        </p:spPr>
        <p:txBody>
          <a:bodyPr wrap="square">
            <a:spAutoFit/>
          </a:bodyPr>
          <a:lstStyle/>
          <a:p>
            <a:pPr algn="just">
              <a:lnSpc>
                <a:spcPct val="150000"/>
              </a:lnSpc>
            </a:pPr>
            <a:r>
              <a:rPr lang="en-US" sz="1050" i="1" dirty="0">
                <a:latin typeface="Calibri" panose="020F0502020204030204" pitchFamily="34" charset="0"/>
                <a:cs typeface="Calibri" panose="020F0502020204030204" pitchFamily="34" charset="0"/>
              </a:rPr>
              <a:t>Cylindrocarpon destructans, </a:t>
            </a:r>
            <a:r>
              <a:rPr lang="en-US" sz="1050" dirty="0">
                <a:latin typeface="Calibri" panose="020F0502020204030204" pitchFamily="34" charset="0"/>
                <a:cs typeface="Calibri" panose="020F0502020204030204" pitchFamily="34" charset="0"/>
              </a:rPr>
              <a:t>tomado de Cedeño et al. (2004)</a:t>
            </a:r>
            <a:endParaRPr lang="en-US" sz="1050"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173" name="Imagen 172">
            <a:extLst>
              <a:ext uri="{FF2B5EF4-FFF2-40B4-BE49-F238E27FC236}">
                <a16:creationId xmlns:a16="http://schemas.microsoft.com/office/drawing/2014/main" id="{93641819-B543-485F-9536-93BF52CB94F1}"/>
              </a:ext>
            </a:extLst>
          </p:cNvPr>
          <p:cNvPicPr/>
          <p:nvPr/>
        </p:nvPicPr>
        <p:blipFill rotWithShape="1">
          <a:blip r:embed="rId4"/>
          <a:srcRect l="49976" t="32444" r="1" b="1"/>
          <a:stretch/>
        </p:blipFill>
        <p:spPr>
          <a:xfrm rot="5400000">
            <a:off x="1428027" y="2520354"/>
            <a:ext cx="1090334" cy="2096690"/>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extrusionClr>
              <a:srgbClr val="FFFFFF"/>
            </a:extrusionClr>
          </a:sp3d>
        </p:spPr>
      </p:pic>
      <p:pic>
        <p:nvPicPr>
          <p:cNvPr id="3" name="Imagen 2">
            <a:extLst>
              <a:ext uri="{FF2B5EF4-FFF2-40B4-BE49-F238E27FC236}">
                <a16:creationId xmlns:a16="http://schemas.microsoft.com/office/drawing/2014/main" id="{FCFE52C4-9315-4B94-B190-B54B0C7AB591}"/>
              </a:ext>
            </a:extLst>
          </p:cNvPr>
          <p:cNvPicPr>
            <a:picLocks noChangeAspect="1"/>
          </p:cNvPicPr>
          <p:nvPr/>
        </p:nvPicPr>
        <p:blipFill>
          <a:blip r:embed="rId5"/>
          <a:stretch>
            <a:fillRect/>
          </a:stretch>
        </p:blipFill>
        <p:spPr>
          <a:xfrm>
            <a:off x="924849" y="4499330"/>
            <a:ext cx="2096690" cy="1326592"/>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extrusionClr>
              <a:srgbClr val="FFFFFF"/>
            </a:extrusionClr>
          </a:sp3d>
        </p:spPr>
      </p:pic>
      <p:sp>
        <p:nvSpPr>
          <p:cNvPr id="24" name="CuadroTexto 23">
            <a:extLst>
              <a:ext uri="{FF2B5EF4-FFF2-40B4-BE49-F238E27FC236}">
                <a16:creationId xmlns:a16="http://schemas.microsoft.com/office/drawing/2014/main" id="{B982B63F-6C7C-41DC-9CD3-708D7FF4B928}"/>
              </a:ext>
            </a:extLst>
          </p:cNvPr>
          <p:cNvSpPr txBox="1"/>
          <p:nvPr/>
        </p:nvSpPr>
        <p:spPr>
          <a:xfrm>
            <a:off x="800799" y="2712057"/>
            <a:ext cx="2417889" cy="261610"/>
          </a:xfrm>
          <a:prstGeom prst="rect">
            <a:avLst/>
          </a:prstGeom>
          <a:noFill/>
        </p:spPr>
        <p:txBody>
          <a:bodyPr wrap="square">
            <a:spAutoFit/>
          </a:bodyPr>
          <a:lstStyle/>
          <a:p>
            <a:r>
              <a:rPr lang="es-ES" sz="1050" dirty="0">
                <a:effectLst/>
                <a:latin typeface="Calibri" panose="020F0502020204030204" pitchFamily="34" charset="0"/>
                <a:ea typeface="Arial" panose="020B0604020202020204" pitchFamily="34" charset="0"/>
                <a:cs typeface="Calibri" panose="020F0502020204030204" pitchFamily="34" charset="0"/>
              </a:rPr>
              <a:t>Tomado de </a:t>
            </a:r>
            <a:r>
              <a:rPr lang="es-ES" sz="105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Arias et al. (2020).</a:t>
            </a:r>
            <a:r>
              <a:rPr lang="en-US" sz="1050" dirty="0">
                <a:latin typeface="Calibri" panose="020F0502020204030204" pitchFamily="34" charset="0"/>
                <a:cs typeface="Calibri" panose="020F0502020204030204" pitchFamily="34" charset="0"/>
              </a:rPr>
              <a:t> </a:t>
            </a:r>
          </a:p>
        </p:txBody>
      </p:sp>
      <p:sp>
        <p:nvSpPr>
          <p:cNvPr id="26" name="CuadroTexto 25">
            <a:extLst>
              <a:ext uri="{FF2B5EF4-FFF2-40B4-BE49-F238E27FC236}">
                <a16:creationId xmlns:a16="http://schemas.microsoft.com/office/drawing/2014/main" id="{8FED0D3B-E73D-458F-B127-B8D772DF4C82}"/>
              </a:ext>
            </a:extLst>
          </p:cNvPr>
          <p:cNvSpPr txBox="1"/>
          <p:nvPr/>
        </p:nvSpPr>
        <p:spPr>
          <a:xfrm>
            <a:off x="800799" y="4149835"/>
            <a:ext cx="2417889" cy="253916"/>
          </a:xfrm>
          <a:prstGeom prst="rect">
            <a:avLst/>
          </a:prstGeom>
          <a:noFill/>
        </p:spPr>
        <p:txBody>
          <a:bodyPr wrap="square">
            <a:spAutoFit/>
          </a:bodyPr>
          <a:lstStyle/>
          <a:p>
            <a:r>
              <a:rPr lang="es-ES" sz="1050" dirty="0">
                <a:effectLst/>
                <a:latin typeface="Calibri" panose="020F0502020204030204" pitchFamily="34" charset="0"/>
                <a:ea typeface="Arial" panose="020B0604020202020204" pitchFamily="34" charset="0"/>
                <a:cs typeface="Calibri" panose="020F0502020204030204" pitchFamily="34" charset="0"/>
              </a:rPr>
              <a:t>Tomado de Saldarriaga et al. (2017)</a:t>
            </a:r>
            <a:r>
              <a:rPr lang="es-ES" sz="105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endParaRPr lang="en-US" sz="1050" dirty="0">
              <a:latin typeface="Calibri" panose="020F0502020204030204" pitchFamily="34" charset="0"/>
              <a:cs typeface="Calibri" panose="020F0502020204030204" pitchFamily="34" charset="0"/>
            </a:endParaRPr>
          </a:p>
        </p:txBody>
      </p:sp>
      <p:sp>
        <p:nvSpPr>
          <p:cNvPr id="27" name="CuadroTexto 26">
            <a:extLst>
              <a:ext uri="{FF2B5EF4-FFF2-40B4-BE49-F238E27FC236}">
                <a16:creationId xmlns:a16="http://schemas.microsoft.com/office/drawing/2014/main" id="{561BF6DC-C516-4A70-A971-3EF0E0FAEB4C}"/>
              </a:ext>
            </a:extLst>
          </p:cNvPr>
          <p:cNvSpPr txBox="1"/>
          <p:nvPr/>
        </p:nvSpPr>
        <p:spPr>
          <a:xfrm>
            <a:off x="7747563" y="650217"/>
            <a:ext cx="3609968" cy="707886"/>
          </a:xfrm>
          <a:prstGeom prst="rect">
            <a:avLst/>
          </a:prstGeom>
          <a:noFill/>
        </p:spPr>
        <p:txBody>
          <a:bodyPr wrap="square" rtlCol="0">
            <a:spAutoFit/>
          </a:bodyPr>
          <a:lstStyle/>
          <a:p>
            <a:pPr algn="ctr"/>
            <a:r>
              <a:rPr lang="es-EC" sz="2000" b="1" dirty="0">
                <a:latin typeface="Calibri" panose="020F0502020204030204" pitchFamily="34" charset="0"/>
                <a:cs typeface="Calibri" panose="020F0502020204030204" pitchFamily="34" charset="0"/>
              </a:rPr>
              <a:t>Principales formas de tratamiento</a:t>
            </a:r>
            <a:endParaRPr lang="en-US" sz="2000" b="1" dirty="0">
              <a:latin typeface="Calibri" panose="020F0502020204030204" pitchFamily="34" charset="0"/>
              <a:cs typeface="Calibri" panose="020F0502020204030204" pitchFamily="34" charset="0"/>
            </a:endParaRPr>
          </a:p>
        </p:txBody>
      </p:sp>
      <p:grpSp>
        <p:nvGrpSpPr>
          <p:cNvPr id="86" name="Google Shape;2514;p66">
            <a:extLst>
              <a:ext uri="{FF2B5EF4-FFF2-40B4-BE49-F238E27FC236}">
                <a16:creationId xmlns:a16="http://schemas.microsoft.com/office/drawing/2014/main" id="{E836E7A8-4B10-4E11-9DC0-D554CD4E4B51}"/>
              </a:ext>
            </a:extLst>
          </p:cNvPr>
          <p:cNvGrpSpPr/>
          <p:nvPr/>
        </p:nvGrpSpPr>
        <p:grpSpPr>
          <a:xfrm>
            <a:off x="6550291" y="1836303"/>
            <a:ext cx="900000" cy="360000"/>
            <a:chOff x="4662475" y="1976500"/>
            <a:chExt cx="68725" cy="36625"/>
          </a:xfrm>
          <a:solidFill>
            <a:schemeClr val="tx2">
              <a:lumMod val="75000"/>
            </a:schemeClr>
          </a:solidFill>
        </p:grpSpPr>
        <p:sp>
          <p:nvSpPr>
            <p:cNvPr id="87" name="Google Shape;2515;p66">
              <a:extLst>
                <a:ext uri="{FF2B5EF4-FFF2-40B4-BE49-F238E27FC236}">
                  <a16:creationId xmlns:a16="http://schemas.microsoft.com/office/drawing/2014/main" id="{B4063930-2AC3-4F57-A0ED-71F2A7B2BD93}"/>
                </a:ext>
              </a:extLst>
            </p:cNvPr>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8" name="Google Shape;2516;p66">
              <a:extLst>
                <a:ext uri="{FF2B5EF4-FFF2-40B4-BE49-F238E27FC236}">
                  <a16:creationId xmlns:a16="http://schemas.microsoft.com/office/drawing/2014/main" id="{641B5159-8D45-4A9C-B8DD-16305DABFBFD}"/>
                </a:ext>
              </a:extLst>
            </p:cNvPr>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9" name="Google Shape;2517;p66">
              <a:extLst>
                <a:ext uri="{FF2B5EF4-FFF2-40B4-BE49-F238E27FC236}">
                  <a16:creationId xmlns:a16="http://schemas.microsoft.com/office/drawing/2014/main" id="{7B31FB0A-8767-42C2-A47D-E6DADB079C4B}"/>
                </a:ext>
              </a:extLst>
            </p:cNvPr>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nvGrpSpPr>
          <p:cNvPr id="90" name="Google Shape;2514;p66">
            <a:extLst>
              <a:ext uri="{FF2B5EF4-FFF2-40B4-BE49-F238E27FC236}">
                <a16:creationId xmlns:a16="http://schemas.microsoft.com/office/drawing/2014/main" id="{A51901FB-461A-482E-ABC7-98070E921B56}"/>
              </a:ext>
            </a:extLst>
          </p:cNvPr>
          <p:cNvGrpSpPr/>
          <p:nvPr/>
        </p:nvGrpSpPr>
        <p:grpSpPr>
          <a:xfrm>
            <a:off x="6554359" y="3281867"/>
            <a:ext cx="900000" cy="360000"/>
            <a:chOff x="4662475" y="1976500"/>
            <a:chExt cx="68725" cy="36625"/>
          </a:xfrm>
          <a:solidFill>
            <a:schemeClr val="tx2">
              <a:lumMod val="60000"/>
              <a:lumOff val="40000"/>
            </a:schemeClr>
          </a:solidFill>
        </p:grpSpPr>
        <p:sp>
          <p:nvSpPr>
            <p:cNvPr id="91" name="Google Shape;2515;p66">
              <a:extLst>
                <a:ext uri="{FF2B5EF4-FFF2-40B4-BE49-F238E27FC236}">
                  <a16:creationId xmlns:a16="http://schemas.microsoft.com/office/drawing/2014/main" id="{D911729A-2D7F-4AE1-ABA4-0FBE33340922}"/>
                </a:ext>
              </a:extLst>
            </p:cNvPr>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a:solidFill>
                <a:schemeClr val="tx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92" name="Google Shape;2516;p66">
              <a:extLst>
                <a:ext uri="{FF2B5EF4-FFF2-40B4-BE49-F238E27FC236}">
                  <a16:creationId xmlns:a16="http://schemas.microsoft.com/office/drawing/2014/main" id="{CBDE170F-6A24-45AA-935D-574B4D162F72}"/>
                </a:ext>
              </a:extLst>
            </p:cNvPr>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chemeClr val="tx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93" name="Google Shape;2517;p66">
              <a:extLst>
                <a:ext uri="{FF2B5EF4-FFF2-40B4-BE49-F238E27FC236}">
                  <a16:creationId xmlns:a16="http://schemas.microsoft.com/office/drawing/2014/main" id="{1E1EB60D-49CC-4DFD-A7A3-7097C29AE58A}"/>
                </a:ext>
              </a:extLst>
            </p:cNvPr>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chemeClr val="tx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nvGrpSpPr>
          <p:cNvPr id="94" name="Google Shape;2514;p66">
            <a:extLst>
              <a:ext uri="{FF2B5EF4-FFF2-40B4-BE49-F238E27FC236}">
                <a16:creationId xmlns:a16="http://schemas.microsoft.com/office/drawing/2014/main" id="{B96F2FC6-FC41-44E8-8822-F090EBCDC597}"/>
              </a:ext>
            </a:extLst>
          </p:cNvPr>
          <p:cNvGrpSpPr/>
          <p:nvPr/>
        </p:nvGrpSpPr>
        <p:grpSpPr>
          <a:xfrm>
            <a:off x="6550291" y="4955216"/>
            <a:ext cx="900000" cy="360000"/>
            <a:chOff x="4662475" y="1976500"/>
            <a:chExt cx="68725" cy="36625"/>
          </a:xfrm>
          <a:solidFill>
            <a:schemeClr val="tx2">
              <a:lumMod val="20000"/>
              <a:lumOff val="80000"/>
            </a:schemeClr>
          </a:solidFill>
        </p:grpSpPr>
        <p:sp>
          <p:nvSpPr>
            <p:cNvPr id="95" name="Google Shape;2515;p66">
              <a:extLst>
                <a:ext uri="{FF2B5EF4-FFF2-40B4-BE49-F238E27FC236}">
                  <a16:creationId xmlns:a16="http://schemas.microsoft.com/office/drawing/2014/main" id="{3A567FDF-5B55-40E6-B5D3-DBB6057C63A5}"/>
                </a:ext>
              </a:extLst>
            </p:cNvPr>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a:solidFill>
                <a:schemeClr val="tx2">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96" name="Google Shape;2516;p66">
              <a:extLst>
                <a:ext uri="{FF2B5EF4-FFF2-40B4-BE49-F238E27FC236}">
                  <a16:creationId xmlns:a16="http://schemas.microsoft.com/office/drawing/2014/main" id="{03D97DBE-A04A-4DF0-ADA7-95E85737D4E2}"/>
                </a:ext>
              </a:extLst>
            </p:cNvPr>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chemeClr val="tx2">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97" name="Google Shape;2517;p66">
              <a:extLst>
                <a:ext uri="{FF2B5EF4-FFF2-40B4-BE49-F238E27FC236}">
                  <a16:creationId xmlns:a16="http://schemas.microsoft.com/office/drawing/2014/main" id="{6AE7CB1C-9CEF-43D3-A376-07026F8568D4}"/>
                </a:ext>
              </a:extLst>
            </p:cNvPr>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chemeClr val="tx2">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185" name="Google Shape;564;p18">
            <a:extLst>
              <a:ext uri="{FF2B5EF4-FFF2-40B4-BE49-F238E27FC236}">
                <a16:creationId xmlns:a16="http://schemas.microsoft.com/office/drawing/2014/main" id="{F481617C-1F9F-4195-8A24-EA20A730E1F5}"/>
              </a:ext>
            </a:extLst>
          </p:cNvPr>
          <p:cNvSpPr/>
          <p:nvPr/>
        </p:nvSpPr>
        <p:spPr>
          <a:xfrm>
            <a:off x="7747563" y="1422332"/>
            <a:ext cx="3609968" cy="1361301"/>
          </a:xfrm>
          <a:prstGeom prst="rect">
            <a:avLst/>
          </a:prstGeom>
          <a:solidFill>
            <a:srgbClr val="354F8B"/>
          </a:solidFill>
          <a:ln>
            <a:noFill/>
          </a:ln>
        </p:spPr>
        <p:txBody>
          <a:bodyPr spcFirstLastPara="1" wrap="square" lIns="91425" tIns="91425" rIns="182875" bIns="91425" anchor="ctr" anchorCtr="0">
            <a:noAutofit/>
          </a:bodyPr>
          <a:lstStyle/>
          <a:p>
            <a:pPr marL="0" lvl="0" indent="0" algn="ctr" rtl="0">
              <a:spcBef>
                <a:spcPts val="0"/>
              </a:spcBef>
              <a:spcAft>
                <a:spcPts val="0"/>
              </a:spcAft>
              <a:buClr>
                <a:srgbClr val="000000"/>
              </a:buClr>
              <a:buSzPts val="1100"/>
              <a:buFont typeface="Arial"/>
              <a:buNone/>
            </a:pPr>
            <a:r>
              <a:rPr lang="es-ES" sz="1600" dirty="0">
                <a:solidFill>
                  <a:schemeClr val="bg1"/>
                </a:solidFill>
                <a:effectLst/>
                <a:latin typeface="Calibri" panose="020F0502020204030204" pitchFamily="34" charset="0"/>
                <a:ea typeface="Arial" panose="020B0604020202020204" pitchFamily="34" charset="0"/>
              </a:rPr>
              <a:t>benzimidazoles y dicarboximidas</a:t>
            </a:r>
          </a:p>
          <a:p>
            <a:pPr marL="0" lvl="0" indent="0" algn="ctr" rtl="0">
              <a:spcBef>
                <a:spcPts val="0"/>
              </a:spcBef>
              <a:spcAft>
                <a:spcPts val="0"/>
              </a:spcAft>
              <a:buClr>
                <a:srgbClr val="000000"/>
              </a:buClr>
              <a:buSzPts val="1100"/>
              <a:buFont typeface="Arial"/>
              <a:buNone/>
            </a:pPr>
            <a:r>
              <a:rPr lang="es-ES" sz="1600" dirty="0">
                <a:solidFill>
                  <a:schemeClr val="bg1"/>
                </a:solidFill>
                <a:latin typeface="Calibri" panose="020F0502020204030204" pitchFamily="34" charset="0"/>
                <a:ea typeface="Roboto"/>
                <a:cs typeface="Calibri" panose="020F0502020204030204" pitchFamily="34" charset="0"/>
                <a:sym typeface="Roboto"/>
              </a:rPr>
              <a:t>Ozono</a:t>
            </a:r>
          </a:p>
          <a:p>
            <a:pPr algn="ctr">
              <a:buClr>
                <a:srgbClr val="000000"/>
              </a:buClr>
              <a:buSzPts val="1100"/>
            </a:pPr>
            <a:r>
              <a:rPr lang="es-EC"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Hongos Trichoderma </a:t>
            </a:r>
            <a:r>
              <a:rPr lang="es-EC" sz="1600" b="1" i="0" dirty="0">
                <a:solidFill>
                  <a:schemeClr val="bg1"/>
                </a:solidFill>
                <a:effectLst/>
                <a:latin typeface="Calibri" panose="020F0502020204030204" pitchFamily="34" charset="0"/>
                <a:ea typeface="Arial" panose="020B0604020202020204" pitchFamily="34" charset="0"/>
                <a:cs typeface="Calibri" panose="020F0502020204030204" pitchFamily="34" charset="0"/>
              </a:rPr>
              <a:t>spp.</a:t>
            </a:r>
            <a:endParaRPr lang="en-US" sz="1600" b="1" i="1" dirty="0">
              <a:solidFill>
                <a:schemeClr val="bg1"/>
              </a:solidFill>
              <a:effectLst/>
              <a:latin typeface="Calibri" panose="020F0502020204030204" pitchFamily="34" charset="0"/>
              <a:ea typeface="Arial" panose="020B0604020202020204" pitchFamily="34" charset="0"/>
              <a:cs typeface="Arial" panose="020B0604020202020204" pitchFamily="34" charset="0"/>
            </a:endParaRPr>
          </a:p>
        </p:txBody>
      </p:sp>
      <p:sp>
        <p:nvSpPr>
          <p:cNvPr id="186" name="Google Shape;546;p18">
            <a:extLst>
              <a:ext uri="{FF2B5EF4-FFF2-40B4-BE49-F238E27FC236}">
                <a16:creationId xmlns:a16="http://schemas.microsoft.com/office/drawing/2014/main" id="{96873807-2EF6-4B62-9F39-9F3E83D8595D}"/>
              </a:ext>
            </a:extLst>
          </p:cNvPr>
          <p:cNvSpPr/>
          <p:nvPr/>
        </p:nvSpPr>
        <p:spPr>
          <a:xfrm>
            <a:off x="7747563" y="2900039"/>
            <a:ext cx="3609968" cy="1415776"/>
          </a:xfrm>
          <a:prstGeom prst="rect">
            <a:avLst/>
          </a:prstGeom>
          <a:solidFill>
            <a:srgbClr val="537BCF"/>
          </a:solidFill>
          <a:ln>
            <a:noFill/>
          </a:ln>
        </p:spPr>
        <p:txBody>
          <a:bodyPr spcFirstLastPara="1" wrap="square" lIns="91425" tIns="91425" rIns="182875" bIns="91425" anchor="ctr" anchorCtr="0">
            <a:noAutofit/>
          </a:bodyPr>
          <a:lstStyle/>
          <a:p>
            <a:pPr marL="0" lvl="0" indent="0" algn="ctr" rtl="0">
              <a:spcBef>
                <a:spcPts val="0"/>
              </a:spcBef>
              <a:spcAft>
                <a:spcPts val="0"/>
              </a:spcAft>
              <a:buClr>
                <a:srgbClr val="000000"/>
              </a:buClr>
              <a:buSzPts val="1100"/>
              <a:buFont typeface="Arial"/>
              <a:buNone/>
            </a:pPr>
            <a:r>
              <a:rPr lang="en" sz="1600" dirty="0">
                <a:solidFill>
                  <a:schemeClr val="bg1"/>
                </a:solidFill>
                <a:latin typeface="Calibri" panose="020F0502020204030204" pitchFamily="34" charset="0"/>
                <a:ea typeface="Roboto"/>
                <a:cs typeface="Calibri" panose="020F0502020204030204" pitchFamily="34" charset="0"/>
                <a:sym typeface="Roboto"/>
              </a:rPr>
              <a:t>Quitosano</a:t>
            </a:r>
          </a:p>
          <a:p>
            <a:pPr marL="0" lvl="0" indent="0" algn="ctr" rtl="0">
              <a:spcBef>
                <a:spcPts val="0"/>
              </a:spcBef>
              <a:spcAft>
                <a:spcPts val="0"/>
              </a:spcAft>
              <a:buClr>
                <a:srgbClr val="000000"/>
              </a:buClr>
              <a:buSzPts val="1100"/>
              <a:buFont typeface="Arial"/>
              <a:buNone/>
            </a:pPr>
            <a:r>
              <a:rPr lang="es-EC"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Hongos Trichoderma </a:t>
            </a:r>
            <a:r>
              <a:rPr lang="es-EC" sz="1600" b="1" i="0" dirty="0">
                <a:solidFill>
                  <a:schemeClr val="bg1"/>
                </a:solidFill>
                <a:effectLst/>
                <a:latin typeface="Calibri" panose="020F0502020204030204" pitchFamily="34" charset="0"/>
                <a:ea typeface="Arial" panose="020B0604020202020204" pitchFamily="34" charset="0"/>
                <a:cs typeface="Calibri" panose="020F0502020204030204" pitchFamily="34" charset="0"/>
              </a:rPr>
              <a:t>spp.</a:t>
            </a:r>
            <a:endParaRPr lang="en-US" sz="1600" b="1" i="1" dirty="0">
              <a:solidFill>
                <a:schemeClr val="bg1"/>
              </a:solidFill>
              <a:effectLst/>
              <a:latin typeface="Calibri" panose="020F0502020204030204" pitchFamily="34" charset="0"/>
              <a:ea typeface="Arial" panose="020B0604020202020204" pitchFamily="34" charset="0"/>
              <a:cs typeface="Arial" panose="020B0604020202020204" pitchFamily="34" charset="0"/>
            </a:endParaRPr>
          </a:p>
        </p:txBody>
      </p:sp>
      <p:sp>
        <p:nvSpPr>
          <p:cNvPr id="187" name="Google Shape;572;p18">
            <a:extLst>
              <a:ext uri="{FF2B5EF4-FFF2-40B4-BE49-F238E27FC236}">
                <a16:creationId xmlns:a16="http://schemas.microsoft.com/office/drawing/2014/main" id="{F260B022-9DBA-4A10-8B10-EA78906F1155}"/>
              </a:ext>
            </a:extLst>
          </p:cNvPr>
          <p:cNvSpPr/>
          <p:nvPr/>
        </p:nvSpPr>
        <p:spPr>
          <a:xfrm>
            <a:off x="7747563" y="4539212"/>
            <a:ext cx="3609968" cy="1286709"/>
          </a:xfrm>
          <a:prstGeom prst="rect">
            <a:avLst/>
          </a:prstGeom>
          <a:solidFill>
            <a:srgbClr val="7CB6E7"/>
          </a:solidFill>
          <a:ln>
            <a:noFill/>
          </a:ln>
        </p:spPr>
        <p:txBody>
          <a:bodyPr spcFirstLastPara="1" wrap="square" lIns="91425" tIns="91425" rIns="182875" bIns="91425" anchor="ctr" anchorCtr="0">
            <a:noAutofit/>
          </a:bodyPr>
          <a:lstStyle/>
          <a:p>
            <a:pPr marL="0" lvl="0" indent="0" algn="ctr" rtl="0">
              <a:spcBef>
                <a:spcPts val="0"/>
              </a:spcBef>
              <a:spcAft>
                <a:spcPts val="0"/>
              </a:spcAft>
              <a:buClr>
                <a:srgbClr val="000000"/>
              </a:buClr>
              <a:buSzPts val="1100"/>
              <a:buFont typeface="Arial"/>
              <a:buNone/>
            </a:pPr>
            <a:r>
              <a:rPr lang="en-US" sz="1600" dirty="0">
                <a:solidFill>
                  <a:srgbClr val="FDFDFD"/>
                </a:solidFill>
                <a:latin typeface="Calibri" panose="020F0502020204030204" pitchFamily="34" charset="0"/>
                <a:ea typeface="Roboto"/>
                <a:cs typeface="Calibri" panose="020F0502020204030204" pitchFamily="34" charset="0"/>
                <a:sym typeface="Roboto"/>
              </a:rPr>
              <a:t>Quitosano</a:t>
            </a:r>
          </a:p>
          <a:p>
            <a:pPr algn="ctr">
              <a:buClr>
                <a:srgbClr val="000000"/>
              </a:buClr>
              <a:buSzPts val="1100"/>
            </a:pPr>
            <a:r>
              <a:rPr lang="es-EC"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Hongos Trichoderma </a:t>
            </a:r>
            <a:r>
              <a:rPr lang="es-EC" sz="1600" b="1" i="0" dirty="0">
                <a:solidFill>
                  <a:schemeClr val="bg1"/>
                </a:solidFill>
                <a:effectLst/>
                <a:latin typeface="Calibri" panose="020F0502020204030204" pitchFamily="34" charset="0"/>
                <a:ea typeface="Arial" panose="020B0604020202020204" pitchFamily="34" charset="0"/>
                <a:cs typeface="Calibri" panose="020F0502020204030204" pitchFamily="34" charset="0"/>
              </a:rPr>
              <a:t>spp.</a:t>
            </a:r>
            <a:endParaRPr lang="en-US" sz="1600" b="1" i="1" dirty="0">
              <a:solidFill>
                <a:schemeClr val="bg1"/>
              </a:solidFill>
              <a:effectLst/>
              <a:latin typeface="Calibri" panose="020F050202020403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092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43">
            <a:extLst>
              <a:ext uri="{FF2B5EF4-FFF2-40B4-BE49-F238E27FC236}">
                <a16:creationId xmlns:a16="http://schemas.microsoft.com/office/drawing/2014/main" id="{7B91F1A4-2748-4CBC-ADA7-E4B746BC3289}"/>
              </a:ext>
            </a:extLst>
          </p:cNvPr>
          <p:cNvSpPr txBox="1"/>
          <p:nvPr/>
        </p:nvSpPr>
        <p:spPr>
          <a:xfrm>
            <a:off x="-222925" y="745889"/>
            <a:ext cx="2818022" cy="400110"/>
          </a:xfrm>
          <a:prstGeom prst="rect">
            <a:avLst/>
          </a:prstGeom>
          <a:noFill/>
        </p:spPr>
        <p:txBody>
          <a:bodyPr wrap="square" rtlCol="0">
            <a:spAutoFit/>
          </a:bodyPr>
          <a:lstStyle/>
          <a:p>
            <a:pPr algn="ctr"/>
            <a:r>
              <a:rPr lang="es-EC" sz="2000" b="1" i="1" dirty="0">
                <a:latin typeface="Calibri" panose="020F0502020204030204" pitchFamily="34" charset="0"/>
                <a:cs typeface="Calibri" panose="020F0502020204030204" pitchFamily="34" charset="0"/>
              </a:rPr>
              <a:t>Trichoderma</a:t>
            </a:r>
            <a:r>
              <a:rPr lang="es-EC" sz="2000" b="1" dirty="0">
                <a:latin typeface="Calibri" panose="020F0502020204030204" pitchFamily="34" charset="0"/>
                <a:cs typeface="Calibri" panose="020F0502020204030204" pitchFamily="34" charset="0"/>
              </a:rPr>
              <a:t> spp.</a:t>
            </a:r>
            <a:endParaRPr lang="en-US" sz="2000" b="1" dirty="0">
              <a:latin typeface="Calibri" panose="020F0502020204030204" pitchFamily="34" charset="0"/>
              <a:cs typeface="Calibri" panose="020F0502020204030204" pitchFamily="34" charset="0"/>
            </a:endParaRPr>
          </a:p>
        </p:txBody>
      </p:sp>
      <p:sp>
        <p:nvSpPr>
          <p:cNvPr id="45" name="Título 5">
            <a:extLst>
              <a:ext uri="{FF2B5EF4-FFF2-40B4-BE49-F238E27FC236}">
                <a16:creationId xmlns:a16="http://schemas.microsoft.com/office/drawing/2014/main" id="{3E19660F-1615-4617-B496-94C2A59CED30}"/>
              </a:ext>
            </a:extLst>
          </p:cNvPr>
          <p:cNvSpPr>
            <a:spLocks noGrp="1"/>
          </p:cNvSpPr>
          <p:nvPr>
            <p:ph type="title"/>
          </p:nvPr>
        </p:nvSpPr>
        <p:spPr>
          <a:xfrm>
            <a:off x="207220" y="104502"/>
            <a:ext cx="5111229" cy="615163"/>
          </a:xfrm>
        </p:spPr>
        <p:txBody>
          <a:bodyPr/>
          <a:lstStyle/>
          <a:p>
            <a:pPr algn="l"/>
            <a:r>
              <a:rPr lang="es-ES" sz="3200" i="0" dirty="0">
                <a:solidFill>
                  <a:schemeClr val="bg1">
                    <a:lumMod val="50000"/>
                  </a:schemeClr>
                </a:solidFill>
                <a:latin typeface="Calibri" panose="020F0502020204030204" pitchFamily="34" charset="0"/>
                <a:cs typeface="Calibri" panose="020F0502020204030204" pitchFamily="34" charset="0"/>
              </a:rPr>
              <a:t>introducción</a:t>
            </a:r>
          </a:p>
        </p:txBody>
      </p:sp>
      <p:pic>
        <p:nvPicPr>
          <p:cNvPr id="54" name="Imagen 53">
            <a:extLst>
              <a:ext uri="{FF2B5EF4-FFF2-40B4-BE49-F238E27FC236}">
                <a16:creationId xmlns:a16="http://schemas.microsoft.com/office/drawing/2014/main" id="{52590EA0-C239-4F96-9B6E-E83CA0F2CB23}"/>
              </a:ext>
            </a:extLst>
          </p:cNvPr>
          <p:cNvPicPr>
            <a:picLocks noChangeAspect="1"/>
          </p:cNvPicPr>
          <p:nvPr/>
        </p:nvPicPr>
        <p:blipFill>
          <a:blip r:embed="rId3"/>
          <a:stretch>
            <a:fillRect/>
          </a:stretch>
        </p:blipFill>
        <p:spPr>
          <a:xfrm>
            <a:off x="171297" y="1212742"/>
            <a:ext cx="8529043" cy="877900"/>
          </a:xfrm>
          <a:prstGeom prst="rect">
            <a:avLst/>
          </a:prstGeom>
        </p:spPr>
      </p:pic>
      <p:sp>
        <p:nvSpPr>
          <p:cNvPr id="58" name="CuadroTexto 57">
            <a:extLst>
              <a:ext uri="{FF2B5EF4-FFF2-40B4-BE49-F238E27FC236}">
                <a16:creationId xmlns:a16="http://schemas.microsoft.com/office/drawing/2014/main" id="{412301CA-9553-4B37-9B04-3817C96AD943}"/>
              </a:ext>
            </a:extLst>
          </p:cNvPr>
          <p:cNvSpPr txBox="1"/>
          <p:nvPr/>
        </p:nvSpPr>
        <p:spPr>
          <a:xfrm>
            <a:off x="171297" y="2047831"/>
            <a:ext cx="4038600" cy="253916"/>
          </a:xfrm>
          <a:prstGeom prst="rect">
            <a:avLst/>
          </a:prstGeom>
          <a:noFill/>
        </p:spPr>
        <p:txBody>
          <a:bodyPr wrap="square">
            <a:spAutoFit/>
          </a:bodyPr>
          <a:lstStyle/>
          <a:p>
            <a:r>
              <a:rPr lang="es-ES" sz="1050" dirty="0">
                <a:effectLst/>
                <a:latin typeface="Calibri" panose="020F0502020204030204" pitchFamily="34" charset="0"/>
                <a:ea typeface="Arial" panose="020B0604020202020204" pitchFamily="34" charset="0"/>
                <a:cs typeface="Calibri" panose="020F0502020204030204" pitchFamily="34" charset="0"/>
              </a:rPr>
              <a:t>Basado en datos </a:t>
            </a:r>
            <a:r>
              <a:rPr lang="es-ES" sz="1050" dirty="0">
                <a:latin typeface="Calibri" panose="020F0502020204030204" pitchFamily="34" charset="0"/>
                <a:ea typeface="Arial" panose="020B0604020202020204" pitchFamily="34" charset="0"/>
                <a:cs typeface="Calibri" panose="020F0502020204030204" pitchFamily="34" charset="0"/>
              </a:rPr>
              <a:t>de NCBI </a:t>
            </a:r>
            <a:r>
              <a:rPr lang="es-ES" sz="1050" dirty="0">
                <a:solidFill>
                  <a:srgbClr val="000000"/>
                </a:solidFill>
                <a:effectLst/>
                <a:latin typeface="Calibri" panose="020F0502020204030204" pitchFamily="34" charset="0"/>
                <a:ea typeface="Arial" panose="020B0604020202020204" pitchFamily="34" charset="0"/>
                <a:cs typeface="Calibri" panose="020F0502020204030204" pitchFamily="34" charset="0"/>
              </a:rPr>
              <a:t>(2021).</a:t>
            </a:r>
            <a:r>
              <a:rPr lang="en-US" sz="1050" dirty="0">
                <a:latin typeface="Calibri" panose="020F0502020204030204" pitchFamily="34" charset="0"/>
                <a:cs typeface="Calibri" panose="020F0502020204030204" pitchFamily="34" charset="0"/>
              </a:rPr>
              <a:t> </a:t>
            </a:r>
          </a:p>
        </p:txBody>
      </p:sp>
      <p:grpSp>
        <p:nvGrpSpPr>
          <p:cNvPr id="496" name="Google Shape;6455;p75">
            <a:extLst>
              <a:ext uri="{FF2B5EF4-FFF2-40B4-BE49-F238E27FC236}">
                <a16:creationId xmlns:a16="http://schemas.microsoft.com/office/drawing/2014/main" id="{EAD5E26B-2686-467F-99DF-C77A3E5CE032}"/>
              </a:ext>
            </a:extLst>
          </p:cNvPr>
          <p:cNvGrpSpPr/>
          <p:nvPr/>
        </p:nvGrpSpPr>
        <p:grpSpPr>
          <a:xfrm rot="16200000">
            <a:off x="5693042" y="2110451"/>
            <a:ext cx="2959949" cy="3342541"/>
            <a:chOff x="7188425" y="3874492"/>
            <a:chExt cx="1236480" cy="467813"/>
          </a:xfrm>
        </p:grpSpPr>
        <p:cxnSp>
          <p:nvCxnSpPr>
            <p:cNvPr id="507" name="Google Shape;6457;p75">
              <a:extLst>
                <a:ext uri="{FF2B5EF4-FFF2-40B4-BE49-F238E27FC236}">
                  <a16:creationId xmlns:a16="http://schemas.microsoft.com/office/drawing/2014/main" id="{54FE62F4-D73F-4E54-8BFF-73D5DF80BEBE}"/>
                </a:ext>
              </a:extLst>
            </p:cNvPr>
            <p:cNvCxnSpPr>
              <a:cxnSpLocks/>
            </p:cNvCxnSpPr>
            <p:nvPr/>
          </p:nvCxnSpPr>
          <p:spPr>
            <a:xfrm rot="5400000">
              <a:off x="7361661" y="4245757"/>
              <a:ext cx="68076" cy="0"/>
            </a:xfrm>
            <a:prstGeom prst="straightConnector1">
              <a:avLst/>
            </a:prstGeom>
            <a:ln>
              <a:headEnd type="none" w="med" len="med"/>
              <a:tailEnd type="diamond" w="med" len="med"/>
            </a:ln>
          </p:spPr>
          <p:style>
            <a:lnRef idx="1">
              <a:schemeClr val="accent5"/>
            </a:lnRef>
            <a:fillRef idx="2">
              <a:schemeClr val="accent5"/>
            </a:fillRef>
            <a:effectRef idx="1">
              <a:schemeClr val="accent5"/>
            </a:effectRef>
            <a:fontRef idx="minor">
              <a:schemeClr val="dk1"/>
            </a:fontRef>
          </p:style>
        </p:cxnSp>
        <p:sp>
          <p:nvSpPr>
            <p:cNvPr id="506" name="Google Shape;6461;p75">
              <a:extLst>
                <a:ext uri="{FF2B5EF4-FFF2-40B4-BE49-F238E27FC236}">
                  <a16:creationId xmlns:a16="http://schemas.microsoft.com/office/drawing/2014/main" id="{0A6EB747-6603-4F54-AD9F-FFE9B77E8312}"/>
                </a:ext>
              </a:extLst>
            </p:cNvPr>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vert="vert" wrap="square" lIns="91425" tIns="91425" rIns="91425" bIns="91425" anchor="ctr" anchorCtr="0">
              <a:noAutofit/>
            </a:bodyPr>
            <a:lstStyle/>
            <a:p>
              <a:pPr algn="ctr"/>
              <a:r>
                <a:rPr lang="es-EC" sz="1400" dirty="0">
                  <a:latin typeface="Calibri" panose="020F0502020204030204" pitchFamily="34" charset="0"/>
                  <a:cs typeface="Calibri" panose="020F0502020204030204" pitchFamily="34" charset="0"/>
                </a:rPr>
                <a:t>Mecanismos de importancia como biocontrol</a:t>
              </a:r>
              <a:endParaRPr dirty="0">
                <a:latin typeface="Calibri" panose="020F0502020204030204" pitchFamily="34" charset="0"/>
                <a:cs typeface="Calibri" panose="020F0502020204030204" pitchFamily="34" charset="0"/>
              </a:endParaRPr>
            </a:p>
          </p:txBody>
        </p:sp>
        <p:grpSp>
          <p:nvGrpSpPr>
            <p:cNvPr id="499" name="Google Shape;6462;p75">
              <a:extLst>
                <a:ext uri="{FF2B5EF4-FFF2-40B4-BE49-F238E27FC236}">
                  <a16:creationId xmlns:a16="http://schemas.microsoft.com/office/drawing/2014/main" id="{7C51083F-97F4-4137-80A6-9908F856ECF1}"/>
                </a:ext>
              </a:extLst>
            </p:cNvPr>
            <p:cNvGrpSpPr/>
            <p:nvPr/>
          </p:nvGrpSpPr>
          <p:grpSpPr>
            <a:xfrm>
              <a:off x="7395699" y="3874492"/>
              <a:ext cx="619116" cy="467813"/>
              <a:chOff x="7395699" y="3874492"/>
              <a:chExt cx="619116" cy="467813"/>
            </a:xfrm>
          </p:grpSpPr>
          <p:cxnSp>
            <p:nvCxnSpPr>
              <p:cNvPr id="503" name="Google Shape;6463;p75">
                <a:extLst>
                  <a:ext uri="{FF2B5EF4-FFF2-40B4-BE49-F238E27FC236}">
                    <a16:creationId xmlns:a16="http://schemas.microsoft.com/office/drawing/2014/main" id="{005EE66B-952C-4E82-97FF-F0371DFE85DF}"/>
                  </a:ext>
                </a:extLst>
              </p:cNvPr>
              <p:cNvCxnSpPr>
                <a:cxnSpLocks/>
              </p:cNvCxnSpPr>
              <p:nvPr/>
            </p:nvCxnSpPr>
            <p:spPr>
              <a:xfrm rot="5400000">
                <a:off x="7361670" y="4308258"/>
                <a:ext cx="68076" cy="17"/>
              </a:xfrm>
              <a:prstGeom prst="straightConnector1">
                <a:avLst/>
              </a:prstGeom>
              <a:ln>
                <a:headEnd type="none" w="med" len="med"/>
                <a:tailEnd type="diamond" w="med" len="med"/>
              </a:ln>
            </p:spPr>
            <p:style>
              <a:lnRef idx="1">
                <a:schemeClr val="accent5"/>
              </a:lnRef>
              <a:fillRef idx="2">
                <a:schemeClr val="accent5"/>
              </a:fillRef>
              <a:effectRef idx="1">
                <a:schemeClr val="accent5"/>
              </a:effectRef>
              <a:fontRef idx="minor">
                <a:schemeClr val="dk1"/>
              </a:fontRef>
            </p:style>
          </p:cxnSp>
          <p:sp>
            <p:nvSpPr>
              <p:cNvPr id="504" name="Google Shape;6464;p75">
                <a:extLst>
                  <a:ext uri="{FF2B5EF4-FFF2-40B4-BE49-F238E27FC236}">
                    <a16:creationId xmlns:a16="http://schemas.microsoft.com/office/drawing/2014/main" id="{60CF65D7-D521-4798-B961-2A0C959E95F9}"/>
                  </a:ext>
                </a:extLst>
              </p:cNvPr>
              <p:cNvSpPr/>
              <p:nvPr/>
            </p:nvSpPr>
            <p:spPr>
              <a:xfrm>
                <a:off x="7603341" y="3874492"/>
                <a:ext cx="411474" cy="356237"/>
              </a:xfrm>
              <a:custGeom>
                <a:avLst/>
                <a:gdLst/>
                <a:ahLst/>
                <a:cxnLst/>
                <a:rect l="l" t="t" r="r" b="b"/>
                <a:pathLst>
                  <a:path w="69330" h="60023" extrusionOk="0">
                    <a:moveTo>
                      <a:pt x="17333" y="0"/>
                    </a:moveTo>
                    <a:lnTo>
                      <a:pt x="1" y="30011"/>
                    </a:lnTo>
                    <a:lnTo>
                      <a:pt x="17333" y="60023"/>
                    </a:lnTo>
                    <a:lnTo>
                      <a:pt x="51998" y="60023"/>
                    </a:lnTo>
                    <a:lnTo>
                      <a:pt x="69330" y="30011"/>
                    </a:lnTo>
                    <a:lnTo>
                      <a:pt x="51998" y="0"/>
                    </a:lnTo>
                    <a:close/>
                  </a:path>
                </a:pathLst>
              </a:cu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vert="vert" wrap="square" lIns="91425" tIns="91425" rIns="91425" bIns="91425" anchor="ctr" anchorCtr="0">
                <a:noAutofit/>
              </a:bodyPr>
              <a:lstStyle/>
              <a:p>
                <a:pPr marL="0" lvl="0" indent="0" algn="ctr" rtl="0">
                  <a:spcBef>
                    <a:spcPts val="0"/>
                  </a:spcBef>
                  <a:spcAft>
                    <a:spcPts val="0"/>
                  </a:spcAft>
                  <a:buNone/>
                </a:pPr>
                <a:r>
                  <a:rPr lang="en-US" sz="1400" dirty="0" err="1">
                    <a:latin typeface="Calibri" panose="020F0502020204030204" pitchFamily="34" charset="0"/>
                    <a:cs typeface="Calibri" panose="020F0502020204030204" pitchFamily="34" charset="0"/>
                  </a:rPr>
                  <a:t>Cosmopolitas</a:t>
                </a:r>
                <a:r>
                  <a:rPr lang="en-US"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sym typeface="Wingdings" panose="05000000000000000000" pitchFamily="2" charset="2"/>
                  </a:rPr>
                  <a:t> </a:t>
                </a:r>
                <a:r>
                  <a:rPr lang="en-US" sz="1400" dirty="0" err="1">
                    <a:latin typeface="Calibri" panose="020F0502020204030204" pitchFamily="34" charset="0"/>
                    <a:cs typeface="Calibri" panose="020F0502020204030204" pitchFamily="34" charset="0"/>
                    <a:sym typeface="Wingdings" panose="05000000000000000000" pitchFamily="2" charset="2"/>
                  </a:rPr>
                  <a:t>habitan</a:t>
                </a:r>
                <a:r>
                  <a:rPr lang="en-US" sz="1400" dirty="0">
                    <a:latin typeface="Calibri" panose="020F0502020204030204" pitchFamily="34" charset="0"/>
                    <a:cs typeface="Calibri" panose="020F0502020204030204" pitchFamily="34" charset="0"/>
                    <a:sym typeface="Wingdings" panose="05000000000000000000" pitchFamily="2" charset="2"/>
                  </a:rPr>
                  <a:t> </a:t>
                </a:r>
                <a:r>
                  <a:rPr lang="en-US" sz="1400" dirty="0" err="1">
                    <a:latin typeface="Calibri" panose="020F0502020204030204" pitchFamily="34" charset="0"/>
                    <a:cs typeface="Calibri" panose="020F0502020204030204" pitchFamily="34" charset="0"/>
                    <a:sym typeface="Wingdings" panose="05000000000000000000" pitchFamily="2" charset="2"/>
                  </a:rPr>
                  <a:t>especialmente</a:t>
                </a:r>
                <a:r>
                  <a:rPr lang="en-US" sz="1400" dirty="0">
                    <a:latin typeface="Calibri" panose="020F0502020204030204" pitchFamily="34" charset="0"/>
                    <a:cs typeface="Calibri" panose="020F0502020204030204" pitchFamily="34" charset="0"/>
                    <a:sym typeface="Wingdings" panose="05000000000000000000" pitchFamily="2" charset="2"/>
                  </a:rPr>
                  <a:t> en la </a:t>
                </a:r>
                <a:r>
                  <a:rPr lang="en-US" sz="1400" dirty="0" err="1">
                    <a:latin typeface="Calibri" panose="020F0502020204030204" pitchFamily="34" charset="0"/>
                    <a:cs typeface="Calibri" panose="020F0502020204030204" pitchFamily="34" charset="0"/>
                    <a:sym typeface="Wingdings" panose="05000000000000000000" pitchFamily="2" charset="2"/>
                  </a:rPr>
                  <a:t>riz</a:t>
                </a:r>
                <a:r>
                  <a:rPr lang="es-EC" sz="1400" dirty="0" err="1">
                    <a:latin typeface="Calibri" panose="020F0502020204030204" pitchFamily="34" charset="0"/>
                    <a:cs typeface="Calibri" panose="020F0502020204030204" pitchFamily="34" charset="0"/>
                    <a:sym typeface="Wingdings" panose="05000000000000000000" pitchFamily="2" charset="2"/>
                  </a:rPr>
                  <a:t>ósfera</a:t>
                </a:r>
                <a:endParaRPr sz="1600" dirty="0">
                  <a:latin typeface="Calibri" panose="020F0502020204030204" pitchFamily="34" charset="0"/>
                  <a:cs typeface="Calibri" panose="020F0502020204030204" pitchFamily="34" charset="0"/>
                </a:endParaRPr>
              </a:p>
            </p:txBody>
          </p:sp>
        </p:grpSp>
        <p:sp>
          <p:nvSpPr>
            <p:cNvPr id="502" name="Google Shape;6467;p75">
              <a:extLst>
                <a:ext uri="{FF2B5EF4-FFF2-40B4-BE49-F238E27FC236}">
                  <a16:creationId xmlns:a16="http://schemas.microsoft.com/office/drawing/2014/main" id="{4DF41666-C6F0-4D43-A904-2C8581648A6F}"/>
                </a:ext>
              </a:extLst>
            </p:cNvPr>
            <p:cNvSpPr/>
            <p:nvPr/>
          </p:nvSpPr>
          <p:spPr>
            <a:xfrm>
              <a:off x="8013776"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vert="vert" wrap="square" lIns="91425" tIns="91425" rIns="91425" bIns="91425" anchor="ctr" anchorCtr="0">
              <a:noAutofit/>
            </a:bodyPr>
            <a:lstStyle/>
            <a:p>
              <a:pPr marL="0" lvl="0" indent="0" algn="ctr" rtl="0">
                <a:spcBef>
                  <a:spcPts val="0"/>
                </a:spcBef>
                <a:spcAft>
                  <a:spcPts val="0"/>
                </a:spcAft>
                <a:buNone/>
              </a:pPr>
              <a:r>
                <a:rPr lang="es-EC" sz="1400" dirty="0">
                  <a:latin typeface="Calibri" panose="020F0502020204030204" pitchFamily="34" charset="0"/>
                  <a:cs typeface="Calibri" panose="020F0502020204030204" pitchFamily="34" charset="0"/>
                </a:rPr>
                <a:t>Anamorfos </a:t>
              </a:r>
              <a:r>
                <a:rPr lang="es-EC" sz="1400" dirty="0">
                  <a:latin typeface="Calibri" panose="020F0502020204030204" pitchFamily="34" charset="0"/>
                  <a:cs typeface="Calibri" panose="020F0502020204030204" pitchFamily="34" charset="0"/>
                  <a:sym typeface="Wingdings" panose="05000000000000000000" pitchFamily="2" charset="2"/>
                </a:rPr>
                <a:t></a:t>
              </a:r>
              <a:r>
                <a:rPr lang="es-EC" sz="1400" dirty="0">
                  <a:latin typeface="Calibri" panose="020F0502020204030204" pitchFamily="34" charset="0"/>
                  <a:cs typeface="Calibri" panose="020F0502020204030204" pitchFamily="34" charset="0"/>
                </a:rPr>
                <a:t> </a:t>
              </a:r>
              <a:r>
                <a:rPr lang="es-ES" sz="1400" b="0" i="0" dirty="0">
                  <a:solidFill>
                    <a:srgbClr val="202122"/>
                  </a:solidFill>
                  <a:effectLst/>
                  <a:latin typeface="Calibri" panose="020F0502020204030204" pitchFamily="34" charset="0"/>
                  <a:cs typeface="Calibri" panose="020F0502020204030204" pitchFamily="34" charset="0"/>
                </a:rPr>
                <a:t>estadio reproductivo asexual</a:t>
              </a:r>
              <a:endParaRPr sz="1400" dirty="0">
                <a:latin typeface="Calibri" panose="020F0502020204030204" pitchFamily="34" charset="0"/>
                <a:cs typeface="Calibri" panose="020F0502020204030204" pitchFamily="34" charset="0"/>
              </a:endParaRPr>
            </a:p>
          </p:txBody>
        </p:sp>
      </p:grpSp>
      <p:sp>
        <p:nvSpPr>
          <p:cNvPr id="39" name="Google Shape;619;p24">
            <a:extLst>
              <a:ext uri="{FF2B5EF4-FFF2-40B4-BE49-F238E27FC236}">
                <a16:creationId xmlns:a16="http://schemas.microsoft.com/office/drawing/2014/main" id="{1672DD66-D893-4F93-A214-964E08F1EB84}"/>
              </a:ext>
            </a:extLst>
          </p:cNvPr>
          <p:cNvSpPr txBox="1"/>
          <p:nvPr/>
        </p:nvSpPr>
        <p:spPr>
          <a:xfrm>
            <a:off x="8804353" y="2312776"/>
            <a:ext cx="2461362"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dk2"/>
                </a:solidFill>
                <a:latin typeface="Calibri" panose="020F0502020204030204" pitchFamily="34" charset="0"/>
                <a:ea typeface="Fira Sans Extra Condensed Medium"/>
                <a:cs typeface="Calibri" panose="020F0502020204030204" pitchFamily="34" charset="0"/>
                <a:sym typeface="Fira Sans Extra Condensed Medium"/>
              </a:rPr>
              <a:t>Producción de antibióticos</a:t>
            </a:r>
            <a:endParaRPr sz="1400" b="1" dirty="0">
              <a:solidFill>
                <a:schemeClr val="dk2"/>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40" name="Google Shape;620;p24">
            <a:extLst>
              <a:ext uri="{FF2B5EF4-FFF2-40B4-BE49-F238E27FC236}">
                <a16:creationId xmlns:a16="http://schemas.microsoft.com/office/drawing/2014/main" id="{29651FEF-5E25-49F4-B5DF-6CF500D82930}"/>
              </a:ext>
            </a:extLst>
          </p:cNvPr>
          <p:cNvSpPr txBox="1"/>
          <p:nvPr/>
        </p:nvSpPr>
        <p:spPr>
          <a:xfrm>
            <a:off x="8974117" y="2608720"/>
            <a:ext cx="2301634" cy="5349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400" dirty="0">
                <a:latin typeface="Calibri" panose="020F0502020204030204" pitchFamily="34" charset="0"/>
                <a:ea typeface="Fira Sans"/>
                <a:cs typeface="Calibri" panose="020F0502020204030204" pitchFamily="34" charset="0"/>
                <a:sym typeface="Fira Sans"/>
              </a:rPr>
              <a:t>+1000 compuestos</a:t>
            </a:r>
          </a:p>
          <a:p>
            <a:pPr marL="0" lvl="0" indent="0" algn="just" rtl="0">
              <a:spcBef>
                <a:spcPts val="0"/>
              </a:spcBef>
              <a:spcAft>
                <a:spcPts val="0"/>
              </a:spcAft>
              <a:buNone/>
            </a:pPr>
            <a:r>
              <a:rPr lang="en-US" sz="1400" b="1" dirty="0">
                <a:latin typeface="Calibri" panose="020F0502020204030204" pitchFamily="34" charset="0"/>
                <a:ea typeface="Fira Sans"/>
                <a:cs typeface="Calibri" panose="020F0502020204030204" pitchFamily="34" charset="0"/>
                <a:sym typeface="Fira Sans"/>
              </a:rPr>
              <a:t>peptaibols</a:t>
            </a:r>
            <a:endParaRPr sz="1400" b="1" dirty="0">
              <a:latin typeface="Calibri" panose="020F0502020204030204" pitchFamily="34" charset="0"/>
              <a:ea typeface="Fira Sans"/>
              <a:cs typeface="Calibri" panose="020F0502020204030204" pitchFamily="34" charset="0"/>
              <a:sym typeface="Fira Sans"/>
            </a:endParaRPr>
          </a:p>
        </p:txBody>
      </p:sp>
      <p:sp>
        <p:nvSpPr>
          <p:cNvPr id="42" name="Google Shape;622;p24">
            <a:extLst>
              <a:ext uri="{FF2B5EF4-FFF2-40B4-BE49-F238E27FC236}">
                <a16:creationId xmlns:a16="http://schemas.microsoft.com/office/drawing/2014/main" id="{C80A132E-F177-469D-957D-757A144AF477}"/>
              </a:ext>
            </a:extLst>
          </p:cNvPr>
          <p:cNvSpPr txBox="1"/>
          <p:nvPr/>
        </p:nvSpPr>
        <p:spPr>
          <a:xfrm>
            <a:off x="8974117" y="4550672"/>
            <a:ext cx="1695345"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accent5"/>
                </a:solidFill>
                <a:latin typeface="Calibri" panose="020F0502020204030204" pitchFamily="34" charset="0"/>
                <a:ea typeface="Fira Sans Extra Condensed Medium"/>
                <a:cs typeface="Calibri" panose="020F0502020204030204" pitchFamily="34" charset="0"/>
                <a:sym typeface="Fira Sans Extra Condensed Medium"/>
              </a:rPr>
              <a:t>Resistencia inducida</a:t>
            </a:r>
            <a:endParaRPr sz="1400" b="1" dirty="0">
              <a:solidFill>
                <a:schemeClr val="accent5"/>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43" name="Google Shape;623;p24">
            <a:extLst>
              <a:ext uri="{FF2B5EF4-FFF2-40B4-BE49-F238E27FC236}">
                <a16:creationId xmlns:a16="http://schemas.microsoft.com/office/drawing/2014/main" id="{5F171165-B66B-408C-998F-014DDCEFB477}"/>
              </a:ext>
            </a:extLst>
          </p:cNvPr>
          <p:cNvSpPr txBox="1"/>
          <p:nvPr/>
        </p:nvSpPr>
        <p:spPr>
          <a:xfrm>
            <a:off x="8974117" y="4865603"/>
            <a:ext cx="2349744" cy="917771"/>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ES" sz="1400" dirty="0">
                <a:latin typeface="Calibri" panose="020F0502020204030204" pitchFamily="34" charset="0"/>
                <a:ea typeface="Fira Sans"/>
                <a:cs typeface="Calibri" panose="020F0502020204030204" pitchFamily="34" charset="0"/>
                <a:sym typeface="Fira Sans"/>
              </a:rPr>
              <a:t>Reprogramación a nivel de transcriptoma y proteoma de la planta </a:t>
            </a:r>
          </a:p>
          <a:p>
            <a:pPr marL="0" lvl="0" indent="0" rtl="0">
              <a:spcBef>
                <a:spcPts val="0"/>
              </a:spcBef>
              <a:spcAft>
                <a:spcPts val="0"/>
              </a:spcAft>
              <a:buNone/>
            </a:pPr>
            <a:r>
              <a:rPr lang="es-ES" sz="1400" b="1" dirty="0">
                <a:latin typeface="Calibri" panose="020F0502020204030204" pitchFamily="34" charset="0"/>
                <a:ea typeface="Fira Sans"/>
                <a:cs typeface="Calibri" panose="020F0502020204030204" pitchFamily="34" charset="0"/>
                <a:sym typeface="Fira Sans"/>
              </a:rPr>
              <a:t>Jasmonatos</a:t>
            </a:r>
            <a:endParaRPr sz="1400" b="1" dirty="0">
              <a:latin typeface="Calibri" panose="020F0502020204030204" pitchFamily="34" charset="0"/>
              <a:ea typeface="Fira Sans"/>
              <a:cs typeface="Calibri" panose="020F0502020204030204" pitchFamily="34" charset="0"/>
              <a:sym typeface="Fira Sans"/>
            </a:endParaRPr>
          </a:p>
        </p:txBody>
      </p:sp>
      <p:cxnSp>
        <p:nvCxnSpPr>
          <p:cNvPr id="28" name="Google Shape;6463;p75">
            <a:extLst>
              <a:ext uri="{FF2B5EF4-FFF2-40B4-BE49-F238E27FC236}">
                <a16:creationId xmlns:a16="http://schemas.microsoft.com/office/drawing/2014/main" id="{01DC2B75-6691-457A-8E98-66768CFBF1D7}"/>
              </a:ext>
            </a:extLst>
          </p:cNvPr>
          <p:cNvCxnSpPr>
            <a:cxnSpLocks/>
          </p:cNvCxnSpPr>
          <p:nvPr/>
        </p:nvCxnSpPr>
        <p:spPr>
          <a:xfrm flipH="1" flipV="1">
            <a:off x="8373754" y="2544661"/>
            <a:ext cx="23897" cy="2220811"/>
          </a:xfrm>
          <a:prstGeom prst="straightConnector1">
            <a:avLst/>
          </a:prstGeom>
          <a:ln>
            <a:headEnd type="none" w="med" len="med"/>
            <a:tailEnd type="diamond" w="med" len="med"/>
          </a:ln>
        </p:spPr>
        <p:style>
          <a:lnRef idx="1">
            <a:schemeClr val="accent5"/>
          </a:lnRef>
          <a:fillRef idx="2">
            <a:schemeClr val="accent5"/>
          </a:fillRef>
          <a:effectRef idx="1">
            <a:schemeClr val="accent5"/>
          </a:effectRef>
          <a:fontRef idx="minor">
            <a:schemeClr val="dk1"/>
          </a:fontRef>
        </p:style>
      </p:cxnSp>
      <p:sp>
        <p:nvSpPr>
          <p:cNvPr id="30" name="Google Shape;621;p24">
            <a:extLst>
              <a:ext uri="{FF2B5EF4-FFF2-40B4-BE49-F238E27FC236}">
                <a16:creationId xmlns:a16="http://schemas.microsoft.com/office/drawing/2014/main" id="{083EC0D0-3CFE-4682-A418-8DAD17A99415}"/>
              </a:ext>
            </a:extLst>
          </p:cNvPr>
          <p:cNvSpPr txBox="1"/>
          <p:nvPr/>
        </p:nvSpPr>
        <p:spPr>
          <a:xfrm>
            <a:off x="8974117" y="3801645"/>
            <a:ext cx="2157731" cy="534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400" dirty="0">
                <a:latin typeface="Calibri" panose="020F0502020204030204" pitchFamily="34" charset="0"/>
                <a:ea typeface="Fira Sans"/>
                <a:cs typeface="Calibri" panose="020F0502020204030204" pitchFamily="34" charset="0"/>
                <a:sym typeface="Fira Sans"/>
              </a:rPr>
              <a:t>D</a:t>
            </a:r>
            <a:r>
              <a:rPr lang="en" sz="1400" dirty="0">
                <a:latin typeface="Calibri" panose="020F0502020204030204" pitchFamily="34" charset="0"/>
                <a:ea typeface="Fira Sans"/>
                <a:cs typeface="Calibri" panose="020F0502020204030204" pitchFamily="34" charset="0"/>
                <a:sym typeface="Fira Sans"/>
              </a:rPr>
              <a:t>egradación de quitina y glucano del patógeno</a:t>
            </a:r>
            <a:endParaRPr sz="1400" dirty="0">
              <a:latin typeface="Calibri" panose="020F0502020204030204" pitchFamily="34" charset="0"/>
              <a:ea typeface="Fira Sans"/>
              <a:cs typeface="Calibri" panose="020F0502020204030204" pitchFamily="34" charset="0"/>
              <a:sym typeface="Fira Sans"/>
            </a:endParaRPr>
          </a:p>
        </p:txBody>
      </p:sp>
      <p:sp>
        <p:nvSpPr>
          <p:cNvPr id="31" name="Google Shape;626;p24">
            <a:extLst>
              <a:ext uri="{FF2B5EF4-FFF2-40B4-BE49-F238E27FC236}">
                <a16:creationId xmlns:a16="http://schemas.microsoft.com/office/drawing/2014/main" id="{00D51AB6-8A0E-4907-8AE6-BF3C2A1AAB12}"/>
              </a:ext>
            </a:extLst>
          </p:cNvPr>
          <p:cNvSpPr txBox="1"/>
          <p:nvPr/>
        </p:nvSpPr>
        <p:spPr>
          <a:xfrm>
            <a:off x="8884210" y="3521797"/>
            <a:ext cx="16044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lt2"/>
                </a:solidFill>
                <a:latin typeface="Calibri" panose="020F0502020204030204" pitchFamily="34" charset="0"/>
                <a:ea typeface="Fira Sans Extra Condensed Medium"/>
                <a:cs typeface="Calibri" panose="020F0502020204030204" pitchFamily="34" charset="0"/>
                <a:sym typeface="Fira Sans Extra Condensed Medium"/>
              </a:rPr>
              <a:t>Micoparasitismo</a:t>
            </a:r>
            <a:endParaRPr sz="1400" b="1" dirty="0">
              <a:solidFill>
                <a:schemeClr val="lt2"/>
              </a:solidFill>
              <a:latin typeface="Calibri" panose="020F0502020204030204" pitchFamily="34" charset="0"/>
              <a:ea typeface="Fira Sans Extra Condensed Medium"/>
              <a:cs typeface="Calibri" panose="020F0502020204030204" pitchFamily="34" charset="0"/>
              <a:sym typeface="Fira Sans Extra Condensed Medium"/>
            </a:endParaRPr>
          </a:p>
        </p:txBody>
      </p:sp>
      <p:cxnSp>
        <p:nvCxnSpPr>
          <p:cNvPr id="32" name="Google Shape;6463;p75">
            <a:extLst>
              <a:ext uri="{FF2B5EF4-FFF2-40B4-BE49-F238E27FC236}">
                <a16:creationId xmlns:a16="http://schemas.microsoft.com/office/drawing/2014/main" id="{9F126391-0E42-4640-9C86-C63C235353EA}"/>
              </a:ext>
            </a:extLst>
          </p:cNvPr>
          <p:cNvCxnSpPr>
            <a:cxnSpLocks/>
          </p:cNvCxnSpPr>
          <p:nvPr/>
        </p:nvCxnSpPr>
        <p:spPr>
          <a:xfrm>
            <a:off x="8385778" y="3753903"/>
            <a:ext cx="486405" cy="41"/>
          </a:xfrm>
          <a:prstGeom prst="straightConnector1">
            <a:avLst/>
          </a:prstGeom>
          <a:ln>
            <a:headEnd type="none" w="med" len="med"/>
            <a:tailEnd type="diamond" w="med" len="med"/>
          </a:ln>
        </p:spPr>
        <p:style>
          <a:lnRef idx="1">
            <a:schemeClr val="accent5"/>
          </a:lnRef>
          <a:fillRef idx="2">
            <a:schemeClr val="accent5"/>
          </a:fillRef>
          <a:effectRef idx="1">
            <a:schemeClr val="accent5"/>
          </a:effectRef>
          <a:fontRef idx="minor">
            <a:schemeClr val="dk1"/>
          </a:fontRef>
        </p:style>
      </p:cxnSp>
      <p:cxnSp>
        <p:nvCxnSpPr>
          <p:cNvPr id="33" name="Google Shape;6463;p75">
            <a:extLst>
              <a:ext uri="{FF2B5EF4-FFF2-40B4-BE49-F238E27FC236}">
                <a16:creationId xmlns:a16="http://schemas.microsoft.com/office/drawing/2014/main" id="{42B8A8F6-A435-4E4F-BE63-7838F0760393}"/>
              </a:ext>
            </a:extLst>
          </p:cNvPr>
          <p:cNvCxnSpPr>
            <a:cxnSpLocks/>
          </p:cNvCxnSpPr>
          <p:nvPr/>
        </p:nvCxnSpPr>
        <p:spPr>
          <a:xfrm>
            <a:off x="8385778" y="2532535"/>
            <a:ext cx="486405" cy="41"/>
          </a:xfrm>
          <a:prstGeom prst="straightConnector1">
            <a:avLst/>
          </a:prstGeom>
          <a:ln>
            <a:headEnd type="none" w="med" len="med"/>
            <a:tailEnd type="diamond" w="med" len="med"/>
          </a:ln>
        </p:spPr>
        <p:style>
          <a:lnRef idx="1">
            <a:schemeClr val="accent5"/>
          </a:lnRef>
          <a:fillRef idx="2">
            <a:schemeClr val="accent5"/>
          </a:fillRef>
          <a:effectRef idx="1">
            <a:schemeClr val="accent5"/>
          </a:effectRef>
          <a:fontRef idx="minor">
            <a:schemeClr val="dk1"/>
          </a:fontRef>
        </p:style>
      </p:cxnSp>
      <p:pic>
        <p:nvPicPr>
          <p:cNvPr id="37" name="Imagen 36">
            <a:extLst>
              <a:ext uri="{FF2B5EF4-FFF2-40B4-BE49-F238E27FC236}">
                <a16:creationId xmlns:a16="http://schemas.microsoft.com/office/drawing/2014/main" id="{F254CB6A-F7DD-4F47-9653-328908155207}"/>
              </a:ext>
            </a:extLst>
          </p:cNvPr>
          <p:cNvPicPr>
            <a:picLocks noChangeAspect="1"/>
          </p:cNvPicPr>
          <p:nvPr/>
        </p:nvPicPr>
        <p:blipFill>
          <a:blip r:embed="rId4"/>
          <a:stretch>
            <a:fillRect/>
          </a:stretch>
        </p:blipFill>
        <p:spPr>
          <a:xfrm>
            <a:off x="1238212" y="2504898"/>
            <a:ext cx="3333767" cy="2170094"/>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extrusionClr>
              <a:srgbClr val="FFFFFF"/>
            </a:extrusionClr>
          </a:sp3d>
        </p:spPr>
      </p:pic>
      <p:sp>
        <p:nvSpPr>
          <p:cNvPr id="38" name="CuadroTexto 37">
            <a:extLst>
              <a:ext uri="{FF2B5EF4-FFF2-40B4-BE49-F238E27FC236}">
                <a16:creationId xmlns:a16="http://schemas.microsoft.com/office/drawing/2014/main" id="{658127A5-08E2-4801-AA50-2695899DB9AD}"/>
              </a:ext>
            </a:extLst>
          </p:cNvPr>
          <p:cNvSpPr txBox="1"/>
          <p:nvPr/>
        </p:nvSpPr>
        <p:spPr>
          <a:xfrm>
            <a:off x="1228608" y="4862745"/>
            <a:ext cx="3333767" cy="600164"/>
          </a:xfrm>
          <a:prstGeom prst="rect">
            <a:avLst/>
          </a:prstGeom>
          <a:noFill/>
        </p:spPr>
        <p:txBody>
          <a:bodyPr wrap="square">
            <a:spAutoFit/>
          </a:bodyPr>
          <a:lstStyle/>
          <a:p>
            <a:pPr algn="just"/>
            <a:r>
              <a:rPr lang="es-ES" sz="1100" b="1" dirty="0">
                <a:effectLst/>
                <a:latin typeface="Calibri" panose="020F0502020204030204" pitchFamily="34" charset="0"/>
                <a:cs typeface="Calibri" panose="020F0502020204030204" pitchFamily="34" charset="0"/>
              </a:rPr>
              <a:t>Colonización de pelos radiculares</a:t>
            </a:r>
            <a:r>
              <a:rPr lang="es-ES" sz="1100" dirty="0">
                <a:effectLst/>
                <a:latin typeface="Calibri" panose="020F0502020204030204" pitchFamily="34" charset="0"/>
                <a:cs typeface="Calibri" panose="020F0502020204030204" pitchFamily="34" charset="0"/>
              </a:rPr>
              <a:t> de maíz por la cepa altamente competente en rizosfera </a:t>
            </a:r>
            <a:r>
              <a:rPr lang="es-ES" sz="1100" i="1" dirty="0">
                <a:effectLst/>
                <a:latin typeface="Calibri" panose="020F0502020204030204" pitchFamily="34" charset="0"/>
                <a:cs typeface="Calibri" panose="020F0502020204030204" pitchFamily="34" charset="0"/>
              </a:rPr>
              <a:t>de T. harzianum </a:t>
            </a:r>
            <a:r>
              <a:rPr lang="es-ES" sz="1100" dirty="0">
                <a:effectLst/>
                <a:latin typeface="Calibri" panose="020F0502020204030204" pitchFamily="34" charset="0"/>
                <a:cs typeface="Calibri" panose="020F0502020204030204" pitchFamily="34" charset="0"/>
              </a:rPr>
              <a:t>T22</a:t>
            </a:r>
            <a:r>
              <a:rPr lang="es-ES" sz="1100" dirty="0">
                <a:latin typeface="Calibri" panose="020F0502020204030204" pitchFamily="34" charset="0"/>
                <a:cs typeface="Calibri" panose="020F0502020204030204" pitchFamily="34" charset="0"/>
              </a:rPr>
              <a:t> </a:t>
            </a:r>
            <a:r>
              <a:rPr lang="es-ES" sz="1100" dirty="0">
                <a:effectLst/>
                <a:latin typeface="Calibri" panose="020F0502020204030204" pitchFamily="34" charset="0"/>
                <a:cs typeface="Calibri" panose="020F0502020204030204" pitchFamily="34" charset="0"/>
              </a:rPr>
              <a:t>(Harman, 2000).</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8714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43">
            <a:extLst>
              <a:ext uri="{FF2B5EF4-FFF2-40B4-BE49-F238E27FC236}">
                <a16:creationId xmlns:a16="http://schemas.microsoft.com/office/drawing/2014/main" id="{7B91F1A4-2748-4CBC-ADA7-E4B746BC3289}"/>
              </a:ext>
            </a:extLst>
          </p:cNvPr>
          <p:cNvSpPr txBox="1"/>
          <p:nvPr/>
        </p:nvSpPr>
        <p:spPr>
          <a:xfrm>
            <a:off x="207220" y="966196"/>
            <a:ext cx="2818022" cy="400110"/>
          </a:xfrm>
          <a:prstGeom prst="rect">
            <a:avLst/>
          </a:prstGeom>
          <a:noFill/>
        </p:spPr>
        <p:txBody>
          <a:bodyPr wrap="square" rtlCol="0">
            <a:spAutoFit/>
          </a:bodyPr>
          <a:lstStyle/>
          <a:p>
            <a:pPr algn="ctr"/>
            <a:r>
              <a:rPr lang="es-EC" sz="2000" b="1" i="1" dirty="0">
                <a:latin typeface="Calibri" panose="020F0502020204030204" pitchFamily="34" charset="0"/>
                <a:cs typeface="Calibri" panose="020F0502020204030204" pitchFamily="34" charset="0"/>
              </a:rPr>
              <a:t>Trichoderma</a:t>
            </a:r>
            <a:r>
              <a:rPr lang="es-EC" sz="2000" b="1" dirty="0">
                <a:latin typeface="Calibri" panose="020F0502020204030204" pitchFamily="34" charset="0"/>
                <a:cs typeface="Calibri" panose="020F0502020204030204" pitchFamily="34" charset="0"/>
              </a:rPr>
              <a:t> spp.</a:t>
            </a:r>
            <a:endParaRPr lang="en-US" sz="2000" b="1" dirty="0">
              <a:latin typeface="Calibri" panose="020F0502020204030204" pitchFamily="34" charset="0"/>
              <a:cs typeface="Calibri" panose="020F0502020204030204" pitchFamily="34" charset="0"/>
            </a:endParaRPr>
          </a:p>
        </p:txBody>
      </p:sp>
      <p:sp>
        <p:nvSpPr>
          <p:cNvPr id="45" name="Título 5">
            <a:extLst>
              <a:ext uri="{FF2B5EF4-FFF2-40B4-BE49-F238E27FC236}">
                <a16:creationId xmlns:a16="http://schemas.microsoft.com/office/drawing/2014/main" id="{3E19660F-1615-4617-B496-94C2A59CED30}"/>
              </a:ext>
            </a:extLst>
          </p:cNvPr>
          <p:cNvSpPr>
            <a:spLocks noGrp="1"/>
          </p:cNvSpPr>
          <p:nvPr>
            <p:ph type="title"/>
          </p:nvPr>
        </p:nvSpPr>
        <p:spPr>
          <a:xfrm>
            <a:off x="207220" y="104502"/>
            <a:ext cx="5111229" cy="615163"/>
          </a:xfrm>
        </p:spPr>
        <p:txBody>
          <a:bodyPr/>
          <a:lstStyle/>
          <a:p>
            <a:pPr algn="l"/>
            <a:r>
              <a:rPr lang="es-ES" sz="3200" i="0" dirty="0">
                <a:solidFill>
                  <a:schemeClr val="bg1">
                    <a:lumMod val="50000"/>
                  </a:schemeClr>
                </a:solidFill>
                <a:latin typeface="Calibri" panose="020F0502020204030204" pitchFamily="34" charset="0"/>
                <a:cs typeface="Calibri" panose="020F0502020204030204" pitchFamily="34" charset="0"/>
              </a:rPr>
              <a:t>introducción</a:t>
            </a:r>
          </a:p>
        </p:txBody>
      </p:sp>
      <p:pic>
        <p:nvPicPr>
          <p:cNvPr id="49" name="Picture 3">
            <a:extLst>
              <a:ext uri="{FF2B5EF4-FFF2-40B4-BE49-F238E27FC236}">
                <a16:creationId xmlns:a16="http://schemas.microsoft.com/office/drawing/2014/main" id="{35579E22-7070-4A0B-ADF7-E3AAD5D4B2FD}"/>
              </a:ext>
            </a:extLst>
          </p:cNvPr>
          <p:cNvPicPr/>
          <p:nvPr/>
        </p:nvPicPr>
        <p:blipFill rotWithShape="1">
          <a:blip r:embed="rId3"/>
          <a:srcRect l="270" r="50581" b="4412"/>
          <a:stretch/>
        </p:blipFill>
        <p:spPr>
          <a:xfrm>
            <a:off x="1751406" y="2023271"/>
            <a:ext cx="3857988" cy="2545600"/>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extrusionClr>
              <a:srgbClr val="FFFFFF"/>
            </a:extrusionClr>
          </a:sp3d>
        </p:spPr>
      </p:pic>
      <p:sp>
        <p:nvSpPr>
          <p:cNvPr id="53" name="CuadroTexto 52">
            <a:extLst>
              <a:ext uri="{FF2B5EF4-FFF2-40B4-BE49-F238E27FC236}">
                <a16:creationId xmlns:a16="http://schemas.microsoft.com/office/drawing/2014/main" id="{8B4AF55A-A736-41EF-B2E5-46F954CACD36}"/>
              </a:ext>
            </a:extLst>
          </p:cNvPr>
          <p:cNvSpPr txBox="1"/>
          <p:nvPr/>
        </p:nvSpPr>
        <p:spPr>
          <a:xfrm>
            <a:off x="1741802" y="4824678"/>
            <a:ext cx="3877196" cy="600164"/>
          </a:xfrm>
          <a:prstGeom prst="rect">
            <a:avLst/>
          </a:prstGeom>
          <a:noFill/>
        </p:spPr>
        <p:txBody>
          <a:bodyPr wrap="square">
            <a:spAutoFit/>
          </a:bodyPr>
          <a:lstStyle/>
          <a:p>
            <a:pPr algn="just"/>
            <a:r>
              <a:rPr lang="es-ES" sz="1100" dirty="0">
                <a:effectLst/>
                <a:latin typeface="Calibri" panose="020F0502020204030204" pitchFamily="34" charset="0"/>
                <a:ea typeface="Arial" panose="020B0604020202020204" pitchFamily="34" charset="0"/>
              </a:rPr>
              <a:t>Raíces de maíz dulce cultivadas - colonización de las raíces por la cepa </a:t>
            </a:r>
            <a:r>
              <a:rPr lang="es-ES" sz="1100" i="1" dirty="0">
                <a:effectLst/>
                <a:latin typeface="Calibri" panose="020F0502020204030204" pitchFamily="34" charset="0"/>
                <a:ea typeface="Arial" panose="020B0604020202020204" pitchFamily="34" charset="0"/>
              </a:rPr>
              <a:t>T. harzianum </a:t>
            </a:r>
            <a:r>
              <a:rPr lang="es-ES" sz="1100" dirty="0">
                <a:effectLst/>
                <a:latin typeface="Calibri" panose="020F0502020204030204" pitchFamily="34" charset="0"/>
                <a:ea typeface="Arial" panose="020B0604020202020204" pitchFamily="34" charset="0"/>
              </a:rPr>
              <a:t>T22. </a:t>
            </a:r>
            <a:r>
              <a:rPr lang="es-ES" sz="1100" b="1" dirty="0">
                <a:effectLst/>
                <a:latin typeface="Calibri" panose="020F0502020204030204" pitchFamily="34" charset="0"/>
                <a:ea typeface="Arial" panose="020B0604020202020204" pitchFamily="34" charset="0"/>
              </a:rPr>
              <a:t>Incremento de densidad radicular. </a:t>
            </a:r>
            <a:r>
              <a:rPr lang="es-ES" sz="1100" dirty="0">
                <a:effectLst/>
                <a:latin typeface="Calibri" panose="020F0502020204030204" pitchFamily="34" charset="0"/>
                <a:cs typeface="Calibri" panose="020F0502020204030204" pitchFamily="34" charset="0"/>
              </a:rPr>
              <a:t>(Harman, 2000).</a:t>
            </a:r>
            <a:endParaRPr lang="en-US" sz="1100" b="1" dirty="0"/>
          </a:p>
        </p:txBody>
      </p:sp>
      <p:pic>
        <p:nvPicPr>
          <p:cNvPr id="4" name="Imagen 3">
            <a:extLst>
              <a:ext uri="{FF2B5EF4-FFF2-40B4-BE49-F238E27FC236}">
                <a16:creationId xmlns:a16="http://schemas.microsoft.com/office/drawing/2014/main" id="{AE375073-3A94-4FDF-B430-8F0C65A7F34E}"/>
              </a:ext>
            </a:extLst>
          </p:cNvPr>
          <p:cNvPicPr>
            <a:picLocks noChangeAspect="1"/>
          </p:cNvPicPr>
          <p:nvPr/>
        </p:nvPicPr>
        <p:blipFill>
          <a:blip r:embed="rId4"/>
          <a:stretch>
            <a:fillRect/>
          </a:stretch>
        </p:blipFill>
        <p:spPr>
          <a:xfrm>
            <a:off x="6386945" y="1833983"/>
            <a:ext cx="4238625" cy="2924175"/>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extrusionClr>
              <a:srgbClr val="FFFFFF"/>
            </a:extrusionClr>
          </a:sp3d>
        </p:spPr>
      </p:pic>
      <p:sp>
        <p:nvSpPr>
          <p:cNvPr id="31" name="CuadroTexto 30">
            <a:extLst>
              <a:ext uri="{FF2B5EF4-FFF2-40B4-BE49-F238E27FC236}">
                <a16:creationId xmlns:a16="http://schemas.microsoft.com/office/drawing/2014/main" id="{F8C800C0-8582-42FE-BD39-5D14F93FCCC5}"/>
              </a:ext>
            </a:extLst>
          </p:cNvPr>
          <p:cNvSpPr txBox="1"/>
          <p:nvPr/>
        </p:nvSpPr>
        <p:spPr>
          <a:xfrm>
            <a:off x="6399934" y="4963177"/>
            <a:ext cx="4349461" cy="600164"/>
          </a:xfrm>
          <a:prstGeom prst="rect">
            <a:avLst/>
          </a:prstGeom>
          <a:noFill/>
        </p:spPr>
        <p:txBody>
          <a:bodyPr wrap="square">
            <a:spAutoFit/>
          </a:bodyPr>
          <a:lstStyle/>
          <a:p>
            <a:r>
              <a:rPr lang="es-ES" sz="1100" b="1" dirty="0">
                <a:latin typeface="Calibri" panose="020F0502020204030204" pitchFamily="34" charset="0"/>
                <a:cs typeface="Calibri" panose="020F0502020204030204" pitchFamily="34" charset="0"/>
              </a:rPr>
              <a:t>Micoparasitismo de </a:t>
            </a:r>
            <a:r>
              <a:rPr lang="es-ES" sz="1100" b="1" i="1" dirty="0">
                <a:latin typeface="Calibri" panose="020F0502020204030204" pitchFamily="34" charset="0"/>
                <a:cs typeface="Calibri" panose="020F0502020204030204" pitchFamily="34" charset="0"/>
              </a:rPr>
              <a:t>Trichoderma virens</a:t>
            </a:r>
            <a:r>
              <a:rPr lang="es-ES" sz="1100" b="1" dirty="0">
                <a:latin typeface="Calibri" panose="020F0502020204030204" pitchFamily="34" charset="0"/>
                <a:cs typeface="Calibri" panose="020F0502020204030204" pitchFamily="34" charset="0"/>
              </a:rPr>
              <a:t> (T)</a:t>
            </a:r>
            <a:r>
              <a:rPr lang="es-ES" sz="1100" dirty="0">
                <a:latin typeface="Calibri" panose="020F0502020204030204" pitchFamily="34" charset="0"/>
                <a:cs typeface="Calibri" panose="020F0502020204030204" pitchFamily="34" charset="0"/>
              </a:rPr>
              <a:t> en </a:t>
            </a:r>
            <a:r>
              <a:rPr lang="es-ES" sz="1100" i="1" dirty="0" err="1">
                <a:latin typeface="Calibri" panose="020F0502020204030204" pitchFamily="34" charset="0"/>
                <a:cs typeface="Calibri" panose="020F0502020204030204" pitchFamily="34" charset="0"/>
              </a:rPr>
              <a:t>Rhizoctonia</a:t>
            </a:r>
            <a:r>
              <a:rPr lang="es-ES" sz="1100" i="1" dirty="0">
                <a:latin typeface="Calibri" panose="020F0502020204030204" pitchFamily="34" charset="0"/>
                <a:cs typeface="Calibri" panose="020F0502020204030204" pitchFamily="34" charset="0"/>
              </a:rPr>
              <a:t> solani</a:t>
            </a:r>
            <a:r>
              <a:rPr lang="es-ES" sz="1100" dirty="0">
                <a:latin typeface="Calibri" panose="020F0502020204030204" pitchFamily="34" charset="0"/>
                <a:cs typeface="Calibri" panose="020F0502020204030204" pitchFamily="34" charset="0"/>
              </a:rPr>
              <a:t> (R). </a:t>
            </a:r>
          </a:p>
          <a:p>
            <a:r>
              <a:rPr lang="es-ES" sz="1100" dirty="0">
                <a:latin typeface="Calibri" panose="020F0502020204030204" pitchFamily="34" charset="0"/>
                <a:cs typeface="Calibri" panose="020F0502020204030204" pitchFamily="34" charset="0"/>
              </a:rPr>
              <a:t>A) atracción, B) sujeción, C) enrollamiento, D) penetración de la hifa del huésped. Tomado de </a:t>
            </a:r>
            <a:r>
              <a:rPr lang="en-US" sz="1100" dirty="0"/>
              <a:t>Mukherjee (2011).</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425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15549B2-C486-483F-B001-70D37EE431C3}"/>
              </a:ext>
            </a:extLst>
          </p:cNvPr>
          <p:cNvSpPr/>
          <p:nvPr/>
        </p:nvSpPr>
        <p:spPr>
          <a:xfrm>
            <a:off x="1" y="5818910"/>
            <a:ext cx="8956962" cy="10390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ítulo 5">
            <a:extLst>
              <a:ext uri="{FF2B5EF4-FFF2-40B4-BE49-F238E27FC236}">
                <a16:creationId xmlns:a16="http://schemas.microsoft.com/office/drawing/2014/main" id="{A8C9F912-A4BC-4590-AE61-6D17791DF743}"/>
              </a:ext>
            </a:extLst>
          </p:cNvPr>
          <p:cNvSpPr>
            <a:spLocks noGrp="1"/>
          </p:cNvSpPr>
          <p:nvPr>
            <p:ph type="title"/>
          </p:nvPr>
        </p:nvSpPr>
        <p:spPr>
          <a:xfrm>
            <a:off x="207220" y="104502"/>
            <a:ext cx="11610776" cy="615163"/>
          </a:xfrm>
        </p:spPr>
        <p:txBody>
          <a:bodyPr/>
          <a:lstStyle/>
          <a:p>
            <a:pPr algn="r"/>
            <a:r>
              <a:rPr lang="es-ES" sz="3200" i="0" dirty="0">
                <a:solidFill>
                  <a:schemeClr val="bg1">
                    <a:lumMod val="50000"/>
                  </a:schemeClr>
                </a:solidFill>
                <a:latin typeface="Calibri" panose="020F0502020204030204" pitchFamily="34" charset="0"/>
                <a:cs typeface="Calibri" panose="020F0502020204030204" pitchFamily="34" charset="0"/>
              </a:rPr>
              <a:t>introducción</a:t>
            </a:r>
          </a:p>
        </p:txBody>
      </p:sp>
      <p:sp>
        <p:nvSpPr>
          <p:cNvPr id="31" name="CuadroTexto 30">
            <a:extLst>
              <a:ext uri="{FF2B5EF4-FFF2-40B4-BE49-F238E27FC236}">
                <a16:creationId xmlns:a16="http://schemas.microsoft.com/office/drawing/2014/main" id="{59C3AD01-13F1-4230-9676-2C588152A6F8}"/>
              </a:ext>
            </a:extLst>
          </p:cNvPr>
          <p:cNvSpPr txBox="1"/>
          <p:nvPr/>
        </p:nvSpPr>
        <p:spPr>
          <a:xfrm>
            <a:off x="225360" y="638980"/>
            <a:ext cx="3272044" cy="400110"/>
          </a:xfrm>
          <a:prstGeom prst="rect">
            <a:avLst/>
          </a:prstGeom>
          <a:noFill/>
        </p:spPr>
        <p:txBody>
          <a:bodyPr wrap="square" rtlCol="0">
            <a:spAutoFit/>
          </a:bodyPr>
          <a:lstStyle/>
          <a:p>
            <a:pPr algn="ctr"/>
            <a:r>
              <a:rPr lang="es-EC" sz="2000" b="1" dirty="0">
                <a:latin typeface="Calibri" panose="020F0502020204030204" pitchFamily="34" charset="0"/>
                <a:cs typeface="Calibri" panose="020F0502020204030204" pitchFamily="34" charset="0"/>
              </a:rPr>
              <a:t>Análisis de microbiomas</a:t>
            </a:r>
            <a:endParaRPr lang="en-US" sz="2000" b="1" dirty="0">
              <a:latin typeface="Calibri" panose="020F0502020204030204" pitchFamily="34" charset="0"/>
              <a:cs typeface="Calibri" panose="020F0502020204030204" pitchFamily="34" charset="0"/>
            </a:endParaRPr>
          </a:p>
        </p:txBody>
      </p:sp>
      <p:sp>
        <p:nvSpPr>
          <p:cNvPr id="11" name="Rectangle 8">
            <a:extLst>
              <a:ext uri="{FF2B5EF4-FFF2-40B4-BE49-F238E27FC236}">
                <a16:creationId xmlns:a16="http://schemas.microsoft.com/office/drawing/2014/main" id="{AB4BB683-8661-4CEF-A227-47E4E438A88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CuadroTexto 19">
            <a:extLst>
              <a:ext uri="{FF2B5EF4-FFF2-40B4-BE49-F238E27FC236}">
                <a16:creationId xmlns:a16="http://schemas.microsoft.com/office/drawing/2014/main" id="{6BF4E9E6-9FC8-439E-83C8-FD34975BEB59}"/>
              </a:ext>
            </a:extLst>
          </p:cNvPr>
          <p:cNvSpPr txBox="1"/>
          <p:nvPr/>
        </p:nvSpPr>
        <p:spPr>
          <a:xfrm>
            <a:off x="5597236" y="5992217"/>
            <a:ext cx="2253732" cy="281231"/>
          </a:xfrm>
          <a:prstGeom prst="rect">
            <a:avLst/>
          </a:prstGeom>
          <a:noFill/>
        </p:spPr>
        <p:txBody>
          <a:bodyPr wrap="square">
            <a:spAutoFit/>
          </a:bodyPr>
          <a:lstStyle/>
          <a:p>
            <a:pPr>
              <a:lnSpc>
                <a:spcPct val="107000"/>
              </a:lnSpc>
              <a:spcAft>
                <a:spcPts val="800"/>
              </a:spcAft>
            </a:pPr>
            <a:r>
              <a:rPr lang="es-EC" sz="1200" dirty="0">
                <a:latin typeface="Calibri" panose="020F0502020204030204" pitchFamily="34" charset="0"/>
                <a:ea typeface="Calibri" panose="020F0502020204030204" pitchFamily="34" charset="0"/>
                <a:cs typeface="Times New Roman" panose="02020603050405020304" pitchFamily="18" charset="0"/>
              </a:rPr>
              <a:t>Tomado de </a:t>
            </a:r>
            <a:r>
              <a:rPr lang="es-EC" sz="1200" dirty="0">
                <a:effectLst/>
                <a:latin typeface="Calibri" panose="020F0502020204030204" pitchFamily="34" charset="0"/>
                <a:ea typeface="Calibri" panose="020F0502020204030204" pitchFamily="34" charset="0"/>
                <a:cs typeface="Times New Roman" panose="02020603050405020304" pitchFamily="18" charset="0"/>
              </a:rPr>
              <a:t>Prodan et al. (2020)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Imagen 49">
            <a:extLst>
              <a:ext uri="{FF2B5EF4-FFF2-40B4-BE49-F238E27FC236}">
                <a16:creationId xmlns:a16="http://schemas.microsoft.com/office/drawing/2014/main" id="{D2F8E1A7-3076-4A3C-887D-9D36A1A25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0968" y="1932387"/>
            <a:ext cx="3967028" cy="77376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9">
            <a:extLst>
              <a:ext uri="{FF2B5EF4-FFF2-40B4-BE49-F238E27FC236}">
                <a16:creationId xmlns:a16="http://schemas.microsoft.com/office/drawing/2014/main" id="{9D7229D4-B6EF-43AB-80B1-85831D68DEA3}"/>
              </a:ext>
            </a:extLst>
          </p:cNvPr>
          <p:cNvSpPr>
            <a:spLocks noChangeArrowheads="1"/>
          </p:cNvSpPr>
          <p:nvPr/>
        </p:nvSpPr>
        <p:spPr bwMode="auto">
          <a:xfrm>
            <a:off x="9312494" y="2963663"/>
            <a:ext cx="250550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C" altLang="en-US" sz="11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Tomado de Vancov &amp; Keen (2009).</a:t>
            </a:r>
            <a:endParaRPr kumimoji="0" lang="es-EC"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7410" name="Picture 2">
            <a:extLst>
              <a:ext uri="{FF2B5EF4-FFF2-40B4-BE49-F238E27FC236}">
                <a16:creationId xmlns:a16="http://schemas.microsoft.com/office/drawing/2014/main" id="{3ABD3B7E-DADF-44BD-82E3-7A3C1B8FC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89" y="1007116"/>
            <a:ext cx="7214350" cy="481179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9">
            <a:extLst>
              <a:ext uri="{FF2B5EF4-FFF2-40B4-BE49-F238E27FC236}">
                <a16:creationId xmlns:a16="http://schemas.microsoft.com/office/drawing/2014/main" id="{790D1255-E865-404D-ADFB-5DB0297B51BA}"/>
              </a:ext>
            </a:extLst>
          </p:cNvPr>
          <p:cNvSpPr>
            <a:spLocks noChangeArrowheads="1"/>
          </p:cNvSpPr>
          <p:nvPr/>
        </p:nvSpPr>
        <p:spPr bwMode="auto">
          <a:xfrm>
            <a:off x="7995331" y="1368814"/>
            <a:ext cx="38226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lang="es-EC" altLang="en-US" sz="1100" dirty="0">
                <a:latin typeface="Calibri" panose="020F0502020204030204" pitchFamily="34" charset="0"/>
                <a:cs typeface="Calibri" panose="020F0502020204030204" pitchFamily="34" charset="0"/>
              </a:rPr>
              <a:t>Diagrama de genes ribosomales en hongos y de los espaciadores transcritos internos</a:t>
            </a:r>
            <a:endParaRPr kumimoji="0" lang="es-EC"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7" name="Rectángulo 6">
            <a:extLst>
              <a:ext uri="{FF2B5EF4-FFF2-40B4-BE49-F238E27FC236}">
                <a16:creationId xmlns:a16="http://schemas.microsoft.com/office/drawing/2014/main" id="{771E5E96-75D4-4DB7-B34D-AF1A4FA17FC5}"/>
              </a:ext>
            </a:extLst>
          </p:cNvPr>
          <p:cNvSpPr/>
          <p:nvPr/>
        </p:nvSpPr>
        <p:spPr>
          <a:xfrm>
            <a:off x="9878291" y="1799701"/>
            <a:ext cx="1524000" cy="10266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1542321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Custom 1">
      <a:dk1>
        <a:sysClr val="windowText" lastClr="000000"/>
      </a:dk1>
      <a:lt1>
        <a:sysClr val="window" lastClr="FFFFFF"/>
      </a:lt1>
      <a:dk2>
        <a:srgbClr val="1F497D"/>
      </a:dk2>
      <a:lt2>
        <a:srgbClr val="31859B"/>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6432</TotalTime>
  <Words>2308</Words>
  <Application>Microsoft Office PowerPoint</Application>
  <PresentationFormat>Panorámica</PresentationFormat>
  <Paragraphs>320</Paragraphs>
  <Slides>35</Slides>
  <Notes>26</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1</vt:i4>
      </vt:variant>
      <vt:variant>
        <vt:lpstr>Títulos de diapositiva</vt:lpstr>
      </vt:variant>
      <vt:variant>
        <vt:i4>35</vt:i4>
      </vt:variant>
    </vt:vector>
  </HeadingPairs>
  <TitlesOfParts>
    <vt:vector size="46" baseType="lpstr">
      <vt:lpstr>Arial</vt:lpstr>
      <vt:lpstr>Calibri</vt:lpstr>
      <vt:lpstr>Calibri Light</vt:lpstr>
      <vt:lpstr>Cambria Math</vt:lpstr>
      <vt:lpstr>Fira Sans</vt:lpstr>
      <vt:lpstr>Fira Sans Extra Condensed Medium</vt:lpstr>
      <vt:lpstr>Roboto</vt:lpstr>
      <vt:lpstr>Times New Roman</vt:lpstr>
      <vt:lpstr>Tema de Office</vt:lpstr>
      <vt:lpstr>Diseño predeterminado</vt:lpstr>
      <vt:lpstr>CorelDRAW</vt:lpstr>
      <vt:lpstr>Presentación de PowerPoint</vt:lpstr>
      <vt:lpstr>CONTENIDO</vt:lpstr>
      <vt:lpstr>Presentación de PowerPoint</vt:lpstr>
      <vt:lpstr>introducción</vt:lpstr>
      <vt:lpstr>Presentación de PowerPoint</vt:lpstr>
      <vt:lpstr>introducción</vt:lpstr>
      <vt:lpstr>introducción</vt:lpstr>
      <vt:lpstr>introducción</vt:lpstr>
      <vt:lpstr>introducción</vt:lpstr>
      <vt:lpstr>introducción</vt:lpstr>
      <vt:lpstr>Presentación de PowerPoint</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SHARON ORTIZ</dc:creator>
  <cp:lastModifiedBy>Sharon Ortiz</cp:lastModifiedBy>
  <cp:revision>299</cp:revision>
  <dcterms:created xsi:type="dcterms:W3CDTF">2021-04-07T04:11:27Z</dcterms:created>
  <dcterms:modified xsi:type="dcterms:W3CDTF">2021-10-14T02:53:09Z</dcterms:modified>
</cp:coreProperties>
</file>