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8" r:id="rId4"/>
    <p:sldId id="270" r:id="rId5"/>
    <p:sldId id="269" r:id="rId6"/>
    <p:sldId id="271" r:id="rId7"/>
    <p:sldId id="261" r:id="rId8"/>
    <p:sldId id="263" r:id="rId9"/>
    <p:sldId id="264" r:id="rId10"/>
    <p:sldId id="272" r:id="rId11"/>
    <p:sldId id="273" r:id="rId12"/>
    <p:sldId id="274" r:id="rId13"/>
    <p:sldId id="275" r:id="rId14"/>
    <p:sldId id="276" r:id="rId15"/>
    <p:sldId id="277" r:id="rId16"/>
    <p:sldId id="267" r:id="rId17"/>
    <p:sldId id="266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CA7"/>
    <a:srgbClr val="6B2F25"/>
    <a:srgbClr val="FFC13A"/>
    <a:srgbClr val="981463"/>
    <a:srgbClr val="55B59A"/>
    <a:srgbClr val="0C6886"/>
    <a:srgbClr val="28463B"/>
    <a:srgbClr val="412A54"/>
    <a:srgbClr val="6C4B00"/>
    <a:srgbClr val="29A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9AC4F-B458-4693-A8E9-B906B0C0BADC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FB5FF-D164-4A8A-B14F-C016DA4C0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0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35E32-25FA-41BF-BAAE-A9D6074BE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50321C-D79F-42C5-890E-9E82B1F18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93DE0-C2F5-4513-AF33-44161D025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A0A0-1AF2-4F07-BB65-7C25E1A56E1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7BC50-56DD-400C-A671-0FE6011BE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C29DF-BEDB-4ADE-943A-79609E75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B02D-3660-4073-8E5A-DC50BC50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2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CC124-AEE2-4EB8-9E41-53FA20CE9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87981-4250-4BF7-A292-86CF8CA28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8FE2C-CF2D-434F-98E1-99E44F92B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A0A0-1AF2-4F07-BB65-7C25E1A56E1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6BB33-5FAE-4C10-8C26-D30C180B7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B98C9-BEC4-479B-A0D1-CB641888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B02D-3660-4073-8E5A-DC50BC50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2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3274BD-18DF-4493-BA6A-387EEFAB7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180AB7-4B03-40A2-AC57-0C3136096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2CFB5-CABF-457A-A146-440F31F0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A0A0-1AF2-4F07-BB65-7C25E1A56E1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E060A-4BA8-4F7C-9ACD-562ACCD82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3FAC4-3873-485C-B5AC-3746C0E2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B02D-3660-4073-8E5A-DC50BC50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0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06A5B-1246-43F1-B0F3-88A0BFB5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8746-F974-46D7-9CBA-918E21E38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48237-F13D-48D3-9BD7-6E4AF75BF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A0A0-1AF2-4F07-BB65-7C25E1A56E1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691BE-A5E3-447A-ADF6-0536B70D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3FF42-B837-4669-AF4F-D75FF84A8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B02D-3660-4073-8E5A-DC50BC50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2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63FC1-A892-4CD1-9AA9-08AD0DF6E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CADED-363C-4AA5-B4B5-98A86C435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C517A-C68C-498C-8B35-07B953246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A0A0-1AF2-4F07-BB65-7C25E1A56E1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AEED-B7EC-4C85-BDE6-5BF1C74F5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3D87E-0AF0-416F-9B80-94CF3459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B02D-3660-4073-8E5A-DC50BC50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FD81B-7142-4169-B74E-A46145FF3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58EFA-C82C-45A2-AF4F-5FF2B6CE6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6F6398-A776-4CFD-9D8A-D9342C0F9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EB63F-8C77-4A2E-888F-6032B2A5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A0A0-1AF2-4F07-BB65-7C25E1A56E1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BD472-E237-4942-B6C6-651E45A5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300DF-940D-4627-97F8-99378EDF5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B02D-3660-4073-8E5A-DC50BC50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8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12CD0-379F-4777-9F2A-8AADB1DB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98F9E-8333-41F0-B9FB-3014E324C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405A7B-993A-4118-89E9-3C7166982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A336E-44D6-44D1-857E-A72C571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4400B9-4082-4058-8BC2-640E0D37B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B6C645-A4B0-4FDD-BAE6-83BF9251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A0A0-1AF2-4F07-BB65-7C25E1A56E1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C851F8-E147-45A0-9D63-17B85AEC7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87BE58-D67B-4D04-B000-4DBF9B131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B02D-3660-4073-8E5A-DC50BC50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4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3AC9C-42A1-4C89-9627-D419301C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232FF8-471D-4A82-BC15-FBF5A9BA4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A0A0-1AF2-4F07-BB65-7C25E1A56E1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B5FBCB-88F1-46DA-AC81-81EBB0C6C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E8BD1A-1253-479C-810B-B0A3C3ECE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B02D-3660-4073-8E5A-DC50BC50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9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282901-7C27-4C40-BE67-73E16CBA0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A0A0-1AF2-4F07-BB65-7C25E1A56E1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8CA882-6D9D-44CF-9A75-E222854B6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727A1-1C64-4FFB-BA37-053A87BBC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B02D-3660-4073-8E5A-DC50BC50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7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AFEFE-68D3-427C-A86D-869BA076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1CBC-3DE1-47DA-984B-893F91204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DD1D7-8A98-461D-8815-D8D44E264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D4F14-4408-4D3E-BB80-7F01E355C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A0A0-1AF2-4F07-BB65-7C25E1A56E1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C38F8-43EE-4E53-9B7D-142784143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A7D2A-EBA4-4D8C-8FC0-DE9B395A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B02D-3660-4073-8E5A-DC50BC50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0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8304-DBB8-4A05-A67C-267C0D6B1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0107B6-C399-4CE0-92A0-7B4B38FF1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D2144-A43D-402F-AA9E-975EF0301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30581-05A0-43BF-A648-FD26FC0B8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A0A0-1AF2-4F07-BB65-7C25E1A56E1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541F5-6396-48E2-B5BF-9E69902E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A8543-8A12-43AD-B489-1D9ED9747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B02D-3660-4073-8E5A-DC50BC50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8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02E9EC-E884-4C45-96F1-60CEBAD5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A9BA1-03DD-41EB-B676-9DD58E0C3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8C238-579B-4CAE-8BE8-E079AC7505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AA0A0-1AF2-4F07-BB65-7C25E1A56E1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F7D8E-09B8-49AE-807F-9E282276E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D630E-C775-4205-9B02-20F40738B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DB02D-3660-4073-8E5A-DC50BC500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3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D68C263-FA82-459F-88BC-A874BB4A5DB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682627"/>
            <a:chExt cx="12192000" cy="58158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065E5D9-2CF1-4006-8C46-A56E74181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938" y="682627"/>
              <a:ext cx="6164062" cy="581582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708E6AB-6283-4A4E-9382-242D64A67C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209"/>
            <a:stretch/>
          </p:blipFill>
          <p:spPr>
            <a:xfrm>
              <a:off x="0" y="682627"/>
              <a:ext cx="6096000" cy="581582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9F1D996-7725-4D5A-8A0B-F27402CB8E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9642" y="177553"/>
            <a:ext cx="3283285" cy="914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C3DEB4-CF5E-43EE-B621-418A50FF73CC}"/>
              </a:ext>
            </a:extLst>
          </p:cNvPr>
          <p:cNvSpPr txBox="1"/>
          <p:nvPr/>
        </p:nvSpPr>
        <p:spPr>
          <a:xfrm>
            <a:off x="2006355" y="1454341"/>
            <a:ext cx="8318376" cy="4859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397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C" sz="16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VICER</a:t>
            </a:r>
            <a:r>
              <a:rPr lang="es-EC" sz="1600" b="1" spc="-5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</a:t>
            </a:r>
            <a:r>
              <a:rPr lang="es-EC" sz="1600" b="1" spc="5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</a:t>
            </a:r>
            <a:r>
              <a:rPr lang="es-EC" sz="1600" b="1" spc="-15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</a:t>
            </a:r>
            <a:r>
              <a:rPr lang="es-EC" sz="16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</a:t>
            </a:r>
            <a:r>
              <a:rPr lang="es-EC" sz="1600" b="1" spc="-5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</a:t>
            </a:r>
            <a:r>
              <a:rPr lang="es-EC" sz="16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</a:t>
            </a:r>
            <a:r>
              <a:rPr lang="es-EC" sz="1600" b="1" spc="-1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</a:t>
            </a:r>
            <a:r>
              <a:rPr lang="es-EC" sz="16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 </a:t>
            </a:r>
            <a:r>
              <a:rPr lang="es-EC" sz="1600" b="1" spc="-5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</a:t>
            </a:r>
            <a:r>
              <a:rPr lang="es-EC" sz="16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</a:t>
            </a:r>
            <a:r>
              <a:rPr lang="es-EC" sz="1600" b="1" spc="5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EC" sz="16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</a:t>
            </a:r>
            <a:r>
              <a:rPr lang="es-EC" sz="1600" b="1" spc="-15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</a:t>
            </a:r>
            <a:r>
              <a:rPr lang="es-EC" sz="1600" b="1" spc="5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</a:t>
            </a:r>
            <a:r>
              <a:rPr lang="es-EC" sz="16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</a:t>
            </a:r>
            <a:r>
              <a:rPr lang="es-EC" sz="1600" b="1" spc="-1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</a:t>
            </a:r>
            <a:r>
              <a:rPr lang="es-EC" sz="1600" b="1" spc="5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</a:t>
            </a:r>
            <a:r>
              <a:rPr lang="es-EC" sz="16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ACI</a:t>
            </a:r>
            <a:r>
              <a:rPr lang="es-EC" sz="1600" b="1" spc="-2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Ó</a:t>
            </a:r>
            <a:r>
              <a:rPr lang="es-EC" sz="1600" b="1" spc="-5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</a:t>
            </a:r>
            <a:r>
              <a:rPr lang="es-EC" sz="16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</a:t>
            </a:r>
            <a:r>
              <a:rPr lang="es-EC" sz="1600" b="1" spc="15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1397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C" sz="16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</a:t>
            </a:r>
            <a:r>
              <a:rPr lang="es-EC" sz="1600" b="1" spc="-5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NN</a:t>
            </a:r>
            <a:r>
              <a:rPr lang="es-EC" sz="16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</a:t>
            </a:r>
            <a:r>
              <a:rPr lang="es-EC" sz="1600" b="1" spc="-5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</a:t>
            </a:r>
            <a:r>
              <a:rPr lang="es-EC" sz="16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ACI</a:t>
            </a:r>
            <a:r>
              <a:rPr lang="es-EC" sz="1600" b="1" spc="-5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Ó</a:t>
            </a:r>
            <a:r>
              <a:rPr lang="es-EC" sz="16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</a:t>
            </a:r>
            <a:r>
              <a:rPr lang="es-EC" sz="1600" b="1" spc="-5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EC" sz="16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 TR</a:t>
            </a:r>
            <a:r>
              <a:rPr lang="es-EC" sz="1600" b="1" spc="-5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</a:t>
            </a:r>
            <a:r>
              <a:rPr lang="es-EC" sz="16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es-EC" sz="1600" b="1" spc="-5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</a:t>
            </a:r>
            <a:r>
              <a:rPr lang="es-EC" sz="1600" b="1" spc="5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</a:t>
            </a:r>
            <a:r>
              <a:rPr lang="es-EC" sz="1600" b="1" spc="-5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</a:t>
            </a:r>
            <a:r>
              <a:rPr lang="es-EC" sz="1600" b="1" spc="5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</a:t>
            </a:r>
            <a:r>
              <a:rPr lang="es-EC" sz="1600" b="1" spc="-5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</a:t>
            </a:r>
            <a:r>
              <a:rPr lang="es-EC" sz="16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CIA DE T</a:t>
            </a:r>
            <a:r>
              <a:rPr lang="es-EC" sz="1600" b="1" spc="5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</a:t>
            </a:r>
            <a:r>
              <a:rPr lang="es-EC" sz="16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</a:t>
            </a:r>
            <a:r>
              <a:rPr lang="es-EC" sz="1600" b="1" spc="-5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</a:t>
            </a:r>
            <a:r>
              <a:rPr lang="es-EC" sz="16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</a:t>
            </a:r>
            <a:r>
              <a:rPr lang="es-EC" sz="1600" b="1" spc="-1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</a:t>
            </a:r>
            <a:r>
              <a:rPr lang="es-EC" sz="16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OGÍA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1397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C" sz="1400" b="1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1397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C" sz="1600" b="1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CENTRO DE POSGRADOS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1397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C" sz="1400" b="1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 </a:t>
            </a:r>
            <a:r>
              <a:rPr lang="es-EC" sz="1400" b="1" spc="-5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1397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C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TRABAJO DE TITULACIÓN PREVIO A LA OBTENCIÓN DEL TÍTULO DE MAGÍSTER EN: GESTIÓN DE SISTEMAS DE INFORMACIÓN E INTELIGENCIA DE NEGOCIOS      </a:t>
            </a:r>
            <a:endParaRPr lang="en-US" sz="1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1397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C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marR="13970" indent="-44958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C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TEMA:</a:t>
            </a:r>
            <a:r>
              <a:rPr lang="es-EC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“DESARROLLO DE UN MODELO DE PREDICCIÓN DE EXTINCIÓN DE AVES EN PICHINCHA - ECUADOR MEDIANTE TÉCNICAS DE MINERÍA DE DATOS”</a:t>
            </a:r>
          </a:p>
          <a:p>
            <a:pPr marL="449580" marR="13970" indent="-44958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s-EC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1397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AUTOR:</a:t>
            </a:r>
            <a:r>
              <a:rPr lang="es-EC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C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ING. DIEGO FERNANDO COYAGO REMACHE </a:t>
            </a:r>
            <a:endParaRPr lang="en-US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1397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DIRECTOR: MGSBI. HERNÁN JÁCOME PANELUISA</a:t>
            </a:r>
            <a:endParaRPr lang="en-US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1397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C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1397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SANGOLQUÍ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C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2021</a:t>
            </a:r>
            <a:endParaRPr lang="es-EC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92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FF9E13B3-60CA-44C4-B2EC-C312C3BDFDA4}"/>
              </a:ext>
            </a:extLst>
          </p:cNvPr>
          <p:cNvGrpSpPr/>
          <p:nvPr/>
        </p:nvGrpSpPr>
        <p:grpSpPr>
          <a:xfrm>
            <a:off x="0" y="682627"/>
            <a:ext cx="12192000" cy="5815828"/>
            <a:chOff x="0" y="682627"/>
            <a:chExt cx="12192000" cy="581582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554004C-2F90-4A28-A8A5-4DCF63274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938" y="682627"/>
              <a:ext cx="6164062" cy="581582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8BDFAFB-421F-40AB-B858-AB2DD980D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209"/>
            <a:stretch/>
          </p:blipFill>
          <p:spPr>
            <a:xfrm>
              <a:off x="0" y="682627"/>
              <a:ext cx="6096000" cy="5815828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C6F71AE-33D9-4DE3-BE6D-06E2704A4415}"/>
              </a:ext>
            </a:extLst>
          </p:cNvPr>
          <p:cNvSpPr/>
          <p:nvPr/>
        </p:nvSpPr>
        <p:spPr>
          <a:xfrm>
            <a:off x="0" y="6498455"/>
            <a:ext cx="12192000" cy="359546"/>
          </a:xfrm>
          <a:prstGeom prst="rect">
            <a:avLst/>
          </a:prstGeom>
          <a:solidFill>
            <a:srgbClr val="05713D"/>
          </a:solidFill>
          <a:ln>
            <a:solidFill>
              <a:srgbClr val="057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- ESPE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64324C-17AD-4B83-9CE8-11314735609B}"/>
              </a:ext>
            </a:extLst>
          </p:cNvPr>
          <p:cNvSpPr/>
          <p:nvPr/>
        </p:nvSpPr>
        <p:spPr>
          <a:xfrm>
            <a:off x="0" y="-88777"/>
            <a:ext cx="12192000" cy="771404"/>
          </a:xfrm>
          <a:prstGeom prst="rect">
            <a:avLst/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DESARROLLO - RECOLECCIÓN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1D996-7725-4D5A-8A0B-F27402CB8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167" y="-88777"/>
            <a:ext cx="2769833" cy="77140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214C68A-3284-4952-867C-CC9DADAB03C6}"/>
              </a:ext>
            </a:extLst>
          </p:cNvPr>
          <p:cNvSpPr/>
          <p:nvPr/>
        </p:nvSpPr>
        <p:spPr>
          <a:xfrm>
            <a:off x="0" y="-88777"/>
            <a:ext cx="568170" cy="771404"/>
          </a:xfrm>
          <a:prstGeom prst="roundRect">
            <a:avLst>
              <a:gd name="adj" fmla="val 5729"/>
            </a:avLst>
          </a:prstGeom>
          <a:solidFill>
            <a:srgbClr val="0C6886"/>
          </a:solidFill>
          <a:ln>
            <a:solidFill>
              <a:srgbClr val="0C6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845B26-22AE-4A10-B53F-5AEBFFAB21CE}"/>
              </a:ext>
            </a:extLst>
          </p:cNvPr>
          <p:cNvSpPr/>
          <p:nvPr/>
        </p:nvSpPr>
        <p:spPr>
          <a:xfrm>
            <a:off x="3651680" y="1234495"/>
            <a:ext cx="5770487" cy="887875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Base de datos mundial de especies de aves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71BDCA-8E68-4D11-A3E8-5656F738B46C}"/>
              </a:ext>
            </a:extLst>
          </p:cNvPr>
          <p:cNvSpPr/>
          <p:nvPr/>
        </p:nvSpPr>
        <p:spPr>
          <a:xfrm>
            <a:off x="1219198" y="2262065"/>
            <a:ext cx="2432482" cy="895688"/>
          </a:xfrm>
          <a:prstGeom prst="roundRect">
            <a:avLst>
              <a:gd name="adj" fmla="val 5729"/>
            </a:avLst>
          </a:prstGeom>
          <a:solidFill>
            <a:srgbClr val="0C6886"/>
          </a:solidFill>
          <a:ln>
            <a:solidFill>
              <a:srgbClr val="0C6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Cambio Climático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A2ECBC-C371-4885-8EC7-59CBD9CF1A25}"/>
              </a:ext>
            </a:extLst>
          </p:cNvPr>
          <p:cNvSpPr/>
          <p:nvPr/>
        </p:nvSpPr>
        <p:spPr>
          <a:xfrm>
            <a:off x="1219198" y="4282850"/>
            <a:ext cx="2432482" cy="895688"/>
          </a:xfrm>
          <a:prstGeom prst="roundRect">
            <a:avLst>
              <a:gd name="adj" fmla="val 5729"/>
            </a:avLst>
          </a:prstGeom>
          <a:solidFill>
            <a:srgbClr val="0C6886"/>
          </a:solidFill>
          <a:ln>
            <a:solidFill>
              <a:srgbClr val="0C6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Población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9921F70-ED46-4AF0-A5FD-A3E7B1BD9169}"/>
              </a:ext>
            </a:extLst>
          </p:cNvPr>
          <p:cNvSpPr/>
          <p:nvPr/>
        </p:nvSpPr>
        <p:spPr>
          <a:xfrm>
            <a:off x="1219198" y="3259673"/>
            <a:ext cx="2432483" cy="895688"/>
          </a:xfrm>
          <a:prstGeom prst="roundRect">
            <a:avLst>
              <a:gd name="adj" fmla="val 5729"/>
            </a:avLst>
          </a:prstGeom>
          <a:solidFill>
            <a:srgbClr val="0C6886"/>
          </a:solidFill>
          <a:ln>
            <a:solidFill>
              <a:srgbClr val="0C6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Contaminación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5484E81-0AE4-432B-A391-9BE54CAC70FE}"/>
              </a:ext>
            </a:extLst>
          </p:cNvPr>
          <p:cNvSpPr/>
          <p:nvPr/>
        </p:nvSpPr>
        <p:spPr>
          <a:xfrm>
            <a:off x="1219197" y="1234496"/>
            <a:ext cx="2432483" cy="895688"/>
          </a:xfrm>
          <a:prstGeom prst="roundRect">
            <a:avLst>
              <a:gd name="adj" fmla="val 5729"/>
            </a:avLst>
          </a:prstGeom>
          <a:solidFill>
            <a:srgbClr val="0C6886"/>
          </a:solidFill>
          <a:ln>
            <a:solidFill>
              <a:srgbClr val="0C6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Especies Aves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DB68454-B5C4-4C47-AD30-F9647FC931D1}"/>
              </a:ext>
            </a:extLst>
          </p:cNvPr>
          <p:cNvSpPr/>
          <p:nvPr/>
        </p:nvSpPr>
        <p:spPr>
          <a:xfrm>
            <a:off x="3651679" y="2249859"/>
            <a:ext cx="5770488" cy="890138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Temperatura, Precipitación, Radiación Ultravioleta, Radiación Solar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A305E5E-38B6-4BD7-A519-FD01B009B9A8}"/>
              </a:ext>
            </a:extLst>
          </p:cNvPr>
          <p:cNvSpPr/>
          <p:nvPr/>
        </p:nvSpPr>
        <p:spPr>
          <a:xfrm>
            <a:off x="3651679" y="3267486"/>
            <a:ext cx="5770488" cy="887875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Contaminación por CO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82CEB42-00DA-4336-BA5A-1745B00FFDEC}"/>
              </a:ext>
            </a:extLst>
          </p:cNvPr>
          <p:cNvSpPr/>
          <p:nvPr/>
        </p:nvSpPr>
        <p:spPr>
          <a:xfrm>
            <a:off x="3651679" y="4290663"/>
            <a:ext cx="5770488" cy="887875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Población de Pichincha</a:t>
            </a:r>
            <a:b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División Política del Ecuador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477571-0827-4F29-9239-E8C896C973A7}"/>
              </a:ext>
            </a:extLst>
          </p:cNvPr>
          <p:cNvSpPr txBox="1"/>
          <p:nvPr/>
        </p:nvSpPr>
        <p:spPr>
          <a:xfrm>
            <a:off x="467261" y="773895"/>
            <a:ext cx="181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rgbClr val="2846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Abiertos</a:t>
            </a:r>
            <a:endParaRPr lang="en-US" b="1" dirty="0">
              <a:solidFill>
                <a:srgbClr val="2846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251A070-0B5D-4118-8BC4-6232E9CE1B9A}"/>
              </a:ext>
            </a:extLst>
          </p:cNvPr>
          <p:cNvSpPr/>
          <p:nvPr/>
        </p:nvSpPr>
        <p:spPr>
          <a:xfrm>
            <a:off x="1219198" y="5306027"/>
            <a:ext cx="2432482" cy="895688"/>
          </a:xfrm>
          <a:prstGeom prst="roundRect">
            <a:avLst>
              <a:gd name="adj" fmla="val 5729"/>
            </a:avLst>
          </a:prstGeom>
          <a:solidFill>
            <a:srgbClr val="0C6886"/>
          </a:solidFill>
          <a:ln>
            <a:solidFill>
              <a:srgbClr val="0C6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Lista Roja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DBD6E33-7C76-4ACB-98C8-BD739AD8432C}"/>
              </a:ext>
            </a:extLst>
          </p:cNvPr>
          <p:cNvSpPr/>
          <p:nvPr/>
        </p:nvSpPr>
        <p:spPr>
          <a:xfrm>
            <a:off x="3651679" y="5313840"/>
            <a:ext cx="5770488" cy="887875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Lista Roja de aves del Ecuador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2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0DE45087-AE11-4ABB-A340-CD6DED483F04}"/>
              </a:ext>
            </a:extLst>
          </p:cNvPr>
          <p:cNvGrpSpPr/>
          <p:nvPr/>
        </p:nvGrpSpPr>
        <p:grpSpPr>
          <a:xfrm>
            <a:off x="0" y="682627"/>
            <a:ext cx="12192000" cy="5815828"/>
            <a:chOff x="0" y="682627"/>
            <a:chExt cx="12192000" cy="5815828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CB99C1E-84AB-42FF-A517-97A304F1F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938" y="682627"/>
              <a:ext cx="6164062" cy="581582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2716E87-91EA-4E00-B55C-E1661D3915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209"/>
            <a:stretch/>
          </p:blipFill>
          <p:spPr>
            <a:xfrm>
              <a:off x="0" y="682627"/>
              <a:ext cx="6096000" cy="5815828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C6F71AE-33D9-4DE3-BE6D-06E2704A4415}"/>
              </a:ext>
            </a:extLst>
          </p:cNvPr>
          <p:cNvSpPr/>
          <p:nvPr/>
        </p:nvSpPr>
        <p:spPr>
          <a:xfrm>
            <a:off x="0" y="6498455"/>
            <a:ext cx="12192000" cy="359546"/>
          </a:xfrm>
          <a:prstGeom prst="rect">
            <a:avLst/>
          </a:prstGeom>
          <a:solidFill>
            <a:srgbClr val="05713D"/>
          </a:solidFill>
          <a:ln>
            <a:solidFill>
              <a:srgbClr val="057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- ESPE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64324C-17AD-4B83-9CE8-11314735609B}"/>
              </a:ext>
            </a:extLst>
          </p:cNvPr>
          <p:cNvSpPr/>
          <p:nvPr/>
        </p:nvSpPr>
        <p:spPr>
          <a:xfrm>
            <a:off x="0" y="-88777"/>
            <a:ext cx="10848513" cy="771404"/>
          </a:xfrm>
          <a:prstGeom prst="rect">
            <a:avLst/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DESARROLLO – EXPLORACIÓN – INTEGRACIÓN       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1D996-7725-4D5A-8A0B-F27402CB8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167" y="-88777"/>
            <a:ext cx="2769833" cy="77140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214C68A-3284-4952-867C-CC9DADAB03C6}"/>
              </a:ext>
            </a:extLst>
          </p:cNvPr>
          <p:cNvSpPr/>
          <p:nvPr/>
        </p:nvSpPr>
        <p:spPr>
          <a:xfrm>
            <a:off x="0" y="-88777"/>
            <a:ext cx="568170" cy="771404"/>
          </a:xfrm>
          <a:prstGeom prst="roundRect">
            <a:avLst>
              <a:gd name="adj" fmla="val 5729"/>
            </a:avLst>
          </a:prstGeom>
          <a:solidFill>
            <a:srgbClr val="0C6886"/>
          </a:solidFill>
          <a:ln>
            <a:solidFill>
              <a:srgbClr val="0C6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4FA2CB-0B1A-460B-B72A-EF1306C9257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671445" y="3667741"/>
            <a:ext cx="2299316" cy="19292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B3A565-459F-43DA-8F2B-13017892A52E}"/>
              </a:ext>
            </a:extLst>
          </p:cNvPr>
          <p:cNvSpPr txBox="1"/>
          <p:nvPr/>
        </p:nvSpPr>
        <p:spPr>
          <a:xfrm>
            <a:off x="9592648" y="3298409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rgbClr val="2846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Dimensional</a:t>
            </a:r>
            <a:endParaRPr lang="en-US" b="1" dirty="0">
              <a:solidFill>
                <a:srgbClr val="2846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899E50B-F932-48C8-BDB7-6E2A38FF647D}"/>
              </a:ext>
            </a:extLst>
          </p:cNvPr>
          <p:cNvSpPr/>
          <p:nvPr/>
        </p:nvSpPr>
        <p:spPr>
          <a:xfrm>
            <a:off x="2795315" y="1926949"/>
            <a:ext cx="1642355" cy="369529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Valores nulos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EB4696-8A69-42B6-8258-7FCD0366D669}"/>
              </a:ext>
            </a:extLst>
          </p:cNvPr>
          <p:cNvSpPr/>
          <p:nvPr/>
        </p:nvSpPr>
        <p:spPr>
          <a:xfrm>
            <a:off x="344706" y="2640582"/>
            <a:ext cx="11178509" cy="230360"/>
          </a:xfrm>
          <a:prstGeom prst="roundRect">
            <a:avLst>
              <a:gd name="adj" fmla="val 5729"/>
            </a:avLst>
          </a:prstGeom>
          <a:solidFill>
            <a:srgbClr val="0C6886"/>
          </a:solidFill>
          <a:ln>
            <a:solidFill>
              <a:srgbClr val="4D3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Calidad de datos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54B36C-5E2D-4AE0-914E-F6C3DC5F6B79}"/>
              </a:ext>
            </a:extLst>
          </p:cNvPr>
          <p:cNvSpPr/>
          <p:nvPr/>
        </p:nvSpPr>
        <p:spPr>
          <a:xfrm>
            <a:off x="5022500" y="1928100"/>
            <a:ext cx="1642355" cy="369529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Datos Atípicos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22A592-C1AF-4674-88B2-5FFEE80261B5}"/>
              </a:ext>
            </a:extLst>
          </p:cNvPr>
          <p:cNvSpPr/>
          <p:nvPr/>
        </p:nvSpPr>
        <p:spPr>
          <a:xfrm>
            <a:off x="9476866" y="1954895"/>
            <a:ext cx="1642355" cy="369529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Proyección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9C46920-7C82-43AD-8738-823E4A80CF87}"/>
              </a:ext>
            </a:extLst>
          </p:cNvPr>
          <p:cNvSpPr/>
          <p:nvPr/>
        </p:nvSpPr>
        <p:spPr>
          <a:xfrm>
            <a:off x="7249683" y="1944332"/>
            <a:ext cx="1642355" cy="369529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Correlación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DDED7FB-DCAE-48D4-8E75-6E7CBB83FCED}"/>
              </a:ext>
            </a:extLst>
          </p:cNvPr>
          <p:cNvSpPr/>
          <p:nvPr/>
        </p:nvSpPr>
        <p:spPr>
          <a:xfrm>
            <a:off x="5022499" y="1492626"/>
            <a:ext cx="1642355" cy="462269"/>
          </a:xfrm>
          <a:prstGeom prst="roundRect">
            <a:avLst>
              <a:gd name="adj" fmla="val 5729"/>
            </a:avLst>
          </a:prstGeom>
          <a:solidFill>
            <a:srgbClr val="0C6886"/>
          </a:solidFill>
          <a:ln>
            <a:solidFill>
              <a:srgbClr val="0C6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Eliminación de datos atípicos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4A6A0DD-8759-4A2B-AF61-3AB4F4A28CB8}"/>
              </a:ext>
            </a:extLst>
          </p:cNvPr>
          <p:cNvSpPr/>
          <p:nvPr/>
        </p:nvSpPr>
        <p:spPr>
          <a:xfrm>
            <a:off x="7249683" y="1475279"/>
            <a:ext cx="1642355" cy="471071"/>
          </a:xfrm>
          <a:prstGeom prst="roundRect">
            <a:avLst>
              <a:gd name="adj" fmla="val 5729"/>
            </a:avLst>
          </a:prstGeom>
          <a:solidFill>
            <a:srgbClr val="0C6886"/>
          </a:solidFill>
          <a:ln>
            <a:solidFill>
              <a:srgbClr val="0C6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Selección de variables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9CF7EC7-90EF-47E7-8BF8-F45AFCEE100A}"/>
              </a:ext>
            </a:extLst>
          </p:cNvPr>
          <p:cNvSpPr/>
          <p:nvPr/>
        </p:nvSpPr>
        <p:spPr>
          <a:xfrm>
            <a:off x="2795315" y="1464680"/>
            <a:ext cx="1642355" cy="462269"/>
          </a:xfrm>
          <a:prstGeom prst="roundRect">
            <a:avLst>
              <a:gd name="adj" fmla="val 5729"/>
            </a:avLst>
          </a:prstGeom>
          <a:solidFill>
            <a:srgbClr val="0C6886"/>
          </a:solidFill>
          <a:ln>
            <a:solidFill>
              <a:srgbClr val="0C6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Imputación de datos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B4F7582-54A7-4197-8889-97C3099CF47A}"/>
              </a:ext>
            </a:extLst>
          </p:cNvPr>
          <p:cNvSpPr/>
          <p:nvPr/>
        </p:nvSpPr>
        <p:spPr>
          <a:xfrm>
            <a:off x="9476866" y="1459352"/>
            <a:ext cx="1642355" cy="485258"/>
          </a:xfrm>
          <a:prstGeom prst="roundRect">
            <a:avLst>
              <a:gd name="adj" fmla="val 5729"/>
            </a:avLst>
          </a:prstGeom>
          <a:solidFill>
            <a:srgbClr val="0C6886"/>
          </a:solidFill>
          <a:ln>
            <a:solidFill>
              <a:srgbClr val="0C6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Machine Learning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51C3F11-8BCB-4F98-B1A0-13BBE3042C45}"/>
              </a:ext>
            </a:extLst>
          </p:cNvPr>
          <p:cNvSpPr/>
          <p:nvPr/>
        </p:nvSpPr>
        <p:spPr>
          <a:xfrm>
            <a:off x="673175" y="4632353"/>
            <a:ext cx="1642355" cy="369529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Tipos de datos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076A7EB-881D-47AD-B123-FF60AABF1104}"/>
              </a:ext>
            </a:extLst>
          </p:cNvPr>
          <p:cNvSpPr/>
          <p:nvPr/>
        </p:nvSpPr>
        <p:spPr>
          <a:xfrm>
            <a:off x="344707" y="5371466"/>
            <a:ext cx="8853996" cy="230360"/>
          </a:xfrm>
          <a:prstGeom prst="roundRect">
            <a:avLst>
              <a:gd name="adj" fmla="val 5729"/>
            </a:avLst>
          </a:prstGeom>
          <a:solidFill>
            <a:srgbClr val="0C6886"/>
          </a:solidFill>
          <a:ln>
            <a:solidFill>
              <a:srgbClr val="4D3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Integración de datos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AE1C87B-433D-4814-938A-CA6C0E4A086E}"/>
              </a:ext>
            </a:extLst>
          </p:cNvPr>
          <p:cNvSpPr/>
          <p:nvPr/>
        </p:nvSpPr>
        <p:spPr>
          <a:xfrm>
            <a:off x="2900360" y="4633504"/>
            <a:ext cx="1642355" cy="369529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Modelado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D589927-1757-4278-A357-32D24C094C4F}"/>
              </a:ext>
            </a:extLst>
          </p:cNvPr>
          <p:cNvSpPr/>
          <p:nvPr/>
        </p:nvSpPr>
        <p:spPr>
          <a:xfrm>
            <a:off x="7271872" y="4693573"/>
            <a:ext cx="1642355" cy="369529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Integración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4375FCF-B515-4C1D-AB77-8F1F5BD7BB6C}"/>
              </a:ext>
            </a:extLst>
          </p:cNvPr>
          <p:cNvSpPr/>
          <p:nvPr/>
        </p:nvSpPr>
        <p:spPr>
          <a:xfrm>
            <a:off x="5172310" y="4667083"/>
            <a:ext cx="1642355" cy="369529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Construcción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DA262D4-A711-4D7E-B2F4-3CC4110B925D}"/>
              </a:ext>
            </a:extLst>
          </p:cNvPr>
          <p:cNvSpPr/>
          <p:nvPr/>
        </p:nvSpPr>
        <p:spPr>
          <a:xfrm>
            <a:off x="2900359" y="4198030"/>
            <a:ext cx="1642355" cy="462269"/>
          </a:xfrm>
          <a:prstGeom prst="roundRect">
            <a:avLst>
              <a:gd name="adj" fmla="val 5729"/>
            </a:avLst>
          </a:prstGeom>
          <a:solidFill>
            <a:srgbClr val="0C6886"/>
          </a:solidFill>
          <a:ln>
            <a:solidFill>
              <a:srgbClr val="0C6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Diseño dimensional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FC620F8-69F3-4F79-873D-646C5E9CA0EB}"/>
              </a:ext>
            </a:extLst>
          </p:cNvPr>
          <p:cNvSpPr/>
          <p:nvPr/>
        </p:nvSpPr>
        <p:spPr>
          <a:xfrm>
            <a:off x="5172310" y="4198030"/>
            <a:ext cx="1642355" cy="471071"/>
          </a:xfrm>
          <a:prstGeom prst="roundRect">
            <a:avLst>
              <a:gd name="adj" fmla="val 5729"/>
            </a:avLst>
          </a:prstGeom>
          <a:solidFill>
            <a:srgbClr val="0C6886"/>
          </a:solidFill>
          <a:ln>
            <a:solidFill>
              <a:srgbClr val="0C6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Modelo dimensional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9BFFA44-3AFC-4E24-AB87-3A9C61F31874}"/>
              </a:ext>
            </a:extLst>
          </p:cNvPr>
          <p:cNvSpPr/>
          <p:nvPr/>
        </p:nvSpPr>
        <p:spPr>
          <a:xfrm>
            <a:off x="673175" y="4170084"/>
            <a:ext cx="1642355" cy="462269"/>
          </a:xfrm>
          <a:prstGeom prst="roundRect">
            <a:avLst>
              <a:gd name="adj" fmla="val 5729"/>
            </a:avLst>
          </a:prstGeom>
          <a:solidFill>
            <a:srgbClr val="0C6886"/>
          </a:solidFill>
          <a:ln>
            <a:solidFill>
              <a:srgbClr val="0C6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En todas las variables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F845D39-EB9E-46BA-A233-666443BF1233}"/>
              </a:ext>
            </a:extLst>
          </p:cNvPr>
          <p:cNvSpPr/>
          <p:nvPr/>
        </p:nvSpPr>
        <p:spPr>
          <a:xfrm>
            <a:off x="7271872" y="4198030"/>
            <a:ext cx="1642355" cy="485258"/>
          </a:xfrm>
          <a:prstGeom prst="roundRect">
            <a:avLst>
              <a:gd name="adj" fmla="val 5729"/>
            </a:avLst>
          </a:prstGeom>
          <a:solidFill>
            <a:srgbClr val="0C6886"/>
          </a:solidFill>
          <a:ln>
            <a:solidFill>
              <a:srgbClr val="0C6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Data Set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5763977-12F2-48E8-8C47-FA93453FCA75}"/>
              </a:ext>
            </a:extLst>
          </p:cNvPr>
          <p:cNvSpPr/>
          <p:nvPr/>
        </p:nvSpPr>
        <p:spPr>
          <a:xfrm>
            <a:off x="568131" y="1944332"/>
            <a:ext cx="1642355" cy="369529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Exploración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56D81F8-0DA9-4CB8-8B0C-56DFECED0E4F}"/>
              </a:ext>
            </a:extLst>
          </p:cNvPr>
          <p:cNvSpPr/>
          <p:nvPr/>
        </p:nvSpPr>
        <p:spPr>
          <a:xfrm>
            <a:off x="568131" y="1482063"/>
            <a:ext cx="1642355" cy="462269"/>
          </a:xfrm>
          <a:prstGeom prst="roundRect">
            <a:avLst>
              <a:gd name="adj" fmla="val 5729"/>
            </a:avLst>
          </a:prstGeom>
          <a:solidFill>
            <a:srgbClr val="0C6886"/>
          </a:solidFill>
          <a:ln>
            <a:solidFill>
              <a:srgbClr val="0C6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Entendimiento de los datos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23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DAB3139-87AE-47CF-B04F-90A7B9725E65}"/>
              </a:ext>
            </a:extLst>
          </p:cNvPr>
          <p:cNvGrpSpPr/>
          <p:nvPr/>
        </p:nvGrpSpPr>
        <p:grpSpPr>
          <a:xfrm>
            <a:off x="0" y="682627"/>
            <a:ext cx="12192000" cy="5815828"/>
            <a:chOff x="0" y="682627"/>
            <a:chExt cx="12192000" cy="581582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229DB3A-7FFA-4654-91D6-92AFA0987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938" y="682627"/>
              <a:ext cx="6164062" cy="581582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DD9409B-D50C-484F-81FD-FBEFCE087D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209"/>
            <a:stretch/>
          </p:blipFill>
          <p:spPr>
            <a:xfrm>
              <a:off x="0" y="682627"/>
              <a:ext cx="6096000" cy="5815828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C6F71AE-33D9-4DE3-BE6D-06E2704A4415}"/>
              </a:ext>
            </a:extLst>
          </p:cNvPr>
          <p:cNvSpPr/>
          <p:nvPr/>
        </p:nvSpPr>
        <p:spPr>
          <a:xfrm>
            <a:off x="0" y="6498455"/>
            <a:ext cx="12192000" cy="359546"/>
          </a:xfrm>
          <a:prstGeom prst="rect">
            <a:avLst/>
          </a:prstGeom>
          <a:solidFill>
            <a:srgbClr val="05713D"/>
          </a:solidFill>
          <a:ln>
            <a:solidFill>
              <a:srgbClr val="057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- ESPE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64324C-17AD-4B83-9CE8-11314735609B}"/>
              </a:ext>
            </a:extLst>
          </p:cNvPr>
          <p:cNvSpPr/>
          <p:nvPr/>
        </p:nvSpPr>
        <p:spPr>
          <a:xfrm>
            <a:off x="0" y="-88777"/>
            <a:ext cx="12192000" cy="771404"/>
          </a:xfrm>
          <a:prstGeom prst="rect">
            <a:avLst/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DESARROLLO – SELECCIÓN VARIABLES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1D996-7725-4D5A-8A0B-F27402CB8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167" y="-88777"/>
            <a:ext cx="2769833" cy="77140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214C68A-3284-4952-867C-CC9DADAB03C6}"/>
              </a:ext>
            </a:extLst>
          </p:cNvPr>
          <p:cNvSpPr/>
          <p:nvPr/>
        </p:nvSpPr>
        <p:spPr>
          <a:xfrm>
            <a:off x="0" y="-88777"/>
            <a:ext cx="568170" cy="771404"/>
          </a:xfrm>
          <a:prstGeom prst="roundRect">
            <a:avLst>
              <a:gd name="adj" fmla="val 5729"/>
            </a:avLst>
          </a:prstGeom>
          <a:solidFill>
            <a:srgbClr val="0C6886"/>
          </a:solidFill>
          <a:ln>
            <a:solidFill>
              <a:srgbClr val="0C6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453B2E-C40E-4A0F-82CF-389B6760837E}"/>
              </a:ext>
            </a:extLst>
          </p:cNvPr>
          <p:cNvSpPr/>
          <p:nvPr/>
        </p:nvSpPr>
        <p:spPr>
          <a:xfrm>
            <a:off x="2015253" y="1340052"/>
            <a:ext cx="5122417" cy="585926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Método Forward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1EE7E-83F5-4060-AC72-D6E2C129E635}"/>
              </a:ext>
            </a:extLst>
          </p:cNvPr>
          <p:cNvSpPr/>
          <p:nvPr/>
        </p:nvSpPr>
        <p:spPr>
          <a:xfrm>
            <a:off x="1452999" y="1340052"/>
            <a:ext cx="568170" cy="585926"/>
          </a:xfrm>
          <a:prstGeom prst="roundRect">
            <a:avLst>
              <a:gd name="adj" fmla="val 5729"/>
            </a:avLst>
          </a:prstGeom>
          <a:solidFill>
            <a:srgbClr val="0C6886"/>
          </a:solidFill>
          <a:ln>
            <a:solidFill>
              <a:srgbClr val="0C6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18B513A-73DD-4191-A9DC-74125AB08B61}"/>
              </a:ext>
            </a:extLst>
          </p:cNvPr>
          <p:cNvSpPr/>
          <p:nvPr/>
        </p:nvSpPr>
        <p:spPr>
          <a:xfrm>
            <a:off x="2015253" y="2285524"/>
            <a:ext cx="5122417" cy="585926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>
                <a:latin typeface="Arial" panose="020B0604020202020204" pitchFamily="34" charset="0"/>
                <a:cs typeface="Arial" panose="020B0604020202020204" pitchFamily="34" charset="0"/>
              </a:rPr>
              <a:t>Método </a:t>
            </a:r>
            <a:r>
              <a:rPr lang="es-EC" b="1" dirty="0" err="1">
                <a:latin typeface="Arial" panose="020B0604020202020204" pitchFamily="34" charset="0"/>
                <a:cs typeface="Arial" panose="020B0604020202020204" pitchFamily="34" charset="0"/>
              </a:rPr>
              <a:t>Backward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27FA30-B1DD-4D91-9E86-E76EBE1FBCA1}"/>
              </a:ext>
            </a:extLst>
          </p:cNvPr>
          <p:cNvSpPr/>
          <p:nvPr/>
        </p:nvSpPr>
        <p:spPr>
          <a:xfrm>
            <a:off x="1452999" y="2285524"/>
            <a:ext cx="568170" cy="585926"/>
          </a:xfrm>
          <a:prstGeom prst="roundRect">
            <a:avLst>
              <a:gd name="adj" fmla="val 5729"/>
            </a:avLst>
          </a:prstGeom>
          <a:solidFill>
            <a:srgbClr val="0C6886"/>
          </a:solidFill>
          <a:ln>
            <a:solidFill>
              <a:srgbClr val="0C6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55F51C0-44A6-4B36-B713-089BEC93307E}"/>
              </a:ext>
            </a:extLst>
          </p:cNvPr>
          <p:cNvSpPr/>
          <p:nvPr/>
        </p:nvSpPr>
        <p:spPr>
          <a:xfrm>
            <a:off x="2038927" y="3230996"/>
            <a:ext cx="5122417" cy="585926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>
                <a:latin typeface="Arial" panose="020B0604020202020204" pitchFamily="34" charset="0"/>
                <a:cs typeface="Arial" panose="020B0604020202020204" pitchFamily="34" charset="0"/>
              </a:rPr>
              <a:t>Método Optimize </a:t>
            </a:r>
            <a:r>
              <a:rPr lang="es-EC" b="1" dirty="0" err="1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9B063D1-5310-446F-BA22-198B3EBB19A0}"/>
              </a:ext>
            </a:extLst>
          </p:cNvPr>
          <p:cNvSpPr/>
          <p:nvPr/>
        </p:nvSpPr>
        <p:spPr>
          <a:xfrm>
            <a:off x="1476673" y="3230996"/>
            <a:ext cx="568170" cy="585926"/>
          </a:xfrm>
          <a:prstGeom prst="roundRect">
            <a:avLst>
              <a:gd name="adj" fmla="val 5729"/>
            </a:avLst>
          </a:prstGeom>
          <a:solidFill>
            <a:srgbClr val="0C6886"/>
          </a:solidFill>
          <a:ln>
            <a:solidFill>
              <a:srgbClr val="0C6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4096BF-E3EA-4F37-859F-5BC5CDDE06EA}"/>
              </a:ext>
            </a:extLst>
          </p:cNvPr>
          <p:cNvSpPr/>
          <p:nvPr/>
        </p:nvSpPr>
        <p:spPr>
          <a:xfrm>
            <a:off x="2038927" y="4176468"/>
            <a:ext cx="5122417" cy="585926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Método </a:t>
            </a:r>
            <a:r>
              <a:rPr lang="es-EC" b="1" dirty="0" err="1">
                <a:latin typeface="Arial" panose="020B0604020202020204" pitchFamily="34" charset="0"/>
                <a:cs typeface="Arial" panose="020B0604020202020204" pitchFamily="34" charset="0"/>
              </a:rPr>
              <a:t>Optimize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b="1" dirty="0" err="1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C" b="1" dirty="0" err="1">
                <a:latin typeface="Arial" panose="020B0604020202020204" pitchFamily="34" charset="0"/>
                <a:cs typeface="Arial" panose="020B0604020202020204" pitchFamily="34" charset="0"/>
              </a:rPr>
              <a:t>Brute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b="1" dirty="0" err="1"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4F9F23C-3201-48C7-A8FB-15926B96D975}"/>
              </a:ext>
            </a:extLst>
          </p:cNvPr>
          <p:cNvSpPr/>
          <p:nvPr/>
        </p:nvSpPr>
        <p:spPr>
          <a:xfrm>
            <a:off x="1476673" y="4176468"/>
            <a:ext cx="568170" cy="585926"/>
          </a:xfrm>
          <a:prstGeom prst="roundRect">
            <a:avLst>
              <a:gd name="adj" fmla="val 5729"/>
            </a:avLst>
          </a:prstGeom>
          <a:solidFill>
            <a:srgbClr val="0C6886"/>
          </a:solidFill>
          <a:ln>
            <a:solidFill>
              <a:srgbClr val="0C6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9695447-B406-4269-BCBC-9ED2A0B4D2AC}"/>
              </a:ext>
            </a:extLst>
          </p:cNvPr>
          <p:cNvSpPr/>
          <p:nvPr/>
        </p:nvSpPr>
        <p:spPr>
          <a:xfrm>
            <a:off x="2038927" y="5121940"/>
            <a:ext cx="5122417" cy="585926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Método </a:t>
            </a:r>
            <a:r>
              <a:rPr lang="es-EC" b="1" dirty="0" err="1">
                <a:latin typeface="Arial" panose="020B0604020202020204" pitchFamily="34" charset="0"/>
                <a:cs typeface="Arial" panose="020B0604020202020204" pitchFamily="34" charset="0"/>
              </a:rPr>
              <a:t>Optimize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b="1" dirty="0" err="1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C" b="1" dirty="0" err="1">
                <a:latin typeface="Arial" panose="020B0604020202020204" pitchFamily="34" charset="0"/>
                <a:cs typeface="Arial" panose="020B0604020202020204" pitchFamily="34" charset="0"/>
              </a:rPr>
              <a:t>Evolutionary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A87DA1B-9BB1-4B71-BEA2-7D2A6345FA79}"/>
              </a:ext>
            </a:extLst>
          </p:cNvPr>
          <p:cNvSpPr/>
          <p:nvPr/>
        </p:nvSpPr>
        <p:spPr>
          <a:xfrm>
            <a:off x="1476673" y="5121940"/>
            <a:ext cx="568170" cy="585926"/>
          </a:xfrm>
          <a:prstGeom prst="roundRect">
            <a:avLst>
              <a:gd name="adj" fmla="val 5729"/>
            </a:avLst>
          </a:prstGeom>
          <a:solidFill>
            <a:srgbClr val="0C6886"/>
          </a:solidFill>
          <a:ln>
            <a:solidFill>
              <a:srgbClr val="0C6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F5294F-65ED-4301-A994-F30E03201B34}"/>
              </a:ext>
            </a:extLst>
          </p:cNvPr>
          <p:cNvSpPr txBox="1"/>
          <p:nvPr/>
        </p:nvSpPr>
        <p:spPr>
          <a:xfrm>
            <a:off x="8544377" y="2331807"/>
            <a:ext cx="2567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>
                <a:solidFill>
                  <a:srgbClr val="2846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 que aportan información relevante para el proceso de minería de datos </a:t>
            </a:r>
            <a:endParaRPr lang="en-US" b="1" dirty="0">
              <a:solidFill>
                <a:srgbClr val="2846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438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1450F18-6415-43CF-B55C-EFF174CA7C21}"/>
              </a:ext>
            </a:extLst>
          </p:cNvPr>
          <p:cNvGrpSpPr/>
          <p:nvPr/>
        </p:nvGrpSpPr>
        <p:grpSpPr>
          <a:xfrm>
            <a:off x="0" y="682627"/>
            <a:ext cx="12192000" cy="5815828"/>
            <a:chOff x="0" y="682627"/>
            <a:chExt cx="12192000" cy="581582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08FA0BE-B834-42A2-9EC0-33AA2C0E8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938" y="682627"/>
              <a:ext cx="6164062" cy="581582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30C552B-B26E-4B73-A4A7-10A2DAFF7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209"/>
            <a:stretch/>
          </p:blipFill>
          <p:spPr>
            <a:xfrm>
              <a:off x="0" y="682627"/>
              <a:ext cx="6096000" cy="5815828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C6F71AE-33D9-4DE3-BE6D-06E2704A4415}"/>
              </a:ext>
            </a:extLst>
          </p:cNvPr>
          <p:cNvSpPr/>
          <p:nvPr/>
        </p:nvSpPr>
        <p:spPr>
          <a:xfrm>
            <a:off x="0" y="6498455"/>
            <a:ext cx="12192000" cy="359546"/>
          </a:xfrm>
          <a:prstGeom prst="rect">
            <a:avLst/>
          </a:prstGeom>
          <a:solidFill>
            <a:srgbClr val="05713D"/>
          </a:solidFill>
          <a:ln>
            <a:solidFill>
              <a:srgbClr val="057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- ESPE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64324C-17AD-4B83-9CE8-11314735609B}"/>
              </a:ext>
            </a:extLst>
          </p:cNvPr>
          <p:cNvSpPr/>
          <p:nvPr/>
        </p:nvSpPr>
        <p:spPr>
          <a:xfrm>
            <a:off x="0" y="-88777"/>
            <a:ext cx="12192000" cy="771404"/>
          </a:xfrm>
          <a:prstGeom prst="rect">
            <a:avLst/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DESARROLLO – SELECIÓN MODELOS ML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1D996-7725-4D5A-8A0B-F27402CB8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167" y="-88777"/>
            <a:ext cx="2769833" cy="77140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214C68A-3284-4952-867C-CC9DADAB03C6}"/>
              </a:ext>
            </a:extLst>
          </p:cNvPr>
          <p:cNvSpPr/>
          <p:nvPr/>
        </p:nvSpPr>
        <p:spPr>
          <a:xfrm>
            <a:off x="0" y="-88777"/>
            <a:ext cx="568170" cy="771404"/>
          </a:xfrm>
          <a:prstGeom prst="roundRect">
            <a:avLst>
              <a:gd name="adj" fmla="val 5729"/>
            </a:avLst>
          </a:prstGeom>
          <a:solidFill>
            <a:srgbClr val="0C6886"/>
          </a:solidFill>
          <a:ln>
            <a:solidFill>
              <a:srgbClr val="0C6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4055F9-23A2-48D3-9412-EFDABD63A5E6}"/>
              </a:ext>
            </a:extLst>
          </p:cNvPr>
          <p:cNvSpPr/>
          <p:nvPr/>
        </p:nvSpPr>
        <p:spPr>
          <a:xfrm>
            <a:off x="568170" y="1240737"/>
            <a:ext cx="3947402" cy="585926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>
                <a:latin typeface="Arial" panose="020B0604020202020204" pitchFamily="34" charset="0"/>
                <a:cs typeface="Arial" panose="020B0604020202020204" pitchFamily="34" charset="0"/>
              </a:rPr>
              <a:t>Generalized</a:t>
            </a:r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400" b="1">
                <a:latin typeface="Arial" panose="020B0604020202020204" pitchFamily="34" charset="0"/>
                <a:cs typeface="Arial" panose="020B0604020202020204" pitchFamily="34" charset="0"/>
              </a:rPr>
              <a:t>Linear </a:t>
            </a:r>
            <a:r>
              <a:rPr lang="es-EC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44B21F-348D-4C15-AB1B-8007B85E3C67}"/>
              </a:ext>
            </a:extLst>
          </p:cNvPr>
          <p:cNvSpPr/>
          <p:nvPr/>
        </p:nvSpPr>
        <p:spPr>
          <a:xfrm>
            <a:off x="4971838" y="1240737"/>
            <a:ext cx="3525616" cy="585926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>
                <a:latin typeface="Arial" panose="020B0604020202020204" pitchFamily="34" charset="0"/>
                <a:cs typeface="Arial" panose="020B0604020202020204" pitchFamily="34" charset="0"/>
              </a:rPr>
              <a:t>Gradient Boosted </a:t>
            </a:r>
            <a:r>
              <a:rPr lang="es-EC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E010278-67A7-4D17-A177-CEFF845B0110}"/>
              </a:ext>
            </a:extLst>
          </p:cNvPr>
          <p:cNvSpPr/>
          <p:nvPr/>
        </p:nvSpPr>
        <p:spPr>
          <a:xfrm>
            <a:off x="8953720" y="1234565"/>
            <a:ext cx="2570157" cy="585926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Deep Learning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28A98D-5C51-4CC7-B92A-38776937BF7B}"/>
              </a:ext>
            </a:extLst>
          </p:cNvPr>
          <p:cNvSpPr txBox="1"/>
          <p:nvPr/>
        </p:nvSpPr>
        <p:spPr>
          <a:xfrm>
            <a:off x="484698" y="77979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rgbClr val="2846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</a:t>
            </a:r>
            <a:endParaRPr lang="en-US" b="1" dirty="0">
              <a:solidFill>
                <a:srgbClr val="2846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AB1D9F-74E6-4B64-814C-76D52787250C}"/>
              </a:ext>
            </a:extLst>
          </p:cNvPr>
          <p:cNvSpPr txBox="1"/>
          <p:nvPr/>
        </p:nvSpPr>
        <p:spPr>
          <a:xfrm>
            <a:off x="2650625" y="291353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rgbClr val="2846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RMSE</a:t>
            </a:r>
            <a:endParaRPr lang="en-US" b="1" dirty="0">
              <a:solidFill>
                <a:srgbClr val="2846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06D1E5-0034-424A-B6A1-0E77813141BB}"/>
              </a:ext>
            </a:extLst>
          </p:cNvPr>
          <p:cNvSpPr txBox="1"/>
          <p:nvPr/>
        </p:nvSpPr>
        <p:spPr>
          <a:xfrm>
            <a:off x="8264104" y="291353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rgbClr val="2846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endParaRPr lang="en-US" b="1" dirty="0">
              <a:solidFill>
                <a:srgbClr val="2846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8D4E6A9-EBB0-4CC9-962D-B032773249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5108" y="3412470"/>
            <a:ext cx="3590925" cy="24955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1FDC80-4BEB-4314-B6FD-D866689A313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7104" y="3650595"/>
            <a:ext cx="35909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05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2CE1CB5-2398-4A6B-B2D0-51DD9DCF1C76}"/>
              </a:ext>
            </a:extLst>
          </p:cNvPr>
          <p:cNvGrpSpPr/>
          <p:nvPr/>
        </p:nvGrpSpPr>
        <p:grpSpPr>
          <a:xfrm>
            <a:off x="0" y="682627"/>
            <a:ext cx="12192000" cy="5815828"/>
            <a:chOff x="0" y="682627"/>
            <a:chExt cx="12192000" cy="581582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3CDB394-5375-42D9-AFC7-65EBA4425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938" y="682627"/>
              <a:ext cx="6164062" cy="581582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114C0C1-3DE4-40FF-9978-8016B94E3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209"/>
            <a:stretch/>
          </p:blipFill>
          <p:spPr>
            <a:xfrm>
              <a:off x="0" y="682627"/>
              <a:ext cx="6096000" cy="5815828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C6F71AE-33D9-4DE3-BE6D-06E2704A4415}"/>
              </a:ext>
            </a:extLst>
          </p:cNvPr>
          <p:cNvSpPr/>
          <p:nvPr/>
        </p:nvSpPr>
        <p:spPr>
          <a:xfrm>
            <a:off x="0" y="6498455"/>
            <a:ext cx="12192000" cy="359546"/>
          </a:xfrm>
          <a:prstGeom prst="rect">
            <a:avLst/>
          </a:prstGeom>
          <a:solidFill>
            <a:srgbClr val="05713D"/>
          </a:solidFill>
          <a:ln>
            <a:solidFill>
              <a:srgbClr val="057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- ESPE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64324C-17AD-4B83-9CE8-11314735609B}"/>
              </a:ext>
            </a:extLst>
          </p:cNvPr>
          <p:cNvSpPr/>
          <p:nvPr/>
        </p:nvSpPr>
        <p:spPr>
          <a:xfrm>
            <a:off x="0" y="-88777"/>
            <a:ext cx="12192000" cy="771404"/>
          </a:xfrm>
          <a:prstGeom prst="rect">
            <a:avLst/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DESARROLLO - GBT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1D996-7725-4D5A-8A0B-F27402CB8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167" y="-88777"/>
            <a:ext cx="2769833" cy="77140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214C68A-3284-4952-867C-CC9DADAB03C6}"/>
              </a:ext>
            </a:extLst>
          </p:cNvPr>
          <p:cNvSpPr/>
          <p:nvPr/>
        </p:nvSpPr>
        <p:spPr>
          <a:xfrm>
            <a:off x="0" y="-88777"/>
            <a:ext cx="568170" cy="771404"/>
          </a:xfrm>
          <a:prstGeom prst="roundRect">
            <a:avLst>
              <a:gd name="adj" fmla="val 5729"/>
            </a:avLst>
          </a:prstGeom>
          <a:solidFill>
            <a:srgbClr val="0C6886"/>
          </a:solidFill>
          <a:ln>
            <a:solidFill>
              <a:srgbClr val="0C6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D423C7-56E5-4BEF-B5E1-1677498DCA37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171" y="1644648"/>
            <a:ext cx="5823394" cy="2142262"/>
          </a:xfrm>
          <a:prstGeom prst="rect">
            <a:avLst/>
          </a:prstGeom>
          <a:ln>
            <a:solidFill>
              <a:srgbClr val="0C6886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C5B36C-7844-40D8-98ED-F23545FCAF72}"/>
              </a:ext>
            </a:extLst>
          </p:cNvPr>
          <p:cNvSpPr txBox="1"/>
          <p:nvPr/>
        </p:nvSpPr>
        <p:spPr>
          <a:xfrm>
            <a:off x="549187" y="114586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rgbClr val="2846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Entrenamiento</a:t>
            </a:r>
            <a:endParaRPr lang="en-US" b="1" dirty="0">
              <a:solidFill>
                <a:srgbClr val="2846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033EE8-426C-4637-946A-C0BFFCFAE2BC}"/>
              </a:ext>
            </a:extLst>
          </p:cNvPr>
          <p:cNvSpPr/>
          <p:nvPr/>
        </p:nvSpPr>
        <p:spPr>
          <a:xfrm>
            <a:off x="568170" y="4269726"/>
            <a:ext cx="1837829" cy="369529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Entrenamiento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E46416-605C-4F3A-B224-81C0F887B66C}"/>
              </a:ext>
            </a:extLst>
          </p:cNvPr>
          <p:cNvSpPr/>
          <p:nvPr/>
        </p:nvSpPr>
        <p:spPr>
          <a:xfrm>
            <a:off x="1531294" y="4843823"/>
            <a:ext cx="1837829" cy="369529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Testeo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C16CCC-F0DB-43E2-89E8-6D2FE04E7075}"/>
              </a:ext>
            </a:extLst>
          </p:cNvPr>
          <p:cNvSpPr/>
          <p:nvPr/>
        </p:nvSpPr>
        <p:spPr>
          <a:xfrm>
            <a:off x="2286806" y="5442707"/>
            <a:ext cx="1837829" cy="369529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Validación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FAB7B69-9D66-4D81-95AA-E467657B9061}"/>
              </a:ext>
            </a:extLst>
          </p:cNvPr>
          <p:cNvSpPr/>
          <p:nvPr/>
        </p:nvSpPr>
        <p:spPr>
          <a:xfrm>
            <a:off x="7038380" y="4294286"/>
            <a:ext cx="1642355" cy="369529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Predicción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556101-09D6-4987-8657-A5DE6E177284}"/>
              </a:ext>
            </a:extLst>
          </p:cNvPr>
          <p:cNvSpPr txBox="1"/>
          <p:nvPr/>
        </p:nvSpPr>
        <p:spPr>
          <a:xfrm>
            <a:off x="6863845" y="1143861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rgbClr val="2846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Predicción</a:t>
            </a:r>
            <a:endParaRPr lang="en-US" b="1" dirty="0">
              <a:solidFill>
                <a:srgbClr val="2846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9FDD14-61B4-4214-B8CC-34E05D3993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3845" y="1605674"/>
            <a:ext cx="5116643" cy="2227378"/>
          </a:xfrm>
          <a:prstGeom prst="rect">
            <a:avLst/>
          </a:prstGeom>
          <a:ln>
            <a:solidFill>
              <a:srgbClr val="0C6886"/>
            </a:solidFill>
          </a:ln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2EFE9B2-BFC3-49EC-B8F9-9EAE7E821114}"/>
              </a:ext>
            </a:extLst>
          </p:cNvPr>
          <p:cNvSpPr/>
          <p:nvPr/>
        </p:nvSpPr>
        <p:spPr>
          <a:xfrm>
            <a:off x="7905701" y="4955945"/>
            <a:ext cx="1837829" cy="369529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Almacenamiento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C0FDAB0-4922-449D-8F98-41E4F5A3564A}"/>
              </a:ext>
            </a:extLst>
          </p:cNvPr>
          <p:cNvSpPr/>
          <p:nvPr/>
        </p:nvSpPr>
        <p:spPr>
          <a:xfrm>
            <a:off x="8986280" y="5699960"/>
            <a:ext cx="1837829" cy="369529"/>
          </a:xfrm>
          <a:prstGeom prst="roundRect">
            <a:avLst>
              <a:gd name="adj" fmla="val 4546"/>
            </a:avLst>
          </a:prstGeom>
          <a:solidFill>
            <a:srgbClr val="55B59A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Carga ETL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F832590-5589-4EC9-B6C9-12D7EDD36BA9}"/>
              </a:ext>
            </a:extLst>
          </p:cNvPr>
          <p:cNvSpPr/>
          <p:nvPr/>
        </p:nvSpPr>
        <p:spPr>
          <a:xfrm>
            <a:off x="4395244" y="5884724"/>
            <a:ext cx="1837829" cy="369529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Almacenamiento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558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DB098C0-94B8-41F8-9AED-DD7A3132C279}"/>
              </a:ext>
            </a:extLst>
          </p:cNvPr>
          <p:cNvGrpSpPr/>
          <p:nvPr/>
        </p:nvGrpSpPr>
        <p:grpSpPr>
          <a:xfrm>
            <a:off x="0" y="682627"/>
            <a:ext cx="12192000" cy="5815828"/>
            <a:chOff x="0" y="682627"/>
            <a:chExt cx="12192000" cy="581582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3D3A21-28B1-427E-92EC-0F0A989D2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938" y="682627"/>
              <a:ext cx="6164062" cy="581582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71482F8-D609-4921-9742-640882FB9F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209"/>
            <a:stretch/>
          </p:blipFill>
          <p:spPr>
            <a:xfrm>
              <a:off x="0" y="682627"/>
              <a:ext cx="6096000" cy="5815828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C6F71AE-33D9-4DE3-BE6D-06E2704A4415}"/>
              </a:ext>
            </a:extLst>
          </p:cNvPr>
          <p:cNvSpPr/>
          <p:nvPr/>
        </p:nvSpPr>
        <p:spPr>
          <a:xfrm>
            <a:off x="0" y="6498455"/>
            <a:ext cx="12192000" cy="359546"/>
          </a:xfrm>
          <a:prstGeom prst="rect">
            <a:avLst/>
          </a:prstGeom>
          <a:solidFill>
            <a:srgbClr val="05713D"/>
          </a:solidFill>
          <a:ln>
            <a:solidFill>
              <a:srgbClr val="057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- ESPE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64324C-17AD-4B83-9CE8-11314735609B}"/>
              </a:ext>
            </a:extLst>
          </p:cNvPr>
          <p:cNvSpPr/>
          <p:nvPr/>
        </p:nvSpPr>
        <p:spPr>
          <a:xfrm>
            <a:off x="0" y="-88777"/>
            <a:ext cx="12192000" cy="771404"/>
          </a:xfrm>
          <a:prstGeom prst="rect">
            <a:avLst/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DESARROLLO - VISUALIZACIÓN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1D996-7725-4D5A-8A0B-F27402CB8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167" y="-88777"/>
            <a:ext cx="2769833" cy="77140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214C68A-3284-4952-867C-CC9DADAB03C6}"/>
              </a:ext>
            </a:extLst>
          </p:cNvPr>
          <p:cNvSpPr/>
          <p:nvPr/>
        </p:nvSpPr>
        <p:spPr>
          <a:xfrm>
            <a:off x="0" y="-88777"/>
            <a:ext cx="568170" cy="771404"/>
          </a:xfrm>
          <a:prstGeom prst="roundRect">
            <a:avLst>
              <a:gd name="adj" fmla="val 5729"/>
            </a:avLst>
          </a:prstGeom>
          <a:solidFill>
            <a:srgbClr val="0C6886"/>
          </a:solidFill>
          <a:ln>
            <a:solidFill>
              <a:srgbClr val="0C6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C083CC-F073-419A-85BE-218F1C3AC084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984" y="1331650"/>
            <a:ext cx="9058183" cy="49537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CA243DB-4B64-4934-8169-9A208C24E15B}"/>
              </a:ext>
            </a:extLst>
          </p:cNvPr>
          <p:cNvSpPr/>
          <p:nvPr/>
        </p:nvSpPr>
        <p:spPr>
          <a:xfrm>
            <a:off x="9888168" y="1866507"/>
            <a:ext cx="1837829" cy="369529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Ornitólogos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30774D-3AEE-4F25-8C8A-0A32CFF6DF95}"/>
              </a:ext>
            </a:extLst>
          </p:cNvPr>
          <p:cNvSpPr txBox="1"/>
          <p:nvPr/>
        </p:nvSpPr>
        <p:spPr>
          <a:xfrm>
            <a:off x="284085" y="855785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rgbClr val="2846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Usuarios finales</a:t>
            </a:r>
            <a:endParaRPr lang="en-US" b="1" dirty="0">
              <a:solidFill>
                <a:srgbClr val="2846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9EE4C72-5700-4A01-B365-56FD0EFFA29F}"/>
              </a:ext>
            </a:extLst>
          </p:cNvPr>
          <p:cNvSpPr/>
          <p:nvPr/>
        </p:nvSpPr>
        <p:spPr>
          <a:xfrm>
            <a:off x="9888168" y="2646334"/>
            <a:ext cx="1837829" cy="369529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Gobierno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EA78093-C6BF-43D5-9436-777A81008306}"/>
              </a:ext>
            </a:extLst>
          </p:cNvPr>
          <p:cNvSpPr/>
          <p:nvPr/>
        </p:nvSpPr>
        <p:spPr>
          <a:xfrm>
            <a:off x="9888168" y="3428976"/>
            <a:ext cx="1837829" cy="369529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ONG’s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1BF1AD3-5F19-4EE7-B353-2C4CCC7574D2}"/>
              </a:ext>
            </a:extLst>
          </p:cNvPr>
          <p:cNvSpPr/>
          <p:nvPr/>
        </p:nvSpPr>
        <p:spPr>
          <a:xfrm>
            <a:off x="9888168" y="4211618"/>
            <a:ext cx="1837829" cy="369529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Investigadores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267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B4731C9-57F3-474E-B4C5-659D8AA5A98B}"/>
              </a:ext>
            </a:extLst>
          </p:cNvPr>
          <p:cNvGrpSpPr/>
          <p:nvPr/>
        </p:nvGrpSpPr>
        <p:grpSpPr>
          <a:xfrm>
            <a:off x="0" y="682627"/>
            <a:ext cx="12192000" cy="5815828"/>
            <a:chOff x="0" y="682627"/>
            <a:chExt cx="12192000" cy="581582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4A7E2F8-A949-49B2-B54A-954441DEE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938" y="682627"/>
              <a:ext cx="6164062" cy="581582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A83B9F8-75E7-4FF1-B44F-A30C2AD0F7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209"/>
            <a:stretch/>
          </p:blipFill>
          <p:spPr>
            <a:xfrm>
              <a:off x="0" y="682627"/>
              <a:ext cx="6096000" cy="5815828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C6F71AE-33D9-4DE3-BE6D-06E2704A4415}"/>
              </a:ext>
            </a:extLst>
          </p:cNvPr>
          <p:cNvSpPr/>
          <p:nvPr/>
        </p:nvSpPr>
        <p:spPr>
          <a:xfrm>
            <a:off x="0" y="6498455"/>
            <a:ext cx="12192000" cy="359546"/>
          </a:xfrm>
          <a:prstGeom prst="rect">
            <a:avLst/>
          </a:prstGeom>
          <a:solidFill>
            <a:srgbClr val="05713D"/>
          </a:solidFill>
          <a:ln>
            <a:solidFill>
              <a:srgbClr val="057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- ESPE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64324C-17AD-4B83-9CE8-11314735609B}"/>
              </a:ext>
            </a:extLst>
          </p:cNvPr>
          <p:cNvSpPr/>
          <p:nvPr/>
        </p:nvSpPr>
        <p:spPr>
          <a:xfrm>
            <a:off x="0" y="-88777"/>
            <a:ext cx="12192000" cy="771404"/>
          </a:xfrm>
          <a:prstGeom prst="rect">
            <a:avLst/>
          </a:prstGeom>
          <a:solidFill>
            <a:srgbClr val="E74CA7"/>
          </a:solidFill>
          <a:ln>
            <a:solidFill>
              <a:srgbClr val="E74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ESULTADOS OBTENIDOS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1D996-7725-4D5A-8A0B-F27402CB8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167" y="-88777"/>
            <a:ext cx="2769833" cy="77140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6047945-38F2-439F-B026-F5EE4BEE530C}"/>
              </a:ext>
            </a:extLst>
          </p:cNvPr>
          <p:cNvSpPr/>
          <p:nvPr/>
        </p:nvSpPr>
        <p:spPr>
          <a:xfrm>
            <a:off x="0" y="-88778"/>
            <a:ext cx="568170" cy="771403"/>
          </a:xfrm>
          <a:prstGeom prst="roundRect">
            <a:avLst>
              <a:gd name="adj" fmla="val 5729"/>
            </a:avLst>
          </a:prstGeom>
          <a:solidFill>
            <a:srgbClr val="981463"/>
          </a:solidFill>
          <a:ln>
            <a:solidFill>
              <a:srgbClr val="981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F25B11F-8D8B-4D92-B451-A01CB91DB35D}"/>
              </a:ext>
            </a:extLst>
          </p:cNvPr>
          <p:cNvSpPr/>
          <p:nvPr/>
        </p:nvSpPr>
        <p:spPr>
          <a:xfrm>
            <a:off x="2015253" y="1340052"/>
            <a:ext cx="7406914" cy="585926"/>
          </a:xfrm>
          <a:prstGeom prst="roundRect">
            <a:avLst>
              <a:gd name="adj" fmla="val 4546"/>
            </a:avLst>
          </a:prstGeom>
          <a:solidFill>
            <a:srgbClr val="E74CA7"/>
          </a:solidFill>
          <a:ln>
            <a:solidFill>
              <a:srgbClr val="E74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La comparativa con la Lista Roja y los Resultados, no altera la categoría de riesgo de la especie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9C9D947-230C-49D1-AFD6-EDB47C8B009F}"/>
              </a:ext>
            </a:extLst>
          </p:cNvPr>
          <p:cNvSpPr/>
          <p:nvPr/>
        </p:nvSpPr>
        <p:spPr>
          <a:xfrm>
            <a:off x="1452999" y="1340052"/>
            <a:ext cx="568170" cy="585926"/>
          </a:xfrm>
          <a:prstGeom prst="roundRect">
            <a:avLst>
              <a:gd name="adj" fmla="val 5729"/>
            </a:avLst>
          </a:prstGeom>
          <a:solidFill>
            <a:srgbClr val="981463"/>
          </a:solidFill>
          <a:ln>
            <a:solidFill>
              <a:srgbClr val="0C6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33C89F9-3D73-4924-AB85-32C0E8BE9BC5}"/>
              </a:ext>
            </a:extLst>
          </p:cNvPr>
          <p:cNvSpPr/>
          <p:nvPr/>
        </p:nvSpPr>
        <p:spPr>
          <a:xfrm>
            <a:off x="2015253" y="2285524"/>
            <a:ext cx="7406914" cy="585926"/>
          </a:xfrm>
          <a:prstGeom prst="roundRect">
            <a:avLst>
              <a:gd name="adj" fmla="val 4546"/>
            </a:avLst>
          </a:prstGeom>
          <a:solidFill>
            <a:srgbClr val="E74CA7"/>
          </a:solidFill>
          <a:ln>
            <a:solidFill>
              <a:srgbClr val="E74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El modelo seleccionado es un pilar fundamental para alertar tempranamente cuando una especie estaría en peligro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EE55666-0152-4C09-ADF3-A462D9A619CD}"/>
              </a:ext>
            </a:extLst>
          </p:cNvPr>
          <p:cNvSpPr/>
          <p:nvPr/>
        </p:nvSpPr>
        <p:spPr>
          <a:xfrm>
            <a:off x="1452999" y="2285524"/>
            <a:ext cx="568170" cy="585926"/>
          </a:xfrm>
          <a:prstGeom prst="roundRect">
            <a:avLst>
              <a:gd name="adj" fmla="val 5729"/>
            </a:avLst>
          </a:prstGeom>
          <a:solidFill>
            <a:srgbClr val="981463"/>
          </a:solidFill>
          <a:ln>
            <a:solidFill>
              <a:srgbClr val="981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3635A3-DE5A-42D9-91A3-CFF330934FEA}"/>
              </a:ext>
            </a:extLst>
          </p:cNvPr>
          <p:cNvSpPr/>
          <p:nvPr/>
        </p:nvSpPr>
        <p:spPr>
          <a:xfrm>
            <a:off x="2038927" y="3230996"/>
            <a:ext cx="7406914" cy="585926"/>
          </a:xfrm>
          <a:prstGeom prst="roundRect">
            <a:avLst>
              <a:gd name="adj" fmla="val 4546"/>
            </a:avLst>
          </a:prstGeom>
          <a:solidFill>
            <a:srgbClr val="E74CA7"/>
          </a:solidFill>
          <a:ln>
            <a:solidFill>
              <a:srgbClr val="E74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El modelo determinado tiene una eficacia del 92%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75239F0-077B-4180-BDF6-15B48F5A591F}"/>
              </a:ext>
            </a:extLst>
          </p:cNvPr>
          <p:cNvSpPr/>
          <p:nvPr/>
        </p:nvSpPr>
        <p:spPr>
          <a:xfrm>
            <a:off x="1476673" y="3230996"/>
            <a:ext cx="568170" cy="585926"/>
          </a:xfrm>
          <a:prstGeom prst="roundRect">
            <a:avLst>
              <a:gd name="adj" fmla="val 5729"/>
            </a:avLst>
          </a:prstGeom>
          <a:solidFill>
            <a:srgbClr val="981463"/>
          </a:solidFill>
          <a:ln>
            <a:solidFill>
              <a:srgbClr val="981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05842DE-AC9F-4CB5-9202-177AED4469AD}"/>
              </a:ext>
            </a:extLst>
          </p:cNvPr>
          <p:cNvSpPr/>
          <p:nvPr/>
        </p:nvSpPr>
        <p:spPr>
          <a:xfrm>
            <a:off x="2038927" y="4176468"/>
            <a:ext cx="7406914" cy="585926"/>
          </a:xfrm>
          <a:prstGeom prst="roundRect">
            <a:avLst>
              <a:gd name="adj" fmla="val 4546"/>
            </a:avLst>
          </a:prstGeom>
          <a:solidFill>
            <a:srgbClr val="E74CA7"/>
          </a:solidFill>
          <a:ln>
            <a:solidFill>
              <a:srgbClr val="E74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De las aves objetivo de la investigación en riesgo crítico, se predice que seguirán existiendo pasado el 2030.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6FF747D-AF5D-4578-BA89-5C530004B56C}"/>
              </a:ext>
            </a:extLst>
          </p:cNvPr>
          <p:cNvSpPr/>
          <p:nvPr/>
        </p:nvSpPr>
        <p:spPr>
          <a:xfrm>
            <a:off x="1476673" y="4176468"/>
            <a:ext cx="568170" cy="585926"/>
          </a:xfrm>
          <a:prstGeom prst="roundRect">
            <a:avLst>
              <a:gd name="adj" fmla="val 5729"/>
            </a:avLst>
          </a:prstGeom>
          <a:solidFill>
            <a:srgbClr val="981463"/>
          </a:solidFill>
          <a:ln>
            <a:solidFill>
              <a:srgbClr val="981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906FCC3-2E36-4324-888A-EB7539A23877}"/>
              </a:ext>
            </a:extLst>
          </p:cNvPr>
          <p:cNvSpPr/>
          <p:nvPr/>
        </p:nvSpPr>
        <p:spPr>
          <a:xfrm>
            <a:off x="2038927" y="5121940"/>
            <a:ext cx="7406914" cy="861610"/>
          </a:xfrm>
          <a:prstGeom prst="roundRect">
            <a:avLst>
              <a:gd name="adj" fmla="val 4546"/>
            </a:avLst>
          </a:prstGeom>
          <a:solidFill>
            <a:srgbClr val="E74CA7"/>
          </a:solidFill>
          <a:ln>
            <a:solidFill>
              <a:srgbClr val="E74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Se podría mediante esta plataforma generar procesos de prevención anticipados de especies objetivo, con varios años de anticipación.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DA6FC8B-FD15-47BA-AE16-B9B87354223D}"/>
              </a:ext>
            </a:extLst>
          </p:cNvPr>
          <p:cNvSpPr/>
          <p:nvPr/>
        </p:nvSpPr>
        <p:spPr>
          <a:xfrm>
            <a:off x="1476673" y="5121939"/>
            <a:ext cx="568170" cy="861609"/>
          </a:xfrm>
          <a:prstGeom prst="roundRect">
            <a:avLst>
              <a:gd name="adj" fmla="val 5729"/>
            </a:avLst>
          </a:prstGeom>
          <a:solidFill>
            <a:srgbClr val="981463"/>
          </a:solidFill>
          <a:ln>
            <a:solidFill>
              <a:srgbClr val="981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240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9C044A-433E-466E-96A8-4EA2CE71CF27}"/>
              </a:ext>
            </a:extLst>
          </p:cNvPr>
          <p:cNvGrpSpPr/>
          <p:nvPr/>
        </p:nvGrpSpPr>
        <p:grpSpPr>
          <a:xfrm>
            <a:off x="0" y="682627"/>
            <a:ext cx="12192000" cy="5815828"/>
            <a:chOff x="0" y="682627"/>
            <a:chExt cx="12192000" cy="581582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1F6A650-3632-450D-93C8-1F79DE741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938" y="682627"/>
              <a:ext cx="6164062" cy="581582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31BB2A-A506-475E-B5EA-E119D186FD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209"/>
            <a:stretch/>
          </p:blipFill>
          <p:spPr>
            <a:xfrm>
              <a:off x="0" y="682627"/>
              <a:ext cx="6096000" cy="5815828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C6F71AE-33D9-4DE3-BE6D-06E2704A4415}"/>
              </a:ext>
            </a:extLst>
          </p:cNvPr>
          <p:cNvSpPr/>
          <p:nvPr/>
        </p:nvSpPr>
        <p:spPr>
          <a:xfrm>
            <a:off x="0" y="6498455"/>
            <a:ext cx="12192000" cy="359546"/>
          </a:xfrm>
          <a:prstGeom prst="rect">
            <a:avLst/>
          </a:prstGeom>
          <a:solidFill>
            <a:srgbClr val="05713D"/>
          </a:solidFill>
          <a:ln>
            <a:solidFill>
              <a:srgbClr val="057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- ESPE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64324C-17AD-4B83-9CE8-11314735609B}"/>
              </a:ext>
            </a:extLst>
          </p:cNvPr>
          <p:cNvSpPr/>
          <p:nvPr/>
        </p:nvSpPr>
        <p:spPr>
          <a:xfrm>
            <a:off x="0" y="-88777"/>
            <a:ext cx="12192000" cy="771404"/>
          </a:xfrm>
          <a:prstGeom prst="rect">
            <a:avLst/>
          </a:prstGeom>
          <a:solidFill>
            <a:srgbClr val="FFC13A"/>
          </a:solidFill>
          <a:ln>
            <a:solidFill>
              <a:srgbClr val="FFC1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1D996-7725-4D5A-8A0B-F27402CB8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167" y="-88777"/>
            <a:ext cx="2769833" cy="77140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43EDDD0-5286-45DB-88F9-5FD444D63E0C}"/>
              </a:ext>
            </a:extLst>
          </p:cNvPr>
          <p:cNvSpPr/>
          <p:nvPr/>
        </p:nvSpPr>
        <p:spPr>
          <a:xfrm>
            <a:off x="0" y="-88778"/>
            <a:ext cx="568170" cy="771403"/>
          </a:xfrm>
          <a:prstGeom prst="roundRect">
            <a:avLst>
              <a:gd name="adj" fmla="val 5729"/>
            </a:avLst>
          </a:prstGeom>
          <a:solidFill>
            <a:srgbClr val="6C4B00"/>
          </a:solidFill>
          <a:ln>
            <a:solidFill>
              <a:srgbClr val="6C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3BCE1F-7914-4521-B922-29210F2FE6C3}"/>
              </a:ext>
            </a:extLst>
          </p:cNvPr>
          <p:cNvSpPr txBox="1"/>
          <p:nvPr/>
        </p:nvSpPr>
        <p:spPr>
          <a:xfrm>
            <a:off x="568170" y="1039797"/>
            <a:ext cx="5459768" cy="5101488"/>
          </a:xfrm>
          <a:prstGeom prst="rect">
            <a:avLst/>
          </a:prstGeom>
          <a:solidFill>
            <a:srgbClr val="FFC13A"/>
          </a:solidFill>
          <a:ln>
            <a:solidFill>
              <a:srgbClr val="FFC1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4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marR="14605" lvl="0" indent="-342900" algn="just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C" sz="1400" dirty="0">
                <a:solidFill>
                  <a:srgbClr val="6B2F25"/>
                </a:solidFill>
                <a:effectLst/>
                <a:ea typeface="Times New Roman" panose="02020603050405020304" pitchFamily="18" charset="0"/>
              </a:rPr>
              <a:t>Este trabajo se utilizó la metodología de caso de uso y CRISP-DM, para llevar  todo el proceso investigativo.</a:t>
            </a:r>
            <a:endParaRPr lang="en-US" sz="1400" dirty="0">
              <a:solidFill>
                <a:srgbClr val="6B2F25"/>
              </a:solidFill>
              <a:effectLst/>
              <a:ea typeface="Times New Roman" panose="02020603050405020304" pitchFamily="18" charset="0"/>
            </a:endParaRPr>
          </a:p>
          <a:p>
            <a:pPr marL="342900" marR="14605" lvl="0" indent="-342900" algn="just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C" sz="1400" dirty="0">
                <a:solidFill>
                  <a:srgbClr val="6B2F25"/>
                </a:solidFill>
                <a:effectLst/>
                <a:ea typeface="Times New Roman" panose="02020603050405020304" pitchFamily="18" charset="0"/>
              </a:rPr>
              <a:t>Los datos se obtuvieron de </a:t>
            </a:r>
            <a:r>
              <a:rPr lang="es-EC" sz="1400" dirty="0" err="1">
                <a:solidFill>
                  <a:srgbClr val="6B2F25"/>
                </a:solidFill>
                <a:effectLst/>
                <a:ea typeface="Times New Roman" panose="02020603050405020304" pitchFamily="18" charset="0"/>
              </a:rPr>
              <a:t>Avibase</a:t>
            </a:r>
            <a:r>
              <a:rPr lang="es-EC" sz="1400" dirty="0">
                <a:solidFill>
                  <a:srgbClr val="6B2F25"/>
                </a:solidFill>
                <a:effectLst/>
                <a:ea typeface="Times New Roman" panose="02020603050405020304" pitchFamily="18" charset="0"/>
              </a:rPr>
              <a:t>, Satélite de la NASA mediante web Geovanni e INEC, y volcados hacia el Data </a:t>
            </a:r>
            <a:r>
              <a:rPr lang="es-EC" sz="1400" dirty="0" err="1">
                <a:solidFill>
                  <a:srgbClr val="6B2F25"/>
                </a:solidFill>
                <a:effectLst/>
                <a:ea typeface="Times New Roman" panose="02020603050405020304" pitchFamily="18" charset="0"/>
              </a:rPr>
              <a:t>mart</a:t>
            </a:r>
            <a:r>
              <a:rPr lang="es-EC" sz="1400" dirty="0">
                <a:solidFill>
                  <a:srgbClr val="6B2F25"/>
                </a:solidFill>
                <a:ea typeface="Times New Roman" panose="02020603050405020304" pitchFamily="18" charset="0"/>
              </a:rPr>
              <a:t>, residiendo en un </a:t>
            </a:r>
            <a:r>
              <a:rPr lang="es-EC" sz="1400" dirty="0">
                <a:solidFill>
                  <a:srgbClr val="6B2F25"/>
                </a:solidFill>
                <a:effectLst/>
                <a:ea typeface="Times New Roman" panose="02020603050405020304" pitchFamily="18" charset="0"/>
              </a:rPr>
              <a:t>modelo dimensional, siendo el insumo para los modelos de Machine Learning. </a:t>
            </a:r>
            <a:endParaRPr lang="en-US" sz="1400" dirty="0">
              <a:solidFill>
                <a:srgbClr val="6B2F25"/>
              </a:solidFill>
              <a:effectLst/>
              <a:ea typeface="Times New Roman" panose="02020603050405020304" pitchFamily="18" charset="0"/>
            </a:endParaRPr>
          </a:p>
          <a:p>
            <a:pPr marL="342900" marR="14605" lvl="0" indent="-342900" algn="just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C" sz="1400" dirty="0">
                <a:solidFill>
                  <a:srgbClr val="6B2F25"/>
                </a:solidFill>
                <a:effectLst/>
                <a:ea typeface="Times New Roman" panose="02020603050405020304" pitchFamily="18" charset="0"/>
              </a:rPr>
              <a:t>La plataforma resultante tiene una Arquitectura Big Data, para un crecimiento escalable y orientado al volumen datos, cantidad de variables, procesamiento, etc.</a:t>
            </a:r>
            <a:endParaRPr lang="en-US" sz="1400" dirty="0">
              <a:solidFill>
                <a:srgbClr val="6B2F25"/>
              </a:solidFill>
              <a:effectLst/>
              <a:ea typeface="Times New Roman" panose="02020603050405020304" pitchFamily="18" charset="0"/>
            </a:endParaRPr>
          </a:p>
          <a:p>
            <a:pPr marL="342900" marR="14605" lvl="0" indent="-342900" algn="just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C" sz="1400" dirty="0">
                <a:solidFill>
                  <a:srgbClr val="6B2F25"/>
                </a:solidFill>
                <a:effectLst/>
                <a:ea typeface="Times New Roman" panose="02020603050405020304" pitchFamily="18" charset="0"/>
              </a:rPr>
              <a:t>Las variables independientes con mejor capacidad de predicción son temperatura de la superficie en el día, radiación solar y radiación ultravioleta. </a:t>
            </a:r>
            <a:endParaRPr lang="en-US" sz="1400" dirty="0">
              <a:solidFill>
                <a:srgbClr val="6B2F25"/>
              </a:solidFill>
              <a:effectLst/>
              <a:ea typeface="Times New Roman" panose="02020603050405020304" pitchFamily="18" charset="0"/>
            </a:endParaRPr>
          </a:p>
          <a:p>
            <a:pPr marL="342900" marR="14605" lvl="0" indent="-342900" algn="just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C" sz="1400" dirty="0">
                <a:solidFill>
                  <a:srgbClr val="6B2F25"/>
                </a:solidFill>
                <a:effectLst/>
                <a:ea typeface="Times New Roman" panose="02020603050405020304" pitchFamily="18" charset="0"/>
              </a:rPr>
              <a:t>El modelo que mostró el mejor un 92% de efectividad.</a:t>
            </a:r>
          </a:p>
          <a:p>
            <a:pPr marL="342900" marR="14605" lvl="0" indent="-342900" algn="just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C" sz="1400" dirty="0">
                <a:solidFill>
                  <a:srgbClr val="6B2F25"/>
                </a:solidFill>
                <a:effectLst/>
                <a:ea typeface="Times New Roman" panose="02020603050405020304" pitchFamily="18" charset="0"/>
              </a:rPr>
              <a:t>El modelo predictivo se cruzo con los valores del libro rojo de especies del Ecuador, el cual NO mostró cambios en la categoría de riesgo a ninguna especie.</a:t>
            </a:r>
            <a:endParaRPr lang="en-US" sz="1400" dirty="0">
              <a:solidFill>
                <a:srgbClr val="6B2F25"/>
              </a:solidFill>
              <a:effectLst/>
              <a:ea typeface="Times New Roman" panose="02020603050405020304" pitchFamily="18" charset="0"/>
            </a:endParaRPr>
          </a:p>
          <a:p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E9A9F1-F5EA-4C24-98A7-6F1B37F2CD09}"/>
              </a:ext>
            </a:extLst>
          </p:cNvPr>
          <p:cNvSpPr txBox="1"/>
          <p:nvPr/>
        </p:nvSpPr>
        <p:spPr>
          <a:xfrm>
            <a:off x="6391922" y="1039797"/>
            <a:ext cx="5088385" cy="5137952"/>
          </a:xfrm>
          <a:prstGeom prst="rect">
            <a:avLst/>
          </a:prstGeom>
          <a:solidFill>
            <a:srgbClr val="FFC13A"/>
          </a:solidFill>
          <a:ln>
            <a:solidFill>
              <a:srgbClr val="FFC1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4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rgbClr val="6B2F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Los resultados obtenidos en un periodo de 13 años, desde inicios del 2017 hasta final del 2029, muestran que para el águila andina, subirá un 2.8% más de avistamientos, en el caso de cóndor, se avistarán un 93% más ejemplares, el pájaro paraguas se avistará un 37%, el colibrí terciopelo tendrá una reducción del -30% en avistamientos, mientras que el gavilán barreteado podrá observarse un 93% más hasta finales del 2029.</a:t>
            </a:r>
          </a:p>
          <a:p>
            <a:pPr algn="just"/>
            <a:endParaRPr lang="es-EC" sz="1400" dirty="0">
              <a:solidFill>
                <a:srgbClr val="6B2F2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rgbClr val="6B2F25"/>
                </a:solidFill>
                <a:effectLst/>
                <a:ea typeface="Times New Roman" panose="02020603050405020304" pitchFamily="18" charset="0"/>
              </a:rPr>
              <a:t>Al final del 2030 se estima un número de avistamientos para el águila andina de 11, unas 51 observaciones de cóndores andinos, 124 para el gavilán barreteado, 22 de pájaros paraguas y 25 del colibrí terciopelo. Estos datos indican que al final del 2030 si se contará con estas especies, con tendencia a la baja, sin embargo, el águila andina no muestra un incremento de avistamientos y arroja una tendencia similar al histórico. </a:t>
            </a:r>
            <a:endParaRPr lang="en-US" sz="1400" dirty="0">
              <a:solidFill>
                <a:srgbClr val="6B2F25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6B2F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9C044A-433E-466E-96A8-4EA2CE71CF27}"/>
              </a:ext>
            </a:extLst>
          </p:cNvPr>
          <p:cNvGrpSpPr/>
          <p:nvPr/>
        </p:nvGrpSpPr>
        <p:grpSpPr>
          <a:xfrm>
            <a:off x="0" y="682627"/>
            <a:ext cx="12192000" cy="5815828"/>
            <a:chOff x="0" y="682627"/>
            <a:chExt cx="12192000" cy="581582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1F6A650-3632-450D-93C8-1F79DE741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938" y="682627"/>
              <a:ext cx="6164062" cy="581582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31BB2A-A506-475E-B5EA-E119D186FD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209"/>
            <a:stretch/>
          </p:blipFill>
          <p:spPr>
            <a:xfrm>
              <a:off x="0" y="682627"/>
              <a:ext cx="6096000" cy="5815828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C6F71AE-33D9-4DE3-BE6D-06E2704A4415}"/>
              </a:ext>
            </a:extLst>
          </p:cNvPr>
          <p:cNvSpPr/>
          <p:nvPr/>
        </p:nvSpPr>
        <p:spPr>
          <a:xfrm>
            <a:off x="0" y="6498455"/>
            <a:ext cx="12192000" cy="359546"/>
          </a:xfrm>
          <a:prstGeom prst="rect">
            <a:avLst/>
          </a:prstGeom>
          <a:solidFill>
            <a:srgbClr val="05713D"/>
          </a:solidFill>
          <a:ln>
            <a:solidFill>
              <a:srgbClr val="057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- ESPE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64324C-17AD-4B83-9CE8-11314735609B}"/>
              </a:ext>
            </a:extLst>
          </p:cNvPr>
          <p:cNvSpPr/>
          <p:nvPr/>
        </p:nvSpPr>
        <p:spPr>
          <a:xfrm>
            <a:off x="0" y="-88777"/>
            <a:ext cx="12192000" cy="771404"/>
          </a:xfrm>
          <a:prstGeom prst="rect">
            <a:avLst/>
          </a:prstGeom>
          <a:solidFill>
            <a:srgbClr val="FFC13A"/>
          </a:solidFill>
          <a:ln>
            <a:solidFill>
              <a:srgbClr val="FFC1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1D996-7725-4D5A-8A0B-F27402CB8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167" y="-88777"/>
            <a:ext cx="2769833" cy="77140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43EDDD0-5286-45DB-88F9-5FD444D63E0C}"/>
              </a:ext>
            </a:extLst>
          </p:cNvPr>
          <p:cNvSpPr/>
          <p:nvPr/>
        </p:nvSpPr>
        <p:spPr>
          <a:xfrm>
            <a:off x="0" y="-88778"/>
            <a:ext cx="568170" cy="771403"/>
          </a:xfrm>
          <a:prstGeom prst="roundRect">
            <a:avLst>
              <a:gd name="adj" fmla="val 5729"/>
            </a:avLst>
          </a:prstGeom>
          <a:solidFill>
            <a:srgbClr val="6C4B00"/>
          </a:solidFill>
          <a:ln>
            <a:solidFill>
              <a:srgbClr val="6C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3BCE1F-7914-4521-B922-29210F2FE6C3}"/>
              </a:ext>
            </a:extLst>
          </p:cNvPr>
          <p:cNvSpPr txBox="1"/>
          <p:nvPr/>
        </p:nvSpPr>
        <p:spPr>
          <a:xfrm>
            <a:off x="568170" y="1039797"/>
            <a:ext cx="5459768" cy="5101488"/>
          </a:xfrm>
          <a:prstGeom prst="rect">
            <a:avLst/>
          </a:prstGeom>
          <a:solidFill>
            <a:srgbClr val="FFC13A"/>
          </a:solidFill>
          <a:ln>
            <a:solidFill>
              <a:srgbClr val="FFC1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4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marR="14605" lvl="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C" sz="1400" dirty="0">
                <a:solidFill>
                  <a:srgbClr val="6B2F25"/>
                </a:solidFill>
                <a:effectLst/>
                <a:ea typeface="Times New Roman" panose="02020603050405020304" pitchFamily="18" charset="0"/>
              </a:rPr>
              <a:t>Se recomienda la utilización de metodologías tanto para la investigación como la minería de datos, por la trazabilidad integral y cumplimiento de los objetivos.</a:t>
            </a:r>
            <a:endParaRPr lang="en-US" sz="1400" dirty="0">
              <a:solidFill>
                <a:srgbClr val="6B2F25"/>
              </a:solidFill>
              <a:effectLst/>
              <a:ea typeface="Times New Roman" panose="02020603050405020304" pitchFamily="18" charset="0"/>
            </a:endParaRPr>
          </a:p>
          <a:p>
            <a:pPr marL="342900" marR="14605" lvl="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C" sz="1400" dirty="0">
                <a:solidFill>
                  <a:srgbClr val="6B2F25"/>
                </a:solidFill>
                <a:effectLst/>
                <a:ea typeface="Times New Roman" panose="02020603050405020304" pitchFamily="18" charset="0"/>
              </a:rPr>
              <a:t>Es recomendable mantener un proceso de calidad de datos en todo el proceso desde la recolección hasta la salida en los tableros visuales para garantizar resultados.</a:t>
            </a:r>
            <a:endParaRPr lang="en-US" sz="1400" dirty="0">
              <a:solidFill>
                <a:srgbClr val="6B2F25"/>
              </a:solidFill>
              <a:effectLst/>
              <a:ea typeface="Times New Roman" panose="02020603050405020304" pitchFamily="18" charset="0"/>
            </a:endParaRPr>
          </a:p>
          <a:p>
            <a:pPr marL="342900" marR="14605" lvl="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C" sz="1400" dirty="0">
                <a:solidFill>
                  <a:srgbClr val="6B2F25"/>
                </a:solidFill>
                <a:effectLst/>
                <a:ea typeface="Times New Roman" panose="02020603050405020304" pitchFamily="18" charset="0"/>
              </a:rPr>
              <a:t>Todo proyecto de ciencia de datos, deben tener una arquitectura que cubra todos los procesos y deben </a:t>
            </a:r>
            <a:r>
              <a:rPr lang="es-EC" sz="1400" dirty="0">
                <a:solidFill>
                  <a:srgbClr val="6B2F25"/>
                </a:solidFill>
                <a:ea typeface="Times New Roman" panose="02020603050405020304" pitchFamily="18" charset="0"/>
              </a:rPr>
              <a:t>tomar </a:t>
            </a:r>
            <a:r>
              <a:rPr lang="es-EC" sz="1400" dirty="0">
                <a:solidFill>
                  <a:srgbClr val="6B2F25"/>
                </a:solidFill>
                <a:effectLst/>
                <a:ea typeface="Times New Roman" panose="02020603050405020304" pitchFamily="18" charset="0"/>
              </a:rPr>
              <a:t>en cuenta los recursos u objetivos para lo que son utilizados.</a:t>
            </a:r>
            <a:endParaRPr lang="en-US" sz="1400" dirty="0">
              <a:solidFill>
                <a:srgbClr val="6B2F25"/>
              </a:solidFill>
              <a:effectLst/>
              <a:ea typeface="Times New Roman" panose="02020603050405020304" pitchFamily="18" charset="0"/>
            </a:endParaRPr>
          </a:p>
          <a:p>
            <a:pPr marL="342900" marR="14605" lvl="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C" sz="1400" dirty="0">
                <a:solidFill>
                  <a:srgbClr val="6B2F25"/>
                </a:solidFill>
                <a:effectLst/>
                <a:ea typeface="Times New Roman" panose="02020603050405020304" pitchFamily="18" charset="0"/>
              </a:rPr>
              <a:t>Se recomienda utilizar procesos de selección de variables, para realizar una reducción de variables y reducir el ruido de datos a los modelos.</a:t>
            </a:r>
            <a:endParaRPr lang="en-US" sz="1400" dirty="0">
              <a:solidFill>
                <a:srgbClr val="6B2F25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E9A9F1-F5EA-4C24-98A7-6F1B37F2CD09}"/>
              </a:ext>
            </a:extLst>
          </p:cNvPr>
          <p:cNvSpPr txBox="1"/>
          <p:nvPr/>
        </p:nvSpPr>
        <p:spPr>
          <a:xfrm>
            <a:off x="6391922" y="1039797"/>
            <a:ext cx="5088385" cy="5137952"/>
          </a:xfrm>
          <a:prstGeom prst="rect">
            <a:avLst/>
          </a:prstGeom>
          <a:solidFill>
            <a:srgbClr val="FFC13A"/>
          </a:solidFill>
          <a:ln>
            <a:solidFill>
              <a:srgbClr val="FFC1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4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marR="14605" lvl="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C" sz="1400" dirty="0">
                <a:solidFill>
                  <a:srgbClr val="6B2F25"/>
                </a:solidFill>
                <a:effectLst/>
                <a:ea typeface="Times New Roman" panose="02020603050405020304" pitchFamily="18" charset="0"/>
              </a:rPr>
              <a:t>Es recomendable utilizar un modelo de Machine Learning que se adecué a los datos, el propósito de la investigación, como GBT cuya potencialidad de los árboles de decisión y formas escalonadas, optimizan funciones de coste, dando una mejor precisión del modelo. </a:t>
            </a:r>
            <a:endParaRPr lang="en-US" sz="1400" dirty="0">
              <a:solidFill>
                <a:srgbClr val="6B2F25"/>
              </a:solidFill>
              <a:effectLst/>
              <a:ea typeface="Times New Roman" panose="02020603050405020304" pitchFamily="18" charset="0"/>
            </a:endParaRPr>
          </a:p>
          <a:p>
            <a:pPr marL="342900" marR="14605" lvl="0" indent="-3429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C" sz="1400" dirty="0">
                <a:solidFill>
                  <a:srgbClr val="6B2F25"/>
                </a:solidFill>
                <a:effectLst/>
                <a:ea typeface="Times New Roman" panose="02020603050405020304" pitchFamily="18" charset="0"/>
              </a:rPr>
              <a:t>La utilización de esta investigación ayudará a mejorar la toma de decisiones a grupos de interés ambientales para proponer alternativas tempranas de protección de aves.</a:t>
            </a:r>
          </a:p>
          <a:p>
            <a:pPr marL="342900" marR="14605" indent="-342900" algn="just">
              <a:lnSpc>
                <a:spcPct val="15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C" sz="1400" dirty="0">
                <a:solidFill>
                  <a:srgbClr val="6B2F25"/>
                </a:solidFill>
                <a:effectLst/>
                <a:ea typeface="Times New Roman" panose="02020603050405020304" pitchFamily="18" charset="0"/>
              </a:rPr>
              <a:t>La información resultante de las predicciones del modelo, ayudará a comprender cuales son las especies que necesitan una atención temprana frente a otras, en favor de la conservación de las especies de aves en la provincia de Pichincha.</a:t>
            </a:r>
            <a:endParaRPr lang="en-US" sz="1400" dirty="0">
              <a:solidFill>
                <a:srgbClr val="6B2F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2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821D6252-1FE9-43BF-9BB8-60DE2AC0EC53}"/>
              </a:ext>
            </a:extLst>
          </p:cNvPr>
          <p:cNvGrpSpPr/>
          <p:nvPr/>
        </p:nvGrpSpPr>
        <p:grpSpPr>
          <a:xfrm>
            <a:off x="0" y="682627"/>
            <a:ext cx="12192000" cy="5815828"/>
            <a:chOff x="0" y="682627"/>
            <a:chExt cx="12192000" cy="581582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5DA9242-365E-4E52-A879-95FF8E949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938" y="682627"/>
              <a:ext cx="6164062" cy="581582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CD3A1D7-41C9-4B84-A0E7-67F4214ACB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209"/>
            <a:stretch/>
          </p:blipFill>
          <p:spPr>
            <a:xfrm>
              <a:off x="0" y="682627"/>
              <a:ext cx="6096000" cy="5815828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C6F71AE-33D9-4DE3-BE6D-06E2704A4415}"/>
              </a:ext>
            </a:extLst>
          </p:cNvPr>
          <p:cNvSpPr/>
          <p:nvPr/>
        </p:nvSpPr>
        <p:spPr>
          <a:xfrm>
            <a:off x="0" y="6578353"/>
            <a:ext cx="12192000" cy="279648"/>
          </a:xfrm>
          <a:prstGeom prst="rect">
            <a:avLst/>
          </a:prstGeom>
          <a:solidFill>
            <a:srgbClr val="05713D"/>
          </a:solidFill>
          <a:ln>
            <a:solidFill>
              <a:srgbClr val="057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- ESPE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64324C-17AD-4B83-9CE8-11314735609B}"/>
              </a:ext>
            </a:extLst>
          </p:cNvPr>
          <p:cNvSpPr/>
          <p:nvPr/>
        </p:nvSpPr>
        <p:spPr>
          <a:xfrm>
            <a:off x="0" y="-88777"/>
            <a:ext cx="12192000" cy="771404"/>
          </a:xfrm>
          <a:prstGeom prst="rect">
            <a:avLst/>
          </a:prstGeom>
          <a:solidFill>
            <a:srgbClr val="05713D"/>
          </a:solidFill>
          <a:ln>
            <a:solidFill>
              <a:srgbClr val="057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1D996-7725-4D5A-8A0B-F27402CB8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167" y="-88777"/>
            <a:ext cx="2769833" cy="77140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B1B30E-9792-4E96-9CE6-8C790C9D9965}"/>
              </a:ext>
            </a:extLst>
          </p:cNvPr>
          <p:cNvSpPr/>
          <p:nvPr/>
        </p:nvSpPr>
        <p:spPr>
          <a:xfrm>
            <a:off x="1331651" y="1267603"/>
            <a:ext cx="568170" cy="585926"/>
          </a:xfrm>
          <a:prstGeom prst="roundRect">
            <a:avLst>
              <a:gd name="adj" fmla="val 4167"/>
            </a:avLst>
          </a:prstGeom>
          <a:solidFill>
            <a:srgbClr val="285A4F"/>
          </a:solidFill>
          <a:ln>
            <a:solidFill>
              <a:srgbClr val="1C3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C3713E-048D-40D6-8A0F-86C33DEBB780}"/>
              </a:ext>
            </a:extLst>
          </p:cNvPr>
          <p:cNvSpPr/>
          <p:nvPr/>
        </p:nvSpPr>
        <p:spPr>
          <a:xfrm>
            <a:off x="1899821" y="1267603"/>
            <a:ext cx="5122417" cy="585926"/>
          </a:xfrm>
          <a:prstGeom prst="roundRect">
            <a:avLst>
              <a:gd name="adj" fmla="val 4546"/>
            </a:avLst>
          </a:prstGeom>
          <a:solidFill>
            <a:srgbClr val="55B59A"/>
          </a:solidFill>
          <a:ln>
            <a:solidFill>
              <a:srgbClr val="55B5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CONTEXTO DEL PROBLEMA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EF61E8-00AE-4883-9FCB-18FFB6E8F690}"/>
              </a:ext>
            </a:extLst>
          </p:cNvPr>
          <p:cNvSpPr/>
          <p:nvPr/>
        </p:nvSpPr>
        <p:spPr>
          <a:xfrm>
            <a:off x="1899821" y="1951657"/>
            <a:ext cx="568170" cy="585926"/>
          </a:xfrm>
          <a:prstGeom prst="roundRect">
            <a:avLst>
              <a:gd name="adj" fmla="val 5729"/>
            </a:avLst>
          </a:prstGeom>
          <a:solidFill>
            <a:srgbClr val="412A54"/>
          </a:solidFill>
          <a:ln>
            <a:solidFill>
              <a:srgbClr val="4D3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A484844-C8DD-4B30-BAE9-6A7D7A440381}"/>
              </a:ext>
            </a:extLst>
          </p:cNvPr>
          <p:cNvSpPr/>
          <p:nvPr/>
        </p:nvSpPr>
        <p:spPr>
          <a:xfrm>
            <a:off x="2467991" y="1951657"/>
            <a:ext cx="5122417" cy="585926"/>
          </a:xfrm>
          <a:prstGeom prst="roundRect">
            <a:avLst>
              <a:gd name="adj" fmla="val 4546"/>
            </a:avLst>
          </a:prstGeom>
          <a:solidFill>
            <a:srgbClr val="8357AC"/>
          </a:solidFill>
          <a:ln>
            <a:solidFill>
              <a:srgbClr val="835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E HIPÓTESIS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66EC8A-2374-4302-B1F4-F17E84DF4484}"/>
              </a:ext>
            </a:extLst>
          </p:cNvPr>
          <p:cNvSpPr/>
          <p:nvPr/>
        </p:nvSpPr>
        <p:spPr>
          <a:xfrm>
            <a:off x="2447276" y="2644590"/>
            <a:ext cx="568170" cy="585926"/>
          </a:xfrm>
          <a:prstGeom prst="roundRect">
            <a:avLst>
              <a:gd name="adj" fmla="val 7292"/>
            </a:avLst>
          </a:prstGeom>
          <a:solidFill>
            <a:srgbClr val="2C611D"/>
          </a:solidFill>
          <a:ln>
            <a:solidFill>
              <a:srgbClr val="057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63DB98-12DA-4E94-AC52-6EFA3E1D0EAB}"/>
              </a:ext>
            </a:extLst>
          </p:cNvPr>
          <p:cNvSpPr/>
          <p:nvPr/>
        </p:nvSpPr>
        <p:spPr>
          <a:xfrm>
            <a:off x="3015446" y="2644590"/>
            <a:ext cx="5122417" cy="585926"/>
          </a:xfrm>
          <a:prstGeom prst="roundRect">
            <a:avLst>
              <a:gd name="adj" fmla="val 3031"/>
            </a:avLst>
          </a:prstGeom>
          <a:solidFill>
            <a:srgbClr val="F28832"/>
          </a:solidFill>
          <a:ln>
            <a:solidFill>
              <a:srgbClr val="F28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JUSTIFICACI</a:t>
            </a:r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ÓN Y ALCANCE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FE9B896-64F1-43D4-A77E-EE0648CD8E59}"/>
              </a:ext>
            </a:extLst>
          </p:cNvPr>
          <p:cNvSpPr/>
          <p:nvPr/>
        </p:nvSpPr>
        <p:spPr>
          <a:xfrm>
            <a:off x="3613234" y="3337527"/>
            <a:ext cx="5122417" cy="585926"/>
          </a:xfrm>
          <a:prstGeom prst="roundRect">
            <a:avLst>
              <a:gd name="adj" fmla="val 4546"/>
            </a:avLst>
          </a:prstGeom>
          <a:solidFill>
            <a:srgbClr val="3B81B5"/>
          </a:solidFill>
          <a:ln>
            <a:solidFill>
              <a:srgbClr val="3B8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MARCO METODOLÓGICO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50CB044-5C93-4C2C-8784-F5DB12F6807B}"/>
              </a:ext>
            </a:extLst>
          </p:cNvPr>
          <p:cNvSpPr/>
          <p:nvPr/>
        </p:nvSpPr>
        <p:spPr>
          <a:xfrm>
            <a:off x="4190275" y="4030464"/>
            <a:ext cx="5122417" cy="585926"/>
          </a:xfrm>
          <a:prstGeom prst="roundRect">
            <a:avLst>
              <a:gd name="adj" fmla="val 4546"/>
            </a:avLst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ESARROLLO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4E9F7C2-CBF2-4187-A6DF-FDAFFD918430}"/>
              </a:ext>
            </a:extLst>
          </p:cNvPr>
          <p:cNvSpPr/>
          <p:nvPr/>
        </p:nvSpPr>
        <p:spPr>
          <a:xfrm>
            <a:off x="4758445" y="4726651"/>
            <a:ext cx="5122417" cy="585926"/>
          </a:xfrm>
          <a:prstGeom prst="roundRect">
            <a:avLst>
              <a:gd name="adj" fmla="val 4546"/>
            </a:avLst>
          </a:prstGeom>
          <a:solidFill>
            <a:srgbClr val="E74CA7"/>
          </a:solidFill>
          <a:ln>
            <a:solidFill>
              <a:srgbClr val="E74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4A6532E-56ED-4E67-8C85-AD56751CB6F7}"/>
              </a:ext>
            </a:extLst>
          </p:cNvPr>
          <p:cNvSpPr/>
          <p:nvPr/>
        </p:nvSpPr>
        <p:spPr>
          <a:xfrm>
            <a:off x="5326615" y="5407451"/>
            <a:ext cx="5122417" cy="585926"/>
          </a:xfrm>
          <a:prstGeom prst="roundRect">
            <a:avLst>
              <a:gd name="adj" fmla="val 6061"/>
            </a:avLst>
          </a:prstGeom>
          <a:solidFill>
            <a:srgbClr val="FFC13A"/>
          </a:solidFill>
          <a:ln>
            <a:solidFill>
              <a:srgbClr val="FFC1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02BC10C-5D94-4B13-97E2-AD8E0E59ADD6}"/>
              </a:ext>
            </a:extLst>
          </p:cNvPr>
          <p:cNvSpPr/>
          <p:nvPr/>
        </p:nvSpPr>
        <p:spPr>
          <a:xfrm>
            <a:off x="3050980" y="3337527"/>
            <a:ext cx="568170" cy="585926"/>
          </a:xfrm>
          <a:prstGeom prst="roundRect">
            <a:avLst>
              <a:gd name="adj" fmla="val 5729"/>
            </a:avLst>
          </a:prstGeom>
          <a:solidFill>
            <a:srgbClr val="1C3F5B"/>
          </a:solidFill>
          <a:ln>
            <a:solidFill>
              <a:srgbClr val="4D3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0B4E9CA-504B-4338-A1BD-6B9CA5DF84D0}"/>
              </a:ext>
            </a:extLst>
          </p:cNvPr>
          <p:cNvSpPr/>
          <p:nvPr/>
        </p:nvSpPr>
        <p:spPr>
          <a:xfrm>
            <a:off x="3613234" y="4030464"/>
            <a:ext cx="568170" cy="585926"/>
          </a:xfrm>
          <a:prstGeom prst="roundRect">
            <a:avLst>
              <a:gd name="adj" fmla="val 5729"/>
            </a:avLst>
          </a:prstGeom>
          <a:solidFill>
            <a:srgbClr val="0C6886"/>
          </a:solidFill>
          <a:ln>
            <a:solidFill>
              <a:srgbClr val="4D3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5A5BC3A-89B2-4C3F-A592-B550A2579D65}"/>
              </a:ext>
            </a:extLst>
          </p:cNvPr>
          <p:cNvSpPr/>
          <p:nvPr/>
        </p:nvSpPr>
        <p:spPr>
          <a:xfrm>
            <a:off x="4181404" y="4724353"/>
            <a:ext cx="568170" cy="585926"/>
          </a:xfrm>
          <a:prstGeom prst="roundRect">
            <a:avLst>
              <a:gd name="adj" fmla="val 5729"/>
            </a:avLst>
          </a:prstGeom>
          <a:solidFill>
            <a:srgbClr val="981463"/>
          </a:solidFill>
          <a:ln>
            <a:solidFill>
              <a:srgbClr val="981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A25C805-AF88-4171-A1F3-FC9B9404B7CB}"/>
              </a:ext>
            </a:extLst>
          </p:cNvPr>
          <p:cNvSpPr/>
          <p:nvPr/>
        </p:nvSpPr>
        <p:spPr>
          <a:xfrm>
            <a:off x="4758445" y="5407451"/>
            <a:ext cx="568170" cy="585926"/>
          </a:xfrm>
          <a:prstGeom prst="roundRect">
            <a:avLst>
              <a:gd name="adj" fmla="val 5729"/>
            </a:avLst>
          </a:prstGeom>
          <a:solidFill>
            <a:srgbClr val="6C4B00"/>
          </a:solidFill>
          <a:ln>
            <a:solidFill>
              <a:srgbClr val="6C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498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6F4626B-BC65-462E-8E1C-149EE306A74A}"/>
              </a:ext>
            </a:extLst>
          </p:cNvPr>
          <p:cNvGrpSpPr/>
          <p:nvPr/>
        </p:nvGrpSpPr>
        <p:grpSpPr>
          <a:xfrm>
            <a:off x="0" y="682627"/>
            <a:ext cx="12192000" cy="5815828"/>
            <a:chOff x="0" y="682627"/>
            <a:chExt cx="12192000" cy="581582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0F98506-3AA4-4455-A637-75DFA6DF7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938" y="682627"/>
              <a:ext cx="6164062" cy="581582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CF9D99F-2D62-4F76-9723-F45BF05E54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209"/>
            <a:stretch/>
          </p:blipFill>
          <p:spPr>
            <a:xfrm>
              <a:off x="0" y="682627"/>
              <a:ext cx="6096000" cy="5815828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C6F71AE-33D9-4DE3-BE6D-06E2704A4415}"/>
              </a:ext>
            </a:extLst>
          </p:cNvPr>
          <p:cNvSpPr/>
          <p:nvPr/>
        </p:nvSpPr>
        <p:spPr>
          <a:xfrm>
            <a:off x="0" y="6578353"/>
            <a:ext cx="12192000" cy="279648"/>
          </a:xfrm>
          <a:prstGeom prst="rect">
            <a:avLst/>
          </a:prstGeom>
          <a:solidFill>
            <a:srgbClr val="05713D"/>
          </a:solidFill>
          <a:ln>
            <a:solidFill>
              <a:srgbClr val="057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- ESPE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64324C-17AD-4B83-9CE8-11314735609B}"/>
              </a:ext>
            </a:extLst>
          </p:cNvPr>
          <p:cNvSpPr/>
          <p:nvPr/>
        </p:nvSpPr>
        <p:spPr>
          <a:xfrm>
            <a:off x="0" y="-88777"/>
            <a:ext cx="12192000" cy="771404"/>
          </a:xfrm>
          <a:prstGeom prst="rect">
            <a:avLst/>
          </a:prstGeom>
          <a:solidFill>
            <a:srgbClr val="55B59A"/>
          </a:solidFill>
          <a:ln>
            <a:solidFill>
              <a:srgbClr val="55B5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CONTEXTO DEL PROBLEMA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1D996-7725-4D5A-8A0B-F27402CB8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167" y="-88777"/>
            <a:ext cx="2769833" cy="771404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AC41B3E-04BC-4C8A-8640-732D32DFA5D7}"/>
              </a:ext>
            </a:extLst>
          </p:cNvPr>
          <p:cNvSpPr/>
          <p:nvPr/>
        </p:nvSpPr>
        <p:spPr>
          <a:xfrm>
            <a:off x="0" y="-92545"/>
            <a:ext cx="568170" cy="771404"/>
          </a:xfrm>
          <a:prstGeom prst="roundRect">
            <a:avLst>
              <a:gd name="adj" fmla="val 4167"/>
            </a:avLst>
          </a:prstGeom>
          <a:solidFill>
            <a:srgbClr val="285A4F"/>
          </a:solidFill>
          <a:ln>
            <a:solidFill>
              <a:srgbClr val="1C3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2C0B858-056A-4B86-8E24-E1CFFEEB5CF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0636" y="1303125"/>
            <a:ext cx="2295525" cy="2209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22B2EC5-47B5-442A-BD08-00BC0B83531E}"/>
              </a:ext>
            </a:extLst>
          </p:cNvPr>
          <p:cNvSpPr txBox="1"/>
          <p:nvPr/>
        </p:nvSpPr>
        <p:spPr>
          <a:xfrm>
            <a:off x="3596988" y="952266"/>
            <a:ext cx="1708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rgbClr val="2846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Aves Ecuador</a:t>
            </a:r>
            <a:endParaRPr lang="en-US" b="1" dirty="0">
              <a:solidFill>
                <a:srgbClr val="2846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C93DB90-FE75-4EB5-876A-A407119453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2513" y="1321598"/>
            <a:ext cx="2819400" cy="229552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7FB5B18-B542-42B1-8707-DBA8B5D43B5E}"/>
              </a:ext>
            </a:extLst>
          </p:cNvPr>
          <p:cNvSpPr txBox="1"/>
          <p:nvPr/>
        </p:nvSpPr>
        <p:spPr>
          <a:xfrm>
            <a:off x="6625753" y="964103"/>
            <a:ext cx="1708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rgbClr val="2846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Aves Mundo</a:t>
            </a:r>
            <a:endParaRPr lang="en-US" b="1" dirty="0">
              <a:solidFill>
                <a:srgbClr val="2846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5E0977-FE79-4FD7-9161-BD8CA50B02D2}"/>
              </a:ext>
            </a:extLst>
          </p:cNvPr>
          <p:cNvSpPr txBox="1"/>
          <p:nvPr/>
        </p:nvSpPr>
        <p:spPr>
          <a:xfrm>
            <a:off x="553199" y="3812062"/>
            <a:ext cx="246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rgbClr val="2846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Cultivos Mundo /HA</a:t>
            </a:r>
            <a:endParaRPr lang="en-US" b="1" dirty="0">
              <a:solidFill>
                <a:srgbClr val="2846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B532996-EDFC-4318-84CC-30EDCEF0212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28394" y="1333435"/>
            <a:ext cx="2757570" cy="225266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EBFA811-34FB-4F5C-BF22-689B771868B8}"/>
              </a:ext>
            </a:extLst>
          </p:cNvPr>
          <p:cNvSpPr txBox="1"/>
          <p:nvPr/>
        </p:nvSpPr>
        <p:spPr>
          <a:xfrm>
            <a:off x="9148265" y="962984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rgbClr val="2846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Asentamiento  Mundial</a:t>
            </a:r>
            <a:endParaRPr lang="en-US" b="1" dirty="0">
              <a:solidFill>
                <a:srgbClr val="2846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12E8575-AF63-4624-807F-033816DF2048}"/>
              </a:ext>
            </a:extLst>
          </p:cNvPr>
          <p:cNvSpPr txBox="1"/>
          <p:nvPr/>
        </p:nvSpPr>
        <p:spPr>
          <a:xfrm>
            <a:off x="3823589" y="3807272"/>
            <a:ext cx="124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rgbClr val="2846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Muertes</a:t>
            </a:r>
            <a:endParaRPr lang="en-US" b="1" dirty="0">
              <a:solidFill>
                <a:srgbClr val="2846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683FC90-5122-4498-B725-59065335E36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0361" y="4176603"/>
            <a:ext cx="1976074" cy="229078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C8D194D-319A-41E6-B9F8-426CC2A5A8A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4986" y="4138375"/>
            <a:ext cx="2174047" cy="232901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0ABA1069-C36C-4A69-BDD2-3F5447BC563A}"/>
              </a:ext>
            </a:extLst>
          </p:cNvPr>
          <p:cNvSpPr txBox="1"/>
          <p:nvPr/>
        </p:nvSpPr>
        <p:spPr>
          <a:xfrm>
            <a:off x="6503801" y="3807272"/>
            <a:ext cx="187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rgbClr val="2846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Deforestación</a:t>
            </a:r>
            <a:endParaRPr lang="en-US" b="1" dirty="0">
              <a:solidFill>
                <a:srgbClr val="2846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CC44509F-34D1-467F-95EB-3D0F6D4CB6C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22167" y="4171858"/>
            <a:ext cx="2174047" cy="229552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6D8238C1-15DA-4288-8302-EBCCF170FF58}"/>
              </a:ext>
            </a:extLst>
          </p:cNvPr>
          <p:cNvSpPr txBox="1"/>
          <p:nvPr/>
        </p:nvSpPr>
        <p:spPr>
          <a:xfrm>
            <a:off x="9526176" y="3807272"/>
            <a:ext cx="22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rgbClr val="2846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 Mundial</a:t>
            </a:r>
            <a:endParaRPr lang="en-US" b="1" dirty="0">
              <a:solidFill>
                <a:srgbClr val="2846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262D187F-E476-47A5-A113-9B2D0AD2E40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887" y="4210642"/>
            <a:ext cx="2182071" cy="2256743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0F22E8D5-B2C7-4B2B-8FB8-56B7EE14C461}"/>
              </a:ext>
            </a:extLst>
          </p:cNvPr>
          <p:cNvSpPr txBox="1"/>
          <p:nvPr/>
        </p:nvSpPr>
        <p:spPr>
          <a:xfrm>
            <a:off x="680277" y="969950"/>
            <a:ext cx="1990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rgbClr val="2846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Aves Pichincha</a:t>
            </a:r>
            <a:endParaRPr lang="en-US" b="1" dirty="0">
              <a:solidFill>
                <a:srgbClr val="2846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D352A13-3AF2-40A9-97A3-203732CFF5B1}"/>
              </a:ext>
            </a:extLst>
          </p:cNvPr>
          <p:cNvSpPr txBox="1"/>
          <p:nvPr/>
        </p:nvSpPr>
        <p:spPr>
          <a:xfrm>
            <a:off x="1081587" y="2006629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b="1" dirty="0">
                <a:solidFill>
                  <a:srgbClr val="55B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776</a:t>
            </a:r>
            <a:endParaRPr lang="en-US" sz="4000" b="1" dirty="0">
              <a:solidFill>
                <a:srgbClr val="55B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312C7F8-C915-4BE7-BF22-10D7B6F8D787}"/>
              </a:ext>
            </a:extLst>
          </p:cNvPr>
          <p:cNvSpPr txBox="1"/>
          <p:nvPr/>
        </p:nvSpPr>
        <p:spPr>
          <a:xfrm>
            <a:off x="1100479" y="2643443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Especies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2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EB3EA2B-AC60-4908-92C4-B4074B92652A}"/>
              </a:ext>
            </a:extLst>
          </p:cNvPr>
          <p:cNvGrpSpPr/>
          <p:nvPr/>
        </p:nvGrpSpPr>
        <p:grpSpPr>
          <a:xfrm>
            <a:off x="0" y="682627"/>
            <a:ext cx="12192000" cy="5815828"/>
            <a:chOff x="0" y="682627"/>
            <a:chExt cx="12192000" cy="581582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B21A856-66B6-4731-83D7-3E92765A8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938" y="682627"/>
              <a:ext cx="6164062" cy="581582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AEE631F-DBF9-48E9-BAFE-C7CED18F55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209"/>
            <a:stretch/>
          </p:blipFill>
          <p:spPr>
            <a:xfrm>
              <a:off x="0" y="682627"/>
              <a:ext cx="6096000" cy="5815828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C6F71AE-33D9-4DE3-BE6D-06E2704A4415}"/>
              </a:ext>
            </a:extLst>
          </p:cNvPr>
          <p:cNvSpPr/>
          <p:nvPr/>
        </p:nvSpPr>
        <p:spPr>
          <a:xfrm>
            <a:off x="0" y="6578353"/>
            <a:ext cx="12192000" cy="279648"/>
          </a:xfrm>
          <a:prstGeom prst="rect">
            <a:avLst/>
          </a:prstGeom>
          <a:solidFill>
            <a:srgbClr val="05713D"/>
          </a:solidFill>
          <a:ln>
            <a:solidFill>
              <a:srgbClr val="057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- ESPE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64324C-17AD-4B83-9CE8-11314735609B}"/>
              </a:ext>
            </a:extLst>
          </p:cNvPr>
          <p:cNvSpPr/>
          <p:nvPr/>
        </p:nvSpPr>
        <p:spPr>
          <a:xfrm>
            <a:off x="0" y="-88777"/>
            <a:ext cx="12192000" cy="771404"/>
          </a:xfrm>
          <a:prstGeom prst="rect">
            <a:avLst/>
          </a:prstGeom>
          <a:solidFill>
            <a:srgbClr val="55B59A"/>
          </a:solidFill>
          <a:ln>
            <a:solidFill>
              <a:srgbClr val="55B5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CONTEXTO DEL PROBLEMA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1D996-7725-4D5A-8A0B-F27402CB8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167" y="-88777"/>
            <a:ext cx="2769833" cy="771404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AC41B3E-04BC-4C8A-8640-732D32DFA5D7}"/>
              </a:ext>
            </a:extLst>
          </p:cNvPr>
          <p:cNvSpPr/>
          <p:nvPr/>
        </p:nvSpPr>
        <p:spPr>
          <a:xfrm>
            <a:off x="0" y="-92545"/>
            <a:ext cx="568170" cy="771404"/>
          </a:xfrm>
          <a:prstGeom prst="roundRect">
            <a:avLst>
              <a:gd name="adj" fmla="val 4167"/>
            </a:avLst>
          </a:prstGeom>
          <a:solidFill>
            <a:srgbClr val="285A4F"/>
          </a:solidFill>
          <a:ln>
            <a:solidFill>
              <a:srgbClr val="1C3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F22E8D5-B2C7-4B2B-8FB8-56B7EE14C461}"/>
              </a:ext>
            </a:extLst>
          </p:cNvPr>
          <p:cNvSpPr txBox="1"/>
          <p:nvPr/>
        </p:nvSpPr>
        <p:spPr>
          <a:xfrm>
            <a:off x="863749" y="1307111"/>
            <a:ext cx="5164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rgbClr val="E74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Negativos que afectan el equilibrio ecológico </a:t>
            </a:r>
            <a:endParaRPr lang="en-US" sz="2000" b="1" dirty="0">
              <a:solidFill>
                <a:srgbClr val="E74C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D352A13-3AF2-40A9-97A3-203732CFF5B1}"/>
              </a:ext>
            </a:extLst>
          </p:cNvPr>
          <p:cNvSpPr txBox="1"/>
          <p:nvPr/>
        </p:nvSpPr>
        <p:spPr>
          <a:xfrm>
            <a:off x="3248010" y="2459504"/>
            <a:ext cx="24945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 </a:t>
            </a:r>
          </a:p>
          <a:p>
            <a:r>
              <a:rPr lang="es-EC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Climático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6F225A-E360-456C-A58D-6DA01FB6E7E3}"/>
              </a:ext>
            </a:extLst>
          </p:cNvPr>
          <p:cNvSpPr txBox="1"/>
          <p:nvPr/>
        </p:nvSpPr>
        <p:spPr>
          <a:xfrm>
            <a:off x="7031105" y="3075057"/>
            <a:ext cx="4128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>
                <a:latin typeface="Arial" panose="020B0604020202020204" pitchFamily="34" charset="0"/>
                <a:cs typeface="Arial" panose="020B0604020202020204" pitchFamily="34" charset="0"/>
              </a:rPr>
              <a:t>Contaminación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AABC23-D1C9-43FF-8149-47D84CF8C24E}"/>
              </a:ext>
            </a:extLst>
          </p:cNvPr>
          <p:cNvSpPr txBox="1"/>
          <p:nvPr/>
        </p:nvSpPr>
        <p:spPr>
          <a:xfrm>
            <a:off x="1184391" y="4056435"/>
            <a:ext cx="32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Humanas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5BB7B5-89E8-436C-B6A6-629F3402F507}"/>
              </a:ext>
            </a:extLst>
          </p:cNvPr>
          <p:cNvSpPr txBox="1"/>
          <p:nvPr/>
        </p:nvSpPr>
        <p:spPr>
          <a:xfrm>
            <a:off x="5701675" y="5025931"/>
            <a:ext cx="4227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b="1" dirty="0">
                <a:solidFill>
                  <a:srgbClr val="55B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Población</a:t>
            </a:r>
            <a:endParaRPr lang="en-US" sz="4000" b="1" dirty="0">
              <a:solidFill>
                <a:srgbClr val="55B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351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62B582A-FD06-40A8-822C-279037162A2B}"/>
              </a:ext>
            </a:extLst>
          </p:cNvPr>
          <p:cNvGrpSpPr/>
          <p:nvPr/>
        </p:nvGrpSpPr>
        <p:grpSpPr>
          <a:xfrm>
            <a:off x="0" y="682627"/>
            <a:ext cx="12192000" cy="5815828"/>
            <a:chOff x="0" y="682627"/>
            <a:chExt cx="12192000" cy="581582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3298FC5-2DF9-406A-B784-C18DB2D93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938" y="682627"/>
              <a:ext cx="6164062" cy="581582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6C70A4-F1BB-4C14-B0C2-F8E8C55457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209"/>
            <a:stretch/>
          </p:blipFill>
          <p:spPr>
            <a:xfrm>
              <a:off x="0" y="682627"/>
              <a:ext cx="6096000" cy="5815828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C6F71AE-33D9-4DE3-BE6D-06E2704A4415}"/>
              </a:ext>
            </a:extLst>
          </p:cNvPr>
          <p:cNvSpPr/>
          <p:nvPr/>
        </p:nvSpPr>
        <p:spPr>
          <a:xfrm>
            <a:off x="0" y="6578353"/>
            <a:ext cx="12192000" cy="279648"/>
          </a:xfrm>
          <a:prstGeom prst="rect">
            <a:avLst/>
          </a:prstGeom>
          <a:solidFill>
            <a:srgbClr val="05713D"/>
          </a:solidFill>
          <a:ln>
            <a:solidFill>
              <a:srgbClr val="057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- ESPE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64324C-17AD-4B83-9CE8-11314735609B}"/>
              </a:ext>
            </a:extLst>
          </p:cNvPr>
          <p:cNvSpPr/>
          <p:nvPr/>
        </p:nvSpPr>
        <p:spPr>
          <a:xfrm>
            <a:off x="0" y="-88777"/>
            <a:ext cx="12192000" cy="771404"/>
          </a:xfrm>
          <a:prstGeom prst="rect">
            <a:avLst/>
          </a:prstGeom>
          <a:solidFill>
            <a:srgbClr val="8357AC"/>
          </a:solidFill>
          <a:ln>
            <a:solidFill>
              <a:srgbClr val="835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1D996-7725-4D5A-8A0B-F27402CB8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167" y="-88777"/>
            <a:ext cx="2769833" cy="77140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EF61E8-00AE-4883-9FCB-18FFB6E8F690}"/>
              </a:ext>
            </a:extLst>
          </p:cNvPr>
          <p:cNvSpPr/>
          <p:nvPr/>
        </p:nvSpPr>
        <p:spPr>
          <a:xfrm>
            <a:off x="0" y="-92545"/>
            <a:ext cx="568170" cy="771404"/>
          </a:xfrm>
          <a:prstGeom prst="roundRect">
            <a:avLst>
              <a:gd name="adj" fmla="val 5729"/>
            </a:avLst>
          </a:prstGeom>
          <a:solidFill>
            <a:srgbClr val="412A54"/>
          </a:solidFill>
          <a:ln>
            <a:solidFill>
              <a:srgbClr val="4D3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0B2460-74D7-4C1D-96DC-FA8DAD136693}"/>
              </a:ext>
            </a:extLst>
          </p:cNvPr>
          <p:cNvSpPr txBox="1"/>
          <p:nvPr/>
        </p:nvSpPr>
        <p:spPr>
          <a:xfrm>
            <a:off x="1602509" y="1659285"/>
            <a:ext cx="89869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800" b="1" dirty="0">
                <a:solidFill>
                  <a:srgbClr val="412A5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Desarrollar un modelo de predicción de extinción de especies de aves endémicas de la provincia Pichincha en Ecuador, usando técnicas de Machine Learning que permita alertar tempranamente a organizaciones sociales y gubernamentales de conservación de aves afines a la ornitología cuando una especie se encuentre en etapas iniciales de extinción</a:t>
            </a:r>
            <a:endParaRPr lang="en-US" sz="4400" b="1" dirty="0">
              <a:solidFill>
                <a:srgbClr val="412A5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662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7E6B5E9-DE90-4774-9164-647CD71A6654}"/>
              </a:ext>
            </a:extLst>
          </p:cNvPr>
          <p:cNvGrpSpPr/>
          <p:nvPr/>
        </p:nvGrpSpPr>
        <p:grpSpPr>
          <a:xfrm>
            <a:off x="0" y="682627"/>
            <a:ext cx="12192000" cy="5815828"/>
            <a:chOff x="0" y="682627"/>
            <a:chExt cx="12192000" cy="581582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E40F645-9C08-4E0D-80BA-CCA4276FC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938" y="682627"/>
              <a:ext cx="6164062" cy="581582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ACC9B52-2929-4953-89B4-E0D877A6F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209"/>
            <a:stretch/>
          </p:blipFill>
          <p:spPr>
            <a:xfrm>
              <a:off x="0" y="682627"/>
              <a:ext cx="6096000" cy="5815828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C6F71AE-33D9-4DE3-BE6D-06E2704A4415}"/>
              </a:ext>
            </a:extLst>
          </p:cNvPr>
          <p:cNvSpPr/>
          <p:nvPr/>
        </p:nvSpPr>
        <p:spPr>
          <a:xfrm>
            <a:off x="0" y="6578353"/>
            <a:ext cx="12192000" cy="279648"/>
          </a:xfrm>
          <a:prstGeom prst="rect">
            <a:avLst/>
          </a:prstGeom>
          <a:solidFill>
            <a:srgbClr val="05713D"/>
          </a:solidFill>
          <a:ln>
            <a:solidFill>
              <a:srgbClr val="057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- ESPE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64324C-17AD-4B83-9CE8-11314735609B}"/>
              </a:ext>
            </a:extLst>
          </p:cNvPr>
          <p:cNvSpPr/>
          <p:nvPr/>
        </p:nvSpPr>
        <p:spPr>
          <a:xfrm>
            <a:off x="0" y="-88777"/>
            <a:ext cx="12192000" cy="771404"/>
          </a:xfrm>
          <a:prstGeom prst="rect">
            <a:avLst/>
          </a:prstGeom>
          <a:solidFill>
            <a:srgbClr val="8357AC"/>
          </a:solidFill>
          <a:ln>
            <a:solidFill>
              <a:srgbClr val="835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OBJETIVOS ESPECÍFICOS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1D996-7725-4D5A-8A0B-F27402CB8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167" y="-88777"/>
            <a:ext cx="2769833" cy="77140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EF61E8-00AE-4883-9FCB-18FFB6E8F690}"/>
              </a:ext>
            </a:extLst>
          </p:cNvPr>
          <p:cNvSpPr/>
          <p:nvPr/>
        </p:nvSpPr>
        <p:spPr>
          <a:xfrm>
            <a:off x="0" y="-92545"/>
            <a:ext cx="568170" cy="771404"/>
          </a:xfrm>
          <a:prstGeom prst="roundRect">
            <a:avLst>
              <a:gd name="adj" fmla="val 5729"/>
            </a:avLst>
          </a:prstGeom>
          <a:solidFill>
            <a:srgbClr val="412A54"/>
          </a:solidFill>
          <a:ln>
            <a:solidFill>
              <a:srgbClr val="4D3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6181B29-2390-4E32-A873-F1A933AB0001}"/>
              </a:ext>
            </a:extLst>
          </p:cNvPr>
          <p:cNvSpPr/>
          <p:nvPr/>
        </p:nvSpPr>
        <p:spPr>
          <a:xfrm>
            <a:off x="372861" y="910519"/>
            <a:ext cx="605892" cy="1093746"/>
          </a:xfrm>
          <a:prstGeom prst="roundRect">
            <a:avLst>
              <a:gd name="adj" fmla="val 5729"/>
            </a:avLst>
          </a:prstGeom>
          <a:solidFill>
            <a:srgbClr val="412A54"/>
          </a:solidFill>
          <a:ln>
            <a:solidFill>
              <a:srgbClr val="4D3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DD88667-C202-4CB3-87F7-79D604DD7B9E}"/>
              </a:ext>
            </a:extLst>
          </p:cNvPr>
          <p:cNvSpPr/>
          <p:nvPr/>
        </p:nvSpPr>
        <p:spPr>
          <a:xfrm>
            <a:off x="941031" y="910518"/>
            <a:ext cx="10085842" cy="1093747"/>
          </a:xfrm>
          <a:prstGeom prst="roundRect">
            <a:avLst>
              <a:gd name="adj" fmla="val 4546"/>
            </a:avLst>
          </a:prstGeom>
          <a:solidFill>
            <a:srgbClr val="8357AC"/>
          </a:solidFill>
          <a:ln>
            <a:solidFill>
              <a:srgbClr val="835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Realizar una </a:t>
            </a:r>
            <a:r>
              <a:rPr lang="es-EC" sz="23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revisión de literatura inicial sobre extinción de especies de aves </a:t>
            </a:r>
            <a:r>
              <a:rPr lang="es-EC" sz="2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y las mejores técnicas de Maching Learning sobre modelos de predicción enfocadas a modelos de extinción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F66ECB-F125-4705-87BE-CB2B151F7809}"/>
              </a:ext>
            </a:extLst>
          </p:cNvPr>
          <p:cNvSpPr/>
          <p:nvPr/>
        </p:nvSpPr>
        <p:spPr>
          <a:xfrm>
            <a:off x="361607" y="2179513"/>
            <a:ext cx="617146" cy="1350261"/>
          </a:xfrm>
          <a:prstGeom prst="roundRect">
            <a:avLst>
              <a:gd name="adj" fmla="val 5729"/>
            </a:avLst>
          </a:prstGeom>
          <a:solidFill>
            <a:srgbClr val="412A54"/>
          </a:solidFill>
          <a:ln>
            <a:solidFill>
              <a:srgbClr val="4D3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2B4F15-5FB0-4554-A022-C54A5C419D10}"/>
              </a:ext>
            </a:extLst>
          </p:cNvPr>
          <p:cNvSpPr/>
          <p:nvPr/>
        </p:nvSpPr>
        <p:spPr>
          <a:xfrm>
            <a:off x="941031" y="2179514"/>
            <a:ext cx="10085842" cy="1350262"/>
          </a:xfrm>
          <a:prstGeom prst="roundRect">
            <a:avLst>
              <a:gd name="adj" fmla="val 4546"/>
            </a:avLst>
          </a:prstGeom>
          <a:solidFill>
            <a:srgbClr val="8357AC"/>
          </a:solidFill>
          <a:ln>
            <a:solidFill>
              <a:srgbClr val="835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Realizar una </a:t>
            </a:r>
            <a:r>
              <a:rPr lang="es-EC" sz="23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recolección de fuentes abiertas </a:t>
            </a:r>
            <a:r>
              <a:rPr lang="es-EC" sz="2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sobre actividades humanas, población, contaminación y cambio climático y seleccionar las mejores herramientas para limpieza, análisis y Maching Learning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3BFF74F-0AFD-4698-8D1A-E7A5E5B02F12}"/>
              </a:ext>
            </a:extLst>
          </p:cNvPr>
          <p:cNvSpPr/>
          <p:nvPr/>
        </p:nvSpPr>
        <p:spPr>
          <a:xfrm>
            <a:off x="361606" y="3709875"/>
            <a:ext cx="617145" cy="1138283"/>
          </a:xfrm>
          <a:prstGeom prst="roundRect">
            <a:avLst>
              <a:gd name="adj" fmla="val 5729"/>
            </a:avLst>
          </a:prstGeom>
          <a:solidFill>
            <a:srgbClr val="412A54"/>
          </a:solidFill>
          <a:ln>
            <a:solidFill>
              <a:srgbClr val="4D3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8DE9827-3B3C-4F34-BA1A-D3ABC88C5891}"/>
              </a:ext>
            </a:extLst>
          </p:cNvPr>
          <p:cNvSpPr/>
          <p:nvPr/>
        </p:nvSpPr>
        <p:spPr>
          <a:xfrm>
            <a:off x="929776" y="3715453"/>
            <a:ext cx="10097097" cy="1138283"/>
          </a:xfrm>
          <a:prstGeom prst="roundRect">
            <a:avLst>
              <a:gd name="adj" fmla="val 4546"/>
            </a:avLst>
          </a:prstGeom>
          <a:solidFill>
            <a:srgbClr val="8357AC"/>
          </a:solidFill>
          <a:ln>
            <a:solidFill>
              <a:srgbClr val="835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Desarrollar un </a:t>
            </a:r>
            <a:r>
              <a:rPr lang="es-EC" sz="23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modelo predictivo de extinción de especies de aves </a:t>
            </a:r>
            <a:r>
              <a:rPr lang="es-EC" sz="2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que permita obtener resultados tempranos para los grupos de interés, usando técnicas de Machine Learning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DA306A0-8DFA-47D8-B9D8-E78557EACC22}"/>
              </a:ext>
            </a:extLst>
          </p:cNvPr>
          <p:cNvSpPr/>
          <p:nvPr/>
        </p:nvSpPr>
        <p:spPr>
          <a:xfrm>
            <a:off x="361605" y="5039960"/>
            <a:ext cx="617145" cy="1301985"/>
          </a:xfrm>
          <a:prstGeom prst="roundRect">
            <a:avLst>
              <a:gd name="adj" fmla="val 5729"/>
            </a:avLst>
          </a:prstGeom>
          <a:solidFill>
            <a:srgbClr val="412A54"/>
          </a:solidFill>
          <a:ln>
            <a:solidFill>
              <a:srgbClr val="4D3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6471101-9E43-46AD-B55C-8233EC79D940}"/>
              </a:ext>
            </a:extLst>
          </p:cNvPr>
          <p:cNvSpPr/>
          <p:nvPr/>
        </p:nvSpPr>
        <p:spPr>
          <a:xfrm>
            <a:off x="929775" y="5043151"/>
            <a:ext cx="10097097" cy="1301986"/>
          </a:xfrm>
          <a:prstGeom prst="roundRect">
            <a:avLst>
              <a:gd name="adj" fmla="val 4546"/>
            </a:avLst>
          </a:prstGeom>
          <a:solidFill>
            <a:srgbClr val="8357AC"/>
          </a:solidFill>
          <a:ln>
            <a:solidFill>
              <a:srgbClr val="8357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3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Validar el modelo predictivo en base a la lista roja de especies de aves </a:t>
            </a:r>
            <a:r>
              <a:rPr lang="es-EC" sz="2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en peligro de extinción del Ecuador emitido por el ministerio del ambiente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968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992D5CA-18E4-41BB-9E83-A3379755C255}"/>
              </a:ext>
            </a:extLst>
          </p:cNvPr>
          <p:cNvGrpSpPr/>
          <p:nvPr/>
        </p:nvGrpSpPr>
        <p:grpSpPr>
          <a:xfrm>
            <a:off x="0" y="682627"/>
            <a:ext cx="12192000" cy="5815828"/>
            <a:chOff x="0" y="682627"/>
            <a:chExt cx="12192000" cy="581582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09EF060-6A7A-4551-B8D5-519D66F8F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938" y="682627"/>
              <a:ext cx="6164062" cy="581582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00DB3C8-E72D-4A0F-ADA3-EE61576C79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209"/>
            <a:stretch/>
          </p:blipFill>
          <p:spPr>
            <a:xfrm>
              <a:off x="0" y="682627"/>
              <a:ext cx="6096000" cy="5815828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C6F71AE-33D9-4DE3-BE6D-06E2704A4415}"/>
              </a:ext>
            </a:extLst>
          </p:cNvPr>
          <p:cNvSpPr/>
          <p:nvPr/>
        </p:nvSpPr>
        <p:spPr>
          <a:xfrm>
            <a:off x="0" y="6498455"/>
            <a:ext cx="12192000" cy="359546"/>
          </a:xfrm>
          <a:prstGeom prst="rect">
            <a:avLst/>
          </a:prstGeom>
          <a:solidFill>
            <a:srgbClr val="05713D"/>
          </a:solidFill>
          <a:ln>
            <a:solidFill>
              <a:srgbClr val="057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- ESPE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64324C-17AD-4B83-9CE8-11314735609B}"/>
              </a:ext>
            </a:extLst>
          </p:cNvPr>
          <p:cNvSpPr/>
          <p:nvPr/>
        </p:nvSpPr>
        <p:spPr>
          <a:xfrm>
            <a:off x="0" y="-88777"/>
            <a:ext cx="12192000" cy="771404"/>
          </a:xfrm>
          <a:prstGeom prst="rect">
            <a:avLst/>
          </a:prstGeom>
          <a:solidFill>
            <a:srgbClr val="F28832"/>
          </a:solidFill>
          <a:ln>
            <a:solidFill>
              <a:srgbClr val="F28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JUSTIFICACI</a:t>
            </a:r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ÓN Y ALCANCE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1D996-7725-4D5A-8A0B-F27402CB8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167" y="-88777"/>
            <a:ext cx="2769833" cy="77140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71320B-7781-4EB9-B68E-2583E3D58467}"/>
              </a:ext>
            </a:extLst>
          </p:cNvPr>
          <p:cNvSpPr/>
          <p:nvPr/>
        </p:nvSpPr>
        <p:spPr>
          <a:xfrm>
            <a:off x="0" y="-88778"/>
            <a:ext cx="568170" cy="771403"/>
          </a:xfrm>
          <a:prstGeom prst="roundRect">
            <a:avLst>
              <a:gd name="adj" fmla="val 7292"/>
            </a:avLst>
          </a:prstGeom>
          <a:solidFill>
            <a:srgbClr val="2C611D"/>
          </a:solidFill>
          <a:ln>
            <a:solidFill>
              <a:srgbClr val="057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2AF07E-A1DA-4C79-99C5-40913FFA7A83}"/>
              </a:ext>
            </a:extLst>
          </p:cNvPr>
          <p:cNvSpPr txBox="1"/>
          <p:nvPr/>
        </p:nvSpPr>
        <p:spPr>
          <a:xfrm>
            <a:off x="568168" y="1248192"/>
            <a:ext cx="10523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 de contar con una plataforma que agrupe múltiples variables de diferentes contextos que afectan el equilibrio ecológico que permita anticipar la extinción de especies de aves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BFE221-0DFD-4918-BB83-65945E3A0049}"/>
              </a:ext>
            </a:extLst>
          </p:cNvPr>
          <p:cNvSpPr txBox="1"/>
          <p:nvPr/>
        </p:nvSpPr>
        <p:spPr>
          <a:xfrm>
            <a:off x="568168" y="3238826"/>
            <a:ext cx="5726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es-EC" dirty="0"/>
              <a:t>El estudio se enfocará en especies de aves de la provincia de Pichincha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09672C-9871-446C-AC82-8E127C2FF8B0}"/>
              </a:ext>
            </a:extLst>
          </p:cNvPr>
          <p:cNvSpPr txBox="1"/>
          <p:nvPr/>
        </p:nvSpPr>
        <p:spPr>
          <a:xfrm>
            <a:off x="568167" y="5060264"/>
            <a:ext cx="10523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es-EC" dirty="0"/>
              <a:t>La implementación de un modelo de predicción permitirá alertar a organizaciones gubernamentales y sociales cuando una especie de ave se encuentra en peligro de extinción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C3F176-7D78-43E8-8965-2316675BB941}"/>
              </a:ext>
            </a:extLst>
          </p:cNvPr>
          <p:cNvSpPr txBox="1"/>
          <p:nvPr/>
        </p:nvSpPr>
        <p:spPr>
          <a:xfrm>
            <a:off x="568169" y="796977"/>
            <a:ext cx="2871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Justificación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0C0038-D91A-423C-97B4-32F72AC500D9}"/>
              </a:ext>
            </a:extLst>
          </p:cNvPr>
          <p:cNvSpPr txBox="1"/>
          <p:nvPr/>
        </p:nvSpPr>
        <p:spPr>
          <a:xfrm>
            <a:off x="568168" y="2763944"/>
            <a:ext cx="168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629FA4-ED18-4E5F-959A-7CFA97A6FEBE}"/>
              </a:ext>
            </a:extLst>
          </p:cNvPr>
          <p:cNvSpPr txBox="1"/>
          <p:nvPr/>
        </p:nvSpPr>
        <p:spPr>
          <a:xfrm>
            <a:off x="568167" y="4531488"/>
            <a:ext cx="2871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</a:p>
        </p:txBody>
      </p:sp>
    </p:spTree>
    <p:extLst>
      <p:ext uri="{BB962C8B-B14F-4D97-AF65-F5344CB8AC3E}">
        <p14:creationId xmlns:p14="http://schemas.microsoft.com/office/powerpoint/2010/main" val="3877167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3F2276F-9497-4C5D-938D-40D2909F8C65}"/>
              </a:ext>
            </a:extLst>
          </p:cNvPr>
          <p:cNvGrpSpPr/>
          <p:nvPr/>
        </p:nvGrpSpPr>
        <p:grpSpPr>
          <a:xfrm>
            <a:off x="0" y="682627"/>
            <a:ext cx="12192000" cy="5815828"/>
            <a:chOff x="0" y="682627"/>
            <a:chExt cx="12192000" cy="581582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3D22B07-7A11-4B6B-9A6B-CD9657BAA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938" y="682627"/>
              <a:ext cx="6164062" cy="581582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8203686-E084-49A4-A2F1-26502DD041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209"/>
            <a:stretch/>
          </p:blipFill>
          <p:spPr>
            <a:xfrm>
              <a:off x="0" y="682627"/>
              <a:ext cx="6096000" cy="5815828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C6F71AE-33D9-4DE3-BE6D-06E2704A4415}"/>
              </a:ext>
            </a:extLst>
          </p:cNvPr>
          <p:cNvSpPr/>
          <p:nvPr/>
        </p:nvSpPr>
        <p:spPr>
          <a:xfrm>
            <a:off x="0" y="6498455"/>
            <a:ext cx="12192000" cy="359546"/>
          </a:xfrm>
          <a:prstGeom prst="rect">
            <a:avLst/>
          </a:prstGeom>
          <a:solidFill>
            <a:srgbClr val="05713D"/>
          </a:solidFill>
          <a:ln>
            <a:solidFill>
              <a:srgbClr val="057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- ESPE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64324C-17AD-4B83-9CE8-11314735609B}"/>
              </a:ext>
            </a:extLst>
          </p:cNvPr>
          <p:cNvSpPr/>
          <p:nvPr/>
        </p:nvSpPr>
        <p:spPr>
          <a:xfrm>
            <a:off x="0" y="-88777"/>
            <a:ext cx="12192000" cy="771404"/>
          </a:xfrm>
          <a:prstGeom prst="rect">
            <a:avLst/>
          </a:prstGeom>
          <a:solidFill>
            <a:srgbClr val="3B81B5"/>
          </a:solidFill>
          <a:ln>
            <a:solidFill>
              <a:srgbClr val="3B8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MARCO METODOLÓGICO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1D996-7725-4D5A-8A0B-F27402CB8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167" y="-88777"/>
            <a:ext cx="2769833" cy="77140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6F64304-A447-4818-A6E0-C465255BD261}"/>
              </a:ext>
            </a:extLst>
          </p:cNvPr>
          <p:cNvSpPr/>
          <p:nvPr/>
        </p:nvSpPr>
        <p:spPr>
          <a:xfrm>
            <a:off x="0" y="-88778"/>
            <a:ext cx="568170" cy="771403"/>
          </a:xfrm>
          <a:prstGeom prst="roundRect">
            <a:avLst>
              <a:gd name="adj" fmla="val 5729"/>
            </a:avLst>
          </a:prstGeom>
          <a:solidFill>
            <a:srgbClr val="1C3F5B"/>
          </a:solidFill>
          <a:ln>
            <a:solidFill>
              <a:srgbClr val="4D3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1003A14-CA76-45E9-BF4F-E53587C98516}"/>
              </a:ext>
            </a:extLst>
          </p:cNvPr>
          <p:cNvSpPr/>
          <p:nvPr/>
        </p:nvSpPr>
        <p:spPr>
          <a:xfrm>
            <a:off x="1864310" y="1244058"/>
            <a:ext cx="2956265" cy="930967"/>
          </a:xfrm>
          <a:prstGeom prst="roundRect">
            <a:avLst>
              <a:gd name="adj" fmla="val 4546"/>
            </a:avLst>
          </a:prstGeom>
          <a:solidFill>
            <a:srgbClr val="1C3F5B"/>
          </a:solidFill>
          <a:ln>
            <a:solidFill>
              <a:srgbClr val="4D3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Diseño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estudio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0DC1AF-6404-4A15-8D8F-1E04B23D26D4}"/>
              </a:ext>
            </a:extLst>
          </p:cNvPr>
          <p:cNvSpPr txBox="1"/>
          <p:nvPr/>
        </p:nvSpPr>
        <p:spPr>
          <a:xfrm>
            <a:off x="488270" y="728874"/>
            <a:ext cx="5370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b="1" dirty="0">
                <a:solidFill>
                  <a:srgbClr val="2846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Metodología: Estudio de Caso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3AD668A-778D-4CC9-84B6-E1D685D0E20A}"/>
              </a:ext>
            </a:extLst>
          </p:cNvPr>
          <p:cNvSpPr/>
          <p:nvPr/>
        </p:nvSpPr>
        <p:spPr>
          <a:xfrm>
            <a:off x="4826493" y="1244058"/>
            <a:ext cx="5347318" cy="930967"/>
          </a:xfrm>
          <a:prstGeom prst="roundRect">
            <a:avLst>
              <a:gd name="adj" fmla="val 5729"/>
            </a:avLst>
          </a:prstGeom>
          <a:solidFill>
            <a:srgbClr val="3B81B5"/>
          </a:solidFill>
          <a:ln>
            <a:solidFill>
              <a:srgbClr val="3B8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- Problemática</a:t>
            </a:r>
          </a:p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- Objetivos</a:t>
            </a:r>
          </a:p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- Estudio de Literatura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1A1C957-FA2D-4723-9689-8A918A6E0D9C}"/>
              </a:ext>
            </a:extLst>
          </p:cNvPr>
          <p:cNvSpPr/>
          <p:nvPr/>
        </p:nvSpPr>
        <p:spPr>
          <a:xfrm>
            <a:off x="1864310" y="2274645"/>
            <a:ext cx="2956265" cy="930967"/>
          </a:xfrm>
          <a:prstGeom prst="roundRect">
            <a:avLst>
              <a:gd name="adj" fmla="val 4546"/>
            </a:avLst>
          </a:prstGeom>
          <a:solidFill>
            <a:srgbClr val="1C3F5B"/>
          </a:solidFill>
          <a:ln>
            <a:solidFill>
              <a:srgbClr val="4D3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>
                <a:latin typeface="Arial" panose="020B0604020202020204" pitchFamily="34" charset="0"/>
                <a:cs typeface="Arial" panose="020B0604020202020204" pitchFamily="34" charset="0"/>
              </a:rPr>
              <a:t>Marco Teórico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47A1DC5-3FDB-4585-8F64-74665A993515}"/>
              </a:ext>
            </a:extLst>
          </p:cNvPr>
          <p:cNvSpPr/>
          <p:nvPr/>
        </p:nvSpPr>
        <p:spPr>
          <a:xfrm>
            <a:off x="4802819" y="2274645"/>
            <a:ext cx="5370992" cy="930967"/>
          </a:xfrm>
          <a:prstGeom prst="roundRect">
            <a:avLst>
              <a:gd name="adj" fmla="val 5729"/>
            </a:avLst>
          </a:prstGeom>
          <a:solidFill>
            <a:srgbClr val="3B81B5"/>
          </a:solidFill>
          <a:ln>
            <a:solidFill>
              <a:srgbClr val="3B8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- Estudio teórico que acompaña la investigación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2D31DA8-FB19-4A51-A14C-996D310EC3F6}"/>
              </a:ext>
            </a:extLst>
          </p:cNvPr>
          <p:cNvSpPr/>
          <p:nvPr/>
        </p:nvSpPr>
        <p:spPr>
          <a:xfrm>
            <a:off x="1858395" y="3305232"/>
            <a:ext cx="2956266" cy="930967"/>
          </a:xfrm>
          <a:prstGeom prst="roundRect">
            <a:avLst>
              <a:gd name="adj" fmla="val 4546"/>
            </a:avLst>
          </a:prstGeom>
          <a:solidFill>
            <a:srgbClr val="1C3F5B"/>
          </a:solidFill>
          <a:ln>
            <a:solidFill>
              <a:srgbClr val="4D3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Recolección de Datos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8856276-96B0-4213-B954-2F391EA0298C}"/>
              </a:ext>
            </a:extLst>
          </p:cNvPr>
          <p:cNvSpPr/>
          <p:nvPr/>
        </p:nvSpPr>
        <p:spPr>
          <a:xfrm>
            <a:off x="4796903" y="3305232"/>
            <a:ext cx="5370992" cy="930967"/>
          </a:xfrm>
          <a:prstGeom prst="roundRect">
            <a:avLst>
              <a:gd name="adj" fmla="val 5729"/>
            </a:avLst>
          </a:prstGeom>
          <a:solidFill>
            <a:srgbClr val="3B81B5"/>
          </a:solidFill>
          <a:ln>
            <a:solidFill>
              <a:srgbClr val="3B8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- Bases de datos abiertas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DCB965-3919-4BD5-83F2-78EFFC16A634}"/>
              </a:ext>
            </a:extLst>
          </p:cNvPr>
          <p:cNvSpPr/>
          <p:nvPr/>
        </p:nvSpPr>
        <p:spPr>
          <a:xfrm>
            <a:off x="1858394" y="4340360"/>
            <a:ext cx="2956265" cy="930967"/>
          </a:xfrm>
          <a:prstGeom prst="roundRect">
            <a:avLst>
              <a:gd name="adj" fmla="val 4546"/>
            </a:avLst>
          </a:prstGeom>
          <a:solidFill>
            <a:srgbClr val="1C3F5B"/>
          </a:solidFill>
          <a:ln>
            <a:solidFill>
              <a:srgbClr val="4D3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Análisis de </a:t>
            </a:r>
            <a:r>
              <a:rPr lang="es-EC" sz="2400" b="1">
                <a:latin typeface="Arial" panose="020B0604020202020204" pitchFamily="34" charset="0"/>
                <a:cs typeface="Arial" panose="020B0604020202020204" pitchFamily="34" charset="0"/>
              </a:rPr>
              <a:t>la información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850C840-1065-4E16-BA4B-580C476601AB}"/>
              </a:ext>
            </a:extLst>
          </p:cNvPr>
          <p:cNvSpPr/>
          <p:nvPr/>
        </p:nvSpPr>
        <p:spPr>
          <a:xfrm>
            <a:off x="4796903" y="4340360"/>
            <a:ext cx="5370992" cy="930967"/>
          </a:xfrm>
          <a:prstGeom prst="roundRect">
            <a:avLst>
              <a:gd name="adj" fmla="val 5729"/>
            </a:avLst>
          </a:prstGeom>
          <a:solidFill>
            <a:srgbClr val="3B81B5"/>
          </a:solidFill>
          <a:ln>
            <a:solidFill>
              <a:srgbClr val="3B8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- Metodología CRISP-DM </a:t>
            </a:r>
          </a:p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- Modelo predictivo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A3A419E-EC4A-4DFA-BA1F-6DA567726814}"/>
              </a:ext>
            </a:extLst>
          </p:cNvPr>
          <p:cNvSpPr/>
          <p:nvPr/>
        </p:nvSpPr>
        <p:spPr>
          <a:xfrm>
            <a:off x="1870227" y="5366406"/>
            <a:ext cx="2956266" cy="930967"/>
          </a:xfrm>
          <a:prstGeom prst="roundRect">
            <a:avLst>
              <a:gd name="adj" fmla="val 4546"/>
            </a:avLst>
          </a:prstGeom>
          <a:solidFill>
            <a:srgbClr val="1C3F5B"/>
          </a:solidFill>
          <a:ln>
            <a:solidFill>
              <a:srgbClr val="4D3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1D36430-11BE-4669-8C01-5AC3D514D840}"/>
              </a:ext>
            </a:extLst>
          </p:cNvPr>
          <p:cNvSpPr/>
          <p:nvPr/>
        </p:nvSpPr>
        <p:spPr>
          <a:xfrm>
            <a:off x="4820575" y="5366406"/>
            <a:ext cx="5359152" cy="930967"/>
          </a:xfrm>
          <a:prstGeom prst="roundRect">
            <a:avLst>
              <a:gd name="adj" fmla="val 5729"/>
            </a:avLst>
          </a:prstGeom>
          <a:solidFill>
            <a:srgbClr val="3B81B5"/>
          </a:solidFill>
          <a:ln>
            <a:solidFill>
              <a:srgbClr val="3B8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- Logro de objetivos</a:t>
            </a:r>
          </a:p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- Conclusiones </a:t>
            </a:r>
          </a:p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- Recomendaciones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212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CDDA3F9-4006-49E0-AE34-D2B973CC4A70}"/>
              </a:ext>
            </a:extLst>
          </p:cNvPr>
          <p:cNvGrpSpPr/>
          <p:nvPr/>
        </p:nvGrpSpPr>
        <p:grpSpPr>
          <a:xfrm>
            <a:off x="0" y="682627"/>
            <a:ext cx="12192000" cy="5815828"/>
            <a:chOff x="0" y="682627"/>
            <a:chExt cx="12192000" cy="581582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EFF8076-E404-4F74-829F-977094950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938" y="682627"/>
              <a:ext cx="6164062" cy="581582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1B57EA-515D-414A-9858-62CCFC889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209"/>
            <a:stretch/>
          </p:blipFill>
          <p:spPr>
            <a:xfrm>
              <a:off x="0" y="682627"/>
              <a:ext cx="6096000" cy="5815828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C6F71AE-33D9-4DE3-BE6D-06E2704A4415}"/>
              </a:ext>
            </a:extLst>
          </p:cNvPr>
          <p:cNvSpPr/>
          <p:nvPr/>
        </p:nvSpPr>
        <p:spPr>
          <a:xfrm>
            <a:off x="0" y="6498455"/>
            <a:ext cx="12192000" cy="359546"/>
          </a:xfrm>
          <a:prstGeom prst="rect">
            <a:avLst/>
          </a:prstGeom>
          <a:solidFill>
            <a:srgbClr val="05713D"/>
          </a:solidFill>
          <a:ln>
            <a:solidFill>
              <a:srgbClr val="057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- ESPE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64324C-17AD-4B83-9CE8-11314735609B}"/>
              </a:ext>
            </a:extLst>
          </p:cNvPr>
          <p:cNvSpPr/>
          <p:nvPr/>
        </p:nvSpPr>
        <p:spPr>
          <a:xfrm>
            <a:off x="0" y="-88777"/>
            <a:ext cx="12192000" cy="771404"/>
          </a:xfrm>
          <a:prstGeom prst="rect">
            <a:avLst/>
          </a:prstGeom>
          <a:solidFill>
            <a:srgbClr val="29ADCB"/>
          </a:solidFill>
          <a:ln>
            <a:solidFill>
              <a:srgbClr val="29A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DESARROLLO - ARQUITECTURA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1D996-7725-4D5A-8A0B-F27402CB8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167" y="-88777"/>
            <a:ext cx="2769833" cy="77140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214C68A-3284-4952-867C-CC9DADAB03C6}"/>
              </a:ext>
            </a:extLst>
          </p:cNvPr>
          <p:cNvSpPr/>
          <p:nvPr/>
        </p:nvSpPr>
        <p:spPr>
          <a:xfrm>
            <a:off x="0" y="-88777"/>
            <a:ext cx="568170" cy="771404"/>
          </a:xfrm>
          <a:prstGeom prst="roundRect">
            <a:avLst>
              <a:gd name="adj" fmla="val 5729"/>
            </a:avLst>
          </a:prstGeom>
          <a:solidFill>
            <a:srgbClr val="0C6886"/>
          </a:solidFill>
          <a:ln>
            <a:solidFill>
              <a:srgbClr val="4D3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EE9808-AD65-4CB9-972F-860A9A4C826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68170" y="1351624"/>
            <a:ext cx="8853997" cy="44565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85CD04-2996-43FC-8DD4-1A75CF04786B}"/>
              </a:ext>
            </a:extLst>
          </p:cNvPr>
          <p:cNvSpPr txBox="1"/>
          <p:nvPr/>
        </p:nvSpPr>
        <p:spPr>
          <a:xfrm>
            <a:off x="9768395" y="1351624"/>
            <a:ext cx="2077375" cy="4456591"/>
          </a:xfrm>
          <a:prstGeom prst="rect">
            <a:avLst/>
          </a:prstGeom>
          <a:solidFill>
            <a:srgbClr val="0C6886"/>
          </a:solidFill>
          <a:ln>
            <a:solidFill>
              <a:srgbClr val="4D3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4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 sz="1800" dirty="0"/>
              <a:t>Hoja de ruta de procesos a seguir alineándose a la metodología principal y la metodología de minería de datos, enfocados en el objetivo de investigación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46819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11516</TotalTime>
  <Words>1411</Words>
  <Application>Microsoft Office PowerPoint</Application>
  <PresentationFormat>Widescreen</PresentationFormat>
  <Paragraphs>213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PC5421365</dc:creator>
  <cp:lastModifiedBy>PC5421365</cp:lastModifiedBy>
  <cp:revision>143</cp:revision>
  <dcterms:created xsi:type="dcterms:W3CDTF">2021-04-04T23:54:45Z</dcterms:created>
  <dcterms:modified xsi:type="dcterms:W3CDTF">2021-07-17T17:21:17Z</dcterms:modified>
</cp:coreProperties>
</file>