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66" r:id="rId2"/>
    <p:sldId id="257" r:id="rId3"/>
    <p:sldId id="258" r:id="rId4"/>
    <p:sldId id="263" r:id="rId5"/>
    <p:sldId id="259" r:id="rId6"/>
    <p:sldId id="273" r:id="rId7"/>
    <p:sldId id="275" r:id="rId8"/>
    <p:sldId id="276" r:id="rId9"/>
    <p:sldId id="270" r:id="rId10"/>
    <p:sldId id="271" r:id="rId11"/>
    <p:sldId id="264" r:id="rId12"/>
    <p:sldId id="265" r:id="rId13"/>
    <p:sldId id="274" r:id="rId14"/>
    <p:sldId id="272" r:id="rId15"/>
    <p:sldId id="267" r:id="rId16"/>
    <p:sldId id="268" r:id="rId17"/>
    <p:sldId id="269" r:id="rId18"/>
  </p:sldIdLst>
  <p:sldSz cx="12192000" cy="6858000"/>
  <p:notesSz cx="7102475" cy="93884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F1501E0-EFDB-4527-A516-E272A9FB91C2}" type="datetimeFigureOut">
              <a:rPr lang="es-EC" smtClean="0"/>
              <a:t>04/08/2021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183FEB5-26F4-41FB-8A29-C7B088399D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13037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79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549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4855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2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962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353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132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05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2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92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46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07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49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032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80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71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83184-0190-48AF-AE7C-774468353601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58FC60-9AA0-4EF8-A35A-7CAEC1E96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296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2144" y="2217892"/>
            <a:ext cx="9967174" cy="4292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C" sz="2400" b="1" dirty="0"/>
              <a:t>VICERRECTORADO DE INVESTIGACIÓN, INNOVACIÓN Y TRANSFERENCIA TECNOLÓGICA</a:t>
            </a:r>
            <a:endParaRPr lang="es-ES" sz="2400" dirty="0"/>
          </a:p>
          <a:p>
            <a:pPr marL="0" indent="0" algn="ctr">
              <a:buNone/>
            </a:pPr>
            <a:endParaRPr lang="es-EC" sz="2400" b="1" dirty="0" smtClean="0"/>
          </a:p>
          <a:p>
            <a:pPr marL="0" indent="0" algn="ctr">
              <a:buNone/>
            </a:pPr>
            <a:r>
              <a:rPr lang="es-EC" sz="2400" b="1" dirty="0" smtClean="0"/>
              <a:t>CENTRO </a:t>
            </a:r>
            <a:r>
              <a:rPr lang="es-EC" sz="2400" b="1" dirty="0"/>
              <a:t>DE ESTUDIOS DE </a:t>
            </a:r>
            <a:r>
              <a:rPr lang="es-EC" sz="2400" b="1" dirty="0" smtClean="0"/>
              <a:t>POSGRADO</a:t>
            </a:r>
          </a:p>
          <a:p>
            <a:pPr marL="0" indent="0" algn="ctr">
              <a:buNone/>
            </a:pPr>
            <a:endParaRPr lang="es-EC" sz="2400" b="1" dirty="0" smtClean="0"/>
          </a:p>
          <a:p>
            <a:pPr marL="0" indent="0" algn="ctr">
              <a:buNone/>
            </a:pPr>
            <a:r>
              <a:rPr lang="es-EC" sz="2400" b="1" dirty="0" smtClean="0"/>
              <a:t>DEPARTAMENTO </a:t>
            </a:r>
            <a:r>
              <a:rPr lang="es-EC" sz="2400" b="1" dirty="0"/>
              <a:t>DE CIENCIAS HUMANAS Y SOCIALES</a:t>
            </a:r>
            <a:endParaRPr lang="es-ES" sz="2400" dirty="0"/>
          </a:p>
          <a:p>
            <a:pPr marL="0" indent="0" algn="ctr">
              <a:buNone/>
            </a:pPr>
            <a:endParaRPr lang="es-EC" sz="2400" b="1" dirty="0" smtClean="0"/>
          </a:p>
          <a:p>
            <a:pPr marL="0" indent="0" algn="ctr">
              <a:buNone/>
            </a:pPr>
            <a:r>
              <a:rPr lang="es-EC" sz="2400" b="1" dirty="0" smtClean="0"/>
              <a:t>MAESTRÍA </a:t>
            </a:r>
            <a:r>
              <a:rPr lang="es-EC" sz="2400" b="1" dirty="0"/>
              <a:t>EN ENTRENAMIENTO DEPORTIVO</a:t>
            </a:r>
            <a:endParaRPr lang="es-ES" sz="2400" dirty="0"/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endParaRPr lang="es-ES" sz="2400" dirty="0"/>
          </a:p>
        </p:txBody>
      </p:sp>
      <p:pic>
        <p:nvPicPr>
          <p:cNvPr id="4" name="Picture 2" descr="Feria y encuentros graduados ES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1" y="155257"/>
            <a:ext cx="10176170" cy="206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855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3326" y="124968"/>
            <a:ext cx="8596668" cy="60655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POST  TEST  DE  CONNERS  PARA  PADRES</a:t>
            </a:r>
            <a:endParaRPr lang="es-ES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157456"/>
              </p:ext>
            </p:extLst>
          </p:nvPr>
        </p:nvGraphicFramePr>
        <p:xfrm>
          <a:off x="687008" y="1003014"/>
          <a:ext cx="10662602" cy="4174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8788"/>
                <a:gridCol w="1236028"/>
                <a:gridCol w="1719262"/>
                <a:gridCol w="1719262"/>
                <a:gridCol w="1719262"/>
              </a:tblGrid>
              <a:tr h="1905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ALTERNATIVA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PORCENTAJE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NADA%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POCO%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BASTANTE%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MUCHO%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1. Es impulsivo, irritable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29%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23%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2. Es llorón/a.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40%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32%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3. Es más movido de lo normal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24%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4. No puede estarse quieto/a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54%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13%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5. Es destructor (ropas, juguetes, otros objetos).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46%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19%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6. No acaba las cosas que empieza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7. Se distrae fácilmente, tiene escasa atención.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30%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39%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16%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8. Cambia bruscamente sus estados de ánimo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22%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56%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9. Sus esfuerzos se frustran fácilmente.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24%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10. Suele molestar frecuentemente a otros niños.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41%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21%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13%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170432" y="5294376"/>
            <a:ext cx="4672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Fuente: Post Test de </a:t>
            </a:r>
            <a:r>
              <a:rPr lang="es-EC" dirty="0" err="1"/>
              <a:t>Conners</a:t>
            </a:r>
            <a:r>
              <a:rPr lang="es-EC" dirty="0"/>
              <a:t> para padres </a:t>
            </a:r>
            <a:endParaRPr lang="es-ES" dirty="0"/>
          </a:p>
          <a:p>
            <a:r>
              <a:rPr lang="es-EC" dirty="0"/>
              <a:t>Elaborado por: Rivadeneira Roberto (2020</a:t>
            </a:r>
            <a:r>
              <a:rPr lang="es-EC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233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2025"/>
            <a:ext cx="10515600" cy="941832"/>
          </a:xfrm>
        </p:spPr>
        <p:txBody>
          <a:bodyPr/>
          <a:lstStyle/>
          <a:p>
            <a:pPr algn="ctr"/>
            <a:r>
              <a:rPr lang="es-ES" b="1" dirty="0" smtClean="0"/>
              <a:t>VARIABLE  DEPENDIENTE</a:t>
            </a:r>
            <a:endParaRPr lang="es-ES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343318"/>
              </p:ext>
            </p:extLst>
          </p:nvPr>
        </p:nvGraphicFramePr>
        <p:xfrm>
          <a:off x="1103141" y="1133858"/>
          <a:ext cx="8396818" cy="5371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5438"/>
                <a:gridCol w="2800690"/>
                <a:gridCol w="2800690"/>
              </a:tblGrid>
              <a:tr h="2042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DIMENSIONES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INDICADORES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INSTRUMENTO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/>
                </a:tc>
              </a:tr>
              <a:tr h="817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-Niveles de hiperactividad existente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-variables significativas de la hiperactividad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Test diagnóstico inicial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</a:tr>
              <a:tr h="817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-Estrategias para el trabajo de prevención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-Tipos y características de trabajo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Consulta Bibliográfica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</a:tr>
              <a:tr h="459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-Conocimiento existente sobre la TDAH. en niños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Nivel presentado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-Diagnóstico teórico.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</a:tr>
              <a:tr h="817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Diseño de la estrategia metodológica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-Cuánto, Cuándo y Cómo se aplicará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-Asistencia e implementación de la propuesta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</a:tr>
              <a:tr h="612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Práctica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-Número de sesiones realizadas.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-Banco de datos.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</a:tr>
              <a:tr h="1071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-Local, materiales e implementos para implementar la estrategia solucionadora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-Implementos generales y específicos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-Banco de datos.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</a:tr>
              <a:tr h="40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-Nivel alcanzado en la investigación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-variables corregidas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Test diagnóstico final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165" marR="631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85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6889"/>
            <a:ext cx="10515600" cy="1124712"/>
          </a:xfrm>
        </p:spPr>
        <p:txBody>
          <a:bodyPr/>
          <a:lstStyle/>
          <a:p>
            <a:pPr algn="ctr"/>
            <a:r>
              <a:rPr lang="es-ES" b="1" dirty="0" smtClean="0"/>
              <a:t>VARIABLE  INDEPENDIENTE</a:t>
            </a:r>
            <a:endParaRPr lang="es-ES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21677"/>
              </p:ext>
            </p:extLst>
          </p:nvPr>
        </p:nvGraphicFramePr>
        <p:xfrm>
          <a:off x="1727513" y="1251320"/>
          <a:ext cx="7784782" cy="4764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4890"/>
                <a:gridCol w="2619946"/>
                <a:gridCol w="2619946"/>
              </a:tblGrid>
              <a:tr h="397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DIMENSIONES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INDICADORES</a:t>
                      </a:r>
                      <a:endParaRPr lang="es-E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INSTRUMENTO</a:t>
                      </a:r>
                      <a:endParaRPr lang="es-E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10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-Características e importancia de las actividades deportivas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-Grado existente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-Observación; Entrevista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Test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8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-Diagnóstico pre y post-experimento</a:t>
                      </a:r>
                      <a:endParaRPr lang="es-E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-Indicadores obtenidos</a:t>
                      </a:r>
                      <a:endParaRPr lang="es-E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-Entrevistas; observación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Test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8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-Local y recursos para el aprendizaje</a:t>
                      </a:r>
                      <a:endParaRPr lang="es-E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-Inventario; implementos deportivos a utilizar</a:t>
                      </a:r>
                      <a:endParaRPr lang="es-E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-Banco de datos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80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28004" t="26963" r="28887" b="36775"/>
          <a:stretch/>
        </p:blipFill>
        <p:spPr bwMode="auto">
          <a:xfrm>
            <a:off x="1137138" y="1488830"/>
            <a:ext cx="6764216" cy="49588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243755" y="808892"/>
            <a:ext cx="242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solidFill>
                  <a:schemeClr val="accent1"/>
                </a:solidFill>
              </a:rPr>
              <a:t>FÓRMULA</a:t>
            </a:r>
            <a:endParaRPr lang="es-EC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6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874842" cy="1320800"/>
          </a:xfrm>
        </p:spPr>
        <p:txBody>
          <a:bodyPr/>
          <a:lstStyle/>
          <a:p>
            <a:r>
              <a:rPr lang="es-EC" dirty="0" smtClean="0"/>
              <a:t>VALORACIÓN DE CORRELACIÓN DE PEARSON 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335562"/>
              </p:ext>
            </p:extLst>
          </p:nvPr>
        </p:nvGraphicFramePr>
        <p:xfrm>
          <a:off x="2660905" y="1556226"/>
          <a:ext cx="5404834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2099"/>
                <a:gridCol w="2702735"/>
              </a:tblGrid>
              <a:tr h="242607">
                <a:tc>
                  <a:txBody>
                    <a:bodyPr/>
                    <a:lstStyle/>
                    <a:p>
                      <a:pPr marR="2692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Índice de </a:t>
                      </a:r>
                      <a:r>
                        <a:rPr lang="es-EC" sz="2000" dirty="0" err="1">
                          <a:effectLst/>
                        </a:rPr>
                        <a:t>Ry</a:t>
                      </a:r>
                      <a:r>
                        <a:rPr lang="es-EC" sz="2000" dirty="0">
                          <a:effectLst/>
                        </a:rPr>
                        <a:t> Rho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2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Interpretación 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607">
                <a:tc>
                  <a:txBody>
                    <a:bodyPr/>
                    <a:lstStyle/>
                    <a:p>
                      <a:pPr marR="2692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2.00-0.20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2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Ínfima correlación 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607">
                <a:tc>
                  <a:txBody>
                    <a:bodyPr/>
                    <a:lstStyle/>
                    <a:p>
                      <a:pPr marR="2692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0.20-0.40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2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Escasa correlación 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607">
                <a:tc>
                  <a:txBody>
                    <a:bodyPr/>
                    <a:lstStyle/>
                    <a:p>
                      <a:pPr marR="2692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0.40-0.60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2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Moderada correlación 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607">
                <a:tc>
                  <a:txBody>
                    <a:bodyPr/>
                    <a:lstStyle/>
                    <a:p>
                      <a:pPr marR="2692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0.60-0.80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2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Buena correlación 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2607">
                <a:tc>
                  <a:txBody>
                    <a:bodyPr/>
                    <a:lstStyle/>
                    <a:p>
                      <a:pPr marR="2692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0.80-1.00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2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Muy buena correlación 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660905" y="5219611"/>
            <a:ext cx="5093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Fuente: </a:t>
            </a:r>
            <a:r>
              <a:rPr lang="es-MX" dirty="0"/>
              <a:t>(</a:t>
            </a:r>
            <a:r>
              <a:rPr lang="es-MX" dirty="0" err="1"/>
              <a:t>Guttman</a:t>
            </a:r>
            <a:r>
              <a:rPr lang="es-MX" dirty="0"/>
              <a:t>, 2013)</a:t>
            </a:r>
            <a:endParaRPr lang="es-ES" dirty="0"/>
          </a:p>
          <a:p>
            <a:r>
              <a:rPr lang="es-EC" dirty="0"/>
              <a:t>Elaborado: Rivadeneira Roberto, (2020</a:t>
            </a:r>
            <a:r>
              <a:rPr lang="es-EC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7472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CONCLUSIONES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Aplicación del test de </a:t>
            </a:r>
            <a:r>
              <a:rPr lang="es-ES" sz="2800" dirty="0" err="1" smtClean="0"/>
              <a:t>Conners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dirty="0" smtClean="0"/>
              <a:t>Planificación de clases.</a:t>
            </a:r>
          </a:p>
          <a:p>
            <a:endParaRPr lang="es-ES" sz="2800" dirty="0" smtClean="0"/>
          </a:p>
          <a:p>
            <a:r>
              <a:rPr lang="es-ES" sz="2800" dirty="0" smtClean="0"/>
              <a:t>Demuestra una correlación positiva.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664533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RECOMENDACIONES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El TDAH depende de los síntomas que presenta.</a:t>
            </a:r>
          </a:p>
          <a:p>
            <a:endParaRPr lang="es-ES" sz="2800" dirty="0"/>
          </a:p>
          <a:p>
            <a:r>
              <a:rPr lang="es-ES" sz="2800" dirty="0" smtClean="0"/>
              <a:t>Contribuye a mejorar el nivel de TDAH.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875564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 rot="21295650">
            <a:off x="2083988" y="2521376"/>
            <a:ext cx="805429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GRACIAS</a:t>
            </a:r>
            <a:endParaRPr lang="es-ES" sz="7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30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/>
              <a:t>PROYECTO DE </a:t>
            </a:r>
            <a:r>
              <a:rPr lang="es-EC" b="1" dirty="0" smtClean="0"/>
              <a:t>TITULACIÓN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0624" y="1828799"/>
            <a:ext cx="11356848" cy="4348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C" sz="2800" b="1" dirty="0"/>
              <a:t>TEMA:</a:t>
            </a:r>
            <a:r>
              <a:rPr lang="es-EC" sz="2800" dirty="0"/>
              <a:t> </a:t>
            </a:r>
            <a:endParaRPr lang="es-EC" sz="2800" dirty="0" smtClean="0"/>
          </a:p>
          <a:p>
            <a:pPr marL="0" indent="0" algn="ctr">
              <a:buNone/>
            </a:pPr>
            <a:r>
              <a:rPr lang="es-EC" sz="2800" dirty="0" smtClean="0"/>
              <a:t>INCIDENCIA </a:t>
            </a:r>
            <a:r>
              <a:rPr lang="es-EC" sz="2800" dirty="0"/>
              <a:t>DE LAS ARTES MARCIALES EN LOS NIÑOS CON </a:t>
            </a:r>
            <a:r>
              <a:rPr lang="es-EC" sz="2800" cap="all" dirty="0"/>
              <a:t>Trastorno por Déficit de Atención e Hiperactividad</a:t>
            </a:r>
            <a:r>
              <a:rPr lang="es-EC" sz="2800" dirty="0"/>
              <a:t> (TDAH) EN LA UNIDAD EDUCATIVA PARTICULAR MARISTA EN LA SECCIÓN PRIMARIA DE LA CIUDAD DE QUITO </a:t>
            </a:r>
            <a:br>
              <a:rPr lang="es-EC" sz="2800" dirty="0"/>
            </a:br>
            <a:r>
              <a:rPr lang="es-EC" sz="2800" dirty="0"/>
              <a:t>AÑO LECTIVO 2019 – </a:t>
            </a:r>
            <a:r>
              <a:rPr lang="es-EC" sz="2800" dirty="0" smtClean="0"/>
              <a:t>2020</a:t>
            </a:r>
          </a:p>
          <a:p>
            <a:pPr marL="0" indent="0" algn="ctr">
              <a:buNone/>
            </a:pPr>
            <a:endParaRPr lang="es-EC" sz="2800" dirty="0"/>
          </a:p>
          <a:p>
            <a:pPr marL="0" indent="0" algn="ctr">
              <a:buNone/>
            </a:pPr>
            <a:r>
              <a:rPr lang="es-EC" sz="2800" b="1" dirty="0"/>
              <a:t>AUTOR:</a:t>
            </a:r>
            <a:r>
              <a:rPr lang="es-EC" sz="2800" dirty="0"/>
              <a:t> </a:t>
            </a:r>
            <a:endParaRPr lang="es-EC" sz="2800" dirty="0" smtClean="0"/>
          </a:p>
          <a:p>
            <a:pPr marL="0" indent="0" algn="ctr">
              <a:buNone/>
            </a:pPr>
            <a:r>
              <a:rPr lang="es-EC" sz="2800" dirty="0" smtClean="0"/>
              <a:t>RIVADENEIRA </a:t>
            </a:r>
            <a:r>
              <a:rPr lang="es-EC" sz="2800" dirty="0"/>
              <a:t>PAREDES, ROBERTO CARLOS</a:t>
            </a:r>
            <a:endParaRPr lang="es-ES" sz="2800" dirty="0"/>
          </a:p>
          <a:p>
            <a:pPr marL="0" indent="0" algn="ctr">
              <a:buNone/>
            </a:pPr>
            <a:endParaRPr lang="es-ES" sz="2800" dirty="0"/>
          </a:p>
          <a:p>
            <a:pPr marL="0" indent="0" algn="ctr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182301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4632" y="420624"/>
            <a:ext cx="10869168" cy="5756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 smtClean="0"/>
              <a:t>OBJETIVO GENERAL</a:t>
            </a:r>
          </a:p>
          <a:p>
            <a:pPr marL="0" indent="0">
              <a:buNone/>
            </a:pPr>
            <a:endParaRPr lang="es-ES" sz="2400" dirty="0" smtClean="0"/>
          </a:p>
          <a:p>
            <a:r>
              <a:rPr lang="es-ES" sz="2400" dirty="0" smtClean="0"/>
              <a:t>Determinar la incidencia de las artes marciales.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OBJETIVOS ESPECÍFICOS: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 smtClean="0"/>
              <a:t>Determinar el nivel de TDAH.</a:t>
            </a:r>
          </a:p>
          <a:p>
            <a:endParaRPr lang="es-ES" sz="2400" dirty="0" smtClean="0"/>
          </a:p>
          <a:p>
            <a:r>
              <a:rPr lang="es-ES" sz="2400" dirty="0" smtClean="0"/>
              <a:t>Planificar clases.</a:t>
            </a:r>
          </a:p>
          <a:p>
            <a:endParaRPr lang="es-ES" sz="2400" dirty="0" smtClean="0"/>
          </a:p>
          <a:p>
            <a:r>
              <a:rPr lang="es-ES" sz="2400" dirty="0" smtClean="0"/>
              <a:t>Evaluación post-test.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5539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9727"/>
            <a:ext cx="10515600" cy="987553"/>
          </a:xfrm>
        </p:spPr>
        <p:txBody>
          <a:bodyPr/>
          <a:lstStyle/>
          <a:p>
            <a:pPr algn="ctr"/>
            <a:r>
              <a:rPr lang="es-ES" b="1" dirty="0" smtClean="0"/>
              <a:t>LAS ARTES MARCIALES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1480" y="777240"/>
            <a:ext cx="11164824" cy="5879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dirty="0" smtClean="0"/>
              <a:t>BENEFICIOS:</a:t>
            </a:r>
          </a:p>
          <a:p>
            <a:r>
              <a:rPr lang="es-ES" sz="2000" dirty="0" smtClean="0"/>
              <a:t>Crecimiento individual					</a:t>
            </a:r>
          </a:p>
          <a:p>
            <a:endParaRPr lang="es-ES" sz="2000" dirty="0" smtClean="0"/>
          </a:p>
          <a:p>
            <a:r>
              <a:rPr lang="es-ES" sz="2000" dirty="0" smtClean="0"/>
              <a:t>Autoestima</a:t>
            </a:r>
          </a:p>
          <a:p>
            <a:endParaRPr lang="es-ES" sz="2000" dirty="0" smtClean="0"/>
          </a:p>
          <a:p>
            <a:r>
              <a:rPr lang="es-ES" sz="2000" dirty="0" smtClean="0"/>
              <a:t>Autocontrol y concentración</a:t>
            </a:r>
          </a:p>
          <a:p>
            <a:endParaRPr lang="es-ES" sz="2000" dirty="0" smtClean="0"/>
          </a:p>
          <a:p>
            <a:r>
              <a:rPr lang="es-ES" sz="2000" dirty="0" smtClean="0"/>
              <a:t>Coordinación</a:t>
            </a:r>
          </a:p>
          <a:p>
            <a:endParaRPr lang="es-ES" sz="2000" dirty="0" smtClean="0"/>
          </a:p>
          <a:p>
            <a:r>
              <a:rPr lang="es-ES" sz="2000" dirty="0" smtClean="0"/>
              <a:t>Comportamiento</a:t>
            </a:r>
          </a:p>
          <a:p>
            <a:endParaRPr lang="es-ES" sz="2000" dirty="0" smtClean="0"/>
          </a:p>
          <a:p>
            <a:r>
              <a:rPr lang="es-ES" sz="2000" dirty="0" smtClean="0"/>
              <a:t>Aceptación en la sociedad</a:t>
            </a:r>
          </a:p>
        </p:txBody>
      </p:sp>
    </p:spTree>
    <p:extLst>
      <p:ext uri="{BB962C8B-B14F-4D97-AF65-F5344CB8AC3E}">
        <p14:creationId xmlns:p14="http://schemas.microsoft.com/office/powerpoint/2010/main" val="383006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TDAH</a:t>
            </a:r>
            <a:endParaRPr lang="es-ES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918435" y="1270000"/>
            <a:ext cx="8596668" cy="4540808"/>
          </a:xfrm>
        </p:spPr>
        <p:txBody>
          <a:bodyPr/>
          <a:lstStyle/>
          <a:p>
            <a:pPr marL="0" indent="0">
              <a:buNone/>
            </a:pPr>
            <a:r>
              <a:rPr lang="es-EC" b="1" dirty="0" smtClean="0"/>
              <a:t>CARACTERÍSTICAS: </a:t>
            </a:r>
          </a:p>
          <a:p>
            <a:r>
              <a:rPr lang="es-EC" dirty="0"/>
              <a:t>Dificultad a la hora de poner atención durante cierto tiempo.</a:t>
            </a:r>
          </a:p>
          <a:p>
            <a:endParaRPr lang="es-EC" dirty="0"/>
          </a:p>
          <a:p>
            <a:r>
              <a:rPr lang="es-EC" dirty="0"/>
              <a:t>Mayor actividad física con relación a sus compañeros.</a:t>
            </a:r>
          </a:p>
          <a:p>
            <a:endParaRPr lang="es-EC" dirty="0"/>
          </a:p>
          <a:p>
            <a:r>
              <a:rPr lang="es-EC" dirty="0"/>
              <a:t>Impulsivos.</a:t>
            </a:r>
          </a:p>
          <a:p>
            <a:endParaRPr lang="es-EC" dirty="0"/>
          </a:p>
          <a:p>
            <a:r>
              <a:rPr lang="es-EC" dirty="0"/>
              <a:t>Memoria a corto Plazo.</a:t>
            </a:r>
          </a:p>
          <a:p>
            <a:endParaRPr lang="es-EC" dirty="0"/>
          </a:p>
          <a:p>
            <a:r>
              <a:rPr lang="es-EC" dirty="0"/>
              <a:t>Comienzo retrasado del lenguaje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118357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1118" y="1011728"/>
            <a:ext cx="8596668" cy="5013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TIPOS</a:t>
            </a:r>
            <a:r>
              <a:rPr lang="es-ES" b="1" dirty="0" smtClean="0"/>
              <a:t>:</a:t>
            </a:r>
          </a:p>
          <a:p>
            <a:pPr marL="0" indent="0">
              <a:buNone/>
            </a:pPr>
            <a:endParaRPr lang="es-ES" b="1" dirty="0"/>
          </a:p>
          <a:p>
            <a:r>
              <a:rPr lang="es-ES" dirty="0"/>
              <a:t>Hiperactividad</a:t>
            </a:r>
          </a:p>
          <a:p>
            <a:endParaRPr lang="es-ES" dirty="0"/>
          </a:p>
          <a:p>
            <a:r>
              <a:rPr lang="es-ES" dirty="0"/>
              <a:t>Déficit de atención</a:t>
            </a:r>
          </a:p>
          <a:p>
            <a:endParaRPr lang="es-ES" dirty="0"/>
          </a:p>
          <a:p>
            <a:r>
              <a:rPr lang="es-ES" dirty="0" smtClean="0"/>
              <a:t>Impulsividad</a:t>
            </a:r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8754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1458" y="820616"/>
            <a:ext cx="8596668" cy="4775270"/>
          </a:xfrm>
        </p:spPr>
        <p:txBody>
          <a:bodyPr>
            <a:normAutofit/>
          </a:bodyPr>
          <a:lstStyle/>
          <a:p>
            <a:r>
              <a:rPr lang="es-EC" sz="2000" dirty="0" smtClean="0"/>
              <a:t>VARIABLE DEPENDIENTE:</a:t>
            </a:r>
          </a:p>
          <a:p>
            <a:pPr marL="0" indent="0">
              <a:buNone/>
            </a:pPr>
            <a:r>
              <a:rPr lang="es-EC" sz="2000" dirty="0"/>
              <a:t>	</a:t>
            </a:r>
            <a:r>
              <a:rPr lang="es-EC" sz="2000" dirty="0" smtClean="0"/>
              <a:t>Conducta de hiperactividad en los niños.</a:t>
            </a:r>
          </a:p>
          <a:p>
            <a:pPr marL="0" indent="0">
              <a:buNone/>
            </a:pPr>
            <a:endParaRPr lang="es-EC" sz="2000" dirty="0" smtClean="0"/>
          </a:p>
          <a:p>
            <a:pPr marL="0" indent="0">
              <a:buNone/>
            </a:pPr>
            <a:endParaRPr lang="es-EC" sz="2000" dirty="0"/>
          </a:p>
          <a:p>
            <a:pPr marL="0" indent="0">
              <a:buNone/>
            </a:pPr>
            <a:endParaRPr lang="es-EC" sz="2000" dirty="0"/>
          </a:p>
          <a:p>
            <a:r>
              <a:rPr lang="es-EC" sz="2000" dirty="0" smtClean="0"/>
              <a:t>VARIABLE INDEPENDIENTE:</a:t>
            </a:r>
          </a:p>
          <a:p>
            <a:pPr marL="0" indent="0">
              <a:buNone/>
            </a:pPr>
            <a:r>
              <a:rPr lang="es-EC" sz="2000" dirty="0"/>
              <a:t>	</a:t>
            </a:r>
            <a:r>
              <a:rPr lang="es-EC" sz="2000" dirty="0" smtClean="0"/>
              <a:t>Programa de actividades deportivas.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986825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PROCEDIMIENTO: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371600"/>
            <a:ext cx="10541652" cy="5087815"/>
          </a:xfrm>
        </p:spPr>
        <p:txBody>
          <a:bodyPr>
            <a:noAutofit/>
          </a:bodyPr>
          <a:lstStyle/>
          <a:p>
            <a:pPr lvl="0"/>
            <a:r>
              <a:rPr lang="es-ES" sz="2400" dirty="0"/>
              <a:t>Se informó a los padres sobre la Propuesta de artes marciales y los objetivos del mismo.</a:t>
            </a:r>
            <a:endParaRPr lang="es-EC" sz="2400" dirty="0"/>
          </a:p>
          <a:p>
            <a:pPr lvl="0"/>
            <a:r>
              <a:rPr lang="es-ES" sz="2400" dirty="0"/>
              <a:t>Se entregó los consentimientos informados a los representantes legales de los niños para poder realizar el trabajo de Tesis con sus hijos.</a:t>
            </a:r>
            <a:endParaRPr lang="es-EC" sz="2400" dirty="0"/>
          </a:p>
          <a:p>
            <a:pPr lvl="0"/>
            <a:r>
              <a:rPr lang="es-ES" sz="2400" dirty="0"/>
              <a:t>Se entregó los asentimientos informados a los sujetos de investigación.</a:t>
            </a:r>
            <a:endParaRPr lang="es-EC" sz="2400" dirty="0"/>
          </a:p>
          <a:p>
            <a:pPr lvl="0"/>
            <a:r>
              <a:rPr lang="es-ES" sz="2400" dirty="0"/>
              <a:t>Se aplicó el Test de CONNERS a padres y docentes.</a:t>
            </a:r>
            <a:endParaRPr lang="es-EC" sz="2400" dirty="0"/>
          </a:p>
          <a:p>
            <a:pPr lvl="0"/>
            <a:r>
              <a:rPr lang="es-ES" sz="2400" dirty="0"/>
              <a:t>Se impartió la propuesta de Artes marciales en 12 sesiones.</a:t>
            </a:r>
            <a:endParaRPr lang="es-EC" sz="2400" dirty="0"/>
          </a:p>
          <a:p>
            <a:pPr lvl="0"/>
            <a:r>
              <a:rPr lang="es-ES" sz="2400" dirty="0"/>
              <a:t>Se aplicó nuevamente el Test CONNERS a los padres y docentes. </a:t>
            </a:r>
            <a:endParaRPr lang="es-EC" sz="2400" dirty="0"/>
          </a:p>
          <a:p>
            <a:r>
              <a:rPr lang="es-EC" sz="2400" dirty="0"/>
              <a:t>Se comparó resultados del Pre Test y Post Test para verificar si existe algún cambio. 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717718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07264"/>
            <a:ext cx="8596668" cy="771144"/>
          </a:xfrm>
        </p:spPr>
        <p:txBody>
          <a:bodyPr/>
          <a:lstStyle/>
          <a:p>
            <a:pPr algn="ctr"/>
            <a:r>
              <a:rPr lang="es-ES" dirty="0" smtClean="0"/>
              <a:t>PRE  TEST  DE  CONNERS  PARA  PADRES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754353"/>
              </p:ext>
            </p:extLst>
          </p:nvPr>
        </p:nvGraphicFramePr>
        <p:xfrm>
          <a:off x="621785" y="886967"/>
          <a:ext cx="10314438" cy="5154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0656"/>
                <a:gridCol w="1477828"/>
                <a:gridCol w="1725318"/>
                <a:gridCol w="1725318"/>
                <a:gridCol w="1725318"/>
              </a:tblGrid>
              <a:tr h="25036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ALTERNATIVA 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PORCENTAJE 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3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NADA%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POCO%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BASTANTE%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MUCHO%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</a:tr>
              <a:tr h="269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1. Es impulsivo, irritable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33%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</a:tr>
              <a:tr h="250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2. Es llorón/a.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50%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</a:tr>
              <a:tr h="437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3. Es más movido de lo normal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33%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</a:tr>
              <a:tr h="437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4. No puede estarse quieto/a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21%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</a:tr>
              <a:tr h="543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5. Es destructor (ropas, juguetes, otros objetos).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21%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</a:tr>
              <a:tr h="437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6. No acaba las cosas que empieza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21%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</a:tr>
              <a:tr h="543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7. Se distrae fácilmente, tiene escasa atención.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50%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</a:tr>
              <a:tr h="500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8. Cambia bruscamente sus estados de ánimo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13%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33%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29%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</a:tr>
              <a:tr h="500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9. Sus esfuerzos se frustran fácilmente.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21%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38%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</a:tr>
              <a:tr h="65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10. Suele molestar frecuentemente a otros niños.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25%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21%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38%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0" marR="26340" marT="0" marB="0" anchor="b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68680" y="5967215"/>
            <a:ext cx="4672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Fuente: </a:t>
            </a:r>
            <a:r>
              <a:rPr lang="es-EC" dirty="0" smtClean="0"/>
              <a:t>Pre </a:t>
            </a:r>
            <a:r>
              <a:rPr lang="es-EC" dirty="0"/>
              <a:t>Test de </a:t>
            </a:r>
            <a:r>
              <a:rPr lang="es-EC" dirty="0" err="1"/>
              <a:t>Conners</a:t>
            </a:r>
            <a:r>
              <a:rPr lang="es-EC" dirty="0"/>
              <a:t> para padres </a:t>
            </a:r>
            <a:endParaRPr lang="es-ES" dirty="0"/>
          </a:p>
          <a:p>
            <a:r>
              <a:rPr lang="es-EC" dirty="0"/>
              <a:t>Elaborado por: Rivadeneira Roberto (2020</a:t>
            </a:r>
            <a:r>
              <a:rPr lang="es-EC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30491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336</TotalTime>
  <Words>784</Words>
  <Application>Microsoft Office PowerPoint</Application>
  <PresentationFormat>Panorámica</PresentationFormat>
  <Paragraphs>286</Paragraphs>
  <Slides>17</Slides>
  <Notes>0</Notes>
  <HiddenSlides>2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PROYECTO DE TITULACIÓN</vt:lpstr>
      <vt:lpstr>Presentación de PowerPoint</vt:lpstr>
      <vt:lpstr>LAS ARTES MARCIALES</vt:lpstr>
      <vt:lpstr>TDAH</vt:lpstr>
      <vt:lpstr>Presentación de PowerPoint</vt:lpstr>
      <vt:lpstr>Presentación de PowerPoint</vt:lpstr>
      <vt:lpstr>PROCEDIMIENTO:</vt:lpstr>
      <vt:lpstr>PRE  TEST  DE  CONNERS  PARA  PADRES</vt:lpstr>
      <vt:lpstr>POST  TEST  DE  CONNERS  PARA  PADRES</vt:lpstr>
      <vt:lpstr>VARIABLE  DEPENDIENTE</vt:lpstr>
      <vt:lpstr>VARIABLE  INDEPENDIENTE</vt:lpstr>
      <vt:lpstr>Presentación de PowerPoint</vt:lpstr>
      <vt:lpstr>VALORACIÓN DE CORRELACIÓN DE PEARSON </vt:lpstr>
      <vt:lpstr>CONCLUSIONES</vt:lpstr>
      <vt:lpstr>RECOMENDACIONES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User</cp:lastModifiedBy>
  <cp:revision>25</cp:revision>
  <cp:lastPrinted>2021-08-04T21:12:58Z</cp:lastPrinted>
  <dcterms:created xsi:type="dcterms:W3CDTF">2021-01-22T16:14:18Z</dcterms:created>
  <dcterms:modified xsi:type="dcterms:W3CDTF">2021-08-04T21:13:48Z</dcterms:modified>
</cp:coreProperties>
</file>