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notesMasterIdLst>
    <p:notesMasterId r:id="rId27"/>
  </p:notesMasterIdLst>
  <p:sldIdLst>
    <p:sldId id="257" r:id="rId2"/>
    <p:sldId id="261"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79"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4" clrIdx="0">
    <p:extLst>
      <p:ext uri="{19B8F6BF-5375-455C-9EA6-DF929625EA0E}">
        <p15:presenceInfo xmlns:p15="http://schemas.microsoft.com/office/powerpoint/2012/main" xmlns="" userId="Usuario d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0" autoAdjust="0"/>
    <p:restoredTop sz="73358" autoAdjust="0"/>
  </p:normalViewPr>
  <p:slideViewPr>
    <p:cSldViewPr snapToGrid="0">
      <p:cViewPr>
        <p:scale>
          <a:sx n="59" d="100"/>
          <a:sy n="59" d="100"/>
        </p:scale>
        <p:origin x="-39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9D957-30C8-46BF-AB7D-19BCD7DA0C3F}" type="datetimeFigureOut">
              <a:rPr lang="en-US" smtClean="0"/>
              <a:t>11/17/2020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8B7D2-ECFD-4CA7-8C7D-1F7146537AA0}" type="slidenum">
              <a:rPr lang="en-US" smtClean="0"/>
              <a:t>‹Nº›</a:t>
            </a:fld>
            <a:endParaRPr lang="en-US"/>
          </a:p>
        </p:txBody>
      </p:sp>
    </p:spTree>
    <p:extLst>
      <p:ext uri="{BB962C8B-B14F-4D97-AF65-F5344CB8AC3E}">
        <p14:creationId xmlns:p14="http://schemas.microsoft.com/office/powerpoint/2010/main" val="302778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C8B7D2-ECFD-4CA7-8C7D-1F7146537AA0}" type="slidenum">
              <a:rPr lang="en-US" smtClean="0"/>
              <a:t>8</a:t>
            </a:fld>
            <a:endParaRPr lang="en-US"/>
          </a:p>
        </p:txBody>
      </p:sp>
    </p:spTree>
    <p:extLst>
      <p:ext uri="{BB962C8B-B14F-4D97-AF65-F5344CB8AC3E}">
        <p14:creationId xmlns:p14="http://schemas.microsoft.com/office/powerpoint/2010/main" val="301665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C8B7D2-ECFD-4CA7-8C7D-1F7146537AA0}" type="slidenum">
              <a:rPr lang="en-US" smtClean="0"/>
              <a:t>10</a:t>
            </a:fld>
            <a:endParaRPr lang="en-US"/>
          </a:p>
        </p:txBody>
      </p:sp>
    </p:spTree>
    <p:extLst>
      <p:ext uri="{BB962C8B-B14F-4D97-AF65-F5344CB8AC3E}">
        <p14:creationId xmlns:p14="http://schemas.microsoft.com/office/powerpoint/2010/main" val="388844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C8B7D2-ECFD-4CA7-8C7D-1F7146537AA0}" type="slidenum">
              <a:rPr lang="en-US" smtClean="0"/>
              <a:t>14</a:t>
            </a:fld>
            <a:endParaRPr lang="en-US"/>
          </a:p>
        </p:txBody>
      </p:sp>
    </p:spTree>
    <p:extLst>
      <p:ext uri="{BB962C8B-B14F-4D97-AF65-F5344CB8AC3E}">
        <p14:creationId xmlns:p14="http://schemas.microsoft.com/office/powerpoint/2010/main" val="383253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C8B7D2-ECFD-4CA7-8C7D-1F7146537AA0}" type="slidenum">
              <a:rPr lang="en-US" smtClean="0"/>
              <a:t>15</a:t>
            </a:fld>
            <a:endParaRPr lang="en-US"/>
          </a:p>
        </p:txBody>
      </p:sp>
    </p:spTree>
    <p:extLst>
      <p:ext uri="{BB962C8B-B14F-4D97-AF65-F5344CB8AC3E}">
        <p14:creationId xmlns:p14="http://schemas.microsoft.com/office/powerpoint/2010/main" val="209075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395817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21679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350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302200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8646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152474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2955102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188556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242703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F16A749-5CE1-454D-AAFA-848D4F58A784}"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89906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F16A749-5CE1-454D-AAFA-848D4F58A784}"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100782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F16A749-5CE1-454D-AAFA-848D4F58A784}"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421839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F16A749-5CE1-454D-AAFA-848D4F58A784}"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266685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6A749-5CE1-454D-AAFA-848D4F58A784}"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25535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F16A749-5CE1-454D-AAFA-848D4F58A784}"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365464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F16A749-5CE1-454D-AAFA-848D4F58A784}"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CAE49-E439-43AD-827E-C84900A99396}" type="slidenum">
              <a:rPr lang="en-US" smtClean="0"/>
              <a:t>‹Nº›</a:t>
            </a:fld>
            <a:endParaRPr lang="en-US"/>
          </a:p>
        </p:txBody>
      </p:sp>
    </p:spTree>
    <p:extLst>
      <p:ext uri="{BB962C8B-B14F-4D97-AF65-F5344CB8AC3E}">
        <p14:creationId xmlns:p14="http://schemas.microsoft.com/office/powerpoint/2010/main" val="310178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16A749-5CE1-454D-AAFA-848D4F58A784}" type="datetimeFigureOut">
              <a:rPr lang="en-US" smtClean="0"/>
              <a:t>11/17/2020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3CAE49-E439-43AD-827E-C84900A99396}" type="slidenum">
              <a:rPr lang="en-US" smtClean="0"/>
              <a:t>‹Nº›</a:t>
            </a:fld>
            <a:endParaRPr lang="en-US"/>
          </a:p>
        </p:txBody>
      </p:sp>
    </p:spTree>
    <p:extLst>
      <p:ext uri="{BB962C8B-B14F-4D97-AF65-F5344CB8AC3E}">
        <p14:creationId xmlns:p14="http://schemas.microsoft.com/office/powerpoint/2010/main" val="423124724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88925" y="1590260"/>
            <a:ext cx="9367025" cy="4890053"/>
          </a:xfrm>
        </p:spPr>
        <p:txBody>
          <a:bodyPr>
            <a:normAutofit lnSpcReduction="10000"/>
          </a:bodyPr>
          <a:lstStyle/>
          <a:p>
            <a:pPr marL="0" indent="0" algn="ctr">
              <a:buNone/>
            </a:pPr>
            <a:endParaRPr lang="es-ES" sz="2000" b="1" kern="0" dirty="0">
              <a:solidFill>
                <a:sysClr val="windowText" lastClr="000000"/>
              </a:solidFill>
              <a:latin typeface="Times New Roman" pitchFamily="18" charset="0"/>
              <a:cs typeface="Times New Roman" pitchFamily="18" charset="0"/>
            </a:endParaRPr>
          </a:p>
          <a:p>
            <a:pPr marL="0" indent="0" algn="ctr">
              <a:buNone/>
            </a:pPr>
            <a:r>
              <a:rPr lang="es-ES" sz="2000" b="1" kern="0" dirty="0">
                <a:solidFill>
                  <a:sysClr val="windowText" lastClr="000000"/>
                </a:solidFill>
                <a:latin typeface="Times New Roman" pitchFamily="18" charset="0"/>
                <a:cs typeface="Times New Roman" pitchFamily="18" charset="0"/>
              </a:rPr>
              <a:t>VICERRECTORADO DE INVESTIGACIÓN, INNOVACIÓN Y TRANSFERENCIA DE TECNOLOGÍA</a:t>
            </a:r>
          </a:p>
          <a:p>
            <a:pPr marL="0" indent="0" algn="ctr">
              <a:buNone/>
            </a:pPr>
            <a:r>
              <a:rPr lang="es-ES" sz="2000" b="1" kern="0" dirty="0">
                <a:solidFill>
                  <a:sysClr val="windowText" lastClr="000000"/>
                </a:solidFill>
                <a:latin typeface="Times New Roman" pitchFamily="18" charset="0"/>
                <a:cs typeface="Times New Roman" pitchFamily="18" charset="0"/>
              </a:rPr>
              <a:t>CENTRO DE POSGRADOS</a:t>
            </a:r>
          </a:p>
          <a:p>
            <a:pPr marL="0" indent="0" algn="ctr">
              <a:buNone/>
            </a:pPr>
            <a:r>
              <a:rPr lang="es-ES" sz="2000" b="1" kern="0" dirty="0">
                <a:solidFill>
                  <a:sysClr val="windowText" lastClr="000000"/>
                </a:solidFill>
                <a:latin typeface="Times New Roman" pitchFamily="18" charset="0"/>
                <a:cs typeface="Times New Roman" pitchFamily="18" charset="0"/>
              </a:rPr>
              <a:t>MAESTRÍA EN RECREACIÓN Y TIEMPO LIBRE</a:t>
            </a:r>
            <a:endParaRPr lang="es-ES" sz="2000" kern="0" dirty="0">
              <a:solidFill>
                <a:sysClr val="windowText" lastClr="000000"/>
              </a:solidFill>
              <a:latin typeface="Times New Roman" pitchFamily="18" charset="0"/>
              <a:cs typeface="Times New Roman" pitchFamily="18" charset="0"/>
            </a:endParaRPr>
          </a:p>
          <a:p>
            <a:pPr marL="0" indent="0" algn="ctr">
              <a:buNone/>
            </a:pPr>
            <a:r>
              <a:rPr lang="es-ES" sz="2000" b="1" dirty="0">
                <a:latin typeface="Times New Roman" pitchFamily="18" charset="0"/>
                <a:cs typeface="Times New Roman" pitchFamily="18" charset="0"/>
              </a:rPr>
              <a:t>TEMA: </a:t>
            </a:r>
          </a:p>
          <a:p>
            <a:pPr marL="0" indent="0" algn="ctr">
              <a:buNone/>
            </a:pPr>
            <a:r>
              <a:rPr lang="es-ES" sz="2000" b="1">
                <a:latin typeface="Times New Roman" pitchFamily="18" charset="0"/>
                <a:cs typeface="Times New Roman" pitchFamily="18" charset="0"/>
              </a:rPr>
              <a:t>“RECREACIÓN </a:t>
            </a:r>
            <a:r>
              <a:rPr lang="es-ES" sz="2000" b="1" dirty="0">
                <a:latin typeface="Times New Roman" pitchFamily="18" charset="0"/>
                <a:cs typeface="Times New Roman" pitchFamily="18" charset="0"/>
              </a:rPr>
              <a:t>LABORAL Y SU INCIDENCIA EN EL SEDENTARISMO DE LOS SERVIDORES PÚBLICOS DE LA UNIVERSIDAD DE LAS FUERZAS ARMADAS ESPE EXTENSIÓN LATACUNGA”</a:t>
            </a:r>
            <a:endParaRPr lang="es-ES" sz="2000" dirty="0">
              <a:latin typeface="Times New Roman" pitchFamily="18" charset="0"/>
              <a:cs typeface="Times New Roman" pitchFamily="18" charset="0"/>
            </a:endParaRPr>
          </a:p>
          <a:p>
            <a:pPr marL="0" indent="0" algn="just">
              <a:buNone/>
            </a:pPr>
            <a:endParaRPr lang="es-EC" sz="2000" dirty="0">
              <a:latin typeface="Times New Roman" panose="02020603050405020304" pitchFamily="18" charset="0"/>
              <a:cs typeface="Times New Roman" panose="02020603050405020304" pitchFamily="18" charset="0"/>
            </a:endParaRPr>
          </a:p>
          <a:p>
            <a:pPr marL="0" indent="0" algn="ctr">
              <a:buNone/>
            </a:pPr>
            <a:r>
              <a:rPr lang="es-EC" sz="2000" b="1" dirty="0">
                <a:solidFill>
                  <a:schemeClr val="tx1"/>
                </a:solidFill>
                <a:latin typeface="Times New Roman" panose="02020603050405020304" pitchFamily="18" charset="0"/>
                <a:cs typeface="Times New Roman" panose="02020603050405020304" pitchFamily="18" charset="0"/>
              </a:rPr>
              <a:t>LCDA. MAYRA ERNESTINA TAPIA ZAMBRANO</a:t>
            </a:r>
          </a:p>
          <a:p>
            <a:pPr marL="0" indent="0" algn="ctr">
              <a:buNone/>
            </a:pPr>
            <a:r>
              <a:rPr lang="es-EC" sz="2000" b="1" dirty="0">
                <a:solidFill>
                  <a:schemeClr val="tx1"/>
                </a:solidFill>
                <a:latin typeface="Times New Roman" panose="02020603050405020304" pitchFamily="18" charset="0"/>
                <a:cs typeface="Times New Roman" panose="02020603050405020304" pitchFamily="18" charset="0"/>
              </a:rPr>
              <a:t>LATACUNGA</a:t>
            </a:r>
          </a:p>
          <a:p>
            <a:pPr marL="0" indent="0" algn="ctr">
              <a:buNone/>
            </a:pPr>
            <a:r>
              <a:rPr lang="es-EC" sz="2000" b="1" dirty="0">
                <a:solidFill>
                  <a:schemeClr val="tx1"/>
                </a:solidFill>
                <a:latin typeface="Times New Roman" panose="02020603050405020304" pitchFamily="18" charset="0"/>
                <a:cs typeface="Times New Roman" panose="02020603050405020304" pitchFamily="18" charset="0"/>
              </a:rPr>
              <a:t>2019</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 name="AutoShape 2" descr="Resultado de imagen para imagenes reales del sedentarism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Imagen 6"/>
          <p:cNvPicPr>
            <a:picLocks noChangeAspect="1" noChangeArrowheads="1"/>
          </p:cNvPicPr>
          <p:nvPr/>
        </p:nvPicPr>
        <p:blipFill>
          <a:blip r:embed="rId2">
            <a:extLst>
              <a:ext uri="{28A0092B-C50C-407E-A947-70E740481C1C}">
                <a14:useLocalDpi xmlns:a14="http://schemas.microsoft.com/office/drawing/2010/main" val="0"/>
              </a:ext>
            </a:extLst>
          </a:blip>
          <a:srcRect l="15958" t="26825" r="12148" b="38242"/>
          <a:stretch>
            <a:fillRect/>
          </a:stretch>
        </p:blipFill>
        <p:spPr bwMode="auto">
          <a:xfrm>
            <a:off x="663427" y="160338"/>
            <a:ext cx="861802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937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40369"/>
            <a:ext cx="8596668" cy="617034"/>
          </a:xfrm>
        </p:spPr>
        <p:txBody>
          <a:bodyPr>
            <a:normAutofit fontScale="90000"/>
          </a:bodyPr>
          <a:lstStyle/>
          <a:p>
            <a:pPr algn="ctr"/>
            <a:r>
              <a:rPr lang="es-EC" sz="4400" dirty="0">
                <a:latin typeface="Times New Roman" panose="02020603050405020304" pitchFamily="18" charset="0"/>
                <a:cs typeface="Times New Roman" panose="02020603050405020304" pitchFamily="18" charset="0"/>
              </a:rPr>
              <a:t>ALCANCES</a:t>
            </a:r>
            <a:endParaRPr lang="en-US" sz="4400" dirty="0">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677330" y="5570601"/>
            <a:ext cx="8868109" cy="1116364"/>
          </a:xfrm>
          <a:prstGeom prst="roundRect">
            <a:avLst/>
          </a:prstGeom>
          <a:solidFill>
            <a:schemeClr val="accent1">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000" dirty="0">
                <a:solidFill>
                  <a:schemeClr val="tx1"/>
                </a:solidFill>
                <a:latin typeface="Times New Roman" panose="02020603050405020304" pitchFamily="18" charset="0"/>
                <a:cs typeface="Times New Roman" panose="02020603050405020304" pitchFamily="18" charset="0"/>
              </a:rPr>
              <a:t>Implementar un plan de actividades recreativas laborales para los servidores públicos.</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677330" y="1375323"/>
            <a:ext cx="8868110" cy="1172118"/>
          </a:xfrm>
          <a:prstGeom prst="roundRect">
            <a:avLst/>
          </a:prstGeom>
          <a:solidFill>
            <a:schemeClr val="tx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2000" dirty="0">
                <a:solidFill>
                  <a:schemeClr val="tx1"/>
                </a:solidFill>
                <a:latin typeface="Times New Roman" panose="02020603050405020304" pitchFamily="18" charset="0"/>
                <a:cs typeface="Times New Roman" panose="02020603050405020304" pitchFamily="18" charset="0"/>
              </a:rPr>
              <a:t>El  estudio permitirá establecer si los servidores públicos de la Universidad de las fuerzas Armada ESPE El Extensión Latacunga tienen un nivel alto de sedentarismo que afecte su salud y su desempeño laboral.</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677331" y="4210194"/>
            <a:ext cx="8868109" cy="1070514"/>
          </a:xfrm>
          <a:prstGeom prst="roundRect">
            <a:avLst/>
          </a:prstGeom>
          <a:solidFill>
            <a:schemeClr val="accent6">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000" dirty="0">
                <a:solidFill>
                  <a:schemeClr val="tx1"/>
                </a:solidFill>
                <a:latin typeface="Times New Roman" panose="02020603050405020304" pitchFamily="18" charset="0"/>
                <a:cs typeface="Times New Roman" panose="02020603050405020304" pitchFamily="18" charset="0"/>
              </a:rPr>
              <a:t>Proponer un plan de actividades recreativas para reducir el nivel de sedentarismo en los servidores públicos.</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677330" y="2837391"/>
            <a:ext cx="8868110" cy="1070515"/>
          </a:xfrm>
          <a:prstGeom prst="roundRect">
            <a:avLst/>
          </a:prstGeom>
          <a:solidFill>
            <a:schemeClr val="accent4">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000" dirty="0">
                <a:solidFill>
                  <a:schemeClr val="tx1"/>
                </a:solidFill>
                <a:latin typeface="Times New Roman" panose="02020603050405020304" pitchFamily="18" charset="0"/>
                <a:cs typeface="Times New Roman" panose="02020603050405020304" pitchFamily="18" charset="0"/>
              </a:rPr>
              <a:t>Dar a conocer la relación que existe entre el sedentarismo y la recreación Laboral</a:t>
            </a:r>
            <a:r>
              <a:rPr lang="es-ES" dirty="0"/>
              <a:t>.</a:t>
            </a:r>
            <a:endParaRPr lang="en-US" dirty="0"/>
          </a:p>
        </p:txBody>
      </p:sp>
    </p:spTree>
    <p:extLst>
      <p:ext uri="{BB962C8B-B14F-4D97-AF65-F5344CB8AC3E}">
        <p14:creationId xmlns:p14="http://schemas.microsoft.com/office/powerpoint/2010/main" val="423363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61928"/>
            <a:ext cx="8596668" cy="550127"/>
          </a:xfrm>
        </p:spPr>
        <p:txBody>
          <a:bodyPr>
            <a:normAutofit fontScale="90000"/>
          </a:bodyPr>
          <a:lstStyle/>
          <a:p>
            <a:pPr algn="ctr"/>
            <a:r>
              <a:rPr lang="es-EC" sz="4000" dirty="0">
                <a:latin typeface="Times New Roman" panose="02020603050405020304" pitchFamily="18" charset="0"/>
                <a:cs typeface="Times New Roman" panose="02020603050405020304" pitchFamily="18" charset="0"/>
              </a:rPr>
              <a:t>APORTE</a:t>
            </a:r>
            <a:endParaRPr lang="en-US" sz="4000" dirty="0">
              <a:latin typeface="Times New Roman" panose="02020603050405020304" pitchFamily="18" charset="0"/>
              <a:cs typeface="Times New Roman" panose="02020603050405020304" pitchFamily="18" charset="0"/>
            </a:endParaRPr>
          </a:p>
        </p:txBody>
      </p:sp>
      <p:pic>
        <p:nvPicPr>
          <p:cNvPr id="6" name="Marcador de contenido 5"/>
          <p:cNvPicPr>
            <a:picLocks noGrp="1" noChangeAspect="1"/>
          </p:cNvPicPr>
          <p:nvPr>
            <p:ph idx="1"/>
          </p:nvPr>
        </p:nvPicPr>
        <p:blipFill>
          <a:blip r:embed="rId2"/>
          <a:stretch>
            <a:fillRect/>
          </a:stretch>
        </p:blipFill>
        <p:spPr>
          <a:xfrm>
            <a:off x="4273732" y="2764643"/>
            <a:ext cx="2228850" cy="2047875"/>
          </a:xfrm>
          <a:prstGeom prst="rect">
            <a:avLst/>
          </a:prstGeom>
        </p:spPr>
      </p:pic>
      <p:sp>
        <p:nvSpPr>
          <p:cNvPr id="10" name="Rectángulo 9"/>
          <p:cNvSpPr/>
          <p:nvPr/>
        </p:nvSpPr>
        <p:spPr>
          <a:xfrm>
            <a:off x="677334" y="1084689"/>
            <a:ext cx="3880624" cy="19038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Times New Roman" panose="02020603050405020304" pitchFamily="18" charset="0"/>
                <a:cs typeface="Times New Roman" panose="02020603050405020304" pitchFamily="18" charset="0"/>
              </a:rPr>
              <a:t>Contribuir directamente a la ESPE, creando e implementando un plan de actividades físicas-recreativas laborales para los servidores públicos. </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1" name="Rectángulo 10"/>
          <p:cNvSpPr/>
          <p:nvPr/>
        </p:nvSpPr>
        <p:spPr>
          <a:xfrm>
            <a:off x="6024809" y="1084689"/>
            <a:ext cx="3880624" cy="190383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chemeClr val="tx1"/>
                </a:solidFill>
                <a:latin typeface="Times New Roman" panose="02020603050405020304" pitchFamily="18" charset="0"/>
                <a:cs typeface="Times New Roman" panose="02020603050405020304" pitchFamily="18" charset="0"/>
              </a:rPr>
              <a:t>A futuro que implementen el mismo plan a todas las áreas, a fin de disminuir el sedentarismo de la Institución</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2" name="Rectángulo 11"/>
          <p:cNvSpPr/>
          <p:nvPr/>
        </p:nvSpPr>
        <p:spPr>
          <a:xfrm>
            <a:off x="6024809" y="4371279"/>
            <a:ext cx="3880624" cy="198491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solidFill>
                  <a:srgbClr val="000000"/>
                </a:solidFill>
                <a:latin typeface="Times New Roman" panose="02020603050405020304" pitchFamily="18" charset="0"/>
                <a:ea typeface="Calibri" panose="020F0502020204030204" pitchFamily="34" charset="0"/>
              </a:rPr>
              <a:t>El aporte práctico de la investigación fue el realizar un plan de actividades físico-recreativas a fin de disminuir los niveles de sedentarismo en los servidores públicos</a:t>
            </a:r>
            <a:endParaRPr lang="en-US" sz="2000" dirty="0"/>
          </a:p>
        </p:txBody>
      </p:sp>
      <p:sp>
        <p:nvSpPr>
          <p:cNvPr id="13" name="Rectángulo 12"/>
          <p:cNvSpPr/>
          <p:nvPr/>
        </p:nvSpPr>
        <p:spPr>
          <a:xfrm>
            <a:off x="677334" y="4371279"/>
            <a:ext cx="3880624" cy="198491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000000"/>
                </a:solidFill>
                <a:latin typeface="Times New Roman" panose="02020603050405020304" pitchFamily="18" charset="0"/>
                <a:ea typeface="Calibri" panose="020F0502020204030204" pitchFamily="34" charset="0"/>
              </a:rPr>
              <a:t>Al país que a través de este plan de actividades disminuyan los niveles de sedentarismo dentro de sus organizaciones e instituciones y promover una vida sana y activa dentro de su personal.</a:t>
            </a:r>
            <a:endParaRPr lang="en-US" dirty="0">
              <a:solidFill>
                <a:schemeClr val="tx1"/>
              </a:solidFill>
            </a:endParaRPr>
          </a:p>
        </p:txBody>
      </p:sp>
    </p:spTree>
    <p:extLst>
      <p:ext uri="{BB962C8B-B14F-4D97-AF65-F5344CB8AC3E}">
        <p14:creationId xmlns:p14="http://schemas.microsoft.com/office/powerpoint/2010/main" val="351664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3519" y="275063"/>
            <a:ext cx="8596668" cy="728548"/>
          </a:xfrm>
        </p:spPr>
        <p:txBody>
          <a:bodyPr>
            <a:normAutofit fontScale="90000"/>
          </a:bodyPr>
          <a:lstStyle/>
          <a:p>
            <a:pPr algn="ctr"/>
            <a:r>
              <a:rPr lang="es-EC" sz="4400" dirty="0">
                <a:latin typeface="Times New Roman" panose="02020603050405020304" pitchFamily="18" charset="0"/>
                <a:cs typeface="Times New Roman" panose="02020603050405020304" pitchFamily="18" charset="0"/>
              </a:rPr>
              <a:t>LA RECREACIÓN</a:t>
            </a:r>
            <a:endParaRPr lang="en-US" sz="4400" dirty="0">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69" y="1003611"/>
            <a:ext cx="4887896" cy="5464096"/>
          </a:xfrm>
        </p:spPr>
      </p:pic>
      <p:sp>
        <p:nvSpPr>
          <p:cNvPr id="5" name="Rectángulo 4"/>
          <p:cNvSpPr/>
          <p:nvPr/>
        </p:nvSpPr>
        <p:spPr>
          <a:xfrm>
            <a:off x="5070764" y="1003611"/>
            <a:ext cx="4697704" cy="5678478"/>
          </a:xfrm>
          <a:prstGeom prst="rect">
            <a:avLst/>
          </a:prstGeom>
        </p:spPr>
        <p:txBody>
          <a:bodyPr wrap="square">
            <a:spAutoFit/>
          </a:bodyPr>
          <a:lstStyle/>
          <a:p>
            <a:pPr indent="270510" algn="just">
              <a:lnSpc>
                <a:spcPct val="150000"/>
              </a:lnSpc>
              <a:spcAft>
                <a:spcPts val="0"/>
              </a:spcAft>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s-E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recreación es considerada una parte esencial para mantener una buena salud”. </a:t>
            </a:r>
            <a:r>
              <a:rPr lang="es-EC" sz="2200" dirty="0">
                <a:latin typeface="Times New Roman" panose="02020603050405020304" pitchFamily="18" charset="0"/>
                <a:cs typeface="Times New Roman" panose="02020603050405020304" pitchFamily="18" charset="0"/>
              </a:rPr>
              <a:t>Es una necesidad del ser humano para vivir una vida plena, con espacios de libertad, sin obligaciones, solo tiempo de disfrute, sin ocupaciones diarias en el mundo del trabajo, el recrearse no es una opción dicen los autores, sino una obligación que toda persona debe realizar dentro de su diario vivir.</a:t>
            </a:r>
            <a:endPar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94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64127"/>
            <a:ext cx="8596668" cy="782782"/>
          </a:xfrm>
        </p:spPr>
        <p:txBody>
          <a:bodyPr>
            <a:normAutofit/>
          </a:bodyPr>
          <a:lstStyle/>
          <a:p>
            <a:pPr algn="ctr"/>
            <a:r>
              <a:rPr lang="es-EC" sz="4400" dirty="0">
                <a:latin typeface="Times New Roman" panose="02020603050405020304" pitchFamily="18" charset="0"/>
                <a:cs typeface="Times New Roman" panose="02020603050405020304" pitchFamily="18" charset="0"/>
              </a:rPr>
              <a:t>DEFINICIÓN</a:t>
            </a:r>
            <a:endParaRPr lang="en-US" sz="44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677334" y="1413165"/>
            <a:ext cx="8596668" cy="4628198"/>
          </a:xfrm>
        </p:spPr>
        <p:txBody>
          <a:bodyPr>
            <a:normAutofit/>
          </a:bodyPr>
          <a:lstStyle/>
          <a:p>
            <a:pPr marL="0" indent="0" algn="just">
              <a:buNone/>
            </a:pPr>
            <a:endParaRPr lang="x-none" sz="2800" dirty="0">
              <a:solidFill>
                <a:srgbClr val="000000"/>
              </a:solidFill>
              <a:latin typeface="Times New Roman" panose="02020603050405020304" pitchFamily="18" charset="0"/>
              <a:ea typeface="Calibri" panose="020F0502020204030204" pitchFamily="34" charset="0"/>
            </a:endParaRPr>
          </a:p>
          <a:p>
            <a:pPr marL="0" indent="0" algn="just">
              <a:buNone/>
            </a:pPr>
            <a:r>
              <a:rPr lang="x-none" sz="2800" dirty="0">
                <a:solidFill>
                  <a:srgbClr val="000000"/>
                </a:solidFill>
                <a:latin typeface="Times New Roman" panose="02020603050405020304" pitchFamily="18" charset="0"/>
                <a:ea typeface="Calibri" panose="020F0502020204030204" pitchFamily="34" charset="0"/>
              </a:rPr>
              <a:t>La recreación laboral consiste en el conjunto de actividades, emociones, experiencias y vivencias planificadas que se realizan en los centros de trabajo las cuales son diseñadas a partir de las características y necesidades de la población, para desarrollar y mantener el equilibrio social, emocional y físico del trabajador, con la idea de generar satisfacción y disminución de patologías laborales, generadas a través de programas o proyectos de recreación laboral. </a:t>
            </a:r>
            <a:endParaRPr lang="en-US" sz="2800" dirty="0"/>
          </a:p>
        </p:txBody>
      </p:sp>
    </p:spTree>
    <p:extLst>
      <p:ext uri="{BB962C8B-B14F-4D97-AF65-F5344CB8AC3E}">
        <p14:creationId xmlns:p14="http://schemas.microsoft.com/office/powerpoint/2010/main" val="261836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51054"/>
            <a:ext cx="9701560" cy="773151"/>
          </a:xfrm>
        </p:spPr>
        <p:txBody>
          <a:bodyPr/>
          <a:lstStyle/>
          <a:p>
            <a:pPr algn="ctr"/>
            <a:r>
              <a:rPr lang="es-EC" dirty="0">
                <a:latin typeface="Times New Roman" panose="02020603050405020304" pitchFamily="18" charset="0"/>
                <a:cs typeface="Times New Roman" panose="02020603050405020304" pitchFamily="18" charset="0"/>
              </a:rPr>
              <a:t>BENEFICIOS DE LA RECREACIÓN LABORAL</a:t>
            </a:r>
            <a:endParaRPr lang="en-US" dirty="0">
              <a:latin typeface="Times New Roman" panose="02020603050405020304" pitchFamily="18" charset="0"/>
              <a:cs typeface="Times New Roman" panose="02020603050405020304" pitchFamily="18" charset="0"/>
            </a:endParaRPr>
          </a:p>
        </p:txBody>
      </p:sp>
      <p:sp>
        <p:nvSpPr>
          <p:cNvPr id="5" name="Pentágono 4"/>
          <p:cNvSpPr/>
          <p:nvPr/>
        </p:nvSpPr>
        <p:spPr>
          <a:xfrm>
            <a:off x="1115119" y="3059480"/>
            <a:ext cx="7560527" cy="89209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Estados de ánimo, a disminuir el estrés, aumenta la creatividad</a:t>
            </a:r>
            <a:endParaRPr lang="en-US" sz="2000" dirty="0">
              <a:latin typeface="Times New Roman" panose="02020603050405020304" pitchFamily="18" charset="0"/>
              <a:cs typeface="Times New Roman" panose="02020603050405020304" pitchFamily="18" charset="0"/>
            </a:endParaRPr>
          </a:p>
        </p:txBody>
      </p:sp>
      <p:sp>
        <p:nvSpPr>
          <p:cNvPr id="6" name="Pentágono 5"/>
          <p:cNvSpPr/>
          <p:nvPr/>
        </p:nvSpPr>
        <p:spPr>
          <a:xfrm>
            <a:off x="1115119" y="4354595"/>
            <a:ext cx="7560527" cy="892097"/>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Mantiene una buena relación laboral, se fortalece los lazos de amistad entre trabajadores</a:t>
            </a:r>
            <a:r>
              <a:rPr lang="es-EC" dirty="0"/>
              <a:t>,</a:t>
            </a:r>
            <a:endParaRPr lang="en-US" dirty="0"/>
          </a:p>
        </p:txBody>
      </p:sp>
      <p:sp>
        <p:nvSpPr>
          <p:cNvPr id="8" name="Pentágono 7"/>
          <p:cNvSpPr/>
          <p:nvPr/>
        </p:nvSpPr>
        <p:spPr>
          <a:xfrm>
            <a:off x="1115119" y="1768173"/>
            <a:ext cx="7560527" cy="892097"/>
          </a:xfrm>
          <a:prstGeom prst="homePlat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Cambios positivos en la adaptación a su área de trabajo</a:t>
            </a:r>
            <a:r>
              <a:rPr lang="es-EC" sz="2000" dirty="0"/>
              <a:t>. </a:t>
            </a:r>
            <a:endParaRPr lang="en-US" sz="2000" dirty="0"/>
          </a:p>
        </p:txBody>
      </p:sp>
      <p:sp>
        <p:nvSpPr>
          <p:cNvPr id="9" name="Pentágono 8"/>
          <p:cNvSpPr/>
          <p:nvPr/>
        </p:nvSpPr>
        <p:spPr>
          <a:xfrm>
            <a:off x="1115120" y="5586853"/>
            <a:ext cx="7560527" cy="89209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a:latin typeface="Times New Roman" panose="02020603050405020304" pitchFamily="18" charset="0"/>
                <a:cs typeface="Times New Roman" panose="02020603050405020304" pitchFamily="18" charset="0"/>
              </a:rPr>
              <a:t>Beneficiando siempre a cada individuo y más aún al dueño de la empresa.  </a:t>
            </a: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36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2278" y="270402"/>
            <a:ext cx="8596668" cy="581654"/>
          </a:xfrm>
        </p:spPr>
        <p:txBody>
          <a:bodyPr>
            <a:normAutofit/>
          </a:bodyPr>
          <a:lstStyle/>
          <a:p>
            <a:pPr algn="ctr"/>
            <a:r>
              <a:rPr lang="es-EC" sz="3200" dirty="0">
                <a:latin typeface="Times New Roman" panose="02020603050405020304" pitchFamily="18" charset="0"/>
                <a:cs typeface="Times New Roman" panose="02020603050405020304" pitchFamily="18" charset="0"/>
              </a:rPr>
              <a:t>CARACTERISTICAS DE LA RECREACIÓN</a:t>
            </a:r>
            <a:endParaRPr lang="en-US" sz="3200" dirty="0">
              <a:latin typeface="Times New Roman" panose="02020603050405020304" pitchFamily="18" charset="0"/>
              <a:cs typeface="Times New Roman" panose="02020603050405020304" pitchFamily="18" charset="0"/>
            </a:endParaRPr>
          </a:p>
        </p:txBody>
      </p:sp>
      <p:sp>
        <p:nvSpPr>
          <p:cNvPr id="18" name="Rectángulo 17"/>
          <p:cNvSpPr/>
          <p:nvPr/>
        </p:nvSpPr>
        <p:spPr>
          <a:xfrm>
            <a:off x="803950" y="1071537"/>
            <a:ext cx="3512127" cy="81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ESPONTANEIDAD</a:t>
            </a:r>
            <a:endParaRPr lang="en-US" sz="2000" dirty="0">
              <a:latin typeface="Times New Roman" panose="02020603050405020304" pitchFamily="18" charset="0"/>
              <a:cs typeface="Times New Roman" panose="02020603050405020304" pitchFamily="18" charset="0"/>
            </a:endParaRPr>
          </a:p>
        </p:txBody>
      </p:sp>
      <p:sp>
        <p:nvSpPr>
          <p:cNvPr id="28" name="Rectángulo 27"/>
          <p:cNvSpPr/>
          <p:nvPr/>
        </p:nvSpPr>
        <p:spPr>
          <a:xfrm>
            <a:off x="783695" y="2172696"/>
            <a:ext cx="3491345" cy="85205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SENTIDO UNIVERSAL</a:t>
            </a:r>
            <a:endParaRPr lang="en-US" sz="2000" dirty="0">
              <a:latin typeface="Times New Roman" panose="02020603050405020304" pitchFamily="18" charset="0"/>
              <a:cs typeface="Times New Roman" panose="02020603050405020304" pitchFamily="18" charset="0"/>
            </a:endParaRPr>
          </a:p>
        </p:txBody>
      </p:sp>
      <p:sp>
        <p:nvSpPr>
          <p:cNvPr id="36" name="Rectángulo 35"/>
          <p:cNvSpPr/>
          <p:nvPr/>
        </p:nvSpPr>
        <p:spPr>
          <a:xfrm>
            <a:off x="803950" y="3315420"/>
            <a:ext cx="3512127"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USO DEL TIEMPO LIBRE</a:t>
            </a:r>
            <a:endParaRPr lang="en-US" sz="2000" dirty="0">
              <a:latin typeface="Times New Roman" panose="02020603050405020304" pitchFamily="18" charset="0"/>
              <a:cs typeface="Times New Roman" panose="02020603050405020304" pitchFamily="18" charset="0"/>
            </a:endParaRPr>
          </a:p>
        </p:txBody>
      </p:sp>
      <p:sp>
        <p:nvSpPr>
          <p:cNvPr id="38" name="Rectángulo 37"/>
          <p:cNvSpPr/>
          <p:nvPr/>
        </p:nvSpPr>
        <p:spPr>
          <a:xfrm>
            <a:off x="824468" y="4560943"/>
            <a:ext cx="3471090"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CREACIÓN Y EXPRESIÓN</a:t>
            </a:r>
            <a:endParaRPr lang="en-US" sz="2000" dirty="0">
              <a:latin typeface="Times New Roman" panose="02020603050405020304" pitchFamily="18" charset="0"/>
              <a:cs typeface="Times New Roman" panose="02020603050405020304" pitchFamily="18" charset="0"/>
            </a:endParaRPr>
          </a:p>
        </p:txBody>
      </p:sp>
      <p:sp>
        <p:nvSpPr>
          <p:cNvPr id="39" name="Rectángulo 38"/>
          <p:cNvSpPr/>
          <p:nvPr/>
        </p:nvSpPr>
        <p:spPr>
          <a:xfrm>
            <a:off x="4883728" y="1071537"/>
            <a:ext cx="3470564" cy="81049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CONCENTRACÓN Y DEDICACIÓN</a:t>
            </a:r>
            <a:endParaRPr lang="en-US" sz="2000" dirty="0">
              <a:latin typeface="Times New Roman" panose="02020603050405020304" pitchFamily="18" charset="0"/>
              <a:cs typeface="Times New Roman" panose="02020603050405020304" pitchFamily="18" charset="0"/>
            </a:endParaRPr>
          </a:p>
        </p:txBody>
      </p:sp>
      <p:sp>
        <p:nvSpPr>
          <p:cNvPr id="40" name="Rectángulo 39"/>
          <p:cNvSpPr/>
          <p:nvPr/>
        </p:nvSpPr>
        <p:spPr>
          <a:xfrm>
            <a:off x="4900611" y="2172696"/>
            <a:ext cx="3453679" cy="85205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CARÁCTER BENÉFICO</a:t>
            </a:r>
            <a:endParaRPr lang="en-US" sz="2000" dirty="0">
              <a:latin typeface="Times New Roman" panose="02020603050405020304" pitchFamily="18" charset="0"/>
              <a:cs typeface="Times New Roman" panose="02020603050405020304" pitchFamily="18" charset="0"/>
            </a:endParaRPr>
          </a:p>
        </p:txBody>
      </p:sp>
      <p:sp>
        <p:nvSpPr>
          <p:cNvPr id="41" name="Rectángulo 40"/>
          <p:cNvSpPr/>
          <p:nvPr/>
        </p:nvSpPr>
        <p:spPr>
          <a:xfrm>
            <a:off x="4900610" y="3315420"/>
            <a:ext cx="3453679" cy="9351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BENEFICIOS FINANCIEROS</a:t>
            </a:r>
            <a:endParaRPr lang="en-US" sz="2000" dirty="0">
              <a:latin typeface="Times New Roman" panose="02020603050405020304" pitchFamily="18" charset="0"/>
              <a:cs typeface="Times New Roman" panose="02020603050405020304" pitchFamily="18" charset="0"/>
            </a:endParaRPr>
          </a:p>
        </p:txBody>
      </p:sp>
      <p:sp>
        <p:nvSpPr>
          <p:cNvPr id="42" name="Rectángulo 41"/>
          <p:cNvSpPr/>
          <p:nvPr/>
        </p:nvSpPr>
        <p:spPr>
          <a:xfrm>
            <a:off x="4900610" y="4499706"/>
            <a:ext cx="3453679" cy="93518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PLACER Y SATISFACCIÓN</a:t>
            </a:r>
            <a:endParaRPr lang="en-US" sz="2000" dirty="0">
              <a:latin typeface="Times New Roman" panose="02020603050405020304" pitchFamily="18" charset="0"/>
              <a:cs typeface="Times New Roman" panose="02020603050405020304" pitchFamily="18" charset="0"/>
            </a:endParaRPr>
          </a:p>
        </p:txBody>
      </p:sp>
      <p:sp>
        <p:nvSpPr>
          <p:cNvPr id="43" name="Rectángulo 42"/>
          <p:cNvSpPr/>
          <p:nvPr/>
        </p:nvSpPr>
        <p:spPr>
          <a:xfrm>
            <a:off x="3004925" y="5683993"/>
            <a:ext cx="3614085" cy="8845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INTEGRACIÓN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86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95745"/>
          </a:xfrm>
        </p:spPr>
        <p:txBody>
          <a:bodyPr>
            <a:normAutofit fontScale="90000"/>
          </a:bodyPr>
          <a:lstStyle/>
          <a:p>
            <a:pPr algn="ctr"/>
            <a:r>
              <a:rPr lang="es-EC" sz="4000" dirty="0">
                <a:latin typeface="Times New Roman" panose="02020603050405020304" pitchFamily="18" charset="0"/>
                <a:cs typeface="Times New Roman" panose="02020603050405020304" pitchFamily="18" charset="0"/>
              </a:rPr>
              <a:t>SEDENTARISMO</a:t>
            </a:r>
            <a:endParaRPr lang="en-US" sz="4000" dirty="0">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a:stretch>
            <a:fillRect/>
          </a:stretch>
        </p:blipFill>
        <p:spPr>
          <a:xfrm>
            <a:off x="6151419" y="1371599"/>
            <a:ext cx="3512933" cy="4759037"/>
          </a:xfrm>
          <a:prstGeom prst="rect">
            <a:avLst/>
          </a:prstGeom>
        </p:spPr>
      </p:pic>
      <p:sp>
        <p:nvSpPr>
          <p:cNvPr id="5" name="Rectángulo 4"/>
          <p:cNvSpPr/>
          <p:nvPr/>
        </p:nvSpPr>
        <p:spPr>
          <a:xfrm>
            <a:off x="200891" y="1205345"/>
            <a:ext cx="5950528" cy="5121274"/>
          </a:xfrm>
          <a:prstGeom prst="rect">
            <a:avLst/>
          </a:prstGeom>
        </p:spPr>
        <p:txBody>
          <a:bodyPr wrap="square">
            <a:spAutoFit/>
          </a:bodyPr>
          <a:lstStyle/>
          <a:p>
            <a:pPr algn="just">
              <a:lnSpc>
                <a:spcPct val="150000"/>
              </a:lnSpc>
              <a:spcAft>
                <a:spcPts val="0"/>
              </a:spcAft>
            </a:pPr>
            <a:r>
              <a:rPr lang="es-ES" sz="2000" dirty="0">
                <a:latin typeface="Times New Roman" panose="02020603050405020304" pitchFamily="18" charset="0"/>
                <a:ea typeface="Arial" panose="020B0604020202020204" pitchFamily="34" charset="0"/>
                <a:cs typeface="Times New Roman" panose="02020603050405020304" pitchFamily="18" charset="0"/>
              </a:rPr>
              <a:t>El sedentarismo va acompañado a una falta de actividad física, una vida sin moverse, estar mucho tiempo sentado, es lo que generalmente la mayoría de las personas hacen actualmente, ya sea por su trabajo frente al computador y por lo largos periodos que tiempo que eso demanda, las empresas cuentan con un ordenador  por cada trabajador, en las escuelas, colegios y universidades también goza de tecnología de punta,  e incluso en sus hogares todos tienen computador es por eso que el nivel de sedentarismo es realmente preocupante en el ámbito laboral, escolar y personal.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148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16661"/>
            <a:ext cx="8596668" cy="756652"/>
          </a:xfrm>
        </p:spPr>
        <p:txBody>
          <a:bodyPr>
            <a:normAutofit/>
          </a:bodyPr>
          <a:lstStyle/>
          <a:p>
            <a:pPr algn="ctr"/>
            <a:r>
              <a:rPr lang="es-EC" sz="3200" dirty="0">
                <a:latin typeface="Times New Roman" panose="02020603050405020304" pitchFamily="18" charset="0"/>
                <a:cs typeface="Times New Roman" panose="02020603050405020304" pitchFamily="18" charset="0"/>
              </a:rPr>
              <a:t>CARACERÍSTICAS DEL SEDENTARISMO</a:t>
            </a:r>
            <a:endParaRPr lang="en-US" sz="3200" dirty="0">
              <a:latin typeface="Times New Roman" panose="02020603050405020304" pitchFamily="18" charset="0"/>
              <a:cs typeface="Times New Roman" panose="02020603050405020304" pitchFamily="18" charset="0"/>
            </a:endParaRPr>
          </a:p>
        </p:txBody>
      </p:sp>
      <p:sp>
        <p:nvSpPr>
          <p:cNvPr id="4" name="Elipse 3"/>
          <p:cNvSpPr/>
          <p:nvPr/>
        </p:nvSpPr>
        <p:spPr>
          <a:xfrm>
            <a:off x="5573260" y="867075"/>
            <a:ext cx="3700742" cy="137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TEMOR A  BURLAS DE LAS DEMÁS PERSONAS</a:t>
            </a:r>
            <a:endParaRPr lang="en-US" sz="2000" dirty="0">
              <a:latin typeface="Times New Roman" panose="02020603050405020304" pitchFamily="18" charset="0"/>
              <a:cs typeface="Times New Roman" panose="02020603050405020304" pitchFamily="18" charset="0"/>
            </a:endParaRPr>
          </a:p>
        </p:txBody>
      </p:sp>
      <p:sp>
        <p:nvSpPr>
          <p:cNvPr id="7" name="Elipse 6"/>
          <p:cNvSpPr/>
          <p:nvPr/>
        </p:nvSpPr>
        <p:spPr>
          <a:xfrm>
            <a:off x="5573260" y="5085154"/>
            <a:ext cx="3948546" cy="1468151"/>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DIABETES</a:t>
            </a:r>
            <a:endParaRPr lang="en-US" sz="2000" dirty="0">
              <a:latin typeface="Times New Roman" panose="02020603050405020304" pitchFamily="18" charset="0"/>
              <a:cs typeface="Times New Roman" panose="02020603050405020304" pitchFamily="18" charset="0"/>
            </a:endParaRPr>
          </a:p>
        </p:txBody>
      </p:sp>
      <p:sp>
        <p:nvSpPr>
          <p:cNvPr id="8" name="Elipse 7"/>
          <p:cNvSpPr/>
          <p:nvPr/>
        </p:nvSpPr>
        <p:spPr>
          <a:xfrm>
            <a:off x="0" y="3093950"/>
            <a:ext cx="3889193" cy="146208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BAJA AUTOESTIMA</a:t>
            </a:r>
            <a:endParaRPr lang="en-US" sz="2000" dirty="0">
              <a:latin typeface="Times New Roman" panose="02020603050405020304" pitchFamily="18" charset="0"/>
              <a:cs typeface="Times New Roman" panose="02020603050405020304" pitchFamily="18" charset="0"/>
            </a:endParaRPr>
          </a:p>
        </p:txBody>
      </p:sp>
      <p:sp>
        <p:nvSpPr>
          <p:cNvPr id="9" name="Elipse 8"/>
          <p:cNvSpPr/>
          <p:nvPr/>
        </p:nvSpPr>
        <p:spPr>
          <a:xfrm>
            <a:off x="6071286" y="3043391"/>
            <a:ext cx="3759930" cy="1304837"/>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DEPRESIÓN POR  ELSOBREPESO</a:t>
            </a:r>
            <a:endParaRPr lang="en-US" sz="2000" dirty="0">
              <a:latin typeface="Times New Roman" panose="02020603050405020304" pitchFamily="18" charset="0"/>
              <a:cs typeface="Times New Roman" panose="02020603050405020304" pitchFamily="18" charset="0"/>
            </a:endParaRPr>
          </a:p>
        </p:txBody>
      </p:sp>
      <p:sp>
        <p:nvSpPr>
          <p:cNvPr id="10" name="Elipse 9"/>
          <p:cNvSpPr/>
          <p:nvPr/>
        </p:nvSpPr>
        <p:spPr>
          <a:xfrm>
            <a:off x="294797" y="1035658"/>
            <a:ext cx="3853102" cy="1333508"/>
          </a:xfrm>
          <a:prstGeom prst="ellipse">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AUSENCIA DE ACTIVIDAD FÍSICA</a:t>
            </a:r>
            <a:endParaRPr lang="en-US" sz="2000" dirty="0">
              <a:latin typeface="Times New Roman" panose="02020603050405020304" pitchFamily="18" charset="0"/>
              <a:cs typeface="Times New Roman" panose="02020603050405020304" pitchFamily="18" charset="0"/>
            </a:endParaRPr>
          </a:p>
        </p:txBody>
      </p:sp>
      <p:sp>
        <p:nvSpPr>
          <p:cNvPr id="11" name="Elipse 10"/>
          <p:cNvSpPr/>
          <p:nvPr/>
        </p:nvSpPr>
        <p:spPr>
          <a:xfrm>
            <a:off x="341938" y="5222808"/>
            <a:ext cx="4218709" cy="142315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New Roman" panose="02020603050405020304" pitchFamily="18" charset="0"/>
                <a:cs typeface="Times New Roman" panose="02020603050405020304" pitchFamily="18" charset="0"/>
              </a:rPr>
              <a:t>OBESIDAD</a:t>
            </a:r>
            <a:endParaRPr lang="en-US" sz="2000" dirty="0">
              <a:latin typeface="Times New Roman" panose="02020603050405020304" pitchFamily="18" charset="0"/>
              <a:cs typeface="Times New Roman" panose="02020603050405020304" pitchFamily="18" charset="0"/>
            </a:endParaRPr>
          </a:p>
        </p:txBody>
      </p:sp>
      <p:cxnSp>
        <p:nvCxnSpPr>
          <p:cNvPr id="14" name="Conector recto de flecha 13"/>
          <p:cNvCxnSpPr/>
          <p:nvPr/>
        </p:nvCxnSpPr>
        <p:spPr>
          <a:xfrm flipH="1">
            <a:off x="4147899" y="1662545"/>
            <a:ext cx="142536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7" idx="2"/>
          </p:cNvCxnSpPr>
          <p:nvPr/>
        </p:nvCxnSpPr>
        <p:spPr>
          <a:xfrm flipH="1" flipV="1">
            <a:off x="4553412" y="5809243"/>
            <a:ext cx="1019848" cy="99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p:nvPr/>
        </p:nvCxnSpPr>
        <p:spPr>
          <a:xfrm rot="16200000" flipH="1">
            <a:off x="1883065" y="2684356"/>
            <a:ext cx="572655" cy="66966"/>
          </a:xfrm>
          <a:prstGeom prst="bentConnector3">
            <a:avLst>
              <a:gd name="adj1" fmla="val 4637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p:nvPr/>
        </p:nvCxnSpPr>
        <p:spPr>
          <a:xfrm rot="5400000" flipH="1" flipV="1">
            <a:off x="1840940" y="4860871"/>
            <a:ext cx="656907" cy="66966"/>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 name="Imagen 26"/>
          <p:cNvPicPr>
            <a:picLocks noChangeAspect="1"/>
          </p:cNvPicPr>
          <p:nvPr/>
        </p:nvPicPr>
        <p:blipFill>
          <a:blip r:embed="rId2"/>
          <a:stretch>
            <a:fillRect/>
          </a:stretch>
        </p:blipFill>
        <p:spPr>
          <a:xfrm>
            <a:off x="7626928" y="2148029"/>
            <a:ext cx="324324" cy="1012525"/>
          </a:xfrm>
          <a:prstGeom prst="rect">
            <a:avLst/>
          </a:prstGeom>
        </p:spPr>
      </p:pic>
      <p:pic>
        <p:nvPicPr>
          <p:cNvPr id="28" name="Imagen 27"/>
          <p:cNvPicPr>
            <a:picLocks noChangeAspect="1"/>
          </p:cNvPicPr>
          <p:nvPr/>
        </p:nvPicPr>
        <p:blipFill>
          <a:blip r:embed="rId2"/>
          <a:stretch>
            <a:fillRect/>
          </a:stretch>
        </p:blipFill>
        <p:spPr>
          <a:xfrm flipH="1">
            <a:off x="7598485" y="4308753"/>
            <a:ext cx="352765" cy="1096353"/>
          </a:xfrm>
          <a:prstGeom prst="rect">
            <a:avLst/>
          </a:prstGeom>
        </p:spPr>
      </p:pic>
    </p:spTree>
    <p:extLst>
      <p:ext uri="{BB962C8B-B14F-4D97-AF65-F5344CB8AC3E}">
        <p14:creationId xmlns:p14="http://schemas.microsoft.com/office/powerpoint/2010/main" val="52415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519545"/>
            <a:ext cx="7766936" cy="1101437"/>
          </a:xfrm>
        </p:spPr>
        <p:txBody>
          <a:bodyPr/>
          <a:lstStyle/>
          <a:p>
            <a:pPr algn="ctr"/>
            <a:r>
              <a:rPr lang="es-EC" sz="3200" dirty="0">
                <a:latin typeface="Times New Roman" panose="02020603050405020304" pitchFamily="18" charset="0"/>
                <a:cs typeface="Times New Roman" panose="02020603050405020304" pitchFamily="18" charset="0"/>
              </a:rPr>
              <a:t>EL SEDENTARISMO Y SU IMPACTO EN LOS TRABAJADORES</a:t>
            </a:r>
            <a:endParaRPr lang="en-US" sz="3200" dirty="0">
              <a:latin typeface="Times New Roman" panose="02020603050405020304" pitchFamily="18" charset="0"/>
              <a:cs typeface="Times New Roman" panose="02020603050405020304" pitchFamily="18" charset="0"/>
            </a:endParaRPr>
          </a:p>
        </p:txBody>
      </p:sp>
      <p:sp>
        <p:nvSpPr>
          <p:cNvPr id="4" name="Rectángulo 3"/>
          <p:cNvSpPr/>
          <p:nvPr/>
        </p:nvSpPr>
        <p:spPr>
          <a:xfrm>
            <a:off x="935182" y="2413338"/>
            <a:ext cx="8208818" cy="3539430"/>
          </a:xfrm>
          <a:prstGeom prst="rect">
            <a:avLst/>
          </a:prstGeom>
        </p:spPr>
        <p:txBody>
          <a:bodyPr wrap="square">
            <a:spAutoFit/>
          </a:bodyPr>
          <a:lstStyle/>
          <a:p>
            <a:pPr algn="just"/>
            <a:r>
              <a:rPr lang="es-EC" sz="2800" dirty="0">
                <a:latin typeface="Times New Roman" panose="02020603050405020304" pitchFamily="18" charset="0"/>
                <a:ea typeface="Arial" panose="020B0604020202020204" pitchFamily="34" charset="0"/>
              </a:rPr>
              <a:t>El sedentarismo, no solo afecta a las personas, también afecta a las organizaciones. En las empresas un estilo de vida sedentario en la población también tiene muchas consecuencias, como costos elevados en salud, por año las empresas gastan cerca de US$ 330 en tratamientos de salud por cada empleado sedentario. Aunado al aumento de ausentismo, alta rotación del personal y baja productividad</a:t>
            </a:r>
            <a:r>
              <a:rPr lang="es-EC" sz="2000" dirty="0">
                <a:latin typeface="Times New Roman" panose="02020603050405020304" pitchFamily="18" charset="0"/>
                <a:ea typeface="Arial" panose="020B0604020202020204" pitchFamily="34" charset="0"/>
              </a:rPr>
              <a:t>.</a:t>
            </a:r>
            <a:endParaRPr lang="en-US" sz="2000" dirty="0"/>
          </a:p>
        </p:txBody>
      </p:sp>
    </p:spTree>
    <p:extLst>
      <p:ext uri="{BB962C8B-B14F-4D97-AF65-F5344CB8AC3E}">
        <p14:creationId xmlns:p14="http://schemas.microsoft.com/office/powerpoint/2010/main" val="1858748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82782"/>
          </a:xfrm>
        </p:spPr>
        <p:txBody>
          <a:bodyPr>
            <a:normAutofit/>
          </a:bodyPr>
          <a:lstStyle/>
          <a:p>
            <a:r>
              <a:rPr lang="es-EC" sz="3200" dirty="0">
                <a:latin typeface="Times New Roman" panose="02020603050405020304" pitchFamily="18" charset="0"/>
                <a:cs typeface="Times New Roman" panose="02020603050405020304" pitchFamily="18" charset="0"/>
              </a:rPr>
              <a:t>EL SEDENTARISMO Y SUS CONSECUENCIAS </a:t>
            </a:r>
            <a:endParaRPr lang="en-US" sz="3200" dirty="0">
              <a:latin typeface="Times New Roman" panose="02020603050405020304" pitchFamily="18" charset="0"/>
              <a:cs typeface="Times New Roman" panose="02020603050405020304" pitchFamily="18" charset="0"/>
            </a:endParaRPr>
          </a:p>
        </p:txBody>
      </p:sp>
      <p:sp>
        <p:nvSpPr>
          <p:cNvPr id="6" name="Pergamino horizontal 5"/>
          <p:cNvSpPr/>
          <p:nvPr/>
        </p:nvSpPr>
        <p:spPr>
          <a:xfrm>
            <a:off x="1370811" y="1208810"/>
            <a:ext cx="7903191" cy="5444836"/>
          </a:xfrm>
          <a:prstGeom prst="horizontalScroll">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s-EC" sz="2800" dirty="0">
                <a:latin typeface="Times New Roman" panose="02020603050405020304" pitchFamily="18" charset="0"/>
                <a:cs typeface="Times New Roman" panose="02020603050405020304" pitchFamily="18" charset="0"/>
              </a:rPr>
              <a:t>RIESGO DE EFERMEDADES CARDÍACAS</a:t>
            </a:r>
          </a:p>
          <a:p>
            <a:pPr marL="285750" indent="-285750">
              <a:buFont typeface="Wingdings" panose="05000000000000000000" pitchFamily="2" charset="2"/>
              <a:buChar char="v"/>
            </a:pPr>
            <a:r>
              <a:rPr lang="es-EC" sz="2800" dirty="0">
                <a:latin typeface="Times New Roman" panose="02020603050405020304" pitchFamily="18" charset="0"/>
                <a:cs typeface="Times New Roman" panose="02020603050405020304" pitchFamily="18" charset="0"/>
              </a:rPr>
              <a:t>PERDIDA DE FUERZA MUSCULAR</a:t>
            </a:r>
          </a:p>
          <a:p>
            <a:pPr marL="285750" indent="-285750">
              <a:buFont typeface="Wingdings" panose="05000000000000000000" pitchFamily="2" charset="2"/>
              <a:buChar char="v"/>
            </a:pPr>
            <a:r>
              <a:rPr lang="es-EC" sz="2800" dirty="0">
                <a:latin typeface="Times New Roman" panose="02020603050405020304" pitchFamily="18" charset="0"/>
                <a:cs typeface="Times New Roman" panose="02020603050405020304" pitchFamily="18" charset="0"/>
              </a:rPr>
              <a:t>PERDIDA DE FUERZA OSEA</a:t>
            </a:r>
          </a:p>
          <a:p>
            <a:pPr marL="285750" indent="-285750">
              <a:buFont typeface="Wingdings" panose="05000000000000000000" pitchFamily="2" charset="2"/>
              <a:buChar char="v"/>
            </a:pPr>
            <a:r>
              <a:rPr lang="es-EC" sz="2800" dirty="0">
                <a:latin typeface="Times New Roman" panose="02020603050405020304" pitchFamily="18" charset="0"/>
                <a:cs typeface="Times New Roman" panose="02020603050405020304" pitchFamily="18" charset="0"/>
              </a:rPr>
              <a:t>RIESGO DE PADECER CANCER</a:t>
            </a:r>
          </a:p>
          <a:p>
            <a:pPr marL="285750" indent="-285750">
              <a:buFont typeface="Wingdings" panose="05000000000000000000" pitchFamily="2" charset="2"/>
              <a:buChar char="v"/>
            </a:pPr>
            <a:r>
              <a:rPr lang="es-EC" sz="2800" dirty="0">
                <a:latin typeface="Times New Roman" panose="02020603050405020304" pitchFamily="18" charset="0"/>
                <a:cs typeface="Times New Roman" panose="02020603050405020304" pitchFamily="18" charset="0"/>
              </a:rPr>
              <a:t>DIABETES</a:t>
            </a:r>
          </a:p>
          <a:p>
            <a:pPr marL="285750" indent="-285750">
              <a:buFont typeface="Wingdings" panose="05000000000000000000" pitchFamily="2" charset="2"/>
              <a:buChar char="v"/>
            </a:pPr>
            <a:r>
              <a:rPr lang="es-EC" sz="2800" dirty="0">
                <a:latin typeface="Times New Roman" panose="02020603050405020304" pitchFamily="18" charset="0"/>
                <a:cs typeface="Times New Roman" panose="02020603050405020304" pitchFamily="18" charset="0"/>
              </a:rPr>
              <a:t>PROBLEMS PARA DORMIR</a:t>
            </a:r>
          </a:p>
          <a:p>
            <a:pPr marL="285750" indent="-285750">
              <a:buFont typeface="Wingdings" panose="05000000000000000000" pitchFamily="2" charset="2"/>
              <a:buChar char="v"/>
            </a:pPr>
            <a:r>
              <a:rPr lang="es-EC" sz="2800" dirty="0">
                <a:latin typeface="Times New Roman" panose="02020603050405020304" pitchFamily="18" charset="0"/>
                <a:cs typeface="Times New Roman" panose="02020603050405020304" pitchFamily="18" charset="0"/>
              </a:rPr>
              <a:t>EVEJECIMIENTO PREMATURO</a:t>
            </a:r>
          </a:p>
          <a:p>
            <a:pPr algn="ctr"/>
            <a:endParaRPr lang="en-US" dirty="0"/>
          </a:p>
        </p:txBody>
      </p:sp>
    </p:spTree>
    <p:extLst>
      <p:ext uri="{BB962C8B-B14F-4D97-AF65-F5344CB8AC3E}">
        <p14:creationId xmlns:p14="http://schemas.microsoft.com/office/powerpoint/2010/main" val="21996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42122"/>
          </a:xfrm>
        </p:spPr>
        <p:txBody>
          <a:bodyPr/>
          <a:lstStyle/>
          <a:p>
            <a:pPr algn="ctr"/>
            <a:r>
              <a:rPr lang="es-EC" dirty="0"/>
              <a:t>PLANTEAMIENTO DEL PROBLEMA</a:t>
            </a:r>
            <a:endParaRPr lang="en-US" dirty="0"/>
          </a:p>
        </p:txBody>
      </p:sp>
      <p:sp>
        <p:nvSpPr>
          <p:cNvPr id="3" name="Marcador de contenido 2"/>
          <p:cNvSpPr>
            <a:spLocks noGrp="1"/>
          </p:cNvSpPr>
          <p:nvPr>
            <p:ph idx="1"/>
          </p:nvPr>
        </p:nvSpPr>
        <p:spPr>
          <a:xfrm>
            <a:off x="436417" y="1351722"/>
            <a:ext cx="9331037" cy="5090641"/>
          </a:xfrm>
        </p:spPr>
        <p:txBody>
          <a:bodyPr>
            <a:normAutofit/>
          </a:bodyPr>
          <a:lstStyle/>
          <a:p>
            <a:pPr algn="just">
              <a:buFont typeface="Wingdings" panose="05000000000000000000" pitchFamily="2" charset="2"/>
              <a:buChar char="q"/>
            </a:pPr>
            <a:r>
              <a:rPr lang="es-ES" sz="2000" dirty="0">
                <a:solidFill>
                  <a:prstClr val="black">
                    <a:lumMod val="75000"/>
                    <a:lumOff val="25000"/>
                  </a:prstClr>
                </a:solidFill>
                <a:latin typeface="Times New Roman" panose="02020603050405020304" pitchFamily="18" charset="0"/>
                <a:cs typeface="Times New Roman" panose="02020603050405020304" pitchFamily="18" charset="0"/>
              </a:rPr>
              <a:t>Comprobar que los servidores públicos de la Universidad de las Fuerzas Armadas ESPE Extensión Latacunga, debido a sus largas horas de trabajo de forma pasiva, por ser trabajos de oficina, tienen un nivel de sedentarismo alto, afectando su bienestar físico  psicológico.</a:t>
            </a:r>
          </a:p>
          <a:p>
            <a:pPr>
              <a:buFont typeface="Wingdings" panose="05000000000000000000" pitchFamily="2" charset="2"/>
              <a:buChar char="q"/>
            </a:pPr>
            <a:r>
              <a:rPr lang="es-ES" sz="2000" dirty="0">
                <a:solidFill>
                  <a:prstClr val="black">
                    <a:lumMod val="75000"/>
                    <a:lumOff val="25000"/>
                  </a:prstClr>
                </a:solidFill>
                <a:latin typeface="Times New Roman" panose="02020603050405020304" pitchFamily="18" charset="0"/>
                <a:cs typeface="Times New Roman" panose="02020603050405020304" pitchFamily="18" charset="0"/>
              </a:rPr>
              <a:t>N</a:t>
            </a:r>
            <a:r>
              <a:rPr lang="es-EC" sz="20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o cuentan con un programa de actividades físicas-recreativas.</a:t>
            </a:r>
          </a:p>
          <a:p>
            <a:pPr algn="just">
              <a:buFont typeface="Wingdings" panose="05000000000000000000" pitchFamily="2" charset="2"/>
              <a:buChar char="q"/>
            </a:pPr>
            <a:r>
              <a:rPr lang="es-EC" sz="20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La recreación laboral </a:t>
            </a:r>
            <a:r>
              <a:rPr lang="es-EC"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la </a:t>
            </a:r>
            <a:r>
              <a:rPr lang="es-EC" sz="20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influencia que tiene en los servidores públicos  es grande y va más allá de la búsqueda de alegría, placer, distracción, factores que proporcionan un renovado impulso para volver a encontrarse en aquello que puede ser fundamental para la vida de cada uno.</a:t>
            </a:r>
          </a:p>
          <a:p>
            <a:pPr marL="0" indent="0">
              <a:buNone/>
            </a:pPr>
            <a:endParaRPr lang="es-EC" sz="2000" dirty="0"/>
          </a:p>
          <a:p>
            <a:pPr marL="0" indent="0">
              <a:buNone/>
            </a:pPr>
            <a:endParaRPr lang="es-EC" sz="2000" dirty="0"/>
          </a:p>
          <a:p>
            <a:pPr marL="0" indent="0">
              <a:buNone/>
            </a:pPr>
            <a:endParaRPr lang="es-EC" sz="2000" dirty="0"/>
          </a:p>
          <a:p>
            <a:pPr marL="0" indent="0">
              <a:buNone/>
            </a:pPr>
            <a:endParaRPr lang="es-EC" sz="2000" dirty="0"/>
          </a:p>
          <a:p>
            <a:pPr marL="0" indent="0">
              <a:buNone/>
            </a:pPr>
            <a:endParaRPr lang="es-EC" sz="2000" dirty="0"/>
          </a:p>
          <a:p>
            <a:pPr marL="0" indent="0">
              <a:buNone/>
            </a:pPr>
            <a:endParaRPr lang="en-US" sz="20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4364181"/>
            <a:ext cx="5029200" cy="2078182"/>
          </a:xfrm>
          <a:prstGeom prst="rect">
            <a:avLst/>
          </a:prstGeom>
        </p:spPr>
      </p:pic>
    </p:spTree>
    <p:extLst>
      <p:ext uri="{BB962C8B-B14F-4D97-AF65-F5344CB8AC3E}">
        <p14:creationId xmlns:p14="http://schemas.microsoft.com/office/powerpoint/2010/main" val="252299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1" y="259773"/>
            <a:ext cx="8596668" cy="699655"/>
          </a:xfrm>
        </p:spPr>
        <p:txBody>
          <a:bodyPr/>
          <a:lstStyle/>
          <a:p>
            <a:pPr algn="ctr"/>
            <a:r>
              <a:rPr lang="es-EC" dirty="0"/>
              <a:t>MÉTODOS Y PROCEDIMIENTO</a:t>
            </a:r>
            <a:endParaRPr lang="en-US" dirty="0"/>
          </a:p>
        </p:txBody>
      </p:sp>
      <p:sp>
        <p:nvSpPr>
          <p:cNvPr id="3" name="Marcador de contenido 2"/>
          <p:cNvSpPr>
            <a:spLocks noGrp="1"/>
          </p:cNvSpPr>
          <p:nvPr>
            <p:ph idx="1"/>
          </p:nvPr>
        </p:nvSpPr>
        <p:spPr>
          <a:xfrm>
            <a:off x="677334" y="959429"/>
            <a:ext cx="8596668" cy="5081934"/>
          </a:xfrm>
        </p:spPr>
        <p:txBody>
          <a:bodyPr>
            <a:normAutofit/>
          </a:bodyPr>
          <a:lstStyle/>
          <a:p>
            <a:pPr marL="0" indent="0">
              <a:buNone/>
            </a:pPr>
            <a:r>
              <a:rPr lang="es-EC" sz="2400" dirty="0">
                <a:latin typeface="Times New Roman" panose="02020603050405020304" pitchFamily="18" charset="0"/>
                <a:cs typeface="Times New Roman" panose="02020603050405020304" pitchFamily="18" charset="0"/>
              </a:rPr>
              <a:t>METODOLOGÍA.- Mixta cuali-cuantitativa </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9" name="Paralelogramo 8"/>
          <p:cNvSpPr/>
          <p:nvPr/>
        </p:nvSpPr>
        <p:spPr>
          <a:xfrm>
            <a:off x="914400" y="1641764"/>
            <a:ext cx="9081654" cy="1024076"/>
          </a:xfrm>
          <a:prstGeom prst="parallelogram">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a:p>
            <a:r>
              <a:rPr lang="es-EC" dirty="0"/>
              <a:t>MÉTODO CIENTÍFICO–ENFOQUE DEL PROBLEMA- RECOPILACIÓN DE DATOS .</a:t>
            </a:r>
            <a:endParaRPr lang="en-US" dirty="0"/>
          </a:p>
        </p:txBody>
      </p:sp>
      <p:sp>
        <p:nvSpPr>
          <p:cNvPr id="10" name="Paralelogramo 9"/>
          <p:cNvSpPr/>
          <p:nvPr/>
        </p:nvSpPr>
        <p:spPr>
          <a:xfrm>
            <a:off x="677331" y="2907440"/>
            <a:ext cx="8977746" cy="1017249"/>
          </a:xfrm>
          <a:prstGeom prst="parallelogra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MÉTODO DEDUCTIVO-REVISIÓN DE LITERATURA-INFORME FINAL.</a:t>
            </a:r>
            <a:endParaRPr lang="en-US" dirty="0"/>
          </a:p>
        </p:txBody>
      </p:sp>
      <p:sp>
        <p:nvSpPr>
          <p:cNvPr id="11" name="Paralelogramo 10"/>
          <p:cNvSpPr/>
          <p:nvPr/>
        </p:nvSpPr>
        <p:spPr>
          <a:xfrm>
            <a:off x="473748" y="4131326"/>
            <a:ext cx="9003834" cy="1093809"/>
          </a:xfrm>
          <a:prstGeom prst="parallelogram">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MÉTODO INDUCTIVO-RELACIÓN ENTRE RECREACIÓN Y SEDENTARISMO-PROCESAR Y ANALIZAR DATOS OBTENIDOS.</a:t>
            </a:r>
            <a:endParaRPr lang="en-US" dirty="0"/>
          </a:p>
        </p:txBody>
      </p:sp>
      <p:sp>
        <p:nvSpPr>
          <p:cNvPr id="12" name="Paralelogramo 11"/>
          <p:cNvSpPr/>
          <p:nvPr/>
        </p:nvSpPr>
        <p:spPr>
          <a:xfrm>
            <a:off x="296259" y="5466735"/>
            <a:ext cx="8686800" cy="1041103"/>
          </a:xfrm>
          <a:prstGeom prst="parallelogram">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t>MÉTODO ANÁLISIS-REVISIÓN-ANÁLISIS-RELACIÓN ENTRE RECREACIÓN Y  SU ÁPORTE AL SEDENTARISMO EN LOS SERVIDORES PÚBLICOS .</a:t>
            </a:r>
            <a:endParaRPr lang="en-US" dirty="0"/>
          </a:p>
        </p:txBody>
      </p:sp>
    </p:spTree>
    <p:extLst>
      <p:ext uri="{BB962C8B-B14F-4D97-AF65-F5344CB8AC3E}">
        <p14:creationId xmlns:p14="http://schemas.microsoft.com/office/powerpoint/2010/main" val="341368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86691"/>
          </a:xfrm>
        </p:spPr>
        <p:txBody>
          <a:bodyPr>
            <a:normAutofit/>
          </a:bodyPr>
          <a:lstStyle/>
          <a:p>
            <a:pPr algn="ctr"/>
            <a:r>
              <a:rPr lang="es-EC" sz="4000" dirty="0">
                <a:latin typeface="Times New Roman" panose="02020603050405020304" pitchFamily="18" charset="0"/>
                <a:cs typeface="Times New Roman" panose="02020603050405020304" pitchFamily="18" charset="0"/>
              </a:rPr>
              <a:t>DISEÑO DE LA INVESTIGACIÓN</a:t>
            </a:r>
            <a:endParaRPr lang="en-US" sz="4000" dirty="0">
              <a:latin typeface="Times New Roman" panose="02020603050405020304" pitchFamily="18" charset="0"/>
              <a:cs typeface="Times New Roman" panose="02020603050405020304" pitchFamily="18" charset="0"/>
            </a:endParaRPr>
          </a:p>
        </p:txBody>
      </p:sp>
      <p:pic>
        <p:nvPicPr>
          <p:cNvPr id="4" name="Marcador de contenido 3"/>
          <p:cNvPicPr>
            <a:picLocks noGrp="1" noChangeAspect="1"/>
          </p:cNvPicPr>
          <p:nvPr>
            <p:ph idx="1"/>
          </p:nvPr>
        </p:nvPicPr>
        <p:blipFill>
          <a:blip r:embed="rId2"/>
          <a:stretch>
            <a:fillRect/>
          </a:stretch>
        </p:blipFill>
        <p:spPr>
          <a:xfrm>
            <a:off x="0" y="1496290"/>
            <a:ext cx="3534834" cy="4260273"/>
          </a:xfrm>
          <a:prstGeom prst="rect">
            <a:avLst/>
          </a:prstGeom>
        </p:spPr>
      </p:pic>
      <p:sp>
        <p:nvSpPr>
          <p:cNvPr id="5" name="Rectángulo 4"/>
          <p:cNvSpPr/>
          <p:nvPr/>
        </p:nvSpPr>
        <p:spPr>
          <a:xfrm>
            <a:off x="3534834" y="1496289"/>
            <a:ext cx="6096000" cy="5115311"/>
          </a:xfrm>
          <a:prstGeom prst="rect">
            <a:avLst/>
          </a:prstGeom>
        </p:spPr>
        <p:txBody>
          <a:bodyPr>
            <a:spAutoFit/>
          </a:bodyPr>
          <a:lstStyle/>
          <a:p>
            <a:pPr indent="457200" algn="just">
              <a:lnSpc>
                <a:spcPct val="150000"/>
              </a:lnSpc>
              <a:spcAft>
                <a:spcPts val="0"/>
              </a:spcAft>
            </a:pP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Esta investigación es de tipo correlacional descriptivo.</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 propósito de este estudio es llegar a conocer la relación que existe entre las variables recreación Laboral y el Sedentarismo de los servidores públicos de la Universidad de las Fuerzas Armadas ESPE Extensión Latacunga.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 nivel de interrelación de las variables nos permitirá proponer un programa de actividad</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física-recreativa que mejore el desempeño laboral en los servidores públicos de la ESPE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543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03564"/>
          </a:xfrm>
        </p:spPr>
        <p:txBody>
          <a:bodyPr>
            <a:normAutofit/>
          </a:bodyPr>
          <a:lstStyle/>
          <a:p>
            <a:pPr algn="ctr"/>
            <a:r>
              <a:rPr lang="es-EC" sz="4000" dirty="0">
                <a:latin typeface="Times New Roman" panose="02020603050405020304" pitchFamily="18" charset="0"/>
                <a:cs typeface="Times New Roman" panose="02020603050405020304" pitchFamily="18" charset="0"/>
              </a:rPr>
              <a:t>POBLACIÓN Y MUESTRA</a:t>
            </a:r>
            <a:endParaRPr lang="en-US" sz="40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4759036" y="1413164"/>
            <a:ext cx="4514966" cy="5257799"/>
          </a:xfrm>
        </p:spPr>
        <p:txBody>
          <a:bodyPr>
            <a:normAutofit/>
          </a:bodyPr>
          <a:lstStyle/>
          <a:p>
            <a:pPr marL="0" indent="0" algn="just">
              <a:buNone/>
            </a:pPr>
            <a:r>
              <a:rPr lang="es-MX" sz="2800" dirty="0">
                <a:latin typeface="Times New Roman" panose="02020603050405020304" pitchFamily="18" charset="0"/>
                <a:cs typeface="Times New Roman" panose="02020603050405020304" pitchFamily="18" charset="0"/>
              </a:rPr>
              <a:t>La Universidad de las Fuerzas Armadas ESPE extensión Latacunga, cuenta con 81 servidores públicos. Es un estudio descriptivo, con fase correlacional, seleccionando aleatoriamente a una muestra de 81 personas, (30 mujeres y 51 hombres). </a:t>
            </a:r>
          </a:p>
          <a:p>
            <a:pPr marL="0" indent="0" algn="just">
              <a:buNone/>
            </a:pPr>
            <a:endParaRPr lang="es-MX" sz="2800" dirty="0">
              <a:latin typeface="Times New Roman" panose="02020603050405020304" pitchFamily="18" charset="0"/>
              <a:cs typeface="Times New Roman" panose="02020603050405020304" pitchFamily="18" charset="0"/>
            </a:endParaRPr>
          </a:p>
          <a:p>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3619207650"/>
              </p:ext>
            </p:extLst>
          </p:nvPr>
        </p:nvGraphicFramePr>
        <p:xfrm>
          <a:off x="4759036" y="5361707"/>
          <a:ext cx="3719945" cy="1309255"/>
        </p:xfrm>
        <a:graphic>
          <a:graphicData uri="http://schemas.openxmlformats.org/drawingml/2006/table">
            <a:tbl>
              <a:tblPr firstRow="1" firstCol="1" bandRow="1">
                <a:tableStyleId>{5C22544A-7EE6-4342-B048-85BDC9FD1C3A}</a:tableStyleId>
              </a:tblPr>
              <a:tblGrid>
                <a:gridCol w="662813">
                  <a:extLst>
                    <a:ext uri="{9D8B030D-6E8A-4147-A177-3AD203B41FA5}">
                      <a16:colId xmlns:a16="http://schemas.microsoft.com/office/drawing/2014/main" xmlns="" val="3237071143"/>
                    </a:ext>
                  </a:extLst>
                </a:gridCol>
                <a:gridCol w="1642138">
                  <a:extLst>
                    <a:ext uri="{9D8B030D-6E8A-4147-A177-3AD203B41FA5}">
                      <a16:colId xmlns:a16="http://schemas.microsoft.com/office/drawing/2014/main" xmlns="" val="1271369904"/>
                    </a:ext>
                  </a:extLst>
                </a:gridCol>
                <a:gridCol w="1414994">
                  <a:extLst>
                    <a:ext uri="{9D8B030D-6E8A-4147-A177-3AD203B41FA5}">
                      <a16:colId xmlns:a16="http://schemas.microsoft.com/office/drawing/2014/main" xmlns="" val="218469482"/>
                    </a:ext>
                  </a:extLst>
                </a:gridCol>
              </a:tblGrid>
              <a:tr h="639076">
                <a:tc>
                  <a:txBody>
                    <a:bodyPr/>
                    <a:lstStyle/>
                    <a:p>
                      <a:pPr algn="just">
                        <a:lnSpc>
                          <a:spcPct val="107000"/>
                        </a:lnSpc>
                        <a:spcAft>
                          <a:spcPts val="800"/>
                        </a:spcAft>
                      </a:pPr>
                      <a:r>
                        <a:rPr lang="es-EC" sz="12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200" dirty="0">
                          <a:effectLst/>
                        </a:rPr>
                        <a:t>Indicador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200">
                          <a:effectLst/>
                        </a:rPr>
                        <a:t>      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00762868"/>
                  </a:ext>
                </a:extLst>
              </a:tr>
              <a:tr h="273889">
                <a:tc>
                  <a:txBody>
                    <a:bodyPr/>
                    <a:lstStyle/>
                    <a:p>
                      <a:pPr algn="just">
                        <a:lnSpc>
                          <a:spcPct val="107000"/>
                        </a:lnSpc>
                        <a:spcAft>
                          <a:spcPts val="800"/>
                        </a:spcAft>
                      </a:pPr>
                      <a:r>
                        <a:rPr lang="es-EC" sz="12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200">
                          <a:effectLst/>
                        </a:rPr>
                        <a:t>Hombres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2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98161167"/>
                  </a:ext>
                </a:extLst>
              </a:tr>
              <a:tr h="396290">
                <a:tc>
                  <a:txBody>
                    <a:bodyPr/>
                    <a:lstStyle/>
                    <a:p>
                      <a:pPr algn="just">
                        <a:lnSpc>
                          <a:spcPct val="107000"/>
                        </a:lnSpc>
                        <a:spcAft>
                          <a:spcPts val="800"/>
                        </a:spcAft>
                      </a:pPr>
                      <a:r>
                        <a:rPr lang="es-EC"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200">
                          <a:effectLst/>
                        </a:rPr>
                        <a:t>Mujeres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2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55945718"/>
                  </a:ext>
                </a:extLst>
              </a:tr>
            </a:tbl>
          </a:graphicData>
        </a:graphic>
      </p:graphicFrame>
      <p:pic>
        <p:nvPicPr>
          <p:cNvPr id="6" name="Imagen 5"/>
          <p:cNvPicPr>
            <a:picLocks noChangeAspect="1"/>
          </p:cNvPicPr>
          <p:nvPr/>
        </p:nvPicPr>
        <p:blipFill>
          <a:blip r:embed="rId2"/>
          <a:stretch>
            <a:fillRect/>
          </a:stretch>
        </p:blipFill>
        <p:spPr>
          <a:xfrm>
            <a:off x="302357" y="1832823"/>
            <a:ext cx="3802052" cy="4588759"/>
          </a:xfrm>
          <a:prstGeom prst="rect">
            <a:avLst/>
          </a:prstGeom>
        </p:spPr>
      </p:pic>
    </p:spTree>
    <p:extLst>
      <p:ext uri="{BB962C8B-B14F-4D97-AF65-F5344CB8AC3E}">
        <p14:creationId xmlns:p14="http://schemas.microsoft.com/office/powerpoint/2010/main" val="3015705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284" y="381000"/>
            <a:ext cx="8596668" cy="666750"/>
          </a:xfrm>
        </p:spPr>
        <p:txBody>
          <a:bodyPr>
            <a:normAutofit fontScale="90000"/>
          </a:bodyPr>
          <a:lstStyle/>
          <a:p>
            <a:pPr algn="ctr"/>
            <a:r>
              <a:rPr lang="es-EC" sz="4000" dirty="0">
                <a:latin typeface="Times New Roman" panose="02020603050405020304" pitchFamily="18" charset="0"/>
                <a:cs typeface="Times New Roman" panose="02020603050405020304" pitchFamily="18" charset="0"/>
              </a:rPr>
              <a:t>TÉCNICAS DE INVESTIGACIÓN</a:t>
            </a:r>
            <a:endParaRPr lang="en-US" sz="40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3287184" y="1276350"/>
            <a:ext cx="6294966" cy="5372100"/>
          </a:xfrm>
        </p:spPr>
        <p:txBody>
          <a:bodyPr>
            <a:normAutofit/>
          </a:bodyPr>
          <a:lstStyle/>
          <a:p>
            <a:pPr algn="just"/>
            <a:r>
              <a:rPr lang="es-ES" sz="2200" dirty="0">
                <a:latin typeface="Times New Roman" panose="02020603050405020304" pitchFamily="18" charset="0"/>
                <a:cs typeface="Times New Roman" panose="02020603050405020304" pitchFamily="18" charset="0"/>
              </a:rPr>
              <a:t>La principal técnica de investigación fue la observación, p</a:t>
            </a:r>
            <a:r>
              <a:rPr lang="es-EC" sz="2200" dirty="0">
                <a:latin typeface="Times New Roman" panose="02020603050405020304" pitchFamily="18" charset="0"/>
                <a:cs typeface="Times New Roman" panose="02020603050405020304" pitchFamily="18" charset="0"/>
              </a:rPr>
              <a:t>ara el caso de este estudio la propuesta de clasificar el sedentarismo a través de un test físico con relación a la frecuencia cardiaca propuesto por Pérez Rojas García (1996); permite suministrar datos más directos y reales para la clasificación del sedentarismo.</a:t>
            </a:r>
            <a:endParaRPr lang="en-US" sz="2200" dirty="0">
              <a:latin typeface="Times New Roman" panose="02020603050405020304" pitchFamily="18" charset="0"/>
              <a:cs typeface="Times New Roman" panose="02020603050405020304" pitchFamily="18" charset="0"/>
            </a:endParaRPr>
          </a:p>
          <a:p>
            <a:pPr algn="just"/>
            <a:r>
              <a:rPr lang="es-EC" sz="2200" dirty="0">
                <a:latin typeface="Times New Roman" panose="02020603050405020304" pitchFamily="18" charset="0"/>
                <a:cs typeface="Times New Roman" panose="02020603050405020304" pitchFamily="18" charset="0"/>
              </a:rPr>
              <a:t>        El test consiste en: Subir y bajar un escalón de 25 cm de altura, durante 3 minutos, aplicando tres cargas con ritmos progresivos (17, 26 y 34 pasos /min). (Se considera un paso un ciclo que comprende subir el pie derecho, el izquierdo, bajar el derecho y finalmente bajar el izquierdo). Se aplica cada carga durante 3 minutos y se descansa 1 minuto entre ellas. </a:t>
            </a:r>
            <a:r>
              <a:rPr lang="es-ES" sz="2200" dirty="0">
                <a:latin typeface="Times New Roman" panose="02020603050405020304" pitchFamily="18" charset="0"/>
                <a:cs typeface="Times New Roman" panose="02020603050405020304" pitchFamily="18" charset="0"/>
              </a:rPr>
              <a:t>(</a:t>
            </a:r>
            <a:r>
              <a:rPr lang="es-ES" sz="2200" dirty="0" err="1">
                <a:latin typeface="Times New Roman" panose="02020603050405020304" pitchFamily="18" charset="0"/>
                <a:cs typeface="Times New Roman" panose="02020603050405020304" pitchFamily="18" charset="0"/>
              </a:rPr>
              <a:t>Perez</a:t>
            </a:r>
            <a:r>
              <a:rPr lang="es-ES" sz="2200" dirty="0">
                <a:latin typeface="Times New Roman" panose="02020603050405020304" pitchFamily="18" charset="0"/>
                <a:cs typeface="Times New Roman" panose="02020603050405020304" pitchFamily="18" charset="0"/>
              </a:rPr>
              <a:t> A. S., 2002)</a:t>
            </a:r>
            <a:endParaRPr lang="en-US" sz="2200" dirty="0">
              <a:latin typeface="Times New Roman" panose="02020603050405020304" pitchFamily="18" charset="0"/>
              <a:cs typeface="Times New Roman" panose="02020603050405020304" pitchFamily="18" charset="0"/>
            </a:endParaRPr>
          </a:p>
          <a:p>
            <a:endParaRPr lang="en-US" dirty="0"/>
          </a:p>
        </p:txBody>
      </p:sp>
      <p:pic>
        <p:nvPicPr>
          <p:cNvPr id="4" name="Imagen 3"/>
          <p:cNvPicPr>
            <a:picLocks noChangeAspect="1"/>
          </p:cNvPicPr>
          <p:nvPr/>
        </p:nvPicPr>
        <p:blipFill>
          <a:blip r:embed="rId2"/>
          <a:stretch>
            <a:fillRect/>
          </a:stretch>
        </p:blipFill>
        <p:spPr>
          <a:xfrm>
            <a:off x="239184" y="1162050"/>
            <a:ext cx="3048000" cy="4305300"/>
          </a:xfrm>
          <a:prstGeom prst="rect">
            <a:avLst/>
          </a:prstGeom>
        </p:spPr>
      </p:pic>
    </p:spTree>
    <p:extLst>
      <p:ext uri="{BB962C8B-B14F-4D97-AF65-F5344CB8AC3E}">
        <p14:creationId xmlns:p14="http://schemas.microsoft.com/office/powerpoint/2010/main" val="336910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66750"/>
          </a:xfrm>
        </p:spPr>
        <p:txBody>
          <a:bodyPr>
            <a:normAutofit/>
          </a:bodyPr>
          <a:lstStyle/>
          <a:p>
            <a:pPr algn="ctr"/>
            <a:r>
              <a:rPr lang="es-EC" sz="3200" dirty="0">
                <a:latin typeface="Times New Roman" panose="02020603050405020304" pitchFamily="18" charset="0"/>
                <a:cs typeface="Times New Roman" panose="02020603050405020304" pitchFamily="18" charset="0"/>
              </a:rPr>
              <a:t>RECOPILACIÓN DE DATOS ESTADISTICOS</a:t>
            </a:r>
            <a:endParaRPr lang="en-US" sz="3200" dirty="0">
              <a:latin typeface="Times New Roman" panose="02020603050405020304" pitchFamily="18" charset="0"/>
              <a:cs typeface="Times New Roman" panose="02020603050405020304" pitchFamily="18" charset="0"/>
            </a:endParaRP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759" y="1600406"/>
            <a:ext cx="8741031" cy="4711183"/>
          </a:xfrm>
          <a:prstGeom prst="rect">
            <a:avLst/>
          </a:prstGeom>
          <a:noFill/>
          <a:ln>
            <a:noFill/>
          </a:ln>
        </p:spPr>
      </p:pic>
    </p:spTree>
    <p:extLst>
      <p:ext uri="{BB962C8B-B14F-4D97-AF65-F5344CB8AC3E}">
        <p14:creationId xmlns:p14="http://schemas.microsoft.com/office/powerpoint/2010/main" val="3444049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CLIMA ORGANIZACIONAL</a:t>
            </a:r>
            <a:endParaRPr lang="en-US" dirty="0"/>
          </a:p>
        </p:txBody>
      </p:sp>
      <p:sp>
        <p:nvSpPr>
          <p:cNvPr id="5" name="Marcador de contenido 4"/>
          <p:cNvSpPr>
            <a:spLocks noGrp="1"/>
          </p:cNvSpPr>
          <p:nvPr>
            <p:ph idx="1"/>
          </p:nvPr>
        </p:nvSpPr>
        <p:spPr/>
        <p:txBody>
          <a:bodyPr/>
          <a:lstStyle/>
          <a:p>
            <a:endParaRPr lang="en-US"/>
          </a:p>
        </p:txBody>
      </p:sp>
    </p:spTree>
    <p:extLst>
      <p:ext uri="{BB962C8B-B14F-4D97-AF65-F5344CB8AC3E}">
        <p14:creationId xmlns:p14="http://schemas.microsoft.com/office/powerpoint/2010/main" val="25825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80288"/>
          </a:xfrm>
        </p:spPr>
        <p:txBody>
          <a:bodyPr/>
          <a:lstStyle/>
          <a:p>
            <a:pPr algn="ctr"/>
            <a:r>
              <a:rPr lang="es-EC" dirty="0"/>
              <a:t>FORMULACIÓN DEL PROBLEMA</a:t>
            </a:r>
            <a:endParaRPr lang="en-US" dirty="0"/>
          </a:p>
        </p:txBody>
      </p:sp>
      <p:sp>
        <p:nvSpPr>
          <p:cNvPr id="3" name="Marcador de contenido 2"/>
          <p:cNvSpPr>
            <a:spLocks noGrp="1"/>
          </p:cNvSpPr>
          <p:nvPr>
            <p:ph idx="1"/>
          </p:nvPr>
        </p:nvSpPr>
        <p:spPr>
          <a:xfrm>
            <a:off x="677334" y="4057651"/>
            <a:ext cx="8850713" cy="2476500"/>
          </a:xfrm>
        </p:spPr>
        <p:txBody>
          <a:bodyPr>
            <a:normAutofit lnSpcReduction="10000"/>
          </a:bodyPr>
          <a:lstStyle/>
          <a:p>
            <a:endParaRPr lang="es-ES" dirty="0"/>
          </a:p>
          <a:p>
            <a:pPr marL="0" indent="0" algn="just">
              <a:lnSpc>
                <a:spcPct val="150000"/>
              </a:lnSpc>
              <a:buNone/>
            </a:pPr>
            <a:r>
              <a:rPr lang="es-E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¿CÓMO ELABORAR UN PLAN DE RECREACIÓN LABORAL FÍSICO-RECREATIVO PARA REDUCIR EL SEDENTARISMO EN LOS SERVIDORES PÚBLICOS DE LA UNIVERSIDAD DE LAS FUERZAS ARMADAS ESPE EXTENSIÓN LATACUNGA, QUE CUENTAN CON UN BAJO NIVEL DE RENDIMIENTO FÍSICO Y PSICOLÓGICO?</a:t>
            </a:r>
            <a:endPar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AutoShape 2" descr="Resultado de imagen para imagenes de FORMULACIÃN DEL PROBLE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Resultado de imagen para imagenes de FORMULACIÃN DEL PROBL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247" y="1389888"/>
            <a:ext cx="2358474" cy="2667763"/>
          </a:xfrm>
          <a:prstGeom prst="rect">
            <a:avLst/>
          </a:prstGeom>
          <a:noFill/>
          <a:extLst>
            <a:ext uri="{909E8E84-426E-40DD-AFC4-6F175D3DCCD1}">
              <a14:hiddenFill xmlns:a14="http://schemas.microsoft.com/office/drawing/2010/main">
                <a:solidFill>
                  <a:srgbClr val="FFFFFF"/>
                </a:solidFill>
              </a14:hiddenFill>
            </a:ext>
          </a:extLst>
        </p:spPr>
      </p:pic>
      <p:sp>
        <p:nvSpPr>
          <p:cNvPr id="6" name="Llamada ovalada 5"/>
          <p:cNvSpPr/>
          <p:nvPr/>
        </p:nvSpPr>
        <p:spPr>
          <a:xfrm>
            <a:off x="3318721" y="1389888"/>
            <a:ext cx="4497555" cy="182956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ESTA REALIDAD DE LOS SERVIDORES PUBLICOS NOS PERMITE FORMULAR EL PROBLEMA CENTRAL DE LA INVESTIGACIÓN….</a:t>
            </a:r>
            <a:endParaRPr lang="en-US" dirty="0"/>
          </a:p>
        </p:txBody>
      </p:sp>
    </p:spTree>
    <p:extLst>
      <p:ext uri="{BB962C8B-B14F-4D97-AF65-F5344CB8AC3E}">
        <p14:creationId xmlns:p14="http://schemas.microsoft.com/office/powerpoint/2010/main" val="3045903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       </a:t>
            </a:r>
            <a:r>
              <a:rPr lang="es-EC" sz="4800" dirty="0">
                <a:latin typeface="Times New Roman" panose="02020603050405020304" pitchFamily="18" charset="0"/>
                <a:cs typeface="Times New Roman" panose="02020603050405020304" pitchFamily="18" charset="0"/>
              </a:rPr>
              <a:t>OBJETIVO GENERAL</a:t>
            </a:r>
            <a:endParaRPr lang="en-US" sz="4800" dirty="0">
              <a:latin typeface="Times New Roman" panose="02020603050405020304" pitchFamily="18" charset="0"/>
              <a:cs typeface="Times New Roman" panose="02020603050405020304" pitchFamily="18" charset="0"/>
            </a:endParaRPr>
          </a:p>
        </p:txBody>
      </p:sp>
      <p:pic>
        <p:nvPicPr>
          <p:cNvPr id="2050" name="Picture 2" descr="Resultado de imagen para imagenes de un objetivo gener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2144642"/>
            <a:ext cx="2670486" cy="306346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048000" y="2344088"/>
            <a:ext cx="6672470" cy="3416320"/>
          </a:xfrm>
          <a:prstGeom prst="rect">
            <a:avLst/>
          </a:prstGeom>
        </p:spPr>
        <p:txBody>
          <a:bodyPr wrap="square">
            <a:spAutoFit/>
          </a:bodyPr>
          <a:lstStyle/>
          <a:p>
            <a:pPr marL="457200" algn="just">
              <a:lnSpc>
                <a:spcPct val="150000"/>
              </a:lnSpc>
              <a:spcAft>
                <a:spcPts val="0"/>
              </a:spcAft>
            </a:pPr>
            <a:r>
              <a:rPr lang="es-E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Aplicar un plan de Recreación Laboral físico-recreativo para disminuir el sedentarismo de los servidores públicos de la Universidad de las Fuerzas Armadas ESPE extensión Latacunga, que cuentan con un bajo nivel de rendimiento físico y psicológico.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21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080" y="173182"/>
            <a:ext cx="8596668" cy="782782"/>
          </a:xfrm>
        </p:spPr>
        <p:txBody>
          <a:bodyPr>
            <a:normAutofit/>
          </a:bodyPr>
          <a:lstStyle/>
          <a:p>
            <a:pPr algn="ctr"/>
            <a:r>
              <a:rPr lang="es-EC" sz="4400" dirty="0">
                <a:latin typeface="Times New Roman" panose="02020603050405020304" pitchFamily="18" charset="0"/>
                <a:cs typeface="Times New Roman" panose="02020603050405020304" pitchFamily="18" charset="0"/>
              </a:rPr>
              <a:t>OBJETIVOS ESPECIFICOS</a:t>
            </a:r>
            <a:endParaRPr lang="en-US" sz="4400" dirty="0">
              <a:latin typeface="Times New Roman" panose="02020603050405020304" pitchFamily="18" charset="0"/>
              <a:cs typeface="Times New Roman" panose="02020603050405020304" pitchFamily="18" charset="0"/>
            </a:endParaRPr>
          </a:p>
        </p:txBody>
      </p:sp>
      <p:pic>
        <p:nvPicPr>
          <p:cNvPr id="3074"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972" y="1582340"/>
            <a:ext cx="1827428" cy="392484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41764" y="955964"/>
            <a:ext cx="8333509" cy="5632311"/>
          </a:xfrm>
          <a:prstGeom prst="rect">
            <a:avLst/>
          </a:prstGeom>
        </p:spPr>
        <p:txBody>
          <a:bodyPr wrap="square">
            <a:spAutoFit/>
          </a:bodyPr>
          <a:lstStyle/>
          <a:p>
            <a:pPr marL="742950" indent="-285750" algn="just">
              <a:lnSpc>
                <a:spcPct val="150000"/>
              </a:lnSpc>
              <a:spcAft>
                <a:spcPts val="0"/>
              </a:spcAft>
              <a:buFont typeface="Wingdings" panose="05000000000000000000" pitchFamily="2" charset="2"/>
              <a:buChar char="ü"/>
            </a:pPr>
            <a:r>
              <a:rPr lang="es-ES" sz="1900" dirty="0">
                <a:latin typeface="Times New Roman" panose="02020603050405020304" pitchFamily="18" charset="0"/>
                <a:ea typeface="Calibri" panose="020F0502020204030204" pitchFamily="34" charset="0"/>
                <a:cs typeface="Times New Roman" panose="02020603050405020304" pitchFamily="18" charset="0"/>
              </a:rPr>
              <a:t>Analizar críticamente información científica sobre la recreación y el nivel de sedentarismo de los servidores públicos de la Universidad de las Fuerzas Armadas ESPE extensión Latacunga.</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marL="742950" indent="-285750" algn="just">
              <a:lnSpc>
                <a:spcPct val="150000"/>
              </a:lnSpc>
              <a:spcAft>
                <a:spcPts val="0"/>
              </a:spcAft>
              <a:buFont typeface="Wingdings" panose="05000000000000000000" pitchFamily="2" charset="2"/>
              <a:buChar char="ü"/>
            </a:pPr>
            <a:r>
              <a:rPr lang="es-ES" sz="1900" dirty="0">
                <a:latin typeface="Times New Roman" panose="02020603050405020304" pitchFamily="18" charset="0"/>
                <a:ea typeface="Calibri" panose="020F0502020204030204" pitchFamily="34" charset="0"/>
                <a:cs typeface="Times New Roman" panose="02020603050405020304" pitchFamily="18" charset="0"/>
              </a:rPr>
              <a:t>Diagnosticar el estado actual de la recreación laboral y los niveles de sedentarismo en los servidores públicos de la Universidad de la Fuerzas Armadas ESPE extensión Latacunga.</a:t>
            </a:r>
          </a:p>
          <a:p>
            <a:pPr marL="742950" indent="-285750" algn="just">
              <a:lnSpc>
                <a:spcPct val="150000"/>
              </a:lnSpc>
              <a:spcAft>
                <a:spcPts val="0"/>
              </a:spcAft>
              <a:buFont typeface="Wingdings" panose="05000000000000000000" pitchFamily="2" charset="2"/>
              <a:buChar char="ü"/>
            </a:pPr>
            <a:r>
              <a:rPr lang="es-ES" sz="1900" dirty="0">
                <a:latin typeface="Times New Roman" panose="02020603050405020304" pitchFamily="18" charset="0"/>
                <a:ea typeface="Calibri" panose="020F0502020204030204" pitchFamily="34" charset="0"/>
                <a:cs typeface="Times New Roman" panose="02020603050405020304" pitchFamily="18" charset="0"/>
              </a:rPr>
              <a:t>Proponer la creación de un plan de actividades físico-recreativas para disminuir el nivel de sedentarismo en los participantes en la investigación.</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marL="742950" indent="-285750" algn="just">
              <a:lnSpc>
                <a:spcPct val="150000"/>
              </a:lnSpc>
              <a:spcAft>
                <a:spcPts val="0"/>
              </a:spcAft>
              <a:buFont typeface="Wingdings" panose="05000000000000000000" pitchFamily="2" charset="2"/>
              <a:buChar char="ü"/>
            </a:pPr>
            <a:r>
              <a:rPr lang="es-ES" sz="1900" dirty="0">
                <a:latin typeface="Times New Roman" panose="02020603050405020304" pitchFamily="18" charset="0"/>
                <a:ea typeface="Calibri" panose="020F0502020204030204" pitchFamily="34" charset="0"/>
                <a:cs typeface="Times New Roman" panose="02020603050405020304" pitchFamily="18" charset="0"/>
              </a:rPr>
              <a:t>Aplicar un plan de actividades físico-recreativas que contribuya a bajar los niveles de sedentarismo por medio de la recreación laboral.</a:t>
            </a:r>
          </a:p>
          <a:p>
            <a:pPr marL="742950" indent="-285750" algn="just">
              <a:lnSpc>
                <a:spcPct val="150000"/>
              </a:lnSpc>
              <a:spcAft>
                <a:spcPts val="0"/>
              </a:spcAft>
              <a:buFont typeface="Wingdings" panose="05000000000000000000" pitchFamily="2" charset="2"/>
              <a:buChar char="ü"/>
            </a:pPr>
            <a:r>
              <a:rPr lang="es-ES" sz="1900" dirty="0">
                <a:latin typeface="Times New Roman" panose="02020603050405020304" pitchFamily="18" charset="0"/>
                <a:ea typeface="Calibri" panose="020F0502020204030204" pitchFamily="34" charset="0"/>
                <a:cs typeface="Times New Roman" panose="02020603050405020304" pitchFamily="18" charset="0"/>
              </a:rPr>
              <a:t>Evaluar el impacto del plan de actividades físico-recreativas propuesto en la investigación</a:t>
            </a:r>
            <a:r>
              <a:rPr lang="es-E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60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4114" y="609600"/>
            <a:ext cx="5921829" cy="805543"/>
          </a:xfrm>
        </p:spPr>
        <p:txBody>
          <a:bodyPr>
            <a:normAutofit/>
          </a:bodyPr>
          <a:lstStyle/>
          <a:p>
            <a:pPr algn="ctr"/>
            <a:r>
              <a:rPr lang="es-EC" sz="4400" dirty="0"/>
              <a:t>JUSTIFICACIÓN</a:t>
            </a:r>
            <a:endParaRPr lang="en-US" sz="4400" dirty="0"/>
          </a:p>
        </p:txBody>
      </p:sp>
      <p:sp>
        <p:nvSpPr>
          <p:cNvPr id="3" name="Marcador de contenido 2"/>
          <p:cNvSpPr>
            <a:spLocks noGrp="1"/>
          </p:cNvSpPr>
          <p:nvPr>
            <p:ph idx="1"/>
          </p:nvPr>
        </p:nvSpPr>
        <p:spPr>
          <a:xfrm>
            <a:off x="677333" y="1415143"/>
            <a:ext cx="8902095" cy="5050971"/>
          </a:xfrm>
        </p:spPr>
        <p:txBody>
          <a:bodyPr>
            <a:normAutofit/>
          </a:bodyPr>
          <a:lstStyle/>
          <a:p>
            <a:pPr algn="just">
              <a:buFont typeface="Wingdings" panose="05000000000000000000" pitchFamily="2" charset="2"/>
              <a:buChar char="v"/>
            </a:pPr>
            <a:r>
              <a:rPr lang="es-ES" sz="2300" dirty="0">
                <a:latin typeface="Times New Roman" panose="02020603050405020304" pitchFamily="18" charset="0"/>
                <a:cs typeface="Times New Roman" panose="02020603050405020304" pitchFamily="18" charset="0"/>
              </a:rPr>
              <a:t>la recreación en la disminución del nivel de sedentarismo en los servidores públicos, orientados a crear una cultura de actividad física, además tiene gran importancia ya que disminuye los niveles de sedentarismo.</a:t>
            </a:r>
          </a:p>
          <a:p>
            <a:pPr algn="just">
              <a:buFont typeface="Wingdings" panose="05000000000000000000" pitchFamily="2" charset="2"/>
              <a:buChar char="v"/>
            </a:pPr>
            <a:r>
              <a:rPr lang="es-ES" sz="2300" dirty="0">
                <a:latin typeface="Times New Roman" panose="02020603050405020304" pitchFamily="18" charset="0"/>
                <a:cs typeface="Times New Roman" panose="02020603050405020304" pitchFamily="18" charset="0"/>
              </a:rPr>
              <a:t>No existe un plan de actividades físico-recreativo laboral para los servidores públicos de la Universidad de las Fuerzas Armadas ESPE extensión Latacunga, que garantice una estabilidad laboral.</a:t>
            </a:r>
          </a:p>
          <a:p>
            <a:pPr algn="just">
              <a:buFont typeface="Wingdings" panose="05000000000000000000" pitchFamily="2" charset="2"/>
              <a:buChar char="v"/>
            </a:pPr>
            <a:r>
              <a:rPr lang="es-ES" sz="2300" dirty="0">
                <a:latin typeface="Times New Roman" panose="02020603050405020304" pitchFamily="18" charset="0"/>
                <a:cs typeface="Times New Roman" panose="02020603050405020304" pitchFamily="18" charset="0"/>
              </a:rPr>
              <a:t>Es factible, ya que contamos con los recursos económicos y financieros necesarios para cubrirlos.</a:t>
            </a:r>
          </a:p>
          <a:p>
            <a:pPr algn="just">
              <a:buFont typeface="Wingdings" panose="05000000000000000000" pitchFamily="2" charset="2"/>
              <a:buChar char="v"/>
            </a:pPr>
            <a:r>
              <a:rPr lang="es-ES" sz="2300" dirty="0">
                <a:latin typeface="Times New Roman" panose="02020603050405020304" pitchFamily="18" charset="0"/>
                <a:cs typeface="Times New Roman" panose="02020603050405020304" pitchFamily="18" charset="0"/>
              </a:rPr>
              <a:t>Contamos con el apoyo de los directivos de la institución, los servidores públicos participantes y la voluntad para cumplir la meta que nos hemos propuesto en todo el proceso investigativo.</a:t>
            </a:r>
            <a:endParaRPr lang="en-US" sz="23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2793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57200"/>
            <a:ext cx="8596668" cy="891495"/>
          </a:xfrm>
        </p:spPr>
        <p:txBody>
          <a:bodyPr>
            <a:normAutofit/>
          </a:bodyPr>
          <a:lstStyle/>
          <a:p>
            <a:pPr algn="ctr"/>
            <a:r>
              <a:rPr lang="es-EC" sz="4800" dirty="0">
                <a:latin typeface="Times New Roman" panose="02020603050405020304" pitchFamily="18" charset="0"/>
                <a:cs typeface="Times New Roman" panose="02020603050405020304" pitchFamily="18" charset="0"/>
              </a:rPr>
              <a:t>VARIABLES DE ESTUDIO</a:t>
            </a:r>
            <a:endParaRPr lang="en-US" sz="48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52400" y="1611086"/>
            <a:ext cx="9971313" cy="5094513"/>
          </a:xfrm>
        </p:spPr>
        <p:txBody>
          <a:bodyPr>
            <a:normAutofit/>
          </a:bodyPr>
          <a:lstStyle/>
          <a:p>
            <a:pPr marL="0" indent="0">
              <a:buNone/>
            </a:pPr>
            <a:r>
              <a:rPr lang="es-EC" sz="4000" dirty="0">
                <a:latin typeface="Times New Roman" panose="02020603050405020304" pitchFamily="18" charset="0"/>
                <a:cs typeface="Times New Roman" panose="02020603050405020304" pitchFamily="18" charset="0"/>
              </a:rPr>
              <a:t>RECREACIÓN LABORAL</a:t>
            </a:r>
          </a:p>
          <a:p>
            <a:pPr marL="0" indent="0" algn="ctr">
              <a:buNone/>
            </a:pPr>
            <a:endParaRPr lang="es-EC" sz="4000" dirty="0">
              <a:latin typeface="Times New Roman" panose="02020603050405020304" pitchFamily="18" charset="0"/>
              <a:cs typeface="Times New Roman" panose="02020603050405020304" pitchFamily="18" charset="0"/>
            </a:endParaRPr>
          </a:p>
          <a:p>
            <a:pPr marL="0" indent="0" algn="ctr">
              <a:buNone/>
            </a:pPr>
            <a:r>
              <a:rPr lang="es-EC" sz="4000" dirty="0">
                <a:latin typeface="Times New Roman" panose="02020603050405020304" pitchFamily="18" charset="0"/>
                <a:cs typeface="Times New Roman" panose="02020603050405020304" pitchFamily="18" charset="0"/>
              </a:rPr>
              <a:t>			</a:t>
            </a:r>
          </a:p>
          <a:p>
            <a:pPr marL="0" indent="0" algn="ctr">
              <a:buNone/>
            </a:pPr>
            <a:endParaRPr lang="es-EC" sz="4000" dirty="0">
              <a:latin typeface="Times New Roman" panose="02020603050405020304" pitchFamily="18" charset="0"/>
              <a:cs typeface="Times New Roman" panose="02020603050405020304" pitchFamily="18" charset="0"/>
            </a:endParaRPr>
          </a:p>
          <a:p>
            <a:pPr marL="0" indent="0" algn="ctr">
              <a:buNone/>
            </a:pPr>
            <a:r>
              <a:rPr lang="es-EC" sz="4000" dirty="0">
                <a:latin typeface="Times New Roman" panose="02020603050405020304" pitchFamily="18" charset="0"/>
                <a:cs typeface="Times New Roman" panose="02020603050405020304" pitchFamily="18" charset="0"/>
              </a:rPr>
              <a:t>							SEDENTARISMO</a:t>
            </a:r>
            <a:endParaRPr lang="en-US" sz="40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6052457" y="1971437"/>
            <a:ext cx="3374572" cy="1816792"/>
          </a:xfrm>
          <a:prstGeom prst="rect">
            <a:avLst/>
          </a:prstGeom>
        </p:spPr>
      </p:pic>
      <p:pic>
        <p:nvPicPr>
          <p:cNvPr id="5" name="Imagen 4"/>
          <p:cNvPicPr>
            <a:picLocks noChangeAspect="1"/>
          </p:cNvPicPr>
          <p:nvPr/>
        </p:nvPicPr>
        <p:blipFill>
          <a:blip r:embed="rId3"/>
          <a:stretch>
            <a:fillRect/>
          </a:stretch>
        </p:blipFill>
        <p:spPr>
          <a:xfrm>
            <a:off x="677334" y="4528457"/>
            <a:ext cx="3747407" cy="1763485"/>
          </a:xfrm>
          <a:prstGeom prst="rect">
            <a:avLst/>
          </a:prstGeom>
        </p:spPr>
      </p:pic>
    </p:spTree>
    <p:extLst>
      <p:ext uri="{BB962C8B-B14F-4D97-AF65-F5344CB8AC3E}">
        <p14:creationId xmlns:p14="http://schemas.microsoft.com/office/powerpoint/2010/main" val="54996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016" y="209549"/>
            <a:ext cx="8596668" cy="813707"/>
          </a:xfrm>
        </p:spPr>
        <p:txBody>
          <a:bodyPr/>
          <a:lstStyle/>
          <a:p>
            <a:pPr algn="ctr"/>
            <a:r>
              <a:rPr lang="es-EC" dirty="0"/>
              <a:t>CONCEPTUALIZACIÓN </a:t>
            </a:r>
            <a:r>
              <a:rPr lang="es-EC" sz="2400" dirty="0">
                <a:latin typeface="Times New Roman" panose="02020603050405020304" pitchFamily="18" charset="0"/>
                <a:cs typeface="Times New Roman" panose="02020603050405020304" pitchFamily="18" charset="0"/>
              </a:rPr>
              <a:t>DE</a:t>
            </a:r>
            <a:r>
              <a:rPr lang="es-EC" dirty="0"/>
              <a:t> VARIABLES</a:t>
            </a:r>
            <a:endParaRPr lang="en-US" dirty="0"/>
          </a:p>
        </p:txBody>
      </p:sp>
      <p:sp>
        <p:nvSpPr>
          <p:cNvPr id="12" name="Rectángulo 11"/>
          <p:cNvSpPr/>
          <p:nvPr/>
        </p:nvSpPr>
        <p:spPr>
          <a:xfrm>
            <a:off x="407016" y="1284514"/>
            <a:ext cx="9128869" cy="5377543"/>
          </a:xfrm>
          <a:prstGeom prst="rect">
            <a:avLst/>
          </a:prstGeom>
        </p:spPr>
        <p:txBody>
          <a:bodyPr/>
          <a:lstStyle/>
          <a:p>
            <a:pPr lvl="0"/>
            <a:r>
              <a:rPr lang="es-ES" sz="3600" dirty="0">
                <a:latin typeface="Times New Roman" panose="02020603050405020304" pitchFamily="18" charset="0"/>
                <a:cs typeface="Times New Roman" panose="02020603050405020304" pitchFamily="18" charset="0"/>
              </a:rPr>
              <a:t>RECREACIÓN LABORAL.- </a:t>
            </a:r>
            <a:r>
              <a:rPr lang="es-MX" sz="2400" dirty="0">
                <a:latin typeface="Times New Roman" panose="02020603050405020304" pitchFamily="18" charset="0"/>
                <a:cs typeface="Times New Roman" panose="02020603050405020304" pitchFamily="18" charset="0"/>
              </a:rPr>
              <a:t>Conjunto de actividades, emociones, experiencias y vivencias planificadas que se realizan en los centros de trabajo, las cuales son diseñadas a partir de las características y necesidades de la población para desarrollar y mantener el equilibrio social, emocional y físico del trabajador.</a:t>
            </a:r>
          </a:p>
          <a:p>
            <a:pPr lvl="0"/>
            <a:endParaRPr lang="es-MX" sz="2400" dirty="0">
              <a:latin typeface="Times New Roman" panose="02020603050405020304" pitchFamily="18" charset="0"/>
              <a:cs typeface="Times New Roman" panose="02020603050405020304" pitchFamily="18" charset="0"/>
            </a:endParaRPr>
          </a:p>
          <a:p>
            <a:pPr lvl="0"/>
            <a:endParaRPr lang="es-MX" sz="2400" dirty="0">
              <a:latin typeface="Times New Roman" panose="02020603050405020304" pitchFamily="18" charset="0"/>
              <a:cs typeface="Times New Roman" panose="02020603050405020304" pitchFamily="18" charset="0"/>
            </a:endParaRPr>
          </a:p>
          <a:p>
            <a:pPr lvl="0"/>
            <a:endParaRPr lang="es-MX" sz="2400" dirty="0">
              <a:latin typeface="Times New Roman" panose="02020603050405020304" pitchFamily="18" charset="0"/>
              <a:cs typeface="Times New Roman" panose="02020603050405020304" pitchFamily="18" charset="0"/>
            </a:endParaRPr>
          </a:p>
          <a:p>
            <a:pPr lvl="0"/>
            <a:r>
              <a:rPr lang="es-ES" sz="3600" dirty="0">
                <a:latin typeface="Times New Roman" panose="02020603050405020304" pitchFamily="18" charset="0"/>
                <a:cs typeface="Times New Roman" panose="02020603050405020304" pitchFamily="18" charset="0"/>
              </a:rPr>
              <a:t>SEDENTARISMO.- </a:t>
            </a:r>
            <a:r>
              <a:rPr lang="es-ES" sz="2400" dirty="0">
                <a:latin typeface="Times New Roman" panose="02020603050405020304" pitchFamily="18" charset="0"/>
                <a:cs typeface="Times New Roman" panose="02020603050405020304" pitchFamily="18" charset="0"/>
              </a:rPr>
              <a:t>Acompañado a una falta de actividad física, una vida sin moverse, estar mucho tiempo sentado, es lo que generalmente la mayoría de las personas hacen actualmente, ya sea por su trabajo frente al computador y por lo largos periodos que tiempo que eso demanda</a:t>
            </a:r>
          </a:p>
        </p:txBody>
      </p:sp>
    </p:spTree>
    <p:extLst>
      <p:ext uri="{BB962C8B-B14F-4D97-AF65-F5344CB8AC3E}">
        <p14:creationId xmlns:p14="http://schemas.microsoft.com/office/powerpoint/2010/main" val="319076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76518"/>
            <a:ext cx="8596668" cy="519953"/>
          </a:xfrm>
        </p:spPr>
        <p:txBody>
          <a:bodyPr>
            <a:normAutofit/>
          </a:bodyPr>
          <a:lstStyle/>
          <a:p>
            <a:pPr algn="ctr"/>
            <a:r>
              <a:rPr lang="es-EC" sz="2800" dirty="0">
                <a:latin typeface="Times New Roman" panose="02020603050405020304" pitchFamily="18" charset="0"/>
                <a:cs typeface="Times New Roman" panose="02020603050405020304" pitchFamily="18" charset="0"/>
              </a:rPr>
              <a:t>OPERACIONALIZACIÓN DE VARIABLES</a:t>
            </a:r>
            <a:endParaRPr lang="en-US" sz="2800" dirty="0">
              <a:latin typeface="Times New Roman" panose="02020603050405020304" pitchFamily="18" charset="0"/>
              <a:cs typeface="Times New Roman" panose="02020603050405020304" pitchFamily="18"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2844811922"/>
              </p:ext>
            </p:extLst>
          </p:nvPr>
        </p:nvGraphicFramePr>
        <p:xfrm>
          <a:off x="161365" y="376518"/>
          <a:ext cx="9610165" cy="6481482"/>
        </p:xfrm>
        <a:graphic>
          <a:graphicData uri="http://schemas.openxmlformats.org/presentationml/2006/ole">
            <mc:AlternateContent xmlns:mc="http://schemas.openxmlformats.org/markup-compatibility/2006">
              <mc:Choice xmlns:v="urn:schemas-microsoft-com:vml" Requires="v">
                <p:oleObj spid="_x0000_s1192" name="Documento" r:id="rId3" imgW="6081788" imgH="4684869" progId="Word.Document.12">
                  <p:embed/>
                </p:oleObj>
              </mc:Choice>
              <mc:Fallback>
                <p:oleObj name="Documento" r:id="rId3" imgW="6081788" imgH="4684869" progId="Word.Document.12">
                  <p:embed/>
                  <p:pic>
                    <p:nvPicPr>
                      <p:cNvPr id="0" name=""/>
                      <p:cNvPicPr/>
                      <p:nvPr/>
                    </p:nvPicPr>
                    <p:blipFill>
                      <a:blip r:embed="rId4"/>
                      <a:stretch>
                        <a:fillRect/>
                      </a:stretch>
                    </p:blipFill>
                    <p:spPr>
                      <a:xfrm>
                        <a:off x="161365" y="376518"/>
                        <a:ext cx="9610165" cy="6481482"/>
                      </a:xfrm>
                      <a:prstGeom prst="rect">
                        <a:avLst/>
                      </a:prstGeom>
                    </p:spPr>
                  </p:pic>
                </p:oleObj>
              </mc:Fallback>
            </mc:AlternateContent>
          </a:graphicData>
        </a:graphic>
      </p:graphicFrame>
    </p:spTree>
    <p:extLst>
      <p:ext uri="{BB962C8B-B14F-4D97-AF65-F5344CB8AC3E}">
        <p14:creationId xmlns:p14="http://schemas.microsoft.com/office/powerpoint/2010/main" val="246306773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5820</TotalTime>
  <Words>1574</Words>
  <Application>Microsoft Office PowerPoint</Application>
  <PresentationFormat>Personalizado</PresentationFormat>
  <Paragraphs>130</Paragraphs>
  <Slides>25</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Faceta</vt:lpstr>
      <vt:lpstr>Documento</vt:lpstr>
      <vt:lpstr>Presentación de PowerPoint</vt:lpstr>
      <vt:lpstr>PLANTEAMIENTO DEL PROBLEMA</vt:lpstr>
      <vt:lpstr>FORMULACIÓN DEL PROBLEMA</vt:lpstr>
      <vt:lpstr>       OBJETIVO GENERAL</vt:lpstr>
      <vt:lpstr>OBJETIVOS ESPECIFICOS</vt:lpstr>
      <vt:lpstr>JUSTIFICACIÓN</vt:lpstr>
      <vt:lpstr>VARIABLES DE ESTUDIO</vt:lpstr>
      <vt:lpstr>CONCEPTUALIZACIÓN DE VARIABLES</vt:lpstr>
      <vt:lpstr>OPERACIONALIZACIÓN DE VARIABLES</vt:lpstr>
      <vt:lpstr>ALCANCES</vt:lpstr>
      <vt:lpstr>APORTE</vt:lpstr>
      <vt:lpstr>LA RECREACIÓN</vt:lpstr>
      <vt:lpstr>DEFINICIÓN</vt:lpstr>
      <vt:lpstr>BENEFICIOS DE LA RECREACIÓN LABORAL</vt:lpstr>
      <vt:lpstr>CARACTERISTICAS DE LA RECREACIÓN</vt:lpstr>
      <vt:lpstr>SEDENTARISMO</vt:lpstr>
      <vt:lpstr>CARACERÍSTICAS DEL SEDENTARISMO</vt:lpstr>
      <vt:lpstr>EL SEDENTARISMO Y SU IMPACTO EN LOS TRABAJADORES</vt:lpstr>
      <vt:lpstr>EL SEDENTARISMO Y SUS CONSECUENCIAS </vt:lpstr>
      <vt:lpstr>MÉTODOS Y PROCEDIMIENTO</vt:lpstr>
      <vt:lpstr>DISEÑO DE LA INVESTIGACIÓN</vt:lpstr>
      <vt:lpstr>POBLACIÓN Y MUESTRA</vt:lpstr>
      <vt:lpstr>TÉCNICAS DE INVESTIGACIÓN</vt:lpstr>
      <vt:lpstr>RECOPILACIÓN DE DATOS ESTADISTICOS</vt:lpstr>
      <vt:lpstr>CLIMA ORGANIZACIONAL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VICERRECTORADO DE INVESTIGACIÓN, INNOVACIÓN Y TRANSFERENCIA DE TECNOLOGÍA CENTRO DE POSGRADOS  MAESTRÍA EN RECREACIÓN Y TIEMPO LIBRE TEMA: LA RECREACIÓN LABORAL Y SU INCIDENCIA EN EL SEDENTARISMO EN LOS SERVIDORES PÚBLICOS DE LA UNIVERSIDAD DE FUERZAS ARMADAS ESPE EXTENSIÓN LATACUNGA.</dc:title>
  <dc:creator>Usuario de Windows</dc:creator>
  <cp:lastModifiedBy>PC2</cp:lastModifiedBy>
  <cp:revision>107</cp:revision>
  <dcterms:created xsi:type="dcterms:W3CDTF">2019-04-30T15:35:30Z</dcterms:created>
  <dcterms:modified xsi:type="dcterms:W3CDTF">2020-11-17T17:32:54Z</dcterms:modified>
</cp:coreProperties>
</file>