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48" r:id="rId2"/>
    <p:sldId id="367" r:id="rId3"/>
    <p:sldId id="368" r:id="rId4"/>
    <p:sldId id="396" r:id="rId5"/>
    <p:sldId id="390" r:id="rId6"/>
    <p:sldId id="391" r:id="rId7"/>
    <p:sldId id="392" r:id="rId8"/>
    <p:sldId id="393" r:id="rId9"/>
    <p:sldId id="397" r:id="rId10"/>
    <p:sldId id="264" r:id="rId11"/>
    <p:sldId id="369" r:id="rId12"/>
    <p:sldId id="303" r:id="rId13"/>
    <p:sldId id="370" r:id="rId14"/>
    <p:sldId id="377" r:id="rId15"/>
    <p:sldId id="376" r:id="rId16"/>
    <p:sldId id="375" r:id="rId17"/>
    <p:sldId id="374" r:id="rId18"/>
    <p:sldId id="373" r:id="rId19"/>
    <p:sldId id="372" r:id="rId20"/>
    <p:sldId id="356" r:id="rId21"/>
    <p:sldId id="357" r:id="rId22"/>
    <p:sldId id="359" r:id="rId23"/>
    <p:sldId id="360" r:id="rId24"/>
    <p:sldId id="361" r:id="rId25"/>
    <p:sldId id="362" r:id="rId26"/>
    <p:sldId id="363" r:id="rId27"/>
    <p:sldId id="378" r:id="rId28"/>
    <p:sldId id="379" r:id="rId29"/>
    <p:sldId id="381" r:id="rId30"/>
    <p:sldId id="380" r:id="rId31"/>
    <p:sldId id="382" r:id="rId32"/>
    <p:sldId id="383" r:id="rId33"/>
    <p:sldId id="384" r:id="rId34"/>
    <p:sldId id="386" r:id="rId35"/>
    <p:sldId id="385" r:id="rId36"/>
    <p:sldId id="394" r:id="rId37"/>
    <p:sldId id="395" r:id="rId38"/>
    <p:sldId id="387" r:id="rId39"/>
    <p:sldId id="388" r:id="rId40"/>
    <p:sldId id="38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3E"/>
    <a:srgbClr val="6BB0DF"/>
    <a:srgbClr val="FFFF66"/>
    <a:srgbClr val="003300"/>
    <a:srgbClr val="F685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76" autoAdjust="0"/>
    <p:restoredTop sz="73563" autoAdjust="0"/>
  </p:normalViewPr>
  <p:slideViewPr>
    <p:cSldViewPr>
      <p:cViewPr varScale="1">
        <p:scale>
          <a:sx n="51" d="100"/>
          <a:sy n="51" d="100"/>
        </p:scale>
        <p:origin x="1248" y="72"/>
      </p:cViewPr>
      <p:guideLst>
        <p:guide orient="horz" pos="2160"/>
        <p:guide pos="3792"/>
      </p:guideLst>
    </p:cSldViewPr>
  </p:slideViewPr>
  <p:outlineViewPr>
    <p:cViewPr>
      <p:scale>
        <a:sx n="33" d="100"/>
        <a:sy n="33" d="100"/>
      </p:scale>
      <p:origin x="0" y="-19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94"/>
    </p:cViewPr>
  </p:sorterViewPr>
  <p:notesViewPr>
    <p:cSldViewPr>
      <p:cViewPr>
        <p:scale>
          <a:sx n="90" d="100"/>
          <a:sy n="90" d="100"/>
        </p:scale>
        <p:origin x="2112" y="-6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A01A91-9945-4F11-8C1B-6AFD13DD0B04}" type="doc">
      <dgm:prSet loTypeId="urn:microsoft.com/office/officeart/2005/8/layout/v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C6B6EA-4916-487A-8FB6-199878AB9412}">
      <dgm:prSet phldrT="[Texto]" custT="1"/>
      <dgm:spPr/>
      <dgm:t>
        <a:bodyPr/>
        <a:lstStyle/>
        <a:p>
          <a:pPr algn="l"/>
          <a:r>
            <a:rPr lang="es-EC" sz="1800" b="1" dirty="0">
              <a:latin typeface="Arial" panose="020B0604020202020204" pitchFamily="34" charset="0"/>
              <a:cs typeface="Arial" panose="020B0604020202020204" pitchFamily="34" charset="0"/>
            </a:rPr>
            <a:t>3.1</a:t>
          </a:r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 Área de estudio e influencia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7410B-7892-4690-9C95-FD7762F382D6}" type="parTrans" cxnId="{F1C4D03D-019F-4EE5-AB1C-9B3180FE396E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295E12-424B-4E4E-9307-9A3D95FAA931}" type="sibTrans" cxnId="{F1C4D03D-019F-4EE5-AB1C-9B3180FE396E}">
      <dgm:prSet custT="1"/>
      <dgm:spPr>
        <a:solidFill>
          <a:schemeClr val="accent2">
            <a:alpha val="90000"/>
          </a:schemeClr>
        </a:solidFill>
      </dgm:spPr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5DA134-769B-4793-BFEA-4A9EFA9B635C}">
      <dgm:prSet phldrT="[Texto]" custT="1"/>
      <dgm:spPr/>
      <dgm:t>
        <a:bodyPr/>
        <a:lstStyle/>
        <a:p>
          <a:pPr algn="l"/>
          <a:r>
            <a:rPr lang="es-EC" sz="1800" b="1" dirty="0">
              <a:latin typeface="Arial" panose="020B0604020202020204" pitchFamily="34" charset="0"/>
              <a:cs typeface="Arial" panose="020B0604020202020204" pitchFamily="34" charset="0"/>
            </a:rPr>
            <a:t>3.2</a:t>
          </a:r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 Muestreo 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A042C6-D7B3-4381-A4CC-4C187C8AC88B}" type="parTrans" cxnId="{1595F276-CEA2-48C4-850D-44C140143D47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959690-BD0B-4433-975D-CFDA9658DAA5}" type="sibTrans" cxnId="{1595F276-CEA2-48C4-850D-44C140143D47}">
      <dgm:prSet custT="1"/>
      <dgm:spPr>
        <a:solidFill>
          <a:schemeClr val="accent2">
            <a:alpha val="90000"/>
          </a:schemeClr>
        </a:solidFill>
        <a:ln>
          <a:noFill/>
        </a:ln>
      </dgm:spPr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2E166C-A9D0-4F80-A68E-E867077C07EC}">
      <dgm:prSet phldrT="[Texto]" custT="1"/>
      <dgm:spPr/>
      <dgm:t>
        <a:bodyPr/>
        <a:lstStyle/>
        <a:p>
          <a:pPr algn="l"/>
          <a:r>
            <a:rPr lang="es-EC" sz="1800" b="1" dirty="0">
              <a:latin typeface="Arial" panose="020B0604020202020204" pitchFamily="34" charset="0"/>
              <a:cs typeface="Arial" panose="020B0604020202020204" pitchFamily="34" charset="0"/>
            </a:rPr>
            <a:t>3.3</a:t>
          </a:r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 Caracterización Fisicoquímica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CD213B-DFC5-489C-8E58-2FEDFAD23128}" type="parTrans" cxnId="{EA5DDC64-F433-4D93-8F99-3BB593788FD5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216E5D-A01B-403F-81E2-34471AD2BD3E}" type="sibTrans" cxnId="{EA5DDC64-F433-4D93-8F99-3BB593788FD5}">
      <dgm:prSet custT="1"/>
      <dgm:spPr>
        <a:solidFill>
          <a:schemeClr val="accent2">
            <a:alpha val="89804"/>
          </a:schemeClr>
        </a:solidFill>
      </dgm:spPr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81C9D1-D3F7-41C9-B6E4-6D4E0DDB0638}">
      <dgm:prSet phldrT="[Texto]" custT="1"/>
      <dgm:spPr/>
      <dgm:t>
        <a:bodyPr/>
        <a:lstStyle/>
        <a:p>
          <a:r>
            <a:rPr lang="es-EC" sz="1800" b="1" dirty="0">
              <a:latin typeface="Arial" panose="020B0604020202020204" pitchFamily="34" charset="0"/>
              <a:cs typeface="Arial" panose="020B0604020202020204" pitchFamily="34" charset="0"/>
            </a:rPr>
            <a:t>3.4</a:t>
          </a:r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 Determinación de carbamazepina y diclofenaco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25D44-D4CA-45EA-A980-10A7481B7E71}" type="parTrans" cxnId="{A7B40640-9924-45EA-8A61-B217F84E33BE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15D460-4DA0-4656-8CCA-C1ED334F9F62}" type="sibTrans" cxnId="{A7B40640-9924-45EA-8A61-B217F84E33BE}">
      <dgm:prSet custT="1"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347F3D-02ED-43F8-BBD4-2EC9229862A8}" type="pres">
      <dgm:prSet presAssocID="{D2A01A91-9945-4F11-8C1B-6AFD13DD0B04}" presName="outerComposite" presStyleCnt="0">
        <dgm:presLayoutVars>
          <dgm:chMax val="5"/>
          <dgm:dir/>
          <dgm:resizeHandles val="exact"/>
        </dgm:presLayoutVars>
      </dgm:prSet>
      <dgm:spPr/>
    </dgm:pt>
    <dgm:pt modelId="{BE7865A4-732D-4DE9-9123-1A75CD56B3C0}" type="pres">
      <dgm:prSet presAssocID="{D2A01A91-9945-4F11-8C1B-6AFD13DD0B04}" presName="dummyMaxCanvas" presStyleCnt="0">
        <dgm:presLayoutVars/>
      </dgm:prSet>
      <dgm:spPr/>
    </dgm:pt>
    <dgm:pt modelId="{564CFA14-3AAC-4103-8977-EED2DC05F70A}" type="pres">
      <dgm:prSet presAssocID="{D2A01A91-9945-4F11-8C1B-6AFD13DD0B04}" presName="FourNodes_1" presStyleLbl="node1" presStyleIdx="0" presStyleCnt="4">
        <dgm:presLayoutVars>
          <dgm:bulletEnabled val="1"/>
        </dgm:presLayoutVars>
      </dgm:prSet>
      <dgm:spPr/>
    </dgm:pt>
    <dgm:pt modelId="{7E3E0962-BD26-40B5-A05F-AC20120CE802}" type="pres">
      <dgm:prSet presAssocID="{D2A01A91-9945-4F11-8C1B-6AFD13DD0B04}" presName="FourNodes_2" presStyleLbl="node1" presStyleIdx="1" presStyleCnt="4">
        <dgm:presLayoutVars>
          <dgm:bulletEnabled val="1"/>
        </dgm:presLayoutVars>
      </dgm:prSet>
      <dgm:spPr/>
    </dgm:pt>
    <dgm:pt modelId="{BE88981C-462D-4093-9098-99F3CA7EFA57}" type="pres">
      <dgm:prSet presAssocID="{D2A01A91-9945-4F11-8C1B-6AFD13DD0B04}" presName="FourNodes_3" presStyleLbl="node1" presStyleIdx="2" presStyleCnt="4">
        <dgm:presLayoutVars>
          <dgm:bulletEnabled val="1"/>
        </dgm:presLayoutVars>
      </dgm:prSet>
      <dgm:spPr/>
    </dgm:pt>
    <dgm:pt modelId="{63932091-CD43-40E2-93A4-34150D0FA605}" type="pres">
      <dgm:prSet presAssocID="{D2A01A91-9945-4F11-8C1B-6AFD13DD0B04}" presName="FourNodes_4" presStyleLbl="node1" presStyleIdx="3" presStyleCnt="4" custLinFactNeighborX="2910">
        <dgm:presLayoutVars>
          <dgm:bulletEnabled val="1"/>
        </dgm:presLayoutVars>
      </dgm:prSet>
      <dgm:spPr/>
    </dgm:pt>
    <dgm:pt modelId="{28CC6808-AC7B-4F1F-93BB-560F5FFDFDB1}" type="pres">
      <dgm:prSet presAssocID="{D2A01A91-9945-4F11-8C1B-6AFD13DD0B04}" presName="FourConn_1-2" presStyleLbl="fgAccFollowNode1" presStyleIdx="0" presStyleCnt="3">
        <dgm:presLayoutVars>
          <dgm:bulletEnabled val="1"/>
        </dgm:presLayoutVars>
      </dgm:prSet>
      <dgm:spPr/>
    </dgm:pt>
    <dgm:pt modelId="{A06E618F-6484-4E4F-B2FD-9D07A65554BC}" type="pres">
      <dgm:prSet presAssocID="{D2A01A91-9945-4F11-8C1B-6AFD13DD0B04}" presName="FourConn_2-3" presStyleLbl="fgAccFollowNode1" presStyleIdx="1" presStyleCnt="3">
        <dgm:presLayoutVars>
          <dgm:bulletEnabled val="1"/>
        </dgm:presLayoutVars>
      </dgm:prSet>
      <dgm:spPr/>
    </dgm:pt>
    <dgm:pt modelId="{BEED6A77-6E0C-45A6-A37E-696861BA8020}" type="pres">
      <dgm:prSet presAssocID="{D2A01A91-9945-4F11-8C1B-6AFD13DD0B04}" presName="FourConn_3-4" presStyleLbl="fgAccFollowNode1" presStyleIdx="2" presStyleCnt="3">
        <dgm:presLayoutVars>
          <dgm:bulletEnabled val="1"/>
        </dgm:presLayoutVars>
      </dgm:prSet>
      <dgm:spPr/>
    </dgm:pt>
    <dgm:pt modelId="{1CCAA47D-6814-4039-A647-5E9DA9DF07F1}" type="pres">
      <dgm:prSet presAssocID="{D2A01A91-9945-4F11-8C1B-6AFD13DD0B04}" presName="FourNodes_1_text" presStyleLbl="node1" presStyleIdx="3" presStyleCnt="4">
        <dgm:presLayoutVars>
          <dgm:bulletEnabled val="1"/>
        </dgm:presLayoutVars>
      </dgm:prSet>
      <dgm:spPr/>
    </dgm:pt>
    <dgm:pt modelId="{CCEA189A-F65A-4005-AD66-1163266736D2}" type="pres">
      <dgm:prSet presAssocID="{D2A01A91-9945-4F11-8C1B-6AFD13DD0B04}" presName="FourNodes_2_text" presStyleLbl="node1" presStyleIdx="3" presStyleCnt="4">
        <dgm:presLayoutVars>
          <dgm:bulletEnabled val="1"/>
        </dgm:presLayoutVars>
      </dgm:prSet>
      <dgm:spPr/>
    </dgm:pt>
    <dgm:pt modelId="{55F70E0C-1C2C-4029-B375-910737B87C5D}" type="pres">
      <dgm:prSet presAssocID="{D2A01A91-9945-4F11-8C1B-6AFD13DD0B04}" presName="FourNodes_3_text" presStyleLbl="node1" presStyleIdx="3" presStyleCnt="4">
        <dgm:presLayoutVars>
          <dgm:bulletEnabled val="1"/>
        </dgm:presLayoutVars>
      </dgm:prSet>
      <dgm:spPr/>
    </dgm:pt>
    <dgm:pt modelId="{9C1E0C9C-A573-4D7B-B2D9-39EEA9ECD5E0}" type="pres">
      <dgm:prSet presAssocID="{D2A01A91-9945-4F11-8C1B-6AFD13DD0B04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08F78D1B-DB1E-4BE0-A5F1-604E93157CCF}" type="presOf" srcId="{D5959690-BD0B-4433-975D-CFDA9658DAA5}" destId="{A06E618F-6484-4E4F-B2FD-9D07A65554BC}" srcOrd="0" destOrd="0" presId="urn:microsoft.com/office/officeart/2005/8/layout/vProcess5"/>
    <dgm:cxn modelId="{F1C4D03D-019F-4EE5-AB1C-9B3180FE396E}" srcId="{D2A01A91-9945-4F11-8C1B-6AFD13DD0B04}" destId="{2CC6B6EA-4916-487A-8FB6-199878AB9412}" srcOrd="0" destOrd="0" parTransId="{98F7410B-7892-4690-9C95-FD7762F382D6}" sibTransId="{79295E12-424B-4E4E-9307-9A3D95FAA931}"/>
    <dgm:cxn modelId="{A7B40640-9924-45EA-8A61-B217F84E33BE}" srcId="{D2A01A91-9945-4F11-8C1B-6AFD13DD0B04}" destId="{BB81C9D1-D3F7-41C9-B6E4-6D4E0DDB0638}" srcOrd="3" destOrd="0" parTransId="{19425D44-D4CA-45EA-A980-10A7481B7E71}" sibTransId="{2915D460-4DA0-4656-8CCA-C1ED334F9F62}"/>
    <dgm:cxn modelId="{4E4D125B-5B7A-49FD-9BC2-C956E0F2ADFD}" type="presOf" srcId="{2CC6B6EA-4916-487A-8FB6-199878AB9412}" destId="{564CFA14-3AAC-4103-8977-EED2DC05F70A}" srcOrd="0" destOrd="0" presId="urn:microsoft.com/office/officeart/2005/8/layout/vProcess5"/>
    <dgm:cxn modelId="{EA5DDC64-F433-4D93-8F99-3BB593788FD5}" srcId="{D2A01A91-9945-4F11-8C1B-6AFD13DD0B04}" destId="{232E166C-A9D0-4F80-A68E-E867077C07EC}" srcOrd="2" destOrd="0" parTransId="{D9CD213B-DFC5-489C-8E58-2FEDFAD23128}" sibTransId="{C9216E5D-A01B-403F-81E2-34471AD2BD3E}"/>
    <dgm:cxn modelId="{F652F664-0AE3-450C-97C0-B74A70C34107}" type="presOf" srcId="{D05DA134-769B-4793-BFEA-4A9EFA9B635C}" destId="{CCEA189A-F65A-4005-AD66-1163266736D2}" srcOrd="1" destOrd="0" presId="urn:microsoft.com/office/officeart/2005/8/layout/vProcess5"/>
    <dgm:cxn modelId="{AFD19B6F-52D5-4CB4-A7BF-599D180CA552}" type="presOf" srcId="{C9216E5D-A01B-403F-81E2-34471AD2BD3E}" destId="{BEED6A77-6E0C-45A6-A37E-696861BA8020}" srcOrd="0" destOrd="0" presId="urn:microsoft.com/office/officeart/2005/8/layout/vProcess5"/>
    <dgm:cxn modelId="{1595F276-CEA2-48C4-850D-44C140143D47}" srcId="{D2A01A91-9945-4F11-8C1B-6AFD13DD0B04}" destId="{D05DA134-769B-4793-BFEA-4A9EFA9B635C}" srcOrd="1" destOrd="0" parTransId="{F7A042C6-D7B3-4381-A4CC-4C187C8AC88B}" sibTransId="{D5959690-BD0B-4433-975D-CFDA9658DAA5}"/>
    <dgm:cxn modelId="{D1427A59-D3D4-4EF9-9466-73C7B790A33F}" type="presOf" srcId="{BB81C9D1-D3F7-41C9-B6E4-6D4E0DDB0638}" destId="{9C1E0C9C-A573-4D7B-B2D9-39EEA9ECD5E0}" srcOrd="1" destOrd="0" presId="urn:microsoft.com/office/officeart/2005/8/layout/vProcess5"/>
    <dgm:cxn modelId="{0E675BAD-6EB2-44A7-9462-0A76CA6C23A7}" type="presOf" srcId="{2CC6B6EA-4916-487A-8FB6-199878AB9412}" destId="{1CCAA47D-6814-4039-A647-5E9DA9DF07F1}" srcOrd="1" destOrd="0" presId="urn:microsoft.com/office/officeart/2005/8/layout/vProcess5"/>
    <dgm:cxn modelId="{40E20CB0-15A8-4A04-9870-375907B8A823}" type="presOf" srcId="{232E166C-A9D0-4F80-A68E-E867077C07EC}" destId="{55F70E0C-1C2C-4029-B375-910737B87C5D}" srcOrd="1" destOrd="0" presId="urn:microsoft.com/office/officeart/2005/8/layout/vProcess5"/>
    <dgm:cxn modelId="{38F8E5BE-7D4F-4830-BCE6-75FDC2200E3B}" type="presOf" srcId="{232E166C-A9D0-4F80-A68E-E867077C07EC}" destId="{BE88981C-462D-4093-9098-99F3CA7EFA57}" srcOrd="0" destOrd="0" presId="urn:microsoft.com/office/officeart/2005/8/layout/vProcess5"/>
    <dgm:cxn modelId="{B84CECCB-2E31-4A59-9770-CC7883CB0622}" type="presOf" srcId="{D2A01A91-9945-4F11-8C1B-6AFD13DD0B04}" destId="{3F347F3D-02ED-43F8-BBD4-2EC9229862A8}" srcOrd="0" destOrd="0" presId="urn:microsoft.com/office/officeart/2005/8/layout/vProcess5"/>
    <dgm:cxn modelId="{7B42D2E2-5441-47C5-AC18-D405CFA40A9F}" type="presOf" srcId="{D05DA134-769B-4793-BFEA-4A9EFA9B635C}" destId="{7E3E0962-BD26-40B5-A05F-AC20120CE802}" srcOrd="0" destOrd="0" presId="urn:microsoft.com/office/officeart/2005/8/layout/vProcess5"/>
    <dgm:cxn modelId="{07C467E3-461B-4917-908B-4B6C3912C9F6}" type="presOf" srcId="{BB81C9D1-D3F7-41C9-B6E4-6D4E0DDB0638}" destId="{63932091-CD43-40E2-93A4-34150D0FA605}" srcOrd="0" destOrd="0" presId="urn:microsoft.com/office/officeart/2005/8/layout/vProcess5"/>
    <dgm:cxn modelId="{BDA646EE-908A-4F29-93F4-44512554E847}" type="presOf" srcId="{79295E12-424B-4E4E-9307-9A3D95FAA931}" destId="{28CC6808-AC7B-4F1F-93BB-560F5FFDFDB1}" srcOrd="0" destOrd="0" presId="urn:microsoft.com/office/officeart/2005/8/layout/vProcess5"/>
    <dgm:cxn modelId="{D6F534F5-8944-41A8-AA9E-8E447482063E}" type="presParOf" srcId="{3F347F3D-02ED-43F8-BBD4-2EC9229862A8}" destId="{BE7865A4-732D-4DE9-9123-1A75CD56B3C0}" srcOrd="0" destOrd="0" presId="urn:microsoft.com/office/officeart/2005/8/layout/vProcess5"/>
    <dgm:cxn modelId="{6A14547A-D1D6-4AF1-B1DC-0209D1174593}" type="presParOf" srcId="{3F347F3D-02ED-43F8-BBD4-2EC9229862A8}" destId="{564CFA14-3AAC-4103-8977-EED2DC05F70A}" srcOrd="1" destOrd="0" presId="urn:microsoft.com/office/officeart/2005/8/layout/vProcess5"/>
    <dgm:cxn modelId="{A0A8CB52-9957-4BEB-BFA3-0C93E7CC6D5F}" type="presParOf" srcId="{3F347F3D-02ED-43F8-BBD4-2EC9229862A8}" destId="{7E3E0962-BD26-40B5-A05F-AC20120CE802}" srcOrd="2" destOrd="0" presId="urn:microsoft.com/office/officeart/2005/8/layout/vProcess5"/>
    <dgm:cxn modelId="{2FDC4946-24B7-4151-8079-FDD0FF12855C}" type="presParOf" srcId="{3F347F3D-02ED-43F8-BBD4-2EC9229862A8}" destId="{BE88981C-462D-4093-9098-99F3CA7EFA57}" srcOrd="3" destOrd="0" presId="urn:microsoft.com/office/officeart/2005/8/layout/vProcess5"/>
    <dgm:cxn modelId="{E8FA7EF5-D7CB-4A43-A1FE-93C95D9C21CF}" type="presParOf" srcId="{3F347F3D-02ED-43F8-BBD4-2EC9229862A8}" destId="{63932091-CD43-40E2-93A4-34150D0FA605}" srcOrd="4" destOrd="0" presId="urn:microsoft.com/office/officeart/2005/8/layout/vProcess5"/>
    <dgm:cxn modelId="{0F9640EF-0DE8-4BF2-B61E-B919DAA91146}" type="presParOf" srcId="{3F347F3D-02ED-43F8-BBD4-2EC9229862A8}" destId="{28CC6808-AC7B-4F1F-93BB-560F5FFDFDB1}" srcOrd="5" destOrd="0" presId="urn:microsoft.com/office/officeart/2005/8/layout/vProcess5"/>
    <dgm:cxn modelId="{6ABB19F6-B45D-412E-AF66-4B9FA9C46270}" type="presParOf" srcId="{3F347F3D-02ED-43F8-BBD4-2EC9229862A8}" destId="{A06E618F-6484-4E4F-B2FD-9D07A65554BC}" srcOrd="6" destOrd="0" presId="urn:microsoft.com/office/officeart/2005/8/layout/vProcess5"/>
    <dgm:cxn modelId="{F52200CA-7016-42D0-BB02-8E077A9CE21C}" type="presParOf" srcId="{3F347F3D-02ED-43F8-BBD4-2EC9229862A8}" destId="{BEED6A77-6E0C-45A6-A37E-696861BA8020}" srcOrd="7" destOrd="0" presId="urn:microsoft.com/office/officeart/2005/8/layout/vProcess5"/>
    <dgm:cxn modelId="{5B0A8EBE-44FA-4007-A44B-C8781BCBD593}" type="presParOf" srcId="{3F347F3D-02ED-43F8-BBD4-2EC9229862A8}" destId="{1CCAA47D-6814-4039-A647-5E9DA9DF07F1}" srcOrd="8" destOrd="0" presId="urn:microsoft.com/office/officeart/2005/8/layout/vProcess5"/>
    <dgm:cxn modelId="{C92BB12E-A44E-44F4-B02E-AA35AC0D7458}" type="presParOf" srcId="{3F347F3D-02ED-43F8-BBD4-2EC9229862A8}" destId="{CCEA189A-F65A-4005-AD66-1163266736D2}" srcOrd="9" destOrd="0" presId="urn:microsoft.com/office/officeart/2005/8/layout/vProcess5"/>
    <dgm:cxn modelId="{BCA43515-827C-4572-ACEB-5FCB9B357607}" type="presParOf" srcId="{3F347F3D-02ED-43F8-BBD4-2EC9229862A8}" destId="{55F70E0C-1C2C-4029-B375-910737B87C5D}" srcOrd="10" destOrd="0" presId="urn:microsoft.com/office/officeart/2005/8/layout/vProcess5"/>
    <dgm:cxn modelId="{3572625D-F741-458B-A4A3-EF57F9ACE8E4}" type="presParOf" srcId="{3F347F3D-02ED-43F8-BBD4-2EC9229862A8}" destId="{9C1E0C9C-A573-4D7B-B2D9-39EEA9ECD5E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A01A91-9945-4F11-8C1B-6AFD13DD0B04}" type="doc">
      <dgm:prSet loTypeId="urn:microsoft.com/office/officeart/2005/8/layout/v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C6B6EA-4916-487A-8FB6-199878AB9412}">
      <dgm:prSet phldrT="[Texto]" custT="1"/>
      <dgm:spPr/>
      <dgm:t>
        <a:bodyPr/>
        <a:lstStyle/>
        <a:p>
          <a:pPr algn="l"/>
          <a:r>
            <a:rPr lang="es-EC" sz="1800" b="1" dirty="0">
              <a:latin typeface="Arial" panose="020B0604020202020204" pitchFamily="34" charset="0"/>
              <a:cs typeface="Arial" panose="020B0604020202020204" pitchFamily="34" charset="0"/>
            </a:rPr>
            <a:t>3.5 </a:t>
          </a:r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Evaluación de alternativas de remoción de </a:t>
          </a:r>
          <a:r>
            <a:rPr lang="es-EC" sz="1800" dirty="0" err="1">
              <a:latin typeface="Arial" panose="020B0604020202020204" pitchFamily="34" charset="0"/>
              <a:cs typeface="Arial" panose="020B0604020202020204" pitchFamily="34" charset="0"/>
            </a:rPr>
            <a:t>CBZ</a:t>
          </a:r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 y </a:t>
          </a:r>
        </a:p>
        <a:p>
          <a:pPr algn="l"/>
          <a:r>
            <a:rPr lang="es-EC" sz="1800" dirty="0" err="1">
              <a:latin typeface="Arial" panose="020B0604020202020204" pitchFamily="34" charset="0"/>
              <a:cs typeface="Arial" panose="020B0604020202020204" pitchFamily="34" charset="0"/>
            </a:rPr>
            <a:t>DFC</a:t>
          </a:r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 en agua mediante el uso de nanotecnología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7410B-7892-4690-9C95-FD7762F382D6}" type="parTrans" cxnId="{F1C4D03D-019F-4EE5-AB1C-9B3180FE396E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295E12-424B-4E4E-9307-9A3D95FAA931}" type="sibTrans" cxnId="{F1C4D03D-019F-4EE5-AB1C-9B3180FE396E}">
      <dgm:prSet custT="1"/>
      <dgm:spPr>
        <a:solidFill>
          <a:schemeClr val="accent2">
            <a:alpha val="90000"/>
          </a:schemeClr>
        </a:solidFill>
      </dgm:spPr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5DA134-769B-4793-BFEA-4A9EFA9B635C}">
      <dgm:prSet phldrT="[Texto]" custT="1"/>
      <dgm:spPr/>
      <dgm:t>
        <a:bodyPr/>
        <a:lstStyle/>
        <a:p>
          <a:pPr algn="l"/>
          <a:r>
            <a:rPr lang="es-EC" sz="1800" b="1" dirty="0">
              <a:latin typeface="Arial" panose="020B0604020202020204" pitchFamily="34" charset="0"/>
              <a:cs typeface="Arial" panose="020B0604020202020204" pitchFamily="34" charset="0"/>
            </a:rPr>
            <a:t>3.7 </a:t>
          </a:r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Diseño teórico de la fase de retención para adaptarse a una PTAR 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A042C6-D7B3-4381-A4CC-4C187C8AC88B}" type="parTrans" cxnId="{1595F276-CEA2-48C4-850D-44C140143D47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959690-BD0B-4433-975D-CFDA9658DAA5}" type="sibTrans" cxnId="{1595F276-CEA2-48C4-850D-44C140143D47}">
      <dgm:prSet custT="1"/>
      <dgm:spPr>
        <a:solidFill>
          <a:schemeClr val="accent2">
            <a:alpha val="90000"/>
          </a:schemeClr>
        </a:solidFill>
      </dgm:spPr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3C806E-50F7-478E-BCE2-2C3CF4FA1380}">
      <dgm:prSet phldrT="[Texto]" custT="1"/>
      <dgm:spPr/>
      <dgm:t>
        <a:bodyPr/>
        <a:lstStyle/>
        <a:p>
          <a:r>
            <a:rPr lang="es-EC" sz="1800" b="1" dirty="0">
              <a:latin typeface="Arial" panose="020B0604020202020204" pitchFamily="34" charset="0"/>
              <a:cs typeface="Arial" panose="020B0604020202020204" pitchFamily="34" charset="0"/>
            </a:rPr>
            <a:t>3.6</a:t>
          </a:r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800" b="0" dirty="0">
              <a:latin typeface="Arial" panose="020B0604020202020204" pitchFamily="34" charset="0"/>
              <a:cs typeface="Arial" panose="020B0604020202020204" pitchFamily="34" charset="0"/>
            </a:rPr>
            <a:t>Degradación de contaminantes emergentes</a:t>
          </a:r>
          <a:endParaRPr lang="en-US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020E9E-2100-4C4B-829C-B2AB7DB747EA}" type="parTrans" cxnId="{3EC39F74-2BCD-486D-A999-B058DF0F34DD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19891E-2843-41F9-AED9-8FC8B913C49E}" type="sibTrans" cxnId="{3EC39F74-2BCD-486D-A999-B058DF0F34DD}">
      <dgm:prSet custT="1"/>
      <dgm:spPr>
        <a:solidFill>
          <a:schemeClr val="accent2">
            <a:alpha val="90000"/>
          </a:schemeClr>
        </a:solidFill>
      </dgm:spPr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347F3D-02ED-43F8-BBD4-2EC9229862A8}" type="pres">
      <dgm:prSet presAssocID="{D2A01A91-9945-4F11-8C1B-6AFD13DD0B04}" presName="outerComposite" presStyleCnt="0">
        <dgm:presLayoutVars>
          <dgm:chMax val="5"/>
          <dgm:dir/>
          <dgm:resizeHandles val="exact"/>
        </dgm:presLayoutVars>
      </dgm:prSet>
      <dgm:spPr/>
    </dgm:pt>
    <dgm:pt modelId="{BE7865A4-732D-4DE9-9123-1A75CD56B3C0}" type="pres">
      <dgm:prSet presAssocID="{D2A01A91-9945-4F11-8C1B-6AFD13DD0B04}" presName="dummyMaxCanvas" presStyleCnt="0">
        <dgm:presLayoutVars/>
      </dgm:prSet>
      <dgm:spPr/>
    </dgm:pt>
    <dgm:pt modelId="{8DA70633-78E2-4E4F-A242-AA461118665D}" type="pres">
      <dgm:prSet presAssocID="{D2A01A91-9945-4F11-8C1B-6AFD13DD0B04}" presName="ThreeNodes_1" presStyleLbl="node1" presStyleIdx="0" presStyleCnt="3">
        <dgm:presLayoutVars>
          <dgm:bulletEnabled val="1"/>
        </dgm:presLayoutVars>
      </dgm:prSet>
      <dgm:spPr/>
    </dgm:pt>
    <dgm:pt modelId="{42B60ED0-52B9-413F-831C-D782FF4CA3AC}" type="pres">
      <dgm:prSet presAssocID="{D2A01A91-9945-4F11-8C1B-6AFD13DD0B04}" presName="ThreeNodes_2" presStyleLbl="node1" presStyleIdx="1" presStyleCnt="3">
        <dgm:presLayoutVars>
          <dgm:bulletEnabled val="1"/>
        </dgm:presLayoutVars>
      </dgm:prSet>
      <dgm:spPr/>
    </dgm:pt>
    <dgm:pt modelId="{604120A0-E6A9-4D98-AC8F-C56DE7D57FB9}" type="pres">
      <dgm:prSet presAssocID="{D2A01A91-9945-4F11-8C1B-6AFD13DD0B04}" presName="ThreeNodes_3" presStyleLbl="node1" presStyleIdx="2" presStyleCnt="3">
        <dgm:presLayoutVars>
          <dgm:bulletEnabled val="1"/>
        </dgm:presLayoutVars>
      </dgm:prSet>
      <dgm:spPr/>
    </dgm:pt>
    <dgm:pt modelId="{C5ED91AD-15BA-4CF3-82D6-3EE7D82C72E1}" type="pres">
      <dgm:prSet presAssocID="{D2A01A91-9945-4F11-8C1B-6AFD13DD0B04}" presName="ThreeConn_1-2" presStyleLbl="fgAccFollowNode1" presStyleIdx="0" presStyleCnt="2">
        <dgm:presLayoutVars>
          <dgm:bulletEnabled val="1"/>
        </dgm:presLayoutVars>
      </dgm:prSet>
      <dgm:spPr/>
    </dgm:pt>
    <dgm:pt modelId="{69EF72C1-F6D4-4BA4-AE1E-7EA346CEC249}" type="pres">
      <dgm:prSet presAssocID="{D2A01A91-9945-4F11-8C1B-6AFD13DD0B04}" presName="ThreeConn_2-3" presStyleLbl="fgAccFollowNode1" presStyleIdx="1" presStyleCnt="2">
        <dgm:presLayoutVars>
          <dgm:bulletEnabled val="1"/>
        </dgm:presLayoutVars>
      </dgm:prSet>
      <dgm:spPr/>
    </dgm:pt>
    <dgm:pt modelId="{508F2246-EB1B-447D-9B97-633DFBA2E9AB}" type="pres">
      <dgm:prSet presAssocID="{D2A01A91-9945-4F11-8C1B-6AFD13DD0B04}" presName="ThreeNodes_1_text" presStyleLbl="node1" presStyleIdx="2" presStyleCnt="3">
        <dgm:presLayoutVars>
          <dgm:bulletEnabled val="1"/>
        </dgm:presLayoutVars>
      </dgm:prSet>
      <dgm:spPr/>
    </dgm:pt>
    <dgm:pt modelId="{4AC0526B-F96D-40CA-A6A8-2B82CD050332}" type="pres">
      <dgm:prSet presAssocID="{D2A01A91-9945-4F11-8C1B-6AFD13DD0B04}" presName="ThreeNodes_2_text" presStyleLbl="node1" presStyleIdx="2" presStyleCnt="3">
        <dgm:presLayoutVars>
          <dgm:bulletEnabled val="1"/>
        </dgm:presLayoutVars>
      </dgm:prSet>
      <dgm:spPr/>
    </dgm:pt>
    <dgm:pt modelId="{4F92B20B-712B-411E-920E-821D2F3CC2B4}" type="pres">
      <dgm:prSet presAssocID="{D2A01A91-9945-4F11-8C1B-6AFD13DD0B0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1FA5000-0C3C-47ED-A571-36FCBFC606B1}" type="presOf" srcId="{5319891E-2843-41F9-AED9-8FC8B913C49E}" destId="{69EF72C1-F6D4-4BA4-AE1E-7EA346CEC249}" srcOrd="0" destOrd="0" presId="urn:microsoft.com/office/officeart/2005/8/layout/vProcess5"/>
    <dgm:cxn modelId="{80A1AF26-C975-4BF5-A285-C37086C4DF93}" type="presOf" srcId="{79295E12-424B-4E4E-9307-9A3D95FAA931}" destId="{C5ED91AD-15BA-4CF3-82D6-3EE7D82C72E1}" srcOrd="0" destOrd="0" presId="urn:microsoft.com/office/officeart/2005/8/layout/vProcess5"/>
    <dgm:cxn modelId="{ED6AF831-9EC1-4BB2-A7F2-2B7A0C9E6A62}" type="presOf" srcId="{9F3C806E-50F7-478E-BCE2-2C3CF4FA1380}" destId="{42B60ED0-52B9-413F-831C-D782FF4CA3AC}" srcOrd="0" destOrd="0" presId="urn:microsoft.com/office/officeart/2005/8/layout/vProcess5"/>
    <dgm:cxn modelId="{F1C4D03D-019F-4EE5-AB1C-9B3180FE396E}" srcId="{D2A01A91-9945-4F11-8C1B-6AFD13DD0B04}" destId="{2CC6B6EA-4916-487A-8FB6-199878AB9412}" srcOrd="0" destOrd="0" parTransId="{98F7410B-7892-4690-9C95-FD7762F382D6}" sibTransId="{79295E12-424B-4E4E-9307-9A3D95FAA931}"/>
    <dgm:cxn modelId="{034C116A-564A-48BC-AD86-700D7282D901}" type="presOf" srcId="{2CC6B6EA-4916-487A-8FB6-199878AB9412}" destId="{8DA70633-78E2-4E4F-A242-AA461118665D}" srcOrd="0" destOrd="0" presId="urn:microsoft.com/office/officeart/2005/8/layout/vProcess5"/>
    <dgm:cxn modelId="{3EC39F74-2BCD-486D-A999-B058DF0F34DD}" srcId="{D2A01A91-9945-4F11-8C1B-6AFD13DD0B04}" destId="{9F3C806E-50F7-478E-BCE2-2C3CF4FA1380}" srcOrd="1" destOrd="0" parTransId="{C1020E9E-2100-4C4B-829C-B2AB7DB747EA}" sibTransId="{5319891E-2843-41F9-AED9-8FC8B913C49E}"/>
    <dgm:cxn modelId="{1595F276-CEA2-48C4-850D-44C140143D47}" srcId="{D2A01A91-9945-4F11-8C1B-6AFD13DD0B04}" destId="{D05DA134-769B-4793-BFEA-4A9EFA9B635C}" srcOrd="2" destOrd="0" parTransId="{F7A042C6-D7B3-4381-A4CC-4C187C8AC88B}" sibTransId="{D5959690-BD0B-4433-975D-CFDA9658DAA5}"/>
    <dgm:cxn modelId="{7507CD77-536F-43BD-8042-4DA59024FEA7}" type="presOf" srcId="{D05DA134-769B-4793-BFEA-4A9EFA9B635C}" destId="{4F92B20B-712B-411E-920E-821D2F3CC2B4}" srcOrd="1" destOrd="0" presId="urn:microsoft.com/office/officeart/2005/8/layout/vProcess5"/>
    <dgm:cxn modelId="{D33DD988-ACF9-448C-B3CF-457FFDFCA6C6}" type="presOf" srcId="{9F3C806E-50F7-478E-BCE2-2C3CF4FA1380}" destId="{4AC0526B-F96D-40CA-A6A8-2B82CD050332}" srcOrd="1" destOrd="0" presId="urn:microsoft.com/office/officeart/2005/8/layout/vProcess5"/>
    <dgm:cxn modelId="{D196F49D-3A12-4702-A8AA-C1C4930F92A2}" type="presOf" srcId="{2CC6B6EA-4916-487A-8FB6-199878AB9412}" destId="{508F2246-EB1B-447D-9B97-633DFBA2E9AB}" srcOrd="1" destOrd="0" presId="urn:microsoft.com/office/officeart/2005/8/layout/vProcess5"/>
    <dgm:cxn modelId="{A67491A7-2D7F-47F6-844B-129DCE177041}" type="presOf" srcId="{D05DA134-769B-4793-BFEA-4A9EFA9B635C}" destId="{604120A0-E6A9-4D98-AC8F-C56DE7D57FB9}" srcOrd="0" destOrd="0" presId="urn:microsoft.com/office/officeart/2005/8/layout/vProcess5"/>
    <dgm:cxn modelId="{B84CECCB-2E31-4A59-9770-CC7883CB0622}" type="presOf" srcId="{D2A01A91-9945-4F11-8C1B-6AFD13DD0B04}" destId="{3F347F3D-02ED-43F8-BBD4-2EC9229862A8}" srcOrd="0" destOrd="0" presId="urn:microsoft.com/office/officeart/2005/8/layout/vProcess5"/>
    <dgm:cxn modelId="{D6F534F5-8944-41A8-AA9E-8E447482063E}" type="presParOf" srcId="{3F347F3D-02ED-43F8-BBD4-2EC9229862A8}" destId="{BE7865A4-732D-4DE9-9123-1A75CD56B3C0}" srcOrd="0" destOrd="0" presId="urn:microsoft.com/office/officeart/2005/8/layout/vProcess5"/>
    <dgm:cxn modelId="{60FD12F7-CBE0-44CE-85CC-B40A810F6D12}" type="presParOf" srcId="{3F347F3D-02ED-43F8-BBD4-2EC9229862A8}" destId="{8DA70633-78E2-4E4F-A242-AA461118665D}" srcOrd="1" destOrd="0" presId="urn:microsoft.com/office/officeart/2005/8/layout/vProcess5"/>
    <dgm:cxn modelId="{2CF99B0F-74D3-4C3D-9691-748FCB17B234}" type="presParOf" srcId="{3F347F3D-02ED-43F8-BBD4-2EC9229862A8}" destId="{42B60ED0-52B9-413F-831C-D782FF4CA3AC}" srcOrd="2" destOrd="0" presId="urn:microsoft.com/office/officeart/2005/8/layout/vProcess5"/>
    <dgm:cxn modelId="{AFB3C8A1-2880-472B-A5BA-A6BA6AF19D13}" type="presParOf" srcId="{3F347F3D-02ED-43F8-BBD4-2EC9229862A8}" destId="{604120A0-E6A9-4D98-AC8F-C56DE7D57FB9}" srcOrd="3" destOrd="0" presId="urn:microsoft.com/office/officeart/2005/8/layout/vProcess5"/>
    <dgm:cxn modelId="{EFDC9C59-FBDC-4A00-8CED-1D797D4E9B72}" type="presParOf" srcId="{3F347F3D-02ED-43F8-BBD4-2EC9229862A8}" destId="{C5ED91AD-15BA-4CF3-82D6-3EE7D82C72E1}" srcOrd="4" destOrd="0" presId="urn:microsoft.com/office/officeart/2005/8/layout/vProcess5"/>
    <dgm:cxn modelId="{254B3ACC-E897-4247-AC53-11D1B6FDA6A8}" type="presParOf" srcId="{3F347F3D-02ED-43F8-BBD4-2EC9229862A8}" destId="{69EF72C1-F6D4-4BA4-AE1E-7EA346CEC249}" srcOrd="5" destOrd="0" presId="urn:microsoft.com/office/officeart/2005/8/layout/vProcess5"/>
    <dgm:cxn modelId="{C1478A2B-1C1A-4EDE-9586-F95B2F00D16F}" type="presParOf" srcId="{3F347F3D-02ED-43F8-BBD4-2EC9229862A8}" destId="{508F2246-EB1B-447D-9B97-633DFBA2E9AB}" srcOrd="6" destOrd="0" presId="urn:microsoft.com/office/officeart/2005/8/layout/vProcess5"/>
    <dgm:cxn modelId="{DB15BB3F-3C67-4B67-8B50-01419B35641C}" type="presParOf" srcId="{3F347F3D-02ED-43F8-BBD4-2EC9229862A8}" destId="{4AC0526B-F96D-40CA-A6A8-2B82CD050332}" srcOrd="7" destOrd="0" presId="urn:microsoft.com/office/officeart/2005/8/layout/vProcess5"/>
    <dgm:cxn modelId="{CCFD108F-573F-4250-8AF9-FC7A65A5F5BD}" type="presParOf" srcId="{3F347F3D-02ED-43F8-BBD4-2EC9229862A8}" destId="{4F92B20B-712B-411E-920E-821D2F3CC2B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A01A91-9945-4F11-8C1B-6AFD13DD0B04}" type="doc">
      <dgm:prSet loTypeId="urn:microsoft.com/office/officeart/2005/8/layout/process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C6B6EA-4916-487A-8FB6-199878AB9412}">
      <dgm:prSet phldrT="[Texto]" custT="1"/>
      <dgm:spPr/>
      <dgm:t>
        <a:bodyPr/>
        <a:lstStyle/>
        <a:p>
          <a:pPr algn="ctr"/>
          <a:r>
            <a:rPr lang="es-EC" sz="1800" b="1" dirty="0">
              <a:latin typeface="Arial" panose="020B0604020202020204" pitchFamily="34" charset="0"/>
              <a:cs typeface="Arial" panose="020B0604020202020204" pitchFamily="34" charset="0"/>
            </a:rPr>
            <a:t>3.4.1</a:t>
          </a:r>
        </a:p>
        <a:p>
          <a:pPr algn="ctr"/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Curva de calibración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7410B-7892-4690-9C95-FD7762F382D6}" type="parTrans" cxnId="{F1C4D03D-019F-4EE5-AB1C-9B3180FE396E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295E12-424B-4E4E-9307-9A3D95FAA931}" type="sibTrans" cxnId="{F1C4D03D-019F-4EE5-AB1C-9B3180FE396E}">
      <dgm:prSet custT="1"/>
      <dgm:spPr>
        <a:solidFill>
          <a:schemeClr val="accent2">
            <a:alpha val="90000"/>
          </a:schemeClr>
        </a:solidFill>
      </dgm:spPr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5DA134-769B-4793-BFEA-4A9EFA9B635C}">
      <dgm:prSet phldrT="[Texto]" custT="1"/>
      <dgm:spPr/>
      <dgm:t>
        <a:bodyPr/>
        <a:lstStyle/>
        <a:p>
          <a:pPr algn="ctr"/>
          <a:r>
            <a:rPr lang="es-EC" sz="1800" b="1" dirty="0">
              <a:latin typeface="Arial" panose="020B0604020202020204" pitchFamily="34" charset="0"/>
              <a:cs typeface="Arial" panose="020B0604020202020204" pitchFamily="34" charset="0"/>
            </a:rPr>
            <a:t>3.4.2</a:t>
          </a:r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algn="ctr"/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Preparación de la muestra 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A042C6-D7B3-4381-A4CC-4C187C8AC88B}" type="parTrans" cxnId="{1595F276-CEA2-48C4-850D-44C140143D47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959690-BD0B-4433-975D-CFDA9658DAA5}" type="sibTrans" cxnId="{1595F276-CEA2-48C4-850D-44C140143D47}">
      <dgm:prSet custT="1"/>
      <dgm:spPr>
        <a:solidFill>
          <a:schemeClr val="accent2">
            <a:alpha val="90000"/>
          </a:schemeClr>
        </a:solidFill>
        <a:ln>
          <a:noFill/>
        </a:ln>
      </dgm:spPr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2E166C-A9D0-4F80-A68E-E867077C07EC}">
      <dgm:prSet phldrT="[Texto]" custT="1"/>
      <dgm:spPr/>
      <dgm:t>
        <a:bodyPr/>
        <a:lstStyle/>
        <a:p>
          <a:pPr algn="ctr"/>
          <a:r>
            <a:rPr lang="es-EC" sz="1800" b="1" dirty="0">
              <a:latin typeface="Arial" panose="020B0604020202020204" pitchFamily="34" charset="0"/>
              <a:cs typeface="Arial" panose="020B0604020202020204" pitchFamily="34" charset="0"/>
            </a:rPr>
            <a:t>3.4.3</a:t>
          </a:r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algn="ctr"/>
          <a:r>
            <a:rPr lang="es-EC" sz="1800" dirty="0">
              <a:latin typeface="Arial" panose="020B0604020202020204" pitchFamily="34" charset="0"/>
              <a:cs typeface="Arial" panose="020B0604020202020204" pitchFamily="34" charset="0"/>
            </a:rPr>
            <a:t>Lectura de las muestras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CD213B-DFC5-489C-8E58-2FEDFAD23128}" type="parTrans" cxnId="{EA5DDC64-F433-4D93-8F99-3BB593788FD5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216E5D-A01B-403F-81E2-34471AD2BD3E}" type="sibTrans" cxnId="{EA5DDC64-F433-4D93-8F99-3BB593788FD5}">
      <dgm:prSet custT="1"/>
      <dgm:spPr>
        <a:solidFill>
          <a:schemeClr val="accent2">
            <a:alpha val="89804"/>
          </a:schemeClr>
        </a:solidFill>
      </dgm:spPr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5F607F-3A59-4AEF-B145-6167D4A28DFD}">
      <dgm:prSet custT="1"/>
      <dgm:spPr/>
      <dgm:t>
        <a:bodyPr/>
        <a:lstStyle/>
        <a:p>
          <a:r>
            <a:rPr lang="es-EC" sz="1800" dirty="0"/>
            <a:t>Estándares de </a:t>
          </a:r>
          <a:r>
            <a:rPr lang="es-EC" sz="1800" dirty="0" err="1"/>
            <a:t>CBZ</a:t>
          </a:r>
          <a:r>
            <a:rPr lang="es-EC" sz="1800" dirty="0"/>
            <a:t> y </a:t>
          </a:r>
          <a:r>
            <a:rPr lang="es-EC" sz="1800" dirty="0" err="1"/>
            <a:t>DFC</a:t>
          </a:r>
          <a:r>
            <a:rPr lang="es-EC" sz="1800" dirty="0"/>
            <a:t>.</a:t>
          </a:r>
        </a:p>
      </dgm:t>
    </dgm:pt>
    <dgm:pt modelId="{9A004E91-9161-4A12-9F7D-70B65847F149}" type="parTrans" cxnId="{EB9F9F72-5F74-48A3-ACBC-DAF370A47776}">
      <dgm:prSet/>
      <dgm:spPr/>
      <dgm:t>
        <a:bodyPr/>
        <a:lstStyle/>
        <a:p>
          <a:endParaRPr lang="es-EC"/>
        </a:p>
      </dgm:t>
    </dgm:pt>
    <dgm:pt modelId="{36A77068-B9E8-4299-A1D6-DB254F046AF3}" type="sibTrans" cxnId="{EB9F9F72-5F74-48A3-ACBC-DAF370A47776}">
      <dgm:prSet/>
      <dgm:spPr/>
      <dgm:t>
        <a:bodyPr/>
        <a:lstStyle/>
        <a:p>
          <a:endParaRPr lang="es-EC"/>
        </a:p>
      </dgm:t>
    </dgm:pt>
    <dgm:pt modelId="{CA980F45-665E-4F57-A045-CC77367E2797}">
      <dgm:prSet custT="1"/>
      <dgm:spPr/>
      <dgm:t>
        <a:bodyPr/>
        <a:lstStyle/>
        <a:p>
          <a:r>
            <a:rPr lang="es-EC" sz="1800" dirty="0"/>
            <a:t>Concentración y filtración.</a:t>
          </a:r>
        </a:p>
      </dgm:t>
    </dgm:pt>
    <dgm:pt modelId="{937C532D-694E-450E-966B-BE47257B5631}" type="parTrans" cxnId="{7483E05C-70F5-4EB1-A52E-AE56555B125A}">
      <dgm:prSet/>
      <dgm:spPr/>
      <dgm:t>
        <a:bodyPr/>
        <a:lstStyle/>
        <a:p>
          <a:endParaRPr lang="es-EC"/>
        </a:p>
      </dgm:t>
    </dgm:pt>
    <dgm:pt modelId="{12D3DC8E-BF1D-4B6F-BD2D-D92ED8E098D6}" type="sibTrans" cxnId="{7483E05C-70F5-4EB1-A52E-AE56555B125A}">
      <dgm:prSet/>
      <dgm:spPr/>
      <dgm:t>
        <a:bodyPr/>
        <a:lstStyle/>
        <a:p>
          <a:endParaRPr lang="es-EC"/>
        </a:p>
      </dgm:t>
    </dgm:pt>
    <dgm:pt modelId="{BEF2990D-0D73-4C7E-A05E-B3A70A76CB28}">
      <dgm:prSet custT="1"/>
      <dgm:spPr/>
      <dgm:t>
        <a:bodyPr/>
        <a:lstStyle/>
        <a:p>
          <a:r>
            <a:rPr lang="es-EC" sz="1800" dirty="0"/>
            <a:t>Parámetros para </a:t>
          </a:r>
          <a:r>
            <a:rPr lang="es-EC" sz="1800" dirty="0" err="1"/>
            <a:t>CBZ</a:t>
          </a:r>
          <a:r>
            <a:rPr lang="es-EC" sz="1800" dirty="0"/>
            <a:t> y </a:t>
          </a:r>
          <a:r>
            <a:rPr lang="es-EC" sz="1800" dirty="0" err="1"/>
            <a:t>DCF</a:t>
          </a:r>
          <a:r>
            <a:rPr lang="es-EC" sz="1800" dirty="0"/>
            <a:t>.</a:t>
          </a:r>
        </a:p>
      </dgm:t>
    </dgm:pt>
    <dgm:pt modelId="{53AF56CC-291D-4689-AB31-E2119536AF84}" type="parTrans" cxnId="{9F3AE7DC-D1D7-4AE6-85D8-6672159045C7}">
      <dgm:prSet/>
      <dgm:spPr/>
      <dgm:t>
        <a:bodyPr/>
        <a:lstStyle/>
        <a:p>
          <a:endParaRPr lang="es-EC"/>
        </a:p>
      </dgm:t>
    </dgm:pt>
    <dgm:pt modelId="{62F7A6EE-3CDB-4AAB-A4FF-B97841002499}" type="sibTrans" cxnId="{9F3AE7DC-D1D7-4AE6-85D8-6672159045C7}">
      <dgm:prSet/>
      <dgm:spPr/>
      <dgm:t>
        <a:bodyPr/>
        <a:lstStyle/>
        <a:p>
          <a:endParaRPr lang="es-EC"/>
        </a:p>
      </dgm:t>
    </dgm:pt>
    <dgm:pt modelId="{BD03DC8F-AC29-4231-B39E-407CA68FAF0D}" type="pres">
      <dgm:prSet presAssocID="{D2A01A91-9945-4F11-8C1B-6AFD13DD0B04}" presName="linearFlow" presStyleCnt="0">
        <dgm:presLayoutVars>
          <dgm:dir/>
          <dgm:animLvl val="lvl"/>
          <dgm:resizeHandles val="exact"/>
        </dgm:presLayoutVars>
      </dgm:prSet>
      <dgm:spPr/>
    </dgm:pt>
    <dgm:pt modelId="{9233F275-0FEB-4880-A290-FB00FE2FA091}" type="pres">
      <dgm:prSet presAssocID="{2CC6B6EA-4916-487A-8FB6-199878AB9412}" presName="composite" presStyleCnt="0"/>
      <dgm:spPr/>
    </dgm:pt>
    <dgm:pt modelId="{A316A1E9-4572-4A52-979F-4B5E79706726}" type="pres">
      <dgm:prSet presAssocID="{2CC6B6EA-4916-487A-8FB6-199878AB9412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064A824-A1D7-41BE-8622-C3A93807D929}" type="pres">
      <dgm:prSet presAssocID="{2CC6B6EA-4916-487A-8FB6-199878AB9412}" presName="parSh" presStyleLbl="node1" presStyleIdx="0" presStyleCnt="3" custScaleY="133524" custLinFactNeighborY="-19689"/>
      <dgm:spPr/>
    </dgm:pt>
    <dgm:pt modelId="{73EB7459-566C-418F-839C-5214FD1C3F5D}" type="pres">
      <dgm:prSet presAssocID="{2CC6B6EA-4916-487A-8FB6-199878AB9412}" presName="desTx" presStyleLbl="fgAcc1" presStyleIdx="0" presStyleCnt="3" custScaleX="119485" custScaleY="66489" custLinFactNeighborX="13386" custLinFactNeighborY="-8935">
        <dgm:presLayoutVars>
          <dgm:bulletEnabled val="1"/>
        </dgm:presLayoutVars>
      </dgm:prSet>
      <dgm:spPr/>
    </dgm:pt>
    <dgm:pt modelId="{7B11700E-60F5-4A48-A23E-6C6B0092AA06}" type="pres">
      <dgm:prSet presAssocID="{79295E12-424B-4E4E-9307-9A3D95FAA931}" presName="sibTrans" presStyleLbl="sibTrans2D1" presStyleIdx="0" presStyleCnt="2"/>
      <dgm:spPr/>
    </dgm:pt>
    <dgm:pt modelId="{1ACC41D2-CA64-47AA-9202-2060C03A00C5}" type="pres">
      <dgm:prSet presAssocID="{79295E12-424B-4E4E-9307-9A3D95FAA931}" presName="connTx" presStyleLbl="sibTrans2D1" presStyleIdx="0" presStyleCnt="2"/>
      <dgm:spPr/>
    </dgm:pt>
    <dgm:pt modelId="{127D70FD-5515-4853-82A2-A46404B96244}" type="pres">
      <dgm:prSet presAssocID="{D05DA134-769B-4793-BFEA-4A9EFA9B635C}" presName="composite" presStyleCnt="0"/>
      <dgm:spPr/>
    </dgm:pt>
    <dgm:pt modelId="{839578E1-39B7-4583-A81E-918313B6088A}" type="pres">
      <dgm:prSet presAssocID="{D05DA134-769B-4793-BFEA-4A9EFA9B635C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06DA138-4D94-4EDB-BCD6-AB9C5B45F0A0}" type="pres">
      <dgm:prSet presAssocID="{D05DA134-769B-4793-BFEA-4A9EFA9B635C}" presName="parSh" presStyleLbl="node1" presStyleIdx="1" presStyleCnt="3" custScaleY="143023" custLinFactNeighborY="-17481"/>
      <dgm:spPr/>
    </dgm:pt>
    <dgm:pt modelId="{504EACD5-4C35-4397-8FC4-DD9A1C9286D2}" type="pres">
      <dgm:prSet presAssocID="{D05DA134-769B-4793-BFEA-4A9EFA9B635C}" presName="desTx" presStyleLbl="fgAcc1" presStyleIdx="1" presStyleCnt="3" custScaleX="107243" custScaleY="71266" custLinFactNeighborX="10040" custLinFactNeighborY="-5991">
        <dgm:presLayoutVars>
          <dgm:bulletEnabled val="1"/>
        </dgm:presLayoutVars>
      </dgm:prSet>
      <dgm:spPr/>
    </dgm:pt>
    <dgm:pt modelId="{8B4BE59B-34B8-4EB2-B9DC-D838480884D6}" type="pres">
      <dgm:prSet presAssocID="{D5959690-BD0B-4433-975D-CFDA9658DAA5}" presName="sibTrans" presStyleLbl="sibTrans2D1" presStyleIdx="1" presStyleCnt="2"/>
      <dgm:spPr/>
    </dgm:pt>
    <dgm:pt modelId="{5EFA5E86-2D6D-49CB-95DA-75540AF218F6}" type="pres">
      <dgm:prSet presAssocID="{D5959690-BD0B-4433-975D-CFDA9658DAA5}" presName="connTx" presStyleLbl="sibTrans2D1" presStyleIdx="1" presStyleCnt="2"/>
      <dgm:spPr/>
    </dgm:pt>
    <dgm:pt modelId="{D41825A7-40A1-4D5D-A2FD-9C604145EE45}" type="pres">
      <dgm:prSet presAssocID="{232E166C-A9D0-4F80-A68E-E867077C07EC}" presName="composite" presStyleCnt="0"/>
      <dgm:spPr/>
    </dgm:pt>
    <dgm:pt modelId="{AB91CB21-4AC4-4055-8892-CEFA0C670278}" type="pres">
      <dgm:prSet presAssocID="{232E166C-A9D0-4F80-A68E-E867077C07EC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68C82D2-081F-467E-9894-16048A028A1D}" type="pres">
      <dgm:prSet presAssocID="{232E166C-A9D0-4F80-A68E-E867077C07EC}" presName="parSh" presStyleLbl="node1" presStyleIdx="2" presStyleCnt="3" custScaleY="140995" custLinFactNeighborY="-20024"/>
      <dgm:spPr/>
    </dgm:pt>
    <dgm:pt modelId="{0D2D0FB0-9B88-49F9-A820-781119682F99}" type="pres">
      <dgm:prSet presAssocID="{232E166C-A9D0-4F80-A68E-E867077C07EC}" presName="desTx" presStyleLbl="fgAcc1" presStyleIdx="2" presStyleCnt="3" custScaleX="108059" custScaleY="67310" custLinFactNeighborX="14727" custLinFactNeighborY="-8650">
        <dgm:presLayoutVars>
          <dgm:bulletEnabled val="1"/>
        </dgm:presLayoutVars>
      </dgm:prSet>
      <dgm:spPr/>
    </dgm:pt>
  </dgm:ptLst>
  <dgm:cxnLst>
    <dgm:cxn modelId="{F1C4D03D-019F-4EE5-AB1C-9B3180FE396E}" srcId="{D2A01A91-9945-4F11-8C1B-6AFD13DD0B04}" destId="{2CC6B6EA-4916-487A-8FB6-199878AB9412}" srcOrd="0" destOrd="0" parTransId="{98F7410B-7892-4690-9C95-FD7762F382D6}" sibTransId="{79295E12-424B-4E4E-9307-9A3D95FAA931}"/>
    <dgm:cxn modelId="{7483E05C-70F5-4EB1-A52E-AE56555B125A}" srcId="{D05DA134-769B-4793-BFEA-4A9EFA9B635C}" destId="{CA980F45-665E-4F57-A045-CC77367E2797}" srcOrd="0" destOrd="0" parTransId="{937C532D-694E-450E-966B-BE47257B5631}" sibTransId="{12D3DC8E-BF1D-4B6F-BD2D-D92ED8E098D6}"/>
    <dgm:cxn modelId="{A345EF5C-176E-46A3-AC89-A52D7CA0BC1E}" type="presOf" srcId="{79295E12-424B-4E4E-9307-9A3D95FAA931}" destId="{1ACC41D2-CA64-47AA-9202-2060C03A00C5}" srcOrd="1" destOrd="0" presId="urn:microsoft.com/office/officeart/2005/8/layout/process3"/>
    <dgm:cxn modelId="{08158264-4B8F-4224-9DCA-ADA0ABD4030C}" type="presOf" srcId="{D05DA134-769B-4793-BFEA-4A9EFA9B635C}" destId="{A06DA138-4D94-4EDB-BCD6-AB9C5B45F0A0}" srcOrd="1" destOrd="0" presId="urn:microsoft.com/office/officeart/2005/8/layout/process3"/>
    <dgm:cxn modelId="{EA5DDC64-F433-4D93-8F99-3BB593788FD5}" srcId="{D2A01A91-9945-4F11-8C1B-6AFD13DD0B04}" destId="{232E166C-A9D0-4F80-A68E-E867077C07EC}" srcOrd="2" destOrd="0" parTransId="{D9CD213B-DFC5-489C-8E58-2FEDFAD23128}" sibTransId="{C9216E5D-A01B-403F-81E2-34471AD2BD3E}"/>
    <dgm:cxn modelId="{495C6C65-DE61-4614-9B4F-3B91D1B8EC08}" type="presOf" srcId="{2CC6B6EA-4916-487A-8FB6-199878AB9412}" destId="{E064A824-A1D7-41BE-8622-C3A93807D929}" srcOrd="1" destOrd="0" presId="urn:microsoft.com/office/officeart/2005/8/layout/process3"/>
    <dgm:cxn modelId="{2ABEF24F-8875-4361-B993-9B46608AE7C7}" type="presOf" srcId="{232E166C-A9D0-4F80-A68E-E867077C07EC}" destId="{AB91CB21-4AC4-4055-8892-CEFA0C670278}" srcOrd="0" destOrd="0" presId="urn:microsoft.com/office/officeart/2005/8/layout/process3"/>
    <dgm:cxn modelId="{EB9F9F72-5F74-48A3-ACBC-DAF370A47776}" srcId="{2CC6B6EA-4916-487A-8FB6-199878AB9412}" destId="{4F5F607F-3A59-4AEF-B145-6167D4A28DFD}" srcOrd="0" destOrd="0" parTransId="{9A004E91-9161-4A12-9F7D-70B65847F149}" sibTransId="{36A77068-B9E8-4299-A1D6-DB254F046AF3}"/>
    <dgm:cxn modelId="{1595F276-CEA2-48C4-850D-44C140143D47}" srcId="{D2A01A91-9945-4F11-8C1B-6AFD13DD0B04}" destId="{D05DA134-769B-4793-BFEA-4A9EFA9B635C}" srcOrd="1" destOrd="0" parTransId="{F7A042C6-D7B3-4381-A4CC-4C187C8AC88B}" sibTransId="{D5959690-BD0B-4433-975D-CFDA9658DAA5}"/>
    <dgm:cxn modelId="{D84AD159-47C9-4B75-89B7-33F6D405CEE3}" type="presOf" srcId="{D05DA134-769B-4793-BFEA-4A9EFA9B635C}" destId="{839578E1-39B7-4583-A81E-918313B6088A}" srcOrd="0" destOrd="0" presId="urn:microsoft.com/office/officeart/2005/8/layout/process3"/>
    <dgm:cxn modelId="{BA5C4791-BEE9-46D9-B472-4430CCBE2ABB}" type="presOf" srcId="{BEF2990D-0D73-4C7E-A05E-B3A70A76CB28}" destId="{0D2D0FB0-9B88-49F9-A820-781119682F99}" srcOrd="0" destOrd="0" presId="urn:microsoft.com/office/officeart/2005/8/layout/process3"/>
    <dgm:cxn modelId="{54F24899-DB94-43D4-BD8C-648CF899EE18}" type="presOf" srcId="{232E166C-A9D0-4F80-A68E-E867077C07EC}" destId="{D68C82D2-081F-467E-9894-16048A028A1D}" srcOrd="1" destOrd="0" presId="urn:microsoft.com/office/officeart/2005/8/layout/process3"/>
    <dgm:cxn modelId="{A539F3C4-01CA-4D34-B4A7-A441DAF5C234}" type="presOf" srcId="{D5959690-BD0B-4433-975D-CFDA9658DAA5}" destId="{5EFA5E86-2D6D-49CB-95DA-75540AF218F6}" srcOrd="1" destOrd="0" presId="urn:microsoft.com/office/officeart/2005/8/layout/process3"/>
    <dgm:cxn modelId="{3D9D2BC9-6BDE-43FD-916D-E9946F821CB3}" type="presOf" srcId="{79295E12-424B-4E4E-9307-9A3D95FAA931}" destId="{7B11700E-60F5-4A48-A23E-6C6B0092AA06}" srcOrd="0" destOrd="0" presId="urn:microsoft.com/office/officeart/2005/8/layout/process3"/>
    <dgm:cxn modelId="{722F2ECD-7B63-472C-9595-BD54057DC0CD}" type="presOf" srcId="{D5959690-BD0B-4433-975D-CFDA9658DAA5}" destId="{8B4BE59B-34B8-4EB2-B9DC-D838480884D6}" srcOrd="0" destOrd="0" presId="urn:microsoft.com/office/officeart/2005/8/layout/process3"/>
    <dgm:cxn modelId="{9F3AE7DC-D1D7-4AE6-85D8-6672159045C7}" srcId="{232E166C-A9D0-4F80-A68E-E867077C07EC}" destId="{BEF2990D-0D73-4C7E-A05E-B3A70A76CB28}" srcOrd="0" destOrd="0" parTransId="{53AF56CC-291D-4689-AB31-E2119536AF84}" sibTransId="{62F7A6EE-3CDB-4AAB-A4FF-B97841002499}"/>
    <dgm:cxn modelId="{62E261E4-5AAB-43BE-899B-A28C337EF68C}" type="presOf" srcId="{D2A01A91-9945-4F11-8C1B-6AFD13DD0B04}" destId="{BD03DC8F-AC29-4231-B39E-407CA68FAF0D}" srcOrd="0" destOrd="0" presId="urn:microsoft.com/office/officeart/2005/8/layout/process3"/>
    <dgm:cxn modelId="{CE55DDF4-D5DF-47C1-BEFE-A0895B4339EE}" type="presOf" srcId="{CA980F45-665E-4F57-A045-CC77367E2797}" destId="{504EACD5-4C35-4397-8FC4-DD9A1C9286D2}" srcOrd="0" destOrd="0" presId="urn:microsoft.com/office/officeart/2005/8/layout/process3"/>
    <dgm:cxn modelId="{44C8C0F6-97A7-49CD-BC49-7AD39B9ED63A}" type="presOf" srcId="{2CC6B6EA-4916-487A-8FB6-199878AB9412}" destId="{A316A1E9-4572-4A52-979F-4B5E79706726}" srcOrd="0" destOrd="0" presId="urn:microsoft.com/office/officeart/2005/8/layout/process3"/>
    <dgm:cxn modelId="{B08CA9FD-2B34-42C3-A0BD-6D625A36DF3D}" type="presOf" srcId="{4F5F607F-3A59-4AEF-B145-6167D4A28DFD}" destId="{73EB7459-566C-418F-839C-5214FD1C3F5D}" srcOrd="0" destOrd="0" presId="urn:microsoft.com/office/officeart/2005/8/layout/process3"/>
    <dgm:cxn modelId="{3781B2FD-F153-4722-BC88-E2BF9D21A1F7}" type="presParOf" srcId="{BD03DC8F-AC29-4231-B39E-407CA68FAF0D}" destId="{9233F275-0FEB-4880-A290-FB00FE2FA091}" srcOrd="0" destOrd="0" presId="urn:microsoft.com/office/officeart/2005/8/layout/process3"/>
    <dgm:cxn modelId="{45CF8302-FFFA-40C5-8724-23293FC838A4}" type="presParOf" srcId="{9233F275-0FEB-4880-A290-FB00FE2FA091}" destId="{A316A1E9-4572-4A52-979F-4B5E79706726}" srcOrd="0" destOrd="0" presId="urn:microsoft.com/office/officeart/2005/8/layout/process3"/>
    <dgm:cxn modelId="{7420FDF4-DA3C-4314-8681-74A29B5FFE68}" type="presParOf" srcId="{9233F275-0FEB-4880-A290-FB00FE2FA091}" destId="{E064A824-A1D7-41BE-8622-C3A93807D929}" srcOrd="1" destOrd="0" presId="urn:microsoft.com/office/officeart/2005/8/layout/process3"/>
    <dgm:cxn modelId="{519C9B9F-91DD-4F2E-9F13-D31F80637DE8}" type="presParOf" srcId="{9233F275-0FEB-4880-A290-FB00FE2FA091}" destId="{73EB7459-566C-418F-839C-5214FD1C3F5D}" srcOrd="2" destOrd="0" presId="urn:microsoft.com/office/officeart/2005/8/layout/process3"/>
    <dgm:cxn modelId="{B5B3AD8F-1C4B-43DA-BD9E-8F66E959C099}" type="presParOf" srcId="{BD03DC8F-AC29-4231-B39E-407CA68FAF0D}" destId="{7B11700E-60F5-4A48-A23E-6C6B0092AA06}" srcOrd="1" destOrd="0" presId="urn:microsoft.com/office/officeart/2005/8/layout/process3"/>
    <dgm:cxn modelId="{A5042431-05A8-412A-B965-88DF9E409D7B}" type="presParOf" srcId="{7B11700E-60F5-4A48-A23E-6C6B0092AA06}" destId="{1ACC41D2-CA64-47AA-9202-2060C03A00C5}" srcOrd="0" destOrd="0" presId="urn:microsoft.com/office/officeart/2005/8/layout/process3"/>
    <dgm:cxn modelId="{F98699DB-8ED9-4D66-B4D6-36F93DA0B4C1}" type="presParOf" srcId="{BD03DC8F-AC29-4231-B39E-407CA68FAF0D}" destId="{127D70FD-5515-4853-82A2-A46404B96244}" srcOrd="2" destOrd="0" presId="urn:microsoft.com/office/officeart/2005/8/layout/process3"/>
    <dgm:cxn modelId="{FCDBDF6D-02BB-451D-9449-BAF0CEE2E8E9}" type="presParOf" srcId="{127D70FD-5515-4853-82A2-A46404B96244}" destId="{839578E1-39B7-4583-A81E-918313B6088A}" srcOrd="0" destOrd="0" presId="urn:microsoft.com/office/officeart/2005/8/layout/process3"/>
    <dgm:cxn modelId="{055312F0-07D3-4111-A1E4-520D9643187C}" type="presParOf" srcId="{127D70FD-5515-4853-82A2-A46404B96244}" destId="{A06DA138-4D94-4EDB-BCD6-AB9C5B45F0A0}" srcOrd="1" destOrd="0" presId="urn:microsoft.com/office/officeart/2005/8/layout/process3"/>
    <dgm:cxn modelId="{D7807575-8734-4E20-A4C7-B7A5C4DD4D9F}" type="presParOf" srcId="{127D70FD-5515-4853-82A2-A46404B96244}" destId="{504EACD5-4C35-4397-8FC4-DD9A1C9286D2}" srcOrd="2" destOrd="0" presId="urn:microsoft.com/office/officeart/2005/8/layout/process3"/>
    <dgm:cxn modelId="{284FB214-5DB9-42A4-84A7-6546F51F9FE6}" type="presParOf" srcId="{BD03DC8F-AC29-4231-B39E-407CA68FAF0D}" destId="{8B4BE59B-34B8-4EB2-B9DC-D838480884D6}" srcOrd="3" destOrd="0" presId="urn:microsoft.com/office/officeart/2005/8/layout/process3"/>
    <dgm:cxn modelId="{8D7B641B-EC35-406E-B395-AAFA8B0D491A}" type="presParOf" srcId="{8B4BE59B-34B8-4EB2-B9DC-D838480884D6}" destId="{5EFA5E86-2D6D-49CB-95DA-75540AF218F6}" srcOrd="0" destOrd="0" presId="urn:microsoft.com/office/officeart/2005/8/layout/process3"/>
    <dgm:cxn modelId="{A02151C9-25F8-4EFF-AB91-09716309F3EF}" type="presParOf" srcId="{BD03DC8F-AC29-4231-B39E-407CA68FAF0D}" destId="{D41825A7-40A1-4D5D-A2FD-9C604145EE45}" srcOrd="4" destOrd="0" presId="urn:microsoft.com/office/officeart/2005/8/layout/process3"/>
    <dgm:cxn modelId="{E475BDC9-DE85-4CD3-9763-27B15B2311AB}" type="presParOf" srcId="{D41825A7-40A1-4D5D-A2FD-9C604145EE45}" destId="{AB91CB21-4AC4-4055-8892-CEFA0C670278}" srcOrd="0" destOrd="0" presId="urn:microsoft.com/office/officeart/2005/8/layout/process3"/>
    <dgm:cxn modelId="{7C27CA01-D6CF-4DBA-AA82-2C26E2C9A89E}" type="presParOf" srcId="{D41825A7-40A1-4D5D-A2FD-9C604145EE45}" destId="{D68C82D2-081F-467E-9894-16048A028A1D}" srcOrd="1" destOrd="0" presId="urn:microsoft.com/office/officeart/2005/8/layout/process3"/>
    <dgm:cxn modelId="{2326CE8C-B323-466B-A077-058F542C8614}" type="presParOf" srcId="{D41825A7-40A1-4D5D-A2FD-9C604145EE45}" destId="{0D2D0FB0-9B88-49F9-A820-781119682F9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A01A91-9945-4F11-8C1B-6AFD13DD0B04}" type="doc">
      <dgm:prSet loTypeId="urn:microsoft.com/office/officeart/2005/8/layout/hList7" loCatId="process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CC6B6EA-4916-487A-8FB6-199878AB9412}">
      <dgm:prSet phldrT="[Texto]" custT="1"/>
      <dgm:spPr/>
      <dgm:t>
        <a:bodyPr/>
        <a:lstStyle/>
        <a:p>
          <a:pPr algn="ctr"/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</a:rPr>
            <a:t>Diagrama</a:t>
          </a: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</a:rPr>
            <a:t>flujo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Resultados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del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proceso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 experimental.</a:t>
          </a:r>
        </a:p>
        <a:p>
          <a:pPr algn="ctr"/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- Balance de masa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98F7410B-7892-4690-9C95-FD7762F382D6}" type="parTrans" cxnId="{F1C4D03D-019F-4EE5-AB1C-9B3180FE396E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295E12-424B-4E4E-9307-9A3D95FAA931}" type="sibTrans" cxnId="{F1C4D03D-019F-4EE5-AB1C-9B3180FE396E}">
      <dgm:prSet custT="1"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027A93-ED44-4F79-8900-540766188C5E}">
      <dgm:prSet phldrT="[Texto]" custT="1"/>
      <dgm:spPr/>
      <dgm:t>
        <a:bodyPr/>
        <a:lstStyle/>
        <a:p>
          <a:pPr marL="0"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</a:rPr>
            <a:t>Dimensionamiento</a:t>
          </a:r>
          <a:r>
            <a:rPr lang="en-US" sz="2000" b="1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2000" b="1" dirty="0" err="1">
              <a:latin typeface="Arial" panose="020B0604020202020204" pitchFamily="34" charset="0"/>
              <a:cs typeface="Arial" panose="020B0604020202020204" pitchFamily="34" charset="0"/>
            </a:rPr>
            <a:t>equipos</a:t>
          </a:r>
          <a:endParaRPr lang="en-US" sz="20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- Caudal de la PTAR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Quitumbe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Máx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. concentración </a:t>
          </a:r>
          <a:r>
            <a:rPr lang="en-US" sz="1800" dirty="0" err="1">
              <a:latin typeface="Arial" panose="020B0604020202020204" pitchFamily="34" charset="0"/>
              <a:cs typeface="Arial" panose="020B0604020202020204" pitchFamily="34" charset="0"/>
            </a:rPr>
            <a:t>detectada</a:t>
          </a: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marL="0"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- NC con mayor retención</a:t>
          </a:r>
          <a:r>
            <a:rPr lang="en-US" sz="2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F0A5BACA-5CFB-4B2F-B3C7-47F3F647B9C1}" type="parTrans" cxnId="{B56E3988-B8EA-44B7-88FE-0B94AF483AC9}">
      <dgm:prSet/>
      <dgm:spPr/>
      <dgm:t>
        <a:bodyPr/>
        <a:lstStyle/>
        <a:p>
          <a:endParaRPr lang="es-EC"/>
        </a:p>
      </dgm:t>
    </dgm:pt>
    <dgm:pt modelId="{82C76788-76CB-4661-B388-EF200AE274E8}" type="sibTrans" cxnId="{B56E3988-B8EA-44B7-88FE-0B94AF483AC9}">
      <dgm:prSet/>
      <dgm:spPr/>
      <dgm:t>
        <a:bodyPr/>
        <a:lstStyle/>
        <a:p>
          <a:endParaRPr lang="es-EC"/>
        </a:p>
      </dgm:t>
    </dgm:pt>
    <dgm:pt modelId="{5DBDEB3C-0E54-4F9B-9D17-296B9E29EC84}" type="pres">
      <dgm:prSet presAssocID="{D2A01A91-9945-4F11-8C1B-6AFD13DD0B04}" presName="Name0" presStyleCnt="0">
        <dgm:presLayoutVars>
          <dgm:dir/>
          <dgm:resizeHandles val="exact"/>
        </dgm:presLayoutVars>
      </dgm:prSet>
      <dgm:spPr/>
    </dgm:pt>
    <dgm:pt modelId="{279B45DB-3BC2-49AE-BFDA-FC1FD3E032EC}" type="pres">
      <dgm:prSet presAssocID="{D2A01A91-9945-4F11-8C1B-6AFD13DD0B04}" presName="fgShape" presStyleLbl="fgShp" presStyleIdx="0" presStyleCnt="1"/>
      <dgm:spPr>
        <a:solidFill>
          <a:srgbClr val="0070C0"/>
        </a:solidFill>
      </dgm:spPr>
    </dgm:pt>
    <dgm:pt modelId="{798FE71C-22E6-4C4F-A87B-255F9BF4F09B}" type="pres">
      <dgm:prSet presAssocID="{D2A01A91-9945-4F11-8C1B-6AFD13DD0B04}" presName="linComp" presStyleCnt="0"/>
      <dgm:spPr/>
    </dgm:pt>
    <dgm:pt modelId="{ECE5CEBD-2EF2-48BA-814F-9A0F19194D63}" type="pres">
      <dgm:prSet presAssocID="{2CC6B6EA-4916-487A-8FB6-199878AB9412}" presName="compNode" presStyleCnt="0"/>
      <dgm:spPr/>
    </dgm:pt>
    <dgm:pt modelId="{9B507A49-FDA9-483D-ABBE-4BBEEE3845F9}" type="pres">
      <dgm:prSet presAssocID="{2CC6B6EA-4916-487A-8FB6-199878AB9412}" presName="bkgdShape" presStyleLbl="node1" presStyleIdx="0" presStyleCnt="2" custScaleX="94640"/>
      <dgm:spPr/>
    </dgm:pt>
    <dgm:pt modelId="{DC86405B-C9B1-42FD-95C1-9EBA8B08FA31}" type="pres">
      <dgm:prSet presAssocID="{2CC6B6EA-4916-487A-8FB6-199878AB9412}" presName="nodeTx" presStyleLbl="node1" presStyleIdx="0" presStyleCnt="2">
        <dgm:presLayoutVars>
          <dgm:bulletEnabled val="1"/>
        </dgm:presLayoutVars>
      </dgm:prSet>
      <dgm:spPr/>
    </dgm:pt>
    <dgm:pt modelId="{879C8FFA-C8BF-4554-B85F-99FD71D2E569}" type="pres">
      <dgm:prSet presAssocID="{2CC6B6EA-4916-487A-8FB6-199878AB9412}" presName="invisiNode" presStyleLbl="node1" presStyleIdx="0" presStyleCnt="2"/>
      <dgm:spPr/>
    </dgm:pt>
    <dgm:pt modelId="{7E9EBE7B-B0C1-4896-8249-D7D9B8A47914}" type="pres">
      <dgm:prSet presAssocID="{2CC6B6EA-4916-487A-8FB6-199878AB9412}" presName="imagNode" presStyleLbl="fgImgPlace1" presStyleIdx="0" presStyleCnt="2"/>
      <dgm:spPr>
        <a:blipFill rotWithShape="1">
          <a:blip xmlns:r="http://schemas.openxmlformats.org/officeDocument/2006/relationships" r:embed="rId1"/>
          <a:srcRect/>
          <a:stretch>
            <a:fillRect l="-19000" r="-19000"/>
          </a:stretch>
        </a:blipFill>
      </dgm:spPr>
    </dgm:pt>
    <dgm:pt modelId="{E70927EB-D449-447B-9DD1-950E5F2A0C11}" type="pres">
      <dgm:prSet presAssocID="{79295E12-424B-4E4E-9307-9A3D95FAA931}" presName="sibTrans" presStyleLbl="sibTrans2D1" presStyleIdx="0" presStyleCnt="0"/>
      <dgm:spPr/>
    </dgm:pt>
    <dgm:pt modelId="{06F545E9-02A4-4E96-A08B-BC91DBF40226}" type="pres">
      <dgm:prSet presAssocID="{E7027A93-ED44-4F79-8900-540766188C5E}" presName="compNode" presStyleCnt="0"/>
      <dgm:spPr/>
    </dgm:pt>
    <dgm:pt modelId="{3B3B2391-EE4F-4879-A6AE-0ACACF4001CF}" type="pres">
      <dgm:prSet presAssocID="{E7027A93-ED44-4F79-8900-540766188C5E}" presName="bkgdShape" presStyleLbl="node1" presStyleIdx="1" presStyleCnt="2" custScaleX="95816"/>
      <dgm:spPr/>
    </dgm:pt>
    <dgm:pt modelId="{05086181-69C7-4039-945A-3154B0E12735}" type="pres">
      <dgm:prSet presAssocID="{E7027A93-ED44-4F79-8900-540766188C5E}" presName="nodeTx" presStyleLbl="node1" presStyleIdx="1" presStyleCnt="2">
        <dgm:presLayoutVars>
          <dgm:bulletEnabled val="1"/>
        </dgm:presLayoutVars>
      </dgm:prSet>
      <dgm:spPr/>
    </dgm:pt>
    <dgm:pt modelId="{80369750-6C2A-4498-BD9B-B8D559BBFB94}" type="pres">
      <dgm:prSet presAssocID="{E7027A93-ED44-4F79-8900-540766188C5E}" presName="invisiNode" presStyleLbl="node1" presStyleIdx="1" presStyleCnt="2"/>
      <dgm:spPr/>
    </dgm:pt>
    <dgm:pt modelId="{545B00DD-22A8-4A5E-9084-F0D7102C1C51}" type="pres">
      <dgm:prSet presAssocID="{E7027A93-ED44-4F79-8900-540766188C5E}" presName="imagNode" presStyleLbl="fgImgPlace1" presStyleIdx="1" presStyleCnt="2"/>
      <dgm:spPr>
        <a:blipFill rotWithShape="1">
          <a:blip xmlns:r="http://schemas.openxmlformats.org/officeDocument/2006/relationships" r:embed="rId2"/>
          <a:srcRect/>
          <a:stretch>
            <a:fillRect t="-3000" b="-3000"/>
          </a:stretch>
        </a:blipFill>
      </dgm:spPr>
    </dgm:pt>
  </dgm:ptLst>
  <dgm:cxnLst>
    <dgm:cxn modelId="{B8B39A13-A967-44DA-8008-649341DF93D2}" type="presOf" srcId="{D2A01A91-9945-4F11-8C1B-6AFD13DD0B04}" destId="{5DBDEB3C-0E54-4F9B-9D17-296B9E29EC84}" srcOrd="0" destOrd="0" presId="urn:microsoft.com/office/officeart/2005/8/layout/hList7"/>
    <dgm:cxn modelId="{7B7A951D-DB4B-4A9B-A45E-8A4D4E03C395}" type="presOf" srcId="{2CC6B6EA-4916-487A-8FB6-199878AB9412}" destId="{9B507A49-FDA9-483D-ABBE-4BBEEE3845F9}" srcOrd="0" destOrd="0" presId="urn:microsoft.com/office/officeart/2005/8/layout/hList7"/>
    <dgm:cxn modelId="{F1C4D03D-019F-4EE5-AB1C-9B3180FE396E}" srcId="{D2A01A91-9945-4F11-8C1B-6AFD13DD0B04}" destId="{2CC6B6EA-4916-487A-8FB6-199878AB9412}" srcOrd="0" destOrd="0" parTransId="{98F7410B-7892-4690-9C95-FD7762F382D6}" sibTransId="{79295E12-424B-4E4E-9307-9A3D95FAA931}"/>
    <dgm:cxn modelId="{EDFE6352-48FD-4993-8054-1D07DB6AD4BC}" type="presOf" srcId="{E7027A93-ED44-4F79-8900-540766188C5E}" destId="{05086181-69C7-4039-945A-3154B0E12735}" srcOrd="1" destOrd="0" presId="urn:microsoft.com/office/officeart/2005/8/layout/hList7"/>
    <dgm:cxn modelId="{D43FBE5A-BFDC-4F93-B8CB-FEFE705A7C15}" type="presOf" srcId="{79295E12-424B-4E4E-9307-9A3D95FAA931}" destId="{E70927EB-D449-447B-9DD1-950E5F2A0C11}" srcOrd="0" destOrd="0" presId="urn:microsoft.com/office/officeart/2005/8/layout/hList7"/>
    <dgm:cxn modelId="{B56E3988-B8EA-44B7-88FE-0B94AF483AC9}" srcId="{D2A01A91-9945-4F11-8C1B-6AFD13DD0B04}" destId="{E7027A93-ED44-4F79-8900-540766188C5E}" srcOrd="1" destOrd="0" parTransId="{F0A5BACA-5CFB-4B2F-B3C7-47F3F647B9C1}" sibTransId="{82C76788-76CB-4661-B388-EF200AE274E8}"/>
    <dgm:cxn modelId="{A3AC1DEA-8311-4F00-804C-D1C1BB66DBD1}" type="presOf" srcId="{E7027A93-ED44-4F79-8900-540766188C5E}" destId="{3B3B2391-EE4F-4879-A6AE-0ACACF4001CF}" srcOrd="0" destOrd="0" presId="urn:microsoft.com/office/officeart/2005/8/layout/hList7"/>
    <dgm:cxn modelId="{7F53DBF2-5BE0-46A2-84F5-F79894BEA616}" type="presOf" srcId="{2CC6B6EA-4916-487A-8FB6-199878AB9412}" destId="{DC86405B-C9B1-42FD-95C1-9EBA8B08FA31}" srcOrd="1" destOrd="0" presId="urn:microsoft.com/office/officeart/2005/8/layout/hList7"/>
    <dgm:cxn modelId="{EB77DC0E-996F-4415-86CE-D9E3FBE1E3A0}" type="presParOf" srcId="{5DBDEB3C-0E54-4F9B-9D17-296B9E29EC84}" destId="{279B45DB-3BC2-49AE-BFDA-FC1FD3E032EC}" srcOrd="0" destOrd="0" presId="urn:microsoft.com/office/officeart/2005/8/layout/hList7"/>
    <dgm:cxn modelId="{5C1CFE41-8BF2-41CA-95EB-84DA65214B54}" type="presParOf" srcId="{5DBDEB3C-0E54-4F9B-9D17-296B9E29EC84}" destId="{798FE71C-22E6-4C4F-A87B-255F9BF4F09B}" srcOrd="1" destOrd="0" presId="urn:microsoft.com/office/officeart/2005/8/layout/hList7"/>
    <dgm:cxn modelId="{4E4EE3D3-7781-4991-A110-C0A7E9AB1FAB}" type="presParOf" srcId="{798FE71C-22E6-4C4F-A87B-255F9BF4F09B}" destId="{ECE5CEBD-2EF2-48BA-814F-9A0F19194D63}" srcOrd="0" destOrd="0" presId="urn:microsoft.com/office/officeart/2005/8/layout/hList7"/>
    <dgm:cxn modelId="{AC241437-CCF0-4DE2-A27A-BC35C2274287}" type="presParOf" srcId="{ECE5CEBD-2EF2-48BA-814F-9A0F19194D63}" destId="{9B507A49-FDA9-483D-ABBE-4BBEEE3845F9}" srcOrd="0" destOrd="0" presId="urn:microsoft.com/office/officeart/2005/8/layout/hList7"/>
    <dgm:cxn modelId="{20C89502-650C-4133-9E64-E43F8E9D0B40}" type="presParOf" srcId="{ECE5CEBD-2EF2-48BA-814F-9A0F19194D63}" destId="{DC86405B-C9B1-42FD-95C1-9EBA8B08FA31}" srcOrd="1" destOrd="0" presId="urn:microsoft.com/office/officeart/2005/8/layout/hList7"/>
    <dgm:cxn modelId="{A5A45FEF-1477-4349-9315-6CEA34738DD9}" type="presParOf" srcId="{ECE5CEBD-2EF2-48BA-814F-9A0F19194D63}" destId="{879C8FFA-C8BF-4554-B85F-99FD71D2E569}" srcOrd="2" destOrd="0" presId="urn:microsoft.com/office/officeart/2005/8/layout/hList7"/>
    <dgm:cxn modelId="{8E52D6D8-D875-45CA-A7BF-12653A172F06}" type="presParOf" srcId="{ECE5CEBD-2EF2-48BA-814F-9A0F19194D63}" destId="{7E9EBE7B-B0C1-4896-8249-D7D9B8A47914}" srcOrd="3" destOrd="0" presId="urn:microsoft.com/office/officeart/2005/8/layout/hList7"/>
    <dgm:cxn modelId="{3F0AAC2F-55CF-4E97-B1A8-C0EB26418B2E}" type="presParOf" srcId="{798FE71C-22E6-4C4F-A87B-255F9BF4F09B}" destId="{E70927EB-D449-447B-9DD1-950E5F2A0C11}" srcOrd="1" destOrd="0" presId="urn:microsoft.com/office/officeart/2005/8/layout/hList7"/>
    <dgm:cxn modelId="{FC0498FB-52BF-4B8D-9CE7-F953B6735B3D}" type="presParOf" srcId="{798FE71C-22E6-4C4F-A87B-255F9BF4F09B}" destId="{06F545E9-02A4-4E96-A08B-BC91DBF40226}" srcOrd="2" destOrd="0" presId="urn:microsoft.com/office/officeart/2005/8/layout/hList7"/>
    <dgm:cxn modelId="{507A1027-0E9A-4613-933E-D9DB8C245FCE}" type="presParOf" srcId="{06F545E9-02A4-4E96-A08B-BC91DBF40226}" destId="{3B3B2391-EE4F-4879-A6AE-0ACACF4001CF}" srcOrd="0" destOrd="0" presId="urn:microsoft.com/office/officeart/2005/8/layout/hList7"/>
    <dgm:cxn modelId="{8DCA14EE-5F84-4946-8FD1-3D790B604985}" type="presParOf" srcId="{06F545E9-02A4-4E96-A08B-BC91DBF40226}" destId="{05086181-69C7-4039-945A-3154B0E12735}" srcOrd="1" destOrd="0" presId="urn:microsoft.com/office/officeart/2005/8/layout/hList7"/>
    <dgm:cxn modelId="{CE498812-82E8-451C-AB81-AB18E3C09F15}" type="presParOf" srcId="{06F545E9-02A4-4E96-A08B-BC91DBF40226}" destId="{80369750-6C2A-4498-BD9B-B8D559BBFB94}" srcOrd="2" destOrd="0" presId="urn:microsoft.com/office/officeart/2005/8/layout/hList7"/>
    <dgm:cxn modelId="{2465E272-4C55-418F-9AE4-437DA2E488B5}" type="presParOf" srcId="{06F545E9-02A4-4E96-A08B-BC91DBF40226}" destId="{545B00DD-22A8-4A5E-9084-F0D7102C1C5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4CFA14-3AAC-4103-8977-EED2DC05F70A}">
      <dsp:nvSpPr>
        <dsp:cNvPr id="0" name=""/>
        <dsp:cNvSpPr/>
      </dsp:nvSpPr>
      <dsp:spPr>
        <a:xfrm>
          <a:off x="0" y="0"/>
          <a:ext cx="7098631" cy="6761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latin typeface="Arial" panose="020B0604020202020204" pitchFamily="34" charset="0"/>
              <a:cs typeface="Arial" panose="020B0604020202020204" pitchFamily="34" charset="0"/>
            </a:rPr>
            <a:t>3.1</a:t>
          </a: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 Área de estudio e influencia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803" y="19803"/>
        <a:ext cx="6311902" cy="636523"/>
      </dsp:txXfrm>
    </dsp:sp>
    <dsp:sp modelId="{7E3E0962-BD26-40B5-A05F-AC20120CE802}">
      <dsp:nvSpPr>
        <dsp:cNvPr id="0" name=""/>
        <dsp:cNvSpPr/>
      </dsp:nvSpPr>
      <dsp:spPr>
        <a:xfrm>
          <a:off x="594510" y="799061"/>
          <a:ext cx="7098631" cy="6761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latin typeface="Arial" panose="020B0604020202020204" pitchFamily="34" charset="0"/>
              <a:cs typeface="Arial" panose="020B0604020202020204" pitchFamily="34" charset="0"/>
            </a:rPr>
            <a:t>3.2</a:t>
          </a: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 Muestreo 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4313" y="818864"/>
        <a:ext cx="6025030" cy="636523"/>
      </dsp:txXfrm>
    </dsp:sp>
    <dsp:sp modelId="{BE88981C-462D-4093-9098-99F3CA7EFA57}">
      <dsp:nvSpPr>
        <dsp:cNvPr id="0" name=""/>
        <dsp:cNvSpPr/>
      </dsp:nvSpPr>
      <dsp:spPr>
        <a:xfrm>
          <a:off x="1180147" y="1598123"/>
          <a:ext cx="7098631" cy="6761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latin typeface="Arial" panose="020B0604020202020204" pitchFamily="34" charset="0"/>
              <a:cs typeface="Arial" panose="020B0604020202020204" pitchFamily="34" charset="0"/>
            </a:rPr>
            <a:t>3.3</a:t>
          </a: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 Caracterización Fisicoquímica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99950" y="1617926"/>
        <a:ext cx="6033904" cy="636523"/>
      </dsp:txXfrm>
    </dsp:sp>
    <dsp:sp modelId="{63932091-CD43-40E2-93A4-34150D0FA605}">
      <dsp:nvSpPr>
        <dsp:cNvPr id="0" name=""/>
        <dsp:cNvSpPr/>
      </dsp:nvSpPr>
      <dsp:spPr>
        <a:xfrm>
          <a:off x="1774657" y="2397184"/>
          <a:ext cx="7098631" cy="6761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latin typeface="Arial" panose="020B0604020202020204" pitchFamily="34" charset="0"/>
              <a:cs typeface="Arial" panose="020B0604020202020204" pitchFamily="34" charset="0"/>
            </a:rPr>
            <a:t>3.4</a:t>
          </a: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 Determinación de carbamazepina y diclofenaco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94460" y="2416987"/>
        <a:ext cx="6025030" cy="636523"/>
      </dsp:txXfrm>
    </dsp:sp>
    <dsp:sp modelId="{28CC6808-AC7B-4F1F-93BB-560F5FFDFDB1}">
      <dsp:nvSpPr>
        <dsp:cNvPr id="0" name=""/>
        <dsp:cNvSpPr/>
      </dsp:nvSpPr>
      <dsp:spPr>
        <a:xfrm>
          <a:off x="6659147" y="517853"/>
          <a:ext cx="439483" cy="43948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58031" y="517853"/>
        <a:ext cx="241715" cy="330711"/>
      </dsp:txXfrm>
    </dsp:sp>
    <dsp:sp modelId="{A06E618F-6484-4E4F-B2FD-9D07A65554BC}">
      <dsp:nvSpPr>
        <dsp:cNvPr id="0" name=""/>
        <dsp:cNvSpPr/>
      </dsp:nvSpPr>
      <dsp:spPr>
        <a:xfrm>
          <a:off x="7253657" y="1316915"/>
          <a:ext cx="439483" cy="43948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52541" y="1316915"/>
        <a:ext cx="241715" cy="330711"/>
      </dsp:txXfrm>
    </dsp:sp>
    <dsp:sp modelId="{BEED6A77-6E0C-45A6-A37E-696861BA8020}">
      <dsp:nvSpPr>
        <dsp:cNvPr id="0" name=""/>
        <dsp:cNvSpPr/>
      </dsp:nvSpPr>
      <dsp:spPr>
        <a:xfrm>
          <a:off x="7839294" y="2115976"/>
          <a:ext cx="439483" cy="43948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89804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38178" y="2115976"/>
        <a:ext cx="241715" cy="3307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70633-78E2-4E4F-A242-AA461118665D}">
      <dsp:nvSpPr>
        <dsp:cNvPr id="0" name=""/>
        <dsp:cNvSpPr/>
      </dsp:nvSpPr>
      <dsp:spPr>
        <a:xfrm>
          <a:off x="0" y="0"/>
          <a:ext cx="7059929" cy="685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latin typeface="Arial" panose="020B0604020202020204" pitchFamily="34" charset="0"/>
              <a:cs typeface="Arial" panose="020B0604020202020204" pitchFamily="34" charset="0"/>
            </a:rPr>
            <a:t>3.5 </a:t>
          </a: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Evaluación de alternativas de remoción de </a:t>
          </a:r>
          <a:r>
            <a:rPr lang="es-EC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CBZ</a:t>
          </a: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 y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DFC</a:t>
          </a: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 en agua mediante el uso de nanotecnología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086" y="20086"/>
        <a:ext cx="6319898" cy="645628"/>
      </dsp:txXfrm>
    </dsp:sp>
    <dsp:sp modelId="{42B60ED0-52B9-413F-831C-D782FF4CA3AC}">
      <dsp:nvSpPr>
        <dsp:cNvPr id="0" name=""/>
        <dsp:cNvSpPr/>
      </dsp:nvSpPr>
      <dsp:spPr>
        <a:xfrm>
          <a:off x="622934" y="800099"/>
          <a:ext cx="7059929" cy="685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latin typeface="Arial" panose="020B0604020202020204" pitchFamily="34" charset="0"/>
              <a:cs typeface="Arial" panose="020B0604020202020204" pitchFamily="34" charset="0"/>
            </a:rPr>
            <a:t>3.6</a:t>
          </a: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" sz="1800" b="0" kern="1200" dirty="0">
              <a:latin typeface="Arial" panose="020B0604020202020204" pitchFamily="34" charset="0"/>
              <a:cs typeface="Arial" panose="020B0604020202020204" pitchFamily="34" charset="0"/>
            </a:rPr>
            <a:t>Degradación de contaminantes emergentes</a:t>
          </a:r>
          <a:endParaRPr lang="en-US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3020" y="820185"/>
        <a:ext cx="5951052" cy="645628"/>
      </dsp:txXfrm>
    </dsp:sp>
    <dsp:sp modelId="{604120A0-E6A9-4D98-AC8F-C56DE7D57FB9}">
      <dsp:nvSpPr>
        <dsp:cNvPr id="0" name=""/>
        <dsp:cNvSpPr/>
      </dsp:nvSpPr>
      <dsp:spPr>
        <a:xfrm>
          <a:off x="1245869" y="1600199"/>
          <a:ext cx="7059929" cy="685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latin typeface="Arial" panose="020B0604020202020204" pitchFamily="34" charset="0"/>
              <a:cs typeface="Arial" panose="020B0604020202020204" pitchFamily="34" charset="0"/>
            </a:rPr>
            <a:t>3.7 </a:t>
          </a: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Diseño teórico de la fase de retención para adaptarse a una PTAR 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65955" y="1620285"/>
        <a:ext cx="5951052" cy="645628"/>
      </dsp:txXfrm>
    </dsp:sp>
    <dsp:sp modelId="{C5ED91AD-15BA-4CF3-82D6-3EE7D82C72E1}">
      <dsp:nvSpPr>
        <dsp:cNvPr id="0" name=""/>
        <dsp:cNvSpPr/>
      </dsp:nvSpPr>
      <dsp:spPr>
        <a:xfrm>
          <a:off x="6614159" y="520065"/>
          <a:ext cx="445770" cy="44577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714457" y="520065"/>
        <a:ext cx="245174" cy="335442"/>
      </dsp:txXfrm>
    </dsp:sp>
    <dsp:sp modelId="{69EF72C1-F6D4-4BA4-AE1E-7EA346CEC249}">
      <dsp:nvSpPr>
        <dsp:cNvPr id="0" name=""/>
        <dsp:cNvSpPr/>
      </dsp:nvSpPr>
      <dsp:spPr>
        <a:xfrm>
          <a:off x="7237094" y="1315593"/>
          <a:ext cx="445770" cy="44577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37392" y="1315593"/>
        <a:ext cx="245174" cy="3354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64A824-A1D7-41BE-8622-C3A93807D929}">
      <dsp:nvSpPr>
        <dsp:cNvPr id="0" name=""/>
        <dsp:cNvSpPr/>
      </dsp:nvSpPr>
      <dsp:spPr>
        <a:xfrm>
          <a:off x="3743" y="0"/>
          <a:ext cx="2208335" cy="19035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latin typeface="Arial" panose="020B0604020202020204" pitchFamily="34" charset="0"/>
              <a:cs typeface="Arial" panose="020B0604020202020204" pitchFamily="34" charset="0"/>
            </a:rPr>
            <a:t>3.4.1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Curva de calibración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43" y="0"/>
        <a:ext cx="2208335" cy="1179463"/>
      </dsp:txXfrm>
    </dsp:sp>
    <dsp:sp modelId="{73EB7459-566C-418F-839C-5214FD1C3F5D}">
      <dsp:nvSpPr>
        <dsp:cNvPr id="0" name=""/>
        <dsp:cNvSpPr/>
      </dsp:nvSpPr>
      <dsp:spPr>
        <a:xfrm>
          <a:off x="536514" y="1340999"/>
          <a:ext cx="2638629" cy="12638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/>
            <a:t>Estándares de </a:t>
          </a:r>
          <a:r>
            <a:rPr lang="es-EC" sz="1800" kern="1200" dirty="0" err="1"/>
            <a:t>CBZ</a:t>
          </a:r>
          <a:r>
            <a:rPr lang="es-EC" sz="1800" kern="1200" dirty="0"/>
            <a:t> y </a:t>
          </a:r>
          <a:r>
            <a:rPr lang="es-EC" sz="1800" kern="1200" dirty="0" err="1"/>
            <a:t>DFC</a:t>
          </a:r>
          <a:r>
            <a:rPr lang="es-EC" sz="1800" kern="1200" dirty="0"/>
            <a:t>.</a:t>
          </a:r>
        </a:p>
      </dsp:txBody>
      <dsp:txXfrm>
        <a:off x="573530" y="1378015"/>
        <a:ext cx="2564597" cy="1189790"/>
      </dsp:txXfrm>
    </dsp:sp>
    <dsp:sp modelId="{7B11700E-60F5-4A48-A23E-6C6B0092AA06}">
      <dsp:nvSpPr>
        <dsp:cNvPr id="0" name=""/>
        <dsp:cNvSpPr/>
      </dsp:nvSpPr>
      <dsp:spPr>
        <a:xfrm rot="38330">
          <a:off x="2600616" y="336062"/>
          <a:ext cx="823803" cy="5498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alpha val="9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00621" y="445104"/>
        <a:ext cx="658860" cy="329887"/>
      </dsp:txXfrm>
    </dsp:sp>
    <dsp:sp modelId="{A06DA138-4D94-4EDB-BCD6-AB9C5B45F0A0}">
      <dsp:nvSpPr>
        <dsp:cNvPr id="0" name=""/>
        <dsp:cNvSpPr/>
      </dsp:nvSpPr>
      <dsp:spPr>
        <a:xfrm>
          <a:off x="3766329" y="0"/>
          <a:ext cx="2208335" cy="20389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latin typeface="Arial" panose="020B0604020202020204" pitchFamily="34" charset="0"/>
              <a:cs typeface="Arial" panose="020B0604020202020204" pitchFamily="34" charset="0"/>
            </a:rPr>
            <a:t>3.4.2</a:t>
          </a: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Preparación de la muestra 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66329" y="0"/>
        <a:ext cx="2208335" cy="1263371"/>
      </dsp:txXfrm>
    </dsp:sp>
    <dsp:sp modelId="{504EACD5-4C35-4397-8FC4-DD9A1C9286D2}">
      <dsp:nvSpPr>
        <dsp:cNvPr id="0" name=""/>
        <dsp:cNvSpPr/>
      </dsp:nvSpPr>
      <dsp:spPr>
        <a:xfrm>
          <a:off x="4360380" y="1362712"/>
          <a:ext cx="2368285" cy="13546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/>
            <a:t>Concentración y filtración.</a:t>
          </a:r>
        </a:p>
      </dsp:txBody>
      <dsp:txXfrm>
        <a:off x="4400056" y="1402388"/>
        <a:ext cx="2288933" cy="1275272"/>
      </dsp:txXfrm>
    </dsp:sp>
    <dsp:sp modelId="{8B4BE59B-34B8-4EB2-B9DC-D838480884D6}">
      <dsp:nvSpPr>
        <dsp:cNvPr id="0" name=""/>
        <dsp:cNvSpPr/>
      </dsp:nvSpPr>
      <dsp:spPr>
        <a:xfrm rot="21591511">
          <a:off x="6329432" y="352248"/>
          <a:ext cx="752113" cy="5498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alpha val="9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29432" y="462414"/>
        <a:ext cx="587170" cy="329887"/>
      </dsp:txXfrm>
    </dsp:sp>
    <dsp:sp modelId="{D68C82D2-081F-467E-9894-16048A028A1D}">
      <dsp:nvSpPr>
        <dsp:cNvPr id="0" name=""/>
        <dsp:cNvSpPr/>
      </dsp:nvSpPr>
      <dsp:spPr>
        <a:xfrm>
          <a:off x="7393742" y="0"/>
          <a:ext cx="2208335" cy="2010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latin typeface="Arial" panose="020B0604020202020204" pitchFamily="34" charset="0"/>
              <a:cs typeface="Arial" panose="020B0604020202020204" pitchFamily="34" charset="0"/>
            </a:rPr>
            <a:t>3.4.3</a:t>
          </a: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Arial" panose="020B0604020202020204" pitchFamily="34" charset="0"/>
              <a:cs typeface="Arial" panose="020B0604020202020204" pitchFamily="34" charset="0"/>
            </a:rPr>
            <a:t>Lectura de las muestras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93742" y="0"/>
        <a:ext cx="2208335" cy="1245457"/>
      </dsp:txXfrm>
    </dsp:sp>
    <dsp:sp modelId="{0D2D0FB0-9B88-49F9-A820-781119682F99}">
      <dsp:nvSpPr>
        <dsp:cNvPr id="0" name=""/>
        <dsp:cNvSpPr/>
      </dsp:nvSpPr>
      <dsp:spPr>
        <a:xfrm>
          <a:off x="7760810" y="1361339"/>
          <a:ext cx="2386305" cy="12794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800" kern="1200" dirty="0"/>
            <a:t>Parámetros para </a:t>
          </a:r>
          <a:r>
            <a:rPr lang="es-EC" sz="1800" kern="1200" dirty="0" err="1"/>
            <a:t>CBZ</a:t>
          </a:r>
          <a:r>
            <a:rPr lang="es-EC" sz="1800" kern="1200" dirty="0"/>
            <a:t> y </a:t>
          </a:r>
          <a:r>
            <a:rPr lang="es-EC" sz="1800" kern="1200" dirty="0" err="1"/>
            <a:t>DCF</a:t>
          </a:r>
          <a:r>
            <a:rPr lang="es-EC" sz="1800" kern="1200" dirty="0"/>
            <a:t>.</a:t>
          </a:r>
        </a:p>
      </dsp:txBody>
      <dsp:txXfrm>
        <a:off x="7798283" y="1398812"/>
        <a:ext cx="2311359" cy="12044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07A49-FDA9-483D-ABBE-4BBEEE3845F9}">
      <dsp:nvSpPr>
        <dsp:cNvPr id="0" name=""/>
        <dsp:cNvSpPr/>
      </dsp:nvSpPr>
      <dsp:spPr>
        <a:xfrm>
          <a:off x="96323" y="0"/>
          <a:ext cx="3828238" cy="51371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Diagrama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flujo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Resultados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del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proceso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 experimental.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- Balance de masa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96323" y="2054860"/>
        <a:ext cx="3828238" cy="2054860"/>
      </dsp:txXfrm>
    </dsp:sp>
    <dsp:sp modelId="{7E9EBE7B-B0C1-4896-8249-D7D9B8A47914}">
      <dsp:nvSpPr>
        <dsp:cNvPr id="0" name=""/>
        <dsp:cNvSpPr/>
      </dsp:nvSpPr>
      <dsp:spPr>
        <a:xfrm>
          <a:off x="1155106" y="308229"/>
          <a:ext cx="1710671" cy="1710671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9000" r="-19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B3B2391-EE4F-4879-A6AE-0ACACF4001CF}">
      <dsp:nvSpPr>
        <dsp:cNvPr id="0" name=""/>
        <dsp:cNvSpPr/>
      </dsp:nvSpPr>
      <dsp:spPr>
        <a:xfrm>
          <a:off x="4045913" y="0"/>
          <a:ext cx="3875808" cy="513715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Dimensionamiento</a:t>
          </a:r>
          <a:r>
            <a:rPr lang="en-US" sz="2000" b="1" kern="12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equipos</a:t>
          </a:r>
          <a:endParaRPr lang="en-US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- Caudal de la PTAR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Quitumbe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Máx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. concentración </a:t>
          </a:r>
          <a:r>
            <a:rPr lang="en-U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detectada</a:t>
          </a: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marL="0" lvl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- NC con mayor retención</a:t>
          </a:r>
          <a:r>
            <a:rPr lang="en-US" sz="22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4045913" y="2054860"/>
        <a:ext cx="3875808" cy="2054860"/>
      </dsp:txXfrm>
    </dsp:sp>
    <dsp:sp modelId="{545B00DD-22A8-4A5E-9084-F0D7102C1C51}">
      <dsp:nvSpPr>
        <dsp:cNvPr id="0" name=""/>
        <dsp:cNvSpPr/>
      </dsp:nvSpPr>
      <dsp:spPr>
        <a:xfrm>
          <a:off x="5128481" y="308229"/>
          <a:ext cx="1710671" cy="1710671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3000" b="-3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79B45DB-3BC2-49AE-BFDA-FC1FD3E032EC}">
      <dsp:nvSpPr>
        <dsp:cNvPr id="0" name=""/>
        <dsp:cNvSpPr/>
      </dsp:nvSpPr>
      <dsp:spPr>
        <a:xfrm>
          <a:off x="407338" y="4109720"/>
          <a:ext cx="7203367" cy="770572"/>
        </a:xfrm>
        <a:prstGeom prst="leftRightArrow">
          <a:avLst/>
        </a:prstGeom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23F24-9846-4BDA-B9A3-D60903E8BFC3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6CA03-07DC-4320-A940-7BC18B7BB4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65A86-0454-4F50-8B36-A4C8BBDB0394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BA08E-3943-46B1-9F17-07AD196A197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56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914400" lvl="2" indent="0" algn="just">
              <a:lnSpc>
                <a:spcPct val="150000"/>
              </a:lnSpc>
              <a:buFont typeface="+mj-lt"/>
              <a:buNone/>
            </a:pPr>
            <a:endParaRPr lang="es-EC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13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914400" lvl="2" indent="0" algn="just">
              <a:lnSpc>
                <a:spcPct val="150000"/>
              </a:lnSpc>
              <a:buFont typeface="+mj-lt"/>
              <a:buNone/>
            </a:pPr>
            <a:endParaRPr lang="es-EC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05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La presente investigación tiene como área de influencia directa todo el </a:t>
            </a:r>
            <a:r>
              <a:rPr lang="es-EC" dirty="0" err="1"/>
              <a:t>DMQ</a:t>
            </a:r>
            <a:r>
              <a:rPr lang="es-EC" dirty="0"/>
              <a:t>. En esta Figura se muestra el río Machángara desde su formación hasta su desembocadura en el río Guayllabamba.</a:t>
            </a:r>
          </a:p>
          <a:p>
            <a:endParaRPr lang="es-EC" dirty="0"/>
          </a:p>
          <a:p>
            <a:r>
              <a:rPr lang="es-EC" dirty="0"/>
              <a:t>Tiene una extensión aproximada de 36 km.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68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60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52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74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42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92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726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97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900" dirty="0"/>
              <a:t>La presentación contiene: 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41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 err="1"/>
              <a:t>SDT</a:t>
            </a:r>
            <a:r>
              <a:rPr lang="es-EC" dirty="0"/>
              <a:t> este  tipo  de  sólidos incluyen  sales,  minerales,  metales,  compuestos  orgánicos  e  inorgánicos  disueltos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dirty="0" err="1"/>
              <a:t>ST</a:t>
            </a:r>
            <a:r>
              <a:rPr lang="es-EC" dirty="0"/>
              <a:t> el de mayor proporción en T1-Entrada de la PTAR (1 240 mg/L), esto se puede deber a que es la recolección subterránea de toda el agua residual proveniente del sur del </a:t>
            </a:r>
            <a:r>
              <a:rPr lang="es-EC" dirty="0" err="1"/>
              <a:t>DMQ</a:t>
            </a:r>
            <a:r>
              <a:rPr lang="es-EC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158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1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04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64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558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04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20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b="0" i="0" dirty="0">
              <a:solidFill>
                <a:srgbClr val="4B4B4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9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19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s-EC" sz="9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81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s-EC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2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s-EC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63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s-EC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67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s-EC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BA08E-3943-46B1-9F17-07AD196A197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33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0380F-35B0-4397-AEA3-72B31EABCADE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ESCUELA POLITÉCNICA NACIONAL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357C5-A496-4A7C-97D4-30268902CC33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ESCUELA POLITÉCNICA NACIONAL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747C4-AC35-4F67-A335-73DAC2E77367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ESCUELA POLITÉCNICA NACIONAL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DCA18-18B5-4381-85B6-40C26E78220D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ESCUELA POLITÉCNICA NACIONAL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DFAAA-D541-4876-880E-DB0D59386790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ESCUELA POLITÉCNICA NACIONAL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84A78-C895-4A0E-9CE5-69331618E3A5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ESCUELA POLITÉCNICA NACIONAL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83BF-FA3C-4B6D-A650-5C3FB34050D8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ESCUELA POLITÉCNICA NACIONAL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96E6E-02EF-4BD7-B06F-20F919B0622C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ESCUELA POLITÉCNICA NACIONAL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0A2D4-AB63-455D-85E7-421A45421021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ESCUELA POLITÉCNICA NACIONAL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892FE-FE2C-4EC9-894C-72FF2BA472B3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ESCUELA POLITÉCNICA NACIONAL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5934-C185-49AB-8F67-853E082B29C5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ESCUELA POLITÉCNICA NACIONAL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3000" r="-1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8A0FF-115F-4771-B4A8-B33EC5E88C5D}" type="datetime1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ESCUELA POLITÉCNICA NACIONAL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E8F86-A2B4-452A-A226-A86E11710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3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E84C1-6E7D-46E2-A9BA-A0C783A2B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2057400"/>
            <a:ext cx="11506200" cy="4572000"/>
          </a:xfrm>
        </p:spPr>
        <p:txBody>
          <a:bodyPr>
            <a:noAutofit/>
          </a:bodyPr>
          <a:lstStyle/>
          <a:p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Trabajo de titulación, previo a la obtención del título de Magister en Sistemas de Gestión Ambiental</a:t>
            </a:r>
            <a:b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CONTAMINANTES EMERGENTES, DICLOFENACO Y CARBAMAZEPINA EN EL RÍO MACHÁNGARA, QUITO DM, ANÁLISIS DE REMOCIÓN MEDIANTE NANO ADSORCIÓN Y DISEÑO DE LA FASE DE RETENCIÓN PARA ADAPTARSE A UNA PLANTA DE TRATAMIENTO DE AGUAS RESIDUALES</a:t>
            </a:r>
            <a:b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Autor: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Ibarra Burgos, Raquel</a:t>
            </a:r>
            <a:b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Director: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Ing. Bolaños Guerrón, Darío Roberto, PhD.</a:t>
            </a:r>
          </a:p>
        </p:txBody>
      </p:sp>
      <p:pic>
        <p:nvPicPr>
          <p:cNvPr id="4" name="Imagen 47">
            <a:extLst>
              <a:ext uri="{FF2B5EF4-FFF2-40B4-BE49-F238E27FC236}">
                <a16:creationId xmlns:a16="http://schemas.microsoft.com/office/drawing/2014/main" id="{637357AD-0105-47C0-A0DA-2E4CED6C371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7200"/>
            <a:ext cx="5638800" cy="16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3438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685800" y="209257"/>
            <a:ext cx="10896600" cy="784812"/>
          </a:xfrm>
        </p:spPr>
        <p:txBody>
          <a:bodyPr>
            <a:normAutofit/>
          </a:bodyPr>
          <a:lstStyle/>
          <a:p>
            <a:pPr algn="l"/>
            <a:r>
              <a:rPr lang="es-EC" sz="40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2. </a:t>
            </a:r>
            <a:r>
              <a:rPr lang="es-EC" sz="4000" b="1" dirty="0">
                <a:solidFill>
                  <a:srgbClr val="00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OBJETIVOS</a:t>
            </a:r>
            <a:endParaRPr lang="en-US" sz="4000" b="1" dirty="0">
              <a:solidFill>
                <a:srgbClr val="00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289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2400" b="1">
                <a:latin typeface="Arial" panose="020B0604020202020204" pitchFamily="34" charset="0"/>
                <a:cs typeface="Arial" panose="020B0604020202020204" pitchFamily="34" charset="0"/>
              </a:rPr>
              <a:t>OBJETIVO GENERAL</a:t>
            </a:r>
          </a:p>
          <a:p>
            <a:pPr marL="285750" indent="3175" algn="just">
              <a:buNone/>
            </a:pPr>
            <a:endParaRPr lang="es-EC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0" algn="just">
              <a:buNone/>
            </a:pPr>
            <a:r>
              <a:rPr lang="es-EC" sz="2400">
                <a:latin typeface="Arial" panose="020B0604020202020204" pitchFamily="34" charset="0"/>
                <a:cs typeface="Arial" panose="020B0604020202020204" pitchFamily="34" charset="0"/>
              </a:rPr>
              <a:t>Determinar si el uso de nano adsorbentes eliminan contaminantes emergentes tales como: carbamazepina y diclofenaco en la cuenca del río Machángara.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>
                <a:ea typeface="MS PGothic" pitchFamily="34" charset="-128"/>
              </a:rPr>
              <a:t>UNIVERSIDAD DE LAS FUERZAS ARMADAS “ESPE”</a:t>
            </a:r>
            <a:endParaRPr lang="es-CL" dirty="0">
              <a:ea typeface="MS PGothic" pitchFamily="34" charset="-128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98298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FCB1B00-141C-4A25-BA60-40B9EBFCF14C}" type="slidenum">
              <a:rPr lang="es-CL" sz="1400" smtClean="0">
                <a:solidFill>
                  <a:schemeClr val="bg1">
                    <a:lumMod val="50000"/>
                  </a:schemeClr>
                </a:solidFill>
                <a:latin typeface="+mj-lt"/>
                <a:ea typeface="MS PGothic" pitchFamily="34" charset="-128"/>
              </a:rPr>
              <a:pPr/>
              <a:t>10</a:t>
            </a:fld>
            <a:endParaRPr lang="es-CL" sz="1400" dirty="0">
              <a:solidFill>
                <a:schemeClr val="bg1">
                  <a:lumMod val="50000"/>
                </a:schemeClr>
              </a:solidFill>
              <a:latin typeface="+mj-lt"/>
              <a:ea typeface="MS PGothic" pitchFamily="34" charset="-128"/>
            </a:endParaRPr>
          </a:p>
        </p:txBody>
      </p:sp>
      <p:pic>
        <p:nvPicPr>
          <p:cNvPr id="2050" name="Picture 2" descr="La importancia del ZetaView® para el análisis de nanopartículas.">
            <a:extLst>
              <a:ext uri="{FF2B5EF4-FFF2-40B4-BE49-F238E27FC236}">
                <a16:creationId xmlns:a16="http://schemas.microsoft.com/office/drawing/2014/main" id="{318D4D2A-9800-4C11-80BF-DDE846EFF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3772664"/>
            <a:ext cx="3987800" cy="2658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685800" y="152400"/>
            <a:ext cx="10896600" cy="784812"/>
          </a:xfrm>
        </p:spPr>
        <p:txBody>
          <a:bodyPr>
            <a:normAutofit/>
          </a:bodyPr>
          <a:lstStyle/>
          <a:p>
            <a:pPr algn="l"/>
            <a:r>
              <a:rPr lang="es-EC" sz="40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2. </a:t>
            </a:r>
            <a:r>
              <a:rPr lang="es-EC" sz="4000" b="1" dirty="0">
                <a:solidFill>
                  <a:srgbClr val="00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OBJETIVOS</a:t>
            </a:r>
            <a:endParaRPr lang="en-US" sz="4000" b="1" dirty="0">
              <a:solidFill>
                <a:srgbClr val="00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>
                <a:ea typeface="MS PGothic" pitchFamily="34" charset="-128"/>
              </a:rPr>
              <a:t>UNIVERSIDAD DE LAS FUERZAS ARMADAS “ESPE”</a:t>
            </a:r>
            <a:endParaRPr lang="es-CL" dirty="0">
              <a:ea typeface="MS PGothic" pitchFamily="34" charset="-128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98298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FCB1B00-141C-4A25-BA60-40B9EBFCF14C}" type="slidenum">
              <a:rPr lang="es-CL" sz="1400" smtClean="0">
                <a:solidFill>
                  <a:schemeClr val="bg1">
                    <a:lumMod val="50000"/>
                  </a:schemeClr>
                </a:solidFill>
                <a:latin typeface="+mj-lt"/>
                <a:ea typeface="MS PGothic" pitchFamily="34" charset="-128"/>
              </a:rPr>
              <a:pPr/>
              <a:t>11</a:t>
            </a:fld>
            <a:endParaRPr lang="es-CL" sz="1400" dirty="0">
              <a:solidFill>
                <a:schemeClr val="bg1">
                  <a:lumMod val="50000"/>
                </a:schemeClr>
              </a:solidFill>
              <a:latin typeface="+mj-lt"/>
              <a:ea typeface="MS PGothic" pitchFamily="34" charset="-128"/>
            </a:endParaRPr>
          </a:p>
        </p:txBody>
      </p:sp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2BD0E47A-D18F-416E-A0C6-F94BECC7356F}"/>
              </a:ext>
            </a:extLst>
          </p:cNvPr>
          <p:cNvSpPr txBox="1">
            <a:spLocks/>
          </p:cNvSpPr>
          <p:nvPr/>
        </p:nvSpPr>
        <p:spPr>
          <a:xfrm>
            <a:off x="609600" y="1524000"/>
            <a:ext cx="109728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OBJETIVOS ESPECÍFICOS</a:t>
            </a:r>
          </a:p>
          <a:p>
            <a:pPr marL="0" lvl="0" indent="0" algn="just">
              <a:buNone/>
            </a:pPr>
            <a:endParaRPr lang="es-ES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E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Diagnosticar la concentración de los contaminantes mediante la caracterización fisicoquímica, metales, </a:t>
            </a:r>
            <a:r>
              <a:rPr lang="es-ES" sz="2000" dirty="0"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es-E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</a:t>
            </a:r>
            <a:r>
              <a:rPr lang="es-ES" sz="20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r>
              <a:rPr lang="es-E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F</a:t>
            </a:r>
            <a:r>
              <a:rPr lang="es-ES" sz="20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r>
              <a:rPr lang="es-E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Cl</a:t>
            </a:r>
            <a:r>
              <a:rPr lang="es-ES" sz="20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</a:t>
            </a:r>
            <a:r>
              <a:rPr lang="es-E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NO</a:t>
            </a:r>
            <a:r>
              <a:rPr lang="es-ES" sz="20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-2</a:t>
            </a:r>
            <a:r>
              <a:rPr lang="es-E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NO</a:t>
            </a:r>
            <a:r>
              <a:rPr lang="es-ES" sz="20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-3</a:t>
            </a:r>
            <a:r>
              <a:rPr lang="es-E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PO</a:t>
            </a:r>
            <a:r>
              <a:rPr lang="es-ES" sz="2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</a:t>
            </a:r>
            <a:r>
              <a:rPr lang="es-ES" sz="20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-3</a:t>
            </a:r>
            <a:r>
              <a:rPr lang="es-E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SO</a:t>
            </a:r>
            <a:r>
              <a:rPr lang="es-ES" sz="2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</a:t>
            </a:r>
            <a:r>
              <a:rPr lang="es-ES" sz="20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-2</a:t>
            </a:r>
            <a:r>
              <a:rPr lang="es-E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dureza total, SS, SD y ST.</a:t>
            </a:r>
          </a:p>
          <a:p>
            <a:pPr algn="just"/>
            <a:endParaRPr lang="es-EC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Determinar las concentraciones de </a:t>
            </a:r>
            <a:r>
              <a:rPr lang="es-E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CBZ</a:t>
            </a:r>
            <a:r>
              <a:rPr lang="es-E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y </a:t>
            </a:r>
            <a:r>
              <a:rPr lang="es-E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DCF</a:t>
            </a:r>
            <a:r>
              <a:rPr lang="es-E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en el río Machángara mediante la técnica de cromatografía de alta eficiencia (</a:t>
            </a:r>
            <a:r>
              <a:rPr lang="es-EC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HPLC-UV).</a:t>
            </a:r>
          </a:p>
          <a:p>
            <a:pPr algn="just"/>
            <a:endParaRPr lang="es-EC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Evaluar la remoción de </a:t>
            </a:r>
            <a:r>
              <a:rPr lang="es-E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CBZ</a:t>
            </a:r>
            <a:r>
              <a:rPr lang="es-E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y </a:t>
            </a:r>
            <a:r>
              <a:rPr lang="es-E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DCF</a:t>
            </a:r>
            <a:r>
              <a:rPr lang="es-E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en agua mediante el uso de nanopartículas ya sintetizadas a escala de laboratorio.</a:t>
            </a:r>
          </a:p>
          <a:p>
            <a:pPr algn="just"/>
            <a:endParaRPr lang="es-EC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E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Diseñar una fase de retención para adaptarse a una planta de tratamiento de aguas residuales.</a:t>
            </a:r>
            <a:endParaRPr lang="es-EC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La contaminación provocada por las farmacéuticas">
            <a:extLst>
              <a:ext uri="{FF2B5EF4-FFF2-40B4-BE49-F238E27FC236}">
                <a16:creationId xmlns:a16="http://schemas.microsoft.com/office/drawing/2014/main" id="{459C2534-607E-4303-92DD-49215E01C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225" y="425744"/>
            <a:ext cx="2847975" cy="1609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994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593773"/>
              </p:ext>
            </p:extLst>
          </p:nvPr>
        </p:nvGraphicFramePr>
        <p:xfrm>
          <a:off x="762000" y="1041486"/>
          <a:ext cx="8873289" cy="3073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1 Título">
            <a:extLst>
              <a:ext uri="{FF2B5EF4-FFF2-40B4-BE49-F238E27FC236}">
                <a16:creationId xmlns:a16="http://schemas.microsoft.com/office/drawing/2014/main" id="{EFF46B2D-6536-43D6-9EF4-51334272C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10896600" cy="784812"/>
          </a:xfrm>
        </p:spPr>
        <p:txBody>
          <a:bodyPr>
            <a:normAutofit/>
          </a:bodyPr>
          <a:lstStyle/>
          <a:p>
            <a:pPr algn="l"/>
            <a:r>
              <a:rPr lang="es-EC" sz="32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3. </a:t>
            </a:r>
            <a:r>
              <a:rPr lang="es-EC" sz="3200" b="1" dirty="0">
                <a:solidFill>
                  <a:srgbClr val="00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METODOLOGÍA</a:t>
            </a:r>
            <a:endParaRPr lang="en-US" sz="3200" b="1" dirty="0">
              <a:solidFill>
                <a:srgbClr val="00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C0EE7B-834A-4520-9D1B-5CACC24820AA}"/>
              </a:ext>
            </a:extLst>
          </p:cNvPr>
          <p:cNvGrpSpPr/>
          <p:nvPr/>
        </p:nvGrpSpPr>
        <p:grpSpPr>
          <a:xfrm>
            <a:off x="3124201" y="4025943"/>
            <a:ext cx="8305799" cy="2527257"/>
            <a:chOff x="3158290" y="4025943"/>
            <a:chExt cx="8305799" cy="2527257"/>
          </a:xfrm>
        </p:grpSpPr>
        <p:graphicFrame>
          <p:nvGraphicFramePr>
            <p:cNvPr id="6" name="6 Marcador de contenido">
              <a:extLst>
                <a:ext uri="{FF2B5EF4-FFF2-40B4-BE49-F238E27FC236}">
                  <a16:creationId xmlns:a16="http://schemas.microsoft.com/office/drawing/2014/main" id="{5B2001D1-C326-4368-8419-DC753E3AF74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93938613"/>
                </p:ext>
              </p:extLst>
            </p:nvPr>
          </p:nvGraphicFramePr>
          <p:xfrm>
            <a:off x="3158290" y="4267200"/>
            <a:ext cx="8305799" cy="2286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2" name="Arrow: Down 1">
              <a:extLst>
                <a:ext uri="{FF2B5EF4-FFF2-40B4-BE49-F238E27FC236}">
                  <a16:creationId xmlns:a16="http://schemas.microsoft.com/office/drawing/2014/main" id="{D8F790C3-0ACB-41C4-BA22-A03D9C8A336D}"/>
                </a:ext>
              </a:extLst>
            </p:cNvPr>
            <p:cNvSpPr/>
            <p:nvPr/>
          </p:nvSpPr>
          <p:spPr>
            <a:xfrm>
              <a:off x="9276347" y="4025943"/>
              <a:ext cx="401053" cy="393657"/>
            </a:xfrm>
            <a:prstGeom prst="downArrow">
              <a:avLst>
                <a:gd name="adj1" fmla="val 48035"/>
                <a:gd name="adj2" fmla="val 4649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F0318-8906-40C3-A325-D1413AC0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99631B14-25CE-41AA-9025-1B5587261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06095"/>
            <a:ext cx="11582400" cy="784812"/>
          </a:xfrm>
        </p:spPr>
        <p:txBody>
          <a:bodyPr>
            <a:normAutofit/>
          </a:bodyPr>
          <a:lstStyle/>
          <a:p>
            <a:pPr algn="l"/>
            <a:r>
              <a:rPr lang="es-EC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 </a:t>
            </a:r>
            <a:r>
              <a:rPr lang="es-EC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de estudio e influencia</a:t>
            </a:r>
            <a:endParaRPr lang="en-US" sz="24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076E97-309A-4620-986D-D28259599ADD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334" t="7379" r="5191" b="6012"/>
          <a:stretch/>
        </p:blipFill>
        <p:spPr bwMode="auto">
          <a:xfrm>
            <a:off x="1497343" y="3265632"/>
            <a:ext cx="2771232" cy="2578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44" descr="Resultado de imagen para principales rios de quito y sus afluentes">
            <a:extLst>
              <a:ext uri="{FF2B5EF4-FFF2-40B4-BE49-F238E27FC236}">
                <a16:creationId xmlns:a16="http://schemas.microsoft.com/office/drawing/2014/main" id="{3D53FE81-C340-47D0-8C55-91F3DAC8D62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45133"/>
            <a:ext cx="5931137" cy="4998467"/>
          </a:xfrm>
          <a:prstGeom prst="rect">
            <a:avLst/>
          </a:prstGeom>
          <a:noFill/>
          <a:ln>
            <a:solidFill>
              <a:schemeClr val="dk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31768C9-6098-42ED-AC05-7AE7495B3AE2}"/>
              </a:ext>
            </a:extLst>
          </p:cNvPr>
          <p:cNvGrpSpPr/>
          <p:nvPr/>
        </p:nvGrpSpPr>
        <p:grpSpPr>
          <a:xfrm>
            <a:off x="2700657" y="990600"/>
            <a:ext cx="1706480" cy="4953000"/>
            <a:chOff x="0" y="-664753"/>
            <a:chExt cx="1439207" cy="413609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A578DF-6FD3-4030-B60B-46C72A5553DC}"/>
                </a:ext>
              </a:extLst>
            </p:cNvPr>
            <p:cNvSpPr/>
            <p:nvPr/>
          </p:nvSpPr>
          <p:spPr>
            <a:xfrm>
              <a:off x="0" y="1466850"/>
              <a:ext cx="400050" cy="371475"/>
            </a:xfrm>
            <a:prstGeom prst="rect">
              <a:avLst/>
            </a:prstGeom>
            <a:noFill/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C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003341-3237-44A0-89CA-C5A9802D6A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-664753"/>
              <a:ext cx="1439207" cy="214113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A673573-14FD-4C89-A186-B27228815D1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38325"/>
              <a:ext cx="1439207" cy="163301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F500442-F204-484E-AFCE-903D7994F9CB}"/>
              </a:ext>
            </a:extLst>
          </p:cNvPr>
          <p:cNvSpPr/>
          <p:nvPr/>
        </p:nvSpPr>
        <p:spPr>
          <a:xfrm>
            <a:off x="7010400" y="3688333"/>
            <a:ext cx="1288348" cy="32411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0EC51E-B9E2-4000-8C92-85E5A6FC374B}"/>
              </a:ext>
            </a:extLst>
          </p:cNvPr>
          <p:cNvSpPr txBox="1"/>
          <p:nvPr/>
        </p:nvSpPr>
        <p:spPr>
          <a:xfrm>
            <a:off x="4407137" y="6019800"/>
            <a:ext cx="59632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Cuenca </a:t>
            </a:r>
            <a:r>
              <a:rPr lang="es-ES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hidrogr</a:t>
            </a:r>
            <a:r>
              <a:rPr lang="es-EC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áfica</a:t>
            </a:r>
            <a:r>
              <a:rPr lang="es-EC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de análisis</a:t>
            </a:r>
          </a:p>
          <a:p>
            <a:pPr algn="ctr"/>
            <a:r>
              <a:rPr lang="es-E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s-EC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ASTEC</a:t>
            </a:r>
            <a:r>
              <a:rPr lang="es-EC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2020</a:t>
            </a:r>
            <a:r>
              <a:rPr lang="es-E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s-EC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20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F0318-8906-40C3-A325-D1413AC0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3904" y="6386780"/>
            <a:ext cx="2844800" cy="365125"/>
          </a:xfrm>
        </p:spPr>
        <p:txBody>
          <a:bodyPr/>
          <a:lstStyle/>
          <a:p>
            <a:fld id="{329E8F86-A2B4-452A-A226-A86E11710F8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EBB77F8B-3F47-4A37-9AE4-17959FD0C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06095"/>
            <a:ext cx="11582400" cy="784812"/>
          </a:xfrm>
        </p:spPr>
        <p:txBody>
          <a:bodyPr>
            <a:normAutofit/>
          </a:bodyPr>
          <a:lstStyle/>
          <a:p>
            <a:pPr algn="l"/>
            <a:r>
              <a:rPr lang="es-EC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 </a:t>
            </a:r>
            <a:r>
              <a:rPr lang="es-EC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Muestreo</a:t>
            </a:r>
            <a:endParaRPr lang="en-US" sz="24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1E4BA8-6003-49F4-B40A-6064AFC4F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57"/>
            <a:ext cx="12192000" cy="6772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5EAEE0-AB48-421E-B4C4-0A95BEA1BA93}"/>
              </a:ext>
            </a:extLst>
          </p:cNvPr>
          <p:cNvSpPr txBox="1"/>
          <p:nvPr/>
        </p:nvSpPr>
        <p:spPr>
          <a:xfrm>
            <a:off x="5683737" y="5486400"/>
            <a:ext cx="142647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Entrada PTAR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904DC0-D12B-4D39-ACB8-8A1004BCF8DC}"/>
              </a:ext>
            </a:extLst>
          </p:cNvPr>
          <p:cNvSpPr txBox="1"/>
          <p:nvPr/>
        </p:nvSpPr>
        <p:spPr>
          <a:xfrm>
            <a:off x="7184130" y="5181600"/>
            <a:ext cx="127407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Salida PTAR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AEBB0C-4B95-4158-ACF4-1253D8383C45}"/>
              </a:ext>
            </a:extLst>
          </p:cNvPr>
          <p:cNvSpPr txBox="1"/>
          <p:nvPr/>
        </p:nvSpPr>
        <p:spPr>
          <a:xfrm>
            <a:off x="5787230" y="4294118"/>
            <a:ext cx="19979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>
                <a:latin typeface="Arial" panose="020B0604020202020204" pitchFamily="34" charset="0"/>
                <a:cs typeface="Arial" panose="020B0604020202020204" pitchFamily="34" charset="0"/>
              </a:rPr>
              <a:t>Hospital del IESS Sur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2C542F-79A6-4C62-A661-4E5CAEEFBF5D}"/>
              </a:ext>
            </a:extLst>
          </p:cNvPr>
          <p:cNvSpPr txBox="1"/>
          <p:nvPr/>
        </p:nvSpPr>
        <p:spPr>
          <a:xfrm>
            <a:off x="8108760" y="4033890"/>
            <a:ext cx="24551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ea typeface="Times New Roman" panose="02020603050405020304" pitchFamily="18" charset="0"/>
              </a:rPr>
              <a:t>El Recreo (Rodrigo Torres)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3E428F-D9EB-434C-A881-3EAEDC4412AE}"/>
              </a:ext>
            </a:extLst>
          </p:cNvPr>
          <p:cNvSpPr txBox="1"/>
          <p:nvPr/>
        </p:nvSpPr>
        <p:spPr>
          <a:xfrm>
            <a:off x="5824332" y="3276600"/>
            <a:ext cx="199797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400" b="1" dirty="0">
                <a:latin typeface="Arial" panose="020B0604020202020204" pitchFamily="34" charset="0"/>
                <a:ea typeface="Times New Roman" panose="02020603050405020304" pitchFamily="18" charset="0"/>
              </a:rPr>
              <a:t>Villaflora (R. Chávez)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4B825C-EC0F-4C63-95D2-DACB5C658CEB}"/>
              </a:ext>
            </a:extLst>
          </p:cNvPr>
          <p:cNvSpPr txBox="1"/>
          <p:nvPr/>
        </p:nvSpPr>
        <p:spPr>
          <a:xfrm>
            <a:off x="8305800" y="3429000"/>
            <a:ext cx="12954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ea typeface="Times New Roman" panose="02020603050405020304" pitchFamily="18" charset="0"/>
              </a:rPr>
              <a:t>Puente Sena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AA5CB8-B3F2-4369-AA75-EA84D59D9E47}"/>
              </a:ext>
            </a:extLst>
          </p:cNvPr>
          <p:cNvSpPr txBox="1"/>
          <p:nvPr/>
        </p:nvSpPr>
        <p:spPr>
          <a:xfrm>
            <a:off x="8121640" y="2778969"/>
            <a:ext cx="9525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ea typeface="Times New Roman" panose="02020603050405020304" pitchFamily="18" charset="0"/>
              </a:rPr>
              <a:t>La Tolita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245336-AECC-4AEE-AD8A-7B4D41096BB4}"/>
              </a:ext>
            </a:extLst>
          </p:cNvPr>
          <p:cNvSpPr txBox="1"/>
          <p:nvPr/>
        </p:nvSpPr>
        <p:spPr>
          <a:xfrm>
            <a:off x="8419102" y="2206603"/>
            <a:ext cx="9525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ea typeface="Times New Roman" panose="02020603050405020304" pitchFamily="18" charset="0"/>
              </a:rPr>
              <a:t>Guápulo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BCDC0A-EB38-4C6A-89BA-F0504F2B353D}"/>
              </a:ext>
            </a:extLst>
          </p:cNvPr>
          <p:cNvSpPr txBox="1"/>
          <p:nvPr/>
        </p:nvSpPr>
        <p:spPr>
          <a:xfrm>
            <a:off x="10002447" y="2483765"/>
            <a:ext cx="14961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ea typeface="Times New Roman" panose="02020603050405020304" pitchFamily="18" charset="0"/>
              </a:rPr>
              <a:t>O. Guayasamín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A88B01-7A3C-41DC-8F43-2450B2769903}"/>
              </a:ext>
            </a:extLst>
          </p:cNvPr>
          <p:cNvSpPr txBox="1"/>
          <p:nvPr/>
        </p:nvSpPr>
        <p:spPr>
          <a:xfrm>
            <a:off x="9975216" y="1643832"/>
            <a:ext cx="10221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Cumbaya</a:t>
            </a:r>
            <a:endParaRPr lang="es-EC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51F4ED-195F-437F-BEAC-83F14986D397}"/>
              </a:ext>
            </a:extLst>
          </p:cNvPr>
          <p:cNvGrpSpPr/>
          <p:nvPr/>
        </p:nvGrpSpPr>
        <p:grpSpPr>
          <a:xfrm>
            <a:off x="172885" y="639495"/>
            <a:ext cx="5524500" cy="6066105"/>
            <a:chOff x="172885" y="639495"/>
            <a:chExt cx="5524500" cy="606610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F0C30F-5CC7-40D0-BC83-5CEFCFE1986B}"/>
                </a:ext>
              </a:extLst>
            </p:cNvPr>
            <p:cNvSpPr/>
            <p:nvPr/>
          </p:nvSpPr>
          <p:spPr>
            <a:xfrm>
              <a:off x="172885" y="639495"/>
              <a:ext cx="5524500" cy="6066105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6BEC303-6FBC-41CB-8E78-63D874EB362F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97" b="13254"/>
            <a:stretch/>
          </p:blipFill>
          <p:spPr bwMode="auto">
            <a:xfrm>
              <a:off x="862800" y="1066799"/>
              <a:ext cx="4090200" cy="3810001"/>
            </a:xfrm>
            <a:prstGeom prst="rect">
              <a:avLst/>
            </a:prstGeom>
            <a:noFill/>
            <a:ln>
              <a:noFill/>
            </a:ln>
          </p:spPr>
        </p:pic>
        <p:graphicFrame>
          <p:nvGraphicFramePr>
            <p:cNvPr id="35" name="Table 34">
              <a:extLst>
                <a:ext uri="{FF2B5EF4-FFF2-40B4-BE49-F238E27FC236}">
                  <a16:creationId xmlns:a16="http://schemas.microsoft.com/office/drawing/2014/main" id="{83D13035-703D-4F17-9BA7-3DD39B11785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05652104"/>
                </p:ext>
              </p:extLst>
            </p:nvPr>
          </p:nvGraphicFramePr>
          <p:xfrm>
            <a:off x="428214" y="5362528"/>
            <a:ext cx="5181600" cy="826407"/>
          </p:xfrm>
          <a:graphic>
            <a:graphicData uri="http://schemas.openxmlformats.org/drawingml/2006/table">
              <a:tbl>
                <a:tblPr firstRow="1" firstCol="1" bandRow="1">
                  <a:tableStyleId>{5940675A-B579-460E-94D1-54222C63F5DA}</a:tableStyleId>
                </a:tblPr>
                <a:tblGrid>
                  <a:gridCol w="609600">
                    <a:extLst>
                      <a:ext uri="{9D8B030D-6E8A-4147-A177-3AD203B41FA5}">
                        <a16:colId xmlns:a16="http://schemas.microsoft.com/office/drawing/2014/main" val="3950988056"/>
                      </a:ext>
                    </a:extLst>
                  </a:gridCol>
                  <a:gridCol w="685800">
                    <a:extLst>
                      <a:ext uri="{9D8B030D-6E8A-4147-A177-3AD203B41FA5}">
                        <a16:colId xmlns:a16="http://schemas.microsoft.com/office/drawing/2014/main" val="908404347"/>
                      </a:ext>
                    </a:extLst>
                  </a:gridCol>
                  <a:gridCol w="1143000">
                    <a:extLst>
                      <a:ext uri="{9D8B030D-6E8A-4147-A177-3AD203B41FA5}">
                        <a16:colId xmlns:a16="http://schemas.microsoft.com/office/drawing/2014/main" val="3863945711"/>
                      </a:ext>
                    </a:extLst>
                  </a:gridCol>
                  <a:gridCol w="990600">
                    <a:extLst>
                      <a:ext uri="{9D8B030D-6E8A-4147-A177-3AD203B41FA5}">
                        <a16:colId xmlns:a16="http://schemas.microsoft.com/office/drawing/2014/main" val="3396413797"/>
                      </a:ext>
                    </a:extLst>
                  </a:gridCol>
                  <a:gridCol w="1752600">
                    <a:extLst>
                      <a:ext uri="{9D8B030D-6E8A-4147-A177-3AD203B41FA5}">
                        <a16:colId xmlns:a16="http://schemas.microsoft.com/office/drawing/2014/main" val="2639667041"/>
                      </a:ext>
                    </a:extLst>
                  </a:gridCol>
                </a:tblGrid>
                <a:tr h="209196">
                  <a:tc rowSpan="2"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b="1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Punto</a:t>
                        </a:r>
                        <a:endParaRPr lang="es-ES" sz="14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 rowSpan="2"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b="1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Código ID</a:t>
                        </a:r>
                        <a:endParaRPr lang="es-ES" sz="14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 gridSpan="2"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b="1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Coordenadas (</a:t>
                        </a:r>
                        <a:r>
                          <a:rPr lang="es-ES" sz="1400" b="1" u="none" strike="noStrike" dirty="0" err="1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UTM</a:t>
                        </a:r>
                        <a:r>
                          <a:rPr lang="es-ES" sz="1400" b="1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)</a:t>
                        </a:r>
                        <a:endParaRPr lang="es-ES" sz="14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 hMerge="1">
                    <a:txBody>
                      <a:bodyPr/>
                      <a:lstStyle/>
                      <a:p>
                        <a:endParaRPr lang="es-EC"/>
                      </a:p>
                    </a:txBody>
                    <a:tcPr/>
                  </a:tc>
                  <a:tc rowSpan="2"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b="1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Referencia</a:t>
                        </a:r>
                        <a:endParaRPr lang="es-ES" sz="14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extLst>
                    <a:ext uri="{0D108BD9-81ED-4DB2-BD59-A6C34878D82A}">
                      <a16:rowId xmlns:a16="http://schemas.microsoft.com/office/drawing/2014/main" val="1995269545"/>
                    </a:ext>
                  </a:extLst>
                </a:tr>
                <a:tr h="209196">
                  <a:tc vMerge="1">
                    <a:txBody>
                      <a:bodyPr/>
                      <a:lstStyle/>
                      <a:p>
                        <a:endParaRPr lang="es-EC"/>
                      </a:p>
                    </a:txBody>
                    <a:tcPr/>
                  </a:tc>
                  <a:tc vMerge="1">
                    <a:txBody>
                      <a:bodyPr/>
                      <a:lstStyle/>
                      <a:p>
                        <a:endParaRPr lang="es-EC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b="1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Norte (m)</a:t>
                        </a:r>
                        <a:endParaRPr lang="es-ES" sz="14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b="1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Este (m)</a:t>
                        </a:r>
                        <a:endParaRPr lang="es-ES" sz="14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 vMerge="1">
                    <a:txBody>
                      <a:bodyPr/>
                      <a:lstStyle/>
                      <a:p>
                        <a:endParaRPr lang="es-EC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4192798967"/>
                    </a:ext>
                  </a:extLst>
                </a:tr>
                <a:tr h="384417"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u="none" strike="noStrike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1</a:t>
                        </a:r>
                        <a:endParaRPr lang="es-ES" sz="1400" b="0" i="0" u="none" strike="noStrike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C" sz="1400" u="none" strike="noStrike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T1</a:t>
                        </a:r>
                        <a:endParaRPr lang="es-EC" sz="1400" b="0" i="0" u="none" strike="noStrike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u="none" strike="noStrike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9966694,740</a:t>
                        </a:r>
                        <a:endParaRPr lang="es-ES" sz="1400" b="0" i="0" u="none" strike="noStrike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u="none" strike="noStrike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772071,393</a:t>
                        </a:r>
                        <a:endParaRPr lang="es-ES" sz="1400" b="0" i="0" u="none" strike="noStrike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Entrada de la </a:t>
                        </a:r>
                        <a:r>
                          <a:rPr lang="es-ES" sz="1400" u="none" strike="noStrike" dirty="0" err="1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PTAR</a:t>
                        </a:r>
                        <a:endParaRPr lang="es-ES" sz="14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extLst>
                    <a:ext uri="{0D108BD9-81ED-4DB2-BD59-A6C34878D82A}">
                      <a16:rowId xmlns:a16="http://schemas.microsoft.com/office/drawing/2014/main" val="2617190946"/>
                    </a:ext>
                  </a:extLst>
                </a:tr>
              </a:tbl>
            </a:graphicData>
          </a:graphic>
        </p:graphicFrame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647614-72CF-4393-A9AF-3AA728EE4716}"/>
              </a:ext>
            </a:extLst>
          </p:cNvPr>
          <p:cNvGrpSpPr/>
          <p:nvPr/>
        </p:nvGrpSpPr>
        <p:grpSpPr>
          <a:xfrm>
            <a:off x="159237" y="638078"/>
            <a:ext cx="5524500" cy="6066105"/>
            <a:chOff x="172885" y="639495"/>
            <a:chExt cx="5524500" cy="606610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D8EA652-E1B1-4429-827A-FDAD019AAFBD}"/>
                </a:ext>
              </a:extLst>
            </p:cNvPr>
            <p:cNvSpPr/>
            <p:nvPr/>
          </p:nvSpPr>
          <p:spPr>
            <a:xfrm>
              <a:off x="172885" y="639495"/>
              <a:ext cx="5524500" cy="6066105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graphicFrame>
          <p:nvGraphicFramePr>
            <p:cNvPr id="38" name="Table 37">
              <a:extLst>
                <a:ext uri="{FF2B5EF4-FFF2-40B4-BE49-F238E27FC236}">
                  <a16:creationId xmlns:a16="http://schemas.microsoft.com/office/drawing/2014/main" id="{C546EC80-0854-4025-90B8-4C9F9AD4248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75666631"/>
                </p:ext>
              </p:extLst>
            </p:nvPr>
          </p:nvGraphicFramePr>
          <p:xfrm>
            <a:off x="313855" y="5086017"/>
            <a:ext cx="5210586" cy="746790"/>
          </p:xfrm>
          <a:graphic>
            <a:graphicData uri="http://schemas.openxmlformats.org/drawingml/2006/table">
              <a:tbl>
                <a:tblPr firstRow="1" firstCol="1" bandRow="1">
                  <a:tableStyleId>{5940675A-B579-460E-94D1-54222C63F5DA}</a:tableStyleId>
                </a:tblPr>
                <a:tblGrid>
                  <a:gridCol w="609600">
                    <a:extLst>
                      <a:ext uri="{9D8B030D-6E8A-4147-A177-3AD203B41FA5}">
                        <a16:colId xmlns:a16="http://schemas.microsoft.com/office/drawing/2014/main" val="3950988056"/>
                      </a:ext>
                    </a:extLst>
                  </a:gridCol>
                  <a:gridCol w="685800">
                    <a:extLst>
                      <a:ext uri="{9D8B030D-6E8A-4147-A177-3AD203B41FA5}">
                        <a16:colId xmlns:a16="http://schemas.microsoft.com/office/drawing/2014/main" val="908404347"/>
                      </a:ext>
                    </a:extLst>
                  </a:gridCol>
                  <a:gridCol w="1143000">
                    <a:extLst>
                      <a:ext uri="{9D8B030D-6E8A-4147-A177-3AD203B41FA5}">
                        <a16:colId xmlns:a16="http://schemas.microsoft.com/office/drawing/2014/main" val="3863945711"/>
                      </a:ext>
                    </a:extLst>
                  </a:gridCol>
                  <a:gridCol w="1095786">
                    <a:extLst>
                      <a:ext uri="{9D8B030D-6E8A-4147-A177-3AD203B41FA5}">
                        <a16:colId xmlns:a16="http://schemas.microsoft.com/office/drawing/2014/main" val="3396413797"/>
                      </a:ext>
                    </a:extLst>
                  </a:gridCol>
                  <a:gridCol w="1676400">
                    <a:extLst>
                      <a:ext uri="{9D8B030D-6E8A-4147-A177-3AD203B41FA5}">
                        <a16:colId xmlns:a16="http://schemas.microsoft.com/office/drawing/2014/main" val="2639667041"/>
                      </a:ext>
                    </a:extLst>
                  </a:gridCol>
                </a:tblGrid>
                <a:tr h="209196">
                  <a:tc rowSpan="2"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b="1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Punto</a:t>
                        </a:r>
                        <a:endParaRPr lang="es-ES" sz="14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 rowSpan="2"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b="1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Código de ID</a:t>
                        </a:r>
                        <a:endParaRPr lang="es-ES" sz="14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 gridSpan="2"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b="1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Coordenadas (</a:t>
                        </a:r>
                        <a:r>
                          <a:rPr lang="es-ES" sz="1400" b="1" u="none" strike="noStrike" dirty="0" err="1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UTM</a:t>
                        </a:r>
                        <a:r>
                          <a:rPr lang="es-ES" sz="1400" b="1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)</a:t>
                        </a:r>
                        <a:endParaRPr lang="es-ES" sz="14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 hMerge="1">
                    <a:txBody>
                      <a:bodyPr/>
                      <a:lstStyle/>
                      <a:p>
                        <a:endParaRPr lang="es-EC"/>
                      </a:p>
                    </a:txBody>
                    <a:tcPr/>
                  </a:tc>
                  <a:tc rowSpan="2"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b="1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Referencia</a:t>
                        </a:r>
                        <a:endParaRPr lang="es-ES" sz="14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extLst>
                    <a:ext uri="{0D108BD9-81ED-4DB2-BD59-A6C34878D82A}">
                      <a16:rowId xmlns:a16="http://schemas.microsoft.com/office/drawing/2014/main" val="1995269545"/>
                    </a:ext>
                  </a:extLst>
                </a:tr>
                <a:tr h="209196">
                  <a:tc vMerge="1">
                    <a:txBody>
                      <a:bodyPr/>
                      <a:lstStyle/>
                      <a:p>
                        <a:endParaRPr lang="es-EC"/>
                      </a:p>
                    </a:txBody>
                    <a:tcPr/>
                  </a:tc>
                  <a:tc vMerge="1">
                    <a:txBody>
                      <a:bodyPr/>
                      <a:lstStyle/>
                      <a:p>
                        <a:endParaRPr lang="es-EC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b="1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Norte (m)</a:t>
                        </a:r>
                        <a:endParaRPr lang="es-ES" sz="14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b="1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Este (m)</a:t>
                        </a:r>
                        <a:endParaRPr lang="es-ES" sz="14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 vMerge="1">
                    <a:txBody>
                      <a:bodyPr/>
                      <a:lstStyle/>
                      <a:p>
                        <a:endParaRPr lang="es-EC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4192798967"/>
                    </a:ext>
                  </a:extLst>
                </a:tr>
                <a:tr h="304800"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2</a:t>
                        </a:r>
                        <a:endParaRPr lang="es-ES" sz="14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C" sz="1400" u="none" strike="noStrike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T2</a:t>
                        </a:r>
                        <a:endParaRPr lang="es-EC" sz="1400" b="0" i="0" u="none" strike="noStrike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9966694,740</a:t>
                        </a:r>
                        <a:endParaRPr lang="es-ES" sz="14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772071,393</a:t>
                        </a:r>
                        <a:endParaRPr lang="es-ES" sz="14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Salida de la </a:t>
                        </a:r>
                        <a:r>
                          <a:rPr lang="es-ES" sz="1400" u="none" strike="noStrike" dirty="0" err="1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PTAR</a:t>
                        </a:r>
                        <a:endParaRPr lang="es-ES" sz="14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extLst>
                    <a:ext uri="{0D108BD9-81ED-4DB2-BD59-A6C34878D82A}">
                      <a16:rowId xmlns:a16="http://schemas.microsoft.com/office/drawing/2014/main" val="1093247081"/>
                    </a:ext>
                  </a:extLst>
                </a:tr>
              </a:tbl>
            </a:graphicData>
          </a:graphic>
        </p:graphicFrame>
        <p:pic>
          <p:nvPicPr>
            <p:cNvPr id="39" name="Picture 38" descr="La planta de tratamiento está ubicada en el sector de Quitumbe, en el sur. Foto: Cortesía Municipio de Quito">
              <a:extLst>
                <a:ext uri="{FF2B5EF4-FFF2-40B4-BE49-F238E27FC236}">
                  <a16:creationId xmlns:a16="http://schemas.microsoft.com/office/drawing/2014/main" id="{3E776100-D974-4C9B-9625-160CC1C6B56F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868" y="1295400"/>
              <a:ext cx="5242560" cy="2917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4A06D33-EB86-4438-B624-C1E03B87B87B}"/>
              </a:ext>
            </a:extLst>
          </p:cNvPr>
          <p:cNvGrpSpPr/>
          <p:nvPr/>
        </p:nvGrpSpPr>
        <p:grpSpPr>
          <a:xfrm>
            <a:off x="166061" y="636661"/>
            <a:ext cx="5524500" cy="6066105"/>
            <a:chOff x="6322938" y="637545"/>
            <a:chExt cx="5524500" cy="606610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515E9F1-1F9B-4808-B4C5-BFB922681DAE}"/>
                </a:ext>
              </a:extLst>
            </p:cNvPr>
            <p:cNvGrpSpPr/>
            <p:nvPr/>
          </p:nvGrpSpPr>
          <p:grpSpPr>
            <a:xfrm>
              <a:off x="6322938" y="637545"/>
              <a:ext cx="5524500" cy="6066105"/>
              <a:chOff x="172885" y="639495"/>
              <a:chExt cx="5524500" cy="6066105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3574496-07EF-4AE2-AB89-8CE1CF666D72}"/>
                  </a:ext>
                </a:extLst>
              </p:cNvPr>
              <p:cNvSpPr/>
              <p:nvPr/>
            </p:nvSpPr>
            <p:spPr>
              <a:xfrm>
                <a:off x="172885" y="639495"/>
                <a:ext cx="5524500" cy="6066105"/>
              </a:xfrm>
              <a:prstGeom prst="rec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graphicFrame>
            <p:nvGraphicFramePr>
              <p:cNvPr id="44" name="Table 43">
                <a:extLst>
                  <a:ext uri="{FF2B5EF4-FFF2-40B4-BE49-F238E27FC236}">
                    <a16:creationId xmlns:a16="http://schemas.microsoft.com/office/drawing/2014/main" id="{EB4D8207-95A3-4A98-A099-052145FBE28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10890759"/>
                  </p:ext>
                </p:extLst>
              </p:nvPr>
            </p:nvGraphicFramePr>
            <p:xfrm>
              <a:off x="313855" y="5086017"/>
              <a:ext cx="5210586" cy="74679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609600">
                      <a:extLst>
                        <a:ext uri="{9D8B030D-6E8A-4147-A177-3AD203B41FA5}">
                          <a16:colId xmlns:a16="http://schemas.microsoft.com/office/drawing/2014/main" val="3950988056"/>
                        </a:ext>
                      </a:extLst>
                    </a:gridCol>
                    <a:gridCol w="685800">
                      <a:extLst>
                        <a:ext uri="{9D8B030D-6E8A-4147-A177-3AD203B41FA5}">
                          <a16:colId xmlns:a16="http://schemas.microsoft.com/office/drawing/2014/main" val="908404347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3863945711"/>
                        </a:ext>
                      </a:extLst>
                    </a:gridCol>
                    <a:gridCol w="1095786">
                      <a:extLst>
                        <a:ext uri="{9D8B030D-6E8A-4147-A177-3AD203B41FA5}">
                          <a16:colId xmlns:a16="http://schemas.microsoft.com/office/drawing/2014/main" val="3396413797"/>
                        </a:ext>
                      </a:extLst>
                    </a:gridCol>
                    <a:gridCol w="1676400">
                      <a:extLst>
                        <a:ext uri="{9D8B030D-6E8A-4147-A177-3AD203B41FA5}">
                          <a16:colId xmlns:a16="http://schemas.microsoft.com/office/drawing/2014/main" val="2639667041"/>
                        </a:ext>
                      </a:extLst>
                    </a:gridCol>
                  </a:tblGrid>
                  <a:tr h="209196"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Punto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Código de ID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grid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Coordenadas (</a:t>
                          </a:r>
                          <a:r>
                            <a:rPr lang="es-ES" sz="1400" b="1" u="none" strike="noStrike" dirty="0" err="1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UTM</a:t>
                          </a: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)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Referencia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extLst>
                      <a:ext uri="{0D108BD9-81ED-4DB2-BD59-A6C34878D82A}">
                        <a16:rowId xmlns:a16="http://schemas.microsoft.com/office/drawing/2014/main" val="1995269545"/>
                      </a:ext>
                    </a:extLst>
                  </a:tr>
                  <a:tr h="209196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Norte (m)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Este (m)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9279896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3</a:t>
                          </a:r>
                          <a:endParaRPr lang="es-ES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T3</a:t>
                          </a:r>
                          <a:endParaRPr lang="es-EC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9971692,545</a:t>
                          </a:r>
                          <a:endParaRPr lang="es-ES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775429,148</a:t>
                          </a:r>
                          <a:endParaRPr lang="es-ES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Hospital del Sur</a:t>
                          </a:r>
                          <a:endParaRPr lang="es-ES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extLst>
                      <a:ext uri="{0D108BD9-81ED-4DB2-BD59-A6C34878D82A}">
                        <a16:rowId xmlns:a16="http://schemas.microsoft.com/office/drawing/2014/main" val="1093247081"/>
                      </a:ext>
                    </a:extLst>
                  </a:tr>
                </a:tbl>
              </a:graphicData>
            </a:graphic>
          </p:graphicFrame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D73C236-FF06-4154-872B-7139D00AF5DC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908" y="808503"/>
              <a:ext cx="5242560" cy="3930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857C01B-D533-45FF-92F3-0C90A9B1D147}"/>
              </a:ext>
            </a:extLst>
          </p:cNvPr>
          <p:cNvGrpSpPr/>
          <p:nvPr/>
        </p:nvGrpSpPr>
        <p:grpSpPr>
          <a:xfrm>
            <a:off x="152413" y="636661"/>
            <a:ext cx="5524500" cy="6066105"/>
            <a:chOff x="6322938" y="637545"/>
            <a:chExt cx="5524500" cy="606610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1C83ED7-666B-4382-B7F3-55C79D3ED275}"/>
                </a:ext>
              </a:extLst>
            </p:cNvPr>
            <p:cNvGrpSpPr/>
            <p:nvPr/>
          </p:nvGrpSpPr>
          <p:grpSpPr>
            <a:xfrm>
              <a:off x="6322938" y="637545"/>
              <a:ext cx="5524500" cy="6066105"/>
              <a:chOff x="172885" y="639495"/>
              <a:chExt cx="5524500" cy="6066105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7A4A2FE-1684-49BF-9EFD-0BBA2D498CC6}"/>
                  </a:ext>
                </a:extLst>
              </p:cNvPr>
              <p:cNvSpPr/>
              <p:nvPr/>
            </p:nvSpPr>
            <p:spPr>
              <a:xfrm>
                <a:off x="172885" y="639495"/>
                <a:ext cx="5524500" cy="6066105"/>
              </a:xfrm>
              <a:prstGeom prst="rec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graphicFrame>
            <p:nvGraphicFramePr>
              <p:cNvPr id="50" name="Table 49">
                <a:extLst>
                  <a:ext uri="{FF2B5EF4-FFF2-40B4-BE49-F238E27FC236}">
                    <a16:creationId xmlns:a16="http://schemas.microsoft.com/office/drawing/2014/main" id="{EDDC48A2-0E11-47FA-9856-CD54C4AE8E1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177685801"/>
                  </p:ext>
                </p:extLst>
              </p:nvPr>
            </p:nvGraphicFramePr>
            <p:xfrm>
              <a:off x="313855" y="5086017"/>
              <a:ext cx="5210586" cy="74679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609600">
                      <a:extLst>
                        <a:ext uri="{9D8B030D-6E8A-4147-A177-3AD203B41FA5}">
                          <a16:colId xmlns:a16="http://schemas.microsoft.com/office/drawing/2014/main" val="3950988056"/>
                        </a:ext>
                      </a:extLst>
                    </a:gridCol>
                    <a:gridCol w="685800">
                      <a:extLst>
                        <a:ext uri="{9D8B030D-6E8A-4147-A177-3AD203B41FA5}">
                          <a16:colId xmlns:a16="http://schemas.microsoft.com/office/drawing/2014/main" val="908404347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3863945711"/>
                        </a:ext>
                      </a:extLst>
                    </a:gridCol>
                    <a:gridCol w="1095786">
                      <a:extLst>
                        <a:ext uri="{9D8B030D-6E8A-4147-A177-3AD203B41FA5}">
                          <a16:colId xmlns:a16="http://schemas.microsoft.com/office/drawing/2014/main" val="3396413797"/>
                        </a:ext>
                      </a:extLst>
                    </a:gridCol>
                    <a:gridCol w="1676400">
                      <a:extLst>
                        <a:ext uri="{9D8B030D-6E8A-4147-A177-3AD203B41FA5}">
                          <a16:colId xmlns:a16="http://schemas.microsoft.com/office/drawing/2014/main" val="2639667041"/>
                        </a:ext>
                      </a:extLst>
                    </a:gridCol>
                  </a:tblGrid>
                  <a:tr h="209196"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Punto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Código de ID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grid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Coordenadas (</a:t>
                          </a:r>
                          <a:r>
                            <a:rPr lang="es-ES" sz="1400" b="1" u="none" strike="noStrike" dirty="0" err="1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UTM</a:t>
                          </a: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)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Referencia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extLst>
                      <a:ext uri="{0D108BD9-81ED-4DB2-BD59-A6C34878D82A}">
                        <a16:rowId xmlns:a16="http://schemas.microsoft.com/office/drawing/2014/main" val="1995269545"/>
                      </a:ext>
                    </a:extLst>
                  </a:tr>
                  <a:tr h="209196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Norte (m)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Este (m)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9279896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4</a:t>
                          </a:r>
                          <a:endParaRPr lang="es-ES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T4</a:t>
                          </a:r>
                          <a:endParaRPr lang="es-EC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9971613,600</a:t>
                          </a:r>
                          <a:endParaRPr lang="es-EC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775424,500</a:t>
                          </a:r>
                          <a:endParaRPr lang="es-EC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El Recreo</a:t>
                          </a:r>
                          <a:endParaRPr lang="es-ES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extLst>
                      <a:ext uri="{0D108BD9-81ED-4DB2-BD59-A6C34878D82A}">
                        <a16:rowId xmlns:a16="http://schemas.microsoft.com/office/drawing/2014/main" val="1093247081"/>
                      </a:ext>
                    </a:extLst>
                  </a:tr>
                </a:tbl>
              </a:graphicData>
            </a:graphic>
          </p:graphicFrame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68CD5C9-2E52-43FD-9C2F-612C534343D0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908" y="1256029"/>
              <a:ext cx="5326380" cy="299656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C092D9-8A0D-49C4-AE58-95A3A80A2B5A}"/>
              </a:ext>
            </a:extLst>
          </p:cNvPr>
          <p:cNvGrpSpPr/>
          <p:nvPr/>
        </p:nvGrpSpPr>
        <p:grpSpPr>
          <a:xfrm>
            <a:off x="152413" y="636661"/>
            <a:ext cx="5524500" cy="6066105"/>
            <a:chOff x="6322938" y="637545"/>
            <a:chExt cx="5524500" cy="606610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0531B7C-7A62-4510-91FF-15B93029D7A1}"/>
                </a:ext>
              </a:extLst>
            </p:cNvPr>
            <p:cNvSpPr/>
            <p:nvPr/>
          </p:nvSpPr>
          <p:spPr>
            <a:xfrm>
              <a:off x="6322938" y="637545"/>
              <a:ext cx="5524500" cy="6066105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graphicFrame>
          <p:nvGraphicFramePr>
            <p:cNvPr id="54" name="Table 53">
              <a:extLst>
                <a:ext uri="{FF2B5EF4-FFF2-40B4-BE49-F238E27FC236}">
                  <a16:creationId xmlns:a16="http://schemas.microsoft.com/office/drawing/2014/main" id="{71021DBF-3D0B-4302-9AB9-F8BAD09A241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18438620"/>
                </p:ext>
              </p:extLst>
            </p:nvPr>
          </p:nvGraphicFramePr>
          <p:xfrm>
            <a:off x="6463908" y="5084067"/>
            <a:ext cx="5210586" cy="746790"/>
          </p:xfrm>
          <a:graphic>
            <a:graphicData uri="http://schemas.openxmlformats.org/drawingml/2006/table">
              <a:tbl>
                <a:tblPr firstRow="1" firstCol="1" bandRow="1">
                  <a:tableStyleId>{5940675A-B579-460E-94D1-54222C63F5DA}</a:tableStyleId>
                </a:tblPr>
                <a:tblGrid>
                  <a:gridCol w="609600">
                    <a:extLst>
                      <a:ext uri="{9D8B030D-6E8A-4147-A177-3AD203B41FA5}">
                        <a16:colId xmlns:a16="http://schemas.microsoft.com/office/drawing/2014/main" val="3950988056"/>
                      </a:ext>
                    </a:extLst>
                  </a:gridCol>
                  <a:gridCol w="685800">
                    <a:extLst>
                      <a:ext uri="{9D8B030D-6E8A-4147-A177-3AD203B41FA5}">
                        <a16:colId xmlns:a16="http://schemas.microsoft.com/office/drawing/2014/main" val="908404347"/>
                      </a:ext>
                    </a:extLst>
                  </a:gridCol>
                  <a:gridCol w="1143000">
                    <a:extLst>
                      <a:ext uri="{9D8B030D-6E8A-4147-A177-3AD203B41FA5}">
                        <a16:colId xmlns:a16="http://schemas.microsoft.com/office/drawing/2014/main" val="3863945711"/>
                      </a:ext>
                    </a:extLst>
                  </a:gridCol>
                  <a:gridCol w="1095786">
                    <a:extLst>
                      <a:ext uri="{9D8B030D-6E8A-4147-A177-3AD203B41FA5}">
                        <a16:colId xmlns:a16="http://schemas.microsoft.com/office/drawing/2014/main" val="3396413797"/>
                      </a:ext>
                    </a:extLst>
                  </a:gridCol>
                  <a:gridCol w="1676400">
                    <a:extLst>
                      <a:ext uri="{9D8B030D-6E8A-4147-A177-3AD203B41FA5}">
                        <a16:colId xmlns:a16="http://schemas.microsoft.com/office/drawing/2014/main" val="2639667041"/>
                      </a:ext>
                    </a:extLst>
                  </a:gridCol>
                </a:tblGrid>
                <a:tr h="209196">
                  <a:tc rowSpan="2"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b="1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Punto</a:t>
                        </a:r>
                        <a:endParaRPr lang="es-ES" sz="14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 rowSpan="2"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b="1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Código de ID</a:t>
                        </a:r>
                        <a:endParaRPr lang="es-ES" sz="14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 gridSpan="2"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b="1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Coordenadas (</a:t>
                        </a:r>
                        <a:r>
                          <a:rPr lang="es-ES" sz="1400" b="1" u="none" strike="noStrike" dirty="0" err="1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UTM</a:t>
                        </a:r>
                        <a:r>
                          <a:rPr lang="es-ES" sz="1400" b="1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)</a:t>
                        </a:r>
                        <a:endParaRPr lang="es-ES" sz="14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 hMerge="1">
                    <a:txBody>
                      <a:bodyPr/>
                      <a:lstStyle/>
                      <a:p>
                        <a:endParaRPr lang="es-EC"/>
                      </a:p>
                    </a:txBody>
                    <a:tcPr/>
                  </a:tc>
                  <a:tc rowSpan="2"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b="1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Referencia</a:t>
                        </a:r>
                        <a:endParaRPr lang="es-ES" sz="14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extLst>
                    <a:ext uri="{0D108BD9-81ED-4DB2-BD59-A6C34878D82A}">
                      <a16:rowId xmlns:a16="http://schemas.microsoft.com/office/drawing/2014/main" val="1995269545"/>
                    </a:ext>
                  </a:extLst>
                </a:tr>
                <a:tr h="209196">
                  <a:tc vMerge="1">
                    <a:txBody>
                      <a:bodyPr/>
                      <a:lstStyle/>
                      <a:p>
                        <a:endParaRPr lang="es-EC"/>
                      </a:p>
                    </a:txBody>
                    <a:tcPr/>
                  </a:tc>
                  <a:tc vMerge="1">
                    <a:txBody>
                      <a:bodyPr/>
                      <a:lstStyle/>
                      <a:p>
                        <a:endParaRPr lang="es-EC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b="1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Norte (m)</a:t>
                        </a:r>
                        <a:endParaRPr lang="es-ES" sz="14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b="1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Este (m)</a:t>
                        </a:r>
                        <a:endParaRPr lang="es-ES" sz="1400" b="1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 vMerge="1">
                    <a:txBody>
                      <a:bodyPr/>
                      <a:lstStyle/>
                      <a:p>
                        <a:endParaRPr lang="es-EC"/>
                      </a:p>
                    </a:txBody>
                    <a:tcPr/>
                  </a:tc>
                  <a:extLst>
                    <a:ext uri="{0D108BD9-81ED-4DB2-BD59-A6C34878D82A}">
                      <a16:rowId xmlns:a16="http://schemas.microsoft.com/office/drawing/2014/main" val="4192798967"/>
                    </a:ext>
                  </a:extLst>
                </a:tr>
                <a:tr h="304800"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5</a:t>
                        </a:r>
                        <a:endParaRPr lang="es-ES" sz="14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C" sz="140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T5</a:t>
                        </a:r>
                        <a:endParaRPr lang="es-EC" sz="14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C" sz="140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9973317,587</a:t>
                        </a:r>
                        <a:endParaRPr lang="es-EC" sz="14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C" sz="140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775757,796</a:t>
                        </a:r>
                        <a:endParaRPr lang="es-EC" sz="14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tc>
                    <a:txBody>
                      <a:bodyPr/>
                      <a:lstStyle/>
                      <a:p>
                        <a:pPr algn="ctr" fontAlgn="ctr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s-ES" sz="140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rPr>
                          <a:t>Villaflora</a:t>
                        </a:r>
                        <a:endParaRPr lang="es-ES" sz="1400" b="0" i="0" u="none" strike="noStrike" dirty="0">
                          <a:effectLst/>
                          <a:latin typeface="+mn-lt"/>
                          <a:cs typeface="Arial" panose="020B0604020202020204" pitchFamily="34" charset="0"/>
                        </a:endParaRPr>
                      </a:p>
                    </a:txBody>
                    <a:tcPr marL="54971" marR="54971" marT="7635" marB="0" anchor="ctr"/>
                  </a:tc>
                  <a:extLst>
                    <a:ext uri="{0D108BD9-81ED-4DB2-BD59-A6C34878D82A}">
                      <a16:rowId xmlns:a16="http://schemas.microsoft.com/office/drawing/2014/main" val="1093247081"/>
                    </a:ext>
                  </a:extLst>
                </a:tr>
              </a:tbl>
            </a:graphicData>
          </a:graphic>
        </p:graphicFrame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CCE6076-EA51-4CB8-B302-7831B96A14C8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6389818" y="1295400"/>
              <a:ext cx="5358765" cy="297688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D2C54C0-D207-4EFD-8DE9-3F3BEDECE482}"/>
              </a:ext>
            </a:extLst>
          </p:cNvPr>
          <p:cNvGrpSpPr/>
          <p:nvPr/>
        </p:nvGrpSpPr>
        <p:grpSpPr>
          <a:xfrm>
            <a:off x="152400" y="639495"/>
            <a:ext cx="5524500" cy="6066105"/>
            <a:chOff x="6322938" y="637545"/>
            <a:chExt cx="5524500" cy="6066105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EC4E330-4606-4745-87FE-345EBF233656}"/>
                </a:ext>
              </a:extLst>
            </p:cNvPr>
            <p:cNvGrpSpPr/>
            <p:nvPr/>
          </p:nvGrpSpPr>
          <p:grpSpPr>
            <a:xfrm>
              <a:off x="6322938" y="637545"/>
              <a:ext cx="5524500" cy="6066105"/>
              <a:chOff x="6322938" y="637545"/>
              <a:chExt cx="5524500" cy="6066105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14FAB8B-0053-4EB4-AAF9-D1192857C32A}"/>
                  </a:ext>
                </a:extLst>
              </p:cNvPr>
              <p:cNvSpPr/>
              <p:nvPr/>
            </p:nvSpPr>
            <p:spPr>
              <a:xfrm>
                <a:off x="6322938" y="637545"/>
                <a:ext cx="5524500" cy="6066105"/>
              </a:xfrm>
              <a:prstGeom prst="rec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graphicFrame>
            <p:nvGraphicFramePr>
              <p:cNvPr id="60" name="Table 59">
                <a:extLst>
                  <a:ext uri="{FF2B5EF4-FFF2-40B4-BE49-F238E27FC236}">
                    <a16:creationId xmlns:a16="http://schemas.microsoft.com/office/drawing/2014/main" id="{E6965256-9091-4AE4-9178-E8C8D03003F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611327275"/>
                  </p:ext>
                </p:extLst>
              </p:nvPr>
            </p:nvGraphicFramePr>
            <p:xfrm>
              <a:off x="6463908" y="5084067"/>
              <a:ext cx="5210586" cy="74679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609600">
                      <a:extLst>
                        <a:ext uri="{9D8B030D-6E8A-4147-A177-3AD203B41FA5}">
                          <a16:colId xmlns:a16="http://schemas.microsoft.com/office/drawing/2014/main" val="3950988056"/>
                        </a:ext>
                      </a:extLst>
                    </a:gridCol>
                    <a:gridCol w="685800">
                      <a:extLst>
                        <a:ext uri="{9D8B030D-6E8A-4147-A177-3AD203B41FA5}">
                          <a16:colId xmlns:a16="http://schemas.microsoft.com/office/drawing/2014/main" val="908404347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3863945711"/>
                        </a:ext>
                      </a:extLst>
                    </a:gridCol>
                    <a:gridCol w="1095786">
                      <a:extLst>
                        <a:ext uri="{9D8B030D-6E8A-4147-A177-3AD203B41FA5}">
                          <a16:colId xmlns:a16="http://schemas.microsoft.com/office/drawing/2014/main" val="3396413797"/>
                        </a:ext>
                      </a:extLst>
                    </a:gridCol>
                    <a:gridCol w="1676400">
                      <a:extLst>
                        <a:ext uri="{9D8B030D-6E8A-4147-A177-3AD203B41FA5}">
                          <a16:colId xmlns:a16="http://schemas.microsoft.com/office/drawing/2014/main" val="2639667041"/>
                        </a:ext>
                      </a:extLst>
                    </a:gridCol>
                  </a:tblGrid>
                  <a:tr h="209196"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Punto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Código de ID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grid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Coordenadas (</a:t>
                          </a:r>
                          <a:r>
                            <a:rPr lang="es-ES" sz="1400" b="1" u="none" strike="noStrike" dirty="0" err="1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UTM</a:t>
                          </a: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)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Referencia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extLst>
                      <a:ext uri="{0D108BD9-81ED-4DB2-BD59-A6C34878D82A}">
                        <a16:rowId xmlns:a16="http://schemas.microsoft.com/office/drawing/2014/main" val="1995269545"/>
                      </a:ext>
                    </a:extLst>
                  </a:tr>
                  <a:tr h="209196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Norte (m)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Este (m)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9279896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6</a:t>
                          </a:r>
                          <a:endParaRPr lang="es-ES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T6</a:t>
                          </a:r>
                          <a:endParaRPr lang="es-EC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9974181,580</a:t>
                          </a:r>
                          <a:endParaRPr lang="es-EC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776725,057</a:t>
                          </a:r>
                          <a:endParaRPr lang="es-EC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Puente Sena</a:t>
                          </a:r>
                          <a:endParaRPr lang="es-ES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extLst>
                      <a:ext uri="{0D108BD9-81ED-4DB2-BD59-A6C34878D82A}">
                        <a16:rowId xmlns:a16="http://schemas.microsoft.com/office/drawing/2014/main" val="1093247081"/>
                      </a:ext>
                    </a:extLst>
                  </a:tr>
                </a:tbl>
              </a:graphicData>
            </a:graphic>
          </p:graphicFrame>
        </p:grp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5B852A2-3726-4417-81E3-B1F602DF5386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908" y="1295400"/>
              <a:ext cx="5305836" cy="29558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D650B9A-C1B8-4309-97F2-B9186908530A}"/>
              </a:ext>
            </a:extLst>
          </p:cNvPr>
          <p:cNvGrpSpPr/>
          <p:nvPr/>
        </p:nvGrpSpPr>
        <p:grpSpPr>
          <a:xfrm>
            <a:off x="166061" y="636661"/>
            <a:ext cx="5524500" cy="6066105"/>
            <a:chOff x="6322938" y="637545"/>
            <a:chExt cx="5524500" cy="606610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B7C49D4-B476-4A49-A739-74076AC21023}"/>
                </a:ext>
              </a:extLst>
            </p:cNvPr>
            <p:cNvGrpSpPr/>
            <p:nvPr/>
          </p:nvGrpSpPr>
          <p:grpSpPr>
            <a:xfrm>
              <a:off x="6322938" y="637545"/>
              <a:ext cx="5524500" cy="6066105"/>
              <a:chOff x="6322938" y="637545"/>
              <a:chExt cx="5524500" cy="6066105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BFE69B6-505F-4E9F-B57E-ED774132A2C4}"/>
                  </a:ext>
                </a:extLst>
              </p:cNvPr>
              <p:cNvSpPr/>
              <p:nvPr/>
            </p:nvSpPr>
            <p:spPr>
              <a:xfrm>
                <a:off x="6322938" y="637545"/>
                <a:ext cx="5524500" cy="6066105"/>
              </a:xfrm>
              <a:prstGeom prst="rec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graphicFrame>
            <p:nvGraphicFramePr>
              <p:cNvPr id="63" name="Table 62">
                <a:extLst>
                  <a:ext uri="{FF2B5EF4-FFF2-40B4-BE49-F238E27FC236}">
                    <a16:creationId xmlns:a16="http://schemas.microsoft.com/office/drawing/2014/main" id="{7D427AE5-7EFE-47BD-8AEF-61DC062A015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35815839"/>
                  </p:ext>
                </p:extLst>
              </p:nvPr>
            </p:nvGraphicFramePr>
            <p:xfrm>
              <a:off x="6463908" y="5084067"/>
              <a:ext cx="5210586" cy="74679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609600">
                      <a:extLst>
                        <a:ext uri="{9D8B030D-6E8A-4147-A177-3AD203B41FA5}">
                          <a16:colId xmlns:a16="http://schemas.microsoft.com/office/drawing/2014/main" val="3950988056"/>
                        </a:ext>
                      </a:extLst>
                    </a:gridCol>
                    <a:gridCol w="685800">
                      <a:extLst>
                        <a:ext uri="{9D8B030D-6E8A-4147-A177-3AD203B41FA5}">
                          <a16:colId xmlns:a16="http://schemas.microsoft.com/office/drawing/2014/main" val="908404347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3863945711"/>
                        </a:ext>
                      </a:extLst>
                    </a:gridCol>
                    <a:gridCol w="1095786">
                      <a:extLst>
                        <a:ext uri="{9D8B030D-6E8A-4147-A177-3AD203B41FA5}">
                          <a16:colId xmlns:a16="http://schemas.microsoft.com/office/drawing/2014/main" val="3396413797"/>
                        </a:ext>
                      </a:extLst>
                    </a:gridCol>
                    <a:gridCol w="1676400">
                      <a:extLst>
                        <a:ext uri="{9D8B030D-6E8A-4147-A177-3AD203B41FA5}">
                          <a16:colId xmlns:a16="http://schemas.microsoft.com/office/drawing/2014/main" val="2639667041"/>
                        </a:ext>
                      </a:extLst>
                    </a:gridCol>
                  </a:tblGrid>
                  <a:tr h="209196"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Punto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Código de ID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grid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Coordenadas (</a:t>
                          </a:r>
                          <a:r>
                            <a:rPr lang="es-ES" sz="1400" b="1" u="none" strike="noStrike" dirty="0" err="1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UTM</a:t>
                          </a: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)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Referencia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extLst>
                      <a:ext uri="{0D108BD9-81ED-4DB2-BD59-A6C34878D82A}">
                        <a16:rowId xmlns:a16="http://schemas.microsoft.com/office/drawing/2014/main" val="1995269545"/>
                      </a:ext>
                    </a:extLst>
                  </a:tr>
                  <a:tr h="209196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Norte (m)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Este (m)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9279896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7</a:t>
                          </a:r>
                          <a:endParaRPr lang="es-ES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T7</a:t>
                          </a:r>
                          <a:endParaRPr lang="es-EC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9976804,729</a:t>
                          </a:r>
                          <a:endParaRPr lang="es-EC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780897,876</a:t>
                          </a:r>
                          <a:endParaRPr lang="es-EC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La Tolita</a:t>
                          </a:r>
                          <a:endParaRPr lang="es-ES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extLst>
                      <a:ext uri="{0D108BD9-81ED-4DB2-BD59-A6C34878D82A}">
                        <a16:rowId xmlns:a16="http://schemas.microsoft.com/office/drawing/2014/main" val="1093247081"/>
                      </a:ext>
                    </a:extLst>
                  </a:tr>
                </a:tbl>
              </a:graphicData>
            </a:graphic>
          </p:graphicFrame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18E7BA7-3B75-4871-90AF-10CED27BDB7C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908" y="1295400"/>
              <a:ext cx="5281071" cy="29158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9E9B1F1-B49F-4AD6-BED7-E261F53D9348}"/>
              </a:ext>
            </a:extLst>
          </p:cNvPr>
          <p:cNvGrpSpPr/>
          <p:nvPr/>
        </p:nvGrpSpPr>
        <p:grpSpPr>
          <a:xfrm>
            <a:off x="152400" y="633827"/>
            <a:ext cx="5524500" cy="6066105"/>
            <a:chOff x="6322938" y="637545"/>
            <a:chExt cx="5524500" cy="606610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1BDE8F8-F642-4EB1-9305-0C0B9A40E261}"/>
                </a:ext>
              </a:extLst>
            </p:cNvPr>
            <p:cNvGrpSpPr/>
            <p:nvPr/>
          </p:nvGrpSpPr>
          <p:grpSpPr>
            <a:xfrm>
              <a:off x="6322938" y="637545"/>
              <a:ext cx="5524500" cy="6066105"/>
              <a:chOff x="6322938" y="637545"/>
              <a:chExt cx="5524500" cy="6066105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66B7B107-8E7A-4D6E-91B9-D49B4F3FE597}"/>
                  </a:ext>
                </a:extLst>
              </p:cNvPr>
              <p:cNvSpPr/>
              <p:nvPr/>
            </p:nvSpPr>
            <p:spPr>
              <a:xfrm>
                <a:off x="6322938" y="637545"/>
                <a:ext cx="5524500" cy="6066105"/>
              </a:xfrm>
              <a:prstGeom prst="rec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graphicFrame>
            <p:nvGraphicFramePr>
              <p:cNvPr id="68" name="Table 67">
                <a:extLst>
                  <a:ext uri="{FF2B5EF4-FFF2-40B4-BE49-F238E27FC236}">
                    <a16:creationId xmlns:a16="http://schemas.microsoft.com/office/drawing/2014/main" id="{F2F55916-F34B-4636-BE48-72639AD010F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364778944"/>
                  </p:ext>
                </p:extLst>
              </p:nvPr>
            </p:nvGraphicFramePr>
            <p:xfrm>
              <a:off x="6463908" y="5084067"/>
              <a:ext cx="5210586" cy="74679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609600">
                      <a:extLst>
                        <a:ext uri="{9D8B030D-6E8A-4147-A177-3AD203B41FA5}">
                          <a16:colId xmlns:a16="http://schemas.microsoft.com/office/drawing/2014/main" val="3950988056"/>
                        </a:ext>
                      </a:extLst>
                    </a:gridCol>
                    <a:gridCol w="685800">
                      <a:extLst>
                        <a:ext uri="{9D8B030D-6E8A-4147-A177-3AD203B41FA5}">
                          <a16:colId xmlns:a16="http://schemas.microsoft.com/office/drawing/2014/main" val="908404347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3863945711"/>
                        </a:ext>
                      </a:extLst>
                    </a:gridCol>
                    <a:gridCol w="1095786">
                      <a:extLst>
                        <a:ext uri="{9D8B030D-6E8A-4147-A177-3AD203B41FA5}">
                          <a16:colId xmlns:a16="http://schemas.microsoft.com/office/drawing/2014/main" val="3396413797"/>
                        </a:ext>
                      </a:extLst>
                    </a:gridCol>
                    <a:gridCol w="1676400">
                      <a:extLst>
                        <a:ext uri="{9D8B030D-6E8A-4147-A177-3AD203B41FA5}">
                          <a16:colId xmlns:a16="http://schemas.microsoft.com/office/drawing/2014/main" val="2639667041"/>
                        </a:ext>
                      </a:extLst>
                    </a:gridCol>
                  </a:tblGrid>
                  <a:tr h="209196"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Punto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Código de ID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grid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Coordenadas (</a:t>
                          </a:r>
                          <a:r>
                            <a:rPr lang="es-ES" sz="1400" b="1" u="none" strike="noStrike" dirty="0" err="1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UTM</a:t>
                          </a: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)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Referencia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extLst>
                      <a:ext uri="{0D108BD9-81ED-4DB2-BD59-A6C34878D82A}">
                        <a16:rowId xmlns:a16="http://schemas.microsoft.com/office/drawing/2014/main" val="1995269545"/>
                      </a:ext>
                    </a:extLst>
                  </a:tr>
                  <a:tr h="209196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Norte (m)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Este (m)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9279896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8</a:t>
                          </a:r>
                          <a:endParaRPr lang="es-ES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T8</a:t>
                          </a:r>
                          <a:endParaRPr lang="es-EC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9978056,787</a:t>
                          </a:r>
                          <a:endParaRPr lang="es-EC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781834,774</a:t>
                          </a:r>
                          <a:endParaRPr lang="es-EC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Guápulo</a:t>
                          </a:r>
                          <a:endParaRPr lang="es-EC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extLst>
                      <a:ext uri="{0D108BD9-81ED-4DB2-BD59-A6C34878D82A}">
                        <a16:rowId xmlns:a16="http://schemas.microsoft.com/office/drawing/2014/main" val="1093247081"/>
                      </a:ext>
                    </a:extLst>
                  </a:tr>
                </a:tbl>
              </a:graphicData>
            </a:graphic>
          </p:graphicFrame>
        </p:grp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0899B6FE-E0E3-4AB7-9295-C6AE22318C51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3447" y="1295401"/>
              <a:ext cx="5261047" cy="29158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0E593A7-AFED-42A2-8D95-09BFCF854AB6}"/>
              </a:ext>
            </a:extLst>
          </p:cNvPr>
          <p:cNvGrpSpPr/>
          <p:nvPr/>
        </p:nvGrpSpPr>
        <p:grpSpPr>
          <a:xfrm>
            <a:off x="166932" y="626620"/>
            <a:ext cx="5524500" cy="6066105"/>
            <a:chOff x="6322938" y="637545"/>
            <a:chExt cx="5524500" cy="606610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C43C659-CA2B-4DA5-A8EE-5E5797A91357}"/>
                </a:ext>
              </a:extLst>
            </p:cNvPr>
            <p:cNvGrpSpPr/>
            <p:nvPr/>
          </p:nvGrpSpPr>
          <p:grpSpPr>
            <a:xfrm>
              <a:off x="6322938" y="637545"/>
              <a:ext cx="5524500" cy="6066105"/>
              <a:chOff x="6322938" y="637545"/>
              <a:chExt cx="5524500" cy="6066105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86AD40B-A1F6-4EC1-96C0-F98667974FCF}"/>
                  </a:ext>
                </a:extLst>
              </p:cNvPr>
              <p:cNvSpPr/>
              <p:nvPr/>
            </p:nvSpPr>
            <p:spPr>
              <a:xfrm>
                <a:off x="6322938" y="637545"/>
                <a:ext cx="5524500" cy="6066105"/>
              </a:xfrm>
              <a:prstGeom prst="rec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graphicFrame>
            <p:nvGraphicFramePr>
              <p:cNvPr id="73" name="Table 72">
                <a:extLst>
                  <a:ext uri="{FF2B5EF4-FFF2-40B4-BE49-F238E27FC236}">
                    <a16:creationId xmlns:a16="http://schemas.microsoft.com/office/drawing/2014/main" id="{075F1972-3FAF-48CD-BCC7-3779AD7D334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734835606"/>
                  </p:ext>
                </p:extLst>
              </p:nvPr>
            </p:nvGraphicFramePr>
            <p:xfrm>
              <a:off x="6463908" y="5654010"/>
              <a:ext cx="5210586" cy="876345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609600">
                      <a:extLst>
                        <a:ext uri="{9D8B030D-6E8A-4147-A177-3AD203B41FA5}">
                          <a16:colId xmlns:a16="http://schemas.microsoft.com/office/drawing/2014/main" val="3950988056"/>
                        </a:ext>
                      </a:extLst>
                    </a:gridCol>
                    <a:gridCol w="685800">
                      <a:extLst>
                        <a:ext uri="{9D8B030D-6E8A-4147-A177-3AD203B41FA5}">
                          <a16:colId xmlns:a16="http://schemas.microsoft.com/office/drawing/2014/main" val="908404347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3863945711"/>
                        </a:ext>
                      </a:extLst>
                    </a:gridCol>
                    <a:gridCol w="1095786">
                      <a:extLst>
                        <a:ext uri="{9D8B030D-6E8A-4147-A177-3AD203B41FA5}">
                          <a16:colId xmlns:a16="http://schemas.microsoft.com/office/drawing/2014/main" val="3396413797"/>
                        </a:ext>
                      </a:extLst>
                    </a:gridCol>
                    <a:gridCol w="1676400">
                      <a:extLst>
                        <a:ext uri="{9D8B030D-6E8A-4147-A177-3AD203B41FA5}">
                          <a16:colId xmlns:a16="http://schemas.microsoft.com/office/drawing/2014/main" val="2639667041"/>
                        </a:ext>
                      </a:extLst>
                    </a:gridCol>
                  </a:tblGrid>
                  <a:tr h="209196"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Punto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Código de ID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grid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Coordenadas (</a:t>
                          </a:r>
                          <a:r>
                            <a:rPr lang="es-ES" sz="1400" b="1" u="none" strike="noStrike" dirty="0" err="1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UTM</a:t>
                          </a: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)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Referencia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extLst>
                      <a:ext uri="{0D108BD9-81ED-4DB2-BD59-A6C34878D82A}">
                        <a16:rowId xmlns:a16="http://schemas.microsoft.com/office/drawing/2014/main" val="1995269545"/>
                      </a:ext>
                    </a:extLst>
                  </a:tr>
                  <a:tr h="209196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Norte (m)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Este (m)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9279896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9</a:t>
                          </a:r>
                          <a:endParaRPr lang="es-ES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T9</a:t>
                          </a:r>
                          <a:endParaRPr lang="es-EC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9978512,478</a:t>
                          </a:r>
                          <a:endParaRPr lang="es-EC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400" u="none" strike="noStrike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784240,642</a:t>
                          </a:r>
                          <a:endParaRPr lang="es-EC" sz="1400" b="0" i="0" u="none" strike="noStrike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Av. Oswaldo Guayasamín</a:t>
                          </a:r>
                          <a:endParaRPr lang="es-ES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extLst>
                      <a:ext uri="{0D108BD9-81ED-4DB2-BD59-A6C34878D82A}">
                        <a16:rowId xmlns:a16="http://schemas.microsoft.com/office/drawing/2014/main" val="1093247081"/>
                      </a:ext>
                    </a:extLst>
                  </a:tr>
                </a:tbl>
              </a:graphicData>
            </a:graphic>
          </p:graphicFrame>
        </p:grp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249D26D4-40BE-4B5D-AC4A-6DA044DB8987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0401" y="848406"/>
              <a:ext cx="3657600" cy="46090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A8A7B1F-924A-4A26-BC3E-46441F7F7CD9}"/>
              </a:ext>
            </a:extLst>
          </p:cNvPr>
          <p:cNvGrpSpPr/>
          <p:nvPr/>
        </p:nvGrpSpPr>
        <p:grpSpPr>
          <a:xfrm>
            <a:off x="169460" y="626619"/>
            <a:ext cx="5524500" cy="6066105"/>
            <a:chOff x="6322938" y="637545"/>
            <a:chExt cx="5524500" cy="606610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FD5E815-BA55-45DF-8D0F-07CA4AE8AAC5}"/>
                </a:ext>
              </a:extLst>
            </p:cNvPr>
            <p:cNvGrpSpPr/>
            <p:nvPr/>
          </p:nvGrpSpPr>
          <p:grpSpPr>
            <a:xfrm>
              <a:off x="6322938" y="637545"/>
              <a:ext cx="5524500" cy="6066105"/>
              <a:chOff x="6322938" y="637545"/>
              <a:chExt cx="5524500" cy="6066105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F70D88C-9CC3-47DB-83C7-7D49239C0A98}"/>
                  </a:ext>
                </a:extLst>
              </p:cNvPr>
              <p:cNvSpPr/>
              <p:nvPr/>
            </p:nvSpPr>
            <p:spPr>
              <a:xfrm>
                <a:off x="6322938" y="637545"/>
                <a:ext cx="5524500" cy="6066105"/>
              </a:xfrm>
              <a:prstGeom prst="rect">
                <a:avLst/>
              </a:prstGeom>
              <a:solidFill>
                <a:schemeClr val="bg1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graphicFrame>
            <p:nvGraphicFramePr>
              <p:cNvPr id="78" name="Table 77">
                <a:extLst>
                  <a:ext uri="{FF2B5EF4-FFF2-40B4-BE49-F238E27FC236}">
                    <a16:creationId xmlns:a16="http://schemas.microsoft.com/office/drawing/2014/main" id="{40608F0C-01E9-42E8-AE70-84B8974163A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72722487"/>
                  </p:ext>
                </p:extLst>
              </p:nvPr>
            </p:nvGraphicFramePr>
            <p:xfrm>
              <a:off x="6456077" y="5086017"/>
              <a:ext cx="5210586" cy="746790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609600">
                      <a:extLst>
                        <a:ext uri="{9D8B030D-6E8A-4147-A177-3AD203B41FA5}">
                          <a16:colId xmlns:a16="http://schemas.microsoft.com/office/drawing/2014/main" val="3950988056"/>
                        </a:ext>
                      </a:extLst>
                    </a:gridCol>
                    <a:gridCol w="685800">
                      <a:extLst>
                        <a:ext uri="{9D8B030D-6E8A-4147-A177-3AD203B41FA5}">
                          <a16:colId xmlns:a16="http://schemas.microsoft.com/office/drawing/2014/main" val="908404347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3863945711"/>
                        </a:ext>
                      </a:extLst>
                    </a:gridCol>
                    <a:gridCol w="1095786">
                      <a:extLst>
                        <a:ext uri="{9D8B030D-6E8A-4147-A177-3AD203B41FA5}">
                          <a16:colId xmlns:a16="http://schemas.microsoft.com/office/drawing/2014/main" val="3396413797"/>
                        </a:ext>
                      </a:extLst>
                    </a:gridCol>
                    <a:gridCol w="1676400">
                      <a:extLst>
                        <a:ext uri="{9D8B030D-6E8A-4147-A177-3AD203B41FA5}">
                          <a16:colId xmlns:a16="http://schemas.microsoft.com/office/drawing/2014/main" val="2639667041"/>
                        </a:ext>
                      </a:extLst>
                    </a:gridCol>
                  </a:tblGrid>
                  <a:tr h="209196"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Punto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Código de ID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grid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Coordenadas (</a:t>
                          </a:r>
                          <a:r>
                            <a:rPr lang="es-ES" sz="1400" b="1" u="none" strike="noStrike" dirty="0" err="1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UTM</a:t>
                          </a: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)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Referencia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extLst>
                      <a:ext uri="{0D108BD9-81ED-4DB2-BD59-A6C34878D82A}">
                        <a16:rowId xmlns:a16="http://schemas.microsoft.com/office/drawing/2014/main" val="1995269545"/>
                      </a:ext>
                    </a:extLst>
                  </a:tr>
                  <a:tr h="209196"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Norte (m)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b="1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Este (m)</a:t>
                          </a:r>
                          <a:endParaRPr lang="es-ES" sz="1400" b="1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9279896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10</a:t>
                          </a:r>
                          <a:endParaRPr lang="es-ES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T10</a:t>
                          </a:r>
                          <a:endParaRPr lang="es-EC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9979506,740</a:t>
                          </a:r>
                          <a:endParaRPr lang="es-EC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400" u="none" strike="noStrike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787747,701</a:t>
                          </a:r>
                          <a:endParaRPr lang="es-EC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400" u="none" strike="noStrike" dirty="0" err="1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Cumbaya</a:t>
                          </a:r>
                          <a:endParaRPr lang="es-ES" sz="1400" b="0" i="0" u="none" strike="noStrike" dirty="0">
                            <a:effectLst/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marL="54971" marR="54971" marT="7635" marB="0" anchor="ctr"/>
                    </a:tc>
                    <a:extLst>
                      <a:ext uri="{0D108BD9-81ED-4DB2-BD59-A6C34878D82A}">
                        <a16:rowId xmlns:a16="http://schemas.microsoft.com/office/drawing/2014/main" val="1093247081"/>
                      </a:ext>
                    </a:extLst>
                  </a:tr>
                </a:tbl>
              </a:graphicData>
            </a:graphic>
          </p:graphicFrame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551BA50-C0C9-45B2-A862-D076098AA427}"/>
                </a:ext>
              </a:extLst>
            </p:cNvPr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5411" y="1281421"/>
              <a:ext cx="5259389" cy="306959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3925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5" grpId="0" animBg="1"/>
      <p:bldP spid="17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F0318-8906-40C3-A325-D1413AC0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9127E88-238F-4C16-9307-FC8724D16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 dirty="0">
                <a:ea typeface="MS PGothic" pitchFamily="34" charset="-128"/>
              </a:rPr>
              <a:t>UNIVERSIDAD DE LAS FUERZAS ARMADAS “ESPE”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C8BC1524-CA8D-46A3-82A6-2B693F090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77425"/>
            <a:ext cx="11582400" cy="784812"/>
          </a:xfrm>
        </p:spPr>
        <p:txBody>
          <a:bodyPr>
            <a:normAutofit/>
          </a:bodyPr>
          <a:lstStyle/>
          <a:p>
            <a:pPr algn="l"/>
            <a:r>
              <a:rPr lang="es-EC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 </a:t>
            </a:r>
            <a:r>
              <a:rPr lang="es-EC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Caracterización fisicoquímica</a:t>
            </a:r>
            <a:endParaRPr lang="en-US" sz="24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9D4B81A-B66B-40F8-A3A7-21E183542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315432"/>
              </p:ext>
            </p:extLst>
          </p:nvPr>
        </p:nvGraphicFramePr>
        <p:xfrm>
          <a:off x="1006929" y="2691582"/>
          <a:ext cx="8305800" cy="2694599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983189275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0639953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722279273"/>
                    </a:ext>
                  </a:extLst>
                </a:gridCol>
              </a:tblGrid>
              <a:tr h="4916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800" b="1" dirty="0">
                          <a:solidFill>
                            <a:schemeClr val="bg1"/>
                          </a:solidFill>
                          <a:effectLst/>
                        </a:rPr>
                        <a:t>PAR</a:t>
                      </a:r>
                      <a:r>
                        <a:rPr lang="es-EC" sz="1800" b="1" dirty="0" err="1">
                          <a:solidFill>
                            <a:schemeClr val="bg1"/>
                          </a:solidFill>
                          <a:effectLst/>
                        </a:rPr>
                        <a:t>ÁMETRO</a:t>
                      </a:r>
                      <a:endParaRPr lang="es-EC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800" b="1" dirty="0">
                          <a:solidFill>
                            <a:schemeClr val="bg1"/>
                          </a:solidFill>
                          <a:effectLst/>
                        </a:rPr>
                        <a:t>MÉTODO</a:t>
                      </a:r>
                      <a:endParaRPr lang="es-EC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800" b="1" dirty="0">
                          <a:solidFill>
                            <a:schemeClr val="bg1"/>
                          </a:solidFill>
                          <a:effectLst/>
                        </a:rPr>
                        <a:t>EQUIPO</a:t>
                      </a:r>
                      <a:endParaRPr lang="es-EC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482859"/>
                  </a:ext>
                </a:extLst>
              </a:tr>
              <a:tr h="2555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</a:rPr>
                        <a:t>Temperatura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2550 B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 err="1">
                          <a:solidFill>
                            <a:schemeClr val="tx1"/>
                          </a:solidFill>
                          <a:effectLst/>
                        </a:rPr>
                        <a:t>pHmetro</a:t>
                      </a: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s-ES" sz="1800" dirty="0" err="1">
                          <a:solidFill>
                            <a:schemeClr val="tx1"/>
                          </a:solidFill>
                          <a:effectLst/>
                        </a:rPr>
                        <a:t>Meltler</a:t>
                      </a: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 Toledo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171203"/>
                  </a:ext>
                </a:extLst>
              </a:tr>
              <a:tr h="5600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800" b="1">
                          <a:solidFill>
                            <a:schemeClr val="tx1"/>
                          </a:solidFill>
                          <a:effectLst/>
                        </a:rPr>
                        <a:t>Potencial Hidrógeno</a:t>
                      </a:r>
                      <a:endParaRPr lang="es-EC" sz="1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4500-H</a:t>
                      </a:r>
                      <a:r>
                        <a:rPr lang="es-ES" sz="1800" baseline="300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 B2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6873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</a:rPr>
                        <a:t>Conductividad eléctrica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2510 B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Conductímetro </a:t>
                      </a:r>
                      <a:r>
                        <a:rPr lang="es-ES" sz="1800" dirty="0" err="1">
                          <a:solidFill>
                            <a:schemeClr val="tx1"/>
                          </a:solidFill>
                          <a:effectLst/>
                        </a:rPr>
                        <a:t>Metrohm</a:t>
                      </a: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 CH-9100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316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</a:rPr>
                        <a:t>SST, </a:t>
                      </a:r>
                      <a:r>
                        <a:rPr lang="es-ES" sz="1800" b="1" dirty="0" err="1">
                          <a:solidFill>
                            <a:schemeClr val="tx1"/>
                          </a:solidFill>
                          <a:effectLst/>
                        </a:rPr>
                        <a:t>ST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</a:rPr>
                        <a:t>, SS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2540D, 2540C, 2130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Espectrofotómetro HACH </a:t>
                      </a:r>
                      <a:r>
                        <a:rPr lang="es-ES" sz="1800" dirty="0" err="1">
                          <a:solidFill>
                            <a:schemeClr val="tx1"/>
                          </a:solidFill>
                          <a:effectLst/>
                        </a:rPr>
                        <a:t>DR</a:t>
                      </a: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/850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5654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800" b="1">
                          <a:solidFill>
                            <a:schemeClr val="tx1"/>
                          </a:solidFill>
                          <a:effectLst/>
                        </a:rPr>
                        <a:t>Aniones</a:t>
                      </a:r>
                      <a:endParaRPr lang="es-EC" sz="18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4110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833417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</a:rPr>
                        <a:t>Metales Pesados</a:t>
                      </a:r>
                      <a:endParaRPr lang="es-EC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3111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 err="1">
                          <a:solidFill>
                            <a:schemeClr val="tx1"/>
                          </a:solidFill>
                          <a:effectLst/>
                        </a:rPr>
                        <a:t>Espectofotómetro</a:t>
                      </a: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 AA </a:t>
                      </a:r>
                      <a:r>
                        <a:rPr lang="es-ES" sz="1800" dirty="0" err="1">
                          <a:solidFill>
                            <a:schemeClr val="tx1"/>
                          </a:solidFill>
                          <a:effectLst/>
                        </a:rPr>
                        <a:t>Pelkin</a:t>
                      </a: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 Elmer 800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918114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6230B1C1-735B-4753-8F11-E45C98D12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452" y="2291452"/>
            <a:ext cx="84362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Tabla 1. </a:t>
            </a:r>
            <a:r>
              <a:rPr kumimoji="0" lang="es-ES" altLang="es-EC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Parámetros fisicoquímicos analizados en las muestras del río Machángara</a:t>
            </a:r>
            <a:endParaRPr kumimoji="0" lang="es-EC" altLang="es-EC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7E1C78-CE08-475A-A095-58BCE3F610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1"/>
          <a:stretch/>
        </p:blipFill>
        <p:spPr bwMode="auto">
          <a:xfrm>
            <a:off x="9887857" y="256036"/>
            <a:ext cx="2083917" cy="2905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DEC1DA-B49D-4BCA-8C18-237003C052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27"/>
          <a:stretch/>
        </p:blipFill>
        <p:spPr bwMode="auto">
          <a:xfrm>
            <a:off x="9887857" y="3549123"/>
            <a:ext cx="2056130" cy="3117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94807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F0318-8906-40C3-A325-D1413AC0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9127E88-238F-4C16-9307-FC8724D16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 dirty="0">
                <a:ea typeface="MS PGothic" pitchFamily="34" charset="-128"/>
              </a:rPr>
              <a:t>UNIVERSIDAD DE LAS FUERZAS ARMADAS “ESPE”</a:t>
            </a:r>
          </a:p>
        </p:txBody>
      </p:sp>
      <p:pic>
        <p:nvPicPr>
          <p:cNvPr id="2050" name="Picture 2" descr="Thermo Scientific™ UltiMate™ 3000 UHPLC system from Thermo Fisher  Scientific | SelectScience">
            <a:extLst>
              <a:ext uri="{FF2B5EF4-FFF2-40B4-BE49-F238E27FC236}">
                <a16:creationId xmlns:a16="http://schemas.microsoft.com/office/drawing/2014/main" id="{95D965BF-FBEE-469E-8CAE-0AC3ED589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22267"/>
          <a:stretch/>
        </p:blipFill>
        <p:spPr bwMode="auto">
          <a:xfrm>
            <a:off x="4690161" y="3435399"/>
            <a:ext cx="1338763" cy="2460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>
            <a:extLst>
              <a:ext uri="{FF2B5EF4-FFF2-40B4-BE49-F238E27FC236}">
                <a16:creationId xmlns:a16="http://schemas.microsoft.com/office/drawing/2014/main" id="{CC7A6540-5A6E-41E5-9AA0-D4012CE18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1541"/>
            <a:ext cx="10972800" cy="784812"/>
          </a:xfrm>
        </p:spPr>
        <p:txBody>
          <a:bodyPr>
            <a:normAutofit/>
          </a:bodyPr>
          <a:lstStyle/>
          <a:p>
            <a:pPr algn="l"/>
            <a:r>
              <a:rPr lang="es-EC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 </a:t>
            </a:r>
            <a:r>
              <a:rPr lang="es-EC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Determinación de carbamazepina y diclofenaco</a:t>
            </a:r>
            <a:endParaRPr lang="en-US" sz="24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CF431A-0D4D-4E35-808D-8084852E68F3}"/>
              </a:ext>
            </a:extLst>
          </p:cNvPr>
          <p:cNvSpPr txBox="1"/>
          <p:nvPr/>
        </p:nvSpPr>
        <p:spPr>
          <a:xfrm>
            <a:off x="3734271" y="5888003"/>
            <a:ext cx="30711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0510" algn="ctr"/>
            <a:r>
              <a:rPr lang="es-ES" sz="1400" dirty="0">
                <a:effectLst/>
                <a:ea typeface="Times New Roman" panose="02020603050405020304" pitchFamily="18" charset="0"/>
              </a:rPr>
              <a:t>Cromatografía de alta eficiencia </a:t>
            </a:r>
          </a:p>
          <a:p>
            <a:pPr indent="270510" algn="ctr"/>
            <a:r>
              <a:rPr lang="es-ES" sz="1400" dirty="0" err="1">
                <a:effectLst/>
                <a:ea typeface="Times New Roman" panose="02020603050405020304" pitchFamily="18" charset="0"/>
              </a:rPr>
              <a:t>Dionex</a:t>
            </a:r>
            <a:r>
              <a:rPr lang="es-ES" sz="1400" dirty="0">
                <a:effectLst/>
                <a:ea typeface="Times New Roman" panose="02020603050405020304" pitchFamily="18" charset="0"/>
              </a:rPr>
              <a:t> Ultimate 3000 </a:t>
            </a:r>
            <a:r>
              <a:rPr lang="es-ES" sz="1400" dirty="0" err="1">
                <a:effectLst/>
                <a:ea typeface="Times New Roman" panose="02020603050405020304" pitchFamily="18" charset="0"/>
              </a:rPr>
              <a:t>UHPLC</a:t>
            </a:r>
            <a:r>
              <a:rPr lang="es-ES" sz="1400" dirty="0">
                <a:effectLst/>
                <a:ea typeface="Times New Roman" panose="02020603050405020304" pitchFamily="18" charset="0"/>
              </a:rPr>
              <a:t> </a:t>
            </a:r>
            <a:endParaRPr lang="es-EC" sz="1400" dirty="0">
              <a:effectLst/>
              <a:ea typeface="Times New Roman" panose="02020603050405020304" pitchFamily="18" charset="0"/>
            </a:endParaRPr>
          </a:p>
        </p:txBody>
      </p:sp>
      <p:graphicFrame>
        <p:nvGraphicFramePr>
          <p:cNvPr id="10" name="6 Marcador de contenido">
            <a:extLst>
              <a:ext uri="{FF2B5EF4-FFF2-40B4-BE49-F238E27FC236}">
                <a16:creationId xmlns:a16="http://schemas.microsoft.com/office/drawing/2014/main" id="{801D5197-C59B-469D-8FB6-466B02F95D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6558413"/>
              </p:ext>
            </p:extLst>
          </p:nvPr>
        </p:nvGraphicFramePr>
        <p:xfrm>
          <a:off x="457200" y="1036353"/>
          <a:ext cx="10147116" cy="2844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06013EA-E130-4371-BAE3-D9E3A4D3FC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602647"/>
              </p:ext>
            </p:extLst>
          </p:nvPr>
        </p:nvGraphicFramePr>
        <p:xfrm>
          <a:off x="1066800" y="3937925"/>
          <a:ext cx="1676400" cy="185696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356593199"/>
                    </a:ext>
                  </a:extLst>
                </a:gridCol>
              </a:tblGrid>
              <a:tr h="5768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</a:t>
                      </a:r>
                      <a:r>
                        <a:rPr lang="es-E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estándares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(mg/L)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1498349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37451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0,10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30861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0,50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56626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5944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2,50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39535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5,00</a:t>
                      </a:r>
                      <a:endParaRPr lang="es-EC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94083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10,00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732984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DF13974-FF61-4719-9623-190991ACB17A}"/>
              </a:ext>
            </a:extLst>
          </p:cNvPr>
          <p:cNvSpPr txBox="1"/>
          <p:nvPr/>
        </p:nvSpPr>
        <p:spPr>
          <a:xfrm>
            <a:off x="136142" y="5896357"/>
            <a:ext cx="35377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0510" algn="ctr"/>
            <a:r>
              <a:rPr lang="es-ES" sz="1400" dirty="0">
                <a:effectLst/>
                <a:ea typeface="Times New Roman" panose="02020603050405020304" pitchFamily="18" charset="0"/>
              </a:rPr>
              <a:t>Concentraciones estándares de </a:t>
            </a:r>
            <a:r>
              <a:rPr lang="es-ES" sz="1400" dirty="0" err="1">
                <a:effectLst/>
                <a:ea typeface="Times New Roman" panose="02020603050405020304" pitchFamily="18" charset="0"/>
              </a:rPr>
              <a:t>CBZ</a:t>
            </a:r>
            <a:r>
              <a:rPr lang="es-ES" sz="1400" dirty="0">
                <a:effectLst/>
                <a:ea typeface="Times New Roman" panose="02020603050405020304" pitchFamily="18" charset="0"/>
              </a:rPr>
              <a:t> y </a:t>
            </a:r>
            <a:r>
              <a:rPr lang="es-ES" sz="1400" dirty="0" err="1">
                <a:effectLst/>
                <a:ea typeface="Times New Roman" panose="02020603050405020304" pitchFamily="18" charset="0"/>
              </a:rPr>
              <a:t>DCF</a:t>
            </a:r>
            <a:endParaRPr lang="es-EC" sz="1400" dirty="0">
              <a:effectLst/>
              <a:ea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60BF111-7CCF-4CF9-9BBD-E19C9C650F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491688"/>
              </p:ext>
            </p:extLst>
          </p:nvPr>
        </p:nvGraphicFramePr>
        <p:xfrm>
          <a:off x="7453336" y="3974176"/>
          <a:ext cx="4129064" cy="182071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23324">
                  <a:extLst>
                    <a:ext uri="{9D8B030D-6E8A-4147-A177-3AD203B41FA5}">
                      <a16:colId xmlns:a16="http://schemas.microsoft.com/office/drawing/2014/main" val="141452062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267010793"/>
                    </a:ext>
                  </a:extLst>
                </a:gridCol>
                <a:gridCol w="1057940">
                  <a:extLst>
                    <a:ext uri="{9D8B030D-6E8A-4147-A177-3AD203B41FA5}">
                      <a16:colId xmlns:a16="http://schemas.microsoft.com/office/drawing/2014/main" val="1781879099"/>
                    </a:ext>
                  </a:extLst>
                </a:gridCol>
              </a:tblGrid>
              <a:tr h="488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Parámetro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CBZ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sz="12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DCF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1067137"/>
                  </a:ext>
                </a:extLst>
              </a:tr>
              <a:tr h="23760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Flujo (mL/min)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0,80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0,40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2057680"/>
                  </a:ext>
                </a:extLst>
              </a:tr>
              <a:tr h="24521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Tiempo (min)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4,00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4,00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74170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Fase móvil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CN:NaH</a:t>
                      </a: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PO4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 </a:t>
                      </a:r>
                      <a:r>
                        <a:rPr lang="es-EC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(58:42)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s-EC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OH:H</a:t>
                      </a:r>
                      <a:r>
                        <a:rPr lang="es-EC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 (60:40)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03698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Long. de onda (nm)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288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4119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Vol. inyección (µL)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EC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227706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B89F2F6-95B1-440D-B2B2-4E6288F1567D}"/>
              </a:ext>
            </a:extLst>
          </p:cNvPr>
          <p:cNvSpPr txBox="1"/>
          <p:nvPr/>
        </p:nvSpPr>
        <p:spPr>
          <a:xfrm>
            <a:off x="7215876" y="5896357"/>
            <a:ext cx="43665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0510" algn="ctr"/>
            <a:r>
              <a:rPr lang="es-EC" sz="1400" dirty="0">
                <a:effectLst/>
                <a:ea typeface="Times New Roman" panose="02020603050405020304" pitchFamily="18" charset="0"/>
              </a:rPr>
              <a:t>Parámetros considerados para la lectura de </a:t>
            </a:r>
            <a:r>
              <a:rPr lang="es-EC" sz="1400" dirty="0" err="1">
                <a:effectLst/>
                <a:ea typeface="Times New Roman" panose="02020603050405020304" pitchFamily="18" charset="0"/>
              </a:rPr>
              <a:t>CBZ</a:t>
            </a:r>
            <a:r>
              <a:rPr lang="es-EC" sz="1400" dirty="0">
                <a:effectLst/>
                <a:ea typeface="Times New Roman" panose="02020603050405020304" pitchFamily="18" charset="0"/>
              </a:rPr>
              <a:t> y </a:t>
            </a:r>
            <a:r>
              <a:rPr lang="es-EC" sz="1400" dirty="0" err="1">
                <a:effectLst/>
                <a:ea typeface="Times New Roman" panose="02020603050405020304" pitchFamily="18" charset="0"/>
              </a:rPr>
              <a:t>DCF</a:t>
            </a:r>
            <a:endParaRPr lang="es-EC" sz="1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25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4EBD6-A307-4984-A692-E4FF4F3A2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47266"/>
            <a:ext cx="10972800" cy="533399"/>
          </a:xfrm>
        </p:spPr>
        <p:txBody>
          <a:bodyPr>
            <a:normAutofit/>
          </a:bodyPr>
          <a:lstStyle/>
          <a:p>
            <a:r>
              <a:rPr lang="es-EC" sz="2200" dirty="0">
                <a:latin typeface="Arial" panose="020B0604020202020204" pitchFamily="34" charset="0"/>
                <a:cs typeface="Arial" panose="020B0604020202020204" pitchFamily="34" charset="0"/>
              </a:rPr>
              <a:t>Comparación entre: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F0318-8906-40C3-A325-D1413AC0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9127E88-238F-4C16-9307-FC8724D16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 dirty="0">
                <a:ea typeface="MS PGothic" pitchFamily="34" charset="-128"/>
              </a:rPr>
              <a:t>UNIVERSIDAD DE LAS FUERZAS ARMADAS “ESPE”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97B75A31-C53D-4F73-A627-FE90843CB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1541"/>
            <a:ext cx="10972800" cy="784812"/>
          </a:xfrm>
        </p:spPr>
        <p:txBody>
          <a:bodyPr>
            <a:noAutofit/>
          </a:bodyPr>
          <a:lstStyle/>
          <a:p>
            <a:pPr algn="l"/>
            <a:r>
              <a:rPr lang="es-EC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</a:t>
            </a:r>
            <a:r>
              <a:rPr lang="es-EC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de alternativas de remoción de </a:t>
            </a:r>
            <a:r>
              <a:rPr lang="es-EC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CBZ</a:t>
            </a:r>
            <a:r>
              <a:rPr lang="es-EC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C" sz="24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DFC</a:t>
            </a:r>
            <a:r>
              <a:rPr lang="es-EC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agua</a:t>
            </a:r>
            <a:br>
              <a:rPr lang="es-EC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C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mediante el uso de nanotecnología</a:t>
            </a:r>
            <a:endParaRPr lang="en-US" sz="24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137F3-8B11-4D58-A0DD-BD0D8C2A14E2}"/>
              </a:ext>
            </a:extLst>
          </p:cNvPr>
          <p:cNvSpPr txBox="1"/>
          <p:nvPr/>
        </p:nvSpPr>
        <p:spPr>
          <a:xfrm>
            <a:off x="1521723" y="1828800"/>
            <a:ext cx="4191000" cy="86177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“Degradación utilizando nanocompuestos de paladio y plata”</a:t>
            </a:r>
          </a:p>
          <a:p>
            <a:pPr algn="ctr"/>
            <a:r>
              <a:rPr lang="es-ES" sz="1400" b="1" dirty="0">
                <a:ea typeface="Times New Roman" panose="02020603050405020304" pitchFamily="18" charset="0"/>
              </a:rPr>
              <a:t>(O</a:t>
            </a:r>
            <a:r>
              <a:rPr lang="es-EC" sz="1400" b="1" dirty="0">
                <a:ea typeface="Times New Roman" panose="02020603050405020304" pitchFamily="18" charset="0"/>
              </a:rPr>
              <a:t>ñate, 2018)</a:t>
            </a:r>
            <a:r>
              <a:rPr lang="es-ES" sz="1400" b="1" dirty="0">
                <a:effectLst/>
                <a:ea typeface="Times New Roman" panose="02020603050405020304" pitchFamily="18" charset="0"/>
              </a:rPr>
              <a:t> </a:t>
            </a:r>
            <a:endParaRPr lang="es-EC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DDA536-96FD-44E6-988F-8A6D5B9A1197}"/>
              </a:ext>
            </a:extLst>
          </p:cNvPr>
          <p:cNvSpPr txBox="1"/>
          <p:nvPr/>
        </p:nvSpPr>
        <p:spPr>
          <a:xfrm>
            <a:off x="6479278" y="1828800"/>
            <a:ext cx="5257798" cy="86177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“Remoción con nanocompósitos de disulfuro de molibdeno y óxido de grafeno (MoS</a:t>
            </a:r>
            <a:r>
              <a:rPr lang="es-ES" b="1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s-ES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/rGO)”</a:t>
            </a:r>
          </a:p>
          <a:p>
            <a:pPr algn="ctr"/>
            <a:r>
              <a:rPr lang="es-ES" sz="1400" b="1" dirty="0"/>
              <a:t>(Noboa, 2019)</a:t>
            </a:r>
            <a:endParaRPr lang="es-EC" sz="1400" b="1" dirty="0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31A57713-58AC-4BE6-B9FF-5670D4B3B46E}"/>
              </a:ext>
            </a:extLst>
          </p:cNvPr>
          <p:cNvCxnSpPr>
            <a:cxnSpLocks/>
            <a:stCxn id="4" idx="2"/>
            <a:endCxn id="14" idx="1"/>
          </p:cNvCxnSpPr>
          <p:nvPr/>
        </p:nvCxnSpPr>
        <p:spPr>
          <a:xfrm rot="16200000" flipH="1">
            <a:off x="3676537" y="2631260"/>
            <a:ext cx="632193" cy="750820"/>
          </a:xfrm>
          <a:prstGeom prst="bentConnector2">
            <a:avLst/>
          </a:prstGeom>
          <a:ln w="2222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7923529-3FDC-4D04-BF03-E7823D46D3A6}"/>
              </a:ext>
            </a:extLst>
          </p:cNvPr>
          <p:cNvSpPr txBox="1"/>
          <p:nvPr/>
        </p:nvSpPr>
        <p:spPr>
          <a:xfrm>
            <a:off x="4368043" y="3138101"/>
            <a:ext cx="3455913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Obtención de nanocompuestos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91F872F4-2771-4DE5-85C8-CB11996C1904}"/>
              </a:ext>
            </a:extLst>
          </p:cNvPr>
          <p:cNvCxnSpPr>
            <a:cxnSpLocks/>
            <a:stCxn id="11" idx="2"/>
            <a:endCxn id="14" idx="3"/>
          </p:cNvCxnSpPr>
          <p:nvPr/>
        </p:nvCxnSpPr>
        <p:spPr>
          <a:xfrm rot="5400000">
            <a:off x="8149971" y="2364560"/>
            <a:ext cx="632193" cy="1284221"/>
          </a:xfrm>
          <a:prstGeom prst="bentConnector2">
            <a:avLst/>
          </a:prstGeom>
          <a:ln w="2222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6964793-56B8-4F04-886B-003068A7C6BB}"/>
              </a:ext>
            </a:extLst>
          </p:cNvPr>
          <p:cNvSpPr txBox="1"/>
          <p:nvPr/>
        </p:nvSpPr>
        <p:spPr>
          <a:xfrm>
            <a:off x="4167876" y="4038600"/>
            <a:ext cx="175260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/>
              <a:t>Preparación del óxido de grafeno (</a:t>
            </a:r>
            <a:r>
              <a:rPr lang="es-EC" dirty="0" err="1"/>
              <a:t>GO</a:t>
            </a:r>
            <a:r>
              <a:rPr lang="es-EC" dirty="0"/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D53A36-4B5D-46B5-9B66-D78B31FD16DA}"/>
              </a:ext>
            </a:extLst>
          </p:cNvPr>
          <p:cNvSpPr txBox="1"/>
          <p:nvPr/>
        </p:nvSpPr>
        <p:spPr>
          <a:xfrm>
            <a:off x="1535188" y="5569545"/>
            <a:ext cx="1752600" cy="92333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/>
              <a:t>Síntesis de nanocompósitos de plata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033BD0-7AB5-47E4-A727-230488894D56}"/>
              </a:ext>
            </a:extLst>
          </p:cNvPr>
          <p:cNvSpPr txBox="1"/>
          <p:nvPr/>
        </p:nvSpPr>
        <p:spPr>
          <a:xfrm>
            <a:off x="6271525" y="4038600"/>
            <a:ext cx="175260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/>
              <a:t>Obtención del extracto de cochinilla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984BFE-915C-4060-815C-E3CFD564D0D0}"/>
              </a:ext>
            </a:extLst>
          </p:cNvPr>
          <p:cNvSpPr txBox="1"/>
          <p:nvPr/>
        </p:nvSpPr>
        <p:spPr>
          <a:xfrm>
            <a:off x="3454401" y="5569545"/>
            <a:ext cx="1752600" cy="92333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/>
              <a:t>Síntesis de nanocompósitos de paladio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03D62C-2491-4D2B-BD63-EA702ADC197E}"/>
              </a:ext>
            </a:extLst>
          </p:cNvPr>
          <p:cNvSpPr txBox="1"/>
          <p:nvPr/>
        </p:nvSpPr>
        <p:spPr>
          <a:xfrm>
            <a:off x="9018520" y="5569545"/>
            <a:ext cx="1752600" cy="92333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/>
              <a:t>Síntesis de nanocompósito de </a:t>
            </a:r>
            <a:r>
              <a:rPr lang="es-ES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MoS</a:t>
            </a:r>
            <a:r>
              <a:rPr lang="es-ES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s-ES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/rGO</a:t>
            </a:r>
            <a:endParaRPr lang="es-EC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77631C-882C-45AC-B649-29CD4C7C9396}"/>
              </a:ext>
            </a:extLst>
          </p:cNvPr>
          <p:cNvSpPr txBox="1"/>
          <p:nvPr/>
        </p:nvSpPr>
        <p:spPr>
          <a:xfrm>
            <a:off x="6978177" y="5569545"/>
            <a:ext cx="1752600" cy="92333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/>
              <a:t>Síntesis de nano estructuras de </a:t>
            </a:r>
            <a:r>
              <a:rPr lang="es-ES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MoS</a:t>
            </a:r>
            <a:r>
              <a:rPr lang="es-ES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endParaRPr lang="es-EC" dirty="0"/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B1487612-35DC-47A8-A1C9-AEF9F4CB928D}"/>
              </a:ext>
            </a:extLst>
          </p:cNvPr>
          <p:cNvCxnSpPr>
            <a:stCxn id="14" idx="2"/>
            <a:endCxn id="23" idx="0"/>
          </p:cNvCxnSpPr>
          <p:nvPr/>
        </p:nvCxnSpPr>
        <p:spPr>
          <a:xfrm rot="5400000">
            <a:off x="5304505" y="3247104"/>
            <a:ext cx="531167" cy="1051824"/>
          </a:xfrm>
          <a:prstGeom prst="bentConnector3">
            <a:avLst/>
          </a:prstGeom>
          <a:ln w="2222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0A52E87E-FD8C-4523-81A3-FDA913E530A4}"/>
              </a:ext>
            </a:extLst>
          </p:cNvPr>
          <p:cNvCxnSpPr>
            <a:stCxn id="14" idx="2"/>
            <a:endCxn id="30" idx="0"/>
          </p:cNvCxnSpPr>
          <p:nvPr/>
        </p:nvCxnSpPr>
        <p:spPr>
          <a:xfrm rot="16200000" flipH="1">
            <a:off x="6356329" y="3247103"/>
            <a:ext cx="531167" cy="1051825"/>
          </a:xfrm>
          <a:prstGeom prst="bentConnector3">
            <a:avLst/>
          </a:prstGeom>
          <a:ln w="2222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0021719A-795D-4AD8-9316-8485C62F2887}"/>
              </a:ext>
            </a:extLst>
          </p:cNvPr>
          <p:cNvCxnSpPr>
            <a:stCxn id="23" idx="2"/>
            <a:endCxn id="29" idx="0"/>
          </p:cNvCxnSpPr>
          <p:nvPr/>
        </p:nvCxnSpPr>
        <p:spPr>
          <a:xfrm rot="5400000">
            <a:off x="3424025" y="3949393"/>
            <a:ext cx="607615" cy="2632688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BC050CF9-2BF6-4940-8928-8D49A5188746}"/>
              </a:ext>
            </a:extLst>
          </p:cNvPr>
          <p:cNvCxnSpPr>
            <a:stCxn id="30" idx="2"/>
            <a:endCxn id="32" idx="0"/>
          </p:cNvCxnSpPr>
          <p:nvPr/>
        </p:nvCxnSpPr>
        <p:spPr>
          <a:xfrm rot="16200000" flipH="1">
            <a:off x="8217515" y="3892239"/>
            <a:ext cx="607615" cy="2746995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BF8FA020-7A23-4F2F-A7C6-146664D9F0B8}"/>
              </a:ext>
            </a:extLst>
          </p:cNvPr>
          <p:cNvCxnSpPr>
            <a:cxnSpLocks/>
            <a:endCxn id="31" idx="0"/>
          </p:cNvCxnSpPr>
          <p:nvPr/>
        </p:nvCxnSpPr>
        <p:spPr>
          <a:xfrm rot="5400000">
            <a:off x="4174830" y="5413672"/>
            <a:ext cx="311745" cy="1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EDA61203-DE09-475D-B5CE-D3EC0DB8C2BC}"/>
              </a:ext>
            </a:extLst>
          </p:cNvPr>
          <p:cNvCxnSpPr>
            <a:cxnSpLocks/>
            <a:endCxn id="33" idx="0"/>
          </p:cNvCxnSpPr>
          <p:nvPr/>
        </p:nvCxnSpPr>
        <p:spPr>
          <a:xfrm rot="5400000">
            <a:off x="7707553" y="5422617"/>
            <a:ext cx="293853" cy="3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79BBC9B-A1B7-4B39-B165-AE5CBB49EA61}"/>
              </a:ext>
            </a:extLst>
          </p:cNvPr>
          <p:cNvCxnSpPr/>
          <p:nvPr/>
        </p:nvCxnSpPr>
        <p:spPr>
          <a:xfrm>
            <a:off x="5044175" y="5257800"/>
            <a:ext cx="2103649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5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4" grpId="0" animBg="1"/>
      <p:bldP spid="23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F0318-8906-40C3-A325-D1413AC0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9127E88-238F-4C16-9307-FC8724D16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 dirty="0">
                <a:ea typeface="MS PGothic" pitchFamily="34" charset="-128"/>
              </a:rPr>
              <a:t>UNIVERSIDAD DE LAS FUERZAS ARMADAS “ESPE”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0651A412-5B3B-4064-A5FE-A282161C1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784812"/>
          </a:xfrm>
        </p:spPr>
        <p:txBody>
          <a:bodyPr>
            <a:noAutofit/>
          </a:bodyPr>
          <a:lstStyle/>
          <a:p>
            <a:pPr algn="l"/>
            <a:r>
              <a:rPr lang="es-EC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3.6 </a:t>
            </a:r>
            <a:r>
              <a:rPr lang="es-EC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Degradación de contaminantes emergentes</a:t>
            </a:r>
            <a:endParaRPr lang="en-US" sz="24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880F679-54B2-4F3C-9DB0-76BEC4AE3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990600"/>
            <a:ext cx="10820400" cy="542931"/>
          </a:xfrm>
        </p:spPr>
        <p:txBody>
          <a:bodyPr>
            <a:normAutofit/>
          </a:bodyPr>
          <a:lstStyle/>
          <a:p>
            <a:r>
              <a:rPr lang="es-EC" sz="2200" b="1" dirty="0">
                <a:latin typeface="Arial" pitchFamily="34" charset="0"/>
                <a:cs typeface="Arial" pitchFamily="34" charset="0"/>
              </a:rPr>
              <a:t>Degradación mediante el uso de luz natural y de un simulador de luz.</a:t>
            </a:r>
            <a:endParaRPr lang="es-EC" sz="2200" b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26F6D3F-C471-49D7-A8E6-9CACDE211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062600"/>
              </p:ext>
            </p:extLst>
          </p:nvPr>
        </p:nvGraphicFramePr>
        <p:xfrm>
          <a:off x="1924050" y="1948208"/>
          <a:ext cx="8343900" cy="2046859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638075">
                  <a:extLst>
                    <a:ext uri="{9D8B030D-6E8A-4147-A177-3AD203B41FA5}">
                      <a16:colId xmlns:a16="http://schemas.microsoft.com/office/drawing/2014/main" val="829205315"/>
                    </a:ext>
                  </a:extLst>
                </a:gridCol>
                <a:gridCol w="2514825">
                  <a:extLst>
                    <a:ext uri="{9D8B030D-6E8A-4147-A177-3AD203B41FA5}">
                      <a16:colId xmlns:a16="http://schemas.microsoft.com/office/drawing/2014/main" val="4036497304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413302629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595315880"/>
                    </a:ext>
                  </a:extLst>
                </a:gridCol>
              </a:tblGrid>
              <a:tr h="2082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Fármaco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Volumen de alícuota (mL)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Concentración (mg/mL)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Concentración </a:t>
                      </a:r>
                      <a:r>
                        <a:rPr lang="es-EC" sz="18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NCs</a:t>
                      </a: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(mg/L)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140889"/>
                  </a:ext>
                </a:extLst>
              </a:tr>
              <a:tr h="137160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CBZ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1,250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0,050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141428"/>
                  </a:ext>
                </a:extLst>
              </a:tr>
              <a:tr h="13716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0,125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0,005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412588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DCF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1,000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0,050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416437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0,100</a:t>
                      </a:r>
                      <a:endParaRPr lang="es-EC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0,005</a:t>
                      </a: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s-EC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601075"/>
                  </a:ext>
                </a:extLst>
              </a:tr>
            </a:tbl>
          </a:graphicData>
        </a:graphic>
      </p:graphicFrame>
      <p:sp>
        <p:nvSpPr>
          <p:cNvPr id="13" name="Rectangle 1">
            <a:extLst>
              <a:ext uri="{FF2B5EF4-FFF2-40B4-BE49-F238E27FC236}">
                <a16:creationId xmlns:a16="http://schemas.microsoft.com/office/drawing/2014/main" id="{D2EBCC08-B191-49DF-B486-A968BC99D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4050" y="1600200"/>
            <a:ext cx="57721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Tabla 2. </a:t>
            </a:r>
            <a:r>
              <a:rPr kumimoji="0" lang="es-EC" altLang="es-EC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Concentración de fármacos en soluciones sintéticas</a:t>
            </a:r>
            <a:endParaRPr kumimoji="0" lang="es-EC" altLang="es-EC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95A13D1C-91C8-4D60-B243-A33C44F23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4050" y="4077872"/>
            <a:ext cx="57721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*Exposici</a:t>
            </a:r>
            <a:r>
              <a:rPr lang="es-EC" altLang="es-EC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ón</a:t>
            </a:r>
            <a:r>
              <a:rPr lang="es-EC" altLang="es-EC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la luz durante 4 h.</a:t>
            </a:r>
            <a:endParaRPr kumimoji="0" lang="es-EC" altLang="es-EC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8AEFEB3-3FEA-4ADB-B8CB-AC36DEE63C7B}"/>
              </a:ext>
            </a:extLst>
          </p:cNvPr>
          <p:cNvSpPr txBox="1">
            <a:spLocks/>
          </p:cNvSpPr>
          <p:nvPr/>
        </p:nvSpPr>
        <p:spPr>
          <a:xfrm>
            <a:off x="762000" y="4648200"/>
            <a:ext cx="10972800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200" b="1" dirty="0">
                <a:latin typeface="Arial" pitchFamily="34" charset="0"/>
                <a:cs typeface="Arial" pitchFamily="34" charset="0"/>
              </a:rPr>
              <a:t>Degradación de muestras del río Machángara mediante el uso de nanocompósitos.</a:t>
            </a:r>
            <a:endParaRPr lang="es-EC" sz="2200" b="1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094362-4701-4A49-9B8D-3C3EEA70898D}"/>
              </a:ext>
            </a:extLst>
          </p:cNvPr>
          <p:cNvSpPr/>
          <p:nvPr/>
        </p:nvSpPr>
        <p:spPr>
          <a:xfrm>
            <a:off x="2578100" y="5608679"/>
            <a:ext cx="2844799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/>
              <a:t>Máxima degradación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5EE3438-6136-4384-81CF-EF13CE091222}"/>
              </a:ext>
            </a:extLst>
          </p:cNvPr>
          <p:cNvSpPr/>
          <p:nvPr/>
        </p:nvSpPr>
        <p:spPr>
          <a:xfrm>
            <a:off x="6769102" y="5608679"/>
            <a:ext cx="2844799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/>
              <a:t>Cinética de  degradación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711DD70-A1BF-4E76-934E-9F32679E08C5}"/>
              </a:ext>
            </a:extLst>
          </p:cNvPr>
          <p:cNvCxnSpPr>
            <a:stCxn id="16" idx="3"/>
            <a:endCxn id="17" idx="1"/>
          </p:cNvCxnSpPr>
          <p:nvPr/>
        </p:nvCxnSpPr>
        <p:spPr>
          <a:xfrm>
            <a:off x="5422899" y="5913479"/>
            <a:ext cx="1346203" cy="0"/>
          </a:xfrm>
          <a:prstGeom prst="straightConnector1">
            <a:avLst/>
          </a:prstGeom>
          <a:ln w="635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7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F0318-8906-40C3-A325-D1413AC0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9127E88-238F-4C16-9307-FC8724D16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 dirty="0">
                <a:ea typeface="MS PGothic" pitchFamily="34" charset="-128"/>
              </a:rPr>
              <a:t>UNIVERSIDAD DE LAS FUERZAS ARMADAS “ESPE”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214A26AE-2CEC-438F-81CC-34A47A673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1988"/>
            <a:ext cx="10972800" cy="784812"/>
          </a:xfrm>
        </p:spPr>
        <p:txBody>
          <a:bodyPr>
            <a:noAutofit/>
          </a:bodyPr>
          <a:lstStyle/>
          <a:p>
            <a:pPr algn="l"/>
            <a:r>
              <a:rPr lang="es-EC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3.7 </a:t>
            </a:r>
            <a:r>
              <a:rPr lang="es-EC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teórico de la fase de retención para adaptarse a una PTAR </a:t>
            </a:r>
            <a:endParaRPr lang="en-US" sz="24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6 Marcador de contenido">
            <a:extLst>
              <a:ext uri="{FF2B5EF4-FFF2-40B4-BE49-F238E27FC236}">
                <a16:creationId xmlns:a16="http://schemas.microsoft.com/office/drawing/2014/main" id="{F8E082B4-F782-4263-AFA7-8E768E9B0D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7776250"/>
              </p:ext>
            </p:extLst>
          </p:nvPr>
        </p:nvGraphicFramePr>
        <p:xfrm>
          <a:off x="2086977" y="1219199"/>
          <a:ext cx="8018045" cy="5137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7043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0E9427-7F1F-4599-9566-8CB132519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4760"/>
            <a:ext cx="6095999" cy="1800526"/>
          </a:xfrm>
        </p:spPr>
        <p:txBody>
          <a:bodyPr>
            <a:normAutofit/>
          </a:bodyPr>
          <a:lstStyle/>
          <a:p>
            <a:r>
              <a:rPr lang="en-US" b="1" dirty="0" err="1">
                <a:latin typeface="Arial Black" panose="020B0A04020102020204" pitchFamily="34" charset="0"/>
                <a:cs typeface="Arial" panose="020B0604020202020204" pitchFamily="34" charset="0"/>
              </a:rPr>
              <a:t>CONTENIDO</a:t>
            </a:r>
            <a:endParaRPr lang="es-EC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2 Marcador de contenido">
            <a:extLst>
              <a:ext uri="{FF2B5EF4-FFF2-40B4-BE49-F238E27FC236}">
                <a16:creationId xmlns:a16="http://schemas.microsoft.com/office/drawing/2014/main" id="{7AE19B43-FBA3-4EA5-9C9E-07E2ECC67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902" y="2438400"/>
            <a:ext cx="5382576" cy="3553581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Clr>
                <a:schemeClr val="accent6">
                  <a:lumMod val="50000"/>
                </a:schemeClr>
              </a:buClr>
              <a:buAutoNum type="arabicPeriod"/>
            </a:pPr>
            <a:r>
              <a:rPr lang="es-EC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  <a:p>
            <a:pPr marL="514350" indent="-514350">
              <a:lnSpc>
                <a:spcPct val="150000"/>
              </a:lnSpc>
              <a:buClr>
                <a:schemeClr val="accent6">
                  <a:lumMod val="50000"/>
                </a:schemeClr>
              </a:buClr>
              <a:buAutoNum type="arabicPeriod"/>
            </a:pPr>
            <a:r>
              <a:rPr lang="es-EC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</a:p>
          <a:p>
            <a:pPr marL="514350" indent="-514350">
              <a:lnSpc>
                <a:spcPct val="150000"/>
              </a:lnSpc>
              <a:buClr>
                <a:schemeClr val="accent6">
                  <a:lumMod val="50000"/>
                </a:schemeClr>
              </a:buClr>
              <a:buAutoNum type="arabicPeriod"/>
            </a:pPr>
            <a:r>
              <a:rPr lang="es-EC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METODOLOGÍA</a:t>
            </a:r>
          </a:p>
          <a:p>
            <a:pPr marL="514350" indent="-514350">
              <a:lnSpc>
                <a:spcPct val="150000"/>
              </a:lnSpc>
              <a:buClr>
                <a:schemeClr val="accent6">
                  <a:lumMod val="50000"/>
                </a:schemeClr>
              </a:buClr>
              <a:buAutoNum type="arabicPeriod"/>
            </a:pPr>
            <a:r>
              <a:rPr lang="es-EC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  <a:p>
            <a:pPr marL="514350" indent="-514350">
              <a:lnSpc>
                <a:spcPct val="150000"/>
              </a:lnSpc>
              <a:buClr>
                <a:schemeClr val="accent6">
                  <a:lumMod val="50000"/>
                </a:schemeClr>
              </a:buClr>
              <a:buAutoNum type="arabicPeriod"/>
            </a:pPr>
            <a:r>
              <a:rPr lang="es-EC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pic>
        <p:nvPicPr>
          <p:cNvPr id="1028" name="Picture 4" descr="Patrocinadores de la revista">
            <a:extLst>
              <a:ext uri="{FF2B5EF4-FFF2-40B4-BE49-F238E27FC236}">
                <a16:creationId xmlns:a16="http://schemas.microsoft.com/office/drawing/2014/main" id="{5CBD2E36-947A-41DA-968B-81D9FCE50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1869" y="643468"/>
            <a:ext cx="2545005" cy="254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SPE Centro de Posgrados - Home | Facebook">
            <a:extLst>
              <a:ext uri="{FF2B5EF4-FFF2-40B4-BE49-F238E27FC236}">
                <a16:creationId xmlns:a16="http://schemas.microsoft.com/office/drawing/2014/main" id="{6BC326F6-3433-4F72-BE2E-2D3D909CF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1869" y="347133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0A7D3D-D6DC-4338-8B4C-7599C5454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UNIVERSIDAD DE LAS </a:t>
            </a:r>
            <a:r>
              <a:rPr lang="en-US" dirty="0" err="1"/>
              <a:t>FUERZAS</a:t>
            </a:r>
            <a:r>
              <a:rPr lang="en-US" dirty="0"/>
              <a:t> ARMADAS “</a:t>
            </a:r>
            <a:r>
              <a:rPr lang="en-US" dirty="0" err="1"/>
              <a:t>ESPE</a:t>
            </a:r>
            <a:r>
              <a:rPr lang="en-US" dirty="0"/>
              <a:t>”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6A3EA-4ECA-48BC-9EDC-F0520F11F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29E8F86-A2B4-452A-A226-A86E11710F80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69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94488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FCB1B00-141C-4A25-BA60-40B9EBFCF14C}" type="slidenum">
              <a:rPr lang="es-CL" sz="1400">
                <a:solidFill>
                  <a:schemeClr val="bg1">
                    <a:lumMod val="50000"/>
                  </a:schemeClr>
                </a:solidFill>
                <a:latin typeface="+mj-lt"/>
                <a:ea typeface="MS PGothic" pitchFamily="34" charset="-128"/>
              </a:rPr>
              <a:pPr/>
              <a:t>20</a:t>
            </a:fld>
            <a:endParaRPr lang="es-CL" sz="1400" dirty="0">
              <a:solidFill>
                <a:schemeClr val="bg1">
                  <a:lumMod val="50000"/>
                </a:schemeClr>
              </a:solidFill>
              <a:latin typeface="+mj-lt"/>
              <a:ea typeface="MS PGothic" pitchFamily="34" charset="-128"/>
            </a:endParaRP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EFF46B2D-6536-43D6-9EF4-51334272C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210240"/>
            <a:ext cx="10896600" cy="523506"/>
          </a:xfrm>
        </p:spPr>
        <p:txBody>
          <a:bodyPr>
            <a:normAutofit/>
          </a:bodyPr>
          <a:lstStyle/>
          <a:p>
            <a:pPr algn="l"/>
            <a:r>
              <a:rPr lang="es-EC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4.1. </a:t>
            </a:r>
            <a:r>
              <a:rPr lang="es-EC" sz="24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CARACTERIZACIÓN FISICOQUÍMICA</a:t>
            </a:r>
            <a:endParaRPr lang="en-US" sz="24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F90714E3-53FA-4EAA-9D45-552B67F1C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 dirty="0">
                <a:ea typeface="MS PGothic" pitchFamily="34" charset="-128"/>
              </a:rPr>
              <a:t>UNIVERSIDAD DE LAS FUERZAS ARMADAS “ESPE”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086018-1509-46DE-A41B-583FFC766540}"/>
              </a:ext>
            </a:extLst>
          </p:cNvPr>
          <p:cNvSpPr txBox="1"/>
          <p:nvPr/>
        </p:nvSpPr>
        <p:spPr>
          <a:xfrm>
            <a:off x="585580" y="2057400"/>
            <a:ext cx="5383065" cy="417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Tabla 3. </a:t>
            </a:r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Resultados de potencial hidrógeno</a:t>
            </a:r>
            <a:endParaRPr lang="es-EC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446224-8E44-4693-BAC6-B153F7E7D1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720855"/>
              </p:ext>
            </p:extLst>
          </p:nvPr>
        </p:nvGraphicFramePr>
        <p:xfrm>
          <a:off x="1003378" y="2490136"/>
          <a:ext cx="4547467" cy="295647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507869762"/>
                    </a:ext>
                  </a:extLst>
                </a:gridCol>
                <a:gridCol w="1530659">
                  <a:extLst>
                    <a:ext uri="{9D8B030D-6E8A-4147-A177-3AD203B41FA5}">
                      <a16:colId xmlns:a16="http://schemas.microsoft.com/office/drawing/2014/main" val="3035966048"/>
                    </a:ext>
                  </a:extLst>
                </a:gridCol>
                <a:gridCol w="883208">
                  <a:extLst>
                    <a:ext uri="{9D8B030D-6E8A-4147-A177-3AD203B41FA5}">
                      <a16:colId xmlns:a16="http://schemas.microsoft.com/office/drawing/2014/main" val="2714028877"/>
                    </a:ext>
                  </a:extLst>
                </a:gridCol>
              </a:tblGrid>
              <a:tr h="20383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Referencia</a:t>
                      </a:r>
                      <a:endParaRPr lang="es-EC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Punto de muestreo</a:t>
                      </a:r>
                      <a:endParaRPr lang="es-EC" sz="14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</a:t>
                      </a:r>
                      <a:endParaRPr lang="es-EC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848175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Entrada PTAR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6,79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30658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Salida PTAR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7,04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24964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 del Sur 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7,17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52988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Recreo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T4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7,46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60681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Villaflora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T5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6,83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95221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Puente Sena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T6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6,64</a:t>
                      </a:r>
                      <a:endParaRPr lang="es-EC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09184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Tolita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T7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6,96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89253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Guápulo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T8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6,94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1671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Av. Oswaldo Guayasamín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T9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7,39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390324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Cumbaya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T10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7,46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2954550"/>
                  </a:ext>
                </a:extLst>
              </a:tr>
              <a:tr h="291383">
                <a:tc gridSpan="3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Criterio de Calidad Admisible 6,5 - 9</a:t>
                      </a:r>
                      <a:endParaRPr lang="es-EC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3757989"/>
                  </a:ext>
                </a:extLst>
              </a:tr>
            </a:tbl>
          </a:graphicData>
        </a:graphic>
      </p:graphicFrame>
      <p:sp>
        <p:nvSpPr>
          <p:cNvPr id="11" name="1 Título">
            <a:extLst>
              <a:ext uri="{FF2B5EF4-FFF2-40B4-BE49-F238E27FC236}">
                <a16:creationId xmlns:a16="http://schemas.microsoft.com/office/drawing/2014/main" id="{1D66578D-0007-4CD6-8663-ED73C193A378}"/>
              </a:ext>
            </a:extLst>
          </p:cNvPr>
          <p:cNvSpPr txBox="1">
            <a:spLocks/>
          </p:cNvSpPr>
          <p:nvPr/>
        </p:nvSpPr>
        <p:spPr>
          <a:xfrm>
            <a:off x="705293" y="161533"/>
            <a:ext cx="10896600" cy="784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0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4. </a:t>
            </a:r>
            <a:r>
              <a:rPr lang="es-EC" sz="4000" b="1" dirty="0">
                <a:solidFill>
                  <a:srgbClr val="00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RESULTADOS</a:t>
            </a:r>
            <a:endParaRPr lang="en-US" sz="4000" b="1" dirty="0">
              <a:solidFill>
                <a:srgbClr val="00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4D9959-0F75-4FD4-820D-9968E090F9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39" y="2024222"/>
            <a:ext cx="4876800" cy="375021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73F070D-10B8-49A4-AD13-4181CADDBA5F}"/>
              </a:ext>
            </a:extLst>
          </p:cNvPr>
          <p:cNvSpPr/>
          <p:nvPr/>
        </p:nvSpPr>
        <p:spPr>
          <a:xfrm>
            <a:off x="9256594" y="3314700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46ED53-BC18-4F94-8683-B0C7CE1F6C6D}"/>
              </a:ext>
            </a:extLst>
          </p:cNvPr>
          <p:cNvSpPr/>
          <p:nvPr/>
        </p:nvSpPr>
        <p:spPr>
          <a:xfrm>
            <a:off x="7465220" y="2743200"/>
            <a:ext cx="350758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9901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94488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FCB1B00-141C-4A25-BA60-40B9EBFCF14C}" type="slidenum">
              <a:rPr lang="es-CL" sz="1400">
                <a:solidFill>
                  <a:schemeClr val="bg1">
                    <a:lumMod val="50000"/>
                  </a:schemeClr>
                </a:solidFill>
                <a:latin typeface="+mj-lt"/>
                <a:ea typeface="MS PGothic" pitchFamily="34" charset="-128"/>
              </a:rPr>
              <a:pPr/>
              <a:t>21</a:t>
            </a:fld>
            <a:endParaRPr lang="es-CL" sz="1400" dirty="0">
              <a:solidFill>
                <a:schemeClr val="bg1">
                  <a:lumMod val="50000"/>
                </a:schemeClr>
              </a:solidFill>
              <a:latin typeface="+mj-lt"/>
              <a:ea typeface="MS PGothic" pitchFamily="34" charset="-128"/>
            </a:endParaRPr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F90714E3-53FA-4EAA-9D45-552B67F1C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 dirty="0">
                <a:ea typeface="MS PGothic" pitchFamily="34" charset="-128"/>
              </a:rPr>
              <a:t>UNIVERSIDAD DE LAS FUERZAS ARMADAS “ESPE”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086018-1509-46DE-A41B-583FFC766540}"/>
              </a:ext>
            </a:extLst>
          </p:cNvPr>
          <p:cNvSpPr txBox="1"/>
          <p:nvPr/>
        </p:nvSpPr>
        <p:spPr>
          <a:xfrm>
            <a:off x="585580" y="1828800"/>
            <a:ext cx="5383065" cy="417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Tabla 4. </a:t>
            </a:r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Resultados de temperatura</a:t>
            </a:r>
            <a:endParaRPr lang="es-EC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446224-8E44-4693-BAC6-B153F7E7D1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9719115"/>
              </p:ext>
            </p:extLst>
          </p:nvPr>
        </p:nvGraphicFramePr>
        <p:xfrm>
          <a:off x="1003378" y="2261536"/>
          <a:ext cx="4547467" cy="3072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507869762"/>
                    </a:ext>
                  </a:extLst>
                </a:gridCol>
                <a:gridCol w="1530659">
                  <a:extLst>
                    <a:ext uri="{9D8B030D-6E8A-4147-A177-3AD203B41FA5}">
                      <a16:colId xmlns:a16="http://schemas.microsoft.com/office/drawing/2014/main" val="3035966048"/>
                    </a:ext>
                  </a:extLst>
                </a:gridCol>
                <a:gridCol w="883208">
                  <a:extLst>
                    <a:ext uri="{9D8B030D-6E8A-4147-A177-3AD203B41FA5}">
                      <a16:colId xmlns:a16="http://schemas.microsoft.com/office/drawing/2014/main" val="2714028877"/>
                    </a:ext>
                  </a:extLst>
                </a:gridCol>
              </a:tblGrid>
              <a:tr h="20383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Referencia</a:t>
                      </a:r>
                      <a:endParaRPr lang="es-EC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Punto de muestreo</a:t>
                      </a:r>
                      <a:endParaRPr lang="es-EC" sz="14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(°C)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848175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Entrada PTAR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30658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Salida PTAR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17,09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24964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 del Sur 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52988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Recreo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T4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60681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Villaflora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T5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95221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Puente Sena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T6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09184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Tolita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T7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17,20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89253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Guápulo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T8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1671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Av. Oswaldo Guayasamín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T9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390324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Cumbaya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T10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2954550"/>
                  </a:ext>
                </a:extLst>
              </a:tr>
              <a:tr h="407369">
                <a:tc gridSpan="3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Criterio de Calidad Admisible &lt;20 °C</a:t>
                      </a:r>
                      <a:endParaRPr lang="es-EC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3757989"/>
                  </a:ext>
                </a:extLst>
              </a:tr>
            </a:tbl>
          </a:graphicData>
        </a:graphic>
      </p:graphicFrame>
      <p:sp>
        <p:nvSpPr>
          <p:cNvPr id="13" name="1 Título">
            <a:extLst>
              <a:ext uri="{FF2B5EF4-FFF2-40B4-BE49-F238E27FC236}">
                <a16:creationId xmlns:a16="http://schemas.microsoft.com/office/drawing/2014/main" id="{2901074B-18B8-48A5-8F99-3AC113375116}"/>
              </a:ext>
            </a:extLst>
          </p:cNvPr>
          <p:cNvSpPr txBox="1">
            <a:spLocks/>
          </p:cNvSpPr>
          <p:nvPr/>
        </p:nvSpPr>
        <p:spPr>
          <a:xfrm>
            <a:off x="585580" y="597005"/>
            <a:ext cx="10896600" cy="523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4.1. </a:t>
            </a:r>
            <a:r>
              <a:rPr lang="es-EC" sz="2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CARACTERIZACIÓN FISICOQUÍMICA</a:t>
            </a:r>
            <a:endParaRPr lang="en-US" sz="28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CCF565-4AEB-4074-B917-494C183862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694" y="1855470"/>
            <a:ext cx="4713605" cy="347853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33479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94488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FCB1B00-141C-4A25-BA60-40B9EBFCF14C}" type="slidenum">
              <a:rPr lang="es-CL" sz="1400">
                <a:solidFill>
                  <a:schemeClr val="bg1">
                    <a:lumMod val="50000"/>
                  </a:schemeClr>
                </a:solidFill>
                <a:latin typeface="+mj-lt"/>
                <a:ea typeface="MS PGothic" pitchFamily="34" charset="-128"/>
              </a:rPr>
              <a:pPr/>
              <a:t>22</a:t>
            </a:fld>
            <a:endParaRPr lang="es-CL" sz="1400" dirty="0">
              <a:solidFill>
                <a:schemeClr val="bg1">
                  <a:lumMod val="50000"/>
                </a:schemeClr>
              </a:solidFill>
              <a:latin typeface="+mj-lt"/>
              <a:ea typeface="MS PGothic" pitchFamily="34" charset="-128"/>
            </a:endParaRPr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F90714E3-53FA-4EAA-9D45-552B67F1C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 dirty="0">
                <a:ea typeface="MS PGothic" pitchFamily="34" charset="-128"/>
              </a:rPr>
              <a:t>UNIVERSIDAD DE LAS FUERZAS ARMADAS “ESPE”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086018-1509-46DE-A41B-583FFC766540}"/>
              </a:ext>
            </a:extLst>
          </p:cNvPr>
          <p:cNvSpPr txBox="1"/>
          <p:nvPr/>
        </p:nvSpPr>
        <p:spPr>
          <a:xfrm>
            <a:off x="585580" y="1828800"/>
            <a:ext cx="5383065" cy="417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Tabla 5. </a:t>
            </a:r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Resultados de </a:t>
            </a: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</a:rPr>
              <a:t>conductividad eléctrica</a:t>
            </a:r>
            <a:endParaRPr lang="es-EC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446224-8E44-4693-BAC6-B153F7E7D1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9928057"/>
              </p:ext>
            </p:extLst>
          </p:nvPr>
        </p:nvGraphicFramePr>
        <p:xfrm>
          <a:off x="1003378" y="2261536"/>
          <a:ext cx="4547467" cy="3072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507869762"/>
                    </a:ext>
                  </a:extLst>
                </a:gridCol>
                <a:gridCol w="1530659">
                  <a:extLst>
                    <a:ext uri="{9D8B030D-6E8A-4147-A177-3AD203B41FA5}">
                      <a16:colId xmlns:a16="http://schemas.microsoft.com/office/drawing/2014/main" val="3035966048"/>
                    </a:ext>
                  </a:extLst>
                </a:gridCol>
                <a:gridCol w="883208">
                  <a:extLst>
                    <a:ext uri="{9D8B030D-6E8A-4147-A177-3AD203B41FA5}">
                      <a16:colId xmlns:a16="http://schemas.microsoft.com/office/drawing/2014/main" val="2714028877"/>
                    </a:ext>
                  </a:extLst>
                </a:gridCol>
              </a:tblGrid>
              <a:tr h="20383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Referencia</a:t>
                      </a:r>
                      <a:endParaRPr lang="es-EC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Punto de muestreo</a:t>
                      </a:r>
                      <a:endParaRPr lang="es-EC" sz="14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µS/cm</a:t>
                      </a:r>
                      <a:endParaRPr lang="es-EC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848175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Entrada PTAR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892,40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30658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Salida PTAR</a:t>
                      </a:r>
                      <a:endParaRPr lang="es-EC" sz="14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es-EC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524,68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24964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 del Sur 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880,96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52988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Recreo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T4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896,95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60681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Villaflora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T5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771,64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95221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Puente Sena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T6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773,25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09184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Tolita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T7</a:t>
                      </a:r>
                      <a:endParaRPr lang="es-EC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779,24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89253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Guápulo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T8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797,03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1671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Av. Oswaldo Guayasamín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T9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636,50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390324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Cumbaya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T10</a:t>
                      </a:r>
                      <a:endParaRPr lang="es-EC" sz="1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656,93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2954550"/>
                  </a:ext>
                </a:extLst>
              </a:tr>
              <a:tr h="407369">
                <a:tc gridSpan="3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Límite máximo Admisible &lt; 600 µS/cm</a:t>
                      </a:r>
                      <a:endParaRPr lang="es-EC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3757989"/>
                  </a:ext>
                </a:extLst>
              </a:tr>
            </a:tbl>
          </a:graphicData>
        </a:graphic>
      </p:graphicFrame>
      <p:sp>
        <p:nvSpPr>
          <p:cNvPr id="11" name="1 Título">
            <a:extLst>
              <a:ext uri="{FF2B5EF4-FFF2-40B4-BE49-F238E27FC236}">
                <a16:creationId xmlns:a16="http://schemas.microsoft.com/office/drawing/2014/main" id="{00A99149-2251-45C3-A24F-C9BAF0DAD035}"/>
              </a:ext>
            </a:extLst>
          </p:cNvPr>
          <p:cNvSpPr txBox="1">
            <a:spLocks/>
          </p:cNvSpPr>
          <p:nvPr/>
        </p:nvSpPr>
        <p:spPr>
          <a:xfrm>
            <a:off x="585580" y="597005"/>
            <a:ext cx="10896600" cy="523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4.1. </a:t>
            </a:r>
            <a:r>
              <a:rPr lang="es-EC" sz="2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CARACTERIZACIÓN FISICOQUÍMICA</a:t>
            </a:r>
            <a:endParaRPr lang="en-US" sz="28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4CB745-E902-4D74-9AFA-5A009D2F39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156" y="1607613"/>
            <a:ext cx="4965263" cy="374344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3B81AAD-6479-4CAC-94C4-6E043287679C}"/>
              </a:ext>
            </a:extLst>
          </p:cNvPr>
          <p:cNvSpPr/>
          <p:nvPr/>
        </p:nvSpPr>
        <p:spPr>
          <a:xfrm>
            <a:off x="8305800" y="3230512"/>
            <a:ext cx="228600" cy="228600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34F37E-AA0C-46D5-8CBF-1D87186B15A9}"/>
              </a:ext>
            </a:extLst>
          </p:cNvPr>
          <p:cNvSpPr/>
          <p:nvPr/>
        </p:nvSpPr>
        <p:spPr>
          <a:xfrm>
            <a:off x="7772400" y="3176206"/>
            <a:ext cx="3505200" cy="1471994"/>
          </a:xfrm>
          <a:prstGeom prst="rect">
            <a:avLst/>
          </a:prstGeom>
          <a:solidFill>
            <a:schemeClr val="accent6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0174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94488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FCB1B00-141C-4A25-BA60-40B9EBFCF14C}" type="slidenum">
              <a:rPr lang="es-CL" sz="1400">
                <a:solidFill>
                  <a:schemeClr val="bg1">
                    <a:lumMod val="50000"/>
                  </a:schemeClr>
                </a:solidFill>
                <a:latin typeface="+mj-lt"/>
                <a:ea typeface="MS PGothic" pitchFamily="34" charset="-128"/>
              </a:rPr>
              <a:pPr/>
              <a:t>23</a:t>
            </a:fld>
            <a:endParaRPr lang="es-CL" sz="1400" dirty="0">
              <a:solidFill>
                <a:schemeClr val="bg1">
                  <a:lumMod val="50000"/>
                </a:schemeClr>
              </a:solidFill>
              <a:latin typeface="+mj-lt"/>
              <a:ea typeface="MS PGothic" pitchFamily="34" charset="-128"/>
            </a:endParaRPr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F90714E3-53FA-4EAA-9D45-552B67F1C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 dirty="0">
                <a:ea typeface="MS PGothic" pitchFamily="34" charset="-128"/>
              </a:rPr>
              <a:t>UNIVERSIDAD DE LAS FUERZAS ARMADAS “ESPE”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086018-1509-46DE-A41B-583FFC766540}"/>
              </a:ext>
            </a:extLst>
          </p:cNvPr>
          <p:cNvSpPr txBox="1"/>
          <p:nvPr/>
        </p:nvSpPr>
        <p:spPr>
          <a:xfrm>
            <a:off x="0" y="1664720"/>
            <a:ext cx="6264442" cy="417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Tabla 6. </a:t>
            </a:r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Resultados de sólidos disueltos, suspendidos y totales</a:t>
            </a:r>
            <a:endParaRPr lang="es-EC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446224-8E44-4693-BAC6-B153F7E7D1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9772655"/>
              </p:ext>
            </p:extLst>
          </p:nvPr>
        </p:nvGraphicFramePr>
        <p:xfrm>
          <a:off x="446889" y="2190279"/>
          <a:ext cx="5344311" cy="360365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09819">
                  <a:extLst>
                    <a:ext uri="{9D8B030D-6E8A-4147-A177-3AD203B41FA5}">
                      <a16:colId xmlns:a16="http://schemas.microsoft.com/office/drawing/2014/main" val="50786976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03596604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71402887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428599154"/>
                    </a:ext>
                  </a:extLst>
                </a:gridCol>
                <a:gridCol w="843692">
                  <a:extLst>
                    <a:ext uri="{9D8B030D-6E8A-4147-A177-3AD203B41FA5}">
                      <a16:colId xmlns:a16="http://schemas.microsoft.com/office/drawing/2014/main" val="1275681236"/>
                    </a:ext>
                  </a:extLst>
                </a:gridCol>
              </a:tblGrid>
              <a:tr h="179371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Referencia</a:t>
                      </a:r>
                      <a:endParaRPr lang="es-EC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Punto de muestreo</a:t>
                      </a:r>
                      <a:endParaRPr lang="es-EC" sz="12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SDT</a:t>
                      </a:r>
                      <a:endParaRPr lang="es-EC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endParaRPr lang="es-EC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84817526"/>
                  </a:ext>
                </a:extLst>
              </a:tr>
              <a:tr h="315659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Entrada </a:t>
                      </a:r>
                      <a:r>
                        <a:rPr lang="es-EC" sz="12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PTAR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1056,50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183,50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1240,00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3065848"/>
                  </a:ext>
                </a:extLst>
              </a:tr>
              <a:tr h="246346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Salida </a:t>
                      </a:r>
                      <a:r>
                        <a:rPr lang="es-EC" sz="12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PTAR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es-EC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912,00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920,00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2496496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 del Sur 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311,00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370,75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529885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Recreo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T4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154,25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297,25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606813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Villaflora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T5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459,48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519,73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9522127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Puente Sena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T6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403,50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0918467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Tolita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T7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391,50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448,50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892535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Guápulo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T8</a:t>
                      </a:r>
                      <a:endParaRPr lang="es-EC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498,50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567,00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167162"/>
                  </a:ext>
                </a:extLst>
              </a:tr>
              <a:tr h="299085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Av. Oswaldo Guayasamín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T9</a:t>
                      </a:r>
                      <a:endParaRPr lang="es-EC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474,75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505,25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39032419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Cumbaya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T10</a:t>
                      </a:r>
                      <a:endParaRPr lang="es-EC" sz="12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383,75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411,50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2954550"/>
                  </a:ext>
                </a:extLst>
              </a:tr>
              <a:tr h="424184">
                <a:tc grid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Límite máximo Admisible (mg/L)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100</a:t>
                      </a:r>
                      <a:endParaRPr lang="es-EC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1600</a:t>
                      </a:r>
                      <a:endParaRPr lang="es-EC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757989"/>
                  </a:ext>
                </a:extLst>
              </a:tr>
            </a:tbl>
          </a:graphicData>
        </a:graphic>
      </p:graphicFrame>
      <p:sp>
        <p:nvSpPr>
          <p:cNvPr id="13" name="1 Título">
            <a:extLst>
              <a:ext uri="{FF2B5EF4-FFF2-40B4-BE49-F238E27FC236}">
                <a16:creationId xmlns:a16="http://schemas.microsoft.com/office/drawing/2014/main" id="{9C54AB9D-404E-4F45-A0FF-31CC18CF6B18}"/>
              </a:ext>
            </a:extLst>
          </p:cNvPr>
          <p:cNvSpPr txBox="1">
            <a:spLocks/>
          </p:cNvSpPr>
          <p:nvPr/>
        </p:nvSpPr>
        <p:spPr>
          <a:xfrm>
            <a:off x="585580" y="597005"/>
            <a:ext cx="10896600" cy="523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4.1. </a:t>
            </a:r>
            <a:r>
              <a:rPr lang="es-EC" sz="2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CARACTERIZACIÓN FISICOQUÍMICA</a:t>
            </a:r>
            <a:endParaRPr lang="en-US" sz="28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DE8CBB-A554-4675-A394-55FDC93561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817" y="2008873"/>
            <a:ext cx="4913740" cy="377824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F37491C-CEC8-45DF-9DDC-D6A29B77A1FF}"/>
              </a:ext>
            </a:extLst>
          </p:cNvPr>
          <p:cNvSpPr/>
          <p:nvPr/>
        </p:nvSpPr>
        <p:spPr>
          <a:xfrm>
            <a:off x="7696200" y="4648200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32908D3-AC9F-4146-BE2D-43562FB17E02}"/>
              </a:ext>
            </a:extLst>
          </p:cNvPr>
          <p:cNvSpPr/>
          <p:nvPr/>
        </p:nvSpPr>
        <p:spPr>
          <a:xfrm>
            <a:off x="8610600" y="4724400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E7AFDA-826A-4DB8-8545-C87962F8CC20}"/>
              </a:ext>
            </a:extLst>
          </p:cNvPr>
          <p:cNvSpPr/>
          <p:nvPr/>
        </p:nvSpPr>
        <p:spPr>
          <a:xfrm>
            <a:off x="7501113" y="4924981"/>
            <a:ext cx="3319287" cy="228600"/>
          </a:xfrm>
          <a:prstGeom prst="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7200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94488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FCB1B00-141C-4A25-BA60-40B9EBFCF14C}" type="slidenum">
              <a:rPr lang="es-CL" sz="1400">
                <a:solidFill>
                  <a:schemeClr val="bg1">
                    <a:lumMod val="50000"/>
                  </a:schemeClr>
                </a:solidFill>
                <a:latin typeface="+mj-lt"/>
                <a:ea typeface="MS PGothic" pitchFamily="34" charset="-128"/>
              </a:rPr>
              <a:pPr/>
              <a:t>24</a:t>
            </a:fld>
            <a:endParaRPr lang="es-CL" sz="1400" dirty="0">
              <a:solidFill>
                <a:schemeClr val="bg1">
                  <a:lumMod val="50000"/>
                </a:schemeClr>
              </a:solidFill>
              <a:latin typeface="+mj-lt"/>
              <a:ea typeface="MS PGothic" pitchFamily="34" charset="-128"/>
            </a:endParaRPr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F90714E3-53FA-4EAA-9D45-552B67F1C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 dirty="0">
                <a:ea typeface="MS PGothic" pitchFamily="34" charset="-128"/>
              </a:rPr>
              <a:t>UNIVERSIDAD DE LAS FUERZAS ARMADAS “ESPE”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086018-1509-46DE-A41B-583FFC766540}"/>
              </a:ext>
            </a:extLst>
          </p:cNvPr>
          <p:cNvSpPr txBox="1"/>
          <p:nvPr/>
        </p:nvSpPr>
        <p:spPr>
          <a:xfrm>
            <a:off x="838200" y="1762306"/>
            <a:ext cx="4827808" cy="417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Tabla 7. </a:t>
            </a:r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Resultados de sólidos sedimentables</a:t>
            </a:r>
            <a:endParaRPr lang="es-EC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607C675-B8E5-4445-97F2-E71DC94012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4702518"/>
              </p:ext>
            </p:extLst>
          </p:nvPr>
        </p:nvGraphicFramePr>
        <p:xfrm>
          <a:off x="1003378" y="2261536"/>
          <a:ext cx="4547467" cy="3072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507869762"/>
                    </a:ext>
                  </a:extLst>
                </a:gridCol>
                <a:gridCol w="1530659">
                  <a:extLst>
                    <a:ext uri="{9D8B030D-6E8A-4147-A177-3AD203B41FA5}">
                      <a16:colId xmlns:a16="http://schemas.microsoft.com/office/drawing/2014/main" val="3035966048"/>
                    </a:ext>
                  </a:extLst>
                </a:gridCol>
                <a:gridCol w="883208">
                  <a:extLst>
                    <a:ext uri="{9D8B030D-6E8A-4147-A177-3AD203B41FA5}">
                      <a16:colId xmlns:a16="http://schemas.microsoft.com/office/drawing/2014/main" val="2714028877"/>
                    </a:ext>
                  </a:extLst>
                </a:gridCol>
              </a:tblGrid>
              <a:tr h="20383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Referencia</a:t>
                      </a:r>
                      <a:endParaRPr lang="es-EC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Punto de muestreo</a:t>
                      </a:r>
                      <a:endParaRPr lang="es-EC" sz="14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mL/L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848175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Entrada </a:t>
                      </a:r>
                      <a:r>
                        <a:rPr lang="es-EC" sz="14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PTAR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30658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Salida </a:t>
                      </a:r>
                      <a:r>
                        <a:rPr lang="es-EC" sz="1400" b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PTAR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24964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 del Sur 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T3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52988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Recreo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T4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60681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Villaflora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T5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95221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Puente Sena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T6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09184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Tolita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T7</a:t>
                      </a:r>
                      <a:endParaRPr lang="es-EC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89253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Guápulo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T8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1671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Av. Oswaldo Guayasamín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T9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390324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Cumbaya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T10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2954550"/>
                  </a:ext>
                </a:extLst>
              </a:tr>
              <a:tr h="407369">
                <a:tc gridSpan="3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Límite máximo Admisible mL/L</a:t>
                      </a:r>
                      <a:endParaRPr lang="es-EC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3757989"/>
                  </a:ext>
                </a:extLst>
              </a:tr>
            </a:tbl>
          </a:graphicData>
        </a:graphic>
      </p:graphicFrame>
      <p:sp>
        <p:nvSpPr>
          <p:cNvPr id="11" name="1 Título">
            <a:extLst>
              <a:ext uri="{FF2B5EF4-FFF2-40B4-BE49-F238E27FC236}">
                <a16:creationId xmlns:a16="http://schemas.microsoft.com/office/drawing/2014/main" id="{1FF389C8-A967-40C1-85DD-ECAC43D2A3E0}"/>
              </a:ext>
            </a:extLst>
          </p:cNvPr>
          <p:cNvSpPr txBox="1">
            <a:spLocks/>
          </p:cNvSpPr>
          <p:nvPr/>
        </p:nvSpPr>
        <p:spPr>
          <a:xfrm>
            <a:off x="585580" y="597005"/>
            <a:ext cx="10896600" cy="523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4.1. </a:t>
            </a:r>
            <a:r>
              <a:rPr lang="es-EC" sz="2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CARACTERIZACIÓN FISICOQUÍMICA</a:t>
            </a:r>
            <a:endParaRPr lang="en-US" sz="28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8B3267-D67D-45F6-AE77-61C71DDC8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415" y="1762306"/>
            <a:ext cx="5056406" cy="377146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16910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94488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FCB1B00-141C-4A25-BA60-40B9EBFCF14C}" type="slidenum">
              <a:rPr lang="es-CL" sz="1400">
                <a:solidFill>
                  <a:schemeClr val="bg1">
                    <a:lumMod val="50000"/>
                  </a:schemeClr>
                </a:solidFill>
                <a:latin typeface="+mj-lt"/>
                <a:ea typeface="MS PGothic" pitchFamily="34" charset="-128"/>
              </a:rPr>
              <a:pPr/>
              <a:t>25</a:t>
            </a:fld>
            <a:endParaRPr lang="es-CL" sz="1400" dirty="0">
              <a:solidFill>
                <a:schemeClr val="bg1">
                  <a:lumMod val="50000"/>
                </a:schemeClr>
              </a:solidFill>
              <a:latin typeface="+mj-lt"/>
              <a:ea typeface="MS PGothic" pitchFamily="34" charset="-128"/>
            </a:endParaRPr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F90714E3-53FA-4EAA-9D45-552B67F1C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 dirty="0">
                <a:ea typeface="MS PGothic" pitchFamily="34" charset="-128"/>
              </a:rPr>
              <a:t>UNIVERSIDAD DE LAS FUERZAS ARMADAS “ESPE”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086018-1509-46DE-A41B-583FFC766540}"/>
              </a:ext>
            </a:extLst>
          </p:cNvPr>
          <p:cNvSpPr txBox="1"/>
          <p:nvPr/>
        </p:nvSpPr>
        <p:spPr>
          <a:xfrm>
            <a:off x="160280" y="1752600"/>
            <a:ext cx="5344311" cy="417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Tabla 8. </a:t>
            </a:r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Resultados de aniones</a:t>
            </a:r>
            <a:endParaRPr lang="es-EC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446224-8E44-4693-BAC6-B153F7E7D1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7138558"/>
              </p:ext>
            </p:extLst>
          </p:nvPr>
        </p:nvGraphicFramePr>
        <p:xfrm>
          <a:off x="381000" y="2213654"/>
          <a:ext cx="5360072" cy="342077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54872">
                  <a:extLst>
                    <a:ext uri="{9D8B030D-6E8A-4147-A177-3AD203B41FA5}">
                      <a16:colId xmlns:a16="http://schemas.microsoft.com/office/drawing/2014/main" val="50786976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71402887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4285991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7568123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82579084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708557412"/>
                    </a:ext>
                  </a:extLst>
                </a:gridCol>
              </a:tblGrid>
              <a:tr h="9095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Referencia</a:t>
                      </a:r>
                      <a:endParaRPr lang="es-EC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s-EC" sz="1200" b="1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loruros</a:t>
                      </a:r>
                      <a:endParaRPr lang="es-EC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s-EC" sz="1200" b="1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itratos</a:t>
                      </a:r>
                      <a:endParaRPr lang="es-EC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s-EC" sz="1200" b="1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itritos</a:t>
                      </a:r>
                      <a:endParaRPr lang="es-EC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Sulfatos</a:t>
                      </a:r>
                      <a:endParaRPr lang="es-EC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Fosfatos</a:t>
                      </a:r>
                      <a:endParaRPr lang="es-EC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84817526"/>
                  </a:ext>
                </a:extLst>
              </a:tr>
              <a:tr h="315659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Entrada </a:t>
                      </a:r>
                      <a:r>
                        <a:rPr lang="es-EC" sz="12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PTAR</a:t>
                      </a: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(T1)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3065848"/>
                  </a:ext>
                </a:extLst>
              </a:tr>
              <a:tr h="246346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Salida </a:t>
                      </a:r>
                      <a:r>
                        <a:rPr lang="es-EC" sz="12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PTAR</a:t>
                      </a: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(T2)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2496496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 del Sur (T3)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529885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Recreo (T4)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13,48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606813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Villaflora </a:t>
                      </a: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(T5)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288,25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12,35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9522127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Puente Sena </a:t>
                      </a: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(T6)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155,50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0918467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Tolita </a:t>
                      </a: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(T7)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168,50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892535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Guápulo </a:t>
                      </a: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(T8)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274,50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167162"/>
                  </a:ext>
                </a:extLst>
              </a:tr>
              <a:tr h="299085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Oswaldo Guayasamín </a:t>
                      </a: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(T9)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39032419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Cumbaya</a:t>
                      </a: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(T10)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12,98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2954550"/>
                  </a:ext>
                </a:extLst>
              </a:tr>
              <a:tr h="42418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Límite máximo Admisible (mg/L)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141,0</a:t>
                      </a:r>
                      <a:endParaRPr lang="es-EC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13,00</a:t>
                      </a:r>
                      <a:endParaRPr lang="es-EC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0,20</a:t>
                      </a:r>
                      <a:endParaRPr lang="es-EC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C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s-EC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757989"/>
                  </a:ext>
                </a:extLst>
              </a:tr>
            </a:tbl>
          </a:graphicData>
        </a:graphic>
      </p:graphicFrame>
      <p:sp>
        <p:nvSpPr>
          <p:cNvPr id="11" name="1 Título">
            <a:extLst>
              <a:ext uri="{FF2B5EF4-FFF2-40B4-BE49-F238E27FC236}">
                <a16:creationId xmlns:a16="http://schemas.microsoft.com/office/drawing/2014/main" id="{3E91A143-5770-44BE-99A5-655B3015E73C}"/>
              </a:ext>
            </a:extLst>
          </p:cNvPr>
          <p:cNvSpPr txBox="1">
            <a:spLocks/>
          </p:cNvSpPr>
          <p:nvPr/>
        </p:nvSpPr>
        <p:spPr>
          <a:xfrm>
            <a:off x="585580" y="597005"/>
            <a:ext cx="10896600" cy="523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4.2. </a:t>
            </a:r>
            <a:r>
              <a:rPr lang="es-EC" sz="2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CARACTERIZACIÓN FISICOQUÍMICA</a:t>
            </a:r>
            <a:endParaRPr lang="en-US" sz="28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687897-14A1-4316-9036-B769D8F36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33950"/>
            <a:ext cx="5915167" cy="3600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370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94488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FCB1B00-141C-4A25-BA60-40B9EBFCF14C}" type="slidenum">
              <a:rPr lang="es-CL" sz="1400">
                <a:solidFill>
                  <a:schemeClr val="bg1">
                    <a:lumMod val="50000"/>
                  </a:schemeClr>
                </a:solidFill>
                <a:latin typeface="+mj-lt"/>
                <a:ea typeface="MS PGothic" pitchFamily="34" charset="-128"/>
              </a:rPr>
              <a:pPr/>
              <a:t>26</a:t>
            </a:fld>
            <a:endParaRPr lang="es-CL" sz="1400" dirty="0">
              <a:solidFill>
                <a:schemeClr val="bg1">
                  <a:lumMod val="50000"/>
                </a:schemeClr>
              </a:solidFill>
              <a:latin typeface="+mj-lt"/>
              <a:ea typeface="MS PGothic" pitchFamily="34" charset="-128"/>
            </a:endParaRPr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F90714E3-53FA-4EAA-9D45-552B67F1C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 dirty="0">
                <a:ea typeface="MS PGothic" pitchFamily="34" charset="-128"/>
              </a:rPr>
              <a:t>UNIVERSIDAD DE LAS FUERZAS ARMADAS “ESPE”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086018-1509-46DE-A41B-583FFC766540}"/>
              </a:ext>
            </a:extLst>
          </p:cNvPr>
          <p:cNvSpPr txBox="1"/>
          <p:nvPr/>
        </p:nvSpPr>
        <p:spPr>
          <a:xfrm>
            <a:off x="380999" y="1875162"/>
            <a:ext cx="4674273" cy="417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Tabla 9. </a:t>
            </a:r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Resultados de metales</a:t>
            </a:r>
            <a:endParaRPr lang="es-EC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446224-8E44-4693-BAC6-B153F7E7D1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6006983"/>
              </p:ext>
            </p:extLst>
          </p:nvPr>
        </p:nvGraphicFramePr>
        <p:xfrm>
          <a:off x="838200" y="2362200"/>
          <a:ext cx="4572000" cy="345435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54872">
                  <a:extLst>
                    <a:ext uri="{9D8B030D-6E8A-4147-A177-3AD203B41FA5}">
                      <a16:colId xmlns:a16="http://schemas.microsoft.com/office/drawing/2014/main" val="50786976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714028877"/>
                    </a:ext>
                  </a:extLst>
                </a:gridCol>
                <a:gridCol w="659728">
                  <a:extLst>
                    <a:ext uri="{9D8B030D-6E8A-4147-A177-3AD203B41FA5}">
                      <a16:colId xmlns:a16="http://schemas.microsoft.com/office/drawing/2014/main" val="142859915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27568123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825790849"/>
                    </a:ext>
                  </a:extLst>
                </a:gridCol>
              </a:tblGrid>
              <a:tr h="153133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Referencia</a:t>
                      </a:r>
                      <a:endParaRPr lang="es-EC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</a:t>
                      </a:r>
                      <a:endParaRPr lang="es-EC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s-EC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Zn</a:t>
                      </a:r>
                      <a:endParaRPr lang="es-EC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</a:t>
                      </a:r>
                      <a:endParaRPr lang="es-EC" sz="12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84817526"/>
                  </a:ext>
                </a:extLst>
              </a:tr>
              <a:tr h="315659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Entrada </a:t>
                      </a:r>
                      <a:r>
                        <a:rPr lang="es-EC" sz="12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PTAR</a:t>
                      </a: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(T1)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0,072</a:t>
                      </a:r>
                      <a:endParaRPr lang="es-EC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0,050</a:t>
                      </a:r>
                      <a:endParaRPr lang="es-EC" sz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0,020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0,096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3065848"/>
                  </a:ext>
                </a:extLst>
              </a:tr>
              <a:tr h="279919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Salida </a:t>
                      </a:r>
                      <a:r>
                        <a:rPr lang="es-EC" sz="1200" b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PTAR</a:t>
                      </a: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(T2)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C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0,000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72496496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 del Sur (T3)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0,173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529885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Recreo (T4)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4606813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Villaflora </a:t>
                      </a: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(T5)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0,146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9522127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Puente Sena </a:t>
                      </a: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(T6)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0,079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0918467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Tolita </a:t>
                      </a: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(T7)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0,287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892535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Guápulo </a:t>
                      </a: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(T8)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0,226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167162"/>
                  </a:ext>
                </a:extLst>
              </a:tr>
              <a:tr h="299085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Oswaldo Guayasamín </a:t>
                      </a: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(T9)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0,128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39032419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Cumbaya</a:t>
                      </a:r>
                      <a:r>
                        <a:rPr lang="es-EC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12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(T10)</a:t>
                      </a:r>
                      <a:endParaRPr lang="es-EC" sz="12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C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0,106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2954550"/>
                  </a:ext>
                </a:extLst>
              </a:tr>
              <a:tr h="42418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Límite máximo Admisible (mg/L)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&lt;0,005</a:t>
                      </a:r>
                      <a:endParaRPr lang="es-EC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&lt;0,025</a:t>
                      </a:r>
                      <a:endParaRPr lang="es-EC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&lt;0,030</a:t>
                      </a:r>
                      <a:endParaRPr lang="es-EC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&lt;0,300</a:t>
                      </a:r>
                      <a:endParaRPr lang="es-EC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757989"/>
                  </a:ext>
                </a:extLst>
              </a:tr>
            </a:tbl>
          </a:graphicData>
        </a:graphic>
      </p:graphicFrame>
      <p:sp>
        <p:nvSpPr>
          <p:cNvPr id="13" name="1 Título">
            <a:extLst>
              <a:ext uri="{FF2B5EF4-FFF2-40B4-BE49-F238E27FC236}">
                <a16:creationId xmlns:a16="http://schemas.microsoft.com/office/drawing/2014/main" id="{5B93198E-F618-4312-82E9-3194F19310FD}"/>
              </a:ext>
            </a:extLst>
          </p:cNvPr>
          <p:cNvSpPr txBox="1">
            <a:spLocks/>
          </p:cNvSpPr>
          <p:nvPr/>
        </p:nvSpPr>
        <p:spPr>
          <a:xfrm>
            <a:off x="585580" y="597005"/>
            <a:ext cx="10896600" cy="523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4.1. </a:t>
            </a:r>
            <a:r>
              <a:rPr lang="es-EC" sz="2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CARACTERIZACIÓN FISICOQUÍMICA</a:t>
            </a:r>
            <a:endParaRPr lang="en-US" sz="28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182BF6-2ACA-4203-846F-CA4DD658A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958" y="2079733"/>
            <a:ext cx="5915167" cy="3635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923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7D33FF-545E-4DB4-9AFA-BED4163C7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09A3A4F-A8F3-49C7-B976-D85853378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 dirty="0">
                <a:ea typeface="MS PGothic" pitchFamily="34" charset="-128"/>
              </a:rPr>
              <a:t>UNIVERSIDAD DE LAS FUERZAS ARMADAS “ESPE”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05993405-C8AA-4C2A-A945-7E39BB31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34165"/>
            <a:ext cx="10896600" cy="523506"/>
          </a:xfrm>
        </p:spPr>
        <p:txBody>
          <a:bodyPr>
            <a:normAutofit/>
          </a:bodyPr>
          <a:lstStyle/>
          <a:p>
            <a:pPr algn="l"/>
            <a:r>
              <a:rPr lang="es-EC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</a:t>
            </a:r>
            <a:r>
              <a:rPr lang="es-EC" sz="2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DETERMINACIÓN DE CARBAMAZEPINA</a:t>
            </a:r>
            <a:endParaRPr lang="en-US" sz="28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464F3E-96CF-4F85-B8DF-F8D7EC841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0905"/>
            <a:ext cx="12039600" cy="673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20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7D33FF-545E-4DB4-9AFA-BED4163C7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09A3A4F-A8F3-49C7-B976-D85853378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 dirty="0">
                <a:ea typeface="MS PGothic" pitchFamily="34" charset="-128"/>
              </a:rPr>
              <a:t>UNIVERSIDAD DE LAS FUERZAS ARMADAS “ESPE”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05993405-C8AA-4C2A-A945-7E39BB31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34165"/>
            <a:ext cx="10896600" cy="523506"/>
          </a:xfrm>
        </p:spPr>
        <p:txBody>
          <a:bodyPr>
            <a:normAutofit/>
          </a:bodyPr>
          <a:lstStyle/>
          <a:p>
            <a:pPr algn="l"/>
            <a:r>
              <a:rPr lang="es-EC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</a:t>
            </a:r>
            <a:r>
              <a:rPr lang="es-EC" sz="2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DETERMINACIÓN DE DICLOFENACO</a:t>
            </a:r>
            <a:endParaRPr lang="en-US" sz="28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F0544C-1D4A-452D-8AA7-2D0294567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0" y="40105"/>
            <a:ext cx="12142479" cy="681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73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F58BF-F600-450E-9190-9D2A1D83A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230FC9AB-AC63-48C9-ABDA-05A8A54DD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 dirty="0">
                <a:ea typeface="MS PGothic" pitchFamily="34" charset="-128"/>
              </a:rPr>
              <a:t>UNIVERSIDAD DE LAS FUERZAS ARMADAS “ESPE”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23ECC651-15ED-430D-9403-E8579FB817C2}"/>
              </a:ext>
            </a:extLst>
          </p:cNvPr>
          <p:cNvSpPr txBox="1">
            <a:spLocks/>
          </p:cNvSpPr>
          <p:nvPr/>
        </p:nvSpPr>
        <p:spPr>
          <a:xfrm>
            <a:off x="503409" y="584735"/>
            <a:ext cx="10896600" cy="523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</a:t>
            </a:r>
            <a:r>
              <a:rPr lang="es-EC" sz="2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DE LAS ALTERNATIVAS DE REMOCIÓN DE </a:t>
            </a:r>
            <a:r>
              <a:rPr lang="es-EC" sz="28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DCF</a:t>
            </a:r>
            <a:endParaRPr lang="en-US" sz="28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65EE1F-5C55-48F9-88E0-E58FDB4577FF}"/>
              </a:ext>
            </a:extLst>
          </p:cNvPr>
          <p:cNvSpPr txBox="1"/>
          <p:nvPr/>
        </p:nvSpPr>
        <p:spPr>
          <a:xfrm>
            <a:off x="304800" y="5791200"/>
            <a:ext cx="55206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ea typeface="Times New Roman" panose="02020603050405020304" pitchFamily="18" charset="0"/>
              </a:rPr>
              <a:t>*Concentración inicial 3 mg/L</a:t>
            </a:r>
          </a:p>
          <a:p>
            <a:r>
              <a:rPr lang="es-E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(Noboa, 2019; Oñate 2018)</a:t>
            </a:r>
            <a:endParaRPr lang="es-EC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F76645-5FC3-43CC-904C-95BC592EB430}"/>
              </a:ext>
            </a:extLst>
          </p:cNvPr>
          <p:cNvSpPr txBox="1"/>
          <p:nvPr/>
        </p:nvSpPr>
        <p:spPr>
          <a:xfrm>
            <a:off x="381000" y="1755945"/>
            <a:ext cx="55707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Tabla 10. </a:t>
            </a: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egradación de </a:t>
            </a:r>
            <a:r>
              <a:rPr lang="es-ES" sz="1600" dirty="0" err="1">
                <a:latin typeface="Arial" panose="020B0604020202020204" pitchFamily="34" charset="0"/>
                <a:ea typeface="Times New Roman" panose="02020603050405020304" pitchFamily="18" charset="0"/>
              </a:rPr>
              <a:t>DCF</a:t>
            </a:r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 luz artificial</a:t>
            </a:r>
            <a:endParaRPr lang="es-EC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7B0AC0-D337-40F8-8F00-986F74271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23947"/>
              </p:ext>
            </p:extLst>
          </p:nvPr>
        </p:nvGraphicFramePr>
        <p:xfrm>
          <a:off x="336884" y="2217641"/>
          <a:ext cx="5488537" cy="359446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684580426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413373978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457790224"/>
                    </a:ext>
                  </a:extLst>
                </a:gridCol>
                <a:gridCol w="1449937">
                  <a:extLst>
                    <a:ext uri="{9D8B030D-6E8A-4147-A177-3AD203B41FA5}">
                      <a16:colId xmlns:a16="http://schemas.microsoft.com/office/drawing/2014/main" val="467799451"/>
                    </a:ext>
                  </a:extLst>
                </a:gridCol>
              </a:tblGrid>
              <a:tr h="547912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LUZ ARTIFICIAL</a:t>
                      </a:r>
                      <a:endParaRPr lang="es-EC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737404"/>
                  </a:ext>
                </a:extLst>
              </a:tr>
              <a:tr h="4600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Nanocompuesto</a:t>
                      </a:r>
                      <a:endParaRPr lang="es-EC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Conc. Final</a:t>
                      </a:r>
                      <a:endParaRPr lang="es-EC" sz="16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Remoción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19320638"/>
                  </a:ext>
                </a:extLst>
              </a:tr>
              <a:tr h="269156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Ag-</a:t>
                      </a:r>
                      <a:r>
                        <a:rPr lang="es-EC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6329214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8,19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80459865"/>
                  </a:ext>
                </a:extLst>
              </a:tr>
              <a:tr h="26915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5183534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0,015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59,85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6178487"/>
                  </a:ext>
                </a:extLst>
              </a:tr>
              <a:tr h="33967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4725412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0,015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60,14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53927953"/>
                  </a:ext>
                </a:extLst>
              </a:tr>
              <a:tr h="269156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</a:t>
                      </a:r>
                      <a:r>
                        <a:rPr lang="es-EC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6313851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0,034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8,32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611744"/>
                  </a:ext>
                </a:extLst>
              </a:tr>
              <a:tr h="26915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6060668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0,034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10,57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035224"/>
                  </a:ext>
                </a:extLst>
              </a:tr>
              <a:tr h="32851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3435084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0,025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33,91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114685"/>
                  </a:ext>
                </a:extLst>
              </a:tr>
              <a:tr h="269156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Mo-</a:t>
                      </a:r>
                      <a:r>
                        <a:rPr lang="es-EC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6585950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0,098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32,64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1298780"/>
                  </a:ext>
                </a:extLst>
              </a:tr>
              <a:tr h="26915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3685494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0,123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41,13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88780612"/>
                  </a:ext>
                </a:extLst>
              </a:tr>
              <a:tr h="30340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4757949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0,086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28,76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6875767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2D6D37E-5967-45BA-A603-4CC3905473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316457"/>
              </p:ext>
            </p:extLst>
          </p:nvPr>
        </p:nvGraphicFramePr>
        <p:xfrm>
          <a:off x="6408821" y="2206644"/>
          <a:ext cx="5430253" cy="354978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30935">
                  <a:extLst>
                    <a:ext uri="{9D8B030D-6E8A-4147-A177-3AD203B41FA5}">
                      <a16:colId xmlns:a16="http://schemas.microsoft.com/office/drawing/2014/main" val="642940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00975064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4078512762"/>
                    </a:ext>
                  </a:extLst>
                </a:gridCol>
                <a:gridCol w="1389518">
                  <a:extLst>
                    <a:ext uri="{9D8B030D-6E8A-4147-A177-3AD203B41FA5}">
                      <a16:colId xmlns:a16="http://schemas.microsoft.com/office/drawing/2014/main" val="3751260784"/>
                    </a:ext>
                  </a:extLst>
                </a:gridCol>
              </a:tblGrid>
              <a:tr h="524561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LUZ NATURAL</a:t>
                      </a:r>
                      <a:endParaRPr lang="es-EC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36953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Nanocompuesto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</a:t>
                      </a:r>
                      <a:r>
                        <a:rPr lang="es-EC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Final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C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Remoción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05589669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Ag-</a:t>
                      </a:r>
                      <a:r>
                        <a:rPr lang="es-EC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71668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0,014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63,81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02331096"/>
                  </a:ext>
                </a:extLst>
              </a:tr>
              <a:tr h="29726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58355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0,015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59,26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93711523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80480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0,014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63,73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22457401"/>
                  </a:ext>
                </a:extLst>
              </a:tr>
              <a:tr h="34290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</a:t>
                      </a:r>
                      <a:r>
                        <a:rPr lang="es-EC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141284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0,014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63,19</a:t>
                      </a: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95547"/>
                  </a:ext>
                </a:extLst>
              </a:tr>
              <a:tr h="32766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128056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0,014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63,31</a:t>
                      </a: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349274"/>
                  </a:ext>
                </a:extLst>
              </a:tr>
              <a:tr h="281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113497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63,44</a:t>
                      </a: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098690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Mo-</a:t>
                      </a:r>
                      <a:r>
                        <a:rPr lang="es-EC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436485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0,299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86,53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0735366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6341932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0,012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99,94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1108646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1637483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0,015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99,86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5441504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C34490E-238F-4806-B881-B59791DC2421}"/>
              </a:ext>
            </a:extLst>
          </p:cNvPr>
          <p:cNvSpPr txBox="1"/>
          <p:nvPr/>
        </p:nvSpPr>
        <p:spPr>
          <a:xfrm>
            <a:off x="6408821" y="1752600"/>
            <a:ext cx="55488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Tabla 11. </a:t>
            </a: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egradación de </a:t>
            </a:r>
            <a:r>
              <a:rPr lang="es-ES" sz="1600" dirty="0" err="1">
                <a:latin typeface="Arial" panose="020B0604020202020204" pitchFamily="34" charset="0"/>
                <a:ea typeface="Times New Roman" panose="02020603050405020304" pitchFamily="18" charset="0"/>
              </a:rPr>
              <a:t>DCF</a:t>
            </a:r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 luz natural</a:t>
            </a:r>
            <a:endParaRPr lang="es-EC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6967C75-920C-4450-A5A1-57F5473D55F6}"/>
              </a:ext>
            </a:extLst>
          </p:cNvPr>
          <p:cNvSpPr/>
          <p:nvPr/>
        </p:nvSpPr>
        <p:spPr>
          <a:xfrm>
            <a:off x="6424863" y="5029200"/>
            <a:ext cx="5430253" cy="7272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F1B242-A3D3-4C3D-A81B-2121EC7C0749}"/>
              </a:ext>
            </a:extLst>
          </p:cNvPr>
          <p:cNvSpPr txBox="1"/>
          <p:nvPr/>
        </p:nvSpPr>
        <p:spPr>
          <a:xfrm>
            <a:off x="6402973" y="5726519"/>
            <a:ext cx="55206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ea typeface="Times New Roman" panose="02020603050405020304" pitchFamily="18" charset="0"/>
              </a:rPr>
              <a:t>*Concentración inicial 3 mg/L</a:t>
            </a:r>
          </a:p>
          <a:p>
            <a:r>
              <a:rPr lang="es-E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(Noboa, 2019; Oñate 2018)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82535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3" grpId="0"/>
      <p:bldP spid="15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>
            <a:extLst>
              <a:ext uri="{FF2B5EF4-FFF2-40B4-BE49-F238E27FC236}">
                <a16:creationId xmlns:a16="http://schemas.microsoft.com/office/drawing/2014/main" id="{0F17B51D-C849-44EF-BFF4-49DE136D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19" y="254308"/>
            <a:ext cx="11277600" cy="1143000"/>
          </a:xfrm>
        </p:spPr>
        <p:txBody>
          <a:bodyPr>
            <a:normAutofit/>
          </a:bodyPr>
          <a:lstStyle/>
          <a:p>
            <a:pPr algn="l"/>
            <a:r>
              <a:rPr lang="es-EC" sz="40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haroni" pitchFamily="2" charset="-79"/>
              </a:rPr>
              <a:t>1. </a:t>
            </a:r>
            <a:r>
              <a:rPr lang="es-EC" sz="4000" b="1" dirty="0">
                <a:solidFill>
                  <a:srgbClr val="003300"/>
                </a:solidFill>
                <a:latin typeface="Arial Black" panose="020B0A04020102020204" pitchFamily="34" charset="0"/>
                <a:cs typeface="Aharoni" pitchFamily="2" charset="-79"/>
              </a:rPr>
              <a:t>INTRODUCCIÓN</a:t>
            </a:r>
            <a:endParaRPr lang="en-US" sz="4000" b="1" dirty="0">
              <a:solidFill>
                <a:srgbClr val="003300"/>
              </a:solidFill>
              <a:latin typeface="Arial Black" panose="020B0A04020102020204" pitchFamily="34" charset="0"/>
              <a:cs typeface="Aharoni" pitchFamily="2" charset="-79"/>
            </a:endParaRPr>
          </a:p>
        </p:txBody>
      </p:sp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5E25D767-08D7-4670-B953-FC7B974BF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955" y="1600200"/>
            <a:ext cx="5559425" cy="11430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8A3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CONTAMINANTES </a:t>
            </a:r>
            <a:r>
              <a:rPr lang="en-US" b="1" dirty="0" err="1">
                <a:solidFill>
                  <a:srgbClr val="008A3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EMERGENTES</a:t>
            </a:r>
            <a:endParaRPr lang="es-EC" dirty="0">
              <a:solidFill>
                <a:srgbClr val="008A3E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Resultado de imagen para residuos electronicos">
            <a:extLst>
              <a:ext uri="{FF2B5EF4-FFF2-40B4-BE49-F238E27FC236}">
                <a16:creationId xmlns:a16="http://schemas.microsoft.com/office/drawing/2014/main" id="{74FA52A5-89B4-4EEB-933B-3F28114329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3F8FEA-2E93-4E67-91B0-73F946FD3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884" y="919399"/>
            <a:ext cx="4700855" cy="501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80A338-6F9A-4C12-9F5F-87F1A4258BC6}"/>
              </a:ext>
            </a:extLst>
          </p:cNvPr>
          <p:cNvSpPr txBox="1"/>
          <p:nvPr/>
        </p:nvSpPr>
        <p:spPr>
          <a:xfrm>
            <a:off x="6802821" y="6063853"/>
            <a:ext cx="50658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Ciclo </a:t>
            </a: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que siguen los </a:t>
            </a:r>
            <a:r>
              <a:rPr lang="es-EC" dirty="0">
                <a:latin typeface="Arial" panose="020B0604020202020204" pitchFamily="34" charset="0"/>
                <a:ea typeface="Times New Roman" panose="02020603050405020304" pitchFamily="18" charset="0"/>
              </a:rPr>
              <a:t>fármacos</a:t>
            </a:r>
            <a:endParaRPr lang="es-EC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s-E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s-EC" sz="1400" dirty="0" err="1">
                <a:latin typeface="Arial" panose="020B0604020202020204" pitchFamily="34" charset="0"/>
                <a:ea typeface="Times New Roman" panose="02020603050405020304" pitchFamily="18" charset="0"/>
              </a:rPr>
              <a:t>Shutterstock</a:t>
            </a:r>
            <a:r>
              <a:rPr lang="es-EC" sz="1400" dirty="0">
                <a:latin typeface="Arial" panose="020B0604020202020204" pitchFamily="34" charset="0"/>
                <a:ea typeface="Times New Roman" panose="02020603050405020304" pitchFamily="18" charset="0"/>
              </a:rPr>
              <a:t>, 2021</a:t>
            </a:r>
            <a:r>
              <a:rPr lang="es-E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s-EC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DAF523-D066-4F85-A288-F4DD8AC94CE1}"/>
              </a:ext>
            </a:extLst>
          </p:cNvPr>
          <p:cNvGrpSpPr/>
          <p:nvPr/>
        </p:nvGrpSpPr>
        <p:grpSpPr>
          <a:xfrm>
            <a:off x="332039" y="2876372"/>
            <a:ext cx="5535362" cy="3295828"/>
            <a:chOff x="332039" y="3352800"/>
            <a:chExt cx="5535362" cy="3295828"/>
          </a:xfrm>
        </p:grpSpPr>
        <p:sp>
          <p:nvSpPr>
            <p:cNvPr id="16" name="2 Marcador de contenido">
              <a:extLst>
                <a:ext uri="{FF2B5EF4-FFF2-40B4-BE49-F238E27FC236}">
                  <a16:creationId xmlns:a16="http://schemas.microsoft.com/office/drawing/2014/main" id="{33A84413-E852-4412-96C6-FB4D970403C9}"/>
                </a:ext>
              </a:extLst>
            </p:cNvPr>
            <p:cNvSpPr txBox="1">
              <a:spLocks/>
            </p:cNvSpPr>
            <p:nvPr/>
          </p:nvSpPr>
          <p:spPr>
            <a:xfrm>
              <a:off x="332039" y="3352800"/>
              <a:ext cx="5535362" cy="16764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C" sz="2200" b="1" dirty="0">
                  <a:latin typeface="Arial" panose="020B0604020202020204" pitchFamily="34" charset="0"/>
                  <a:cs typeface="Arial" panose="020B0604020202020204" pitchFamily="34" charset="0"/>
                </a:rPr>
                <a:t>Compuestos químicos que representan un peligro real y potencial para el medio ambiente y la salud humana.</a:t>
              </a:r>
              <a:endParaRPr lang="es-EC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 algn="ctr">
                <a:buNone/>
              </a:pPr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</a:rPr>
                <a:t>  (EPA, 2017)</a:t>
              </a:r>
              <a:endParaRPr lang="es-EC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buFont typeface="Arial" pitchFamily="34" charset="0"/>
                <a:buNone/>
              </a:pPr>
              <a:endParaRPr lang="en-US" sz="2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9" name="Picture 5" descr="Contaminantes emergentes (sustancias preferentes, prioritarias, en  observación, candidatas… Buff) | iAgua">
              <a:extLst>
                <a:ext uri="{FF2B5EF4-FFF2-40B4-BE49-F238E27FC236}">
                  <a16:creationId xmlns:a16="http://schemas.microsoft.com/office/drawing/2014/main" id="{3FBAC273-F387-4E60-B092-C177BD5132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220" y="5228574"/>
              <a:ext cx="3429000" cy="1420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Marcador de número de diapositiva 5">
            <a:extLst>
              <a:ext uri="{FF2B5EF4-FFF2-40B4-BE49-F238E27FC236}">
                <a16:creationId xmlns:a16="http://schemas.microsoft.com/office/drawing/2014/main" id="{DF9A30DB-3F01-4990-9528-3D7ED230D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8298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FCB1B00-141C-4A25-BA60-40B9EBFCF14C}" type="slidenum">
              <a:rPr lang="es-CL" sz="1400" smtClean="0">
                <a:solidFill>
                  <a:schemeClr val="bg1">
                    <a:lumMod val="50000"/>
                  </a:schemeClr>
                </a:solidFill>
                <a:latin typeface="+mj-lt"/>
                <a:ea typeface="MS PGothic" pitchFamily="34" charset="-128"/>
              </a:rPr>
              <a:pPr/>
              <a:t>3</a:t>
            </a:fld>
            <a:endParaRPr lang="es-CL" sz="1400" dirty="0">
              <a:solidFill>
                <a:schemeClr val="bg1">
                  <a:lumMod val="50000"/>
                </a:schemeClr>
              </a:solidFill>
              <a:latin typeface="+mj-lt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779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F58BF-F600-450E-9190-9D2A1D83A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230FC9AB-AC63-48C9-ABDA-05A8A54DD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 dirty="0">
                <a:ea typeface="MS PGothic" pitchFamily="34" charset="-128"/>
              </a:rPr>
              <a:t>UNIVERSIDAD DE LAS FUERZAS ARMADAS “ESPE”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0467793-78A8-4E3F-B0FA-23993CED72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742745"/>
              </p:ext>
            </p:extLst>
          </p:nvPr>
        </p:nvGraphicFramePr>
        <p:xfrm>
          <a:off x="374159" y="1930043"/>
          <a:ext cx="5422188" cy="38912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91521666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6316622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30091652"/>
                    </a:ext>
                  </a:extLst>
                </a:gridCol>
                <a:gridCol w="1459788">
                  <a:extLst>
                    <a:ext uri="{9D8B030D-6E8A-4147-A177-3AD203B41FA5}">
                      <a16:colId xmlns:a16="http://schemas.microsoft.com/office/drawing/2014/main" val="1720208576"/>
                    </a:ext>
                  </a:extLst>
                </a:gridCol>
              </a:tblGrid>
              <a:tr h="558306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LUZ ARTIFICIAL</a:t>
                      </a:r>
                      <a:endParaRPr lang="es-EC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802545"/>
                  </a:ext>
                </a:extLst>
              </a:tr>
              <a:tr h="4480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Nanocompuesto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</a:t>
                      </a:r>
                      <a:r>
                        <a:rPr lang="es-EC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Final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Remoción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25367879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Ag-</a:t>
                      </a:r>
                      <a:r>
                        <a:rPr lang="es-EC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6449024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0,033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49,00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3806152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6476101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0,033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49,00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793119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6467074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0,033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49,00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39157479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</a:t>
                      </a:r>
                      <a:r>
                        <a:rPr lang="es-EC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6432398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0,033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49,00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78364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6493474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0,033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48,00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40385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6339107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0,033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50,00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230351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Mo-NC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903750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0,025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49,79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8366101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907840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0,026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47,54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1088924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100356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0,028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44,40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3816707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6718F6F-DD24-44B2-97C3-1B8735E8FF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785996"/>
              </p:ext>
            </p:extLst>
          </p:nvPr>
        </p:nvGraphicFramePr>
        <p:xfrm>
          <a:off x="6395654" y="1966346"/>
          <a:ext cx="5533346" cy="385499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75746">
                  <a:extLst>
                    <a:ext uri="{9D8B030D-6E8A-4147-A177-3AD203B41FA5}">
                      <a16:colId xmlns:a16="http://schemas.microsoft.com/office/drawing/2014/main" val="381939288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52648671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390770528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76389280"/>
                    </a:ext>
                  </a:extLst>
                </a:gridCol>
              </a:tblGrid>
              <a:tr h="512859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LUZ NATURAL</a:t>
                      </a:r>
                      <a:endParaRPr lang="es-EC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384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Nanocompuesto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</a:t>
                      </a:r>
                      <a:r>
                        <a:rPr lang="es-EC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Final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Remoción</a:t>
                      </a:r>
                      <a:endParaRPr lang="es-EC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04493142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Ag-</a:t>
                      </a:r>
                      <a:r>
                        <a:rPr lang="es-EC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6400713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0,033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49,00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2086697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6422639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0,033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49,00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8393024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6401402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0,033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49,00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15680912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Pd-NC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6379432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0,033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49,00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53951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6519974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48,00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81090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6682656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47,00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799454"/>
                  </a:ext>
                </a:extLst>
              </a:tr>
              <a:tr h="190500"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Mo-</a:t>
                      </a:r>
                      <a:r>
                        <a:rPr lang="es-EC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904356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0,025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49,46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1179605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702001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0,019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61,73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4066368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500825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0,013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s-EC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73,37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8662348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5A68921-A84B-4E0E-A43D-8DF5C3BEF595}"/>
              </a:ext>
            </a:extLst>
          </p:cNvPr>
          <p:cNvSpPr txBox="1"/>
          <p:nvPr/>
        </p:nvSpPr>
        <p:spPr>
          <a:xfrm>
            <a:off x="6395654" y="1586987"/>
            <a:ext cx="51747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Tabla 13. </a:t>
            </a: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egradación de </a:t>
            </a:r>
            <a:r>
              <a:rPr lang="es-E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CBZ</a:t>
            </a:r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 luz natural</a:t>
            </a:r>
            <a:endParaRPr lang="es-EC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1C7D3A-6BE2-42E4-855B-F6F8CEE65892}"/>
              </a:ext>
            </a:extLst>
          </p:cNvPr>
          <p:cNvSpPr txBox="1"/>
          <p:nvPr/>
        </p:nvSpPr>
        <p:spPr>
          <a:xfrm>
            <a:off x="374159" y="1586987"/>
            <a:ext cx="55707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Tabla 12. </a:t>
            </a: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egradación de </a:t>
            </a:r>
            <a:r>
              <a:rPr lang="es-ES" sz="1600" dirty="0" err="1">
                <a:latin typeface="Arial" panose="020B0604020202020204" pitchFamily="34" charset="0"/>
                <a:ea typeface="Times New Roman" panose="02020603050405020304" pitchFamily="18" charset="0"/>
              </a:rPr>
              <a:t>CBZ</a:t>
            </a:r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con luz artificial</a:t>
            </a:r>
            <a:endParaRPr lang="es-EC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BF1D3F-3F01-4EEC-A338-3314BAFCB2FF}"/>
              </a:ext>
            </a:extLst>
          </p:cNvPr>
          <p:cNvSpPr txBox="1"/>
          <p:nvPr/>
        </p:nvSpPr>
        <p:spPr>
          <a:xfrm>
            <a:off x="304800" y="579120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ea typeface="Times New Roman" panose="02020603050405020304" pitchFamily="18" charset="0"/>
              </a:rPr>
              <a:t>*Concentración inicial 0,06 mg/L</a:t>
            </a:r>
          </a:p>
          <a:p>
            <a:r>
              <a:rPr lang="es-E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(Noboa, 2019; Oñate 2018)</a:t>
            </a:r>
            <a:endParaRPr lang="es-EC" sz="14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DE7B68A-2554-4571-9972-D62DEB154F16}"/>
              </a:ext>
            </a:extLst>
          </p:cNvPr>
          <p:cNvSpPr/>
          <p:nvPr/>
        </p:nvSpPr>
        <p:spPr>
          <a:xfrm>
            <a:off x="6410258" y="4876800"/>
            <a:ext cx="5504137" cy="9445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1 Título">
            <a:extLst>
              <a:ext uri="{FF2B5EF4-FFF2-40B4-BE49-F238E27FC236}">
                <a16:creationId xmlns:a16="http://schemas.microsoft.com/office/drawing/2014/main" id="{DC6044C9-C7D0-4863-9659-C44F6EFF4753}"/>
              </a:ext>
            </a:extLst>
          </p:cNvPr>
          <p:cNvSpPr txBox="1">
            <a:spLocks/>
          </p:cNvSpPr>
          <p:nvPr/>
        </p:nvSpPr>
        <p:spPr>
          <a:xfrm>
            <a:off x="503409" y="584735"/>
            <a:ext cx="10896600" cy="523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</a:t>
            </a:r>
            <a:r>
              <a:rPr lang="es-EC" sz="2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EVALUACIÓN DE LAS ALTERNATIVAS DE REMOCIÓN DE </a:t>
            </a:r>
            <a:r>
              <a:rPr lang="es-EC" sz="28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CBZ</a:t>
            </a:r>
            <a:endParaRPr lang="en-US" sz="28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467E12-4922-4501-8BC2-05823380FAB4}"/>
              </a:ext>
            </a:extLst>
          </p:cNvPr>
          <p:cNvSpPr txBox="1"/>
          <p:nvPr/>
        </p:nvSpPr>
        <p:spPr>
          <a:xfrm>
            <a:off x="6395654" y="579120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ea typeface="Times New Roman" panose="02020603050405020304" pitchFamily="18" charset="0"/>
              </a:rPr>
              <a:t>*Concentración inicial 0,06 mg/L</a:t>
            </a:r>
          </a:p>
          <a:p>
            <a:r>
              <a:rPr lang="es-E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(Noboa, 2019; Oñate 2018)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55698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F58BF-F600-450E-9190-9D2A1D83A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23ECC651-15ED-430D-9403-E8579FB817C2}"/>
              </a:ext>
            </a:extLst>
          </p:cNvPr>
          <p:cNvSpPr txBox="1">
            <a:spLocks/>
          </p:cNvSpPr>
          <p:nvPr/>
        </p:nvSpPr>
        <p:spPr>
          <a:xfrm>
            <a:off x="585580" y="597005"/>
            <a:ext cx="10896600" cy="523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4.4. </a:t>
            </a:r>
            <a:r>
              <a:rPr lang="es-EC" sz="2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CINÉTICA DE DEGRADACIÓN DE </a:t>
            </a:r>
            <a:r>
              <a:rPr lang="es-EC" sz="28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DCF</a:t>
            </a:r>
            <a:endParaRPr lang="en-US" sz="28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68921-A84B-4E0E-A43D-8DF5C3BEF595}"/>
              </a:ext>
            </a:extLst>
          </p:cNvPr>
          <p:cNvSpPr txBox="1"/>
          <p:nvPr/>
        </p:nvSpPr>
        <p:spPr>
          <a:xfrm>
            <a:off x="6419716" y="1600200"/>
            <a:ext cx="5000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</a:rPr>
              <a:t>L</a:t>
            </a:r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inealización de la curva</a:t>
            </a: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</a:rPr>
              <a:t> de degradación de </a:t>
            </a:r>
            <a:r>
              <a:rPr lang="es-ES" sz="1600" dirty="0" err="1">
                <a:latin typeface="Arial" panose="020B0604020202020204" pitchFamily="34" charset="0"/>
                <a:ea typeface="Times New Roman" panose="02020603050405020304" pitchFamily="18" charset="0"/>
              </a:rPr>
              <a:t>DCF</a:t>
            </a: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s-EC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9EE31B-7859-419B-9316-267B00D047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80" y="2021891"/>
            <a:ext cx="4888106" cy="375875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F572E6-8D32-4EAA-A316-54C1B2158520}"/>
              </a:ext>
            </a:extLst>
          </p:cNvPr>
          <p:cNvSpPr/>
          <p:nvPr/>
        </p:nvSpPr>
        <p:spPr>
          <a:xfrm>
            <a:off x="6419716" y="1981200"/>
            <a:ext cx="5000584" cy="3840135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0676E5-64EC-49B8-B61B-0C17683A4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0990" y="2752063"/>
            <a:ext cx="4453220" cy="27751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E4E5F4-D9F0-4A40-A220-24553126A85C}"/>
              </a:ext>
            </a:extLst>
          </p:cNvPr>
          <p:cNvSpPr txBox="1"/>
          <p:nvPr/>
        </p:nvSpPr>
        <p:spPr>
          <a:xfrm>
            <a:off x="6563824" y="2165895"/>
            <a:ext cx="47123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300" b="1" dirty="0"/>
              <a:t>Cinética de primer orden para la degradación de </a:t>
            </a:r>
            <a:r>
              <a:rPr lang="es-EC" sz="1300" b="1" dirty="0" err="1"/>
              <a:t>DCF</a:t>
            </a:r>
            <a:endParaRPr lang="es-EC" sz="13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D4B7C-3843-4EF9-831C-73B69E243137}"/>
              </a:ext>
            </a:extLst>
          </p:cNvPr>
          <p:cNvSpPr txBox="1"/>
          <p:nvPr/>
        </p:nvSpPr>
        <p:spPr>
          <a:xfrm>
            <a:off x="585580" y="1600200"/>
            <a:ext cx="4888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Cinética de degradación de </a:t>
            </a:r>
            <a:r>
              <a:rPr lang="es-E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DCF</a:t>
            </a:r>
            <a:endParaRPr lang="es-EC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7E76369-B710-4CCC-B9FE-3F37D4622502}"/>
              </a:ext>
            </a:extLst>
          </p:cNvPr>
          <p:cNvSpPr/>
          <p:nvPr/>
        </p:nvSpPr>
        <p:spPr>
          <a:xfrm>
            <a:off x="10210800" y="4800600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221DBB4-7B01-4DC6-B324-53ED4296F644}"/>
              </a:ext>
            </a:extLst>
          </p:cNvPr>
          <p:cNvSpPr/>
          <p:nvPr/>
        </p:nvSpPr>
        <p:spPr>
          <a:xfrm>
            <a:off x="2667000" y="4969935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ounded Rectangle 15">
            <a:extLst>
              <a:ext uri="{FF2B5EF4-FFF2-40B4-BE49-F238E27FC236}">
                <a16:creationId xmlns:a16="http://schemas.microsoft.com/office/drawing/2014/main" id="{1FE4AB15-6ADD-4AC5-BDB9-45F503781D10}"/>
              </a:ext>
            </a:extLst>
          </p:cNvPr>
          <p:cNvSpPr/>
          <p:nvPr/>
        </p:nvSpPr>
        <p:spPr>
          <a:xfrm>
            <a:off x="3454401" y="6248400"/>
            <a:ext cx="5289101" cy="403891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Tiempo máximo de remoción para </a:t>
            </a:r>
            <a:r>
              <a:rPr lang="es-EC" sz="2000" b="1" dirty="0" err="1">
                <a:solidFill>
                  <a:schemeClr val="tx1"/>
                </a:solidFill>
              </a:rPr>
              <a:t>DCF</a:t>
            </a:r>
            <a:r>
              <a:rPr lang="es-EC" sz="2000" b="1" dirty="0">
                <a:solidFill>
                  <a:schemeClr val="tx1"/>
                </a:solidFill>
              </a:rPr>
              <a:t>: 45 min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5E73C5-8EAD-42BE-B790-9DF84CF654D2}"/>
              </a:ext>
            </a:extLst>
          </p:cNvPr>
          <p:cNvSpPr txBox="1"/>
          <p:nvPr/>
        </p:nvSpPr>
        <p:spPr>
          <a:xfrm>
            <a:off x="553496" y="5751272"/>
            <a:ext cx="16870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(Noboa, 2019)</a:t>
            </a:r>
            <a:endParaRPr lang="es-EC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E0D886-E896-4773-9C1B-EB87DA11A2CC}"/>
              </a:ext>
            </a:extLst>
          </p:cNvPr>
          <p:cNvSpPr txBox="1"/>
          <p:nvPr/>
        </p:nvSpPr>
        <p:spPr>
          <a:xfrm>
            <a:off x="6419716" y="5821038"/>
            <a:ext cx="16870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(Noboa, 2019)</a:t>
            </a:r>
            <a:endParaRPr lang="es-EC" sz="1400" dirty="0"/>
          </a:p>
        </p:txBody>
      </p:sp>
    </p:spTree>
    <p:extLst>
      <p:ext uri="{BB962C8B-B14F-4D97-AF65-F5344CB8AC3E}">
        <p14:creationId xmlns:p14="http://schemas.microsoft.com/office/powerpoint/2010/main" val="373144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F58BF-F600-450E-9190-9D2A1D83A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23ECC651-15ED-430D-9403-E8579FB817C2}"/>
              </a:ext>
            </a:extLst>
          </p:cNvPr>
          <p:cNvSpPr txBox="1">
            <a:spLocks/>
          </p:cNvSpPr>
          <p:nvPr/>
        </p:nvSpPr>
        <p:spPr>
          <a:xfrm>
            <a:off x="585580" y="597005"/>
            <a:ext cx="10896600" cy="523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4.4. </a:t>
            </a:r>
            <a:r>
              <a:rPr lang="es-EC" sz="2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CINÉTICA DE DEGRADACIÓN DE </a:t>
            </a:r>
            <a:r>
              <a:rPr lang="es-EC" sz="28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CBZ</a:t>
            </a:r>
            <a:endParaRPr lang="en-US" sz="28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A68921-A84B-4E0E-A43D-8DF5C3BEF595}"/>
              </a:ext>
            </a:extLst>
          </p:cNvPr>
          <p:cNvSpPr txBox="1"/>
          <p:nvPr/>
        </p:nvSpPr>
        <p:spPr>
          <a:xfrm>
            <a:off x="6419716" y="1600200"/>
            <a:ext cx="5000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</a:rPr>
              <a:t>L</a:t>
            </a:r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inealización de la curva</a:t>
            </a: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</a:rPr>
              <a:t> de degradación de </a:t>
            </a:r>
            <a:r>
              <a:rPr lang="es-ES" sz="1600" dirty="0" err="1">
                <a:latin typeface="Arial" panose="020B0604020202020204" pitchFamily="34" charset="0"/>
                <a:ea typeface="Times New Roman" panose="02020603050405020304" pitchFamily="18" charset="0"/>
              </a:rPr>
              <a:t>CBZ</a:t>
            </a: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s-EC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F572E6-8D32-4EAA-A316-54C1B2158520}"/>
              </a:ext>
            </a:extLst>
          </p:cNvPr>
          <p:cNvSpPr/>
          <p:nvPr/>
        </p:nvSpPr>
        <p:spPr>
          <a:xfrm>
            <a:off x="6419716" y="1981200"/>
            <a:ext cx="5000584" cy="3840135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E4E5F4-D9F0-4A40-A220-24553126A85C}"/>
              </a:ext>
            </a:extLst>
          </p:cNvPr>
          <p:cNvSpPr txBox="1"/>
          <p:nvPr/>
        </p:nvSpPr>
        <p:spPr>
          <a:xfrm>
            <a:off x="6563824" y="2165895"/>
            <a:ext cx="471236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300" b="1" dirty="0"/>
              <a:t>Cinética de primer orden para la degradación de </a:t>
            </a:r>
            <a:r>
              <a:rPr lang="es-EC" sz="1300" b="1" dirty="0" err="1"/>
              <a:t>CBZ</a:t>
            </a:r>
            <a:endParaRPr lang="es-EC" sz="13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D4B7C-3843-4EF9-831C-73B69E243137}"/>
              </a:ext>
            </a:extLst>
          </p:cNvPr>
          <p:cNvSpPr txBox="1"/>
          <p:nvPr/>
        </p:nvSpPr>
        <p:spPr>
          <a:xfrm>
            <a:off x="585580" y="1600200"/>
            <a:ext cx="4888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Cinética de degradación de </a:t>
            </a:r>
            <a:r>
              <a:rPr lang="es-E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CBZ</a:t>
            </a:r>
            <a:endParaRPr lang="es-EC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ounded Rectangle 15">
            <a:extLst>
              <a:ext uri="{FF2B5EF4-FFF2-40B4-BE49-F238E27FC236}">
                <a16:creationId xmlns:a16="http://schemas.microsoft.com/office/drawing/2014/main" id="{1FE4AB15-6ADD-4AC5-BDB9-45F503781D10}"/>
              </a:ext>
            </a:extLst>
          </p:cNvPr>
          <p:cNvSpPr/>
          <p:nvPr/>
        </p:nvSpPr>
        <p:spPr>
          <a:xfrm>
            <a:off x="3365500" y="6259940"/>
            <a:ext cx="5460999" cy="403891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solidFill>
                  <a:schemeClr val="tx1"/>
                </a:solidFill>
              </a:rPr>
              <a:t>Tiempo máximo de remoción para </a:t>
            </a:r>
            <a:r>
              <a:rPr lang="es-EC" sz="2000" b="1" dirty="0" err="1">
                <a:solidFill>
                  <a:schemeClr val="tx1"/>
                </a:solidFill>
              </a:rPr>
              <a:t>CBZ</a:t>
            </a:r>
            <a:r>
              <a:rPr lang="es-EC" sz="2000" b="1" dirty="0">
                <a:solidFill>
                  <a:schemeClr val="tx1"/>
                </a:solidFill>
              </a:rPr>
              <a:t>: 240 min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5E73C5-8EAD-42BE-B790-9DF84CF654D2}"/>
              </a:ext>
            </a:extLst>
          </p:cNvPr>
          <p:cNvSpPr txBox="1"/>
          <p:nvPr/>
        </p:nvSpPr>
        <p:spPr>
          <a:xfrm>
            <a:off x="553496" y="5751272"/>
            <a:ext cx="16870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(Noboa, 2019)</a:t>
            </a:r>
            <a:endParaRPr lang="es-EC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E0D886-E896-4773-9C1B-EB87DA11A2CC}"/>
              </a:ext>
            </a:extLst>
          </p:cNvPr>
          <p:cNvSpPr txBox="1"/>
          <p:nvPr/>
        </p:nvSpPr>
        <p:spPr>
          <a:xfrm>
            <a:off x="6419716" y="5821038"/>
            <a:ext cx="16870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(Noboa, 2019)</a:t>
            </a:r>
            <a:endParaRPr lang="es-EC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9B40C6-16FD-4FE2-A8E3-31DB411B7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1" y="1981200"/>
            <a:ext cx="4881343" cy="375355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46CFA0-A36F-4542-80D5-5D0225FE2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4681" y="2596708"/>
            <a:ext cx="4661512" cy="277519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B7E76369-B710-4CCC-B9FE-3F37D4622502}"/>
              </a:ext>
            </a:extLst>
          </p:cNvPr>
          <p:cNvSpPr/>
          <p:nvPr/>
        </p:nvSpPr>
        <p:spPr>
          <a:xfrm>
            <a:off x="10134600" y="4572000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8381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F58BF-F600-450E-9190-9D2A1D83A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23ECC651-15ED-430D-9403-E8579FB817C2}"/>
              </a:ext>
            </a:extLst>
          </p:cNvPr>
          <p:cNvSpPr txBox="1">
            <a:spLocks/>
          </p:cNvSpPr>
          <p:nvPr/>
        </p:nvSpPr>
        <p:spPr>
          <a:xfrm>
            <a:off x="647700" y="449367"/>
            <a:ext cx="10896600" cy="1052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4.5. </a:t>
            </a:r>
            <a:r>
              <a:rPr lang="es-EC" sz="2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TEÓRICO DE LA FASE DE RETENCIÓN PARA</a:t>
            </a:r>
          </a:p>
          <a:p>
            <a:pPr algn="l"/>
            <a:r>
              <a:rPr lang="es-EC" sz="28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ADAPTARSE A UNA PTAR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D4B7C-3843-4EF9-831C-73B69E243137}"/>
              </a:ext>
            </a:extLst>
          </p:cNvPr>
          <p:cNvSpPr txBox="1"/>
          <p:nvPr/>
        </p:nvSpPr>
        <p:spPr>
          <a:xfrm>
            <a:off x="2405344" y="2286131"/>
            <a:ext cx="73813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Tabla 14</a:t>
            </a:r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Parámetros considerados para el diseño de la fase de retención</a:t>
            </a:r>
            <a:endParaRPr lang="es-EC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7AE1D28-51BD-4FB4-A19B-58BC4DB894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081651"/>
              </p:ext>
            </p:extLst>
          </p:nvPr>
        </p:nvGraphicFramePr>
        <p:xfrm>
          <a:off x="3089751" y="2725678"/>
          <a:ext cx="6012497" cy="1602996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4615354">
                  <a:extLst>
                    <a:ext uri="{9D8B030D-6E8A-4147-A177-3AD203B41FA5}">
                      <a16:colId xmlns:a16="http://schemas.microsoft.com/office/drawing/2014/main" val="1286216031"/>
                    </a:ext>
                  </a:extLst>
                </a:gridCol>
                <a:gridCol w="1397143">
                  <a:extLst>
                    <a:ext uri="{9D8B030D-6E8A-4147-A177-3AD203B41FA5}">
                      <a16:colId xmlns:a16="http://schemas.microsoft.com/office/drawing/2014/main" val="1499303628"/>
                    </a:ext>
                  </a:extLst>
                </a:gridCol>
              </a:tblGrid>
              <a:tr h="35704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Parámetro</a:t>
                      </a:r>
                      <a:endParaRPr lang="es-EC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Magnitud</a:t>
                      </a:r>
                      <a:endParaRPr lang="es-EC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875310"/>
                  </a:ext>
                </a:extLst>
              </a:tr>
              <a:tr h="3570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Tiempo de contacto de los </a:t>
                      </a:r>
                      <a:r>
                        <a:rPr lang="es-EC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NCs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min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4194914"/>
                  </a:ext>
                </a:extLst>
              </a:tr>
              <a:tr h="3570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 de los </a:t>
                      </a:r>
                      <a:r>
                        <a:rPr lang="es-EC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NCs</a:t>
                      </a: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mg/L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3486465"/>
                  </a:ext>
                </a:extLst>
              </a:tr>
              <a:tr h="21427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Caudal de PTAR a tratar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L/s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9938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318D25B-6F59-4DF6-9DCF-1E6A91548731}"/>
                  </a:ext>
                </a:extLst>
              </p:cNvPr>
              <p:cNvSpPr txBox="1"/>
              <p:nvPr/>
            </p:nvSpPr>
            <p:spPr>
              <a:xfrm>
                <a:off x="1866900" y="5012971"/>
                <a:ext cx="8458200" cy="730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000" b="1" i="1" smtClean="0">
                          <a:latin typeface="Cambria Math" panose="02040503050406030204" pitchFamily="18" charset="0"/>
                        </a:rPr>
                        <m:t>𝒌𝒈𝑴𝒐</m:t>
                      </m:r>
                      <m:f>
                        <m:fPr>
                          <m:type m:val="lin"/>
                          <m:ctrlPr>
                            <a:rPr lang="es-EC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sz="20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2000" b="1" i="1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s-EC" sz="20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r>
                            <a:rPr lang="es-EC" sz="20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den>
                      </m:f>
                      <m:r>
                        <a:rPr lang="es-EC" sz="2000" b="1" i="1">
                          <a:latin typeface="Cambria Math" panose="02040503050406030204" pitchFamily="18" charset="0"/>
                        </a:rPr>
                        <m:t>𝑮𝑶</m:t>
                      </m:r>
                      <m:r>
                        <a:rPr lang="es-EC" sz="20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2000" b="1" i="0">
                          <a:latin typeface="Cambria Math" panose="02040503050406030204" pitchFamily="18" charset="0"/>
                        </a:rPr>
                        <m:t>𝟓𝟎</m:t>
                      </m:r>
                      <m:f>
                        <m:fPr>
                          <m:ctrlPr>
                            <a:rPr lang="es-EC" sz="20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20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num>
                        <m:den>
                          <m:r>
                            <a:rPr lang="es-EC" sz="2000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den>
                      </m:f>
                      <m:r>
                        <a:rPr lang="es-EC" sz="20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s-EC" sz="2000" b="1" i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s-EC" sz="20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𝟔𝟎</m:t>
                          </m:r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000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num>
                        <m:den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000" b="1" i="1">
                              <a:latin typeface="Cambria Math" panose="02040503050406030204" pitchFamily="18" charset="0"/>
                            </a:rPr>
                            <m:t>𝒎𝒊𝒏</m:t>
                          </m:r>
                        </m:den>
                      </m:f>
                      <m:r>
                        <a:rPr lang="es-EC" sz="2000" b="1" i="1">
                          <a:latin typeface="Cambria Math" panose="02040503050406030204" pitchFamily="18" charset="0"/>
                        </a:rPr>
                        <m:t>𝒙</m:t>
                      </m:r>
                      <m:f>
                        <m:fPr>
                          <m:ctrlPr>
                            <a:rPr lang="es-EC" sz="20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000" b="1" i="1">
                              <a:latin typeface="Cambria Math" panose="02040503050406030204" pitchFamily="18" charset="0"/>
                            </a:rPr>
                            <m:t>𝒎𝒈</m:t>
                          </m:r>
                        </m:num>
                        <m:den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0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den>
                      </m:f>
                      <m:r>
                        <a:rPr lang="es-EC" sz="2000" b="1" i="1">
                          <a:latin typeface="Cambria Math" panose="02040503050406030204" pitchFamily="18" charset="0"/>
                        </a:rPr>
                        <m:t>𝒙</m:t>
                      </m:r>
                      <m:f>
                        <m:fPr>
                          <m:ctrlPr>
                            <a:rPr lang="es-EC" sz="20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000" b="1" i="1">
                              <a:latin typeface="Cambria Math" panose="02040503050406030204" pitchFamily="18" charset="0"/>
                            </a:rPr>
                            <m:t>𝒌𝒈</m:t>
                          </m:r>
                        </m:num>
                        <m:den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s-EC" sz="2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sSup>
                            <m:sSupPr>
                              <m:ctrlPr>
                                <a:rPr lang="es-EC" sz="20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C" sz="2000" b="1" i="0"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s-EC" sz="2000" b="1" i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sup>
                          </m:sSup>
                          <m:r>
                            <a:rPr lang="es-EC" sz="2000" b="1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2000" b="1" i="1">
                              <a:latin typeface="Cambria Math" panose="02040503050406030204" pitchFamily="18" charset="0"/>
                            </a:rPr>
                            <m:t>𝒎𝒈</m:t>
                          </m:r>
                        </m:den>
                      </m:f>
                      <m:r>
                        <a:rPr lang="es-EC" sz="20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s-EC" sz="2000" b="1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2000" b="1" i="0">
                          <a:latin typeface="Cambria Math" panose="02040503050406030204" pitchFamily="18" charset="0"/>
                        </a:rPr>
                        <m:t>𝟒𝟓</m:t>
                      </m:r>
                      <m:r>
                        <a:rPr lang="es-EC" sz="2000" b="1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2000" b="1" i="1">
                          <a:latin typeface="Cambria Math" panose="02040503050406030204" pitchFamily="18" charset="0"/>
                        </a:rPr>
                        <m:t>𝒎𝒊𝒏</m:t>
                      </m:r>
                      <m:r>
                        <a:rPr lang="es-EC" sz="20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2000" b="1" i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s-EC" sz="2000" b="1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EC" sz="2000" b="1" i="0">
                          <a:latin typeface="Cambria Math" panose="02040503050406030204" pitchFamily="18" charset="0"/>
                        </a:rPr>
                        <m:t>𝟒𝟎𝟓</m:t>
                      </m:r>
                      <m:r>
                        <a:rPr lang="es-EC" sz="2000" b="1" i="1">
                          <a:latin typeface="Cambria Math" panose="02040503050406030204" pitchFamily="18" charset="0"/>
                        </a:rPr>
                        <m:t>𝒌𝒈</m:t>
                      </m:r>
                    </m:oMath>
                  </m:oMathPara>
                </a14:m>
                <a:endParaRPr lang="es-EC" sz="20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318D25B-6F59-4DF6-9DCF-1E6A91548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900" y="5012971"/>
                <a:ext cx="8458200" cy="7306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Marcador de pie de página 4">
            <a:extLst>
              <a:ext uri="{FF2B5EF4-FFF2-40B4-BE49-F238E27FC236}">
                <a16:creationId xmlns:a16="http://schemas.microsoft.com/office/drawing/2014/main" id="{5DC929EC-C18B-41D1-A9FC-9EE5BB904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 dirty="0">
                <a:ea typeface="MS PGothic" pitchFamily="34" charset="-128"/>
              </a:rPr>
              <a:t>UNIVERSIDAD DE LAS FUERZAS ARMADAS “ESPE”</a:t>
            </a:r>
          </a:p>
        </p:txBody>
      </p:sp>
    </p:spTree>
    <p:extLst>
      <p:ext uri="{BB962C8B-B14F-4D97-AF65-F5344CB8AC3E}">
        <p14:creationId xmlns:p14="http://schemas.microsoft.com/office/powerpoint/2010/main" val="2420802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F58BF-F600-450E-9190-9D2A1D83A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8" name="Marcador de pie de página 4">
            <a:extLst>
              <a:ext uri="{FF2B5EF4-FFF2-40B4-BE49-F238E27FC236}">
                <a16:creationId xmlns:a16="http://schemas.microsoft.com/office/drawing/2014/main" id="{5DC929EC-C18B-41D1-A9FC-9EE5BB904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 dirty="0">
                <a:ea typeface="MS PGothic" pitchFamily="34" charset="-128"/>
              </a:rPr>
              <a:t>UNIVERSIDAD DE LAS FUERZAS ARMADAS “ESPE”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E15DAC-3503-42AB-91D0-6EE0627258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500" t="38792" r="18185" b="25543"/>
          <a:stretch/>
        </p:blipFill>
        <p:spPr>
          <a:xfrm>
            <a:off x="1772802" y="2667000"/>
            <a:ext cx="8646395" cy="3515622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D421F6-DD79-49FD-A29C-F392DCDA3FB7}"/>
              </a:ext>
            </a:extLst>
          </p:cNvPr>
          <p:cNvSpPr txBox="1"/>
          <p:nvPr/>
        </p:nvSpPr>
        <p:spPr>
          <a:xfrm>
            <a:off x="1649037" y="1607690"/>
            <a:ext cx="88939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33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Diagrama de bloques de la fase de retención para adaptarse a una PTAR</a:t>
            </a:r>
            <a:endParaRPr lang="es-EC" b="1" dirty="0">
              <a:solidFill>
                <a:srgbClr val="00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6B91BE28-3137-4F7D-A649-4695404E095E}"/>
              </a:ext>
            </a:extLst>
          </p:cNvPr>
          <p:cNvSpPr txBox="1">
            <a:spLocks/>
          </p:cNvSpPr>
          <p:nvPr/>
        </p:nvSpPr>
        <p:spPr>
          <a:xfrm>
            <a:off x="549485" y="357532"/>
            <a:ext cx="10896600" cy="1052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4.5. </a:t>
            </a:r>
            <a:r>
              <a:rPr lang="es-EC" sz="22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TEÓRICO DE LA FASE DE RETENCIÓN PARA ADAPTARSE A UNA </a:t>
            </a:r>
          </a:p>
          <a:p>
            <a:pPr algn="l"/>
            <a:r>
              <a:rPr lang="es-EC" sz="22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PTAR </a:t>
            </a:r>
          </a:p>
        </p:txBody>
      </p:sp>
    </p:spTree>
    <p:extLst>
      <p:ext uri="{BB962C8B-B14F-4D97-AF65-F5344CB8AC3E}">
        <p14:creationId xmlns:p14="http://schemas.microsoft.com/office/powerpoint/2010/main" val="1179973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F58BF-F600-450E-9190-9D2A1D83A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23ECC651-15ED-430D-9403-E8579FB817C2}"/>
              </a:ext>
            </a:extLst>
          </p:cNvPr>
          <p:cNvSpPr txBox="1">
            <a:spLocks/>
          </p:cNvSpPr>
          <p:nvPr/>
        </p:nvSpPr>
        <p:spPr>
          <a:xfrm>
            <a:off x="461253" y="0"/>
            <a:ext cx="10896600" cy="1052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4.5. </a:t>
            </a:r>
            <a:r>
              <a:rPr lang="es-EC" sz="22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TEÓRICO DE LA FASE DE RETENCIÓN PARA ADAPTARSE A UNA </a:t>
            </a:r>
          </a:p>
          <a:p>
            <a:pPr algn="l"/>
            <a:r>
              <a:rPr lang="es-EC" sz="22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PTAR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D4B7C-3843-4EF9-831C-73B69E243137}"/>
              </a:ext>
            </a:extLst>
          </p:cNvPr>
          <p:cNvSpPr txBox="1"/>
          <p:nvPr/>
        </p:nvSpPr>
        <p:spPr>
          <a:xfrm>
            <a:off x="6561221" y="1807223"/>
            <a:ext cx="5007334" cy="336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Tabla 15</a:t>
            </a:r>
            <a:r>
              <a:rPr lang="es-E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s-EC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Características del tanque con agitación</a:t>
            </a:r>
            <a:endParaRPr lang="es-EC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69F39C1B-E71D-4CFB-B8D9-FE30369B916B}"/>
              </a:ext>
            </a:extLst>
          </p:cNvPr>
          <p:cNvSpPr txBox="1">
            <a:spLocks/>
          </p:cNvSpPr>
          <p:nvPr/>
        </p:nvSpPr>
        <p:spPr>
          <a:xfrm>
            <a:off x="653716" y="868786"/>
            <a:ext cx="10896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>Dimensionamiento de equipos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E37B952-BBD1-40CD-AF0D-E128125B9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32809"/>
              </p:ext>
            </p:extLst>
          </p:nvPr>
        </p:nvGraphicFramePr>
        <p:xfrm>
          <a:off x="6478094" y="2269559"/>
          <a:ext cx="5263731" cy="396068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97534">
                  <a:extLst>
                    <a:ext uri="{9D8B030D-6E8A-4147-A177-3AD203B41FA5}">
                      <a16:colId xmlns:a16="http://schemas.microsoft.com/office/drawing/2014/main" val="1231856063"/>
                    </a:ext>
                  </a:extLst>
                </a:gridCol>
                <a:gridCol w="1148781">
                  <a:extLst>
                    <a:ext uri="{9D8B030D-6E8A-4147-A177-3AD203B41FA5}">
                      <a16:colId xmlns:a16="http://schemas.microsoft.com/office/drawing/2014/main" val="2881566189"/>
                    </a:ext>
                  </a:extLst>
                </a:gridCol>
                <a:gridCol w="1317416">
                  <a:extLst>
                    <a:ext uri="{9D8B030D-6E8A-4147-A177-3AD203B41FA5}">
                      <a16:colId xmlns:a16="http://schemas.microsoft.com/office/drawing/2014/main" val="2077652270"/>
                    </a:ext>
                  </a:extLst>
                </a:gridCol>
              </a:tblGrid>
              <a:tr h="4966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C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Característica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128849"/>
                  </a:ext>
                </a:extLst>
              </a:tr>
              <a:tr h="2247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C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Volumen de agua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800" b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2450262"/>
                  </a:ext>
                </a:extLst>
              </a:tr>
              <a:tr h="1822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C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Tiempo de residencia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C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s-EC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628336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Presión 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6,41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psi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7149758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  <a:endParaRPr lang="es-EC" sz="18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Acero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AISI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7799664"/>
                  </a:ext>
                </a:extLst>
              </a:tr>
              <a:tr h="1638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Eficiencia de la soldadura</a:t>
                      </a:r>
                      <a:endParaRPr lang="es-EC" sz="18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0,85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 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057785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Diámetro</a:t>
                      </a: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 </a:t>
                      </a:r>
                      <a:r>
                        <a:rPr lang="en-US" sz="18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tanque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6,76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1204201"/>
                  </a:ext>
                </a:extLst>
              </a:tr>
              <a:tr h="1708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Altura del tanque</a:t>
                      </a:r>
                      <a:endParaRPr lang="es-EC" sz="18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4,51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9358657"/>
                  </a:ext>
                </a:extLst>
              </a:tr>
              <a:tr h="1739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 de deflectores</a:t>
                      </a:r>
                      <a:endParaRPr lang="es-EC" sz="18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 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6180608"/>
                  </a:ext>
                </a:extLst>
              </a:tr>
              <a:tr h="1758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Ancho del deflector</a:t>
                      </a:r>
                      <a:endParaRPr lang="es-EC" sz="18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0,676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7952832"/>
                  </a:ext>
                </a:extLst>
              </a:tr>
              <a:tr h="1701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Volumen del tanque</a:t>
                      </a:r>
                      <a:endParaRPr lang="es-EC" sz="18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800" b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750648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Sobredimensionamiento</a:t>
                      </a:r>
                      <a:endParaRPr lang="es-EC" sz="18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 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963260"/>
                  </a:ext>
                </a:extLst>
              </a:tr>
              <a:tr h="1663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Tanques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 </a:t>
                      </a:r>
                      <a:endParaRPr lang="es-EC" sz="18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5624633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8B52DAD-C195-4BB1-806F-C36ACA128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583383"/>
            <a:ext cx="2600325" cy="4705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B91DDF-389B-4903-9E58-4380E7831682}"/>
              </a:ext>
            </a:extLst>
          </p:cNvPr>
          <p:cNvSpPr txBox="1"/>
          <p:nvPr/>
        </p:nvSpPr>
        <p:spPr>
          <a:xfrm>
            <a:off x="1504706" y="1807223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600" dirty="0"/>
              <a:t>Motor</a:t>
            </a:r>
          </a:p>
          <a:p>
            <a:pPr algn="ctr"/>
            <a:r>
              <a:rPr lang="es-EC" sz="1600" dirty="0"/>
              <a:t>114,79 kW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D55B4E-1A40-4EC8-A092-3D5E05AD8640}"/>
              </a:ext>
            </a:extLst>
          </p:cNvPr>
          <p:cNvSpPr txBox="1"/>
          <p:nvPr/>
        </p:nvSpPr>
        <p:spPr>
          <a:xfrm>
            <a:off x="3436036" y="1780726"/>
            <a:ext cx="1281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600" dirty="0"/>
              <a:t>Alimentación</a:t>
            </a:r>
          </a:p>
          <a:p>
            <a:pPr algn="ctr"/>
            <a:r>
              <a:rPr lang="es-EC" sz="1600" dirty="0"/>
              <a:t>50 L/s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D5B4D2-5146-4346-B968-D149A41B64E3}"/>
              </a:ext>
            </a:extLst>
          </p:cNvPr>
          <p:cNvSpPr txBox="1"/>
          <p:nvPr/>
        </p:nvSpPr>
        <p:spPr>
          <a:xfrm>
            <a:off x="4114800" y="3657600"/>
            <a:ext cx="1289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600" dirty="0"/>
              <a:t>4 Deflectores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35EDA5-4332-4C2F-A6CF-517C1D3B0379}"/>
              </a:ext>
            </a:extLst>
          </p:cNvPr>
          <p:cNvSpPr txBox="1"/>
          <p:nvPr/>
        </p:nvSpPr>
        <p:spPr>
          <a:xfrm>
            <a:off x="4108371" y="4308391"/>
            <a:ext cx="1717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600" dirty="0"/>
              <a:t>Impulsor de hélice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27457A-D239-4D96-BE18-0DC26CCF14F9}"/>
              </a:ext>
            </a:extLst>
          </p:cNvPr>
          <p:cNvSpPr txBox="1"/>
          <p:nvPr/>
        </p:nvSpPr>
        <p:spPr>
          <a:xfrm>
            <a:off x="1813998" y="6119456"/>
            <a:ext cx="2356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1600" dirty="0"/>
              <a:t>Fuente externa magnética</a:t>
            </a:r>
          </a:p>
        </p:txBody>
      </p:sp>
      <p:sp>
        <p:nvSpPr>
          <p:cNvPr id="22" name="Marcador de pie de página 4">
            <a:extLst>
              <a:ext uri="{FF2B5EF4-FFF2-40B4-BE49-F238E27FC236}">
                <a16:creationId xmlns:a16="http://schemas.microsoft.com/office/drawing/2014/main" id="{383C4870-2F62-4601-9607-1F5D0070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 dirty="0">
                <a:ea typeface="MS PGothic" pitchFamily="34" charset="-128"/>
              </a:rPr>
              <a:t>UNIVERSIDAD DE LAS FUERZAS ARMADAS “ESPE”</a:t>
            </a:r>
          </a:p>
        </p:txBody>
      </p:sp>
    </p:spTree>
    <p:extLst>
      <p:ext uri="{BB962C8B-B14F-4D97-AF65-F5344CB8AC3E}">
        <p14:creationId xmlns:p14="http://schemas.microsoft.com/office/powerpoint/2010/main" val="80533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7" grpId="0"/>
      <p:bldP spid="19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4677B69-291D-4BD6-83F5-C658FA6E8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76200"/>
            <a:ext cx="9773482" cy="6713621"/>
          </a:xfrm>
          <a:prstGeom prst="rect">
            <a:avLst/>
          </a:prstGeom>
        </p:spPr>
      </p:pic>
      <p:sp>
        <p:nvSpPr>
          <p:cNvPr id="7" name="1 Título">
            <a:extLst>
              <a:ext uri="{FF2B5EF4-FFF2-40B4-BE49-F238E27FC236}">
                <a16:creationId xmlns:a16="http://schemas.microsoft.com/office/drawing/2014/main" id="{23ECC651-15ED-430D-9403-E8579FB817C2}"/>
              </a:ext>
            </a:extLst>
          </p:cNvPr>
          <p:cNvSpPr txBox="1">
            <a:spLocks/>
          </p:cNvSpPr>
          <p:nvPr/>
        </p:nvSpPr>
        <p:spPr>
          <a:xfrm>
            <a:off x="1407860" y="5791200"/>
            <a:ext cx="644074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PID de la fase de retención adaptada a una PTAR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BDC12CD-4E31-464A-B756-6E13638BD561}"/>
              </a:ext>
            </a:extLst>
          </p:cNvPr>
          <p:cNvSpPr/>
          <p:nvPr/>
        </p:nvSpPr>
        <p:spPr>
          <a:xfrm>
            <a:off x="8458200" y="4724400"/>
            <a:ext cx="2895600" cy="20574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5176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5AEF2-81B9-48E9-A824-DD7583809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F31913D0-803F-4E49-B4CC-0FAE87A661AE}"/>
              </a:ext>
            </a:extLst>
          </p:cNvPr>
          <p:cNvSpPr txBox="1">
            <a:spLocks/>
          </p:cNvSpPr>
          <p:nvPr/>
        </p:nvSpPr>
        <p:spPr>
          <a:xfrm>
            <a:off x="704850" y="228600"/>
            <a:ext cx="1080135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Layout de la fase de retención adaptada a una PTAR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473F9-5230-40F1-931D-49559CDC2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92" y="981833"/>
            <a:ext cx="12271105" cy="5495167"/>
          </a:xfrm>
          <a:prstGeom prst="rect">
            <a:avLst/>
          </a:prstGeom>
        </p:spPr>
      </p:pic>
      <p:sp>
        <p:nvSpPr>
          <p:cNvPr id="9" name="Marcador de pie de página 4">
            <a:extLst>
              <a:ext uri="{FF2B5EF4-FFF2-40B4-BE49-F238E27FC236}">
                <a16:creationId xmlns:a16="http://schemas.microsoft.com/office/drawing/2014/main" id="{8C2238BF-FA44-4C71-99CD-F5562DB3E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 dirty="0">
                <a:ea typeface="MS PGothic" pitchFamily="34" charset="-128"/>
              </a:rPr>
              <a:t>UNIVERSIDAD DE LAS FUERZAS ARMADAS “ESPE”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AFB8EAE-FBA4-475B-A657-9B529A6E2D25}"/>
              </a:ext>
            </a:extLst>
          </p:cNvPr>
          <p:cNvSpPr/>
          <p:nvPr/>
        </p:nvSpPr>
        <p:spPr>
          <a:xfrm>
            <a:off x="1295400" y="3398838"/>
            <a:ext cx="1905000" cy="2057400"/>
          </a:xfrm>
          <a:prstGeom prst="roundRect">
            <a:avLst/>
          </a:prstGeom>
          <a:noFill/>
          <a:ln w="50800">
            <a:solidFill>
              <a:srgbClr val="FFFF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ACFCE1-10E5-4062-A97D-861BF1BA92EF}"/>
              </a:ext>
            </a:extLst>
          </p:cNvPr>
          <p:cNvCxnSpPr/>
          <p:nvPr/>
        </p:nvCxnSpPr>
        <p:spPr>
          <a:xfrm flipH="1">
            <a:off x="1442476" y="4722506"/>
            <a:ext cx="812800" cy="1295400"/>
          </a:xfrm>
          <a:prstGeom prst="line">
            <a:avLst/>
          </a:prstGeom>
          <a:ln w="25400">
            <a:solidFill>
              <a:srgbClr val="FF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884777A-8A6F-4742-B1DB-800A227AD312}"/>
              </a:ext>
            </a:extLst>
          </p:cNvPr>
          <p:cNvSpPr/>
          <p:nvPr/>
        </p:nvSpPr>
        <p:spPr>
          <a:xfrm>
            <a:off x="18644" y="1036638"/>
            <a:ext cx="1423832" cy="4111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Espesadores</a:t>
            </a:r>
            <a:endParaRPr lang="es-EC" sz="1600" b="1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9A915E-B7AF-47C1-A142-E8372B15E6F9}"/>
              </a:ext>
            </a:extLst>
          </p:cNvPr>
          <p:cNvSpPr/>
          <p:nvPr/>
        </p:nvSpPr>
        <p:spPr>
          <a:xfrm>
            <a:off x="2133600" y="1044931"/>
            <a:ext cx="1423832" cy="4111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Digestor</a:t>
            </a:r>
            <a:endParaRPr lang="es-EC" sz="1600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2F3596-B845-4CD7-A01D-8D04B802FCD8}"/>
              </a:ext>
            </a:extLst>
          </p:cNvPr>
          <p:cNvSpPr/>
          <p:nvPr/>
        </p:nvSpPr>
        <p:spPr>
          <a:xfrm>
            <a:off x="4137167" y="1027716"/>
            <a:ext cx="1144432" cy="4111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Gasómetro</a:t>
            </a:r>
            <a:endParaRPr lang="es-EC" sz="1600" b="1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CE9798-ADD0-4152-A13E-8C8FDFC8536C}"/>
              </a:ext>
            </a:extLst>
          </p:cNvPr>
          <p:cNvSpPr/>
          <p:nvPr/>
        </p:nvSpPr>
        <p:spPr>
          <a:xfrm>
            <a:off x="7987472" y="1017451"/>
            <a:ext cx="1514667" cy="46612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Deshidratación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lodos</a:t>
            </a:r>
            <a:endParaRPr lang="es-EC" sz="1600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B87854-CE5C-460F-86A0-01032474C90E}"/>
              </a:ext>
            </a:extLst>
          </p:cNvPr>
          <p:cNvSpPr/>
          <p:nvPr/>
        </p:nvSpPr>
        <p:spPr>
          <a:xfrm>
            <a:off x="10515600" y="1242219"/>
            <a:ext cx="1514667" cy="4111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Ingreso</a:t>
            </a:r>
            <a:r>
              <a:rPr lang="en-US" sz="1600" b="1" dirty="0">
                <a:solidFill>
                  <a:schemeClr val="tx1"/>
                </a:solidFill>
              </a:rPr>
              <a:t> PTAR</a:t>
            </a:r>
            <a:endParaRPr lang="es-EC" sz="16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7EEFAE-E00B-4517-BD57-DD82160E73F7}"/>
              </a:ext>
            </a:extLst>
          </p:cNvPr>
          <p:cNvSpPr/>
          <p:nvPr/>
        </p:nvSpPr>
        <p:spPr>
          <a:xfrm>
            <a:off x="10510586" y="2133600"/>
            <a:ext cx="1514667" cy="4111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Desarenador</a:t>
            </a:r>
            <a:endParaRPr lang="es-EC" sz="1600" b="1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42C24A8-E752-402F-88C5-F893A86C48C2}"/>
              </a:ext>
            </a:extLst>
          </p:cNvPr>
          <p:cNvSpPr/>
          <p:nvPr/>
        </p:nvSpPr>
        <p:spPr>
          <a:xfrm>
            <a:off x="10515600" y="2971800"/>
            <a:ext cx="1514667" cy="47838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Decantación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primaria</a:t>
            </a:r>
            <a:endParaRPr lang="es-EC" sz="1600" b="1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5BF720-808D-4FE1-BE74-11A78BA94D3B}"/>
              </a:ext>
            </a:extLst>
          </p:cNvPr>
          <p:cNvSpPr/>
          <p:nvPr/>
        </p:nvSpPr>
        <p:spPr>
          <a:xfrm>
            <a:off x="7615917" y="6011863"/>
            <a:ext cx="1886221" cy="4111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Reactor </a:t>
            </a:r>
            <a:r>
              <a:rPr lang="en-US" sz="1600" b="1" dirty="0" err="1">
                <a:solidFill>
                  <a:schemeClr val="tx1"/>
                </a:solidFill>
              </a:rPr>
              <a:t>biológico</a:t>
            </a:r>
            <a:endParaRPr lang="es-EC" sz="1600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6E4440-18A2-4941-AC08-E56061D6F552}"/>
              </a:ext>
            </a:extLst>
          </p:cNvPr>
          <p:cNvSpPr/>
          <p:nvPr/>
        </p:nvSpPr>
        <p:spPr>
          <a:xfrm>
            <a:off x="5071347" y="6011863"/>
            <a:ext cx="1770217" cy="4111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Agua </a:t>
            </a:r>
            <a:r>
              <a:rPr lang="en-US" sz="1600" b="1" dirty="0" err="1">
                <a:solidFill>
                  <a:schemeClr val="tx1"/>
                </a:solidFill>
              </a:rPr>
              <a:t>tratada</a:t>
            </a:r>
            <a:endParaRPr lang="es-EC" sz="1600" b="1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D82AF8-8BA8-449B-A16F-22E2D16A086E}"/>
              </a:ext>
            </a:extLst>
          </p:cNvPr>
          <p:cNvSpPr/>
          <p:nvPr/>
        </p:nvSpPr>
        <p:spPr>
          <a:xfrm>
            <a:off x="2128276" y="5978254"/>
            <a:ext cx="1595533" cy="47838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</a:rPr>
              <a:t>Decantación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secundaria</a:t>
            </a:r>
            <a:endParaRPr lang="es-EC" sz="1600" b="1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27374-79D3-4452-A201-930D91659D00}"/>
              </a:ext>
            </a:extLst>
          </p:cNvPr>
          <p:cNvSpPr/>
          <p:nvPr/>
        </p:nvSpPr>
        <p:spPr>
          <a:xfrm>
            <a:off x="157067" y="5978254"/>
            <a:ext cx="1595533" cy="47838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Tanques con nanocompósitos</a:t>
            </a:r>
            <a:endParaRPr lang="es-EC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8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C151F-D04B-4FD3-AE94-171171989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419600"/>
          </a:xfrm>
        </p:spPr>
        <p:txBody>
          <a:bodyPr>
            <a:no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cuenca del río Machángara presentó: Temp. media 17,02 °C; pH 7,06; conductividad eléctrica 760,96 </a:t>
            </a:r>
            <a:r>
              <a:rPr lang="es-EC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µS/cm fuera del límite máximo admisible. En cuanto a SST: 72,88 mg/L; </a:t>
            </a:r>
            <a:r>
              <a:rPr lang="es-EC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SDT</a:t>
            </a:r>
            <a:r>
              <a:rPr lang="es-EC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495,47 mg/L; </a:t>
            </a:r>
            <a:r>
              <a:rPr lang="es-EC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</a:t>
            </a:r>
            <a:r>
              <a:rPr lang="es-EC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568,35 mg/</a:t>
            </a:r>
            <a:r>
              <a:rPr lang="es-EC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 </a:t>
            </a:r>
            <a:r>
              <a:rPr lang="es-EC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turbidez 83,43 </a:t>
            </a:r>
            <a:r>
              <a:rPr lang="es-EC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NTU</a:t>
            </a:r>
            <a:r>
              <a:rPr lang="es-EC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Presenta 56,98 mg/L de Cl</a:t>
            </a:r>
            <a:r>
              <a:rPr lang="es-EC" sz="18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s-EC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156,73 mg/L </a:t>
            </a: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</a:t>
            </a:r>
            <a:r>
              <a:rPr lang="es-E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-3</a:t>
            </a:r>
            <a:r>
              <a:rPr lang="es-EC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57,03 mg/L </a:t>
            </a: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</a:t>
            </a:r>
            <a:r>
              <a:rPr lang="es-ES" sz="18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s-E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-2</a:t>
            </a:r>
            <a:r>
              <a:rPr lang="es-EC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11,24 mg/L </a:t>
            </a: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</a:t>
            </a:r>
            <a:r>
              <a:rPr lang="es-ES" sz="18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s-E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-3</a:t>
            </a:r>
            <a:r>
              <a:rPr lang="es-EC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Se determinaron concentraciones de metales fuera del límite máximo: 0,052 mg/L de Cu; 0,35 mg/L de Ni y dentro del límite permisible: 0,008 mg/L Zn y 0,134 mg/L Fe.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es-EC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 determinaron concentraciones de </a:t>
            </a:r>
            <a:r>
              <a:rPr lang="es-E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CBZ</a:t>
            </a: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 todos los puntos de muestreo a lo largo del río Machángara: T1 0,05 mg/L; T3 0,121 mg/L; T4 0,1154 mg/L; T5 0,1043 mg/L; T8 0,1192 mg/L; T9 0,1052 mg/L y T10 0,1171 mg/L. Los puntos T6 y T7 se encuentran fuera del rango de la curva de calibración</a:t>
            </a:r>
            <a:r>
              <a:rPr lang="es-EC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es-EC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 determinaron concentraciones de </a:t>
            </a:r>
            <a:r>
              <a:rPr lang="es-E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DCF</a:t>
            </a: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 los puntos: T1 48,0525 mg/L; T2 14,0406 mg/L; T3 9,3184 mg/L; T4 10,4766 mg/L; T5 10,9610 mg/L; T6 11,6047 mg/L; T7 12,8973 mg/L, T8 11,6722 mg/L; T9 10,5852 y T10 se encuentran fuera del rango de la curva de calibración.</a:t>
            </a:r>
            <a:endParaRPr lang="es-EC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9287CF-68CF-42D6-BBBD-C44AF6733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8CEA17A0-9E63-43FF-AFEB-16D610C0F177}"/>
              </a:ext>
            </a:extLst>
          </p:cNvPr>
          <p:cNvSpPr txBox="1">
            <a:spLocks/>
          </p:cNvSpPr>
          <p:nvPr/>
        </p:nvSpPr>
        <p:spPr>
          <a:xfrm>
            <a:off x="685800" y="350251"/>
            <a:ext cx="10896600" cy="784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0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5. </a:t>
            </a:r>
            <a:r>
              <a:rPr lang="es-EC" sz="4000" b="1" dirty="0">
                <a:solidFill>
                  <a:srgbClr val="00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CONCLUSIONES</a:t>
            </a:r>
            <a:endParaRPr lang="en-US" sz="4000" b="1" dirty="0">
              <a:solidFill>
                <a:srgbClr val="00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pie de página 4">
            <a:extLst>
              <a:ext uri="{FF2B5EF4-FFF2-40B4-BE49-F238E27FC236}">
                <a16:creationId xmlns:a16="http://schemas.microsoft.com/office/drawing/2014/main" id="{51268A44-1EDC-470E-937F-424B5BA8E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 dirty="0">
                <a:ea typeface="MS PGothic" pitchFamily="34" charset="-128"/>
              </a:rPr>
              <a:t>UNIVERSIDAD DE LAS FUERZAS ARMADAS “ESPE”</a:t>
            </a:r>
          </a:p>
        </p:txBody>
      </p:sp>
    </p:spTree>
    <p:extLst>
      <p:ext uri="{BB962C8B-B14F-4D97-AF65-F5344CB8AC3E}">
        <p14:creationId xmlns:p14="http://schemas.microsoft.com/office/powerpoint/2010/main" val="14741574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C151F-D04B-4FD3-AE94-171171989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mejor alternativa de degradación de fármacos mediante el uso de nanocompósitos de Ag, Pd y MoS</a:t>
            </a:r>
            <a:r>
              <a:rPr lang="es-ES" sz="18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se presentó con  3 mg/L de MoS</a:t>
            </a:r>
            <a:r>
              <a:rPr lang="es-ES" sz="18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/rGO </a:t>
            </a:r>
            <a:r>
              <a:rPr lang="es-E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 </a:t>
            </a: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una remoción: 99,94 % para el </a:t>
            </a:r>
            <a:r>
              <a:rPr lang="es-E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DCF</a:t>
            </a: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84,14 % para la </a:t>
            </a:r>
            <a:r>
              <a:rPr lang="es-E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CBZ</a:t>
            </a: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un pH de 4  y con luz solar natural.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endParaRPr lang="es-EC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cinética de degradación con MoS</a:t>
            </a:r>
            <a:r>
              <a:rPr lang="es-ES" sz="18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/rGO tanto para la </a:t>
            </a:r>
            <a:r>
              <a:rPr lang="es-E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CBZ</a:t>
            </a: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el </a:t>
            </a:r>
            <a:r>
              <a:rPr lang="es-E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DCF</a:t>
            </a: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 ajustan a modelos de primer orden con velocidades de reacción de 0,0205 min</a:t>
            </a:r>
            <a:r>
              <a:rPr lang="es-E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 0,0925 min</a:t>
            </a:r>
            <a:r>
              <a:rPr lang="es-E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respectivamente.</a:t>
            </a: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endParaRPr lang="es-EC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 diseño de la fase de retención se podrá implementar al final de la línea de tratamientos terciarios de una PTAR. </a:t>
            </a:r>
            <a:r>
              <a:rPr lang="es-E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ontaría con dos tanques con agitación de acero </a:t>
            </a:r>
            <a:r>
              <a:rPr lang="es-E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AISI</a:t>
            </a: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304 con un tiempo de retención de 45 min y una adaptación de un imán eléctrico en el fondo para la posterior separación de los </a:t>
            </a:r>
            <a:r>
              <a:rPr lang="es-E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NCs</a:t>
            </a:r>
            <a:r>
              <a:rPr lang="es-E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del agua tratada.</a:t>
            </a:r>
            <a:endParaRPr lang="es-EC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9287CF-68CF-42D6-BBBD-C44AF6733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E8F86-A2B4-452A-A226-A86E11710F8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8CEA17A0-9E63-43FF-AFEB-16D610C0F177}"/>
              </a:ext>
            </a:extLst>
          </p:cNvPr>
          <p:cNvSpPr txBox="1">
            <a:spLocks/>
          </p:cNvSpPr>
          <p:nvPr/>
        </p:nvSpPr>
        <p:spPr>
          <a:xfrm>
            <a:off x="685800" y="339430"/>
            <a:ext cx="10896600" cy="784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4000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5. </a:t>
            </a:r>
            <a:r>
              <a:rPr lang="es-EC" sz="4000" b="1" dirty="0">
                <a:solidFill>
                  <a:srgbClr val="00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CONCLUSIONES</a:t>
            </a:r>
            <a:endParaRPr lang="en-US" sz="4000" b="1" dirty="0">
              <a:solidFill>
                <a:srgbClr val="00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pie de página 4">
            <a:extLst>
              <a:ext uri="{FF2B5EF4-FFF2-40B4-BE49-F238E27FC236}">
                <a16:creationId xmlns:a16="http://schemas.microsoft.com/office/drawing/2014/main" id="{E41D9735-B407-4292-8FA6-26EE69E06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4165600" y="6492875"/>
            <a:ext cx="3860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s-CL" dirty="0">
                <a:ea typeface="MS PGothic" pitchFamily="34" charset="-128"/>
              </a:rPr>
              <a:t>UNIVERSIDAD DE LAS FUERZAS ARMADAS “ESPE”</a:t>
            </a:r>
          </a:p>
        </p:txBody>
      </p:sp>
    </p:spTree>
    <p:extLst>
      <p:ext uri="{BB962C8B-B14F-4D97-AF65-F5344CB8AC3E}">
        <p14:creationId xmlns:p14="http://schemas.microsoft.com/office/powerpoint/2010/main" val="943070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5E25D767-08D7-4670-B953-FC7B974BF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405" y="710919"/>
            <a:ext cx="11536595" cy="66068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b="1" dirty="0" err="1">
                <a:solidFill>
                  <a:srgbClr val="008A3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EFECTOS</a:t>
            </a:r>
            <a:r>
              <a:rPr lang="en-US" b="1" dirty="0">
                <a:solidFill>
                  <a:srgbClr val="008A3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AL </a:t>
            </a:r>
            <a:r>
              <a:rPr lang="en-US" b="1" dirty="0" err="1">
                <a:solidFill>
                  <a:srgbClr val="008A3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AMBIENTE</a:t>
            </a:r>
            <a:r>
              <a:rPr lang="en-US" b="1" dirty="0">
                <a:solidFill>
                  <a:srgbClr val="008A3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Y A LA </a:t>
            </a:r>
            <a:r>
              <a:rPr lang="en-US" b="1" dirty="0" err="1">
                <a:solidFill>
                  <a:srgbClr val="008A3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SALUD</a:t>
            </a:r>
            <a:endParaRPr lang="es-EC" dirty="0">
              <a:solidFill>
                <a:srgbClr val="008A3E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Resultado de imagen para residuos electronicos">
            <a:extLst>
              <a:ext uri="{FF2B5EF4-FFF2-40B4-BE49-F238E27FC236}">
                <a16:creationId xmlns:a16="http://schemas.microsoft.com/office/drawing/2014/main" id="{74FA52A5-89B4-4EEB-933B-3F28114329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Marcador de número de diapositiva 5">
            <a:extLst>
              <a:ext uri="{FF2B5EF4-FFF2-40B4-BE49-F238E27FC236}">
                <a16:creationId xmlns:a16="http://schemas.microsoft.com/office/drawing/2014/main" id="{DF9A30DB-3F01-4990-9528-3D7ED230D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8298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FCB1B00-141C-4A25-BA60-40B9EBFCF14C}" type="slidenum">
              <a:rPr lang="es-CL" sz="1400" smtClean="0">
                <a:solidFill>
                  <a:schemeClr val="bg1">
                    <a:lumMod val="50000"/>
                  </a:schemeClr>
                </a:solidFill>
                <a:latin typeface="+mj-lt"/>
                <a:ea typeface="MS PGothic" pitchFamily="34" charset="-128"/>
              </a:rPr>
              <a:pPr/>
              <a:t>4</a:t>
            </a:fld>
            <a:endParaRPr lang="es-CL" sz="1400" dirty="0">
              <a:solidFill>
                <a:schemeClr val="bg1">
                  <a:lumMod val="50000"/>
                </a:schemeClr>
              </a:solidFill>
              <a:latin typeface="+mj-lt"/>
              <a:ea typeface="MS PGothic" pitchFamily="34" charset="-128"/>
            </a:endParaRP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F992317A-8651-419C-A8B6-F5BA40B56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UNIVERSIDAD DE LAS </a:t>
            </a:r>
            <a:r>
              <a:rPr lang="en-US" dirty="0" err="1"/>
              <a:t>FUERZAS</a:t>
            </a:r>
            <a:r>
              <a:rPr lang="en-US" dirty="0"/>
              <a:t> ARMADAS “</a:t>
            </a:r>
            <a:r>
              <a:rPr lang="en-US" dirty="0" err="1"/>
              <a:t>ESPE</a:t>
            </a:r>
            <a:r>
              <a:rPr lang="en-US" dirty="0"/>
              <a:t>”</a:t>
            </a:r>
            <a:endParaRPr lang="en-US"/>
          </a:p>
        </p:txBody>
      </p:sp>
      <p:sp>
        <p:nvSpPr>
          <p:cNvPr id="19" name="2 Marcador de contenido">
            <a:extLst>
              <a:ext uri="{FF2B5EF4-FFF2-40B4-BE49-F238E27FC236}">
                <a16:creationId xmlns:a16="http://schemas.microsoft.com/office/drawing/2014/main" id="{964441CA-D524-44F5-8B58-D935EDD1C4CB}"/>
              </a:ext>
            </a:extLst>
          </p:cNvPr>
          <p:cNvSpPr txBox="1">
            <a:spLocks/>
          </p:cNvSpPr>
          <p:nvPr/>
        </p:nvSpPr>
        <p:spPr>
          <a:xfrm>
            <a:off x="367878" y="4911445"/>
            <a:ext cx="2576512" cy="830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>Contaminación de cuerpos de agua</a:t>
            </a:r>
          </a:p>
        </p:txBody>
      </p:sp>
      <p:sp>
        <p:nvSpPr>
          <p:cNvPr id="20" name="2 Marcador de contenido">
            <a:extLst>
              <a:ext uri="{FF2B5EF4-FFF2-40B4-BE49-F238E27FC236}">
                <a16:creationId xmlns:a16="http://schemas.microsoft.com/office/drawing/2014/main" id="{CA971705-065E-4AD1-B3D2-E1A7C8927CA2}"/>
              </a:ext>
            </a:extLst>
          </p:cNvPr>
          <p:cNvSpPr txBox="1">
            <a:spLocks/>
          </p:cNvSpPr>
          <p:nvPr/>
        </p:nvSpPr>
        <p:spPr>
          <a:xfrm>
            <a:off x="3348411" y="4969734"/>
            <a:ext cx="2475612" cy="730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Bioconcentración</a:t>
            </a:r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>  y </a:t>
            </a:r>
            <a:r>
              <a:rPr lang="es-EC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biomagnificación</a:t>
            </a:r>
            <a:endParaRPr lang="es-EC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2 Marcador de contenido">
            <a:extLst>
              <a:ext uri="{FF2B5EF4-FFF2-40B4-BE49-F238E27FC236}">
                <a16:creationId xmlns:a16="http://schemas.microsoft.com/office/drawing/2014/main" id="{6C6C670A-A347-4EED-B8F4-59758E470D33}"/>
              </a:ext>
            </a:extLst>
          </p:cNvPr>
          <p:cNvSpPr txBox="1">
            <a:spLocks/>
          </p:cNvSpPr>
          <p:nvPr/>
        </p:nvSpPr>
        <p:spPr>
          <a:xfrm>
            <a:off x="6558043" y="4967665"/>
            <a:ext cx="2456015" cy="830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Bisruptores</a:t>
            </a:r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> endócrinos</a:t>
            </a:r>
          </a:p>
        </p:txBody>
      </p:sp>
      <p:sp>
        <p:nvSpPr>
          <p:cNvPr id="22" name="2 Marcador de contenido">
            <a:extLst>
              <a:ext uri="{FF2B5EF4-FFF2-40B4-BE49-F238E27FC236}">
                <a16:creationId xmlns:a16="http://schemas.microsoft.com/office/drawing/2014/main" id="{FBAE27F2-A77D-4711-8F3D-3361CD6970D9}"/>
              </a:ext>
            </a:extLst>
          </p:cNvPr>
          <p:cNvSpPr txBox="1">
            <a:spLocks/>
          </p:cNvSpPr>
          <p:nvPr/>
        </p:nvSpPr>
        <p:spPr>
          <a:xfrm>
            <a:off x="9784173" y="4966551"/>
            <a:ext cx="1935674" cy="447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1800" b="1" dirty="0">
                <a:latin typeface="Arial" panose="020B0604020202020204" pitchFamily="34" charset="0"/>
                <a:cs typeface="Arial" panose="020B0604020202020204" pitchFamily="34" charset="0"/>
              </a:rPr>
              <a:t>Carcinógenos</a:t>
            </a:r>
          </a:p>
        </p:txBody>
      </p:sp>
      <p:pic>
        <p:nvPicPr>
          <p:cNvPr id="10" name="Picture 2" descr="03 Fuentes de contaminación de las aguas subterráneas">
            <a:extLst>
              <a:ext uri="{FF2B5EF4-FFF2-40B4-BE49-F238E27FC236}">
                <a16:creationId xmlns:a16="http://schemas.microsoft.com/office/drawing/2014/main" id="{A9C027F1-4045-452E-956C-1BF3FE7A9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78" y="2607098"/>
            <a:ext cx="2364443" cy="167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oacumulación: qué es, características y consecuencias | Renovables Verdes">
            <a:extLst>
              <a:ext uri="{FF2B5EF4-FFF2-40B4-BE49-F238E27FC236}">
                <a16:creationId xmlns:a16="http://schemas.microsoft.com/office/drawing/2014/main" id="{97F61674-1F32-403C-AD46-226314CA6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703" y="2747613"/>
            <a:ext cx="1949209" cy="136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é son los disruptores endocrinos y dónde se encuentran? - Bizi Granel :  Bizi Granel">
            <a:extLst>
              <a:ext uri="{FF2B5EF4-FFF2-40B4-BE49-F238E27FC236}">
                <a16:creationId xmlns:a16="http://schemas.microsoft.com/office/drawing/2014/main" id="{6D249A35-BB3B-4941-B9B7-7F42BEBE5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/>
          <a:stretch/>
        </p:blipFill>
        <p:spPr bwMode="auto">
          <a:xfrm>
            <a:off x="6781800" y="2758118"/>
            <a:ext cx="2086670" cy="136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cinógeno - Wikipedia, la enciclopedia libre">
            <a:extLst>
              <a:ext uri="{FF2B5EF4-FFF2-40B4-BE49-F238E27FC236}">
                <a16:creationId xmlns:a16="http://schemas.microsoft.com/office/drawing/2014/main" id="{3C32485C-51F8-41E4-8480-C937BC34B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850" y="2645483"/>
            <a:ext cx="1566349" cy="156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581D435-082E-48A7-88E3-821250E82DF5}"/>
              </a:ext>
            </a:extLst>
          </p:cNvPr>
          <p:cNvSpPr/>
          <p:nvPr/>
        </p:nvSpPr>
        <p:spPr>
          <a:xfrm>
            <a:off x="344071" y="2218573"/>
            <a:ext cx="2549059" cy="252254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F18AE12-6773-4D6E-9F72-D629D2777A8B}"/>
              </a:ext>
            </a:extLst>
          </p:cNvPr>
          <p:cNvSpPr/>
          <p:nvPr/>
        </p:nvSpPr>
        <p:spPr>
          <a:xfrm>
            <a:off x="9414341" y="2180715"/>
            <a:ext cx="2549059" cy="252254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155E03C-DA2A-4BEC-88DA-C7F5DC05B5F2}"/>
              </a:ext>
            </a:extLst>
          </p:cNvPr>
          <p:cNvSpPr/>
          <p:nvPr/>
        </p:nvSpPr>
        <p:spPr>
          <a:xfrm>
            <a:off x="6511522" y="2218132"/>
            <a:ext cx="2549059" cy="252254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48A944E-CDBA-4CB0-957E-5E66D966AEB4}"/>
              </a:ext>
            </a:extLst>
          </p:cNvPr>
          <p:cNvSpPr/>
          <p:nvPr/>
        </p:nvSpPr>
        <p:spPr>
          <a:xfrm>
            <a:off x="3246890" y="2209378"/>
            <a:ext cx="2549059" cy="252254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92689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19" name="Rectangle 7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20" name="Rectangle 7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1" name="Isosceles Triangle 7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Gracias | El hexágono de Guadalajara">
            <a:extLst>
              <a:ext uri="{FF2B5EF4-FFF2-40B4-BE49-F238E27FC236}">
                <a16:creationId xmlns:a16="http://schemas.microsoft.com/office/drawing/2014/main" id="{67F403AE-54AA-4A7C-8ECF-D0447146E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043516"/>
            <a:ext cx="10905066" cy="477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9287CF-68CF-42D6-BBBD-C44AF6733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29E8F86-A2B4-452A-A226-A86E11710F80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1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>
            <a:extLst>
              <a:ext uri="{FF2B5EF4-FFF2-40B4-BE49-F238E27FC236}">
                <a16:creationId xmlns:a16="http://schemas.microsoft.com/office/drawing/2014/main" id="{0F17B51D-C849-44EF-BFF4-49DE136D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8439"/>
            <a:ext cx="11277600" cy="1005940"/>
          </a:xfrm>
        </p:spPr>
        <p:txBody>
          <a:bodyPr>
            <a:normAutofit fontScale="90000"/>
          </a:bodyPr>
          <a:lstStyle/>
          <a:p>
            <a:r>
              <a:rPr lang="es-EC" sz="4000" b="1" dirty="0">
                <a:solidFill>
                  <a:srgbClr val="008A3E"/>
                </a:solidFill>
                <a:latin typeface="Arial Black" panose="020B0A04020102020204" pitchFamily="34" charset="0"/>
                <a:cs typeface="Aharoni" pitchFamily="2" charset="-79"/>
              </a:rPr>
              <a:t>Contaminantes emergentes a nivel mundial</a:t>
            </a:r>
            <a:endParaRPr lang="en-US" sz="4000" b="1" dirty="0">
              <a:solidFill>
                <a:srgbClr val="008A3E"/>
              </a:solidFill>
              <a:latin typeface="Arial Black" panose="020B0A04020102020204" pitchFamily="34" charset="0"/>
              <a:cs typeface="Aharoni" pitchFamily="2" charset="-79"/>
            </a:endParaRPr>
          </a:p>
        </p:txBody>
      </p:sp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5E25D767-08D7-4670-B953-FC7B974BF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43" y="1356464"/>
            <a:ext cx="10600657" cy="8533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Los fármacos más consumidos son: analgésicos, antihipertensivos y antimicrobianos que se administran sin prescripción médica. </a:t>
            </a:r>
          </a:p>
          <a:p>
            <a:pPr marL="0" indent="0">
              <a:buNone/>
            </a:pP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Resultado de imagen para residuos electronicos">
            <a:extLst>
              <a:ext uri="{FF2B5EF4-FFF2-40B4-BE49-F238E27FC236}">
                <a16:creationId xmlns:a16="http://schemas.microsoft.com/office/drawing/2014/main" id="{74FA52A5-89B4-4EEB-933B-3F28114329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ounded Rectangle 29">
            <a:extLst>
              <a:ext uri="{FF2B5EF4-FFF2-40B4-BE49-F238E27FC236}">
                <a16:creationId xmlns:a16="http://schemas.microsoft.com/office/drawing/2014/main" id="{5BEB4A48-CC3A-409D-AC81-2D8219CBF339}"/>
              </a:ext>
            </a:extLst>
          </p:cNvPr>
          <p:cNvSpPr/>
          <p:nvPr/>
        </p:nvSpPr>
        <p:spPr>
          <a:xfrm>
            <a:off x="533400" y="5943600"/>
            <a:ext cx="11125199" cy="609600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200" b="1" dirty="0">
                <a:solidFill>
                  <a:schemeClr val="tx1"/>
                </a:solidFill>
              </a:rPr>
              <a:t>Se estima que los ciudadanos desechan 1 kg/año de medicamentos a través de los lavamanos</a:t>
            </a:r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9FEF2D79-FCFB-4B3D-A118-5937F01F7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8298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FCB1B00-141C-4A25-BA60-40B9EBFCF14C}" type="slidenum">
              <a:rPr lang="es-CL" sz="1400" smtClean="0">
                <a:solidFill>
                  <a:schemeClr val="bg1">
                    <a:lumMod val="50000"/>
                  </a:schemeClr>
                </a:solidFill>
                <a:latin typeface="+mj-lt"/>
                <a:ea typeface="MS PGothic" pitchFamily="34" charset="-128"/>
              </a:rPr>
              <a:pPr/>
              <a:t>5</a:t>
            </a:fld>
            <a:endParaRPr lang="es-CL" sz="1400" dirty="0">
              <a:solidFill>
                <a:schemeClr val="bg1">
                  <a:lumMod val="50000"/>
                </a:schemeClr>
              </a:solidFill>
              <a:latin typeface="+mj-lt"/>
              <a:ea typeface="MS PGothic" pitchFamily="34" charset="-128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4AB4FD4-552D-4599-9240-97A43548E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62200"/>
            <a:ext cx="7162799" cy="315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66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5E25D767-08D7-4670-B953-FC7B974BF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22" y="1103496"/>
            <a:ext cx="11378899" cy="1005940"/>
          </a:xfrm>
        </p:spPr>
        <p:txBody>
          <a:bodyPr>
            <a:noAutofit/>
          </a:bodyPr>
          <a:lstStyle/>
          <a:p>
            <a:pPr marL="628650" indent="-285750" algn="just"/>
            <a:r>
              <a:rPr lang="es-ES" sz="2000" dirty="0"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s-E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 se cuenta con parámetros legales establecidos para su consumo ni para su descarga. </a:t>
            </a:r>
          </a:p>
          <a:p>
            <a:pPr indent="270510" algn="just"/>
            <a:r>
              <a:rPr lang="es-ES" sz="2000" dirty="0">
                <a:latin typeface="Arial" panose="020B0604020202020204" pitchFamily="34" charset="0"/>
                <a:ea typeface="Times New Roman" panose="02020603050405020304" pitchFamily="18" charset="0"/>
              </a:rPr>
              <a:t>P</a:t>
            </a:r>
            <a:r>
              <a:rPr lang="es-E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ocos estudios de las afectaciones que generan al medio ambiente y al ser humano.</a:t>
            </a:r>
          </a:p>
        </p:txBody>
      </p:sp>
      <p:sp>
        <p:nvSpPr>
          <p:cNvPr id="8" name="AutoShape 2" descr="Resultado de imagen para residuos electronicos">
            <a:extLst>
              <a:ext uri="{FF2B5EF4-FFF2-40B4-BE49-F238E27FC236}">
                <a16:creationId xmlns:a16="http://schemas.microsoft.com/office/drawing/2014/main" id="{74FA52A5-89B4-4EEB-933B-3F28114329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ounded Rectangle 29">
            <a:extLst>
              <a:ext uri="{FF2B5EF4-FFF2-40B4-BE49-F238E27FC236}">
                <a16:creationId xmlns:a16="http://schemas.microsoft.com/office/drawing/2014/main" id="{5BEB4A48-CC3A-409D-AC81-2D8219CBF339}"/>
              </a:ext>
            </a:extLst>
          </p:cNvPr>
          <p:cNvSpPr/>
          <p:nvPr/>
        </p:nvSpPr>
        <p:spPr>
          <a:xfrm>
            <a:off x="590717" y="6096000"/>
            <a:ext cx="11048999" cy="405926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</a:rPr>
              <a:t>Menos del 25 % de las aguas residuales reciben un tratamiento previo antes de ser desechadas en ríos y mares. 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69B8B31-BC9F-43B6-AB92-4079A342C5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598818"/>
              </p:ext>
            </p:extLst>
          </p:nvPr>
        </p:nvGraphicFramePr>
        <p:xfrm>
          <a:off x="3388735" y="2467440"/>
          <a:ext cx="5414529" cy="2909865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033655">
                  <a:extLst>
                    <a:ext uri="{9D8B030D-6E8A-4147-A177-3AD203B41FA5}">
                      <a16:colId xmlns:a16="http://schemas.microsoft.com/office/drawing/2014/main" val="298318927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0639953"/>
                    </a:ext>
                  </a:extLst>
                </a:gridCol>
                <a:gridCol w="1628274">
                  <a:extLst>
                    <a:ext uri="{9D8B030D-6E8A-4147-A177-3AD203B41FA5}">
                      <a16:colId xmlns:a16="http://schemas.microsoft.com/office/drawing/2014/main" val="722279273"/>
                    </a:ext>
                  </a:extLst>
                </a:gridCol>
              </a:tblGrid>
              <a:tr h="4916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MEDICAMENTO</a:t>
                      </a:r>
                      <a:endParaRPr lang="es-EC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PRESENTACIÓN</a:t>
                      </a:r>
                      <a:endParaRPr lang="es-EC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CONSUMO</a:t>
                      </a:r>
                      <a:endParaRPr lang="es-EC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1482859"/>
                  </a:ext>
                </a:extLst>
              </a:tr>
              <a:tr h="2555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Paracetamol 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500 mg 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4 991 974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17120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Ibuprofeno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400 mg 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687358"/>
                  </a:ext>
                </a:extLst>
              </a:tr>
              <a:tr h="3639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2 517 436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234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Omeprazol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 mg 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1 881 174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316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Diclofenaco sólido 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 mg 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1 086 297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654118"/>
                  </a:ext>
                </a:extLst>
              </a:tr>
              <a:tr h="38931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Carbamazepina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 mg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800 87</a:t>
                      </a:r>
                      <a:endParaRPr lang="es-EC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33417"/>
                  </a:ext>
                </a:extLst>
              </a:tr>
              <a:tr h="18357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Carbamazepina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400 mg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482 952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918114"/>
                  </a:ext>
                </a:extLst>
              </a:tr>
              <a:tr h="18357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Diclofenaco líquido 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 mg/mL 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201 048</a:t>
                      </a:r>
                      <a:endParaRPr lang="es-EC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989123"/>
                  </a:ext>
                </a:extLst>
              </a:tr>
            </a:tbl>
          </a:graphicData>
        </a:graphic>
      </p:graphicFrame>
      <p:sp>
        <p:nvSpPr>
          <p:cNvPr id="14" name="Rectangle 1">
            <a:extLst>
              <a:ext uri="{FF2B5EF4-FFF2-40B4-BE49-F238E27FC236}">
                <a16:creationId xmlns:a16="http://schemas.microsoft.com/office/drawing/2014/main" id="{2CDCF080-BEB8-4B83-9A89-BFCE4AA27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2133600"/>
            <a:ext cx="83058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Medicamentos de consumo esenciales de la ciudad de Quito</a:t>
            </a:r>
            <a:endParaRPr kumimoji="0" lang="es-EC" altLang="es-EC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DF8A99-CA48-4531-8F3C-A7AE02DEC07C}"/>
              </a:ext>
            </a:extLst>
          </p:cNvPr>
          <p:cNvSpPr txBox="1"/>
          <p:nvPr/>
        </p:nvSpPr>
        <p:spPr>
          <a:xfrm>
            <a:off x="3238500" y="5334000"/>
            <a:ext cx="5715000" cy="376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lnSpc>
                <a:spcPct val="150000"/>
              </a:lnSpc>
              <a:buNone/>
            </a:pPr>
            <a:r>
              <a:rPr lang="es-ES" sz="1400" dirty="0"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s-E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Dirección Nacional de medicamentos y dispositivos médicos, </a:t>
            </a:r>
            <a:r>
              <a:rPr lang="es-ES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MSP</a:t>
            </a:r>
            <a:r>
              <a:rPr lang="es-E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endParaRPr lang="es-EC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1 Título">
            <a:extLst>
              <a:ext uri="{FF2B5EF4-FFF2-40B4-BE49-F238E27FC236}">
                <a16:creationId xmlns:a16="http://schemas.microsoft.com/office/drawing/2014/main" id="{683D43A6-E6CD-4EE8-9A79-1459E5D54BAA}"/>
              </a:ext>
            </a:extLst>
          </p:cNvPr>
          <p:cNvSpPr txBox="1">
            <a:spLocks/>
          </p:cNvSpPr>
          <p:nvPr/>
        </p:nvSpPr>
        <p:spPr>
          <a:xfrm>
            <a:off x="490971" y="-76200"/>
            <a:ext cx="11277600" cy="1005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4000" b="1" dirty="0">
                <a:solidFill>
                  <a:srgbClr val="008A3E"/>
                </a:solidFill>
                <a:latin typeface="Arial Black" panose="020B0A04020102020204" pitchFamily="34" charset="0"/>
                <a:cs typeface="Aharoni" pitchFamily="2" charset="-79"/>
              </a:rPr>
              <a:t>Contaminantes emergentes en el Ecuador</a:t>
            </a:r>
            <a:endParaRPr lang="en-US" sz="4000" b="1" dirty="0">
              <a:solidFill>
                <a:srgbClr val="008A3E"/>
              </a:solidFill>
              <a:latin typeface="Arial Black" panose="020B0A04020102020204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0074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>
            <a:extLst>
              <a:ext uri="{FF2B5EF4-FFF2-40B4-BE49-F238E27FC236}">
                <a16:creationId xmlns:a16="http://schemas.microsoft.com/office/drawing/2014/main" id="{0F17B51D-C849-44EF-BFF4-49DE136D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5" y="533400"/>
            <a:ext cx="5102225" cy="769249"/>
          </a:xfrm>
        </p:spPr>
        <p:txBody>
          <a:bodyPr>
            <a:normAutofit/>
          </a:bodyPr>
          <a:lstStyle/>
          <a:p>
            <a:r>
              <a:rPr lang="es-EC" sz="3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haroni" pitchFamily="2" charset="-79"/>
              </a:rPr>
              <a:t>Carbamazepina (</a:t>
            </a:r>
            <a:r>
              <a:rPr lang="es-EC" sz="32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haroni" pitchFamily="2" charset="-79"/>
              </a:rPr>
              <a:t>CBZ</a:t>
            </a:r>
            <a:r>
              <a:rPr lang="es-EC" sz="3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haroni" pitchFamily="2" charset="-79"/>
              </a:rPr>
              <a:t>)</a:t>
            </a:r>
            <a:endParaRPr lang="en-US" sz="3200" b="1" dirty="0">
              <a:solidFill>
                <a:srgbClr val="003300"/>
              </a:solidFill>
              <a:latin typeface="Arial Black" panose="020B0A04020102020204" pitchFamily="34" charset="0"/>
              <a:cs typeface="Aharoni" pitchFamily="2" charset="-79"/>
            </a:endParaRPr>
          </a:p>
        </p:txBody>
      </p:sp>
      <p:sp>
        <p:nvSpPr>
          <p:cNvPr id="8" name="AutoShape 2" descr="Resultado de imagen para residuos electronicos">
            <a:extLst>
              <a:ext uri="{FF2B5EF4-FFF2-40B4-BE49-F238E27FC236}">
                <a16:creationId xmlns:a16="http://schemas.microsoft.com/office/drawing/2014/main" id="{74FA52A5-89B4-4EEB-933B-3F28114329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1 Título">
            <a:extLst>
              <a:ext uri="{FF2B5EF4-FFF2-40B4-BE49-F238E27FC236}">
                <a16:creationId xmlns:a16="http://schemas.microsoft.com/office/drawing/2014/main" id="{86E7F59C-E9DF-4EFA-9370-7BFA117F29C9}"/>
              </a:ext>
            </a:extLst>
          </p:cNvPr>
          <p:cNvSpPr txBox="1">
            <a:spLocks/>
          </p:cNvSpPr>
          <p:nvPr/>
        </p:nvSpPr>
        <p:spPr>
          <a:xfrm>
            <a:off x="6553200" y="346524"/>
            <a:ext cx="51784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haroni" pitchFamily="2" charset="-79"/>
              </a:rPr>
              <a:t>Diclofenaco (</a:t>
            </a:r>
            <a:r>
              <a:rPr lang="es-EC" sz="32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haroni" pitchFamily="2" charset="-79"/>
              </a:rPr>
              <a:t>DCF</a:t>
            </a:r>
            <a:r>
              <a:rPr lang="es-EC" sz="32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haroni" pitchFamily="2" charset="-79"/>
              </a:rPr>
              <a:t>)</a:t>
            </a:r>
            <a:endParaRPr lang="en-US" sz="3200" b="1" dirty="0">
              <a:solidFill>
                <a:srgbClr val="003300"/>
              </a:solidFill>
              <a:latin typeface="Arial Black" panose="020B0A04020102020204" pitchFamily="34" charset="0"/>
              <a:cs typeface="Aharoni" pitchFamily="2" charset="-79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29AC8DB-8E73-482C-B01C-44E8BBD38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3971" y="5780474"/>
            <a:ext cx="392447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Estructura orgánica de la carbamazepina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altLang="es-EC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Yang et al, 2016</a:t>
            </a:r>
            <a:r>
              <a:rPr kumimoji="0" lang="en-US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altLang="es-EC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3" name="Picture 42" descr="Carbamazepina - Wikipedia, la enciclopedia libre">
            <a:extLst>
              <a:ext uri="{FF2B5EF4-FFF2-40B4-BE49-F238E27FC236}">
                <a16:creationId xmlns:a16="http://schemas.microsoft.com/office/drawing/2014/main" id="{1E0D30DE-3248-4578-8DCB-F8371ED45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990" y="3595530"/>
            <a:ext cx="2608433" cy="191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5E7FC0-34CA-46D5-A3F0-A59A3B85A438}"/>
              </a:ext>
            </a:extLst>
          </p:cNvPr>
          <p:cNvSpPr txBox="1"/>
          <p:nvPr/>
        </p:nvSpPr>
        <p:spPr>
          <a:xfrm>
            <a:off x="517314" y="1489524"/>
            <a:ext cx="50861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 utiliza para el tratamiento de las convulsiones.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</a:t>
            </a:r>
            <a:r>
              <a:rPr lang="es-EC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 un compuesto </a:t>
            </a:r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 venta libre.</a:t>
            </a:r>
            <a:endParaRPr lang="es-EC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9CB2FF-103E-498A-83C2-1815D8B5352E}"/>
              </a:ext>
            </a:extLst>
          </p:cNvPr>
          <p:cNvSpPr/>
          <p:nvPr/>
        </p:nvSpPr>
        <p:spPr>
          <a:xfrm>
            <a:off x="155576" y="160338"/>
            <a:ext cx="5771984" cy="6469062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7919A08-1DC2-4300-9111-D4441ED7986B}"/>
              </a:ext>
            </a:extLst>
          </p:cNvPr>
          <p:cNvSpPr/>
          <p:nvPr/>
        </p:nvSpPr>
        <p:spPr>
          <a:xfrm>
            <a:off x="6296523" y="160338"/>
            <a:ext cx="5771984" cy="6469062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7BC774-E133-406E-91CB-F023C46B98A7}"/>
              </a:ext>
            </a:extLst>
          </p:cNvPr>
          <p:cNvSpPr txBox="1"/>
          <p:nvPr/>
        </p:nvSpPr>
        <p:spPr>
          <a:xfrm>
            <a:off x="6475412" y="1493569"/>
            <a:ext cx="5334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Actividad es analgésica</a:t>
            </a: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y antiinflamatoria.</a:t>
            </a:r>
          </a:p>
          <a:p>
            <a:endParaRPr lang="es-ES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Presenta una absorción rápida en el metabolismo.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r>
              <a:rPr lang="es-ES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 excreta por la bilis en un 35 % y por la orina en un 65 %.</a:t>
            </a:r>
            <a:endParaRPr lang="es-EC" dirty="0"/>
          </a:p>
        </p:txBody>
      </p:sp>
      <p:pic>
        <p:nvPicPr>
          <p:cNvPr id="19" name="Picture 18" descr="Diclofenaco - Wikipedia, la enciclopedia libre">
            <a:extLst>
              <a:ext uri="{FF2B5EF4-FFF2-40B4-BE49-F238E27FC236}">
                <a16:creationId xmlns:a16="http://schemas.microsoft.com/office/drawing/2014/main" id="{6EA0809D-6284-40F5-B3B0-C492C87239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741953"/>
            <a:ext cx="2386114" cy="183695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E5C95AC4-0396-416C-988A-EF774905E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021" y="5780474"/>
            <a:ext cx="350128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Estructura orgánica del diclofenaco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altLang="es-EC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Drugbank</a:t>
            </a:r>
            <a:r>
              <a:rPr kumimoji="0" lang="en-US" altLang="es-EC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2019</a:t>
            </a:r>
            <a:r>
              <a:rPr kumimoji="0" lang="en-US" altLang="es-EC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altLang="es-EC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Marcador de número de diapositiva 5">
            <a:extLst>
              <a:ext uri="{FF2B5EF4-FFF2-40B4-BE49-F238E27FC236}">
                <a16:creationId xmlns:a16="http://schemas.microsoft.com/office/drawing/2014/main" id="{D014A8FC-A359-45E4-9A53-CE74417B6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8298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FCB1B00-141C-4A25-BA60-40B9EBFCF14C}" type="slidenum">
              <a:rPr lang="es-CL" sz="1400" smtClean="0">
                <a:solidFill>
                  <a:schemeClr val="bg1">
                    <a:lumMod val="50000"/>
                  </a:schemeClr>
                </a:solidFill>
                <a:latin typeface="+mj-lt"/>
                <a:ea typeface="MS PGothic" pitchFamily="34" charset="-128"/>
              </a:rPr>
              <a:pPr/>
              <a:t>7</a:t>
            </a:fld>
            <a:endParaRPr lang="es-CL" sz="1400" dirty="0">
              <a:solidFill>
                <a:schemeClr val="bg1">
                  <a:lumMod val="50000"/>
                </a:schemeClr>
              </a:solidFill>
              <a:latin typeface="+mj-lt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5774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Resultado de imagen para residuos electronicos">
            <a:extLst>
              <a:ext uri="{FF2B5EF4-FFF2-40B4-BE49-F238E27FC236}">
                <a16:creationId xmlns:a16="http://schemas.microsoft.com/office/drawing/2014/main" id="{74FA52A5-89B4-4EEB-933B-3F28114329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5E7FC0-34CA-46D5-A3F0-A59A3B85A438}"/>
              </a:ext>
            </a:extLst>
          </p:cNvPr>
          <p:cNvSpPr txBox="1"/>
          <p:nvPr/>
        </p:nvSpPr>
        <p:spPr>
          <a:xfrm>
            <a:off x="838200" y="3986154"/>
            <a:ext cx="10469490" cy="1805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Arial Black" panose="020B0A04020102020204" pitchFamily="34" charset="0"/>
                <a:ea typeface="Times New Roman" panose="02020603050405020304" pitchFamily="18" charset="0"/>
              </a:rPr>
              <a:t>NANOTECNOLOGÍA PARA TRATAMIENTO DE AGUAS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latin typeface="Arial" panose="020B0604020202020204" pitchFamily="34" charset="0"/>
                <a:ea typeface="Times New Roman" panose="02020603050405020304" pitchFamily="18" charset="0"/>
              </a:rPr>
              <a:t>P</a:t>
            </a:r>
            <a:r>
              <a:rPr lang="es-E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otencia a los procesos convencionales: adsorción, floculación y coagulación</a:t>
            </a:r>
            <a:r>
              <a:rPr lang="es-EC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dirty="0">
                <a:latin typeface="Arial" panose="020B0604020202020204" pitchFamily="34" charset="0"/>
                <a:ea typeface="Times New Roman" panose="02020603050405020304" pitchFamily="18" charset="0"/>
              </a:rPr>
              <a:t>F</a:t>
            </a:r>
            <a:r>
              <a:rPr lang="es-EC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avorece al desarrollo de tratamientos más eficientes y avanzados en agua.</a:t>
            </a:r>
          </a:p>
        </p:txBody>
      </p:sp>
      <p:sp>
        <p:nvSpPr>
          <p:cNvPr id="15" name="Marcador de número de diapositiva 5">
            <a:extLst>
              <a:ext uri="{FF2B5EF4-FFF2-40B4-BE49-F238E27FC236}">
                <a16:creationId xmlns:a16="http://schemas.microsoft.com/office/drawing/2014/main" id="{58D3373B-053E-4CEE-B89D-83F6DF76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8298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FCB1B00-141C-4A25-BA60-40B9EBFCF14C}" type="slidenum">
              <a:rPr lang="es-CL" sz="1400" smtClean="0">
                <a:solidFill>
                  <a:schemeClr val="bg1">
                    <a:lumMod val="50000"/>
                  </a:schemeClr>
                </a:solidFill>
                <a:latin typeface="+mj-lt"/>
                <a:ea typeface="MS PGothic" pitchFamily="34" charset="-128"/>
              </a:rPr>
              <a:pPr/>
              <a:t>8</a:t>
            </a:fld>
            <a:endParaRPr lang="es-CL" sz="1400" dirty="0">
              <a:solidFill>
                <a:schemeClr val="bg1">
                  <a:lumMod val="50000"/>
                </a:schemeClr>
              </a:solidFill>
              <a:latin typeface="+mj-lt"/>
              <a:ea typeface="MS PGothic" pitchFamily="34" charset="-128"/>
            </a:endParaRP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11C9D9B6-B6E5-433D-9C0C-A2D2D334D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90057"/>
            <a:ext cx="6169025" cy="769249"/>
          </a:xfrm>
        </p:spPr>
        <p:txBody>
          <a:bodyPr>
            <a:noAutofit/>
          </a:bodyPr>
          <a:lstStyle/>
          <a:p>
            <a:r>
              <a:rPr lang="es-EC" sz="40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haroni" pitchFamily="2" charset="-79"/>
              </a:rPr>
              <a:t>¿Cómo remover CE?</a:t>
            </a:r>
            <a:endParaRPr lang="en-US" sz="4000" b="1" dirty="0">
              <a:solidFill>
                <a:srgbClr val="003300"/>
              </a:solidFill>
              <a:latin typeface="Arial Black" panose="020B0A04020102020204" pitchFamily="34" charset="0"/>
              <a:cs typeface="Aharoni" pitchFamily="2" charset="-79"/>
            </a:endParaRPr>
          </a:p>
        </p:txBody>
      </p:sp>
      <p:pic>
        <p:nvPicPr>
          <p:cNvPr id="3074" name="Picture 2" descr="Plantas de tratamiento de agua | Vector Gratis">
            <a:extLst>
              <a:ext uri="{FF2B5EF4-FFF2-40B4-BE49-F238E27FC236}">
                <a16:creationId xmlns:a16="http://schemas.microsoft.com/office/drawing/2014/main" id="{3192146E-349D-4356-8BF1-1610F43A7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" b="20425"/>
          <a:stretch/>
        </p:blipFill>
        <p:spPr bwMode="auto">
          <a:xfrm>
            <a:off x="7086600" y="167156"/>
            <a:ext cx="5109411" cy="3261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A25F52F-1FEC-4BA3-824E-3BD96856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UNIVERSIDAD DE LAS </a:t>
            </a:r>
            <a:r>
              <a:rPr lang="en-US" dirty="0" err="1"/>
              <a:t>FUERZAS</a:t>
            </a:r>
            <a:r>
              <a:rPr lang="en-US" dirty="0"/>
              <a:t> ARMADAS “</a:t>
            </a:r>
            <a:r>
              <a:rPr lang="en-US" dirty="0" err="1"/>
              <a:t>ESPE</a:t>
            </a:r>
            <a:r>
              <a:rPr lang="en-US" dirty="0"/>
              <a:t>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9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6" name="Rectangle 7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11C9D9B6-B6E5-433D-9C0C-A2D2D334D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39" y="441325"/>
            <a:ext cx="5572661" cy="115887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b="1" dirty="0" err="1">
                <a:solidFill>
                  <a:srgbClr val="008A3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NANOPARTÍCULAS</a:t>
            </a:r>
            <a:endParaRPr lang="en-US" b="1" dirty="0">
              <a:solidFill>
                <a:srgbClr val="008A3E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arcador de número de diapositiva 5">
            <a:extLst>
              <a:ext uri="{FF2B5EF4-FFF2-40B4-BE49-F238E27FC236}">
                <a16:creationId xmlns:a16="http://schemas.microsoft.com/office/drawing/2014/main" id="{58D3373B-053E-4CEE-B89D-83F6DF76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FCB1B00-141C-4A25-BA60-40B9EBFCF14C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AutoShape 2" descr="Resultado de imagen para residuos electronicos">
            <a:extLst>
              <a:ext uri="{FF2B5EF4-FFF2-40B4-BE49-F238E27FC236}">
                <a16:creationId xmlns:a16="http://schemas.microsoft.com/office/drawing/2014/main" id="{74FA52A5-89B4-4EEB-933B-3F28114329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6" descr="Nanopartículas y nanolaboratorios en tu propio jardín">
            <a:extLst>
              <a:ext uri="{FF2B5EF4-FFF2-40B4-BE49-F238E27FC236}">
                <a16:creationId xmlns:a16="http://schemas.microsoft.com/office/drawing/2014/main" id="{239F594D-0311-4E4E-9554-702C2C8EB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548" y="743786"/>
            <a:ext cx="5082791" cy="536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arcador de número de diapositiva 5">
            <a:extLst>
              <a:ext uri="{FF2B5EF4-FFF2-40B4-BE49-F238E27FC236}">
                <a16:creationId xmlns:a16="http://schemas.microsoft.com/office/drawing/2014/main" id="{25276194-9523-4B27-9B5B-D1F164172C4F}"/>
              </a:ext>
            </a:extLst>
          </p:cNvPr>
          <p:cNvSpPr txBox="1">
            <a:spLocks/>
          </p:cNvSpPr>
          <p:nvPr/>
        </p:nvSpPr>
        <p:spPr bwMode="auto">
          <a:xfrm>
            <a:off x="9829800" y="649287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CB1B00-141C-4A25-BA60-40B9EBFCF14C}" type="slidenum">
              <a:rPr lang="es-CL" sz="1400" smtClean="0">
                <a:solidFill>
                  <a:schemeClr val="bg1">
                    <a:lumMod val="50000"/>
                  </a:schemeClr>
                </a:solidFill>
                <a:latin typeface="+mj-lt"/>
                <a:ea typeface="MS PGothic" pitchFamily="34" charset="-128"/>
              </a:rPr>
              <a:pPr/>
              <a:t>9</a:t>
            </a:fld>
            <a:endParaRPr lang="es-CL" sz="1400" dirty="0">
              <a:solidFill>
                <a:schemeClr val="bg1">
                  <a:lumMod val="50000"/>
                </a:schemeClr>
              </a:solidFill>
              <a:latin typeface="+mj-lt"/>
              <a:ea typeface="MS PGothic" pitchFamily="34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94EED9-CF6D-4179-8F40-8F42FEA6C614}"/>
              </a:ext>
            </a:extLst>
          </p:cNvPr>
          <p:cNvSpPr txBox="1"/>
          <p:nvPr/>
        </p:nvSpPr>
        <p:spPr>
          <a:xfrm>
            <a:off x="344070" y="2286000"/>
            <a:ext cx="5576674" cy="3323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Sobresaturación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fases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solubles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cuando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ocurre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cambio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solubilidad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Propiedades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físicas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químicas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únicas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Poseen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gran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área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superficie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nano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tamaño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FE371245-F521-4F84-ACFC-D040B56A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UNIVERSIDAD DE LAS </a:t>
            </a:r>
            <a:r>
              <a:rPr lang="en-US" dirty="0" err="1"/>
              <a:t>FUERZAS</a:t>
            </a:r>
            <a:r>
              <a:rPr lang="en-US" dirty="0"/>
              <a:t> ARMADAS “</a:t>
            </a:r>
            <a:r>
              <a:rPr lang="en-US" dirty="0" err="1"/>
              <a:t>ESPE</a:t>
            </a:r>
            <a:r>
              <a:rPr lang="en-US" dirty="0"/>
              <a:t>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94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5379</TotalTime>
  <Words>3378</Words>
  <Application>Microsoft Office PowerPoint</Application>
  <PresentationFormat>Widescreen</PresentationFormat>
  <Paragraphs>1032</Paragraphs>
  <Slides>40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Arial Black</vt:lpstr>
      <vt:lpstr>Calibri</vt:lpstr>
      <vt:lpstr>Cambria Math</vt:lpstr>
      <vt:lpstr>Symbol</vt:lpstr>
      <vt:lpstr>Times New Roman</vt:lpstr>
      <vt:lpstr>Tema de Office</vt:lpstr>
      <vt:lpstr>Trabajo de titulación, previo a la obtención del título de Magister en Sistemas de Gestión Ambiental   CONTAMINANTES EMERGENTES, DICLOFENACO Y CARBAMAZEPINA EN EL RÍO MACHÁNGARA, QUITO DM, ANÁLISIS DE REMOCIÓN MEDIANTE NANO ADSORCIÓN Y DISEÑO DE LA FASE DE RETENCIÓN PARA ADAPTARSE A UNA PLANTA DE TRATAMIENTO DE AGUAS RESIDUALES   Autor: Ibarra Burgos, Raquel  Director: Ing. Bolaños Guerrón, Darío Roberto, PhD.</vt:lpstr>
      <vt:lpstr>CONTENIDO</vt:lpstr>
      <vt:lpstr>1. INTRODUCCIÓN</vt:lpstr>
      <vt:lpstr>PowerPoint Presentation</vt:lpstr>
      <vt:lpstr>Contaminantes emergentes a nivel mundial</vt:lpstr>
      <vt:lpstr>PowerPoint Presentation</vt:lpstr>
      <vt:lpstr>Carbamazepina (CBZ)</vt:lpstr>
      <vt:lpstr>¿Cómo remover CE?</vt:lpstr>
      <vt:lpstr>NANOPARTÍCULAS</vt:lpstr>
      <vt:lpstr>2. OBJETIVOS</vt:lpstr>
      <vt:lpstr>2. OBJETIVOS</vt:lpstr>
      <vt:lpstr>3. METODOLOGÍA</vt:lpstr>
      <vt:lpstr>3.1 Área de estudio e influencia</vt:lpstr>
      <vt:lpstr>3.2 Muestreo</vt:lpstr>
      <vt:lpstr>3.3 Caracterización fisicoquímica</vt:lpstr>
      <vt:lpstr>3.4 Determinación de carbamazepina y diclofenaco</vt:lpstr>
      <vt:lpstr>3.5 Evaluación de alternativas de remoción de CBZ y DFC en agua       mediante el uso de nanotecnología</vt:lpstr>
      <vt:lpstr>3.6 Degradación de contaminantes emergentes</vt:lpstr>
      <vt:lpstr>3.7 Diseño teórico de la fase de retención para adaptarse a una PTAR </vt:lpstr>
      <vt:lpstr>4.1. CARACTERIZACIÓN FISICOQUÍMICA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4.3. DETERMINACIÓN DE CARBAMAZEPINA</vt:lpstr>
      <vt:lpstr>4.3. DETERMINACIÓN DE DICLOFENACO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R1</cp:lastModifiedBy>
  <cp:revision>690</cp:revision>
  <dcterms:created xsi:type="dcterms:W3CDTF">2017-03-20T02:43:11Z</dcterms:created>
  <dcterms:modified xsi:type="dcterms:W3CDTF">2021-12-16T01:48:19Z</dcterms:modified>
</cp:coreProperties>
</file>