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3712" r:id="rId1"/>
  </p:sldMasterIdLst>
  <p:notesMasterIdLst>
    <p:notesMasterId r:id="rId28"/>
  </p:notesMasterIdLst>
  <p:handoutMasterIdLst>
    <p:handoutMasterId r:id="rId29"/>
  </p:handoutMasterIdLst>
  <p:sldIdLst>
    <p:sldId id="584" r:id="rId2"/>
    <p:sldId id="285" r:id="rId3"/>
    <p:sldId id="257" r:id="rId4"/>
    <p:sldId id="258" r:id="rId5"/>
    <p:sldId id="261" r:id="rId6"/>
    <p:sldId id="262" r:id="rId7"/>
    <p:sldId id="259" r:id="rId8"/>
    <p:sldId id="260" r:id="rId9"/>
    <p:sldId id="587" r:id="rId10"/>
    <p:sldId id="264" r:id="rId11"/>
    <p:sldId id="383" r:id="rId12"/>
    <p:sldId id="269" r:id="rId13"/>
    <p:sldId id="386" r:id="rId14"/>
    <p:sldId id="276" r:id="rId15"/>
    <p:sldId id="277" r:id="rId16"/>
    <p:sldId id="278" r:id="rId17"/>
    <p:sldId id="588" r:id="rId18"/>
    <p:sldId id="279" r:id="rId19"/>
    <p:sldId id="280" r:id="rId20"/>
    <p:sldId id="270" r:id="rId21"/>
    <p:sldId id="271" r:id="rId22"/>
    <p:sldId id="272" r:id="rId23"/>
    <p:sldId id="273" r:id="rId24"/>
    <p:sldId id="281" r:id="rId25"/>
    <p:sldId id="282" r:id="rId26"/>
    <p:sldId id="583"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370B"/>
    <a:srgbClr val="009900"/>
    <a:srgbClr val="99FF33"/>
    <a:srgbClr val="99FF99"/>
    <a:srgbClr val="65BE28"/>
    <a:srgbClr val="1AFE91"/>
    <a:srgbClr val="1930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53" autoAdjust="0"/>
    <p:restoredTop sz="94660"/>
  </p:normalViewPr>
  <p:slideViewPr>
    <p:cSldViewPr snapToGrid="0">
      <p:cViewPr varScale="1">
        <p:scale>
          <a:sx n="86" d="100"/>
          <a:sy n="86" d="100"/>
        </p:scale>
        <p:origin x="60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11"/>
    </mc:Choice>
    <mc:Fallback>
      <c:style val="11"/>
    </mc:Fallback>
  </mc:AlternateContent>
  <c:chart>
    <c:autoTitleDeleted val="1"/>
    <c:plotArea>
      <c:layout>
        <c:manualLayout>
          <c:layoutTarget val="inner"/>
          <c:xMode val="edge"/>
          <c:yMode val="edge"/>
          <c:x val="4.6610623446486879E-2"/>
          <c:y val="3.0770626588153445E-2"/>
          <c:w val="0.92732182519054596"/>
          <c:h val="0.9273221382064506"/>
        </c:manualLayout>
      </c:layout>
      <c:doughnutChart>
        <c:varyColors val="1"/>
        <c:ser>
          <c:idx val="0"/>
          <c:order val="0"/>
          <c:tx>
            <c:strRef>
              <c:f>Tabelle1!$B$1</c:f>
              <c:strCache>
                <c:ptCount val="1"/>
                <c:pt idx="0">
                  <c:v>EDIT</c:v>
                </c:pt>
              </c:strCache>
            </c:strRef>
          </c:tx>
          <c:spPr>
            <a:solidFill>
              <a:schemeClr val="accent1">
                <a:lumMod val="40000"/>
                <a:lumOff val="60000"/>
              </a:schemeClr>
            </a:solidFill>
            <a:ln w="28575">
              <a:solidFill>
                <a:schemeClr val="accent1">
                  <a:lumMod val="40000"/>
                  <a:lumOff val="60000"/>
                </a:schemeClr>
              </a:solidFill>
            </a:ln>
            <a:effectLst/>
          </c:spPr>
          <c:dPt>
            <c:idx val="0"/>
            <c:bubble3D val="0"/>
            <c:extLst>
              <c:ext xmlns:c16="http://schemas.microsoft.com/office/drawing/2014/chart" uri="{C3380CC4-5D6E-409C-BE32-E72D297353CC}">
                <c16:uniqueId val="{00000001-5374-4623-8E01-07E7C770BEAA}"/>
              </c:ext>
            </c:extLst>
          </c:dPt>
          <c:dPt>
            <c:idx val="1"/>
            <c:bubble3D val="0"/>
            <c:extLst>
              <c:ext xmlns:c16="http://schemas.microsoft.com/office/drawing/2014/chart" uri="{C3380CC4-5D6E-409C-BE32-E72D297353CC}">
                <c16:uniqueId val="{00000003-5374-4623-8E01-07E7C770BEAA}"/>
              </c:ext>
            </c:extLst>
          </c:dPt>
          <c:dPt>
            <c:idx val="2"/>
            <c:bubble3D val="0"/>
            <c:extLst>
              <c:ext xmlns:c16="http://schemas.microsoft.com/office/drawing/2014/chart" uri="{C3380CC4-5D6E-409C-BE32-E72D297353CC}">
                <c16:uniqueId val="{00000005-5374-4623-8E01-07E7C770BEAA}"/>
              </c:ext>
            </c:extLst>
          </c:dPt>
          <c:dPt>
            <c:idx val="3"/>
            <c:bubble3D val="0"/>
            <c:extLst>
              <c:ext xmlns:c16="http://schemas.microsoft.com/office/drawing/2014/chart" uri="{C3380CC4-5D6E-409C-BE32-E72D297353CC}">
                <c16:uniqueId val="{00000007-5374-4623-8E01-07E7C770BEAA}"/>
              </c:ext>
            </c:extLst>
          </c:dPt>
          <c:dPt>
            <c:idx val="4"/>
            <c:bubble3D val="0"/>
            <c:extLst>
              <c:ext xmlns:c16="http://schemas.microsoft.com/office/drawing/2014/chart" uri="{C3380CC4-5D6E-409C-BE32-E72D297353CC}">
                <c16:uniqueId val="{00000009-5374-4623-8E01-07E7C770BEAA}"/>
              </c:ext>
            </c:extLst>
          </c:dPt>
          <c:dPt>
            <c:idx val="5"/>
            <c:bubble3D val="0"/>
            <c:extLst>
              <c:ext xmlns:c16="http://schemas.microsoft.com/office/drawing/2014/chart" uri="{C3380CC4-5D6E-409C-BE32-E72D297353CC}">
                <c16:uniqueId val="{0000000B-5374-4623-8E01-07E7C770BEAA}"/>
              </c:ext>
            </c:extLst>
          </c:dPt>
          <c:dPt>
            <c:idx val="6"/>
            <c:bubble3D val="0"/>
            <c:extLst>
              <c:ext xmlns:c16="http://schemas.microsoft.com/office/drawing/2014/chart" uri="{C3380CC4-5D6E-409C-BE32-E72D297353CC}">
                <c16:uniqueId val="{0000000D-5374-4623-8E01-07E7C770BEAA}"/>
              </c:ext>
            </c:extLst>
          </c:dPt>
          <c:cat>
            <c:strRef>
              <c:f>Tabelle1!$A$2:$A$8</c:f>
              <c:strCache>
                <c:ptCount val="7"/>
                <c:pt idx="0">
                  <c:v>Description 1</c:v>
                </c:pt>
                <c:pt idx="1">
                  <c:v>Description 2</c:v>
                </c:pt>
                <c:pt idx="2">
                  <c:v>Description 3</c:v>
                </c:pt>
                <c:pt idx="3">
                  <c:v>Description 4</c:v>
                </c:pt>
                <c:pt idx="4">
                  <c:v>Description 5</c:v>
                </c:pt>
                <c:pt idx="5">
                  <c:v>Description 6</c:v>
                </c:pt>
                <c:pt idx="6">
                  <c:v>Description 7</c:v>
                </c:pt>
              </c:strCache>
            </c:strRef>
          </c:cat>
          <c:val>
            <c:numRef>
              <c:f>Tabelle1!$B$2:$B$8</c:f>
              <c:numCache>
                <c:formatCode>General</c:formatCode>
                <c:ptCount val="7"/>
                <c:pt idx="0">
                  <c:v>1</c:v>
                </c:pt>
                <c:pt idx="1">
                  <c:v>1</c:v>
                </c:pt>
                <c:pt idx="2">
                  <c:v>1</c:v>
                </c:pt>
                <c:pt idx="3">
                  <c:v>1</c:v>
                </c:pt>
                <c:pt idx="4">
                  <c:v>1</c:v>
                </c:pt>
                <c:pt idx="5">
                  <c:v>1</c:v>
                </c:pt>
                <c:pt idx="6">
                  <c:v>1</c:v>
                </c:pt>
              </c:numCache>
            </c:numRef>
          </c:val>
          <c:extLst>
            <c:ext xmlns:c16="http://schemas.microsoft.com/office/drawing/2014/chart" uri="{C3380CC4-5D6E-409C-BE32-E72D297353CC}">
              <c16:uniqueId val="{0000000E-5374-4623-8E01-07E7C770BEAA}"/>
            </c:ext>
          </c:extLst>
        </c:ser>
        <c:dLbls>
          <c:showLegendKey val="0"/>
          <c:showVal val="0"/>
          <c:showCatName val="0"/>
          <c:showSerName val="0"/>
          <c:showPercent val="0"/>
          <c:showBubbleSize val="0"/>
          <c:showLeaderLines val="0"/>
        </c:dLbls>
        <c:firstSliceAng val="0"/>
        <c:holeSize val="46"/>
      </c:doughnutChart>
    </c:plotArea>
    <c:plotVisOnly val="1"/>
    <c:dispBlanksAs val="zero"/>
    <c:showDLblsOverMax val="0"/>
  </c:chart>
  <c:spPr>
    <a:solidFill>
      <a:schemeClr val="bg1">
        <a:lumMod val="95000"/>
      </a:schemeClr>
    </a:solidFill>
    <a:ln>
      <a:noFill/>
    </a:ln>
  </c:spPr>
  <c:txPr>
    <a:bodyPr/>
    <a:lstStyle/>
    <a:p>
      <a:pPr>
        <a:defRPr sz="1800"/>
      </a:pPr>
      <a:endParaRPr lang="es-EC"/>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11"/>
    </mc:Choice>
    <mc:Fallback>
      <c:style val="11"/>
    </mc:Fallback>
  </mc:AlternateContent>
  <c:chart>
    <c:autoTitleDeleted val="1"/>
    <c:plotArea>
      <c:layout>
        <c:manualLayout>
          <c:layoutTarget val="inner"/>
          <c:xMode val="edge"/>
          <c:yMode val="edge"/>
          <c:x val="8.7649536871781411E-2"/>
          <c:y val="7.0560123984635598E-2"/>
          <c:w val="0.92732182519054596"/>
          <c:h val="0.9273221382064506"/>
        </c:manualLayout>
      </c:layout>
      <c:doughnutChart>
        <c:varyColors val="0"/>
        <c:dLbls>
          <c:showLegendKey val="0"/>
          <c:showVal val="0"/>
          <c:showCatName val="0"/>
          <c:showSerName val="0"/>
          <c:showPercent val="0"/>
          <c:showBubbleSize val="0"/>
          <c:showLeaderLines val="0"/>
        </c:dLbls>
        <c:firstSliceAng val="0"/>
        <c:holeSize val="46"/>
      </c:doughnutChart>
    </c:plotArea>
    <c:plotVisOnly val="1"/>
    <c:dispBlanksAs val="zero"/>
    <c:showDLblsOverMax val="0"/>
  </c:chart>
  <c:spPr>
    <a:ln>
      <a:noFill/>
    </a:ln>
  </c:spPr>
  <c:txPr>
    <a:bodyPr/>
    <a:lstStyle/>
    <a:p>
      <a:pPr>
        <a:defRPr sz="1800"/>
      </a:pPr>
      <a:endParaRPr lang="es-EC"/>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F9090C-A163-4D6E-B829-B25AFC79FCA9}"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s-EC"/>
        </a:p>
      </dgm:t>
    </dgm:pt>
    <dgm:pt modelId="{485F6D9F-AAA8-4CB1-BF17-A3D25FB134AE}">
      <dgm:prSet phldrT="[Texto]" custT="1"/>
      <dgm:spPr/>
      <dgm:t>
        <a:bodyPr/>
        <a:lstStyle/>
        <a:p>
          <a:r>
            <a:rPr lang="es-EC" sz="1400" b="1" dirty="0">
              <a:solidFill>
                <a:srgbClr val="1D370B"/>
              </a:solidFill>
              <a:latin typeface="+mj-lt"/>
              <a:ea typeface="Calibri" panose="020F0502020204030204" pitchFamily="34" charset="0"/>
            </a:rPr>
            <a:t>Test de 2 millas</a:t>
          </a:r>
          <a:endParaRPr lang="es-EC" sz="1400" b="1" dirty="0">
            <a:solidFill>
              <a:srgbClr val="1D370B"/>
            </a:solidFill>
            <a:latin typeface="+mj-lt"/>
          </a:endParaRPr>
        </a:p>
      </dgm:t>
    </dgm:pt>
    <dgm:pt modelId="{6E95E2AF-45A9-498E-9DA7-AFCF5B292DC9}" type="parTrans" cxnId="{58E2E846-CA65-495E-B30B-70CFB58505D4}">
      <dgm:prSet/>
      <dgm:spPr/>
      <dgm:t>
        <a:bodyPr/>
        <a:lstStyle/>
        <a:p>
          <a:endParaRPr lang="es-EC" sz="2400" b="1">
            <a:solidFill>
              <a:srgbClr val="1D370B"/>
            </a:solidFill>
            <a:latin typeface="+mj-lt"/>
          </a:endParaRPr>
        </a:p>
      </dgm:t>
    </dgm:pt>
    <dgm:pt modelId="{21A325B4-CFBC-406D-A0CA-975A26FF8E57}" type="sibTrans" cxnId="{58E2E846-CA65-495E-B30B-70CFB58505D4}">
      <dgm:prSet>
        <dgm:style>
          <a:lnRef idx="1">
            <a:schemeClr val="accent3"/>
          </a:lnRef>
          <a:fillRef idx="0">
            <a:schemeClr val="accent3"/>
          </a:fillRef>
          <a:effectRef idx="0">
            <a:schemeClr val="accent3"/>
          </a:effectRef>
          <a:fontRef idx="minor">
            <a:schemeClr val="tx1"/>
          </a:fontRef>
        </dgm:style>
      </dgm:prSet>
      <dgm:spPr>
        <a:ln w="38100">
          <a:solidFill>
            <a:schemeClr val="accent3">
              <a:lumMod val="60000"/>
              <a:lumOff val="40000"/>
            </a:schemeClr>
          </a:solidFill>
        </a:ln>
      </dgm:spPr>
      <dgm:t>
        <a:bodyPr/>
        <a:lstStyle/>
        <a:p>
          <a:endParaRPr lang="es-EC" sz="2400" b="1">
            <a:solidFill>
              <a:srgbClr val="1D370B"/>
            </a:solidFill>
            <a:latin typeface="+mj-lt"/>
          </a:endParaRPr>
        </a:p>
      </dgm:t>
    </dgm:pt>
    <dgm:pt modelId="{A7BE7D2E-B023-4517-8440-9E883C2ED99C}">
      <dgm:prSet phldrT="[Texto]" custT="1"/>
      <dgm:spPr/>
      <dgm:t>
        <a:bodyPr/>
        <a:lstStyle/>
        <a:p>
          <a:r>
            <a:rPr lang="es-EC" sz="1400" b="1" dirty="0">
              <a:solidFill>
                <a:srgbClr val="1D370B"/>
              </a:solidFill>
              <a:latin typeface="+mj-lt"/>
              <a:ea typeface="Calibri" panose="020F0502020204030204" pitchFamily="34" charset="0"/>
            </a:rPr>
            <a:t>Entrenamiento HIIT</a:t>
          </a:r>
          <a:endParaRPr lang="es-EC" sz="1400" b="1" dirty="0">
            <a:solidFill>
              <a:srgbClr val="1D370B"/>
            </a:solidFill>
            <a:latin typeface="+mj-lt"/>
          </a:endParaRPr>
        </a:p>
      </dgm:t>
    </dgm:pt>
    <dgm:pt modelId="{E0268727-A46B-44D0-B2ED-EEADCC958022}" type="parTrans" cxnId="{B0AE2CDD-343B-46DC-8BF9-638DEF2F6032}">
      <dgm:prSet/>
      <dgm:spPr/>
      <dgm:t>
        <a:bodyPr/>
        <a:lstStyle/>
        <a:p>
          <a:endParaRPr lang="es-EC" sz="2400" b="1">
            <a:solidFill>
              <a:srgbClr val="1D370B"/>
            </a:solidFill>
            <a:latin typeface="+mj-lt"/>
          </a:endParaRPr>
        </a:p>
      </dgm:t>
    </dgm:pt>
    <dgm:pt modelId="{8E50C6AE-D314-40E9-A5C5-81F08071E718}" type="sibTrans" cxnId="{B0AE2CDD-343B-46DC-8BF9-638DEF2F6032}">
      <dgm:prSet/>
      <dgm:spPr>
        <a:ln w="38100">
          <a:solidFill>
            <a:schemeClr val="accent3">
              <a:lumMod val="75000"/>
            </a:schemeClr>
          </a:solidFill>
        </a:ln>
      </dgm:spPr>
      <dgm:t>
        <a:bodyPr/>
        <a:lstStyle/>
        <a:p>
          <a:endParaRPr lang="es-EC" sz="2400" b="1">
            <a:solidFill>
              <a:srgbClr val="1D370B"/>
            </a:solidFill>
            <a:latin typeface="+mj-lt"/>
          </a:endParaRPr>
        </a:p>
      </dgm:t>
    </dgm:pt>
    <dgm:pt modelId="{93B47E51-C457-489C-8ED5-C6E516C3A7D5}">
      <dgm:prSet phldrT="[Texto]" custT="1"/>
      <dgm:spPr/>
      <dgm:t>
        <a:bodyPr/>
        <a:lstStyle/>
        <a:p>
          <a:r>
            <a:rPr lang="es-EC" sz="1400" b="1">
              <a:solidFill>
                <a:srgbClr val="1D370B"/>
              </a:solidFill>
              <a:latin typeface="+mj-lt"/>
              <a:ea typeface="Calibri" panose="020F0502020204030204" pitchFamily="34" charset="0"/>
            </a:rPr>
            <a:t>Permita a los participantes tener un mejor rendimiento</a:t>
          </a:r>
          <a:endParaRPr lang="es-EC" sz="1400" b="1" dirty="0">
            <a:solidFill>
              <a:srgbClr val="1D370B"/>
            </a:solidFill>
            <a:latin typeface="+mj-lt"/>
          </a:endParaRPr>
        </a:p>
      </dgm:t>
    </dgm:pt>
    <dgm:pt modelId="{9E377EA4-782B-4689-AF0C-43C9B109F415}" type="parTrans" cxnId="{649D7798-848D-4287-8F1D-49DD39E7C057}">
      <dgm:prSet/>
      <dgm:spPr/>
      <dgm:t>
        <a:bodyPr/>
        <a:lstStyle/>
        <a:p>
          <a:endParaRPr lang="es-EC" sz="2400" b="1">
            <a:solidFill>
              <a:srgbClr val="1D370B"/>
            </a:solidFill>
            <a:latin typeface="+mj-lt"/>
          </a:endParaRPr>
        </a:p>
      </dgm:t>
    </dgm:pt>
    <dgm:pt modelId="{2FDC9E37-B604-4694-AAD1-2FE304B59C25}" type="sibTrans" cxnId="{649D7798-848D-4287-8F1D-49DD39E7C057}">
      <dgm:prSet/>
      <dgm:spPr>
        <a:solidFill>
          <a:srgbClr val="009900"/>
        </a:solidFill>
        <a:ln w="38100"/>
      </dgm:spPr>
      <dgm:t>
        <a:bodyPr/>
        <a:lstStyle/>
        <a:p>
          <a:endParaRPr lang="es-EC" sz="2400" b="1">
            <a:solidFill>
              <a:srgbClr val="1D370B"/>
            </a:solidFill>
            <a:latin typeface="+mj-lt"/>
          </a:endParaRPr>
        </a:p>
      </dgm:t>
    </dgm:pt>
    <dgm:pt modelId="{2340C804-4A23-4035-884D-18EDD6DA0C27}">
      <dgm:prSet phldrT="[Texto]" custT="1"/>
      <dgm:spPr/>
      <dgm:t>
        <a:bodyPr/>
        <a:lstStyle/>
        <a:p>
          <a:r>
            <a:rPr lang="es-EC" sz="1400" b="1">
              <a:solidFill>
                <a:srgbClr val="1D370B"/>
              </a:solidFill>
              <a:latin typeface="+mj-lt"/>
              <a:ea typeface="Calibri" panose="020F0502020204030204" pitchFamily="34" charset="0"/>
            </a:rPr>
            <a:t>Alcanzar un resultado óptimo</a:t>
          </a:r>
          <a:endParaRPr lang="es-EC" sz="1400" b="1" dirty="0">
            <a:solidFill>
              <a:srgbClr val="1D370B"/>
            </a:solidFill>
            <a:latin typeface="+mj-lt"/>
          </a:endParaRPr>
        </a:p>
      </dgm:t>
    </dgm:pt>
    <dgm:pt modelId="{9D66EFD9-BC5A-4B7E-95D9-9D2D64316521}" type="parTrans" cxnId="{E159A20D-7C9A-46EC-BB83-569E6419E7C6}">
      <dgm:prSet/>
      <dgm:spPr/>
      <dgm:t>
        <a:bodyPr/>
        <a:lstStyle/>
        <a:p>
          <a:endParaRPr lang="es-EC" sz="2400" b="1">
            <a:solidFill>
              <a:srgbClr val="1D370B"/>
            </a:solidFill>
            <a:latin typeface="+mj-lt"/>
          </a:endParaRPr>
        </a:p>
      </dgm:t>
    </dgm:pt>
    <dgm:pt modelId="{6BA54774-DB2D-4D43-ADF1-1D063D37E1AC}" type="sibTrans" cxnId="{E159A20D-7C9A-46EC-BB83-569E6419E7C6}">
      <dgm:prSet/>
      <dgm:spPr>
        <a:solidFill>
          <a:schemeClr val="accent5">
            <a:lumMod val="75000"/>
          </a:schemeClr>
        </a:solidFill>
        <a:ln w="38100"/>
      </dgm:spPr>
      <dgm:t>
        <a:bodyPr/>
        <a:lstStyle/>
        <a:p>
          <a:endParaRPr lang="es-EC" sz="2400" b="1">
            <a:solidFill>
              <a:srgbClr val="1D370B"/>
            </a:solidFill>
            <a:latin typeface="+mj-lt"/>
          </a:endParaRPr>
        </a:p>
      </dgm:t>
    </dgm:pt>
    <dgm:pt modelId="{A265A552-C8C9-4174-8BEF-DB8ECD6AEC19}">
      <dgm:prSet phldrT="[Texto]" custT="1"/>
      <dgm:spPr/>
      <dgm:t>
        <a:bodyPr/>
        <a:lstStyle/>
        <a:p>
          <a:r>
            <a:rPr lang="es-EC" sz="1400" b="1">
              <a:solidFill>
                <a:srgbClr val="1D370B"/>
              </a:solidFill>
              <a:latin typeface="+mj-lt"/>
              <a:ea typeface="Calibri" panose="020F0502020204030204" pitchFamily="34" charset="0"/>
            </a:rPr>
            <a:t>Crecimiento de las potencialidades físicas</a:t>
          </a:r>
          <a:endParaRPr lang="es-EC" sz="1400" b="1" dirty="0">
            <a:solidFill>
              <a:srgbClr val="1D370B"/>
            </a:solidFill>
            <a:latin typeface="+mj-lt"/>
          </a:endParaRPr>
        </a:p>
      </dgm:t>
    </dgm:pt>
    <dgm:pt modelId="{5CFE597A-845C-46BB-8BCD-205BFCE32E25}" type="parTrans" cxnId="{AE7F540F-FDAE-4489-882D-5FA5B7AD67CC}">
      <dgm:prSet/>
      <dgm:spPr/>
      <dgm:t>
        <a:bodyPr/>
        <a:lstStyle/>
        <a:p>
          <a:endParaRPr lang="es-EC" sz="2400" b="1">
            <a:solidFill>
              <a:srgbClr val="1D370B"/>
            </a:solidFill>
            <a:latin typeface="+mj-lt"/>
          </a:endParaRPr>
        </a:p>
      </dgm:t>
    </dgm:pt>
    <dgm:pt modelId="{FDE69D8E-9046-4706-A956-2A2750E08F39}" type="sibTrans" cxnId="{AE7F540F-FDAE-4489-882D-5FA5B7AD67CC}">
      <dgm:prSet/>
      <dgm:spPr>
        <a:solidFill>
          <a:schemeClr val="accent6"/>
        </a:solidFill>
        <a:ln w="38100"/>
      </dgm:spPr>
      <dgm:t>
        <a:bodyPr/>
        <a:lstStyle/>
        <a:p>
          <a:endParaRPr lang="es-EC" sz="2400" b="1">
            <a:solidFill>
              <a:srgbClr val="1D370B"/>
            </a:solidFill>
            <a:latin typeface="+mj-lt"/>
          </a:endParaRPr>
        </a:p>
      </dgm:t>
    </dgm:pt>
    <dgm:pt modelId="{52B9EED3-5ECB-409D-973A-5ED899466A88}">
      <dgm:prSet phldrT="[Texto]" custT="1"/>
      <dgm:spPr/>
      <dgm:t>
        <a:bodyPr/>
        <a:lstStyle/>
        <a:p>
          <a:r>
            <a:rPr lang="es-EC" sz="1400" b="1" dirty="0">
              <a:solidFill>
                <a:srgbClr val="1D370B"/>
              </a:solidFill>
              <a:latin typeface="+mj-lt"/>
              <a:ea typeface="Calibri" panose="020F0502020204030204" pitchFamily="34" charset="0"/>
            </a:rPr>
            <a:t>Adaptación biológica del cuerpo</a:t>
          </a:r>
          <a:endParaRPr lang="es-EC" sz="1400" b="1" dirty="0">
            <a:solidFill>
              <a:srgbClr val="1D370B"/>
            </a:solidFill>
            <a:latin typeface="+mj-lt"/>
          </a:endParaRPr>
        </a:p>
      </dgm:t>
    </dgm:pt>
    <dgm:pt modelId="{BD7D18C8-68F0-4D0B-9E22-C5ADA20DF909}" type="parTrans" cxnId="{62203A7D-9FA1-400D-B835-81E85A56A50E}">
      <dgm:prSet/>
      <dgm:spPr/>
      <dgm:t>
        <a:bodyPr/>
        <a:lstStyle/>
        <a:p>
          <a:endParaRPr lang="es-EC" sz="2400" b="1">
            <a:solidFill>
              <a:srgbClr val="1D370B"/>
            </a:solidFill>
            <a:latin typeface="+mj-lt"/>
          </a:endParaRPr>
        </a:p>
      </dgm:t>
    </dgm:pt>
    <dgm:pt modelId="{4E402EB2-6650-46D6-B99D-39CE10D90E61}" type="sibTrans" cxnId="{62203A7D-9FA1-400D-B835-81E85A56A50E}">
      <dgm:prSet/>
      <dgm:spPr>
        <a:solidFill>
          <a:schemeClr val="accent3">
            <a:lumMod val="60000"/>
            <a:lumOff val="40000"/>
          </a:schemeClr>
        </a:solidFill>
        <a:ln w="38100"/>
      </dgm:spPr>
      <dgm:t>
        <a:bodyPr/>
        <a:lstStyle/>
        <a:p>
          <a:endParaRPr lang="es-EC" sz="2400" b="1">
            <a:solidFill>
              <a:srgbClr val="1D370B"/>
            </a:solidFill>
            <a:latin typeface="+mj-lt"/>
          </a:endParaRPr>
        </a:p>
      </dgm:t>
    </dgm:pt>
    <dgm:pt modelId="{24A53061-D5D2-40A0-B5FC-2640970E2A6F}" type="pres">
      <dgm:prSet presAssocID="{B9F9090C-A163-4D6E-B829-B25AFC79FCA9}" presName="cycle" presStyleCnt="0">
        <dgm:presLayoutVars>
          <dgm:dir/>
          <dgm:resizeHandles val="exact"/>
        </dgm:presLayoutVars>
      </dgm:prSet>
      <dgm:spPr/>
    </dgm:pt>
    <dgm:pt modelId="{148E8D01-CF3A-48D9-9240-14FD9CA6C055}" type="pres">
      <dgm:prSet presAssocID="{485F6D9F-AAA8-4CB1-BF17-A3D25FB134AE}" presName="node" presStyleLbl="node1" presStyleIdx="0" presStyleCnt="6">
        <dgm:presLayoutVars>
          <dgm:bulletEnabled val="1"/>
        </dgm:presLayoutVars>
      </dgm:prSet>
      <dgm:spPr/>
    </dgm:pt>
    <dgm:pt modelId="{D9CBBA2F-91CE-4FC3-A1AF-A4843ACE608E}" type="pres">
      <dgm:prSet presAssocID="{485F6D9F-AAA8-4CB1-BF17-A3D25FB134AE}" presName="spNode" presStyleCnt="0"/>
      <dgm:spPr/>
    </dgm:pt>
    <dgm:pt modelId="{645BF26E-30E2-483F-92EF-BF9C69B2E6E6}" type="pres">
      <dgm:prSet presAssocID="{21A325B4-CFBC-406D-A0CA-975A26FF8E57}" presName="sibTrans" presStyleLbl="sibTrans1D1" presStyleIdx="0" presStyleCnt="6"/>
      <dgm:spPr/>
    </dgm:pt>
    <dgm:pt modelId="{86555CBD-9BEA-4BD8-BFB6-8BF66333E881}" type="pres">
      <dgm:prSet presAssocID="{A7BE7D2E-B023-4517-8440-9E883C2ED99C}" presName="node" presStyleLbl="node1" presStyleIdx="1" presStyleCnt="6" custScaleX="129147">
        <dgm:presLayoutVars>
          <dgm:bulletEnabled val="1"/>
        </dgm:presLayoutVars>
      </dgm:prSet>
      <dgm:spPr/>
    </dgm:pt>
    <dgm:pt modelId="{351B97CE-D40B-4F06-ACB2-205BA5268E56}" type="pres">
      <dgm:prSet presAssocID="{A7BE7D2E-B023-4517-8440-9E883C2ED99C}" presName="spNode" presStyleCnt="0"/>
      <dgm:spPr/>
    </dgm:pt>
    <dgm:pt modelId="{CDF6793F-9380-4F90-BE1E-4CF85224CEFA}" type="pres">
      <dgm:prSet presAssocID="{8E50C6AE-D314-40E9-A5C5-81F08071E718}" presName="sibTrans" presStyleLbl="sibTrans1D1" presStyleIdx="1" presStyleCnt="6"/>
      <dgm:spPr/>
    </dgm:pt>
    <dgm:pt modelId="{EFF49270-62F6-4D81-856C-4B6C3647C8D4}" type="pres">
      <dgm:prSet presAssocID="{93B47E51-C457-489C-8ED5-C6E516C3A7D5}" presName="node" presStyleLbl="node1" presStyleIdx="2" presStyleCnt="6">
        <dgm:presLayoutVars>
          <dgm:bulletEnabled val="1"/>
        </dgm:presLayoutVars>
      </dgm:prSet>
      <dgm:spPr/>
    </dgm:pt>
    <dgm:pt modelId="{D0A47101-9013-4AC2-A4FB-0818C06BA3CC}" type="pres">
      <dgm:prSet presAssocID="{93B47E51-C457-489C-8ED5-C6E516C3A7D5}" presName="spNode" presStyleCnt="0"/>
      <dgm:spPr/>
    </dgm:pt>
    <dgm:pt modelId="{390A82BC-9852-4881-8CB9-8F748812CDB0}" type="pres">
      <dgm:prSet presAssocID="{2FDC9E37-B604-4694-AAD1-2FE304B59C25}" presName="sibTrans" presStyleLbl="sibTrans1D1" presStyleIdx="2" presStyleCnt="6"/>
      <dgm:spPr/>
    </dgm:pt>
    <dgm:pt modelId="{326022F3-C5F1-49F4-BFA2-9239D7955683}" type="pres">
      <dgm:prSet presAssocID="{2340C804-4A23-4035-884D-18EDD6DA0C27}" presName="node" presStyleLbl="node1" presStyleIdx="3" presStyleCnt="6">
        <dgm:presLayoutVars>
          <dgm:bulletEnabled val="1"/>
        </dgm:presLayoutVars>
      </dgm:prSet>
      <dgm:spPr/>
    </dgm:pt>
    <dgm:pt modelId="{F970A1BE-FCE2-42D2-87FA-2502914154D9}" type="pres">
      <dgm:prSet presAssocID="{2340C804-4A23-4035-884D-18EDD6DA0C27}" presName="spNode" presStyleCnt="0"/>
      <dgm:spPr/>
    </dgm:pt>
    <dgm:pt modelId="{84811A85-42AB-408B-942B-D38B732ECBC2}" type="pres">
      <dgm:prSet presAssocID="{6BA54774-DB2D-4D43-ADF1-1D063D37E1AC}" presName="sibTrans" presStyleLbl="sibTrans1D1" presStyleIdx="3" presStyleCnt="6"/>
      <dgm:spPr/>
    </dgm:pt>
    <dgm:pt modelId="{66CA6B5F-C874-447B-A0E4-DECA0354FA59}" type="pres">
      <dgm:prSet presAssocID="{A265A552-C8C9-4174-8BEF-DB8ECD6AEC19}" presName="node" presStyleLbl="node1" presStyleIdx="4" presStyleCnt="6">
        <dgm:presLayoutVars>
          <dgm:bulletEnabled val="1"/>
        </dgm:presLayoutVars>
      </dgm:prSet>
      <dgm:spPr/>
    </dgm:pt>
    <dgm:pt modelId="{D33B82C4-DB16-4533-A3AB-D0C900196246}" type="pres">
      <dgm:prSet presAssocID="{A265A552-C8C9-4174-8BEF-DB8ECD6AEC19}" presName="spNode" presStyleCnt="0"/>
      <dgm:spPr/>
    </dgm:pt>
    <dgm:pt modelId="{16E2F39A-01AC-4FCB-8787-6002E25527BC}" type="pres">
      <dgm:prSet presAssocID="{FDE69D8E-9046-4706-A956-2A2750E08F39}" presName="sibTrans" presStyleLbl="sibTrans1D1" presStyleIdx="4" presStyleCnt="6"/>
      <dgm:spPr/>
    </dgm:pt>
    <dgm:pt modelId="{6C8D26EA-EC4C-42F8-BC7E-CD70D89D2F69}" type="pres">
      <dgm:prSet presAssocID="{52B9EED3-5ECB-409D-973A-5ED899466A88}" presName="node" presStyleLbl="node1" presStyleIdx="5" presStyleCnt="6">
        <dgm:presLayoutVars>
          <dgm:bulletEnabled val="1"/>
        </dgm:presLayoutVars>
      </dgm:prSet>
      <dgm:spPr/>
    </dgm:pt>
    <dgm:pt modelId="{FDFC94F1-877A-479E-ADC5-12063AC823DA}" type="pres">
      <dgm:prSet presAssocID="{52B9EED3-5ECB-409D-973A-5ED899466A88}" presName="spNode" presStyleCnt="0"/>
      <dgm:spPr/>
    </dgm:pt>
    <dgm:pt modelId="{77530758-3C51-4C7A-B67C-10FB569E2C13}" type="pres">
      <dgm:prSet presAssocID="{4E402EB2-6650-46D6-B99D-39CE10D90E61}" presName="sibTrans" presStyleLbl="sibTrans1D1" presStyleIdx="5" presStyleCnt="6"/>
      <dgm:spPr/>
    </dgm:pt>
  </dgm:ptLst>
  <dgm:cxnLst>
    <dgm:cxn modelId="{317F5602-6CB0-42DA-97E7-B956856C16EF}" type="presOf" srcId="{4E402EB2-6650-46D6-B99D-39CE10D90E61}" destId="{77530758-3C51-4C7A-B67C-10FB569E2C13}" srcOrd="0" destOrd="0" presId="urn:microsoft.com/office/officeart/2005/8/layout/cycle5"/>
    <dgm:cxn modelId="{FE9CA903-9D50-4010-A7EE-9AA06CAADBBB}" type="presOf" srcId="{2340C804-4A23-4035-884D-18EDD6DA0C27}" destId="{326022F3-C5F1-49F4-BFA2-9239D7955683}" srcOrd="0" destOrd="0" presId="urn:microsoft.com/office/officeart/2005/8/layout/cycle5"/>
    <dgm:cxn modelId="{E159A20D-7C9A-46EC-BB83-569E6419E7C6}" srcId="{B9F9090C-A163-4D6E-B829-B25AFC79FCA9}" destId="{2340C804-4A23-4035-884D-18EDD6DA0C27}" srcOrd="3" destOrd="0" parTransId="{9D66EFD9-BC5A-4B7E-95D9-9D2D64316521}" sibTransId="{6BA54774-DB2D-4D43-ADF1-1D063D37E1AC}"/>
    <dgm:cxn modelId="{AE7F540F-FDAE-4489-882D-5FA5B7AD67CC}" srcId="{B9F9090C-A163-4D6E-B829-B25AFC79FCA9}" destId="{A265A552-C8C9-4174-8BEF-DB8ECD6AEC19}" srcOrd="4" destOrd="0" parTransId="{5CFE597A-845C-46BB-8BCD-205BFCE32E25}" sibTransId="{FDE69D8E-9046-4706-A956-2A2750E08F39}"/>
    <dgm:cxn modelId="{87D00F16-3E41-4466-829F-883AEA7756C6}" type="presOf" srcId="{B9F9090C-A163-4D6E-B829-B25AFC79FCA9}" destId="{24A53061-D5D2-40A0-B5FC-2640970E2A6F}" srcOrd="0" destOrd="0" presId="urn:microsoft.com/office/officeart/2005/8/layout/cycle5"/>
    <dgm:cxn modelId="{8E159425-3495-4739-B778-D886242AF34F}" type="presOf" srcId="{93B47E51-C457-489C-8ED5-C6E516C3A7D5}" destId="{EFF49270-62F6-4D81-856C-4B6C3647C8D4}" srcOrd="0" destOrd="0" presId="urn:microsoft.com/office/officeart/2005/8/layout/cycle5"/>
    <dgm:cxn modelId="{3158B939-0AF2-49FF-8E64-D564E3340488}" type="presOf" srcId="{52B9EED3-5ECB-409D-973A-5ED899466A88}" destId="{6C8D26EA-EC4C-42F8-BC7E-CD70D89D2F69}" srcOrd="0" destOrd="0" presId="urn:microsoft.com/office/officeart/2005/8/layout/cycle5"/>
    <dgm:cxn modelId="{58E2E846-CA65-495E-B30B-70CFB58505D4}" srcId="{B9F9090C-A163-4D6E-B829-B25AFC79FCA9}" destId="{485F6D9F-AAA8-4CB1-BF17-A3D25FB134AE}" srcOrd="0" destOrd="0" parTransId="{6E95E2AF-45A9-498E-9DA7-AFCF5B292DC9}" sibTransId="{21A325B4-CFBC-406D-A0CA-975A26FF8E57}"/>
    <dgm:cxn modelId="{1A7A276B-F7CD-45B0-BD17-ED48B1D3AD48}" type="presOf" srcId="{8E50C6AE-D314-40E9-A5C5-81F08071E718}" destId="{CDF6793F-9380-4F90-BE1E-4CF85224CEFA}" srcOrd="0" destOrd="0" presId="urn:microsoft.com/office/officeart/2005/8/layout/cycle5"/>
    <dgm:cxn modelId="{6897F64D-D264-43F4-8CDD-F10DFB6F8297}" type="presOf" srcId="{6BA54774-DB2D-4D43-ADF1-1D063D37E1AC}" destId="{84811A85-42AB-408B-942B-D38B732ECBC2}" srcOrd="0" destOrd="0" presId="urn:microsoft.com/office/officeart/2005/8/layout/cycle5"/>
    <dgm:cxn modelId="{62203A7D-9FA1-400D-B835-81E85A56A50E}" srcId="{B9F9090C-A163-4D6E-B829-B25AFC79FCA9}" destId="{52B9EED3-5ECB-409D-973A-5ED899466A88}" srcOrd="5" destOrd="0" parTransId="{BD7D18C8-68F0-4D0B-9E22-C5ADA20DF909}" sibTransId="{4E402EB2-6650-46D6-B99D-39CE10D90E61}"/>
    <dgm:cxn modelId="{D3BF488B-4741-48B6-9AB5-90DA360D0B84}" type="presOf" srcId="{A265A552-C8C9-4174-8BEF-DB8ECD6AEC19}" destId="{66CA6B5F-C874-447B-A0E4-DECA0354FA59}" srcOrd="0" destOrd="0" presId="urn:microsoft.com/office/officeart/2005/8/layout/cycle5"/>
    <dgm:cxn modelId="{649D7798-848D-4287-8F1D-49DD39E7C057}" srcId="{B9F9090C-A163-4D6E-B829-B25AFC79FCA9}" destId="{93B47E51-C457-489C-8ED5-C6E516C3A7D5}" srcOrd="2" destOrd="0" parTransId="{9E377EA4-782B-4689-AF0C-43C9B109F415}" sibTransId="{2FDC9E37-B604-4694-AAD1-2FE304B59C25}"/>
    <dgm:cxn modelId="{8A1B4CB3-456B-497B-B703-4C7ACF5A3AE6}" type="presOf" srcId="{A7BE7D2E-B023-4517-8440-9E883C2ED99C}" destId="{86555CBD-9BEA-4BD8-BFB6-8BF66333E881}" srcOrd="0" destOrd="0" presId="urn:microsoft.com/office/officeart/2005/8/layout/cycle5"/>
    <dgm:cxn modelId="{F1F4F9C3-8A37-4432-81D8-B261BD5008A0}" type="presOf" srcId="{485F6D9F-AAA8-4CB1-BF17-A3D25FB134AE}" destId="{148E8D01-CF3A-48D9-9240-14FD9CA6C055}" srcOrd="0" destOrd="0" presId="urn:microsoft.com/office/officeart/2005/8/layout/cycle5"/>
    <dgm:cxn modelId="{B0AE2CDD-343B-46DC-8BF9-638DEF2F6032}" srcId="{B9F9090C-A163-4D6E-B829-B25AFC79FCA9}" destId="{A7BE7D2E-B023-4517-8440-9E883C2ED99C}" srcOrd="1" destOrd="0" parTransId="{E0268727-A46B-44D0-B2ED-EEADCC958022}" sibTransId="{8E50C6AE-D314-40E9-A5C5-81F08071E718}"/>
    <dgm:cxn modelId="{4DBF93E8-0ABE-4F8A-B75E-83174FF244F3}" type="presOf" srcId="{21A325B4-CFBC-406D-A0CA-975A26FF8E57}" destId="{645BF26E-30E2-483F-92EF-BF9C69B2E6E6}" srcOrd="0" destOrd="0" presId="urn:microsoft.com/office/officeart/2005/8/layout/cycle5"/>
    <dgm:cxn modelId="{42DDA9E9-25C7-406C-B4D7-1344698B5AA5}" type="presOf" srcId="{2FDC9E37-B604-4694-AAD1-2FE304B59C25}" destId="{390A82BC-9852-4881-8CB9-8F748812CDB0}" srcOrd="0" destOrd="0" presId="urn:microsoft.com/office/officeart/2005/8/layout/cycle5"/>
    <dgm:cxn modelId="{988697FF-B12C-4E86-84F2-DF55919DD351}" type="presOf" srcId="{FDE69D8E-9046-4706-A956-2A2750E08F39}" destId="{16E2F39A-01AC-4FCB-8787-6002E25527BC}" srcOrd="0" destOrd="0" presId="urn:microsoft.com/office/officeart/2005/8/layout/cycle5"/>
    <dgm:cxn modelId="{A184842E-A392-4C44-8F03-1E5AE60F8920}" type="presParOf" srcId="{24A53061-D5D2-40A0-B5FC-2640970E2A6F}" destId="{148E8D01-CF3A-48D9-9240-14FD9CA6C055}" srcOrd="0" destOrd="0" presId="urn:microsoft.com/office/officeart/2005/8/layout/cycle5"/>
    <dgm:cxn modelId="{40B6A330-5C1B-4272-888C-E91CAD92101E}" type="presParOf" srcId="{24A53061-D5D2-40A0-B5FC-2640970E2A6F}" destId="{D9CBBA2F-91CE-4FC3-A1AF-A4843ACE608E}" srcOrd="1" destOrd="0" presId="urn:microsoft.com/office/officeart/2005/8/layout/cycle5"/>
    <dgm:cxn modelId="{FCC06777-16D0-4DF1-A00A-BF61D8574E90}" type="presParOf" srcId="{24A53061-D5D2-40A0-B5FC-2640970E2A6F}" destId="{645BF26E-30E2-483F-92EF-BF9C69B2E6E6}" srcOrd="2" destOrd="0" presId="urn:microsoft.com/office/officeart/2005/8/layout/cycle5"/>
    <dgm:cxn modelId="{0BD58275-DACA-4DDB-9463-C16BC26D77A6}" type="presParOf" srcId="{24A53061-D5D2-40A0-B5FC-2640970E2A6F}" destId="{86555CBD-9BEA-4BD8-BFB6-8BF66333E881}" srcOrd="3" destOrd="0" presId="urn:microsoft.com/office/officeart/2005/8/layout/cycle5"/>
    <dgm:cxn modelId="{95601EA8-2212-4415-A84B-265BEE175658}" type="presParOf" srcId="{24A53061-D5D2-40A0-B5FC-2640970E2A6F}" destId="{351B97CE-D40B-4F06-ACB2-205BA5268E56}" srcOrd="4" destOrd="0" presId="urn:microsoft.com/office/officeart/2005/8/layout/cycle5"/>
    <dgm:cxn modelId="{184B0E2C-7768-4031-B870-76FBD4A5E114}" type="presParOf" srcId="{24A53061-D5D2-40A0-B5FC-2640970E2A6F}" destId="{CDF6793F-9380-4F90-BE1E-4CF85224CEFA}" srcOrd="5" destOrd="0" presId="urn:microsoft.com/office/officeart/2005/8/layout/cycle5"/>
    <dgm:cxn modelId="{9652A5F7-D44F-4439-A7F7-7BA26AE89CE2}" type="presParOf" srcId="{24A53061-D5D2-40A0-B5FC-2640970E2A6F}" destId="{EFF49270-62F6-4D81-856C-4B6C3647C8D4}" srcOrd="6" destOrd="0" presId="urn:microsoft.com/office/officeart/2005/8/layout/cycle5"/>
    <dgm:cxn modelId="{F5FB9867-DB21-486B-93ED-79CEC008C668}" type="presParOf" srcId="{24A53061-D5D2-40A0-B5FC-2640970E2A6F}" destId="{D0A47101-9013-4AC2-A4FB-0818C06BA3CC}" srcOrd="7" destOrd="0" presId="urn:microsoft.com/office/officeart/2005/8/layout/cycle5"/>
    <dgm:cxn modelId="{A65A4C78-67BB-4E8B-89AC-62F7A2DF2661}" type="presParOf" srcId="{24A53061-D5D2-40A0-B5FC-2640970E2A6F}" destId="{390A82BC-9852-4881-8CB9-8F748812CDB0}" srcOrd="8" destOrd="0" presId="urn:microsoft.com/office/officeart/2005/8/layout/cycle5"/>
    <dgm:cxn modelId="{8AA1B770-200C-483F-8075-FC05CCEACE3F}" type="presParOf" srcId="{24A53061-D5D2-40A0-B5FC-2640970E2A6F}" destId="{326022F3-C5F1-49F4-BFA2-9239D7955683}" srcOrd="9" destOrd="0" presId="urn:microsoft.com/office/officeart/2005/8/layout/cycle5"/>
    <dgm:cxn modelId="{CCD442B9-D92A-4875-AC46-1F5316EC2C08}" type="presParOf" srcId="{24A53061-D5D2-40A0-B5FC-2640970E2A6F}" destId="{F970A1BE-FCE2-42D2-87FA-2502914154D9}" srcOrd="10" destOrd="0" presId="urn:microsoft.com/office/officeart/2005/8/layout/cycle5"/>
    <dgm:cxn modelId="{6172356B-0078-4DF5-A293-2C4B4C9B4C3B}" type="presParOf" srcId="{24A53061-D5D2-40A0-B5FC-2640970E2A6F}" destId="{84811A85-42AB-408B-942B-D38B732ECBC2}" srcOrd="11" destOrd="0" presId="urn:microsoft.com/office/officeart/2005/8/layout/cycle5"/>
    <dgm:cxn modelId="{A66932A7-DA5F-4DB3-B051-A4A0AD10A84B}" type="presParOf" srcId="{24A53061-D5D2-40A0-B5FC-2640970E2A6F}" destId="{66CA6B5F-C874-447B-A0E4-DECA0354FA59}" srcOrd="12" destOrd="0" presId="urn:microsoft.com/office/officeart/2005/8/layout/cycle5"/>
    <dgm:cxn modelId="{B243F84D-BE91-49FD-B59A-5D13553DEA8D}" type="presParOf" srcId="{24A53061-D5D2-40A0-B5FC-2640970E2A6F}" destId="{D33B82C4-DB16-4533-A3AB-D0C900196246}" srcOrd="13" destOrd="0" presId="urn:microsoft.com/office/officeart/2005/8/layout/cycle5"/>
    <dgm:cxn modelId="{8153F2D9-5595-4434-BA5E-68435696D6BB}" type="presParOf" srcId="{24A53061-D5D2-40A0-B5FC-2640970E2A6F}" destId="{16E2F39A-01AC-4FCB-8787-6002E25527BC}" srcOrd="14" destOrd="0" presId="urn:microsoft.com/office/officeart/2005/8/layout/cycle5"/>
    <dgm:cxn modelId="{64D576D1-4E16-4206-89C2-AFCDABBFA5EB}" type="presParOf" srcId="{24A53061-D5D2-40A0-B5FC-2640970E2A6F}" destId="{6C8D26EA-EC4C-42F8-BC7E-CD70D89D2F69}" srcOrd="15" destOrd="0" presId="urn:microsoft.com/office/officeart/2005/8/layout/cycle5"/>
    <dgm:cxn modelId="{722EC6BF-49D6-4BD6-9C01-CE3BDD6CE244}" type="presParOf" srcId="{24A53061-D5D2-40A0-B5FC-2640970E2A6F}" destId="{FDFC94F1-877A-479E-ADC5-12063AC823DA}" srcOrd="16" destOrd="0" presId="urn:microsoft.com/office/officeart/2005/8/layout/cycle5"/>
    <dgm:cxn modelId="{13F0F9CB-E3DC-4867-A4AC-A8588FC145E4}" type="presParOf" srcId="{24A53061-D5D2-40A0-B5FC-2640970E2A6F}" destId="{77530758-3C51-4C7A-B67C-10FB569E2C13}" srcOrd="17" destOrd="0" presId="urn:microsoft.com/office/officeart/2005/8/layout/cycle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D936FC-1317-4265-A49C-02ADE553E5FF}"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s-EC"/>
        </a:p>
      </dgm:t>
    </dgm:pt>
    <dgm:pt modelId="{F00C7CD8-6B3E-428E-A464-31F5DEE479BF}">
      <dgm:prSet phldrT="[Texto]" custT="1"/>
      <dgm:spPr/>
      <dgm:t>
        <a:bodyPr/>
        <a:lstStyle/>
        <a:p>
          <a:r>
            <a:rPr lang="es-EC" sz="2000" b="1" dirty="0">
              <a:solidFill>
                <a:schemeClr val="tx1"/>
              </a:solidFill>
            </a:rPr>
            <a:t>Diagnosticar el nivel inicial del personal militar del B.A.E “Atahualpa” (</a:t>
          </a:r>
          <a:r>
            <a:rPr lang="es-EC" sz="2000" b="1" dirty="0" err="1">
              <a:solidFill>
                <a:schemeClr val="tx1"/>
              </a:solidFill>
            </a:rPr>
            <a:t>pre-test</a:t>
          </a:r>
          <a:r>
            <a:rPr lang="es-EC" sz="2000" b="1" dirty="0">
              <a:solidFill>
                <a:schemeClr val="tx1"/>
              </a:solidFill>
            </a:rPr>
            <a:t>) por medio del test de 2 millas.</a:t>
          </a:r>
          <a:endParaRPr lang="es-EC" sz="2000" dirty="0">
            <a:solidFill>
              <a:schemeClr val="tx1"/>
            </a:solidFill>
          </a:endParaRPr>
        </a:p>
      </dgm:t>
    </dgm:pt>
    <dgm:pt modelId="{BB0FD0A3-62DA-4121-8C80-6A17295B848B}" type="parTrans" cxnId="{D9EA8BEE-988F-4900-ACE7-824B95AEAE40}">
      <dgm:prSet/>
      <dgm:spPr/>
      <dgm:t>
        <a:bodyPr/>
        <a:lstStyle/>
        <a:p>
          <a:endParaRPr lang="es-EC" sz="4400"/>
        </a:p>
      </dgm:t>
    </dgm:pt>
    <dgm:pt modelId="{D9F3C246-7C32-4077-B858-432756E14531}" type="sibTrans" cxnId="{D9EA8BEE-988F-4900-ACE7-824B95AEAE40}">
      <dgm:prSet/>
      <dgm:spPr/>
      <dgm:t>
        <a:bodyPr/>
        <a:lstStyle/>
        <a:p>
          <a:endParaRPr lang="es-EC" sz="4400"/>
        </a:p>
      </dgm:t>
    </dgm:pt>
    <dgm:pt modelId="{D3F5287D-0FAA-4AA1-9E39-7332A56C698D}">
      <dgm:prSet phldrT="[Texto]" custT="1"/>
      <dgm:spPr/>
      <dgm:t>
        <a:bodyPr/>
        <a:lstStyle/>
        <a:p>
          <a:r>
            <a:rPr lang="es-EC" sz="2000" b="1" dirty="0">
              <a:solidFill>
                <a:schemeClr val="tx1"/>
              </a:solidFill>
              <a:effectLst>
                <a:outerShdw blurRad="38100" dist="38100" dir="2700000" algn="tl">
                  <a:srgbClr val="000000">
                    <a:alpha val="43137"/>
                  </a:srgbClr>
                </a:outerShdw>
              </a:effectLst>
            </a:rPr>
            <a:t>Aplicar el test de 2 millas en dos instantes, antes y después del entrenamiento intervalado de alta intensidad al personal del B.A.E “Atahualpa” (</a:t>
          </a:r>
          <a:r>
            <a:rPr lang="es-EC" sz="2000" b="1" dirty="0" err="1">
              <a:solidFill>
                <a:schemeClr val="tx1"/>
              </a:solidFill>
              <a:effectLst>
                <a:outerShdw blurRad="38100" dist="38100" dir="2700000" algn="tl">
                  <a:srgbClr val="000000">
                    <a:alpha val="43137"/>
                  </a:srgbClr>
                </a:outerShdw>
              </a:effectLst>
            </a:rPr>
            <a:t>post-test</a:t>
          </a:r>
          <a:r>
            <a:rPr lang="es-EC" sz="2000" b="1" dirty="0">
              <a:solidFill>
                <a:schemeClr val="tx1"/>
              </a:solidFill>
              <a:effectLst>
                <a:outerShdw blurRad="38100" dist="38100" dir="2700000" algn="tl">
                  <a:srgbClr val="000000">
                    <a:alpha val="43137"/>
                  </a:srgbClr>
                </a:outerShdw>
              </a:effectLst>
            </a:rPr>
            <a:t>).</a:t>
          </a:r>
          <a:endParaRPr lang="es-EC" sz="2000" dirty="0">
            <a:solidFill>
              <a:schemeClr val="tx1"/>
            </a:solidFill>
          </a:endParaRPr>
        </a:p>
      </dgm:t>
    </dgm:pt>
    <dgm:pt modelId="{02CF060C-4D71-43DC-8999-841A736A397C}" type="parTrans" cxnId="{E5004808-4E20-4D38-9883-3BEF2425CFF5}">
      <dgm:prSet/>
      <dgm:spPr/>
      <dgm:t>
        <a:bodyPr/>
        <a:lstStyle/>
        <a:p>
          <a:endParaRPr lang="es-EC" sz="4400"/>
        </a:p>
      </dgm:t>
    </dgm:pt>
    <dgm:pt modelId="{5CBFD68B-DD88-4F8D-8C5D-824650C09EFB}" type="sibTrans" cxnId="{E5004808-4E20-4D38-9883-3BEF2425CFF5}">
      <dgm:prSet/>
      <dgm:spPr/>
      <dgm:t>
        <a:bodyPr/>
        <a:lstStyle/>
        <a:p>
          <a:endParaRPr lang="es-EC" sz="4400"/>
        </a:p>
      </dgm:t>
    </dgm:pt>
    <dgm:pt modelId="{820C26EF-D0DC-420E-BDB8-7CF3D4D6BDB7}">
      <dgm:prSet phldrT="[Texto]" custT="1"/>
      <dgm:spPr/>
      <dgm:t>
        <a:bodyPr/>
        <a:lstStyle/>
        <a:p>
          <a:r>
            <a:rPr lang="es-EC" sz="2000" b="1" dirty="0">
              <a:solidFill>
                <a:schemeClr val="tx1"/>
              </a:solidFill>
              <a:effectLst>
                <a:outerShdw blurRad="38100" dist="38100" dir="2700000" algn="tl">
                  <a:srgbClr val="000000">
                    <a:alpha val="43137"/>
                  </a:srgbClr>
                </a:outerShdw>
              </a:effectLst>
            </a:rPr>
            <a:t>Valorar la capacidad aeróbica para determinar la incidencia del entrenamiento intervalado de alta intensidad en el personal del B.A.E “Atahualpa”.</a:t>
          </a:r>
          <a:endParaRPr lang="es-EC" sz="2000" dirty="0">
            <a:solidFill>
              <a:schemeClr val="tx1"/>
            </a:solidFill>
          </a:endParaRPr>
        </a:p>
      </dgm:t>
    </dgm:pt>
    <dgm:pt modelId="{51762947-092B-469C-A32F-613DC523AA96}" type="parTrans" cxnId="{4EE17076-B20D-4211-A90F-474436D62D46}">
      <dgm:prSet/>
      <dgm:spPr/>
      <dgm:t>
        <a:bodyPr/>
        <a:lstStyle/>
        <a:p>
          <a:endParaRPr lang="es-EC" sz="4400"/>
        </a:p>
      </dgm:t>
    </dgm:pt>
    <dgm:pt modelId="{3665B93F-D36E-4722-9DC2-A67DB15CEC65}" type="sibTrans" cxnId="{4EE17076-B20D-4211-A90F-474436D62D46}">
      <dgm:prSet/>
      <dgm:spPr/>
      <dgm:t>
        <a:bodyPr/>
        <a:lstStyle/>
        <a:p>
          <a:endParaRPr lang="es-EC" sz="4400"/>
        </a:p>
      </dgm:t>
    </dgm:pt>
    <dgm:pt modelId="{7C198B89-1A1A-4150-A9DA-9F6AF9E9736E}">
      <dgm:prSet phldrT="[Texto]" custT="1"/>
      <dgm:spPr/>
      <dgm:t>
        <a:bodyPr/>
        <a:lstStyle/>
        <a:p>
          <a:r>
            <a:rPr lang="es-EC" sz="2000" b="1" dirty="0">
              <a:effectLst>
                <a:outerShdw blurRad="38100" dist="38100" dir="2700000" algn="tl">
                  <a:srgbClr val="000000">
                    <a:alpha val="43137"/>
                  </a:srgbClr>
                </a:outerShdw>
              </a:effectLst>
            </a:rPr>
            <a:t>Realizar un análisis comparativo de rendimiento físico al test de 2 millas, mediante estudios de correlación por acontecimientos, sin aplicar y al terminar el entrenamiento intervalado.</a:t>
          </a:r>
          <a:endParaRPr lang="es-EC" sz="2000" dirty="0"/>
        </a:p>
      </dgm:t>
    </dgm:pt>
    <dgm:pt modelId="{A9050B0B-FDFF-4124-B067-363303085CF4}" type="parTrans" cxnId="{E94942E6-7F32-462E-BD8C-F5C58507170B}">
      <dgm:prSet/>
      <dgm:spPr/>
      <dgm:t>
        <a:bodyPr/>
        <a:lstStyle/>
        <a:p>
          <a:endParaRPr lang="es-EC" sz="4400"/>
        </a:p>
      </dgm:t>
    </dgm:pt>
    <dgm:pt modelId="{37C59313-F3D2-4F9C-9245-14F0AFC26DCB}" type="sibTrans" cxnId="{E94942E6-7F32-462E-BD8C-F5C58507170B}">
      <dgm:prSet/>
      <dgm:spPr/>
      <dgm:t>
        <a:bodyPr/>
        <a:lstStyle/>
        <a:p>
          <a:endParaRPr lang="es-EC" sz="4400"/>
        </a:p>
      </dgm:t>
    </dgm:pt>
    <dgm:pt modelId="{0D907E8B-17BD-4F04-8B2E-8303240DCC54}" type="pres">
      <dgm:prSet presAssocID="{D4D936FC-1317-4265-A49C-02ADE553E5FF}" presName="linear" presStyleCnt="0">
        <dgm:presLayoutVars>
          <dgm:dir/>
          <dgm:animLvl val="lvl"/>
          <dgm:resizeHandles val="exact"/>
        </dgm:presLayoutVars>
      </dgm:prSet>
      <dgm:spPr/>
    </dgm:pt>
    <dgm:pt modelId="{AD5E7164-8957-466E-9EDC-9A9AA23AC6CB}" type="pres">
      <dgm:prSet presAssocID="{F00C7CD8-6B3E-428E-A464-31F5DEE479BF}" presName="parentLin" presStyleCnt="0"/>
      <dgm:spPr/>
    </dgm:pt>
    <dgm:pt modelId="{29413B40-711E-4D2B-AAE7-1D3924660834}" type="pres">
      <dgm:prSet presAssocID="{F00C7CD8-6B3E-428E-A464-31F5DEE479BF}" presName="parentLeftMargin" presStyleLbl="node1" presStyleIdx="0" presStyleCnt="4"/>
      <dgm:spPr/>
    </dgm:pt>
    <dgm:pt modelId="{0702F0C2-15ED-4CD4-B6B0-3414A623FC86}" type="pres">
      <dgm:prSet presAssocID="{F00C7CD8-6B3E-428E-A464-31F5DEE479BF}" presName="parentText" presStyleLbl="node1" presStyleIdx="0" presStyleCnt="4" custScaleX="104403">
        <dgm:presLayoutVars>
          <dgm:chMax val="0"/>
          <dgm:bulletEnabled val="1"/>
        </dgm:presLayoutVars>
      </dgm:prSet>
      <dgm:spPr/>
    </dgm:pt>
    <dgm:pt modelId="{154C2C52-D63B-4579-AF1F-2C8F38442439}" type="pres">
      <dgm:prSet presAssocID="{F00C7CD8-6B3E-428E-A464-31F5DEE479BF}" presName="negativeSpace" presStyleCnt="0"/>
      <dgm:spPr/>
    </dgm:pt>
    <dgm:pt modelId="{369F1A3A-0DF8-4239-8F96-593AF95ACD58}" type="pres">
      <dgm:prSet presAssocID="{F00C7CD8-6B3E-428E-A464-31F5DEE479BF}" presName="childText" presStyleLbl="conFgAcc1" presStyleIdx="0" presStyleCnt="4">
        <dgm:presLayoutVars>
          <dgm:bulletEnabled val="1"/>
        </dgm:presLayoutVars>
      </dgm:prSet>
      <dgm:spPr/>
    </dgm:pt>
    <dgm:pt modelId="{C5AC3598-8F64-40FF-B3C2-E0950E267520}" type="pres">
      <dgm:prSet presAssocID="{D9F3C246-7C32-4077-B858-432756E14531}" presName="spaceBetweenRectangles" presStyleCnt="0"/>
      <dgm:spPr/>
    </dgm:pt>
    <dgm:pt modelId="{2660BC0D-CFD0-4D21-9FFE-BB536AEBBAE6}" type="pres">
      <dgm:prSet presAssocID="{D3F5287D-0FAA-4AA1-9E39-7332A56C698D}" presName="parentLin" presStyleCnt="0"/>
      <dgm:spPr/>
    </dgm:pt>
    <dgm:pt modelId="{C9078012-6334-47C5-82AA-B008A85252EB}" type="pres">
      <dgm:prSet presAssocID="{D3F5287D-0FAA-4AA1-9E39-7332A56C698D}" presName="parentLeftMargin" presStyleLbl="node1" presStyleIdx="0" presStyleCnt="4"/>
      <dgm:spPr/>
    </dgm:pt>
    <dgm:pt modelId="{CC4F7A98-F80E-4AAD-9B93-CF9F84AE7BA4}" type="pres">
      <dgm:prSet presAssocID="{D3F5287D-0FAA-4AA1-9E39-7332A56C698D}" presName="parentText" presStyleLbl="node1" presStyleIdx="1" presStyleCnt="4" custScaleX="105308">
        <dgm:presLayoutVars>
          <dgm:chMax val="0"/>
          <dgm:bulletEnabled val="1"/>
        </dgm:presLayoutVars>
      </dgm:prSet>
      <dgm:spPr/>
    </dgm:pt>
    <dgm:pt modelId="{58B4E9FE-D06C-45CE-8850-FEFD95992909}" type="pres">
      <dgm:prSet presAssocID="{D3F5287D-0FAA-4AA1-9E39-7332A56C698D}" presName="negativeSpace" presStyleCnt="0"/>
      <dgm:spPr/>
    </dgm:pt>
    <dgm:pt modelId="{3962D56C-C5D6-45AF-8269-A5CE9BBA3BD6}" type="pres">
      <dgm:prSet presAssocID="{D3F5287D-0FAA-4AA1-9E39-7332A56C698D}" presName="childText" presStyleLbl="conFgAcc1" presStyleIdx="1" presStyleCnt="4">
        <dgm:presLayoutVars>
          <dgm:bulletEnabled val="1"/>
        </dgm:presLayoutVars>
      </dgm:prSet>
      <dgm:spPr/>
    </dgm:pt>
    <dgm:pt modelId="{0D0522C5-FA48-445B-A3D5-9AEF2A5726EE}" type="pres">
      <dgm:prSet presAssocID="{5CBFD68B-DD88-4F8D-8C5D-824650C09EFB}" presName="spaceBetweenRectangles" presStyleCnt="0"/>
      <dgm:spPr/>
    </dgm:pt>
    <dgm:pt modelId="{D91954B5-8919-4A92-B145-DA9867C69034}" type="pres">
      <dgm:prSet presAssocID="{820C26EF-D0DC-420E-BDB8-7CF3D4D6BDB7}" presName="parentLin" presStyleCnt="0"/>
      <dgm:spPr/>
    </dgm:pt>
    <dgm:pt modelId="{70154415-AB0C-4CA4-90B9-4066FDE88982}" type="pres">
      <dgm:prSet presAssocID="{820C26EF-D0DC-420E-BDB8-7CF3D4D6BDB7}" presName="parentLeftMargin" presStyleLbl="node1" presStyleIdx="1" presStyleCnt="4"/>
      <dgm:spPr/>
    </dgm:pt>
    <dgm:pt modelId="{6ECC321E-89F8-4D97-B979-8C08B1323731}" type="pres">
      <dgm:prSet presAssocID="{820C26EF-D0DC-420E-BDB8-7CF3D4D6BDB7}" presName="parentText" presStyleLbl="node1" presStyleIdx="2" presStyleCnt="4" custScaleX="106436">
        <dgm:presLayoutVars>
          <dgm:chMax val="0"/>
          <dgm:bulletEnabled val="1"/>
        </dgm:presLayoutVars>
      </dgm:prSet>
      <dgm:spPr/>
    </dgm:pt>
    <dgm:pt modelId="{BE99DE3F-D745-43D2-BC98-2C908123AC1F}" type="pres">
      <dgm:prSet presAssocID="{820C26EF-D0DC-420E-BDB8-7CF3D4D6BDB7}" presName="negativeSpace" presStyleCnt="0"/>
      <dgm:spPr/>
    </dgm:pt>
    <dgm:pt modelId="{6B0ACFF9-3D03-4115-8122-20D4A585A1DA}" type="pres">
      <dgm:prSet presAssocID="{820C26EF-D0DC-420E-BDB8-7CF3D4D6BDB7}" presName="childText" presStyleLbl="conFgAcc1" presStyleIdx="2" presStyleCnt="4">
        <dgm:presLayoutVars>
          <dgm:bulletEnabled val="1"/>
        </dgm:presLayoutVars>
      </dgm:prSet>
      <dgm:spPr/>
    </dgm:pt>
    <dgm:pt modelId="{DD3CEE82-7161-4A99-9B52-F73B421A0711}" type="pres">
      <dgm:prSet presAssocID="{3665B93F-D36E-4722-9DC2-A67DB15CEC65}" presName="spaceBetweenRectangles" presStyleCnt="0"/>
      <dgm:spPr/>
    </dgm:pt>
    <dgm:pt modelId="{FBDCB71F-CB3F-4EF6-B845-70F86DF2E078}" type="pres">
      <dgm:prSet presAssocID="{7C198B89-1A1A-4150-A9DA-9F6AF9E9736E}" presName="parentLin" presStyleCnt="0"/>
      <dgm:spPr/>
    </dgm:pt>
    <dgm:pt modelId="{85E64991-1863-428E-8A12-C98399124E92}" type="pres">
      <dgm:prSet presAssocID="{7C198B89-1A1A-4150-A9DA-9F6AF9E9736E}" presName="parentLeftMargin" presStyleLbl="node1" presStyleIdx="2" presStyleCnt="4"/>
      <dgm:spPr/>
    </dgm:pt>
    <dgm:pt modelId="{F6F9A4AC-3828-4847-B5E5-180662BC1E8E}" type="pres">
      <dgm:prSet presAssocID="{7C198B89-1A1A-4150-A9DA-9F6AF9E9736E}" presName="parentText" presStyleLbl="node1" presStyleIdx="3" presStyleCnt="4" custScaleX="107001">
        <dgm:presLayoutVars>
          <dgm:chMax val="0"/>
          <dgm:bulletEnabled val="1"/>
        </dgm:presLayoutVars>
      </dgm:prSet>
      <dgm:spPr/>
    </dgm:pt>
    <dgm:pt modelId="{C08364A7-C1D7-48AD-A10E-8D14F19F21C5}" type="pres">
      <dgm:prSet presAssocID="{7C198B89-1A1A-4150-A9DA-9F6AF9E9736E}" presName="negativeSpace" presStyleCnt="0"/>
      <dgm:spPr/>
    </dgm:pt>
    <dgm:pt modelId="{1EBB64BA-BE4B-4272-A189-C1057EAB0629}" type="pres">
      <dgm:prSet presAssocID="{7C198B89-1A1A-4150-A9DA-9F6AF9E9736E}" presName="childText" presStyleLbl="conFgAcc1" presStyleIdx="3" presStyleCnt="4">
        <dgm:presLayoutVars>
          <dgm:bulletEnabled val="1"/>
        </dgm:presLayoutVars>
      </dgm:prSet>
      <dgm:spPr/>
    </dgm:pt>
  </dgm:ptLst>
  <dgm:cxnLst>
    <dgm:cxn modelId="{78A9C201-FF76-4B28-A4D0-7061A8F05600}" type="presOf" srcId="{7C198B89-1A1A-4150-A9DA-9F6AF9E9736E}" destId="{F6F9A4AC-3828-4847-B5E5-180662BC1E8E}" srcOrd="1" destOrd="0" presId="urn:microsoft.com/office/officeart/2005/8/layout/list1"/>
    <dgm:cxn modelId="{2CA91002-C964-488E-A341-6A69AF4A1FF8}" type="presOf" srcId="{F00C7CD8-6B3E-428E-A464-31F5DEE479BF}" destId="{0702F0C2-15ED-4CD4-B6B0-3414A623FC86}" srcOrd="1" destOrd="0" presId="urn:microsoft.com/office/officeart/2005/8/layout/list1"/>
    <dgm:cxn modelId="{E5004808-4E20-4D38-9883-3BEF2425CFF5}" srcId="{D4D936FC-1317-4265-A49C-02ADE553E5FF}" destId="{D3F5287D-0FAA-4AA1-9E39-7332A56C698D}" srcOrd="1" destOrd="0" parTransId="{02CF060C-4D71-43DC-8999-841A736A397C}" sibTransId="{5CBFD68B-DD88-4F8D-8C5D-824650C09EFB}"/>
    <dgm:cxn modelId="{60471A2E-3C78-466A-A388-AC00E99F68CA}" type="presOf" srcId="{D3F5287D-0FAA-4AA1-9E39-7332A56C698D}" destId="{C9078012-6334-47C5-82AA-B008A85252EB}" srcOrd="0" destOrd="0" presId="urn:microsoft.com/office/officeart/2005/8/layout/list1"/>
    <dgm:cxn modelId="{9147C55D-14F2-4205-9B7C-9D23CFFDB0F5}" type="presOf" srcId="{7C198B89-1A1A-4150-A9DA-9F6AF9E9736E}" destId="{85E64991-1863-428E-8A12-C98399124E92}" srcOrd="0" destOrd="0" presId="urn:microsoft.com/office/officeart/2005/8/layout/list1"/>
    <dgm:cxn modelId="{AEDC9251-635A-498B-B71D-12E8940A863C}" type="presOf" srcId="{D4D936FC-1317-4265-A49C-02ADE553E5FF}" destId="{0D907E8B-17BD-4F04-8B2E-8303240DCC54}" srcOrd="0" destOrd="0" presId="urn:microsoft.com/office/officeart/2005/8/layout/list1"/>
    <dgm:cxn modelId="{4EE17076-B20D-4211-A90F-474436D62D46}" srcId="{D4D936FC-1317-4265-A49C-02ADE553E5FF}" destId="{820C26EF-D0DC-420E-BDB8-7CF3D4D6BDB7}" srcOrd="2" destOrd="0" parTransId="{51762947-092B-469C-A32F-613DC523AA96}" sibTransId="{3665B93F-D36E-4722-9DC2-A67DB15CEC65}"/>
    <dgm:cxn modelId="{D503F293-32EF-4456-94CC-58CFCB33AEB4}" type="presOf" srcId="{F00C7CD8-6B3E-428E-A464-31F5DEE479BF}" destId="{29413B40-711E-4D2B-AAE7-1D3924660834}" srcOrd="0" destOrd="0" presId="urn:microsoft.com/office/officeart/2005/8/layout/list1"/>
    <dgm:cxn modelId="{EA645D96-FA41-4886-9DA9-24BAACA71E1E}" type="presOf" srcId="{820C26EF-D0DC-420E-BDB8-7CF3D4D6BDB7}" destId="{6ECC321E-89F8-4D97-B979-8C08B1323731}" srcOrd="1" destOrd="0" presId="urn:microsoft.com/office/officeart/2005/8/layout/list1"/>
    <dgm:cxn modelId="{C868C8D4-549C-4696-A819-AA8869FAF6CE}" type="presOf" srcId="{D3F5287D-0FAA-4AA1-9E39-7332A56C698D}" destId="{CC4F7A98-F80E-4AAD-9B93-CF9F84AE7BA4}" srcOrd="1" destOrd="0" presId="urn:microsoft.com/office/officeart/2005/8/layout/list1"/>
    <dgm:cxn modelId="{E94942E6-7F32-462E-BD8C-F5C58507170B}" srcId="{D4D936FC-1317-4265-A49C-02ADE553E5FF}" destId="{7C198B89-1A1A-4150-A9DA-9F6AF9E9736E}" srcOrd="3" destOrd="0" parTransId="{A9050B0B-FDFF-4124-B067-363303085CF4}" sibTransId="{37C59313-F3D2-4F9C-9245-14F0AFC26DCB}"/>
    <dgm:cxn modelId="{CC95BBEC-F775-48B3-B1BA-316BCCC8DD7B}" type="presOf" srcId="{820C26EF-D0DC-420E-BDB8-7CF3D4D6BDB7}" destId="{70154415-AB0C-4CA4-90B9-4066FDE88982}" srcOrd="0" destOrd="0" presId="urn:microsoft.com/office/officeart/2005/8/layout/list1"/>
    <dgm:cxn modelId="{D9EA8BEE-988F-4900-ACE7-824B95AEAE40}" srcId="{D4D936FC-1317-4265-A49C-02ADE553E5FF}" destId="{F00C7CD8-6B3E-428E-A464-31F5DEE479BF}" srcOrd="0" destOrd="0" parTransId="{BB0FD0A3-62DA-4121-8C80-6A17295B848B}" sibTransId="{D9F3C246-7C32-4077-B858-432756E14531}"/>
    <dgm:cxn modelId="{937671D0-1239-4528-A7AA-1E5D21159AB1}" type="presParOf" srcId="{0D907E8B-17BD-4F04-8B2E-8303240DCC54}" destId="{AD5E7164-8957-466E-9EDC-9A9AA23AC6CB}" srcOrd="0" destOrd="0" presId="urn:microsoft.com/office/officeart/2005/8/layout/list1"/>
    <dgm:cxn modelId="{2783C4F0-B27A-4D27-999D-85BD6981001D}" type="presParOf" srcId="{AD5E7164-8957-466E-9EDC-9A9AA23AC6CB}" destId="{29413B40-711E-4D2B-AAE7-1D3924660834}" srcOrd="0" destOrd="0" presId="urn:microsoft.com/office/officeart/2005/8/layout/list1"/>
    <dgm:cxn modelId="{8235B76A-4B8A-4EE1-8676-6DEA248EC9A2}" type="presParOf" srcId="{AD5E7164-8957-466E-9EDC-9A9AA23AC6CB}" destId="{0702F0C2-15ED-4CD4-B6B0-3414A623FC86}" srcOrd="1" destOrd="0" presId="urn:microsoft.com/office/officeart/2005/8/layout/list1"/>
    <dgm:cxn modelId="{EBA2EDDF-76BD-42E2-B478-BD314D984BB8}" type="presParOf" srcId="{0D907E8B-17BD-4F04-8B2E-8303240DCC54}" destId="{154C2C52-D63B-4579-AF1F-2C8F38442439}" srcOrd="1" destOrd="0" presId="urn:microsoft.com/office/officeart/2005/8/layout/list1"/>
    <dgm:cxn modelId="{9D780515-AC59-4EDF-A0ED-1A87839CFAA6}" type="presParOf" srcId="{0D907E8B-17BD-4F04-8B2E-8303240DCC54}" destId="{369F1A3A-0DF8-4239-8F96-593AF95ACD58}" srcOrd="2" destOrd="0" presId="urn:microsoft.com/office/officeart/2005/8/layout/list1"/>
    <dgm:cxn modelId="{F2ACB767-8C75-4097-90A0-A4A457AA4D12}" type="presParOf" srcId="{0D907E8B-17BD-4F04-8B2E-8303240DCC54}" destId="{C5AC3598-8F64-40FF-B3C2-E0950E267520}" srcOrd="3" destOrd="0" presId="urn:microsoft.com/office/officeart/2005/8/layout/list1"/>
    <dgm:cxn modelId="{9B9A962B-6CD5-460D-9067-F89BE8C4FE47}" type="presParOf" srcId="{0D907E8B-17BD-4F04-8B2E-8303240DCC54}" destId="{2660BC0D-CFD0-4D21-9FFE-BB536AEBBAE6}" srcOrd="4" destOrd="0" presId="urn:microsoft.com/office/officeart/2005/8/layout/list1"/>
    <dgm:cxn modelId="{47B07624-F8AB-4C1C-9B8D-575D03E6E7C1}" type="presParOf" srcId="{2660BC0D-CFD0-4D21-9FFE-BB536AEBBAE6}" destId="{C9078012-6334-47C5-82AA-B008A85252EB}" srcOrd="0" destOrd="0" presId="urn:microsoft.com/office/officeart/2005/8/layout/list1"/>
    <dgm:cxn modelId="{FE81512F-A6DB-4ED1-B475-6755DCA8283D}" type="presParOf" srcId="{2660BC0D-CFD0-4D21-9FFE-BB536AEBBAE6}" destId="{CC4F7A98-F80E-4AAD-9B93-CF9F84AE7BA4}" srcOrd="1" destOrd="0" presId="urn:microsoft.com/office/officeart/2005/8/layout/list1"/>
    <dgm:cxn modelId="{35A54881-A912-42E1-89DB-948E2A9FCFFF}" type="presParOf" srcId="{0D907E8B-17BD-4F04-8B2E-8303240DCC54}" destId="{58B4E9FE-D06C-45CE-8850-FEFD95992909}" srcOrd="5" destOrd="0" presId="urn:microsoft.com/office/officeart/2005/8/layout/list1"/>
    <dgm:cxn modelId="{6B6355A5-E129-42EF-9036-1DF3E484D65F}" type="presParOf" srcId="{0D907E8B-17BD-4F04-8B2E-8303240DCC54}" destId="{3962D56C-C5D6-45AF-8269-A5CE9BBA3BD6}" srcOrd="6" destOrd="0" presId="urn:microsoft.com/office/officeart/2005/8/layout/list1"/>
    <dgm:cxn modelId="{C4C78A62-C1B2-4F6C-956E-33862EDF00D2}" type="presParOf" srcId="{0D907E8B-17BD-4F04-8B2E-8303240DCC54}" destId="{0D0522C5-FA48-445B-A3D5-9AEF2A5726EE}" srcOrd="7" destOrd="0" presId="urn:microsoft.com/office/officeart/2005/8/layout/list1"/>
    <dgm:cxn modelId="{F44457D4-6E8F-4074-80FA-FD1A2BB507B0}" type="presParOf" srcId="{0D907E8B-17BD-4F04-8B2E-8303240DCC54}" destId="{D91954B5-8919-4A92-B145-DA9867C69034}" srcOrd="8" destOrd="0" presId="urn:microsoft.com/office/officeart/2005/8/layout/list1"/>
    <dgm:cxn modelId="{3C7B001B-8C38-4696-AE85-DA9C2BAB7882}" type="presParOf" srcId="{D91954B5-8919-4A92-B145-DA9867C69034}" destId="{70154415-AB0C-4CA4-90B9-4066FDE88982}" srcOrd="0" destOrd="0" presId="urn:microsoft.com/office/officeart/2005/8/layout/list1"/>
    <dgm:cxn modelId="{8D2F516D-7DEE-4D80-A160-9D45B02752C8}" type="presParOf" srcId="{D91954B5-8919-4A92-B145-DA9867C69034}" destId="{6ECC321E-89F8-4D97-B979-8C08B1323731}" srcOrd="1" destOrd="0" presId="urn:microsoft.com/office/officeart/2005/8/layout/list1"/>
    <dgm:cxn modelId="{84F63BA8-4BF9-405D-BE80-2B4BEA716447}" type="presParOf" srcId="{0D907E8B-17BD-4F04-8B2E-8303240DCC54}" destId="{BE99DE3F-D745-43D2-BC98-2C908123AC1F}" srcOrd="9" destOrd="0" presId="urn:microsoft.com/office/officeart/2005/8/layout/list1"/>
    <dgm:cxn modelId="{DE37AD97-8552-446D-B224-FD2ADFDD0956}" type="presParOf" srcId="{0D907E8B-17BD-4F04-8B2E-8303240DCC54}" destId="{6B0ACFF9-3D03-4115-8122-20D4A585A1DA}" srcOrd="10" destOrd="0" presId="urn:microsoft.com/office/officeart/2005/8/layout/list1"/>
    <dgm:cxn modelId="{954F6522-AE38-4F4B-9E27-9A2B67FB54D6}" type="presParOf" srcId="{0D907E8B-17BD-4F04-8B2E-8303240DCC54}" destId="{DD3CEE82-7161-4A99-9B52-F73B421A0711}" srcOrd="11" destOrd="0" presId="urn:microsoft.com/office/officeart/2005/8/layout/list1"/>
    <dgm:cxn modelId="{DDAD96A1-25E9-4898-8066-CE16D2645B9A}" type="presParOf" srcId="{0D907E8B-17BD-4F04-8B2E-8303240DCC54}" destId="{FBDCB71F-CB3F-4EF6-B845-70F86DF2E078}" srcOrd="12" destOrd="0" presId="urn:microsoft.com/office/officeart/2005/8/layout/list1"/>
    <dgm:cxn modelId="{3FFD3C75-E491-42D3-A1B1-DA1A34256958}" type="presParOf" srcId="{FBDCB71F-CB3F-4EF6-B845-70F86DF2E078}" destId="{85E64991-1863-428E-8A12-C98399124E92}" srcOrd="0" destOrd="0" presId="urn:microsoft.com/office/officeart/2005/8/layout/list1"/>
    <dgm:cxn modelId="{A6379358-C20F-40B9-903D-BD5561154C33}" type="presParOf" srcId="{FBDCB71F-CB3F-4EF6-B845-70F86DF2E078}" destId="{F6F9A4AC-3828-4847-B5E5-180662BC1E8E}" srcOrd="1" destOrd="0" presId="urn:microsoft.com/office/officeart/2005/8/layout/list1"/>
    <dgm:cxn modelId="{D6EDBCA8-0346-40BF-A625-84DC32E3AADD}" type="presParOf" srcId="{0D907E8B-17BD-4F04-8B2E-8303240DCC54}" destId="{C08364A7-C1D7-48AD-A10E-8D14F19F21C5}" srcOrd="13" destOrd="0" presId="urn:microsoft.com/office/officeart/2005/8/layout/list1"/>
    <dgm:cxn modelId="{1AE5EA59-3393-44D8-B914-624A38B52DC5}" type="presParOf" srcId="{0D907E8B-17BD-4F04-8B2E-8303240DCC54}" destId="{1EBB64BA-BE4B-4272-A189-C1057EAB0629}"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CB00B3-F2BF-4597-AAC1-0CD50E7CC05D}"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s-EC"/>
        </a:p>
      </dgm:t>
    </dgm:pt>
    <dgm:pt modelId="{4D81E14D-B467-411C-AAD1-4E154843B442}">
      <dgm:prSet phldrT="[Texto]"/>
      <dgm:spPr/>
      <dgm:t>
        <a:bodyPr/>
        <a:lstStyle/>
        <a:p>
          <a:pPr algn="just"/>
          <a:r>
            <a:rPr lang="es-EC" b="1" dirty="0">
              <a:solidFill>
                <a:schemeClr val="tx1"/>
              </a:solidFill>
              <a:effectLst>
                <a:outerShdw blurRad="38100" dist="38100" dir="2700000" algn="tl">
                  <a:srgbClr val="000000">
                    <a:alpha val="43137"/>
                  </a:srgbClr>
                </a:outerShdw>
              </a:effectLst>
            </a:rPr>
            <a:t>Protocolo de entrenamiento intervalado de alta intensidad (HIIT) orientado a mejorar el test de las 2 millas de las pruebas físicas militares</a:t>
          </a:r>
          <a:endParaRPr lang="es-EC" dirty="0">
            <a:solidFill>
              <a:schemeClr val="tx1"/>
            </a:solidFill>
          </a:endParaRPr>
        </a:p>
      </dgm:t>
    </dgm:pt>
    <dgm:pt modelId="{5526F8A7-B299-4C00-ACC0-B4B529EF4187}" type="parTrans" cxnId="{D9B602EF-2F1E-424E-8E4A-173EE30B13C7}">
      <dgm:prSet/>
      <dgm:spPr/>
      <dgm:t>
        <a:bodyPr/>
        <a:lstStyle/>
        <a:p>
          <a:endParaRPr lang="es-EC"/>
        </a:p>
      </dgm:t>
    </dgm:pt>
    <dgm:pt modelId="{E51E77A4-45D7-462E-9F82-EEBFB72A27D4}" type="sibTrans" cxnId="{D9B602EF-2F1E-424E-8E4A-173EE30B13C7}">
      <dgm:prSet/>
      <dgm:spPr/>
      <dgm:t>
        <a:bodyPr/>
        <a:lstStyle/>
        <a:p>
          <a:endParaRPr lang="es-EC"/>
        </a:p>
      </dgm:t>
    </dgm:pt>
    <dgm:pt modelId="{18F6E8AC-7F8E-4A0B-B41E-54A57D9FF6C9}">
      <dgm:prSet phldrT="[Texto]"/>
      <dgm:spPr/>
      <dgm:t>
        <a:bodyPr/>
        <a:lstStyle/>
        <a:p>
          <a:r>
            <a:rPr lang="es-EC" b="0" dirty="0">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Institución:  	</a:t>
          </a:r>
          <a:r>
            <a:rPr lang="es-EC" b="0"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Armada del Ecuador</a:t>
          </a:r>
        </a:p>
        <a:p>
          <a:r>
            <a:rPr lang="es-EC" b="0"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		Escuadra Naval</a:t>
          </a:r>
        </a:p>
        <a:p>
          <a:r>
            <a:rPr lang="es-EC" b="0"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		B.A.E “Atahualpa” </a:t>
          </a:r>
          <a:endParaRPr lang="es-EC" b="0" dirty="0">
            <a:latin typeface="+mj-lt"/>
          </a:endParaRPr>
        </a:p>
      </dgm:t>
    </dgm:pt>
    <dgm:pt modelId="{1421B851-0459-4692-A762-20582897DF93}" type="parTrans" cxnId="{AB18B3ED-7CAA-4BEA-AA4E-BB2133D6D9A8}">
      <dgm:prSet/>
      <dgm:spPr/>
      <dgm:t>
        <a:bodyPr/>
        <a:lstStyle/>
        <a:p>
          <a:endParaRPr lang="es-EC"/>
        </a:p>
      </dgm:t>
    </dgm:pt>
    <dgm:pt modelId="{CAC188D2-9224-4F31-81BE-06234DE1B568}" type="sibTrans" cxnId="{AB18B3ED-7CAA-4BEA-AA4E-BB2133D6D9A8}">
      <dgm:prSet/>
      <dgm:spPr/>
      <dgm:t>
        <a:bodyPr/>
        <a:lstStyle/>
        <a:p>
          <a:endParaRPr lang="es-EC"/>
        </a:p>
      </dgm:t>
    </dgm:pt>
    <dgm:pt modelId="{BC031939-43FB-4F37-8542-E12955FA33E6}">
      <dgm:prSet phldrT="[Texto]"/>
      <dgm:spPr/>
      <dgm:t>
        <a:bodyPr/>
        <a:lstStyle/>
        <a:p>
          <a:r>
            <a:rPr lang="es-EC" b="0" dirty="0">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Provincia: 	</a:t>
          </a:r>
          <a:r>
            <a:rPr lang="es-EC" b="0"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Guayas</a:t>
          </a:r>
        </a:p>
        <a:p>
          <a:r>
            <a:rPr lang="es-EC" b="0" dirty="0">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Cantón: 	</a:t>
          </a:r>
          <a:r>
            <a:rPr lang="es-EC" b="0"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Guayaquil</a:t>
          </a:r>
          <a:endParaRPr lang="es-EC" b="0" dirty="0">
            <a:latin typeface="+mj-lt"/>
          </a:endParaRPr>
        </a:p>
      </dgm:t>
    </dgm:pt>
    <dgm:pt modelId="{A8501F78-C94A-41CF-8857-F366019C06A7}" type="parTrans" cxnId="{F0A12044-2076-46BF-8F24-77A28F50394B}">
      <dgm:prSet/>
      <dgm:spPr/>
      <dgm:t>
        <a:bodyPr/>
        <a:lstStyle/>
        <a:p>
          <a:endParaRPr lang="es-EC"/>
        </a:p>
      </dgm:t>
    </dgm:pt>
    <dgm:pt modelId="{61069DBC-093D-4200-9EFA-D20F1BFFF5A4}" type="sibTrans" cxnId="{F0A12044-2076-46BF-8F24-77A28F50394B}">
      <dgm:prSet/>
      <dgm:spPr/>
      <dgm:t>
        <a:bodyPr/>
        <a:lstStyle/>
        <a:p>
          <a:endParaRPr lang="es-EC"/>
        </a:p>
      </dgm:t>
    </dgm:pt>
    <dgm:pt modelId="{A2187DF8-2A4C-4B63-ABC5-4C7D0C318B74}" type="pres">
      <dgm:prSet presAssocID="{7FCB00B3-F2BF-4597-AAC1-0CD50E7CC05D}" presName="outerComposite" presStyleCnt="0">
        <dgm:presLayoutVars>
          <dgm:chMax val="5"/>
          <dgm:dir/>
          <dgm:resizeHandles val="exact"/>
        </dgm:presLayoutVars>
      </dgm:prSet>
      <dgm:spPr/>
    </dgm:pt>
    <dgm:pt modelId="{AFF5D0AE-C0E4-4F8A-9BEC-262BF8B200F8}" type="pres">
      <dgm:prSet presAssocID="{7FCB00B3-F2BF-4597-AAC1-0CD50E7CC05D}" presName="dummyMaxCanvas" presStyleCnt="0">
        <dgm:presLayoutVars/>
      </dgm:prSet>
      <dgm:spPr/>
    </dgm:pt>
    <dgm:pt modelId="{72682A45-6035-4049-9CA7-761B6D5A0B05}" type="pres">
      <dgm:prSet presAssocID="{7FCB00B3-F2BF-4597-AAC1-0CD50E7CC05D}" presName="ThreeNodes_1" presStyleLbl="node1" presStyleIdx="0" presStyleCnt="3">
        <dgm:presLayoutVars>
          <dgm:bulletEnabled val="1"/>
        </dgm:presLayoutVars>
      </dgm:prSet>
      <dgm:spPr/>
    </dgm:pt>
    <dgm:pt modelId="{57F34C8A-10C2-4329-A694-399CEF107173}" type="pres">
      <dgm:prSet presAssocID="{7FCB00B3-F2BF-4597-AAC1-0CD50E7CC05D}" presName="ThreeNodes_2" presStyleLbl="node1" presStyleIdx="1" presStyleCnt="3">
        <dgm:presLayoutVars>
          <dgm:bulletEnabled val="1"/>
        </dgm:presLayoutVars>
      </dgm:prSet>
      <dgm:spPr/>
    </dgm:pt>
    <dgm:pt modelId="{B3699781-7F51-44D6-A759-19EB568803A2}" type="pres">
      <dgm:prSet presAssocID="{7FCB00B3-F2BF-4597-AAC1-0CD50E7CC05D}" presName="ThreeNodes_3" presStyleLbl="node1" presStyleIdx="2" presStyleCnt="3">
        <dgm:presLayoutVars>
          <dgm:bulletEnabled val="1"/>
        </dgm:presLayoutVars>
      </dgm:prSet>
      <dgm:spPr/>
    </dgm:pt>
    <dgm:pt modelId="{D134B82C-52BA-495F-8931-97F15FA70B3E}" type="pres">
      <dgm:prSet presAssocID="{7FCB00B3-F2BF-4597-AAC1-0CD50E7CC05D}" presName="ThreeConn_1-2" presStyleLbl="fgAccFollowNode1" presStyleIdx="0" presStyleCnt="2">
        <dgm:presLayoutVars>
          <dgm:bulletEnabled val="1"/>
        </dgm:presLayoutVars>
      </dgm:prSet>
      <dgm:spPr/>
    </dgm:pt>
    <dgm:pt modelId="{50B11769-8746-4CBE-B067-96CF66E66476}" type="pres">
      <dgm:prSet presAssocID="{7FCB00B3-F2BF-4597-AAC1-0CD50E7CC05D}" presName="ThreeConn_2-3" presStyleLbl="fgAccFollowNode1" presStyleIdx="1" presStyleCnt="2">
        <dgm:presLayoutVars>
          <dgm:bulletEnabled val="1"/>
        </dgm:presLayoutVars>
      </dgm:prSet>
      <dgm:spPr/>
    </dgm:pt>
    <dgm:pt modelId="{EAE4DE2B-AA27-4447-B466-3F4CEFD677A4}" type="pres">
      <dgm:prSet presAssocID="{7FCB00B3-F2BF-4597-AAC1-0CD50E7CC05D}" presName="ThreeNodes_1_text" presStyleLbl="node1" presStyleIdx="2" presStyleCnt="3">
        <dgm:presLayoutVars>
          <dgm:bulletEnabled val="1"/>
        </dgm:presLayoutVars>
      </dgm:prSet>
      <dgm:spPr/>
    </dgm:pt>
    <dgm:pt modelId="{41533A03-BD45-47D4-89CF-7B31E8DD33B9}" type="pres">
      <dgm:prSet presAssocID="{7FCB00B3-F2BF-4597-AAC1-0CD50E7CC05D}" presName="ThreeNodes_2_text" presStyleLbl="node1" presStyleIdx="2" presStyleCnt="3">
        <dgm:presLayoutVars>
          <dgm:bulletEnabled val="1"/>
        </dgm:presLayoutVars>
      </dgm:prSet>
      <dgm:spPr/>
    </dgm:pt>
    <dgm:pt modelId="{0F8DA414-CAAE-4CAD-B289-ACD8772BA3CB}" type="pres">
      <dgm:prSet presAssocID="{7FCB00B3-F2BF-4597-AAC1-0CD50E7CC05D}" presName="ThreeNodes_3_text" presStyleLbl="node1" presStyleIdx="2" presStyleCnt="3">
        <dgm:presLayoutVars>
          <dgm:bulletEnabled val="1"/>
        </dgm:presLayoutVars>
      </dgm:prSet>
      <dgm:spPr/>
    </dgm:pt>
  </dgm:ptLst>
  <dgm:cxnLst>
    <dgm:cxn modelId="{B3BDAC1B-06A4-4EA5-83AD-BA8D9B946F98}" type="presOf" srcId="{18F6E8AC-7F8E-4A0B-B41E-54A57D9FF6C9}" destId="{41533A03-BD45-47D4-89CF-7B31E8DD33B9}" srcOrd="1" destOrd="0" presId="urn:microsoft.com/office/officeart/2005/8/layout/vProcess5"/>
    <dgm:cxn modelId="{360B0E22-5229-4A3D-987B-13E09C3B7483}" type="presOf" srcId="{4D81E14D-B467-411C-AAD1-4E154843B442}" destId="{EAE4DE2B-AA27-4447-B466-3F4CEFD677A4}" srcOrd="1" destOrd="0" presId="urn:microsoft.com/office/officeart/2005/8/layout/vProcess5"/>
    <dgm:cxn modelId="{1BB7CB35-BCFE-4563-BD7F-DF7A07941059}" type="presOf" srcId="{BC031939-43FB-4F37-8542-E12955FA33E6}" destId="{0F8DA414-CAAE-4CAD-B289-ACD8772BA3CB}" srcOrd="1" destOrd="0" presId="urn:microsoft.com/office/officeart/2005/8/layout/vProcess5"/>
    <dgm:cxn modelId="{F0A12044-2076-46BF-8F24-77A28F50394B}" srcId="{7FCB00B3-F2BF-4597-AAC1-0CD50E7CC05D}" destId="{BC031939-43FB-4F37-8542-E12955FA33E6}" srcOrd="2" destOrd="0" parTransId="{A8501F78-C94A-41CF-8857-F366019C06A7}" sibTransId="{61069DBC-093D-4200-9EFA-D20F1BFFF5A4}"/>
    <dgm:cxn modelId="{0DCF5468-C7B7-49A1-AEF5-E32466D3B0A7}" type="presOf" srcId="{4D81E14D-B467-411C-AAD1-4E154843B442}" destId="{72682A45-6035-4049-9CA7-761B6D5A0B05}" srcOrd="0" destOrd="0" presId="urn:microsoft.com/office/officeart/2005/8/layout/vProcess5"/>
    <dgm:cxn modelId="{34275FA9-72E0-4E3A-A735-6677F640AFBF}" type="presOf" srcId="{E51E77A4-45D7-462E-9F82-EEBFB72A27D4}" destId="{D134B82C-52BA-495F-8931-97F15FA70B3E}" srcOrd="0" destOrd="0" presId="urn:microsoft.com/office/officeart/2005/8/layout/vProcess5"/>
    <dgm:cxn modelId="{D23E7AAA-C914-4CBA-A70F-C11969AF402F}" type="presOf" srcId="{BC031939-43FB-4F37-8542-E12955FA33E6}" destId="{B3699781-7F51-44D6-A759-19EB568803A2}" srcOrd="0" destOrd="0" presId="urn:microsoft.com/office/officeart/2005/8/layout/vProcess5"/>
    <dgm:cxn modelId="{CB2A9BB9-D801-4BEA-80D5-88BF79880CC7}" type="presOf" srcId="{7FCB00B3-F2BF-4597-AAC1-0CD50E7CC05D}" destId="{A2187DF8-2A4C-4B63-ABC5-4C7D0C318B74}" srcOrd="0" destOrd="0" presId="urn:microsoft.com/office/officeart/2005/8/layout/vProcess5"/>
    <dgm:cxn modelId="{14B0C8BF-F754-40EE-A2F9-5F5630E3032E}" type="presOf" srcId="{18F6E8AC-7F8E-4A0B-B41E-54A57D9FF6C9}" destId="{57F34C8A-10C2-4329-A694-399CEF107173}" srcOrd="0" destOrd="0" presId="urn:microsoft.com/office/officeart/2005/8/layout/vProcess5"/>
    <dgm:cxn modelId="{CED376C8-38F7-48C7-A35D-500939CD83DB}" type="presOf" srcId="{CAC188D2-9224-4F31-81BE-06234DE1B568}" destId="{50B11769-8746-4CBE-B067-96CF66E66476}" srcOrd="0" destOrd="0" presId="urn:microsoft.com/office/officeart/2005/8/layout/vProcess5"/>
    <dgm:cxn modelId="{AB18B3ED-7CAA-4BEA-AA4E-BB2133D6D9A8}" srcId="{7FCB00B3-F2BF-4597-AAC1-0CD50E7CC05D}" destId="{18F6E8AC-7F8E-4A0B-B41E-54A57D9FF6C9}" srcOrd="1" destOrd="0" parTransId="{1421B851-0459-4692-A762-20582897DF93}" sibTransId="{CAC188D2-9224-4F31-81BE-06234DE1B568}"/>
    <dgm:cxn modelId="{D9B602EF-2F1E-424E-8E4A-173EE30B13C7}" srcId="{7FCB00B3-F2BF-4597-AAC1-0CD50E7CC05D}" destId="{4D81E14D-B467-411C-AAD1-4E154843B442}" srcOrd="0" destOrd="0" parTransId="{5526F8A7-B299-4C00-ACC0-B4B529EF4187}" sibTransId="{E51E77A4-45D7-462E-9F82-EEBFB72A27D4}"/>
    <dgm:cxn modelId="{6754064D-4E3E-4737-8B99-FC2965C59B77}" type="presParOf" srcId="{A2187DF8-2A4C-4B63-ABC5-4C7D0C318B74}" destId="{AFF5D0AE-C0E4-4F8A-9BEC-262BF8B200F8}" srcOrd="0" destOrd="0" presId="urn:microsoft.com/office/officeart/2005/8/layout/vProcess5"/>
    <dgm:cxn modelId="{1E8354BA-5DA5-4F88-98F7-87C2E8AC8984}" type="presParOf" srcId="{A2187DF8-2A4C-4B63-ABC5-4C7D0C318B74}" destId="{72682A45-6035-4049-9CA7-761B6D5A0B05}" srcOrd="1" destOrd="0" presId="urn:microsoft.com/office/officeart/2005/8/layout/vProcess5"/>
    <dgm:cxn modelId="{827583D9-65EF-475A-853D-A1CB5D7407D6}" type="presParOf" srcId="{A2187DF8-2A4C-4B63-ABC5-4C7D0C318B74}" destId="{57F34C8A-10C2-4329-A694-399CEF107173}" srcOrd="2" destOrd="0" presId="urn:microsoft.com/office/officeart/2005/8/layout/vProcess5"/>
    <dgm:cxn modelId="{01E6A07E-2DC8-4AC8-8264-63FD398D8B56}" type="presParOf" srcId="{A2187DF8-2A4C-4B63-ABC5-4C7D0C318B74}" destId="{B3699781-7F51-44D6-A759-19EB568803A2}" srcOrd="3" destOrd="0" presId="urn:microsoft.com/office/officeart/2005/8/layout/vProcess5"/>
    <dgm:cxn modelId="{76940BAD-5928-4FD4-AF92-AED0E9BEBF5B}" type="presParOf" srcId="{A2187DF8-2A4C-4B63-ABC5-4C7D0C318B74}" destId="{D134B82C-52BA-495F-8931-97F15FA70B3E}" srcOrd="4" destOrd="0" presId="urn:microsoft.com/office/officeart/2005/8/layout/vProcess5"/>
    <dgm:cxn modelId="{EA2F6057-B880-4A37-ACFE-410657FFBC8B}" type="presParOf" srcId="{A2187DF8-2A4C-4B63-ABC5-4C7D0C318B74}" destId="{50B11769-8746-4CBE-B067-96CF66E66476}" srcOrd="5" destOrd="0" presId="urn:microsoft.com/office/officeart/2005/8/layout/vProcess5"/>
    <dgm:cxn modelId="{5501D658-7A0D-4EF7-A1A8-83D6E5D2F631}" type="presParOf" srcId="{A2187DF8-2A4C-4B63-ABC5-4C7D0C318B74}" destId="{EAE4DE2B-AA27-4447-B466-3F4CEFD677A4}" srcOrd="6" destOrd="0" presId="urn:microsoft.com/office/officeart/2005/8/layout/vProcess5"/>
    <dgm:cxn modelId="{5736D8D8-2613-427A-BB00-0BF17ABFF063}" type="presParOf" srcId="{A2187DF8-2A4C-4B63-ABC5-4C7D0C318B74}" destId="{41533A03-BD45-47D4-89CF-7B31E8DD33B9}" srcOrd="7" destOrd="0" presId="urn:microsoft.com/office/officeart/2005/8/layout/vProcess5"/>
    <dgm:cxn modelId="{53785CFA-DD1A-4FA0-9B55-AD696DC926BD}" type="presParOf" srcId="{A2187DF8-2A4C-4B63-ABC5-4C7D0C318B74}" destId="{0F8DA414-CAAE-4CAD-B289-ACD8772BA3CB}"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8E8D01-CF3A-48D9-9240-14FD9CA6C055}">
      <dsp:nvSpPr>
        <dsp:cNvPr id="0" name=""/>
        <dsp:cNvSpPr/>
      </dsp:nvSpPr>
      <dsp:spPr>
        <a:xfrm>
          <a:off x="4356254" y="1689"/>
          <a:ext cx="1564460" cy="1016899"/>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b="1" kern="1200" dirty="0">
              <a:solidFill>
                <a:srgbClr val="1D370B"/>
              </a:solidFill>
              <a:latin typeface="+mj-lt"/>
              <a:ea typeface="Calibri" panose="020F0502020204030204" pitchFamily="34" charset="0"/>
            </a:rPr>
            <a:t>Test de 2 millas</a:t>
          </a:r>
          <a:endParaRPr lang="es-EC" sz="1400" b="1" kern="1200" dirty="0">
            <a:solidFill>
              <a:srgbClr val="1D370B"/>
            </a:solidFill>
            <a:latin typeface="+mj-lt"/>
          </a:endParaRPr>
        </a:p>
      </dsp:txBody>
      <dsp:txXfrm>
        <a:off x="4405895" y="51330"/>
        <a:ext cx="1465178" cy="917617"/>
      </dsp:txXfrm>
    </dsp:sp>
    <dsp:sp modelId="{645BF26E-30E2-483F-92EF-BF9C69B2E6E6}">
      <dsp:nvSpPr>
        <dsp:cNvPr id="0" name=""/>
        <dsp:cNvSpPr/>
      </dsp:nvSpPr>
      <dsp:spPr>
        <a:xfrm>
          <a:off x="2742586" y="510138"/>
          <a:ext cx="4791798" cy="4791798"/>
        </a:xfrm>
        <a:custGeom>
          <a:avLst/>
          <a:gdLst/>
          <a:ahLst/>
          <a:cxnLst/>
          <a:rect l="0" t="0" r="0" b="0"/>
          <a:pathLst>
            <a:path>
              <a:moveTo>
                <a:pt x="3374954" y="209170"/>
              </a:moveTo>
              <a:arcTo wR="2395899" hR="2395899" stAng="17647159" swAng="924090"/>
            </a:path>
          </a:pathLst>
        </a:custGeom>
        <a:noFill/>
        <a:ln w="38100" cap="rnd" cmpd="sng" algn="ctr">
          <a:solidFill>
            <a:schemeClr val="accent3">
              <a:lumMod val="60000"/>
              <a:lumOff val="40000"/>
            </a:schemeClr>
          </a:solidFill>
          <a:prstDash val="solid"/>
          <a:tailEnd type="arrow"/>
        </a:ln>
        <a:effectLst/>
      </dsp:spPr>
      <dsp:style>
        <a:lnRef idx="1">
          <a:schemeClr val="accent3"/>
        </a:lnRef>
        <a:fillRef idx="0">
          <a:schemeClr val="accent3"/>
        </a:fillRef>
        <a:effectRef idx="0">
          <a:schemeClr val="accent3"/>
        </a:effectRef>
        <a:fontRef idx="minor">
          <a:schemeClr val="tx1"/>
        </a:fontRef>
      </dsp:style>
    </dsp:sp>
    <dsp:sp modelId="{86555CBD-9BEA-4BD8-BFB6-8BF66333E881}">
      <dsp:nvSpPr>
        <dsp:cNvPr id="0" name=""/>
        <dsp:cNvSpPr/>
      </dsp:nvSpPr>
      <dsp:spPr>
        <a:xfrm>
          <a:off x="6203167" y="1199638"/>
          <a:ext cx="2020453" cy="1016899"/>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b="1" kern="1200" dirty="0">
              <a:solidFill>
                <a:srgbClr val="1D370B"/>
              </a:solidFill>
              <a:latin typeface="+mj-lt"/>
              <a:ea typeface="Calibri" panose="020F0502020204030204" pitchFamily="34" charset="0"/>
            </a:rPr>
            <a:t>Entrenamiento HIIT</a:t>
          </a:r>
          <a:endParaRPr lang="es-EC" sz="1400" b="1" kern="1200" dirty="0">
            <a:solidFill>
              <a:srgbClr val="1D370B"/>
            </a:solidFill>
            <a:latin typeface="+mj-lt"/>
          </a:endParaRPr>
        </a:p>
      </dsp:txBody>
      <dsp:txXfrm>
        <a:off x="6252808" y="1249279"/>
        <a:ext cx="1921171" cy="917617"/>
      </dsp:txXfrm>
    </dsp:sp>
    <dsp:sp modelId="{CDF6793F-9380-4F90-BE1E-4CF85224CEFA}">
      <dsp:nvSpPr>
        <dsp:cNvPr id="0" name=""/>
        <dsp:cNvSpPr/>
      </dsp:nvSpPr>
      <dsp:spPr>
        <a:xfrm>
          <a:off x="2742586" y="510138"/>
          <a:ext cx="4791798" cy="4791798"/>
        </a:xfrm>
        <a:custGeom>
          <a:avLst/>
          <a:gdLst/>
          <a:ahLst/>
          <a:cxnLst/>
          <a:rect l="0" t="0" r="0" b="0"/>
          <a:pathLst>
            <a:path>
              <a:moveTo>
                <a:pt x="4754450" y="1974511"/>
              </a:moveTo>
              <a:arcTo wR="2395899" hR="2395899" stAng="20992213" swAng="1215574"/>
            </a:path>
          </a:pathLst>
        </a:custGeom>
        <a:noFill/>
        <a:ln w="38100" cap="rnd" cmpd="sng" algn="ctr">
          <a:solidFill>
            <a:schemeClr val="accent3">
              <a:lumMod val="75000"/>
            </a:schemeClr>
          </a:solidFill>
          <a:prstDash val="solid"/>
          <a:tailEnd type="arrow"/>
        </a:ln>
        <a:effectLst/>
      </dsp:spPr>
      <dsp:style>
        <a:lnRef idx="1">
          <a:scrgbClr r="0" g="0" b="0"/>
        </a:lnRef>
        <a:fillRef idx="0">
          <a:scrgbClr r="0" g="0" b="0"/>
        </a:fillRef>
        <a:effectRef idx="0">
          <a:scrgbClr r="0" g="0" b="0"/>
        </a:effectRef>
        <a:fontRef idx="minor"/>
      </dsp:style>
    </dsp:sp>
    <dsp:sp modelId="{EFF49270-62F6-4D81-856C-4B6C3647C8D4}">
      <dsp:nvSpPr>
        <dsp:cNvPr id="0" name=""/>
        <dsp:cNvSpPr/>
      </dsp:nvSpPr>
      <dsp:spPr>
        <a:xfrm>
          <a:off x="6431164" y="3595537"/>
          <a:ext cx="1564460" cy="1016899"/>
        </a:xfrm>
        <a:prstGeom prst="round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b="1" kern="1200">
              <a:solidFill>
                <a:srgbClr val="1D370B"/>
              </a:solidFill>
              <a:latin typeface="+mj-lt"/>
              <a:ea typeface="Calibri" panose="020F0502020204030204" pitchFamily="34" charset="0"/>
            </a:rPr>
            <a:t>Permita a los participantes tener un mejor rendimiento</a:t>
          </a:r>
          <a:endParaRPr lang="es-EC" sz="1400" b="1" kern="1200" dirty="0">
            <a:solidFill>
              <a:srgbClr val="1D370B"/>
            </a:solidFill>
            <a:latin typeface="+mj-lt"/>
          </a:endParaRPr>
        </a:p>
      </dsp:txBody>
      <dsp:txXfrm>
        <a:off x="6480805" y="3645178"/>
        <a:ext cx="1465178" cy="917617"/>
      </dsp:txXfrm>
    </dsp:sp>
    <dsp:sp modelId="{390A82BC-9852-4881-8CB9-8F748812CDB0}">
      <dsp:nvSpPr>
        <dsp:cNvPr id="0" name=""/>
        <dsp:cNvSpPr/>
      </dsp:nvSpPr>
      <dsp:spPr>
        <a:xfrm>
          <a:off x="2742586" y="510138"/>
          <a:ext cx="4791798" cy="4791798"/>
        </a:xfrm>
        <a:custGeom>
          <a:avLst/>
          <a:gdLst/>
          <a:ahLst/>
          <a:cxnLst/>
          <a:rect l="0" t="0" r="0" b="0"/>
          <a:pathLst>
            <a:path>
              <a:moveTo>
                <a:pt x="3920550" y="4244079"/>
              </a:moveTo>
              <a:arcTo wR="2395899" hR="2395899" stAng="3028750" swAng="924090"/>
            </a:path>
          </a:pathLst>
        </a:custGeom>
        <a:noFill/>
        <a:ln w="38100" cap="rnd" cmpd="sng" algn="ctr">
          <a:solidFill>
            <a:scrgbClr r="0" g="0" b="0"/>
          </a:solidFill>
          <a:prstDash val="solid"/>
          <a:tailEnd type="arrow"/>
        </a:ln>
        <a:effectLst/>
      </dsp:spPr>
      <dsp:style>
        <a:lnRef idx="1">
          <a:scrgbClr r="0" g="0" b="0"/>
        </a:lnRef>
        <a:fillRef idx="0">
          <a:scrgbClr r="0" g="0" b="0"/>
        </a:fillRef>
        <a:effectRef idx="0">
          <a:scrgbClr r="0" g="0" b="0"/>
        </a:effectRef>
        <a:fontRef idx="minor"/>
      </dsp:style>
    </dsp:sp>
    <dsp:sp modelId="{326022F3-C5F1-49F4-BFA2-9239D7955683}">
      <dsp:nvSpPr>
        <dsp:cNvPr id="0" name=""/>
        <dsp:cNvSpPr/>
      </dsp:nvSpPr>
      <dsp:spPr>
        <a:xfrm>
          <a:off x="4356254" y="4793487"/>
          <a:ext cx="1564460" cy="1016899"/>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b="1" kern="1200">
              <a:solidFill>
                <a:srgbClr val="1D370B"/>
              </a:solidFill>
              <a:latin typeface="+mj-lt"/>
              <a:ea typeface="Calibri" panose="020F0502020204030204" pitchFamily="34" charset="0"/>
            </a:rPr>
            <a:t>Alcanzar un resultado óptimo</a:t>
          </a:r>
          <a:endParaRPr lang="es-EC" sz="1400" b="1" kern="1200" dirty="0">
            <a:solidFill>
              <a:srgbClr val="1D370B"/>
            </a:solidFill>
            <a:latin typeface="+mj-lt"/>
          </a:endParaRPr>
        </a:p>
      </dsp:txBody>
      <dsp:txXfrm>
        <a:off x="4405895" y="4843128"/>
        <a:ext cx="1465178" cy="917617"/>
      </dsp:txXfrm>
    </dsp:sp>
    <dsp:sp modelId="{84811A85-42AB-408B-942B-D38B732ECBC2}">
      <dsp:nvSpPr>
        <dsp:cNvPr id="0" name=""/>
        <dsp:cNvSpPr/>
      </dsp:nvSpPr>
      <dsp:spPr>
        <a:xfrm>
          <a:off x="2742586" y="510138"/>
          <a:ext cx="4791798" cy="4791798"/>
        </a:xfrm>
        <a:custGeom>
          <a:avLst/>
          <a:gdLst/>
          <a:ahLst/>
          <a:cxnLst/>
          <a:rect l="0" t="0" r="0" b="0"/>
          <a:pathLst>
            <a:path>
              <a:moveTo>
                <a:pt x="1416843" y="4582627"/>
              </a:moveTo>
              <a:arcTo wR="2395899" hR="2395899" stAng="6847159" swAng="924090"/>
            </a:path>
          </a:pathLst>
        </a:custGeom>
        <a:noFill/>
        <a:ln w="38100" cap="rnd" cmpd="sng" algn="ctr">
          <a:solidFill>
            <a:scrgbClr r="0" g="0" b="0"/>
          </a:solidFill>
          <a:prstDash val="solid"/>
          <a:tailEnd type="arrow"/>
        </a:ln>
        <a:effectLst/>
      </dsp:spPr>
      <dsp:style>
        <a:lnRef idx="1">
          <a:scrgbClr r="0" g="0" b="0"/>
        </a:lnRef>
        <a:fillRef idx="0">
          <a:scrgbClr r="0" g="0" b="0"/>
        </a:fillRef>
        <a:effectRef idx="0">
          <a:scrgbClr r="0" g="0" b="0"/>
        </a:effectRef>
        <a:fontRef idx="minor"/>
      </dsp:style>
    </dsp:sp>
    <dsp:sp modelId="{66CA6B5F-C874-447B-A0E4-DECA0354FA59}">
      <dsp:nvSpPr>
        <dsp:cNvPr id="0" name=""/>
        <dsp:cNvSpPr/>
      </dsp:nvSpPr>
      <dsp:spPr>
        <a:xfrm>
          <a:off x="2281345" y="3595537"/>
          <a:ext cx="1564460" cy="1016899"/>
        </a:xfrm>
        <a:prstGeom prst="round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b="1" kern="1200">
              <a:solidFill>
                <a:srgbClr val="1D370B"/>
              </a:solidFill>
              <a:latin typeface="+mj-lt"/>
              <a:ea typeface="Calibri" panose="020F0502020204030204" pitchFamily="34" charset="0"/>
            </a:rPr>
            <a:t>Crecimiento de las potencialidades físicas</a:t>
          </a:r>
          <a:endParaRPr lang="es-EC" sz="1400" b="1" kern="1200" dirty="0">
            <a:solidFill>
              <a:srgbClr val="1D370B"/>
            </a:solidFill>
            <a:latin typeface="+mj-lt"/>
          </a:endParaRPr>
        </a:p>
      </dsp:txBody>
      <dsp:txXfrm>
        <a:off x="2330986" y="3645178"/>
        <a:ext cx="1465178" cy="917617"/>
      </dsp:txXfrm>
    </dsp:sp>
    <dsp:sp modelId="{16E2F39A-01AC-4FCB-8787-6002E25527BC}">
      <dsp:nvSpPr>
        <dsp:cNvPr id="0" name=""/>
        <dsp:cNvSpPr/>
      </dsp:nvSpPr>
      <dsp:spPr>
        <a:xfrm>
          <a:off x="2742586" y="510138"/>
          <a:ext cx="4791798" cy="4791798"/>
        </a:xfrm>
        <a:custGeom>
          <a:avLst/>
          <a:gdLst/>
          <a:ahLst/>
          <a:cxnLst/>
          <a:rect l="0" t="0" r="0" b="0"/>
          <a:pathLst>
            <a:path>
              <a:moveTo>
                <a:pt x="37347" y="2817286"/>
              </a:moveTo>
              <a:arcTo wR="2395899" hR="2395899" stAng="10192213" swAng="1215574"/>
            </a:path>
          </a:pathLst>
        </a:custGeom>
        <a:noFill/>
        <a:ln w="38100" cap="rnd" cmpd="sng" algn="ctr">
          <a:solidFill>
            <a:scrgbClr r="0" g="0" b="0"/>
          </a:solidFill>
          <a:prstDash val="solid"/>
          <a:tailEnd type="arrow"/>
        </a:ln>
        <a:effectLst/>
      </dsp:spPr>
      <dsp:style>
        <a:lnRef idx="1">
          <a:scrgbClr r="0" g="0" b="0"/>
        </a:lnRef>
        <a:fillRef idx="0">
          <a:scrgbClr r="0" g="0" b="0"/>
        </a:fillRef>
        <a:effectRef idx="0">
          <a:scrgbClr r="0" g="0" b="0"/>
        </a:effectRef>
        <a:fontRef idx="minor"/>
      </dsp:style>
    </dsp:sp>
    <dsp:sp modelId="{6C8D26EA-EC4C-42F8-BC7E-CD70D89D2F69}">
      <dsp:nvSpPr>
        <dsp:cNvPr id="0" name=""/>
        <dsp:cNvSpPr/>
      </dsp:nvSpPr>
      <dsp:spPr>
        <a:xfrm>
          <a:off x="2281345" y="1199638"/>
          <a:ext cx="1564460" cy="1016899"/>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b="1" kern="1200" dirty="0">
              <a:solidFill>
                <a:srgbClr val="1D370B"/>
              </a:solidFill>
              <a:latin typeface="+mj-lt"/>
              <a:ea typeface="Calibri" panose="020F0502020204030204" pitchFamily="34" charset="0"/>
            </a:rPr>
            <a:t>Adaptación biológica del cuerpo</a:t>
          </a:r>
          <a:endParaRPr lang="es-EC" sz="1400" b="1" kern="1200" dirty="0">
            <a:solidFill>
              <a:srgbClr val="1D370B"/>
            </a:solidFill>
            <a:latin typeface="+mj-lt"/>
          </a:endParaRPr>
        </a:p>
      </dsp:txBody>
      <dsp:txXfrm>
        <a:off x="2330986" y="1249279"/>
        <a:ext cx="1465178" cy="917617"/>
      </dsp:txXfrm>
    </dsp:sp>
    <dsp:sp modelId="{77530758-3C51-4C7A-B67C-10FB569E2C13}">
      <dsp:nvSpPr>
        <dsp:cNvPr id="0" name=""/>
        <dsp:cNvSpPr/>
      </dsp:nvSpPr>
      <dsp:spPr>
        <a:xfrm>
          <a:off x="2742586" y="510138"/>
          <a:ext cx="4791798" cy="4791798"/>
        </a:xfrm>
        <a:custGeom>
          <a:avLst/>
          <a:gdLst/>
          <a:ahLst/>
          <a:cxnLst/>
          <a:rect l="0" t="0" r="0" b="0"/>
          <a:pathLst>
            <a:path>
              <a:moveTo>
                <a:pt x="871247" y="547718"/>
              </a:moveTo>
              <a:arcTo wR="2395899" hR="2395899" stAng="13828750" swAng="924090"/>
            </a:path>
          </a:pathLst>
        </a:custGeom>
        <a:noFill/>
        <a:ln w="38100" cap="rnd" cmpd="sng" algn="ctr">
          <a:solidFill>
            <a:scrgbClr r="0" g="0" b="0"/>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9F1A3A-0DF8-4239-8F96-593AF95ACD58}">
      <dsp:nvSpPr>
        <dsp:cNvPr id="0" name=""/>
        <dsp:cNvSpPr/>
      </dsp:nvSpPr>
      <dsp:spPr>
        <a:xfrm>
          <a:off x="0" y="516474"/>
          <a:ext cx="11291455" cy="756000"/>
        </a:xfrm>
        <a:prstGeom prst="rect">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02F0C2-15ED-4CD4-B6B0-3414A623FC86}">
      <dsp:nvSpPr>
        <dsp:cNvPr id="0" name=""/>
        <dsp:cNvSpPr/>
      </dsp:nvSpPr>
      <dsp:spPr>
        <a:xfrm>
          <a:off x="564572" y="73674"/>
          <a:ext cx="8252032" cy="885600"/>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753" tIns="0" rIns="298753" bIns="0" numCol="1" spcCol="1270" anchor="ctr" anchorCtr="0">
          <a:noAutofit/>
        </a:bodyPr>
        <a:lstStyle/>
        <a:p>
          <a:pPr marL="0" lvl="0" indent="0" algn="l" defTabSz="889000">
            <a:lnSpc>
              <a:spcPct val="90000"/>
            </a:lnSpc>
            <a:spcBef>
              <a:spcPct val="0"/>
            </a:spcBef>
            <a:spcAft>
              <a:spcPct val="35000"/>
            </a:spcAft>
            <a:buNone/>
          </a:pPr>
          <a:r>
            <a:rPr lang="es-EC" sz="2000" b="1" kern="1200" dirty="0">
              <a:solidFill>
                <a:schemeClr val="tx1"/>
              </a:solidFill>
            </a:rPr>
            <a:t>Diagnosticar el nivel inicial del personal militar del B.A.E “Atahualpa” (</a:t>
          </a:r>
          <a:r>
            <a:rPr lang="es-EC" sz="2000" b="1" kern="1200" dirty="0" err="1">
              <a:solidFill>
                <a:schemeClr val="tx1"/>
              </a:solidFill>
            </a:rPr>
            <a:t>pre-test</a:t>
          </a:r>
          <a:r>
            <a:rPr lang="es-EC" sz="2000" b="1" kern="1200" dirty="0">
              <a:solidFill>
                <a:schemeClr val="tx1"/>
              </a:solidFill>
            </a:rPr>
            <a:t>) por medio del test de 2 millas.</a:t>
          </a:r>
          <a:endParaRPr lang="es-EC" sz="2000" kern="1200" dirty="0">
            <a:solidFill>
              <a:schemeClr val="tx1"/>
            </a:solidFill>
          </a:endParaRPr>
        </a:p>
      </dsp:txBody>
      <dsp:txXfrm>
        <a:off x="607803" y="116905"/>
        <a:ext cx="8165570" cy="799138"/>
      </dsp:txXfrm>
    </dsp:sp>
    <dsp:sp modelId="{3962D56C-C5D6-45AF-8269-A5CE9BBA3BD6}">
      <dsp:nvSpPr>
        <dsp:cNvPr id="0" name=""/>
        <dsp:cNvSpPr/>
      </dsp:nvSpPr>
      <dsp:spPr>
        <a:xfrm>
          <a:off x="0" y="1877274"/>
          <a:ext cx="11291455" cy="756000"/>
        </a:xfrm>
        <a:prstGeom prst="rect">
          <a:avLst/>
        </a:prstGeom>
        <a:solidFill>
          <a:schemeClr val="lt1">
            <a:alpha val="90000"/>
            <a:hueOff val="0"/>
            <a:satOff val="0"/>
            <a:lumOff val="0"/>
            <a:alphaOff val="0"/>
          </a:schemeClr>
        </a:solidFill>
        <a:ln w="19050" cap="rnd" cmpd="sng" algn="ctr">
          <a:solidFill>
            <a:schemeClr val="accent3">
              <a:hueOff val="2019711"/>
              <a:satOff val="12180"/>
              <a:lumOff val="-7385"/>
              <a:alphaOff val="0"/>
            </a:schemeClr>
          </a:solidFill>
          <a:prstDash val="solid"/>
        </a:ln>
        <a:effectLst/>
      </dsp:spPr>
      <dsp:style>
        <a:lnRef idx="2">
          <a:scrgbClr r="0" g="0" b="0"/>
        </a:lnRef>
        <a:fillRef idx="1">
          <a:scrgbClr r="0" g="0" b="0"/>
        </a:fillRef>
        <a:effectRef idx="0">
          <a:scrgbClr r="0" g="0" b="0"/>
        </a:effectRef>
        <a:fontRef idx="minor"/>
      </dsp:style>
    </dsp:sp>
    <dsp:sp modelId="{CC4F7A98-F80E-4AAD-9B93-CF9F84AE7BA4}">
      <dsp:nvSpPr>
        <dsp:cNvPr id="0" name=""/>
        <dsp:cNvSpPr/>
      </dsp:nvSpPr>
      <dsp:spPr>
        <a:xfrm>
          <a:off x="564572" y="1434474"/>
          <a:ext cx="8323563" cy="885600"/>
        </a:xfrm>
        <a:prstGeom prst="roundRect">
          <a:avLst/>
        </a:prstGeom>
        <a:solidFill>
          <a:schemeClr val="accent3">
            <a:hueOff val="2019711"/>
            <a:satOff val="12180"/>
            <a:lumOff val="-738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753" tIns="0" rIns="298753" bIns="0" numCol="1" spcCol="1270" anchor="ctr" anchorCtr="0">
          <a:noAutofit/>
        </a:bodyPr>
        <a:lstStyle/>
        <a:p>
          <a:pPr marL="0" lvl="0" indent="0" algn="l" defTabSz="889000">
            <a:lnSpc>
              <a:spcPct val="90000"/>
            </a:lnSpc>
            <a:spcBef>
              <a:spcPct val="0"/>
            </a:spcBef>
            <a:spcAft>
              <a:spcPct val="35000"/>
            </a:spcAft>
            <a:buNone/>
          </a:pPr>
          <a:r>
            <a:rPr lang="es-EC" sz="2000" b="1" kern="1200" dirty="0">
              <a:solidFill>
                <a:schemeClr val="tx1"/>
              </a:solidFill>
              <a:effectLst>
                <a:outerShdw blurRad="38100" dist="38100" dir="2700000" algn="tl">
                  <a:srgbClr val="000000">
                    <a:alpha val="43137"/>
                  </a:srgbClr>
                </a:outerShdw>
              </a:effectLst>
            </a:rPr>
            <a:t>Aplicar el test de 2 millas en dos instantes, antes y después del entrenamiento intervalado de alta intensidad al personal del B.A.E “Atahualpa” (</a:t>
          </a:r>
          <a:r>
            <a:rPr lang="es-EC" sz="2000" b="1" kern="1200" dirty="0" err="1">
              <a:solidFill>
                <a:schemeClr val="tx1"/>
              </a:solidFill>
              <a:effectLst>
                <a:outerShdw blurRad="38100" dist="38100" dir="2700000" algn="tl">
                  <a:srgbClr val="000000">
                    <a:alpha val="43137"/>
                  </a:srgbClr>
                </a:outerShdw>
              </a:effectLst>
            </a:rPr>
            <a:t>post-test</a:t>
          </a:r>
          <a:r>
            <a:rPr lang="es-EC" sz="2000" b="1" kern="1200" dirty="0">
              <a:solidFill>
                <a:schemeClr val="tx1"/>
              </a:solidFill>
              <a:effectLst>
                <a:outerShdw blurRad="38100" dist="38100" dir="2700000" algn="tl">
                  <a:srgbClr val="000000">
                    <a:alpha val="43137"/>
                  </a:srgbClr>
                </a:outerShdw>
              </a:effectLst>
            </a:rPr>
            <a:t>).</a:t>
          </a:r>
          <a:endParaRPr lang="es-EC" sz="2000" kern="1200" dirty="0">
            <a:solidFill>
              <a:schemeClr val="tx1"/>
            </a:solidFill>
          </a:endParaRPr>
        </a:p>
      </dsp:txBody>
      <dsp:txXfrm>
        <a:off x="607803" y="1477705"/>
        <a:ext cx="8237101" cy="799138"/>
      </dsp:txXfrm>
    </dsp:sp>
    <dsp:sp modelId="{6B0ACFF9-3D03-4115-8122-20D4A585A1DA}">
      <dsp:nvSpPr>
        <dsp:cNvPr id="0" name=""/>
        <dsp:cNvSpPr/>
      </dsp:nvSpPr>
      <dsp:spPr>
        <a:xfrm>
          <a:off x="0" y="3238074"/>
          <a:ext cx="11291455" cy="756000"/>
        </a:xfrm>
        <a:prstGeom prst="rect">
          <a:avLst/>
        </a:prstGeom>
        <a:solidFill>
          <a:schemeClr val="lt1">
            <a:alpha val="90000"/>
            <a:hueOff val="0"/>
            <a:satOff val="0"/>
            <a:lumOff val="0"/>
            <a:alphaOff val="0"/>
          </a:schemeClr>
        </a:solidFill>
        <a:ln w="19050" cap="rnd" cmpd="sng" algn="ctr">
          <a:solidFill>
            <a:schemeClr val="accent3">
              <a:hueOff val="4039423"/>
              <a:satOff val="24360"/>
              <a:lumOff val="-14770"/>
              <a:alphaOff val="0"/>
            </a:schemeClr>
          </a:solidFill>
          <a:prstDash val="solid"/>
        </a:ln>
        <a:effectLst/>
      </dsp:spPr>
      <dsp:style>
        <a:lnRef idx="2">
          <a:scrgbClr r="0" g="0" b="0"/>
        </a:lnRef>
        <a:fillRef idx="1">
          <a:scrgbClr r="0" g="0" b="0"/>
        </a:fillRef>
        <a:effectRef idx="0">
          <a:scrgbClr r="0" g="0" b="0"/>
        </a:effectRef>
        <a:fontRef idx="minor"/>
      </dsp:style>
    </dsp:sp>
    <dsp:sp modelId="{6ECC321E-89F8-4D97-B979-8C08B1323731}">
      <dsp:nvSpPr>
        <dsp:cNvPr id="0" name=""/>
        <dsp:cNvSpPr/>
      </dsp:nvSpPr>
      <dsp:spPr>
        <a:xfrm>
          <a:off x="564572" y="2795274"/>
          <a:ext cx="8412721" cy="885600"/>
        </a:xfrm>
        <a:prstGeom prst="roundRect">
          <a:avLst/>
        </a:prstGeom>
        <a:solidFill>
          <a:schemeClr val="accent3">
            <a:hueOff val="4039423"/>
            <a:satOff val="24360"/>
            <a:lumOff val="-1477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753" tIns="0" rIns="298753" bIns="0" numCol="1" spcCol="1270" anchor="ctr" anchorCtr="0">
          <a:noAutofit/>
        </a:bodyPr>
        <a:lstStyle/>
        <a:p>
          <a:pPr marL="0" lvl="0" indent="0" algn="l" defTabSz="889000">
            <a:lnSpc>
              <a:spcPct val="90000"/>
            </a:lnSpc>
            <a:spcBef>
              <a:spcPct val="0"/>
            </a:spcBef>
            <a:spcAft>
              <a:spcPct val="35000"/>
            </a:spcAft>
            <a:buNone/>
          </a:pPr>
          <a:r>
            <a:rPr lang="es-EC" sz="2000" b="1" kern="1200" dirty="0">
              <a:solidFill>
                <a:schemeClr val="tx1"/>
              </a:solidFill>
              <a:effectLst>
                <a:outerShdw blurRad="38100" dist="38100" dir="2700000" algn="tl">
                  <a:srgbClr val="000000">
                    <a:alpha val="43137"/>
                  </a:srgbClr>
                </a:outerShdw>
              </a:effectLst>
            </a:rPr>
            <a:t>Valorar la capacidad aeróbica para determinar la incidencia del entrenamiento intervalado de alta intensidad en el personal del B.A.E “Atahualpa”.</a:t>
          </a:r>
          <a:endParaRPr lang="es-EC" sz="2000" kern="1200" dirty="0">
            <a:solidFill>
              <a:schemeClr val="tx1"/>
            </a:solidFill>
          </a:endParaRPr>
        </a:p>
      </dsp:txBody>
      <dsp:txXfrm>
        <a:off x="607803" y="2838505"/>
        <a:ext cx="8326259" cy="799138"/>
      </dsp:txXfrm>
    </dsp:sp>
    <dsp:sp modelId="{1EBB64BA-BE4B-4272-A189-C1057EAB0629}">
      <dsp:nvSpPr>
        <dsp:cNvPr id="0" name=""/>
        <dsp:cNvSpPr/>
      </dsp:nvSpPr>
      <dsp:spPr>
        <a:xfrm>
          <a:off x="0" y="4598874"/>
          <a:ext cx="11291455" cy="756000"/>
        </a:xfrm>
        <a:prstGeom prst="rect">
          <a:avLst/>
        </a:prstGeom>
        <a:solidFill>
          <a:schemeClr val="lt1">
            <a:alpha val="90000"/>
            <a:hueOff val="0"/>
            <a:satOff val="0"/>
            <a:lumOff val="0"/>
            <a:alphaOff val="0"/>
          </a:schemeClr>
        </a:solidFill>
        <a:ln w="19050" cap="rnd" cmpd="sng" algn="ctr">
          <a:solidFill>
            <a:schemeClr val="accent3">
              <a:hueOff val="6059134"/>
              <a:satOff val="36540"/>
              <a:lumOff val="-22155"/>
              <a:alphaOff val="0"/>
            </a:schemeClr>
          </a:solidFill>
          <a:prstDash val="solid"/>
        </a:ln>
        <a:effectLst/>
      </dsp:spPr>
      <dsp:style>
        <a:lnRef idx="2">
          <a:scrgbClr r="0" g="0" b="0"/>
        </a:lnRef>
        <a:fillRef idx="1">
          <a:scrgbClr r="0" g="0" b="0"/>
        </a:fillRef>
        <a:effectRef idx="0">
          <a:scrgbClr r="0" g="0" b="0"/>
        </a:effectRef>
        <a:fontRef idx="minor"/>
      </dsp:style>
    </dsp:sp>
    <dsp:sp modelId="{F6F9A4AC-3828-4847-B5E5-180662BC1E8E}">
      <dsp:nvSpPr>
        <dsp:cNvPr id="0" name=""/>
        <dsp:cNvSpPr/>
      </dsp:nvSpPr>
      <dsp:spPr>
        <a:xfrm>
          <a:off x="564572" y="4156074"/>
          <a:ext cx="8457378" cy="885600"/>
        </a:xfrm>
        <a:prstGeom prst="roundRect">
          <a:avLst/>
        </a:prstGeom>
        <a:solidFill>
          <a:schemeClr val="accent3">
            <a:hueOff val="6059134"/>
            <a:satOff val="36540"/>
            <a:lumOff val="-2215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753" tIns="0" rIns="298753" bIns="0" numCol="1" spcCol="1270" anchor="ctr" anchorCtr="0">
          <a:noAutofit/>
        </a:bodyPr>
        <a:lstStyle/>
        <a:p>
          <a:pPr marL="0" lvl="0" indent="0" algn="l" defTabSz="889000">
            <a:lnSpc>
              <a:spcPct val="90000"/>
            </a:lnSpc>
            <a:spcBef>
              <a:spcPct val="0"/>
            </a:spcBef>
            <a:spcAft>
              <a:spcPct val="35000"/>
            </a:spcAft>
            <a:buNone/>
          </a:pPr>
          <a:r>
            <a:rPr lang="es-EC" sz="2000" b="1" kern="1200" dirty="0">
              <a:effectLst>
                <a:outerShdw blurRad="38100" dist="38100" dir="2700000" algn="tl">
                  <a:srgbClr val="000000">
                    <a:alpha val="43137"/>
                  </a:srgbClr>
                </a:outerShdw>
              </a:effectLst>
            </a:rPr>
            <a:t>Realizar un análisis comparativo de rendimiento físico al test de 2 millas, mediante estudios de correlación por acontecimientos, sin aplicar y al terminar el entrenamiento intervalado.</a:t>
          </a:r>
          <a:endParaRPr lang="es-EC" sz="2000" kern="1200" dirty="0"/>
        </a:p>
      </dsp:txBody>
      <dsp:txXfrm>
        <a:off x="607803" y="4199305"/>
        <a:ext cx="8370916" cy="7991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682A45-6035-4049-9CA7-761B6D5A0B05}">
      <dsp:nvSpPr>
        <dsp:cNvPr id="0" name=""/>
        <dsp:cNvSpPr/>
      </dsp:nvSpPr>
      <dsp:spPr>
        <a:xfrm>
          <a:off x="0" y="0"/>
          <a:ext cx="7025839" cy="1505976"/>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just" defTabSz="1022350">
            <a:lnSpc>
              <a:spcPct val="90000"/>
            </a:lnSpc>
            <a:spcBef>
              <a:spcPct val="0"/>
            </a:spcBef>
            <a:spcAft>
              <a:spcPct val="35000"/>
            </a:spcAft>
            <a:buNone/>
          </a:pPr>
          <a:r>
            <a:rPr lang="es-EC" sz="2300" b="1" kern="1200" dirty="0">
              <a:solidFill>
                <a:schemeClr val="tx1"/>
              </a:solidFill>
              <a:effectLst>
                <a:outerShdw blurRad="38100" dist="38100" dir="2700000" algn="tl">
                  <a:srgbClr val="000000">
                    <a:alpha val="43137"/>
                  </a:srgbClr>
                </a:outerShdw>
              </a:effectLst>
            </a:rPr>
            <a:t>Protocolo de entrenamiento intervalado de alta intensidad (HIIT) orientado a mejorar el test de las 2 millas de las pruebas físicas militares</a:t>
          </a:r>
          <a:endParaRPr lang="es-EC" sz="2300" kern="1200" dirty="0">
            <a:solidFill>
              <a:schemeClr val="tx1"/>
            </a:solidFill>
          </a:endParaRPr>
        </a:p>
      </dsp:txBody>
      <dsp:txXfrm>
        <a:off x="44109" y="44109"/>
        <a:ext cx="5400772" cy="1417758"/>
      </dsp:txXfrm>
    </dsp:sp>
    <dsp:sp modelId="{57F34C8A-10C2-4329-A694-399CEF107173}">
      <dsp:nvSpPr>
        <dsp:cNvPr id="0" name=""/>
        <dsp:cNvSpPr/>
      </dsp:nvSpPr>
      <dsp:spPr>
        <a:xfrm>
          <a:off x="619927" y="1756973"/>
          <a:ext cx="7025839" cy="1505976"/>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C" sz="2300" b="0" kern="1200" dirty="0">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Institución:  	</a:t>
          </a:r>
          <a:r>
            <a:rPr lang="es-EC" sz="2300" b="0" kern="1200"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Armada del Ecuador</a:t>
          </a:r>
        </a:p>
        <a:p>
          <a:pPr marL="0" lvl="0" indent="0" algn="l" defTabSz="1022350">
            <a:lnSpc>
              <a:spcPct val="90000"/>
            </a:lnSpc>
            <a:spcBef>
              <a:spcPct val="0"/>
            </a:spcBef>
            <a:spcAft>
              <a:spcPct val="35000"/>
            </a:spcAft>
            <a:buNone/>
          </a:pPr>
          <a:r>
            <a:rPr lang="es-EC" sz="2300" b="0" kern="1200"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		Escuadra Naval</a:t>
          </a:r>
        </a:p>
        <a:p>
          <a:pPr marL="0" lvl="0" indent="0" algn="l" defTabSz="1022350">
            <a:lnSpc>
              <a:spcPct val="90000"/>
            </a:lnSpc>
            <a:spcBef>
              <a:spcPct val="0"/>
            </a:spcBef>
            <a:spcAft>
              <a:spcPct val="35000"/>
            </a:spcAft>
            <a:buNone/>
          </a:pPr>
          <a:r>
            <a:rPr lang="es-EC" sz="2300" b="0" kern="1200"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		B.A.E “Atahualpa” </a:t>
          </a:r>
          <a:endParaRPr lang="es-EC" sz="2300" b="0" kern="1200" dirty="0">
            <a:latin typeface="+mj-lt"/>
          </a:endParaRPr>
        </a:p>
      </dsp:txBody>
      <dsp:txXfrm>
        <a:off x="664036" y="1801082"/>
        <a:ext cx="5338809" cy="1417758"/>
      </dsp:txXfrm>
    </dsp:sp>
    <dsp:sp modelId="{B3699781-7F51-44D6-A759-19EB568803A2}">
      <dsp:nvSpPr>
        <dsp:cNvPr id="0" name=""/>
        <dsp:cNvSpPr/>
      </dsp:nvSpPr>
      <dsp:spPr>
        <a:xfrm>
          <a:off x="1239854" y="3513946"/>
          <a:ext cx="7025839" cy="1505976"/>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C" sz="2300" b="0" kern="1200" dirty="0">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Provincia: 	</a:t>
          </a:r>
          <a:r>
            <a:rPr lang="es-EC" sz="2300" b="0" kern="1200"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Guayas</a:t>
          </a:r>
        </a:p>
        <a:p>
          <a:pPr marL="0" lvl="0" indent="0" algn="l" defTabSz="1022350">
            <a:lnSpc>
              <a:spcPct val="90000"/>
            </a:lnSpc>
            <a:spcBef>
              <a:spcPct val="0"/>
            </a:spcBef>
            <a:spcAft>
              <a:spcPct val="35000"/>
            </a:spcAft>
            <a:buNone/>
          </a:pPr>
          <a:r>
            <a:rPr lang="es-EC" sz="2300" b="0" kern="1200" dirty="0">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Cantón: 	</a:t>
          </a:r>
          <a:r>
            <a:rPr lang="es-EC" sz="2300" b="0" kern="1200"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Guayaquil</a:t>
          </a:r>
          <a:endParaRPr lang="es-EC" sz="2300" b="0" kern="1200" dirty="0">
            <a:latin typeface="+mj-lt"/>
          </a:endParaRPr>
        </a:p>
      </dsp:txBody>
      <dsp:txXfrm>
        <a:off x="1283963" y="3558055"/>
        <a:ext cx="5338809" cy="1417758"/>
      </dsp:txXfrm>
    </dsp:sp>
    <dsp:sp modelId="{D134B82C-52BA-495F-8931-97F15FA70B3E}">
      <dsp:nvSpPr>
        <dsp:cNvPr id="0" name=""/>
        <dsp:cNvSpPr/>
      </dsp:nvSpPr>
      <dsp:spPr>
        <a:xfrm>
          <a:off x="6046954" y="1142032"/>
          <a:ext cx="978884" cy="978884"/>
        </a:xfrm>
        <a:prstGeom prst="downArrow">
          <a:avLst>
            <a:gd name="adj1" fmla="val 55000"/>
            <a:gd name="adj2" fmla="val 45000"/>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s-EC" sz="3600" kern="1200"/>
        </a:p>
      </dsp:txBody>
      <dsp:txXfrm>
        <a:off x="6267203" y="1142032"/>
        <a:ext cx="538386" cy="736610"/>
      </dsp:txXfrm>
    </dsp:sp>
    <dsp:sp modelId="{50B11769-8746-4CBE-B067-96CF66E66476}">
      <dsp:nvSpPr>
        <dsp:cNvPr id="0" name=""/>
        <dsp:cNvSpPr/>
      </dsp:nvSpPr>
      <dsp:spPr>
        <a:xfrm>
          <a:off x="6666881" y="2888965"/>
          <a:ext cx="978884" cy="978884"/>
        </a:xfrm>
        <a:prstGeom prst="downArrow">
          <a:avLst>
            <a:gd name="adj1" fmla="val 55000"/>
            <a:gd name="adj2" fmla="val 45000"/>
          </a:avLst>
        </a:prstGeom>
        <a:solidFill>
          <a:schemeClr val="accent3">
            <a:tint val="40000"/>
            <a:alpha val="90000"/>
            <a:hueOff val="0"/>
            <a:satOff val="0"/>
            <a:lumOff val="0"/>
            <a:alphaOff val="0"/>
          </a:schemeClr>
        </a:solid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s-EC" sz="3600" kern="1200"/>
        </a:p>
      </dsp:txBody>
      <dsp:txXfrm>
        <a:off x="6887130" y="2888965"/>
        <a:ext cx="538386" cy="736610"/>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0.10701</cdr:x>
      <cdr:y>0.11892</cdr:y>
    </cdr:from>
    <cdr:to>
      <cdr:x>1</cdr:x>
      <cdr:y>1</cdr:y>
    </cdr:to>
    <cdr:sp macro="" textlink="">
      <cdr:nvSpPr>
        <cdr:cNvPr id="2" name="Círculo parcial 1">
          <a:extLst xmlns:a="http://schemas.openxmlformats.org/drawingml/2006/main">
            <a:ext uri="{FF2B5EF4-FFF2-40B4-BE49-F238E27FC236}">
              <a16:creationId xmlns:a16="http://schemas.microsoft.com/office/drawing/2014/main" id="{4A2A2D2F-0717-460C-B24A-785B88729B8F}"/>
            </a:ext>
          </a:extLst>
        </cdr:cNvPr>
        <cdr:cNvSpPr/>
      </cdr:nvSpPr>
      <cdr:spPr>
        <a:xfrm xmlns:a="http://schemas.openxmlformats.org/drawingml/2006/main">
          <a:off x="529424" y="605129"/>
          <a:ext cx="4418018" cy="4483495"/>
        </a:xfrm>
        <a:prstGeom xmlns:a="http://schemas.openxmlformats.org/drawingml/2006/main" prst="pie">
          <a:avLst>
            <a:gd name="adj1" fmla="val 21467986"/>
            <a:gd name="adj2" fmla="val 16224040"/>
          </a:avLst>
        </a:prstGeom>
        <a:solidFill xmlns:a="http://schemas.openxmlformats.org/drawingml/2006/main">
          <a:schemeClr val="accent4">
            <a:lumMod val="50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EC"/>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A0F6116E-E30C-4FAB-ACC4-5DE95E1E54F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a:extLst>
              <a:ext uri="{FF2B5EF4-FFF2-40B4-BE49-F238E27FC236}">
                <a16:creationId xmlns:a16="http://schemas.microsoft.com/office/drawing/2014/main" id="{76DB4D46-0B55-4A5F-AA41-A6AE7A3971E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64B2E8-56D9-4E0F-9A75-7168E70DAF9C}" type="datetimeFigureOut">
              <a:rPr lang="es-EC" smtClean="0"/>
              <a:t>13/11/2020</a:t>
            </a:fld>
            <a:endParaRPr lang="es-EC"/>
          </a:p>
        </p:txBody>
      </p:sp>
      <p:sp>
        <p:nvSpPr>
          <p:cNvPr id="4" name="Marcador de pie de página 3">
            <a:extLst>
              <a:ext uri="{FF2B5EF4-FFF2-40B4-BE49-F238E27FC236}">
                <a16:creationId xmlns:a16="http://schemas.microsoft.com/office/drawing/2014/main" id="{5C967189-6B5E-4813-9940-F222368CD57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5" name="Marcador de número de diapositiva 4">
            <a:extLst>
              <a:ext uri="{FF2B5EF4-FFF2-40B4-BE49-F238E27FC236}">
                <a16:creationId xmlns:a16="http://schemas.microsoft.com/office/drawing/2014/main" id="{9699B6D2-756C-4923-AEA1-23B1CA23E3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BDE7156-E03D-4DC0-8C7E-D398163D1B1B}" type="slidenum">
              <a:rPr lang="es-EC" smtClean="0"/>
              <a:t>‹Nº›</a:t>
            </a:fld>
            <a:endParaRPr lang="es-EC"/>
          </a:p>
        </p:txBody>
      </p:sp>
    </p:spTree>
    <p:extLst>
      <p:ext uri="{BB962C8B-B14F-4D97-AF65-F5344CB8AC3E}">
        <p14:creationId xmlns:p14="http://schemas.microsoft.com/office/powerpoint/2010/main" val="4860767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7DD59E-84E8-4A8A-A20F-8A6363ED399A}" type="datetimeFigureOut">
              <a:rPr lang="es-EC" smtClean="0"/>
              <a:t>13/11/2020</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B0F46C-C9C7-43B0-9292-F825DADE5EE5}" type="slidenum">
              <a:rPr lang="es-EC" smtClean="0"/>
              <a:t>‹Nº›</a:t>
            </a:fld>
            <a:endParaRPr lang="es-EC"/>
          </a:p>
        </p:txBody>
      </p:sp>
    </p:spTree>
    <p:extLst>
      <p:ext uri="{BB962C8B-B14F-4D97-AF65-F5344CB8AC3E}">
        <p14:creationId xmlns:p14="http://schemas.microsoft.com/office/powerpoint/2010/main" val="335908640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6BE9B38A-46B7-4F87-BF3B-E5F7831C52D5}" type="datetime1">
              <a:rPr lang="es-EC" smtClean="0"/>
              <a:t>13/11/2020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C4B085B8-56BF-42C1-9AE9-12B330EFAB43}" type="slidenum">
              <a:rPr lang="es-EC" smtClean="0"/>
              <a:t>‹Nº›</a:t>
            </a:fld>
            <a:endParaRPr lang="es-EC"/>
          </a:p>
        </p:txBody>
      </p:sp>
    </p:spTree>
    <p:extLst>
      <p:ext uri="{BB962C8B-B14F-4D97-AF65-F5344CB8AC3E}">
        <p14:creationId xmlns:p14="http://schemas.microsoft.com/office/powerpoint/2010/main" val="2734995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499A470-929B-4DAE-9A12-CC31AD9C4948}" type="datetime1">
              <a:rPr lang="es-EC" smtClean="0"/>
              <a:t>13/11/2020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C4B085B8-56BF-42C1-9AE9-12B330EFAB43}" type="slidenum">
              <a:rPr lang="es-EC" smtClean="0"/>
              <a:t>‹Nº›</a:t>
            </a:fld>
            <a:endParaRPr lang="es-EC"/>
          </a:p>
        </p:txBody>
      </p:sp>
    </p:spTree>
    <p:extLst>
      <p:ext uri="{BB962C8B-B14F-4D97-AF65-F5344CB8AC3E}">
        <p14:creationId xmlns:p14="http://schemas.microsoft.com/office/powerpoint/2010/main" val="2804752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21CA5134-6D10-42B2-8A7C-7A0E90F57133}" type="datetime1">
              <a:rPr lang="es-EC" smtClean="0"/>
              <a:t>13/11/2020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C4B085B8-56BF-42C1-9AE9-12B330EFAB43}" type="slidenum">
              <a:rPr lang="es-EC" smtClean="0"/>
              <a:t>‹Nº›</a:t>
            </a:fld>
            <a:endParaRPr lang="es-EC"/>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112041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79C0B9E-5184-4E21-8906-1F7F20ABE2BF}" type="datetime1">
              <a:rPr lang="es-EC" smtClean="0"/>
              <a:t>13/11/2020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C4B085B8-56BF-42C1-9AE9-12B330EFAB43}" type="slidenum">
              <a:rPr lang="es-EC" smtClean="0"/>
              <a:t>‹Nº›</a:t>
            </a:fld>
            <a:endParaRPr lang="es-EC"/>
          </a:p>
        </p:txBody>
      </p:sp>
    </p:spTree>
    <p:extLst>
      <p:ext uri="{BB962C8B-B14F-4D97-AF65-F5344CB8AC3E}">
        <p14:creationId xmlns:p14="http://schemas.microsoft.com/office/powerpoint/2010/main" val="2962420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77921073-C6AD-4633-949E-AD934164031A}" type="datetime1">
              <a:rPr lang="es-EC" smtClean="0"/>
              <a:t>13/11/2020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C4B085B8-56BF-42C1-9AE9-12B330EFAB43}" type="slidenum">
              <a:rPr lang="es-EC" smtClean="0"/>
              <a:t>‹Nº›</a:t>
            </a:fld>
            <a:endParaRPr lang="es-EC"/>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705563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067CB34F-9326-4F9A-8B5A-D0D02F92A0FC}" type="datetime1">
              <a:rPr lang="es-EC" smtClean="0"/>
              <a:t>13/11/2020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C4B085B8-56BF-42C1-9AE9-12B330EFAB43}" type="slidenum">
              <a:rPr lang="es-EC" smtClean="0"/>
              <a:t>‹Nº›</a:t>
            </a:fld>
            <a:endParaRPr lang="es-EC"/>
          </a:p>
        </p:txBody>
      </p:sp>
    </p:spTree>
    <p:extLst>
      <p:ext uri="{BB962C8B-B14F-4D97-AF65-F5344CB8AC3E}">
        <p14:creationId xmlns:p14="http://schemas.microsoft.com/office/powerpoint/2010/main" val="3920472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1EB863A-B42D-4B6F-90E7-07999D16236C}" type="datetime1">
              <a:rPr lang="es-EC" smtClean="0"/>
              <a:t>13/11/2020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C4B085B8-56BF-42C1-9AE9-12B330EFAB43}" type="slidenum">
              <a:rPr lang="es-EC" smtClean="0"/>
              <a:t>‹Nº›</a:t>
            </a:fld>
            <a:endParaRPr lang="es-EC"/>
          </a:p>
        </p:txBody>
      </p:sp>
    </p:spTree>
    <p:extLst>
      <p:ext uri="{BB962C8B-B14F-4D97-AF65-F5344CB8AC3E}">
        <p14:creationId xmlns:p14="http://schemas.microsoft.com/office/powerpoint/2010/main" val="3705050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B9FC3D0-D606-42D3-838D-0E3D1555E843}" type="datetime1">
              <a:rPr lang="es-EC" smtClean="0"/>
              <a:t>13/11/2020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C4B085B8-56BF-42C1-9AE9-12B330EFAB43}" type="slidenum">
              <a:rPr lang="es-EC" smtClean="0"/>
              <a:t>‹Nº›</a:t>
            </a:fld>
            <a:endParaRPr lang="es-EC"/>
          </a:p>
        </p:txBody>
      </p:sp>
    </p:spTree>
    <p:extLst>
      <p:ext uri="{BB962C8B-B14F-4D97-AF65-F5344CB8AC3E}">
        <p14:creationId xmlns:p14="http://schemas.microsoft.com/office/powerpoint/2010/main" val="2109769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37E3690-24DA-423B-AA97-A2B882458651}" type="datetime1">
              <a:rPr lang="es-EC" smtClean="0"/>
              <a:t>13/11/2020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C4B085B8-56BF-42C1-9AE9-12B330EFAB43}" type="slidenum">
              <a:rPr lang="es-EC" smtClean="0"/>
              <a:t>‹Nº›</a:t>
            </a:fld>
            <a:endParaRPr lang="es-EC"/>
          </a:p>
        </p:txBody>
      </p:sp>
    </p:spTree>
    <p:extLst>
      <p:ext uri="{BB962C8B-B14F-4D97-AF65-F5344CB8AC3E}">
        <p14:creationId xmlns:p14="http://schemas.microsoft.com/office/powerpoint/2010/main" val="2873447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1E286FBC-FBBB-4B00-8B2C-450FF562E499}" type="datetime1">
              <a:rPr lang="es-EC" smtClean="0"/>
              <a:t>13/11/2020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C4B085B8-56BF-42C1-9AE9-12B330EFAB43}" type="slidenum">
              <a:rPr lang="es-EC" smtClean="0"/>
              <a:t>‹Nº›</a:t>
            </a:fld>
            <a:endParaRPr lang="es-EC"/>
          </a:p>
        </p:txBody>
      </p:sp>
    </p:spTree>
    <p:extLst>
      <p:ext uri="{BB962C8B-B14F-4D97-AF65-F5344CB8AC3E}">
        <p14:creationId xmlns:p14="http://schemas.microsoft.com/office/powerpoint/2010/main" val="2834064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C9F80989-9F8A-44D5-A30B-E6B6BC29FA19}" type="datetime1">
              <a:rPr lang="es-EC" smtClean="0"/>
              <a:t>13/11/2020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C4B085B8-56BF-42C1-9AE9-12B330EFAB43}" type="slidenum">
              <a:rPr lang="es-EC" smtClean="0"/>
              <a:t>‹Nº›</a:t>
            </a:fld>
            <a:endParaRPr lang="es-EC"/>
          </a:p>
        </p:txBody>
      </p:sp>
    </p:spTree>
    <p:extLst>
      <p:ext uri="{BB962C8B-B14F-4D97-AF65-F5344CB8AC3E}">
        <p14:creationId xmlns:p14="http://schemas.microsoft.com/office/powerpoint/2010/main" val="1516427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EBEE32CF-93BE-481E-A080-01CEF694F08B}" type="datetime1">
              <a:rPr lang="es-EC" smtClean="0"/>
              <a:t>13/11/2020</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C4B085B8-56BF-42C1-9AE9-12B330EFAB43}" type="slidenum">
              <a:rPr lang="es-EC" smtClean="0"/>
              <a:t>‹Nº›</a:t>
            </a:fld>
            <a:endParaRPr lang="es-EC"/>
          </a:p>
        </p:txBody>
      </p:sp>
    </p:spTree>
    <p:extLst>
      <p:ext uri="{BB962C8B-B14F-4D97-AF65-F5344CB8AC3E}">
        <p14:creationId xmlns:p14="http://schemas.microsoft.com/office/powerpoint/2010/main" val="2809297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0DFC4968-9249-4CF3-B831-6240ACC6F4EC}" type="datetime1">
              <a:rPr lang="es-EC" smtClean="0"/>
              <a:t>13/11/2020</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C4B085B8-56BF-42C1-9AE9-12B330EFAB43}" type="slidenum">
              <a:rPr lang="es-EC" smtClean="0"/>
              <a:t>‹Nº›</a:t>
            </a:fld>
            <a:endParaRPr lang="es-EC"/>
          </a:p>
        </p:txBody>
      </p:sp>
    </p:spTree>
    <p:extLst>
      <p:ext uri="{BB962C8B-B14F-4D97-AF65-F5344CB8AC3E}">
        <p14:creationId xmlns:p14="http://schemas.microsoft.com/office/powerpoint/2010/main" val="2006144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B37F13-CC69-4026-B486-D6E54040870D}" type="datetime1">
              <a:rPr lang="es-EC" smtClean="0"/>
              <a:t>13/11/2020</a:t>
            </a:fld>
            <a:endParaRPr lang="es-EC"/>
          </a:p>
        </p:txBody>
      </p:sp>
      <p:sp>
        <p:nvSpPr>
          <p:cNvPr id="3" name="Footer Placeholder 2"/>
          <p:cNvSpPr>
            <a:spLocks noGrp="1"/>
          </p:cNvSpPr>
          <p:nvPr>
            <p:ph type="ftr" sz="quarter" idx="11"/>
          </p:nvPr>
        </p:nvSpPr>
        <p:spPr/>
        <p:txBody>
          <a:bodyPr/>
          <a:lstStyle/>
          <a:p>
            <a:endParaRPr lang="es-EC"/>
          </a:p>
        </p:txBody>
      </p:sp>
      <p:sp>
        <p:nvSpPr>
          <p:cNvPr id="5" name="Slide Number Placeholder 3">
            <a:extLst>
              <a:ext uri="{FF2B5EF4-FFF2-40B4-BE49-F238E27FC236}">
                <a16:creationId xmlns:a16="http://schemas.microsoft.com/office/drawing/2014/main" id="{F4C6F9B2-2DB0-4A96-A005-022B506A6622}"/>
              </a:ext>
            </a:extLst>
          </p:cNvPr>
          <p:cNvSpPr txBox="1">
            <a:spLocks/>
          </p:cNvSpPr>
          <p:nvPr userDrawn="1"/>
        </p:nvSpPr>
        <p:spPr>
          <a:xfrm>
            <a:off x="-242801" y="6408556"/>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B085B8-56BF-42C1-9AE9-12B330EFAB43}" type="slidenum">
              <a:rPr lang="es-EC" smtClean="0">
                <a:solidFill>
                  <a:schemeClr val="tx1"/>
                </a:solidFill>
                <a:effectLst>
                  <a:outerShdw blurRad="38100" dist="38100" dir="2700000" algn="tl">
                    <a:srgbClr val="000000">
                      <a:alpha val="43137"/>
                    </a:srgbClr>
                  </a:outerShdw>
                </a:effectLst>
              </a:rPr>
              <a:pPr/>
              <a:t>‹Nº›</a:t>
            </a:fld>
            <a:endParaRPr lang="es-EC"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54412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E8889773-1569-424C-B7D3-63FC6288C387}" type="datetime1">
              <a:rPr lang="es-EC" smtClean="0"/>
              <a:t>13/11/2020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C4B085B8-56BF-42C1-9AE9-12B330EFAB43}" type="slidenum">
              <a:rPr lang="es-EC" smtClean="0"/>
              <a:t>‹Nº›</a:t>
            </a:fld>
            <a:endParaRPr lang="es-EC"/>
          </a:p>
        </p:txBody>
      </p:sp>
    </p:spTree>
    <p:extLst>
      <p:ext uri="{BB962C8B-B14F-4D97-AF65-F5344CB8AC3E}">
        <p14:creationId xmlns:p14="http://schemas.microsoft.com/office/powerpoint/2010/main" val="2683492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A2FC2FCE-443D-464D-BE37-D65562CE6C8A}" type="datetime1">
              <a:rPr lang="es-EC" smtClean="0"/>
              <a:t>13/11/2020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C4B085B8-56BF-42C1-9AE9-12B330EFAB43}" type="slidenum">
              <a:rPr lang="es-EC" smtClean="0"/>
              <a:t>‹Nº›</a:t>
            </a:fld>
            <a:endParaRPr lang="es-EC"/>
          </a:p>
        </p:txBody>
      </p:sp>
    </p:spTree>
    <p:extLst>
      <p:ext uri="{BB962C8B-B14F-4D97-AF65-F5344CB8AC3E}">
        <p14:creationId xmlns:p14="http://schemas.microsoft.com/office/powerpoint/2010/main" val="3163514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4000">
              <a:schemeClr val="bg1"/>
            </a:gs>
            <a:gs pos="100000">
              <a:schemeClr val="accent2">
                <a:lumMod val="20000"/>
                <a:lumOff val="80000"/>
              </a:schemeClr>
            </a:gs>
            <a:gs pos="100000">
              <a:schemeClr val="bg2">
                <a:shade val="96000"/>
                <a:satMod val="120000"/>
                <a:lumMod val="90000"/>
              </a:schemeClr>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73D2FAB-D0F2-41E6-90D8-26F925AA8B2C}" type="datetime1">
              <a:rPr lang="es-EC" smtClean="0"/>
              <a:t>13/11/2020</a:t>
            </a:fld>
            <a:endParaRPr lang="es-EC"/>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4B085B8-56BF-42C1-9AE9-12B330EFAB43}" type="slidenum">
              <a:rPr lang="es-EC" smtClean="0"/>
              <a:t>‹Nº›</a:t>
            </a:fld>
            <a:endParaRPr lang="es-EC"/>
          </a:p>
        </p:txBody>
      </p:sp>
    </p:spTree>
    <p:extLst>
      <p:ext uri="{BB962C8B-B14F-4D97-AF65-F5344CB8AC3E}">
        <p14:creationId xmlns:p14="http://schemas.microsoft.com/office/powerpoint/2010/main" val="420237921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3.png"/><Relationship Id="rId7" Type="http://schemas.openxmlformats.org/officeDocument/2006/relationships/image" Target="../media/image24.jp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chart" Target="../charts/chart1.xml"/><Relationship Id="rId7"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2.png"/><Relationship Id="rId4" Type="http://schemas.openxmlformats.org/officeDocument/2006/relationships/chart" Target="../charts/chart2.xml"/><Relationship Id="rId9" Type="http://schemas.openxmlformats.org/officeDocument/2006/relationships/image" Target="../media/image30.jpe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png"/><Relationship Id="rId7" Type="http://schemas.openxmlformats.org/officeDocument/2006/relationships/image" Target="../media/image35.jp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2.png"/><Relationship Id="rId4" Type="http://schemas.openxmlformats.org/officeDocument/2006/relationships/image" Target="../media/image32.png"/><Relationship Id="rId9" Type="http://schemas.openxmlformats.org/officeDocument/2006/relationships/image" Target="../media/image37.jpg"/></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png"/><Relationship Id="rId7" Type="http://schemas.openxmlformats.org/officeDocument/2006/relationships/diagramColors" Target="../diagrams/colors3.xml"/><Relationship Id="rId12"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image" Target="../media/image40.jpg"/><Relationship Id="rId5" Type="http://schemas.openxmlformats.org/officeDocument/2006/relationships/diagramLayout" Target="../diagrams/layout3.xml"/><Relationship Id="rId10" Type="http://schemas.openxmlformats.org/officeDocument/2006/relationships/image" Target="../media/image39.jpg"/><Relationship Id="rId4" Type="http://schemas.openxmlformats.org/officeDocument/2006/relationships/diagramData" Target="../diagrams/data3.xml"/><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7.jpg"/><Relationship Id="rId7" Type="http://schemas.openxmlformats.org/officeDocument/2006/relationships/diagramLayout" Target="../diagrams/layout1.xml"/><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image" Target="../media/image2.png"/><Relationship Id="rId10" Type="http://schemas.microsoft.com/office/2007/relationships/diagramDrawing" Target="../diagrams/drawing1.xml"/><Relationship Id="rId4" Type="http://schemas.openxmlformats.org/officeDocument/2006/relationships/image" Target="../media/image3.png"/><Relationship Id="rId9" Type="http://schemas.openxmlformats.org/officeDocument/2006/relationships/diagramColors" Target="../diagrams/colors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1.gif"/></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2.jpg"/></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txBox="1">
            <a:spLocks/>
          </p:cNvSpPr>
          <p:nvPr/>
        </p:nvSpPr>
        <p:spPr>
          <a:xfrm>
            <a:off x="1093158" y="2508435"/>
            <a:ext cx="8946541" cy="1986017"/>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pPr algn="ctr"/>
            <a:endParaRPr lang="es-CO" sz="1800" dirty="0">
              <a:solidFill>
                <a:schemeClr val="tx1"/>
              </a:solidFill>
            </a:endParaRPr>
          </a:p>
        </p:txBody>
      </p:sp>
      <p:pic>
        <p:nvPicPr>
          <p:cNvPr id="1030" name="Picture 6" descr="Resultado de imagen para LOGO ESPE">
            <a:extLst>
              <a:ext uri="{FF2B5EF4-FFF2-40B4-BE49-F238E27FC236}">
                <a16:creationId xmlns:a16="http://schemas.microsoft.com/office/drawing/2014/main" id="{0C7CBBBA-D4F6-4B4B-8358-8EC79F3340A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7226" y="255233"/>
            <a:ext cx="4438404" cy="1080073"/>
          </a:xfrm>
          <a:prstGeom prst="rect">
            <a:avLst/>
          </a:prstGeom>
          <a:noFill/>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F422E291-6361-4705-9B92-0F21250B1CED}"/>
              </a:ext>
            </a:extLst>
          </p:cNvPr>
          <p:cNvSpPr txBox="1">
            <a:spLocks/>
          </p:cNvSpPr>
          <p:nvPr/>
        </p:nvSpPr>
        <p:spPr>
          <a:xfrm>
            <a:off x="1393638" y="2054967"/>
            <a:ext cx="9404723" cy="4803033"/>
          </a:xfrm>
          <a:prstGeom prst="rect">
            <a:avLst/>
          </a:prstGeom>
        </p:spPr>
        <p:txBody>
          <a:bodyPr vert="horz"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1800" b="1" dirty="0">
                <a:solidFill>
                  <a:schemeClr val="tx1"/>
                </a:solidFill>
                <a:latin typeface="Arial" pitchFamily="34" charset="0"/>
                <a:cs typeface="Arial" pitchFamily="34" charset="0"/>
              </a:rPr>
              <a:t>VICERRECTORADO DE INVESTIGACIÓN, </a:t>
            </a:r>
          </a:p>
          <a:p>
            <a:pPr algn="ctr"/>
            <a:r>
              <a:rPr lang="es-ES" sz="1800" b="1" dirty="0">
                <a:solidFill>
                  <a:schemeClr val="tx1"/>
                </a:solidFill>
                <a:latin typeface="Arial" pitchFamily="34" charset="0"/>
                <a:cs typeface="Arial" pitchFamily="34" charset="0"/>
              </a:rPr>
              <a:t>INNOVACIÓN Y TRANSFERENCIA DE TECNOLOGÍAS</a:t>
            </a:r>
          </a:p>
          <a:p>
            <a:pPr algn="ctr"/>
            <a:endParaRPr lang="es-ES" sz="1800" b="1" dirty="0">
              <a:solidFill>
                <a:schemeClr val="tx1"/>
              </a:solidFill>
              <a:latin typeface="Arial" pitchFamily="34" charset="0"/>
              <a:cs typeface="Arial" pitchFamily="34" charset="0"/>
            </a:endParaRPr>
          </a:p>
          <a:p>
            <a:pPr algn="ctr"/>
            <a:r>
              <a:rPr lang="es-ES" sz="1800" b="1" dirty="0">
                <a:solidFill>
                  <a:schemeClr val="tx1"/>
                </a:solidFill>
                <a:latin typeface="Arial" pitchFamily="34" charset="0"/>
                <a:cs typeface="Arial" pitchFamily="34" charset="0"/>
              </a:rPr>
              <a:t>CENTRO DE POSGRADOS</a:t>
            </a:r>
          </a:p>
          <a:p>
            <a:pPr algn="ctr"/>
            <a:endParaRPr lang="es-ES" sz="1800" b="1" dirty="0">
              <a:solidFill>
                <a:schemeClr val="tx1"/>
              </a:solidFill>
              <a:latin typeface="Arial" pitchFamily="34" charset="0"/>
              <a:cs typeface="Arial" pitchFamily="34" charset="0"/>
            </a:endParaRPr>
          </a:p>
          <a:p>
            <a:pPr algn="ctr"/>
            <a:r>
              <a:rPr lang="es-ES" sz="1800" b="1" dirty="0">
                <a:solidFill>
                  <a:schemeClr val="tx1"/>
                </a:solidFill>
                <a:latin typeface="Arial" pitchFamily="34" charset="0"/>
                <a:cs typeface="Arial" pitchFamily="34" charset="0"/>
              </a:rPr>
              <a:t>DEFENSA DE TESIS</a:t>
            </a:r>
          </a:p>
          <a:p>
            <a:pPr algn="ctr"/>
            <a:endParaRPr lang="es-ES" sz="1800" b="1" dirty="0">
              <a:solidFill>
                <a:schemeClr val="tx1"/>
              </a:solidFill>
              <a:latin typeface="Arial" pitchFamily="34" charset="0"/>
              <a:cs typeface="Arial" pitchFamily="34" charset="0"/>
            </a:endParaRPr>
          </a:p>
          <a:p>
            <a:pPr algn="ctr"/>
            <a:r>
              <a:rPr lang="es-EC" sz="1800" b="1" dirty="0">
                <a:solidFill>
                  <a:schemeClr val="tx1"/>
                </a:solidFill>
                <a:effectLst>
                  <a:outerShdw blurRad="38100" dist="38100" dir="2700000" algn="tl">
                    <a:srgbClr val="000000">
                      <a:alpha val="43137"/>
                    </a:srgbClr>
                  </a:outerShdw>
                </a:effectLst>
              </a:rPr>
              <a:t>ENTRENAMIENTO INTERVALADO DE ALTA INTENSIDAD Y SU INCIDENCIA EN LA CAPACIDAD AERÓBICA DE LA DOTACIÓN DEL B.A.E “ATAHUALPA” DURANTE EL PRIMER SEMESTRE DEL 2020.</a:t>
            </a:r>
            <a:endParaRPr lang="es-EC" sz="1800" dirty="0">
              <a:solidFill>
                <a:schemeClr val="tx1"/>
              </a:solidFill>
              <a:effectLst>
                <a:outerShdw blurRad="38100" dist="38100" dir="2700000" algn="tl">
                  <a:srgbClr val="000000">
                    <a:alpha val="43137"/>
                  </a:srgbClr>
                </a:outerShdw>
              </a:effectLst>
            </a:endParaRPr>
          </a:p>
          <a:p>
            <a:pPr algn="ctr"/>
            <a:endParaRPr lang="es-ES" sz="1800" b="1" dirty="0">
              <a:solidFill>
                <a:schemeClr val="tx1"/>
              </a:solidFill>
              <a:latin typeface="Arial" pitchFamily="34" charset="0"/>
              <a:cs typeface="Arial" pitchFamily="34" charset="0"/>
            </a:endParaRPr>
          </a:p>
          <a:p>
            <a:pPr algn="ctr"/>
            <a:r>
              <a:rPr lang="es-ES" sz="1800" b="1" dirty="0">
                <a:solidFill>
                  <a:schemeClr val="tx1"/>
                </a:solidFill>
                <a:latin typeface="Arial" pitchFamily="34" charset="0"/>
                <a:cs typeface="Arial" pitchFamily="34" charset="0"/>
              </a:rPr>
              <a:t>AUTOR: </a:t>
            </a:r>
            <a:r>
              <a:rPr lang="es-EC" sz="1800" b="1" dirty="0">
                <a:solidFill>
                  <a:schemeClr val="tx1"/>
                </a:solidFill>
                <a:latin typeface="Arial" pitchFamily="34" charset="0"/>
                <a:cs typeface="Arial" pitchFamily="34" charset="0"/>
              </a:rPr>
              <a:t>TNFG-SU ROBLES ROMERO BYRON EDUARDO</a:t>
            </a:r>
          </a:p>
          <a:p>
            <a:pPr algn="ctr"/>
            <a:endParaRPr lang="es-ES" sz="1800" b="1" dirty="0">
              <a:solidFill>
                <a:schemeClr val="tx1"/>
              </a:solidFill>
              <a:latin typeface="Arial" pitchFamily="34" charset="0"/>
              <a:cs typeface="Arial" pitchFamily="34" charset="0"/>
            </a:endParaRPr>
          </a:p>
          <a:p>
            <a:pPr algn="ctr"/>
            <a:endParaRPr lang="es-ES" sz="1800" b="1" dirty="0">
              <a:solidFill>
                <a:schemeClr val="tx1"/>
              </a:solidFill>
              <a:latin typeface="Arial" pitchFamily="34" charset="0"/>
              <a:cs typeface="Arial" pitchFamily="34" charset="0"/>
            </a:endParaRPr>
          </a:p>
          <a:p>
            <a:pPr algn="ctr"/>
            <a:r>
              <a:rPr lang="es-ES" sz="1800" b="1" dirty="0">
                <a:solidFill>
                  <a:schemeClr val="tx1"/>
                </a:solidFill>
                <a:latin typeface="Arial" pitchFamily="34" charset="0"/>
                <a:cs typeface="Arial" pitchFamily="34" charset="0"/>
              </a:rPr>
              <a:t>DIRECTOR: MSC. GUALLASAMÍN FERNANDO</a:t>
            </a:r>
          </a:p>
          <a:p>
            <a:pPr algn="ctr"/>
            <a:endParaRPr lang="es-EC" sz="1800" b="1" dirty="0">
              <a:solidFill>
                <a:schemeClr val="tx1"/>
              </a:solidFill>
              <a:latin typeface="Arial" panose="020B0604020202020204" pitchFamily="34" charset="0"/>
              <a:cs typeface="Arial" panose="020B0604020202020204" pitchFamily="34" charset="0"/>
            </a:endParaRPr>
          </a:p>
          <a:p>
            <a:pPr algn="ctr"/>
            <a:endParaRPr lang="es-EC" sz="1800" b="1" dirty="0">
              <a:solidFill>
                <a:schemeClr val="tx1"/>
              </a:solidFill>
              <a:latin typeface="Arial" panose="020B0604020202020204" pitchFamily="34" charset="0"/>
              <a:cs typeface="Arial" panose="020B0604020202020204" pitchFamily="34" charset="0"/>
            </a:endParaRPr>
          </a:p>
          <a:p>
            <a:pPr algn="ctr"/>
            <a:r>
              <a:rPr lang="es-EC" sz="1800" b="1" dirty="0">
                <a:solidFill>
                  <a:schemeClr val="tx1"/>
                </a:solidFill>
                <a:latin typeface="Arial" panose="020B0604020202020204" pitchFamily="34" charset="0"/>
                <a:cs typeface="Arial" panose="020B0604020202020204" pitchFamily="34" charset="0"/>
              </a:rPr>
              <a:t>SANGOLQUI, NOVIEMBRE 2020</a:t>
            </a:r>
          </a:p>
          <a:p>
            <a:pPr algn="ctr"/>
            <a:endParaRPr lang="es-ES" sz="1800" b="1" dirty="0">
              <a:solidFill>
                <a:schemeClr val="tx1"/>
              </a:solidFill>
              <a:latin typeface="Arial" pitchFamily="34" charset="0"/>
              <a:cs typeface="Arial" pitchFamily="34" charset="0"/>
            </a:endParaRPr>
          </a:p>
        </p:txBody>
      </p:sp>
      <p:pic>
        <p:nvPicPr>
          <p:cNvPr id="2" name="Imagen 1">
            <a:extLst>
              <a:ext uri="{FF2B5EF4-FFF2-40B4-BE49-F238E27FC236}">
                <a16:creationId xmlns:a16="http://schemas.microsoft.com/office/drawing/2014/main" id="{77B704E7-6180-4B60-AA85-8A5FC06AB45C}"/>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11159180" y="5948687"/>
            <a:ext cx="937659" cy="847883"/>
          </a:xfrm>
          <a:prstGeom prst="rect">
            <a:avLst/>
          </a:prstGeom>
        </p:spPr>
      </p:pic>
    </p:spTree>
    <p:extLst>
      <p:ext uri="{BB962C8B-B14F-4D97-AF65-F5344CB8AC3E}">
        <p14:creationId xmlns:p14="http://schemas.microsoft.com/office/powerpoint/2010/main" val="19586511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F34B59EA-395F-4E4E-9691-E16ACEF6AF68}"/>
              </a:ext>
            </a:extLst>
          </p:cNvPr>
          <p:cNvPicPr/>
          <p:nvPr/>
        </p:nvPicPr>
        <p:blipFill>
          <a:blip r:embed="rId2" cstate="print">
            <a:extLst>
              <a:ext uri="{28A0092B-C50C-407E-A947-70E740481C1C}">
                <a14:useLocalDpi xmlns:a14="http://schemas.microsoft.com/office/drawing/2010/main" val="0"/>
              </a:ext>
            </a:extLst>
          </a:blip>
          <a:srcRect b="18382"/>
          <a:stretch>
            <a:fillRect/>
          </a:stretch>
        </p:blipFill>
        <p:spPr bwMode="auto">
          <a:xfrm>
            <a:off x="1" y="0"/>
            <a:ext cx="2471350" cy="932282"/>
          </a:xfrm>
          <a:prstGeom prst="rect">
            <a:avLst/>
          </a:prstGeom>
          <a:noFill/>
          <a:ln>
            <a:noFill/>
          </a:ln>
        </p:spPr>
      </p:pic>
      <p:sp>
        <p:nvSpPr>
          <p:cNvPr id="3" name="Diagrama de flujo: proceso 2">
            <a:extLst>
              <a:ext uri="{FF2B5EF4-FFF2-40B4-BE49-F238E27FC236}">
                <a16:creationId xmlns:a16="http://schemas.microsoft.com/office/drawing/2014/main" id="{84057C7A-5712-40B4-B57D-E4A398E93BF3}"/>
              </a:ext>
            </a:extLst>
          </p:cNvPr>
          <p:cNvSpPr/>
          <p:nvPr/>
        </p:nvSpPr>
        <p:spPr>
          <a:xfrm>
            <a:off x="3344450" y="466141"/>
            <a:ext cx="4910202" cy="932282"/>
          </a:xfrm>
          <a:prstGeom prst="flowChartProcess">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dirty="0"/>
              <a:t>Fundamentación Legal</a:t>
            </a:r>
          </a:p>
        </p:txBody>
      </p:sp>
      <p:pic>
        <p:nvPicPr>
          <p:cNvPr id="2050" name="Picture 2" descr="Derecho Ecuador - DERECHO CONSTITUCIONAL ECUATORIANO">
            <a:extLst>
              <a:ext uri="{FF2B5EF4-FFF2-40B4-BE49-F238E27FC236}">
                <a16:creationId xmlns:a16="http://schemas.microsoft.com/office/drawing/2014/main" id="{2CB53E40-07EB-4A87-9D87-01522A089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6093" y="1889539"/>
            <a:ext cx="3222154" cy="24795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rmada del Ecuador - Wikipedia, la enciclopedia libre">
            <a:extLst>
              <a:ext uri="{FF2B5EF4-FFF2-40B4-BE49-F238E27FC236}">
                <a16:creationId xmlns:a16="http://schemas.microsoft.com/office/drawing/2014/main" id="{E5D2F034-297D-444F-A5F2-D913A1B2EE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754" y="1971903"/>
            <a:ext cx="2471350" cy="2471350"/>
          </a:xfrm>
          <a:prstGeom prst="rect">
            <a:avLst/>
          </a:prstGeom>
          <a:noFill/>
          <a:extLst>
            <a:ext uri="{909E8E84-426E-40DD-AFC4-6F175D3DCCD1}">
              <a14:hiddenFill xmlns:a14="http://schemas.microsoft.com/office/drawing/2010/main">
                <a:solidFill>
                  <a:srgbClr val="FFFFFF"/>
                </a:solidFill>
              </a14:hiddenFill>
            </a:ext>
          </a:extLst>
        </p:spPr>
      </p:pic>
      <p:sp>
        <p:nvSpPr>
          <p:cNvPr id="5" name="Flecha: cuádruple 4">
            <a:extLst>
              <a:ext uri="{FF2B5EF4-FFF2-40B4-BE49-F238E27FC236}">
                <a16:creationId xmlns:a16="http://schemas.microsoft.com/office/drawing/2014/main" id="{C6F62F20-CA1B-452B-93D9-BB5EADFD51CF}"/>
              </a:ext>
            </a:extLst>
          </p:cNvPr>
          <p:cNvSpPr/>
          <p:nvPr/>
        </p:nvSpPr>
        <p:spPr>
          <a:xfrm>
            <a:off x="4449577" y="1889539"/>
            <a:ext cx="2699947" cy="2217107"/>
          </a:xfrm>
          <a:prstGeom prst="quad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3" name="Imagen 12">
            <a:extLst>
              <a:ext uri="{FF2B5EF4-FFF2-40B4-BE49-F238E27FC236}">
                <a16:creationId xmlns:a16="http://schemas.microsoft.com/office/drawing/2014/main" id="{2B71E592-33E0-46D6-A9F5-ABACFEAE33E2}"/>
              </a:ext>
            </a:extLst>
          </p:cNvPr>
          <p:cNvPicPr>
            <a:picLocks noChangeAspect="1"/>
          </p:cNvPicPr>
          <p:nvPr/>
        </p:nvPicPr>
        <p:blipFill>
          <a:blip r:embed="rId5"/>
          <a:stretch>
            <a:fillRect/>
          </a:stretch>
        </p:blipFill>
        <p:spPr>
          <a:xfrm>
            <a:off x="4958778" y="4256767"/>
            <a:ext cx="1681544" cy="2273516"/>
          </a:xfrm>
          <a:prstGeom prst="rect">
            <a:avLst/>
          </a:prstGeom>
          <a:scene3d>
            <a:camera prst="perspectiveLeft"/>
            <a:lightRig rig="threePt" dir="t"/>
          </a:scene3d>
        </p:spPr>
      </p:pic>
      <p:cxnSp>
        <p:nvCxnSpPr>
          <p:cNvPr id="17" name="6 Conector recto">
            <a:extLst>
              <a:ext uri="{FF2B5EF4-FFF2-40B4-BE49-F238E27FC236}">
                <a16:creationId xmlns:a16="http://schemas.microsoft.com/office/drawing/2014/main" id="{45AFD824-496A-4EEE-9FB8-8EEC0D1C9D79}"/>
              </a:ext>
            </a:extLst>
          </p:cNvPr>
          <p:cNvCxnSpPr>
            <a:cxnSpLocks/>
          </p:cNvCxnSpPr>
          <p:nvPr/>
        </p:nvCxnSpPr>
        <p:spPr>
          <a:xfrm>
            <a:off x="6353556" y="1145493"/>
            <a:ext cx="139871"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056" name="Imagen 2055">
            <a:extLst>
              <a:ext uri="{FF2B5EF4-FFF2-40B4-BE49-F238E27FC236}">
                <a16:creationId xmlns:a16="http://schemas.microsoft.com/office/drawing/2014/main" id="{5E232F19-33CA-47C2-A595-974826DE57A5}"/>
              </a:ext>
            </a:extLst>
          </p:cNvPr>
          <p:cNvPicPr>
            <a:picLocks noChangeAspect="1"/>
          </p:cNvPicPr>
          <p:nvPr/>
        </p:nvPicPr>
        <p:blipFill>
          <a:blip r:embed="rId6">
            <a:clrChange>
              <a:clrFrom>
                <a:srgbClr val="000000"/>
              </a:clrFrom>
              <a:clrTo>
                <a:srgbClr val="000000">
                  <a:alpha val="0"/>
                </a:srgbClr>
              </a:clrTo>
            </a:clrChange>
          </a:blip>
          <a:stretch>
            <a:fillRect/>
          </a:stretch>
        </p:blipFill>
        <p:spPr>
          <a:xfrm>
            <a:off x="11159180" y="5948687"/>
            <a:ext cx="937659" cy="847883"/>
          </a:xfrm>
          <a:prstGeom prst="rect">
            <a:avLst/>
          </a:prstGeom>
        </p:spPr>
      </p:pic>
    </p:spTree>
    <p:extLst>
      <p:ext uri="{BB962C8B-B14F-4D97-AF65-F5344CB8AC3E}">
        <p14:creationId xmlns:p14="http://schemas.microsoft.com/office/powerpoint/2010/main" val="27333781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 calcmode="lin" valueType="num">
                                      <p:cBhvr>
                                        <p:cTn id="14" dur="2000" fill="hold"/>
                                        <p:tgtEl>
                                          <p:spTgt spid="2050"/>
                                        </p:tgtEl>
                                        <p:attrNameLst>
                                          <p:attrName>ppt_w</p:attrName>
                                        </p:attrNameLst>
                                      </p:cBhvr>
                                      <p:tavLst>
                                        <p:tav tm="0">
                                          <p:val>
                                            <p:fltVal val="0"/>
                                          </p:val>
                                        </p:tav>
                                        <p:tav tm="100000">
                                          <p:val>
                                            <p:strVal val="#ppt_w"/>
                                          </p:val>
                                        </p:tav>
                                      </p:tavLst>
                                    </p:anim>
                                    <p:anim calcmode="lin" valueType="num">
                                      <p:cBhvr>
                                        <p:cTn id="15" dur="2000" fill="hold"/>
                                        <p:tgtEl>
                                          <p:spTgt spid="2050"/>
                                        </p:tgtEl>
                                        <p:attrNameLst>
                                          <p:attrName>ppt_h</p:attrName>
                                        </p:attrNameLst>
                                      </p:cBhvr>
                                      <p:tavLst>
                                        <p:tav tm="0">
                                          <p:val>
                                            <p:fltVal val="0"/>
                                          </p:val>
                                        </p:tav>
                                        <p:tav tm="100000">
                                          <p:val>
                                            <p:strVal val="#ppt_h"/>
                                          </p:val>
                                        </p:tav>
                                      </p:tavLst>
                                    </p:anim>
                                    <p:animEffect transition="in" filter="fade">
                                      <p:cBhvr>
                                        <p:cTn id="16" dur="20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6" name="Grupo 415"/>
          <p:cNvGrpSpPr/>
          <p:nvPr/>
        </p:nvGrpSpPr>
        <p:grpSpPr bwMode="gray">
          <a:xfrm>
            <a:off x="365189" y="2076073"/>
            <a:ext cx="2671200" cy="3113197"/>
            <a:chOff x="540000" y="1511300"/>
            <a:chExt cx="2671200" cy="2781692"/>
          </a:xfrm>
        </p:grpSpPr>
        <p:grpSp>
          <p:nvGrpSpPr>
            <p:cNvPr id="418" name="Gruppieren 11688"/>
            <p:cNvGrpSpPr/>
            <p:nvPr/>
          </p:nvGrpSpPr>
          <p:grpSpPr bwMode="gray">
            <a:xfrm rot="10800000">
              <a:off x="1009242" y="1993871"/>
              <a:ext cx="1745413" cy="1227124"/>
              <a:chOff x="9766054" y="418207"/>
              <a:chExt cx="1422318" cy="999970"/>
            </a:xfrm>
          </p:grpSpPr>
          <p:sp>
            <p:nvSpPr>
              <p:cNvPr id="422" name="Freeform 20"/>
              <p:cNvSpPr>
                <a:spLocks noEditPoints="1"/>
              </p:cNvSpPr>
              <p:nvPr/>
            </p:nvSpPr>
            <p:spPr bwMode="gray">
              <a:xfrm>
                <a:off x="9795039" y="418207"/>
                <a:ext cx="1364348" cy="788796"/>
              </a:xfrm>
              <a:custGeom>
                <a:avLst/>
                <a:gdLst>
                  <a:gd name="T0" fmla="*/ 317 w 336"/>
                  <a:gd name="T1" fmla="*/ 4 h 194"/>
                  <a:gd name="T2" fmla="*/ 332 w 336"/>
                  <a:gd name="T3" fmla="*/ 18 h 194"/>
                  <a:gd name="T4" fmla="*/ 332 w 336"/>
                  <a:gd name="T5" fmla="*/ 176 h 194"/>
                  <a:gd name="T6" fmla="*/ 317 w 336"/>
                  <a:gd name="T7" fmla="*/ 191 h 194"/>
                  <a:gd name="T8" fmla="*/ 18 w 336"/>
                  <a:gd name="T9" fmla="*/ 191 h 194"/>
                  <a:gd name="T10" fmla="*/ 3 w 336"/>
                  <a:gd name="T11" fmla="*/ 176 h 194"/>
                  <a:gd name="T12" fmla="*/ 3 w 336"/>
                  <a:gd name="T13" fmla="*/ 18 h 194"/>
                  <a:gd name="T14" fmla="*/ 18 w 336"/>
                  <a:gd name="T15" fmla="*/ 4 h 194"/>
                  <a:gd name="T16" fmla="*/ 317 w 336"/>
                  <a:gd name="T17" fmla="*/ 4 h 194"/>
                  <a:gd name="T18" fmla="*/ 317 w 336"/>
                  <a:gd name="T19" fmla="*/ 0 h 194"/>
                  <a:gd name="T20" fmla="*/ 18 w 336"/>
                  <a:gd name="T21" fmla="*/ 0 h 194"/>
                  <a:gd name="T22" fmla="*/ 0 w 336"/>
                  <a:gd name="T23" fmla="*/ 18 h 194"/>
                  <a:gd name="T24" fmla="*/ 0 w 336"/>
                  <a:gd name="T25" fmla="*/ 176 h 194"/>
                  <a:gd name="T26" fmla="*/ 18 w 336"/>
                  <a:gd name="T27" fmla="*/ 194 h 194"/>
                  <a:gd name="T28" fmla="*/ 317 w 336"/>
                  <a:gd name="T29" fmla="*/ 194 h 194"/>
                  <a:gd name="T30" fmla="*/ 336 w 336"/>
                  <a:gd name="T31" fmla="*/ 176 h 194"/>
                  <a:gd name="T32" fmla="*/ 336 w 336"/>
                  <a:gd name="T33" fmla="*/ 18 h 194"/>
                  <a:gd name="T34" fmla="*/ 317 w 336"/>
                  <a:gd name="T35"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6" h="194">
                    <a:moveTo>
                      <a:pt x="317" y="4"/>
                    </a:moveTo>
                    <a:cubicBezTo>
                      <a:pt x="325" y="4"/>
                      <a:pt x="332" y="10"/>
                      <a:pt x="332" y="18"/>
                    </a:cubicBezTo>
                    <a:cubicBezTo>
                      <a:pt x="332" y="176"/>
                      <a:pt x="332" y="176"/>
                      <a:pt x="332" y="176"/>
                    </a:cubicBezTo>
                    <a:cubicBezTo>
                      <a:pt x="332" y="184"/>
                      <a:pt x="325" y="191"/>
                      <a:pt x="317" y="191"/>
                    </a:cubicBezTo>
                    <a:cubicBezTo>
                      <a:pt x="18" y="191"/>
                      <a:pt x="18" y="191"/>
                      <a:pt x="18" y="191"/>
                    </a:cubicBezTo>
                    <a:cubicBezTo>
                      <a:pt x="10" y="191"/>
                      <a:pt x="3" y="184"/>
                      <a:pt x="3" y="176"/>
                    </a:cubicBezTo>
                    <a:cubicBezTo>
                      <a:pt x="3" y="18"/>
                      <a:pt x="3" y="18"/>
                      <a:pt x="3" y="18"/>
                    </a:cubicBezTo>
                    <a:cubicBezTo>
                      <a:pt x="3" y="10"/>
                      <a:pt x="10" y="4"/>
                      <a:pt x="18" y="4"/>
                    </a:cubicBezTo>
                    <a:lnTo>
                      <a:pt x="317" y="4"/>
                    </a:lnTo>
                    <a:close/>
                    <a:moveTo>
                      <a:pt x="317" y="0"/>
                    </a:moveTo>
                    <a:cubicBezTo>
                      <a:pt x="18" y="0"/>
                      <a:pt x="18" y="0"/>
                      <a:pt x="18" y="0"/>
                    </a:cubicBezTo>
                    <a:cubicBezTo>
                      <a:pt x="8" y="0"/>
                      <a:pt x="0" y="8"/>
                      <a:pt x="0" y="18"/>
                    </a:cubicBezTo>
                    <a:cubicBezTo>
                      <a:pt x="0" y="176"/>
                      <a:pt x="0" y="176"/>
                      <a:pt x="0" y="176"/>
                    </a:cubicBezTo>
                    <a:cubicBezTo>
                      <a:pt x="0" y="186"/>
                      <a:pt x="8" y="194"/>
                      <a:pt x="18" y="194"/>
                    </a:cubicBezTo>
                    <a:cubicBezTo>
                      <a:pt x="317" y="194"/>
                      <a:pt x="317" y="194"/>
                      <a:pt x="317" y="194"/>
                    </a:cubicBezTo>
                    <a:cubicBezTo>
                      <a:pt x="327" y="194"/>
                      <a:pt x="336" y="186"/>
                      <a:pt x="336" y="176"/>
                    </a:cubicBezTo>
                    <a:cubicBezTo>
                      <a:pt x="336" y="18"/>
                      <a:pt x="336" y="18"/>
                      <a:pt x="336" y="18"/>
                    </a:cubicBezTo>
                    <a:cubicBezTo>
                      <a:pt x="336" y="8"/>
                      <a:pt x="327" y="0"/>
                      <a:pt x="317" y="0"/>
                    </a:cubicBezTo>
                    <a:close/>
                  </a:path>
                </a:pathLst>
              </a:custGeom>
              <a:solidFill>
                <a:srgbClr val="F0F4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25" name="Freeform 23"/>
              <p:cNvSpPr>
                <a:spLocks/>
              </p:cNvSpPr>
              <p:nvPr/>
            </p:nvSpPr>
            <p:spPr bwMode="gray">
              <a:xfrm>
                <a:off x="9766054" y="1364348"/>
                <a:ext cx="1418177" cy="53829"/>
              </a:xfrm>
              <a:custGeom>
                <a:avLst/>
                <a:gdLst>
                  <a:gd name="T0" fmla="*/ 343 w 349"/>
                  <a:gd name="T1" fmla="*/ 5 h 13"/>
                  <a:gd name="T2" fmla="*/ 6 w 349"/>
                  <a:gd name="T3" fmla="*/ 5 h 13"/>
                  <a:gd name="T4" fmla="*/ 0 w 349"/>
                  <a:gd name="T5" fmla="*/ 1 h 13"/>
                  <a:gd name="T6" fmla="*/ 0 w 349"/>
                  <a:gd name="T7" fmla="*/ 1 h 13"/>
                  <a:gd name="T8" fmla="*/ 0 w 349"/>
                  <a:gd name="T9" fmla="*/ 8 h 13"/>
                  <a:gd name="T10" fmla="*/ 6 w 349"/>
                  <a:gd name="T11" fmla="*/ 13 h 13"/>
                  <a:gd name="T12" fmla="*/ 343 w 349"/>
                  <a:gd name="T13" fmla="*/ 13 h 13"/>
                  <a:gd name="T14" fmla="*/ 349 w 349"/>
                  <a:gd name="T15" fmla="*/ 9 h 13"/>
                  <a:gd name="T16" fmla="*/ 349 w 349"/>
                  <a:gd name="T17" fmla="*/ 0 h 13"/>
                  <a:gd name="T18" fmla="*/ 343 w 349"/>
                  <a:gd name="T19" fmla="*/ 5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9" h="13">
                    <a:moveTo>
                      <a:pt x="343" y="5"/>
                    </a:moveTo>
                    <a:cubicBezTo>
                      <a:pt x="231" y="5"/>
                      <a:pt x="119" y="5"/>
                      <a:pt x="6" y="5"/>
                    </a:cubicBezTo>
                    <a:cubicBezTo>
                      <a:pt x="2" y="5"/>
                      <a:pt x="0" y="3"/>
                      <a:pt x="0" y="1"/>
                    </a:cubicBezTo>
                    <a:cubicBezTo>
                      <a:pt x="0" y="1"/>
                      <a:pt x="0" y="1"/>
                      <a:pt x="0" y="1"/>
                    </a:cubicBezTo>
                    <a:cubicBezTo>
                      <a:pt x="0" y="2"/>
                      <a:pt x="0" y="7"/>
                      <a:pt x="0" y="8"/>
                    </a:cubicBezTo>
                    <a:cubicBezTo>
                      <a:pt x="0" y="11"/>
                      <a:pt x="2" y="13"/>
                      <a:pt x="6" y="13"/>
                    </a:cubicBezTo>
                    <a:cubicBezTo>
                      <a:pt x="119" y="13"/>
                      <a:pt x="231" y="13"/>
                      <a:pt x="343" y="13"/>
                    </a:cubicBezTo>
                    <a:cubicBezTo>
                      <a:pt x="347" y="13"/>
                      <a:pt x="349" y="11"/>
                      <a:pt x="349" y="9"/>
                    </a:cubicBezTo>
                    <a:cubicBezTo>
                      <a:pt x="349" y="8"/>
                      <a:pt x="349" y="2"/>
                      <a:pt x="349" y="0"/>
                    </a:cubicBezTo>
                    <a:cubicBezTo>
                      <a:pt x="349" y="3"/>
                      <a:pt x="347" y="5"/>
                      <a:pt x="343" y="5"/>
                    </a:cubicBez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26" name="Rectangle 24"/>
              <p:cNvSpPr>
                <a:spLocks noChangeArrowheads="1"/>
              </p:cNvSpPr>
              <p:nvPr/>
            </p:nvSpPr>
            <p:spPr bwMode="gray">
              <a:xfrm>
                <a:off x="11184231" y="1364348"/>
                <a:ext cx="2070" cy="2070"/>
              </a:xfrm>
              <a:prstGeom prst="rect">
                <a:avLst/>
              </a:prstGeom>
              <a:solidFill>
                <a:srgbClr val="DDE6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27" name="Freeform 25"/>
              <p:cNvSpPr>
                <a:spLocks/>
              </p:cNvSpPr>
              <p:nvPr/>
            </p:nvSpPr>
            <p:spPr bwMode="gray">
              <a:xfrm>
                <a:off x="9766054" y="1194581"/>
                <a:ext cx="1422318" cy="190470"/>
              </a:xfrm>
              <a:custGeom>
                <a:avLst/>
                <a:gdLst>
                  <a:gd name="T0" fmla="*/ 10 w 350"/>
                  <a:gd name="T1" fmla="*/ 7 h 47"/>
                  <a:gd name="T2" fmla="*/ 20 w 350"/>
                  <a:gd name="T3" fmla="*/ 0 h 47"/>
                  <a:gd name="T4" fmla="*/ 329 w 350"/>
                  <a:gd name="T5" fmla="*/ 0 h 47"/>
                  <a:gd name="T6" fmla="*/ 339 w 350"/>
                  <a:gd name="T7" fmla="*/ 7 h 47"/>
                  <a:gd name="T8" fmla="*/ 348 w 350"/>
                  <a:gd name="T9" fmla="*/ 39 h 47"/>
                  <a:gd name="T10" fmla="*/ 343 w 350"/>
                  <a:gd name="T11" fmla="*/ 47 h 47"/>
                  <a:gd name="T12" fmla="*/ 6 w 350"/>
                  <a:gd name="T13" fmla="*/ 47 h 47"/>
                  <a:gd name="T14" fmla="*/ 1 w 350"/>
                  <a:gd name="T15" fmla="*/ 39 h 47"/>
                  <a:gd name="T16" fmla="*/ 10 w 350"/>
                  <a:gd name="T17"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 h="47">
                    <a:moveTo>
                      <a:pt x="10" y="7"/>
                    </a:moveTo>
                    <a:cubicBezTo>
                      <a:pt x="12" y="3"/>
                      <a:pt x="15" y="0"/>
                      <a:pt x="20" y="0"/>
                    </a:cubicBezTo>
                    <a:cubicBezTo>
                      <a:pt x="123" y="0"/>
                      <a:pt x="226" y="0"/>
                      <a:pt x="329" y="0"/>
                    </a:cubicBezTo>
                    <a:cubicBezTo>
                      <a:pt x="334" y="0"/>
                      <a:pt x="337" y="3"/>
                      <a:pt x="339" y="7"/>
                    </a:cubicBezTo>
                    <a:cubicBezTo>
                      <a:pt x="342" y="18"/>
                      <a:pt x="345" y="29"/>
                      <a:pt x="348" y="39"/>
                    </a:cubicBezTo>
                    <a:cubicBezTo>
                      <a:pt x="350" y="44"/>
                      <a:pt x="349" y="47"/>
                      <a:pt x="343" y="47"/>
                    </a:cubicBezTo>
                    <a:cubicBezTo>
                      <a:pt x="231" y="47"/>
                      <a:pt x="119" y="47"/>
                      <a:pt x="6" y="47"/>
                    </a:cubicBezTo>
                    <a:cubicBezTo>
                      <a:pt x="0" y="47"/>
                      <a:pt x="0" y="44"/>
                      <a:pt x="1" y="39"/>
                    </a:cubicBezTo>
                    <a:cubicBezTo>
                      <a:pt x="4" y="29"/>
                      <a:pt x="7" y="18"/>
                      <a:pt x="10" y="7"/>
                    </a:cubicBezTo>
                    <a:close/>
                  </a:path>
                </a:pathLst>
              </a:custGeom>
              <a:solidFill>
                <a:srgbClr val="B5C0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28" name="Freeform 26"/>
              <p:cNvSpPr>
                <a:spLocks/>
              </p:cNvSpPr>
              <p:nvPr/>
            </p:nvSpPr>
            <p:spPr bwMode="gray">
              <a:xfrm>
                <a:off x="9811601" y="1215284"/>
                <a:ext cx="1327082" cy="149064"/>
              </a:xfrm>
              <a:custGeom>
                <a:avLst/>
                <a:gdLst>
                  <a:gd name="T0" fmla="*/ 0 w 327"/>
                  <a:gd name="T1" fmla="*/ 37 h 37"/>
                  <a:gd name="T2" fmla="*/ 10 w 327"/>
                  <a:gd name="T3" fmla="*/ 0 h 37"/>
                  <a:gd name="T4" fmla="*/ 317 w 327"/>
                  <a:gd name="T5" fmla="*/ 0 h 37"/>
                  <a:gd name="T6" fmla="*/ 327 w 327"/>
                  <a:gd name="T7" fmla="*/ 37 h 37"/>
                  <a:gd name="T8" fmla="*/ 0 w 327"/>
                  <a:gd name="T9" fmla="*/ 37 h 37"/>
                </a:gdLst>
                <a:ahLst/>
                <a:cxnLst>
                  <a:cxn ang="0">
                    <a:pos x="T0" y="T1"/>
                  </a:cxn>
                  <a:cxn ang="0">
                    <a:pos x="T2" y="T3"/>
                  </a:cxn>
                  <a:cxn ang="0">
                    <a:pos x="T4" y="T5"/>
                  </a:cxn>
                  <a:cxn ang="0">
                    <a:pos x="T6" y="T7"/>
                  </a:cxn>
                  <a:cxn ang="0">
                    <a:pos x="T8" y="T9"/>
                  </a:cxn>
                </a:cxnLst>
                <a:rect l="0" t="0" r="r" b="b"/>
                <a:pathLst>
                  <a:path w="327" h="37">
                    <a:moveTo>
                      <a:pt x="0" y="37"/>
                    </a:moveTo>
                    <a:cubicBezTo>
                      <a:pt x="3" y="24"/>
                      <a:pt x="7" y="12"/>
                      <a:pt x="10" y="0"/>
                    </a:cubicBezTo>
                    <a:cubicBezTo>
                      <a:pt x="112" y="0"/>
                      <a:pt x="215" y="0"/>
                      <a:pt x="317" y="0"/>
                    </a:cubicBezTo>
                    <a:cubicBezTo>
                      <a:pt x="321" y="12"/>
                      <a:pt x="324" y="24"/>
                      <a:pt x="327" y="37"/>
                    </a:cubicBezTo>
                    <a:cubicBezTo>
                      <a:pt x="218" y="37"/>
                      <a:pt x="109" y="37"/>
                      <a:pt x="0" y="37"/>
                    </a:cubicBezTo>
                    <a:close/>
                  </a:path>
                </a:pathLst>
              </a:custGeom>
              <a:solidFill>
                <a:srgbClr val="54BA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29" name="Rectangle 27"/>
              <p:cNvSpPr>
                <a:spLocks noChangeArrowheads="1"/>
              </p:cNvSpPr>
              <p:nvPr/>
            </p:nvSpPr>
            <p:spPr bwMode="gray">
              <a:xfrm>
                <a:off x="9956525" y="1165596"/>
                <a:ext cx="1037236" cy="28985"/>
              </a:xfrm>
              <a:prstGeom prst="rect">
                <a:avLst/>
              </a:prstGeom>
              <a:solidFill>
                <a:srgbClr val="8384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30" name="Freeform 28"/>
              <p:cNvSpPr>
                <a:spLocks/>
              </p:cNvSpPr>
              <p:nvPr/>
            </p:nvSpPr>
            <p:spPr bwMode="gray">
              <a:xfrm>
                <a:off x="10956495" y="1113838"/>
                <a:ext cx="64180" cy="18633"/>
              </a:xfrm>
              <a:custGeom>
                <a:avLst/>
                <a:gdLst>
                  <a:gd name="T0" fmla="*/ 0 w 16"/>
                  <a:gd name="T1" fmla="*/ 2 h 5"/>
                  <a:gd name="T2" fmla="*/ 3 w 16"/>
                  <a:gd name="T3" fmla="*/ 0 h 5"/>
                  <a:gd name="T4" fmla="*/ 14 w 16"/>
                  <a:gd name="T5" fmla="*/ 0 h 5"/>
                  <a:gd name="T6" fmla="*/ 16 w 16"/>
                  <a:gd name="T7" fmla="*/ 2 h 5"/>
                  <a:gd name="T8" fmla="*/ 16 w 16"/>
                  <a:gd name="T9" fmla="*/ 3 h 5"/>
                  <a:gd name="T10" fmla="*/ 14 w 16"/>
                  <a:gd name="T11" fmla="*/ 5 h 5"/>
                  <a:gd name="T12" fmla="*/ 3 w 16"/>
                  <a:gd name="T13" fmla="*/ 5 h 5"/>
                  <a:gd name="T14" fmla="*/ 0 w 16"/>
                  <a:gd name="T15" fmla="*/ 3 h 5"/>
                  <a:gd name="T16" fmla="*/ 0 w 16"/>
                  <a:gd name="T1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
                    <a:moveTo>
                      <a:pt x="0" y="2"/>
                    </a:moveTo>
                    <a:cubicBezTo>
                      <a:pt x="0" y="1"/>
                      <a:pt x="1" y="0"/>
                      <a:pt x="3" y="0"/>
                    </a:cubicBezTo>
                    <a:cubicBezTo>
                      <a:pt x="14" y="0"/>
                      <a:pt x="14" y="0"/>
                      <a:pt x="14" y="0"/>
                    </a:cubicBezTo>
                    <a:cubicBezTo>
                      <a:pt x="15" y="0"/>
                      <a:pt x="16" y="1"/>
                      <a:pt x="16" y="2"/>
                    </a:cubicBezTo>
                    <a:cubicBezTo>
                      <a:pt x="16" y="3"/>
                      <a:pt x="16" y="3"/>
                      <a:pt x="16" y="3"/>
                    </a:cubicBezTo>
                    <a:cubicBezTo>
                      <a:pt x="16" y="4"/>
                      <a:pt x="15" y="5"/>
                      <a:pt x="14" y="5"/>
                    </a:cubicBezTo>
                    <a:cubicBezTo>
                      <a:pt x="3" y="5"/>
                      <a:pt x="3" y="5"/>
                      <a:pt x="3" y="5"/>
                    </a:cubicBezTo>
                    <a:cubicBezTo>
                      <a:pt x="1" y="5"/>
                      <a:pt x="0" y="4"/>
                      <a:pt x="0" y="3"/>
                    </a:cubicBezTo>
                    <a:lnTo>
                      <a:pt x="0" y="2"/>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31" name="Freeform 29"/>
              <p:cNvSpPr>
                <a:spLocks/>
              </p:cNvSpPr>
              <p:nvPr/>
            </p:nvSpPr>
            <p:spPr bwMode="gray">
              <a:xfrm>
                <a:off x="9929610" y="1113838"/>
                <a:ext cx="60040" cy="18633"/>
              </a:xfrm>
              <a:custGeom>
                <a:avLst/>
                <a:gdLst>
                  <a:gd name="T0" fmla="*/ 0 w 15"/>
                  <a:gd name="T1" fmla="*/ 2 h 5"/>
                  <a:gd name="T2" fmla="*/ 2 w 15"/>
                  <a:gd name="T3" fmla="*/ 0 h 5"/>
                  <a:gd name="T4" fmla="*/ 13 w 15"/>
                  <a:gd name="T5" fmla="*/ 0 h 5"/>
                  <a:gd name="T6" fmla="*/ 15 w 15"/>
                  <a:gd name="T7" fmla="*/ 2 h 5"/>
                  <a:gd name="T8" fmla="*/ 15 w 15"/>
                  <a:gd name="T9" fmla="*/ 3 h 5"/>
                  <a:gd name="T10" fmla="*/ 13 w 15"/>
                  <a:gd name="T11" fmla="*/ 5 h 5"/>
                  <a:gd name="T12" fmla="*/ 2 w 15"/>
                  <a:gd name="T13" fmla="*/ 5 h 5"/>
                  <a:gd name="T14" fmla="*/ 0 w 15"/>
                  <a:gd name="T15" fmla="*/ 3 h 5"/>
                  <a:gd name="T16" fmla="*/ 0 w 15"/>
                  <a:gd name="T1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
                    <a:moveTo>
                      <a:pt x="0" y="2"/>
                    </a:moveTo>
                    <a:cubicBezTo>
                      <a:pt x="0" y="1"/>
                      <a:pt x="1" y="0"/>
                      <a:pt x="2" y="0"/>
                    </a:cubicBezTo>
                    <a:cubicBezTo>
                      <a:pt x="13" y="0"/>
                      <a:pt x="13" y="0"/>
                      <a:pt x="13" y="0"/>
                    </a:cubicBezTo>
                    <a:cubicBezTo>
                      <a:pt x="14" y="0"/>
                      <a:pt x="15" y="1"/>
                      <a:pt x="15" y="2"/>
                    </a:cubicBezTo>
                    <a:cubicBezTo>
                      <a:pt x="15" y="3"/>
                      <a:pt x="15" y="3"/>
                      <a:pt x="15" y="3"/>
                    </a:cubicBezTo>
                    <a:cubicBezTo>
                      <a:pt x="15" y="4"/>
                      <a:pt x="14" y="5"/>
                      <a:pt x="13" y="5"/>
                    </a:cubicBezTo>
                    <a:cubicBezTo>
                      <a:pt x="2" y="5"/>
                      <a:pt x="2" y="5"/>
                      <a:pt x="2" y="5"/>
                    </a:cubicBezTo>
                    <a:cubicBezTo>
                      <a:pt x="1" y="5"/>
                      <a:pt x="0" y="4"/>
                      <a:pt x="0" y="3"/>
                    </a:cubicBezTo>
                    <a:lnTo>
                      <a:pt x="0" y="2"/>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32" name="Freeform 30"/>
              <p:cNvSpPr>
                <a:spLocks/>
              </p:cNvSpPr>
              <p:nvPr/>
            </p:nvSpPr>
            <p:spPr bwMode="gray">
              <a:xfrm>
                <a:off x="10006213" y="1113838"/>
                <a:ext cx="64180" cy="18633"/>
              </a:xfrm>
              <a:custGeom>
                <a:avLst/>
                <a:gdLst>
                  <a:gd name="T0" fmla="*/ 0 w 16"/>
                  <a:gd name="T1" fmla="*/ 2 h 5"/>
                  <a:gd name="T2" fmla="*/ 3 w 16"/>
                  <a:gd name="T3" fmla="*/ 0 h 5"/>
                  <a:gd name="T4" fmla="*/ 13 w 16"/>
                  <a:gd name="T5" fmla="*/ 0 h 5"/>
                  <a:gd name="T6" fmla="*/ 16 w 16"/>
                  <a:gd name="T7" fmla="*/ 2 h 5"/>
                  <a:gd name="T8" fmla="*/ 16 w 16"/>
                  <a:gd name="T9" fmla="*/ 3 h 5"/>
                  <a:gd name="T10" fmla="*/ 13 w 16"/>
                  <a:gd name="T11" fmla="*/ 5 h 5"/>
                  <a:gd name="T12" fmla="*/ 3 w 16"/>
                  <a:gd name="T13" fmla="*/ 5 h 5"/>
                  <a:gd name="T14" fmla="*/ 0 w 16"/>
                  <a:gd name="T15" fmla="*/ 3 h 5"/>
                  <a:gd name="T16" fmla="*/ 0 w 16"/>
                  <a:gd name="T1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
                    <a:moveTo>
                      <a:pt x="0" y="2"/>
                    </a:moveTo>
                    <a:cubicBezTo>
                      <a:pt x="0" y="1"/>
                      <a:pt x="1" y="0"/>
                      <a:pt x="3" y="0"/>
                    </a:cubicBezTo>
                    <a:cubicBezTo>
                      <a:pt x="13" y="0"/>
                      <a:pt x="13" y="0"/>
                      <a:pt x="13" y="0"/>
                    </a:cubicBezTo>
                    <a:cubicBezTo>
                      <a:pt x="15" y="0"/>
                      <a:pt x="16" y="1"/>
                      <a:pt x="16" y="2"/>
                    </a:cubicBezTo>
                    <a:cubicBezTo>
                      <a:pt x="16" y="3"/>
                      <a:pt x="16" y="3"/>
                      <a:pt x="16" y="3"/>
                    </a:cubicBezTo>
                    <a:cubicBezTo>
                      <a:pt x="16" y="4"/>
                      <a:pt x="15" y="5"/>
                      <a:pt x="13" y="5"/>
                    </a:cubicBezTo>
                    <a:cubicBezTo>
                      <a:pt x="3" y="5"/>
                      <a:pt x="3" y="5"/>
                      <a:pt x="3" y="5"/>
                    </a:cubicBezTo>
                    <a:cubicBezTo>
                      <a:pt x="1" y="5"/>
                      <a:pt x="0" y="4"/>
                      <a:pt x="0" y="3"/>
                    </a:cubicBezTo>
                    <a:lnTo>
                      <a:pt x="0" y="2"/>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33" name="Freeform 31"/>
              <p:cNvSpPr>
                <a:spLocks/>
              </p:cNvSpPr>
              <p:nvPr/>
            </p:nvSpPr>
            <p:spPr bwMode="gray">
              <a:xfrm>
                <a:off x="10086955" y="1113838"/>
                <a:ext cx="66251" cy="18633"/>
              </a:xfrm>
              <a:custGeom>
                <a:avLst/>
                <a:gdLst>
                  <a:gd name="T0" fmla="*/ 0 w 16"/>
                  <a:gd name="T1" fmla="*/ 2 h 5"/>
                  <a:gd name="T2" fmla="*/ 2 w 16"/>
                  <a:gd name="T3" fmla="*/ 0 h 5"/>
                  <a:gd name="T4" fmla="*/ 13 w 16"/>
                  <a:gd name="T5" fmla="*/ 0 h 5"/>
                  <a:gd name="T6" fmla="*/ 16 w 16"/>
                  <a:gd name="T7" fmla="*/ 2 h 5"/>
                  <a:gd name="T8" fmla="*/ 16 w 16"/>
                  <a:gd name="T9" fmla="*/ 3 h 5"/>
                  <a:gd name="T10" fmla="*/ 13 w 16"/>
                  <a:gd name="T11" fmla="*/ 5 h 5"/>
                  <a:gd name="T12" fmla="*/ 2 w 16"/>
                  <a:gd name="T13" fmla="*/ 5 h 5"/>
                  <a:gd name="T14" fmla="*/ 0 w 16"/>
                  <a:gd name="T15" fmla="*/ 3 h 5"/>
                  <a:gd name="T16" fmla="*/ 0 w 16"/>
                  <a:gd name="T1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
                    <a:moveTo>
                      <a:pt x="0" y="2"/>
                    </a:moveTo>
                    <a:cubicBezTo>
                      <a:pt x="0" y="1"/>
                      <a:pt x="1" y="0"/>
                      <a:pt x="2" y="0"/>
                    </a:cubicBezTo>
                    <a:cubicBezTo>
                      <a:pt x="13" y="0"/>
                      <a:pt x="13" y="0"/>
                      <a:pt x="13" y="0"/>
                    </a:cubicBezTo>
                    <a:cubicBezTo>
                      <a:pt x="14" y="0"/>
                      <a:pt x="16" y="1"/>
                      <a:pt x="16" y="2"/>
                    </a:cubicBezTo>
                    <a:cubicBezTo>
                      <a:pt x="16" y="3"/>
                      <a:pt x="16" y="3"/>
                      <a:pt x="16" y="3"/>
                    </a:cubicBezTo>
                    <a:cubicBezTo>
                      <a:pt x="16" y="4"/>
                      <a:pt x="14" y="5"/>
                      <a:pt x="13" y="5"/>
                    </a:cubicBezTo>
                    <a:cubicBezTo>
                      <a:pt x="2" y="5"/>
                      <a:pt x="2" y="5"/>
                      <a:pt x="2" y="5"/>
                    </a:cubicBezTo>
                    <a:cubicBezTo>
                      <a:pt x="1" y="5"/>
                      <a:pt x="0" y="4"/>
                      <a:pt x="0" y="3"/>
                    </a:cubicBezTo>
                    <a:lnTo>
                      <a:pt x="0" y="2"/>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34" name="Freeform 32"/>
              <p:cNvSpPr>
                <a:spLocks/>
              </p:cNvSpPr>
              <p:nvPr/>
            </p:nvSpPr>
            <p:spPr bwMode="gray">
              <a:xfrm>
                <a:off x="10163558" y="1113838"/>
                <a:ext cx="66251" cy="18633"/>
              </a:xfrm>
              <a:custGeom>
                <a:avLst/>
                <a:gdLst>
                  <a:gd name="T0" fmla="*/ 0 w 16"/>
                  <a:gd name="T1" fmla="*/ 2 h 5"/>
                  <a:gd name="T2" fmla="*/ 3 w 16"/>
                  <a:gd name="T3" fmla="*/ 0 h 5"/>
                  <a:gd name="T4" fmla="*/ 14 w 16"/>
                  <a:gd name="T5" fmla="*/ 0 h 5"/>
                  <a:gd name="T6" fmla="*/ 16 w 16"/>
                  <a:gd name="T7" fmla="*/ 2 h 5"/>
                  <a:gd name="T8" fmla="*/ 16 w 16"/>
                  <a:gd name="T9" fmla="*/ 3 h 5"/>
                  <a:gd name="T10" fmla="*/ 14 w 16"/>
                  <a:gd name="T11" fmla="*/ 5 h 5"/>
                  <a:gd name="T12" fmla="*/ 3 w 16"/>
                  <a:gd name="T13" fmla="*/ 5 h 5"/>
                  <a:gd name="T14" fmla="*/ 0 w 16"/>
                  <a:gd name="T15" fmla="*/ 3 h 5"/>
                  <a:gd name="T16" fmla="*/ 0 w 16"/>
                  <a:gd name="T1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
                    <a:moveTo>
                      <a:pt x="0" y="2"/>
                    </a:moveTo>
                    <a:cubicBezTo>
                      <a:pt x="0" y="1"/>
                      <a:pt x="1" y="0"/>
                      <a:pt x="3" y="0"/>
                    </a:cubicBezTo>
                    <a:cubicBezTo>
                      <a:pt x="14" y="0"/>
                      <a:pt x="14" y="0"/>
                      <a:pt x="14" y="0"/>
                    </a:cubicBezTo>
                    <a:cubicBezTo>
                      <a:pt x="15" y="0"/>
                      <a:pt x="16" y="1"/>
                      <a:pt x="16" y="2"/>
                    </a:cubicBezTo>
                    <a:cubicBezTo>
                      <a:pt x="16" y="3"/>
                      <a:pt x="16" y="3"/>
                      <a:pt x="16" y="3"/>
                    </a:cubicBezTo>
                    <a:cubicBezTo>
                      <a:pt x="16" y="4"/>
                      <a:pt x="15" y="5"/>
                      <a:pt x="14" y="5"/>
                    </a:cubicBezTo>
                    <a:cubicBezTo>
                      <a:pt x="3" y="5"/>
                      <a:pt x="3" y="5"/>
                      <a:pt x="3" y="5"/>
                    </a:cubicBezTo>
                    <a:cubicBezTo>
                      <a:pt x="1" y="5"/>
                      <a:pt x="0" y="4"/>
                      <a:pt x="0" y="3"/>
                    </a:cubicBezTo>
                    <a:lnTo>
                      <a:pt x="0" y="2"/>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35" name="Freeform 33"/>
              <p:cNvSpPr>
                <a:spLocks/>
              </p:cNvSpPr>
              <p:nvPr/>
            </p:nvSpPr>
            <p:spPr bwMode="gray">
              <a:xfrm>
                <a:off x="10246371" y="1113838"/>
                <a:ext cx="64180" cy="18633"/>
              </a:xfrm>
              <a:custGeom>
                <a:avLst/>
                <a:gdLst>
                  <a:gd name="T0" fmla="*/ 0 w 16"/>
                  <a:gd name="T1" fmla="*/ 2 h 5"/>
                  <a:gd name="T2" fmla="*/ 2 w 16"/>
                  <a:gd name="T3" fmla="*/ 0 h 5"/>
                  <a:gd name="T4" fmla="*/ 13 w 16"/>
                  <a:gd name="T5" fmla="*/ 0 h 5"/>
                  <a:gd name="T6" fmla="*/ 16 w 16"/>
                  <a:gd name="T7" fmla="*/ 2 h 5"/>
                  <a:gd name="T8" fmla="*/ 16 w 16"/>
                  <a:gd name="T9" fmla="*/ 3 h 5"/>
                  <a:gd name="T10" fmla="*/ 13 w 16"/>
                  <a:gd name="T11" fmla="*/ 5 h 5"/>
                  <a:gd name="T12" fmla="*/ 2 w 16"/>
                  <a:gd name="T13" fmla="*/ 5 h 5"/>
                  <a:gd name="T14" fmla="*/ 0 w 16"/>
                  <a:gd name="T15" fmla="*/ 3 h 5"/>
                  <a:gd name="T16" fmla="*/ 0 w 16"/>
                  <a:gd name="T1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
                    <a:moveTo>
                      <a:pt x="0" y="2"/>
                    </a:moveTo>
                    <a:cubicBezTo>
                      <a:pt x="0" y="1"/>
                      <a:pt x="1" y="0"/>
                      <a:pt x="2" y="0"/>
                    </a:cubicBezTo>
                    <a:cubicBezTo>
                      <a:pt x="13" y="0"/>
                      <a:pt x="13" y="0"/>
                      <a:pt x="13" y="0"/>
                    </a:cubicBezTo>
                    <a:cubicBezTo>
                      <a:pt x="14" y="0"/>
                      <a:pt x="16" y="1"/>
                      <a:pt x="16" y="2"/>
                    </a:cubicBezTo>
                    <a:cubicBezTo>
                      <a:pt x="16" y="3"/>
                      <a:pt x="16" y="3"/>
                      <a:pt x="16" y="3"/>
                    </a:cubicBezTo>
                    <a:cubicBezTo>
                      <a:pt x="16" y="4"/>
                      <a:pt x="14" y="5"/>
                      <a:pt x="13" y="5"/>
                    </a:cubicBezTo>
                    <a:cubicBezTo>
                      <a:pt x="2" y="5"/>
                      <a:pt x="2" y="5"/>
                      <a:pt x="2" y="5"/>
                    </a:cubicBezTo>
                    <a:cubicBezTo>
                      <a:pt x="1" y="5"/>
                      <a:pt x="0" y="4"/>
                      <a:pt x="0" y="3"/>
                    </a:cubicBezTo>
                    <a:lnTo>
                      <a:pt x="0" y="2"/>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36" name="Freeform 34"/>
              <p:cNvSpPr>
                <a:spLocks/>
              </p:cNvSpPr>
              <p:nvPr/>
            </p:nvSpPr>
            <p:spPr bwMode="gray">
              <a:xfrm>
                <a:off x="10322973" y="1113838"/>
                <a:ext cx="64180" cy="18633"/>
              </a:xfrm>
              <a:custGeom>
                <a:avLst/>
                <a:gdLst>
                  <a:gd name="T0" fmla="*/ 0 w 16"/>
                  <a:gd name="T1" fmla="*/ 2 h 5"/>
                  <a:gd name="T2" fmla="*/ 3 w 16"/>
                  <a:gd name="T3" fmla="*/ 0 h 5"/>
                  <a:gd name="T4" fmla="*/ 14 w 16"/>
                  <a:gd name="T5" fmla="*/ 0 h 5"/>
                  <a:gd name="T6" fmla="*/ 16 w 16"/>
                  <a:gd name="T7" fmla="*/ 2 h 5"/>
                  <a:gd name="T8" fmla="*/ 16 w 16"/>
                  <a:gd name="T9" fmla="*/ 3 h 5"/>
                  <a:gd name="T10" fmla="*/ 14 w 16"/>
                  <a:gd name="T11" fmla="*/ 5 h 5"/>
                  <a:gd name="T12" fmla="*/ 3 w 16"/>
                  <a:gd name="T13" fmla="*/ 5 h 5"/>
                  <a:gd name="T14" fmla="*/ 0 w 16"/>
                  <a:gd name="T15" fmla="*/ 3 h 5"/>
                  <a:gd name="T16" fmla="*/ 0 w 16"/>
                  <a:gd name="T1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
                    <a:moveTo>
                      <a:pt x="0" y="2"/>
                    </a:moveTo>
                    <a:cubicBezTo>
                      <a:pt x="0" y="1"/>
                      <a:pt x="1" y="0"/>
                      <a:pt x="3" y="0"/>
                    </a:cubicBezTo>
                    <a:cubicBezTo>
                      <a:pt x="14" y="0"/>
                      <a:pt x="14" y="0"/>
                      <a:pt x="14" y="0"/>
                    </a:cubicBezTo>
                    <a:cubicBezTo>
                      <a:pt x="15" y="0"/>
                      <a:pt x="16" y="1"/>
                      <a:pt x="16" y="2"/>
                    </a:cubicBezTo>
                    <a:cubicBezTo>
                      <a:pt x="16" y="3"/>
                      <a:pt x="16" y="3"/>
                      <a:pt x="16" y="3"/>
                    </a:cubicBezTo>
                    <a:cubicBezTo>
                      <a:pt x="16" y="4"/>
                      <a:pt x="15" y="5"/>
                      <a:pt x="14" y="5"/>
                    </a:cubicBezTo>
                    <a:cubicBezTo>
                      <a:pt x="3" y="5"/>
                      <a:pt x="3" y="5"/>
                      <a:pt x="3" y="5"/>
                    </a:cubicBezTo>
                    <a:cubicBezTo>
                      <a:pt x="1" y="5"/>
                      <a:pt x="0" y="4"/>
                      <a:pt x="0" y="3"/>
                    </a:cubicBezTo>
                    <a:lnTo>
                      <a:pt x="0" y="2"/>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37" name="Freeform 35"/>
              <p:cNvSpPr>
                <a:spLocks/>
              </p:cNvSpPr>
              <p:nvPr/>
            </p:nvSpPr>
            <p:spPr bwMode="gray">
              <a:xfrm>
                <a:off x="10403716" y="1113838"/>
                <a:ext cx="66251" cy="18633"/>
              </a:xfrm>
              <a:custGeom>
                <a:avLst/>
                <a:gdLst>
                  <a:gd name="T0" fmla="*/ 0 w 16"/>
                  <a:gd name="T1" fmla="*/ 2 h 5"/>
                  <a:gd name="T2" fmla="*/ 2 w 16"/>
                  <a:gd name="T3" fmla="*/ 0 h 5"/>
                  <a:gd name="T4" fmla="*/ 13 w 16"/>
                  <a:gd name="T5" fmla="*/ 0 h 5"/>
                  <a:gd name="T6" fmla="*/ 16 w 16"/>
                  <a:gd name="T7" fmla="*/ 2 h 5"/>
                  <a:gd name="T8" fmla="*/ 16 w 16"/>
                  <a:gd name="T9" fmla="*/ 3 h 5"/>
                  <a:gd name="T10" fmla="*/ 13 w 16"/>
                  <a:gd name="T11" fmla="*/ 5 h 5"/>
                  <a:gd name="T12" fmla="*/ 2 w 16"/>
                  <a:gd name="T13" fmla="*/ 5 h 5"/>
                  <a:gd name="T14" fmla="*/ 0 w 16"/>
                  <a:gd name="T15" fmla="*/ 3 h 5"/>
                  <a:gd name="T16" fmla="*/ 0 w 16"/>
                  <a:gd name="T1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
                    <a:moveTo>
                      <a:pt x="0" y="2"/>
                    </a:moveTo>
                    <a:cubicBezTo>
                      <a:pt x="0" y="1"/>
                      <a:pt x="1" y="0"/>
                      <a:pt x="2" y="0"/>
                    </a:cubicBezTo>
                    <a:cubicBezTo>
                      <a:pt x="13" y="0"/>
                      <a:pt x="13" y="0"/>
                      <a:pt x="13" y="0"/>
                    </a:cubicBezTo>
                    <a:cubicBezTo>
                      <a:pt x="14" y="0"/>
                      <a:pt x="16" y="1"/>
                      <a:pt x="16" y="2"/>
                    </a:cubicBezTo>
                    <a:cubicBezTo>
                      <a:pt x="16" y="3"/>
                      <a:pt x="16" y="3"/>
                      <a:pt x="16" y="3"/>
                    </a:cubicBezTo>
                    <a:cubicBezTo>
                      <a:pt x="16" y="4"/>
                      <a:pt x="14" y="5"/>
                      <a:pt x="13" y="5"/>
                    </a:cubicBezTo>
                    <a:cubicBezTo>
                      <a:pt x="2" y="5"/>
                      <a:pt x="2" y="5"/>
                      <a:pt x="2" y="5"/>
                    </a:cubicBezTo>
                    <a:cubicBezTo>
                      <a:pt x="1" y="5"/>
                      <a:pt x="0" y="4"/>
                      <a:pt x="0" y="3"/>
                    </a:cubicBezTo>
                    <a:lnTo>
                      <a:pt x="0" y="2"/>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38" name="Freeform 36"/>
              <p:cNvSpPr>
                <a:spLocks/>
              </p:cNvSpPr>
              <p:nvPr/>
            </p:nvSpPr>
            <p:spPr bwMode="gray">
              <a:xfrm>
                <a:off x="10480318" y="1113838"/>
                <a:ext cx="66251" cy="18633"/>
              </a:xfrm>
              <a:custGeom>
                <a:avLst/>
                <a:gdLst>
                  <a:gd name="T0" fmla="*/ 0 w 16"/>
                  <a:gd name="T1" fmla="*/ 2 h 5"/>
                  <a:gd name="T2" fmla="*/ 3 w 16"/>
                  <a:gd name="T3" fmla="*/ 0 h 5"/>
                  <a:gd name="T4" fmla="*/ 14 w 16"/>
                  <a:gd name="T5" fmla="*/ 0 h 5"/>
                  <a:gd name="T6" fmla="*/ 16 w 16"/>
                  <a:gd name="T7" fmla="*/ 2 h 5"/>
                  <a:gd name="T8" fmla="*/ 16 w 16"/>
                  <a:gd name="T9" fmla="*/ 3 h 5"/>
                  <a:gd name="T10" fmla="*/ 14 w 16"/>
                  <a:gd name="T11" fmla="*/ 5 h 5"/>
                  <a:gd name="T12" fmla="*/ 3 w 16"/>
                  <a:gd name="T13" fmla="*/ 5 h 5"/>
                  <a:gd name="T14" fmla="*/ 0 w 16"/>
                  <a:gd name="T15" fmla="*/ 3 h 5"/>
                  <a:gd name="T16" fmla="*/ 0 w 16"/>
                  <a:gd name="T1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
                    <a:moveTo>
                      <a:pt x="0" y="2"/>
                    </a:moveTo>
                    <a:cubicBezTo>
                      <a:pt x="0" y="1"/>
                      <a:pt x="1" y="0"/>
                      <a:pt x="3" y="0"/>
                    </a:cubicBezTo>
                    <a:cubicBezTo>
                      <a:pt x="14" y="0"/>
                      <a:pt x="14" y="0"/>
                      <a:pt x="14" y="0"/>
                    </a:cubicBezTo>
                    <a:cubicBezTo>
                      <a:pt x="15" y="0"/>
                      <a:pt x="16" y="1"/>
                      <a:pt x="16" y="2"/>
                    </a:cubicBezTo>
                    <a:cubicBezTo>
                      <a:pt x="16" y="3"/>
                      <a:pt x="16" y="3"/>
                      <a:pt x="16" y="3"/>
                    </a:cubicBezTo>
                    <a:cubicBezTo>
                      <a:pt x="16" y="4"/>
                      <a:pt x="15" y="5"/>
                      <a:pt x="14" y="5"/>
                    </a:cubicBezTo>
                    <a:cubicBezTo>
                      <a:pt x="3" y="5"/>
                      <a:pt x="3" y="5"/>
                      <a:pt x="3" y="5"/>
                    </a:cubicBezTo>
                    <a:cubicBezTo>
                      <a:pt x="1" y="5"/>
                      <a:pt x="0" y="4"/>
                      <a:pt x="0" y="3"/>
                    </a:cubicBezTo>
                    <a:lnTo>
                      <a:pt x="0" y="2"/>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39" name="Freeform 37"/>
              <p:cNvSpPr>
                <a:spLocks/>
              </p:cNvSpPr>
              <p:nvPr/>
            </p:nvSpPr>
            <p:spPr bwMode="gray">
              <a:xfrm>
                <a:off x="10563132" y="1113838"/>
                <a:ext cx="64180" cy="18633"/>
              </a:xfrm>
              <a:custGeom>
                <a:avLst/>
                <a:gdLst>
                  <a:gd name="T0" fmla="*/ 0 w 16"/>
                  <a:gd name="T1" fmla="*/ 2 h 5"/>
                  <a:gd name="T2" fmla="*/ 2 w 16"/>
                  <a:gd name="T3" fmla="*/ 0 h 5"/>
                  <a:gd name="T4" fmla="*/ 13 w 16"/>
                  <a:gd name="T5" fmla="*/ 0 h 5"/>
                  <a:gd name="T6" fmla="*/ 16 w 16"/>
                  <a:gd name="T7" fmla="*/ 2 h 5"/>
                  <a:gd name="T8" fmla="*/ 16 w 16"/>
                  <a:gd name="T9" fmla="*/ 3 h 5"/>
                  <a:gd name="T10" fmla="*/ 13 w 16"/>
                  <a:gd name="T11" fmla="*/ 5 h 5"/>
                  <a:gd name="T12" fmla="*/ 2 w 16"/>
                  <a:gd name="T13" fmla="*/ 5 h 5"/>
                  <a:gd name="T14" fmla="*/ 0 w 16"/>
                  <a:gd name="T15" fmla="*/ 3 h 5"/>
                  <a:gd name="T16" fmla="*/ 0 w 16"/>
                  <a:gd name="T1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
                    <a:moveTo>
                      <a:pt x="0" y="2"/>
                    </a:moveTo>
                    <a:cubicBezTo>
                      <a:pt x="0" y="1"/>
                      <a:pt x="1" y="0"/>
                      <a:pt x="2" y="0"/>
                    </a:cubicBezTo>
                    <a:cubicBezTo>
                      <a:pt x="13" y="0"/>
                      <a:pt x="13" y="0"/>
                      <a:pt x="13" y="0"/>
                    </a:cubicBezTo>
                    <a:cubicBezTo>
                      <a:pt x="14" y="0"/>
                      <a:pt x="16" y="1"/>
                      <a:pt x="16" y="2"/>
                    </a:cubicBezTo>
                    <a:cubicBezTo>
                      <a:pt x="16" y="3"/>
                      <a:pt x="16" y="3"/>
                      <a:pt x="16" y="3"/>
                    </a:cubicBezTo>
                    <a:cubicBezTo>
                      <a:pt x="16" y="4"/>
                      <a:pt x="14" y="5"/>
                      <a:pt x="13" y="5"/>
                    </a:cubicBezTo>
                    <a:cubicBezTo>
                      <a:pt x="2" y="5"/>
                      <a:pt x="2" y="5"/>
                      <a:pt x="2" y="5"/>
                    </a:cubicBezTo>
                    <a:cubicBezTo>
                      <a:pt x="1" y="5"/>
                      <a:pt x="0" y="4"/>
                      <a:pt x="0" y="3"/>
                    </a:cubicBezTo>
                    <a:lnTo>
                      <a:pt x="0" y="2"/>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40" name="Freeform 38"/>
              <p:cNvSpPr>
                <a:spLocks/>
              </p:cNvSpPr>
              <p:nvPr/>
            </p:nvSpPr>
            <p:spPr bwMode="gray">
              <a:xfrm>
                <a:off x="10639734" y="1113838"/>
                <a:ext cx="64180" cy="18633"/>
              </a:xfrm>
              <a:custGeom>
                <a:avLst/>
                <a:gdLst>
                  <a:gd name="T0" fmla="*/ 0 w 16"/>
                  <a:gd name="T1" fmla="*/ 2 h 5"/>
                  <a:gd name="T2" fmla="*/ 3 w 16"/>
                  <a:gd name="T3" fmla="*/ 0 h 5"/>
                  <a:gd name="T4" fmla="*/ 14 w 16"/>
                  <a:gd name="T5" fmla="*/ 0 h 5"/>
                  <a:gd name="T6" fmla="*/ 16 w 16"/>
                  <a:gd name="T7" fmla="*/ 2 h 5"/>
                  <a:gd name="T8" fmla="*/ 16 w 16"/>
                  <a:gd name="T9" fmla="*/ 3 h 5"/>
                  <a:gd name="T10" fmla="*/ 14 w 16"/>
                  <a:gd name="T11" fmla="*/ 5 h 5"/>
                  <a:gd name="T12" fmla="*/ 3 w 16"/>
                  <a:gd name="T13" fmla="*/ 5 h 5"/>
                  <a:gd name="T14" fmla="*/ 0 w 16"/>
                  <a:gd name="T15" fmla="*/ 3 h 5"/>
                  <a:gd name="T16" fmla="*/ 0 w 16"/>
                  <a:gd name="T1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
                    <a:moveTo>
                      <a:pt x="0" y="2"/>
                    </a:moveTo>
                    <a:cubicBezTo>
                      <a:pt x="0" y="1"/>
                      <a:pt x="1" y="0"/>
                      <a:pt x="3" y="0"/>
                    </a:cubicBezTo>
                    <a:cubicBezTo>
                      <a:pt x="14" y="0"/>
                      <a:pt x="14" y="0"/>
                      <a:pt x="14" y="0"/>
                    </a:cubicBezTo>
                    <a:cubicBezTo>
                      <a:pt x="15" y="0"/>
                      <a:pt x="16" y="1"/>
                      <a:pt x="16" y="2"/>
                    </a:cubicBezTo>
                    <a:cubicBezTo>
                      <a:pt x="16" y="3"/>
                      <a:pt x="16" y="3"/>
                      <a:pt x="16" y="3"/>
                    </a:cubicBezTo>
                    <a:cubicBezTo>
                      <a:pt x="16" y="4"/>
                      <a:pt x="15" y="5"/>
                      <a:pt x="14" y="5"/>
                    </a:cubicBezTo>
                    <a:cubicBezTo>
                      <a:pt x="3" y="5"/>
                      <a:pt x="3" y="5"/>
                      <a:pt x="3" y="5"/>
                    </a:cubicBezTo>
                    <a:cubicBezTo>
                      <a:pt x="1" y="5"/>
                      <a:pt x="0" y="4"/>
                      <a:pt x="0" y="3"/>
                    </a:cubicBezTo>
                    <a:lnTo>
                      <a:pt x="0" y="2"/>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41" name="Freeform 39"/>
              <p:cNvSpPr>
                <a:spLocks/>
              </p:cNvSpPr>
              <p:nvPr/>
            </p:nvSpPr>
            <p:spPr bwMode="gray">
              <a:xfrm>
                <a:off x="10720477" y="1113838"/>
                <a:ext cx="64180" cy="18633"/>
              </a:xfrm>
              <a:custGeom>
                <a:avLst/>
                <a:gdLst>
                  <a:gd name="T0" fmla="*/ 0 w 16"/>
                  <a:gd name="T1" fmla="*/ 2 h 5"/>
                  <a:gd name="T2" fmla="*/ 2 w 16"/>
                  <a:gd name="T3" fmla="*/ 0 h 5"/>
                  <a:gd name="T4" fmla="*/ 13 w 16"/>
                  <a:gd name="T5" fmla="*/ 0 h 5"/>
                  <a:gd name="T6" fmla="*/ 16 w 16"/>
                  <a:gd name="T7" fmla="*/ 2 h 5"/>
                  <a:gd name="T8" fmla="*/ 16 w 16"/>
                  <a:gd name="T9" fmla="*/ 3 h 5"/>
                  <a:gd name="T10" fmla="*/ 13 w 16"/>
                  <a:gd name="T11" fmla="*/ 5 h 5"/>
                  <a:gd name="T12" fmla="*/ 2 w 16"/>
                  <a:gd name="T13" fmla="*/ 5 h 5"/>
                  <a:gd name="T14" fmla="*/ 0 w 16"/>
                  <a:gd name="T15" fmla="*/ 3 h 5"/>
                  <a:gd name="T16" fmla="*/ 0 w 16"/>
                  <a:gd name="T1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
                    <a:moveTo>
                      <a:pt x="0" y="2"/>
                    </a:moveTo>
                    <a:cubicBezTo>
                      <a:pt x="0" y="1"/>
                      <a:pt x="1" y="0"/>
                      <a:pt x="2" y="0"/>
                    </a:cubicBezTo>
                    <a:cubicBezTo>
                      <a:pt x="13" y="0"/>
                      <a:pt x="13" y="0"/>
                      <a:pt x="13" y="0"/>
                    </a:cubicBezTo>
                    <a:cubicBezTo>
                      <a:pt x="15" y="0"/>
                      <a:pt x="16" y="1"/>
                      <a:pt x="16" y="2"/>
                    </a:cubicBezTo>
                    <a:cubicBezTo>
                      <a:pt x="16" y="3"/>
                      <a:pt x="16" y="3"/>
                      <a:pt x="16" y="3"/>
                    </a:cubicBezTo>
                    <a:cubicBezTo>
                      <a:pt x="16" y="4"/>
                      <a:pt x="15" y="5"/>
                      <a:pt x="13" y="5"/>
                    </a:cubicBezTo>
                    <a:cubicBezTo>
                      <a:pt x="2" y="5"/>
                      <a:pt x="2" y="5"/>
                      <a:pt x="2" y="5"/>
                    </a:cubicBezTo>
                    <a:cubicBezTo>
                      <a:pt x="1" y="5"/>
                      <a:pt x="0" y="4"/>
                      <a:pt x="0" y="3"/>
                    </a:cubicBezTo>
                    <a:lnTo>
                      <a:pt x="0" y="2"/>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42" name="Freeform 40"/>
              <p:cNvSpPr>
                <a:spLocks/>
              </p:cNvSpPr>
              <p:nvPr/>
            </p:nvSpPr>
            <p:spPr bwMode="gray">
              <a:xfrm>
                <a:off x="10797079" y="1113838"/>
                <a:ext cx="66251" cy="18633"/>
              </a:xfrm>
              <a:custGeom>
                <a:avLst/>
                <a:gdLst>
                  <a:gd name="T0" fmla="*/ 0 w 16"/>
                  <a:gd name="T1" fmla="*/ 2 h 5"/>
                  <a:gd name="T2" fmla="*/ 3 w 16"/>
                  <a:gd name="T3" fmla="*/ 0 h 5"/>
                  <a:gd name="T4" fmla="*/ 14 w 16"/>
                  <a:gd name="T5" fmla="*/ 0 h 5"/>
                  <a:gd name="T6" fmla="*/ 16 w 16"/>
                  <a:gd name="T7" fmla="*/ 2 h 5"/>
                  <a:gd name="T8" fmla="*/ 16 w 16"/>
                  <a:gd name="T9" fmla="*/ 3 h 5"/>
                  <a:gd name="T10" fmla="*/ 14 w 16"/>
                  <a:gd name="T11" fmla="*/ 5 h 5"/>
                  <a:gd name="T12" fmla="*/ 3 w 16"/>
                  <a:gd name="T13" fmla="*/ 5 h 5"/>
                  <a:gd name="T14" fmla="*/ 0 w 16"/>
                  <a:gd name="T15" fmla="*/ 3 h 5"/>
                  <a:gd name="T16" fmla="*/ 0 w 16"/>
                  <a:gd name="T1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
                    <a:moveTo>
                      <a:pt x="0" y="2"/>
                    </a:moveTo>
                    <a:cubicBezTo>
                      <a:pt x="0" y="1"/>
                      <a:pt x="1" y="0"/>
                      <a:pt x="3" y="0"/>
                    </a:cubicBezTo>
                    <a:cubicBezTo>
                      <a:pt x="14" y="0"/>
                      <a:pt x="14" y="0"/>
                      <a:pt x="14" y="0"/>
                    </a:cubicBezTo>
                    <a:cubicBezTo>
                      <a:pt x="15" y="0"/>
                      <a:pt x="16" y="1"/>
                      <a:pt x="16" y="2"/>
                    </a:cubicBezTo>
                    <a:cubicBezTo>
                      <a:pt x="16" y="3"/>
                      <a:pt x="16" y="3"/>
                      <a:pt x="16" y="3"/>
                    </a:cubicBezTo>
                    <a:cubicBezTo>
                      <a:pt x="16" y="4"/>
                      <a:pt x="15" y="5"/>
                      <a:pt x="14" y="5"/>
                    </a:cubicBezTo>
                    <a:cubicBezTo>
                      <a:pt x="3" y="5"/>
                      <a:pt x="3" y="5"/>
                      <a:pt x="3" y="5"/>
                    </a:cubicBezTo>
                    <a:cubicBezTo>
                      <a:pt x="1" y="5"/>
                      <a:pt x="0" y="4"/>
                      <a:pt x="0" y="3"/>
                    </a:cubicBezTo>
                    <a:lnTo>
                      <a:pt x="0" y="2"/>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43" name="Freeform 41"/>
              <p:cNvSpPr>
                <a:spLocks/>
              </p:cNvSpPr>
              <p:nvPr/>
            </p:nvSpPr>
            <p:spPr bwMode="gray">
              <a:xfrm>
                <a:off x="10879892" y="1113838"/>
                <a:ext cx="64180" cy="18633"/>
              </a:xfrm>
              <a:custGeom>
                <a:avLst/>
                <a:gdLst>
                  <a:gd name="T0" fmla="*/ 0 w 16"/>
                  <a:gd name="T1" fmla="*/ 2 h 5"/>
                  <a:gd name="T2" fmla="*/ 2 w 16"/>
                  <a:gd name="T3" fmla="*/ 0 h 5"/>
                  <a:gd name="T4" fmla="*/ 13 w 16"/>
                  <a:gd name="T5" fmla="*/ 0 h 5"/>
                  <a:gd name="T6" fmla="*/ 16 w 16"/>
                  <a:gd name="T7" fmla="*/ 2 h 5"/>
                  <a:gd name="T8" fmla="*/ 16 w 16"/>
                  <a:gd name="T9" fmla="*/ 3 h 5"/>
                  <a:gd name="T10" fmla="*/ 13 w 16"/>
                  <a:gd name="T11" fmla="*/ 5 h 5"/>
                  <a:gd name="T12" fmla="*/ 2 w 16"/>
                  <a:gd name="T13" fmla="*/ 5 h 5"/>
                  <a:gd name="T14" fmla="*/ 0 w 16"/>
                  <a:gd name="T15" fmla="*/ 3 h 5"/>
                  <a:gd name="T16" fmla="*/ 0 w 16"/>
                  <a:gd name="T1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
                    <a:moveTo>
                      <a:pt x="0" y="2"/>
                    </a:moveTo>
                    <a:cubicBezTo>
                      <a:pt x="0" y="1"/>
                      <a:pt x="1" y="0"/>
                      <a:pt x="2" y="0"/>
                    </a:cubicBezTo>
                    <a:cubicBezTo>
                      <a:pt x="13" y="0"/>
                      <a:pt x="13" y="0"/>
                      <a:pt x="13" y="0"/>
                    </a:cubicBezTo>
                    <a:cubicBezTo>
                      <a:pt x="15" y="0"/>
                      <a:pt x="16" y="1"/>
                      <a:pt x="16" y="2"/>
                    </a:cubicBezTo>
                    <a:cubicBezTo>
                      <a:pt x="16" y="3"/>
                      <a:pt x="16" y="3"/>
                      <a:pt x="16" y="3"/>
                    </a:cubicBezTo>
                    <a:cubicBezTo>
                      <a:pt x="16" y="4"/>
                      <a:pt x="15" y="5"/>
                      <a:pt x="13" y="5"/>
                    </a:cubicBezTo>
                    <a:cubicBezTo>
                      <a:pt x="2" y="5"/>
                      <a:pt x="2" y="5"/>
                      <a:pt x="2" y="5"/>
                    </a:cubicBezTo>
                    <a:cubicBezTo>
                      <a:pt x="1" y="5"/>
                      <a:pt x="0" y="4"/>
                      <a:pt x="0" y="3"/>
                    </a:cubicBezTo>
                    <a:lnTo>
                      <a:pt x="0" y="2"/>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44" name="Freeform 42"/>
              <p:cNvSpPr>
                <a:spLocks/>
              </p:cNvSpPr>
              <p:nvPr/>
            </p:nvSpPr>
            <p:spPr bwMode="gray">
              <a:xfrm>
                <a:off x="10956495" y="1035165"/>
                <a:ext cx="64180" cy="66251"/>
              </a:xfrm>
              <a:custGeom>
                <a:avLst/>
                <a:gdLst>
                  <a:gd name="T0" fmla="*/ 0 w 16"/>
                  <a:gd name="T1" fmla="*/ 2 h 16"/>
                  <a:gd name="T2" fmla="*/ 3 w 16"/>
                  <a:gd name="T3" fmla="*/ 0 h 16"/>
                  <a:gd name="T4" fmla="*/ 14 w 16"/>
                  <a:gd name="T5" fmla="*/ 0 h 16"/>
                  <a:gd name="T6" fmla="*/ 16 w 16"/>
                  <a:gd name="T7" fmla="*/ 2 h 16"/>
                  <a:gd name="T8" fmla="*/ 16 w 16"/>
                  <a:gd name="T9" fmla="*/ 13 h 16"/>
                  <a:gd name="T10" fmla="*/ 14 w 16"/>
                  <a:gd name="T11" fmla="*/ 16 h 16"/>
                  <a:gd name="T12" fmla="*/ 3 w 16"/>
                  <a:gd name="T13" fmla="*/ 16 h 16"/>
                  <a:gd name="T14" fmla="*/ 0 w 16"/>
                  <a:gd name="T15" fmla="*/ 13 h 16"/>
                  <a:gd name="T16" fmla="*/ 0 w 16"/>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0" y="2"/>
                    </a:moveTo>
                    <a:cubicBezTo>
                      <a:pt x="0" y="1"/>
                      <a:pt x="1" y="0"/>
                      <a:pt x="3" y="0"/>
                    </a:cubicBezTo>
                    <a:cubicBezTo>
                      <a:pt x="14" y="0"/>
                      <a:pt x="14" y="0"/>
                      <a:pt x="14" y="0"/>
                    </a:cubicBezTo>
                    <a:cubicBezTo>
                      <a:pt x="15" y="0"/>
                      <a:pt x="16" y="1"/>
                      <a:pt x="16" y="2"/>
                    </a:cubicBezTo>
                    <a:cubicBezTo>
                      <a:pt x="16" y="13"/>
                      <a:pt x="16" y="13"/>
                      <a:pt x="16" y="13"/>
                    </a:cubicBezTo>
                    <a:cubicBezTo>
                      <a:pt x="16" y="14"/>
                      <a:pt x="15" y="16"/>
                      <a:pt x="14" y="16"/>
                    </a:cubicBezTo>
                    <a:cubicBezTo>
                      <a:pt x="3" y="16"/>
                      <a:pt x="3" y="16"/>
                      <a:pt x="3" y="16"/>
                    </a:cubicBezTo>
                    <a:cubicBezTo>
                      <a:pt x="1" y="16"/>
                      <a:pt x="0" y="14"/>
                      <a:pt x="0" y="13"/>
                    </a:cubicBezTo>
                    <a:lnTo>
                      <a:pt x="0" y="2"/>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45" name="Freeform 43"/>
              <p:cNvSpPr>
                <a:spLocks/>
              </p:cNvSpPr>
              <p:nvPr/>
            </p:nvSpPr>
            <p:spPr bwMode="gray">
              <a:xfrm>
                <a:off x="10879892" y="1035165"/>
                <a:ext cx="64180" cy="66251"/>
              </a:xfrm>
              <a:custGeom>
                <a:avLst/>
                <a:gdLst>
                  <a:gd name="T0" fmla="*/ 0 w 16"/>
                  <a:gd name="T1" fmla="*/ 2 h 16"/>
                  <a:gd name="T2" fmla="*/ 3 w 16"/>
                  <a:gd name="T3" fmla="*/ 0 h 16"/>
                  <a:gd name="T4" fmla="*/ 14 w 16"/>
                  <a:gd name="T5" fmla="*/ 0 h 16"/>
                  <a:gd name="T6" fmla="*/ 16 w 16"/>
                  <a:gd name="T7" fmla="*/ 2 h 16"/>
                  <a:gd name="T8" fmla="*/ 16 w 16"/>
                  <a:gd name="T9" fmla="*/ 13 h 16"/>
                  <a:gd name="T10" fmla="*/ 14 w 16"/>
                  <a:gd name="T11" fmla="*/ 16 h 16"/>
                  <a:gd name="T12" fmla="*/ 3 w 16"/>
                  <a:gd name="T13" fmla="*/ 16 h 16"/>
                  <a:gd name="T14" fmla="*/ 0 w 16"/>
                  <a:gd name="T15" fmla="*/ 13 h 16"/>
                  <a:gd name="T16" fmla="*/ 0 w 16"/>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0" y="2"/>
                    </a:moveTo>
                    <a:cubicBezTo>
                      <a:pt x="0" y="1"/>
                      <a:pt x="2" y="0"/>
                      <a:pt x="3" y="0"/>
                    </a:cubicBezTo>
                    <a:cubicBezTo>
                      <a:pt x="14" y="0"/>
                      <a:pt x="14" y="0"/>
                      <a:pt x="14" y="0"/>
                    </a:cubicBezTo>
                    <a:cubicBezTo>
                      <a:pt x="15" y="0"/>
                      <a:pt x="16" y="1"/>
                      <a:pt x="16" y="2"/>
                    </a:cubicBezTo>
                    <a:cubicBezTo>
                      <a:pt x="16" y="13"/>
                      <a:pt x="16" y="13"/>
                      <a:pt x="16" y="13"/>
                    </a:cubicBezTo>
                    <a:cubicBezTo>
                      <a:pt x="16" y="14"/>
                      <a:pt x="15" y="16"/>
                      <a:pt x="14" y="16"/>
                    </a:cubicBezTo>
                    <a:cubicBezTo>
                      <a:pt x="3" y="16"/>
                      <a:pt x="3" y="16"/>
                      <a:pt x="3" y="16"/>
                    </a:cubicBezTo>
                    <a:cubicBezTo>
                      <a:pt x="2" y="16"/>
                      <a:pt x="0" y="14"/>
                      <a:pt x="0" y="13"/>
                    </a:cubicBezTo>
                    <a:lnTo>
                      <a:pt x="0" y="2"/>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46" name="Freeform 44"/>
              <p:cNvSpPr>
                <a:spLocks/>
              </p:cNvSpPr>
              <p:nvPr/>
            </p:nvSpPr>
            <p:spPr bwMode="gray">
              <a:xfrm>
                <a:off x="10805360" y="1035165"/>
                <a:ext cx="66251" cy="66251"/>
              </a:xfrm>
              <a:custGeom>
                <a:avLst/>
                <a:gdLst>
                  <a:gd name="T0" fmla="*/ 0 w 16"/>
                  <a:gd name="T1" fmla="*/ 2 h 16"/>
                  <a:gd name="T2" fmla="*/ 2 w 16"/>
                  <a:gd name="T3" fmla="*/ 0 h 16"/>
                  <a:gd name="T4" fmla="*/ 13 w 16"/>
                  <a:gd name="T5" fmla="*/ 0 h 16"/>
                  <a:gd name="T6" fmla="*/ 16 w 16"/>
                  <a:gd name="T7" fmla="*/ 2 h 16"/>
                  <a:gd name="T8" fmla="*/ 16 w 16"/>
                  <a:gd name="T9" fmla="*/ 13 h 16"/>
                  <a:gd name="T10" fmla="*/ 13 w 16"/>
                  <a:gd name="T11" fmla="*/ 16 h 16"/>
                  <a:gd name="T12" fmla="*/ 2 w 16"/>
                  <a:gd name="T13" fmla="*/ 16 h 16"/>
                  <a:gd name="T14" fmla="*/ 0 w 16"/>
                  <a:gd name="T15" fmla="*/ 13 h 16"/>
                  <a:gd name="T16" fmla="*/ 0 w 16"/>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0" y="2"/>
                    </a:moveTo>
                    <a:cubicBezTo>
                      <a:pt x="0" y="1"/>
                      <a:pt x="1" y="0"/>
                      <a:pt x="2" y="0"/>
                    </a:cubicBezTo>
                    <a:cubicBezTo>
                      <a:pt x="13" y="0"/>
                      <a:pt x="13" y="0"/>
                      <a:pt x="13" y="0"/>
                    </a:cubicBezTo>
                    <a:cubicBezTo>
                      <a:pt x="14" y="0"/>
                      <a:pt x="16" y="1"/>
                      <a:pt x="16" y="2"/>
                    </a:cubicBezTo>
                    <a:cubicBezTo>
                      <a:pt x="16" y="13"/>
                      <a:pt x="16" y="13"/>
                      <a:pt x="16" y="13"/>
                    </a:cubicBezTo>
                    <a:cubicBezTo>
                      <a:pt x="16" y="14"/>
                      <a:pt x="14" y="16"/>
                      <a:pt x="13" y="16"/>
                    </a:cubicBezTo>
                    <a:cubicBezTo>
                      <a:pt x="2" y="16"/>
                      <a:pt x="2" y="16"/>
                      <a:pt x="2" y="16"/>
                    </a:cubicBezTo>
                    <a:cubicBezTo>
                      <a:pt x="1" y="16"/>
                      <a:pt x="0" y="14"/>
                      <a:pt x="0" y="13"/>
                    </a:cubicBezTo>
                    <a:lnTo>
                      <a:pt x="0" y="2"/>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47" name="Freeform 45"/>
              <p:cNvSpPr>
                <a:spLocks/>
              </p:cNvSpPr>
              <p:nvPr/>
            </p:nvSpPr>
            <p:spPr bwMode="gray">
              <a:xfrm>
                <a:off x="10728758" y="1035165"/>
                <a:ext cx="64180" cy="66251"/>
              </a:xfrm>
              <a:custGeom>
                <a:avLst/>
                <a:gdLst>
                  <a:gd name="T0" fmla="*/ 0 w 16"/>
                  <a:gd name="T1" fmla="*/ 2 h 16"/>
                  <a:gd name="T2" fmla="*/ 2 w 16"/>
                  <a:gd name="T3" fmla="*/ 0 h 16"/>
                  <a:gd name="T4" fmla="*/ 13 w 16"/>
                  <a:gd name="T5" fmla="*/ 0 h 16"/>
                  <a:gd name="T6" fmla="*/ 16 w 16"/>
                  <a:gd name="T7" fmla="*/ 2 h 16"/>
                  <a:gd name="T8" fmla="*/ 16 w 16"/>
                  <a:gd name="T9" fmla="*/ 13 h 16"/>
                  <a:gd name="T10" fmla="*/ 13 w 16"/>
                  <a:gd name="T11" fmla="*/ 16 h 16"/>
                  <a:gd name="T12" fmla="*/ 2 w 16"/>
                  <a:gd name="T13" fmla="*/ 16 h 16"/>
                  <a:gd name="T14" fmla="*/ 0 w 16"/>
                  <a:gd name="T15" fmla="*/ 13 h 16"/>
                  <a:gd name="T16" fmla="*/ 0 w 16"/>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0" y="2"/>
                    </a:moveTo>
                    <a:cubicBezTo>
                      <a:pt x="0" y="1"/>
                      <a:pt x="1" y="0"/>
                      <a:pt x="2" y="0"/>
                    </a:cubicBezTo>
                    <a:cubicBezTo>
                      <a:pt x="13" y="0"/>
                      <a:pt x="13" y="0"/>
                      <a:pt x="13" y="0"/>
                    </a:cubicBezTo>
                    <a:cubicBezTo>
                      <a:pt x="15" y="0"/>
                      <a:pt x="16" y="1"/>
                      <a:pt x="16" y="2"/>
                    </a:cubicBezTo>
                    <a:cubicBezTo>
                      <a:pt x="16" y="13"/>
                      <a:pt x="16" y="13"/>
                      <a:pt x="16" y="13"/>
                    </a:cubicBezTo>
                    <a:cubicBezTo>
                      <a:pt x="16" y="14"/>
                      <a:pt x="15" y="16"/>
                      <a:pt x="13" y="16"/>
                    </a:cubicBezTo>
                    <a:cubicBezTo>
                      <a:pt x="2" y="16"/>
                      <a:pt x="2" y="16"/>
                      <a:pt x="2" y="16"/>
                    </a:cubicBezTo>
                    <a:cubicBezTo>
                      <a:pt x="1" y="16"/>
                      <a:pt x="0" y="14"/>
                      <a:pt x="0" y="13"/>
                    </a:cubicBezTo>
                    <a:lnTo>
                      <a:pt x="0" y="2"/>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48" name="Freeform 46"/>
              <p:cNvSpPr>
                <a:spLocks/>
              </p:cNvSpPr>
              <p:nvPr/>
            </p:nvSpPr>
            <p:spPr bwMode="gray">
              <a:xfrm>
                <a:off x="10652156" y="1035165"/>
                <a:ext cx="64180" cy="66251"/>
              </a:xfrm>
              <a:custGeom>
                <a:avLst/>
                <a:gdLst>
                  <a:gd name="T0" fmla="*/ 0 w 16"/>
                  <a:gd name="T1" fmla="*/ 2 h 16"/>
                  <a:gd name="T2" fmla="*/ 3 w 16"/>
                  <a:gd name="T3" fmla="*/ 0 h 16"/>
                  <a:gd name="T4" fmla="*/ 13 w 16"/>
                  <a:gd name="T5" fmla="*/ 0 h 16"/>
                  <a:gd name="T6" fmla="*/ 16 w 16"/>
                  <a:gd name="T7" fmla="*/ 2 h 16"/>
                  <a:gd name="T8" fmla="*/ 16 w 16"/>
                  <a:gd name="T9" fmla="*/ 13 h 16"/>
                  <a:gd name="T10" fmla="*/ 13 w 16"/>
                  <a:gd name="T11" fmla="*/ 16 h 16"/>
                  <a:gd name="T12" fmla="*/ 3 w 16"/>
                  <a:gd name="T13" fmla="*/ 16 h 16"/>
                  <a:gd name="T14" fmla="*/ 0 w 16"/>
                  <a:gd name="T15" fmla="*/ 13 h 16"/>
                  <a:gd name="T16" fmla="*/ 0 w 16"/>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0" y="2"/>
                    </a:moveTo>
                    <a:cubicBezTo>
                      <a:pt x="0" y="1"/>
                      <a:pt x="1" y="0"/>
                      <a:pt x="3" y="0"/>
                    </a:cubicBezTo>
                    <a:cubicBezTo>
                      <a:pt x="13" y="0"/>
                      <a:pt x="13" y="0"/>
                      <a:pt x="13" y="0"/>
                    </a:cubicBezTo>
                    <a:cubicBezTo>
                      <a:pt x="15" y="0"/>
                      <a:pt x="16" y="1"/>
                      <a:pt x="16" y="2"/>
                    </a:cubicBezTo>
                    <a:cubicBezTo>
                      <a:pt x="16" y="13"/>
                      <a:pt x="16" y="13"/>
                      <a:pt x="16" y="13"/>
                    </a:cubicBezTo>
                    <a:cubicBezTo>
                      <a:pt x="16" y="14"/>
                      <a:pt x="15" y="16"/>
                      <a:pt x="13" y="16"/>
                    </a:cubicBezTo>
                    <a:cubicBezTo>
                      <a:pt x="3" y="16"/>
                      <a:pt x="3" y="16"/>
                      <a:pt x="3" y="16"/>
                    </a:cubicBezTo>
                    <a:cubicBezTo>
                      <a:pt x="1" y="16"/>
                      <a:pt x="0" y="14"/>
                      <a:pt x="0" y="13"/>
                    </a:cubicBezTo>
                    <a:lnTo>
                      <a:pt x="0" y="2"/>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49" name="Freeform 47"/>
              <p:cNvSpPr>
                <a:spLocks/>
              </p:cNvSpPr>
              <p:nvPr/>
            </p:nvSpPr>
            <p:spPr bwMode="gray">
              <a:xfrm>
                <a:off x="10575554" y="1035165"/>
                <a:ext cx="64180" cy="66251"/>
              </a:xfrm>
              <a:custGeom>
                <a:avLst/>
                <a:gdLst>
                  <a:gd name="T0" fmla="*/ 0 w 16"/>
                  <a:gd name="T1" fmla="*/ 2 h 16"/>
                  <a:gd name="T2" fmla="*/ 3 w 16"/>
                  <a:gd name="T3" fmla="*/ 0 h 16"/>
                  <a:gd name="T4" fmla="*/ 14 w 16"/>
                  <a:gd name="T5" fmla="*/ 0 h 16"/>
                  <a:gd name="T6" fmla="*/ 16 w 16"/>
                  <a:gd name="T7" fmla="*/ 2 h 16"/>
                  <a:gd name="T8" fmla="*/ 16 w 16"/>
                  <a:gd name="T9" fmla="*/ 13 h 16"/>
                  <a:gd name="T10" fmla="*/ 14 w 16"/>
                  <a:gd name="T11" fmla="*/ 16 h 16"/>
                  <a:gd name="T12" fmla="*/ 3 w 16"/>
                  <a:gd name="T13" fmla="*/ 16 h 16"/>
                  <a:gd name="T14" fmla="*/ 0 w 16"/>
                  <a:gd name="T15" fmla="*/ 13 h 16"/>
                  <a:gd name="T16" fmla="*/ 0 w 16"/>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0" y="2"/>
                    </a:moveTo>
                    <a:cubicBezTo>
                      <a:pt x="0" y="1"/>
                      <a:pt x="1" y="0"/>
                      <a:pt x="3" y="0"/>
                    </a:cubicBezTo>
                    <a:cubicBezTo>
                      <a:pt x="14" y="0"/>
                      <a:pt x="14" y="0"/>
                      <a:pt x="14" y="0"/>
                    </a:cubicBezTo>
                    <a:cubicBezTo>
                      <a:pt x="15" y="0"/>
                      <a:pt x="16" y="1"/>
                      <a:pt x="16" y="2"/>
                    </a:cubicBezTo>
                    <a:cubicBezTo>
                      <a:pt x="16" y="13"/>
                      <a:pt x="16" y="13"/>
                      <a:pt x="16" y="13"/>
                    </a:cubicBezTo>
                    <a:cubicBezTo>
                      <a:pt x="16" y="14"/>
                      <a:pt x="15" y="16"/>
                      <a:pt x="14" y="16"/>
                    </a:cubicBezTo>
                    <a:cubicBezTo>
                      <a:pt x="3" y="16"/>
                      <a:pt x="3" y="16"/>
                      <a:pt x="3" y="16"/>
                    </a:cubicBezTo>
                    <a:cubicBezTo>
                      <a:pt x="1" y="16"/>
                      <a:pt x="0" y="14"/>
                      <a:pt x="0" y="13"/>
                    </a:cubicBezTo>
                    <a:lnTo>
                      <a:pt x="0" y="2"/>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50" name="Freeform 48"/>
              <p:cNvSpPr>
                <a:spLocks/>
              </p:cNvSpPr>
              <p:nvPr/>
            </p:nvSpPr>
            <p:spPr bwMode="gray">
              <a:xfrm>
                <a:off x="10496881" y="1035165"/>
                <a:ext cx="66251" cy="66251"/>
              </a:xfrm>
              <a:custGeom>
                <a:avLst/>
                <a:gdLst>
                  <a:gd name="T0" fmla="*/ 0 w 16"/>
                  <a:gd name="T1" fmla="*/ 2 h 16"/>
                  <a:gd name="T2" fmla="*/ 3 w 16"/>
                  <a:gd name="T3" fmla="*/ 0 h 16"/>
                  <a:gd name="T4" fmla="*/ 14 w 16"/>
                  <a:gd name="T5" fmla="*/ 0 h 16"/>
                  <a:gd name="T6" fmla="*/ 16 w 16"/>
                  <a:gd name="T7" fmla="*/ 2 h 16"/>
                  <a:gd name="T8" fmla="*/ 16 w 16"/>
                  <a:gd name="T9" fmla="*/ 13 h 16"/>
                  <a:gd name="T10" fmla="*/ 14 w 16"/>
                  <a:gd name="T11" fmla="*/ 16 h 16"/>
                  <a:gd name="T12" fmla="*/ 3 w 16"/>
                  <a:gd name="T13" fmla="*/ 16 h 16"/>
                  <a:gd name="T14" fmla="*/ 0 w 16"/>
                  <a:gd name="T15" fmla="*/ 13 h 16"/>
                  <a:gd name="T16" fmla="*/ 0 w 16"/>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0" y="2"/>
                    </a:moveTo>
                    <a:cubicBezTo>
                      <a:pt x="0" y="1"/>
                      <a:pt x="1" y="0"/>
                      <a:pt x="3" y="0"/>
                    </a:cubicBezTo>
                    <a:cubicBezTo>
                      <a:pt x="14" y="0"/>
                      <a:pt x="14" y="0"/>
                      <a:pt x="14" y="0"/>
                    </a:cubicBezTo>
                    <a:cubicBezTo>
                      <a:pt x="15" y="0"/>
                      <a:pt x="16" y="1"/>
                      <a:pt x="16" y="2"/>
                    </a:cubicBezTo>
                    <a:cubicBezTo>
                      <a:pt x="16" y="13"/>
                      <a:pt x="16" y="13"/>
                      <a:pt x="16" y="13"/>
                    </a:cubicBezTo>
                    <a:cubicBezTo>
                      <a:pt x="16" y="14"/>
                      <a:pt x="15" y="16"/>
                      <a:pt x="14" y="16"/>
                    </a:cubicBezTo>
                    <a:cubicBezTo>
                      <a:pt x="3" y="16"/>
                      <a:pt x="3" y="16"/>
                      <a:pt x="3" y="16"/>
                    </a:cubicBezTo>
                    <a:cubicBezTo>
                      <a:pt x="1" y="16"/>
                      <a:pt x="0" y="14"/>
                      <a:pt x="0" y="13"/>
                    </a:cubicBezTo>
                    <a:lnTo>
                      <a:pt x="0" y="2"/>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51" name="Freeform 49"/>
              <p:cNvSpPr>
                <a:spLocks/>
              </p:cNvSpPr>
              <p:nvPr/>
            </p:nvSpPr>
            <p:spPr bwMode="gray">
              <a:xfrm>
                <a:off x="10420279" y="1035165"/>
                <a:ext cx="64180" cy="66251"/>
              </a:xfrm>
              <a:custGeom>
                <a:avLst/>
                <a:gdLst>
                  <a:gd name="T0" fmla="*/ 0 w 16"/>
                  <a:gd name="T1" fmla="*/ 2 h 16"/>
                  <a:gd name="T2" fmla="*/ 3 w 16"/>
                  <a:gd name="T3" fmla="*/ 0 h 16"/>
                  <a:gd name="T4" fmla="*/ 14 w 16"/>
                  <a:gd name="T5" fmla="*/ 0 h 16"/>
                  <a:gd name="T6" fmla="*/ 16 w 16"/>
                  <a:gd name="T7" fmla="*/ 2 h 16"/>
                  <a:gd name="T8" fmla="*/ 16 w 16"/>
                  <a:gd name="T9" fmla="*/ 13 h 16"/>
                  <a:gd name="T10" fmla="*/ 14 w 16"/>
                  <a:gd name="T11" fmla="*/ 16 h 16"/>
                  <a:gd name="T12" fmla="*/ 3 w 16"/>
                  <a:gd name="T13" fmla="*/ 16 h 16"/>
                  <a:gd name="T14" fmla="*/ 0 w 16"/>
                  <a:gd name="T15" fmla="*/ 13 h 16"/>
                  <a:gd name="T16" fmla="*/ 0 w 16"/>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0" y="2"/>
                    </a:moveTo>
                    <a:cubicBezTo>
                      <a:pt x="0" y="1"/>
                      <a:pt x="2" y="0"/>
                      <a:pt x="3" y="0"/>
                    </a:cubicBezTo>
                    <a:cubicBezTo>
                      <a:pt x="14" y="0"/>
                      <a:pt x="14" y="0"/>
                      <a:pt x="14" y="0"/>
                    </a:cubicBezTo>
                    <a:cubicBezTo>
                      <a:pt x="15" y="0"/>
                      <a:pt x="16" y="1"/>
                      <a:pt x="16" y="2"/>
                    </a:cubicBezTo>
                    <a:cubicBezTo>
                      <a:pt x="16" y="13"/>
                      <a:pt x="16" y="13"/>
                      <a:pt x="16" y="13"/>
                    </a:cubicBezTo>
                    <a:cubicBezTo>
                      <a:pt x="16" y="14"/>
                      <a:pt x="15" y="16"/>
                      <a:pt x="14" y="16"/>
                    </a:cubicBezTo>
                    <a:cubicBezTo>
                      <a:pt x="3" y="16"/>
                      <a:pt x="3" y="16"/>
                      <a:pt x="3" y="16"/>
                    </a:cubicBezTo>
                    <a:cubicBezTo>
                      <a:pt x="2" y="16"/>
                      <a:pt x="0" y="14"/>
                      <a:pt x="0" y="13"/>
                    </a:cubicBezTo>
                    <a:lnTo>
                      <a:pt x="0" y="2"/>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52" name="Freeform 50"/>
              <p:cNvSpPr>
                <a:spLocks/>
              </p:cNvSpPr>
              <p:nvPr/>
            </p:nvSpPr>
            <p:spPr bwMode="gray">
              <a:xfrm>
                <a:off x="10347817" y="1035165"/>
                <a:ext cx="64180" cy="66251"/>
              </a:xfrm>
              <a:custGeom>
                <a:avLst/>
                <a:gdLst>
                  <a:gd name="T0" fmla="*/ 0 w 16"/>
                  <a:gd name="T1" fmla="*/ 2 h 16"/>
                  <a:gd name="T2" fmla="*/ 2 w 16"/>
                  <a:gd name="T3" fmla="*/ 0 h 16"/>
                  <a:gd name="T4" fmla="*/ 13 w 16"/>
                  <a:gd name="T5" fmla="*/ 0 h 16"/>
                  <a:gd name="T6" fmla="*/ 16 w 16"/>
                  <a:gd name="T7" fmla="*/ 2 h 16"/>
                  <a:gd name="T8" fmla="*/ 16 w 16"/>
                  <a:gd name="T9" fmla="*/ 13 h 16"/>
                  <a:gd name="T10" fmla="*/ 13 w 16"/>
                  <a:gd name="T11" fmla="*/ 16 h 16"/>
                  <a:gd name="T12" fmla="*/ 2 w 16"/>
                  <a:gd name="T13" fmla="*/ 16 h 16"/>
                  <a:gd name="T14" fmla="*/ 0 w 16"/>
                  <a:gd name="T15" fmla="*/ 13 h 16"/>
                  <a:gd name="T16" fmla="*/ 0 w 16"/>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0" y="2"/>
                    </a:moveTo>
                    <a:cubicBezTo>
                      <a:pt x="0" y="1"/>
                      <a:pt x="1" y="0"/>
                      <a:pt x="2" y="0"/>
                    </a:cubicBezTo>
                    <a:cubicBezTo>
                      <a:pt x="13" y="0"/>
                      <a:pt x="13" y="0"/>
                      <a:pt x="13" y="0"/>
                    </a:cubicBezTo>
                    <a:cubicBezTo>
                      <a:pt x="14" y="0"/>
                      <a:pt x="16" y="1"/>
                      <a:pt x="16" y="2"/>
                    </a:cubicBezTo>
                    <a:cubicBezTo>
                      <a:pt x="16" y="13"/>
                      <a:pt x="16" y="13"/>
                      <a:pt x="16" y="13"/>
                    </a:cubicBezTo>
                    <a:cubicBezTo>
                      <a:pt x="16" y="14"/>
                      <a:pt x="14" y="16"/>
                      <a:pt x="13" y="16"/>
                    </a:cubicBezTo>
                    <a:cubicBezTo>
                      <a:pt x="2" y="16"/>
                      <a:pt x="2" y="16"/>
                      <a:pt x="2" y="16"/>
                    </a:cubicBezTo>
                    <a:cubicBezTo>
                      <a:pt x="1" y="16"/>
                      <a:pt x="0" y="14"/>
                      <a:pt x="0" y="13"/>
                    </a:cubicBezTo>
                    <a:lnTo>
                      <a:pt x="0" y="2"/>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53" name="Freeform 51"/>
              <p:cNvSpPr>
                <a:spLocks/>
              </p:cNvSpPr>
              <p:nvPr/>
            </p:nvSpPr>
            <p:spPr bwMode="gray">
              <a:xfrm>
                <a:off x="10269145" y="1035165"/>
                <a:ext cx="66251" cy="66251"/>
              </a:xfrm>
              <a:custGeom>
                <a:avLst/>
                <a:gdLst>
                  <a:gd name="T0" fmla="*/ 0 w 16"/>
                  <a:gd name="T1" fmla="*/ 2 h 16"/>
                  <a:gd name="T2" fmla="*/ 2 w 16"/>
                  <a:gd name="T3" fmla="*/ 0 h 16"/>
                  <a:gd name="T4" fmla="*/ 13 w 16"/>
                  <a:gd name="T5" fmla="*/ 0 h 16"/>
                  <a:gd name="T6" fmla="*/ 16 w 16"/>
                  <a:gd name="T7" fmla="*/ 2 h 16"/>
                  <a:gd name="T8" fmla="*/ 16 w 16"/>
                  <a:gd name="T9" fmla="*/ 13 h 16"/>
                  <a:gd name="T10" fmla="*/ 13 w 16"/>
                  <a:gd name="T11" fmla="*/ 16 h 16"/>
                  <a:gd name="T12" fmla="*/ 2 w 16"/>
                  <a:gd name="T13" fmla="*/ 16 h 16"/>
                  <a:gd name="T14" fmla="*/ 0 w 16"/>
                  <a:gd name="T15" fmla="*/ 13 h 16"/>
                  <a:gd name="T16" fmla="*/ 0 w 16"/>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0" y="2"/>
                    </a:moveTo>
                    <a:cubicBezTo>
                      <a:pt x="0" y="1"/>
                      <a:pt x="1" y="0"/>
                      <a:pt x="2" y="0"/>
                    </a:cubicBezTo>
                    <a:cubicBezTo>
                      <a:pt x="13" y="0"/>
                      <a:pt x="13" y="0"/>
                      <a:pt x="13" y="0"/>
                    </a:cubicBezTo>
                    <a:cubicBezTo>
                      <a:pt x="15" y="0"/>
                      <a:pt x="16" y="1"/>
                      <a:pt x="16" y="2"/>
                    </a:cubicBezTo>
                    <a:cubicBezTo>
                      <a:pt x="16" y="13"/>
                      <a:pt x="16" y="13"/>
                      <a:pt x="16" y="13"/>
                    </a:cubicBezTo>
                    <a:cubicBezTo>
                      <a:pt x="16" y="14"/>
                      <a:pt x="15" y="16"/>
                      <a:pt x="13" y="16"/>
                    </a:cubicBezTo>
                    <a:cubicBezTo>
                      <a:pt x="2" y="16"/>
                      <a:pt x="2" y="16"/>
                      <a:pt x="2" y="16"/>
                    </a:cubicBezTo>
                    <a:cubicBezTo>
                      <a:pt x="1" y="16"/>
                      <a:pt x="0" y="14"/>
                      <a:pt x="0" y="13"/>
                    </a:cubicBezTo>
                    <a:lnTo>
                      <a:pt x="0" y="2"/>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54" name="Freeform 52"/>
              <p:cNvSpPr>
                <a:spLocks/>
              </p:cNvSpPr>
              <p:nvPr/>
            </p:nvSpPr>
            <p:spPr bwMode="gray">
              <a:xfrm>
                <a:off x="10192542" y="1035165"/>
                <a:ext cx="66251" cy="66251"/>
              </a:xfrm>
              <a:custGeom>
                <a:avLst/>
                <a:gdLst>
                  <a:gd name="T0" fmla="*/ 0 w 16"/>
                  <a:gd name="T1" fmla="*/ 2 h 16"/>
                  <a:gd name="T2" fmla="*/ 3 w 16"/>
                  <a:gd name="T3" fmla="*/ 0 h 16"/>
                  <a:gd name="T4" fmla="*/ 13 w 16"/>
                  <a:gd name="T5" fmla="*/ 0 h 16"/>
                  <a:gd name="T6" fmla="*/ 16 w 16"/>
                  <a:gd name="T7" fmla="*/ 2 h 16"/>
                  <a:gd name="T8" fmla="*/ 16 w 16"/>
                  <a:gd name="T9" fmla="*/ 13 h 16"/>
                  <a:gd name="T10" fmla="*/ 13 w 16"/>
                  <a:gd name="T11" fmla="*/ 16 h 16"/>
                  <a:gd name="T12" fmla="*/ 3 w 16"/>
                  <a:gd name="T13" fmla="*/ 16 h 16"/>
                  <a:gd name="T14" fmla="*/ 0 w 16"/>
                  <a:gd name="T15" fmla="*/ 13 h 16"/>
                  <a:gd name="T16" fmla="*/ 0 w 16"/>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0" y="2"/>
                    </a:moveTo>
                    <a:cubicBezTo>
                      <a:pt x="0" y="1"/>
                      <a:pt x="1" y="0"/>
                      <a:pt x="3" y="0"/>
                    </a:cubicBezTo>
                    <a:cubicBezTo>
                      <a:pt x="13" y="0"/>
                      <a:pt x="13" y="0"/>
                      <a:pt x="13" y="0"/>
                    </a:cubicBezTo>
                    <a:cubicBezTo>
                      <a:pt x="15" y="0"/>
                      <a:pt x="16" y="1"/>
                      <a:pt x="16" y="2"/>
                    </a:cubicBezTo>
                    <a:cubicBezTo>
                      <a:pt x="16" y="13"/>
                      <a:pt x="16" y="13"/>
                      <a:pt x="16" y="13"/>
                    </a:cubicBezTo>
                    <a:cubicBezTo>
                      <a:pt x="16" y="14"/>
                      <a:pt x="15" y="16"/>
                      <a:pt x="13" y="16"/>
                    </a:cubicBezTo>
                    <a:cubicBezTo>
                      <a:pt x="3" y="16"/>
                      <a:pt x="3" y="16"/>
                      <a:pt x="3" y="16"/>
                    </a:cubicBezTo>
                    <a:cubicBezTo>
                      <a:pt x="1" y="16"/>
                      <a:pt x="0" y="14"/>
                      <a:pt x="0" y="13"/>
                    </a:cubicBezTo>
                    <a:lnTo>
                      <a:pt x="0" y="2"/>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55" name="Freeform 53"/>
              <p:cNvSpPr>
                <a:spLocks/>
              </p:cNvSpPr>
              <p:nvPr/>
            </p:nvSpPr>
            <p:spPr bwMode="gray">
              <a:xfrm>
                <a:off x="10115940" y="1035165"/>
                <a:ext cx="64180" cy="66251"/>
              </a:xfrm>
              <a:custGeom>
                <a:avLst/>
                <a:gdLst>
                  <a:gd name="T0" fmla="*/ 0 w 16"/>
                  <a:gd name="T1" fmla="*/ 2 h 16"/>
                  <a:gd name="T2" fmla="*/ 3 w 16"/>
                  <a:gd name="T3" fmla="*/ 0 h 16"/>
                  <a:gd name="T4" fmla="*/ 14 w 16"/>
                  <a:gd name="T5" fmla="*/ 0 h 16"/>
                  <a:gd name="T6" fmla="*/ 16 w 16"/>
                  <a:gd name="T7" fmla="*/ 2 h 16"/>
                  <a:gd name="T8" fmla="*/ 16 w 16"/>
                  <a:gd name="T9" fmla="*/ 13 h 16"/>
                  <a:gd name="T10" fmla="*/ 14 w 16"/>
                  <a:gd name="T11" fmla="*/ 16 h 16"/>
                  <a:gd name="T12" fmla="*/ 3 w 16"/>
                  <a:gd name="T13" fmla="*/ 16 h 16"/>
                  <a:gd name="T14" fmla="*/ 0 w 16"/>
                  <a:gd name="T15" fmla="*/ 13 h 16"/>
                  <a:gd name="T16" fmla="*/ 0 w 16"/>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0" y="2"/>
                    </a:moveTo>
                    <a:cubicBezTo>
                      <a:pt x="0" y="1"/>
                      <a:pt x="1" y="0"/>
                      <a:pt x="3" y="0"/>
                    </a:cubicBezTo>
                    <a:cubicBezTo>
                      <a:pt x="14" y="0"/>
                      <a:pt x="14" y="0"/>
                      <a:pt x="14" y="0"/>
                    </a:cubicBezTo>
                    <a:cubicBezTo>
                      <a:pt x="15" y="0"/>
                      <a:pt x="16" y="1"/>
                      <a:pt x="16" y="2"/>
                    </a:cubicBezTo>
                    <a:cubicBezTo>
                      <a:pt x="16" y="13"/>
                      <a:pt x="16" y="13"/>
                      <a:pt x="16" y="13"/>
                    </a:cubicBezTo>
                    <a:cubicBezTo>
                      <a:pt x="16" y="14"/>
                      <a:pt x="15" y="16"/>
                      <a:pt x="14" y="16"/>
                    </a:cubicBezTo>
                    <a:cubicBezTo>
                      <a:pt x="3" y="16"/>
                      <a:pt x="3" y="16"/>
                      <a:pt x="3" y="16"/>
                    </a:cubicBezTo>
                    <a:cubicBezTo>
                      <a:pt x="1" y="16"/>
                      <a:pt x="0" y="14"/>
                      <a:pt x="0" y="13"/>
                    </a:cubicBezTo>
                    <a:lnTo>
                      <a:pt x="0" y="2"/>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56" name="Freeform 54"/>
              <p:cNvSpPr>
                <a:spLocks/>
              </p:cNvSpPr>
              <p:nvPr/>
            </p:nvSpPr>
            <p:spPr bwMode="gray">
              <a:xfrm>
                <a:off x="10039338" y="1035165"/>
                <a:ext cx="64180" cy="66251"/>
              </a:xfrm>
              <a:custGeom>
                <a:avLst/>
                <a:gdLst>
                  <a:gd name="T0" fmla="*/ 0 w 16"/>
                  <a:gd name="T1" fmla="*/ 2 h 16"/>
                  <a:gd name="T2" fmla="*/ 3 w 16"/>
                  <a:gd name="T3" fmla="*/ 0 h 16"/>
                  <a:gd name="T4" fmla="*/ 14 w 16"/>
                  <a:gd name="T5" fmla="*/ 0 h 16"/>
                  <a:gd name="T6" fmla="*/ 16 w 16"/>
                  <a:gd name="T7" fmla="*/ 2 h 16"/>
                  <a:gd name="T8" fmla="*/ 16 w 16"/>
                  <a:gd name="T9" fmla="*/ 13 h 16"/>
                  <a:gd name="T10" fmla="*/ 14 w 16"/>
                  <a:gd name="T11" fmla="*/ 16 h 16"/>
                  <a:gd name="T12" fmla="*/ 3 w 16"/>
                  <a:gd name="T13" fmla="*/ 16 h 16"/>
                  <a:gd name="T14" fmla="*/ 0 w 16"/>
                  <a:gd name="T15" fmla="*/ 13 h 16"/>
                  <a:gd name="T16" fmla="*/ 0 w 16"/>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0" y="2"/>
                    </a:moveTo>
                    <a:cubicBezTo>
                      <a:pt x="0" y="1"/>
                      <a:pt x="2" y="0"/>
                      <a:pt x="3" y="0"/>
                    </a:cubicBezTo>
                    <a:cubicBezTo>
                      <a:pt x="14" y="0"/>
                      <a:pt x="14" y="0"/>
                      <a:pt x="14" y="0"/>
                    </a:cubicBezTo>
                    <a:cubicBezTo>
                      <a:pt x="15" y="0"/>
                      <a:pt x="16" y="1"/>
                      <a:pt x="16" y="2"/>
                    </a:cubicBezTo>
                    <a:cubicBezTo>
                      <a:pt x="16" y="13"/>
                      <a:pt x="16" y="13"/>
                      <a:pt x="16" y="13"/>
                    </a:cubicBezTo>
                    <a:cubicBezTo>
                      <a:pt x="16" y="14"/>
                      <a:pt x="15" y="16"/>
                      <a:pt x="14" y="16"/>
                    </a:cubicBezTo>
                    <a:cubicBezTo>
                      <a:pt x="3" y="16"/>
                      <a:pt x="3" y="16"/>
                      <a:pt x="3" y="16"/>
                    </a:cubicBezTo>
                    <a:cubicBezTo>
                      <a:pt x="2" y="16"/>
                      <a:pt x="0" y="14"/>
                      <a:pt x="0" y="13"/>
                    </a:cubicBezTo>
                    <a:lnTo>
                      <a:pt x="0" y="2"/>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57" name="Freeform 55"/>
              <p:cNvSpPr>
                <a:spLocks/>
              </p:cNvSpPr>
              <p:nvPr/>
            </p:nvSpPr>
            <p:spPr bwMode="gray">
              <a:xfrm>
                <a:off x="9929610" y="1035165"/>
                <a:ext cx="97306" cy="66251"/>
              </a:xfrm>
              <a:custGeom>
                <a:avLst/>
                <a:gdLst>
                  <a:gd name="T0" fmla="*/ 0 w 24"/>
                  <a:gd name="T1" fmla="*/ 2 h 16"/>
                  <a:gd name="T2" fmla="*/ 2 w 24"/>
                  <a:gd name="T3" fmla="*/ 0 h 16"/>
                  <a:gd name="T4" fmla="*/ 22 w 24"/>
                  <a:gd name="T5" fmla="*/ 0 h 16"/>
                  <a:gd name="T6" fmla="*/ 24 w 24"/>
                  <a:gd name="T7" fmla="*/ 2 h 16"/>
                  <a:gd name="T8" fmla="*/ 24 w 24"/>
                  <a:gd name="T9" fmla="*/ 13 h 16"/>
                  <a:gd name="T10" fmla="*/ 22 w 24"/>
                  <a:gd name="T11" fmla="*/ 16 h 16"/>
                  <a:gd name="T12" fmla="*/ 2 w 24"/>
                  <a:gd name="T13" fmla="*/ 16 h 16"/>
                  <a:gd name="T14" fmla="*/ 0 w 24"/>
                  <a:gd name="T15" fmla="*/ 13 h 16"/>
                  <a:gd name="T16" fmla="*/ 0 w 24"/>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6">
                    <a:moveTo>
                      <a:pt x="0" y="2"/>
                    </a:moveTo>
                    <a:cubicBezTo>
                      <a:pt x="0" y="1"/>
                      <a:pt x="1" y="0"/>
                      <a:pt x="2" y="0"/>
                    </a:cubicBezTo>
                    <a:cubicBezTo>
                      <a:pt x="22" y="0"/>
                      <a:pt x="22" y="0"/>
                      <a:pt x="22" y="0"/>
                    </a:cubicBezTo>
                    <a:cubicBezTo>
                      <a:pt x="23" y="0"/>
                      <a:pt x="24" y="1"/>
                      <a:pt x="24" y="2"/>
                    </a:cubicBezTo>
                    <a:cubicBezTo>
                      <a:pt x="24" y="13"/>
                      <a:pt x="24" y="13"/>
                      <a:pt x="24" y="13"/>
                    </a:cubicBezTo>
                    <a:cubicBezTo>
                      <a:pt x="24" y="14"/>
                      <a:pt x="23" y="16"/>
                      <a:pt x="22" y="16"/>
                    </a:cubicBezTo>
                    <a:cubicBezTo>
                      <a:pt x="2" y="16"/>
                      <a:pt x="2" y="16"/>
                      <a:pt x="2" y="16"/>
                    </a:cubicBezTo>
                    <a:cubicBezTo>
                      <a:pt x="1" y="16"/>
                      <a:pt x="0" y="14"/>
                      <a:pt x="0" y="13"/>
                    </a:cubicBezTo>
                    <a:lnTo>
                      <a:pt x="0" y="2"/>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58" name="Freeform 56"/>
              <p:cNvSpPr>
                <a:spLocks/>
              </p:cNvSpPr>
              <p:nvPr/>
            </p:nvSpPr>
            <p:spPr bwMode="gray">
              <a:xfrm>
                <a:off x="10931651" y="799148"/>
                <a:ext cx="89024" cy="66251"/>
              </a:xfrm>
              <a:custGeom>
                <a:avLst/>
                <a:gdLst>
                  <a:gd name="T0" fmla="*/ 0 w 22"/>
                  <a:gd name="T1" fmla="*/ 2 h 16"/>
                  <a:gd name="T2" fmla="*/ 3 w 22"/>
                  <a:gd name="T3" fmla="*/ 0 h 16"/>
                  <a:gd name="T4" fmla="*/ 20 w 22"/>
                  <a:gd name="T5" fmla="*/ 0 h 16"/>
                  <a:gd name="T6" fmla="*/ 22 w 22"/>
                  <a:gd name="T7" fmla="*/ 2 h 16"/>
                  <a:gd name="T8" fmla="*/ 22 w 22"/>
                  <a:gd name="T9" fmla="*/ 13 h 16"/>
                  <a:gd name="T10" fmla="*/ 20 w 22"/>
                  <a:gd name="T11" fmla="*/ 16 h 16"/>
                  <a:gd name="T12" fmla="*/ 3 w 22"/>
                  <a:gd name="T13" fmla="*/ 16 h 16"/>
                  <a:gd name="T14" fmla="*/ 0 w 22"/>
                  <a:gd name="T15" fmla="*/ 13 h 16"/>
                  <a:gd name="T16" fmla="*/ 0 w 22"/>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6">
                    <a:moveTo>
                      <a:pt x="0" y="2"/>
                    </a:moveTo>
                    <a:cubicBezTo>
                      <a:pt x="0" y="1"/>
                      <a:pt x="1" y="0"/>
                      <a:pt x="3" y="0"/>
                    </a:cubicBezTo>
                    <a:cubicBezTo>
                      <a:pt x="20" y="0"/>
                      <a:pt x="20" y="0"/>
                      <a:pt x="20" y="0"/>
                    </a:cubicBezTo>
                    <a:cubicBezTo>
                      <a:pt x="21" y="0"/>
                      <a:pt x="22" y="1"/>
                      <a:pt x="22" y="2"/>
                    </a:cubicBezTo>
                    <a:cubicBezTo>
                      <a:pt x="22" y="13"/>
                      <a:pt x="22" y="13"/>
                      <a:pt x="22" y="13"/>
                    </a:cubicBezTo>
                    <a:cubicBezTo>
                      <a:pt x="22" y="15"/>
                      <a:pt x="21" y="16"/>
                      <a:pt x="20" y="16"/>
                    </a:cubicBezTo>
                    <a:cubicBezTo>
                      <a:pt x="3" y="16"/>
                      <a:pt x="3" y="16"/>
                      <a:pt x="3" y="16"/>
                    </a:cubicBezTo>
                    <a:cubicBezTo>
                      <a:pt x="1" y="16"/>
                      <a:pt x="0" y="15"/>
                      <a:pt x="0" y="13"/>
                    </a:cubicBezTo>
                    <a:lnTo>
                      <a:pt x="0" y="2"/>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59" name="Freeform 57"/>
              <p:cNvSpPr>
                <a:spLocks/>
              </p:cNvSpPr>
              <p:nvPr/>
            </p:nvSpPr>
            <p:spPr bwMode="gray">
              <a:xfrm>
                <a:off x="10855048" y="799148"/>
                <a:ext cx="60040" cy="66251"/>
              </a:xfrm>
              <a:custGeom>
                <a:avLst/>
                <a:gdLst>
                  <a:gd name="T0" fmla="*/ 0 w 15"/>
                  <a:gd name="T1" fmla="*/ 2 h 16"/>
                  <a:gd name="T2" fmla="*/ 2 w 15"/>
                  <a:gd name="T3" fmla="*/ 0 h 16"/>
                  <a:gd name="T4" fmla="*/ 13 w 15"/>
                  <a:gd name="T5" fmla="*/ 0 h 16"/>
                  <a:gd name="T6" fmla="*/ 15 w 15"/>
                  <a:gd name="T7" fmla="*/ 2 h 16"/>
                  <a:gd name="T8" fmla="*/ 15 w 15"/>
                  <a:gd name="T9" fmla="*/ 13 h 16"/>
                  <a:gd name="T10" fmla="*/ 13 w 15"/>
                  <a:gd name="T11" fmla="*/ 16 h 16"/>
                  <a:gd name="T12" fmla="*/ 2 w 15"/>
                  <a:gd name="T13" fmla="*/ 16 h 16"/>
                  <a:gd name="T14" fmla="*/ 0 w 15"/>
                  <a:gd name="T15" fmla="*/ 13 h 16"/>
                  <a:gd name="T16" fmla="*/ 0 w 15"/>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0" y="2"/>
                    </a:moveTo>
                    <a:cubicBezTo>
                      <a:pt x="0" y="1"/>
                      <a:pt x="1" y="0"/>
                      <a:pt x="2" y="0"/>
                    </a:cubicBezTo>
                    <a:cubicBezTo>
                      <a:pt x="13" y="0"/>
                      <a:pt x="13" y="0"/>
                      <a:pt x="13" y="0"/>
                    </a:cubicBezTo>
                    <a:cubicBezTo>
                      <a:pt x="14" y="0"/>
                      <a:pt x="15" y="1"/>
                      <a:pt x="15" y="2"/>
                    </a:cubicBezTo>
                    <a:cubicBezTo>
                      <a:pt x="15" y="13"/>
                      <a:pt x="15" y="13"/>
                      <a:pt x="15" y="13"/>
                    </a:cubicBezTo>
                    <a:cubicBezTo>
                      <a:pt x="15" y="15"/>
                      <a:pt x="14" y="16"/>
                      <a:pt x="13" y="16"/>
                    </a:cubicBezTo>
                    <a:cubicBezTo>
                      <a:pt x="2" y="16"/>
                      <a:pt x="2" y="16"/>
                      <a:pt x="2" y="16"/>
                    </a:cubicBezTo>
                    <a:cubicBezTo>
                      <a:pt x="1" y="16"/>
                      <a:pt x="0" y="15"/>
                      <a:pt x="0" y="13"/>
                    </a:cubicBezTo>
                    <a:lnTo>
                      <a:pt x="0" y="2"/>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60" name="Freeform 58"/>
              <p:cNvSpPr>
                <a:spLocks/>
              </p:cNvSpPr>
              <p:nvPr/>
            </p:nvSpPr>
            <p:spPr bwMode="gray">
              <a:xfrm>
                <a:off x="10778446" y="799148"/>
                <a:ext cx="64180" cy="66251"/>
              </a:xfrm>
              <a:custGeom>
                <a:avLst/>
                <a:gdLst>
                  <a:gd name="T0" fmla="*/ 0 w 16"/>
                  <a:gd name="T1" fmla="*/ 2 h 16"/>
                  <a:gd name="T2" fmla="*/ 2 w 16"/>
                  <a:gd name="T3" fmla="*/ 0 h 16"/>
                  <a:gd name="T4" fmla="*/ 13 w 16"/>
                  <a:gd name="T5" fmla="*/ 0 h 16"/>
                  <a:gd name="T6" fmla="*/ 16 w 16"/>
                  <a:gd name="T7" fmla="*/ 2 h 16"/>
                  <a:gd name="T8" fmla="*/ 16 w 16"/>
                  <a:gd name="T9" fmla="*/ 13 h 16"/>
                  <a:gd name="T10" fmla="*/ 13 w 16"/>
                  <a:gd name="T11" fmla="*/ 16 h 16"/>
                  <a:gd name="T12" fmla="*/ 2 w 16"/>
                  <a:gd name="T13" fmla="*/ 16 h 16"/>
                  <a:gd name="T14" fmla="*/ 0 w 16"/>
                  <a:gd name="T15" fmla="*/ 13 h 16"/>
                  <a:gd name="T16" fmla="*/ 0 w 16"/>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0" y="2"/>
                    </a:moveTo>
                    <a:cubicBezTo>
                      <a:pt x="0" y="1"/>
                      <a:pt x="1" y="0"/>
                      <a:pt x="2" y="0"/>
                    </a:cubicBezTo>
                    <a:cubicBezTo>
                      <a:pt x="13" y="0"/>
                      <a:pt x="13" y="0"/>
                      <a:pt x="13" y="0"/>
                    </a:cubicBezTo>
                    <a:cubicBezTo>
                      <a:pt x="15" y="0"/>
                      <a:pt x="16" y="1"/>
                      <a:pt x="16" y="2"/>
                    </a:cubicBezTo>
                    <a:cubicBezTo>
                      <a:pt x="16" y="13"/>
                      <a:pt x="16" y="13"/>
                      <a:pt x="16" y="13"/>
                    </a:cubicBezTo>
                    <a:cubicBezTo>
                      <a:pt x="16" y="15"/>
                      <a:pt x="15" y="16"/>
                      <a:pt x="13" y="16"/>
                    </a:cubicBezTo>
                    <a:cubicBezTo>
                      <a:pt x="2" y="16"/>
                      <a:pt x="2" y="16"/>
                      <a:pt x="2" y="16"/>
                    </a:cubicBezTo>
                    <a:cubicBezTo>
                      <a:pt x="1" y="16"/>
                      <a:pt x="0" y="15"/>
                      <a:pt x="0" y="13"/>
                    </a:cubicBezTo>
                    <a:lnTo>
                      <a:pt x="0" y="2"/>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61" name="Freeform 59"/>
              <p:cNvSpPr>
                <a:spLocks/>
              </p:cNvSpPr>
              <p:nvPr/>
            </p:nvSpPr>
            <p:spPr bwMode="gray">
              <a:xfrm>
                <a:off x="10699773" y="799148"/>
                <a:ext cx="66251" cy="66251"/>
              </a:xfrm>
              <a:custGeom>
                <a:avLst/>
                <a:gdLst>
                  <a:gd name="T0" fmla="*/ 0 w 16"/>
                  <a:gd name="T1" fmla="*/ 2 h 16"/>
                  <a:gd name="T2" fmla="*/ 2 w 16"/>
                  <a:gd name="T3" fmla="*/ 0 h 16"/>
                  <a:gd name="T4" fmla="*/ 13 w 16"/>
                  <a:gd name="T5" fmla="*/ 0 h 16"/>
                  <a:gd name="T6" fmla="*/ 16 w 16"/>
                  <a:gd name="T7" fmla="*/ 2 h 16"/>
                  <a:gd name="T8" fmla="*/ 16 w 16"/>
                  <a:gd name="T9" fmla="*/ 13 h 16"/>
                  <a:gd name="T10" fmla="*/ 13 w 16"/>
                  <a:gd name="T11" fmla="*/ 16 h 16"/>
                  <a:gd name="T12" fmla="*/ 2 w 16"/>
                  <a:gd name="T13" fmla="*/ 16 h 16"/>
                  <a:gd name="T14" fmla="*/ 0 w 16"/>
                  <a:gd name="T15" fmla="*/ 13 h 16"/>
                  <a:gd name="T16" fmla="*/ 0 w 16"/>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0" y="2"/>
                    </a:moveTo>
                    <a:cubicBezTo>
                      <a:pt x="0" y="1"/>
                      <a:pt x="1" y="0"/>
                      <a:pt x="2" y="0"/>
                    </a:cubicBezTo>
                    <a:cubicBezTo>
                      <a:pt x="13" y="0"/>
                      <a:pt x="13" y="0"/>
                      <a:pt x="13" y="0"/>
                    </a:cubicBezTo>
                    <a:cubicBezTo>
                      <a:pt x="15" y="0"/>
                      <a:pt x="16" y="1"/>
                      <a:pt x="16" y="2"/>
                    </a:cubicBezTo>
                    <a:cubicBezTo>
                      <a:pt x="16" y="13"/>
                      <a:pt x="16" y="13"/>
                      <a:pt x="16" y="13"/>
                    </a:cubicBezTo>
                    <a:cubicBezTo>
                      <a:pt x="16" y="15"/>
                      <a:pt x="15" y="16"/>
                      <a:pt x="13" y="16"/>
                    </a:cubicBezTo>
                    <a:cubicBezTo>
                      <a:pt x="2" y="16"/>
                      <a:pt x="2" y="16"/>
                      <a:pt x="2" y="16"/>
                    </a:cubicBezTo>
                    <a:cubicBezTo>
                      <a:pt x="1" y="16"/>
                      <a:pt x="0" y="15"/>
                      <a:pt x="0" y="13"/>
                    </a:cubicBezTo>
                    <a:lnTo>
                      <a:pt x="0" y="2"/>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62" name="Freeform 60"/>
              <p:cNvSpPr>
                <a:spLocks/>
              </p:cNvSpPr>
              <p:nvPr/>
            </p:nvSpPr>
            <p:spPr bwMode="gray">
              <a:xfrm>
                <a:off x="10623171" y="799148"/>
                <a:ext cx="64180" cy="66251"/>
              </a:xfrm>
              <a:custGeom>
                <a:avLst/>
                <a:gdLst>
                  <a:gd name="T0" fmla="*/ 0 w 16"/>
                  <a:gd name="T1" fmla="*/ 2 h 16"/>
                  <a:gd name="T2" fmla="*/ 3 w 16"/>
                  <a:gd name="T3" fmla="*/ 0 h 16"/>
                  <a:gd name="T4" fmla="*/ 14 w 16"/>
                  <a:gd name="T5" fmla="*/ 0 h 16"/>
                  <a:gd name="T6" fmla="*/ 16 w 16"/>
                  <a:gd name="T7" fmla="*/ 2 h 16"/>
                  <a:gd name="T8" fmla="*/ 16 w 16"/>
                  <a:gd name="T9" fmla="*/ 13 h 16"/>
                  <a:gd name="T10" fmla="*/ 14 w 16"/>
                  <a:gd name="T11" fmla="*/ 16 h 16"/>
                  <a:gd name="T12" fmla="*/ 3 w 16"/>
                  <a:gd name="T13" fmla="*/ 16 h 16"/>
                  <a:gd name="T14" fmla="*/ 0 w 16"/>
                  <a:gd name="T15" fmla="*/ 13 h 16"/>
                  <a:gd name="T16" fmla="*/ 0 w 16"/>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0" y="2"/>
                    </a:moveTo>
                    <a:cubicBezTo>
                      <a:pt x="0" y="1"/>
                      <a:pt x="1" y="0"/>
                      <a:pt x="3" y="0"/>
                    </a:cubicBezTo>
                    <a:cubicBezTo>
                      <a:pt x="14" y="0"/>
                      <a:pt x="14" y="0"/>
                      <a:pt x="14" y="0"/>
                    </a:cubicBezTo>
                    <a:cubicBezTo>
                      <a:pt x="15" y="0"/>
                      <a:pt x="16" y="1"/>
                      <a:pt x="16" y="2"/>
                    </a:cubicBezTo>
                    <a:cubicBezTo>
                      <a:pt x="16" y="13"/>
                      <a:pt x="16" y="13"/>
                      <a:pt x="16" y="13"/>
                    </a:cubicBezTo>
                    <a:cubicBezTo>
                      <a:pt x="16" y="15"/>
                      <a:pt x="15" y="16"/>
                      <a:pt x="14" y="16"/>
                    </a:cubicBezTo>
                    <a:cubicBezTo>
                      <a:pt x="3" y="16"/>
                      <a:pt x="3" y="16"/>
                      <a:pt x="3" y="16"/>
                    </a:cubicBezTo>
                    <a:cubicBezTo>
                      <a:pt x="1" y="16"/>
                      <a:pt x="0" y="15"/>
                      <a:pt x="0" y="13"/>
                    </a:cubicBezTo>
                    <a:lnTo>
                      <a:pt x="0" y="2"/>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63" name="Freeform 61"/>
              <p:cNvSpPr>
                <a:spLocks/>
              </p:cNvSpPr>
              <p:nvPr/>
            </p:nvSpPr>
            <p:spPr bwMode="gray">
              <a:xfrm>
                <a:off x="10546569" y="799148"/>
                <a:ext cx="64180" cy="66251"/>
              </a:xfrm>
              <a:custGeom>
                <a:avLst/>
                <a:gdLst>
                  <a:gd name="T0" fmla="*/ 0 w 16"/>
                  <a:gd name="T1" fmla="*/ 2 h 16"/>
                  <a:gd name="T2" fmla="*/ 3 w 16"/>
                  <a:gd name="T3" fmla="*/ 0 h 16"/>
                  <a:gd name="T4" fmla="*/ 14 w 16"/>
                  <a:gd name="T5" fmla="*/ 0 h 16"/>
                  <a:gd name="T6" fmla="*/ 16 w 16"/>
                  <a:gd name="T7" fmla="*/ 2 h 16"/>
                  <a:gd name="T8" fmla="*/ 16 w 16"/>
                  <a:gd name="T9" fmla="*/ 13 h 16"/>
                  <a:gd name="T10" fmla="*/ 14 w 16"/>
                  <a:gd name="T11" fmla="*/ 16 h 16"/>
                  <a:gd name="T12" fmla="*/ 3 w 16"/>
                  <a:gd name="T13" fmla="*/ 16 h 16"/>
                  <a:gd name="T14" fmla="*/ 0 w 16"/>
                  <a:gd name="T15" fmla="*/ 13 h 16"/>
                  <a:gd name="T16" fmla="*/ 0 w 16"/>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0" y="2"/>
                    </a:moveTo>
                    <a:cubicBezTo>
                      <a:pt x="0" y="1"/>
                      <a:pt x="1" y="0"/>
                      <a:pt x="3" y="0"/>
                    </a:cubicBezTo>
                    <a:cubicBezTo>
                      <a:pt x="14" y="0"/>
                      <a:pt x="14" y="0"/>
                      <a:pt x="14" y="0"/>
                    </a:cubicBezTo>
                    <a:cubicBezTo>
                      <a:pt x="15" y="0"/>
                      <a:pt x="16" y="1"/>
                      <a:pt x="16" y="2"/>
                    </a:cubicBezTo>
                    <a:cubicBezTo>
                      <a:pt x="16" y="13"/>
                      <a:pt x="16" y="13"/>
                      <a:pt x="16" y="13"/>
                    </a:cubicBezTo>
                    <a:cubicBezTo>
                      <a:pt x="16" y="15"/>
                      <a:pt x="15" y="16"/>
                      <a:pt x="14" y="16"/>
                    </a:cubicBezTo>
                    <a:cubicBezTo>
                      <a:pt x="3" y="16"/>
                      <a:pt x="3" y="16"/>
                      <a:pt x="3" y="16"/>
                    </a:cubicBezTo>
                    <a:cubicBezTo>
                      <a:pt x="1" y="16"/>
                      <a:pt x="0" y="15"/>
                      <a:pt x="0" y="13"/>
                    </a:cubicBezTo>
                    <a:lnTo>
                      <a:pt x="0" y="2"/>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64" name="Freeform 62"/>
              <p:cNvSpPr>
                <a:spLocks/>
              </p:cNvSpPr>
              <p:nvPr/>
            </p:nvSpPr>
            <p:spPr bwMode="gray">
              <a:xfrm>
                <a:off x="10469967" y="799148"/>
                <a:ext cx="64180" cy="66251"/>
              </a:xfrm>
              <a:custGeom>
                <a:avLst/>
                <a:gdLst>
                  <a:gd name="T0" fmla="*/ 0 w 16"/>
                  <a:gd name="T1" fmla="*/ 2 h 16"/>
                  <a:gd name="T2" fmla="*/ 3 w 16"/>
                  <a:gd name="T3" fmla="*/ 0 h 16"/>
                  <a:gd name="T4" fmla="*/ 14 w 16"/>
                  <a:gd name="T5" fmla="*/ 0 h 16"/>
                  <a:gd name="T6" fmla="*/ 16 w 16"/>
                  <a:gd name="T7" fmla="*/ 2 h 16"/>
                  <a:gd name="T8" fmla="*/ 16 w 16"/>
                  <a:gd name="T9" fmla="*/ 13 h 16"/>
                  <a:gd name="T10" fmla="*/ 14 w 16"/>
                  <a:gd name="T11" fmla="*/ 16 h 16"/>
                  <a:gd name="T12" fmla="*/ 3 w 16"/>
                  <a:gd name="T13" fmla="*/ 16 h 16"/>
                  <a:gd name="T14" fmla="*/ 0 w 16"/>
                  <a:gd name="T15" fmla="*/ 13 h 16"/>
                  <a:gd name="T16" fmla="*/ 0 w 16"/>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0" y="2"/>
                    </a:moveTo>
                    <a:cubicBezTo>
                      <a:pt x="0" y="1"/>
                      <a:pt x="2" y="0"/>
                      <a:pt x="3" y="0"/>
                    </a:cubicBezTo>
                    <a:cubicBezTo>
                      <a:pt x="14" y="0"/>
                      <a:pt x="14" y="0"/>
                      <a:pt x="14" y="0"/>
                    </a:cubicBezTo>
                    <a:cubicBezTo>
                      <a:pt x="15" y="0"/>
                      <a:pt x="16" y="1"/>
                      <a:pt x="16" y="2"/>
                    </a:cubicBezTo>
                    <a:cubicBezTo>
                      <a:pt x="16" y="13"/>
                      <a:pt x="16" y="13"/>
                      <a:pt x="16" y="13"/>
                    </a:cubicBezTo>
                    <a:cubicBezTo>
                      <a:pt x="16" y="15"/>
                      <a:pt x="15" y="16"/>
                      <a:pt x="14" y="16"/>
                    </a:cubicBezTo>
                    <a:cubicBezTo>
                      <a:pt x="3" y="16"/>
                      <a:pt x="3" y="16"/>
                      <a:pt x="3" y="16"/>
                    </a:cubicBezTo>
                    <a:cubicBezTo>
                      <a:pt x="2" y="16"/>
                      <a:pt x="0" y="15"/>
                      <a:pt x="0" y="13"/>
                    </a:cubicBezTo>
                    <a:lnTo>
                      <a:pt x="0" y="2"/>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65" name="Freeform 63"/>
              <p:cNvSpPr>
                <a:spLocks/>
              </p:cNvSpPr>
              <p:nvPr/>
            </p:nvSpPr>
            <p:spPr bwMode="gray">
              <a:xfrm>
                <a:off x="10395435" y="799148"/>
                <a:ext cx="66251" cy="66251"/>
              </a:xfrm>
              <a:custGeom>
                <a:avLst/>
                <a:gdLst>
                  <a:gd name="T0" fmla="*/ 0 w 16"/>
                  <a:gd name="T1" fmla="*/ 2 h 16"/>
                  <a:gd name="T2" fmla="*/ 2 w 16"/>
                  <a:gd name="T3" fmla="*/ 0 h 16"/>
                  <a:gd name="T4" fmla="*/ 13 w 16"/>
                  <a:gd name="T5" fmla="*/ 0 h 16"/>
                  <a:gd name="T6" fmla="*/ 16 w 16"/>
                  <a:gd name="T7" fmla="*/ 2 h 16"/>
                  <a:gd name="T8" fmla="*/ 16 w 16"/>
                  <a:gd name="T9" fmla="*/ 13 h 16"/>
                  <a:gd name="T10" fmla="*/ 13 w 16"/>
                  <a:gd name="T11" fmla="*/ 16 h 16"/>
                  <a:gd name="T12" fmla="*/ 2 w 16"/>
                  <a:gd name="T13" fmla="*/ 16 h 16"/>
                  <a:gd name="T14" fmla="*/ 0 w 16"/>
                  <a:gd name="T15" fmla="*/ 13 h 16"/>
                  <a:gd name="T16" fmla="*/ 0 w 16"/>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0" y="2"/>
                    </a:moveTo>
                    <a:cubicBezTo>
                      <a:pt x="0" y="1"/>
                      <a:pt x="1" y="0"/>
                      <a:pt x="2" y="0"/>
                    </a:cubicBezTo>
                    <a:cubicBezTo>
                      <a:pt x="13" y="0"/>
                      <a:pt x="13" y="0"/>
                      <a:pt x="13" y="0"/>
                    </a:cubicBezTo>
                    <a:cubicBezTo>
                      <a:pt x="14" y="0"/>
                      <a:pt x="16" y="1"/>
                      <a:pt x="16" y="2"/>
                    </a:cubicBezTo>
                    <a:cubicBezTo>
                      <a:pt x="16" y="13"/>
                      <a:pt x="16" y="13"/>
                      <a:pt x="16" y="13"/>
                    </a:cubicBezTo>
                    <a:cubicBezTo>
                      <a:pt x="16" y="15"/>
                      <a:pt x="14" y="16"/>
                      <a:pt x="13" y="16"/>
                    </a:cubicBezTo>
                    <a:cubicBezTo>
                      <a:pt x="2" y="16"/>
                      <a:pt x="2" y="16"/>
                      <a:pt x="2" y="16"/>
                    </a:cubicBezTo>
                    <a:cubicBezTo>
                      <a:pt x="1" y="16"/>
                      <a:pt x="0" y="15"/>
                      <a:pt x="0" y="13"/>
                    </a:cubicBezTo>
                    <a:lnTo>
                      <a:pt x="0" y="2"/>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66" name="Freeform 64"/>
              <p:cNvSpPr>
                <a:spLocks/>
              </p:cNvSpPr>
              <p:nvPr/>
            </p:nvSpPr>
            <p:spPr bwMode="gray">
              <a:xfrm>
                <a:off x="10318833" y="799148"/>
                <a:ext cx="64180" cy="66251"/>
              </a:xfrm>
              <a:custGeom>
                <a:avLst/>
                <a:gdLst>
                  <a:gd name="T0" fmla="*/ 0 w 16"/>
                  <a:gd name="T1" fmla="*/ 2 h 16"/>
                  <a:gd name="T2" fmla="*/ 2 w 16"/>
                  <a:gd name="T3" fmla="*/ 0 h 16"/>
                  <a:gd name="T4" fmla="*/ 13 w 16"/>
                  <a:gd name="T5" fmla="*/ 0 h 16"/>
                  <a:gd name="T6" fmla="*/ 16 w 16"/>
                  <a:gd name="T7" fmla="*/ 2 h 16"/>
                  <a:gd name="T8" fmla="*/ 16 w 16"/>
                  <a:gd name="T9" fmla="*/ 13 h 16"/>
                  <a:gd name="T10" fmla="*/ 13 w 16"/>
                  <a:gd name="T11" fmla="*/ 16 h 16"/>
                  <a:gd name="T12" fmla="*/ 2 w 16"/>
                  <a:gd name="T13" fmla="*/ 16 h 16"/>
                  <a:gd name="T14" fmla="*/ 0 w 16"/>
                  <a:gd name="T15" fmla="*/ 13 h 16"/>
                  <a:gd name="T16" fmla="*/ 0 w 16"/>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0" y="2"/>
                    </a:moveTo>
                    <a:cubicBezTo>
                      <a:pt x="0" y="1"/>
                      <a:pt x="1" y="0"/>
                      <a:pt x="2" y="0"/>
                    </a:cubicBezTo>
                    <a:cubicBezTo>
                      <a:pt x="13" y="0"/>
                      <a:pt x="13" y="0"/>
                      <a:pt x="13" y="0"/>
                    </a:cubicBezTo>
                    <a:cubicBezTo>
                      <a:pt x="15" y="0"/>
                      <a:pt x="16" y="1"/>
                      <a:pt x="16" y="2"/>
                    </a:cubicBezTo>
                    <a:cubicBezTo>
                      <a:pt x="16" y="13"/>
                      <a:pt x="16" y="13"/>
                      <a:pt x="16" y="13"/>
                    </a:cubicBezTo>
                    <a:cubicBezTo>
                      <a:pt x="16" y="15"/>
                      <a:pt x="15" y="16"/>
                      <a:pt x="13" y="16"/>
                    </a:cubicBezTo>
                    <a:cubicBezTo>
                      <a:pt x="2" y="16"/>
                      <a:pt x="2" y="16"/>
                      <a:pt x="2" y="16"/>
                    </a:cubicBezTo>
                    <a:cubicBezTo>
                      <a:pt x="1" y="16"/>
                      <a:pt x="0" y="15"/>
                      <a:pt x="0" y="13"/>
                    </a:cubicBezTo>
                    <a:lnTo>
                      <a:pt x="0" y="2"/>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67" name="Freeform 65"/>
              <p:cNvSpPr>
                <a:spLocks/>
              </p:cNvSpPr>
              <p:nvPr/>
            </p:nvSpPr>
            <p:spPr bwMode="gray">
              <a:xfrm>
                <a:off x="10242230" y="799148"/>
                <a:ext cx="64180" cy="66251"/>
              </a:xfrm>
              <a:custGeom>
                <a:avLst/>
                <a:gdLst>
                  <a:gd name="T0" fmla="*/ 0 w 16"/>
                  <a:gd name="T1" fmla="*/ 2 h 16"/>
                  <a:gd name="T2" fmla="*/ 3 w 16"/>
                  <a:gd name="T3" fmla="*/ 0 h 16"/>
                  <a:gd name="T4" fmla="*/ 13 w 16"/>
                  <a:gd name="T5" fmla="*/ 0 h 16"/>
                  <a:gd name="T6" fmla="*/ 16 w 16"/>
                  <a:gd name="T7" fmla="*/ 2 h 16"/>
                  <a:gd name="T8" fmla="*/ 16 w 16"/>
                  <a:gd name="T9" fmla="*/ 13 h 16"/>
                  <a:gd name="T10" fmla="*/ 13 w 16"/>
                  <a:gd name="T11" fmla="*/ 16 h 16"/>
                  <a:gd name="T12" fmla="*/ 3 w 16"/>
                  <a:gd name="T13" fmla="*/ 16 h 16"/>
                  <a:gd name="T14" fmla="*/ 0 w 16"/>
                  <a:gd name="T15" fmla="*/ 13 h 16"/>
                  <a:gd name="T16" fmla="*/ 0 w 16"/>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0" y="2"/>
                    </a:moveTo>
                    <a:cubicBezTo>
                      <a:pt x="0" y="1"/>
                      <a:pt x="1" y="0"/>
                      <a:pt x="3" y="0"/>
                    </a:cubicBezTo>
                    <a:cubicBezTo>
                      <a:pt x="13" y="0"/>
                      <a:pt x="13" y="0"/>
                      <a:pt x="13" y="0"/>
                    </a:cubicBezTo>
                    <a:cubicBezTo>
                      <a:pt x="15" y="0"/>
                      <a:pt x="16" y="1"/>
                      <a:pt x="16" y="2"/>
                    </a:cubicBezTo>
                    <a:cubicBezTo>
                      <a:pt x="16" y="13"/>
                      <a:pt x="16" y="13"/>
                      <a:pt x="16" y="13"/>
                    </a:cubicBezTo>
                    <a:cubicBezTo>
                      <a:pt x="16" y="15"/>
                      <a:pt x="15" y="16"/>
                      <a:pt x="13" y="16"/>
                    </a:cubicBezTo>
                    <a:cubicBezTo>
                      <a:pt x="3" y="16"/>
                      <a:pt x="3" y="16"/>
                      <a:pt x="3" y="16"/>
                    </a:cubicBezTo>
                    <a:cubicBezTo>
                      <a:pt x="1" y="16"/>
                      <a:pt x="0" y="15"/>
                      <a:pt x="0" y="13"/>
                    </a:cubicBezTo>
                    <a:lnTo>
                      <a:pt x="0" y="2"/>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68" name="Freeform 66"/>
              <p:cNvSpPr>
                <a:spLocks/>
              </p:cNvSpPr>
              <p:nvPr/>
            </p:nvSpPr>
            <p:spPr bwMode="gray">
              <a:xfrm>
                <a:off x="10163558" y="799148"/>
                <a:ext cx="66251" cy="66251"/>
              </a:xfrm>
              <a:custGeom>
                <a:avLst/>
                <a:gdLst>
                  <a:gd name="T0" fmla="*/ 0 w 16"/>
                  <a:gd name="T1" fmla="*/ 2 h 16"/>
                  <a:gd name="T2" fmla="*/ 3 w 16"/>
                  <a:gd name="T3" fmla="*/ 0 h 16"/>
                  <a:gd name="T4" fmla="*/ 14 w 16"/>
                  <a:gd name="T5" fmla="*/ 0 h 16"/>
                  <a:gd name="T6" fmla="*/ 16 w 16"/>
                  <a:gd name="T7" fmla="*/ 2 h 16"/>
                  <a:gd name="T8" fmla="*/ 16 w 16"/>
                  <a:gd name="T9" fmla="*/ 13 h 16"/>
                  <a:gd name="T10" fmla="*/ 14 w 16"/>
                  <a:gd name="T11" fmla="*/ 16 h 16"/>
                  <a:gd name="T12" fmla="*/ 3 w 16"/>
                  <a:gd name="T13" fmla="*/ 16 h 16"/>
                  <a:gd name="T14" fmla="*/ 0 w 16"/>
                  <a:gd name="T15" fmla="*/ 13 h 16"/>
                  <a:gd name="T16" fmla="*/ 0 w 16"/>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0" y="2"/>
                    </a:moveTo>
                    <a:cubicBezTo>
                      <a:pt x="0" y="1"/>
                      <a:pt x="1" y="0"/>
                      <a:pt x="3" y="0"/>
                    </a:cubicBezTo>
                    <a:cubicBezTo>
                      <a:pt x="14" y="0"/>
                      <a:pt x="14" y="0"/>
                      <a:pt x="14" y="0"/>
                    </a:cubicBezTo>
                    <a:cubicBezTo>
                      <a:pt x="15" y="0"/>
                      <a:pt x="16" y="1"/>
                      <a:pt x="16" y="2"/>
                    </a:cubicBezTo>
                    <a:cubicBezTo>
                      <a:pt x="16" y="13"/>
                      <a:pt x="16" y="13"/>
                      <a:pt x="16" y="13"/>
                    </a:cubicBezTo>
                    <a:cubicBezTo>
                      <a:pt x="16" y="15"/>
                      <a:pt x="15" y="16"/>
                      <a:pt x="14" y="16"/>
                    </a:cubicBezTo>
                    <a:cubicBezTo>
                      <a:pt x="3" y="16"/>
                      <a:pt x="3" y="16"/>
                      <a:pt x="3" y="16"/>
                    </a:cubicBezTo>
                    <a:cubicBezTo>
                      <a:pt x="1" y="16"/>
                      <a:pt x="0" y="15"/>
                      <a:pt x="0" y="13"/>
                    </a:cubicBezTo>
                    <a:lnTo>
                      <a:pt x="0" y="2"/>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69" name="Freeform 67"/>
              <p:cNvSpPr>
                <a:spLocks/>
              </p:cNvSpPr>
              <p:nvPr/>
            </p:nvSpPr>
            <p:spPr bwMode="gray">
              <a:xfrm>
                <a:off x="10086955" y="799148"/>
                <a:ext cx="66251" cy="66251"/>
              </a:xfrm>
              <a:custGeom>
                <a:avLst/>
                <a:gdLst>
                  <a:gd name="T0" fmla="*/ 0 w 16"/>
                  <a:gd name="T1" fmla="*/ 2 h 16"/>
                  <a:gd name="T2" fmla="*/ 3 w 16"/>
                  <a:gd name="T3" fmla="*/ 0 h 16"/>
                  <a:gd name="T4" fmla="*/ 14 w 16"/>
                  <a:gd name="T5" fmla="*/ 0 h 16"/>
                  <a:gd name="T6" fmla="*/ 16 w 16"/>
                  <a:gd name="T7" fmla="*/ 2 h 16"/>
                  <a:gd name="T8" fmla="*/ 16 w 16"/>
                  <a:gd name="T9" fmla="*/ 13 h 16"/>
                  <a:gd name="T10" fmla="*/ 14 w 16"/>
                  <a:gd name="T11" fmla="*/ 16 h 16"/>
                  <a:gd name="T12" fmla="*/ 3 w 16"/>
                  <a:gd name="T13" fmla="*/ 16 h 16"/>
                  <a:gd name="T14" fmla="*/ 0 w 16"/>
                  <a:gd name="T15" fmla="*/ 13 h 16"/>
                  <a:gd name="T16" fmla="*/ 0 w 16"/>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0" y="2"/>
                    </a:moveTo>
                    <a:cubicBezTo>
                      <a:pt x="0" y="1"/>
                      <a:pt x="1" y="0"/>
                      <a:pt x="3" y="0"/>
                    </a:cubicBezTo>
                    <a:cubicBezTo>
                      <a:pt x="14" y="0"/>
                      <a:pt x="14" y="0"/>
                      <a:pt x="14" y="0"/>
                    </a:cubicBezTo>
                    <a:cubicBezTo>
                      <a:pt x="15" y="0"/>
                      <a:pt x="16" y="1"/>
                      <a:pt x="16" y="2"/>
                    </a:cubicBezTo>
                    <a:cubicBezTo>
                      <a:pt x="16" y="13"/>
                      <a:pt x="16" y="13"/>
                      <a:pt x="16" y="13"/>
                    </a:cubicBezTo>
                    <a:cubicBezTo>
                      <a:pt x="16" y="15"/>
                      <a:pt x="15" y="16"/>
                      <a:pt x="14" y="16"/>
                    </a:cubicBezTo>
                    <a:cubicBezTo>
                      <a:pt x="3" y="16"/>
                      <a:pt x="3" y="16"/>
                      <a:pt x="3" y="16"/>
                    </a:cubicBezTo>
                    <a:cubicBezTo>
                      <a:pt x="1" y="16"/>
                      <a:pt x="0" y="15"/>
                      <a:pt x="0" y="13"/>
                    </a:cubicBezTo>
                    <a:lnTo>
                      <a:pt x="0" y="2"/>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70" name="Freeform 68"/>
              <p:cNvSpPr>
                <a:spLocks/>
              </p:cNvSpPr>
              <p:nvPr/>
            </p:nvSpPr>
            <p:spPr bwMode="gray">
              <a:xfrm>
                <a:off x="9929610" y="799148"/>
                <a:ext cx="144923" cy="66251"/>
              </a:xfrm>
              <a:custGeom>
                <a:avLst/>
                <a:gdLst>
                  <a:gd name="T0" fmla="*/ 0 w 36"/>
                  <a:gd name="T1" fmla="*/ 2 h 16"/>
                  <a:gd name="T2" fmla="*/ 2 w 36"/>
                  <a:gd name="T3" fmla="*/ 0 h 16"/>
                  <a:gd name="T4" fmla="*/ 34 w 36"/>
                  <a:gd name="T5" fmla="*/ 0 h 16"/>
                  <a:gd name="T6" fmla="*/ 36 w 36"/>
                  <a:gd name="T7" fmla="*/ 2 h 16"/>
                  <a:gd name="T8" fmla="*/ 36 w 36"/>
                  <a:gd name="T9" fmla="*/ 13 h 16"/>
                  <a:gd name="T10" fmla="*/ 34 w 36"/>
                  <a:gd name="T11" fmla="*/ 16 h 16"/>
                  <a:gd name="T12" fmla="*/ 2 w 36"/>
                  <a:gd name="T13" fmla="*/ 16 h 16"/>
                  <a:gd name="T14" fmla="*/ 0 w 36"/>
                  <a:gd name="T15" fmla="*/ 13 h 16"/>
                  <a:gd name="T16" fmla="*/ 0 w 36"/>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6">
                    <a:moveTo>
                      <a:pt x="0" y="2"/>
                    </a:moveTo>
                    <a:cubicBezTo>
                      <a:pt x="0" y="1"/>
                      <a:pt x="1" y="0"/>
                      <a:pt x="2" y="0"/>
                    </a:cubicBezTo>
                    <a:cubicBezTo>
                      <a:pt x="34" y="0"/>
                      <a:pt x="34" y="0"/>
                      <a:pt x="34" y="0"/>
                    </a:cubicBezTo>
                    <a:cubicBezTo>
                      <a:pt x="35" y="0"/>
                      <a:pt x="36" y="1"/>
                      <a:pt x="36" y="2"/>
                    </a:cubicBezTo>
                    <a:cubicBezTo>
                      <a:pt x="36" y="13"/>
                      <a:pt x="36" y="13"/>
                      <a:pt x="36" y="13"/>
                    </a:cubicBezTo>
                    <a:cubicBezTo>
                      <a:pt x="36" y="15"/>
                      <a:pt x="35" y="16"/>
                      <a:pt x="34" y="16"/>
                    </a:cubicBezTo>
                    <a:cubicBezTo>
                      <a:pt x="2" y="16"/>
                      <a:pt x="2" y="16"/>
                      <a:pt x="2" y="16"/>
                    </a:cubicBezTo>
                    <a:cubicBezTo>
                      <a:pt x="1" y="16"/>
                      <a:pt x="0" y="15"/>
                      <a:pt x="0" y="13"/>
                    </a:cubicBezTo>
                    <a:lnTo>
                      <a:pt x="0" y="2"/>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71" name="Freeform 69"/>
              <p:cNvSpPr>
                <a:spLocks/>
              </p:cNvSpPr>
              <p:nvPr/>
            </p:nvSpPr>
            <p:spPr bwMode="gray">
              <a:xfrm>
                <a:off x="10002072" y="954422"/>
                <a:ext cx="64180" cy="64180"/>
              </a:xfrm>
              <a:custGeom>
                <a:avLst/>
                <a:gdLst>
                  <a:gd name="T0" fmla="*/ 16 w 16"/>
                  <a:gd name="T1" fmla="*/ 14 h 16"/>
                  <a:gd name="T2" fmla="*/ 14 w 16"/>
                  <a:gd name="T3" fmla="*/ 16 h 16"/>
                  <a:gd name="T4" fmla="*/ 3 w 16"/>
                  <a:gd name="T5" fmla="*/ 16 h 16"/>
                  <a:gd name="T6" fmla="*/ 0 w 16"/>
                  <a:gd name="T7" fmla="*/ 14 h 16"/>
                  <a:gd name="T8" fmla="*/ 0 w 16"/>
                  <a:gd name="T9" fmla="*/ 3 h 16"/>
                  <a:gd name="T10" fmla="*/ 3 w 16"/>
                  <a:gd name="T11" fmla="*/ 0 h 16"/>
                  <a:gd name="T12" fmla="*/ 14 w 16"/>
                  <a:gd name="T13" fmla="*/ 0 h 16"/>
                  <a:gd name="T14" fmla="*/ 16 w 16"/>
                  <a:gd name="T15" fmla="*/ 3 h 16"/>
                  <a:gd name="T16" fmla="*/ 16 w 16"/>
                  <a:gd name="T17"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6" y="14"/>
                    </a:moveTo>
                    <a:cubicBezTo>
                      <a:pt x="16" y="15"/>
                      <a:pt x="15" y="16"/>
                      <a:pt x="14" y="16"/>
                    </a:cubicBezTo>
                    <a:cubicBezTo>
                      <a:pt x="3" y="16"/>
                      <a:pt x="3" y="16"/>
                      <a:pt x="3" y="16"/>
                    </a:cubicBezTo>
                    <a:cubicBezTo>
                      <a:pt x="2" y="16"/>
                      <a:pt x="0" y="15"/>
                      <a:pt x="0" y="14"/>
                    </a:cubicBezTo>
                    <a:cubicBezTo>
                      <a:pt x="0" y="3"/>
                      <a:pt x="0" y="3"/>
                      <a:pt x="0" y="3"/>
                    </a:cubicBezTo>
                    <a:cubicBezTo>
                      <a:pt x="0" y="1"/>
                      <a:pt x="2" y="0"/>
                      <a:pt x="3" y="0"/>
                    </a:cubicBezTo>
                    <a:cubicBezTo>
                      <a:pt x="14" y="0"/>
                      <a:pt x="14" y="0"/>
                      <a:pt x="14" y="0"/>
                    </a:cubicBezTo>
                    <a:cubicBezTo>
                      <a:pt x="15" y="0"/>
                      <a:pt x="16" y="1"/>
                      <a:pt x="16" y="3"/>
                    </a:cubicBezTo>
                    <a:lnTo>
                      <a:pt x="16" y="14"/>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72" name="Freeform 70"/>
              <p:cNvSpPr>
                <a:spLocks/>
              </p:cNvSpPr>
              <p:nvPr/>
            </p:nvSpPr>
            <p:spPr bwMode="gray">
              <a:xfrm>
                <a:off x="9929610" y="877820"/>
                <a:ext cx="60040" cy="140782"/>
              </a:xfrm>
              <a:custGeom>
                <a:avLst/>
                <a:gdLst>
                  <a:gd name="T0" fmla="*/ 2 w 15"/>
                  <a:gd name="T1" fmla="*/ 35 h 35"/>
                  <a:gd name="T2" fmla="*/ 13 w 15"/>
                  <a:gd name="T3" fmla="*/ 35 h 35"/>
                  <a:gd name="T4" fmla="*/ 15 w 15"/>
                  <a:gd name="T5" fmla="*/ 33 h 35"/>
                  <a:gd name="T6" fmla="*/ 15 w 15"/>
                  <a:gd name="T7" fmla="*/ 22 h 35"/>
                  <a:gd name="T8" fmla="*/ 13 w 15"/>
                  <a:gd name="T9" fmla="*/ 19 h 35"/>
                  <a:gd name="T10" fmla="*/ 10 w 15"/>
                  <a:gd name="T11" fmla="*/ 19 h 35"/>
                  <a:gd name="T12" fmla="*/ 10 w 15"/>
                  <a:gd name="T13" fmla="*/ 3 h 35"/>
                  <a:gd name="T14" fmla="*/ 7 w 15"/>
                  <a:gd name="T15" fmla="*/ 0 h 35"/>
                  <a:gd name="T16" fmla="*/ 2 w 15"/>
                  <a:gd name="T17" fmla="*/ 0 h 35"/>
                  <a:gd name="T18" fmla="*/ 0 w 15"/>
                  <a:gd name="T19" fmla="*/ 3 h 35"/>
                  <a:gd name="T20" fmla="*/ 0 w 15"/>
                  <a:gd name="T21" fmla="*/ 33 h 35"/>
                  <a:gd name="T22" fmla="*/ 2 w 15"/>
                  <a:gd name="T23"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35">
                    <a:moveTo>
                      <a:pt x="2" y="35"/>
                    </a:moveTo>
                    <a:cubicBezTo>
                      <a:pt x="13" y="35"/>
                      <a:pt x="13" y="35"/>
                      <a:pt x="13" y="35"/>
                    </a:cubicBezTo>
                    <a:cubicBezTo>
                      <a:pt x="14" y="35"/>
                      <a:pt x="15" y="34"/>
                      <a:pt x="15" y="33"/>
                    </a:cubicBezTo>
                    <a:cubicBezTo>
                      <a:pt x="15" y="22"/>
                      <a:pt x="15" y="22"/>
                      <a:pt x="15" y="22"/>
                    </a:cubicBezTo>
                    <a:cubicBezTo>
                      <a:pt x="15" y="20"/>
                      <a:pt x="14" y="19"/>
                      <a:pt x="13" y="19"/>
                    </a:cubicBezTo>
                    <a:cubicBezTo>
                      <a:pt x="10" y="19"/>
                      <a:pt x="10" y="19"/>
                      <a:pt x="10" y="19"/>
                    </a:cubicBezTo>
                    <a:cubicBezTo>
                      <a:pt x="10" y="3"/>
                      <a:pt x="10" y="3"/>
                      <a:pt x="10" y="3"/>
                    </a:cubicBezTo>
                    <a:cubicBezTo>
                      <a:pt x="10" y="1"/>
                      <a:pt x="8" y="0"/>
                      <a:pt x="7" y="0"/>
                    </a:cubicBezTo>
                    <a:cubicBezTo>
                      <a:pt x="2" y="0"/>
                      <a:pt x="2" y="0"/>
                      <a:pt x="2" y="0"/>
                    </a:cubicBezTo>
                    <a:cubicBezTo>
                      <a:pt x="1" y="0"/>
                      <a:pt x="0" y="1"/>
                      <a:pt x="0" y="3"/>
                    </a:cubicBezTo>
                    <a:cubicBezTo>
                      <a:pt x="0" y="33"/>
                      <a:pt x="0" y="33"/>
                      <a:pt x="0" y="33"/>
                    </a:cubicBezTo>
                    <a:cubicBezTo>
                      <a:pt x="0" y="34"/>
                      <a:pt x="1" y="35"/>
                      <a:pt x="2" y="35"/>
                    </a:cubicBez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73" name="Freeform 71"/>
              <p:cNvSpPr>
                <a:spLocks/>
              </p:cNvSpPr>
              <p:nvPr/>
            </p:nvSpPr>
            <p:spPr bwMode="gray">
              <a:xfrm>
                <a:off x="10078674" y="954422"/>
                <a:ext cx="66251" cy="64180"/>
              </a:xfrm>
              <a:custGeom>
                <a:avLst/>
                <a:gdLst>
                  <a:gd name="T0" fmla="*/ 16 w 16"/>
                  <a:gd name="T1" fmla="*/ 14 h 16"/>
                  <a:gd name="T2" fmla="*/ 14 w 16"/>
                  <a:gd name="T3" fmla="*/ 16 h 16"/>
                  <a:gd name="T4" fmla="*/ 3 w 16"/>
                  <a:gd name="T5" fmla="*/ 16 h 16"/>
                  <a:gd name="T6" fmla="*/ 0 w 16"/>
                  <a:gd name="T7" fmla="*/ 14 h 16"/>
                  <a:gd name="T8" fmla="*/ 0 w 16"/>
                  <a:gd name="T9" fmla="*/ 3 h 16"/>
                  <a:gd name="T10" fmla="*/ 3 w 16"/>
                  <a:gd name="T11" fmla="*/ 0 h 16"/>
                  <a:gd name="T12" fmla="*/ 14 w 16"/>
                  <a:gd name="T13" fmla="*/ 0 h 16"/>
                  <a:gd name="T14" fmla="*/ 16 w 16"/>
                  <a:gd name="T15" fmla="*/ 3 h 16"/>
                  <a:gd name="T16" fmla="*/ 16 w 16"/>
                  <a:gd name="T17"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6" y="14"/>
                    </a:moveTo>
                    <a:cubicBezTo>
                      <a:pt x="16" y="15"/>
                      <a:pt x="15" y="16"/>
                      <a:pt x="14" y="16"/>
                    </a:cubicBezTo>
                    <a:cubicBezTo>
                      <a:pt x="3" y="16"/>
                      <a:pt x="3" y="16"/>
                      <a:pt x="3" y="16"/>
                    </a:cubicBezTo>
                    <a:cubicBezTo>
                      <a:pt x="1" y="16"/>
                      <a:pt x="0" y="15"/>
                      <a:pt x="0" y="14"/>
                    </a:cubicBezTo>
                    <a:cubicBezTo>
                      <a:pt x="0" y="3"/>
                      <a:pt x="0" y="3"/>
                      <a:pt x="0" y="3"/>
                    </a:cubicBezTo>
                    <a:cubicBezTo>
                      <a:pt x="0" y="1"/>
                      <a:pt x="1" y="0"/>
                      <a:pt x="3" y="0"/>
                    </a:cubicBezTo>
                    <a:cubicBezTo>
                      <a:pt x="14" y="0"/>
                      <a:pt x="14" y="0"/>
                      <a:pt x="14" y="0"/>
                    </a:cubicBezTo>
                    <a:cubicBezTo>
                      <a:pt x="15" y="0"/>
                      <a:pt x="16" y="1"/>
                      <a:pt x="16" y="3"/>
                    </a:cubicBezTo>
                    <a:lnTo>
                      <a:pt x="16" y="14"/>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74" name="Freeform 72"/>
              <p:cNvSpPr>
                <a:spLocks/>
              </p:cNvSpPr>
              <p:nvPr/>
            </p:nvSpPr>
            <p:spPr bwMode="gray">
              <a:xfrm>
                <a:off x="10157347" y="954422"/>
                <a:ext cx="64180" cy="64180"/>
              </a:xfrm>
              <a:custGeom>
                <a:avLst/>
                <a:gdLst>
                  <a:gd name="T0" fmla="*/ 16 w 16"/>
                  <a:gd name="T1" fmla="*/ 14 h 16"/>
                  <a:gd name="T2" fmla="*/ 13 w 16"/>
                  <a:gd name="T3" fmla="*/ 16 h 16"/>
                  <a:gd name="T4" fmla="*/ 3 w 16"/>
                  <a:gd name="T5" fmla="*/ 16 h 16"/>
                  <a:gd name="T6" fmla="*/ 0 w 16"/>
                  <a:gd name="T7" fmla="*/ 14 h 16"/>
                  <a:gd name="T8" fmla="*/ 0 w 16"/>
                  <a:gd name="T9" fmla="*/ 3 h 16"/>
                  <a:gd name="T10" fmla="*/ 3 w 16"/>
                  <a:gd name="T11" fmla="*/ 0 h 16"/>
                  <a:gd name="T12" fmla="*/ 13 w 16"/>
                  <a:gd name="T13" fmla="*/ 0 h 16"/>
                  <a:gd name="T14" fmla="*/ 16 w 16"/>
                  <a:gd name="T15" fmla="*/ 3 h 16"/>
                  <a:gd name="T16" fmla="*/ 16 w 16"/>
                  <a:gd name="T17"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6" y="14"/>
                    </a:moveTo>
                    <a:cubicBezTo>
                      <a:pt x="16" y="15"/>
                      <a:pt x="15" y="16"/>
                      <a:pt x="13" y="16"/>
                    </a:cubicBezTo>
                    <a:cubicBezTo>
                      <a:pt x="3" y="16"/>
                      <a:pt x="3" y="16"/>
                      <a:pt x="3" y="16"/>
                    </a:cubicBezTo>
                    <a:cubicBezTo>
                      <a:pt x="1" y="16"/>
                      <a:pt x="0" y="15"/>
                      <a:pt x="0" y="14"/>
                    </a:cubicBezTo>
                    <a:cubicBezTo>
                      <a:pt x="0" y="3"/>
                      <a:pt x="0" y="3"/>
                      <a:pt x="0" y="3"/>
                    </a:cubicBezTo>
                    <a:cubicBezTo>
                      <a:pt x="0" y="1"/>
                      <a:pt x="1" y="0"/>
                      <a:pt x="3" y="0"/>
                    </a:cubicBezTo>
                    <a:cubicBezTo>
                      <a:pt x="13" y="0"/>
                      <a:pt x="13" y="0"/>
                      <a:pt x="13" y="0"/>
                    </a:cubicBezTo>
                    <a:cubicBezTo>
                      <a:pt x="15" y="0"/>
                      <a:pt x="16" y="1"/>
                      <a:pt x="16" y="3"/>
                    </a:cubicBezTo>
                    <a:lnTo>
                      <a:pt x="16" y="14"/>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75" name="Freeform 73"/>
              <p:cNvSpPr>
                <a:spLocks/>
              </p:cNvSpPr>
              <p:nvPr/>
            </p:nvSpPr>
            <p:spPr bwMode="gray">
              <a:xfrm>
                <a:off x="10233949" y="954422"/>
                <a:ext cx="64180" cy="64180"/>
              </a:xfrm>
              <a:custGeom>
                <a:avLst/>
                <a:gdLst>
                  <a:gd name="T0" fmla="*/ 16 w 16"/>
                  <a:gd name="T1" fmla="*/ 14 h 16"/>
                  <a:gd name="T2" fmla="*/ 13 w 16"/>
                  <a:gd name="T3" fmla="*/ 16 h 16"/>
                  <a:gd name="T4" fmla="*/ 2 w 16"/>
                  <a:gd name="T5" fmla="*/ 16 h 16"/>
                  <a:gd name="T6" fmla="*/ 0 w 16"/>
                  <a:gd name="T7" fmla="*/ 14 h 16"/>
                  <a:gd name="T8" fmla="*/ 0 w 16"/>
                  <a:gd name="T9" fmla="*/ 3 h 16"/>
                  <a:gd name="T10" fmla="*/ 2 w 16"/>
                  <a:gd name="T11" fmla="*/ 0 h 16"/>
                  <a:gd name="T12" fmla="*/ 13 w 16"/>
                  <a:gd name="T13" fmla="*/ 0 h 16"/>
                  <a:gd name="T14" fmla="*/ 16 w 16"/>
                  <a:gd name="T15" fmla="*/ 3 h 16"/>
                  <a:gd name="T16" fmla="*/ 16 w 16"/>
                  <a:gd name="T17"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6" y="14"/>
                    </a:moveTo>
                    <a:cubicBezTo>
                      <a:pt x="16" y="15"/>
                      <a:pt x="15" y="16"/>
                      <a:pt x="13" y="16"/>
                    </a:cubicBezTo>
                    <a:cubicBezTo>
                      <a:pt x="2" y="16"/>
                      <a:pt x="2" y="16"/>
                      <a:pt x="2" y="16"/>
                    </a:cubicBezTo>
                    <a:cubicBezTo>
                      <a:pt x="1" y="16"/>
                      <a:pt x="0" y="15"/>
                      <a:pt x="0" y="14"/>
                    </a:cubicBezTo>
                    <a:cubicBezTo>
                      <a:pt x="0" y="3"/>
                      <a:pt x="0" y="3"/>
                      <a:pt x="0" y="3"/>
                    </a:cubicBezTo>
                    <a:cubicBezTo>
                      <a:pt x="0" y="1"/>
                      <a:pt x="1" y="0"/>
                      <a:pt x="2" y="0"/>
                    </a:cubicBezTo>
                    <a:cubicBezTo>
                      <a:pt x="13" y="0"/>
                      <a:pt x="13" y="0"/>
                      <a:pt x="13" y="0"/>
                    </a:cubicBezTo>
                    <a:cubicBezTo>
                      <a:pt x="15" y="0"/>
                      <a:pt x="16" y="1"/>
                      <a:pt x="16" y="3"/>
                    </a:cubicBezTo>
                    <a:lnTo>
                      <a:pt x="16" y="14"/>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76" name="Freeform 74"/>
              <p:cNvSpPr>
                <a:spLocks/>
              </p:cNvSpPr>
              <p:nvPr/>
            </p:nvSpPr>
            <p:spPr bwMode="gray">
              <a:xfrm>
                <a:off x="10310551" y="954422"/>
                <a:ext cx="64180" cy="64180"/>
              </a:xfrm>
              <a:custGeom>
                <a:avLst/>
                <a:gdLst>
                  <a:gd name="T0" fmla="*/ 16 w 16"/>
                  <a:gd name="T1" fmla="*/ 14 h 16"/>
                  <a:gd name="T2" fmla="*/ 13 w 16"/>
                  <a:gd name="T3" fmla="*/ 16 h 16"/>
                  <a:gd name="T4" fmla="*/ 2 w 16"/>
                  <a:gd name="T5" fmla="*/ 16 h 16"/>
                  <a:gd name="T6" fmla="*/ 0 w 16"/>
                  <a:gd name="T7" fmla="*/ 14 h 16"/>
                  <a:gd name="T8" fmla="*/ 0 w 16"/>
                  <a:gd name="T9" fmla="*/ 3 h 16"/>
                  <a:gd name="T10" fmla="*/ 2 w 16"/>
                  <a:gd name="T11" fmla="*/ 0 h 16"/>
                  <a:gd name="T12" fmla="*/ 13 w 16"/>
                  <a:gd name="T13" fmla="*/ 0 h 16"/>
                  <a:gd name="T14" fmla="*/ 16 w 16"/>
                  <a:gd name="T15" fmla="*/ 3 h 16"/>
                  <a:gd name="T16" fmla="*/ 16 w 16"/>
                  <a:gd name="T17"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6" y="14"/>
                    </a:moveTo>
                    <a:cubicBezTo>
                      <a:pt x="16" y="15"/>
                      <a:pt x="14" y="16"/>
                      <a:pt x="13" y="16"/>
                    </a:cubicBezTo>
                    <a:cubicBezTo>
                      <a:pt x="2" y="16"/>
                      <a:pt x="2" y="16"/>
                      <a:pt x="2" y="16"/>
                    </a:cubicBezTo>
                    <a:cubicBezTo>
                      <a:pt x="1" y="16"/>
                      <a:pt x="0" y="15"/>
                      <a:pt x="0" y="14"/>
                    </a:cubicBezTo>
                    <a:cubicBezTo>
                      <a:pt x="0" y="3"/>
                      <a:pt x="0" y="3"/>
                      <a:pt x="0" y="3"/>
                    </a:cubicBezTo>
                    <a:cubicBezTo>
                      <a:pt x="0" y="1"/>
                      <a:pt x="1" y="0"/>
                      <a:pt x="2" y="0"/>
                    </a:cubicBezTo>
                    <a:cubicBezTo>
                      <a:pt x="13" y="0"/>
                      <a:pt x="13" y="0"/>
                      <a:pt x="13" y="0"/>
                    </a:cubicBezTo>
                    <a:cubicBezTo>
                      <a:pt x="14" y="0"/>
                      <a:pt x="16" y="1"/>
                      <a:pt x="16" y="3"/>
                    </a:cubicBezTo>
                    <a:lnTo>
                      <a:pt x="16" y="14"/>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77" name="Freeform 75"/>
              <p:cNvSpPr>
                <a:spLocks/>
              </p:cNvSpPr>
              <p:nvPr/>
            </p:nvSpPr>
            <p:spPr bwMode="gray">
              <a:xfrm>
                <a:off x="10387153" y="954422"/>
                <a:ext cx="62110" cy="64180"/>
              </a:xfrm>
              <a:custGeom>
                <a:avLst/>
                <a:gdLst>
                  <a:gd name="T0" fmla="*/ 15 w 15"/>
                  <a:gd name="T1" fmla="*/ 14 h 16"/>
                  <a:gd name="T2" fmla="*/ 13 w 15"/>
                  <a:gd name="T3" fmla="*/ 16 h 16"/>
                  <a:gd name="T4" fmla="*/ 2 w 15"/>
                  <a:gd name="T5" fmla="*/ 16 h 16"/>
                  <a:gd name="T6" fmla="*/ 0 w 15"/>
                  <a:gd name="T7" fmla="*/ 14 h 16"/>
                  <a:gd name="T8" fmla="*/ 0 w 15"/>
                  <a:gd name="T9" fmla="*/ 3 h 16"/>
                  <a:gd name="T10" fmla="*/ 2 w 15"/>
                  <a:gd name="T11" fmla="*/ 0 h 16"/>
                  <a:gd name="T12" fmla="*/ 13 w 15"/>
                  <a:gd name="T13" fmla="*/ 0 h 16"/>
                  <a:gd name="T14" fmla="*/ 15 w 15"/>
                  <a:gd name="T15" fmla="*/ 3 h 16"/>
                  <a:gd name="T16" fmla="*/ 15 w 15"/>
                  <a:gd name="T17"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15" y="14"/>
                    </a:moveTo>
                    <a:cubicBezTo>
                      <a:pt x="15" y="15"/>
                      <a:pt x="14" y="16"/>
                      <a:pt x="13" y="16"/>
                    </a:cubicBezTo>
                    <a:cubicBezTo>
                      <a:pt x="2" y="16"/>
                      <a:pt x="2" y="16"/>
                      <a:pt x="2" y="16"/>
                    </a:cubicBezTo>
                    <a:cubicBezTo>
                      <a:pt x="1" y="16"/>
                      <a:pt x="0" y="15"/>
                      <a:pt x="0" y="14"/>
                    </a:cubicBezTo>
                    <a:cubicBezTo>
                      <a:pt x="0" y="3"/>
                      <a:pt x="0" y="3"/>
                      <a:pt x="0" y="3"/>
                    </a:cubicBezTo>
                    <a:cubicBezTo>
                      <a:pt x="0" y="1"/>
                      <a:pt x="1" y="0"/>
                      <a:pt x="2" y="0"/>
                    </a:cubicBezTo>
                    <a:cubicBezTo>
                      <a:pt x="13" y="0"/>
                      <a:pt x="13" y="0"/>
                      <a:pt x="13" y="0"/>
                    </a:cubicBezTo>
                    <a:cubicBezTo>
                      <a:pt x="14" y="0"/>
                      <a:pt x="15" y="1"/>
                      <a:pt x="15" y="3"/>
                    </a:cubicBezTo>
                    <a:lnTo>
                      <a:pt x="15" y="14"/>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78" name="Freeform 76"/>
              <p:cNvSpPr>
                <a:spLocks/>
              </p:cNvSpPr>
              <p:nvPr/>
            </p:nvSpPr>
            <p:spPr bwMode="gray">
              <a:xfrm>
                <a:off x="10461685" y="954422"/>
                <a:ext cx="64180" cy="64180"/>
              </a:xfrm>
              <a:custGeom>
                <a:avLst/>
                <a:gdLst>
                  <a:gd name="T0" fmla="*/ 16 w 16"/>
                  <a:gd name="T1" fmla="*/ 14 h 16"/>
                  <a:gd name="T2" fmla="*/ 14 w 16"/>
                  <a:gd name="T3" fmla="*/ 16 h 16"/>
                  <a:gd name="T4" fmla="*/ 3 w 16"/>
                  <a:gd name="T5" fmla="*/ 16 h 16"/>
                  <a:gd name="T6" fmla="*/ 0 w 16"/>
                  <a:gd name="T7" fmla="*/ 14 h 16"/>
                  <a:gd name="T8" fmla="*/ 0 w 16"/>
                  <a:gd name="T9" fmla="*/ 3 h 16"/>
                  <a:gd name="T10" fmla="*/ 3 w 16"/>
                  <a:gd name="T11" fmla="*/ 0 h 16"/>
                  <a:gd name="T12" fmla="*/ 14 w 16"/>
                  <a:gd name="T13" fmla="*/ 0 h 16"/>
                  <a:gd name="T14" fmla="*/ 16 w 16"/>
                  <a:gd name="T15" fmla="*/ 3 h 16"/>
                  <a:gd name="T16" fmla="*/ 16 w 16"/>
                  <a:gd name="T17"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6" y="14"/>
                    </a:moveTo>
                    <a:cubicBezTo>
                      <a:pt x="16" y="15"/>
                      <a:pt x="15" y="16"/>
                      <a:pt x="14" y="16"/>
                    </a:cubicBezTo>
                    <a:cubicBezTo>
                      <a:pt x="3" y="16"/>
                      <a:pt x="3" y="16"/>
                      <a:pt x="3" y="16"/>
                    </a:cubicBezTo>
                    <a:cubicBezTo>
                      <a:pt x="1" y="16"/>
                      <a:pt x="0" y="15"/>
                      <a:pt x="0" y="14"/>
                    </a:cubicBezTo>
                    <a:cubicBezTo>
                      <a:pt x="0" y="3"/>
                      <a:pt x="0" y="3"/>
                      <a:pt x="0" y="3"/>
                    </a:cubicBezTo>
                    <a:cubicBezTo>
                      <a:pt x="0" y="1"/>
                      <a:pt x="1" y="0"/>
                      <a:pt x="3" y="0"/>
                    </a:cubicBezTo>
                    <a:cubicBezTo>
                      <a:pt x="14" y="0"/>
                      <a:pt x="14" y="0"/>
                      <a:pt x="14" y="0"/>
                    </a:cubicBezTo>
                    <a:cubicBezTo>
                      <a:pt x="15" y="0"/>
                      <a:pt x="16" y="1"/>
                      <a:pt x="16" y="3"/>
                    </a:cubicBezTo>
                    <a:lnTo>
                      <a:pt x="16" y="14"/>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79" name="Freeform 77"/>
              <p:cNvSpPr>
                <a:spLocks/>
              </p:cNvSpPr>
              <p:nvPr/>
            </p:nvSpPr>
            <p:spPr bwMode="gray">
              <a:xfrm>
                <a:off x="10538288" y="954422"/>
                <a:ext cx="64180" cy="64180"/>
              </a:xfrm>
              <a:custGeom>
                <a:avLst/>
                <a:gdLst>
                  <a:gd name="T0" fmla="*/ 16 w 16"/>
                  <a:gd name="T1" fmla="*/ 14 h 16"/>
                  <a:gd name="T2" fmla="*/ 14 w 16"/>
                  <a:gd name="T3" fmla="*/ 16 h 16"/>
                  <a:gd name="T4" fmla="*/ 3 w 16"/>
                  <a:gd name="T5" fmla="*/ 16 h 16"/>
                  <a:gd name="T6" fmla="*/ 0 w 16"/>
                  <a:gd name="T7" fmla="*/ 14 h 16"/>
                  <a:gd name="T8" fmla="*/ 0 w 16"/>
                  <a:gd name="T9" fmla="*/ 3 h 16"/>
                  <a:gd name="T10" fmla="*/ 3 w 16"/>
                  <a:gd name="T11" fmla="*/ 0 h 16"/>
                  <a:gd name="T12" fmla="*/ 14 w 16"/>
                  <a:gd name="T13" fmla="*/ 0 h 16"/>
                  <a:gd name="T14" fmla="*/ 16 w 16"/>
                  <a:gd name="T15" fmla="*/ 3 h 16"/>
                  <a:gd name="T16" fmla="*/ 16 w 16"/>
                  <a:gd name="T17"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6" y="14"/>
                    </a:moveTo>
                    <a:cubicBezTo>
                      <a:pt x="16" y="15"/>
                      <a:pt x="15" y="16"/>
                      <a:pt x="14" y="16"/>
                    </a:cubicBezTo>
                    <a:cubicBezTo>
                      <a:pt x="3" y="16"/>
                      <a:pt x="3" y="16"/>
                      <a:pt x="3" y="16"/>
                    </a:cubicBezTo>
                    <a:cubicBezTo>
                      <a:pt x="1" y="16"/>
                      <a:pt x="0" y="15"/>
                      <a:pt x="0" y="14"/>
                    </a:cubicBezTo>
                    <a:cubicBezTo>
                      <a:pt x="0" y="3"/>
                      <a:pt x="0" y="3"/>
                      <a:pt x="0" y="3"/>
                    </a:cubicBezTo>
                    <a:cubicBezTo>
                      <a:pt x="0" y="1"/>
                      <a:pt x="1" y="0"/>
                      <a:pt x="3" y="0"/>
                    </a:cubicBezTo>
                    <a:cubicBezTo>
                      <a:pt x="14" y="0"/>
                      <a:pt x="14" y="0"/>
                      <a:pt x="14" y="0"/>
                    </a:cubicBezTo>
                    <a:cubicBezTo>
                      <a:pt x="15" y="0"/>
                      <a:pt x="16" y="1"/>
                      <a:pt x="16" y="3"/>
                    </a:cubicBezTo>
                    <a:lnTo>
                      <a:pt x="16" y="14"/>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80" name="Freeform 78"/>
              <p:cNvSpPr>
                <a:spLocks/>
              </p:cNvSpPr>
              <p:nvPr/>
            </p:nvSpPr>
            <p:spPr bwMode="gray">
              <a:xfrm>
                <a:off x="10614890" y="954422"/>
                <a:ext cx="66251" cy="64180"/>
              </a:xfrm>
              <a:custGeom>
                <a:avLst/>
                <a:gdLst>
                  <a:gd name="T0" fmla="*/ 16 w 16"/>
                  <a:gd name="T1" fmla="*/ 14 h 16"/>
                  <a:gd name="T2" fmla="*/ 13 w 16"/>
                  <a:gd name="T3" fmla="*/ 16 h 16"/>
                  <a:gd name="T4" fmla="*/ 3 w 16"/>
                  <a:gd name="T5" fmla="*/ 16 h 16"/>
                  <a:gd name="T6" fmla="*/ 0 w 16"/>
                  <a:gd name="T7" fmla="*/ 14 h 16"/>
                  <a:gd name="T8" fmla="*/ 0 w 16"/>
                  <a:gd name="T9" fmla="*/ 3 h 16"/>
                  <a:gd name="T10" fmla="*/ 3 w 16"/>
                  <a:gd name="T11" fmla="*/ 0 h 16"/>
                  <a:gd name="T12" fmla="*/ 13 w 16"/>
                  <a:gd name="T13" fmla="*/ 0 h 16"/>
                  <a:gd name="T14" fmla="*/ 16 w 16"/>
                  <a:gd name="T15" fmla="*/ 3 h 16"/>
                  <a:gd name="T16" fmla="*/ 16 w 16"/>
                  <a:gd name="T17"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6" y="14"/>
                    </a:moveTo>
                    <a:cubicBezTo>
                      <a:pt x="16" y="15"/>
                      <a:pt x="15" y="16"/>
                      <a:pt x="13" y="16"/>
                    </a:cubicBezTo>
                    <a:cubicBezTo>
                      <a:pt x="3" y="16"/>
                      <a:pt x="3" y="16"/>
                      <a:pt x="3" y="16"/>
                    </a:cubicBezTo>
                    <a:cubicBezTo>
                      <a:pt x="1" y="16"/>
                      <a:pt x="0" y="15"/>
                      <a:pt x="0" y="14"/>
                    </a:cubicBezTo>
                    <a:cubicBezTo>
                      <a:pt x="0" y="3"/>
                      <a:pt x="0" y="3"/>
                      <a:pt x="0" y="3"/>
                    </a:cubicBezTo>
                    <a:cubicBezTo>
                      <a:pt x="0" y="1"/>
                      <a:pt x="1" y="0"/>
                      <a:pt x="3" y="0"/>
                    </a:cubicBezTo>
                    <a:cubicBezTo>
                      <a:pt x="13" y="0"/>
                      <a:pt x="13" y="0"/>
                      <a:pt x="13" y="0"/>
                    </a:cubicBezTo>
                    <a:cubicBezTo>
                      <a:pt x="15" y="0"/>
                      <a:pt x="16" y="1"/>
                      <a:pt x="16" y="3"/>
                    </a:cubicBezTo>
                    <a:lnTo>
                      <a:pt x="16" y="14"/>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81" name="Freeform 79"/>
              <p:cNvSpPr>
                <a:spLocks/>
              </p:cNvSpPr>
              <p:nvPr/>
            </p:nvSpPr>
            <p:spPr bwMode="gray">
              <a:xfrm>
                <a:off x="10691492" y="954422"/>
                <a:ext cx="66251" cy="64180"/>
              </a:xfrm>
              <a:custGeom>
                <a:avLst/>
                <a:gdLst>
                  <a:gd name="T0" fmla="*/ 16 w 16"/>
                  <a:gd name="T1" fmla="*/ 14 h 16"/>
                  <a:gd name="T2" fmla="*/ 13 w 16"/>
                  <a:gd name="T3" fmla="*/ 16 h 16"/>
                  <a:gd name="T4" fmla="*/ 2 w 16"/>
                  <a:gd name="T5" fmla="*/ 16 h 16"/>
                  <a:gd name="T6" fmla="*/ 0 w 16"/>
                  <a:gd name="T7" fmla="*/ 14 h 16"/>
                  <a:gd name="T8" fmla="*/ 0 w 16"/>
                  <a:gd name="T9" fmla="*/ 3 h 16"/>
                  <a:gd name="T10" fmla="*/ 2 w 16"/>
                  <a:gd name="T11" fmla="*/ 0 h 16"/>
                  <a:gd name="T12" fmla="*/ 13 w 16"/>
                  <a:gd name="T13" fmla="*/ 0 h 16"/>
                  <a:gd name="T14" fmla="*/ 16 w 16"/>
                  <a:gd name="T15" fmla="*/ 3 h 16"/>
                  <a:gd name="T16" fmla="*/ 16 w 16"/>
                  <a:gd name="T17"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6" y="14"/>
                    </a:moveTo>
                    <a:cubicBezTo>
                      <a:pt x="16" y="15"/>
                      <a:pt x="15" y="16"/>
                      <a:pt x="13" y="16"/>
                    </a:cubicBezTo>
                    <a:cubicBezTo>
                      <a:pt x="2" y="16"/>
                      <a:pt x="2" y="16"/>
                      <a:pt x="2" y="16"/>
                    </a:cubicBezTo>
                    <a:cubicBezTo>
                      <a:pt x="1" y="16"/>
                      <a:pt x="0" y="15"/>
                      <a:pt x="0" y="14"/>
                    </a:cubicBezTo>
                    <a:cubicBezTo>
                      <a:pt x="0" y="3"/>
                      <a:pt x="0" y="3"/>
                      <a:pt x="0" y="3"/>
                    </a:cubicBezTo>
                    <a:cubicBezTo>
                      <a:pt x="0" y="1"/>
                      <a:pt x="1" y="0"/>
                      <a:pt x="2" y="0"/>
                    </a:cubicBezTo>
                    <a:cubicBezTo>
                      <a:pt x="13" y="0"/>
                      <a:pt x="13" y="0"/>
                      <a:pt x="13" y="0"/>
                    </a:cubicBezTo>
                    <a:cubicBezTo>
                      <a:pt x="15" y="0"/>
                      <a:pt x="16" y="1"/>
                      <a:pt x="16" y="3"/>
                    </a:cubicBezTo>
                    <a:lnTo>
                      <a:pt x="16" y="14"/>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82" name="Freeform 80"/>
              <p:cNvSpPr>
                <a:spLocks/>
              </p:cNvSpPr>
              <p:nvPr/>
            </p:nvSpPr>
            <p:spPr bwMode="gray">
              <a:xfrm>
                <a:off x="10770165" y="954422"/>
                <a:ext cx="64180" cy="64180"/>
              </a:xfrm>
              <a:custGeom>
                <a:avLst/>
                <a:gdLst>
                  <a:gd name="T0" fmla="*/ 16 w 16"/>
                  <a:gd name="T1" fmla="*/ 14 h 16"/>
                  <a:gd name="T2" fmla="*/ 13 w 16"/>
                  <a:gd name="T3" fmla="*/ 16 h 16"/>
                  <a:gd name="T4" fmla="*/ 2 w 16"/>
                  <a:gd name="T5" fmla="*/ 16 h 16"/>
                  <a:gd name="T6" fmla="*/ 0 w 16"/>
                  <a:gd name="T7" fmla="*/ 14 h 16"/>
                  <a:gd name="T8" fmla="*/ 0 w 16"/>
                  <a:gd name="T9" fmla="*/ 3 h 16"/>
                  <a:gd name="T10" fmla="*/ 2 w 16"/>
                  <a:gd name="T11" fmla="*/ 0 h 16"/>
                  <a:gd name="T12" fmla="*/ 13 w 16"/>
                  <a:gd name="T13" fmla="*/ 0 h 16"/>
                  <a:gd name="T14" fmla="*/ 16 w 16"/>
                  <a:gd name="T15" fmla="*/ 3 h 16"/>
                  <a:gd name="T16" fmla="*/ 16 w 16"/>
                  <a:gd name="T17"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6" y="14"/>
                    </a:moveTo>
                    <a:cubicBezTo>
                      <a:pt x="16" y="15"/>
                      <a:pt x="14" y="16"/>
                      <a:pt x="13" y="16"/>
                    </a:cubicBezTo>
                    <a:cubicBezTo>
                      <a:pt x="2" y="16"/>
                      <a:pt x="2" y="16"/>
                      <a:pt x="2" y="16"/>
                    </a:cubicBezTo>
                    <a:cubicBezTo>
                      <a:pt x="1" y="16"/>
                      <a:pt x="0" y="15"/>
                      <a:pt x="0" y="14"/>
                    </a:cubicBezTo>
                    <a:cubicBezTo>
                      <a:pt x="0" y="3"/>
                      <a:pt x="0" y="3"/>
                      <a:pt x="0" y="3"/>
                    </a:cubicBezTo>
                    <a:cubicBezTo>
                      <a:pt x="0" y="1"/>
                      <a:pt x="1" y="0"/>
                      <a:pt x="2" y="0"/>
                    </a:cubicBezTo>
                    <a:cubicBezTo>
                      <a:pt x="13" y="0"/>
                      <a:pt x="13" y="0"/>
                      <a:pt x="13" y="0"/>
                    </a:cubicBezTo>
                    <a:cubicBezTo>
                      <a:pt x="14" y="0"/>
                      <a:pt x="16" y="1"/>
                      <a:pt x="16" y="3"/>
                    </a:cubicBezTo>
                    <a:lnTo>
                      <a:pt x="16" y="14"/>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83" name="Freeform 81"/>
              <p:cNvSpPr>
                <a:spLocks/>
              </p:cNvSpPr>
              <p:nvPr/>
            </p:nvSpPr>
            <p:spPr bwMode="gray">
              <a:xfrm>
                <a:off x="10842626" y="954422"/>
                <a:ext cx="64180" cy="64180"/>
              </a:xfrm>
              <a:custGeom>
                <a:avLst/>
                <a:gdLst>
                  <a:gd name="T0" fmla="*/ 16 w 16"/>
                  <a:gd name="T1" fmla="*/ 14 h 16"/>
                  <a:gd name="T2" fmla="*/ 14 w 16"/>
                  <a:gd name="T3" fmla="*/ 16 h 16"/>
                  <a:gd name="T4" fmla="*/ 3 w 16"/>
                  <a:gd name="T5" fmla="*/ 16 h 16"/>
                  <a:gd name="T6" fmla="*/ 0 w 16"/>
                  <a:gd name="T7" fmla="*/ 14 h 16"/>
                  <a:gd name="T8" fmla="*/ 0 w 16"/>
                  <a:gd name="T9" fmla="*/ 3 h 16"/>
                  <a:gd name="T10" fmla="*/ 3 w 16"/>
                  <a:gd name="T11" fmla="*/ 0 h 16"/>
                  <a:gd name="T12" fmla="*/ 14 w 16"/>
                  <a:gd name="T13" fmla="*/ 0 h 16"/>
                  <a:gd name="T14" fmla="*/ 16 w 16"/>
                  <a:gd name="T15" fmla="*/ 3 h 16"/>
                  <a:gd name="T16" fmla="*/ 16 w 16"/>
                  <a:gd name="T17"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6" y="14"/>
                    </a:moveTo>
                    <a:cubicBezTo>
                      <a:pt x="16" y="15"/>
                      <a:pt x="15" y="16"/>
                      <a:pt x="14" y="16"/>
                    </a:cubicBezTo>
                    <a:cubicBezTo>
                      <a:pt x="3" y="16"/>
                      <a:pt x="3" y="16"/>
                      <a:pt x="3" y="16"/>
                    </a:cubicBezTo>
                    <a:cubicBezTo>
                      <a:pt x="2" y="16"/>
                      <a:pt x="0" y="15"/>
                      <a:pt x="0" y="14"/>
                    </a:cubicBezTo>
                    <a:cubicBezTo>
                      <a:pt x="0" y="3"/>
                      <a:pt x="0" y="3"/>
                      <a:pt x="0" y="3"/>
                    </a:cubicBezTo>
                    <a:cubicBezTo>
                      <a:pt x="0" y="1"/>
                      <a:pt x="2" y="0"/>
                      <a:pt x="3" y="0"/>
                    </a:cubicBezTo>
                    <a:cubicBezTo>
                      <a:pt x="14" y="0"/>
                      <a:pt x="14" y="0"/>
                      <a:pt x="14" y="0"/>
                    </a:cubicBezTo>
                    <a:cubicBezTo>
                      <a:pt x="15" y="0"/>
                      <a:pt x="16" y="1"/>
                      <a:pt x="16" y="3"/>
                    </a:cubicBezTo>
                    <a:lnTo>
                      <a:pt x="16" y="14"/>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84" name="Freeform 82"/>
              <p:cNvSpPr>
                <a:spLocks/>
              </p:cNvSpPr>
              <p:nvPr/>
            </p:nvSpPr>
            <p:spPr bwMode="gray">
              <a:xfrm>
                <a:off x="10919229" y="954422"/>
                <a:ext cx="101446" cy="64180"/>
              </a:xfrm>
              <a:custGeom>
                <a:avLst/>
                <a:gdLst>
                  <a:gd name="T0" fmla="*/ 25 w 25"/>
                  <a:gd name="T1" fmla="*/ 14 h 16"/>
                  <a:gd name="T2" fmla="*/ 23 w 25"/>
                  <a:gd name="T3" fmla="*/ 16 h 16"/>
                  <a:gd name="T4" fmla="*/ 3 w 25"/>
                  <a:gd name="T5" fmla="*/ 16 h 16"/>
                  <a:gd name="T6" fmla="*/ 0 w 25"/>
                  <a:gd name="T7" fmla="*/ 14 h 16"/>
                  <a:gd name="T8" fmla="*/ 0 w 25"/>
                  <a:gd name="T9" fmla="*/ 3 h 16"/>
                  <a:gd name="T10" fmla="*/ 3 w 25"/>
                  <a:gd name="T11" fmla="*/ 0 h 16"/>
                  <a:gd name="T12" fmla="*/ 23 w 25"/>
                  <a:gd name="T13" fmla="*/ 0 h 16"/>
                  <a:gd name="T14" fmla="*/ 25 w 25"/>
                  <a:gd name="T15" fmla="*/ 3 h 16"/>
                  <a:gd name="T16" fmla="*/ 25 w 25"/>
                  <a:gd name="T17"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6">
                    <a:moveTo>
                      <a:pt x="25" y="14"/>
                    </a:moveTo>
                    <a:cubicBezTo>
                      <a:pt x="25" y="15"/>
                      <a:pt x="24" y="16"/>
                      <a:pt x="23" y="16"/>
                    </a:cubicBezTo>
                    <a:cubicBezTo>
                      <a:pt x="3" y="16"/>
                      <a:pt x="3" y="16"/>
                      <a:pt x="3" y="16"/>
                    </a:cubicBezTo>
                    <a:cubicBezTo>
                      <a:pt x="1" y="16"/>
                      <a:pt x="0" y="15"/>
                      <a:pt x="0" y="14"/>
                    </a:cubicBezTo>
                    <a:cubicBezTo>
                      <a:pt x="0" y="3"/>
                      <a:pt x="0" y="3"/>
                      <a:pt x="0" y="3"/>
                    </a:cubicBezTo>
                    <a:cubicBezTo>
                      <a:pt x="0" y="1"/>
                      <a:pt x="1" y="0"/>
                      <a:pt x="3" y="0"/>
                    </a:cubicBezTo>
                    <a:cubicBezTo>
                      <a:pt x="23" y="0"/>
                      <a:pt x="23" y="0"/>
                      <a:pt x="23" y="0"/>
                    </a:cubicBezTo>
                    <a:cubicBezTo>
                      <a:pt x="24" y="0"/>
                      <a:pt x="25" y="1"/>
                      <a:pt x="25" y="3"/>
                    </a:cubicBezTo>
                    <a:lnTo>
                      <a:pt x="25" y="14"/>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85" name="Freeform 83"/>
              <p:cNvSpPr>
                <a:spLocks/>
              </p:cNvSpPr>
              <p:nvPr/>
            </p:nvSpPr>
            <p:spPr bwMode="gray">
              <a:xfrm>
                <a:off x="10699773" y="722545"/>
                <a:ext cx="89024" cy="62110"/>
              </a:xfrm>
              <a:custGeom>
                <a:avLst/>
                <a:gdLst>
                  <a:gd name="T0" fmla="*/ 22 w 22"/>
                  <a:gd name="T1" fmla="*/ 13 h 15"/>
                  <a:gd name="T2" fmla="*/ 19 w 22"/>
                  <a:gd name="T3" fmla="*/ 15 h 15"/>
                  <a:gd name="T4" fmla="*/ 2 w 22"/>
                  <a:gd name="T5" fmla="*/ 15 h 15"/>
                  <a:gd name="T6" fmla="*/ 0 w 22"/>
                  <a:gd name="T7" fmla="*/ 13 h 15"/>
                  <a:gd name="T8" fmla="*/ 0 w 22"/>
                  <a:gd name="T9" fmla="*/ 2 h 15"/>
                  <a:gd name="T10" fmla="*/ 2 w 22"/>
                  <a:gd name="T11" fmla="*/ 0 h 15"/>
                  <a:gd name="T12" fmla="*/ 19 w 22"/>
                  <a:gd name="T13" fmla="*/ 0 h 15"/>
                  <a:gd name="T14" fmla="*/ 22 w 22"/>
                  <a:gd name="T15" fmla="*/ 2 h 15"/>
                  <a:gd name="T16" fmla="*/ 22 w 22"/>
                  <a:gd name="T17"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5">
                    <a:moveTo>
                      <a:pt x="22" y="13"/>
                    </a:moveTo>
                    <a:cubicBezTo>
                      <a:pt x="22" y="14"/>
                      <a:pt x="21" y="15"/>
                      <a:pt x="19" y="15"/>
                    </a:cubicBezTo>
                    <a:cubicBezTo>
                      <a:pt x="2" y="15"/>
                      <a:pt x="2" y="15"/>
                      <a:pt x="2" y="15"/>
                    </a:cubicBezTo>
                    <a:cubicBezTo>
                      <a:pt x="1" y="15"/>
                      <a:pt x="0" y="14"/>
                      <a:pt x="0" y="13"/>
                    </a:cubicBezTo>
                    <a:cubicBezTo>
                      <a:pt x="0" y="2"/>
                      <a:pt x="0" y="2"/>
                      <a:pt x="0" y="2"/>
                    </a:cubicBezTo>
                    <a:cubicBezTo>
                      <a:pt x="0" y="1"/>
                      <a:pt x="1" y="0"/>
                      <a:pt x="2" y="0"/>
                    </a:cubicBezTo>
                    <a:cubicBezTo>
                      <a:pt x="19" y="0"/>
                      <a:pt x="19" y="0"/>
                      <a:pt x="19" y="0"/>
                    </a:cubicBezTo>
                    <a:cubicBezTo>
                      <a:pt x="21" y="0"/>
                      <a:pt x="22" y="1"/>
                      <a:pt x="22" y="2"/>
                    </a:cubicBezTo>
                    <a:lnTo>
                      <a:pt x="22" y="13"/>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86" name="Freeform 84"/>
              <p:cNvSpPr>
                <a:spLocks/>
              </p:cNvSpPr>
              <p:nvPr/>
            </p:nvSpPr>
            <p:spPr bwMode="gray">
              <a:xfrm>
                <a:off x="10229808" y="722545"/>
                <a:ext cx="76602" cy="62110"/>
              </a:xfrm>
              <a:custGeom>
                <a:avLst/>
                <a:gdLst>
                  <a:gd name="T0" fmla="*/ 19 w 19"/>
                  <a:gd name="T1" fmla="*/ 13 h 15"/>
                  <a:gd name="T2" fmla="*/ 16 w 19"/>
                  <a:gd name="T3" fmla="*/ 15 h 15"/>
                  <a:gd name="T4" fmla="*/ 3 w 19"/>
                  <a:gd name="T5" fmla="*/ 15 h 15"/>
                  <a:gd name="T6" fmla="*/ 0 w 19"/>
                  <a:gd name="T7" fmla="*/ 13 h 15"/>
                  <a:gd name="T8" fmla="*/ 0 w 19"/>
                  <a:gd name="T9" fmla="*/ 2 h 15"/>
                  <a:gd name="T10" fmla="*/ 3 w 19"/>
                  <a:gd name="T11" fmla="*/ 0 h 15"/>
                  <a:gd name="T12" fmla="*/ 16 w 19"/>
                  <a:gd name="T13" fmla="*/ 0 h 15"/>
                  <a:gd name="T14" fmla="*/ 19 w 19"/>
                  <a:gd name="T15" fmla="*/ 2 h 15"/>
                  <a:gd name="T16" fmla="*/ 19 w 19"/>
                  <a:gd name="T17"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5">
                    <a:moveTo>
                      <a:pt x="19" y="13"/>
                    </a:moveTo>
                    <a:cubicBezTo>
                      <a:pt x="19" y="14"/>
                      <a:pt x="18" y="15"/>
                      <a:pt x="16" y="15"/>
                    </a:cubicBezTo>
                    <a:cubicBezTo>
                      <a:pt x="3" y="15"/>
                      <a:pt x="3" y="15"/>
                      <a:pt x="3" y="15"/>
                    </a:cubicBezTo>
                    <a:cubicBezTo>
                      <a:pt x="1" y="15"/>
                      <a:pt x="0" y="14"/>
                      <a:pt x="0" y="13"/>
                    </a:cubicBezTo>
                    <a:cubicBezTo>
                      <a:pt x="0" y="2"/>
                      <a:pt x="0" y="2"/>
                      <a:pt x="0" y="2"/>
                    </a:cubicBezTo>
                    <a:cubicBezTo>
                      <a:pt x="0" y="1"/>
                      <a:pt x="1" y="0"/>
                      <a:pt x="3" y="0"/>
                    </a:cubicBezTo>
                    <a:cubicBezTo>
                      <a:pt x="16" y="0"/>
                      <a:pt x="16" y="0"/>
                      <a:pt x="16" y="0"/>
                    </a:cubicBezTo>
                    <a:cubicBezTo>
                      <a:pt x="18" y="0"/>
                      <a:pt x="19" y="1"/>
                      <a:pt x="19" y="2"/>
                    </a:cubicBezTo>
                    <a:lnTo>
                      <a:pt x="19" y="13"/>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87" name="Freeform 85"/>
              <p:cNvSpPr>
                <a:spLocks/>
              </p:cNvSpPr>
              <p:nvPr/>
            </p:nvSpPr>
            <p:spPr bwMode="gray">
              <a:xfrm>
                <a:off x="10805360" y="722545"/>
                <a:ext cx="66251" cy="62110"/>
              </a:xfrm>
              <a:custGeom>
                <a:avLst/>
                <a:gdLst>
                  <a:gd name="T0" fmla="*/ 16 w 16"/>
                  <a:gd name="T1" fmla="*/ 13 h 15"/>
                  <a:gd name="T2" fmla="*/ 13 w 16"/>
                  <a:gd name="T3" fmla="*/ 15 h 15"/>
                  <a:gd name="T4" fmla="*/ 2 w 16"/>
                  <a:gd name="T5" fmla="*/ 15 h 15"/>
                  <a:gd name="T6" fmla="*/ 0 w 16"/>
                  <a:gd name="T7" fmla="*/ 13 h 15"/>
                  <a:gd name="T8" fmla="*/ 0 w 16"/>
                  <a:gd name="T9" fmla="*/ 2 h 15"/>
                  <a:gd name="T10" fmla="*/ 2 w 16"/>
                  <a:gd name="T11" fmla="*/ 0 h 15"/>
                  <a:gd name="T12" fmla="*/ 13 w 16"/>
                  <a:gd name="T13" fmla="*/ 0 h 15"/>
                  <a:gd name="T14" fmla="*/ 16 w 16"/>
                  <a:gd name="T15" fmla="*/ 2 h 15"/>
                  <a:gd name="T16" fmla="*/ 16 w 16"/>
                  <a:gd name="T17"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5">
                    <a:moveTo>
                      <a:pt x="16" y="13"/>
                    </a:moveTo>
                    <a:cubicBezTo>
                      <a:pt x="16" y="14"/>
                      <a:pt x="14" y="15"/>
                      <a:pt x="13" y="15"/>
                    </a:cubicBezTo>
                    <a:cubicBezTo>
                      <a:pt x="2" y="15"/>
                      <a:pt x="2" y="15"/>
                      <a:pt x="2" y="15"/>
                    </a:cubicBezTo>
                    <a:cubicBezTo>
                      <a:pt x="1" y="15"/>
                      <a:pt x="0" y="14"/>
                      <a:pt x="0" y="13"/>
                    </a:cubicBezTo>
                    <a:cubicBezTo>
                      <a:pt x="0" y="2"/>
                      <a:pt x="0" y="2"/>
                      <a:pt x="0" y="2"/>
                    </a:cubicBezTo>
                    <a:cubicBezTo>
                      <a:pt x="0" y="1"/>
                      <a:pt x="1" y="0"/>
                      <a:pt x="2" y="0"/>
                    </a:cubicBezTo>
                    <a:cubicBezTo>
                      <a:pt x="13" y="0"/>
                      <a:pt x="13" y="0"/>
                      <a:pt x="13" y="0"/>
                    </a:cubicBezTo>
                    <a:cubicBezTo>
                      <a:pt x="14" y="0"/>
                      <a:pt x="16" y="1"/>
                      <a:pt x="16" y="2"/>
                    </a:cubicBezTo>
                    <a:lnTo>
                      <a:pt x="16" y="13"/>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88" name="Freeform 86"/>
              <p:cNvSpPr>
                <a:spLocks/>
              </p:cNvSpPr>
              <p:nvPr/>
            </p:nvSpPr>
            <p:spPr bwMode="gray">
              <a:xfrm>
                <a:off x="10879892" y="722545"/>
                <a:ext cx="64180" cy="62110"/>
              </a:xfrm>
              <a:custGeom>
                <a:avLst/>
                <a:gdLst>
                  <a:gd name="T0" fmla="*/ 16 w 16"/>
                  <a:gd name="T1" fmla="*/ 13 h 15"/>
                  <a:gd name="T2" fmla="*/ 14 w 16"/>
                  <a:gd name="T3" fmla="*/ 15 h 15"/>
                  <a:gd name="T4" fmla="*/ 3 w 16"/>
                  <a:gd name="T5" fmla="*/ 15 h 15"/>
                  <a:gd name="T6" fmla="*/ 0 w 16"/>
                  <a:gd name="T7" fmla="*/ 13 h 15"/>
                  <a:gd name="T8" fmla="*/ 0 w 16"/>
                  <a:gd name="T9" fmla="*/ 2 h 15"/>
                  <a:gd name="T10" fmla="*/ 3 w 16"/>
                  <a:gd name="T11" fmla="*/ 0 h 15"/>
                  <a:gd name="T12" fmla="*/ 14 w 16"/>
                  <a:gd name="T13" fmla="*/ 0 h 15"/>
                  <a:gd name="T14" fmla="*/ 16 w 16"/>
                  <a:gd name="T15" fmla="*/ 2 h 15"/>
                  <a:gd name="T16" fmla="*/ 16 w 16"/>
                  <a:gd name="T17"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5">
                    <a:moveTo>
                      <a:pt x="16" y="13"/>
                    </a:moveTo>
                    <a:cubicBezTo>
                      <a:pt x="16" y="14"/>
                      <a:pt x="15" y="15"/>
                      <a:pt x="14" y="15"/>
                    </a:cubicBezTo>
                    <a:cubicBezTo>
                      <a:pt x="3" y="15"/>
                      <a:pt x="3" y="15"/>
                      <a:pt x="3" y="15"/>
                    </a:cubicBezTo>
                    <a:cubicBezTo>
                      <a:pt x="2" y="15"/>
                      <a:pt x="0" y="14"/>
                      <a:pt x="0" y="13"/>
                    </a:cubicBezTo>
                    <a:cubicBezTo>
                      <a:pt x="0" y="2"/>
                      <a:pt x="0" y="2"/>
                      <a:pt x="0" y="2"/>
                    </a:cubicBezTo>
                    <a:cubicBezTo>
                      <a:pt x="0" y="1"/>
                      <a:pt x="2" y="0"/>
                      <a:pt x="3" y="0"/>
                    </a:cubicBezTo>
                    <a:cubicBezTo>
                      <a:pt x="14" y="0"/>
                      <a:pt x="14" y="0"/>
                      <a:pt x="14" y="0"/>
                    </a:cubicBezTo>
                    <a:cubicBezTo>
                      <a:pt x="15" y="0"/>
                      <a:pt x="16" y="1"/>
                      <a:pt x="16" y="2"/>
                    </a:cubicBezTo>
                    <a:lnTo>
                      <a:pt x="16" y="13"/>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89" name="Freeform 87"/>
              <p:cNvSpPr>
                <a:spLocks/>
              </p:cNvSpPr>
              <p:nvPr/>
            </p:nvSpPr>
            <p:spPr bwMode="gray">
              <a:xfrm>
                <a:off x="10956495" y="722545"/>
                <a:ext cx="64180" cy="62110"/>
              </a:xfrm>
              <a:custGeom>
                <a:avLst/>
                <a:gdLst>
                  <a:gd name="T0" fmla="*/ 16 w 16"/>
                  <a:gd name="T1" fmla="*/ 13 h 15"/>
                  <a:gd name="T2" fmla="*/ 14 w 16"/>
                  <a:gd name="T3" fmla="*/ 15 h 15"/>
                  <a:gd name="T4" fmla="*/ 3 w 16"/>
                  <a:gd name="T5" fmla="*/ 15 h 15"/>
                  <a:gd name="T6" fmla="*/ 0 w 16"/>
                  <a:gd name="T7" fmla="*/ 13 h 15"/>
                  <a:gd name="T8" fmla="*/ 0 w 16"/>
                  <a:gd name="T9" fmla="*/ 2 h 15"/>
                  <a:gd name="T10" fmla="*/ 3 w 16"/>
                  <a:gd name="T11" fmla="*/ 0 h 15"/>
                  <a:gd name="T12" fmla="*/ 14 w 16"/>
                  <a:gd name="T13" fmla="*/ 0 h 15"/>
                  <a:gd name="T14" fmla="*/ 16 w 16"/>
                  <a:gd name="T15" fmla="*/ 2 h 15"/>
                  <a:gd name="T16" fmla="*/ 16 w 16"/>
                  <a:gd name="T17"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5">
                    <a:moveTo>
                      <a:pt x="16" y="13"/>
                    </a:moveTo>
                    <a:cubicBezTo>
                      <a:pt x="16" y="14"/>
                      <a:pt x="15" y="15"/>
                      <a:pt x="14" y="15"/>
                    </a:cubicBezTo>
                    <a:cubicBezTo>
                      <a:pt x="3" y="15"/>
                      <a:pt x="3" y="15"/>
                      <a:pt x="3" y="15"/>
                    </a:cubicBezTo>
                    <a:cubicBezTo>
                      <a:pt x="1" y="15"/>
                      <a:pt x="0" y="14"/>
                      <a:pt x="0" y="13"/>
                    </a:cubicBezTo>
                    <a:cubicBezTo>
                      <a:pt x="0" y="2"/>
                      <a:pt x="0" y="2"/>
                      <a:pt x="0" y="2"/>
                    </a:cubicBezTo>
                    <a:cubicBezTo>
                      <a:pt x="0" y="1"/>
                      <a:pt x="1" y="0"/>
                      <a:pt x="3" y="0"/>
                    </a:cubicBezTo>
                    <a:cubicBezTo>
                      <a:pt x="14" y="0"/>
                      <a:pt x="14" y="0"/>
                      <a:pt x="14" y="0"/>
                    </a:cubicBezTo>
                    <a:cubicBezTo>
                      <a:pt x="15" y="0"/>
                      <a:pt x="16" y="1"/>
                      <a:pt x="16" y="2"/>
                    </a:cubicBezTo>
                    <a:lnTo>
                      <a:pt x="16" y="13"/>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90" name="Freeform 88"/>
              <p:cNvSpPr>
                <a:spLocks/>
              </p:cNvSpPr>
              <p:nvPr/>
            </p:nvSpPr>
            <p:spPr bwMode="gray">
              <a:xfrm>
                <a:off x="10318833" y="722545"/>
                <a:ext cx="368519" cy="62110"/>
              </a:xfrm>
              <a:custGeom>
                <a:avLst/>
                <a:gdLst>
                  <a:gd name="T0" fmla="*/ 2 w 91"/>
                  <a:gd name="T1" fmla="*/ 15 h 15"/>
                  <a:gd name="T2" fmla="*/ 89 w 91"/>
                  <a:gd name="T3" fmla="*/ 15 h 15"/>
                  <a:gd name="T4" fmla="*/ 91 w 91"/>
                  <a:gd name="T5" fmla="*/ 13 h 15"/>
                  <a:gd name="T6" fmla="*/ 91 w 91"/>
                  <a:gd name="T7" fmla="*/ 2 h 15"/>
                  <a:gd name="T8" fmla="*/ 89 w 91"/>
                  <a:gd name="T9" fmla="*/ 0 h 15"/>
                  <a:gd name="T10" fmla="*/ 2 w 91"/>
                  <a:gd name="T11" fmla="*/ 0 h 15"/>
                  <a:gd name="T12" fmla="*/ 0 w 91"/>
                  <a:gd name="T13" fmla="*/ 2 h 15"/>
                  <a:gd name="T14" fmla="*/ 0 w 91"/>
                  <a:gd name="T15" fmla="*/ 13 h 15"/>
                  <a:gd name="T16" fmla="*/ 2 w 91"/>
                  <a:gd name="T1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5">
                    <a:moveTo>
                      <a:pt x="2" y="15"/>
                    </a:moveTo>
                    <a:cubicBezTo>
                      <a:pt x="89" y="15"/>
                      <a:pt x="89" y="15"/>
                      <a:pt x="89" y="15"/>
                    </a:cubicBezTo>
                    <a:cubicBezTo>
                      <a:pt x="90" y="15"/>
                      <a:pt x="91" y="14"/>
                      <a:pt x="91" y="13"/>
                    </a:cubicBezTo>
                    <a:cubicBezTo>
                      <a:pt x="91" y="2"/>
                      <a:pt x="91" y="2"/>
                      <a:pt x="91" y="2"/>
                    </a:cubicBezTo>
                    <a:cubicBezTo>
                      <a:pt x="91" y="1"/>
                      <a:pt x="90" y="0"/>
                      <a:pt x="89" y="0"/>
                    </a:cubicBezTo>
                    <a:cubicBezTo>
                      <a:pt x="2" y="0"/>
                      <a:pt x="2" y="0"/>
                      <a:pt x="2" y="0"/>
                    </a:cubicBezTo>
                    <a:cubicBezTo>
                      <a:pt x="1" y="0"/>
                      <a:pt x="0" y="1"/>
                      <a:pt x="0" y="2"/>
                    </a:cubicBezTo>
                    <a:cubicBezTo>
                      <a:pt x="0" y="13"/>
                      <a:pt x="0" y="13"/>
                      <a:pt x="0" y="13"/>
                    </a:cubicBezTo>
                    <a:cubicBezTo>
                      <a:pt x="0" y="14"/>
                      <a:pt x="1" y="15"/>
                      <a:pt x="2" y="15"/>
                    </a:cubicBez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91" name="Freeform 89"/>
              <p:cNvSpPr>
                <a:spLocks/>
              </p:cNvSpPr>
              <p:nvPr/>
            </p:nvSpPr>
            <p:spPr bwMode="gray">
              <a:xfrm>
                <a:off x="10153206" y="722545"/>
                <a:ext cx="64180" cy="62110"/>
              </a:xfrm>
              <a:custGeom>
                <a:avLst/>
                <a:gdLst>
                  <a:gd name="T0" fmla="*/ 0 w 16"/>
                  <a:gd name="T1" fmla="*/ 2 h 15"/>
                  <a:gd name="T2" fmla="*/ 3 w 16"/>
                  <a:gd name="T3" fmla="*/ 0 h 15"/>
                  <a:gd name="T4" fmla="*/ 14 w 16"/>
                  <a:gd name="T5" fmla="*/ 0 h 15"/>
                  <a:gd name="T6" fmla="*/ 16 w 16"/>
                  <a:gd name="T7" fmla="*/ 2 h 15"/>
                  <a:gd name="T8" fmla="*/ 16 w 16"/>
                  <a:gd name="T9" fmla="*/ 13 h 15"/>
                  <a:gd name="T10" fmla="*/ 14 w 16"/>
                  <a:gd name="T11" fmla="*/ 15 h 15"/>
                  <a:gd name="T12" fmla="*/ 3 w 16"/>
                  <a:gd name="T13" fmla="*/ 15 h 15"/>
                  <a:gd name="T14" fmla="*/ 0 w 16"/>
                  <a:gd name="T15" fmla="*/ 13 h 15"/>
                  <a:gd name="T16" fmla="*/ 0 w 16"/>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5">
                    <a:moveTo>
                      <a:pt x="0" y="2"/>
                    </a:moveTo>
                    <a:cubicBezTo>
                      <a:pt x="0" y="1"/>
                      <a:pt x="1" y="0"/>
                      <a:pt x="3" y="0"/>
                    </a:cubicBezTo>
                    <a:cubicBezTo>
                      <a:pt x="14" y="0"/>
                      <a:pt x="14" y="0"/>
                      <a:pt x="14" y="0"/>
                    </a:cubicBezTo>
                    <a:cubicBezTo>
                      <a:pt x="15" y="0"/>
                      <a:pt x="16" y="1"/>
                      <a:pt x="16" y="2"/>
                    </a:cubicBezTo>
                    <a:cubicBezTo>
                      <a:pt x="16" y="13"/>
                      <a:pt x="16" y="13"/>
                      <a:pt x="16" y="13"/>
                    </a:cubicBezTo>
                    <a:cubicBezTo>
                      <a:pt x="16" y="14"/>
                      <a:pt x="15" y="15"/>
                      <a:pt x="14" y="15"/>
                    </a:cubicBezTo>
                    <a:cubicBezTo>
                      <a:pt x="3" y="15"/>
                      <a:pt x="3" y="15"/>
                      <a:pt x="3" y="15"/>
                    </a:cubicBezTo>
                    <a:cubicBezTo>
                      <a:pt x="1" y="15"/>
                      <a:pt x="0" y="14"/>
                      <a:pt x="0" y="13"/>
                    </a:cubicBezTo>
                    <a:lnTo>
                      <a:pt x="0" y="2"/>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92" name="Freeform 90"/>
              <p:cNvSpPr>
                <a:spLocks/>
              </p:cNvSpPr>
              <p:nvPr/>
            </p:nvSpPr>
            <p:spPr bwMode="gray">
              <a:xfrm>
                <a:off x="9929610" y="722545"/>
                <a:ext cx="60040" cy="24844"/>
              </a:xfrm>
              <a:custGeom>
                <a:avLst/>
                <a:gdLst>
                  <a:gd name="T0" fmla="*/ 15 w 15"/>
                  <a:gd name="T1" fmla="*/ 4 h 6"/>
                  <a:gd name="T2" fmla="*/ 13 w 15"/>
                  <a:gd name="T3" fmla="*/ 6 h 6"/>
                  <a:gd name="T4" fmla="*/ 2 w 15"/>
                  <a:gd name="T5" fmla="*/ 6 h 6"/>
                  <a:gd name="T6" fmla="*/ 0 w 15"/>
                  <a:gd name="T7" fmla="*/ 4 h 6"/>
                  <a:gd name="T8" fmla="*/ 0 w 15"/>
                  <a:gd name="T9" fmla="*/ 2 h 6"/>
                  <a:gd name="T10" fmla="*/ 2 w 15"/>
                  <a:gd name="T11" fmla="*/ 0 h 6"/>
                  <a:gd name="T12" fmla="*/ 13 w 15"/>
                  <a:gd name="T13" fmla="*/ 0 h 6"/>
                  <a:gd name="T14" fmla="*/ 15 w 15"/>
                  <a:gd name="T15" fmla="*/ 2 h 6"/>
                  <a:gd name="T16" fmla="*/ 15 w 15"/>
                  <a:gd name="T1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6">
                    <a:moveTo>
                      <a:pt x="15" y="4"/>
                    </a:moveTo>
                    <a:cubicBezTo>
                      <a:pt x="15" y="5"/>
                      <a:pt x="14" y="6"/>
                      <a:pt x="13" y="6"/>
                    </a:cubicBezTo>
                    <a:cubicBezTo>
                      <a:pt x="2" y="6"/>
                      <a:pt x="2" y="6"/>
                      <a:pt x="2" y="6"/>
                    </a:cubicBezTo>
                    <a:cubicBezTo>
                      <a:pt x="1" y="6"/>
                      <a:pt x="0" y="5"/>
                      <a:pt x="0" y="4"/>
                    </a:cubicBezTo>
                    <a:cubicBezTo>
                      <a:pt x="0" y="2"/>
                      <a:pt x="0" y="2"/>
                      <a:pt x="0" y="2"/>
                    </a:cubicBezTo>
                    <a:cubicBezTo>
                      <a:pt x="0" y="1"/>
                      <a:pt x="1" y="0"/>
                      <a:pt x="2" y="0"/>
                    </a:cubicBezTo>
                    <a:cubicBezTo>
                      <a:pt x="13" y="0"/>
                      <a:pt x="13" y="0"/>
                      <a:pt x="13" y="0"/>
                    </a:cubicBezTo>
                    <a:cubicBezTo>
                      <a:pt x="14" y="0"/>
                      <a:pt x="15" y="1"/>
                      <a:pt x="15" y="2"/>
                    </a:cubicBezTo>
                    <a:lnTo>
                      <a:pt x="15" y="4"/>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93" name="Freeform 91"/>
              <p:cNvSpPr>
                <a:spLocks/>
              </p:cNvSpPr>
              <p:nvPr/>
            </p:nvSpPr>
            <p:spPr bwMode="gray">
              <a:xfrm>
                <a:off x="10002072" y="722545"/>
                <a:ext cx="64180" cy="62110"/>
              </a:xfrm>
              <a:custGeom>
                <a:avLst/>
                <a:gdLst>
                  <a:gd name="T0" fmla="*/ 16 w 16"/>
                  <a:gd name="T1" fmla="*/ 13 h 15"/>
                  <a:gd name="T2" fmla="*/ 14 w 16"/>
                  <a:gd name="T3" fmla="*/ 15 h 15"/>
                  <a:gd name="T4" fmla="*/ 3 w 16"/>
                  <a:gd name="T5" fmla="*/ 15 h 15"/>
                  <a:gd name="T6" fmla="*/ 0 w 16"/>
                  <a:gd name="T7" fmla="*/ 13 h 15"/>
                  <a:gd name="T8" fmla="*/ 0 w 16"/>
                  <a:gd name="T9" fmla="*/ 2 h 15"/>
                  <a:gd name="T10" fmla="*/ 3 w 16"/>
                  <a:gd name="T11" fmla="*/ 0 h 15"/>
                  <a:gd name="T12" fmla="*/ 14 w 16"/>
                  <a:gd name="T13" fmla="*/ 0 h 15"/>
                  <a:gd name="T14" fmla="*/ 16 w 16"/>
                  <a:gd name="T15" fmla="*/ 2 h 15"/>
                  <a:gd name="T16" fmla="*/ 16 w 16"/>
                  <a:gd name="T17"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5">
                    <a:moveTo>
                      <a:pt x="16" y="13"/>
                    </a:moveTo>
                    <a:cubicBezTo>
                      <a:pt x="16" y="14"/>
                      <a:pt x="15" y="15"/>
                      <a:pt x="14" y="15"/>
                    </a:cubicBezTo>
                    <a:cubicBezTo>
                      <a:pt x="3" y="15"/>
                      <a:pt x="3" y="15"/>
                      <a:pt x="3" y="15"/>
                    </a:cubicBezTo>
                    <a:cubicBezTo>
                      <a:pt x="2" y="15"/>
                      <a:pt x="0" y="14"/>
                      <a:pt x="0" y="13"/>
                    </a:cubicBezTo>
                    <a:cubicBezTo>
                      <a:pt x="0" y="2"/>
                      <a:pt x="0" y="2"/>
                      <a:pt x="0" y="2"/>
                    </a:cubicBezTo>
                    <a:cubicBezTo>
                      <a:pt x="0" y="1"/>
                      <a:pt x="2" y="0"/>
                      <a:pt x="3" y="0"/>
                    </a:cubicBezTo>
                    <a:cubicBezTo>
                      <a:pt x="14" y="0"/>
                      <a:pt x="14" y="0"/>
                      <a:pt x="14" y="0"/>
                    </a:cubicBezTo>
                    <a:cubicBezTo>
                      <a:pt x="15" y="0"/>
                      <a:pt x="16" y="1"/>
                      <a:pt x="16" y="2"/>
                    </a:cubicBezTo>
                    <a:lnTo>
                      <a:pt x="16" y="13"/>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94" name="Freeform 92"/>
              <p:cNvSpPr>
                <a:spLocks/>
              </p:cNvSpPr>
              <p:nvPr/>
            </p:nvSpPr>
            <p:spPr bwMode="gray">
              <a:xfrm>
                <a:off x="10078674" y="722545"/>
                <a:ext cx="66251" cy="24844"/>
              </a:xfrm>
              <a:custGeom>
                <a:avLst/>
                <a:gdLst>
                  <a:gd name="T0" fmla="*/ 16 w 16"/>
                  <a:gd name="T1" fmla="*/ 4 h 6"/>
                  <a:gd name="T2" fmla="*/ 14 w 16"/>
                  <a:gd name="T3" fmla="*/ 6 h 6"/>
                  <a:gd name="T4" fmla="*/ 3 w 16"/>
                  <a:gd name="T5" fmla="*/ 6 h 6"/>
                  <a:gd name="T6" fmla="*/ 0 w 16"/>
                  <a:gd name="T7" fmla="*/ 4 h 6"/>
                  <a:gd name="T8" fmla="*/ 0 w 16"/>
                  <a:gd name="T9" fmla="*/ 2 h 6"/>
                  <a:gd name="T10" fmla="*/ 3 w 16"/>
                  <a:gd name="T11" fmla="*/ 0 h 6"/>
                  <a:gd name="T12" fmla="*/ 14 w 16"/>
                  <a:gd name="T13" fmla="*/ 0 h 6"/>
                  <a:gd name="T14" fmla="*/ 16 w 16"/>
                  <a:gd name="T15" fmla="*/ 2 h 6"/>
                  <a:gd name="T16" fmla="*/ 16 w 16"/>
                  <a:gd name="T1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6">
                    <a:moveTo>
                      <a:pt x="16" y="4"/>
                    </a:moveTo>
                    <a:cubicBezTo>
                      <a:pt x="16" y="5"/>
                      <a:pt x="15" y="6"/>
                      <a:pt x="14" y="6"/>
                    </a:cubicBezTo>
                    <a:cubicBezTo>
                      <a:pt x="3" y="6"/>
                      <a:pt x="3" y="6"/>
                      <a:pt x="3" y="6"/>
                    </a:cubicBezTo>
                    <a:cubicBezTo>
                      <a:pt x="1" y="6"/>
                      <a:pt x="0" y="5"/>
                      <a:pt x="0" y="4"/>
                    </a:cubicBezTo>
                    <a:cubicBezTo>
                      <a:pt x="0" y="2"/>
                      <a:pt x="0" y="2"/>
                      <a:pt x="0" y="2"/>
                    </a:cubicBezTo>
                    <a:cubicBezTo>
                      <a:pt x="0" y="1"/>
                      <a:pt x="1" y="0"/>
                      <a:pt x="3" y="0"/>
                    </a:cubicBezTo>
                    <a:cubicBezTo>
                      <a:pt x="14" y="0"/>
                      <a:pt x="14" y="0"/>
                      <a:pt x="14" y="0"/>
                    </a:cubicBezTo>
                    <a:cubicBezTo>
                      <a:pt x="15" y="0"/>
                      <a:pt x="16" y="1"/>
                      <a:pt x="16" y="2"/>
                    </a:cubicBezTo>
                    <a:lnTo>
                      <a:pt x="16" y="4"/>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95" name="Freeform 93"/>
              <p:cNvSpPr>
                <a:spLocks/>
              </p:cNvSpPr>
              <p:nvPr/>
            </p:nvSpPr>
            <p:spPr bwMode="gray">
              <a:xfrm>
                <a:off x="9977228" y="877820"/>
                <a:ext cx="66251" cy="64180"/>
              </a:xfrm>
              <a:custGeom>
                <a:avLst/>
                <a:gdLst>
                  <a:gd name="T0" fmla="*/ 16 w 16"/>
                  <a:gd name="T1" fmla="*/ 13 h 16"/>
                  <a:gd name="T2" fmla="*/ 14 w 16"/>
                  <a:gd name="T3" fmla="*/ 16 h 16"/>
                  <a:gd name="T4" fmla="*/ 3 w 16"/>
                  <a:gd name="T5" fmla="*/ 16 h 16"/>
                  <a:gd name="T6" fmla="*/ 0 w 16"/>
                  <a:gd name="T7" fmla="*/ 13 h 16"/>
                  <a:gd name="T8" fmla="*/ 0 w 16"/>
                  <a:gd name="T9" fmla="*/ 3 h 16"/>
                  <a:gd name="T10" fmla="*/ 3 w 16"/>
                  <a:gd name="T11" fmla="*/ 0 h 16"/>
                  <a:gd name="T12" fmla="*/ 14 w 16"/>
                  <a:gd name="T13" fmla="*/ 0 h 16"/>
                  <a:gd name="T14" fmla="*/ 16 w 16"/>
                  <a:gd name="T15" fmla="*/ 3 h 16"/>
                  <a:gd name="T16" fmla="*/ 16 w 16"/>
                  <a:gd name="T17" fmla="*/ 1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6" y="13"/>
                    </a:moveTo>
                    <a:cubicBezTo>
                      <a:pt x="16" y="15"/>
                      <a:pt x="15" y="16"/>
                      <a:pt x="14" y="16"/>
                    </a:cubicBezTo>
                    <a:cubicBezTo>
                      <a:pt x="3" y="16"/>
                      <a:pt x="3" y="16"/>
                      <a:pt x="3" y="16"/>
                    </a:cubicBezTo>
                    <a:cubicBezTo>
                      <a:pt x="2" y="16"/>
                      <a:pt x="0" y="15"/>
                      <a:pt x="0" y="13"/>
                    </a:cubicBezTo>
                    <a:cubicBezTo>
                      <a:pt x="0" y="3"/>
                      <a:pt x="0" y="3"/>
                      <a:pt x="0" y="3"/>
                    </a:cubicBezTo>
                    <a:cubicBezTo>
                      <a:pt x="0" y="1"/>
                      <a:pt x="2" y="0"/>
                      <a:pt x="3" y="0"/>
                    </a:cubicBezTo>
                    <a:cubicBezTo>
                      <a:pt x="14" y="0"/>
                      <a:pt x="14" y="0"/>
                      <a:pt x="14" y="0"/>
                    </a:cubicBezTo>
                    <a:cubicBezTo>
                      <a:pt x="15" y="0"/>
                      <a:pt x="16" y="1"/>
                      <a:pt x="16" y="3"/>
                    </a:cubicBezTo>
                    <a:lnTo>
                      <a:pt x="16" y="13"/>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96" name="Freeform 94"/>
              <p:cNvSpPr>
                <a:spLocks/>
              </p:cNvSpPr>
              <p:nvPr/>
            </p:nvSpPr>
            <p:spPr bwMode="gray">
              <a:xfrm>
                <a:off x="10053830" y="877820"/>
                <a:ext cx="66251" cy="64180"/>
              </a:xfrm>
              <a:custGeom>
                <a:avLst/>
                <a:gdLst>
                  <a:gd name="T0" fmla="*/ 16 w 16"/>
                  <a:gd name="T1" fmla="*/ 13 h 16"/>
                  <a:gd name="T2" fmla="*/ 14 w 16"/>
                  <a:gd name="T3" fmla="*/ 16 h 16"/>
                  <a:gd name="T4" fmla="*/ 3 w 16"/>
                  <a:gd name="T5" fmla="*/ 16 h 16"/>
                  <a:gd name="T6" fmla="*/ 0 w 16"/>
                  <a:gd name="T7" fmla="*/ 13 h 16"/>
                  <a:gd name="T8" fmla="*/ 0 w 16"/>
                  <a:gd name="T9" fmla="*/ 3 h 16"/>
                  <a:gd name="T10" fmla="*/ 3 w 16"/>
                  <a:gd name="T11" fmla="*/ 0 h 16"/>
                  <a:gd name="T12" fmla="*/ 14 w 16"/>
                  <a:gd name="T13" fmla="*/ 0 h 16"/>
                  <a:gd name="T14" fmla="*/ 16 w 16"/>
                  <a:gd name="T15" fmla="*/ 3 h 16"/>
                  <a:gd name="T16" fmla="*/ 16 w 16"/>
                  <a:gd name="T17" fmla="*/ 1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6" y="13"/>
                    </a:moveTo>
                    <a:cubicBezTo>
                      <a:pt x="16" y="15"/>
                      <a:pt x="15" y="16"/>
                      <a:pt x="14" y="16"/>
                    </a:cubicBezTo>
                    <a:cubicBezTo>
                      <a:pt x="3" y="16"/>
                      <a:pt x="3" y="16"/>
                      <a:pt x="3" y="16"/>
                    </a:cubicBezTo>
                    <a:cubicBezTo>
                      <a:pt x="1" y="16"/>
                      <a:pt x="0" y="15"/>
                      <a:pt x="0" y="13"/>
                    </a:cubicBezTo>
                    <a:cubicBezTo>
                      <a:pt x="0" y="3"/>
                      <a:pt x="0" y="3"/>
                      <a:pt x="0" y="3"/>
                    </a:cubicBezTo>
                    <a:cubicBezTo>
                      <a:pt x="0" y="1"/>
                      <a:pt x="1" y="0"/>
                      <a:pt x="3" y="0"/>
                    </a:cubicBezTo>
                    <a:cubicBezTo>
                      <a:pt x="14" y="0"/>
                      <a:pt x="14" y="0"/>
                      <a:pt x="14" y="0"/>
                    </a:cubicBezTo>
                    <a:cubicBezTo>
                      <a:pt x="15" y="0"/>
                      <a:pt x="16" y="1"/>
                      <a:pt x="16" y="3"/>
                    </a:cubicBezTo>
                    <a:lnTo>
                      <a:pt x="16" y="13"/>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97" name="Freeform 95"/>
              <p:cNvSpPr>
                <a:spLocks/>
              </p:cNvSpPr>
              <p:nvPr/>
            </p:nvSpPr>
            <p:spPr bwMode="gray">
              <a:xfrm>
                <a:off x="10132503" y="877820"/>
                <a:ext cx="64180" cy="64180"/>
              </a:xfrm>
              <a:custGeom>
                <a:avLst/>
                <a:gdLst>
                  <a:gd name="T0" fmla="*/ 16 w 16"/>
                  <a:gd name="T1" fmla="*/ 13 h 16"/>
                  <a:gd name="T2" fmla="*/ 13 w 16"/>
                  <a:gd name="T3" fmla="*/ 16 h 16"/>
                  <a:gd name="T4" fmla="*/ 3 w 16"/>
                  <a:gd name="T5" fmla="*/ 16 h 16"/>
                  <a:gd name="T6" fmla="*/ 0 w 16"/>
                  <a:gd name="T7" fmla="*/ 13 h 16"/>
                  <a:gd name="T8" fmla="*/ 0 w 16"/>
                  <a:gd name="T9" fmla="*/ 3 h 16"/>
                  <a:gd name="T10" fmla="*/ 3 w 16"/>
                  <a:gd name="T11" fmla="*/ 0 h 16"/>
                  <a:gd name="T12" fmla="*/ 13 w 16"/>
                  <a:gd name="T13" fmla="*/ 0 h 16"/>
                  <a:gd name="T14" fmla="*/ 16 w 16"/>
                  <a:gd name="T15" fmla="*/ 3 h 16"/>
                  <a:gd name="T16" fmla="*/ 16 w 16"/>
                  <a:gd name="T17" fmla="*/ 1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6" y="13"/>
                    </a:moveTo>
                    <a:cubicBezTo>
                      <a:pt x="16" y="15"/>
                      <a:pt x="15" y="16"/>
                      <a:pt x="13" y="16"/>
                    </a:cubicBezTo>
                    <a:cubicBezTo>
                      <a:pt x="3" y="16"/>
                      <a:pt x="3" y="16"/>
                      <a:pt x="3" y="16"/>
                    </a:cubicBezTo>
                    <a:cubicBezTo>
                      <a:pt x="1" y="16"/>
                      <a:pt x="0" y="15"/>
                      <a:pt x="0" y="13"/>
                    </a:cubicBezTo>
                    <a:cubicBezTo>
                      <a:pt x="0" y="3"/>
                      <a:pt x="0" y="3"/>
                      <a:pt x="0" y="3"/>
                    </a:cubicBezTo>
                    <a:cubicBezTo>
                      <a:pt x="0" y="1"/>
                      <a:pt x="1" y="0"/>
                      <a:pt x="3" y="0"/>
                    </a:cubicBezTo>
                    <a:cubicBezTo>
                      <a:pt x="13" y="0"/>
                      <a:pt x="13" y="0"/>
                      <a:pt x="13" y="0"/>
                    </a:cubicBezTo>
                    <a:cubicBezTo>
                      <a:pt x="15" y="0"/>
                      <a:pt x="16" y="1"/>
                      <a:pt x="16" y="3"/>
                    </a:cubicBezTo>
                    <a:lnTo>
                      <a:pt x="16" y="13"/>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98" name="Freeform 96"/>
              <p:cNvSpPr>
                <a:spLocks/>
              </p:cNvSpPr>
              <p:nvPr/>
            </p:nvSpPr>
            <p:spPr bwMode="gray">
              <a:xfrm>
                <a:off x="10209105" y="877820"/>
                <a:ext cx="64180" cy="64180"/>
              </a:xfrm>
              <a:custGeom>
                <a:avLst/>
                <a:gdLst>
                  <a:gd name="T0" fmla="*/ 16 w 16"/>
                  <a:gd name="T1" fmla="*/ 13 h 16"/>
                  <a:gd name="T2" fmla="*/ 13 w 16"/>
                  <a:gd name="T3" fmla="*/ 16 h 16"/>
                  <a:gd name="T4" fmla="*/ 2 w 16"/>
                  <a:gd name="T5" fmla="*/ 16 h 16"/>
                  <a:gd name="T6" fmla="*/ 0 w 16"/>
                  <a:gd name="T7" fmla="*/ 13 h 16"/>
                  <a:gd name="T8" fmla="*/ 0 w 16"/>
                  <a:gd name="T9" fmla="*/ 3 h 16"/>
                  <a:gd name="T10" fmla="*/ 2 w 16"/>
                  <a:gd name="T11" fmla="*/ 0 h 16"/>
                  <a:gd name="T12" fmla="*/ 13 w 16"/>
                  <a:gd name="T13" fmla="*/ 0 h 16"/>
                  <a:gd name="T14" fmla="*/ 16 w 16"/>
                  <a:gd name="T15" fmla="*/ 3 h 16"/>
                  <a:gd name="T16" fmla="*/ 16 w 16"/>
                  <a:gd name="T17" fmla="*/ 1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6" y="13"/>
                    </a:moveTo>
                    <a:cubicBezTo>
                      <a:pt x="16" y="15"/>
                      <a:pt x="15" y="16"/>
                      <a:pt x="13" y="16"/>
                    </a:cubicBezTo>
                    <a:cubicBezTo>
                      <a:pt x="2" y="16"/>
                      <a:pt x="2" y="16"/>
                      <a:pt x="2" y="16"/>
                    </a:cubicBezTo>
                    <a:cubicBezTo>
                      <a:pt x="1" y="16"/>
                      <a:pt x="0" y="15"/>
                      <a:pt x="0" y="13"/>
                    </a:cubicBezTo>
                    <a:cubicBezTo>
                      <a:pt x="0" y="3"/>
                      <a:pt x="0" y="3"/>
                      <a:pt x="0" y="3"/>
                    </a:cubicBezTo>
                    <a:cubicBezTo>
                      <a:pt x="0" y="1"/>
                      <a:pt x="1" y="0"/>
                      <a:pt x="2" y="0"/>
                    </a:cubicBezTo>
                    <a:cubicBezTo>
                      <a:pt x="13" y="0"/>
                      <a:pt x="13" y="0"/>
                      <a:pt x="13" y="0"/>
                    </a:cubicBezTo>
                    <a:cubicBezTo>
                      <a:pt x="15" y="0"/>
                      <a:pt x="16" y="1"/>
                      <a:pt x="16" y="3"/>
                    </a:cubicBezTo>
                    <a:lnTo>
                      <a:pt x="16" y="13"/>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00" name="Freeform 98"/>
              <p:cNvSpPr>
                <a:spLocks/>
              </p:cNvSpPr>
              <p:nvPr/>
            </p:nvSpPr>
            <p:spPr bwMode="gray">
              <a:xfrm>
                <a:off x="10364380" y="877820"/>
                <a:ext cx="60040" cy="64180"/>
              </a:xfrm>
              <a:custGeom>
                <a:avLst/>
                <a:gdLst>
                  <a:gd name="T0" fmla="*/ 15 w 15"/>
                  <a:gd name="T1" fmla="*/ 13 h 16"/>
                  <a:gd name="T2" fmla="*/ 13 w 15"/>
                  <a:gd name="T3" fmla="*/ 16 h 16"/>
                  <a:gd name="T4" fmla="*/ 2 w 15"/>
                  <a:gd name="T5" fmla="*/ 16 h 16"/>
                  <a:gd name="T6" fmla="*/ 0 w 15"/>
                  <a:gd name="T7" fmla="*/ 13 h 16"/>
                  <a:gd name="T8" fmla="*/ 0 w 15"/>
                  <a:gd name="T9" fmla="*/ 3 h 16"/>
                  <a:gd name="T10" fmla="*/ 2 w 15"/>
                  <a:gd name="T11" fmla="*/ 0 h 16"/>
                  <a:gd name="T12" fmla="*/ 13 w 15"/>
                  <a:gd name="T13" fmla="*/ 0 h 16"/>
                  <a:gd name="T14" fmla="*/ 15 w 15"/>
                  <a:gd name="T15" fmla="*/ 3 h 16"/>
                  <a:gd name="T16" fmla="*/ 15 w 15"/>
                  <a:gd name="T17" fmla="*/ 1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15" y="13"/>
                    </a:moveTo>
                    <a:cubicBezTo>
                      <a:pt x="15" y="15"/>
                      <a:pt x="14" y="16"/>
                      <a:pt x="13" y="16"/>
                    </a:cubicBezTo>
                    <a:cubicBezTo>
                      <a:pt x="2" y="16"/>
                      <a:pt x="2" y="16"/>
                      <a:pt x="2" y="16"/>
                    </a:cubicBezTo>
                    <a:cubicBezTo>
                      <a:pt x="1" y="16"/>
                      <a:pt x="0" y="15"/>
                      <a:pt x="0" y="13"/>
                    </a:cubicBezTo>
                    <a:cubicBezTo>
                      <a:pt x="0" y="3"/>
                      <a:pt x="0" y="3"/>
                      <a:pt x="0" y="3"/>
                    </a:cubicBezTo>
                    <a:cubicBezTo>
                      <a:pt x="0" y="1"/>
                      <a:pt x="1" y="0"/>
                      <a:pt x="2" y="0"/>
                    </a:cubicBezTo>
                    <a:cubicBezTo>
                      <a:pt x="13" y="0"/>
                      <a:pt x="13" y="0"/>
                      <a:pt x="13" y="0"/>
                    </a:cubicBezTo>
                    <a:cubicBezTo>
                      <a:pt x="14" y="0"/>
                      <a:pt x="15" y="1"/>
                      <a:pt x="15" y="3"/>
                    </a:cubicBezTo>
                    <a:lnTo>
                      <a:pt x="15" y="13"/>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01" name="Freeform 99"/>
              <p:cNvSpPr>
                <a:spLocks/>
              </p:cNvSpPr>
              <p:nvPr/>
            </p:nvSpPr>
            <p:spPr bwMode="gray">
              <a:xfrm>
                <a:off x="10436841" y="877820"/>
                <a:ext cx="64180" cy="64180"/>
              </a:xfrm>
              <a:custGeom>
                <a:avLst/>
                <a:gdLst>
                  <a:gd name="T0" fmla="*/ 16 w 16"/>
                  <a:gd name="T1" fmla="*/ 13 h 16"/>
                  <a:gd name="T2" fmla="*/ 14 w 16"/>
                  <a:gd name="T3" fmla="*/ 16 h 16"/>
                  <a:gd name="T4" fmla="*/ 3 w 16"/>
                  <a:gd name="T5" fmla="*/ 16 h 16"/>
                  <a:gd name="T6" fmla="*/ 0 w 16"/>
                  <a:gd name="T7" fmla="*/ 13 h 16"/>
                  <a:gd name="T8" fmla="*/ 0 w 16"/>
                  <a:gd name="T9" fmla="*/ 3 h 16"/>
                  <a:gd name="T10" fmla="*/ 3 w 16"/>
                  <a:gd name="T11" fmla="*/ 0 h 16"/>
                  <a:gd name="T12" fmla="*/ 14 w 16"/>
                  <a:gd name="T13" fmla="*/ 0 h 16"/>
                  <a:gd name="T14" fmla="*/ 16 w 16"/>
                  <a:gd name="T15" fmla="*/ 3 h 16"/>
                  <a:gd name="T16" fmla="*/ 16 w 16"/>
                  <a:gd name="T17" fmla="*/ 1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6" y="13"/>
                    </a:moveTo>
                    <a:cubicBezTo>
                      <a:pt x="16" y="15"/>
                      <a:pt x="15" y="16"/>
                      <a:pt x="14" y="16"/>
                    </a:cubicBezTo>
                    <a:cubicBezTo>
                      <a:pt x="3" y="16"/>
                      <a:pt x="3" y="16"/>
                      <a:pt x="3" y="16"/>
                    </a:cubicBezTo>
                    <a:cubicBezTo>
                      <a:pt x="2" y="16"/>
                      <a:pt x="0" y="15"/>
                      <a:pt x="0" y="13"/>
                    </a:cubicBezTo>
                    <a:cubicBezTo>
                      <a:pt x="0" y="3"/>
                      <a:pt x="0" y="3"/>
                      <a:pt x="0" y="3"/>
                    </a:cubicBezTo>
                    <a:cubicBezTo>
                      <a:pt x="0" y="1"/>
                      <a:pt x="2" y="0"/>
                      <a:pt x="3" y="0"/>
                    </a:cubicBezTo>
                    <a:cubicBezTo>
                      <a:pt x="14" y="0"/>
                      <a:pt x="14" y="0"/>
                      <a:pt x="14" y="0"/>
                    </a:cubicBezTo>
                    <a:cubicBezTo>
                      <a:pt x="15" y="0"/>
                      <a:pt x="16" y="1"/>
                      <a:pt x="16" y="3"/>
                    </a:cubicBezTo>
                    <a:lnTo>
                      <a:pt x="16" y="13"/>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02" name="Freeform 100"/>
              <p:cNvSpPr>
                <a:spLocks/>
              </p:cNvSpPr>
              <p:nvPr/>
            </p:nvSpPr>
            <p:spPr bwMode="gray">
              <a:xfrm>
                <a:off x="10513444" y="877820"/>
                <a:ext cx="64180" cy="64180"/>
              </a:xfrm>
              <a:custGeom>
                <a:avLst/>
                <a:gdLst>
                  <a:gd name="T0" fmla="*/ 16 w 16"/>
                  <a:gd name="T1" fmla="*/ 13 h 16"/>
                  <a:gd name="T2" fmla="*/ 14 w 16"/>
                  <a:gd name="T3" fmla="*/ 16 h 16"/>
                  <a:gd name="T4" fmla="*/ 3 w 16"/>
                  <a:gd name="T5" fmla="*/ 16 h 16"/>
                  <a:gd name="T6" fmla="*/ 0 w 16"/>
                  <a:gd name="T7" fmla="*/ 13 h 16"/>
                  <a:gd name="T8" fmla="*/ 0 w 16"/>
                  <a:gd name="T9" fmla="*/ 3 h 16"/>
                  <a:gd name="T10" fmla="*/ 3 w 16"/>
                  <a:gd name="T11" fmla="*/ 0 h 16"/>
                  <a:gd name="T12" fmla="*/ 14 w 16"/>
                  <a:gd name="T13" fmla="*/ 0 h 16"/>
                  <a:gd name="T14" fmla="*/ 16 w 16"/>
                  <a:gd name="T15" fmla="*/ 3 h 16"/>
                  <a:gd name="T16" fmla="*/ 16 w 16"/>
                  <a:gd name="T17" fmla="*/ 1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6" y="13"/>
                    </a:moveTo>
                    <a:cubicBezTo>
                      <a:pt x="16" y="15"/>
                      <a:pt x="15" y="16"/>
                      <a:pt x="14" y="16"/>
                    </a:cubicBezTo>
                    <a:cubicBezTo>
                      <a:pt x="3" y="16"/>
                      <a:pt x="3" y="16"/>
                      <a:pt x="3" y="16"/>
                    </a:cubicBezTo>
                    <a:cubicBezTo>
                      <a:pt x="1" y="16"/>
                      <a:pt x="0" y="15"/>
                      <a:pt x="0" y="13"/>
                    </a:cubicBezTo>
                    <a:cubicBezTo>
                      <a:pt x="0" y="3"/>
                      <a:pt x="0" y="3"/>
                      <a:pt x="0" y="3"/>
                    </a:cubicBezTo>
                    <a:cubicBezTo>
                      <a:pt x="0" y="1"/>
                      <a:pt x="1" y="0"/>
                      <a:pt x="3" y="0"/>
                    </a:cubicBezTo>
                    <a:cubicBezTo>
                      <a:pt x="14" y="0"/>
                      <a:pt x="14" y="0"/>
                      <a:pt x="14" y="0"/>
                    </a:cubicBezTo>
                    <a:cubicBezTo>
                      <a:pt x="15" y="0"/>
                      <a:pt x="16" y="1"/>
                      <a:pt x="16" y="3"/>
                    </a:cubicBezTo>
                    <a:lnTo>
                      <a:pt x="16" y="13"/>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03" name="Freeform 101"/>
              <p:cNvSpPr>
                <a:spLocks/>
              </p:cNvSpPr>
              <p:nvPr/>
            </p:nvSpPr>
            <p:spPr bwMode="gray">
              <a:xfrm>
                <a:off x="10590046" y="877820"/>
                <a:ext cx="66251" cy="64180"/>
              </a:xfrm>
              <a:custGeom>
                <a:avLst/>
                <a:gdLst>
                  <a:gd name="T0" fmla="*/ 16 w 16"/>
                  <a:gd name="T1" fmla="*/ 13 h 16"/>
                  <a:gd name="T2" fmla="*/ 13 w 16"/>
                  <a:gd name="T3" fmla="*/ 16 h 16"/>
                  <a:gd name="T4" fmla="*/ 3 w 16"/>
                  <a:gd name="T5" fmla="*/ 16 h 16"/>
                  <a:gd name="T6" fmla="*/ 0 w 16"/>
                  <a:gd name="T7" fmla="*/ 13 h 16"/>
                  <a:gd name="T8" fmla="*/ 0 w 16"/>
                  <a:gd name="T9" fmla="*/ 3 h 16"/>
                  <a:gd name="T10" fmla="*/ 3 w 16"/>
                  <a:gd name="T11" fmla="*/ 0 h 16"/>
                  <a:gd name="T12" fmla="*/ 13 w 16"/>
                  <a:gd name="T13" fmla="*/ 0 h 16"/>
                  <a:gd name="T14" fmla="*/ 16 w 16"/>
                  <a:gd name="T15" fmla="*/ 3 h 16"/>
                  <a:gd name="T16" fmla="*/ 16 w 16"/>
                  <a:gd name="T17" fmla="*/ 1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6" y="13"/>
                    </a:moveTo>
                    <a:cubicBezTo>
                      <a:pt x="16" y="15"/>
                      <a:pt x="15" y="16"/>
                      <a:pt x="13" y="16"/>
                    </a:cubicBezTo>
                    <a:cubicBezTo>
                      <a:pt x="3" y="16"/>
                      <a:pt x="3" y="16"/>
                      <a:pt x="3" y="16"/>
                    </a:cubicBezTo>
                    <a:cubicBezTo>
                      <a:pt x="1" y="16"/>
                      <a:pt x="0" y="15"/>
                      <a:pt x="0" y="13"/>
                    </a:cubicBezTo>
                    <a:cubicBezTo>
                      <a:pt x="0" y="3"/>
                      <a:pt x="0" y="3"/>
                      <a:pt x="0" y="3"/>
                    </a:cubicBezTo>
                    <a:cubicBezTo>
                      <a:pt x="0" y="1"/>
                      <a:pt x="1" y="0"/>
                      <a:pt x="3" y="0"/>
                    </a:cubicBezTo>
                    <a:cubicBezTo>
                      <a:pt x="13" y="0"/>
                      <a:pt x="13" y="0"/>
                      <a:pt x="13" y="0"/>
                    </a:cubicBezTo>
                    <a:cubicBezTo>
                      <a:pt x="15" y="0"/>
                      <a:pt x="16" y="1"/>
                      <a:pt x="16" y="3"/>
                    </a:cubicBezTo>
                    <a:lnTo>
                      <a:pt x="16" y="13"/>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04" name="Freeform 102"/>
              <p:cNvSpPr>
                <a:spLocks/>
              </p:cNvSpPr>
              <p:nvPr/>
            </p:nvSpPr>
            <p:spPr bwMode="gray">
              <a:xfrm>
                <a:off x="10668719" y="877820"/>
                <a:ext cx="64180" cy="64180"/>
              </a:xfrm>
              <a:custGeom>
                <a:avLst/>
                <a:gdLst>
                  <a:gd name="T0" fmla="*/ 16 w 16"/>
                  <a:gd name="T1" fmla="*/ 13 h 16"/>
                  <a:gd name="T2" fmla="*/ 13 w 16"/>
                  <a:gd name="T3" fmla="*/ 16 h 16"/>
                  <a:gd name="T4" fmla="*/ 2 w 16"/>
                  <a:gd name="T5" fmla="*/ 16 h 16"/>
                  <a:gd name="T6" fmla="*/ 0 w 16"/>
                  <a:gd name="T7" fmla="*/ 13 h 16"/>
                  <a:gd name="T8" fmla="*/ 0 w 16"/>
                  <a:gd name="T9" fmla="*/ 3 h 16"/>
                  <a:gd name="T10" fmla="*/ 2 w 16"/>
                  <a:gd name="T11" fmla="*/ 0 h 16"/>
                  <a:gd name="T12" fmla="*/ 13 w 16"/>
                  <a:gd name="T13" fmla="*/ 0 h 16"/>
                  <a:gd name="T14" fmla="*/ 16 w 16"/>
                  <a:gd name="T15" fmla="*/ 3 h 16"/>
                  <a:gd name="T16" fmla="*/ 16 w 16"/>
                  <a:gd name="T17" fmla="*/ 1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6" y="13"/>
                    </a:moveTo>
                    <a:cubicBezTo>
                      <a:pt x="16" y="15"/>
                      <a:pt x="15" y="16"/>
                      <a:pt x="13" y="16"/>
                    </a:cubicBezTo>
                    <a:cubicBezTo>
                      <a:pt x="2" y="16"/>
                      <a:pt x="2" y="16"/>
                      <a:pt x="2" y="16"/>
                    </a:cubicBezTo>
                    <a:cubicBezTo>
                      <a:pt x="1" y="16"/>
                      <a:pt x="0" y="15"/>
                      <a:pt x="0" y="13"/>
                    </a:cubicBezTo>
                    <a:cubicBezTo>
                      <a:pt x="0" y="3"/>
                      <a:pt x="0" y="3"/>
                      <a:pt x="0" y="3"/>
                    </a:cubicBezTo>
                    <a:cubicBezTo>
                      <a:pt x="0" y="1"/>
                      <a:pt x="1" y="0"/>
                      <a:pt x="2" y="0"/>
                    </a:cubicBezTo>
                    <a:cubicBezTo>
                      <a:pt x="13" y="0"/>
                      <a:pt x="13" y="0"/>
                      <a:pt x="13" y="0"/>
                    </a:cubicBezTo>
                    <a:cubicBezTo>
                      <a:pt x="15" y="0"/>
                      <a:pt x="16" y="1"/>
                      <a:pt x="16" y="3"/>
                    </a:cubicBezTo>
                    <a:lnTo>
                      <a:pt x="16" y="13"/>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05" name="Freeform 103"/>
              <p:cNvSpPr>
                <a:spLocks/>
              </p:cNvSpPr>
              <p:nvPr/>
            </p:nvSpPr>
            <p:spPr bwMode="gray">
              <a:xfrm>
                <a:off x="10745321" y="877820"/>
                <a:ext cx="64180" cy="64180"/>
              </a:xfrm>
              <a:custGeom>
                <a:avLst/>
                <a:gdLst>
                  <a:gd name="T0" fmla="*/ 16 w 16"/>
                  <a:gd name="T1" fmla="*/ 13 h 16"/>
                  <a:gd name="T2" fmla="*/ 13 w 16"/>
                  <a:gd name="T3" fmla="*/ 16 h 16"/>
                  <a:gd name="T4" fmla="*/ 2 w 16"/>
                  <a:gd name="T5" fmla="*/ 16 h 16"/>
                  <a:gd name="T6" fmla="*/ 0 w 16"/>
                  <a:gd name="T7" fmla="*/ 13 h 16"/>
                  <a:gd name="T8" fmla="*/ 0 w 16"/>
                  <a:gd name="T9" fmla="*/ 3 h 16"/>
                  <a:gd name="T10" fmla="*/ 2 w 16"/>
                  <a:gd name="T11" fmla="*/ 0 h 16"/>
                  <a:gd name="T12" fmla="*/ 13 w 16"/>
                  <a:gd name="T13" fmla="*/ 0 h 16"/>
                  <a:gd name="T14" fmla="*/ 16 w 16"/>
                  <a:gd name="T15" fmla="*/ 3 h 16"/>
                  <a:gd name="T16" fmla="*/ 16 w 16"/>
                  <a:gd name="T17" fmla="*/ 1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6" y="13"/>
                    </a:moveTo>
                    <a:cubicBezTo>
                      <a:pt x="16" y="15"/>
                      <a:pt x="14" y="16"/>
                      <a:pt x="13" y="16"/>
                    </a:cubicBezTo>
                    <a:cubicBezTo>
                      <a:pt x="2" y="16"/>
                      <a:pt x="2" y="16"/>
                      <a:pt x="2" y="16"/>
                    </a:cubicBezTo>
                    <a:cubicBezTo>
                      <a:pt x="1" y="16"/>
                      <a:pt x="0" y="15"/>
                      <a:pt x="0" y="13"/>
                    </a:cubicBezTo>
                    <a:cubicBezTo>
                      <a:pt x="0" y="3"/>
                      <a:pt x="0" y="3"/>
                      <a:pt x="0" y="3"/>
                    </a:cubicBezTo>
                    <a:cubicBezTo>
                      <a:pt x="0" y="1"/>
                      <a:pt x="1" y="0"/>
                      <a:pt x="2" y="0"/>
                    </a:cubicBezTo>
                    <a:cubicBezTo>
                      <a:pt x="13" y="0"/>
                      <a:pt x="13" y="0"/>
                      <a:pt x="13" y="0"/>
                    </a:cubicBezTo>
                    <a:cubicBezTo>
                      <a:pt x="14" y="0"/>
                      <a:pt x="16" y="1"/>
                      <a:pt x="16" y="3"/>
                    </a:cubicBezTo>
                    <a:lnTo>
                      <a:pt x="16" y="13"/>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06" name="Freeform 104"/>
              <p:cNvSpPr>
                <a:spLocks/>
              </p:cNvSpPr>
              <p:nvPr/>
            </p:nvSpPr>
            <p:spPr bwMode="gray">
              <a:xfrm>
                <a:off x="10817782" y="877820"/>
                <a:ext cx="66251" cy="64180"/>
              </a:xfrm>
              <a:custGeom>
                <a:avLst/>
                <a:gdLst>
                  <a:gd name="T0" fmla="*/ 16 w 16"/>
                  <a:gd name="T1" fmla="*/ 13 h 16"/>
                  <a:gd name="T2" fmla="*/ 14 w 16"/>
                  <a:gd name="T3" fmla="*/ 16 h 16"/>
                  <a:gd name="T4" fmla="*/ 3 w 16"/>
                  <a:gd name="T5" fmla="*/ 16 h 16"/>
                  <a:gd name="T6" fmla="*/ 0 w 16"/>
                  <a:gd name="T7" fmla="*/ 13 h 16"/>
                  <a:gd name="T8" fmla="*/ 0 w 16"/>
                  <a:gd name="T9" fmla="*/ 3 h 16"/>
                  <a:gd name="T10" fmla="*/ 3 w 16"/>
                  <a:gd name="T11" fmla="*/ 0 h 16"/>
                  <a:gd name="T12" fmla="*/ 14 w 16"/>
                  <a:gd name="T13" fmla="*/ 0 h 16"/>
                  <a:gd name="T14" fmla="*/ 16 w 16"/>
                  <a:gd name="T15" fmla="*/ 3 h 16"/>
                  <a:gd name="T16" fmla="*/ 16 w 16"/>
                  <a:gd name="T17" fmla="*/ 1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6" y="13"/>
                    </a:moveTo>
                    <a:cubicBezTo>
                      <a:pt x="16" y="15"/>
                      <a:pt x="15" y="16"/>
                      <a:pt x="14" y="16"/>
                    </a:cubicBezTo>
                    <a:cubicBezTo>
                      <a:pt x="3" y="16"/>
                      <a:pt x="3" y="16"/>
                      <a:pt x="3" y="16"/>
                    </a:cubicBezTo>
                    <a:cubicBezTo>
                      <a:pt x="2" y="16"/>
                      <a:pt x="0" y="15"/>
                      <a:pt x="0" y="13"/>
                    </a:cubicBezTo>
                    <a:cubicBezTo>
                      <a:pt x="0" y="3"/>
                      <a:pt x="0" y="3"/>
                      <a:pt x="0" y="3"/>
                    </a:cubicBezTo>
                    <a:cubicBezTo>
                      <a:pt x="0" y="1"/>
                      <a:pt x="2" y="0"/>
                      <a:pt x="3" y="0"/>
                    </a:cubicBezTo>
                    <a:cubicBezTo>
                      <a:pt x="14" y="0"/>
                      <a:pt x="14" y="0"/>
                      <a:pt x="14" y="0"/>
                    </a:cubicBezTo>
                    <a:cubicBezTo>
                      <a:pt x="15" y="0"/>
                      <a:pt x="16" y="1"/>
                      <a:pt x="16" y="3"/>
                    </a:cubicBezTo>
                    <a:lnTo>
                      <a:pt x="16" y="13"/>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07" name="Freeform 105"/>
              <p:cNvSpPr>
                <a:spLocks/>
              </p:cNvSpPr>
              <p:nvPr/>
            </p:nvSpPr>
            <p:spPr bwMode="gray">
              <a:xfrm>
                <a:off x="10894385" y="877820"/>
                <a:ext cx="126290" cy="64180"/>
              </a:xfrm>
              <a:custGeom>
                <a:avLst/>
                <a:gdLst>
                  <a:gd name="T0" fmla="*/ 31 w 31"/>
                  <a:gd name="T1" fmla="*/ 13 h 16"/>
                  <a:gd name="T2" fmla="*/ 29 w 31"/>
                  <a:gd name="T3" fmla="*/ 16 h 16"/>
                  <a:gd name="T4" fmla="*/ 3 w 31"/>
                  <a:gd name="T5" fmla="*/ 16 h 16"/>
                  <a:gd name="T6" fmla="*/ 0 w 31"/>
                  <a:gd name="T7" fmla="*/ 13 h 16"/>
                  <a:gd name="T8" fmla="*/ 0 w 31"/>
                  <a:gd name="T9" fmla="*/ 3 h 16"/>
                  <a:gd name="T10" fmla="*/ 3 w 31"/>
                  <a:gd name="T11" fmla="*/ 0 h 16"/>
                  <a:gd name="T12" fmla="*/ 29 w 31"/>
                  <a:gd name="T13" fmla="*/ 0 h 16"/>
                  <a:gd name="T14" fmla="*/ 31 w 31"/>
                  <a:gd name="T15" fmla="*/ 3 h 16"/>
                  <a:gd name="T16" fmla="*/ 31 w 31"/>
                  <a:gd name="T17" fmla="*/ 1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6">
                    <a:moveTo>
                      <a:pt x="31" y="13"/>
                    </a:moveTo>
                    <a:cubicBezTo>
                      <a:pt x="31" y="15"/>
                      <a:pt x="30" y="16"/>
                      <a:pt x="29" y="16"/>
                    </a:cubicBezTo>
                    <a:cubicBezTo>
                      <a:pt x="3" y="16"/>
                      <a:pt x="3" y="16"/>
                      <a:pt x="3" y="16"/>
                    </a:cubicBezTo>
                    <a:cubicBezTo>
                      <a:pt x="1" y="16"/>
                      <a:pt x="0" y="15"/>
                      <a:pt x="0" y="13"/>
                    </a:cubicBezTo>
                    <a:cubicBezTo>
                      <a:pt x="0" y="3"/>
                      <a:pt x="0" y="3"/>
                      <a:pt x="0" y="3"/>
                    </a:cubicBezTo>
                    <a:cubicBezTo>
                      <a:pt x="0" y="1"/>
                      <a:pt x="1" y="0"/>
                      <a:pt x="3" y="0"/>
                    </a:cubicBezTo>
                    <a:cubicBezTo>
                      <a:pt x="29" y="0"/>
                      <a:pt x="29" y="0"/>
                      <a:pt x="29" y="0"/>
                    </a:cubicBezTo>
                    <a:cubicBezTo>
                      <a:pt x="30" y="0"/>
                      <a:pt x="31" y="1"/>
                      <a:pt x="31" y="3"/>
                    </a:cubicBezTo>
                    <a:lnTo>
                      <a:pt x="31" y="13"/>
                    </a:lnTo>
                    <a:close/>
                  </a:path>
                </a:pathLst>
              </a:custGeom>
              <a:solidFill>
                <a:srgbClr val="DDE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08" name="Freeform 106"/>
              <p:cNvSpPr>
                <a:spLocks/>
              </p:cNvSpPr>
              <p:nvPr/>
            </p:nvSpPr>
            <p:spPr bwMode="gray">
              <a:xfrm>
                <a:off x="10078674" y="1229776"/>
                <a:ext cx="792937" cy="118009"/>
              </a:xfrm>
              <a:custGeom>
                <a:avLst/>
                <a:gdLst>
                  <a:gd name="T0" fmla="*/ 5 w 195"/>
                  <a:gd name="T1" fmla="*/ 0 h 29"/>
                  <a:gd name="T2" fmla="*/ 0 w 195"/>
                  <a:gd name="T3" fmla="*/ 29 h 29"/>
                  <a:gd name="T4" fmla="*/ 195 w 195"/>
                  <a:gd name="T5" fmla="*/ 29 h 29"/>
                  <a:gd name="T6" fmla="*/ 190 w 195"/>
                  <a:gd name="T7" fmla="*/ 0 h 29"/>
                  <a:gd name="T8" fmla="*/ 5 w 195"/>
                  <a:gd name="T9" fmla="*/ 0 h 29"/>
                </a:gdLst>
                <a:ahLst/>
                <a:cxnLst>
                  <a:cxn ang="0">
                    <a:pos x="T0" y="T1"/>
                  </a:cxn>
                  <a:cxn ang="0">
                    <a:pos x="T2" y="T3"/>
                  </a:cxn>
                  <a:cxn ang="0">
                    <a:pos x="T4" y="T5"/>
                  </a:cxn>
                  <a:cxn ang="0">
                    <a:pos x="T6" y="T7"/>
                  </a:cxn>
                  <a:cxn ang="0">
                    <a:pos x="T8" y="T9"/>
                  </a:cxn>
                </a:cxnLst>
                <a:rect l="0" t="0" r="r" b="b"/>
                <a:pathLst>
                  <a:path w="195" h="29">
                    <a:moveTo>
                      <a:pt x="5" y="0"/>
                    </a:moveTo>
                    <a:cubicBezTo>
                      <a:pt x="4" y="9"/>
                      <a:pt x="2" y="19"/>
                      <a:pt x="0" y="29"/>
                    </a:cubicBezTo>
                    <a:cubicBezTo>
                      <a:pt x="195" y="29"/>
                      <a:pt x="195" y="29"/>
                      <a:pt x="195" y="29"/>
                    </a:cubicBezTo>
                    <a:cubicBezTo>
                      <a:pt x="193" y="19"/>
                      <a:pt x="192" y="9"/>
                      <a:pt x="190" y="0"/>
                    </a:cubicBezTo>
                    <a:lnTo>
                      <a:pt x="5" y="0"/>
                    </a:lnTo>
                    <a:close/>
                  </a:path>
                </a:pathLst>
              </a:custGeom>
              <a:solidFill>
                <a:srgbClr val="C0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grpSp>
        <p:sp>
          <p:nvSpPr>
            <p:cNvPr id="419" name="Text Placeholder 4"/>
            <p:cNvSpPr txBox="1">
              <a:spLocks/>
            </p:cNvSpPr>
            <p:nvPr/>
          </p:nvSpPr>
          <p:spPr bwMode="gray">
            <a:xfrm>
              <a:off x="540000" y="3733200"/>
              <a:ext cx="2671200" cy="559792"/>
            </a:xfrm>
            <a:prstGeom prst="rect">
              <a:avLst/>
            </a:prstGeom>
            <a:solidFill>
              <a:srgbClr val="3498DB"/>
            </a:solidFill>
          </p:spPr>
          <p:txBody>
            <a:bodyPr vert="horz" lIns="252000" tIns="36000" rIns="144000" bIns="0" rtlCol="0" anchor="ctr">
              <a:noAutofit/>
            </a:bodyPr>
            <a:lstStyle>
              <a:lvl1pPr marL="0" indent="0" algn="l" defTabSz="914400" rtl="0" eaLnBrk="1" latinLnBrk="0" hangingPunct="1">
                <a:lnSpc>
                  <a:spcPct val="100000"/>
                </a:lnSpc>
                <a:spcBef>
                  <a:spcPts val="0"/>
                </a:spcBef>
                <a:spcAft>
                  <a:spcPts val="1000"/>
                </a:spcAft>
                <a:buFont typeface="Wingdings" panose="05000000000000000000" pitchFamily="2" charset="2"/>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Font typeface="Calibri Light" panose="020F030202020403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Font typeface="Calibri Light" panose="020F030202020403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Font typeface="Calibri Light" panose="020F030202020403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Font typeface="Calibri Light" panose="020F030202020403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1000"/>
                </a:spcAft>
                <a:buClrTx/>
                <a:buSzTx/>
                <a:buFont typeface="Wingdings" panose="05000000000000000000" pitchFamily="2" charset="2"/>
                <a:buNone/>
                <a:tabLst/>
                <a:defRPr/>
              </a:pPr>
              <a:r>
                <a:rPr kumimoji="0" lang="en-US" sz="2000" b="1" i="0" u="none" strike="noStrike" kern="1200" cap="none" spc="0" normalizeH="0" baseline="0" noProof="0" dirty="0">
                  <a:ln>
                    <a:noFill/>
                  </a:ln>
                  <a:effectLst/>
                  <a:uLnTx/>
                  <a:uFillTx/>
                  <a:latin typeface="Bebas Neue" panose="020B0506020202020201" pitchFamily="34" charset="0"/>
                  <a:ea typeface="+mn-ea"/>
                  <a:cs typeface="+mn-cs"/>
                </a:rPr>
                <a:t>DISEÑO CUASI-EXPERIMENTAL</a:t>
              </a:r>
            </a:p>
          </p:txBody>
        </p:sp>
        <p:sp>
          <p:nvSpPr>
            <p:cNvPr id="417" name="Text Placeholder 4"/>
            <p:cNvSpPr txBox="1">
              <a:spLocks/>
            </p:cNvSpPr>
            <p:nvPr/>
          </p:nvSpPr>
          <p:spPr bwMode="gray">
            <a:xfrm>
              <a:off x="540000" y="1511300"/>
              <a:ext cx="2671200" cy="2238216"/>
            </a:xfrm>
            <a:prstGeom prst="rect">
              <a:avLst/>
            </a:prstGeom>
            <a:solidFill>
              <a:srgbClr val="3498DB"/>
            </a:solidFill>
          </p:spPr>
          <p:txBody>
            <a:bodyPr vert="horz" lIns="252000" tIns="36000" rIns="144000" bIns="0" rtlCol="0" anchor="ctr">
              <a:noAutofit/>
            </a:bodyPr>
            <a:lstStyle>
              <a:lvl1pPr marL="0" indent="0" algn="l" defTabSz="914400" rtl="0" eaLnBrk="1" latinLnBrk="0" hangingPunct="1">
                <a:lnSpc>
                  <a:spcPct val="100000"/>
                </a:lnSpc>
                <a:spcBef>
                  <a:spcPts val="0"/>
                </a:spcBef>
                <a:spcAft>
                  <a:spcPts val="1000"/>
                </a:spcAft>
                <a:buFont typeface="Wingdings" panose="05000000000000000000" pitchFamily="2" charset="2"/>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Font typeface="Calibri Light" panose="020F030202020403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Font typeface="Calibri Light" panose="020F030202020403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Font typeface="Calibri Light" panose="020F030202020403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Font typeface="Calibri Light" panose="020F030202020403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1000"/>
                </a:spcAft>
                <a:buClrTx/>
                <a:buSzTx/>
                <a:buFont typeface="Wingdings" panose="05000000000000000000" pitchFamily="2" charset="2"/>
                <a:buNone/>
                <a:tabLst/>
                <a:defRPr/>
              </a:pPr>
              <a:endParaRPr kumimoji="0" lang="en-US" sz="2000" b="0" i="0" u="none" strike="noStrike" kern="1200" cap="none" spc="0" normalizeH="0" baseline="0" noProof="0" dirty="0">
                <a:ln>
                  <a:noFill/>
                </a:ln>
                <a:solidFill>
                  <a:prstClr val="white"/>
                </a:solidFill>
                <a:effectLst/>
                <a:uLnTx/>
                <a:uFillTx/>
                <a:latin typeface="Bebas Neue" panose="020B0506020202020201" pitchFamily="34" charset="0"/>
                <a:ea typeface="+mn-ea"/>
                <a:cs typeface="+mn-cs"/>
              </a:endParaRPr>
            </a:p>
          </p:txBody>
        </p:sp>
      </p:grpSp>
      <p:grpSp>
        <p:nvGrpSpPr>
          <p:cNvPr id="511" name="Grupo 510"/>
          <p:cNvGrpSpPr/>
          <p:nvPr/>
        </p:nvGrpSpPr>
        <p:grpSpPr bwMode="gray">
          <a:xfrm>
            <a:off x="5990789" y="2076074"/>
            <a:ext cx="2671200" cy="3131796"/>
            <a:chOff x="6165600" y="1511300"/>
            <a:chExt cx="2671200" cy="2749936"/>
          </a:xfrm>
        </p:grpSpPr>
        <p:grpSp>
          <p:nvGrpSpPr>
            <p:cNvPr id="513" name="Gruppieren 10492"/>
            <p:cNvGrpSpPr/>
            <p:nvPr/>
          </p:nvGrpSpPr>
          <p:grpSpPr bwMode="gray">
            <a:xfrm rot="20278035">
              <a:off x="6495717" y="1914692"/>
              <a:ext cx="708940" cy="636997"/>
              <a:chOff x="1344556" y="3327400"/>
              <a:chExt cx="750888" cy="674687"/>
            </a:xfrm>
          </p:grpSpPr>
          <p:sp>
            <p:nvSpPr>
              <p:cNvPr id="602" name="Freeform 255"/>
              <p:cNvSpPr>
                <a:spLocks/>
              </p:cNvSpPr>
              <p:nvPr/>
            </p:nvSpPr>
            <p:spPr bwMode="gray">
              <a:xfrm>
                <a:off x="1344556" y="3429000"/>
                <a:ext cx="750888" cy="573087"/>
              </a:xfrm>
              <a:prstGeom prst="roundRect">
                <a:avLst/>
              </a:prstGeom>
              <a:solidFill>
                <a:srgbClr val="9BA3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03" name="Freeform 256"/>
              <p:cNvSpPr>
                <a:spLocks/>
              </p:cNvSpPr>
              <p:nvPr/>
            </p:nvSpPr>
            <p:spPr bwMode="gray">
              <a:xfrm>
                <a:off x="1344556" y="3398838"/>
                <a:ext cx="750888" cy="573087"/>
              </a:xfrm>
              <a:prstGeom prst="roundRect">
                <a:avLst/>
              </a:prstGeom>
              <a:solidFill>
                <a:srgbClr val="D5DA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04" name="Freeform 257"/>
              <p:cNvSpPr>
                <a:spLocks/>
              </p:cNvSpPr>
              <p:nvPr/>
            </p:nvSpPr>
            <p:spPr bwMode="gray">
              <a:xfrm>
                <a:off x="1344556" y="3398838"/>
                <a:ext cx="750888" cy="136525"/>
              </a:xfrm>
              <a:custGeom>
                <a:avLst/>
                <a:gdLst>
                  <a:gd name="T0" fmla="*/ 224 w 224"/>
                  <a:gd name="T1" fmla="*/ 41 h 41"/>
                  <a:gd name="T2" fmla="*/ 224 w 224"/>
                  <a:gd name="T3" fmla="*/ 24 h 41"/>
                  <a:gd name="T4" fmla="*/ 201 w 224"/>
                  <a:gd name="T5" fmla="*/ 0 h 41"/>
                  <a:gd name="T6" fmla="*/ 23 w 224"/>
                  <a:gd name="T7" fmla="*/ 0 h 41"/>
                  <a:gd name="T8" fmla="*/ 0 w 224"/>
                  <a:gd name="T9" fmla="*/ 24 h 41"/>
                  <a:gd name="T10" fmla="*/ 0 w 224"/>
                  <a:gd name="T11" fmla="*/ 41 h 41"/>
                  <a:gd name="T12" fmla="*/ 224 w 224"/>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224" h="41">
                    <a:moveTo>
                      <a:pt x="224" y="41"/>
                    </a:moveTo>
                    <a:cubicBezTo>
                      <a:pt x="224" y="24"/>
                      <a:pt x="224" y="24"/>
                      <a:pt x="224" y="24"/>
                    </a:cubicBezTo>
                    <a:cubicBezTo>
                      <a:pt x="224" y="11"/>
                      <a:pt x="214" y="0"/>
                      <a:pt x="201" y="0"/>
                    </a:cubicBezTo>
                    <a:cubicBezTo>
                      <a:pt x="23" y="0"/>
                      <a:pt x="23" y="0"/>
                      <a:pt x="23" y="0"/>
                    </a:cubicBezTo>
                    <a:cubicBezTo>
                      <a:pt x="11" y="0"/>
                      <a:pt x="0" y="11"/>
                      <a:pt x="0" y="24"/>
                    </a:cubicBezTo>
                    <a:cubicBezTo>
                      <a:pt x="0" y="41"/>
                      <a:pt x="0" y="41"/>
                      <a:pt x="0" y="41"/>
                    </a:cubicBezTo>
                    <a:lnTo>
                      <a:pt x="224" y="41"/>
                    </a:lnTo>
                    <a:close/>
                  </a:path>
                </a:pathLst>
              </a:custGeom>
              <a:solidFill>
                <a:srgbClr val="7CC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05" name="Rectangle 258"/>
              <p:cNvSpPr>
                <a:spLocks noChangeArrowheads="1"/>
              </p:cNvSpPr>
              <p:nvPr/>
            </p:nvSpPr>
            <p:spPr bwMode="gray">
              <a:xfrm>
                <a:off x="1425519" y="3589338"/>
                <a:ext cx="79375" cy="809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06" name="Rectangle 259"/>
              <p:cNvSpPr>
                <a:spLocks noChangeArrowheads="1"/>
              </p:cNvSpPr>
              <p:nvPr/>
            </p:nvSpPr>
            <p:spPr bwMode="gray">
              <a:xfrm>
                <a:off x="1552519" y="3589338"/>
                <a:ext cx="80963" cy="809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07" name="Rectangle 260"/>
              <p:cNvSpPr>
                <a:spLocks noChangeArrowheads="1"/>
              </p:cNvSpPr>
              <p:nvPr/>
            </p:nvSpPr>
            <p:spPr bwMode="gray">
              <a:xfrm>
                <a:off x="1679519" y="3589338"/>
                <a:ext cx="80963" cy="809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08" name="Rectangle 261"/>
              <p:cNvSpPr>
                <a:spLocks noChangeArrowheads="1"/>
              </p:cNvSpPr>
              <p:nvPr/>
            </p:nvSpPr>
            <p:spPr bwMode="gray">
              <a:xfrm>
                <a:off x="1811281" y="3589338"/>
                <a:ext cx="76200" cy="809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09" name="Rectangle 262"/>
              <p:cNvSpPr>
                <a:spLocks noChangeArrowheads="1"/>
              </p:cNvSpPr>
              <p:nvPr/>
            </p:nvSpPr>
            <p:spPr bwMode="gray">
              <a:xfrm>
                <a:off x="1938281" y="3589338"/>
                <a:ext cx="80963" cy="809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10" name="Rectangle 263"/>
              <p:cNvSpPr>
                <a:spLocks noChangeArrowheads="1"/>
              </p:cNvSpPr>
              <p:nvPr/>
            </p:nvSpPr>
            <p:spPr bwMode="gray">
              <a:xfrm>
                <a:off x="1425519" y="3709988"/>
                <a:ext cx="79375" cy="809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11" name="Rectangle 264"/>
              <p:cNvSpPr>
                <a:spLocks noChangeArrowheads="1"/>
              </p:cNvSpPr>
              <p:nvPr/>
            </p:nvSpPr>
            <p:spPr bwMode="gray">
              <a:xfrm>
                <a:off x="1552519" y="3709988"/>
                <a:ext cx="80963" cy="809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12" name="Rectangle 265"/>
              <p:cNvSpPr>
                <a:spLocks noChangeArrowheads="1"/>
              </p:cNvSpPr>
              <p:nvPr/>
            </p:nvSpPr>
            <p:spPr bwMode="gray">
              <a:xfrm>
                <a:off x="1679519" y="3709988"/>
                <a:ext cx="80963" cy="809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13" name="Rectangle 266"/>
              <p:cNvSpPr>
                <a:spLocks noChangeArrowheads="1"/>
              </p:cNvSpPr>
              <p:nvPr/>
            </p:nvSpPr>
            <p:spPr bwMode="gray">
              <a:xfrm>
                <a:off x="1811281" y="3709988"/>
                <a:ext cx="76200" cy="809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14" name="Rectangle 267"/>
              <p:cNvSpPr>
                <a:spLocks noChangeArrowheads="1"/>
              </p:cNvSpPr>
              <p:nvPr/>
            </p:nvSpPr>
            <p:spPr bwMode="gray">
              <a:xfrm>
                <a:off x="1938281" y="3709988"/>
                <a:ext cx="80963" cy="809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15" name="Rectangle 268"/>
              <p:cNvSpPr>
                <a:spLocks noChangeArrowheads="1"/>
              </p:cNvSpPr>
              <p:nvPr/>
            </p:nvSpPr>
            <p:spPr bwMode="gray">
              <a:xfrm>
                <a:off x="1425519" y="3830638"/>
                <a:ext cx="79375" cy="809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16" name="Rectangle 269"/>
              <p:cNvSpPr>
                <a:spLocks noChangeArrowheads="1"/>
              </p:cNvSpPr>
              <p:nvPr/>
            </p:nvSpPr>
            <p:spPr bwMode="gray">
              <a:xfrm>
                <a:off x="1552519" y="3830638"/>
                <a:ext cx="80963" cy="809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17" name="Rectangle 270"/>
              <p:cNvSpPr>
                <a:spLocks noChangeArrowheads="1"/>
              </p:cNvSpPr>
              <p:nvPr/>
            </p:nvSpPr>
            <p:spPr bwMode="gray">
              <a:xfrm>
                <a:off x="1679519" y="3830638"/>
                <a:ext cx="80963" cy="809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18" name="Rectangle 271"/>
              <p:cNvSpPr>
                <a:spLocks noChangeArrowheads="1"/>
              </p:cNvSpPr>
              <p:nvPr/>
            </p:nvSpPr>
            <p:spPr bwMode="gray">
              <a:xfrm>
                <a:off x="1811281" y="3830638"/>
                <a:ext cx="76200" cy="809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19" name="Oval 272"/>
              <p:cNvSpPr>
                <a:spLocks noChangeArrowheads="1"/>
              </p:cNvSpPr>
              <p:nvPr/>
            </p:nvSpPr>
            <p:spPr bwMode="gray">
              <a:xfrm>
                <a:off x="1962094" y="3417888"/>
                <a:ext cx="53975" cy="53975"/>
              </a:xfrm>
              <a:prstGeom prst="ellipse">
                <a:avLst/>
              </a:prstGeom>
              <a:solidFill>
                <a:srgbClr val="164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20" name="Freeform 273"/>
              <p:cNvSpPr>
                <a:spLocks/>
              </p:cNvSpPr>
              <p:nvPr/>
            </p:nvSpPr>
            <p:spPr bwMode="gray">
              <a:xfrm>
                <a:off x="1971619" y="3327400"/>
                <a:ext cx="33338" cy="134937"/>
              </a:xfrm>
              <a:custGeom>
                <a:avLst/>
                <a:gdLst>
                  <a:gd name="T0" fmla="*/ 5 w 10"/>
                  <a:gd name="T1" fmla="*/ 40 h 40"/>
                  <a:gd name="T2" fmla="*/ 5 w 10"/>
                  <a:gd name="T3" fmla="*/ 40 h 40"/>
                  <a:gd name="T4" fmla="*/ 0 w 10"/>
                  <a:gd name="T5" fmla="*/ 35 h 40"/>
                  <a:gd name="T6" fmla="*/ 0 w 10"/>
                  <a:gd name="T7" fmla="*/ 4 h 40"/>
                  <a:gd name="T8" fmla="*/ 5 w 10"/>
                  <a:gd name="T9" fmla="*/ 0 h 40"/>
                  <a:gd name="T10" fmla="*/ 10 w 10"/>
                  <a:gd name="T11" fmla="*/ 4 h 40"/>
                  <a:gd name="T12" fmla="*/ 10 w 10"/>
                  <a:gd name="T13" fmla="*/ 35 h 40"/>
                  <a:gd name="T14" fmla="*/ 5 w 10"/>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5" y="40"/>
                    </a:moveTo>
                    <a:cubicBezTo>
                      <a:pt x="5" y="40"/>
                      <a:pt x="5" y="40"/>
                      <a:pt x="5" y="40"/>
                    </a:cubicBezTo>
                    <a:cubicBezTo>
                      <a:pt x="2" y="40"/>
                      <a:pt x="0" y="38"/>
                      <a:pt x="0" y="35"/>
                    </a:cubicBezTo>
                    <a:cubicBezTo>
                      <a:pt x="0" y="4"/>
                      <a:pt x="0" y="4"/>
                      <a:pt x="0" y="4"/>
                    </a:cubicBezTo>
                    <a:cubicBezTo>
                      <a:pt x="0" y="2"/>
                      <a:pt x="2" y="0"/>
                      <a:pt x="5" y="0"/>
                    </a:cubicBezTo>
                    <a:cubicBezTo>
                      <a:pt x="8" y="0"/>
                      <a:pt x="10" y="2"/>
                      <a:pt x="10" y="4"/>
                    </a:cubicBezTo>
                    <a:cubicBezTo>
                      <a:pt x="10" y="35"/>
                      <a:pt x="10" y="35"/>
                      <a:pt x="10" y="35"/>
                    </a:cubicBezTo>
                    <a:cubicBezTo>
                      <a:pt x="10" y="38"/>
                      <a:pt x="8" y="40"/>
                      <a:pt x="5" y="40"/>
                    </a:cubicBezTo>
                    <a:close/>
                  </a:path>
                </a:pathLst>
              </a:custGeom>
              <a:solidFill>
                <a:srgbClr val="2D90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21" name="Oval 274"/>
              <p:cNvSpPr>
                <a:spLocks noChangeArrowheads="1"/>
              </p:cNvSpPr>
              <p:nvPr/>
            </p:nvSpPr>
            <p:spPr bwMode="gray">
              <a:xfrm>
                <a:off x="1827156" y="3417888"/>
                <a:ext cx="53975" cy="53975"/>
              </a:xfrm>
              <a:prstGeom prst="ellipse">
                <a:avLst/>
              </a:prstGeom>
              <a:solidFill>
                <a:srgbClr val="164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22" name="Freeform 275"/>
              <p:cNvSpPr>
                <a:spLocks/>
              </p:cNvSpPr>
              <p:nvPr/>
            </p:nvSpPr>
            <p:spPr bwMode="gray">
              <a:xfrm>
                <a:off x="1838269" y="3327400"/>
                <a:ext cx="33338" cy="134937"/>
              </a:xfrm>
              <a:custGeom>
                <a:avLst/>
                <a:gdLst>
                  <a:gd name="T0" fmla="*/ 5 w 10"/>
                  <a:gd name="T1" fmla="*/ 40 h 40"/>
                  <a:gd name="T2" fmla="*/ 5 w 10"/>
                  <a:gd name="T3" fmla="*/ 40 h 40"/>
                  <a:gd name="T4" fmla="*/ 0 w 10"/>
                  <a:gd name="T5" fmla="*/ 35 h 40"/>
                  <a:gd name="T6" fmla="*/ 0 w 10"/>
                  <a:gd name="T7" fmla="*/ 4 h 40"/>
                  <a:gd name="T8" fmla="*/ 5 w 10"/>
                  <a:gd name="T9" fmla="*/ 0 h 40"/>
                  <a:gd name="T10" fmla="*/ 10 w 10"/>
                  <a:gd name="T11" fmla="*/ 4 h 40"/>
                  <a:gd name="T12" fmla="*/ 10 w 10"/>
                  <a:gd name="T13" fmla="*/ 35 h 40"/>
                  <a:gd name="T14" fmla="*/ 5 w 10"/>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5" y="40"/>
                    </a:moveTo>
                    <a:cubicBezTo>
                      <a:pt x="5" y="40"/>
                      <a:pt x="5" y="40"/>
                      <a:pt x="5" y="40"/>
                    </a:cubicBezTo>
                    <a:cubicBezTo>
                      <a:pt x="2" y="40"/>
                      <a:pt x="0" y="38"/>
                      <a:pt x="0" y="35"/>
                    </a:cubicBezTo>
                    <a:cubicBezTo>
                      <a:pt x="0" y="4"/>
                      <a:pt x="0" y="4"/>
                      <a:pt x="0" y="4"/>
                    </a:cubicBezTo>
                    <a:cubicBezTo>
                      <a:pt x="0" y="2"/>
                      <a:pt x="2" y="0"/>
                      <a:pt x="5" y="0"/>
                    </a:cubicBezTo>
                    <a:cubicBezTo>
                      <a:pt x="8" y="0"/>
                      <a:pt x="10" y="2"/>
                      <a:pt x="10" y="4"/>
                    </a:cubicBezTo>
                    <a:cubicBezTo>
                      <a:pt x="10" y="35"/>
                      <a:pt x="10" y="35"/>
                      <a:pt x="10" y="35"/>
                    </a:cubicBezTo>
                    <a:cubicBezTo>
                      <a:pt x="10" y="38"/>
                      <a:pt x="8" y="40"/>
                      <a:pt x="5" y="40"/>
                    </a:cubicBezTo>
                    <a:close/>
                  </a:path>
                </a:pathLst>
              </a:custGeom>
              <a:solidFill>
                <a:srgbClr val="2D90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23" name="Oval 276"/>
              <p:cNvSpPr>
                <a:spLocks noChangeArrowheads="1"/>
              </p:cNvSpPr>
              <p:nvPr/>
            </p:nvSpPr>
            <p:spPr bwMode="gray">
              <a:xfrm>
                <a:off x="1693806" y="3417888"/>
                <a:ext cx="53975" cy="53975"/>
              </a:xfrm>
              <a:prstGeom prst="ellipse">
                <a:avLst/>
              </a:prstGeom>
              <a:solidFill>
                <a:srgbClr val="164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24" name="Freeform 277"/>
              <p:cNvSpPr>
                <a:spLocks/>
              </p:cNvSpPr>
              <p:nvPr/>
            </p:nvSpPr>
            <p:spPr bwMode="gray">
              <a:xfrm>
                <a:off x="1703331" y="3327400"/>
                <a:ext cx="33338" cy="134937"/>
              </a:xfrm>
              <a:custGeom>
                <a:avLst/>
                <a:gdLst>
                  <a:gd name="T0" fmla="*/ 5 w 10"/>
                  <a:gd name="T1" fmla="*/ 40 h 40"/>
                  <a:gd name="T2" fmla="*/ 5 w 10"/>
                  <a:gd name="T3" fmla="*/ 40 h 40"/>
                  <a:gd name="T4" fmla="*/ 0 w 10"/>
                  <a:gd name="T5" fmla="*/ 35 h 40"/>
                  <a:gd name="T6" fmla="*/ 0 w 10"/>
                  <a:gd name="T7" fmla="*/ 4 h 40"/>
                  <a:gd name="T8" fmla="*/ 5 w 10"/>
                  <a:gd name="T9" fmla="*/ 0 h 40"/>
                  <a:gd name="T10" fmla="*/ 10 w 10"/>
                  <a:gd name="T11" fmla="*/ 4 h 40"/>
                  <a:gd name="T12" fmla="*/ 10 w 10"/>
                  <a:gd name="T13" fmla="*/ 35 h 40"/>
                  <a:gd name="T14" fmla="*/ 5 w 10"/>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5" y="40"/>
                    </a:moveTo>
                    <a:cubicBezTo>
                      <a:pt x="5" y="40"/>
                      <a:pt x="5" y="40"/>
                      <a:pt x="5" y="40"/>
                    </a:cubicBezTo>
                    <a:cubicBezTo>
                      <a:pt x="3" y="40"/>
                      <a:pt x="0" y="38"/>
                      <a:pt x="0" y="35"/>
                    </a:cubicBezTo>
                    <a:cubicBezTo>
                      <a:pt x="0" y="4"/>
                      <a:pt x="0" y="4"/>
                      <a:pt x="0" y="4"/>
                    </a:cubicBezTo>
                    <a:cubicBezTo>
                      <a:pt x="0" y="2"/>
                      <a:pt x="3" y="0"/>
                      <a:pt x="5" y="0"/>
                    </a:cubicBezTo>
                    <a:cubicBezTo>
                      <a:pt x="8" y="0"/>
                      <a:pt x="10" y="2"/>
                      <a:pt x="10" y="4"/>
                    </a:cubicBezTo>
                    <a:cubicBezTo>
                      <a:pt x="10" y="35"/>
                      <a:pt x="10" y="35"/>
                      <a:pt x="10" y="35"/>
                    </a:cubicBezTo>
                    <a:cubicBezTo>
                      <a:pt x="10" y="38"/>
                      <a:pt x="8" y="40"/>
                      <a:pt x="5" y="40"/>
                    </a:cubicBezTo>
                    <a:close/>
                  </a:path>
                </a:pathLst>
              </a:custGeom>
              <a:solidFill>
                <a:srgbClr val="2D90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25" name="Oval 278"/>
              <p:cNvSpPr>
                <a:spLocks noChangeArrowheads="1"/>
              </p:cNvSpPr>
              <p:nvPr/>
            </p:nvSpPr>
            <p:spPr bwMode="gray">
              <a:xfrm>
                <a:off x="1558869" y="3417888"/>
                <a:ext cx="57150" cy="53975"/>
              </a:xfrm>
              <a:prstGeom prst="ellipse">
                <a:avLst/>
              </a:prstGeom>
              <a:solidFill>
                <a:srgbClr val="164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26" name="Freeform 279"/>
              <p:cNvSpPr>
                <a:spLocks/>
              </p:cNvSpPr>
              <p:nvPr/>
            </p:nvSpPr>
            <p:spPr bwMode="gray">
              <a:xfrm>
                <a:off x="1573156" y="3327400"/>
                <a:ext cx="30163" cy="134937"/>
              </a:xfrm>
              <a:custGeom>
                <a:avLst/>
                <a:gdLst>
                  <a:gd name="T0" fmla="*/ 5 w 9"/>
                  <a:gd name="T1" fmla="*/ 40 h 40"/>
                  <a:gd name="T2" fmla="*/ 5 w 9"/>
                  <a:gd name="T3" fmla="*/ 40 h 40"/>
                  <a:gd name="T4" fmla="*/ 0 w 9"/>
                  <a:gd name="T5" fmla="*/ 35 h 40"/>
                  <a:gd name="T6" fmla="*/ 0 w 9"/>
                  <a:gd name="T7" fmla="*/ 4 h 40"/>
                  <a:gd name="T8" fmla="*/ 5 w 9"/>
                  <a:gd name="T9" fmla="*/ 0 h 40"/>
                  <a:gd name="T10" fmla="*/ 9 w 9"/>
                  <a:gd name="T11" fmla="*/ 4 h 40"/>
                  <a:gd name="T12" fmla="*/ 9 w 9"/>
                  <a:gd name="T13" fmla="*/ 35 h 40"/>
                  <a:gd name="T14" fmla="*/ 5 w 9"/>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0">
                    <a:moveTo>
                      <a:pt x="5" y="40"/>
                    </a:moveTo>
                    <a:cubicBezTo>
                      <a:pt x="5" y="40"/>
                      <a:pt x="5" y="40"/>
                      <a:pt x="5" y="40"/>
                    </a:cubicBezTo>
                    <a:cubicBezTo>
                      <a:pt x="2" y="40"/>
                      <a:pt x="0" y="38"/>
                      <a:pt x="0" y="35"/>
                    </a:cubicBezTo>
                    <a:cubicBezTo>
                      <a:pt x="0" y="4"/>
                      <a:pt x="0" y="4"/>
                      <a:pt x="0" y="4"/>
                    </a:cubicBezTo>
                    <a:cubicBezTo>
                      <a:pt x="0" y="2"/>
                      <a:pt x="2" y="0"/>
                      <a:pt x="5" y="0"/>
                    </a:cubicBezTo>
                    <a:cubicBezTo>
                      <a:pt x="7" y="0"/>
                      <a:pt x="9" y="2"/>
                      <a:pt x="9" y="4"/>
                    </a:cubicBezTo>
                    <a:cubicBezTo>
                      <a:pt x="9" y="35"/>
                      <a:pt x="9" y="35"/>
                      <a:pt x="9" y="35"/>
                    </a:cubicBezTo>
                    <a:cubicBezTo>
                      <a:pt x="9" y="38"/>
                      <a:pt x="7" y="40"/>
                      <a:pt x="5" y="40"/>
                    </a:cubicBezTo>
                    <a:close/>
                  </a:path>
                </a:pathLst>
              </a:custGeom>
              <a:solidFill>
                <a:srgbClr val="2D90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27" name="Oval 280"/>
              <p:cNvSpPr>
                <a:spLocks noChangeArrowheads="1"/>
              </p:cNvSpPr>
              <p:nvPr/>
            </p:nvSpPr>
            <p:spPr bwMode="gray">
              <a:xfrm>
                <a:off x="1428694" y="3417888"/>
                <a:ext cx="53975" cy="53975"/>
              </a:xfrm>
              <a:prstGeom prst="ellipse">
                <a:avLst/>
              </a:prstGeom>
              <a:solidFill>
                <a:srgbClr val="164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28" name="Freeform 281"/>
              <p:cNvSpPr>
                <a:spLocks/>
              </p:cNvSpPr>
              <p:nvPr/>
            </p:nvSpPr>
            <p:spPr bwMode="gray">
              <a:xfrm>
                <a:off x="1438219" y="3327400"/>
                <a:ext cx="33338" cy="134937"/>
              </a:xfrm>
              <a:custGeom>
                <a:avLst/>
                <a:gdLst>
                  <a:gd name="T0" fmla="*/ 5 w 10"/>
                  <a:gd name="T1" fmla="*/ 40 h 40"/>
                  <a:gd name="T2" fmla="*/ 5 w 10"/>
                  <a:gd name="T3" fmla="*/ 40 h 40"/>
                  <a:gd name="T4" fmla="*/ 0 w 10"/>
                  <a:gd name="T5" fmla="*/ 35 h 40"/>
                  <a:gd name="T6" fmla="*/ 0 w 10"/>
                  <a:gd name="T7" fmla="*/ 4 h 40"/>
                  <a:gd name="T8" fmla="*/ 5 w 10"/>
                  <a:gd name="T9" fmla="*/ 0 h 40"/>
                  <a:gd name="T10" fmla="*/ 10 w 10"/>
                  <a:gd name="T11" fmla="*/ 4 h 40"/>
                  <a:gd name="T12" fmla="*/ 10 w 10"/>
                  <a:gd name="T13" fmla="*/ 35 h 40"/>
                  <a:gd name="T14" fmla="*/ 5 w 10"/>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5" y="40"/>
                    </a:moveTo>
                    <a:cubicBezTo>
                      <a:pt x="5" y="40"/>
                      <a:pt x="5" y="40"/>
                      <a:pt x="5" y="40"/>
                    </a:cubicBezTo>
                    <a:cubicBezTo>
                      <a:pt x="2" y="40"/>
                      <a:pt x="0" y="38"/>
                      <a:pt x="0" y="35"/>
                    </a:cubicBezTo>
                    <a:cubicBezTo>
                      <a:pt x="0" y="4"/>
                      <a:pt x="0" y="4"/>
                      <a:pt x="0" y="4"/>
                    </a:cubicBezTo>
                    <a:cubicBezTo>
                      <a:pt x="0" y="2"/>
                      <a:pt x="2" y="0"/>
                      <a:pt x="5" y="0"/>
                    </a:cubicBezTo>
                    <a:cubicBezTo>
                      <a:pt x="7" y="0"/>
                      <a:pt x="10" y="2"/>
                      <a:pt x="10" y="4"/>
                    </a:cubicBezTo>
                    <a:cubicBezTo>
                      <a:pt x="10" y="35"/>
                      <a:pt x="10" y="35"/>
                      <a:pt x="10" y="35"/>
                    </a:cubicBezTo>
                    <a:cubicBezTo>
                      <a:pt x="10" y="38"/>
                      <a:pt x="7" y="40"/>
                      <a:pt x="5" y="40"/>
                    </a:cubicBezTo>
                    <a:close/>
                  </a:path>
                </a:pathLst>
              </a:custGeom>
              <a:solidFill>
                <a:srgbClr val="2D90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29" name="Freeform 282"/>
              <p:cNvSpPr>
                <a:spLocks/>
              </p:cNvSpPr>
              <p:nvPr/>
            </p:nvSpPr>
            <p:spPr bwMode="gray">
              <a:xfrm>
                <a:off x="1542994" y="3541713"/>
                <a:ext cx="120650" cy="138112"/>
              </a:xfrm>
              <a:custGeom>
                <a:avLst/>
                <a:gdLst>
                  <a:gd name="T0" fmla="*/ 15 w 36"/>
                  <a:gd name="T1" fmla="*/ 41 h 41"/>
                  <a:gd name="T2" fmla="*/ 12 w 36"/>
                  <a:gd name="T3" fmla="*/ 39 h 41"/>
                  <a:gd name="T4" fmla="*/ 1 w 36"/>
                  <a:gd name="T5" fmla="*/ 18 h 41"/>
                  <a:gd name="T6" fmla="*/ 3 w 36"/>
                  <a:gd name="T7" fmla="*/ 13 h 41"/>
                  <a:gd name="T8" fmla="*/ 7 w 36"/>
                  <a:gd name="T9" fmla="*/ 14 h 41"/>
                  <a:gd name="T10" fmla="*/ 16 w 36"/>
                  <a:gd name="T11" fmla="*/ 30 h 41"/>
                  <a:gd name="T12" fmla="*/ 30 w 36"/>
                  <a:gd name="T13" fmla="*/ 2 h 41"/>
                  <a:gd name="T14" fmla="*/ 34 w 36"/>
                  <a:gd name="T15" fmla="*/ 1 h 41"/>
                  <a:gd name="T16" fmla="*/ 34 w 36"/>
                  <a:gd name="T17" fmla="*/ 5 h 41"/>
                  <a:gd name="T18" fmla="*/ 18 w 36"/>
                  <a:gd name="T19" fmla="*/ 38 h 41"/>
                  <a:gd name="T20" fmla="*/ 16 w 36"/>
                  <a:gd name="T21" fmla="*/ 41 h 41"/>
                  <a:gd name="T22" fmla="*/ 15 w 36"/>
                  <a:gd name="T23"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1">
                    <a:moveTo>
                      <a:pt x="15" y="41"/>
                    </a:moveTo>
                    <a:cubicBezTo>
                      <a:pt x="14" y="41"/>
                      <a:pt x="13" y="40"/>
                      <a:pt x="12" y="39"/>
                    </a:cubicBezTo>
                    <a:cubicBezTo>
                      <a:pt x="5" y="28"/>
                      <a:pt x="1" y="19"/>
                      <a:pt x="1" y="18"/>
                    </a:cubicBezTo>
                    <a:cubicBezTo>
                      <a:pt x="0" y="17"/>
                      <a:pt x="1" y="15"/>
                      <a:pt x="3" y="13"/>
                    </a:cubicBezTo>
                    <a:cubicBezTo>
                      <a:pt x="4" y="12"/>
                      <a:pt x="6" y="12"/>
                      <a:pt x="7" y="14"/>
                    </a:cubicBezTo>
                    <a:cubicBezTo>
                      <a:pt x="7" y="14"/>
                      <a:pt x="11" y="21"/>
                      <a:pt x="16" y="30"/>
                    </a:cubicBezTo>
                    <a:cubicBezTo>
                      <a:pt x="20" y="18"/>
                      <a:pt x="25" y="9"/>
                      <a:pt x="30" y="2"/>
                    </a:cubicBezTo>
                    <a:cubicBezTo>
                      <a:pt x="31" y="1"/>
                      <a:pt x="33" y="0"/>
                      <a:pt x="34" y="1"/>
                    </a:cubicBezTo>
                    <a:cubicBezTo>
                      <a:pt x="36" y="2"/>
                      <a:pt x="35" y="4"/>
                      <a:pt x="34" y="5"/>
                    </a:cubicBezTo>
                    <a:cubicBezTo>
                      <a:pt x="29" y="13"/>
                      <a:pt x="23" y="24"/>
                      <a:pt x="18" y="38"/>
                    </a:cubicBezTo>
                    <a:cubicBezTo>
                      <a:pt x="18" y="40"/>
                      <a:pt x="17" y="40"/>
                      <a:pt x="16" y="41"/>
                    </a:cubicBezTo>
                    <a:lnTo>
                      <a:pt x="15" y="41"/>
                    </a:lnTo>
                    <a:close/>
                  </a:path>
                </a:pathLst>
              </a:custGeom>
              <a:solidFill>
                <a:srgbClr val="FF51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30" name="Freeform 283"/>
              <p:cNvSpPr>
                <a:spLocks/>
              </p:cNvSpPr>
              <p:nvPr/>
            </p:nvSpPr>
            <p:spPr bwMode="gray">
              <a:xfrm>
                <a:off x="1800169" y="3784600"/>
                <a:ext cx="117475" cy="136525"/>
              </a:xfrm>
              <a:custGeom>
                <a:avLst/>
                <a:gdLst>
                  <a:gd name="T0" fmla="*/ 14 w 35"/>
                  <a:gd name="T1" fmla="*/ 41 h 41"/>
                  <a:gd name="T2" fmla="*/ 12 w 35"/>
                  <a:gd name="T3" fmla="*/ 39 h 41"/>
                  <a:gd name="T4" fmla="*/ 0 w 35"/>
                  <a:gd name="T5" fmla="*/ 18 h 41"/>
                  <a:gd name="T6" fmla="*/ 2 w 35"/>
                  <a:gd name="T7" fmla="*/ 13 h 41"/>
                  <a:gd name="T8" fmla="*/ 7 w 35"/>
                  <a:gd name="T9" fmla="*/ 14 h 41"/>
                  <a:gd name="T10" fmla="*/ 15 w 35"/>
                  <a:gd name="T11" fmla="*/ 30 h 41"/>
                  <a:gd name="T12" fmla="*/ 29 w 35"/>
                  <a:gd name="T13" fmla="*/ 2 h 41"/>
                  <a:gd name="T14" fmla="*/ 33 w 35"/>
                  <a:gd name="T15" fmla="*/ 1 h 41"/>
                  <a:gd name="T16" fmla="*/ 34 w 35"/>
                  <a:gd name="T17" fmla="*/ 5 h 41"/>
                  <a:gd name="T18" fmla="*/ 17 w 35"/>
                  <a:gd name="T19" fmla="*/ 38 h 41"/>
                  <a:gd name="T20" fmla="*/ 15 w 35"/>
                  <a:gd name="T21" fmla="*/ 41 h 41"/>
                  <a:gd name="T22" fmla="*/ 14 w 35"/>
                  <a:gd name="T23"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41">
                    <a:moveTo>
                      <a:pt x="14" y="41"/>
                    </a:moveTo>
                    <a:cubicBezTo>
                      <a:pt x="13" y="41"/>
                      <a:pt x="12" y="40"/>
                      <a:pt x="12" y="39"/>
                    </a:cubicBezTo>
                    <a:cubicBezTo>
                      <a:pt x="5" y="28"/>
                      <a:pt x="1" y="19"/>
                      <a:pt x="0" y="18"/>
                    </a:cubicBezTo>
                    <a:cubicBezTo>
                      <a:pt x="0" y="17"/>
                      <a:pt x="0" y="15"/>
                      <a:pt x="2" y="13"/>
                    </a:cubicBezTo>
                    <a:cubicBezTo>
                      <a:pt x="3" y="12"/>
                      <a:pt x="5" y="12"/>
                      <a:pt x="7" y="14"/>
                    </a:cubicBezTo>
                    <a:cubicBezTo>
                      <a:pt x="7" y="14"/>
                      <a:pt x="10" y="21"/>
                      <a:pt x="15" y="30"/>
                    </a:cubicBezTo>
                    <a:cubicBezTo>
                      <a:pt x="19" y="18"/>
                      <a:pt x="24" y="9"/>
                      <a:pt x="29" y="2"/>
                    </a:cubicBezTo>
                    <a:cubicBezTo>
                      <a:pt x="30" y="1"/>
                      <a:pt x="32" y="0"/>
                      <a:pt x="33" y="1"/>
                    </a:cubicBezTo>
                    <a:cubicBezTo>
                      <a:pt x="35" y="2"/>
                      <a:pt x="35" y="4"/>
                      <a:pt x="34" y="5"/>
                    </a:cubicBezTo>
                    <a:cubicBezTo>
                      <a:pt x="28" y="13"/>
                      <a:pt x="22" y="24"/>
                      <a:pt x="17" y="38"/>
                    </a:cubicBezTo>
                    <a:cubicBezTo>
                      <a:pt x="17" y="40"/>
                      <a:pt x="16" y="40"/>
                      <a:pt x="15" y="41"/>
                    </a:cubicBezTo>
                    <a:lnTo>
                      <a:pt x="14" y="41"/>
                    </a:lnTo>
                    <a:close/>
                  </a:path>
                </a:pathLst>
              </a:custGeom>
              <a:solidFill>
                <a:srgbClr val="FF51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grpSp>
        <p:grpSp>
          <p:nvGrpSpPr>
            <p:cNvPr id="514" name="Group 8"/>
            <p:cNvGrpSpPr/>
            <p:nvPr/>
          </p:nvGrpSpPr>
          <p:grpSpPr bwMode="gray">
            <a:xfrm>
              <a:off x="7361472" y="1636660"/>
              <a:ext cx="1061983" cy="1752855"/>
              <a:chOff x="7075957" y="1481504"/>
              <a:chExt cx="1155986" cy="1908012"/>
            </a:xfrm>
          </p:grpSpPr>
          <p:grpSp>
            <p:nvGrpSpPr>
              <p:cNvPr id="518" name="Gruppieren 11677"/>
              <p:cNvGrpSpPr/>
              <p:nvPr/>
            </p:nvGrpSpPr>
            <p:grpSpPr bwMode="gray">
              <a:xfrm>
                <a:off x="7075957" y="1804164"/>
                <a:ext cx="1155986" cy="1585352"/>
                <a:chOff x="10188402" y="3585813"/>
                <a:chExt cx="942001" cy="1291886"/>
              </a:xfrm>
            </p:grpSpPr>
            <p:sp>
              <p:nvSpPr>
                <p:cNvPr id="553" name="Freeform 157"/>
                <p:cNvSpPr>
                  <a:spLocks/>
                </p:cNvSpPr>
                <p:nvPr/>
              </p:nvSpPr>
              <p:spPr bwMode="gray">
                <a:xfrm>
                  <a:off x="10188402" y="3585813"/>
                  <a:ext cx="942001" cy="1291886"/>
                </a:xfrm>
                <a:custGeom>
                  <a:avLst/>
                  <a:gdLst>
                    <a:gd name="T0" fmla="*/ 212 w 232"/>
                    <a:gd name="T1" fmla="*/ 0 h 318"/>
                    <a:gd name="T2" fmla="*/ 20 w 232"/>
                    <a:gd name="T3" fmla="*/ 0 h 318"/>
                    <a:gd name="T4" fmla="*/ 0 w 232"/>
                    <a:gd name="T5" fmla="*/ 20 h 318"/>
                    <a:gd name="T6" fmla="*/ 0 w 232"/>
                    <a:gd name="T7" fmla="*/ 298 h 318"/>
                    <a:gd name="T8" fmla="*/ 20 w 232"/>
                    <a:gd name="T9" fmla="*/ 318 h 318"/>
                    <a:gd name="T10" fmla="*/ 212 w 232"/>
                    <a:gd name="T11" fmla="*/ 318 h 318"/>
                    <a:gd name="T12" fmla="*/ 232 w 232"/>
                    <a:gd name="T13" fmla="*/ 298 h 318"/>
                    <a:gd name="T14" fmla="*/ 232 w 232"/>
                    <a:gd name="T15" fmla="*/ 20 h 318"/>
                    <a:gd name="T16" fmla="*/ 212 w 232"/>
                    <a:gd name="T17"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 h="318">
                      <a:moveTo>
                        <a:pt x="212" y="0"/>
                      </a:moveTo>
                      <a:cubicBezTo>
                        <a:pt x="20" y="0"/>
                        <a:pt x="20" y="0"/>
                        <a:pt x="20" y="0"/>
                      </a:cubicBezTo>
                      <a:cubicBezTo>
                        <a:pt x="9" y="0"/>
                        <a:pt x="0" y="9"/>
                        <a:pt x="0" y="20"/>
                      </a:cubicBezTo>
                      <a:cubicBezTo>
                        <a:pt x="0" y="298"/>
                        <a:pt x="0" y="298"/>
                        <a:pt x="0" y="298"/>
                      </a:cubicBezTo>
                      <a:cubicBezTo>
                        <a:pt x="0" y="309"/>
                        <a:pt x="9" y="318"/>
                        <a:pt x="20" y="318"/>
                      </a:cubicBezTo>
                      <a:cubicBezTo>
                        <a:pt x="212" y="318"/>
                        <a:pt x="212" y="318"/>
                        <a:pt x="212" y="318"/>
                      </a:cubicBezTo>
                      <a:cubicBezTo>
                        <a:pt x="223" y="318"/>
                        <a:pt x="232" y="309"/>
                        <a:pt x="232" y="298"/>
                      </a:cubicBezTo>
                      <a:cubicBezTo>
                        <a:pt x="232" y="20"/>
                        <a:pt x="232" y="20"/>
                        <a:pt x="232" y="20"/>
                      </a:cubicBezTo>
                      <a:cubicBezTo>
                        <a:pt x="232" y="9"/>
                        <a:pt x="223" y="0"/>
                        <a:pt x="212" y="0"/>
                      </a:cubicBezTo>
                      <a:close/>
                    </a:path>
                  </a:pathLst>
                </a:custGeom>
                <a:solidFill>
                  <a:srgbClr val="2D90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54" name="Rectangle 158"/>
                <p:cNvSpPr>
                  <a:spLocks noChangeArrowheads="1"/>
                </p:cNvSpPr>
                <p:nvPr/>
              </p:nvSpPr>
              <p:spPr bwMode="gray">
                <a:xfrm>
                  <a:off x="10265004" y="3662415"/>
                  <a:ext cx="792937" cy="113454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55" name="Rectangle 159"/>
                <p:cNvSpPr>
                  <a:spLocks noChangeArrowheads="1"/>
                </p:cNvSpPr>
                <p:nvPr/>
              </p:nvSpPr>
              <p:spPr bwMode="gray">
                <a:xfrm>
                  <a:off x="10364380" y="4502969"/>
                  <a:ext cx="596255" cy="28985"/>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56" name="Rectangle 160"/>
                <p:cNvSpPr>
                  <a:spLocks noChangeArrowheads="1"/>
                </p:cNvSpPr>
                <p:nvPr/>
              </p:nvSpPr>
              <p:spPr bwMode="gray">
                <a:xfrm>
                  <a:off x="10364380" y="4569220"/>
                  <a:ext cx="596255" cy="28985"/>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57" name="Rectangle 161"/>
                <p:cNvSpPr>
                  <a:spLocks noChangeArrowheads="1"/>
                </p:cNvSpPr>
                <p:nvPr/>
              </p:nvSpPr>
              <p:spPr bwMode="gray">
                <a:xfrm>
                  <a:off x="10364380" y="4438789"/>
                  <a:ext cx="596255" cy="28985"/>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58" name="Rectangle 162"/>
                <p:cNvSpPr>
                  <a:spLocks noChangeArrowheads="1"/>
                </p:cNvSpPr>
                <p:nvPr/>
              </p:nvSpPr>
              <p:spPr bwMode="gray">
                <a:xfrm>
                  <a:off x="10364380" y="4637541"/>
                  <a:ext cx="322972" cy="28985"/>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59" name="Rectangle 163"/>
                <p:cNvSpPr>
                  <a:spLocks noChangeArrowheads="1"/>
                </p:cNvSpPr>
                <p:nvPr/>
              </p:nvSpPr>
              <p:spPr bwMode="gray">
                <a:xfrm>
                  <a:off x="10364380" y="4285585"/>
                  <a:ext cx="51758" cy="51758"/>
                </a:xfrm>
                <a:prstGeom prst="rect">
                  <a:avLst/>
                </a:prstGeom>
                <a:solidFill>
                  <a:srgbClr val="7BD5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60" name="Rectangle 164"/>
                <p:cNvSpPr>
                  <a:spLocks noChangeArrowheads="1"/>
                </p:cNvSpPr>
                <p:nvPr/>
              </p:nvSpPr>
              <p:spPr bwMode="gray">
                <a:xfrm>
                  <a:off x="10364380" y="4215193"/>
                  <a:ext cx="51758" cy="53829"/>
                </a:xfrm>
                <a:prstGeom prst="rect">
                  <a:avLst/>
                </a:prstGeom>
                <a:solidFill>
                  <a:srgbClr val="7BD5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61" name="Rectangle 165"/>
                <p:cNvSpPr>
                  <a:spLocks noChangeArrowheads="1"/>
                </p:cNvSpPr>
                <p:nvPr/>
              </p:nvSpPr>
              <p:spPr bwMode="gray">
                <a:xfrm>
                  <a:off x="10364380" y="4151013"/>
                  <a:ext cx="51758" cy="51758"/>
                </a:xfrm>
                <a:prstGeom prst="rect">
                  <a:avLst/>
                </a:prstGeom>
                <a:solidFill>
                  <a:srgbClr val="7BD5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62" name="Rectangle 166"/>
                <p:cNvSpPr>
                  <a:spLocks noChangeArrowheads="1"/>
                </p:cNvSpPr>
                <p:nvPr/>
              </p:nvSpPr>
              <p:spPr bwMode="gray">
                <a:xfrm>
                  <a:off x="10364380" y="4080622"/>
                  <a:ext cx="51758" cy="53829"/>
                </a:xfrm>
                <a:prstGeom prst="rect">
                  <a:avLst/>
                </a:prstGeom>
                <a:solidFill>
                  <a:srgbClr val="DBDB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63" name="Rectangle 167"/>
                <p:cNvSpPr>
                  <a:spLocks noChangeArrowheads="1"/>
                </p:cNvSpPr>
                <p:nvPr/>
              </p:nvSpPr>
              <p:spPr bwMode="gray">
                <a:xfrm>
                  <a:off x="10364380" y="4016442"/>
                  <a:ext cx="51758" cy="53829"/>
                </a:xfrm>
                <a:prstGeom prst="rect">
                  <a:avLst/>
                </a:prstGeom>
                <a:solidFill>
                  <a:srgbClr val="DBDB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64" name="Rectangle 168"/>
                <p:cNvSpPr>
                  <a:spLocks noChangeArrowheads="1"/>
                </p:cNvSpPr>
                <p:nvPr/>
              </p:nvSpPr>
              <p:spPr bwMode="gray">
                <a:xfrm>
                  <a:off x="10364380" y="3948121"/>
                  <a:ext cx="51758" cy="51758"/>
                </a:xfrm>
                <a:prstGeom prst="rect">
                  <a:avLst/>
                </a:prstGeom>
                <a:solidFill>
                  <a:srgbClr val="DBDB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65" name="Rectangle 169"/>
                <p:cNvSpPr>
                  <a:spLocks noChangeArrowheads="1"/>
                </p:cNvSpPr>
                <p:nvPr/>
              </p:nvSpPr>
              <p:spPr bwMode="gray">
                <a:xfrm>
                  <a:off x="10364380" y="3877729"/>
                  <a:ext cx="51758" cy="53829"/>
                </a:xfrm>
                <a:prstGeom prst="rect">
                  <a:avLst/>
                </a:prstGeom>
                <a:solidFill>
                  <a:srgbClr val="DBDB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66" name="Rectangle 170"/>
                <p:cNvSpPr>
                  <a:spLocks noChangeArrowheads="1"/>
                </p:cNvSpPr>
                <p:nvPr/>
              </p:nvSpPr>
              <p:spPr bwMode="gray">
                <a:xfrm>
                  <a:off x="10432701" y="4285585"/>
                  <a:ext cx="51758" cy="51758"/>
                </a:xfrm>
                <a:prstGeom prst="rect">
                  <a:avLst/>
                </a:prstGeom>
                <a:solidFill>
                  <a:srgbClr val="7BD5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67" name="Rectangle 171"/>
                <p:cNvSpPr>
                  <a:spLocks noChangeArrowheads="1"/>
                </p:cNvSpPr>
                <p:nvPr/>
              </p:nvSpPr>
              <p:spPr bwMode="gray">
                <a:xfrm>
                  <a:off x="10432701" y="4215193"/>
                  <a:ext cx="51758" cy="53829"/>
                </a:xfrm>
                <a:prstGeom prst="rect">
                  <a:avLst/>
                </a:prstGeom>
                <a:solidFill>
                  <a:srgbClr val="DBDB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68" name="Rectangle 172"/>
                <p:cNvSpPr>
                  <a:spLocks noChangeArrowheads="1"/>
                </p:cNvSpPr>
                <p:nvPr/>
              </p:nvSpPr>
              <p:spPr bwMode="gray">
                <a:xfrm>
                  <a:off x="10432701" y="4151013"/>
                  <a:ext cx="51758" cy="51758"/>
                </a:xfrm>
                <a:prstGeom prst="rect">
                  <a:avLst/>
                </a:prstGeom>
                <a:solidFill>
                  <a:srgbClr val="DBDB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69" name="Rectangle 173"/>
                <p:cNvSpPr>
                  <a:spLocks noChangeArrowheads="1"/>
                </p:cNvSpPr>
                <p:nvPr/>
              </p:nvSpPr>
              <p:spPr bwMode="gray">
                <a:xfrm>
                  <a:off x="10432701" y="4080622"/>
                  <a:ext cx="51758" cy="53829"/>
                </a:xfrm>
                <a:prstGeom prst="rect">
                  <a:avLst/>
                </a:prstGeom>
                <a:solidFill>
                  <a:srgbClr val="DBDB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70" name="Freeform 174"/>
                <p:cNvSpPr>
                  <a:spLocks/>
                </p:cNvSpPr>
                <p:nvPr/>
              </p:nvSpPr>
              <p:spPr bwMode="gray">
                <a:xfrm>
                  <a:off x="10432701" y="4016442"/>
                  <a:ext cx="51758" cy="53829"/>
                </a:xfrm>
                <a:custGeom>
                  <a:avLst/>
                  <a:gdLst>
                    <a:gd name="T0" fmla="*/ 25 w 25"/>
                    <a:gd name="T1" fmla="*/ 24 h 26"/>
                    <a:gd name="T2" fmla="*/ 0 w 25"/>
                    <a:gd name="T3" fmla="*/ 26 h 26"/>
                    <a:gd name="T4" fmla="*/ 0 w 25"/>
                    <a:gd name="T5" fmla="*/ 0 h 26"/>
                    <a:gd name="T6" fmla="*/ 25 w 25"/>
                    <a:gd name="T7" fmla="*/ 0 h 26"/>
                    <a:gd name="T8" fmla="*/ 25 w 25"/>
                    <a:gd name="T9" fmla="*/ 24 h 26"/>
                  </a:gdLst>
                  <a:ahLst/>
                  <a:cxnLst>
                    <a:cxn ang="0">
                      <a:pos x="T0" y="T1"/>
                    </a:cxn>
                    <a:cxn ang="0">
                      <a:pos x="T2" y="T3"/>
                    </a:cxn>
                    <a:cxn ang="0">
                      <a:pos x="T4" y="T5"/>
                    </a:cxn>
                    <a:cxn ang="0">
                      <a:pos x="T6" y="T7"/>
                    </a:cxn>
                    <a:cxn ang="0">
                      <a:pos x="T8" y="T9"/>
                    </a:cxn>
                  </a:cxnLst>
                  <a:rect l="0" t="0" r="r" b="b"/>
                  <a:pathLst>
                    <a:path w="25" h="26">
                      <a:moveTo>
                        <a:pt x="25" y="24"/>
                      </a:moveTo>
                      <a:lnTo>
                        <a:pt x="0" y="26"/>
                      </a:lnTo>
                      <a:lnTo>
                        <a:pt x="0" y="0"/>
                      </a:lnTo>
                      <a:lnTo>
                        <a:pt x="25" y="0"/>
                      </a:lnTo>
                      <a:lnTo>
                        <a:pt x="25" y="24"/>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71" name="Rectangle 175"/>
                <p:cNvSpPr>
                  <a:spLocks noChangeArrowheads="1"/>
                </p:cNvSpPr>
                <p:nvPr/>
              </p:nvSpPr>
              <p:spPr bwMode="gray">
                <a:xfrm>
                  <a:off x="10432701" y="3948121"/>
                  <a:ext cx="51758" cy="51758"/>
                </a:xfrm>
                <a:prstGeom prst="rect">
                  <a:avLst/>
                </a:prstGeom>
                <a:solidFill>
                  <a:srgbClr val="DBDB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72" name="Rectangle 176"/>
                <p:cNvSpPr>
                  <a:spLocks noChangeArrowheads="1"/>
                </p:cNvSpPr>
                <p:nvPr/>
              </p:nvSpPr>
              <p:spPr bwMode="gray">
                <a:xfrm>
                  <a:off x="10432701" y="3877729"/>
                  <a:ext cx="51758" cy="53829"/>
                </a:xfrm>
                <a:prstGeom prst="rect">
                  <a:avLst/>
                </a:prstGeom>
                <a:solidFill>
                  <a:srgbClr val="DBDB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73" name="Rectangle 177"/>
                <p:cNvSpPr>
                  <a:spLocks noChangeArrowheads="1"/>
                </p:cNvSpPr>
                <p:nvPr/>
              </p:nvSpPr>
              <p:spPr bwMode="gray">
                <a:xfrm>
                  <a:off x="10496881" y="4285585"/>
                  <a:ext cx="53829" cy="51758"/>
                </a:xfrm>
                <a:prstGeom prst="rect">
                  <a:avLst/>
                </a:prstGeom>
                <a:solidFill>
                  <a:srgbClr val="7BD5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74" name="Rectangle 178"/>
                <p:cNvSpPr>
                  <a:spLocks noChangeArrowheads="1"/>
                </p:cNvSpPr>
                <p:nvPr/>
              </p:nvSpPr>
              <p:spPr bwMode="gray">
                <a:xfrm>
                  <a:off x="10496881" y="4215193"/>
                  <a:ext cx="53829" cy="53829"/>
                </a:xfrm>
                <a:prstGeom prst="rect">
                  <a:avLst/>
                </a:prstGeom>
                <a:solidFill>
                  <a:srgbClr val="7BD5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75" name="Rectangle 179"/>
                <p:cNvSpPr>
                  <a:spLocks noChangeArrowheads="1"/>
                </p:cNvSpPr>
                <p:nvPr/>
              </p:nvSpPr>
              <p:spPr bwMode="gray">
                <a:xfrm>
                  <a:off x="10496881" y="4151013"/>
                  <a:ext cx="53829" cy="51758"/>
                </a:xfrm>
                <a:prstGeom prst="rect">
                  <a:avLst/>
                </a:prstGeom>
                <a:solidFill>
                  <a:srgbClr val="7BD5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76" name="Rectangle 180"/>
                <p:cNvSpPr>
                  <a:spLocks noChangeArrowheads="1"/>
                </p:cNvSpPr>
                <p:nvPr/>
              </p:nvSpPr>
              <p:spPr bwMode="gray">
                <a:xfrm>
                  <a:off x="10496881" y="4080622"/>
                  <a:ext cx="53829" cy="53829"/>
                </a:xfrm>
                <a:prstGeom prst="rect">
                  <a:avLst/>
                </a:prstGeom>
                <a:solidFill>
                  <a:srgbClr val="FF7F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77" name="Rectangle 181"/>
                <p:cNvSpPr>
                  <a:spLocks noChangeArrowheads="1"/>
                </p:cNvSpPr>
                <p:nvPr/>
              </p:nvSpPr>
              <p:spPr bwMode="gray">
                <a:xfrm>
                  <a:off x="10496881" y="4016442"/>
                  <a:ext cx="53829" cy="53829"/>
                </a:xfrm>
                <a:prstGeom prst="rect">
                  <a:avLst/>
                </a:prstGeom>
                <a:solidFill>
                  <a:srgbClr val="FF7F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78" name="Rectangle 182"/>
                <p:cNvSpPr>
                  <a:spLocks noChangeArrowheads="1"/>
                </p:cNvSpPr>
                <p:nvPr/>
              </p:nvSpPr>
              <p:spPr bwMode="gray">
                <a:xfrm>
                  <a:off x="10496881" y="3948121"/>
                  <a:ext cx="53829" cy="51758"/>
                </a:xfrm>
                <a:prstGeom prst="rect">
                  <a:avLst/>
                </a:prstGeom>
                <a:solidFill>
                  <a:srgbClr val="DBDB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79" name="Rectangle 183"/>
                <p:cNvSpPr>
                  <a:spLocks noChangeArrowheads="1"/>
                </p:cNvSpPr>
                <p:nvPr/>
              </p:nvSpPr>
              <p:spPr bwMode="gray">
                <a:xfrm>
                  <a:off x="10496881" y="3877729"/>
                  <a:ext cx="53829" cy="53829"/>
                </a:xfrm>
                <a:prstGeom prst="rect">
                  <a:avLst/>
                </a:prstGeom>
                <a:solidFill>
                  <a:srgbClr val="DBDB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80" name="Rectangle 184"/>
                <p:cNvSpPr>
                  <a:spLocks noChangeArrowheads="1"/>
                </p:cNvSpPr>
                <p:nvPr/>
              </p:nvSpPr>
              <p:spPr bwMode="gray">
                <a:xfrm>
                  <a:off x="10567272" y="4285585"/>
                  <a:ext cx="51758" cy="51758"/>
                </a:xfrm>
                <a:prstGeom prst="rect">
                  <a:avLst/>
                </a:prstGeom>
                <a:solidFill>
                  <a:srgbClr val="7BD5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81" name="Rectangle 185"/>
                <p:cNvSpPr>
                  <a:spLocks noChangeArrowheads="1"/>
                </p:cNvSpPr>
                <p:nvPr/>
              </p:nvSpPr>
              <p:spPr bwMode="gray">
                <a:xfrm>
                  <a:off x="10567272" y="4215193"/>
                  <a:ext cx="51758" cy="53829"/>
                </a:xfrm>
                <a:prstGeom prst="rect">
                  <a:avLst/>
                </a:prstGeom>
                <a:solidFill>
                  <a:srgbClr val="7BD5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82" name="Rectangle 186"/>
                <p:cNvSpPr>
                  <a:spLocks noChangeArrowheads="1"/>
                </p:cNvSpPr>
                <p:nvPr/>
              </p:nvSpPr>
              <p:spPr bwMode="gray">
                <a:xfrm>
                  <a:off x="10567272" y="4151013"/>
                  <a:ext cx="51758" cy="51758"/>
                </a:xfrm>
                <a:prstGeom prst="rect">
                  <a:avLst/>
                </a:prstGeom>
                <a:solidFill>
                  <a:srgbClr val="7BD5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83" name="Rectangle 187"/>
                <p:cNvSpPr>
                  <a:spLocks noChangeArrowheads="1"/>
                </p:cNvSpPr>
                <p:nvPr/>
              </p:nvSpPr>
              <p:spPr bwMode="gray">
                <a:xfrm>
                  <a:off x="10567272" y="4080622"/>
                  <a:ext cx="51758" cy="53829"/>
                </a:xfrm>
                <a:prstGeom prst="rect">
                  <a:avLst/>
                </a:prstGeom>
                <a:solidFill>
                  <a:srgbClr val="DBDB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84" name="Rectangle 188"/>
                <p:cNvSpPr>
                  <a:spLocks noChangeArrowheads="1"/>
                </p:cNvSpPr>
                <p:nvPr/>
              </p:nvSpPr>
              <p:spPr bwMode="gray">
                <a:xfrm>
                  <a:off x="10567272" y="4016442"/>
                  <a:ext cx="51758" cy="53829"/>
                </a:xfrm>
                <a:prstGeom prst="rect">
                  <a:avLst/>
                </a:prstGeom>
                <a:solidFill>
                  <a:srgbClr val="DBDB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85" name="Rectangle 189"/>
                <p:cNvSpPr>
                  <a:spLocks noChangeArrowheads="1"/>
                </p:cNvSpPr>
                <p:nvPr/>
              </p:nvSpPr>
              <p:spPr bwMode="gray">
                <a:xfrm>
                  <a:off x="10567272" y="3948121"/>
                  <a:ext cx="51758" cy="51758"/>
                </a:xfrm>
                <a:prstGeom prst="rect">
                  <a:avLst/>
                </a:prstGeom>
                <a:solidFill>
                  <a:srgbClr val="DBDB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86" name="Rectangle 190"/>
                <p:cNvSpPr>
                  <a:spLocks noChangeArrowheads="1"/>
                </p:cNvSpPr>
                <p:nvPr/>
              </p:nvSpPr>
              <p:spPr bwMode="gray">
                <a:xfrm>
                  <a:off x="10567272" y="3877729"/>
                  <a:ext cx="51758" cy="53829"/>
                </a:xfrm>
                <a:prstGeom prst="rect">
                  <a:avLst/>
                </a:prstGeom>
                <a:solidFill>
                  <a:srgbClr val="DBDB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87" name="Rectangle 191"/>
                <p:cNvSpPr>
                  <a:spLocks noChangeArrowheads="1"/>
                </p:cNvSpPr>
                <p:nvPr/>
              </p:nvSpPr>
              <p:spPr bwMode="gray">
                <a:xfrm>
                  <a:off x="10635593" y="4285585"/>
                  <a:ext cx="51758" cy="51758"/>
                </a:xfrm>
                <a:prstGeom prst="rect">
                  <a:avLst/>
                </a:prstGeom>
                <a:solidFill>
                  <a:srgbClr val="7BD5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88" name="Rectangle 192"/>
                <p:cNvSpPr>
                  <a:spLocks noChangeArrowheads="1"/>
                </p:cNvSpPr>
                <p:nvPr/>
              </p:nvSpPr>
              <p:spPr bwMode="gray">
                <a:xfrm>
                  <a:off x="10635593" y="4215193"/>
                  <a:ext cx="51758" cy="53829"/>
                </a:xfrm>
                <a:prstGeom prst="rect">
                  <a:avLst/>
                </a:prstGeom>
                <a:solidFill>
                  <a:srgbClr val="7BD5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89" name="Rectangle 193"/>
                <p:cNvSpPr>
                  <a:spLocks noChangeArrowheads="1"/>
                </p:cNvSpPr>
                <p:nvPr/>
              </p:nvSpPr>
              <p:spPr bwMode="gray">
                <a:xfrm>
                  <a:off x="10635593" y="4151013"/>
                  <a:ext cx="51758" cy="51758"/>
                </a:xfrm>
                <a:prstGeom prst="rect">
                  <a:avLst/>
                </a:prstGeom>
                <a:solidFill>
                  <a:srgbClr val="7BD5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90" name="Rectangle 194"/>
                <p:cNvSpPr>
                  <a:spLocks noChangeArrowheads="1"/>
                </p:cNvSpPr>
                <p:nvPr/>
              </p:nvSpPr>
              <p:spPr bwMode="gray">
                <a:xfrm>
                  <a:off x="10635593" y="4080622"/>
                  <a:ext cx="51758" cy="53829"/>
                </a:xfrm>
                <a:prstGeom prst="rect">
                  <a:avLst/>
                </a:prstGeom>
                <a:solidFill>
                  <a:srgbClr val="FF7F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91" name="Rectangle 195"/>
                <p:cNvSpPr>
                  <a:spLocks noChangeArrowheads="1"/>
                </p:cNvSpPr>
                <p:nvPr/>
              </p:nvSpPr>
              <p:spPr bwMode="gray">
                <a:xfrm>
                  <a:off x="10635593" y="4016442"/>
                  <a:ext cx="51758" cy="53829"/>
                </a:xfrm>
                <a:prstGeom prst="rect">
                  <a:avLst/>
                </a:prstGeom>
                <a:solidFill>
                  <a:srgbClr val="FF7F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92" name="Rectangle 196"/>
                <p:cNvSpPr>
                  <a:spLocks noChangeArrowheads="1"/>
                </p:cNvSpPr>
                <p:nvPr/>
              </p:nvSpPr>
              <p:spPr bwMode="gray">
                <a:xfrm>
                  <a:off x="10635593" y="3948121"/>
                  <a:ext cx="51758" cy="51758"/>
                </a:xfrm>
                <a:prstGeom prst="rect">
                  <a:avLst/>
                </a:prstGeom>
                <a:solidFill>
                  <a:srgbClr val="FF7F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93" name="Rectangle 197"/>
                <p:cNvSpPr>
                  <a:spLocks noChangeArrowheads="1"/>
                </p:cNvSpPr>
                <p:nvPr/>
              </p:nvSpPr>
              <p:spPr bwMode="gray">
                <a:xfrm>
                  <a:off x="10635593" y="3877729"/>
                  <a:ext cx="51758" cy="53829"/>
                </a:xfrm>
                <a:prstGeom prst="rect">
                  <a:avLst/>
                </a:prstGeom>
                <a:solidFill>
                  <a:srgbClr val="FF7F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94" name="Rectangle 198"/>
                <p:cNvSpPr>
                  <a:spLocks noChangeArrowheads="1"/>
                </p:cNvSpPr>
                <p:nvPr/>
              </p:nvSpPr>
              <p:spPr bwMode="gray">
                <a:xfrm>
                  <a:off x="10699773" y="4285585"/>
                  <a:ext cx="53829" cy="51758"/>
                </a:xfrm>
                <a:prstGeom prst="rect">
                  <a:avLst/>
                </a:prstGeom>
                <a:solidFill>
                  <a:srgbClr val="7BD5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95" name="Rectangle 199"/>
                <p:cNvSpPr>
                  <a:spLocks noChangeArrowheads="1"/>
                </p:cNvSpPr>
                <p:nvPr/>
              </p:nvSpPr>
              <p:spPr bwMode="gray">
                <a:xfrm>
                  <a:off x="10699773" y="4215193"/>
                  <a:ext cx="53829" cy="53829"/>
                </a:xfrm>
                <a:prstGeom prst="rect">
                  <a:avLst/>
                </a:prstGeom>
                <a:solidFill>
                  <a:srgbClr val="7BD5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96" name="Rectangle 200"/>
                <p:cNvSpPr>
                  <a:spLocks noChangeArrowheads="1"/>
                </p:cNvSpPr>
                <p:nvPr/>
              </p:nvSpPr>
              <p:spPr bwMode="gray">
                <a:xfrm>
                  <a:off x="10699773" y="4151013"/>
                  <a:ext cx="53829" cy="51758"/>
                </a:xfrm>
                <a:prstGeom prst="rect">
                  <a:avLst/>
                </a:prstGeom>
                <a:solidFill>
                  <a:srgbClr val="7BD5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97" name="Rectangle 201"/>
                <p:cNvSpPr>
                  <a:spLocks noChangeArrowheads="1"/>
                </p:cNvSpPr>
                <p:nvPr/>
              </p:nvSpPr>
              <p:spPr bwMode="gray">
                <a:xfrm>
                  <a:off x="10699773" y="4080622"/>
                  <a:ext cx="53829" cy="53829"/>
                </a:xfrm>
                <a:prstGeom prst="rect">
                  <a:avLst/>
                </a:prstGeom>
                <a:solidFill>
                  <a:srgbClr val="FF7F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98" name="Rectangle 202"/>
                <p:cNvSpPr>
                  <a:spLocks noChangeArrowheads="1"/>
                </p:cNvSpPr>
                <p:nvPr/>
              </p:nvSpPr>
              <p:spPr bwMode="gray">
                <a:xfrm>
                  <a:off x="10699773" y="4016442"/>
                  <a:ext cx="53829" cy="53829"/>
                </a:xfrm>
                <a:prstGeom prst="rect">
                  <a:avLst/>
                </a:prstGeom>
                <a:solidFill>
                  <a:srgbClr val="FF7F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99" name="Rectangle 203"/>
                <p:cNvSpPr>
                  <a:spLocks noChangeArrowheads="1"/>
                </p:cNvSpPr>
                <p:nvPr/>
              </p:nvSpPr>
              <p:spPr bwMode="gray">
                <a:xfrm>
                  <a:off x="10699773" y="3948121"/>
                  <a:ext cx="53829" cy="51758"/>
                </a:xfrm>
                <a:prstGeom prst="rect">
                  <a:avLst/>
                </a:prstGeom>
                <a:solidFill>
                  <a:srgbClr val="FF7F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00" name="Rectangle 204"/>
                <p:cNvSpPr>
                  <a:spLocks noChangeArrowheads="1"/>
                </p:cNvSpPr>
                <p:nvPr/>
              </p:nvSpPr>
              <p:spPr bwMode="gray">
                <a:xfrm>
                  <a:off x="10699773" y="3877729"/>
                  <a:ext cx="53829" cy="53829"/>
                </a:xfrm>
                <a:prstGeom prst="rect">
                  <a:avLst/>
                </a:prstGeom>
                <a:solidFill>
                  <a:srgbClr val="DBDB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01" name="Rectangle 205"/>
                <p:cNvSpPr>
                  <a:spLocks noChangeArrowheads="1"/>
                </p:cNvSpPr>
                <p:nvPr/>
              </p:nvSpPr>
              <p:spPr bwMode="gray">
                <a:xfrm>
                  <a:off x="10770165" y="4285585"/>
                  <a:ext cx="51758" cy="51758"/>
                </a:xfrm>
                <a:prstGeom prst="rect">
                  <a:avLst/>
                </a:prstGeom>
                <a:solidFill>
                  <a:srgbClr val="7BD5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grpSp>
          <p:sp>
            <p:nvSpPr>
              <p:cNvPr id="519" name="Rectangle 207"/>
              <p:cNvSpPr>
                <a:spLocks noChangeArrowheads="1"/>
              </p:cNvSpPr>
              <p:nvPr/>
            </p:nvSpPr>
            <p:spPr bwMode="gray">
              <a:xfrm>
                <a:off x="7789873" y="2576514"/>
                <a:ext cx="63515" cy="66057"/>
              </a:xfrm>
              <a:prstGeom prst="rect">
                <a:avLst/>
              </a:prstGeom>
              <a:solidFill>
                <a:srgbClr val="7BD5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20" name="Rectangle 208"/>
              <p:cNvSpPr>
                <a:spLocks noChangeArrowheads="1"/>
              </p:cNvSpPr>
              <p:nvPr/>
            </p:nvSpPr>
            <p:spPr bwMode="gray">
              <a:xfrm>
                <a:off x="7789873" y="2497755"/>
                <a:ext cx="63515" cy="63515"/>
              </a:xfrm>
              <a:prstGeom prst="rect">
                <a:avLst/>
              </a:prstGeom>
              <a:solidFill>
                <a:srgbClr val="7BD5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21" name="Rectangle 209"/>
              <p:cNvSpPr>
                <a:spLocks noChangeArrowheads="1"/>
              </p:cNvSpPr>
              <p:nvPr/>
            </p:nvSpPr>
            <p:spPr bwMode="gray">
              <a:xfrm>
                <a:off x="7789873" y="2411374"/>
                <a:ext cx="63515" cy="66057"/>
              </a:xfrm>
              <a:prstGeom prst="rect">
                <a:avLst/>
              </a:prstGeom>
              <a:solidFill>
                <a:srgbClr val="FF7F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22" name="Rectangle 210"/>
              <p:cNvSpPr>
                <a:spLocks noChangeArrowheads="1"/>
              </p:cNvSpPr>
              <p:nvPr/>
            </p:nvSpPr>
            <p:spPr bwMode="gray">
              <a:xfrm>
                <a:off x="7789873" y="2332615"/>
                <a:ext cx="63515" cy="66057"/>
              </a:xfrm>
              <a:prstGeom prst="rect">
                <a:avLst/>
              </a:prstGeom>
              <a:solidFill>
                <a:srgbClr val="FF7F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23" name="Rectangle 211"/>
              <p:cNvSpPr>
                <a:spLocks noChangeArrowheads="1"/>
              </p:cNvSpPr>
              <p:nvPr/>
            </p:nvSpPr>
            <p:spPr bwMode="gray">
              <a:xfrm>
                <a:off x="7789873" y="2248774"/>
                <a:ext cx="63515" cy="63515"/>
              </a:xfrm>
              <a:prstGeom prst="rect">
                <a:avLst/>
              </a:prstGeom>
              <a:solidFill>
                <a:srgbClr val="FF7F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24" name="Rectangle 212"/>
              <p:cNvSpPr>
                <a:spLocks noChangeArrowheads="1"/>
              </p:cNvSpPr>
              <p:nvPr/>
            </p:nvSpPr>
            <p:spPr bwMode="gray">
              <a:xfrm>
                <a:off x="7789873" y="2162393"/>
                <a:ext cx="63515" cy="66057"/>
              </a:xfrm>
              <a:prstGeom prst="rect">
                <a:avLst/>
              </a:prstGeom>
              <a:solidFill>
                <a:srgbClr val="FF7F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25" name="Rectangle 213"/>
              <p:cNvSpPr>
                <a:spLocks noChangeArrowheads="1"/>
              </p:cNvSpPr>
              <p:nvPr/>
            </p:nvSpPr>
            <p:spPr bwMode="gray">
              <a:xfrm>
                <a:off x="7873714" y="2662897"/>
                <a:ext cx="63515" cy="63515"/>
              </a:xfrm>
              <a:prstGeom prst="rect">
                <a:avLst/>
              </a:prstGeom>
              <a:solidFill>
                <a:srgbClr val="7BD5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26" name="Rectangle 214"/>
              <p:cNvSpPr>
                <a:spLocks noChangeArrowheads="1"/>
              </p:cNvSpPr>
              <p:nvPr/>
            </p:nvSpPr>
            <p:spPr bwMode="gray">
              <a:xfrm>
                <a:off x="7873714" y="2576514"/>
                <a:ext cx="63515" cy="66057"/>
              </a:xfrm>
              <a:prstGeom prst="rect">
                <a:avLst/>
              </a:prstGeom>
              <a:solidFill>
                <a:srgbClr val="7BD5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27" name="Rectangle 215"/>
              <p:cNvSpPr>
                <a:spLocks noChangeArrowheads="1"/>
              </p:cNvSpPr>
              <p:nvPr/>
            </p:nvSpPr>
            <p:spPr bwMode="gray">
              <a:xfrm>
                <a:off x="7873714" y="2497755"/>
                <a:ext cx="63515" cy="63515"/>
              </a:xfrm>
              <a:prstGeom prst="rect">
                <a:avLst/>
              </a:prstGeom>
              <a:solidFill>
                <a:srgbClr val="7BD5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28" name="Rectangle 216"/>
              <p:cNvSpPr>
                <a:spLocks noChangeArrowheads="1"/>
              </p:cNvSpPr>
              <p:nvPr/>
            </p:nvSpPr>
            <p:spPr bwMode="gray">
              <a:xfrm>
                <a:off x="7873714" y="2411374"/>
                <a:ext cx="63515" cy="66057"/>
              </a:xfrm>
              <a:prstGeom prst="rect">
                <a:avLst/>
              </a:prstGeom>
              <a:solidFill>
                <a:srgbClr val="FF7F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29" name="Rectangle 217"/>
              <p:cNvSpPr>
                <a:spLocks noChangeArrowheads="1"/>
              </p:cNvSpPr>
              <p:nvPr/>
            </p:nvSpPr>
            <p:spPr bwMode="gray">
              <a:xfrm>
                <a:off x="7873714" y="2332615"/>
                <a:ext cx="63515" cy="66057"/>
              </a:xfrm>
              <a:prstGeom prst="rect">
                <a:avLst/>
              </a:prstGeom>
              <a:solidFill>
                <a:srgbClr val="FF7F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30" name="Rectangle 218"/>
              <p:cNvSpPr>
                <a:spLocks noChangeArrowheads="1"/>
              </p:cNvSpPr>
              <p:nvPr/>
            </p:nvSpPr>
            <p:spPr bwMode="gray">
              <a:xfrm>
                <a:off x="7873714" y="2248774"/>
                <a:ext cx="63515" cy="63515"/>
              </a:xfrm>
              <a:prstGeom prst="rect">
                <a:avLst/>
              </a:prstGeom>
              <a:solidFill>
                <a:srgbClr val="DBDB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31" name="Rectangle 219"/>
              <p:cNvSpPr>
                <a:spLocks noChangeArrowheads="1"/>
              </p:cNvSpPr>
              <p:nvPr/>
            </p:nvSpPr>
            <p:spPr bwMode="gray">
              <a:xfrm>
                <a:off x="7873714" y="2162393"/>
                <a:ext cx="63515" cy="66057"/>
              </a:xfrm>
              <a:prstGeom prst="rect">
                <a:avLst/>
              </a:prstGeom>
              <a:solidFill>
                <a:srgbClr val="DBDB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32" name="Rectangle 220"/>
              <p:cNvSpPr>
                <a:spLocks noChangeArrowheads="1"/>
              </p:cNvSpPr>
              <p:nvPr/>
            </p:nvSpPr>
            <p:spPr bwMode="gray">
              <a:xfrm>
                <a:off x="7952473" y="2662897"/>
                <a:ext cx="66057" cy="63515"/>
              </a:xfrm>
              <a:prstGeom prst="rect">
                <a:avLst/>
              </a:prstGeom>
              <a:solidFill>
                <a:srgbClr val="7BD5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33" name="Rectangle 221"/>
              <p:cNvSpPr>
                <a:spLocks noChangeArrowheads="1"/>
              </p:cNvSpPr>
              <p:nvPr/>
            </p:nvSpPr>
            <p:spPr bwMode="gray">
              <a:xfrm>
                <a:off x="7952473" y="2576514"/>
                <a:ext cx="66057" cy="66057"/>
              </a:xfrm>
              <a:prstGeom prst="rect">
                <a:avLst/>
              </a:prstGeom>
              <a:solidFill>
                <a:srgbClr val="7BD5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34" name="Rectangle 222"/>
              <p:cNvSpPr>
                <a:spLocks noChangeArrowheads="1"/>
              </p:cNvSpPr>
              <p:nvPr/>
            </p:nvSpPr>
            <p:spPr bwMode="gray">
              <a:xfrm>
                <a:off x="7952473" y="2497755"/>
                <a:ext cx="66057" cy="63515"/>
              </a:xfrm>
              <a:prstGeom prst="rect">
                <a:avLst/>
              </a:prstGeom>
              <a:solidFill>
                <a:srgbClr val="7BD5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35" name="Rectangle 223"/>
              <p:cNvSpPr>
                <a:spLocks noChangeArrowheads="1"/>
              </p:cNvSpPr>
              <p:nvPr/>
            </p:nvSpPr>
            <p:spPr bwMode="gray">
              <a:xfrm>
                <a:off x="7952473" y="2411374"/>
                <a:ext cx="66057" cy="66057"/>
              </a:xfrm>
              <a:prstGeom prst="rect">
                <a:avLst/>
              </a:prstGeom>
              <a:solidFill>
                <a:srgbClr val="FF7F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36" name="Rectangle 224"/>
              <p:cNvSpPr>
                <a:spLocks noChangeArrowheads="1"/>
              </p:cNvSpPr>
              <p:nvPr/>
            </p:nvSpPr>
            <p:spPr bwMode="gray">
              <a:xfrm>
                <a:off x="7952473" y="2332615"/>
                <a:ext cx="66057" cy="66057"/>
              </a:xfrm>
              <a:prstGeom prst="rect">
                <a:avLst/>
              </a:prstGeom>
              <a:solidFill>
                <a:srgbClr val="FF7F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37" name="Rectangle 225"/>
              <p:cNvSpPr>
                <a:spLocks noChangeArrowheads="1"/>
              </p:cNvSpPr>
              <p:nvPr/>
            </p:nvSpPr>
            <p:spPr bwMode="gray">
              <a:xfrm>
                <a:off x="7952473" y="2248774"/>
                <a:ext cx="66057" cy="63515"/>
              </a:xfrm>
              <a:prstGeom prst="rect">
                <a:avLst/>
              </a:prstGeom>
              <a:solidFill>
                <a:srgbClr val="FF7F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38" name="Rectangle 226"/>
              <p:cNvSpPr>
                <a:spLocks noChangeArrowheads="1"/>
              </p:cNvSpPr>
              <p:nvPr/>
            </p:nvSpPr>
            <p:spPr bwMode="gray">
              <a:xfrm>
                <a:off x="7952473" y="2162393"/>
                <a:ext cx="66057" cy="66057"/>
              </a:xfrm>
              <a:prstGeom prst="rect">
                <a:avLst/>
              </a:prstGeom>
              <a:solidFill>
                <a:srgbClr val="DBDB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39" name="Rectangle 227"/>
              <p:cNvSpPr>
                <a:spLocks noChangeArrowheads="1"/>
              </p:cNvSpPr>
              <p:nvPr/>
            </p:nvSpPr>
            <p:spPr bwMode="gray">
              <a:xfrm>
                <a:off x="7291910" y="2083633"/>
                <a:ext cx="63515" cy="63515"/>
              </a:xfrm>
              <a:prstGeom prst="rect">
                <a:avLst/>
              </a:prstGeom>
              <a:solidFill>
                <a:srgbClr val="DBDB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40" name="Rectangle 228"/>
              <p:cNvSpPr>
                <a:spLocks noChangeArrowheads="1"/>
              </p:cNvSpPr>
              <p:nvPr/>
            </p:nvSpPr>
            <p:spPr bwMode="gray">
              <a:xfrm>
                <a:off x="7375751" y="2083633"/>
                <a:ext cx="63515" cy="63515"/>
              </a:xfrm>
              <a:prstGeom prst="rect">
                <a:avLst/>
              </a:prstGeom>
              <a:solidFill>
                <a:srgbClr val="DBDB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41" name="Rectangle 229"/>
              <p:cNvSpPr>
                <a:spLocks noChangeArrowheads="1"/>
              </p:cNvSpPr>
              <p:nvPr/>
            </p:nvSpPr>
            <p:spPr bwMode="gray">
              <a:xfrm>
                <a:off x="7454510" y="2083633"/>
                <a:ext cx="66057" cy="63515"/>
              </a:xfrm>
              <a:prstGeom prst="rect">
                <a:avLst/>
              </a:prstGeom>
              <a:solidFill>
                <a:srgbClr val="DBDB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42" name="Rectangle 230"/>
              <p:cNvSpPr>
                <a:spLocks noChangeArrowheads="1"/>
              </p:cNvSpPr>
              <p:nvPr/>
            </p:nvSpPr>
            <p:spPr bwMode="gray">
              <a:xfrm>
                <a:off x="7540891" y="2083633"/>
                <a:ext cx="63515" cy="63515"/>
              </a:xfrm>
              <a:prstGeom prst="rect">
                <a:avLst/>
              </a:prstGeom>
              <a:solidFill>
                <a:srgbClr val="DBDB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43" name="Rectangle 231"/>
              <p:cNvSpPr>
                <a:spLocks noChangeArrowheads="1"/>
              </p:cNvSpPr>
              <p:nvPr/>
            </p:nvSpPr>
            <p:spPr bwMode="gray">
              <a:xfrm>
                <a:off x="7624732" y="2083633"/>
                <a:ext cx="63515" cy="63515"/>
              </a:xfrm>
              <a:prstGeom prst="rect">
                <a:avLst/>
              </a:prstGeom>
              <a:solidFill>
                <a:srgbClr val="DBDB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44" name="Rectangle 232"/>
              <p:cNvSpPr>
                <a:spLocks noChangeArrowheads="1"/>
              </p:cNvSpPr>
              <p:nvPr/>
            </p:nvSpPr>
            <p:spPr bwMode="gray">
              <a:xfrm>
                <a:off x="7703491" y="2083633"/>
                <a:ext cx="66057" cy="63515"/>
              </a:xfrm>
              <a:prstGeom prst="rect">
                <a:avLst/>
              </a:prstGeom>
              <a:solidFill>
                <a:srgbClr val="DBDB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45" name="Rectangle 233"/>
              <p:cNvSpPr>
                <a:spLocks noChangeArrowheads="1"/>
              </p:cNvSpPr>
              <p:nvPr/>
            </p:nvSpPr>
            <p:spPr bwMode="gray">
              <a:xfrm>
                <a:off x="7789873" y="2083633"/>
                <a:ext cx="63515" cy="63515"/>
              </a:xfrm>
              <a:prstGeom prst="rect">
                <a:avLst/>
              </a:prstGeom>
              <a:solidFill>
                <a:srgbClr val="FF7F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46" name="Rectangle 234"/>
              <p:cNvSpPr>
                <a:spLocks noChangeArrowheads="1"/>
              </p:cNvSpPr>
              <p:nvPr/>
            </p:nvSpPr>
            <p:spPr bwMode="gray">
              <a:xfrm>
                <a:off x="7873714" y="2083633"/>
                <a:ext cx="63515" cy="63515"/>
              </a:xfrm>
              <a:prstGeom prst="rect">
                <a:avLst/>
              </a:prstGeom>
              <a:solidFill>
                <a:srgbClr val="DBDB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47" name="Rectangle 235"/>
              <p:cNvSpPr>
                <a:spLocks noChangeArrowheads="1"/>
              </p:cNvSpPr>
              <p:nvPr/>
            </p:nvSpPr>
            <p:spPr bwMode="gray">
              <a:xfrm>
                <a:off x="7952473" y="2083633"/>
                <a:ext cx="66057" cy="63515"/>
              </a:xfrm>
              <a:prstGeom prst="rect">
                <a:avLst/>
              </a:prstGeom>
              <a:solidFill>
                <a:srgbClr val="DBDB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48" name="Rectangle 236"/>
              <p:cNvSpPr>
                <a:spLocks noChangeArrowheads="1"/>
              </p:cNvSpPr>
              <p:nvPr/>
            </p:nvSpPr>
            <p:spPr bwMode="gray">
              <a:xfrm>
                <a:off x="7385913" y="1799082"/>
                <a:ext cx="538613" cy="144816"/>
              </a:xfrm>
              <a:prstGeom prst="rect">
                <a:avLst/>
              </a:prstGeom>
              <a:solidFill>
                <a:srgbClr val="D3D3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49" name="Rectangle 237"/>
              <p:cNvSpPr>
                <a:spLocks noChangeArrowheads="1"/>
              </p:cNvSpPr>
              <p:nvPr/>
            </p:nvSpPr>
            <p:spPr bwMode="gray">
              <a:xfrm>
                <a:off x="7385913" y="1893086"/>
                <a:ext cx="538613" cy="50813"/>
              </a:xfrm>
              <a:prstGeom prst="rect">
                <a:avLst/>
              </a:prstGeom>
              <a:solidFill>
                <a:srgbClr val="ABAB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50" name="Freeform 238"/>
              <p:cNvSpPr>
                <a:spLocks/>
              </p:cNvSpPr>
              <p:nvPr/>
            </p:nvSpPr>
            <p:spPr bwMode="gray">
              <a:xfrm>
                <a:off x="7385913" y="1758432"/>
                <a:ext cx="538613" cy="40650"/>
              </a:xfrm>
              <a:custGeom>
                <a:avLst/>
                <a:gdLst>
                  <a:gd name="T0" fmla="*/ 104 w 108"/>
                  <a:gd name="T1" fmla="*/ 0 h 8"/>
                  <a:gd name="T2" fmla="*/ 4 w 108"/>
                  <a:gd name="T3" fmla="*/ 0 h 8"/>
                  <a:gd name="T4" fmla="*/ 0 w 108"/>
                  <a:gd name="T5" fmla="*/ 4 h 8"/>
                  <a:gd name="T6" fmla="*/ 0 w 108"/>
                  <a:gd name="T7" fmla="*/ 8 h 8"/>
                  <a:gd name="T8" fmla="*/ 108 w 108"/>
                  <a:gd name="T9" fmla="*/ 8 h 8"/>
                  <a:gd name="T10" fmla="*/ 108 w 108"/>
                  <a:gd name="T11" fmla="*/ 4 h 8"/>
                  <a:gd name="T12" fmla="*/ 104 w 108"/>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08" h="8">
                    <a:moveTo>
                      <a:pt x="104" y="0"/>
                    </a:moveTo>
                    <a:cubicBezTo>
                      <a:pt x="4" y="0"/>
                      <a:pt x="4" y="0"/>
                      <a:pt x="4" y="0"/>
                    </a:cubicBezTo>
                    <a:cubicBezTo>
                      <a:pt x="2" y="0"/>
                      <a:pt x="0" y="2"/>
                      <a:pt x="0" y="4"/>
                    </a:cubicBezTo>
                    <a:cubicBezTo>
                      <a:pt x="0" y="8"/>
                      <a:pt x="0" y="8"/>
                      <a:pt x="0" y="8"/>
                    </a:cubicBezTo>
                    <a:cubicBezTo>
                      <a:pt x="108" y="8"/>
                      <a:pt x="108" y="8"/>
                      <a:pt x="108" y="8"/>
                    </a:cubicBezTo>
                    <a:cubicBezTo>
                      <a:pt x="108" y="4"/>
                      <a:pt x="108" y="4"/>
                      <a:pt x="108" y="4"/>
                    </a:cubicBezTo>
                    <a:cubicBezTo>
                      <a:pt x="108" y="2"/>
                      <a:pt x="106" y="0"/>
                      <a:pt x="104" y="0"/>
                    </a:cubicBezTo>
                    <a:close/>
                  </a:path>
                </a:pathLst>
              </a:custGeom>
              <a:solidFill>
                <a:srgbClr val="ABAB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51" name="Freeform 239"/>
              <p:cNvSpPr>
                <a:spLocks/>
              </p:cNvSpPr>
              <p:nvPr/>
            </p:nvSpPr>
            <p:spPr bwMode="gray">
              <a:xfrm>
                <a:off x="7510404" y="1694917"/>
                <a:ext cx="289632" cy="63515"/>
              </a:xfrm>
              <a:custGeom>
                <a:avLst/>
                <a:gdLst>
                  <a:gd name="T0" fmla="*/ 49 w 58"/>
                  <a:gd name="T1" fmla="*/ 0 h 13"/>
                  <a:gd name="T2" fmla="*/ 9 w 58"/>
                  <a:gd name="T3" fmla="*/ 0 h 13"/>
                  <a:gd name="T4" fmla="*/ 0 w 58"/>
                  <a:gd name="T5" fmla="*/ 9 h 13"/>
                  <a:gd name="T6" fmla="*/ 0 w 58"/>
                  <a:gd name="T7" fmla="*/ 13 h 13"/>
                  <a:gd name="T8" fmla="*/ 58 w 58"/>
                  <a:gd name="T9" fmla="*/ 13 h 13"/>
                  <a:gd name="T10" fmla="*/ 58 w 58"/>
                  <a:gd name="T11" fmla="*/ 9 h 13"/>
                  <a:gd name="T12" fmla="*/ 49 w 58"/>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58" h="13">
                    <a:moveTo>
                      <a:pt x="49" y="0"/>
                    </a:moveTo>
                    <a:cubicBezTo>
                      <a:pt x="9" y="0"/>
                      <a:pt x="9" y="0"/>
                      <a:pt x="9" y="0"/>
                    </a:cubicBezTo>
                    <a:cubicBezTo>
                      <a:pt x="4" y="0"/>
                      <a:pt x="0" y="4"/>
                      <a:pt x="0" y="9"/>
                    </a:cubicBezTo>
                    <a:cubicBezTo>
                      <a:pt x="0" y="13"/>
                      <a:pt x="0" y="13"/>
                      <a:pt x="0" y="13"/>
                    </a:cubicBezTo>
                    <a:cubicBezTo>
                      <a:pt x="58" y="13"/>
                      <a:pt x="58" y="13"/>
                      <a:pt x="58" y="13"/>
                    </a:cubicBezTo>
                    <a:cubicBezTo>
                      <a:pt x="58" y="9"/>
                      <a:pt x="58" y="9"/>
                      <a:pt x="58" y="9"/>
                    </a:cubicBezTo>
                    <a:cubicBezTo>
                      <a:pt x="58" y="4"/>
                      <a:pt x="54" y="0"/>
                      <a:pt x="49" y="0"/>
                    </a:cubicBezTo>
                    <a:close/>
                  </a:path>
                </a:pathLst>
              </a:custGeom>
              <a:solidFill>
                <a:srgbClr val="FFFFFF">
                  <a:lumMod val="8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52" name="Freeform 240"/>
              <p:cNvSpPr>
                <a:spLocks noEditPoints="1"/>
              </p:cNvSpPr>
              <p:nvPr/>
            </p:nvSpPr>
            <p:spPr bwMode="gray">
              <a:xfrm>
                <a:off x="7558676" y="1481504"/>
                <a:ext cx="190547" cy="213413"/>
              </a:xfrm>
              <a:custGeom>
                <a:avLst/>
                <a:gdLst>
                  <a:gd name="T0" fmla="*/ 38 w 38"/>
                  <a:gd name="T1" fmla="*/ 18 h 43"/>
                  <a:gd name="T2" fmla="*/ 19 w 38"/>
                  <a:gd name="T3" fmla="*/ 0 h 43"/>
                  <a:gd name="T4" fmla="*/ 0 w 38"/>
                  <a:gd name="T5" fmla="*/ 18 h 43"/>
                  <a:gd name="T6" fmla="*/ 9 w 38"/>
                  <a:gd name="T7" fmla="*/ 34 h 43"/>
                  <a:gd name="T8" fmla="*/ 9 w 38"/>
                  <a:gd name="T9" fmla="*/ 43 h 43"/>
                  <a:gd name="T10" fmla="*/ 29 w 38"/>
                  <a:gd name="T11" fmla="*/ 43 h 43"/>
                  <a:gd name="T12" fmla="*/ 29 w 38"/>
                  <a:gd name="T13" fmla="*/ 34 h 43"/>
                  <a:gd name="T14" fmla="*/ 38 w 38"/>
                  <a:gd name="T15" fmla="*/ 18 h 43"/>
                  <a:gd name="T16" fmla="*/ 19 w 38"/>
                  <a:gd name="T17" fmla="*/ 31 h 43"/>
                  <a:gd name="T18" fmla="*/ 6 w 38"/>
                  <a:gd name="T19" fmla="*/ 18 h 43"/>
                  <a:gd name="T20" fmla="*/ 19 w 38"/>
                  <a:gd name="T21" fmla="*/ 6 h 43"/>
                  <a:gd name="T22" fmla="*/ 32 w 38"/>
                  <a:gd name="T23" fmla="*/ 18 h 43"/>
                  <a:gd name="T24" fmla="*/ 19 w 38"/>
                  <a:gd name="T25" fmla="*/ 3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43">
                    <a:moveTo>
                      <a:pt x="38" y="18"/>
                    </a:moveTo>
                    <a:cubicBezTo>
                      <a:pt x="38" y="8"/>
                      <a:pt x="29" y="0"/>
                      <a:pt x="19" y="0"/>
                    </a:cubicBezTo>
                    <a:cubicBezTo>
                      <a:pt x="9" y="0"/>
                      <a:pt x="0" y="8"/>
                      <a:pt x="0" y="18"/>
                    </a:cubicBezTo>
                    <a:cubicBezTo>
                      <a:pt x="0" y="25"/>
                      <a:pt x="3" y="31"/>
                      <a:pt x="9" y="34"/>
                    </a:cubicBezTo>
                    <a:cubicBezTo>
                      <a:pt x="9" y="43"/>
                      <a:pt x="9" y="43"/>
                      <a:pt x="9" y="43"/>
                    </a:cubicBezTo>
                    <a:cubicBezTo>
                      <a:pt x="29" y="43"/>
                      <a:pt x="29" y="43"/>
                      <a:pt x="29" y="43"/>
                    </a:cubicBezTo>
                    <a:cubicBezTo>
                      <a:pt x="29" y="34"/>
                      <a:pt x="29" y="34"/>
                      <a:pt x="29" y="34"/>
                    </a:cubicBezTo>
                    <a:cubicBezTo>
                      <a:pt x="34" y="31"/>
                      <a:pt x="38" y="25"/>
                      <a:pt x="38" y="18"/>
                    </a:cubicBezTo>
                    <a:close/>
                    <a:moveTo>
                      <a:pt x="19" y="31"/>
                    </a:moveTo>
                    <a:cubicBezTo>
                      <a:pt x="12" y="31"/>
                      <a:pt x="6" y="25"/>
                      <a:pt x="6" y="18"/>
                    </a:cubicBezTo>
                    <a:cubicBezTo>
                      <a:pt x="6" y="11"/>
                      <a:pt x="12" y="6"/>
                      <a:pt x="19" y="6"/>
                    </a:cubicBezTo>
                    <a:cubicBezTo>
                      <a:pt x="26" y="6"/>
                      <a:pt x="32" y="11"/>
                      <a:pt x="32" y="18"/>
                    </a:cubicBezTo>
                    <a:cubicBezTo>
                      <a:pt x="32" y="25"/>
                      <a:pt x="26" y="31"/>
                      <a:pt x="19" y="31"/>
                    </a:cubicBezTo>
                    <a:close/>
                  </a:path>
                </a:pathLst>
              </a:custGeom>
              <a:solidFill>
                <a:srgbClr val="FFFFFF">
                  <a:lumMod val="8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grpSp>
        <p:sp>
          <p:nvSpPr>
            <p:cNvPr id="515" name="Freeform 241"/>
            <p:cNvSpPr>
              <a:spLocks/>
            </p:cNvSpPr>
            <p:nvPr/>
          </p:nvSpPr>
          <p:spPr bwMode="gray">
            <a:xfrm>
              <a:off x="7712615" y="2850902"/>
              <a:ext cx="471055" cy="882298"/>
            </a:xfrm>
            <a:custGeom>
              <a:avLst/>
              <a:gdLst/>
              <a:ahLst/>
              <a:cxnLst/>
              <a:rect l="l" t="t" r="r" b="b"/>
              <a:pathLst>
                <a:path w="471055" h="882298">
                  <a:moveTo>
                    <a:pt x="246009" y="0"/>
                  </a:moveTo>
                  <a:cubicBezTo>
                    <a:pt x="271014" y="0"/>
                    <a:pt x="286017" y="19933"/>
                    <a:pt x="286017" y="39866"/>
                  </a:cubicBezTo>
                  <a:cubicBezTo>
                    <a:pt x="286017" y="39866"/>
                    <a:pt x="286017" y="39866"/>
                    <a:pt x="286017" y="373740"/>
                  </a:cubicBezTo>
                  <a:cubicBezTo>
                    <a:pt x="286017" y="373740"/>
                    <a:pt x="300997" y="373740"/>
                    <a:pt x="301021" y="373740"/>
                  </a:cubicBezTo>
                  <a:cubicBezTo>
                    <a:pt x="301021" y="373740"/>
                    <a:pt x="301021" y="373740"/>
                    <a:pt x="301021" y="74748"/>
                  </a:cubicBezTo>
                  <a:cubicBezTo>
                    <a:pt x="301021" y="49832"/>
                    <a:pt x="321025" y="34883"/>
                    <a:pt x="341029" y="34883"/>
                  </a:cubicBezTo>
                  <a:cubicBezTo>
                    <a:pt x="366034" y="34883"/>
                    <a:pt x="381037" y="49832"/>
                    <a:pt x="381037" y="74748"/>
                  </a:cubicBezTo>
                  <a:cubicBezTo>
                    <a:pt x="381037" y="74748"/>
                    <a:pt x="381037" y="74748"/>
                    <a:pt x="381037" y="383707"/>
                  </a:cubicBezTo>
                  <a:cubicBezTo>
                    <a:pt x="391039" y="383707"/>
                    <a:pt x="396040" y="388690"/>
                    <a:pt x="401041" y="388690"/>
                  </a:cubicBezTo>
                  <a:cubicBezTo>
                    <a:pt x="401041" y="388690"/>
                    <a:pt x="401041" y="388690"/>
                    <a:pt x="401041" y="129563"/>
                  </a:cubicBezTo>
                  <a:cubicBezTo>
                    <a:pt x="401041" y="109631"/>
                    <a:pt x="416044" y="94681"/>
                    <a:pt x="436048" y="94681"/>
                  </a:cubicBezTo>
                  <a:cubicBezTo>
                    <a:pt x="456052" y="94681"/>
                    <a:pt x="471055" y="109631"/>
                    <a:pt x="471055" y="129563"/>
                  </a:cubicBezTo>
                  <a:cubicBezTo>
                    <a:pt x="471055" y="129563"/>
                    <a:pt x="471055" y="632867"/>
                    <a:pt x="471055" y="637850"/>
                  </a:cubicBezTo>
                  <a:cubicBezTo>
                    <a:pt x="471055" y="672732"/>
                    <a:pt x="446050" y="707615"/>
                    <a:pt x="416044" y="727547"/>
                  </a:cubicBezTo>
                  <a:cubicBezTo>
                    <a:pt x="416044" y="727547"/>
                    <a:pt x="416044" y="727547"/>
                    <a:pt x="416044" y="882298"/>
                  </a:cubicBezTo>
                  <a:lnTo>
                    <a:pt x="190998" y="882298"/>
                  </a:lnTo>
                  <a:cubicBezTo>
                    <a:pt x="190998" y="839237"/>
                    <a:pt x="190998" y="792728"/>
                    <a:pt x="190998" y="742497"/>
                  </a:cubicBezTo>
                  <a:cubicBezTo>
                    <a:pt x="85977" y="732531"/>
                    <a:pt x="10961" y="647816"/>
                    <a:pt x="5960" y="543169"/>
                  </a:cubicBezTo>
                  <a:cubicBezTo>
                    <a:pt x="5960" y="543112"/>
                    <a:pt x="5960" y="433581"/>
                    <a:pt x="5960" y="433539"/>
                  </a:cubicBezTo>
                  <a:cubicBezTo>
                    <a:pt x="5960" y="433539"/>
                    <a:pt x="5960" y="433539"/>
                    <a:pt x="959" y="373740"/>
                  </a:cubicBezTo>
                  <a:cubicBezTo>
                    <a:pt x="-4042" y="348824"/>
                    <a:pt x="10961" y="328891"/>
                    <a:pt x="35966" y="323908"/>
                  </a:cubicBezTo>
                  <a:cubicBezTo>
                    <a:pt x="60972" y="323908"/>
                    <a:pt x="80976" y="338858"/>
                    <a:pt x="85977" y="363774"/>
                  </a:cubicBezTo>
                  <a:cubicBezTo>
                    <a:pt x="85977" y="363774"/>
                    <a:pt x="85977" y="363774"/>
                    <a:pt x="90978" y="423572"/>
                  </a:cubicBezTo>
                  <a:cubicBezTo>
                    <a:pt x="90978" y="423572"/>
                    <a:pt x="95979" y="428555"/>
                    <a:pt x="95979" y="433539"/>
                  </a:cubicBezTo>
                  <a:cubicBezTo>
                    <a:pt x="95979" y="433539"/>
                    <a:pt x="95979" y="433539"/>
                    <a:pt x="95979" y="518253"/>
                  </a:cubicBezTo>
                  <a:cubicBezTo>
                    <a:pt x="95979" y="523236"/>
                    <a:pt x="95979" y="528219"/>
                    <a:pt x="100980" y="528219"/>
                  </a:cubicBezTo>
                  <a:cubicBezTo>
                    <a:pt x="105981" y="528219"/>
                    <a:pt x="110982" y="523236"/>
                    <a:pt x="110982" y="518253"/>
                  </a:cubicBezTo>
                  <a:cubicBezTo>
                    <a:pt x="110982" y="518253"/>
                    <a:pt x="110982" y="518253"/>
                    <a:pt x="110982" y="79731"/>
                  </a:cubicBezTo>
                  <a:cubicBezTo>
                    <a:pt x="110982" y="54815"/>
                    <a:pt x="125985" y="39866"/>
                    <a:pt x="150990" y="39866"/>
                  </a:cubicBezTo>
                  <a:cubicBezTo>
                    <a:pt x="170994" y="39866"/>
                    <a:pt x="190998" y="54815"/>
                    <a:pt x="190998" y="79731"/>
                  </a:cubicBezTo>
                  <a:cubicBezTo>
                    <a:pt x="190998" y="79731"/>
                    <a:pt x="190998" y="79731"/>
                    <a:pt x="190998" y="383707"/>
                  </a:cubicBezTo>
                  <a:cubicBezTo>
                    <a:pt x="195999" y="383707"/>
                    <a:pt x="201000" y="383707"/>
                    <a:pt x="206001" y="383707"/>
                  </a:cubicBezTo>
                  <a:cubicBezTo>
                    <a:pt x="206001" y="383707"/>
                    <a:pt x="206001" y="383707"/>
                    <a:pt x="206001" y="39866"/>
                  </a:cubicBezTo>
                  <a:cubicBezTo>
                    <a:pt x="206001" y="19933"/>
                    <a:pt x="226005" y="0"/>
                    <a:pt x="246009" y="0"/>
                  </a:cubicBezTo>
                  <a:close/>
                </a:path>
              </a:pathLst>
            </a:custGeom>
            <a:solidFill>
              <a:srgbClr val="F9BE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516" name="Text Placeholder 6"/>
            <p:cNvSpPr txBox="1">
              <a:spLocks/>
            </p:cNvSpPr>
            <p:nvPr/>
          </p:nvSpPr>
          <p:spPr bwMode="gray">
            <a:xfrm>
              <a:off x="6165600" y="3733200"/>
              <a:ext cx="2671200" cy="528036"/>
            </a:xfrm>
            <a:prstGeom prst="rect">
              <a:avLst/>
            </a:prstGeom>
            <a:solidFill>
              <a:srgbClr val="9BBB59"/>
            </a:solidFill>
          </p:spPr>
          <p:txBody>
            <a:bodyPr vert="horz" lIns="252000" tIns="36000" rIns="144000" bIns="0" rtlCol="0" anchor="ctr">
              <a:noAutofit/>
            </a:bodyPr>
            <a:lstStyle>
              <a:lvl1pPr marL="0" indent="0" algn="l" defTabSz="914400" rtl="0" eaLnBrk="1" latinLnBrk="0" hangingPunct="1">
                <a:lnSpc>
                  <a:spcPct val="100000"/>
                </a:lnSpc>
                <a:spcBef>
                  <a:spcPts val="0"/>
                </a:spcBef>
                <a:spcAft>
                  <a:spcPts val="1000"/>
                </a:spcAft>
                <a:buFont typeface="Wingdings" panose="05000000000000000000" pitchFamily="2" charset="2"/>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Font typeface="Calibri Light" panose="020F030202020403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Font typeface="Calibri Light" panose="020F030202020403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Font typeface="Calibri Light" panose="020F030202020403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Font typeface="Calibri Light" panose="020F030202020403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1000"/>
                </a:spcAft>
                <a:buClrTx/>
                <a:buSzTx/>
                <a:buFont typeface="Wingdings" panose="05000000000000000000" pitchFamily="2" charset="2"/>
                <a:buNone/>
                <a:tabLst/>
                <a:defRPr/>
              </a:pPr>
              <a:r>
                <a:rPr kumimoji="0" lang="en-US" sz="2000" b="1" i="0" u="none" strike="noStrike" kern="1200" cap="none" spc="0" normalizeH="0" baseline="0" noProof="0" dirty="0">
                  <a:ln>
                    <a:noFill/>
                  </a:ln>
                  <a:solidFill>
                    <a:schemeClr val="tx1"/>
                  </a:solidFill>
                  <a:effectLst/>
                  <a:uLnTx/>
                  <a:uFillTx/>
                  <a:latin typeface="Bebas Neue" panose="020B0506020202020201" pitchFamily="34" charset="0"/>
                  <a:ea typeface="+mn-ea"/>
                  <a:cs typeface="+mn-cs"/>
                </a:rPr>
                <a:t>MÉTODOS ANÁLISIS-SÍNTESIS</a:t>
              </a:r>
            </a:p>
          </p:txBody>
        </p:sp>
        <p:sp>
          <p:nvSpPr>
            <p:cNvPr id="512" name="Text Placeholder 6"/>
            <p:cNvSpPr txBox="1">
              <a:spLocks/>
            </p:cNvSpPr>
            <p:nvPr/>
          </p:nvSpPr>
          <p:spPr bwMode="gray">
            <a:xfrm>
              <a:off x="6165600" y="1511300"/>
              <a:ext cx="2671200" cy="2238216"/>
            </a:xfrm>
            <a:prstGeom prst="rect">
              <a:avLst/>
            </a:prstGeom>
            <a:solidFill>
              <a:srgbClr val="9BBB59"/>
            </a:solidFill>
          </p:spPr>
          <p:txBody>
            <a:bodyPr vert="horz" lIns="252000" tIns="36000" rIns="144000" bIns="0" rtlCol="0" anchor="ctr">
              <a:noAutofit/>
            </a:bodyPr>
            <a:lstStyle>
              <a:lvl1pPr marL="0" indent="0" algn="l" defTabSz="914400" rtl="0" eaLnBrk="1" latinLnBrk="0" hangingPunct="1">
                <a:lnSpc>
                  <a:spcPct val="100000"/>
                </a:lnSpc>
                <a:spcBef>
                  <a:spcPts val="0"/>
                </a:spcBef>
                <a:spcAft>
                  <a:spcPts val="1000"/>
                </a:spcAft>
                <a:buFont typeface="Wingdings" panose="05000000000000000000" pitchFamily="2" charset="2"/>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Font typeface="Calibri Light" panose="020F030202020403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Font typeface="Calibri Light" panose="020F030202020403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Font typeface="Calibri Light" panose="020F030202020403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Font typeface="Calibri Light" panose="020F030202020403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1000"/>
                </a:spcAft>
                <a:buClrTx/>
                <a:buSzTx/>
                <a:buFont typeface="Wingdings" panose="05000000000000000000" pitchFamily="2" charset="2"/>
                <a:buNone/>
                <a:tabLst/>
                <a:defRPr/>
              </a:pPr>
              <a:endParaRPr kumimoji="0" lang="en-US" sz="2000" b="0" i="0" u="none" strike="noStrike" kern="1200" cap="none" spc="0" normalizeH="0" baseline="0" noProof="0" dirty="0">
                <a:ln>
                  <a:noFill/>
                </a:ln>
                <a:solidFill>
                  <a:prstClr val="white"/>
                </a:solidFill>
                <a:effectLst/>
                <a:uLnTx/>
                <a:uFillTx/>
                <a:latin typeface="Bebas Neue" panose="020B0506020202020201" pitchFamily="34" charset="0"/>
                <a:ea typeface="+mn-ea"/>
                <a:cs typeface="+mn-cs"/>
              </a:endParaRPr>
            </a:p>
          </p:txBody>
        </p:sp>
      </p:grpSp>
      <p:grpSp>
        <p:nvGrpSpPr>
          <p:cNvPr id="631" name="Grupo 630"/>
          <p:cNvGrpSpPr/>
          <p:nvPr/>
        </p:nvGrpSpPr>
        <p:grpSpPr bwMode="gray">
          <a:xfrm>
            <a:off x="8803589" y="2076074"/>
            <a:ext cx="2671200" cy="3128688"/>
            <a:chOff x="8978400" y="1511300"/>
            <a:chExt cx="2671200" cy="2807844"/>
          </a:xfrm>
        </p:grpSpPr>
        <p:grpSp>
          <p:nvGrpSpPr>
            <p:cNvPr id="633" name="Group 7"/>
            <p:cNvGrpSpPr/>
            <p:nvPr/>
          </p:nvGrpSpPr>
          <p:grpSpPr bwMode="gray">
            <a:xfrm rot="20841493">
              <a:off x="9775711" y="1904866"/>
              <a:ext cx="1105611" cy="1371346"/>
              <a:chOff x="8745191" y="857758"/>
              <a:chExt cx="1123489" cy="1393521"/>
            </a:xfrm>
          </p:grpSpPr>
          <p:sp>
            <p:nvSpPr>
              <p:cNvPr id="660" name="Rectangle 100"/>
              <p:cNvSpPr>
                <a:spLocks noChangeArrowheads="1"/>
              </p:cNvSpPr>
              <p:nvPr/>
            </p:nvSpPr>
            <p:spPr bwMode="gray">
              <a:xfrm>
                <a:off x="8973831" y="857758"/>
                <a:ext cx="894849" cy="1273287"/>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61" name="Rectangle 101"/>
              <p:cNvSpPr>
                <a:spLocks noChangeArrowheads="1"/>
              </p:cNvSpPr>
              <p:nvPr/>
            </p:nvSpPr>
            <p:spPr bwMode="gray">
              <a:xfrm>
                <a:off x="8973831" y="857758"/>
                <a:ext cx="894849" cy="12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62" name="Rectangle 102"/>
              <p:cNvSpPr>
                <a:spLocks noChangeArrowheads="1"/>
              </p:cNvSpPr>
              <p:nvPr/>
            </p:nvSpPr>
            <p:spPr bwMode="gray">
              <a:xfrm>
                <a:off x="9082237" y="1805826"/>
                <a:ext cx="674093" cy="33507"/>
              </a:xfrm>
              <a:prstGeom prst="rect">
                <a:avLst/>
              </a:prstGeom>
              <a:solidFill>
                <a:srgbClr val="ACAC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63" name="Rectangle 103"/>
              <p:cNvSpPr>
                <a:spLocks noChangeArrowheads="1"/>
              </p:cNvSpPr>
              <p:nvPr/>
            </p:nvSpPr>
            <p:spPr bwMode="gray">
              <a:xfrm>
                <a:off x="9082237" y="1805826"/>
                <a:ext cx="674093" cy="33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64" name="Rectangle 104"/>
              <p:cNvSpPr>
                <a:spLocks noChangeArrowheads="1"/>
              </p:cNvSpPr>
              <p:nvPr/>
            </p:nvSpPr>
            <p:spPr bwMode="gray">
              <a:xfrm>
                <a:off x="9082237" y="1880725"/>
                <a:ext cx="674093" cy="33507"/>
              </a:xfrm>
              <a:prstGeom prst="rect">
                <a:avLst/>
              </a:prstGeom>
              <a:solidFill>
                <a:srgbClr val="ACAC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65" name="Rectangle 105"/>
              <p:cNvSpPr>
                <a:spLocks noChangeArrowheads="1"/>
              </p:cNvSpPr>
              <p:nvPr/>
            </p:nvSpPr>
            <p:spPr bwMode="gray">
              <a:xfrm>
                <a:off x="9082237" y="1880725"/>
                <a:ext cx="674093" cy="33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66" name="Rectangle 106"/>
              <p:cNvSpPr>
                <a:spLocks noChangeArrowheads="1"/>
              </p:cNvSpPr>
              <p:nvPr/>
            </p:nvSpPr>
            <p:spPr bwMode="gray">
              <a:xfrm>
                <a:off x="9082237" y="1730926"/>
                <a:ext cx="674093" cy="33507"/>
              </a:xfrm>
              <a:prstGeom prst="rect">
                <a:avLst/>
              </a:prstGeom>
              <a:solidFill>
                <a:srgbClr val="ACAC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67" name="Rectangle 107"/>
              <p:cNvSpPr>
                <a:spLocks noChangeArrowheads="1"/>
              </p:cNvSpPr>
              <p:nvPr/>
            </p:nvSpPr>
            <p:spPr bwMode="gray">
              <a:xfrm>
                <a:off x="9082237" y="1730926"/>
                <a:ext cx="674093" cy="33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68" name="Rectangle 108"/>
              <p:cNvSpPr>
                <a:spLocks noChangeArrowheads="1"/>
              </p:cNvSpPr>
              <p:nvPr/>
            </p:nvSpPr>
            <p:spPr bwMode="gray">
              <a:xfrm>
                <a:off x="9082237" y="1955624"/>
                <a:ext cx="370554" cy="29565"/>
              </a:xfrm>
              <a:prstGeom prst="rect">
                <a:avLst/>
              </a:prstGeom>
              <a:solidFill>
                <a:srgbClr val="ACAC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69" name="Rectangle 109"/>
              <p:cNvSpPr>
                <a:spLocks noChangeArrowheads="1"/>
              </p:cNvSpPr>
              <p:nvPr/>
            </p:nvSpPr>
            <p:spPr bwMode="gray">
              <a:xfrm>
                <a:off x="9082237" y="1955624"/>
                <a:ext cx="370554" cy="29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70" name="Rectangle 110"/>
              <p:cNvSpPr>
                <a:spLocks noChangeArrowheads="1"/>
              </p:cNvSpPr>
              <p:nvPr/>
            </p:nvSpPr>
            <p:spPr bwMode="gray">
              <a:xfrm>
                <a:off x="9086179" y="1557475"/>
                <a:ext cx="59131" cy="61101"/>
              </a:xfrm>
              <a:prstGeom prst="rect">
                <a:avLst/>
              </a:prstGeom>
              <a:solidFill>
                <a:srgbClr val="6BC5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71" name="Rectangle 111"/>
              <p:cNvSpPr>
                <a:spLocks noChangeArrowheads="1"/>
              </p:cNvSpPr>
              <p:nvPr/>
            </p:nvSpPr>
            <p:spPr bwMode="gray">
              <a:xfrm>
                <a:off x="9086179" y="1557475"/>
                <a:ext cx="59131" cy="61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72" name="Rectangle 112"/>
              <p:cNvSpPr>
                <a:spLocks noChangeArrowheads="1"/>
              </p:cNvSpPr>
              <p:nvPr/>
            </p:nvSpPr>
            <p:spPr bwMode="gray">
              <a:xfrm>
                <a:off x="9086179" y="1480604"/>
                <a:ext cx="59131" cy="59131"/>
              </a:xfrm>
              <a:prstGeom prst="rect">
                <a:avLst/>
              </a:prstGeom>
              <a:solidFill>
                <a:srgbClr val="6BC5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73" name="Rectangle 113"/>
              <p:cNvSpPr>
                <a:spLocks noChangeArrowheads="1"/>
              </p:cNvSpPr>
              <p:nvPr/>
            </p:nvSpPr>
            <p:spPr bwMode="gray">
              <a:xfrm>
                <a:off x="9086179" y="1480604"/>
                <a:ext cx="59131" cy="59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74" name="Rectangle 114"/>
              <p:cNvSpPr>
                <a:spLocks noChangeArrowheads="1"/>
              </p:cNvSpPr>
              <p:nvPr/>
            </p:nvSpPr>
            <p:spPr bwMode="gray">
              <a:xfrm>
                <a:off x="9086179" y="1405705"/>
                <a:ext cx="59131" cy="59131"/>
              </a:xfrm>
              <a:prstGeom prst="rect">
                <a:avLst/>
              </a:prstGeom>
              <a:solidFill>
                <a:srgbClr val="6BC5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75" name="Rectangle 115"/>
              <p:cNvSpPr>
                <a:spLocks noChangeArrowheads="1"/>
              </p:cNvSpPr>
              <p:nvPr/>
            </p:nvSpPr>
            <p:spPr bwMode="gray">
              <a:xfrm>
                <a:off x="9086179" y="1330806"/>
                <a:ext cx="59131" cy="59131"/>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76" name="Rectangle 116"/>
              <p:cNvSpPr>
                <a:spLocks noChangeArrowheads="1"/>
              </p:cNvSpPr>
              <p:nvPr/>
            </p:nvSpPr>
            <p:spPr bwMode="gray">
              <a:xfrm>
                <a:off x="9086179" y="1251965"/>
                <a:ext cx="59131" cy="63073"/>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77" name="Rectangle 117"/>
              <p:cNvSpPr>
                <a:spLocks noChangeArrowheads="1"/>
              </p:cNvSpPr>
              <p:nvPr/>
            </p:nvSpPr>
            <p:spPr bwMode="gray">
              <a:xfrm>
                <a:off x="9086179" y="1177065"/>
                <a:ext cx="59131" cy="59131"/>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78" name="Rectangle 118"/>
              <p:cNvSpPr>
                <a:spLocks noChangeArrowheads="1"/>
              </p:cNvSpPr>
              <p:nvPr/>
            </p:nvSpPr>
            <p:spPr bwMode="gray">
              <a:xfrm>
                <a:off x="9086179" y="1102166"/>
                <a:ext cx="59131" cy="59131"/>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79" name="Rectangle 119"/>
              <p:cNvSpPr>
                <a:spLocks noChangeArrowheads="1"/>
              </p:cNvSpPr>
              <p:nvPr/>
            </p:nvSpPr>
            <p:spPr bwMode="gray">
              <a:xfrm>
                <a:off x="9161078" y="1557475"/>
                <a:ext cx="63073" cy="61101"/>
              </a:xfrm>
              <a:prstGeom prst="rect">
                <a:avLst/>
              </a:prstGeom>
              <a:solidFill>
                <a:srgbClr val="6BC5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80" name="Rectangle 120"/>
              <p:cNvSpPr>
                <a:spLocks noChangeArrowheads="1"/>
              </p:cNvSpPr>
              <p:nvPr/>
            </p:nvSpPr>
            <p:spPr bwMode="gray">
              <a:xfrm>
                <a:off x="9161078" y="1480604"/>
                <a:ext cx="63073" cy="59131"/>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81" name="Rectangle 121"/>
              <p:cNvSpPr>
                <a:spLocks noChangeArrowheads="1"/>
              </p:cNvSpPr>
              <p:nvPr/>
            </p:nvSpPr>
            <p:spPr bwMode="gray">
              <a:xfrm>
                <a:off x="9161078" y="1405705"/>
                <a:ext cx="63073" cy="59131"/>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82" name="Rectangle 122"/>
              <p:cNvSpPr>
                <a:spLocks noChangeArrowheads="1"/>
              </p:cNvSpPr>
              <p:nvPr/>
            </p:nvSpPr>
            <p:spPr bwMode="gray">
              <a:xfrm>
                <a:off x="9161078" y="1330806"/>
                <a:ext cx="63073" cy="59131"/>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83" name="Rectangle 123"/>
              <p:cNvSpPr>
                <a:spLocks noChangeArrowheads="1"/>
              </p:cNvSpPr>
              <p:nvPr/>
            </p:nvSpPr>
            <p:spPr bwMode="gray">
              <a:xfrm>
                <a:off x="9161078" y="1251965"/>
                <a:ext cx="63073" cy="63073"/>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84" name="Rectangle 124"/>
              <p:cNvSpPr>
                <a:spLocks noChangeArrowheads="1"/>
              </p:cNvSpPr>
              <p:nvPr/>
            </p:nvSpPr>
            <p:spPr bwMode="gray">
              <a:xfrm>
                <a:off x="9161078" y="1177065"/>
                <a:ext cx="63073" cy="59131"/>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85" name="Rectangle 125"/>
              <p:cNvSpPr>
                <a:spLocks noChangeArrowheads="1"/>
              </p:cNvSpPr>
              <p:nvPr/>
            </p:nvSpPr>
            <p:spPr bwMode="gray">
              <a:xfrm>
                <a:off x="9161078" y="1102166"/>
                <a:ext cx="63073" cy="59131"/>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86" name="Rectangle 126"/>
              <p:cNvSpPr>
                <a:spLocks noChangeArrowheads="1"/>
              </p:cNvSpPr>
              <p:nvPr/>
            </p:nvSpPr>
            <p:spPr bwMode="gray">
              <a:xfrm>
                <a:off x="9239920" y="1557475"/>
                <a:ext cx="59131" cy="61101"/>
              </a:xfrm>
              <a:prstGeom prst="rect">
                <a:avLst/>
              </a:prstGeom>
              <a:solidFill>
                <a:srgbClr val="6BC5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87" name="Rectangle 127"/>
              <p:cNvSpPr>
                <a:spLocks noChangeArrowheads="1"/>
              </p:cNvSpPr>
              <p:nvPr/>
            </p:nvSpPr>
            <p:spPr bwMode="gray">
              <a:xfrm>
                <a:off x="9239920" y="1480604"/>
                <a:ext cx="59131" cy="59131"/>
              </a:xfrm>
              <a:prstGeom prst="rect">
                <a:avLst/>
              </a:prstGeom>
              <a:solidFill>
                <a:srgbClr val="6BC5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88" name="Rectangle 128"/>
              <p:cNvSpPr>
                <a:spLocks noChangeArrowheads="1"/>
              </p:cNvSpPr>
              <p:nvPr/>
            </p:nvSpPr>
            <p:spPr bwMode="gray">
              <a:xfrm>
                <a:off x="9239920" y="1405705"/>
                <a:ext cx="59131" cy="59131"/>
              </a:xfrm>
              <a:prstGeom prst="rect">
                <a:avLst/>
              </a:prstGeom>
              <a:solidFill>
                <a:srgbClr val="6BC5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89" name="Rectangle 129"/>
              <p:cNvSpPr>
                <a:spLocks noChangeArrowheads="1"/>
              </p:cNvSpPr>
              <p:nvPr/>
            </p:nvSpPr>
            <p:spPr bwMode="gray">
              <a:xfrm>
                <a:off x="9239920" y="1330806"/>
                <a:ext cx="59131" cy="59131"/>
              </a:xfrm>
              <a:prstGeom prst="rect">
                <a:avLst/>
              </a:prstGeom>
              <a:solidFill>
                <a:srgbClr val="EF6F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90" name="Rectangle 130"/>
              <p:cNvSpPr>
                <a:spLocks noChangeArrowheads="1"/>
              </p:cNvSpPr>
              <p:nvPr/>
            </p:nvSpPr>
            <p:spPr bwMode="gray">
              <a:xfrm>
                <a:off x="9239920" y="1251965"/>
                <a:ext cx="59131" cy="63073"/>
              </a:xfrm>
              <a:prstGeom prst="rect">
                <a:avLst/>
              </a:prstGeom>
              <a:solidFill>
                <a:srgbClr val="EF6F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91" name="Rectangle 131"/>
              <p:cNvSpPr>
                <a:spLocks noChangeArrowheads="1"/>
              </p:cNvSpPr>
              <p:nvPr/>
            </p:nvSpPr>
            <p:spPr bwMode="gray">
              <a:xfrm>
                <a:off x="9239920" y="1177065"/>
                <a:ext cx="59131" cy="59131"/>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92" name="Rectangle 132"/>
              <p:cNvSpPr>
                <a:spLocks noChangeArrowheads="1"/>
              </p:cNvSpPr>
              <p:nvPr/>
            </p:nvSpPr>
            <p:spPr bwMode="gray">
              <a:xfrm>
                <a:off x="9239920" y="1102166"/>
                <a:ext cx="59131" cy="59131"/>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93" name="Rectangle 133"/>
              <p:cNvSpPr>
                <a:spLocks noChangeArrowheads="1"/>
              </p:cNvSpPr>
              <p:nvPr/>
            </p:nvSpPr>
            <p:spPr bwMode="gray">
              <a:xfrm>
                <a:off x="9314819" y="1557475"/>
                <a:ext cx="59131" cy="61101"/>
              </a:xfrm>
              <a:prstGeom prst="rect">
                <a:avLst/>
              </a:prstGeom>
              <a:solidFill>
                <a:srgbClr val="6BC5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94" name="Rectangle 134"/>
              <p:cNvSpPr>
                <a:spLocks noChangeArrowheads="1"/>
              </p:cNvSpPr>
              <p:nvPr/>
            </p:nvSpPr>
            <p:spPr bwMode="gray">
              <a:xfrm>
                <a:off x="9314819" y="1557475"/>
                <a:ext cx="59131" cy="61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95" name="Rectangle 135"/>
              <p:cNvSpPr>
                <a:spLocks noChangeArrowheads="1"/>
              </p:cNvSpPr>
              <p:nvPr/>
            </p:nvSpPr>
            <p:spPr bwMode="gray">
              <a:xfrm>
                <a:off x="9314819" y="1480604"/>
                <a:ext cx="59131" cy="59131"/>
              </a:xfrm>
              <a:prstGeom prst="rect">
                <a:avLst/>
              </a:prstGeom>
              <a:solidFill>
                <a:srgbClr val="6BC5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96" name="Rectangle 136"/>
              <p:cNvSpPr>
                <a:spLocks noChangeArrowheads="1"/>
              </p:cNvSpPr>
              <p:nvPr/>
            </p:nvSpPr>
            <p:spPr bwMode="gray">
              <a:xfrm>
                <a:off x="9314819" y="1480604"/>
                <a:ext cx="59131" cy="59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97" name="Rectangle 137"/>
              <p:cNvSpPr>
                <a:spLocks noChangeArrowheads="1"/>
              </p:cNvSpPr>
              <p:nvPr/>
            </p:nvSpPr>
            <p:spPr bwMode="gray">
              <a:xfrm>
                <a:off x="9314819" y="1405705"/>
                <a:ext cx="59131" cy="59131"/>
              </a:xfrm>
              <a:prstGeom prst="rect">
                <a:avLst/>
              </a:prstGeom>
              <a:solidFill>
                <a:srgbClr val="6BC5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98" name="Rectangle 138"/>
              <p:cNvSpPr>
                <a:spLocks noChangeArrowheads="1"/>
              </p:cNvSpPr>
              <p:nvPr/>
            </p:nvSpPr>
            <p:spPr bwMode="gray">
              <a:xfrm>
                <a:off x="9314819" y="1330806"/>
                <a:ext cx="59131" cy="59131"/>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99" name="Rectangle 139"/>
              <p:cNvSpPr>
                <a:spLocks noChangeArrowheads="1"/>
              </p:cNvSpPr>
              <p:nvPr/>
            </p:nvSpPr>
            <p:spPr bwMode="gray">
              <a:xfrm>
                <a:off x="9314819" y="1251965"/>
                <a:ext cx="59131" cy="63073"/>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00" name="Rectangle 140"/>
              <p:cNvSpPr>
                <a:spLocks noChangeArrowheads="1"/>
              </p:cNvSpPr>
              <p:nvPr/>
            </p:nvSpPr>
            <p:spPr bwMode="gray">
              <a:xfrm>
                <a:off x="9314819" y="1177065"/>
                <a:ext cx="59131" cy="59131"/>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01" name="Rectangle 141"/>
              <p:cNvSpPr>
                <a:spLocks noChangeArrowheads="1"/>
              </p:cNvSpPr>
              <p:nvPr/>
            </p:nvSpPr>
            <p:spPr bwMode="gray">
              <a:xfrm>
                <a:off x="9314819" y="1102166"/>
                <a:ext cx="59131" cy="59131"/>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02" name="Rectangle 142"/>
              <p:cNvSpPr>
                <a:spLocks noChangeArrowheads="1"/>
              </p:cNvSpPr>
              <p:nvPr/>
            </p:nvSpPr>
            <p:spPr bwMode="gray">
              <a:xfrm>
                <a:off x="9389718" y="1557475"/>
                <a:ext cx="59131" cy="61101"/>
              </a:xfrm>
              <a:prstGeom prst="rect">
                <a:avLst/>
              </a:prstGeom>
              <a:solidFill>
                <a:srgbClr val="6BC5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03" name="Rectangle 143"/>
              <p:cNvSpPr>
                <a:spLocks noChangeArrowheads="1"/>
              </p:cNvSpPr>
              <p:nvPr/>
            </p:nvSpPr>
            <p:spPr bwMode="gray">
              <a:xfrm>
                <a:off x="9389718" y="1480604"/>
                <a:ext cx="59131" cy="59131"/>
              </a:xfrm>
              <a:prstGeom prst="rect">
                <a:avLst/>
              </a:prstGeom>
              <a:solidFill>
                <a:srgbClr val="6BC5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04" name="Rectangle 144"/>
              <p:cNvSpPr>
                <a:spLocks noChangeArrowheads="1"/>
              </p:cNvSpPr>
              <p:nvPr/>
            </p:nvSpPr>
            <p:spPr bwMode="gray">
              <a:xfrm>
                <a:off x="9389718" y="1405705"/>
                <a:ext cx="59131" cy="59131"/>
              </a:xfrm>
              <a:prstGeom prst="rect">
                <a:avLst/>
              </a:prstGeom>
              <a:solidFill>
                <a:srgbClr val="6BC5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05" name="Rectangle 145"/>
              <p:cNvSpPr>
                <a:spLocks noChangeArrowheads="1"/>
              </p:cNvSpPr>
              <p:nvPr/>
            </p:nvSpPr>
            <p:spPr bwMode="gray">
              <a:xfrm>
                <a:off x="9389718" y="1330806"/>
                <a:ext cx="59131" cy="59131"/>
              </a:xfrm>
              <a:prstGeom prst="rect">
                <a:avLst/>
              </a:prstGeom>
              <a:solidFill>
                <a:srgbClr val="EF6F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06" name="Rectangle 146"/>
              <p:cNvSpPr>
                <a:spLocks noChangeArrowheads="1"/>
              </p:cNvSpPr>
              <p:nvPr/>
            </p:nvSpPr>
            <p:spPr bwMode="gray">
              <a:xfrm>
                <a:off x="9389718" y="1251965"/>
                <a:ext cx="59131" cy="63073"/>
              </a:xfrm>
              <a:prstGeom prst="rect">
                <a:avLst/>
              </a:prstGeom>
              <a:solidFill>
                <a:srgbClr val="EF6F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07" name="Rectangle 147"/>
              <p:cNvSpPr>
                <a:spLocks noChangeArrowheads="1"/>
              </p:cNvSpPr>
              <p:nvPr/>
            </p:nvSpPr>
            <p:spPr bwMode="gray">
              <a:xfrm>
                <a:off x="9389718" y="1177065"/>
                <a:ext cx="59131" cy="59131"/>
              </a:xfrm>
              <a:prstGeom prst="rect">
                <a:avLst/>
              </a:prstGeom>
              <a:solidFill>
                <a:srgbClr val="EF6F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08" name="Rectangle 148"/>
              <p:cNvSpPr>
                <a:spLocks noChangeArrowheads="1"/>
              </p:cNvSpPr>
              <p:nvPr/>
            </p:nvSpPr>
            <p:spPr bwMode="gray">
              <a:xfrm>
                <a:off x="9389718" y="1102166"/>
                <a:ext cx="59131" cy="59131"/>
              </a:xfrm>
              <a:prstGeom prst="rect">
                <a:avLst/>
              </a:prstGeom>
              <a:solidFill>
                <a:srgbClr val="EF6F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09" name="Rectangle 149"/>
              <p:cNvSpPr>
                <a:spLocks noChangeArrowheads="1"/>
              </p:cNvSpPr>
              <p:nvPr/>
            </p:nvSpPr>
            <p:spPr bwMode="gray">
              <a:xfrm>
                <a:off x="9464618" y="1557475"/>
                <a:ext cx="63073" cy="61101"/>
              </a:xfrm>
              <a:prstGeom prst="rect">
                <a:avLst/>
              </a:prstGeom>
              <a:solidFill>
                <a:srgbClr val="6BC5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10" name="Rectangle 150"/>
              <p:cNvSpPr>
                <a:spLocks noChangeArrowheads="1"/>
              </p:cNvSpPr>
              <p:nvPr/>
            </p:nvSpPr>
            <p:spPr bwMode="gray">
              <a:xfrm>
                <a:off x="9464618" y="1480604"/>
                <a:ext cx="63073" cy="59131"/>
              </a:xfrm>
              <a:prstGeom prst="rect">
                <a:avLst/>
              </a:prstGeom>
              <a:solidFill>
                <a:srgbClr val="6BC5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11" name="Rectangle 151"/>
              <p:cNvSpPr>
                <a:spLocks noChangeArrowheads="1"/>
              </p:cNvSpPr>
              <p:nvPr/>
            </p:nvSpPr>
            <p:spPr bwMode="gray">
              <a:xfrm>
                <a:off x="9464618" y="1405705"/>
                <a:ext cx="63073" cy="59131"/>
              </a:xfrm>
              <a:prstGeom prst="rect">
                <a:avLst/>
              </a:prstGeom>
              <a:solidFill>
                <a:srgbClr val="6BC5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12" name="Rectangle 152"/>
              <p:cNvSpPr>
                <a:spLocks noChangeArrowheads="1"/>
              </p:cNvSpPr>
              <p:nvPr/>
            </p:nvSpPr>
            <p:spPr bwMode="gray">
              <a:xfrm>
                <a:off x="9464618" y="1330806"/>
                <a:ext cx="63073" cy="59131"/>
              </a:xfrm>
              <a:prstGeom prst="rect">
                <a:avLst/>
              </a:prstGeom>
              <a:solidFill>
                <a:srgbClr val="EF6F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13" name="Rectangle 153"/>
              <p:cNvSpPr>
                <a:spLocks noChangeArrowheads="1"/>
              </p:cNvSpPr>
              <p:nvPr/>
            </p:nvSpPr>
            <p:spPr bwMode="gray">
              <a:xfrm>
                <a:off x="9464618" y="1251965"/>
                <a:ext cx="63073" cy="63073"/>
              </a:xfrm>
              <a:prstGeom prst="rect">
                <a:avLst/>
              </a:prstGeom>
              <a:solidFill>
                <a:srgbClr val="EF6F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14" name="Rectangle 154"/>
              <p:cNvSpPr>
                <a:spLocks noChangeArrowheads="1"/>
              </p:cNvSpPr>
              <p:nvPr/>
            </p:nvSpPr>
            <p:spPr bwMode="gray">
              <a:xfrm>
                <a:off x="9464618" y="1177065"/>
                <a:ext cx="63073" cy="59131"/>
              </a:xfrm>
              <a:prstGeom prst="rect">
                <a:avLst/>
              </a:prstGeom>
              <a:solidFill>
                <a:srgbClr val="EF6F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15" name="Rectangle 155"/>
              <p:cNvSpPr>
                <a:spLocks noChangeArrowheads="1"/>
              </p:cNvSpPr>
              <p:nvPr/>
            </p:nvSpPr>
            <p:spPr bwMode="gray">
              <a:xfrm>
                <a:off x="9464618" y="1102166"/>
                <a:ext cx="63073" cy="59131"/>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16" name="Rectangle 156"/>
              <p:cNvSpPr>
                <a:spLocks noChangeArrowheads="1"/>
              </p:cNvSpPr>
              <p:nvPr/>
            </p:nvSpPr>
            <p:spPr bwMode="gray">
              <a:xfrm>
                <a:off x="9545431" y="1557475"/>
                <a:ext cx="57161" cy="61101"/>
              </a:xfrm>
              <a:prstGeom prst="rect">
                <a:avLst/>
              </a:prstGeom>
              <a:solidFill>
                <a:srgbClr val="6BC5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17" name="Rectangle 157"/>
              <p:cNvSpPr>
                <a:spLocks noChangeArrowheads="1"/>
              </p:cNvSpPr>
              <p:nvPr/>
            </p:nvSpPr>
            <p:spPr bwMode="gray">
              <a:xfrm>
                <a:off x="9545431" y="1480604"/>
                <a:ext cx="57161" cy="59131"/>
              </a:xfrm>
              <a:prstGeom prst="rect">
                <a:avLst/>
              </a:prstGeom>
              <a:solidFill>
                <a:srgbClr val="6BC5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18" name="Rectangle 158"/>
              <p:cNvSpPr>
                <a:spLocks noChangeArrowheads="1"/>
              </p:cNvSpPr>
              <p:nvPr/>
            </p:nvSpPr>
            <p:spPr bwMode="gray">
              <a:xfrm>
                <a:off x="9545431" y="1405705"/>
                <a:ext cx="57161" cy="59131"/>
              </a:xfrm>
              <a:prstGeom prst="rect">
                <a:avLst/>
              </a:prstGeom>
              <a:solidFill>
                <a:srgbClr val="6BC5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19" name="Rectangle 159"/>
              <p:cNvSpPr>
                <a:spLocks noChangeArrowheads="1"/>
              </p:cNvSpPr>
              <p:nvPr/>
            </p:nvSpPr>
            <p:spPr bwMode="gray">
              <a:xfrm>
                <a:off x="9545431" y="1330806"/>
                <a:ext cx="57161" cy="59131"/>
              </a:xfrm>
              <a:prstGeom prst="rect">
                <a:avLst/>
              </a:prstGeom>
              <a:solidFill>
                <a:srgbClr val="EF6F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20" name="Rectangle 160"/>
              <p:cNvSpPr>
                <a:spLocks noChangeArrowheads="1"/>
              </p:cNvSpPr>
              <p:nvPr/>
            </p:nvSpPr>
            <p:spPr bwMode="gray">
              <a:xfrm>
                <a:off x="9545431" y="1251965"/>
                <a:ext cx="57161" cy="63073"/>
              </a:xfrm>
              <a:prstGeom prst="rect">
                <a:avLst/>
              </a:prstGeom>
              <a:solidFill>
                <a:srgbClr val="EF6F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21" name="Rectangle 161"/>
              <p:cNvSpPr>
                <a:spLocks noChangeArrowheads="1"/>
              </p:cNvSpPr>
              <p:nvPr/>
            </p:nvSpPr>
            <p:spPr bwMode="gray">
              <a:xfrm>
                <a:off x="9545431" y="1177065"/>
                <a:ext cx="57161" cy="59131"/>
              </a:xfrm>
              <a:prstGeom prst="rect">
                <a:avLst/>
              </a:prstGeom>
              <a:solidFill>
                <a:srgbClr val="EF6F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22" name="Rectangle 162"/>
              <p:cNvSpPr>
                <a:spLocks noChangeArrowheads="1"/>
              </p:cNvSpPr>
              <p:nvPr/>
            </p:nvSpPr>
            <p:spPr bwMode="gray">
              <a:xfrm>
                <a:off x="9545431" y="1102166"/>
                <a:ext cx="57161" cy="59131"/>
              </a:xfrm>
              <a:prstGeom prst="rect">
                <a:avLst/>
              </a:prstGeom>
              <a:solidFill>
                <a:srgbClr val="EF6F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23" name="Rectangle 163"/>
              <p:cNvSpPr>
                <a:spLocks noChangeArrowheads="1"/>
              </p:cNvSpPr>
              <p:nvPr/>
            </p:nvSpPr>
            <p:spPr bwMode="gray">
              <a:xfrm>
                <a:off x="9620330" y="1557475"/>
                <a:ext cx="57161" cy="61101"/>
              </a:xfrm>
              <a:prstGeom prst="rect">
                <a:avLst/>
              </a:prstGeom>
              <a:solidFill>
                <a:srgbClr val="6BC5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24" name="Rectangle 164"/>
              <p:cNvSpPr>
                <a:spLocks noChangeArrowheads="1"/>
              </p:cNvSpPr>
              <p:nvPr/>
            </p:nvSpPr>
            <p:spPr bwMode="gray">
              <a:xfrm>
                <a:off x="9620330" y="1480604"/>
                <a:ext cx="57161" cy="59131"/>
              </a:xfrm>
              <a:prstGeom prst="rect">
                <a:avLst/>
              </a:prstGeom>
              <a:solidFill>
                <a:srgbClr val="6BC5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25" name="Rectangle 165"/>
              <p:cNvSpPr>
                <a:spLocks noChangeArrowheads="1"/>
              </p:cNvSpPr>
              <p:nvPr/>
            </p:nvSpPr>
            <p:spPr bwMode="gray">
              <a:xfrm>
                <a:off x="9620330" y="1405705"/>
                <a:ext cx="57161" cy="59131"/>
              </a:xfrm>
              <a:prstGeom prst="rect">
                <a:avLst/>
              </a:prstGeom>
              <a:solidFill>
                <a:srgbClr val="6BC5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26" name="Rectangle 166"/>
              <p:cNvSpPr>
                <a:spLocks noChangeArrowheads="1"/>
              </p:cNvSpPr>
              <p:nvPr/>
            </p:nvSpPr>
            <p:spPr bwMode="gray">
              <a:xfrm>
                <a:off x="9620330" y="1330806"/>
                <a:ext cx="57161" cy="59131"/>
              </a:xfrm>
              <a:prstGeom prst="rect">
                <a:avLst/>
              </a:prstGeom>
              <a:solidFill>
                <a:srgbClr val="EF6F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27" name="Rectangle 167"/>
              <p:cNvSpPr>
                <a:spLocks noChangeArrowheads="1"/>
              </p:cNvSpPr>
              <p:nvPr/>
            </p:nvSpPr>
            <p:spPr bwMode="gray">
              <a:xfrm>
                <a:off x="9620330" y="1251965"/>
                <a:ext cx="57161" cy="63073"/>
              </a:xfrm>
              <a:prstGeom prst="rect">
                <a:avLst/>
              </a:prstGeom>
              <a:solidFill>
                <a:srgbClr val="EF6F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28" name="Rectangle 168"/>
              <p:cNvSpPr>
                <a:spLocks noChangeArrowheads="1"/>
              </p:cNvSpPr>
              <p:nvPr/>
            </p:nvSpPr>
            <p:spPr bwMode="gray">
              <a:xfrm>
                <a:off x="9620330" y="1177065"/>
                <a:ext cx="57161" cy="59131"/>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29" name="Rectangle 169"/>
              <p:cNvSpPr>
                <a:spLocks noChangeArrowheads="1"/>
              </p:cNvSpPr>
              <p:nvPr/>
            </p:nvSpPr>
            <p:spPr bwMode="gray">
              <a:xfrm>
                <a:off x="9620330" y="1102166"/>
                <a:ext cx="57161" cy="59131"/>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30" name="Rectangle 170"/>
              <p:cNvSpPr>
                <a:spLocks noChangeArrowheads="1"/>
              </p:cNvSpPr>
              <p:nvPr/>
            </p:nvSpPr>
            <p:spPr bwMode="gray">
              <a:xfrm>
                <a:off x="9695229" y="1557475"/>
                <a:ext cx="61103" cy="61101"/>
              </a:xfrm>
              <a:prstGeom prst="rect">
                <a:avLst/>
              </a:prstGeom>
              <a:solidFill>
                <a:srgbClr val="6BC5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31" name="Rectangle 171"/>
              <p:cNvSpPr>
                <a:spLocks noChangeArrowheads="1"/>
              </p:cNvSpPr>
              <p:nvPr/>
            </p:nvSpPr>
            <p:spPr bwMode="gray">
              <a:xfrm>
                <a:off x="9695229" y="1480604"/>
                <a:ext cx="61103" cy="59131"/>
              </a:xfrm>
              <a:prstGeom prst="rect">
                <a:avLst/>
              </a:prstGeom>
              <a:solidFill>
                <a:srgbClr val="6BC5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32" name="Rectangle 172"/>
              <p:cNvSpPr>
                <a:spLocks noChangeArrowheads="1"/>
              </p:cNvSpPr>
              <p:nvPr/>
            </p:nvSpPr>
            <p:spPr bwMode="gray">
              <a:xfrm>
                <a:off x="9695229" y="1405705"/>
                <a:ext cx="61103" cy="59131"/>
              </a:xfrm>
              <a:prstGeom prst="rect">
                <a:avLst/>
              </a:prstGeom>
              <a:solidFill>
                <a:srgbClr val="6BC5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33" name="Rectangle 173"/>
              <p:cNvSpPr>
                <a:spLocks noChangeArrowheads="1"/>
              </p:cNvSpPr>
              <p:nvPr/>
            </p:nvSpPr>
            <p:spPr bwMode="gray">
              <a:xfrm>
                <a:off x="9695229" y="1330806"/>
                <a:ext cx="61103" cy="59131"/>
              </a:xfrm>
              <a:prstGeom prst="rect">
                <a:avLst/>
              </a:prstGeom>
              <a:solidFill>
                <a:srgbClr val="EF6F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34" name="Rectangle 174"/>
              <p:cNvSpPr>
                <a:spLocks noChangeArrowheads="1"/>
              </p:cNvSpPr>
              <p:nvPr/>
            </p:nvSpPr>
            <p:spPr bwMode="gray">
              <a:xfrm>
                <a:off x="9695229" y="1251965"/>
                <a:ext cx="61103" cy="63073"/>
              </a:xfrm>
              <a:prstGeom prst="rect">
                <a:avLst/>
              </a:prstGeom>
              <a:solidFill>
                <a:srgbClr val="EF6F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35" name="Rectangle 175"/>
              <p:cNvSpPr>
                <a:spLocks noChangeArrowheads="1"/>
              </p:cNvSpPr>
              <p:nvPr/>
            </p:nvSpPr>
            <p:spPr bwMode="gray">
              <a:xfrm>
                <a:off x="9695229" y="1177065"/>
                <a:ext cx="61103" cy="59131"/>
              </a:xfrm>
              <a:prstGeom prst="rect">
                <a:avLst/>
              </a:prstGeom>
              <a:solidFill>
                <a:srgbClr val="EF6F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36" name="Rectangle 176"/>
              <p:cNvSpPr>
                <a:spLocks noChangeArrowheads="1"/>
              </p:cNvSpPr>
              <p:nvPr/>
            </p:nvSpPr>
            <p:spPr bwMode="gray">
              <a:xfrm>
                <a:off x="9695229" y="1102166"/>
                <a:ext cx="61103" cy="59131"/>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37" name="Rectangle 177"/>
              <p:cNvSpPr>
                <a:spLocks noChangeArrowheads="1"/>
              </p:cNvSpPr>
              <p:nvPr/>
            </p:nvSpPr>
            <p:spPr bwMode="gray">
              <a:xfrm>
                <a:off x="9086179" y="1023325"/>
                <a:ext cx="59131" cy="63073"/>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38" name="Rectangle 178"/>
              <p:cNvSpPr>
                <a:spLocks noChangeArrowheads="1"/>
              </p:cNvSpPr>
              <p:nvPr/>
            </p:nvSpPr>
            <p:spPr bwMode="gray">
              <a:xfrm>
                <a:off x="9161078" y="1023325"/>
                <a:ext cx="63073" cy="63073"/>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39" name="Rectangle 179"/>
              <p:cNvSpPr>
                <a:spLocks noChangeArrowheads="1"/>
              </p:cNvSpPr>
              <p:nvPr/>
            </p:nvSpPr>
            <p:spPr bwMode="gray">
              <a:xfrm>
                <a:off x="9239920" y="1023325"/>
                <a:ext cx="59131" cy="63073"/>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40" name="Rectangle 180"/>
              <p:cNvSpPr>
                <a:spLocks noChangeArrowheads="1"/>
              </p:cNvSpPr>
              <p:nvPr/>
            </p:nvSpPr>
            <p:spPr bwMode="gray">
              <a:xfrm>
                <a:off x="9314819" y="1023325"/>
                <a:ext cx="59131" cy="63073"/>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41" name="Rectangle 181"/>
              <p:cNvSpPr>
                <a:spLocks noChangeArrowheads="1"/>
              </p:cNvSpPr>
              <p:nvPr/>
            </p:nvSpPr>
            <p:spPr bwMode="gray">
              <a:xfrm>
                <a:off x="9389718" y="1023325"/>
                <a:ext cx="59131" cy="63073"/>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42" name="Rectangle 182"/>
              <p:cNvSpPr>
                <a:spLocks noChangeArrowheads="1"/>
              </p:cNvSpPr>
              <p:nvPr/>
            </p:nvSpPr>
            <p:spPr bwMode="gray">
              <a:xfrm>
                <a:off x="9464618" y="1023325"/>
                <a:ext cx="63073" cy="63073"/>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43" name="Rectangle 183"/>
              <p:cNvSpPr>
                <a:spLocks noChangeArrowheads="1"/>
              </p:cNvSpPr>
              <p:nvPr/>
            </p:nvSpPr>
            <p:spPr bwMode="gray">
              <a:xfrm>
                <a:off x="9545431" y="1023325"/>
                <a:ext cx="57161" cy="63073"/>
              </a:xfrm>
              <a:prstGeom prst="rect">
                <a:avLst/>
              </a:prstGeom>
              <a:solidFill>
                <a:srgbClr val="EF6F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44" name="Rectangle 184"/>
              <p:cNvSpPr>
                <a:spLocks noChangeArrowheads="1"/>
              </p:cNvSpPr>
              <p:nvPr/>
            </p:nvSpPr>
            <p:spPr bwMode="gray">
              <a:xfrm>
                <a:off x="9620330" y="1023325"/>
                <a:ext cx="57161" cy="63073"/>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45" name="Rectangle 185"/>
              <p:cNvSpPr>
                <a:spLocks noChangeArrowheads="1"/>
              </p:cNvSpPr>
              <p:nvPr/>
            </p:nvSpPr>
            <p:spPr bwMode="gray">
              <a:xfrm>
                <a:off x="9695229" y="1023325"/>
                <a:ext cx="61103" cy="63073"/>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46" name="Rectangle 186"/>
              <p:cNvSpPr>
                <a:spLocks noChangeArrowheads="1"/>
              </p:cNvSpPr>
              <p:nvPr/>
            </p:nvSpPr>
            <p:spPr bwMode="gray">
              <a:xfrm>
                <a:off x="8745191" y="977992"/>
                <a:ext cx="894849" cy="1273287"/>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47" name="Rectangle 187"/>
              <p:cNvSpPr>
                <a:spLocks noChangeArrowheads="1"/>
              </p:cNvSpPr>
              <p:nvPr/>
            </p:nvSpPr>
            <p:spPr bwMode="gray">
              <a:xfrm>
                <a:off x="8745191" y="977992"/>
                <a:ext cx="894849" cy="12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48" name="Freeform 188"/>
              <p:cNvSpPr>
                <a:spLocks/>
              </p:cNvSpPr>
              <p:nvPr/>
            </p:nvSpPr>
            <p:spPr bwMode="gray">
              <a:xfrm>
                <a:off x="8865423" y="1527909"/>
                <a:ext cx="646499" cy="524295"/>
              </a:xfrm>
              <a:custGeom>
                <a:avLst/>
                <a:gdLst>
                  <a:gd name="T0" fmla="*/ 328 w 328"/>
                  <a:gd name="T1" fmla="*/ 266 h 266"/>
                  <a:gd name="T2" fmla="*/ 0 w 328"/>
                  <a:gd name="T3" fmla="*/ 266 h 266"/>
                  <a:gd name="T4" fmla="*/ 0 w 328"/>
                  <a:gd name="T5" fmla="*/ 0 h 266"/>
                  <a:gd name="T6" fmla="*/ 2 w 328"/>
                  <a:gd name="T7" fmla="*/ 0 h 266"/>
                  <a:gd name="T8" fmla="*/ 2 w 328"/>
                  <a:gd name="T9" fmla="*/ 264 h 266"/>
                  <a:gd name="T10" fmla="*/ 328 w 328"/>
                  <a:gd name="T11" fmla="*/ 264 h 266"/>
                  <a:gd name="T12" fmla="*/ 328 w 328"/>
                  <a:gd name="T13" fmla="*/ 266 h 266"/>
                </a:gdLst>
                <a:ahLst/>
                <a:cxnLst>
                  <a:cxn ang="0">
                    <a:pos x="T0" y="T1"/>
                  </a:cxn>
                  <a:cxn ang="0">
                    <a:pos x="T2" y="T3"/>
                  </a:cxn>
                  <a:cxn ang="0">
                    <a:pos x="T4" y="T5"/>
                  </a:cxn>
                  <a:cxn ang="0">
                    <a:pos x="T6" y="T7"/>
                  </a:cxn>
                  <a:cxn ang="0">
                    <a:pos x="T8" y="T9"/>
                  </a:cxn>
                  <a:cxn ang="0">
                    <a:pos x="T10" y="T11"/>
                  </a:cxn>
                  <a:cxn ang="0">
                    <a:pos x="T12" y="T13"/>
                  </a:cxn>
                </a:cxnLst>
                <a:rect l="0" t="0" r="r" b="b"/>
                <a:pathLst>
                  <a:path w="328" h="266">
                    <a:moveTo>
                      <a:pt x="328" y="266"/>
                    </a:moveTo>
                    <a:lnTo>
                      <a:pt x="0" y="266"/>
                    </a:lnTo>
                    <a:lnTo>
                      <a:pt x="0" y="0"/>
                    </a:lnTo>
                    <a:lnTo>
                      <a:pt x="2" y="0"/>
                    </a:lnTo>
                    <a:lnTo>
                      <a:pt x="2" y="264"/>
                    </a:lnTo>
                    <a:lnTo>
                      <a:pt x="328" y="264"/>
                    </a:lnTo>
                    <a:lnTo>
                      <a:pt x="328" y="266"/>
                    </a:lnTo>
                    <a:close/>
                  </a:path>
                </a:pathLst>
              </a:custGeom>
              <a:solidFill>
                <a:srgbClr val="BE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49" name="Freeform 189"/>
              <p:cNvSpPr>
                <a:spLocks/>
              </p:cNvSpPr>
              <p:nvPr/>
            </p:nvSpPr>
            <p:spPr bwMode="gray">
              <a:xfrm>
                <a:off x="8865423" y="1527909"/>
                <a:ext cx="646499" cy="524295"/>
              </a:xfrm>
              <a:custGeom>
                <a:avLst/>
                <a:gdLst>
                  <a:gd name="T0" fmla="*/ 328 w 328"/>
                  <a:gd name="T1" fmla="*/ 266 h 266"/>
                  <a:gd name="T2" fmla="*/ 0 w 328"/>
                  <a:gd name="T3" fmla="*/ 266 h 266"/>
                  <a:gd name="T4" fmla="*/ 0 w 328"/>
                  <a:gd name="T5" fmla="*/ 0 h 266"/>
                  <a:gd name="T6" fmla="*/ 2 w 328"/>
                  <a:gd name="T7" fmla="*/ 0 h 266"/>
                  <a:gd name="T8" fmla="*/ 2 w 328"/>
                  <a:gd name="T9" fmla="*/ 264 h 266"/>
                  <a:gd name="T10" fmla="*/ 328 w 328"/>
                  <a:gd name="T11" fmla="*/ 264 h 266"/>
                  <a:gd name="T12" fmla="*/ 328 w 328"/>
                  <a:gd name="T13" fmla="*/ 266 h 266"/>
                </a:gdLst>
                <a:ahLst/>
                <a:cxnLst>
                  <a:cxn ang="0">
                    <a:pos x="T0" y="T1"/>
                  </a:cxn>
                  <a:cxn ang="0">
                    <a:pos x="T2" y="T3"/>
                  </a:cxn>
                  <a:cxn ang="0">
                    <a:pos x="T4" y="T5"/>
                  </a:cxn>
                  <a:cxn ang="0">
                    <a:pos x="T6" y="T7"/>
                  </a:cxn>
                  <a:cxn ang="0">
                    <a:pos x="T8" y="T9"/>
                  </a:cxn>
                  <a:cxn ang="0">
                    <a:pos x="T10" y="T11"/>
                  </a:cxn>
                  <a:cxn ang="0">
                    <a:pos x="T12" y="T13"/>
                  </a:cxn>
                </a:cxnLst>
                <a:rect l="0" t="0" r="r" b="b"/>
                <a:pathLst>
                  <a:path w="328" h="266">
                    <a:moveTo>
                      <a:pt x="328" y="266"/>
                    </a:moveTo>
                    <a:lnTo>
                      <a:pt x="0" y="266"/>
                    </a:lnTo>
                    <a:lnTo>
                      <a:pt x="0" y="0"/>
                    </a:lnTo>
                    <a:lnTo>
                      <a:pt x="2" y="0"/>
                    </a:lnTo>
                    <a:lnTo>
                      <a:pt x="2" y="264"/>
                    </a:lnTo>
                    <a:lnTo>
                      <a:pt x="328" y="264"/>
                    </a:lnTo>
                    <a:lnTo>
                      <a:pt x="328" y="2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50" name="Rectangle 190"/>
              <p:cNvSpPr>
                <a:spLocks noChangeArrowheads="1"/>
              </p:cNvSpPr>
              <p:nvPr/>
            </p:nvSpPr>
            <p:spPr bwMode="gray">
              <a:xfrm>
                <a:off x="8918642" y="2014755"/>
                <a:ext cx="9856" cy="37449"/>
              </a:xfrm>
              <a:prstGeom prst="rect">
                <a:avLst/>
              </a:prstGeom>
              <a:solidFill>
                <a:srgbClr val="BEBE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51" name="Rectangle 191"/>
              <p:cNvSpPr>
                <a:spLocks noChangeArrowheads="1"/>
              </p:cNvSpPr>
              <p:nvPr/>
            </p:nvSpPr>
            <p:spPr bwMode="gray">
              <a:xfrm>
                <a:off x="8918642" y="2014755"/>
                <a:ext cx="9856" cy="37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52" name="Rectangle 192"/>
              <p:cNvSpPr>
                <a:spLocks noChangeArrowheads="1"/>
              </p:cNvSpPr>
              <p:nvPr/>
            </p:nvSpPr>
            <p:spPr bwMode="gray">
              <a:xfrm>
                <a:off x="9123629" y="2014755"/>
                <a:ext cx="3942" cy="37449"/>
              </a:xfrm>
              <a:prstGeom prst="rect">
                <a:avLst/>
              </a:prstGeom>
              <a:solidFill>
                <a:srgbClr val="BEBE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53" name="Rectangle 193"/>
              <p:cNvSpPr>
                <a:spLocks noChangeArrowheads="1"/>
              </p:cNvSpPr>
              <p:nvPr/>
            </p:nvSpPr>
            <p:spPr bwMode="gray">
              <a:xfrm>
                <a:off x="9123629" y="2014755"/>
                <a:ext cx="3942" cy="37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54" name="Rectangle 194"/>
              <p:cNvSpPr>
                <a:spLocks noChangeArrowheads="1"/>
              </p:cNvSpPr>
              <p:nvPr/>
            </p:nvSpPr>
            <p:spPr bwMode="gray">
              <a:xfrm>
                <a:off x="9322703" y="2014755"/>
                <a:ext cx="5914" cy="37449"/>
              </a:xfrm>
              <a:prstGeom prst="rect">
                <a:avLst/>
              </a:prstGeom>
              <a:solidFill>
                <a:srgbClr val="BEBE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55" name="Rectangle 195"/>
              <p:cNvSpPr>
                <a:spLocks noChangeArrowheads="1"/>
              </p:cNvSpPr>
              <p:nvPr/>
            </p:nvSpPr>
            <p:spPr bwMode="gray">
              <a:xfrm>
                <a:off x="9322703" y="2014755"/>
                <a:ext cx="5914" cy="37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56" name="Rectangle 196"/>
              <p:cNvSpPr>
                <a:spLocks noChangeArrowheads="1"/>
              </p:cNvSpPr>
              <p:nvPr/>
            </p:nvSpPr>
            <p:spPr bwMode="gray">
              <a:xfrm>
                <a:off x="8924554" y="1527909"/>
                <a:ext cx="1972" cy="486845"/>
              </a:xfrm>
              <a:prstGeom prst="rect">
                <a:avLst/>
              </a:prstGeom>
              <a:solidFill>
                <a:srgbClr val="E3E3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57" name="Rectangle 197"/>
              <p:cNvSpPr>
                <a:spLocks noChangeArrowheads="1"/>
              </p:cNvSpPr>
              <p:nvPr/>
            </p:nvSpPr>
            <p:spPr bwMode="gray">
              <a:xfrm>
                <a:off x="8924554" y="1527909"/>
                <a:ext cx="1972" cy="48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58" name="Rectangle 198"/>
              <p:cNvSpPr>
                <a:spLocks noChangeArrowheads="1"/>
              </p:cNvSpPr>
              <p:nvPr/>
            </p:nvSpPr>
            <p:spPr bwMode="gray">
              <a:xfrm>
                <a:off x="8924554" y="2014755"/>
                <a:ext cx="1972" cy="37449"/>
              </a:xfrm>
              <a:prstGeom prst="rect">
                <a:avLst/>
              </a:prstGeom>
              <a:solidFill>
                <a:srgbClr val="BEBE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59" name="Rectangle 199"/>
              <p:cNvSpPr>
                <a:spLocks noChangeArrowheads="1"/>
              </p:cNvSpPr>
              <p:nvPr/>
            </p:nvSpPr>
            <p:spPr bwMode="gray">
              <a:xfrm>
                <a:off x="8924554" y="2014755"/>
                <a:ext cx="1972" cy="37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60" name="Rectangle 200"/>
              <p:cNvSpPr>
                <a:spLocks noChangeArrowheads="1"/>
              </p:cNvSpPr>
              <p:nvPr/>
            </p:nvSpPr>
            <p:spPr bwMode="gray">
              <a:xfrm>
                <a:off x="9123629" y="1527909"/>
                <a:ext cx="3942" cy="486845"/>
              </a:xfrm>
              <a:prstGeom prst="rect">
                <a:avLst/>
              </a:prstGeom>
              <a:solidFill>
                <a:srgbClr val="E3E3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61" name="Rectangle 201"/>
              <p:cNvSpPr>
                <a:spLocks noChangeArrowheads="1"/>
              </p:cNvSpPr>
              <p:nvPr/>
            </p:nvSpPr>
            <p:spPr bwMode="gray">
              <a:xfrm>
                <a:off x="9123629" y="1527909"/>
                <a:ext cx="3942" cy="48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62" name="Rectangle 202"/>
              <p:cNvSpPr>
                <a:spLocks noChangeArrowheads="1"/>
              </p:cNvSpPr>
              <p:nvPr/>
            </p:nvSpPr>
            <p:spPr bwMode="gray">
              <a:xfrm>
                <a:off x="9123629" y="2014755"/>
                <a:ext cx="3942" cy="37449"/>
              </a:xfrm>
              <a:prstGeom prst="rect">
                <a:avLst/>
              </a:prstGeom>
              <a:solidFill>
                <a:srgbClr val="BEBE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63" name="Rectangle 203"/>
              <p:cNvSpPr>
                <a:spLocks noChangeArrowheads="1"/>
              </p:cNvSpPr>
              <p:nvPr/>
            </p:nvSpPr>
            <p:spPr bwMode="gray">
              <a:xfrm>
                <a:off x="9123629" y="2014755"/>
                <a:ext cx="3942" cy="37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64" name="Rectangle 204"/>
              <p:cNvSpPr>
                <a:spLocks noChangeArrowheads="1"/>
              </p:cNvSpPr>
              <p:nvPr/>
            </p:nvSpPr>
            <p:spPr bwMode="gray">
              <a:xfrm>
                <a:off x="9322703" y="1527909"/>
                <a:ext cx="5914" cy="486845"/>
              </a:xfrm>
              <a:prstGeom prst="rect">
                <a:avLst/>
              </a:prstGeom>
              <a:solidFill>
                <a:srgbClr val="E3E3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65" name="Rectangle 205"/>
              <p:cNvSpPr>
                <a:spLocks noChangeArrowheads="1"/>
              </p:cNvSpPr>
              <p:nvPr/>
            </p:nvSpPr>
            <p:spPr bwMode="gray">
              <a:xfrm>
                <a:off x="9322703" y="1527909"/>
                <a:ext cx="5914" cy="48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66" name="Rectangle 207"/>
              <p:cNvSpPr>
                <a:spLocks noChangeArrowheads="1"/>
              </p:cNvSpPr>
              <p:nvPr/>
            </p:nvSpPr>
            <p:spPr bwMode="gray">
              <a:xfrm>
                <a:off x="9322703" y="2014755"/>
                <a:ext cx="5914" cy="37449"/>
              </a:xfrm>
              <a:prstGeom prst="rect">
                <a:avLst/>
              </a:prstGeom>
              <a:solidFill>
                <a:srgbClr val="BEBE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67" name="Rectangle 208"/>
              <p:cNvSpPr>
                <a:spLocks noChangeArrowheads="1"/>
              </p:cNvSpPr>
              <p:nvPr/>
            </p:nvSpPr>
            <p:spPr bwMode="gray">
              <a:xfrm>
                <a:off x="9322703" y="2014755"/>
                <a:ext cx="5914" cy="37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68" name="Rectangle 209"/>
              <p:cNvSpPr>
                <a:spLocks noChangeArrowheads="1"/>
              </p:cNvSpPr>
              <p:nvPr/>
            </p:nvSpPr>
            <p:spPr bwMode="gray">
              <a:xfrm>
                <a:off x="8853597" y="1977305"/>
                <a:ext cx="658325" cy="3942"/>
              </a:xfrm>
              <a:prstGeom prst="rect">
                <a:avLst/>
              </a:prstGeom>
              <a:solidFill>
                <a:srgbClr val="BEBE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69" name="Rectangle 210"/>
              <p:cNvSpPr>
                <a:spLocks noChangeArrowheads="1"/>
              </p:cNvSpPr>
              <p:nvPr/>
            </p:nvSpPr>
            <p:spPr bwMode="gray">
              <a:xfrm>
                <a:off x="8853597" y="1906348"/>
                <a:ext cx="658325" cy="1970"/>
              </a:xfrm>
              <a:prstGeom prst="rect">
                <a:avLst/>
              </a:prstGeom>
              <a:solidFill>
                <a:srgbClr val="BEBE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70" name="Rectangle 211"/>
              <p:cNvSpPr>
                <a:spLocks noChangeArrowheads="1"/>
              </p:cNvSpPr>
              <p:nvPr/>
            </p:nvSpPr>
            <p:spPr bwMode="gray">
              <a:xfrm>
                <a:off x="8853597" y="1831448"/>
                <a:ext cx="658325" cy="3942"/>
              </a:xfrm>
              <a:prstGeom prst="rect">
                <a:avLst/>
              </a:prstGeom>
              <a:solidFill>
                <a:srgbClr val="BEBE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71" name="Rectangle 212"/>
              <p:cNvSpPr>
                <a:spLocks noChangeArrowheads="1"/>
              </p:cNvSpPr>
              <p:nvPr/>
            </p:nvSpPr>
            <p:spPr bwMode="gray">
              <a:xfrm>
                <a:off x="8853597" y="1760491"/>
                <a:ext cx="658325" cy="3942"/>
              </a:xfrm>
              <a:prstGeom prst="rect">
                <a:avLst/>
              </a:prstGeom>
              <a:solidFill>
                <a:srgbClr val="BEBE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72" name="Rectangle 213"/>
              <p:cNvSpPr>
                <a:spLocks noChangeArrowheads="1"/>
              </p:cNvSpPr>
              <p:nvPr/>
            </p:nvSpPr>
            <p:spPr bwMode="gray">
              <a:xfrm>
                <a:off x="8853597" y="1689534"/>
                <a:ext cx="658325" cy="1970"/>
              </a:xfrm>
              <a:prstGeom prst="rect">
                <a:avLst/>
              </a:prstGeom>
              <a:solidFill>
                <a:srgbClr val="BEBE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73" name="Rectangle 214"/>
              <p:cNvSpPr>
                <a:spLocks noChangeArrowheads="1"/>
              </p:cNvSpPr>
              <p:nvPr/>
            </p:nvSpPr>
            <p:spPr bwMode="gray">
              <a:xfrm>
                <a:off x="8853597" y="1614635"/>
                <a:ext cx="658325" cy="3942"/>
              </a:xfrm>
              <a:prstGeom prst="rect">
                <a:avLst/>
              </a:prstGeom>
              <a:solidFill>
                <a:srgbClr val="BEBE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74" name="Rectangle 215"/>
              <p:cNvSpPr>
                <a:spLocks noChangeArrowheads="1"/>
              </p:cNvSpPr>
              <p:nvPr/>
            </p:nvSpPr>
            <p:spPr bwMode="gray">
              <a:xfrm>
                <a:off x="8853597" y="1543678"/>
                <a:ext cx="658325" cy="3942"/>
              </a:xfrm>
              <a:prstGeom prst="rect">
                <a:avLst/>
              </a:prstGeom>
              <a:solidFill>
                <a:srgbClr val="BEBE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75" name="Rectangle 216"/>
              <p:cNvSpPr>
                <a:spLocks noChangeArrowheads="1"/>
              </p:cNvSpPr>
              <p:nvPr/>
            </p:nvSpPr>
            <p:spPr bwMode="gray">
              <a:xfrm>
                <a:off x="8906816" y="1557475"/>
                <a:ext cx="63073" cy="494729"/>
              </a:xfrm>
              <a:prstGeom prst="rect">
                <a:avLst/>
              </a:prstGeom>
              <a:solidFill>
                <a:srgbClr val="FF7F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76" name="Rectangle 217"/>
              <p:cNvSpPr>
                <a:spLocks noChangeArrowheads="1"/>
              </p:cNvSpPr>
              <p:nvPr/>
            </p:nvSpPr>
            <p:spPr bwMode="gray">
              <a:xfrm>
                <a:off x="8948207" y="1898463"/>
                <a:ext cx="63073" cy="153741"/>
              </a:xfrm>
              <a:prstGeom prst="rect">
                <a:avLst/>
              </a:prstGeom>
              <a:solidFill>
                <a:srgbClr val="7BD5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77" name="Rectangle 218"/>
              <p:cNvSpPr>
                <a:spLocks noChangeArrowheads="1"/>
              </p:cNvSpPr>
              <p:nvPr/>
            </p:nvSpPr>
            <p:spPr bwMode="gray">
              <a:xfrm>
                <a:off x="9023106" y="1632375"/>
                <a:ext cx="67015" cy="419829"/>
              </a:xfrm>
              <a:prstGeom prst="rect">
                <a:avLst/>
              </a:prstGeom>
              <a:solidFill>
                <a:srgbClr val="FF7F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78" name="Rectangle 219"/>
              <p:cNvSpPr>
                <a:spLocks noChangeArrowheads="1"/>
              </p:cNvSpPr>
              <p:nvPr/>
            </p:nvSpPr>
            <p:spPr bwMode="gray">
              <a:xfrm>
                <a:off x="9064498" y="1839332"/>
                <a:ext cx="63073" cy="212872"/>
              </a:xfrm>
              <a:prstGeom prst="rect">
                <a:avLst/>
              </a:prstGeom>
              <a:solidFill>
                <a:srgbClr val="7BD5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79" name="Rectangle 220"/>
              <p:cNvSpPr>
                <a:spLocks noChangeArrowheads="1"/>
              </p:cNvSpPr>
              <p:nvPr/>
            </p:nvSpPr>
            <p:spPr bwMode="gray">
              <a:xfrm>
                <a:off x="9145310" y="1673766"/>
                <a:ext cx="61103" cy="378438"/>
              </a:xfrm>
              <a:prstGeom prst="rect">
                <a:avLst/>
              </a:prstGeom>
              <a:solidFill>
                <a:srgbClr val="FF7F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80" name="Rectangle 221"/>
              <p:cNvSpPr>
                <a:spLocks noChangeArrowheads="1"/>
              </p:cNvSpPr>
              <p:nvPr/>
            </p:nvSpPr>
            <p:spPr bwMode="gray">
              <a:xfrm>
                <a:off x="9186702" y="1801883"/>
                <a:ext cx="61103" cy="250321"/>
              </a:xfrm>
              <a:prstGeom prst="rect">
                <a:avLst/>
              </a:prstGeom>
              <a:solidFill>
                <a:srgbClr val="7BD5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81" name="Rectangle 222"/>
              <p:cNvSpPr>
                <a:spLocks noChangeArrowheads="1"/>
              </p:cNvSpPr>
              <p:nvPr/>
            </p:nvSpPr>
            <p:spPr bwMode="gray">
              <a:xfrm>
                <a:off x="9261602" y="1697418"/>
                <a:ext cx="67015" cy="354786"/>
              </a:xfrm>
              <a:prstGeom prst="rect">
                <a:avLst/>
              </a:prstGeom>
              <a:solidFill>
                <a:srgbClr val="FF7F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82" name="Rectangle 223"/>
              <p:cNvSpPr>
                <a:spLocks noChangeArrowheads="1"/>
              </p:cNvSpPr>
              <p:nvPr/>
            </p:nvSpPr>
            <p:spPr bwMode="gray">
              <a:xfrm>
                <a:off x="9302993" y="1744723"/>
                <a:ext cx="63073" cy="307481"/>
              </a:xfrm>
              <a:prstGeom prst="rect">
                <a:avLst/>
              </a:prstGeom>
              <a:solidFill>
                <a:srgbClr val="7BD5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83" name="Rectangle 224"/>
              <p:cNvSpPr>
                <a:spLocks noChangeArrowheads="1"/>
              </p:cNvSpPr>
              <p:nvPr/>
            </p:nvSpPr>
            <p:spPr bwMode="gray">
              <a:xfrm>
                <a:off x="9381834" y="1715158"/>
                <a:ext cx="63073" cy="337046"/>
              </a:xfrm>
              <a:prstGeom prst="rect">
                <a:avLst/>
              </a:prstGeom>
              <a:solidFill>
                <a:srgbClr val="FF7F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84" name="Rectangle 225"/>
              <p:cNvSpPr>
                <a:spLocks noChangeArrowheads="1"/>
              </p:cNvSpPr>
              <p:nvPr/>
            </p:nvSpPr>
            <p:spPr bwMode="gray">
              <a:xfrm>
                <a:off x="9419284" y="1697418"/>
                <a:ext cx="67015" cy="354786"/>
              </a:xfrm>
              <a:prstGeom prst="rect">
                <a:avLst/>
              </a:prstGeom>
              <a:solidFill>
                <a:srgbClr val="7BD5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85" name="Rectangle 226"/>
              <p:cNvSpPr>
                <a:spLocks noChangeArrowheads="1"/>
              </p:cNvSpPr>
              <p:nvPr/>
            </p:nvSpPr>
            <p:spPr bwMode="gray">
              <a:xfrm>
                <a:off x="8857539" y="1110050"/>
                <a:ext cx="220756" cy="67015"/>
              </a:xfrm>
              <a:prstGeom prst="rect">
                <a:avLst/>
              </a:prstGeom>
              <a:solidFill>
                <a:srgbClr val="7BD5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86" name="Rectangle 227"/>
              <p:cNvSpPr>
                <a:spLocks noChangeArrowheads="1"/>
              </p:cNvSpPr>
              <p:nvPr/>
            </p:nvSpPr>
            <p:spPr bwMode="gray">
              <a:xfrm>
                <a:off x="8857539" y="1255907"/>
                <a:ext cx="674093" cy="33507"/>
              </a:xfrm>
              <a:prstGeom prst="rect">
                <a:avLst/>
              </a:prstGeom>
              <a:solidFill>
                <a:srgbClr val="C6C6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87" name="Rectangle 228"/>
              <p:cNvSpPr>
                <a:spLocks noChangeArrowheads="1"/>
              </p:cNvSpPr>
              <p:nvPr/>
            </p:nvSpPr>
            <p:spPr bwMode="gray">
              <a:xfrm>
                <a:off x="8857539" y="1326864"/>
                <a:ext cx="674093" cy="33507"/>
              </a:xfrm>
              <a:prstGeom prst="rect">
                <a:avLst/>
              </a:prstGeom>
              <a:solidFill>
                <a:srgbClr val="C6C6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88" name="Rectangle 229"/>
              <p:cNvSpPr>
                <a:spLocks noChangeArrowheads="1"/>
              </p:cNvSpPr>
              <p:nvPr/>
            </p:nvSpPr>
            <p:spPr bwMode="gray">
              <a:xfrm>
                <a:off x="8857539" y="1397821"/>
                <a:ext cx="520353" cy="33507"/>
              </a:xfrm>
              <a:prstGeom prst="rect">
                <a:avLst/>
              </a:prstGeom>
              <a:solidFill>
                <a:srgbClr val="C6C6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grpSp>
        <p:grpSp>
          <p:nvGrpSpPr>
            <p:cNvPr id="634" name="Group 6"/>
            <p:cNvGrpSpPr/>
            <p:nvPr/>
          </p:nvGrpSpPr>
          <p:grpSpPr bwMode="gray">
            <a:xfrm>
              <a:off x="10994226" y="2036435"/>
              <a:ext cx="471078" cy="467135"/>
              <a:chOff x="9740562" y="1547620"/>
              <a:chExt cx="471078" cy="467135"/>
            </a:xfrm>
          </p:grpSpPr>
          <p:sp>
            <p:nvSpPr>
              <p:cNvPr id="644" name="Freeform 239"/>
              <p:cNvSpPr>
                <a:spLocks/>
              </p:cNvSpPr>
              <p:nvPr/>
            </p:nvSpPr>
            <p:spPr bwMode="gray">
              <a:xfrm>
                <a:off x="9740562" y="1843275"/>
                <a:ext cx="86725" cy="92638"/>
              </a:xfrm>
              <a:custGeom>
                <a:avLst/>
                <a:gdLst>
                  <a:gd name="T0" fmla="*/ 2 w 21"/>
                  <a:gd name="T1" fmla="*/ 18 h 22"/>
                  <a:gd name="T2" fmla="*/ 0 w 21"/>
                  <a:gd name="T3" fmla="*/ 14 h 22"/>
                  <a:gd name="T4" fmla="*/ 3 w 21"/>
                  <a:gd name="T5" fmla="*/ 2 h 22"/>
                  <a:gd name="T6" fmla="*/ 7 w 21"/>
                  <a:gd name="T7" fmla="*/ 1 h 22"/>
                  <a:gd name="T8" fmla="*/ 19 w 21"/>
                  <a:gd name="T9" fmla="*/ 4 h 22"/>
                  <a:gd name="T10" fmla="*/ 21 w 21"/>
                  <a:gd name="T11" fmla="*/ 7 h 22"/>
                  <a:gd name="T12" fmla="*/ 18 w 21"/>
                  <a:gd name="T13" fmla="*/ 19 h 22"/>
                  <a:gd name="T14" fmla="*/ 14 w 21"/>
                  <a:gd name="T15" fmla="*/ 21 h 22"/>
                  <a:gd name="T16" fmla="*/ 2 w 21"/>
                  <a:gd name="T17" fmla="*/ 1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2" y="18"/>
                    </a:moveTo>
                    <a:cubicBezTo>
                      <a:pt x="1" y="17"/>
                      <a:pt x="0" y="16"/>
                      <a:pt x="0" y="14"/>
                    </a:cubicBezTo>
                    <a:cubicBezTo>
                      <a:pt x="3" y="2"/>
                      <a:pt x="3" y="2"/>
                      <a:pt x="3" y="2"/>
                    </a:cubicBezTo>
                    <a:cubicBezTo>
                      <a:pt x="4" y="1"/>
                      <a:pt x="5" y="0"/>
                      <a:pt x="7" y="1"/>
                    </a:cubicBezTo>
                    <a:cubicBezTo>
                      <a:pt x="19" y="4"/>
                      <a:pt x="19" y="4"/>
                      <a:pt x="19" y="4"/>
                    </a:cubicBezTo>
                    <a:cubicBezTo>
                      <a:pt x="20" y="4"/>
                      <a:pt x="21" y="6"/>
                      <a:pt x="21" y="7"/>
                    </a:cubicBezTo>
                    <a:cubicBezTo>
                      <a:pt x="18" y="19"/>
                      <a:pt x="18" y="19"/>
                      <a:pt x="18" y="19"/>
                    </a:cubicBezTo>
                    <a:cubicBezTo>
                      <a:pt x="17" y="21"/>
                      <a:pt x="16" y="22"/>
                      <a:pt x="14" y="21"/>
                    </a:cubicBezTo>
                    <a:lnTo>
                      <a:pt x="2" y="18"/>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45" name="Freeform 240"/>
              <p:cNvSpPr>
                <a:spLocks/>
              </p:cNvSpPr>
              <p:nvPr/>
            </p:nvSpPr>
            <p:spPr bwMode="gray">
              <a:xfrm>
                <a:off x="9841086" y="1872841"/>
                <a:ext cx="86725" cy="86725"/>
              </a:xfrm>
              <a:custGeom>
                <a:avLst/>
                <a:gdLst>
                  <a:gd name="T0" fmla="*/ 2 w 21"/>
                  <a:gd name="T1" fmla="*/ 17 h 21"/>
                  <a:gd name="T2" fmla="*/ 0 w 21"/>
                  <a:gd name="T3" fmla="*/ 14 h 21"/>
                  <a:gd name="T4" fmla="*/ 4 w 21"/>
                  <a:gd name="T5" fmla="*/ 2 h 21"/>
                  <a:gd name="T6" fmla="*/ 7 w 21"/>
                  <a:gd name="T7" fmla="*/ 0 h 21"/>
                  <a:gd name="T8" fmla="*/ 19 w 21"/>
                  <a:gd name="T9" fmla="*/ 3 h 21"/>
                  <a:gd name="T10" fmla="*/ 21 w 21"/>
                  <a:gd name="T11" fmla="*/ 7 h 21"/>
                  <a:gd name="T12" fmla="*/ 18 w 21"/>
                  <a:gd name="T13" fmla="*/ 19 h 21"/>
                  <a:gd name="T14" fmla="*/ 14 w 21"/>
                  <a:gd name="T15" fmla="*/ 21 h 21"/>
                  <a:gd name="T16" fmla="*/ 2 w 21"/>
                  <a:gd name="T1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2" y="17"/>
                    </a:moveTo>
                    <a:cubicBezTo>
                      <a:pt x="1" y="17"/>
                      <a:pt x="0" y="15"/>
                      <a:pt x="0" y="14"/>
                    </a:cubicBezTo>
                    <a:cubicBezTo>
                      <a:pt x="4" y="2"/>
                      <a:pt x="4" y="2"/>
                      <a:pt x="4" y="2"/>
                    </a:cubicBezTo>
                    <a:cubicBezTo>
                      <a:pt x="4" y="1"/>
                      <a:pt x="5" y="0"/>
                      <a:pt x="7" y="0"/>
                    </a:cubicBezTo>
                    <a:cubicBezTo>
                      <a:pt x="19" y="3"/>
                      <a:pt x="19" y="3"/>
                      <a:pt x="19" y="3"/>
                    </a:cubicBezTo>
                    <a:cubicBezTo>
                      <a:pt x="20" y="4"/>
                      <a:pt x="21" y="5"/>
                      <a:pt x="21" y="7"/>
                    </a:cubicBezTo>
                    <a:cubicBezTo>
                      <a:pt x="18" y="19"/>
                      <a:pt x="18" y="19"/>
                      <a:pt x="18" y="19"/>
                    </a:cubicBezTo>
                    <a:cubicBezTo>
                      <a:pt x="17" y="20"/>
                      <a:pt x="16" y="21"/>
                      <a:pt x="14" y="21"/>
                    </a:cubicBezTo>
                    <a:lnTo>
                      <a:pt x="2" y="17"/>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46" name="Freeform 241"/>
              <p:cNvSpPr>
                <a:spLocks/>
              </p:cNvSpPr>
              <p:nvPr/>
            </p:nvSpPr>
            <p:spPr bwMode="gray">
              <a:xfrm>
                <a:off x="9939637" y="1898463"/>
                <a:ext cx="88697" cy="90668"/>
              </a:xfrm>
              <a:custGeom>
                <a:avLst/>
                <a:gdLst>
                  <a:gd name="T0" fmla="*/ 2 w 21"/>
                  <a:gd name="T1" fmla="*/ 18 h 22"/>
                  <a:gd name="T2" fmla="*/ 0 w 21"/>
                  <a:gd name="T3" fmla="*/ 14 h 22"/>
                  <a:gd name="T4" fmla="*/ 4 w 21"/>
                  <a:gd name="T5" fmla="*/ 2 h 22"/>
                  <a:gd name="T6" fmla="*/ 7 w 21"/>
                  <a:gd name="T7" fmla="*/ 1 h 22"/>
                  <a:gd name="T8" fmla="*/ 19 w 21"/>
                  <a:gd name="T9" fmla="*/ 4 h 22"/>
                  <a:gd name="T10" fmla="*/ 21 w 21"/>
                  <a:gd name="T11" fmla="*/ 7 h 22"/>
                  <a:gd name="T12" fmla="*/ 18 w 21"/>
                  <a:gd name="T13" fmla="*/ 19 h 22"/>
                  <a:gd name="T14" fmla="*/ 14 w 21"/>
                  <a:gd name="T15" fmla="*/ 21 h 22"/>
                  <a:gd name="T16" fmla="*/ 2 w 21"/>
                  <a:gd name="T17" fmla="*/ 1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2" y="18"/>
                    </a:moveTo>
                    <a:cubicBezTo>
                      <a:pt x="1" y="17"/>
                      <a:pt x="0" y="16"/>
                      <a:pt x="0" y="14"/>
                    </a:cubicBezTo>
                    <a:cubicBezTo>
                      <a:pt x="4" y="2"/>
                      <a:pt x="4" y="2"/>
                      <a:pt x="4" y="2"/>
                    </a:cubicBezTo>
                    <a:cubicBezTo>
                      <a:pt x="4" y="1"/>
                      <a:pt x="6" y="0"/>
                      <a:pt x="7" y="1"/>
                    </a:cubicBezTo>
                    <a:cubicBezTo>
                      <a:pt x="19" y="4"/>
                      <a:pt x="19" y="4"/>
                      <a:pt x="19" y="4"/>
                    </a:cubicBezTo>
                    <a:cubicBezTo>
                      <a:pt x="21" y="4"/>
                      <a:pt x="21" y="6"/>
                      <a:pt x="21" y="7"/>
                    </a:cubicBezTo>
                    <a:cubicBezTo>
                      <a:pt x="18" y="19"/>
                      <a:pt x="18" y="19"/>
                      <a:pt x="18" y="19"/>
                    </a:cubicBezTo>
                    <a:cubicBezTo>
                      <a:pt x="17" y="21"/>
                      <a:pt x="16" y="22"/>
                      <a:pt x="14" y="21"/>
                    </a:cubicBezTo>
                    <a:lnTo>
                      <a:pt x="2" y="18"/>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47" name="Freeform 242"/>
              <p:cNvSpPr>
                <a:spLocks/>
              </p:cNvSpPr>
              <p:nvPr/>
            </p:nvSpPr>
            <p:spPr bwMode="gray">
              <a:xfrm>
                <a:off x="10040159" y="1928030"/>
                <a:ext cx="86725" cy="86725"/>
              </a:xfrm>
              <a:custGeom>
                <a:avLst/>
                <a:gdLst>
                  <a:gd name="T0" fmla="*/ 2 w 21"/>
                  <a:gd name="T1" fmla="*/ 17 h 21"/>
                  <a:gd name="T2" fmla="*/ 1 w 21"/>
                  <a:gd name="T3" fmla="*/ 14 h 21"/>
                  <a:gd name="T4" fmla="*/ 4 w 21"/>
                  <a:gd name="T5" fmla="*/ 2 h 21"/>
                  <a:gd name="T6" fmla="*/ 7 w 21"/>
                  <a:gd name="T7" fmla="*/ 0 h 21"/>
                  <a:gd name="T8" fmla="*/ 19 w 21"/>
                  <a:gd name="T9" fmla="*/ 3 h 21"/>
                  <a:gd name="T10" fmla="*/ 21 w 21"/>
                  <a:gd name="T11" fmla="*/ 7 h 21"/>
                  <a:gd name="T12" fmla="*/ 18 w 21"/>
                  <a:gd name="T13" fmla="*/ 19 h 21"/>
                  <a:gd name="T14" fmla="*/ 14 w 21"/>
                  <a:gd name="T15" fmla="*/ 21 h 21"/>
                  <a:gd name="T16" fmla="*/ 2 w 21"/>
                  <a:gd name="T1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2" y="17"/>
                    </a:moveTo>
                    <a:cubicBezTo>
                      <a:pt x="1" y="17"/>
                      <a:pt x="0" y="15"/>
                      <a:pt x="1" y="14"/>
                    </a:cubicBezTo>
                    <a:cubicBezTo>
                      <a:pt x="4" y="2"/>
                      <a:pt x="4" y="2"/>
                      <a:pt x="4" y="2"/>
                    </a:cubicBezTo>
                    <a:cubicBezTo>
                      <a:pt x="4" y="1"/>
                      <a:pt x="6" y="0"/>
                      <a:pt x="7" y="0"/>
                    </a:cubicBezTo>
                    <a:cubicBezTo>
                      <a:pt x="19" y="3"/>
                      <a:pt x="19" y="3"/>
                      <a:pt x="19" y="3"/>
                    </a:cubicBezTo>
                    <a:cubicBezTo>
                      <a:pt x="21" y="4"/>
                      <a:pt x="21" y="5"/>
                      <a:pt x="21" y="7"/>
                    </a:cubicBezTo>
                    <a:cubicBezTo>
                      <a:pt x="18" y="19"/>
                      <a:pt x="18" y="19"/>
                      <a:pt x="18" y="19"/>
                    </a:cubicBezTo>
                    <a:cubicBezTo>
                      <a:pt x="17" y="20"/>
                      <a:pt x="16" y="21"/>
                      <a:pt x="14" y="21"/>
                    </a:cubicBezTo>
                    <a:lnTo>
                      <a:pt x="2" y="17"/>
                    </a:lnTo>
                    <a:close/>
                  </a:path>
                </a:pathLst>
              </a:custGeom>
              <a:solidFill>
                <a:srgbClr val="7BD5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48" name="Freeform 243"/>
              <p:cNvSpPr>
                <a:spLocks/>
              </p:cNvSpPr>
              <p:nvPr/>
            </p:nvSpPr>
            <p:spPr bwMode="gray">
              <a:xfrm>
                <a:off x="9766186" y="1744723"/>
                <a:ext cx="90668" cy="90668"/>
              </a:xfrm>
              <a:custGeom>
                <a:avLst/>
                <a:gdLst>
                  <a:gd name="T0" fmla="*/ 2 w 22"/>
                  <a:gd name="T1" fmla="*/ 18 h 22"/>
                  <a:gd name="T2" fmla="*/ 1 w 22"/>
                  <a:gd name="T3" fmla="*/ 15 h 22"/>
                  <a:gd name="T4" fmla="*/ 4 w 22"/>
                  <a:gd name="T5" fmla="*/ 3 h 22"/>
                  <a:gd name="T6" fmla="*/ 7 w 22"/>
                  <a:gd name="T7" fmla="*/ 1 h 22"/>
                  <a:gd name="T8" fmla="*/ 19 w 22"/>
                  <a:gd name="T9" fmla="*/ 4 h 22"/>
                  <a:gd name="T10" fmla="*/ 21 w 22"/>
                  <a:gd name="T11" fmla="*/ 7 h 22"/>
                  <a:gd name="T12" fmla="*/ 18 w 22"/>
                  <a:gd name="T13" fmla="*/ 19 h 22"/>
                  <a:gd name="T14" fmla="*/ 15 w 22"/>
                  <a:gd name="T15" fmla="*/ 21 h 22"/>
                  <a:gd name="T16" fmla="*/ 2 w 22"/>
                  <a:gd name="T17" fmla="*/ 1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2">
                    <a:moveTo>
                      <a:pt x="2" y="18"/>
                    </a:moveTo>
                    <a:cubicBezTo>
                      <a:pt x="1" y="18"/>
                      <a:pt x="0" y="16"/>
                      <a:pt x="1" y="15"/>
                    </a:cubicBezTo>
                    <a:cubicBezTo>
                      <a:pt x="4" y="3"/>
                      <a:pt x="4" y="3"/>
                      <a:pt x="4" y="3"/>
                    </a:cubicBezTo>
                    <a:cubicBezTo>
                      <a:pt x="4" y="1"/>
                      <a:pt x="6" y="0"/>
                      <a:pt x="7" y="1"/>
                    </a:cubicBezTo>
                    <a:cubicBezTo>
                      <a:pt x="19" y="4"/>
                      <a:pt x="19" y="4"/>
                      <a:pt x="19" y="4"/>
                    </a:cubicBezTo>
                    <a:cubicBezTo>
                      <a:pt x="21" y="4"/>
                      <a:pt x="22" y="6"/>
                      <a:pt x="21" y="7"/>
                    </a:cubicBezTo>
                    <a:cubicBezTo>
                      <a:pt x="18" y="19"/>
                      <a:pt x="18" y="19"/>
                      <a:pt x="18" y="19"/>
                    </a:cubicBezTo>
                    <a:cubicBezTo>
                      <a:pt x="18" y="21"/>
                      <a:pt x="16" y="22"/>
                      <a:pt x="15" y="21"/>
                    </a:cubicBezTo>
                    <a:lnTo>
                      <a:pt x="2" y="18"/>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49" name="Freeform 244"/>
              <p:cNvSpPr>
                <a:spLocks/>
              </p:cNvSpPr>
              <p:nvPr/>
            </p:nvSpPr>
            <p:spPr bwMode="gray">
              <a:xfrm>
                <a:off x="9864738" y="1772317"/>
                <a:ext cx="92639" cy="88696"/>
              </a:xfrm>
              <a:custGeom>
                <a:avLst/>
                <a:gdLst>
                  <a:gd name="T0" fmla="*/ 3 w 22"/>
                  <a:gd name="T1" fmla="*/ 18 h 21"/>
                  <a:gd name="T2" fmla="*/ 1 w 22"/>
                  <a:gd name="T3" fmla="*/ 14 h 21"/>
                  <a:gd name="T4" fmla="*/ 4 w 22"/>
                  <a:gd name="T5" fmla="*/ 2 h 21"/>
                  <a:gd name="T6" fmla="*/ 7 w 22"/>
                  <a:gd name="T7" fmla="*/ 0 h 21"/>
                  <a:gd name="T8" fmla="*/ 19 w 22"/>
                  <a:gd name="T9" fmla="*/ 4 h 21"/>
                  <a:gd name="T10" fmla="*/ 21 w 22"/>
                  <a:gd name="T11" fmla="*/ 7 h 21"/>
                  <a:gd name="T12" fmla="*/ 18 w 22"/>
                  <a:gd name="T13" fmla="*/ 19 h 21"/>
                  <a:gd name="T14" fmla="*/ 15 w 22"/>
                  <a:gd name="T15" fmla="*/ 21 h 21"/>
                  <a:gd name="T16" fmla="*/ 3 w 22"/>
                  <a:gd name="T1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1">
                    <a:moveTo>
                      <a:pt x="3" y="18"/>
                    </a:moveTo>
                    <a:cubicBezTo>
                      <a:pt x="1" y="17"/>
                      <a:pt x="0" y="16"/>
                      <a:pt x="1" y="14"/>
                    </a:cubicBezTo>
                    <a:cubicBezTo>
                      <a:pt x="4" y="2"/>
                      <a:pt x="4" y="2"/>
                      <a:pt x="4" y="2"/>
                    </a:cubicBezTo>
                    <a:cubicBezTo>
                      <a:pt x="4" y="1"/>
                      <a:pt x="6" y="0"/>
                      <a:pt x="7" y="0"/>
                    </a:cubicBezTo>
                    <a:cubicBezTo>
                      <a:pt x="19" y="4"/>
                      <a:pt x="19" y="4"/>
                      <a:pt x="19" y="4"/>
                    </a:cubicBezTo>
                    <a:cubicBezTo>
                      <a:pt x="21" y="4"/>
                      <a:pt x="22" y="5"/>
                      <a:pt x="21" y="7"/>
                    </a:cubicBezTo>
                    <a:cubicBezTo>
                      <a:pt x="18" y="19"/>
                      <a:pt x="18" y="19"/>
                      <a:pt x="18" y="19"/>
                    </a:cubicBezTo>
                    <a:cubicBezTo>
                      <a:pt x="18" y="20"/>
                      <a:pt x="16" y="21"/>
                      <a:pt x="15" y="21"/>
                    </a:cubicBezTo>
                    <a:lnTo>
                      <a:pt x="3" y="18"/>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50" name="Freeform 245"/>
              <p:cNvSpPr>
                <a:spLocks/>
              </p:cNvSpPr>
              <p:nvPr/>
            </p:nvSpPr>
            <p:spPr bwMode="gray">
              <a:xfrm>
                <a:off x="9965260" y="1797941"/>
                <a:ext cx="92639" cy="92638"/>
              </a:xfrm>
              <a:custGeom>
                <a:avLst/>
                <a:gdLst>
                  <a:gd name="T0" fmla="*/ 3 w 22"/>
                  <a:gd name="T1" fmla="*/ 18 h 22"/>
                  <a:gd name="T2" fmla="*/ 1 w 22"/>
                  <a:gd name="T3" fmla="*/ 15 h 22"/>
                  <a:gd name="T4" fmla="*/ 4 w 22"/>
                  <a:gd name="T5" fmla="*/ 3 h 22"/>
                  <a:gd name="T6" fmla="*/ 7 w 22"/>
                  <a:gd name="T7" fmla="*/ 1 h 22"/>
                  <a:gd name="T8" fmla="*/ 19 w 22"/>
                  <a:gd name="T9" fmla="*/ 4 h 22"/>
                  <a:gd name="T10" fmla="*/ 21 w 22"/>
                  <a:gd name="T11" fmla="*/ 7 h 22"/>
                  <a:gd name="T12" fmla="*/ 18 w 22"/>
                  <a:gd name="T13" fmla="*/ 19 h 22"/>
                  <a:gd name="T14" fmla="*/ 15 w 22"/>
                  <a:gd name="T15" fmla="*/ 21 h 22"/>
                  <a:gd name="T16" fmla="*/ 3 w 22"/>
                  <a:gd name="T17" fmla="*/ 1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2">
                    <a:moveTo>
                      <a:pt x="3" y="18"/>
                    </a:moveTo>
                    <a:cubicBezTo>
                      <a:pt x="1" y="18"/>
                      <a:pt x="0" y="16"/>
                      <a:pt x="1" y="15"/>
                    </a:cubicBezTo>
                    <a:cubicBezTo>
                      <a:pt x="4" y="3"/>
                      <a:pt x="4" y="3"/>
                      <a:pt x="4" y="3"/>
                    </a:cubicBezTo>
                    <a:cubicBezTo>
                      <a:pt x="4" y="1"/>
                      <a:pt x="6" y="0"/>
                      <a:pt x="7" y="1"/>
                    </a:cubicBezTo>
                    <a:cubicBezTo>
                      <a:pt x="19" y="4"/>
                      <a:pt x="19" y="4"/>
                      <a:pt x="19" y="4"/>
                    </a:cubicBezTo>
                    <a:cubicBezTo>
                      <a:pt x="21" y="4"/>
                      <a:pt x="22" y="6"/>
                      <a:pt x="21" y="7"/>
                    </a:cubicBezTo>
                    <a:cubicBezTo>
                      <a:pt x="18" y="19"/>
                      <a:pt x="18" y="19"/>
                      <a:pt x="18" y="19"/>
                    </a:cubicBezTo>
                    <a:cubicBezTo>
                      <a:pt x="18" y="21"/>
                      <a:pt x="16" y="22"/>
                      <a:pt x="15" y="21"/>
                    </a:cubicBezTo>
                    <a:lnTo>
                      <a:pt x="3" y="18"/>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51" name="Freeform 246"/>
              <p:cNvSpPr>
                <a:spLocks/>
              </p:cNvSpPr>
              <p:nvPr/>
            </p:nvSpPr>
            <p:spPr bwMode="gray">
              <a:xfrm>
                <a:off x="10069725" y="1827506"/>
                <a:ext cx="86725" cy="86725"/>
              </a:xfrm>
              <a:custGeom>
                <a:avLst/>
                <a:gdLst>
                  <a:gd name="T0" fmla="*/ 2 w 21"/>
                  <a:gd name="T1" fmla="*/ 18 h 21"/>
                  <a:gd name="T2" fmla="*/ 0 w 21"/>
                  <a:gd name="T3" fmla="*/ 14 h 21"/>
                  <a:gd name="T4" fmla="*/ 3 w 21"/>
                  <a:gd name="T5" fmla="*/ 2 h 21"/>
                  <a:gd name="T6" fmla="*/ 7 w 21"/>
                  <a:gd name="T7" fmla="*/ 0 h 21"/>
                  <a:gd name="T8" fmla="*/ 19 w 21"/>
                  <a:gd name="T9" fmla="*/ 4 h 21"/>
                  <a:gd name="T10" fmla="*/ 21 w 21"/>
                  <a:gd name="T11" fmla="*/ 7 h 21"/>
                  <a:gd name="T12" fmla="*/ 17 w 21"/>
                  <a:gd name="T13" fmla="*/ 19 h 21"/>
                  <a:gd name="T14" fmla="*/ 14 w 21"/>
                  <a:gd name="T15" fmla="*/ 21 h 21"/>
                  <a:gd name="T16" fmla="*/ 2 w 21"/>
                  <a:gd name="T1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2" y="18"/>
                    </a:moveTo>
                    <a:cubicBezTo>
                      <a:pt x="0" y="17"/>
                      <a:pt x="0" y="16"/>
                      <a:pt x="0" y="14"/>
                    </a:cubicBezTo>
                    <a:cubicBezTo>
                      <a:pt x="3" y="2"/>
                      <a:pt x="3" y="2"/>
                      <a:pt x="3" y="2"/>
                    </a:cubicBezTo>
                    <a:cubicBezTo>
                      <a:pt x="4" y="1"/>
                      <a:pt x="5" y="0"/>
                      <a:pt x="7" y="0"/>
                    </a:cubicBezTo>
                    <a:cubicBezTo>
                      <a:pt x="19" y="4"/>
                      <a:pt x="19" y="4"/>
                      <a:pt x="19" y="4"/>
                    </a:cubicBezTo>
                    <a:cubicBezTo>
                      <a:pt x="20" y="4"/>
                      <a:pt x="21" y="5"/>
                      <a:pt x="21" y="7"/>
                    </a:cubicBezTo>
                    <a:cubicBezTo>
                      <a:pt x="17" y="19"/>
                      <a:pt x="17" y="19"/>
                      <a:pt x="17" y="19"/>
                    </a:cubicBezTo>
                    <a:cubicBezTo>
                      <a:pt x="17" y="20"/>
                      <a:pt x="15" y="21"/>
                      <a:pt x="14" y="21"/>
                    </a:cubicBezTo>
                    <a:lnTo>
                      <a:pt x="2" y="18"/>
                    </a:lnTo>
                    <a:close/>
                  </a:path>
                </a:pathLst>
              </a:custGeom>
              <a:solidFill>
                <a:srgbClr val="7BD5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52" name="Freeform 247"/>
              <p:cNvSpPr>
                <a:spLocks/>
              </p:cNvSpPr>
              <p:nvPr/>
            </p:nvSpPr>
            <p:spPr bwMode="gray">
              <a:xfrm>
                <a:off x="9793781" y="1648143"/>
                <a:ext cx="88697" cy="86725"/>
              </a:xfrm>
              <a:custGeom>
                <a:avLst/>
                <a:gdLst>
                  <a:gd name="T0" fmla="*/ 2 w 21"/>
                  <a:gd name="T1" fmla="*/ 17 h 21"/>
                  <a:gd name="T2" fmla="*/ 0 w 21"/>
                  <a:gd name="T3" fmla="*/ 14 h 21"/>
                  <a:gd name="T4" fmla="*/ 3 w 21"/>
                  <a:gd name="T5" fmla="*/ 2 h 21"/>
                  <a:gd name="T6" fmla="*/ 7 w 21"/>
                  <a:gd name="T7" fmla="*/ 0 h 21"/>
                  <a:gd name="T8" fmla="*/ 19 w 21"/>
                  <a:gd name="T9" fmla="*/ 3 h 21"/>
                  <a:gd name="T10" fmla="*/ 21 w 21"/>
                  <a:gd name="T11" fmla="*/ 7 h 21"/>
                  <a:gd name="T12" fmla="*/ 17 w 21"/>
                  <a:gd name="T13" fmla="*/ 19 h 21"/>
                  <a:gd name="T14" fmla="*/ 14 w 21"/>
                  <a:gd name="T15" fmla="*/ 20 h 21"/>
                  <a:gd name="T16" fmla="*/ 2 w 21"/>
                  <a:gd name="T1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2" y="17"/>
                    </a:moveTo>
                    <a:cubicBezTo>
                      <a:pt x="0" y="17"/>
                      <a:pt x="0" y="15"/>
                      <a:pt x="0" y="14"/>
                    </a:cubicBezTo>
                    <a:cubicBezTo>
                      <a:pt x="3" y="2"/>
                      <a:pt x="3" y="2"/>
                      <a:pt x="3" y="2"/>
                    </a:cubicBezTo>
                    <a:cubicBezTo>
                      <a:pt x="4" y="0"/>
                      <a:pt x="5" y="0"/>
                      <a:pt x="7" y="0"/>
                    </a:cubicBezTo>
                    <a:cubicBezTo>
                      <a:pt x="19" y="3"/>
                      <a:pt x="19" y="3"/>
                      <a:pt x="19" y="3"/>
                    </a:cubicBezTo>
                    <a:cubicBezTo>
                      <a:pt x="20" y="4"/>
                      <a:pt x="21" y="5"/>
                      <a:pt x="21" y="7"/>
                    </a:cubicBezTo>
                    <a:cubicBezTo>
                      <a:pt x="17" y="19"/>
                      <a:pt x="17" y="19"/>
                      <a:pt x="17" y="19"/>
                    </a:cubicBezTo>
                    <a:cubicBezTo>
                      <a:pt x="17" y="20"/>
                      <a:pt x="16" y="21"/>
                      <a:pt x="14" y="20"/>
                    </a:cubicBezTo>
                    <a:lnTo>
                      <a:pt x="2" y="17"/>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53" name="Freeform 248"/>
              <p:cNvSpPr>
                <a:spLocks/>
              </p:cNvSpPr>
              <p:nvPr/>
            </p:nvSpPr>
            <p:spPr bwMode="gray">
              <a:xfrm>
                <a:off x="9894303" y="1673766"/>
                <a:ext cx="86725" cy="86725"/>
              </a:xfrm>
              <a:custGeom>
                <a:avLst/>
                <a:gdLst>
                  <a:gd name="T0" fmla="*/ 2 w 21"/>
                  <a:gd name="T1" fmla="*/ 18 h 21"/>
                  <a:gd name="T2" fmla="*/ 0 w 21"/>
                  <a:gd name="T3" fmla="*/ 14 h 21"/>
                  <a:gd name="T4" fmla="*/ 3 w 21"/>
                  <a:gd name="T5" fmla="*/ 2 h 21"/>
                  <a:gd name="T6" fmla="*/ 7 w 21"/>
                  <a:gd name="T7" fmla="*/ 0 h 21"/>
                  <a:gd name="T8" fmla="*/ 19 w 21"/>
                  <a:gd name="T9" fmla="*/ 4 h 21"/>
                  <a:gd name="T10" fmla="*/ 21 w 21"/>
                  <a:gd name="T11" fmla="*/ 7 h 21"/>
                  <a:gd name="T12" fmla="*/ 18 w 21"/>
                  <a:gd name="T13" fmla="*/ 19 h 21"/>
                  <a:gd name="T14" fmla="*/ 14 w 21"/>
                  <a:gd name="T15" fmla="*/ 21 h 21"/>
                  <a:gd name="T16" fmla="*/ 2 w 21"/>
                  <a:gd name="T1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2" y="18"/>
                    </a:moveTo>
                    <a:cubicBezTo>
                      <a:pt x="1" y="17"/>
                      <a:pt x="0" y="16"/>
                      <a:pt x="0" y="14"/>
                    </a:cubicBezTo>
                    <a:cubicBezTo>
                      <a:pt x="3" y="2"/>
                      <a:pt x="3" y="2"/>
                      <a:pt x="3" y="2"/>
                    </a:cubicBezTo>
                    <a:cubicBezTo>
                      <a:pt x="4" y="1"/>
                      <a:pt x="5" y="0"/>
                      <a:pt x="7" y="0"/>
                    </a:cubicBezTo>
                    <a:cubicBezTo>
                      <a:pt x="19" y="4"/>
                      <a:pt x="19" y="4"/>
                      <a:pt x="19" y="4"/>
                    </a:cubicBezTo>
                    <a:cubicBezTo>
                      <a:pt x="20" y="4"/>
                      <a:pt x="21" y="6"/>
                      <a:pt x="21" y="7"/>
                    </a:cubicBezTo>
                    <a:cubicBezTo>
                      <a:pt x="18" y="19"/>
                      <a:pt x="18" y="19"/>
                      <a:pt x="18" y="19"/>
                    </a:cubicBezTo>
                    <a:cubicBezTo>
                      <a:pt x="17" y="21"/>
                      <a:pt x="16" y="21"/>
                      <a:pt x="14" y="21"/>
                    </a:cubicBezTo>
                    <a:lnTo>
                      <a:pt x="2" y="18"/>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55" name="Freeform 250"/>
              <p:cNvSpPr>
                <a:spLocks/>
              </p:cNvSpPr>
              <p:nvPr/>
            </p:nvSpPr>
            <p:spPr bwMode="gray">
              <a:xfrm>
                <a:off x="10095348" y="1726984"/>
                <a:ext cx="86725" cy="88696"/>
              </a:xfrm>
              <a:custGeom>
                <a:avLst/>
                <a:gdLst>
                  <a:gd name="T0" fmla="*/ 2 w 21"/>
                  <a:gd name="T1" fmla="*/ 18 h 21"/>
                  <a:gd name="T2" fmla="*/ 0 w 21"/>
                  <a:gd name="T3" fmla="*/ 14 h 21"/>
                  <a:gd name="T4" fmla="*/ 4 w 21"/>
                  <a:gd name="T5" fmla="*/ 2 h 21"/>
                  <a:gd name="T6" fmla="*/ 7 w 21"/>
                  <a:gd name="T7" fmla="*/ 0 h 21"/>
                  <a:gd name="T8" fmla="*/ 19 w 21"/>
                  <a:gd name="T9" fmla="*/ 4 h 21"/>
                  <a:gd name="T10" fmla="*/ 21 w 21"/>
                  <a:gd name="T11" fmla="*/ 7 h 21"/>
                  <a:gd name="T12" fmla="*/ 18 w 21"/>
                  <a:gd name="T13" fmla="*/ 19 h 21"/>
                  <a:gd name="T14" fmla="*/ 14 w 21"/>
                  <a:gd name="T15" fmla="*/ 21 h 21"/>
                  <a:gd name="T16" fmla="*/ 2 w 21"/>
                  <a:gd name="T1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2" y="18"/>
                    </a:moveTo>
                    <a:cubicBezTo>
                      <a:pt x="1" y="17"/>
                      <a:pt x="0" y="16"/>
                      <a:pt x="0" y="14"/>
                    </a:cubicBezTo>
                    <a:cubicBezTo>
                      <a:pt x="4" y="2"/>
                      <a:pt x="4" y="2"/>
                      <a:pt x="4" y="2"/>
                    </a:cubicBezTo>
                    <a:cubicBezTo>
                      <a:pt x="4" y="1"/>
                      <a:pt x="5" y="0"/>
                      <a:pt x="7" y="0"/>
                    </a:cubicBezTo>
                    <a:cubicBezTo>
                      <a:pt x="19" y="4"/>
                      <a:pt x="19" y="4"/>
                      <a:pt x="19" y="4"/>
                    </a:cubicBezTo>
                    <a:cubicBezTo>
                      <a:pt x="20" y="4"/>
                      <a:pt x="21" y="6"/>
                      <a:pt x="21" y="7"/>
                    </a:cubicBezTo>
                    <a:cubicBezTo>
                      <a:pt x="18" y="19"/>
                      <a:pt x="18" y="19"/>
                      <a:pt x="18" y="19"/>
                    </a:cubicBezTo>
                    <a:cubicBezTo>
                      <a:pt x="17" y="21"/>
                      <a:pt x="16" y="21"/>
                      <a:pt x="14" y="21"/>
                    </a:cubicBezTo>
                    <a:lnTo>
                      <a:pt x="2" y="18"/>
                    </a:lnTo>
                    <a:close/>
                  </a:path>
                </a:pathLst>
              </a:custGeom>
              <a:solidFill>
                <a:srgbClr val="7BD5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56" name="Freeform 251"/>
              <p:cNvSpPr>
                <a:spLocks/>
              </p:cNvSpPr>
              <p:nvPr/>
            </p:nvSpPr>
            <p:spPr bwMode="gray">
              <a:xfrm>
                <a:off x="9819404" y="1547620"/>
                <a:ext cx="92639" cy="88696"/>
              </a:xfrm>
              <a:custGeom>
                <a:avLst/>
                <a:gdLst>
                  <a:gd name="T0" fmla="*/ 2 w 22"/>
                  <a:gd name="T1" fmla="*/ 17 h 21"/>
                  <a:gd name="T2" fmla="*/ 0 w 22"/>
                  <a:gd name="T3" fmla="*/ 14 h 21"/>
                  <a:gd name="T4" fmla="*/ 4 w 22"/>
                  <a:gd name="T5" fmla="*/ 2 h 21"/>
                  <a:gd name="T6" fmla="*/ 7 w 22"/>
                  <a:gd name="T7" fmla="*/ 0 h 21"/>
                  <a:gd name="T8" fmla="*/ 19 w 22"/>
                  <a:gd name="T9" fmla="*/ 3 h 21"/>
                  <a:gd name="T10" fmla="*/ 21 w 22"/>
                  <a:gd name="T11" fmla="*/ 7 h 21"/>
                  <a:gd name="T12" fmla="*/ 18 w 22"/>
                  <a:gd name="T13" fmla="*/ 19 h 21"/>
                  <a:gd name="T14" fmla="*/ 14 w 22"/>
                  <a:gd name="T15" fmla="*/ 21 h 21"/>
                  <a:gd name="T16" fmla="*/ 2 w 22"/>
                  <a:gd name="T1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1">
                    <a:moveTo>
                      <a:pt x="2" y="17"/>
                    </a:moveTo>
                    <a:cubicBezTo>
                      <a:pt x="1" y="17"/>
                      <a:pt x="0" y="16"/>
                      <a:pt x="0" y="14"/>
                    </a:cubicBezTo>
                    <a:cubicBezTo>
                      <a:pt x="4" y="2"/>
                      <a:pt x="4" y="2"/>
                      <a:pt x="4" y="2"/>
                    </a:cubicBezTo>
                    <a:cubicBezTo>
                      <a:pt x="4" y="1"/>
                      <a:pt x="6" y="0"/>
                      <a:pt x="7" y="0"/>
                    </a:cubicBezTo>
                    <a:cubicBezTo>
                      <a:pt x="19" y="3"/>
                      <a:pt x="19" y="3"/>
                      <a:pt x="19" y="3"/>
                    </a:cubicBezTo>
                    <a:cubicBezTo>
                      <a:pt x="21" y="4"/>
                      <a:pt x="22" y="5"/>
                      <a:pt x="21" y="7"/>
                    </a:cubicBezTo>
                    <a:cubicBezTo>
                      <a:pt x="18" y="19"/>
                      <a:pt x="18" y="19"/>
                      <a:pt x="18" y="19"/>
                    </a:cubicBezTo>
                    <a:cubicBezTo>
                      <a:pt x="17" y="20"/>
                      <a:pt x="16" y="21"/>
                      <a:pt x="14" y="21"/>
                    </a:cubicBezTo>
                    <a:lnTo>
                      <a:pt x="2" y="17"/>
                    </a:lnTo>
                    <a:close/>
                  </a:path>
                </a:pathLst>
              </a:custGeom>
              <a:solidFill>
                <a:srgbClr val="5C9C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57" name="Freeform 252"/>
              <p:cNvSpPr>
                <a:spLocks/>
              </p:cNvSpPr>
              <p:nvPr/>
            </p:nvSpPr>
            <p:spPr bwMode="gray">
              <a:xfrm>
                <a:off x="9919927" y="1573244"/>
                <a:ext cx="90668" cy="90668"/>
              </a:xfrm>
              <a:custGeom>
                <a:avLst/>
                <a:gdLst>
                  <a:gd name="T0" fmla="*/ 2 w 22"/>
                  <a:gd name="T1" fmla="*/ 18 h 22"/>
                  <a:gd name="T2" fmla="*/ 1 w 22"/>
                  <a:gd name="T3" fmla="*/ 15 h 22"/>
                  <a:gd name="T4" fmla="*/ 4 w 22"/>
                  <a:gd name="T5" fmla="*/ 3 h 22"/>
                  <a:gd name="T6" fmla="*/ 7 w 22"/>
                  <a:gd name="T7" fmla="*/ 1 h 22"/>
                  <a:gd name="T8" fmla="*/ 19 w 22"/>
                  <a:gd name="T9" fmla="*/ 4 h 22"/>
                  <a:gd name="T10" fmla="*/ 21 w 22"/>
                  <a:gd name="T11" fmla="*/ 7 h 22"/>
                  <a:gd name="T12" fmla="*/ 18 w 22"/>
                  <a:gd name="T13" fmla="*/ 19 h 22"/>
                  <a:gd name="T14" fmla="*/ 15 w 22"/>
                  <a:gd name="T15" fmla="*/ 21 h 22"/>
                  <a:gd name="T16" fmla="*/ 2 w 22"/>
                  <a:gd name="T17" fmla="*/ 1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2">
                    <a:moveTo>
                      <a:pt x="2" y="18"/>
                    </a:moveTo>
                    <a:cubicBezTo>
                      <a:pt x="1" y="18"/>
                      <a:pt x="0" y="16"/>
                      <a:pt x="1" y="15"/>
                    </a:cubicBezTo>
                    <a:cubicBezTo>
                      <a:pt x="4" y="3"/>
                      <a:pt x="4" y="3"/>
                      <a:pt x="4" y="3"/>
                    </a:cubicBezTo>
                    <a:cubicBezTo>
                      <a:pt x="4" y="1"/>
                      <a:pt x="6" y="0"/>
                      <a:pt x="7" y="1"/>
                    </a:cubicBezTo>
                    <a:cubicBezTo>
                      <a:pt x="19" y="4"/>
                      <a:pt x="19" y="4"/>
                      <a:pt x="19" y="4"/>
                    </a:cubicBezTo>
                    <a:cubicBezTo>
                      <a:pt x="21" y="4"/>
                      <a:pt x="22" y="6"/>
                      <a:pt x="21" y="7"/>
                    </a:cubicBezTo>
                    <a:cubicBezTo>
                      <a:pt x="18" y="19"/>
                      <a:pt x="18" y="19"/>
                      <a:pt x="18" y="19"/>
                    </a:cubicBezTo>
                    <a:cubicBezTo>
                      <a:pt x="18" y="21"/>
                      <a:pt x="16" y="22"/>
                      <a:pt x="15" y="21"/>
                    </a:cubicBezTo>
                    <a:lnTo>
                      <a:pt x="2" y="18"/>
                    </a:lnTo>
                    <a:close/>
                  </a:path>
                </a:pathLst>
              </a:custGeom>
              <a:solidFill>
                <a:srgbClr val="5C9C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58" name="Freeform 253"/>
              <p:cNvSpPr>
                <a:spLocks/>
              </p:cNvSpPr>
              <p:nvPr/>
            </p:nvSpPr>
            <p:spPr bwMode="gray">
              <a:xfrm>
                <a:off x="10020449" y="1602808"/>
                <a:ext cx="90668" cy="86725"/>
              </a:xfrm>
              <a:custGeom>
                <a:avLst/>
                <a:gdLst>
                  <a:gd name="T0" fmla="*/ 3 w 22"/>
                  <a:gd name="T1" fmla="*/ 17 h 21"/>
                  <a:gd name="T2" fmla="*/ 1 w 22"/>
                  <a:gd name="T3" fmla="*/ 14 h 21"/>
                  <a:gd name="T4" fmla="*/ 4 w 22"/>
                  <a:gd name="T5" fmla="*/ 2 h 21"/>
                  <a:gd name="T6" fmla="*/ 7 w 22"/>
                  <a:gd name="T7" fmla="*/ 0 h 21"/>
                  <a:gd name="T8" fmla="*/ 19 w 22"/>
                  <a:gd name="T9" fmla="*/ 3 h 21"/>
                  <a:gd name="T10" fmla="*/ 21 w 22"/>
                  <a:gd name="T11" fmla="*/ 7 h 21"/>
                  <a:gd name="T12" fmla="*/ 18 w 22"/>
                  <a:gd name="T13" fmla="*/ 19 h 21"/>
                  <a:gd name="T14" fmla="*/ 15 w 22"/>
                  <a:gd name="T15" fmla="*/ 21 h 21"/>
                  <a:gd name="T16" fmla="*/ 3 w 22"/>
                  <a:gd name="T1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1">
                    <a:moveTo>
                      <a:pt x="3" y="17"/>
                    </a:moveTo>
                    <a:cubicBezTo>
                      <a:pt x="1" y="17"/>
                      <a:pt x="0" y="16"/>
                      <a:pt x="1" y="14"/>
                    </a:cubicBezTo>
                    <a:cubicBezTo>
                      <a:pt x="4" y="2"/>
                      <a:pt x="4" y="2"/>
                      <a:pt x="4" y="2"/>
                    </a:cubicBezTo>
                    <a:cubicBezTo>
                      <a:pt x="4" y="1"/>
                      <a:pt x="6" y="0"/>
                      <a:pt x="7" y="0"/>
                    </a:cubicBezTo>
                    <a:cubicBezTo>
                      <a:pt x="19" y="3"/>
                      <a:pt x="19" y="3"/>
                      <a:pt x="19" y="3"/>
                    </a:cubicBezTo>
                    <a:cubicBezTo>
                      <a:pt x="21" y="4"/>
                      <a:pt x="22" y="5"/>
                      <a:pt x="21" y="7"/>
                    </a:cubicBezTo>
                    <a:cubicBezTo>
                      <a:pt x="18" y="19"/>
                      <a:pt x="18" y="19"/>
                      <a:pt x="18" y="19"/>
                    </a:cubicBezTo>
                    <a:cubicBezTo>
                      <a:pt x="18" y="20"/>
                      <a:pt x="16" y="21"/>
                      <a:pt x="15" y="21"/>
                    </a:cubicBezTo>
                    <a:lnTo>
                      <a:pt x="3" y="17"/>
                    </a:lnTo>
                    <a:close/>
                  </a:path>
                </a:pathLst>
              </a:custGeom>
              <a:solidFill>
                <a:srgbClr val="5C9C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659" name="Freeform 254"/>
              <p:cNvSpPr>
                <a:spLocks/>
              </p:cNvSpPr>
              <p:nvPr/>
            </p:nvSpPr>
            <p:spPr bwMode="gray">
              <a:xfrm>
                <a:off x="10119001" y="1626461"/>
                <a:ext cx="92639" cy="92638"/>
              </a:xfrm>
              <a:custGeom>
                <a:avLst/>
                <a:gdLst>
                  <a:gd name="T0" fmla="*/ 3 w 22"/>
                  <a:gd name="T1" fmla="*/ 18 h 22"/>
                  <a:gd name="T2" fmla="*/ 1 w 22"/>
                  <a:gd name="T3" fmla="*/ 15 h 22"/>
                  <a:gd name="T4" fmla="*/ 4 w 22"/>
                  <a:gd name="T5" fmla="*/ 3 h 22"/>
                  <a:gd name="T6" fmla="*/ 7 w 22"/>
                  <a:gd name="T7" fmla="*/ 1 h 22"/>
                  <a:gd name="T8" fmla="*/ 19 w 22"/>
                  <a:gd name="T9" fmla="*/ 4 h 22"/>
                  <a:gd name="T10" fmla="*/ 21 w 22"/>
                  <a:gd name="T11" fmla="*/ 7 h 22"/>
                  <a:gd name="T12" fmla="*/ 18 w 22"/>
                  <a:gd name="T13" fmla="*/ 19 h 22"/>
                  <a:gd name="T14" fmla="*/ 15 w 22"/>
                  <a:gd name="T15" fmla="*/ 21 h 22"/>
                  <a:gd name="T16" fmla="*/ 3 w 22"/>
                  <a:gd name="T17" fmla="*/ 1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2">
                    <a:moveTo>
                      <a:pt x="3" y="18"/>
                    </a:moveTo>
                    <a:cubicBezTo>
                      <a:pt x="1" y="18"/>
                      <a:pt x="0" y="16"/>
                      <a:pt x="1" y="15"/>
                    </a:cubicBezTo>
                    <a:cubicBezTo>
                      <a:pt x="4" y="3"/>
                      <a:pt x="4" y="3"/>
                      <a:pt x="4" y="3"/>
                    </a:cubicBezTo>
                    <a:cubicBezTo>
                      <a:pt x="4" y="1"/>
                      <a:pt x="6" y="0"/>
                      <a:pt x="7" y="1"/>
                    </a:cubicBezTo>
                    <a:cubicBezTo>
                      <a:pt x="19" y="4"/>
                      <a:pt x="19" y="4"/>
                      <a:pt x="19" y="4"/>
                    </a:cubicBezTo>
                    <a:cubicBezTo>
                      <a:pt x="21" y="4"/>
                      <a:pt x="22" y="6"/>
                      <a:pt x="21" y="7"/>
                    </a:cubicBezTo>
                    <a:cubicBezTo>
                      <a:pt x="18" y="19"/>
                      <a:pt x="18" y="19"/>
                      <a:pt x="18" y="19"/>
                    </a:cubicBezTo>
                    <a:cubicBezTo>
                      <a:pt x="18" y="21"/>
                      <a:pt x="16" y="22"/>
                      <a:pt x="15" y="21"/>
                    </a:cubicBezTo>
                    <a:lnTo>
                      <a:pt x="3" y="18"/>
                    </a:lnTo>
                    <a:close/>
                  </a:path>
                </a:pathLst>
              </a:custGeom>
              <a:solidFill>
                <a:srgbClr val="5C9C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grpSp>
        <p:sp>
          <p:nvSpPr>
            <p:cNvPr id="635" name="Text Placeholder 5"/>
            <p:cNvSpPr txBox="1">
              <a:spLocks/>
            </p:cNvSpPr>
            <p:nvPr/>
          </p:nvSpPr>
          <p:spPr bwMode="gray">
            <a:xfrm>
              <a:off x="8978400" y="3733200"/>
              <a:ext cx="2671200" cy="585944"/>
            </a:xfrm>
            <a:prstGeom prst="rect">
              <a:avLst/>
            </a:prstGeom>
            <a:solidFill>
              <a:srgbClr val="C8303F"/>
            </a:solidFill>
          </p:spPr>
          <p:txBody>
            <a:bodyPr vert="horz" lIns="252000" tIns="36000" rIns="144000" bIns="0" rtlCol="0" anchor="ctr">
              <a:noAutofit/>
            </a:bodyPr>
            <a:lstStyle>
              <a:lvl1pPr marL="0" indent="0" algn="l" defTabSz="914400" rtl="0" eaLnBrk="1" latinLnBrk="0" hangingPunct="1">
                <a:lnSpc>
                  <a:spcPct val="100000"/>
                </a:lnSpc>
                <a:spcBef>
                  <a:spcPts val="0"/>
                </a:spcBef>
                <a:spcAft>
                  <a:spcPts val="1000"/>
                </a:spcAft>
                <a:buFont typeface="Wingdings" panose="05000000000000000000" pitchFamily="2" charset="2"/>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Font typeface="Calibri Light" panose="020F030202020403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Font typeface="Calibri Light" panose="020F030202020403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Font typeface="Calibri Light" panose="020F030202020403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Font typeface="Calibri Light" panose="020F030202020403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1000"/>
                </a:spcAft>
                <a:buClrTx/>
                <a:buSzTx/>
                <a:buFont typeface="Wingdings" panose="05000000000000000000" pitchFamily="2" charset="2"/>
                <a:buNone/>
                <a:tabLst/>
                <a:defRPr/>
              </a:pPr>
              <a:r>
                <a:rPr kumimoji="0" lang="en-US" sz="2000" b="1" i="0" u="none" strike="noStrike" kern="1200" cap="none" spc="0" normalizeH="0" baseline="0" noProof="0" dirty="0">
                  <a:ln>
                    <a:noFill/>
                  </a:ln>
                  <a:solidFill>
                    <a:prstClr val="white"/>
                  </a:solidFill>
                  <a:effectLst/>
                  <a:uLnTx/>
                  <a:uFillTx/>
                  <a:latin typeface="Bebas Neue" panose="020B0506020202020201" pitchFamily="34" charset="0"/>
                  <a:ea typeface="+mn-ea"/>
                  <a:cs typeface="+mn-cs"/>
                </a:rPr>
                <a:t>TIPO DE ESTUDIO DESCRIPTIVO</a:t>
              </a:r>
            </a:p>
          </p:txBody>
        </p:sp>
        <p:sp>
          <p:nvSpPr>
            <p:cNvPr id="632" name="Text Placeholder 5"/>
            <p:cNvSpPr txBox="1">
              <a:spLocks/>
            </p:cNvSpPr>
            <p:nvPr/>
          </p:nvSpPr>
          <p:spPr bwMode="gray">
            <a:xfrm>
              <a:off x="8978400" y="1511300"/>
              <a:ext cx="2671200" cy="2238216"/>
            </a:xfrm>
            <a:prstGeom prst="rect">
              <a:avLst/>
            </a:prstGeom>
            <a:solidFill>
              <a:srgbClr val="C8303F"/>
            </a:solidFill>
          </p:spPr>
          <p:txBody>
            <a:bodyPr vert="horz" lIns="252000" tIns="36000" rIns="144000" bIns="0" rtlCol="0" anchor="ctr">
              <a:noAutofit/>
            </a:bodyPr>
            <a:lstStyle>
              <a:lvl1pPr marL="0" indent="0" algn="l" defTabSz="914400" rtl="0" eaLnBrk="1" latinLnBrk="0" hangingPunct="1">
                <a:lnSpc>
                  <a:spcPct val="100000"/>
                </a:lnSpc>
                <a:spcBef>
                  <a:spcPts val="0"/>
                </a:spcBef>
                <a:spcAft>
                  <a:spcPts val="1000"/>
                </a:spcAft>
                <a:buFont typeface="Wingdings" panose="05000000000000000000" pitchFamily="2" charset="2"/>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Font typeface="Calibri Light" panose="020F030202020403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Font typeface="Calibri Light" panose="020F030202020403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Font typeface="Calibri Light" panose="020F030202020403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Font typeface="Calibri Light" panose="020F030202020403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1000"/>
                </a:spcAft>
                <a:buClrTx/>
                <a:buSzTx/>
                <a:buFont typeface="Wingdings" panose="05000000000000000000" pitchFamily="2" charset="2"/>
                <a:buNone/>
                <a:tabLst/>
                <a:defRPr/>
              </a:pPr>
              <a:endParaRPr kumimoji="0" lang="en-US" sz="2000" b="0" i="0" u="none" strike="noStrike" kern="1200" cap="none" spc="0" normalizeH="0" baseline="0" noProof="0" dirty="0">
                <a:ln>
                  <a:noFill/>
                </a:ln>
                <a:solidFill>
                  <a:prstClr val="white"/>
                </a:solidFill>
                <a:effectLst/>
                <a:uLnTx/>
                <a:uFillTx/>
                <a:latin typeface="Bebas Neue" panose="020B0506020202020201" pitchFamily="34" charset="0"/>
                <a:ea typeface="+mn-ea"/>
                <a:cs typeface="+mn-cs"/>
              </a:endParaRPr>
            </a:p>
          </p:txBody>
        </p:sp>
      </p:grpSp>
      <p:grpSp>
        <p:nvGrpSpPr>
          <p:cNvPr id="789" name="Grupo 788"/>
          <p:cNvGrpSpPr/>
          <p:nvPr/>
        </p:nvGrpSpPr>
        <p:grpSpPr bwMode="gray">
          <a:xfrm>
            <a:off x="3177989" y="2076074"/>
            <a:ext cx="2671200" cy="3113197"/>
            <a:chOff x="3352800" y="1511300"/>
            <a:chExt cx="2671200" cy="2889595"/>
          </a:xfrm>
          <a:solidFill>
            <a:schemeClr val="bg1">
              <a:lumMod val="85000"/>
            </a:schemeClr>
          </a:solidFill>
        </p:grpSpPr>
        <p:grpSp>
          <p:nvGrpSpPr>
            <p:cNvPr id="791" name="Gruppieren 2"/>
            <p:cNvGrpSpPr/>
            <p:nvPr/>
          </p:nvGrpSpPr>
          <p:grpSpPr bwMode="gray">
            <a:xfrm rot="5400000">
              <a:off x="4100245" y="2665742"/>
              <a:ext cx="1176311" cy="978143"/>
              <a:chOff x="11231849" y="3573391"/>
              <a:chExt cx="958563" cy="797078"/>
            </a:xfrm>
            <a:grpFill/>
          </p:grpSpPr>
          <p:sp>
            <p:nvSpPr>
              <p:cNvPr id="815" name="Freeform 461"/>
              <p:cNvSpPr>
                <a:spLocks/>
              </p:cNvSpPr>
              <p:nvPr/>
            </p:nvSpPr>
            <p:spPr bwMode="gray">
              <a:xfrm>
                <a:off x="11312592" y="3643782"/>
                <a:ext cx="341605" cy="169767"/>
              </a:xfrm>
              <a:custGeom>
                <a:avLst/>
                <a:gdLst>
                  <a:gd name="T0" fmla="*/ 58 w 84"/>
                  <a:gd name="T1" fmla="*/ 3 h 42"/>
                  <a:gd name="T2" fmla="*/ 20 w 84"/>
                  <a:gd name="T3" fmla="*/ 21 h 42"/>
                  <a:gd name="T4" fmla="*/ 12 w 84"/>
                  <a:gd name="T5" fmla="*/ 27 h 42"/>
                  <a:gd name="T6" fmla="*/ 0 w 84"/>
                  <a:gd name="T7" fmla="*/ 42 h 42"/>
                  <a:gd name="T8" fmla="*/ 13 w 84"/>
                  <a:gd name="T9" fmla="*/ 28 h 42"/>
                  <a:gd name="T10" fmla="*/ 23 w 84"/>
                  <a:gd name="T11" fmla="*/ 22 h 42"/>
                  <a:gd name="T12" fmla="*/ 67 w 84"/>
                  <a:gd name="T13" fmla="*/ 6 h 42"/>
                  <a:gd name="T14" fmla="*/ 84 w 84"/>
                  <a:gd name="T15" fmla="*/ 6 h 42"/>
                  <a:gd name="T16" fmla="*/ 74 w 84"/>
                  <a:gd name="T17" fmla="*/ 2 h 42"/>
                  <a:gd name="T18" fmla="*/ 58 w 84"/>
                  <a:gd name="T19"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42">
                    <a:moveTo>
                      <a:pt x="58" y="3"/>
                    </a:moveTo>
                    <a:cubicBezTo>
                      <a:pt x="56" y="4"/>
                      <a:pt x="29" y="17"/>
                      <a:pt x="20" y="21"/>
                    </a:cubicBezTo>
                    <a:cubicBezTo>
                      <a:pt x="18" y="22"/>
                      <a:pt x="15" y="23"/>
                      <a:pt x="12" y="27"/>
                    </a:cubicBezTo>
                    <a:cubicBezTo>
                      <a:pt x="0" y="42"/>
                      <a:pt x="0" y="42"/>
                      <a:pt x="0" y="42"/>
                    </a:cubicBezTo>
                    <a:cubicBezTo>
                      <a:pt x="13" y="28"/>
                      <a:pt x="13" y="28"/>
                      <a:pt x="13" y="28"/>
                    </a:cubicBezTo>
                    <a:cubicBezTo>
                      <a:pt x="17" y="24"/>
                      <a:pt x="21" y="23"/>
                      <a:pt x="23" y="22"/>
                    </a:cubicBezTo>
                    <a:cubicBezTo>
                      <a:pt x="33" y="19"/>
                      <a:pt x="64" y="7"/>
                      <a:pt x="67" y="6"/>
                    </a:cubicBezTo>
                    <a:cubicBezTo>
                      <a:pt x="72" y="4"/>
                      <a:pt x="78" y="4"/>
                      <a:pt x="84" y="6"/>
                    </a:cubicBezTo>
                    <a:cubicBezTo>
                      <a:pt x="74" y="2"/>
                      <a:pt x="74" y="2"/>
                      <a:pt x="74" y="2"/>
                    </a:cubicBezTo>
                    <a:cubicBezTo>
                      <a:pt x="69" y="0"/>
                      <a:pt x="63" y="0"/>
                      <a:pt x="5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816" name="Freeform 462"/>
              <p:cNvSpPr>
                <a:spLocks/>
              </p:cNvSpPr>
              <p:nvPr/>
            </p:nvSpPr>
            <p:spPr bwMode="gray">
              <a:xfrm>
                <a:off x="11293959" y="3573391"/>
                <a:ext cx="896453" cy="320901"/>
              </a:xfrm>
              <a:custGeom>
                <a:avLst/>
                <a:gdLst>
                  <a:gd name="T0" fmla="*/ 221 w 221"/>
                  <a:gd name="T1" fmla="*/ 0 h 79"/>
                  <a:gd name="T2" fmla="*/ 121 w 221"/>
                  <a:gd name="T3" fmla="*/ 34 h 79"/>
                  <a:gd name="T4" fmla="*/ 89 w 221"/>
                  <a:gd name="T5" fmla="*/ 24 h 79"/>
                  <a:gd name="T6" fmla="*/ 72 w 221"/>
                  <a:gd name="T7" fmla="*/ 23 h 79"/>
                  <a:gd name="T8" fmla="*/ 28 w 221"/>
                  <a:gd name="T9" fmla="*/ 39 h 79"/>
                  <a:gd name="T10" fmla="*/ 18 w 221"/>
                  <a:gd name="T11" fmla="*/ 45 h 79"/>
                  <a:gd name="T12" fmla="*/ 3 w 221"/>
                  <a:gd name="T13" fmla="*/ 61 h 79"/>
                  <a:gd name="T14" fmla="*/ 3 w 221"/>
                  <a:gd name="T15" fmla="*/ 73 h 79"/>
                  <a:gd name="T16" fmla="*/ 14 w 221"/>
                  <a:gd name="T17" fmla="*/ 73 h 79"/>
                  <a:gd name="T18" fmla="*/ 29 w 221"/>
                  <a:gd name="T19" fmla="*/ 56 h 79"/>
                  <a:gd name="T20" fmla="*/ 67 w 221"/>
                  <a:gd name="T21" fmla="*/ 49 h 79"/>
                  <a:gd name="T22" fmla="*/ 101 w 221"/>
                  <a:gd name="T23" fmla="*/ 72 h 79"/>
                  <a:gd name="T24" fmla="*/ 133 w 221"/>
                  <a:gd name="T25" fmla="*/ 67 h 79"/>
                  <a:gd name="T26" fmla="*/ 221 w 221"/>
                  <a:gd name="T27" fmla="*/ 36 h 79"/>
                  <a:gd name="T28" fmla="*/ 221 w 221"/>
                  <a:gd name="T2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1" h="79">
                    <a:moveTo>
                      <a:pt x="221" y="0"/>
                    </a:moveTo>
                    <a:cubicBezTo>
                      <a:pt x="121" y="34"/>
                      <a:pt x="121" y="34"/>
                      <a:pt x="121" y="34"/>
                    </a:cubicBezTo>
                    <a:cubicBezTo>
                      <a:pt x="89" y="24"/>
                      <a:pt x="89" y="24"/>
                      <a:pt x="89" y="24"/>
                    </a:cubicBezTo>
                    <a:cubicBezTo>
                      <a:pt x="83" y="20"/>
                      <a:pt x="77" y="20"/>
                      <a:pt x="72" y="23"/>
                    </a:cubicBezTo>
                    <a:cubicBezTo>
                      <a:pt x="69" y="24"/>
                      <a:pt x="38" y="36"/>
                      <a:pt x="28" y="39"/>
                    </a:cubicBezTo>
                    <a:cubicBezTo>
                      <a:pt x="26" y="40"/>
                      <a:pt x="22" y="41"/>
                      <a:pt x="18" y="45"/>
                    </a:cubicBezTo>
                    <a:cubicBezTo>
                      <a:pt x="3" y="61"/>
                      <a:pt x="3" y="61"/>
                      <a:pt x="3" y="61"/>
                    </a:cubicBezTo>
                    <a:cubicBezTo>
                      <a:pt x="0" y="65"/>
                      <a:pt x="0" y="70"/>
                      <a:pt x="3" y="73"/>
                    </a:cubicBezTo>
                    <a:cubicBezTo>
                      <a:pt x="6" y="76"/>
                      <a:pt x="11" y="76"/>
                      <a:pt x="14" y="73"/>
                    </a:cubicBezTo>
                    <a:cubicBezTo>
                      <a:pt x="29" y="56"/>
                      <a:pt x="29" y="56"/>
                      <a:pt x="29" y="56"/>
                    </a:cubicBezTo>
                    <a:cubicBezTo>
                      <a:pt x="67" y="49"/>
                      <a:pt x="67" y="49"/>
                      <a:pt x="67" y="49"/>
                    </a:cubicBezTo>
                    <a:cubicBezTo>
                      <a:pt x="101" y="72"/>
                      <a:pt x="101" y="72"/>
                      <a:pt x="101" y="72"/>
                    </a:cubicBezTo>
                    <a:cubicBezTo>
                      <a:pt x="109" y="77"/>
                      <a:pt x="121" y="79"/>
                      <a:pt x="133" y="67"/>
                    </a:cubicBezTo>
                    <a:cubicBezTo>
                      <a:pt x="221" y="36"/>
                      <a:pt x="221" y="36"/>
                      <a:pt x="221" y="36"/>
                    </a:cubicBezTo>
                    <a:lnTo>
                      <a:pt x="2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817" name="Freeform 463"/>
              <p:cNvSpPr>
                <a:spLocks/>
              </p:cNvSpPr>
              <p:nvPr/>
            </p:nvSpPr>
            <p:spPr bwMode="gray">
              <a:xfrm>
                <a:off x="11488570" y="3724525"/>
                <a:ext cx="240158" cy="130431"/>
              </a:xfrm>
              <a:custGeom>
                <a:avLst/>
                <a:gdLst>
                  <a:gd name="T0" fmla="*/ 22 w 59"/>
                  <a:gd name="T1" fmla="*/ 0 h 32"/>
                  <a:gd name="T2" fmla="*/ 8 w 59"/>
                  <a:gd name="T3" fmla="*/ 1 h 32"/>
                  <a:gd name="T4" fmla="*/ 0 w 59"/>
                  <a:gd name="T5" fmla="*/ 9 h 32"/>
                  <a:gd name="T6" fmla="*/ 9 w 59"/>
                  <a:gd name="T7" fmla="*/ 18 h 32"/>
                  <a:gd name="T8" fmla="*/ 21 w 59"/>
                  <a:gd name="T9" fmla="*/ 17 h 32"/>
                  <a:gd name="T10" fmla="*/ 45 w 59"/>
                  <a:gd name="T11" fmla="*/ 30 h 32"/>
                  <a:gd name="T12" fmla="*/ 57 w 59"/>
                  <a:gd name="T13" fmla="*/ 27 h 32"/>
                  <a:gd name="T14" fmla="*/ 53 w 59"/>
                  <a:gd name="T15" fmla="*/ 15 h 32"/>
                  <a:gd name="T16" fmla="*/ 27 w 59"/>
                  <a:gd name="T17" fmla="*/ 1 h 32"/>
                  <a:gd name="T18" fmla="*/ 22 w 59"/>
                  <a:gd name="T1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32">
                    <a:moveTo>
                      <a:pt x="22" y="0"/>
                    </a:moveTo>
                    <a:cubicBezTo>
                      <a:pt x="8" y="1"/>
                      <a:pt x="8" y="1"/>
                      <a:pt x="8" y="1"/>
                    </a:cubicBezTo>
                    <a:cubicBezTo>
                      <a:pt x="3" y="1"/>
                      <a:pt x="0" y="5"/>
                      <a:pt x="0" y="9"/>
                    </a:cubicBezTo>
                    <a:cubicBezTo>
                      <a:pt x="0" y="14"/>
                      <a:pt x="4" y="18"/>
                      <a:pt x="9" y="18"/>
                    </a:cubicBezTo>
                    <a:cubicBezTo>
                      <a:pt x="21" y="17"/>
                      <a:pt x="21" y="17"/>
                      <a:pt x="21" y="17"/>
                    </a:cubicBezTo>
                    <a:cubicBezTo>
                      <a:pt x="45" y="30"/>
                      <a:pt x="45" y="30"/>
                      <a:pt x="45" y="30"/>
                    </a:cubicBezTo>
                    <a:cubicBezTo>
                      <a:pt x="49" y="32"/>
                      <a:pt x="54" y="31"/>
                      <a:pt x="57" y="27"/>
                    </a:cubicBezTo>
                    <a:cubicBezTo>
                      <a:pt x="59" y="23"/>
                      <a:pt x="58" y="17"/>
                      <a:pt x="53" y="15"/>
                    </a:cubicBezTo>
                    <a:cubicBezTo>
                      <a:pt x="27" y="1"/>
                      <a:pt x="27" y="1"/>
                      <a:pt x="27" y="1"/>
                    </a:cubicBezTo>
                    <a:cubicBezTo>
                      <a:pt x="25" y="0"/>
                      <a:pt x="23" y="0"/>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818" name="Freeform 464"/>
              <p:cNvSpPr>
                <a:spLocks/>
              </p:cNvSpPr>
              <p:nvPr/>
            </p:nvSpPr>
            <p:spPr bwMode="gray">
              <a:xfrm>
                <a:off x="11312592" y="4130310"/>
                <a:ext cx="341605" cy="169767"/>
              </a:xfrm>
              <a:custGeom>
                <a:avLst/>
                <a:gdLst>
                  <a:gd name="T0" fmla="*/ 58 w 84"/>
                  <a:gd name="T1" fmla="*/ 39 h 42"/>
                  <a:gd name="T2" fmla="*/ 20 w 84"/>
                  <a:gd name="T3" fmla="*/ 21 h 42"/>
                  <a:gd name="T4" fmla="*/ 12 w 84"/>
                  <a:gd name="T5" fmla="*/ 15 h 42"/>
                  <a:gd name="T6" fmla="*/ 0 w 84"/>
                  <a:gd name="T7" fmla="*/ 0 h 42"/>
                  <a:gd name="T8" fmla="*/ 13 w 84"/>
                  <a:gd name="T9" fmla="*/ 14 h 42"/>
                  <a:gd name="T10" fmla="*/ 23 w 84"/>
                  <a:gd name="T11" fmla="*/ 19 h 42"/>
                  <a:gd name="T12" fmla="*/ 67 w 84"/>
                  <a:gd name="T13" fmla="*/ 36 h 42"/>
                  <a:gd name="T14" fmla="*/ 84 w 84"/>
                  <a:gd name="T15" fmla="*/ 36 h 42"/>
                  <a:gd name="T16" fmla="*/ 74 w 84"/>
                  <a:gd name="T17" fmla="*/ 40 h 42"/>
                  <a:gd name="T18" fmla="*/ 58 w 84"/>
                  <a:gd name="T19"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42">
                    <a:moveTo>
                      <a:pt x="58" y="39"/>
                    </a:moveTo>
                    <a:cubicBezTo>
                      <a:pt x="56" y="38"/>
                      <a:pt x="29" y="25"/>
                      <a:pt x="20" y="21"/>
                    </a:cubicBezTo>
                    <a:cubicBezTo>
                      <a:pt x="18" y="20"/>
                      <a:pt x="15" y="19"/>
                      <a:pt x="12" y="15"/>
                    </a:cubicBezTo>
                    <a:cubicBezTo>
                      <a:pt x="0" y="0"/>
                      <a:pt x="0" y="0"/>
                      <a:pt x="0" y="0"/>
                    </a:cubicBezTo>
                    <a:cubicBezTo>
                      <a:pt x="13" y="14"/>
                      <a:pt x="13" y="14"/>
                      <a:pt x="13" y="14"/>
                    </a:cubicBezTo>
                    <a:cubicBezTo>
                      <a:pt x="17" y="18"/>
                      <a:pt x="21" y="19"/>
                      <a:pt x="23" y="19"/>
                    </a:cubicBezTo>
                    <a:cubicBezTo>
                      <a:pt x="33" y="23"/>
                      <a:pt x="64" y="35"/>
                      <a:pt x="67" y="36"/>
                    </a:cubicBezTo>
                    <a:cubicBezTo>
                      <a:pt x="72" y="38"/>
                      <a:pt x="78" y="38"/>
                      <a:pt x="84" y="36"/>
                    </a:cubicBezTo>
                    <a:cubicBezTo>
                      <a:pt x="74" y="40"/>
                      <a:pt x="74" y="40"/>
                      <a:pt x="74" y="40"/>
                    </a:cubicBezTo>
                    <a:cubicBezTo>
                      <a:pt x="69" y="42"/>
                      <a:pt x="63" y="42"/>
                      <a:pt x="58"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819" name="Freeform 465"/>
              <p:cNvSpPr>
                <a:spLocks/>
              </p:cNvSpPr>
              <p:nvPr/>
            </p:nvSpPr>
            <p:spPr bwMode="gray">
              <a:xfrm>
                <a:off x="11293959" y="4053708"/>
                <a:ext cx="896453" cy="316761"/>
              </a:xfrm>
              <a:custGeom>
                <a:avLst/>
                <a:gdLst>
                  <a:gd name="T0" fmla="*/ 221 w 221"/>
                  <a:gd name="T1" fmla="*/ 42 h 78"/>
                  <a:gd name="T2" fmla="*/ 133 w 221"/>
                  <a:gd name="T3" fmla="*/ 11 h 78"/>
                  <a:gd name="T4" fmla="*/ 101 w 221"/>
                  <a:gd name="T5" fmla="*/ 6 h 78"/>
                  <a:gd name="T6" fmla="*/ 67 w 221"/>
                  <a:gd name="T7" fmla="*/ 29 h 78"/>
                  <a:gd name="T8" fmla="*/ 29 w 221"/>
                  <a:gd name="T9" fmla="*/ 22 h 78"/>
                  <a:gd name="T10" fmla="*/ 14 w 221"/>
                  <a:gd name="T11" fmla="*/ 5 h 78"/>
                  <a:gd name="T12" fmla="*/ 3 w 221"/>
                  <a:gd name="T13" fmla="*/ 5 h 78"/>
                  <a:gd name="T14" fmla="*/ 3 w 221"/>
                  <a:gd name="T15" fmla="*/ 17 h 78"/>
                  <a:gd name="T16" fmla="*/ 18 w 221"/>
                  <a:gd name="T17" fmla="*/ 33 h 78"/>
                  <a:gd name="T18" fmla="*/ 28 w 221"/>
                  <a:gd name="T19" fmla="*/ 38 h 78"/>
                  <a:gd name="T20" fmla="*/ 72 w 221"/>
                  <a:gd name="T21" fmla="*/ 55 h 78"/>
                  <a:gd name="T22" fmla="*/ 89 w 221"/>
                  <a:gd name="T23" fmla="*/ 54 h 78"/>
                  <a:gd name="T24" fmla="*/ 121 w 221"/>
                  <a:gd name="T25" fmla="*/ 44 h 78"/>
                  <a:gd name="T26" fmla="*/ 221 w 221"/>
                  <a:gd name="T27" fmla="*/ 78 h 78"/>
                  <a:gd name="T28" fmla="*/ 221 w 221"/>
                  <a:gd name="T29" fmla="*/ 4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1" h="78">
                    <a:moveTo>
                      <a:pt x="221" y="42"/>
                    </a:moveTo>
                    <a:cubicBezTo>
                      <a:pt x="133" y="11"/>
                      <a:pt x="133" y="11"/>
                      <a:pt x="133" y="11"/>
                    </a:cubicBezTo>
                    <a:cubicBezTo>
                      <a:pt x="121" y="0"/>
                      <a:pt x="109" y="1"/>
                      <a:pt x="101" y="6"/>
                    </a:cubicBezTo>
                    <a:cubicBezTo>
                      <a:pt x="67" y="29"/>
                      <a:pt x="67" y="29"/>
                      <a:pt x="67" y="29"/>
                    </a:cubicBezTo>
                    <a:cubicBezTo>
                      <a:pt x="29" y="22"/>
                      <a:pt x="29" y="22"/>
                      <a:pt x="29" y="22"/>
                    </a:cubicBezTo>
                    <a:cubicBezTo>
                      <a:pt x="14" y="5"/>
                      <a:pt x="14" y="5"/>
                      <a:pt x="14" y="5"/>
                    </a:cubicBezTo>
                    <a:cubicBezTo>
                      <a:pt x="11" y="2"/>
                      <a:pt x="6" y="2"/>
                      <a:pt x="3" y="5"/>
                    </a:cubicBezTo>
                    <a:cubicBezTo>
                      <a:pt x="0" y="8"/>
                      <a:pt x="0" y="13"/>
                      <a:pt x="3" y="17"/>
                    </a:cubicBezTo>
                    <a:cubicBezTo>
                      <a:pt x="18" y="33"/>
                      <a:pt x="18" y="33"/>
                      <a:pt x="18" y="33"/>
                    </a:cubicBezTo>
                    <a:cubicBezTo>
                      <a:pt x="22" y="37"/>
                      <a:pt x="26" y="38"/>
                      <a:pt x="28" y="38"/>
                    </a:cubicBezTo>
                    <a:cubicBezTo>
                      <a:pt x="38" y="42"/>
                      <a:pt x="69" y="54"/>
                      <a:pt x="72" y="55"/>
                    </a:cubicBezTo>
                    <a:cubicBezTo>
                      <a:pt x="77" y="58"/>
                      <a:pt x="83" y="58"/>
                      <a:pt x="89" y="54"/>
                    </a:cubicBezTo>
                    <a:cubicBezTo>
                      <a:pt x="121" y="44"/>
                      <a:pt x="121" y="44"/>
                      <a:pt x="121" y="44"/>
                    </a:cubicBezTo>
                    <a:cubicBezTo>
                      <a:pt x="221" y="78"/>
                      <a:pt x="221" y="78"/>
                      <a:pt x="221" y="78"/>
                    </a:cubicBezTo>
                    <a:lnTo>
                      <a:pt x="221"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820" name="Freeform 466"/>
              <p:cNvSpPr>
                <a:spLocks/>
              </p:cNvSpPr>
              <p:nvPr/>
            </p:nvSpPr>
            <p:spPr bwMode="gray">
              <a:xfrm>
                <a:off x="11488570" y="4088903"/>
                <a:ext cx="240158" cy="130431"/>
              </a:xfrm>
              <a:custGeom>
                <a:avLst/>
                <a:gdLst>
                  <a:gd name="T0" fmla="*/ 22 w 59"/>
                  <a:gd name="T1" fmla="*/ 32 h 32"/>
                  <a:gd name="T2" fmla="*/ 8 w 59"/>
                  <a:gd name="T3" fmla="*/ 31 h 32"/>
                  <a:gd name="T4" fmla="*/ 0 w 59"/>
                  <a:gd name="T5" fmla="*/ 23 h 32"/>
                  <a:gd name="T6" fmla="*/ 9 w 59"/>
                  <a:gd name="T7" fmla="*/ 14 h 32"/>
                  <a:gd name="T8" fmla="*/ 21 w 59"/>
                  <a:gd name="T9" fmla="*/ 15 h 32"/>
                  <a:gd name="T10" fmla="*/ 45 w 59"/>
                  <a:gd name="T11" fmla="*/ 2 h 32"/>
                  <a:gd name="T12" fmla="*/ 57 w 59"/>
                  <a:gd name="T13" fmla="*/ 5 h 32"/>
                  <a:gd name="T14" fmla="*/ 53 w 59"/>
                  <a:gd name="T15" fmla="*/ 17 h 32"/>
                  <a:gd name="T16" fmla="*/ 27 w 59"/>
                  <a:gd name="T17" fmla="*/ 31 h 32"/>
                  <a:gd name="T18" fmla="*/ 22 w 59"/>
                  <a:gd name="T1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32">
                    <a:moveTo>
                      <a:pt x="22" y="32"/>
                    </a:moveTo>
                    <a:cubicBezTo>
                      <a:pt x="8" y="31"/>
                      <a:pt x="8" y="31"/>
                      <a:pt x="8" y="31"/>
                    </a:cubicBezTo>
                    <a:cubicBezTo>
                      <a:pt x="3" y="31"/>
                      <a:pt x="0" y="27"/>
                      <a:pt x="0" y="23"/>
                    </a:cubicBezTo>
                    <a:cubicBezTo>
                      <a:pt x="0" y="18"/>
                      <a:pt x="4" y="14"/>
                      <a:pt x="9" y="14"/>
                    </a:cubicBezTo>
                    <a:cubicBezTo>
                      <a:pt x="21" y="15"/>
                      <a:pt x="21" y="15"/>
                      <a:pt x="21" y="15"/>
                    </a:cubicBezTo>
                    <a:cubicBezTo>
                      <a:pt x="45" y="2"/>
                      <a:pt x="45" y="2"/>
                      <a:pt x="45" y="2"/>
                    </a:cubicBezTo>
                    <a:cubicBezTo>
                      <a:pt x="49" y="0"/>
                      <a:pt x="54" y="1"/>
                      <a:pt x="57" y="5"/>
                    </a:cubicBezTo>
                    <a:cubicBezTo>
                      <a:pt x="59" y="9"/>
                      <a:pt x="58" y="15"/>
                      <a:pt x="53" y="17"/>
                    </a:cubicBezTo>
                    <a:cubicBezTo>
                      <a:pt x="27" y="31"/>
                      <a:pt x="27" y="31"/>
                      <a:pt x="27" y="31"/>
                    </a:cubicBezTo>
                    <a:cubicBezTo>
                      <a:pt x="25" y="32"/>
                      <a:pt x="23" y="32"/>
                      <a:pt x="22"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821" name="Freeform 467"/>
              <p:cNvSpPr>
                <a:spLocks/>
              </p:cNvSpPr>
              <p:nvPr/>
            </p:nvSpPr>
            <p:spPr bwMode="gray">
              <a:xfrm>
                <a:off x="11231849" y="3943980"/>
                <a:ext cx="89024" cy="55899"/>
              </a:xfrm>
              <a:custGeom>
                <a:avLst/>
                <a:gdLst>
                  <a:gd name="T0" fmla="*/ 22 w 22"/>
                  <a:gd name="T1" fmla="*/ 7 h 14"/>
                  <a:gd name="T2" fmla="*/ 22 w 22"/>
                  <a:gd name="T3" fmla="*/ 0 h 14"/>
                  <a:gd name="T4" fmla="*/ 4 w 22"/>
                  <a:gd name="T5" fmla="*/ 0 h 14"/>
                  <a:gd name="T6" fmla="*/ 0 w 22"/>
                  <a:gd name="T7" fmla="*/ 5 h 14"/>
                  <a:gd name="T8" fmla="*/ 0 w 22"/>
                  <a:gd name="T9" fmla="*/ 10 h 14"/>
                  <a:gd name="T10" fmla="*/ 4 w 22"/>
                  <a:gd name="T11" fmla="*/ 14 h 14"/>
                  <a:gd name="T12" fmla="*/ 22 w 22"/>
                  <a:gd name="T13" fmla="*/ 14 h 14"/>
                  <a:gd name="T14" fmla="*/ 22 w 22"/>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4">
                    <a:moveTo>
                      <a:pt x="22" y="7"/>
                    </a:moveTo>
                    <a:cubicBezTo>
                      <a:pt x="21" y="5"/>
                      <a:pt x="22" y="3"/>
                      <a:pt x="22" y="0"/>
                    </a:cubicBezTo>
                    <a:cubicBezTo>
                      <a:pt x="4" y="0"/>
                      <a:pt x="4" y="0"/>
                      <a:pt x="4" y="0"/>
                    </a:cubicBezTo>
                    <a:cubicBezTo>
                      <a:pt x="2" y="0"/>
                      <a:pt x="0" y="2"/>
                      <a:pt x="0" y="5"/>
                    </a:cubicBezTo>
                    <a:cubicBezTo>
                      <a:pt x="0" y="10"/>
                      <a:pt x="0" y="10"/>
                      <a:pt x="0" y="10"/>
                    </a:cubicBezTo>
                    <a:cubicBezTo>
                      <a:pt x="0" y="12"/>
                      <a:pt x="2" y="14"/>
                      <a:pt x="4" y="14"/>
                    </a:cubicBezTo>
                    <a:cubicBezTo>
                      <a:pt x="22" y="14"/>
                      <a:pt x="22" y="14"/>
                      <a:pt x="22" y="14"/>
                    </a:cubicBezTo>
                    <a:cubicBezTo>
                      <a:pt x="22" y="12"/>
                      <a:pt x="22" y="9"/>
                      <a:pt x="2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822" name="Freeform 468"/>
              <p:cNvSpPr>
                <a:spLocks/>
              </p:cNvSpPr>
              <p:nvPr/>
            </p:nvSpPr>
            <p:spPr bwMode="gray">
              <a:xfrm>
                <a:off x="11316732" y="3776283"/>
                <a:ext cx="395433" cy="391293"/>
              </a:xfrm>
              <a:custGeom>
                <a:avLst/>
                <a:gdLst>
                  <a:gd name="T0" fmla="*/ 1 w 97"/>
                  <a:gd name="T1" fmla="*/ 48 h 96"/>
                  <a:gd name="T2" fmla="*/ 48 w 97"/>
                  <a:gd name="T3" fmla="*/ 0 h 96"/>
                  <a:gd name="T4" fmla="*/ 97 w 97"/>
                  <a:gd name="T5" fmla="*/ 48 h 96"/>
                  <a:gd name="T6" fmla="*/ 49 w 97"/>
                  <a:gd name="T7" fmla="*/ 96 h 96"/>
                  <a:gd name="T8" fmla="*/ 1 w 97"/>
                  <a:gd name="T9" fmla="*/ 48 h 96"/>
                </a:gdLst>
                <a:ahLst/>
                <a:cxnLst>
                  <a:cxn ang="0">
                    <a:pos x="T0" y="T1"/>
                  </a:cxn>
                  <a:cxn ang="0">
                    <a:pos x="T2" y="T3"/>
                  </a:cxn>
                  <a:cxn ang="0">
                    <a:pos x="T4" y="T5"/>
                  </a:cxn>
                  <a:cxn ang="0">
                    <a:pos x="T6" y="T7"/>
                  </a:cxn>
                  <a:cxn ang="0">
                    <a:pos x="T8" y="T9"/>
                  </a:cxn>
                </a:cxnLst>
                <a:rect l="0" t="0" r="r" b="b"/>
                <a:pathLst>
                  <a:path w="97" h="96">
                    <a:moveTo>
                      <a:pt x="1" y="48"/>
                    </a:moveTo>
                    <a:cubicBezTo>
                      <a:pt x="0" y="22"/>
                      <a:pt x="22" y="0"/>
                      <a:pt x="48" y="0"/>
                    </a:cubicBezTo>
                    <a:cubicBezTo>
                      <a:pt x="75" y="0"/>
                      <a:pt x="97" y="21"/>
                      <a:pt x="97" y="48"/>
                    </a:cubicBezTo>
                    <a:cubicBezTo>
                      <a:pt x="97" y="74"/>
                      <a:pt x="75" y="96"/>
                      <a:pt x="49" y="96"/>
                    </a:cubicBezTo>
                    <a:cubicBezTo>
                      <a:pt x="22" y="96"/>
                      <a:pt x="1" y="75"/>
                      <a:pt x="1"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823" name="Freeform 469"/>
              <p:cNvSpPr>
                <a:spLocks/>
              </p:cNvSpPr>
              <p:nvPr/>
            </p:nvSpPr>
            <p:spPr bwMode="gray">
              <a:xfrm>
                <a:off x="11333295" y="3788705"/>
                <a:ext cx="362308" cy="366449"/>
              </a:xfrm>
              <a:custGeom>
                <a:avLst/>
                <a:gdLst>
                  <a:gd name="T0" fmla="*/ 0 w 89"/>
                  <a:gd name="T1" fmla="*/ 45 h 90"/>
                  <a:gd name="T2" fmla="*/ 44 w 89"/>
                  <a:gd name="T3" fmla="*/ 0 h 90"/>
                  <a:gd name="T4" fmla="*/ 89 w 89"/>
                  <a:gd name="T5" fmla="*/ 45 h 90"/>
                  <a:gd name="T6" fmla="*/ 45 w 89"/>
                  <a:gd name="T7" fmla="*/ 90 h 90"/>
                  <a:gd name="T8" fmla="*/ 0 w 89"/>
                  <a:gd name="T9" fmla="*/ 45 h 90"/>
                </a:gdLst>
                <a:ahLst/>
                <a:cxnLst>
                  <a:cxn ang="0">
                    <a:pos x="T0" y="T1"/>
                  </a:cxn>
                  <a:cxn ang="0">
                    <a:pos x="T2" y="T3"/>
                  </a:cxn>
                  <a:cxn ang="0">
                    <a:pos x="T4" y="T5"/>
                  </a:cxn>
                  <a:cxn ang="0">
                    <a:pos x="T6" y="T7"/>
                  </a:cxn>
                  <a:cxn ang="0">
                    <a:pos x="T8" y="T9"/>
                  </a:cxn>
                </a:cxnLst>
                <a:rect l="0" t="0" r="r" b="b"/>
                <a:pathLst>
                  <a:path w="89" h="90">
                    <a:moveTo>
                      <a:pt x="0" y="45"/>
                    </a:moveTo>
                    <a:cubicBezTo>
                      <a:pt x="0" y="21"/>
                      <a:pt x="20" y="1"/>
                      <a:pt x="44" y="0"/>
                    </a:cubicBezTo>
                    <a:cubicBezTo>
                      <a:pt x="69" y="0"/>
                      <a:pt x="89" y="20"/>
                      <a:pt x="89" y="45"/>
                    </a:cubicBezTo>
                    <a:cubicBezTo>
                      <a:pt x="89" y="70"/>
                      <a:pt x="69" y="90"/>
                      <a:pt x="45" y="90"/>
                    </a:cubicBezTo>
                    <a:cubicBezTo>
                      <a:pt x="20" y="90"/>
                      <a:pt x="0" y="70"/>
                      <a:pt x="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824" name="Freeform 470"/>
              <p:cNvSpPr>
                <a:spLocks/>
              </p:cNvSpPr>
              <p:nvPr/>
            </p:nvSpPr>
            <p:spPr bwMode="gray">
              <a:xfrm>
                <a:off x="11362279" y="3817690"/>
                <a:ext cx="304339" cy="308479"/>
              </a:xfrm>
              <a:custGeom>
                <a:avLst/>
                <a:gdLst>
                  <a:gd name="T0" fmla="*/ 75 w 75"/>
                  <a:gd name="T1" fmla="*/ 38 h 76"/>
                  <a:gd name="T2" fmla="*/ 38 w 75"/>
                  <a:gd name="T3" fmla="*/ 76 h 76"/>
                  <a:gd name="T4" fmla="*/ 0 w 75"/>
                  <a:gd name="T5" fmla="*/ 38 h 76"/>
                  <a:gd name="T6" fmla="*/ 37 w 75"/>
                  <a:gd name="T7" fmla="*/ 0 h 76"/>
                  <a:gd name="T8" fmla="*/ 75 w 75"/>
                  <a:gd name="T9" fmla="*/ 38 h 76"/>
                </a:gdLst>
                <a:ahLst/>
                <a:cxnLst>
                  <a:cxn ang="0">
                    <a:pos x="T0" y="T1"/>
                  </a:cxn>
                  <a:cxn ang="0">
                    <a:pos x="T2" y="T3"/>
                  </a:cxn>
                  <a:cxn ang="0">
                    <a:pos x="T4" y="T5"/>
                  </a:cxn>
                  <a:cxn ang="0">
                    <a:pos x="T6" y="T7"/>
                  </a:cxn>
                  <a:cxn ang="0">
                    <a:pos x="T8" y="T9"/>
                  </a:cxn>
                </a:cxnLst>
                <a:rect l="0" t="0" r="r" b="b"/>
                <a:pathLst>
                  <a:path w="75" h="76">
                    <a:moveTo>
                      <a:pt x="75" y="38"/>
                    </a:moveTo>
                    <a:cubicBezTo>
                      <a:pt x="75" y="59"/>
                      <a:pt x="58" y="75"/>
                      <a:pt x="38" y="76"/>
                    </a:cubicBezTo>
                    <a:cubicBezTo>
                      <a:pt x="17" y="76"/>
                      <a:pt x="0" y="59"/>
                      <a:pt x="0" y="38"/>
                    </a:cubicBezTo>
                    <a:cubicBezTo>
                      <a:pt x="0" y="17"/>
                      <a:pt x="17" y="1"/>
                      <a:pt x="37" y="0"/>
                    </a:cubicBezTo>
                    <a:cubicBezTo>
                      <a:pt x="58" y="0"/>
                      <a:pt x="75" y="17"/>
                      <a:pt x="75"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825" name="Freeform 471"/>
              <p:cNvSpPr>
                <a:spLocks/>
              </p:cNvSpPr>
              <p:nvPr/>
            </p:nvSpPr>
            <p:spPr bwMode="gray">
              <a:xfrm>
                <a:off x="11391264" y="3850815"/>
                <a:ext cx="246369" cy="242229"/>
              </a:xfrm>
              <a:custGeom>
                <a:avLst/>
                <a:gdLst>
                  <a:gd name="T0" fmla="*/ 61 w 61"/>
                  <a:gd name="T1" fmla="*/ 30 h 60"/>
                  <a:gd name="T2" fmla="*/ 31 w 61"/>
                  <a:gd name="T3" fmla="*/ 60 h 60"/>
                  <a:gd name="T4" fmla="*/ 1 w 61"/>
                  <a:gd name="T5" fmla="*/ 30 h 60"/>
                  <a:gd name="T6" fmla="*/ 30 w 61"/>
                  <a:gd name="T7" fmla="*/ 0 h 60"/>
                  <a:gd name="T8" fmla="*/ 61 w 61"/>
                  <a:gd name="T9" fmla="*/ 30 h 60"/>
                </a:gdLst>
                <a:ahLst/>
                <a:cxnLst>
                  <a:cxn ang="0">
                    <a:pos x="T0" y="T1"/>
                  </a:cxn>
                  <a:cxn ang="0">
                    <a:pos x="T2" y="T3"/>
                  </a:cxn>
                  <a:cxn ang="0">
                    <a:pos x="T4" y="T5"/>
                  </a:cxn>
                  <a:cxn ang="0">
                    <a:pos x="T6" y="T7"/>
                  </a:cxn>
                  <a:cxn ang="0">
                    <a:pos x="T8" y="T9"/>
                  </a:cxn>
                </a:cxnLst>
                <a:rect l="0" t="0" r="r" b="b"/>
                <a:pathLst>
                  <a:path w="61" h="60">
                    <a:moveTo>
                      <a:pt x="61" y="30"/>
                    </a:moveTo>
                    <a:cubicBezTo>
                      <a:pt x="61" y="47"/>
                      <a:pt x="47" y="60"/>
                      <a:pt x="31" y="60"/>
                    </a:cubicBezTo>
                    <a:cubicBezTo>
                      <a:pt x="14" y="60"/>
                      <a:pt x="1" y="47"/>
                      <a:pt x="1" y="30"/>
                    </a:cubicBezTo>
                    <a:cubicBezTo>
                      <a:pt x="0" y="14"/>
                      <a:pt x="14" y="0"/>
                      <a:pt x="30" y="0"/>
                    </a:cubicBezTo>
                    <a:cubicBezTo>
                      <a:pt x="47" y="0"/>
                      <a:pt x="61" y="13"/>
                      <a:pt x="61"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grpSp>
        <p:sp>
          <p:nvSpPr>
            <p:cNvPr id="792" name="Text Placeholder 17"/>
            <p:cNvSpPr txBox="1">
              <a:spLocks/>
            </p:cNvSpPr>
            <p:nvPr/>
          </p:nvSpPr>
          <p:spPr bwMode="gray">
            <a:xfrm>
              <a:off x="3352800" y="3733200"/>
              <a:ext cx="2671200" cy="667695"/>
            </a:xfrm>
            <a:prstGeom prst="rect">
              <a:avLst/>
            </a:prstGeom>
            <a:grpFill/>
          </p:spPr>
          <p:txBody>
            <a:bodyPr vert="horz" lIns="252000" tIns="36000" rIns="144000" bIns="0" rtlCol="0" anchor="ctr">
              <a:noAutofit/>
            </a:bodyPr>
            <a:lstStyle>
              <a:lvl1pPr marL="0" indent="0" algn="l" defTabSz="914400" rtl="0" eaLnBrk="1" latinLnBrk="0" hangingPunct="1">
                <a:lnSpc>
                  <a:spcPct val="100000"/>
                </a:lnSpc>
                <a:spcBef>
                  <a:spcPts val="0"/>
                </a:spcBef>
                <a:spcAft>
                  <a:spcPts val="1000"/>
                </a:spcAft>
                <a:buFont typeface="Wingdings" panose="05000000000000000000" pitchFamily="2" charset="2"/>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Font typeface="Calibri Light" panose="020F030202020403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Font typeface="Calibri Light" panose="020F030202020403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Font typeface="Calibri Light" panose="020F030202020403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Font typeface="Calibri Light" panose="020F030202020403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1000"/>
                </a:spcAft>
                <a:buClrTx/>
                <a:buSzTx/>
                <a:buFont typeface="Wingdings" panose="05000000000000000000" pitchFamily="2" charset="2"/>
                <a:buNone/>
                <a:tabLst/>
                <a:defRPr/>
              </a:pPr>
              <a:r>
                <a:rPr lang="en-US" b="1" dirty="0">
                  <a:solidFill>
                    <a:schemeClr val="tx1"/>
                  </a:solidFill>
                  <a:latin typeface="Bebas Neue" panose="020B0506020202020201" pitchFamily="34" charset="0"/>
                </a:rPr>
                <a:t>ENFOQUE CUANTITATIVO</a:t>
              </a:r>
              <a:endParaRPr kumimoji="0" lang="en-US" sz="2000" b="1" i="0" u="none" strike="noStrike" kern="1200" cap="none" spc="0" normalizeH="0" baseline="0" noProof="0" dirty="0">
                <a:ln>
                  <a:noFill/>
                </a:ln>
                <a:solidFill>
                  <a:schemeClr val="tx1"/>
                </a:solidFill>
                <a:effectLst/>
                <a:uLnTx/>
                <a:uFillTx/>
                <a:latin typeface="Bebas Neue" panose="020B0506020202020201" pitchFamily="34" charset="0"/>
                <a:ea typeface="+mn-ea"/>
                <a:cs typeface="+mn-cs"/>
              </a:endParaRPr>
            </a:p>
          </p:txBody>
        </p:sp>
        <p:grpSp>
          <p:nvGrpSpPr>
            <p:cNvPr id="794" name="Gruppieren 11684"/>
            <p:cNvGrpSpPr/>
            <p:nvPr/>
          </p:nvGrpSpPr>
          <p:grpSpPr bwMode="gray">
            <a:xfrm rot="3600000">
              <a:off x="4678238" y="2133120"/>
              <a:ext cx="998467" cy="528451"/>
              <a:chOff x="8697763" y="1469935"/>
              <a:chExt cx="813640" cy="430629"/>
            </a:xfrm>
            <a:grpFill/>
          </p:grpSpPr>
          <p:sp>
            <p:nvSpPr>
              <p:cNvPr id="808" name="Freeform 6"/>
              <p:cNvSpPr>
                <a:spLocks/>
              </p:cNvSpPr>
              <p:nvPr/>
            </p:nvSpPr>
            <p:spPr bwMode="gray">
              <a:xfrm>
                <a:off x="8954484" y="1511341"/>
                <a:ext cx="490669" cy="211174"/>
              </a:xfrm>
              <a:custGeom>
                <a:avLst/>
                <a:gdLst>
                  <a:gd name="T0" fmla="*/ 121 w 121"/>
                  <a:gd name="T1" fmla="*/ 5 h 52"/>
                  <a:gd name="T2" fmla="*/ 116 w 121"/>
                  <a:gd name="T3" fmla="*/ 0 h 52"/>
                  <a:gd name="T4" fmla="*/ 0 w 121"/>
                  <a:gd name="T5" fmla="*/ 46 h 52"/>
                  <a:gd name="T6" fmla="*/ 3 w 121"/>
                  <a:gd name="T7" fmla="*/ 48 h 52"/>
                  <a:gd name="T8" fmla="*/ 3 w 121"/>
                  <a:gd name="T9" fmla="*/ 52 h 52"/>
                  <a:gd name="T10" fmla="*/ 121 w 121"/>
                  <a:gd name="T11" fmla="*/ 5 h 52"/>
                </a:gdLst>
                <a:ahLst/>
                <a:cxnLst>
                  <a:cxn ang="0">
                    <a:pos x="T0" y="T1"/>
                  </a:cxn>
                  <a:cxn ang="0">
                    <a:pos x="T2" y="T3"/>
                  </a:cxn>
                  <a:cxn ang="0">
                    <a:pos x="T4" y="T5"/>
                  </a:cxn>
                  <a:cxn ang="0">
                    <a:pos x="T6" y="T7"/>
                  </a:cxn>
                  <a:cxn ang="0">
                    <a:pos x="T8" y="T9"/>
                  </a:cxn>
                  <a:cxn ang="0">
                    <a:pos x="T10" y="T11"/>
                  </a:cxn>
                </a:cxnLst>
                <a:rect l="0" t="0" r="r" b="b"/>
                <a:pathLst>
                  <a:path w="121" h="52">
                    <a:moveTo>
                      <a:pt x="121" y="5"/>
                    </a:moveTo>
                    <a:cubicBezTo>
                      <a:pt x="121" y="3"/>
                      <a:pt x="119" y="1"/>
                      <a:pt x="116" y="0"/>
                    </a:cubicBezTo>
                    <a:cubicBezTo>
                      <a:pt x="0" y="46"/>
                      <a:pt x="0" y="46"/>
                      <a:pt x="0" y="46"/>
                    </a:cubicBezTo>
                    <a:cubicBezTo>
                      <a:pt x="1" y="46"/>
                      <a:pt x="2" y="47"/>
                      <a:pt x="3" y="48"/>
                    </a:cubicBezTo>
                    <a:cubicBezTo>
                      <a:pt x="4" y="49"/>
                      <a:pt x="3" y="51"/>
                      <a:pt x="3" y="52"/>
                    </a:cubicBezTo>
                    <a:lnTo>
                      <a:pt x="121"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809" name="Freeform 7"/>
              <p:cNvSpPr>
                <a:spLocks/>
              </p:cNvSpPr>
              <p:nvPr/>
            </p:nvSpPr>
            <p:spPr bwMode="gray">
              <a:xfrm>
                <a:off x="8840616" y="1693531"/>
                <a:ext cx="130431" cy="173908"/>
              </a:xfrm>
              <a:custGeom>
                <a:avLst/>
                <a:gdLst>
                  <a:gd name="T0" fmla="*/ 26 w 32"/>
                  <a:gd name="T1" fmla="*/ 1 h 43"/>
                  <a:gd name="T2" fmla="*/ 5 w 32"/>
                  <a:gd name="T3" fmla="*/ 9 h 43"/>
                  <a:gd name="T4" fmla="*/ 4 w 32"/>
                  <a:gd name="T5" fmla="*/ 10 h 43"/>
                  <a:gd name="T6" fmla="*/ 2 w 32"/>
                  <a:gd name="T7" fmla="*/ 13 h 43"/>
                  <a:gd name="T8" fmla="*/ 0 w 32"/>
                  <a:gd name="T9" fmla="*/ 38 h 43"/>
                  <a:gd name="T10" fmla="*/ 4 w 32"/>
                  <a:gd name="T11" fmla="*/ 42 h 43"/>
                  <a:gd name="T12" fmla="*/ 8 w 32"/>
                  <a:gd name="T13" fmla="*/ 39 h 43"/>
                  <a:gd name="T14" fmla="*/ 10 w 32"/>
                  <a:gd name="T15" fmla="*/ 16 h 43"/>
                  <a:gd name="T16" fmla="*/ 29 w 32"/>
                  <a:gd name="T17" fmla="*/ 9 h 43"/>
                  <a:gd name="T18" fmla="*/ 31 w 32"/>
                  <a:gd name="T19" fmla="*/ 3 h 43"/>
                  <a:gd name="T20" fmla="*/ 26 w 32"/>
                  <a:gd name="T21" fmla="*/ 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43">
                    <a:moveTo>
                      <a:pt x="26" y="1"/>
                    </a:moveTo>
                    <a:cubicBezTo>
                      <a:pt x="5" y="9"/>
                      <a:pt x="5" y="9"/>
                      <a:pt x="5" y="9"/>
                    </a:cubicBezTo>
                    <a:cubicBezTo>
                      <a:pt x="4" y="9"/>
                      <a:pt x="4" y="9"/>
                      <a:pt x="4" y="10"/>
                    </a:cubicBezTo>
                    <a:cubicBezTo>
                      <a:pt x="3" y="10"/>
                      <a:pt x="2" y="11"/>
                      <a:pt x="2" y="13"/>
                    </a:cubicBezTo>
                    <a:cubicBezTo>
                      <a:pt x="0" y="38"/>
                      <a:pt x="0" y="38"/>
                      <a:pt x="0" y="38"/>
                    </a:cubicBezTo>
                    <a:cubicBezTo>
                      <a:pt x="0" y="40"/>
                      <a:pt x="1" y="42"/>
                      <a:pt x="4" y="42"/>
                    </a:cubicBezTo>
                    <a:cubicBezTo>
                      <a:pt x="6" y="43"/>
                      <a:pt x="8" y="41"/>
                      <a:pt x="8" y="39"/>
                    </a:cubicBezTo>
                    <a:cubicBezTo>
                      <a:pt x="10" y="16"/>
                      <a:pt x="10" y="16"/>
                      <a:pt x="10" y="16"/>
                    </a:cubicBezTo>
                    <a:cubicBezTo>
                      <a:pt x="29" y="9"/>
                      <a:pt x="29" y="9"/>
                      <a:pt x="29" y="9"/>
                    </a:cubicBezTo>
                    <a:cubicBezTo>
                      <a:pt x="31" y="8"/>
                      <a:pt x="32" y="5"/>
                      <a:pt x="31" y="3"/>
                    </a:cubicBezTo>
                    <a:cubicBezTo>
                      <a:pt x="30" y="1"/>
                      <a:pt x="28" y="0"/>
                      <a:pt x="2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810" name="Freeform 8"/>
              <p:cNvSpPr>
                <a:spLocks/>
              </p:cNvSpPr>
              <p:nvPr/>
            </p:nvSpPr>
            <p:spPr bwMode="gray">
              <a:xfrm>
                <a:off x="8784717" y="1600366"/>
                <a:ext cx="507231" cy="122150"/>
              </a:xfrm>
              <a:custGeom>
                <a:avLst/>
                <a:gdLst>
                  <a:gd name="T0" fmla="*/ 124 w 125"/>
                  <a:gd name="T1" fmla="*/ 0 h 30"/>
                  <a:gd name="T2" fmla="*/ 2 w 125"/>
                  <a:gd name="T3" fmla="*/ 23 h 30"/>
                  <a:gd name="T4" fmla="*/ 0 w 125"/>
                  <a:gd name="T5" fmla="*/ 30 h 30"/>
                  <a:gd name="T6" fmla="*/ 125 w 125"/>
                  <a:gd name="T7" fmla="*/ 7 h 30"/>
                  <a:gd name="T8" fmla="*/ 123 w 125"/>
                  <a:gd name="T9" fmla="*/ 4 h 30"/>
                  <a:gd name="T10" fmla="*/ 124 w 125"/>
                  <a:gd name="T11" fmla="*/ 0 h 30"/>
                </a:gdLst>
                <a:ahLst/>
                <a:cxnLst>
                  <a:cxn ang="0">
                    <a:pos x="T0" y="T1"/>
                  </a:cxn>
                  <a:cxn ang="0">
                    <a:pos x="T2" y="T3"/>
                  </a:cxn>
                  <a:cxn ang="0">
                    <a:pos x="T4" y="T5"/>
                  </a:cxn>
                  <a:cxn ang="0">
                    <a:pos x="T6" y="T7"/>
                  </a:cxn>
                  <a:cxn ang="0">
                    <a:pos x="T8" y="T9"/>
                  </a:cxn>
                  <a:cxn ang="0">
                    <a:pos x="T10" y="T11"/>
                  </a:cxn>
                </a:cxnLst>
                <a:rect l="0" t="0" r="r" b="b"/>
                <a:pathLst>
                  <a:path w="125" h="30">
                    <a:moveTo>
                      <a:pt x="124" y="0"/>
                    </a:moveTo>
                    <a:cubicBezTo>
                      <a:pt x="2" y="23"/>
                      <a:pt x="2" y="23"/>
                      <a:pt x="2" y="23"/>
                    </a:cubicBezTo>
                    <a:cubicBezTo>
                      <a:pt x="0" y="25"/>
                      <a:pt x="0" y="28"/>
                      <a:pt x="0" y="30"/>
                    </a:cubicBezTo>
                    <a:cubicBezTo>
                      <a:pt x="125" y="7"/>
                      <a:pt x="125" y="7"/>
                      <a:pt x="125" y="7"/>
                    </a:cubicBezTo>
                    <a:cubicBezTo>
                      <a:pt x="124" y="6"/>
                      <a:pt x="123" y="5"/>
                      <a:pt x="123" y="4"/>
                    </a:cubicBezTo>
                    <a:cubicBezTo>
                      <a:pt x="123" y="2"/>
                      <a:pt x="123" y="1"/>
                      <a:pt x="12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811" name="Freeform 9"/>
              <p:cNvSpPr>
                <a:spLocks/>
              </p:cNvSpPr>
              <p:nvPr/>
            </p:nvSpPr>
            <p:spPr bwMode="gray">
              <a:xfrm>
                <a:off x="9279526" y="1579662"/>
                <a:ext cx="190470" cy="118009"/>
              </a:xfrm>
              <a:custGeom>
                <a:avLst/>
                <a:gdLst>
                  <a:gd name="T0" fmla="*/ 4 w 47"/>
                  <a:gd name="T1" fmla="*/ 4 h 29"/>
                  <a:gd name="T2" fmla="*/ 26 w 47"/>
                  <a:gd name="T3" fmla="*/ 0 h 29"/>
                  <a:gd name="T4" fmla="*/ 28 w 47"/>
                  <a:gd name="T5" fmla="*/ 0 h 29"/>
                  <a:gd name="T6" fmla="*/ 31 w 47"/>
                  <a:gd name="T7" fmla="*/ 2 h 29"/>
                  <a:gd name="T8" fmla="*/ 46 w 47"/>
                  <a:gd name="T9" fmla="*/ 22 h 29"/>
                  <a:gd name="T10" fmla="*/ 45 w 47"/>
                  <a:gd name="T11" fmla="*/ 28 h 29"/>
                  <a:gd name="T12" fmla="*/ 39 w 47"/>
                  <a:gd name="T13" fmla="*/ 27 h 29"/>
                  <a:gd name="T14" fmla="*/ 25 w 47"/>
                  <a:gd name="T15" fmla="*/ 9 h 29"/>
                  <a:gd name="T16" fmla="*/ 6 w 47"/>
                  <a:gd name="T17" fmla="*/ 12 h 29"/>
                  <a:gd name="T18" fmla="*/ 1 w 47"/>
                  <a:gd name="T19" fmla="*/ 9 h 29"/>
                  <a:gd name="T20" fmla="*/ 4 w 47"/>
                  <a:gd name="T21"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29">
                    <a:moveTo>
                      <a:pt x="4" y="4"/>
                    </a:moveTo>
                    <a:cubicBezTo>
                      <a:pt x="26" y="0"/>
                      <a:pt x="26" y="0"/>
                      <a:pt x="26" y="0"/>
                    </a:cubicBezTo>
                    <a:cubicBezTo>
                      <a:pt x="27" y="0"/>
                      <a:pt x="27" y="0"/>
                      <a:pt x="28" y="0"/>
                    </a:cubicBezTo>
                    <a:cubicBezTo>
                      <a:pt x="29" y="0"/>
                      <a:pt x="30" y="1"/>
                      <a:pt x="31" y="2"/>
                    </a:cubicBezTo>
                    <a:cubicBezTo>
                      <a:pt x="46" y="22"/>
                      <a:pt x="46" y="22"/>
                      <a:pt x="46" y="22"/>
                    </a:cubicBezTo>
                    <a:cubicBezTo>
                      <a:pt x="47" y="24"/>
                      <a:pt x="47" y="26"/>
                      <a:pt x="45" y="28"/>
                    </a:cubicBezTo>
                    <a:cubicBezTo>
                      <a:pt x="43" y="29"/>
                      <a:pt x="40" y="29"/>
                      <a:pt x="39" y="27"/>
                    </a:cubicBezTo>
                    <a:cubicBezTo>
                      <a:pt x="25" y="9"/>
                      <a:pt x="25" y="9"/>
                      <a:pt x="25" y="9"/>
                    </a:cubicBezTo>
                    <a:cubicBezTo>
                      <a:pt x="6" y="12"/>
                      <a:pt x="6" y="12"/>
                      <a:pt x="6" y="12"/>
                    </a:cubicBezTo>
                    <a:cubicBezTo>
                      <a:pt x="4" y="13"/>
                      <a:pt x="1" y="11"/>
                      <a:pt x="1" y="9"/>
                    </a:cubicBezTo>
                    <a:cubicBezTo>
                      <a:pt x="0" y="7"/>
                      <a:pt x="2" y="4"/>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812" name="Freeform 10"/>
              <p:cNvSpPr>
                <a:spLocks noEditPoints="1"/>
              </p:cNvSpPr>
              <p:nvPr/>
            </p:nvSpPr>
            <p:spPr bwMode="gray">
              <a:xfrm>
                <a:off x="8697763" y="1469935"/>
                <a:ext cx="813640" cy="430629"/>
              </a:xfrm>
              <a:custGeom>
                <a:avLst/>
                <a:gdLst>
                  <a:gd name="T0" fmla="*/ 196 w 200"/>
                  <a:gd name="T1" fmla="*/ 0 h 106"/>
                  <a:gd name="T2" fmla="*/ 119 w 200"/>
                  <a:gd name="T3" fmla="*/ 18 h 106"/>
                  <a:gd name="T4" fmla="*/ 112 w 200"/>
                  <a:gd name="T5" fmla="*/ 25 h 106"/>
                  <a:gd name="T6" fmla="*/ 87 w 200"/>
                  <a:gd name="T7" fmla="*/ 32 h 106"/>
                  <a:gd name="T8" fmla="*/ 78 w 200"/>
                  <a:gd name="T9" fmla="*/ 30 h 106"/>
                  <a:gd name="T10" fmla="*/ 3 w 200"/>
                  <a:gd name="T11" fmla="*/ 55 h 106"/>
                  <a:gd name="T12" fmla="*/ 9 w 200"/>
                  <a:gd name="T13" fmla="*/ 69 h 106"/>
                  <a:gd name="T14" fmla="*/ 15 w 200"/>
                  <a:gd name="T15" fmla="*/ 73 h 106"/>
                  <a:gd name="T16" fmla="*/ 65 w 200"/>
                  <a:gd name="T17" fmla="*/ 97 h 106"/>
                  <a:gd name="T18" fmla="*/ 98 w 200"/>
                  <a:gd name="T19" fmla="*/ 59 h 106"/>
                  <a:gd name="T20" fmla="*/ 103 w 200"/>
                  <a:gd name="T21" fmla="*/ 42 h 106"/>
                  <a:gd name="T22" fmla="*/ 117 w 200"/>
                  <a:gd name="T23" fmla="*/ 53 h 106"/>
                  <a:gd name="T24" fmla="*/ 166 w 200"/>
                  <a:gd name="T25" fmla="*/ 68 h 106"/>
                  <a:gd name="T26" fmla="*/ 195 w 200"/>
                  <a:gd name="T27" fmla="*/ 21 h 106"/>
                  <a:gd name="T28" fmla="*/ 198 w 200"/>
                  <a:gd name="T29" fmla="*/ 15 h 106"/>
                  <a:gd name="T30" fmla="*/ 196 w 200"/>
                  <a:gd name="T31" fmla="*/ 0 h 106"/>
                  <a:gd name="T32" fmla="*/ 63 w 200"/>
                  <a:gd name="T33" fmla="*/ 91 h 106"/>
                  <a:gd name="T34" fmla="*/ 21 w 200"/>
                  <a:gd name="T35" fmla="*/ 65 h 106"/>
                  <a:gd name="T36" fmla="*/ 25 w 200"/>
                  <a:gd name="T37" fmla="*/ 53 h 106"/>
                  <a:gd name="T38" fmla="*/ 25 w 200"/>
                  <a:gd name="T39" fmla="*/ 53 h 106"/>
                  <a:gd name="T40" fmla="*/ 51 w 200"/>
                  <a:gd name="T41" fmla="*/ 42 h 106"/>
                  <a:gd name="T42" fmla="*/ 79 w 200"/>
                  <a:gd name="T43" fmla="*/ 37 h 106"/>
                  <a:gd name="T44" fmla="*/ 80 w 200"/>
                  <a:gd name="T45" fmla="*/ 37 h 106"/>
                  <a:gd name="T46" fmla="*/ 87 w 200"/>
                  <a:gd name="T47" fmla="*/ 46 h 106"/>
                  <a:gd name="T48" fmla="*/ 63 w 200"/>
                  <a:gd name="T49" fmla="*/ 91 h 106"/>
                  <a:gd name="T50" fmla="*/ 164 w 200"/>
                  <a:gd name="T51" fmla="*/ 62 h 106"/>
                  <a:gd name="T52" fmla="*/ 119 w 200"/>
                  <a:gd name="T53" fmla="*/ 37 h 106"/>
                  <a:gd name="T54" fmla="*/ 121 w 200"/>
                  <a:gd name="T55" fmla="*/ 25 h 106"/>
                  <a:gd name="T56" fmla="*/ 122 w 200"/>
                  <a:gd name="T57" fmla="*/ 25 h 106"/>
                  <a:gd name="T58" fmla="*/ 148 w 200"/>
                  <a:gd name="T59" fmla="*/ 14 h 106"/>
                  <a:gd name="T60" fmla="*/ 176 w 200"/>
                  <a:gd name="T61" fmla="*/ 10 h 106"/>
                  <a:gd name="T62" fmla="*/ 176 w 200"/>
                  <a:gd name="T63" fmla="*/ 10 h 106"/>
                  <a:gd name="T64" fmla="*/ 185 w 200"/>
                  <a:gd name="T65" fmla="*/ 18 h 106"/>
                  <a:gd name="T66" fmla="*/ 164 w 200"/>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0" h="106">
                    <a:moveTo>
                      <a:pt x="196" y="0"/>
                    </a:moveTo>
                    <a:cubicBezTo>
                      <a:pt x="193" y="0"/>
                      <a:pt x="146" y="0"/>
                      <a:pt x="119" y="18"/>
                    </a:cubicBezTo>
                    <a:cubicBezTo>
                      <a:pt x="115" y="20"/>
                      <a:pt x="113" y="22"/>
                      <a:pt x="112" y="25"/>
                    </a:cubicBezTo>
                    <a:cubicBezTo>
                      <a:pt x="105" y="32"/>
                      <a:pt x="97" y="35"/>
                      <a:pt x="87" y="32"/>
                    </a:cubicBezTo>
                    <a:cubicBezTo>
                      <a:pt x="85" y="30"/>
                      <a:pt x="82" y="30"/>
                      <a:pt x="78" y="30"/>
                    </a:cubicBezTo>
                    <a:cubicBezTo>
                      <a:pt x="45" y="29"/>
                      <a:pt x="6" y="54"/>
                      <a:pt x="3" y="55"/>
                    </a:cubicBezTo>
                    <a:cubicBezTo>
                      <a:pt x="0" y="57"/>
                      <a:pt x="7" y="69"/>
                      <a:pt x="9" y="69"/>
                    </a:cubicBezTo>
                    <a:cubicBezTo>
                      <a:pt x="12" y="68"/>
                      <a:pt x="13" y="67"/>
                      <a:pt x="15" y="73"/>
                    </a:cubicBezTo>
                    <a:cubicBezTo>
                      <a:pt x="21" y="89"/>
                      <a:pt x="33" y="106"/>
                      <a:pt x="65" y="97"/>
                    </a:cubicBezTo>
                    <a:cubicBezTo>
                      <a:pt x="92" y="90"/>
                      <a:pt x="99" y="76"/>
                      <a:pt x="98" y="59"/>
                    </a:cubicBezTo>
                    <a:cubicBezTo>
                      <a:pt x="97" y="55"/>
                      <a:pt x="96" y="44"/>
                      <a:pt x="103" y="42"/>
                    </a:cubicBezTo>
                    <a:cubicBezTo>
                      <a:pt x="110" y="40"/>
                      <a:pt x="115" y="50"/>
                      <a:pt x="117" y="53"/>
                    </a:cubicBezTo>
                    <a:cubicBezTo>
                      <a:pt x="126" y="69"/>
                      <a:pt x="139" y="76"/>
                      <a:pt x="166" y="68"/>
                    </a:cubicBezTo>
                    <a:cubicBezTo>
                      <a:pt x="198" y="59"/>
                      <a:pt x="199" y="38"/>
                      <a:pt x="195" y="21"/>
                    </a:cubicBezTo>
                    <a:cubicBezTo>
                      <a:pt x="193" y="16"/>
                      <a:pt x="195" y="15"/>
                      <a:pt x="198" y="15"/>
                    </a:cubicBezTo>
                    <a:cubicBezTo>
                      <a:pt x="200" y="14"/>
                      <a:pt x="199" y="0"/>
                      <a:pt x="196" y="0"/>
                    </a:cubicBezTo>
                    <a:close/>
                    <a:moveTo>
                      <a:pt x="63" y="91"/>
                    </a:moveTo>
                    <a:cubicBezTo>
                      <a:pt x="37" y="98"/>
                      <a:pt x="27" y="86"/>
                      <a:pt x="21" y="65"/>
                    </a:cubicBezTo>
                    <a:cubicBezTo>
                      <a:pt x="21" y="63"/>
                      <a:pt x="19" y="56"/>
                      <a:pt x="25" y="53"/>
                    </a:cubicBezTo>
                    <a:cubicBezTo>
                      <a:pt x="25" y="53"/>
                      <a:pt x="25" y="53"/>
                      <a:pt x="25" y="53"/>
                    </a:cubicBezTo>
                    <a:cubicBezTo>
                      <a:pt x="32" y="48"/>
                      <a:pt x="41" y="45"/>
                      <a:pt x="51" y="42"/>
                    </a:cubicBezTo>
                    <a:cubicBezTo>
                      <a:pt x="61" y="39"/>
                      <a:pt x="71" y="37"/>
                      <a:pt x="79" y="37"/>
                    </a:cubicBezTo>
                    <a:cubicBezTo>
                      <a:pt x="80" y="37"/>
                      <a:pt x="80" y="37"/>
                      <a:pt x="80" y="37"/>
                    </a:cubicBezTo>
                    <a:cubicBezTo>
                      <a:pt x="85" y="37"/>
                      <a:pt x="87" y="45"/>
                      <a:pt x="87" y="46"/>
                    </a:cubicBezTo>
                    <a:cubicBezTo>
                      <a:pt x="93" y="70"/>
                      <a:pt x="91" y="83"/>
                      <a:pt x="63" y="91"/>
                    </a:cubicBezTo>
                    <a:close/>
                    <a:moveTo>
                      <a:pt x="164" y="62"/>
                    </a:moveTo>
                    <a:cubicBezTo>
                      <a:pt x="136" y="70"/>
                      <a:pt x="127" y="60"/>
                      <a:pt x="119" y="37"/>
                    </a:cubicBezTo>
                    <a:cubicBezTo>
                      <a:pt x="119" y="36"/>
                      <a:pt x="117" y="28"/>
                      <a:pt x="121" y="25"/>
                    </a:cubicBezTo>
                    <a:cubicBezTo>
                      <a:pt x="122" y="25"/>
                      <a:pt x="122" y="25"/>
                      <a:pt x="122" y="25"/>
                    </a:cubicBezTo>
                    <a:cubicBezTo>
                      <a:pt x="129" y="21"/>
                      <a:pt x="138" y="17"/>
                      <a:pt x="148" y="14"/>
                    </a:cubicBezTo>
                    <a:cubicBezTo>
                      <a:pt x="158" y="11"/>
                      <a:pt x="167" y="10"/>
                      <a:pt x="176" y="10"/>
                    </a:cubicBezTo>
                    <a:cubicBezTo>
                      <a:pt x="176" y="10"/>
                      <a:pt x="176" y="10"/>
                      <a:pt x="176" y="10"/>
                    </a:cubicBezTo>
                    <a:cubicBezTo>
                      <a:pt x="182" y="9"/>
                      <a:pt x="185" y="16"/>
                      <a:pt x="185" y="18"/>
                    </a:cubicBezTo>
                    <a:cubicBezTo>
                      <a:pt x="191" y="39"/>
                      <a:pt x="190" y="54"/>
                      <a:pt x="164"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813" name="Freeform 11"/>
              <p:cNvSpPr>
                <a:spLocks/>
              </p:cNvSpPr>
              <p:nvPr/>
            </p:nvSpPr>
            <p:spPr bwMode="gray">
              <a:xfrm>
                <a:off x="9229838" y="1519623"/>
                <a:ext cx="223596" cy="165626"/>
              </a:xfrm>
              <a:custGeom>
                <a:avLst/>
                <a:gdLst>
                  <a:gd name="T0" fmla="*/ 43 w 55"/>
                  <a:gd name="T1" fmla="*/ 0 h 41"/>
                  <a:gd name="T2" fmla="*/ 42 w 55"/>
                  <a:gd name="T3" fmla="*/ 0 h 41"/>
                  <a:gd name="T4" fmla="*/ 18 w 55"/>
                  <a:gd name="T5" fmla="*/ 4 h 41"/>
                  <a:gd name="T6" fmla="*/ 0 w 55"/>
                  <a:gd name="T7" fmla="*/ 11 h 41"/>
                  <a:gd name="T8" fmla="*/ 51 w 55"/>
                  <a:gd name="T9" fmla="*/ 34 h 41"/>
                  <a:gd name="T10" fmla="*/ 51 w 55"/>
                  <a:gd name="T11" fmla="*/ 8 h 41"/>
                  <a:gd name="T12" fmla="*/ 43 w 55"/>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5" h="41">
                    <a:moveTo>
                      <a:pt x="43" y="0"/>
                    </a:moveTo>
                    <a:cubicBezTo>
                      <a:pt x="42" y="0"/>
                      <a:pt x="42" y="0"/>
                      <a:pt x="42" y="0"/>
                    </a:cubicBezTo>
                    <a:cubicBezTo>
                      <a:pt x="35" y="0"/>
                      <a:pt x="26" y="2"/>
                      <a:pt x="18" y="4"/>
                    </a:cubicBezTo>
                    <a:cubicBezTo>
                      <a:pt x="11" y="6"/>
                      <a:pt x="5" y="8"/>
                      <a:pt x="0" y="11"/>
                    </a:cubicBezTo>
                    <a:cubicBezTo>
                      <a:pt x="9" y="33"/>
                      <a:pt x="22" y="41"/>
                      <a:pt x="51" y="34"/>
                    </a:cubicBezTo>
                    <a:cubicBezTo>
                      <a:pt x="55" y="27"/>
                      <a:pt x="54" y="18"/>
                      <a:pt x="51" y="8"/>
                    </a:cubicBezTo>
                    <a:cubicBezTo>
                      <a:pt x="51" y="6"/>
                      <a:pt x="49" y="0"/>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814" name="Freeform 12"/>
              <p:cNvSpPr>
                <a:spLocks/>
              </p:cNvSpPr>
              <p:nvPr/>
            </p:nvSpPr>
            <p:spPr bwMode="gray">
              <a:xfrm>
                <a:off x="8832335" y="1633491"/>
                <a:ext cx="223596" cy="165626"/>
              </a:xfrm>
              <a:custGeom>
                <a:avLst/>
                <a:gdLst>
                  <a:gd name="T0" fmla="*/ 43 w 55"/>
                  <a:gd name="T1" fmla="*/ 0 h 41"/>
                  <a:gd name="T2" fmla="*/ 42 w 55"/>
                  <a:gd name="T3" fmla="*/ 0 h 41"/>
                  <a:gd name="T4" fmla="*/ 18 w 55"/>
                  <a:gd name="T5" fmla="*/ 4 h 41"/>
                  <a:gd name="T6" fmla="*/ 0 w 55"/>
                  <a:gd name="T7" fmla="*/ 11 h 41"/>
                  <a:gd name="T8" fmla="*/ 51 w 55"/>
                  <a:gd name="T9" fmla="*/ 34 h 41"/>
                  <a:gd name="T10" fmla="*/ 51 w 55"/>
                  <a:gd name="T11" fmla="*/ 8 h 41"/>
                  <a:gd name="T12" fmla="*/ 43 w 55"/>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5" h="41">
                    <a:moveTo>
                      <a:pt x="43" y="0"/>
                    </a:moveTo>
                    <a:cubicBezTo>
                      <a:pt x="42" y="0"/>
                      <a:pt x="42" y="0"/>
                      <a:pt x="42" y="0"/>
                    </a:cubicBezTo>
                    <a:cubicBezTo>
                      <a:pt x="35" y="0"/>
                      <a:pt x="26" y="2"/>
                      <a:pt x="18" y="4"/>
                    </a:cubicBezTo>
                    <a:cubicBezTo>
                      <a:pt x="11" y="6"/>
                      <a:pt x="5" y="8"/>
                      <a:pt x="0" y="11"/>
                    </a:cubicBezTo>
                    <a:cubicBezTo>
                      <a:pt x="9" y="32"/>
                      <a:pt x="22" y="41"/>
                      <a:pt x="51" y="34"/>
                    </a:cubicBezTo>
                    <a:cubicBezTo>
                      <a:pt x="55" y="27"/>
                      <a:pt x="54" y="18"/>
                      <a:pt x="51" y="8"/>
                    </a:cubicBezTo>
                    <a:cubicBezTo>
                      <a:pt x="51" y="6"/>
                      <a:pt x="48" y="0"/>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grpSp>
        <p:grpSp>
          <p:nvGrpSpPr>
            <p:cNvPr id="795" name="Gruppieren 10495"/>
            <p:cNvGrpSpPr/>
            <p:nvPr/>
          </p:nvGrpSpPr>
          <p:grpSpPr bwMode="gray">
            <a:xfrm rot="1800000">
              <a:off x="3563803" y="1666865"/>
              <a:ext cx="898792" cy="1186562"/>
              <a:chOff x="2338331" y="3046413"/>
              <a:chExt cx="723901" cy="955675"/>
            </a:xfrm>
            <a:grpFill/>
          </p:grpSpPr>
          <p:sp>
            <p:nvSpPr>
              <p:cNvPr id="796" name="Freeform 284"/>
              <p:cNvSpPr>
                <a:spLocks/>
              </p:cNvSpPr>
              <p:nvPr/>
            </p:nvSpPr>
            <p:spPr bwMode="gray">
              <a:xfrm>
                <a:off x="2390719" y="3046413"/>
                <a:ext cx="671513" cy="955675"/>
              </a:xfrm>
              <a:custGeom>
                <a:avLst/>
                <a:gdLst>
                  <a:gd name="T0" fmla="*/ 42 w 200"/>
                  <a:gd name="T1" fmla="*/ 0 h 285"/>
                  <a:gd name="T2" fmla="*/ 0 w 200"/>
                  <a:gd name="T3" fmla="*/ 42 h 285"/>
                  <a:gd name="T4" fmla="*/ 0 w 200"/>
                  <a:gd name="T5" fmla="*/ 243 h 285"/>
                  <a:gd name="T6" fmla="*/ 42 w 200"/>
                  <a:gd name="T7" fmla="*/ 285 h 285"/>
                  <a:gd name="T8" fmla="*/ 200 w 200"/>
                  <a:gd name="T9" fmla="*/ 285 h 285"/>
                  <a:gd name="T10" fmla="*/ 200 w 200"/>
                  <a:gd name="T11" fmla="*/ 0 h 285"/>
                  <a:gd name="T12" fmla="*/ 42 w 200"/>
                  <a:gd name="T13" fmla="*/ 0 h 285"/>
                </a:gdLst>
                <a:ahLst/>
                <a:cxnLst>
                  <a:cxn ang="0">
                    <a:pos x="T0" y="T1"/>
                  </a:cxn>
                  <a:cxn ang="0">
                    <a:pos x="T2" y="T3"/>
                  </a:cxn>
                  <a:cxn ang="0">
                    <a:pos x="T4" y="T5"/>
                  </a:cxn>
                  <a:cxn ang="0">
                    <a:pos x="T6" y="T7"/>
                  </a:cxn>
                  <a:cxn ang="0">
                    <a:pos x="T8" y="T9"/>
                  </a:cxn>
                  <a:cxn ang="0">
                    <a:pos x="T10" y="T11"/>
                  </a:cxn>
                  <a:cxn ang="0">
                    <a:pos x="T12" y="T13"/>
                  </a:cxn>
                </a:cxnLst>
                <a:rect l="0" t="0" r="r" b="b"/>
                <a:pathLst>
                  <a:path w="200" h="285">
                    <a:moveTo>
                      <a:pt x="42" y="0"/>
                    </a:moveTo>
                    <a:cubicBezTo>
                      <a:pt x="18" y="0"/>
                      <a:pt x="0" y="19"/>
                      <a:pt x="0" y="42"/>
                    </a:cubicBezTo>
                    <a:cubicBezTo>
                      <a:pt x="0" y="243"/>
                      <a:pt x="0" y="243"/>
                      <a:pt x="0" y="243"/>
                    </a:cubicBezTo>
                    <a:cubicBezTo>
                      <a:pt x="0" y="266"/>
                      <a:pt x="18" y="285"/>
                      <a:pt x="42" y="285"/>
                    </a:cubicBezTo>
                    <a:cubicBezTo>
                      <a:pt x="200" y="285"/>
                      <a:pt x="200" y="285"/>
                      <a:pt x="200" y="285"/>
                    </a:cubicBezTo>
                    <a:cubicBezTo>
                      <a:pt x="200" y="0"/>
                      <a:pt x="200" y="0"/>
                      <a:pt x="200" y="0"/>
                    </a:cubicBezTo>
                    <a:cubicBezTo>
                      <a:pt x="42" y="0"/>
                      <a:pt x="42" y="0"/>
                      <a:pt x="4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97" name="Freeform 285"/>
              <p:cNvSpPr>
                <a:spLocks/>
              </p:cNvSpPr>
              <p:nvPr/>
            </p:nvSpPr>
            <p:spPr bwMode="gray">
              <a:xfrm>
                <a:off x="2390719" y="3046413"/>
                <a:ext cx="671513" cy="955675"/>
              </a:xfrm>
              <a:custGeom>
                <a:avLst/>
                <a:gdLst>
                  <a:gd name="T0" fmla="*/ 15 w 200"/>
                  <a:gd name="T1" fmla="*/ 243 h 285"/>
                  <a:gd name="T2" fmla="*/ 15 w 200"/>
                  <a:gd name="T3" fmla="*/ 42 h 285"/>
                  <a:gd name="T4" fmla="*/ 42 w 200"/>
                  <a:gd name="T5" fmla="*/ 16 h 285"/>
                  <a:gd name="T6" fmla="*/ 184 w 200"/>
                  <a:gd name="T7" fmla="*/ 16 h 285"/>
                  <a:gd name="T8" fmla="*/ 200 w 200"/>
                  <a:gd name="T9" fmla="*/ 16 h 285"/>
                  <a:gd name="T10" fmla="*/ 200 w 200"/>
                  <a:gd name="T11" fmla="*/ 0 h 285"/>
                  <a:gd name="T12" fmla="*/ 42 w 200"/>
                  <a:gd name="T13" fmla="*/ 0 h 285"/>
                  <a:gd name="T14" fmla="*/ 0 w 200"/>
                  <a:gd name="T15" fmla="*/ 42 h 285"/>
                  <a:gd name="T16" fmla="*/ 0 w 200"/>
                  <a:gd name="T17" fmla="*/ 243 h 285"/>
                  <a:gd name="T18" fmla="*/ 42 w 200"/>
                  <a:gd name="T19" fmla="*/ 285 h 285"/>
                  <a:gd name="T20" fmla="*/ 200 w 200"/>
                  <a:gd name="T21" fmla="*/ 285 h 285"/>
                  <a:gd name="T22" fmla="*/ 200 w 200"/>
                  <a:gd name="T23" fmla="*/ 269 h 285"/>
                  <a:gd name="T24" fmla="*/ 42 w 200"/>
                  <a:gd name="T25" fmla="*/ 269 h 285"/>
                  <a:gd name="T26" fmla="*/ 15 w 200"/>
                  <a:gd name="T27" fmla="*/ 243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0" h="285">
                    <a:moveTo>
                      <a:pt x="15" y="243"/>
                    </a:moveTo>
                    <a:cubicBezTo>
                      <a:pt x="15" y="42"/>
                      <a:pt x="15" y="42"/>
                      <a:pt x="15" y="42"/>
                    </a:cubicBezTo>
                    <a:cubicBezTo>
                      <a:pt x="15" y="28"/>
                      <a:pt x="27" y="16"/>
                      <a:pt x="42" y="16"/>
                    </a:cubicBezTo>
                    <a:cubicBezTo>
                      <a:pt x="184" y="16"/>
                      <a:pt x="184" y="16"/>
                      <a:pt x="184" y="16"/>
                    </a:cubicBezTo>
                    <a:cubicBezTo>
                      <a:pt x="200" y="16"/>
                      <a:pt x="200" y="16"/>
                      <a:pt x="200" y="16"/>
                    </a:cubicBezTo>
                    <a:cubicBezTo>
                      <a:pt x="200" y="0"/>
                      <a:pt x="200" y="0"/>
                      <a:pt x="200" y="0"/>
                    </a:cubicBezTo>
                    <a:cubicBezTo>
                      <a:pt x="42" y="0"/>
                      <a:pt x="42" y="0"/>
                      <a:pt x="42" y="0"/>
                    </a:cubicBezTo>
                    <a:cubicBezTo>
                      <a:pt x="18" y="0"/>
                      <a:pt x="0" y="19"/>
                      <a:pt x="0" y="42"/>
                    </a:cubicBezTo>
                    <a:cubicBezTo>
                      <a:pt x="0" y="243"/>
                      <a:pt x="0" y="243"/>
                      <a:pt x="0" y="243"/>
                    </a:cubicBezTo>
                    <a:cubicBezTo>
                      <a:pt x="0" y="266"/>
                      <a:pt x="18" y="285"/>
                      <a:pt x="42" y="285"/>
                    </a:cubicBezTo>
                    <a:cubicBezTo>
                      <a:pt x="200" y="285"/>
                      <a:pt x="200" y="285"/>
                      <a:pt x="200" y="285"/>
                    </a:cubicBezTo>
                    <a:cubicBezTo>
                      <a:pt x="200" y="269"/>
                      <a:pt x="200" y="269"/>
                      <a:pt x="200" y="269"/>
                    </a:cubicBezTo>
                    <a:cubicBezTo>
                      <a:pt x="42" y="269"/>
                      <a:pt x="42" y="269"/>
                      <a:pt x="42" y="269"/>
                    </a:cubicBezTo>
                    <a:cubicBezTo>
                      <a:pt x="27" y="269"/>
                      <a:pt x="15" y="257"/>
                      <a:pt x="15" y="2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98" name="Freeform 286"/>
              <p:cNvSpPr>
                <a:spLocks/>
              </p:cNvSpPr>
              <p:nvPr/>
            </p:nvSpPr>
            <p:spPr bwMode="gray">
              <a:xfrm>
                <a:off x="2338331" y="3465513"/>
                <a:ext cx="274638" cy="117475"/>
              </a:xfrm>
              <a:custGeom>
                <a:avLst/>
                <a:gdLst>
                  <a:gd name="T0" fmla="*/ 11 w 82"/>
                  <a:gd name="T1" fmla="*/ 0 h 35"/>
                  <a:gd name="T2" fmla="*/ 0 w 82"/>
                  <a:gd name="T3" fmla="*/ 10 h 35"/>
                  <a:gd name="T4" fmla="*/ 0 w 82"/>
                  <a:gd name="T5" fmla="*/ 25 h 35"/>
                  <a:gd name="T6" fmla="*/ 11 w 82"/>
                  <a:gd name="T7" fmla="*/ 35 h 35"/>
                  <a:gd name="T8" fmla="*/ 82 w 82"/>
                  <a:gd name="T9" fmla="*/ 35 h 35"/>
                  <a:gd name="T10" fmla="*/ 82 w 82"/>
                  <a:gd name="T11" fmla="*/ 0 h 35"/>
                  <a:gd name="T12" fmla="*/ 11 w 82"/>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82" h="35">
                    <a:moveTo>
                      <a:pt x="11" y="0"/>
                    </a:moveTo>
                    <a:cubicBezTo>
                      <a:pt x="5" y="0"/>
                      <a:pt x="0" y="4"/>
                      <a:pt x="0" y="10"/>
                    </a:cubicBezTo>
                    <a:cubicBezTo>
                      <a:pt x="0" y="25"/>
                      <a:pt x="0" y="25"/>
                      <a:pt x="0" y="25"/>
                    </a:cubicBezTo>
                    <a:cubicBezTo>
                      <a:pt x="0" y="30"/>
                      <a:pt x="5" y="35"/>
                      <a:pt x="11" y="35"/>
                    </a:cubicBezTo>
                    <a:cubicBezTo>
                      <a:pt x="82" y="35"/>
                      <a:pt x="82" y="35"/>
                      <a:pt x="82" y="35"/>
                    </a:cubicBezTo>
                    <a:cubicBezTo>
                      <a:pt x="82" y="0"/>
                      <a:pt x="82" y="0"/>
                      <a:pt x="82" y="0"/>
                    </a:cubicBez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799" name="Freeform 287"/>
              <p:cNvSpPr>
                <a:spLocks/>
              </p:cNvSpPr>
              <p:nvPr/>
            </p:nvSpPr>
            <p:spPr bwMode="gray">
              <a:xfrm>
                <a:off x="2998731" y="3098800"/>
                <a:ext cx="63500" cy="849312"/>
              </a:xfrm>
              <a:custGeom>
                <a:avLst/>
                <a:gdLst>
                  <a:gd name="T0" fmla="*/ 40 w 40"/>
                  <a:gd name="T1" fmla="*/ 0 h 535"/>
                  <a:gd name="T2" fmla="*/ 6 w 40"/>
                  <a:gd name="T3" fmla="*/ 0 h 535"/>
                  <a:gd name="T4" fmla="*/ 0 w 40"/>
                  <a:gd name="T5" fmla="*/ 0 h 535"/>
                  <a:gd name="T6" fmla="*/ 0 w 40"/>
                  <a:gd name="T7" fmla="*/ 535 h 535"/>
                  <a:gd name="T8" fmla="*/ 40 w 40"/>
                  <a:gd name="T9" fmla="*/ 535 h 535"/>
                  <a:gd name="T10" fmla="*/ 40 w 40"/>
                  <a:gd name="T11" fmla="*/ 0 h 535"/>
                </a:gdLst>
                <a:ahLst/>
                <a:cxnLst>
                  <a:cxn ang="0">
                    <a:pos x="T0" y="T1"/>
                  </a:cxn>
                  <a:cxn ang="0">
                    <a:pos x="T2" y="T3"/>
                  </a:cxn>
                  <a:cxn ang="0">
                    <a:pos x="T4" y="T5"/>
                  </a:cxn>
                  <a:cxn ang="0">
                    <a:pos x="T6" y="T7"/>
                  </a:cxn>
                  <a:cxn ang="0">
                    <a:pos x="T8" y="T9"/>
                  </a:cxn>
                  <a:cxn ang="0">
                    <a:pos x="T10" y="T11"/>
                  </a:cxn>
                </a:cxnLst>
                <a:rect l="0" t="0" r="r" b="b"/>
                <a:pathLst>
                  <a:path w="40" h="535">
                    <a:moveTo>
                      <a:pt x="40" y="0"/>
                    </a:moveTo>
                    <a:lnTo>
                      <a:pt x="6" y="0"/>
                    </a:lnTo>
                    <a:lnTo>
                      <a:pt x="0" y="0"/>
                    </a:lnTo>
                    <a:lnTo>
                      <a:pt x="0" y="535"/>
                    </a:lnTo>
                    <a:lnTo>
                      <a:pt x="40" y="535"/>
                    </a:lnTo>
                    <a:lnTo>
                      <a:pt x="4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800" name="Freeform 288"/>
              <p:cNvSpPr>
                <a:spLocks/>
              </p:cNvSpPr>
              <p:nvPr/>
            </p:nvSpPr>
            <p:spPr bwMode="gray">
              <a:xfrm>
                <a:off x="2998731" y="3098800"/>
                <a:ext cx="63500" cy="849312"/>
              </a:xfrm>
              <a:custGeom>
                <a:avLst/>
                <a:gdLst>
                  <a:gd name="T0" fmla="*/ 40 w 40"/>
                  <a:gd name="T1" fmla="*/ 0 h 535"/>
                  <a:gd name="T2" fmla="*/ 6 w 40"/>
                  <a:gd name="T3" fmla="*/ 0 h 535"/>
                  <a:gd name="T4" fmla="*/ 0 w 40"/>
                  <a:gd name="T5" fmla="*/ 0 h 535"/>
                  <a:gd name="T6" fmla="*/ 0 w 40"/>
                  <a:gd name="T7" fmla="*/ 535 h 535"/>
                  <a:gd name="T8" fmla="*/ 40 w 40"/>
                  <a:gd name="T9" fmla="*/ 535 h 535"/>
                  <a:gd name="T10" fmla="*/ 40 w 40"/>
                  <a:gd name="T11" fmla="*/ 0 h 535"/>
                </a:gdLst>
                <a:ahLst/>
                <a:cxnLst>
                  <a:cxn ang="0">
                    <a:pos x="T0" y="T1"/>
                  </a:cxn>
                  <a:cxn ang="0">
                    <a:pos x="T2" y="T3"/>
                  </a:cxn>
                  <a:cxn ang="0">
                    <a:pos x="T4" y="T5"/>
                  </a:cxn>
                  <a:cxn ang="0">
                    <a:pos x="T6" y="T7"/>
                  </a:cxn>
                  <a:cxn ang="0">
                    <a:pos x="T8" y="T9"/>
                  </a:cxn>
                  <a:cxn ang="0">
                    <a:pos x="T10" y="T11"/>
                  </a:cxn>
                </a:cxnLst>
                <a:rect l="0" t="0" r="r" b="b"/>
                <a:pathLst>
                  <a:path w="40" h="535">
                    <a:moveTo>
                      <a:pt x="40" y="0"/>
                    </a:moveTo>
                    <a:lnTo>
                      <a:pt x="6" y="0"/>
                    </a:lnTo>
                    <a:lnTo>
                      <a:pt x="0" y="0"/>
                    </a:lnTo>
                    <a:lnTo>
                      <a:pt x="0" y="535"/>
                    </a:lnTo>
                    <a:lnTo>
                      <a:pt x="40" y="535"/>
                    </a:lnTo>
                    <a:lnTo>
                      <a:pt x="4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801" name="Freeform 289"/>
              <p:cNvSpPr>
                <a:spLocks noEditPoints="1"/>
              </p:cNvSpPr>
              <p:nvPr/>
            </p:nvSpPr>
            <p:spPr bwMode="gray">
              <a:xfrm>
                <a:off x="2998731" y="3046413"/>
                <a:ext cx="63500" cy="955675"/>
              </a:xfrm>
              <a:custGeom>
                <a:avLst/>
                <a:gdLst>
                  <a:gd name="T0" fmla="*/ 40 w 40"/>
                  <a:gd name="T1" fmla="*/ 568 h 602"/>
                  <a:gd name="T2" fmla="*/ 40 w 40"/>
                  <a:gd name="T3" fmla="*/ 568 h 602"/>
                  <a:gd name="T4" fmla="*/ 0 w 40"/>
                  <a:gd name="T5" fmla="*/ 568 h 602"/>
                  <a:gd name="T6" fmla="*/ 0 w 40"/>
                  <a:gd name="T7" fmla="*/ 602 h 602"/>
                  <a:gd name="T8" fmla="*/ 40 w 40"/>
                  <a:gd name="T9" fmla="*/ 602 h 602"/>
                  <a:gd name="T10" fmla="*/ 40 w 40"/>
                  <a:gd name="T11" fmla="*/ 568 h 602"/>
                  <a:gd name="T12" fmla="*/ 40 w 40"/>
                  <a:gd name="T13" fmla="*/ 0 h 602"/>
                  <a:gd name="T14" fmla="*/ 0 w 40"/>
                  <a:gd name="T15" fmla="*/ 0 h 602"/>
                  <a:gd name="T16" fmla="*/ 0 w 40"/>
                  <a:gd name="T17" fmla="*/ 33 h 602"/>
                  <a:gd name="T18" fmla="*/ 6 w 40"/>
                  <a:gd name="T19" fmla="*/ 33 h 602"/>
                  <a:gd name="T20" fmla="*/ 40 w 40"/>
                  <a:gd name="T21" fmla="*/ 33 h 602"/>
                  <a:gd name="T22" fmla="*/ 40 w 40"/>
                  <a:gd name="T23"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602">
                    <a:moveTo>
                      <a:pt x="40" y="568"/>
                    </a:moveTo>
                    <a:lnTo>
                      <a:pt x="40" y="568"/>
                    </a:lnTo>
                    <a:lnTo>
                      <a:pt x="0" y="568"/>
                    </a:lnTo>
                    <a:lnTo>
                      <a:pt x="0" y="602"/>
                    </a:lnTo>
                    <a:lnTo>
                      <a:pt x="40" y="602"/>
                    </a:lnTo>
                    <a:lnTo>
                      <a:pt x="40" y="568"/>
                    </a:lnTo>
                    <a:close/>
                    <a:moveTo>
                      <a:pt x="40" y="0"/>
                    </a:moveTo>
                    <a:lnTo>
                      <a:pt x="0" y="0"/>
                    </a:lnTo>
                    <a:lnTo>
                      <a:pt x="0" y="33"/>
                    </a:lnTo>
                    <a:lnTo>
                      <a:pt x="6" y="33"/>
                    </a:lnTo>
                    <a:lnTo>
                      <a:pt x="40" y="33"/>
                    </a:lnTo>
                    <a:lnTo>
                      <a:pt x="4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802" name="Freeform 290"/>
              <p:cNvSpPr>
                <a:spLocks noEditPoints="1"/>
              </p:cNvSpPr>
              <p:nvPr/>
            </p:nvSpPr>
            <p:spPr bwMode="gray">
              <a:xfrm>
                <a:off x="2998731" y="3046413"/>
                <a:ext cx="63500" cy="955675"/>
              </a:xfrm>
              <a:custGeom>
                <a:avLst/>
                <a:gdLst>
                  <a:gd name="T0" fmla="*/ 40 w 40"/>
                  <a:gd name="T1" fmla="*/ 568 h 602"/>
                  <a:gd name="T2" fmla="*/ 40 w 40"/>
                  <a:gd name="T3" fmla="*/ 568 h 602"/>
                  <a:gd name="T4" fmla="*/ 0 w 40"/>
                  <a:gd name="T5" fmla="*/ 568 h 602"/>
                  <a:gd name="T6" fmla="*/ 0 w 40"/>
                  <a:gd name="T7" fmla="*/ 602 h 602"/>
                  <a:gd name="T8" fmla="*/ 40 w 40"/>
                  <a:gd name="T9" fmla="*/ 602 h 602"/>
                  <a:gd name="T10" fmla="*/ 40 w 40"/>
                  <a:gd name="T11" fmla="*/ 568 h 602"/>
                  <a:gd name="T12" fmla="*/ 40 w 40"/>
                  <a:gd name="T13" fmla="*/ 0 h 602"/>
                  <a:gd name="T14" fmla="*/ 0 w 40"/>
                  <a:gd name="T15" fmla="*/ 0 h 602"/>
                  <a:gd name="T16" fmla="*/ 0 w 40"/>
                  <a:gd name="T17" fmla="*/ 33 h 602"/>
                  <a:gd name="T18" fmla="*/ 6 w 40"/>
                  <a:gd name="T19" fmla="*/ 33 h 602"/>
                  <a:gd name="T20" fmla="*/ 40 w 40"/>
                  <a:gd name="T21" fmla="*/ 33 h 602"/>
                  <a:gd name="T22" fmla="*/ 40 w 40"/>
                  <a:gd name="T23"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602">
                    <a:moveTo>
                      <a:pt x="40" y="568"/>
                    </a:moveTo>
                    <a:lnTo>
                      <a:pt x="40" y="568"/>
                    </a:lnTo>
                    <a:lnTo>
                      <a:pt x="0" y="568"/>
                    </a:lnTo>
                    <a:lnTo>
                      <a:pt x="0" y="602"/>
                    </a:lnTo>
                    <a:lnTo>
                      <a:pt x="40" y="602"/>
                    </a:lnTo>
                    <a:lnTo>
                      <a:pt x="40" y="568"/>
                    </a:lnTo>
                    <a:moveTo>
                      <a:pt x="40" y="0"/>
                    </a:moveTo>
                    <a:lnTo>
                      <a:pt x="0" y="0"/>
                    </a:lnTo>
                    <a:lnTo>
                      <a:pt x="0" y="33"/>
                    </a:lnTo>
                    <a:lnTo>
                      <a:pt x="6" y="33"/>
                    </a:lnTo>
                    <a:lnTo>
                      <a:pt x="40" y="33"/>
                    </a:lnTo>
                    <a:lnTo>
                      <a:pt x="4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803" name="Freeform 291"/>
              <p:cNvSpPr>
                <a:spLocks/>
              </p:cNvSpPr>
              <p:nvPr/>
            </p:nvSpPr>
            <p:spPr bwMode="gray">
              <a:xfrm>
                <a:off x="2736794" y="3333750"/>
                <a:ext cx="96838" cy="511175"/>
              </a:xfrm>
              <a:custGeom>
                <a:avLst/>
                <a:gdLst>
                  <a:gd name="T0" fmla="*/ 61 w 61"/>
                  <a:gd name="T1" fmla="*/ 322 h 322"/>
                  <a:gd name="T2" fmla="*/ 2 w 61"/>
                  <a:gd name="T3" fmla="*/ 322 h 322"/>
                  <a:gd name="T4" fmla="*/ 0 w 61"/>
                  <a:gd name="T5" fmla="*/ 0 h 322"/>
                  <a:gd name="T6" fmla="*/ 59 w 61"/>
                  <a:gd name="T7" fmla="*/ 0 h 322"/>
                  <a:gd name="T8" fmla="*/ 61 w 61"/>
                  <a:gd name="T9" fmla="*/ 322 h 322"/>
                </a:gdLst>
                <a:ahLst/>
                <a:cxnLst>
                  <a:cxn ang="0">
                    <a:pos x="T0" y="T1"/>
                  </a:cxn>
                  <a:cxn ang="0">
                    <a:pos x="T2" y="T3"/>
                  </a:cxn>
                  <a:cxn ang="0">
                    <a:pos x="T4" y="T5"/>
                  </a:cxn>
                  <a:cxn ang="0">
                    <a:pos x="T6" y="T7"/>
                  </a:cxn>
                  <a:cxn ang="0">
                    <a:pos x="T8" y="T9"/>
                  </a:cxn>
                </a:cxnLst>
                <a:rect l="0" t="0" r="r" b="b"/>
                <a:pathLst>
                  <a:path w="61" h="322">
                    <a:moveTo>
                      <a:pt x="61" y="322"/>
                    </a:moveTo>
                    <a:lnTo>
                      <a:pt x="2" y="322"/>
                    </a:lnTo>
                    <a:lnTo>
                      <a:pt x="0" y="0"/>
                    </a:lnTo>
                    <a:lnTo>
                      <a:pt x="59" y="0"/>
                    </a:lnTo>
                    <a:lnTo>
                      <a:pt x="61" y="3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804" name="Freeform 292"/>
              <p:cNvSpPr>
                <a:spLocks/>
              </p:cNvSpPr>
              <p:nvPr/>
            </p:nvSpPr>
            <p:spPr bwMode="gray">
              <a:xfrm>
                <a:off x="2736794" y="3267075"/>
                <a:ext cx="93663" cy="66675"/>
              </a:xfrm>
              <a:custGeom>
                <a:avLst/>
                <a:gdLst>
                  <a:gd name="T0" fmla="*/ 40 w 59"/>
                  <a:gd name="T1" fmla="*/ 0 h 42"/>
                  <a:gd name="T2" fmla="*/ 21 w 59"/>
                  <a:gd name="T3" fmla="*/ 0 h 42"/>
                  <a:gd name="T4" fmla="*/ 0 w 59"/>
                  <a:gd name="T5" fmla="*/ 42 h 42"/>
                  <a:gd name="T6" fmla="*/ 59 w 59"/>
                  <a:gd name="T7" fmla="*/ 42 h 42"/>
                  <a:gd name="T8" fmla="*/ 40 w 59"/>
                  <a:gd name="T9" fmla="*/ 0 h 42"/>
                </a:gdLst>
                <a:ahLst/>
                <a:cxnLst>
                  <a:cxn ang="0">
                    <a:pos x="T0" y="T1"/>
                  </a:cxn>
                  <a:cxn ang="0">
                    <a:pos x="T2" y="T3"/>
                  </a:cxn>
                  <a:cxn ang="0">
                    <a:pos x="T4" y="T5"/>
                  </a:cxn>
                  <a:cxn ang="0">
                    <a:pos x="T6" y="T7"/>
                  </a:cxn>
                  <a:cxn ang="0">
                    <a:pos x="T8" y="T9"/>
                  </a:cxn>
                </a:cxnLst>
                <a:rect l="0" t="0" r="r" b="b"/>
                <a:pathLst>
                  <a:path w="59" h="42">
                    <a:moveTo>
                      <a:pt x="40" y="0"/>
                    </a:moveTo>
                    <a:lnTo>
                      <a:pt x="21" y="0"/>
                    </a:lnTo>
                    <a:lnTo>
                      <a:pt x="0" y="42"/>
                    </a:lnTo>
                    <a:lnTo>
                      <a:pt x="59" y="42"/>
                    </a:lnTo>
                    <a:lnTo>
                      <a:pt x="4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805" name="Rectangle 293"/>
              <p:cNvSpPr>
                <a:spLocks noChangeArrowheads="1"/>
              </p:cNvSpPr>
              <p:nvPr/>
            </p:nvSpPr>
            <p:spPr bwMode="gray">
              <a:xfrm>
                <a:off x="2770131" y="3224213"/>
                <a:ext cx="30163" cy="428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806" name="Freeform 294"/>
              <p:cNvSpPr>
                <a:spLocks/>
              </p:cNvSpPr>
              <p:nvPr/>
            </p:nvSpPr>
            <p:spPr bwMode="gray">
              <a:xfrm>
                <a:off x="2773306" y="3194050"/>
                <a:ext cx="20638" cy="30162"/>
              </a:xfrm>
              <a:custGeom>
                <a:avLst/>
                <a:gdLst>
                  <a:gd name="T0" fmla="*/ 13 w 13"/>
                  <a:gd name="T1" fmla="*/ 19 h 19"/>
                  <a:gd name="T2" fmla="*/ 13 w 13"/>
                  <a:gd name="T3" fmla="*/ 4 h 19"/>
                  <a:gd name="T4" fmla="*/ 0 w 13"/>
                  <a:gd name="T5" fmla="*/ 0 h 19"/>
                  <a:gd name="T6" fmla="*/ 0 w 13"/>
                  <a:gd name="T7" fmla="*/ 19 h 19"/>
                  <a:gd name="T8" fmla="*/ 13 w 13"/>
                  <a:gd name="T9" fmla="*/ 19 h 19"/>
                </a:gdLst>
                <a:ahLst/>
                <a:cxnLst>
                  <a:cxn ang="0">
                    <a:pos x="T0" y="T1"/>
                  </a:cxn>
                  <a:cxn ang="0">
                    <a:pos x="T2" y="T3"/>
                  </a:cxn>
                  <a:cxn ang="0">
                    <a:pos x="T4" y="T5"/>
                  </a:cxn>
                  <a:cxn ang="0">
                    <a:pos x="T6" y="T7"/>
                  </a:cxn>
                  <a:cxn ang="0">
                    <a:pos x="T8" y="T9"/>
                  </a:cxn>
                </a:cxnLst>
                <a:rect l="0" t="0" r="r" b="b"/>
                <a:pathLst>
                  <a:path w="13" h="19">
                    <a:moveTo>
                      <a:pt x="13" y="19"/>
                    </a:moveTo>
                    <a:lnTo>
                      <a:pt x="13" y="4"/>
                    </a:lnTo>
                    <a:lnTo>
                      <a:pt x="0" y="0"/>
                    </a:lnTo>
                    <a:lnTo>
                      <a:pt x="0" y="19"/>
                    </a:lnTo>
                    <a:lnTo>
                      <a:pt x="1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807" name="Rectangle 295"/>
              <p:cNvSpPr>
                <a:spLocks noChangeArrowheads="1"/>
              </p:cNvSpPr>
              <p:nvPr/>
            </p:nvSpPr>
            <p:spPr bwMode="gray">
              <a:xfrm>
                <a:off x="2751081" y="3844925"/>
                <a:ext cx="69850" cy="22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grpSp>
        <p:sp>
          <p:nvSpPr>
            <p:cNvPr id="790" name="Text Placeholder 17"/>
            <p:cNvSpPr txBox="1">
              <a:spLocks/>
            </p:cNvSpPr>
            <p:nvPr/>
          </p:nvSpPr>
          <p:spPr bwMode="gray">
            <a:xfrm>
              <a:off x="3352800" y="1511300"/>
              <a:ext cx="2671200" cy="2238216"/>
            </a:xfrm>
            <a:prstGeom prst="rect">
              <a:avLst/>
            </a:prstGeom>
            <a:grpFill/>
          </p:spPr>
          <p:txBody>
            <a:bodyPr vert="horz" lIns="252000" tIns="36000" rIns="144000" bIns="0" rtlCol="0" anchor="ctr">
              <a:noAutofit/>
            </a:bodyPr>
            <a:lstStyle>
              <a:lvl1pPr marL="0" indent="0" algn="l" defTabSz="914400" rtl="0" eaLnBrk="1" latinLnBrk="0" hangingPunct="1">
                <a:lnSpc>
                  <a:spcPct val="100000"/>
                </a:lnSpc>
                <a:spcBef>
                  <a:spcPts val="0"/>
                </a:spcBef>
                <a:spcAft>
                  <a:spcPts val="1000"/>
                </a:spcAft>
                <a:buFont typeface="Wingdings" panose="05000000000000000000" pitchFamily="2" charset="2"/>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Font typeface="Calibri Light" panose="020F030202020403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Font typeface="Calibri Light" panose="020F030202020403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Font typeface="Calibri Light" panose="020F030202020403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Font typeface="Calibri Light" panose="020F030202020403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1000"/>
                </a:spcAft>
                <a:buClrTx/>
                <a:buSzTx/>
                <a:buFont typeface="Wingdings" panose="05000000000000000000" pitchFamily="2" charset="2"/>
                <a:buNone/>
                <a:tabLst/>
                <a:defRPr/>
              </a:pPr>
              <a:endParaRPr kumimoji="0" lang="en-US" sz="2000" b="0" i="0" u="none" strike="noStrike" kern="1200" cap="none" spc="0" normalizeH="0" baseline="0" noProof="0" dirty="0">
                <a:ln>
                  <a:noFill/>
                </a:ln>
                <a:solidFill>
                  <a:prstClr val="white"/>
                </a:solidFill>
                <a:effectLst/>
                <a:uLnTx/>
                <a:uFillTx/>
                <a:latin typeface="Bebas Neue" panose="020B0506020202020201" pitchFamily="34" charset="0"/>
                <a:ea typeface="+mn-ea"/>
                <a:cs typeface="+mn-cs"/>
              </a:endParaRPr>
            </a:p>
          </p:txBody>
        </p:sp>
      </p:grpSp>
      <p:sp>
        <p:nvSpPr>
          <p:cNvPr id="3" name="Rectángulo 2">
            <a:extLst>
              <a:ext uri="{FF2B5EF4-FFF2-40B4-BE49-F238E27FC236}">
                <a16:creationId xmlns:a16="http://schemas.microsoft.com/office/drawing/2014/main" id="{E04E9BD4-6BC8-42A5-AC34-713612DE8A18}"/>
              </a:ext>
            </a:extLst>
          </p:cNvPr>
          <p:cNvSpPr/>
          <p:nvPr/>
        </p:nvSpPr>
        <p:spPr>
          <a:xfrm>
            <a:off x="0" y="497169"/>
            <a:ext cx="9462977" cy="594239"/>
          </a:xfrm>
          <a:prstGeom prst="rect">
            <a:avLst/>
          </a:prstGeom>
          <a:solidFill>
            <a:schemeClr val="bg1">
              <a:lumMod val="85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CuadroTexto 3">
            <a:extLst>
              <a:ext uri="{FF2B5EF4-FFF2-40B4-BE49-F238E27FC236}">
                <a16:creationId xmlns:a16="http://schemas.microsoft.com/office/drawing/2014/main" id="{E8220F87-D0D2-4D99-99B6-59D2C03004EE}"/>
              </a:ext>
            </a:extLst>
          </p:cNvPr>
          <p:cNvSpPr txBox="1"/>
          <p:nvPr/>
        </p:nvSpPr>
        <p:spPr>
          <a:xfrm>
            <a:off x="2290214" y="490115"/>
            <a:ext cx="5749447" cy="584775"/>
          </a:xfrm>
          <a:prstGeom prst="rect">
            <a:avLst/>
          </a:prstGeom>
          <a:noFill/>
        </p:spPr>
        <p:txBody>
          <a:bodyPr wrap="square" rtlCol="0">
            <a:spAutoFit/>
          </a:bodyPr>
          <a:lstStyle/>
          <a:p>
            <a:pPr algn="ctr"/>
            <a:r>
              <a:rPr lang="es-EC" sz="3200" b="1" dirty="0">
                <a:solidFill>
                  <a:srgbClr val="1D370B"/>
                </a:solidFill>
                <a:effectLst>
                  <a:outerShdw blurRad="38100" dist="38100" dir="2700000" algn="tl">
                    <a:srgbClr val="000000">
                      <a:alpha val="43137"/>
                    </a:srgbClr>
                  </a:outerShdw>
                </a:effectLst>
              </a:rPr>
              <a:t>MARCO METODOLÓGICO</a:t>
            </a:r>
          </a:p>
        </p:txBody>
      </p:sp>
      <p:pic>
        <p:nvPicPr>
          <p:cNvPr id="6" name="Imagen 5" descr="Imagen que contiene dibujo, ventana&#10;&#10;Descripción generada automáticamente">
            <a:extLst>
              <a:ext uri="{FF2B5EF4-FFF2-40B4-BE49-F238E27FC236}">
                <a16:creationId xmlns:a16="http://schemas.microsoft.com/office/drawing/2014/main" id="{A2343121-D16A-4892-8B2C-7738869D6AA1}"/>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29127" y="229441"/>
            <a:ext cx="1759209" cy="1536376"/>
          </a:xfrm>
          <a:prstGeom prst="rect">
            <a:avLst/>
          </a:prstGeom>
        </p:spPr>
      </p:pic>
      <p:pic>
        <p:nvPicPr>
          <p:cNvPr id="7" name="Picture 5">
            <a:extLst>
              <a:ext uri="{FF2B5EF4-FFF2-40B4-BE49-F238E27FC236}">
                <a16:creationId xmlns:a16="http://schemas.microsoft.com/office/drawing/2014/main" id="{D192CB06-86B5-4142-BBB4-CD32C116D105}"/>
              </a:ext>
            </a:extLst>
          </p:cNvPr>
          <p:cNvPicPr/>
          <p:nvPr/>
        </p:nvPicPr>
        <p:blipFill>
          <a:blip r:embed="rId3" cstate="print">
            <a:extLst>
              <a:ext uri="{28A0092B-C50C-407E-A947-70E740481C1C}">
                <a14:useLocalDpi xmlns:a14="http://schemas.microsoft.com/office/drawing/2010/main" val="0"/>
              </a:ext>
            </a:extLst>
          </a:blip>
          <a:srcRect b="18382"/>
          <a:stretch>
            <a:fillRect/>
          </a:stretch>
        </p:blipFill>
        <p:spPr bwMode="auto">
          <a:xfrm>
            <a:off x="-16335" y="185318"/>
            <a:ext cx="2471350" cy="932282"/>
          </a:xfrm>
          <a:prstGeom prst="rect">
            <a:avLst/>
          </a:prstGeom>
          <a:noFill/>
          <a:ln>
            <a:noFill/>
          </a:ln>
        </p:spPr>
      </p:pic>
      <p:pic>
        <p:nvPicPr>
          <p:cNvPr id="8" name="Imagen 7">
            <a:extLst>
              <a:ext uri="{FF2B5EF4-FFF2-40B4-BE49-F238E27FC236}">
                <a16:creationId xmlns:a16="http://schemas.microsoft.com/office/drawing/2014/main" id="{2BF47C29-B3B6-456F-9B21-C838B1D0301C}"/>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11159180" y="5948687"/>
            <a:ext cx="937659" cy="847883"/>
          </a:xfrm>
          <a:prstGeom prst="rect">
            <a:avLst/>
          </a:prstGeom>
        </p:spPr>
      </p:pic>
      <p:pic>
        <p:nvPicPr>
          <p:cNvPr id="10" name="Imagen 9" descr="Imagen que contiene Forma&#10;&#10;Descripción generada automáticamente">
            <a:extLst>
              <a:ext uri="{FF2B5EF4-FFF2-40B4-BE49-F238E27FC236}">
                <a16:creationId xmlns:a16="http://schemas.microsoft.com/office/drawing/2014/main" id="{1DCD2033-54C3-4D0C-999C-0BDCB9B52A5F}"/>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7100" y="2386664"/>
            <a:ext cx="2556831" cy="1917623"/>
          </a:xfrm>
          <a:prstGeom prst="rect">
            <a:avLst/>
          </a:prstGeom>
        </p:spPr>
      </p:pic>
      <p:sp>
        <p:nvSpPr>
          <p:cNvPr id="11" name="Text Placeholder 4">
            <a:extLst>
              <a:ext uri="{FF2B5EF4-FFF2-40B4-BE49-F238E27FC236}">
                <a16:creationId xmlns:a16="http://schemas.microsoft.com/office/drawing/2014/main" id="{BBBA6F63-60DA-4FA9-B65D-236AF483F865}"/>
              </a:ext>
            </a:extLst>
          </p:cNvPr>
          <p:cNvSpPr txBox="1">
            <a:spLocks/>
          </p:cNvSpPr>
          <p:nvPr/>
        </p:nvSpPr>
        <p:spPr bwMode="gray">
          <a:xfrm>
            <a:off x="510243" y="4119018"/>
            <a:ext cx="1859004" cy="234463"/>
          </a:xfrm>
          <a:prstGeom prst="rect">
            <a:avLst/>
          </a:prstGeom>
          <a:solidFill>
            <a:srgbClr val="3498DB"/>
          </a:solidFill>
        </p:spPr>
        <p:txBody>
          <a:bodyPr vert="horz" lIns="252000" tIns="36000" rIns="144000" bIns="0" rtlCol="0" anchor="ctr">
            <a:noAutofit/>
          </a:bodyPr>
          <a:lstStyle>
            <a:lvl1pPr marL="0" indent="0" algn="l" defTabSz="914400" rtl="0" eaLnBrk="1" latinLnBrk="0" hangingPunct="1">
              <a:lnSpc>
                <a:spcPct val="100000"/>
              </a:lnSpc>
              <a:spcBef>
                <a:spcPts val="0"/>
              </a:spcBef>
              <a:spcAft>
                <a:spcPts val="1000"/>
              </a:spcAft>
              <a:buFont typeface="Wingdings" panose="05000000000000000000" pitchFamily="2" charset="2"/>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Font typeface="Calibri Light" panose="020F030202020403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Font typeface="Calibri Light" panose="020F030202020403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Font typeface="Calibri Light" panose="020F030202020403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Font typeface="Calibri Light" panose="020F030202020403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1000"/>
              </a:spcAft>
              <a:buClrTx/>
              <a:buSzTx/>
              <a:buFont typeface="Wingdings" panose="05000000000000000000" pitchFamily="2" charset="2"/>
              <a:buNone/>
              <a:tabLst/>
              <a:defRPr/>
            </a:pPr>
            <a:endParaRPr kumimoji="0" lang="en-US" sz="2000" b="0" i="0" u="none" strike="noStrike" kern="1200" cap="none" spc="0" normalizeH="0" baseline="0" noProof="0" dirty="0">
              <a:ln>
                <a:noFill/>
              </a:ln>
              <a:solidFill>
                <a:prstClr val="white"/>
              </a:solidFill>
              <a:effectLst/>
              <a:uLnTx/>
              <a:uFillTx/>
              <a:latin typeface="Bebas Neue" panose="020B0506020202020201" pitchFamily="34" charset="0"/>
              <a:ea typeface="+mn-ea"/>
              <a:cs typeface="+mn-cs"/>
            </a:endParaRPr>
          </a:p>
        </p:txBody>
      </p:sp>
      <p:pic>
        <p:nvPicPr>
          <p:cNvPr id="13" name="Imagen 12" descr="Imagen que contiene interior, tabla, verde, papel&#10;&#10;Descripción generada automáticamente">
            <a:extLst>
              <a:ext uri="{FF2B5EF4-FFF2-40B4-BE49-F238E27FC236}">
                <a16:creationId xmlns:a16="http://schemas.microsoft.com/office/drawing/2014/main" id="{E59130A6-DA05-4DFB-A4BE-49F314934ED7}"/>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33118" y="2767581"/>
            <a:ext cx="2589803" cy="1620105"/>
          </a:xfrm>
          <a:prstGeom prst="rect">
            <a:avLst/>
          </a:prstGeom>
        </p:spPr>
      </p:pic>
      <p:pic>
        <p:nvPicPr>
          <p:cNvPr id="15" name="Imagen 14" descr="Imagen que contiene dibujo&#10;&#10;Descripción generada automáticamente">
            <a:extLst>
              <a:ext uri="{FF2B5EF4-FFF2-40B4-BE49-F238E27FC236}">
                <a16:creationId xmlns:a16="http://schemas.microsoft.com/office/drawing/2014/main" id="{08E510D8-FB84-44DD-AD16-A760DC311F91}"/>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65121" y="2365627"/>
            <a:ext cx="2262122" cy="2087115"/>
          </a:xfrm>
          <a:prstGeom prst="rect">
            <a:avLst/>
          </a:prstGeom>
        </p:spPr>
      </p:pic>
      <p:pic>
        <p:nvPicPr>
          <p:cNvPr id="17" name="Imagen 16" descr="Interfaz de usuario gráfica, Sitio web&#10;&#10;Descripción generada automáticamente">
            <a:extLst>
              <a:ext uri="{FF2B5EF4-FFF2-40B4-BE49-F238E27FC236}">
                <a16:creationId xmlns:a16="http://schemas.microsoft.com/office/drawing/2014/main" id="{47E40FB2-EBF7-4B9E-9F1C-1DBCD742C9BB}"/>
              </a:ext>
            </a:extLst>
          </p:cNvPr>
          <p:cNvPicPr>
            <a:picLocks noChangeAspect="1"/>
          </p:cNvPicPr>
          <p:nvPr/>
        </p:nvPicPr>
        <p:blipFill>
          <a:blip r:embed="rId8">
            <a:clrChange>
              <a:clrFrom>
                <a:srgbClr val="35BDB1"/>
              </a:clrFrom>
              <a:clrTo>
                <a:srgbClr val="35BDB1">
                  <a:alpha val="0"/>
                </a:srgbClr>
              </a:clrTo>
            </a:clrChange>
            <a:extLst>
              <a:ext uri="{28A0092B-C50C-407E-A947-70E740481C1C}">
                <a14:useLocalDpi xmlns:a14="http://schemas.microsoft.com/office/drawing/2010/main" val="0"/>
              </a:ext>
            </a:extLst>
          </a:blip>
          <a:stretch>
            <a:fillRect/>
          </a:stretch>
        </p:blipFill>
        <p:spPr>
          <a:xfrm>
            <a:off x="8777106" y="2091438"/>
            <a:ext cx="2718591" cy="2718591"/>
          </a:xfrm>
          <a:prstGeom prst="rect">
            <a:avLst/>
          </a:prstGeom>
        </p:spPr>
      </p:pic>
    </p:spTree>
    <p:extLst>
      <p:ext uri="{BB962C8B-B14F-4D97-AF65-F5344CB8AC3E}">
        <p14:creationId xmlns:p14="http://schemas.microsoft.com/office/powerpoint/2010/main" val="414375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CA83BBD4-0457-495D-9D11-16AE9491D596}"/>
              </a:ext>
            </a:extLst>
          </p:cNvPr>
          <p:cNvSpPr/>
          <p:nvPr/>
        </p:nvSpPr>
        <p:spPr>
          <a:xfrm>
            <a:off x="0" y="497169"/>
            <a:ext cx="9462977" cy="594239"/>
          </a:xfrm>
          <a:prstGeom prst="rect">
            <a:avLst/>
          </a:prstGeom>
          <a:solidFill>
            <a:schemeClr val="bg1">
              <a:lumMod val="85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CuadroTexto 12">
            <a:extLst>
              <a:ext uri="{FF2B5EF4-FFF2-40B4-BE49-F238E27FC236}">
                <a16:creationId xmlns:a16="http://schemas.microsoft.com/office/drawing/2014/main" id="{1431D487-4CEC-46D9-97F4-20DCDFF2AEB6}"/>
              </a:ext>
            </a:extLst>
          </p:cNvPr>
          <p:cNvSpPr txBox="1"/>
          <p:nvPr/>
        </p:nvSpPr>
        <p:spPr>
          <a:xfrm>
            <a:off x="2595151" y="515848"/>
            <a:ext cx="5749447" cy="584775"/>
          </a:xfrm>
          <a:prstGeom prst="rect">
            <a:avLst/>
          </a:prstGeom>
          <a:noFill/>
        </p:spPr>
        <p:txBody>
          <a:bodyPr wrap="square" rtlCol="0">
            <a:spAutoFit/>
          </a:bodyPr>
          <a:lstStyle/>
          <a:p>
            <a:pPr algn="ctr"/>
            <a:r>
              <a:rPr lang="es-EC" sz="3200" b="1" dirty="0">
                <a:solidFill>
                  <a:srgbClr val="1D370B"/>
                </a:solidFill>
                <a:effectLst>
                  <a:outerShdw blurRad="38100" dist="38100" dir="2700000" algn="tl">
                    <a:srgbClr val="000000">
                      <a:alpha val="43137"/>
                    </a:srgbClr>
                  </a:outerShdw>
                </a:effectLst>
              </a:rPr>
              <a:t>POBLACIÓN Y MUESTRA</a:t>
            </a:r>
          </a:p>
        </p:txBody>
      </p:sp>
      <p:pic>
        <p:nvPicPr>
          <p:cNvPr id="15" name="Picture 5">
            <a:extLst>
              <a:ext uri="{FF2B5EF4-FFF2-40B4-BE49-F238E27FC236}">
                <a16:creationId xmlns:a16="http://schemas.microsoft.com/office/drawing/2014/main" id="{F0C3C26A-9C74-4B61-9B44-2342CC916511}"/>
              </a:ext>
            </a:extLst>
          </p:cNvPr>
          <p:cNvPicPr/>
          <p:nvPr/>
        </p:nvPicPr>
        <p:blipFill>
          <a:blip r:embed="rId2" cstate="print">
            <a:extLst>
              <a:ext uri="{28A0092B-C50C-407E-A947-70E740481C1C}">
                <a14:useLocalDpi xmlns:a14="http://schemas.microsoft.com/office/drawing/2010/main" val="0"/>
              </a:ext>
            </a:extLst>
          </a:blip>
          <a:srcRect b="18382"/>
          <a:stretch>
            <a:fillRect/>
          </a:stretch>
        </p:blipFill>
        <p:spPr bwMode="auto">
          <a:xfrm>
            <a:off x="61901" y="168341"/>
            <a:ext cx="2471350" cy="932282"/>
          </a:xfrm>
          <a:prstGeom prst="rect">
            <a:avLst/>
          </a:prstGeom>
          <a:noFill/>
          <a:ln>
            <a:noFill/>
          </a:ln>
        </p:spPr>
      </p:pic>
      <p:sp>
        <p:nvSpPr>
          <p:cNvPr id="18" name="Rectángulo 17">
            <a:extLst>
              <a:ext uri="{FF2B5EF4-FFF2-40B4-BE49-F238E27FC236}">
                <a16:creationId xmlns:a16="http://schemas.microsoft.com/office/drawing/2014/main" id="{7A875A23-4871-4D4B-A4A7-8FB6A8213BD9}"/>
              </a:ext>
            </a:extLst>
          </p:cNvPr>
          <p:cNvSpPr/>
          <p:nvPr/>
        </p:nvSpPr>
        <p:spPr>
          <a:xfrm>
            <a:off x="1757964" y="1711421"/>
            <a:ext cx="4561117" cy="41256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19" name="Inhaltsplatzhalter 45">
            <a:extLst>
              <a:ext uri="{FF2B5EF4-FFF2-40B4-BE49-F238E27FC236}">
                <a16:creationId xmlns:a16="http://schemas.microsoft.com/office/drawing/2014/main" id="{797179C1-731D-4767-84B2-BDB33863BD91}"/>
              </a:ext>
            </a:extLst>
          </p:cNvPr>
          <p:cNvGraphicFramePr>
            <a:graphicFrameLocks/>
          </p:cNvGraphicFramePr>
          <p:nvPr>
            <p:extLst>
              <p:ext uri="{D42A27DB-BD31-4B8C-83A1-F6EECF244321}">
                <p14:modId xmlns:p14="http://schemas.microsoft.com/office/powerpoint/2010/main" val="4144100269"/>
              </p:ext>
            </p:extLst>
          </p:nvPr>
        </p:nvGraphicFramePr>
        <p:xfrm>
          <a:off x="1391424" y="1420236"/>
          <a:ext cx="4947442" cy="47876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2" name="Inhaltsplatzhalter 45">
            <a:extLst>
              <a:ext uri="{FF2B5EF4-FFF2-40B4-BE49-F238E27FC236}">
                <a16:creationId xmlns:a16="http://schemas.microsoft.com/office/drawing/2014/main" id="{E1DC3F96-9A81-4D22-B3D2-6BB49BBF8202}"/>
              </a:ext>
            </a:extLst>
          </p:cNvPr>
          <p:cNvGraphicFramePr>
            <a:graphicFrameLocks/>
          </p:cNvGraphicFramePr>
          <p:nvPr>
            <p:extLst>
              <p:ext uri="{D42A27DB-BD31-4B8C-83A1-F6EECF244321}">
                <p14:modId xmlns:p14="http://schemas.microsoft.com/office/powerpoint/2010/main" val="923285999"/>
              </p:ext>
            </p:extLst>
          </p:nvPr>
        </p:nvGraphicFramePr>
        <p:xfrm>
          <a:off x="1173384" y="952738"/>
          <a:ext cx="4947442" cy="5088624"/>
        </p:xfrm>
        <a:graphic>
          <a:graphicData uri="http://schemas.openxmlformats.org/drawingml/2006/chart">
            <c:chart xmlns:c="http://schemas.openxmlformats.org/drawingml/2006/chart" xmlns:r="http://schemas.openxmlformats.org/officeDocument/2006/relationships" r:id="rId4"/>
          </a:graphicData>
        </a:graphic>
      </p:graphicFrame>
      <p:pic>
        <p:nvPicPr>
          <p:cNvPr id="60" name="Imagen 59" descr="Diagrama&#10;&#10;Descripción generada automáticamente">
            <a:extLst>
              <a:ext uri="{FF2B5EF4-FFF2-40B4-BE49-F238E27FC236}">
                <a16:creationId xmlns:a16="http://schemas.microsoft.com/office/drawing/2014/main" id="{F1F8E704-0176-4468-9B99-35C7BAA41120}"/>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36513"/>
          <a:stretch/>
        </p:blipFill>
        <p:spPr>
          <a:xfrm>
            <a:off x="2792868" y="2722257"/>
            <a:ext cx="2191330" cy="2139986"/>
          </a:xfrm>
          <a:prstGeom prst="rect">
            <a:avLst/>
          </a:prstGeom>
        </p:spPr>
      </p:pic>
      <p:sp>
        <p:nvSpPr>
          <p:cNvPr id="63" name="CuadroTexto 62">
            <a:extLst>
              <a:ext uri="{FF2B5EF4-FFF2-40B4-BE49-F238E27FC236}">
                <a16:creationId xmlns:a16="http://schemas.microsoft.com/office/drawing/2014/main" id="{20AE4DD7-751D-47CC-8070-BEA94237BA39}"/>
              </a:ext>
            </a:extLst>
          </p:cNvPr>
          <p:cNvSpPr txBox="1"/>
          <p:nvPr/>
        </p:nvSpPr>
        <p:spPr>
          <a:xfrm>
            <a:off x="2295566" y="4223153"/>
            <a:ext cx="842204" cy="461665"/>
          </a:xfrm>
          <a:prstGeom prst="rect">
            <a:avLst/>
          </a:prstGeom>
          <a:noFill/>
        </p:spPr>
        <p:txBody>
          <a:bodyPr wrap="square" rtlCol="0">
            <a:spAutoFit/>
          </a:bodyPr>
          <a:lstStyle/>
          <a:p>
            <a:r>
              <a:rPr lang="es-EC" sz="2400" b="1" dirty="0">
                <a:solidFill>
                  <a:schemeClr val="bg1"/>
                </a:solidFill>
              </a:rPr>
              <a:t>74%</a:t>
            </a:r>
          </a:p>
        </p:txBody>
      </p:sp>
      <p:sp>
        <p:nvSpPr>
          <p:cNvPr id="65" name="CuadroTexto 64">
            <a:extLst>
              <a:ext uri="{FF2B5EF4-FFF2-40B4-BE49-F238E27FC236}">
                <a16:creationId xmlns:a16="http://schemas.microsoft.com/office/drawing/2014/main" id="{C7C7935E-A5DD-43E7-936C-1FD1B3303F0C}"/>
              </a:ext>
            </a:extLst>
          </p:cNvPr>
          <p:cNvSpPr txBox="1"/>
          <p:nvPr/>
        </p:nvSpPr>
        <p:spPr>
          <a:xfrm>
            <a:off x="4403083" y="1986007"/>
            <a:ext cx="842204" cy="461665"/>
          </a:xfrm>
          <a:prstGeom prst="rect">
            <a:avLst/>
          </a:prstGeom>
          <a:noFill/>
        </p:spPr>
        <p:txBody>
          <a:bodyPr wrap="square" rtlCol="0">
            <a:spAutoFit/>
          </a:bodyPr>
          <a:lstStyle/>
          <a:p>
            <a:r>
              <a:rPr lang="es-EC" sz="2400" b="1" dirty="0"/>
              <a:t>26%</a:t>
            </a:r>
          </a:p>
        </p:txBody>
      </p:sp>
      <p:sp>
        <p:nvSpPr>
          <p:cNvPr id="66" name="Rectángulo 65">
            <a:extLst>
              <a:ext uri="{FF2B5EF4-FFF2-40B4-BE49-F238E27FC236}">
                <a16:creationId xmlns:a16="http://schemas.microsoft.com/office/drawing/2014/main" id="{F9979FF6-C10D-4D1A-A923-313712025259}"/>
              </a:ext>
            </a:extLst>
          </p:cNvPr>
          <p:cNvSpPr/>
          <p:nvPr/>
        </p:nvSpPr>
        <p:spPr>
          <a:xfrm>
            <a:off x="6584609" y="2958441"/>
            <a:ext cx="4214033" cy="1077218"/>
          </a:xfrm>
          <a:prstGeom prst="rect">
            <a:avLst/>
          </a:prstGeom>
          <a:solidFill>
            <a:schemeClr val="bg2">
              <a:lumMod val="90000"/>
            </a:schemeClr>
          </a:solidFill>
        </p:spPr>
        <p:txBody>
          <a:bodyPr wrap="square">
            <a:spAutoFit/>
          </a:bodyPr>
          <a:lstStyle/>
          <a:p>
            <a:pPr algn="ctr"/>
            <a:r>
              <a:rPr lang="es-EC" sz="3200" b="1" dirty="0">
                <a:solidFill>
                  <a:srgbClr val="002060"/>
                </a:solidFill>
              </a:rPr>
              <a:t>MUESTREO POR CONVENIENCIA</a:t>
            </a:r>
          </a:p>
        </p:txBody>
      </p:sp>
      <p:pic>
        <p:nvPicPr>
          <p:cNvPr id="69" name="Imagen 68" descr="Imagen que contiene Forma&#10;&#10;Descripción generada automáticamente">
            <a:extLst>
              <a:ext uri="{FF2B5EF4-FFF2-40B4-BE49-F238E27FC236}">
                <a16:creationId xmlns:a16="http://schemas.microsoft.com/office/drawing/2014/main" id="{39871A44-FA89-4E43-BF74-55C83DDC7C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5456" y="2481658"/>
            <a:ext cx="313643" cy="627286"/>
          </a:xfrm>
          <a:prstGeom prst="rect">
            <a:avLst/>
          </a:prstGeom>
        </p:spPr>
      </p:pic>
      <p:pic>
        <p:nvPicPr>
          <p:cNvPr id="70" name="Imagen 69" descr="Imagen que contiene Forma&#10;&#10;Descripción generada automáticamente">
            <a:extLst>
              <a:ext uri="{FF2B5EF4-FFF2-40B4-BE49-F238E27FC236}">
                <a16:creationId xmlns:a16="http://schemas.microsoft.com/office/drawing/2014/main" id="{70146F9F-4E82-472A-86E4-EDFE113A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8465" y="2243044"/>
            <a:ext cx="313643" cy="627286"/>
          </a:xfrm>
          <a:prstGeom prst="rect">
            <a:avLst/>
          </a:prstGeom>
        </p:spPr>
      </p:pic>
      <p:pic>
        <p:nvPicPr>
          <p:cNvPr id="72" name="Imagen 71" descr="Imagen que contiene Forma&#10;&#10;Descripción generada automáticamente">
            <a:extLst>
              <a:ext uri="{FF2B5EF4-FFF2-40B4-BE49-F238E27FC236}">
                <a16:creationId xmlns:a16="http://schemas.microsoft.com/office/drawing/2014/main" id="{64747A16-53B3-4B8C-B957-E4EA4466DC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1298" y="2885515"/>
            <a:ext cx="313643" cy="627286"/>
          </a:xfrm>
          <a:prstGeom prst="rect">
            <a:avLst/>
          </a:prstGeom>
        </p:spPr>
      </p:pic>
      <p:pic>
        <p:nvPicPr>
          <p:cNvPr id="79" name="Gráfico 78">
            <a:extLst>
              <a:ext uri="{FF2B5EF4-FFF2-40B4-BE49-F238E27FC236}">
                <a16:creationId xmlns:a16="http://schemas.microsoft.com/office/drawing/2014/main" id="{BA76BA59-8066-4A65-A3ED-F2DB388F3C8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18320" y="4691231"/>
            <a:ext cx="313016" cy="626400"/>
          </a:xfrm>
          <a:prstGeom prst="rect">
            <a:avLst/>
          </a:prstGeom>
        </p:spPr>
      </p:pic>
      <p:pic>
        <p:nvPicPr>
          <p:cNvPr id="80" name="Gráfico 79">
            <a:extLst>
              <a:ext uri="{FF2B5EF4-FFF2-40B4-BE49-F238E27FC236}">
                <a16:creationId xmlns:a16="http://schemas.microsoft.com/office/drawing/2014/main" id="{EAEF206D-FBE6-452F-965B-28C052C5D20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16668" y="4637756"/>
            <a:ext cx="313016" cy="626400"/>
          </a:xfrm>
          <a:prstGeom prst="rect">
            <a:avLst/>
          </a:prstGeom>
        </p:spPr>
      </p:pic>
      <p:pic>
        <p:nvPicPr>
          <p:cNvPr id="82" name="Gráfico 81">
            <a:extLst>
              <a:ext uri="{FF2B5EF4-FFF2-40B4-BE49-F238E27FC236}">
                <a16:creationId xmlns:a16="http://schemas.microsoft.com/office/drawing/2014/main" id="{2DCFA5C5-549A-4D55-B306-C85AA2E652F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14923" y="5213835"/>
            <a:ext cx="313016" cy="626400"/>
          </a:xfrm>
          <a:prstGeom prst="rect">
            <a:avLst/>
          </a:prstGeom>
        </p:spPr>
      </p:pic>
      <p:pic>
        <p:nvPicPr>
          <p:cNvPr id="84" name="Gráfico 83">
            <a:extLst>
              <a:ext uri="{FF2B5EF4-FFF2-40B4-BE49-F238E27FC236}">
                <a16:creationId xmlns:a16="http://schemas.microsoft.com/office/drawing/2014/main" id="{0DE29BA1-F925-425D-805E-C690313818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63557" y="4349603"/>
            <a:ext cx="313016" cy="626400"/>
          </a:xfrm>
          <a:prstGeom prst="rect">
            <a:avLst/>
          </a:prstGeom>
        </p:spPr>
      </p:pic>
      <p:pic>
        <p:nvPicPr>
          <p:cNvPr id="86" name="Gráfico 85">
            <a:extLst>
              <a:ext uri="{FF2B5EF4-FFF2-40B4-BE49-F238E27FC236}">
                <a16:creationId xmlns:a16="http://schemas.microsoft.com/office/drawing/2014/main" id="{EB57FE53-59D7-464B-A969-391FE3847FF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97592" y="4584281"/>
            <a:ext cx="313016" cy="626400"/>
          </a:xfrm>
          <a:prstGeom prst="rect">
            <a:avLst/>
          </a:prstGeom>
        </p:spPr>
      </p:pic>
      <p:pic>
        <p:nvPicPr>
          <p:cNvPr id="88" name="Gráfico 87">
            <a:extLst>
              <a:ext uri="{FF2B5EF4-FFF2-40B4-BE49-F238E27FC236}">
                <a16:creationId xmlns:a16="http://schemas.microsoft.com/office/drawing/2014/main" id="{D53A6E52-5B37-488D-BCF4-98DE4E6056A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14324" y="3672225"/>
            <a:ext cx="313016" cy="626400"/>
          </a:xfrm>
          <a:prstGeom prst="rect">
            <a:avLst/>
          </a:prstGeom>
        </p:spPr>
      </p:pic>
      <p:pic>
        <p:nvPicPr>
          <p:cNvPr id="90" name="Gráfico 89">
            <a:extLst>
              <a:ext uri="{FF2B5EF4-FFF2-40B4-BE49-F238E27FC236}">
                <a16:creationId xmlns:a16="http://schemas.microsoft.com/office/drawing/2014/main" id="{4D02C870-ED25-4C90-B1BE-8D54AD5BE4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73451" y="3618768"/>
            <a:ext cx="313016" cy="626400"/>
          </a:xfrm>
          <a:prstGeom prst="rect">
            <a:avLst/>
          </a:prstGeom>
        </p:spPr>
      </p:pic>
      <p:pic>
        <p:nvPicPr>
          <p:cNvPr id="92" name="Gráfico 91">
            <a:extLst>
              <a:ext uri="{FF2B5EF4-FFF2-40B4-BE49-F238E27FC236}">
                <a16:creationId xmlns:a16="http://schemas.microsoft.com/office/drawing/2014/main" id="{FDFD950F-E216-4D92-B147-6C693DD69E6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47724" y="5071647"/>
            <a:ext cx="313016" cy="626400"/>
          </a:xfrm>
          <a:prstGeom prst="rect">
            <a:avLst/>
          </a:prstGeom>
        </p:spPr>
      </p:pic>
      <p:sp>
        <p:nvSpPr>
          <p:cNvPr id="94" name="Rectángulo 93">
            <a:extLst>
              <a:ext uri="{FF2B5EF4-FFF2-40B4-BE49-F238E27FC236}">
                <a16:creationId xmlns:a16="http://schemas.microsoft.com/office/drawing/2014/main" id="{A0F825CF-34A9-493A-ACF4-D33B67916B21}"/>
              </a:ext>
            </a:extLst>
          </p:cNvPr>
          <p:cNvSpPr/>
          <p:nvPr/>
        </p:nvSpPr>
        <p:spPr>
          <a:xfrm>
            <a:off x="7082203" y="4775948"/>
            <a:ext cx="3218844" cy="400110"/>
          </a:xfrm>
          <a:prstGeom prst="rect">
            <a:avLst/>
          </a:prstGeom>
          <a:solidFill>
            <a:schemeClr val="accent6">
              <a:lumMod val="50000"/>
            </a:schemeClr>
          </a:solidFill>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s-EC" sz="2000" b="1" dirty="0">
                <a:solidFill>
                  <a:schemeClr val="bg1"/>
                </a:solidFill>
              </a:rPr>
              <a:t>19 MILITARES</a:t>
            </a:r>
          </a:p>
        </p:txBody>
      </p:sp>
      <p:grpSp>
        <p:nvGrpSpPr>
          <p:cNvPr id="97" name="Grupo 96">
            <a:extLst>
              <a:ext uri="{FF2B5EF4-FFF2-40B4-BE49-F238E27FC236}">
                <a16:creationId xmlns:a16="http://schemas.microsoft.com/office/drawing/2014/main" id="{92A427D1-44F8-4A48-A86A-DCD36AD914B1}"/>
              </a:ext>
            </a:extLst>
          </p:cNvPr>
          <p:cNvGrpSpPr/>
          <p:nvPr/>
        </p:nvGrpSpPr>
        <p:grpSpPr>
          <a:xfrm>
            <a:off x="5987565" y="4493061"/>
            <a:ext cx="1341726" cy="824570"/>
            <a:chOff x="9695853" y="3596631"/>
            <a:chExt cx="1151828" cy="707866"/>
          </a:xfrm>
        </p:grpSpPr>
        <p:pic>
          <p:nvPicPr>
            <p:cNvPr id="98" name="Picture 2" descr="https://www.formfonts.com/files/1/12626/three-navy-officers-navy-look_FF_Model_ID12626_1_NG_20_00.jpg">
              <a:extLst>
                <a:ext uri="{FF2B5EF4-FFF2-40B4-BE49-F238E27FC236}">
                  <a16:creationId xmlns:a16="http://schemas.microsoft.com/office/drawing/2014/main" id="{C20529B5-1645-4139-AC06-393CAC81029C}"/>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30401" r="29732" b="70018"/>
            <a:stretch/>
          </p:blipFill>
          <p:spPr bwMode="auto">
            <a:xfrm flipH="1">
              <a:off x="9956695" y="3596631"/>
              <a:ext cx="738586" cy="55546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9" name="Picture 2" descr="https://www.formfonts.com/files/1/12626/three-navy-officers-navy-look_FF_Model_ID12626_1_NG_20_00.jpg">
              <a:extLst>
                <a:ext uri="{FF2B5EF4-FFF2-40B4-BE49-F238E27FC236}">
                  <a16:creationId xmlns:a16="http://schemas.microsoft.com/office/drawing/2014/main" id="{9FBF1BAD-547E-4909-8281-4CC8081582E6}"/>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30401" r="29732" b="70018"/>
            <a:stretch/>
          </p:blipFill>
          <p:spPr bwMode="auto">
            <a:xfrm flipH="1">
              <a:off x="10109095" y="3749031"/>
              <a:ext cx="738586" cy="55546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0" name="Picture 2" descr="https://www.formfonts.com/files/1/12626/three-navy-officers-navy-look_FF_Model_ID12626_1_NG_20_00.jpg">
              <a:extLst>
                <a:ext uri="{FF2B5EF4-FFF2-40B4-BE49-F238E27FC236}">
                  <a16:creationId xmlns:a16="http://schemas.microsoft.com/office/drawing/2014/main" id="{7BA9535F-50F0-4049-BC75-F5579DEC3B39}"/>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30401" r="29732" b="70018"/>
            <a:stretch/>
          </p:blipFill>
          <p:spPr bwMode="auto">
            <a:xfrm flipH="1">
              <a:off x="9695853" y="3749031"/>
              <a:ext cx="738586" cy="555466"/>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01" name="Flecha: hacia abajo 100">
            <a:extLst>
              <a:ext uri="{FF2B5EF4-FFF2-40B4-BE49-F238E27FC236}">
                <a16:creationId xmlns:a16="http://schemas.microsoft.com/office/drawing/2014/main" id="{AE6E836B-AB26-42D6-A1D9-D043C0E71CE1}"/>
              </a:ext>
            </a:extLst>
          </p:cNvPr>
          <p:cNvSpPr/>
          <p:nvPr/>
        </p:nvSpPr>
        <p:spPr>
          <a:xfrm>
            <a:off x="8387045" y="4174971"/>
            <a:ext cx="407235" cy="461665"/>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102" name="Gruppieren 60502">
            <a:extLst>
              <a:ext uri="{FF2B5EF4-FFF2-40B4-BE49-F238E27FC236}">
                <a16:creationId xmlns:a16="http://schemas.microsoft.com/office/drawing/2014/main" id="{B01F2E9A-A90A-4284-B271-673168E584C5}"/>
              </a:ext>
            </a:extLst>
          </p:cNvPr>
          <p:cNvGrpSpPr>
            <a:grpSpLocks noChangeAspect="1"/>
          </p:cNvGrpSpPr>
          <p:nvPr/>
        </p:nvGrpSpPr>
        <p:grpSpPr bwMode="gray">
          <a:xfrm>
            <a:off x="8777218" y="515848"/>
            <a:ext cx="993568" cy="647044"/>
            <a:chOff x="5381625" y="5462588"/>
            <a:chExt cx="1028701" cy="669926"/>
          </a:xfrm>
        </p:grpSpPr>
        <p:sp>
          <p:nvSpPr>
            <p:cNvPr id="103" name="Freeform 58">
              <a:extLst>
                <a:ext uri="{FF2B5EF4-FFF2-40B4-BE49-F238E27FC236}">
                  <a16:creationId xmlns:a16="http://schemas.microsoft.com/office/drawing/2014/main" id="{54BA0DED-4849-4121-9D48-07E2A712EEE7}"/>
                </a:ext>
              </a:extLst>
            </p:cNvPr>
            <p:cNvSpPr>
              <a:spLocks/>
            </p:cNvSpPr>
            <p:nvPr/>
          </p:nvSpPr>
          <p:spPr bwMode="gray">
            <a:xfrm>
              <a:off x="5381625" y="5462588"/>
              <a:ext cx="439738" cy="534988"/>
            </a:xfrm>
            <a:custGeom>
              <a:avLst/>
              <a:gdLst>
                <a:gd name="T0" fmla="*/ 106 w 117"/>
                <a:gd name="T1" fmla="*/ 85 h 142"/>
                <a:gd name="T2" fmla="*/ 84 w 117"/>
                <a:gd name="T3" fmla="*/ 73 h 142"/>
                <a:gd name="T4" fmla="*/ 76 w 117"/>
                <a:gd name="T5" fmla="*/ 68 h 142"/>
                <a:gd name="T6" fmla="*/ 74 w 117"/>
                <a:gd name="T7" fmla="*/ 61 h 142"/>
                <a:gd name="T8" fmla="*/ 74 w 117"/>
                <a:gd name="T9" fmla="*/ 61 h 142"/>
                <a:gd name="T10" fmla="*/ 79 w 117"/>
                <a:gd name="T11" fmla="*/ 51 h 142"/>
                <a:gd name="T12" fmla="*/ 83 w 117"/>
                <a:gd name="T13" fmla="*/ 44 h 142"/>
                <a:gd name="T14" fmla="*/ 82 w 117"/>
                <a:gd name="T15" fmla="*/ 36 h 142"/>
                <a:gd name="T16" fmla="*/ 82 w 117"/>
                <a:gd name="T17" fmla="*/ 35 h 142"/>
                <a:gd name="T18" fmla="*/ 70 w 117"/>
                <a:gd name="T19" fmla="*/ 8 h 142"/>
                <a:gd name="T20" fmla="*/ 48 w 117"/>
                <a:gd name="T21" fmla="*/ 5 h 142"/>
                <a:gd name="T22" fmla="*/ 34 w 117"/>
                <a:gd name="T23" fmla="*/ 23 h 142"/>
                <a:gd name="T24" fmla="*/ 34 w 117"/>
                <a:gd name="T25" fmla="*/ 37 h 142"/>
                <a:gd name="T26" fmla="*/ 34 w 117"/>
                <a:gd name="T27" fmla="*/ 45 h 142"/>
                <a:gd name="T28" fmla="*/ 37 w 117"/>
                <a:gd name="T29" fmla="*/ 49 h 142"/>
                <a:gd name="T30" fmla="*/ 41 w 117"/>
                <a:gd name="T31" fmla="*/ 60 h 142"/>
                <a:gd name="T32" fmla="*/ 41 w 117"/>
                <a:gd name="T33" fmla="*/ 60 h 142"/>
                <a:gd name="T34" fmla="*/ 41 w 117"/>
                <a:gd name="T35" fmla="*/ 67 h 142"/>
                <a:gd name="T36" fmla="*/ 41 w 117"/>
                <a:gd name="T37" fmla="*/ 66 h 142"/>
                <a:gd name="T38" fmla="*/ 19 w 117"/>
                <a:gd name="T39" fmla="*/ 77 h 142"/>
                <a:gd name="T40" fmla="*/ 10 w 117"/>
                <a:gd name="T41" fmla="*/ 83 h 142"/>
                <a:gd name="T42" fmla="*/ 0 w 117"/>
                <a:gd name="T43" fmla="*/ 123 h 142"/>
                <a:gd name="T44" fmla="*/ 4 w 117"/>
                <a:gd name="T45" fmla="*/ 131 h 142"/>
                <a:gd name="T46" fmla="*/ 58 w 117"/>
                <a:gd name="T47" fmla="*/ 141 h 142"/>
                <a:gd name="T48" fmla="*/ 111 w 117"/>
                <a:gd name="T49" fmla="*/ 132 h 142"/>
                <a:gd name="T50" fmla="*/ 114 w 117"/>
                <a:gd name="T51" fmla="*/ 129 h 142"/>
                <a:gd name="T52" fmla="*/ 106 w 117"/>
                <a:gd name="T53" fmla="*/ 8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7" h="142">
                  <a:moveTo>
                    <a:pt x="106" y="85"/>
                  </a:moveTo>
                  <a:cubicBezTo>
                    <a:pt x="104" y="78"/>
                    <a:pt x="84" y="73"/>
                    <a:pt x="84" y="73"/>
                  </a:cubicBezTo>
                  <a:cubicBezTo>
                    <a:pt x="80" y="70"/>
                    <a:pt x="77" y="68"/>
                    <a:pt x="76" y="68"/>
                  </a:cubicBezTo>
                  <a:cubicBezTo>
                    <a:pt x="75" y="66"/>
                    <a:pt x="74" y="64"/>
                    <a:pt x="74" y="61"/>
                  </a:cubicBezTo>
                  <a:cubicBezTo>
                    <a:pt x="74" y="61"/>
                    <a:pt x="74" y="61"/>
                    <a:pt x="74" y="61"/>
                  </a:cubicBezTo>
                  <a:cubicBezTo>
                    <a:pt x="77" y="58"/>
                    <a:pt x="78" y="54"/>
                    <a:pt x="79" y="51"/>
                  </a:cubicBezTo>
                  <a:cubicBezTo>
                    <a:pt x="82" y="50"/>
                    <a:pt x="83" y="44"/>
                    <a:pt x="83" y="44"/>
                  </a:cubicBezTo>
                  <a:cubicBezTo>
                    <a:pt x="85" y="38"/>
                    <a:pt x="83" y="37"/>
                    <a:pt x="82" y="36"/>
                  </a:cubicBezTo>
                  <a:cubicBezTo>
                    <a:pt x="82" y="35"/>
                    <a:pt x="82" y="35"/>
                    <a:pt x="82" y="35"/>
                  </a:cubicBezTo>
                  <a:cubicBezTo>
                    <a:pt x="82" y="33"/>
                    <a:pt x="86" y="11"/>
                    <a:pt x="70" y="8"/>
                  </a:cubicBezTo>
                  <a:cubicBezTo>
                    <a:pt x="63" y="0"/>
                    <a:pt x="48" y="5"/>
                    <a:pt x="48" y="5"/>
                  </a:cubicBezTo>
                  <a:cubicBezTo>
                    <a:pt x="35" y="8"/>
                    <a:pt x="34" y="23"/>
                    <a:pt x="34" y="23"/>
                  </a:cubicBezTo>
                  <a:cubicBezTo>
                    <a:pt x="34" y="31"/>
                    <a:pt x="34" y="37"/>
                    <a:pt x="34" y="37"/>
                  </a:cubicBezTo>
                  <a:cubicBezTo>
                    <a:pt x="32" y="37"/>
                    <a:pt x="34" y="45"/>
                    <a:pt x="34" y="45"/>
                  </a:cubicBezTo>
                  <a:cubicBezTo>
                    <a:pt x="34" y="49"/>
                    <a:pt x="36" y="49"/>
                    <a:pt x="37" y="49"/>
                  </a:cubicBezTo>
                  <a:cubicBezTo>
                    <a:pt x="38" y="53"/>
                    <a:pt x="40" y="57"/>
                    <a:pt x="41" y="60"/>
                  </a:cubicBezTo>
                  <a:cubicBezTo>
                    <a:pt x="41" y="60"/>
                    <a:pt x="41" y="60"/>
                    <a:pt x="41" y="60"/>
                  </a:cubicBezTo>
                  <a:cubicBezTo>
                    <a:pt x="41" y="60"/>
                    <a:pt x="42" y="63"/>
                    <a:pt x="41" y="67"/>
                  </a:cubicBezTo>
                  <a:cubicBezTo>
                    <a:pt x="41" y="66"/>
                    <a:pt x="41" y="66"/>
                    <a:pt x="41" y="66"/>
                  </a:cubicBezTo>
                  <a:cubicBezTo>
                    <a:pt x="39" y="71"/>
                    <a:pt x="19" y="77"/>
                    <a:pt x="19" y="77"/>
                  </a:cubicBezTo>
                  <a:cubicBezTo>
                    <a:pt x="12" y="79"/>
                    <a:pt x="10" y="83"/>
                    <a:pt x="10" y="83"/>
                  </a:cubicBezTo>
                  <a:cubicBezTo>
                    <a:pt x="2" y="95"/>
                    <a:pt x="0" y="123"/>
                    <a:pt x="0" y="123"/>
                  </a:cubicBezTo>
                  <a:cubicBezTo>
                    <a:pt x="1" y="130"/>
                    <a:pt x="4" y="131"/>
                    <a:pt x="4" y="131"/>
                  </a:cubicBezTo>
                  <a:cubicBezTo>
                    <a:pt x="24" y="139"/>
                    <a:pt x="58" y="141"/>
                    <a:pt x="58" y="141"/>
                  </a:cubicBezTo>
                  <a:cubicBezTo>
                    <a:pt x="91" y="142"/>
                    <a:pt x="111" y="132"/>
                    <a:pt x="111" y="132"/>
                  </a:cubicBezTo>
                  <a:cubicBezTo>
                    <a:pt x="114" y="130"/>
                    <a:pt x="114" y="129"/>
                    <a:pt x="114" y="129"/>
                  </a:cubicBezTo>
                  <a:cubicBezTo>
                    <a:pt x="117" y="108"/>
                    <a:pt x="106" y="85"/>
                    <a:pt x="106" y="8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 name="Freeform 59">
              <a:extLst>
                <a:ext uri="{FF2B5EF4-FFF2-40B4-BE49-F238E27FC236}">
                  <a16:creationId xmlns:a16="http://schemas.microsoft.com/office/drawing/2014/main" id="{F60828C1-C329-4E87-8B6A-E0845359DFEE}"/>
                </a:ext>
              </a:extLst>
            </p:cNvPr>
            <p:cNvSpPr>
              <a:spLocks/>
            </p:cNvSpPr>
            <p:nvPr/>
          </p:nvSpPr>
          <p:spPr bwMode="gray">
            <a:xfrm>
              <a:off x="5970588" y="5462588"/>
              <a:ext cx="439738" cy="534988"/>
            </a:xfrm>
            <a:custGeom>
              <a:avLst/>
              <a:gdLst>
                <a:gd name="T0" fmla="*/ 106 w 117"/>
                <a:gd name="T1" fmla="*/ 85 h 142"/>
                <a:gd name="T2" fmla="*/ 84 w 117"/>
                <a:gd name="T3" fmla="*/ 73 h 142"/>
                <a:gd name="T4" fmla="*/ 76 w 117"/>
                <a:gd name="T5" fmla="*/ 68 h 142"/>
                <a:gd name="T6" fmla="*/ 74 w 117"/>
                <a:gd name="T7" fmla="*/ 61 h 142"/>
                <a:gd name="T8" fmla="*/ 74 w 117"/>
                <a:gd name="T9" fmla="*/ 61 h 142"/>
                <a:gd name="T10" fmla="*/ 79 w 117"/>
                <a:gd name="T11" fmla="*/ 51 h 142"/>
                <a:gd name="T12" fmla="*/ 83 w 117"/>
                <a:gd name="T13" fmla="*/ 44 h 142"/>
                <a:gd name="T14" fmla="*/ 82 w 117"/>
                <a:gd name="T15" fmla="*/ 36 h 142"/>
                <a:gd name="T16" fmla="*/ 82 w 117"/>
                <a:gd name="T17" fmla="*/ 35 h 142"/>
                <a:gd name="T18" fmla="*/ 70 w 117"/>
                <a:gd name="T19" fmla="*/ 8 h 142"/>
                <a:gd name="T20" fmla="*/ 48 w 117"/>
                <a:gd name="T21" fmla="*/ 5 h 142"/>
                <a:gd name="T22" fmla="*/ 33 w 117"/>
                <a:gd name="T23" fmla="*/ 23 h 142"/>
                <a:gd name="T24" fmla="*/ 34 w 117"/>
                <a:gd name="T25" fmla="*/ 37 h 142"/>
                <a:gd name="T26" fmla="*/ 34 w 117"/>
                <a:gd name="T27" fmla="*/ 45 h 142"/>
                <a:gd name="T28" fmla="*/ 37 w 117"/>
                <a:gd name="T29" fmla="*/ 49 h 142"/>
                <a:gd name="T30" fmla="*/ 41 w 117"/>
                <a:gd name="T31" fmla="*/ 60 h 142"/>
                <a:gd name="T32" fmla="*/ 41 w 117"/>
                <a:gd name="T33" fmla="*/ 60 h 142"/>
                <a:gd name="T34" fmla="*/ 40 w 117"/>
                <a:gd name="T35" fmla="*/ 67 h 142"/>
                <a:gd name="T36" fmla="*/ 40 w 117"/>
                <a:gd name="T37" fmla="*/ 66 h 142"/>
                <a:gd name="T38" fmla="*/ 18 w 117"/>
                <a:gd name="T39" fmla="*/ 77 h 142"/>
                <a:gd name="T40" fmla="*/ 10 w 117"/>
                <a:gd name="T41" fmla="*/ 83 h 142"/>
                <a:gd name="T42" fmla="*/ 0 w 117"/>
                <a:gd name="T43" fmla="*/ 123 h 142"/>
                <a:gd name="T44" fmla="*/ 4 w 117"/>
                <a:gd name="T45" fmla="*/ 131 h 142"/>
                <a:gd name="T46" fmla="*/ 58 w 117"/>
                <a:gd name="T47" fmla="*/ 141 h 142"/>
                <a:gd name="T48" fmla="*/ 111 w 117"/>
                <a:gd name="T49" fmla="*/ 132 h 142"/>
                <a:gd name="T50" fmla="*/ 114 w 117"/>
                <a:gd name="T51" fmla="*/ 129 h 142"/>
                <a:gd name="T52" fmla="*/ 106 w 117"/>
                <a:gd name="T53" fmla="*/ 8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7" h="142">
                  <a:moveTo>
                    <a:pt x="106" y="85"/>
                  </a:moveTo>
                  <a:cubicBezTo>
                    <a:pt x="104" y="78"/>
                    <a:pt x="84" y="73"/>
                    <a:pt x="84" y="73"/>
                  </a:cubicBezTo>
                  <a:cubicBezTo>
                    <a:pt x="80" y="70"/>
                    <a:pt x="77" y="68"/>
                    <a:pt x="76" y="68"/>
                  </a:cubicBezTo>
                  <a:cubicBezTo>
                    <a:pt x="75" y="66"/>
                    <a:pt x="74" y="64"/>
                    <a:pt x="74" y="61"/>
                  </a:cubicBezTo>
                  <a:cubicBezTo>
                    <a:pt x="74" y="61"/>
                    <a:pt x="74" y="61"/>
                    <a:pt x="74" y="61"/>
                  </a:cubicBezTo>
                  <a:cubicBezTo>
                    <a:pt x="76" y="58"/>
                    <a:pt x="78" y="54"/>
                    <a:pt x="79" y="51"/>
                  </a:cubicBezTo>
                  <a:cubicBezTo>
                    <a:pt x="82" y="50"/>
                    <a:pt x="83" y="44"/>
                    <a:pt x="83" y="44"/>
                  </a:cubicBezTo>
                  <a:cubicBezTo>
                    <a:pt x="85" y="38"/>
                    <a:pt x="83" y="37"/>
                    <a:pt x="82" y="36"/>
                  </a:cubicBezTo>
                  <a:cubicBezTo>
                    <a:pt x="82" y="35"/>
                    <a:pt x="82" y="35"/>
                    <a:pt x="82" y="35"/>
                  </a:cubicBezTo>
                  <a:cubicBezTo>
                    <a:pt x="82" y="33"/>
                    <a:pt x="86" y="11"/>
                    <a:pt x="70" y="8"/>
                  </a:cubicBezTo>
                  <a:cubicBezTo>
                    <a:pt x="62" y="0"/>
                    <a:pt x="48" y="5"/>
                    <a:pt x="48" y="5"/>
                  </a:cubicBezTo>
                  <a:cubicBezTo>
                    <a:pt x="35" y="8"/>
                    <a:pt x="33" y="23"/>
                    <a:pt x="33" y="23"/>
                  </a:cubicBezTo>
                  <a:cubicBezTo>
                    <a:pt x="33" y="31"/>
                    <a:pt x="34" y="37"/>
                    <a:pt x="34" y="37"/>
                  </a:cubicBezTo>
                  <a:cubicBezTo>
                    <a:pt x="32" y="37"/>
                    <a:pt x="34" y="45"/>
                    <a:pt x="34" y="45"/>
                  </a:cubicBezTo>
                  <a:cubicBezTo>
                    <a:pt x="34" y="49"/>
                    <a:pt x="36" y="49"/>
                    <a:pt x="37" y="49"/>
                  </a:cubicBezTo>
                  <a:cubicBezTo>
                    <a:pt x="38" y="53"/>
                    <a:pt x="40" y="57"/>
                    <a:pt x="41" y="60"/>
                  </a:cubicBezTo>
                  <a:cubicBezTo>
                    <a:pt x="41" y="60"/>
                    <a:pt x="41" y="60"/>
                    <a:pt x="41" y="60"/>
                  </a:cubicBezTo>
                  <a:cubicBezTo>
                    <a:pt x="41" y="60"/>
                    <a:pt x="42" y="63"/>
                    <a:pt x="40" y="67"/>
                  </a:cubicBezTo>
                  <a:cubicBezTo>
                    <a:pt x="40" y="66"/>
                    <a:pt x="40" y="66"/>
                    <a:pt x="40" y="66"/>
                  </a:cubicBezTo>
                  <a:cubicBezTo>
                    <a:pt x="39" y="71"/>
                    <a:pt x="18" y="77"/>
                    <a:pt x="18" y="77"/>
                  </a:cubicBezTo>
                  <a:cubicBezTo>
                    <a:pt x="12" y="79"/>
                    <a:pt x="10" y="83"/>
                    <a:pt x="10" y="83"/>
                  </a:cubicBezTo>
                  <a:cubicBezTo>
                    <a:pt x="2" y="95"/>
                    <a:pt x="0" y="123"/>
                    <a:pt x="0" y="123"/>
                  </a:cubicBezTo>
                  <a:cubicBezTo>
                    <a:pt x="1" y="130"/>
                    <a:pt x="4" y="131"/>
                    <a:pt x="4" y="131"/>
                  </a:cubicBezTo>
                  <a:cubicBezTo>
                    <a:pt x="24" y="139"/>
                    <a:pt x="58" y="141"/>
                    <a:pt x="58" y="141"/>
                  </a:cubicBezTo>
                  <a:cubicBezTo>
                    <a:pt x="91" y="142"/>
                    <a:pt x="111" y="132"/>
                    <a:pt x="111" y="132"/>
                  </a:cubicBezTo>
                  <a:cubicBezTo>
                    <a:pt x="114" y="130"/>
                    <a:pt x="114" y="129"/>
                    <a:pt x="114" y="129"/>
                  </a:cubicBezTo>
                  <a:cubicBezTo>
                    <a:pt x="117" y="108"/>
                    <a:pt x="106" y="85"/>
                    <a:pt x="106" y="8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 name="Freeform 57">
              <a:extLst>
                <a:ext uri="{FF2B5EF4-FFF2-40B4-BE49-F238E27FC236}">
                  <a16:creationId xmlns:a16="http://schemas.microsoft.com/office/drawing/2014/main" id="{0A9E27D7-DC10-480E-9C43-4A602ECBD792}"/>
                </a:ext>
              </a:extLst>
            </p:cNvPr>
            <p:cNvSpPr>
              <a:spLocks/>
            </p:cNvSpPr>
            <p:nvPr/>
          </p:nvSpPr>
          <p:spPr bwMode="gray">
            <a:xfrm>
              <a:off x="5670550" y="5588001"/>
              <a:ext cx="450850" cy="544513"/>
            </a:xfrm>
            <a:custGeom>
              <a:avLst/>
              <a:gdLst>
                <a:gd name="T0" fmla="*/ 110 w 120"/>
                <a:gd name="T1" fmla="*/ 91 h 145"/>
                <a:gd name="T2" fmla="*/ 87 w 120"/>
                <a:gd name="T3" fmla="*/ 79 h 145"/>
                <a:gd name="T4" fmla="*/ 77 w 120"/>
                <a:gd name="T5" fmla="*/ 71 h 145"/>
                <a:gd name="T6" fmla="*/ 75 w 120"/>
                <a:gd name="T7" fmla="*/ 75 h 145"/>
                <a:gd name="T8" fmla="*/ 75 w 120"/>
                <a:gd name="T9" fmla="*/ 74 h 145"/>
                <a:gd name="T10" fmla="*/ 74 w 120"/>
                <a:gd name="T11" fmla="*/ 68 h 145"/>
                <a:gd name="T12" fmla="*/ 91 w 120"/>
                <a:gd name="T13" fmla="*/ 66 h 145"/>
                <a:gd name="T14" fmla="*/ 84 w 120"/>
                <a:gd name="T15" fmla="*/ 46 h 145"/>
                <a:gd name="T16" fmla="*/ 58 w 120"/>
                <a:gd name="T17" fmla="*/ 8 h 145"/>
                <a:gd name="T18" fmla="*/ 34 w 120"/>
                <a:gd name="T19" fmla="*/ 46 h 145"/>
                <a:gd name="T20" fmla="*/ 25 w 120"/>
                <a:gd name="T21" fmla="*/ 65 h 145"/>
                <a:gd name="T22" fmla="*/ 44 w 120"/>
                <a:gd name="T23" fmla="*/ 68 h 145"/>
                <a:gd name="T24" fmla="*/ 42 w 120"/>
                <a:gd name="T25" fmla="*/ 74 h 145"/>
                <a:gd name="T26" fmla="*/ 43 w 120"/>
                <a:gd name="T27" fmla="*/ 76 h 145"/>
                <a:gd name="T28" fmla="*/ 41 w 120"/>
                <a:gd name="T29" fmla="*/ 73 h 145"/>
                <a:gd name="T30" fmla="*/ 18 w 120"/>
                <a:gd name="T31" fmla="*/ 83 h 145"/>
                <a:gd name="T32" fmla="*/ 10 w 120"/>
                <a:gd name="T33" fmla="*/ 88 h 145"/>
                <a:gd name="T34" fmla="*/ 0 w 120"/>
                <a:gd name="T35" fmla="*/ 127 h 145"/>
                <a:gd name="T36" fmla="*/ 3 w 120"/>
                <a:gd name="T37" fmla="*/ 135 h 145"/>
                <a:gd name="T38" fmla="*/ 59 w 120"/>
                <a:gd name="T39" fmla="*/ 144 h 145"/>
                <a:gd name="T40" fmla="*/ 114 w 120"/>
                <a:gd name="T41" fmla="*/ 136 h 145"/>
                <a:gd name="T42" fmla="*/ 118 w 120"/>
                <a:gd name="T43" fmla="*/ 132 h 145"/>
                <a:gd name="T44" fmla="*/ 110 w 120"/>
                <a:gd name="T45" fmla="*/ 9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 h="145">
                  <a:moveTo>
                    <a:pt x="110" y="91"/>
                  </a:moveTo>
                  <a:cubicBezTo>
                    <a:pt x="106" y="84"/>
                    <a:pt x="87" y="79"/>
                    <a:pt x="87" y="79"/>
                  </a:cubicBezTo>
                  <a:cubicBezTo>
                    <a:pt x="78" y="75"/>
                    <a:pt x="77" y="71"/>
                    <a:pt x="77" y="71"/>
                  </a:cubicBezTo>
                  <a:cubicBezTo>
                    <a:pt x="76" y="73"/>
                    <a:pt x="76" y="74"/>
                    <a:pt x="75" y="75"/>
                  </a:cubicBezTo>
                  <a:cubicBezTo>
                    <a:pt x="75" y="74"/>
                    <a:pt x="75" y="74"/>
                    <a:pt x="75" y="74"/>
                  </a:cubicBezTo>
                  <a:cubicBezTo>
                    <a:pt x="75" y="74"/>
                    <a:pt x="74" y="70"/>
                    <a:pt x="74" y="68"/>
                  </a:cubicBezTo>
                  <a:cubicBezTo>
                    <a:pt x="79" y="68"/>
                    <a:pt x="86" y="68"/>
                    <a:pt x="91" y="66"/>
                  </a:cubicBezTo>
                  <a:cubicBezTo>
                    <a:pt x="91" y="66"/>
                    <a:pt x="85" y="62"/>
                    <a:pt x="84" y="46"/>
                  </a:cubicBezTo>
                  <a:cubicBezTo>
                    <a:pt x="84" y="45"/>
                    <a:pt x="91" y="3"/>
                    <a:pt x="58" y="8"/>
                  </a:cubicBezTo>
                  <a:cubicBezTo>
                    <a:pt x="58" y="8"/>
                    <a:pt x="30" y="0"/>
                    <a:pt x="34" y="46"/>
                  </a:cubicBezTo>
                  <a:cubicBezTo>
                    <a:pt x="35" y="53"/>
                    <a:pt x="30" y="60"/>
                    <a:pt x="25" y="65"/>
                  </a:cubicBezTo>
                  <a:cubicBezTo>
                    <a:pt x="25" y="65"/>
                    <a:pt x="34" y="68"/>
                    <a:pt x="44" y="68"/>
                  </a:cubicBezTo>
                  <a:cubicBezTo>
                    <a:pt x="44" y="69"/>
                    <a:pt x="43" y="71"/>
                    <a:pt x="42" y="74"/>
                  </a:cubicBezTo>
                  <a:cubicBezTo>
                    <a:pt x="42" y="74"/>
                    <a:pt x="42" y="74"/>
                    <a:pt x="43" y="76"/>
                  </a:cubicBezTo>
                  <a:cubicBezTo>
                    <a:pt x="42" y="74"/>
                    <a:pt x="41" y="73"/>
                    <a:pt x="41" y="73"/>
                  </a:cubicBezTo>
                  <a:cubicBezTo>
                    <a:pt x="40" y="77"/>
                    <a:pt x="18" y="83"/>
                    <a:pt x="18" y="83"/>
                  </a:cubicBezTo>
                  <a:cubicBezTo>
                    <a:pt x="12" y="85"/>
                    <a:pt x="10" y="88"/>
                    <a:pt x="10" y="88"/>
                  </a:cubicBezTo>
                  <a:cubicBezTo>
                    <a:pt x="1" y="100"/>
                    <a:pt x="0" y="127"/>
                    <a:pt x="0" y="127"/>
                  </a:cubicBezTo>
                  <a:cubicBezTo>
                    <a:pt x="0" y="134"/>
                    <a:pt x="3" y="135"/>
                    <a:pt x="3" y="135"/>
                  </a:cubicBezTo>
                  <a:cubicBezTo>
                    <a:pt x="23" y="143"/>
                    <a:pt x="59" y="144"/>
                    <a:pt x="59" y="144"/>
                  </a:cubicBezTo>
                  <a:cubicBezTo>
                    <a:pt x="93" y="145"/>
                    <a:pt x="114" y="136"/>
                    <a:pt x="114" y="136"/>
                  </a:cubicBezTo>
                  <a:cubicBezTo>
                    <a:pt x="118" y="134"/>
                    <a:pt x="118" y="132"/>
                    <a:pt x="118" y="132"/>
                  </a:cubicBezTo>
                  <a:cubicBezTo>
                    <a:pt x="120" y="112"/>
                    <a:pt x="110" y="91"/>
                    <a:pt x="110" y="91"/>
                  </a:cubicBezTo>
                  <a:close/>
                </a:path>
              </a:pathLst>
            </a:custGeom>
            <a:solidFill>
              <a:srgbClr val="000000"/>
            </a:solid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96" name="Imagen 95">
            <a:extLst>
              <a:ext uri="{FF2B5EF4-FFF2-40B4-BE49-F238E27FC236}">
                <a16:creationId xmlns:a16="http://schemas.microsoft.com/office/drawing/2014/main" id="{F0F8BF5F-AAC6-4EF0-A49D-6C5B5E14190D}"/>
              </a:ext>
            </a:extLst>
          </p:cNvPr>
          <p:cNvPicPr>
            <a:picLocks noChangeAspect="1"/>
          </p:cNvPicPr>
          <p:nvPr/>
        </p:nvPicPr>
        <p:blipFill>
          <a:blip r:embed="rId10">
            <a:clrChange>
              <a:clrFrom>
                <a:srgbClr val="000000"/>
              </a:clrFrom>
              <a:clrTo>
                <a:srgbClr val="000000">
                  <a:alpha val="0"/>
                </a:srgbClr>
              </a:clrTo>
            </a:clrChange>
          </a:blip>
          <a:stretch>
            <a:fillRect/>
          </a:stretch>
        </p:blipFill>
        <p:spPr>
          <a:xfrm>
            <a:off x="11159180" y="5948687"/>
            <a:ext cx="937659" cy="847883"/>
          </a:xfrm>
          <a:prstGeom prst="rect">
            <a:avLst/>
          </a:prstGeom>
        </p:spPr>
      </p:pic>
    </p:spTree>
    <p:extLst>
      <p:ext uri="{BB962C8B-B14F-4D97-AF65-F5344CB8AC3E}">
        <p14:creationId xmlns:p14="http://schemas.microsoft.com/office/powerpoint/2010/main" val="28229005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wheel(1)">
                                      <p:cBhvr>
                                        <p:cTn id="12" dur="2000"/>
                                        <p:tgtEl>
                                          <p:spTgt spid="101"/>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94"/>
                                        </p:tgtEl>
                                        <p:attrNameLst>
                                          <p:attrName>style.visibility</p:attrName>
                                        </p:attrNameLst>
                                      </p:cBhvr>
                                      <p:to>
                                        <p:strVal val="visible"/>
                                      </p:to>
                                    </p:set>
                                    <p:anim calcmode="lin" valueType="num">
                                      <p:cBhvr additive="base">
                                        <p:cTn id="15" dur="500" fill="hold"/>
                                        <p:tgtEl>
                                          <p:spTgt spid="94"/>
                                        </p:tgtEl>
                                        <p:attrNameLst>
                                          <p:attrName>ppt_x</p:attrName>
                                        </p:attrNameLst>
                                      </p:cBhvr>
                                      <p:tavLst>
                                        <p:tav tm="0">
                                          <p:val>
                                            <p:strVal val="#ppt_x"/>
                                          </p:val>
                                        </p:tav>
                                        <p:tav tm="100000">
                                          <p:val>
                                            <p:strVal val="#ppt_x"/>
                                          </p:val>
                                        </p:tav>
                                      </p:tavLst>
                                    </p:anim>
                                    <p:anim calcmode="lin" valueType="num">
                                      <p:cBhvr additive="base">
                                        <p:cTn id="16" dur="500" fill="hold"/>
                                        <p:tgtEl>
                                          <p:spTgt spid="9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7"/>
                                        </p:tgtEl>
                                        <p:attrNameLst>
                                          <p:attrName>style.visibility</p:attrName>
                                        </p:attrNameLst>
                                      </p:cBhvr>
                                      <p:to>
                                        <p:strVal val="visible"/>
                                      </p:to>
                                    </p:set>
                                    <p:anim calcmode="lin" valueType="num">
                                      <p:cBhvr additive="base">
                                        <p:cTn id="19" dur="500" fill="hold"/>
                                        <p:tgtEl>
                                          <p:spTgt spid="97"/>
                                        </p:tgtEl>
                                        <p:attrNameLst>
                                          <p:attrName>ppt_x</p:attrName>
                                        </p:attrNameLst>
                                      </p:cBhvr>
                                      <p:tavLst>
                                        <p:tav tm="0">
                                          <p:val>
                                            <p:strVal val="#ppt_x"/>
                                          </p:val>
                                        </p:tav>
                                        <p:tav tm="100000">
                                          <p:val>
                                            <p:strVal val="#ppt_x"/>
                                          </p:val>
                                        </p:tav>
                                      </p:tavLst>
                                    </p:anim>
                                    <p:anim calcmode="lin" valueType="num">
                                      <p:cBhvr additive="base">
                                        <p:cTn id="20"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94" grpId="0" animBg="1"/>
      <p:bldP spid="10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Imagen 37">
            <a:extLst>
              <a:ext uri="{FF2B5EF4-FFF2-40B4-BE49-F238E27FC236}">
                <a16:creationId xmlns:a16="http://schemas.microsoft.com/office/drawing/2014/main" id="{0576C337-0B3F-4641-BF57-006389876930}"/>
              </a:ext>
            </a:extLst>
          </p:cNvPr>
          <p:cNvPicPr>
            <a:picLocks noChangeAspect="1"/>
          </p:cNvPicPr>
          <p:nvPr/>
        </p:nvPicPr>
        <p:blipFill rotWithShape="1">
          <a:blip r:embed="rId2"/>
          <a:srcRect t="6667" r="11171" b="7368"/>
          <a:stretch/>
        </p:blipFill>
        <p:spPr>
          <a:xfrm>
            <a:off x="4967075" y="3167293"/>
            <a:ext cx="2301890" cy="1670756"/>
          </a:xfrm>
          <a:prstGeom prst="rect">
            <a:avLst/>
          </a:prstGeom>
        </p:spPr>
      </p:pic>
      <p:cxnSp>
        <p:nvCxnSpPr>
          <p:cNvPr id="140" name="Gerade Verbindung 167"/>
          <p:cNvCxnSpPr>
            <a:cxnSpLocks/>
          </p:cNvCxnSpPr>
          <p:nvPr/>
        </p:nvCxnSpPr>
        <p:spPr bwMode="gray">
          <a:xfrm>
            <a:off x="8507582" y="2971601"/>
            <a:ext cx="1312524" cy="0"/>
          </a:xfrm>
          <a:prstGeom prst="line">
            <a:avLst/>
          </a:prstGeom>
          <a:noFill/>
          <a:ln w="28575" cap="flat" cmpd="sng" algn="ctr">
            <a:solidFill>
              <a:srgbClr val="FFFFFF">
                <a:lumMod val="85000"/>
              </a:srgbClr>
            </a:solidFill>
            <a:prstDash val="solid"/>
          </a:ln>
          <a:effectLst/>
        </p:spPr>
      </p:cxnSp>
      <p:cxnSp>
        <p:nvCxnSpPr>
          <p:cNvPr id="139" name="Gerade Verbindung 167"/>
          <p:cNvCxnSpPr>
            <a:cxnSpLocks/>
          </p:cNvCxnSpPr>
          <p:nvPr/>
        </p:nvCxnSpPr>
        <p:spPr bwMode="gray">
          <a:xfrm>
            <a:off x="8507582" y="3269699"/>
            <a:ext cx="0" cy="187832"/>
          </a:xfrm>
          <a:prstGeom prst="line">
            <a:avLst/>
          </a:prstGeom>
          <a:noFill/>
          <a:ln w="28575" cap="flat" cmpd="sng" algn="ctr">
            <a:solidFill>
              <a:srgbClr val="FFFFFF">
                <a:lumMod val="85000"/>
              </a:srgbClr>
            </a:solidFill>
            <a:prstDash val="solid"/>
          </a:ln>
          <a:effectLst/>
        </p:spPr>
      </p:cxnSp>
      <p:sp>
        <p:nvSpPr>
          <p:cNvPr id="3" name="Ellipse 51"/>
          <p:cNvSpPr/>
          <p:nvPr/>
        </p:nvSpPr>
        <p:spPr bwMode="gray">
          <a:xfrm>
            <a:off x="3367834" y="2174042"/>
            <a:ext cx="1268920" cy="1268920"/>
          </a:xfrm>
          <a:prstGeom prst="ellipse">
            <a:avLst/>
          </a:prstGeom>
          <a:solidFill>
            <a:srgbClr val="3498DB"/>
          </a:solidFill>
          <a:ln w="25400" cap="flat" cmpd="sng" algn="ctr">
            <a:noFill/>
            <a:prstDash val="solid"/>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effectLst/>
              <a:uLnTx/>
              <a:uFillTx/>
              <a:latin typeface="Calibri"/>
              <a:ea typeface="+mn-ea"/>
              <a:cs typeface="+mn-cs"/>
            </a:endParaRPr>
          </a:p>
        </p:txBody>
      </p:sp>
      <p:sp>
        <p:nvSpPr>
          <p:cNvPr id="8" name="Ellipse 32"/>
          <p:cNvSpPr/>
          <p:nvPr/>
        </p:nvSpPr>
        <p:spPr bwMode="gray">
          <a:xfrm>
            <a:off x="6720392" y="2076713"/>
            <a:ext cx="1268920" cy="1268920"/>
          </a:xfrm>
          <a:prstGeom prst="ellipse">
            <a:avLst/>
          </a:prstGeom>
          <a:solidFill>
            <a:srgbClr val="1F74AD"/>
          </a:solidFill>
          <a:ln w="25400" cap="flat" cmpd="sng" algn="ctr">
            <a:noFill/>
            <a:prstDash val="solid"/>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effectLst/>
              <a:uLnTx/>
              <a:uFillTx/>
              <a:latin typeface="Calibri"/>
              <a:ea typeface="+mn-ea"/>
              <a:cs typeface="+mn-cs"/>
            </a:endParaRPr>
          </a:p>
        </p:txBody>
      </p:sp>
      <p:sp>
        <p:nvSpPr>
          <p:cNvPr id="10" name="Ellipse 34"/>
          <p:cNvSpPr/>
          <p:nvPr/>
        </p:nvSpPr>
        <p:spPr bwMode="gray">
          <a:xfrm>
            <a:off x="9260318" y="3506249"/>
            <a:ext cx="1268920" cy="1268920"/>
          </a:xfrm>
          <a:prstGeom prst="ellipse">
            <a:avLst/>
          </a:prstGeom>
          <a:solidFill>
            <a:srgbClr val="2D899F"/>
          </a:solidFill>
          <a:ln w="25400" cap="flat" cmpd="sng" algn="ctr">
            <a:noFill/>
            <a:prstDash val="solid"/>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effectLst/>
              <a:uLnTx/>
              <a:uFillTx/>
              <a:latin typeface="Calibri"/>
              <a:ea typeface="+mn-ea"/>
              <a:cs typeface="+mn-cs"/>
            </a:endParaRPr>
          </a:p>
        </p:txBody>
      </p:sp>
      <p:sp>
        <p:nvSpPr>
          <p:cNvPr id="13" name="Textfeld 37" descr="&#10;&#10;&#10;&#10;&#10;&#10;&#10;&#10;&#10;&#10;&#10;&#10;&#10;&#10;&#10;&#10;&#10;&#10;&#10;&#10;&#10;&#10;&#10;&#10;&#10;&#10;&#10;&#10;&#10;&#10;&#10;&#10;&#10;&#10;&#10;&#10;&#10;&#10;&#10;&#10;&#10;&#10;&#10;&#10;&#10;&#10;&#10;&#10;&#10;&#10;&#10;&#10;&#10;&#10;&#10;&#10;&#10;&#10;&#10;&#10;&#10;&#10;&#10;PresentationLoad.com"/>
          <p:cNvSpPr txBox="1"/>
          <p:nvPr/>
        </p:nvSpPr>
        <p:spPr bwMode="gray">
          <a:xfrm>
            <a:off x="7592444" y="4799241"/>
            <a:ext cx="3142800" cy="341622"/>
          </a:xfrm>
          <a:prstGeom prst="rect">
            <a:avLst/>
          </a:prstGeom>
          <a:noFill/>
        </p:spPr>
        <p:txBody>
          <a:bodyPr wrap="square" lIns="91431" tIns="45715" rIns="91431" bIns="45715" rtlCol="0">
            <a:spAutoFit/>
          </a:bodyPr>
          <a:lstStyle>
            <a:defPPr>
              <a:defRPr lang="de-DE"/>
            </a:defPPr>
            <a:lvl1pPr defTabSz="801688">
              <a:lnSpc>
                <a:spcPct val="90000"/>
              </a:lnSpc>
              <a:spcAft>
                <a:spcPts val="600"/>
              </a:spcAft>
              <a:defRPr sz="2400">
                <a:latin typeface="Bebas Neue" panose="020B0506020202020201" pitchFamily="34" charset="0"/>
              </a:defRPr>
            </a:lvl1pPr>
          </a:lstStyle>
          <a:p>
            <a:pPr marR="0" fontAlgn="auto">
              <a:spcBef>
                <a:spcPts val="0"/>
              </a:spcBef>
              <a:spcAft>
                <a:spcPts val="300"/>
              </a:spcAft>
              <a:buClrTx/>
              <a:buSzTx/>
              <a:tabLst/>
              <a:defRPr/>
            </a:pPr>
            <a:r>
              <a:rPr lang="en-US" sz="1800" kern="0" dirty="0" err="1">
                <a:latin typeface="Calibri"/>
              </a:rPr>
              <a:t>Estimar</a:t>
            </a:r>
            <a:r>
              <a:rPr lang="en-US" sz="1800" kern="0" dirty="0">
                <a:latin typeface="Calibri"/>
              </a:rPr>
              <a:t> Vo2 </a:t>
            </a:r>
            <a:r>
              <a:rPr lang="en-US" sz="1800" kern="0" dirty="0" err="1">
                <a:latin typeface="Calibri"/>
              </a:rPr>
              <a:t>máx</a:t>
            </a:r>
            <a:endParaRPr lang="en-US" sz="1800" kern="0" dirty="0">
              <a:latin typeface="Calibri"/>
            </a:endParaRPr>
          </a:p>
        </p:txBody>
      </p:sp>
      <p:sp>
        <p:nvSpPr>
          <p:cNvPr id="14" name="Ellipse 25"/>
          <p:cNvSpPr/>
          <p:nvPr/>
        </p:nvSpPr>
        <p:spPr bwMode="gray">
          <a:xfrm>
            <a:off x="7860266" y="3477403"/>
            <a:ext cx="1264243" cy="1264243"/>
          </a:xfrm>
          <a:prstGeom prst="ellipse">
            <a:avLst/>
          </a:prstGeom>
          <a:solidFill>
            <a:srgbClr val="45B1CB"/>
          </a:solidFill>
          <a:ln w="25400" cap="flat" cmpd="sng" algn="ctr">
            <a:noFill/>
            <a:prstDash val="solid"/>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effectLst/>
              <a:uLnTx/>
              <a:uFillTx/>
              <a:latin typeface="Calibri"/>
              <a:ea typeface="+mn-ea"/>
              <a:cs typeface="+mn-cs"/>
            </a:endParaRPr>
          </a:p>
        </p:txBody>
      </p:sp>
      <p:grpSp>
        <p:nvGrpSpPr>
          <p:cNvPr id="69" name="Group 95"/>
          <p:cNvGrpSpPr/>
          <p:nvPr/>
        </p:nvGrpSpPr>
        <p:grpSpPr bwMode="gray">
          <a:xfrm>
            <a:off x="350215" y="2099865"/>
            <a:ext cx="556666" cy="556662"/>
            <a:chOff x="659532" y="3566352"/>
            <a:chExt cx="189696" cy="189696"/>
          </a:xfrm>
        </p:grpSpPr>
        <p:sp>
          <p:nvSpPr>
            <p:cNvPr id="70" name="Oval 96"/>
            <p:cNvSpPr/>
            <p:nvPr/>
          </p:nvSpPr>
          <p:spPr bwMode="gray">
            <a:xfrm>
              <a:off x="659532" y="3566352"/>
              <a:ext cx="189696" cy="189696"/>
            </a:xfrm>
            <a:prstGeom prst="ellipse">
              <a:avLst/>
            </a:prstGeom>
            <a:noFill/>
            <a:ln w="12700" cap="flat" cmpd="sng" algn="ctr">
              <a:solidFill>
                <a:srgbClr val="9BBB59"/>
              </a:solidFill>
              <a:prstDash val="dash"/>
            </a:ln>
            <a:effectLst/>
          </p:spPr>
          <p:txBody>
            <a:bodyPr lIns="36000" tIns="36000" rIns="36000" bIns="36000" rtlCol="0" anchor="ctr"/>
            <a:lstStyle/>
            <a:p>
              <a:pPr marL="0" marR="0" lvl="0" indent="0" algn="ctr" defTabSz="914400" eaLnBrk="1" fontAlgn="auto" latinLnBrk="0" hangingPunct="1">
                <a:lnSpc>
                  <a:spcPct val="90000"/>
                </a:lnSpc>
                <a:spcBef>
                  <a:spcPts val="0"/>
                </a:spcBef>
                <a:spcAft>
                  <a:spcPts val="100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71" name="Oval 97"/>
            <p:cNvSpPr/>
            <p:nvPr/>
          </p:nvSpPr>
          <p:spPr bwMode="gray">
            <a:xfrm>
              <a:off x="687705" y="3594525"/>
              <a:ext cx="133350" cy="133350"/>
            </a:xfrm>
            <a:prstGeom prst="ellipse">
              <a:avLst/>
            </a:prstGeom>
            <a:solidFill>
              <a:srgbClr val="9BBB59"/>
            </a:solidFill>
            <a:ln w="25400" cap="flat" cmpd="sng" algn="ctr">
              <a:noFill/>
              <a:prstDash val="solid"/>
            </a:ln>
            <a:effectLst/>
          </p:spPr>
          <p:txBody>
            <a:bodyPr lIns="36000" tIns="36000" rIns="36000" bIns="36000" rtlCol="0" anchor="ctr"/>
            <a:lstStyle/>
            <a:p>
              <a:pPr marL="0" marR="0" lvl="0" indent="0" algn="ctr" defTabSz="914400" eaLnBrk="1" fontAlgn="auto" latinLnBrk="0" hangingPunct="1">
                <a:lnSpc>
                  <a:spcPct val="90000"/>
                </a:lnSpc>
                <a:spcBef>
                  <a:spcPts val="0"/>
                </a:spcBef>
                <a:spcAft>
                  <a:spcPts val="100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Light"/>
                <a:ea typeface="+mn-ea"/>
                <a:cs typeface="+mn-cs"/>
              </a:endParaRPr>
            </a:p>
          </p:txBody>
        </p:sp>
      </p:grpSp>
      <p:grpSp>
        <p:nvGrpSpPr>
          <p:cNvPr id="78" name="Group 116"/>
          <p:cNvGrpSpPr/>
          <p:nvPr/>
        </p:nvGrpSpPr>
        <p:grpSpPr bwMode="gray">
          <a:xfrm>
            <a:off x="6135009" y="2099865"/>
            <a:ext cx="556666" cy="556662"/>
            <a:chOff x="659532" y="3566352"/>
            <a:chExt cx="189696" cy="189696"/>
          </a:xfrm>
        </p:grpSpPr>
        <p:sp>
          <p:nvSpPr>
            <p:cNvPr id="79" name="Oval 117"/>
            <p:cNvSpPr/>
            <p:nvPr/>
          </p:nvSpPr>
          <p:spPr bwMode="gray">
            <a:xfrm>
              <a:off x="659532" y="3566352"/>
              <a:ext cx="189696" cy="189696"/>
            </a:xfrm>
            <a:prstGeom prst="ellipse">
              <a:avLst/>
            </a:prstGeom>
            <a:noFill/>
            <a:ln w="12700" cap="flat" cmpd="sng" algn="ctr">
              <a:solidFill>
                <a:srgbClr val="C8303F"/>
              </a:solidFill>
              <a:prstDash val="dash"/>
            </a:ln>
            <a:effectLst/>
          </p:spPr>
          <p:txBody>
            <a:bodyPr lIns="36000" tIns="36000" rIns="36000" bIns="36000" rtlCol="0" anchor="ctr"/>
            <a:lstStyle/>
            <a:p>
              <a:pPr marL="0" marR="0" lvl="0" indent="0" algn="ctr" defTabSz="914400" eaLnBrk="1" fontAlgn="auto" latinLnBrk="0" hangingPunct="1">
                <a:lnSpc>
                  <a:spcPct val="90000"/>
                </a:lnSpc>
                <a:spcBef>
                  <a:spcPts val="0"/>
                </a:spcBef>
                <a:spcAft>
                  <a:spcPts val="100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80" name="Oval 118"/>
            <p:cNvSpPr/>
            <p:nvPr/>
          </p:nvSpPr>
          <p:spPr bwMode="gray">
            <a:xfrm>
              <a:off x="687705" y="3594525"/>
              <a:ext cx="133350" cy="133350"/>
            </a:xfrm>
            <a:prstGeom prst="ellipse">
              <a:avLst/>
            </a:prstGeom>
            <a:solidFill>
              <a:srgbClr val="C8303F"/>
            </a:solidFill>
            <a:ln w="25400" cap="flat" cmpd="sng" algn="ctr">
              <a:noFill/>
              <a:prstDash val="solid"/>
            </a:ln>
            <a:effectLst/>
          </p:spPr>
          <p:txBody>
            <a:bodyPr lIns="36000" tIns="36000" rIns="36000" bIns="36000" rtlCol="0" anchor="ctr"/>
            <a:lstStyle/>
            <a:p>
              <a:pPr marL="0" marR="0" lvl="0" indent="0" algn="ctr" defTabSz="914400" eaLnBrk="1" fontAlgn="auto" latinLnBrk="0" hangingPunct="1">
                <a:lnSpc>
                  <a:spcPct val="90000"/>
                </a:lnSpc>
                <a:spcBef>
                  <a:spcPts val="0"/>
                </a:spcBef>
                <a:spcAft>
                  <a:spcPts val="100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Light"/>
                <a:ea typeface="+mn-ea"/>
                <a:cs typeface="+mn-cs"/>
              </a:endParaRPr>
            </a:p>
          </p:txBody>
        </p:sp>
      </p:grpSp>
      <p:grpSp>
        <p:nvGrpSpPr>
          <p:cNvPr id="92" name="Group 99"/>
          <p:cNvGrpSpPr/>
          <p:nvPr/>
        </p:nvGrpSpPr>
        <p:grpSpPr bwMode="gray">
          <a:xfrm>
            <a:off x="350215" y="5017227"/>
            <a:ext cx="556666" cy="556662"/>
            <a:chOff x="659532" y="3566352"/>
            <a:chExt cx="189696" cy="189696"/>
          </a:xfrm>
        </p:grpSpPr>
        <p:sp>
          <p:nvSpPr>
            <p:cNvPr id="93" name="Oval 100"/>
            <p:cNvSpPr/>
            <p:nvPr/>
          </p:nvSpPr>
          <p:spPr bwMode="gray">
            <a:xfrm>
              <a:off x="659532" y="3566352"/>
              <a:ext cx="189696" cy="189696"/>
            </a:xfrm>
            <a:prstGeom prst="ellipse">
              <a:avLst/>
            </a:prstGeom>
            <a:noFill/>
            <a:ln w="12700" cap="flat" cmpd="sng" algn="ctr">
              <a:solidFill>
                <a:srgbClr val="FFC000"/>
              </a:solidFill>
              <a:prstDash val="dash"/>
            </a:ln>
            <a:effectLst/>
          </p:spPr>
          <p:txBody>
            <a:bodyPr lIns="36000" tIns="36000" rIns="36000" bIns="36000" rtlCol="0" anchor="ctr"/>
            <a:lstStyle/>
            <a:p>
              <a:pPr marL="0" marR="0" lvl="0" indent="0" algn="ctr" defTabSz="914400" eaLnBrk="1" fontAlgn="auto" latinLnBrk="0" hangingPunct="1">
                <a:lnSpc>
                  <a:spcPct val="90000"/>
                </a:lnSpc>
                <a:spcBef>
                  <a:spcPts val="0"/>
                </a:spcBef>
                <a:spcAft>
                  <a:spcPts val="100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94" name="Oval 101"/>
            <p:cNvSpPr/>
            <p:nvPr/>
          </p:nvSpPr>
          <p:spPr bwMode="gray">
            <a:xfrm>
              <a:off x="687705" y="3594525"/>
              <a:ext cx="133350" cy="133350"/>
            </a:xfrm>
            <a:prstGeom prst="ellipse">
              <a:avLst/>
            </a:prstGeom>
            <a:solidFill>
              <a:srgbClr val="FFC000"/>
            </a:solidFill>
            <a:ln w="25400" cap="flat" cmpd="sng" algn="ctr">
              <a:noFill/>
              <a:prstDash val="solid"/>
            </a:ln>
            <a:effectLst/>
          </p:spPr>
          <p:txBody>
            <a:bodyPr lIns="36000" tIns="36000" rIns="36000" bIns="36000" rtlCol="0" anchor="ctr"/>
            <a:lstStyle/>
            <a:p>
              <a:pPr marL="0" marR="0" lvl="0" indent="0" algn="ctr" defTabSz="914400" eaLnBrk="1" fontAlgn="auto" latinLnBrk="0" hangingPunct="1">
                <a:lnSpc>
                  <a:spcPct val="90000"/>
                </a:lnSpc>
                <a:spcBef>
                  <a:spcPts val="0"/>
                </a:spcBef>
                <a:spcAft>
                  <a:spcPts val="100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Light"/>
                <a:ea typeface="+mn-ea"/>
                <a:cs typeface="+mn-cs"/>
              </a:endParaRPr>
            </a:p>
          </p:txBody>
        </p:sp>
      </p:grpSp>
      <p:grpSp>
        <p:nvGrpSpPr>
          <p:cNvPr id="104" name="Gruppieren 5"/>
          <p:cNvGrpSpPr/>
          <p:nvPr/>
        </p:nvGrpSpPr>
        <p:grpSpPr bwMode="gray">
          <a:xfrm>
            <a:off x="3668924" y="5312674"/>
            <a:ext cx="257596" cy="255910"/>
            <a:chOff x="2805029" y="6011433"/>
            <a:chExt cx="546499" cy="542925"/>
          </a:xfrm>
          <a:solidFill>
            <a:schemeClr val="tx1"/>
          </a:solidFill>
        </p:grpSpPr>
        <p:sp>
          <p:nvSpPr>
            <p:cNvPr id="105" name="Freeform 2408"/>
            <p:cNvSpPr>
              <a:spLocks/>
            </p:cNvSpPr>
            <p:nvPr/>
          </p:nvSpPr>
          <p:spPr bwMode="gray">
            <a:xfrm>
              <a:off x="3030058" y="6292421"/>
              <a:ext cx="90488" cy="94060"/>
            </a:xfrm>
            <a:custGeom>
              <a:avLst/>
              <a:gdLst>
                <a:gd name="T0" fmla="*/ 30 w 32"/>
                <a:gd name="T1" fmla="*/ 19 h 33"/>
                <a:gd name="T2" fmla="*/ 27 w 32"/>
                <a:gd name="T3" fmla="*/ 24 h 33"/>
                <a:gd name="T4" fmla="*/ 5 w 32"/>
                <a:gd name="T5" fmla="*/ 32 h 33"/>
                <a:gd name="T6" fmla="*/ 1 w 32"/>
                <a:gd name="T7" fmla="*/ 28 h 33"/>
                <a:gd name="T8" fmla="*/ 5 w 32"/>
                <a:gd name="T9" fmla="*/ 5 h 33"/>
                <a:gd name="T10" fmla="*/ 9 w 32"/>
                <a:gd name="T11" fmla="*/ 2 h 33"/>
                <a:gd name="T12" fmla="*/ 30 w 32"/>
                <a:gd name="T13" fmla="*/ 19 h 33"/>
              </a:gdLst>
              <a:ahLst/>
              <a:cxnLst>
                <a:cxn ang="0">
                  <a:pos x="T0" y="T1"/>
                </a:cxn>
                <a:cxn ang="0">
                  <a:pos x="T2" y="T3"/>
                </a:cxn>
                <a:cxn ang="0">
                  <a:pos x="T4" y="T5"/>
                </a:cxn>
                <a:cxn ang="0">
                  <a:pos x="T6" y="T7"/>
                </a:cxn>
                <a:cxn ang="0">
                  <a:pos x="T8" y="T9"/>
                </a:cxn>
                <a:cxn ang="0">
                  <a:pos x="T10" y="T11"/>
                </a:cxn>
                <a:cxn ang="0">
                  <a:pos x="T12" y="T13"/>
                </a:cxn>
              </a:cxnLst>
              <a:rect l="0" t="0" r="r" b="b"/>
              <a:pathLst>
                <a:path w="32" h="33">
                  <a:moveTo>
                    <a:pt x="30" y="19"/>
                  </a:moveTo>
                  <a:cubicBezTo>
                    <a:pt x="32" y="20"/>
                    <a:pt x="31" y="22"/>
                    <a:pt x="27" y="24"/>
                  </a:cubicBezTo>
                  <a:cubicBezTo>
                    <a:pt x="5" y="32"/>
                    <a:pt x="5" y="32"/>
                    <a:pt x="5" y="32"/>
                  </a:cubicBezTo>
                  <a:cubicBezTo>
                    <a:pt x="2" y="33"/>
                    <a:pt x="0" y="32"/>
                    <a:pt x="1" y="28"/>
                  </a:cubicBezTo>
                  <a:cubicBezTo>
                    <a:pt x="5" y="5"/>
                    <a:pt x="5" y="5"/>
                    <a:pt x="5" y="5"/>
                  </a:cubicBezTo>
                  <a:cubicBezTo>
                    <a:pt x="5" y="2"/>
                    <a:pt x="7" y="0"/>
                    <a:pt x="9" y="2"/>
                  </a:cubicBezTo>
                  <a:lnTo>
                    <a:pt x="3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6" name="Freeform 2409"/>
            <p:cNvSpPr>
              <a:spLocks/>
            </p:cNvSpPr>
            <p:nvPr/>
          </p:nvSpPr>
          <p:spPr bwMode="gray">
            <a:xfrm>
              <a:off x="3069348" y="6073346"/>
              <a:ext cx="230981" cy="250031"/>
            </a:xfrm>
            <a:custGeom>
              <a:avLst/>
              <a:gdLst>
                <a:gd name="T0" fmla="*/ 36 w 82"/>
                <a:gd name="T1" fmla="*/ 84 h 89"/>
                <a:gd name="T2" fmla="*/ 74 w 82"/>
                <a:gd name="T3" fmla="*/ 37 h 89"/>
                <a:gd name="T4" fmla="*/ 82 w 82"/>
                <a:gd name="T5" fmla="*/ 27 h 89"/>
                <a:gd name="T6" fmla="*/ 69 w 82"/>
                <a:gd name="T7" fmla="*/ 16 h 89"/>
                <a:gd name="T8" fmla="*/ 62 w 82"/>
                <a:gd name="T9" fmla="*/ 11 h 89"/>
                <a:gd name="T10" fmla="*/ 49 w 82"/>
                <a:gd name="T11" fmla="*/ 0 h 89"/>
                <a:gd name="T12" fmla="*/ 41 w 82"/>
                <a:gd name="T13" fmla="*/ 10 h 89"/>
                <a:gd name="T14" fmla="*/ 3 w 82"/>
                <a:gd name="T15" fmla="*/ 57 h 89"/>
                <a:gd name="T16" fmla="*/ 8 w 82"/>
                <a:gd name="T17" fmla="*/ 78 h 89"/>
                <a:gd name="T18" fmla="*/ 15 w 82"/>
                <a:gd name="T19" fmla="*/ 84 h 89"/>
                <a:gd name="T20" fmla="*/ 36 w 82"/>
                <a:gd name="T21" fmla="*/ 8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89">
                  <a:moveTo>
                    <a:pt x="36" y="84"/>
                  </a:moveTo>
                  <a:cubicBezTo>
                    <a:pt x="74" y="37"/>
                    <a:pt x="74" y="37"/>
                    <a:pt x="74" y="37"/>
                  </a:cubicBezTo>
                  <a:cubicBezTo>
                    <a:pt x="82" y="27"/>
                    <a:pt x="82" y="27"/>
                    <a:pt x="82" y="27"/>
                  </a:cubicBezTo>
                  <a:cubicBezTo>
                    <a:pt x="69" y="16"/>
                    <a:pt x="69" y="16"/>
                    <a:pt x="69" y="16"/>
                  </a:cubicBezTo>
                  <a:cubicBezTo>
                    <a:pt x="62" y="11"/>
                    <a:pt x="62" y="11"/>
                    <a:pt x="62" y="11"/>
                  </a:cubicBezTo>
                  <a:cubicBezTo>
                    <a:pt x="49" y="0"/>
                    <a:pt x="49" y="0"/>
                    <a:pt x="49" y="0"/>
                  </a:cubicBezTo>
                  <a:cubicBezTo>
                    <a:pt x="41" y="10"/>
                    <a:pt x="41" y="10"/>
                    <a:pt x="41" y="10"/>
                  </a:cubicBezTo>
                  <a:cubicBezTo>
                    <a:pt x="3" y="57"/>
                    <a:pt x="3" y="57"/>
                    <a:pt x="3" y="57"/>
                  </a:cubicBezTo>
                  <a:cubicBezTo>
                    <a:pt x="0" y="64"/>
                    <a:pt x="2" y="73"/>
                    <a:pt x="8" y="78"/>
                  </a:cubicBezTo>
                  <a:cubicBezTo>
                    <a:pt x="15" y="84"/>
                    <a:pt x="15" y="84"/>
                    <a:pt x="15" y="84"/>
                  </a:cubicBezTo>
                  <a:cubicBezTo>
                    <a:pt x="21" y="89"/>
                    <a:pt x="30" y="89"/>
                    <a:pt x="3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7" name="Freeform 2410"/>
            <p:cNvSpPr>
              <a:spLocks/>
            </p:cNvSpPr>
            <p:nvPr/>
          </p:nvSpPr>
          <p:spPr bwMode="gray">
            <a:xfrm>
              <a:off x="3221749" y="6011433"/>
              <a:ext cx="129779" cy="121444"/>
            </a:xfrm>
            <a:custGeom>
              <a:avLst/>
              <a:gdLst>
                <a:gd name="T0" fmla="*/ 0 w 46"/>
                <a:gd name="T1" fmla="*/ 15 h 43"/>
                <a:gd name="T2" fmla="*/ 9 w 46"/>
                <a:gd name="T3" fmla="*/ 22 h 43"/>
                <a:gd name="T4" fmla="*/ 26 w 46"/>
                <a:gd name="T5" fmla="*/ 36 h 43"/>
                <a:gd name="T6" fmla="*/ 34 w 46"/>
                <a:gd name="T7" fmla="*/ 43 h 43"/>
                <a:gd name="T8" fmla="*/ 42 w 46"/>
                <a:gd name="T9" fmla="*/ 33 h 43"/>
                <a:gd name="T10" fmla="*/ 40 w 46"/>
                <a:gd name="T11" fmla="*/ 18 h 43"/>
                <a:gd name="T12" fmla="*/ 23 w 46"/>
                <a:gd name="T13" fmla="*/ 4 h 43"/>
                <a:gd name="T14" fmla="*/ 8 w 46"/>
                <a:gd name="T15" fmla="*/ 5 h 43"/>
                <a:gd name="T16" fmla="*/ 0 w 46"/>
                <a:gd name="T17" fmla="*/ 1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3">
                  <a:moveTo>
                    <a:pt x="0" y="15"/>
                  </a:moveTo>
                  <a:cubicBezTo>
                    <a:pt x="9" y="22"/>
                    <a:pt x="9" y="22"/>
                    <a:pt x="9" y="22"/>
                  </a:cubicBezTo>
                  <a:cubicBezTo>
                    <a:pt x="26" y="36"/>
                    <a:pt x="26" y="36"/>
                    <a:pt x="26" y="36"/>
                  </a:cubicBezTo>
                  <a:cubicBezTo>
                    <a:pt x="34" y="43"/>
                    <a:pt x="34" y="43"/>
                    <a:pt x="34" y="43"/>
                  </a:cubicBezTo>
                  <a:cubicBezTo>
                    <a:pt x="42" y="33"/>
                    <a:pt x="42" y="33"/>
                    <a:pt x="42" y="33"/>
                  </a:cubicBezTo>
                  <a:cubicBezTo>
                    <a:pt x="46" y="28"/>
                    <a:pt x="45" y="21"/>
                    <a:pt x="40" y="18"/>
                  </a:cubicBezTo>
                  <a:cubicBezTo>
                    <a:pt x="23" y="4"/>
                    <a:pt x="23" y="4"/>
                    <a:pt x="23" y="4"/>
                  </a:cubicBezTo>
                  <a:cubicBezTo>
                    <a:pt x="19" y="0"/>
                    <a:pt x="12" y="1"/>
                    <a:pt x="8" y="5"/>
                  </a:cubicBez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8" name="Freeform 2411"/>
            <p:cNvSpPr>
              <a:spLocks/>
            </p:cNvSpPr>
            <p:nvPr/>
          </p:nvSpPr>
          <p:spPr bwMode="gray">
            <a:xfrm>
              <a:off x="2881229" y="6388862"/>
              <a:ext cx="132160" cy="103585"/>
            </a:xfrm>
            <a:custGeom>
              <a:avLst/>
              <a:gdLst>
                <a:gd name="T0" fmla="*/ 45 w 47"/>
                <a:gd name="T1" fmla="*/ 13 h 37"/>
                <a:gd name="T2" fmla="*/ 24 w 47"/>
                <a:gd name="T3" fmla="*/ 34 h 37"/>
                <a:gd name="T4" fmla="*/ 13 w 47"/>
                <a:gd name="T5" fmla="*/ 34 h 37"/>
                <a:gd name="T6" fmla="*/ 3 w 47"/>
                <a:gd name="T7" fmla="*/ 24 h 37"/>
                <a:gd name="T8" fmla="*/ 3 w 47"/>
                <a:gd name="T9" fmla="*/ 13 h 37"/>
                <a:gd name="T10" fmla="*/ 13 w 47"/>
                <a:gd name="T11" fmla="*/ 13 h 37"/>
                <a:gd name="T12" fmla="*/ 19 w 47"/>
                <a:gd name="T13" fmla="*/ 18 h 37"/>
                <a:gd name="T14" fmla="*/ 34 w 47"/>
                <a:gd name="T15" fmla="*/ 3 h 37"/>
                <a:gd name="T16" fmla="*/ 45 w 47"/>
                <a:gd name="T17" fmla="*/ 3 h 37"/>
                <a:gd name="T18" fmla="*/ 45 w 47"/>
                <a:gd name="T19" fmla="*/ 1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37">
                  <a:moveTo>
                    <a:pt x="45" y="13"/>
                  </a:moveTo>
                  <a:cubicBezTo>
                    <a:pt x="24" y="34"/>
                    <a:pt x="24" y="34"/>
                    <a:pt x="24" y="34"/>
                  </a:cubicBezTo>
                  <a:cubicBezTo>
                    <a:pt x="21" y="37"/>
                    <a:pt x="16" y="37"/>
                    <a:pt x="13" y="34"/>
                  </a:cubicBezTo>
                  <a:cubicBezTo>
                    <a:pt x="3" y="24"/>
                    <a:pt x="3" y="24"/>
                    <a:pt x="3" y="24"/>
                  </a:cubicBezTo>
                  <a:cubicBezTo>
                    <a:pt x="0" y="21"/>
                    <a:pt x="0" y="16"/>
                    <a:pt x="3" y="13"/>
                  </a:cubicBezTo>
                  <a:cubicBezTo>
                    <a:pt x="6" y="10"/>
                    <a:pt x="10" y="10"/>
                    <a:pt x="13" y="13"/>
                  </a:cubicBezTo>
                  <a:cubicBezTo>
                    <a:pt x="19" y="18"/>
                    <a:pt x="19" y="18"/>
                    <a:pt x="19" y="18"/>
                  </a:cubicBezTo>
                  <a:cubicBezTo>
                    <a:pt x="34" y="3"/>
                    <a:pt x="34" y="3"/>
                    <a:pt x="34" y="3"/>
                  </a:cubicBezTo>
                  <a:cubicBezTo>
                    <a:pt x="37" y="0"/>
                    <a:pt x="42" y="0"/>
                    <a:pt x="45" y="3"/>
                  </a:cubicBezTo>
                  <a:cubicBezTo>
                    <a:pt x="47" y="6"/>
                    <a:pt x="47" y="10"/>
                    <a:pt x="4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 name="Freeform 2412"/>
            <p:cNvSpPr>
              <a:spLocks/>
            </p:cNvSpPr>
            <p:nvPr/>
          </p:nvSpPr>
          <p:spPr bwMode="gray">
            <a:xfrm>
              <a:off x="2805029" y="6011433"/>
              <a:ext cx="406004" cy="542925"/>
            </a:xfrm>
            <a:custGeom>
              <a:avLst/>
              <a:gdLst>
                <a:gd name="T0" fmla="*/ 144 w 144"/>
                <a:gd name="T1" fmla="*/ 151 h 193"/>
                <a:gd name="T2" fmla="*/ 144 w 144"/>
                <a:gd name="T3" fmla="*/ 108 h 193"/>
                <a:gd name="T4" fmla="*/ 139 w 144"/>
                <a:gd name="T5" fmla="*/ 114 h 193"/>
                <a:gd name="T6" fmla="*/ 137 w 144"/>
                <a:gd name="T7" fmla="*/ 116 h 193"/>
                <a:gd name="T8" fmla="*/ 132 w 144"/>
                <a:gd name="T9" fmla="*/ 119 h 193"/>
                <a:gd name="T10" fmla="*/ 132 w 144"/>
                <a:gd name="T11" fmla="*/ 130 h 193"/>
                <a:gd name="T12" fmla="*/ 132 w 144"/>
                <a:gd name="T13" fmla="*/ 150 h 193"/>
                <a:gd name="T14" fmla="*/ 103 w 144"/>
                <a:gd name="T15" fmla="*/ 150 h 193"/>
                <a:gd name="T16" fmla="*/ 103 w 144"/>
                <a:gd name="T17" fmla="*/ 180 h 193"/>
                <a:gd name="T18" fmla="*/ 103 w 144"/>
                <a:gd name="T19" fmla="*/ 180 h 193"/>
                <a:gd name="T20" fmla="*/ 103 w 144"/>
                <a:gd name="T21" fmla="*/ 180 h 193"/>
                <a:gd name="T22" fmla="*/ 93 w 144"/>
                <a:gd name="T23" fmla="*/ 180 h 193"/>
                <a:gd name="T24" fmla="*/ 51 w 144"/>
                <a:gd name="T25" fmla="*/ 180 h 193"/>
                <a:gd name="T26" fmla="*/ 26 w 144"/>
                <a:gd name="T27" fmla="*/ 180 h 193"/>
                <a:gd name="T28" fmla="*/ 11 w 144"/>
                <a:gd name="T29" fmla="*/ 166 h 193"/>
                <a:gd name="T30" fmla="*/ 11 w 144"/>
                <a:gd name="T31" fmla="*/ 27 h 193"/>
                <a:gd name="T32" fmla="*/ 16 w 144"/>
                <a:gd name="T33" fmla="*/ 17 h 193"/>
                <a:gd name="T34" fmla="*/ 26 w 144"/>
                <a:gd name="T35" fmla="*/ 12 h 193"/>
                <a:gd name="T36" fmla="*/ 117 w 144"/>
                <a:gd name="T37" fmla="*/ 12 h 193"/>
                <a:gd name="T38" fmla="*/ 128 w 144"/>
                <a:gd name="T39" fmla="*/ 17 h 193"/>
                <a:gd name="T40" fmla="*/ 130 w 144"/>
                <a:gd name="T41" fmla="*/ 20 h 193"/>
                <a:gd name="T42" fmla="*/ 138 w 144"/>
                <a:gd name="T43" fmla="*/ 9 h 193"/>
                <a:gd name="T44" fmla="*/ 137 w 144"/>
                <a:gd name="T45" fmla="*/ 7 h 193"/>
                <a:gd name="T46" fmla="*/ 119 w 144"/>
                <a:gd name="T47" fmla="*/ 0 h 193"/>
                <a:gd name="T48" fmla="*/ 119 w 144"/>
                <a:gd name="T49" fmla="*/ 0 h 193"/>
                <a:gd name="T50" fmla="*/ 25 w 144"/>
                <a:gd name="T51" fmla="*/ 0 h 193"/>
                <a:gd name="T52" fmla="*/ 25 w 144"/>
                <a:gd name="T53" fmla="*/ 0 h 193"/>
                <a:gd name="T54" fmla="*/ 7 w 144"/>
                <a:gd name="T55" fmla="*/ 7 h 193"/>
                <a:gd name="T56" fmla="*/ 0 w 144"/>
                <a:gd name="T57" fmla="*/ 25 h 193"/>
                <a:gd name="T58" fmla="*/ 0 w 144"/>
                <a:gd name="T59" fmla="*/ 167 h 193"/>
                <a:gd name="T60" fmla="*/ 25 w 144"/>
                <a:gd name="T61" fmla="*/ 193 h 193"/>
                <a:gd name="T62" fmla="*/ 50 w 144"/>
                <a:gd name="T63" fmla="*/ 193 h 193"/>
                <a:gd name="T64" fmla="*/ 93 w 144"/>
                <a:gd name="T65" fmla="*/ 193 h 193"/>
                <a:gd name="T66" fmla="*/ 103 w 144"/>
                <a:gd name="T67" fmla="*/ 193 h 193"/>
                <a:gd name="T68" fmla="*/ 111 w 144"/>
                <a:gd name="T69" fmla="*/ 190 h 193"/>
                <a:gd name="T70" fmla="*/ 141 w 144"/>
                <a:gd name="T71" fmla="*/ 159 h 193"/>
                <a:gd name="T72" fmla="*/ 144 w 144"/>
                <a:gd name="T73" fmla="*/ 153 h 193"/>
                <a:gd name="T74" fmla="*/ 144 w 144"/>
                <a:gd name="T75" fmla="*/ 151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4" h="193">
                  <a:moveTo>
                    <a:pt x="144" y="151"/>
                  </a:moveTo>
                  <a:cubicBezTo>
                    <a:pt x="144" y="108"/>
                    <a:pt x="144" y="108"/>
                    <a:pt x="144" y="108"/>
                  </a:cubicBezTo>
                  <a:cubicBezTo>
                    <a:pt x="139" y="114"/>
                    <a:pt x="139" y="114"/>
                    <a:pt x="139" y="114"/>
                  </a:cubicBezTo>
                  <a:cubicBezTo>
                    <a:pt x="139" y="114"/>
                    <a:pt x="138" y="115"/>
                    <a:pt x="137" y="116"/>
                  </a:cubicBezTo>
                  <a:cubicBezTo>
                    <a:pt x="136" y="117"/>
                    <a:pt x="134" y="118"/>
                    <a:pt x="132" y="119"/>
                  </a:cubicBezTo>
                  <a:cubicBezTo>
                    <a:pt x="132" y="130"/>
                    <a:pt x="132" y="130"/>
                    <a:pt x="132" y="130"/>
                  </a:cubicBezTo>
                  <a:cubicBezTo>
                    <a:pt x="132" y="150"/>
                    <a:pt x="132" y="150"/>
                    <a:pt x="132" y="150"/>
                  </a:cubicBezTo>
                  <a:cubicBezTo>
                    <a:pt x="103" y="150"/>
                    <a:pt x="103" y="150"/>
                    <a:pt x="103" y="150"/>
                  </a:cubicBezTo>
                  <a:cubicBezTo>
                    <a:pt x="103" y="180"/>
                    <a:pt x="103" y="180"/>
                    <a:pt x="103" y="180"/>
                  </a:cubicBezTo>
                  <a:cubicBezTo>
                    <a:pt x="103" y="180"/>
                    <a:pt x="103" y="180"/>
                    <a:pt x="103" y="180"/>
                  </a:cubicBezTo>
                  <a:cubicBezTo>
                    <a:pt x="103" y="180"/>
                    <a:pt x="103" y="180"/>
                    <a:pt x="103" y="180"/>
                  </a:cubicBezTo>
                  <a:cubicBezTo>
                    <a:pt x="93" y="180"/>
                    <a:pt x="93" y="180"/>
                    <a:pt x="93" y="180"/>
                  </a:cubicBezTo>
                  <a:cubicBezTo>
                    <a:pt x="51" y="180"/>
                    <a:pt x="51" y="180"/>
                    <a:pt x="51" y="180"/>
                  </a:cubicBezTo>
                  <a:cubicBezTo>
                    <a:pt x="26" y="180"/>
                    <a:pt x="26" y="180"/>
                    <a:pt x="26" y="180"/>
                  </a:cubicBezTo>
                  <a:cubicBezTo>
                    <a:pt x="18" y="180"/>
                    <a:pt x="11" y="174"/>
                    <a:pt x="11" y="166"/>
                  </a:cubicBezTo>
                  <a:cubicBezTo>
                    <a:pt x="11" y="27"/>
                    <a:pt x="11" y="27"/>
                    <a:pt x="11" y="27"/>
                  </a:cubicBezTo>
                  <a:cubicBezTo>
                    <a:pt x="11" y="23"/>
                    <a:pt x="13" y="19"/>
                    <a:pt x="16" y="17"/>
                  </a:cubicBezTo>
                  <a:cubicBezTo>
                    <a:pt x="18" y="14"/>
                    <a:pt x="22" y="12"/>
                    <a:pt x="26" y="12"/>
                  </a:cubicBezTo>
                  <a:cubicBezTo>
                    <a:pt x="117" y="12"/>
                    <a:pt x="117" y="12"/>
                    <a:pt x="117" y="12"/>
                  </a:cubicBezTo>
                  <a:cubicBezTo>
                    <a:pt x="121" y="12"/>
                    <a:pt x="125" y="14"/>
                    <a:pt x="128" y="17"/>
                  </a:cubicBezTo>
                  <a:cubicBezTo>
                    <a:pt x="129" y="18"/>
                    <a:pt x="129" y="18"/>
                    <a:pt x="130" y="20"/>
                  </a:cubicBezTo>
                  <a:cubicBezTo>
                    <a:pt x="138" y="9"/>
                    <a:pt x="138" y="9"/>
                    <a:pt x="138" y="9"/>
                  </a:cubicBezTo>
                  <a:cubicBezTo>
                    <a:pt x="138" y="9"/>
                    <a:pt x="137" y="8"/>
                    <a:pt x="137" y="7"/>
                  </a:cubicBezTo>
                  <a:cubicBezTo>
                    <a:pt x="132" y="3"/>
                    <a:pt x="126" y="0"/>
                    <a:pt x="119" y="0"/>
                  </a:cubicBezTo>
                  <a:cubicBezTo>
                    <a:pt x="119" y="0"/>
                    <a:pt x="119" y="0"/>
                    <a:pt x="119" y="0"/>
                  </a:cubicBezTo>
                  <a:cubicBezTo>
                    <a:pt x="25" y="0"/>
                    <a:pt x="25" y="0"/>
                    <a:pt x="25" y="0"/>
                  </a:cubicBezTo>
                  <a:cubicBezTo>
                    <a:pt x="25" y="0"/>
                    <a:pt x="25" y="0"/>
                    <a:pt x="25" y="0"/>
                  </a:cubicBezTo>
                  <a:cubicBezTo>
                    <a:pt x="18" y="0"/>
                    <a:pt x="12" y="3"/>
                    <a:pt x="7" y="7"/>
                  </a:cubicBezTo>
                  <a:cubicBezTo>
                    <a:pt x="2" y="12"/>
                    <a:pt x="0" y="18"/>
                    <a:pt x="0" y="25"/>
                  </a:cubicBezTo>
                  <a:cubicBezTo>
                    <a:pt x="0" y="167"/>
                    <a:pt x="0" y="167"/>
                    <a:pt x="0" y="167"/>
                  </a:cubicBezTo>
                  <a:cubicBezTo>
                    <a:pt x="0" y="181"/>
                    <a:pt x="11" y="193"/>
                    <a:pt x="25" y="193"/>
                  </a:cubicBezTo>
                  <a:cubicBezTo>
                    <a:pt x="50" y="193"/>
                    <a:pt x="50" y="193"/>
                    <a:pt x="50" y="193"/>
                  </a:cubicBezTo>
                  <a:cubicBezTo>
                    <a:pt x="93" y="193"/>
                    <a:pt x="93" y="193"/>
                    <a:pt x="93" y="193"/>
                  </a:cubicBezTo>
                  <a:cubicBezTo>
                    <a:pt x="103" y="193"/>
                    <a:pt x="103" y="193"/>
                    <a:pt x="103" y="193"/>
                  </a:cubicBezTo>
                  <a:cubicBezTo>
                    <a:pt x="106" y="193"/>
                    <a:pt x="109" y="192"/>
                    <a:pt x="111" y="190"/>
                  </a:cubicBezTo>
                  <a:cubicBezTo>
                    <a:pt x="141" y="159"/>
                    <a:pt x="141" y="159"/>
                    <a:pt x="141" y="159"/>
                  </a:cubicBezTo>
                  <a:cubicBezTo>
                    <a:pt x="143" y="158"/>
                    <a:pt x="144" y="155"/>
                    <a:pt x="144" y="153"/>
                  </a:cubicBezTo>
                  <a:cubicBezTo>
                    <a:pt x="144" y="152"/>
                    <a:pt x="144" y="152"/>
                    <a:pt x="144" y="1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 name="Freeform 2413"/>
            <p:cNvSpPr>
              <a:spLocks/>
            </p:cNvSpPr>
            <p:nvPr/>
          </p:nvSpPr>
          <p:spPr bwMode="gray">
            <a:xfrm>
              <a:off x="2872895" y="6112637"/>
              <a:ext cx="258366" cy="34529"/>
            </a:xfrm>
            <a:custGeom>
              <a:avLst/>
              <a:gdLst>
                <a:gd name="T0" fmla="*/ 90 w 92"/>
                <a:gd name="T1" fmla="*/ 0 h 12"/>
                <a:gd name="T2" fmla="*/ 6 w 92"/>
                <a:gd name="T3" fmla="*/ 0 h 12"/>
                <a:gd name="T4" fmla="*/ 0 w 92"/>
                <a:gd name="T5" fmla="*/ 6 h 12"/>
                <a:gd name="T6" fmla="*/ 6 w 92"/>
                <a:gd name="T7" fmla="*/ 12 h 12"/>
                <a:gd name="T8" fmla="*/ 83 w 92"/>
                <a:gd name="T9" fmla="*/ 12 h 12"/>
                <a:gd name="T10" fmla="*/ 92 w 92"/>
                <a:gd name="T11" fmla="*/ 1 h 12"/>
                <a:gd name="T12" fmla="*/ 90 w 9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2" h="12">
                  <a:moveTo>
                    <a:pt x="90" y="0"/>
                  </a:moveTo>
                  <a:cubicBezTo>
                    <a:pt x="6" y="0"/>
                    <a:pt x="6" y="0"/>
                    <a:pt x="6" y="0"/>
                  </a:cubicBezTo>
                  <a:cubicBezTo>
                    <a:pt x="2" y="0"/>
                    <a:pt x="0" y="3"/>
                    <a:pt x="0" y="6"/>
                  </a:cubicBezTo>
                  <a:cubicBezTo>
                    <a:pt x="0" y="10"/>
                    <a:pt x="2" y="12"/>
                    <a:pt x="6" y="12"/>
                  </a:cubicBezTo>
                  <a:cubicBezTo>
                    <a:pt x="83" y="12"/>
                    <a:pt x="83" y="12"/>
                    <a:pt x="83" y="12"/>
                  </a:cubicBezTo>
                  <a:cubicBezTo>
                    <a:pt x="92" y="1"/>
                    <a:pt x="92" y="1"/>
                    <a:pt x="92" y="1"/>
                  </a:cubicBezTo>
                  <a:cubicBezTo>
                    <a:pt x="92" y="0"/>
                    <a:pt x="91" y="0"/>
                    <a:pt x="9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 name="Freeform 2414"/>
            <p:cNvSpPr>
              <a:spLocks/>
            </p:cNvSpPr>
            <p:nvPr/>
          </p:nvSpPr>
          <p:spPr bwMode="gray">
            <a:xfrm>
              <a:off x="2872895" y="6180502"/>
              <a:ext cx="204788" cy="33338"/>
            </a:xfrm>
            <a:custGeom>
              <a:avLst/>
              <a:gdLst>
                <a:gd name="T0" fmla="*/ 73 w 73"/>
                <a:gd name="T1" fmla="*/ 0 h 12"/>
                <a:gd name="T2" fmla="*/ 6 w 73"/>
                <a:gd name="T3" fmla="*/ 0 h 12"/>
                <a:gd name="T4" fmla="*/ 0 w 73"/>
                <a:gd name="T5" fmla="*/ 6 h 12"/>
                <a:gd name="T6" fmla="*/ 6 w 73"/>
                <a:gd name="T7" fmla="*/ 12 h 12"/>
                <a:gd name="T8" fmla="*/ 63 w 73"/>
                <a:gd name="T9" fmla="*/ 12 h 12"/>
                <a:gd name="T10" fmla="*/ 64 w 73"/>
                <a:gd name="T11" fmla="*/ 12 h 12"/>
                <a:gd name="T12" fmla="*/ 73 w 73"/>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73" h="12">
                  <a:moveTo>
                    <a:pt x="73" y="0"/>
                  </a:moveTo>
                  <a:cubicBezTo>
                    <a:pt x="6" y="0"/>
                    <a:pt x="6" y="0"/>
                    <a:pt x="6" y="0"/>
                  </a:cubicBezTo>
                  <a:cubicBezTo>
                    <a:pt x="2" y="0"/>
                    <a:pt x="0" y="3"/>
                    <a:pt x="0" y="6"/>
                  </a:cubicBezTo>
                  <a:cubicBezTo>
                    <a:pt x="0" y="10"/>
                    <a:pt x="2" y="12"/>
                    <a:pt x="6" y="12"/>
                  </a:cubicBezTo>
                  <a:cubicBezTo>
                    <a:pt x="63" y="12"/>
                    <a:pt x="63" y="12"/>
                    <a:pt x="63" y="12"/>
                  </a:cubicBezTo>
                  <a:cubicBezTo>
                    <a:pt x="64" y="12"/>
                    <a:pt x="64" y="12"/>
                    <a:pt x="64" y="12"/>
                  </a:cubicBezTo>
                  <a:lnTo>
                    <a:pt x="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2" name="Freeform 2415"/>
            <p:cNvSpPr>
              <a:spLocks/>
            </p:cNvSpPr>
            <p:nvPr/>
          </p:nvSpPr>
          <p:spPr bwMode="gray">
            <a:xfrm>
              <a:off x="2872895" y="6248368"/>
              <a:ext cx="169069" cy="33338"/>
            </a:xfrm>
            <a:custGeom>
              <a:avLst/>
              <a:gdLst>
                <a:gd name="T0" fmla="*/ 60 w 60"/>
                <a:gd name="T1" fmla="*/ 6 h 12"/>
                <a:gd name="T2" fmla="*/ 60 w 60"/>
                <a:gd name="T3" fmla="*/ 0 h 12"/>
                <a:gd name="T4" fmla="*/ 6 w 60"/>
                <a:gd name="T5" fmla="*/ 0 h 12"/>
                <a:gd name="T6" fmla="*/ 0 w 60"/>
                <a:gd name="T7" fmla="*/ 6 h 12"/>
                <a:gd name="T8" fmla="*/ 6 w 60"/>
                <a:gd name="T9" fmla="*/ 12 h 12"/>
                <a:gd name="T10" fmla="*/ 51 w 60"/>
                <a:gd name="T11" fmla="*/ 12 h 12"/>
                <a:gd name="T12" fmla="*/ 60 w 60"/>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60" h="12">
                  <a:moveTo>
                    <a:pt x="60" y="6"/>
                  </a:moveTo>
                  <a:cubicBezTo>
                    <a:pt x="60" y="4"/>
                    <a:pt x="59" y="2"/>
                    <a:pt x="60" y="0"/>
                  </a:cubicBezTo>
                  <a:cubicBezTo>
                    <a:pt x="6" y="0"/>
                    <a:pt x="6" y="0"/>
                    <a:pt x="6" y="0"/>
                  </a:cubicBezTo>
                  <a:cubicBezTo>
                    <a:pt x="2" y="0"/>
                    <a:pt x="0" y="3"/>
                    <a:pt x="0" y="6"/>
                  </a:cubicBezTo>
                  <a:cubicBezTo>
                    <a:pt x="0" y="10"/>
                    <a:pt x="2" y="12"/>
                    <a:pt x="6" y="12"/>
                  </a:cubicBezTo>
                  <a:cubicBezTo>
                    <a:pt x="51" y="12"/>
                    <a:pt x="51" y="12"/>
                    <a:pt x="51" y="12"/>
                  </a:cubicBezTo>
                  <a:cubicBezTo>
                    <a:pt x="53" y="9"/>
                    <a:pt x="56" y="7"/>
                    <a:pt x="6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3" name="Freeform 2416"/>
            <p:cNvSpPr>
              <a:spLocks/>
            </p:cNvSpPr>
            <p:nvPr/>
          </p:nvSpPr>
          <p:spPr bwMode="gray">
            <a:xfrm>
              <a:off x="2872895" y="6315043"/>
              <a:ext cx="134541" cy="36910"/>
            </a:xfrm>
            <a:custGeom>
              <a:avLst/>
              <a:gdLst>
                <a:gd name="T0" fmla="*/ 6 w 48"/>
                <a:gd name="T1" fmla="*/ 0 h 13"/>
                <a:gd name="T2" fmla="*/ 0 w 48"/>
                <a:gd name="T3" fmla="*/ 7 h 13"/>
                <a:gd name="T4" fmla="*/ 6 w 48"/>
                <a:gd name="T5" fmla="*/ 13 h 13"/>
                <a:gd name="T6" fmla="*/ 46 w 48"/>
                <a:gd name="T7" fmla="*/ 13 h 13"/>
                <a:gd name="T8" fmla="*/ 48 w 48"/>
                <a:gd name="T9" fmla="*/ 0 h 13"/>
                <a:gd name="T10" fmla="*/ 6 w 48"/>
                <a:gd name="T11" fmla="*/ 0 h 13"/>
              </a:gdLst>
              <a:ahLst/>
              <a:cxnLst>
                <a:cxn ang="0">
                  <a:pos x="T0" y="T1"/>
                </a:cxn>
                <a:cxn ang="0">
                  <a:pos x="T2" y="T3"/>
                </a:cxn>
                <a:cxn ang="0">
                  <a:pos x="T4" y="T5"/>
                </a:cxn>
                <a:cxn ang="0">
                  <a:pos x="T6" y="T7"/>
                </a:cxn>
                <a:cxn ang="0">
                  <a:pos x="T8" y="T9"/>
                </a:cxn>
                <a:cxn ang="0">
                  <a:pos x="T10" y="T11"/>
                </a:cxn>
              </a:cxnLst>
              <a:rect l="0" t="0" r="r" b="b"/>
              <a:pathLst>
                <a:path w="48" h="13">
                  <a:moveTo>
                    <a:pt x="6" y="0"/>
                  </a:moveTo>
                  <a:cubicBezTo>
                    <a:pt x="2" y="0"/>
                    <a:pt x="0" y="3"/>
                    <a:pt x="0" y="7"/>
                  </a:cubicBezTo>
                  <a:cubicBezTo>
                    <a:pt x="0" y="10"/>
                    <a:pt x="2" y="13"/>
                    <a:pt x="6" y="13"/>
                  </a:cubicBezTo>
                  <a:cubicBezTo>
                    <a:pt x="46" y="13"/>
                    <a:pt x="46" y="13"/>
                    <a:pt x="46" y="13"/>
                  </a:cubicBezTo>
                  <a:cubicBezTo>
                    <a:pt x="48" y="0"/>
                    <a:pt x="48" y="0"/>
                    <a:pt x="48" y="0"/>
                  </a:cubicBez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22" name="Gruppieren 44"/>
          <p:cNvGrpSpPr>
            <a:grpSpLocks noChangeAspect="1"/>
          </p:cNvGrpSpPr>
          <p:nvPr/>
        </p:nvGrpSpPr>
        <p:grpSpPr bwMode="gray">
          <a:xfrm>
            <a:off x="3943311" y="5331834"/>
            <a:ext cx="279112" cy="238864"/>
            <a:chOff x="3753880" y="-405408"/>
            <a:chExt cx="789530" cy="675680"/>
          </a:xfrm>
          <a:solidFill>
            <a:schemeClr val="tx1"/>
          </a:solidFill>
        </p:grpSpPr>
        <p:sp>
          <p:nvSpPr>
            <p:cNvPr id="123" name="Freeform 3175"/>
            <p:cNvSpPr>
              <a:spLocks noChangeAspect="1" noEditPoints="1"/>
            </p:cNvSpPr>
            <p:nvPr/>
          </p:nvSpPr>
          <p:spPr bwMode="gray">
            <a:xfrm>
              <a:off x="3753880" y="-270272"/>
              <a:ext cx="544115" cy="540544"/>
            </a:xfrm>
            <a:custGeom>
              <a:avLst/>
              <a:gdLst>
                <a:gd name="T0" fmla="*/ 181 w 193"/>
                <a:gd name="T1" fmla="*/ 114 h 192"/>
                <a:gd name="T2" fmla="*/ 167 w 193"/>
                <a:gd name="T3" fmla="*/ 114 h 192"/>
                <a:gd name="T4" fmla="*/ 160 w 193"/>
                <a:gd name="T5" fmla="*/ 134 h 192"/>
                <a:gd name="T6" fmla="*/ 161 w 193"/>
                <a:gd name="T7" fmla="*/ 135 h 192"/>
                <a:gd name="T8" fmla="*/ 169 w 193"/>
                <a:gd name="T9" fmla="*/ 160 h 192"/>
                <a:gd name="T10" fmla="*/ 140 w 193"/>
                <a:gd name="T11" fmla="*/ 166 h 192"/>
                <a:gd name="T12" fmla="*/ 133 w 193"/>
                <a:gd name="T13" fmla="*/ 158 h 192"/>
                <a:gd name="T14" fmla="*/ 126 w 193"/>
                <a:gd name="T15" fmla="*/ 156 h 192"/>
                <a:gd name="T16" fmla="*/ 123 w 193"/>
                <a:gd name="T17" fmla="*/ 157 h 192"/>
                <a:gd name="T18" fmla="*/ 121 w 193"/>
                <a:gd name="T19" fmla="*/ 158 h 192"/>
                <a:gd name="T20" fmla="*/ 120 w 193"/>
                <a:gd name="T21" fmla="*/ 158 h 192"/>
                <a:gd name="T22" fmla="*/ 117 w 193"/>
                <a:gd name="T23" fmla="*/ 161 h 192"/>
                <a:gd name="T24" fmla="*/ 114 w 193"/>
                <a:gd name="T25" fmla="*/ 167 h 192"/>
                <a:gd name="T26" fmla="*/ 114 w 193"/>
                <a:gd name="T27" fmla="*/ 176 h 192"/>
                <a:gd name="T28" fmla="*/ 91 w 193"/>
                <a:gd name="T29" fmla="*/ 192 h 192"/>
                <a:gd name="T30" fmla="*/ 78 w 193"/>
                <a:gd name="T31" fmla="*/ 170 h 192"/>
                <a:gd name="T32" fmla="*/ 78 w 193"/>
                <a:gd name="T33" fmla="*/ 167 h 192"/>
                <a:gd name="T34" fmla="*/ 65 w 193"/>
                <a:gd name="T35" fmla="*/ 157 h 192"/>
                <a:gd name="T36" fmla="*/ 64 w 193"/>
                <a:gd name="T37" fmla="*/ 157 h 192"/>
                <a:gd name="T38" fmla="*/ 63 w 193"/>
                <a:gd name="T39" fmla="*/ 157 h 192"/>
                <a:gd name="T40" fmla="*/ 61 w 193"/>
                <a:gd name="T41" fmla="*/ 158 h 192"/>
                <a:gd name="T42" fmla="*/ 60 w 193"/>
                <a:gd name="T43" fmla="*/ 158 h 192"/>
                <a:gd name="T44" fmla="*/ 59 w 193"/>
                <a:gd name="T45" fmla="*/ 159 h 192"/>
                <a:gd name="T46" fmla="*/ 32 w 193"/>
                <a:gd name="T47" fmla="*/ 168 h 192"/>
                <a:gd name="T48" fmla="*/ 27 w 193"/>
                <a:gd name="T49" fmla="*/ 140 h 192"/>
                <a:gd name="T50" fmla="*/ 33 w 193"/>
                <a:gd name="T51" fmla="*/ 133 h 192"/>
                <a:gd name="T52" fmla="*/ 36 w 193"/>
                <a:gd name="T53" fmla="*/ 126 h 192"/>
                <a:gd name="T54" fmla="*/ 26 w 193"/>
                <a:gd name="T55" fmla="*/ 114 h 192"/>
                <a:gd name="T56" fmla="*/ 12 w 193"/>
                <a:gd name="T57" fmla="*/ 114 h 192"/>
                <a:gd name="T58" fmla="*/ 12 w 193"/>
                <a:gd name="T59" fmla="*/ 78 h 192"/>
                <a:gd name="T60" fmla="*/ 25 w 193"/>
                <a:gd name="T61" fmla="*/ 78 h 192"/>
                <a:gd name="T62" fmla="*/ 32 w 193"/>
                <a:gd name="T63" fmla="*/ 74 h 192"/>
                <a:gd name="T64" fmla="*/ 36 w 193"/>
                <a:gd name="T65" fmla="*/ 64 h 192"/>
                <a:gd name="T66" fmla="*/ 35 w 193"/>
                <a:gd name="T67" fmla="*/ 62 h 192"/>
                <a:gd name="T68" fmla="*/ 35 w 193"/>
                <a:gd name="T69" fmla="*/ 61 h 192"/>
                <a:gd name="T70" fmla="*/ 34 w 193"/>
                <a:gd name="T71" fmla="*/ 59 h 192"/>
                <a:gd name="T72" fmla="*/ 33 w 193"/>
                <a:gd name="T73" fmla="*/ 58 h 192"/>
                <a:gd name="T74" fmla="*/ 27 w 193"/>
                <a:gd name="T75" fmla="*/ 52 h 192"/>
                <a:gd name="T76" fmla="*/ 32 w 193"/>
                <a:gd name="T77" fmla="*/ 24 h 192"/>
                <a:gd name="T78" fmla="*/ 57 w 193"/>
                <a:gd name="T79" fmla="*/ 31 h 192"/>
                <a:gd name="T80" fmla="*/ 74 w 193"/>
                <a:gd name="T81" fmla="*/ 33 h 192"/>
                <a:gd name="T82" fmla="*/ 78 w 193"/>
                <a:gd name="T83" fmla="*/ 28 h 192"/>
                <a:gd name="T84" fmla="*/ 78 w 193"/>
                <a:gd name="T85" fmla="*/ 27 h 192"/>
                <a:gd name="T86" fmla="*/ 78 w 193"/>
                <a:gd name="T87" fmla="*/ 25 h 192"/>
                <a:gd name="T88" fmla="*/ 78 w 193"/>
                <a:gd name="T89" fmla="*/ 25 h 192"/>
                <a:gd name="T90" fmla="*/ 78 w 193"/>
                <a:gd name="T91" fmla="*/ 12 h 192"/>
                <a:gd name="T92" fmla="*/ 114 w 193"/>
                <a:gd name="T93" fmla="*/ 12 h 192"/>
                <a:gd name="T94" fmla="*/ 114 w 193"/>
                <a:gd name="T95" fmla="*/ 25 h 192"/>
                <a:gd name="T96" fmla="*/ 134 w 193"/>
                <a:gd name="T97" fmla="*/ 33 h 192"/>
                <a:gd name="T98" fmla="*/ 140 w 193"/>
                <a:gd name="T99" fmla="*/ 26 h 192"/>
                <a:gd name="T100" fmla="*/ 169 w 193"/>
                <a:gd name="T101" fmla="*/ 32 h 192"/>
                <a:gd name="T102" fmla="*/ 161 w 193"/>
                <a:gd name="T103" fmla="*/ 56 h 192"/>
                <a:gd name="T104" fmla="*/ 157 w 193"/>
                <a:gd name="T105" fmla="*/ 66 h 192"/>
                <a:gd name="T106" fmla="*/ 168 w 193"/>
                <a:gd name="T107" fmla="*/ 78 h 192"/>
                <a:gd name="T108" fmla="*/ 177 w 193"/>
                <a:gd name="T109" fmla="*/ 78 h 192"/>
                <a:gd name="T110" fmla="*/ 96 w 193"/>
                <a:gd name="T111" fmla="*/ 66 h 192"/>
                <a:gd name="T112" fmla="*/ 127 w 193"/>
                <a:gd name="T113" fmla="*/ 9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3" h="192">
                  <a:moveTo>
                    <a:pt x="193" y="90"/>
                  </a:moveTo>
                  <a:cubicBezTo>
                    <a:pt x="193" y="102"/>
                    <a:pt x="193" y="102"/>
                    <a:pt x="193" y="102"/>
                  </a:cubicBezTo>
                  <a:cubicBezTo>
                    <a:pt x="192" y="108"/>
                    <a:pt x="187" y="113"/>
                    <a:pt x="181" y="114"/>
                  </a:cubicBezTo>
                  <a:cubicBezTo>
                    <a:pt x="177" y="114"/>
                    <a:pt x="177" y="114"/>
                    <a:pt x="177" y="114"/>
                  </a:cubicBezTo>
                  <a:cubicBezTo>
                    <a:pt x="170" y="114"/>
                    <a:pt x="170" y="114"/>
                    <a:pt x="170" y="114"/>
                  </a:cubicBezTo>
                  <a:cubicBezTo>
                    <a:pt x="167" y="114"/>
                    <a:pt x="167" y="114"/>
                    <a:pt x="167" y="114"/>
                  </a:cubicBezTo>
                  <a:cubicBezTo>
                    <a:pt x="166" y="114"/>
                    <a:pt x="165" y="115"/>
                    <a:pt x="164" y="115"/>
                  </a:cubicBezTo>
                  <a:cubicBezTo>
                    <a:pt x="163" y="116"/>
                    <a:pt x="162" y="116"/>
                    <a:pt x="160" y="118"/>
                  </a:cubicBezTo>
                  <a:cubicBezTo>
                    <a:pt x="156" y="122"/>
                    <a:pt x="156" y="129"/>
                    <a:pt x="160" y="134"/>
                  </a:cubicBezTo>
                  <a:cubicBezTo>
                    <a:pt x="160" y="134"/>
                    <a:pt x="160" y="134"/>
                    <a:pt x="160" y="134"/>
                  </a:cubicBezTo>
                  <a:cubicBezTo>
                    <a:pt x="160" y="134"/>
                    <a:pt x="160" y="134"/>
                    <a:pt x="160" y="134"/>
                  </a:cubicBezTo>
                  <a:cubicBezTo>
                    <a:pt x="161" y="135"/>
                    <a:pt x="161" y="135"/>
                    <a:pt x="161" y="135"/>
                  </a:cubicBezTo>
                  <a:cubicBezTo>
                    <a:pt x="166" y="140"/>
                    <a:pt x="166" y="140"/>
                    <a:pt x="166" y="140"/>
                  </a:cubicBezTo>
                  <a:cubicBezTo>
                    <a:pt x="169" y="143"/>
                    <a:pt x="169" y="143"/>
                    <a:pt x="169" y="143"/>
                  </a:cubicBezTo>
                  <a:cubicBezTo>
                    <a:pt x="173" y="148"/>
                    <a:pt x="173" y="155"/>
                    <a:pt x="169" y="160"/>
                  </a:cubicBezTo>
                  <a:cubicBezTo>
                    <a:pt x="161" y="168"/>
                    <a:pt x="161" y="168"/>
                    <a:pt x="161" y="168"/>
                  </a:cubicBezTo>
                  <a:cubicBezTo>
                    <a:pt x="155" y="172"/>
                    <a:pt x="148" y="172"/>
                    <a:pt x="143" y="168"/>
                  </a:cubicBezTo>
                  <a:cubicBezTo>
                    <a:pt x="140" y="166"/>
                    <a:pt x="140" y="166"/>
                    <a:pt x="140" y="166"/>
                  </a:cubicBezTo>
                  <a:cubicBezTo>
                    <a:pt x="136" y="161"/>
                    <a:pt x="136" y="161"/>
                    <a:pt x="136" y="161"/>
                  </a:cubicBezTo>
                  <a:cubicBezTo>
                    <a:pt x="134" y="159"/>
                    <a:pt x="134" y="159"/>
                    <a:pt x="134" y="159"/>
                  </a:cubicBezTo>
                  <a:cubicBezTo>
                    <a:pt x="133" y="159"/>
                    <a:pt x="133" y="158"/>
                    <a:pt x="133" y="158"/>
                  </a:cubicBezTo>
                  <a:cubicBezTo>
                    <a:pt x="131" y="157"/>
                    <a:pt x="129" y="157"/>
                    <a:pt x="127" y="156"/>
                  </a:cubicBezTo>
                  <a:cubicBezTo>
                    <a:pt x="127" y="156"/>
                    <a:pt x="127" y="156"/>
                    <a:pt x="127" y="156"/>
                  </a:cubicBezTo>
                  <a:cubicBezTo>
                    <a:pt x="127" y="156"/>
                    <a:pt x="127" y="156"/>
                    <a:pt x="126" y="156"/>
                  </a:cubicBezTo>
                  <a:cubicBezTo>
                    <a:pt x="126" y="156"/>
                    <a:pt x="126" y="156"/>
                    <a:pt x="126" y="156"/>
                  </a:cubicBezTo>
                  <a:cubicBezTo>
                    <a:pt x="126" y="156"/>
                    <a:pt x="126" y="156"/>
                    <a:pt x="126" y="156"/>
                  </a:cubicBezTo>
                  <a:cubicBezTo>
                    <a:pt x="125" y="156"/>
                    <a:pt x="124" y="157"/>
                    <a:pt x="123" y="157"/>
                  </a:cubicBezTo>
                  <a:cubicBezTo>
                    <a:pt x="123" y="157"/>
                    <a:pt x="123" y="157"/>
                    <a:pt x="123" y="157"/>
                  </a:cubicBezTo>
                  <a:cubicBezTo>
                    <a:pt x="122" y="157"/>
                    <a:pt x="122" y="157"/>
                    <a:pt x="121" y="158"/>
                  </a:cubicBezTo>
                  <a:cubicBezTo>
                    <a:pt x="121" y="158"/>
                    <a:pt x="121" y="158"/>
                    <a:pt x="121" y="158"/>
                  </a:cubicBezTo>
                  <a:cubicBezTo>
                    <a:pt x="121" y="158"/>
                    <a:pt x="121" y="158"/>
                    <a:pt x="121" y="158"/>
                  </a:cubicBezTo>
                  <a:cubicBezTo>
                    <a:pt x="121" y="158"/>
                    <a:pt x="121" y="158"/>
                    <a:pt x="121" y="158"/>
                  </a:cubicBezTo>
                  <a:cubicBezTo>
                    <a:pt x="121" y="158"/>
                    <a:pt x="120" y="158"/>
                    <a:pt x="120" y="158"/>
                  </a:cubicBezTo>
                  <a:cubicBezTo>
                    <a:pt x="120" y="158"/>
                    <a:pt x="120" y="158"/>
                    <a:pt x="120" y="158"/>
                  </a:cubicBezTo>
                  <a:cubicBezTo>
                    <a:pt x="119" y="159"/>
                    <a:pt x="118" y="160"/>
                    <a:pt x="118" y="160"/>
                  </a:cubicBezTo>
                  <a:cubicBezTo>
                    <a:pt x="117" y="160"/>
                    <a:pt x="117" y="161"/>
                    <a:pt x="117" y="161"/>
                  </a:cubicBezTo>
                  <a:cubicBezTo>
                    <a:pt x="117" y="161"/>
                    <a:pt x="117" y="161"/>
                    <a:pt x="117" y="161"/>
                  </a:cubicBezTo>
                  <a:cubicBezTo>
                    <a:pt x="116" y="163"/>
                    <a:pt x="115" y="165"/>
                    <a:pt x="114" y="167"/>
                  </a:cubicBezTo>
                  <a:cubicBezTo>
                    <a:pt x="114" y="167"/>
                    <a:pt x="114" y="167"/>
                    <a:pt x="114" y="167"/>
                  </a:cubicBezTo>
                  <a:cubicBezTo>
                    <a:pt x="114" y="167"/>
                    <a:pt x="114" y="167"/>
                    <a:pt x="114" y="167"/>
                  </a:cubicBezTo>
                  <a:cubicBezTo>
                    <a:pt x="114" y="170"/>
                    <a:pt x="114" y="170"/>
                    <a:pt x="114" y="170"/>
                  </a:cubicBezTo>
                  <a:cubicBezTo>
                    <a:pt x="114" y="176"/>
                    <a:pt x="114" y="176"/>
                    <a:pt x="114" y="176"/>
                  </a:cubicBezTo>
                  <a:cubicBezTo>
                    <a:pt x="114" y="180"/>
                    <a:pt x="114" y="180"/>
                    <a:pt x="114" y="180"/>
                  </a:cubicBezTo>
                  <a:cubicBezTo>
                    <a:pt x="114" y="187"/>
                    <a:pt x="108" y="192"/>
                    <a:pt x="102" y="192"/>
                  </a:cubicBezTo>
                  <a:cubicBezTo>
                    <a:pt x="91" y="192"/>
                    <a:pt x="91" y="192"/>
                    <a:pt x="91" y="192"/>
                  </a:cubicBezTo>
                  <a:cubicBezTo>
                    <a:pt x="84" y="192"/>
                    <a:pt x="79" y="187"/>
                    <a:pt x="78" y="180"/>
                  </a:cubicBezTo>
                  <a:cubicBezTo>
                    <a:pt x="78" y="176"/>
                    <a:pt x="78" y="176"/>
                    <a:pt x="78" y="176"/>
                  </a:cubicBezTo>
                  <a:cubicBezTo>
                    <a:pt x="78" y="170"/>
                    <a:pt x="78" y="170"/>
                    <a:pt x="78" y="170"/>
                  </a:cubicBezTo>
                  <a:cubicBezTo>
                    <a:pt x="78" y="170"/>
                    <a:pt x="78" y="170"/>
                    <a:pt x="78" y="170"/>
                  </a:cubicBezTo>
                  <a:cubicBezTo>
                    <a:pt x="78" y="167"/>
                    <a:pt x="78" y="167"/>
                    <a:pt x="78" y="167"/>
                  </a:cubicBezTo>
                  <a:cubicBezTo>
                    <a:pt x="78" y="167"/>
                    <a:pt x="78" y="167"/>
                    <a:pt x="78" y="167"/>
                  </a:cubicBezTo>
                  <a:cubicBezTo>
                    <a:pt x="78" y="164"/>
                    <a:pt x="77" y="162"/>
                    <a:pt x="75" y="160"/>
                  </a:cubicBezTo>
                  <a:cubicBezTo>
                    <a:pt x="72" y="157"/>
                    <a:pt x="69" y="156"/>
                    <a:pt x="66" y="156"/>
                  </a:cubicBezTo>
                  <a:cubicBezTo>
                    <a:pt x="65" y="157"/>
                    <a:pt x="65" y="157"/>
                    <a:pt x="65" y="157"/>
                  </a:cubicBezTo>
                  <a:cubicBezTo>
                    <a:pt x="65" y="157"/>
                    <a:pt x="65" y="157"/>
                    <a:pt x="65" y="157"/>
                  </a:cubicBezTo>
                  <a:cubicBezTo>
                    <a:pt x="64" y="157"/>
                    <a:pt x="64" y="157"/>
                    <a:pt x="64" y="157"/>
                  </a:cubicBezTo>
                  <a:cubicBezTo>
                    <a:pt x="64" y="157"/>
                    <a:pt x="64" y="157"/>
                    <a:pt x="64" y="157"/>
                  </a:cubicBezTo>
                  <a:cubicBezTo>
                    <a:pt x="63" y="157"/>
                    <a:pt x="63" y="157"/>
                    <a:pt x="63" y="157"/>
                  </a:cubicBezTo>
                  <a:cubicBezTo>
                    <a:pt x="63" y="157"/>
                    <a:pt x="63" y="157"/>
                    <a:pt x="63" y="157"/>
                  </a:cubicBezTo>
                  <a:cubicBezTo>
                    <a:pt x="63" y="157"/>
                    <a:pt x="63" y="157"/>
                    <a:pt x="63" y="157"/>
                  </a:cubicBezTo>
                  <a:cubicBezTo>
                    <a:pt x="63" y="157"/>
                    <a:pt x="63" y="157"/>
                    <a:pt x="63" y="157"/>
                  </a:cubicBezTo>
                  <a:cubicBezTo>
                    <a:pt x="62" y="157"/>
                    <a:pt x="62" y="157"/>
                    <a:pt x="62" y="157"/>
                  </a:cubicBezTo>
                  <a:cubicBezTo>
                    <a:pt x="62" y="157"/>
                    <a:pt x="61" y="158"/>
                    <a:pt x="61" y="158"/>
                  </a:cubicBezTo>
                  <a:cubicBezTo>
                    <a:pt x="61" y="158"/>
                    <a:pt x="61" y="158"/>
                    <a:pt x="61" y="158"/>
                  </a:cubicBezTo>
                  <a:cubicBezTo>
                    <a:pt x="61" y="158"/>
                    <a:pt x="60" y="158"/>
                    <a:pt x="60" y="158"/>
                  </a:cubicBezTo>
                  <a:cubicBezTo>
                    <a:pt x="60" y="158"/>
                    <a:pt x="60" y="158"/>
                    <a:pt x="60" y="158"/>
                  </a:cubicBezTo>
                  <a:cubicBezTo>
                    <a:pt x="59" y="159"/>
                    <a:pt x="59" y="159"/>
                    <a:pt x="59" y="159"/>
                  </a:cubicBezTo>
                  <a:cubicBezTo>
                    <a:pt x="59" y="159"/>
                    <a:pt x="59" y="159"/>
                    <a:pt x="59" y="159"/>
                  </a:cubicBezTo>
                  <a:cubicBezTo>
                    <a:pt x="59" y="159"/>
                    <a:pt x="59" y="159"/>
                    <a:pt x="59" y="159"/>
                  </a:cubicBezTo>
                  <a:cubicBezTo>
                    <a:pt x="52" y="166"/>
                    <a:pt x="52" y="166"/>
                    <a:pt x="52" y="166"/>
                  </a:cubicBezTo>
                  <a:cubicBezTo>
                    <a:pt x="50" y="168"/>
                    <a:pt x="50" y="168"/>
                    <a:pt x="50" y="168"/>
                  </a:cubicBezTo>
                  <a:cubicBezTo>
                    <a:pt x="44" y="172"/>
                    <a:pt x="37" y="172"/>
                    <a:pt x="32" y="168"/>
                  </a:cubicBezTo>
                  <a:cubicBezTo>
                    <a:pt x="24" y="160"/>
                    <a:pt x="24" y="160"/>
                    <a:pt x="24" y="160"/>
                  </a:cubicBezTo>
                  <a:cubicBezTo>
                    <a:pt x="20" y="155"/>
                    <a:pt x="20" y="148"/>
                    <a:pt x="24" y="143"/>
                  </a:cubicBezTo>
                  <a:cubicBezTo>
                    <a:pt x="27" y="140"/>
                    <a:pt x="27" y="140"/>
                    <a:pt x="27" y="140"/>
                  </a:cubicBezTo>
                  <a:cubicBezTo>
                    <a:pt x="31" y="135"/>
                    <a:pt x="31" y="135"/>
                    <a:pt x="31" y="135"/>
                  </a:cubicBezTo>
                  <a:cubicBezTo>
                    <a:pt x="31" y="135"/>
                    <a:pt x="31" y="135"/>
                    <a:pt x="31" y="135"/>
                  </a:cubicBezTo>
                  <a:cubicBezTo>
                    <a:pt x="33" y="133"/>
                    <a:pt x="33" y="133"/>
                    <a:pt x="33" y="133"/>
                  </a:cubicBezTo>
                  <a:cubicBezTo>
                    <a:pt x="33" y="133"/>
                    <a:pt x="33" y="133"/>
                    <a:pt x="33" y="133"/>
                  </a:cubicBezTo>
                  <a:cubicBezTo>
                    <a:pt x="35" y="131"/>
                    <a:pt x="36" y="129"/>
                    <a:pt x="36" y="126"/>
                  </a:cubicBezTo>
                  <a:cubicBezTo>
                    <a:pt x="36" y="126"/>
                    <a:pt x="36" y="126"/>
                    <a:pt x="36" y="126"/>
                  </a:cubicBezTo>
                  <a:cubicBezTo>
                    <a:pt x="36" y="121"/>
                    <a:pt x="32" y="116"/>
                    <a:pt x="27" y="115"/>
                  </a:cubicBezTo>
                  <a:cubicBezTo>
                    <a:pt x="27" y="114"/>
                    <a:pt x="27" y="114"/>
                    <a:pt x="27" y="114"/>
                  </a:cubicBezTo>
                  <a:cubicBezTo>
                    <a:pt x="27" y="114"/>
                    <a:pt x="26" y="114"/>
                    <a:pt x="26" y="114"/>
                  </a:cubicBezTo>
                  <a:cubicBezTo>
                    <a:pt x="26" y="114"/>
                    <a:pt x="26" y="114"/>
                    <a:pt x="25" y="114"/>
                  </a:cubicBezTo>
                  <a:cubicBezTo>
                    <a:pt x="16" y="114"/>
                    <a:pt x="16" y="114"/>
                    <a:pt x="16" y="114"/>
                  </a:cubicBezTo>
                  <a:cubicBezTo>
                    <a:pt x="12" y="114"/>
                    <a:pt x="12" y="114"/>
                    <a:pt x="12" y="114"/>
                  </a:cubicBezTo>
                  <a:cubicBezTo>
                    <a:pt x="6" y="113"/>
                    <a:pt x="1" y="108"/>
                    <a:pt x="0" y="102"/>
                  </a:cubicBezTo>
                  <a:cubicBezTo>
                    <a:pt x="0" y="90"/>
                    <a:pt x="0" y="90"/>
                    <a:pt x="0" y="90"/>
                  </a:cubicBezTo>
                  <a:cubicBezTo>
                    <a:pt x="1" y="84"/>
                    <a:pt x="6" y="79"/>
                    <a:pt x="12" y="78"/>
                  </a:cubicBezTo>
                  <a:cubicBezTo>
                    <a:pt x="16" y="78"/>
                    <a:pt x="16" y="78"/>
                    <a:pt x="16" y="78"/>
                  </a:cubicBezTo>
                  <a:cubicBezTo>
                    <a:pt x="22" y="78"/>
                    <a:pt x="22" y="78"/>
                    <a:pt x="22" y="78"/>
                  </a:cubicBezTo>
                  <a:cubicBezTo>
                    <a:pt x="25" y="78"/>
                    <a:pt x="25" y="78"/>
                    <a:pt x="25" y="78"/>
                  </a:cubicBezTo>
                  <a:cubicBezTo>
                    <a:pt x="28" y="78"/>
                    <a:pt x="30" y="77"/>
                    <a:pt x="32" y="74"/>
                  </a:cubicBezTo>
                  <a:cubicBezTo>
                    <a:pt x="32" y="74"/>
                    <a:pt x="32" y="74"/>
                    <a:pt x="32" y="74"/>
                  </a:cubicBezTo>
                  <a:cubicBezTo>
                    <a:pt x="32" y="74"/>
                    <a:pt x="32" y="74"/>
                    <a:pt x="32" y="74"/>
                  </a:cubicBezTo>
                  <a:cubicBezTo>
                    <a:pt x="32" y="74"/>
                    <a:pt x="32" y="74"/>
                    <a:pt x="32" y="74"/>
                  </a:cubicBezTo>
                  <a:cubicBezTo>
                    <a:pt x="35" y="72"/>
                    <a:pt x="36" y="68"/>
                    <a:pt x="36" y="64"/>
                  </a:cubicBezTo>
                  <a:cubicBezTo>
                    <a:pt x="36" y="64"/>
                    <a:pt x="36" y="64"/>
                    <a:pt x="36" y="64"/>
                  </a:cubicBezTo>
                  <a:cubicBezTo>
                    <a:pt x="36" y="64"/>
                    <a:pt x="36" y="64"/>
                    <a:pt x="36" y="63"/>
                  </a:cubicBezTo>
                  <a:cubicBezTo>
                    <a:pt x="36" y="63"/>
                    <a:pt x="36" y="63"/>
                    <a:pt x="36" y="63"/>
                  </a:cubicBezTo>
                  <a:cubicBezTo>
                    <a:pt x="36" y="63"/>
                    <a:pt x="35" y="63"/>
                    <a:pt x="35" y="62"/>
                  </a:cubicBezTo>
                  <a:cubicBezTo>
                    <a:pt x="35" y="62"/>
                    <a:pt x="35" y="62"/>
                    <a:pt x="35" y="62"/>
                  </a:cubicBezTo>
                  <a:cubicBezTo>
                    <a:pt x="35" y="62"/>
                    <a:pt x="35" y="62"/>
                    <a:pt x="35" y="61"/>
                  </a:cubicBezTo>
                  <a:cubicBezTo>
                    <a:pt x="35" y="61"/>
                    <a:pt x="35" y="61"/>
                    <a:pt x="35" y="61"/>
                  </a:cubicBezTo>
                  <a:cubicBezTo>
                    <a:pt x="35" y="61"/>
                    <a:pt x="35" y="61"/>
                    <a:pt x="35" y="60"/>
                  </a:cubicBezTo>
                  <a:cubicBezTo>
                    <a:pt x="34" y="60"/>
                    <a:pt x="34" y="60"/>
                    <a:pt x="34" y="60"/>
                  </a:cubicBezTo>
                  <a:cubicBezTo>
                    <a:pt x="34" y="60"/>
                    <a:pt x="34" y="60"/>
                    <a:pt x="34" y="59"/>
                  </a:cubicBezTo>
                  <a:cubicBezTo>
                    <a:pt x="34" y="59"/>
                    <a:pt x="34" y="59"/>
                    <a:pt x="34" y="59"/>
                  </a:cubicBezTo>
                  <a:cubicBezTo>
                    <a:pt x="34" y="59"/>
                    <a:pt x="33" y="59"/>
                    <a:pt x="33" y="58"/>
                  </a:cubicBezTo>
                  <a:cubicBezTo>
                    <a:pt x="33" y="58"/>
                    <a:pt x="33" y="58"/>
                    <a:pt x="33" y="58"/>
                  </a:cubicBezTo>
                  <a:cubicBezTo>
                    <a:pt x="33" y="58"/>
                    <a:pt x="33" y="58"/>
                    <a:pt x="33" y="58"/>
                  </a:cubicBezTo>
                  <a:cubicBezTo>
                    <a:pt x="33" y="58"/>
                    <a:pt x="33" y="58"/>
                    <a:pt x="33" y="58"/>
                  </a:cubicBezTo>
                  <a:cubicBezTo>
                    <a:pt x="27" y="52"/>
                    <a:pt x="27" y="52"/>
                    <a:pt x="27" y="52"/>
                  </a:cubicBezTo>
                  <a:cubicBezTo>
                    <a:pt x="24" y="49"/>
                    <a:pt x="24" y="49"/>
                    <a:pt x="24" y="49"/>
                  </a:cubicBezTo>
                  <a:cubicBezTo>
                    <a:pt x="20" y="44"/>
                    <a:pt x="20" y="37"/>
                    <a:pt x="24" y="32"/>
                  </a:cubicBezTo>
                  <a:cubicBezTo>
                    <a:pt x="32" y="24"/>
                    <a:pt x="32" y="24"/>
                    <a:pt x="32" y="24"/>
                  </a:cubicBezTo>
                  <a:cubicBezTo>
                    <a:pt x="37" y="20"/>
                    <a:pt x="44" y="20"/>
                    <a:pt x="50" y="24"/>
                  </a:cubicBezTo>
                  <a:cubicBezTo>
                    <a:pt x="52" y="26"/>
                    <a:pt x="52" y="26"/>
                    <a:pt x="52" y="26"/>
                  </a:cubicBezTo>
                  <a:cubicBezTo>
                    <a:pt x="57" y="31"/>
                    <a:pt x="57" y="31"/>
                    <a:pt x="57" y="31"/>
                  </a:cubicBezTo>
                  <a:cubicBezTo>
                    <a:pt x="59" y="33"/>
                    <a:pt x="59" y="33"/>
                    <a:pt x="59" y="33"/>
                  </a:cubicBezTo>
                  <a:cubicBezTo>
                    <a:pt x="61" y="35"/>
                    <a:pt x="64" y="36"/>
                    <a:pt x="66" y="36"/>
                  </a:cubicBezTo>
                  <a:cubicBezTo>
                    <a:pt x="69" y="36"/>
                    <a:pt x="72" y="34"/>
                    <a:pt x="74" y="33"/>
                  </a:cubicBezTo>
                  <a:cubicBezTo>
                    <a:pt x="75" y="32"/>
                    <a:pt x="76" y="30"/>
                    <a:pt x="77" y="29"/>
                  </a:cubicBezTo>
                  <a:cubicBezTo>
                    <a:pt x="77" y="29"/>
                    <a:pt x="77" y="29"/>
                    <a:pt x="77" y="29"/>
                  </a:cubicBezTo>
                  <a:cubicBezTo>
                    <a:pt x="77" y="29"/>
                    <a:pt x="77" y="28"/>
                    <a:pt x="78" y="28"/>
                  </a:cubicBezTo>
                  <a:cubicBezTo>
                    <a:pt x="78" y="28"/>
                    <a:pt x="78" y="28"/>
                    <a:pt x="78" y="28"/>
                  </a:cubicBezTo>
                  <a:cubicBezTo>
                    <a:pt x="78" y="28"/>
                    <a:pt x="78" y="27"/>
                    <a:pt x="78" y="27"/>
                  </a:cubicBezTo>
                  <a:cubicBezTo>
                    <a:pt x="78" y="27"/>
                    <a:pt x="78" y="27"/>
                    <a:pt x="78" y="27"/>
                  </a:cubicBezTo>
                  <a:cubicBezTo>
                    <a:pt x="78" y="27"/>
                    <a:pt x="78" y="26"/>
                    <a:pt x="78" y="26"/>
                  </a:cubicBezTo>
                  <a:cubicBezTo>
                    <a:pt x="78" y="26"/>
                    <a:pt x="78" y="26"/>
                    <a:pt x="78" y="26"/>
                  </a:cubicBezTo>
                  <a:cubicBezTo>
                    <a:pt x="78" y="26"/>
                    <a:pt x="78" y="25"/>
                    <a:pt x="78" y="25"/>
                  </a:cubicBezTo>
                  <a:cubicBezTo>
                    <a:pt x="78" y="25"/>
                    <a:pt x="78" y="25"/>
                    <a:pt x="78" y="25"/>
                  </a:cubicBezTo>
                  <a:cubicBezTo>
                    <a:pt x="78" y="25"/>
                    <a:pt x="78" y="25"/>
                    <a:pt x="78" y="25"/>
                  </a:cubicBezTo>
                  <a:cubicBezTo>
                    <a:pt x="78" y="25"/>
                    <a:pt x="78" y="25"/>
                    <a:pt x="78" y="25"/>
                  </a:cubicBezTo>
                  <a:cubicBezTo>
                    <a:pt x="78" y="22"/>
                    <a:pt x="78" y="22"/>
                    <a:pt x="78" y="22"/>
                  </a:cubicBezTo>
                  <a:cubicBezTo>
                    <a:pt x="78" y="16"/>
                    <a:pt x="78" y="16"/>
                    <a:pt x="78" y="16"/>
                  </a:cubicBezTo>
                  <a:cubicBezTo>
                    <a:pt x="78" y="12"/>
                    <a:pt x="78" y="12"/>
                    <a:pt x="78" y="12"/>
                  </a:cubicBezTo>
                  <a:cubicBezTo>
                    <a:pt x="79" y="5"/>
                    <a:pt x="84" y="0"/>
                    <a:pt x="91" y="0"/>
                  </a:cubicBezTo>
                  <a:cubicBezTo>
                    <a:pt x="102" y="0"/>
                    <a:pt x="102" y="0"/>
                    <a:pt x="102" y="0"/>
                  </a:cubicBezTo>
                  <a:cubicBezTo>
                    <a:pt x="108" y="0"/>
                    <a:pt x="114" y="5"/>
                    <a:pt x="114" y="12"/>
                  </a:cubicBezTo>
                  <a:cubicBezTo>
                    <a:pt x="114" y="16"/>
                    <a:pt x="114" y="16"/>
                    <a:pt x="114" y="16"/>
                  </a:cubicBezTo>
                  <a:cubicBezTo>
                    <a:pt x="114" y="22"/>
                    <a:pt x="114" y="22"/>
                    <a:pt x="114" y="22"/>
                  </a:cubicBezTo>
                  <a:cubicBezTo>
                    <a:pt x="114" y="25"/>
                    <a:pt x="114" y="25"/>
                    <a:pt x="114" y="25"/>
                  </a:cubicBezTo>
                  <a:cubicBezTo>
                    <a:pt x="115" y="28"/>
                    <a:pt x="116" y="30"/>
                    <a:pt x="118" y="32"/>
                  </a:cubicBezTo>
                  <a:cubicBezTo>
                    <a:pt x="119" y="33"/>
                    <a:pt x="120" y="34"/>
                    <a:pt x="122" y="35"/>
                  </a:cubicBezTo>
                  <a:cubicBezTo>
                    <a:pt x="126" y="36"/>
                    <a:pt x="130" y="36"/>
                    <a:pt x="134" y="33"/>
                  </a:cubicBezTo>
                  <a:cubicBezTo>
                    <a:pt x="134" y="33"/>
                    <a:pt x="134" y="33"/>
                    <a:pt x="134" y="33"/>
                  </a:cubicBezTo>
                  <a:cubicBezTo>
                    <a:pt x="134" y="33"/>
                    <a:pt x="134" y="33"/>
                    <a:pt x="134" y="33"/>
                  </a:cubicBezTo>
                  <a:cubicBezTo>
                    <a:pt x="140" y="26"/>
                    <a:pt x="140" y="26"/>
                    <a:pt x="140" y="26"/>
                  </a:cubicBezTo>
                  <a:cubicBezTo>
                    <a:pt x="143" y="24"/>
                    <a:pt x="143" y="24"/>
                    <a:pt x="143" y="24"/>
                  </a:cubicBezTo>
                  <a:cubicBezTo>
                    <a:pt x="148" y="20"/>
                    <a:pt x="155" y="20"/>
                    <a:pt x="161" y="24"/>
                  </a:cubicBezTo>
                  <a:cubicBezTo>
                    <a:pt x="169" y="32"/>
                    <a:pt x="169" y="32"/>
                    <a:pt x="169" y="32"/>
                  </a:cubicBezTo>
                  <a:cubicBezTo>
                    <a:pt x="173" y="37"/>
                    <a:pt x="173" y="44"/>
                    <a:pt x="169" y="49"/>
                  </a:cubicBezTo>
                  <a:cubicBezTo>
                    <a:pt x="166" y="52"/>
                    <a:pt x="166" y="52"/>
                    <a:pt x="166" y="52"/>
                  </a:cubicBezTo>
                  <a:cubicBezTo>
                    <a:pt x="161" y="56"/>
                    <a:pt x="161" y="56"/>
                    <a:pt x="161" y="56"/>
                  </a:cubicBezTo>
                  <a:cubicBezTo>
                    <a:pt x="159" y="59"/>
                    <a:pt x="159" y="59"/>
                    <a:pt x="159" y="59"/>
                  </a:cubicBezTo>
                  <a:cubicBezTo>
                    <a:pt x="159" y="60"/>
                    <a:pt x="158" y="61"/>
                    <a:pt x="157" y="62"/>
                  </a:cubicBezTo>
                  <a:cubicBezTo>
                    <a:pt x="157" y="63"/>
                    <a:pt x="157" y="65"/>
                    <a:pt x="157" y="66"/>
                  </a:cubicBezTo>
                  <a:cubicBezTo>
                    <a:pt x="157" y="70"/>
                    <a:pt x="159" y="74"/>
                    <a:pt x="162" y="76"/>
                  </a:cubicBezTo>
                  <a:cubicBezTo>
                    <a:pt x="162" y="76"/>
                    <a:pt x="162" y="76"/>
                    <a:pt x="162" y="76"/>
                  </a:cubicBezTo>
                  <a:cubicBezTo>
                    <a:pt x="164" y="77"/>
                    <a:pt x="166" y="78"/>
                    <a:pt x="168" y="78"/>
                  </a:cubicBezTo>
                  <a:cubicBezTo>
                    <a:pt x="168" y="78"/>
                    <a:pt x="168" y="78"/>
                    <a:pt x="168" y="78"/>
                  </a:cubicBezTo>
                  <a:cubicBezTo>
                    <a:pt x="168" y="78"/>
                    <a:pt x="168" y="78"/>
                    <a:pt x="168" y="78"/>
                  </a:cubicBezTo>
                  <a:cubicBezTo>
                    <a:pt x="177" y="78"/>
                    <a:pt x="177" y="78"/>
                    <a:pt x="177" y="78"/>
                  </a:cubicBezTo>
                  <a:cubicBezTo>
                    <a:pt x="181" y="78"/>
                    <a:pt x="181" y="78"/>
                    <a:pt x="181" y="78"/>
                  </a:cubicBezTo>
                  <a:cubicBezTo>
                    <a:pt x="187" y="79"/>
                    <a:pt x="192" y="84"/>
                    <a:pt x="193" y="90"/>
                  </a:cubicBezTo>
                  <a:close/>
                  <a:moveTo>
                    <a:pt x="96" y="66"/>
                  </a:moveTo>
                  <a:cubicBezTo>
                    <a:pt x="80" y="66"/>
                    <a:pt x="66" y="79"/>
                    <a:pt x="66" y="96"/>
                  </a:cubicBezTo>
                  <a:cubicBezTo>
                    <a:pt x="66" y="113"/>
                    <a:pt x="80" y="126"/>
                    <a:pt x="96" y="126"/>
                  </a:cubicBezTo>
                  <a:cubicBezTo>
                    <a:pt x="113" y="126"/>
                    <a:pt x="127" y="113"/>
                    <a:pt x="127" y="96"/>
                  </a:cubicBezTo>
                  <a:cubicBezTo>
                    <a:pt x="127" y="79"/>
                    <a:pt x="113" y="66"/>
                    <a:pt x="96"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4" name="Freeform 3175"/>
            <p:cNvSpPr>
              <a:spLocks noChangeAspect="1" noEditPoints="1"/>
            </p:cNvSpPr>
            <p:nvPr/>
          </p:nvSpPr>
          <p:spPr bwMode="gray">
            <a:xfrm>
              <a:off x="4271352" y="-405408"/>
              <a:ext cx="272058" cy="270272"/>
            </a:xfrm>
            <a:custGeom>
              <a:avLst/>
              <a:gdLst>
                <a:gd name="T0" fmla="*/ 181 w 193"/>
                <a:gd name="T1" fmla="*/ 114 h 192"/>
                <a:gd name="T2" fmla="*/ 167 w 193"/>
                <a:gd name="T3" fmla="*/ 114 h 192"/>
                <a:gd name="T4" fmla="*/ 160 w 193"/>
                <a:gd name="T5" fmla="*/ 134 h 192"/>
                <a:gd name="T6" fmla="*/ 161 w 193"/>
                <a:gd name="T7" fmla="*/ 135 h 192"/>
                <a:gd name="T8" fmla="*/ 169 w 193"/>
                <a:gd name="T9" fmla="*/ 160 h 192"/>
                <a:gd name="T10" fmla="*/ 140 w 193"/>
                <a:gd name="T11" fmla="*/ 166 h 192"/>
                <a:gd name="T12" fmla="*/ 133 w 193"/>
                <a:gd name="T13" fmla="*/ 158 h 192"/>
                <a:gd name="T14" fmla="*/ 126 w 193"/>
                <a:gd name="T15" fmla="*/ 156 h 192"/>
                <a:gd name="T16" fmla="*/ 123 w 193"/>
                <a:gd name="T17" fmla="*/ 157 h 192"/>
                <a:gd name="T18" fmla="*/ 121 w 193"/>
                <a:gd name="T19" fmla="*/ 158 h 192"/>
                <a:gd name="T20" fmla="*/ 120 w 193"/>
                <a:gd name="T21" fmla="*/ 158 h 192"/>
                <a:gd name="T22" fmla="*/ 117 w 193"/>
                <a:gd name="T23" fmla="*/ 161 h 192"/>
                <a:gd name="T24" fmla="*/ 114 w 193"/>
                <a:gd name="T25" fmla="*/ 167 h 192"/>
                <a:gd name="T26" fmla="*/ 114 w 193"/>
                <a:gd name="T27" fmla="*/ 176 h 192"/>
                <a:gd name="T28" fmla="*/ 91 w 193"/>
                <a:gd name="T29" fmla="*/ 192 h 192"/>
                <a:gd name="T30" fmla="*/ 78 w 193"/>
                <a:gd name="T31" fmla="*/ 170 h 192"/>
                <a:gd name="T32" fmla="*/ 78 w 193"/>
                <a:gd name="T33" fmla="*/ 167 h 192"/>
                <a:gd name="T34" fmla="*/ 65 w 193"/>
                <a:gd name="T35" fmla="*/ 157 h 192"/>
                <a:gd name="T36" fmla="*/ 64 w 193"/>
                <a:gd name="T37" fmla="*/ 157 h 192"/>
                <a:gd name="T38" fmla="*/ 63 w 193"/>
                <a:gd name="T39" fmla="*/ 157 h 192"/>
                <a:gd name="T40" fmla="*/ 61 w 193"/>
                <a:gd name="T41" fmla="*/ 158 h 192"/>
                <a:gd name="T42" fmla="*/ 60 w 193"/>
                <a:gd name="T43" fmla="*/ 158 h 192"/>
                <a:gd name="T44" fmla="*/ 59 w 193"/>
                <a:gd name="T45" fmla="*/ 159 h 192"/>
                <a:gd name="T46" fmla="*/ 32 w 193"/>
                <a:gd name="T47" fmla="*/ 168 h 192"/>
                <a:gd name="T48" fmla="*/ 27 w 193"/>
                <a:gd name="T49" fmla="*/ 140 h 192"/>
                <a:gd name="T50" fmla="*/ 33 w 193"/>
                <a:gd name="T51" fmla="*/ 133 h 192"/>
                <a:gd name="T52" fmla="*/ 36 w 193"/>
                <a:gd name="T53" fmla="*/ 126 h 192"/>
                <a:gd name="T54" fmla="*/ 26 w 193"/>
                <a:gd name="T55" fmla="*/ 114 h 192"/>
                <a:gd name="T56" fmla="*/ 12 w 193"/>
                <a:gd name="T57" fmla="*/ 114 h 192"/>
                <a:gd name="T58" fmla="*/ 12 w 193"/>
                <a:gd name="T59" fmla="*/ 78 h 192"/>
                <a:gd name="T60" fmla="*/ 25 w 193"/>
                <a:gd name="T61" fmla="*/ 78 h 192"/>
                <a:gd name="T62" fmla="*/ 32 w 193"/>
                <a:gd name="T63" fmla="*/ 74 h 192"/>
                <a:gd name="T64" fmla="*/ 36 w 193"/>
                <a:gd name="T65" fmla="*/ 64 h 192"/>
                <a:gd name="T66" fmla="*/ 35 w 193"/>
                <a:gd name="T67" fmla="*/ 62 h 192"/>
                <a:gd name="T68" fmla="*/ 35 w 193"/>
                <a:gd name="T69" fmla="*/ 61 h 192"/>
                <a:gd name="T70" fmla="*/ 34 w 193"/>
                <a:gd name="T71" fmla="*/ 59 h 192"/>
                <a:gd name="T72" fmla="*/ 33 w 193"/>
                <a:gd name="T73" fmla="*/ 58 h 192"/>
                <a:gd name="T74" fmla="*/ 27 w 193"/>
                <a:gd name="T75" fmla="*/ 52 h 192"/>
                <a:gd name="T76" fmla="*/ 32 w 193"/>
                <a:gd name="T77" fmla="*/ 24 h 192"/>
                <a:gd name="T78" fmla="*/ 57 w 193"/>
                <a:gd name="T79" fmla="*/ 31 h 192"/>
                <a:gd name="T80" fmla="*/ 74 w 193"/>
                <a:gd name="T81" fmla="*/ 33 h 192"/>
                <a:gd name="T82" fmla="*/ 78 w 193"/>
                <a:gd name="T83" fmla="*/ 28 h 192"/>
                <a:gd name="T84" fmla="*/ 78 w 193"/>
                <a:gd name="T85" fmla="*/ 27 h 192"/>
                <a:gd name="T86" fmla="*/ 78 w 193"/>
                <a:gd name="T87" fmla="*/ 25 h 192"/>
                <a:gd name="T88" fmla="*/ 78 w 193"/>
                <a:gd name="T89" fmla="*/ 25 h 192"/>
                <a:gd name="T90" fmla="*/ 78 w 193"/>
                <a:gd name="T91" fmla="*/ 12 h 192"/>
                <a:gd name="T92" fmla="*/ 114 w 193"/>
                <a:gd name="T93" fmla="*/ 12 h 192"/>
                <a:gd name="T94" fmla="*/ 114 w 193"/>
                <a:gd name="T95" fmla="*/ 25 h 192"/>
                <a:gd name="T96" fmla="*/ 134 w 193"/>
                <a:gd name="T97" fmla="*/ 33 h 192"/>
                <a:gd name="T98" fmla="*/ 140 w 193"/>
                <a:gd name="T99" fmla="*/ 26 h 192"/>
                <a:gd name="T100" fmla="*/ 169 w 193"/>
                <a:gd name="T101" fmla="*/ 32 h 192"/>
                <a:gd name="T102" fmla="*/ 161 w 193"/>
                <a:gd name="T103" fmla="*/ 56 h 192"/>
                <a:gd name="T104" fmla="*/ 157 w 193"/>
                <a:gd name="T105" fmla="*/ 66 h 192"/>
                <a:gd name="T106" fmla="*/ 168 w 193"/>
                <a:gd name="T107" fmla="*/ 78 h 192"/>
                <a:gd name="T108" fmla="*/ 177 w 193"/>
                <a:gd name="T109" fmla="*/ 78 h 192"/>
                <a:gd name="T110" fmla="*/ 96 w 193"/>
                <a:gd name="T111" fmla="*/ 66 h 192"/>
                <a:gd name="T112" fmla="*/ 127 w 193"/>
                <a:gd name="T113" fmla="*/ 9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3" h="192">
                  <a:moveTo>
                    <a:pt x="193" y="90"/>
                  </a:moveTo>
                  <a:cubicBezTo>
                    <a:pt x="193" y="102"/>
                    <a:pt x="193" y="102"/>
                    <a:pt x="193" y="102"/>
                  </a:cubicBezTo>
                  <a:cubicBezTo>
                    <a:pt x="192" y="108"/>
                    <a:pt x="187" y="113"/>
                    <a:pt x="181" y="114"/>
                  </a:cubicBezTo>
                  <a:cubicBezTo>
                    <a:pt x="177" y="114"/>
                    <a:pt x="177" y="114"/>
                    <a:pt x="177" y="114"/>
                  </a:cubicBezTo>
                  <a:cubicBezTo>
                    <a:pt x="170" y="114"/>
                    <a:pt x="170" y="114"/>
                    <a:pt x="170" y="114"/>
                  </a:cubicBezTo>
                  <a:cubicBezTo>
                    <a:pt x="167" y="114"/>
                    <a:pt x="167" y="114"/>
                    <a:pt x="167" y="114"/>
                  </a:cubicBezTo>
                  <a:cubicBezTo>
                    <a:pt x="166" y="114"/>
                    <a:pt x="165" y="115"/>
                    <a:pt x="164" y="115"/>
                  </a:cubicBezTo>
                  <a:cubicBezTo>
                    <a:pt x="163" y="116"/>
                    <a:pt x="162" y="116"/>
                    <a:pt x="160" y="118"/>
                  </a:cubicBezTo>
                  <a:cubicBezTo>
                    <a:pt x="156" y="122"/>
                    <a:pt x="156" y="129"/>
                    <a:pt x="160" y="134"/>
                  </a:cubicBezTo>
                  <a:cubicBezTo>
                    <a:pt x="160" y="134"/>
                    <a:pt x="160" y="134"/>
                    <a:pt x="160" y="134"/>
                  </a:cubicBezTo>
                  <a:cubicBezTo>
                    <a:pt x="160" y="134"/>
                    <a:pt x="160" y="134"/>
                    <a:pt x="160" y="134"/>
                  </a:cubicBezTo>
                  <a:cubicBezTo>
                    <a:pt x="161" y="135"/>
                    <a:pt x="161" y="135"/>
                    <a:pt x="161" y="135"/>
                  </a:cubicBezTo>
                  <a:cubicBezTo>
                    <a:pt x="166" y="140"/>
                    <a:pt x="166" y="140"/>
                    <a:pt x="166" y="140"/>
                  </a:cubicBezTo>
                  <a:cubicBezTo>
                    <a:pt x="169" y="143"/>
                    <a:pt x="169" y="143"/>
                    <a:pt x="169" y="143"/>
                  </a:cubicBezTo>
                  <a:cubicBezTo>
                    <a:pt x="173" y="148"/>
                    <a:pt x="173" y="155"/>
                    <a:pt x="169" y="160"/>
                  </a:cubicBezTo>
                  <a:cubicBezTo>
                    <a:pt x="161" y="168"/>
                    <a:pt x="161" y="168"/>
                    <a:pt x="161" y="168"/>
                  </a:cubicBezTo>
                  <a:cubicBezTo>
                    <a:pt x="155" y="172"/>
                    <a:pt x="148" y="172"/>
                    <a:pt x="143" y="168"/>
                  </a:cubicBezTo>
                  <a:cubicBezTo>
                    <a:pt x="140" y="166"/>
                    <a:pt x="140" y="166"/>
                    <a:pt x="140" y="166"/>
                  </a:cubicBezTo>
                  <a:cubicBezTo>
                    <a:pt x="136" y="161"/>
                    <a:pt x="136" y="161"/>
                    <a:pt x="136" y="161"/>
                  </a:cubicBezTo>
                  <a:cubicBezTo>
                    <a:pt x="134" y="159"/>
                    <a:pt x="134" y="159"/>
                    <a:pt x="134" y="159"/>
                  </a:cubicBezTo>
                  <a:cubicBezTo>
                    <a:pt x="133" y="159"/>
                    <a:pt x="133" y="158"/>
                    <a:pt x="133" y="158"/>
                  </a:cubicBezTo>
                  <a:cubicBezTo>
                    <a:pt x="131" y="157"/>
                    <a:pt x="129" y="157"/>
                    <a:pt x="127" y="156"/>
                  </a:cubicBezTo>
                  <a:cubicBezTo>
                    <a:pt x="127" y="156"/>
                    <a:pt x="127" y="156"/>
                    <a:pt x="127" y="156"/>
                  </a:cubicBezTo>
                  <a:cubicBezTo>
                    <a:pt x="127" y="156"/>
                    <a:pt x="127" y="156"/>
                    <a:pt x="126" y="156"/>
                  </a:cubicBezTo>
                  <a:cubicBezTo>
                    <a:pt x="126" y="156"/>
                    <a:pt x="126" y="156"/>
                    <a:pt x="126" y="156"/>
                  </a:cubicBezTo>
                  <a:cubicBezTo>
                    <a:pt x="126" y="156"/>
                    <a:pt x="126" y="156"/>
                    <a:pt x="126" y="156"/>
                  </a:cubicBezTo>
                  <a:cubicBezTo>
                    <a:pt x="125" y="156"/>
                    <a:pt x="124" y="157"/>
                    <a:pt x="123" y="157"/>
                  </a:cubicBezTo>
                  <a:cubicBezTo>
                    <a:pt x="123" y="157"/>
                    <a:pt x="123" y="157"/>
                    <a:pt x="123" y="157"/>
                  </a:cubicBezTo>
                  <a:cubicBezTo>
                    <a:pt x="122" y="157"/>
                    <a:pt x="122" y="157"/>
                    <a:pt x="121" y="158"/>
                  </a:cubicBezTo>
                  <a:cubicBezTo>
                    <a:pt x="121" y="158"/>
                    <a:pt x="121" y="158"/>
                    <a:pt x="121" y="158"/>
                  </a:cubicBezTo>
                  <a:cubicBezTo>
                    <a:pt x="121" y="158"/>
                    <a:pt x="121" y="158"/>
                    <a:pt x="121" y="158"/>
                  </a:cubicBezTo>
                  <a:cubicBezTo>
                    <a:pt x="121" y="158"/>
                    <a:pt x="121" y="158"/>
                    <a:pt x="121" y="158"/>
                  </a:cubicBezTo>
                  <a:cubicBezTo>
                    <a:pt x="121" y="158"/>
                    <a:pt x="120" y="158"/>
                    <a:pt x="120" y="158"/>
                  </a:cubicBezTo>
                  <a:cubicBezTo>
                    <a:pt x="120" y="158"/>
                    <a:pt x="120" y="158"/>
                    <a:pt x="120" y="158"/>
                  </a:cubicBezTo>
                  <a:cubicBezTo>
                    <a:pt x="119" y="159"/>
                    <a:pt x="118" y="160"/>
                    <a:pt x="118" y="160"/>
                  </a:cubicBezTo>
                  <a:cubicBezTo>
                    <a:pt x="117" y="160"/>
                    <a:pt x="117" y="161"/>
                    <a:pt x="117" y="161"/>
                  </a:cubicBezTo>
                  <a:cubicBezTo>
                    <a:pt x="117" y="161"/>
                    <a:pt x="117" y="161"/>
                    <a:pt x="117" y="161"/>
                  </a:cubicBezTo>
                  <a:cubicBezTo>
                    <a:pt x="116" y="163"/>
                    <a:pt x="115" y="165"/>
                    <a:pt x="114" y="167"/>
                  </a:cubicBezTo>
                  <a:cubicBezTo>
                    <a:pt x="114" y="167"/>
                    <a:pt x="114" y="167"/>
                    <a:pt x="114" y="167"/>
                  </a:cubicBezTo>
                  <a:cubicBezTo>
                    <a:pt x="114" y="167"/>
                    <a:pt x="114" y="167"/>
                    <a:pt x="114" y="167"/>
                  </a:cubicBezTo>
                  <a:cubicBezTo>
                    <a:pt x="114" y="170"/>
                    <a:pt x="114" y="170"/>
                    <a:pt x="114" y="170"/>
                  </a:cubicBezTo>
                  <a:cubicBezTo>
                    <a:pt x="114" y="176"/>
                    <a:pt x="114" y="176"/>
                    <a:pt x="114" y="176"/>
                  </a:cubicBezTo>
                  <a:cubicBezTo>
                    <a:pt x="114" y="180"/>
                    <a:pt x="114" y="180"/>
                    <a:pt x="114" y="180"/>
                  </a:cubicBezTo>
                  <a:cubicBezTo>
                    <a:pt x="114" y="187"/>
                    <a:pt x="108" y="192"/>
                    <a:pt x="102" y="192"/>
                  </a:cubicBezTo>
                  <a:cubicBezTo>
                    <a:pt x="91" y="192"/>
                    <a:pt x="91" y="192"/>
                    <a:pt x="91" y="192"/>
                  </a:cubicBezTo>
                  <a:cubicBezTo>
                    <a:pt x="84" y="192"/>
                    <a:pt x="79" y="187"/>
                    <a:pt x="78" y="180"/>
                  </a:cubicBezTo>
                  <a:cubicBezTo>
                    <a:pt x="78" y="176"/>
                    <a:pt x="78" y="176"/>
                    <a:pt x="78" y="176"/>
                  </a:cubicBezTo>
                  <a:cubicBezTo>
                    <a:pt x="78" y="170"/>
                    <a:pt x="78" y="170"/>
                    <a:pt x="78" y="170"/>
                  </a:cubicBezTo>
                  <a:cubicBezTo>
                    <a:pt x="78" y="170"/>
                    <a:pt x="78" y="170"/>
                    <a:pt x="78" y="170"/>
                  </a:cubicBezTo>
                  <a:cubicBezTo>
                    <a:pt x="78" y="167"/>
                    <a:pt x="78" y="167"/>
                    <a:pt x="78" y="167"/>
                  </a:cubicBezTo>
                  <a:cubicBezTo>
                    <a:pt x="78" y="167"/>
                    <a:pt x="78" y="167"/>
                    <a:pt x="78" y="167"/>
                  </a:cubicBezTo>
                  <a:cubicBezTo>
                    <a:pt x="78" y="164"/>
                    <a:pt x="77" y="162"/>
                    <a:pt x="75" y="160"/>
                  </a:cubicBezTo>
                  <a:cubicBezTo>
                    <a:pt x="72" y="157"/>
                    <a:pt x="69" y="156"/>
                    <a:pt x="66" y="156"/>
                  </a:cubicBezTo>
                  <a:cubicBezTo>
                    <a:pt x="65" y="157"/>
                    <a:pt x="65" y="157"/>
                    <a:pt x="65" y="157"/>
                  </a:cubicBezTo>
                  <a:cubicBezTo>
                    <a:pt x="65" y="157"/>
                    <a:pt x="65" y="157"/>
                    <a:pt x="65" y="157"/>
                  </a:cubicBezTo>
                  <a:cubicBezTo>
                    <a:pt x="64" y="157"/>
                    <a:pt x="64" y="157"/>
                    <a:pt x="64" y="157"/>
                  </a:cubicBezTo>
                  <a:cubicBezTo>
                    <a:pt x="64" y="157"/>
                    <a:pt x="64" y="157"/>
                    <a:pt x="64" y="157"/>
                  </a:cubicBezTo>
                  <a:cubicBezTo>
                    <a:pt x="63" y="157"/>
                    <a:pt x="63" y="157"/>
                    <a:pt x="63" y="157"/>
                  </a:cubicBezTo>
                  <a:cubicBezTo>
                    <a:pt x="63" y="157"/>
                    <a:pt x="63" y="157"/>
                    <a:pt x="63" y="157"/>
                  </a:cubicBezTo>
                  <a:cubicBezTo>
                    <a:pt x="63" y="157"/>
                    <a:pt x="63" y="157"/>
                    <a:pt x="63" y="157"/>
                  </a:cubicBezTo>
                  <a:cubicBezTo>
                    <a:pt x="63" y="157"/>
                    <a:pt x="63" y="157"/>
                    <a:pt x="63" y="157"/>
                  </a:cubicBezTo>
                  <a:cubicBezTo>
                    <a:pt x="62" y="157"/>
                    <a:pt x="62" y="157"/>
                    <a:pt x="62" y="157"/>
                  </a:cubicBezTo>
                  <a:cubicBezTo>
                    <a:pt x="62" y="157"/>
                    <a:pt x="61" y="158"/>
                    <a:pt x="61" y="158"/>
                  </a:cubicBezTo>
                  <a:cubicBezTo>
                    <a:pt x="61" y="158"/>
                    <a:pt x="61" y="158"/>
                    <a:pt x="61" y="158"/>
                  </a:cubicBezTo>
                  <a:cubicBezTo>
                    <a:pt x="61" y="158"/>
                    <a:pt x="60" y="158"/>
                    <a:pt x="60" y="158"/>
                  </a:cubicBezTo>
                  <a:cubicBezTo>
                    <a:pt x="60" y="158"/>
                    <a:pt x="60" y="158"/>
                    <a:pt x="60" y="158"/>
                  </a:cubicBezTo>
                  <a:cubicBezTo>
                    <a:pt x="59" y="159"/>
                    <a:pt x="59" y="159"/>
                    <a:pt x="59" y="159"/>
                  </a:cubicBezTo>
                  <a:cubicBezTo>
                    <a:pt x="59" y="159"/>
                    <a:pt x="59" y="159"/>
                    <a:pt x="59" y="159"/>
                  </a:cubicBezTo>
                  <a:cubicBezTo>
                    <a:pt x="59" y="159"/>
                    <a:pt x="59" y="159"/>
                    <a:pt x="59" y="159"/>
                  </a:cubicBezTo>
                  <a:cubicBezTo>
                    <a:pt x="52" y="166"/>
                    <a:pt x="52" y="166"/>
                    <a:pt x="52" y="166"/>
                  </a:cubicBezTo>
                  <a:cubicBezTo>
                    <a:pt x="50" y="168"/>
                    <a:pt x="50" y="168"/>
                    <a:pt x="50" y="168"/>
                  </a:cubicBezTo>
                  <a:cubicBezTo>
                    <a:pt x="44" y="172"/>
                    <a:pt x="37" y="172"/>
                    <a:pt x="32" y="168"/>
                  </a:cubicBezTo>
                  <a:cubicBezTo>
                    <a:pt x="24" y="160"/>
                    <a:pt x="24" y="160"/>
                    <a:pt x="24" y="160"/>
                  </a:cubicBezTo>
                  <a:cubicBezTo>
                    <a:pt x="20" y="155"/>
                    <a:pt x="20" y="148"/>
                    <a:pt x="24" y="143"/>
                  </a:cubicBezTo>
                  <a:cubicBezTo>
                    <a:pt x="27" y="140"/>
                    <a:pt x="27" y="140"/>
                    <a:pt x="27" y="140"/>
                  </a:cubicBezTo>
                  <a:cubicBezTo>
                    <a:pt x="31" y="135"/>
                    <a:pt x="31" y="135"/>
                    <a:pt x="31" y="135"/>
                  </a:cubicBezTo>
                  <a:cubicBezTo>
                    <a:pt x="31" y="135"/>
                    <a:pt x="31" y="135"/>
                    <a:pt x="31" y="135"/>
                  </a:cubicBezTo>
                  <a:cubicBezTo>
                    <a:pt x="33" y="133"/>
                    <a:pt x="33" y="133"/>
                    <a:pt x="33" y="133"/>
                  </a:cubicBezTo>
                  <a:cubicBezTo>
                    <a:pt x="33" y="133"/>
                    <a:pt x="33" y="133"/>
                    <a:pt x="33" y="133"/>
                  </a:cubicBezTo>
                  <a:cubicBezTo>
                    <a:pt x="35" y="131"/>
                    <a:pt x="36" y="129"/>
                    <a:pt x="36" y="126"/>
                  </a:cubicBezTo>
                  <a:cubicBezTo>
                    <a:pt x="36" y="126"/>
                    <a:pt x="36" y="126"/>
                    <a:pt x="36" y="126"/>
                  </a:cubicBezTo>
                  <a:cubicBezTo>
                    <a:pt x="36" y="121"/>
                    <a:pt x="32" y="116"/>
                    <a:pt x="27" y="115"/>
                  </a:cubicBezTo>
                  <a:cubicBezTo>
                    <a:pt x="27" y="114"/>
                    <a:pt x="27" y="114"/>
                    <a:pt x="27" y="114"/>
                  </a:cubicBezTo>
                  <a:cubicBezTo>
                    <a:pt x="27" y="114"/>
                    <a:pt x="26" y="114"/>
                    <a:pt x="26" y="114"/>
                  </a:cubicBezTo>
                  <a:cubicBezTo>
                    <a:pt x="26" y="114"/>
                    <a:pt x="26" y="114"/>
                    <a:pt x="25" y="114"/>
                  </a:cubicBezTo>
                  <a:cubicBezTo>
                    <a:pt x="16" y="114"/>
                    <a:pt x="16" y="114"/>
                    <a:pt x="16" y="114"/>
                  </a:cubicBezTo>
                  <a:cubicBezTo>
                    <a:pt x="12" y="114"/>
                    <a:pt x="12" y="114"/>
                    <a:pt x="12" y="114"/>
                  </a:cubicBezTo>
                  <a:cubicBezTo>
                    <a:pt x="6" y="113"/>
                    <a:pt x="1" y="108"/>
                    <a:pt x="0" y="102"/>
                  </a:cubicBezTo>
                  <a:cubicBezTo>
                    <a:pt x="0" y="90"/>
                    <a:pt x="0" y="90"/>
                    <a:pt x="0" y="90"/>
                  </a:cubicBezTo>
                  <a:cubicBezTo>
                    <a:pt x="1" y="84"/>
                    <a:pt x="6" y="79"/>
                    <a:pt x="12" y="78"/>
                  </a:cubicBezTo>
                  <a:cubicBezTo>
                    <a:pt x="16" y="78"/>
                    <a:pt x="16" y="78"/>
                    <a:pt x="16" y="78"/>
                  </a:cubicBezTo>
                  <a:cubicBezTo>
                    <a:pt x="22" y="78"/>
                    <a:pt x="22" y="78"/>
                    <a:pt x="22" y="78"/>
                  </a:cubicBezTo>
                  <a:cubicBezTo>
                    <a:pt x="25" y="78"/>
                    <a:pt x="25" y="78"/>
                    <a:pt x="25" y="78"/>
                  </a:cubicBezTo>
                  <a:cubicBezTo>
                    <a:pt x="28" y="78"/>
                    <a:pt x="30" y="77"/>
                    <a:pt x="32" y="74"/>
                  </a:cubicBezTo>
                  <a:cubicBezTo>
                    <a:pt x="32" y="74"/>
                    <a:pt x="32" y="74"/>
                    <a:pt x="32" y="74"/>
                  </a:cubicBezTo>
                  <a:cubicBezTo>
                    <a:pt x="32" y="74"/>
                    <a:pt x="32" y="74"/>
                    <a:pt x="32" y="74"/>
                  </a:cubicBezTo>
                  <a:cubicBezTo>
                    <a:pt x="32" y="74"/>
                    <a:pt x="32" y="74"/>
                    <a:pt x="32" y="74"/>
                  </a:cubicBezTo>
                  <a:cubicBezTo>
                    <a:pt x="35" y="72"/>
                    <a:pt x="36" y="68"/>
                    <a:pt x="36" y="64"/>
                  </a:cubicBezTo>
                  <a:cubicBezTo>
                    <a:pt x="36" y="64"/>
                    <a:pt x="36" y="64"/>
                    <a:pt x="36" y="64"/>
                  </a:cubicBezTo>
                  <a:cubicBezTo>
                    <a:pt x="36" y="64"/>
                    <a:pt x="36" y="64"/>
                    <a:pt x="36" y="63"/>
                  </a:cubicBezTo>
                  <a:cubicBezTo>
                    <a:pt x="36" y="63"/>
                    <a:pt x="36" y="63"/>
                    <a:pt x="36" y="63"/>
                  </a:cubicBezTo>
                  <a:cubicBezTo>
                    <a:pt x="36" y="63"/>
                    <a:pt x="35" y="63"/>
                    <a:pt x="35" y="62"/>
                  </a:cubicBezTo>
                  <a:cubicBezTo>
                    <a:pt x="35" y="62"/>
                    <a:pt x="35" y="62"/>
                    <a:pt x="35" y="62"/>
                  </a:cubicBezTo>
                  <a:cubicBezTo>
                    <a:pt x="35" y="62"/>
                    <a:pt x="35" y="62"/>
                    <a:pt x="35" y="61"/>
                  </a:cubicBezTo>
                  <a:cubicBezTo>
                    <a:pt x="35" y="61"/>
                    <a:pt x="35" y="61"/>
                    <a:pt x="35" y="61"/>
                  </a:cubicBezTo>
                  <a:cubicBezTo>
                    <a:pt x="35" y="61"/>
                    <a:pt x="35" y="61"/>
                    <a:pt x="35" y="60"/>
                  </a:cubicBezTo>
                  <a:cubicBezTo>
                    <a:pt x="34" y="60"/>
                    <a:pt x="34" y="60"/>
                    <a:pt x="34" y="60"/>
                  </a:cubicBezTo>
                  <a:cubicBezTo>
                    <a:pt x="34" y="60"/>
                    <a:pt x="34" y="60"/>
                    <a:pt x="34" y="59"/>
                  </a:cubicBezTo>
                  <a:cubicBezTo>
                    <a:pt x="34" y="59"/>
                    <a:pt x="34" y="59"/>
                    <a:pt x="34" y="59"/>
                  </a:cubicBezTo>
                  <a:cubicBezTo>
                    <a:pt x="34" y="59"/>
                    <a:pt x="33" y="59"/>
                    <a:pt x="33" y="58"/>
                  </a:cubicBezTo>
                  <a:cubicBezTo>
                    <a:pt x="33" y="58"/>
                    <a:pt x="33" y="58"/>
                    <a:pt x="33" y="58"/>
                  </a:cubicBezTo>
                  <a:cubicBezTo>
                    <a:pt x="33" y="58"/>
                    <a:pt x="33" y="58"/>
                    <a:pt x="33" y="58"/>
                  </a:cubicBezTo>
                  <a:cubicBezTo>
                    <a:pt x="33" y="58"/>
                    <a:pt x="33" y="58"/>
                    <a:pt x="33" y="58"/>
                  </a:cubicBezTo>
                  <a:cubicBezTo>
                    <a:pt x="27" y="52"/>
                    <a:pt x="27" y="52"/>
                    <a:pt x="27" y="52"/>
                  </a:cubicBezTo>
                  <a:cubicBezTo>
                    <a:pt x="24" y="49"/>
                    <a:pt x="24" y="49"/>
                    <a:pt x="24" y="49"/>
                  </a:cubicBezTo>
                  <a:cubicBezTo>
                    <a:pt x="20" y="44"/>
                    <a:pt x="20" y="37"/>
                    <a:pt x="24" y="32"/>
                  </a:cubicBezTo>
                  <a:cubicBezTo>
                    <a:pt x="32" y="24"/>
                    <a:pt x="32" y="24"/>
                    <a:pt x="32" y="24"/>
                  </a:cubicBezTo>
                  <a:cubicBezTo>
                    <a:pt x="37" y="20"/>
                    <a:pt x="44" y="20"/>
                    <a:pt x="50" y="24"/>
                  </a:cubicBezTo>
                  <a:cubicBezTo>
                    <a:pt x="52" y="26"/>
                    <a:pt x="52" y="26"/>
                    <a:pt x="52" y="26"/>
                  </a:cubicBezTo>
                  <a:cubicBezTo>
                    <a:pt x="57" y="31"/>
                    <a:pt x="57" y="31"/>
                    <a:pt x="57" y="31"/>
                  </a:cubicBezTo>
                  <a:cubicBezTo>
                    <a:pt x="59" y="33"/>
                    <a:pt x="59" y="33"/>
                    <a:pt x="59" y="33"/>
                  </a:cubicBezTo>
                  <a:cubicBezTo>
                    <a:pt x="61" y="35"/>
                    <a:pt x="64" y="36"/>
                    <a:pt x="66" y="36"/>
                  </a:cubicBezTo>
                  <a:cubicBezTo>
                    <a:pt x="69" y="36"/>
                    <a:pt x="72" y="34"/>
                    <a:pt x="74" y="33"/>
                  </a:cubicBezTo>
                  <a:cubicBezTo>
                    <a:pt x="75" y="32"/>
                    <a:pt x="76" y="30"/>
                    <a:pt x="77" y="29"/>
                  </a:cubicBezTo>
                  <a:cubicBezTo>
                    <a:pt x="77" y="29"/>
                    <a:pt x="77" y="29"/>
                    <a:pt x="77" y="29"/>
                  </a:cubicBezTo>
                  <a:cubicBezTo>
                    <a:pt x="77" y="29"/>
                    <a:pt x="77" y="28"/>
                    <a:pt x="78" y="28"/>
                  </a:cubicBezTo>
                  <a:cubicBezTo>
                    <a:pt x="78" y="28"/>
                    <a:pt x="78" y="28"/>
                    <a:pt x="78" y="28"/>
                  </a:cubicBezTo>
                  <a:cubicBezTo>
                    <a:pt x="78" y="28"/>
                    <a:pt x="78" y="27"/>
                    <a:pt x="78" y="27"/>
                  </a:cubicBezTo>
                  <a:cubicBezTo>
                    <a:pt x="78" y="27"/>
                    <a:pt x="78" y="27"/>
                    <a:pt x="78" y="27"/>
                  </a:cubicBezTo>
                  <a:cubicBezTo>
                    <a:pt x="78" y="27"/>
                    <a:pt x="78" y="26"/>
                    <a:pt x="78" y="26"/>
                  </a:cubicBezTo>
                  <a:cubicBezTo>
                    <a:pt x="78" y="26"/>
                    <a:pt x="78" y="26"/>
                    <a:pt x="78" y="26"/>
                  </a:cubicBezTo>
                  <a:cubicBezTo>
                    <a:pt x="78" y="26"/>
                    <a:pt x="78" y="25"/>
                    <a:pt x="78" y="25"/>
                  </a:cubicBezTo>
                  <a:cubicBezTo>
                    <a:pt x="78" y="25"/>
                    <a:pt x="78" y="25"/>
                    <a:pt x="78" y="25"/>
                  </a:cubicBezTo>
                  <a:cubicBezTo>
                    <a:pt x="78" y="25"/>
                    <a:pt x="78" y="25"/>
                    <a:pt x="78" y="25"/>
                  </a:cubicBezTo>
                  <a:cubicBezTo>
                    <a:pt x="78" y="25"/>
                    <a:pt x="78" y="25"/>
                    <a:pt x="78" y="25"/>
                  </a:cubicBezTo>
                  <a:cubicBezTo>
                    <a:pt x="78" y="22"/>
                    <a:pt x="78" y="22"/>
                    <a:pt x="78" y="22"/>
                  </a:cubicBezTo>
                  <a:cubicBezTo>
                    <a:pt x="78" y="16"/>
                    <a:pt x="78" y="16"/>
                    <a:pt x="78" y="16"/>
                  </a:cubicBezTo>
                  <a:cubicBezTo>
                    <a:pt x="78" y="12"/>
                    <a:pt x="78" y="12"/>
                    <a:pt x="78" y="12"/>
                  </a:cubicBezTo>
                  <a:cubicBezTo>
                    <a:pt x="79" y="5"/>
                    <a:pt x="84" y="0"/>
                    <a:pt x="91" y="0"/>
                  </a:cubicBezTo>
                  <a:cubicBezTo>
                    <a:pt x="102" y="0"/>
                    <a:pt x="102" y="0"/>
                    <a:pt x="102" y="0"/>
                  </a:cubicBezTo>
                  <a:cubicBezTo>
                    <a:pt x="108" y="0"/>
                    <a:pt x="114" y="5"/>
                    <a:pt x="114" y="12"/>
                  </a:cubicBezTo>
                  <a:cubicBezTo>
                    <a:pt x="114" y="16"/>
                    <a:pt x="114" y="16"/>
                    <a:pt x="114" y="16"/>
                  </a:cubicBezTo>
                  <a:cubicBezTo>
                    <a:pt x="114" y="22"/>
                    <a:pt x="114" y="22"/>
                    <a:pt x="114" y="22"/>
                  </a:cubicBezTo>
                  <a:cubicBezTo>
                    <a:pt x="114" y="25"/>
                    <a:pt x="114" y="25"/>
                    <a:pt x="114" y="25"/>
                  </a:cubicBezTo>
                  <a:cubicBezTo>
                    <a:pt x="115" y="28"/>
                    <a:pt x="116" y="30"/>
                    <a:pt x="118" y="32"/>
                  </a:cubicBezTo>
                  <a:cubicBezTo>
                    <a:pt x="119" y="33"/>
                    <a:pt x="120" y="34"/>
                    <a:pt x="122" y="35"/>
                  </a:cubicBezTo>
                  <a:cubicBezTo>
                    <a:pt x="126" y="36"/>
                    <a:pt x="130" y="36"/>
                    <a:pt x="134" y="33"/>
                  </a:cubicBezTo>
                  <a:cubicBezTo>
                    <a:pt x="134" y="33"/>
                    <a:pt x="134" y="33"/>
                    <a:pt x="134" y="33"/>
                  </a:cubicBezTo>
                  <a:cubicBezTo>
                    <a:pt x="134" y="33"/>
                    <a:pt x="134" y="33"/>
                    <a:pt x="134" y="33"/>
                  </a:cubicBezTo>
                  <a:cubicBezTo>
                    <a:pt x="140" y="26"/>
                    <a:pt x="140" y="26"/>
                    <a:pt x="140" y="26"/>
                  </a:cubicBezTo>
                  <a:cubicBezTo>
                    <a:pt x="143" y="24"/>
                    <a:pt x="143" y="24"/>
                    <a:pt x="143" y="24"/>
                  </a:cubicBezTo>
                  <a:cubicBezTo>
                    <a:pt x="148" y="20"/>
                    <a:pt x="155" y="20"/>
                    <a:pt x="161" y="24"/>
                  </a:cubicBezTo>
                  <a:cubicBezTo>
                    <a:pt x="169" y="32"/>
                    <a:pt x="169" y="32"/>
                    <a:pt x="169" y="32"/>
                  </a:cubicBezTo>
                  <a:cubicBezTo>
                    <a:pt x="173" y="37"/>
                    <a:pt x="173" y="44"/>
                    <a:pt x="169" y="49"/>
                  </a:cubicBezTo>
                  <a:cubicBezTo>
                    <a:pt x="166" y="52"/>
                    <a:pt x="166" y="52"/>
                    <a:pt x="166" y="52"/>
                  </a:cubicBezTo>
                  <a:cubicBezTo>
                    <a:pt x="161" y="56"/>
                    <a:pt x="161" y="56"/>
                    <a:pt x="161" y="56"/>
                  </a:cubicBezTo>
                  <a:cubicBezTo>
                    <a:pt x="159" y="59"/>
                    <a:pt x="159" y="59"/>
                    <a:pt x="159" y="59"/>
                  </a:cubicBezTo>
                  <a:cubicBezTo>
                    <a:pt x="159" y="60"/>
                    <a:pt x="158" y="61"/>
                    <a:pt x="157" y="62"/>
                  </a:cubicBezTo>
                  <a:cubicBezTo>
                    <a:pt x="157" y="63"/>
                    <a:pt x="157" y="65"/>
                    <a:pt x="157" y="66"/>
                  </a:cubicBezTo>
                  <a:cubicBezTo>
                    <a:pt x="157" y="70"/>
                    <a:pt x="159" y="74"/>
                    <a:pt x="162" y="76"/>
                  </a:cubicBezTo>
                  <a:cubicBezTo>
                    <a:pt x="162" y="76"/>
                    <a:pt x="162" y="76"/>
                    <a:pt x="162" y="76"/>
                  </a:cubicBezTo>
                  <a:cubicBezTo>
                    <a:pt x="164" y="77"/>
                    <a:pt x="166" y="78"/>
                    <a:pt x="168" y="78"/>
                  </a:cubicBezTo>
                  <a:cubicBezTo>
                    <a:pt x="168" y="78"/>
                    <a:pt x="168" y="78"/>
                    <a:pt x="168" y="78"/>
                  </a:cubicBezTo>
                  <a:cubicBezTo>
                    <a:pt x="168" y="78"/>
                    <a:pt x="168" y="78"/>
                    <a:pt x="168" y="78"/>
                  </a:cubicBezTo>
                  <a:cubicBezTo>
                    <a:pt x="177" y="78"/>
                    <a:pt x="177" y="78"/>
                    <a:pt x="177" y="78"/>
                  </a:cubicBezTo>
                  <a:cubicBezTo>
                    <a:pt x="181" y="78"/>
                    <a:pt x="181" y="78"/>
                    <a:pt x="181" y="78"/>
                  </a:cubicBezTo>
                  <a:cubicBezTo>
                    <a:pt x="187" y="79"/>
                    <a:pt x="192" y="84"/>
                    <a:pt x="193" y="90"/>
                  </a:cubicBezTo>
                  <a:close/>
                  <a:moveTo>
                    <a:pt x="96" y="66"/>
                  </a:moveTo>
                  <a:cubicBezTo>
                    <a:pt x="80" y="66"/>
                    <a:pt x="66" y="79"/>
                    <a:pt x="66" y="96"/>
                  </a:cubicBezTo>
                  <a:cubicBezTo>
                    <a:pt x="66" y="113"/>
                    <a:pt x="80" y="126"/>
                    <a:pt x="96" y="126"/>
                  </a:cubicBezTo>
                  <a:cubicBezTo>
                    <a:pt x="113" y="126"/>
                    <a:pt x="127" y="113"/>
                    <a:pt x="127" y="96"/>
                  </a:cubicBezTo>
                  <a:cubicBezTo>
                    <a:pt x="127" y="79"/>
                    <a:pt x="113" y="66"/>
                    <a:pt x="96"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26" name="Gruppieren 86"/>
          <p:cNvGrpSpPr>
            <a:grpSpLocks noChangeAspect="1"/>
          </p:cNvGrpSpPr>
          <p:nvPr/>
        </p:nvGrpSpPr>
        <p:grpSpPr bwMode="gray">
          <a:xfrm>
            <a:off x="9063055" y="4528409"/>
            <a:ext cx="258718" cy="254788"/>
            <a:chOff x="5773738" y="419100"/>
            <a:chExt cx="731838" cy="720725"/>
          </a:xfrm>
          <a:solidFill>
            <a:schemeClr val="tx1"/>
          </a:solidFill>
        </p:grpSpPr>
        <p:sp>
          <p:nvSpPr>
            <p:cNvPr id="127" name="Freeform 1706"/>
            <p:cNvSpPr>
              <a:spLocks/>
            </p:cNvSpPr>
            <p:nvPr/>
          </p:nvSpPr>
          <p:spPr bwMode="gray">
            <a:xfrm>
              <a:off x="5886451" y="579438"/>
              <a:ext cx="26988" cy="293688"/>
            </a:xfrm>
            <a:custGeom>
              <a:avLst/>
              <a:gdLst>
                <a:gd name="T0" fmla="*/ 7 w 7"/>
                <a:gd name="T1" fmla="*/ 74 h 78"/>
                <a:gd name="T2" fmla="*/ 4 w 7"/>
                <a:gd name="T3" fmla="*/ 78 h 78"/>
                <a:gd name="T4" fmla="*/ 4 w 7"/>
                <a:gd name="T5" fmla="*/ 78 h 78"/>
                <a:gd name="T6" fmla="*/ 0 w 7"/>
                <a:gd name="T7" fmla="*/ 74 h 78"/>
                <a:gd name="T8" fmla="*/ 0 w 7"/>
                <a:gd name="T9" fmla="*/ 4 h 78"/>
                <a:gd name="T10" fmla="*/ 4 w 7"/>
                <a:gd name="T11" fmla="*/ 0 h 78"/>
                <a:gd name="T12" fmla="*/ 4 w 7"/>
                <a:gd name="T13" fmla="*/ 0 h 78"/>
                <a:gd name="T14" fmla="*/ 7 w 7"/>
                <a:gd name="T15" fmla="*/ 4 h 78"/>
                <a:gd name="T16" fmla="*/ 7 w 7"/>
                <a:gd name="T17" fmla="*/ 7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8">
                  <a:moveTo>
                    <a:pt x="7" y="74"/>
                  </a:moveTo>
                  <a:cubicBezTo>
                    <a:pt x="7" y="76"/>
                    <a:pt x="5" y="78"/>
                    <a:pt x="4" y="78"/>
                  </a:cubicBezTo>
                  <a:cubicBezTo>
                    <a:pt x="4" y="78"/>
                    <a:pt x="4" y="78"/>
                    <a:pt x="4" y="78"/>
                  </a:cubicBezTo>
                  <a:cubicBezTo>
                    <a:pt x="2" y="78"/>
                    <a:pt x="0" y="76"/>
                    <a:pt x="0" y="74"/>
                  </a:cubicBezTo>
                  <a:cubicBezTo>
                    <a:pt x="0" y="4"/>
                    <a:pt x="0" y="4"/>
                    <a:pt x="0" y="4"/>
                  </a:cubicBezTo>
                  <a:cubicBezTo>
                    <a:pt x="0" y="2"/>
                    <a:pt x="2" y="0"/>
                    <a:pt x="4" y="0"/>
                  </a:cubicBezTo>
                  <a:cubicBezTo>
                    <a:pt x="4" y="0"/>
                    <a:pt x="4" y="0"/>
                    <a:pt x="4" y="0"/>
                  </a:cubicBezTo>
                  <a:cubicBezTo>
                    <a:pt x="5" y="0"/>
                    <a:pt x="7" y="2"/>
                    <a:pt x="7" y="4"/>
                  </a:cubicBezTo>
                  <a:lnTo>
                    <a:pt x="7" y="7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8" name="Freeform 1707"/>
            <p:cNvSpPr>
              <a:spLocks/>
            </p:cNvSpPr>
            <p:nvPr/>
          </p:nvSpPr>
          <p:spPr bwMode="gray">
            <a:xfrm>
              <a:off x="5886451" y="846138"/>
              <a:ext cx="390525" cy="26988"/>
            </a:xfrm>
            <a:custGeom>
              <a:avLst/>
              <a:gdLst>
                <a:gd name="T0" fmla="*/ 101 w 104"/>
                <a:gd name="T1" fmla="*/ 0 h 7"/>
                <a:gd name="T2" fmla="*/ 104 w 104"/>
                <a:gd name="T3" fmla="*/ 3 h 7"/>
                <a:gd name="T4" fmla="*/ 104 w 104"/>
                <a:gd name="T5" fmla="*/ 3 h 7"/>
                <a:gd name="T6" fmla="*/ 101 w 104"/>
                <a:gd name="T7" fmla="*/ 7 h 7"/>
                <a:gd name="T8" fmla="*/ 4 w 104"/>
                <a:gd name="T9" fmla="*/ 7 h 7"/>
                <a:gd name="T10" fmla="*/ 0 w 104"/>
                <a:gd name="T11" fmla="*/ 3 h 7"/>
                <a:gd name="T12" fmla="*/ 0 w 104"/>
                <a:gd name="T13" fmla="*/ 3 h 7"/>
                <a:gd name="T14" fmla="*/ 4 w 104"/>
                <a:gd name="T15" fmla="*/ 0 h 7"/>
                <a:gd name="T16" fmla="*/ 101 w 10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7">
                  <a:moveTo>
                    <a:pt x="101" y="0"/>
                  </a:moveTo>
                  <a:cubicBezTo>
                    <a:pt x="103" y="0"/>
                    <a:pt x="104" y="2"/>
                    <a:pt x="104" y="3"/>
                  </a:cubicBezTo>
                  <a:cubicBezTo>
                    <a:pt x="104" y="3"/>
                    <a:pt x="104" y="3"/>
                    <a:pt x="104" y="3"/>
                  </a:cubicBezTo>
                  <a:cubicBezTo>
                    <a:pt x="104" y="5"/>
                    <a:pt x="103" y="7"/>
                    <a:pt x="101" y="7"/>
                  </a:cubicBezTo>
                  <a:cubicBezTo>
                    <a:pt x="4" y="7"/>
                    <a:pt x="4" y="7"/>
                    <a:pt x="4" y="7"/>
                  </a:cubicBezTo>
                  <a:cubicBezTo>
                    <a:pt x="2" y="7"/>
                    <a:pt x="0" y="5"/>
                    <a:pt x="0" y="3"/>
                  </a:cubicBezTo>
                  <a:cubicBezTo>
                    <a:pt x="0" y="3"/>
                    <a:pt x="0" y="3"/>
                    <a:pt x="0" y="3"/>
                  </a:cubicBezTo>
                  <a:cubicBezTo>
                    <a:pt x="0" y="2"/>
                    <a:pt x="2" y="0"/>
                    <a:pt x="4" y="0"/>
                  </a:cubicBezTo>
                  <a:lnTo>
                    <a:pt x="10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9" name="Freeform 1708"/>
            <p:cNvSpPr>
              <a:spLocks/>
            </p:cNvSpPr>
            <p:nvPr/>
          </p:nvSpPr>
          <p:spPr bwMode="gray">
            <a:xfrm>
              <a:off x="6108701" y="738188"/>
              <a:ext cx="47625" cy="134938"/>
            </a:xfrm>
            <a:custGeom>
              <a:avLst/>
              <a:gdLst>
                <a:gd name="T0" fmla="*/ 10 w 13"/>
                <a:gd name="T1" fmla="*/ 0 h 36"/>
                <a:gd name="T2" fmla="*/ 3 w 13"/>
                <a:gd name="T3" fmla="*/ 0 h 36"/>
                <a:gd name="T4" fmla="*/ 0 w 13"/>
                <a:gd name="T5" fmla="*/ 3 h 36"/>
                <a:gd name="T6" fmla="*/ 0 w 13"/>
                <a:gd name="T7" fmla="*/ 36 h 36"/>
                <a:gd name="T8" fmla="*/ 13 w 13"/>
                <a:gd name="T9" fmla="*/ 36 h 36"/>
                <a:gd name="T10" fmla="*/ 13 w 13"/>
                <a:gd name="T11" fmla="*/ 3 h 36"/>
                <a:gd name="T12" fmla="*/ 10 w 13"/>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13" h="36">
                  <a:moveTo>
                    <a:pt x="10" y="0"/>
                  </a:moveTo>
                  <a:cubicBezTo>
                    <a:pt x="3" y="0"/>
                    <a:pt x="3" y="0"/>
                    <a:pt x="3" y="0"/>
                  </a:cubicBezTo>
                  <a:cubicBezTo>
                    <a:pt x="2" y="0"/>
                    <a:pt x="0" y="1"/>
                    <a:pt x="0" y="3"/>
                  </a:cubicBezTo>
                  <a:cubicBezTo>
                    <a:pt x="0" y="36"/>
                    <a:pt x="0" y="36"/>
                    <a:pt x="0" y="36"/>
                  </a:cubicBezTo>
                  <a:cubicBezTo>
                    <a:pt x="13" y="36"/>
                    <a:pt x="13" y="36"/>
                    <a:pt x="13" y="36"/>
                  </a:cubicBezTo>
                  <a:cubicBezTo>
                    <a:pt x="13" y="3"/>
                    <a:pt x="13" y="3"/>
                    <a:pt x="13" y="3"/>
                  </a:cubicBezTo>
                  <a:cubicBezTo>
                    <a:pt x="13" y="1"/>
                    <a:pt x="11" y="0"/>
                    <a:pt x="1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0" name="Freeform 1709"/>
            <p:cNvSpPr>
              <a:spLocks/>
            </p:cNvSpPr>
            <p:nvPr/>
          </p:nvSpPr>
          <p:spPr bwMode="gray">
            <a:xfrm>
              <a:off x="6029326" y="696913"/>
              <a:ext cx="44450" cy="176213"/>
            </a:xfrm>
            <a:custGeom>
              <a:avLst/>
              <a:gdLst>
                <a:gd name="T0" fmla="*/ 9 w 12"/>
                <a:gd name="T1" fmla="*/ 0 h 47"/>
                <a:gd name="T2" fmla="*/ 3 w 12"/>
                <a:gd name="T3" fmla="*/ 0 h 47"/>
                <a:gd name="T4" fmla="*/ 0 w 12"/>
                <a:gd name="T5" fmla="*/ 3 h 47"/>
                <a:gd name="T6" fmla="*/ 0 w 12"/>
                <a:gd name="T7" fmla="*/ 47 h 47"/>
                <a:gd name="T8" fmla="*/ 12 w 12"/>
                <a:gd name="T9" fmla="*/ 47 h 47"/>
                <a:gd name="T10" fmla="*/ 12 w 12"/>
                <a:gd name="T11" fmla="*/ 3 h 47"/>
                <a:gd name="T12" fmla="*/ 9 w 12"/>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2" h="47">
                  <a:moveTo>
                    <a:pt x="9" y="0"/>
                  </a:moveTo>
                  <a:cubicBezTo>
                    <a:pt x="3" y="0"/>
                    <a:pt x="3" y="0"/>
                    <a:pt x="3" y="0"/>
                  </a:cubicBezTo>
                  <a:cubicBezTo>
                    <a:pt x="1" y="0"/>
                    <a:pt x="0" y="1"/>
                    <a:pt x="0" y="3"/>
                  </a:cubicBezTo>
                  <a:cubicBezTo>
                    <a:pt x="0" y="47"/>
                    <a:pt x="0" y="47"/>
                    <a:pt x="0" y="47"/>
                  </a:cubicBezTo>
                  <a:cubicBezTo>
                    <a:pt x="12" y="47"/>
                    <a:pt x="12" y="47"/>
                    <a:pt x="12" y="47"/>
                  </a:cubicBezTo>
                  <a:cubicBezTo>
                    <a:pt x="12" y="3"/>
                    <a:pt x="12" y="3"/>
                    <a:pt x="12" y="3"/>
                  </a:cubicBezTo>
                  <a:cubicBezTo>
                    <a:pt x="12" y="1"/>
                    <a:pt x="11" y="0"/>
                    <a:pt x="9"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1" name="Freeform 1710"/>
            <p:cNvSpPr>
              <a:spLocks/>
            </p:cNvSpPr>
            <p:nvPr/>
          </p:nvSpPr>
          <p:spPr bwMode="gray">
            <a:xfrm>
              <a:off x="6189663" y="666750"/>
              <a:ext cx="46038" cy="206375"/>
            </a:xfrm>
            <a:custGeom>
              <a:avLst/>
              <a:gdLst>
                <a:gd name="T0" fmla="*/ 9 w 12"/>
                <a:gd name="T1" fmla="*/ 0 h 55"/>
                <a:gd name="T2" fmla="*/ 3 w 12"/>
                <a:gd name="T3" fmla="*/ 0 h 55"/>
                <a:gd name="T4" fmla="*/ 0 w 12"/>
                <a:gd name="T5" fmla="*/ 3 h 55"/>
                <a:gd name="T6" fmla="*/ 0 w 12"/>
                <a:gd name="T7" fmla="*/ 55 h 55"/>
                <a:gd name="T8" fmla="*/ 12 w 12"/>
                <a:gd name="T9" fmla="*/ 55 h 55"/>
                <a:gd name="T10" fmla="*/ 12 w 12"/>
                <a:gd name="T11" fmla="*/ 3 h 55"/>
                <a:gd name="T12" fmla="*/ 9 w 12"/>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12" h="55">
                  <a:moveTo>
                    <a:pt x="9" y="0"/>
                  </a:moveTo>
                  <a:cubicBezTo>
                    <a:pt x="3" y="0"/>
                    <a:pt x="3" y="0"/>
                    <a:pt x="3" y="0"/>
                  </a:cubicBezTo>
                  <a:cubicBezTo>
                    <a:pt x="1" y="0"/>
                    <a:pt x="0" y="1"/>
                    <a:pt x="0" y="3"/>
                  </a:cubicBezTo>
                  <a:cubicBezTo>
                    <a:pt x="0" y="55"/>
                    <a:pt x="0" y="55"/>
                    <a:pt x="0" y="55"/>
                  </a:cubicBezTo>
                  <a:cubicBezTo>
                    <a:pt x="12" y="55"/>
                    <a:pt x="12" y="55"/>
                    <a:pt x="12" y="55"/>
                  </a:cubicBezTo>
                  <a:cubicBezTo>
                    <a:pt x="12" y="3"/>
                    <a:pt x="12" y="3"/>
                    <a:pt x="12" y="3"/>
                  </a:cubicBezTo>
                  <a:cubicBezTo>
                    <a:pt x="12" y="1"/>
                    <a:pt x="11" y="0"/>
                    <a:pt x="9"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2" name="Freeform 1711"/>
            <p:cNvSpPr>
              <a:spLocks/>
            </p:cNvSpPr>
            <p:nvPr/>
          </p:nvSpPr>
          <p:spPr bwMode="gray">
            <a:xfrm>
              <a:off x="5946776" y="779463"/>
              <a:ext cx="49213" cy="93663"/>
            </a:xfrm>
            <a:custGeom>
              <a:avLst/>
              <a:gdLst>
                <a:gd name="T0" fmla="*/ 9 w 13"/>
                <a:gd name="T1" fmla="*/ 0 h 25"/>
                <a:gd name="T2" fmla="*/ 3 w 13"/>
                <a:gd name="T3" fmla="*/ 0 h 25"/>
                <a:gd name="T4" fmla="*/ 0 w 13"/>
                <a:gd name="T5" fmla="*/ 3 h 25"/>
                <a:gd name="T6" fmla="*/ 0 w 13"/>
                <a:gd name="T7" fmla="*/ 25 h 25"/>
                <a:gd name="T8" fmla="*/ 13 w 13"/>
                <a:gd name="T9" fmla="*/ 25 h 25"/>
                <a:gd name="T10" fmla="*/ 13 w 13"/>
                <a:gd name="T11" fmla="*/ 3 h 25"/>
                <a:gd name="T12" fmla="*/ 9 w 13"/>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3" h="25">
                  <a:moveTo>
                    <a:pt x="9" y="0"/>
                  </a:moveTo>
                  <a:cubicBezTo>
                    <a:pt x="3" y="0"/>
                    <a:pt x="3" y="0"/>
                    <a:pt x="3" y="0"/>
                  </a:cubicBezTo>
                  <a:cubicBezTo>
                    <a:pt x="1" y="0"/>
                    <a:pt x="0" y="2"/>
                    <a:pt x="0" y="3"/>
                  </a:cubicBezTo>
                  <a:cubicBezTo>
                    <a:pt x="0" y="25"/>
                    <a:pt x="0" y="25"/>
                    <a:pt x="0" y="25"/>
                  </a:cubicBezTo>
                  <a:cubicBezTo>
                    <a:pt x="13" y="25"/>
                    <a:pt x="13" y="25"/>
                    <a:pt x="13" y="25"/>
                  </a:cubicBezTo>
                  <a:cubicBezTo>
                    <a:pt x="13" y="3"/>
                    <a:pt x="13" y="3"/>
                    <a:pt x="13" y="3"/>
                  </a:cubicBezTo>
                  <a:cubicBezTo>
                    <a:pt x="13" y="2"/>
                    <a:pt x="11" y="0"/>
                    <a:pt x="9"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3" name="Freeform 1712"/>
            <p:cNvSpPr>
              <a:spLocks/>
            </p:cNvSpPr>
            <p:nvPr/>
          </p:nvSpPr>
          <p:spPr bwMode="gray">
            <a:xfrm>
              <a:off x="5946776" y="625475"/>
              <a:ext cx="101600" cy="107950"/>
            </a:xfrm>
            <a:custGeom>
              <a:avLst/>
              <a:gdLst>
                <a:gd name="T0" fmla="*/ 64 w 64"/>
                <a:gd name="T1" fmla="*/ 9 h 68"/>
                <a:gd name="T2" fmla="*/ 12 w 64"/>
                <a:gd name="T3" fmla="*/ 68 h 68"/>
                <a:gd name="T4" fmla="*/ 0 w 64"/>
                <a:gd name="T5" fmla="*/ 59 h 68"/>
                <a:gd name="T6" fmla="*/ 52 w 64"/>
                <a:gd name="T7" fmla="*/ 0 h 68"/>
                <a:gd name="T8" fmla="*/ 64 w 64"/>
                <a:gd name="T9" fmla="*/ 9 h 68"/>
              </a:gdLst>
              <a:ahLst/>
              <a:cxnLst>
                <a:cxn ang="0">
                  <a:pos x="T0" y="T1"/>
                </a:cxn>
                <a:cxn ang="0">
                  <a:pos x="T2" y="T3"/>
                </a:cxn>
                <a:cxn ang="0">
                  <a:pos x="T4" y="T5"/>
                </a:cxn>
                <a:cxn ang="0">
                  <a:pos x="T6" y="T7"/>
                </a:cxn>
                <a:cxn ang="0">
                  <a:pos x="T8" y="T9"/>
                </a:cxn>
              </a:cxnLst>
              <a:rect l="0" t="0" r="r" b="b"/>
              <a:pathLst>
                <a:path w="64" h="68">
                  <a:moveTo>
                    <a:pt x="64" y="9"/>
                  </a:moveTo>
                  <a:lnTo>
                    <a:pt x="12" y="68"/>
                  </a:lnTo>
                  <a:lnTo>
                    <a:pt x="0" y="59"/>
                  </a:lnTo>
                  <a:lnTo>
                    <a:pt x="52" y="0"/>
                  </a:lnTo>
                  <a:lnTo>
                    <a:pt x="64" y="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4" name="Freeform 1713"/>
            <p:cNvSpPr>
              <a:spLocks/>
            </p:cNvSpPr>
            <p:nvPr/>
          </p:nvSpPr>
          <p:spPr bwMode="gray">
            <a:xfrm>
              <a:off x="6029326" y="606425"/>
              <a:ext cx="123825" cy="112713"/>
            </a:xfrm>
            <a:custGeom>
              <a:avLst/>
              <a:gdLst>
                <a:gd name="T0" fmla="*/ 66 w 78"/>
                <a:gd name="T1" fmla="*/ 71 h 71"/>
                <a:gd name="T2" fmla="*/ 0 w 78"/>
                <a:gd name="T3" fmla="*/ 12 h 71"/>
                <a:gd name="T4" fmla="*/ 9 w 78"/>
                <a:gd name="T5" fmla="*/ 0 h 71"/>
                <a:gd name="T6" fmla="*/ 78 w 78"/>
                <a:gd name="T7" fmla="*/ 59 h 71"/>
                <a:gd name="T8" fmla="*/ 66 w 78"/>
                <a:gd name="T9" fmla="*/ 71 h 71"/>
              </a:gdLst>
              <a:ahLst/>
              <a:cxnLst>
                <a:cxn ang="0">
                  <a:pos x="T0" y="T1"/>
                </a:cxn>
                <a:cxn ang="0">
                  <a:pos x="T2" y="T3"/>
                </a:cxn>
                <a:cxn ang="0">
                  <a:pos x="T4" y="T5"/>
                </a:cxn>
                <a:cxn ang="0">
                  <a:pos x="T6" y="T7"/>
                </a:cxn>
                <a:cxn ang="0">
                  <a:pos x="T8" y="T9"/>
                </a:cxn>
              </a:cxnLst>
              <a:rect l="0" t="0" r="r" b="b"/>
              <a:pathLst>
                <a:path w="78" h="71">
                  <a:moveTo>
                    <a:pt x="66" y="71"/>
                  </a:moveTo>
                  <a:lnTo>
                    <a:pt x="0" y="12"/>
                  </a:lnTo>
                  <a:lnTo>
                    <a:pt x="9" y="0"/>
                  </a:lnTo>
                  <a:lnTo>
                    <a:pt x="78" y="59"/>
                  </a:lnTo>
                  <a:lnTo>
                    <a:pt x="66" y="7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5" name="Freeform 1714"/>
            <p:cNvSpPr>
              <a:spLocks/>
            </p:cNvSpPr>
            <p:nvPr/>
          </p:nvSpPr>
          <p:spPr bwMode="gray">
            <a:xfrm>
              <a:off x="6115051" y="598488"/>
              <a:ext cx="109538" cy="120650"/>
            </a:xfrm>
            <a:custGeom>
              <a:avLst/>
              <a:gdLst>
                <a:gd name="T0" fmla="*/ 69 w 69"/>
                <a:gd name="T1" fmla="*/ 10 h 76"/>
                <a:gd name="T2" fmla="*/ 12 w 69"/>
                <a:gd name="T3" fmla="*/ 76 h 76"/>
                <a:gd name="T4" fmla="*/ 0 w 69"/>
                <a:gd name="T5" fmla="*/ 64 h 76"/>
                <a:gd name="T6" fmla="*/ 57 w 69"/>
                <a:gd name="T7" fmla="*/ 0 h 76"/>
                <a:gd name="T8" fmla="*/ 69 w 69"/>
                <a:gd name="T9" fmla="*/ 10 h 76"/>
              </a:gdLst>
              <a:ahLst/>
              <a:cxnLst>
                <a:cxn ang="0">
                  <a:pos x="T0" y="T1"/>
                </a:cxn>
                <a:cxn ang="0">
                  <a:pos x="T2" y="T3"/>
                </a:cxn>
                <a:cxn ang="0">
                  <a:pos x="T4" y="T5"/>
                </a:cxn>
                <a:cxn ang="0">
                  <a:pos x="T6" y="T7"/>
                </a:cxn>
                <a:cxn ang="0">
                  <a:pos x="T8" y="T9"/>
                </a:cxn>
              </a:cxnLst>
              <a:rect l="0" t="0" r="r" b="b"/>
              <a:pathLst>
                <a:path w="69" h="76">
                  <a:moveTo>
                    <a:pt x="69" y="10"/>
                  </a:moveTo>
                  <a:lnTo>
                    <a:pt x="12" y="76"/>
                  </a:lnTo>
                  <a:lnTo>
                    <a:pt x="0" y="64"/>
                  </a:lnTo>
                  <a:lnTo>
                    <a:pt x="57" y="0"/>
                  </a:lnTo>
                  <a:lnTo>
                    <a:pt x="69"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6" name="Freeform 1715"/>
            <p:cNvSpPr>
              <a:spLocks/>
            </p:cNvSpPr>
            <p:nvPr/>
          </p:nvSpPr>
          <p:spPr bwMode="gray">
            <a:xfrm>
              <a:off x="6175376" y="584200"/>
              <a:ext cx="60325" cy="60325"/>
            </a:xfrm>
            <a:custGeom>
              <a:avLst/>
              <a:gdLst>
                <a:gd name="T0" fmla="*/ 14 w 16"/>
                <a:gd name="T1" fmla="*/ 1 h 16"/>
                <a:gd name="T2" fmla="*/ 16 w 16"/>
                <a:gd name="T3" fmla="*/ 2 h 16"/>
                <a:gd name="T4" fmla="*/ 15 w 16"/>
                <a:gd name="T5" fmla="*/ 6 h 16"/>
                <a:gd name="T6" fmla="*/ 14 w 16"/>
                <a:gd name="T7" fmla="*/ 11 h 16"/>
                <a:gd name="T8" fmla="*/ 13 w 16"/>
                <a:gd name="T9" fmla="*/ 15 h 16"/>
                <a:gd name="T10" fmla="*/ 11 w 16"/>
                <a:gd name="T11" fmla="*/ 16 h 16"/>
                <a:gd name="T12" fmla="*/ 8 w 16"/>
                <a:gd name="T13" fmla="*/ 13 h 16"/>
                <a:gd name="T14" fmla="*/ 4 w 16"/>
                <a:gd name="T15" fmla="*/ 10 h 16"/>
                <a:gd name="T16" fmla="*/ 1 w 16"/>
                <a:gd name="T17" fmla="*/ 7 h 16"/>
                <a:gd name="T18" fmla="*/ 1 w 16"/>
                <a:gd name="T19" fmla="*/ 5 h 16"/>
                <a:gd name="T20" fmla="*/ 5 w 16"/>
                <a:gd name="T21" fmla="*/ 3 h 16"/>
                <a:gd name="T22" fmla="*/ 10 w 16"/>
                <a:gd name="T23" fmla="*/ 2 h 16"/>
                <a:gd name="T24" fmla="*/ 14 w 16"/>
                <a:gd name="T25"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16">
                  <a:moveTo>
                    <a:pt x="14" y="1"/>
                  </a:moveTo>
                  <a:cubicBezTo>
                    <a:pt x="15" y="0"/>
                    <a:pt x="16" y="1"/>
                    <a:pt x="16" y="2"/>
                  </a:cubicBezTo>
                  <a:cubicBezTo>
                    <a:pt x="15" y="6"/>
                    <a:pt x="15" y="6"/>
                    <a:pt x="15" y="6"/>
                  </a:cubicBezTo>
                  <a:cubicBezTo>
                    <a:pt x="15" y="7"/>
                    <a:pt x="14" y="10"/>
                    <a:pt x="14" y="11"/>
                  </a:cubicBezTo>
                  <a:cubicBezTo>
                    <a:pt x="13" y="15"/>
                    <a:pt x="13" y="15"/>
                    <a:pt x="13" y="15"/>
                  </a:cubicBezTo>
                  <a:cubicBezTo>
                    <a:pt x="13" y="16"/>
                    <a:pt x="12" y="16"/>
                    <a:pt x="11" y="16"/>
                  </a:cubicBezTo>
                  <a:cubicBezTo>
                    <a:pt x="8" y="13"/>
                    <a:pt x="8" y="13"/>
                    <a:pt x="8" y="13"/>
                  </a:cubicBezTo>
                  <a:cubicBezTo>
                    <a:pt x="7" y="12"/>
                    <a:pt x="5" y="11"/>
                    <a:pt x="4" y="10"/>
                  </a:cubicBezTo>
                  <a:cubicBezTo>
                    <a:pt x="1" y="7"/>
                    <a:pt x="1" y="7"/>
                    <a:pt x="1" y="7"/>
                  </a:cubicBezTo>
                  <a:cubicBezTo>
                    <a:pt x="0" y="6"/>
                    <a:pt x="0" y="5"/>
                    <a:pt x="1" y="5"/>
                  </a:cubicBezTo>
                  <a:cubicBezTo>
                    <a:pt x="5" y="3"/>
                    <a:pt x="5" y="3"/>
                    <a:pt x="5" y="3"/>
                  </a:cubicBezTo>
                  <a:cubicBezTo>
                    <a:pt x="7" y="3"/>
                    <a:pt x="9" y="2"/>
                    <a:pt x="10" y="2"/>
                  </a:cubicBezTo>
                  <a:lnTo>
                    <a:pt x="14"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7" name="Freeform 1716"/>
            <p:cNvSpPr>
              <a:spLocks noEditPoints="1"/>
            </p:cNvSpPr>
            <p:nvPr/>
          </p:nvSpPr>
          <p:spPr bwMode="gray">
            <a:xfrm>
              <a:off x="5773738" y="419100"/>
              <a:ext cx="731838" cy="720725"/>
            </a:xfrm>
            <a:custGeom>
              <a:avLst/>
              <a:gdLst>
                <a:gd name="T0" fmla="*/ 185 w 195"/>
                <a:gd name="T1" fmla="*/ 185 h 192"/>
                <a:gd name="T2" fmla="*/ 168 w 195"/>
                <a:gd name="T3" fmla="*/ 192 h 192"/>
                <a:gd name="T4" fmla="*/ 150 w 195"/>
                <a:gd name="T5" fmla="*/ 185 h 192"/>
                <a:gd name="T6" fmla="*/ 120 w 195"/>
                <a:gd name="T7" fmla="*/ 155 h 192"/>
                <a:gd name="T8" fmla="*/ 82 w 195"/>
                <a:gd name="T9" fmla="*/ 164 h 192"/>
                <a:gd name="T10" fmla="*/ 0 w 195"/>
                <a:gd name="T11" fmla="*/ 82 h 192"/>
                <a:gd name="T12" fmla="*/ 82 w 195"/>
                <a:gd name="T13" fmla="*/ 0 h 192"/>
                <a:gd name="T14" fmla="*/ 164 w 195"/>
                <a:gd name="T15" fmla="*/ 82 h 192"/>
                <a:gd name="T16" fmla="*/ 155 w 195"/>
                <a:gd name="T17" fmla="*/ 119 h 192"/>
                <a:gd name="T18" fmla="*/ 185 w 195"/>
                <a:gd name="T19" fmla="*/ 149 h 192"/>
                <a:gd name="T20" fmla="*/ 185 w 195"/>
                <a:gd name="T21" fmla="*/ 185 h 192"/>
                <a:gd name="T22" fmla="*/ 82 w 195"/>
                <a:gd name="T23" fmla="*/ 154 h 192"/>
                <a:gd name="T24" fmla="*/ 154 w 195"/>
                <a:gd name="T25" fmla="*/ 82 h 192"/>
                <a:gd name="T26" fmla="*/ 82 w 195"/>
                <a:gd name="T27" fmla="*/ 11 h 192"/>
                <a:gd name="T28" fmla="*/ 11 w 195"/>
                <a:gd name="T29" fmla="*/ 82 h 192"/>
                <a:gd name="T30" fmla="*/ 82 w 195"/>
                <a:gd name="T31" fmla="*/ 15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5" h="192">
                  <a:moveTo>
                    <a:pt x="185" y="185"/>
                  </a:moveTo>
                  <a:cubicBezTo>
                    <a:pt x="181" y="190"/>
                    <a:pt x="174" y="192"/>
                    <a:pt x="168" y="192"/>
                  </a:cubicBezTo>
                  <a:cubicBezTo>
                    <a:pt x="161" y="192"/>
                    <a:pt x="155" y="190"/>
                    <a:pt x="150" y="185"/>
                  </a:cubicBezTo>
                  <a:cubicBezTo>
                    <a:pt x="120" y="155"/>
                    <a:pt x="120" y="155"/>
                    <a:pt x="120" y="155"/>
                  </a:cubicBezTo>
                  <a:cubicBezTo>
                    <a:pt x="108" y="161"/>
                    <a:pt x="96" y="164"/>
                    <a:pt x="82" y="164"/>
                  </a:cubicBezTo>
                  <a:cubicBezTo>
                    <a:pt x="37" y="164"/>
                    <a:pt x="0" y="127"/>
                    <a:pt x="0" y="82"/>
                  </a:cubicBezTo>
                  <a:cubicBezTo>
                    <a:pt x="0" y="37"/>
                    <a:pt x="37" y="0"/>
                    <a:pt x="82" y="0"/>
                  </a:cubicBezTo>
                  <a:cubicBezTo>
                    <a:pt x="128" y="0"/>
                    <a:pt x="164" y="37"/>
                    <a:pt x="164" y="82"/>
                  </a:cubicBezTo>
                  <a:cubicBezTo>
                    <a:pt x="164" y="95"/>
                    <a:pt x="161" y="108"/>
                    <a:pt x="155" y="119"/>
                  </a:cubicBezTo>
                  <a:cubicBezTo>
                    <a:pt x="185" y="149"/>
                    <a:pt x="185" y="149"/>
                    <a:pt x="185" y="149"/>
                  </a:cubicBezTo>
                  <a:cubicBezTo>
                    <a:pt x="195" y="159"/>
                    <a:pt x="195" y="175"/>
                    <a:pt x="185" y="185"/>
                  </a:cubicBezTo>
                  <a:close/>
                  <a:moveTo>
                    <a:pt x="82" y="154"/>
                  </a:moveTo>
                  <a:cubicBezTo>
                    <a:pt x="122" y="154"/>
                    <a:pt x="154" y="122"/>
                    <a:pt x="154" y="82"/>
                  </a:cubicBezTo>
                  <a:cubicBezTo>
                    <a:pt x="154" y="43"/>
                    <a:pt x="122" y="11"/>
                    <a:pt x="82" y="11"/>
                  </a:cubicBezTo>
                  <a:cubicBezTo>
                    <a:pt x="43" y="11"/>
                    <a:pt x="11" y="43"/>
                    <a:pt x="11" y="82"/>
                  </a:cubicBezTo>
                  <a:cubicBezTo>
                    <a:pt x="11" y="122"/>
                    <a:pt x="43" y="154"/>
                    <a:pt x="82" y="15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46" name="Gruppieren 9"/>
          <p:cNvGrpSpPr/>
          <p:nvPr/>
        </p:nvGrpSpPr>
        <p:grpSpPr bwMode="gray">
          <a:xfrm>
            <a:off x="2961734" y="2172939"/>
            <a:ext cx="296016" cy="335975"/>
            <a:chOff x="3901497" y="6005587"/>
            <a:chExt cx="540806" cy="575882"/>
          </a:xfrm>
          <a:solidFill>
            <a:srgbClr val="002060"/>
          </a:solidFill>
        </p:grpSpPr>
        <p:sp>
          <p:nvSpPr>
            <p:cNvPr id="147" name="Ellipse 46342"/>
            <p:cNvSpPr/>
            <p:nvPr/>
          </p:nvSpPr>
          <p:spPr bwMode="gray">
            <a:xfrm rot="5400000">
              <a:off x="4315575" y="6005587"/>
              <a:ext cx="126727" cy="12672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Freeform 2486"/>
            <p:cNvSpPr>
              <a:spLocks/>
            </p:cNvSpPr>
            <p:nvPr/>
          </p:nvSpPr>
          <p:spPr bwMode="gray">
            <a:xfrm rot="5400000">
              <a:off x="3924713" y="6432143"/>
              <a:ext cx="120255" cy="121443"/>
            </a:xfrm>
            <a:custGeom>
              <a:avLst/>
              <a:gdLst>
                <a:gd name="T0" fmla="*/ 75 w 101"/>
                <a:gd name="T1" fmla="*/ 0 h 102"/>
                <a:gd name="T2" fmla="*/ 59 w 101"/>
                <a:gd name="T3" fmla="*/ 17 h 102"/>
                <a:gd name="T4" fmla="*/ 59 w 101"/>
                <a:gd name="T5" fmla="*/ 17 h 102"/>
                <a:gd name="T6" fmla="*/ 49 w 101"/>
                <a:gd name="T7" fmla="*/ 28 h 102"/>
                <a:gd name="T8" fmla="*/ 49 w 101"/>
                <a:gd name="T9" fmla="*/ 28 h 102"/>
                <a:gd name="T10" fmla="*/ 26 w 101"/>
                <a:gd name="T11" fmla="*/ 52 h 102"/>
                <a:gd name="T12" fmla="*/ 26 w 101"/>
                <a:gd name="T13" fmla="*/ 52 h 102"/>
                <a:gd name="T14" fmla="*/ 16 w 101"/>
                <a:gd name="T15" fmla="*/ 61 h 102"/>
                <a:gd name="T16" fmla="*/ 16 w 101"/>
                <a:gd name="T17" fmla="*/ 61 h 102"/>
                <a:gd name="T18" fmla="*/ 0 w 101"/>
                <a:gd name="T19" fmla="*/ 80 h 102"/>
                <a:gd name="T20" fmla="*/ 0 w 101"/>
                <a:gd name="T21" fmla="*/ 80 h 102"/>
                <a:gd name="T22" fmla="*/ 66 w 101"/>
                <a:gd name="T23" fmla="*/ 102 h 102"/>
                <a:gd name="T24" fmla="*/ 101 w 101"/>
                <a:gd name="T25" fmla="*/ 64 h 102"/>
                <a:gd name="T26" fmla="*/ 75 w 101"/>
                <a:gd name="T27" fmla="*/ 0 h 102"/>
                <a:gd name="T28" fmla="*/ 75 w 101"/>
                <a:gd name="T2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 h="102">
                  <a:moveTo>
                    <a:pt x="75" y="0"/>
                  </a:moveTo>
                  <a:lnTo>
                    <a:pt x="59" y="17"/>
                  </a:lnTo>
                  <a:lnTo>
                    <a:pt x="59" y="17"/>
                  </a:lnTo>
                  <a:lnTo>
                    <a:pt x="49" y="28"/>
                  </a:lnTo>
                  <a:lnTo>
                    <a:pt x="49" y="28"/>
                  </a:lnTo>
                  <a:lnTo>
                    <a:pt x="26" y="52"/>
                  </a:lnTo>
                  <a:lnTo>
                    <a:pt x="26" y="52"/>
                  </a:lnTo>
                  <a:lnTo>
                    <a:pt x="16" y="61"/>
                  </a:lnTo>
                  <a:lnTo>
                    <a:pt x="16" y="61"/>
                  </a:lnTo>
                  <a:lnTo>
                    <a:pt x="0" y="80"/>
                  </a:lnTo>
                  <a:lnTo>
                    <a:pt x="0" y="80"/>
                  </a:lnTo>
                  <a:lnTo>
                    <a:pt x="66" y="102"/>
                  </a:lnTo>
                  <a:lnTo>
                    <a:pt x="101" y="64"/>
                  </a:lnTo>
                  <a:lnTo>
                    <a:pt x="75" y="0"/>
                  </a:lnTo>
                  <a:lnTo>
                    <a:pt x="75"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49" name="Freeform 2487"/>
            <p:cNvSpPr>
              <a:spLocks/>
            </p:cNvSpPr>
            <p:nvPr/>
          </p:nvSpPr>
          <p:spPr bwMode="gray">
            <a:xfrm rot="5400000">
              <a:off x="3900307" y="6529081"/>
              <a:ext cx="53578" cy="51197"/>
            </a:xfrm>
            <a:custGeom>
              <a:avLst/>
              <a:gdLst>
                <a:gd name="T0" fmla="*/ 0 w 45"/>
                <a:gd name="T1" fmla="*/ 28 h 43"/>
                <a:gd name="T2" fmla="*/ 45 w 45"/>
                <a:gd name="T3" fmla="*/ 43 h 43"/>
                <a:gd name="T4" fmla="*/ 26 w 45"/>
                <a:gd name="T5" fmla="*/ 0 h 43"/>
                <a:gd name="T6" fmla="*/ 0 w 45"/>
                <a:gd name="T7" fmla="*/ 28 h 43"/>
              </a:gdLst>
              <a:ahLst/>
              <a:cxnLst>
                <a:cxn ang="0">
                  <a:pos x="T0" y="T1"/>
                </a:cxn>
                <a:cxn ang="0">
                  <a:pos x="T2" y="T3"/>
                </a:cxn>
                <a:cxn ang="0">
                  <a:pos x="T4" y="T5"/>
                </a:cxn>
                <a:cxn ang="0">
                  <a:pos x="T6" y="T7"/>
                </a:cxn>
              </a:cxnLst>
              <a:rect l="0" t="0" r="r" b="b"/>
              <a:pathLst>
                <a:path w="45" h="43">
                  <a:moveTo>
                    <a:pt x="0" y="28"/>
                  </a:moveTo>
                  <a:lnTo>
                    <a:pt x="45" y="43"/>
                  </a:lnTo>
                  <a:lnTo>
                    <a:pt x="26" y="0"/>
                  </a:lnTo>
                  <a:lnTo>
                    <a:pt x="0" y="28"/>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50" name="Freeform 2488"/>
            <p:cNvSpPr>
              <a:spLocks/>
            </p:cNvSpPr>
            <p:nvPr/>
          </p:nvSpPr>
          <p:spPr bwMode="gray">
            <a:xfrm rot="5400000">
              <a:off x="3987817" y="6152249"/>
              <a:ext cx="332185" cy="319088"/>
            </a:xfrm>
            <a:custGeom>
              <a:avLst/>
              <a:gdLst>
                <a:gd name="T0" fmla="*/ 0 w 279"/>
                <a:gd name="T1" fmla="*/ 26 h 268"/>
                <a:gd name="T2" fmla="*/ 257 w 279"/>
                <a:gd name="T3" fmla="*/ 268 h 268"/>
                <a:gd name="T4" fmla="*/ 279 w 279"/>
                <a:gd name="T5" fmla="*/ 242 h 268"/>
                <a:gd name="T6" fmla="*/ 21 w 279"/>
                <a:gd name="T7" fmla="*/ 0 h 268"/>
                <a:gd name="T8" fmla="*/ 0 w 279"/>
                <a:gd name="T9" fmla="*/ 26 h 268"/>
              </a:gdLst>
              <a:ahLst/>
              <a:cxnLst>
                <a:cxn ang="0">
                  <a:pos x="T0" y="T1"/>
                </a:cxn>
                <a:cxn ang="0">
                  <a:pos x="T2" y="T3"/>
                </a:cxn>
                <a:cxn ang="0">
                  <a:pos x="T4" y="T5"/>
                </a:cxn>
                <a:cxn ang="0">
                  <a:pos x="T6" y="T7"/>
                </a:cxn>
                <a:cxn ang="0">
                  <a:pos x="T8" y="T9"/>
                </a:cxn>
              </a:cxnLst>
              <a:rect l="0" t="0" r="r" b="b"/>
              <a:pathLst>
                <a:path w="279" h="268">
                  <a:moveTo>
                    <a:pt x="0" y="26"/>
                  </a:moveTo>
                  <a:lnTo>
                    <a:pt x="257" y="268"/>
                  </a:lnTo>
                  <a:lnTo>
                    <a:pt x="279" y="242"/>
                  </a:lnTo>
                  <a:lnTo>
                    <a:pt x="21" y="0"/>
                  </a:lnTo>
                  <a:lnTo>
                    <a:pt x="0" y="26"/>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51" name="Freeform 2489"/>
            <p:cNvSpPr>
              <a:spLocks/>
            </p:cNvSpPr>
            <p:nvPr/>
          </p:nvSpPr>
          <p:spPr bwMode="gray">
            <a:xfrm rot="5400000">
              <a:off x="4027108" y="6191540"/>
              <a:ext cx="329803" cy="309563"/>
            </a:xfrm>
            <a:custGeom>
              <a:avLst/>
              <a:gdLst>
                <a:gd name="T0" fmla="*/ 0 w 277"/>
                <a:gd name="T1" fmla="*/ 19 h 260"/>
                <a:gd name="T2" fmla="*/ 260 w 277"/>
                <a:gd name="T3" fmla="*/ 260 h 260"/>
                <a:gd name="T4" fmla="*/ 277 w 277"/>
                <a:gd name="T5" fmla="*/ 241 h 260"/>
                <a:gd name="T6" fmla="*/ 19 w 277"/>
                <a:gd name="T7" fmla="*/ 0 h 260"/>
                <a:gd name="T8" fmla="*/ 0 w 277"/>
                <a:gd name="T9" fmla="*/ 19 h 260"/>
              </a:gdLst>
              <a:ahLst/>
              <a:cxnLst>
                <a:cxn ang="0">
                  <a:pos x="T0" y="T1"/>
                </a:cxn>
                <a:cxn ang="0">
                  <a:pos x="T2" y="T3"/>
                </a:cxn>
                <a:cxn ang="0">
                  <a:pos x="T4" y="T5"/>
                </a:cxn>
                <a:cxn ang="0">
                  <a:pos x="T6" y="T7"/>
                </a:cxn>
                <a:cxn ang="0">
                  <a:pos x="T8" y="T9"/>
                </a:cxn>
              </a:cxnLst>
              <a:rect l="0" t="0" r="r" b="b"/>
              <a:pathLst>
                <a:path w="277" h="260">
                  <a:moveTo>
                    <a:pt x="0" y="19"/>
                  </a:moveTo>
                  <a:lnTo>
                    <a:pt x="260" y="260"/>
                  </a:lnTo>
                  <a:lnTo>
                    <a:pt x="277" y="241"/>
                  </a:lnTo>
                  <a:lnTo>
                    <a:pt x="19" y="0"/>
                  </a:lnTo>
                  <a:lnTo>
                    <a:pt x="0" y="19"/>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52" name="Freeform 2490"/>
            <p:cNvSpPr>
              <a:spLocks/>
            </p:cNvSpPr>
            <p:nvPr/>
          </p:nvSpPr>
          <p:spPr bwMode="gray">
            <a:xfrm rot="5400000">
              <a:off x="4259876" y="6015922"/>
              <a:ext cx="173831" cy="173831"/>
            </a:xfrm>
            <a:custGeom>
              <a:avLst/>
              <a:gdLst>
                <a:gd name="T0" fmla="*/ 0 w 146"/>
                <a:gd name="T1" fmla="*/ 80 h 146"/>
                <a:gd name="T2" fmla="*/ 71 w 146"/>
                <a:gd name="T3" fmla="*/ 146 h 146"/>
                <a:gd name="T4" fmla="*/ 146 w 146"/>
                <a:gd name="T5" fmla="*/ 63 h 146"/>
                <a:gd name="T6" fmla="*/ 78 w 146"/>
                <a:gd name="T7" fmla="*/ 0 h 146"/>
                <a:gd name="T8" fmla="*/ 0 w 146"/>
                <a:gd name="T9" fmla="*/ 80 h 146"/>
              </a:gdLst>
              <a:ahLst/>
              <a:cxnLst>
                <a:cxn ang="0">
                  <a:pos x="T0" y="T1"/>
                </a:cxn>
                <a:cxn ang="0">
                  <a:pos x="T2" y="T3"/>
                </a:cxn>
                <a:cxn ang="0">
                  <a:pos x="T4" y="T5"/>
                </a:cxn>
                <a:cxn ang="0">
                  <a:pos x="T6" y="T7"/>
                </a:cxn>
                <a:cxn ang="0">
                  <a:pos x="T8" y="T9"/>
                </a:cxn>
              </a:cxnLst>
              <a:rect l="0" t="0" r="r" b="b"/>
              <a:pathLst>
                <a:path w="146" h="146">
                  <a:moveTo>
                    <a:pt x="0" y="80"/>
                  </a:moveTo>
                  <a:lnTo>
                    <a:pt x="71" y="146"/>
                  </a:lnTo>
                  <a:lnTo>
                    <a:pt x="146" y="63"/>
                  </a:lnTo>
                  <a:lnTo>
                    <a:pt x="78" y="0"/>
                  </a:lnTo>
                  <a:lnTo>
                    <a:pt x="0" y="8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53" name="Freeform 2491"/>
            <p:cNvSpPr>
              <a:spLocks/>
            </p:cNvSpPr>
            <p:nvPr/>
          </p:nvSpPr>
          <p:spPr bwMode="gray">
            <a:xfrm rot="5400000">
              <a:off x="3950908" y="6121292"/>
              <a:ext cx="329803" cy="309563"/>
            </a:xfrm>
            <a:custGeom>
              <a:avLst/>
              <a:gdLst>
                <a:gd name="T0" fmla="*/ 0 w 277"/>
                <a:gd name="T1" fmla="*/ 19 h 260"/>
                <a:gd name="T2" fmla="*/ 258 w 277"/>
                <a:gd name="T3" fmla="*/ 260 h 260"/>
                <a:gd name="T4" fmla="*/ 277 w 277"/>
                <a:gd name="T5" fmla="*/ 241 h 260"/>
                <a:gd name="T6" fmla="*/ 17 w 277"/>
                <a:gd name="T7" fmla="*/ 0 h 260"/>
                <a:gd name="T8" fmla="*/ 0 w 277"/>
                <a:gd name="T9" fmla="*/ 19 h 260"/>
              </a:gdLst>
              <a:ahLst/>
              <a:cxnLst>
                <a:cxn ang="0">
                  <a:pos x="T0" y="T1"/>
                </a:cxn>
                <a:cxn ang="0">
                  <a:pos x="T2" y="T3"/>
                </a:cxn>
                <a:cxn ang="0">
                  <a:pos x="T4" y="T5"/>
                </a:cxn>
                <a:cxn ang="0">
                  <a:pos x="T6" y="T7"/>
                </a:cxn>
                <a:cxn ang="0">
                  <a:pos x="T8" y="T9"/>
                </a:cxn>
              </a:cxnLst>
              <a:rect l="0" t="0" r="r" b="b"/>
              <a:pathLst>
                <a:path w="277" h="260">
                  <a:moveTo>
                    <a:pt x="0" y="19"/>
                  </a:moveTo>
                  <a:lnTo>
                    <a:pt x="258" y="260"/>
                  </a:lnTo>
                  <a:lnTo>
                    <a:pt x="277" y="241"/>
                  </a:lnTo>
                  <a:lnTo>
                    <a:pt x="17" y="0"/>
                  </a:lnTo>
                  <a:lnTo>
                    <a:pt x="0" y="19"/>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41" name="Rectángulo 140">
            <a:extLst>
              <a:ext uri="{FF2B5EF4-FFF2-40B4-BE49-F238E27FC236}">
                <a16:creationId xmlns:a16="http://schemas.microsoft.com/office/drawing/2014/main" id="{70B01A38-025C-4F19-B4AC-F5F8DBCC453B}"/>
              </a:ext>
            </a:extLst>
          </p:cNvPr>
          <p:cNvSpPr/>
          <p:nvPr/>
        </p:nvSpPr>
        <p:spPr>
          <a:xfrm>
            <a:off x="61901" y="278416"/>
            <a:ext cx="9448800" cy="932283"/>
          </a:xfrm>
          <a:prstGeom prst="rect">
            <a:avLst/>
          </a:prstGeom>
          <a:solidFill>
            <a:schemeClr val="bg1">
              <a:lumMod val="85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2" name="CuadroTexto 141">
            <a:extLst>
              <a:ext uri="{FF2B5EF4-FFF2-40B4-BE49-F238E27FC236}">
                <a16:creationId xmlns:a16="http://schemas.microsoft.com/office/drawing/2014/main" id="{DCDC7B75-C85C-45A0-A85D-C1FC630D64A4}"/>
              </a:ext>
            </a:extLst>
          </p:cNvPr>
          <p:cNvSpPr txBox="1"/>
          <p:nvPr/>
        </p:nvSpPr>
        <p:spPr>
          <a:xfrm>
            <a:off x="2043101" y="266376"/>
            <a:ext cx="7467600" cy="954107"/>
          </a:xfrm>
          <a:prstGeom prst="rect">
            <a:avLst/>
          </a:prstGeom>
          <a:noFill/>
        </p:spPr>
        <p:txBody>
          <a:bodyPr wrap="square" rtlCol="0">
            <a:spAutoFit/>
          </a:bodyPr>
          <a:lstStyle/>
          <a:p>
            <a:pPr algn="ctr"/>
            <a:r>
              <a:rPr lang="es-EC" sz="2800" b="1" dirty="0">
                <a:solidFill>
                  <a:srgbClr val="1D370B"/>
                </a:solidFill>
                <a:effectLst>
                  <a:outerShdw blurRad="38100" dist="38100" dir="2700000" algn="tl">
                    <a:srgbClr val="000000">
                      <a:alpha val="43137"/>
                    </a:srgbClr>
                  </a:outerShdw>
                </a:effectLst>
              </a:rPr>
              <a:t>INSTRUMENTOS DE RECOPILACIÓN DE INFORMACIÓN Y ANÁLISIS DE DATOS </a:t>
            </a:r>
          </a:p>
        </p:txBody>
      </p:sp>
      <p:pic>
        <p:nvPicPr>
          <p:cNvPr id="143" name="Picture 5">
            <a:extLst>
              <a:ext uri="{FF2B5EF4-FFF2-40B4-BE49-F238E27FC236}">
                <a16:creationId xmlns:a16="http://schemas.microsoft.com/office/drawing/2014/main" id="{1EEDC342-A23A-4E56-9A3F-38456EA70B98}"/>
              </a:ext>
            </a:extLst>
          </p:cNvPr>
          <p:cNvPicPr/>
          <p:nvPr/>
        </p:nvPicPr>
        <p:blipFill>
          <a:blip r:embed="rId3" cstate="print">
            <a:extLst>
              <a:ext uri="{28A0092B-C50C-407E-A947-70E740481C1C}">
                <a14:useLocalDpi xmlns:a14="http://schemas.microsoft.com/office/drawing/2010/main" val="0"/>
              </a:ext>
            </a:extLst>
          </a:blip>
          <a:srcRect b="18382"/>
          <a:stretch>
            <a:fillRect/>
          </a:stretch>
        </p:blipFill>
        <p:spPr bwMode="auto">
          <a:xfrm>
            <a:off x="61901" y="266377"/>
            <a:ext cx="2471350" cy="932282"/>
          </a:xfrm>
          <a:prstGeom prst="rect">
            <a:avLst/>
          </a:prstGeom>
          <a:noFill/>
          <a:ln>
            <a:noFill/>
          </a:ln>
        </p:spPr>
      </p:pic>
      <p:pic>
        <p:nvPicPr>
          <p:cNvPr id="144" name="Picture 2" descr="Guía de entrevista a funcionario. Preguntas para los funcionarios: | by  Cultura Popular | Organismos de recolección de datos | Medium">
            <a:extLst>
              <a:ext uri="{FF2B5EF4-FFF2-40B4-BE49-F238E27FC236}">
                <a16:creationId xmlns:a16="http://schemas.microsoft.com/office/drawing/2014/main" id="{813B949D-3403-4FB6-A2B9-BAB34BEEFA0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424385">
            <a:off x="8927039" y="189177"/>
            <a:ext cx="1297360" cy="1620087"/>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descr="Forma&#10;&#10;Descripción generada automáticamente">
            <a:extLst>
              <a:ext uri="{FF2B5EF4-FFF2-40B4-BE49-F238E27FC236}">
                <a16:creationId xmlns:a16="http://schemas.microsoft.com/office/drawing/2014/main" id="{6185860F-343F-4ECA-A76E-170E86AFA8CF}"/>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90619" y="2076001"/>
            <a:ext cx="1154078" cy="1159230"/>
          </a:xfrm>
          <a:prstGeom prst="rect">
            <a:avLst/>
          </a:prstGeom>
        </p:spPr>
      </p:pic>
      <p:sp>
        <p:nvSpPr>
          <p:cNvPr id="162" name="Ellipse 21">
            <a:extLst>
              <a:ext uri="{FF2B5EF4-FFF2-40B4-BE49-F238E27FC236}">
                <a16:creationId xmlns:a16="http://schemas.microsoft.com/office/drawing/2014/main" id="{7D6AA0AC-7BCC-491C-A3F3-09F4E548526E}"/>
              </a:ext>
            </a:extLst>
          </p:cNvPr>
          <p:cNvSpPr/>
          <p:nvPr/>
        </p:nvSpPr>
        <p:spPr bwMode="gray">
          <a:xfrm>
            <a:off x="4243934" y="4713453"/>
            <a:ext cx="1268920" cy="1268920"/>
          </a:xfrm>
          <a:prstGeom prst="ellipse">
            <a:avLst/>
          </a:prstGeom>
          <a:solidFill>
            <a:srgbClr val="9BBB59"/>
          </a:solidFill>
          <a:ln w="25400" cap="flat" cmpd="sng" algn="ctr">
            <a:noFill/>
            <a:prstDash val="solid"/>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effectLst/>
              <a:uLnTx/>
              <a:uFillTx/>
              <a:latin typeface="Calibri"/>
              <a:ea typeface="+mn-ea"/>
              <a:cs typeface="+mn-cs"/>
            </a:endParaRPr>
          </a:p>
        </p:txBody>
      </p:sp>
      <p:cxnSp>
        <p:nvCxnSpPr>
          <p:cNvPr id="174" name="Gerade Verbindung 167">
            <a:extLst>
              <a:ext uri="{FF2B5EF4-FFF2-40B4-BE49-F238E27FC236}">
                <a16:creationId xmlns:a16="http://schemas.microsoft.com/office/drawing/2014/main" id="{B7F21528-5A0C-4A73-9658-92DC86A2D875}"/>
              </a:ext>
            </a:extLst>
          </p:cNvPr>
          <p:cNvCxnSpPr>
            <a:cxnSpLocks/>
          </p:cNvCxnSpPr>
          <p:nvPr/>
        </p:nvCxnSpPr>
        <p:spPr bwMode="gray">
          <a:xfrm>
            <a:off x="9820106" y="3281672"/>
            <a:ext cx="0" cy="187832"/>
          </a:xfrm>
          <a:prstGeom prst="line">
            <a:avLst/>
          </a:prstGeom>
          <a:noFill/>
          <a:ln w="28575" cap="flat" cmpd="sng" algn="ctr">
            <a:solidFill>
              <a:srgbClr val="FFFFFF">
                <a:lumMod val="85000"/>
              </a:srgbClr>
            </a:solidFill>
            <a:prstDash val="solid"/>
          </a:ln>
          <a:effectLst/>
        </p:spPr>
      </p:cxnSp>
      <p:grpSp>
        <p:nvGrpSpPr>
          <p:cNvPr id="170" name="Gruppieren 1"/>
          <p:cNvGrpSpPr/>
          <p:nvPr/>
        </p:nvGrpSpPr>
        <p:grpSpPr bwMode="gray">
          <a:xfrm>
            <a:off x="4624838" y="5109484"/>
            <a:ext cx="507112" cy="476858"/>
            <a:chOff x="7095413" y="2051941"/>
            <a:chExt cx="507112" cy="476858"/>
          </a:xfrm>
          <a:solidFill>
            <a:srgbClr val="002060"/>
          </a:solidFill>
        </p:grpSpPr>
        <p:sp>
          <p:nvSpPr>
            <p:cNvPr id="171" name="Freeform 2923"/>
            <p:cNvSpPr>
              <a:spLocks noEditPoints="1"/>
            </p:cNvSpPr>
            <p:nvPr/>
          </p:nvSpPr>
          <p:spPr bwMode="gray">
            <a:xfrm>
              <a:off x="7095413" y="2116771"/>
              <a:ext cx="157032" cy="412028"/>
            </a:xfrm>
            <a:custGeom>
              <a:avLst/>
              <a:gdLst>
                <a:gd name="T0" fmla="*/ 37 w 46"/>
                <a:gd name="T1" fmla="*/ 0 h 121"/>
                <a:gd name="T2" fmla="*/ 9 w 46"/>
                <a:gd name="T3" fmla="*/ 0 h 121"/>
                <a:gd name="T4" fmla="*/ 0 w 46"/>
                <a:gd name="T5" fmla="*/ 9 h 121"/>
                <a:gd name="T6" fmla="*/ 0 w 46"/>
                <a:gd name="T7" fmla="*/ 112 h 121"/>
                <a:gd name="T8" fmla="*/ 9 w 46"/>
                <a:gd name="T9" fmla="*/ 121 h 121"/>
                <a:gd name="T10" fmla="*/ 37 w 46"/>
                <a:gd name="T11" fmla="*/ 121 h 121"/>
                <a:gd name="T12" fmla="*/ 46 w 46"/>
                <a:gd name="T13" fmla="*/ 112 h 121"/>
                <a:gd name="T14" fmla="*/ 46 w 46"/>
                <a:gd name="T15" fmla="*/ 9 h 121"/>
                <a:gd name="T16" fmla="*/ 37 w 46"/>
                <a:gd name="T17" fmla="*/ 0 h 121"/>
                <a:gd name="T18" fmla="*/ 14 w 46"/>
                <a:gd name="T19" fmla="*/ 93 h 121"/>
                <a:gd name="T20" fmla="*/ 9 w 46"/>
                <a:gd name="T21" fmla="*/ 88 h 121"/>
                <a:gd name="T22" fmla="*/ 14 w 46"/>
                <a:gd name="T23" fmla="*/ 84 h 121"/>
                <a:gd name="T24" fmla="*/ 19 w 46"/>
                <a:gd name="T25" fmla="*/ 88 h 121"/>
                <a:gd name="T26" fmla="*/ 14 w 46"/>
                <a:gd name="T27" fmla="*/ 93 h 121"/>
                <a:gd name="T28" fmla="*/ 37 w 46"/>
                <a:gd name="T29" fmla="*/ 37 h 121"/>
                <a:gd name="T30" fmla="*/ 9 w 46"/>
                <a:gd name="T31" fmla="*/ 37 h 121"/>
                <a:gd name="T32" fmla="*/ 9 w 46"/>
                <a:gd name="T33" fmla="*/ 28 h 121"/>
                <a:gd name="T34" fmla="*/ 37 w 46"/>
                <a:gd name="T35" fmla="*/ 28 h 121"/>
                <a:gd name="T36" fmla="*/ 37 w 46"/>
                <a:gd name="T37" fmla="*/ 37 h 121"/>
                <a:gd name="T38" fmla="*/ 37 w 46"/>
                <a:gd name="T39" fmla="*/ 19 h 121"/>
                <a:gd name="T40" fmla="*/ 9 w 46"/>
                <a:gd name="T41" fmla="*/ 19 h 121"/>
                <a:gd name="T42" fmla="*/ 9 w 46"/>
                <a:gd name="T43" fmla="*/ 9 h 121"/>
                <a:gd name="T44" fmla="*/ 37 w 46"/>
                <a:gd name="T45" fmla="*/ 9 h 121"/>
                <a:gd name="T46" fmla="*/ 37 w 46"/>
                <a:gd name="T47" fmla="*/ 1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121">
                  <a:moveTo>
                    <a:pt x="37" y="0"/>
                  </a:moveTo>
                  <a:cubicBezTo>
                    <a:pt x="9" y="0"/>
                    <a:pt x="9" y="0"/>
                    <a:pt x="9" y="0"/>
                  </a:cubicBezTo>
                  <a:cubicBezTo>
                    <a:pt x="4" y="0"/>
                    <a:pt x="0" y="4"/>
                    <a:pt x="0" y="9"/>
                  </a:cubicBezTo>
                  <a:cubicBezTo>
                    <a:pt x="0" y="112"/>
                    <a:pt x="0" y="112"/>
                    <a:pt x="0" y="112"/>
                  </a:cubicBezTo>
                  <a:cubicBezTo>
                    <a:pt x="0" y="117"/>
                    <a:pt x="4" y="121"/>
                    <a:pt x="9" y="121"/>
                  </a:cubicBezTo>
                  <a:cubicBezTo>
                    <a:pt x="37" y="121"/>
                    <a:pt x="37" y="121"/>
                    <a:pt x="37" y="121"/>
                  </a:cubicBezTo>
                  <a:cubicBezTo>
                    <a:pt x="42" y="121"/>
                    <a:pt x="46" y="117"/>
                    <a:pt x="46" y="112"/>
                  </a:cubicBezTo>
                  <a:cubicBezTo>
                    <a:pt x="46" y="9"/>
                    <a:pt x="46" y="9"/>
                    <a:pt x="46" y="9"/>
                  </a:cubicBezTo>
                  <a:cubicBezTo>
                    <a:pt x="46" y="4"/>
                    <a:pt x="42" y="0"/>
                    <a:pt x="37" y="0"/>
                  </a:cubicBezTo>
                  <a:close/>
                  <a:moveTo>
                    <a:pt x="14" y="93"/>
                  </a:moveTo>
                  <a:cubicBezTo>
                    <a:pt x="11" y="93"/>
                    <a:pt x="9" y="91"/>
                    <a:pt x="9" y="88"/>
                  </a:cubicBezTo>
                  <a:cubicBezTo>
                    <a:pt x="9" y="86"/>
                    <a:pt x="11" y="84"/>
                    <a:pt x="14" y="84"/>
                  </a:cubicBezTo>
                  <a:cubicBezTo>
                    <a:pt x="16" y="84"/>
                    <a:pt x="19" y="86"/>
                    <a:pt x="19" y="88"/>
                  </a:cubicBezTo>
                  <a:cubicBezTo>
                    <a:pt x="19" y="91"/>
                    <a:pt x="16" y="93"/>
                    <a:pt x="14" y="93"/>
                  </a:cubicBezTo>
                  <a:close/>
                  <a:moveTo>
                    <a:pt x="37" y="37"/>
                  </a:moveTo>
                  <a:cubicBezTo>
                    <a:pt x="9" y="37"/>
                    <a:pt x="9" y="37"/>
                    <a:pt x="9" y="37"/>
                  </a:cubicBezTo>
                  <a:cubicBezTo>
                    <a:pt x="9" y="28"/>
                    <a:pt x="9" y="28"/>
                    <a:pt x="9" y="28"/>
                  </a:cubicBezTo>
                  <a:cubicBezTo>
                    <a:pt x="37" y="28"/>
                    <a:pt x="37" y="28"/>
                    <a:pt x="37" y="28"/>
                  </a:cubicBezTo>
                  <a:lnTo>
                    <a:pt x="37" y="37"/>
                  </a:lnTo>
                  <a:close/>
                  <a:moveTo>
                    <a:pt x="37" y="19"/>
                  </a:moveTo>
                  <a:cubicBezTo>
                    <a:pt x="9" y="19"/>
                    <a:pt x="9" y="19"/>
                    <a:pt x="9" y="19"/>
                  </a:cubicBezTo>
                  <a:cubicBezTo>
                    <a:pt x="9" y="9"/>
                    <a:pt x="9" y="9"/>
                    <a:pt x="9" y="9"/>
                  </a:cubicBezTo>
                  <a:cubicBezTo>
                    <a:pt x="37" y="9"/>
                    <a:pt x="37" y="9"/>
                    <a:pt x="37" y="9"/>
                  </a:cubicBezTo>
                  <a:lnTo>
                    <a:pt x="37"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2" name="Freeform 2924"/>
            <p:cNvSpPr>
              <a:spLocks/>
            </p:cNvSpPr>
            <p:nvPr/>
          </p:nvSpPr>
          <p:spPr bwMode="gray">
            <a:xfrm>
              <a:off x="7299986" y="2432275"/>
              <a:ext cx="158472" cy="64830"/>
            </a:xfrm>
            <a:custGeom>
              <a:avLst/>
              <a:gdLst>
                <a:gd name="T0" fmla="*/ 38 w 47"/>
                <a:gd name="T1" fmla="*/ 9 h 19"/>
                <a:gd name="T2" fmla="*/ 38 w 47"/>
                <a:gd name="T3" fmla="*/ 0 h 19"/>
                <a:gd name="T4" fmla="*/ 10 w 47"/>
                <a:gd name="T5" fmla="*/ 0 h 19"/>
                <a:gd name="T6" fmla="*/ 10 w 47"/>
                <a:gd name="T7" fmla="*/ 9 h 19"/>
                <a:gd name="T8" fmla="*/ 0 w 47"/>
                <a:gd name="T9" fmla="*/ 19 h 19"/>
                <a:gd name="T10" fmla="*/ 47 w 47"/>
                <a:gd name="T11" fmla="*/ 19 h 19"/>
                <a:gd name="T12" fmla="*/ 38 w 47"/>
                <a:gd name="T13" fmla="*/ 9 h 19"/>
              </a:gdLst>
              <a:ahLst/>
              <a:cxnLst>
                <a:cxn ang="0">
                  <a:pos x="T0" y="T1"/>
                </a:cxn>
                <a:cxn ang="0">
                  <a:pos x="T2" y="T3"/>
                </a:cxn>
                <a:cxn ang="0">
                  <a:pos x="T4" y="T5"/>
                </a:cxn>
                <a:cxn ang="0">
                  <a:pos x="T6" y="T7"/>
                </a:cxn>
                <a:cxn ang="0">
                  <a:pos x="T8" y="T9"/>
                </a:cxn>
                <a:cxn ang="0">
                  <a:pos x="T10" y="T11"/>
                </a:cxn>
                <a:cxn ang="0">
                  <a:pos x="T12" y="T13"/>
                </a:cxn>
              </a:cxnLst>
              <a:rect l="0" t="0" r="r" b="b"/>
              <a:pathLst>
                <a:path w="47" h="19">
                  <a:moveTo>
                    <a:pt x="38" y="9"/>
                  </a:moveTo>
                  <a:cubicBezTo>
                    <a:pt x="38" y="0"/>
                    <a:pt x="38" y="0"/>
                    <a:pt x="38" y="0"/>
                  </a:cubicBezTo>
                  <a:cubicBezTo>
                    <a:pt x="10" y="0"/>
                    <a:pt x="10" y="0"/>
                    <a:pt x="10" y="0"/>
                  </a:cubicBezTo>
                  <a:cubicBezTo>
                    <a:pt x="10" y="9"/>
                    <a:pt x="10" y="9"/>
                    <a:pt x="10" y="9"/>
                  </a:cubicBezTo>
                  <a:cubicBezTo>
                    <a:pt x="5" y="9"/>
                    <a:pt x="0" y="14"/>
                    <a:pt x="0" y="19"/>
                  </a:cubicBezTo>
                  <a:cubicBezTo>
                    <a:pt x="47" y="19"/>
                    <a:pt x="47" y="19"/>
                    <a:pt x="47" y="19"/>
                  </a:cubicBezTo>
                  <a:cubicBezTo>
                    <a:pt x="47" y="14"/>
                    <a:pt x="43" y="9"/>
                    <a:pt x="38"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3" name="Freeform 2925"/>
            <p:cNvSpPr>
              <a:spLocks noEditPoints="1"/>
            </p:cNvSpPr>
            <p:nvPr/>
          </p:nvSpPr>
          <p:spPr bwMode="gray">
            <a:xfrm>
              <a:off x="7160243" y="2051941"/>
              <a:ext cx="442282" cy="350080"/>
            </a:xfrm>
            <a:custGeom>
              <a:avLst/>
              <a:gdLst>
                <a:gd name="T0" fmla="*/ 121 w 130"/>
                <a:gd name="T1" fmla="*/ 0 h 103"/>
                <a:gd name="T2" fmla="*/ 9 w 130"/>
                <a:gd name="T3" fmla="*/ 0 h 103"/>
                <a:gd name="T4" fmla="*/ 0 w 130"/>
                <a:gd name="T5" fmla="*/ 10 h 103"/>
                <a:gd name="T6" fmla="*/ 9 w 130"/>
                <a:gd name="T7" fmla="*/ 10 h 103"/>
                <a:gd name="T8" fmla="*/ 37 w 130"/>
                <a:gd name="T9" fmla="*/ 10 h 103"/>
                <a:gd name="T10" fmla="*/ 121 w 130"/>
                <a:gd name="T11" fmla="*/ 10 h 103"/>
                <a:gd name="T12" fmla="*/ 121 w 130"/>
                <a:gd name="T13" fmla="*/ 84 h 103"/>
                <a:gd name="T14" fmla="*/ 37 w 130"/>
                <a:gd name="T15" fmla="*/ 84 h 103"/>
                <a:gd name="T16" fmla="*/ 37 w 130"/>
                <a:gd name="T17" fmla="*/ 103 h 103"/>
                <a:gd name="T18" fmla="*/ 121 w 130"/>
                <a:gd name="T19" fmla="*/ 103 h 103"/>
                <a:gd name="T20" fmla="*/ 130 w 130"/>
                <a:gd name="T21" fmla="*/ 93 h 103"/>
                <a:gd name="T22" fmla="*/ 130 w 130"/>
                <a:gd name="T23" fmla="*/ 10 h 103"/>
                <a:gd name="T24" fmla="*/ 121 w 130"/>
                <a:gd name="T25" fmla="*/ 0 h 103"/>
                <a:gd name="T26" fmla="*/ 65 w 130"/>
                <a:gd name="T27" fmla="*/ 98 h 103"/>
                <a:gd name="T28" fmla="*/ 60 w 130"/>
                <a:gd name="T29" fmla="*/ 93 h 103"/>
                <a:gd name="T30" fmla="*/ 65 w 130"/>
                <a:gd name="T31" fmla="*/ 89 h 103"/>
                <a:gd name="T32" fmla="*/ 69 w 130"/>
                <a:gd name="T33" fmla="*/ 93 h 103"/>
                <a:gd name="T34" fmla="*/ 65 w 130"/>
                <a:gd name="T35" fmla="*/ 9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 h="103">
                  <a:moveTo>
                    <a:pt x="121" y="0"/>
                  </a:moveTo>
                  <a:cubicBezTo>
                    <a:pt x="9" y="0"/>
                    <a:pt x="9" y="0"/>
                    <a:pt x="9" y="0"/>
                  </a:cubicBezTo>
                  <a:cubicBezTo>
                    <a:pt x="4" y="0"/>
                    <a:pt x="0" y="5"/>
                    <a:pt x="0" y="10"/>
                  </a:cubicBezTo>
                  <a:cubicBezTo>
                    <a:pt x="9" y="10"/>
                    <a:pt x="9" y="10"/>
                    <a:pt x="9" y="10"/>
                  </a:cubicBezTo>
                  <a:cubicBezTo>
                    <a:pt x="37" y="10"/>
                    <a:pt x="37" y="10"/>
                    <a:pt x="37" y="10"/>
                  </a:cubicBezTo>
                  <a:cubicBezTo>
                    <a:pt x="121" y="10"/>
                    <a:pt x="121" y="10"/>
                    <a:pt x="121" y="10"/>
                  </a:cubicBezTo>
                  <a:cubicBezTo>
                    <a:pt x="121" y="84"/>
                    <a:pt x="121" y="84"/>
                    <a:pt x="121" y="84"/>
                  </a:cubicBezTo>
                  <a:cubicBezTo>
                    <a:pt x="37" y="84"/>
                    <a:pt x="37" y="84"/>
                    <a:pt x="37" y="84"/>
                  </a:cubicBezTo>
                  <a:cubicBezTo>
                    <a:pt x="37" y="103"/>
                    <a:pt x="37" y="103"/>
                    <a:pt x="37" y="103"/>
                  </a:cubicBezTo>
                  <a:cubicBezTo>
                    <a:pt x="121" y="103"/>
                    <a:pt x="121" y="103"/>
                    <a:pt x="121" y="103"/>
                  </a:cubicBezTo>
                  <a:cubicBezTo>
                    <a:pt x="126" y="103"/>
                    <a:pt x="130" y="99"/>
                    <a:pt x="130" y="93"/>
                  </a:cubicBezTo>
                  <a:cubicBezTo>
                    <a:pt x="130" y="10"/>
                    <a:pt x="130" y="10"/>
                    <a:pt x="130" y="10"/>
                  </a:cubicBezTo>
                  <a:cubicBezTo>
                    <a:pt x="130" y="5"/>
                    <a:pt x="126" y="0"/>
                    <a:pt x="121" y="0"/>
                  </a:cubicBezTo>
                  <a:close/>
                  <a:moveTo>
                    <a:pt x="65" y="98"/>
                  </a:moveTo>
                  <a:cubicBezTo>
                    <a:pt x="62" y="98"/>
                    <a:pt x="60" y="96"/>
                    <a:pt x="60" y="93"/>
                  </a:cubicBezTo>
                  <a:cubicBezTo>
                    <a:pt x="60" y="91"/>
                    <a:pt x="62" y="89"/>
                    <a:pt x="65" y="89"/>
                  </a:cubicBezTo>
                  <a:cubicBezTo>
                    <a:pt x="67" y="89"/>
                    <a:pt x="69" y="91"/>
                    <a:pt x="69" y="93"/>
                  </a:cubicBezTo>
                  <a:cubicBezTo>
                    <a:pt x="69" y="96"/>
                    <a:pt x="67" y="98"/>
                    <a:pt x="65"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176" name="Gerade Verbindung 167">
            <a:extLst>
              <a:ext uri="{FF2B5EF4-FFF2-40B4-BE49-F238E27FC236}">
                <a16:creationId xmlns:a16="http://schemas.microsoft.com/office/drawing/2014/main" id="{ABCC1C3B-3A7D-4952-A2E7-B3BA3E7B2F9C}"/>
              </a:ext>
            </a:extLst>
          </p:cNvPr>
          <p:cNvCxnSpPr>
            <a:cxnSpLocks/>
          </p:cNvCxnSpPr>
          <p:nvPr/>
        </p:nvCxnSpPr>
        <p:spPr bwMode="gray">
          <a:xfrm>
            <a:off x="9112963" y="2880285"/>
            <a:ext cx="0" cy="108000"/>
          </a:xfrm>
          <a:prstGeom prst="line">
            <a:avLst/>
          </a:prstGeom>
          <a:noFill/>
          <a:ln w="28575" cap="flat" cmpd="sng" algn="ctr">
            <a:solidFill>
              <a:srgbClr val="FFFFFF">
                <a:lumMod val="85000"/>
              </a:srgbClr>
            </a:solidFill>
            <a:prstDash val="solid"/>
          </a:ln>
          <a:effectLst/>
        </p:spPr>
      </p:cxnSp>
      <p:sp>
        <p:nvSpPr>
          <p:cNvPr id="179" name="Textfeld 37" descr="&#10;&#10;&#10;&#10;&#10;&#10;&#10;&#10;&#10;&#10;&#10;&#10;&#10;&#10;&#10;&#10;&#10;&#10;&#10;&#10;&#10;&#10;&#10;&#10;&#10;&#10;&#10;&#10;&#10;&#10;&#10;&#10;&#10;&#10;&#10;&#10;&#10;&#10;&#10;&#10;&#10;&#10;&#10;&#10;&#10;&#10;&#10;&#10;&#10;&#10;&#10;&#10;&#10;&#10;&#10;&#10;&#10;&#10;&#10;&#10;&#10;&#10;&#10;PresentationLoad.com">
            <a:extLst>
              <a:ext uri="{FF2B5EF4-FFF2-40B4-BE49-F238E27FC236}">
                <a16:creationId xmlns:a16="http://schemas.microsoft.com/office/drawing/2014/main" id="{DED8D432-AE46-47E8-9261-7973CB0BD0AC}"/>
              </a:ext>
            </a:extLst>
          </p:cNvPr>
          <p:cNvSpPr txBox="1"/>
          <p:nvPr/>
        </p:nvSpPr>
        <p:spPr bwMode="gray">
          <a:xfrm>
            <a:off x="9385006" y="4810111"/>
            <a:ext cx="3142800" cy="341622"/>
          </a:xfrm>
          <a:prstGeom prst="rect">
            <a:avLst/>
          </a:prstGeom>
          <a:noFill/>
        </p:spPr>
        <p:txBody>
          <a:bodyPr wrap="square" lIns="91431" tIns="45715" rIns="91431" bIns="45715" rtlCol="0">
            <a:spAutoFit/>
          </a:bodyPr>
          <a:lstStyle>
            <a:defPPr>
              <a:defRPr lang="de-DE"/>
            </a:defPPr>
            <a:lvl1pPr defTabSz="801688">
              <a:lnSpc>
                <a:spcPct val="90000"/>
              </a:lnSpc>
              <a:spcAft>
                <a:spcPts val="600"/>
              </a:spcAft>
              <a:defRPr sz="2400">
                <a:latin typeface="Bebas Neue" panose="020B0506020202020201" pitchFamily="34" charset="0"/>
              </a:defRPr>
            </a:lvl1pPr>
          </a:lstStyle>
          <a:p>
            <a:pPr marR="0" fontAlgn="auto">
              <a:spcBef>
                <a:spcPts val="0"/>
              </a:spcBef>
              <a:spcAft>
                <a:spcPts val="300"/>
              </a:spcAft>
              <a:buClrTx/>
              <a:buSzTx/>
              <a:tabLst/>
              <a:defRPr/>
            </a:pPr>
            <a:r>
              <a:rPr lang="en-US" sz="1800" kern="0" dirty="0" err="1">
                <a:latin typeface="Calibri"/>
              </a:rPr>
              <a:t>Estimar</a:t>
            </a:r>
            <a:r>
              <a:rPr lang="en-US" sz="1800" kern="0" dirty="0">
                <a:latin typeface="Calibri"/>
              </a:rPr>
              <a:t> VAM</a:t>
            </a:r>
          </a:p>
        </p:txBody>
      </p:sp>
      <p:pic>
        <p:nvPicPr>
          <p:cNvPr id="180" name="Imagen 179">
            <a:extLst>
              <a:ext uri="{FF2B5EF4-FFF2-40B4-BE49-F238E27FC236}">
                <a16:creationId xmlns:a16="http://schemas.microsoft.com/office/drawing/2014/main" id="{A8D87311-DD97-4082-8C6B-049DEC72E8B0}"/>
              </a:ext>
            </a:extLst>
          </p:cNvPr>
          <p:cNvPicPr/>
          <p:nvPr/>
        </p:nvPicPr>
        <p:blipFill rotWithShape="1">
          <a:blip r:embed="rId6">
            <a:clrChange>
              <a:clrFrom>
                <a:srgbClr val="FFFFFF"/>
              </a:clrFrom>
              <a:clrTo>
                <a:srgbClr val="FFFFFF">
                  <a:alpha val="0"/>
                </a:srgbClr>
              </a:clrTo>
            </a:clrChange>
          </a:blip>
          <a:srcRect l="33514" r="33325" b="68018"/>
          <a:stretch/>
        </p:blipFill>
        <p:spPr bwMode="auto">
          <a:xfrm>
            <a:off x="7978673" y="3809605"/>
            <a:ext cx="1034273" cy="551050"/>
          </a:xfrm>
          <a:prstGeom prst="rect">
            <a:avLst/>
          </a:prstGeom>
          <a:ln>
            <a:noFill/>
          </a:ln>
          <a:extLst>
            <a:ext uri="{53640926-AAD7-44D8-BBD7-CCE9431645EC}">
              <a14:shadowObscured xmlns:a14="http://schemas.microsoft.com/office/drawing/2010/main"/>
            </a:ext>
          </a:extLst>
        </p:spPr>
      </p:pic>
      <p:pic>
        <p:nvPicPr>
          <p:cNvPr id="34" name="Imagen 33" descr="Imagen que contiene Calendario&#10;&#10;Descripción generada automáticamente">
            <a:extLst>
              <a:ext uri="{FF2B5EF4-FFF2-40B4-BE49-F238E27FC236}">
                <a16:creationId xmlns:a16="http://schemas.microsoft.com/office/drawing/2014/main" id="{3D406C28-9707-4326-99A9-0B1EA1408519}"/>
              </a:ext>
            </a:extLst>
          </p:cNvPr>
          <p:cNvPicPr>
            <a:picLocks noChangeAspect="1"/>
          </p:cNvPicPr>
          <p:nvPr/>
        </p:nvPicPr>
        <p:blipFill rotWithShape="1">
          <a:blip r:embed="rId7">
            <a:extLst>
              <a:ext uri="{28A0092B-C50C-407E-A947-70E740481C1C}">
                <a14:useLocalDpi xmlns:a14="http://schemas.microsoft.com/office/drawing/2010/main" val="0"/>
              </a:ext>
            </a:extLst>
          </a:blip>
          <a:srcRect l="7507" r="23839"/>
          <a:stretch/>
        </p:blipFill>
        <p:spPr>
          <a:xfrm>
            <a:off x="9400299" y="3787041"/>
            <a:ext cx="1016416" cy="731739"/>
          </a:xfrm>
          <a:prstGeom prst="rect">
            <a:avLst/>
          </a:prstGeom>
        </p:spPr>
      </p:pic>
      <p:pic>
        <p:nvPicPr>
          <p:cNvPr id="181" name="Imagen 180">
            <a:extLst>
              <a:ext uri="{FF2B5EF4-FFF2-40B4-BE49-F238E27FC236}">
                <a16:creationId xmlns:a16="http://schemas.microsoft.com/office/drawing/2014/main" id="{81926A9B-5B19-4651-9021-F8AB74E9B45F}"/>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258484" y="5898035"/>
            <a:ext cx="1360221" cy="959965"/>
          </a:xfrm>
          <a:prstGeom prst="rect">
            <a:avLst/>
          </a:prstGeom>
        </p:spPr>
      </p:pic>
      <p:sp>
        <p:nvSpPr>
          <p:cNvPr id="35" name="CuadroTexto 34">
            <a:extLst>
              <a:ext uri="{FF2B5EF4-FFF2-40B4-BE49-F238E27FC236}">
                <a16:creationId xmlns:a16="http://schemas.microsoft.com/office/drawing/2014/main" id="{32B362BA-3DC6-47DC-B810-F9EAB595EF86}"/>
              </a:ext>
            </a:extLst>
          </p:cNvPr>
          <p:cNvSpPr txBox="1"/>
          <p:nvPr/>
        </p:nvSpPr>
        <p:spPr>
          <a:xfrm>
            <a:off x="470022" y="2215491"/>
            <a:ext cx="282508" cy="369332"/>
          </a:xfrm>
          <a:prstGeom prst="rect">
            <a:avLst/>
          </a:prstGeom>
          <a:noFill/>
        </p:spPr>
        <p:txBody>
          <a:bodyPr wrap="square" rtlCol="0">
            <a:spAutoFit/>
          </a:bodyPr>
          <a:lstStyle/>
          <a:p>
            <a:r>
              <a:rPr lang="es-EC" b="1" dirty="0">
                <a:solidFill>
                  <a:schemeClr val="bg1"/>
                </a:solidFill>
                <a:effectLst>
                  <a:outerShdw blurRad="38100" dist="38100" dir="2700000" algn="tl">
                    <a:srgbClr val="000000">
                      <a:alpha val="43137"/>
                    </a:srgbClr>
                  </a:outerShdw>
                </a:effectLst>
                <a:latin typeface="Comic Sans MS" panose="030F0702030302020204" pitchFamily="66" charset="0"/>
              </a:rPr>
              <a:t>1</a:t>
            </a:r>
          </a:p>
        </p:txBody>
      </p:sp>
      <p:sp>
        <p:nvSpPr>
          <p:cNvPr id="36" name="CuadroTexto 35">
            <a:extLst>
              <a:ext uri="{FF2B5EF4-FFF2-40B4-BE49-F238E27FC236}">
                <a16:creationId xmlns:a16="http://schemas.microsoft.com/office/drawing/2014/main" id="{BC20AB3B-6299-4C3F-A0BB-6C44E8890404}"/>
              </a:ext>
            </a:extLst>
          </p:cNvPr>
          <p:cNvSpPr txBox="1"/>
          <p:nvPr/>
        </p:nvSpPr>
        <p:spPr>
          <a:xfrm>
            <a:off x="6263647" y="2185676"/>
            <a:ext cx="282508" cy="369332"/>
          </a:xfrm>
          <a:prstGeom prst="rect">
            <a:avLst/>
          </a:prstGeom>
          <a:noFill/>
        </p:spPr>
        <p:txBody>
          <a:bodyPr wrap="square" rtlCol="0">
            <a:spAutoFit/>
          </a:bodyPr>
          <a:lstStyle/>
          <a:p>
            <a:r>
              <a:rPr lang="es-EC" b="1" dirty="0">
                <a:solidFill>
                  <a:schemeClr val="bg1"/>
                </a:solidFill>
                <a:effectLst>
                  <a:outerShdw blurRad="38100" dist="38100" dir="2700000" algn="tl">
                    <a:srgbClr val="000000">
                      <a:alpha val="43137"/>
                    </a:srgbClr>
                  </a:outerShdw>
                </a:effectLst>
                <a:latin typeface="Comic Sans MS" panose="030F0702030302020204" pitchFamily="66" charset="0"/>
              </a:rPr>
              <a:t>2</a:t>
            </a:r>
          </a:p>
        </p:txBody>
      </p:sp>
      <p:sp>
        <p:nvSpPr>
          <p:cNvPr id="37" name="CuadroTexto 36">
            <a:extLst>
              <a:ext uri="{FF2B5EF4-FFF2-40B4-BE49-F238E27FC236}">
                <a16:creationId xmlns:a16="http://schemas.microsoft.com/office/drawing/2014/main" id="{0B799FBC-6BA3-4EA6-B329-146D8659FB59}"/>
              </a:ext>
            </a:extLst>
          </p:cNvPr>
          <p:cNvSpPr txBox="1"/>
          <p:nvPr/>
        </p:nvSpPr>
        <p:spPr>
          <a:xfrm>
            <a:off x="466968" y="5124033"/>
            <a:ext cx="282508" cy="369332"/>
          </a:xfrm>
          <a:prstGeom prst="rect">
            <a:avLst/>
          </a:prstGeom>
          <a:noFill/>
        </p:spPr>
        <p:txBody>
          <a:bodyPr wrap="square" rtlCol="0">
            <a:spAutoFit/>
          </a:bodyPr>
          <a:lstStyle/>
          <a:p>
            <a:r>
              <a:rPr lang="es-EC" b="1" dirty="0">
                <a:solidFill>
                  <a:schemeClr val="bg1"/>
                </a:solidFill>
                <a:effectLst>
                  <a:outerShdw blurRad="38100" dist="38100" dir="2700000" algn="tl">
                    <a:srgbClr val="000000">
                      <a:alpha val="43137"/>
                    </a:srgbClr>
                  </a:outerShdw>
                </a:effectLst>
                <a:latin typeface="Comic Sans MS" panose="030F0702030302020204" pitchFamily="66" charset="0"/>
              </a:rPr>
              <a:t>3</a:t>
            </a:r>
          </a:p>
        </p:txBody>
      </p:sp>
      <p:pic>
        <p:nvPicPr>
          <p:cNvPr id="40" name="Imagen 39" descr="Imagen que contiene objeto, reloj&#10;&#10;Descripción generada automáticamente">
            <a:extLst>
              <a:ext uri="{FF2B5EF4-FFF2-40B4-BE49-F238E27FC236}">
                <a16:creationId xmlns:a16="http://schemas.microsoft.com/office/drawing/2014/main" id="{CBCBBB64-36A9-441E-BD7C-7F1A312B80B9}"/>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80546" y="2163492"/>
            <a:ext cx="1320800" cy="1320800"/>
          </a:xfrm>
          <a:prstGeom prst="rect">
            <a:avLst/>
          </a:prstGeom>
        </p:spPr>
      </p:pic>
      <p:sp>
        <p:nvSpPr>
          <p:cNvPr id="42" name="Textfeld 33" descr="&#10;&#10;&#10;&#10;&#10;&#10;&#10;&#10;&#10;&#10;&#10;&#10;&#10;&#10;&#10;&#10;&#10;&#10;&#10;&#10;&#10;&#10;&#10;&#10;&#10;&#10;&#10;&#10;&#10;&#10;&#10;&#10;&#10;&#10;&#10;&#10;&#10;&#10;&#10;&#10;&#10;&#10;&#10;&#10;&#10;&#10;&#10;&#10;&#10;&#10;&#10;&#10;&#10;&#10;&#10;&#10;&#10;&#10;&#10;&#10;&#10;&#10;&#10;PresentationLoad.com">
            <a:extLst>
              <a:ext uri="{FF2B5EF4-FFF2-40B4-BE49-F238E27FC236}">
                <a16:creationId xmlns:a16="http://schemas.microsoft.com/office/drawing/2014/main" id="{9F78EFC5-3C38-4803-8E8A-74FAB2756152}"/>
              </a:ext>
            </a:extLst>
          </p:cNvPr>
          <p:cNvSpPr txBox="1"/>
          <p:nvPr/>
        </p:nvSpPr>
        <p:spPr bwMode="gray">
          <a:xfrm>
            <a:off x="8072621" y="2016807"/>
            <a:ext cx="3142800" cy="1373699"/>
          </a:xfrm>
          <a:prstGeom prst="rect">
            <a:avLst/>
          </a:prstGeom>
          <a:noFill/>
        </p:spPr>
        <p:txBody>
          <a:bodyPr wrap="square" lIns="91431" tIns="45715" rIns="91431" bIns="45715" rtlCol="0">
            <a:spAutoFit/>
          </a:bodyPr>
          <a:lstStyle>
            <a:defPPr>
              <a:defRPr lang="de-DE"/>
            </a:defPPr>
            <a:lvl1pPr defTabSz="801688">
              <a:lnSpc>
                <a:spcPct val="90000"/>
              </a:lnSpc>
              <a:spcAft>
                <a:spcPts val="600"/>
              </a:spcAft>
              <a:defRPr sz="2400">
                <a:latin typeface="Bebas Neue" panose="020B0506020202020201" pitchFamily="34" charset="0"/>
              </a:defRPr>
            </a:lvl1pPr>
          </a:lstStyle>
          <a:p>
            <a:pPr marL="0" marR="0" lvl="0" indent="0" defTabSz="801688" eaLnBrk="1" fontAlgn="auto" latinLnBrk="0" hangingPunct="1">
              <a:lnSpc>
                <a:spcPct val="90000"/>
              </a:lnSpc>
              <a:spcBef>
                <a:spcPts val="0"/>
              </a:spcBef>
              <a:spcAft>
                <a:spcPts val="1000"/>
              </a:spcAft>
              <a:buClrTx/>
              <a:buSzTx/>
              <a:buFontTx/>
              <a:buNone/>
              <a:tabLst/>
              <a:defRPr/>
            </a:pPr>
            <a:r>
              <a:rPr lang="en-US" sz="2800" b="1" kern="0" dirty="0"/>
              <a:t>PRE-TEST</a:t>
            </a:r>
          </a:p>
          <a:p>
            <a:pPr marL="0" marR="0" lvl="0" indent="0" defTabSz="801688" eaLnBrk="1" fontAlgn="auto" latinLnBrk="0" hangingPunct="1">
              <a:lnSpc>
                <a:spcPct val="90000"/>
              </a:lnSpc>
              <a:spcBef>
                <a:spcPts val="0"/>
              </a:spcBef>
              <a:spcAft>
                <a:spcPts val="1000"/>
              </a:spcAft>
              <a:buClrTx/>
              <a:buSzTx/>
              <a:buFontTx/>
              <a:buNone/>
              <a:tabLst/>
              <a:defRPr/>
            </a:pPr>
            <a:r>
              <a:rPr kumimoji="0" lang="en-US" sz="2800" b="1" i="0" u="none" strike="noStrike" kern="0" cap="none" spc="0" normalizeH="0" baseline="0" noProof="0" dirty="0">
                <a:ln>
                  <a:noFill/>
                </a:ln>
                <a:effectLst/>
                <a:uLnTx/>
                <a:uFillTx/>
              </a:rPr>
              <a:t>POST-TEST</a:t>
            </a:r>
          </a:p>
          <a:p>
            <a:pPr lvl="0">
              <a:spcAft>
                <a:spcPts val="1000"/>
              </a:spcAft>
              <a:defRPr/>
            </a:pPr>
            <a:r>
              <a:rPr lang="en-US" sz="1800" kern="0" dirty="0">
                <a:latin typeface="Calibri"/>
              </a:rPr>
              <a:t>Test 2 </a:t>
            </a:r>
            <a:r>
              <a:rPr lang="en-US" sz="1800" kern="0" dirty="0" err="1">
                <a:latin typeface="Calibri"/>
              </a:rPr>
              <a:t>millas</a:t>
            </a:r>
            <a:r>
              <a:rPr lang="en-US" sz="1800" kern="0" dirty="0">
                <a:latin typeface="Calibri"/>
              </a:rPr>
              <a:t>    Test 2 km</a:t>
            </a:r>
          </a:p>
        </p:txBody>
      </p:sp>
      <p:pic>
        <p:nvPicPr>
          <p:cNvPr id="43" name="Imagen 42">
            <a:extLst>
              <a:ext uri="{FF2B5EF4-FFF2-40B4-BE49-F238E27FC236}">
                <a16:creationId xmlns:a16="http://schemas.microsoft.com/office/drawing/2014/main" id="{50574093-4A81-4E98-A032-1B0B3F911AA3}"/>
              </a:ext>
            </a:extLst>
          </p:cNvPr>
          <p:cNvPicPr>
            <a:picLocks noChangeAspect="1"/>
          </p:cNvPicPr>
          <p:nvPr/>
        </p:nvPicPr>
        <p:blipFill>
          <a:blip r:embed="rId10">
            <a:clrChange>
              <a:clrFrom>
                <a:srgbClr val="000000"/>
              </a:clrFrom>
              <a:clrTo>
                <a:srgbClr val="000000">
                  <a:alpha val="0"/>
                </a:srgbClr>
              </a:clrTo>
            </a:clrChange>
          </a:blip>
          <a:stretch>
            <a:fillRect/>
          </a:stretch>
        </p:blipFill>
        <p:spPr>
          <a:xfrm>
            <a:off x="11159180" y="5948687"/>
            <a:ext cx="937659" cy="847883"/>
          </a:xfrm>
          <a:prstGeom prst="rect">
            <a:avLst/>
          </a:prstGeom>
        </p:spPr>
      </p:pic>
      <p:sp>
        <p:nvSpPr>
          <p:cNvPr id="193" name="Textfeld 12" descr="&#10;&#10;&#10;&#10;&#10;&#10;&#10;&#10;&#10;&#10;&#10;&#10;&#10;&#10;&#10;&#10;&#10;&#10;&#10;&#10;&#10;&#10;&#10;&#10;&#10;&#10;&#10;&#10;&#10;&#10;&#10;&#10;&#10;&#10;&#10;&#10;&#10;&#10;&#10;&#10;&#10;&#10;&#10;&#10;&#10;&#10;&#10;&#10;&#10;&#10;&#10;&#10;&#10;&#10;&#10;&#10;&#10;&#10;&#10;&#10;&#10;&#10;&#10;PresentationLoad.com">
            <a:extLst>
              <a:ext uri="{FF2B5EF4-FFF2-40B4-BE49-F238E27FC236}">
                <a16:creationId xmlns:a16="http://schemas.microsoft.com/office/drawing/2014/main" id="{51190405-7E9F-4D0E-A968-987365978805}"/>
              </a:ext>
            </a:extLst>
          </p:cNvPr>
          <p:cNvSpPr txBox="1"/>
          <p:nvPr/>
        </p:nvSpPr>
        <p:spPr bwMode="gray">
          <a:xfrm>
            <a:off x="988142" y="4415663"/>
            <a:ext cx="3364813" cy="2070300"/>
          </a:xfrm>
          <a:prstGeom prst="rect">
            <a:avLst/>
          </a:prstGeom>
          <a:noFill/>
        </p:spPr>
        <p:txBody>
          <a:bodyPr wrap="square" lIns="91431" tIns="45715" rIns="91431" bIns="45715" rtlCol="0">
            <a:spAutoFit/>
          </a:bodyPr>
          <a:lstStyle>
            <a:defPPr>
              <a:defRPr lang="de-DE"/>
            </a:defPPr>
            <a:lvl1pPr defTabSz="801688">
              <a:lnSpc>
                <a:spcPct val="90000"/>
              </a:lnSpc>
              <a:spcAft>
                <a:spcPts val="600"/>
              </a:spcAft>
              <a:defRPr sz="2400">
                <a:latin typeface="Bebas Neue" panose="020B0506020202020201" pitchFamily="34" charset="0"/>
              </a:defRPr>
            </a:lvl1pPr>
          </a:lstStyle>
          <a:p>
            <a:pPr marL="0" marR="0" lvl="0" indent="0" defTabSz="801688" eaLnBrk="1" fontAlgn="auto" latinLnBrk="0" hangingPunct="1">
              <a:lnSpc>
                <a:spcPct val="90000"/>
              </a:lnSpc>
              <a:spcBef>
                <a:spcPts val="0"/>
              </a:spcBef>
              <a:spcAft>
                <a:spcPts val="1000"/>
              </a:spcAft>
              <a:buClrTx/>
              <a:buSzTx/>
              <a:buFontTx/>
              <a:buNone/>
              <a:tabLst/>
              <a:defRPr/>
            </a:pPr>
            <a:r>
              <a:rPr kumimoji="0" lang="en-US" sz="2800" b="1" i="0" u="none" strike="noStrike" kern="0" cap="none" spc="0" normalizeH="0" baseline="0" noProof="0" dirty="0">
                <a:ln>
                  <a:noFill/>
                </a:ln>
                <a:effectLst/>
                <a:uLnTx/>
                <a:uFillTx/>
                <a:latin typeface="Bebas Neue" panose="020B0506020202020201" pitchFamily="34" charset="0"/>
              </a:rPr>
              <a:t>INGRESO PROGRAMA SPSS</a:t>
            </a:r>
          </a:p>
          <a:p>
            <a:pPr marL="285750" lvl="0" indent="-285750">
              <a:spcAft>
                <a:spcPts val="300"/>
              </a:spcAft>
              <a:buFont typeface="Wingdings" panose="05000000000000000000" pitchFamily="2" charset="2"/>
              <a:buChar char="§"/>
              <a:defRPr/>
            </a:pPr>
            <a:r>
              <a:rPr lang="en-US" sz="1800" kern="0" dirty="0" err="1">
                <a:latin typeface="Calibri"/>
              </a:rPr>
              <a:t>Cuantificación</a:t>
            </a:r>
            <a:r>
              <a:rPr lang="en-US" sz="1800" kern="0" dirty="0">
                <a:latin typeface="Calibri"/>
              </a:rPr>
              <a:t> variable </a:t>
            </a:r>
            <a:r>
              <a:rPr lang="en-US" sz="1800" kern="0" dirty="0" err="1">
                <a:latin typeface="Calibri"/>
              </a:rPr>
              <a:t>dependiente</a:t>
            </a:r>
            <a:endParaRPr lang="en-US" sz="1800" kern="0" dirty="0">
              <a:latin typeface="Calibri"/>
            </a:endParaRPr>
          </a:p>
          <a:p>
            <a:pPr marL="285750" lvl="0" indent="-285750">
              <a:spcAft>
                <a:spcPts val="300"/>
              </a:spcAft>
              <a:buFont typeface="Wingdings" panose="05000000000000000000" pitchFamily="2" charset="2"/>
              <a:buChar char="§"/>
              <a:defRPr/>
            </a:pPr>
            <a:r>
              <a:rPr lang="en-US" sz="1800" kern="0" dirty="0">
                <a:latin typeface="Calibri"/>
              </a:rPr>
              <a:t>Grado de </a:t>
            </a:r>
            <a:r>
              <a:rPr lang="en-US" sz="1800" kern="0" dirty="0" err="1">
                <a:latin typeface="Calibri"/>
              </a:rPr>
              <a:t>significancia</a:t>
            </a:r>
            <a:endParaRPr lang="en-US" sz="1800" kern="0" dirty="0">
              <a:latin typeface="Calibri"/>
            </a:endParaRPr>
          </a:p>
          <a:p>
            <a:pPr lvl="0">
              <a:spcAft>
                <a:spcPts val="1000"/>
              </a:spcAft>
              <a:defRPr/>
            </a:pPr>
            <a:endParaRPr lang="en-US" sz="1800" kern="0" dirty="0">
              <a:latin typeface="Calibri"/>
            </a:endParaRPr>
          </a:p>
        </p:txBody>
      </p:sp>
      <p:sp>
        <p:nvSpPr>
          <p:cNvPr id="195" name="Textfeld 8" descr="&#10;&#10;&#10;&#10;&#10;&#10;&#10;&#10;&#10;&#10;&#10;&#10;&#10;&#10;&#10;&#10;&#10;&#10;&#10;&#10;&#10;&#10;&#10;&#10;&#10;&#10;&#10;&#10;&#10;&#10;&#10;&#10;&#10;&#10;&#10;&#10;&#10;&#10;&#10;&#10;&#10;&#10;&#10;&#10;&#10;&#10;&#10;&#10;&#10;&#10;&#10;&#10;&#10;&#10;&#10;&#10;&#10;&#10;&#10;&#10;&#10;&#10;&#10;PresentationLoad.com">
            <a:extLst>
              <a:ext uri="{FF2B5EF4-FFF2-40B4-BE49-F238E27FC236}">
                <a16:creationId xmlns:a16="http://schemas.microsoft.com/office/drawing/2014/main" id="{8AFD3236-DC7E-4E86-B16A-3A0ABDECC257}"/>
              </a:ext>
            </a:extLst>
          </p:cNvPr>
          <p:cNvSpPr txBox="1"/>
          <p:nvPr/>
        </p:nvSpPr>
        <p:spPr bwMode="gray">
          <a:xfrm>
            <a:off x="1156441" y="2064290"/>
            <a:ext cx="3142800" cy="1782529"/>
          </a:xfrm>
          <a:prstGeom prst="rect">
            <a:avLst/>
          </a:prstGeom>
          <a:noFill/>
        </p:spPr>
        <p:txBody>
          <a:bodyPr wrap="square" lIns="91431" tIns="45715" rIns="91431" bIns="45715" rtlCol="0">
            <a:spAutoFit/>
          </a:bodyPr>
          <a:lstStyle>
            <a:defPPr>
              <a:defRPr lang="de-DE"/>
            </a:defPPr>
            <a:lvl1pPr defTabSz="801688">
              <a:lnSpc>
                <a:spcPct val="90000"/>
              </a:lnSpc>
              <a:spcAft>
                <a:spcPts val="600"/>
              </a:spcAft>
              <a:defRPr sz="2400">
                <a:latin typeface="Bebas Neue" panose="020B0506020202020201" pitchFamily="34" charset="0"/>
              </a:defRPr>
            </a:lvl1pPr>
          </a:lstStyle>
          <a:p>
            <a:pPr marL="0" marR="0" lvl="0" indent="0" defTabSz="801688" eaLnBrk="1" fontAlgn="auto" latinLnBrk="0" hangingPunct="1">
              <a:lnSpc>
                <a:spcPct val="90000"/>
              </a:lnSpc>
              <a:spcBef>
                <a:spcPts val="0"/>
              </a:spcBef>
              <a:spcAft>
                <a:spcPts val="1000"/>
              </a:spcAft>
              <a:buClrTx/>
              <a:buSzTx/>
              <a:buFontTx/>
              <a:buNone/>
              <a:tabLst/>
              <a:defRPr/>
            </a:pPr>
            <a:r>
              <a:rPr kumimoji="0" lang="en-US" sz="2800" b="1" i="0" u="none" strike="noStrike" kern="0" cap="none" spc="0" normalizeH="0" baseline="0" noProof="0" dirty="0">
                <a:ln>
                  <a:noFill/>
                </a:ln>
                <a:effectLst/>
                <a:uLnTx/>
                <a:uFillTx/>
                <a:latin typeface="Bebas Neue" panose="020B0506020202020201" pitchFamily="34" charset="0"/>
              </a:rPr>
              <a:t>FUENTES</a:t>
            </a:r>
            <a:r>
              <a:rPr kumimoji="0" lang="en-US" sz="2800" b="1" i="0" u="none" strike="noStrike" kern="0" cap="none" spc="0" normalizeH="0" noProof="0" dirty="0">
                <a:ln>
                  <a:noFill/>
                </a:ln>
                <a:effectLst/>
                <a:uLnTx/>
                <a:uFillTx/>
                <a:latin typeface="Bebas Neue" panose="020B0506020202020201" pitchFamily="34" charset="0"/>
              </a:rPr>
              <a:t> PRIMARIAS</a:t>
            </a:r>
            <a:endParaRPr kumimoji="0" lang="en-US" sz="2800" b="1" i="0" u="none" strike="noStrike" kern="0" cap="none" spc="0" normalizeH="0" baseline="0" noProof="0" dirty="0">
              <a:ln>
                <a:noFill/>
              </a:ln>
              <a:effectLst/>
              <a:uLnTx/>
              <a:uFillTx/>
              <a:latin typeface="Bebas Neue" panose="020B0506020202020201" pitchFamily="34" charset="0"/>
            </a:endParaRPr>
          </a:p>
          <a:p>
            <a:pPr marL="285750" marR="0" indent="-285750" fontAlgn="auto">
              <a:spcBef>
                <a:spcPts val="0"/>
              </a:spcBef>
              <a:spcAft>
                <a:spcPts val="300"/>
              </a:spcAft>
              <a:buClrTx/>
              <a:buSzTx/>
              <a:buFont typeface="Wingdings" panose="05000000000000000000" pitchFamily="2" charset="2"/>
              <a:buChar char="§"/>
              <a:tabLst/>
              <a:defRPr/>
            </a:pPr>
            <a:r>
              <a:rPr lang="en-US" sz="1800" kern="0" dirty="0" err="1">
                <a:latin typeface="Calibri"/>
              </a:rPr>
              <a:t>Cronómetro</a:t>
            </a:r>
            <a:endParaRPr lang="en-US" sz="1800" kern="0" dirty="0">
              <a:latin typeface="Calibri"/>
            </a:endParaRPr>
          </a:p>
          <a:p>
            <a:pPr marL="285750" marR="0" indent="-285750" fontAlgn="auto">
              <a:spcBef>
                <a:spcPts val="0"/>
              </a:spcBef>
              <a:spcAft>
                <a:spcPts val="300"/>
              </a:spcAft>
              <a:buClrTx/>
              <a:buSzTx/>
              <a:buFont typeface="Wingdings" panose="05000000000000000000" pitchFamily="2" charset="2"/>
              <a:buChar char="§"/>
              <a:tabLst/>
              <a:defRPr/>
            </a:pPr>
            <a:r>
              <a:rPr lang="en-US" sz="1800" kern="0" dirty="0" err="1">
                <a:latin typeface="Calibri"/>
              </a:rPr>
              <a:t>Tabla</a:t>
            </a:r>
            <a:r>
              <a:rPr lang="en-US" sz="1800" kern="0" dirty="0">
                <a:latin typeface="Calibri"/>
              </a:rPr>
              <a:t> de control                        de </a:t>
            </a:r>
            <a:r>
              <a:rPr lang="en-US" sz="1800" kern="0" dirty="0" err="1">
                <a:latin typeface="Calibri"/>
              </a:rPr>
              <a:t>sesiones</a:t>
            </a:r>
            <a:endParaRPr lang="en-US" sz="1800" kern="0" dirty="0">
              <a:latin typeface="Calibri"/>
            </a:endParaRPr>
          </a:p>
        </p:txBody>
      </p:sp>
    </p:spTree>
    <p:extLst>
      <p:ext uri="{BB962C8B-B14F-4D97-AF65-F5344CB8AC3E}">
        <p14:creationId xmlns:p14="http://schemas.microsoft.com/office/powerpoint/2010/main" val="3679496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50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46"/>
                                        </p:tgtEl>
                                        <p:attrNameLst>
                                          <p:attrName>style.visibility</p:attrName>
                                        </p:attrNameLst>
                                      </p:cBhvr>
                                      <p:to>
                                        <p:strVal val="visible"/>
                                      </p:to>
                                    </p:set>
                                    <p:animEffect transition="in" filter="fade">
                                      <p:cBhvr>
                                        <p:cTn id="18" dur="500"/>
                                        <p:tgtEl>
                                          <p:spTgt spid="14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par>
                                <p:cTn id="22" presetID="10" presetClass="entr" presetSubtype="0" fill="hold" nodeType="withEffect">
                                  <p:stCondLst>
                                    <p:cond delay="0"/>
                                  </p:stCondLst>
                                  <p:childTnLst>
                                    <p:set>
                                      <p:cBhvr>
                                        <p:cTn id="23" dur="1" fill="hold">
                                          <p:stCondLst>
                                            <p:cond delay="0"/>
                                          </p:stCondLst>
                                        </p:cTn>
                                        <p:tgtEl>
                                          <p:spTgt spid="69"/>
                                        </p:tgtEl>
                                        <p:attrNameLst>
                                          <p:attrName>style.visibility</p:attrName>
                                        </p:attrNameLst>
                                      </p:cBhvr>
                                      <p:to>
                                        <p:strVal val="visible"/>
                                      </p:to>
                                    </p:set>
                                    <p:animEffect transition="in" filter="fade">
                                      <p:cBhvr>
                                        <p:cTn id="24" dur="500"/>
                                        <p:tgtEl>
                                          <p:spTgt spid="6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5"/>
                                        </p:tgtEl>
                                        <p:attrNameLst>
                                          <p:attrName>style.visibility</p:attrName>
                                        </p:attrNameLst>
                                      </p:cBhvr>
                                      <p:to>
                                        <p:strVal val="visible"/>
                                      </p:to>
                                    </p:set>
                                    <p:animEffect transition="in" filter="fade">
                                      <p:cBhvr>
                                        <p:cTn id="27" dur="500"/>
                                        <p:tgtEl>
                                          <p:spTgt spid="19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6"/>
                                        </p:tgtEl>
                                        <p:attrNameLst>
                                          <p:attrName>style.visibility</p:attrName>
                                        </p:attrNameLst>
                                      </p:cBhvr>
                                      <p:to>
                                        <p:strVal val="visible"/>
                                      </p:to>
                                    </p:set>
                                    <p:animEffect transition="in" filter="fade">
                                      <p:cBhvr>
                                        <p:cTn id="32" dur="500"/>
                                        <p:tgtEl>
                                          <p:spTgt spid="176"/>
                                        </p:tgtEl>
                                      </p:cBhvr>
                                    </p:animEffect>
                                  </p:childTnLst>
                                </p:cTn>
                              </p:par>
                              <p:par>
                                <p:cTn id="33" presetID="10" presetClass="entr" presetSubtype="0" fill="hold" nodeType="withEffect">
                                  <p:stCondLst>
                                    <p:cond delay="0"/>
                                  </p:stCondLst>
                                  <p:childTnLst>
                                    <p:set>
                                      <p:cBhvr>
                                        <p:cTn id="34" dur="1" fill="hold">
                                          <p:stCondLst>
                                            <p:cond delay="0"/>
                                          </p:stCondLst>
                                        </p:cTn>
                                        <p:tgtEl>
                                          <p:spTgt spid="140"/>
                                        </p:tgtEl>
                                        <p:attrNameLst>
                                          <p:attrName>style.visibility</p:attrName>
                                        </p:attrNameLst>
                                      </p:cBhvr>
                                      <p:to>
                                        <p:strVal val="visible"/>
                                      </p:to>
                                    </p:set>
                                    <p:animEffect transition="in" filter="fade">
                                      <p:cBhvr>
                                        <p:cTn id="35" dur="500"/>
                                        <p:tgtEl>
                                          <p:spTgt spid="140"/>
                                        </p:tgtEl>
                                      </p:cBhvr>
                                    </p:animEffect>
                                  </p:childTnLst>
                                </p:cTn>
                              </p:par>
                              <p:par>
                                <p:cTn id="36" presetID="10" presetClass="entr" presetSubtype="0" fill="hold" nodeType="withEffect">
                                  <p:stCondLst>
                                    <p:cond delay="0"/>
                                  </p:stCondLst>
                                  <p:childTnLst>
                                    <p:set>
                                      <p:cBhvr>
                                        <p:cTn id="37" dur="1" fill="hold">
                                          <p:stCondLst>
                                            <p:cond delay="0"/>
                                          </p:stCondLst>
                                        </p:cTn>
                                        <p:tgtEl>
                                          <p:spTgt spid="139"/>
                                        </p:tgtEl>
                                        <p:attrNameLst>
                                          <p:attrName>style.visibility</p:attrName>
                                        </p:attrNameLst>
                                      </p:cBhvr>
                                      <p:to>
                                        <p:strVal val="visible"/>
                                      </p:to>
                                    </p:set>
                                    <p:animEffect transition="in" filter="fade">
                                      <p:cBhvr>
                                        <p:cTn id="38" dur="500"/>
                                        <p:tgtEl>
                                          <p:spTgt spid="139"/>
                                        </p:tgtEl>
                                      </p:cBhvr>
                                    </p:animEffect>
                                  </p:childTnLst>
                                </p:cTn>
                              </p:par>
                              <p:par>
                                <p:cTn id="39" presetID="10" presetClass="entr" presetSubtype="0" fill="hold" nodeType="withEffect">
                                  <p:stCondLst>
                                    <p:cond delay="0"/>
                                  </p:stCondLst>
                                  <p:childTnLst>
                                    <p:set>
                                      <p:cBhvr>
                                        <p:cTn id="40" dur="1" fill="hold">
                                          <p:stCondLst>
                                            <p:cond delay="0"/>
                                          </p:stCondLst>
                                        </p:cTn>
                                        <p:tgtEl>
                                          <p:spTgt spid="174"/>
                                        </p:tgtEl>
                                        <p:attrNameLst>
                                          <p:attrName>style.visibility</p:attrName>
                                        </p:attrNameLst>
                                      </p:cBhvr>
                                      <p:to>
                                        <p:strVal val="visible"/>
                                      </p:to>
                                    </p:set>
                                    <p:animEffect transition="in" filter="fade">
                                      <p:cBhvr>
                                        <p:cTn id="41" dur="500"/>
                                        <p:tgtEl>
                                          <p:spTgt spid="17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ntr" presetSubtype="0" fill="hold" nodeType="withEffect">
                                  <p:stCondLst>
                                    <p:cond delay="0"/>
                                  </p:stCondLst>
                                  <p:childTnLst>
                                    <p:set>
                                      <p:cBhvr>
                                        <p:cTn id="46" dur="1" fill="hold">
                                          <p:stCondLst>
                                            <p:cond delay="0"/>
                                          </p:stCondLst>
                                        </p:cTn>
                                        <p:tgtEl>
                                          <p:spTgt spid="180"/>
                                        </p:tgtEl>
                                        <p:attrNameLst>
                                          <p:attrName>style.visibility</p:attrName>
                                        </p:attrNameLst>
                                      </p:cBhvr>
                                      <p:to>
                                        <p:strVal val="visible"/>
                                      </p:to>
                                    </p:set>
                                    <p:animEffect transition="in" filter="fade">
                                      <p:cBhvr>
                                        <p:cTn id="47" dur="500"/>
                                        <p:tgtEl>
                                          <p:spTgt spid="18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par>
                                <p:cTn id="51" presetID="10" presetClass="entr" presetSubtype="0" fill="hold"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79"/>
                                        </p:tgtEl>
                                        <p:attrNameLst>
                                          <p:attrName>style.visibility</p:attrName>
                                        </p:attrNameLst>
                                      </p:cBhvr>
                                      <p:to>
                                        <p:strVal val="visible"/>
                                      </p:to>
                                    </p:set>
                                    <p:animEffect transition="in" filter="fade">
                                      <p:cBhvr>
                                        <p:cTn id="59" dur="500"/>
                                        <p:tgtEl>
                                          <p:spTgt spid="17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cTn>
                              </p:par>
                              <p:par>
                                <p:cTn id="63" presetID="10" presetClass="entr" presetSubtype="0"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500"/>
                                        <p:tgtEl>
                                          <p:spTgt spid="1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500"/>
                                        <p:tgtEl>
                                          <p:spTgt spid="36"/>
                                        </p:tgtEl>
                                      </p:cBhvr>
                                    </p:animEffect>
                                  </p:childTnLst>
                                </p:cTn>
                              </p:par>
                              <p:par>
                                <p:cTn id="69" presetID="10" presetClass="entr" presetSubtype="0" fill="hold" nodeType="withEffect">
                                  <p:stCondLst>
                                    <p:cond delay="0"/>
                                  </p:stCondLst>
                                  <p:childTnLst>
                                    <p:set>
                                      <p:cBhvr>
                                        <p:cTn id="70" dur="1" fill="hold">
                                          <p:stCondLst>
                                            <p:cond delay="0"/>
                                          </p:stCondLst>
                                        </p:cTn>
                                        <p:tgtEl>
                                          <p:spTgt spid="78"/>
                                        </p:tgtEl>
                                        <p:attrNameLst>
                                          <p:attrName>style.visibility</p:attrName>
                                        </p:attrNameLst>
                                      </p:cBhvr>
                                      <p:to>
                                        <p:strVal val="visible"/>
                                      </p:to>
                                    </p:set>
                                    <p:animEffect transition="in" filter="fade">
                                      <p:cBhvr>
                                        <p:cTn id="71" dur="500"/>
                                        <p:tgtEl>
                                          <p:spTgt spid="78"/>
                                        </p:tgtEl>
                                      </p:cBhvr>
                                    </p:animEffect>
                                  </p:childTnLst>
                                </p:cTn>
                              </p:par>
                              <p:par>
                                <p:cTn id="72" presetID="10" presetClass="entr" presetSubtype="0" fill="hold" nodeType="with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500"/>
                                        <p:tgtEl>
                                          <p:spTgt spid="38"/>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500"/>
                                        <p:tgtEl>
                                          <p:spTgt spid="4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22"/>
                                        </p:tgtEl>
                                        <p:attrNameLst>
                                          <p:attrName>style.visibility</p:attrName>
                                        </p:attrNameLst>
                                      </p:cBhvr>
                                      <p:to>
                                        <p:strVal val="visible"/>
                                      </p:to>
                                    </p:set>
                                    <p:animEffect transition="in" filter="fade">
                                      <p:cBhvr>
                                        <p:cTn id="82" dur="500"/>
                                        <p:tgtEl>
                                          <p:spTgt spid="122"/>
                                        </p:tgtEl>
                                      </p:cBhvr>
                                    </p:animEffect>
                                  </p:childTnLst>
                                </p:cTn>
                              </p:par>
                              <p:par>
                                <p:cTn id="83" presetID="10" presetClass="entr" presetSubtype="0" fill="hold" nodeType="withEffect">
                                  <p:stCondLst>
                                    <p:cond delay="0"/>
                                  </p:stCondLst>
                                  <p:childTnLst>
                                    <p:set>
                                      <p:cBhvr>
                                        <p:cTn id="84" dur="1" fill="hold">
                                          <p:stCondLst>
                                            <p:cond delay="0"/>
                                          </p:stCondLst>
                                        </p:cTn>
                                        <p:tgtEl>
                                          <p:spTgt spid="104"/>
                                        </p:tgtEl>
                                        <p:attrNameLst>
                                          <p:attrName>style.visibility</p:attrName>
                                        </p:attrNameLst>
                                      </p:cBhvr>
                                      <p:to>
                                        <p:strVal val="visible"/>
                                      </p:to>
                                    </p:set>
                                    <p:animEffect transition="in" filter="fade">
                                      <p:cBhvr>
                                        <p:cTn id="85" dur="500"/>
                                        <p:tgtEl>
                                          <p:spTgt spid="104"/>
                                        </p:tgtEl>
                                      </p:cBhvr>
                                    </p:animEffect>
                                  </p:childTnLst>
                                </p:cTn>
                              </p:par>
                              <p:par>
                                <p:cTn id="86" presetID="10" presetClass="entr" presetSubtype="0" fill="hold" nodeType="withEffect">
                                  <p:stCondLst>
                                    <p:cond delay="0"/>
                                  </p:stCondLst>
                                  <p:childTnLst>
                                    <p:set>
                                      <p:cBhvr>
                                        <p:cTn id="87" dur="1" fill="hold">
                                          <p:stCondLst>
                                            <p:cond delay="0"/>
                                          </p:stCondLst>
                                        </p:cTn>
                                        <p:tgtEl>
                                          <p:spTgt spid="181"/>
                                        </p:tgtEl>
                                        <p:attrNameLst>
                                          <p:attrName>style.visibility</p:attrName>
                                        </p:attrNameLst>
                                      </p:cBhvr>
                                      <p:to>
                                        <p:strVal val="visible"/>
                                      </p:to>
                                    </p:set>
                                    <p:animEffect transition="in" filter="fade">
                                      <p:cBhvr>
                                        <p:cTn id="88" dur="500"/>
                                        <p:tgtEl>
                                          <p:spTgt spid="181"/>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7"/>
                                        </p:tgtEl>
                                        <p:attrNameLst>
                                          <p:attrName>style.visibility</p:attrName>
                                        </p:attrNameLst>
                                      </p:cBhvr>
                                      <p:to>
                                        <p:strVal val="visible"/>
                                      </p:to>
                                    </p:set>
                                    <p:animEffect transition="in" filter="fade">
                                      <p:cBhvr>
                                        <p:cTn id="91" dur="500"/>
                                        <p:tgtEl>
                                          <p:spTgt spid="37"/>
                                        </p:tgtEl>
                                      </p:cBhvr>
                                    </p:animEffect>
                                  </p:childTnLst>
                                </p:cTn>
                              </p:par>
                              <p:par>
                                <p:cTn id="92" presetID="10" presetClass="entr" presetSubtype="0" fill="hold" nodeType="withEffect">
                                  <p:stCondLst>
                                    <p:cond delay="0"/>
                                  </p:stCondLst>
                                  <p:childTnLst>
                                    <p:set>
                                      <p:cBhvr>
                                        <p:cTn id="93" dur="1" fill="hold">
                                          <p:stCondLst>
                                            <p:cond delay="0"/>
                                          </p:stCondLst>
                                        </p:cTn>
                                        <p:tgtEl>
                                          <p:spTgt spid="92"/>
                                        </p:tgtEl>
                                        <p:attrNameLst>
                                          <p:attrName>style.visibility</p:attrName>
                                        </p:attrNameLst>
                                      </p:cBhvr>
                                      <p:to>
                                        <p:strVal val="visible"/>
                                      </p:to>
                                    </p:set>
                                    <p:animEffect transition="in" filter="fade">
                                      <p:cBhvr>
                                        <p:cTn id="94" dur="500"/>
                                        <p:tgtEl>
                                          <p:spTgt spid="92"/>
                                        </p:tgtEl>
                                      </p:cBhvr>
                                    </p:animEffect>
                                  </p:childTnLst>
                                </p:cTn>
                              </p:par>
                              <p:par>
                                <p:cTn id="95" presetID="10" presetClass="entr" presetSubtype="0" fill="hold" nodeType="withEffect">
                                  <p:stCondLst>
                                    <p:cond delay="0"/>
                                  </p:stCondLst>
                                  <p:childTnLst>
                                    <p:set>
                                      <p:cBhvr>
                                        <p:cTn id="96" dur="1" fill="hold">
                                          <p:stCondLst>
                                            <p:cond delay="0"/>
                                          </p:stCondLst>
                                        </p:cTn>
                                        <p:tgtEl>
                                          <p:spTgt spid="170"/>
                                        </p:tgtEl>
                                        <p:attrNameLst>
                                          <p:attrName>style.visibility</p:attrName>
                                        </p:attrNameLst>
                                      </p:cBhvr>
                                      <p:to>
                                        <p:strVal val="visible"/>
                                      </p:to>
                                    </p:set>
                                    <p:animEffect transition="in" filter="fade">
                                      <p:cBhvr>
                                        <p:cTn id="97" dur="500"/>
                                        <p:tgtEl>
                                          <p:spTgt spid="170"/>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62"/>
                                        </p:tgtEl>
                                        <p:attrNameLst>
                                          <p:attrName>style.visibility</p:attrName>
                                        </p:attrNameLst>
                                      </p:cBhvr>
                                      <p:to>
                                        <p:strVal val="visible"/>
                                      </p:to>
                                    </p:set>
                                    <p:animEffect transition="in" filter="fade">
                                      <p:cBhvr>
                                        <p:cTn id="100" dur="500"/>
                                        <p:tgtEl>
                                          <p:spTgt spid="162"/>
                                        </p:tgtEl>
                                      </p:cBhvr>
                                    </p:animEffect>
                                  </p:childTnLst>
                                </p:cTn>
                              </p:par>
                              <p:par>
                                <p:cTn id="101" presetID="10" presetClass="entr" presetSubtype="0" fill="hold" nodeType="withEffect">
                                  <p:stCondLst>
                                    <p:cond delay="0"/>
                                  </p:stCondLst>
                                  <p:childTnLst>
                                    <p:set>
                                      <p:cBhvr>
                                        <p:cTn id="102" dur="1" fill="hold">
                                          <p:stCondLst>
                                            <p:cond delay="0"/>
                                          </p:stCondLst>
                                        </p:cTn>
                                        <p:tgtEl>
                                          <p:spTgt spid="126"/>
                                        </p:tgtEl>
                                        <p:attrNameLst>
                                          <p:attrName>style.visibility</p:attrName>
                                        </p:attrNameLst>
                                      </p:cBhvr>
                                      <p:to>
                                        <p:strVal val="visible"/>
                                      </p:to>
                                    </p:set>
                                    <p:animEffect transition="in" filter="fade">
                                      <p:cBhvr>
                                        <p:cTn id="103" dur="500"/>
                                        <p:tgtEl>
                                          <p:spTgt spid="126"/>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93"/>
                                        </p:tgtEl>
                                        <p:attrNameLst>
                                          <p:attrName>style.visibility</p:attrName>
                                        </p:attrNameLst>
                                      </p:cBhvr>
                                      <p:to>
                                        <p:strVal val="visible"/>
                                      </p:to>
                                    </p:set>
                                    <p:animEffect transition="in" filter="fade">
                                      <p:cBhvr>
                                        <p:cTn id="106"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animBg="1"/>
      <p:bldP spid="13" grpId="0"/>
      <p:bldP spid="14" grpId="0" animBg="1"/>
      <p:bldP spid="162" grpId="0" animBg="1"/>
      <p:bldP spid="179" grpId="0"/>
      <p:bldP spid="35" grpId="0"/>
      <p:bldP spid="36" grpId="0"/>
      <p:bldP spid="37" grpId="0"/>
      <p:bldP spid="42" grpId="0"/>
      <p:bldP spid="193" grpId="0"/>
      <p:bldP spid="19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26645C4E-E6E7-4A9B-ACA0-609BC1BEDAD3}"/>
              </a:ext>
            </a:extLst>
          </p:cNvPr>
          <p:cNvSpPr/>
          <p:nvPr/>
        </p:nvSpPr>
        <p:spPr>
          <a:xfrm>
            <a:off x="0" y="497169"/>
            <a:ext cx="9462977" cy="594239"/>
          </a:xfrm>
          <a:prstGeom prst="rect">
            <a:avLst/>
          </a:prstGeom>
          <a:solidFill>
            <a:schemeClr val="bg1">
              <a:lumMod val="85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CuadroTexto 13">
            <a:extLst>
              <a:ext uri="{FF2B5EF4-FFF2-40B4-BE49-F238E27FC236}">
                <a16:creationId xmlns:a16="http://schemas.microsoft.com/office/drawing/2014/main" id="{5FD48A9B-E638-45E8-8D1E-57AE4B841A9F}"/>
              </a:ext>
            </a:extLst>
          </p:cNvPr>
          <p:cNvSpPr txBox="1"/>
          <p:nvPr/>
        </p:nvSpPr>
        <p:spPr>
          <a:xfrm>
            <a:off x="2595151" y="515848"/>
            <a:ext cx="5749447" cy="584775"/>
          </a:xfrm>
          <a:prstGeom prst="rect">
            <a:avLst/>
          </a:prstGeom>
          <a:noFill/>
        </p:spPr>
        <p:txBody>
          <a:bodyPr wrap="square" rtlCol="0">
            <a:spAutoFit/>
          </a:bodyPr>
          <a:lstStyle/>
          <a:p>
            <a:pPr algn="ctr"/>
            <a:r>
              <a:rPr lang="es-EC" sz="3200" b="1" dirty="0">
                <a:solidFill>
                  <a:srgbClr val="1D370B"/>
                </a:solidFill>
                <a:effectLst>
                  <a:outerShdw blurRad="38100" dist="38100" dir="2700000" algn="tl">
                    <a:srgbClr val="000000">
                      <a:alpha val="43137"/>
                    </a:srgbClr>
                  </a:outerShdw>
                </a:effectLst>
              </a:rPr>
              <a:t>PROPUESTA</a:t>
            </a:r>
          </a:p>
        </p:txBody>
      </p:sp>
      <p:pic>
        <p:nvPicPr>
          <p:cNvPr id="10" name="Imagen 9">
            <a:extLst>
              <a:ext uri="{FF2B5EF4-FFF2-40B4-BE49-F238E27FC236}">
                <a16:creationId xmlns:a16="http://schemas.microsoft.com/office/drawing/2014/main" id="{DDC5CCE4-095C-4245-8A55-82E3F0AF89EF}"/>
              </a:ext>
            </a:extLst>
          </p:cNvPr>
          <p:cNvPicPr>
            <a:picLocks noChangeAspect="1"/>
          </p:cNvPicPr>
          <p:nvPr/>
        </p:nvPicPr>
        <p:blipFill>
          <a:blip r:embed="rId2">
            <a:clrChange>
              <a:clrFrom>
                <a:srgbClr val="FDEBC7"/>
              </a:clrFrom>
              <a:clrTo>
                <a:srgbClr val="FDEBC7">
                  <a:alpha val="0"/>
                </a:srgbClr>
              </a:clrTo>
            </a:clrChange>
          </a:blip>
          <a:stretch>
            <a:fillRect/>
          </a:stretch>
        </p:blipFill>
        <p:spPr>
          <a:xfrm>
            <a:off x="7923220" y="277117"/>
            <a:ext cx="1941230" cy="1310330"/>
          </a:xfrm>
          <a:prstGeom prst="rect">
            <a:avLst/>
          </a:prstGeom>
        </p:spPr>
      </p:pic>
      <p:pic>
        <p:nvPicPr>
          <p:cNvPr id="16" name="Picture 5">
            <a:extLst>
              <a:ext uri="{FF2B5EF4-FFF2-40B4-BE49-F238E27FC236}">
                <a16:creationId xmlns:a16="http://schemas.microsoft.com/office/drawing/2014/main" id="{83E51D19-D92F-4C53-AE26-B17DDCD90C56}"/>
              </a:ext>
            </a:extLst>
          </p:cNvPr>
          <p:cNvPicPr/>
          <p:nvPr/>
        </p:nvPicPr>
        <p:blipFill>
          <a:blip r:embed="rId3" cstate="print">
            <a:extLst>
              <a:ext uri="{28A0092B-C50C-407E-A947-70E740481C1C}">
                <a14:useLocalDpi xmlns:a14="http://schemas.microsoft.com/office/drawing/2010/main" val="0"/>
              </a:ext>
            </a:extLst>
          </a:blip>
          <a:srcRect b="18382"/>
          <a:stretch>
            <a:fillRect/>
          </a:stretch>
        </p:blipFill>
        <p:spPr bwMode="auto">
          <a:xfrm>
            <a:off x="61901" y="168341"/>
            <a:ext cx="2471350" cy="932282"/>
          </a:xfrm>
          <a:prstGeom prst="rect">
            <a:avLst/>
          </a:prstGeom>
          <a:noFill/>
          <a:ln>
            <a:noFill/>
          </a:ln>
        </p:spPr>
      </p:pic>
      <p:graphicFrame>
        <p:nvGraphicFramePr>
          <p:cNvPr id="17" name="Diagrama 16">
            <a:extLst>
              <a:ext uri="{FF2B5EF4-FFF2-40B4-BE49-F238E27FC236}">
                <a16:creationId xmlns:a16="http://schemas.microsoft.com/office/drawing/2014/main" id="{A55009EF-EA51-455B-9D8A-8A3309E661B6}"/>
              </a:ext>
            </a:extLst>
          </p:cNvPr>
          <p:cNvGraphicFramePr/>
          <p:nvPr>
            <p:extLst>
              <p:ext uri="{D42A27DB-BD31-4B8C-83A1-F6EECF244321}">
                <p14:modId xmlns:p14="http://schemas.microsoft.com/office/powerpoint/2010/main" val="637751411"/>
              </p:ext>
            </p:extLst>
          </p:nvPr>
        </p:nvGraphicFramePr>
        <p:xfrm>
          <a:off x="1287380" y="1441035"/>
          <a:ext cx="8265694" cy="50199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8" name="Picture 2" descr="Armada del Ecuador - Wikipedia, la enciclopedia libre">
            <a:extLst>
              <a:ext uri="{FF2B5EF4-FFF2-40B4-BE49-F238E27FC236}">
                <a16:creationId xmlns:a16="http://schemas.microsoft.com/office/drawing/2014/main" id="{5B728240-3CDA-4928-BC6D-A56067192A65}"/>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1944" y="2852522"/>
            <a:ext cx="1098474" cy="1098474"/>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n 19" descr="Mapa&#10;&#10;Descripción generada automáticamente">
            <a:extLst>
              <a:ext uri="{FF2B5EF4-FFF2-40B4-BE49-F238E27FC236}">
                <a16:creationId xmlns:a16="http://schemas.microsoft.com/office/drawing/2014/main" id="{918C0A8A-F1CA-4247-9152-9B64349DC2DF}"/>
              </a:ext>
            </a:extLst>
          </p:cNvPr>
          <p:cNvPicPr>
            <a:picLocks noChangeAspect="1"/>
          </p:cNvPicPr>
          <p:nvPr/>
        </p:nvPicPr>
        <p:blipFill rotWithShape="1">
          <a:blip r:embed="rId10">
            <a:clrChange>
              <a:clrFrom>
                <a:srgbClr val="FFFFFF"/>
              </a:clrFrom>
              <a:clrTo>
                <a:srgbClr val="FFFFFF">
                  <a:alpha val="0"/>
                </a:srgbClr>
              </a:clrTo>
            </a:clrChange>
            <a:biLevel thresh="25000"/>
            <a:extLst>
              <a:ext uri="{28A0092B-C50C-407E-A947-70E740481C1C}">
                <a14:useLocalDpi xmlns:a14="http://schemas.microsoft.com/office/drawing/2010/main" val="0"/>
              </a:ext>
            </a:extLst>
          </a:blip>
          <a:srcRect b="7522"/>
          <a:stretch/>
        </p:blipFill>
        <p:spPr>
          <a:xfrm>
            <a:off x="8421944" y="5004007"/>
            <a:ext cx="1021128" cy="1456951"/>
          </a:xfrm>
          <a:prstGeom prst="rect">
            <a:avLst/>
          </a:prstGeom>
        </p:spPr>
      </p:pic>
      <p:pic>
        <p:nvPicPr>
          <p:cNvPr id="24" name="Imagen 23" descr="Diagrama&#10;&#10;Descripción generada automáticamente">
            <a:extLst>
              <a:ext uri="{FF2B5EF4-FFF2-40B4-BE49-F238E27FC236}">
                <a16:creationId xmlns:a16="http://schemas.microsoft.com/office/drawing/2014/main" id="{5FDD2D4C-C49E-485B-BFA1-0CEE3A7B3814}"/>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46371" y="3902888"/>
            <a:ext cx="2049619" cy="699870"/>
          </a:xfrm>
          <a:prstGeom prst="rect">
            <a:avLst/>
          </a:prstGeom>
        </p:spPr>
      </p:pic>
      <p:pic>
        <p:nvPicPr>
          <p:cNvPr id="26" name="Imagen 25">
            <a:extLst>
              <a:ext uri="{FF2B5EF4-FFF2-40B4-BE49-F238E27FC236}">
                <a16:creationId xmlns:a16="http://schemas.microsoft.com/office/drawing/2014/main" id="{2E6394D9-0EED-454B-B50D-9FF823163D15}"/>
              </a:ext>
            </a:extLst>
          </p:cNvPr>
          <p:cNvPicPr>
            <a:picLocks noChangeAspect="1"/>
          </p:cNvPicPr>
          <p:nvPr/>
        </p:nvPicPr>
        <p:blipFill>
          <a:blip r:embed="rId12">
            <a:clrChange>
              <a:clrFrom>
                <a:srgbClr val="000000"/>
              </a:clrFrom>
              <a:clrTo>
                <a:srgbClr val="000000">
                  <a:alpha val="0"/>
                </a:srgbClr>
              </a:clrTo>
            </a:clrChange>
          </a:blip>
          <a:stretch>
            <a:fillRect/>
          </a:stretch>
        </p:blipFill>
        <p:spPr>
          <a:xfrm>
            <a:off x="11159180" y="5948687"/>
            <a:ext cx="937659" cy="847883"/>
          </a:xfrm>
          <a:prstGeom prst="rect">
            <a:avLst/>
          </a:prstGeom>
        </p:spPr>
      </p:pic>
    </p:spTree>
    <p:extLst>
      <p:ext uri="{BB962C8B-B14F-4D97-AF65-F5344CB8AC3E}">
        <p14:creationId xmlns:p14="http://schemas.microsoft.com/office/powerpoint/2010/main" val="40186601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par>
                                <p:cTn id="15" presetID="16" presetClass="entr" presetSubtype="21"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A4D28A8D-5444-475E-8E3A-87295E28E751}"/>
              </a:ext>
            </a:extLst>
          </p:cNvPr>
          <p:cNvSpPr/>
          <p:nvPr/>
        </p:nvSpPr>
        <p:spPr>
          <a:xfrm>
            <a:off x="0" y="497169"/>
            <a:ext cx="9462977" cy="594239"/>
          </a:xfrm>
          <a:prstGeom prst="rect">
            <a:avLst/>
          </a:prstGeom>
          <a:solidFill>
            <a:schemeClr val="bg1">
              <a:lumMod val="85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Rectángulo 4">
            <a:extLst>
              <a:ext uri="{FF2B5EF4-FFF2-40B4-BE49-F238E27FC236}">
                <a16:creationId xmlns:a16="http://schemas.microsoft.com/office/drawing/2014/main" id="{54A46C6F-1185-481C-AB7B-C4A84A560890}"/>
              </a:ext>
            </a:extLst>
          </p:cNvPr>
          <p:cNvSpPr/>
          <p:nvPr/>
        </p:nvSpPr>
        <p:spPr>
          <a:xfrm>
            <a:off x="756155" y="2111108"/>
            <a:ext cx="7252306" cy="646331"/>
          </a:xfrm>
          <a:prstGeom prst="rect">
            <a:avLst/>
          </a:prstGeom>
          <a:solidFill>
            <a:schemeClr val="tx2">
              <a:lumMod val="20000"/>
              <a:lumOff val="80000"/>
            </a:schemeClr>
          </a:solidFill>
        </p:spPr>
        <p:txBody>
          <a:bodyPr wrap="none">
            <a:spAutoFit/>
          </a:bodyPr>
          <a:lstStyle/>
          <a:p>
            <a:r>
              <a:rPr lang="es-EC" sz="3600" dirty="0"/>
              <a:t>Beneficio para el personal militar </a:t>
            </a:r>
          </a:p>
        </p:txBody>
      </p:sp>
      <p:sp>
        <p:nvSpPr>
          <p:cNvPr id="6" name="Rectángulo 5">
            <a:extLst>
              <a:ext uri="{FF2B5EF4-FFF2-40B4-BE49-F238E27FC236}">
                <a16:creationId xmlns:a16="http://schemas.microsoft.com/office/drawing/2014/main" id="{5BEE6912-4AC3-4ACF-B910-29C42092FACA}"/>
              </a:ext>
            </a:extLst>
          </p:cNvPr>
          <p:cNvSpPr/>
          <p:nvPr/>
        </p:nvSpPr>
        <p:spPr>
          <a:xfrm>
            <a:off x="3780994" y="3913219"/>
            <a:ext cx="6451574" cy="646331"/>
          </a:xfrm>
          <a:prstGeom prst="rect">
            <a:avLst/>
          </a:prstGeom>
          <a:solidFill>
            <a:schemeClr val="tx2">
              <a:lumMod val="60000"/>
              <a:lumOff val="40000"/>
            </a:schemeClr>
          </a:solidFill>
        </p:spPr>
        <p:txBody>
          <a:bodyPr wrap="none">
            <a:spAutoFit/>
          </a:bodyPr>
          <a:lstStyle/>
          <a:p>
            <a:r>
              <a:rPr lang="es-EC" sz="3600" dirty="0"/>
              <a:t>Prepararse de manera óptima </a:t>
            </a:r>
          </a:p>
        </p:txBody>
      </p:sp>
      <p:sp>
        <p:nvSpPr>
          <p:cNvPr id="7" name="Rectángulo 6">
            <a:extLst>
              <a:ext uri="{FF2B5EF4-FFF2-40B4-BE49-F238E27FC236}">
                <a16:creationId xmlns:a16="http://schemas.microsoft.com/office/drawing/2014/main" id="{801DD578-1FE7-443A-8EDF-BE56AA3AFA34}"/>
              </a:ext>
            </a:extLst>
          </p:cNvPr>
          <p:cNvSpPr/>
          <p:nvPr/>
        </p:nvSpPr>
        <p:spPr>
          <a:xfrm>
            <a:off x="5554579" y="4794953"/>
            <a:ext cx="5789534" cy="646331"/>
          </a:xfrm>
          <a:prstGeom prst="rect">
            <a:avLst/>
          </a:prstGeom>
          <a:solidFill>
            <a:schemeClr val="bg1"/>
          </a:solidFill>
        </p:spPr>
        <p:txBody>
          <a:bodyPr wrap="none">
            <a:spAutoFit/>
          </a:bodyPr>
          <a:lstStyle/>
          <a:p>
            <a:r>
              <a:rPr lang="es-EC" sz="3600" dirty="0">
                <a:solidFill>
                  <a:schemeClr val="accent2">
                    <a:lumMod val="50000"/>
                  </a:schemeClr>
                </a:solidFill>
              </a:rPr>
              <a:t>Pruebas físicas semestrales</a:t>
            </a:r>
          </a:p>
        </p:txBody>
      </p:sp>
      <p:sp>
        <p:nvSpPr>
          <p:cNvPr id="9" name="CuadroTexto 8">
            <a:extLst>
              <a:ext uri="{FF2B5EF4-FFF2-40B4-BE49-F238E27FC236}">
                <a16:creationId xmlns:a16="http://schemas.microsoft.com/office/drawing/2014/main" id="{C14C2C7C-287F-46D7-B0BA-93C76ABA818D}"/>
              </a:ext>
            </a:extLst>
          </p:cNvPr>
          <p:cNvSpPr txBox="1"/>
          <p:nvPr/>
        </p:nvSpPr>
        <p:spPr>
          <a:xfrm>
            <a:off x="2595151" y="515848"/>
            <a:ext cx="5749447" cy="584775"/>
          </a:xfrm>
          <a:prstGeom prst="rect">
            <a:avLst/>
          </a:prstGeom>
          <a:noFill/>
        </p:spPr>
        <p:txBody>
          <a:bodyPr wrap="square" rtlCol="0">
            <a:spAutoFit/>
          </a:bodyPr>
          <a:lstStyle/>
          <a:p>
            <a:pPr algn="ctr"/>
            <a:r>
              <a:rPr lang="es-EC" sz="3200" b="1" dirty="0">
                <a:solidFill>
                  <a:srgbClr val="1D370B"/>
                </a:solidFill>
                <a:effectLst>
                  <a:outerShdw blurRad="38100" dist="38100" dir="2700000" algn="tl">
                    <a:srgbClr val="000000">
                      <a:alpha val="43137"/>
                    </a:srgbClr>
                  </a:outerShdw>
                </a:effectLst>
              </a:rPr>
              <a:t>JUSTIFICACIÓN</a:t>
            </a:r>
          </a:p>
        </p:txBody>
      </p:sp>
      <p:pic>
        <p:nvPicPr>
          <p:cNvPr id="13" name="Picture 5">
            <a:extLst>
              <a:ext uri="{FF2B5EF4-FFF2-40B4-BE49-F238E27FC236}">
                <a16:creationId xmlns:a16="http://schemas.microsoft.com/office/drawing/2014/main" id="{ABF8065A-B164-462A-9F95-86FB560C3D43}"/>
              </a:ext>
            </a:extLst>
          </p:cNvPr>
          <p:cNvPicPr/>
          <p:nvPr/>
        </p:nvPicPr>
        <p:blipFill>
          <a:blip r:embed="rId2" cstate="print">
            <a:extLst>
              <a:ext uri="{28A0092B-C50C-407E-A947-70E740481C1C}">
                <a14:useLocalDpi xmlns:a14="http://schemas.microsoft.com/office/drawing/2010/main" val="0"/>
              </a:ext>
            </a:extLst>
          </a:blip>
          <a:srcRect b="18382"/>
          <a:stretch>
            <a:fillRect/>
          </a:stretch>
        </p:blipFill>
        <p:spPr bwMode="auto">
          <a:xfrm>
            <a:off x="61901" y="168341"/>
            <a:ext cx="2471350" cy="932282"/>
          </a:xfrm>
          <a:prstGeom prst="rect">
            <a:avLst/>
          </a:prstGeom>
          <a:noFill/>
          <a:ln>
            <a:noFill/>
          </a:ln>
        </p:spPr>
      </p:pic>
      <p:pic>
        <p:nvPicPr>
          <p:cNvPr id="20" name="Imagen 19">
            <a:extLst>
              <a:ext uri="{FF2B5EF4-FFF2-40B4-BE49-F238E27FC236}">
                <a16:creationId xmlns:a16="http://schemas.microsoft.com/office/drawing/2014/main" id="{15233F8A-605A-4ABE-8DAE-67BE136671F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72313" y="549531"/>
            <a:ext cx="2224536" cy="1473756"/>
          </a:xfrm>
          <a:prstGeom prst="rect">
            <a:avLst/>
          </a:prstGeom>
        </p:spPr>
      </p:pic>
      <p:sp>
        <p:nvSpPr>
          <p:cNvPr id="21" name="Rectángulo 20">
            <a:extLst>
              <a:ext uri="{FF2B5EF4-FFF2-40B4-BE49-F238E27FC236}">
                <a16:creationId xmlns:a16="http://schemas.microsoft.com/office/drawing/2014/main" id="{584D755F-0425-428F-8646-ADE535B0348D}"/>
              </a:ext>
            </a:extLst>
          </p:cNvPr>
          <p:cNvSpPr/>
          <p:nvPr/>
        </p:nvSpPr>
        <p:spPr>
          <a:xfrm>
            <a:off x="2461557" y="3031485"/>
            <a:ext cx="5812810" cy="646331"/>
          </a:xfrm>
          <a:prstGeom prst="rect">
            <a:avLst/>
          </a:prstGeom>
          <a:solidFill>
            <a:schemeClr val="accent2">
              <a:lumMod val="40000"/>
              <a:lumOff val="60000"/>
            </a:schemeClr>
          </a:solidFill>
        </p:spPr>
        <p:txBody>
          <a:bodyPr wrap="none">
            <a:spAutoFit/>
          </a:bodyPr>
          <a:lstStyle/>
          <a:p>
            <a:r>
              <a:rPr lang="es-EC" sz="3600" dirty="0"/>
              <a:t>Deficiencia en test 2 millas</a:t>
            </a:r>
          </a:p>
        </p:txBody>
      </p:sp>
      <p:pic>
        <p:nvPicPr>
          <p:cNvPr id="23" name="Picture 8" descr="http://www.soymaratonista.com/wp-content/uploads/2010/12/Fartlek.jpg">
            <a:extLst>
              <a:ext uri="{FF2B5EF4-FFF2-40B4-BE49-F238E27FC236}">
                <a16:creationId xmlns:a16="http://schemas.microsoft.com/office/drawing/2014/main" id="{7DCF8742-E31F-4869-A5EE-BB9D1E1C423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416" y="4559550"/>
            <a:ext cx="3130096" cy="2130109"/>
          </a:xfrm>
          <a:prstGeom prst="rect">
            <a:avLst/>
          </a:prstGeom>
          <a:noFill/>
          <a:extLst>
            <a:ext uri="{909E8E84-426E-40DD-AFC4-6F175D3DCCD1}">
              <a14:hiddenFill xmlns:a14="http://schemas.microsoft.com/office/drawing/2010/main">
                <a:solidFill>
                  <a:srgbClr val="FFFFFF"/>
                </a:solidFill>
              </a14:hiddenFill>
            </a:ext>
          </a:extLst>
        </p:spPr>
      </p:pic>
      <p:pic>
        <p:nvPicPr>
          <p:cNvPr id="25" name="Imagen 24">
            <a:extLst>
              <a:ext uri="{FF2B5EF4-FFF2-40B4-BE49-F238E27FC236}">
                <a16:creationId xmlns:a16="http://schemas.microsoft.com/office/drawing/2014/main" id="{C3F8559A-EE28-4E28-A560-52AFB4C4C277}"/>
              </a:ext>
            </a:extLst>
          </p:cNvPr>
          <p:cNvPicPr>
            <a:picLocks noChangeAspect="1"/>
          </p:cNvPicPr>
          <p:nvPr/>
        </p:nvPicPr>
        <p:blipFill>
          <a:blip r:embed="rId5">
            <a:clrChange>
              <a:clrFrom>
                <a:srgbClr val="000000"/>
              </a:clrFrom>
              <a:clrTo>
                <a:srgbClr val="000000">
                  <a:alpha val="0"/>
                </a:srgbClr>
              </a:clrTo>
            </a:clrChange>
          </a:blip>
          <a:stretch>
            <a:fillRect/>
          </a:stretch>
        </p:blipFill>
        <p:spPr>
          <a:xfrm>
            <a:off x="11159180" y="5948687"/>
            <a:ext cx="937659" cy="847883"/>
          </a:xfrm>
          <a:prstGeom prst="rect">
            <a:avLst/>
          </a:prstGeom>
        </p:spPr>
      </p:pic>
    </p:spTree>
    <p:extLst>
      <p:ext uri="{BB962C8B-B14F-4D97-AF65-F5344CB8AC3E}">
        <p14:creationId xmlns:p14="http://schemas.microsoft.com/office/powerpoint/2010/main" val="151668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inVertical)">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A2F08738-6366-47A3-B111-E4E28203A4F1}"/>
              </a:ext>
            </a:extLst>
          </p:cNvPr>
          <p:cNvSpPr/>
          <p:nvPr/>
        </p:nvSpPr>
        <p:spPr>
          <a:xfrm>
            <a:off x="198033" y="1720840"/>
            <a:ext cx="9573764" cy="3416320"/>
          </a:xfrm>
          <a:prstGeom prst="rect">
            <a:avLst/>
          </a:prstGeom>
          <a:solidFill>
            <a:schemeClr val="accent2">
              <a:lumMod val="40000"/>
              <a:lumOff val="60000"/>
            </a:schemeClr>
          </a:solidFill>
          <a:ln w="38100">
            <a:solidFill>
              <a:schemeClr val="accent2"/>
            </a:solidFill>
          </a:ln>
        </p:spPr>
        <p:txBody>
          <a:bodyPr wrap="square">
            <a:spAutoFit/>
          </a:bodyPr>
          <a:lstStyle/>
          <a:p>
            <a:pPr algn="just"/>
            <a:r>
              <a:rPr lang="es-EC" sz="3600" dirty="0"/>
              <a:t>Incrementar la capacidad aeróbica del personal naval, mediante la ejecución de un protocolo de entrenamiento intervalado de alta intensidad (HIIT) y entrenamiento continuo, orientados a mejorar el test de las 2 millas de las pruebas físicas militares.</a:t>
            </a:r>
          </a:p>
        </p:txBody>
      </p:sp>
      <p:sp>
        <p:nvSpPr>
          <p:cNvPr id="5" name="Rectángulo 4">
            <a:extLst>
              <a:ext uri="{FF2B5EF4-FFF2-40B4-BE49-F238E27FC236}">
                <a16:creationId xmlns:a16="http://schemas.microsoft.com/office/drawing/2014/main" id="{B18FAB1D-2954-4097-BABD-AF8F7B52393B}"/>
              </a:ext>
            </a:extLst>
          </p:cNvPr>
          <p:cNvSpPr/>
          <p:nvPr/>
        </p:nvSpPr>
        <p:spPr>
          <a:xfrm>
            <a:off x="0" y="497169"/>
            <a:ext cx="9462977" cy="594239"/>
          </a:xfrm>
          <a:prstGeom prst="rect">
            <a:avLst/>
          </a:prstGeom>
          <a:solidFill>
            <a:schemeClr val="bg1">
              <a:lumMod val="85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CuadroTexto 9">
            <a:extLst>
              <a:ext uri="{FF2B5EF4-FFF2-40B4-BE49-F238E27FC236}">
                <a16:creationId xmlns:a16="http://schemas.microsoft.com/office/drawing/2014/main" id="{357C31DB-3225-4F21-9E3D-E8F18373F29D}"/>
              </a:ext>
            </a:extLst>
          </p:cNvPr>
          <p:cNvSpPr txBox="1"/>
          <p:nvPr/>
        </p:nvSpPr>
        <p:spPr>
          <a:xfrm>
            <a:off x="2595151" y="515848"/>
            <a:ext cx="5749447" cy="584775"/>
          </a:xfrm>
          <a:prstGeom prst="rect">
            <a:avLst/>
          </a:prstGeom>
          <a:noFill/>
        </p:spPr>
        <p:txBody>
          <a:bodyPr wrap="square" rtlCol="0">
            <a:spAutoFit/>
          </a:bodyPr>
          <a:lstStyle/>
          <a:p>
            <a:pPr algn="ctr"/>
            <a:r>
              <a:rPr lang="es-EC" sz="3200" b="1" dirty="0">
                <a:solidFill>
                  <a:srgbClr val="1D370B"/>
                </a:solidFill>
                <a:effectLst>
                  <a:outerShdw blurRad="38100" dist="38100" dir="2700000" algn="tl">
                    <a:srgbClr val="000000">
                      <a:alpha val="43137"/>
                    </a:srgbClr>
                  </a:outerShdw>
                </a:effectLst>
              </a:rPr>
              <a:t>OBJETIVO DE LA PROPUESTA</a:t>
            </a:r>
          </a:p>
        </p:txBody>
      </p:sp>
      <p:pic>
        <p:nvPicPr>
          <p:cNvPr id="12" name="Picture 5">
            <a:extLst>
              <a:ext uri="{FF2B5EF4-FFF2-40B4-BE49-F238E27FC236}">
                <a16:creationId xmlns:a16="http://schemas.microsoft.com/office/drawing/2014/main" id="{46458B83-1F25-4C97-A279-775F4C57C6B4}"/>
              </a:ext>
            </a:extLst>
          </p:cNvPr>
          <p:cNvPicPr/>
          <p:nvPr/>
        </p:nvPicPr>
        <p:blipFill>
          <a:blip r:embed="rId2" cstate="print">
            <a:extLst>
              <a:ext uri="{28A0092B-C50C-407E-A947-70E740481C1C}">
                <a14:useLocalDpi xmlns:a14="http://schemas.microsoft.com/office/drawing/2010/main" val="0"/>
              </a:ext>
            </a:extLst>
          </a:blip>
          <a:srcRect b="18382"/>
          <a:stretch>
            <a:fillRect/>
          </a:stretch>
        </p:blipFill>
        <p:spPr bwMode="auto">
          <a:xfrm>
            <a:off x="61901" y="168341"/>
            <a:ext cx="2471350" cy="932282"/>
          </a:xfrm>
          <a:prstGeom prst="rect">
            <a:avLst/>
          </a:prstGeom>
          <a:noFill/>
          <a:ln>
            <a:noFill/>
          </a:ln>
        </p:spPr>
      </p:pic>
      <p:pic>
        <p:nvPicPr>
          <p:cNvPr id="16" name="Imagen 15">
            <a:extLst>
              <a:ext uri="{FF2B5EF4-FFF2-40B4-BE49-F238E27FC236}">
                <a16:creationId xmlns:a16="http://schemas.microsoft.com/office/drawing/2014/main" id="{0580CF99-3215-4DE0-AE54-ED1A36C7F24B}"/>
              </a:ext>
            </a:extLst>
          </p:cNvPr>
          <p:cNvPicPr>
            <a:picLocks noChangeAspect="1"/>
          </p:cNvPicPr>
          <p:nvPr/>
        </p:nvPicPr>
        <p:blipFill>
          <a:blip r:embed="rId3"/>
          <a:stretch>
            <a:fillRect/>
          </a:stretch>
        </p:blipFill>
        <p:spPr>
          <a:xfrm>
            <a:off x="8495192" y="4676512"/>
            <a:ext cx="3188368" cy="1958373"/>
          </a:xfrm>
          <a:prstGeom prst="rect">
            <a:avLst/>
          </a:prstGeom>
          <a:effectLst>
            <a:softEdge rad="31750"/>
          </a:effectLst>
        </p:spPr>
      </p:pic>
      <p:pic>
        <p:nvPicPr>
          <p:cNvPr id="17" name="Picture 2" descr="Guía de entrevista a funcionario. Preguntas para los funcionarios: | by  Cultura Popular | Organismos de recolección de datos | Medium">
            <a:extLst>
              <a:ext uri="{FF2B5EF4-FFF2-40B4-BE49-F238E27FC236}">
                <a16:creationId xmlns:a16="http://schemas.microsoft.com/office/drawing/2014/main" id="{C90383EB-C00F-4977-B168-C0B6A4774D9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424385">
            <a:off x="8948169" y="68688"/>
            <a:ext cx="1297360" cy="1620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55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44B75A3D-0133-4BB1-A58E-8330C7EBF6F4}"/>
              </a:ext>
            </a:extLst>
          </p:cNvPr>
          <p:cNvSpPr/>
          <p:nvPr/>
        </p:nvSpPr>
        <p:spPr>
          <a:xfrm>
            <a:off x="2908624" y="1379300"/>
            <a:ext cx="5867312" cy="461665"/>
          </a:xfrm>
          <a:prstGeom prst="rect">
            <a:avLst/>
          </a:prstGeom>
          <a:solidFill>
            <a:schemeClr val="accent2">
              <a:lumMod val="60000"/>
              <a:lumOff val="40000"/>
            </a:schemeClr>
          </a:solidFill>
          <a:ln w="38100">
            <a:solidFill>
              <a:schemeClr val="bg1"/>
            </a:solidFill>
          </a:ln>
        </p:spPr>
        <p:txBody>
          <a:bodyPr wrap="none">
            <a:spAutoFit/>
          </a:bodyPr>
          <a:lstStyle/>
          <a:p>
            <a:r>
              <a:rPr lang="es-EC" sz="2400" dirty="0"/>
              <a:t>Protocolo de Entrenamiento - 7 semanas </a:t>
            </a:r>
          </a:p>
        </p:txBody>
      </p:sp>
      <p:sp>
        <p:nvSpPr>
          <p:cNvPr id="7" name="Rectángulo 6">
            <a:extLst>
              <a:ext uri="{FF2B5EF4-FFF2-40B4-BE49-F238E27FC236}">
                <a16:creationId xmlns:a16="http://schemas.microsoft.com/office/drawing/2014/main" id="{4AF907CD-502A-4688-9481-9E14A8934848}"/>
              </a:ext>
            </a:extLst>
          </p:cNvPr>
          <p:cNvSpPr/>
          <p:nvPr/>
        </p:nvSpPr>
        <p:spPr>
          <a:xfrm>
            <a:off x="0" y="497169"/>
            <a:ext cx="9462977" cy="594239"/>
          </a:xfrm>
          <a:prstGeom prst="rect">
            <a:avLst/>
          </a:prstGeom>
          <a:solidFill>
            <a:schemeClr val="bg1">
              <a:lumMod val="85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CuadroTexto 10">
            <a:extLst>
              <a:ext uri="{FF2B5EF4-FFF2-40B4-BE49-F238E27FC236}">
                <a16:creationId xmlns:a16="http://schemas.microsoft.com/office/drawing/2014/main" id="{F85D939E-7EAE-4B11-A557-E51ACB388624}"/>
              </a:ext>
            </a:extLst>
          </p:cNvPr>
          <p:cNvSpPr txBox="1"/>
          <p:nvPr/>
        </p:nvSpPr>
        <p:spPr>
          <a:xfrm>
            <a:off x="2595151" y="515848"/>
            <a:ext cx="6494258" cy="584775"/>
          </a:xfrm>
          <a:prstGeom prst="rect">
            <a:avLst/>
          </a:prstGeom>
          <a:noFill/>
        </p:spPr>
        <p:txBody>
          <a:bodyPr wrap="square" rtlCol="0">
            <a:spAutoFit/>
          </a:bodyPr>
          <a:lstStyle/>
          <a:p>
            <a:pPr algn="ctr"/>
            <a:r>
              <a:rPr lang="es-EC" sz="3200" b="1" dirty="0">
                <a:solidFill>
                  <a:srgbClr val="1D370B"/>
                </a:solidFill>
                <a:effectLst>
                  <a:outerShdw blurRad="38100" dist="38100" dir="2700000" algn="tl">
                    <a:srgbClr val="000000">
                      <a:alpha val="43137"/>
                    </a:srgbClr>
                  </a:outerShdw>
                </a:effectLst>
              </a:rPr>
              <a:t>DISEÑO DE LA PROPUESTA</a:t>
            </a:r>
          </a:p>
        </p:txBody>
      </p:sp>
      <p:pic>
        <p:nvPicPr>
          <p:cNvPr id="13" name="Picture 5">
            <a:extLst>
              <a:ext uri="{FF2B5EF4-FFF2-40B4-BE49-F238E27FC236}">
                <a16:creationId xmlns:a16="http://schemas.microsoft.com/office/drawing/2014/main" id="{DA9062C3-2D36-4389-82CE-5867BD1CAE3D}"/>
              </a:ext>
            </a:extLst>
          </p:cNvPr>
          <p:cNvPicPr/>
          <p:nvPr/>
        </p:nvPicPr>
        <p:blipFill>
          <a:blip r:embed="rId2" cstate="print">
            <a:extLst>
              <a:ext uri="{28A0092B-C50C-407E-A947-70E740481C1C}">
                <a14:useLocalDpi xmlns:a14="http://schemas.microsoft.com/office/drawing/2010/main" val="0"/>
              </a:ext>
            </a:extLst>
          </a:blip>
          <a:srcRect b="18382"/>
          <a:stretch>
            <a:fillRect/>
          </a:stretch>
        </p:blipFill>
        <p:spPr bwMode="auto">
          <a:xfrm>
            <a:off x="61901" y="168341"/>
            <a:ext cx="2471350" cy="932282"/>
          </a:xfrm>
          <a:prstGeom prst="rect">
            <a:avLst/>
          </a:prstGeom>
          <a:noFill/>
          <a:ln>
            <a:noFill/>
          </a:ln>
        </p:spPr>
      </p:pic>
      <p:graphicFrame>
        <p:nvGraphicFramePr>
          <p:cNvPr id="14" name="Tabla 13">
            <a:extLst>
              <a:ext uri="{FF2B5EF4-FFF2-40B4-BE49-F238E27FC236}">
                <a16:creationId xmlns:a16="http://schemas.microsoft.com/office/drawing/2014/main" id="{739F839B-5473-442F-9F1E-C55E4B3FD0DF}"/>
              </a:ext>
            </a:extLst>
          </p:cNvPr>
          <p:cNvGraphicFramePr>
            <a:graphicFrameLocks noGrp="1"/>
          </p:cNvGraphicFramePr>
          <p:nvPr>
            <p:extLst>
              <p:ext uri="{D42A27DB-BD31-4B8C-83A1-F6EECF244321}">
                <p14:modId xmlns:p14="http://schemas.microsoft.com/office/powerpoint/2010/main" val="672384879"/>
              </p:ext>
            </p:extLst>
          </p:nvPr>
        </p:nvGraphicFramePr>
        <p:xfrm>
          <a:off x="1058822" y="2154276"/>
          <a:ext cx="8808508" cy="2788498"/>
        </p:xfrm>
        <a:graphic>
          <a:graphicData uri="http://schemas.openxmlformats.org/drawingml/2006/table">
            <a:tbl>
              <a:tblPr firstRow="1" firstCol="1" bandRow="1">
                <a:tableStyleId>{5C22544A-7EE6-4342-B048-85BDC9FD1C3A}</a:tableStyleId>
              </a:tblPr>
              <a:tblGrid>
                <a:gridCol w="2817142">
                  <a:extLst>
                    <a:ext uri="{9D8B030D-6E8A-4147-A177-3AD203B41FA5}">
                      <a16:colId xmlns:a16="http://schemas.microsoft.com/office/drawing/2014/main" val="932225901"/>
                    </a:ext>
                  </a:extLst>
                </a:gridCol>
                <a:gridCol w="5991366">
                  <a:extLst>
                    <a:ext uri="{9D8B030D-6E8A-4147-A177-3AD203B41FA5}">
                      <a16:colId xmlns:a16="http://schemas.microsoft.com/office/drawing/2014/main" val="3938064308"/>
                    </a:ext>
                  </a:extLst>
                </a:gridCol>
              </a:tblGrid>
              <a:tr h="479742">
                <a:tc>
                  <a:txBody>
                    <a:bodyPr/>
                    <a:lstStyle/>
                    <a:p>
                      <a:pPr algn="ctr">
                        <a:lnSpc>
                          <a:spcPct val="107000"/>
                        </a:lnSpc>
                      </a:pPr>
                      <a:r>
                        <a:rPr lang="es-EC" sz="2000" dirty="0">
                          <a:effectLst/>
                          <a:latin typeface="Calibri" panose="020F0502020204030204" pitchFamily="34" charset="0"/>
                          <a:cs typeface="Times New Roman" panose="02020603050405020304" pitchFamily="18" charset="0"/>
                        </a:rPr>
                        <a:t>SEMANAS</a:t>
                      </a:r>
                      <a:endParaRPr lang="es-EC" sz="1400" dirty="0">
                        <a:effectLst/>
                        <a:latin typeface="Calibri" panose="020F0502020204030204" pitchFamily="34" charset="0"/>
                        <a:cs typeface="Times New Roman" panose="02020603050405020304" pitchFamily="18" charset="0"/>
                      </a:endParaRPr>
                    </a:p>
                  </a:txBody>
                  <a:tcPr marL="22867" marR="22867" marT="0" marB="0" anchor="ctr"/>
                </a:tc>
                <a:tc>
                  <a:txBody>
                    <a:bodyPr/>
                    <a:lstStyle/>
                    <a:p>
                      <a:pPr indent="180340" algn="ctr">
                        <a:lnSpc>
                          <a:spcPct val="200000"/>
                        </a:lnSpc>
                      </a:pPr>
                      <a:r>
                        <a:rPr lang="es-ES" sz="1800" dirty="0">
                          <a:effectLst/>
                        </a:rPr>
                        <a:t>ACTIVIDADES</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extLst>
                  <a:ext uri="{0D108BD9-81ED-4DB2-BD59-A6C34878D82A}">
                    <a16:rowId xmlns:a16="http://schemas.microsoft.com/office/drawing/2014/main" val="1180805596"/>
                  </a:ext>
                </a:extLst>
              </a:tr>
              <a:tr h="1177708">
                <a:tc>
                  <a:txBody>
                    <a:bodyPr/>
                    <a:lstStyle/>
                    <a:p>
                      <a:pPr indent="180340" algn="ctr">
                        <a:lnSpc>
                          <a:spcPct val="200000"/>
                        </a:lnSpc>
                      </a:pPr>
                      <a:r>
                        <a:rPr lang="es-ES" sz="1600" dirty="0">
                          <a:effectLst/>
                        </a:rPr>
                        <a:t>SEMANA 1</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a:txBody>
                    <a:bodyPr/>
                    <a:lstStyle/>
                    <a:p>
                      <a:pPr lvl="0" algn="ctr"/>
                      <a:r>
                        <a:rPr lang="es-EC" sz="1800" kern="1200" dirty="0">
                          <a:solidFill>
                            <a:schemeClr val="dk1"/>
                          </a:solidFill>
                          <a:effectLst/>
                          <a:latin typeface="+mn-lt"/>
                          <a:ea typeface="+mn-ea"/>
                          <a:cs typeface="+mn-cs"/>
                        </a:rPr>
                        <a:t>Semana de Pre-Test y diagnóstico inicial.</a:t>
                      </a:r>
                    </a:p>
                  </a:txBody>
                  <a:tcPr marL="22867" marR="22867" marT="0" marB="0" anchor="ctr"/>
                </a:tc>
                <a:extLst>
                  <a:ext uri="{0D108BD9-81ED-4DB2-BD59-A6C34878D82A}">
                    <a16:rowId xmlns:a16="http://schemas.microsoft.com/office/drawing/2014/main" val="2129756479"/>
                  </a:ext>
                </a:extLst>
              </a:tr>
              <a:tr h="565524">
                <a:tc>
                  <a:txBody>
                    <a:bodyPr/>
                    <a:lstStyle/>
                    <a:p>
                      <a:pPr indent="180340" algn="ctr">
                        <a:lnSpc>
                          <a:spcPct val="200000"/>
                        </a:lnSpc>
                      </a:pPr>
                      <a:r>
                        <a:rPr lang="es-ES" sz="1600" dirty="0">
                          <a:effectLst/>
                        </a:rPr>
                        <a:t>SEMANA 2- SEMANA 6</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a:txBody>
                    <a:bodyPr/>
                    <a:lstStyle/>
                    <a:p>
                      <a:pPr lvl="0" algn="just"/>
                      <a:r>
                        <a:rPr lang="es-EC" sz="1800" kern="1200" dirty="0">
                          <a:solidFill>
                            <a:schemeClr val="dk1"/>
                          </a:solidFill>
                          <a:effectLst/>
                          <a:latin typeface="+mn-lt"/>
                          <a:ea typeface="+mn-ea"/>
                          <a:cs typeface="+mn-cs"/>
                        </a:rPr>
                        <a:t>Realización de entrenamientos intervalados de alta intensidad (HIIT) y entrenamientos aeróbicos continuos.</a:t>
                      </a:r>
                    </a:p>
                  </a:txBody>
                  <a:tcPr marL="22867" marR="22867" marT="0" marB="0" anchor="ctr"/>
                </a:tc>
                <a:extLst>
                  <a:ext uri="{0D108BD9-81ED-4DB2-BD59-A6C34878D82A}">
                    <a16:rowId xmlns:a16="http://schemas.microsoft.com/office/drawing/2014/main" val="4050903855"/>
                  </a:ext>
                </a:extLst>
              </a:tr>
              <a:tr h="565524">
                <a:tc>
                  <a:txBody>
                    <a:bodyPr/>
                    <a:lstStyle/>
                    <a:p>
                      <a:pPr indent="180340" algn="ctr">
                        <a:lnSpc>
                          <a:spcPct val="200000"/>
                        </a:lnSpc>
                      </a:pPr>
                      <a:r>
                        <a:rPr lang="es-ES" sz="1600" dirty="0">
                          <a:effectLst/>
                        </a:rPr>
                        <a:t>SEMANA 7</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a:txBody>
                    <a:bodyPr/>
                    <a:lstStyle/>
                    <a:p>
                      <a:pPr indent="180340" algn="ctr">
                        <a:lnSpc>
                          <a:spcPct val="200000"/>
                        </a:lnSpc>
                      </a:pPr>
                      <a:r>
                        <a:rPr lang="es-EC" sz="1800" kern="1200" dirty="0">
                          <a:solidFill>
                            <a:schemeClr val="dk1"/>
                          </a:solidFill>
                          <a:effectLst/>
                          <a:latin typeface="+mn-lt"/>
                          <a:ea typeface="+mn-ea"/>
                          <a:cs typeface="+mn-cs"/>
                        </a:rPr>
                        <a:t>Semana de Post-Test y diagnóstico final.</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extLst>
                  <a:ext uri="{0D108BD9-81ED-4DB2-BD59-A6C34878D82A}">
                    <a16:rowId xmlns:a16="http://schemas.microsoft.com/office/drawing/2014/main" val="3248368212"/>
                  </a:ext>
                </a:extLst>
              </a:tr>
            </a:tbl>
          </a:graphicData>
        </a:graphic>
      </p:graphicFrame>
      <p:pic>
        <p:nvPicPr>
          <p:cNvPr id="15" name="Picture 2" descr="Guía de entrevista a funcionario. Preguntas para los funcionarios: | by  Cultura Popular | Organismos de recolección de datos | Medium">
            <a:extLst>
              <a:ext uri="{FF2B5EF4-FFF2-40B4-BE49-F238E27FC236}">
                <a16:creationId xmlns:a16="http://schemas.microsoft.com/office/drawing/2014/main" id="{8521F319-82FF-4393-9D4C-ADD5FF845B0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424385">
            <a:off x="8948168" y="130853"/>
            <a:ext cx="1297360" cy="1620087"/>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C7D8E0D2-026E-4071-B98F-B8389586AE61}"/>
              </a:ext>
            </a:extLst>
          </p:cNvPr>
          <p:cNvPicPr>
            <a:picLocks noChangeAspect="1"/>
          </p:cNvPicPr>
          <p:nvPr/>
        </p:nvPicPr>
        <p:blipFill>
          <a:blip r:embed="rId4">
            <a:clrChange>
              <a:clrFrom>
                <a:srgbClr val="E6E6E6"/>
              </a:clrFrom>
              <a:clrTo>
                <a:srgbClr val="E6E6E6">
                  <a:alpha val="0"/>
                </a:srgbClr>
              </a:clrTo>
            </a:clrChange>
            <a:extLst>
              <a:ext uri="{28A0092B-C50C-407E-A947-70E740481C1C}">
                <a14:useLocalDpi xmlns:a14="http://schemas.microsoft.com/office/drawing/2010/main" val="0"/>
              </a:ext>
            </a:extLst>
          </a:blip>
          <a:stretch>
            <a:fillRect/>
          </a:stretch>
        </p:blipFill>
        <p:spPr>
          <a:xfrm>
            <a:off x="4482143" y="5160502"/>
            <a:ext cx="1961865" cy="1671850"/>
          </a:xfrm>
          <a:prstGeom prst="rect">
            <a:avLst/>
          </a:prstGeom>
        </p:spPr>
      </p:pic>
      <p:pic>
        <p:nvPicPr>
          <p:cNvPr id="4" name="Imagen 3">
            <a:extLst>
              <a:ext uri="{FF2B5EF4-FFF2-40B4-BE49-F238E27FC236}">
                <a16:creationId xmlns:a16="http://schemas.microsoft.com/office/drawing/2014/main" id="{E7F42425-F135-4F20-865B-CC752E20DCC7}"/>
              </a:ext>
            </a:extLst>
          </p:cNvPr>
          <p:cNvPicPr>
            <a:picLocks noChangeAspect="1"/>
          </p:cNvPicPr>
          <p:nvPr/>
        </p:nvPicPr>
        <p:blipFill>
          <a:blip r:embed="rId5">
            <a:clrChange>
              <a:clrFrom>
                <a:srgbClr val="000000"/>
              </a:clrFrom>
              <a:clrTo>
                <a:srgbClr val="000000">
                  <a:alpha val="0"/>
                </a:srgbClr>
              </a:clrTo>
            </a:clrChange>
          </a:blip>
          <a:stretch>
            <a:fillRect/>
          </a:stretch>
        </p:blipFill>
        <p:spPr>
          <a:xfrm>
            <a:off x="11159180" y="5948687"/>
            <a:ext cx="937659" cy="847883"/>
          </a:xfrm>
          <a:prstGeom prst="rect">
            <a:avLst/>
          </a:prstGeom>
        </p:spPr>
      </p:pic>
      <p:sp>
        <p:nvSpPr>
          <p:cNvPr id="10" name="CuadroTexto 9">
            <a:extLst>
              <a:ext uri="{FF2B5EF4-FFF2-40B4-BE49-F238E27FC236}">
                <a16:creationId xmlns:a16="http://schemas.microsoft.com/office/drawing/2014/main" id="{AF6AF2F9-008D-429F-AE22-F20C4E189FD7}"/>
              </a:ext>
            </a:extLst>
          </p:cNvPr>
          <p:cNvSpPr txBox="1"/>
          <p:nvPr/>
        </p:nvSpPr>
        <p:spPr>
          <a:xfrm>
            <a:off x="897341" y="4862402"/>
            <a:ext cx="6230202" cy="456728"/>
          </a:xfrm>
          <a:prstGeom prst="rect">
            <a:avLst/>
          </a:prstGeom>
          <a:noFill/>
        </p:spPr>
        <p:txBody>
          <a:bodyPr wrap="square">
            <a:spAutoFit/>
          </a:bodyPr>
          <a:lstStyle/>
          <a:p>
            <a:pPr indent="180340" algn="just">
              <a:lnSpc>
                <a:spcPct val="200000"/>
              </a:lnSpc>
            </a:pPr>
            <a:r>
              <a:rPr lang="es-EC" sz="1400" dirty="0"/>
              <a:t>Fuente: Elaboración propia</a:t>
            </a:r>
          </a:p>
        </p:txBody>
      </p:sp>
    </p:spTree>
    <p:extLst>
      <p:ext uri="{BB962C8B-B14F-4D97-AF65-F5344CB8AC3E}">
        <p14:creationId xmlns:p14="http://schemas.microsoft.com/office/powerpoint/2010/main" val="261774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44B75A3D-0133-4BB1-A58E-8330C7EBF6F4}"/>
              </a:ext>
            </a:extLst>
          </p:cNvPr>
          <p:cNvSpPr/>
          <p:nvPr/>
        </p:nvSpPr>
        <p:spPr>
          <a:xfrm>
            <a:off x="2786795" y="1055064"/>
            <a:ext cx="5867312" cy="461665"/>
          </a:xfrm>
          <a:prstGeom prst="rect">
            <a:avLst/>
          </a:prstGeom>
          <a:solidFill>
            <a:schemeClr val="accent2">
              <a:lumMod val="60000"/>
              <a:lumOff val="40000"/>
            </a:schemeClr>
          </a:solidFill>
          <a:ln w="38100">
            <a:solidFill>
              <a:schemeClr val="bg1"/>
            </a:solidFill>
          </a:ln>
        </p:spPr>
        <p:txBody>
          <a:bodyPr wrap="none">
            <a:spAutoFit/>
          </a:bodyPr>
          <a:lstStyle/>
          <a:p>
            <a:r>
              <a:rPr lang="es-EC" sz="2400" dirty="0"/>
              <a:t>Protocolo de Entrenamiento - 7 semanas </a:t>
            </a:r>
          </a:p>
        </p:txBody>
      </p:sp>
      <p:sp>
        <p:nvSpPr>
          <p:cNvPr id="7" name="Rectángulo 6">
            <a:extLst>
              <a:ext uri="{FF2B5EF4-FFF2-40B4-BE49-F238E27FC236}">
                <a16:creationId xmlns:a16="http://schemas.microsoft.com/office/drawing/2014/main" id="{4AF907CD-502A-4688-9481-9E14A8934848}"/>
              </a:ext>
            </a:extLst>
          </p:cNvPr>
          <p:cNvSpPr/>
          <p:nvPr/>
        </p:nvSpPr>
        <p:spPr>
          <a:xfrm>
            <a:off x="0" y="311258"/>
            <a:ext cx="9462977" cy="594239"/>
          </a:xfrm>
          <a:prstGeom prst="rect">
            <a:avLst/>
          </a:prstGeom>
          <a:solidFill>
            <a:schemeClr val="bg1">
              <a:lumMod val="85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CuadroTexto 10">
            <a:extLst>
              <a:ext uri="{FF2B5EF4-FFF2-40B4-BE49-F238E27FC236}">
                <a16:creationId xmlns:a16="http://schemas.microsoft.com/office/drawing/2014/main" id="{F85D939E-7EAE-4B11-A557-E51ACB388624}"/>
              </a:ext>
            </a:extLst>
          </p:cNvPr>
          <p:cNvSpPr txBox="1"/>
          <p:nvPr/>
        </p:nvSpPr>
        <p:spPr>
          <a:xfrm>
            <a:off x="2533251" y="356121"/>
            <a:ext cx="6494258" cy="584775"/>
          </a:xfrm>
          <a:prstGeom prst="rect">
            <a:avLst/>
          </a:prstGeom>
          <a:noFill/>
        </p:spPr>
        <p:txBody>
          <a:bodyPr wrap="square" rtlCol="0">
            <a:spAutoFit/>
          </a:bodyPr>
          <a:lstStyle/>
          <a:p>
            <a:pPr algn="ctr"/>
            <a:r>
              <a:rPr lang="es-EC" sz="3200" b="1" dirty="0">
                <a:solidFill>
                  <a:srgbClr val="1D370B"/>
                </a:solidFill>
                <a:effectLst>
                  <a:outerShdw blurRad="38100" dist="38100" dir="2700000" algn="tl">
                    <a:srgbClr val="000000">
                      <a:alpha val="43137"/>
                    </a:srgbClr>
                  </a:outerShdw>
                </a:effectLst>
              </a:rPr>
              <a:t>DISEÑO DE LA PROPUESTA</a:t>
            </a:r>
          </a:p>
        </p:txBody>
      </p:sp>
      <p:pic>
        <p:nvPicPr>
          <p:cNvPr id="13" name="Picture 5">
            <a:extLst>
              <a:ext uri="{FF2B5EF4-FFF2-40B4-BE49-F238E27FC236}">
                <a16:creationId xmlns:a16="http://schemas.microsoft.com/office/drawing/2014/main" id="{DA9062C3-2D36-4389-82CE-5867BD1CAE3D}"/>
              </a:ext>
            </a:extLst>
          </p:cNvPr>
          <p:cNvPicPr/>
          <p:nvPr/>
        </p:nvPicPr>
        <p:blipFill>
          <a:blip r:embed="rId2" cstate="print">
            <a:extLst>
              <a:ext uri="{28A0092B-C50C-407E-A947-70E740481C1C}">
                <a14:useLocalDpi xmlns:a14="http://schemas.microsoft.com/office/drawing/2010/main" val="0"/>
              </a:ext>
            </a:extLst>
          </a:blip>
          <a:srcRect b="18382"/>
          <a:stretch>
            <a:fillRect/>
          </a:stretch>
        </p:blipFill>
        <p:spPr bwMode="auto">
          <a:xfrm>
            <a:off x="61901" y="168341"/>
            <a:ext cx="2471350" cy="932282"/>
          </a:xfrm>
          <a:prstGeom prst="rect">
            <a:avLst/>
          </a:prstGeom>
          <a:noFill/>
          <a:ln>
            <a:noFill/>
          </a:ln>
        </p:spPr>
      </p:pic>
      <p:graphicFrame>
        <p:nvGraphicFramePr>
          <p:cNvPr id="14" name="Tabla 13">
            <a:extLst>
              <a:ext uri="{FF2B5EF4-FFF2-40B4-BE49-F238E27FC236}">
                <a16:creationId xmlns:a16="http://schemas.microsoft.com/office/drawing/2014/main" id="{739F839B-5473-442F-9F1E-C55E4B3FD0DF}"/>
              </a:ext>
            </a:extLst>
          </p:cNvPr>
          <p:cNvGraphicFramePr>
            <a:graphicFrameLocks noGrp="1"/>
          </p:cNvGraphicFramePr>
          <p:nvPr>
            <p:extLst>
              <p:ext uri="{D42A27DB-BD31-4B8C-83A1-F6EECF244321}">
                <p14:modId xmlns:p14="http://schemas.microsoft.com/office/powerpoint/2010/main" val="2444843475"/>
              </p:ext>
            </p:extLst>
          </p:nvPr>
        </p:nvGraphicFramePr>
        <p:xfrm>
          <a:off x="736437" y="1626489"/>
          <a:ext cx="9054495" cy="5063170"/>
        </p:xfrm>
        <a:graphic>
          <a:graphicData uri="http://schemas.openxmlformats.org/drawingml/2006/table">
            <a:tbl>
              <a:tblPr firstRow="1" firstCol="1" bandRow="1">
                <a:tableStyleId>{5C22544A-7EE6-4342-B048-85BDC9FD1C3A}</a:tableStyleId>
              </a:tblPr>
              <a:tblGrid>
                <a:gridCol w="1400668">
                  <a:extLst>
                    <a:ext uri="{9D8B030D-6E8A-4147-A177-3AD203B41FA5}">
                      <a16:colId xmlns:a16="http://schemas.microsoft.com/office/drawing/2014/main" val="932225901"/>
                    </a:ext>
                  </a:extLst>
                </a:gridCol>
                <a:gridCol w="1424816">
                  <a:extLst>
                    <a:ext uri="{9D8B030D-6E8A-4147-A177-3AD203B41FA5}">
                      <a16:colId xmlns:a16="http://schemas.microsoft.com/office/drawing/2014/main" val="3938064308"/>
                    </a:ext>
                  </a:extLst>
                </a:gridCol>
                <a:gridCol w="1048306">
                  <a:extLst>
                    <a:ext uri="{9D8B030D-6E8A-4147-A177-3AD203B41FA5}">
                      <a16:colId xmlns:a16="http://schemas.microsoft.com/office/drawing/2014/main" val="2149493946"/>
                    </a:ext>
                  </a:extLst>
                </a:gridCol>
                <a:gridCol w="1261260">
                  <a:extLst>
                    <a:ext uri="{9D8B030D-6E8A-4147-A177-3AD203B41FA5}">
                      <a16:colId xmlns:a16="http://schemas.microsoft.com/office/drawing/2014/main" val="1902211923"/>
                    </a:ext>
                  </a:extLst>
                </a:gridCol>
                <a:gridCol w="162013">
                  <a:extLst>
                    <a:ext uri="{9D8B030D-6E8A-4147-A177-3AD203B41FA5}">
                      <a16:colId xmlns:a16="http://schemas.microsoft.com/office/drawing/2014/main" val="1281694888"/>
                    </a:ext>
                  </a:extLst>
                </a:gridCol>
                <a:gridCol w="1402863">
                  <a:extLst>
                    <a:ext uri="{9D8B030D-6E8A-4147-A177-3AD203B41FA5}">
                      <a16:colId xmlns:a16="http://schemas.microsoft.com/office/drawing/2014/main" val="3317604222"/>
                    </a:ext>
                  </a:extLst>
                </a:gridCol>
                <a:gridCol w="1149291">
                  <a:extLst>
                    <a:ext uri="{9D8B030D-6E8A-4147-A177-3AD203B41FA5}">
                      <a16:colId xmlns:a16="http://schemas.microsoft.com/office/drawing/2014/main" val="2756243470"/>
                    </a:ext>
                  </a:extLst>
                </a:gridCol>
                <a:gridCol w="1205278">
                  <a:extLst>
                    <a:ext uri="{9D8B030D-6E8A-4147-A177-3AD203B41FA5}">
                      <a16:colId xmlns:a16="http://schemas.microsoft.com/office/drawing/2014/main" val="3748999643"/>
                    </a:ext>
                  </a:extLst>
                </a:gridCol>
              </a:tblGrid>
              <a:tr h="190708">
                <a:tc>
                  <a:txBody>
                    <a:bodyPr/>
                    <a:lstStyle/>
                    <a:p>
                      <a:pPr algn="l">
                        <a:lnSpc>
                          <a:spcPct val="107000"/>
                        </a:lnSpc>
                      </a:pPr>
                      <a:endParaRPr lang="es-EC" sz="1400" dirty="0">
                        <a:effectLst/>
                        <a:latin typeface="Calibri" panose="020F0502020204030204" pitchFamily="34" charset="0"/>
                        <a:cs typeface="Times New Roman" panose="02020603050405020304" pitchFamily="18" charset="0"/>
                      </a:endParaRPr>
                    </a:p>
                  </a:txBody>
                  <a:tcPr marL="22867" marR="22867" marT="0" marB="0" anchor="ctr"/>
                </a:tc>
                <a:tc gridSpan="4">
                  <a:txBody>
                    <a:bodyPr/>
                    <a:lstStyle/>
                    <a:p>
                      <a:pPr indent="180340" algn="ctr">
                        <a:lnSpc>
                          <a:spcPct val="200000"/>
                        </a:lnSpc>
                      </a:pPr>
                      <a:r>
                        <a:rPr lang="es-ES" sz="1800" dirty="0">
                          <a:effectLst/>
                        </a:rPr>
                        <a:t>SESIONES HIIT MEDIO</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gridSpan="3">
                  <a:txBody>
                    <a:bodyPr/>
                    <a:lstStyle/>
                    <a:p>
                      <a:pPr indent="180340" algn="ctr">
                        <a:lnSpc>
                          <a:spcPct val="200000"/>
                        </a:lnSpc>
                      </a:pPr>
                      <a:r>
                        <a:rPr lang="es-ES" sz="1800" dirty="0">
                          <a:effectLst/>
                        </a:rPr>
                        <a:t>SESIONES HIIT LARGO</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180805596"/>
                  </a:ext>
                </a:extLst>
              </a:tr>
              <a:tr h="640714">
                <a:tc>
                  <a:txBody>
                    <a:bodyPr/>
                    <a:lstStyle/>
                    <a:p>
                      <a:pPr indent="180340" algn="ctr">
                        <a:lnSpc>
                          <a:spcPct val="200000"/>
                        </a:lnSpc>
                      </a:pPr>
                      <a:r>
                        <a:rPr lang="es-ES" sz="1600" dirty="0">
                          <a:effectLst/>
                        </a:rPr>
                        <a:t>SEMANAS</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a:txBody>
                    <a:bodyPr/>
                    <a:lstStyle/>
                    <a:p>
                      <a:pPr indent="180340" algn="ctr">
                        <a:lnSpc>
                          <a:spcPct val="200000"/>
                        </a:lnSpc>
                      </a:pPr>
                      <a:r>
                        <a:rPr lang="es-ES" sz="1400" b="1" dirty="0">
                          <a:effectLst/>
                        </a:rPr>
                        <a:t>VAM</a:t>
                      </a:r>
                      <a:endParaRPr lang="es-EC"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a:txBody>
                    <a:bodyPr/>
                    <a:lstStyle/>
                    <a:p>
                      <a:pPr indent="180340" algn="ctr">
                        <a:lnSpc>
                          <a:spcPct val="200000"/>
                        </a:lnSpc>
                      </a:pPr>
                      <a:r>
                        <a:rPr lang="es-ES" sz="1400" b="1" dirty="0">
                          <a:effectLst/>
                        </a:rPr>
                        <a:t>SERIES</a:t>
                      </a:r>
                      <a:endParaRPr lang="es-EC"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a:txBody>
                    <a:bodyPr/>
                    <a:lstStyle/>
                    <a:p>
                      <a:pPr indent="180340" algn="ctr">
                        <a:lnSpc>
                          <a:spcPct val="200000"/>
                        </a:lnSpc>
                      </a:pPr>
                      <a:r>
                        <a:rPr lang="es-ES" sz="1400" b="1" dirty="0">
                          <a:effectLst/>
                        </a:rPr>
                        <a:t>Distancia total (m)</a:t>
                      </a:r>
                      <a:endParaRPr lang="es-EC"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gridSpan="2">
                  <a:txBody>
                    <a:bodyPr/>
                    <a:lstStyle/>
                    <a:p>
                      <a:pPr indent="180340" algn="ctr">
                        <a:lnSpc>
                          <a:spcPct val="200000"/>
                        </a:lnSpc>
                      </a:pPr>
                      <a:r>
                        <a:rPr lang="es-ES" sz="1400" b="1" dirty="0">
                          <a:effectLst/>
                        </a:rPr>
                        <a:t>VAM</a:t>
                      </a:r>
                      <a:endParaRPr lang="es-EC"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hMerge="1">
                  <a:txBody>
                    <a:bodyPr/>
                    <a:lstStyle/>
                    <a:p>
                      <a:endParaRPr lang="es-EC"/>
                    </a:p>
                  </a:txBody>
                  <a:tcPr/>
                </a:tc>
                <a:tc>
                  <a:txBody>
                    <a:bodyPr/>
                    <a:lstStyle/>
                    <a:p>
                      <a:pPr indent="180340" algn="ctr">
                        <a:lnSpc>
                          <a:spcPct val="200000"/>
                        </a:lnSpc>
                      </a:pPr>
                      <a:r>
                        <a:rPr lang="es-ES" sz="1400" b="1" dirty="0">
                          <a:effectLst/>
                        </a:rPr>
                        <a:t>SERIES</a:t>
                      </a:r>
                      <a:endParaRPr lang="es-EC"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a:txBody>
                    <a:bodyPr/>
                    <a:lstStyle/>
                    <a:p>
                      <a:pPr indent="180340" algn="ctr">
                        <a:lnSpc>
                          <a:spcPct val="200000"/>
                        </a:lnSpc>
                      </a:pPr>
                      <a:r>
                        <a:rPr lang="es-ES" sz="1400" b="1" dirty="0">
                          <a:effectLst/>
                        </a:rPr>
                        <a:t>Distancia total (m)</a:t>
                      </a:r>
                      <a:endParaRPr lang="es-EC"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extLst>
                  <a:ext uri="{0D108BD9-81ED-4DB2-BD59-A6C34878D82A}">
                    <a16:rowId xmlns:a16="http://schemas.microsoft.com/office/drawing/2014/main" val="206176786"/>
                  </a:ext>
                </a:extLst>
              </a:tr>
              <a:tr h="865721">
                <a:tc>
                  <a:txBody>
                    <a:bodyPr/>
                    <a:lstStyle/>
                    <a:p>
                      <a:pPr indent="180340" algn="ctr">
                        <a:lnSpc>
                          <a:spcPct val="200000"/>
                        </a:lnSpc>
                      </a:pPr>
                      <a:r>
                        <a:rPr lang="es-ES" sz="1600" dirty="0">
                          <a:effectLst/>
                        </a:rPr>
                        <a:t>SEMANA 1</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a:txBody>
                    <a:bodyPr/>
                    <a:lstStyle/>
                    <a:p>
                      <a:pPr indent="180340" algn="ctr">
                        <a:lnSpc>
                          <a:spcPct val="200000"/>
                        </a:lnSpc>
                      </a:pPr>
                      <a:r>
                        <a:rPr lang="es-ES" sz="1400" dirty="0">
                          <a:effectLst/>
                        </a:rPr>
                        <a:t>TEST VAM</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a:txBody>
                    <a:bodyPr/>
                    <a:lstStyle/>
                    <a:p>
                      <a:pPr algn="l">
                        <a:lnSpc>
                          <a:spcPct val="107000"/>
                        </a:lnSpc>
                      </a:pPr>
                      <a:endParaRPr lang="es-EC" sz="1400" dirty="0">
                        <a:effectLst/>
                        <a:latin typeface="Calibri" panose="020F0502020204030204" pitchFamily="34" charset="0"/>
                        <a:cs typeface="Times New Roman" panose="02020603050405020304" pitchFamily="18" charset="0"/>
                      </a:endParaRPr>
                    </a:p>
                  </a:txBody>
                  <a:tcPr marL="22867" marR="22867" marT="0" marB="0" anchor="ctr"/>
                </a:tc>
                <a:tc gridSpan="2">
                  <a:txBody>
                    <a:bodyPr/>
                    <a:lstStyle/>
                    <a:p>
                      <a:pPr indent="180340" algn="ctr">
                        <a:lnSpc>
                          <a:spcPct val="200000"/>
                        </a:lnSpc>
                      </a:pPr>
                      <a:r>
                        <a:rPr lang="es-ES" sz="1400" dirty="0">
                          <a:effectLst/>
                        </a:rPr>
                        <a:t>2000</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hMerge="1">
                  <a:txBody>
                    <a:bodyPr/>
                    <a:lstStyle/>
                    <a:p>
                      <a:endParaRPr lang="es-EC"/>
                    </a:p>
                  </a:txBody>
                  <a:tcPr/>
                </a:tc>
                <a:tc>
                  <a:txBody>
                    <a:bodyPr/>
                    <a:lstStyle/>
                    <a:p>
                      <a:pPr indent="180340" algn="ctr">
                        <a:lnSpc>
                          <a:spcPct val="200000"/>
                        </a:lnSpc>
                      </a:pPr>
                      <a:r>
                        <a:rPr lang="es-ES" sz="1400" dirty="0">
                          <a:effectLst/>
                        </a:rPr>
                        <a:t>TEST Vo2máx</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a:txBody>
                    <a:bodyPr/>
                    <a:lstStyle/>
                    <a:p>
                      <a:pPr algn="l">
                        <a:lnSpc>
                          <a:spcPct val="107000"/>
                        </a:lnSpc>
                      </a:pPr>
                      <a:endParaRPr lang="es-EC" sz="1400" dirty="0">
                        <a:effectLst/>
                        <a:latin typeface="Calibri" panose="020F0502020204030204" pitchFamily="34" charset="0"/>
                        <a:cs typeface="Times New Roman" panose="02020603050405020304" pitchFamily="18" charset="0"/>
                      </a:endParaRPr>
                    </a:p>
                  </a:txBody>
                  <a:tcPr marL="22867" marR="22867" marT="0" marB="0" anchor="ctr"/>
                </a:tc>
                <a:tc>
                  <a:txBody>
                    <a:bodyPr/>
                    <a:lstStyle/>
                    <a:p>
                      <a:pPr indent="180340" algn="ctr">
                        <a:lnSpc>
                          <a:spcPct val="200000"/>
                        </a:lnSpc>
                      </a:pPr>
                      <a:r>
                        <a:rPr lang="es-ES" sz="1400" dirty="0">
                          <a:effectLst/>
                        </a:rPr>
                        <a:t>2 millas/</a:t>
                      </a:r>
                      <a:endParaRPr lang="es-EC" sz="1400" dirty="0">
                        <a:effectLst/>
                      </a:endParaRPr>
                    </a:p>
                    <a:p>
                      <a:pPr indent="180340" algn="ctr">
                        <a:lnSpc>
                          <a:spcPct val="200000"/>
                        </a:lnSpc>
                      </a:pPr>
                      <a:r>
                        <a:rPr lang="es-ES" sz="1400" dirty="0">
                          <a:effectLst/>
                        </a:rPr>
                        <a:t>3.219m</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extLst>
                  <a:ext uri="{0D108BD9-81ED-4DB2-BD59-A6C34878D82A}">
                    <a16:rowId xmlns:a16="http://schemas.microsoft.com/office/drawing/2014/main" val="2129756479"/>
                  </a:ext>
                </a:extLst>
              </a:tr>
              <a:tr h="415711">
                <a:tc>
                  <a:txBody>
                    <a:bodyPr/>
                    <a:lstStyle/>
                    <a:p>
                      <a:pPr indent="180340" algn="ctr">
                        <a:lnSpc>
                          <a:spcPct val="200000"/>
                        </a:lnSpc>
                      </a:pPr>
                      <a:r>
                        <a:rPr lang="es-ES" sz="1600" dirty="0">
                          <a:effectLst/>
                        </a:rPr>
                        <a:t>SEMANA 2</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a:txBody>
                    <a:bodyPr/>
                    <a:lstStyle/>
                    <a:p>
                      <a:pPr indent="180340" algn="ctr">
                        <a:lnSpc>
                          <a:spcPct val="200000"/>
                        </a:lnSpc>
                      </a:pPr>
                      <a:r>
                        <a:rPr lang="es-ES" sz="1400">
                          <a:effectLst/>
                        </a:rPr>
                        <a:t>105 % - 110%</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a:txBody>
                    <a:bodyPr/>
                    <a:lstStyle/>
                    <a:p>
                      <a:pPr indent="180340" algn="ctr">
                        <a:lnSpc>
                          <a:spcPct val="200000"/>
                        </a:lnSpc>
                      </a:pPr>
                      <a:r>
                        <a:rPr lang="es-ES" sz="1400">
                          <a:effectLst/>
                        </a:rPr>
                        <a:t>8 x 400m</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gridSpan="2">
                  <a:txBody>
                    <a:bodyPr/>
                    <a:lstStyle/>
                    <a:p>
                      <a:pPr indent="180340" algn="ctr">
                        <a:lnSpc>
                          <a:spcPct val="200000"/>
                        </a:lnSpc>
                      </a:pPr>
                      <a:r>
                        <a:rPr lang="es-ES" sz="1400">
                          <a:effectLst/>
                        </a:rPr>
                        <a:t>3200</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hMerge="1">
                  <a:txBody>
                    <a:bodyPr/>
                    <a:lstStyle/>
                    <a:p>
                      <a:endParaRPr lang="es-EC"/>
                    </a:p>
                  </a:txBody>
                  <a:tcPr/>
                </a:tc>
                <a:tc>
                  <a:txBody>
                    <a:bodyPr/>
                    <a:lstStyle/>
                    <a:p>
                      <a:pPr indent="180340" algn="ctr">
                        <a:lnSpc>
                          <a:spcPct val="200000"/>
                        </a:lnSpc>
                      </a:pPr>
                      <a:r>
                        <a:rPr lang="es-ES" sz="1400">
                          <a:effectLst/>
                        </a:rPr>
                        <a:t>100-105 %</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a:txBody>
                    <a:bodyPr/>
                    <a:lstStyle/>
                    <a:p>
                      <a:pPr indent="180340" algn="ctr">
                        <a:lnSpc>
                          <a:spcPct val="200000"/>
                        </a:lnSpc>
                      </a:pPr>
                      <a:r>
                        <a:rPr lang="es-ES" sz="1400">
                          <a:effectLst/>
                        </a:rPr>
                        <a:t>4 x 800m</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a:txBody>
                    <a:bodyPr/>
                    <a:lstStyle/>
                    <a:p>
                      <a:pPr indent="180340" algn="ctr">
                        <a:lnSpc>
                          <a:spcPct val="200000"/>
                        </a:lnSpc>
                      </a:pPr>
                      <a:r>
                        <a:rPr lang="es-ES" sz="1400">
                          <a:effectLst/>
                        </a:rPr>
                        <a:t>3200</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extLst>
                  <a:ext uri="{0D108BD9-81ED-4DB2-BD59-A6C34878D82A}">
                    <a16:rowId xmlns:a16="http://schemas.microsoft.com/office/drawing/2014/main" val="4050903855"/>
                  </a:ext>
                </a:extLst>
              </a:tr>
              <a:tr h="415711">
                <a:tc>
                  <a:txBody>
                    <a:bodyPr/>
                    <a:lstStyle/>
                    <a:p>
                      <a:pPr indent="180340" algn="ctr">
                        <a:lnSpc>
                          <a:spcPct val="200000"/>
                        </a:lnSpc>
                      </a:pPr>
                      <a:r>
                        <a:rPr lang="es-ES" sz="1600" dirty="0">
                          <a:effectLst/>
                        </a:rPr>
                        <a:t>SEMANA 3</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a:txBody>
                    <a:bodyPr/>
                    <a:lstStyle/>
                    <a:p>
                      <a:pPr indent="180340" algn="ctr">
                        <a:lnSpc>
                          <a:spcPct val="200000"/>
                        </a:lnSpc>
                      </a:pPr>
                      <a:r>
                        <a:rPr lang="es-ES" sz="1400">
                          <a:effectLst/>
                        </a:rPr>
                        <a:t>105 % - 110%</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a:txBody>
                    <a:bodyPr/>
                    <a:lstStyle/>
                    <a:p>
                      <a:pPr indent="180340" algn="ctr">
                        <a:lnSpc>
                          <a:spcPct val="200000"/>
                        </a:lnSpc>
                      </a:pPr>
                      <a:r>
                        <a:rPr lang="es-ES" sz="1400">
                          <a:effectLst/>
                        </a:rPr>
                        <a:t>8 x 400m</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gridSpan="2">
                  <a:txBody>
                    <a:bodyPr/>
                    <a:lstStyle/>
                    <a:p>
                      <a:pPr indent="180340" algn="ctr">
                        <a:lnSpc>
                          <a:spcPct val="200000"/>
                        </a:lnSpc>
                      </a:pPr>
                      <a:r>
                        <a:rPr lang="es-ES" sz="1400">
                          <a:effectLst/>
                        </a:rPr>
                        <a:t>3200</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hMerge="1">
                  <a:txBody>
                    <a:bodyPr/>
                    <a:lstStyle/>
                    <a:p>
                      <a:endParaRPr lang="es-EC"/>
                    </a:p>
                  </a:txBody>
                  <a:tcPr/>
                </a:tc>
                <a:tc>
                  <a:txBody>
                    <a:bodyPr/>
                    <a:lstStyle/>
                    <a:p>
                      <a:pPr indent="180340" algn="ctr">
                        <a:lnSpc>
                          <a:spcPct val="200000"/>
                        </a:lnSpc>
                      </a:pPr>
                      <a:r>
                        <a:rPr lang="es-ES" sz="1400">
                          <a:effectLst/>
                        </a:rPr>
                        <a:t>100-105 %</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a:txBody>
                    <a:bodyPr/>
                    <a:lstStyle/>
                    <a:p>
                      <a:pPr indent="180340" algn="ctr">
                        <a:lnSpc>
                          <a:spcPct val="200000"/>
                        </a:lnSpc>
                      </a:pPr>
                      <a:r>
                        <a:rPr lang="es-ES" sz="1400">
                          <a:effectLst/>
                        </a:rPr>
                        <a:t>4 x 800m</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a:txBody>
                    <a:bodyPr/>
                    <a:lstStyle/>
                    <a:p>
                      <a:pPr indent="180340" algn="ctr">
                        <a:lnSpc>
                          <a:spcPct val="200000"/>
                        </a:lnSpc>
                      </a:pPr>
                      <a:r>
                        <a:rPr lang="es-ES" sz="1400">
                          <a:effectLst/>
                        </a:rPr>
                        <a:t>3200</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extLst>
                  <a:ext uri="{0D108BD9-81ED-4DB2-BD59-A6C34878D82A}">
                    <a16:rowId xmlns:a16="http://schemas.microsoft.com/office/drawing/2014/main" val="3248368212"/>
                  </a:ext>
                </a:extLst>
              </a:tr>
              <a:tr h="415711">
                <a:tc>
                  <a:txBody>
                    <a:bodyPr/>
                    <a:lstStyle/>
                    <a:p>
                      <a:pPr indent="180340" algn="ctr">
                        <a:lnSpc>
                          <a:spcPct val="200000"/>
                        </a:lnSpc>
                      </a:pPr>
                      <a:r>
                        <a:rPr lang="es-ES" sz="1600" dirty="0">
                          <a:effectLst/>
                        </a:rPr>
                        <a:t>SEMANA 4</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a:txBody>
                    <a:bodyPr/>
                    <a:lstStyle/>
                    <a:p>
                      <a:pPr indent="180340" algn="ctr">
                        <a:lnSpc>
                          <a:spcPct val="200000"/>
                        </a:lnSpc>
                      </a:pPr>
                      <a:r>
                        <a:rPr lang="es-ES" sz="1400">
                          <a:effectLst/>
                        </a:rPr>
                        <a:t>105 % - 110%</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a:txBody>
                    <a:bodyPr/>
                    <a:lstStyle/>
                    <a:p>
                      <a:pPr indent="180340" algn="ctr">
                        <a:lnSpc>
                          <a:spcPct val="200000"/>
                        </a:lnSpc>
                      </a:pPr>
                      <a:r>
                        <a:rPr lang="es-ES" sz="1400">
                          <a:effectLst/>
                        </a:rPr>
                        <a:t>9 x 400m</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gridSpan="2">
                  <a:txBody>
                    <a:bodyPr/>
                    <a:lstStyle/>
                    <a:p>
                      <a:pPr indent="180340" algn="ctr">
                        <a:lnSpc>
                          <a:spcPct val="200000"/>
                        </a:lnSpc>
                      </a:pPr>
                      <a:r>
                        <a:rPr lang="es-ES" sz="1400">
                          <a:effectLst/>
                        </a:rPr>
                        <a:t>3600</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hMerge="1">
                  <a:txBody>
                    <a:bodyPr/>
                    <a:lstStyle/>
                    <a:p>
                      <a:endParaRPr lang="es-EC"/>
                    </a:p>
                  </a:txBody>
                  <a:tcPr/>
                </a:tc>
                <a:tc>
                  <a:txBody>
                    <a:bodyPr/>
                    <a:lstStyle/>
                    <a:p>
                      <a:pPr indent="180340" algn="ctr">
                        <a:lnSpc>
                          <a:spcPct val="200000"/>
                        </a:lnSpc>
                      </a:pPr>
                      <a:r>
                        <a:rPr lang="es-ES" sz="1400">
                          <a:effectLst/>
                        </a:rPr>
                        <a:t>100-105 %</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a:txBody>
                    <a:bodyPr/>
                    <a:lstStyle/>
                    <a:p>
                      <a:pPr indent="180340" algn="ctr">
                        <a:lnSpc>
                          <a:spcPct val="200000"/>
                        </a:lnSpc>
                      </a:pPr>
                      <a:r>
                        <a:rPr lang="es-ES" sz="1400">
                          <a:effectLst/>
                        </a:rPr>
                        <a:t>4 x 800m</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a:txBody>
                    <a:bodyPr/>
                    <a:lstStyle/>
                    <a:p>
                      <a:pPr indent="180340" algn="ctr">
                        <a:lnSpc>
                          <a:spcPct val="200000"/>
                        </a:lnSpc>
                      </a:pPr>
                      <a:r>
                        <a:rPr lang="es-ES" sz="1400">
                          <a:effectLst/>
                        </a:rPr>
                        <a:t>3200</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extLst>
                  <a:ext uri="{0D108BD9-81ED-4DB2-BD59-A6C34878D82A}">
                    <a16:rowId xmlns:a16="http://schemas.microsoft.com/office/drawing/2014/main" val="690558618"/>
                  </a:ext>
                </a:extLst>
              </a:tr>
              <a:tr h="415711">
                <a:tc>
                  <a:txBody>
                    <a:bodyPr/>
                    <a:lstStyle/>
                    <a:p>
                      <a:pPr indent="180340" algn="ctr">
                        <a:lnSpc>
                          <a:spcPct val="200000"/>
                        </a:lnSpc>
                      </a:pPr>
                      <a:r>
                        <a:rPr lang="es-ES" sz="1600" dirty="0">
                          <a:effectLst/>
                        </a:rPr>
                        <a:t>SEMANA 5 </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a:txBody>
                    <a:bodyPr/>
                    <a:lstStyle/>
                    <a:p>
                      <a:pPr indent="180340" algn="ctr">
                        <a:lnSpc>
                          <a:spcPct val="200000"/>
                        </a:lnSpc>
                      </a:pPr>
                      <a:r>
                        <a:rPr lang="es-ES" sz="1400">
                          <a:effectLst/>
                        </a:rPr>
                        <a:t>105 % - 110%</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a:txBody>
                    <a:bodyPr/>
                    <a:lstStyle/>
                    <a:p>
                      <a:pPr indent="180340" algn="ctr">
                        <a:lnSpc>
                          <a:spcPct val="200000"/>
                        </a:lnSpc>
                      </a:pPr>
                      <a:r>
                        <a:rPr lang="es-ES" sz="1400">
                          <a:effectLst/>
                        </a:rPr>
                        <a:t>9 x 400m</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gridSpan="2">
                  <a:txBody>
                    <a:bodyPr/>
                    <a:lstStyle/>
                    <a:p>
                      <a:pPr indent="180340" algn="ctr">
                        <a:lnSpc>
                          <a:spcPct val="200000"/>
                        </a:lnSpc>
                      </a:pPr>
                      <a:r>
                        <a:rPr lang="es-ES" sz="1400">
                          <a:effectLst/>
                        </a:rPr>
                        <a:t>3600</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hMerge="1">
                  <a:txBody>
                    <a:bodyPr/>
                    <a:lstStyle/>
                    <a:p>
                      <a:endParaRPr lang="es-EC"/>
                    </a:p>
                  </a:txBody>
                  <a:tcPr/>
                </a:tc>
                <a:tc>
                  <a:txBody>
                    <a:bodyPr/>
                    <a:lstStyle/>
                    <a:p>
                      <a:pPr indent="180340" algn="ctr">
                        <a:lnSpc>
                          <a:spcPct val="200000"/>
                        </a:lnSpc>
                      </a:pPr>
                      <a:r>
                        <a:rPr lang="es-ES" sz="1400">
                          <a:effectLst/>
                        </a:rPr>
                        <a:t>100-105 %</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a:txBody>
                    <a:bodyPr/>
                    <a:lstStyle/>
                    <a:p>
                      <a:pPr indent="180340" algn="ctr">
                        <a:lnSpc>
                          <a:spcPct val="200000"/>
                        </a:lnSpc>
                      </a:pPr>
                      <a:r>
                        <a:rPr lang="es-ES" sz="1400">
                          <a:effectLst/>
                        </a:rPr>
                        <a:t>4 x 800m</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a:txBody>
                    <a:bodyPr/>
                    <a:lstStyle/>
                    <a:p>
                      <a:pPr indent="180340" algn="ctr">
                        <a:lnSpc>
                          <a:spcPct val="200000"/>
                        </a:lnSpc>
                      </a:pPr>
                      <a:r>
                        <a:rPr lang="es-ES" sz="1400">
                          <a:effectLst/>
                        </a:rPr>
                        <a:t>3200</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extLst>
                  <a:ext uri="{0D108BD9-81ED-4DB2-BD59-A6C34878D82A}">
                    <a16:rowId xmlns:a16="http://schemas.microsoft.com/office/drawing/2014/main" val="1183503314"/>
                  </a:ext>
                </a:extLst>
              </a:tr>
              <a:tr h="415711">
                <a:tc>
                  <a:txBody>
                    <a:bodyPr/>
                    <a:lstStyle/>
                    <a:p>
                      <a:pPr indent="180340" algn="ctr">
                        <a:lnSpc>
                          <a:spcPct val="200000"/>
                        </a:lnSpc>
                      </a:pPr>
                      <a:r>
                        <a:rPr lang="es-ES" sz="1600" dirty="0">
                          <a:effectLst/>
                        </a:rPr>
                        <a:t>SEMANA 6 </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a:txBody>
                    <a:bodyPr/>
                    <a:lstStyle/>
                    <a:p>
                      <a:pPr indent="180340" algn="ctr">
                        <a:lnSpc>
                          <a:spcPct val="200000"/>
                        </a:lnSpc>
                      </a:pPr>
                      <a:r>
                        <a:rPr lang="es-ES" sz="1400">
                          <a:effectLst/>
                        </a:rPr>
                        <a:t>105 % - 110%</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a:txBody>
                    <a:bodyPr/>
                    <a:lstStyle/>
                    <a:p>
                      <a:pPr indent="180340" algn="ctr">
                        <a:lnSpc>
                          <a:spcPct val="200000"/>
                        </a:lnSpc>
                      </a:pPr>
                      <a:r>
                        <a:rPr lang="es-ES" sz="1400">
                          <a:effectLst/>
                        </a:rPr>
                        <a:t>9 x 400m</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gridSpan="2">
                  <a:txBody>
                    <a:bodyPr/>
                    <a:lstStyle/>
                    <a:p>
                      <a:pPr indent="180340" algn="ctr">
                        <a:lnSpc>
                          <a:spcPct val="200000"/>
                        </a:lnSpc>
                      </a:pPr>
                      <a:r>
                        <a:rPr lang="es-ES" sz="1400">
                          <a:effectLst/>
                        </a:rPr>
                        <a:t>3600</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hMerge="1">
                  <a:txBody>
                    <a:bodyPr/>
                    <a:lstStyle/>
                    <a:p>
                      <a:endParaRPr lang="es-EC"/>
                    </a:p>
                  </a:txBody>
                  <a:tcPr/>
                </a:tc>
                <a:tc>
                  <a:txBody>
                    <a:bodyPr/>
                    <a:lstStyle/>
                    <a:p>
                      <a:pPr indent="180340" algn="ctr">
                        <a:lnSpc>
                          <a:spcPct val="200000"/>
                        </a:lnSpc>
                      </a:pPr>
                      <a:r>
                        <a:rPr lang="es-ES" sz="1400">
                          <a:effectLst/>
                        </a:rPr>
                        <a:t>100-105 %</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a:txBody>
                    <a:bodyPr/>
                    <a:lstStyle/>
                    <a:p>
                      <a:pPr indent="180340" algn="ctr">
                        <a:lnSpc>
                          <a:spcPct val="200000"/>
                        </a:lnSpc>
                      </a:pPr>
                      <a:r>
                        <a:rPr lang="es-ES" sz="1400">
                          <a:effectLst/>
                        </a:rPr>
                        <a:t>4 x 800m</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a:txBody>
                    <a:bodyPr/>
                    <a:lstStyle/>
                    <a:p>
                      <a:pPr indent="180340" algn="ctr">
                        <a:lnSpc>
                          <a:spcPct val="200000"/>
                        </a:lnSpc>
                      </a:pPr>
                      <a:r>
                        <a:rPr lang="es-ES" sz="1400">
                          <a:effectLst/>
                        </a:rPr>
                        <a:t>3200</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extLst>
                  <a:ext uri="{0D108BD9-81ED-4DB2-BD59-A6C34878D82A}">
                    <a16:rowId xmlns:a16="http://schemas.microsoft.com/office/drawing/2014/main" val="3878947585"/>
                  </a:ext>
                </a:extLst>
              </a:tr>
              <a:tr h="865721">
                <a:tc>
                  <a:txBody>
                    <a:bodyPr/>
                    <a:lstStyle/>
                    <a:p>
                      <a:pPr indent="180340" algn="ctr">
                        <a:lnSpc>
                          <a:spcPct val="200000"/>
                        </a:lnSpc>
                      </a:pPr>
                      <a:r>
                        <a:rPr lang="es-ES" sz="1600" dirty="0">
                          <a:effectLst/>
                        </a:rPr>
                        <a:t>SEMANA 7</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a:txBody>
                    <a:bodyPr/>
                    <a:lstStyle/>
                    <a:p>
                      <a:pPr indent="180340" algn="ctr">
                        <a:lnSpc>
                          <a:spcPct val="200000"/>
                        </a:lnSpc>
                      </a:pPr>
                      <a:r>
                        <a:rPr lang="es-ES" sz="1400" dirty="0">
                          <a:effectLst/>
                        </a:rPr>
                        <a:t>TEST VAM</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a:txBody>
                    <a:bodyPr/>
                    <a:lstStyle/>
                    <a:p>
                      <a:pPr algn="l">
                        <a:lnSpc>
                          <a:spcPct val="107000"/>
                        </a:lnSpc>
                      </a:pPr>
                      <a:endParaRPr lang="es-EC" sz="1400" dirty="0">
                        <a:effectLst/>
                        <a:latin typeface="Calibri" panose="020F0502020204030204" pitchFamily="34" charset="0"/>
                        <a:cs typeface="Times New Roman" panose="02020603050405020304" pitchFamily="18" charset="0"/>
                      </a:endParaRPr>
                    </a:p>
                  </a:txBody>
                  <a:tcPr marL="22867" marR="22867" marT="0" marB="0" anchor="ctr"/>
                </a:tc>
                <a:tc gridSpan="2">
                  <a:txBody>
                    <a:bodyPr/>
                    <a:lstStyle/>
                    <a:p>
                      <a:pPr indent="180340" algn="ctr">
                        <a:lnSpc>
                          <a:spcPct val="200000"/>
                        </a:lnSpc>
                      </a:pPr>
                      <a:r>
                        <a:rPr lang="es-ES" sz="1400" dirty="0">
                          <a:effectLst/>
                        </a:rPr>
                        <a:t>2000</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hMerge="1">
                  <a:txBody>
                    <a:bodyPr/>
                    <a:lstStyle/>
                    <a:p>
                      <a:endParaRPr lang="es-EC"/>
                    </a:p>
                  </a:txBody>
                  <a:tcPr/>
                </a:tc>
                <a:tc>
                  <a:txBody>
                    <a:bodyPr/>
                    <a:lstStyle/>
                    <a:p>
                      <a:pPr indent="180340" algn="ctr">
                        <a:lnSpc>
                          <a:spcPct val="200000"/>
                        </a:lnSpc>
                      </a:pPr>
                      <a:r>
                        <a:rPr lang="es-ES" sz="1400" dirty="0">
                          <a:effectLst/>
                        </a:rPr>
                        <a:t>TEST Vo2máx</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tc>
                  <a:txBody>
                    <a:bodyPr/>
                    <a:lstStyle/>
                    <a:p>
                      <a:pPr algn="l">
                        <a:lnSpc>
                          <a:spcPct val="107000"/>
                        </a:lnSpc>
                      </a:pPr>
                      <a:endParaRPr lang="es-EC" sz="1400" dirty="0">
                        <a:effectLst/>
                        <a:latin typeface="Calibri" panose="020F0502020204030204" pitchFamily="34" charset="0"/>
                        <a:cs typeface="Times New Roman" panose="02020603050405020304" pitchFamily="18" charset="0"/>
                      </a:endParaRPr>
                    </a:p>
                  </a:txBody>
                  <a:tcPr marL="22867" marR="22867" marT="0" marB="0" anchor="ctr"/>
                </a:tc>
                <a:tc>
                  <a:txBody>
                    <a:bodyPr/>
                    <a:lstStyle/>
                    <a:p>
                      <a:pPr indent="180340" algn="ctr">
                        <a:lnSpc>
                          <a:spcPct val="200000"/>
                        </a:lnSpc>
                      </a:pPr>
                      <a:r>
                        <a:rPr lang="es-ES" sz="1400" dirty="0">
                          <a:effectLst/>
                        </a:rPr>
                        <a:t>2 millas/</a:t>
                      </a:r>
                      <a:endParaRPr lang="es-EC" sz="1400" dirty="0">
                        <a:effectLst/>
                      </a:endParaRPr>
                    </a:p>
                    <a:p>
                      <a:pPr indent="180340" algn="ctr">
                        <a:lnSpc>
                          <a:spcPct val="200000"/>
                        </a:lnSpc>
                      </a:pPr>
                      <a:r>
                        <a:rPr lang="es-ES" sz="1400" dirty="0">
                          <a:effectLst/>
                        </a:rPr>
                        <a:t>3.219m</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7" marR="22867" marT="0" marB="0" anchor="ctr"/>
                </a:tc>
                <a:extLst>
                  <a:ext uri="{0D108BD9-81ED-4DB2-BD59-A6C34878D82A}">
                    <a16:rowId xmlns:a16="http://schemas.microsoft.com/office/drawing/2014/main" val="2415733684"/>
                  </a:ext>
                </a:extLst>
              </a:tr>
            </a:tbl>
          </a:graphicData>
        </a:graphic>
      </p:graphicFrame>
      <p:pic>
        <p:nvPicPr>
          <p:cNvPr id="15" name="Picture 2" descr="Guía de entrevista a funcionario. Preguntas para los funcionarios: | by  Cultura Popular | Organismos de recolección de datos | Medium">
            <a:extLst>
              <a:ext uri="{FF2B5EF4-FFF2-40B4-BE49-F238E27FC236}">
                <a16:creationId xmlns:a16="http://schemas.microsoft.com/office/drawing/2014/main" id="{8521F319-82FF-4393-9D4C-ADD5FF845B0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424385">
            <a:off x="8948168" y="130853"/>
            <a:ext cx="1297360" cy="1620087"/>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A0567C42-676F-4E28-9057-9CBE1C4DC8BE}"/>
              </a:ext>
            </a:extLst>
          </p:cNvPr>
          <p:cNvSpPr txBox="1"/>
          <p:nvPr/>
        </p:nvSpPr>
        <p:spPr>
          <a:xfrm>
            <a:off x="529351" y="6457746"/>
            <a:ext cx="6230202" cy="456728"/>
          </a:xfrm>
          <a:prstGeom prst="rect">
            <a:avLst/>
          </a:prstGeom>
          <a:noFill/>
        </p:spPr>
        <p:txBody>
          <a:bodyPr wrap="square">
            <a:spAutoFit/>
          </a:bodyPr>
          <a:lstStyle/>
          <a:p>
            <a:pPr indent="180340" algn="just">
              <a:lnSpc>
                <a:spcPct val="200000"/>
              </a:lnSpc>
            </a:pPr>
            <a:r>
              <a:rPr lang="es-EC" sz="1400" dirty="0"/>
              <a:t>Fuente: Elaboración propia</a:t>
            </a:r>
          </a:p>
        </p:txBody>
      </p:sp>
    </p:spTree>
    <p:extLst>
      <p:ext uri="{BB962C8B-B14F-4D97-AF65-F5344CB8AC3E}">
        <p14:creationId xmlns:p14="http://schemas.microsoft.com/office/powerpoint/2010/main" val="389864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705D8E0A-D833-45B9-A7B5-1957C6678D9A}"/>
              </a:ext>
            </a:extLst>
          </p:cNvPr>
          <p:cNvSpPr/>
          <p:nvPr/>
        </p:nvSpPr>
        <p:spPr>
          <a:xfrm>
            <a:off x="0" y="497169"/>
            <a:ext cx="9462977" cy="594239"/>
          </a:xfrm>
          <a:prstGeom prst="rect">
            <a:avLst/>
          </a:prstGeom>
          <a:solidFill>
            <a:schemeClr val="bg1">
              <a:lumMod val="85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3" name="Tabla 2">
            <a:extLst>
              <a:ext uri="{FF2B5EF4-FFF2-40B4-BE49-F238E27FC236}">
                <a16:creationId xmlns:a16="http://schemas.microsoft.com/office/drawing/2014/main" id="{32A28375-3FAE-4DBA-85E4-7746D880A8DF}"/>
              </a:ext>
            </a:extLst>
          </p:cNvPr>
          <p:cNvGraphicFramePr>
            <a:graphicFrameLocks noGrp="1"/>
          </p:cNvGraphicFramePr>
          <p:nvPr>
            <p:extLst>
              <p:ext uri="{D42A27DB-BD31-4B8C-83A1-F6EECF244321}">
                <p14:modId xmlns:p14="http://schemas.microsoft.com/office/powerpoint/2010/main" val="4048984827"/>
              </p:ext>
            </p:extLst>
          </p:nvPr>
        </p:nvGraphicFramePr>
        <p:xfrm>
          <a:off x="589299" y="1951515"/>
          <a:ext cx="9462978" cy="2954970"/>
        </p:xfrm>
        <a:graphic>
          <a:graphicData uri="http://schemas.openxmlformats.org/drawingml/2006/table">
            <a:tbl>
              <a:tblPr firstRow="1" firstCol="1" bandRow="1"/>
              <a:tblGrid>
                <a:gridCol w="4731489">
                  <a:extLst>
                    <a:ext uri="{9D8B030D-6E8A-4147-A177-3AD203B41FA5}">
                      <a16:colId xmlns:a16="http://schemas.microsoft.com/office/drawing/2014/main" val="2037948845"/>
                    </a:ext>
                  </a:extLst>
                </a:gridCol>
                <a:gridCol w="4731489">
                  <a:extLst>
                    <a:ext uri="{9D8B030D-6E8A-4147-A177-3AD203B41FA5}">
                      <a16:colId xmlns:a16="http://schemas.microsoft.com/office/drawing/2014/main" val="514489925"/>
                    </a:ext>
                  </a:extLst>
                </a:gridCol>
              </a:tblGrid>
              <a:tr h="590994">
                <a:tc>
                  <a:txBody>
                    <a:bodyPr/>
                    <a:lstStyle/>
                    <a:p>
                      <a:pPr indent="180340" algn="just">
                        <a:lnSpc>
                          <a:spcPct val="200000"/>
                        </a:lnSpc>
                        <a:spcAft>
                          <a:spcPts val="0"/>
                        </a:spcAft>
                      </a:pPr>
                      <a:r>
                        <a:rPr lang="es-ES" sz="2000" cap="all" dirty="0">
                          <a:solidFill>
                            <a:srgbClr val="000000"/>
                          </a:solidFill>
                          <a:effectLst/>
                          <a:latin typeface="+mn-lt"/>
                          <a:ea typeface="Calibri" panose="020F0502020204030204" pitchFamily="34" charset="0"/>
                          <a:cs typeface="Times New Roman" panose="02020603050405020304" pitchFamily="18" charset="0"/>
                        </a:rPr>
                        <a:t>1) I</a:t>
                      </a:r>
                      <a:r>
                        <a:rPr lang="es-ES" sz="2000" dirty="0">
                          <a:solidFill>
                            <a:srgbClr val="000000"/>
                          </a:solidFill>
                          <a:effectLst/>
                          <a:latin typeface="+mn-lt"/>
                          <a:ea typeface="Calibri" panose="020F0502020204030204" pitchFamily="34" charset="0"/>
                          <a:cs typeface="Times New Roman" panose="02020603050405020304" pitchFamily="18" charset="0"/>
                        </a:rPr>
                        <a:t>ntensidad del trabajo</a:t>
                      </a:r>
                      <a:r>
                        <a:rPr lang="es-ES" sz="2000" cap="all" dirty="0">
                          <a:solidFill>
                            <a:srgbClr val="000000"/>
                          </a:solidFill>
                          <a:effectLst/>
                          <a:latin typeface="+mn-lt"/>
                          <a:ea typeface="Calibri" panose="020F0502020204030204" pitchFamily="34" charset="0"/>
                          <a:cs typeface="Times New Roman" panose="02020603050405020304" pitchFamily="18" charset="0"/>
                        </a:rPr>
                        <a:t>.</a:t>
                      </a:r>
                      <a:endParaRPr lang="es-EC" sz="20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indent="180340" algn="just">
                        <a:lnSpc>
                          <a:spcPct val="200000"/>
                        </a:lnSpc>
                        <a:spcAft>
                          <a:spcPts val="0"/>
                        </a:spcAft>
                      </a:pPr>
                      <a:r>
                        <a:rPr lang="es-ES" sz="2000" dirty="0">
                          <a:solidFill>
                            <a:srgbClr val="000000"/>
                          </a:solidFill>
                          <a:effectLst/>
                          <a:latin typeface="+mn-lt"/>
                          <a:ea typeface="Calibri" panose="020F0502020204030204" pitchFamily="34" charset="0"/>
                          <a:cs typeface="Times New Roman" panose="02020603050405020304" pitchFamily="18" charset="0"/>
                        </a:rPr>
                        <a:t>6)Número de series.</a:t>
                      </a:r>
                      <a:endParaRPr lang="es-EC" sz="20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a:noFill/>
                    </a:lnR>
                    <a:lnT w="12700" cap="flat" cmpd="sng" algn="ctr">
                      <a:solidFill>
                        <a:srgbClr val="7F7F7F"/>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3532187826"/>
                  </a:ext>
                </a:extLst>
              </a:tr>
              <a:tr h="590994">
                <a:tc>
                  <a:txBody>
                    <a:bodyPr/>
                    <a:lstStyle/>
                    <a:p>
                      <a:pPr indent="180340" algn="just">
                        <a:lnSpc>
                          <a:spcPct val="200000"/>
                        </a:lnSpc>
                        <a:spcAft>
                          <a:spcPts val="0"/>
                        </a:spcAft>
                      </a:pPr>
                      <a:r>
                        <a:rPr lang="es-ES" sz="2000" cap="all" dirty="0">
                          <a:solidFill>
                            <a:srgbClr val="000000"/>
                          </a:solidFill>
                          <a:effectLst/>
                          <a:latin typeface="+mn-lt"/>
                          <a:ea typeface="Calibri" panose="020F0502020204030204" pitchFamily="34" charset="0"/>
                          <a:cs typeface="Times New Roman" panose="02020603050405020304" pitchFamily="18" charset="0"/>
                        </a:rPr>
                        <a:t>2) D</a:t>
                      </a:r>
                      <a:r>
                        <a:rPr lang="es-ES" sz="2000" dirty="0">
                          <a:solidFill>
                            <a:srgbClr val="000000"/>
                          </a:solidFill>
                          <a:effectLst/>
                          <a:latin typeface="+mn-lt"/>
                          <a:ea typeface="Calibri" panose="020F0502020204030204" pitchFamily="34" charset="0"/>
                          <a:cs typeface="Times New Roman" panose="02020603050405020304" pitchFamily="18" charset="0"/>
                        </a:rPr>
                        <a:t>uración del trabajo.</a:t>
                      </a:r>
                      <a:endParaRPr lang="es-EC" sz="20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7F7F7F"/>
                      </a:solidFill>
                      <a:prstDash val="solid"/>
                      <a:round/>
                      <a:headEnd type="none" w="med" len="med"/>
                      <a:tailEnd type="none" w="med" len="med"/>
                    </a:lnR>
                    <a:lnT>
                      <a:noFill/>
                    </a:lnT>
                    <a:lnB>
                      <a:noFill/>
                    </a:lnB>
                  </a:tcPr>
                </a:tc>
                <a:tc>
                  <a:txBody>
                    <a:bodyPr/>
                    <a:lstStyle/>
                    <a:p>
                      <a:pPr indent="180340" algn="just">
                        <a:lnSpc>
                          <a:spcPct val="200000"/>
                        </a:lnSpc>
                        <a:spcAft>
                          <a:spcPts val="0"/>
                        </a:spcAft>
                      </a:pPr>
                      <a:r>
                        <a:rPr lang="es-ES" sz="2000">
                          <a:solidFill>
                            <a:srgbClr val="000000"/>
                          </a:solidFill>
                          <a:effectLst/>
                          <a:latin typeface="+mn-lt"/>
                          <a:ea typeface="Calibri" panose="020F0502020204030204" pitchFamily="34" charset="0"/>
                          <a:cs typeface="Times New Roman" panose="02020603050405020304" pitchFamily="18" charset="0"/>
                        </a:rPr>
                        <a:t>7)Pausa entre series.</a:t>
                      </a:r>
                      <a:endParaRPr lang="es-EC" sz="20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301843339"/>
                  </a:ext>
                </a:extLst>
              </a:tr>
              <a:tr h="590994">
                <a:tc>
                  <a:txBody>
                    <a:bodyPr/>
                    <a:lstStyle/>
                    <a:p>
                      <a:pPr indent="180340" algn="just">
                        <a:lnSpc>
                          <a:spcPct val="200000"/>
                        </a:lnSpc>
                        <a:spcAft>
                          <a:spcPts val="0"/>
                        </a:spcAft>
                      </a:pPr>
                      <a:r>
                        <a:rPr lang="es-ES" sz="2000" dirty="0">
                          <a:solidFill>
                            <a:srgbClr val="000000"/>
                          </a:solidFill>
                          <a:effectLst/>
                          <a:latin typeface="+mn-lt"/>
                          <a:ea typeface="Calibri" panose="020F0502020204030204" pitchFamily="34" charset="0"/>
                          <a:cs typeface="Times New Roman" panose="02020603050405020304" pitchFamily="18" charset="0"/>
                        </a:rPr>
                        <a:t>3) Intensidad de la pausa.</a:t>
                      </a:r>
                      <a:endParaRPr lang="es-EC" sz="20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2F2F2"/>
                    </a:solidFill>
                  </a:tcPr>
                </a:tc>
                <a:tc>
                  <a:txBody>
                    <a:bodyPr/>
                    <a:lstStyle/>
                    <a:p>
                      <a:pPr indent="180340" algn="just">
                        <a:lnSpc>
                          <a:spcPct val="200000"/>
                        </a:lnSpc>
                        <a:spcAft>
                          <a:spcPts val="0"/>
                        </a:spcAft>
                      </a:pPr>
                      <a:r>
                        <a:rPr lang="es-ES" sz="2000" dirty="0">
                          <a:solidFill>
                            <a:srgbClr val="000000"/>
                          </a:solidFill>
                          <a:effectLst/>
                          <a:latin typeface="+mn-lt"/>
                          <a:ea typeface="Calibri" panose="020F0502020204030204" pitchFamily="34" charset="0"/>
                          <a:cs typeface="Times New Roman" panose="02020603050405020304" pitchFamily="18" charset="0"/>
                        </a:rPr>
                        <a:t>8)Intensidad de la pausa entre series.</a:t>
                      </a:r>
                      <a:endParaRPr lang="es-EC" sz="20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2F2F2"/>
                    </a:solidFill>
                  </a:tcPr>
                </a:tc>
                <a:extLst>
                  <a:ext uri="{0D108BD9-81ED-4DB2-BD59-A6C34878D82A}">
                    <a16:rowId xmlns:a16="http://schemas.microsoft.com/office/drawing/2014/main" val="2311697540"/>
                  </a:ext>
                </a:extLst>
              </a:tr>
              <a:tr h="590994">
                <a:tc>
                  <a:txBody>
                    <a:bodyPr/>
                    <a:lstStyle/>
                    <a:p>
                      <a:pPr indent="180340" algn="just">
                        <a:lnSpc>
                          <a:spcPct val="200000"/>
                        </a:lnSpc>
                        <a:spcAft>
                          <a:spcPts val="0"/>
                        </a:spcAft>
                      </a:pPr>
                      <a:r>
                        <a:rPr lang="es-ES" sz="2000">
                          <a:solidFill>
                            <a:srgbClr val="000000"/>
                          </a:solidFill>
                          <a:effectLst/>
                          <a:latin typeface="+mn-lt"/>
                          <a:ea typeface="Calibri" panose="020F0502020204030204" pitchFamily="34" charset="0"/>
                          <a:cs typeface="Times New Roman" panose="02020603050405020304" pitchFamily="18" charset="0"/>
                        </a:rPr>
                        <a:t>4) Duración de la pausa</a:t>
                      </a:r>
                      <a:r>
                        <a:rPr lang="es-ES" sz="2000" cap="all">
                          <a:solidFill>
                            <a:srgbClr val="000000"/>
                          </a:solidFill>
                          <a:effectLst/>
                          <a:latin typeface="+mn-lt"/>
                          <a:ea typeface="Calibri" panose="020F0502020204030204" pitchFamily="34" charset="0"/>
                          <a:cs typeface="Times New Roman" panose="02020603050405020304" pitchFamily="18" charset="0"/>
                        </a:rPr>
                        <a:t>.</a:t>
                      </a:r>
                      <a:endParaRPr lang="es-EC" sz="20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7F7F7F"/>
                      </a:solidFill>
                      <a:prstDash val="solid"/>
                      <a:round/>
                      <a:headEnd type="none" w="med" len="med"/>
                      <a:tailEnd type="none" w="med" len="med"/>
                    </a:lnR>
                    <a:lnT>
                      <a:noFill/>
                    </a:lnT>
                    <a:lnB>
                      <a:noFill/>
                    </a:lnB>
                  </a:tcPr>
                </a:tc>
                <a:tc>
                  <a:txBody>
                    <a:bodyPr/>
                    <a:lstStyle/>
                    <a:p>
                      <a:pPr indent="180340" algn="just">
                        <a:lnSpc>
                          <a:spcPct val="200000"/>
                        </a:lnSpc>
                        <a:spcAft>
                          <a:spcPts val="0"/>
                        </a:spcAft>
                      </a:pPr>
                      <a:r>
                        <a:rPr lang="es-ES" sz="2000" dirty="0">
                          <a:solidFill>
                            <a:srgbClr val="000000"/>
                          </a:solidFill>
                          <a:effectLst/>
                          <a:latin typeface="+mn-lt"/>
                          <a:ea typeface="Calibri" panose="020F0502020204030204" pitchFamily="34" charset="0"/>
                          <a:cs typeface="Times New Roman" panose="02020603050405020304" pitchFamily="18" charset="0"/>
                        </a:rPr>
                        <a:t>9)Volumen total.</a:t>
                      </a:r>
                      <a:endParaRPr lang="es-EC" sz="20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952572478"/>
                  </a:ext>
                </a:extLst>
              </a:tr>
              <a:tr h="590994">
                <a:tc>
                  <a:txBody>
                    <a:bodyPr/>
                    <a:lstStyle/>
                    <a:p>
                      <a:pPr indent="180340" algn="just">
                        <a:lnSpc>
                          <a:spcPct val="200000"/>
                        </a:lnSpc>
                        <a:spcAft>
                          <a:spcPts val="0"/>
                        </a:spcAft>
                      </a:pPr>
                      <a:r>
                        <a:rPr lang="es-ES" sz="2000" cap="all" dirty="0">
                          <a:solidFill>
                            <a:srgbClr val="000000"/>
                          </a:solidFill>
                          <a:effectLst/>
                          <a:latin typeface="+mn-lt"/>
                          <a:ea typeface="Calibri" panose="020F0502020204030204" pitchFamily="34" charset="0"/>
                          <a:cs typeface="Times New Roman" panose="02020603050405020304" pitchFamily="18" charset="0"/>
                        </a:rPr>
                        <a:t>5) N</a:t>
                      </a:r>
                      <a:r>
                        <a:rPr lang="es-ES" sz="2000" dirty="0">
                          <a:solidFill>
                            <a:srgbClr val="000000"/>
                          </a:solidFill>
                          <a:effectLst/>
                          <a:latin typeface="+mn-lt"/>
                          <a:ea typeface="Calibri" panose="020F0502020204030204" pitchFamily="34" charset="0"/>
                          <a:cs typeface="Times New Roman" panose="02020603050405020304" pitchFamily="18" charset="0"/>
                        </a:rPr>
                        <a:t>úmero de repeticiones por serie</a:t>
                      </a:r>
                      <a:r>
                        <a:rPr lang="es-ES" sz="2000" cap="all" dirty="0">
                          <a:solidFill>
                            <a:srgbClr val="000000"/>
                          </a:solidFill>
                          <a:effectLst/>
                          <a:latin typeface="+mn-lt"/>
                          <a:ea typeface="Calibri" panose="020F0502020204030204" pitchFamily="34" charset="0"/>
                          <a:cs typeface="Times New Roman" panose="02020603050405020304" pitchFamily="18" charset="0"/>
                        </a:rPr>
                        <a:t>.</a:t>
                      </a:r>
                      <a:endParaRPr lang="es-EC" sz="20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7F7F7F"/>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indent="180340" algn="just">
                        <a:lnSpc>
                          <a:spcPct val="200000"/>
                        </a:lnSpc>
                        <a:spcAft>
                          <a:spcPts val="0"/>
                        </a:spcAft>
                      </a:pPr>
                      <a:r>
                        <a:rPr lang="es-ES" sz="2000" dirty="0">
                          <a:solidFill>
                            <a:srgbClr val="000000"/>
                          </a:solidFill>
                          <a:effectLst/>
                          <a:latin typeface="+mn-lt"/>
                          <a:ea typeface="Calibri" panose="020F0502020204030204" pitchFamily="34" charset="0"/>
                          <a:cs typeface="Times New Roman" panose="02020603050405020304" pitchFamily="18" charset="0"/>
                        </a:rPr>
                        <a:t> </a:t>
                      </a:r>
                      <a:endParaRPr lang="es-EC" sz="20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508469384"/>
                  </a:ext>
                </a:extLst>
              </a:tr>
            </a:tbl>
          </a:graphicData>
        </a:graphic>
      </p:graphicFrame>
      <p:sp>
        <p:nvSpPr>
          <p:cNvPr id="4" name="Rectángulo 3">
            <a:extLst>
              <a:ext uri="{FF2B5EF4-FFF2-40B4-BE49-F238E27FC236}">
                <a16:creationId xmlns:a16="http://schemas.microsoft.com/office/drawing/2014/main" id="{7A4F7CBE-2ADC-4245-832F-781B856F29A7}"/>
              </a:ext>
            </a:extLst>
          </p:cNvPr>
          <p:cNvSpPr/>
          <p:nvPr/>
        </p:nvSpPr>
        <p:spPr>
          <a:xfrm>
            <a:off x="2709782" y="487954"/>
            <a:ext cx="6753195" cy="584775"/>
          </a:xfrm>
          <a:prstGeom prst="rect">
            <a:avLst/>
          </a:prstGeom>
        </p:spPr>
        <p:txBody>
          <a:bodyPr wrap="none">
            <a:spAutoFit/>
          </a:bodyPr>
          <a:lstStyle/>
          <a:p>
            <a:r>
              <a:rPr lang="es-EC" sz="3200" b="1" i="1" dirty="0">
                <a:solidFill>
                  <a:srgbClr val="0099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Variables para un entrenamiento HIIT</a:t>
            </a:r>
            <a:endParaRPr lang="es-EC" sz="3200" b="1" dirty="0">
              <a:solidFill>
                <a:srgbClr val="009900"/>
              </a:solidFill>
              <a:effectLst>
                <a:outerShdw blurRad="38100" dist="38100" dir="2700000" algn="tl">
                  <a:srgbClr val="000000">
                    <a:alpha val="43137"/>
                  </a:srgbClr>
                </a:outerShdw>
              </a:effectLst>
            </a:endParaRPr>
          </a:p>
        </p:txBody>
      </p:sp>
      <p:pic>
        <p:nvPicPr>
          <p:cNvPr id="9" name="Picture 5">
            <a:extLst>
              <a:ext uri="{FF2B5EF4-FFF2-40B4-BE49-F238E27FC236}">
                <a16:creationId xmlns:a16="http://schemas.microsoft.com/office/drawing/2014/main" id="{F7B7F617-BAB2-4E18-A48C-295ACA07C6F4}"/>
              </a:ext>
            </a:extLst>
          </p:cNvPr>
          <p:cNvPicPr/>
          <p:nvPr/>
        </p:nvPicPr>
        <p:blipFill>
          <a:blip r:embed="rId2" cstate="print">
            <a:extLst>
              <a:ext uri="{28A0092B-C50C-407E-A947-70E740481C1C}">
                <a14:useLocalDpi xmlns:a14="http://schemas.microsoft.com/office/drawing/2010/main" val="0"/>
              </a:ext>
            </a:extLst>
          </a:blip>
          <a:srcRect b="18382"/>
          <a:stretch>
            <a:fillRect/>
          </a:stretch>
        </p:blipFill>
        <p:spPr bwMode="auto">
          <a:xfrm>
            <a:off x="61901" y="168341"/>
            <a:ext cx="2471350" cy="932282"/>
          </a:xfrm>
          <a:prstGeom prst="rect">
            <a:avLst/>
          </a:prstGeom>
          <a:noFill/>
          <a:ln>
            <a:noFill/>
          </a:ln>
        </p:spPr>
      </p:pic>
      <p:pic>
        <p:nvPicPr>
          <p:cNvPr id="13" name="Imagen 12" descr="Forma&#10;&#10;Descripción generada automáticamente">
            <a:extLst>
              <a:ext uri="{FF2B5EF4-FFF2-40B4-BE49-F238E27FC236}">
                <a16:creationId xmlns:a16="http://schemas.microsoft.com/office/drawing/2014/main" id="{C2284583-7596-4FD6-AE0C-40C52D623FF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92625" y="214673"/>
            <a:ext cx="1154078" cy="1159230"/>
          </a:xfrm>
          <a:prstGeom prst="rect">
            <a:avLst/>
          </a:prstGeom>
        </p:spPr>
      </p:pic>
      <p:sp>
        <p:nvSpPr>
          <p:cNvPr id="15" name="CuadroTexto 14">
            <a:extLst>
              <a:ext uri="{FF2B5EF4-FFF2-40B4-BE49-F238E27FC236}">
                <a16:creationId xmlns:a16="http://schemas.microsoft.com/office/drawing/2014/main" id="{48A4A8A0-462A-4D95-AF66-B2A3074B55DA}"/>
              </a:ext>
            </a:extLst>
          </p:cNvPr>
          <p:cNvSpPr txBox="1"/>
          <p:nvPr/>
        </p:nvSpPr>
        <p:spPr>
          <a:xfrm>
            <a:off x="651415" y="4906485"/>
            <a:ext cx="6230202" cy="338554"/>
          </a:xfrm>
          <a:prstGeom prst="rect">
            <a:avLst/>
          </a:prstGeom>
          <a:noFill/>
        </p:spPr>
        <p:txBody>
          <a:bodyPr wrap="square">
            <a:spAutoFit/>
          </a:bodyPr>
          <a:lstStyle/>
          <a:p>
            <a:r>
              <a:rPr lang="es-EC" sz="1600" dirty="0"/>
              <a:t>Fuente: (</a:t>
            </a:r>
            <a:r>
              <a:rPr lang="es-EC" sz="1600" dirty="0" err="1"/>
              <a:t>Buchheit</a:t>
            </a:r>
            <a:r>
              <a:rPr lang="es-EC" sz="1600" dirty="0"/>
              <a:t> M, 2013)</a:t>
            </a:r>
          </a:p>
        </p:txBody>
      </p:sp>
      <p:pic>
        <p:nvPicPr>
          <p:cNvPr id="17" name="Imagen 16">
            <a:extLst>
              <a:ext uri="{FF2B5EF4-FFF2-40B4-BE49-F238E27FC236}">
                <a16:creationId xmlns:a16="http://schemas.microsoft.com/office/drawing/2014/main" id="{A80004F1-C01D-4A2A-AE07-9B8D001F6355}"/>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11159180" y="5948687"/>
            <a:ext cx="937659" cy="847883"/>
          </a:xfrm>
          <a:prstGeom prst="rect">
            <a:avLst/>
          </a:prstGeom>
        </p:spPr>
      </p:pic>
      <p:pic>
        <p:nvPicPr>
          <p:cNvPr id="18" name="Imagen 17">
            <a:extLst>
              <a:ext uri="{FF2B5EF4-FFF2-40B4-BE49-F238E27FC236}">
                <a16:creationId xmlns:a16="http://schemas.microsoft.com/office/drawing/2014/main" id="{F32A247E-29ED-437F-8F6D-A63311D6D90A}"/>
              </a:ext>
            </a:extLst>
          </p:cNvPr>
          <p:cNvPicPr>
            <a:picLocks noChangeAspect="1"/>
          </p:cNvPicPr>
          <p:nvPr/>
        </p:nvPicPr>
        <p:blipFill>
          <a:blip r:embed="rId5">
            <a:clrChange>
              <a:clrFrom>
                <a:srgbClr val="FEFEFE"/>
              </a:clrFrom>
              <a:clrTo>
                <a:srgbClr val="FEFEFE">
                  <a:alpha val="0"/>
                </a:srgbClr>
              </a:clrTo>
            </a:clrChange>
          </a:blip>
          <a:stretch>
            <a:fillRect/>
          </a:stretch>
        </p:blipFill>
        <p:spPr>
          <a:xfrm>
            <a:off x="7560860" y="4950132"/>
            <a:ext cx="1522583" cy="1812731"/>
          </a:xfrm>
          <a:prstGeom prst="rect">
            <a:avLst/>
          </a:prstGeom>
        </p:spPr>
      </p:pic>
    </p:spTree>
    <p:extLst>
      <p:ext uri="{BB962C8B-B14F-4D97-AF65-F5344CB8AC3E}">
        <p14:creationId xmlns:p14="http://schemas.microsoft.com/office/powerpoint/2010/main" val="187649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A39CD8C-01F5-4656-9EF5-72243D8C171C}"/>
              </a:ext>
            </a:extLst>
          </p:cNvPr>
          <p:cNvSpPr txBox="1"/>
          <p:nvPr/>
        </p:nvSpPr>
        <p:spPr>
          <a:xfrm>
            <a:off x="2767502" y="245229"/>
            <a:ext cx="6401549" cy="879394"/>
          </a:xfrm>
          <a:prstGeom prst="rect">
            <a:avLst/>
          </a:prstGeom>
          <a:noFill/>
        </p:spPr>
        <p:txBody>
          <a:bodyPr wrap="square" rtlCol="0">
            <a:spAutoFit/>
          </a:bodyPr>
          <a:lstStyle/>
          <a:p>
            <a:pPr algn="ctr"/>
            <a:r>
              <a:rPr lang="es-EC" sz="3200" b="1" dirty="0">
                <a:solidFill>
                  <a:schemeClr val="accent2"/>
                </a:solidFill>
              </a:rPr>
              <a:t>AGENDA</a:t>
            </a:r>
          </a:p>
          <a:p>
            <a:endParaRPr lang="es-EC" dirty="0"/>
          </a:p>
        </p:txBody>
      </p:sp>
      <p:pic>
        <p:nvPicPr>
          <p:cNvPr id="17" name="Picture 5">
            <a:extLst>
              <a:ext uri="{FF2B5EF4-FFF2-40B4-BE49-F238E27FC236}">
                <a16:creationId xmlns:a16="http://schemas.microsoft.com/office/drawing/2014/main" id="{0F08A3A7-3953-4CD6-BAD3-11E1C7C642B9}"/>
              </a:ext>
            </a:extLst>
          </p:cNvPr>
          <p:cNvPicPr/>
          <p:nvPr/>
        </p:nvPicPr>
        <p:blipFill>
          <a:blip r:embed="rId2" cstate="print">
            <a:extLst>
              <a:ext uri="{28A0092B-C50C-407E-A947-70E740481C1C}">
                <a14:useLocalDpi xmlns:a14="http://schemas.microsoft.com/office/drawing/2010/main" val="0"/>
              </a:ext>
            </a:extLst>
          </a:blip>
          <a:srcRect b="18382"/>
          <a:stretch>
            <a:fillRect/>
          </a:stretch>
        </p:blipFill>
        <p:spPr bwMode="auto">
          <a:xfrm>
            <a:off x="1" y="0"/>
            <a:ext cx="2471350" cy="932282"/>
          </a:xfrm>
          <a:prstGeom prst="rect">
            <a:avLst/>
          </a:prstGeom>
          <a:noFill/>
          <a:ln>
            <a:noFill/>
          </a:ln>
        </p:spPr>
      </p:pic>
      <p:sp>
        <p:nvSpPr>
          <p:cNvPr id="9" name="CuadroTexto 8">
            <a:extLst>
              <a:ext uri="{FF2B5EF4-FFF2-40B4-BE49-F238E27FC236}">
                <a16:creationId xmlns:a16="http://schemas.microsoft.com/office/drawing/2014/main" id="{176C9790-8D92-4085-9100-E221FED8A001}"/>
              </a:ext>
            </a:extLst>
          </p:cNvPr>
          <p:cNvSpPr txBox="1"/>
          <p:nvPr/>
        </p:nvSpPr>
        <p:spPr>
          <a:xfrm>
            <a:off x="1573619" y="1594884"/>
            <a:ext cx="7708604" cy="4370427"/>
          </a:xfrm>
          <a:prstGeom prst="rect">
            <a:avLst/>
          </a:prstGeom>
          <a:noFill/>
        </p:spPr>
        <p:txBody>
          <a:bodyPr wrap="square" rtlCol="0">
            <a:spAutoFit/>
          </a:bodyPr>
          <a:lstStyle/>
          <a:p>
            <a:pPr algn="just"/>
            <a:r>
              <a:rPr lang="es-EC" sz="2000" b="1" dirty="0"/>
              <a:t>1.- PLANTEAMIENTO DEL PROBLEMA</a:t>
            </a:r>
          </a:p>
          <a:p>
            <a:pPr algn="just"/>
            <a:r>
              <a:rPr lang="es-EC" sz="2000" b="1" dirty="0"/>
              <a:t>2.- ANTECEDENTES</a:t>
            </a:r>
          </a:p>
          <a:p>
            <a:pPr algn="just"/>
            <a:r>
              <a:rPr lang="es-EC" sz="2000" b="1" dirty="0"/>
              <a:t>3.- JUSTIFICACIÓN</a:t>
            </a:r>
          </a:p>
          <a:p>
            <a:pPr algn="just"/>
            <a:r>
              <a:rPr lang="es-EC" sz="2000" b="1" dirty="0"/>
              <a:t>4.- IMPORTANCIA</a:t>
            </a:r>
          </a:p>
          <a:p>
            <a:pPr algn="just"/>
            <a:r>
              <a:rPr lang="es-EC" sz="2000" b="1" dirty="0"/>
              <a:t>5.- OBJETIVO GENERAL</a:t>
            </a:r>
          </a:p>
          <a:p>
            <a:pPr algn="just"/>
            <a:r>
              <a:rPr lang="es-EC" sz="2000" b="1" dirty="0"/>
              <a:t>6.- OBJETIVOS ESPECÍFICOS</a:t>
            </a:r>
          </a:p>
          <a:p>
            <a:pPr algn="just"/>
            <a:r>
              <a:rPr lang="es-EC" sz="2000" b="1" dirty="0"/>
              <a:t>7.- MARCO TEÓRICO</a:t>
            </a:r>
          </a:p>
          <a:p>
            <a:pPr algn="just"/>
            <a:r>
              <a:rPr lang="es-EC" sz="2000" b="1" dirty="0"/>
              <a:t>8.- MARCO METODOLÓGICO</a:t>
            </a:r>
          </a:p>
          <a:p>
            <a:pPr algn="just"/>
            <a:r>
              <a:rPr lang="es-EC" sz="2000" b="1" dirty="0"/>
              <a:t>9.- POBLACIÓN Y MUESTRA</a:t>
            </a:r>
          </a:p>
          <a:p>
            <a:pPr algn="just"/>
            <a:r>
              <a:rPr lang="es-EC" sz="2000" b="1" dirty="0"/>
              <a:t>10.- PROPUESTA</a:t>
            </a:r>
          </a:p>
          <a:p>
            <a:pPr algn="just"/>
            <a:r>
              <a:rPr lang="es-EC" sz="2000" b="1" dirty="0"/>
              <a:t>11.- RESULTADOS DE LA INVESTIGACIÓN</a:t>
            </a:r>
          </a:p>
          <a:p>
            <a:pPr algn="just"/>
            <a:r>
              <a:rPr lang="es-EC" sz="2000" b="1" dirty="0"/>
              <a:t>12.- CONCLUSIONES</a:t>
            </a:r>
          </a:p>
          <a:p>
            <a:pPr algn="just"/>
            <a:r>
              <a:rPr lang="es-EC" sz="2000" b="1" dirty="0"/>
              <a:t>13.- RECOMENDACIONES</a:t>
            </a:r>
          </a:p>
          <a:p>
            <a:endParaRPr lang="es-EC" dirty="0"/>
          </a:p>
        </p:txBody>
      </p:sp>
      <p:pic>
        <p:nvPicPr>
          <p:cNvPr id="13" name="Imagen 12">
            <a:extLst>
              <a:ext uri="{FF2B5EF4-FFF2-40B4-BE49-F238E27FC236}">
                <a16:creationId xmlns:a16="http://schemas.microsoft.com/office/drawing/2014/main" id="{53370D38-FFB3-4505-AEC0-62486FC17D7A}"/>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11159180" y="5948687"/>
            <a:ext cx="937659" cy="847883"/>
          </a:xfrm>
          <a:prstGeom prst="rect">
            <a:avLst/>
          </a:prstGeom>
        </p:spPr>
      </p:pic>
    </p:spTree>
    <p:extLst>
      <p:ext uri="{BB962C8B-B14F-4D97-AF65-F5344CB8AC3E}">
        <p14:creationId xmlns:p14="http://schemas.microsoft.com/office/powerpoint/2010/main" val="26204661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5">
            <a:extLst>
              <a:ext uri="{FF2B5EF4-FFF2-40B4-BE49-F238E27FC236}">
                <a16:creationId xmlns:a16="http://schemas.microsoft.com/office/drawing/2014/main" id="{2CE9E8AD-F53F-4019-8277-93F910AB9E5C}"/>
              </a:ext>
            </a:extLst>
          </p:cNvPr>
          <p:cNvGraphicFramePr>
            <a:graphicFrameLocks noGrp="1"/>
          </p:cNvGraphicFramePr>
          <p:nvPr>
            <p:extLst>
              <p:ext uri="{D42A27DB-BD31-4B8C-83A1-F6EECF244321}">
                <p14:modId xmlns:p14="http://schemas.microsoft.com/office/powerpoint/2010/main" val="4044554674"/>
              </p:ext>
            </p:extLst>
          </p:nvPr>
        </p:nvGraphicFramePr>
        <p:xfrm>
          <a:off x="710430" y="1841279"/>
          <a:ext cx="9394521" cy="4373432"/>
        </p:xfrm>
        <a:graphic>
          <a:graphicData uri="http://schemas.openxmlformats.org/drawingml/2006/table">
            <a:tbl>
              <a:tblPr firstRow="1" firstCol="1" bandRow="1"/>
              <a:tblGrid>
                <a:gridCol w="1716403">
                  <a:extLst>
                    <a:ext uri="{9D8B030D-6E8A-4147-A177-3AD203B41FA5}">
                      <a16:colId xmlns:a16="http://schemas.microsoft.com/office/drawing/2014/main" val="2018008361"/>
                    </a:ext>
                  </a:extLst>
                </a:gridCol>
                <a:gridCol w="1714199">
                  <a:extLst>
                    <a:ext uri="{9D8B030D-6E8A-4147-A177-3AD203B41FA5}">
                      <a16:colId xmlns:a16="http://schemas.microsoft.com/office/drawing/2014/main" val="1129543165"/>
                    </a:ext>
                  </a:extLst>
                </a:gridCol>
                <a:gridCol w="2123758">
                  <a:extLst>
                    <a:ext uri="{9D8B030D-6E8A-4147-A177-3AD203B41FA5}">
                      <a16:colId xmlns:a16="http://schemas.microsoft.com/office/drawing/2014/main" val="649858095"/>
                    </a:ext>
                  </a:extLst>
                </a:gridCol>
                <a:gridCol w="2123758">
                  <a:extLst>
                    <a:ext uri="{9D8B030D-6E8A-4147-A177-3AD203B41FA5}">
                      <a16:colId xmlns:a16="http://schemas.microsoft.com/office/drawing/2014/main" val="2057577345"/>
                    </a:ext>
                  </a:extLst>
                </a:gridCol>
                <a:gridCol w="1716403">
                  <a:extLst>
                    <a:ext uri="{9D8B030D-6E8A-4147-A177-3AD203B41FA5}">
                      <a16:colId xmlns:a16="http://schemas.microsoft.com/office/drawing/2014/main" val="2499669625"/>
                    </a:ext>
                  </a:extLst>
                </a:gridCol>
              </a:tblGrid>
              <a:tr h="643722">
                <a:tc>
                  <a:txBody>
                    <a:bodyPr/>
                    <a:lstStyle/>
                    <a:p>
                      <a:pPr indent="180340" algn="ctr">
                        <a:lnSpc>
                          <a:spcPct val="200000"/>
                        </a:lnSpc>
                        <a:spcAft>
                          <a:spcPts val="0"/>
                        </a:spcAft>
                      </a:pPr>
                      <a:r>
                        <a:rPr lang="es-EC" sz="16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Sexo</a:t>
                      </a:r>
                      <a:endParaRPr lang="es-EC" sz="1600" b="1"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indent="180340" algn="ctr">
                        <a:lnSpc>
                          <a:spcPct val="200000"/>
                        </a:lnSpc>
                        <a:spcAft>
                          <a:spcPts val="0"/>
                        </a:spcAft>
                      </a:pPr>
                      <a:r>
                        <a:rPr lang="es-EC" sz="16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Estadísticos</a:t>
                      </a:r>
                      <a:endParaRPr lang="es-EC" sz="1600" b="1"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indent="180340" algn="ctr">
                        <a:lnSpc>
                          <a:spcPct val="200000"/>
                        </a:lnSpc>
                        <a:spcAft>
                          <a:spcPts val="0"/>
                        </a:spcAft>
                      </a:pPr>
                      <a:r>
                        <a:rPr lang="es-EC" sz="16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Edad</a:t>
                      </a:r>
                      <a:endParaRPr lang="es-EC" sz="1600" b="1"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indent="180340" algn="ctr">
                        <a:lnSpc>
                          <a:spcPct val="200000"/>
                        </a:lnSpc>
                        <a:spcAft>
                          <a:spcPts val="0"/>
                        </a:spcAft>
                      </a:pPr>
                      <a:r>
                        <a:rPr lang="es-EC" sz="16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Estatura (m)</a:t>
                      </a:r>
                      <a:endParaRPr lang="es-EC" sz="1600" b="1"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marL="0" indent="180340" algn="ctr" defTabSz="457200" rtl="0" eaLnBrk="1" latinLnBrk="0" hangingPunct="1">
                        <a:lnSpc>
                          <a:spcPct val="200000"/>
                        </a:lnSpc>
                        <a:spcAft>
                          <a:spcPts val="0"/>
                        </a:spcAft>
                      </a:pPr>
                      <a:r>
                        <a:rPr lang="es-EC" sz="1600" b="1" kern="12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Peso  (kg)</a:t>
                      </a:r>
                      <a:endParaRPr lang="es-EC" sz="1600" b="1" kern="1200"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795290971"/>
                  </a:ext>
                </a:extLst>
              </a:tr>
              <a:tr h="286606">
                <a:tc rowSpan="4">
                  <a:txBody>
                    <a:bodyPr/>
                    <a:lstStyle/>
                    <a:p>
                      <a:pPr indent="180340" algn="just">
                        <a:lnSpc>
                          <a:spcPct val="200000"/>
                        </a:lnSpc>
                        <a:spcAft>
                          <a:spcPts val="0"/>
                        </a:spcAft>
                      </a:pPr>
                      <a:r>
                        <a:rPr lang="es-EC" sz="16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Femenino</a:t>
                      </a:r>
                      <a:endParaRPr lang="es-EC" sz="1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200000"/>
                        </a:lnSpc>
                        <a:spcAft>
                          <a:spcPts val="0"/>
                        </a:spcAft>
                      </a:pPr>
                      <a:r>
                        <a:rPr lang="es-EC"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Media</a:t>
                      </a:r>
                      <a:endParaRPr lang="es-EC"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chemeClr val="accent3">
                        <a:lumMod val="40000"/>
                        <a:lumOff val="60000"/>
                      </a:schemeClr>
                    </a:solidFill>
                  </a:tcPr>
                </a:tc>
                <a:tc>
                  <a:txBody>
                    <a:bodyPr/>
                    <a:lstStyle/>
                    <a:p>
                      <a:pPr indent="180340" algn="ctr">
                        <a:lnSpc>
                          <a:spcPct val="200000"/>
                        </a:lnSpc>
                        <a:spcAft>
                          <a:spcPts val="0"/>
                        </a:spcAft>
                      </a:pPr>
                      <a:r>
                        <a:rPr lang="es-EC"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a:t>
                      </a:r>
                      <a:endParaRPr lang="es-EC"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chemeClr val="accent3">
                        <a:lumMod val="40000"/>
                        <a:lumOff val="60000"/>
                      </a:schemeClr>
                    </a:solidFill>
                  </a:tcPr>
                </a:tc>
                <a:tc>
                  <a:txBody>
                    <a:bodyPr/>
                    <a:lstStyle/>
                    <a:p>
                      <a:pPr indent="180340" algn="ctr">
                        <a:lnSpc>
                          <a:spcPct val="200000"/>
                        </a:lnSpc>
                        <a:spcAft>
                          <a:spcPts val="0"/>
                        </a:spcAft>
                      </a:pPr>
                      <a:r>
                        <a:rPr lang="es-EC"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1,62</a:t>
                      </a:r>
                      <a:endParaRPr lang="es-EC"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chemeClr val="accent3">
                        <a:lumMod val="40000"/>
                        <a:lumOff val="60000"/>
                      </a:schemeClr>
                    </a:solidFill>
                  </a:tcPr>
                </a:tc>
                <a:tc>
                  <a:txBody>
                    <a:bodyPr/>
                    <a:lstStyle/>
                    <a:p>
                      <a:pPr indent="180340" algn="ctr">
                        <a:lnSpc>
                          <a:spcPct val="200000"/>
                        </a:lnSpc>
                        <a:spcAft>
                          <a:spcPts val="0"/>
                        </a:spcAft>
                      </a:pPr>
                      <a:r>
                        <a:rPr lang="es-EC"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60,2</a:t>
                      </a:r>
                      <a:endParaRPr lang="es-EC"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chemeClr val="accent3">
                        <a:lumMod val="40000"/>
                        <a:lumOff val="60000"/>
                      </a:schemeClr>
                    </a:solidFill>
                  </a:tcPr>
                </a:tc>
                <a:extLst>
                  <a:ext uri="{0D108BD9-81ED-4DB2-BD59-A6C34878D82A}">
                    <a16:rowId xmlns:a16="http://schemas.microsoft.com/office/drawing/2014/main" val="4080559429"/>
                  </a:ext>
                </a:extLst>
              </a:tr>
              <a:tr h="286606">
                <a:tc vMerge="1">
                  <a:txBody>
                    <a:bodyPr/>
                    <a:lstStyle/>
                    <a:p>
                      <a:endParaRPr lang="es-EC"/>
                    </a:p>
                  </a:txBody>
                  <a:tcPr/>
                </a:tc>
                <a:tc>
                  <a:txBody>
                    <a:bodyPr/>
                    <a:lstStyle/>
                    <a:p>
                      <a:pPr indent="180340" algn="just">
                        <a:lnSpc>
                          <a:spcPct val="200000"/>
                        </a:lnSpc>
                        <a:spcAft>
                          <a:spcPts val="0"/>
                        </a:spcAft>
                      </a:pPr>
                      <a:r>
                        <a:rPr lang="es-EC" sz="16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Mínimo</a:t>
                      </a:r>
                      <a:endParaRPr lang="es-EC" sz="1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indent="180340" algn="ctr">
                        <a:lnSpc>
                          <a:spcPct val="200000"/>
                        </a:lnSpc>
                        <a:spcAft>
                          <a:spcPts val="0"/>
                        </a:spcAft>
                      </a:pPr>
                      <a:r>
                        <a:rPr lang="es-EC" sz="16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a:t>
                      </a:r>
                      <a:endParaRPr lang="es-EC" sz="1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indent="180340" algn="ctr">
                        <a:lnSpc>
                          <a:spcPct val="200000"/>
                        </a:lnSpc>
                        <a:spcAft>
                          <a:spcPts val="0"/>
                        </a:spcAft>
                      </a:pPr>
                      <a:r>
                        <a:rPr lang="es-EC" sz="16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1,58</a:t>
                      </a:r>
                      <a:endParaRPr lang="es-EC" sz="1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indent="180340" algn="ctr">
                        <a:lnSpc>
                          <a:spcPct val="200000"/>
                        </a:lnSpc>
                        <a:spcAft>
                          <a:spcPts val="0"/>
                        </a:spcAft>
                      </a:pPr>
                      <a:r>
                        <a:rPr lang="es-EC" sz="16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55</a:t>
                      </a:r>
                      <a:endParaRPr lang="es-EC" sz="1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extLst>
                  <a:ext uri="{0D108BD9-81ED-4DB2-BD59-A6C34878D82A}">
                    <a16:rowId xmlns:a16="http://schemas.microsoft.com/office/drawing/2014/main" val="1226217919"/>
                  </a:ext>
                </a:extLst>
              </a:tr>
              <a:tr h="286606">
                <a:tc vMerge="1">
                  <a:txBody>
                    <a:bodyPr/>
                    <a:lstStyle/>
                    <a:p>
                      <a:endParaRPr lang="es-EC"/>
                    </a:p>
                  </a:txBody>
                  <a:tcPr/>
                </a:tc>
                <a:tc>
                  <a:txBody>
                    <a:bodyPr/>
                    <a:lstStyle/>
                    <a:p>
                      <a:pPr indent="180340" algn="just">
                        <a:lnSpc>
                          <a:spcPct val="200000"/>
                        </a:lnSpc>
                        <a:spcAft>
                          <a:spcPts val="0"/>
                        </a:spcAft>
                      </a:pPr>
                      <a:r>
                        <a:rPr lang="es-EC" sz="16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Máximo</a:t>
                      </a:r>
                      <a:endParaRPr lang="es-EC" sz="1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indent="180340" algn="ctr">
                        <a:lnSpc>
                          <a:spcPct val="200000"/>
                        </a:lnSpc>
                        <a:spcAft>
                          <a:spcPts val="0"/>
                        </a:spcAft>
                      </a:pPr>
                      <a:r>
                        <a:rPr lang="es-EC" sz="16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a:t>
                      </a:r>
                      <a:endParaRPr lang="es-EC" sz="1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indent="180340" algn="ctr">
                        <a:lnSpc>
                          <a:spcPct val="200000"/>
                        </a:lnSpc>
                        <a:spcAft>
                          <a:spcPts val="0"/>
                        </a:spcAft>
                      </a:pPr>
                      <a:r>
                        <a:rPr lang="es-EC" sz="16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1,68</a:t>
                      </a:r>
                      <a:endParaRPr lang="es-EC" sz="1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indent="180340" algn="ctr">
                        <a:lnSpc>
                          <a:spcPct val="200000"/>
                        </a:lnSpc>
                        <a:spcAft>
                          <a:spcPts val="0"/>
                        </a:spcAft>
                      </a:pPr>
                      <a:r>
                        <a:rPr lang="es-EC" sz="16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65</a:t>
                      </a:r>
                      <a:endParaRPr lang="es-EC" sz="1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extLst>
                  <a:ext uri="{0D108BD9-81ED-4DB2-BD59-A6C34878D82A}">
                    <a16:rowId xmlns:a16="http://schemas.microsoft.com/office/drawing/2014/main" val="3693233136"/>
                  </a:ext>
                </a:extLst>
              </a:tr>
              <a:tr h="624700">
                <a:tc vMerge="1">
                  <a:txBody>
                    <a:bodyPr/>
                    <a:lstStyle/>
                    <a:p>
                      <a:endParaRPr lang="es-EC"/>
                    </a:p>
                  </a:txBody>
                  <a:tcPr/>
                </a:tc>
                <a:tc>
                  <a:txBody>
                    <a:bodyPr/>
                    <a:lstStyle/>
                    <a:p>
                      <a:pPr indent="180340" algn="just">
                        <a:lnSpc>
                          <a:spcPct val="200000"/>
                        </a:lnSpc>
                        <a:spcAft>
                          <a:spcPts val="0"/>
                        </a:spcAft>
                      </a:pPr>
                      <a:r>
                        <a:rPr lang="es-EC" sz="16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Desviación</a:t>
                      </a:r>
                      <a:endParaRPr lang="es-EC" sz="1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200000"/>
                        </a:lnSpc>
                        <a:spcAft>
                          <a:spcPts val="0"/>
                        </a:spcAft>
                      </a:pPr>
                      <a:r>
                        <a:rPr lang="es-EC" sz="16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C" sz="1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200000"/>
                        </a:lnSpc>
                        <a:spcAft>
                          <a:spcPts val="0"/>
                        </a:spcAft>
                      </a:pPr>
                      <a:r>
                        <a:rPr lang="es-EC" sz="16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0,04</a:t>
                      </a:r>
                      <a:endParaRPr lang="es-EC" sz="1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200000"/>
                        </a:lnSpc>
                        <a:spcAft>
                          <a:spcPts val="0"/>
                        </a:spcAft>
                      </a:pPr>
                      <a:r>
                        <a:rPr lang="es-EC" sz="16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4,09</a:t>
                      </a:r>
                      <a:endParaRPr lang="es-EC" sz="1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174874"/>
                  </a:ext>
                </a:extLst>
              </a:tr>
              <a:tr h="286606">
                <a:tc rowSpan="4">
                  <a:txBody>
                    <a:bodyPr/>
                    <a:lstStyle/>
                    <a:p>
                      <a:pPr indent="180340" algn="just">
                        <a:lnSpc>
                          <a:spcPct val="200000"/>
                        </a:lnSpc>
                        <a:spcAft>
                          <a:spcPts val="0"/>
                        </a:spcAft>
                      </a:pPr>
                      <a:r>
                        <a:rPr lang="es-EC" sz="160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Masculino</a:t>
                      </a:r>
                      <a:endParaRPr lang="es-EC" sz="16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200000"/>
                        </a:lnSpc>
                        <a:spcAft>
                          <a:spcPts val="0"/>
                        </a:spcAft>
                      </a:pPr>
                      <a:r>
                        <a:rPr lang="es-EC"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Media</a:t>
                      </a:r>
                      <a:endParaRPr lang="es-EC"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chemeClr val="accent3">
                        <a:lumMod val="40000"/>
                        <a:lumOff val="60000"/>
                      </a:schemeClr>
                    </a:solidFill>
                  </a:tcPr>
                </a:tc>
                <a:tc>
                  <a:txBody>
                    <a:bodyPr/>
                    <a:lstStyle/>
                    <a:p>
                      <a:pPr indent="180340" algn="ctr">
                        <a:lnSpc>
                          <a:spcPct val="200000"/>
                        </a:lnSpc>
                        <a:spcAft>
                          <a:spcPts val="0"/>
                        </a:spcAft>
                      </a:pPr>
                      <a:r>
                        <a:rPr lang="es-EC"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a:t>
                      </a:r>
                      <a:endParaRPr lang="es-EC"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chemeClr val="accent3">
                        <a:lumMod val="40000"/>
                        <a:lumOff val="60000"/>
                      </a:schemeClr>
                    </a:solidFill>
                  </a:tcPr>
                </a:tc>
                <a:tc>
                  <a:txBody>
                    <a:bodyPr/>
                    <a:lstStyle/>
                    <a:p>
                      <a:pPr indent="180340" algn="ctr">
                        <a:lnSpc>
                          <a:spcPct val="200000"/>
                        </a:lnSpc>
                        <a:spcAft>
                          <a:spcPts val="0"/>
                        </a:spcAft>
                      </a:pPr>
                      <a:r>
                        <a:rPr lang="es-EC"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1,75</a:t>
                      </a:r>
                      <a:endParaRPr lang="es-EC"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chemeClr val="accent3">
                        <a:lumMod val="40000"/>
                        <a:lumOff val="60000"/>
                      </a:schemeClr>
                    </a:solidFill>
                  </a:tcPr>
                </a:tc>
                <a:tc>
                  <a:txBody>
                    <a:bodyPr/>
                    <a:lstStyle/>
                    <a:p>
                      <a:pPr indent="180340" algn="ctr">
                        <a:lnSpc>
                          <a:spcPct val="200000"/>
                        </a:lnSpc>
                        <a:spcAft>
                          <a:spcPts val="0"/>
                        </a:spcAft>
                      </a:pPr>
                      <a:r>
                        <a:rPr lang="es-EC"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80,86</a:t>
                      </a:r>
                      <a:endParaRPr lang="es-EC"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chemeClr val="accent3">
                        <a:lumMod val="40000"/>
                        <a:lumOff val="60000"/>
                      </a:schemeClr>
                    </a:solidFill>
                  </a:tcPr>
                </a:tc>
                <a:extLst>
                  <a:ext uri="{0D108BD9-81ED-4DB2-BD59-A6C34878D82A}">
                    <a16:rowId xmlns:a16="http://schemas.microsoft.com/office/drawing/2014/main" val="931763818"/>
                  </a:ext>
                </a:extLst>
              </a:tr>
              <a:tr h="286606">
                <a:tc vMerge="1">
                  <a:txBody>
                    <a:bodyPr/>
                    <a:lstStyle/>
                    <a:p>
                      <a:endParaRPr lang="es-EC"/>
                    </a:p>
                  </a:txBody>
                  <a:tcPr/>
                </a:tc>
                <a:tc>
                  <a:txBody>
                    <a:bodyPr/>
                    <a:lstStyle/>
                    <a:p>
                      <a:pPr indent="180340" algn="just">
                        <a:lnSpc>
                          <a:spcPct val="200000"/>
                        </a:lnSpc>
                        <a:spcAft>
                          <a:spcPts val="0"/>
                        </a:spcAft>
                      </a:pPr>
                      <a:r>
                        <a:rPr lang="es-EC" sz="160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Mínimo</a:t>
                      </a:r>
                      <a:endParaRPr lang="es-EC" sz="16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indent="180340" algn="ctr">
                        <a:lnSpc>
                          <a:spcPct val="200000"/>
                        </a:lnSpc>
                        <a:spcAft>
                          <a:spcPts val="0"/>
                        </a:spcAft>
                      </a:pPr>
                      <a:r>
                        <a:rPr lang="es-EC" sz="16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a:t>
                      </a:r>
                      <a:endParaRPr lang="es-EC" sz="1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indent="180340" algn="ctr">
                        <a:lnSpc>
                          <a:spcPct val="200000"/>
                        </a:lnSpc>
                        <a:spcAft>
                          <a:spcPts val="0"/>
                        </a:spcAft>
                      </a:pPr>
                      <a:r>
                        <a:rPr lang="es-EC" sz="16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1,68</a:t>
                      </a:r>
                      <a:endParaRPr lang="es-EC" sz="1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indent="180340" algn="ctr">
                        <a:lnSpc>
                          <a:spcPct val="200000"/>
                        </a:lnSpc>
                        <a:spcAft>
                          <a:spcPts val="0"/>
                        </a:spcAft>
                      </a:pPr>
                      <a:r>
                        <a:rPr lang="es-EC" sz="16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68</a:t>
                      </a:r>
                      <a:endParaRPr lang="es-EC" sz="1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extLst>
                  <a:ext uri="{0D108BD9-81ED-4DB2-BD59-A6C34878D82A}">
                    <a16:rowId xmlns:a16="http://schemas.microsoft.com/office/drawing/2014/main" val="659062639"/>
                  </a:ext>
                </a:extLst>
              </a:tr>
              <a:tr h="286606">
                <a:tc vMerge="1">
                  <a:txBody>
                    <a:bodyPr/>
                    <a:lstStyle/>
                    <a:p>
                      <a:endParaRPr lang="es-EC"/>
                    </a:p>
                  </a:txBody>
                  <a:tcPr/>
                </a:tc>
                <a:tc>
                  <a:txBody>
                    <a:bodyPr/>
                    <a:lstStyle/>
                    <a:p>
                      <a:pPr indent="180340" algn="just">
                        <a:lnSpc>
                          <a:spcPct val="200000"/>
                        </a:lnSpc>
                        <a:spcAft>
                          <a:spcPts val="0"/>
                        </a:spcAft>
                      </a:pPr>
                      <a:r>
                        <a:rPr lang="es-EC" sz="160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Máximo</a:t>
                      </a:r>
                      <a:endParaRPr lang="es-EC" sz="16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indent="180340" algn="ctr">
                        <a:lnSpc>
                          <a:spcPct val="200000"/>
                        </a:lnSpc>
                        <a:spcAft>
                          <a:spcPts val="0"/>
                        </a:spcAft>
                      </a:pPr>
                      <a:r>
                        <a:rPr lang="es-EC" sz="16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34</a:t>
                      </a:r>
                      <a:endParaRPr lang="es-EC" sz="1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indent="180340" algn="ctr">
                        <a:lnSpc>
                          <a:spcPct val="200000"/>
                        </a:lnSpc>
                        <a:spcAft>
                          <a:spcPts val="0"/>
                        </a:spcAft>
                      </a:pPr>
                      <a:r>
                        <a:rPr lang="es-EC" sz="16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a:t>
                      </a:r>
                      <a:endParaRPr lang="es-EC" sz="1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indent="180340" algn="ctr">
                        <a:lnSpc>
                          <a:spcPct val="200000"/>
                        </a:lnSpc>
                        <a:spcAft>
                          <a:spcPts val="0"/>
                        </a:spcAft>
                      </a:pPr>
                      <a:r>
                        <a:rPr lang="es-EC" sz="16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es-EC" sz="1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extLst>
                  <a:ext uri="{0D108BD9-81ED-4DB2-BD59-A6C34878D82A}">
                    <a16:rowId xmlns:a16="http://schemas.microsoft.com/office/drawing/2014/main" val="4073150106"/>
                  </a:ext>
                </a:extLst>
              </a:tr>
              <a:tr h="624700">
                <a:tc vMerge="1">
                  <a:txBody>
                    <a:bodyPr/>
                    <a:lstStyle/>
                    <a:p>
                      <a:endParaRPr lang="es-EC"/>
                    </a:p>
                  </a:txBody>
                  <a:tcPr/>
                </a:tc>
                <a:tc>
                  <a:txBody>
                    <a:bodyPr/>
                    <a:lstStyle/>
                    <a:p>
                      <a:pPr indent="180340" algn="just">
                        <a:lnSpc>
                          <a:spcPct val="200000"/>
                        </a:lnSpc>
                        <a:spcAft>
                          <a:spcPts val="0"/>
                        </a:spcAft>
                      </a:pPr>
                      <a:r>
                        <a:rPr lang="es-EC" sz="16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Desviación</a:t>
                      </a:r>
                      <a:endParaRPr lang="es-EC" sz="1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200000"/>
                        </a:lnSpc>
                        <a:spcAft>
                          <a:spcPts val="0"/>
                        </a:spcAft>
                      </a:pPr>
                      <a:r>
                        <a:rPr lang="es-EC" sz="16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C" sz="1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200000"/>
                        </a:lnSpc>
                        <a:spcAft>
                          <a:spcPts val="0"/>
                        </a:spcAft>
                      </a:pPr>
                      <a:r>
                        <a:rPr lang="es-EC" sz="16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0,06</a:t>
                      </a:r>
                      <a:endParaRPr lang="es-EC" sz="1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200000"/>
                        </a:lnSpc>
                        <a:spcAft>
                          <a:spcPts val="0"/>
                        </a:spcAft>
                      </a:pPr>
                      <a:r>
                        <a:rPr lang="es-EC" sz="16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11,41</a:t>
                      </a:r>
                      <a:endParaRPr lang="es-EC" sz="1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5771353"/>
                  </a:ext>
                </a:extLst>
              </a:tr>
            </a:tbl>
          </a:graphicData>
        </a:graphic>
      </p:graphicFrame>
      <p:sp>
        <p:nvSpPr>
          <p:cNvPr id="5" name="Rectángulo 4">
            <a:extLst>
              <a:ext uri="{FF2B5EF4-FFF2-40B4-BE49-F238E27FC236}">
                <a16:creationId xmlns:a16="http://schemas.microsoft.com/office/drawing/2014/main" id="{965E4C7B-60AC-45CC-A239-E410E280E550}"/>
              </a:ext>
            </a:extLst>
          </p:cNvPr>
          <p:cNvSpPr/>
          <p:nvPr/>
        </p:nvSpPr>
        <p:spPr>
          <a:xfrm>
            <a:off x="0" y="317128"/>
            <a:ext cx="9462977" cy="1434524"/>
          </a:xfrm>
          <a:prstGeom prst="rect">
            <a:avLst/>
          </a:prstGeom>
          <a:solidFill>
            <a:schemeClr val="bg1">
              <a:lumMod val="85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Rectángulo 6">
            <a:extLst>
              <a:ext uri="{FF2B5EF4-FFF2-40B4-BE49-F238E27FC236}">
                <a16:creationId xmlns:a16="http://schemas.microsoft.com/office/drawing/2014/main" id="{BE59641B-9CB8-4168-8EA7-DE08F1A299C3}"/>
              </a:ext>
            </a:extLst>
          </p:cNvPr>
          <p:cNvSpPr/>
          <p:nvPr/>
        </p:nvSpPr>
        <p:spPr>
          <a:xfrm>
            <a:off x="2051704" y="181992"/>
            <a:ext cx="7305240" cy="1569660"/>
          </a:xfrm>
          <a:prstGeom prst="rect">
            <a:avLst/>
          </a:prstGeom>
        </p:spPr>
        <p:txBody>
          <a:bodyPr wrap="square">
            <a:spAutoFit/>
          </a:bodyPr>
          <a:lstStyle/>
          <a:p>
            <a:pPr algn="ctr"/>
            <a:r>
              <a:rPr lang="es-EC" sz="3200" b="1" i="1" dirty="0">
                <a:solidFill>
                  <a:srgbClr val="009900"/>
                </a:solidFill>
                <a:effectLst>
                  <a:outerShdw blurRad="38100" dist="38100" dir="2700000" algn="tl">
                    <a:srgbClr val="000000">
                      <a:alpha val="43137"/>
                    </a:srgbClr>
                  </a:outerShdw>
                </a:effectLst>
                <a:latin typeface="Times New Roman" panose="02020603050405020304" pitchFamily="18" charset="0"/>
              </a:rPr>
              <a:t>Estadísticos descriptivos de la edad, estatura y peso del Personal Militar del B.A.E “Atahualpa” según sexo</a:t>
            </a:r>
          </a:p>
        </p:txBody>
      </p:sp>
      <p:pic>
        <p:nvPicPr>
          <p:cNvPr id="2" name="Picture 5">
            <a:extLst>
              <a:ext uri="{FF2B5EF4-FFF2-40B4-BE49-F238E27FC236}">
                <a16:creationId xmlns:a16="http://schemas.microsoft.com/office/drawing/2014/main" id="{90D0928B-5BD1-4CE0-B094-7FA16C87D88A}"/>
              </a:ext>
            </a:extLst>
          </p:cNvPr>
          <p:cNvPicPr/>
          <p:nvPr/>
        </p:nvPicPr>
        <p:blipFill>
          <a:blip r:embed="rId2" cstate="print">
            <a:extLst>
              <a:ext uri="{28A0092B-C50C-407E-A947-70E740481C1C}">
                <a14:useLocalDpi xmlns:a14="http://schemas.microsoft.com/office/drawing/2010/main" val="0"/>
              </a:ext>
            </a:extLst>
          </a:blip>
          <a:srcRect b="18382"/>
          <a:stretch>
            <a:fillRect/>
          </a:stretch>
        </p:blipFill>
        <p:spPr bwMode="auto">
          <a:xfrm>
            <a:off x="137788" y="618891"/>
            <a:ext cx="1776129" cy="830997"/>
          </a:xfrm>
          <a:prstGeom prst="rect">
            <a:avLst/>
          </a:prstGeom>
          <a:noFill/>
          <a:ln>
            <a:noFill/>
          </a:ln>
        </p:spPr>
      </p:pic>
      <p:sp>
        <p:nvSpPr>
          <p:cNvPr id="10" name="CuadroTexto 9">
            <a:extLst>
              <a:ext uri="{FF2B5EF4-FFF2-40B4-BE49-F238E27FC236}">
                <a16:creationId xmlns:a16="http://schemas.microsoft.com/office/drawing/2014/main" id="{254B5111-83E3-4A22-A8E2-0FB84EA67A86}"/>
              </a:ext>
            </a:extLst>
          </p:cNvPr>
          <p:cNvSpPr txBox="1"/>
          <p:nvPr/>
        </p:nvSpPr>
        <p:spPr>
          <a:xfrm>
            <a:off x="440141" y="6023363"/>
            <a:ext cx="6230202" cy="456728"/>
          </a:xfrm>
          <a:prstGeom prst="rect">
            <a:avLst/>
          </a:prstGeom>
          <a:noFill/>
        </p:spPr>
        <p:txBody>
          <a:bodyPr wrap="square">
            <a:spAutoFit/>
          </a:bodyPr>
          <a:lstStyle/>
          <a:p>
            <a:pPr indent="180340" algn="just">
              <a:lnSpc>
                <a:spcPct val="200000"/>
              </a:lnSpc>
            </a:pPr>
            <a:r>
              <a:rPr lang="es-EC" sz="1400" dirty="0"/>
              <a:t>Fuente: Elaboración propia</a:t>
            </a:r>
          </a:p>
        </p:txBody>
      </p:sp>
      <p:pic>
        <p:nvPicPr>
          <p:cNvPr id="12" name="Imagen 11">
            <a:extLst>
              <a:ext uri="{FF2B5EF4-FFF2-40B4-BE49-F238E27FC236}">
                <a16:creationId xmlns:a16="http://schemas.microsoft.com/office/drawing/2014/main" id="{1B22269A-DE94-4F36-912E-AB8257BF5ABE}"/>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11159180" y="5948687"/>
            <a:ext cx="937659" cy="847883"/>
          </a:xfrm>
          <a:prstGeom prst="rect">
            <a:avLst/>
          </a:prstGeom>
        </p:spPr>
      </p:pic>
      <p:pic>
        <p:nvPicPr>
          <p:cNvPr id="14" name="Imagen 13" descr="Imagen que contiene Forma&#10;&#10;Descripción generada automáticamente">
            <a:extLst>
              <a:ext uri="{FF2B5EF4-FFF2-40B4-BE49-F238E27FC236}">
                <a16:creationId xmlns:a16="http://schemas.microsoft.com/office/drawing/2014/main" id="{9463350B-ABC0-4D83-87DE-34C91141E8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3943" y="3126472"/>
            <a:ext cx="313643" cy="627286"/>
          </a:xfrm>
          <a:prstGeom prst="rect">
            <a:avLst/>
          </a:prstGeom>
        </p:spPr>
      </p:pic>
      <p:pic>
        <p:nvPicPr>
          <p:cNvPr id="16" name="Gráfico 15">
            <a:extLst>
              <a:ext uri="{FF2B5EF4-FFF2-40B4-BE49-F238E27FC236}">
                <a16:creationId xmlns:a16="http://schemas.microsoft.com/office/drawing/2014/main" id="{4BD9195E-1815-41DB-A6F4-6321864E8AA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95196" y="5038950"/>
            <a:ext cx="313016" cy="626400"/>
          </a:xfrm>
          <a:prstGeom prst="rect">
            <a:avLst/>
          </a:prstGeom>
        </p:spPr>
      </p:pic>
    </p:spTree>
    <p:extLst>
      <p:ext uri="{BB962C8B-B14F-4D97-AF65-F5344CB8AC3E}">
        <p14:creationId xmlns:p14="http://schemas.microsoft.com/office/powerpoint/2010/main" val="29163961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4D66FB7-B052-46B6-ACFB-4FD5DDAA6010}"/>
              </a:ext>
            </a:extLst>
          </p:cNvPr>
          <p:cNvSpPr/>
          <p:nvPr/>
        </p:nvSpPr>
        <p:spPr>
          <a:xfrm>
            <a:off x="0" y="317128"/>
            <a:ext cx="9462977" cy="1434524"/>
          </a:xfrm>
          <a:prstGeom prst="rect">
            <a:avLst/>
          </a:prstGeom>
          <a:solidFill>
            <a:schemeClr val="bg1">
              <a:lumMod val="85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 name="Picture 5">
            <a:extLst>
              <a:ext uri="{FF2B5EF4-FFF2-40B4-BE49-F238E27FC236}">
                <a16:creationId xmlns:a16="http://schemas.microsoft.com/office/drawing/2014/main" id="{C9B2553D-3605-4CA2-85A6-5623322B0A80}"/>
              </a:ext>
            </a:extLst>
          </p:cNvPr>
          <p:cNvPicPr/>
          <p:nvPr/>
        </p:nvPicPr>
        <p:blipFill>
          <a:blip r:embed="rId2" cstate="print">
            <a:extLst>
              <a:ext uri="{28A0092B-C50C-407E-A947-70E740481C1C}">
                <a14:useLocalDpi xmlns:a14="http://schemas.microsoft.com/office/drawing/2010/main" val="0"/>
              </a:ext>
            </a:extLst>
          </a:blip>
          <a:srcRect b="18382"/>
          <a:stretch>
            <a:fillRect/>
          </a:stretch>
        </p:blipFill>
        <p:spPr bwMode="auto">
          <a:xfrm>
            <a:off x="0" y="377180"/>
            <a:ext cx="2471350" cy="932282"/>
          </a:xfrm>
          <a:prstGeom prst="rect">
            <a:avLst/>
          </a:prstGeom>
          <a:noFill/>
          <a:ln>
            <a:noFill/>
          </a:ln>
        </p:spPr>
      </p:pic>
      <p:graphicFrame>
        <p:nvGraphicFramePr>
          <p:cNvPr id="4" name="Tabla 3">
            <a:extLst>
              <a:ext uri="{FF2B5EF4-FFF2-40B4-BE49-F238E27FC236}">
                <a16:creationId xmlns:a16="http://schemas.microsoft.com/office/drawing/2014/main" id="{677EEE51-46D9-4346-862A-0D7B1ECE588C}"/>
              </a:ext>
            </a:extLst>
          </p:cNvPr>
          <p:cNvGraphicFramePr>
            <a:graphicFrameLocks noGrp="1"/>
          </p:cNvGraphicFramePr>
          <p:nvPr>
            <p:extLst>
              <p:ext uri="{D42A27DB-BD31-4B8C-83A1-F6EECF244321}">
                <p14:modId xmlns:p14="http://schemas.microsoft.com/office/powerpoint/2010/main" val="3721936949"/>
              </p:ext>
            </p:extLst>
          </p:nvPr>
        </p:nvGraphicFramePr>
        <p:xfrm>
          <a:off x="521667" y="2116487"/>
          <a:ext cx="9432100" cy="3937908"/>
        </p:xfrm>
        <a:graphic>
          <a:graphicData uri="http://schemas.openxmlformats.org/drawingml/2006/table">
            <a:tbl>
              <a:tblPr firstRow="1" firstCol="1" bandRow="1"/>
              <a:tblGrid>
                <a:gridCol w="1218883">
                  <a:extLst>
                    <a:ext uri="{9D8B030D-6E8A-4147-A177-3AD203B41FA5}">
                      <a16:colId xmlns:a16="http://schemas.microsoft.com/office/drawing/2014/main" val="667535845"/>
                    </a:ext>
                  </a:extLst>
                </a:gridCol>
                <a:gridCol w="2971365">
                  <a:extLst>
                    <a:ext uri="{9D8B030D-6E8A-4147-A177-3AD203B41FA5}">
                      <a16:colId xmlns:a16="http://schemas.microsoft.com/office/drawing/2014/main" val="858890048"/>
                    </a:ext>
                  </a:extLst>
                </a:gridCol>
                <a:gridCol w="893135">
                  <a:extLst>
                    <a:ext uri="{9D8B030D-6E8A-4147-A177-3AD203B41FA5}">
                      <a16:colId xmlns:a16="http://schemas.microsoft.com/office/drawing/2014/main" val="3313316839"/>
                    </a:ext>
                  </a:extLst>
                </a:gridCol>
                <a:gridCol w="714852">
                  <a:extLst>
                    <a:ext uri="{9D8B030D-6E8A-4147-A177-3AD203B41FA5}">
                      <a16:colId xmlns:a16="http://schemas.microsoft.com/office/drawing/2014/main" val="3326982936"/>
                    </a:ext>
                  </a:extLst>
                </a:gridCol>
                <a:gridCol w="1188376">
                  <a:extLst>
                    <a:ext uri="{9D8B030D-6E8A-4147-A177-3AD203B41FA5}">
                      <a16:colId xmlns:a16="http://schemas.microsoft.com/office/drawing/2014/main" val="1542046954"/>
                    </a:ext>
                  </a:extLst>
                </a:gridCol>
                <a:gridCol w="964603">
                  <a:extLst>
                    <a:ext uri="{9D8B030D-6E8A-4147-A177-3AD203B41FA5}">
                      <a16:colId xmlns:a16="http://schemas.microsoft.com/office/drawing/2014/main" val="3324558172"/>
                    </a:ext>
                  </a:extLst>
                </a:gridCol>
                <a:gridCol w="1480886">
                  <a:extLst>
                    <a:ext uri="{9D8B030D-6E8A-4147-A177-3AD203B41FA5}">
                      <a16:colId xmlns:a16="http://schemas.microsoft.com/office/drawing/2014/main" val="2651373838"/>
                    </a:ext>
                  </a:extLst>
                </a:gridCol>
              </a:tblGrid>
              <a:tr h="1158729">
                <a:tc>
                  <a:txBody>
                    <a:bodyPr/>
                    <a:lstStyle/>
                    <a:p>
                      <a:pPr indent="180340" algn="ctr">
                        <a:lnSpc>
                          <a:spcPct val="200000"/>
                        </a:lnSpc>
                        <a:spcAft>
                          <a:spcPts val="0"/>
                        </a:spcAft>
                      </a:pPr>
                      <a:r>
                        <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Sexo</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781" marR="5378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indent="180340" algn="ctr">
                        <a:lnSpc>
                          <a:spcPct val="200000"/>
                        </a:lnSpc>
                        <a:spcAft>
                          <a:spcPts val="0"/>
                        </a:spcAft>
                      </a:pPr>
                      <a:r>
                        <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VAM</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781" marR="5378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indent="180340" algn="ctr">
                        <a:lnSpc>
                          <a:spcPct val="200000"/>
                        </a:lnSpc>
                        <a:spcAft>
                          <a:spcPts val="0"/>
                        </a:spcAft>
                      </a:pPr>
                      <a:r>
                        <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Media</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781" marR="5378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indent="180340" algn="ctr">
                        <a:lnSpc>
                          <a:spcPct val="200000"/>
                        </a:lnSpc>
                        <a:spcAft>
                          <a:spcPts val="0"/>
                        </a:spcAft>
                      </a:pPr>
                      <a:r>
                        <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781" marR="5378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indent="180340" algn="just">
                        <a:lnSpc>
                          <a:spcPct val="200000"/>
                        </a:lnSpc>
                        <a:spcAft>
                          <a:spcPts val="0"/>
                        </a:spcAft>
                      </a:pPr>
                      <a:r>
                        <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Desviación</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781" marR="5378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indent="180340" algn="ctr">
                        <a:lnSpc>
                          <a:spcPct val="200000"/>
                        </a:lnSpc>
                        <a:spcAft>
                          <a:spcPts val="0"/>
                        </a:spcAft>
                      </a:pPr>
                      <a:r>
                        <a:rPr lang="es-EC" sz="1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Desv</a:t>
                      </a:r>
                      <a:r>
                        <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Error promedio</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781" marR="5378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indent="180340" algn="ctr">
                        <a:lnSpc>
                          <a:spcPct val="200000"/>
                        </a:lnSpc>
                        <a:spcAft>
                          <a:spcPts val="0"/>
                        </a:spcAft>
                      </a:pPr>
                      <a:r>
                        <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781" marR="5378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429393893"/>
                  </a:ext>
                </a:extLst>
              </a:tr>
              <a:tr h="680677">
                <a:tc rowSpan="2">
                  <a:txBody>
                    <a:bodyPr/>
                    <a:lstStyle/>
                    <a:p>
                      <a:pPr indent="180340" algn="just">
                        <a:lnSpc>
                          <a:spcPct val="2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Femenino</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781" marR="5378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20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Velocidad Aeróbica Máxima Inicial</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781" marR="53781"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just">
                        <a:lnSpc>
                          <a:spcPct val="2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3,24</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781" marR="53781"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just">
                        <a:lnSpc>
                          <a:spcPct val="2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781" marR="53781"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just">
                        <a:lnSpc>
                          <a:spcPct val="2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0,35</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781" marR="53781"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just">
                        <a:lnSpc>
                          <a:spcPct val="2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0,16</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781" marR="53781" marT="0" marB="0" anchor="ctr">
                    <a:lnL>
                      <a:noFill/>
                    </a:lnL>
                    <a:lnR>
                      <a:noFill/>
                    </a:lnR>
                    <a:lnT w="12700" cap="flat" cmpd="sng" algn="ctr">
                      <a:solidFill>
                        <a:srgbClr val="000000"/>
                      </a:solidFill>
                      <a:prstDash val="solid"/>
                      <a:round/>
                      <a:headEnd type="none" w="med" len="med"/>
                      <a:tailEnd type="none" w="med" len="med"/>
                    </a:lnT>
                    <a:lnB>
                      <a:noFill/>
                    </a:lnB>
                  </a:tcPr>
                </a:tc>
                <a:tc rowSpan="2">
                  <a:txBody>
                    <a:bodyPr/>
                    <a:lstStyle/>
                    <a:p>
                      <a:pPr indent="180340" algn="ctr">
                        <a:lnSpc>
                          <a:spcPct val="200000"/>
                        </a:lnSpc>
                        <a:spcAft>
                          <a:spcPts val="0"/>
                        </a:spcAft>
                      </a:pPr>
                      <a:r>
                        <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0,002</a:t>
                      </a:r>
                      <a:endParaRPr lang="es-EC"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781" marR="5378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27298068"/>
                  </a:ext>
                </a:extLst>
              </a:tr>
              <a:tr h="680677">
                <a:tc vMerge="1">
                  <a:txBody>
                    <a:bodyPr/>
                    <a:lstStyle/>
                    <a:p>
                      <a:endParaRPr lang="es-EC"/>
                    </a:p>
                  </a:txBody>
                  <a:tcPr/>
                </a:tc>
                <a:tc>
                  <a:txBody>
                    <a:bodyPr/>
                    <a:lstStyle/>
                    <a:p>
                      <a:pPr indent="180340" algn="ctr">
                        <a:lnSpc>
                          <a:spcPct val="200000"/>
                        </a:lnSpc>
                        <a:spcAft>
                          <a:spcPts val="0"/>
                        </a:spcAft>
                      </a:pPr>
                      <a:r>
                        <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Velocidad Aeróbica Máxima Final</a:t>
                      </a:r>
                      <a:endParaRPr lang="es-EC"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781" marR="53781" marT="0" marB="0" anchor="ctr">
                    <a:lnL>
                      <a:noFill/>
                    </a:lnL>
                    <a:lnR>
                      <a:noFill/>
                    </a:lnR>
                    <a:lnT>
                      <a:noFill/>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indent="180340" algn="just">
                        <a:lnSpc>
                          <a:spcPct val="200000"/>
                        </a:lnSpc>
                        <a:spcAft>
                          <a:spcPts val="0"/>
                        </a:spcAft>
                      </a:pPr>
                      <a:r>
                        <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3,65</a:t>
                      </a:r>
                      <a:endParaRPr lang="es-EC"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781" marR="53781" marT="0" marB="0" anchor="ctr">
                    <a:lnL>
                      <a:noFill/>
                    </a:lnL>
                    <a:lnR>
                      <a:noFill/>
                    </a:lnR>
                    <a:lnT>
                      <a:noFill/>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indent="180340" algn="just">
                        <a:lnSpc>
                          <a:spcPct val="20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781" marR="5378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just">
                        <a:lnSpc>
                          <a:spcPct val="20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0,23</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781" marR="5378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just">
                        <a:lnSpc>
                          <a:spcPct val="20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0,10</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781" marR="53781" marT="0" marB="0" anchor="ctr">
                    <a:lnL>
                      <a:noFill/>
                    </a:lnL>
                    <a:lnR>
                      <a:noFill/>
                    </a:lnR>
                    <a:lnT>
                      <a:noFill/>
                    </a:lnT>
                    <a:lnB w="12700" cap="flat" cmpd="sng" algn="ctr">
                      <a:solidFill>
                        <a:srgbClr val="000000"/>
                      </a:solidFill>
                      <a:prstDash val="solid"/>
                      <a:round/>
                      <a:headEnd type="none" w="med" len="med"/>
                      <a:tailEnd type="none" w="med" len="med"/>
                    </a:lnB>
                  </a:tcPr>
                </a:tc>
                <a:tc vMerge="1">
                  <a:txBody>
                    <a:bodyPr/>
                    <a:lstStyle/>
                    <a:p>
                      <a:endParaRPr lang="es-EC"/>
                    </a:p>
                  </a:txBody>
                  <a:tcPr/>
                </a:tc>
                <a:extLst>
                  <a:ext uri="{0D108BD9-81ED-4DB2-BD59-A6C34878D82A}">
                    <a16:rowId xmlns:a16="http://schemas.microsoft.com/office/drawing/2014/main" val="1595561092"/>
                  </a:ext>
                </a:extLst>
              </a:tr>
              <a:tr h="680677">
                <a:tc rowSpan="2">
                  <a:txBody>
                    <a:bodyPr/>
                    <a:lstStyle/>
                    <a:p>
                      <a:pPr indent="180340" algn="just">
                        <a:lnSpc>
                          <a:spcPct val="2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Masculino</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781" marR="5378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2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Velocidad Aeróbica Máxima Inicial</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781" marR="53781"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just">
                        <a:lnSpc>
                          <a:spcPct val="20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3,52</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781" marR="53781"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just">
                        <a:lnSpc>
                          <a:spcPct val="2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781" marR="53781"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just">
                        <a:lnSpc>
                          <a:spcPct val="20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0,36</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781" marR="53781"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just">
                        <a:lnSpc>
                          <a:spcPct val="2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0,10</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781" marR="53781" marT="0" marB="0" anchor="ctr">
                    <a:lnL>
                      <a:noFill/>
                    </a:lnL>
                    <a:lnR>
                      <a:noFill/>
                    </a:lnR>
                    <a:lnT w="12700" cap="flat" cmpd="sng" algn="ctr">
                      <a:solidFill>
                        <a:srgbClr val="000000"/>
                      </a:solidFill>
                      <a:prstDash val="solid"/>
                      <a:round/>
                      <a:headEnd type="none" w="med" len="med"/>
                      <a:tailEnd type="none" w="med" len="med"/>
                    </a:lnT>
                    <a:lnB>
                      <a:noFill/>
                    </a:lnB>
                  </a:tcPr>
                </a:tc>
                <a:tc rowSpan="2">
                  <a:txBody>
                    <a:bodyPr/>
                    <a:lstStyle/>
                    <a:p>
                      <a:pPr indent="180340" algn="ctr">
                        <a:lnSpc>
                          <a:spcPct val="200000"/>
                        </a:lnSpc>
                        <a:spcAft>
                          <a:spcPts val="0"/>
                        </a:spcAft>
                      </a:pPr>
                      <a:r>
                        <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a:t>
                      </a:r>
                      <a:endParaRPr lang="es-EC"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781" marR="5378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3523932575"/>
                  </a:ext>
                </a:extLst>
              </a:tr>
              <a:tr h="680677">
                <a:tc vMerge="1">
                  <a:txBody>
                    <a:bodyPr/>
                    <a:lstStyle/>
                    <a:p>
                      <a:endParaRPr lang="es-EC"/>
                    </a:p>
                  </a:txBody>
                  <a:tcPr/>
                </a:tc>
                <a:tc>
                  <a:txBody>
                    <a:bodyPr/>
                    <a:lstStyle/>
                    <a:p>
                      <a:pPr indent="180340" algn="ctr">
                        <a:lnSpc>
                          <a:spcPct val="200000"/>
                        </a:lnSpc>
                        <a:spcAft>
                          <a:spcPts val="0"/>
                        </a:spcAft>
                      </a:pPr>
                      <a:r>
                        <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Velocidad Aeróbica Máxima Final</a:t>
                      </a:r>
                      <a:endParaRPr lang="es-EC"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781" marR="53781" marT="0" marB="0" anchor="ctr">
                    <a:lnL>
                      <a:noFill/>
                    </a:lnL>
                    <a:lnR>
                      <a:noFill/>
                    </a:lnR>
                    <a:lnT>
                      <a:noFill/>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indent="180340" algn="just">
                        <a:lnSpc>
                          <a:spcPct val="200000"/>
                        </a:lnSpc>
                        <a:spcAft>
                          <a:spcPts val="0"/>
                        </a:spcAft>
                      </a:pPr>
                      <a:r>
                        <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3,95</a:t>
                      </a:r>
                      <a:endParaRPr lang="es-EC"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781" marR="53781" marT="0" marB="0" anchor="ctr">
                    <a:lnL>
                      <a:noFill/>
                    </a:lnL>
                    <a:lnR>
                      <a:noFill/>
                    </a:lnR>
                    <a:lnT>
                      <a:noFill/>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indent="180340" algn="just">
                        <a:lnSpc>
                          <a:spcPct val="20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781" marR="5378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just">
                        <a:lnSpc>
                          <a:spcPct val="20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0,36</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781" marR="5378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just">
                        <a:lnSpc>
                          <a:spcPct val="20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0,10</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781" marR="53781" marT="0" marB="0" anchor="ctr">
                    <a:lnL>
                      <a:noFill/>
                    </a:lnL>
                    <a:lnR>
                      <a:noFill/>
                    </a:lnR>
                    <a:lnT>
                      <a:noFill/>
                    </a:lnT>
                    <a:lnB w="12700" cap="flat" cmpd="sng" algn="ctr">
                      <a:solidFill>
                        <a:srgbClr val="000000"/>
                      </a:solidFill>
                      <a:prstDash val="solid"/>
                      <a:round/>
                      <a:headEnd type="none" w="med" len="med"/>
                      <a:tailEnd type="none" w="med" len="med"/>
                    </a:lnB>
                  </a:tcPr>
                </a:tc>
                <a:tc vMerge="1">
                  <a:txBody>
                    <a:bodyPr/>
                    <a:lstStyle/>
                    <a:p>
                      <a:endParaRPr lang="es-EC"/>
                    </a:p>
                  </a:txBody>
                  <a:tcPr/>
                </a:tc>
                <a:extLst>
                  <a:ext uri="{0D108BD9-81ED-4DB2-BD59-A6C34878D82A}">
                    <a16:rowId xmlns:a16="http://schemas.microsoft.com/office/drawing/2014/main" val="158964260"/>
                  </a:ext>
                </a:extLst>
              </a:tr>
            </a:tbl>
          </a:graphicData>
        </a:graphic>
      </p:graphicFrame>
      <p:sp>
        <p:nvSpPr>
          <p:cNvPr id="5" name="Rectángulo 4">
            <a:extLst>
              <a:ext uri="{FF2B5EF4-FFF2-40B4-BE49-F238E27FC236}">
                <a16:creationId xmlns:a16="http://schemas.microsoft.com/office/drawing/2014/main" id="{02BC7E63-EC58-47A2-AD3C-E743A56E9AC6}"/>
              </a:ext>
            </a:extLst>
          </p:cNvPr>
          <p:cNvSpPr/>
          <p:nvPr/>
        </p:nvSpPr>
        <p:spPr>
          <a:xfrm>
            <a:off x="2324178" y="249560"/>
            <a:ext cx="7285972" cy="1569660"/>
          </a:xfrm>
          <a:prstGeom prst="rect">
            <a:avLst/>
          </a:prstGeom>
        </p:spPr>
        <p:txBody>
          <a:bodyPr wrap="square">
            <a:spAutoFit/>
          </a:bodyPr>
          <a:lstStyle/>
          <a:p>
            <a:pPr algn="ctr"/>
            <a:r>
              <a:rPr lang="es-EC" sz="3200" b="1" i="1" dirty="0">
                <a:solidFill>
                  <a:srgbClr val="009900"/>
                </a:solidFill>
                <a:effectLst>
                  <a:outerShdw blurRad="38100" dist="38100" dir="2700000" algn="tl">
                    <a:srgbClr val="000000">
                      <a:alpha val="43137"/>
                    </a:srgbClr>
                  </a:outerShdw>
                </a:effectLst>
                <a:latin typeface="Times New Roman" panose="02020603050405020304" pitchFamily="18" charset="0"/>
              </a:rPr>
              <a:t>Estadísticas de la VAM de muestras </a:t>
            </a:r>
          </a:p>
          <a:p>
            <a:pPr algn="ctr"/>
            <a:r>
              <a:rPr lang="es-EC" sz="3200" b="1" i="1" dirty="0">
                <a:solidFill>
                  <a:srgbClr val="009900"/>
                </a:solidFill>
                <a:effectLst>
                  <a:outerShdw blurRad="38100" dist="38100" dir="2700000" algn="tl">
                    <a:srgbClr val="000000">
                      <a:alpha val="43137"/>
                    </a:srgbClr>
                  </a:outerShdw>
                </a:effectLst>
                <a:latin typeface="Times New Roman" panose="02020603050405020304" pitchFamily="18" charset="0"/>
              </a:rPr>
              <a:t>Emparejadas del Personal Militar según Sexo</a:t>
            </a:r>
          </a:p>
        </p:txBody>
      </p:sp>
      <p:sp>
        <p:nvSpPr>
          <p:cNvPr id="10" name="CuadroTexto 9">
            <a:extLst>
              <a:ext uri="{FF2B5EF4-FFF2-40B4-BE49-F238E27FC236}">
                <a16:creationId xmlns:a16="http://schemas.microsoft.com/office/drawing/2014/main" id="{CBE4C669-55E2-4A58-9974-FAB74BF73978}"/>
              </a:ext>
            </a:extLst>
          </p:cNvPr>
          <p:cNvSpPr txBox="1"/>
          <p:nvPr/>
        </p:nvSpPr>
        <p:spPr>
          <a:xfrm>
            <a:off x="235425" y="5878600"/>
            <a:ext cx="6230202" cy="456728"/>
          </a:xfrm>
          <a:prstGeom prst="rect">
            <a:avLst/>
          </a:prstGeom>
          <a:noFill/>
        </p:spPr>
        <p:txBody>
          <a:bodyPr wrap="square">
            <a:spAutoFit/>
          </a:bodyPr>
          <a:lstStyle/>
          <a:p>
            <a:pPr indent="180340" algn="just">
              <a:lnSpc>
                <a:spcPct val="200000"/>
              </a:lnSpc>
            </a:pPr>
            <a:r>
              <a:rPr lang="es-EC" sz="1400" dirty="0"/>
              <a:t>Fuente: Elaboración propia</a:t>
            </a:r>
          </a:p>
        </p:txBody>
      </p:sp>
      <p:pic>
        <p:nvPicPr>
          <p:cNvPr id="12" name="Imagen 11">
            <a:extLst>
              <a:ext uri="{FF2B5EF4-FFF2-40B4-BE49-F238E27FC236}">
                <a16:creationId xmlns:a16="http://schemas.microsoft.com/office/drawing/2014/main" id="{91D4BB6F-E5BE-4C95-91A9-6F22B97F6AA7}"/>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11159180" y="5948687"/>
            <a:ext cx="937659" cy="847883"/>
          </a:xfrm>
          <a:prstGeom prst="rect">
            <a:avLst/>
          </a:prstGeom>
        </p:spPr>
      </p:pic>
      <p:pic>
        <p:nvPicPr>
          <p:cNvPr id="14" name="Imagen 13" descr="Imagen que contiene Forma&#10;&#10;Descripción generada automáticamente">
            <a:extLst>
              <a:ext uri="{FF2B5EF4-FFF2-40B4-BE49-F238E27FC236}">
                <a16:creationId xmlns:a16="http://schemas.microsoft.com/office/drawing/2014/main" id="{A91833B0-F25A-4528-BBA9-EDEE4349A7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3566" y="3645087"/>
            <a:ext cx="313643" cy="627286"/>
          </a:xfrm>
          <a:prstGeom prst="rect">
            <a:avLst/>
          </a:prstGeom>
        </p:spPr>
      </p:pic>
      <p:pic>
        <p:nvPicPr>
          <p:cNvPr id="16" name="Gráfico 15">
            <a:extLst>
              <a:ext uri="{FF2B5EF4-FFF2-40B4-BE49-F238E27FC236}">
                <a16:creationId xmlns:a16="http://schemas.microsoft.com/office/drawing/2014/main" id="{743F2A1D-B297-4F8A-9323-B127D02E0BC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94193" y="5123210"/>
            <a:ext cx="313016" cy="626400"/>
          </a:xfrm>
          <a:prstGeom prst="rect">
            <a:avLst/>
          </a:prstGeom>
        </p:spPr>
      </p:pic>
    </p:spTree>
    <p:extLst>
      <p:ext uri="{BB962C8B-B14F-4D97-AF65-F5344CB8AC3E}">
        <p14:creationId xmlns:p14="http://schemas.microsoft.com/office/powerpoint/2010/main" val="27034611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57583C24-F0FE-4F3B-B618-C948064875AB}"/>
              </a:ext>
            </a:extLst>
          </p:cNvPr>
          <p:cNvSpPr/>
          <p:nvPr/>
        </p:nvSpPr>
        <p:spPr>
          <a:xfrm>
            <a:off x="0" y="317128"/>
            <a:ext cx="9462977" cy="1434524"/>
          </a:xfrm>
          <a:prstGeom prst="rect">
            <a:avLst/>
          </a:prstGeom>
          <a:solidFill>
            <a:schemeClr val="bg1">
              <a:lumMod val="85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 name="Picture 5">
            <a:extLst>
              <a:ext uri="{FF2B5EF4-FFF2-40B4-BE49-F238E27FC236}">
                <a16:creationId xmlns:a16="http://schemas.microsoft.com/office/drawing/2014/main" id="{F2D864D2-D900-492D-96EA-04EE5A543A8F}"/>
              </a:ext>
            </a:extLst>
          </p:cNvPr>
          <p:cNvPicPr/>
          <p:nvPr/>
        </p:nvPicPr>
        <p:blipFill>
          <a:blip r:embed="rId2" cstate="print">
            <a:extLst>
              <a:ext uri="{28A0092B-C50C-407E-A947-70E740481C1C}">
                <a14:useLocalDpi xmlns:a14="http://schemas.microsoft.com/office/drawing/2010/main" val="0"/>
              </a:ext>
            </a:extLst>
          </a:blip>
          <a:srcRect b="18382"/>
          <a:stretch>
            <a:fillRect/>
          </a:stretch>
        </p:blipFill>
        <p:spPr bwMode="auto">
          <a:xfrm>
            <a:off x="42686" y="568249"/>
            <a:ext cx="2471350" cy="932282"/>
          </a:xfrm>
          <a:prstGeom prst="rect">
            <a:avLst/>
          </a:prstGeom>
          <a:noFill/>
          <a:ln>
            <a:noFill/>
          </a:ln>
        </p:spPr>
      </p:pic>
      <p:graphicFrame>
        <p:nvGraphicFramePr>
          <p:cNvPr id="3" name="Tabla 2">
            <a:extLst>
              <a:ext uri="{FF2B5EF4-FFF2-40B4-BE49-F238E27FC236}">
                <a16:creationId xmlns:a16="http://schemas.microsoft.com/office/drawing/2014/main" id="{DAFEDD6C-2A64-4EFA-8AAD-259886229DF6}"/>
              </a:ext>
            </a:extLst>
          </p:cNvPr>
          <p:cNvGraphicFramePr>
            <a:graphicFrameLocks noGrp="1"/>
          </p:cNvGraphicFramePr>
          <p:nvPr>
            <p:extLst>
              <p:ext uri="{D42A27DB-BD31-4B8C-83A1-F6EECF244321}">
                <p14:modId xmlns:p14="http://schemas.microsoft.com/office/powerpoint/2010/main" val="3100753653"/>
              </p:ext>
            </p:extLst>
          </p:nvPr>
        </p:nvGraphicFramePr>
        <p:xfrm>
          <a:off x="582325" y="2477747"/>
          <a:ext cx="9345019" cy="2235520"/>
        </p:xfrm>
        <a:graphic>
          <a:graphicData uri="http://schemas.openxmlformats.org/drawingml/2006/table">
            <a:tbl>
              <a:tblPr firstRow="1" firstCol="1" bandRow="1"/>
              <a:tblGrid>
                <a:gridCol w="1538595">
                  <a:extLst>
                    <a:ext uri="{9D8B030D-6E8A-4147-A177-3AD203B41FA5}">
                      <a16:colId xmlns:a16="http://schemas.microsoft.com/office/drawing/2014/main" val="3392307415"/>
                    </a:ext>
                  </a:extLst>
                </a:gridCol>
                <a:gridCol w="1538595">
                  <a:extLst>
                    <a:ext uri="{9D8B030D-6E8A-4147-A177-3AD203B41FA5}">
                      <a16:colId xmlns:a16="http://schemas.microsoft.com/office/drawing/2014/main" val="778467546"/>
                    </a:ext>
                  </a:extLst>
                </a:gridCol>
                <a:gridCol w="1296569">
                  <a:extLst>
                    <a:ext uri="{9D8B030D-6E8A-4147-A177-3AD203B41FA5}">
                      <a16:colId xmlns:a16="http://schemas.microsoft.com/office/drawing/2014/main" val="3382383594"/>
                    </a:ext>
                  </a:extLst>
                </a:gridCol>
                <a:gridCol w="985049">
                  <a:extLst>
                    <a:ext uri="{9D8B030D-6E8A-4147-A177-3AD203B41FA5}">
                      <a16:colId xmlns:a16="http://schemas.microsoft.com/office/drawing/2014/main" val="1590452972"/>
                    </a:ext>
                  </a:extLst>
                </a:gridCol>
                <a:gridCol w="1768259">
                  <a:extLst>
                    <a:ext uri="{9D8B030D-6E8A-4147-A177-3AD203B41FA5}">
                      <a16:colId xmlns:a16="http://schemas.microsoft.com/office/drawing/2014/main" val="859702436"/>
                    </a:ext>
                  </a:extLst>
                </a:gridCol>
                <a:gridCol w="1303553">
                  <a:extLst>
                    <a:ext uri="{9D8B030D-6E8A-4147-A177-3AD203B41FA5}">
                      <a16:colId xmlns:a16="http://schemas.microsoft.com/office/drawing/2014/main" val="668525042"/>
                    </a:ext>
                  </a:extLst>
                </a:gridCol>
                <a:gridCol w="914399">
                  <a:extLst>
                    <a:ext uri="{9D8B030D-6E8A-4147-A177-3AD203B41FA5}">
                      <a16:colId xmlns:a16="http://schemas.microsoft.com/office/drawing/2014/main" val="804504661"/>
                    </a:ext>
                  </a:extLst>
                </a:gridCol>
              </a:tblGrid>
              <a:tr h="396005">
                <a:tc gridSpan="2">
                  <a:txBody>
                    <a:bodyPr/>
                    <a:lstStyle/>
                    <a:p>
                      <a:pPr indent="180340" algn="ctr">
                        <a:lnSpc>
                          <a:spcPct val="200000"/>
                        </a:lnSpc>
                        <a:spcAft>
                          <a:spcPts val="0"/>
                        </a:spcAft>
                      </a:pPr>
                      <a:r>
                        <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Sexo                            VO2</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hMerge="1">
                  <a:txBody>
                    <a:bodyPr/>
                    <a:lstStyle/>
                    <a:p>
                      <a:endParaRPr lang="es-EC"/>
                    </a:p>
                  </a:txBody>
                  <a:tcPr/>
                </a:tc>
                <a:tc>
                  <a:txBody>
                    <a:bodyPr/>
                    <a:lstStyle/>
                    <a:p>
                      <a:pPr indent="180340" algn="ctr">
                        <a:lnSpc>
                          <a:spcPct val="200000"/>
                        </a:lnSpc>
                        <a:spcAft>
                          <a:spcPts val="0"/>
                        </a:spcAft>
                      </a:pPr>
                      <a:r>
                        <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Media</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indent="180340" algn="ctr">
                        <a:lnSpc>
                          <a:spcPct val="200000"/>
                        </a:lnSpc>
                        <a:spcAft>
                          <a:spcPts val="0"/>
                        </a:spcAft>
                      </a:pPr>
                      <a:r>
                        <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indent="180340" algn="ctr">
                        <a:lnSpc>
                          <a:spcPct val="200000"/>
                        </a:lnSpc>
                        <a:spcAft>
                          <a:spcPts val="0"/>
                        </a:spcAft>
                      </a:pPr>
                      <a:r>
                        <a:rPr lang="es-EC" sz="1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Desv</a:t>
                      </a:r>
                      <a:r>
                        <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Desviación</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indent="180340" algn="ctr">
                        <a:lnSpc>
                          <a:spcPct val="200000"/>
                        </a:lnSpc>
                        <a:spcAft>
                          <a:spcPts val="0"/>
                        </a:spcAft>
                      </a:pPr>
                      <a:r>
                        <a:rPr lang="es-EC" sz="1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Desv</a:t>
                      </a:r>
                      <a:r>
                        <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Error promedio</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indent="180340" algn="ctr">
                        <a:lnSpc>
                          <a:spcPct val="200000"/>
                        </a:lnSpc>
                        <a:spcAft>
                          <a:spcPts val="0"/>
                        </a:spcAft>
                      </a:pPr>
                      <a:r>
                        <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3447461885"/>
                  </a:ext>
                </a:extLst>
              </a:tr>
              <a:tr h="190500">
                <a:tc rowSpan="2">
                  <a:txBody>
                    <a:bodyPr/>
                    <a:lstStyle/>
                    <a:p>
                      <a:pPr indent="180340" algn="just">
                        <a:lnSpc>
                          <a:spcPct val="2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Femenino </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Vo2 máx. inicial</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just">
                        <a:lnSpc>
                          <a:spcPct val="2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43,07</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just">
                        <a:lnSpc>
                          <a:spcPct val="20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just">
                        <a:lnSpc>
                          <a:spcPct val="20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2,40</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just">
                        <a:lnSpc>
                          <a:spcPct val="2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1,07</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rowSpan="2">
                  <a:txBody>
                    <a:bodyPr/>
                    <a:lstStyle/>
                    <a:p>
                      <a:pPr indent="180340" algn="ctr">
                        <a:lnSpc>
                          <a:spcPct val="200000"/>
                        </a:lnSpc>
                        <a:spcAft>
                          <a:spcPts val="0"/>
                        </a:spcAft>
                      </a:pPr>
                      <a:r>
                        <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0,002</a:t>
                      </a:r>
                      <a:endParaRPr lang="es-EC"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2977120750"/>
                  </a:ext>
                </a:extLst>
              </a:tr>
              <a:tr h="190500">
                <a:tc vMerge="1">
                  <a:txBody>
                    <a:bodyPr/>
                    <a:lstStyle/>
                    <a:p>
                      <a:endParaRPr lang="es-EC"/>
                    </a:p>
                  </a:txBody>
                  <a:tcPr/>
                </a:tc>
                <a:tc>
                  <a:txBody>
                    <a:bodyPr/>
                    <a:lstStyle/>
                    <a:p>
                      <a:pPr indent="180340" algn="r">
                        <a:lnSpc>
                          <a:spcPct val="200000"/>
                        </a:lnSpc>
                        <a:spcAft>
                          <a:spcPts val="0"/>
                        </a:spcAft>
                      </a:pPr>
                      <a:r>
                        <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Vo2 máx. final</a:t>
                      </a:r>
                      <a:endParaRPr lang="es-EC"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indent="180340" algn="just">
                        <a:lnSpc>
                          <a:spcPct val="200000"/>
                        </a:lnSpc>
                        <a:spcAft>
                          <a:spcPts val="0"/>
                        </a:spcAft>
                      </a:pPr>
                      <a:r>
                        <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44,56</a:t>
                      </a:r>
                      <a:endParaRPr lang="es-EC"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indent="180340" algn="just">
                        <a:lnSpc>
                          <a:spcPct val="2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just">
                        <a:lnSpc>
                          <a:spcPct val="20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2,57</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just">
                        <a:lnSpc>
                          <a:spcPct val="2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1,15</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vMerge="1">
                  <a:txBody>
                    <a:bodyPr/>
                    <a:lstStyle/>
                    <a:p>
                      <a:endParaRPr lang="es-EC"/>
                    </a:p>
                  </a:txBody>
                  <a:tcPr/>
                </a:tc>
                <a:extLst>
                  <a:ext uri="{0D108BD9-81ED-4DB2-BD59-A6C34878D82A}">
                    <a16:rowId xmlns:a16="http://schemas.microsoft.com/office/drawing/2014/main" val="1949075359"/>
                  </a:ext>
                </a:extLst>
              </a:tr>
              <a:tr h="190500">
                <a:tc rowSpan="2">
                  <a:txBody>
                    <a:bodyPr/>
                    <a:lstStyle/>
                    <a:p>
                      <a:pPr indent="180340" algn="just">
                        <a:lnSpc>
                          <a:spcPct val="20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Masculino</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Vo2 máx. inicial</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just">
                        <a:lnSpc>
                          <a:spcPct val="2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46,83</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just">
                        <a:lnSpc>
                          <a:spcPct val="2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just">
                        <a:lnSpc>
                          <a:spcPct val="20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4,69</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just">
                        <a:lnSpc>
                          <a:spcPct val="20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1,25</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rowSpan="2">
                  <a:txBody>
                    <a:bodyPr/>
                    <a:lstStyle/>
                    <a:p>
                      <a:pPr indent="180340" algn="ctr">
                        <a:lnSpc>
                          <a:spcPct val="200000"/>
                        </a:lnSpc>
                        <a:spcAft>
                          <a:spcPts val="0"/>
                        </a:spcAft>
                      </a:pPr>
                      <a:r>
                        <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a:t>
                      </a:r>
                      <a:endParaRPr lang="es-EC"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2775944016"/>
                  </a:ext>
                </a:extLst>
              </a:tr>
              <a:tr h="65184">
                <a:tc vMerge="1">
                  <a:txBody>
                    <a:bodyPr/>
                    <a:lstStyle/>
                    <a:p>
                      <a:endParaRPr lang="es-EC"/>
                    </a:p>
                  </a:txBody>
                  <a:tcPr/>
                </a:tc>
                <a:tc>
                  <a:txBody>
                    <a:bodyPr/>
                    <a:lstStyle/>
                    <a:p>
                      <a:pPr indent="180340" algn="r">
                        <a:lnSpc>
                          <a:spcPct val="200000"/>
                        </a:lnSpc>
                        <a:spcAft>
                          <a:spcPts val="0"/>
                        </a:spcAft>
                      </a:pPr>
                      <a:r>
                        <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Vo2 máx. final</a:t>
                      </a:r>
                      <a:endParaRPr lang="es-EC"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indent="180340" algn="just">
                        <a:lnSpc>
                          <a:spcPct val="200000"/>
                        </a:lnSpc>
                        <a:spcAft>
                          <a:spcPts val="0"/>
                        </a:spcAft>
                      </a:pPr>
                      <a:r>
                        <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50,85</a:t>
                      </a:r>
                      <a:endParaRPr lang="es-EC"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indent="180340" algn="just">
                        <a:lnSpc>
                          <a:spcPct val="20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just">
                        <a:lnSpc>
                          <a:spcPct val="2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4,28</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just">
                        <a:lnSpc>
                          <a:spcPct val="20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1,14</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vMerge="1">
                  <a:txBody>
                    <a:bodyPr/>
                    <a:lstStyle/>
                    <a:p>
                      <a:endParaRPr lang="es-EC"/>
                    </a:p>
                  </a:txBody>
                  <a:tcPr/>
                </a:tc>
                <a:extLst>
                  <a:ext uri="{0D108BD9-81ED-4DB2-BD59-A6C34878D82A}">
                    <a16:rowId xmlns:a16="http://schemas.microsoft.com/office/drawing/2014/main" val="3982316698"/>
                  </a:ext>
                </a:extLst>
              </a:tr>
            </a:tbl>
          </a:graphicData>
        </a:graphic>
      </p:graphicFrame>
      <p:sp>
        <p:nvSpPr>
          <p:cNvPr id="4" name="Rectángulo 3">
            <a:extLst>
              <a:ext uri="{FF2B5EF4-FFF2-40B4-BE49-F238E27FC236}">
                <a16:creationId xmlns:a16="http://schemas.microsoft.com/office/drawing/2014/main" id="{A617BABA-A38B-4046-8619-AAB727648CA8}"/>
              </a:ext>
            </a:extLst>
          </p:cNvPr>
          <p:cNvSpPr/>
          <p:nvPr/>
        </p:nvSpPr>
        <p:spPr>
          <a:xfrm>
            <a:off x="2181898" y="317128"/>
            <a:ext cx="7281079" cy="1569660"/>
          </a:xfrm>
          <a:prstGeom prst="rect">
            <a:avLst/>
          </a:prstGeom>
        </p:spPr>
        <p:txBody>
          <a:bodyPr wrap="square">
            <a:spAutoFit/>
          </a:bodyPr>
          <a:lstStyle/>
          <a:p>
            <a:pPr algn="ctr"/>
            <a:r>
              <a:rPr lang="es-EC" sz="3200" b="1" i="1" dirty="0">
                <a:solidFill>
                  <a:srgbClr val="009900"/>
                </a:solidFill>
                <a:effectLst>
                  <a:outerShdw blurRad="38100" dist="38100" dir="2700000" algn="tl">
                    <a:srgbClr val="000000">
                      <a:alpha val="43137"/>
                    </a:srgbClr>
                  </a:outerShdw>
                </a:effectLst>
                <a:latin typeface="Times New Roman" panose="02020603050405020304" pitchFamily="18" charset="0"/>
              </a:rPr>
              <a:t>Estadísticas de Vo2 de muestras Emparejadas </a:t>
            </a:r>
          </a:p>
          <a:p>
            <a:pPr algn="ctr"/>
            <a:r>
              <a:rPr lang="es-EC" sz="3200" b="1" i="1" dirty="0">
                <a:solidFill>
                  <a:srgbClr val="009900"/>
                </a:solidFill>
                <a:effectLst>
                  <a:outerShdw blurRad="38100" dist="38100" dir="2700000" algn="tl">
                    <a:srgbClr val="000000">
                      <a:alpha val="43137"/>
                    </a:srgbClr>
                  </a:outerShdw>
                </a:effectLst>
                <a:latin typeface="Times New Roman" panose="02020603050405020304" pitchFamily="18" charset="0"/>
              </a:rPr>
              <a:t>del Personal Militar según Sexo</a:t>
            </a:r>
          </a:p>
        </p:txBody>
      </p:sp>
      <p:sp>
        <p:nvSpPr>
          <p:cNvPr id="10" name="CuadroTexto 9">
            <a:extLst>
              <a:ext uri="{FF2B5EF4-FFF2-40B4-BE49-F238E27FC236}">
                <a16:creationId xmlns:a16="http://schemas.microsoft.com/office/drawing/2014/main" id="{1EB5D0FA-2F30-4C03-8110-824968479394}"/>
              </a:ext>
            </a:extLst>
          </p:cNvPr>
          <p:cNvSpPr txBox="1"/>
          <p:nvPr/>
        </p:nvSpPr>
        <p:spPr>
          <a:xfrm>
            <a:off x="440141" y="4597555"/>
            <a:ext cx="6230202" cy="456728"/>
          </a:xfrm>
          <a:prstGeom prst="rect">
            <a:avLst/>
          </a:prstGeom>
          <a:noFill/>
        </p:spPr>
        <p:txBody>
          <a:bodyPr wrap="square">
            <a:spAutoFit/>
          </a:bodyPr>
          <a:lstStyle/>
          <a:p>
            <a:pPr indent="180340" algn="just">
              <a:lnSpc>
                <a:spcPct val="200000"/>
              </a:lnSpc>
            </a:pPr>
            <a:r>
              <a:rPr lang="es-EC" sz="1400" dirty="0"/>
              <a:t>Fuente: Elaboración propia</a:t>
            </a:r>
          </a:p>
        </p:txBody>
      </p:sp>
      <p:pic>
        <p:nvPicPr>
          <p:cNvPr id="12" name="Imagen 11">
            <a:extLst>
              <a:ext uri="{FF2B5EF4-FFF2-40B4-BE49-F238E27FC236}">
                <a16:creationId xmlns:a16="http://schemas.microsoft.com/office/drawing/2014/main" id="{C4328609-F45C-47F8-A4D7-20B21C31E058}"/>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11159180" y="5948687"/>
            <a:ext cx="937659" cy="847883"/>
          </a:xfrm>
          <a:prstGeom prst="rect">
            <a:avLst/>
          </a:prstGeom>
        </p:spPr>
      </p:pic>
      <p:pic>
        <p:nvPicPr>
          <p:cNvPr id="14" name="Imagen 13" descr="Imagen que contiene Forma&#10;&#10;Descripción generada automáticamente">
            <a:extLst>
              <a:ext uri="{FF2B5EF4-FFF2-40B4-BE49-F238E27FC236}">
                <a16:creationId xmlns:a16="http://schemas.microsoft.com/office/drawing/2014/main" id="{70039A8A-6455-4C17-9ACB-75E8D02644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8061" y="3336878"/>
            <a:ext cx="313643" cy="627286"/>
          </a:xfrm>
          <a:prstGeom prst="rect">
            <a:avLst/>
          </a:prstGeom>
        </p:spPr>
      </p:pic>
      <p:pic>
        <p:nvPicPr>
          <p:cNvPr id="16" name="Gráfico 15">
            <a:extLst>
              <a:ext uri="{FF2B5EF4-FFF2-40B4-BE49-F238E27FC236}">
                <a16:creationId xmlns:a16="http://schemas.microsoft.com/office/drawing/2014/main" id="{D5FCB5FD-A50E-4D3D-BB98-8AE515A10A0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38061" y="4033234"/>
            <a:ext cx="313016" cy="626400"/>
          </a:xfrm>
          <a:prstGeom prst="rect">
            <a:avLst/>
          </a:prstGeom>
        </p:spPr>
      </p:pic>
    </p:spTree>
    <p:extLst>
      <p:ext uri="{BB962C8B-B14F-4D97-AF65-F5344CB8AC3E}">
        <p14:creationId xmlns:p14="http://schemas.microsoft.com/office/powerpoint/2010/main" val="5618617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E7E01642-99EA-48CC-9007-13AD5CEE972F}"/>
              </a:ext>
            </a:extLst>
          </p:cNvPr>
          <p:cNvSpPr/>
          <p:nvPr/>
        </p:nvSpPr>
        <p:spPr>
          <a:xfrm>
            <a:off x="0" y="451513"/>
            <a:ext cx="9462977" cy="742378"/>
          </a:xfrm>
          <a:prstGeom prst="rect">
            <a:avLst/>
          </a:prstGeom>
          <a:solidFill>
            <a:schemeClr val="bg1">
              <a:lumMod val="85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 name="Picture 5">
            <a:extLst>
              <a:ext uri="{FF2B5EF4-FFF2-40B4-BE49-F238E27FC236}">
                <a16:creationId xmlns:a16="http://schemas.microsoft.com/office/drawing/2014/main" id="{BDA970B4-4A30-4468-9860-45D3C1D27D38}"/>
              </a:ext>
            </a:extLst>
          </p:cNvPr>
          <p:cNvPicPr/>
          <p:nvPr/>
        </p:nvPicPr>
        <p:blipFill>
          <a:blip r:embed="rId2" cstate="print">
            <a:extLst>
              <a:ext uri="{28A0092B-C50C-407E-A947-70E740481C1C}">
                <a14:useLocalDpi xmlns:a14="http://schemas.microsoft.com/office/drawing/2010/main" val="0"/>
              </a:ext>
            </a:extLst>
          </a:blip>
          <a:srcRect b="18382"/>
          <a:stretch>
            <a:fillRect/>
          </a:stretch>
        </p:blipFill>
        <p:spPr bwMode="auto">
          <a:xfrm>
            <a:off x="0" y="261609"/>
            <a:ext cx="2471350" cy="932282"/>
          </a:xfrm>
          <a:prstGeom prst="rect">
            <a:avLst/>
          </a:prstGeom>
          <a:noFill/>
          <a:ln>
            <a:noFill/>
          </a:ln>
        </p:spPr>
      </p:pic>
      <p:graphicFrame>
        <p:nvGraphicFramePr>
          <p:cNvPr id="3" name="Tabla 2">
            <a:extLst>
              <a:ext uri="{FF2B5EF4-FFF2-40B4-BE49-F238E27FC236}">
                <a16:creationId xmlns:a16="http://schemas.microsoft.com/office/drawing/2014/main" id="{9DE43F7A-587D-4835-9140-EFEA5734C78A}"/>
              </a:ext>
            </a:extLst>
          </p:cNvPr>
          <p:cNvGraphicFramePr>
            <a:graphicFrameLocks noGrp="1"/>
          </p:cNvGraphicFramePr>
          <p:nvPr>
            <p:extLst>
              <p:ext uri="{D42A27DB-BD31-4B8C-83A1-F6EECF244321}">
                <p14:modId xmlns:p14="http://schemas.microsoft.com/office/powerpoint/2010/main" val="1244864068"/>
              </p:ext>
            </p:extLst>
          </p:nvPr>
        </p:nvGraphicFramePr>
        <p:xfrm>
          <a:off x="1097880" y="1568704"/>
          <a:ext cx="8365097" cy="3720592"/>
        </p:xfrm>
        <a:graphic>
          <a:graphicData uri="http://schemas.openxmlformats.org/drawingml/2006/table">
            <a:tbl>
              <a:tblPr firstRow="1" firstCol="1" bandRow="1"/>
              <a:tblGrid>
                <a:gridCol w="4250560">
                  <a:extLst>
                    <a:ext uri="{9D8B030D-6E8A-4147-A177-3AD203B41FA5}">
                      <a16:colId xmlns:a16="http://schemas.microsoft.com/office/drawing/2014/main" val="684096028"/>
                    </a:ext>
                  </a:extLst>
                </a:gridCol>
                <a:gridCol w="4114537">
                  <a:extLst>
                    <a:ext uri="{9D8B030D-6E8A-4147-A177-3AD203B41FA5}">
                      <a16:colId xmlns:a16="http://schemas.microsoft.com/office/drawing/2014/main" val="2761791048"/>
                    </a:ext>
                  </a:extLst>
                </a:gridCol>
              </a:tblGrid>
              <a:tr h="333375">
                <a:tc>
                  <a:txBody>
                    <a:bodyPr/>
                    <a:lstStyle/>
                    <a:p>
                      <a:pPr indent="180340" algn="l">
                        <a:lnSpc>
                          <a:spcPct val="200000"/>
                        </a:lnSpc>
                        <a:spcAft>
                          <a:spcPts val="0"/>
                        </a:spcAft>
                      </a:pPr>
                      <a:r>
                        <a:rPr lang="es-EC"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Variables</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indent="180340" algn="ctr">
                        <a:lnSpc>
                          <a:spcPct val="200000"/>
                        </a:lnSpc>
                        <a:spcAft>
                          <a:spcPts val="0"/>
                        </a:spcAft>
                      </a:pPr>
                      <a:r>
                        <a:rPr lang="es-EC"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Coeficiente de Correlación</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2828633560"/>
                  </a:ext>
                </a:extLst>
              </a:tr>
              <a:tr h="200025">
                <a:tc>
                  <a:txBody>
                    <a:bodyPr/>
                    <a:lstStyle/>
                    <a:p>
                      <a:pPr indent="180340" algn="just">
                        <a:lnSpc>
                          <a:spcPct val="200000"/>
                        </a:lnSpc>
                        <a:spcAft>
                          <a:spcPts val="0"/>
                        </a:spcAft>
                      </a:pPr>
                      <a:r>
                        <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Estatura-Vo2máx Final</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indent="180340" algn="ctr">
                        <a:lnSpc>
                          <a:spcPct val="200000"/>
                        </a:lnSpc>
                        <a:spcAft>
                          <a:spcPts val="0"/>
                        </a:spcAft>
                      </a:pPr>
                      <a:r>
                        <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0,589</a:t>
                      </a:r>
                      <a:r>
                        <a:rPr lang="es-EC" sz="18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285035378"/>
                  </a:ext>
                </a:extLst>
              </a:tr>
              <a:tr h="200025">
                <a:tc>
                  <a:txBody>
                    <a:bodyPr/>
                    <a:lstStyle/>
                    <a:p>
                      <a:pPr indent="180340" algn="just">
                        <a:lnSpc>
                          <a:spcPct val="200000"/>
                        </a:lnSpc>
                        <a:spcAft>
                          <a:spcPts val="0"/>
                        </a:spcAft>
                      </a:pPr>
                      <a:r>
                        <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VAM Inicial-VAM Final</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indent="180340" algn="ctr">
                        <a:lnSpc>
                          <a:spcPct val="200000"/>
                        </a:lnSpc>
                        <a:spcAft>
                          <a:spcPts val="0"/>
                        </a:spcAft>
                      </a:pPr>
                      <a:r>
                        <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0,856</a:t>
                      </a:r>
                      <a:r>
                        <a:rPr lang="es-EC" sz="18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2352995823"/>
                  </a:ext>
                </a:extLst>
              </a:tr>
              <a:tr h="200025">
                <a:tc>
                  <a:txBody>
                    <a:bodyPr/>
                    <a:lstStyle/>
                    <a:p>
                      <a:pPr indent="180340" algn="just">
                        <a:lnSpc>
                          <a:spcPct val="200000"/>
                        </a:lnSpc>
                        <a:spcAft>
                          <a:spcPts val="0"/>
                        </a:spcAft>
                      </a:pPr>
                      <a:r>
                        <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VAM Inicial-Vo2máx Inicial</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indent="180340" algn="ctr">
                        <a:lnSpc>
                          <a:spcPct val="200000"/>
                        </a:lnSpc>
                        <a:spcAft>
                          <a:spcPts val="0"/>
                        </a:spcAft>
                      </a:pPr>
                      <a:r>
                        <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0,894</a:t>
                      </a:r>
                      <a:r>
                        <a:rPr lang="es-EC" sz="18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297851"/>
                  </a:ext>
                </a:extLst>
              </a:tr>
              <a:tr h="200025">
                <a:tc>
                  <a:txBody>
                    <a:bodyPr/>
                    <a:lstStyle/>
                    <a:p>
                      <a:pPr indent="180340" algn="just">
                        <a:lnSpc>
                          <a:spcPct val="200000"/>
                        </a:lnSpc>
                        <a:spcAft>
                          <a:spcPts val="0"/>
                        </a:spcAft>
                      </a:pPr>
                      <a:r>
                        <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VAM Inicial-Vo2máx Vo2máx Final</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indent="180340" algn="ctr">
                        <a:lnSpc>
                          <a:spcPct val="200000"/>
                        </a:lnSpc>
                        <a:spcAft>
                          <a:spcPts val="0"/>
                        </a:spcAft>
                      </a:pPr>
                      <a:r>
                        <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0,781</a:t>
                      </a:r>
                      <a:r>
                        <a:rPr lang="es-EC" sz="18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2933018567"/>
                  </a:ext>
                </a:extLst>
              </a:tr>
              <a:tr h="200025">
                <a:tc>
                  <a:txBody>
                    <a:bodyPr/>
                    <a:lstStyle/>
                    <a:p>
                      <a:pPr indent="180340" algn="just">
                        <a:lnSpc>
                          <a:spcPct val="200000"/>
                        </a:lnSpc>
                        <a:spcAft>
                          <a:spcPts val="0"/>
                        </a:spcAft>
                      </a:pPr>
                      <a:r>
                        <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VAM Final-Vo2máx Inicial</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indent="180340" algn="ctr">
                        <a:lnSpc>
                          <a:spcPct val="200000"/>
                        </a:lnSpc>
                        <a:spcAft>
                          <a:spcPts val="0"/>
                        </a:spcAft>
                      </a:pPr>
                      <a:r>
                        <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0,713</a:t>
                      </a:r>
                      <a:r>
                        <a:rPr lang="es-EC" sz="18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557130246"/>
                  </a:ext>
                </a:extLst>
              </a:tr>
              <a:tr h="200025">
                <a:tc>
                  <a:txBody>
                    <a:bodyPr/>
                    <a:lstStyle/>
                    <a:p>
                      <a:pPr indent="180340" algn="just">
                        <a:lnSpc>
                          <a:spcPct val="200000"/>
                        </a:lnSpc>
                        <a:spcAft>
                          <a:spcPts val="0"/>
                        </a:spcAft>
                      </a:pPr>
                      <a:r>
                        <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VAM Final-Vo2máx Final</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indent="180340" algn="ctr">
                        <a:lnSpc>
                          <a:spcPct val="200000"/>
                        </a:lnSpc>
                        <a:spcAft>
                          <a:spcPts val="0"/>
                        </a:spcAft>
                      </a:pPr>
                      <a:r>
                        <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0,878</a:t>
                      </a:r>
                      <a:r>
                        <a:rPr lang="es-EC" sz="18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2127612912"/>
                  </a:ext>
                </a:extLst>
              </a:tr>
              <a:tr h="200025">
                <a:tc>
                  <a:txBody>
                    <a:bodyPr/>
                    <a:lstStyle/>
                    <a:p>
                      <a:pPr indent="180340" algn="just">
                        <a:lnSpc>
                          <a:spcPct val="200000"/>
                        </a:lnSpc>
                        <a:spcAft>
                          <a:spcPts val="0"/>
                        </a:spcAft>
                      </a:pPr>
                      <a:r>
                        <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Vo2máx Inicial-Vo2máx Final</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indent="180340" algn="ctr">
                        <a:lnSpc>
                          <a:spcPct val="200000"/>
                        </a:lnSpc>
                        <a:spcAft>
                          <a:spcPts val="0"/>
                        </a:spcAft>
                      </a:pPr>
                      <a:r>
                        <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0,781</a:t>
                      </a:r>
                      <a:r>
                        <a:rPr lang="es-EC" sz="18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2562604"/>
                  </a:ext>
                </a:extLst>
              </a:tr>
            </a:tbl>
          </a:graphicData>
        </a:graphic>
      </p:graphicFrame>
      <p:sp>
        <p:nvSpPr>
          <p:cNvPr id="4" name="Rectángulo 3">
            <a:extLst>
              <a:ext uri="{FF2B5EF4-FFF2-40B4-BE49-F238E27FC236}">
                <a16:creationId xmlns:a16="http://schemas.microsoft.com/office/drawing/2014/main" id="{F1428737-D770-446B-A215-0D97A48011DC}"/>
              </a:ext>
            </a:extLst>
          </p:cNvPr>
          <p:cNvSpPr/>
          <p:nvPr/>
        </p:nvSpPr>
        <p:spPr>
          <a:xfrm>
            <a:off x="3358862" y="609116"/>
            <a:ext cx="5022529" cy="584775"/>
          </a:xfrm>
          <a:prstGeom prst="rect">
            <a:avLst/>
          </a:prstGeom>
        </p:spPr>
        <p:txBody>
          <a:bodyPr wrap="none">
            <a:spAutoFit/>
          </a:bodyPr>
          <a:lstStyle/>
          <a:p>
            <a:r>
              <a:rPr lang="es-EC" sz="3200" b="1" i="1" dirty="0">
                <a:solidFill>
                  <a:srgbClr val="009900"/>
                </a:solidFill>
                <a:effectLst>
                  <a:outerShdw blurRad="38100" dist="38100" dir="2700000" algn="tl">
                    <a:srgbClr val="000000">
                      <a:alpha val="43137"/>
                    </a:srgbClr>
                  </a:outerShdw>
                </a:effectLst>
                <a:latin typeface="Times New Roman" panose="02020603050405020304" pitchFamily="18" charset="0"/>
              </a:rPr>
              <a:t>Correlación de las variables </a:t>
            </a:r>
          </a:p>
        </p:txBody>
      </p:sp>
      <p:sp>
        <p:nvSpPr>
          <p:cNvPr id="10" name="CuadroTexto 9">
            <a:extLst>
              <a:ext uri="{FF2B5EF4-FFF2-40B4-BE49-F238E27FC236}">
                <a16:creationId xmlns:a16="http://schemas.microsoft.com/office/drawing/2014/main" id="{790EFF31-4EF7-421B-992A-C32A9EF01E9D}"/>
              </a:ext>
            </a:extLst>
          </p:cNvPr>
          <p:cNvSpPr txBox="1"/>
          <p:nvPr/>
        </p:nvSpPr>
        <p:spPr>
          <a:xfrm>
            <a:off x="870343" y="5207381"/>
            <a:ext cx="6230202" cy="456728"/>
          </a:xfrm>
          <a:prstGeom prst="rect">
            <a:avLst/>
          </a:prstGeom>
          <a:noFill/>
        </p:spPr>
        <p:txBody>
          <a:bodyPr wrap="square">
            <a:spAutoFit/>
          </a:bodyPr>
          <a:lstStyle/>
          <a:p>
            <a:pPr indent="180340" algn="just">
              <a:lnSpc>
                <a:spcPct val="200000"/>
              </a:lnSpc>
            </a:pPr>
            <a:r>
              <a:rPr lang="es-EC" sz="1400" dirty="0"/>
              <a:t>Fuente: Elaboración propia</a:t>
            </a:r>
          </a:p>
        </p:txBody>
      </p:sp>
      <p:pic>
        <p:nvPicPr>
          <p:cNvPr id="12" name="Imagen 11">
            <a:extLst>
              <a:ext uri="{FF2B5EF4-FFF2-40B4-BE49-F238E27FC236}">
                <a16:creationId xmlns:a16="http://schemas.microsoft.com/office/drawing/2014/main" id="{DC8F4EB4-1862-4057-B4B1-E5AFFDED57E7}"/>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11159180" y="5948687"/>
            <a:ext cx="937659" cy="847883"/>
          </a:xfrm>
          <a:prstGeom prst="rect">
            <a:avLst/>
          </a:prstGeom>
        </p:spPr>
      </p:pic>
      <p:pic>
        <p:nvPicPr>
          <p:cNvPr id="13" name="Imagen 12">
            <a:extLst>
              <a:ext uri="{FF2B5EF4-FFF2-40B4-BE49-F238E27FC236}">
                <a16:creationId xmlns:a16="http://schemas.microsoft.com/office/drawing/2014/main" id="{F3EB45EC-CBEE-407C-A359-78E60F6FC5FE}"/>
              </a:ext>
            </a:extLst>
          </p:cNvPr>
          <p:cNvPicPr>
            <a:picLocks noChangeAspect="1"/>
          </p:cNvPicPr>
          <p:nvPr/>
        </p:nvPicPr>
        <p:blipFill>
          <a:blip r:embed="rId4">
            <a:clrChange>
              <a:clrFrom>
                <a:srgbClr val="FEFEFE"/>
              </a:clrFrom>
              <a:clrTo>
                <a:srgbClr val="FEFEFE">
                  <a:alpha val="0"/>
                </a:srgbClr>
              </a:clrTo>
            </a:clrChange>
          </a:blip>
          <a:stretch>
            <a:fillRect/>
          </a:stretch>
        </p:blipFill>
        <p:spPr>
          <a:xfrm>
            <a:off x="7560860" y="4950132"/>
            <a:ext cx="1522583" cy="1812731"/>
          </a:xfrm>
          <a:prstGeom prst="rect">
            <a:avLst/>
          </a:prstGeom>
        </p:spPr>
      </p:pic>
    </p:spTree>
    <p:extLst>
      <p:ext uri="{BB962C8B-B14F-4D97-AF65-F5344CB8AC3E}">
        <p14:creationId xmlns:p14="http://schemas.microsoft.com/office/powerpoint/2010/main" val="14620262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FBE5232-1E45-42FA-9A9B-FB1DB41660EC}"/>
              </a:ext>
            </a:extLst>
          </p:cNvPr>
          <p:cNvSpPr/>
          <p:nvPr/>
        </p:nvSpPr>
        <p:spPr>
          <a:xfrm>
            <a:off x="170121" y="1340170"/>
            <a:ext cx="11803375"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2400" dirty="0"/>
              <a:t>La aplicación de los </a:t>
            </a:r>
            <a:r>
              <a:rPr lang="es-EC" sz="2400" dirty="0" err="1"/>
              <a:t>tests</a:t>
            </a:r>
            <a:r>
              <a:rPr lang="es-EC" sz="2400" dirty="0"/>
              <a:t> de campo iniciales, tanto el de 2 millas para estimar la capacidad aeróbica (Vo2máx), como el de 2 kms para determinar la velocidad aeróbica máxima (VAM), permitió diagnosticar el nivel físico del personal militar previo a iniciar un protocolo de entrenamiento.</a:t>
            </a:r>
            <a:endParaRPr lang="es-EC" sz="4000" b="1" dirty="0"/>
          </a:p>
        </p:txBody>
      </p:sp>
      <p:sp>
        <p:nvSpPr>
          <p:cNvPr id="6" name="Rectángulo 5">
            <a:extLst>
              <a:ext uri="{FF2B5EF4-FFF2-40B4-BE49-F238E27FC236}">
                <a16:creationId xmlns:a16="http://schemas.microsoft.com/office/drawing/2014/main" id="{5054A770-9080-4766-B2BE-A496662FB263}"/>
              </a:ext>
            </a:extLst>
          </p:cNvPr>
          <p:cNvSpPr/>
          <p:nvPr/>
        </p:nvSpPr>
        <p:spPr>
          <a:xfrm>
            <a:off x="170121" y="3090021"/>
            <a:ext cx="11803375"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es-EC" sz="2400" dirty="0"/>
              <a:t>La aplicación de un protocolo de entrenamiento intervalado de alta intensidad en el personal militar del B.A.E “Atahualpa” permitió mejorar significativamente la capacidad aeróbica, siendo una solución para poder enfrentar la problemática de la presente investigación.</a:t>
            </a:r>
          </a:p>
        </p:txBody>
      </p:sp>
      <p:sp>
        <p:nvSpPr>
          <p:cNvPr id="7" name="Rectángulo 6">
            <a:extLst>
              <a:ext uri="{FF2B5EF4-FFF2-40B4-BE49-F238E27FC236}">
                <a16:creationId xmlns:a16="http://schemas.microsoft.com/office/drawing/2014/main" id="{0C9EA13E-C49F-45A5-96B9-47F22949C445}"/>
              </a:ext>
            </a:extLst>
          </p:cNvPr>
          <p:cNvSpPr/>
          <p:nvPr/>
        </p:nvSpPr>
        <p:spPr>
          <a:xfrm>
            <a:off x="170121" y="4816691"/>
            <a:ext cx="11803375" cy="193899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es-EC" sz="2400" dirty="0"/>
              <a:t>Debido a que existe una diferencia estadísticamente significativa (p&lt;0.05) en el análisis comparativo del Vo2máx estimado a partir del test de las 2 millas, antes y después del entrenamiento, permitió comprobar que el protocolo de entrenamiento intervalado de alta intensidad es un método aplicable para el mejoramiento del rendimiento físico del personal militar del B.A.E “Atahualpa”.</a:t>
            </a:r>
          </a:p>
        </p:txBody>
      </p:sp>
      <p:sp>
        <p:nvSpPr>
          <p:cNvPr id="10" name="Rectángulo 9">
            <a:extLst>
              <a:ext uri="{FF2B5EF4-FFF2-40B4-BE49-F238E27FC236}">
                <a16:creationId xmlns:a16="http://schemas.microsoft.com/office/drawing/2014/main" id="{F7E60FE8-2ED4-4743-B610-B4BA16429651}"/>
              </a:ext>
            </a:extLst>
          </p:cNvPr>
          <p:cNvSpPr/>
          <p:nvPr/>
        </p:nvSpPr>
        <p:spPr>
          <a:xfrm>
            <a:off x="170121" y="268409"/>
            <a:ext cx="9462977" cy="742378"/>
          </a:xfrm>
          <a:prstGeom prst="rect">
            <a:avLst/>
          </a:prstGeom>
          <a:solidFill>
            <a:schemeClr val="bg1">
              <a:lumMod val="85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2" name="Picture 5">
            <a:extLst>
              <a:ext uri="{FF2B5EF4-FFF2-40B4-BE49-F238E27FC236}">
                <a16:creationId xmlns:a16="http://schemas.microsoft.com/office/drawing/2014/main" id="{A5982B1E-FE29-487C-957A-C27CB1067F68}"/>
              </a:ext>
            </a:extLst>
          </p:cNvPr>
          <p:cNvPicPr/>
          <p:nvPr/>
        </p:nvPicPr>
        <p:blipFill>
          <a:blip r:embed="rId2" cstate="print">
            <a:extLst>
              <a:ext uri="{28A0092B-C50C-407E-A947-70E740481C1C}">
                <a14:useLocalDpi xmlns:a14="http://schemas.microsoft.com/office/drawing/2010/main" val="0"/>
              </a:ext>
            </a:extLst>
          </a:blip>
          <a:srcRect b="18382"/>
          <a:stretch>
            <a:fillRect/>
          </a:stretch>
        </p:blipFill>
        <p:spPr bwMode="auto">
          <a:xfrm>
            <a:off x="170121" y="149764"/>
            <a:ext cx="2471350" cy="932282"/>
          </a:xfrm>
          <a:prstGeom prst="rect">
            <a:avLst/>
          </a:prstGeom>
          <a:noFill/>
          <a:ln>
            <a:noFill/>
          </a:ln>
        </p:spPr>
      </p:pic>
      <p:sp>
        <p:nvSpPr>
          <p:cNvPr id="14" name="CuadroTexto 13">
            <a:extLst>
              <a:ext uri="{FF2B5EF4-FFF2-40B4-BE49-F238E27FC236}">
                <a16:creationId xmlns:a16="http://schemas.microsoft.com/office/drawing/2014/main" id="{EA9E47D5-E239-4153-9D5A-4E3BBD03A52C}"/>
              </a:ext>
            </a:extLst>
          </p:cNvPr>
          <p:cNvSpPr txBox="1"/>
          <p:nvPr/>
        </p:nvSpPr>
        <p:spPr>
          <a:xfrm>
            <a:off x="2779744" y="406199"/>
            <a:ext cx="6494258" cy="584775"/>
          </a:xfrm>
          <a:prstGeom prst="rect">
            <a:avLst/>
          </a:prstGeom>
          <a:noFill/>
        </p:spPr>
        <p:txBody>
          <a:bodyPr wrap="square" rtlCol="0">
            <a:spAutoFit/>
          </a:bodyPr>
          <a:lstStyle/>
          <a:p>
            <a:pPr algn="ctr"/>
            <a:r>
              <a:rPr lang="es-EC" sz="3200" b="1" dirty="0">
                <a:solidFill>
                  <a:srgbClr val="1D370B"/>
                </a:solidFill>
                <a:effectLst>
                  <a:outerShdw blurRad="38100" dist="38100" dir="2700000" algn="tl">
                    <a:srgbClr val="000000">
                      <a:alpha val="43137"/>
                    </a:srgbClr>
                  </a:outerShdw>
                </a:effectLst>
              </a:rPr>
              <a:t>CONCLUSIONES</a:t>
            </a:r>
          </a:p>
        </p:txBody>
      </p:sp>
      <p:pic>
        <p:nvPicPr>
          <p:cNvPr id="15" name="Picture 2" descr="Marco teórico según autores - Marco Teórico">
            <a:extLst>
              <a:ext uri="{FF2B5EF4-FFF2-40B4-BE49-F238E27FC236}">
                <a16:creationId xmlns:a16="http://schemas.microsoft.com/office/drawing/2014/main" id="{2360F9D8-9A1C-4A57-A368-F7EE351278A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75627" y="204345"/>
            <a:ext cx="955847" cy="1017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38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2896A331-A935-41D4-8801-1FF2532038DD}"/>
              </a:ext>
            </a:extLst>
          </p:cNvPr>
          <p:cNvSpPr/>
          <p:nvPr/>
        </p:nvSpPr>
        <p:spPr>
          <a:xfrm>
            <a:off x="648585" y="1928389"/>
            <a:ext cx="10579395" cy="230832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es-EC" sz="2400" dirty="0"/>
              <a:t>Se recomienda emplear el test de las 2 millas para estimar el Vo2máx y el test de 2 kms para determinar la velocidad aeróbica máxima (VAM), ya que son herramientas eficientes que se pueden aplicar en los repartos navales; y así, tener datos cuantitativos que nos permitan prescribir el entrenamiento adecuadamente, sin tener la necesidad de utilizar dispositivos complejos y de difícil acceso.</a:t>
            </a:r>
          </a:p>
        </p:txBody>
      </p:sp>
      <p:sp>
        <p:nvSpPr>
          <p:cNvPr id="5" name="Rectángulo 4">
            <a:extLst>
              <a:ext uri="{FF2B5EF4-FFF2-40B4-BE49-F238E27FC236}">
                <a16:creationId xmlns:a16="http://schemas.microsoft.com/office/drawing/2014/main" id="{250AC15C-2857-450C-B157-504C779B06D5}"/>
              </a:ext>
            </a:extLst>
          </p:cNvPr>
          <p:cNvSpPr/>
          <p:nvPr/>
        </p:nvSpPr>
        <p:spPr>
          <a:xfrm>
            <a:off x="633057" y="4471702"/>
            <a:ext cx="10579395"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2400" dirty="0"/>
              <a:t>Socializar el protocolo de entrenamiento propuesto en la presente investigación en más repartos navales, para determinar su factibilidad en una muestra de estudio de mayor dimensión, que nos permita encontrar datos más exactos en lo que respecta a mejorar la condición física militar.</a:t>
            </a:r>
          </a:p>
        </p:txBody>
      </p:sp>
      <p:sp>
        <p:nvSpPr>
          <p:cNvPr id="8" name="Rectángulo 7">
            <a:extLst>
              <a:ext uri="{FF2B5EF4-FFF2-40B4-BE49-F238E27FC236}">
                <a16:creationId xmlns:a16="http://schemas.microsoft.com/office/drawing/2014/main" id="{81C45766-8A96-44A4-B6F1-EB782E98139A}"/>
              </a:ext>
            </a:extLst>
          </p:cNvPr>
          <p:cNvSpPr/>
          <p:nvPr/>
        </p:nvSpPr>
        <p:spPr>
          <a:xfrm>
            <a:off x="211065" y="445266"/>
            <a:ext cx="9462977" cy="742378"/>
          </a:xfrm>
          <a:prstGeom prst="rect">
            <a:avLst/>
          </a:prstGeom>
          <a:solidFill>
            <a:schemeClr val="bg1">
              <a:lumMod val="85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9" name="Picture 5">
            <a:extLst>
              <a:ext uri="{FF2B5EF4-FFF2-40B4-BE49-F238E27FC236}">
                <a16:creationId xmlns:a16="http://schemas.microsoft.com/office/drawing/2014/main" id="{ABF94733-3713-4CF7-8AEF-A02FFA208488}"/>
              </a:ext>
            </a:extLst>
          </p:cNvPr>
          <p:cNvPicPr/>
          <p:nvPr/>
        </p:nvPicPr>
        <p:blipFill>
          <a:blip r:embed="rId2" cstate="print">
            <a:extLst>
              <a:ext uri="{28A0092B-C50C-407E-A947-70E740481C1C}">
                <a14:useLocalDpi xmlns:a14="http://schemas.microsoft.com/office/drawing/2010/main" val="0"/>
              </a:ext>
            </a:extLst>
          </a:blip>
          <a:srcRect b="18382"/>
          <a:stretch>
            <a:fillRect/>
          </a:stretch>
        </p:blipFill>
        <p:spPr bwMode="auto">
          <a:xfrm>
            <a:off x="211065" y="326621"/>
            <a:ext cx="2471350" cy="932282"/>
          </a:xfrm>
          <a:prstGeom prst="rect">
            <a:avLst/>
          </a:prstGeom>
          <a:noFill/>
          <a:ln>
            <a:noFill/>
          </a:ln>
        </p:spPr>
      </p:pic>
      <p:sp>
        <p:nvSpPr>
          <p:cNvPr id="10" name="CuadroTexto 9">
            <a:extLst>
              <a:ext uri="{FF2B5EF4-FFF2-40B4-BE49-F238E27FC236}">
                <a16:creationId xmlns:a16="http://schemas.microsoft.com/office/drawing/2014/main" id="{078622D7-68D1-43B8-8837-9510399EA4B7}"/>
              </a:ext>
            </a:extLst>
          </p:cNvPr>
          <p:cNvSpPr txBox="1"/>
          <p:nvPr/>
        </p:nvSpPr>
        <p:spPr>
          <a:xfrm>
            <a:off x="2820688" y="583056"/>
            <a:ext cx="6494258" cy="584775"/>
          </a:xfrm>
          <a:prstGeom prst="rect">
            <a:avLst/>
          </a:prstGeom>
          <a:noFill/>
        </p:spPr>
        <p:txBody>
          <a:bodyPr wrap="square" rtlCol="0">
            <a:spAutoFit/>
          </a:bodyPr>
          <a:lstStyle/>
          <a:p>
            <a:pPr algn="ctr"/>
            <a:r>
              <a:rPr lang="es-EC" sz="3200" b="1" dirty="0">
                <a:solidFill>
                  <a:srgbClr val="1D370B"/>
                </a:solidFill>
                <a:effectLst>
                  <a:outerShdw blurRad="38100" dist="38100" dir="2700000" algn="tl">
                    <a:srgbClr val="000000">
                      <a:alpha val="43137"/>
                    </a:srgbClr>
                  </a:outerShdw>
                </a:effectLst>
              </a:rPr>
              <a:t>RECOMENDACIONES</a:t>
            </a:r>
          </a:p>
        </p:txBody>
      </p:sp>
      <p:pic>
        <p:nvPicPr>
          <p:cNvPr id="11" name="Picture 2" descr="Marco teórico según autores - Marco Teórico">
            <a:extLst>
              <a:ext uri="{FF2B5EF4-FFF2-40B4-BE49-F238E27FC236}">
                <a16:creationId xmlns:a16="http://schemas.microsoft.com/office/drawing/2014/main" id="{2006294A-1408-4906-919A-8D4F56394B4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16571" y="381202"/>
            <a:ext cx="955847" cy="1017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28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65019" y="3940751"/>
            <a:ext cx="11055926" cy="1748848"/>
          </a:xfrm>
        </p:spPr>
        <p:txBody>
          <a:bodyPr>
            <a:noAutofit/>
          </a:bodyPr>
          <a:lstStyle/>
          <a:p>
            <a:pPr marL="0" indent="0">
              <a:buNone/>
            </a:pPr>
            <a:r>
              <a:rPr lang="es-ES" sz="12000" dirty="0">
                <a:solidFill>
                  <a:schemeClr val="tx1"/>
                </a:solidFill>
                <a:effectLst>
                  <a:outerShdw blurRad="38100" dist="38100" dir="2700000" algn="tl">
                    <a:srgbClr val="000000">
                      <a:alpha val="43137"/>
                    </a:srgbClr>
                  </a:outerShdw>
                </a:effectLst>
                <a:latin typeface="Edwardian Script ITC" pitchFamily="66" charset="0"/>
              </a:rPr>
              <a:t>Gracias por su atención</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0396" y="391390"/>
            <a:ext cx="4258108" cy="4138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23786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Rectángulo 1044">
            <a:extLst>
              <a:ext uri="{FF2B5EF4-FFF2-40B4-BE49-F238E27FC236}">
                <a16:creationId xmlns:a16="http://schemas.microsoft.com/office/drawing/2014/main" id="{44427FDC-8370-451D-BF0F-AF3EF43FD56D}"/>
              </a:ext>
            </a:extLst>
          </p:cNvPr>
          <p:cNvSpPr/>
          <p:nvPr/>
        </p:nvSpPr>
        <p:spPr>
          <a:xfrm>
            <a:off x="-29938" y="236119"/>
            <a:ext cx="9462977" cy="594239"/>
          </a:xfrm>
          <a:prstGeom prst="rect">
            <a:avLst/>
          </a:prstGeom>
          <a:solidFill>
            <a:schemeClr val="bg1">
              <a:lumMod val="85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CuadroTexto 1">
            <a:extLst>
              <a:ext uri="{FF2B5EF4-FFF2-40B4-BE49-F238E27FC236}">
                <a16:creationId xmlns:a16="http://schemas.microsoft.com/office/drawing/2014/main" id="{BA39CD8C-01F5-4656-9EF5-72243D8C171C}"/>
              </a:ext>
            </a:extLst>
          </p:cNvPr>
          <p:cNvSpPr txBox="1"/>
          <p:nvPr/>
        </p:nvSpPr>
        <p:spPr>
          <a:xfrm>
            <a:off x="2767502" y="245229"/>
            <a:ext cx="6401549" cy="879394"/>
          </a:xfrm>
          <a:prstGeom prst="rect">
            <a:avLst/>
          </a:prstGeom>
          <a:noFill/>
        </p:spPr>
        <p:txBody>
          <a:bodyPr wrap="square" rtlCol="0">
            <a:spAutoFit/>
          </a:bodyPr>
          <a:lstStyle/>
          <a:p>
            <a:pPr algn="ctr"/>
            <a:r>
              <a:rPr lang="es-EC" sz="3200" b="1" dirty="0">
                <a:solidFill>
                  <a:srgbClr val="1D370B"/>
                </a:solidFill>
                <a:effectLst>
                  <a:outerShdw blurRad="38100" dist="38100" dir="2700000" algn="tl">
                    <a:srgbClr val="000000">
                      <a:alpha val="43137"/>
                    </a:srgbClr>
                  </a:outerShdw>
                </a:effectLst>
              </a:rPr>
              <a:t>PLANTEAMIENTO DEL PROBLEMA</a:t>
            </a:r>
          </a:p>
          <a:p>
            <a:endParaRPr lang="es-EC" dirty="0"/>
          </a:p>
        </p:txBody>
      </p:sp>
      <p:sp>
        <p:nvSpPr>
          <p:cNvPr id="3" name="CuadroTexto 2">
            <a:extLst>
              <a:ext uri="{FF2B5EF4-FFF2-40B4-BE49-F238E27FC236}">
                <a16:creationId xmlns:a16="http://schemas.microsoft.com/office/drawing/2014/main" id="{1C39367F-AB59-4903-9D19-683B31D51C35}"/>
              </a:ext>
            </a:extLst>
          </p:cNvPr>
          <p:cNvSpPr txBox="1"/>
          <p:nvPr/>
        </p:nvSpPr>
        <p:spPr>
          <a:xfrm>
            <a:off x="7591522" y="1124623"/>
            <a:ext cx="3782860" cy="461665"/>
          </a:xfrm>
          <a:prstGeom prst="rect">
            <a:avLst/>
          </a:prstGeom>
          <a:noFill/>
        </p:spPr>
        <p:txBody>
          <a:bodyPr wrap="square" rtlCol="0">
            <a:spAutoFit/>
          </a:bodyPr>
          <a:lstStyle/>
          <a:p>
            <a:r>
              <a:rPr lang="es-EC" sz="2400" dirty="0"/>
              <a:t> Aptitud física</a:t>
            </a:r>
          </a:p>
        </p:txBody>
      </p:sp>
      <p:sp>
        <p:nvSpPr>
          <p:cNvPr id="4" name="CuadroTexto 3">
            <a:extLst>
              <a:ext uri="{FF2B5EF4-FFF2-40B4-BE49-F238E27FC236}">
                <a16:creationId xmlns:a16="http://schemas.microsoft.com/office/drawing/2014/main" id="{EEC845F0-33FF-48B8-BF37-F38C9DF22CC2}"/>
              </a:ext>
            </a:extLst>
          </p:cNvPr>
          <p:cNvSpPr txBox="1"/>
          <p:nvPr/>
        </p:nvSpPr>
        <p:spPr>
          <a:xfrm>
            <a:off x="7737232" y="2025858"/>
            <a:ext cx="4108537" cy="461665"/>
          </a:xfrm>
          <a:prstGeom prst="rect">
            <a:avLst/>
          </a:prstGeom>
          <a:noFill/>
        </p:spPr>
        <p:txBody>
          <a:bodyPr wrap="square" rtlCol="0">
            <a:spAutoFit/>
          </a:bodyPr>
          <a:lstStyle/>
          <a:p>
            <a:r>
              <a:rPr lang="es-EC" sz="2400" dirty="0"/>
              <a:t>Formación intelectual </a:t>
            </a:r>
          </a:p>
        </p:txBody>
      </p:sp>
      <p:sp>
        <p:nvSpPr>
          <p:cNvPr id="5" name="CuadroTexto 4">
            <a:extLst>
              <a:ext uri="{FF2B5EF4-FFF2-40B4-BE49-F238E27FC236}">
                <a16:creationId xmlns:a16="http://schemas.microsoft.com/office/drawing/2014/main" id="{B07532DF-8A71-458C-B9B9-DBDDBC7549CE}"/>
              </a:ext>
            </a:extLst>
          </p:cNvPr>
          <p:cNvSpPr txBox="1"/>
          <p:nvPr/>
        </p:nvSpPr>
        <p:spPr>
          <a:xfrm>
            <a:off x="7783035" y="2432957"/>
            <a:ext cx="2630466" cy="461665"/>
          </a:xfrm>
          <a:prstGeom prst="rect">
            <a:avLst/>
          </a:prstGeom>
          <a:noFill/>
        </p:spPr>
        <p:txBody>
          <a:bodyPr wrap="square" rtlCol="0">
            <a:spAutoFit/>
          </a:bodyPr>
          <a:lstStyle/>
          <a:p>
            <a:r>
              <a:rPr lang="es-EC" sz="2400" dirty="0"/>
              <a:t>Ética-moral</a:t>
            </a:r>
          </a:p>
        </p:txBody>
      </p:sp>
      <p:sp>
        <p:nvSpPr>
          <p:cNvPr id="6" name="Rectángulo 5">
            <a:extLst>
              <a:ext uri="{FF2B5EF4-FFF2-40B4-BE49-F238E27FC236}">
                <a16:creationId xmlns:a16="http://schemas.microsoft.com/office/drawing/2014/main" id="{A7D0E067-A196-43A7-8364-3BC74E39D84A}"/>
              </a:ext>
            </a:extLst>
          </p:cNvPr>
          <p:cNvSpPr/>
          <p:nvPr/>
        </p:nvSpPr>
        <p:spPr>
          <a:xfrm>
            <a:off x="7935431" y="3877003"/>
            <a:ext cx="2746265" cy="461665"/>
          </a:xfrm>
          <a:prstGeom prst="rect">
            <a:avLst/>
          </a:prstGeom>
        </p:spPr>
        <p:txBody>
          <a:bodyPr wrap="none">
            <a:spAutoFit/>
          </a:bodyPr>
          <a:lstStyle/>
          <a:p>
            <a:r>
              <a:rPr lang="es-EC" sz="2400" dirty="0">
                <a:solidFill>
                  <a:srgbClr val="000000"/>
                </a:solidFill>
                <a:latin typeface="+mj-lt"/>
                <a:ea typeface="Calibri" panose="020F0502020204030204" pitchFamily="34" charset="0"/>
              </a:rPr>
              <a:t>Calidad educativa </a:t>
            </a:r>
            <a:endParaRPr lang="es-EC" sz="2400" dirty="0">
              <a:latin typeface="+mj-lt"/>
            </a:endParaRPr>
          </a:p>
        </p:txBody>
      </p:sp>
      <p:sp>
        <p:nvSpPr>
          <p:cNvPr id="7" name="CuadroTexto 6">
            <a:extLst>
              <a:ext uri="{FF2B5EF4-FFF2-40B4-BE49-F238E27FC236}">
                <a16:creationId xmlns:a16="http://schemas.microsoft.com/office/drawing/2014/main" id="{4C1B4150-D316-48D8-B39D-65085728AE66}"/>
              </a:ext>
            </a:extLst>
          </p:cNvPr>
          <p:cNvSpPr txBox="1"/>
          <p:nvPr/>
        </p:nvSpPr>
        <p:spPr>
          <a:xfrm>
            <a:off x="818718" y="5199519"/>
            <a:ext cx="10022463" cy="1200329"/>
          </a:xfrm>
          <a:prstGeom prst="rect">
            <a:avLst/>
          </a:prstGeom>
          <a:noFill/>
        </p:spPr>
        <p:txBody>
          <a:bodyPr wrap="square" rtlCol="0">
            <a:spAutoFit/>
          </a:bodyPr>
          <a:lstStyle/>
          <a:p>
            <a:pPr algn="ctr"/>
            <a:r>
              <a:rPr lang="es-EC" sz="2400" dirty="0"/>
              <a:t>¿Cómo incide el entrenamiento intervalado de alta intensidad (HIIT) en la capacidad aeróbica y cómo es el rendimiento del personal en las evaluaciones físicas militares?</a:t>
            </a:r>
          </a:p>
        </p:txBody>
      </p:sp>
      <p:sp>
        <p:nvSpPr>
          <p:cNvPr id="8" name="CuadroTexto 7">
            <a:extLst>
              <a:ext uri="{FF2B5EF4-FFF2-40B4-BE49-F238E27FC236}">
                <a16:creationId xmlns:a16="http://schemas.microsoft.com/office/drawing/2014/main" id="{67C7D28F-FF47-4ED8-B5B0-4D49D338B3FF}"/>
              </a:ext>
            </a:extLst>
          </p:cNvPr>
          <p:cNvSpPr txBox="1"/>
          <p:nvPr/>
        </p:nvSpPr>
        <p:spPr>
          <a:xfrm>
            <a:off x="496079" y="3710851"/>
            <a:ext cx="3436747" cy="1200329"/>
          </a:xfrm>
          <a:prstGeom prst="rect">
            <a:avLst/>
          </a:prstGeom>
          <a:noFill/>
        </p:spPr>
        <p:txBody>
          <a:bodyPr wrap="square" rtlCol="0">
            <a:spAutoFit/>
          </a:bodyPr>
          <a:lstStyle/>
          <a:p>
            <a:pPr algn="ctr"/>
            <a:r>
              <a:rPr lang="es-EC" sz="2400" dirty="0"/>
              <a:t>El personal militar debe cumplir con evaluaciones físicas </a:t>
            </a:r>
          </a:p>
        </p:txBody>
      </p:sp>
      <p:sp>
        <p:nvSpPr>
          <p:cNvPr id="23" name="CuadroTexto 22">
            <a:extLst>
              <a:ext uri="{FF2B5EF4-FFF2-40B4-BE49-F238E27FC236}">
                <a16:creationId xmlns:a16="http://schemas.microsoft.com/office/drawing/2014/main" id="{EAD6390C-8265-4AF7-80FD-3F4139124BE1}"/>
              </a:ext>
            </a:extLst>
          </p:cNvPr>
          <p:cNvSpPr txBox="1"/>
          <p:nvPr/>
        </p:nvSpPr>
        <p:spPr>
          <a:xfrm>
            <a:off x="752977" y="1586288"/>
            <a:ext cx="3436747" cy="1569660"/>
          </a:xfrm>
          <a:prstGeom prst="rect">
            <a:avLst/>
          </a:prstGeom>
          <a:noFill/>
        </p:spPr>
        <p:txBody>
          <a:bodyPr wrap="square" rtlCol="0">
            <a:spAutoFit/>
          </a:bodyPr>
          <a:lstStyle/>
          <a:p>
            <a:pPr algn="ctr"/>
            <a:r>
              <a:rPr lang="es-EC" sz="2400" dirty="0"/>
              <a:t>Requisito fundamental para desarrollar la condición física</a:t>
            </a:r>
          </a:p>
          <a:p>
            <a:pPr algn="just"/>
            <a:endParaRPr lang="es-EC" sz="2400" dirty="0"/>
          </a:p>
        </p:txBody>
      </p:sp>
      <p:pic>
        <p:nvPicPr>
          <p:cNvPr id="17" name="Picture 5">
            <a:extLst>
              <a:ext uri="{FF2B5EF4-FFF2-40B4-BE49-F238E27FC236}">
                <a16:creationId xmlns:a16="http://schemas.microsoft.com/office/drawing/2014/main" id="{0F08A3A7-3953-4CD6-BAD3-11E1C7C642B9}"/>
              </a:ext>
            </a:extLst>
          </p:cNvPr>
          <p:cNvPicPr/>
          <p:nvPr/>
        </p:nvPicPr>
        <p:blipFill>
          <a:blip r:embed="rId2" cstate="print">
            <a:extLst>
              <a:ext uri="{28A0092B-C50C-407E-A947-70E740481C1C}">
                <a14:useLocalDpi xmlns:a14="http://schemas.microsoft.com/office/drawing/2010/main" val="0"/>
              </a:ext>
            </a:extLst>
          </a:blip>
          <a:srcRect b="18382"/>
          <a:stretch>
            <a:fillRect/>
          </a:stretch>
        </p:blipFill>
        <p:spPr bwMode="auto">
          <a:xfrm>
            <a:off x="1" y="0"/>
            <a:ext cx="2503513" cy="830358"/>
          </a:xfrm>
          <a:prstGeom prst="rect">
            <a:avLst/>
          </a:prstGeom>
          <a:noFill/>
          <a:ln>
            <a:noFill/>
          </a:ln>
        </p:spPr>
      </p:pic>
      <p:cxnSp>
        <p:nvCxnSpPr>
          <p:cNvPr id="21" name="Conector: angular 20">
            <a:extLst>
              <a:ext uri="{FF2B5EF4-FFF2-40B4-BE49-F238E27FC236}">
                <a16:creationId xmlns:a16="http://schemas.microsoft.com/office/drawing/2014/main" id="{1A5771BB-1612-4B98-8005-B61B8F4C22A9}"/>
              </a:ext>
            </a:extLst>
          </p:cNvPr>
          <p:cNvCxnSpPr>
            <a:cxnSpLocks/>
            <a:endCxn id="3" idx="1"/>
          </p:cNvCxnSpPr>
          <p:nvPr/>
        </p:nvCxnSpPr>
        <p:spPr>
          <a:xfrm flipV="1">
            <a:off x="6157717" y="1355456"/>
            <a:ext cx="1433805" cy="420830"/>
          </a:xfrm>
          <a:prstGeom prst="bentConnector3">
            <a:avLst>
              <a:gd name="adj1" fmla="val 50000"/>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5" name="Conector: angular 24">
            <a:extLst>
              <a:ext uri="{FF2B5EF4-FFF2-40B4-BE49-F238E27FC236}">
                <a16:creationId xmlns:a16="http://schemas.microsoft.com/office/drawing/2014/main" id="{6D8009FC-9444-4AA7-9A4B-B190C6C6A1D0}"/>
              </a:ext>
            </a:extLst>
          </p:cNvPr>
          <p:cNvCxnSpPr>
            <a:cxnSpLocks/>
            <a:endCxn id="4" idx="1"/>
          </p:cNvCxnSpPr>
          <p:nvPr/>
        </p:nvCxnSpPr>
        <p:spPr>
          <a:xfrm flipV="1">
            <a:off x="6999281" y="2256691"/>
            <a:ext cx="737951" cy="501218"/>
          </a:xfrm>
          <a:prstGeom prst="bentConnector3">
            <a:avLst>
              <a:gd name="adj1" fmla="val 50000"/>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8" name="Conector: angular 27">
            <a:extLst>
              <a:ext uri="{FF2B5EF4-FFF2-40B4-BE49-F238E27FC236}">
                <a16:creationId xmlns:a16="http://schemas.microsoft.com/office/drawing/2014/main" id="{88FF9548-17E6-4F8C-85B3-6D1D8FF865CD}"/>
              </a:ext>
            </a:extLst>
          </p:cNvPr>
          <p:cNvCxnSpPr>
            <a:cxnSpLocks/>
            <a:endCxn id="6" idx="1"/>
          </p:cNvCxnSpPr>
          <p:nvPr/>
        </p:nvCxnSpPr>
        <p:spPr>
          <a:xfrm>
            <a:off x="6805894" y="3419720"/>
            <a:ext cx="1129537" cy="688116"/>
          </a:xfrm>
          <a:prstGeom prst="bentConnector3">
            <a:avLst>
              <a:gd name="adj1" fmla="val 50000"/>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31" name="Conector: angular 30">
            <a:extLst>
              <a:ext uri="{FF2B5EF4-FFF2-40B4-BE49-F238E27FC236}">
                <a16:creationId xmlns:a16="http://schemas.microsoft.com/office/drawing/2014/main" id="{B49C120F-8C56-4A66-91E8-9B3411484F83}"/>
              </a:ext>
            </a:extLst>
          </p:cNvPr>
          <p:cNvCxnSpPr>
            <a:cxnSpLocks/>
          </p:cNvCxnSpPr>
          <p:nvPr/>
        </p:nvCxnSpPr>
        <p:spPr>
          <a:xfrm rot="5400000">
            <a:off x="5848418" y="4951932"/>
            <a:ext cx="495169" cy="4"/>
          </a:xfrm>
          <a:prstGeom prst="bentConnector3">
            <a:avLst>
              <a:gd name="adj1" fmla="val 50000"/>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39" name="Conector: angular 38">
            <a:extLst>
              <a:ext uri="{FF2B5EF4-FFF2-40B4-BE49-F238E27FC236}">
                <a16:creationId xmlns:a16="http://schemas.microsoft.com/office/drawing/2014/main" id="{6089B58D-22F3-428F-88A6-946201936A23}"/>
              </a:ext>
            </a:extLst>
          </p:cNvPr>
          <p:cNvCxnSpPr>
            <a:cxnSpLocks/>
            <a:endCxn id="8" idx="3"/>
          </p:cNvCxnSpPr>
          <p:nvPr/>
        </p:nvCxnSpPr>
        <p:spPr>
          <a:xfrm rot="10800000" flipV="1">
            <a:off x="3932827" y="3280328"/>
            <a:ext cx="1453277" cy="1030687"/>
          </a:xfrm>
          <a:prstGeom prst="bentConnector3">
            <a:avLst>
              <a:gd name="adj1" fmla="val 50000"/>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41" name="Conector: angular 40">
            <a:extLst>
              <a:ext uri="{FF2B5EF4-FFF2-40B4-BE49-F238E27FC236}">
                <a16:creationId xmlns:a16="http://schemas.microsoft.com/office/drawing/2014/main" id="{9C6B357E-AB1A-491E-958A-1D87A419E10E}"/>
              </a:ext>
            </a:extLst>
          </p:cNvPr>
          <p:cNvCxnSpPr>
            <a:cxnSpLocks/>
          </p:cNvCxnSpPr>
          <p:nvPr/>
        </p:nvCxnSpPr>
        <p:spPr>
          <a:xfrm rot="10800000">
            <a:off x="4164316" y="2067775"/>
            <a:ext cx="1074470" cy="690134"/>
          </a:xfrm>
          <a:prstGeom prst="bentConnector3">
            <a:avLst>
              <a:gd name="adj1" fmla="val 50000"/>
            </a:avLst>
          </a:prstGeom>
          <a:ln w="31750">
            <a:tailEnd type="triangle"/>
          </a:ln>
        </p:spPr>
        <p:style>
          <a:lnRef idx="1">
            <a:schemeClr val="accent1"/>
          </a:lnRef>
          <a:fillRef idx="0">
            <a:schemeClr val="accent1"/>
          </a:fillRef>
          <a:effectRef idx="0">
            <a:schemeClr val="accent1"/>
          </a:effectRef>
          <a:fontRef idx="minor">
            <a:schemeClr val="tx1"/>
          </a:fontRef>
        </p:style>
      </p:cxnSp>
      <p:pic>
        <p:nvPicPr>
          <p:cNvPr id="1047" name="Imagen 1046">
            <a:extLst>
              <a:ext uri="{FF2B5EF4-FFF2-40B4-BE49-F238E27FC236}">
                <a16:creationId xmlns:a16="http://schemas.microsoft.com/office/drawing/2014/main" id="{12D4EAD1-FC24-4F0F-A2C4-DB21FF7A411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08500" y="1841500"/>
            <a:ext cx="3175000" cy="3175000"/>
          </a:xfrm>
          <a:prstGeom prst="rect">
            <a:avLst/>
          </a:prstGeom>
        </p:spPr>
      </p:pic>
      <p:pic>
        <p:nvPicPr>
          <p:cNvPr id="1050" name="Imagen 1049">
            <a:extLst>
              <a:ext uri="{FF2B5EF4-FFF2-40B4-BE49-F238E27FC236}">
                <a16:creationId xmlns:a16="http://schemas.microsoft.com/office/drawing/2014/main" id="{7B1B390B-09C7-460E-A234-BD93F148CFFE}"/>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11159180" y="5948687"/>
            <a:ext cx="937659" cy="847883"/>
          </a:xfrm>
          <a:prstGeom prst="rect">
            <a:avLst/>
          </a:prstGeom>
        </p:spPr>
      </p:pic>
    </p:spTree>
    <p:extLst>
      <p:ext uri="{BB962C8B-B14F-4D97-AF65-F5344CB8AC3E}">
        <p14:creationId xmlns:p14="http://schemas.microsoft.com/office/powerpoint/2010/main" val="40877456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par>
                                <p:cTn id="14" presetID="16" presetClass="entr" presetSubtype="21"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barn(inVertical)">
                                      <p:cBhvr>
                                        <p:cTn id="16" dur="500"/>
                                        <p:tgtEl>
                                          <p:spTgt spid="41"/>
                                        </p:tgtEl>
                                      </p:cBhvr>
                                    </p:animEffect>
                                  </p:childTnLst>
                                </p:cTn>
                              </p:par>
                              <p:par>
                                <p:cTn id="17" presetID="16" presetClass="entr" presetSubtype="21"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barn(inVertical)">
                                      <p:cBhvr>
                                        <p:cTn id="19" dur="500"/>
                                        <p:tgtEl>
                                          <p:spTgt spid="39"/>
                                        </p:tgtEl>
                                      </p:cBhvr>
                                    </p:animEffect>
                                  </p:childTnLst>
                                </p:cTn>
                              </p:par>
                              <p:par>
                                <p:cTn id="20" presetID="16" presetClass="entr" presetSubtype="21"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arn(inVertical)">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arn(inVertical)">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04E6BA7-2A14-4665-8C36-B6F324236727}"/>
              </a:ext>
            </a:extLst>
          </p:cNvPr>
          <p:cNvSpPr/>
          <p:nvPr/>
        </p:nvSpPr>
        <p:spPr>
          <a:xfrm>
            <a:off x="-29938" y="236119"/>
            <a:ext cx="9462977" cy="594239"/>
          </a:xfrm>
          <a:prstGeom prst="rect">
            <a:avLst/>
          </a:prstGeom>
          <a:solidFill>
            <a:schemeClr val="bg1">
              <a:lumMod val="85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052" name="Picture 4" descr="Qué es Proyecto de Investigación? » Su Definición y Significado [2020]">
            <a:extLst>
              <a:ext uri="{FF2B5EF4-FFF2-40B4-BE49-F238E27FC236}">
                <a16:creationId xmlns:a16="http://schemas.microsoft.com/office/drawing/2014/main" id="{60DC14C0-7E2E-4348-8A4D-F03AF3026B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3968" y="236119"/>
            <a:ext cx="4156521" cy="3169347"/>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31AC9B2F-65F4-49B2-A318-C9536A299B77}"/>
              </a:ext>
            </a:extLst>
          </p:cNvPr>
          <p:cNvSpPr txBox="1"/>
          <p:nvPr/>
        </p:nvSpPr>
        <p:spPr>
          <a:xfrm>
            <a:off x="2565213" y="254798"/>
            <a:ext cx="5749447" cy="584775"/>
          </a:xfrm>
          <a:prstGeom prst="rect">
            <a:avLst/>
          </a:prstGeom>
          <a:noFill/>
        </p:spPr>
        <p:txBody>
          <a:bodyPr wrap="square" rtlCol="0">
            <a:spAutoFit/>
          </a:bodyPr>
          <a:lstStyle/>
          <a:p>
            <a:pPr algn="ctr"/>
            <a:r>
              <a:rPr lang="es-EC" sz="3200" b="1" dirty="0">
                <a:solidFill>
                  <a:srgbClr val="1D370B"/>
                </a:solidFill>
                <a:effectLst>
                  <a:outerShdw blurRad="38100" dist="38100" dir="2700000" algn="tl">
                    <a:srgbClr val="000000">
                      <a:alpha val="43137"/>
                    </a:srgbClr>
                  </a:outerShdw>
                </a:effectLst>
              </a:rPr>
              <a:t>ANTECEDENTES</a:t>
            </a:r>
          </a:p>
        </p:txBody>
      </p:sp>
      <p:sp>
        <p:nvSpPr>
          <p:cNvPr id="5" name="CuadroTexto 4">
            <a:extLst>
              <a:ext uri="{FF2B5EF4-FFF2-40B4-BE49-F238E27FC236}">
                <a16:creationId xmlns:a16="http://schemas.microsoft.com/office/drawing/2014/main" id="{9CA92CB4-E089-4ADA-A084-B545FE3B066B}"/>
              </a:ext>
            </a:extLst>
          </p:cNvPr>
          <p:cNvSpPr txBox="1"/>
          <p:nvPr/>
        </p:nvSpPr>
        <p:spPr>
          <a:xfrm>
            <a:off x="121511" y="1389530"/>
            <a:ext cx="7889631" cy="2015936"/>
          </a:xfrm>
          <a:prstGeom prst="rect">
            <a:avLst/>
          </a:prstGeom>
          <a:solidFill>
            <a:schemeClr val="accent2">
              <a:lumMod val="60000"/>
              <a:lumOff val="40000"/>
            </a:schemeClr>
          </a:solidFill>
          <a:ln>
            <a:noFill/>
          </a:ln>
        </p:spPr>
        <p:txBody>
          <a:bodyPr wrap="square" rtlCol="0">
            <a:spAutoFit/>
          </a:bodyPr>
          <a:lstStyle/>
          <a:p>
            <a:pPr algn="just"/>
            <a:r>
              <a:rPr lang="es-EC" sz="2500" b="1" dirty="0">
                <a:effectLst>
                  <a:outerShdw blurRad="38100" dist="38100" dir="2700000" algn="tl">
                    <a:srgbClr val="000000">
                      <a:alpha val="43137"/>
                    </a:srgbClr>
                  </a:outerShdw>
                </a:effectLst>
              </a:rPr>
              <a:t>Inglés, Valero, &amp; Sánchez (2016)</a:t>
            </a:r>
          </a:p>
          <a:p>
            <a:pPr algn="just"/>
            <a:r>
              <a:rPr lang="es-EC" sz="2500" dirty="0">
                <a:effectLst>
                  <a:outerShdw blurRad="38100" dist="38100" dir="2700000" algn="tl">
                    <a:srgbClr val="000000">
                      <a:alpha val="43137"/>
                    </a:srgbClr>
                  </a:outerShdw>
                </a:effectLst>
              </a:rPr>
              <a:t>Efectos del Entrenamiento Interválico de Alta Intensidad en corredores.</a:t>
            </a:r>
          </a:p>
          <a:p>
            <a:pPr algn="just"/>
            <a:endParaRPr lang="es-EC" sz="2500" b="1" dirty="0">
              <a:effectLst>
                <a:outerShdw blurRad="38100" dist="38100" dir="2700000" algn="tl">
                  <a:srgbClr val="000000">
                    <a:alpha val="43137"/>
                  </a:srgbClr>
                </a:outerShdw>
              </a:effectLst>
            </a:endParaRPr>
          </a:p>
          <a:p>
            <a:pPr algn="just"/>
            <a:r>
              <a:rPr lang="es-EC" sz="2500" b="1" dirty="0">
                <a:effectLst>
                  <a:outerShdw blurRad="38100" dist="38100" dir="2700000" algn="tl">
                    <a:srgbClr val="000000">
                      <a:alpha val="43137"/>
                    </a:srgbClr>
                  </a:outerShdw>
                </a:effectLst>
              </a:rPr>
              <a:t>“HIIT - 4/8 semanas –incremento Vo2máx 4%-15%”</a:t>
            </a:r>
          </a:p>
        </p:txBody>
      </p:sp>
      <p:sp>
        <p:nvSpPr>
          <p:cNvPr id="6" name="CuadroTexto 5">
            <a:extLst>
              <a:ext uri="{FF2B5EF4-FFF2-40B4-BE49-F238E27FC236}">
                <a16:creationId xmlns:a16="http://schemas.microsoft.com/office/drawing/2014/main" id="{03FA2718-202A-4726-806E-49C0B4ADFA28}"/>
              </a:ext>
            </a:extLst>
          </p:cNvPr>
          <p:cNvSpPr txBox="1"/>
          <p:nvPr/>
        </p:nvSpPr>
        <p:spPr>
          <a:xfrm>
            <a:off x="1526543" y="4005830"/>
            <a:ext cx="9439164" cy="2400657"/>
          </a:xfrm>
          <a:prstGeom prst="rect">
            <a:avLst/>
          </a:prstGeom>
          <a:solidFill>
            <a:schemeClr val="tx2">
              <a:lumMod val="60000"/>
              <a:lumOff val="40000"/>
            </a:schemeClr>
          </a:solidFill>
        </p:spPr>
        <p:txBody>
          <a:bodyPr wrap="square" rtlCol="0">
            <a:spAutoFit/>
          </a:bodyPr>
          <a:lstStyle/>
          <a:p>
            <a:pPr algn="just"/>
            <a:r>
              <a:rPr lang="es-ES" sz="2500" b="1" dirty="0">
                <a:effectLst>
                  <a:outerShdw blurRad="38100" dist="38100" dir="2700000" algn="tl">
                    <a:srgbClr val="000000">
                      <a:alpha val="43137"/>
                    </a:srgbClr>
                  </a:outerShdw>
                </a:effectLst>
              </a:rPr>
              <a:t>Baldeón, Calero y Parra </a:t>
            </a:r>
            <a:r>
              <a:rPr lang="es-EC" sz="2500" b="1" dirty="0">
                <a:effectLst>
                  <a:outerShdw blurRad="38100" dist="38100" dir="2700000" algn="tl">
                    <a:srgbClr val="000000">
                      <a:alpha val="43137"/>
                    </a:srgbClr>
                  </a:outerShdw>
                </a:effectLst>
              </a:rPr>
              <a:t>(2016)</a:t>
            </a:r>
            <a:endParaRPr lang="es-ES" sz="2500" b="1" dirty="0">
              <a:effectLst>
                <a:outerShdw blurRad="38100" dist="38100" dir="2700000" algn="tl">
                  <a:srgbClr val="000000">
                    <a:alpha val="43137"/>
                  </a:srgbClr>
                </a:outerShdw>
              </a:effectLst>
            </a:endParaRPr>
          </a:p>
          <a:p>
            <a:pPr algn="just"/>
            <a:r>
              <a:rPr lang="es-ES" sz="2500" dirty="0">
                <a:effectLst>
                  <a:outerShdw blurRad="38100" dist="38100" dir="2700000" algn="tl">
                    <a:srgbClr val="000000">
                      <a:alpha val="43137"/>
                    </a:srgbClr>
                  </a:outerShdw>
                </a:effectLst>
              </a:rPr>
              <a:t>Compararon los efectos de las evaluaciones de las pruebas físicas de las tropas militares en la región costa y sierra durante el primer semestre de 2015.</a:t>
            </a:r>
          </a:p>
          <a:p>
            <a:pPr algn="just"/>
            <a:endParaRPr lang="es-ES" sz="2500" b="1" dirty="0">
              <a:effectLst>
                <a:outerShdw blurRad="38100" dist="38100" dir="2700000" algn="tl">
                  <a:srgbClr val="000000">
                    <a:alpha val="43137"/>
                  </a:srgbClr>
                </a:outerShdw>
              </a:effectLst>
            </a:endParaRPr>
          </a:p>
          <a:p>
            <a:pPr algn="just"/>
            <a:r>
              <a:rPr lang="es-ES" sz="2500" b="1" dirty="0">
                <a:effectLst>
                  <a:outerShdw blurRad="38100" dist="38100" dir="2700000" algn="tl">
                    <a:srgbClr val="000000">
                      <a:alpha val="43137"/>
                    </a:srgbClr>
                  </a:outerShdw>
                </a:effectLst>
              </a:rPr>
              <a:t>“No logran puntaje deseado en el test de 2 millas” </a:t>
            </a:r>
            <a:endParaRPr lang="es-EC" sz="2500" b="1" dirty="0">
              <a:effectLst>
                <a:outerShdw blurRad="38100" dist="38100" dir="2700000" algn="tl">
                  <a:srgbClr val="000000">
                    <a:alpha val="43137"/>
                  </a:srgbClr>
                </a:outerShdw>
              </a:effectLst>
            </a:endParaRPr>
          </a:p>
        </p:txBody>
      </p:sp>
      <p:pic>
        <p:nvPicPr>
          <p:cNvPr id="10" name="Picture 5">
            <a:extLst>
              <a:ext uri="{FF2B5EF4-FFF2-40B4-BE49-F238E27FC236}">
                <a16:creationId xmlns:a16="http://schemas.microsoft.com/office/drawing/2014/main" id="{B5C536C9-D724-4639-A269-3DEC451A7ADC}"/>
              </a:ext>
            </a:extLst>
          </p:cNvPr>
          <p:cNvPicPr/>
          <p:nvPr/>
        </p:nvPicPr>
        <p:blipFill>
          <a:blip r:embed="rId3" cstate="print">
            <a:extLst>
              <a:ext uri="{28A0092B-C50C-407E-A947-70E740481C1C}">
                <a14:useLocalDpi xmlns:a14="http://schemas.microsoft.com/office/drawing/2010/main" val="0"/>
              </a:ext>
            </a:extLst>
          </a:blip>
          <a:srcRect b="18382"/>
          <a:stretch>
            <a:fillRect/>
          </a:stretch>
        </p:blipFill>
        <p:spPr bwMode="auto">
          <a:xfrm>
            <a:off x="1" y="0"/>
            <a:ext cx="2503513" cy="830358"/>
          </a:xfrm>
          <a:prstGeom prst="rect">
            <a:avLst/>
          </a:prstGeom>
          <a:noFill/>
          <a:ln>
            <a:noFill/>
          </a:ln>
        </p:spPr>
      </p:pic>
      <p:pic>
        <p:nvPicPr>
          <p:cNvPr id="12" name="Imagen 11">
            <a:extLst>
              <a:ext uri="{FF2B5EF4-FFF2-40B4-BE49-F238E27FC236}">
                <a16:creationId xmlns:a16="http://schemas.microsoft.com/office/drawing/2014/main" id="{D88B42F3-0BBC-45C1-8516-48A42C3826C1}"/>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11159180" y="5948687"/>
            <a:ext cx="937659" cy="847883"/>
          </a:xfrm>
          <a:prstGeom prst="rect">
            <a:avLst/>
          </a:prstGeom>
        </p:spPr>
      </p:pic>
    </p:spTree>
    <p:extLst>
      <p:ext uri="{BB962C8B-B14F-4D97-AF65-F5344CB8AC3E}">
        <p14:creationId xmlns:p14="http://schemas.microsoft.com/office/powerpoint/2010/main" val="4252653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inVertical)">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8948D302-0D8F-4398-9317-3EDA831C6214}"/>
              </a:ext>
            </a:extLst>
          </p:cNvPr>
          <p:cNvSpPr/>
          <p:nvPr/>
        </p:nvSpPr>
        <p:spPr>
          <a:xfrm>
            <a:off x="48360" y="290431"/>
            <a:ext cx="9462977" cy="594239"/>
          </a:xfrm>
          <a:prstGeom prst="rect">
            <a:avLst/>
          </a:prstGeom>
          <a:solidFill>
            <a:schemeClr val="bg1">
              <a:lumMod val="85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Rectángulo 2">
            <a:extLst>
              <a:ext uri="{FF2B5EF4-FFF2-40B4-BE49-F238E27FC236}">
                <a16:creationId xmlns:a16="http://schemas.microsoft.com/office/drawing/2014/main" id="{60B353EB-30A7-4A97-8CC3-C7288C9CB4ED}"/>
              </a:ext>
            </a:extLst>
          </p:cNvPr>
          <p:cNvSpPr/>
          <p:nvPr/>
        </p:nvSpPr>
        <p:spPr>
          <a:xfrm>
            <a:off x="3722317" y="-42475"/>
            <a:ext cx="3510898" cy="925253"/>
          </a:xfrm>
          <a:prstGeom prst="rect">
            <a:avLst/>
          </a:prstGeom>
        </p:spPr>
        <p:txBody>
          <a:bodyPr wrap="none">
            <a:spAutoFit/>
          </a:bodyPr>
          <a:lstStyle/>
          <a:p>
            <a:pPr lvl="1" algn="ctr">
              <a:lnSpc>
                <a:spcPct val="200000"/>
              </a:lnSpc>
              <a:spcBef>
                <a:spcPts val="600"/>
              </a:spcBef>
              <a:spcAft>
                <a:spcPts val="600"/>
              </a:spcAft>
            </a:pPr>
            <a:r>
              <a:rPr lang="es-EC" sz="3200" b="1" dirty="0">
                <a:solidFill>
                  <a:srgbClr val="1D370B"/>
                </a:solidFill>
                <a:effectLst>
                  <a:outerShdw blurRad="38100" dist="38100" dir="2700000" algn="tl">
                    <a:srgbClr val="000000">
                      <a:alpha val="43137"/>
                    </a:srgbClr>
                  </a:outerShdw>
                </a:effectLst>
              </a:rPr>
              <a:t>JUSTIFICACIÓN</a:t>
            </a:r>
          </a:p>
        </p:txBody>
      </p:sp>
      <p:pic>
        <p:nvPicPr>
          <p:cNvPr id="25" name="Imagen 24" descr="Imagen que contiene Logotipo&#10;&#10;Descripción generada automáticamente">
            <a:extLst>
              <a:ext uri="{FF2B5EF4-FFF2-40B4-BE49-F238E27FC236}">
                <a16:creationId xmlns:a16="http://schemas.microsoft.com/office/drawing/2014/main" id="{0BA92180-C4FE-42CD-ADB9-A89D9305C2FD}"/>
              </a:ext>
            </a:extLst>
          </p:cNvPr>
          <p:cNvPicPr>
            <a:picLocks noChangeAspect="1"/>
          </p:cNvPicPr>
          <p:nvPr/>
        </p:nvPicPr>
        <p:blipFill rotWithShape="1">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b="19790"/>
          <a:stretch/>
        </p:blipFill>
        <p:spPr>
          <a:xfrm>
            <a:off x="4186015" y="2479388"/>
            <a:ext cx="2591960" cy="2262733"/>
          </a:xfrm>
          <a:prstGeom prst="rect">
            <a:avLst/>
          </a:prstGeom>
        </p:spPr>
      </p:pic>
      <p:pic>
        <p:nvPicPr>
          <p:cNvPr id="40" name="Imagen 39" descr="Un grupo de jóvenes caminando en la calle&#10;&#10;Descripción generada automáticamente">
            <a:extLst>
              <a:ext uri="{FF2B5EF4-FFF2-40B4-BE49-F238E27FC236}">
                <a16:creationId xmlns:a16="http://schemas.microsoft.com/office/drawing/2014/main" id="{795EEDC5-B78E-4FD1-A9AB-FDD25F3A5E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5035" y="2224206"/>
            <a:ext cx="3204733" cy="2403550"/>
          </a:xfrm>
          <a:prstGeom prst="rect">
            <a:avLst/>
          </a:prstGeom>
          <a:ln>
            <a:noFill/>
          </a:ln>
          <a:effectLst>
            <a:softEdge rad="112500"/>
          </a:effectLst>
        </p:spPr>
      </p:pic>
      <p:pic>
        <p:nvPicPr>
          <p:cNvPr id="42" name="Picture 5">
            <a:extLst>
              <a:ext uri="{FF2B5EF4-FFF2-40B4-BE49-F238E27FC236}">
                <a16:creationId xmlns:a16="http://schemas.microsoft.com/office/drawing/2014/main" id="{AC57E746-A22A-4FB4-A7E9-FDCD7989AE7A}"/>
              </a:ext>
            </a:extLst>
          </p:cNvPr>
          <p:cNvPicPr/>
          <p:nvPr/>
        </p:nvPicPr>
        <p:blipFill>
          <a:blip r:embed="rId4" cstate="print">
            <a:extLst>
              <a:ext uri="{28A0092B-C50C-407E-A947-70E740481C1C}">
                <a14:useLocalDpi xmlns:a14="http://schemas.microsoft.com/office/drawing/2010/main" val="0"/>
              </a:ext>
            </a:extLst>
          </a:blip>
          <a:srcRect b="18382"/>
          <a:stretch>
            <a:fillRect/>
          </a:stretch>
        </p:blipFill>
        <p:spPr bwMode="auto">
          <a:xfrm>
            <a:off x="48360" y="101075"/>
            <a:ext cx="2503513" cy="830358"/>
          </a:xfrm>
          <a:prstGeom prst="rect">
            <a:avLst/>
          </a:prstGeom>
          <a:noFill/>
          <a:ln>
            <a:noFill/>
          </a:ln>
        </p:spPr>
      </p:pic>
      <p:pic>
        <p:nvPicPr>
          <p:cNvPr id="44" name="Imagen 43">
            <a:extLst>
              <a:ext uri="{FF2B5EF4-FFF2-40B4-BE49-F238E27FC236}">
                <a16:creationId xmlns:a16="http://schemas.microsoft.com/office/drawing/2014/main" id="{58D60B15-F84C-472E-8941-0225422EDC76}"/>
              </a:ext>
            </a:extLst>
          </p:cNvPr>
          <p:cNvPicPr>
            <a:picLocks noChangeAspect="1"/>
          </p:cNvPicPr>
          <p:nvPr/>
        </p:nvPicPr>
        <p:blipFill>
          <a:blip r:embed="rId5">
            <a:clrChange>
              <a:clrFrom>
                <a:srgbClr val="000000"/>
              </a:clrFrom>
              <a:clrTo>
                <a:srgbClr val="000000">
                  <a:alpha val="0"/>
                </a:srgbClr>
              </a:clrTo>
            </a:clrChange>
          </a:blip>
          <a:stretch>
            <a:fillRect/>
          </a:stretch>
        </p:blipFill>
        <p:spPr>
          <a:xfrm>
            <a:off x="11159180" y="5948687"/>
            <a:ext cx="937659" cy="847883"/>
          </a:xfrm>
          <a:prstGeom prst="rect">
            <a:avLst/>
          </a:prstGeom>
        </p:spPr>
      </p:pic>
      <p:graphicFrame>
        <p:nvGraphicFramePr>
          <p:cNvPr id="23" name="Diagrama 22">
            <a:extLst>
              <a:ext uri="{FF2B5EF4-FFF2-40B4-BE49-F238E27FC236}">
                <a16:creationId xmlns:a16="http://schemas.microsoft.com/office/drawing/2014/main" id="{4A98A0D5-59B2-49AF-913D-3CC2A9D56D56}"/>
              </a:ext>
            </a:extLst>
          </p:cNvPr>
          <p:cNvGraphicFramePr/>
          <p:nvPr>
            <p:extLst>
              <p:ext uri="{D42A27DB-BD31-4B8C-83A1-F6EECF244321}">
                <p14:modId xmlns:p14="http://schemas.microsoft.com/office/powerpoint/2010/main" val="969057024"/>
              </p:ext>
            </p:extLst>
          </p:nvPr>
        </p:nvGraphicFramePr>
        <p:xfrm>
          <a:off x="265814" y="978196"/>
          <a:ext cx="10504967" cy="581207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3138172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FF0781C2-A07A-401D-ADB5-52F91D5F2E82}"/>
              </a:ext>
            </a:extLst>
          </p:cNvPr>
          <p:cNvSpPr/>
          <p:nvPr/>
        </p:nvSpPr>
        <p:spPr>
          <a:xfrm>
            <a:off x="-29938" y="236119"/>
            <a:ext cx="9462977" cy="594239"/>
          </a:xfrm>
          <a:prstGeom prst="rect">
            <a:avLst/>
          </a:prstGeom>
          <a:solidFill>
            <a:schemeClr val="bg1">
              <a:lumMod val="85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Diagrama de flujo: proceso 3">
            <a:extLst>
              <a:ext uri="{FF2B5EF4-FFF2-40B4-BE49-F238E27FC236}">
                <a16:creationId xmlns:a16="http://schemas.microsoft.com/office/drawing/2014/main" id="{3E77617E-2101-4208-8BAB-C39B578D6E25}"/>
              </a:ext>
            </a:extLst>
          </p:cNvPr>
          <p:cNvSpPr/>
          <p:nvPr/>
        </p:nvSpPr>
        <p:spPr>
          <a:xfrm>
            <a:off x="4547523" y="947333"/>
            <a:ext cx="2555026" cy="932281"/>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Los militares ecuatorianos</a:t>
            </a:r>
            <a:endParaRPr lang="es-EC" sz="2800" b="1" dirty="0">
              <a:effectLst>
                <a:outerShdw blurRad="38100" dist="38100" dir="2700000" algn="tl">
                  <a:srgbClr val="000000">
                    <a:alpha val="43137"/>
                  </a:srgbClr>
                </a:outerShdw>
              </a:effectLst>
            </a:endParaRPr>
          </a:p>
        </p:txBody>
      </p:sp>
      <p:sp>
        <p:nvSpPr>
          <p:cNvPr id="14" name="CuadroTexto 13">
            <a:extLst>
              <a:ext uri="{FF2B5EF4-FFF2-40B4-BE49-F238E27FC236}">
                <a16:creationId xmlns:a16="http://schemas.microsoft.com/office/drawing/2014/main" id="{8805FBA5-B180-453E-8E1E-B7E634495317}"/>
              </a:ext>
            </a:extLst>
          </p:cNvPr>
          <p:cNvSpPr txBox="1"/>
          <p:nvPr/>
        </p:nvSpPr>
        <p:spPr>
          <a:xfrm>
            <a:off x="2565213" y="254798"/>
            <a:ext cx="6867826" cy="584775"/>
          </a:xfrm>
          <a:prstGeom prst="rect">
            <a:avLst/>
          </a:prstGeom>
          <a:noFill/>
        </p:spPr>
        <p:txBody>
          <a:bodyPr wrap="square" rtlCol="0">
            <a:spAutoFit/>
          </a:bodyPr>
          <a:lstStyle/>
          <a:p>
            <a:pPr algn="ctr"/>
            <a:r>
              <a:rPr lang="es-EC" sz="3200" b="1" dirty="0">
                <a:solidFill>
                  <a:srgbClr val="1D370B"/>
                </a:solidFill>
                <a:effectLst>
                  <a:outerShdw blurRad="38100" dist="38100" dir="2700000" algn="tl">
                    <a:srgbClr val="000000">
                      <a:alpha val="43137"/>
                    </a:srgbClr>
                  </a:outerShdw>
                </a:effectLst>
              </a:rPr>
              <a:t>IMPORTANCIA</a:t>
            </a:r>
          </a:p>
        </p:txBody>
      </p:sp>
      <p:sp>
        <p:nvSpPr>
          <p:cNvPr id="21" name="Flecha: circular 20">
            <a:extLst>
              <a:ext uri="{FF2B5EF4-FFF2-40B4-BE49-F238E27FC236}">
                <a16:creationId xmlns:a16="http://schemas.microsoft.com/office/drawing/2014/main" id="{714CEA40-1074-45A4-8063-3A55CCD8FD09}"/>
              </a:ext>
            </a:extLst>
          </p:cNvPr>
          <p:cNvSpPr/>
          <p:nvPr/>
        </p:nvSpPr>
        <p:spPr>
          <a:xfrm>
            <a:off x="3822409" y="1997093"/>
            <a:ext cx="4051234" cy="4051234"/>
          </a:xfrm>
          <a:prstGeom prst="circularArrow">
            <a:avLst>
              <a:gd name="adj1" fmla="val 4668"/>
              <a:gd name="adj2" fmla="val 272909"/>
              <a:gd name="adj3" fmla="val 12881563"/>
              <a:gd name="adj4" fmla="val 17996718"/>
              <a:gd name="adj5" fmla="val 4847"/>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4">
              <a:tint val="40000"/>
              <a:hueOff val="0"/>
              <a:satOff val="0"/>
              <a:lumOff val="0"/>
              <a:alphaOff val="0"/>
            </a:schemeClr>
          </a:fillRef>
          <a:effectRef idx="0">
            <a:schemeClr val="accent4">
              <a:tint val="40000"/>
              <a:hueOff val="0"/>
              <a:satOff val="0"/>
              <a:lumOff val="0"/>
              <a:alphaOff val="0"/>
            </a:schemeClr>
          </a:effectRef>
          <a:fontRef idx="minor">
            <a:schemeClr val="dk1">
              <a:hueOff val="0"/>
              <a:satOff val="0"/>
              <a:lumOff val="0"/>
              <a:alphaOff val="0"/>
            </a:schemeClr>
          </a:fontRef>
        </p:style>
      </p:sp>
      <p:sp>
        <p:nvSpPr>
          <p:cNvPr id="22" name="Forma libre: forma 21">
            <a:extLst>
              <a:ext uri="{FF2B5EF4-FFF2-40B4-BE49-F238E27FC236}">
                <a16:creationId xmlns:a16="http://schemas.microsoft.com/office/drawing/2014/main" id="{F3A60C2F-4746-4629-8C36-5C02EA12360C}"/>
              </a:ext>
            </a:extLst>
          </p:cNvPr>
          <p:cNvSpPr/>
          <p:nvPr/>
        </p:nvSpPr>
        <p:spPr>
          <a:xfrm>
            <a:off x="4516392" y="2259616"/>
            <a:ext cx="2663268" cy="1007314"/>
          </a:xfrm>
          <a:custGeom>
            <a:avLst/>
            <a:gdLst>
              <a:gd name="connsiteX0" fmla="*/ 0 w 2663268"/>
              <a:gd name="connsiteY0" fmla="*/ 167889 h 1007314"/>
              <a:gd name="connsiteX1" fmla="*/ 167889 w 2663268"/>
              <a:gd name="connsiteY1" fmla="*/ 0 h 1007314"/>
              <a:gd name="connsiteX2" fmla="*/ 2495379 w 2663268"/>
              <a:gd name="connsiteY2" fmla="*/ 0 h 1007314"/>
              <a:gd name="connsiteX3" fmla="*/ 2663268 w 2663268"/>
              <a:gd name="connsiteY3" fmla="*/ 167889 h 1007314"/>
              <a:gd name="connsiteX4" fmla="*/ 2663268 w 2663268"/>
              <a:gd name="connsiteY4" fmla="*/ 839425 h 1007314"/>
              <a:gd name="connsiteX5" fmla="*/ 2495379 w 2663268"/>
              <a:gd name="connsiteY5" fmla="*/ 1007314 h 1007314"/>
              <a:gd name="connsiteX6" fmla="*/ 167889 w 2663268"/>
              <a:gd name="connsiteY6" fmla="*/ 1007314 h 1007314"/>
              <a:gd name="connsiteX7" fmla="*/ 0 w 2663268"/>
              <a:gd name="connsiteY7" fmla="*/ 839425 h 1007314"/>
              <a:gd name="connsiteX8" fmla="*/ 0 w 2663268"/>
              <a:gd name="connsiteY8" fmla="*/ 167889 h 1007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3268" h="1007314">
                <a:moveTo>
                  <a:pt x="0" y="167889"/>
                </a:moveTo>
                <a:cubicBezTo>
                  <a:pt x="0" y="75166"/>
                  <a:pt x="75166" y="0"/>
                  <a:pt x="167889" y="0"/>
                </a:cubicBezTo>
                <a:lnTo>
                  <a:pt x="2495379" y="0"/>
                </a:lnTo>
                <a:cubicBezTo>
                  <a:pt x="2588102" y="0"/>
                  <a:pt x="2663268" y="75166"/>
                  <a:pt x="2663268" y="167889"/>
                </a:cubicBezTo>
                <a:lnTo>
                  <a:pt x="2663268" y="839425"/>
                </a:lnTo>
                <a:cubicBezTo>
                  <a:pt x="2663268" y="932148"/>
                  <a:pt x="2588102" y="1007314"/>
                  <a:pt x="2495379" y="1007314"/>
                </a:cubicBezTo>
                <a:lnTo>
                  <a:pt x="167889" y="1007314"/>
                </a:lnTo>
                <a:cubicBezTo>
                  <a:pt x="75166" y="1007314"/>
                  <a:pt x="0" y="932148"/>
                  <a:pt x="0" y="839425"/>
                </a:cubicBezTo>
                <a:lnTo>
                  <a:pt x="0" y="167889"/>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21563" tIns="121563" rIns="121563" bIns="121563" numCol="1" spcCol="1270" anchor="ctr" anchorCtr="0">
            <a:noAutofit/>
          </a:bodyPr>
          <a:lstStyle/>
          <a:p>
            <a:pPr lvl="0" algn="ctr" defTabSz="844550">
              <a:lnSpc>
                <a:spcPct val="90000"/>
              </a:lnSpc>
              <a:spcBef>
                <a:spcPct val="0"/>
              </a:spcBef>
              <a:spcAft>
                <a:spcPct val="35000"/>
              </a:spcAft>
            </a:pPr>
            <a:r>
              <a:rPr lang="es-EC" sz="1900" b="1" dirty="0">
                <a:solidFill>
                  <a:schemeClr val="tx1"/>
                </a:solidFill>
                <a:latin typeface="+mj-lt"/>
                <a:ea typeface="Calibri" panose="020F0502020204030204" pitchFamily="34" charset="0"/>
              </a:rPr>
              <a:t>Prepararse </a:t>
            </a:r>
            <a:r>
              <a:rPr lang="es-EC" sz="1900" b="1" kern="1200" dirty="0">
                <a:solidFill>
                  <a:schemeClr val="tx1"/>
                </a:solidFill>
                <a:latin typeface="+mj-lt"/>
                <a:ea typeface="Calibri" panose="020F0502020204030204" pitchFamily="34" charset="0"/>
              </a:rPr>
              <a:t>físicamente</a:t>
            </a:r>
            <a:endParaRPr lang="es-EC" sz="1900" kern="1200" dirty="0">
              <a:solidFill>
                <a:schemeClr val="tx1"/>
              </a:solidFill>
              <a:latin typeface="+mj-lt"/>
            </a:endParaRPr>
          </a:p>
        </p:txBody>
      </p:sp>
      <p:sp>
        <p:nvSpPr>
          <p:cNvPr id="23" name="Forma libre: forma 22">
            <a:extLst>
              <a:ext uri="{FF2B5EF4-FFF2-40B4-BE49-F238E27FC236}">
                <a16:creationId xmlns:a16="http://schemas.microsoft.com/office/drawing/2014/main" id="{A5C87588-3804-458C-A13F-8E1BBE163A11}"/>
              </a:ext>
            </a:extLst>
          </p:cNvPr>
          <p:cNvSpPr/>
          <p:nvPr/>
        </p:nvSpPr>
        <p:spPr>
          <a:xfrm>
            <a:off x="6117214" y="3695601"/>
            <a:ext cx="2517107" cy="1044667"/>
          </a:xfrm>
          <a:custGeom>
            <a:avLst/>
            <a:gdLst>
              <a:gd name="connsiteX0" fmla="*/ 0 w 2663268"/>
              <a:gd name="connsiteY0" fmla="*/ 138672 h 832018"/>
              <a:gd name="connsiteX1" fmla="*/ 138672 w 2663268"/>
              <a:gd name="connsiteY1" fmla="*/ 0 h 832018"/>
              <a:gd name="connsiteX2" fmla="*/ 2524596 w 2663268"/>
              <a:gd name="connsiteY2" fmla="*/ 0 h 832018"/>
              <a:gd name="connsiteX3" fmla="*/ 2663268 w 2663268"/>
              <a:gd name="connsiteY3" fmla="*/ 138672 h 832018"/>
              <a:gd name="connsiteX4" fmla="*/ 2663268 w 2663268"/>
              <a:gd name="connsiteY4" fmla="*/ 693346 h 832018"/>
              <a:gd name="connsiteX5" fmla="*/ 2524596 w 2663268"/>
              <a:gd name="connsiteY5" fmla="*/ 832018 h 832018"/>
              <a:gd name="connsiteX6" fmla="*/ 138672 w 2663268"/>
              <a:gd name="connsiteY6" fmla="*/ 832018 h 832018"/>
              <a:gd name="connsiteX7" fmla="*/ 0 w 2663268"/>
              <a:gd name="connsiteY7" fmla="*/ 693346 h 832018"/>
              <a:gd name="connsiteX8" fmla="*/ 0 w 2663268"/>
              <a:gd name="connsiteY8" fmla="*/ 138672 h 83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3268" h="832018">
                <a:moveTo>
                  <a:pt x="0" y="138672"/>
                </a:moveTo>
                <a:cubicBezTo>
                  <a:pt x="0" y="62086"/>
                  <a:pt x="62086" y="0"/>
                  <a:pt x="138672" y="0"/>
                </a:cubicBezTo>
                <a:lnTo>
                  <a:pt x="2524596" y="0"/>
                </a:lnTo>
                <a:cubicBezTo>
                  <a:pt x="2601182" y="0"/>
                  <a:pt x="2663268" y="62086"/>
                  <a:pt x="2663268" y="138672"/>
                </a:cubicBezTo>
                <a:lnTo>
                  <a:pt x="2663268" y="693346"/>
                </a:lnTo>
                <a:cubicBezTo>
                  <a:pt x="2663268" y="769932"/>
                  <a:pt x="2601182" y="832018"/>
                  <a:pt x="2524596" y="832018"/>
                </a:cubicBezTo>
                <a:lnTo>
                  <a:pt x="138672" y="832018"/>
                </a:lnTo>
                <a:cubicBezTo>
                  <a:pt x="62086" y="832018"/>
                  <a:pt x="0" y="769932"/>
                  <a:pt x="0" y="693346"/>
                </a:cubicBezTo>
                <a:lnTo>
                  <a:pt x="0" y="138672"/>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407026"/>
              <a:satOff val="-15508"/>
              <a:lumOff val="7712"/>
              <a:alphaOff val="0"/>
            </a:schemeClr>
          </a:fillRef>
          <a:effectRef idx="2">
            <a:schemeClr val="accent4">
              <a:hueOff val="407026"/>
              <a:satOff val="-15508"/>
              <a:lumOff val="7712"/>
              <a:alphaOff val="0"/>
            </a:schemeClr>
          </a:effectRef>
          <a:fontRef idx="minor">
            <a:schemeClr val="lt1"/>
          </a:fontRef>
        </p:style>
        <p:txBody>
          <a:bodyPr spcFirstLastPara="0" vert="horz" wrap="square" lIns="113006" tIns="113006" rIns="113006" bIns="113006" numCol="1" spcCol="1270" anchor="ctr" anchorCtr="0">
            <a:noAutofit/>
          </a:bodyPr>
          <a:lstStyle/>
          <a:p>
            <a:pPr marL="0" lvl="0" indent="0" algn="ctr" defTabSz="844550">
              <a:lnSpc>
                <a:spcPct val="90000"/>
              </a:lnSpc>
              <a:spcBef>
                <a:spcPct val="0"/>
              </a:spcBef>
              <a:spcAft>
                <a:spcPct val="35000"/>
              </a:spcAft>
              <a:buNone/>
            </a:pPr>
            <a:r>
              <a:rPr lang="es-EC" sz="1900" b="1" kern="1200" dirty="0">
                <a:ln w="0"/>
                <a:solidFill>
                  <a:schemeClr val="tx1"/>
                </a:solidFill>
                <a:effectLst>
                  <a:outerShdw blurRad="38100" dist="25400" dir="5400000" algn="ctr" rotWithShape="0">
                    <a:srgbClr val="6E747A">
                      <a:alpha val="43000"/>
                    </a:srgbClr>
                  </a:outerShdw>
                </a:effectLst>
                <a:latin typeface="+mj-lt"/>
                <a:ea typeface="Calibri" panose="020F0502020204030204" pitchFamily="34" charset="0"/>
              </a:rPr>
              <a:t>Efectuar las distintas misiones</a:t>
            </a:r>
            <a:endParaRPr lang="es-EC" sz="1900" kern="1200" dirty="0">
              <a:solidFill>
                <a:schemeClr val="tx1"/>
              </a:solidFill>
              <a:latin typeface="+mj-lt"/>
            </a:endParaRPr>
          </a:p>
        </p:txBody>
      </p:sp>
      <p:sp>
        <p:nvSpPr>
          <p:cNvPr id="24" name="Forma libre: forma 23">
            <a:extLst>
              <a:ext uri="{FF2B5EF4-FFF2-40B4-BE49-F238E27FC236}">
                <a16:creationId xmlns:a16="http://schemas.microsoft.com/office/drawing/2014/main" id="{02382860-E0F4-4D55-86B7-816C30CECD19}"/>
              </a:ext>
            </a:extLst>
          </p:cNvPr>
          <p:cNvSpPr/>
          <p:nvPr/>
        </p:nvSpPr>
        <p:spPr>
          <a:xfrm>
            <a:off x="4516392" y="5173195"/>
            <a:ext cx="2663268" cy="998805"/>
          </a:xfrm>
          <a:custGeom>
            <a:avLst/>
            <a:gdLst>
              <a:gd name="connsiteX0" fmla="*/ 0 w 2663268"/>
              <a:gd name="connsiteY0" fmla="*/ 166471 h 998805"/>
              <a:gd name="connsiteX1" fmla="*/ 166471 w 2663268"/>
              <a:gd name="connsiteY1" fmla="*/ 0 h 998805"/>
              <a:gd name="connsiteX2" fmla="*/ 2496797 w 2663268"/>
              <a:gd name="connsiteY2" fmla="*/ 0 h 998805"/>
              <a:gd name="connsiteX3" fmla="*/ 2663268 w 2663268"/>
              <a:gd name="connsiteY3" fmla="*/ 166471 h 998805"/>
              <a:gd name="connsiteX4" fmla="*/ 2663268 w 2663268"/>
              <a:gd name="connsiteY4" fmla="*/ 832334 h 998805"/>
              <a:gd name="connsiteX5" fmla="*/ 2496797 w 2663268"/>
              <a:gd name="connsiteY5" fmla="*/ 998805 h 998805"/>
              <a:gd name="connsiteX6" fmla="*/ 166471 w 2663268"/>
              <a:gd name="connsiteY6" fmla="*/ 998805 h 998805"/>
              <a:gd name="connsiteX7" fmla="*/ 0 w 2663268"/>
              <a:gd name="connsiteY7" fmla="*/ 832334 h 998805"/>
              <a:gd name="connsiteX8" fmla="*/ 0 w 2663268"/>
              <a:gd name="connsiteY8" fmla="*/ 166471 h 99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3268" h="998805">
                <a:moveTo>
                  <a:pt x="0" y="166471"/>
                </a:moveTo>
                <a:cubicBezTo>
                  <a:pt x="0" y="74532"/>
                  <a:pt x="74532" y="0"/>
                  <a:pt x="166471" y="0"/>
                </a:cubicBezTo>
                <a:lnTo>
                  <a:pt x="2496797" y="0"/>
                </a:lnTo>
                <a:cubicBezTo>
                  <a:pt x="2588736" y="0"/>
                  <a:pt x="2663268" y="74532"/>
                  <a:pt x="2663268" y="166471"/>
                </a:cubicBezTo>
                <a:lnTo>
                  <a:pt x="2663268" y="832334"/>
                </a:lnTo>
                <a:cubicBezTo>
                  <a:pt x="2663268" y="924273"/>
                  <a:pt x="2588736" y="998805"/>
                  <a:pt x="2496797" y="998805"/>
                </a:cubicBezTo>
                <a:lnTo>
                  <a:pt x="166471" y="998805"/>
                </a:lnTo>
                <a:cubicBezTo>
                  <a:pt x="74532" y="998805"/>
                  <a:pt x="0" y="924273"/>
                  <a:pt x="0" y="832334"/>
                </a:cubicBezTo>
                <a:lnTo>
                  <a:pt x="0" y="166471"/>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814052"/>
              <a:satOff val="-31015"/>
              <a:lumOff val="15423"/>
              <a:alphaOff val="0"/>
            </a:schemeClr>
          </a:fillRef>
          <a:effectRef idx="2">
            <a:schemeClr val="accent4">
              <a:hueOff val="814052"/>
              <a:satOff val="-31015"/>
              <a:lumOff val="15423"/>
              <a:alphaOff val="0"/>
            </a:schemeClr>
          </a:effectRef>
          <a:fontRef idx="minor">
            <a:schemeClr val="lt1"/>
          </a:fontRef>
        </p:style>
        <p:txBody>
          <a:bodyPr spcFirstLastPara="0" vert="horz" wrap="square" lIns="121148" tIns="121148" rIns="121148" bIns="121148" numCol="1" spcCol="1270" anchor="ctr" anchorCtr="0">
            <a:noAutofit/>
          </a:bodyPr>
          <a:lstStyle/>
          <a:p>
            <a:pPr marL="0" lvl="0" indent="0" algn="ctr" defTabSz="844550">
              <a:lnSpc>
                <a:spcPct val="90000"/>
              </a:lnSpc>
              <a:spcBef>
                <a:spcPct val="0"/>
              </a:spcBef>
              <a:spcAft>
                <a:spcPct val="35000"/>
              </a:spcAft>
              <a:buNone/>
            </a:pPr>
            <a:r>
              <a:rPr lang="es-EC" sz="1900" b="1" kern="1200" dirty="0">
                <a:solidFill>
                  <a:schemeClr val="tx1"/>
                </a:solidFill>
                <a:latin typeface="+mj-lt"/>
                <a:ea typeface="Calibri" panose="020F0502020204030204" pitchFamily="34" charset="0"/>
              </a:rPr>
              <a:t>Test de las 2 millas, evaluación obligatoria FFAA</a:t>
            </a:r>
            <a:endParaRPr lang="es-EC" sz="1900" kern="1200" dirty="0">
              <a:solidFill>
                <a:schemeClr val="tx1"/>
              </a:solidFill>
              <a:latin typeface="+mj-lt"/>
            </a:endParaRPr>
          </a:p>
        </p:txBody>
      </p:sp>
      <p:sp>
        <p:nvSpPr>
          <p:cNvPr id="25" name="Forma libre: forma 24">
            <a:extLst>
              <a:ext uri="{FF2B5EF4-FFF2-40B4-BE49-F238E27FC236}">
                <a16:creationId xmlns:a16="http://schemas.microsoft.com/office/drawing/2014/main" id="{69A58B6A-EE39-494E-8781-9D7307F72568}"/>
              </a:ext>
            </a:extLst>
          </p:cNvPr>
          <p:cNvSpPr/>
          <p:nvPr/>
        </p:nvSpPr>
        <p:spPr>
          <a:xfrm>
            <a:off x="3015749" y="3695602"/>
            <a:ext cx="2294806" cy="1044667"/>
          </a:xfrm>
          <a:custGeom>
            <a:avLst/>
            <a:gdLst>
              <a:gd name="connsiteX0" fmla="*/ 0 w 2755231"/>
              <a:gd name="connsiteY0" fmla="*/ 174115 h 1044667"/>
              <a:gd name="connsiteX1" fmla="*/ 174115 w 2755231"/>
              <a:gd name="connsiteY1" fmla="*/ 0 h 1044667"/>
              <a:gd name="connsiteX2" fmla="*/ 2581116 w 2755231"/>
              <a:gd name="connsiteY2" fmla="*/ 0 h 1044667"/>
              <a:gd name="connsiteX3" fmla="*/ 2755231 w 2755231"/>
              <a:gd name="connsiteY3" fmla="*/ 174115 h 1044667"/>
              <a:gd name="connsiteX4" fmla="*/ 2755231 w 2755231"/>
              <a:gd name="connsiteY4" fmla="*/ 870552 h 1044667"/>
              <a:gd name="connsiteX5" fmla="*/ 2581116 w 2755231"/>
              <a:gd name="connsiteY5" fmla="*/ 1044667 h 1044667"/>
              <a:gd name="connsiteX6" fmla="*/ 174115 w 2755231"/>
              <a:gd name="connsiteY6" fmla="*/ 1044667 h 1044667"/>
              <a:gd name="connsiteX7" fmla="*/ 0 w 2755231"/>
              <a:gd name="connsiteY7" fmla="*/ 870552 h 1044667"/>
              <a:gd name="connsiteX8" fmla="*/ 0 w 2755231"/>
              <a:gd name="connsiteY8" fmla="*/ 174115 h 104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5231" h="1044667">
                <a:moveTo>
                  <a:pt x="0" y="174115"/>
                </a:moveTo>
                <a:cubicBezTo>
                  <a:pt x="0" y="77954"/>
                  <a:pt x="77954" y="0"/>
                  <a:pt x="174115" y="0"/>
                </a:cubicBezTo>
                <a:lnTo>
                  <a:pt x="2581116" y="0"/>
                </a:lnTo>
                <a:cubicBezTo>
                  <a:pt x="2677277" y="0"/>
                  <a:pt x="2755231" y="77954"/>
                  <a:pt x="2755231" y="174115"/>
                </a:cubicBezTo>
                <a:lnTo>
                  <a:pt x="2755231" y="870552"/>
                </a:lnTo>
                <a:cubicBezTo>
                  <a:pt x="2755231" y="966713"/>
                  <a:pt x="2677277" y="1044667"/>
                  <a:pt x="2581116" y="1044667"/>
                </a:cubicBezTo>
                <a:lnTo>
                  <a:pt x="174115" y="1044667"/>
                </a:lnTo>
                <a:cubicBezTo>
                  <a:pt x="77954" y="1044667"/>
                  <a:pt x="0" y="966713"/>
                  <a:pt x="0" y="870552"/>
                </a:cubicBezTo>
                <a:lnTo>
                  <a:pt x="0" y="174115"/>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1221077"/>
              <a:satOff val="-46523"/>
              <a:lumOff val="23135"/>
              <a:alphaOff val="0"/>
            </a:schemeClr>
          </a:fillRef>
          <a:effectRef idx="2">
            <a:schemeClr val="accent4">
              <a:hueOff val="1221077"/>
              <a:satOff val="-46523"/>
              <a:lumOff val="23135"/>
              <a:alphaOff val="0"/>
            </a:schemeClr>
          </a:effectRef>
          <a:fontRef idx="minor">
            <a:schemeClr val="lt1"/>
          </a:fontRef>
        </p:style>
        <p:txBody>
          <a:bodyPr spcFirstLastPara="0" vert="horz" wrap="square" lIns="123386" tIns="123386" rIns="123386" bIns="123386" numCol="1" spcCol="1270" anchor="ctr" anchorCtr="0">
            <a:noAutofit/>
          </a:bodyPr>
          <a:lstStyle/>
          <a:p>
            <a:pPr marL="0" lvl="0" indent="0" algn="ctr" defTabSz="844550">
              <a:lnSpc>
                <a:spcPct val="90000"/>
              </a:lnSpc>
              <a:spcBef>
                <a:spcPct val="0"/>
              </a:spcBef>
              <a:spcAft>
                <a:spcPct val="35000"/>
              </a:spcAft>
              <a:buNone/>
            </a:pPr>
            <a:r>
              <a:rPr lang="es-EC" sz="1900" b="1" kern="1200" dirty="0">
                <a:solidFill>
                  <a:schemeClr val="tx1"/>
                </a:solidFill>
                <a:latin typeface="+mj-lt"/>
                <a:ea typeface="Calibri" panose="020F0502020204030204" pitchFamily="34" charset="0"/>
              </a:rPr>
              <a:t>Referencia de protocolo de entrenamiento</a:t>
            </a:r>
            <a:endParaRPr lang="es-EC" sz="1900" kern="1200" dirty="0">
              <a:solidFill>
                <a:schemeClr val="tx1"/>
              </a:solidFill>
              <a:latin typeface="+mj-lt"/>
            </a:endParaRPr>
          </a:p>
        </p:txBody>
      </p:sp>
      <p:pic>
        <p:nvPicPr>
          <p:cNvPr id="17" name="Imagen 16">
            <a:extLst>
              <a:ext uri="{FF2B5EF4-FFF2-40B4-BE49-F238E27FC236}">
                <a16:creationId xmlns:a16="http://schemas.microsoft.com/office/drawing/2014/main" id="{4DC13CAA-A4A6-47AD-A2D0-61E253166565}"/>
              </a:ext>
            </a:extLst>
          </p:cNvPr>
          <p:cNvPicPr>
            <a:picLocks noChangeAspect="1"/>
          </p:cNvPicPr>
          <p:nvPr/>
        </p:nvPicPr>
        <p:blipFill>
          <a:blip r:embed="rId2"/>
          <a:stretch>
            <a:fillRect/>
          </a:stretch>
        </p:blipFill>
        <p:spPr>
          <a:xfrm>
            <a:off x="8947022" y="1943068"/>
            <a:ext cx="2864266" cy="2528571"/>
          </a:xfrm>
          <a:prstGeom prst="rect">
            <a:avLst/>
          </a:prstGeom>
          <a:ln>
            <a:noFill/>
          </a:ln>
          <a:effectLst>
            <a:softEdge rad="31750"/>
          </a:effectLst>
        </p:spPr>
      </p:pic>
      <p:pic>
        <p:nvPicPr>
          <p:cNvPr id="20" name="Picture 5">
            <a:extLst>
              <a:ext uri="{FF2B5EF4-FFF2-40B4-BE49-F238E27FC236}">
                <a16:creationId xmlns:a16="http://schemas.microsoft.com/office/drawing/2014/main" id="{34444533-0C34-4D87-85A8-05667AE3E08B}"/>
              </a:ext>
            </a:extLst>
          </p:cNvPr>
          <p:cNvPicPr>
            <a:picLocks noChangeAspect="1" noChangeArrowheads="1"/>
          </p:cNvPicPr>
          <p:nvPr/>
        </p:nvPicPr>
        <p:blipFill>
          <a:blip r:embed="rId3" cstate="print"/>
          <a:srcRect/>
          <a:stretch>
            <a:fillRect/>
          </a:stretch>
        </p:blipFill>
        <p:spPr bwMode="auto">
          <a:xfrm>
            <a:off x="253752" y="2154361"/>
            <a:ext cx="2515436" cy="1915834"/>
          </a:xfrm>
          <a:prstGeom prst="rect">
            <a:avLst/>
          </a:prstGeom>
          <a:noFill/>
          <a:ln w="9525">
            <a:solidFill>
              <a:schemeClr val="tx1"/>
            </a:solidFill>
            <a:miter lim="800000"/>
            <a:headEnd/>
            <a:tailEnd/>
          </a:ln>
          <a:effectLst>
            <a:softEdge rad="31750"/>
          </a:effectLst>
        </p:spPr>
      </p:pic>
      <p:pic>
        <p:nvPicPr>
          <p:cNvPr id="26" name="Picture 5">
            <a:extLst>
              <a:ext uri="{FF2B5EF4-FFF2-40B4-BE49-F238E27FC236}">
                <a16:creationId xmlns:a16="http://schemas.microsoft.com/office/drawing/2014/main" id="{CEB726F7-0FC3-4BEF-B429-2BBF5856D46C}"/>
              </a:ext>
            </a:extLst>
          </p:cNvPr>
          <p:cNvPicPr/>
          <p:nvPr/>
        </p:nvPicPr>
        <p:blipFill>
          <a:blip r:embed="rId4" cstate="print">
            <a:extLst>
              <a:ext uri="{28A0092B-C50C-407E-A947-70E740481C1C}">
                <a14:useLocalDpi xmlns:a14="http://schemas.microsoft.com/office/drawing/2010/main" val="0"/>
              </a:ext>
            </a:extLst>
          </a:blip>
          <a:srcRect b="18382"/>
          <a:stretch>
            <a:fillRect/>
          </a:stretch>
        </p:blipFill>
        <p:spPr bwMode="auto">
          <a:xfrm>
            <a:off x="48360" y="42460"/>
            <a:ext cx="2503513" cy="830358"/>
          </a:xfrm>
          <a:prstGeom prst="rect">
            <a:avLst/>
          </a:prstGeom>
          <a:noFill/>
          <a:ln>
            <a:noFill/>
          </a:ln>
        </p:spPr>
      </p:pic>
      <p:pic>
        <p:nvPicPr>
          <p:cNvPr id="28" name="Imagen 27">
            <a:extLst>
              <a:ext uri="{FF2B5EF4-FFF2-40B4-BE49-F238E27FC236}">
                <a16:creationId xmlns:a16="http://schemas.microsoft.com/office/drawing/2014/main" id="{BC7179FB-D30A-4663-BE94-B91335EF61DC}"/>
              </a:ext>
            </a:extLst>
          </p:cNvPr>
          <p:cNvPicPr>
            <a:picLocks noChangeAspect="1"/>
          </p:cNvPicPr>
          <p:nvPr/>
        </p:nvPicPr>
        <p:blipFill>
          <a:blip r:embed="rId5">
            <a:clrChange>
              <a:clrFrom>
                <a:srgbClr val="000000"/>
              </a:clrFrom>
              <a:clrTo>
                <a:srgbClr val="000000">
                  <a:alpha val="0"/>
                </a:srgbClr>
              </a:clrTo>
            </a:clrChange>
          </a:blip>
          <a:stretch>
            <a:fillRect/>
          </a:stretch>
        </p:blipFill>
        <p:spPr>
          <a:xfrm>
            <a:off x="11159180" y="5948687"/>
            <a:ext cx="937659" cy="847883"/>
          </a:xfrm>
          <a:prstGeom prst="rect">
            <a:avLst/>
          </a:prstGeom>
        </p:spPr>
      </p:pic>
    </p:spTree>
    <p:extLst>
      <p:ext uri="{BB962C8B-B14F-4D97-AF65-F5344CB8AC3E}">
        <p14:creationId xmlns:p14="http://schemas.microsoft.com/office/powerpoint/2010/main" val="10718456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heel(1)">
                                      <p:cBhvr>
                                        <p:cTn id="38"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2" grpId="0" animBg="1"/>
      <p:bldP spid="23" grpId="0" animBg="1"/>
      <p:bldP spid="24"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589EEC8D-5013-4228-99F8-D9AA9FE24AB2}"/>
              </a:ext>
            </a:extLst>
          </p:cNvPr>
          <p:cNvSpPr/>
          <p:nvPr/>
        </p:nvSpPr>
        <p:spPr>
          <a:xfrm>
            <a:off x="0" y="497169"/>
            <a:ext cx="9462977" cy="594239"/>
          </a:xfrm>
          <a:prstGeom prst="rect">
            <a:avLst/>
          </a:prstGeom>
          <a:solidFill>
            <a:schemeClr val="bg1">
              <a:lumMod val="85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 name="Picture 5">
            <a:extLst>
              <a:ext uri="{FF2B5EF4-FFF2-40B4-BE49-F238E27FC236}">
                <a16:creationId xmlns:a16="http://schemas.microsoft.com/office/drawing/2014/main" id="{DAFDEC2B-8FD3-4318-8CC0-53978BA4A003}"/>
              </a:ext>
            </a:extLst>
          </p:cNvPr>
          <p:cNvPicPr/>
          <p:nvPr/>
        </p:nvPicPr>
        <p:blipFill>
          <a:blip r:embed="rId2" cstate="print">
            <a:extLst>
              <a:ext uri="{28A0092B-C50C-407E-A947-70E740481C1C}">
                <a14:useLocalDpi xmlns:a14="http://schemas.microsoft.com/office/drawing/2010/main" val="0"/>
              </a:ext>
            </a:extLst>
          </a:blip>
          <a:srcRect b="18382"/>
          <a:stretch>
            <a:fillRect/>
          </a:stretch>
        </p:blipFill>
        <p:spPr bwMode="auto">
          <a:xfrm>
            <a:off x="61901" y="168341"/>
            <a:ext cx="2471350" cy="932282"/>
          </a:xfrm>
          <a:prstGeom prst="rect">
            <a:avLst/>
          </a:prstGeom>
          <a:noFill/>
          <a:ln>
            <a:noFill/>
          </a:ln>
        </p:spPr>
      </p:pic>
      <p:sp>
        <p:nvSpPr>
          <p:cNvPr id="5" name="Rectángulo 4">
            <a:extLst>
              <a:ext uri="{FF2B5EF4-FFF2-40B4-BE49-F238E27FC236}">
                <a16:creationId xmlns:a16="http://schemas.microsoft.com/office/drawing/2014/main" id="{669BEE1A-B31F-4D14-8FA8-69C73759F632}"/>
              </a:ext>
            </a:extLst>
          </p:cNvPr>
          <p:cNvSpPr/>
          <p:nvPr/>
        </p:nvSpPr>
        <p:spPr>
          <a:xfrm>
            <a:off x="1289311" y="2916342"/>
            <a:ext cx="8361125" cy="2062103"/>
          </a:xfrm>
          <a:prstGeom prst="rect">
            <a:avLst/>
          </a:prstGeom>
          <a:solidFill>
            <a:schemeClr val="accent1">
              <a:lumMod val="60000"/>
              <a:lumOff val="40000"/>
            </a:schemeClr>
          </a:solidFill>
        </p:spPr>
        <p:txBody>
          <a:bodyPr wrap="square">
            <a:spAutoFit/>
          </a:bodyPr>
          <a:lstStyle/>
          <a:p>
            <a:pPr algn="just">
              <a:spcAft>
                <a:spcPts val="0"/>
              </a:spcAft>
            </a:pPr>
            <a:r>
              <a:rPr lang="es-EC" sz="3200" dirty="0">
                <a:solidFill>
                  <a:srgbClr val="000000"/>
                </a:solidFill>
                <a:ea typeface="Calibri" panose="020F0502020204030204" pitchFamily="34" charset="0"/>
                <a:cs typeface="Times New Roman" panose="02020603050405020304" pitchFamily="18" charset="0"/>
              </a:rPr>
              <a:t>Determinar la incidencia del entrenamiento intervalado de alta intensidad en la capacidad aeróbica en el personal militar del B.A.E “Atahualpa”.</a:t>
            </a:r>
          </a:p>
        </p:txBody>
      </p:sp>
      <p:pic>
        <p:nvPicPr>
          <p:cNvPr id="3076" name="Picture 4" descr="PRESENTACIÓN DEL PROYECTO DE INVESTIGACIÓN- ACCIÓN - Portafolio: Atención  domiciliaria">
            <a:extLst>
              <a:ext uri="{FF2B5EF4-FFF2-40B4-BE49-F238E27FC236}">
                <a16:creationId xmlns:a16="http://schemas.microsoft.com/office/drawing/2014/main" id="{4F10E953-C017-4FDE-B827-5B6EFC99E46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12753" y="256495"/>
            <a:ext cx="2382070" cy="2392471"/>
          </a:xfrm>
          <a:prstGeom prst="rect">
            <a:avLst/>
          </a:prstGeom>
          <a:noFill/>
          <a:extLst>
            <a:ext uri="{909E8E84-426E-40DD-AFC4-6F175D3DCCD1}">
              <a14:hiddenFill xmlns:a14="http://schemas.microsoft.com/office/drawing/2010/main">
                <a:solidFill>
                  <a:srgbClr val="FFFFFF"/>
                </a:solidFill>
              </a14:hiddenFill>
            </a:ext>
          </a:extLst>
        </p:spPr>
      </p:pic>
      <p:sp>
        <p:nvSpPr>
          <p:cNvPr id="6" name="Flecha: hacia abajo 5">
            <a:extLst>
              <a:ext uri="{FF2B5EF4-FFF2-40B4-BE49-F238E27FC236}">
                <a16:creationId xmlns:a16="http://schemas.microsoft.com/office/drawing/2014/main" id="{5AF215CB-8CF9-40B2-846B-75C9FB05A9EE}"/>
              </a:ext>
            </a:extLst>
          </p:cNvPr>
          <p:cNvSpPr/>
          <p:nvPr/>
        </p:nvSpPr>
        <p:spPr>
          <a:xfrm>
            <a:off x="5056092" y="1691942"/>
            <a:ext cx="764088" cy="932283"/>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CuadroTexto 8">
            <a:extLst>
              <a:ext uri="{FF2B5EF4-FFF2-40B4-BE49-F238E27FC236}">
                <a16:creationId xmlns:a16="http://schemas.microsoft.com/office/drawing/2014/main" id="{ED769DAA-B512-4C13-ADF9-4C2606AEE18F}"/>
              </a:ext>
            </a:extLst>
          </p:cNvPr>
          <p:cNvSpPr txBox="1"/>
          <p:nvPr/>
        </p:nvSpPr>
        <p:spPr>
          <a:xfrm>
            <a:off x="2595151" y="515848"/>
            <a:ext cx="5749447" cy="584775"/>
          </a:xfrm>
          <a:prstGeom prst="rect">
            <a:avLst/>
          </a:prstGeom>
          <a:noFill/>
        </p:spPr>
        <p:txBody>
          <a:bodyPr wrap="square" rtlCol="0">
            <a:spAutoFit/>
          </a:bodyPr>
          <a:lstStyle/>
          <a:p>
            <a:pPr algn="ctr"/>
            <a:r>
              <a:rPr lang="es-EC" sz="3200" b="1" dirty="0">
                <a:solidFill>
                  <a:srgbClr val="1D370B"/>
                </a:solidFill>
                <a:effectLst>
                  <a:outerShdw blurRad="38100" dist="38100" dir="2700000" algn="tl">
                    <a:srgbClr val="000000">
                      <a:alpha val="43137"/>
                    </a:srgbClr>
                  </a:outerShdw>
                </a:effectLst>
              </a:rPr>
              <a:t>OBJETIVO GENERAL</a:t>
            </a:r>
          </a:p>
        </p:txBody>
      </p:sp>
      <p:pic>
        <p:nvPicPr>
          <p:cNvPr id="12" name="Picture 31" descr="running">
            <a:extLst>
              <a:ext uri="{FF2B5EF4-FFF2-40B4-BE49-F238E27FC236}">
                <a16:creationId xmlns:a16="http://schemas.microsoft.com/office/drawing/2014/main" id="{2518AAA2-D45D-44DD-8533-DF055F562075}"/>
              </a:ext>
            </a:extLst>
          </p:cNvPr>
          <p:cNvPicPr>
            <a:picLocks noChangeAspect="1" noChangeArrowheads="1" noCrop="1"/>
          </p:cNvPicPr>
          <p:nvPr/>
        </p:nvPicPr>
        <p:blipFill>
          <a:blip r:embed="rId4" cstate="print"/>
          <a:srcRect/>
          <a:stretch>
            <a:fillRect/>
          </a:stretch>
        </p:blipFill>
        <p:spPr bwMode="auto">
          <a:xfrm>
            <a:off x="241186" y="4405378"/>
            <a:ext cx="1152332" cy="2076061"/>
          </a:xfrm>
          <a:prstGeom prst="rect">
            <a:avLst/>
          </a:prstGeom>
          <a:noFill/>
          <a:ln w="9525">
            <a:noFill/>
            <a:miter lim="800000"/>
            <a:headEnd/>
            <a:tailEnd/>
          </a:ln>
        </p:spPr>
      </p:pic>
    </p:spTree>
    <p:extLst>
      <p:ext uri="{BB962C8B-B14F-4D97-AF65-F5344CB8AC3E}">
        <p14:creationId xmlns:p14="http://schemas.microsoft.com/office/powerpoint/2010/main" val="130767811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500" fill="hold"/>
                                        <p:tgtEl>
                                          <p:spTgt spid="3076"/>
                                        </p:tgtEl>
                                        <p:attrNameLst>
                                          <p:attrName>ppt_w</p:attrName>
                                        </p:attrNameLst>
                                      </p:cBhvr>
                                      <p:tavLst>
                                        <p:tav tm="0">
                                          <p:val>
                                            <p:fltVal val="0"/>
                                          </p:val>
                                        </p:tav>
                                        <p:tav tm="100000">
                                          <p:val>
                                            <p:strVal val="#ppt_w"/>
                                          </p:val>
                                        </p:tav>
                                      </p:tavLst>
                                    </p:anim>
                                    <p:anim calcmode="lin" valueType="num">
                                      <p:cBhvr>
                                        <p:cTn id="8" dur="500" fill="hold"/>
                                        <p:tgtEl>
                                          <p:spTgt spid="3076"/>
                                        </p:tgtEl>
                                        <p:attrNameLst>
                                          <p:attrName>ppt_h</p:attrName>
                                        </p:attrNameLst>
                                      </p:cBhvr>
                                      <p:tavLst>
                                        <p:tav tm="0">
                                          <p:val>
                                            <p:fltVal val="0"/>
                                          </p:val>
                                        </p:tav>
                                        <p:tav tm="100000">
                                          <p:val>
                                            <p:strVal val="#ppt_h"/>
                                          </p:val>
                                        </p:tav>
                                      </p:tavLst>
                                    </p:anim>
                                    <p:animEffect transition="in" filter="fade">
                                      <p:cBhvr>
                                        <p:cTn id="9" dur="500"/>
                                        <p:tgtEl>
                                          <p:spTgt spid="3076"/>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1)">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80">
                                          <p:stCondLst>
                                            <p:cond delay="0"/>
                                          </p:stCondLst>
                                        </p:cTn>
                                        <p:tgtEl>
                                          <p:spTgt spid="12"/>
                                        </p:tgtEl>
                                      </p:cBhvr>
                                    </p:animEffect>
                                    <p:anim calcmode="lin" valueType="num">
                                      <p:cBhvr>
                                        <p:cTn id="2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2" dur="26">
                                          <p:stCondLst>
                                            <p:cond delay="650"/>
                                          </p:stCondLst>
                                        </p:cTn>
                                        <p:tgtEl>
                                          <p:spTgt spid="12"/>
                                        </p:tgtEl>
                                      </p:cBhvr>
                                      <p:to x="100000" y="60000"/>
                                    </p:animScale>
                                    <p:animScale>
                                      <p:cBhvr>
                                        <p:cTn id="33" dur="166" decel="50000">
                                          <p:stCondLst>
                                            <p:cond delay="676"/>
                                          </p:stCondLst>
                                        </p:cTn>
                                        <p:tgtEl>
                                          <p:spTgt spid="12"/>
                                        </p:tgtEl>
                                      </p:cBhvr>
                                      <p:to x="100000" y="100000"/>
                                    </p:animScale>
                                    <p:animScale>
                                      <p:cBhvr>
                                        <p:cTn id="34" dur="26">
                                          <p:stCondLst>
                                            <p:cond delay="1312"/>
                                          </p:stCondLst>
                                        </p:cTn>
                                        <p:tgtEl>
                                          <p:spTgt spid="12"/>
                                        </p:tgtEl>
                                      </p:cBhvr>
                                      <p:to x="100000" y="80000"/>
                                    </p:animScale>
                                    <p:animScale>
                                      <p:cBhvr>
                                        <p:cTn id="35" dur="166" decel="50000">
                                          <p:stCondLst>
                                            <p:cond delay="1338"/>
                                          </p:stCondLst>
                                        </p:cTn>
                                        <p:tgtEl>
                                          <p:spTgt spid="12"/>
                                        </p:tgtEl>
                                      </p:cBhvr>
                                      <p:to x="100000" y="100000"/>
                                    </p:animScale>
                                    <p:animScale>
                                      <p:cBhvr>
                                        <p:cTn id="36" dur="26">
                                          <p:stCondLst>
                                            <p:cond delay="1642"/>
                                          </p:stCondLst>
                                        </p:cTn>
                                        <p:tgtEl>
                                          <p:spTgt spid="12"/>
                                        </p:tgtEl>
                                      </p:cBhvr>
                                      <p:to x="100000" y="90000"/>
                                    </p:animScale>
                                    <p:animScale>
                                      <p:cBhvr>
                                        <p:cTn id="37" dur="166" decel="50000">
                                          <p:stCondLst>
                                            <p:cond delay="1668"/>
                                          </p:stCondLst>
                                        </p:cTn>
                                        <p:tgtEl>
                                          <p:spTgt spid="12"/>
                                        </p:tgtEl>
                                      </p:cBhvr>
                                      <p:to x="100000" y="100000"/>
                                    </p:animScale>
                                    <p:animScale>
                                      <p:cBhvr>
                                        <p:cTn id="38" dur="26">
                                          <p:stCondLst>
                                            <p:cond delay="1808"/>
                                          </p:stCondLst>
                                        </p:cTn>
                                        <p:tgtEl>
                                          <p:spTgt spid="12"/>
                                        </p:tgtEl>
                                      </p:cBhvr>
                                      <p:to x="100000" y="95000"/>
                                    </p:animScale>
                                    <p:animScale>
                                      <p:cBhvr>
                                        <p:cTn id="39"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B7D97522-7A1E-4E67-83EE-4CE256D1C32C}"/>
              </a:ext>
            </a:extLst>
          </p:cNvPr>
          <p:cNvSpPr/>
          <p:nvPr/>
        </p:nvSpPr>
        <p:spPr>
          <a:xfrm>
            <a:off x="0" y="497169"/>
            <a:ext cx="9462977" cy="594239"/>
          </a:xfrm>
          <a:prstGeom prst="rect">
            <a:avLst/>
          </a:prstGeom>
          <a:solidFill>
            <a:schemeClr val="bg1">
              <a:lumMod val="85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 name="Picture 5">
            <a:extLst>
              <a:ext uri="{FF2B5EF4-FFF2-40B4-BE49-F238E27FC236}">
                <a16:creationId xmlns:a16="http://schemas.microsoft.com/office/drawing/2014/main" id="{7452288F-FFC4-4326-B944-2199A4363349}"/>
              </a:ext>
            </a:extLst>
          </p:cNvPr>
          <p:cNvPicPr/>
          <p:nvPr/>
        </p:nvPicPr>
        <p:blipFill>
          <a:blip r:embed="rId2" cstate="print">
            <a:extLst>
              <a:ext uri="{28A0092B-C50C-407E-A947-70E740481C1C}">
                <a14:useLocalDpi xmlns:a14="http://schemas.microsoft.com/office/drawing/2010/main" val="0"/>
              </a:ext>
            </a:extLst>
          </a:blip>
          <a:srcRect b="18382"/>
          <a:stretch>
            <a:fillRect/>
          </a:stretch>
        </p:blipFill>
        <p:spPr bwMode="auto">
          <a:xfrm>
            <a:off x="1" y="0"/>
            <a:ext cx="2471350" cy="932282"/>
          </a:xfrm>
          <a:prstGeom prst="rect">
            <a:avLst/>
          </a:prstGeom>
          <a:noFill/>
          <a:ln>
            <a:noFill/>
          </a:ln>
        </p:spPr>
      </p:pic>
      <p:sp>
        <p:nvSpPr>
          <p:cNvPr id="12" name="CuadroTexto 11">
            <a:extLst>
              <a:ext uri="{FF2B5EF4-FFF2-40B4-BE49-F238E27FC236}">
                <a16:creationId xmlns:a16="http://schemas.microsoft.com/office/drawing/2014/main" id="{D7A47160-040B-48F0-B578-D5D187B20419}"/>
              </a:ext>
            </a:extLst>
          </p:cNvPr>
          <p:cNvSpPr txBox="1"/>
          <p:nvPr/>
        </p:nvSpPr>
        <p:spPr>
          <a:xfrm>
            <a:off x="2595151" y="515848"/>
            <a:ext cx="5749447" cy="584775"/>
          </a:xfrm>
          <a:prstGeom prst="rect">
            <a:avLst/>
          </a:prstGeom>
          <a:noFill/>
        </p:spPr>
        <p:txBody>
          <a:bodyPr wrap="square" rtlCol="0">
            <a:spAutoFit/>
          </a:bodyPr>
          <a:lstStyle/>
          <a:p>
            <a:pPr algn="ctr"/>
            <a:r>
              <a:rPr lang="es-EC" sz="3200" b="1" dirty="0">
                <a:solidFill>
                  <a:srgbClr val="1D370B"/>
                </a:solidFill>
                <a:effectLst>
                  <a:outerShdw blurRad="38100" dist="38100" dir="2700000" algn="tl">
                    <a:srgbClr val="000000">
                      <a:alpha val="43137"/>
                    </a:srgbClr>
                  </a:outerShdw>
                </a:effectLst>
              </a:rPr>
              <a:t>OBJETIVOS ESPECÍFICOS</a:t>
            </a:r>
          </a:p>
        </p:txBody>
      </p:sp>
      <p:graphicFrame>
        <p:nvGraphicFramePr>
          <p:cNvPr id="20" name="Diagrama 19">
            <a:extLst>
              <a:ext uri="{FF2B5EF4-FFF2-40B4-BE49-F238E27FC236}">
                <a16:creationId xmlns:a16="http://schemas.microsoft.com/office/drawing/2014/main" id="{975988E8-C22E-4892-B6B1-71060CEF995A}"/>
              </a:ext>
            </a:extLst>
          </p:cNvPr>
          <p:cNvGraphicFramePr/>
          <p:nvPr>
            <p:extLst>
              <p:ext uri="{D42A27DB-BD31-4B8C-83A1-F6EECF244321}">
                <p14:modId xmlns:p14="http://schemas.microsoft.com/office/powerpoint/2010/main" val="3626559710"/>
              </p:ext>
            </p:extLst>
          </p:nvPr>
        </p:nvGraphicFramePr>
        <p:xfrm>
          <a:off x="443345" y="1305153"/>
          <a:ext cx="11291455" cy="54285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9" name="Imagen 18">
            <a:extLst>
              <a:ext uri="{FF2B5EF4-FFF2-40B4-BE49-F238E27FC236}">
                <a16:creationId xmlns:a16="http://schemas.microsoft.com/office/drawing/2014/main" id="{063CF25C-0CED-4C79-95D0-0954EB2DF143}"/>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11159180" y="5948687"/>
            <a:ext cx="937659" cy="847883"/>
          </a:xfrm>
          <a:prstGeom prst="rect">
            <a:avLst/>
          </a:prstGeom>
        </p:spPr>
      </p:pic>
      <p:pic>
        <p:nvPicPr>
          <p:cNvPr id="16" name="Imagen 15" descr="Forma&#10;&#10;Descripción generada automáticamente">
            <a:extLst>
              <a:ext uri="{FF2B5EF4-FFF2-40B4-BE49-F238E27FC236}">
                <a16:creationId xmlns:a16="http://schemas.microsoft.com/office/drawing/2014/main" id="{8C643CCC-F1DD-4A29-BFE7-F813AF8D9C95}"/>
              </a:ext>
            </a:extLst>
          </p:cNvPr>
          <p:cNvPicPr>
            <a:picLocks noChangeAspect="1"/>
          </p:cNvPicPr>
          <p:nvPr/>
        </p:nvPicPr>
        <p:blipFill>
          <a:blip r:embed="rId9">
            <a:clrChange>
              <a:clrFrom>
                <a:srgbClr val="EDECEA"/>
              </a:clrFrom>
              <a:clrTo>
                <a:srgbClr val="EDECEA">
                  <a:alpha val="0"/>
                </a:srgbClr>
              </a:clrTo>
            </a:clrChange>
            <a:extLst>
              <a:ext uri="{28A0092B-C50C-407E-A947-70E740481C1C}">
                <a14:useLocalDpi xmlns:a14="http://schemas.microsoft.com/office/drawing/2010/main" val="0"/>
              </a:ext>
            </a:extLst>
          </a:blip>
          <a:stretch>
            <a:fillRect/>
          </a:stretch>
        </p:blipFill>
        <p:spPr>
          <a:xfrm>
            <a:off x="8732157" y="124298"/>
            <a:ext cx="3402498" cy="2256153"/>
          </a:xfrm>
          <a:prstGeom prst="rect">
            <a:avLst/>
          </a:prstGeom>
        </p:spPr>
      </p:pic>
    </p:spTree>
    <p:extLst>
      <p:ext uri="{BB962C8B-B14F-4D97-AF65-F5344CB8AC3E}">
        <p14:creationId xmlns:p14="http://schemas.microsoft.com/office/powerpoint/2010/main" val="291368580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Hexágono 16"/>
          <p:cNvSpPr/>
          <p:nvPr/>
        </p:nvSpPr>
        <p:spPr>
          <a:xfrm rot="5400000">
            <a:off x="3598534" y="829070"/>
            <a:ext cx="2176820" cy="2195158"/>
          </a:xfrm>
          <a:prstGeom prst="hexagon">
            <a:avLst>
              <a:gd name="adj" fmla="val 25000"/>
              <a:gd name="vf" fmla="val 115470"/>
            </a:avLst>
          </a:prstGeom>
          <a:solidFill>
            <a:srgbClr val="002060">
              <a:alpha val="64000"/>
            </a:srgb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C" dirty="0"/>
          </a:p>
        </p:txBody>
      </p:sp>
      <p:sp>
        <p:nvSpPr>
          <p:cNvPr id="18" name="Hexágono 17"/>
          <p:cNvSpPr/>
          <p:nvPr/>
        </p:nvSpPr>
        <p:spPr>
          <a:xfrm rot="5400000">
            <a:off x="4792729" y="2596751"/>
            <a:ext cx="2176820" cy="2195158"/>
          </a:xfrm>
          <a:prstGeom prst="hexagon">
            <a:avLst>
              <a:gd name="adj" fmla="val 25000"/>
              <a:gd name="vf" fmla="val 115470"/>
            </a:avLst>
          </a:prstGeom>
          <a:solidFill>
            <a:schemeClr val="tx1">
              <a:alpha val="64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Hexágono 18"/>
          <p:cNvSpPr/>
          <p:nvPr/>
        </p:nvSpPr>
        <p:spPr>
          <a:xfrm rot="5400000">
            <a:off x="7103753" y="2600486"/>
            <a:ext cx="2176822" cy="2187691"/>
          </a:xfrm>
          <a:prstGeom prst="hexagon">
            <a:avLst>
              <a:gd name="adj" fmla="val 25000"/>
              <a:gd name="vf" fmla="val 115470"/>
            </a:avLst>
          </a:prstGeom>
          <a:solidFill>
            <a:schemeClr val="accent2">
              <a:lumMod val="50000"/>
              <a:alpha val="86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Hexágono 19"/>
          <p:cNvSpPr/>
          <p:nvPr/>
        </p:nvSpPr>
        <p:spPr>
          <a:xfrm rot="5400000">
            <a:off x="3591066" y="4364432"/>
            <a:ext cx="2176820" cy="2195158"/>
          </a:xfrm>
          <a:prstGeom prst="hexagon">
            <a:avLst>
              <a:gd name="adj" fmla="val 25000"/>
              <a:gd name="vf" fmla="val 115470"/>
            </a:avLst>
          </a:prstGeom>
          <a:solidFill>
            <a:schemeClr val="accent6">
              <a:lumMod val="50000"/>
              <a:alpha val="8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CuadroTexto 20"/>
          <p:cNvSpPr txBox="1"/>
          <p:nvPr/>
        </p:nvSpPr>
        <p:spPr>
          <a:xfrm>
            <a:off x="3589365" y="1409564"/>
            <a:ext cx="2187690" cy="1015663"/>
          </a:xfrm>
          <a:prstGeom prst="rect">
            <a:avLst/>
          </a:prstGeom>
          <a:noFill/>
        </p:spPr>
        <p:txBody>
          <a:bodyPr wrap="square" rtlCol="0">
            <a:spAutoFit/>
          </a:bodyPr>
          <a:lstStyle/>
          <a:p>
            <a:pPr algn="ctr"/>
            <a:r>
              <a:rPr lang="es-EC" sz="3000" b="1" dirty="0">
                <a:solidFill>
                  <a:schemeClr val="bg1"/>
                </a:solidFill>
              </a:rPr>
              <a:t>Condición Física</a:t>
            </a:r>
          </a:p>
        </p:txBody>
      </p:sp>
      <p:sp>
        <p:nvSpPr>
          <p:cNvPr id="22" name="CuadroTexto 21"/>
          <p:cNvSpPr txBox="1"/>
          <p:nvPr/>
        </p:nvSpPr>
        <p:spPr>
          <a:xfrm>
            <a:off x="4798496" y="2932603"/>
            <a:ext cx="2187690" cy="1569660"/>
          </a:xfrm>
          <a:prstGeom prst="rect">
            <a:avLst/>
          </a:prstGeom>
          <a:noFill/>
        </p:spPr>
        <p:txBody>
          <a:bodyPr wrap="square" rtlCol="0">
            <a:spAutoFit/>
          </a:bodyPr>
          <a:lstStyle/>
          <a:p>
            <a:pPr algn="ctr"/>
            <a:r>
              <a:rPr lang="es-EC" sz="2400" b="1" dirty="0">
                <a:solidFill>
                  <a:schemeClr val="bg1"/>
                </a:solidFill>
              </a:rPr>
              <a:t>Capacidad aeróbica</a:t>
            </a:r>
          </a:p>
          <a:p>
            <a:pPr algn="ctr"/>
            <a:r>
              <a:rPr lang="es-EC" sz="2400" b="1" dirty="0">
                <a:solidFill>
                  <a:schemeClr val="bg1"/>
                </a:solidFill>
              </a:rPr>
              <a:t>y consumo de oxígeno</a:t>
            </a:r>
          </a:p>
        </p:txBody>
      </p:sp>
      <p:sp>
        <p:nvSpPr>
          <p:cNvPr id="23" name="CuadroTexto 22"/>
          <p:cNvSpPr txBox="1"/>
          <p:nvPr/>
        </p:nvSpPr>
        <p:spPr>
          <a:xfrm>
            <a:off x="3528787" y="4858531"/>
            <a:ext cx="2287903" cy="1154162"/>
          </a:xfrm>
          <a:prstGeom prst="rect">
            <a:avLst/>
          </a:prstGeom>
          <a:noFill/>
        </p:spPr>
        <p:txBody>
          <a:bodyPr wrap="square" rtlCol="0">
            <a:spAutoFit/>
          </a:bodyPr>
          <a:lstStyle/>
          <a:p>
            <a:pPr algn="ctr"/>
            <a:r>
              <a:rPr lang="es-EC" sz="2300" b="1" dirty="0">
                <a:solidFill>
                  <a:schemeClr val="bg1"/>
                </a:solidFill>
              </a:rPr>
              <a:t>HIIT</a:t>
            </a:r>
          </a:p>
          <a:p>
            <a:pPr algn="ctr"/>
            <a:r>
              <a:rPr lang="es-EC" sz="2300" b="1" dirty="0">
                <a:solidFill>
                  <a:schemeClr val="bg1"/>
                </a:solidFill>
              </a:rPr>
              <a:t>Entrenamiento intervalado</a:t>
            </a:r>
          </a:p>
        </p:txBody>
      </p:sp>
      <p:sp>
        <p:nvSpPr>
          <p:cNvPr id="24" name="CuadroTexto 23"/>
          <p:cNvSpPr txBox="1"/>
          <p:nvPr/>
        </p:nvSpPr>
        <p:spPr>
          <a:xfrm>
            <a:off x="6978718" y="3179364"/>
            <a:ext cx="2537304" cy="1015663"/>
          </a:xfrm>
          <a:prstGeom prst="rect">
            <a:avLst/>
          </a:prstGeom>
          <a:noFill/>
        </p:spPr>
        <p:txBody>
          <a:bodyPr wrap="square" rtlCol="0">
            <a:spAutoFit/>
          </a:bodyPr>
          <a:lstStyle/>
          <a:p>
            <a:pPr algn="ctr"/>
            <a:r>
              <a:rPr lang="es-EC" sz="3000" b="1" dirty="0">
                <a:solidFill>
                  <a:schemeClr val="bg1"/>
                </a:solidFill>
              </a:rPr>
              <a:t>Esfuerzo Percibido</a:t>
            </a:r>
          </a:p>
        </p:txBody>
      </p:sp>
      <p:sp>
        <p:nvSpPr>
          <p:cNvPr id="4" name="Rectángulo 3">
            <a:extLst>
              <a:ext uri="{FF2B5EF4-FFF2-40B4-BE49-F238E27FC236}">
                <a16:creationId xmlns:a16="http://schemas.microsoft.com/office/drawing/2014/main" id="{AED83446-5992-4B6C-92BF-B8DF1B45248F}"/>
              </a:ext>
            </a:extLst>
          </p:cNvPr>
          <p:cNvSpPr/>
          <p:nvPr/>
        </p:nvSpPr>
        <p:spPr>
          <a:xfrm>
            <a:off x="0" y="497169"/>
            <a:ext cx="9462977" cy="594239"/>
          </a:xfrm>
          <a:prstGeom prst="rect">
            <a:avLst/>
          </a:prstGeom>
          <a:solidFill>
            <a:schemeClr val="bg1">
              <a:lumMod val="85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CuadroTexto 4">
            <a:extLst>
              <a:ext uri="{FF2B5EF4-FFF2-40B4-BE49-F238E27FC236}">
                <a16:creationId xmlns:a16="http://schemas.microsoft.com/office/drawing/2014/main" id="{BF6766DA-D060-44C9-8BA7-83366E706DF7}"/>
              </a:ext>
            </a:extLst>
          </p:cNvPr>
          <p:cNvSpPr txBox="1"/>
          <p:nvPr/>
        </p:nvSpPr>
        <p:spPr>
          <a:xfrm>
            <a:off x="2595151" y="515848"/>
            <a:ext cx="5749447" cy="584775"/>
          </a:xfrm>
          <a:prstGeom prst="rect">
            <a:avLst/>
          </a:prstGeom>
          <a:noFill/>
        </p:spPr>
        <p:txBody>
          <a:bodyPr wrap="square" rtlCol="0">
            <a:spAutoFit/>
          </a:bodyPr>
          <a:lstStyle/>
          <a:p>
            <a:pPr algn="ctr"/>
            <a:r>
              <a:rPr lang="es-EC" sz="3200" b="1" dirty="0">
                <a:solidFill>
                  <a:srgbClr val="1D370B"/>
                </a:solidFill>
                <a:effectLst>
                  <a:outerShdw blurRad="38100" dist="38100" dir="2700000" algn="tl">
                    <a:srgbClr val="000000">
                      <a:alpha val="43137"/>
                    </a:srgbClr>
                  </a:outerShdw>
                </a:effectLst>
              </a:rPr>
              <a:t>MARCO TEÓRICO</a:t>
            </a:r>
          </a:p>
        </p:txBody>
      </p:sp>
      <p:pic>
        <p:nvPicPr>
          <p:cNvPr id="6" name="Picture 5">
            <a:extLst>
              <a:ext uri="{FF2B5EF4-FFF2-40B4-BE49-F238E27FC236}">
                <a16:creationId xmlns:a16="http://schemas.microsoft.com/office/drawing/2014/main" id="{8D2507F6-44B4-41BC-B037-70DB18863988}"/>
              </a:ext>
            </a:extLst>
          </p:cNvPr>
          <p:cNvPicPr/>
          <p:nvPr/>
        </p:nvPicPr>
        <p:blipFill>
          <a:blip r:embed="rId2" cstate="print">
            <a:extLst>
              <a:ext uri="{28A0092B-C50C-407E-A947-70E740481C1C}">
                <a14:useLocalDpi xmlns:a14="http://schemas.microsoft.com/office/drawing/2010/main" val="0"/>
              </a:ext>
            </a:extLst>
          </a:blip>
          <a:srcRect b="18382"/>
          <a:stretch>
            <a:fillRect/>
          </a:stretch>
        </p:blipFill>
        <p:spPr bwMode="auto">
          <a:xfrm>
            <a:off x="61901" y="168341"/>
            <a:ext cx="2471350" cy="932282"/>
          </a:xfrm>
          <a:prstGeom prst="rect">
            <a:avLst/>
          </a:prstGeom>
          <a:noFill/>
          <a:ln>
            <a:noFill/>
          </a:ln>
        </p:spPr>
      </p:pic>
      <p:pic>
        <p:nvPicPr>
          <p:cNvPr id="7" name="Imagen 6">
            <a:extLst>
              <a:ext uri="{FF2B5EF4-FFF2-40B4-BE49-F238E27FC236}">
                <a16:creationId xmlns:a16="http://schemas.microsoft.com/office/drawing/2014/main" id="{1C2E228E-417A-4C48-9BDF-C8D488345198}"/>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11159180" y="5948687"/>
            <a:ext cx="937659" cy="847883"/>
          </a:xfrm>
          <a:prstGeom prst="rect">
            <a:avLst/>
          </a:prstGeom>
        </p:spPr>
      </p:pic>
      <p:pic>
        <p:nvPicPr>
          <p:cNvPr id="8" name="Imagen 7">
            <a:extLst>
              <a:ext uri="{FF2B5EF4-FFF2-40B4-BE49-F238E27FC236}">
                <a16:creationId xmlns:a16="http://schemas.microsoft.com/office/drawing/2014/main" id="{843B0487-AC04-445A-BB56-71F520E08A33}"/>
              </a:ext>
            </a:extLst>
          </p:cNvPr>
          <p:cNvPicPr>
            <a:picLocks noChangeAspect="1"/>
          </p:cNvPicPr>
          <p:nvPr/>
        </p:nvPicPr>
        <p:blipFill>
          <a:blip r:embed="rId4"/>
          <a:stretch>
            <a:fillRect/>
          </a:stretch>
        </p:blipFill>
        <p:spPr>
          <a:xfrm>
            <a:off x="757952" y="1176414"/>
            <a:ext cx="2359321" cy="1649903"/>
          </a:xfrm>
          <a:prstGeom prst="rect">
            <a:avLst/>
          </a:prstGeom>
          <a:ln>
            <a:solidFill>
              <a:schemeClr val="tx1"/>
            </a:solidFill>
          </a:ln>
        </p:spPr>
      </p:pic>
      <p:pic>
        <p:nvPicPr>
          <p:cNvPr id="9" name="Imagen 8">
            <a:extLst>
              <a:ext uri="{FF2B5EF4-FFF2-40B4-BE49-F238E27FC236}">
                <a16:creationId xmlns:a16="http://schemas.microsoft.com/office/drawing/2014/main" id="{CC245678-2EFA-4C3A-BF6C-114D348E533D}"/>
              </a:ext>
            </a:extLst>
          </p:cNvPr>
          <p:cNvPicPr>
            <a:picLocks noChangeAspect="1"/>
          </p:cNvPicPr>
          <p:nvPr/>
        </p:nvPicPr>
        <p:blipFill>
          <a:blip r:embed="rId5"/>
          <a:stretch>
            <a:fillRect/>
          </a:stretch>
        </p:blipFill>
        <p:spPr>
          <a:xfrm flipH="1">
            <a:off x="2206444" y="3054642"/>
            <a:ext cx="2525044" cy="1279376"/>
          </a:xfrm>
          <a:prstGeom prst="rect">
            <a:avLst/>
          </a:prstGeom>
          <a:ln>
            <a:solidFill>
              <a:schemeClr val="tx1"/>
            </a:solidFill>
          </a:ln>
        </p:spPr>
      </p:pic>
      <p:pic>
        <p:nvPicPr>
          <p:cNvPr id="10" name="Imagen 9">
            <a:extLst>
              <a:ext uri="{FF2B5EF4-FFF2-40B4-BE49-F238E27FC236}">
                <a16:creationId xmlns:a16="http://schemas.microsoft.com/office/drawing/2014/main" id="{0DA64F66-6062-4934-981F-1E39136B6FC7}"/>
              </a:ext>
            </a:extLst>
          </p:cNvPr>
          <p:cNvPicPr>
            <a:picLocks noChangeAspect="1"/>
          </p:cNvPicPr>
          <p:nvPr/>
        </p:nvPicPr>
        <p:blipFill rotWithShape="1">
          <a:blip r:embed="rId6"/>
          <a:srcRect l="6566" t="20554" r="6564" b="7521"/>
          <a:stretch/>
        </p:blipFill>
        <p:spPr>
          <a:xfrm>
            <a:off x="9398143" y="2723697"/>
            <a:ext cx="2344612" cy="1941266"/>
          </a:xfrm>
          <a:prstGeom prst="rect">
            <a:avLst/>
          </a:prstGeom>
        </p:spPr>
      </p:pic>
      <p:pic>
        <p:nvPicPr>
          <p:cNvPr id="11" name="Imagen 10">
            <a:extLst>
              <a:ext uri="{FF2B5EF4-FFF2-40B4-BE49-F238E27FC236}">
                <a16:creationId xmlns:a16="http://schemas.microsoft.com/office/drawing/2014/main" id="{0A4C2B71-AD21-4E6D-9462-8283CA240A1B}"/>
              </a:ext>
            </a:extLst>
          </p:cNvPr>
          <p:cNvPicPr>
            <a:picLocks noChangeAspect="1"/>
          </p:cNvPicPr>
          <p:nvPr/>
        </p:nvPicPr>
        <p:blipFill>
          <a:blip r:embed="rId7"/>
          <a:stretch>
            <a:fillRect/>
          </a:stretch>
        </p:blipFill>
        <p:spPr>
          <a:xfrm>
            <a:off x="5841709" y="4912432"/>
            <a:ext cx="2164773" cy="1352983"/>
          </a:xfrm>
          <a:prstGeom prst="rect">
            <a:avLst/>
          </a:prstGeom>
        </p:spPr>
      </p:pic>
      <p:pic>
        <p:nvPicPr>
          <p:cNvPr id="36" name="Picture 2" descr="Marco teórico según autores - Marco Teórico">
            <a:extLst>
              <a:ext uri="{FF2B5EF4-FFF2-40B4-BE49-F238E27FC236}">
                <a16:creationId xmlns:a16="http://schemas.microsoft.com/office/drawing/2014/main" id="{A8BB1389-7508-4C75-A749-73C0861545CA}"/>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44598" y="384626"/>
            <a:ext cx="1547079" cy="1646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613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additive="base">
                                        <p:cTn id="26" dur="500" fill="hold"/>
                                        <p:tgtEl>
                                          <p:spTgt spid="22"/>
                                        </p:tgtEl>
                                        <p:attrNameLst>
                                          <p:attrName>ppt_x</p:attrName>
                                        </p:attrNameLst>
                                      </p:cBhvr>
                                      <p:tavLst>
                                        <p:tav tm="0">
                                          <p:val>
                                            <p:strVal val="#ppt_x"/>
                                          </p:val>
                                        </p:tav>
                                        <p:tav tm="100000">
                                          <p:val>
                                            <p:strVal val="#ppt_x"/>
                                          </p:val>
                                        </p:tav>
                                      </p:tavLst>
                                    </p:anim>
                                    <p:anim calcmode="lin" valueType="num">
                                      <p:cBhvr additive="base">
                                        <p:cTn id="27" dur="500" fill="hold"/>
                                        <p:tgtEl>
                                          <p:spTgt spid="22"/>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1000"/>
                                        <p:tgtEl>
                                          <p:spTgt spid="23"/>
                                        </p:tgtEl>
                                      </p:cBhvr>
                                    </p:animEffect>
                                    <p:anim calcmode="lin" valueType="num">
                                      <p:cBhvr>
                                        <p:cTn id="46" dur="1000" fill="hold"/>
                                        <p:tgtEl>
                                          <p:spTgt spid="23"/>
                                        </p:tgtEl>
                                        <p:attrNameLst>
                                          <p:attrName>ppt_x</p:attrName>
                                        </p:attrNameLst>
                                      </p:cBhvr>
                                      <p:tavLst>
                                        <p:tav tm="0">
                                          <p:val>
                                            <p:strVal val="#ppt_x"/>
                                          </p:val>
                                        </p:tav>
                                        <p:tav tm="100000">
                                          <p:val>
                                            <p:strVal val="#ppt_x"/>
                                          </p:val>
                                        </p:tav>
                                      </p:tavLst>
                                    </p:anim>
                                    <p:anim calcmode="lin" valueType="num">
                                      <p:cBhvr>
                                        <p:cTn id="47" dur="1000" fill="hold"/>
                                        <p:tgtEl>
                                          <p:spTgt spid="23"/>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anim calcmode="lin" valueType="num">
                                      <p:cBhvr>
                                        <p:cTn id="51" dur="1000" fill="hold"/>
                                        <p:tgtEl>
                                          <p:spTgt spid="20"/>
                                        </p:tgtEl>
                                        <p:attrNameLst>
                                          <p:attrName>ppt_x</p:attrName>
                                        </p:attrNameLst>
                                      </p:cBhvr>
                                      <p:tavLst>
                                        <p:tav tm="0">
                                          <p:val>
                                            <p:strVal val="#ppt_x"/>
                                          </p:val>
                                        </p:tav>
                                        <p:tav tm="100000">
                                          <p:val>
                                            <p:strVal val="#ppt_x"/>
                                          </p:val>
                                        </p:tav>
                                      </p:tavLst>
                                    </p:anim>
                                    <p:anim calcmode="lin" valueType="num">
                                      <p:cBhvr>
                                        <p:cTn id="5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1000"/>
                                        <p:tgtEl>
                                          <p:spTgt spid="19"/>
                                        </p:tgtEl>
                                      </p:cBhvr>
                                    </p:animEffect>
                                    <p:anim calcmode="lin" valueType="num">
                                      <p:cBhvr>
                                        <p:cTn id="58" dur="1000" fill="hold"/>
                                        <p:tgtEl>
                                          <p:spTgt spid="19"/>
                                        </p:tgtEl>
                                        <p:attrNameLst>
                                          <p:attrName>ppt_x</p:attrName>
                                        </p:attrNameLst>
                                      </p:cBhvr>
                                      <p:tavLst>
                                        <p:tav tm="0">
                                          <p:val>
                                            <p:strVal val="#ppt_x"/>
                                          </p:val>
                                        </p:tav>
                                        <p:tav tm="100000">
                                          <p:val>
                                            <p:strVal val="#ppt_x"/>
                                          </p:val>
                                        </p:tav>
                                      </p:tavLst>
                                    </p:anim>
                                    <p:anim calcmode="lin" valueType="num">
                                      <p:cBhvr>
                                        <p:cTn id="59" dur="1000" fill="hold"/>
                                        <p:tgtEl>
                                          <p:spTgt spid="19"/>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1000"/>
                                        <p:tgtEl>
                                          <p:spTgt spid="24"/>
                                        </p:tgtEl>
                                      </p:cBhvr>
                                    </p:animEffect>
                                    <p:anim calcmode="lin" valueType="num">
                                      <p:cBhvr>
                                        <p:cTn id="63" dur="1000" fill="hold"/>
                                        <p:tgtEl>
                                          <p:spTgt spid="24"/>
                                        </p:tgtEl>
                                        <p:attrNameLst>
                                          <p:attrName>ppt_x</p:attrName>
                                        </p:attrNameLst>
                                      </p:cBhvr>
                                      <p:tavLst>
                                        <p:tav tm="0">
                                          <p:val>
                                            <p:strVal val="#ppt_x"/>
                                          </p:val>
                                        </p:tav>
                                        <p:tav tm="100000">
                                          <p:val>
                                            <p:strVal val="#ppt_x"/>
                                          </p:val>
                                        </p:tav>
                                      </p:tavLst>
                                    </p:anim>
                                    <p:anim calcmode="lin" valueType="num">
                                      <p:cBhvr>
                                        <p:cTn id="64" dur="1000" fill="hold"/>
                                        <p:tgtEl>
                                          <p:spTgt spid="24"/>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1000"/>
                                        <p:tgtEl>
                                          <p:spTgt spid="10"/>
                                        </p:tgtEl>
                                      </p:cBhvr>
                                    </p:animEffect>
                                    <p:anim calcmode="lin" valueType="num">
                                      <p:cBhvr>
                                        <p:cTn id="68" dur="1000" fill="hold"/>
                                        <p:tgtEl>
                                          <p:spTgt spid="10"/>
                                        </p:tgtEl>
                                        <p:attrNameLst>
                                          <p:attrName>ppt_x</p:attrName>
                                        </p:attrNameLst>
                                      </p:cBhvr>
                                      <p:tavLst>
                                        <p:tav tm="0">
                                          <p:val>
                                            <p:strVal val="#ppt_x"/>
                                          </p:val>
                                        </p:tav>
                                        <p:tav tm="100000">
                                          <p:val>
                                            <p:strVal val="#ppt_x"/>
                                          </p:val>
                                        </p:tav>
                                      </p:tavLst>
                                    </p:anim>
                                    <p:anim calcmode="lin" valueType="num">
                                      <p:cBhvr>
                                        <p:cTn id="6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P spid="22" grpId="0"/>
      <p:bldP spid="23" grpId="0"/>
      <p:bldP spid="24" grpId="0"/>
    </p:bldLst>
  </p:timing>
</p:sld>
</file>

<file path=ppt/theme/theme1.xml><?xml version="1.0" encoding="utf-8"?>
<a:theme xmlns:a="http://schemas.openxmlformats.org/drawingml/2006/main" name="Faceta">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1542</TotalTime>
  <Words>1444</Words>
  <Application>Microsoft Office PowerPoint</Application>
  <PresentationFormat>Panorámica</PresentationFormat>
  <Paragraphs>330</Paragraphs>
  <Slides>26</Slides>
  <Notes>0</Notes>
  <HiddenSlides>1</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26</vt:i4>
      </vt:variant>
    </vt:vector>
  </HeadingPairs>
  <TitlesOfParts>
    <vt:vector size="37" baseType="lpstr">
      <vt:lpstr>Arial</vt:lpstr>
      <vt:lpstr>Bebas Neue</vt:lpstr>
      <vt:lpstr>Calibri</vt:lpstr>
      <vt:lpstr>Calibri Light</vt:lpstr>
      <vt:lpstr>Comic Sans MS</vt:lpstr>
      <vt:lpstr>Edwardian Script ITC</vt:lpstr>
      <vt:lpstr>Times New Roman</vt:lpstr>
      <vt:lpstr>Trebuchet MS</vt:lpstr>
      <vt:lpstr>Wingdings</vt:lpstr>
      <vt:lpstr>Wingdings 3</vt:lpstr>
      <vt:lpstr>Faceta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Jenny Quintero</dc:creator>
  <cp:lastModifiedBy>Byron Robles</cp:lastModifiedBy>
  <cp:revision>136</cp:revision>
  <dcterms:created xsi:type="dcterms:W3CDTF">2020-10-28T05:22:29Z</dcterms:created>
  <dcterms:modified xsi:type="dcterms:W3CDTF">2020-11-13T13:39:54Z</dcterms:modified>
</cp:coreProperties>
</file>