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6.svg"/><Relationship Id="rId4" Type="http://schemas.openxmlformats.org/officeDocument/2006/relationships/image" Target="../media/image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6.svg"/><Relationship Id="rId4"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C29E00-6FB5-4784-859D-B1ACE587FCEE}" type="doc">
      <dgm:prSet loTypeId="urn:microsoft.com/office/officeart/2018/2/layout/IconVerticalSolidList" loCatId="icon" qsTypeId="urn:microsoft.com/office/officeart/2005/8/quickstyle/3d2" qsCatId="3D" csTypeId="urn:microsoft.com/office/officeart/2005/8/colors/accent0_3" csCatId="mainScheme" phldr="1"/>
      <dgm:spPr/>
      <dgm:t>
        <a:bodyPr/>
        <a:lstStyle/>
        <a:p>
          <a:endParaRPr lang="es-EC"/>
        </a:p>
      </dgm:t>
    </dgm:pt>
    <dgm:pt modelId="{5957A827-452A-4779-9090-7C1E9B91EA00}">
      <dgm:prSet phldrT="[Text]"/>
      <dgm:spPr/>
      <dgm:t>
        <a:bodyPr/>
        <a:lstStyle/>
        <a:p>
          <a:pPr>
            <a:lnSpc>
              <a:spcPct val="100000"/>
            </a:lnSpc>
          </a:pPr>
          <a:r>
            <a:rPr lang="es-MX" b="1" dirty="0" smtClean="0">
              <a:solidFill>
                <a:schemeClr val="bg2"/>
              </a:solidFill>
            </a:rPr>
            <a:t>INTRODUCCIÓN</a:t>
          </a:r>
          <a:endParaRPr lang="es-EC" b="1" dirty="0">
            <a:solidFill>
              <a:schemeClr val="bg2"/>
            </a:solidFill>
          </a:endParaRPr>
        </a:p>
      </dgm:t>
    </dgm:pt>
    <dgm:pt modelId="{8198C89C-63C6-4945-84C6-F44D005FBC6D}" type="parTrans" cxnId="{6CC5F8C2-0EF0-40C7-B550-193370CA2521}">
      <dgm:prSet/>
      <dgm:spPr/>
      <dgm:t>
        <a:bodyPr/>
        <a:lstStyle/>
        <a:p>
          <a:endParaRPr lang="es-EC"/>
        </a:p>
      </dgm:t>
    </dgm:pt>
    <dgm:pt modelId="{A8B4F75A-5EF8-4647-9817-C1C3B5522072}" type="sibTrans" cxnId="{6CC5F8C2-0EF0-40C7-B550-193370CA2521}">
      <dgm:prSet/>
      <dgm:spPr/>
      <dgm:t>
        <a:bodyPr/>
        <a:lstStyle/>
        <a:p>
          <a:endParaRPr lang="es-EC"/>
        </a:p>
      </dgm:t>
    </dgm:pt>
    <dgm:pt modelId="{C0FC2CEF-B00D-419E-BFDD-9BA02BD7A72A}">
      <dgm:prSet phldrT="[Text]"/>
      <dgm:spPr/>
      <dgm:t>
        <a:bodyPr/>
        <a:lstStyle/>
        <a:p>
          <a:pPr>
            <a:lnSpc>
              <a:spcPct val="100000"/>
            </a:lnSpc>
          </a:pPr>
          <a:r>
            <a:rPr lang="es-MX" b="1" dirty="0" smtClean="0">
              <a:solidFill>
                <a:schemeClr val="bg2"/>
              </a:solidFill>
            </a:rPr>
            <a:t>MARCO TEÓRICO</a:t>
          </a:r>
          <a:endParaRPr lang="es-EC" b="1" dirty="0">
            <a:solidFill>
              <a:schemeClr val="bg2"/>
            </a:solidFill>
          </a:endParaRPr>
        </a:p>
      </dgm:t>
    </dgm:pt>
    <dgm:pt modelId="{EEA87F48-EF01-433C-AF00-34CC33DFE21C}" type="parTrans" cxnId="{87B9BD23-5316-440F-93AB-13E7F2ADC55D}">
      <dgm:prSet/>
      <dgm:spPr/>
      <dgm:t>
        <a:bodyPr/>
        <a:lstStyle/>
        <a:p>
          <a:endParaRPr lang="es-EC"/>
        </a:p>
      </dgm:t>
    </dgm:pt>
    <dgm:pt modelId="{F585B4CB-ED74-437C-B9EA-9625C4383161}" type="sibTrans" cxnId="{87B9BD23-5316-440F-93AB-13E7F2ADC55D}">
      <dgm:prSet/>
      <dgm:spPr/>
      <dgm:t>
        <a:bodyPr/>
        <a:lstStyle/>
        <a:p>
          <a:endParaRPr lang="es-EC"/>
        </a:p>
      </dgm:t>
    </dgm:pt>
    <dgm:pt modelId="{5D5493BE-18B0-4BB2-B8DD-74DD715458C3}">
      <dgm:prSet phldrT="[Text]"/>
      <dgm:spPr/>
      <dgm:t>
        <a:bodyPr/>
        <a:lstStyle/>
        <a:p>
          <a:pPr>
            <a:lnSpc>
              <a:spcPct val="100000"/>
            </a:lnSpc>
          </a:pPr>
          <a:r>
            <a:rPr lang="es-EC" b="1" dirty="0" smtClean="0">
              <a:solidFill>
                <a:schemeClr val="bg2"/>
              </a:solidFill>
            </a:rPr>
            <a:t>SIMULACIONES</a:t>
          </a:r>
          <a:endParaRPr lang="es-EC" b="1" dirty="0">
            <a:solidFill>
              <a:schemeClr val="bg2"/>
            </a:solidFill>
          </a:endParaRPr>
        </a:p>
      </dgm:t>
    </dgm:pt>
    <dgm:pt modelId="{F60113DE-CFA7-461F-A769-064B3D4DE5E1}" type="parTrans" cxnId="{399ACDE5-FD0F-4551-9611-6671D81B395C}">
      <dgm:prSet/>
      <dgm:spPr/>
      <dgm:t>
        <a:bodyPr/>
        <a:lstStyle/>
        <a:p>
          <a:endParaRPr lang="es-EC"/>
        </a:p>
      </dgm:t>
    </dgm:pt>
    <dgm:pt modelId="{8950FEF4-F954-4A5B-B83C-E7A1E492382A}" type="sibTrans" cxnId="{399ACDE5-FD0F-4551-9611-6671D81B395C}">
      <dgm:prSet/>
      <dgm:spPr/>
      <dgm:t>
        <a:bodyPr/>
        <a:lstStyle/>
        <a:p>
          <a:endParaRPr lang="es-EC"/>
        </a:p>
      </dgm:t>
    </dgm:pt>
    <dgm:pt modelId="{3D7FA522-CBCE-490E-8401-0650AEE1B75D}">
      <dgm:prSet phldrT="[Text]"/>
      <dgm:spPr/>
      <dgm:t>
        <a:bodyPr/>
        <a:lstStyle/>
        <a:p>
          <a:pPr>
            <a:lnSpc>
              <a:spcPct val="100000"/>
            </a:lnSpc>
          </a:pPr>
          <a:r>
            <a:rPr lang="es-EC" b="1" dirty="0" smtClean="0">
              <a:solidFill>
                <a:schemeClr val="bg2"/>
              </a:solidFill>
            </a:rPr>
            <a:t>CASO DE NEGOCIO VAL IT</a:t>
          </a:r>
          <a:endParaRPr lang="es-EC" b="1" dirty="0">
            <a:solidFill>
              <a:schemeClr val="bg2"/>
            </a:solidFill>
          </a:endParaRPr>
        </a:p>
      </dgm:t>
    </dgm:pt>
    <dgm:pt modelId="{7C6D8F94-073B-4496-807F-FFDADF2B02F8}" type="parTrans" cxnId="{A6B9FE42-103B-4596-9E16-6E5ADE9979BA}">
      <dgm:prSet/>
      <dgm:spPr/>
      <dgm:t>
        <a:bodyPr/>
        <a:lstStyle/>
        <a:p>
          <a:endParaRPr lang="es-EC"/>
        </a:p>
      </dgm:t>
    </dgm:pt>
    <dgm:pt modelId="{B57BA170-E343-44BE-AD76-BCF0E982D0B4}" type="sibTrans" cxnId="{A6B9FE42-103B-4596-9E16-6E5ADE9979BA}">
      <dgm:prSet/>
      <dgm:spPr/>
      <dgm:t>
        <a:bodyPr/>
        <a:lstStyle/>
        <a:p>
          <a:endParaRPr lang="es-EC"/>
        </a:p>
      </dgm:t>
    </dgm:pt>
    <dgm:pt modelId="{B3B72A12-F531-4826-98F8-5C92A37D8AA4}">
      <dgm:prSet phldrT="[Text]"/>
      <dgm:spPr/>
      <dgm:t>
        <a:bodyPr/>
        <a:lstStyle/>
        <a:p>
          <a:pPr>
            <a:lnSpc>
              <a:spcPct val="100000"/>
            </a:lnSpc>
          </a:pPr>
          <a:r>
            <a:rPr lang="es-MX" b="1" dirty="0" smtClean="0">
              <a:solidFill>
                <a:schemeClr val="bg2"/>
              </a:solidFill>
            </a:rPr>
            <a:t>CONCLUSIONES Y RECOMENDACIONES</a:t>
          </a:r>
          <a:endParaRPr lang="es-EC" b="1" dirty="0">
            <a:solidFill>
              <a:schemeClr val="bg2"/>
            </a:solidFill>
          </a:endParaRPr>
        </a:p>
      </dgm:t>
    </dgm:pt>
    <dgm:pt modelId="{C9F33C51-6F68-4BF5-85EC-A38E4770BD30}" type="parTrans" cxnId="{168FE92F-608B-48C3-9E8C-30C77E74316B}">
      <dgm:prSet/>
      <dgm:spPr/>
      <dgm:t>
        <a:bodyPr/>
        <a:lstStyle/>
        <a:p>
          <a:endParaRPr lang="es-EC"/>
        </a:p>
      </dgm:t>
    </dgm:pt>
    <dgm:pt modelId="{8AE7E01C-3E7E-4C1D-B014-0DD5FA2B97AC}" type="sibTrans" cxnId="{168FE92F-608B-48C3-9E8C-30C77E74316B}">
      <dgm:prSet/>
      <dgm:spPr/>
      <dgm:t>
        <a:bodyPr/>
        <a:lstStyle/>
        <a:p>
          <a:endParaRPr lang="es-EC"/>
        </a:p>
      </dgm:t>
    </dgm:pt>
    <dgm:pt modelId="{E674AA03-023F-4709-901A-F159EDD99045}">
      <dgm:prSet phldrT="[Text]"/>
      <dgm:spPr/>
      <dgm:t>
        <a:bodyPr/>
        <a:lstStyle/>
        <a:p>
          <a:pPr>
            <a:lnSpc>
              <a:spcPct val="100000"/>
            </a:lnSpc>
          </a:pPr>
          <a:r>
            <a:rPr lang="es-MX" b="1" dirty="0" smtClean="0">
              <a:solidFill>
                <a:schemeClr val="bg2"/>
              </a:solidFill>
            </a:rPr>
            <a:t>ESTADO DEL ARTE Y ANALISIS DE LA SITUACIÓN ACTUAL </a:t>
          </a:r>
          <a:endParaRPr lang="es-EC" b="1" dirty="0">
            <a:solidFill>
              <a:schemeClr val="bg2"/>
            </a:solidFill>
          </a:endParaRPr>
        </a:p>
      </dgm:t>
    </dgm:pt>
    <dgm:pt modelId="{C2ECCC0A-FE35-49F5-BEFC-4D5A1AE71666}" type="sibTrans" cxnId="{FB57E9C4-FF41-4E5F-A22B-F72650C4EE32}">
      <dgm:prSet/>
      <dgm:spPr/>
      <dgm:t>
        <a:bodyPr/>
        <a:lstStyle/>
        <a:p>
          <a:endParaRPr lang="es-EC"/>
        </a:p>
      </dgm:t>
    </dgm:pt>
    <dgm:pt modelId="{5DD887CE-0281-4DF9-AE9A-D18B697E965D}" type="parTrans" cxnId="{FB57E9C4-FF41-4E5F-A22B-F72650C4EE32}">
      <dgm:prSet/>
      <dgm:spPr/>
      <dgm:t>
        <a:bodyPr/>
        <a:lstStyle/>
        <a:p>
          <a:endParaRPr lang="es-EC"/>
        </a:p>
      </dgm:t>
    </dgm:pt>
    <dgm:pt modelId="{AF5A4A8B-EF35-4A8B-A0AC-774E510ACCE5}" type="pres">
      <dgm:prSet presAssocID="{65C29E00-6FB5-4784-859D-B1ACE587FCEE}" presName="root" presStyleCnt="0">
        <dgm:presLayoutVars>
          <dgm:dir/>
          <dgm:resizeHandles val="exact"/>
        </dgm:presLayoutVars>
      </dgm:prSet>
      <dgm:spPr/>
      <dgm:t>
        <a:bodyPr/>
        <a:lstStyle/>
        <a:p>
          <a:endParaRPr lang="es-ES"/>
        </a:p>
      </dgm:t>
    </dgm:pt>
    <dgm:pt modelId="{AE9889A0-23F4-4FAF-BC28-A38894DB8DD5}" type="pres">
      <dgm:prSet presAssocID="{5957A827-452A-4779-9090-7C1E9B91EA00}" presName="compNode" presStyleCnt="0"/>
      <dgm:spPr/>
      <dgm:t>
        <a:bodyPr/>
        <a:lstStyle/>
        <a:p>
          <a:endParaRPr lang="es-ES"/>
        </a:p>
      </dgm:t>
    </dgm:pt>
    <dgm:pt modelId="{6C4006DB-3AFE-43B7-B587-1AD4A80795B1}" type="pres">
      <dgm:prSet presAssocID="{5957A827-452A-4779-9090-7C1E9B91EA00}" presName="bgRect" presStyleLbl="bgShp" presStyleIdx="0" presStyleCnt="6" custLinFactNeighborY="-235"/>
      <dgm:spPr/>
      <dgm:t>
        <a:bodyPr/>
        <a:lstStyle/>
        <a:p>
          <a:endParaRPr lang="es-ES"/>
        </a:p>
      </dgm:t>
    </dgm:pt>
    <dgm:pt modelId="{E23FD5E5-6726-4EA2-9DEE-3C83F5F68FC3}" type="pres">
      <dgm:prSet presAssocID="{5957A827-452A-4779-9090-7C1E9B91EA00}" presName="iconRect" presStyleLbl="node1" presStyleIdx="0" presStyleCnt="6"/>
      <dgm:spPr>
        <a:blipFill rotWithShape="1">
          <a:blip xmlns:r="http://schemas.openxmlformats.org/officeDocument/2006/relationships" r:embed="rId1"/>
          <a:stretch>
            <a:fillRect/>
          </a:stretch>
        </a:blipFill>
      </dgm:spPr>
      <dgm:t>
        <a:bodyPr/>
        <a:lstStyle/>
        <a:p>
          <a:endParaRPr lang="es-ES"/>
        </a:p>
      </dgm:t>
      <dgm:extLst/>
    </dgm:pt>
    <dgm:pt modelId="{C39C2C97-4825-498A-BC93-F138F8429EC7}" type="pres">
      <dgm:prSet presAssocID="{5957A827-452A-4779-9090-7C1E9B91EA00}" presName="spaceRect" presStyleCnt="0"/>
      <dgm:spPr/>
      <dgm:t>
        <a:bodyPr/>
        <a:lstStyle/>
        <a:p>
          <a:endParaRPr lang="es-ES"/>
        </a:p>
      </dgm:t>
    </dgm:pt>
    <dgm:pt modelId="{0F396F27-A5BA-441F-A010-D228F8BE3DA1}" type="pres">
      <dgm:prSet presAssocID="{5957A827-452A-4779-9090-7C1E9B91EA00}" presName="parTx" presStyleLbl="revTx" presStyleIdx="0" presStyleCnt="6">
        <dgm:presLayoutVars>
          <dgm:chMax val="0"/>
          <dgm:chPref val="0"/>
        </dgm:presLayoutVars>
      </dgm:prSet>
      <dgm:spPr/>
      <dgm:t>
        <a:bodyPr/>
        <a:lstStyle/>
        <a:p>
          <a:endParaRPr lang="es-ES"/>
        </a:p>
      </dgm:t>
    </dgm:pt>
    <dgm:pt modelId="{E15ADDDE-3D63-4015-8ADB-962F2D2818C3}" type="pres">
      <dgm:prSet presAssocID="{A8B4F75A-5EF8-4647-9817-C1C3B5522072}" presName="sibTrans" presStyleCnt="0"/>
      <dgm:spPr/>
      <dgm:t>
        <a:bodyPr/>
        <a:lstStyle/>
        <a:p>
          <a:endParaRPr lang="es-ES"/>
        </a:p>
      </dgm:t>
    </dgm:pt>
    <dgm:pt modelId="{10FD294E-4270-4816-94FD-25735428C87F}" type="pres">
      <dgm:prSet presAssocID="{C0FC2CEF-B00D-419E-BFDD-9BA02BD7A72A}" presName="compNode" presStyleCnt="0"/>
      <dgm:spPr/>
      <dgm:t>
        <a:bodyPr/>
        <a:lstStyle/>
        <a:p>
          <a:endParaRPr lang="es-ES"/>
        </a:p>
      </dgm:t>
    </dgm:pt>
    <dgm:pt modelId="{665A0AC5-B205-4746-A7E0-232E7FFFFE9E}" type="pres">
      <dgm:prSet presAssocID="{C0FC2CEF-B00D-419E-BFDD-9BA02BD7A72A}" presName="bgRect" presStyleLbl="bgShp" presStyleIdx="1" presStyleCnt="6"/>
      <dgm:spPr/>
      <dgm:t>
        <a:bodyPr/>
        <a:lstStyle/>
        <a:p>
          <a:endParaRPr lang="es-ES"/>
        </a:p>
      </dgm:t>
    </dgm:pt>
    <dgm:pt modelId="{9C26FC78-C0C4-45F8-A2D0-DAC52A0727B4}" type="pres">
      <dgm:prSet presAssocID="{C0FC2CEF-B00D-419E-BFDD-9BA02BD7A72A}" presName="iconRect" presStyleLbl="node1" presStyleIdx="1" presStyleCnt="6"/>
      <dgm:spPr>
        <a:blipFill rotWithShape="1">
          <a:blip xmlns:r="http://schemas.openxmlformats.org/officeDocument/2006/relationships" r:embed="rId2"/>
          <a:stretch>
            <a:fillRect/>
          </a:stretch>
        </a:blipFill>
      </dgm:spPr>
      <dgm:t>
        <a:bodyPr/>
        <a:lstStyle/>
        <a:p>
          <a:endParaRPr lang="es-ES"/>
        </a:p>
      </dgm:t>
      <dgm:extLst/>
    </dgm:pt>
    <dgm:pt modelId="{1D664461-A8CB-48F5-B32A-50484D758789}" type="pres">
      <dgm:prSet presAssocID="{C0FC2CEF-B00D-419E-BFDD-9BA02BD7A72A}" presName="spaceRect" presStyleCnt="0"/>
      <dgm:spPr/>
      <dgm:t>
        <a:bodyPr/>
        <a:lstStyle/>
        <a:p>
          <a:endParaRPr lang="es-ES"/>
        </a:p>
      </dgm:t>
    </dgm:pt>
    <dgm:pt modelId="{531CD61B-E3E7-4DB4-B4BA-E58AAF4A7090}" type="pres">
      <dgm:prSet presAssocID="{C0FC2CEF-B00D-419E-BFDD-9BA02BD7A72A}" presName="parTx" presStyleLbl="revTx" presStyleIdx="1" presStyleCnt="6">
        <dgm:presLayoutVars>
          <dgm:chMax val="0"/>
          <dgm:chPref val="0"/>
        </dgm:presLayoutVars>
      </dgm:prSet>
      <dgm:spPr/>
      <dgm:t>
        <a:bodyPr/>
        <a:lstStyle/>
        <a:p>
          <a:endParaRPr lang="es-ES"/>
        </a:p>
      </dgm:t>
    </dgm:pt>
    <dgm:pt modelId="{4EE34203-2AEF-4C8F-8929-F7EFE8AE4EB1}" type="pres">
      <dgm:prSet presAssocID="{F585B4CB-ED74-437C-B9EA-9625C4383161}" presName="sibTrans" presStyleCnt="0"/>
      <dgm:spPr/>
      <dgm:t>
        <a:bodyPr/>
        <a:lstStyle/>
        <a:p>
          <a:endParaRPr lang="es-ES"/>
        </a:p>
      </dgm:t>
    </dgm:pt>
    <dgm:pt modelId="{593A0287-B9E7-4820-BEA3-BD234BAE2029}" type="pres">
      <dgm:prSet presAssocID="{E674AA03-023F-4709-901A-F159EDD99045}" presName="compNode" presStyleCnt="0"/>
      <dgm:spPr/>
      <dgm:t>
        <a:bodyPr/>
        <a:lstStyle/>
        <a:p>
          <a:endParaRPr lang="es-ES"/>
        </a:p>
      </dgm:t>
    </dgm:pt>
    <dgm:pt modelId="{762F9D6E-E663-4F82-987C-208FDE7A6AAA}" type="pres">
      <dgm:prSet presAssocID="{E674AA03-023F-4709-901A-F159EDD99045}" presName="bgRect" presStyleLbl="bgShp" presStyleIdx="2" presStyleCnt="6"/>
      <dgm:spPr/>
      <dgm:t>
        <a:bodyPr/>
        <a:lstStyle/>
        <a:p>
          <a:endParaRPr lang="es-ES"/>
        </a:p>
      </dgm:t>
    </dgm:pt>
    <dgm:pt modelId="{C5FCA1C5-16AD-4ED8-A89B-5C4BB143DF9D}" type="pres">
      <dgm:prSet presAssocID="{E674AA03-023F-4709-901A-F159EDD99045}" presName="iconRect" presStyleLbl="node1" presStyleIdx="2" presStyleCnt="6"/>
      <dgm:spPr>
        <a:blipFill rotWithShape="1">
          <a:blip xmlns:r="http://schemas.openxmlformats.org/officeDocument/2006/relationships" r:embed="rId3"/>
          <a:stretch>
            <a:fillRect/>
          </a:stretch>
        </a:blipFill>
      </dgm:spPr>
      <dgm:t>
        <a:bodyPr/>
        <a:lstStyle/>
        <a:p>
          <a:endParaRPr lang="es-ES"/>
        </a:p>
      </dgm:t>
      <dgm:extLst>
        <a:ext uri="{E40237B7-FDA0-4F09-8148-C483321AD2D9}">
          <dgm14:cNvPr xmlns:dgm14="http://schemas.microsoft.com/office/drawing/2010/diagram" id="0" name="" descr="Robot"/>
        </a:ext>
      </dgm:extLst>
    </dgm:pt>
    <dgm:pt modelId="{823EB936-5A1F-4DA1-AC8B-44F8F22ACFB2}" type="pres">
      <dgm:prSet presAssocID="{E674AA03-023F-4709-901A-F159EDD99045}" presName="spaceRect" presStyleCnt="0"/>
      <dgm:spPr/>
      <dgm:t>
        <a:bodyPr/>
        <a:lstStyle/>
        <a:p>
          <a:endParaRPr lang="es-ES"/>
        </a:p>
      </dgm:t>
    </dgm:pt>
    <dgm:pt modelId="{D286B97E-CD37-4F99-82B9-ED6F566E5580}" type="pres">
      <dgm:prSet presAssocID="{E674AA03-023F-4709-901A-F159EDD99045}" presName="parTx" presStyleLbl="revTx" presStyleIdx="2" presStyleCnt="6">
        <dgm:presLayoutVars>
          <dgm:chMax val="0"/>
          <dgm:chPref val="0"/>
        </dgm:presLayoutVars>
      </dgm:prSet>
      <dgm:spPr/>
      <dgm:t>
        <a:bodyPr/>
        <a:lstStyle/>
        <a:p>
          <a:endParaRPr lang="es-ES"/>
        </a:p>
      </dgm:t>
    </dgm:pt>
    <dgm:pt modelId="{190ED155-1743-4A00-9C6D-D7E42648912D}" type="pres">
      <dgm:prSet presAssocID="{C2ECCC0A-FE35-49F5-BEFC-4D5A1AE71666}" presName="sibTrans" presStyleCnt="0"/>
      <dgm:spPr/>
      <dgm:t>
        <a:bodyPr/>
        <a:lstStyle/>
        <a:p>
          <a:endParaRPr lang="es-ES"/>
        </a:p>
      </dgm:t>
    </dgm:pt>
    <dgm:pt modelId="{E1B085DA-FFED-432B-A8FD-0B8CF5697B8D}" type="pres">
      <dgm:prSet presAssocID="{5D5493BE-18B0-4BB2-B8DD-74DD715458C3}" presName="compNode" presStyleCnt="0"/>
      <dgm:spPr/>
      <dgm:t>
        <a:bodyPr/>
        <a:lstStyle/>
        <a:p>
          <a:endParaRPr lang="es-ES"/>
        </a:p>
      </dgm:t>
    </dgm:pt>
    <dgm:pt modelId="{8E826D56-7418-4950-B90B-2D49BE92E2F2}" type="pres">
      <dgm:prSet presAssocID="{5D5493BE-18B0-4BB2-B8DD-74DD715458C3}" presName="bgRect" presStyleLbl="bgShp" presStyleIdx="3" presStyleCnt="6"/>
      <dgm:spPr/>
      <dgm:t>
        <a:bodyPr/>
        <a:lstStyle/>
        <a:p>
          <a:endParaRPr lang="es-ES"/>
        </a:p>
      </dgm:t>
    </dgm:pt>
    <dgm:pt modelId="{660B8E60-0C85-45AA-8093-92AFDB20CFA2}" type="pres">
      <dgm:prSet presAssocID="{5D5493BE-18B0-4BB2-B8DD-74DD715458C3}" presName="iconRect" presStyleLbl="node1" presStyleIdx="3" presStyleCnt="6"/>
      <dgm:spPr>
        <a:blipFill rotWithShape="1">
          <a:blip xmlns:r="http://schemas.openxmlformats.org/officeDocument/2006/relationships" r:embed="rId4"/>
          <a:stretch>
            <a:fillRect/>
          </a:stretch>
        </a:blipFill>
      </dgm:spPr>
      <dgm:t>
        <a:bodyPr/>
        <a:lstStyle/>
        <a:p>
          <a:endParaRPr lang="es-ES"/>
        </a:p>
      </dgm:t>
      <dgm:extLst/>
    </dgm:pt>
    <dgm:pt modelId="{15931210-0535-431F-B8E4-6420DE964D03}" type="pres">
      <dgm:prSet presAssocID="{5D5493BE-18B0-4BB2-B8DD-74DD715458C3}" presName="spaceRect" presStyleCnt="0"/>
      <dgm:spPr/>
      <dgm:t>
        <a:bodyPr/>
        <a:lstStyle/>
        <a:p>
          <a:endParaRPr lang="es-ES"/>
        </a:p>
      </dgm:t>
    </dgm:pt>
    <dgm:pt modelId="{FD7E921C-0FFE-4264-974C-4AEDDF8DB62C}" type="pres">
      <dgm:prSet presAssocID="{5D5493BE-18B0-4BB2-B8DD-74DD715458C3}" presName="parTx" presStyleLbl="revTx" presStyleIdx="3" presStyleCnt="6">
        <dgm:presLayoutVars>
          <dgm:chMax val="0"/>
          <dgm:chPref val="0"/>
        </dgm:presLayoutVars>
      </dgm:prSet>
      <dgm:spPr/>
      <dgm:t>
        <a:bodyPr/>
        <a:lstStyle/>
        <a:p>
          <a:endParaRPr lang="es-ES"/>
        </a:p>
      </dgm:t>
    </dgm:pt>
    <dgm:pt modelId="{AF3D316F-0B52-4D4E-9BCB-B504F4F59F2F}" type="pres">
      <dgm:prSet presAssocID="{8950FEF4-F954-4A5B-B83C-E7A1E492382A}" presName="sibTrans" presStyleCnt="0"/>
      <dgm:spPr/>
      <dgm:t>
        <a:bodyPr/>
        <a:lstStyle/>
        <a:p>
          <a:endParaRPr lang="es-ES"/>
        </a:p>
      </dgm:t>
    </dgm:pt>
    <dgm:pt modelId="{B6CF6625-EDC5-4477-91E9-5090B39B10D7}" type="pres">
      <dgm:prSet presAssocID="{3D7FA522-CBCE-490E-8401-0650AEE1B75D}" presName="compNode" presStyleCnt="0"/>
      <dgm:spPr/>
      <dgm:t>
        <a:bodyPr/>
        <a:lstStyle/>
        <a:p>
          <a:endParaRPr lang="es-ES"/>
        </a:p>
      </dgm:t>
    </dgm:pt>
    <dgm:pt modelId="{81E597C1-DA90-48CE-AA1E-8446C1130375}" type="pres">
      <dgm:prSet presAssocID="{3D7FA522-CBCE-490E-8401-0650AEE1B75D}" presName="bgRect" presStyleLbl="bgShp" presStyleIdx="4" presStyleCnt="6"/>
      <dgm:spPr/>
      <dgm:t>
        <a:bodyPr/>
        <a:lstStyle/>
        <a:p>
          <a:endParaRPr lang="es-ES"/>
        </a:p>
      </dgm:t>
    </dgm:pt>
    <dgm:pt modelId="{1CA3BEF0-AFE1-4759-AF97-A6C50537100A}" type="pres">
      <dgm:prSet presAssocID="{3D7FA522-CBCE-490E-8401-0650AEE1B75D}" presName="iconRect" presStyleLbl="node1" presStyleIdx="4" presStyleCnt="6"/>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dgm:spPr>
      <dgm:t>
        <a:bodyPr/>
        <a:lstStyle/>
        <a:p>
          <a:endParaRPr lang="es-ES"/>
        </a:p>
      </dgm:t>
      <dgm:extLst>
        <a:ext uri="{E40237B7-FDA0-4F09-8148-C483321AD2D9}">
          <dgm14:cNvPr xmlns:dgm14="http://schemas.microsoft.com/office/drawing/2010/diagram" id="0" name="" descr="Lightbulb"/>
        </a:ext>
      </dgm:extLst>
    </dgm:pt>
    <dgm:pt modelId="{64BEF5E8-485B-470C-8402-8CE70013D1EE}" type="pres">
      <dgm:prSet presAssocID="{3D7FA522-CBCE-490E-8401-0650AEE1B75D}" presName="spaceRect" presStyleCnt="0"/>
      <dgm:spPr/>
      <dgm:t>
        <a:bodyPr/>
        <a:lstStyle/>
        <a:p>
          <a:endParaRPr lang="es-ES"/>
        </a:p>
      </dgm:t>
    </dgm:pt>
    <dgm:pt modelId="{4DEA2C28-FEF2-4596-B240-623B4F0605EE}" type="pres">
      <dgm:prSet presAssocID="{3D7FA522-CBCE-490E-8401-0650AEE1B75D}" presName="parTx" presStyleLbl="revTx" presStyleIdx="4" presStyleCnt="6">
        <dgm:presLayoutVars>
          <dgm:chMax val="0"/>
          <dgm:chPref val="0"/>
        </dgm:presLayoutVars>
      </dgm:prSet>
      <dgm:spPr/>
      <dgm:t>
        <a:bodyPr/>
        <a:lstStyle/>
        <a:p>
          <a:endParaRPr lang="es-ES"/>
        </a:p>
      </dgm:t>
    </dgm:pt>
    <dgm:pt modelId="{9E19C275-8E12-4F06-8111-AF89D693506E}" type="pres">
      <dgm:prSet presAssocID="{B57BA170-E343-44BE-AD76-BCF0E982D0B4}" presName="sibTrans" presStyleCnt="0"/>
      <dgm:spPr/>
      <dgm:t>
        <a:bodyPr/>
        <a:lstStyle/>
        <a:p>
          <a:endParaRPr lang="es-ES"/>
        </a:p>
      </dgm:t>
    </dgm:pt>
    <dgm:pt modelId="{3E40BEEC-8AFF-450A-BA4B-5FA5D54A1377}" type="pres">
      <dgm:prSet presAssocID="{B3B72A12-F531-4826-98F8-5C92A37D8AA4}" presName="compNode" presStyleCnt="0"/>
      <dgm:spPr/>
      <dgm:t>
        <a:bodyPr/>
        <a:lstStyle/>
        <a:p>
          <a:endParaRPr lang="es-ES"/>
        </a:p>
      </dgm:t>
    </dgm:pt>
    <dgm:pt modelId="{23D6A0C4-2C3E-493B-9F8A-E98AC5A400CD}" type="pres">
      <dgm:prSet presAssocID="{B3B72A12-F531-4826-98F8-5C92A37D8AA4}" presName="bgRect" presStyleLbl="bgShp" presStyleIdx="5" presStyleCnt="6"/>
      <dgm:spPr/>
      <dgm:t>
        <a:bodyPr/>
        <a:lstStyle/>
        <a:p>
          <a:endParaRPr lang="es-ES"/>
        </a:p>
      </dgm:t>
    </dgm:pt>
    <dgm:pt modelId="{C785972E-6CCD-4A4F-AFC1-EB13BAB423CE}" type="pres">
      <dgm:prSet presAssocID="{B3B72A12-F531-4826-98F8-5C92A37D8AA4}" presName="iconRect" presStyleLbl="node1" presStyleIdx="5" presStyleCnt="6"/>
      <dgm:spPr>
        <a:blipFill rotWithShape="1">
          <a:blip xmlns:r="http://schemas.openxmlformats.org/officeDocument/2006/relationships" r:embed="rId11"/>
          <a:stretch>
            <a:fillRect/>
          </a:stretch>
        </a:blipFill>
      </dgm:spPr>
      <dgm:t>
        <a:bodyPr/>
        <a:lstStyle/>
        <a:p>
          <a:endParaRPr lang="es-ES"/>
        </a:p>
      </dgm:t>
      <dgm:extLst/>
    </dgm:pt>
    <dgm:pt modelId="{41F586A8-95EA-4642-AB38-2C99BE686973}" type="pres">
      <dgm:prSet presAssocID="{B3B72A12-F531-4826-98F8-5C92A37D8AA4}" presName="spaceRect" presStyleCnt="0"/>
      <dgm:spPr/>
      <dgm:t>
        <a:bodyPr/>
        <a:lstStyle/>
        <a:p>
          <a:endParaRPr lang="es-ES"/>
        </a:p>
      </dgm:t>
    </dgm:pt>
    <dgm:pt modelId="{271E0AD7-B630-46B5-B5E4-E18FB8D36E7A}" type="pres">
      <dgm:prSet presAssocID="{B3B72A12-F531-4826-98F8-5C92A37D8AA4}" presName="parTx" presStyleLbl="revTx" presStyleIdx="5" presStyleCnt="6">
        <dgm:presLayoutVars>
          <dgm:chMax val="0"/>
          <dgm:chPref val="0"/>
        </dgm:presLayoutVars>
      </dgm:prSet>
      <dgm:spPr/>
      <dgm:t>
        <a:bodyPr/>
        <a:lstStyle/>
        <a:p>
          <a:endParaRPr lang="es-ES"/>
        </a:p>
      </dgm:t>
    </dgm:pt>
  </dgm:ptLst>
  <dgm:cxnLst>
    <dgm:cxn modelId="{87B9BD23-5316-440F-93AB-13E7F2ADC55D}" srcId="{65C29E00-6FB5-4784-859D-B1ACE587FCEE}" destId="{C0FC2CEF-B00D-419E-BFDD-9BA02BD7A72A}" srcOrd="1" destOrd="0" parTransId="{EEA87F48-EF01-433C-AF00-34CC33DFE21C}" sibTransId="{F585B4CB-ED74-437C-B9EA-9625C4383161}"/>
    <dgm:cxn modelId="{1D25805F-9219-45A6-9A56-C7E7C8ECF9A2}" type="presOf" srcId="{E674AA03-023F-4709-901A-F159EDD99045}" destId="{D286B97E-CD37-4F99-82B9-ED6F566E5580}" srcOrd="0" destOrd="0" presId="urn:microsoft.com/office/officeart/2018/2/layout/IconVerticalSolidList"/>
    <dgm:cxn modelId="{A6B9FE42-103B-4596-9E16-6E5ADE9979BA}" srcId="{65C29E00-6FB5-4784-859D-B1ACE587FCEE}" destId="{3D7FA522-CBCE-490E-8401-0650AEE1B75D}" srcOrd="4" destOrd="0" parTransId="{7C6D8F94-073B-4496-807F-FFDADF2B02F8}" sibTransId="{B57BA170-E343-44BE-AD76-BCF0E982D0B4}"/>
    <dgm:cxn modelId="{D1BD0520-0D54-401D-82CE-73B2225AFF83}" type="presOf" srcId="{3D7FA522-CBCE-490E-8401-0650AEE1B75D}" destId="{4DEA2C28-FEF2-4596-B240-623B4F0605EE}" srcOrd="0" destOrd="0" presId="urn:microsoft.com/office/officeart/2018/2/layout/IconVerticalSolidList"/>
    <dgm:cxn modelId="{DCC8D09B-C3D3-4A06-8F92-477D0F53EFA3}" type="presOf" srcId="{65C29E00-6FB5-4784-859D-B1ACE587FCEE}" destId="{AF5A4A8B-EF35-4A8B-A0AC-774E510ACCE5}" srcOrd="0" destOrd="0" presId="urn:microsoft.com/office/officeart/2018/2/layout/IconVerticalSolidList"/>
    <dgm:cxn modelId="{55155E4F-0F8E-4352-9419-3D0DC28808E6}" type="presOf" srcId="{5957A827-452A-4779-9090-7C1E9B91EA00}" destId="{0F396F27-A5BA-441F-A010-D228F8BE3DA1}" srcOrd="0" destOrd="0" presId="urn:microsoft.com/office/officeart/2018/2/layout/IconVerticalSolidList"/>
    <dgm:cxn modelId="{EF2AD257-1D9C-4027-A30C-A2175935DD75}" type="presOf" srcId="{5D5493BE-18B0-4BB2-B8DD-74DD715458C3}" destId="{FD7E921C-0FFE-4264-974C-4AEDDF8DB62C}" srcOrd="0" destOrd="0" presId="urn:microsoft.com/office/officeart/2018/2/layout/IconVerticalSolidList"/>
    <dgm:cxn modelId="{96FFA12C-15AE-4860-8D7E-06FA78DBCDFF}" type="presOf" srcId="{C0FC2CEF-B00D-419E-BFDD-9BA02BD7A72A}" destId="{531CD61B-E3E7-4DB4-B4BA-E58AAF4A7090}" srcOrd="0" destOrd="0" presId="urn:microsoft.com/office/officeart/2018/2/layout/IconVerticalSolidList"/>
    <dgm:cxn modelId="{399ACDE5-FD0F-4551-9611-6671D81B395C}" srcId="{65C29E00-6FB5-4784-859D-B1ACE587FCEE}" destId="{5D5493BE-18B0-4BB2-B8DD-74DD715458C3}" srcOrd="3" destOrd="0" parTransId="{F60113DE-CFA7-461F-A769-064B3D4DE5E1}" sibTransId="{8950FEF4-F954-4A5B-B83C-E7A1E492382A}"/>
    <dgm:cxn modelId="{6CC5F8C2-0EF0-40C7-B550-193370CA2521}" srcId="{65C29E00-6FB5-4784-859D-B1ACE587FCEE}" destId="{5957A827-452A-4779-9090-7C1E9B91EA00}" srcOrd="0" destOrd="0" parTransId="{8198C89C-63C6-4945-84C6-F44D005FBC6D}" sibTransId="{A8B4F75A-5EF8-4647-9817-C1C3B5522072}"/>
    <dgm:cxn modelId="{FB57E9C4-FF41-4E5F-A22B-F72650C4EE32}" srcId="{65C29E00-6FB5-4784-859D-B1ACE587FCEE}" destId="{E674AA03-023F-4709-901A-F159EDD99045}" srcOrd="2" destOrd="0" parTransId="{5DD887CE-0281-4DF9-AE9A-D18B697E965D}" sibTransId="{C2ECCC0A-FE35-49F5-BEFC-4D5A1AE71666}"/>
    <dgm:cxn modelId="{782E7BA5-6BFE-4DC4-882B-5EBEE3CD6B35}" type="presOf" srcId="{B3B72A12-F531-4826-98F8-5C92A37D8AA4}" destId="{271E0AD7-B630-46B5-B5E4-E18FB8D36E7A}" srcOrd="0" destOrd="0" presId="urn:microsoft.com/office/officeart/2018/2/layout/IconVerticalSolidList"/>
    <dgm:cxn modelId="{168FE92F-608B-48C3-9E8C-30C77E74316B}" srcId="{65C29E00-6FB5-4784-859D-B1ACE587FCEE}" destId="{B3B72A12-F531-4826-98F8-5C92A37D8AA4}" srcOrd="5" destOrd="0" parTransId="{C9F33C51-6F68-4BF5-85EC-A38E4770BD30}" sibTransId="{8AE7E01C-3E7E-4C1D-B014-0DD5FA2B97AC}"/>
    <dgm:cxn modelId="{CB881BC4-5B57-4AC4-A512-5A9F16B2841F}" type="presParOf" srcId="{AF5A4A8B-EF35-4A8B-A0AC-774E510ACCE5}" destId="{AE9889A0-23F4-4FAF-BC28-A38894DB8DD5}" srcOrd="0" destOrd="0" presId="urn:microsoft.com/office/officeart/2018/2/layout/IconVerticalSolidList"/>
    <dgm:cxn modelId="{4EEC2357-56CB-4D4E-A2C0-2BD5D1BC52D3}" type="presParOf" srcId="{AE9889A0-23F4-4FAF-BC28-A38894DB8DD5}" destId="{6C4006DB-3AFE-43B7-B587-1AD4A80795B1}" srcOrd="0" destOrd="0" presId="urn:microsoft.com/office/officeart/2018/2/layout/IconVerticalSolidList"/>
    <dgm:cxn modelId="{F0EDD40D-EC9C-4972-A8D2-301980626AA6}" type="presParOf" srcId="{AE9889A0-23F4-4FAF-BC28-A38894DB8DD5}" destId="{E23FD5E5-6726-4EA2-9DEE-3C83F5F68FC3}" srcOrd="1" destOrd="0" presId="urn:microsoft.com/office/officeart/2018/2/layout/IconVerticalSolidList"/>
    <dgm:cxn modelId="{EC9AE9E6-C77B-4EFB-9C1E-D68C0ADC5221}" type="presParOf" srcId="{AE9889A0-23F4-4FAF-BC28-A38894DB8DD5}" destId="{C39C2C97-4825-498A-BC93-F138F8429EC7}" srcOrd="2" destOrd="0" presId="urn:microsoft.com/office/officeart/2018/2/layout/IconVerticalSolidList"/>
    <dgm:cxn modelId="{B373386F-ADA7-4D55-854A-41D75F12C0C8}" type="presParOf" srcId="{AE9889A0-23F4-4FAF-BC28-A38894DB8DD5}" destId="{0F396F27-A5BA-441F-A010-D228F8BE3DA1}" srcOrd="3" destOrd="0" presId="urn:microsoft.com/office/officeart/2018/2/layout/IconVerticalSolidList"/>
    <dgm:cxn modelId="{5FEF3573-AE73-4D13-8F27-86CE632E38DB}" type="presParOf" srcId="{AF5A4A8B-EF35-4A8B-A0AC-774E510ACCE5}" destId="{E15ADDDE-3D63-4015-8ADB-962F2D2818C3}" srcOrd="1" destOrd="0" presId="urn:microsoft.com/office/officeart/2018/2/layout/IconVerticalSolidList"/>
    <dgm:cxn modelId="{48DD5CCC-6BE4-45A2-8257-1AE274C848F0}" type="presParOf" srcId="{AF5A4A8B-EF35-4A8B-A0AC-774E510ACCE5}" destId="{10FD294E-4270-4816-94FD-25735428C87F}" srcOrd="2" destOrd="0" presId="urn:microsoft.com/office/officeart/2018/2/layout/IconVerticalSolidList"/>
    <dgm:cxn modelId="{991F872F-C2A7-4391-ADED-FC089ECAF118}" type="presParOf" srcId="{10FD294E-4270-4816-94FD-25735428C87F}" destId="{665A0AC5-B205-4746-A7E0-232E7FFFFE9E}" srcOrd="0" destOrd="0" presId="urn:microsoft.com/office/officeart/2018/2/layout/IconVerticalSolidList"/>
    <dgm:cxn modelId="{ABA4B4C4-C3A5-4D37-A4DA-06209CBE6204}" type="presParOf" srcId="{10FD294E-4270-4816-94FD-25735428C87F}" destId="{9C26FC78-C0C4-45F8-A2D0-DAC52A0727B4}" srcOrd="1" destOrd="0" presId="urn:microsoft.com/office/officeart/2018/2/layout/IconVerticalSolidList"/>
    <dgm:cxn modelId="{E2EB97D2-7F64-4A50-8C12-2512300826F9}" type="presParOf" srcId="{10FD294E-4270-4816-94FD-25735428C87F}" destId="{1D664461-A8CB-48F5-B32A-50484D758789}" srcOrd="2" destOrd="0" presId="urn:microsoft.com/office/officeart/2018/2/layout/IconVerticalSolidList"/>
    <dgm:cxn modelId="{E8A4AC3E-6257-4CEE-964B-0858359EE3BB}" type="presParOf" srcId="{10FD294E-4270-4816-94FD-25735428C87F}" destId="{531CD61B-E3E7-4DB4-B4BA-E58AAF4A7090}" srcOrd="3" destOrd="0" presId="urn:microsoft.com/office/officeart/2018/2/layout/IconVerticalSolidList"/>
    <dgm:cxn modelId="{677F0CCE-63CE-433A-9811-BF94CC530FCD}" type="presParOf" srcId="{AF5A4A8B-EF35-4A8B-A0AC-774E510ACCE5}" destId="{4EE34203-2AEF-4C8F-8929-F7EFE8AE4EB1}" srcOrd="3" destOrd="0" presId="urn:microsoft.com/office/officeart/2018/2/layout/IconVerticalSolidList"/>
    <dgm:cxn modelId="{4727D693-3534-4D2F-956D-60444B2CBF64}" type="presParOf" srcId="{AF5A4A8B-EF35-4A8B-A0AC-774E510ACCE5}" destId="{593A0287-B9E7-4820-BEA3-BD234BAE2029}" srcOrd="4" destOrd="0" presId="urn:microsoft.com/office/officeart/2018/2/layout/IconVerticalSolidList"/>
    <dgm:cxn modelId="{BBF0BDDA-43AB-40CA-BFF6-D842D1870EC6}" type="presParOf" srcId="{593A0287-B9E7-4820-BEA3-BD234BAE2029}" destId="{762F9D6E-E663-4F82-987C-208FDE7A6AAA}" srcOrd="0" destOrd="0" presId="urn:microsoft.com/office/officeart/2018/2/layout/IconVerticalSolidList"/>
    <dgm:cxn modelId="{68F9C33E-4E01-416A-B49D-881A960DFDDF}" type="presParOf" srcId="{593A0287-B9E7-4820-BEA3-BD234BAE2029}" destId="{C5FCA1C5-16AD-4ED8-A89B-5C4BB143DF9D}" srcOrd="1" destOrd="0" presId="urn:microsoft.com/office/officeart/2018/2/layout/IconVerticalSolidList"/>
    <dgm:cxn modelId="{AD74CA05-B727-44F3-A6A7-4B90E847B0A1}" type="presParOf" srcId="{593A0287-B9E7-4820-BEA3-BD234BAE2029}" destId="{823EB936-5A1F-4DA1-AC8B-44F8F22ACFB2}" srcOrd="2" destOrd="0" presId="urn:microsoft.com/office/officeart/2018/2/layout/IconVerticalSolidList"/>
    <dgm:cxn modelId="{45F85A2E-9583-4252-922A-76F86F5BD094}" type="presParOf" srcId="{593A0287-B9E7-4820-BEA3-BD234BAE2029}" destId="{D286B97E-CD37-4F99-82B9-ED6F566E5580}" srcOrd="3" destOrd="0" presId="urn:microsoft.com/office/officeart/2018/2/layout/IconVerticalSolidList"/>
    <dgm:cxn modelId="{934070AF-E38D-4A81-B5B5-CFB564FF3F3B}" type="presParOf" srcId="{AF5A4A8B-EF35-4A8B-A0AC-774E510ACCE5}" destId="{190ED155-1743-4A00-9C6D-D7E42648912D}" srcOrd="5" destOrd="0" presId="urn:microsoft.com/office/officeart/2018/2/layout/IconVerticalSolidList"/>
    <dgm:cxn modelId="{ABCF8ECA-A4F7-4B13-9F96-7796500EF293}" type="presParOf" srcId="{AF5A4A8B-EF35-4A8B-A0AC-774E510ACCE5}" destId="{E1B085DA-FFED-432B-A8FD-0B8CF5697B8D}" srcOrd="6" destOrd="0" presId="urn:microsoft.com/office/officeart/2018/2/layout/IconVerticalSolidList"/>
    <dgm:cxn modelId="{0F20DEF2-525C-4ED9-B53B-91D2FC843634}" type="presParOf" srcId="{E1B085DA-FFED-432B-A8FD-0B8CF5697B8D}" destId="{8E826D56-7418-4950-B90B-2D49BE92E2F2}" srcOrd="0" destOrd="0" presId="urn:microsoft.com/office/officeart/2018/2/layout/IconVerticalSolidList"/>
    <dgm:cxn modelId="{B4122753-A0F8-4EA4-A9F6-CE24A7E3F363}" type="presParOf" srcId="{E1B085DA-FFED-432B-A8FD-0B8CF5697B8D}" destId="{660B8E60-0C85-45AA-8093-92AFDB20CFA2}" srcOrd="1" destOrd="0" presId="urn:microsoft.com/office/officeart/2018/2/layout/IconVerticalSolidList"/>
    <dgm:cxn modelId="{510F0AAD-5109-4657-A609-424F05008251}" type="presParOf" srcId="{E1B085DA-FFED-432B-A8FD-0B8CF5697B8D}" destId="{15931210-0535-431F-B8E4-6420DE964D03}" srcOrd="2" destOrd="0" presId="urn:microsoft.com/office/officeart/2018/2/layout/IconVerticalSolidList"/>
    <dgm:cxn modelId="{83094CF9-CB6A-43A2-868D-E662882808B0}" type="presParOf" srcId="{E1B085DA-FFED-432B-A8FD-0B8CF5697B8D}" destId="{FD7E921C-0FFE-4264-974C-4AEDDF8DB62C}" srcOrd="3" destOrd="0" presId="urn:microsoft.com/office/officeart/2018/2/layout/IconVerticalSolidList"/>
    <dgm:cxn modelId="{0CAE6308-ADF5-4615-A646-AACA12B1FB1E}" type="presParOf" srcId="{AF5A4A8B-EF35-4A8B-A0AC-774E510ACCE5}" destId="{AF3D316F-0B52-4D4E-9BCB-B504F4F59F2F}" srcOrd="7" destOrd="0" presId="urn:microsoft.com/office/officeart/2018/2/layout/IconVerticalSolidList"/>
    <dgm:cxn modelId="{18287721-DCE7-460B-904E-FFD79680EE05}" type="presParOf" srcId="{AF5A4A8B-EF35-4A8B-A0AC-774E510ACCE5}" destId="{B6CF6625-EDC5-4477-91E9-5090B39B10D7}" srcOrd="8" destOrd="0" presId="urn:microsoft.com/office/officeart/2018/2/layout/IconVerticalSolidList"/>
    <dgm:cxn modelId="{972E354A-9DF4-4B03-9F25-517339A77A19}" type="presParOf" srcId="{B6CF6625-EDC5-4477-91E9-5090B39B10D7}" destId="{81E597C1-DA90-48CE-AA1E-8446C1130375}" srcOrd="0" destOrd="0" presId="urn:microsoft.com/office/officeart/2018/2/layout/IconVerticalSolidList"/>
    <dgm:cxn modelId="{3EAB6B60-5BE7-49C1-B100-594E9C7964E1}" type="presParOf" srcId="{B6CF6625-EDC5-4477-91E9-5090B39B10D7}" destId="{1CA3BEF0-AFE1-4759-AF97-A6C50537100A}" srcOrd="1" destOrd="0" presId="urn:microsoft.com/office/officeart/2018/2/layout/IconVerticalSolidList"/>
    <dgm:cxn modelId="{4B78A1B3-B70C-489E-860C-182D783CFE77}" type="presParOf" srcId="{B6CF6625-EDC5-4477-91E9-5090B39B10D7}" destId="{64BEF5E8-485B-470C-8402-8CE70013D1EE}" srcOrd="2" destOrd="0" presId="urn:microsoft.com/office/officeart/2018/2/layout/IconVerticalSolidList"/>
    <dgm:cxn modelId="{9CD8E324-009F-4DCF-9728-C21D9C9A5B0D}" type="presParOf" srcId="{B6CF6625-EDC5-4477-91E9-5090B39B10D7}" destId="{4DEA2C28-FEF2-4596-B240-623B4F0605EE}" srcOrd="3" destOrd="0" presId="urn:microsoft.com/office/officeart/2018/2/layout/IconVerticalSolidList"/>
    <dgm:cxn modelId="{95FFA95A-252A-4B24-AB2C-F4B97B4F6441}" type="presParOf" srcId="{AF5A4A8B-EF35-4A8B-A0AC-774E510ACCE5}" destId="{9E19C275-8E12-4F06-8111-AF89D693506E}" srcOrd="9" destOrd="0" presId="urn:microsoft.com/office/officeart/2018/2/layout/IconVerticalSolidList"/>
    <dgm:cxn modelId="{4D0B8857-465F-430E-A48A-703039A4F9BC}" type="presParOf" srcId="{AF5A4A8B-EF35-4A8B-A0AC-774E510ACCE5}" destId="{3E40BEEC-8AFF-450A-BA4B-5FA5D54A1377}" srcOrd="10" destOrd="0" presId="urn:microsoft.com/office/officeart/2018/2/layout/IconVerticalSolidList"/>
    <dgm:cxn modelId="{EAEA0443-C16D-49CF-8930-23B9C9FEA76F}" type="presParOf" srcId="{3E40BEEC-8AFF-450A-BA4B-5FA5D54A1377}" destId="{23D6A0C4-2C3E-493B-9F8A-E98AC5A400CD}" srcOrd="0" destOrd="0" presId="urn:microsoft.com/office/officeart/2018/2/layout/IconVerticalSolidList"/>
    <dgm:cxn modelId="{AAA61C9D-981C-4E84-A3F6-7DAC15504FF6}" type="presParOf" srcId="{3E40BEEC-8AFF-450A-BA4B-5FA5D54A1377}" destId="{C785972E-6CCD-4A4F-AFC1-EB13BAB423CE}" srcOrd="1" destOrd="0" presId="urn:microsoft.com/office/officeart/2018/2/layout/IconVerticalSolidList"/>
    <dgm:cxn modelId="{091B7446-C72E-46AB-BBD5-BE9B72CBDE5C}" type="presParOf" srcId="{3E40BEEC-8AFF-450A-BA4B-5FA5D54A1377}" destId="{41F586A8-95EA-4642-AB38-2C99BE686973}" srcOrd="2" destOrd="0" presId="urn:microsoft.com/office/officeart/2018/2/layout/IconVerticalSolidList"/>
    <dgm:cxn modelId="{934AB4F3-1F9D-440B-BFDC-BAB82AA95449}" type="presParOf" srcId="{3E40BEEC-8AFF-450A-BA4B-5FA5D54A1377}" destId="{271E0AD7-B630-46B5-B5E4-E18FB8D36E7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406546-02FF-4376-8A2F-173FBFC8EC97}" type="doc">
      <dgm:prSet loTypeId="urn:microsoft.com/office/officeart/2008/layout/RadialCluster" loCatId="cycle" qsTypeId="urn:microsoft.com/office/officeart/2005/8/quickstyle/simple3" qsCatId="simple" csTypeId="urn:microsoft.com/office/officeart/2005/8/colors/colorful4" csCatId="colorful" phldr="1"/>
      <dgm:spPr/>
      <dgm:t>
        <a:bodyPr/>
        <a:lstStyle/>
        <a:p>
          <a:endParaRPr lang="es-EC"/>
        </a:p>
      </dgm:t>
    </dgm:pt>
    <dgm:pt modelId="{284EB8E7-724B-451B-9AE6-2CD4117F22C3}">
      <dgm:prSet phldrT="[Texto]" custT="1"/>
      <dgm:spPr>
        <a:solidFill>
          <a:schemeClr val="bg2">
            <a:lumMod val="90000"/>
          </a:schemeClr>
        </a:solidFill>
      </dgm:spPr>
      <dgm:t>
        <a:bodyPr/>
        <a:lstStyle/>
        <a:p>
          <a:pPr>
            <a:lnSpc>
              <a:spcPct val="100000"/>
            </a:lnSpc>
            <a:spcBef>
              <a:spcPts val="0"/>
            </a:spcBef>
            <a:spcAft>
              <a:spcPts val="0"/>
            </a:spcAft>
          </a:pPr>
          <a:r>
            <a:rPr lang="es-EC" sz="1000" b="1">
              <a:latin typeface="Arial" panose="020B0604020202020204" pitchFamily="34" charset="0"/>
              <a:cs typeface="Arial" panose="020B0604020202020204" pitchFamily="34" charset="0"/>
            </a:rPr>
            <a:t>Marco VAL IT</a:t>
          </a:r>
        </a:p>
      </dgm:t>
    </dgm:pt>
    <dgm:pt modelId="{586E9CA0-E1AB-49D8-A5A8-905FB227B135}" type="parTrans" cxnId="{50B9FAAA-395C-4551-89C2-E1F7C0365188}">
      <dgm:prSet/>
      <dgm:spPr/>
      <dgm:t>
        <a:bodyPr/>
        <a:lstStyle/>
        <a:p>
          <a:pPr>
            <a:lnSpc>
              <a:spcPct val="100000"/>
            </a:lnSpc>
            <a:spcBef>
              <a:spcPts val="0"/>
            </a:spcBef>
            <a:spcAft>
              <a:spcPts val="0"/>
            </a:spcAft>
          </a:pPr>
          <a:endParaRPr lang="es-EC" sz="1000">
            <a:latin typeface="Arial" panose="020B0604020202020204" pitchFamily="34" charset="0"/>
            <a:cs typeface="Arial" panose="020B0604020202020204" pitchFamily="34" charset="0"/>
          </a:endParaRPr>
        </a:p>
      </dgm:t>
    </dgm:pt>
    <dgm:pt modelId="{9B3F4B72-770E-46A4-B19E-EBD60FDF6897}" type="sibTrans" cxnId="{50B9FAAA-395C-4551-89C2-E1F7C0365188}">
      <dgm:prSet/>
      <dgm:spPr/>
      <dgm:t>
        <a:bodyPr/>
        <a:lstStyle/>
        <a:p>
          <a:pPr>
            <a:lnSpc>
              <a:spcPct val="100000"/>
            </a:lnSpc>
            <a:spcBef>
              <a:spcPts val="0"/>
            </a:spcBef>
            <a:spcAft>
              <a:spcPts val="0"/>
            </a:spcAft>
          </a:pPr>
          <a:endParaRPr lang="es-EC" sz="1000">
            <a:latin typeface="Arial" panose="020B0604020202020204" pitchFamily="34" charset="0"/>
            <a:cs typeface="Arial" panose="020B0604020202020204" pitchFamily="34" charset="0"/>
          </a:endParaRPr>
        </a:p>
      </dgm:t>
    </dgm:pt>
    <dgm:pt modelId="{EBC6A324-1658-481B-AF37-7769FDFB03E4}">
      <dgm:prSet phldrT="[Texto]" custT="1"/>
      <dgm:spPr>
        <a:solidFill>
          <a:schemeClr val="accent5"/>
        </a:solidFill>
      </dgm:spPr>
      <dgm:t>
        <a:bodyPr/>
        <a:lstStyle/>
        <a:p>
          <a:pPr>
            <a:lnSpc>
              <a:spcPct val="100000"/>
            </a:lnSpc>
            <a:spcBef>
              <a:spcPts val="0"/>
            </a:spcBef>
            <a:spcAft>
              <a:spcPts val="0"/>
            </a:spcAft>
          </a:pPr>
          <a:r>
            <a:rPr lang="es-EC" sz="1000" b="1" dirty="0">
              <a:solidFill>
                <a:schemeClr val="bg1"/>
              </a:solidFill>
              <a:latin typeface="Arial" panose="020B0604020202020204" pitchFamily="34" charset="0"/>
              <a:cs typeface="Arial" panose="020B0604020202020204" pitchFamily="34" charset="0"/>
            </a:rPr>
            <a:t>Guías Técnicas</a:t>
          </a:r>
        </a:p>
      </dgm:t>
    </dgm:pt>
    <dgm:pt modelId="{45098263-9BC3-4C78-B59E-8039F070CEDA}" type="parTrans" cxnId="{3E310C5B-CD13-475D-820E-ADA2A66A1011}">
      <dgm:prSet custT="1"/>
      <dgm:spPr/>
      <dgm:t>
        <a:bodyPr/>
        <a:lstStyle/>
        <a:p>
          <a:pPr>
            <a:lnSpc>
              <a:spcPct val="100000"/>
            </a:lnSpc>
            <a:spcBef>
              <a:spcPts val="0"/>
            </a:spcBef>
            <a:spcAft>
              <a:spcPts val="0"/>
            </a:spcAft>
          </a:pPr>
          <a:endParaRPr lang="es-EC" sz="1000">
            <a:latin typeface="Arial" panose="020B0604020202020204" pitchFamily="34" charset="0"/>
            <a:cs typeface="Arial" panose="020B0604020202020204" pitchFamily="34" charset="0"/>
          </a:endParaRPr>
        </a:p>
      </dgm:t>
    </dgm:pt>
    <dgm:pt modelId="{34222D8A-49BD-4397-B89D-96E3918612F7}" type="sibTrans" cxnId="{3E310C5B-CD13-475D-820E-ADA2A66A1011}">
      <dgm:prSet/>
      <dgm:spPr/>
      <dgm:t>
        <a:bodyPr/>
        <a:lstStyle/>
        <a:p>
          <a:pPr>
            <a:lnSpc>
              <a:spcPct val="100000"/>
            </a:lnSpc>
            <a:spcBef>
              <a:spcPts val="0"/>
            </a:spcBef>
            <a:spcAft>
              <a:spcPts val="0"/>
            </a:spcAft>
          </a:pPr>
          <a:endParaRPr lang="es-EC" sz="1000">
            <a:latin typeface="Arial" panose="020B0604020202020204" pitchFamily="34" charset="0"/>
            <a:cs typeface="Arial" panose="020B0604020202020204" pitchFamily="34" charset="0"/>
          </a:endParaRPr>
        </a:p>
      </dgm:t>
    </dgm:pt>
    <dgm:pt modelId="{59C6F4E7-C721-4924-AE86-AAA7F03F0A21}">
      <dgm:prSet phldrT="[Texto]" custT="1"/>
      <dgm:spPr>
        <a:solidFill>
          <a:srgbClr val="92D050"/>
        </a:solidFill>
      </dgm:spPr>
      <dgm:t>
        <a:bodyPr/>
        <a:lstStyle/>
        <a:p>
          <a:pPr>
            <a:lnSpc>
              <a:spcPct val="100000"/>
            </a:lnSpc>
            <a:spcBef>
              <a:spcPts val="0"/>
            </a:spcBef>
            <a:spcAft>
              <a:spcPts val="0"/>
            </a:spcAft>
          </a:pPr>
          <a:r>
            <a:rPr lang="es-EC" sz="1000" b="1">
              <a:solidFill>
                <a:schemeClr val="bg1"/>
              </a:solidFill>
              <a:latin typeface="Arial" panose="020B0604020202020204" pitchFamily="34" charset="0"/>
              <a:cs typeface="Arial" panose="020B0604020202020204" pitchFamily="34" charset="0"/>
            </a:rPr>
            <a:t>Intercambio empresarial</a:t>
          </a:r>
        </a:p>
      </dgm:t>
    </dgm:pt>
    <dgm:pt modelId="{BD3D732D-367F-437D-968D-61829C09D89E}" type="parTrans" cxnId="{44AF41F9-87D1-4CA4-8E38-F0E5C44CEB2C}">
      <dgm:prSet custT="1"/>
      <dgm:spPr/>
      <dgm:t>
        <a:bodyPr/>
        <a:lstStyle/>
        <a:p>
          <a:pPr>
            <a:lnSpc>
              <a:spcPct val="100000"/>
            </a:lnSpc>
            <a:spcBef>
              <a:spcPts val="0"/>
            </a:spcBef>
            <a:spcAft>
              <a:spcPts val="0"/>
            </a:spcAft>
          </a:pPr>
          <a:endParaRPr lang="es-EC" sz="1000">
            <a:latin typeface="Arial" panose="020B0604020202020204" pitchFamily="34" charset="0"/>
            <a:cs typeface="Arial" panose="020B0604020202020204" pitchFamily="34" charset="0"/>
          </a:endParaRPr>
        </a:p>
      </dgm:t>
    </dgm:pt>
    <dgm:pt modelId="{20D1303B-DD8E-4E55-B87C-B5513A70138E}" type="sibTrans" cxnId="{44AF41F9-87D1-4CA4-8E38-F0E5C44CEB2C}">
      <dgm:prSet/>
      <dgm:spPr/>
      <dgm:t>
        <a:bodyPr/>
        <a:lstStyle/>
        <a:p>
          <a:pPr>
            <a:lnSpc>
              <a:spcPct val="100000"/>
            </a:lnSpc>
            <a:spcBef>
              <a:spcPts val="0"/>
            </a:spcBef>
            <a:spcAft>
              <a:spcPts val="0"/>
            </a:spcAft>
          </a:pPr>
          <a:endParaRPr lang="es-EC" sz="1000">
            <a:latin typeface="Arial" panose="020B0604020202020204" pitchFamily="34" charset="0"/>
            <a:cs typeface="Arial" panose="020B0604020202020204" pitchFamily="34" charset="0"/>
          </a:endParaRPr>
        </a:p>
      </dgm:t>
    </dgm:pt>
    <dgm:pt modelId="{F31FC755-F8C4-4932-A850-A830758F6A93}">
      <dgm:prSet phldrT="[Texto]" custT="1"/>
      <dgm:spPr>
        <a:solidFill>
          <a:srgbClr val="92D050"/>
        </a:solidFill>
      </dgm:spPr>
      <dgm:t>
        <a:bodyPr/>
        <a:lstStyle/>
        <a:p>
          <a:pPr>
            <a:lnSpc>
              <a:spcPct val="100000"/>
            </a:lnSpc>
            <a:spcBef>
              <a:spcPts val="0"/>
            </a:spcBef>
            <a:spcAft>
              <a:spcPts val="0"/>
            </a:spcAft>
          </a:pPr>
          <a:r>
            <a:rPr lang="es-EC" sz="1000" b="1">
              <a:solidFill>
                <a:schemeClr val="bg1"/>
              </a:solidFill>
              <a:latin typeface="Arial" panose="020B0604020202020204" pitchFamily="34" charset="0"/>
              <a:cs typeface="Arial" panose="020B0604020202020204" pitchFamily="34" charset="0"/>
            </a:rPr>
            <a:t>Influencia de la comunidad</a:t>
          </a:r>
        </a:p>
      </dgm:t>
    </dgm:pt>
    <dgm:pt modelId="{B51D8C97-DF2B-494E-BA37-CB46594933BC}" type="parTrans" cxnId="{6EBBF1DE-05D9-4A7E-81A3-D07710C67C39}">
      <dgm:prSet custT="1"/>
      <dgm:spPr/>
      <dgm:t>
        <a:bodyPr/>
        <a:lstStyle/>
        <a:p>
          <a:pPr>
            <a:lnSpc>
              <a:spcPct val="100000"/>
            </a:lnSpc>
            <a:spcBef>
              <a:spcPts val="0"/>
            </a:spcBef>
            <a:spcAft>
              <a:spcPts val="0"/>
            </a:spcAft>
          </a:pPr>
          <a:endParaRPr lang="es-EC" sz="1000">
            <a:latin typeface="Arial" panose="020B0604020202020204" pitchFamily="34" charset="0"/>
            <a:cs typeface="Arial" panose="020B0604020202020204" pitchFamily="34" charset="0"/>
          </a:endParaRPr>
        </a:p>
      </dgm:t>
    </dgm:pt>
    <dgm:pt modelId="{D0A76BA4-3837-4267-8599-12C848F93011}" type="sibTrans" cxnId="{6EBBF1DE-05D9-4A7E-81A3-D07710C67C39}">
      <dgm:prSet/>
      <dgm:spPr/>
      <dgm:t>
        <a:bodyPr/>
        <a:lstStyle/>
        <a:p>
          <a:pPr>
            <a:lnSpc>
              <a:spcPct val="100000"/>
            </a:lnSpc>
            <a:spcBef>
              <a:spcPts val="0"/>
            </a:spcBef>
            <a:spcAft>
              <a:spcPts val="0"/>
            </a:spcAft>
          </a:pPr>
          <a:endParaRPr lang="es-EC" sz="1000">
            <a:latin typeface="Arial" panose="020B0604020202020204" pitchFamily="34" charset="0"/>
            <a:cs typeface="Arial" panose="020B0604020202020204" pitchFamily="34" charset="0"/>
          </a:endParaRPr>
        </a:p>
      </dgm:t>
    </dgm:pt>
    <dgm:pt modelId="{788A36B9-28F4-41D1-9228-809E9914A443}">
      <dgm:prSet phldrT="[Texto]" custT="1"/>
      <dgm:spPr>
        <a:solidFill>
          <a:srgbClr val="E81CA4"/>
        </a:solidFill>
      </dgm:spPr>
      <dgm:t>
        <a:bodyPr/>
        <a:lstStyle/>
        <a:p>
          <a:pPr>
            <a:lnSpc>
              <a:spcPct val="100000"/>
            </a:lnSpc>
            <a:spcBef>
              <a:spcPts val="0"/>
            </a:spcBef>
            <a:spcAft>
              <a:spcPts val="0"/>
            </a:spcAft>
          </a:pPr>
          <a:r>
            <a:rPr lang="es-EC" sz="1000" b="1">
              <a:solidFill>
                <a:schemeClr val="bg1"/>
              </a:solidFill>
              <a:latin typeface="Arial" panose="020B0604020202020204" pitchFamily="34" charset="0"/>
              <a:cs typeface="Arial" panose="020B0604020202020204" pitchFamily="34" charset="0"/>
            </a:rPr>
            <a:t>Análisis empírico</a:t>
          </a:r>
        </a:p>
      </dgm:t>
    </dgm:pt>
    <dgm:pt modelId="{CE3EA015-9787-4ECF-964A-9AB1A6C0369D}" type="parTrans" cxnId="{B43AD9DE-1ACB-4994-B66E-E5E641985005}">
      <dgm:prSet custT="1"/>
      <dgm:spPr/>
      <dgm:t>
        <a:bodyPr/>
        <a:lstStyle/>
        <a:p>
          <a:pPr>
            <a:lnSpc>
              <a:spcPct val="100000"/>
            </a:lnSpc>
            <a:spcBef>
              <a:spcPts val="0"/>
            </a:spcBef>
            <a:spcAft>
              <a:spcPts val="0"/>
            </a:spcAft>
          </a:pPr>
          <a:endParaRPr lang="es-EC" sz="1000">
            <a:latin typeface="Arial" panose="020B0604020202020204" pitchFamily="34" charset="0"/>
            <a:cs typeface="Arial" panose="020B0604020202020204" pitchFamily="34" charset="0"/>
          </a:endParaRPr>
        </a:p>
      </dgm:t>
    </dgm:pt>
    <dgm:pt modelId="{00F72279-7805-4FCB-BA8A-222880E3059C}" type="sibTrans" cxnId="{B43AD9DE-1ACB-4994-B66E-E5E641985005}">
      <dgm:prSet/>
      <dgm:spPr/>
      <dgm:t>
        <a:bodyPr/>
        <a:lstStyle/>
        <a:p>
          <a:pPr>
            <a:lnSpc>
              <a:spcPct val="100000"/>
            </a:lnSpc>
            <a:spcBef>
              <a:spcPts val="0"/>
            </a:spcBef>
            <a:spcAft>
              <a:spcPts val="0"/>
            </a:spcAft>
          </a:pPr>
          <a:endParaRPr lang="es-EC" sz="1000">
            <a:latin typeface="Arial" panose="020B0604020202020204" pitchFamily="34" charset="0"/>
            <a:cs typeface="Arial" panose="020B0604020202020204" pitchFamily="34" charset="0"/>
          </a:endParaRPr>
        </a:p>
      </dgm:t>
    </dgm:pt>
    <dgm:pt modelId="{CC8CAB35-6502-4331-AE43-75B2F5DF4946}">
      <dgm:prSet phldrT="[Texto]" custT="1"/>
      <dgm:spPr>
        <a:solidFill>
          <a:schemeClr val="accent5"/>
        </a:solidFill>
      </dgm:spPr>
      <dgm:t>
        <a:bodyPr/>
        <a:lstStyle/>
        <a:p>
          <a:pPr>
            <a:lnSpc>
              <a:spcPct val="100000"/>
            </a:lnSpc>
            <a:spcBef>
              <a:spcPts val="0"/>
            </a:spcBef>
            <a:spcAft>
              <a:spcPts val="0"/>
            </a:spcAft>
          </a:pPr>
          <a:r>
            <a:rPr lang="es-EC" sz="1000" b="1">
              <a:solidFill>
                <a:schemeClr val="bg1"/>
              </a:solidFill>
              <a:latin typeface="Arial" panose="020B0604020202020204" pitchFamily="34" charset="0"/>
              <a:cs typeface="Arial" panose="020B0604020202020204" pitchFamily="34" charset="0"/>
            </a:rPr>
            <a:t>Casos</a:t>
          </a:r>
        </a:p>
      </dgm:t>
    </dgm:pt>
    <dgm:pt modelId="{EF685B49-D0AA-4B4D-8F03-CD54FDDF5DE2}" type="parTrans" cxnId="{093DBA04-9297-4C15-8AB7-34B333587F94}">
      <dgm:prSet custT="1"/>
      <dgm:spPr/>
      <dgm:t>
        <a:bodyPr/>
        <a:lstStyle/>
        <a:p>
          <a:pPr>
            <a:lnSpc>
              <a:spcPct val="100000"/>
            </a:lnSpc>
            <a:spcBef>
              <a:spcPts val="0"/>
            </a:spcBef>
            <a:spcAft>
              <a:spcPts val="0"/>
            </a:spcAft>
          </a:pPr>
          <a:endParaRPr lang="es-EC" sz="1000">
            <a:latin typeface="Arial" panose="020B0604020202020204" pitchFamily="34" charset="0"/>
            <a:cs typeface="Arial" panose="020B0604020202020204" pitchFamily="34" charset="0"/>
          </a:endParaRPr>
        </a:p>
      </dgm:t>
    </dgm:pt>
    <dgm:pt modelId="{A2B2514C-9BAA-41A8-981E-2CB6A7196147}" type="sibTrans" cxnId="{093DBA04-9297-4C15-8AB7-34B333587F94}">
      <dgm:prSet/>
      <dgm:spPr/>
      <dgm:t>
        <a:bodyPr/>
        <a:lstStyle/>
        <a:p>
          <a:pPr>
            <a:lnSpc>
              <a:spcPct val="100000"/>
            </a:lnSpc>
            <a:spcBef>
              <a:spcPts val="0"/>
            </a:spcBef>
            <a:spcAft>
              <a:spcPts val="0"/>
            </a:spcAft>
          </a:pPr>
          <a:endParaRPr lang="es-EC" sz="1000">
            <a:latin typeface="Arial" panose="020B0604020202020204" pitchFamily="34" charset="0"/>
            <a:cs typeface="Arial" panose="020B0604020202020204" pitchFamily="34" charset="0"/>
          </a:endParaRPr>
        </a:p>
      </dgm:t>
    </dgm:pt>
    <dgm:pt modelId="{A4AF1C6B-38B1-4A07-AC13-BE7E6670B7DD}">
      <dgm:prSet phldrT="[Texto]" custT="1"/>
      <dgm:spPr>
        <a:solidFill>
          <a:srgbClr val="E81CA4"/>
        </a:solidFill>
      </dgm:spPr>
      <dgm:t>
        <a:bodyPr/>
        <a:lstStyle/>
        <a:p>
          <a:pPr>
            <a:lnSpc>
              <a:spcPct val="100000"/>
            </a:lnSpc>
            <a:spcBef>
              <a:spcPts val="0"/>
            </a:spcBef>
            <a:spcAft>
              <a:spcPts val="0"/>
            </a:spcAft>
          </a:pPr>
          <a:r>
            <a:rPr lang="es-EC" sz="1000" b="1">
              <a:solidFill>
                <a:schemeClr val="bg1"/>
              </a:solidFill>
              <a:latin typeface="Arial" panose="020B0604020202020204" pitchFamily="34" charset="0"/>
              <a:cs typeface="Arial" panose="020B0604020202020204" pitchFamily="34" charset="0"/>
            </a:rPr>
            <a:t>Benchmarking</a:t>
          </a:r>
        </a:p>
      </dgm:t>
    </dgm:pt>
    <dgm:pt modelId="{E29EB3D1-C7DE-4793-8FDC-A6EA79A37934}" type="parTrans" cxnId="{86CBD809-5883-47C9-8E8C-478D7907EF00}">
      <dgm:prSet custT="1"/>
      <dgm:spPr/>
      <dgm:t>
        <a:bodyPr/>
        <a:lstStyle/>
        <a:p>
          <a:pPr>
            <a:lnSpc>
              <a:spcPct val="100000"/>
            </a:lnSpc>
            <a:spcBef>
              <a:spcPts val="0"/>
            </a:spcBef>
            <a:spcAft>
              <a:spcPts val="0"/>
            </a:spcAft>
          </a:pPr>
          <a:endParaRPr lang="es-EC" sz="1000">
            <a:latin typeface="Arial" panose="020B0604020202020204" pitchFamily="34" charset="0"/>
            <a:cs typeface="Arial" panose="020B0604020202020204" pitchFamily="34" charset="0"/>
          </a:endParaRPr>
        </a:p>
      </dgm:t>
    </dgm:pt>
    <dgm:pt modelId="{4FD2C76A-E979-420C-9CDA-B8888DA79A67}" type="sibTrans" cxnId="{86CBD809-5883-47C9-8E8C-478D7907EF00}">
      <dgm:prSet/>
      <dgm:spPr/>
      <dgm:t>
        <a:bodyPr/>
        <a:lstStyle/>
        <a:p>
          <a:pPr>
            <a:lnSpc>
              <a:spcPct val="100000"/>
            </a:lnSpc>
            <a:spcBef>
              <a:spcPts val="0"/>
            </a:spcBef>
            <a:spcAft>
              <a:spcPts val="0"/>
            </a:spcAft>
          </a:pPr>
          <a:endParaRPr lang="es-EC" sz="1000">
            <a:latin typeface="Arial" panose="020B0604020202020204" pitchFamily="34" charset="0"/>
            <a:cs typeface="Arial" panose="020B0604020202020204" pitchFamily="34" charset="0"/>
          </a:endParaRPr>
        </a:p>
      </dgm:t>
    </dgm:pt>
    <dgm:pt modelId="{5CF32B2C-6918-41B8-BFA7-4BA59A78ED8E}" type="pres">
      <dgm:prSet presAssocID="{74406546-02FF-4376-8A2F-173FBFC8EC97}" presName="Name0" presStyleCnt="0">
        <dgm:presLayoutVars>
          <dgm:chMax val="1"/>
          <dgm:chPref val="1"/>
          <dgm:dir/>
          <dgm:animOne val="branch"/>
          <dgm:animLvl val="lvl"/>
        </dgm:presLayoutVars>
      </dgm:prSet>
      <dgm:spPr/>
      <dgm:t>
        <a:bodyPr/>
        <a:lstStyle/>
        <a:p>
          <a:endParaRPr lang="es-ES"/>
        </a:p>
      </dgm:t>
    </dgm:pt>
    <dgm:pt modelId="{ED598AC9-A321-4198-9F33-E9E383CA9E67}" type="pres">
      <dgm:prSet presAssocID="{284EB8E7-724B-451B-9AE6-2CD4117F22C3}" presName="singleCycle" presStyleCnt="0"/>
      <dgm:spPr/>
    </dgm:pt>
    <dgm:pt modelId="{28DDC7A4-58C4-43F4-BC24-0384BC0955BA}" type="pres">
      <dgm:prSet presAssocID="{284EB8E7-724B-451B-9AE6-2CD4117F22C3}" presName="singleCenter" presStyleLbl="node1" presStyleIdx="0" presStyleCnt="7" custScaleY="44376">
        <dgm:presLayoutVars>
          <dgm:chMax val="7"/>
          <dgm:chPref val="7"/>
        </dgm:presLayoutVars>
      </dgm:prSet>
      <dgm:spPr/>
      <dgm:t>
        <a:bodyPr/>
        <a:lstStyle/>
        <a:p>
          <a:endParaRPr lang="es-ES"/>
        </a:p>
      </dgm:t>
    </dgm:pt>
    <dgm:pt modelId="{48FCF29D-3F5F-44BF-A490-C27895402AD1}" type="pres">
      <dgm:prSet presAssocID="{45098263-9BC3-4C78-B59E-8039F070CEDA}" presName="Name56" presStyleLbl="parChTrans1D2" presStyleIdx="0" presStyleCnt="6"/>
      <dgm:spPr/>
      <dgm:t>
        <a:bodyPr/>
        <a:lstStyle/>
        <a:p>
          <a:endParaRPr lang="es-ES"/>
        </a:p>
      </dgm:t>
    </dgm:pt>
    <dgm:pt modelId="{3B8F841A-78EA-4610-8941-915AEE9D1EA4}" type="pres">
      <dgm:prSet presAssocID="{EBC6A324-1658-481B-AF37-7769FDFB03E4}" presName="text0" presStyleLbl="node1" presStyleIdx="1" presStyleCnt="7" custScaleX="152636">
        <dgm:presLayoutVars>
          <dgm:bulletEnabled val="1"/>
        </dgm:presLayoutVars>
      </dgm:prSet>
      <dgm:spPr/>
      <dgm:t>
        <a:bodyPr/>
        <a:lstStyle/>
        <a:p>
          <a:endParaRPr lang="es-ES"/>
        </a:p>
      </dgm:t>
    </dgm:pt>
    <dgm:pt modelId="{78365BFC-E96E-40BB-B8BC-AC8B9EF7F839}" type="pres">
      <dgm:prSet presAssocID="{BD3D732D-367F-437D-968D-61829C09D89E}" presName="Name56" presStyleLbl="parChTrans1D2" presStyleIdx="1" presStyleCnt="6"/>
      <dgm:spPr/>
      <dgm:t>
        <a:bodyPr/>
        <a:lstStyle/>
        <a:p>
          <a:endParaRPr lang="es-ES"/>
        </a:p>
      </dgm:t>
    </dgm:pt>
    <dgm:pt modelId="{4411BFE3-9690-4C6C-A1D4-48EF5200E1C5}" type="pres">
      <dgm:prSet presAssocID="{59C6F4E7-C721-4924-AE86-AAA7F03F0A21}" presName="text0" presStyleLbl="node1" presStyleIdx="2" presStyleCnt="7" custScaleX="166709">
        <dgm:presLayoutVars>
          <dgm:bulletEnabled val="1"/>
        </dgm:presLayoutVars>
      </dgm:prSet>
      <dgm:spPr/>
      <dgm:t>
        <a:bodyPr/>
        <a:lstStyle/>
        <a:p>
          <a:endParaRPr lang="es-ES"/>
        </a:p>
      </dgm:t>
    </dgm:pt>
    <dgm:pt modelId="{417FB298-F999-49D8-BE3A-F8FD2303E59A}" type="pres">
      <dgm:prSet presAssocID="{B51D8C97-DF2B-494E-BA37-CB46594933BC}" presName="Name56" presStyleLbl="parChTrans1D2" presStyleIdx="2" presStyleCnt="6"/>
      <dgm:spPr/>
      <dgm:t>
        <a:bodyPr/>
        <a:lstStyle/>
        <a:p>
          <a:endParaRPr lang="es-ES"/>
        </a:p>
      </dgm:t>
    </dgm:pt>
    <dgm:pt modelId="{39A7E597-DE93-4488-B0B2-18BE7D860604}" type="pres">
      <dgm:prSet presAssocID="{F31FC755-F8C4-4932-A850-A830758F6A93}" presName="text0" presStyleLbl="node1" presStyleIdx="3" presStyleCnt="7" custScaleX="162956">
        <dgm:presLayoutVars>
          <dgm:bulletEnabled val="1"/>
        </dgm:presLayoutVars>
      </dgm:prSet>
      <dgm:spPr/>
      <dgm:t>
        <a:bodyPr/>
        <a:lstStyle/>
        <a:p>
          <a:endParaRPr lang="es-ES"/>
        </a:p>
      </dgm:t>
    </dgm:pt>
    <dgm:pt modelId="{4BABAE42-D372-4D54-B391-4CD88C6C48BC}" type="pres">
      <dgm:prSet presAssocID="{EF685B49-D0AA-4B4D-8F03-CD54FDDF5DE2}" presName="Name56" presStyleLbl="parChTrans1D2" presStyleIdx="3" presStyleCnt="6"/>
      <dgm:spPr/>
      <dgm:t>
        <a:bodyPr/>
        <a:lstStyle/>
        <a:p>
          <a:endParaRPr lang="es-ES"/>
        </a:p>
      </dgm:t>
    </dgm:pt>
    <dgm:pt modelId="{63475725-5110-4450-B40F-F7BCF9C9344E}" type="pres">
      <dgm:prSet presAssocID="{CC8CAB35-6502-4331-AE43-75B2F5DF4946}" presName="text0" presStyleLbl="node1" presStyleIdx="4" presStyleCnt="7" custScaleX="158797">
        <dgm:presLayoutVars>
          <dgm:bulletEnabled val="1"/>
        </dgm:presLayoutVars>
      </dgm:prSet>
      <dgm:spPr/>
      <dgm:t>
        <a:bodyPr/>
        <a:lstStyle/>
        <a:p>
          <a:endParaRPr lang="es-ES"/>
        </a:p>
      </dgm:t>
    </dgm:pt>
    <dgm:pt modelId="{62962C5B-D839-48EB-B70C-D14811D0918A}" type="pres">
      <dgm:prSet presAssocID="{E29EB3D1-C7DE-4793-8FDC-A6EA79A37934}" presName="Name56" presStyleLbl="parChTrans1D2" presStyleIdx="4" presStyleCnt="6"/>
      <dgm:spPr/>
      <dgm:t>
        <a:bodyPr/>
        <a:lstStyle/>
        <a:p>
          <a:endParaRPr lang="es-ES"/>
        </a:p>
      </dgm:t>
    </dgm:pt>
    <dgm:pt modelId="{018FC018-A908-4E2E-9641-B185096E868C}" type="pres">
      <dgm:prSet presAssocID="{A4AF1C6B-38B1-4A07-AC13-BE7E6670B7DD}" presName="text0" presStyleLbl="node1" presStyleIdx="5" presStyleCnt="7" custScaleX="177069">
        <dgm:presLayoutVars>
          <dgm:bulletEnabled val="1"/>
        </dgm:presLayoutVars>
      </dgm:prSet>
      <dgm:spPr/>
      <dgm:t>
        <a:bodyPr/>
        <a:lstStyle/>
        <a:p>
          <a:endParaRPr lang="es-ES"/>
        </a:p>
      </dgm:t>
    </dgm:pt>
    <dgm:pt modelId="{8451CC5C-7E10-4ED9-941A-79BCEA472583}" type="pres">
      <dgm:prSet presAssocID="{CE3EA015-9787-4ECF-964A-9AB1A6C0369D}" presName="Name56" presStyleLbl="parChTrans1D2" presStyleIdx="5" presStyleCnt="6"/>
      <dgm:spPr/>
      <dgm:t>
        <a:bodyPr/>
        <a:lstStyle/>
        <a:p>
          <a:endParaRPr lang="es-ES"/>
        </a:p>
      </dgm:t>
    </dgm:pt>
    <dgm:pt modelId="{DEF6E45C-C59E-4E73-94D9-DA421E2A130B}" type="pres">
      <dgm:prSet presAssocID="{788A36B9-28F4-41D1-9228-809E9914A443}" presName="text0" presStyleLbl="node1" presStyleIdx="6" presStyleCnt="7" custScaleX="151379">
        <dgm:presLayoutVars>
          <dgm:bulletEnabled val="1"/>
        </dgm:presLayoutVars>
      </dgm:prSet>
      <dgm:spPr/>
      <dgm:t>
        <a:bodyPr/>
        <a:lstStyle/>
        <a:p>
          <a:endParaRPr lang="es-ES"/>
        </a:p>
      </dgm:t>
    </dgm:pt>
  </dgm:ptLst>
  <dgm:cxnLst>
    <dgm:cxn modelId="{1B9929A1-04E9-4584-BB3B-898FAB902828}" type="presOf" srcId="{CC8CAB35-6502-4331-AE43-75B2F5DF4946}" destId="{63475725-5110-4450-B40F-F7BCF9C9344E}" srcOrd="0" destOrd="0" presId="urn:microsoft.com/office/officeart/2008/layout/RadialCluster"/>
    <dgm:cxn modelId="{86CBD809-5883-47C9-8E8C-478D7907EF00}" srcId="{284EB8E7-724B-451B-9AE6-2CD4117F22C3}" destId="{A4AF1C6B-38B1-4A07-AC13-BE7E6670B7DD}" srcOrd="4" destOrd="0" parTransId="{E29EB3D1-C7DE-4793-8FDC-A6EA79A37934}" sibTransId="{4FD2C76A-E979-420C-9CDA-B8888DA79A67}"/>
    <dgm:cxn modelId="{4C84EA7C-8AB1-4A34-A339-9DDD86A7162D}" type="presOf" srcId="{59C6F4E7-C721-4924-AE86-AAA7F03F0A21}" destId="{4411BFE3-9690-4C6C-A1D4-48EF5200E1C5}" srcOrd="0" destOrd="0" presId="urn:microsoft.com/office/officeart/2008/layout/RadialCluster"/>
    <dgm:cxn modelId="{81B5F375-54A5-4130-9D39-EAF9EBFC32CA}" type="presOf" srcId="{A4AF1C6B-38B1-4A07-AC13-BE7E6670B7DD}" destId="{018FC018-A908-4E2E-9641-B185096E868C}" srcOrd="0" destOrd="0" presId="urn:microsoft.com/office/officeart/2008/layout/RadialCluster"/>
    <dgm:cxn modelId="{6E1702CA-192D-4D47-A9CA-57F8FB62B66B}" type="presOf" srcId="{45098263-9BC3-4C78-B59E-8039F070CEDA}" destId="{48FCF29D-3F5F-44BF-A490-C27895402AD1}" srcOrd="0" destOrd="0" presId="urn:microsoft.com/office/officeart/2008/layout/RadialCluster"/>
    <dgm:cxn modelId="{C664F58E-76F1-47FE-8CF4-B1C8BA3FB5FF}" type="presOf" srcId="{E29EB3D1-C7DE-4793-8FDC-A6EA79A37934}" destId="{62962C5B-D839-48EB-B70C-D14811D0918A}" srcOrd="0" destOrd="0" presId="urn:microsoft.com/office/officeart/2008/layout/RadialCluster"/>
    <dgm:cxn modelId="{44AF41F9-87D1-4CA4-8E38-F0E5C44CEB2C}" srcId="{284EB8E7-724B-451B-9AE6-2CD4117F22C3}" destId="{59C6F4E7-C721-4924-AE86-AAA7F03F0A21}" srcOrd="1" destOrd="0" parTransId="{BD3D732D-367F-437D-968D-61829C09D89E}" sibTransId="{20D1303B-DD8E-4E55-B87C-B5513A70138E}"/>
    <dgm:cxn modelId="{093DBA04-9297-4C15-8AB7-34B333587F94}" srcId="{284EB8E7-724B-451B-9AE6-2CD4117F22C3}" destId="{CC8CAB35-6502-4331-AE43-75B2F5DF4946}" srcOrd="3" destOrd="0" parTransId="{EF685B49-D0AA-4B4D-8F03-CD54FDDF5DE2}" sibTransId="{A2B2514C-9BAA-41A8-981E-2CB6A7196147}"/>
    <dgm:cxn modelId="{F82D9361-971C-4B88-BDD6-2A1EF9EEA555}" type="presOf" srcId="{284EB8E7-724B-451B-9AE6-2CD4117F22C3}" destId="{28DDC7A4-58C4-43F4-BC24-0384BC0955BA}" srcOrd="0" destOrd="0" presId="urn:microsoft.com/office/officeart/2008/layout/RadialCluster"/>
    <dgm:cxn modelId="{D3CF166F-228C-4585-A47F-848F7CCEE6C4}" type="presOf" srcId="{74406546-02FF-4376-8A2F-173FBFC8EC97}" destId="{5CF32B2C-6918-41B8-BFA7-4BA59A78ED8E}" srcOrd="0" destOrd="0" presId="urn:microsoft.com/office/officeart/2008/layout/RadialCluster"/>
    <dgm:cxn modelId="{3E310C5B-CD13-475D-820E-ADA2A66A1011}" srcId="{284EB8E7-724B-451B-9AE6-2CD4117F22C3}" destId="{EBC6A324-1658-481B-AF37-7769FDFB03E4}" srcOrd="0" destOrd="0" parTransId="{45098263-9BC3-4C78-B59E-8039F070CEDA}" sibTransId="{34222D8A-49BD-4397-B89D-96E3918612F7}"/>
    <dgm:cxn modelId="{2AB67A5D-581C-4D1A-90A9-4642281B2359}" type="presOf" srcId="{BD3D732D-367F-437D-968D-61829C09D89E}" destId="{78365BFC-E96E-40BB-B8BC-AC8B9EF7F839}" srcOrd="0" destOrd="0" presId="urn:microsoft.com/office/officeart/2008/layout/RadialCluster"/>
    <dgm:cxn modelId="{11002CD0-03F4-4552-900B-53544A73E972}" type="presOf" srcId="{B51D8C97-DF2B-494E-BA37-CB46594933BC}" destId="{417FB298-F999-49D8-BE3A-F8FD2303E59A}" srcOrd="0" destOrd="0" presId="urn:microsoft.com/office/officeart/2008/layout/RadialCluster"/>
    <dgm:cxn modelId="{50B9FAAA-395C-4551-89C2-E1F7C0365188}" srcId="{74406546-02FF-4376-8A2F-173FBFC8EC97}" destId="{284EB8E7-724B-451B-9AE6-2CD4117F22C3}" srcOrd="0" destOrd="0" parTransId="{586E9CA0-E1AB-49D8-A5A8-905FB227B135}" sibTransId="{9B3F4B72-770E-46A4-B19E-EBD60FDF6897}"/>
    <dgm:cxn modelId="{0DDFD537-7A52-4817-8A1D-AF3B49E70889}" type="presOf" srcId="{EBC6A324-1658-481B-AF37-7769FDFB03E4}" destId="{3B8F841A-78EA-4610-8941-915AEE9D1EA4}" srcOrd="0" destOrd="0" presId="urn:microsoft.com/office/officeart/2008/layout/RadialCluster"/>
    <dgm:cxn modelId="{71B6681D-1CE4-456C-B41A-A4DD49D9A478}" type="presOf" srcId="{EF685B49-D0AA-4B4D-8F03-CD54FDDF5DE2}" destId="{4BABAE42-D372-4D54-B391-4CD88C6C48BC}" srcOrd="0" destOrd="0" presId="urn:microsoft.com/office/officeart/2008/layout/RadialCluster"/>
    <dgm:cxn modelId="{AF8AFEE4-DA44-485E-BCB7-239C1F3814D2}" type="presOf" srcId="{CE3EA015-9787-4ECF-964A-9AB1A6C0369D}" destId="{8451CC5C-7E10-4ED9-941A-79BCEA472583}" srcOrd="0" destOrd="0" presId="urn:microsoft.com/office/officeart/2008/layout/RadialCluster"/>
    <dgm:cxn modelId="{2F570471-88DA-4177-9EF9-99C30A7BD731}" type="presOf" srcId="{788A36B9-28F4-41D1-9228-809E9914A443}" destId="{DEF6E45C-C59E-4E73-94D9-DA421E2A130B}" srcOrd="0" destOrd="0" presId="urn:microsoft.com/office/officeart/2008/layout/RadialCluster"/>
    <dgm:cxn modelId="{CC2B529D-8A98-4460-9BE4-2246E8D381D5}" type="presOf" srcId="{F31FC755-F8C4-4932-A850-A830758F6A93}" destId="{39A7E597-DE93-4488-B0B2-18BE7D860604}" srcOrd="0" destOrd="0" presId="urn:microsoft.com/office/officeart/2008/layout/RadialCluster"/>
    <dgm:cxn modelId="{6EBBF1DE-05D9-4A7E-81A3-D07710C67C39}" srcId="{284EB8E7-724B-451B-9AE6-2CD4117F22C3}" destId="{F31FC755-F8C4-4932-A850-A830758F6A93}" srcOrd="2" destOrd="0" parTransId="{B51D8C97-DF2B-494E-BA37-CB46594933BC}" sibTransId="{D0A76BA4-3837-4267-8599-12C848F93011}"/>
    <dgm:cxn modelId="{B43AD9DE-1ACB-4994-B66E-E5E641985005}" srcId="{284EB8E7-724B-451B-9AE6-2CD4117F22C3}" destId="{788A36B9-28F4-41D1-9228-809E9914A443}" srcOrd="5" destOrd="0" parTransId="{CE3EA015-9787-4ECF-964A-9AB1A6C0369D}" sibTransId="{00F72279-7805-4FCB-BA8A-222880E3059C}"/>
    <dgm:cxn modelId="{D553A881-1FC5-4FF8-BBFA-263484651D91}" type="presParOf" srcId="{5CF32B2C-6918-41B8-BFA7-4BA59A78ED8E}" destId="{ED598AC9-A321-4198-9F33-E9E383CA9E67}" srcOrd="0" destOrd="0" presId="urn:microsoft.com/office/officeart/2008/layout/RadialCluster"/>
    <dgm:cxn modelId="{E74690A9-64D0-4FB0-8202-11ED897F8B13}" type="presParOf" srcId="{ED598AC9-A321-4198-9F33-E9E383CA9E67}" destId="{28DDC7A4-58C4-43F4-BC24-0384BC0955BA}" srcOrd="0" destOrd="0" presId="urn:microsoft.com/office/officeart/2008/layout/RadialCluster"/>
    <dgm:cxn modelId="{A5C63F4A-C8C9-4457-99E4-580F60596EBF}" type="presParOf" srcId="{ED598AC9-A321-4198-9F33-E9E383CA9E67}" destId="{48FCF29D-3F5F-44BF-A490-C27895402AD1}" srcOrd="1" destOrd="0" presId="urn:microsoft.com/office/officeart/2008/layout/RadialCluster"/>
    <dgm:cxn modelId="{1074E2DB-007C-4B73-BD01-34EF87C2CED3}" type="presParOf" srcId="{ED598AC9-A321-4198-9F33-E9E383CA9E67}" destId="{3B8F841A-78EA-4610-8941-915AEE9D1EA4}" srcOrd="2" destOrd="0" presId="urn:microsoft.com/office/officeart/2008/layout/RadialCluster"/>
    <dgm:cxn modelId="{68EB035D-C6AA-4C66-9B3B-71DB9F04494E}" type="presParOf" srcId="{ED598AC9-A321-4198-9F33-E9E383CA9E67}" destId="{78365BFC-E96E-40BB-B8BC-AC8B9EF7F839}" srcOrd="3" destOrd="0" presId="urn:microsoft.com/office/officeart/2008/layout/RadialCluster"/>
    <dgm:cxn modelId="{48F72C17-9CD4-4521-9672-D83124E43A0A}" type="presParOf" srcId="{ED598AC9-A321-4198-9F33-E9E383CA9E67}" destId="{4411BFE3-9690-4C6C-A1D4-48EF5200E1C5}" srcOrd="4" destOrd="0" presId="urn:microsoft.com/office/officeart/2008/layout/RadialCluster"/>
    <dgm:cxn modelId="{CD995B3C-E39B-45EC-A51F-D24C8C43E8CB}" type="presParOf" srcId="{ED598AC9-A321-4198-9F33-E9E383CA9E67}" destId="{417FB298-F999-49D8-BE3A-F8FD2303E59A}" srcOrd="5" destOrd="0" presId="urn:microsoft.com/office/officeart/2008/layout/RadialCluster"/>
    <dgm:cxn modelId="{2BD5020A-8197-4E66-908B-232B515614CA}" type="presParOf" srcId="{ED598AC9-A321-4198-9F33-E9E383CA9E67}" destId="{39A7E597-DE93-4488-B0B2-18BE7D860604}" srcOrd="6" destOrd="0" presId="urn:microsoft.com/office/officeart/2008/layout/RadialCluster"/>
    <dgm:cxn modelId="{E098F181-E972-4650-ADD6-BBA132838825}" type="presParOf" srcId="{ED598AC9-A321-4198-9F33-E9E383CA9E67}" destId="{4BABAE42-D372-4D54-B391-4CD88C6C48BC}" srcOrd="7" destOrd="0" presId="urn:microsoft.com/office/officeart/2008/layout/RadialCluster"/>
    <dgm:cxn modelId="{026625C5-86E7-423F-B758-0968CA9DA201}" type="presParOf" srcId="{ED598AC9-A321-4198-9F33-E9E383CA9E67}" destId="{63475725-5110-4450-B40F-F7BCF9C9344E}" srcOrd="8" destOrd="0" presId="urn:microsoft.com/office/officeart/2008/layout/RadialCluster"/>
    <dgm:cxn modelId="{2AD2F995-5884-43C7-971C-42D54582DB6D}" type="presParOf" srcId="{ED598AC9-A321-4198-9F33-E9E383CA9E67}" destId="{62962C5B-D839-48EB-B70C-D14811D0918A}" srcOrd="9" destOrd="0" presId="urn:microsoft.com/office/officeart/2008/layout/RadialCluster"/>
    <dgm:cxn modelId="{B64CA609-D83E-48F0-B015-0FB9A83D8106}" type="presParOf" srcId="{ED598AC9-A321-4198-9F33-E9E383CA9E67}" destId="{018FC018-A908-4E2E-9641-B185096E868C}" srcOrd="10" destOrd="0" presId="urn:microsoft.com/office/officeart/2008/layout/RadialCluster"/>
    <dgm:cxn modelId="{579D7CEA-1F83-49B0-AE6E-DED6E897CF3B}" type="presParOf" srcId="{ED598AC9-A321-4198-9F33-E9E383CA9E67}" destId="{8451CC5C-7E10-4ED9-941A-79BCEA472583}" srcOrd="11" destOrd="0" presId="urn:microsoft.com/office/officeart/2008/layout/RadialCluster"/>
    <dgm:cxn modelId="{B1B89EE0-3D26-4DDD-98F0-C8DCCD13E953}" type="presParOf" srcId="{ED598AC9-A321-4198-9F33-E9E383CA9E67}" destId="{DEF6E45C-C59E-4E73-94D9-DA421E2A130B}" srcOrd="12"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88E004-C657-44C4-BDAB-71770172DF62}" type="doc">
      <dgm:prSet loTypeId="urn:microsoft.com/office/officeart/2008/layout/RadialCluster" loCatId="cycle" qsTypeId="urn:microsoft.com/office/officeart/2005/8/quickstyle/simple3" qsCatId="simple" csTypeId="urn:microsoft.com/office/officeart/2005/8/colors/colorful4" csCatId="colorful" phldr="1"/>
      <dgm:spPr/>
      <dgm:t>
        <a:bodyPr/>
        <a:lstStyle/>
        <a:p>
          <a:endParaRPr lang="es-EC"/>
        </a:p>
      </dgm:t>
    </dgm:pt>
    <dgm:pt modelId="{8AF98A91-5A6A-4463-8963-84C12CB112B9}">
      <dgm:prSet phldrT="[Texto]" custT="1"/>
      <dgm:spPr/>
      <dgm:t>
        <a:bodyPr/>
        <a:lstStyle/>
        <a:p>
          <a:r>
            <a:rPr lang="es-EC" sz="1100">
              <a:latin typeface="Arial" panose="020B0604020202020204" pitchFamily="34" charset="0"/>
              <a:cs typeface="Arial" panose="020B0604020202020204" pitchFamily="34" charset="0"/>
            </a:rPr>
            <a:t>Dominios</a:t>
          </a:r>
        </a:p>
      </dgm:t>
    </dgm:pt>
    <dgm:pt modelId="{2E4C45E9-F52D-4F97-B450-F7DDDFD96282}" type="parTrans" cxnId="{F5F82285-6BF3-4A15-B8D7-395E427888ED}">
      <dgm:prSet/>
      <dgm:spPr/>
      <dgm:t>
        <a:bodyPr/>
        <a:lstStyle/>
        <a:p>
          <a:endParaRPr lang="es-EC" sz="1100">
            <a:latin typeface="Arial" panose="020B0604020202020204" pitchFamily="34" charset="0"/>
            <a:cs typeface="Arial" panose="020B0604020202020204" pitchFamily="34" charset="0"/>
          </a:endParaRPr>
        </a:p>
      </dgm:t>
    </dgm:pt>
    <dgm:pt modelId="{4712E652-A602-4E99-9E32-7B5B70F587CA}" type="sibTrans" cxnId="{F5F82285-6BF3-4A15-B8D7-395E427888ED}">
      <dgm:prSet/>
      <dgm:spPr/>
      <dgm:t>
        <a:bodyPr/>
        <a:lstStyle/>
        <a:p>
          <a:endParaRPr lang="es-EC" sz="1100">
            <a:latin typeface="Arial" panose="020B0604020202020204" pitchFamily="34" charset="0"/>
            <a:cs typeface="Arial" panose="020B0604020202020204" pitchFamily="34" charset="0"/>
          </a:endParaRPr>
        </a:p>
      </dgm:t>
    </dgm:pt>
    <dgm:pt modelId="{78A3DF30-D93C-46F5-8186-A56133D15BF3}">
      <dgm:prSet phldrT="[Texto]" custT="1"/>
      <dgm:spPr/>
      <dgm:t>
        <a:bodyPr/>
        <a:lstStyle/>
        <a:p>
          <a:r>
            <a:rPr lang="es-EC" sz="1100">
              <a:latin typeface="Arial" panose="020B0604020202020204" pitchFamily="34" charset="0"/>
              <a:cs typeface="Arial" panose="020B0604020202020204" pitchFamily="34" charset="0"/>
            </a:rPr>
            <a:t>Gobierno del Valor (GV)</a:t>
          </a:r>
        </a:p>
      </dgm:t>
    </dgm:pt>
    <dgm:pt modelId="{B3FF4158-0079-4348-92E0-9E2077BC2122}" type="parTrans" cxnId="{0D79DC42-D651-45A3-83F5-A49F68B1BD7E}">
      <dgm:prSet/>
      <dgm:spPr/>
      <dgm:t>
        <a:bodyPr/>
        <a:lstStyle/>
        <a:p>
          <a:endParaRPr lang="es-EC" sz="1100">
            <a:latin typeface="Arial" panose="020B0604020202020204" pitchFamily="34" charset="0"/>
            <a:cs typeface="Arial" panose="020B0604020202020204" pitchFamily="34" charset="0"/>
          </a:endParaRPr>
        </a:p>
      </dgm:t>
    </dgm:pt>
    <dgm:pt modelId="{142565B9-3CAC-4F37-B5F5-A49603E44996}" type="sibTrans" cxnId="{0D79DC42-D651-45A3-83F5-A49F68B1BD7E}">
      <dgm:prSet/>
      <dgm:spPr/>
      <dgm:t>
        <a:bodyPr/>
        <a:lstStyle/>
        <a:p>
          <a:endParaRPr lang="es-EC" sz="1100">
            <a:latin typeface="Arial" panose="020B0604020202020204" pitchFamily="34" charset="0"/>
            <a:cs typeface="Arial" panose="020B0604020202020204" pitchFamily="34" charset="0"/>
          </a:endParaRPr>
        </a:p>
      </dgm:t>
    </dgm:pt>
    <dgm:pt modelId="{C629739A-E4DC-4272-9EDE-0CE7C79A0714}">
      <dgm:prSet phldrT="[Texto]" custT="1"/>
      <dgm:spPr/>
      <dgm:t>
        <a:bodyPr/>
        <a:lstStyle/>
        <a:p>
          <a:r>
            <a:rPr lang="es-EC" sz="1100">
              <a:latin typeface="Arial" panose="020B0604020202020204" pitchFamily="34" charset="0"/>
              <a:cs typeface="Arial" panose="020B0604020202020204" pitchFamily="34" charset="0"/>
            </a:rPr>
            <a:t>Gestión de Cartera (PM)</a:t>
          </a:r>
        </a:p>
      </dgm:t>
    </dgm:pt>
    <dgm:pt modelId="{56555634-6835-47E4-96F6-ADBAC5DD699A}" type="parTrans" cxnId="{D5E35D40-D9F8-4E46-BC3B-C79748132DF0}">
      <dgm:prSet/>
      <dgm:spPr/>
      <dgm:t>
        <a:bodyPr/>
        <a:lstStyle/>
        <a:p>
          <a:endParaRPr lang="es-EC" sz="1100">
            <a:latin typeface="Arial" panose="020B0604020202020204" pitchFamily="34" charset="0"/>
            <a:cs typeface="Arial" panose="020B0604020202020204" pitchFamily="34" charset="0"/>
          </a:endParaRPr>
        </a:p>
      </dgm:t>
    </dgm:pt>
    <dgm:pt modelId="{566BA2A0-509E-429C-8421-452EDB3B1D9F}" type="sibTrans" cxnId="{D5E35D40-D9F8-4E46-BC3B-C79748132DF0}">
      <dgm:prSet/>
      <dgm:spPr/>
      <dgm:t>
        <a:bodyPr/>
        <a:lstStyle/>
        <a:p>
          <a:endParaRPr lang="es-EC" sz="1100">
            <a:latin typeface="Arial" panose="020B0604020202020204" pitchFamily="34" charset="0"/>
            <a:cs typeface="Arial" panose="020B0604020202020204" pitchFamily="34" charset="0"/>
          </a:endParaRPr>
        </a:p>
      </dgm:t>
    </dgm:pt>
    <dgm:pt modelId="{6922B982-8B52-44AA-8D41-EED7BD522474}">
      <dgm:prSet phldrT="[Texto]" custT="1"/>
      <dgm:spPr/>
      <dgm:t>
        <a:bodyPr/>
        <a:lstStyle/>
        <a:p>
          <a:r>
            <a:rPr lang="es-EC" sz="1100">
              <a:latin typeface="Arial" panose="020B0604020202020204" pitchFamily="34" charset="0"/>
              <a:cs typeface="Arial" panose="020B0604020202020204" pitchFamily="34" charset="0"/>
            </a:rPr>
            <a:t>Gestión de Inversiones (IM)</a:t>
          </a:r>
        </a:p>
      </dgm:t>
    </dgm:pt>
    <dgm:pt modelId="{DE8B0FB8-1FDC-411E-A52E-FE3F0295F343}" type="parTrans" cxnId="{9B183EC0-6979-4CE5-8036-9F20F7BCB76A}">
      <dgm:prSet/>
      <dgm:spPr/>
      <dgm:t>
        <a:bodyPr/>
        <a:lstStyle/>
        <a:p>
          <a:endParaRPr lang="es-EC" sz="1100">
            <a:latin typeface="Arial" panose="020B0604020202020204" pitchFamily="34" charset="0"/>
            <a:cs typeface="Arial" panose="020B0604020202020204" pitchFamily="34" charset="0"/>
          </a:endParaRPr>
        </a:p>
      </dgm:t>
    </dgm:pt>
    <dgm:pt modelId="{33C1EF95-56C3-4E25-8B16-252BF00736C3}" type="sibTrans" cxnId="{9B183EC0-6979-4CE5-8036-9F20F7BCB76A}">
      <dgm:prSet/>
      <dgm:spPr/>
      <dgm:t>
        <a:bodyPr/>
        <a:lstStyle/>
        <a:p>
          <a:endParaRPr lang="es-EC" sz="1100">
            <a:latin typeface="Arial" panose="020B0604020202020204" pitchFamily="34" charset="0"/>
            <a:cs typeface="Arial" panose="020B0604020202020204" pitchFamily="34" charset="0"/>
          </a:endParaRPr>
        </a:p>
      </dgm:t>
    </dgm:pt>
    <dgm:pt modelId="{E9862F65-500D-43A5-B6DE-CD8BC278F92B}" type="pres">
      <dgm:prSet presAssocID="{5C88E004-C657-44C4-BDAB-71770172DF62}" presName="Name0" presStyleCnt="0">
        <dgm:presLayoutVars>
          <dgm:chMax val="1"/>
          <dgm:chPref val="1"/>
          <dgm:dir/>
          <dgm:animOne val="branch"/>
          <dgm:animLvl val="lvl"/>
        </dgm:presLayoutVars>
      </dgm:prSet>
      <dgm:spPr/>
      <dgm:t>
        <a:bodyPr/>
        <a:lstStyle/>
        <a:p>
          <a:endParaRPr lang="es-ES"/>
        </a:p>
      </dgm:t>
    </dgm:pt>
    <dgm:pt modelId="{394982C4-5DB3-4F6E-BECA-537CBEA3F786}" type="pres">
      <dgm:prSet presAssocID="{8AF98A91-5A6A-4463-8963-84C12CB112B9}" presName="singleCycle" presStyleCnt="0"/>
      <dgm:spPr/>
    </dgm:pt>
    <dgm:pt modelId="{23EA3E58-419A-4A41-8A8F-B85DF8BE516B}" type="pres">
      <dgm:prSet presAssocID="{8AF98A91-5A6A-4463-8963-84C12CB112B9}" presName="singleCenter" presStyleLbl="node1" presStyleIdx="0" presStyleCnt="4">
        <dgm:presLayoutVars>
          <dgm:chMax val="7"/>
          <dgm:chPref val="7"/>
        </dgm:presLayoutVars>
      </dgm:prSet>
      <dgm:spPr/>
      <dgm:t>
        <a:bodyPr/>
        <a:lstStyle/>
        <a:p>
          <a:endParaRPr lang="es-ES"/>
        </a:p>
      </dgm:t>
    </dgm:pt>
    <dgm:pt modelId="{73822F87-3F3C-41A2-9338-F0227FBE1626}" type="pres">
      <dgm:prSet presAssocID="{B3FF4158-0079-4348-92E0-9E2077BC2122}" presName="Name56" presStyleLbl="parChTrans1D2" presStyleIdx="0" presStyleCnt="3"/>
      <dgm:spPr/>
      <dgm:t>
        <a:bodyPr/>
        <a:lstStyle/>
        <a:p>
          <a:endParaRPr lang="es-ES"/>
        </a:p>
      </dgm:t>
    </dgm:pt>
    <dgm:pt modelId="{B070DEF4-F57F-4453-A801-EAE9E27D1153}" type="pres">
      <dgm:prSet presAssocID="{78A3DF30-D93C-46F5-8186-A56133D15BF3}" presName="text0" presStyleLbl="node1" presStyleIdx="1" presStyleCnt="4" custScaleX="219190">
        <dgm:presLayoutVars>
          <dgm:bulletEnabled val="1"/>
        </dgm:presLayoutVars>
      </dgm:prSet>
      <dgm:spPr/>
      <dgm:t>
        <a:bodyPr/>
        <a:lstStyle/>
        <a:p>
          <a:endParaRPr lang="es-ES"/>
        </a:p>
      </dgm:t>
    </dgm:pt>
    <dgm:pt modelId="{62AA56AC-B881-4F4A-B33C-97ABE5F1795F}" type="pres">
      <dgm:prSet presAssocID="{56555634-6835-47E4-96F6-ADBAC5DD699A}" presName="Name56" presStyleLbl="parChTrans1D2" presStyleIdx="1" presStyleCnt="3"/>
      <dgm:spPr/>
      <dgm:t>
        <a:bodyPr/>
        <a:lstStyle/>
        <a:p>
          <a:endParaRPr lang="es-ES"/>
        </a:p>
      </dgm:t>
    </dgm:pt>
    <dgm:pt modelId="{0490AB7E-6EEA-4F55-81F5-D96CD9D4BB30}" type="pres">
      <dgm:prSet presAssocID="{C629739A-E4DC-4272-9EDE-0CE7C79A0714}" presName="text0" presStyleLbl="node1" presStyleIdx="2" presStyleCnt="4" custScaleX="163573">
        <dgm:presLayoutVars>
          <dgm:bulletEnabled val="1"/>
        </dgm:presLayoutVars>
      </dgm:prSet>
      <dgm:spPr/>
      <dgm:t>
        <a:bodyPr/>
        <a:lstStyle/>
        <a:p>
          <a:endParaRPr lang="es-ES"/>
        </a:p>
      </dgm:t>
    </dgm:pt>
    <dgm:pt modelId="{331CF0B5-0F26-4487-8A11-01CD4DC1483F}" type="pres">
      <dgm:prSet presAssocID="{DE8B0FB8-1FDC-411E-A52E-FE3F0295F343}" presName="Name56" presStyleLbl="parChTrans1D2" presStyleIdx="2" presStyleCnt="3"/>
      <dgm:spPr/>
      <dgm:t>
        <a:bodyPr/>
        <a:lstStyle/>
        <a:p>
          <a:endParaRPr lang="es-ES"/>
        </a:p>
      </dgm:t>
    </dgm:pt>
    <dgm:pt modelId="{B8EB587F-8223-4E33-A227-D3CBD47CCA47}" type="pres">
      <dgm:prSet presAssocID="{6922B982-8B52-44AA-8D41-EED7BD522474}" presName="text0" presStyleLbl="node1" presStyleIdx="3" presStyleCnt="4" custScaleX="206184">
        <dgm:presLayoutVars>
          <dgm:bulletEnabled val="1"/>
        </dgm:presLayoutVars>
      </dgm:prSet>
      <dgm:spPr/>
      <dgm:t>
        <a:bodyPr/>
        <a:lstStyle/>
        <a:p>
          <a:endParaRPr lang="es-ES"/>
        </a:p>
      </dgm:t>
    </dgm:pt>
  </dgm:ptLst>
  <dgm:cxnLst>
    <dgm:cxn modelId="{DBB72CAB-CD66-47D0-8895-97507BA72775}" type="presOf" srcId="{78A3DF30-D93C-46F5-8186-A56133D15BF3}" destId="{B070DEF4-F57F-4453-A801-EAE9E27D1153}" srcOrd="0" destOrd="0" presId="urn:microsoft.com/office/officeart/2008/layout/RadialCluster"/>
    <dgm:cxn modelId="{E7B704E5-AB6B-4430-B059-776C8DB74760}" type="presOf" srcId="{B3FF4158-0079-4348-92E0-9E2077BC2122}" destId="{73822F87-3F3C-41A2-9338-F0227FBE1626}" srcOrd="0" destOrd="0" presId="urn:microsoft.com/office/officeart/2008/layout/RadialCluster"/>
    <dgm:cxn modelId="{B825C45F-8534-43C7-811D-108E029DEE73}" type="presOf" srcId="{5C88E004-C657-44C4-BDAB-71770172DF62}" destId="{E9862F65-500D-43A5-B6DE-CD8BC278F92B}" srcOrd="0" destOrd="0" presId="urn:microsoft.com/office/officeart/2008/layout/RadialCluster"/>
    <dgm:cxn modelId="{F5F82285-6BF3-4A15-B8D7-395E427888ED}" srcId="{5C88E004-C657-44C4-BDAB-71770172DF62}" destId="{8AF98A91-5A6A-4463-8963-84C12CB112B9}" srcOrd="0" destOrd="0" parTransId="{2E4C45E9-F52D-4F97-B450-F7DDDFD96282}" sibTransId="{4712E652-A602-4E99-9E32-7B5B70F587CA}"/>
    <dgm:cxn modelId="{9B183EC0-6979-4CE5-8036-9F20F7BCB76A}" srcId="{8AF98A91-5A6A-4463-8963-84C12CB112B9}" destId="{6922B982-8B52-44AA-8D41-EED7BD522474}" srcOrd="2" destOrd="0" parTransId="{DE8B0FB8-1FDC-411E-A52E-FE3F0295F343}" sibTransId="{33C1EF95-56C3-4E25-8B16-252BF00736C3}"/>
    <dgm:cxn modelId="{F5625E0B-729A-42F4-BC60-7317B204BD09}" type="presOf" srcId="{C629739A-E4DC-4272-9EDE-0CE7C79A0714}" destId="{0490AB7E-6EEA-4F55-81F5-D96CD9D4BB30}" srcOrd="0" destOrd="0" presId="urn:microsoft.com/office/officeart/2008/layout/RadialCluster"/>
    <dgm:cxn modelId="{0D79DC42-D651-45A3-83F5-A49F68B1BD7E}" srcId="{8AF98A91-5A6A-4463-8963-84C12CB112B9}" destId="{78A3DF30-D93C-46F5-8186-A56133D15BF3}" srcOrd="0" destOrd="0" parTransId="{B3FF4158-0079-4348-92E0-9E2077BC2122}" sibTransId="{142565B9-3CAC-4F37-B5F5-A49603E44996}"/>
    <dgm:cxn modelId="{79521710-C3F2-4BBE-BB21-1B5554AA1C25}" type="presOf" srcId="{6922B982-8B52-44AA-8D41-EED7BD522474}" destId="{B8EB587F-8223-4E33-A227-D3CBD47CCA47}" srcOrd="0" destOrd="0" presId="urn:microsoft.com/office/officeart/2008/layout/RadialCluster"/>
    <dgm:cxn modelId="{2597F681-A11C-470D-8D6B-B97DE3254A19}" type="presOf" srcId="{8AF98A91-5A6A-4463-8963-84C12CB112B9}" destId="{23EA3E58-419A-4A41-8A8F-B85DF8BE516B}" srcOrd="0" destOrd="0" presId="urn:microsoft.com/office/officeart/2008/layout/RadialCluster"/>
    <dgm:cxn modelId="{D5E35D40-D9F8-4E46-BC3B-C79748132DF0}" srcId="{8AF98A91-5A6A-4463-8963-84C12CB112B9}" destId="{C629739A-E4DC-4272-9EDE-0CE7C79A0714}" srcOrd="1" destOrd="0" parTransId="{56555634-6835-47E4-96F6-ADBAC5DD699A}" sibTransId="{566BA2A0-509E-429C-8421-452EDB3B1D9F}"/>
    <dgm:cxn modelId="{9CC8E543-F8C7-4774-A7A9-C6F6187D39F8}" type="presOf" srcId="{DE8B0FB8-1FDC-411E-A52E-FE3F0295F343}" destId="{331CF0B5-0F26-4487-8A11-01CD4DC1483F}" srcOrd="0" destOrd="0" presId="urn:microsoft.com/office/officeart/2008/layout/RadialCluster"/>
    <dgm:cxn modelId="{57230A63-2559-48BA-AA06-325D4D5B77C7}" type="presOf" srcId="{56555634-6835-47E4-96F6-ADBAC5DD699A}" destId="{62AA56AC-B881-4F4A-B33C-97ABE5F1795F}" srcOrd="0" destOrd="0" presId="urn:microsoft.com/office/officeart/2008/layout/RadialCluster"/>
    <dgm:cxn modelId="{A5AFDC89-C71D-4545-BD0A-6F2607216D49}" type="presParOf" srcId="{E9862F65-500D-43A5-B6DE-CD8BC278F92B}" destId="{394982C4-5DB3-4F6E-BECA-537CBEA3F786}" srcOrd="0" destOrd="0" presId="urn:microsoft.com/office/officeart/2008/layout/RadialCluster"/>
    <dgm:cxn modelId="{0F784963-903D-4983-B299-0F7D4D96B16A}" type="presParOf" srcId="{394982C4-5DB3-4F6E-BECA-537CBEA3F786}" destId="{23EA3E58-419A-4A41-8A8F-B85DF8BE516B}" srcOrd="0" destOrd="0" presId="urn:microsoft.com/office/officeart/2008/layout/RadialCluster"/>
    <dgm:cxn modelId="{F5FD3D26-9B95-408A-A001-D8CEA6A24EAF}" type="presParOf" srcId="{394982C4-5DB3-4F6E-BECA-537CBEA3F786}" destId="{73822F87-3F3C-41A2-9338-F0227FBE1626}" srcOrd="1" destOrd="0" presId="urn:microsoft.com/office/officeart/2008/layout/RadialCluster"/>
    <dgm:cxn modelId="{098A3C60-CD7A-4389-BFC4-8E6C0A519DA6}" type="presParOf" srcId="{394982C4-5DB3-4F6E-BECA-537CBEA3F786}" destId="{B070DEF4-F57F-4453-A801-EAE9E27D1153}" srcOrd="2" destOrd="0" presId="urn:microsoft.com/office/officeart/2008/layout/RadialCluster"/>
    <dgm:cxn modelId="{1723CB53-1122-4F58-A60A-426E90B26EF9}" type="presParOf" srcId="{394982C4-5DB3-4F6E-BECA-537CBEA3F786}" destId="{62AA56AC-B881-4F4A-B33C-97ABE5F1795F}" srcOrd="3" destOrd="0" presId="urn:microsoft.com/office/officeart/2008/layout/RadialCluster"/>
    <dgm:cxn modelId="{5F3640EA-C17A-4711-8714-E41D4158F55E}" type="presParOf" srcId="{394982C4-5DB3-4F6E-BECA-537CBEA3F786}" destId="{0490AB7E-6EEA-4F55-81F5-D96CD9D4BB30}" srcOrd="4" destOrd="0" presId="urn:microsoft.com/office/officeart/2008/layout/RadialCluster"/>
    <dgm:cxn modelId="{1F58F355-2AC5-4E33-A3ED-512067CD7A3E}" type="presParOf" srcId="{394982C4-5DB3-4F6E-BECA-537CBEA3F786}" destId="{331CF0B5-0F26-4487-8A11-01CD4DC1483F}" srcOrd="5" destOrd="0" presId="urn:microsoft.com/office/officeart/2008/layout/RadialCluster"/>
    <dgm:cxn modelId="{27A74BFA-91E1-493A-9507-33E563DA6A55}" type="presParOf" srcId="{394982C4-5DB3-4F6E-BECA-537CBEA3F786}" destId="{B8EB587F-8223-4E33-A227-D3CBD47CCA47}" srcOrd="6" destOrd="0" presId="urn:microsoft.com/office/officeart/2008/layout/RadialCluster"/>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4006DB-3AFE-43B7-B587-1AD4A80795B1}">
      <dsp:nvSpPr>
        <dsp:cNvPr id="0" name=""/>
        <dsp:cNvSpPr/>
      </dsp:nvSpPr>
      <dsp:spPr>
        <a:xfrm>
          <a:off x="0" y="0"/>
          <a:ext cx="6496050" cy="630212"/>
        </a:xfrm>
        <a:prstGeom prst="roundRect">
          <a:avLst>
            <a:gd name="adj" fmla="val 10000"/>
          </a:avLst>
        </a:prstGeom>
        <a:gradFill rotWithShape="0">
          <a:gsLst>
            <a:gs pos="0">
              <a:schemeClr val="dk2">
                <a:tint val="40000"/>
                <a:hueOff val="0"/>
                <a:satOff val="0"/>
                <a:lumOff val="0"/>
                <a:alphaOff val="0"/>
                <a:shade val="51000"/>
                <a:satMod val="130000"/>
              </a:schemeClr>
            </a:gs>
            <a:gs pos="80000">
              <a:schemeClr val="dk2">
                <a:tint val="40000"/>
                <a:hueOff val="0"/>
                <a:satOff val="0"/>
                <a:lumOff val="0"/>
                <a:alphaOff val="0"/>
                <a:shade val="93000"/>
                <a:satMod val="130000"/>
              </a:schemeClr>
            </a:gs>
            <a:gs pos="100000">
              <a:schemeClr val="dk2">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E23FD5E5-6726-4EA2-9DEE-3C83F5F68FC3}">
      <dsp:nvSpPr>
        <dsp:cNvPr id="0" name=""/>
        <dsp:cNvSpPr/>
      </dsp:nvSpPr>
      <dsp:spPr>
        <a:xfrm>
          <a:off x="190639" y="143276"/>
          <a:ext cx="346616" cy="346616"/>
        </a:xfrm>
        <a:prstGeom prst="rect">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F396F27-A5BA-441F-A010-D228F8BE3DA1}">
      <dsp:nvSpPr>
        <dsp:cNvPr id="0" name=""/>
        <dsp:cNvSpPr/>
      </dsp:nvSpPr>
      <dsp:spPr>
        <a:xfrm>
          <a:off x="727895" y="1478"/>
          <a:ext cx="5768154" cy="630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98" tIns="66698" rIns="66698" bIns="66698" numCol="1" spcCol="1270" anchor="ctr" anchorCtr="0">
          <a:noAutofit/>
        </a:bodyPr>
        <a:lstStyle/>
        <a:p>
          <a:pPr lvl="0" algn="l" defTabSz="800100">
            <a:lnSpc>
              <a:spcPct val="100000"/>
            </a:lnSpc>
            <a:spcBef>
              <a:spcPct val="0"/>
            </a:spcBef>
            <a:spcAft>
              <a:spcPct val="35000"/>
            </a:spcAft>
          </a:pPr>
          <a:r>
            <a:rPr lang="es-MX" sz="1800" b="1" kern="1200" dirty="0" smtClean="0">
              <a:solidFill>
                <a:schemeClr val="bg2"/>
              </a:solidFill>
            </a:rPr>
            <a:t>INTRODUCCIÓN</a:t>
          </a:r>
          <a:endParaRPr lang="es-EC" sz="1800" b="1" kern="1200" dirty="0">
            <a:solidFill>
              <a:schemeClr val="bg2"/>
            </a:solidFill>
          </a:endParaRPr>
        </a:p>
      </dsp:txBody>
      <dsp:txXfrm>
        <a:off x="727895" y="1478"/>
        <a:ext cx="5768154" cy="630212"/>
      </dsp:txXfrm>
    </dsp:sp>
    <dsp:sp modelId="{665A0AC5-B205-4746-A7E0-232E7FFFFE9E}">
      <dsp:nvSpPr>
        <dsp:cNvPr id="0" name=""/>
        <dsp:cNvSpPr/>
      </dsp:nvSpPr>
      <dsp:spPr>
        <a:xfrm>
          <a:off x="0" y="789244"/>
          <a:ext cx="6496050" cy="630212"/>
        </a:xfrm>
        <a:prstGeom prst="roundRect">
          <a:avLst>
            <a:gd name="adj" fmla="val 10000"/>
          </a:avLst>
        </a:prstGeom>
        <a:gradFill rotWithShape="0">
          <a:gsLst>
            <a:gs pos="0">
              <a:schemeClr val="dk2">
                <a:tint val="40000"/>
                <a:hueOff val="0"/>
                <a:satOff val="0"/>
                <a:lumOff val="0"/>
                <a:alphaOff val="0"/>
                <a:shade val="51000"/>
                <a:satMod val="130000"/>
              </a:schemeClr>
            </a:gs>
            <a:gs pos="80000">
              <a:schemeClr val="dk2">
                <a:tint val="40000"/>
                <a:hueOff val="0"/>
                <a:satOff val="0"/>
                <a:lumOff val="0"/>
                <a:alphaOff val="0"/>
                <a:shade val="93000"/>
                <a:satMod val="130000"/>
              </a:schemeClr>
            </a:gs>
            <a:gs pos="100000">
              <a:schemeClr val="dk2">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9C26FC78-C0C4-45F8-A2D0-DAC52A0727B4}">
      <dsp:nvSpPr>
        <dsp:cNvPr id="0" name=""/>
        <dsp:cNvSpPr/>
      </dsp:nvSpPr>
      <dsp:spPr>
        <a:xfrm>
          <a:off x="190639" y="931042"/>
          <a:ext cx="346616" cy="346616"/>
        </a:xfrm>
        <a:prstGeom prst="rect">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31CD61B-E3E7-4DB4-B4BA-E58AAF4A7090}">
      <dsp:nvSpPr>
        <dsp:cNvPr id="0" name=""/>
        <dsp:cNvSpPr/>
      </dsp:nvSpPr>
      <dsp:spPr>
        <a:xfrm>
          <a:off x="727895" y="789244"/>
          <a:ext cx="5768154" cy="630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98" tIns="66698" rIns="66698" bIns="66698" numCol="1" spcCol="1270" anchor="ctr" anchorCtr="0">
          <a:noAutofit/>
        </a:bodyPr>
        <a:lstStyle/>
        <a:p>
          <a:pPr lvl="0" algn="l" defTabSz="800100">
            <a:lnSpc>
              <a:spcPct val="100000"/>
            </a:lnSpc>
            <a:spcBef>
              <a:spcPct val="0"/>
            </a:spcBef>
            <a:spcAft>
              <a:spcPct val="35000"/>
            </a:spcAft>
          </a:pPr>
          <a:r>
            <a:rPr lang="es-MX" sz="1800" b="1" kern="1200" dirty="0" smtClean="0">
              <a:solidFill>
                <a:schemeClr val="bg2"/>
              </a:solidFill>
            </a:rPr>
            <a:t>MARCO TEÓRICO</a:t>
          </a:r>
          <a:endParaRPr lang="es-EC" sz="1800" b="1" kern="1200" dirty="0">
            <a:solidFill>
              <a:schemeClr val="bg2"/>
            </a:solidFill>
          </a:endParaRPr>
        </a:p>
      </dsp:txBody>
      <dsp:txXfrm>
        <a:off x="727895" y="789244"/>
        <a:ext cx="5768154" cy="630212"/>
      </dsp:txXfrm>
    </dsp:sp>
    <dsp:sp modelId="{762F9D6E-E663-4F82-987C-208FDE7A6AAA}">
      <dsp:nvSpPr>
        <dsp:cNvPr id="0" name=""/>
        <dsp:cNvSpPr/>
      </dsp:nvSpPr>
      <dsp:spPr>
        <a:xfrm>
          <a:off x="0" y="1577010"/>
          <a:ext cx="6496050" cy="630212"/>
        </a:xfrm>
        <a:prstGeom prst="roundRect">
          <a:avLst>
            <a:gd name="adj" fmla="val 10000"/>
          </a:avLst>
        </a:prstGeom>
        <a:gradFill rotWithShape="0">
          <a:gsLst>
            <a:gs pos="0">
              <a:schemeClr val="dk2">
                <a:tint val="40000"/>
                <a:hueOff val="0"/>
                <a:satOff val="0"/>
                <a:lumOff val="0"/>
                <a:alphaOff val="0"/>
                <a:shade val="51000"/>
                <a:satMod val="130000"/>
              </a:schemeClr>
            </a:gs>
            <a:gs pos="80000">
              <a:schemeClr val="dk2">
                <a:tint val="40000"/>
                <a:hueOff val="0"/>
                <a:satOff val="0"/>
                <a:lumOff val="0"/>
                <a:alphaOff val="0"/>
                <a:shade val="93000"/>
                <a:satMod val="130000"/>
              </a:schemeClr>
            </a:gs>
            <a:gs pos="100000">
              <a:schemeClr val="dk2">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C5FCA1C5-16AD-4ED8-A89B-5C4BB143DF9D}">
      <dsp:nvSpPr>
        <dsp:cNvPr id="0" name=""/>
        <dsp:cNvSpPr/>
      </dsp:nvSpPr>
      <dsp:spPr>
        <a:xfrm>
          <a:off x="190639" y="1718808"/>
          <a:ext cx="346616" cy="346616"/>
        </a:xfrm>
        <a:prstGeom prst="rect">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286B97E-CD37-4F99-82B9-ED6F566E5580}">
      <dsp:nvSpPr>
        <dsp:cNvPr id="0" name=""/>
        <dsp:cNvSpPr/>
      </dsp:nvSpPr>
      <dsp:spPr>
        <a:xfrm>
          <a:off x="727895" y="1577010"/>
          <a:ext cx="5768154" cy="630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98" tIns="66698" rIns="66698" bIns="66698" numCol="1" spcCol="1270" anchor="ctr" anchorCtr="0">
          <a:noAutofit/>
        </a:bodyPr>
        <a:lstStyle/>
        <a:p>
          <a:pPr lvl="0" algn="l" defTabSz="800100">
            <a:lnSpc>
              <a:spcPct val="100000"/>
            </a:lnSpc>
            <a:spcBef>
              <a:spcPct val="0"/>
            </a:spcBef>
            <a:spcAft>
              <a:spcPct val="35000"/>
            </a:spcAft>
          </a:pPr>
          <a:r>
            <a:rPr lang="es-MX" sz="1800" b="1" kern="1200" dirty="0" smtClean="0">
              <a:solidFill>
                <a:schemeClr val="bg2"/>
              </a:solidFill>
            </a:rPr>
            <a:t>ESTADO DEL ARTE Y ANALISIS DE LA SITUACIÓN ACTUAL </a:t>
          </a:r>
          <a:endParaRPr lang="es-EC" sz="1800" b="1" kern="1200" dirty="0">
            <a:solidFill>
              <a:schemeClr val="bg2"/>
            </a:solidFill>
          </a:endParaRPr>
        </a:p>
      </dsp:txBody>
      <dsp:txXfrm>
        <a:off x="727895" y="1577010"/>
        <a:ext cx="5768154" cy="630212"/>
      </dsp:txXfrm>
    </dsp:sp>
    <dsp:sp modelId="{8E826D56-7418-4950-B90B-2D49BE92E2F2}">
      <dsp:nvSpPr>
        <dsp:cNvPr id="0" name=""/>
        <dsp:cNvSpPr/>
      </dsp:nvSpPr>
      <dsp:spPr>
        <a:xfrm>
          <a:off x="0" y="2364776"/>
          <a:ext cx="6496050" cy="630212"/>
        </a:xfrm>
        <a:prstGeom prst="roundRect">
          <a:avLst>
            <a:gd name="adj" fmla="val 10000"/>
          </a:avLst>
        </a:prstGeom>
        <a:gradFill rotWithShape="0">
          <a:gsLst>
            <a:gs pos="0">
              <a:schemeClr val="dk2">
                <a:tint val="40000"/>
                <a:hueOff val="0"/>
                <a:satOff val="0"/>
                <a:lumOff val="0"/>
                <a:alphaOff val="0"/>
                <a:shade val="51000"/>
                <a:satMod val="130000"/>
              </a:schemeClr>
            </a:gs>
            <a:gs pos="80000">
              <a:schemeClr val="dk2">
                <a:tint val="40000"/>
                <a:hueOff val="0"/>
                <a:satOff val="0"/>
                <a:lumOff val="0"/>
                <a:alphaOff val="0"/>
                <a:shade val="93000"/>
                <a:satMod val="130000"/>
              </a:schemeClr>
            </a:gs>
            <a:gs pos="100000">
              <a:schemeClr val="dk2">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660B8E60-0C85-45AA-8093-92AFDB20CFA2}">
      <dsp:nvSpPr>
        <dsp:cNvPr id="0" name=""/>
        <dsp:cNvSpPr/>
      </dsp:nvSpPr>
      <dsp:spPr>
        <a:xfrm>
          <a:off x="190639" y="2506574"/>
          <a:ext cx="346616" cy="346616"/>
        </a:xfrm>
        <a:prstGeom prst="rect">
          <a:avLst/>
        </a:prstGeom>
        <a:blipFill rotWithShape="1">
          <a:blip xmlns:r="http://schemas.openxmlformats.org/officeDocument/2006/relationships" r:embed="rId4"/>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D7E921C-0FFE-4264-974C-4AEDDF8DB62C}">
      <dsp:nvSpPr>
        <dsp:cNvPr id="0" name=""/>
        <dsp:cNvSpPr/>
      </dsp:nvSpPr>
      <dsp:spPr>
        <a:xfrm>
          <a:off x="727895" y="2364776"/>
          <a:ext cx="5768154" cy="630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98" tIns="66698" rIns="66698" bIns="66698" numCol="1" spcCol="1270" anchor="ctr" anchorCtr="0">
          <a:noAutofit/>
        </a:bodyPr>
        <a:lstStyle/>
        <a:p>
          <a:pPr lvl="0" algn="l" defTabSz="800100">
            <a:lnSpc>
              <a:spcPct val="100000"/>
            </a:lnSpc>
            <a:spcBef>
              <a:spcPct val="0"/>
            </a:spcBef>
            <a:spcAft>
              <a:spcPct val="35000"/>
            </a:spcAft>
          </a:pPr>
          <a:r>
            <a:rPr lang="es-EC" sz="1800" b="1" kern="1200" dirty="0" smtClean="0">
              <a:solidFill>
                <a:schemeClr val="bg2"/>
              </a:solidFill>
            </a:rPr>
            <a:t>SIMULACIONES</a:t>
          </a:r>
          <a:endParaRPr lang="es-EC" sz="1800" b="1" kern="1200" dirty="0">
            <a:solidFill>
              <a:schemeClr val="bg2"/>
            </a:solidFill>
          </a:endParaRPr>
        </a:p>
      </dsp:txBody>
      <dsp:txXfrm>
        <a:off x="727895" y="2364776"/>
        <a:ext cx="5768154" cy="630212"/>
      </dsp:txXfrm>
    </dsp:sp>
    <dsp:sp modelId="{81E597C1-DA90-48CE-AA1E-8446C1130375}">
      <dsp:nvSpPr>
        <dsp:cNvPr id="0" name=""/>
        <dsp:cNvSpPr/>
      </dsp:nvSpPr>
      <dsp:spPr>
        <a:xfrm>
          <a:off x="0" y="3152542"/>
          <a:ext cx="6496050" cy="630212"/>
        </a:xfrm>
        <a:prstGeom prst="roundRect">
          <a:avLst>
            <a:gd name="adj" fmla="val 10000"/>
          </a:avLst>
        </a:prstGeom>
        <a:gradFill rotWithShape="0">
          <a:gsLst>
            <a:gs pos="0">
              <a:schemeClr val="dk2">
                <a:tint val="40000"/>
                <a:hueOff val="0"/>
                <a:satOff val="0"/>
                <a:lumOff val="0"/>
                <a:alphaOff val="0"/>
                <a:shade val="51000"/>
                <a:satMod val="130000"/>
              </a:schemeClr>
            </a:gs>
            <a:gs pos="80000">
              <a:schemeClr val="dk2">
                <a:tint val="40000"/>
                <a:hueOff val="0"/>
                <a:satOff val="0"/>
                <a:lumOff val="0"/>
                <a:alphaOff val="0"/>
                <a:shade val="93000"/>
                <a:satMod val="130000"/>
              </a:schemeClr>
            </a:gs>
            <a:gs pos="100000">
              <a:schemeClr val="dk2">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1CA3BEF0-AFE1-4759-AF97-A6C50537100A}">
      <dsp:nvSpPr>
        <dsp:cNvPr id="0" name=""/>
        <dsp:cNvSpPr/>
      </dsp:nvSpPr>
      <dsp:spPr>
        <a:xfrm>
          <a:off x="190639" y="3294340"/>
          <a:ext cx="346616" cy="346616"/>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DEA2C28-FEF2-4596-B240-623B4F0605EE}">
      <dsp:nvSpPr>
        <dsp:cNvPr id="0" name=""/>
        <dsp:cNvSpPr/>
      </dsp:nvSpPr>
      <dsp:spPr>
        <a:xfrm>
          <a:off x="727895" y="3152542"/>
          <a:ext cx="5768154" cy="630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98" tIns="66698" rIns="66698" bIns="66698" numCol="1" spcCol="1270" anchor="ctr" anchorCtr="0">
          <a:noAutofit/>
        </a:bodyPr>
        <a:lstStyle/>
        <a:p>
          <a:pPr lvl="0" algn="l" defTabSz="800100">
            <a:lnSpc>
              <a:spcPct val="100000"/>
            </a:lnSpc>
            <a:spcBef>
              <a:spcPct val="0"/>
            </a:spcBef>
            <a:spcAft>
              <a:spcPct val="35000"/>
            </a:spcAft>
          </a:pPr>
          <a:r>
            <a:rPr lang="es-EC" sz="1800" b="1" kern="1200" dirty="0" smtClean="0">
              <a:solidFill>
                <a:schemeClr val="bg2"/>
              </a:solidFill>
            </a:rPr>
            <a:t>CASO DE NEGOCIO VAL IT</a:t>
          </a:r>
          <a:endParaRPr lang="es-EC" sz="1800" b="1" kern="1200" dirty="0">
            <a:solidFill>
              <a:schemeClr val="bg2"/>
            </a:solidFill>
          </a:endParaRPr>
        </a:p>
      </dsp:txBody>
      <dsp:txXfrm>
        <a:off x="727895" y="3152542"/>
        <a:ext cx="5768154" cy="630212"/>
      </dsp:txXfrm>
    </dsp:sp>
    <dsp:sp modelId="{23D6A0C4-2C3E-493B-9F8A-E98AC5A400CD}">
      <dsp:nvSpPr>
        <dsp:cNvPr id="0" name=""/>
        <dsp:cNvSpPr/>
      </dsp:nvSpPr>
      <dsp:spPr>
        <a:xfrm>
          <a:off x="0" y="3940308"/>
          <a:ext cx="6496050" cy="630212"/>
        </a:xfrm>
        <a:prstGeom prst="roundRect">
          <a:avLst>
            <a:gd name="adj" fmla="val 10000"/>
          </a:avLst>
        </a:prstGeom>
        <a:gradFill rotWithShape="0">
          <a:gsLst>
            <a:gs pos="0">
              <a:schemeClr val="dk2">
                <a:tint val="40000"/>
                <a:hueOff val="0"/>
                <a:satOff val="0"/>
                <a:lumOff val="0"/>
                <a:alphaOff val="0"/>
                <a:shade val="51000"/>
                <a:satMod val="130000"/>
              </a:schemeClr>
            </a:gs>
            <a:gs pos="80000">
              <a:schemeClr val="dk2">
                <a:tint val="40000"/>
                <a:hueOff val="0"/>
                <a:satOff val="0"/>
                <a:lumOff val="0"/>
                <a:alphaOff val="0"/>
                <a:shade val="93000"/>
                <a:satMod val="130000"/>
              </a:schemeClr>
            </a:gs>
            <a:gs pos="100000">
              <a:schemeClr val="dk2">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C785972E-6CCD-4A4F-AFC1-EB13BAB423CE}">
      <dsp:nvSpPr>
        <dsp:cNvPr id="0" name=""/>
        <dsp:cNvSpPr/>
      </dsp:nvSpPr>
      <dsp:spPr>
        <a:xfrm>
          <a:off x="190639" y="4082106"/>
          <a:ext cx="346616" cy="346616"/>
        </a:xfrm>
        <a:prstGeom prst="rect">
          <a:avLst/>
        </a:prstGeom>
        <a:blipFill rotWithShape="1">
          <a:blip xmlns:r="http://schemas.openxmlformats.org/officeDocument/2006/relationships" r:embed="rId11"/>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71E0AD7-B630-46B5-B5E4-E18FB8D36E7A}">
      <dsp:nvSpPr>
        <dsp:cNvPr id="0" name=""/>
        <dsp:cNvSpPr/>
      </dsp:nvSpPr>
      <dsp:spPr>
        <a:xfrm>
          <a:off x="727895" y="3940308"/>
          <a:ext cx="5768154" cy="630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98" tIns="66698" rIns="66698" bIns="66698" numCol="1" spcCol="1270" anchor="ctr" anchorCtr="0">
          <a:noAutofit/>
        </a:bodyPr>
        <a:lstStyle/>
        <a:p>
          <a:pPr lvl="0" algn="l" defTabSz="800100">
            <a:lnSpc>
              <a:spcPct val="100000"/>
            </a:lnSpc>
            <a:spcBef>
              <a:spcPct val="0"/>
            </a:spcBef>
            <a:spcAft>
              <a:spcPct val="35000"/>
            </a:spcAft>
          </a:pPr>
          <a:r>
            <a:rPr lang="es-MX" sz="1800" b="1" kern="1200" dirty="0" smtClean="0">
              <a:solidFill>
                <a:schemeClr val="bg2"/>
              </a:solidFill>
            </a:rPr>
            <a:t>CONCLUSIONES Y RECOMENDACIONES</a:t>
          </a:r>
          <a:endParaRPr lang="es-EC" sz="1800" b="1" kern="1200" dirty="0">
            <a:solidFill>
              <a:schemeClr val="bg2"/>
            </a:solidFill>
          </a:endParaRPr>
        </a:p>
      </dsp:txBody>
      <dsp:txXfrm>
        <a:off x="727895" y="3940308"/>
        <a:ext cx="5768154" cy="6302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DDC7A4-58C4-43F4-BC24-0384BC0955BA}">
      <dsp:nvSpPr>
        <dsp:cNvPr id="0" name=""/>
        <dsp:cNvSpPr/>
      </dsp:nvSpPr>
      <dsp:spPr>
        <a:xfrm>
          <a:off x="2732568" y="2018688"/>
          <a:ext cx="1397222" cy="620031"/>
        </a:xfrm>
        <a:prstGeom prst="roundRect">
          <a:avLst/>
        </a:prstGeom>
        <a:solidFill>
          <a:schemeClr val="bg2">
            <a:lumMod val="9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444500">
            <a:lnSpc>
              <a:spcPct val="100000"/>
            </a:lnSpc>
            <a:spcBef>
              <a:spcPct val="0"/>
            </a:spcBef>
            <a:spcAft>
              <a:spcPts val="0"/>
            </a:spcAft>
          </a:pPr>
          <a:r>
            <a:rPr lang="es-EC" sz="1000" b="1" kern="1200">
              <a:latin typeface="Arial" panose="020B0604020202020204" pitchFamily="34" charset="0"/>
              <a:cs typeface="Arial" panose="020B0604020202020204" pitchFamily="34" charset="0"/>
            </a:rPr>
            <a:t>Marco VAL IT</a:t>
          </a:r>
        </a:p>
      </dsp:txBody>
      <dsp:txXfrm>
        <a:off x="2762835" y="2048955"/>
        <a:ext cx="1336688" cy="559497"/>
      </dsp:txXfrm>
    </dsp:sp>
    <dsp:sp modelId="{48FCF29D-3F5F-44BF-A490-C27895402AD1}">
      <dsp:nvSpPr>
        <dsp:cNvPr id="0" name=""/>
        <dsp:cNvSpPr/>
      </dsp:nvSpPr>
      <dsp:spPr>
        <a:xfrm rot="16200000">
          <a:off x="2890105" y="1477613"/>
          <a:ext cx="1082149" cy="0"/>
        </a:xfrm>
        <a:custGeom>
          <a:avLst/>
          <a:gdLst/>
          <a:ahLst/>
          <a:cxnLst/>
          <a:rect l="0" t="0" r="0" b="0"/>
          <a:pathLst>
            <a:path>
              <a:moveTo>
                <a:pt x="0" y="0"/>
              </a:moveTo>
              <a:lnTo>
                <a:pt x="1082149"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8F841A-78EA-4610-8941-915AEE9D1EA4}">
      <dsp:nvSpPr>
        <dsp:cNvPr id="0" name=""/>
        <dsp:cNvSpPr/>
      </dsp:nvSpPr>
      <dsp:spPr>
        <a:xfrm>
          <a:off x="2716737" y="400"/>
          <a:ext cx="1428885" cy="936139"/>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444500">
            <a:lnSpc>
              <a:spcPct val="100000"/>
            </a:lnSpc>
            <a:spcBef>
              <a:spcPct val="0"/>
            </a:spcBef>
            <a:spcAft>
              <a:spcPts val="0"/>
            </a:spcAft>
          </a:pPr>
          <a:r>
            <a:rPr lang="es-EC" sz="1000" b="1" kern="1200" dirty="0">
              <a:solidFill>
                <a:schemeClr val="bg1"/>
              </a:solidFill>
              <a:latin typeface="Arial" panose="020B0604020202020204" pitchFamily="34" charset="0"/>
              <a:cs typeface="Arial" panose="020B0604020202020204" pitchFamily="34" charset="0"/>
            </a:rPr>
            <a:t>Guías Técnicas</a:t>
          </a:r>
        </a:p>
      </dsp:txBody>
      <dsp:txXfrm>
        <a:off x="2762436" y="46099"/>
        <a:ext cx="1337487" cy="844741"/>
      </dsp:txXfrm>
    </dsp:sp>
    <dsp:sp modelId="{78365BFC-E96E-40BB-B8BC-AC8B9EF7F839}">
      <dsp:nvSpPr>
        <dsp:cNvPr id="0" name=""/>
        <dsp:cNvSpPr/>
      </dsp:nvSpPr>
      <dsp:spPr>
        <a:xfrm rot="19800000">
          <a:off x="3945422" y="1933894"/>
          <a:ext cx="339173" cy="0"/>
        </a:xfrm>
        <a:custGeom>
          <a:avLst/>
          <a:gdLst/>
          <a:ahLst/>
          <a:cxnLst/>
          <a:rect l="0" t="0" r="0" b="0"/>
          <a:pathLst>
            <a:path>
              <a:moveTo>
                <a:pt x="0" y="0"/>
              </a:moveTo>
              <a:lnTo>
                <a:pt x="339173"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11BFE3-9690-4C6C-A1D4-48EF5200E1C5}">
      <dsp:nvSpPr>
        <dsp:cNvPr id="0" name=""/>
        <dsp:cNvSpPr/>
      </dsp:nvSpPr>
      <dsp:spPr>
        <a:xfrm>
          <a:off x="4261876" y="930517"/>
          <a:ext cx="1560627" cy="936139"/>
        </a:xfrm>
        <a:prstGeom prst="roundRect">
          <a:avLst/>
        </a:prstGeom>
        <a:solidFill>
          <a:srgbClr val="92D05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444500">
            <a:lnSpc>
              <a:spcPct val="100000"/>
            </a:lnSpc>
            <a:spcBef>
              <a:spcPct val="0"/>
            </a:spcBef>
            <a:spcAft>
              <a:spcPts val="0"/>
            </a:spcAft>
          </a:pPr>
          <a:r>
            <a:rPr lang="es-EC" sz="1000" b="1" kern="1200">
              <a:solidFill>
                <a:schemeClr val="bg1"/>
              </a:solidFill>
              <a:latin typeface="Arial" panose="020B0604020202020204" pitchFamily="34" charset="0"/>
              <a:cs typeface="Arial" panose="020B0604020202020204" pitchFamily="34" charset="0"/>
            </a:rPr>
            <a:t>Intercambio empresarial</a:t>
          </a:r>
        </a:p>
      </dsp:txBody>
      <dsp:txXfrm>
        <a:off x="4307575" y="976216"/>
        <a:ext cx="1469229" cy="844741"/>
      </dsp:txXfrm>
    </dsp:sp>
    <dsp:sp modelId="{417FB298-F999-49D8-BE3A-F8FD2303E59A}">
      <dsp:nvSpPr>
        <dsp:cNvPr id="0" name=""/>
        <dsp:cNvSpPr/>
      </dsp:nvSpPr>
      <dsp:spPr>
        <a:xfrm rot="1800000">
          <a:off x="3944063" y="2728584"/>
          <a:ext cx="359458" cy="0"/>
        </a:xfrm>
        <a:custGeom>
          <a:avLst/>
          <a:gdLst/>
          <a:ahLst/>
          <a:cxnLst/>
          <a:rect l="0" t="0" r="0" b="0"/>
          <a:pathLst>
            <a:path>
              <a:moveTo>
                <a:pt x="0" y="0"/>
              </a:moveTo>
              <a:lnTo>
                <a:pt x="359458"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A7E597-DE93-4488-B0B2-18BE7D860604}">
      <dsp:nvSpPr>
        <dsp:cNvPr id="0" name=""/>
        <dsp:cNvSpPr/>
      </dsp:nvSpPr>
      <dsp:spPr>
        <a:xfrm>
          <a:off x="4279442" y="2790751"/>
          <a:ext cx="1525494" cy="936139"/>
        </a:xfrm>
        <a:prstGeom prst="roundRect">
          <a:avLst/>
        </a:prstGeom>
        <a:solidFill>
          <a:srgbClr val="92D05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444500">
            <a:lnSpc>
              <a:spcPct val="100000"/>
            </a:lnSpc>
            <a:spcBef>
              <a:spcPct val="0"/>
            </a:spcBef>
            <a:spcAft>
              <a:spcPts val="0"/>
            </a:spcAft>
          </a:pPr>
          <a:r>
            <a:rPr lang="es-EC" sz="1000" b="1" kern="1200">
              <a:solidFill>
                <a:schemeClr val="bg1"/>
              </a:solidFill>
              <a:latin typeface="Arial" panose="020B0604020202020204" pitchFamily="34" charset="0"/>
              <a:cs typeface="Arial" panose="020B0604020202020204" pitchFamily="34" charset="0"/>
            </a:rPr>
            <a:t>Influencia de la comunidad</a:t>
          </a:r>
        </a:p>
      </dsp:txBody>
      <dsp:txXfrm>
        <a:off x="4325141" y="2836450"/>
        <a:ext cx="1434096" cy="844741"/>
      </dsp:txXfrm>
    </dsp:sp>
    <dsp:sp modelId="{4BABAE42-D372-4D54-B391-4CD88C6C48BC}">
      <dsp:nvSpPr>
        <dsp:cNvPr id="0" name=""/>
        <dsp:cNvSpPr/>
      </dsp:nvSpPr>
      <dsp:spPr>
        <a:xfrm rot="5400000">
          <a:off x="2890105" y="3179794"/>
          <a:ext cx="1082149" cy="0"/>
        </a:xfrm>
        <a:custGeom>
          <a:avLst/>
          <a:gdLst/>
          <a:ahLst/>
          <a:cxnLst/>
          <a:rect l="0" t="0" r="0" b="0"/>
          <a:pathLst>
            <a:path>
              <a:moveTo>
                <a:pt x="0" y="0"/>
              </a:moveTo>
              <a:lnTo>
                <a:pt x="1082149"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475725-5110-4450-B40F-F7BCF9C9344E}">
      <dsp:nvSpPr>
        <dsp:cNvPr id="0" name=""/>
        <dsp:cNvSpPr/>
      </dsp:nvSpPr>
      <dsp:spPr>
        <a:xfrm>
          <a:off x="2687899" y="3720868"/>
          <a:ext cx="1486560" cy="936139"/>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444500">
            <a:lnSpc>
              <a:spcPct val="100000"/>
            </a:lnSpc>
            <a:spcBef>
              <a:spcPct val="0"/>
            </a:spcBef>
            <a:spcAft>
              <a:spcPts val="0"/>
            </a:spcAft>
          </a:pPr>
          <a:r>
            <a:rPr lang="es-EC" sz="1000" b="1" kern="1200">
              <a:solidFill>
                <a:schemeClr val="bg1"/>
              </a:solidFill>
              <a:latin typeface="Arial" panose="020B0604020202020204" pitchFamily="34" charset="0"/>
              <a:cs typeface="Arial" panose="020B0604020202020204" pitchFamily="34" charset="0"/>
            </a:rPr>
            <a:t>Casos</a:t>
          </a:r>
        </a:p>
      </dsp:txBody>
      <dsp:txXfrm>
        <a:off x="2733598" y="3766567"/>
        <a:ext cx="1395162" cy="844741"/>
      </dsp:txXfrm>
    </dsp:sp>
    <dsp:sp modelId="{62962C5B-D839-48EB-B70C-D14811D0918A}">
      <dsp:nvSpPr>
        <dsp:cNvPr id="0" name=""/>
        <dsp:cNvSpPr/>
      </dsp:nvSpPr>
      <dsp:spPr>
        <a:xfrm rot="9000000">
          <a:off x="2610521" y="2714735"/>
          <a:ext cx="304063" cy="0"/>
        </a:xfrm>
        <a:custGeom>
          <a:avLst/>
          <a:gdLst/>
          <a:ahLst/>
          <a:cxnLst/>
          <a:rect l="0" t="0" r="0" b="0"/>
          <a:pathLst>
            <a:path>
              <a:moveTo>
                <a:pt x="0" y="0"/>
              </a:moveTo>
              <a:lnTo>
                <a:pt x="304063"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8FC018-A908-4E2E-9641-B185096E868C}">
      <dsp:nvSpPr>
        <dsp:cNvPr id="0" name=""/>
        <dsp:cNvSpPr/>
      </dsp:nvSpPr>
      <dsp:spPr>
        <a:xfrm>
          <a:off x="991363" y="2790751"/>
          <a:ext cx="1657611" cy="936139"/>
        </a:xfrm>
        <a:prstGeom prst="roundRect">
          <a:avLst/>
        </a:prstGeom>
        <a:solidFill>
          <a:srgbClr val="E81CA4"/>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444500">
            <a:lnSpc>
              <a:spcPct val="100000"/>
            </a:lnSpc>
            <a:spcBef>
              <a:spcPct val="0"/>
            </a:spcBef>
            <a:spcAft>
              <a:spcPts val="0"/>
            </a:spcAft>
          </a:pPr>
          <a:r>
            <a:rPr lang="es-EC" sz="1000" b="1" kern="1200">
              <a:solidFill>
                <a:schemeClr val="bg1"/>
              </a:solidFill>
              <a:latin typeface="Arial" panose="020B0604020202020204" pitchFamily="34" charset="0"/>
              <a:cs typeface="Arial" panose="020B0604020202020204" pitchFamily="34" charset="0"/>
            </a:rPr>
            <a:t>Benchmarking</a:t>
          </a:r>
        </a:p>
      </dsp:txBody>
      <dsp:txXfrm>
        <a:off x="1037062" y="2836450"/>
        <a:ext cx="1566213" cy="844741"/>
      </dsp:txXfrm>
    </dsp:sp>
    <dsp:sp modelId="{8451CC5C-7E10-4ED9-941A-79BCEA472583}">
      <dsp:nvSpPr>
        <dsp:cNvPr id="0" name=""/>
        <dsp:cNvSpPr/>
      </dsp:nvSpPr>
      <dsp:spPr>
        <a:xfrm rot="12600000">
          <a:off x="2500458" y="1913180"/>
          <a:ext cx="422029" cy="0"/>
        </a:xfrm>
        <a:custGeom>
          <a:avLst/>
          <a:gdLst/>
          <a:ahLst/>
          <a:cxnLst/>
          <a:rect l="0" t="0" r="0" b="0"/>
          <a:pathLst>
            <a:path>
              <a:moveTo>
                <a:pt x="0" y="0"/>
              </a:moveTo>
              <a:lnTo>
                <a:pt x="422029"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F6E45C-C59E-4E73-94D9-DA421E2A130B}">
      <dsp:nvSpPr>
        <dsp:cNvPr id="0" name=""/>
        <dsp:cNvSpPr/>
      </dsp:nvSpPr>
      <dsp:spPr>
        <a:xfrm>
          <a:off x="1111610" y="930517"/>
          <a:ext cx="1417117" cy="936139"/>
        </a:xfrm>
        <a:prstGeom prst="roundRect">
          <a:avLst/>
        </a:prstGeom>
        <a:solidFill>
          <a:srgbClr val="E81CA4"/>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444500">
            <a:lnSpc>
              <a:spcPct val="100000"/>
            </a:lnSpc>
            <a:spcBef>
              <a:spcPct val="0"/>
            </a:spcBef>
            <a:spcAft>
              <a:spcPts val="0"/>
            </a:spcAft>
          </a:pPr>
          <a:r>
            <a:rPr lang="es-EC" sz="1000" b="1" kern="1200">
              <a:solidFill>
                <a:schemeClr val="bg1"/>
              </a:solidFill>
              <a:latin typeface="Arial" panose="020B0604020202020204" pitchFamily="34" charset="0"/>
              <a:cs typeface="Arial" panose="020B0604020202020204" pitchFamily="34" charset="0"/>
            </a:rPr>
            <a:t>Análisis empírico</a:t>
          </a:r>
        </a:p>
      </dsp:txBody>
      <dsp:txXfrm>
        <a:off x="1157309" y="976216"/>
        <a:ext cx="1325719" cy="8447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EA3E58-419A-4A41-8A8F-B85DF8BE516B}">
      <dsp:nvSpPr>
        <dsp:cNvPr id="0" name=""/>
        <dsp:cNvSpPr/>
      </dsp:nvSpPr>
      <dsp:spPr>
        <a:xfrm>
          <a:off x="2329151" y="1574018"/>
          <a:ext cx="1014984" cy="1014984"/>
        </a:xfrm>
        <a:prstGeom prst="round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lvl="0" algn="ctr" defTabSz="488950">
            <a:lnSpc>
              <a:spcPct val="90000"/>
            </a:lnSpc>
            <a:spcBef>
              <a:spcPct val="0"/>
            </a:spcBef>
            <a:spcAft>
              <a:spcPct val="35000"/>
            </a:spcAft>
          </a:pPr>
          <a:r>
            <a:rPr lang="es-EC" sz="1100" kern="1200">
              <a:latin typeface="Arial" panose="020B0604020202020204" pitchFamily="34" charset="0"/>
              <a:cs typeface="Arial" panose="020B0604020202020204" pitchFamily="34" charset="0"/>
            </a:rPr>
            <a:t>Dominios</a:t>
          </a:r>
        </a:p>
      </dsp:txBody>
      <dsp:txXfrm>
        <a:off x="2378698" y="1623565"/>
        <a:ext cx="915890" cy="915890"/>
      </dsp:txXfrm>
    </dsp:sp>
    <dsp:sp modelId="{73822F87-3F3C-41A2-9338-F0227FBE1626}">
      <dsp:nvSpPr>
        <dsp:cNvPr id="0" name=""/>
        <dsp:cNvSpPr/>
      </dsp:nvSpPr>
      <dsp:spPr>
        <a:xfrm rot="16200000">
          <a:off x="2480658" y="1218033"/>
          <a:ext cx="711968" cy="0"/>
        </a:xfrm>
        <a:custGeom>
          <a:avLst/>
          <a:gdLst/>
          <a:ahLst/>
          <a:cxnLst/>
          <a:rect l="0" t="0" r="0" b="0"/>
          <a:pathLst>
            <a:path>
              <a:moveTo>
                <a:pt x="0" y="0"/>
              </a:moveTo>
              <a:lnTo>
                <a:pt x="711968"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70DEF4-F57F-4453-A801-EAE9E27D1153}">
      <dsp:nvSpPr>
        <dsp:cNvPr id="0" name=""/>
        <dsp:cNvSpPr/>
      </dsp:nvSpPr>
      <dsp:spPr>
        <a:xfrm>
          <a:off x="2091354" y="182009"/>
          <a:ext cx="1490578" cy="680039"/>
        </a:xfrm>
        <a:prstGeom prst="roundRect">
          <a:avLst/>
        </a:prstGeom>
        <a:gradFill rotWithShape="0">
          <a:gsLst>
            <a:gs pos="0">
              <a:schemeClr val="accent4">
                <a:hueOff val="-571422"/>
                <a:satOff val="4840"/>
                <a:lumOff val="-2091"/>
                <a:alphaOff val="0"/>
                <a:tint val="50000"/>
                <a:satMod val="300000"/>
              </a:schemeClr>
            </a:gs>
            <a:gs pos="35000">
              <a:schemeClr val="accent4">
                <a:hueOff val="-571422"/>
                <a:satOff val="4840"/>
                <a:lumOff val="-2091"/>
                <a:alphaOff val="0"/>
                <a:tint val="37000"/>
                <a:satMod val="300000"/>
              </a:schemeClr>
            </a:gs>
            <a:gs pos="100000">
              <a:schemeClr val="accent4">
                <a:hueOff val="-571422"/>
                <a:satOff val="4840"/>
                <a:lumOff val="-209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lvl="0" algn="ctr" defTabSz="488950">
            <a:lnSpc>
              <a:spcPct val="90000"/>
            </a:lnSpc>
            <a:spcBef>
              <a:spcPct val="0"/>
            </a:spcBef>
            <a:spcAft>
              <a:spcPct val="35000"/>
            </a:spcAft>
          </a:pPr>
          <a:r>
            <a:rPr lang="es-EC" sz="1100" kern="1200">
              <a:latin typeface="Arial" panose="020B0604020202020204" pitchFamily="34" charset="0"/>
              <a:cs typeface="Arial" panose="020B0604020202020204" pitchFamily="34" charset="0"/>
            </a:rPr>
            <a:t>Gobierno del Valor (GV)</a:t>
          </a:r>
        </a:p>
      </dsp:txBody>
      <dsp:txXfrm>
        <a:off x="2124551" y="215206"/>
        <a:ext cx="1424184" cy="613645"/>
      </dsp:txXfrm>
    </dsp:sp>
    <dsp:sp modelId="{62AA56AC-B881-4F4A-B33C-97ABE5F1795F}">
      <dsp:nvSpPr>
        <dsp:cNvPr id="0" name=""/>
        <dsp:cNvSpPr/>
      </dsp:nvSpPr>
      <dsp:spPr>
        <a:xfrm rot="1800000">
          <a:off x="3321945" y="2457325"/>
          <a:ext cx="331257" cy="0"/>
        </a:xfrm>
        <a:custGeom>
          <a:avLst/>
          <a:gdLst/>
          <a:ahLst/>
          <a:cxnLst/>
          <a:rect l="0" t="0" r="0" b="0"/>
          <a:pathLst>
            <a:path>
              <a:moveTo>
                <a:pt x="0" y="0"/>
              </a:moveTo>
              <a:lnTo>
                <a:pt x="331257"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90AB7E-6EEA-4F55-81F5-D96CD9D4BB30}">
      <dsp:nvSpPr>
        <dsp:cNvPr id="0" name=""/>
        <dsp:cNvSpPr/>
      </dsp:nvSpPr>
      <dsp:spPr>
        <a:xfrm>
          <a:off x="3631012" y="2521230"/>
          <a:ext cx="1112360" cy="680039"/>
        </a:xfrm>
        <a:prstGeom prst="roundRect">
          <a:avLst/>
        </a:prstGeom>
        <a:gradFill rotWithShape="0">
          <a:gsLst>
            <a:gs pos="0">
              <a:schemeClr val="accent4">
                <a:hueOff val="-1142844"/>
                <a:satOff val="9680"/>
                <a:lumOff val="-4183"/>
                <a:alphaOff val="0"/>
                <a:tint val="50000"/>
                <a:satMod val="300000"/>
              </a:schemeClr>
            </a:gs>
            <a:gs pos="35000">
              <a:schemeClr val="accent4">
                <a:hueOff val="-1142844"/>
                <a:satOff val="9680"/>
                <a:lumOff val="-4183"/>
                <a:alphaOff val="0"/>
                <a:tint val="37000"/>
                <a:satMod val="300000"/>
              </a:schemeClr>
            </a:gs>
            <a:gs pos="100000">
              <a:schemeClr val="accent4">
                <a:hueOff val="-1142844"/>
                <a:satOff val="9680"/>
                <a:lumOff val="-418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lvl="0" algn="ctr" defTabSz="488950">
            <a:lnSpc>
              <a:spcPct val="90000"/>
            </a:lnSpc>
            <a:spcBef>
              <a:spcPct val="0"/>
            </a:spcBef>
            <a:spcAft>
              <a:spcPct val="35000"/>
            </a:spcAft>
          </a:pPr>
          <a:r>
            <a:rPr lang="es-EC" sz="1100" kern="1200">
              <a:latin typeface="Arial" panose="020B0604020202020204" pitchFamily="34" charset="0"/>
              <a:cs typeface="Arial" panose="020B0604020202020204" pitchFamily="34" charset="0"/>
            </a:rPr>
            <a:t>Gestión de Cartera (PM)</a:t>
          </a:r>
        </a:p>
      </dsp:txBody>
      <dsp:txXfrm>
        <a:off x="3664209" y="2554427"/>
        <a:ext cx="1045966" cy="613645"/>
      </dsp:txXfrm>
    </dsp:sp>
    <dsp:sp modelId="{331CF0B5-0F26-4487-8A11-01CD4DC1483F}">
      <dsp:nvSpPr>
        <dsp:cNvPr id="0" name=""/>
        <dsp:cNvSpPr/>
      </dsp:nvSpPr>
      <dsp:spPr>
        <a:xfrm rot="9000000">
          <a:off x="2055368" y="2447870"/>
          <a:ext cx="293440" cy="0"/>
        </a:xfrm>
        <a:custGeom>
          <a:avLst/>
          <a:gdLst/>
          <a:ahLst/>
          <a:cxnLst/>
          <a:rect l="0" t="0" r="0" b="0"/>
          <a:pathLst>
            <a:path>
              <a:moveTo>
                <a:pt x="0" y="0"/>
              </a:moveTo>
              <a:lnTo>
                <a:pt x="293440"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EB587F-8223-4E33-A227-D3CBD47CCA47}">
      <dsp:nvSpPr>
        <dsp:cNvPr id="0" name=""/>
        <dsp:cNvSpPr/>
      </dsp:nvSpPr>
      <dsp:spPr>
        <a:xfrm>
          <a:off x="785027" y="2521230"/>
          <a:ext cx="1402132" cy="680039"/>
        </a:xfrm>
        <a:prstGeom prst="roundRect">
          <a:avLst/>
        </a:prstGeom>
        <a:gradFill rotWithShape="0">
          <a:gsLst>
            <a:gs pos="0">
              <a:schemeClr val="accent4">
                <a:hueOff val="-1714266"/>
                <a:satOff val="14520"/>
                <a:lumOff val="-6274"/>
                <a:alphaOff val="0"/>
                <a:tint val="50000"/>
                <a:satMod val="300000"/>
              </a:schemeClr>
            </a:gs>
            <a:gs pos="35000">
              <a:schemeClr val="accent4">
                <a:hueOff val="-1714266"/>
                <a:satOff val="14520"/>
                <a:lumOff val="-6274"/>
                <a:alphaOff val="0"/>
                <a:tint val="37000"/>
                <a:satMod val="300000"/>
              </a:schemeClr>
            </a:gs>
            <a:gs pos="100000">
              <a:schemeClr val="accent4">
                <a:hueOff val="-1714266"/>
                <a:satOff val="14520"/>
                <a:lumOff val="-627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lvl="0" algn="ctr" defTabSz="488950">
            <a:lnSpc>
              <a:spcPct val="90000"/>
            </a:lnSpc>
            <a:spcBef>
              <a:spcPct val="0"/>
            </a:spcBef>
            <a:spcAft>
              <a:spcPct val="35000"/>
            </a:spcAft>
          </a:pPr>
          <a:r>
            <a:rPr lang="es-EC" sz="1100" kern="1200">
              <a:latin typeface="Arial" panose="020B0604020202020204" pitchFamily="34" charset="0"/>
              <a:cs typeface="Arial" panose="020B0604020202020204" pitchFamily="34" charset="0"/>
            </a:rPr>
            <a:t>Gestión de Inversiones (IM)</a:t>
          </a:r>
        </a:p>
      </dsp:txBody>
      <dsp:txXfrm>
        <a:off x="818224" y="2554427"/>
        <a:ext cx="1335738" cy="61364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D5B17D50-E609-4DE6-974C-D5941196FC0E}" type="datetimeFigureOut">
              <a:rPr lang="es-EC" smtClean="0"/>
              <a:t>18/1/2022</a:t>
            </a:fld>
            <a:endParaRPr lang="es-EC"/>
          </a:p>
        </p:txBody>
      </p:sp>
      <p:sp>
        <p:nvSpPr>
          <p:cNvPr id="5" name="Footer Placeholder 4"/>
          <p:cNvSpPr>
            <a:spLocks noGrp="1"/>
          </p:cNvSpPr>
          <p:nvPr>
            <p:ph type="ftr" sz="quarter" idx="11"/>
          </p:nvPr>
        </p:nvSpPr>
        <p:spPr>
          <a:xfrm>
            <a:off x="1876424" y="5410201"/>
            <a:ext cx="5124886" cy="365125"/>
          </a:xfrm>
        </p:spPr>
        <p:txBody>
          <a:bodyPr/>
          <a:lstStyle/>
          <a:p>
            <a:endParaRPr lang="es-EC"/>
          </a:p>
        </p:txBody>
      </p:sp>
      <p:sp>
        <p:nvSpPr>
          <p:cNvPr id="6" name="Slide Number Placeholder 5"/>
          <p:cNvSpPr>
            <a:spLocks noGrp="1"/>
          </p:cNvSpPr>
          <p:nvPr>
            <p:ph type="sldNum" sz="quarter" idx="12"/>
          </p:nvPr>
        </p:nvSpPr>
        <p:spPr>
          <a:xfrm>
            <a:off x="9896911" y="5410199"/>
            <a:ext cx="771089" cy="365125"/>
          </a:xfrm>
        </p:spPr>
        <p:txBody>
          <a:bodyPr/>
          <a:lstStyle/>
          <a:p>
            <a:fld id="{4CA5CC79-596B-4717-9164-A0C89A72DF8D}" type="slidenum">
              <a:rPr lang="es-EC" smtClean="0"/>
              <a:t>‹Nº›</a:t>
            </a:fld>
            <a:endParaRPr lang="es-EC"/>
          </a:p>
        </p:txBody>
      </p:sp>
    </p:spTree>
    <p:extLst>
      <p:ext uri="{BB962C8B-B14F-4D97-AF65-F5344CB8AC3E}">
        <p14:creationId xmlns:p14="http://schemas.microsoft.com/office/powerpoint/2010/main" val="3358632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s-ES" smtClean="0"/>
              <a:t>Haga clic en el icono para agregar una imagen</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D5B17D50-E609-4DE6-974C-D5941196FC0E}" type="datetimeFigureOut">
              <a:rPr lang="es-EC" smtClean="0"/>
              <a:t>18/1/2022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4CA5CC79-596B-4717-9164-A0C89A72DF8D}" type="slidenum">
              <a:rPr lang="es-EC" smtClean="0"/>
              <a:t>‹Nº›</a:t>
            </a:fld>
            <a:endParaRPr lang="es-EC"/>
          </a:p>
        </p:txBody>
      </p:sp>
    </p:spTree>
    <p:extLst>
      <p:ext uri="{BB962C8B-B14F-4D97-AF65-F5344CB8AC3E}">
        <p14:creationId xmlns:p14="http://schemas.microsoft.com/office/powerpoint/2010/main" val="1849010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D5B17D50-E609-4DE6-974C-D5941196FC0E}" type="datetimeFigureOut">
              <a:rPr lang="es-EC" smtClean="0"/>
              <a:t>18/1/2022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4CA5CC79-596B-4717-9164-A0C89A72DF8D}" type="slidenum">
              <a:rPr lang="es-EC" smtClean="0"/>
              <a:t>‹Nº›</a:t>
            </a:fld>
            <a:endParaRPr lang="es-EC"/>
          </a:p>
        </p:txBody>
      </p:sp>
    </p:spTree>
    <p:extLst>
      <p:ext uri="{BB962C8B-B14F-4D97-AF65-F5344CB8AC3E}">
        <p14:creationId xmlns:p14="http://schemas.microsoft.com/office/powerpoint/2010/main" val="1823464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D5B17D50-E609-4DE6-974C-D5941196FC0E}" type="datetimeFigureOut">
              <a:rPr lang="es-EC" smtClean="0"/>
              <a:t>18/1/2022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4CA5CC79-596B-4717-9164-A0C89A72DF8D}" type="slidenum">
              <a:rPr lang="es-EC" smtClean="0"/>
              <a:t>‹Nº›</a:t>
            </a:fld>
            <a:endParaRPr lang="es-EC"/>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613249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D5B17D50-E609-4DE6-974C-D5941196FC0E}" type="datetimeFigureOut">
              <a:rPr lang="es-EC" smtClean="0"/>
              <a:t>18/1/2022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4CA5CC79-596B-4717-9164-A0C89A72DF8D}" type="slidenum">
              <a:rPr lang="es-EC" smtClean="0"/>
              <a:t>‹Nº›</a:t>
            </a:fld>
            <a:endParaRPr lang="es-EC"/>
          </a:p>
        </p:txBody>
      </p:sp>
    </p:spTree>
    <p:extLst>
      <p:ext uri="{BB962C8B-B14F-4D97-AF65-F5344CB8AC3E}">
        <p14:creationId xmlns:p14="http://schemas.microsoft.com/office/powerpoint/2010/main" val="1491223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3" name="Date Placeholder 2"/>
          <p:cNvSpPr>
            <a:spLocks noGrp="1"/>
          </p:cNvSpPr>
          <p:nvPr>
            <p:ph type="dt" sz="half" idx="10"/>
          </p:nvPr>
        </p:nvSpPr>
        <p:spPr/>
        <p:txBody>
          <a:bodyPr/>
          <a:lstStyle/>
          <a:p>
            <a:fld id="{D5B17D50-E609-4DE6-974C-D5941196FC0E}" type="datetimeFigureOut">
              <a:rPr lang="es-EC" smtClean="0"/>
              <a:t>18/1/2022</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4CA5CC79-596B-4717-9164-A0C89A72DF8D}" type="slidenum">
              <a:rPr lang="es-EC" smtClean="0"/>
              <a:t>‹Nº›</a:t>
            </a:fld>
            <a:endParaRPr lang="es-EC"/>
          </a:p>
        </p:txBody>
      </p:sp>
    </p:spTree>
    <p:extLst>
      <p:ext uri="{BB962C8B-B14F-4D97-AF65-F5344CB8AC3E}">
        <p14:creationId xmlns:p14="http://schemas.microsoft.com/office/powerpoint/2010/main" val="31771860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smtClean="0"/>
              <a:t>Haga clic en el icono para agregar una imagen</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smtClean="0"/>
              <a:t>Haga clic en el icono para agregar una imagen</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smtClean="0"/>
              <a:t>Haga clic en el icono para agregar una imagen</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3" name="Date Placeholder 2"/>
          <p:cNvSpPr>
            <a:spLocks noGrp="1"/>
          </p:cNvSpPr>
          <p:nvPr>
            <p:ph type="dt" sz="half" idx="10"/>
          </p:nvPr>
        </p:nvSpPr>
        <p:spPr/>
        <p:txBody>
          <a:bodyPr/>
          <a:lstStyle/>
          <a:p>
            <a:fld id="{D5B17D50-E609-4DE6-974C-D5941196FC0E}" type="datetimeFigureOut">
              <a:rPr lang="es-EC" smtClean="0"/>
              <a:t>18/1/2022</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4CA5CC79-596B-4717-9164-A0C89A72DF8D}" type="slidenum">
              <a:rPr lang="es-EC" smtClean="0"/>
              <a:t>‹Nº›</a:t>
            </a:fld>
            <a:endParaRPr lang="es-EC"/>
          </a:p>
        </p:txBody>
      </p:sp>
    </p:spTree>
    <p:extLst>
      <p:ext uri="{BB962C8B-B14F-4D97-AF65-F5344CB8AC3E}">
        <p14:creationId xmlns:p14="http://schemas.microsoft.com/office/powerpoint/2010/main" val="2141981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5B17D50-E609-4DE6-974C-D5941196FC0E}" type="datetimeFigureOut">
              <a:rPr lang="es-EC" smtClean="0"/>
              <a:t>18/1/2022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4CA5CC79-596B-4717-9164-A0C89A72DF8D}" type="slidenum">
              <a:rPr lang="es-EC" smtClean="0"/>
              <a:t>‹Nº›</a:t>
            </a:fld>
            <a:endParaRPr lang="es-EC"/>
          </a:p>
        </p:txBody>
      </p:sp>
    </p:spTree>
    <p:extLst>
      <p:ext uri="{BB962C8B-B14F-4D97-AF65-F5344CB8AC3E}">
        <p14:creationId xmlns:p14="http://schemas.microsoft.com/office/powerpoint/2010/main" val="2738522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5B17D50-E609-4DE6-974C-D5941196FC0E}" type="datetimeFigureOut">
              <a:rPr lang="es-EC" smtClean="0"/>
              <a:t>18/1/2022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4CA5CC79-596B-4717-9164-A0C89A72DF8D}" type="slidenum">
              <a:rPr lang="es-EC" smtClean="0"/>
              <a:t>‹Nº›</a:t>
            </a:fld>
            <a:endParaRPr lang="es-EC"/>
          </a:p>
        </p:txBody>
      </p:sp>
    </p:spTree>
    <p:extLst>
      <p:ext uri="{BB962C8B-B14F-4D97-AF65-F5344CB8AC3E}">
        <p14:creationId xmlns:p14="http://schemas.microsoft.com/office/powerpoint/2010/main" val="1752021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5B17D50-E609-4DE6-974C-D5941196FC0E}" type="datetimeFigureOut">
              <a:rPr lang="es-EC" smtClean="0"/>
              <a:t>18/1/2022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4CA5CC79-596B-4717-9164-A0C89A72DF8D}" type="slidenum">
              <a:rPr lang="es-EC" smtClean="0"/>
              <a:t>‹Nº›</a:t>
            </a:fld>
            <a:endParaRPr lang="es-EC"/>
          </a:p>
        </p:txBody>
      </p:sp>
    </p:spTree>
    <p:extLst>
      <p:ext uri="{BB962C8B-B14F-4D97-AF65-F5344CB8AC3E}">
        <p14:creationId xmlns:p14="http://schemas.microsoft.com/office/powerpoint/2010/main" val="3421166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D5B17D50-E609-4DE6-974C-D5941196FC0E}" type="datetimeFigureOut">
              <a:rPr lang="es-EC" smtClean="0"/>
              <a:t>18/1/2022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4CA5CC79-596B-4717-9164-A0C89A72DF8D}" type="slidenum">
              <a:rPr lang="es-EC" smtClean="0"/>
              <a:t>‹Nº›</a:t>
            </a:fld>
            <a:endParaRPr lang="es-EC"/>
          </a:p>
        </p:txBody>
      </p:sp>
    </p:spTree>
    <p:extLst>
      <p:ext uri="{BB962C8B-B14F-4D97-AF65-F5344CB8AC3E}">
        <p14:creationId xmlns:p14="http://schemas.microsoft.com/office/powerpoint/2010/main" val="1884849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D5B17D50-E609-4DE6-974C-D5941196FC0E}" type="datetimeFigureOut">
              <a:rPr lang="es-EC" smtClean="0"/>
              <a:t>18/1/2022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4CA5CC79-596B-4717-9164-A0C89A72DF8D}" type="slidenum">
              <a:rPr lang="es-EC" smtClean="0"/>
              <a:t>‹Nº›</a:t>
            </a:fld>
            <a:endParaRPr lang="es-EC"/>
          </a:p>
        </p:txBody>
      </p:sp>
    </p:spTree>
    <p:extLst>
      <p:ext uri="{BB962C8B-B14F-4D97-AF65-F5344CB8AC3E}">
        <p14:creationId xmlns:p14="http://schemas.microsoft.com/office/powerpoint/2010/main" val="1746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1141410" y="3073397"/>
            <a:ext cx="4878391" cy="2717801"/>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172200" y="3073397"/>
            <a:ext cx="4875210" cy="2717801"/>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D5B17D50-E609-4DE6-974C-D5941196FC0E}" type="datetimeFigureOut">
              <a:rPr lang="es-EC" smtClean="0"/>
              <a:t>18/1/2022</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4CA5CC79-596B-4717-9164-A0C89A72DF8D}" type="slidenum">
              <a:rPr lang="es-EC" smtClean="0"/>
              <a:t>‹Nº›</a:t>
            </a:fld>
            <a:endParaRPr lang="es-EC"/>
          </a:p>
        </p:txBody>
      </p:sp>
    </p:spTree>
    <p:extLst>
      <p:ext uri="{BB962C8B-B14F-4D97-AF65-F5344CB8AC3E}">
        <p14:creationId xmlns:p14="http://schemas.microsoft.com/office/powerpoint/2010/main" val="1467953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D5B17D50-E609-4DE6-974C-D5941196FC0E}" type="datetimeFigureOut">
              <a:rPr lang="es-EC" smtClean="0"/>
              <a:t>18/1/2022</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4CA5CC79-596B-4717-9164-A0C89A72DF8D}" type="slidenum">
              <a:rPr lang="es-EC" smtClean="0"/>
              <a:t>‹Nº›</a:t>
            </a:fld>
            <a:endParaRPr lang="es-EC"/>
          </a:p>
        </p:txBody>
      </p:sp>
    </p:spTree>
    <p:extLst>
      <p:ext uri="{BB962C8B-B14F-4D97-AF65-F5344CB8AC3E}">
        <p14:creationId xmlns:p14="http://schemas.microsoft.com/office/powerpoint/2010/main" val="3806111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B17D50-E609-4DE6-974C-D5941196FC0E}" type="datetimeFigureOut">
              <a:rPr lang="es-EC" smtClean="0"/>
              <a:t>18/1/2022</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4CA5CC79-596B-4717-9164-A0C89A72DF8D}" type="slidenum">
              <a:rPr lang="es-EC" smtClean="0"/>
              <a:t>‹Nº›</a:t>
            </a:fld>
            <a:endParaRPr lang="es-EC"/>
          </a:p>
        </p:txBody>
      </p:sp>
    </p:spTree>
    <p:extLst>
      <p:ext uri="{BB962C8B-B14F-4D97-AF65-F5344CB8AC3E}">
        <p14:creationId xmlns:p14="http://schemas.microsoft.com/office/powerpoint/2010/main" val="1539734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D5B17D50-E609-4DE6-974C-D5941196FC0E}" type="datetimeFigureOut">
              <a:rPr lang="es-EC" smtClean="0"/>
              <a:t>18/1/2022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4CA5CC79-596B-4717-9164-A0C89A72DF8D}" type="slidenum">
              <a:rPr lang="es-EC" smtClean="0"/>
              <a:t>‹Nº›</a:t>
            </a:fld>
            <a:endParaRPr lang="es-EC"/>
          </a:p>
        </p:txBody>
      </p:sp>
    </p:spTree>
    <p:extLst>
      <p:ext uri="{BB962C8B-B14F-4D97-AF65-F5344CB8AC3E}">
        <p14:creationId xmlns:p14="http://schemas.microsoft.com/office/powerpoint/2010/main" val="3203652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D5B17D50-E609-4DE6-974C-D5941196FC0E}" type="datetimeFigureOut">
              <a:rPr lang="es-EC" smtClean="0"/>
              <a:t>18/1/2022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4CA5CC79-596B-4717-9164-A0C89A72DF8D}" type="slidenum">
              <a:rPr lang="es-EC" smtClean="0"/>
              <a:t>‹Nº›</a:t>
            </a:fld>
            <a:endParaRPr lang="es-EC"/>
          </a:p>
        </p:txBody>
      </p:sp>
    </p:spTree>
    <p:extLst>
      <p:ext uri="{BB962C8B-B14F-4D97-AF65-F5344CB8AC3E}">
        <p14:creationId xmlns:p14="http://schemas.microsoft.com/office/powerpoint/2010/main" val="1828219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5B17D50-E609-4DE6-974C-D5941196FC0E}" type="datetimeFigureOut">
              <a:rPr lang="es-EC" smtClean="0"/>
              <a:t>18/1/2022</a:t>
            </a:fld>
            <a:endParaRPr lang="es-EC"/>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CA5CC79-596B-4717-9164-A0C89A72DF8D}" type="slidenum">
              <a:rPr lang="es-EC" smtClean="0"/>
              <a:t>‹Nº›</a:t>
            </a:fld>
            <a:endParaRPr lang="es-EC"/>
          </a:p>
        </p:txBody>
      </p:sp>
    </p:spTree>
    <p:extLst>
      <p:ext uri="{BB962C8B-B14F-4D97-AF65-F5344CB8AC3E}">
        <p14:creationId xmlns:p14="http://schemas.microsoft.com/office/powerpoint/2010/main" val="110073906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Layout" Target="../diagrams/layout2.xml"/><Relationship Id="rId7" Type="http://schemas.openxmlformats.org/officeDocument/2006/relationships/image" Target="../media/image16.png"/><Relationship Id="rId12" Type="http://schemas.microsoft.com/office/2007/relationships/diagramDrawing" Target="../diagrams/drawing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diagramColors" Target="../diagrams/colors3.xml"/><Relationship Id="rId5" Type="http://schemas.openxmlformats.org/officeDocument/2006/relationships/diagramColors" Target="../diagrams/colors2.xml"/><Relationship Id="rId10" Type="http://schemas.openxmlformats.org/officeDocument/2006/relationships/diagramQuickStyle" Target="../diagrams/quickStyle3.xml"/><Relationship Id="rId4" Type="http://schemas.openxmlformats.org/officeDocument/2006/relationships/diagramQuickStyle" Target="../diagrams/quickStyle2.xml"/><Relationship Id="rId9"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852276" y="2483223"/>
            <a:ext cx="9272251" cy="2387600"/>
          </a:xfrm>
        </p:spPr>
        <p:txBody>
          <a:bodyPr>
            <a:noAutofit/>
          </a:bodyPr>
          <a:lstStyle/>
          <a:p>
            <a:pPr algn="ctr"/>
            <a:r>
              <a:rPr lang="es-EC" sz="3200" b="1" dirty="0"/>
              <a:t>Análisis de factibilidad técnica-financiera para la implementación de redes WAN inteligentes enfocadas en </a:t>
            </a:r>
            <a:r>
              <a:rPr lang="es-EC" sz="3200" b="1" dirty="0" err="1"/>
              <a:t>Segment</a:t>
            </a:r>
            <a:r>
              <a:rPr lang="es-EC" sz="3200" b="1" dirty="0"/>
              <a:t> </a:t>
            </a:r>
            <a:r>
              <a:rPr lang="es-EC" sz="3200" b="1" dirty="0" err="1"/>
              <a:t>Routing</a:t>
            </a:r>
            <a:r>
              <a:rPr lang="es-EC" sz="3200" b="1" dirty="0"/>
              <a:t> para la comunicación entre campus de la Universidad de las Fuerzas Armadas ESPE en base a VAL IT.. </a:t>
            </a:r>
            <a:endParaRPr lang="es-EC" sz="3200" b="1" dirty="0"/>
          </a:p>
        </p:txBody>
      </p:sp>
      <p:sp>
        <p:nvSpPr>
          <p:cNvPr id="3" name="Subtítulo 2"/>
          <p:cNvSpPr>
            <a:spLocks noGrp="1"/>
          </p:cNvSpPr>
          <p:nvPr>
            <p:ph type="subTitle" idx="1"/>
          </p:nvPr>
        </p:nvSpPr>
        <p:spPr>
          <a:xfrm>
            <a:off x="1852276" y="4764376"/>
            <a:ext cx="8791575" cy="1655762"/>
          </a:xfrm>
        </p:spPr>
        <p:txBody>
          <a:bodyPr anchor="b"/>
          <a:lstStyle/>
          <a:p>
            <a:pPr algn="just">
              <a:lnSpc>
                <a:spcPct val="100000"/>
              </a:lnSpc>
              <a:spcBef>
                <a:spcPts val="0"/>
              </a:spcBef>
            </a:pPr>
            <a:r>
              <a:rPr lang="es-EC" b="1" dirty="0" smtClean="0">
                <a:solidFill>
                  <a:srgbClr val="002060"/>
                </a:solidFill>
              </a:rPr>
              <a:t>Tatiana TRUJILLO</a:t>
            </a:r>
          </a:p>
          <a:p>
            <a:pPr algn="just">
              <a:lnSpc>
                <a:spcPct val="100000"/>
              </a:lnSpc>
              <a:spcBef>
                <a:spcPts val="0"/>
              </a:spcBef>
            </a:pPr>
            <a:r>
              <a:rPr lang="es-419" b="1" dirty="0" smtClean="0">
                <a:solidFill>
                  <a:srgbClr val="002060"/>
                </a:solidFill>
              </a:rPr>
              <a:t>CIENCIAS </a:t>
            </a:r>
            <a:r>
              <a:rPr lang="es-419" b="1" dirty="0">
                <a:solidFill>
                  <a:srgbClr val="002060"/>
                </a:solidFill>
              </a:rPr>
              <a:t>DE LA COMPUTACIÓN</a:t>
            </a:r>
            <a:endParaRPr lang="es-EC" b="1" dirty="0">
              <a:solidFill>
                <a:srgbClr val="002060"/>
              </a:solidFill>
            </a:endParaRPr>
          </a:p>
          <a:p>
            <a:pPr algn="just">
              <a:lnSpc>
                <a:spcPct val="100000"/>
              </a:lnSpc>
              <a:spcBef>
                <a:spcPts val="0"/>
              </a:spcBef>
            </a:pPr>
            <a:r>
              <a:rPr lang="es-419" b="1" dirty="0">
                <a:solidFill>
                  <a:srgbClr val="002060"/>
                </a:solidFill>
              </a:rPr>
              <a:t>MAESTRÍA EN GERENCIA DE SISTEMAS </a:t>
            </a:r>
            <a:endParaRPr lang="es-EC" b="1" dirty="0">
              <a:solidFill>
                <a:srgbClr val="002060"/>
              </a:solidFill>
            </a:endParaRPr>
          </a:p>
          <a:p>
            <a:pPr algn="just">
              <a:spcBef>
                <a:spcPts val="0"/>
              </a:spcBef>
            </a:pPr>
            <a:endParaRPr lang="es-EC" dirty="0"/>
          </a:p>
        </p:txBody>
      </p:sp>
      <p:pic>
        <p:nvPicPr>
          <p:cNvPr id="6" name="Picture 48"/>
          <p:cNvPicPr/>
          <p:nvPr/>
        </p:nvPicPr>
        <p:blipFill>
          <a:blip r:embed="rId2"/>
          <a:stretch>
            <a:fillRect/>
          </a:stretch>
        </p:blipFill>
        <p:spPr>
          <a:xfrm>
            <a:off x="351609" y="371774"/>
            <a:ext cx="5715000" cy="1390015"/>
          </a:xfrm>
          <a:prstGeom prst="rect">
            <a:avLst/>
          </a:prstGeom>
        </p:spPr>
      </p:pic>
    </p:spTree>
    <p:extLst>
      <p:ext uri="{BB962C8B-B14F-4D97-AF65-F5344CB8AC3E}">
        <p14:creationId xmlns:p14="http://schemas.microsoft.com/office/powerpoint/2010/main" val="31910809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p:nvPr/>
        </p:nvPicPr>
        <p:blipFill>
          <a:blip r:embed="rId2">
            <a:extLst>
              <a:ext uri="{28A0092B-C50C-407E-A947-70E740481C1C}">
                <a14:useLocalDpi xmlns:a14="http://schemas.microsoft.com/office/drawing/2010/main" val="0"/>
              </a:ext>
            </a:extLst>
          </a:blip>
          <a:srcRect/>
          <a:stretch>
            <a:fillRect/>
          </a:stretch>
        </p:blipFill>
        <p:spPr bwMode="auto">
          <a:xfrm>
            <a:off x="888274" y="391886"/>
            <a:ext cx="10476411" cy="6283234"/>
          </a:xfrm>
          <a:prstGeom prst="rect">
            <a:avLst/>
          </a:prstGeom>
          <a:noFill/>
          <a:ln>
            <a:noFill/>
          </a:ln>
        </p:spPr>
      </p:pic>
    </p:spTree>
    <p:extLst>
      <p:ext uri="{BB962C8B-B14F-4D97-AF65-F5344CB8AC3E}">
        <p14:creationId xmlns:p14="http://schemas.microsoft.com/office/powerpoint/2010/main" val="32272658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45915" y="0"/>
            <a:ext cx="9905998" cy="862149"/>
          </a:xfrm>
        </p:spPr>
        <p:txBody>
          <a:bodyPr/>
          <a:lstStyle/>
          <a:p>
            <a:pPr lvl="2" algn="ctr" rtl="0">
              <a:lnSpc>
                <a:spcPct val="90000"/>
              </a:lnSpc>
              <a:spcBef>
                <a:spcPct val="0"/>
              </a:spcBef>
            </a:pPr>
            <a:r>
              <a:rPr lang="es-419" sz="3600" b="1" kern="1200" cap="all" dirty="0">
                <a:solidFill>
                  <a:schemeClr val="bg2"/>
                </a:solidFill>
                <a:latin typeface="+mj-lt"/>
                <a:ea typeface="+mj-ea"/>
                <a:cs typeface="+mj-cs"/>
              </a:rPr>
              <a:t>Tecnología red inalámbrica</a:t>
            </a:r>
            <a:r>
              <a:rPr lang="es-EC" sz="1800" b="1" i="1" dirty="0"/>
              <a:t/>
            </a:r>
            <a:br>
              <a:rPr lang="es-EC" sz="1800" b="1" i="1" dirty="0"/>
            </a:br>
            <a:endParaRPr lang="es-EC" dirty="0"/>
          </a:p>
        </p:txBody>
      </p:sp>
      <p:pic>
        <p:nvPicPr>
          <p:cNvPr id="3" name="Imagen 2"/>
          <p:cNvPicPr/>
          <p:nvPr/>
        </p:nvPicPr>
        <p:blipFill>
          <a:blip r:embed="rId2">
            <a:extLst>
              <a:ext uri="{28A0092B-C50C-407E-A947-70E740481C1C}">
                <a14:useLocalDpi xmlns:a14="http://schemas.microsoft.com/office/drawing/2010/main" val="0"/>
              </a:ext>
            </a:extLst>
          </a:blip>
          <a:srcRect/>
          <a:stretch>
            <a:fillRect/>
          </a:stretch>
        </p:blipFill>
        <p:spPr bwMode="auto">
          <a:xfrm>
            <a:off x="3304903" y="953590"/>
            <a:ext cx="5956663" cy="5277394"/>
          </a:xfrm>
          <a:prstGeom prst="rect">
            <a:avLst/>
          </a:prstGeom>
          <a:noFill/>
          <a:ln>
            <a:noFill/>
          </a:ln>
        </p:spPr>
      </p:pic>
    </p:spTree>
    <p:extLst>
      <p:ext uri="{BB962C8B-B14F-4D97-AF65-F5344CB8AC3E}">
        <p14:creationId xmlns:p14="http://schemas.microsoft.com/office/powerpoint/2010/main" val="1168473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02224" y="0"/>
            <a:ext cx="9905998" cy="622453"/>
          </a:xfrm>
        </p:spPr>
        <p:txBody>
          <a:bodyPr/>
          <a:lstStyle/>
          <a:p>
            <a:pPr algn="ctr"/>
            <a:r>
              <a:rPr lang="es-EC" b="1" dirty="0" smtClean="0">
                <a:solidFill>
                  <a:schemeClr val="bg2"/>
                </a:solidFill>
              </a:rPr>
              <a:t>ENLACES WAN</a:t>
            </a:r>
            <a:endParaRPr lang="es-EC" b="1" dirty="0">
              <a:solidFill>
                <a:schemeClr val="bg2"/>
              </a:solidFill>
            </a:endParaRPr>
          </a:p>
        </p:txBody>
      </p:sp>
      <p:pic>
        <p:nvPicPr>
          <p:cNvPr id="3" name="Imagen 2"/>
          <p:cNvPicPr/>
          <p:nvPr/>
        </p:nvPicPr>
        <p:blipFill>
          <a:blip r:embed="rId2">
            <a:extLst>
              <a:ext uri="{28A0092B-C50C-407E-A947-70E740481C1C}">
                <a14:useLocalDpi xmlns:a14="http://schemas.microsoft.com/office/drawing/2010/main" val="0"/>
              </a:ext>
            </a:extLst>
          </a:blip>
          <a:srcRect/>
          <a:stretch>
            <a:fillRect/>
          </a:stretch>
        </p:blipFill>
        <p:spPr bwMode="auto">
          <a:xfrm>
            <a:off x="2847703" y="622453"/>
            <a:ext cx="6923314" cy="6235547"/>
          </a:xfrm>
          <a:prstGeom prst="rect">
            <a:avLst/>
          </a:prstGeom>
          <a:noFill/>
          <a:ln>
            <a:noFill/>
          </a:ln>
        </p:spPr>
      </p:pic>
    </p:spTree>
    <p:extLst>
      <p:ext uri="{BB962C8B-B14F-4D97-AF65-F5344CB8AC3E}">
        <p14:creationId xmlns:p14="http://schemas.microsoft.com/office/powerpoint/2010/main" val="3822692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8350" y="265821"/>
            <a:ext cx="9905998" cy="740019"/>
          </a:xfrm>
        </p:spPr>
        <p:txBody>
          <a:bodyPr>
            <a:normAutofit fontScale="90000"/>
          </a:bodyPr>
          <a:lstStyle/>
          <a:p>
            <a:pPr algn="ctr"/>
            <a:r>
              <a:rPr lang="es-EC" b="1" dirty="0">
                <a:solidFill>
                  <a:schemeClr val="bg2"/>
                </a:solidFill>
              </a:rPr>
              <a:t>Simulaciones de una red </a:t>
            </a:r>
            <a:r>
              <a:rPr lang="es-EC" b="1" dirty="0" err="1">
                <a:solidFill>
                  <a:schemeClr val="bg2"/>
                </a:solidFill>
              </a:rPr>
              <a:t>Segment</a:t>
            </a:r>
            <a:r>
              <a:rPr lang="es-EC" b="1" dirty="0">
                <a:solidFill>
                  <a:schemeClr val="bg2"/>
                </a:solidFill>
              </a:rPr>
              <a:t> </a:t>
            </a:r>
            <a:r>
              <a:rPr lang="es-EC" b="1" dirty="0" err="1">
                <a:solidFill>
                  <a:schemeClr val="bg2"/>
                </a:solidFill>
              </a:rPr>
              <a:t>Routing</a:t>
            </a:r>
            <a:r>
              <a:rPr lang="es-EC" b="1" dirty="0">
                <a:solidFill>
                  <a:schemeClr val="bg2"/>
                </a:solidFill>
              </a:rPr>
              <a:t> </a:t>
            </a:r>
            <a:r>
              <a:rPr lang="es-EC" b="1" dirty="0"/>
              <a:t/>
            </a:r>
            <a:br>
              <a:rPr lang="es-EC" b="1" dirty="0"/>
            </a:br>
            <a:endParaRPr lang="es-EC" dirty="0"/>
          </a:p>
        </p:txBody>
      </p:sp>
      <p:pic>
        <p:nvPicPr>
          <p:cNvPr id="3" name="Imagen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3407" y="1372189"/>
            <a:ext cx="9515884" cy="4597537"/>
          </a:xfrm>
          <a:prstGeom prst="rect">
            <a:avLst/>
          </a:prstGeom>
          <a:noFill/>
          <a:ln>
            <a:noFill/>
          </a:ln>
        </p:spPr>
      </p:pic>
    </p:spTree>
    <p:extLst>
      <p:ext uri="{BB962C8B-B14F-4D97-AF65-F5344CB8AC3E}">
        <p14:creationId xmlns:p14="http://schemas.microsoft.com/office/powerpoint/2010/main" val="32532956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Diagrama&#10;&#10;Descripción generada automáticament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4481" y="783772"/>
            <a:ext cx="8908868" cy="5408021"/>
          </a:xfrm>
          <a:prstGeom prst="rect">
            <a:avLst/>
          </a:prstGeom>
          <a:noFill/>
          <a:ln>
            <a:noFill/>
          </a:ln>
        </p:spPr>
      </p:pic>
    </p:spTree>
    <p:extLst>
      <p:ext uri="{BB962C8B-B14F-4D97-AF65-F5344CB8AC3E}">
        <p14:creationId xmlns:p14="http://schemas.microsoft.com/office/powerpoint/2010/main" val="8698283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nterfaz de usuario gráfica, Texto, Aplicación&#10;&#10;Descripción generada automáticamente"/>
          <p:cNvPicPr/>
          <p:nvPr/>
        </p:nvPicPr>
        <p:blipFill rotWithShape="1">
          <a:blip r:embed="rId2">
            <a:extLst>
              <a:ext uri="{28A0092B-C50C-407E-A947-70E740481C1C}">
                <a14:useLocalDpi xmlns:a14="http://schemas.microsoft.com/office/drawing/2010/main" val="0"/>
              </a:ext>
            </a:extLst>
          </a:blip>
          <a:srcRect t="8599"/>
          <a:stretch/>
        </p:blipFill>
        <p:spPr bwMode="auto">
          <a:xfrm>
            <a:off x="1358537" y="1084218"/>
            <a:ext cx="9875519" cy="5394960"/>
          </a:xfrm>
          <a:prstGeom prst="rect">
            <a:avLst/>
          </a:prstGeom>
          <a:noFill/>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0220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Diagrama&#10;&#10;Descripción generada automáticament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5657" y="966651"/>
            <a:ext cx="9914709" cy="5329645"/>
          </a:xfrm>
          <a:prstGeom prst="rect">
            <a:avLst/>
          </a:prstGeom>
          <a:noFill/>
          <a:ln>
            <a:noFill/>
          </a:ln>
        </p:spPr>
      </p:pic>
    </p:spTree>
    <p:extLst>
      <p:ext uri="{BB962C8B-B14F-4D97-AF65-F5344CB8AC3E}">
        <p14:creationId xmlns:p14="http://schemas.microsoft.com/office/powerpoint/2010/main" val="3265618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lendario&#10;&#10;Descripción generada automáticamente con confianza media"/>
          <p:cNvPicPr/>
          <p:nvPr/>
        </p:nvPicPr>
        <p:blipFill>
          <a:blip r:embed="rId2"/>
          <a:stretch>
            <a:fillRect/>
          </a:stretch>
        </p:blipFill>
        <p:spPr>
          <a:xfrm>
            <a:off x="992778" y="1005840"/>
            <a:ext cx="9744892" cy="5172891"/>
          </a:xfrm>
          <a:prstGeom prst="rect">
            <a:avLst/>
          </a:prstGeom>
          <a:ln>
            <a:solidFill>
              <a:schemeClr val="tx1"/>
            </a:solidFill>
          </a:ln>
        </p:spPr>
      </p:pic>
    </p:spTree>
    <p:extLst>
      <p:ext uri="{BB962C8B-B14F-4D97-AF65-F5344CB8AC3E}">
        <p14:creationId xmlns:p14="http://schemas.microsoft.com/office/powerpoint/2010/main" val="378020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018086" y="1633809"/>
            <a:ext cx="5505450" cy="2466975"/>
          </a:xfrm>
          <a:prstGeom prst="rect">
            <a:avLst/>
          </a:prstGeom>
        </p:spPr>
      </p:pic>
      <p:pic>
        <p:nvPicPr>
          <p:cNvPr id="6" name="Imagen 5"/>
          <p:cNvPicPr>
            <a:picLocks noChangeAspect="1"/>
          </p:cNvPicPr>
          <p:nvPr/>
        </p:nvPicPr>
        <p:blipFill>
          <a:blip r:embed="rId3"/>
          <a:stretch>
            <a:fillRect/>
          </a:stretch>
        </p:blipFill>
        <p:spPr>
          <a:xfrm>
            <a:off x="6732134" y="2867296"/>
            <a:ext cx="4867275" cy="2933700"/>
          </a:xfrm>
          <a:prstGeom prst="rect">
            <a:avLst/>
          </a:prstGeom>
        </p:spPr>
      </p:pic>
      <p:sp>
        <p:nvSpPr>
          <p:cNvPr id="7" name="Rectángulo 6"/>
          <p:cNvSpPr/>
          <p:nvPr/>
        </p:nvSpPr>
        <p:spPr>
          <a:xfrm>
            <a:off x="4062550" y="788516"/>
            <a:ext cx="5103222" cy="584775"/>
          </a:xfrm>
          <a:prstGeom prst="rect">
            <a:avLst/>
          </a:prstGeom>
        </p:spPr>
        <p:txBody>
          <a:bodyPr wrap="square">
            <a:spAutoFit/>
          </a:bodyPr>
          <a:lstStyle/>
          <a:p>
            <a:r>
              <a:rPr lang="es-419" sz="3200" b="1" cap="all" dirty="0">
                <a:solidFill>
                  <a:schemeClr val="bg2"/>
                </a:solidFill>
                <a:latin typeface="+mj-lt"/>
                <a:ea typeface="+mj-ea"/>
                <a:cs typeface="+mj-cs"/>
              </a:rPr>
              <a:t>Desempeño</a:t>
            </a:r>
            <a:r>
              <a:rPr lang="es-419" sz="2800" b="1" i="1" dirty="0">
                <a:solidFill>
                  <a:schemeClr val="tx2">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s-419" sz="3200" b="1" cap="all" dirty="0">
                <a:solidFill>
                  <a:schemeClr val="bg2"/>
                </a:solidFill>
                <a:latin typeface="+mj-lt"/>
                <a:ea typeface="+mj-ea"/>
                <a:cs typeface="+mj-cs"/>
              </a:rPr>
              <a:t>de</a:t>
            </a:r>
            <a:r>
              <a:rPr lang="es-419" sz="2800" b="1" i="1" dirty="0">
                <a:solidFill>
                  <a:schemeClr val="tx2">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s-419" sz="3200" b="1" cap="all" dirty="0">
                <a:solidFill>
                  <a:schemeClr val="bg2"/>
                </a:solidFill>
                <a:latin typeface="+mj-lt"/>
                <a:ea typeface="+mj-ea"/>
                <a:cs typeface="+mj-cs"/>
              </a:rPr>
              <a:t>la red</a:t>
            </a:r>
            <a:r>
              <a:rPr lang="es-419" sz="2800" b="1" i="1" dirty="0">
                <a:solidFill>
                  <a:schemeClr val="tx2">
                    <a:lumMod val="10000"/>
                  </a:schemeClr>
                </a:solidFill>
                <a:latin typeface="Arial" panose="020B0604020202020204" pitchFamily="34" charset="0"/>
                <a:ea typeface="Calibri" panose="020F0502020204030204" pitchFamily="34" charset="0"/>
                <a:cs typeface="Times New Roman" panose="02020603050405020304" pitchFamily="18" charset="0"/>
              </a:rPr>
              <a:t> </a:t>
            </a:r>
            <a:endParaRPr lang="es-EC" sz="2800" b="1" dirty="0">
              <a:solidFill>
                <a:schemeClr val="tx2">
                  <a:lumMod val="10000"/>
                </a:schemeClr>
              </a:solidFill>
            </a:endParaRPr>
          </a:p>
        </p:txBody>
      </p:sp>
    </p:spTree>
    <p:extLst>
      <p:ext uri="{BB962C8B-B14F-4D97-AF65-F5344CB8AC3E}">
        <p14:creationId xmlns:p14="http://schemas.microsoft.com/office/powerpoint/2010/main" val="1517080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288893" y="0"/>
            <a:ext cx="8252831" cy="828625"/>
          </a:xfrm>
          <a:prstGeom prst="rect">
            <a:avLst/>
          </a:prstGeom>
        </p:spPr>
        <p:txBody>
          <a:bodyPr wrap="square">
            <a:spAutoFit/>
          </a:bodyPr>
          <a:lstStyle/>
          <a:p>
            <a:pPr marL="274320" indent="-274320" algn="ctr">
              <a:lnSpc>
                <a:spcPct val="200000"/>
              </a:lnSpc>
              <a:spcBef>
                <a:spcPts val="1200"/>
              </a:spcBef>
              <a:spcAft>
                <a:spcPts val="0"/>
              </a:spcAft>
            </a:pPr>
            <a:r>
              <a:rPr lang="es-EC" sz="2800" b="1" cap="all" dirty="0">
                <a:solidFill>
                  <a:schemeClr val="bg2"/>
                </a:solidFill>
                <a:latin typeface="+mj-lt"/>
                <a:ea typeface="+mj-ea"/>
                <a:cs typeface="+mj-cs"/>
              </a:rPr>
              <a:t>Desarrollo</a:t>
            </a:r>
            <a:r>
              <a:rPr lang="es-EC" sz="2800" b="1" kern="0" dirty="0">
                <a:latin typeface="Arial" panose="020B0604020202020204" pitchFamily="34" charset="0"/>
                <a:ea typeface="Times New Roman" panose="02020603050405020304" pitchFamily="18" charset="0"/>
                <a:cs typeface="Times New Roman" panose="02020603050405020304" pitchFamily="18" charset="0"/>
              </a:rPr>
              <a:t> </a:t>
            </a:r>
            <a:r>
              <a:rPr lang="es-EC" sz="2800" b="1" cap="all" dirty="0">
                <a:solidFill>
                  <a:schemeClr val="bg2"/>
                </a:solidFill>
                <a:latin typeface="+mj-lt"/>
                <a:ea typeface="+mj-ea"/>
                <a:cs typeface="+mj-cs"/>
              </a:rPr>
              <a:t>del negocio en base a VAL IT </a:t>
            </a:r>
          </a:p>
        </p:txBody>
      </p:sp>
      <p:graphicFrame>
        <p:nvGraphicFramePr>
          <p:cNvPr id="3" name="Tabla 2"/>
          <p:cNvGraphicFramePr>
            <a:graphicFrameLocks noGrp="1"/>
          </p:cNvGraphicFramePr>
          <p:nvPr>
            <p:extLst>
              <p:ext uri="{D42A27DB-BD31-4B8C-83A1-F6EECF244321}">
                <p14:modId xmlns:p14="http://schemas.microsoft.com/office/powerpoint/2010/main" val="3169077563"/>
              </p:ext>
            </p:extLst>
          </p:nvPr>
        </p:nvGraphicFramePr>
        <p:xfrm>
          <a:off x="117566" y="797386"/>
          <a:ext cx="11978641" cy="6021898"/>
        </p:xfrm>
        <a:graphic>
          <a:graphicData uri="http://schemas.openxmlformats.org/drawingml/2006/table">
            <a:tbl>
              <a:tblPr firstRow="1" firstCol="1" bandRow="1">
                <a:tableStyleId>{F5AB1C69-6EDB-4FF4-983F-18BD219EF322}</a:tableStyleId>
              </a:tblPr>
              <a:tblGrid>
                <a:gridCol w="1545631">
                  <a:extLst>
                    <a:ext uri="{9D8B030D-6E8A-4147-A177-3AD203B41FA5}">
                      <a16:colId xmlns:a16="http://schemas.microsoft.com/office/drawing/2014/main" val="3333068087"/>
                    </a:ext>
                  </a:extLst>
                </a:gridCol>
                <a:gridCol w="2947369">
                  <a:extLst>
                    <a:ext uri="{9D8B030D-6E8A-4147-A177-3AD203B41FA5}">
                      <a16:colId xmlns:a16="http://schemas.microsoft.com/office/drawing/2014/main" val="421562823"/>
                    </a:ext>
                  </a:extLst>
                </a:gridCol>
                <a:gridCol w="2377587">
                  <a:extLst>
                    <a:ext uri="{9D8B030D-6E8A-4147-A177-3AD203B41FA5}">
                      <a16:colId xmlns:a16="http://schemas.microsoft.com/office/drawing/2014/main" val="4234324014"/>
                    </a:ext>
                  </a:extLst>
                </a:gridCol>
                <a:gridCol w="2554027">
                  <a:extLst>
                    <a:ext uri="{9D8B030D-6E8A-4147-A177-3AD203B41FA5}">
                      <a16:colId xmlns:a16="http://schemas.microsoft.com/office/drawing/2014/main" val="556862777"/>
                    </a:ext>
                  </a:extLst>
                </a:gridCol>
                <a:gridCol w="2554027">
                  <a:extLst>
                    <a:ext uri="{9D8B030D-6E8A-4147-A177-3AD203B41FA5}">
                      <a16:colId xmlns:a16="http://schemas.microsoft.com/office/drawing/2014/main" val="3881098821"/>
                    </a:ext>
                  </a:extLst>
                </a:gridCol>
              </a:tblGrid>
              <a:tr h="163386">
                <a:tc rowSpan="3">
                  <a:txBody>
                    <a:bodyPr/>
                    <a:lstStyle/>
                    <a:p>
                      <a:pPr algn="ctr">
                        <a:lnSpc>
                          <a:spcPct val="107000"/>
                        </a:lnSpc>
                        <a:spcAft>
                          <a:spcPts val="0"/>
                        </a:spcAft>
                      </a:pPr>
                      <a:r>
                        <a:rPr lang="es-EC" sz="1050" dirty="0">
                          <a:effectLst/>
                        </a:rPr>
                        <a:t>Resultados</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nchor="ctr">
                    <a:lnL w="3175" cap="flat" cmpd="sng" algn="ctr">
                      <a:solidFill>
                        <a:schemeClr val="bg1">
                          <a:lumMod val="95000"/>
                          <a:lumOff val="5000"/>
                        </a:schemeClr>
                      </a:solidFill>
                      <a:prstDash val="solid"/>
                      <a:round/>
                      <a:headEnd type="none" w="med" len="med"/>
                      <a:tailEnd type="none" w="med" len="med"/>
                    </a:lnL>
                    <a:lnR w="3175" cap="flat" cmpd="sng" algn="ctr">
                      <a:solidFill>
                        <a:schemeClr val="bg1">
                          <a:lumMod val="95000"/>
                          <a:lumOff val="5000"/>
                        </a:schemeClr>
                      </a:solidFill>
                      <a:prstDash val="solid"/>
                      <a:round/>
                      <a:headEnd type="none" w="med" len="med"/>
                      <a:tailEnd type="none" w="med" len="med"/>
                    </a:lnR>
                    <a:lnT w="3175" cap="flat" cmpd="sng" algn="ctr">
                      <a:solidFill>
                        <a:schemeClr val="bg1">
                          <a:lumMod val="95000"/>
                          <a:lumOff val="5000"/>
                        </a:schemeClr>
                      </a:solidFill>
                      <a:prstDash val="solid"/>
                      <a:round/>
                      <a:headEnd type="none" w="med" len="med"/>
                      <a:tailEnd type="none" w="med" len="med"/>
                    </a:lnT>
                    <a:lnB w="3175" cap="flat" cmpd="sng" algn="ctr">
                      <a:solidFill>
                        <a:schemeClr val="bg1">
                          <a:lumMod val="95000"/>
                          <a:lumOff val="5000"/>
                        </a:schemeClr>
                      </a:solidFill>
                      <a:prstDash val="solid"/>
                      <a:round/>
                      <a:headEnd type="none" w="med" len="med"/>
                      <a:tailEnd type="none" w="med" len="med"/>
                    </a:lnB>
                  </a:tcPr>
                </a:tc>
                <a:tc>
                  <a:txBody>
                    <a:bodyPr/>
                    <a:lstStyle/>
                    <a:p>
                      <a:pPr>
                        <a:lnSpc>
                          <a:spcPct val="107000"/>
                        </a:lnSpc>
                        <a:spcAft>
                          <a:spcPts val="0"/>
                        </a:spcAft>
                      </a:pPr>
                      <a:r>
                        <a:rPr lang="es-EC" sz="1050" dirty="0">
                          <a:effectLst/>
                        </a:rPr>
                        <a:t> </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nchor="ctr">
                    <a:lnL w="3175" cap="flat" cmpd="sng" algn="ctr">
                      <a:solidFill>
                        <a:schemeClr val="bg1">
                          <a:lumMod val="95000"/>
                          <a:lumOff val="5000"/>
                        </a:schemeClr>
                      </a:solidFill>
                      <a:prstDash val="solid"/>
                      <a:round/>
                      <a:headEnd type="none" w="med" len="med"/>
                      <a:tailEnd type="none" w="med" len="med"/>
                    </a:lnL>
                    <a:lnR w="3175" cap="flat" cmpd="sng" algn="ctr">
                      <a:solidFill>
                        <a:schemeClr val="bg1">
                          <a:lumMod val="95000"/>
                          <a:lumOff val="5000"/>
                        </a:schemeClr>
                      </a:solidFill>
                      <a:prstDash val="solid"/>
                      <a:round/>
                      <a:headEnd type="none" w="med" len="med"/>
                      <a:tailEnd type="none" w="med" len="med"/>
                    </a:lnR>
                    <a:lnT w="3175" cap="flat" cmpd="sng" algn="ctr">
                      <a:solidFill>
                        <a:schemeClr val="bg1">
                          <a:lumMod val="95000"/>
                          <a:lumOff val="5000"/>
                        </a:schemeClr>
                      </a:solidFill>
                      <a:prstDash val="solid"/>
                      <a:round/>
                      <a:headEnd type="none" w="med" len="med"/>
                      <a:tailEnd type="none" w="med" len="med"/>
                    </a:lnT>
                    <a:lnB w="3175" cap="flat" cmpd="sng" algn="ctr">
                      <a:solidFill>
                        <a:schemeClr val="bg1">
                          <a:lumMod val="95000"/>
                          <a:lumOff val="5000"/>
                        </a:schemeClr>
                      </a:solidFill>
                      <a:prstDash val="solid"/>
                      <a:round/>
                      <a:headEnd type="none" w="med" len="med"/>
                      <a:tailEnd type="none" w="med" len="med"/>
                    </a:lnB>
                  </a:tcPr>
                </a:tc>
                <a:tc>
                  <a:txBody>
                    <a:bodyPr/>
                    <a:lstStyle/>
                    <a:p>
                      <a:pPr algn="ctr">
                        <a:lnSpc>
                          <a:spcPct val="107000"/>
                        </a:lnSpc>
                        <a:spcAft>
                          <a:spcPts val="0"/>
                        </a:spcAft>
                      </a:pPr>
                      <a:r>
                        <a:rPr lang="es-EC" sz="1050" dirty="0">
                          <a:effectLst/>
                        </a:rPr>
                        <a:t>Capacidad tecnológica </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nchor="ctr">
                    <a:lnL w="3175" cap="flat" cmpd="sng" algn="ctr">
                      <a:solidFill>
                        <a:schemeClr val="bg1">
                          <a:lumMod val="95000"/>
                          <a:lumOff val="5000"/>
                        </a:schemeClr>
                      </a:solidFill>
                      <a:prstDash val="solid"/>
                      <a:round/>
                      <a:headEnd type="none" w="med" len="med"/>
                      <a:tailEnd type="none" w="med" len="med"/>
                    </a:lnL>
                    <a:lnR w="3175" cap="flat" cmpd="sng" algn="ctr">
                      <a:solidFill>
                        <a:schemeClr val="bg1">
                          <a:lumMod val="95000"/>
                          <a:lumOff val="5000"/>
                        </a:schemeClr>
                      </a:solidFill>
                      <a:prstDash val="solid"/>
                      <a:round/>
                      <a:headEnd type="none" w="med" len="med"/>
                      <a:tailEnd type="none" w="med" len="med"/>
                    </a:lnR>
                    <a:lnT w="3175" cap="flat" cmpd="sng" algn="ctr">
                      <a:solidFill>
                        <a:schemeClr val="bg1">
                          <a:lumMod val="95000"/>
                          <a:lumOff val="5000"/>
                        </a:schemeClr>
                      </a:solidFill>
                      <a:prstDash val="solid"/>
                      <a:round/>
                      <a:headEnd type="none" w="med" len="med"/>
                      <a:tailEnd type="none" w="med" len="med"/>
                    </a:lnT>
                    <a:lnB w="3175" cap="flat" cmpd="sng" algn="ctr">
                      <a:solidFill>
                        <a:schemeClr val="bg1">
                          <a:lumMod val="95000"/>
                          <a:lumOff val="5000"/>
                        </a:schemeClr>
                      </a:solidFill>
                      <a:prstDash val="solid"/>
                      <a:round/>
                      <a:headEnd type="none" w="med" len="med"/>
                      <a:tailEnd type="none" w="med" len="med"/>
                    </a:lnB>
                  </a:tcPr>
                </a:tc>
                <a:tc>
                  <a:txBody>
                    <a:bodyPr/>
                    <a:lstStyle/>
                    <a:p>
                      <a:pPr algn="ctr">
                        <a:lnSpc>
                          <a:spcPct val="107000"/>
                        </a:lnSpc>
                        <a:spcAft>
                          <a:spcPts val="0"/>
                        </a:spcAft>
                      </a:pPr>
                      <a:r>
                        <a:rPr lang="es-EC" sz="1050" dirty="0">
                          <a:effectLst/>
                        </a:rPr>
                        <a:t>Capacidad operativa</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nchor="ctr">
                    <a:lnL w="3175" cap="flat" cmpd="sng" algn="ctr">
                      <a:solidFill>
                        <a:schemeClr val="bg1">
                          <a:lumMod val="95000"/>
                          <a:lumOff val="5000"/>
                        </a:schemeClr>
                      </a:solidFill>
                      <a:prstDash val="solid"/>
                      <a:round/>
                      <a:headEnd type="none" w="med" len="med"/>
                      <a:tailEnd type="none" w="med" len="med"/>
                    </a:lnL>
                    <a:lnR w="3175" cap="flat" cmpd="sng" algn="ctr">
                      <a:solidFill>
                        <a:schemeClr val="bg1">
                          <a:lumMod val="95000"/>
                          <a:lumOff val="5000"/>
                        </a:schemeClr>
                      </a:solidFill>
                      <a:prstDash val="solid"/>
                      <a:round/>
                      <a:headEnd type="none" w="med" len="med"/>
                      <a:tailEnd type="none" w="med" len="med"/>
                    </a:lnR>
                    <a:lnT w="3175" cap="flat" cmpd="sng" algn="ctr">
                      <a:solidFill>
                        <a:schemeClr val="bg1">
                          <a:lumMod val="95000"/>
                          <a:lumOff val="5000"/>
                        </a:schemeClr>
                      </a:solidFill>
                      <a:prstDash val="solid"/>
                      <a:round/>
                      <a:headEnd type="none" w="med" len="med"/>
                      <a:tailEnd type="none" w="med" len="med"/>
                    </a:lnT>
                    <a:lnB w="3175" cap="flat" cmpd="sng" algn="ctr">
                      <a:solidFill>
                        <a:schemeClr val="bg1">
                          <a:lumMod val="95000"/>
                          <a:lumOff val="5000"/>
                        </a:schemeClr>
                      </a:solidFill>
                      <a:prstDash val="solid"/>
                      <a:round/>
                      <a:headEnd type="none" w="med" len="med"/>
                      <a:tailEnd type="none" w="med" len="med"/>
                    </a:lnB>
                  </a:tcPr>
                </a:tc>
                <a:tc>
                  <a:txBody>
                    <a:bodyPr/>
                    <a:lstStyle/>
                    <a:p>
                      <a:pPr algn="ctr">
                        <a:lnSpc>
                          <a:spcPct val="107000"/>
                        </a:lnSpc>
                        <a:spcAft>
                          <a:spcPts val="0"/>
                        </a:spcAft>
                      </a:pPr>
                      <a:r>
                        <a:rPr lang="es-EC" sz="1050" dirty="0">
                          <a:effectLst/>
                        </a:rPr>
                        <a:t>Capacidad de negocio</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nchor="ctr">
                    <a:lnL w="3175" cap="flat" cmpd="sng" algn="ctr">
                      <a:solidFill>
                        <a:schemeClr val="bg1">
                          <a:lumMod val="95000"/>
                          <a:lumOff val="5000"/>
                        </a:schemeClr>
                      </a:solidFill>
                      <a:prstDash val="solid"/>
                      <a:round/>
                      <a:headEnd type="none" w="med" len="med"/>
                      <a:tailEnd type="none" w="med" len="med"/>
                    </a:lnL>
                    <a:lnR w="3175" cap="flat" cmpd="sng" algn="ctr">
                      <a:solidFill>
                        <a:schemeClr val="bg1">
                          <a:lumMod val="95000"/>
                          <a:lumOff val="5000"/>
                        </a:schemeClr>
                      </a:solidFill>
                      <a:prstDash val="solid"/>
                      <a:round/>
                      <a:headEnd type="none" w="med" len="med"/>
                      <a:tailEnd type="none" w="med" len="med"/>
                    </a:lnR>
                    <a:lnT w="3175" cap="flat" cmpd="sng" algn="ctr">
                      <a:solidFill>
                        <a:schemeClr val="bg1">
                          <a:lumMod val="95000"/>
                          <a:lumOff val="5000"/>
                        </a:schemeClr>
                      </a:solidFill>
                      <a:prstDash val="solid"/>
                      <a:round/>
                      <a:headEnd type="none" w="med" len="med"/>
                      <a:tailEnd type="none" w="med" len="med"/>
                    </a:lnT>
                    <a:lnB w="3175" cap="flat" cmpd="sng" algn="ctr">
                      <a:solidFill>
                        <a:schemeClr val="bg1">
                          <a:lumMod val="95000"/>
                          <a:lumOff val="5000"/>
                        </a:schemeClr>
                      </a:solidFill>
                      <a:prstDash val="solid"/>
                      <a:round/>
                      <a:headEnd type="none" w="med" len="med"/>
                      <a:tailEnd type="none" w="med" len="med"/>
                    </a:lnB>
                  </a:tcPr>
                </a:tc>
                <a:extLst>
                  <a:ext uri="{0D108BD9-81ED-4DB2-BD59-A6C34878D82A}">
                    <a16:rowId xmlns:a16="http://schemas.microsoft.com/office/drawing/2014/main" val="1154049602"/>
                  </a:ext>
                </a:extLst>
              </a:tr>
              <a:tr h="160020">
                <a:tc vMerge="1">
                  <a:txBody>
                    <a:bodyPr/>
                    <a:lstStyle/>
                    <a:p>
                      <a:endParaRPr lang="es-EC"/>
                    </a:p>
                  </a:txBody>
                  <a:tcPr/>
                </a:tc>
                <a:tc>
                  <a:txBody>
                    <a:bodyPr/>
                    <a:lstStyle/>
                    <a:p>
                      <a:endParaRPr lang="es-EC" sz="1050" kern="1200" dirty="0" smtClean="0">
                        <a:solidFill>
                          <a:schemeClr val="dk1"/>
                        </a:solidFill>
                        <a:effectLst/>
                        <a:latin typeface="+mn-lt"/>
                        <a:ea typeface="+mn-ea"/>
                        <a:cs typeface="+mn-cs"/>
                      </a:endParaRPr>
                    </a:p>
                  </a:txBody>
                  <a:tcPr marL="22830" marR="22830" marT="0" marB="0" anchor="ctr">
                    <a:lnL w="3175" cap="flat" cmpd="sng" algn="ctr">
                      <a:solidFill>
                        <a:schemeClr val="bg1">
                          <a:lumMod val="95000"/>
                          <a:lumOff val="5000"/>
                        </a:schemeClr>
                      </a:solidFill>
                      <a:prstDash val="solid"/>
                      <a:round/>
                      <a:headEnd type="none" w="med" len="med"/>
                      <a:tailEnd type="none" w="med" len="med"/>
                    </a:lnL>
                    <a:lnR w="3175" cap="flat" cmpd="sng" algn="ctr">
                      <a:solidFill>
                        <a:schemeClr val="bg1">
                          <a:lumMod val="95000"/>
                          <a:lumOff val="5000"/>
                        </a:schemeClr>
                      </a:solidFill>
                      <a:prstDash val="solid"/>
                      <a:round/>
                      <a:headEnd type="none" w="med" len="med"/>
                      <a:tailEnd type="none" w="med" len="med"/>
                    </a:lnR>
                    <a:lnT w="3175" cap="flat" cmpd="sng" algn="ctr">
                      <a:solidFill>
                        <a:schemeClr val="bg1">
                          <a:lumMod val="95000"/>
                          <a:lumOff val="5000"/>
                        </a:schemeClr>
                      </a:solidFill>
                      <a:prstDash val="solid"/>
                      <a:round/>
                      <a:headEnd type="none" w="med" len="med"/>
                      <a:tailEnd type="none" w="med" len="med"/>
                    </a:lnT>
                    <a:lnB w="3175" cap="flat" cmpd="sng" algn="ctr">
                      <a:noFill/>
                      <a:prstDash val="solid"/>
                      <a:round/>
                      <a:headEnd type="none" w="med" len="med"/>
                      <a:tailEnd type="none" w="med" len="med"/>
                    </a:lnB>
                    <a:solidFill>
                      <a:schemeClr val="tx1">
                        <a:lumMod val="95000"/>
                      </a:schemeClr>
                    </a:solidFill>
                  </a:tcPr>
                </a:tc>
                <a:tc>
                  <a:txBody>
                    <a:bodyPr/>
                    <a:lstStyle/>
                    <a:p>
                      <a:endParaRPr lang="es-EC" sz="1050" kern="1200" dirty="0" smtClean="0">
                        <a:solidFill>
                          <a:schemeClr val="dk1"/>
                        </a:solidFill>
                        <a:effectLst/>
                        <a:latin typeface="+mn-lt"/>
                        <a:ea typeface="+mn-ea"/>
                        <a:cs typeface="+mn-cs"/>
                      </a:endParaRPr>
                    </a:p>
                  </a:txBody>
                  <a:tcPr marL="22830" marR="22830" marT="0" marB="0" anchor="ctr">
                    <a:lnL w="3175" cap="flat" cmpd="sng" algn="ctr">
                      <a:solidFill>
                        <a:schemeClr val="bg1">
                          <a:lumMod val="95000"/>
                          <a:lumOff val="5000"/>
                        </a:schemeClr>
                      </a:solidFill>
                      <a:prstDash val="solid"/>
                      <a:round/>
                      <a:headEnd type="none" w="med" len="med"/>
                      <a:tailEnd type="none" w="med" len="med"/>
                    </a:lnL>
                    <a:lnR w="3175" cap="flat" cmpd="sng" algn="ctr">
                      <a:solidFill>
                        <a:schemeClr val="bg1">
                          <a:lumMod val="95000"/>
                          <a:lumOff val="5000"/>
                        </a:schemeClr>
                      </a:solidFill>
                      <a:prstDash val="solid"/>
                      <a:round/>
                      <a:headEnd type="none" w="med" len="med"/>
                      <a:tailEnd type="none" w="med" len="med"/>
                    </a:lnR>
                    <a:lnT w="3175" cap="flat" cmpd="sng" algn="ctr">
                      <a:solidFill>
                        <a:schemeClr val="bg1">
                          <a:lumMod val="95000"/>
                          <a:lumOff val="5000"/>
                        </a:schemeClr>
                      </a:solidFill>
                      <a:prstDash val="solid"/>
                      <a:round/>
                      <a:headEnd type="none" w="med" len="med"/>
                      <a:tailEnd type="none" w="med" len="med"/>
                    </a:lnT>
                    <a:lnB w="3175" cap="flat" cmpd="sng" algn="ctr">
                      <a:noFill/>
                      <a:prstDash val="solid"/>
                      <a:round/>
                      <a:headEnd type="none" w="med" len="med"/>
                      <a:tailEnd type="none" w="med" len="med"/>
                    </a:lnB>
                    <a:solidFill>
                      <a:schemeClr val="tx1">
                        <a:lumMod val="95000"/>
                      </a:schemeClr>
                    </a:solidFill>
                  </a:tcPr>
                </a:tc>
                <a:tc>
                  <a:txBody>
                    <a:bodyPr/>
                    <a:lstStyle/>
                    <a:p>
                      <a:endParaRPr lang="es-EC" sz="1050" kern="1200" dirty="0" smtClean="0">
                        <a:solidFill>
                          <a:schemeClr val="dk1"/>
                        </a:solidFill>
                        <a:effectLst/>
                        <a:latin typeface="+mn-lt"/>
                        <a:ea typeface="+mn-ea"/>
                        <a:cs typeface="+mn-cs"/>
                      </a:endParaRPr>
                    </a:p>
                  </a:txBody>
                  <a:tcPr marL="22830" marR="22830" marT="0" marB="0" anchor="ctr">
                    <a:lnL w="3175" cap="flat" cmpd="sng" algn="ctr">
                      <a:solidFill>
                        <a:schemeClr val="bg1">
                          <a:lumMod val="95000"/>
                          <a:lumOff val="5000"/>
                        </a:schemeClr>
                      </a:solidFill>
                      <a:prstDash val="solid"/>
                      <a:round/>
                      <a:headEnd type="none" w="med" len="med"/>
                      <a:tailEnd type="none" w="med" len="med"/>
                    </a:lnL>
                    <a:lnR w="3175" cap="flat" cmpd="sng" algn="ctr">
                      <a:solidFill>
                        <a:schemeClr val="bg1">
                          <a:lumMod val="95000"/>
                          <a:lumOff val="5000"/>
                        </a:schemeClr>
                      </a:solidFill>
                      <a:prstDash val="solid"/>
                      <a:round/>
                      <a:headEnd type="none" w="med" len="med"/>
                      <a:tailEnd type="none" w="med" len="med"/>
                    </a:lnR>
                    <a:lnT w="3175" cap="flat" cmpd="sng" algn="ctr">
                      <a:solidFill>
                        <a:schemeClr val="bg1">
                          <a:lumMod val="95000"/>
                          <a:lumOff val="5000"/>
                        </a:schemeClr>
                      </a:solidFill>
                      <a:prstDash val="solid"/>
                      <a:round/>
                      <a:headEnd type="none" w="med" len="med"/>
                      <a:tailEnd type="none" w="med" len="med"/>
                    </a:lnT>
                    <a:lnB w="3175" cap="flat" cmpd="sng" algn="ctr">
                      <a:noFill/>
                      <a:prstDash val="solid"/>
                      <a:round/>
                      <a:headEnd type="none" w="med" len="med"/>
                      <a:tailEnd type="none" w="med" len="med"/>
                    </a:lnB>
                    <a:solidFill>
                      <a:schemeClr val="tx1">
                        <a:lumMod val="95000"/>
                      </a:schemeClr>
                    </a:solidFill>
                  </a:tcPr>
                </a:tc>
                <a:tc>
                  <a:txBody>
                    <a:bodyPr/>
                    <a:lstStyle/>
                    <a:p>
                      <a:endParaRPr lang="es-EC" sz="1050" kern="1200" dirty="0" smtClean="0">
                        <a:solidFill>
                          <a:schemeClr val="dk1"/>
                        </a:solidFill>
                        <a:effectLst/>
                        <a:latin typeface="+mn-lt"/>
                        <a:ea typeface="+mn-ea"/>
                        <a:cs typeface="+mn-cs"/>
                      </a:endParaRPr>
                    </a:p>
                  </a:txBody>
                  <a:tcPr marL="22830" marR="22830" marT="0" marB="0" anchor="ctr">
                    <a:lnL w="3175" cap="flat" cmpd="sng" algn="ctr">
                      <a:solidFill>
                        <a:schemeClr val="bg1">
                          <a:lumMod val="95000"/>
                          <a:lumOff val="5000"/>
                        </a:schemeClr>
                      </a:solidFill>
                      <a:prstDash val="solid"/>
                      <a:round/>
                      <a:headEnd type="none" w="med" len="med"/>
                      <a:tailEnd type="none" w="med" len="med"/>
                    </a:lnL>
                    <a:lnR w="3175" cap="flat" cmpd="sng" algn="ctr">
                      <a:solidFill>
                        <a:schemeClr val="bg1">
                          <a:lumMod val="95000"/>
                          <a:lumOff val="5000"/>
                        </a:schemeClr>
                      </a:solidFill>
                      <a:prstDash val="solid"/>
                      <a:round/>
                      <a:headEnd type="none" w="med" len="med"/>
                      <a:tailEnd type="none" w="med" len="med"/>
                    </a:lnR>
                    <a:lnT w="3175" cap="flat" cmpd="sng" algn="ctr">
                      <a:solidFill>
                        <a:schemeClr val="bg1">
                          <a:lumMod val="95000"/>
                          <a:lumOff val="5000"/>
                        </a:schemeClr>
                      </a:solidFill>
                      <a:prstDash val="solid"/>
                      <a:round/>
                      <a:headEnd type="none" w="med" len="med"/>
                      <a:tailEnd type="none" w="med" len="med"/>
                    </a:lnT>
                    <a:lnB w="3175" cap="flat" cmpd="sng" algn="ctr">
                      <a:no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3871797163"/>
                  </a:ext>
                </a:extLst>
              </a:tr>
              <a:tr h="1019366">
                <a:tc vMerge="1">
                  <a:txBody>
                    <a:bodyPr/>
                    <a:lstStyle/>
                    <a:p>
                      <a:endParaRPr lang="es-EC"/>
                    </a:p>
                  </a:txBody>
                  <a:tcPr/>
                </a:tc>
                <a:tc>
                  <a:txBody>
                    <a:bodyPr/>
                    <a:lstStyle/>
                    <a:p>
                      <a:pPr algn="just">
                        <a:lnSpc>
                          <a:spcPct val="107000"/>
                        </a:lnSpc>
                        <a:spcAft>
                          <a:spcPts val="0"/>
                        </a:spcAft>
                      </a:pPr>
                      <a:r>
                        <a:rPr lang="es-EC" sz="1050" dirty="0">
                          <a:effectLst/>
                        </a:rPr>
                        <a:t>•Mejorar la tecnología de comunicación actual de la ESPE</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C" sz="1050" dirty="0">
                          <a:effectLst/>
                        </a:rPr>
                        <a:t>•Validar técnica y económicamente la implementación de nuevas tecnologías de comunicación</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C" sz="1050" dirty="0">
                          <a:effectLst/>
                        </a:rPr>
                        <a:t>•Contar con un modelo de trabajo para validar nuevas redes o tecnologías</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nchor="ctr">
                    <a:lnL w="3175" cap="flat" cmpd="sng" algn="ctr">
                      <a:solidFill>
                        <a:schemeClr val="bg1">
                          <a:lumMod val="95000"/>
                          <a:lumOff val="5000"/>
                        </a:schemeClr>
                      </a:solidFill>
                      <a:prstDash val="solid"/>
                      <a:round/>
                      <a:headEnd type="none" w="med" len="med"/>
                      <a:tailEnd type="none" w="med" len="med"/>
                    </a:lnL>
                    <a:lnR w="3175" cap="flat" cmpd="sng" algn="ctr">
                      <a:solidFill>
                        <a:schemeClr val="bg1">
                          <a:lumMod val="95000"/>
                          <a:lumOff val="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lumOff val="5000"/>
                        </a:schemeClr>
                      </a:solidFill>
                      <a:prstDash val="solid"/>
                      <a:round/>
                      <a:headEnd type="none" w="med" len="med"/>
                      <a:tailEnd type="none" w="med" len="med"/>
                    </a:lnB>
                    <a:solidFill>
                      <a:schemeClr val="tx1">
                        <a:lumMod val="95000"/>
                      </a:schemeClr>
                    </a:solidFill>
                  </a:tcPr>
                </a:tc>
                <a:tc>
                  <a:txBody>
                    <a:bodyPr/>
                    <a:lstStyle/>
                    <a:p>
                      <a:pPr algn="just">
                        <a:lnSpc>
                          <a:spcPct val="107000"/>
                        </a:lnSpc>
                        <a:spcAft>
                          <a:spcPts val="0"/>
                        </a:spcAft>
                      </a:pPr>
                      <a:r>
                        <a:rPr lang="es-EC" sz="1050" dirty="0">
                          <a:effectLst/>
                        </a:rPr>
                        <a:t>•Disponibilidad de equipos para la conexión entre campus de la ESPE</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nchor="ctr">
                    <a:lnL w="3175" cap="flat" cmpd="sng" algn="ctr">
                      <a:solidFill>
                        <a:schemeClr val="bg1">
                          <a:lumMod val="95000"/>
                          <a:lumOff val="5000"/>
                        </a:schemeClr>
                      </a:solidFill>
                      <a:prstDash val="solid"/>
                      <a:round/>
                      <a:headEnd type="none" w="med" len="med"/>
                      <a:tailEnd type="none" w="med" len="med"/>
                    </a:lnL>
                    <a:lnR w="3175" cap="flat" cmpd="sng" algn="ctr">
                      <a:solidFill>
                        <a:schemeClr val="bg1">
                          <a:lumMod val="95000"/>
                          <a:lumOff val="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lumOff val="5000"/>
                        </a:schemeClr>
                      </a:solidFill>
                      <a:prstDash val="solid"/>
                      <a:round/>
                      <a:headEnd type="none" w="med" len="med"/>
                      <a:tailEnd type="none" w="med" len="med"/>
                    </a:lnB>
                    <a:solidFill>
                      <a:schemeClr val="tx1">
                        <a:lumMod val="95000"/>
                      </a:schemeClr>
                    </a:solidFill>
                  </a:tcPr>
                </a:tc>
                <a:tc>
                  <a:txBody>
                    <a:bodyPr/>
                    <a:lstStyle/>
                    <a:p>
                      <a:pPr algn="just">
                        <a:lnSpc>
                          <a:spcPct val="107000"/>
                        </a:lnSpc>
                        <a:spcAft>
                          <a:spcPts val="0"/>
                        </a:spcAft>
                      </a:pPr>
                      <a:r>
                        <a:rPr lang="es-EC" sz="1050" dirty="0">
                          <a:effectLst/>
                        </a:rPr>
                        <a:t>•Eficiencia y eficacia en los servicios de comunicación </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C" sz="1050" dirty="0">
                          <a:effectLst/>
                        </a:rPr>
                        <a:t>•Reducir costos operacionales</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C" sz="1050" dirty="0">
                          <a:effectLst/>
                        </a:rPr>
                        <a:t>•Mejorar los procesos de comunicación WAN inteligentes</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nchor="ctr">
                    <a:lnL w="3175" cap="flat" cmpd="sng" algn="ctr">
                      <a:solidFill>
                        <a:schemeClr val="bg1">
                          <a:lumMod val="95000"/>
                          <a:lumOff val="5000"/>
                        </a:schemeClr>
                      </a:solidFill>
                      <a:prstDash val="solid"/>
                      <a:round/>
                      <a:headEnd type="none" w="med" len="med"/>
                      <a:tailEnd type="none" w="med" len="med"/>
                    </a:lnL>
                    <a:lnR w="3175" cap="flat" cmpd="sng" algn="ctr">
                      <a:solidFill>
                        <a:schemeClr val="bg1">
                          <a:lumMod val="95000"/>
                          <a:lumOff val="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lumOff val="5000"/>
                        </a:schemeClr>
                      </a:solidFill>
                      <a:prstDash val="solid"/>
                      <a:round/>
                      <a:headEnd type="none" w="med" len="med"/>
                      <a:tailEnd type="none" w="med" len="med"/>
                    </a:lnB>
                    <a:solidFill>
                      <a:schemeClr val="tx1">
                        <a:lumMod val="95000"/>
                      </a:schemeClr>
                    </a:solidFill>
                  </a:tcPr>
                </a:tc>
                <a:tc>
                  <a:txBody>
                    <a:bodyPr/>
                    <a:lstStyle/>
                    <a:p>
                      <a:pPr algn="just">
                        <a:lnSpc>
                          <a:spcPct val="107000"/>
                        </a:lnSpc>
                        <a:spcAft>
                          <a:spcPts val="0"/>
                        </a:spcAft>
                      </a:pPr>
                      <a:r>
                        <a:rPr lang="es-EC" sz="1050" dirty="0">
                          <a:effectLst/>
                        </a:rPr>
                        <a:t>•Uso adecuado de la red WAN Inteligente basado en </a:t>
                      </a:r>
                      <a:r>
                        <a:rPr lang="es-EC" sz="1050" dirty="0" err="1">
                          <a:effectLst/>
                        </a:rPr>
                        <a:t>Segment</a:t>
                      </a:r>
                      <a:r>
                        <a:rPr lang="es-EC" sz="1050" dirty="0">
                          <a:effectLst/>
                        </a:rPr>
                        <a:t> </a:t>
                      </a:r>
                      <a:r>
                        <a:rPr lang="es-EC" sz="1050" dirty="0" err="1">
                          <a:effectLst/>
                        </a:rPr>
                        <a:t>Routing</a:t>
                      </a:r>
                      <a:r>
                        <a:rPr lang="es-EC" sz="1050" dirty="0">
                          <a:effectLst/>
                        </a:rPr>
                        <a:t> para la comunicación entre los usuarios y mantenimiento oportuno</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nchor="ctr">
                    <a:lnL w="3175" cap="flat" cmpd="sng" algn="ctr">
                      <a:solidFill>
                        <a:schemeClr val="bg1">
                          <a:lumMod val="95000"/>
                          <a:lumOff val="5000"/>
                        </a:schemeClr>
                      </a:solidFill>
                      <a:prstDash val="solid"/>
                      <a:round/>
                      <a:headEnd type="none" w="med" len="med"/>
                      <a:tailEnd type="none" w="med" len="med"/>
                    </a:lnL>
                    <a:lnR w="3175" cap="flat" cmpd="sng" algn="ctr">
                      <a:solidFill>
                        <a:schemeClr val="bg1">
                          <a:lumMod val="95000"/>
                          <a:lumOff val="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lumOff val="5000"/>
                        </a:schemeClr>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889781455"/>
                  </a:ext>
                </a:extLst>
              </a:tr>
              <a:tr h="1295684">
                <a:tc>
                  <a:txBody>
                    <a:bodyPr/>
                    <a:lstStyle/>
                    <a:p>
                      <a:pPr algn="ctr">
                        <a:lnSpc>
                          <a:spcPct val="107000"/>
                        </a:lnSpc>
                        <a:spcAft>
                          <a:spcPts val="0"/>
                        </a:spcAft>
                      </a:pPr>
                      <a:r>
                        <a:rPr lang="es-EC" sz="1050" dirty="0">
                          <a:effectLst/>
                        </a:rPr>
                        <a:t>Alineación</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nchor="ctr">
                    <a:lnL w="3175" cap="flat" cmpd="sng" algn="ctr">
                      <a:solidFill>
                        <a:schemeClr val="bg1">
                          <a:lumMod val="95000"/>
                          <a:lumOff val="5000"/>
                        </a:schemeClr>
                      </a:solidFill>
                      <a:prstDash val="solid"/>
                      <a:round/>
                      <a:headEnd type="none" w="med" len="med"/>
                      <a:tailEnd type="none" w="med" len="med"/>
                    </a:lnL>
                    <a:lnR w="3175" cap="flat" cmpd="sng" algn="ctr">
                      <a:solidFill>
                        <a:schemeClr val="bg1">
                          <a:lumMod val="95000"/>
                          <a:lumOff val="5000"/>
                        </a:schemeClr>
                      </a:solidFill>
                      <a:prstDash val="solid"/>
                      <a:round/>
                      <a:headEnd type="none" w="med" len="med"/>
                      <a:tailEnd type="none" w="med" len="med"/>
                    </a:lnR>
                    <a:lnT w="3175" cap="flat" cmpd="sng" algn="ctr">
                      <a:solidFill>
                        <a:schemeClr val="bg1">
                          <a:lumMod val="95000"/>
                          <a:lumOff val="5000"/>
                        </a:schemeClr>
                      </a:solidFill>
                      <a:prstDash val="solid"/>
                      <a:round/>
                      <a:headEnd type="none" w="med" len="med"/>
                      <a:tailEnd type="none" w="med" len="med"/>
                    </a:lnT>
                    <a:lnB w="3175" cap="flat" cmpd="sng" algn="ctr">
                      <a:solidFill>
                        <a:schemeClr val="bg1">
                          <a:lumMod val="95000"/>
                          <a:lumOff val="5000"/>
                        </a:schemeClr>
                      </a:solidFill>
                      <a:prstDash val="solid"/>
                      <a:round/>
                      <a:headEnd type="none" w="med" len="med"/>
                      <a:tailEnd type="none" w="med" len="med"/>
                    </a:lnB>
                  </a:tcPr>
                </a:tc>
                <a:tc>
                  <a:txBody>
                    <a:bodyPr/>
                    <a:lstStyle/>
                    <a:p>
                      <a:pPr algn="just">
                        <a:lnSpc>
                          <a:spcPct val="107000"/>
                        </a:lnSpc>
                        <a:spcAft>
                          <a:spcPts val="0"/>
                        </a:spcAft>
                      </a:pPr>
                      <a:r>
                        <a:rPr lang="es-EC" sz="1050" dirty="0">
                          <a:effectLst/>
                        </a:rPr>
                        <a:t> </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C" sz="1050">
                          <a:effectLst/>
                        </a:rPr>
                        <a:t>•Se requiere un modelo para seguimiento del funcionamiento de la red</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C" sz="1050">
                          <a:effectLst/>
                        </a:rPr>
                        <a:t>•Facilidad de implementación de la red mejorada</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C" sz="1050" dirty="0">
                          <a:effectLst/>
                        </a:rPr>
                        <a:t>•Configuración y pruebas adecuada de equipos para funcionamiento de la red</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nchor="ctr">
                    <a:lnL w="3175" cap="flat" cmpd="sng" algn="ctr">
                      <a:solidFill>
                        <a:schemeClr val="bg1">
                          <a:lumMod val="95000"/>
                          <a:lumOff val="5000"/>
                        </a:schemeClr>
                      </a:solidFill>
                      <a:prstDash val="solid"/>
                      <a:round/>
                      <a:headEnd type="none" w="med" len="med"/>
                      <a:tailEnd type="none" w="med" len="med"/>
                    </a:lnL>
                    <a:lnR w="3175" cap="flat" cmpd="sng" algn="ctr">
                      <a:solidFill>
                        <a:schemeClr val="bg1">
                          <a:lumMod val="95000"/>
                          <a:lumOff val="5000"/>
                        </a:schemeClr>
                      </a:solidFill>
                      <a:prstDash val="solid"/>
                      <a:round/>
                      <a:headEnd type="none" w="med" len="med"/>
                      <a:tailEnd type="none" w="med" len="med"/>
                    </a:lnR>
                    <a:lnT w="3175" cap="flat" cmpd="sng" algn="ctr">
                      <a:solidFill>
                        <a:schemeClr val="bg1">
                          <a:lumMod val="95000"/>
                          <a:lumOff val="5000"/>
                        </a:schemeClr>
                      </a:solidFill>
                      <a:prstDash val="solid"/>
                      <a:round/>
                      <a:headEnd type="none" w="med" len="med"/>
                      <a:tailEnd type="none" w="med" len="med"/>
                    </a:lnT>
                    <a:lnB w="3175" cap="flat" cmpd="sng" algn="ctr">
                      <a:solidFill>
                        <a:schemeClr val="bg1">
                          <a:lumMod val="95000"/>
                          <a:lumOff val="5000"/>
                        </a:schemeClr>
                      </a:solidFill>
                      <a:prstDash val="solid"/>
                      <a:round/>
                      <a:headEnd type="none" w="med" len="med"/>
                      <a:tailEnd type="none" w="med" len="med"/>
                    </a:lnB>
                    <a:solidFill>
                      <a:schemeClr val="tx1">
                        <a:lumMod val="95000"/>
                      </a:schemeClr>
                    </a:solidFill>
                  </a:tcPr>
                </a:tc>
                <a:tc>
                  <a:txBody>
                    <a:bodyPr/>
                    <a:lstStyle/>
                    <a:p>
                      <a:pPr algn="just">
                        <a:lnSpc>
                          <a:spcPct val="107000"/>
                        </a:lnSpc>
                        <a:spcAft>
                          <a:spcPts val="0"/>
                        </a:spcAft>
                      </a:pPr>
                      <a:r>
                        <a:rPr lang="es-EC" sz="1050" dirty="0">
                          <a:effectLst/>
                        </a:rPr>
                        <a:t> </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C" sz="1050" dirty="0">
                          <a:effectLst/>
                        </a:rPr>
                        <a:t> </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C" sz="1050" dirty="0">
                          <a:effectLst/>
                        </a:rPr>
                        <a:t> </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C" sz="1050" dirty="0">
                          <a:effectLst/>
                        </a:rPr>
                        <a:t> </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lnL w="3175" cap="flat" cmpd="sng" algn="ctr">
                      <a:solidFill>
                        <a:schemeClr val="bg1">
                          <a:lumMod val="95000"/>
                          <a:lumOff val="5000"/>
                        </a:schemeClr>
                      </a:solidFill>
                      <a:prstDash val="solid"/>
                      <a:round/>
                      <a:headEnd type="none" w="med" len="med"/>
                      <a:tailEnd type="none" w="med" len="med"/>
                    </a:lnL>
                    <a:lnR w="3175" cap="flat" cmpd="sng" algn="ctr">
                      <a:solidFill>
                        <a:schemeClr val="bg1">
                          <a:lumMod val="95000"/>
                          <a:lumOff val="5000"/>
                        </a:schemeClr>
                      </a:solidFill>
                      <a:prstDash val="solid"/>
                      <a:round/>
                      <a:headEnd type="none" w="med" len="med"/>
                      <a:tailEnd type="none" w="med" len="med"/>
                    </a:lnR>
                    <a:lnT w="3175" cap="flat" cmpd="sng" algn="ctr">
                      <a:solidFill>
                        <a:schemeClr val="bg1">
                          <a:lumMod val="95000"/>
                          <a:lumOff val="5000"/>
                        </a:schemeClr>
                      </a:solidFill>
                      <a:prstDash val="solid"/>
                      <a:round/>
                      <a:headEnd type="none" w="med" len="med"/>
                      <a:tailEnd type="none" w="med" len="med"/>
                    </a:lnT>
                    <a:lnB w="3175" cap="flat" cmpd="sng" algn="ctr">
                      <a:solidFill>
                        <a:schemeClr val="bg1">
                          <a:lumMod val="95000"/>
                          <a:lumOff val="5000"/>
                        </a:schemeClr>
                      </a:solidFill>
                      <a:prstDash val="solid"/>
                      <a:round/>
                      <a:headEnd type="none" w="med" len="med"/>
                      <a:tailEnd type="none" w="med" len="med"/>
                    </a:lnB>
                    <a:solidFill>
                      <a:schemeClr val="tx1">
                        <a:lumMod val="95000"/>
                      </a:schemeClr>
                    </a:solidFill>
                  </a:tcPr>
                </a:tc>
                <a:tc>
                  <a:txBody>
                    <a:bodyPr/>
                    <a:lstStyle/>
                    <a:p>
                      <a:pPr algn="just">
                        <a:lnSpc>
                          <a:spcPct val="107000"/>
                        </a:lnSpc>
                        <a:spcAft>
                          <a:spcPts val="0"/>
                        </a:spcAft>
                      </a:pPr>
                      <a:r>
                        <a:rPr lang="es-EC" sz="1050" dirty="0">
                          <a:effectLst/>
                        </a:rPr>
                        <a:t> </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C" sz="1050" dirty="0">
                          <a:effectLst/>
                        </a:rPr>
                        <a:t> </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C" sz="1050" dirty="0">
                          <a:effectLst/>
                        </a:rPr>
                        <a:t> </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C" sz="1050" dirty="0">
                          <a:effectLst/>
                        </a:rPr>
                        <a:t> </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nchor="ctr">
                    <a:lnL w="3175" cap="flat" cmpd="sng" algn="ctr">
                      <a:solidFill>
                        <a:schemeClr val="bg1">
                          <a:lumMod val="95000"/>
                          <a:lumOff val="5000"/>
                        </a:schemeClr>
                      </a:solidFill>
                      <a:prstDash val="solid"/>
                      <a:round/>
                      <a:headEnd type="none" w="med" len="med"/>
                      <a:tailEnd type="none" w="med" len="med"/>
                    </a:lnL>
                    <a:lnR w="3175" cap="flat" cmpd="sng" algn="ctr">
                      <a:solidFill>
                        <a:schemeClr val="bg1">
                          <a:lumMod val="95000"/>
                          <a:lumOff val="5000"/>
                        </a:schemeClr>
                      </a:solidFill>
                      <a:prstDash val="solid"/>
                      <a:round/>
                      <a:headEnd type="none" w="med" len="med"/>
                      <a:tailEnd type="none" w="med" len="med"/>
                    </a:lnR>
                    <a:lnT w="3175" cap="flat" cmpd="sng" algn="ctr">
                      <a:solidFill>
                        <a:schemeClr val="bg1">
                          <a:lumMod val="95000"/>
                          <a:lumOff val="5000"/>
                        </a:schemeClr>
                      </a:solidFill>
                      <a:prstDash val="solid"/>
                      <a:round/>
                      <a:headEnd type="none" w="med" len="med"/>
                      <a:tailEnd type="none" w="med" len="med"/>
                    </a:lnT>
                    <a:lnB w="3175" cap="flat" cmpd="sng" algn="ctr">
                      <a:solidFill>
                        <a:schemeClr val="bg1">
                          <a:lumMod val="95000"/>
                          <a:lumOff val="5000"/>
                        </a:schemeClr>
                      </a:solidFill>
                      <a:prstDash val="solid"/>
                      <a:round/>
                      <a:headEnd type="none" w="med" len="med"/>
                      <a:tailEnd type="none" w="med" len="med"/>
                    </a:lnB>
                    <a:solidFill>
                      <a:schemeClr val="tx1">
                        <a:lumMod val="95000"/>
                      </a:schemeClr>
                    </a:solidFill>
                  </a:tcPr>
                </a:tc>
                <a:tc>
                  <a:txBody>
                    <a:bodyPr/>
                    <a:lstStyle/>
                    <a:p>
                      <a:pPr algn="just">
                        <a:lnSpc>
                          <a:spcPct val="107000"/>
                        </a:lnSpc>
                        <a:spcAft>
                          <a:spcPts val="0"/>
                        </a:spcAft>
                      </a:pPr>
                      <a:r>
                        <a:rPr lang="es-EC" sz="1050" dirty="0">
                          <a:effectLst/>
                        </a:rPr>
                        <a:t> </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C" sz="1050" dirty="0">
                          <a:effectLst/>
                        </a:rPr>
                        <a:t> </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C" sz="1050" dirty="0">
                          <a:effectLst/>
                        </a:rPr>
                        <a:t> </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C" sz="1050" dirty="0">
                          <a:effectLst/>
                        </a:rPr>
                        <a:t> </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lnL w="3175" cap="flat" cmpd="sng" algn="ctr">
                      <a:solidFill>
                        <a:schemeClr val="bg1">
                          <a:lumMod val="95000"/>
                          <a:lumOff val="5000"/>
                        </a:schemeClr>
                      </a:solidFill>
                      <a:prstDash val="solid"/>
                      <a:round/>
                      <a:headEnd type="none" w="med" len="med"/>
                      <a:tailEnd type="none" w="med" len="med"/>
                    </a:lnL>
                    <a:lnR w="3175" cap="flat" cmpd="sng" algn="ctr">
                      <a:solidFill>
                        <a:schemeClr val="bg1">
                          <a:lumMod val="95000"/>
                          <a:lumOff val="5000"/>
                        </a:schemeClr>
                      </a:solidFill>
                      <a:prstDash val="solid"/>
                      <a:round/>
                      <a:headEnd type="none" w="med" len="med"/>
                      <a:tailEnd type="none" w="med" len="med"/>
                    </a:lnR>
                    <a:lnT w="3175" cap="flat" cmpd="sng" algn="ctr">
                      <a:solidFill>
                        <a:schemeClr val="bg1">
                          <a:lumMod val="95000"/>
                          <a:lumOff val="5000"/>
                        </a:schemeClr>
                      </a:solidFill>
                      <a:prstDash val="solid"/>
                      <a:round/>
                      <a:headEnd type="none" w="med" len="med"/>
                      <a:tailEnd type="none" w="med" len="med"/>
                    </a:lnT>
                    <a:lnB w="3175" cap="flat" cmpd="sng" algn="ctr">
                      <a:solidFill>
                        <a:schemeClr val="bg1">
                          <a:lumMod val="95000"/>
                          <a:lumOff val="5000"/>
                        </a:schemeClr>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2093536301"/>
                  </a:ext>
                </a:extLst>
              </a:tr>
              <a:tr h="1019366">
                <a:tc>
                  <a:txBody>
                    <a:bodyPr/>
                    <a:lstStyle/>
                    <a:p>
                      <a:pPr algn="ctr">
                        <a:lnSpc>
                          <a:spcPct val="107000"/>
                        </a:lnSpc>
                        <a:spcAft>
                          <a:spcPts val="0"/>
                        </a:spcAft>
                      </a:pPr>
                      <a:r>
                        <a:rPr lang="es-EC" sz="1050" dirty="0">
                          <a:effectLst/>
                        </a:rPr>
                        <a:t>Beneficios financieros</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nchor="ctr">
                    <a:lnL w="3175" cap="flat" cmpd="sng" algn="ctr">
                      <a:solidFill>
                        <a:schemeClr val="bg1">
                          <a:lumMod val="95000"/>
                          <a:lumOff val="5000"/>
                        </a:schemeClr>
                      </a:solidFill>
                      <a:prstDash val="solid"/>
                      <a:round/>
                      <a:headEnd type="none" w="med" len="med"/>
                      <a:tailEnd type="none" w="med" len="med"/>
                    </a:lnL>
                    <a:lnR w="3175" cap="flat" cmpd="sng" algn="ctr">
                      <a:solidFill>
                        <a:schemeClr val="bg1">
                          <a:lumMod val="95000"/>
                          <a:lumOff val="5000"/>
                        </a:schemeClr>
                      </a:solidFill>
                      <a:prstDash val="solid"/>
                      <a:round/>
                      <a:headEnd type="none" w="med" len="med"/>
                      <a:tailEnd type="none" w="med" len="med"/>
                    </a:lnR>
                    <a:lnT w="3175" cap="flat" cmpd="sng" algn="ctr">
                      <a:solidFill>
                        <a:schemeClr val="bg1">
                          <a:lumMod val="95000"/>
                          <a:lumOff val="5000"/>
                        </a:schemeClr>
                      </a:solidFill>
                      <a:prstDash val="solid"/>
                      <a:round/>
                      <a:headEnd type="none" w="med" len="med"/>
                      <a:tailEnd type="none" w="med" len="med"/>
                    </a:lnT>
                    <a:lnB w="3175" cap="flat" cmpd="sng" algn="ctr">
                      <a:solidFill>
                        <a:schemeClr val="bg1">
                          <a:lumMod val="95000"/>
                          <a:lumOff val="5000"/>
                        </a:schemeClr>
                      </a:solidFill>
                      <a:prstDash val="solid"/>
                      <a:round/>
                      <a:headEnd type="none" w="med" len="med"/>
                      <a:tailEnd type="none" w="med" len="med"/>
                    </a:lnB>
                  </a:tcPr>
                </a:tc>
                <a:tc>
                  <a:txBody>
                    <a:bodyPr/>
                    <a:lstStyle/>
                    <a:p>
                      <a:pPr algn="just">
                        <a:lnSpc>
                          <a:spcPct val="107000"/>
                        </a:lnSpc>
                        <a:spcAft>
                          <a:spcPts val="0"/>
                        </a:spcAft>
                      </a:pPr>
                      <a:r>
                        <a:rPr lang="es-EC" sz="1050">
                          <a:effectLst/>
                        </a:rPr>
                        <a:t> </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C" sz="1050" dirty="0">
                          <a:effectLst/>
                        </a:rPr>
                        <a:t> </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nchor="ctr">
                    <a:lnL w="3175" cap="flat" cmpd="sng" algn="ctr">
                      <a:solidFill>
                        <a:schemeClr val="bg1">
                          <a:lumMod val="95000"/>
                          <a:lumOff val="5000"/>
                        </a:schemeClr>
                      </a:solidFill>
                      <a:prstDash val="solid"/>
                      <a:round/>
                      <a:headEnd type="none" w="med" len="med"/>
                      <a:tailEnd type="none" w="med" len="med"/>
                    </a:lnL>
                    <a:lnR w="3175" cap="flat" cmpd="sng" algn="ctr">
                      <a:solidFill>
                        <a:schemeClr val="bg1">
                          <a:lumMod val="95000"/>
                          <a:lumOff val="5000"/>
                        </a:schemeClr>
                      </a:solidFill>
                      <a:prstDash val="solid"/>
                      <a:round/>
                      <a:headEnd type="none" w="med" len="med"/>
                      <a:tailEnd type="none" w="med" len="med"/>
                    </a:lnR>
                    <a:lnT w="3175" cap="flat" cmpd="sng" algn="ctr">
                      <a:solidFill>
                        <a:schemeClr val="bg1">
                          <a:lumMod val="95000"/>
                          <a:lumOff val="5000"/>
                        </a:schemeClr>
                      </a:solidFill>
                      <a:prstDash val="solid"/>
                      <a:round/>
                      <a:headEnd type="none" w="med" len="med"/>
                      <a:tailEnd type="none" w="med" len="med"/>
                    </a:lnT>
                    <a:lnB w="3175" cap="flat" cmpd="sng" algn="ctr">
                      <a:solidFill>
                        <a:schemeClr val="bg1">
                          <a:lumMod val="95000"/>
                          <a:lumOff val="5000"/>
                        </a:schemeClr>
                      </a:solidFill>
                      <a:prstDash val="solid"/>
                      <a:round/>
                      <a:headEnd type="none" w="med" len="med"/>
                      <a:tailEnd type="none" w="med" len="med"/>
                    </a:lnB>
                    <a:solidFill>
                      <a:schemeClr val="tx1">
                        <a:lumMod val="95000"/>
                      </a:schemeClr>
                    </a:solidFill>
                  </a:tcPr>
                </a:tc>
                <a:tc>
                  <a:txBody>
                    <a:bodyPr/>
                    <a:lstStyle/>
                    <a:p>
                      <a:pPr algn="just">
                        <a:lnSpc>
                          <a:spcPct val="107000"/>
                        </a:lnSpc>
                        <a:spcAft>
                          <a:spcPts val="0"/>
                        </a:spcAft>
                      </a:pPr>
                      <a:r>
                        <a:rPr lang="es-EC" sz="1050" dirty="0">
                          <a:effectLst/>
                        </a:rPr>
                        <a:t> </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C" sz="1050" dirty="0">
                          <a:effectLst/>
                        </a:rPr>
                        <a:t>•Al contar con tecnología y equipos actualizados que cumplen con los requerimientos institucionales ayuda a mejorar los servicios de comunicación </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lnL w="3175" cap="flat" cmpd="sng" algn="ctr">
                      <a:solidFill>
                        <a:schemeClr val="bg1">
                          <a:lumMod val="95000"/>
                          <a:lumOff val="5000"/>
                        </a:schemeClr>
                      </a:solidFill>
                      <a:prstDash val="solid"/>
                      <a:round/>
                      <a:headEnd type="none" w="med" len="med"/>
                      <a:tailEnd type="none" w="med" len="med"/>
                    </a:lnL>
                    <a:lnR w="3175" cap="flat" cmpd="sng" algn="ctr">
                      <a:solidFill>
                        <a:schemeClr val="bg1">
                          <a:lumMod val="95000"/>
                          <a:lumOff val="5000"/>
                        </a:schemeClr>
                      </a:solidFill>
                      <a:prstDash val="solid"/>
                      <a:round/>
                      <a:headEnd type="none" w="med" len="med"/>
                      <a:tailEnd type="none" w="med" len="med"/>
                    </a:lnR>
                    <a:lnT w="3175" cap="flat" cmpd="sng" algn="ctr">
                      <a:solidFill>
                        <a:schemeClr val="bg1">
                          <a:lumMod val="95000"/>
                          <a:lumOff val="5000"/>
                        </a:schemeClr>
                      </a:solidFill>
                      <a:prstDash val="solid"/>
                      <a:round/>
                      <a:headEnd type="none" w="med" len="med"/>
                      <a:tailEnd type="none" w="med" len="med"/>
                    </a:lnT>
                    <a:lnB w="3175" cap="flat" cmpd="sng" algn="ctr">
                      <a:solidFill>
                        <a:schemeClr val="bg1">
                          <a:lumMod val="95000"/>
                          <a:lumOff val="5000"/>
                        </a:schemeClr>
                      </a:solidFill>
                      <a:prstDash val="solid"/>
                      <a:round/>
                      <a:headEnd type="none" w="med" len="med"/>
                      <a:tailEnd type="none" w="med" len="med"/>
                    </a:lnB>
                    <a:solidFill>
                      <a:schemeClr val="tx1">
                        <a:lumMod val="95000"/>
                      </a:schemeClr>
                    </a:solidFill>
                  </a:tcPr>
                </a:tc>
                <a:tc>
                  <a:txBody>
                    <a:bodyPr/>
                    <a:lstStyle/>
                    <a:p>
                      <a:pPr algn="just">
                        <a:lnSpc>
                          <a:spcPct val="107000"/>
                        </a:lnSpc>
                        <a:spcAft>
                          <a:spcPts val="0"/>
                        </a:spcAft>
                      </a:pPr>
                      <a:r>
                        <a:rPr lang="es-EC" sz="1050" dirty="0">
                          <a:effectLst/>
                        </a:rPr>
                        <a:t> </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C" sz="1050" dirty="0">
                          <a:effectLst/>
                        </a:rPr>
                        <a:t>•Los servicios de comunicación estarán disponible para los estudiantes, docentes y personal administrativo de la ESPE</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nchor="ctr">
                    <a:lnL w="3175" cap="flat" cmpd="sng" algn="ctr">
                      <a:solidFill>
                        <a:schemeClr val="bg1">
                          <a:lumMod val="95000"/>
                          <a:lumOff val="5000"/>
                        </a:schemeClr>
                      </a:solidFill>
                      <a:prstDash val="solid"/>
                      <a:round/>
                      <a:headEnd type="none" w="med" len="med"/>
                      <a:tailEnd type="none" w="med" len="med"/>
                    </a:lnL>
                    <a:lnR w="3175" cap="flat" cmpd="sng" algn="ctr">
                      <a:solidFill>
                        <a:schemeClr val="bg1">
                          <a:lumMod val="95000"/>
                          <a:lumOff val="5000"/>
                        </a:schemeClr>
                      </a:solidFill>
                      <a:prstDash val="solid"/>
                      <a:round/>
                      <a:headEnd type="none" w="med" len="med"/>
                      <a:tailEnd type="none" w="med" len="med"/>
                    </a:lnR>
                    <a:lnT w="3175" cap="flat" cmpd="sng" algn="ctr">
                      <a:solidFill>
                        <a:schemeClr val="bg1">
                          <a:lumMod val="95000"/>
                          <a:lumOff val="5000"/>
                        </a:schemeClr>
                      </a:solidFill>
                      <a:prstDash val="solid"/>
                      <a:round/>
                      <a:headEnd type="none" w="med" len="med"/>
                      <a:tailEnd type="none" w="med" len="med"/>
                    </a:lnT>
                    <a:lnB w="3175" cap="flat" cmpd="sng" algn="ctr">
                      <a:solidFill>
                        <a:schemeClr val="bg1">
                          <a:lumMod val="95000"/>
                          <a:lumOff val="5000"/>
                        </a:schemeClr>
                      </a:solidFill>
                      <a:prstDash val="solid"/>
                      <a:round/>
                      <a:headEnd type="none" w="med" len="med"/>
                      <a:tailEnd type="none" w="med" len="med"/>
                    </a:lnB>
                    <a:solidFill>
                      <a:schemeClr val="tx1">
                        <a:lumMod val="95000"/>
                      </a:schemeClr>
                    </a:solidFill>
                  </a:tcPr>
                </a:tc>
                <a:tc>
                  <a:txBody>
                    <a:bodyPr/>
                    <a:lstStyle/>
                    <a:p>
                      <a:pPr algn="just">
                        <a:lnSpc>
                          <a:spcPct val="107000"/>
                        </a:lnSpc>
                        <a:spcAft>
                          <a:spcPts val="0"/>
                        </a:spcAft>
                      </a:pPr>
                      <a:r>
                        <a:rPr lang="es-EC" sz="1050" dirty="0">
                          <a:effectLst/>
                        </a:rPr>
                        <a:t> </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C" sz="1050" dirty="0">
                          <a:effectLst/>
                        </a:rPr>
                        <a:t>•Con la ayuda de esta implementación la ESPE tendrá la capacidad de transferir datos con mayor rapidez, ayudando a que los usuarios realicen actividades en la red de forma eficiente</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lnL w="3175" cap="flat" cmpd="sng" algn="ctr">
                      <a:solidFill>
                        <a:schemeClr val="bg1">
                          <a:lumMod val="95000"/>
                          <a:lumOff val="5000"/>
                        </a:schemeClr>
                      </a:solidFill>
                      <a:prstDash val="solid"/>
                      <a:round/>
                      <a:headEnd type="none" w="med" len="med"/>
                      <a:tailEnd type="none" w="med" len="med"/>
                    </a:lnL>
                    <a:lnR w="3175" cap="flat" cmpd="sng" algn="ctr">
                      <a:solidFill>
                        <a:schemeClr val="bg1">
                          <a:lumMod val="95000"/>
                          <a:lumOff val="5000"/>
                        </a:schemeClr>
                      </a:solidFill>
                      <a:prstDash val="solid"/>
                      <a:round/>
                      <a:headEnd type="none" w="med" len="med"/>
                      <a:tailEnd type="none" w="med" len="med"/>
                    </a:lnR>
                    <a:lnT w="3175" cap="flat" cmpd="sng" algn="ctr">
                      <a:solidFill>
                        <a:schemeClr val="bg1">
                          <a:lumMod val="95000"/>
                          <a:lumOff val="5000"/>
                        </a:schemeClr>
                      </a:solidFill>
                      <a:prstDash val="solid"/>
                      <a:round/>
                      <a:headEnd type="none" w="med" len="med"/>
                      <a:tailEnd type="none" w="med" len="med"/>
                    </a:lnT>
                    <a:lnB w="3175" cap="flat" cmpd="sng" algn="ctr">
                      <a:solidFill>
                        <a:schemeClr val="bg1">
                          <a:lumMod val="95000"/>
                          <a:lumOff val="5000"/>
                        </a:schemeClr>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3573224631"/>
                  </a:ext>
                </a:extLst>
              </a:tr>
              <a:tr h="1361758">
                <a:tc>
                  <a:txBody>
                    <a:bodyPr/>
                    <a:lstStyle/>
                    <a:p>
                      <a:pPr algn="ctr">
                        <a:lnSpc>
                          <a:spcPct val="107000"/>
                        </a:lnSpc>
                        <a:spcAft>
                          <a:spcPts val="0"/>
                        </a:spcAft>
                      </a:pPr>
                      <a:r>
                        <a:rPr lang="es-EC" sz="1050">
                          <a:effectLst/>
                        </a:rPr>
                        <a:t>Beneficios no financieros</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nchor="ctr">
                    <a:lnL w="3175" cap="flat" cmpd="sng" algn="ctr">
                      <a:solidFill>
                        <a:schemeClr val="bg1">
                          <a:lumMod val="95000"/>
                          <a:lumOff val="5000"/>
                        </a:schemeClr>
                      </a:solidFill>
                      <a:prstDash val="solid"/>
                      <a:round/>
                      <a:headEnd type="none" w="med" len="med"/>
                      <a:tailEnd type="none" w="med" len="med"/>
                    </a:lnL>
                    <a:lnR w="3175" cap="flat" cmpd="sng" algn="ctr">
                      <a:solidFill>
                        <a:schemeClr val="bg1">
                          <a:lumMod val="95000"/>
                          <a:lumOff val="5000"/>
                        </a:schemeClr>
                      </a:solidFill>
                      <a:prstDash val="solid"/>
                      <a:round/>
                      <a:headEnd type="none" w="med" len="med"/>
                      <a:tailEnd type="none" w="med" len="med"/>
                    </a:lnR>
                    <a:lnT w="3175" cap="flat" cmpd="sng" algn="ctr">
                      <a:solidFill>
                        <a:schemeClr val="bg1">
                          <a:lumMod val="95000"/>
                          <a:lumOff val="5000"/>
                        </a:schemeClr>
                      </a:solidFill>
                      <a:prstDash val="solid"/>
                      <a:round/>
                      <a:headEnd type="none" w="med" len="med"/>
                      <a:tailEnd type="none" w="med" len="med"/>
                    </a:lnT>
                    <a:lnB w="3175" cap="flat" cmpd="sng" algn="ctr">
                      <a:solidFill>
                        <a:schemeClr val="bg1">
                          <a:lumMod val="95000"/>
                          <a:lumOff val="5000"/>
                        </a:schemeClr>
                      </a:solidFill>
                      <a:prstDash val="solid"/>
                      <a:round/>
                      <a:headEnd type="none" w="med" len="med"/>
                      <a:tailEnd type="none" w="med" len="med"/>
                    </a:lnB>
                  </a:tcPr>
                </a:tc>
                <a:tc>
                  <a:txBody>
                    <a:bodyPr/>
                    <a:lstStyle/>
                    <a:p>
                      <a:pPr>
                        <a:lnSpc>
                          <a:spcPct val="107000"/>
                        </a:lnSpc>
                        <a:spcAft>
                          <a:spcPts val="0"/>
                        </a:spcAft>
                      </a:pPr>
                      <a:r>
                        <a:rPr lang="es-EC" sz="1050">
                          <a:effectLst/>
                        </a:rPr>
                        <a:t> </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EC" sz="1050" dirty="0">
                          <a:effectLst/>
                        </a:rPr>
                        <a:t>•La red WAN Inteligente basado en </a:t>
                      </a:r>
                      <a:r>
                        <a:rPr lang="es-EC" sz="1050" dirty="0" err="1">
                          <a:effectLst/>
                        </a:rPr>
                        <a:t>Segment</a:t>
                      </a:r>
                      <a:r>
                        <a:rPr lang="es-EC" sz="1050" dirty="0">
                          <a:effectLst/>
                        </a:rPr>
                        <a:t> </a:t>
                      </a:r>
                      <a:r>
                        <a:rPr lang="es-EC" sz="1050" dirty="0" err="1">
                          <a:effectLst/>
                        </a:rPr>
                        <a:t>Routing</a:t>
                      </a:r>
                      <a:r>
                        <a:rPr lang="es-EC" sz="1050" dirty="0">
                          <a:effectLst/>
                        </a:rPr>
                        <a:t> proporciona soporte a la institución para la gestión de calidad de los servicios </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nchor="ctr">
                    <a:lnL w="3175" cap="flat" cmpd="sng" algn="ctr">
                      <a:solidFill>
                        <a:schemeClr val="bg1">
                          <a:lumMod val="95000"/>
                          <a:lumOff val="5000"/>
                        </a:schemeClr>
                      </a:solidFill>
                      <a:prstDash val="solid"/>
                      <a:round/>
                      <a:headEnd type="none" w="med" len="med"/>
                      <a:tailEnd type="none" w="med" len="med"/>
                    </a:lnL>
                    <a:lnR w="3175" cap="flat" cmpd="sng" algn="ctr">
                      <a:solidFill>
                        <a:schemeClr val="bg1">
                          <a:lumMod val="95000"/>
                          <a:lumOff val="5000"/>
                        </a:schemeClr>
                      </a:solidFill>
                      <a:prstDash val="solid"/>
                      <a:round/>
                      <a:headEnd type="none" w="med" len="med"/>
                      <a:tailEnd type="none" w="med" len="med"/>
                    </a:lnR>
                    <a:lnT w="3175" cap="flat" cmpd="sng" algn="ctr">
                      <a:solidFill>
                        <a:schemeClr val="bg1">
                          <a:lumMod val="95000"/>
                          <a:lumOff val="5000"/>
                        </a:schemeClr>
                      </a:solidFill>
                      <a:prstDash val="solid"/>
                      <a:round/>
                      <a:headEnd type="none" w="med" len="med"/>
                      <a:tailEnd type="none" w="med" len="med"/>
                    </a:lnT>
                    <a:lnB w="3175" cap="flat" cmpd="sng" algn="ctr">
                      <a:solidFill>
                        <a:schemeClr val="bg1">
                          <a:lumMod val="95000"/>
                          <a:lumOff val="5000"/>
                        </a:schemeClr>
                      </a:solidFill>
                      <a:prstDash val="solid"/>
                      <a:round/>
                      <a:headEnd type="none" w="med" len="med"/>
                      <a:tailEnd type="none" w="med" len="med"/>
                    </a:lnB>
                    <a:solidFill>
                      <a:schemeClr val="tx1">
                        <a:lumMod val="95000"/>
                      </a:schemeClr>
                    </a:solidFill>
                  </a:tcPr>
                </a:tc>
                <a:tc>
                  <a:txBody>
                    <a:bodyPr/>
                    <a:lstStyle/>
                    <a:p>
                      <a:pPr>
                        <a:lnSpc>
                          <a:spcPct val="107000"/>
                        </a:lnSpc>
                        <a:spcAft>
                          <a:spcPts val="0"/>
                        </a:spcAft>
                      </a:pPr>
                      <a:r>
                        <a:rPr lang="es-EC" sz="1050">
                          <a:effectLst/>
                        </a:rPr>
                        <a:t> </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EC" sz="1050">
                          <a:effectLst/>
                        </a:rPr>
                        <a:t> </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EC" sz="1050">
                          <a:effectLst/>
                        </a:rPr>
                        <a:t> </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nchor="ctr">
                    <a:lnL w="3175" cap="flat" cmpd="sng" algn="ctr">
                      <a:solidFill>
                        <a:schemeClr val="bg1">
                          <a:lumMod val="95000"/>
                          <a:lumOff val="5000"/>
                        </a:schemeClr>
                      </a:solidFill>
                      <a:prstDash val="solid"/>
                      <a:round/>
                      <a:headEnd type="none" w="med" len="med"/>
                      <a:tailEnd type="none" w="med" len="med"/>
                    </a:lnL>
                    <a:lnR w="3175" cap="flat" cmpd="sng" algn="ctr">
                      <a:solidFill>
                        <a:schemeClr val="bg1">
                          <a:lumMod val="95000"/>
                          <a:lumOff val="5000"/>
                        </a:schemeClr>
                      </a:solidFill>
                      <a:prstDash val="solid"/>
                      <a:round/>
                      <a:headEnd type="none" w="med" len="med"/>
                      <a:tailEnd type="none" w="med" len="med"/>
                    </a:lnR>
                    <a:lnT w="3175" cap="flat" cmpd="sng" algn="ctr">
                      <a:solidFill>
                        <a:schemeClr val="bg1">
                          <a:lumMod val="95000"/>
                          <a:lumOff val="5000"/>
                        </a:schemeClr>
                      </a:solidFill>
                      <a:prstDash val="solid"/>
                      <a:round/>
                      <a:headEnd type="none" w="med" len="med"/>
                      <a:tailEnd type="none" w="med" len="med"/>
                    </a:lnT>
                    <a:lnB w="3175" cap="flat" cmpd="sng" algn="ctr">
                      <a:solidFill>
                        <a:schemeClr val="bg1">
                          <a:lumMod val="95000"/>
                          <a:lumOff val="5000"/>
                        </a:schemeClr>
                      </a:solidFill>
                      <a:prstDash val="solid"/>
                      <a:round/>
                      <a:headEnd type="none" w="med" len="med"/>
                      <a:tailEnd type="none" w="med" len="med"/>
                    </a:lnB>
                    <a:solidFill>
                      <a:schemeClr val="tx1">
                        <a:lumMod val="95000"/>
                      </a:schemeClr>
                    </a:solidFill>
                  </a:tcPr>
                </a:tc>
                <a:tc>
                  <a:txBody>
                    <a:bodyPr/>
                    <a:lstStyle/>
                    <a:p>
                      <a:pPr>
                        <a:lnSpc>
                          <a:spcPct val="107000"/>
                        </a:lnSpc>
                        <a:spcAft>
                          <a:spcPts val="0"/>
                        </a:spcAft>
                      </a:pPr>
                      <a:r>
                        <a:rPr lang="es-EC" sz="1050">
                          <a:effectLst/>
                        </a:rPr>
                        <a:t> </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C" sz="1050" dirty="0">
                          <a:effectLst/>
                        </a:rPr>
                        <a:t>•La red WAN Inteligente basado en </a:t>
                      </a:r>
                      <a:r>
                        <a:rPr lang="es-EC" sz="1050" dirty="0" err="1">
                          <a:effectLst/>
                        </a:rPr>
                        <a:t>Segment</a:t>
                      </a:r>
                      <a:r>
                        <a:rPr lang="es-EC" sz="1050" dirty="0">
                          <a:effectLst/>
                        </a:rPr>
                        <a:t> </a:t>
                      </a:r>
                      <a:r>
                        <a:rPr lang="es-EC" sz="1050" dirty="0" err="1">
                          <a:effectLst/>
                        </a:rPr>
                        <a:t>Routing</a:t>
                      </a:r>
                      <a:r>
                        <a:rPr lang="es-EC" sz="1050" dirty="0">
                          <a:effectLst/>
                        </a:rPr>
                        <a:t> permitirá mejorar el servicio de conexión y facilitar comunicación entre los campus de la ESPE </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C" sz="1050" dirty="0">
                          <a:effectLst/>
                        </a:rPr>
                        <a:t>•Generar flujos de información a través de conexiones óptimas entre los departamentos o campus de la ESPE</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nchor="ctr">
                    <a:lnL w="3175" cap="flat" cmpd="sng" algn="ctr">
                      <a:solidFill>
                        <a:schemeClr val="bg1">
                          <a:lumMod val="95000"/>
                          <a:lumOff val="5000"/>
                        </a:schemeClr>
                      </a:solidFill>
                      <a:prstDash val="solid"/>
                      <a:round/>
                      <a:headEnd type="none" w="med" len="med"/>
                      <a:tailEnd type="none" w="med" len="med"/>
                    </a:lnL>
                    <a:lnR w="3175" cap="flat" cmpd="sng" algn="ctr">
                      <a:solidFill>
                        <a:schemeClr val="bg1">
                          <a:lumMod val="95000"/>
                          <a:lumOff val="5000"/>
                        </a:schemeClr>
                      </a:solidFill>
                      <a:prstDash val="solid"/>
                      <a:round/>
                      <a:headEnd type="none" w="med" len="med"/>
                      <a:tailEnd type="none" w="med" len="med"/>
                    </a:lnR>
                    <a:lnT w="3175" cap="flat" cmpd="sng" algn="ctr">
                      <a:solidFill>
                        <a:schemeClr val="bg1">
                          <a:lumMod val="95000"/>
                          <a:lumOff val="5000"/>
                        </a:schemeClr>
                      </a:solidFill>
                      <a:prstDash val="solid"/>
                      <a:round/>
                      <a:headEnd type="none" w="med" len="med"/>
                      <a:tailEnd type="none" w="med" len="med"/>
                    </a:lnT>
                    <a:lnB w="3175" cap="flat" cmpd="sng" algn="ctr">
                      <a:solidFill>
                        <a:schemeClr val="bg1">
                          <a:lumMod val="95000"/>
                          <a:lumOff val="5000"/>
                        </a:schemeClr>
                      </a:solidFill>
                      <a:prstDash val="solid"/>
                      <a:round/>
                      <a:headEnd type="none" w="med" len="med"/>
                      <a:tailEnd type="none" w="med" len="med"/>
                    </a:lnB>
                    <a:solidFill>
                      <a:schemeClr val="tx1">
                        <a:lumMod val="95000"/>
                      </a:schemeClr>
                    </a:solidFill>
                  </a:tcPr>
                </a:tc>
                <a:tc>
                  <a:txBody>
                    <a:bodyPr/>
                    <a:lstStyle/>
                    <a:p>
                      <a:pPr>
                        <a:lnSpc>
                          <a:spcPct val="107000"/>
                        </a:lnSpc>
                        <a:spcAft>
                          <a:spcPts val="0"/>
                        </a:spcAft>
                      </a:pPr>
                      <a:r>
                        <a:rPr lang="es-EC" sz="1050" dirty="0">
                          <a:effectLst/>
                        </a:rPr>
                        <a:t> </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EC" sz="1050" dirty="0">
                          <a:effectLst/>
                        </a:rPr>
                        <a:t>•Al implementar la red WAN inteligente permite mejorar la eficiencia en los procesos de conexión con el fin de brindar un servicio adecuado para los usuarios </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nchor="ctr">
                    <a:lnL w="3175" cap="flat" cmpd="sng" algn="ctr">
                      <a:solidFill>
                        <a:schemeClr val="bg1">
                          <a:lumMod val="95000"/>
                          <a:lumOff val="5000"/>
                        </a:schemeClr>
                      </a:solidFill>
                      <a:prstDash val="solid"/>
                      <a:round/>
                      <a:headEnd type="none" w="med" len="med"/>
                      <a:tailEnd type="none" w="med" len="med"/>
                    </a:lnL>
                    <a:lnR w="3175" cap="flat" cmpd="sng" algn="ctr">
                      <a:solidFill>
                        <a:schemeClr val="bg1">
                          <a:lumMod val="95000"/>
                          <a:lumOff val="5000"/>
                        </a:schemeClr>
                      </a:solidFill>
                      <a:prstDash val="solid"/>
                      <a:round/>
                      <a:headEnd type="none" w="med" len="med"/>
                      <a:tailEnd type="none" w="med" len="med"/>
                    </a:lnR>
                    <a:lnT w="3175" cap="flat" cmpd="sng" algn="ctr">
                      <a:solidFill>
                        <a:schemeClr val="bg1">
                          <a:lumMod val="95000"/>
                          <a:lumOff val="5000"/>
                        </a:schemeClr>
                      </a:solidFill>
                      <a:prstDash val="solid"/>
                      <a:round/>
                      <a:headEnd type="none" w="med" len="med"/>
                      <a:tailEnd type="none" w="med" len="med"/>
                    </a:lnT>
                    <a:lnB w="3175" cap="flat" cmpd="sng" algn="ctr">
                      <a:solidFill>
                        <a:schemeClr val="bg1">
                          <a:lumMod val="95000"/>
                          <a:lumOff val="5000"/>
                        </a:schemeClr>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294270962"/>
                  </a:ext>
                </a:extLst>
              </a:tr>
              <a:tr h="971078">
                <a:tc>
                  <a:txBody>
                    <a:bodyPr/>
                    <a:lstStyle/>
                    <a:p>
                      <a:pPr algn="ctr">
                        <a:lnSpc>
                          <a:spcPct val="107000"/>
                        </a:lnSpc>
                        <a:spcAft>
                          <a:spcPts val="0"/>
                        </a:spcAft>
                      </a:pPr>
                      <a:r>
                        <a:rPr lang="es-EC" sz="1050" dirty="0">
                          <a:effectLst/>
                        </a:rPr>
                        <a:t>Recursos y gastos</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nchor="ctr">
                    <a:lnL w="3175" cap="flat" cmpd="sng" algn="ctr">
                      <a:solidFill>
                        <a:schemeClr val="bg1">
                          <a:lumMod val="95000"/>
                          <a:lumOff val="5000"/>
                        </a:schemeClr>
                      </a:solidFill>
                      <a:prstDash val="solid"/>
                      <a:round/>
                      <a:headEnd type="none" w="med" len="med"/>
                      <a:tailEnd type="none" w="med" len="med"/>
                    </a:lnL>
                    <a:lnR w="3175" cap="flat" cmpd="sng" algn="ctr">
                      <a:solidFill>
                        <a:schemeClr val="bg1">
                          <a:lumMod val="95000"/>
                          <a:lumOff val="5000"/>
                        </a:schemeClr>
                      </a:solidFill>
                      <a:prstDash val="solid"/>
                      <a:round/>
                      <a:headEnd type="none" w="med" len="med"/>
                      <a:tailEnd type="none" w="med" len="med"/>
                    </a:lnR>
                    <a:lnT w="3175" cap="flat" cmpd="sng" algn="ctr">
                      <a:solidFill>
                        <a:schemeClr val="bg1">
                          <a:lumMod val="95000"/>
                          <a:lumOff val="5000"/>
                        </a:schemeClr>
                      </a:solidFill>
                      <a:prstDash val="solid"/>
                      <a:round/>
                      <a:headEnd type="none" w="med" len="med"/>
                      <a:tailEnd type="none" w="med" len="med"/>
                    </a:lnT>
                    <a:lnB w="3175" cap="flat" cmpd="sng" algn="ctr">
                      <a:solidFill>
                        <a:schemeClr val="bg1">
                          <a:lumMod val="95000"/>
                          <a:lumOff val="5000"/>
                        </a:schemeClr>
                      </a:solidFill>
                      <a:prstDash val="solid"/>
                      <a:round/>
                      <a:headEnd type="none" w="med" len="med"/>
                      <a:tailEnd type="none" w="med" len="med"/>
                    </a:lnB>
                  </a:tcPr>
                </a:tc>
                <a:tc>
                  <a:txBody>
                    <a:bodyPr/>
                    <a:lstStyle/>
                    <a:p>
                      <a:pPr>
                        <a:lnSpc>
                          <a:spcPct val="107000"/>
                        </a:lnSpc>
                        <a:spcAft>
                          <a:spcPts val="0"/>
                        </a:spcAft>
                      </a:pPr>
                      <a:r>
                        <a:rPr lang="es-EC" sz="1050">
                          <a:effectLst/>
                        </a:rPr>
                        <a:t> </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p>
                      <a:pPr marL="0" algn="just" defTabSz="914400" rtl="0" eaLnBrk="1" latinLnBrk="0" hangingPunct="1">
                        <a:lnSpc>
                          <a:spcPct val="107000"/>
                        </a:lnSpc>
                        <a:spcAft>
                          <a:spcPts val="0"/>
                        </a:spcAft>
                      </a:pPr>
                      <a:r>
                        <a:rPr lang="es-EC" sz="1050" kern="1200">
                          <a:solidFill>
                            <a:schemeClr val="dk1"/>
                          </a:solidFill>
                          <a:effectLst/>
                          <a:latin typeface="+mn-lt"/>
                          <a:ea typeface="+mn-ea"/>
                          <a:cs typeface="+mn-cs"/>
                        </a:rPr>
                        <a:t>•Se ha visto la necesidad de implementar y actualizar la tecnología tradicional de comunicación, pues un recurso necesario debido a que ayudará a mejorar los servicios de conexión</a:t>
                      </a:r>
                    </a:p>
                  </a:txBody>
                  <a:tcPr marL="22830" marR="22830" marT="0" marB="0" anchor="ctr">
                    <a:lnL w="3175" cap="flat" cmpd="sng" algn="ctr">
                      <a:solidFill>
                        <a:schemeClr val="bg1">
                          <a:lumMod val="95000"/>
                          <a:lumOff val="5000"/>
                        </a:schemeClr>
                      </a:solidFill>
                      <a:prstDash val="solid"/>
                      <a:round/>
                      <a:headEnd type="none" w="med" len="med"/>
                      <a:tailEnd type="none" w="med" len="med"/>
                    </a:lnL>
                    <a:lnR w="3175" cap="flat" cmpd="sng" algn="ctr">
                      <a:solidFill>
                        <a:schemeClr val="bg1">
                          <a:lumMod val="95000"/>
                          <a:lumOff val="5000"/>
                        </a:schemeClr>
                      </a:solidFill>
                      <a:prstDash val="solid"/>
                      <a:round/>
                      <a:headEnd type="none" w="med" len="med"/>
                      <a:tailEnd type="none" w="med" len="med"/>
                    </a:lnR>
                    <a:lnT w="3175" cap="flat" cmpd="sng" algn="ctr">
                      <a:solidFill>
                        <a:schemeClr val="bg1">
                          <a:lumMod val="95000"/>
                          <a:lumOff val="5000"/>
                        </a:schemeClr>
                      </a:solidFill>
                      <a:prstDash val="solid"/>
                      <a:round/>
                      <a:headEnd type="none" w="med" len="med"/>
                      <a:tailEnd type="none" w="med" len="med"/>
                    </a:lnT>
                    <a:lnB w="3175" cap="flat" cmpd="sng" algn="ctr">
                      <a:solidFill>
                        <a:schemeClr val="bg1">
                          <a:lumMod val="95000"/>
                          <a:lumOff val="5000"/>
                        </a:schemeClr>
                      </a:solidFill>
                      <a:prstDash val="solid"/>
                      <a:round/>
                      <a:headEnd type="none" w="med" len="med"/>
                      <a:tailEnd type="none" w="med" len="med"/>
                    </a:lnB>
                    <a:solidFill>
                      <a:schemeClr val="tx1">
                        <a:lumMod val="95000"/>
                      </a:schemeClr>
                    </a:solidFill>
                  </a:tcPr>
                </a:tc>
                <a:tc>
                  <a:txBody>
                    <a:bodyPr/>
                    <a:lstStyle/>
                    <a:p>
                      <a:pPr>
                        <a:lnSpc>
                          <a:spcPct val="107000"/>
                        </a:lnSpc>
                        <a:spcAft>
                          <a:spcPts val="0"/>
                        </a:spcAft>
                      </a:pPr>
                      <a:r>
                        <a:rPr lang="es-EC" sz="1050">
                          <a:effectLst/>
                        </a:rPr>
                        <a:t> </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p>
                      <a:pPr marL="0" algn="just" defTabSz="914400" rtl="0" eaLnBrk="1" latinLnBrk="0" hangingPunct="1">
                        <a:lnSpc>
                          <a:spcPct val="107000"/>
                        </a:lnSpc>
                        <a:spcAft>
                          <a:spcPts val="0"/>
                        </a:spcAft>
                      </a:pPr>
                      <a:r>
                        <a:rPr lang="es-EC" sz="1050" kern="1200">
                          <a:solidFill>
                            <a:schemeClr val="dk1"/>
                          </a:solidFill>
                          <a:effectLst/>
                          <a:latin typeface="+mn-lt"/>
                          <a:ea typeface="+mn-ea"/>
                          <a:cs typeface="+mn-cs"/>
                        </a:rPr>
                        <a:t>•Se requiere de herramientas y equipos como routers, servidores, entre otros. </a:t>
                      </a:r>
                    </a:p>
                  </a:txBody>
                  <a:tcPr marL="22830" marR="22830" marT="0" marB="0" anchor="ctr">
                    <a:lnL w="3175" cap="flat" cmpd="sng" algn="ctr">
                      <a:solidFill>
                        <a:schemeClr val="bg1">
                          <a:lumMod val="95000"/>
                          <a:lumOff val="5000"/>
                        </a:schemeClr>
                      </a:solidFill>
                      <a:prstDash val="solid"/>
                      <a:round/>
                      <a:headEnd type="none" w="med" len="med"/>
                      <a:tailEnd type="none" w="med" len="med"/>
                    </a:lnL>
                    <a:lnR w="3175" cap="flat" cmpd="sng" algn="ctr">
                      <a:solidFill>
                        <a:schemeClr val="bg1">
                          <a:lumMod val="95000"/>
                          <a:lumOff val="5000"/>
                        </a:schemeClr>
                      </a:solidFill>
                      <a:prstDash val="solid"/>
                      <a:round/>
                      <a:headEnd type="none" w="med" len="med"/>
                      <a:tailEnd type="none" w="med" len="med"/>
                    </a:lnR>
                    <a:lnT w="3175" cap="flat" cmpd="sng" algn="ctr">
                      <a:solidFill>
                        <a:schemeClr val="bg1">
                          <a:lumMod val="95000"/>
                          <a:lumOff val="5000"/>
                        </a:schemeClr>
                      </a:solidFill>
                      <a:prstDash val="solid"/>
                      <a:round/>
                      <a:headEnd type="none" w="med" len="med"/>
                      <a:tailEnd type="none" w="med" len="med"/>
                    </a:lnT>
                    <a:lnB w="3175" cap="flat" cmpd="sng" algn="ctr">
                      <a:solidFill>
                        <a:schemeClr val="bg1">
                          <a:lumMod val="95000"/>
                          <a:lumOff val="5000"/>
                        </a:schemeClr>
                      </a:solidFill>
                      <a:prstDash val="solid"/>
                      <a:round/>
                      <a:headEnd type="none" w="med" len="med"/>
                      <a:tailEnd type="none" w="med" len="med"/>
                    </a:lnB>
                    <a:solidFill>
                      <a:schemeClr val="tx1">
                        <a:lumMod val="95000"/>
                      </a:schemeClr>
                    </a:solidFill>
                  </a:tcPr>
                </a:tc>
                <a:tc>
                  <a:txBody>
                    <a:bodyPr/>
                    <a:lstStyle/>
                    <a:p>
                      <a:pPr>
                        <a:lnSpc>
                          <a:spcPct val="107000"/>
                        </a:lnSpc>
                        <a:spcAft>
                          <a:spcPts val="0"/>
                        </a:spcAft>
                      </a:pPr>
                      <a:r>
                        <a:rPr lang="es-EC" sz="1050">
                          <a:effectLst/>
                        </a:rPr>
                        <a:t> </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p>
                      <a:pPr marL="0" algn="just" defTabSz="914400" rtl="0" eaLnBrk="1" latinLnBrk="0" hangingPunct="1">
                        <a:lnSpc>
                          <a:spcPct val="107000"/>
                        </a:lnSpc>
                        <a:spcAft>
                          <a:spcPts val="0"/>
                        </a:spcAft>
                      </a:pPr>
                      <a:r>
                        <a:rPr lang="es-EC" sz="1050" kern="1200">
                          <a:solidFill>
                            <a:schemeClr val="dk1"/>
                          </a:solidFill>
                          <a:effectLst/>
                          <a:latin typeface="+mn-lt"/>
                          <a:ea typeface="+mn-ea"/>
                          <a:cs typeface="+mn-cs"/>
                        </a:rPr>
                        <a:t>•Con la implementación de esta tecnología ayudará a los departamentos o áreas del campus de la ESPE</a:t>
                      </a:r>
                    </a:p>
                  </a:txBody>
                  <a:tcPr marL="22830" marR="22830" marT="0" marB="0" anchor="ctr">
                    <a:lnL w="3175" cap="flat" cmpd="sng" algn="ctr">
                      <a:solidFill>
                        <a:schemeClr val="bg1">
                          <a:lumMod val="95000"/>
                          <a:lumOff val="5000"/>
                        </a:schemeClr>
                      </a:solidFill>
                      <a:prstDash val="solid"/>
                      <a:round/>
                      <a:headEnd type="none" w="med" len="med"/>
                      <a:tailEnd type="none" w="med" len="med"/>
                    </a:lnL>
                    <a:lnR w="3175" cap="flat" cmpd="sng" algn="ctr">
                      <a:solidFill>
                        <a:schemeClr val="bg1">
                          <a:lumMod val="95000"/>
                          <a:lumOff val="5000"/>
                        </a:schemeClr>
                      </a:solidFill>
                      <a:prstDash val="solid"/>
                      <a:round/>
                      <a:headEnd type="none" w="med" len="med"/>
                      <a:tailEnd type="none" w="med" len="med"/>
                    </a:lnR>
                    <a:lnT w="3175" cap="flat" cmpd="sng" algn="ctr">
                      <a:solidFill>
                        <a:schemeClr val="bg1">
                          <a:lumMod val="95000"/>
                          <a:lumOff val="5000"/>
                        </a:schemeClr>
                      </a:solidFill>
                      <a:prstDash val="solid"/>
                      <a:round/>
                      <a:headEnd type="none" w="med" len="med"/>
                      <a:tailEnd type="none" w="med" len="med"/>
                    </a:lnT>
                    <a:lnB w="3175" cap="flat" cmpd="sng" algn="ctr">
                      <a:solidFill>
                        <a:schemeClr val="bg1">
                          <a:lumMod val="95000"/>
                          <a:lumOff val="5000"/>
                        </a:schemeClr>
                      </a:solidFill>
                      <a:prstDash val="solid"/>
                      <a:round/>
                      <a:headEnd type="none" w="med" len="med"/>
                      <a:tailEnd type="none" w="med" len="med"/>
                    </a:lnB>
                    <a:solidFill>
                      <a:schemeClr val="tx1">
                        <a:lumMod val="95000"/>
                      </a:schemeClr>
                    </a:solidFill>
                  </a:tcPr>
                </a:tc>
                <a:tc>
                  <a:txBody>
                    <a:bodyPr/>
                    <a:lstStyle/>
                    <a:p>
                      <a:pPr>
                        <a:lnSpc>
                          <a:spcPct val="107000"/>
                        </a:lnSpc>
                        <a:spcAft>
                          <a:spcPts val="0"/>
                        </a:spcAft>
                      </a:pPr>
                      <a:r>
                        <a:rPr lang="es-EC" sz="1050" dirty="0">
                          <a:effectLst/>
                        </a:rPr>
                        <a:t> </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p>
                      <a:pPr marL="0" algn="just" defTabSz="914400" rtl="0" eaLnBrk="1" latinLnBrk="0" hangingPunct="1">
                        <a:lnSpc>
                          <a:spcPct val="107000"/>
                        </a:lnSpc>
                        <a:spcAft>
                          <a:spcPts val="0"/>
                        </a:spcAft>
                      </a:pPr>
                      <a:r>
                        <a:rPr lang="es-EC" sz="1050" kern="1200" dirty="0">
                          <a:solidFill>
                            <a:schemeClr val="dk1"/>
                          </a:solidFill>
                          <a:effectLst/>
                          <a:latin typeface="+mn-lt"/>
                          <a:ea typeface="+mn-ea"/>
                          <a:cs typeface="+mn-cs"/>
                        </a:rPr>
                        <a:t>•La institución en conjunto con la nueva implementación de la red WAN Inteligente se encarga brindar servicios adecuados de conexión o comunicación </a:t>
                      </a:r>
                    </a:p>
                  </a:txBody>
                  <a:tcPr marL="22830" marR="22830" marT="0" marB="0" anchor="ctr">
                    <a:lnL w="3175" cap="flat" cmpd="sng" algn="ctr">
                      <a:solidFill>
                        <a:schemeClr val="bg1">
                          <a:lumMod val="95000"/>
                          <a:lumOff val="5000"/>
                        </a:schemeClr>
                      </a:solidFill>
                      <a:prstDash val="solid"/>
                      <a:round/>
                      <a:headEnd type="none" w="med" len="med"/>
                      <a:tailEnd type="none" w="med" len="med"/>
                    </a:lnL>
                    <a:lnR w="3175" cap="flat" cmpd="sng" algn="ctr">
                      <a:solidFill>
                        <a:schemeClr val="bg1">
                          <a:lumMod val="95000"/>
                          <a:lumOff val="5000"/>
                        </a:schemeClr>
                      </a:solidFill>
                      <a:prstDash val="solid"/>
                      <a:round/>
                      <a:headEnd type="none" w="med" len="med"/>
                      <a:tailEnd type="none" w="med" len="med"/>
                    </a:lnR>
                    <a:lnT w="3175" cap="flat" cmpd="sng" algn="ctr">
                      <a:solidFill>
                        <a:schemeClr val="bg1">
                          <a:lumMod val="95000"/>
                          <a:lumOff val="5000"/>
                        </a:schemeClr>
                      </a:solidFill>
                      <a:prstDash val="solid"/>
                      <a:round/>
                      <a:headEnd type="none" w="med" len="med"/>
                      <a:tailEnd type="none" w="med" len="med"/>
                    </a:lnT>
                    <a:lnB w="3175" cap="flat" cmpd="sng" algn="ctr">
                      <a:solidFill>
                        <a:schemeClr val="bg1">
                          <a:lumMod val="95000"/>
                          <a:lumOff val="5000"/>
                        </a:schemeClr>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3261671531"/>
                  </a:ext>
                </a:extLst>
              </a:tr>
            </a:tbl>
          </a:graphicData>
        </a:graphic>
      </p:graphicFrame>
    </p:spTree>
    <p:extLst>
      <p:ext uri="{BB962C8B-B14F-4D97-AF65-F5344CB8AC3E}">
        <p14:creationId xmlns:p14="http://schemas.microsoft.com/office/powerpoint/2010/main" val="3302031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9635" y="2416629"/>
            <a:ext cx="4323474" cy="1053738"/>
          </a:xfrm>
        </p:spPr>
        <p:txBody>
          <a:bodyPr>
            <a:normAutofit/>
          </a:bodyPr>
          <a:lstStyle/>
          <a:p>
            <a:pPr algn="ctr"/>
            <a:r>
              <a:rPr lang="es-EC" sz="6000" b="1" dirty="0" smtClean="0"/>
              <a:t>CONTENIDO </a:t>
            </a:r>
            <a:endParaRPr lang="es-EC" sz="6000" b="1" dirty="0"/>
          </a:p>
        </p:txBody>
      </p:sp>
      <p:graphicFrame>
        <p:nvGraphicFramePr>
          <p:cNvPr id="6" name="Diagram 2">
            <a:extLst>
              <a:ext uri="{FF2B5EF4-FFF2-40B4-BE49-F238E27FC236}">
                <a16:creationId xmlns:a16="http://schemas.microsoft.com/office/drawing/2014/main" id="{6C0B8A96-A52C-4AD1-9A01-C704DDC0D446}"/>
              </a:ext>
            </a:extLst>
          </p:cNvPr>
          <p:cNvGraphicFramePr/>
          <p:nvPr>
            <p:extLst>
              <p:ext uri="{D42A27DB-BD31-4B8C-83A1-F6EECF244321}">
                <p14:modId xmlns:p14="http://schemas.microsoft.com/office/powerpoint/2010/main" val="2027294513"/>
              </p:ext>
            </p:extLst>
          </p:nvPr>
        </p:nvGraphicFramePr>
        <p:xfrm>
          <a:off x="5000247" y="796834"/>
          <a:ext cx="649605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24747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64432" y="0"/>
            <a:ext cx="4618316" cy="830805"/>
          </a:xfrm>
          <a:prstGeom prst="rect">
            <a:avLst/>
          </a:prstGeom>
        </p:spPr>
        <p:txBody>
          <a:bodyPr wrap="none">
            <a:spAutoFit/>
          </a:bodyPr>
          <a:lstStyle/>
          <a:p>
            <a:pPr lvl="1" algn="ctr">
              <a:lnSpc>
                <a:spcPct val="200000"/>
              </a:lnSpc>
              <a:spcBef>
                <a:spcPts val="200"/>
              </a:spcBef>
              <a:spcAft>
                <a:spcPts val="0"/>
              </a:spcAft>
            </a:pPr>
            <a:r>
              <a:rPr lang="es-EC" sz="2800" b="1" cap="all" dirty="0">
                <a:solidFill>
                  <a:schemeClr val="bg2"/>
                </a:solidFill>
                <a:latin typeface="+mj-lt"/>
                <a:ea typeface="+mj-ea"/>
                <a:cs typeface="+mj-cs"/>
              </a:rPr>
              <a:t>Análisis de alineación</a:t>
            </a:r>
          </a:p>
        </p:txBody>
      </p:sp>
      <p:pic>
        <p:nvPicPr>
          <p:cNvPr id="3" name="Imagen 2"/>
          <p:cNvPicPr/>
          <p:nvPr/>
        </p:nvPicPr>
        <p:blipFill>
          <a:blip r:embed="rId2">
            <a:extLst>
              <a:ext uri="{28A0092B-C50C-407E-A947-70E740481C1C}">
                <a14:useLocalDpi xmlns:a14="http://schemas.microsoft.com/office/drawing/2010/main" val="0"/>
              </a:ext>
            </a:extLst>
          </a:blip>
          <a:srcRect/>
          <a:stretch>
            <a:fillRect/>
          </a:stretch>
        </p:blipFill>
        <p:spPr bwMode="auto">
          <a:xfrm>
            <a:off x="428262" y="1005975"/>
            <a:ext cx="7802680" cy="4937625"/>
          </a:xfrm>
          <a:prstGeom prst="rect">
            <a:avLst/>
          </a:prstGeom>
          <a:noFill/>
          <a:ln>
            <a:noFill/>
          </a:ln>
        </p:spPr>
      </p:pic>
      <p:sp>
        <p:nvSpPr>
          <p:cNvPr id="4" name="Rectángulo 3"/>
          <p:cNvSpPr/>
          <p:nvPr/>
        </p:nvSpPr>
        <p:spPr>
          <a:xfrm>
            <a:off x="8129451" y="1766627"/>
            <a:ext cx="3666309" cy="2534027"/>
          </a:xfrm>
          <a:prstGeom prst="rect">
            <a:avLst/>
          </a:prstGeom>
        </p:spPr>
        <p:txBody>
          <a:bodyPr wrap="square">
            <a:spAutoFit/>
          </a:bodyPr>
          <a:lstStyle/>
          <a:p>
            <a:pPr indent="457200" algn="just">
              <a:lnSpc>
                <a:spcPct val="150000"/>
              </a:lnSpc>
              <a:spcAft>
                <a:spcPts val="800"/>
              </a:spcAft>
            </a:pPr>
            <a:r>
              <a:rPr lang="es-EC" dirty="0">
                <a:latin typeface="Arial" panose="020B0604020202020204" pitchFamily="34" charset="0"/>
                <a:ea typeface="Calibri" panose="020F0502020204030204" pitchFamily="34" charset="0"/>
                <a:cs typeface="Times New Roman" panose="02020603050405020304" pitchFamily="18" charset="0"/>
              </a:rPr>
              <a:t>La implementación de la red WAN Inteligente ayudará a mejorar los procesos de conexión en el campus de la institución, así como la optimización de los recursos y facilitar comunicación. </a:t>
            </a:r>
          </a:p>
        </p:txBody>
      </p:sp>
    </p:spTree>
    <p:extLst>
      <p:ext uri="{BB962C8B-B14F-4D97-AF65-F5344CB8AC3E}">
        <p14:creationId xmlns:p14="http://schemas.microsoft.com/office/powerpoint/2010/main" val="1397323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55817" y="203315"/>
            <a:ext cx="6448904" cy="812572"/>
          </a:xfrm>
        </p:spPr>
        <p:txBody>
          <a:bodyPr>
            <a:normAutofit fontScale="90000"/>
          </a:bodyPr>
          <a:lstStyle/>
          <a:p>
            <a:pPr lvl="1" algn="l" rtl="0">
              <a:lnSpc>
                <a:spcPct val="90000"/>
              </a:lnSpc>
              <a:spcBef>
                <a:spcPct val="0"/>
              </a:spcBef>
            </a:pPr>
            <a:r>
              <a:rPr lang="es-EC" sz="2800" b="1" kern="1200" cap="all" dirty="0">
                <a:solidFill>
                  <a:schemeClr val="bg2"/>
                </a:solidFill>
                <a:latin typeface="+mj-lt"/>
                <a:ea typeface="+mj-ea"/>
                <a:cs typeface="+mj-cs"/>
              </a:rPr>
              <a:t>Análisis de beneficios financieros </a:t>
            </a:r>
            <a:br>
              <a:rPr lang="es-EC" sz="2800" b="1" kern="1200" cap="all" dirty="0">
                <a:solidFill>
                  <a:schemeClr val="bg2"/>
                </a:solidFill>
                <a:latin typeface="+mj-lt"/>
                <a:ea typeface="+mj-ea"/>
                <a:cs typeface="+mj-cs"/>
              </a:rPr>
            </a:br>
            <a:endParaRPr lang="es-EC" sz="2800" b="1" kern="1200" cap="all" dirty="0">
              <a:solidFill>
                <a:schemeClr val="bg2"/>
              </a:solidFill>
              <a:latin typeface="+mj-lt"/>
              <a:ea typeface="+mj-ea"/>
              <a:cs typeface="+mj-cs"/>
            </a:endParaRPr>
          </a:p>
        </p:txBody>
      </p:sp>
      <p:sp>
        <p:nvSpPr>
          <p:cNvPr id="4" name="Marcador de texto 3"/>
          <p:cNvSpPr>
            <a:spLocks noGrp="1"/>
          </p:cNvSpPr>
          <p:nvPr>
            <p:ph type="body" sz="half" idx="2"/>
          </p:nvPr>
        </p:nvSpPr>
        <p:spPr>
          <a:xfrm>
            <a:off x="5183880" y="3043646"/>
            <a:ext cx="5934511" cy="3541714"/>
          </a:xfrm>
        </p:spPr>
        <p:txBody>
          <a:bodyPr/>
          <a:lstStyle/>
          <a:p>
            <a:pPr lvl="0"/>
            <a:r>
              <a:rPr lang="es-EC" dirty="0"/>
              <a:t>Mejor desempeño de las redes a partir del uso eficiente de los recursos. Esto permite más tráfico de datos con mayor seguridad y menores costos.</a:t>
            </a:r>
          </a:p>
          <a:p>
            <a:pPr lvl="0"/>
            <a:r>
              <a:rPr lang="es-EC" dirty="0"/>
              <a:t>Mejora en la gestión de la información institucional, con lo que se aportará a la mejora continua de los sistemas de gestión de la información.</a:t>
            </a:r>
          </a:p>
          <a:p>
            <a:pPr lvl="0"/>
            <a:r>
              <a:rPr lang="es-EC" dirty="0"/>
              <a:t>Eficiencia en el uso de recursos destinados a la gestión de la información y la seguridad de estas.</a:t>
            </a:r>
          </a:p>
          <a:p>
            <a:endParaRPr lang="es-EC" dirty="0"/>
          </a:p>
        </p:txBody>
      </p:sp>
      <p:pic>
        <p:nvPicPr>
          <p:cNvPr id="5" name="Imagen 4"/>
          <p:cNvPicPr>
            <a:picLocks noChangeAspect="1"/>
          </p:cNvPicPr>
          <p:nvPr/>
        </p:nvPicPr>
        <p:blipFill>
          <a:blip r:embed="rId2"/>
          <a:stretch>
            <a:fillRect/>
          </a:stretch>
        </p:blipFill>
        <p:spPr>
          <a:xfrm>
            <a:off x="838063" y="1602240"/>
            <a:ext cx="5457756" cy="1245462"/>
          </a:xfrm>
          <a:prstGeom prst="rect">
            <a:avLst/>
          </a:prstGeom>
        </p:spPr>
      </p:pic>
    </p:spTree>
    <p:extLst>
      <p:ext uri="{BB962C8B-B14F-4D97-AF65-F5344CB8AC3E}">
        <p14:creationId xmlns:p14="http://schemas.microsoft.com/office/powerpoint/2010/main" val="1320429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66054" y="0"/>
            <a:ext cx="7357215" cy="982388"/>
          </a:xfrm>
        </p:spPr>
        <p:txBody>
          <a:bodyPr>
            <a:normAutofit/>
          </a:bodyPr>
          <a:lstStyle/>
          <a:p>
            <a:pPr lvl="1" algn="ctr" rtl="0">
              <a:lnSpc>
                <a:spcPct val="90000"/>
              </a:lnSpc>
              <a:spcBef>
                <a:spcPct val="0"/>
              </a:spcBef>
            </a:pPr>
            <a:r>
              <a:rPr lang="es-EC" sz="2500" b="1" kern="1200" cap="all" dirty="0">
                <a:solidFill>
                  <a:schemeClr val="bg2"/>
                </a:solidFill>
                <a:latin typeface="+mj-lt"/>
                <a:ea typeface="+mj-ea"/>
                <a:cs typeface="+mj-cs"/>
              </a:rPr>
              <a:t>Análisis de beneficios no financieros</a:t>
            </a:r>
            <a:br>
              <a:rPr lang="es-EC" sz="2500" b="1" kern="1200" cap="all" dirty="0">
                <a:solidFill>
                  <a:schemeClr val="bg2"/>
                </a:solidFill>
                <a:latin typeface="+mj-lt"/>
                <a:ea typeface="+mj-ea"/>
                <a:cs typeface="+mj-cs"/>
              </a:rPr>
            </a:br>
            <a:endParaRPr lang="es-EC" sz="2500" b="1" kern="1200" cap="all" dirty="0">
              <a:solidFill>
                <a:schemeClr val="bg2"/>
              </a:solidFill>
              <a:latin typeface="+mj-lt"/>
              <a:ea typeface="+mj-ea"/>
              <a:cs typeface="+mj-cs"/>
            </a:endParaRPr>
          </a:p>
        </p:txBody>
      </p:sp>
      <p:sp>
        <p:nvSpPr>
          <p:cNvPr id="4" name="Marcador de texto 3"/>
          <p:cNvSpPr>
            <a:spLocks noGrp="1"/>
          </p:cNvSpPr>
          <p:nvPr>
            <p:ph type="body" sz="half" idx="2"/>
          </p:nvPr>
        </p:nvSpPr>
        <p:spPr>
          <a:xfrm>
            <a:off x="1290396" y="1165269"/>
            <a:ext cx="9016198" cy="1525680"/>
          </a:xfrm>
        </p:spPr>
        <p:txBody>
          <a:bodyPr>
            <a:normAutofit/>
          </a:bodyPr>
          <a:lstStyle/>
          <a:p>
            <a:pPr marL="285750" lvl="0" indent="-285750" algn="just">
              <a:buFont typeface="Arial" panose="020B0604020202020204" pitchFamily="34" charset="0"/>
              <a:buChar char="•"/>
            </a:pPr>
            <a:r>
              <a:rPr lang="es-EC" dirty="0"/>
              <a:t>Mejora en la calidad del sistema informático de la </a:t>
            </a:r>
            <a:r>
              <a:rPr lang="es-EC" dirty="0" smtClean="0"/>
              <a:t>institución</a:t>
            </a:r>
          </a:p>
          <a:p>
            <a:pPr marL="285750" lvl="0" indent="-285750" algn="just">
              <a:buFont typeface="Arial" panose="020B0604020202020204" pitchFamily="34" charset="0"/>
              <a:buChar char="•"/>
            </a:pPr>
            <a:r>
              <a:rPr lang="es-EC" dirty="0" smtClean="0"/>
              <a:t>Identificación </a:t>
            </a:r>
            <a:r>
              <a:rPr lang="es-EC" dirty="0"/>
              <a:t>de los aspectos </a:t>
            </a:r>
            <a:r>
              <a:rPr lang="es-EC" dirty="0" smtClean="0"/>
              <a:t>para </a:t>
            </a:r>
            <a:r>
              <a:rPr lang="es-EC" dirty="0"/>
              <a:t>la mejora </a:t>
            </a:r>
            <a:r>
              <a:rPr lang="es-EC" dirty="0" smtClean="0"/>
              <a:t>continua</a:t>
            </a:r>
          </a:p>
          <a:p>
            <a:pPr marL="285750" lvl="0" indent="-285750" algn="just">
              <a:buFont typeface="Arial" panose="020B0604020202020204" pitchFamily="34" charset="0"/>
              <a:buChar char="•"/>
            </a:pPr>
            <a:r>
              <a:rPr lang="es-EC" dirty="0" smtClean="0"/>
              <a:t>Aumento </a:t>
            </a:r>
            <a:r>
              <a:rPr lang="es-EC" dirty="0"/>
              <a:t>en la seguridad de la </a:t>
            </a:r>
            <a:r>
              <a:rPr lang="es-EC" dirty="0" smtClean="0"/>
              <a:t>información</a:t>
            </a:r>
            <a:endParaRPr lang="es-EC" dirty="0"/>
          </a:p>
          <a:p>
            <a:pPr marL="285750" lvl="0" indent="-285750" algn="just">
              <a:buFont typeface="Arial" panose="020B0604020202020204" pitchFamily="34" charset="0"/>
              <a:buChar char="•"/>
            </a:pPr>
            <a:endParaRPr lang="es-EC" dirty="0"/>
          </a:p>
        </p:txBody>
      </p:sp>
      <p:sp>
        <p:nvSpPr>
          <p:cNvPr id="6" name="Título 1"/>
          <p:cNvSpPr txBox="1">
            <a:spLocks/>
          </p:cNvSpPr>
          <p:nvPr/>
        </p:nvSpPr>
        <p:spPr>
          <a:xfrm>
            <a:off x="2949379" y="2382636"/>
            <a:ext cx="7357215" cy="9823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marL="0" lvl="1" algn="ctr">
              <a:lnSpc>
                <a:spcPct val="90000"/>
              </a:lnSpc>
              <a:spcBef>
                <a:spcPct val="0"/>
              </a:spcBef>
            </a:pPr>
            <a:r>
              <a:rPr lang="es-EC" sz="2500" b="1" cap="all" dirty="0" smtClean="0">
                <a:solidFill>
                  <a:schemeClr val="bg2"/>
                </a:solidFill>
                <a:latin typeface="+mj-lt"/>
                <a:ea typeface="+mj-ea"/>
                <a:cs typeface="+mj-cs"/>
              </a:rPr>
              <a:t>Análisis </a:t>
            </a:r>
            <a:r>
              <a:rPr lang="es-EC" sz="2500" b="1" cap="all" dirty="0">
                <a:solidFill>
                  <a:schemeClr val="bg2"/>
                </a:solidFill>
                <a:latin typeface="+mj-lt"/>
                <a:ea typeface="+mj-ea"/>
                <a:cs typeface="+mj-cs"/>
              </a:rPr>
              <a:t>de riesgos</a:t>
            </a:r>
            <a:br>
              <a:rPr lang="es-EC" sz="2500" b="1" cap="all" dirty="0">
                <a:solidFill>
                  <a:schemeClr val="bg2"/>
                </a:solidFill>
                <a:latin typeface="+mj-lt"/>
                <a:ea typeface="+mj-ea"/>
                <a:cs typeface="+mj-cs"/>
              </a:rPr>
            </a:br>
            <a:endParaRPr lang="es-EC" sz="2500" b="1" kern="1200" cap="all" dirty="0" smtClean="0">
              <a:solidFill>
                <a:schemeClr val="bg2"/>
              </a:solidFill>
              <a:latin typeface="+mj-lt"/>
              <a:ea typeface="+mj-ea"/>
              <a:cs typeface="+mj-cs"/>
            </a:endParaRPr>
          </a:p>
        </p:txBody>
      </p:sp>
      <p:sp>
        <p:nvSpPr>
          <p:cNvPr id="7" name="Rectángulo 6"/>
          <p:cNvSpPr/>
          <p:nvPr/>
        </p:nvSpPr>
        <p:spPr>
          <a:xfrm>
            <a:off x="1290396" y="3247459"/>
            <a:ext cx="9525650" cy="2759730"/>
          </a:xfrm>
          <a:prstGeom prst="rect">
            <a:avLst/>
          </a:prstGeom>
        </p:spPr>
        <p:txBody>
          <a:bodyPr wrap="square">
            <a:spAutoFit/>
          </a:bodyPr>
          <a:lstStyle/>
          <a:p>
            <a:pPr marL="285750" lvl="0" indent="-285750">
              <a:lnSpc>
                <a:spcPct val="200000"/>
              </a:lnSpc>
              <a:spcAft>
                <a:spcPts val="800"/>
              </a:spcAft>
              <a:buFont typeface="Arial" panose="020B0604020202020204" pitchFamily="34" charset="0"/>
              <a:buChar char="•"/>
            </a:pPr>
            <a:r>
              <a:rPr lang="es-EC" sz="1600" dirty="0"/>
              <a:t>Riesgo de entrada: falta de retroalimentación o capacitación continua al personal responsable del manejo de la red</a:t>
            </a:r>
            <a:r>
              <a:rPr lang="es-EC" sz="1600" dirty="0" smtClean="0"/>
              <a:t>.</a:t>
            </a:r>
          </a:p>
          <a:p>
            <a:pPr marL="285750" lvl="0" indent="-285750">
              <a:lnSpc>
                <a:spcPct val="200000"/>
              </a:lnSpc>
              <a:spcAft>
                <a:spcPts val="800"/>
              </a:spcAft>
              <a:buFont typeface="Arial" panose="020B0604020202020204" pitchFamily="34" charset="0"/>
              <a:buChar char="•"/>
            </a:pPr>
            <a:r>
              <a:rPr lang="es-EC" sz="1600" dirty="0" smtClean="0"/>
              <a:t>Riesgo </a:t>
            </a:r>
            <a:r>
              <a:rPr lang="es-EC" sz="1600" dirty="0"/>
              <a:t>de </a:t>
            </a:r>
            <a:r>
              <a:rPr lang="es-EC" sz="1600" dirty="0" smtClean="0"/>
              <a:t>beneficio</a:t>
            </a:r>
            <a:r>
              <a:rPr lang="es-EC" sz="1600" dirty="0"/>
              <a:t>: la red WAN Inteligente a implementar no cumple con todos los requisitos de la institución solicita como la falta </a:t>
            </a:r>
            <a:r>
              <a:rPr lang="es-EC" sz="1600" dirty="0" err="1" smtClean="0"/>
              <a:t>deactualización</a:t>
            </a:r>
            <a:r>
              <a:rPr lang="es-EC" sz="1600" dirty="0" smtClean="0"/>
              <a:t> </a:t>
            </a:r>
            <a:r>
              <a:rPr lang="es-EC" sz="1600" dirty="0"/>
              <a:t>de los equipos puede ocasionar aumento de costos </a:t>
            </a:r>
            <a:r>
              <a:rPr lang="es-EC" sz="1600" dirty="0" smtClean="0"/>
              <a:t>innecesarios.</a:t>
            </a:r>
            <a:endParaRPr lang="es-EC" sz="1600" dirty="0"/>
          </a:p>
          <a:p>
            <a:pPr marL="285750" lvl="0" indent="-285750">
              <a:lnSpc>
                <a:spcPct val="200000"/>
              </a:lnSpc>
              <a:spcAft>
                <a:spcPts val="800"/>
              </a:spcAft>
              <a:buFont typeface="Arial" panose="020B0604020202020204" pitchFamily="34" charset="0"/>
              <a:buChar char="•"/>
            </a:pPr>
            <a:endParaRPr lang="es-EC" sz="1600" dirty="0"/>
          </a:p>
        </p:txBody>
      </p:sp>
    </p:spTree>
    <p:extLst>
      <p:ext uri="{BB962C8B-B14F-4D97-AF65-F5344CB8AC3E}">
        <p14:creationId xmlns:p14="http://schemas.microsoft.com/office/powerpoint/2010/main" val="3262807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79558" y="0"/>
            <a:ext cx="5934508" cy="1073829"/>
          </a:xfrm>
        </p:spPr>
        <p:txBody>
          <a:bodyPr>
            <a:normAutofit/>
          </a:bodyPr>
          <a:lstStyle/>
          <a:p>
            <a:pPr lvl="1" algn="l" rtl="0">
              <a:lnSpc>
                <a:spcPct val="90000"/>
              </a:lnSpc>
              <a:spcBef>
                <a:spcPct val="0"/>
              </a:spcBef>
            </a:pPr>
            <a:r>
              <a:rPr lang="es-EC" sz="2500" b="1" kern="1200" cap="all" dirty="0">
                <a:solidFill>
                  <a:schemeClr val="bg2"/>
                </a:solidFill>
                <a:latin typeface="+mj-lt"/>
                <a:ea typeface="+mj-ea"/>
                <a:cs typeface="+mj-cs"/>
              </a:rPr>
              <a:t>Mantener el caso de negocio</a:t>
            </a:r>
            <a:br>
              <a:rPr lang="es-EC" sz="2500" b="1" kern="1200" cap="all" dirty="0">
                <a:solidFill>
                  <a:schemeClr val="bg2"/>
                </a:solidFill>
                <a:latin typeface="+mj-lt"/>
                <a:ea typeface="+mj-ea"/>
                <a:cs typeface="+mj-cs"/>
              </a:rPr>
            </a:br>
            <a:endParaRPr lang="es-EC" sz="2500" b="1" kern="1200" cap="all" dirty="0">
              <a:solidFill>
                <a:schemeClr val="bg2"/>
              </a:solidFill>
              <a:latin typeface="+mj-lt"/>
              <a:ea typeface="+mj-ea"/>
              <a:cs typeface="+mj-cs"/>
            </a:endParaRPr>
          </a:p>
        </p:txBody>
      </p:sp>
      <p:sp>
        <p:nvSpPr>
          <p:cNvPr id="4" name="Marcador de texto 3"/>
          <p:cNvSpPr>
            <a:spLocks noGrp="1"/>
          </p:cNvSpPr>
          <p:nvPr>
            <p:ph type="body" sz="half" idx="2"/>
          </p:nvPr>
        </p:nvSpPr>
        <p:spPr>
          <a:xfrm>
            <a:off x="1141410" y="1073829"/>
            <a:ext cx="5934511" cy="3541714"/>
          </a:xfrm>
        </p:spPr>
        <p:txBody>
          <a:bodyPr/>
          <a:lstStyle/>
          <a:p>
            <a:pPr marL="285750" indent="-285750">
              <a:buFont typeface="Arial" panose="020B0604020202020204" pitchFamily="34" charset="0"/>
              <a:buChar char="•"/>
            </a:pPr>
            <a:r>
              <a:rPr lang="es-EC" dirty="0" smtClean="0"/>
              <a:t>Asignación </a:t>
            </a:r>
            <a:r>
              <a:rPr lang="es-EC" dirty="0"/>
              <a:t>de recursos para la implementación por parte de la institución.</a:t>
            </a:r>
          </a:p>
          <a:p>
            <a:pPr marL="285750" indent="-285750">
              <a:buFont typeface="Arial" panose="020B0604020202020204" pitchFamily="34" charset="0"/>
              <a:buChar char="•"/>
            </a:pPr>
            <a:r>
              <a:rPr lang="es-EC" dirty="0" smtClean="0"/>
              <a:t>Elección </a:t>
            </a:r>
            <a:r>
              <a:rPr lang="es-EC" dirty="0"/>
              <a:t>adecuada de equipos (</a:t>
            </a:r>
            <a:r>
              <a:rPr lang="es-EC" dirty="0" err="1"/>
              <a:t>routers</a:t>
            </a:r>
            <a:r>
              <a:rPr lang="es-EC" dirty="0"/>
              <a:t>, servidores, etc.).</a:t>
            </a:r>
          </a:p>
          <a:p>
            <a:pPr marL="285750" indent="-285750">
              <a:buFont typeface="Arial" panose="020B0604020202020204" pitchFamily="34" charset="0"/>
              <a:buChar char="•"/>
            </a:pPr>
            <a:r>
              <a:rPr lang="es-EC" dirty="0" smtClean="0"/>
              <a:t>Actualización </a:t>
            </a:r>
            <a:r>
              <a:rPr lang="es-EC" dirty="0"/>
              <a:t>y mantenimiento permanente del sistema.</a:t>
            </a:r>
          </a:p>
          <a:p>
            <a:pPr marL="285750" indent="-285750">
              <a:buFont typeface="Arial" panose="020B0604020202020204" pitchFamily="34" charset="0"/>
              <a:buChar char="•"/>
            </a:pPr>
            <a:r>
              <a:rPr lang="es-EC" dirty="0" smtClean="0"/>
              <a:t>Esfuerzo </a:t>
            </a:r>
            <a:r>
              <a:rPr lang="es-EC" dirty="0"/>
              <a:t>económico y técnico constante.</a:t>
            </a:r>
          </a:p>
          <a:p>
            <a:endParaRPr lang="es-EC" dirty="0"/>
          </a:p>
        </p:txBody>
      </p:sp>
    </p:spTree>
    <p:extLst>
      <p:ext uri="{BB962C8B-B14F-4D97-AF65-F5344CB8AC3E}">
        <p14:creationId xmlns:p14="http://schemas.microsoft.com/office/powerpoint/2010/main" val="3637086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544492" y="4563292"/>
            <a:ext cx="4415080" cy="570411"/>
          </a:xfrm>
        </p:spPr>
        <p:txBody>
          <a:bodyPr>
            <a:noAutofit/>
          </a:bodyPr>
          <a:lstStyle/>
          <a:p>
            <a:pPr algn="ctr"/>
            <a:r>
              <a:rPr lang="es-EC" sz="4000" b="1" dirty="0">
                <a:solidFill>
                  <a:schemeClr val="tx2">
                    <a:lumMod val="10000"/>
                  </a:schemeClr>
                </a:solidFill>
              </a:rPr>
              <a:t>CONCLUSIONES</a:t>
            </a:r>
          </a:p>
        </p:txBody>
      </p:sp>
      <p:sp>
        <p:nvSpPr>
          <p:cNvPr id="4" name="Marcador de texto 3"/>
          <p:cNvSpPr>
            <a:spLocks noGrp="1"/>
          </p:cNvSpPr>
          <p:nvPr>
            <p:ph type="body" sz="half" idx="2"/>
          </p:nvPr>
        </p:nvSpPr>
        <p:spPr>
          <a:xfrm>
            <a:off x="1277334" y="603566"/>
            <a:ext cx="9943661" cy="3541714"/>
          </a:xfrm>
        </p:spPr>
        <p:txBody>
          <a:bodyPr>
            <a:normAutofit lnSpcReduction="10000"/>
          </a:bodyPr>
          <a:lstStyle/>
          <a:p>
            <a:pPr marL="285750" indent="-285750" algn="just">
              <a:buFont typeface="Arial" panose="020B0604020202020204" pitchFamily="34" charset="0"/>
              <a:buChar char="•"/>
            </a:pPr>
            <a:r>
              <a:rPr lang="es-EC" dirty="0"/>
              <a:t>La  simulación realizada consistió en un nuevo modelo de red basada en </a:t>
            </a:r>
            <a:r>
              <a:rPr lang="es-EC" dirty="0" err="1"/>
              <a:t>Segment</a:t>
            </a:r>
            <a:r>
              <a:rPr lang="es-EC" dirty="0"/>
              <a:t> </a:t>
            </a:r>
            <a:r>
              <a:rPr lang="es-EC" dirty="0" err="1"/>
              <a:t>Routing</a:t>
            </a:r>
            <a:r>
              <a:rPr lang="es-EC" dirty="0"/>
              <a:t> a partir del uso de GNS3- VM-</a:t>
            </a:r>
            <a:r>
              <a:rPr lang="es-EC" dirty="0" err="1"/>
              <a:t>Alpha</a:t>
            </a:r>
            <a:r>
              <a:rPr lang="es-EC" dirty="0"/>
              <a:t> y </a:t>
            </a:r>
            <a:r>
              <a:rPr lang="es-EC" dirty="0" err="1"/>
              <a:t>Vmware</a:t>
            </a:r>
            <a:r>
              <a:rPr lang="es-EC" dirty="0"/>
              <a:t>, Se realizaron las pruebas de desempeño, identificando que los indicadores de latencias, ancho de banda y calidad son mejores con la red propuesta en comparación con la  anterior</a:t>
            </a:r>
            <a:r>
              <a:rPr lang="es-EC" dirty="0" smtClean="0"/>
              <a:t>.</a:t>
            </a:r>
          </a:p>
          <a:p>
            <a:pPr marL="285750" indent="-285750" algn="just">
              <a:buFont typeface="Arial" panose="020B0604020202020204" pitchFamily="34" charset="0"/>
              <a:buChar char="•"/>
            </a:pPr>
            <a:endParaRPr lang="es-EC" dirty="0"/>
          </a:p>
          <a:p>
            <a:pPr marL="285750" indent="-285750" algn="just">
              <a:buFont typeface="Arial" panose="020B0604020202020204" pitchFamily="34" charset="0"/>
              <a:buChar char="•"/>
            </a:pPr>
            <a:r>
              <a:rPr lang="es-EC" dirty="0"/>
              <a:t>La implementación de redes WAN inteligentes basadas en </a:t>
            </a:r>
            <a:r>
              <a:rPr lang="es-EC" dirty="0" err="1"/>
              <a:t>Segment</a:t>
            </a:r>
            <a:r>
              <a:rPr lang="es-EC" dirty="0"/>
              <a:t> </a:t>
            </a:r>
            <a:r>
              <a:rPr lang="es-EC" dirty="0" err="1"/>
              <a:t>Routing</a:t>
            </a:r>
            <a:r>
              <a:rPr lang="es-EC" dirty="0"/>
              <a:t> para la comunicación interinstitucional en la Universidad de las Fuerzas Armadas (ESPE) es factible tanto técnica como financieramente, según el diseño de la evaluación VAL IT se ofrece una propuesta factible técnica y financieramente ya que se requiere </a:t>
            </a:r>
            <a:r>
              <a:rPr lang="es-EC" dirty="0" smtClean="0"/>
              <a:t>el </a:t>
            </a:r>
            <a:r>
              <a:rPr lang="es-EC" dirty="0"/>
              <a:t>costo total de implementación es de $134.507,05; con un precio por campus de $10.864,03; con la que la institución educativa puede mejorar de forma sustancial el sistema de gestión de la información y en particular la infraestructura de red, mejorando la experiencia de usuario y la seguridad, además de actualizar y adaptar continuamente su gestión a las nuevas tecnologías emergentes.</a:t>
            </a:r>
          </a:p>
          <a:p>
            <a:pPr marL="285750" indent="-285750">
              <a:buFont typeface="Arial" panose="020B0604020202020204" pitchFamily="34" charset="0"/>
              <a:buChar char="•"/>
            </a:pPr>
            <a:endParaRPr lang="es-EC" dirty="0"/>
          </a:p>
        </p:txBody>
      </p:sp>
    </p:spTree>
    <p:extLst>
      <p:ext uri="{BB962C8B-B14F-4D97-AF65-F5344CB8AC3E}">
        <p14:creationId xmlns:p14="http://schemas.microsoft.com/office/powerpoint/2010/main" val="1988853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40074" y="418010"/>
            <a:ext cx="5934508" cy="799509"/>
          </a:xfrm>
        </p:spPr>
        <p:txBody>
          <a:bodyPr/>
          <a:lstStyle/>
          <a:p>
            <a:pPr algn="ctr"/>
            <a:r>
              <a:rPr lang="es-EC" b="1" dirty="0" smtClean="0">
                <a:solidFill>
                  <a:schemeClr val="tx2">
                    <a:lumMod val="10000"/>
                  </a:schemeClr>
                </a:solidFill>
              </a:rPr>
              <a:t>RECOMENDACIONES</a:t>
            </a:r>
            <a:endParaRPr lang="es-EC" dirty="0"/>
          </a:p>
        </p:txBody>
      </p:sp>
      <p:sp>
        <p:nvSpPr>
          <p:cNvPr id="4" name="Marcador de texto 3"/>
          <p:cNvSpPr>
            <a:spLocks noGrp="1"/>
          </p:cNvSpPr>
          <p:nvPr>
            <p:ph type="body" sz="half" idx="2"/>
          </p:nvPr>
        </p:nvSpPr>
        <p:spPr>
          <a:xfrm>
            <a:off x="1141410" y="2249486"/>
            <a:ext cx="10131836" cy="3541714"/>
          </a:xfrm>
        </p:spPr>
        <p:txBody>
          <a:bodyPr>
            <a:normAutofit/>
          </a:bodyPr>
          <a:lstStyle/>
          <a:p>
            <a:pPr marL="285750" indent="-285750" algn="just">
              <a:buFont typeface="Arial" panose="020B0604020202020204" pitchFamily="34" charset="0"/>
              <a:buChar char="•"/>
            </a:pPr>
            <a:r>
              <a:rPr lang="es-419" dirty="0"/>
              <a:t>Sabiendo que las Fuerzas Armadas es una institución de gran prestigio a nivel nacional, es importante que cuente con un sistema tecnológico que responda las necesidades rápidas y oportunas del cliente, es por ello que se recomienda realizar una actualización constante y mantenimiento de softwares a fin de detectar puntos de mejora.</a:t>
            </a:r>
            <a:endParaRPr lang="es-EC" dirty="0"/>
          </a:p>
          <a:p>
            <a:pPr marL="285750" indent="-285750" algn="just">
              <a:buFont typeface="Arial" panose="020B0604020202020204" pitchFamily="34" charset="0"/>
              <a:buChar char="•"/>
            </a:pPr>
            <a:r>
              <a:rPr lang="es-419" dirty="0"/>
              <a:t>Se recomienda realizar una simulación con todos los tipos de </a:t>
            </a:r>
            <a:r>
              <a:rPr lang="es-419" dirty="0" err="1"/>
              <a:t>routers</a:t>
            </a:r>
            <a:r>
              <a:rPr lang="es-419" dirty="0"/>
              <a:t> disponibles de forma que se pueda instalarlos en sistemas con los mismos requerimientos para abaratar costos de compra de nuevos equipos con mayor memoria RAM, de forma que se pueda contar con un servidor integral que contribuya a la mejora de desempeño en la institución</a:t>
            </a:r>
            <a:r>
              <a:rPr lang="es-419" dirty="0" smtClean="0"/>
              <a:t>.</a:t>
            </a:r>
            <a:endParaRPr lang="es-EC" dirty="0"/>
          </a:p>
        </p:txBody>
      </p:sp>
    </p:spTree>
    <p:extLst>
      <p:ext uri="{BB962C8B-B14F-4D97-AF65-F5344CB8AC3E}">
        <p14:creationId xmlns:p14="http://schemas.microsoft.com/office/powerpoint/2010/main" val="1862712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89604" y="1298018"/>
            <a:ext cx="9906001" cy="2511835"/>
          </a:xfrm>
        </p:spPr>
        <p:txBody>
          <a:bodyPr>
            <a:normAutofit/>
          </a:bodyPr>
          <a:lstStyle/>
          <a:p>
            <a:pPr algn="ctr"/>
            <a:r>
              <a:rPr lang="es-EC" sz="8000" b="1" i="1" dirty="0" smtClean="0">
                <a:effectLst>
                  <a:outerShdw blurRad="38100" dist="38100" dir="2700000" algn="tl">
                    <a:srgbClr val="000000">
                      <a:alpha val="43137"/>
                    </a:srgbClr>
                  </a:outerShdw>
                </a:effectLst>
              </a:rPr>
              <a:t>GRACIAS</a:t>
            </a:r>
            <a:endParaRPr lang="es-EC" sz="80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05834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8560" y="2434046"/>
            <a:ext cx="3770539" cy="757645"/>
          </a:xfrm>
        </p:spPr>
        <p:txBody>
          <a:bodyPr>
            <a:normAutofit fontScale="90000"/>
          </a:bodyPr>
          <a:lstStyle/>
          <a:p>
            <a:pPr lvl="0"/>
            <a:r>
              <a:rPr lang="es-MX" sz="4400" b="1" dirty="0">
                <a:solidFill>
                  <a:schemeClr val="bg2"/>
                </a:solidFill>
              </a:rPr>
              <a:t>INTRODUCCIÓN</a:t>
            </a:r>
            <a:r>
              <a:rPr lang="es-EC" b="1" dirty="0">
                <a:solidFill>
                  <a:schemeClr val="bg2"/>
                </a:solidFill>
              </a:rPr>
              <a:t/>
            </a:r>
            <a:br>
              <a:rPr lang="es-EC" b="1" dirty="0">
                <a:solidFill>
                  <a:schemeClr val="bg2"/>
                </a:solidFill>
              </a:rPr>
            </a:br>
            <a:endParaRPr lang="es-EC" dirty="0"/>
          </a:p>
        </p:txBody>
      </p:sp>
      <p:sp>
        <p:nvSpPr>
          <p:cNvPr id="4" name="Marcador de texto 3"/>
          <p:cNvSpPr>
            <a:spLocks noGrp="1"/>
          </p:cNvSpPr>
          <p:nvPr>
            <p:ph type="body" sz="half" idx="2"/>
          </p:nvPr>
        </p:nvSpPr>
        <p:spPr>
          <a:xfrm>
            <a:off x="4572001" y="687977"/>
            <a:ext cx="6809722" cy="5660572"/>
          </a:xfrm>
        </p:spPr>
        <p:txBody>
          <a:bodyPr/>
          <a:lstStyle/>
          <a:p>
            <a:pPr algn="ctr"/>
            <a:r>
              <a:rPr lang="es-EC" sz="2400" dirty="0" smtClean="0"/>
              <a:t>ANTECEDENTES </a:t>
            </a:r>
          </a:p>
          <a:p>
            <a:pPr algn="just"/>
            <a:r>
              <a:rPr lang="es-419" dirty="0"/>
              <a:t>A finales de la década de los 90 creció la demanda de los proveedores de </a:t>
            </a:r>
            <a:r>
              <a:rPr lang="es-419" dirty="0" smtClean="0"/>
              <a:t>telecomunicaciones y fueron </a:t>
            </a:r>
            <a:r>
              <a:rPr lang="es-419" dirty="0"/>
              <a:t>remplazados por una red conocida como </a:t>
            </a:r>
            <a:r>
              <a:rPr lang="es-419" dirty="0" err="1"/>
              <a:t>Multi</a:t>
            </a:r>
            <a:r>
              <a:rPr lang="es-419" dirty="0"/>
              <a:t> </a:t>
            </a:r>
            <a:r>
              <a:rPr lang="es-419" dirty="0" err="1"/>
              <a:t>Protocol</a:t>
            </a:r>
            <a:r>
              <a:rPr lang="es-419" dirty="0"/>
              <a:t> </a:t>
            </a:r>
            <a:r>
              <a:rPr lang="es-419" dirty="0" err="1"/>
              <a:t>Label</a:t>
            </a:r>
            <a:r>
              <a:rPr lang="es-419" dirty="0"/>
              <a:t> </a:t>
            </a:r>
            <a:r>
              <a:rPr lang="es-419" dirty="0" err="1"/>
              <a:t>Switching</a:t>
            </a:r>
            <a:r>
              <a:rPr lang="es-419" dirty="0"/>
              <a:t> (MPLS), que permitió utilizar el ancho de banda de una manera </a:t>
            </a:r>
            <a:r>
              <a:rPr lang="es-419" dirty="0" smtClean="0"/>
              <a:t>efectiva. </a:t>
            </a:r>
          </a:p>
          <a:p>
            <a:pPr algn="just"/>
            <a:r>
              <a:rPr lang="es-419" dirty="0"/>
              <a:t>las redes WAN Inteligentes permiten a las organizaciones garantizar el acceso a aplicaciones, sistemas y dispositivos con un alto ancho de banda de manera centralizada e inteligente</a:t>
            </a:r>
            <a:endParaRPr lang="es-EC" dirty="0"/>
          </a:p>
        </p:txBody>
      </p:sp>
      <p:pic>
        <p:nvPicPr>
          <p:cNvPr id="8" name="Imagen 7"/>
          <p:cNvPicPr>
            <a:picLocks noChangeAspect="1"/>
          </p:cNvPicPr>
          <p:nvPr/>
        </p:nvPicPr>
        <p:blipFill>
          <a:blip r:embed="rId2"/>
          <a:stretch>
            <a:fillRect/>
          </a:stretch>
        </p:blipFill>
        <p:spPr>
          <a:xfrm>
            <a:off x="6608116" y="4503087"/>
            <a:ext cx="4173075" cy="2024633"/>
          </a:xfrm>
          <a:prstGeom prst="rect">
            <a:avLst/>
          </a:prstGeom>
        </p:spPr>
      </p:pic>
      <p:sp>
        <p:nvSpPr>
          <p:cNvPr id="10" name="Flecha a la derecha con muesca 9"/>
          <p:cNvSpPr/>
          <p:nvPr/>
        </p:nvSpPr>
        <p:spPr>
          <a:xfrm>
            <a:off x="4858054" y="5233591"/>
            <a:ext cx="1149530" cy="587829"/>
          </a:xfrm>
          <a:prstGeom prst="notched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s-EC"/>
          </a:p>
        </p:txBody>
      </p:sp>
      <p:pic>
        <p:nvPicPr>
          <p:cNvPr id="11" name="Imagen 10"/>
          <p:cNvPicPr>
            <a:picLocks noChangeAspect="1"/>
          </p:cNvPicPr>
          <p:nvPr/>
        </p:nvPicPr>
        <p:blipFill>
          <a:blip r:embed="rId3"/>
          <a:stretch>
            <a:fillRect/>
          </a:stretch>
        </p:blipFill>
        <p:spPr>
          <a:xfrm>
            <a:off x="617613" y="4503087"/>
            <a:ext cx="3811361" cy="2048838"/>
          </a:xfrm>
          <a:prstGeom prst="rect">
            <a:avLst/>
          </a:prstGeom>
        </p:spPr>
      </p:pic>
    </p:spTree>
    <p:extLst>
      <p:ext uri="{BB962C8B-B14F-4D97-AF65-F5344CB8AC3E}">
        <p14:creationId xmlns:p14="http://schemas.microsoft.com/office/powerpoint/2010/main" val="35454855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636" y="1867989"/>
            <a:ext cx="4397238" cy="1639886"/>
          </a:xfrm>
        </p:spPr>
        <p:txBody>
          <a:bodyPr/>
          <a:lstStyle/>
          <a:p>
            <a:pPr lvl="1" algn="l" rtl="0">
              <a:lnSpc>
                <a:spcPct val="90000"/>
              </a:lnSpc>
              <a:spcBef>
                <a:spcPct val="0"/>
              </a:spcBef>
            </a:pPr>
            <a:r>
              <a:rPr lang="es-MX" sz="4000" b="1" dirty="0" smtClean="0">
                <a:solidFill>
                  <a:schemeClr val="bg2"/>
                </a:solidFill>
              </a:rPr>
              <a:t>INTRODUCCIÓN</a:t>
            </a:r>
            <a:r>
              <a:rPr lang="es-EC" sz="1800" b="1" dirty="0"/>
              <a:t/>
            </a:r>
            <a:br>
              <a:rPr lang="es-EC" sz="1800" b="1" dirty="0"/>
            </a:br>
            <a:endParaRPr lang="es-EC" dirty="0"/>
          </a:p>
        </p:txBody>
      </p:sp>
      <p:sp>
        <p:nvSpPr>
          <p:cNvPr id="4" name="Marcador de texto 3"/>
          <p:cNvSpPr>
            <a:spLocks noGrp="1"/>
          </p:cNvSpPr>
          <p:nvPr>
            <p:ph type="body" sz="half" idx="2"/>
          </p:nvPr>
        </p:nvSpPr>
        <p:spPr>
          <a:xfrm>
            <a:off x="4545874" y="1361211"/>
            <a:ext cx="7010607" cy="4660765"/>
          </a:xfrm>
        </p:spPr>
        <p:txBody>
          <a:bodyPr/>
          <a:lstStyle/>
          <a:p>
            <a:pPr algn="ctr"/>
            <a:r>
              <a:rPr lang="es-EC" sz="2400" dirty="0" smtClean="0"/>
              <a:t>JUSTIFICACIÓN</a:t>
            </a:r>
          </a:p>
          <a:p>
            <a:pPr algn="just"/>
            <a:r>
              <a:rPr lang="es-419" dirty="0"/>
              <a:t>Para cumplir con los objetivos planteados en este proyecto se pretende realizar una simulación de una red basada en </a:t>
            </a:r>
            <a:r>
              <a:rPr lang="es-419" dirty="0" err="1"/>
              <a:t>Segment</a:t>
            </a:r>
            <a:r>
              <a:rPr lang="es-419" dirty="0"/>
              <a:t> </a:t>
            </a:r>
            <a:r>
              <a:rPr lang="es-419" dirty="0" err="1"/>
              <a:t>Routing</a:t>
            </a:r>
            <a:r>
              <a:rPr lang="es-419" dirty="0"/>
              <a:t> utilizando </a:t>
            </a:r>
            <a:r>
              <a:rPr lang="es-419" dirty="0" smtClean="0"/>
              <a:t>GNS3.</a:t>
            </a:r>
          </a:p>
          <a:p>
            <a:pPr algn="just"/>
            <a:r>
              <a:rPr lang="es-419" dirty="0"/>
              <a:t>S</a:t>
            </a:r>
            <a:r>
              <a:rPr lang="es-419" dirty="0" smtClean="0"/>
              <a:t>e </a:t>
            </a:r>
            <a:r>
              <a:rPr lang="es-419" dirty="0"/>
              <a:t>pretende realizar un análisis económico de las redes basadas en </a:t>
            </a:r>
            <a:r>
              <a:rPr lang="es-419" dirty="0" err="1"/>
              <a:t>Segment</a:t>
            </a:r>
            <a:r>
              <a:rPr lang="es-419" dirty="0"/>
              <a:t>  </a:t>
            </a:r>
            <a:r>
              <a:rPr lang="es-419" dirty="0" err="1"/>
              <a:t>Routing</a:t>
            </a:r>
            <a:r>
              <a:rPr lang="es-419" dirty="0"/>
              <a:t> en base a VAL IT, para realizar una validación tanto financiera como operativa de la inversión de una red WAN Inteligente</a:t>
            </a:r>
            <a:endParaRPr lang="es-EC" dirty="0" smtClean="0"/>
          </a:p>
        </p:txBody>
      </p:sp>
      <p:pic>
        <p:nvPicPr>
          <p:cNvPr id="5" name="Imagen 4"/>
          <p:cNvPicPr>
            <a:picLocks noChangeAspect="1"/>
          </p:cNvPicPr>
          <p:nvPr/>
        </p:nvPicPr>
        <p:blipFill>
          <a:blip r:embed="rId2"/>
          <a:stretch>
            <a:fillRect/>
          </a:stretch>
        </p:blipFill>
        <p:spPr>
          <a:xfrm>
            <a:off x="6722439" y="3924957"/>
            <a:ext cx="2657475" cy="1209675"/>
          </a:xfrm>
          <a:prstGeom prst="rect">
            <a:avLst/>
          </a:prstGeom>
        </p:spPr>
      </p:pic>
      <p:pic>
        <p:nvPicPr>
          <p:cNvPr id="6" name="Imagen 5"/>
          <p:cNvPicPr>
            <a:picLocks noChangeAspect="1"/>
          </p:cNvPicPr>
          <p:nvPr/>
        </p:nvPicPr>
        <p:blipFill>
          <a:blip r:embed="rId3"/>
          <a:stretch>
            <a:fillRect/>
          </a:stretch>
        </p:blipFill>
        <p:spPr>
          <a:xfrm>
            <a:off x="904287" y="3924957"/>
            <a:ext cx="3608589" cy="2414257"/>
          </a:xfrm>
          <a:prstGeom prst="rect">
            <a:avLst/>
          </a:prstGeom>
        </p:spPr>
      </p:pic>
    </p:spTree>
    <p:extLst>
      <p:ext uri="{BB962C8B-B14F-4D97-AF65-F5344CB8AC3E}">
        <p14:creationId xmlns:p14="http://schemas.microsoft.com/office/powerpoint/2010/main" val="22649132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5389" y="2756263"/>
            <a:ext cx="3652656" cy="882240"/>
          </a:xfrm>
        </p:spPr>
        <p:txBody>
          <a:bodyPr>
            <a:normAutofit/>
          </a:bodyPr>
          <a:lstStyle/>
          <a:p>
            <a:r>
              <a:rPr lang="es-EC" sz="4800" b="1" dirty="0" smtClean="0">
                <a:solidFill>
                  <a:schemeClr val="bg2"/>
                </a:solidFill>
              </a:rPr>
              <a:t>OBJETIVOS</a:t>
            </a:r>
            <a:r>
              <a:rPr lang="es-EC" sz="4800" dirty="0" smtClean="0"/>
              <a:t> </a:t>
            </a:r>
            <a:endParaRPr lang="es-EC" sz="4800" dirty="0"/>
          </a:p>
        </p:txBody>
      </p:sp>
      <p:sp>
        <p:nvSpPr>
          <p:cNvPr id="4" name="Marcador de texto 3"/>
          <p:cNvSpPr>
            <a:spLocks noGrp="1"/>
          </p:cNvSpPr>
          <p:nvPr>
            <p:ph type="body" sz="half" idx="2"/>
          </p:nvPr>
        </p:nvSpPr>
        <p:spPr>
          <a:xfrm>
            <a:off x="3853543" y="904011"/>
            <a:ext cx="7720148" cy="5117966"/>
          </a:xfrm>
        </p:spPr>
        <p:txBody>
          <a:bodyPr>
            <a:normAutofit/>
          </a:bodyPr>
          <a:lstStyle/>
          <a:p>
            <a:pPr lvl="2"/>
            <a:r>
              <a:rPr lang="es-419" sz="2400" b="1" i="1" dirty="0"/>
              <a:t>Objetivo general</a:t>
            </a:r>
            <a:endParaRPr lang="es-EC" sz="2400" b="1" i="1" dirty="0"/>
          </a:p>
          <a:p>
            <a:pPr marL="285750" indent="-285750" algn="just">
              <a:buFont typeface="Arial" panose="020B0604020202020204" pitchFamily="34" charset="0"/>
              <a:buChar char="•"/>
            </a:pPr>
            <a:r>
              <a:rPr lang="es-419" dirty="0"/>
              <a:t>Analizar la factibilidad técnica-financiera para la implementación de redes WAN Inteligentes enfocadas en </a:t>
            </a:r>
            <a:r>
              <a:rPr lang="es-419" dirty="0" err="1"/>
              <a:t>Segment</a:t>
            </a:r>
            <a:r>
              <a:rPr lang="es-419" dirty="0"/>
              <a:t> </a:t>
            </a:r>
            <a:r>
              <a:rPr lang="es-419" dirty="0" err="1"/>
              <a:t>Routing</a:t>
            </a:r>
            <a:r>
              <a:rPr lang="es-419" dirty="0"/>
              <a:t> para la comunicación entre campus de la Universidad de las Fuerzas Armadas, en base a VAL IT.</a:t>
            </a:r>
            <a:endParaRPr lang="es-EC" dirty="0"/>
          </a:p>
          <a:p>
            <a:pPr lvl="2" algn="just"/>
            <a:endParaRPr lang="es-419" sz="2400" b="1" i="1" dirty="0" smtClean="0"/>
          </a:p>
          <a:p>
            <a:pPr lvl="2" algn="just"/>
            <a:r>
              <a:rPr lang="es-419" sz="2400" b="1" i="1" dirty="0" smtClean="0"/>
              <a:t>Objetivos </a:t>
            </a:r>
            <a:r>
              <a:rPr lang="es-419" sz="2400" b="1" i="1" dirty="0"/>
              <a:t>específicos </a:t>
            </a:r>
            <a:endParaRPr lang="es-EC" sz="2400" b="1" i="1" dirty="0"/>
          </a:p>
          <a:p>
            <a:pPr marL="285750" lvl="0" indent="-285750" algn="just">
              <a:buFont typeface="Arial" panose="020B0604020202020204" pitchFamily="34" charset="0"/>
              <a:buChar char="•"/>
            </a:pPr>
            <a:r>
              <a:rPr lang="es-ES" dirty="0"/>
              <a:t>Analizar la situación actual de la tecnología WAN utilizada por Universidad de las Fuerzas Armadas</a:t>
            </a:r>
            <a:r>
              <a:rPr lang="es-ES" dirty="0" smtClean="0"/>
              <a:t>.</a:t>
            </a:r>
            <a:endParaRPr lang="es-EC" dirty="0"/>
          </a:p>
          <a:p>
            <a:pPr marL="285750" lvl="0" indent="-285750" algn="just">
              <a:buFont typeface="Arial" panose="020B0604020202020204" pitchFamily="34" charset="0"/>
              <a:buChar char="•"/>
            </a:pPr>
            <a:r>
              <a:rPr lang="es-ES" dirty="0"/>
              <a:t>Realizar una simulación de una red basada en </a:t>
            </a:r>
            <a:r>
              <a:rPr lang="es-ES" dirty="0" err="1"/>
              <a:t>Segment</a:t>
            </a:r>
            <a:r>
              <a:rPr lang="es-ES" dirty="0"/>
              <a:t> </a:t>
            </a:r>
            <a:r>
              <a:rPr lang="es-ES" dirty="0" err="1"/>
              <a:t>Routing</a:t>
            </a:r>
            <a:r>
              <a:rPr lang="es-ES" dirty="0"/>
              <a:t> utilizando GNS3- VM-</a:t>
            </a:r>
            <a:r>
              <a:rPr lang="es-ES" dirty="0" err="1"/>
              <a:t>Alpha</a:t>
            </a:r>
            <a:r>
              <a:rPr lang="es-ES" dirty="0"/>
              <a:t> y analizar los resultados en base a indicadores como: latencia, ancho de banda y calidad de servicio.</a:t>
            </a:r>
            <a:endParaRPr lang="es-EC" dirty="0"/>
          </a:p>
          <a:p>
            <a:pPr marL="285750" lvl="0" indent="-285750" algn="just">
              <a:buFont typeface="Arial" panose="020B0604020202020204" pitchFamily="34" charset="0"/>
              <a:buChar char="•"/>
            </a:pPr>
            <a:r>
              <a:rPr lang="es-ES" dirty="0"/>
              <a:t>Desarrollar el caso de negocio en base a VAL IT, para la inversión de una red basada en </a:t>
            </a:r>
            <a:r>
              <a:rPr lang="es-ES" dirty="0" err="1"/>
              <a:t>Segment</a:t>
            </a:r>
            <a:r>
              <a:rPr lang="es-ES" dirty="0"/>
              <a:t> </a:t>
            </a:r>
            <a:r>
              <a:rPr lang="es-ES" dirty="0" err="1"/>
              <a:t>Routing</a:t>
            </a:r>
            <a:r>
              <a:rPr lang="es-ES" dirty="0"/>
              <a:t>.</a:t>
            </a:r>
            <a:endParaRPr lang="es-EC" dirty="0"/>
          </a:p>
          <a:p>
            <a:endParaRPr lang="es-EC" dirty="0"/>
          </a:p>
        </p:txBody>
      </p:sp>
    </p:spTree>
    <p:extLst>
      <p:ext uri="{BB962C8B-B14F-4D97-AF65-F5344CB8AC3E}">
        <p14:creationId xmlns:p14="http://schemas.microsoft.com/office/powerpoint/2010/main" val="29628149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29615" y="313507"/>
            <a:ext cx="5461688" cy="877885"/>
          </a:xfrm>
        </p:spPr>
        <p:txBody>
          <a:bodyPr>
            <a:normAutofit/>
          </a:bodyPr>
          <a:lstStyle/>
          <a:p>
            <a:pPr algn="ctr"/>
            <a:r>
              <a:rPr lang="es-EC" sz="4000" b="1" dirty="0" smtClean="0">
                <a:solidFill>
                  <a:schemeClr val="bg2"/>
                </a:solidFill>
              </a:rPr>
              <a:t>RED WAN INTELIGENTE</a:t>
            </a:r>
            <a:endParaRPr lang="es-EC" sz="4000" b="1" dirty="0">
              <a:solidFill>
                <a:schemeClr val="bg2"/>
              </a:solidFill>
            </a:endParaRPr>
          </a:p>
        </p:txBody>
      </p:sp>
      <p:sp>
        <p:nvSpPr>
          <p:cNvPr id="4" name="Marcador de texto 3"/>
          <p:cNvSpPr>
            <a:spLocks noGrp="1"/>
          </p:cNvSpPr>
          <p:nvPr>
            <p:ph type="body" sz="half" idx="2"/>
          </p:nvPr>
        </p:nvSpPr>
        <p:spPr>
          <a:xfrm>
            <a:off x="1100984" y="2467316"/>
            <a:ext cx="4457261" cy="3541715"/>
          </a:xfrm>
        </p:spPr>
        <p:txBody>
          <a:bodyPr>
            <a:normAutofit/>
          </a:bodyPr>
          <a:lstStyle/>
          <a:p>
            <a:pPr algn="just"/>
            <a:r>
              <a:rPr lang="es-419" sz="1800" dirty="0"/>
              <a:t>La red WAN inteligente ayuda a </a:t>
            </a:r>
            <a:r>
              <a:rPr lang="es-419" sz="1800" dirty="0" smtClean="0"/>
              <a:t>mejorar </a:t>
            </a:r>
            <a:r>
              <a:rPr lang="es-419" sz="1800" dirty="0"/>
              <a:t>la conectividad, pues, posee una ancho de banda óptimo para las necesidades enfocadas en el uso de dispositivos móviles, internet de las cosas, entre otros.</a:t>
            </a:r>
            <a:endParaRPr lang="es-EC" sz="1800" dirty="0"/>
          </a:p>
        </p:txBody>
      </p:sp>
      <p:pic>
        <p:nvPicPr>
          <p:cNvPr id="5" name="Marcador de contenido 4" descr="grafico3"/>
          <p:cNvPicPr>
            <a:picLocks noGrp="1"/>
          </p:cNvPicPr>
          <p:nvPr>
            <p:ph idx="1"/>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099047" y="1879488"/>
            <a:ext cx="5500770" cy="3006021"/>
          </a:xfrm>
          <a:prstGeom prst="rect">
            <a:avLst/>
          </a:prstGeom>
          <a:noFill/>
          <a:ln>
            <a:noFill/>
          </a:ln>
        </p:spPr>
      </p:pic>
    </p:spTree>
    <p:extLst>
      <p:ext uri="{BB962C8B-B14F-4D97-AF65-F5344CB8AC3E}">
        <p14:creationId xmlns:p14="http://schemas.microsoft.com/office/powerpoint/2010/main" val="17885023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50659" y="516824"/>
            <a:ext cx="5934508" cy="681943"/>
          </a:xfrm>
        </p:spPr>
        <p:txBody>
          <a:bodyPr>
            <a:normAutofit/>
          </a:bodyPr>
          <a:lstStyle/>
          <a:p>
            <a:pPr algn="ctr"/>
            <a:r>
              <a:rPr lang="es-EC" sz="4000" b="1" dirty="0" smtClean="0">
                <a:solidFill>
                  <a:schemeClr val="bg2"/>
                </a:solidFill>
              </a:rPr>
              <a:t>SEGMENT ROUTING</a:t>
            </a:r>
            <a:endParaRPr lang="es-EC" sz="4000" b="1" dirty="0">
              <a:solidFill>
                <a:schemeClr val="bg2"/>
              </a:solidFill>
            </a:endParaRPr>
          </a:p>
        </p:txBody>
      </p:sp>
      <p:sp>
        <p:nvSpPr>
          <p:cNvPr id="4" name="Marcador de texto 3"/>
          <p:cNvSpPr>
            <a:spLocks noGrp="1"/>
          </p:cNvSpPr>
          <p:nvPr>
            <p:ph type="body" sz="half" idx="2"/>
          </p:nvPr>
        </p:nvSpPr>
        <p:spPr>
          <a:xfrm>
            <a:off x="5817913" y="3738652"/>
            <a:ext cx="5934511" cy="3541714"/>
          </a:xfrm>
        </p:spPr>
        <p:txBody>
          <a:bodyPr/>
          <a:lstStyle/>
          <a:p>
            <a:pPr algn="just"/>
            <a:r>
              <a:rPr lang="es-EC" dirty="0"/>
              <a:t>E</a:t>
            </a:r>
            <a:r>
              <a:rPr lang="es-EC" dirty="0" smtClean="0"/>
              <a:t>l </a:t>
            </a:r>
            <a:r>
              <a:rPr lang="es-EC" dirty="0"/>
              <a:t>enrutamiento de segmento representa un protocolo aplicado en la conmutación de paquetes, empleando el ruteo. Este segmento ayuda a dividir la red con el fin de asignar identificadores, por lo que en conjunto con los nodos se organizan en listas que generan instrucciones y parámetros con el propósito de determinar el flujo de latencia, ancho de banda, equilibrio de tráfico, entre </a:t>
            </a:r>
            <a:r>
              <a:rPr lang="es-EC" dirty="0" smtClean="0"/>
              <a:t>otros.</a:t>
            </a:r>
            <a:endParaRPr lang="es-EC" dirty="0"/>
          </a:p>
        </p:txBody>
      </p:sp>
      <p:pic>
        <p:nvPicPr>
          <p:cNvPr id="5" name="Imagen 4" descr="sr1"/>
          <p:cNvPicPr/>
          <p:nvPr/>
        </p:nvPicPr>
        <p:blipFill>
          <a:blip r:embed="rId2">
            <a:extLst>
              <a:ext uri="{BEBA8EAE-BF5A-486C-A8C5-ECC9F3942E4B}">
                <a14:imgProps xmlns:a14="http://schemas.microsoft.com/office/drawing/2010/main">
                  <a14:imgLayer r:embed="rId3">
                    <a14:imgEffect>
                      <a14:sharpenSoften amount="25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02135" y="1696402"/>
            <a:ext cx="5415777" cy="2392272"/>
          </a:xfrm>
          <a:prstGeom prst="rect">
            <a:avLst/>
          </a:prstGeom>
          <a:noFill/>
          <a:ln>
            <a:noFill/>
          </a:ln>
        </p:spPr>
      </p:pic>
    </p:spTree>
    <p:extLst>
      <p:ext uri="{BB962C8B-B14F-4D97-AF65-F5344CB8AC3E}">
        <p14:creationId xmlns:p14="http://schemas.microsoft.com/office/powerpoint/2010/main" val="29952791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71383" y="148255"/>
            <a:ext cx="9905998" cy="1478570"/>
          </a:xfrm>
        </p:spPr>
        <p:txBody>
          <a:bodyPr>
            <a:normAutofit/>
          </a:bodyPr>
          <a:lstStyle/>
          <a:p>
            <a:pPr algn="ctr"/>
            <a:r>
              <a:rPr lang="es-EC" sz="5400" b="1" dirty="0" smtClean="0">
                <a:solidFill>
                  <a:schemeClr val="bg2"/>
                </a:solidFill>
              </a:rPr>
              <a:t>VAL IT</a:t>
            </a:r>
            <a:endParaRPr lang="es-EC" sz="5400" b="1" dirty="0">
              <a:solidFill>
                <a:schemeClr val="bg2"/>
              </a:solidFill>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500736832"/>
              </p:ext>
            </p:extLst>
          </p:nvPr>
        </p:nvGraphicFramePr>
        <p:xfrm>
          <a:off x="-151809" y="1854926"/>
          <a:ext cx="6813868" cy="46574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p:cNvPicPr>
            <a:picLocks noChangeAspect="1"/>
          </p:cNvPicPr>
          <p:nvPr/>
        </p:nvPicPr>
        <p:blipFill>
          <a:blip r:embed="rId7"/>
          <a:stretch>
            <a:fillRect/>
          </a:stretch>
        </p:blipFill>
        <p:spPr>
          <a:xfrm>
            <a:off x="113075" y="5943750"/>
            <a:ext cx="2316617" cy="914250"/>
          </a:xfrm>
          <a:prstGeom prst="rect">
            <a:avLst/>
          </a:prstGeom>
        </p:spPr>
      </p:pic>
      <p:graphicFrame>
        <p:nvGraphicFramePr>
          <p:cNvPr id="7" name="Diagrama 6"/>
          <p:cNvGraphicFramePr/>
          <p:nvPr>
            <p:extLst>
              <p:ext uri="{D42A27DB-BD31-4B8C-83A1-F6EECF244321}">
                <p14:modId xmlns:p14="http://schemas.microsoft.com/office/powerpoint/2010/main" val="3277126194"/>
              </p:ext>
            </p:extLst>
          </p:nvPr>
        </p:nvGraphicFramePr>
        <p:xfrm>
          <a:off x="6437175" y="1946366"/>
          <a:ext cx="5528401" cy="338328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6742140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58979" y="1"/>
            <a:ext cx="9905998" cy="705394"/>
          </a:xfrm>
        </p:spPr>
        <p:txBody>
          <a:bodyPr>
            <a:normAutofit/>
          </a:bodyPr>
          <a:lstStyle/>
          <a:p>
            <a:pPr algn="ctr"/>
            <a:r>
              <a:rPr lang="es-EC" sz="4400" b="1" dirty="0" smtClean="0">
                <a:solidFill>
                  <a:schemeClr val="bg2"/>
                </a:solidFill>
              </a:rPr>
              <a:t>SITUACIÓN ACTUAL </a:t>
            </a:r>
            <a:endParaRPr lang="es-EC" sz="4400" b="1" dirty="0">
              <a:solidFill>
                <a:schemeClr val="bg2"/>
              </a:solidFill>
            </a:endParaRPr>
          </a:p>
        </p:txBody>
      </p:sp>
      <p:pic>
        <p:nvPicPr>
          <p:cNvPr id="4" name="Marcador de contenido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21132" y="705395"/>
            <a:ext cx="7001692" cy="6152605"/>
          </a:xfrm>
          <a:prstGeom prst="rect">
            <a:avLst/>
          </a:prstGeom>
          <a:noFill/>
          <a:ln>
            <a:noFill/>
          </a:ln>
        </p:spPr>
      </p:pic>
    </p:spTree>
    <p:extLst>
      <p:ext uri="{BB962C8B-B14F-4D97-AF65-F5344CB8AC3E}">
        <p14:creationId xmlns:p14="http://schemas.microsoft.com/office/powerpoint/2010/main" val="75201220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o">
  <a:themeElements>
    <a:clrScheme name="Azul cáli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ircuito">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TM04033919[[fn=Circuito]]</Template>
  <TotalTime>1120</TotalTime>
  <Words>1119</Words>
  <Application>Microsoft Office PowerPoint</Application>
  <PresentationFormat>Panorámica</PresentationFormat>
  <Paragraphs>134</Paragraphs>
  <Slides>26</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26</vt:i4>
      </vt:variant>
    </vt:vector>
  </HeadingPairs>
  <TitlesOfParts>
    <vt:vector size="32" baseType="lpstr">
      <vt:lpstr>Arial</vt:lpstr>
      <vt:lpstr>Calibri</vt:lpstr>
      <vt:lpstr>Times New Roman</vt:lpstr>
      <vt:lpstr>Trebuchet MS</vt:lpstr>
      <vt:lpstr>Tw Cen MT</vt:lpstr>
      <vt:lpstr>Circuito</vt:lpstr>
      <vt:lpstr>Análisis de factibilidad técnica-financiera para la implementación de redes WAN inteligentes enfocadas en Segment Routing para la comunicación entre campus de la Universidad de las Fuerzas Armadas ESPE en base a VAL IT.. </vt:lpstr>
      <vt:lpstr>CONTENIDO </vt:lpstr>
      <vt:lpstr>INTRODUCCIÓN </vt:lpstr>
      <vt:lpstr>INTRODUCCIÓN </vt:lpstr>
      <vt:lpstr>OBJETIVOS </vt:lpstr>
      <vt:lpstr>RED WAN INTELIGENTE</vt:lpstr>
      <vt:lpstr>SEGMENT ROUTING</vt:lpstr>
      <vt:lpstr>VAL IT</vt:lpstr>
      <vt:lpstr>SITUACIÓN ACTUAL </vt:lpstr>
      <vt:lpstr>Presentación de PowerPoint</vt:lpstr>
      <vt:lpstr>Tecnología red inalámbrica </vt:lpstr>
      <vt:lpstr>ENLACES WAN</vt:lpstr>
      <vt:lpstr>Simulaciones de una red Segment Routing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Análisis de beneficios financieros  </vt:lpstr>
      <vt:lpstr>Análisis de beneficios no financieros </vt:lpstr>
      <vt:lpstr>Mantener el caso de negocio </vt:lpstr>
      <vt:lpstr>CONCLUSIONES</vt:lpstr>
      <vt:lpstr>RECOMENDACIONES</vt:lpstr>
      <vt:lpstr>GRACIAS</vt:lpstr>
    </vt:vector>
  </TitlesOfParts>
  <Company>LATAM Airlines 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Análisis de factibilidad técnica-financiera para la implementación de redes WAN inteligentes enfocadas en Segment Routing para la comunicación entre campus de la Universidad de las Fuerzas Armadas en base a VAL IT.</dc:title>
  <dc:creator>TatianaTrujillo</dc:creator>
  <cp:lastModifiedBy>TatianaTrujillo</cp:lastModifiedBy>
  <cp:revision>46</cp:revision>
  <dcterms:created xsi:type="dcterms:W3CDTF">2021-12-09T15:20:39Z</dcterms:created>
  <dcterms:modified xsi:type="dcterms:W3CDTF">2022-01-18T21:10:14Z</dcterms:modified>
</cp:coreProperties>
</file>