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5" r:id="rId1"/>
    <p:sldMasterId id="2147484770" r:id="rId2"/>
  </p:sldMasterIdLst>
  <p:notesMasterIdLst>
    <p:notesMasterId r:id="rId26"/>
  </p:notesMasterIdLst>
  <p:handoutMasterIdLst>
    <p:handoutMasterId r:id="rId27"/>
  </p:handoutMasterIdLst>
  <p:sldIdLst>
    <p:sldId id="271" r:id="rId3"/>
    <p:sldId id="519" r:id="rId4"/>
    <p:sldId id="521" r:id="rId5"/>
    <p:sldId id="595" r:id="rId6"/>
    <p:sldId id="596" r:id="rId7"/>
    <p:sldId id="598" r:id="rId8"/>
    <p:sldId id="599" r:id="rId9"/>
    <p:sldId id="600" r:id="rId10"/>
    <p:sldId id="601" r:id="rId11"/>
    <p:sldId id="602" r:id="rId12"/>
    <p:sldId id="603" r:id="rId13"/>
    <p:sldId id="604" r:id="rId14"/>
    <p:sldId id="605" r:id="rId15"/>
    <p:sldId id="608" r:id="rId16"/>
    <p:sldId id="609" r:id="rId17"/>
    <p:sldId id="612" r:id="rId18"/>
    <p:sldId id="613" r:id="rId19"/>
    <p:sldId id="614" r:id="rId20"/>
    <p:sldId id="615" r:id="rId21"/>
    <p:sldId id="624" r:id="rId22"/>
    <p:sldId id="619" r:id="rId23"/>
    <p:sldId id="621" r:id="rId24"/>
    <p:sldId id="623" r:id="rId25"/>
  </p:sldIdLst>
  <p:sldSz cx="12192000" cy="6858000"/>
  <p:notesSz cx="7099300" cy="9385300"/>
  <p:defaultTextStyle>
    <a:defPPr>
      <a:defRPr lang="es-ES"/>
    </a:defPPr>
    <a:lvl1pPr algn="l" rtl="0" fontAlgn="base">
      <a:spcBef>
        <a:spcPct val="0"/>
      </a:spcBef>
      <a:spcAft>
        <a:spcPct val="0"/>
      </a:spcAft>
      <a:defRPr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6" userDrawn="1">
          <p15:clr>
            <a:srgbClr val="A4A3A4"/>
          </p15:clr>
        </p15:guide>
        <p15:guide id="2" pos="7679" userDrawn="1">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E98705"/>
    <a:srgbClr val="F3E815"/>
    <a:srgbClr val="499200"/>
    <a:srgbClr val="FBFFFB"/>
    <a:srgbClr val="022966"/>
    <a:srgbClr val="012869"/>
    <a:srgbClr val="022A67"/>
    <a:srgbClr val="022864"/>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78318" autoAdjust="0"/>
  </p:normalViewPr>
  <p:slideViewPr>
    <p:cSldViewPr snapToGrid="0" snapToObjects="1">
      <p:cViewPr varScale="1">
        <p:scale>
          <a:sx n="67" d="100"/>
          <a:sy n="67" d="100"/>
        </p:scale>
        <p:origin x="1267" y="38"/>
      </p:cViewPr>
      <p:guideLst>
        <p:guide orient="horz" pos="276"/>
        <p:guide pos="767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72"/>
      </p:cViewPr>
      <p:guideLst>
        <p:guide orient="horz" pos="2956"/>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50C92-C6FE-42C8-9376-F8AB0082A0DE}" type="doc">
      <dgm:prSet loTypeId="urn:microsoft.com/office/officeart/2008/layout/PictureAccentList" loCatId="list" qsTypeId="urn:microsoft.com/office/officeart/2005/8/quickstyle/simple1" qsCatId="simple" csTypeId="urn:microsoft.com/office/officeart/2005/8/colors/accent1_1" csCatId="accent1" phldr="1"/>
      <dgm:spPr/>
      <dgm:t>
        <a:bodyPr/>
        <a:lstStyle/>
        <a:p>
          <a:endParaRPr lang="es-EC"/>
        </a:p>
      </dgm:t>
    </dgm:pt>
    <dgm:pt modelId="{EDE0BF0B-6BD7-4EEE-A5C3-36A90FB76EBF}">
      <dgm:prSet phldrT="[Texto]" custT="1"/>
      <dgm:spPr>
        <a:solidFill>
          <a:schemeClr val="accent6"/>
        </a:solidFill>
        <a:ln>
          <a:solidFill>
            <a:schemeClr val="accent6"/>
          </a:solidFill>
        </a:ln>
      </dgm:spPr>
      <dgm:t>
        <a:bodyPr/>
        <a:lstStyle/>
        <a:p>
          <a:r>
            <a:rPr lang="es-EC" sz="2400" b="1" dirty="0">
              <a:solidFill>
                <a:srgbClr val="FBFFFB"/>
              </a:solidFill>
              <a:latin typeface="Arial" panose="020B0604020202020204" pitchFamily="34" charset="0"/>
              <a:cs typeface="Arial" panose="020B0604020202020204" pitchFamily="34" charset="0"/>
            </a:rPr>
            <a:t>Empresas de Telecomunicaciones en Ecuador</a:t>
          </a:r>
        </a:p>
      </dgm:t>
    </dgm:pt>
    <dgm:pt modelId="{83D76768-3D8B-4232-AB2D-CF931A799525}" type="parTrans" cxnId="{1B157D3C-575F-42A1-BC9D-335DF2864AFD}">
      <dgm:prSet/>
      <dgm:spPr/>
      <dgm:t>
        <a:bodyPr/>
        <a:lstStyle/>
        <a:p>
          <a:endParaRPr lang="es-EC"/>
        </a:p>
      </dgm:t>
    </dgm:pt>
    <dgm:pt modelId="{B2F960AB-4490-46F0-B23F-059605F37589}" type="sibTrans" cxnId="{1B157D3C-575F-42A1-BC9D-335DF2864AFD}">
      <dgm:prSet/>
      <dgm:spPr/>
      <dgm:t>
        <a:bodyPr/>
        <a:lstStyle/>
        <a:p>
          <a:endParaRPr lang="es-EC"/>
        </a:p>
      </dgm:t>
    </dgm:pt>
    <dgm:pt modelId="{CB5A3184-6ACA-441B-AB23-75B0C09121F1}">
      <dgm:prSet phldrT="[Texto]"/>
      <dgm:spPr>
        <a:ln>
          <a:solidFill>
            <a:schemeClr val="accent1">
              <a:lumMod val="50000"/>
            </a:schemeClr>
          </a:solidFill>
        </a:ln>
      </dgm:spPr>
      <dgm:t>
        <a:bodyPr/>
        <a:lstStyle/>
        <a:p>
          <a:r>
            <a:rPr lang="es-EC" dirty="0"/>
            <a:t>El 81% de los hogares en Ecuador consumen servicios  OTT competidores</a:t>
          </a:r>
          <a:endParaRPr lang="es-EC" dirty="0">
            <a:latin typeface="Arial" panose="020B0604020202020204" pitchFamily="34" charset="0"/>
            <a:cs typeface="Arial" panose="020B0604020202020204" pitchFamily="34" charset="0"/>
          </a:endParaRPr>
        </a:p>
      </dgm:t>
    </dgm:pt>
    <dgm:pt modelId="{BE9BF6DE-31C0-4C4A-8A4E-06DC181C8674}" type="parTrans" cxnId="{CCC62040-B17B-43D2-B1E6-82B5B64235F8}">
      <dgm:prSet/>
      <dgm:spPr/>
      <dgm:t>
        <a:bodyPr/>
        <a:lstStyle/>
        <a:p>
          <a:endParaRPr lang="es-EC"/>
        </a:p>
      </dgm:t>
    </dgm:pt>
    <dgm:pt modelId="{EA4550A2-0D71-4B1C-AF43-1D140D78D138}" type="sibTrans" cxnId="{CCC62040-B17B-43D2-B1E6-82B5B64235F8}">
      <dgm:prSet/>
      <dgm:spPr/>
      <dgm:t>
        <a:bodyPr/>
        <a:lstStyle/>
        <a:p>
          <a:endParaRPr lang="es-EC"/>
        </a:p>
      </dgm:t>
    </dgm:pt>
    <dgm:pt modelId="{A85B5DBD-E292-4776-A66E-1E69F5CB7F28}">
      <dgm:prSet phldrT="[Texto]"/>
      <dgm:spPr>
        <a:ln>
          <a:solidFill>
            <a:schemeClr val="accent1">
              <a:lumMod val="50000"/>
            </a:schemeClr>
          </a:solidFill>
        </a:ln>
      </dgm:spPr>
      <dgm:t>
        <a:bodyPr/>
        <a:lstStyle/>
        <a:p>
          <a:r>
            <a:rPr lang="es-EC" dirty="0">
              <a:latin typeface="Calibri" panose="020F0502020204030204" pitchFamily="34" charset="0"/>
              <a:cs typeface="Calibri" panose="020F0502020204030204" pitchFamily="34" charset="0"/>
            </a:rPr>
            <a:t>Este servicio no esta sujeto al marco regulatorio de las operadoras de telecomunicaciones</a:t>
          </a:r>
        </a:p>
      </dgm:t>
    </dgm:pt>
    <dgm:pt modelId="{D66B75FA-0A9D-4E5F-9A8E-C8E2863771D7}" type="parTrans" cxnId="{60F2D2F1-92F9-4426-AA7D-50E8F47F98EB}">
      <dgm:prSet/>
      <dgm:spPr/>
      <dgm:t>
        <a:bodyPr/>
        <a:lstStyle/>
        <a:p>
          <a:endParaRPr lang="es-EC"/>
        </a:p>
      </dgm:t>
    </dgm:pt>
    <dgm:pt modelId="{722C4A33-C931-46D5-BC82-C1959BF2ABF5}" type="sibTrans" cxnId="{60F2D2F1-92F9-4426-AA7D-50E8F47F98EB}">
      <dgm:prSet/>
      <dgm:spPr/>
      <dgm:t>
        <a:bodyPr/>
        <a:lstStyle/>
        <a:p>
          <a:endParaRPr lang="es-EC"/>
        </a:p>
      </dgm:t>
    </dgm:pt>
    <dgm:pt modelId="{87D96BD2-41BB-4DEC-ABEF-93DC26819F0C}" type="pres">
      <dgm:prSet presAssocID="{86E50C92-C6FE-42C8-9376-F8AB0082A0DE}" presName="layout" presStyleCnt="0">
        <dgm:presLayoutVars>
          <dgm:chMax/>
          <dgm:chPref/>
          <dgm:dir/>
          <dgm:animOne val="branch"/>
          <dgm:animLvl val="lvl"/>
          <dgm:resizeHandles/>
        </dgm:presLayoutVars>
      </dgm:prSet>
      <dgm:spPr/>
    </dgm:pt>
    <dgm:pt modelId="{EDD84BE2-C43E-473C-BDDC-2ABD608B3024}" type="pres">
      <dgm:prSet presAssocID="{EDE0BF0B-6BD7-4EEE-A5C3-36A90FB76EBF}" presName="root" presStyleCnt="0">
        <dgm:presLayoutVars>
          <dgm:chMax/>
          <dgm:chPref val="4"/>
        </dgm:presLayoutVars>
      </dgm:prSet>
      <dgm:spPr/>
    </dgm:pt>
    <dgm:pt modelId="{B884E10D-928C-4D06-A524-AB46D5A50881}" type="pres">
      <dgm:prSet presAssocID="{EDE0BF0B-6BD7-4EEE-A5C3-36A90FB76EBF}" presName="rootComposite" presStyleCnt="0">
        <dgm:presLayoutVars/>
      </dgm:prSet>
      <dgm:spPr/>
    </dgm:pt>
    <dgm:pt modelId="{25A86EE5-A85B-4258-8CF5-BBBB02485EBB}" type="pres">
      <dgm:prSet presAssocID="{EDE0BF0B-6BD7-4EEE-A5C3-36A90FB76EBF}" presName="rootText" presStyleLbl="node0" presStyleIdx="0" presStyleCnt="1" custLinFactNeighborX="0" custLinFactNeighborY="1026">
        <dgm:presLayoutVars>
          <dgm:chMax/>
          <dgm:chPref val="4"/>
        </dgm:presLayoutVars>
      </dgm:prSet>
      <dgm:spPr/>
    </dgm:pt>
    <dgm:pt modelId="{6EC43640-E823-449D-9B2E-CEC0F89A62FA}" type="pres">
      <dgm:prSet presAssocID="{EDE0BF0B-6BD7-4EEE-A5C3-36A90FB76EBF}" presName="childShape" presStyleCnt="0">
        <dgm:presLayoutVars>
          <dgm:chMax val="0"/>
          <dgm:chPref val="0"/>
        </dgm:presLayoutVars>
      </dgm:prSet>
      <dgm:spPr/>
    </dgm:pt>
    <dgm:pt modelId="{4C11E9B7-F2D0-4B78-A7DE-E7E180713B16}" type="pres">
      <dgm:prSet presAssocID="{CB5A3184-6ACA-441B-AB23-75B0C09121F1}" presName="childComposite" presStyleCnt="0">
        <dgm:presLayoutVars>
          <dgm:chMax val="0"/>
          <dgm:chPref val="0"/>
        </dgm:presLayoutVars>
      </dgm:prSet>
      <dgm:spPr/>
    </dgm:pt>
    <dgm:pt modelId="{3041601D-4CE9-468E-A37B-D15E83B96D3C}" type="pres">
      <dgm:prSet presAssocID="{CB5A3184-6ACA-441B-AB23-75B0C09121F1}" presName="Image" presStyleLbl="node1" presStyleIdx="0" presStyleCnt="2"/>
      <dgm:spPr>
        <a:ln>
          <a:solidFill>
            <a:schemeClr val="accent1">
              <a:lumMod val="50000"/>
            </a:schemeClr>
          </a:solidFill>
        </a:ln>
      </dgm:spPr>
    </dgm:pt>
    <dgm:pt modelId="{18E371AD-B29C-4936-8862-B10AABC15193}" type="pres">
      <dgm:prSet presAssocID="{CB5A3184-6ACA-441B-AB23-75B0C09121F1}" presName="childText" presStyleLbl="lnNode1" presStyleIdx="0" presStyleCnt="2">
        <dgm:presLayoutVars>
          <dgm:chMax val="0"/>
          <dgm:chPref val="0"/>
          <dgm:bulletEnabled val="1"/>
        </dgm:presLayoutVars>
      </dgm:prSet>
      <dgm:spPr/>
    </dgm:pt>
    <dgm:pt modelId="{76F60BFF-E094-41D9-AA98-F96D2A7A9FD1}" type="pres">
      <dgm:prSet presAssocID="{A85B5DBD-E292-4776-A66E-1E69F5CB7F28}" presName="childComposite" presStyleCnt="0">
        <dgm:presLayoutVars>
          <dgm:chMax val="0"/>
          <dgm:chPref val="0"/>
        </dgm:presLayoutVars>
      </dgm:prSet>
      <dgm:spPr/>
    </dgm:pt>
    <dgm:pt modelId="{66BE04EA-E415-4FE0-A5C5-484C4716204B}" type="pres">
      <dgm:prSet presAssocID="{A85B5DBD-E292-4776-A66E-1E69F5CB7F28}" presName="Image" presStyleLbl="node1" presStyleIdx="1" presStyleCnt="2" custScaleY="100438"/>
      <dgm:spPr>
        <a:blipFill rotWithShape="1">
          <a:blip xmlns:r="http://schemas.openxmlformats.org/officeDocument/2006/relationships" r:embed="rId1"/>
          <a:srcRect/>
          <a:stretch>
            <a:fillRect l="-45000" r="-45000"/>
          </a:stretch>
        </a:blipFill>
        <a:ln>
          <a:solidFill>
            <a:schemeClr val="accent1">
              <a:lumMod val="50000"/>
            </a:schemeClr>
          </a:solidFill>
        </a:ln>
      </dgm:spPr>
    </dgm:pt>
    <dgm:pt modelId="{8DF80B80-98A2-4EAD-9E59-8C66DAC95AEC}" type="pres">
      <dgm:prSet presAssocID="{A85B5DBD-E292-4776-A66E-1E69F5CB7F28}" presName="childText" presStyleLbl="lnNode1" presStyleIdx="1" presStyleCnt="2">
        <dgm:presLayoutVars>
          <dgm:chMax val="0"/>
          <dgm:chPref val="0"/>
          <dgm:bulletEnabled val="1"/>
        </dgm:presLayoutVars>
      </dgm:prSet>
      <dgm:spPr/>
    </dgm:pt>
  </dgm:ptLst>
  <dgm:cxnLst>
    <dgm:cxn modelId="{A74FEF2E-6817-42E0-BF8A-A2F120440A1D}" type="presOf" srcId="{86E50C92-C6FE-42C8-9376-F8AB0082A0DE}" destId="{87D96BD2-41BB-4DEC-ABEF-93DC26819F0C}" srcOrd="0" destOrd="0" presId="urn:microsoft.com/office/officeart/2008/layout/PictureAccentList"/>
    <dgm:cxn modelId="{1B157D3C-575F-42A1-BC9D-335DF2864AFD}" srcId="{86E50C92-C6FE-42C8-9376-F8AB0082A0DE}" destId="{EDE0BF0B-6BD7-4EEE-A5C3-36A90FB76EBF}" srcOrd="0" destOrd="0" parTransId="{83D76768-3D8B-4232-AB2D-CF931A799525}" sibTransId="{B2F960AB-4490-46F0-B23F-059605F37589}"/>
    <dgm:cxn modelId="{CCC62040-B17B-43D2-B1E6-82B5B64235F8}" srcId="{EDE0BF0B-6BD7-4EEE-A5C3-36A90FB76EBF}" destId="{CB5A3184-6ACA-441B-AB23-75B0C09121F1}" srcOrd="0" destOrd="0" parTransId="{BE9BF6DE-31C0-4C4A-8A4E-06DC181C8674}" sibTransId="{EA4550A2-0D71-4B1C-AF43-1D140D78D138}"/>
    <dgm:cxn modelId="{2D790D54-376D-4653-AE26-09743078E848}" type="presOf" srcId="{A85B5DBD-E292-4776-A66E-1E69F5CB7F28}" destId="{8DF80B80-98A2-4EAD-9E59-8C66DAC95AEC}" srcOrd="0" destOrd="0" presId="urn:microsoft.com/office/officeart/2008/layout/PictureAccentList"/>
    <dgm:cxn modelId="{81FA6CB0-A15F-425D-9F82-8897E582B3F7}" type="presOf" srcId="{EDE0BF0B-6BD7-4EEE-A5C3-36A90FB76EBF}" destId="{25A86EE5-A85B-4258-8CF5-BBBB02485EBB}" srcOrd="0" destOrd="0" presId="urn:microsoft.com/office/officeart/2008/layout/PictureAccentList"/>
    <dgm:cxn modelId="{9CC586BD-E1C2-46F6-8DDB-AA26E12C75E5}" type="presOf" srcId="{CB5A3184-6ACA-441B-AB23-75B0C09121F1}" destId="{18E371AD-B29C-4936-8862-B10AABC15193}" srcOrd="0" destOrd="0" presId="urn:microsoft.com/office/officeart/2008/layout/PictureAccentList"/>
    <dgm:cxn modelId="{60F2D2F1-92F9-4426-AA7D-50E8F47F98EB}" srcId="{EDE0BF0B-6BD7-4EEE-A5C3-36A90FB76EBF}" destId="{A85B5DBD-E292-4776-A66E-1E69F5CB7F28}" srcOrd="1" destOrd="0" parTransId="{D66B75FA-0A9D-4E5F-9A8E-C8E2863771D7}" sibTransId="{722C4A33-C931-46D5-BC82-C1959BF2ABF5}"/>
    <dgm:cxn modelId="{43B0FC8E-938E-440A-A5F4-C4DADE87AF15}" type="presParOf" srcId="{87D96BD2-41BB-4DEC-ABEF-93DC26819F0C}" destId="{EDD84BE2-C43E-473C-BDDC-2ABD608B3024}" srcOrd="0" destOrd="0" presId="urn:microsoft.com/office/officeart/2008/layout/PictureAccentList"/>
    <dgm:cxn modelId="{B2507736-08DA-4B25-9B1F-CEC576F2C26D}" type="presParOf" srcId="{EDD84BE2-C43E-473C-BDDC-2ABD608B3024}" destId="{B884E10D-928C-4D06-A524-AB46D5A50881}" srcOrd="0" destOrd="0" presId="urn:microsoft.com/office/officeart/2008/layout/PictureAccentList"/>
    <dgm:cxn modelId="{3162756C-4D52-4C72-8128-A6A30AFFB890}" type="presParOf" srcId="{B884E10D-928C-4D06-A524-AB46D5A50881}" destId="{25A86EE5-A85B-4258-8CF5-BBBB02485EBB}" srcOrd="0" destOrd="0" presId="urn:microsoft.com/office/officeart/2008/layout/PictureAccentList"/>
    <dgm:cxn modelId="{B91FBD72-BD11-421C-AC48-59DBA2A83AF2}" type="presParOf" srcId="{EDD84BE2-C43E-473C-BDDC-2ABD608B3024}" destId="{6EC43640-E823-449D-9B2E-CEC0F89A62FA}" srcOrd="1" destOrd="0" presId="urn:microsoft.com/office/officeart/2008/layout/PictureAccentList"/>
    <dgm:cxn modelId="{2D698C06-E263-4EE1-BAAC-7393A62D73C5}" type="presParOf" srcId="{6EC43640-E823-449D-9B2E-CEC0F89A62FA}" destId="{4C11E9B7-F2D0-4B78-A7DE-E7E180713B16}" srcOrd="0" destOrd="0" presId="urn:microsoft.com/office/officeart/2008/layout/PictureAccentList"/>
    <dgm:cxn modelId="{5FF58F30-583B-40CD-AFA3-A66AAF5474EA}" type="presParOf" srcId="{4C11E9B7-F2D0-4B78-A7DE-E7E180713B16}" destId="{3041601D-4CE9-468E-A37B-D15E83B96D3C}" srcOrd="0" destOrd="0" presId="urn:microsoft.com/office/officeart/2008/layout/PictureAccentList"/>
    <dgm:cxn modelId="{E4DA919F-0229-4B53-B386-2CCAC5945855}" type="presParOf" srcId="{4C11E9B7-F2D0-4B78-A7DE-E7E180713B16}" destId="{18E371AD-B29C-4936-8862-B10AABC15193}" srcOrd="1" destOrd="0" presId="urn:microsoft.com/office/officeart/2008/layout/PictureAccentList"/>
    <dgm:cxn modelId="{9379250A-0552-42D7-BF0E-1E0A8877EDB5}" type="presParOf" srcId="{6EC43640-E823-449D-9B2E-CEC0F89A62FA}" destId="{76F60BFF-E094-41D9-AA98-F96D2A7A9FD1}" srcOrd="1" destOrd="0" presId="urn:microsoft.com/office/officeart/2008/layout/PictureAccentList"/>
    <dgm:cxn modelId="{606506C4-2B89-41C8-9668-A61C9C7BC8C1}" type="presParOf" srcId="{76F60BFF-E094-41D9-AA98-F96D2A7A9FD1}" destId="{66BE04EA-E415-4FE0-A5C5-484C4716204B}" srcOrd="0" destOrd="0" presId="urn:microsoft.com/office/officeart/2008/layout/PictureAccentList"/>
    <dgm:cxn modelId="{043ADD1E-2C45-4E29-8B84-B4DABAAD1070}" type="presParOf" srcId="{76F60BFF-E094-41D9-AA98-F96D2A7A9FD1}" destId="{8DF80B80-98A2-4EAD-9E59-8C66DAC95AEC}"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86EE5-A85B-4258-8CF5-BBBB02485EBB}">
      <dsp:nvSpPr>
        <dsp:cNvPr id="0" name=""/>
        <dsp:cNvSpPr/>
      </dsp:nvSpPr>
      <dsp:spPr>
        <a:xfrm>
          <a:off x="0" y="485065"/>
          <a:ext cx="5587998" cy="1354666"/>
        </a:xfrm>
        <a:prstGeom prst="roundRect">
          <a:avLst>
            <a:gd name="adj" fmla="val 1000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b="1" kern="1200" dirty="0">
              <a:solidFill>
                <a:srgbClr val="FBFFFB"/>
              </a:solidFill>
              <a:latin typeface="Arial" panose="020B0604020202020204" pitchFamily="34" charset="0"/>
              <a:cs typeface="Arial" panose="020B0604020202020204" pitchFamily="34" charset="0"/>
            </a:rPr>
            <a:t>Empresas de Telecomunicaciones en Ecuador</a:t>
          </a:r>
        </a:p>
      </dsp:txBody>
      <dsp:txXfrm>
        <a:off x="39677" y="524742"/>
        <a:ext cx="5508644" cy="1275312"/>
      </dsp:txXfrm>
    </dsp:sp>
    <dsp:sp modelId="{3041601D-4CE9-468E-A37B-D15E83B96D3C}">
      <dsp:nvSpPr>
        <dsp:cNvPr id="0" name=""/>
        <dsp:cNvSpPr/>
      </dsp:nvSpPr>
      <dsp:spPr>
        <a:xfrm>
          <a:off x="0" y="2069673"/>
          <a:ext cx="1354666" cy="1354666"/>
        </a:xfrm>
        <a:prstGeom prst="roundRect">
          <a:avLst>
            <a:gd name="adj" fmla="val 1667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371AD-B29C-4936-8862-B10AABC15193}">
      <dsp:nvSpPr>
        <dsp:cNvPr id="0" name=""/>
        <dsp:cNvSpPr/>
      </dsp:nvSpPr>
      <dsp:spPr>
        <a:xfrm>
          <a:off x="1435946" y="2069673"/>
          <a:ext cx="4152052" cy="1354666"/>
        </a:xfrm>
        <a:prstGeom prst="roundRect">
          <a:avLst>
            <a:gd name="adj" fmla="val 1667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C" sz="2000" kern="1200" dirty="0"/>
            <a:t>El 81% de los hogares en Ecuador consumen servicios  OTT competidores</a:t>
          </a:r>
          <a:endParaRPr lang="es-EC" sz="2000" kern="1200" dirty="0">
            <a:latin typeface="Arial" panose="020B0604020202020204" pitchFamily="34" charset="0"/>
            <a:cs typeface="Arial" panose="020B0604020202020204" pitchFamily="34" charset="0"/>
          </a:endParaRPr>
        </a:p>
      </dsp:txBody>
      <dsp:txXfrm>
        <a:off x="1502087" y="2135814"/>
        <a:ext cx="4019770" cy="1222384"/>
      </dsp:txXfrm>
    </dsp:sp>
    <dsp:sp modelId="{66BE04EA-E415-4FE0-A5C5-484C4716204B}">
      <dsp:nvSpPr>
        <dsp:cNvPr id="0" name=""/>
        <dsp:cNvSpPr/>
      </dsp:nvSpPr>
      <dsp:spPr>
        <a:xfrm>
          <a:off x="0" y="3586900"/>
          <a:ext cx="1354666" cy="1360600"/>
        </a:xfrm>
        <a:prstGeom prst="roundRect">
          <a:avLst>
            <a:gd name="adj" fmla="val 16670"/>
          </a:avLst>
        </a:prstGeom>
        <a:blipFill rotWithShape="1">
          <a:blip xmlns:r="http://schemas.openxmlformats.org/officeDocument/2006/relationships" r:embed="rId1"/>
          <a:srcRect/>
          <a:stretch>
            <a:fillRect l="-45000" r="-45000"/>
          </a:stretch>
        </a:blip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80B80-98A2-4EAD-9E59-8C66DAC95AEC}">
      <dsp:nvSpPr>
        <dsp:cNvPr id="0" name=""/>
        <dsp:cNvSpPr/>
      </dsp:nvSpPr>
      <dsp:spPr>
        <a:xfrm>
          <a:off x="1435946" y="3589866"/>
          <a:ext cx="4152052" cy="1354666"/>
        </a:xfrm>
        <a:prstGeom prst="roundRect">
          <a:avLst>
            <a:gd name="adj" fmla="val 1667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Calibri" panose="020F0502020204030204" pitchFamily="34" charset="0"/>
              <a:cs typeface="Calibri" panose="020F0502020204030204" pitchFamily="34" charset="0"/>
            </a:rPr>
            <a:t>Este servicio no esta sujeto al marco regulatorio de las operadoras de telecomunicaciones</a:t>
          </a:r>
        </a:p>
      </dsp:txBody>
      <dsp:txXfrm>
        <a:off x="1502087" y="3656007"/>
        <a:ext cx="4019770" cy="1222384"/>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76363" cy="469265"/>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defRPr sz="1200" u="none">
                <a:latin typeface="Arial" pitchFamily="34" charset="0"/>
              </a:defRPr>
            </a:lvl1pPr>
          </a:lstStyle>
          <a:p>
            <a:pPr>
              <a:defRPr/>
            </a:pPr>
            <a:endParaRPr lang="es-EC"/>
          </a:p>
        </p:txBody>
      </p:sp>
      <p:sp>
        <p:nvSpPr>
          <p:cNvPr id="67587" name="Rectangle 3"/>
          <p:cNvSpPr>
            <a:spLocks noGrp="1" noChangeArrowheads="1"/>
          </p:cNvSpPr>
          <p:nvPr>
            <p:ph type="dt" sz="quarter" idx="1"/>
          </p:nvPr>
        </p:nvSpPr>
        <p:spPr bwMode="auto">
          <a:xfrm>
            <a:off x="4021294" y="0"/>
            <a:ext cx="3076363" cy="469265"/>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lgn="r">
              <a:defRPr sz="1200" u="none">
                <a:latin typeface="Arial" pitchFamily="34" charset="0"/>
              </a:defRPr>
            </a:lvl1pPr>
          </a:lstStyle>
          <a:p>
            <a:pPr>
              <a:defRPr/>
            </a:pPr>
            <a:endParaRPr lang="es-EC"/>
          </a:p>
        </p:txBody>
      </p:sp>
      <p:sp>
        <p:nvSpPr>
          <p:cNvPr id="67588" name="Rectangle 4"/>
          <p:cNvSpPr>
            <a:spLocks noGrp="1" noChangeArrowheads="1"/>
          </p:cNvSpPr>
          <p:nvPr>
            <p:ph type="ftr" sz="quarter" idx="2"/>
          </p:nvPr>
        </p:nvSpPr>
        <p:spPr bwMode="auto">
          <a:xfrm>
            <a:off x="0" y="8914406"/>
            <a:ext cx="3076363" cy="469265"/>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defRPr sz="1200" u="none">
                <a:latin typeface="Arial" pitchFamily="34" charset="0"/>
              </a:defRPr>
            </a:lvl1pPr>
          </a:lstStyle>
          <a:p>
            <a:pPr>
              <a:defRPr/>
            </a:pPr>
            <a:endParaRPr lang="es-EC"/>
          </a:p>
        </p:txBody>
      </p:sp>
      <p:sp>
        <p:nvSpPr>
          <p:cNvPr id="67589" name="Rectangle 5"/>
          <p:cNvSpPr>
            <a:spLocks noGrp="1" noChangeArrowheads="1"/>
          </p:cNvSpPr>
          <p:nvPr>
            <p:ph type="sldNum" sz="quarter" idx="3"/>
          </p:nvPr>
        </p:nvSpPr>
        <p:spPr bwMode="auto">
          <a:xfrm>
            <a:off x="4021294" y="8914406"/>
            <a:ext cx="3076363" cy="469265"/>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lgn="r">
              <a:defRPr sz="1200" u="none">
                <a:latin typeface="Arial" pitchFamily="34" charset="0"/>
              </a:defRPr>
            </a:lvl1pPr>
          </a:lstStyle>
          <a:p>
            <a:pPr>
              <a:defRPr/>
            </a:pPr>
            <a:fld id="{230A78B0-28E8-454C-ABE3-95D5095DC3CA}" type="slidenum">
              <a:rPr lang="es-EC"/>
              <a:pPr>
                <a:defRPr/>
              </a:pPr>
              <a:t>‹Nº›</a:t>
            </a:fld>
            <a:endParaRPr lang="es-EC"/>
          </a:p>
        </p:txBody>
      </p:sp>
    </p:spTree>
    <p:extLst>
      <p:ext uri="{BB962C8B-B14F-4D97-AF65-F5344CB8AC3E}">
        <p14:creationId xmlns:p14="http://schemas.microsoft.com/office/powerpoint/2010/main" val="2202898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atin typeface="Arial" charset="0"/>
              </a:defRPr>
            </a:lvl1pPr>
          </a:lstStyle>
          <a:p>
            <a:pPr>
              <a:defRPr/>
            </a:pPr>
            <a:endParaRPr lang="es-EC"/>
          </a:p>
        </p:txBody>
      </p:sp>
      <p:sp>
        <p:nvSpPr>
          <p:cNvPr id="3" name="2 Marcador de fecha"/>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atin typeface="Arial" charset="0"/>
              </a:defRPr>
            </a:lvl1pPr>
          </a:lstStyle>
          <a:p>
            <a:pPr>
              <a:defRPr/>
            </a:pPr>
            <a:fld id="{77257467-3B4D-4E17-9F85-2B604E64DA16}" type="datetimeFigureOut">
              <a:rPr lang="es-EC"/>
              <a:pPr>
                <a:defRPr/>
              </a:pPr>
              <a:t>25/1/2022</a:t>
            </a:fld>
            <a:endParaRPr lang="es-EC"/>
          </a:p>
        </p:txBody>
      </p:sp>
      <p:sp>
        <p:nvSpPr>
          <p:cNvPr id="4" name="3 Marcador de imagen de diapositiva"/>
          <p:cNvSpPr>
            <a:spLocks noGrp="1" noRot="1" noChangeAspect="1"/>
          </p:cNvSpPr>
          <p:nvPr>
            <p:ph type="sldImg" idx="2"/>
          </p:nvPr>
        </p:nvSpPr>
        <p:spPr>
          <a:xfrm>
            <a:off x="420688" y="703263"/>
            <a:ext cx="6257925" cy="3519487"/>
          </a:xfrm>
          <a:prstGeom prst="rect">
            <a:avLst/>
          </a:prstGeom>
          <a:noFill/>
          <a:ln w="12700">
            <a:solidFill>
              <a:prstClr val="black"/>
            </a:solidFill>
          </a:ln>
        </p:spPr>
        <p:txBody>
          <a:bodyPr vert="horz" lIns="94192" tIns="47096" rIns="94192" bIns="47096" rtlCol="0" anchor="ctr"/>
          <a:lstStyle/>
          <a:p>
            <a:pPr lvl="0"/>
            <a:endParaRPr lang="es-EC" noProof="0"/>
          </a:p>
        </p:txBody>
      </p:sp>
      <p:sp>
        <p:nvSpPr>
          <p:cNvPr id="5" name="4 Marcador de notas"/>
          <p:cNvSpPr>
            <a:spLocks noGrp="1"/>
          </p:cNvSpPr>
          <p:nvPr>
            <p:ph type="body" sz="quarter" idx="3"/>
          </p:nvPr>
        </p:nvSpPr>
        <p:spPr>
          <a:xfrm>
            <a:off x="709930" y="4458018"/>
            <a:ext cx="5679440" cy="4223385"/>
          </a:xfrm>
          <a:prstGeom prst="rect">
            <a:avLst/>
          </a:prstGeom>
        </p:spPr>
        <p:txBody>
          <a:bodyPr vert="horz" lIns="94192" tIns="47096" rIns="94192" bIns="47096"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C" noProof="0"/>
          </a:p>
        </p:txBody>
      </p:sp>
      <p:sp>
        <p:nvSpPr>
          <p:cNvPr id="6" name="5 Marcador de pie de página"/>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atin typeface="Arial" charset="0"/>
              </a:defRPr>
            </a:lvl1pPr>
          </a:lstStyle>
          <a:p>
            <a:pPr>
              <a:defRPr/>
            </a:pPr>
            <a:endParaRPr lang="es-EC"/>
          </a:p>
        </p:txBody>
      </p:sp>
      <p:sp>
        <p:nvSpPr>
          <p:cNvPr id="7" name="6 Marcador de número de diapositiva"/>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atin typeface="Arial" charset="0"/>
              </a:defRPr>
            </a:lvl1pPr>
          </a:lstStyle>
          <a:p>
            <a:pPr>
              <a:defRPr/>
            </a:pPr>
            <a:fld id="{4296FE62-4979-4F95-A06A-4BF603CABADF}" type="slidenum">
              <a:rPr lang="es-EC"/>
              <a:pPr>
                <a:defRPr/>
              </a:pPr>
              <a:t>‹Nº›</a:t>
            </a:fld>
            <a:endParaRPr lang="es-EC"/>
          </a:p>
        </p:txBody>
      </p:sp>
    </p:spTree>
    <p:extLst>
      <p:ext uri="{BB962C8B-B14F-4D97-AF65-F5344CB8AC3E}">
        <p14:creationId xmlns:p14="http://schemas.microsoft.com/office/powerpoint/2010/main" val="33244845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1923">
              <a:defRPr/>
            </a:pPr>
            <a:r>
              <a:rPr lang="es-ES" dirty="0"/>
              <a:t> </a:t>
            </a:r>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1</a:t>
            </a:fld>
            <a:endParaRPr lang="es-EC"/>
          </a:p>
        </p:txBody>
      </p:sp>
    </p:spTree>
    <p:extLst>
      <p:ext uri="{BB962C8B-B14F-4D97-AF65-F5344CB8AC3E}">
        <p14:creationId xmlns:p14="http://schemas.microsoft.com/office/powerpoint/2010/main" val="37685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metodología empleada para esta investigación fue consta de 3 ciclos:</a:t>
            </a:r>
          </a:p>
          <a:p>
            <a:r>
              <a:rPr lang="es-EC" dirty="0">
                <a:solidFill>
                  <a:srgbClr val="FF0000"/>
                </a:solidFill>
              </a:rPr>
              <a:t>Contexto de cada ciclo</a:t>
            </a:r>
            <a:endParaRPr lang="es-EC" b="1" dirty="0">
              <a:solidFill>
                <a:srgbClr val="FF0000"/>
              </a:solidFill>
            </a:endParaRPr>
          </a:p>
          <a:p>
            <a:r>
              <a:rPr lang="es-EC" b="1" dirty="0"/>
              <a:t>&lt;</a:t>
            </a:r>
            <a:r>
              <a:rPr lang="es-EC" dirty="0" err="1"/>
              <a:t>click</a:t>
            </a:r>
            <a:r>
              <a:rPr lang="es-EC" dirty="0"/>
              <a:t>&gt; Ciclo de relevancia:</a:t>
            </a:r>
          </a:p>
          <a:p>
            <a:r>
              <a:rPr lang="es-EC" dirty="0"/>
              <a:t>&lt;</a:t>
            </a:r>
            <a:r>
              <a:rPr lang="es-EC" dirty="0" err="1"/>
              <a:t>click</a:t>
            </a:r>
            <a:r>
              <a:rPr lang="es-EC" dirty="0"/>
              <a:t>&gt; Ciclo de Diseño</a:t>
            </a:r>
          </a:p>
          <a:p>
            <a:pPr defTabSz="941923">
              <a:defRPr/>
            </a:pPr>
            <a:r>
              <a:rPr lang="es-EC" dirty="0"/>
              <a:t>&lt;</a:t>
            </a:r>
            <a:r>
              <a:rPr lang="es-EC" dirty="0" err="1"/>
              <a:t>click</a:t>
            </a:r>
            <a:r>
              <a:rPr lang="es-EC" dirty="0"/>
              <a:t>&gt; Ciclo de Rigor</a:t>
            </a:r>
          </a:p>
          <a:p>
            <a:pPr defTabSz="941923">
              <a:defRPr/>
            </a:pPr>
            <a:r>
              <a:rPr lang="es-EC" dirty="0"/>
              <a:t>Cada objetivo específico definido calza en las respectivas fases, con el método correspondiente a cada uno de dichos objetivos.</a:t>
            </a:r>
          </a:p>
          <a:p>
            <a:pPr defTabSz="941923">
              <a:defRPr/>
            </a:pPr>
            <a:r>
              <a:rPr lang="es-EC" dirty="0"/>
              <a:t>&lt;</a:t>
            </a:r>
            <a:r>
              <a:rPr lang="es-EC" dirty="0" err="1"/>
              <a:t>click</a:t>
            </a:r>
            <a:r>
              <a:rPr lang="es-EC" dirty="0"/>
              <a:t>&gt; OE1 Estudio Exploratorio</a:t>
            </a:r>
          </a:p>
          <a:p>
            <a:pPr defTabSz="941923">
              <a:defRPr/>
            </a:pPr>
            <a:r>
              <a:rPr lang="es-EC" dirty="0"/>
              <a:t>&lt;</a:t>
            </a:r>
            <a:r>
              <a:rPr lang="es-EC" dirty="0" err="1"/>
              <a:t>click</a:t>
            </a:r>
            <a:r>
              <a:rPr lang="es-EC" dirty="0"/>
              <a:t>&gt; OE2 Revisión de Literatura Preliminar</a:t>
            </a:r>
          </a:p>
          <a:p>
            <a:pPr defTabSz="941923">
              <a:defRPr/>
            </a:pPr>
            <a:r>
              <a:rPr lang="es-EC" dirty="0"/>
              <a:t>&lt;</a:t>
            </a:r>
            <a:r>
              <a:rPr lang="es-EC" dirty="0" err="1"/>
              <a:t>click</a:t>
            </a:r>
            <a:r>
              <a:rPr lang="es-EC" dirty="0"/>
              <a:t>&gt; OE3 Benchmarking, es un proceso sistemático y continuo que permite evaluar de manera comparativa los servicios, procesos de trabajo en las organizaciones</a:t>
            </a:r>
          </a:p>
          <a:p>
            <a:pPr defTabSz="941923">
              <a:defRPr/>
            </a:pPr>
            <a:r>
              <a:rPr lang="es-EC" dirty="0"/>
              <a:t>&lt;</a:t>
            </a:r>
            <a:r>
              <a:rPr lang="es-EC" dirty="0" err="1"/>
              <a:t>click</a:t>
            </a:r>
            <a:r>
              <a:rPr lang="es-EC" dirty="0"/>
              <a:t>&gt; OE4 Juicio de Expertos</a:t>
            </a:r>
          </a:p>
          <a:p>
            <a:pPr defTabSz="941923">
              <a:defRPr/>
            </a:pPr>
            <a:r>
              <a:rPr lang="es-EC" dirty="0"/>
              <a:t>&lt;</a:t>
            </a:r>
            <a:r>
              <a:rPr lang="es-EC" dirty="0" err="1"/>
              <a:t>click</a:t>
            </a:r>
            <a:r>
              <a:rPr lang="es-EC" dirty="0"/>
              <a:t>&gt; El ciclo de rigor es el que se sustenta con la publicación del presente proyecto.</a:t>
            </a:r>
          </a:p>
          <a:p>
            <a:pPr defTabSz="941923">
              <a:defRPr/>
            </a:pPr>
            <a:endParaRPr lang="es-EC" dirty="0"/>
          </a:p>
          <a:p>
            <a:pPr defTabSz="941923">
              <a:defRPr/>
            </a:pPr>
            <a:endParaRPr lang="es-EC" dirty="0"/>
          </a:p>
          <a:p>
            <a:endParaRPr lang="es-EC" dirty="0"/>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10</a:t>
            </a:fld>
            <a:endParaRPr lang="es-EC"/>
          </a:p>
        </p:txBody>
      </p:sp>
    </p:spTree>
    <p:extLst>
      <p:ext uri="{BB962C8B-B14F-4D97-AF65-F5344CB8AC3E}">
        <p14:creationId xmlns:p14="http://schemas.microsoft.com/office/powerpoint/2010/main" val="372477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Para abordar la problemática identificada, se plantea el desarrollo de un modelo de gestión de información basado en analítica de datos.</a:t>
            </a:r>
          </a:p>
          <a:p>
            <a:r>
              <a:rPr lang="es-EC" dirty="0"/>
              <a:t>&lt;</a:t>
            </a:r>
            <a:r>
              <a:rPr lang="es-EC" dirty="0" err="1"/>
              <a:t>click</a:t>
            </a:r>
            <a:r>
              <a:rPr lang="es-EC" dirty="0"/>
              <a:t>&gt; </a:t>
            </a:r>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11</a:t>
            </a:fld>
            <a:endParaRPr lang="es-EC"/>
          </a:p>
        </p:txBody>
      </p:sp>
    </p:spTree>
    <p:extLst>
      <p:ext uri="{BB962C8B-B14F-4D97-AF65-F5344CB8AC3E}">
        <p14:creationId xmlns:p14="http://schemas.microsoft.com/office/powerpoint/2010/main" val="356028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primera imagen corresponde a la comprensión del negocio: &lt;</a:t>
            </a:r>
            <a:r>
              <a:rPr lang="es-EC" dirty="0" err="1"/>
              <a:t>click</a:t>
            </a:r>
            <a:r>
              <a:rPr lang="es-EC" dirty="0"/>
              <a:t>&gt; </a:t>
            </a:r>
          </a:p>
          <a:p>
            <a:pPr defTabSz="941923">
              <a:defRPr/>
            </a:pPr>
            <a:r>
              <a:rPr lang="es-EC" dirty="0"/>
              <a:t>&lt;</a:t>
            </a:r>
            <a:r>
              <a:rPr lang="es-EC" dirty="0" err="1"/>
              <a:t>click</a:t>
            </a:r>
            <a:r>
              <a:rPr lang="es-EC" dirty="0"/>
              <a:t>&gt;</a:t>
            </a:r>
            <a:r>
              <a:rPr lang="es-EC" b="0" u="none" dirty="0"/>
              <a:t>Las empresas de Telecomunicaciones se encuentran en constante evolución, esto con miras a </a:t>
            </a:r>
            <a:endParaRPr lang="es-EC" dirty="0"/>
          </a:p>
          <a:p>
            <a:r>
              <a:rPr lang="es-EC" dirty="0"/>
              <a:t>&lt;</a:t>
            </a:r>
            <a:r>
              <a:rPr lang="es-EC" dirty="0" err="1"/>
              <a:t>click</a:t>
            </a:r>
            <a:r>
              <a:rPr lang="es-EC" dirty="0"/>
              <a:t>&gt; Satisfacer las demás de los consumidores que son cada vez más exigentes</a:t>
            </a:r>
          </a:p>
          <a:p>
            <a:r>
              <a:rPr lang="es-EC" dirty="0"/>
              <a:t>&lt;</a:t>
            </a:r>
            <a:r>
              <a:rPr lang="es-EC" dirty="0" err="1"/>
              <a:t>click</a:t>
            </a:r>
            <a:r>
              <a:rPr lang="es-EC" dirty="0"/>
              <a:t>&gt; Estas exigencias han dado lugar a la proliferación de competidores y a la aparición de servicios OTT. </a:t>
            </a:r>
          </a:p>
          <a:p>
            <a:r>
              <a:rPr lang="es-EC" dirty="0"/>
              <a:t>&lt;</a:t>
            </a:r>
            <a:r>
              <a:rPr lang="es-EC" dirty="0" err="1"/>
              <a:t>click</a:t>
            </a:r>
            <a:r>
              <a:rPr lang="es-EC" dirty="0"/>
              <a:t>&gt; Lo cual ha generado la disminución de los ingresos de las empresas de estas empresas.</a:t>
            </a:r>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12</a:t>
            </a:fld>
            <a:endParaRPr lang="es-EC"/>
          </a:p>
        </p:txBody>
      </p:sp>
    </p:spTree>
    <p:extLst>
      <p:ext uri="{BB962C8B-B14F-4D97-AF65-F5344CB8AC3E}">
        <p14:creationId xmlns:p14="http://schemas.microsoft.com/office/powerpoint/2010/main" val="166567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De acuerdo a la problemática identificada, se establece el objetivo del Negocio, siempre alineado a la planificación estratégica de la empresa:</a:t>
            </a:r>
          </a:p>
          <a:p>
            <a:pPr defTabSz="941923">
              <a:defRPr/>
            </a:pPr>
            <a:r>
              <a:rPr lang="es-EC" dirty="0"/>
              <a:t>&lt;</a:t>
            </a:r>
            <a:r>
              <a:rPr lang="es-EC" dirty="0" err="1"/>
              <a:t>click</a:t>
            </a:r>
            <a:r>
              <a:rPr lang="es-EC" dirty="0"/>
              <a:t>&gt; </a:t>
            </a:r>
            <a:r>
              <a:rPr lang="es-EC" dirty="0">
                <a:latin typeface="Arial" panose="020B0604020202020204" pitchFamily="34" charset="0"/>
                <a:ea typeface="Calibri" panose="020F0502020204030204" pitchFamily="34" charset="0"/>
                <a:cs typeface="Arial" panose="020B0604020202020204" pitchFamily="34" charset="0"/>
              </a:rPr>
              <a:t>Identificar nuevos servicios que puedan  ofertar las empresas de telecomunicaciones en el Ecuador para crear nuevas fuentes de ingreso</a:t>
            </a:r>
          </a:p>
          <a:p>
            <a:pPr defTabSz="941923">
              <a:defRPr/>
            </a:pPr>
            <a:r>
              <a:rPr lang="es-EC" b="0" u="none" dirty="0"/>
              <a:t>Para dar respuesta a ese objetivo de negocio, se plantea un </a:t>
            </a:r>
            <a:r>
              <a:rPr lang="es-EC" dirty="0"/>
              <a:t>&lt;</a:t>
            </a:r>
            <a:r>
              <a:rPr lang="es-EC" dirty="0" err="1"/>
              <a:t>click</a:t>
            </a:r>
            <a:r>
              <a:rPr lang="es-EC" dirty="0"/>
              <a:t>&gt; modelo de gestión de información </a:t>
            </a:r>
            <a:r>
              <a:rPr lang="es-ES" altLang="es-ES" dirty="0">
                <a:solidFill>
                  <a:srgbClr val="006600"/>
                </a:solidFill>
                <a:latin typeface="Arial Rounded MT Bold" panose="020F0704030504030204" pitchFamily="34" charset="0"/>
              </a:rPr>
              <a:t>basado en analítica de datos para prospección de clientes, servicios y evolución de las telecomunicaciones en el Ecuador</a:t>
            </a:r>
            <a:endParaRPr lang="es-EC" b="0" u="none" dirty="0"/>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13</a:t>
            </a:fld>
            <a:endParaRPr lang="es-EC"/>
          </a:p>
        </p:txBody>
      </p:sp>
    </p:spTree>
    <p:extLst>
      <p:ext uri="{BB962C8B-B14F-4D97-AF65-F5344CB8AC3E}">
        <p14:creationId xmlns:p14="http://schemas.microsoft.com/office/powerpoint/2010/main" val="3786635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1923">
              <a:defRPr/>
            </a:pPr>
            <a:r>
              <a:rPr lang="es-EC" dirty="0"/>
              <a:t>Una vez identificadas las variables necesarias para definir el modelo analítico, debemos ubicar las fuentes</a:t>
            </a:r>
          </a:p>
          <a:p>
            <a:pPr defTabSz="941923">
              <a:defRPr/>
            </a:pPr>
            <a:r>
              <a:rPr lang="es-EC" dirty="0"/>
              <a:t>&lt;</a:t>
            </a:r>
            <a:r>
              <a:rPr lang="es-EC" dirty="0" err="1"/>
              <a:t>click</a:t>
            </a:r>
            <a:r>
              <a:rPr lang="es-EC" dirty="0"/>
              <a:t>&gt; Datos de un </a:t>
            </a:r>
            <a:r>
              <a:rPr lang="es-EC" b="0" u="none" dirty="0"/>
              <a:t>segmento reducido de  datos históricos de clientes de las empresas de telecomunicaciones</a:t>
            </a:r>
            <a:r>
              <a:rPr lang="es-ES" b="0" u="none" dirty="0"/>
              <a:t> &lt;</a:t>
            </a:r>
            <a:r>
              <a:rPr lang="es-ES" b="0" u="none" dirty="0" err="1"/>
              <a:t>click</a:t>
            </a:r>
            <a:r>
              <a:rPr lang="es-ES" b="0" u="none" dirty="0"/>
              <a:t>&gt; en este caso hacemos uso de fuentes externas gubernamentales.</a:t>
            </a:r>
            <a:endParaRPr lang="es-EC" b="0" u="none" dirty="0"/>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14</a:t>
            </a:fld>
            <a:endParaRPr lang="es-EC"/>
          </a:p>
        </p:txBody>
      </p:sp>
    </p:spTree>
    <p:extLst>
      <p:ext uri="{BB962C8B-B14F-4D97-AF65-F5344CB8AC3E}">
        <p14:creationId xmlns:p14="http://schemas.microsoft.com/office/powerpoint/2010/main" val="3665865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0" dirty="0"/>
              <a:t>Aquí tenemos la visualización de un set de  datos , set que fue conectado, explorado, visualizado, compartido, predictivo y monitoreado por medio de dashboard los cuales se presenta</a:t>
            </a:r>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15</a:t>
            </a:fld>
            <a:endParaRPr lang="es-EC"/>
          </a:p>
        </p:txBody>
      </p:sp>
    </p:spTree>
    <p:extLst>
      <p:ext uri="{BB962C8B-B14F-4D97-AF65-F5344CB8AC3E}">
        <p14:creationId xmlns:p14="http://schemas.microsoft.com/office/powerpoint/2010/main" val="8400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1923">
              <a:defRPr/>
            </a:pPr>
            <a:r>
              <a:rPr lang="es-ES" dirty="0">
                <a:latin typeface="Times New Roman" panose="02020603050405020304" pitchFamily="18" charset="0"/>
                <a:ea typeface="Calibri" panose="020F0502020204030204" pitchFamily="34" charset="0"/>
                <a:cs typeface="Times New Roman" panose="02020603050405020304" pitchFamily="18" charset="0"/>
              </a:rPr>
              <a:t>A continuación, se expone el resultado del análisis de datos e información recopilada en un análisis High – Level de telefonía móvil en Ecuador. </a:t>
            </a:r>
            <a:r>
              <a:rPr lang="es-ES" dirty="0">
                <a:latin typeface="Arial" panose="020B0604020202020204" pitchFamily="34" charset="0"/>
                <a:ea typeface="Calibri" panose="020F0502020204030204" pitchFamily="34" charset="0"/>
                <a:cs typeface="Arial" panose="020B0604020202020204" pitchFamily="34" charset="0"/>
              </a:rPr>
              <a:t>En el Ecuador una operadora de telecomunicaciones trabaja con alrededor de 800 TB anuales de información.  </a:t>
            </a:r>
            <a:endParaRPr lang="es-EC" dirty="0">
              <a:latin typeface="Arial" panose="020B0604020202020204" pitchFamily="34" charset="0"/>
              <a:ea typeface="Calibri" panose="020F0502020204030204" pitchFamily="34" charset="0"/>
              <a:cs typeface="Arial" panose="020B0604020202020204" pitchFamily="34" charset="0"/>
            </a:endParaRP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16</a:t>
            </a:fld>
            <a:endParaRPr lang="es-EC"/>
          </a:p>
        </p:txBody>
      </p:sp>
    </p:spTree>
    <p:extLst>
      <p:ext uri="{BB962C8B-B14F-4D97-AF65-F5344CB8AC3E}">
        <p14:creationId xmlns:p14="http://schemas.microsoft.com/office/powerpoint/2010/main" val="790713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1923">
              <a:defRPr/>
            </a:pPr>
            <a:r>
              <a:rPr lang="es-ES" u="none" dirty="0">
                <a:latin typeface="Times New Roman" panose="02020603050405020304" pitchFamily="18" charset="0"/>
                <a:ea typeface="Calibri" panose="020F0502020204030204" pitchFamily="34" charset="0"/>
              </a:rPr>
              <a:t>En este tablero </a:t>
            </a:r>
            <a:r>
              <a:rPr lang="es-ES" dirty="0">
                <a:latin typeface="Times New Roman" panose="02020603050405020304" pitchFamily="18" charset="0"/>
                <a:ea typeface="Calibri" panose="020F0502020204030204" pitchFamily="34" charset="0"/>
              </a:rPr>
              <a:t> se expone que la tecnología con mayor y menor demanda son LTE y GSM, de un total de tres plataformas celulares: LTE(4G), GSM (2G) y UMTS (3G).</a:t>
            </a:r>
            <a:endParaRPr lang="en-US" sz="1100" dirty="0">
              <a:latin typeface="Arial Rounded MT Bold" panose="020F0704030504030204" pitchFamily="34" charset="0"/>
            </a:endParaRP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17</a:t>
            </a:fld>
            <a:endParaRPr lang="es-EC"/>
          </a:p>
        </p:txBody>
      </p:sp>
    </p:spTree>
    <p:extLst>
      <p:ext uri="{BB962C8B-B14F-4D97-AF65-F5344CB8AC3E}">
        <p14:creationId xmlns:p14="http://schemas.microsoft.com/office/powerpoint/2010/main" val="277820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1923">
              <a:defRPr/>
            </a:pPr>
            <a:r>
              <a:rPr lang="es-ES" sz="1900" dirty="0">
                <a:latin typeface="Times New Roman" panose="02020603050405020304" pitchFamily="18" charset="0"/>
                <a:ea typeface="Calibri" panose="020F0502020204030204" pitchFamily="34" charset="0"/>
                <a:cs typeface="Times New Roman" panose="02020603050405020304" pitchFamily="18" charset="0"/>
              </a:rPr>
              <a:t>En el tablero modelos de dispositivos telefónicos, se constata que los equipos más usados tienen una presencia del 15,27% del total de IMEI disponibles en el mercado.</a:t>
            </a:r>
            <a:endParaRPr lang="es-EC" sz="1900" dirty="0">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18</a:t>
            </a:fld>
            <a:endParaRPr lang="es-EC"/>
          </a:p>
        </p:txBody>
      </p:sp>
    </p:spTree>
    <p:extLst>
      <p:ext uri="{BB962C8B-B14F-4D97-AF65-F5344CB8AC3E}">
        <p14:creationId xmlns:p14="http://schemas.microsoft.com/office/powerpoint/2010/main" val="87560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1923">
              <a:defRPr/>
            </a:pPr>
            <a:r>
              <a:rPr lang="es-EC" sz="1900" dirty="0">
                <a:latin typeface="Times New Roman" panose="02020603050405020304" pitchFamily="18" charset="0"/>
                <a:ea typeface="Calibri" panose="020F0502020204030204" pitchFamily="34" charset="0"/>
                <a:cs typeface="Times New Roman" panose="02020603050405020304" pitchFamily="18" charset="0"/>
              </a:rPr>
              <a:t>La búsqueda de la rentabilización de los datos e información que poseen las empresas de telecomunicaciones, ha generado el aparecimiento de  campañas y promociones empresariales direccionadas a las exigencias de los clientes.</a:t>
            </a:r>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19</a:t>
            </a:fld>
            <a:endParaRPr lang="es-EC"/>
          </a:p>
        </p:txBody>
      </p:sp>
    </p:spTree>
    <p:extLst>
      <p:ext uri="{BB962C8B-B14F-4D97-AF65-F5344CB8AC3E}">
        <p14:creationId xmlns:p14="http://schemas.microsoft.com/office/powerpoint/2010/main" val="405570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1923">
              <a:defRPr/>
            </a:pPr>
            <a:endParaRPr lang="es-EC" dirty="0"/>
          </a:p>
        </p:txBody>
      </p:sp>
      <p:sp>
        <p:nvSpPr>
          <p:cNvPr id="4" name="Marcador de número de diapositiva 3"/>
          <p:cNvSpPr>
            <a:spLocks noGrp="1"/>
          </p:cNvSpPr>
          <p:nvPr>
            <p:ph type="sldNum" sz="quarter" idx="10"/>
          </p:nvPr>
        </p:nvSpPr>
        <p:spPr/>
        <p:txBody>
          <a:bodyPr/>
          <a:lstStyle/>
          <a:p>
            <a:pPr>
              <a:defRPr/>
            </a:pPr>
            <a:fld id="{4296FE62-4979-4F95-A06A-4BF603CABADF}" type="slidenum">
              <a:rPr lang="es-EC" smtClean="0"/>
              <a:pPr>
                <a:defRPr/>
              </a:pPr>
              <a:t>2</a:t>
            </a:fld>
            <a:endParaRPr lang="es-EC"/>
          </a:p>
        </p:txBody>
      </p:sp>
    </p:spTree>
    <p:extLst>
      <p:ext uri="{BB962C8B-B14F-4D97-AF65-F5344CB8AC3E}">
        <p14:creationId xmlns:p14="http://schemas.microsoft.com/office/powerpoint/2010/main" val="3272860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41923">
              <a:defRPr/>
            </a:pPr>
            <a:r>
              <a:rPr lang="es-EC" u="none" dirty="0">
                <a:effectLst/>
                <a:latin typeface="Arial" panose="020B0604020202020204" pitchFamily="34" charset="0"/>
                <a:ea typeface="Calibri" panose="020F0502020204030204" pitchFamily="34" charset="0"/>
                <a:cs typeface="Arial" panose="020B0604020202020204" pitchFamily="34" charset="0"/>
              </a:rPr>
              <a:t>Otra forma novedosa de captar nuevos y más clientes, es levantar medios de localización  que servirán tanto para las empresas de telecomunicaciones como para otras empresas que buscan incrementar sus ingresos. </a:t>
            </a:r>
          </a:p>
          <a:p>
            <a:pPr defTabSz="941923">
              <a:defRPr/>
            </a:pPr>
            <a:r>
              <a:rPr lang="es-EC" u="none" dirty="0">
                <a:effectLst/>
                <a:latin typeface="Arial" panose="020B0604020202020204" pitchFamily="34" charset="0"/>
                <a:ea typeface="Calibri" panose="020F0502020204030204" pitchFamily="34" charset="0"/>
                <a:cs typeface="Arial" panose="020B0604020202020204" pitchFamily="34" charset="0"/>
              </a:rPr>
              <a:t>Localizar a un usuarios o conocer sus preferencias a la hora de comprar puede direccionar diferentes tipos de campañas, en función de promocionar las empresas/sitios  que ahí circundan, siendo esta una propuesta de negocio disruptiva,  que busca captar nuevos y más clientes</a:t>
            </a: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20</a:t>
            </a:fld>
            <a:endParaRPr lang="es-EC"/>
          </a:p>
        </p:txBody>
      </p:sp>
    </p:spTree>
    <p:extLst>
      <p:ext uri="{BB962C8B-B14F-4D97-AF65-F5344CB8AC3E}">
        <p14:creationId xmlns:p14="http://schemas.microsoft.com/office/powerpoint/2010/main" val="1579074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Conclusiones</a:t>
            </a:r>
          </a:p>
          <a:p>
            <a:endParaRPr lang="es-EC" dirty="0"/>
          </a:p>
          <a:p>
            <a:r>
              <a:rPr lang="es-EC" dirty="0"/>
              <a:t>Como conclusiones fundamentales podemos decir….</a:t>
            </a: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21</a:t>
            </a:fld>
            <a:endParaRPr lang="es-EC"/>
          </a:p>
        </p:txBody>
      </p:sp>
    </p:spTree>
    <p:extLst>
      <p:ext uri="{BB962C8B-B14F-4D97-AF65-F5344CB8AC3E}">
        <p14:creationId xmlns:p14="http://schemas.microsoft.com/office/powerpoint/2010/main" val="134394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Las recomendaciones son:</a:t>
            </a:r>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22</a:t>
            </a:fld>
            <a:endParaRPr lang="es-EC"/>
          </a:p>
        </p:txBody>
      </p:sp>
    </p:spTree>
    <p:extLst>
      <p:ext uri="{BB962C8B-B14F-4D97-AF65-F5344CB8AC3E}">
        <p14:creationId xmlns:p14="http://schemas.microsoft.com/office/powerpoint/2010/main" val="3069203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23</a:t>
            </a:fld>
            <a:endParaRPr lang="es-EC"/>
          </a:p>
        </p:txBody>
      </p:sp>
    </p:spTree>
    <p:extLst>
      <p:ext uri="{BB962C8B-B14F-4D97-AF65-F5344CB8AC3E}">
        <p14:creationId xmlns:p14="http://schemas.microsoft.com/office/powerpoint/2010/main" val="287414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3</a:t>
            </a:fld>
            <a:endParaRPr lang="es-EC"/>
          </a:p>
        </p:txBody>
      </p:sp>
    </p:spTree>
    <p:extLst>
      <p:ext uri="{BB962C8B-B14F-4D97-AF65-F5344CB8AC3E}">
        <p14:creationId xmlns:p14="http://schemas.microsoft.com/office/powerpoint/2010/main" val="183824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lnSpcReduction="10000"/>
          </a:bodyPr>
          <a:lstStyle/>
          <a:p>
            <a:pPr defTabSz="941923">
              <a:defRPr/>
            </a:pPr>
            <a:r>
              <a:rPr lang="es-EC" sz="1900" dirty="0">
                <a:latin typeface="Times New Roman" panose="02020603050405020304" pitchFamily="18" charset="0"/>
                <a:ea typeface="Calibri" panose="020F0502020204030204" pitchFamily="34" charset="0"/>
              </a:rPr>
              <a:t>El sector de las telecomunicaciones está cambiando más rápido que nunca.</a:t>
            </a:r>
            <a:r>
              <a:rPr lang="es-ES" dirty="0"/>
              <a:t>&lt;Click&gt; Y </a:t>
            </a:r>
            <a:r>
              <a:rPr lang="es-EC" sz="1900" dirty="0">
                <a:latin typeface="Times New Roman" panose="02020603050405020304" pitchFamily="18" charset="0"/>
              </a:rPr>
              <a:t>l</a:t>
            </a:r>
            <a:r>
              <a:rPr lang="es-EC" sz="1900" dirty="0">
                <a:latin typeface="Times New Roman" panose="02020603050405020304" pitchFamily="18" charset="0"/>
                <a:ea typeface="Calibri" panose="020F0502020204030204" pitchFamily="34" charset="0"/>
              </a:rPr>
              <a:t>a creciente proliferación de competidores obliga a los operadores a considerar nuevas formas de ser relevantes para los clientes y las empresas</a:t>
            </a:r>
            <a:r>
              <a:rPr lang="es-ES" dirty="0"/>
              <a:t>&lt;Click&gt;</a:t>
            </a:r>
            <a:r>
              <a:rPr lang="es-EC" dirty="0"/>
              <a:t>El 81% de los hogares en Ecuador consumen al menos, uno de los 70 servicios OTT disponibles en el país.</a:t>
            </a:r>
            <a:endParaRPr lang="es-EC" dirty="0">
              <a:latin typeface="Arial" panose="020B0604020202020204" pitchFamily="34" charset="0"/>
              <a:cs typeface="Arial" panose="020B0604020202020204" pitchFamily="34" charset="0"/>
            </a:endParaRPr>
          </a:p>
          <a:p>
            <a:pPr defTabSz="941923">
              <a:defRPr/>
            </a:pPr>
            <a:r>
              <a:rPr lang="es-ES" dirty="0"/>
              <a:t>&lt;Click&gt;</a:t>
            </a:r>
            <a:r>
              <a:rPr lang="es-EC" sz="1900" dirty="0">
                <a:latin typeface="Times New Roman" panose="02020603050405020304" pitchFamily="18" charset="0"/>
                <a:ea typeface="Calibri" panose="020F0502020204030204" pitchFamily="34" charset="0"/>
              </a:rPr>
              <a:t>Los servicios OTT son contenido o aplicación que se proporciona al usuario final a  través  de la Internet Pública.</a:t>
            </a:r>
            <a:endParaRPr lang="es-EC" dirty="0">
              <a:latin typeface="Arial" panose="020B0604020202020204" pitchFamily="34" charset="0"/>
              <a:cs typeface="Arial" panose="020B0604020202020204" pitchFamily="34" charset="0"/>
            </a:endParaRPr>
          </a:p>
          <a:p>
            <a:pPr defTabSz="941923">
              <a:defRPr/>
            </a:pPr>
            <a:r>
              <a:rPr lang="es-ES" dirty="0"/>
              <a:t>&lt;Click&gt; No </a:t>
            </a:r>
            <a:r>
              <a:rPr lang="es-EC" sz="1900" dirty="0">
                <a:latin typeface="Times New Roman" panose="02020603050405020304" pitchFamily="18" charset="0"/>
                <a:ea typeface="Calibri" panose="020F0502020204030204" pitchFamily="34" charset="0"/>
              </a:rPr>
              <a:t>requieren de infraestructura o espectro, ni están sujetos al marco regulatorio de las operadoras de telecomunicaciones.</a:t>
            </a:r>
            <a:endParaRPr lang="es-EC" u="none" dirty="0">
              <a:solidFill>
                <a:srgbClr val="FBFFFB"/>
              </a:solidFill>
            </a:endParaRPr>
          </a:p>
          <a:p>
            <a:pPr defTabSz="941923">
              <a:defRPr/>
            </a:pPr>
            <a:r>
              <a:rPr lang="es-ES" dirty="0"/>
              <a:t>&lt;Click&gt; </a:t>
            </a:r>
            <a:r>
              <a:rPr lang="es-EC" sz="1900" dirty="0">
                <a:latin typeface="Times New Roman" panose="02020603050405020304" pitchFamily="18" charset="0"/>
                <a:ea typeface="Calibri" panose="020F0502020204030204" pitchFamily="34" charset="0"/>
                <a:cs typeface="Times New Roman" panose="02020603050405020304" pitchFamily="18" charset="0"/>
              </a:rPr>
              <a:t>Esta situación está obligando a este campo de la tecnología a buscar nuevas estrategias que generen nuevas fuentes de ingreso.</a:t>
            </a:r>
            <a:endParaRPr lang="es-EC" dirty="0"/>
          </a:p>
          <a:p>
            <a:pPr defTabSz="941923">
              <a:defRPr/>
            </a:pPr>
            <a:endParaRPr lang="es-ES" dirty="0"/>
          </a:p>
          <a:p>
            <a:pPr defTabSz="941923">
              <a:defRPr/>
            </a:pPr>
            <a:endParaRPr lang="es-EC" dirty="0"/>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4</a:t>
            </a:fld>
            <a:endParaRPr lang="es-EC"/>
          </a:p>
        </p:txBody>
      </p:sp>
    </p:spTree>
    <p:extLst>
      <p:ext uri="{BB962C8B-B14F-4D97-AF65-F5344CB8AC3E}">
        <p14:creationId xmlns:p14="http://schemas.microsoft.com/office/powerpoint/2010/main" val="306666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pPr algn="ctr"/>
            <a:r>
              <a:rPr lang="es-EC" sz="1900" dirty="0">
                <a:latin typeface="+mj-lt"/>
                <a:ea typeface="Times New Roman" panose="02020603050405020304" pitchFamily="18" charset="0"/>
              </a:rPr>
              <a:t>La problemática nace con la interrogante </a:t>
            </a:r>
            <a:r>
              <a:rPr lang="es-EC" sz="1900" i="1" dirty="0">
                <a:latin typeface="+mj-lt"/>
                <a:ea typeface="MS Mincho" panose="02020609040205080304" pitchFamily="49" charset="-128"/>
              </a:rPr>
              <a:t>Business Intelligence, es la herramienta que puede lograr dar inicio al a</a:t>
            </a:r>
            <a:r>
              <a:rPr lang="es-EC" sz="1900" dirty="0">
                <a:latin typeface="+mj-lt"/>
                <a:ea typeface="Times New Roman" panose="02020603050405020304" pitchFamily="18" charset="0"/>
              </a:rPr>
              <a:t>nálisis de la evolución y mejora de los servicios de telecomunicaciones en Ecuador</a:t>
            </a:r>
            <a:r>
              <a:rPr lang="es-ES" sz="1900" dirty="0">
                <a:latin typeface="Arial" panose="020B0604020202020204" pitchFamily="34" charset="0"/>
                <a:ea typeface="Calibri" panose="020F0502020204030204" pitchFamily="34" charset="0"/>
              </a:rPr>
              <a:t>&lt;</a:t>
            </a:r>
            <a:r>
              <a:rPr lang="es-ES" sz="1900" dirty="0" err="1">
                <a:latin typeface="Arial" panose="020B0604020202020204" pitchFamily="34" charset="0"/>
                <a:ea typeface="Calibri" panose="020F0502020204030204" pitchFamily="34" charset="0"/>
              </a:rPr>
              <a:t>click</a:t>
            </a:r>
            <a:r>
              <a:rPr lang="es-ES" sz="1900" dirty="0">
                <a:latin typeface="Arial" panose="020B0604020202020204" pitchFamily="34" charset="0"/>
                <a:ea typeface="Calibri" panose="020F0502020204030204" pitchFamily="34" charset="0"/>
              </a:rPr>
              <a:t>&gt;  </a:t>
            </a:r>
            <a:endParaRPr lang="es-ES" sz="1900" dirty="0">
              <a:latin typeface="Arial" panose="020B0604020202020204" pitchFamily="34" charset="0"/>
              <a:cs typeface="Times New Roman" panose="02020603050405020304" pitchFamily="18" charset="0"/>
            </a:endParaRPr>
          </a:p>
          <a:p>
            <a:pPr indent="222399" algn="just" defTabSz="941923">
              <a:lnSpc>
                <a:spcPct val="200000"/>
              </a:lnSpc>
              <a:defRPr/>
            </a:pPr>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5</a:t>
            </a:fld>
            <a:endParaRPr lang="es-EC"/>
          </a:p>
        </p:txBody>
      </p:sp>
    </p:spTree>
    <p:extLst>
      <p:ext uri="{BB962C8B-B14F-4D97-AF65-F5344CB8AC3E}">
        <p14:creationId xmlns:p14="http://schemas.microsoft.com/office/powerpoint/2010/main" val="246314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85000" lnSpcReduction="10000"/>
          </a:bodyPr>
          <a:lstStyle/>
          <a:p>
            <a:pPr indent="222399" algn="just">
              <a:lnSpc>
                <a:spcPct val="200000"/>
              </a:lnSpc>
            </a:pPr>
            <a:r>
              <a:rPr lang="es-EC" dirty="0"/>
              <a:t>Como resultado del análisis de la problemática identificada, se hace  explícito sus causas y  efectos, lo cual se presenta en el siguiente Diagrama de Ishikawa.</a:t>
            </a:r>
          </a:p>
          <a:p>
            <a:pPr indent="222399" algn="just">
              <a:lnSpc>
                <a:spcPct val="200000"/>
              </a:lnSpc>
            </a:pPr>
            <a:r>
              <a:rPr lang="es-EC" sz="1900" dirty="0">
                <a:latin typeface="Arial" panose="020B0604020202020204" pitchFamily="34" charset="0"/>
                <a:ea typeface="Calibri" panose="020F0502020204030204" pitchFamily="34" charset="0"/>
                <a:cs typeface="Times New Roman" panose="02020603050405020304" pitchFamily="18" charset="0"/>
              </a:rPr>
              <a:t>&lt;</a:t>
            </a:r>
            <a:r>
              <a:rPr lang="es-EC" sz="1900" dirty="0" err="1">
                <a:latin typeface="Arial" panose="020B0604020202020204" pitchFamily="34" charset="0"/>
                <a:ea typeface="Calibri" panose="020F0502020204030204" pitchFamily="34" charset="0"/>
                <a:cs typeface="Times New Roman" panose="02020603050405020304" pitchFamily="18" charset="0"/>
              </a:rPr>
              <a:t>click</a:t>
            </a:r>
            <a:r>
              <a:rPr lang="es-EC" sz="1900" dirty="0">
                <a:latin typeface="Arial" panose="020B0604020202020204" pitchFamily="34" charset="0"/>
                <a:ea typeface="Calibri" panose="020F0502020204030204" pitchFamily="34" charset="0"/>
                <a:cs typeface="Times New Roman" panose="02020603050405020304" pitchFamily="18" charset="0"/>
              </a:rPr>
              <a:t>&gt;</a:t>
            </a:r>
            <a:r>
              <a:rPr lang="es-ES" sz="1900" dirty="0">
                <a:latin typeface="Arial" panose="020B0604020202020204" pitchFamily="34" charset="0"/>
                <a:ea typeface="Calibri" panose="020F0502020204030204" pitchFamily="34" charset="0"/>
                <a:cs typeface="Times New Roman" panose="02020603050405020304" pitchFamily="18" charset="0"/>
              </a:rPr>
              <a:t>El presente proyecto abarca varios frentes, de entre ellos la necesidad generar nuevas fuentes de ingresos para las empresas de telecomunicaciones a través de la monetización de los datos, considerando que los consumidores son cada vez mas exigentes y demandan que se realice un análisis sobre su comportamiento  </a:t>
            </a:r>
            <a:r>
              <a:rPr lang="es-EC" sz="1900" dirty="0">
                <a:latin typeface="Arial" panose="020B0604020202020204" pitchFamily="34" charset="0"/>
                <a:ea typeface="Calibri" panose="020F0502020204030204" pitchFamily="34" charset="0"/>
                <a:cs typeface="Times New Roman" panose="02020603050405020304" pitchFamily="18" charset="0"/>
              </a:rPr>
              <a:t>&lt;</a:t>
            </a:r>
            <a:r>
              <a:rPr lang="es-EC" sz="1900" dirty="0" err="1">
                <a:latin typeface="Arial" panose="020B0604020202020204" pitchFamily="34" charset="0"/>
                <a:ea typeface="Calibri" panose="020F0502020204030204" pitchFamily="34" charset="0"/>
                <a:cs typeface="Times New Roman" panose="02020603050405020304" pitchFamily="18" charset="0"/>
              </a:rPr>
              <a:t>click</a:t>
            </a:r>
            <a:r>
              <a:rPr lang="es-EC" sz="1900" dirty="0">
                <a:latin typeface="Arial" panose="020B0604020202020204" pitchFamily="34" charset="0"/>
                <a:ea typeface="Calibri" panose="020F0502020204030204" pitchFamily="34" charset="0"/>
                <a:cs typeface="Times New Roman" panose="02020603050405020304" pitchFamily="18" charset="0"/>
              </a:rPr>
              <a:t>&gt;</a:t>
            </a:r>
            <a:endParaRPr lang="es-EC" sz="1900" dirty="0">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6</a:t>
            </a:fld>
            <a:endParaRPr lang="es-EC"/>
          </a:p>
        </p:txBody>
      </p:sp>
    </p:spTree>
    <p:extLst>
      <p:ext uri="{BB962C8B-B14F-4D97-AF65-F5344CB8AC3E}">
        <p14:creationId xmlns:p14="http://schemas.microsoft.com/office/powerpoint/2010/main" val="417843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C" dirty="0"/>
          </a:p>
          <a:p>
            <a:r>
              <a:rPr lang="es-EC" dirty="0"/>
              <a:t>El objetivo general del presente proyecto de investigación es: </a:t>
            </a:r>
            <a:r>
              <a:rPr lang="es-EC" dirty="0">
                <a:latin typeface="Arial" panose="020B0604020202020204" pitchFamily="34" charset="0"/>
                <a:ea typeface="Calibri" panose="020F0502020204030204" pitchFamily="34" charset="0"/>
                <a:cs typeface="Arial" panose="020B0604020202020204" pitchFamily="34" charset="0"/>
              </a:rPr>
              <a:t>Utilizar Business Intelligence para identificar nuevos servicios que podrían ofertar las empresas de telecomunicaciones en el Ecuador para crear nuevas fuentes de ingreso</a:t>
            </a:r>
            <a:r>
              <a:rPr lang="es-EC" dirty="0"/>
              <a:t>&lt;</a:t>
            </a:r>
            <a:r>
              <a:rPr lang="es-EC" dirty="0" err="1"/>
              <a:t>click</a:t>
            </a:r>
            <a:r>
              <a:rPr lang="es-EC" dirty="0"/>
              <a:t>&gt; </a:t>
            </a:r>
            <a:r>
              <a:rPr lang="es-ES" dirty="0"/>
              <a:t>, basándose en  los  datos  e información que circunda en su red </a:t>
            </a:r>
            <a:r>
              <a:rPr lang="es-EC" dirty="0"/>
              <a:t>&lt;</a:t>
            </a:r>
            <a:r>
              <a:rPr lang="es-EC" dirty="0" err="1"/>
              <a:t>click</a:t>
            </a:r>
            <a:r>
              <a:rPr lang="es-EC" dirty="0"/>
              <a:t>&gt;</a:t>
            </a:r>
            <a:r>
              <a:rPr lang="es-ES" dirty="0"/>
              <a:t> con el propósito de incrementar los  ingresos de las empresas de telecomunicaciones </a:t>
            </a:r>
            <a:r>
              <a:rPr lang="es-EC" dirty="0"/>
              <a:t>&lt;</a:t>
            </a:r>
            <a:r>
              <a:rPr lang="es-EC" dirty="0" err="1"/>
              <a:t>click</a:t>
            </a:r>
            <a:r>
              <a:rPr lang="es-EC" dirty="0"/>
              <a:t>&gt; </a:t>
            </a:r>
          </a:p>
          <a:p>
            <a:pPr defTabSz="941923">
              <a:defRPr/>
            </a:pPr>
            <a:endParaRPr lang="es-EC" dirty="0"/>
          </a:p>
          <a:p>
            <a:pPr defTabSz="941923">
              <a:defRPr/>
            </a:pPr>
            <a:r>
              <a:rPr lang="es-EC" dirty="0"/>
              <a:t>Para hacer alcanzable el objetivo general se desarrollan los siguientes OE</a:t>
            </a:r>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7</a:t>
            </a:fld>
            <a:endParaRPr lang="es-EC"/>
          </a:p>
        </p:txBody>
      </p:sp>
    </p:spTree>
    <p:extLst>
      <p:ext uri="{BB962C8B-B14F-4D97-AF65-F5344CB8AC3E}">
        <p14:creationId xmlns:p14="http://schemas.microsoft.com/office/powerpoint/2010/main" val="213416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Los objetivos específicos son:</a:t>
            </a:r>
          </a:p>
          <a:p>
            <a:r>
              <a:rPr lang="es-EC" dirty="0"/>
              <a:t>&lt;</a:t>
            </a:r>
            <a:r>
              <a:rPr lang="es-EC" dirty="0" err="1"/>
              <a:t>click</a:t>
            </a:r>
            <a:r>
              <a:rPr lang="es-EC" dirty="0"/>
              <a:t>&gt; </a:t>
            </a:r>
            <a:r>
              <a:rPr lang="es-EC" b="1" dirty="0"/>
              <a:t>1:</a:t>
            </a:r>
            <a:r>
              <a:rPr lang="es-EC" dirty="0"/>
              <a:t> </a:t>
            </a:r>
            <a:r>
              <a:rPr lang="es-EC" u="none" dirty="0">
                <a:effectLst/>
                <a:latin typeface="Arial" panose="020B0604020202020204" pitchFamily="34" charset="0"/>
                <a:ea typeface="Calibri" panose="020F0502020204030204" pitchFamily="34" charset="0"/>
                <a:cs typeface="Arial" panose="020B0604020202020204" pitchFamily="34" charset="0"/>
              </a:rPr>
              <a:t>Realizar una revisión de la literatura para determinar posibles soluciones y recomendaciones existentes para analizar la evolución de los servicios de telecomunicaciones.</a:t>
            </a:r>
          </a:p>
          <a:p>
            <a:r>
              <a:rPr lang="es-EC" dirty="0"/>
              <a:t>&lt;</a:t>
            </a:r>
            <a:r>
              <a:rPr lang="es-EC" dirty="0" err="1"/>
              <a:t>click</a:t>
            </a:r>
            <a:r>
              <a:rPr lang="es-EC" dirty="0"/>
              <a:t>&gt; </a:t>
            </a:r>
            <a:r>
              <a:rPr lang="es-ES" b="1" dirty="0">
                <a:latin typeface="Arial Rounded MT Bold" panose="020F0704030504030204" pitchFamily="34" charset="0"/>
              </a:rPr>
              <a:t>2:</a:t>
            </a:r>
            <a:r>
              <a:rPr lang="es-EC" dirty="0">
                <a:latin typeface="Times New Roman" panose="02020603050405020304" pitchFamily="18" charset="0"/>
                <a:ea typeface="Calibri" panose="020F0502020204030204" pitchFamily="34" charset="0"/>
              </a:rPr>
              <a:t>Determinar modelos de BI idóneos para analizar mejoras en los servicios de telecomunicaciones</a:t>
            </a:r>
            <a:r>
              <a:rPr lang="es-ES" dirty="0">
                <a:latin typeface="Arial Rounded MT Bold" panose="020F0704030504030204" pitchFamily="34" charset="0"/>
              </a:rPr>
              <a:t>.</a:t>
            </a:r>
            <a:endParaRPr lang="en-US" dirty="0">
              <a:latin typeface="Arial Rounded MT Bold" panose="020F0704030504030204" pitchFamily="34" charset="0"/>
            </a:endParaRPr>
          </a:p>
          <a:p>
            <a:pPr defTabSz="941923">
              <a:defRPr/>
            </a:pPr>
            <a:r>
              <a:rPr lang="es-EC" dirty="0"/>
              <a:t>&lt;</a:t>
            </a:r>
            <a:r>
              <a:rPr lang="es-EC" dirty="0" err="1"/>
              <a:t>click</a:t>
            </a:r>
            <a:r>
              <a:rPr lang="es-EC" dirty="0"/>
              <a:t>&gt; </a:t>
            </a:r>
            <a:r>
              <a:rPr lang="es-ES" b="1" dirty="0">
                <a:latin typeface="Arial Rounded MT Bold" panose="020F0704030504030204" pitchFamily="34" charset="0"/>
              </a:rPr>
              <a:t>3:</a:t>
            </a:r>
            <a:r>
              <a:rPr lang="es-EC" dirty="0">
                <a:latin typeface="Times New Roman" panose="02020603050405020304" pitchFamily="18" charset="0"/>
                <a:ea typeface="Calibri" panose="020F0502020204030204" pitchFamily="34" charset="0"/>
              </a:rPr>
              <a:t>Evaluar mediante un caso de estudio, los resultados obtenidos luego de utilizar un modelo de BI</a:t>
            </a:r>
            <a:r>
              <a:rPr lang="es-ES" dirty="0">
                <a:latin typeface="Arial Rounded MT Bold" panose="020F0704030504030204" pitchFamily="34" charset="0"/>
              </a:rPr>
              <a:t>.</a:t>
            </a:r>
            <a:endParaRPr lang="en-US" dirty="0">
              <a:latin typeface="Arial Rounded MT Bold" panose="020F0704030504030204" pitchFamily="34" charset="0"/>
            </a:endParaRPr>
          </a:p>
          <a:p>
            <a:pPr defTabSz="941923">
              <a:defRPr/>
            </a:pPr>
            <a:endParaRPr lang="es-EC" dirty="0"/>
          </a:p>
          <a:p>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8</a:t>
            </a:fld>
            <a:endParaRPr lang="es-EC"/>
          </a:p>
        </p:txBody>
      </p:sp>
    </p:spTree>
    <p:extLst>
      <p:ext uri="{BB962C8B-B14F-4D97-AF65-F5344CB8AC3E}">
        <p14:creationId xmlns:p14="http://schemas.microsoft.com/office/powerpoint/2010/main" val="262424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hipótesis planteada en este caso es:</a:t>
            </a:r>
          </a:p>
          <a:p>
            <a:r>
              <a:rPr lang="es-EC" dirty="0"/>
              <a:t>&lt;</a:t>
            </a:r>
            <a:r>
              <a:rPr lang="es-EC" dirty="0" err="1"/>
              <a:t>click</a:t>
            </a:r>
            <a:r>
              <a:rPr lang="es-EC" dirty="0"/>
              <a:t>&gt; </a:t>
            </a:r>
            <a:r>
              <a:rPr lang="es-EC" sz="1900" dirty="0">
                <a:latin typeface="Times New Roman" panose="02020603050405020304" pitchFamily="18" charset="0"/>
                <a:ea typeface="Calibri" panose="020F0502020204030204" pitchFamily="34" charset="0"/>
              </a:rPr>
              <a:t>La incorporación de Business Intelligence al campo de las telecomunicaciones permitirá analizar la evolución, desarrollo y mejora que logran estas tecnologías una vez que se realiza un análisis de los datos que poseen</a:t>
            </a:r>
            <a:r>
              <a:rPr lang="es-EC" dirty="0"/>
              <a:t>&lt;</a:t>
            </a:r>
            <a:r>
              <a:rPr lang="es-EC" dirty="0" err="1"/>
              <a:t>click</a:t>
            </a:r>
            <a:r>
              <a:rPr lang="es-EC" dirty="0"/>
              <a:t>&gt; La Variable Dependiente : </a:t>
            </a:r>
            <a:r>
              <a:rPr lang="es-EC" sz="1900" dirty="0">
                <a:latin typeface="Calibri" panose="020F0502020204030204" pitchFamily="34" charset="0"/>
                <a:ea typeface="Calibri" panose="020F0502020204030204" pitchFamily="34" charset="0"/>
                <a:cs typeface="Times New Roman" panose="02020603050405020304" pitchFamily="18" charset="0"/>
              </a:rPr>
              <a:t>servicios propuestos.</a:t>
            </a:r>
            <a:endParaRPr lang="es-EC" dirty="0"/>
          </a:p>
          <a:p>
            <a:pPr defTabSz="941923">
              <a:defRPr/>
            </a:pPr>
            <a:r>
              <a:rPr lang="es-EC" dirty="0"/>
              <a:t>&lt;</a:t>
            </a:r>
            <a:r>
              <a:rPr lang="es-EC" dirty="0" err="1"/>
              <a:t>click</a:t>
            </a:r>
            <a:r>
              <a:rPr lang="es-EC" dirty="0"/>
              <a:t>&gt; La Variable independiente : </a:t>
            </a:r>
            <a:r>
              <a:rPr lang="es-EC" sz="1900" dirty="0">
                <a:latin typeface="Times New Roman" panose="02020603050405020304" pitchFamily="18" charset="0"/>
                <a:ea typeface="Times New Roman" panose="02020603050405020304" pitchFamily="18" charset="0"/>
              </a:rPr>
              <a:t>datos históricos de las empresas de telecomunicaciones.</a:t>
            </a:r>
          </a:p>
          <a:p>
            <a:pPr defTabSz="941923">
              <a:defRPr/>
            </a:pPr>
            <a:endParaRPr lang="es-EC" dirty="0"/>
          </a:p>
        </p:txBody>
      </p:sp>
      <p:sp>
        <p:nvSpPr>
          <p:cNvPr id="4" name="Marcador de número de diapositiva 3"/>
          <p:cNvSpPr>
            <a:spLocks noGrp="1"/>
          </p:cNvSpPr>
          <p:nvPr>
            <p:ph type="sldNum" sz="quarter" idx="5"/>
          </p:nvPr>
        </p:nvSpPr>
        <p:spPr/>
        <p:txBody>
          <a:bodyPr/>
          <a:lstStyle/>
          <a:p>
            <a:pPr>
              <a:defRPr/>
            </a:pPr>
            <a:fld id="{4296FE62-4979-4F95-A06A-4BF603CABADF}" type="slidenum">
              <a:rPr lang="es-EC" smtClean="0"/>
              <a:pPr>
                <a:defRPr/>
              </a:pPr>
              <a:t>9</a:t>
            </a:fld>
            <a:endParaRPr lang="es-EC"/>
          </a:p>
        </p:txBody>
      </p:sp>
    </p:spTree>
    <p:extLst>
      <p:ext uri="{BB962C8B-B14F-4D97-AF65-F5344CB8AC3E}">
        <p14:creationId xmlns:p14="http://schemas.microsoft.com/office/powerpoint/2010/main" val="1639492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userDrawn="1"/>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270" name="CorelDRAW" r:id="rId3" imgW="7762646" imgH="4551274" progId="CorelDRAW.Graphic.12">
                  <p:embed/>
                </p:oleObj>
              </mc:Choice>
              <mc:Fallback>
                <p:oleObj name="CorelDRAW" r:id="rId3" imgW="7762646" imgH="4551274" progId="CorelDRAW.Graphic.12">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sz="1400"/>
          </a:p>
        </p:txBody>
      </p:sp>
      <p:sp>
        <p:nvSpPr>
          <p:cNvPr id="4" name="Rectangle 25"/>
          <p:cNvSpPr>
            <a:spLocks noChangeArrowheads="1"/>
          </p:cNvSpPr>
          <p:nvPr userDrawn="1"/>
        </p:nvSpPr>
        <p:spPr bwMode="auto">
          <a:xfrm>
            <a:off x="4165600" y="6245225"/>
            <a:ext cx="3860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defRPr/>
            </a:pPr>
            <a:endParaRPr lang="es-ES" altLang="es-ES" sz="1400"/>
          </a:p>
        </p:txBody>
      </p:sp>
      <p:sp>
        <p:nvSpPr>
          <p:cNvPr id="5" name="Rectangle 26"/>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sz="1400"/>
          </a:p>
        </p:txBody>
      </p:sp>
      <p:sp>
        <p:nvSpPr>
          <p:cNvPr id="6" name="Rectangle 27"/>
          <p:cNvSpPr>
            <a:spLocks noChangeArrowheads="1"/>
          </p:cNvSpPr>
          <p:nvPr userDrawn="1"/>
        </p:nvSpPr>
        <p:spPr bwMode="auto">
          <a:xfrm>
            <a:off x="4095751" y="2286000"/>
            <a:ext cx="3860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defRPr/>
            </a:pPr>
            <a:endParaRPr lang="es-ES" altLang="es-ES" sz="1400"/>
          </a:p>
        </p:txBody>
      </p:sp>
      <p:pic>
        <p:nvPicPr>
          <p:cNvPr id="7" name="Picture 3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728781" y="5045075"/>
            <a:ext cx="2396739" cy="5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descr="pie de pagina espe.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864226"/>
            <a:ext cx="12192000" cy="1065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3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57718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82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399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A6299-5FA9-4EBA-8035-8097F88C865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75E73C4D-712E-41E7-AC99-14174BA41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226F9E54-CC6C-4ADF-BE4A-0522FF0920CC}"/>
              </a:ext>
            </a:extLst>
          </p:cNvPr>
          <p:cNvSpPr>
            <a:spLocks noGrp="1"/>
          </p:cNvSpPr>
          <p:nvPr>
            <p:ph type="dt" sz="half" idx="10"/>
          </p:nvPr>
        </p:nvSpPr>
        <p:spPr/>
        <p:txBody>
          <a:bodyPr/>
          <a:lstStyle/>
          <a:p>
            <a:endParaRPr lang="en-US"/>
          </a:p>
        </p:txBody>
      </p:sp>
      <p:sp>
        <p:nvSpPr>
          <p:cNvPr id="5" name="Marcador de pie de página 4">
            <a:extLst>
              <a:ext uri="{FF2B5EF4-FFF2-40B4-BE49-F238E27FC236}">
                <a16:creationId xmlns:a16="http://schemas.microsoft.com/office/drawing/2014/main" id="{5EC0E88C-70CA-4C7F-9E70-574857ED3ED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AF1E0C8-39CB-40D2-B04B-2250E408C90C}"/>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1610683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5CC36-0A49-4636-A241-EFAB8653E87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26A17B2-0023-402C-81BC-A0FF46EF6FB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1D1B9E1-51BA-4D20-8824-CD81050E9F73}"/>
              </a:ext>
            </a:extLst>
          </p:cNvPr>
          <p:cNvSpPr>
            <a:spLocks noGrp="1"/>
          </p:cNvSpPr>
          <p:nvPr>
            <p:ph type="dt" sz="half" idx="10"/>
          </p:nvPr>
        </p:nvSpPr>
        <p:spPr/>
        <p:txBody>
          <a:bodyPr/>
          <a:lstStyle/>
          <a:p>
            <a:endParaRPr lang="en-US"/>
          </a:p>
        </p:txBody>
      </p:sp>
      <p:sp>
        <p:nvSpPr>
          <p:cNvPr id="5" name="Marcador de pie de página 4">
            <a:extLst>
              <a:ext uri="{FF2B5EF4-FFF2-40B4-BE49-F238E27FC236}">
                <a16:creationId xmlns:a16="http://schemas.microsoft.com/office/drawing/2014/main" id="{5F18EE78-829D-4AA1-8E41-03B8EBAD697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810FFB0-9618-4626-8B99-8B5C3CD66BB7}"/>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274897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C5B7B-824A-4C85-96FA-133F9AB06AE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DE9F4B49-C03C-421D-9BB1-D1134F917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404F4C6-7974-486B-8C6C-0867C9CA0C61}"/>
              </a:ext>
            </a:extLst>
          </p:cNvPr>
          <p:cNvSpPr>
            <a:spLocks noGrp="1"/>
          </p:cNvSpPr>
          <p:nvPr>
            <p:ph type="dt" sz="half" idx="10"/>
          </p:nvPr>
        </p:nvSpPr>
        <p:spPr/>
        <p:txBody>
          <a:bodyPr/>
          <a:lstStyle/>
          <a:p>
            <a:endParaRPr lang="en-US"/>
          </a:p>
        </p:txBody>
      </p:sp>
      <p:sp>
        <p:nvSpPr>
          <p:cNvPr id="5" name="Marcador de pie de página 4">
            <a:extLst>
              <a:ext uri="{FF2B5EF4-FFF2-40B4-BE49-F238E27FC236}">
                <a16:creationId xmlns:a16="http://schemas.microsoft.com/office/drawing/2014/main" id="{CBFFD2C2-0AA3-442E-91ED-94CF1EB200B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46CC60A-229A-4DE2-8F37-B30C44165A9D}"/>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144154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62905-36D5-4352-9925-976D3816B0B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E41EDFD-860F-4A50-A57F-A8A055E06A9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56B4F8FB-4A48-423D-8D8C-3ABE247E769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2C63DE67-FFFA-48CE-81D2-AC9EE07EB561}"/>
              </a:ext>
            </a:extLst>
          </p:cNvPr>
          <p:cNvSpPr>
            <a:spLocks noGrp="1"/>
          </p:cNvSpPr>
          <p:nvPr>
            <p:ph type="dt" sz="half" idx="10"/>
          </p:nvPr>
        </p:nvSpPr>
        <p:spPr/>
        <p:txBody>
          <a:bodyPr/>
          <a:lstStyle/>
          <a:p>
            <a:endParaRPr lang="en-US"/>
          </a:p>
        </p:txBody>
      </p:sp>
      <p:sp>
        <p:nvSpPr>
          <p:cNvPr id="6" name="Marcador de pie de página 5">
            <a:extLst>
              <a:ext uri="{FF2B5EF4-FFF2-40B4-BE49-F238E27FC236}">
                <a16:creationId xmlns:a16="http://schemas.microsoft.com/office/drawing/2014/main" id="{BD5F469B-71B2-4420-A806-E6666B65AB6E}"/>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84F51419-1E4D-425B-8252-7B2837C4F091}"/>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2853656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0352A-1594-4EB7-AB67-781E407A5C7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B9AA9F4A-B0B1-4F8D-A002-4E5AFF998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CD38D0-E865-45D4-B548-CA614DD2043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95614800-03FA-4DBA-8706-C10D300E1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37775B3-730B-41B3-88E6-721CC5C82DD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57301FA7-3EAA-4CE9-8ABA-BACC42F36BC8}"/>
              </a:ext>
            </a:extLst>
          </p:cNvPr>
          <p:cNvSpPr>
            <a:spLocks noGrp="1"/>
          </p:cNvSpPr>
          <p:nvPr>
            <p:ph type="dt" sz="half" idx="10"/>
          </p:nvPr>
        </p:nvSpPr>
        <p:spPr/>
        <p:txBody>
          <a:bodyPr/>
          <a:lstStyle/>
          <a:p>
            <a:endParaRPr lang="en-US"/>
          </a:p>
        </p:txBody>
      </p:sp>
      <p:sp>
        <p:nvSpPr>
          <p:cNvPr id="8" name="Marcador de pie de página 7">
            <a:extLst>
              <a:ext uri="{FF2B5EF4-FFF2-40B4-BE49-F238E27FC236}">
                <a16:creationId xmlns:a16="http://schemas.microsoft.com/office/drawing/2014/main" id="{8EF63A58-6E58-4ABB-B2A7-7E3A893A319D}"/>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C7F9D656-C150-4854-BAFD-E5304DA3E00A}"/>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2053638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76D9D-1611-46EC-B37F-6736AF2F377B}"/>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9E5FBB7B-8034-4F0F-A4FC-75B0EA42CCC1}"/>
              </a:ext>
            </a:extLst>
          </p:cNvPr>
          <p:cNvSpPr>
            <a:spLocks noGrp="1"/>
          </p:cNvSpPr>
          <p:nvPr>
            <p:ph type="dt" sz="half" idx="10"/>
          </p:nvPr>
        </p:nvSpPr>
        <p:spPr/>
        <p:txBody>
          <a:bodyPr/>
          <a:lstStyle/>
          <a:p>
            <a:endParaRPr lang="en-US"/>
          </a:p>
        </p:txBody>
      </p:sp>
      <p:sp>
        <p:nvSpPr>
          <p:cNvPr id="4" name="Marcador de pie de página 3">
            <a:extLst>
              <a:ext uri="{FF2B5EF4-FFF2-40B4-BE49-F238E27FC236}">
                <a16:creationId xmlns:a16="http://schemas.microsoft.com/office/drawing/2014/main" id="{CD1BA594-8523-48D5-853A-997C9D8186F2}"/>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8B6B61C1-C58D-42E9-B859-F65C5896777F}"/>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2437032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4226684-BB37-43A0-872B-61B0060BF2E9}"/>
              </a:ext>
            </a:extLst>
          </p:cNvPr>
          <p:cNvSpPr>
            <a:spLocks noGrp="1"/>
          </p:cNvSpPr>
          <p:nvPr>
            <p:ph type="dt" sz="half" idx="10"/>
          </p:nvPr>
        </p:nvSpPr>
        <p:spPr/>
        <p:txBody>
          <a:bodyPr/>
          <a:lstStyle/>
          <a:p>
            <a:endParaRPr lang="en-US"/>
          </a:p>
        </p:txBody>
      </p:sp>
      <p:sp>
        <p:nvSpPr>
          <p:cNvPr id="3" name="Marcador de pie de página 2">
            <a:extLst>
              <a:ext uri="{FF2B5EF4-FFF2-40B4-BE49-F238E27FC236}">
                <a16:creationId xmlns:a16="http://schemas.microsoft.com/office/drawing/2014/main" id="{60BA5717-C28C-4752-B404-AC11522A9B84}"/>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E288564F-756F-410B-AD79-E8478C832946}"/>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374000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69217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6B127-8DA3-4814-9005-5A96831135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3081686-F528-40AA-895A-CDEC3BF4F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C4B78836-6B2E-4C14-84D3-CCB006B14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D0F7D98-5DE7-4010-9816-1CF153441919}"/>
              </a:ext>
            </a:extLst>
          </p:cNvPr>
          <p:cNvSpPr>
            <a:spLocks noGrp="1"/>
          </p:cNvSpPr>
          <p:nvPr>
            <p:ph type="dt" sz="half" idx="10"/>
          </p:nvPr>
        </p:nvSpPr>
        <p:spPr/>
        <p:txBody>
          <a:bodyPr/>
          <a:lstStyle/>
          <a:p>
            <a:endParaRPr lang="en-US"/>
          </a:p>
        </p:txBody>
      </p:sp>
      <p:sp>
        <p:nvSpPr>
          <p:cNvPr id="6" name="Marcador de pie de página 5">
            <a:extLst>
              <a:ext uri="{FF2B5EF4-FFF2-40B4-BE49-F238E27FC236}">
                <a16:creationId xmlns:a16="http://schemas.microsoft.com/office/drawing/2014/main" id="{D52B4B51-9C5F-4C13-8483-B98941B659D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2ADBB84C-718B-4E73-BF96-7D3997820B6E}"/>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2861454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AB347-0D0B-46F3-99B8-73698FD13C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DDFCD0CA-5ACD-448F-8E78-E09ACFB050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D03EC23B-4507-4A61-A2CA-6C0E58F37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00ED9D1-A61D-4012-A102-85FF760AE45F}"/>
              </a:ext>
            </a:extLst>
          </p:cNvPr>
          <p:cNvSpPr>
            <a:spLocks noGrp="1"/>
          </p:cNvSpPr>
          <p:nvPr>
            <p:ph type="dt" sz="half" idx="10"/>
          </p:nvPr>
        </p:nvSpPr>
        <p:spPr/>
        <p:txBody>
          <a:bodyPr/>
          <a:lstStyle/>
          <a:p>
            <a:endParaRPr lang="en-US"/>
          </a:p>
        </p:txBody>
      </p:sp>
      <p:sp>
        <p:nvSpPr>
          <p:cNvPr id="6" name="Marcador de pie de página 5">
            <a:extLst>
              <a:ext uri="{FF2B5EF4-FFF2-40B4-BE49-F238E27FC236}">
                <a16:creationId xmlns:a16="http://schemas.microsoft.com/office/drawing/2014/main" id="{28CB6DC8-C67C-4FA2-B3F1-72C48A230B31}"/>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6B955390-2BBF-487E-A5E1-BBEDCD9B9238}"/>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179597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5E2D8-6E7A-4B31-8317-328D0AD1261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B4B4ABDA-D69F-4325-AEFB-FDDDF34ADA2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E2C6E81-26D0-4885-AC0A-9DA93571B59F}"/>
              </a:ext>
            </a:extLst>
          </p:cNvPr>
          <p:cNvSpPr>
            <a:spLocks noGrp="1"/>
          </p:cNvSpPr>
          <p:nvPr>
            <p:ph type="dt" sz="half" idx="10"/>
          </p:nvPr>
        </p:nvSpPr>
        <p:spPr/>
        <p:txBody>
          <a:bodyPr/>
          <a:lstStyle/>
          <a:p>
            <a:endParaRPr lang="en-US"/>
          </a:p>
        </p:txBody>
      </p:sp>
      <p:sp>
        <p:nvSpPr>
          <p:cNvPr id="5" name="Marcador de pie de página 4">
            <a:extLst>
              <a:ext uri="{FF2B5EF4-FFF2-40B4-BE49-F238E27FC236}">
                <a16:creationId xmlns:a16="http://schemas.microsoft.com/office/drawing/2014/main" id="{7A7A5C59-69B7-4077-87A1-31A9FDF4B58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DF5E6E07-054E-46B2-B0B8-ACE2DA8E45AA}"/>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1755140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AC16FA-5541-478C-B8C0-5C37FC93A86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04635EA4-8401-4DAE-800C-EB821DD1741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E772B7E-C9EC-4A08-A284-FE248734AC11}"/>
              </a:ext>
            </a:extLst>
          </p:cNvPr>
          <p:cNvSpPr>
            <a:spLocks noGrp="1"/>
          </p:cNvSpPr>
          <p:nvPr>
            <p:ph type="dt" sz="half" idx="10"/>
          </p:nvPr>
        </p:nvSpPr>
        <p:spPr/>
        <p:txBody>
          <a:bodyPr/>
          <a:lstStyle/>
          <a:p>
            <a:endParaRPr lang="en-US"/>
          </a:p>
        </p:txBody>
      </p:sp>
      <p:sp>
        <p:nvSpPr>
          <p:cNvPr id="5" name="Marcador de pie de página 4">
            <a:extLst>
              <a:ext uri="{FF2B5EF4-FFF2-40B4-BE49-F238E27FC236}">
                <a16:creationId xmlns:a16="http://schemas.microsoft.com/office/drawing/2014/main" id="{72D282A4-1457-4D99-85AD-84B10698BDE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37885FC-8AE1-42AA-8C16-B18E9B193467}"/>
              </a:ext>
            </a:extLst>
          </p:cNvPr>
          <p:cNvSpPr>
            <a:spLocks noGrp="1"/>
          </p:cNvSpPr>
          <p:nvPr>
            <p:ph type="sldNum" sz="quarter" idx="12"/>
          </p:nvPr>
        </p:nvSpPr>
        <p:spPr/>
        <p:txBody>
          <a:bodyPr/>
          <a:lstStyle/>
          <a:p>
            <a:fld id="{4CF662B8-7DA8-456A-85D3-8F2BB9597AB7}" type="slidenum">
              <a:rPr lang="en-US" smtClean="0"/>
              <a:t>‹Nº›</a:t>
            </a:fld>
            <a:endParaRPr lang="en-US"/>
          </a:p>
        </p:txBody>
      </p:sp>
    </p:spTree>
    <p:extLst>
      <p:ext uri="{BB962C8B-B14F-4D97-AF65-F5344CB8AC3E}">
        <p14:creationId xmlns:p14="http://schemas.microsoft.com/office/powerpoint/2010/main" val="2684867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userDrawn="1"/>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294" name="CorelDRAW" r:id="rId3" imgW="7762646" imgH="4551274" progId="CorelDRAW.Graphic.12">
                  <p:embed/>
                </p:oleObj>
              </mc:Choice>
              <mc:Fallback>
                <p:oleObj name="CorelDRAW" r:id="rId3" imgW="7762646" imgH="4551274" progId="CorelDRAW.Graphic.12">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sz="1400"/>
          </a:p>
        </p:txBody>
      </p:sp>
      <p:sp>
        <p:nvSpPr>
          <p:cNvPr id="4" name="Rectangle 25"/>
          <p:cNvSpPr>
            <a:spLocks noChangeArrowheads="1"/>
          </p:cNvSpPr>
          <p:nvPr userDrawn="1"/>
        </p:nvSpPr>
        <p:spPr bwMode="auto">
          <a:xfrm>
            <a:off x="4165600" y="6245225"/>
            <a:ext cx="3860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defRPr/>
            </a:pPr>
            <a:endParaRPr lang="es-ES" altLang="es-ES" sz="1400"/>
          </a:p>
        </p:txBody>
      </p:sp>
      <p:sp>
        <p:nvSpPr>
          <p:cNvPr id="5" name="Rectangle 26"/>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sz="1400"/>
          </a:p>
        </p:txBody>
      </p:sp>
      <p:sp>
        <p:nvSpPr>
          <p:cNvPr id="6" name="Rectangle 27"/>
          <p:cNvSpPr>
            <a:spLocks noChangeArrowheads="1"/>
          </p:cNvSpPr>
          <p:nvPr userDrawn="1"/>
        </p:nvSpPr>
        <p:spPr bwMode="auto">
          <a:xfrm>
            <a:off x="4095751" y="2286000"/>
            <a:ext cx="3860800" cy="476250"/>
          </a:xfrm>
          <a:prstGeom prst="rect">
            <a:avLst/>
          </a:prstGeom>
          <a:noFill/>
          <a:ln>
            <a:noFill/>
          </a:ln>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defRPr/>
            </a:pPr>
            <a:endParaRPr lang="es-ES" altLang="es-ES" sz="1400"/>
          </a:p>
        </p:txBody>
      </p:sp>
      <p:pic>
        <p:nvPicPr>
          <p:cNvPr id="7" name="Picture 3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728781" y="5045075"/>
            <a:ext cx="2396739" cy="5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descr="pie de pagina espe.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864226"/>
            <a:ext cx="12192000" cy="1065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78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97434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3428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8785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2547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4682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50396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3325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1">
            <a:extLst>
              <a:ext uri="{FF2B5EF4-FFF2-40B4-BE49-F238E27FC236}">
                <a16:creationId xmlns:a16="http://schemas.microsoft.com/office/drawing/2014/main" id="{D6812B08-5321-4ECC-A306-D6AADFF39E00}"/>
              </a:ext>
            </a:extLst>
          </p:cNvPr>
          <p:cNvSpPr>
            <a:spLocks noChangeArrowheads="1"/>
          </p:cNvSpPr>
          <p:nvPr userDrawn="1"/>
        </p:nvSpPr>
        <p:spPr bwMode="auto">
          <a:xfrm rot="10800000">
            <a:off x="0" y="188012"/>
            <a:ext cx="12192000" cy="457434"/>
          </a:xfrm>
          <a:prstGeom prst="rect">
            <a:avLst/>
          </a:prstGeom>
          <a:gradFill flip="none" rotWithShape="1">
            <a:gsLst>
              <a:gs pos="17000">
                <a:schemeClr val="bg1"/>
              </a:gs>
              <a:gs pos="100000">
                <a:srgbClr val="012869"/>
              </a:gs>
            </a:gsLst>
            <a:path path="circle">
              <a:fillToRect l="100000" t="100000"/>
            </a:path>
            <a:tileRect r="-100000" b="-100000"/>
          </a:gradFill>
          <a:ln>
            <a:noFill/>
          </a:ln>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a:p>
        </p:txBody>
      </p:sp>
      <p:sp>
        <p:nvSpPr>
          <p:cNvPr id="1027" name="Rectangle 21"/>
          <p:cNvSpPr>
            <a:spLocks noChangeArrowheads="1"/>
          </p:cNvSpPr>
          <p:nvPr userDrawn="1"/>
        </p:nvSpPr>
        <p:spPr bwMode="auto">
          <a:xfrm rot="10800000" flipH="1">
            <a:off x="1" y="6467300"/>
            <a:ext cx="12192000" cy="390699"/>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a:p>
        </p:txBody>
      </p:sp>
      <p:sp>
        <p:nvSpPr>
          <p:cNvPr id="1028" name="Line 23"/>
          <p:cNvSpPr>
            <a:spLocks noChangeShapeType="1"/>
          </p:cNvSpPr>
          <p:nvPr userDrawn="1"/>
        </p:nvSpPr>
        <p:spPr bwMode="auto">
          <a:xfrm rot="10800000" flipH="1">
            <a:off x="1868210" y="6393645"/>
            <a:ext cx="1032379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029" name="Line 24"/>
          <p:cNvSpPr>
            <a:spLocks noChangeShapeType="1"/>
          </p:cNvSpPr>
          <p:nvPr userDrawn="1"/>
        </p:nvSpPr>
        <p:spPr bwMode="auto">
          <a:xfrm rot="10800000" flipH="1">
            <a:off x="1868210" y="6441270"/>
            <a:ext cx="1032379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a:p>
        </p:txBody>
      </p:sp>
      <p:pic>
        <p:nvPicPr>
          <p:cNvPr id="1030" name="Picture 25" descr="LOGO-OFICIAL-transparen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308724"/>
            <a:ext cx="1909157" cy="5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Un dibujo animado con letras&#10;&#10;Descripción generada automáticamente con confianza media">
            <a:extLst>
              <a:ext uri="{FF2B5EF4-FFF2-40B4-BE49-F238E27FC236}">
                <a16:creationId xmlns:a16="http://schemas.microsoft.com/office/drawing/2014/main" id="{BB65B638-C8E7-4895-B9C2-D8B813771FDD}"/>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17655"/>
          <a:stretch/>
        </p:blipFill>
        <p:spPr>
          <a:xfrm>
            <a:off x="91670" y="80770"/>
            <a:ext cx="1817487" cy="671918"/>
          </a:xfrm>
          <a:prstGeom prst="rect">
            <a:avLst/>
          </a:prstGeom>
        </p:spPr>
      </p:pic>
    </p:spTree>
  </p:cSld>
  <p:clrMap bg1="lt1" tx1="dk1" bg2="lt2" tx2="dk2" accent1="accent1" accent2="accent2" accent3="accent3" accent4="accent4" accent5="accent5" accent6="accent6" hlink="hlink" folHlink="folHlink"/>
  <p:sldLayoutIdLst>
    <p:sldLayoutId id="2147484769"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 id="2147484768" r:id="rId12"/>
  </p:sldLayoutIdLst>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C32CE67-07B8-4844-BEF1-ED19DC054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C99CACFB-5B24-4F26-B5D1-30A0625F6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3616FE24-95FF-4B0A-8E06-905774E28D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Marcador de pie de página 4">
            <a:extLst>
              <a:ext uri="{FF2B5EF4-FFF2-40B4-BE49-F238E27FC236}">
                <a16:creationId xmlns:a16="http://schemas.microsoft.com/office/drawing/2014/main" id="{8B6C3A18-36D1-4619-B9DA-DE0758FDE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9F9F3E11-F6DB-4316-94AB-C79AED1AE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62B8-7DA8-456A-85D3-8F2BB9597AB7}" type="slidenum">
              <a:rPr lang="en-US" smtClean="0"/>
              <a:t>‹Nº›</a:t>
            </a:fld>
            <a:endParaRPr lang="en-US"/>
          </a:p>
        </p:txBody>
      </p:sp>
      <p:sp>
        <p:nvSpPr>
          <p:cNvPr id="7" name="Rectangle 21">
            <a:extLst>
              <a:ext uri="{FF2B5EF4-FFF2-40B4-BE49-F238E27FC236}">
                <a16:creationId xmlns:a16="http://schemas.microsoft.com/office/drawing/2014/main" id="{7B42B5D7-3F11-4A25-9904-C53AAAEF562F}"/>
              </a:ext>
            </a:extLst>
          </p:cNvPr>
          <p:cNvSpPr>
            <a:spLocks noChangeArrowheads="1"/>
          </p:cNvSpPr>
          <p:nvPr userDrawn="1"/>
        </p:nvSpPr>
        <p:spPr bwMode="auto">
          <a:xfrm rot="10800000">
            <a:off x="0" y="188012"/>
            <a:ext cx="12192000" cy="457434"/>
          </a:xfrm>
          <a:prstGeom prst="rect">
            <a:avLst/>
          </a:prstGeom>
          <a:gradFill flip="none" rotWithShape="1">
            <a:gsLst>
              <a:gs pos="17000">
                <a:schemeClr val="bg1"/>
              </a:gs>
              <a:gs pos="100000">
                <a:srgbClr val="012869"/>
              </a:gs>
            </a:gsLst>
            <a:path path="circle">
              <a:fillToRect l="100000" t="100000"/>
            </a:path>
            <a:tileRect r="-100000" b="-100000"/>
          </a:gradFill>
          <a:ln>
            <a:noFill/>
          </a:ln>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a:p>
        </p:txBody>
      </p:sp>
      <p:sp>
        <p:nvSpPr>
          <p:cNvPr id="8" name="Rectangle 21">
            <a:extLst>
              <a:ext uri="{FF2B5EF4-FFF2-40B4-BE49-F238E27FC236}">
                <a16:creationId xmlns:a16="http://schemas.microsoft.com/office/drawing/2014/main" id="{6516CB05-C3D1-4385-A320-FD2A86D0A1DA}"/>
              </a:ext>
            </a:extLst>
          </p:cNvPr>
          <p:cNvSpPr>
            <a:spLocks noChangeArrowheads="1"/>
          </p:cNvSpPr>
          <p:nvPr userDrawn="1"/>
        </p:nvSpPr>
        <p:spPr bwMode="auto">
          <a:xfrm rot="10800000" flipH="1">
            <a:off x="1" y="6467300"/>
            <a:ext cx="12192000" cy="390699"/>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endParaRPr lang="es-ES" altLang="es-ES"/>
          </a:p>
        </p:txBody>
      </p:sp>
      <p:sp>
        <p:nvSpPr>
          <p:cNvPr id="9" name="Line 23">
            <a:extLst>
              <a:ext uri="{FF2B5EF4-FFF2-40B4-BE49-F238E27FC236}">
                <a16:creationId xmlns:a16="http://schemas.microsoft.com/office/drawing/2014/main" id="{F6191F31-E72A-41EA-8C93-5B318F782D36}"/>
              </a:ext>
            </a:extLst>
          </p:cNvPr>
          <p:cNvSpPr>
            <a:spLocks noChangeShapeType="1"/>
          </p:cNvSpPr>
          <p:nvPr userDrawn="1"/>
        </p:nvSpPr>
        <p:spPr bwMode="auto">
          <a:xfrm rot="10800000" flipH="1">
            <a:off x="1868210" y="6393645"/>
            <a:ext cx="1032379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0" name="Line 24">
            <a:extLst>
              <a:ext uri="{FF2B5EF4-FFF2-40B4-BE49-F238E27FC236}">
                <a16:creationId xmlns:a16="http://schemas.microsoft.com/office/drawing/2014/main" id="{A1FDD1CC-CAAE-4F46-927F-0EC4ECE8E1A9}"/>
              </a:ext>
            </a:extLst>
          </p:cNvPr>
          <p:cNvSpPr>
            <a:spLocks noChangeShapeType="1"/>
          </p:cNvSpPr>
          <p:nvPr userDrawn="1"/>
        </p:nvSpPr>
        <p:spPr bwMode="auto">
          <a:xfrm rot="10800000" flipH="1">
            <a:off x="1868210" y="6441270"/>
            <a:ext cx="1032379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a:p>
        </p:txBody>
      </p:sp>
      <p:pic>
        <p:nvPicPr>
          <p:cNvPr id="11" name="Picture 25" descr="LOGO-OFICIAL-transparente">
            <a:extLst>
              <a:ext uri="{FF2B5EF4-FFF2-40B4-BE49-F238E27FC236}">
                <a16:creationId xmlns:a16="http://schemas.microsoft.com/office/drawing/2014/main" id="{D97EAE11-DDD5-4FB8-8E88-3FE8F8104DD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308724"/>
            <a:ext cx="1909157" cy="5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descr="Un dibujo animado con letras&#10;&#10;Descripción generada automáticamente con confianza media">
            <a:extLst>
              <a:ext uri="{FF2B5EF4-FFF2-40B4-BE49-F238E27FC236}">
                <a16:creationId xmlns:a16="http://schemas.microsoft.com/office/drawing/2014/main" id="{2E02D0E5-C9DE-4A94-961D-84BA337C4578}"/>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17655"/>
          <a:stretch/>
        </p:blipFill>
        <p:spPr>
          <a:xfrm>
            <a:off x="91670" y="80770"/>
            <a:ext cx="1817487" cy="671918"/>
          </a:xfrm>
          <a:prstGeom prst="rect">
            <a:avLst/>
          </a:prstGeom>
        </p:spPr>
      </p:pic>
    </p:spTree>
    <p:extLst>
      <p:ext uri="{BB962C8B-B14F-4D97-AF65-F5344CB8AC3E}">
        <p14:creationId xmlns:p14="http://schemas.microsoft.com/office/powerpoint/2010/main" val="2125186772"/>
      </p:ext>
    </p:extLst>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 id="214748478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4294967295"/>
          </p:nvPr>
        </p:nvSpPr>
        <p:spPr bwMode="auto">
          <a:xfrm>
            <a:off x="2150404" y="721309"/>
            <a:ext cx="9246828" cy="7529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ctr">
              <a:buNone/>
            </a:pPr>
            <a:r>
              <a:rPr lang="es-EC" altLang="es-ES" sz="1600" b="1" dirty="0">
                <a:solidFill>
                  <a:schemeClr val="tx1"/>
                </a:solidFill>
              </a:rPr>
              <a:t>VICERRECTORADO DE INVESTIGACIÓN, INNOVACIÓN Y TRANSFERENCIA DE TECNOLOGÍA</a:t>
            </a:r>
          </a:p>
          <a:p>
            <a:pPr marL="0" indent="0" algn="ctr">
              <a:buNone/>
            </a:pPr>
            <a:r>
              <a:rPr lang="es-EC" altLang="es-ES" sz="1600" b="1" dirty="0">
                <a:solidFill>
                  <a:schemeClr val="tx1"/>
                </a:solidFill>
              </a:rPr>
              <a:t>CENTRO DE ESTUDIOS DE POSGRADOS</a:t>
            </a:r>
          </a:p>
          <a:p>
            <a:pPr marL="0" indent="0" algn="ctr">
              <a:buNone/>
            </a:pPr>
            <a:endParaRPr lang="es-ES" altLang="es-ES" sz="1600" b="1" dirty="0">
              <a:solidFill>
                <a:schemeClr val="tx1"/>
              </a:solidFill>
            </a:endParaRPr>
          </a:p>
          <a:p>
            <a:pPr marL="0" indent="0" algn="r">
              <a:buNone/>
            </a:pPr>
            <a:endParaRPr lang="es-ES" altLang="es-ES" sz="1600" b="1" dirty="0">
              <a:solidFill>
                <a:schemeClr val="tx1"/>
              </a:solidFill>
            </a:endParaRPr>
          </a:p>
        </p:txBody>
      </p:sp>
      <p:sp>
        <p:nvSpPr>
          <p:cNvPr id="4" name="CuadroTexto 3">
            <a:extLst>
              <a:ext uri="{FF2B5EF4-FFF2-40B4-BE49-F238E27FC236}">
                <a16:creationId xmlns:a16="http://schemas.microsoft.com/office/drawing/2014/main" id="{9386841A-5CC1-4CA3-9DD7-25B81E1B9420}"/>
              </a:ext>
            </a:extLst>
          </p:cNvPr>
          <p:cNvSpPr txBox="1"/>
          <p:nvPr/>
        </p:nvSpPr>
        <p:spPr>
          <a:xfrm>
            <a:off x="2942546" y="4209311"/>
            <a:ext cx="7353300" cy="646331"/>
          </a:xfrm>
          <a:prstGeom prst="rect">
            <a:avLst/>
          </a:prstGeom>
          <a:noFill/>
        </p:spPr>
        <p:txBody>
          <a:bodyPr wrap="square">
            <a:spAutoFit/>
          </a:bodyPr>
          <a:lstStyle/>
          <a:p>
            <a:pPr marL="0" indent="0" algn="ctr">
              <a:buNone/>
            </a:pPr>
            <a:r>
              <a:rPr lang="es-EC" altLang="es-ES" sz="1800" b="1" u="none" dirty="0">
                <a:solidFill>
                  <a:schemeClr val="tx1"/>
                </a:solidFill>
              </a:rPr>
              <a:t>AUTOR:ELSA FERNANDA RAMOS</a:t>
            </a:r>
            <a:endParaRPr lang="es-EC" sz="1800" b="1" u="none" dirty="0">
              <a:solidFill>
                <a:schemeClr val="tx1"/>
              </a:solidFill>
            </a:endParaRPr>
          </a:p>
          <a:p>
            <a:pPr marL="0" indent="0" algn="ctr">
              <a:buNone/>
            </a:pPr>
            <a:r>
              <a:rPr lang="es-ES" altLang="es-ES" sz="1800" b="1" u="none" dirty="0">
                <a:solidFill>
                  <a:schemeClr val="tx1"/>
                </a:solidFill>
              </a:rPr>
              <a:t>DIRECTOR: </a:t>
            </a:r>
            <a:r>
              <a:rPr lang="es-ES" sz="1800" b="1" u="none" dirty="0">
                <a:effectLst/>
                <a:latin typeface="Arial" panose="020B0604020202020204" pitchFamily="34" charset="0"/>
                <a:ea typeface="Calibri" panose="020F0502020204030204" pitchFamily="34" charset="0"/>
              </a:rPr>
              <a:t>MSC</a:t>
            </a:r>
            <a:r>
              <a:rPr lang="es-ES" altLang="es-ES" sz="1800" b="1" u="none" dirty="0">
                <a:solidFill>
                  <a:schemeClr val="tx1"/>
                </a:solidFill>
              </a:rPr>
              <a:t>. </a:t>
            </a:r>
            <a:r>
              <a:rPr lang="es-ES" altLang="es-ES" b="1" u="none" dirty="0"/>
              <a:t>JUAN PABLO ZALDUMBIDE</a:t>
            </a:r>
            <a:endParaRPr lang="es-ES" altLang="es-ES" sz="1800" b="1" u="none" dirty="0">
              <a:solidFill>
                <a:schemeClr val="tx1"/>
              </a:solidFill>
            </a:endParaRPr>
          </a:p>
        </p:txBody>
      </p:sp>
      <p:sp>
        <p:nvSpPr>
          <p:cNvPr id="6" name="CuadroTexto 5">
            <a:extLst>
              <a:ext uri="{FF2B5EF4-FFF2-40B4-BE49-F238E27FC236}">
                <a16:creationId xmlns:a16="http://schemas.microsoft.com/office/drawing/2014/main" id="{4DF6E415-3D30-431B-A96E-3FDE1EC5A58B}"/>
              </a:ext>
            </a:extLst>
          </p:cNvPr>
          <p:cNvSpPr txBox="1"/>
          <p:nvPr/>
        </p:nvSpPr>
        <p:spPr>
          <a:xfrm>
            <a:off x="1721800" y="1676103"/>
            <a:ext cx="9602692" cy="560410"/>
          </a:xfrm>
          <a:prstGeom prst="rect">
            <a:avLst/>
          </a:prstGeom>
          <a:noFill/>
        </p:spPr>
        <p:txBody>
          <a:bodyPr wrap="square">
            <a:spAutoFit/>
          </a:bodyPr>
          <a:lstStyle/>
          <a:p>
            <a:pPr marL="0" indent="0" algn="ctr">
              <a:lnSpc>
                <a:spcPct val="200000"/>
              </a:lnSpc>
              <a:buNone/>
            </a:pPr>
            <a:r>
              <a:rPr lang="es-EC" altLang="es-ES" sz="1800" b="1" u="none" dirty="0">
                <a:solidFill>
                  <a:schemeClr val="accent2"/>
                </a:solidFill>
              </a:rPr>
              <a:t>TRABAJO DE TITULACIÓN PREVIO A LA OBTENCIÓN DEL TÍTULO DE MAGÍSTER </a:t>
            </a:r>
            <a:r>
              <a:rPr lang="es-ES" altLang="es-ES" sz="1800" b="1" u="none" dirty="0">
                <a:solidFill>
                  <a:schemeClr val="accent2"/>
                </a:solidFill>
              </a:rPr>
              <a:t>EN</a:t>
            </a:r>
          </a:p>
        </p:txBody>
      </p:sp>
      <p:sp>
        <p:nvSpPr>
          <p:cNvPr id="8" name="CuadroTexto 7">
            <a:extLst>
              <a:ext uri="{FF2B5EF4-FFF2-40B4-BE49-F238E27FC236}">
                <a16:creationId xmlns:a16="http://schemas.microsoft.com/office/drawing/2014/main" id="{69CCD57A-810A-4137-8D71-866230F5C791}"/>
              </a:ext>
            </a:extLst>
          </p:cNvPr>
          <p:cNvSpPr txBox="1"/>
          <p:nvPr/>
        </p:nvSpPr>
        <p:spPr>
          <a:xfrm>
            <a:off x="2031970" y="2648689"/>
            <a:ext cx="8982352" cy="954107"/>
          </a:xfrm>
          <a:prstGeom prst="rect">
            <a:avLst/>
          </a:prstGeom>
          <a:noFill/>
        </p:spPr>
        <p:txBody>
          <a:bodyPr wrap="square">
            <a:spAutoFit/>
          </a:bodyPr>
          <a:lstStyle/>
          <a:p>
            <a:pPr marL="0" indent="0" algn="ctr">
              <a:buNone/>
            </a:pPr>
            <a:r>
              <a:rPr lang="es-ES" altLang="es-ES" sz="2800" u="none" dirty="0">
                <a:solidFill>
                  <a:schemeClr val="tx2"/>
                </a:solidFill>
                <a:latin typeface="Arial Rounded MT Bold" panose="020F0704030504030204" pitchFamily="34" charset="0"/>
              </a:rPr>
              <a:t>GESTIÓN DE SISTEMAS DE INFORMACIÓN E INTELIGENCIA DE NEGOCIOS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26220" y="764364"/>
            <a:ext cx="1553643" cy="5047536"/>
          </a:xfrm>
          <a:prstGeom prst="rect">
            <a:avLst/>
          </a:prstGeom>
          <a:solidFill>
            <a:schemeClr val="accent6">
              <a:lumMod val="7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u="none" dirty="0">
                <a:solidFill>
                  <a:srgbClr val="FFFF00"/>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47" name="CuadroTexto 46">
            <a:extLst>
              <a:ext uri="{FF2B5EF4-FFF2-40B4-BE49-F238E27FC236}">
                <a16:creationId xmlns:a16="http://schemas.microsoft.com/office/drawing/2014/main" id="{C314879C-962D-41BA-A5AD-75CCA11AAE23}"/>
              </a:ext>
            </a:extLst>
          </p:cNvPr>
          <p:cNvSpPr txBox="1"/>
          <p:nvPr/>
        </p:nvSpPr>
        <p:spPr>
          <a:xfrm>
            <a:off x="3013186" y="799363"/>
            <a:ext cx="7765304" cy="584775"/>
          </a:xfrm>
          <a:prstGeom prst="rect">
            <a:avLst/>
          </a:prstGeom>
          <a:noFill/>
        </p:spPr>
        <p:txBody>
          <a:bodyPr wrap="square">
            <a:spAutoFit/>
          </a:bodyPr>
          <a:lstStyle/>
          <a:p>
            <a:pPr marL="0" indent="0" algn="ctr">
              <a:buNone/>
            </a:pPr>
            <a:r>
              <a:rPr lang="es-ES" altLang="es-ES" sz="3200" b="1" u="none" dirty="0">
                <a:solidFill>
                  <a:schemeClr val="tx2"/>
                </a:solidFill>
                <a:latin typeface="Arial Rounded MT Bold" panose="020F0704030504030204" pitchFamily="34" charset="0"/>
              </a:rPr>
              <a:t>Diseño de Investigación Científica</a:t>
            </a:r>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50729" y="2114426"/>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esquinas redondeadas 17">
            <a:hlinkClick r:id="rId3" action="ppaction://hlinksldjump"/>
            <a:extLst>
              <a:ext uri="{FF2B5EF4-FFF2-40B4-BE49-F238E27FC236}">
                <a16:creationId xmlns:a16="http://schemas.microsoft.com/office/drawing/2014/main" id="{D198E495-790D-4EC0-B292-98EA9C00EDC8}"/>
              </a:ext>
            </a:extLst>
          </p:cNvPr>
          <p:cNvSpPr/>
          <p:nvPr/>
        </p:nvSpPr>
        <p:spPr>
          <a:xfrm>
            <a:off x="2043350" y="1858365"/>
            <a:ext cx="2583855" cy="120715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u="none" dirty="0">
                <a:latin typeface="Arial Rounded MT Bold" panose="020F0704030504030204" pitchFamily="34" charset="0"/>
              </a:rPr>
              <a:t>Ciclo de Relevancia</a:t>
            </a:r>
            <a:endParaRPr lang="en-US" b="1" u="none" dirty="0">
              <a:latin typeface="Arial Rounded MT Bold" panose="020F0704030504030204" pitchFamily="34" charset="0"/>
            </a:endParaRPr>
          </a:p>
        </p:txBody>
      </p:sp>
      <p:sp>
        <p:nvSpPr>
          <p:cNvPr id="19" name="Flecha: a la derecha 18">
            <a:extLst>
              <a:ext uri="{FF2B5EF4-FFF2-40B4-BE49-F238E27FC236}">
                <a16:creationId xmlns:a16="http://schemas.microsoft.com/office/drawing/2014/main" id="{724CA7E1-718F-4C4E-A6A0-053F58D4A303}"/>
              </a:ext>
            </a:extLst>
          </p:cNvPr>
          <p:cNvSpPr/>
          <p:nvPr/>
        </p:nvSpPr>
        <p:spPr>
          <a:xfrm>
            <a:off x="4763331" y="2175827"/>
            <a:ext cx="527351" cy="4915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u="none">
              <a:latin typeface="Arial Rounded MT Bold" panose="020F0704030504030204" pitchFamily="34" charset="0"/>
            </a:endParaRPr>
          </a:p>
        </p:txBody>
      </p:sp>
      <p:sp>
        <p:nvSpPr>
          <p:cNvPr id="23" name="Rectángulo: esquinas redondeadas 22">
            <a:extLst>
              <a:ext uri="{FF2B5EF4-FFF2-40B4-BE49-F238E27FC236}">
                <a16:creationId xmlns:a16="http://schemas.microsoft.com/office/drawing/2014/main" id="{D209A0FF-6D8F-4206-9466-2F79A1C19FAC}"/>
              </a:ext>
            </a:extLst>
          </p:cNvPr>
          <p:cNvSpPr/>
          <p:nvPr/>
        </p:nvSpPr>
        <p:spPr>
          <a:xfrm>
            <a:off x="2070957" y="4062587"/>
            <a:ext cx="942229" cy="491551"/>
          </a:xfrm>
          <a:prstGeom prst="round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OE1</a:t>
            </a:r>
            <a:endParaRPr lang="en-US" sz="1400" u="none" dirty="0">
              <a:solidFill>
                <a:schemeClr val="tx1"/>
              </a:solidFill>
              <a:latin typeface="Arial Rounded MT Bold" panose="020F0704030504030204" pitchFamily="34" charset="0"/>
            </a:endParaRPr>
          </a:p>
        </p:txBody>
      </p:sp>
      <p:sp>
        <p:nvSpPr>
          <p:cNvPr id="28" name="Rectángulo: esquinas redondeadas 27">
            <a:extLst>
              <a:ext uri="{FF2B5EF4-FFF2-40B4-BE49-F238E27FC236}">
                <a16:creationId xmlns:a16="http://schemas.microsoft.com/office/drawing/2014/main" id="{69913D1C-86E9-431B-AC1D-8B3167CEFA22}"/>
              </a:ext>
            </a:extLst>
          </p:cNvPr>
          <p:cNvSpPr/>
          <p:nvPr/>
        </p:nvSpPr>
        <p:spPr>
          <a:xfrm>
            <a:off x="2070957" y="4677142"/>
            <a:ext cx="942229" cy="616753"/>
          </a:xfrm>
          <a:prstGeom prst="round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OE2</a:t>
            </a:r>
            <a:endParaRPr lang="en-US" sz="1400" u="none" dirty="0">
              <a:solidFill>
                <a:schemeClr val="tx1"/>
              </a:solidFill>
              <a:latin typeface="Arial Rounded MT Bold" panose="020F0704030504030204" pitchFamily="34" charset="0"/>
            </a:endParaRPr>
          </a:p>
        </p:txBody>
      </p:sp>
      <p:sp>
        <p:nvSpPr>
          <p:cNvPr id="31" name="Rectángulo: esquinas redondeadas 30">
            <a:extLst>
              <a:ext uri="{FF2B5EF4-FFF2-40B4-BE49-F238E27FC236}">
                <a16:creationId xmlns:a16="http://schemas.microsoft.com/office/drawing/2014/main" id="{B2BDE387-B4BF-4E73-B8E4-9B0C92C4AD4B}"/>
              </a:ext>
            </a:extLst>
          </p:cNvPr>
          <p:cNvSpPr/>
          <p:nvPr/>
        </p:nvSpPr>
        <p:spPr>
          <a:xfrm>
            <a:off x="3194371" y="4037124"/>
            <a:ext cx="1432834" cy="491551"/>
          </a:xfrm>
          <a:prstGeom prst="roundRect">
            <a:avLst/>
          </a:prstGeom>
          <a:solidFill>
            <a:srgbClr val="499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Estudio Exploratorio</a:t>
            </a:r>
            <a:endParaRPr lang="en-US" sz="1400" u="none" dirty="0">
              <a:solidFill>
                <a:schemeClr val="tx1"/>
              </a:solidFill>
              <a:latin typeface="Arial Rounded MT Bold" panose="020F0704030504030204" pitchFamily="34" charset="0"/>
            </a:endParaRPr>
          </a:p>
        </p:txBody>
      </p:sp>
      <p:sp>
        <p:nvSpPr>
          <p:cNvPr id="32" name="Rectángulo: esquinas redondeadas 31">
            <a:extLst>
              <a:ext uri="{FF2B5EF4-FFF2-40B4-BE49-F238E27FC236}">
                <a16:creationId xmlns:a16="http://schemas.microsoft.com/office/drawing/2014/main" id="{CB9AD237-0070-4A5B-875D-E5EA926C72B4}"/>
              </a:ext>
            </a:extLst>
          </p:cNvPr>
          <p:cNvSpPr/>
          <p:nvPr/>
        </p:nvSpPr>
        <p:spPr>
          <a:xfrm>
            <a:off x="3201682" y="4677141"/>
            <a:ext cx="1432834" cy="616753"/>
          </a:xfrm>
          <a:prstGeom prst="roundRect">
            <a:avLst/>
          </a:prstGeom>
          <a:solidFill>
            <a:srgbClr val="499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u="none" dirty="0">
                <a:solidFill>
                  <a:schemeClr val="tx1"/>
                </a:solidFill>
                <a:latin typeface="Arial Rounded MT Bold" panose="020F0704030504030204" pitchFamily="34" charset="0"/>
              </a:rPr>
              <a:t>RLP</a:t>
            </a:r>
          </a:p>
        </p:txBody>
      </p:sp>
      <p:sp>
        <p:nvSpPr>
          <p:cNvPr id="33" name="Rectángulo: esquinas redondeadas 32">
            <a:extLst>
              <a:ext uri="{FF2B5EF4-FFF2-40B4-BE49-F238E27FC236}">
                <a16:creationId xmlns:a16="http://schemas.microsoft.com/office/drawing/2014/main" id="{AB21B477-1B52-417B-8DE9-984618EE6B36}"/>
              </a:ext>
            </a:extLst>
          </p:cNvPr>
          <p:cNvSpPr/>
          <p:nvPr/>
        </p:nvSpPr>
        <p:spPr>
          <a:xfrm>
            <a:off x="2043350" y="3392531"/>
            <a:ext cx="969837" cy="491551"/>
          </a:xfrm>
          <a:prstGeom prst="round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b="1" u="none" dirty="0">
                <a:solidFill>
                  <a:schemeClr val="tx1"/>
                </a:solidFill>
                <a:latin typeface="Arial Rounded MT Bold" panose="020F0704030504030204" pitchFamily="34" charset="0"/>
              </a:rPr>
              <a:t>Objetivo</a:t>
            </a:r>
            <a:endParaRPr lang="en-US" sz="1400" b="1" u="none" dirty="0">
              <a:solidFill>
                <a:schemeClr val="tx1"/>
              </a:solidFill>
              <a:latin typeface="Arial Rounded MT Bold" panose="020F0704030504030204" pitchFamily="34" charset="0"/>
            </a:endParaRPr>
          </a:p>
        </p:txBody>
      </p:sp>
      <p:sp>
        <p:nvSpPr>
          <p:cNvPr id="34" name="Rectángulo: esquinas redondeadas 33">
            <a:extLst>
              <a:ext uri="{FF2B5EF4-FFF2-40B4-BE49-F238E27FC236}">
                <a16:creationId xmlns:a16="http://schemas.microsoft.com/office/drawing/2014/main" id="{08AB7CA9-8715-4A34-839F-2975BB25500D}"/>
              </a:ext>
            </a:extLst>
          </p:cNvPr>
          <p:cNvSpPr/>
          <p:nvPr/>
        </p:nvSpPr>
        <p:spPr>
          <a:xfrm>
            <a:off x="3201682" y="3367068"/>
            <a:ext cx="1432834" cy="491551"/>
          </a:xfrm>
          <a:prstGeom prst="roundRect">
            <a:avLst/>
          </a:prstGeom>
          <a:solidFill>
            <a:srgbClr val="499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Método</a:t>
            </a:r>
            <a:endParaRPr lang="en-US" sz="1400" u="none" dirty="0">
              <a:solidFill>
                <a:schemeClr val="tx1"/>
              </a:solidFill>
              <a:latin typeface="Arial Rounded MT Bold" panose="020F0704030504030204" pitchFamily="34" charset="0"/>
            </a:endParaRPr>
          </a:p>
        </p:txBody>
      </p:sp>
      <p:sp>
        <p:nvSpPr>
          <p:cNvPr id="42" name="Rectángulo: esquinas redondeadas 41">
            <a:hlinkClick r:id="rId3" action="ppaction://hlinksldjump"/>
            <a:extLst>
              <a:ext uri="{FF2B5EF4-FFF2-40B4-BE49-F238E27FC236}">
                <a16:creationId xmlns:a16="http://schemas.microsoft.com/office/drawing/2014/main" id="{CFAE10AE-D348-4CD5-8D3F-0AF1EBB3BF9E}"/>
              </a:ext>
            </a:extLst>
          </p:cNvPr>
          <p:cNvSpPr/>
          <p:nvPr/>
        </p:nvSpPr>
        <p:spPr>
          <a:xfrm>
            <a:off x="5609392" y="1841031"/>
            <a:ext cx="2583855" cy="120715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u="none" dirty="0">
                <a:latin typeface="Arial Rounded MT Bold" panose="020F0704030504030204" pitchFamily="34" charset="0"/>
              </a:rPr>
              <a:t>Ciclo de Diseño</a:t>
            </a:r>
            <a:endParaRPr lang="en-US" b="1" u="none" dirty="0">
              <a:latin typeface="Arial Rounded MT Bold" panose="020F0704030504030204" pitchFamily="34" charset="0"/>
            </a:endParaRPr>
          </a:p>
        </p:txBody>
      </p:sp>
      <p:sp>
        <p:nvSpPr>
          <p:cNvPr id="43" name="Rectángulo: esquinas redondeadas 42">
            <a:extLst>
              <a:ext uri="{FF2B5EF4-FFF2-40B4-BE49-F238E27FC236}">
                <a16:creationId xmlns:a16="http://schemas.microsoft.com/office/drawing/2014/main" id="{1F1031DD-B6D3-4FFC-A1E9-52A41DCACF8F}"/>
              </a:ext>
            </a:extLst>
          </p:cNvPr>
          <p:cNvSpPr/>
          <p:nvPr/>
        </p:nvSpPr>
        <p:spPr>
          <a:xfrm>
            <a:off x="5664606" y="4062587"/>
            <a:ext cx="942229" cy="491551"/>
          </a:xfrm>
          <a:prstGeom prst="round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OE3</a:t>
            </a:r>
            <a:endParaRPr lang="en-US" sz="1400" u="none" dirty="0">
              <a:solidFill>
                <a:schemeClr val="tx1"/>
              </a:solidFill>
              <a:latin typeface="Arial Rounded MT Bold" panose="020F0704030504030204" pitchFamily="34" charset="0"/>
            </a:endParaRPr>
          </a:p>
        </p:txBody>
      </p:sp>
      <p:sp>
        <p:nvSpPr>
          <p:cNvPr id="46" name="Rectángulo: esquinas redondeadas 45">
            <a:extLst>
              <a:ext uri="{FF2B5EF4-FFF2-40B4-BE49-F238E27FC236}">
                <a16:creationId xmlns:a16="http://schemas.microsoft.com/office/drawing/2014/main" id="{966D9974-455A-487F-8F6D-79C6F7C16F82}"/>
              </a:ext>
            </a:extLst>
          </p:cNvPr>
          <p:cNvSpPr/>
          <p:nvPr/>
        </p:nvSpPr>
        <p:spPr>
          <a:xfrm>
            <a:off x="5664606" y="4677142"/>
            <a:ext cx="942229" cy="491551"/>
          </a:xfrm>
          <a:prstGeom prst="round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OE4</a:t>
            </a:r>
            <a:endParaRPr lang="en-US" sz="1400" u="none" dirty="0">
              <a:solidFill>
                <a:schemeClr val="tx1"/>
              </a:solidFill>
              <a:latin typeface="Arial Rounded MT Bold" panose="020F0704030504030204" pitchFamily="34" charset="0"/>
            </a:endParaRPr>
          </a:p>
        </p:txBody>
      </p:sp>
      <p:sp>
        <p:nvSpPr>
          <p:cNvPr id="48" name="Rectángulo: esquinas redondeadas 47">
            <a:extLst>
              <a:ext uri="{FF2B5EF4-FFF2-40B4-BE49-F238E27FC236}">
                <a16:creationId xmlns:a16="http://schemas.microsoft.com/office/drawing/2014/main" id="{0AA5054A-BE84-461F-828A-57C9569E5867}"/>
              </a:ext>
            </a:extLst>
          </p:cNvPr>
          <p:cNvSpPr/>
          <p:nvPr/>
        </p:nvSpPr>
        <p:spPr>
          <a:xfrm>
            <a:off x="6788020" y="4037124"/>
            <a:ext cx="1693040" cy="491551"/>
          </a:xfrm>
          <a:prstGeom prst="roundRect">
            <a:avLst/>
          </a:prstGeom>
          <a:solidFill>
            <a:srgbClr val="499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b="1" i="0" u="none" dirty="0">
                <a:solidFill>
                  <a:schemeClr val="tx1"/>
                </a:solidFill>
                <a:effectLst/>
                <a:latin typeface="arial" panose="020B0604020202020204" pitchFamily="34" charset="0"/>
              </a:rPr>
              <a:t>Crisp-dm </a:t>
            </a:r>
            <a:endParaRPr lang="en-US" sz="1400" b="1" u="none" dirty="0">
              <a:solidFill>
                <a:schemeClr val="tx1"/>
              </a:solidFill>
              <a:latin typeface="Arial Rounded MT Bold" panose="020F0704030504030204" pitchFamily="34" charset="0"/>
            </a:endParaRPr>
          </a:p>
        </p:txBody>
      </p:sp>
      <p:sp>
        <p:nvSpPr>
          <p:cNvPr id="49" name="Rectángulo: esquinas redondeadas 48">
            <a:extLst>
              <a:ext uri="{FF2B5EF4-FFF2-40B4-BE49-F238E27FC236}">
                <a16:creationId xmlns:a16="http://schemas.microsoft.com/office/drawing/2014/main" id="{91E80670-8E3D-4CD2-ABE0-8FE9A2239BDD}"/>
              </a:ext>
            </a:extLst>
          </p:cNvPr>
          <p:cNvSpPr/>
          <p:nvPr/>
        </p:nvSpPr>
        <p:spPr>
          <a:xfrm>
            <a:off x="6795330" y="4677141"/>
            <a:ext cx="1685729" cy="491551"/>
          </a:xfrm>
          <a:prstGeom prst="roundRect">
            <a:avLst/>
          </a:prstGeom>
          <a:solidFill>
            <a:srgbClr val="499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Juicio de Expertos</a:t>
            </a:r>
            <a:endParaRPr lang="en-US" sz="1400" u="none" dirty="0">
              <a:solidFill>
                <a:schemeClr val="tx1"/>
              </a:solidFill>
              <a:latin typeface="Arial Rounded MT Bold" panose="020F0704030504030204" pitchFamily="34" charset="0"/>
            </a:endParaRPr>
          </a:p>
        </p:txBody>
      </p:sp>
      <p:sp>
        <p:nvSpPr>
          <p:cNvPr id="50" name="Rectángulo: esquinas redondeadas 49">
            <a:extLst>
              <a:ext uri="{FF2B5EF4-FFF2-40B4-BE49-F238E27FC236}">
                <a16:creationId xmlns:a16="http://schemas.microsoft.com/office/drawing/2014/main" id="{FD5293B5-C555-42AC-9246-BE9CFF359DEE}"/>
              </a:ext>
            </a:extLst>
          </p:cNvPr>
          <p:cNvSpPr/>
          <p:nvPr/>
        </p:nvSpPr>
        <p:spPr>
          <a:xfrm>
            <a:off x="5636999" y="3392531"/>
            <a:ext cx="969837" cy="491551"/>
          </a:xfrm>
          <a:prstGeom prst="round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b="1" u="none" dirty="0">
                <a:solidFill>
                  <a:schemeClr val="tx1"/>
                </a:solidFill>
                <a:latin typeface="Arial Rounded MT Bold" panose="020F0704030504030204" pitchFamily="34" charset="0"/>
              </a:rPr>
              <a:t>Objetivo</a:t>
            </a:r>
            <a:endParaRPr lang="en-US" sz="1400" b="1" u="none" dirty="0">
              <a:solidFill>
                <a:schemeClr val="tx1"/>
              </a:solidFill>
              <a:latin typeface="Arial Rounded MT Bold" panose="020F0704030504030204" pitchFamily="34" charset="0"/>
            </a:endParaRPr>
          </a:p>
        </p:txBody>
      </p:sp>
      <p:sp>
        <p:nvSpPr>
          <p:cNvPr id="51" name="Rectángulo: esquinas redondeadas 50">
            <a:extLst>
              <a:ext uri="{FF2B5EF4-FFF2-40B4-BE49-F238E27FC236}">
                <a16:creationId xmlns:a16="http://schemas.microsoft.com/office/drawing/2014/main" id="{91C7746B-FCA3-4289-9669-1CA70A3BAB3D}"/>
              </a:ext>
            </a:extLst>
          </p:cNvPr>
          <p:cNvSpPr/>
          <p:nvPr/>
        </p:nvSpPr>
        <p:spPr>
          <a:xfrm>
            <a:off x="6795330" y="3367068"/>
            <a:ext cx="1685730" cy="491551"/>
          </a:xfrm>
          <a:prstGeom prst="roundRect">
            <a:avLst/>
          </a:prstGeom>
          <a:solidFill>
            <a:srgbClr val="499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400" u="none" dirty="0">
                <a:solidFill>
                  <a:schemeClr val="tx1"/>
                </a:solidFill>
                <a:latin typeface="Arial Rounded MT Bold" panose="020F0704030504030204" pitchFamily="34" charset="0"/>
              </a:rPr>
              <a:t>Método</a:t>
            </a:r>
            <a:endParaRPr lang="en-US" sz="1400" u="none" dirty="0">
              <a:solidFill>
                <a:schemeClr val="tx1"/>
              </a:solidFill>
              <a:latin typeface="Arial Rounded MT Bold" panose="020F0704030504030204" pitchFamily="34" charset="0"/>
            </a:endParaRPr>
          </a:p>
        </p:txBody>
      </p:sp>
      <p:sp>
        <p:nvSpPr>
          <p:cNvPr id="52" name="Flecha: a la derecha 51">
            <a:extLst>
              <a:ext uri="{FF2B5EF4-FFF2-40B4-BE49-F238E27FC236}">
                <a16:creationId xmlns:a16="http://schemas.microsoft.com/office/drawing/2014/main" id="{0A592D5C-9BD7-4ED9-96B1-4987F837BD86}"/>
              </a:ext>
            </a:extLst>
          </p:cNvPr>
          <p:cNvSpPr/>
          <p:nvPr/>
        </p:nvSpPr>
        <p:spPr>
          <a:xfrm>
            <a:off x="8381742" y="2175827"/>
            <a:ext cx="527351" cy="4915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u="none">
              <a:latin typeface="Arial Rounded MT Bold" panose="020F0704030504030204" pitchFamily="34" charset="0"/>
            </a:endParaRPr>
          </a:p>
        </p:txBody>
      </p:sp>
      <p:sp>
        <p:nvSpPr>
          <p:cNvPr id="53" name="Rectángulo: esquinas redondeadas 52">
            <a:hlinkClick r:id="rId3" action="ppaction://hlinksldjump"/>
            <a:extLst>
              <a:ext uri="{FF2B5EF4-FFF2-40B4-BE49-F238E27FC236}">
                <a16:creationId xmlns:a16="http://schemas.microsoft.com/office/drawing/2014/main" id="{2F9AB644-BDD2-4124-B956-1EBC383F8AAB}"/>
              </a:ext>
            </a:extLst>
          </p:cNvPr>
          <p:cNvSpPr/>
          <p:nvPr/>
        </p:nvSpPr>
        <p:spPr>
          <a:xfrm>
            <a:off x="9227803" y="1841031"/>
            <a:ext cx="2583855" cy="120715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u="none" dirty="0">
                <a:latin typeface="Arial Rounded MT Bold" panose="020F0704030504030204" pitchFamily="34" charset="0"/>
              </a:rPr>
              <a:t>Ciclo de Rigor</a:t>
            </a:r>
            <a:endParaRPr lang="en-US" b="1" u="none" dirty="0">
              <a:latin typeface="Arial Rounded MT Bold" panose="020F0704030504030204" pitchFamily="34" charset="0"/>
            </a:endParaRPr>
          </a:p>
        </p:txBody>
      </p:sp>
      <p:sp>
        <p:nvSpPr>
          <p:cNvPr id="59" name="Rectángulo: esquinas redondeadas 58">
            <a:extLst>
              <a:ext uri="{FF2B5EF4-FFF2-40B4-BE49-F238E27FC236}">
                <a16:creationId xmlns:a16="http://schemas.microsoft.com/office/drawing/2014/main" id="{525EFF13-6F83-4642-82C9-F17B2F5DC166}"/>
              </a:ext>
            </a:extLst>
          </p:cNvPr>
          <p:cNvSpPr/>
          <p:nvPr/>
        </p:nvSpPr>
        <p:spPr>
          <a:xfrm>
            <a:off x="9297361" y="3367068"/>
            <a:ext cx="2583855" cy="950982"/>
          </a:xfrm>
          <a:prstGeom prst="roundRect">
            <a:avLst/>
          </a:prstGeom>
          <a:solidFill>
            <a:srgbClr val="4992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400" u="none" dirty="0">
                <a:solidFill>
                  <a:schemeClr val="tx1"/>
                </a:solidFill>
                <a:latin typeface="Arial Rounded MT Bold" panose="020F0704030504030204" pitchFamily="34" charset="0"/>
              </a:rPr>
              <a:t> Proyecto de titulación</a:t>
            </a:r>
            <a:endParaRPr lang="en-US" sz="1400" u="none" dirty="0">
              <a:solidFill>
                <a:schemeClr val="tx1"/>
              </a:solidFill>
              <a:latin typeface="Arial Rounded MT Bold" panose="020F0704030504030204" pitchFamily="34" charset="0"/>
            </a:endParaRPr>
          </a:p>
        </p:txBody>
      </p:sp>
      <p:sp>
        <p:nvSpPr>
          <p:cNvPr id="2" name="Marcador de número de diapositiva 1">
            <a:extLst>
              <a:ext uri="{FF2B5EF4-FFF2-40B4-BE49-F238E27FC236}">
                <a16:creationId xmlns:a16="http://schemas.microsoft.com/office/drawing/2014/main" id="{B0D5F689-D2DB-4118-B687-AA8E36962FA4}"/>
              </a:ext>
            </a:extLst>
          </p:cNvPr>
          <p:cNvSpPr>
            <a:spLocks noGrp="1"/>
          </p:cNvSpPr>
          <p:nvPr>
            <p:ph type="sldNum" sz="quarter" idx="12"/>
          </p:nvPr>
        </p:nvSpPr>
        <p:spPr/>
        <p:txBody>
          <a:bodyPr/>
          <a:lstStyle/>
          <a:p>
            <a:fld id="{4CF662B8-7DA8-456A-85D3-8F2BB9597AB7}" type="slidenum">
              <a:rPr lang="en-US" smtClean="0"/>
              <a:t>10</a:t>
            </a:fld>
            <a:endParaRPr lang="en-US"/>
          </a:p>
        </p:txBody>
      </p:sp>
    </p:spTree>
    <p:extLst>
      <p:ext uri="{BB962C8B-B14F-4D97-AF65-F5344CB8AC3E}">
        <p14:creationId xmlns:p14="http://schemas.microsoft.com/office/powerpoint/2010/main" val="252357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086367"/>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25542" y="803193"/>
            <a:ext cx="1528102" cy="5047536"/>
          </a:xfrm>
          <a:prstGeom prst="rect">
            <a:avLst/>
          </a:prstGeom>
          <a:solidFill>
            <a:schemeClr val="accent6">
              <a:lumMod val="7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FFF00"/>
                </a:solidFill>
              </a:rPr>
              <a:t>Diseño y</a:t>
            </a:r>
          </a:p>
          <a:p>
            <a:r>
              <a:rPr lang="es-EC" dirty="0">
                <a:solidFill>
                  <a:srgbClr val="FFFF00"/>
                </a:solidFill>
              </a:rPr>
              <a:t>Construcción</a:t>
            </a:r>
          </a:p>
          <a:p>
            <a:r>
              <a:rPr lang="es-EC" dirty="0">
                <a:solidFill>
                  <a:srgbClr val="FFFF00"/>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47" name="CuadroTexto 46">
            <a:extLst>
              <a:ext uri="{FF2B5EF4-FFF2-40B4-BE49-F238E27FC236}">
                <a16:creationId xmlns:a16="http://schemas.microsoft.com/office/drawing/2014/main" id="{C314879C-962D-41BA-A5AD-75CCA11AAE23}"/>
              </a:ext>
            </a:extLst>
          </p:cNvPr>
          <p:cNvSpPr txBox="1"/>
          <p:nvPr/>
        </p:nvSpPr>
        <p:spPr>
          <a:xfrm>
            <a:off x="2719738" y="764363"/>
            <a:ext cx="7940643" cy="1200329"/>
          </a:xfrm>
          <a:prstGeom prst="rect">
            <a:avLst/>
          </a:prstGeom>
          <a:noFill/>
        </p:spPr>
        <p:txBody>
          <a:bodyPr wrap="square">
            <a:spAutoFit/>
          </a:bodyPr>
          <a:lstStyle/>
          <a:p>
            <a:pPr marL="0" indent="0" algn="ctr">
              <a:buNone/>
            </a:pPr>
            <a:r>
              <a:rPr lang="es-ES" altLang="es-ES" sz="3600" b="1" u="none" dirty="0">
                <a:solidFill>
                  <a:schemeClr val="accent5">
                    <a:lumMod val="50000"/>
                  </a:schemeClr>
                </a:solidFill>
                <a:latin typeface="Arial Rounded MT Bold" panose="020F0704030504030204" pitchFamily="34" charset="0"/>
              </a:rPr>
              <a:t>Diseño y Construcción de la Solución</a:t>
            </a:r>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76860" y="2474525"/>
            <a:ext cx="1399922" cy="74993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Marcador de número de diapositiva 2">
            <a:extLst>
              <a:ext uri="{FF2B5EF4-FFF2-40B4-BE49-F238E27FC236}">
                <a16:creationId xmlns:a16="http://schemas.microsoft.com/office/drawing/2014/main" id="{EB823673-38B6-4BEB-9889-19C2D173EFF9}"/>
              </a:ext>
            </a:extLst>
          </p:cNvPr>
          <p:cNvSpPr>
            <a:spLocks noGrp="1"/>
          </p:cNvSpPr>
          <p:nvPr>
            <p:ph type="sldNum" sz="quarter" idx="12"/>
          </p:nvPr>
        </p:nvSpPr>
        <p:spPr/>
        <p:txBody>
          <a:bodyPr/>
          <a:lstStyle/>
          <a:p>
            <a:fld id="{4CF662B8-7DA8-456A-85D3-8F2BB9597AB7}" type="slidenum">
              <a:rPr lang="en-US" smtClean="0"/>
              <a:t>11</a:t>
            </a:fld>
            <a:endParaRPr lang="en-US"/>
          </a:p>
        </p:txBody>
      </p:sp>
      <p:sp>
        <p:nvSpPr>
          <p:cNvPr id="32" name="CuadroTexto 31">
            <a:extLst>
              <a:ext uri="{FF2B5EF4-FFF2-40B4-BE49-F238E27FC236}">
                <a16:creationId xmlns:a16="http://schemas.microsoft.com/office/drawing/2014/main" id="{86958D1B-FF07-4708-97C2-82967970779F}"/>
              </a:ext>
            </a:extLst>
          </p:cNvPr>
          <p:cNvSpPr txBox="1"/>
          <p:nvPr/>
        </p:nvSpPr>
        <p:spPr>
          <a:xfrm>
            <a:off x="7075170" y="2284011"/>
            <a:ext cx="4278630" cy="1754326"/>
          </a:xfrm>
          <a:prstGeom prst="rect">
            <a:avLst/>
          </a:prstGeom>
          <a:noFill/>
        </p:spPr>
        <p:txBody>
          <a:bodyPr wrap="square">
            <a:spAutoFit/>
          </a:bodyPr>
          <a:lstStyle/>
          <a:p>
            <a:pPr algn="just"/>
            <a:r>
              <a:rPr lang="es-ES" u="none" dirty="0">
                <a:latin typeface="Arial" panose="020B0604020202020204" pitchFamily="34" charset="0"/>
                <a:ea typeface="Calibri" panose="020F0502020204030204" pitchFamily="34" charset="0"/>
                <a:cs typeface="Arial" panose="020B0604020202020204" pitchFamily="34" charset="0"/>
              </a:rPr>
              <a:t>Es</a:t>
            </a:r>
            <a:r>
              <a:rPr lang="es-ES" u="none" dirty="0">
                <a:effectLst/>
                <a:latin typeface="Arial" panose="020B0604020202020204" pitchFamily="34" charset="0"/>
                <a:ea typeface="Calibri" panose="020F0502020204030204" pitchFamily="34" charset="0"/>
                <a:cs typeface="Arial" panose="020B0604020202020204" pitchFamily="34" charset="0"/>
              </a:rPr>
              <a:t> un colectivo con una variedad de aplicaciones y servicios que ayudan a las organizaciones a recopilar, administrar y analizar datos de una variedad de fuentes, a través de una interfaz fácil de usar</a:t>
            </a:r>
            <a:endParaRPr lang="es-EC" u="none"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CAF0E3B4-B27A-439D-9EA6-A85CE0E1F248}"/>
              </a:ext>
            </a:extLst>
          </p:cNvPr>
          <p:cNvPicPr>
            <a:picLocks noChangeAspect="1"/>
          </p:cNvPicPr>
          <p:nvPr/>
        </p:nvPicPr>
        <p:blipFill>
          <a:blip r:embed="rId3"/>
          <a:stretch>
            <a:fillRect/>
          </a:stretch>
        </p:blipFill>
        <p:spPr>
          <a:xfrm>
            <a:off x="1828999" y="2274838"/>
            <a:ext cx="5032349" cy="2695575"/>
          </a:xfrm>
          <a:prstGeom prst="rect">
            <a:avLst/>
          </a:prstGeom>
        </p:spPr>
      </p:pic>
      <p:pic>
        <p:nvPicPr>
          <p:cNvPr id="17" name="Imagen 16">
            <a:extLst>
              <a:ext uri="{FF2B5EF4-FFF2-40B4-BE49-F238E27FC236}">
                <a16:creationId xmlns:a16="http://schemas.microsoft.com/office/drawing/2014/main" id="{B8A0853D-36F7-418D-B6FD-2A3CC981E6F2}"/>
              </a:ext>
            </a:extLst>
          </p:cNvPr>
          <p:cNvPicPr>
            <a:picLocks noChangeAspect="1"/>
          </p:cNvPicPr>
          <p:nvPr/>
        </p:nvPicPr>
        <p:blipFill>
          <a:blip r:embed="rId4"/>
          <a:stretch>
            <a:fillRect/>
          </a:stretch>
        </p:blipFill>
        <p:spPr>
          <a:xfrm>
            <a:off x="3400712" y="5280559"/>
            <a:ext cx="1361123" cy="692566"/>
          </a:xfrm>
          <a:prstGeom prst="rect">
            <a:avLst/>
          </a:prstGeom>
        </p:spPr>
      </p:pic>
      <p:pic>
        <p:nvPicPr>
          <p:cNvPr id="19" name="Imagen 18">
            <a:extLst>
              <a:ext uri="{FF2B5EF4-FFF2-40B4-BE49-F238E27FC236}">
                <a16:creationId xmlns:a16="http://schemas.microsoft.com/office/drawing/2014/main" id="{6DBE7143-3327-441E-95E6-BC47ABC1C1B7}"/>
              </a:ext>
            </a:extLst>
          </p:cNvPr>
          <p:cNvPicPr>
            <a:picLocks noChangeAspect="1"/>
          </p:cNvPicPr>
          <p:nvPr/>
        </p:nvPicPr>
        <p:blipFill>
          <a:blip r:embed="rId5"/>
          <a:stretch>
            <a:fillRect/>
          </a:stretch>
        </p:blipFill>
        <p:spPr>
          <a:xfrm>
            <a:off x="4904899" y="5245716"/>
            <a:ext cx="1191101" cy="692566"/>
          </a:xfrm>
          <a:prstGeom prst="rect">
            <a:avLst/>
          </a:prstGeom>
        </p:spPr>
      </p:pic>
      <p:pic>
        <p:nvPicPr>
          <p:cNvPr id="22" name="Imagen 21">
            <a:extLst>
              <a:ext uri="{FF2B5EF4-FFF2-40B4-BE49-F238E27FC236}">
                <a16:creationId xmlns:a16="http://schemas.microsoft.com/office/drawing/2014/main" id="{62A77B79-EE4F-42F5-B50B-62AECB3BD9CF}"/>
              </a:ext>
            </a:extLst>
          </p:cNvPr>
          <p:cNvPicPr>
            <a:picLocks noChangeAspect="1"/>
          </p:cNvPicPr>
          <p:nvPr/>
        </p:nvPicPr>
        <p:blipFill>
          <a:blip r:embed="rId6"/>
          <a:stretch>
            <a:fillRect/>
          </a:stretch>
        </p:blipFill>
        <p:spPr>
          <a:xfrm>
            <a:off x="2318991" y="5354000"/>
            <a:ext cx="1019175" cy="619125"/>
          </a:xfrm>
          <a:prstGeom prst="rect">
            <a:avLst/>
          </a:prstGeom>
        </p:spPr>
      </p:pic>
      <p:pic>
        <p:nvPicPr>
          <p:cNvPr id="24" name="Imagen 23">
            <a:extLst>
              <a:ext uri="{FF2B5EF4-FFF2-40B4-BE49-F238E27FC236}">
                <a16:creationId xmlns:a16="http://schemas.microsoft.com/office/drawing/2014/main" id="{D913C792-22B4-4634-8A3E-47B80990BD2F}"/>
              </a:ext>
            </a:extLst>
          </p:cNvPr>
          <p:cNvPicPr>
            <a:picLocks noChangeAspect="1"/>
          </p:cNvPicPr>
          <p:nvPr/>
        </p:nvPicPr>
        <p:blipFill>
          <a:blip r:embed="rId7"/>
          <a:stretch>
            <a:fillRect/>
          </a:stretch>
        </p:blipFill>
        <p:spPr>
          <a:xfrm>
            <a:off x="6861348" y="4625354"/>
            <a:ext cx="4492452" cy="1290066"/>
          </a:xfrm>
          <a:prstGeom prst="rect">
            <a:avLst/>
          </a:prstGeom>
        </p:spPr>
      </p:pic>
    </p:spTree>
    <p:extLst>
      <p:ext uri="{BB962C8B-B14F-4D97-AF65-F5344CB8AC3E}">
        <p14:creationId xmlns:p14="http://schemas.microsoft.com/office/powerpoint/2010/main" val="624834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047537"/>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5159" y="764364"/>
            <a:ext cx="1553643" cy="5047536"/>
          </a:xfrm>
          <a:prstGeom prst="rect">
            <a:avLst/>
          </a:prstGeom>
          <a:solidFill>
            <a:schemeClr val="accent6">
              <a:lumMod val="7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u="none" dirty="0">
                <a:solidFill>
                  <a:srgbClr val="FFFF00"/>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3192378"/>
            <a:ext cx="1399922" cy="46522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CuadroTexto 30">
            <a:extLst>
              <a:ext uri="{FF2B5EF4-FFF2-40B4-BE49-F238E27FC236}">
                <a16:creationId xmlns:a16="http://schemas.microsoft.com/office/drawing/2014/main" id="{CD18EB62-B4AC-451F-A2B5-4DA90F833118}"/>
              </a:ext>
            </a:extLst>
          </p:cNvPr>
          <p:cNvSpPr txBox="1"/>
          <p:nvPr/>
        </p:nvSpPr>
        <p:spPr>
          <a:xfrm>
            <a:off x="2379502" y="4028686"/>
            <a:ext cx="3403152" cy="369332"/>
          </a:xfrm>
          <a:prstGeom prst="rect">
            <a:avLst/>
          </a:prstGeom>
          <a:noFill/>
        </p:spPr>
        <p:txBody>
          <a:bodyPr wrap="square" rtlCol="0">
            <a:spAutoFit/>
          </a:bodyPr>
          <a:lstStyle/>
          <a:p>
            <a:r>
              <a:rPr lang="es-EC" b="1" u="none" dirty="0"/>
              <a:t>Consumidores Exigentes </a:t>
            </a:r>
          </a:p>
        </p:txBody>
      </p:sp>
      <p:sp>
        <p:nvSpPr>
          <p:cNvPr id="33" name="CuadroTexto 32">
            <a:extLst>
              <a:ext uri="{FF2B5EF4-FFF2-40B4-BE49-F238E27FC236}">
                <a16:creationId xmlns:a16="http://schemas.microsoft.com/office/drawing/2014/main" id="{5B5B9140-9877-4942-8197-702EFB9DFF7A}"/>
              </a:ext>
            </a:extLst>
          </p:cNvPr>
          <p:cNvSpPr txBox="1"/>
          <p:nvPr/>
        </p:nvSpPr>
        <p:spPr>
          <a:xfrm>
            <a:off x="6752350" y="3011267"/>
            <a:ext cx="3980419" cy="646331"/>
          </a:xfrm>
          <a:prstGeom prst="rect">
            <a:avLst/>
          </a:prstGeom>
          <a:noFill/>
        </p:spPr>
        <p:txBody>
          <a:bodyPr wrap="square" rtlCol="0">
            <a:spAutoFit/>
          </a:bodyPr>
          <a:lstStyle/>
          <a:p>
            <a:r>
              <a:rPr lang="es-EC" b="1" u="none" dirty="0"/>
              <a:t>Proliferación de competidores y alta demanda de servicios  OTT</a:t>
            </a:r>
          </a:p>
        </p:txBody>
      </p:sp>
      <p:sp>
        <p:nvSpPr>
          <p:cNvPr id="42" name="CuadroTexto 41">
            <a:extLst>
              <a:ext uri="{FF2B5EF4-FFF2-40B4-BE49-F238E27FC236}">
                <a16:creationId xmlns:a16="http://schemas.microsoft.com/office/drawing/2014/main" id="{DF301856-98D7-45A2-B6E4-62F56665B673}"/>
              </a:ext>
            </a:extLst>
          </p:cNvPr>
          <p:cNvSpPr txBox="1"/>
          <p:nvPr/>
        </p:nvSpPr>
        <p:spPr>
          <a:xfrm>
            <a:off x="2146443" y="2643691"/>
            <a:ext cx="3980418" cy="1200329"/>
          </a:xfrm>
          <a:prstGeom prst="rect">
            <a:avLst/>
          </a:prstGeom>
          <a:noFill/>
        </p:spPr>
        <p:txBody>
          <a:bodyPr wrap="square" rtlCol="0">
            <a:spAutoFit/>
          </a:bodyPr>
          <a:lstStyle/>
          <a:p>
            <a:r>
              <a:rPr lang="es-EC" b="1" u="none" dirty="0"/>
              <a:t>Las empresas de Telecomunicaciones se encuentran en constante evolución</a:t>
            </a:r>
          </a:p>
        </p:txBody>
      </p:sp>
      <p:sp>
        <p:nvSpPr>
          <p:cNvPr id="2" name="Marcador de número de diapositiva 1">
            <a:extLst>
              <a:ext uri="{FF2B5EF4-FFF2-40B4-BE49-F238E27FC236}">
                <a16:creationId xmlns:a16="http://schemas.microsoft.com/office/drawing/2014/main" id="{92FDDBA2-CA8A-4D11-988C-BE6F0030DF64}"/>
              </a:ext>
            </a:extLst>
          </p:cNvPr>
          <p:cNvSpPr>
            <a:spLocks noGrp="1"/>
          </p:cNvSpPr>
          <p:nvPr>
            <p:ph type="sldNum" sz="quarter" idx="12"/>
          </p:nvPr>
        </p:nvSpPr>
        <p:spPr/>
        <p:txBody>
          <a:bodyPr/>
          <a:lstStyle/>
          <a:p>
            <a:fld id="{4CF662B8-7DA8-456A-85D3-8F2BB9597AB7}" type="slidenum">
              <a:rPr lang="en-US" smtClean="0"/>
              <a:t>12</a:t>
            </a:fld>
            <a:endParaRPr lang="en-US"/>
          </a:p>
        </p:txBody>
      </p:sp>
      <p:pic>
        <p:nvPicPr>
          <p:cNvPr id="6" name="Imagen 5">
            <a:extLst>
              <a:ext uri="{FF2B5EF4-FFF2-40B4-BE49-F238E27FC236}">
                <a16:creationId xmlns:a16="http://schemas.microsoft.com/office/drawing/2014/main" id="{5EE805E7-B811-4352-A893-19AF85A6ADBA}"/>
              </a:ext>
            </a:extLst>
          </p:cNvPr>
          <p:cNvPicPr>
            <a:picLocks noChangeAspect="1"/>
          </p:cNvPicPr>
          <p:nvPr/>
        </p:nvPicPr>
        <p:blipFill>
          <a:blip r:embed="rId3"/>
          <a:stretch>
            <a:fillRect/>
          </a:stretch>
        </p:blipFill>
        <p:spPr>
          <a:xfrm>
            <a:off x="7096125" y="764363"/>
            <a:ext cx="2886075" cy="2129388"/>
          </a:xfrm>
          <a:prstGeom prst="rect">
            <a:avLst/>
          </a:prstGeom>
        </p:spPr>
      </p:pic>
      <p:pic>
        <p:nvPicPr>
          <p:cNvPr id="8" name="Imagen 7">
            <a:extLst>
              <a:ext uri="{FF2B5EF4-FFF2-40B4-BE49-F238E27FC236}">
                <a16:creationId xmlns:a16="http://schemas.microsoft.com/office/drawing/2014/main" id="{B13B6344-C816-490D-B41B-C6EBF820448F}"/>
              </a:ext>
            </a:extLst>
          </p:cNvPr>
          <p:cNvPicPr>
            <a:picLocks noChangeAspect="1"/>
          </p:cNvPicPr>
          <p:nvPr/>
        </p:nvPicPr>
        <p:blipFill>
          <a:blip r:embed="rId4"/>
          <a:stretch>
            <a:fillRect/>
          </a:stretch>
        </p:blipFill>
        <p:spPr>
          <a:xfrm>
            <a:off x="2561078" y="4398018"/>
            <a:ext cx="2266950" cy="1657350"/>
          </a:xfrm>
          <a:prstGeom prst="rect">
            <a:avLst/>
          </a:prstGeom>
        </p:spPr>
      </p:pic>
      <p:pic>
        <p:nvPicPr>
          <p:cNvPr id="10" name="Imagen 9">
            <a:extLst>
              <a:ext uri="{FF2B5EF4-FFF2-40B4-BE49-F238E27FC236}">
                <a16:creationId xmlns:a16="http://schemas.microsoft.com/office/drawing/2014/main" id="{2184833E-0E8A-45A4-A15A-2BC59096F5C1}"/>
              </a:ext>
            </a:extLst>
          </p:cNvPr>
          <p:cNvPicPr>
            <a:picLocks noChangeAspect="1"/>
          </p:cNvPicPr>
          <p:nvPr/>
        </p:nvPicPr>
        <p:blipFill>
          <a:blip r:embed="rId5"/>
          <a:stretch>
            <a:fillRect/>
          </a:stretch>
        </p:blipFill>
        <p:spPr>
          <a:xfrm>
            <a:off x="2452255" y="893609"/>
            <a:ext cx="3381375" cy="1666711"/>
          </a:xfrm>
          <a:prstGeom prst="rect">
            <a:avLst/>
          </a:prstGeom>
        </p:spPr>
      </p:pic>
      <p:sp>
        <p:nvSpPr>
          <p:cNvPr id="27" name="CuadroTexto 26">
            <a:extLst>
              <a:ext uri="{FF2B5EF4-FFF2-40B4-BE49-F238E27FC236}">
                <a16:creationId xmlns:a16="http://schemas.microsoft.com/office/drawing/2014/main" id="{B837EA36-01E4-4676-B44A-720AC302B237}"/>
              </a:ext>
            </a:extLst>
          </p:cNvPr>
          <p:cNvSpPr txBox="1"/>
          <p:nvPr/>
        </p:nvSpPr>
        <p:spPr>
          <a:xfrm>
            <a:off x="6904751" y="5269337"/>
            <a:ext cx="3716498" cy="923330"/>
          </a:xfrm>
          <a:prstGeom prst="rect">
            <a:avLst/>
          </a:prstGeom>
          <a:noFill/>
        </p:spPr>
        <p:txBody>
          <a:bodyPr wrap="square" rtlCol="0">
            <a:spAutoFit/>
          </a:bodyPr>
          <a:lstStyle/>
          <a:p>
            <a:r>
              <a:rPr lang="es-EC" b="1" u="none" dirty="0"/>
              <a:t>Disminución de ingresos de las empresas de telecomunicaciones</a:t>
            </a:r>
          </a:p>
        </p:txBody>
      </p:sp>
      <p:pic>
        <p:nvPicPr>
          <p:cNvPr id="14" name="Imagen 13">
            <a:extLst>
              <a:ext uri="{FF2B5EF4-FFF2-40B4-BE49-F238E27FC236}">
                <a16:creationId xmlns:a16="http://schemas.microsoft.com/office/drawing/2014/main" id="{25CEAD03-4352-452F-9ECA-E3DA4CEAAA03}"/>
              </a:ext>
            </a:extLst>
          </p:cNvPr>
          <p:cNvPicPr>
            <a:picLocks noChangeAspect="1"/>
          </p:cNvPicPr>
          <p:nvPr/>
        </p:nvPicPr>
        <p:blipFill>
          <a:blip r:embed="rId6"/>
          <a:stretch>
            <a:fillRect/>
          </a:stretch>
        </p:blipFill>
        <p:spPr>
          <a:xfrm>
            <a:off x="7506847" y="3969631"/>
            <a:ext cx="2047875" cy="1136023"/>
          </a:xfrm>
          <a:prstGeom prst="rect">
            <a:avLst/>
          </a:prstGeom>
        </p:spPr>
      </p:pic>
    </p:spTree>
    <p:extLst>
      <p:ext uri="{BB962C8B-B14F-4D97-AF65-F5344CB8AC3E}">
        <p14:creationId xmlns:p14="http://schemas.microsoft.com/office/powerpoint/2010/main" val="225203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6">
              <a:lumMod val="75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0475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u="none" dirty="0">
                <a:solidFill>
                  <a:srgbClr val="FFFF00"/>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3192378"/>
            <a:ext cx="1399922" cy="46522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CuadroTexto 37">
            <a:extLst>
              <a:ext uri="{FF2B5EF4-FFF2-40B4-BE49-F238E27FC236}">
                <a16:creationId xmlns:a16="http://schemas.microsoft.com/office/drawing/2014/main" id="{FF7348CF-1AB1-440A-A623-8DF27D259719}"/>
              </a:ext>
            </a:extLst>
          </p:cNvPr>
          <p:cNvSpPr txBox="1"/>
          <p:nvPr/>
        </p:nvSpPr>
        <p:spPr>
          <a:xfrm>
            <a:off x="3456490" y="1499075"/>
            <a:ext cx="7127690" cy="1292662"/>
          </a:xfrm>
          <a:prstGeom prst="rect">
            <a:avLst/>
          </a:prstGeom>
          <a:noFill/>
        </p:spPr>
        <p:txBody>
          <a:bodyPr wrap="square">
            <a:spAutoFit/>
          </a:bodyPr>
          <a:lstStyle/>
          <a:p>
            <a:pPr algn="ctr"/>
            <a:r>
              <a:rPr lang="es-EC" sz="2000" u="none" dirty="0">
                <a:latin typeface="Arial" panose="020B0604020202020204" pitchFamily="34" charset="0"/>
                <a:ea typeface="Calibri" panose="020F0502020204030204" pitchFamily="34" charset="0"/>
                <a:cs typeface="Arial" panose="020B0604020202020204" pitchFamily="34" charset="0"/>
              </a:rPr>
              <a:t>I</a:t>
            </a:r>
            <a:r>
              <a:rPr lang="es-EC" sz="2000" u="none" dirty="0">
                <a:effectLst/>
                <a:latin typeface="Arial" panose="020B0604020202020204" pitchFamily="34" charset="0"/>
                <a:ea typeface="Calibri" panose="020F0502020204030204" pitchFamily="34" charset="0"/>
                <a:cs typeface="Arial" panose="020B0604020202020204" pitchFamily="34" charset="0"/>
              </a:rPr>
              <a:t>dentificar nuevos servicios que puedan ofertar las empresas de telecomunicaciones en el Ecuador para crear nuevas fuentes de ingreso</a:t>
            </a:r>
          </a:p>
          <a:p>
            <a:pPr algn="ctr"/>
            <a:endParaRPr lang="es-EC" b="1" u="none" dirty="0"/>
          </a:p>
        </p:txBody>
      </p:sp>
      <p:sp>
        <p:nvSpPr>
          <p:cNvPr id="21" name="CuadroTexto 20">
            <a:extLst>
              <a:ext uri="{FF2B5EF4-FFF2-40B4-BE49-F238E27FC236}">
                <a16:creationId xmlns:a16="http://schemas.microsoft.com/office/drawing/2014/main" id="{5347EC4E-2351-4C8D-BDAD-50E7AA020A43}"/>
              </a:ext>
            </a:extLst>
          </p:cNvPr>
          <p:cNvSpPr txBox="1"/>
          <p:nvPr/>
        </p:nvSpPr>
        <p:spPr>
          <a:xfrm>
            <a:off x="4833552" y="999320"/>
            <a:ext cx="3930315" cy="461665"/>
          </a:xfrm>
          <a:prstGeom prst="rect">
            <a:avLst/>
          </a:prstGeom>
          <a:noFill/>
        </p:spPr>
        <p:txBody>
          <a:bodyPr wrap="square">
            <a:spAutoFit/>
          </a:bodyPr>
          <a:lstStyle/>
          <a:p>
            <a:pPr marL="0" indent="0" algn="ctr">
              <a:buNone/>
            </a:pPr>
            <a:r>
              <a:rPr lang="es-ES" altLang="es-ES" sz="2400" b="1" u="none" dirty="0">
                <a:solidFill>
                  <a:schemeClr val="tx2"/>
                </a:solidFill>
                <a:latin typeface="Arial Rounded MT Bold" panose="020F0704030504030204" pitchFamily="34" charset="0"/>
              </a:rPr>
              <a:t>Objetivo del Negocio</a:t>
            </a:r>
          </a:p>
        </p:txBody>
      </p:sp>
      <p:sp>
        <p:nvSpPr>
          <p:cNvPr id="23" name="CuadroTexto 22">
            <a:extLst>
              <a:ext uri="{FF2B5EF4-FFF2-40B4-BE49-F238E27FC236}">
                <a16:creationId xmlns:a16="http://schemas.microsoft.com/office/drawing/2014/main" id="{785EFA71-96BA-45B7-9F56-9F5907458976}"/>
              </a:ext>
            </a:extLst>
          </p:cNvPr>
          <p:cNvSpPr txBox="1"/>
          <p:nvPr/>
        </p:nvSpPr>
        <p:spPr>
          <a:xfrm>
            <a:off x="6366510" y="3657598"/>
            <a:ext cx="5039021" cy="1200329"/>
          </a:xfrm>
          <a:prstGeom prst="rect">
            <a:avLst/>
          </a:prstGeom>
          <a:noFill/>
        </p:spPr>
        <p:txBody>
          <a:bodyPr wrap="square">
            <a:spAutoFit/>
          </a:bodyPr>
          <a:lstStyle/>
          <a:p>
            <a:pPr marL="0" indent="0" algn="just">
              <a:buNone/>
            </a:pPr>
            <a:r>
              <a:rPr lang="es-ES" altLang="es-ES" sz="1800" b="1" u="none" dirty="0">
                <a:solidFill>
                  <a:schemeClr val="tx2"/>
                </a:solidFill>
                <a:latin typeface="Arial Rounded MT Bold" panose="020F0704030504030204" pitchFamily="34" charset="0"/>
              </a:rPr>
              <a:t>Modelo de gestión , basado en analítica de datos para prospección de clientes, evolución y mejora de los servicios de telecomunicaciones en el Ecuador</a:t>
            </a:r>
          </a:p>
        </p:txBody>
      </p:sp>
      <p:sp>
        <p:nvSpPr>
          <p:cNvPr id="2" name="Marcador de número de diapositiva 1">
            <a:extLst>
              <a:ext uri="{FF2B5EF4-FFF2-40B4-BE49-F238E27FC236}">
                <a16:creationId xmlns:a16="http://schemas.microsoft.com/office/drawing/2014/main" id="{28ED8AF3-CA7D-46EC-9975-242A069DBFF9}"/>
              </a:ext>
            </a:extLst>
          </p:cNvPr>
          <p:cNvSpPr>
            <a:spLocks noGrp="1"/>
          </p:cNvSpPr>
          <p:nvPr>
            <p:ph type="sldNum" sz="quarter" idx="12"/>
          </p:nvPr>
        </p:nvSpPr>
        <p:spPr/>
        <p:txBody>
          <a:bodyPr/>
          <a:lstStyle/>
          <a:p>
            <a:fld id="{4CF662B8-7DA8-456A-85D3-8F2BB9597AB7}" type="slidenum">
              <a:rPr lang="en-US" smtClean="0"/>
              <a:t>13</a:t>
            </a:fld>
            <a:endParaRPr lang="en-US"/>
          </a:p>
        </p:txBody>
      </p:sp>
      <p:pic>
        <p:nvPicPr>
          <p:cNvPr id="15" name="Imagen 14">
            <a:extLst>
              <a:ext uri="{FF2B5EF4-FFF2-40B4-BE49-F238E27FC236}">
                <a16:creationId xmlns:a16="http://schemas.microsoft.com/office/drawing/2014/main" id="{4C88F740-A1B2-470D-9082-000B26EF685E}"/>
              </a:ext>
            </a:extLst>
          </p:cNvPr>
          <p:cNvPicPr>
            <a:picLocks noChangeAspect="1"/>
          </p:cNvPicPr>
          <p:nvPr/>
        </p:nvPicPr>
        <p:blipFill>
          <a:blip r:embed="rId3"/>
          <a:stretch>
            <a:fillRect/>
          </a:stretch>
        </p:blipFill>
        <p:spPr>
          <a:xfrm>
            <a:off x="1713540" y="2860344"/>
            <a:ext cx="3681420" cy="1246496"/>
          </a:xfrm>
          <a:prstGeom prst="rect">
            <a:avLst/>
          </a:prstGeom>
        </p:spPr>
      </p:pic>
      <p:sp>
        <p:nvSpPr>
          <p:cNvPr id="18" name="CuadroTexto 17">
            <a:extLst>
              <a:ext uri="{FF2B5EF4-FFF2-40B4-BE49-F238E27FC236}">
                <a16:creationId xmlns:a16="http://schemas.microsoft.com/office/drawing/2014/main" id="{3F829DCE-A09E-41B7-B1D2-CCABE0E77220}"/>
              </a:ext>
            </a:extLst>
          </p:cNvPr>
          <p:cNvSpPr txBox="1"/>
          <p:nvPr/>
        </p:nvSpPr>
        <p:spPr>
          <a:xfrm>
            <a:off x="1537600" y="4211596"/>
            <a:ext cx="3857360" cy="923330"/>
          </a:xfrm>
          <a:prstGeom prst="rect">
            <a:avLst/>
          </a:prstGeom>
          <a:noFill/>
        </p:spPr>
        <p:txBody>
          <a:bodyPr wrap="square">
            <a:spAutoFit/>
          </a:bodyPr>
          <a:lstStyle/>
          <a:p>
            <a:pPr algn="ctr"/>
            <a:r>
              <a:rPr lang="es-EC" u="none" dirty="0"/>
              <a:t>Mediante la utilización y monetización de los datos que circulan en la red</a:t>
            </a:r>
          </a:p>
        </p:txBody>
      </p:sp>
    </p:spTree>
    <p:extLst>
      <p:ext uri="{BB962C8B-B14F-4D97-AF65-F5344CB8AC3E}">
        <p14:creationId xmlns:p14="http://schemas.microsoft.com/office/powerpoint/2010/main" val="2501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055337"/>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0" y="772164"/>
            <a:ext cx="1553643" cy="5047536"/>
          </a:xfrm>
          <a:prstGeom prst="rect">
            <a:avLst/>
          </a:prstGeom>
          <a:solidFill>
            <a:schemeClr val="accent6">
              <a:lumMod val="7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u="none" dirty="0">
                <a:solidFill>
                  <a:srgbClr val="FFFF00"/>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53721" y="3578979"/>
            <a:ext cx="1399922" cy="46522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a:extLst>
              <a:ext uri="{FF2B5EF4-FFF2-40B4-BE49-F238E27FC236}">
                <a16:creationId xmlns:a16="http://schemas.microsoft.com/office/drawing/2014/main" id="{74656219-26B2-4BE0-93FF-2BB65E5B5A09}"/>
              </a:ext>
            </a:extLst>
          </p:cNvPr>
          <p:cNvSpPr txBox="1"/>
          <p:nvPr/>
        </p:nvSpPr>
        <p:spPr>
          <a:xfrm>
            <a:off x="5269774" y="2429291"/>
            <a:ext cx="3082895" cy="2031325"/>
          </a:xfrm>
          <a:prstGeom prst="rect">
            <a:avLst/>
          </a:prstGeom>
          <a:noFill/>
        </p:spPr>
        <p:txBody>
          <a:bodyPr wrap="square" rtlCol="0">
            <a:spAutoFit/>
          </a:bodyPr>
          <a:lstStyle/>
          <a:p>
            <a:pPr algn="just"/>
            <a:r>
              <a:rPr lang="es-ES" b="1" u="none" dirty="0"/>
              <a:t>Se hace uso de un segmento reducido de datos históricos de clientes de las empresas de telecomunicaciones, provenientes de fuentes externas</a:t>
            </a:r>
            <a:endParaRPr lang="es-EC" b="1" u="none" dirty="0"/>
          </a:p>
        </p:txBody>
      </p:sp>
      <p:sp>
        <p:nvSpPr>
          <p:cNvPr id="11" name="Flecha: curvada hacia la izquierda 10">
            <a:extLst>
              <a:ext uri="{FF2B5EF4-FFF2-40B4-BE49-F238E27FC236}">
                <a16:creationId xmlns:a16="http://schemas.microsoft.com/office/drawing/2014/main" id="{C68AB106-558D-46A1-ADBF-51CFACAD9152}"/>
              </a:ext>
            </a:extLst>
          </p:cNvPr>
          <p:cNvSpPr/>
          <p:nvPr/>
        </p:nvSpPr>
        <p:spPr>
          <a:xfrm rot="16200000">
            <a:off x="4068851" y="-460148"/>
            <a:ext cx="1074418" cy="3783657"/>
          </a:xfrm>
          <a:prstGeom prst="curved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 name="Marcador de número de diapositiva 2">
            <a:extLst>
              <a:ext uri="{FF2B5EF4-FFF2-40B4-BE49-F238E27FC236}">
                <a16:creationId xmlns:a16="http://schemas.microsoft.com/office/drawing/2014/main" id="{F6B53D53-9A1E-4F66-877C-B7026CE8E5D6}"/>
              </a:ext>
            </a:extLst>
          </p:cNvPr>
          <p:cNvSpPr>
            <a:spLocks noGrp="1"/>
          </p:cNvSpPr>
          <p:nvPr>
            <p:ph type="sldNum" sz="quarter" idx="12"/>
          </p:nvPr>
        </p:nvSpPr>
        <p:spPr/>
        <p:txBody>
          <a:bodyPr/>
          <a:lstStyle/>
          <a:p>
            <a:fld id="{4CF662B8-7DA8-456A-85D3-8F2BB9597AB7}" type="slidenum">
              <a:rPr lang="en-US" smtClean="0"/>
              <a:t>14</a:t>
            </a:fld>
            <a:endParaRPr lang="en-US"/>
          </a:p>
        </p:txBody>
      </p:sp>
      <p:pic>
        <p:nvPicPr>
          <p:cNvPr id="4" name="Imagen 3">
            <a:extLst>
              <a:ext uri="{FF2B5EF4-FFF2-40B4-BE49-F238E27FC236}">
                <a16:creationId xmlns:a16="http://schemas.microsoft.com/office/drawing/2014/main" id="{75868C46-11C5-4E01-909C-93C2440F0302}"/>
              </a:ext>
            </a:extLst>
          </p:cNvPr>
          <p:cNvPicPr>
            <a:picLocks noChangeAspect="1"/>
          </p:cNvPicPr>
          <p:nvPr/>
        </p:nvPicPr>
        <p:blipFill>
          <a:blip r:embed="rId3"/>
          <a:stretch>
            <a:fillRect/>
          </a:stretch>
        </p:blipFill>
        <p:spPr>
          <a:xfrm>
            <a:off x="1733144" y="2744789"/>
            <a:ext cx="3082895" cy="2133600"/>
          </a:xfrm>
          <a:prstGeom prst="rect">
            <a:avLst/>
          </a:prstGeom>
        </p:spPr>
      </p:pic>
      <p:pic>
        <p:nvPicPr>
          <p:cNvPr id="8" name="Imagen 7">
            <a:extLst>
              <a:ext uri="{FF2B5EF4-FFF2-40B4-BE49-F238E27FC236}">
                <a16:creationId xmlns:a16="http://schemas.microsoft.com/office/drawing/2014/main" id="{731FFA04-2176-4800-B256-5417B94905C9}"/>
              </a:ext>
            </a:extLst>
          </p:cNvPr>
          <p:cNvPicPr>
            <a:picLocks noChangeAspect="1"/>
          </p:cNvPicPr>
          <p:nvPr/>
        </p:nvPicPr>
        <p:blipFill>
          <a:blip r:embed="rId4"/>
          <a:stretch>
            <a:fillRect/>
          </a:stretch>
        </p:blipFill>
        <p:spPr>
          <a:xfrm>
            <a:off x="9477771" y="1908810"/>
            <a:ext cx="1876030" cy="1074420"/>
          </a:xfrm>
          <a:prstGeom prst="rect">
            <a:avLst/>
          </a:prstGeom>
        </p:spPr>
      </p:pic>
      <p:pic>
        <p:nvPicPr>
          <p:cNvPr id="12" name="Imagen 11">
            <a:extLst>
              <a:ext uri="{FF2B5EF4-FFF2-40B4-BE49-F238E27FC236}">
                <a16:creationId xmlns:a16="http://schemas.microsoft.com/office/drawing/2014/main" id="{0BD9AE86-25CC-4D95-A8DF-F5B37FFF39D1}"/>
              </a:ext>
            </a:extLst>
          </p:cNvPr>
          <p:cNvPicPr>
            <a:picLocks noChangeAspect="1"/>
          </p:cNvPicPr>
          <p:nvPr/>
        </p:nvPicPr>
        <p:blipFill>
          <a:blip r:embed="rId5"/>
          <a:stretch>
            <a:fillRect/>
          </a:stretch>
        </p:blipFill>
        <p:spPr>
          <a:xfrm>
            <a:off x="9612631" y="3201237"/>
            <a:ext cx="1741170" cy="1259380"/>
          </a:xfrm>
          <a:prstGeom prst="rect">
            <a:avLst/>
          </a:prstGeom>
        </p:spPr>
      </p:pic>
      <p:sp>
        <p:nvSpPr>
          <p:cNvPr id="29" name="Flecha: curvada hacia la izquierda 28">
            <a:extLst>
              <a:ext uri="{FF2B5EF4-FFF2-40B4-BE49-F238E27FC236}">
                <a16:creationId xmlns:a16="http://schemas.microsoft.com/office/drawing/2014/main" id="{F8B2FC83-7E87-47E0-9FB2-E4A34031A4AA}"/>
              </a:ext>
            </a:extLst>
          </p:cNvPr>
          <p:cNvSpPr/>
          <p:nvPr/>
        </p:nvSpPr>
        <p:spPr>
          <a:xfrm rot="16200000">
            <a:off x="8520743" y="-505889"/>
            <a:ext cx="1045740" cy="3783657"/>
          </a:xfrm>
          <a:prstGeom prst="curved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578696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Introducción">
            <a:extLst>
              <a:ext uri="{FF2B5EF4-FFF2-40B4-BE49-F238E27FC236}">
                <a16:creationId xmlns:a16="http://schemas.microsoft.com/office/drawing/2014/main" id="{C3D4B614-9025-4943-971C-469C2B9D9FA9}"/>
              </a:ext>
            </a:extLst>
          </p:cNvPr>
          <p:cNvSpPr txBox="1"/>
          <p:nvPr/>
        </p:nvSpPr>
        <p:spPr>
          <a:xfrm>
            <a:off x="0" y="799363"/>
            <a:ext cx="1553643" cy="504753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u="none" dirty="0">
                <a:solidFill>
                  <a:srgbClr val="FFFF00"/>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4044199"/>
            <a:ext cx="1399922" cy="46522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Rectángulo: esquinas redondeadas 34">
            <a:extLst>
              <a:ext uri="{FF2B5EF4-FFF2-40B4-BE49-F238E27FC236}">
                <a16:creationId xmlns:a16="http://schemas.microsoft.com/office/drawing/2014/main" id="{3331D1EE-68E3-4E3E-BCAF-57006C1F4957}"/>
              </a:ext>
            </a:extLst>
          </p:cNvPr>
          <p:cNvSpPr/>
          <p:nvPr/>
        </p:nvSpPr>
        <p:spPr>
          <a:xfrm>
            <a:off x="2183068" y="1805151"/>
            <a:ext cx="2652305" cy="99357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400" u="none" dirty="0">
                <a:latin typeface="Arial Rounded MT Bold" panose="020F0704030504030204" pitchFamily="34" charset="0"/>
              </a:rPr>
              <a:t>PREPARACIÓN DE LOS DATOS</a:t>
            </a:r>
            <a:endParaRPr lang="en-US" sz="1400" u="none" dirty="0">
              <a:latin typeface="Arial Rounded MT Bold" panose="020F0704030504030204" pitchFamily="34" charset="0"/>
            </a:endParaRPr>
          </a:p>
        </p:txBody>
      </p:sp>
      <p:sp>
        <p:nvSpPr>
          <p:cNvPr id="38" name="Rectángulo: esquinas redondeadas 37">
            <a:extLst>
              <a:ext uri="{FF2B5EF4-FFF2-40B4-BE49-F238E27FC236}">
                <a16:creationId xmlns:a16="http://schemas.microsoft.com/office/drawing/2014/main" id="{46A02957-16D9-4E2D-8D32-C519ACABD95A}"/>
              </a:ext>
            </a:extLst>
          </p:cNvPr>
          <p:cNvSpPr/>
          <p:nvPr/>
        </p:nvSpPr>
        <p:spPr>
          <a:xfrm>
            <a:off x="8553113" y="1805151"/>
            <a:ext cx="1553643" cy="3977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400" u="none" dirty="0">
                <a:latin typeface="Arial Rounded MT Bold" panose="020F0704030504030204" pitchFamily="34" charset="0"/>
              </a:rPr>
              <a:t>SET DE DATOS</a:t>
            </a:r>
            <a:endParaRPr lang="en-US" sz="1400" u="none" dirty="0">
              <a:latin typeface="Arial Rounded MT Bold" panose="020F0704030504030204" pitchFamily="34" charset="0"/>
            </a:endParaRPr>
          </a:p>
        </p:txBody>
      </p:sp>
      <p:sp>
        <p:nvSpPr>
          <p:cNvPr id="40" name="CuadroTexto 39">
            <a:extLst>
              <a:ext uri="{FF2B5EF4-FFF2-40B4-BE49-F238E27FC236}">
                <a16:creationId xmlns:a16="http://schemas.microsoft.com/office/drawing/2014/main" id="{56271558-8BF1-403F-B5DD-7013787F3B96}"/>
              </a:ext>
            </a:extLst>
          </p:cNvPr>
          <p:cNvSpPr txBox="1"/>
          <p:nvPr/>
        </p:nvSpPr>
        <p:spPr>
          <a:xfrm>
            <a:off x="2411298" y="3117292"/>
            <a:ext cx="2652305" cy="1200329"/>
          </a:xfrm>
          <a:prstGeom prst="rect">
            <a:avLst/>
          </a:prstGeom>
          <a:noFill/>
        </p:spPr>
        <p:txBody>
          <a:bodyPr wrap="square" rtlCol="0">
            <a:spAutoFit/>
          </a:bodyPr>
          <a:lstStyle/>
          <a:p>
            <a:r>
              <a:rPr lang="es-EC" b="1" u="none" dirty="0"/>
              <a:t>Datos de  segmento reducido de clientes de empresas de telecomunicaciones</a:t>
            </a:r>
          </a:p>
        </p:txBody>
      </p:sp>
      <p:sp>
        <p:nvSpPr>
          <p:cNvPr id="2" name="Marcador de número de diapositiva 1">
            <a:extLst>
              <a:ext uri="{FF2B5EF4-FFF2-40B4-BE49-F238E27FC236}">
                <a16:creationId xmlns:a16="http://schemas.microsoft.com/office/drawing/2014/main" id="{4161709A-7732-48C2-B21B-CAA76AABE920}"/>
              </a:ext>
            </a:extLst>
          </p:cNvPr>
          <p:cNvSpPr>
            <a:spLocks noGrp="1"/>
          </p:cNvSpPr>
          <p:nvPr>
            <p:ph type="sldNum" sz="quarter" idx="12"/>
          </p:nvPr>
        </p:nvSpPr>
        <p:spPr/>
        <p:txBody>
          <a:bodyPr/>
          <a:lstStyle/>
          <a:p>
            <a:fld id="{4CF662B8-7DA8-456A-85D3-8F2BB9597AB7}" type="slidenum">
              <a:rPr lang="en-US" smtClean="0"/>
              <a:t>15</a:t>
            </a:fld>
            <a:endParaRPr lang="en-US"/>
          </a:p>
        </p:txBody>
      </p:sp>
      <p:sp>
        <p:nvSpPr>
          <p:cNvPr id="18" name="Flecha: curvada hacia la izquierda 17">
            <a:extLst>
              <a:ext uri="{FF2B5EF4-FFF2-40B4-BE49-F238E27FC236}">
                <a16:creationId xmlns:a16="http://schemas.microsoft.com/office/drawing/2014/main" id="{BB8B3A62-CAA0-46F9-85CC-A39E7FDC88B0}"/>
              </a:ext>
            </a:extLst>
          </p:cNvPr>
          <p:cNvSpPr/>
          <p:nvPr/>
        </p:nvSpPr>
        <p:spPr>
          <a:xfrm rot="16200000">
            <a:off x="5802147" y="-152883"/>
            <a:ext cx="1475917" cy="3310407"/>
          </a:xfrm>
          <a:prstGeom prst="curved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6" name="Imagen 5">
            <a:extLst>
              <a:ext uri="{FF2B5EF4-FFF2-40B4-BE49-F238E27FC236}">
                <a16:creationId xmlns:a16="http://schemas.microsoft.com/office/drawing/2014/main" id="{FA02535A-8941-4A73-9C08-1DF9189F1D39}"/>
              </a:ext>
            </a:extLst>
          </p:cNvPr>
          <p:cNvPicPr>
            <a:picLocks noChangeAspect="1"/>
          </p:cNvPicPr>
          <p:nvPr/>
        </p:nvPicPr>
        <p:blipFill>
          <a:blip r:embed="rId3"/>
          <a:stretch>
            <a:fillRect/>
          </a:stretch>
        </p:blipFill>
        <p:spPr>
          <a:xfrm>
            <a:off x="5783581" y="2427250"/>
            <a:ext cx="4903470" cy="2152650"/>
          </a:xfrm>
          <a:prstGeom prst="rect">
            <a:avLst/>
          </a:prstGeom>
        </p:spPr>
      </p:pic>
    </p:spTree>
    <p:extLst>
      <p:ext uri="{BB962C8B-B14F-4D97-AF65-F5344CB8AC3E}">
        <p14:creationId xmlns:p14="http://schemas.microsoft.com/office/powerpoint/2010/main" val="214867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Introducción">
            <a:extLst>
              <a:ext uri="{FF2B5EF4-FFF2-40B4-BE49-F238E27FC236}">
                <a16:creationId xmlns:a16="http://schemas.microsoft.com/office/drawing/2014/main" id="{C3D4B614-9025-4943-971C-469C2B9D9FA9}"/>
              </a:ext>
            </a:extLst>
          </p:cNvPr>
          <p:cNvSpPr txBox="1"/>
          <p:nvPr/>
        </p:nvSpPr>
        <p:spPr>
          <a:xfrm>
            <a:off x="137679" y="799363"/>
            <a:ext cx="1399922" cy="5047536"/>
          </a:xfrm>
          <a:prstGeom prst="rect">
            <a:avLst/>
          </a:prstGeom>
          <a:solidFill>
            <a:schemeClr val="accent6">
              <a:lumMod val="7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u="none" dirty="0">
                <a:solidFill>
                  <a:srgbClr val="FFFF00"/>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4424404"/>
            <a:ext cx="1399922" cy="295191"/>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Marcador de número de diapositiva 3">
            <a:extLst>
              <a:ext uri="{FF2B5EF4-FFF2-40B4-BE49-F238E27FC236}">
                <a16:creationId xmlns:a16="http://schemas.microsoft.com/office/drawing/2014/main" id="{23A59AEA-11C0-465B-A0E4-48B6771EFF68}"/>
              </a:ext>
            </a:extLst>
          </p:cNvPr>
          <p:cNvSpPr>
            <a:spLocks noGrp="1"/>
          </p:cNvSpPr>
          <p:nvPr>
            <p:ph type="sldNum" sz="quarter" idx="12"/>
          </p:nvPr>
        </p:nvSpPr>
        <p:spPr/>
        <p:txBody>
          <a:bodyPr/>
          <a:lstStyle/>
          <a:p>
            <a:fld id="{4CF662B8-7DA8-456A-85D3-8F2BB9597AB7}" type="slidenum">
              <a:rPr lang="en-US" smtClean="0"/>
              <a:t>16</a:t>
            </a:fld>
            <a:endParaRPr lang="en-US"/>
          </a:p>
        </p:txBody>
      </p:sp>
      <p:pic>
        <p:nvPicPr>
          <p:cNvPr id="11" name="Imagen 10" descr="Gráfico&#10;&#10;Descripción generada automáticamente">
            <a:extLst>
              <a:ext uri="{FF2B5EF4-FFF2-40B4-BE49-F238E27FC236}">
                <a16:creationId xmlns:a16="http://schemas.microsoft.com/office/drawing/2014/main" id="{D7482338-C349-4466-BF85-549F4721F14F}"/>
              </a:ext>
            </a:extLst>
          </p:cNvPr>
          <p:cNvPicPr>
            <a:picLocks noChangeAspect="1"/>
          </p:cNvPicPr>
          <p:nvPr/>
        </p:nvPicPr>
        <p:blipFill>
          <a:blip r:embed="rId3"/>
          <a:stretch>
            <a:fillRect/>
          </a:stretch>
        </p:blipFill>
        <p:spPr>
          <a:xfrm>
            <a:off x="3359784" y="1243463"/>
            <a:ext cx="6870066" cy="4999324"/>
          </a:xfrm>
          <a:prstGeom prst="rect">
            <a:avLst/>
          </a:prstGeom>
          <a:ln>
            <a:solidFill>
              <a:schemeClr val="tx1"/>
            </a:solidFill>
          </a:ln>
        </p:spPr>
      </p:pic>
      <p:sp>
        <p:nvSpPr>
          <p:cNvPr id="13" name="CuadroTexto 12">
            <a:extLst>
              <a:ext uri="{FF2B5EF4-FFF2-40B4-BE49-F238E27FC236}">
                <a16:creationId xmlns:a16="http://schemas.microsoft.com/office/drawing/2014/main" id="{24E40E4A-801A-4089-8182-F04E7FA6DE64}"/>
              </a:ext>
            </a:extLst>
          </p:cNvPr>
          <p:cNvSpPr txBox="1"/>
          <p:nvPr/>
        </p:nvSpPr>
        <p:spPr>
          <a:xfrm>
            <a:off x="2501266" y="638707"/>
            <a:ext cx="8048624" cy="468077"/>
          </a:xfrm>
          <a:prstGeom prst="rect">
            <a:avLst/>
          </a:prstGeom>
          <a:noFill/>
        </p:spPr>
        <p:txBody>
          <a:bodyPr wrap="square">
            <a:spAutoFit/>
          </a:bodyPr>
          <a:lstStyle/>
          <a:p>
            <a:pPr lvl="2" algn="just">
              <a:lnSpc>
                <a:spcPct val="107000"/>
              </a:lnSpc>
              <a:spcBef>
                <a:spcPts val="200"/>
              </a:spcBef>
            </a:pPr>
            <a:r>
              <a:rPr lang="es-EC" sz="24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Tablero recuento de usuarios de telefonía móvil</a:t>
            </a:r>
            <a:endParaRPr lang="es-EC"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016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Introducción">
            <a:extLst>
              <a:ext uri="{FF2B5EF4-FFF2-40B4-BE49-F238E27FC236}">
                <a16:creationId xmlns:a16="http://schemas.microsoft.com/office/drawing/2014/main" id="{C3D4B614-9025-4943-971C-469C2B9D9FA9}"/>
              </a:ext>
            </a:extLst>
          </p:cNvPr>
          <p:cNvSpPr txBox="1"/>
          <p:nvPr/>
        </p:nvSpPr>
        <p:spPr>
          <a:xfrm>
            <a:off x="0" y="764363"/>
            <a:ext cx="1553643" cy="5047536"/>
          </a:xfrm>
          <a:prstGeom prst="rect">
            <a:avLst/>
          </a:prstGeom>
          <a:solidFill>
            <a:schemeClr val="accent6">
              <a:lumMod val="7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u="none" dirty="0">
                <a:solidFill>
                  <a:srgbClr val="FFFF00"/>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4424404"/>
            <a:ext cx="1399922" cy="295191"/>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F5D09914-D9E6-4254-868E-5D21F5D2405F}"/>
              </a:ext>
            </a:extLst>
          </p:cNvPr>
          <p:cNvSpPr txBox="1"/>
          <p:nvPr/>
        </p:nvSpPr>
        <p:spPr>
          <a:xfrm>
            <a:off x="3806190" y="598826"/>
            <a:ext cx="6437687" cy="830997"/>
          </a:xfrm>
          <a:prstGeom prst="rect">
            <a:avLst/>
          </a:prstGeom>
          <a:noFill/>
        </p:spPr>
        <p:txBody>
          <a:bodyPr wrap="square">
            <a:spAutoFit/>
          </a:bodyPr>
          <a:lstStyle/>
          <a:p>
            <a:pPr algn="ctr"/>
            <a:r>
              <a:rPr lang="es-EC" sz="24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Tablero cantidad de usuarios por tecnología</a:t>
            </a:r>
            <a:endParaRPr lang="es-EC"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gn="ctr">
              <a:buNone/>
            </a:pPr>
            <a:endParaRPr lang="es-ES" altLang="es-ES" sz="2400" b="1" u="none" dirty="0">
              <a:solidFill>
                <a:srgbClr val="006600"/>
              </a:solidFill>
              <a:latin typeface="Arial Rounded MT Bold" panose="020F0704030504030204" pitchFamily="34" charset="0"/>
            </a:endParaRPr>
          </a:p>
        </p:txBody>
      </p:sp>
      <p:sp>
        <p:nvSpPr>
          <p:cNvPr id="4" name="Marcador de número de diapositiva 3">
            <a:extLst>
              <a:ext uri="{FF2B5EF4-FFF2-40B4-BE49-F238E27FC236}">
                <a16:creationId xmlns:a16="http://schemas.microsoft.com/office/drawing/2014/main" id="{D67FFD0C-E5A4-4CD3-9E7D-6B3AA0552957}"/>
              </a:ext>
            </a:extLst>
          </p:cNvPr>
          <p:cNvSpPr>
            <a:spLocks noGrp="1"/>
          </p:cNvSpPr>
          <p:nvPr>
            <p:ph type="sldNum" sz="quarter" idx="12"/>
          </p:nvPr>
        </p:nvSpPr>
        <p:spPr/>
        <p:txBody>
          <a:bodyPr/>
          <a:lstStyle/>
          <a:p>
            <a:fld id="{4CF662B8-7DA8-456A-85D3-8F2BB9597AB7}" type="slidenum">
              <a:rPr lang="en-US" smtClean="0"/>
              <a:t>17</a:t>
            </a:fld>
            <a:endParaRPr lang="en-US"/>
          </a:p>
        </p:txBody>
      </p:sp>
      <p:pic>
        <p:nvPicPr>
          <p:cNvPr id="13" name="Imagen 12" descr="Interfaz de usuario gráfica, Gráfico, Aplicación, Gráfico circular&#10;&#10;Descripción generada automáticamente">
            <a:extLst>
              <a:ext uri="{FF2B5EF4-FFF2-40B4-BE49-F238E27FC236}">
                <a16:creationId xmlns:a16="http://schemas.microsoft.com/office/drawing/2014/main" id="{ABE6C96F-4F2C-41D6-B7DD-77960D3830B0}"/>
              </a:ext>
            </a:extLst>
          </p:cNvPr>
          <p:cNvPicPr>
            <a:picLocks noChangeAspect="1"/>
          </p:cNvPicPr>
          <p:nvPr/>
        </p:nvPicPr>
        <p:blipFill>
          <a:blip r:embed="rId3"/>
          <a:stretch>
            <a:fillRect/>
          </a:stretch>
        </p:blipFill>
        <p:spPr>
          <a:xfrm>
            <a:off x="2961668" y="1065333"/>
            <a:ext cx="8126729" cy="5096667"/>
          </a:xfrm>
          <a:prstGeom prst="rect">
            <a:avLst/>
          </a:prstGeom>
          <a:ln>
            <a:solidFill>
              <a:schemeClr val="tx1"/>
            </a:solidFill>
          </a:ln>
        </p:spPr>
      </p:pic>
    </p:spTree>
    <p:extLst>
      <p:ext uri="{BB962C8B-B14F-4D97-AF65-F5344CB8AC3E}">
        <p14:creationId xmlns:p14="http://schemas.microsoft.com/office/powerpoint/2010/main" val="249270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Introducción">
            <a:extLst>
              <a:ext uri="{FF2B5EF4-FFF2-40B4-BE49-F238E27FC236}">
                <a16:creationId xmlns:a16="http://schemas.microsoft.com/office/drawing/2014/main" id="{C3D4B614-9025-4943-971C-469C2B9D9FA9}"/>
              </a:ext>
            </a:extLst>
          </p:cNvPr>
          <p:cNvSpPr txBox="1"/>
          <p:nvPr/>
        </p:nvSpPr>
        <p:spPr>
          <a:xfrm>
            <a:off x="0" y="799363"/>
            <a:ext cx="1553643" cy="5047536"/>
          </a:xfrm>
          <a:prstGeom prst="rect">
            <a:avLst/>
          </a:prstGeom>
          <a:solidFill>
            <a:schemeClr val="accent6">
              <a:lumMod val="7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u="none" dirty="0">
                <a:solidFill>
                  <a:srgbClr val="FFFF00"/>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4424404"/>
            <a:ext cx="1399922" cy="295191"/>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Marcador de número de diapositiva 1">
            <a:extLst>
              <a:ext uri="{FF2B5EF4-FFF2-40B4-BE49-F238E27FC236}">
                <a16:creationId xmlns:a16="http://schemas.microsoft.com/office/drawing/2014/main" id="{6410ADD3-BD13-41A6-88CD-4AE2696FEBB1}"/>
              </a:ext>
            </a:extLst>
          </p:cNvPr>
          <p:cNvSpPr>
            <a:spLocks noGrp="1"/>
          </p:cNvSpPr>
          <p:nvPr>
            <p:ph type="sldNum" sz="quarter" idx="12"/>
          </p:nvPr>
        </p:nvSpPr>
        <p:spPr/>
        <p:txBody>
          <a:bodyPr/>
          <a:lstStyle/>
          <a:p>
            <a:fld id="{4CF662B8-7DA8-456A-85D3-8F2BB9597AB7}" type="slidenum">
              <a:rPr lang="en-US" smtClean="0"/>
              <a:t>18</a:t>
            </a:fld>
            <a:endParaRPr lang="en-US"/>
          </a:p>
        </p:txBody>
      </p:sp>
      <p:pic>
        <p:nvPicPr>
          <p:cNvPr id="14" name="Imagen 13" descr="Gráfico, Gráfico de proyección solar&#10;&#10;Descripción generada automáticamente">
            <a:extLst>
              <a:ext uri="{FF2B5EF4-FFF2-40B4-BE49-F238E27FC236}">
                <a16:creationId xmlns:a16="http://schemas.microsoft.com/office/drawing/2014/main" id="{43E7E1A5-E804-435C-AC39-D6F4BA0893FA}"/>
              </a:ext>
            </a:extLst>
          </p:cNvPr>
          <p:cNvPicPr>
            <a:picLocks noChangeAspect="1"/>
          </p:cNvPicPr>
          <p:nvPr/>
        </p:nvPicPr>
        <p:blipFill>
          <a:blip r:embed="rId3"/>
          <a:stretch>
            <a:fillRect/>
          </a:stretch>
        </p:blipFill>
        <p:spPr>
          <a:xfrm>
            <a:off x="1971068" y="1165860"/>
            <a:ext cx="8721409" cy="4686299"/>
          </a:xfrm>
          <a:prstGeom prst="rect">
            <a:avLst/>
          </a:prstGeom>
          <a:ln>
            <a:solidFill>
              <a:schemeClr val="tx1"/>
            </a:solidFill>
          </a:ln>
        </p:spPr>
      </p:pic>
      <p:sp>
        <p:nvSpPr>
          <p:cNvPr id="18" name="CuadroTexto 17">
            <a:extLst>
              <a:ext uri="{FF2B5EF4-FFF2-40B4-BE49-F238E27FC236}">
                <a16:creationId xmlns:a16="http://schemas.microsoft.com/office/drawing/2014/main" id="{9B6F8F5A-847A-45BA-950E-A30C99B0D7FA}"/>
              </a:ext>
            </a:extLst>
          </p:cNvPr>
          <p:cNvSpPr txBox="1"/>
          <p:nvPr/>
        </p:nvSpPr>
        <p:spPr>
          <a:xfrm>
            <a:off x="3112930" y="661669"/>
            <a:ext cx="6437687" cy="830997"/>
          </a:xfrm>
          <a:prstGeom prst="rect">
            <a:avLst/>
          </a:prstGeom>
          <a:noFill/>
        </p:spPr>
        <p:txBody>
          <a:bodyPr wrap="square">
            <a:spAutoFit/>
          </a:bodyPr>
          <a:lstStyle/>
          <a:p>
            <a:pPr algn="ctr"/>
            <a:r>
              <a:rPr lang="es-EC" sz="24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Tablero modelos de dispositivos telefónicos</a:t>
            </a:r>
            <a:endParaRPr lang="es-EC"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gn="ctr">
              <a:buNone/>
            </a:pPr>
            <a:endParaRPr lang="es-ES" altLang="es-ES" sz="2400" b="1" u="none" dirty="0">
              <a:solidFill>
                <a:srgbClr val="006600"/>
              </a:solidFill>
              <a:latin typeface="Arial Rounded MT Bold" panose="020F0704030504030204" pitchFamily="34" charset="0"/>
            </a:endParaRPr>
          </a:p>
        </p:txBody>
      </p:sp>
    </p:spTree>
    <p:extLst>
      <p:ext uri="{BB962C8B-B14F-4D97-AF65-F5344CB8AC3E}">
        <p14:creationId xmlns:p14="http://schemas.microsoft.com/office/powerpoint/2010/main" val="2250124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Introducción">
            <a:extLst>
              <a:ext uri="{FF2B5EF4-FFF2-40B4-BE49-F238E27FC236}">
                <a16:creationId xmlns:a16="http://schemas.microsoft.com/office/drawing/2014/main" id="{C3D4B614-9025-4943-971C-469C2B9D9FA9}"/>
              </a:ext>
            </a:extLst>
          </p:cNvPr>
          <p:cNvSpPr txBox="1"/>
          <p:nvPr/>
        </p:nvSpPr>
        <p:spPr>
          <a:xfrm>
            <a:off x="0" y="809346"/>
            <a:ext cx="1553643" cy="5047536"/>
          </a:xfrm>
          <a:prstGeom prst="rect">
            <a:avLst/>
          </a:prstGeom>
          <a:solidFill>
            <a:schemeClr val="accent6">
              <a:lumMod val="7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u="none" dirty="0">
                <a:solidFill>
                  <a:srgbClr val="FFFF00"/>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4697259"/>
            <a:ext cx="1399922" cy="295191"/>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F5D09914-D9E6-4254-868E-5D21F5D2405F}"/>
              </a:ext>
            </a:extLst>
          </p:cNvPr>
          <p:cNvSpPr txBox="1"/>
          <p:nvPr/>
        </p:nvSpPr>
        <p:spPr>
          <a:xfrm>
            <a:off x="3593173" y="799363"/>
            <a:ext cx="5916587" cy="461665"/>
          </a:xfrm>
          <a:prstGeom prst="rect">
            <a:avLst/>
          </a:prstGeom>
          <a:solidFill>
            <a:schemeClr val="tx2"/>
          </a:solidFill>
        </p:spPr>
        <p:txBody>
          <a:bodyPr wrap="square">
            <a:spAutoFit/>
          </a:bodyPr>
          <a:lstStyle/>
          <a:p>
            <a:pPr marL="0" indent="0" algn="ctr">
              <a:buNone/>
            </a:pPr>
            <a:r>
              <a:rPr lang="es-ES" altLang="es-ES" sz="2400" b="1" u="none" dirty="0">
                <a:solidFill>
                  <a:schemeClr val="bg1"/>
                </a:solidFill>
                <a:latin typeface="Arial Rounded MT Bold" panose="020F0704030504030204" pitchFamily="34" charset="0"/>
              </a:rPr>
              <a:t>Resultados</a:t>
            </a:r>
          </a:p>
        </p:txBody>
      </p:sp>
      <p:sp>
        <p:nvSpPr>
          <p:cNvPr id="3" name="Marcador de número de diapositiva 2">
            <a:extLst>
              <a:ext uri="{FF2B5EF4-FFF2-40B4-BE49-F238E27FC236}">
                <a16:creationId xmlns:a16="http://schemas.microsoft.com/office/drawing/2014/main" id="{9722E61F-7A25-4F7E-8B7C-30138606FAAC}"/>
              </a:ext>
            </a:extLst>
          </p:cNvPr>
          <p:cNvSpPr>
            <a:spLocks noGrp="1"/>
          </p:cNvSpPr>
          <p:nvPr>
            <p:ph type="sldNum" sz="quarter" idx="12"/>
          </p:nvPr>
        </p:nvSpPr>
        <p:spPr/>
        <p:txBody>
          <a:bodyPr/>
          <a:lstStyle/>
          <a:p>
            <a:fld id="{4CF662B8-7DA8-456A-85D3-8F2BB9597AB7}" type="slidenum">
              <a:rPr lang="en-US" smtClean="0"/>
              <a:t>19</a:t>
            </a:fld>
            <a:endParaRPr lang="en-US"/>
          </a:p>
        </p:txBody>
      </p:sp>
      <p:pic>
        <p:nvPicPr>
          <p:cNvPr id="10" name="Imagen 9">
            <a:extLst>
              <a:ext uri="{FF2B5EF4-FFF2-40B4-BE49-F238E27FC236}">
                <a16:creationId xmlns:a16="http://schemas.microsoft.com/office/drawing/2014/main" id="{AFBFB12E-5D12-40B1-938F-2CE3C9898F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1180" y="1594555"/>
            <a:ext cx="7035800" cy="3888038"/>
          </a:xfrm>
          <a:prstGeom prst="rect">
            <a:avLst/>
          </a:prstGeom>
          <a:noFill/>
        </p:spPr>
      </p:pic>
    </p:spTree>
    <p:extLst>
      <p:ext uri="{BB962C8B-B14F-4D97-AF65-F5344CB8AC3E}">
        <p14:creationId xmlns:p14="http://schemas.microsoft.com/office/powerpoint/2010/main" val="151279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4294967295"/>
          </p:nvPr>
        </p:nvSpPr>
        <p:spPr bwMode="auto">
          <a:xfrm>
            <a:off x="2032453" y="2118050"/>
            <a:ext cx="8949678" cy="17967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ctr">
              <a:buNone/>
            </a:pPr>
            <a:r>
              <a:rPr lang="es-ES_tradnl"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s-EC" b="1" dirty="0">
                <a:effectLst/>
                <a:latin typeface="Arial" panose="020B0604020202020204" pitchFamily="34" charset="0"/>
                <a:ea typeface="Calibri" panose="020F0502020204030204" pitchFamily="34" charset="0"/>
                <a:cs typeface="Times New Roman" panose="02020603050405020304" pitchFamily="18" charset="0"/>
              </a:rPr>
              <a:t>BUSINESS INTELLIGENCE PARA ANALIZAR LA EVOLUCIÓN Y MEJORA DE LOS SERVICIOS DE TELECOMUNICACIONES EN ECUADOR</a:t>
            </a:r>
            <a:r>
              <a:rPr lang="es-ES_tradnl"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s-ES" altLang="es-ES" sz="1800" b="1" dirty="0">
              <a:solidFill>
                <a:schemeClr val="tx1"/>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DA82EAF-74AC-4236-8223-A89D94466904}"/>
              </a:ext>
            </a:extLst>
          </p:cNvPr>
          <p:cNvSpPr txBox="1"/>
          <p:nvPr/>
        </p:nvSpPr>
        <p:spPr>
          <a:xfrm>
            <a:off x="1591408" y="1522548"/>
            <a:ext cx="1515207" cy="461665"/>
          </a:xfrm>
          <a:prstGeom prst="rect">
            <a:avLst/>
          </a:prstGeom>
          <a:noFill/>
        </p:spPr>
        <p:txBody>
          <a:bodyPr wrap="square">
            <a:spAutoFit/>
          </a:bodyPr>
          <a:lstStyle/>
          <a:p>
            <a:pPr marL="0" indent="0">
              <a:buNone/>
            </a:pPr>
            <a:r>
              <a:rPr lang="es-EC" altLang="es-ES" sz="2400" b="1" u="none" dirty="0">
                <a:solidFill>
                  <a:schemeClr val="accent2"/>
                </a:solidFill>
              </a:rPr>
              <a:t>TEMA: </a:t>
            </a:r>
          </a:p>
        </p:txBody>
      </p:sp>
    </p:spTree>
    <p:extLst>
      <p:ext uri="{BB962C8B-B14F-4D97-AF65-F5344CB8AC3E}">
        <p14:creationId xmlns:p14="http://schemas.microsoft.com/office/powerpoint/2010/main" val="3063477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Introducción">
            <a:extLst>
              <a:ext uri="{FF2B5EF4-FFF2-40B4-BE49-F238E27FC236}">
                <a16:creationId xmlns:a16="http://schemas.microsoft.com/office/drawing/2014/main" id="{C3D4B614-9025-4943-971C-469C2B9D9FA9}"/>
              </a:ext>
            </a:extLst>
          </p:cNvPr>
          <p:cNvSpPr txBox="1"/>
          <p:nvPr/>
        </p:nvSpPr>
        <p:spPr>
          <a:xfrm>
            <a:off x="60817" y="799363"/>
            <a:ext cx="1553643" cy="5047536"/>
          </a:xfrm>
          <a:prstGeom prst="rect">
            <a:avLst/>
          </a:prstGeom>
          <a:solidFill>
            <a:schemeClr val="accent6">
              <a:lumMod val="7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u="none" dirty="0">
                <a:solidFill>
                  <a:srgbClr val="FFFF00"/>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4697259"/>
            <a:ext cx="1399922" cy="295191"/>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F5D09914-D9E6-4254-868E-5D21F5D2405F}"/>
              </a:ext>
            </a:extLst>
          </p:cNvPr>
          <p:cNvSpPr txBox="1"/>
          <p:nvPr/>
        </p:nvSpPr>
        <p:spPr>
          <a:xfrm>
            <a:off x="4073233" y="764363"/>
            <a:ext cx="4267001" cy="461665"/>
          </a:xfrm>
          <a:prstGeom prst="rect">
            <a:avLst/>
          </a:prstGeom>
          <a:noFill/>
        </p:spPr>
        <p:txBody>
          <a:bodyPr wrap="square">
            <a:spAutoFit/>
          </a:bodyPr>
          <a:lstStyle/>
          <a:p>
            <a:pPr marL="0" indent="0" algn="ctr">
              <a:buNone/>
            </a:pPr>
            <a:r>
              <a:rPr lang="es-ES" altLang="es-ES" sz="2400" b="1" u="none" dirty="0">
                <a:solidFill>
                  <a:schemeClr val="accent5">
                    <a:lumMod val="50000"/>
                  </a:schemeClr>
                </a:solidFill>
                <a:latin typeface="Arial Rounded MT Bold" panose="020F0704030504030204" pitchFamily="34" charset="0"/>
              </a:rPr>
              <a:t>Resultados</a:t>
            </a:r>
          </a:p>
        </p:txBody>
      </p:sp>
      <p:sp>
        <p:nvSpPr>
          <p:cNvPr id="3" name="Marcador de número de diapositiva 2">
            <a:extLst>
              <a:ext uri="{FF2B5EF4-FFF2-40B4-BE49-F238E27FC236}">
                <a16:creationId xmlns:a16="http://schemas.microsoft.com/office/drawing/2014/main" id="{9722E61F-7A25-4F7E-8B7C-30138606FAAC}"/>
              </a:ext>
            </a:extLst>
          </p:cNvPr>
          <p:cNvSpPr>
            <a:spLocks noGrp="1"/>
          </p:cNvSpPr>
          <p:nvPr>
            <p:ph type="sldNum" sz="quarter" idx="12"/>
          </p:nvPr>
        </p:nvSpPr>
        <p:spPr/>
        <p:txBody>
          <a:bodyPr/>
          <a:lstStyle/>
          <a:p>
            <a:fld id="{4CF662B8-7DA8-456A-85D3-8F2BB9597AB7}" type="slidenum">
              <a:rPr lang="en-US" smtClean="0"/>
              <a:t>20</a:t>
            </a:fld>
            <a:endParaRPr lang="en-US"/>
          </a:p>
        </p:txBody>
      </p:sp>
      <p:pic>
        <p:nvPicPr>
          <p:cNvPr id="9" name="Imagen 8" descr="Mapa&#10;&#10;Descripción generada automáticamente">
            <a:extLst>
              <a:ext uri="{FF2B5EF4-FFF2-40B4-BE49-F238E27FC236}">
                <a16:creationId xmlns:a16="http://schemas.microsoft.com/office/drawing/2014/main" id="{0518CF90-0AD5-4332-AE97-37470D9AFF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4499" y="1378304"/>
            <a:ext cx="7057701" cy="4320539"/>
          </a:xfrm>
          <a:prstGeom prst="rect">
            <a:avLst/>
          </a:prstGeom>
          <a:ln>
            <a:solidFill>
              <a:schemeClr val="tx1"/>
            </a:solidFill>
          </a:ln>
        </p:spPr>
      </p:pic>
    </p:spTree>
    <p:extLst>
      <p:ext uri="{BB962C8B-B14F-4D97-AF65-F5344CB8AC3E}">
        <p14:creationId xmlns:p14="http://schemas.microsoft.com/office/powerpoint/2010/main" val="3151672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047536"/>
          </a:xfrm>
          <a:prstGeom prst="rect">
            <a:avLst/>
          </a:prstGeom>
          <a:solidFill>
            <a:schemeClr val="accent6">
              <a:lumMod val="7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rgbClr val="FBFFFB"/>
                </a:solidFill>
              </a:rPr>
              <a:t>Resultados</a:t>
            </a:r>
          </a:p>
          <a:p>
            <a:endParaRPr lang="es-EC" u="none" dirty="0">
              <a:solidFill>
                <a:schemeClr val="bg1"/>
              </a:solidFill>
            </a:endParaRPr>
          </a:p>
          <a:p>
            <a:endParaRPr lang="es-EC" dirty="0">
              <a:solidFill>
                <a:schemeClr val="bg1"/>
              </a:solidFill>
            </a:endParaRPr>
          </a:p>
          <a:p>
            <a:r>
              <a:rPr lang="es-EC" dirty="0">
                <a:solidFill>
                  <a:srgbClr val="FFFF00"/>
                </a:solidFill>
              </a:rPr>
              <a:t>Conclusiones y</a:t>
            </a:r>
          </a:p>
          <a:p>
            <a:r>
              <a:rPr lang="es-EC" dirty="0">
                <a:solidFill>
                  <a:srgbClr val="FFFF00"/>
                </a:solidFill>
              </a:rPr>
              <a:t>Recomendaciones</a:t>
            </a:r>
            <a:endParaRPr dirty="0">
              <a:solidFill>
                <a:srgbClr val="FFFF00"/>
              </a:solidFill>
            </a:endParaRPr>
          </a:p>
        </p:txBody>
      </p:sp>
      <p:sp>
        <p:nvSpPr>
          <p:cNvPr id="28" name="CuadroTexto 27">
            <a:extLst>
              <a:ext uri="{FF2B5EF4-FFF2-40B4-BE49-F238E27FC236}">
                <a16:creationId xmlns:a16="http://schemas.microsoft.com/office/drawing/2014/main" id="{AD928483-D1EB-4F23-B57B-90B0A7285C41}"/>
              </a:ext>
            </a:extLst>
          </p:cNvPr>
          <p:cNvSpPr txBox="1"/>
          <p:nvPr/>
        </p:nvSpPr>
        <p:spPr>
          <a:xfrm>
            <a:off x="3204147" y="1686973"/>
            <a:ext cx="8308298" cy="307777"/>
          </a:xfrm>
          <a:prstGeom prst="rect">
            <a:avLst/>
          </a:prstGeom>
          <a:noFill/>
        </p:spPr>
        <p:txBody>
          <a:bodyPr wrap="square">
            <a:spAutoFit/>
          </a:bodyPr>
          <a:lstStyle/>
          <a:p>
            <a:pPr algn="just"/>
            <a:r>
              <a:rPr lang="es-EC" sz="1400" u="none" dirty="0">
                <a:effectLst/>
                <a:latin typeface="Arial" panose="020B0604020202020204" pitchFamily="34" charset="0"/>
                <a:ea typeface="Calibri" panose="020F0502020204030204" pitchFamily="34" charset="0"/>
                <a:cs typeface="Arial" panose="020B0604020202020204" pitchFamily="34" charset="0"/>
              </a:rPr>
              <a:t>Las personas hoy en día demandan movilidad y uso inmediato de servicios de comunicación.</a:t>
            </a:r>
            <a:endParaRPr lang="es-ES" sz="1400" u="none" dirty="0">
              <a:effectLst/>
              <a:latin typeface="Arial" panose="020B0604020202020204" pitchFamily="34" charset="0"/>
              <a:ea typeface="Calibri" panose="020F0502020204030204" pitchFamily="34" charset="0"/>
              <a:cs typeface="Arial" panose="020B0604020202020204" pitchFamily="34" charset="0"/>
            </a:endParaRPr>
          </a:p>
        </p:txBody>
      </p:sp>
      <p:sp>
        <p:nvSpPr>
          <p:cNvPr id="29" name="CuadroTexto 28">
            <a:extLst>
              <a:ext uri="{FF2B5EF4-FFF2-40B4-BE49-F238E27FC236}">
                <a16:creationId xmlns:a16="http://schemas.microsoft.com/office/drawing/2014/main" id="{9991EFC5-0545-4FA7-AE8B-B7C09FC66C96}"/>
              </a:ext>
            </a:extLst>
          </p:cNvPr>
          <p:cNvSpPr txBox="1"/>
          <p:nvPr/>
        </p:nvSpPr>
        <p:spPr>
          <a:xfrm>
            <a:off x="4373036" y="971059"/>
            <a:ext cx="4267001" cy="461665"/>
          </a:xfrm>
          <a:prstGeom prst="rect">
            <a:avLst/>
          </a:prstGeom>
          <a:noFill/>
        </p:spPr>
        <p:txBody>
          <a:bodyPr wrap="square">
            <a:spAutoFit/>
          </a:bodyPr>
          <a:lstStyle/>
          <a:p>
            <a:pPr marL="0" indent="0" algn="ctr">
              <a:buNone/>
            </a:pPr>
            <a:r>
              <a:rPr lang="es-ES" altLang="es-ES" sz="2400" b="1" u="none" dirty="0">
                <a:solidFill>
                  <a:schemeClr val="accent5">
                    <a:lumMod val="50000"/>
                  </a:schemeClr>
                </a:solidFill>
                <a:latin typeface="Arial Rounded MT Bold" panose="020F0704030504030204" pitchFamily="34" charset="0"/>
              </a:rPr>
              <a:t>Conclusiones</a:t>
            </a:r>
          </a:p>
        </p:txBody>
      </p:sp>
      <p:sp>
        <p:nvSpPr>
          <p:cNvPr id="31" name="CuadroTexto 30">
            <a:extLst>
              <a:ext uri="{FF2B5EF4-FFF2-40B4-BE49-F238E27FC236}">
                <a16:creationId xmlns:a16="http://schemas.microsoft.com/office/drawing/2014/main" id="{14D4518B-4869-4A02-948D-DD56146C10A8}"/>
              </a:ext>
            </a:extLst>
          </p:cNvPr>
          <p:cNvSpPr txBox="1"/>
          <p:nvPr/>
        </p:nvSpPr>
        <p:spPr>
          <a:xfrm>
            <a:off x="3204147" y="2451033"/>
            <a:ext cx="8308298" cy="707886"/>
          </a:xfrm>
          <a:prstGeom prst="rect">
            <a:avLst/>
          </a:prstGeom>
          <a:noFill/>
        </p:spPr>
        <p:txBody>
          <a:bodyPr wrap="square">
            <a:spAutoFit/>
          </a:bodyPr>
          <a:lstStyle/>
          <a:p>
            <a:pPr algn="just"/>
            <a:r>
              <a:rPr lang="es-EC" sz="1400" u="none" dirty="0">
                <a:effectLst/>
                <a:latin typeface="Arial" panose="020B0604020202020204" pitchFamily="34" charset="0"/>
                <a:ea typeface="Calibri" panose="020F0502020204030204" pitchFamily="34" charset="0"/>
                <a:cs typeface="Arial" panose="020B0604020202020204" pitchFamily="34" charset="0"/>
              </a:rPr>
              <a:t>La penetración y porcentaje  de uso de los servicios de telecomunicaciones a futuro en el Ecuador se proyecta de forma acelerada.</a:t>
            </a:r>
          </a:p>
          <a:p>
            <a:pPr algn="just"/>
            <a:endParaRPr lang="es-ES" sz="1200" u="none"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2" name="CuadroTexto 31">
            <a:extLst>
              <a:ext uri="{FF2B5EF4-FFF2-40B4-BE49-F238E27FC236}">
                <a16:creationId xmlns:a16="http://schemas.microsoft.com/office/drawing/2014/main" id="{88FCD582-D7E6-45A5-AC70-57A403D7D9D3}"/>
              </a:ext>
            </a:extLst>
          </p:cNvPr>
          <p:cNvSpPr txBox="1"/>
          <p:nvPr/>
        </p:nvSpPr>
        <p:spPr>
          <a:xfrm>
            <a:off x="3204147" y="3516372"/>
            <a:ext cx="8308298" cy="923330"/>
          </a:xfrm>
          <a:prstGeom prst="rect">
            <a:avLst/>
          </a:prstGeom>
          <a:noFill/>
        </p:spPr>
        <p:txBody>
          <a:bodyPr wrap="square">
            <a:spAutoFit/>
          </a:bodyPr>
          <a:lstStyle/>
          <a:p>
            <a:pPr algn="just"/>
            <a:r>
              <a:rPr lang="es-EC" sz="1400" u="none" dirty="0">
                <a:effectLst/>
                <a:latin typeface="Arial" panose="020B0604020202020204" pitchFamily="34" charset="0"/>
                <a:ea typeface="Calibri" panose="020F0502020204030204" pitchFamily="34" charset="0"/>
                <a:cs typeface="Arial" panose="020B0604020202020204" pitchFamily="34" charset="0"/>
              </a:rPr>
              <a:t>El empleo de datos de calidad y de herramientas de Business Intelligence  en el campo de los negocios,  generará  desarrollo, evolución y cambio en el  pensamiento  del y los actores empresariales.</a:t>
            </a:r>
          </a:p>
          <a:p>
            <a:pPr algn="just"/>
            <a:endParaRPr lang="es-ES" sz="1200" u="none"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3" name="CuadroTexto 32">
            <a:extLst>
              <a:ext uri="{FF2B5EF4-FFF2-40B4-BE49-F238E27FC236}">
                <a16:creationId xmlns:a16="http://schemas.microsoft.com/office/drawing/2014/main" id="{FEE43460-BF09-44BB-A1A4-D9E480B4E0ED}"/>
              </a:ext>
            </a:extLst>
          </p:cNvPr>
          <p:cNvSpPr txBox="1"/>
          <p:nvPr/>
        </p:nvSpPr>
        <p:spPr>
          <a:xfrm>
            <a:off x="3204147" y="4609908"/>
            <a:ext cx="8308298" cy="707886"/>
          </a:xfrm>
          <a:prstGeom prst="rect">
            <a:avLst/>
          </a:prstGeom>
          <a:noFill/>
        </p:spPr>
        <p:txBody>
          <a:bodyPr wrap="square">
            <a:spAutoFit/>
          </a:bodyPr>
          <a:lstStyle/>
          <a:p>
            <a:pPr algn="just"/>
            <a:r>
              <a:rPr lang="es-EC" sz="1400" u="none" dirty="0">
                <a:effectLst/>
                <a:latin typeface="Arial" panose="020B0604020202020204" pitchFamily="34" charset="0"/>
                <a:ea typeface="Calibri" panose="020F0502020204030204" pitchFamily="34" charset="0"/>
                <a:cs typeface="Arial" panose="020B0604020202020204" pitchFamily="34" charset="0"/>
              </a:rPr>
              <a:t>Business Intelligence permite  tomar decisiones oportunas, ágiles y enmarcadas en el desarrollo de estrategias que garanticen  el incremento de ingresos, captación  y fidelización de clientes.</a:t>
            </a:r>
          </a:p>
          <a:p>
            <a:pPr algn="just"/>
            <a:endParaRPr lang="es-ES" sz="1200" u="none"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7C5DD9FC-A4E3-488B-A9F8-BC1F80433E70}"/>
              </a:ext>
            </a:extLst>
          </p:cNvPr>
          <p:cNvSpPr>
            <a:spLocks noGrp="1"/>
          </p:cNvSpPr>
          <p:nvPr>
            <p:ph type="sldNum" sz="quarter" idx="12"/>
          </p:nvPr>
        </p:nvSpPr>
        <p:spPr/>
        <p:txBody>
          <a:bodyPr/>
          <a:lstStyle/>
          <a:p>
            <a:fld id="{4CF662B8-7DA8-456A-85D3-8F2BB9597AB7}" type="slidenum">
              <a:rPr lang="en-US" smtClean="0"/>
              <a:t>21</a:t>
            </a:fld>
            <a:endParaRPr lang="en-US"/>
          </a:p>
        </p:txBody>
      </p:sp>
      <p:pic>
        <p:nvPicPr>
          <p:cNvPr id="17" name="Imagen 16">
            <a:extLst>
              <a:ext uri="{FF2B5EF4-FFF2-40B4-BE49-F238E27FC236}">
                <a16:creationId xmlns:a16="http://schemas.microsoft.com/office/drawing/2014/main" id="{13BA8B39-652A-44C0-BFD3-0D31C822FA7B}"/>
              </a:ext>
            </a:extLst>
          </p:cNvPr>
          <p:cNvPicPr>
            <a:picLocks noChangeAspect="1"/>
          </p:cNvPicPr>
          <p:nvPr/>
        </p:nvPicPr>
        <p:blipFill>
          <a:blip r:embed="rId3"/>
          <a:stretch>
            <a:fillRect/>
          </a:stretch>
        </p:blipFill>
        <p:spPr>
          <a:xfrm>
            <a:off x="2239031" y="1626509"/>
            <a:ext cx="620556" cy="470501"/>
          </a:xfrm>
          <a:prstGeom prst="rect">
            <a:avLst/>
          </a:prstGeom>
        </p:spPr>
      </p:pic>
      <p:pic>
        <p:nvPicPr>
          <p:cNvPr id="18" name="Imagen 17">
            <a:extLst>
              <a:ext uri="{FF2B5EF4-FFF2-40B4-BE49-F238E27FC236}">
                <a16:creationId xmlns:a16="http://schemas.microsoft.com/office/drawing/2014/main" id="{064B65E9-4E3D-442D-B844-08FF63F58A2C}"/>
              </a:ext>
            </a:extLst>
          </p:cNvPr>
          <p:cNvPicPr>
            <a:picLocks noChangeAspect="1"/>
          </p:cNvPicPr>
          <p:nvPr/>
        </p:nvPicPr>
        <p:blipFill>
          <a:blip r:embed="rId3"/>
          <a:stretch>
            <a:fillRect/>
          </a:stretch>
        </p:blipFill>
        <p:spPr>
          <a:xfrm>
            <a:off x="2309697" y="2569726"/>
            <a:ext cx="549890" cy="470501"/>
          </a:xfrm>
          <a:prstGeom prst="rect">
            <a:avLst/>
          </a:prstGeom>
        </p:spPr>
      </p:pic>
      <p:pic>
        <p:nvPicPr>
          <p:cNvPr id="19" name="Imagen 18">
            <a:extLst>
              <a:ext uri="{FF2B5EF4-FFF2-40B4-BE49-F238E27FC236}">
                <a16:creationId xmlns:a16="http://schemas.microsoft.com/office/drawing/2014/main" id="{D17A76C6-BC95-4AF1-B21F-7C2D33D1E6D4}"/>
              </a:ext>
            </a:extLst>
          </p:cNvPr>
          <p:cNvPicPr>
            <a:picLocks noChangeAspect="1"/>
          </p:cNvPicPr>
          <p:nvPr/>
        </p:nvPicPr>
        <p:blipFill>
          <a:blip r:embed="rId3"/>
          <a:stretch>
            <a:fillRect/>
          </a:stretch>
        </p:blipFill>
        <p:spPr>
          <a:xfrm>
            <a:off x="2260315" y="3533970"/>
            <a:ext cx="648653" cy="536783"/>
          </a:xfrm>
          <a:prstGeom prst="rect">
            <a:avLst/>
          </a:prstGeom>
        </p:spPr>
      </p:pic>
      <p:pic>
        <p:nvPicPr>
          <p:cNvPr id="20" name="Imagen 19">
            <a:extLst>
              <a:ext uri="{FF2B5EF4-FFF2-40B4-BE49-F238E27FC236}">
                <a16:creationId xmlns:a16="http://schemas.microsoft.com/office/drawing/2014/main" id="{511FFAED-F79B-459F-A13D-39254238B950}"/>
              </a:ext>
            </a:extLst>
          </p:cNvPr>
          <p:cNvPicPr>
            <a:picLocks noChangeAspect="1"/>
          </p:cNvPicPr>
          <p:nvPr/>
        </p:nvPicPr>
        <p:blipFill>
          <a:blip r:embed="rId3"/>
          <a:stretch>
            <a:fillRect/>
          </a:stretch>
        </p:blipFill>
        <p:spPr>
          <a:xfrm>
            <a:off x="2189650" y="4609908"/>
            <a:ext cx="648653" cy="520954"/>
          </a:xfrm>
          <a:prstGeom prst="rect">
            <a:avLst/>
          </a:prstGeom>
        </p:spPr>
      </p:pic>
    </p:spTree>
    <p:extLst>
      <p:ext uri="{BB962C8B-B14F-4D97-AF65-F5344CB8AC3E}">
        <p14:creationId xmlns:p14="http://schemas.microsoft.com/office/powerpoint/2010/main" val="1335539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Introducción">
            <a:extLst>
              <a:ext uri="{FF2B5EF4-FFF2-40B4-BE49-F238E27FC236}">
                <a16:creationId xmlns:a16="http://schemas.microsoft.com/office/drawing/2014/main" id="{C3D4B614-9025-4943-971C-469C2B9D9FA9}"/>
              </a:ext>
            </a:extLst>
          </p:cNvPr>
          <p:cNvSpPr txBox="1"/>
          <p:nvPr/>
        </p:nvSpPr>
        <p:spPr>
          <a:xfrm>
            <a:off x="61379" y="810056"/>
            <a:ext cx="1553643" cy="5047536"/>
          </a:xfrm>
          <a:prstGeom prst="rect">
            <a:avLst/>
          </a:prstGeom>
          <a:solidFill>
            <a:schemeClr val="accent6">
              <a:lumMod val="7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rgbClr val="FBFFFB"/>
                </a:solidFill>
              </a:rPr>
              <a:t>Diseño y</a:t>
            </a:r>
          </a:p>
          <a:p>
            <a:r>
              <a:rPr lang="es-EC" dirty="0">
                <a:solidFill>
                  <a:srgbClr val="FBFFFB"/>
                </a:solidFill>
              </a:rPr>
              <a:t>Construcción</a:t>
            </a:r>
          </a:p>
          <a:p>
            <a:r>
              <a:rPr lang="es-EC" dirty="0">
                <a:solidFill>
                  <a:srgbClr val="FBFFFB"/>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rgbClr val="FBFFFB"/>
                </a:solidFill>
              </a:rPr>
              <a:t>Resultados</a:t>
            </a:r>
          </a:p>
          <a:p>
            <a:endParaRPr lang="es-EC" u="none" dirty="0">
              <a:solidFill>
                <a:schemeClr val="bg1"/>
              </a:solidFill>
            </a:endParaRPr>
          </a:p>
          <a:p>
            <a:endParaRPr lang="es-EC" dirty="0">
              <a:solidFill>
                <a:schemeClr val="bg1"/>
              </a:solidFill>
            </a:endParaRPr>
          </a:p>
          <a:p>
            <a:r>
              <a:rPr lang="es-EC" dirty="0">
                <a:solidFill>
                  <a:srgbClr val="FFFF00"/>
                </a:solidFill>
              </a:rPr>
              <a:t>Conclusiones y</a:t>
            </a:r>
          </a:p>
          <a:p>
            <a:r>
              <a:rPr lang="es-EC" dirty="0">
                <a:solidFill>
                  <a:srgbClr val="FFFF00"/>
                </a:solidFill>
              </a:rPr>
              <a:t>Recomendaciones</a:t>
            </a:r>
            <a:endParaRPr dirty="0">
              <a:solidFill>
                <a:srgbClr val="FFFF00"/>
              </a:solidFill>
            </a:endParaRPr>
          </a:p>
        </p:txBody>
      </p:sp>
      <p:sp>
        <p:nvSpPr>
          <p:cNvPr id="28" name="CuadroTexto 27">
            <a:extLst>
              <a:ext uri="{FF2B5EF4-FFF2-40B4-BE49-F238E27FC236}">
                <a16:creationId xmlns:a16="http://schemas.microsoft.com/office/drawing/2014/main" id="{AD928483-D1EB-4F23-B57B-90B0A7285C41}"/>
              </a:ext>
            </a:extLst>
          </p:cNvPr>
          <p:cNvSpPr txBox="1"/>
          <p:nvPr/>
        </p:nvSpPr>
        <p:spPr>
          <a:xfrm>
            <a:off x="3697469" y="1559722"/>
            <a:ext cx="7218181" cy="1169551"/>
          </a:xfrm>
          <a:prstGeom prst="rect">
            <a:avLst/>
          </a:prstGeom>
          <a:noFill/>
        </p:spPr>
        <p:txBody>
          <a:bodyPr wrap="square">
            <a:spAutoFit/>
          </a:bodyPr>
          <a:lstStyle/>
          <a:p>
            <a:pPr algn="just"/>
            <a:endParaRPr lang="es-EC" sz="1400" u="none" dirty="0">
              <a:effectLst/>
              <a:latin typeface="Arial" panose="020B0604020202020204" pitchFamily="34" charset="0"/>
              <a:ea typeface="Calibri" panose="020F0502020204030204" pitchFamily="34" charset="0"/>
              <a:cs typeface="Arial" panose="020B0604020202020204" pitchFamily="34" charset="0"/>
            </a:endParaRPr>
          </a:p>
          <a:p>
            <a:pPr algn="just"/>
            <a:r>
              <a:rPr lang="es-EC" sz="1400" u="none" dirty="0">
                <a:effectLst/>
                <a:latin typeface="Arial" panose="020B0604020202020204" pitchFamily="34" charset="0"/>
                <a:ea typeface="Calibri" panose="020F0502020204030204" pitchFamily="34" charset="0"/>
                <a:cs typeface="Arial" panose="020B0604020202020204" pitchFamily="34" charset="0"/>
              </a:rPr>
              <a:t>Las áreas de Business Intelligence son parte fundamental de la estrategia de la empresa por lo que, se recomienda que este tipo de iniciativas cuenten con el respaldo de la alta  gerencia.</a:t>
            </a:r>
          </a:p>
          <a:p>
            <a:pPr algn="just"/>
            <a:endParaRPr lang="es-EC" sz="1400" u="none"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18A76527-5011-4256-91AB-E571902187D0}"/>
              </a:ext>
            </a:extLst>
          </p:cNvPr>
          <p:cNvSpPr txBox="1"/>
          <p:nvPr/>
        </p:nvSpPr>
        <p:spPr>
          <a:xfrm>
            <a:off x="4383029" y="799363"/>
            <a:ext cx="4267001" cy="461665"/>
          </a:xfrm>
          <a:prstGeom prst="rect">
            <a:avLst/>
          </a:prstGeom>
          <a:noFill/>
        </p:spPr>
        <p:txBody>
          <a:bodyPr wrap="square">
            <a:spAutoFit/>
          </a:bodyPr>
          <a:lstStyle/>
          <a:p>
            <a:pPr marL="0" indent="0" algn="ctr">
              <a:buNone/>
            </a:pPr>
            <a:r>
              <a:rPr lang="es-ES" altLang="es-ES" sz="2400" b="1" u="none" dirty="0">
                <a:solidFill>
                  <a:schemeClr val="accent5">
                    <a:lumMod val="50000"/>
                  </a:schemeClr>
                </a:solidFill>
                <a:latin typeface="Arial Rounded MT Bold" panose="020F0704030504030204" pitchFamily="34" charset="0"/>
              </a:rPr>
              <a:t>Recomendaciones</a:t>
            </a:r>
          </a:p>
        </p:txBody>
      </p:sp>
      <p:sp>
        <p:nvSpPr>
          <p:cNvPr id="7" name="CuadroTexto 6">
            <a:extLst>
              <a:ext uri="{FF2B5EF4-FFF2-40B4-BE49-F238E27FC236}">
                <a16:creationId xmlns:a16="http://schemas.microsoft.com/office/drawing/2014/main" id="{AEBF6493-6C0C-49EC-AFEC-470E411328BC}"/>
              </a:ext>
            </a:extLst>
          </p:cNvPr>
          <p:cNvSpPr txBox="1"/>
          <p:nvPr/>
        </p:nvSpPr>
        <p:spPr>
          <a:xfrm>
            <a:off x="3697468" y="2889466"/>
            <a:ext cx="7218181" cy="738664"/>
          </a:xfrm>
          <a:prstGeom prst="rect">
            <a:avLst/>
          </a:prstGeom>
          <a:noFill/>
        </p:spPr>
        <p:txBody>
          <a:bodyPr wrap="square">
            <a:spAutoFit/>
          </a:bodyPr>
          <a:lstStyle/>
          <a:p>
            <a:pPr algn="just"/>
            <a:r>
              <a:rPr lang="es-EC" sz="1400" u="none" dirty="0">
                <a:effectLst/>
                <a:latin typeface="Arial" panose="020B0604020202020204" pitchFamily="34" charset="0"/>
                <a:ea typeface="Calibri" panose="020F0502020204030204" pitchFamily="34" charset="0"/>
                <a:cs typeface="Arial" panose="020B0604020202020204" pitchFamily="34" charset="0"/>
              </a:rPr>
              <a:t>Al manejar información sensible de usuarios y clientes, se recomienda que las áreas de BI cuenten con procesos eficaces que garanticen la seguridad y privacidad de la información.</a:t>
            </a:r>
            <a:endParaRPr lang="es-ES" sz="1400" u="none" dirty="0">
              <a:latin typeface="Arial" panose="020B0604020202020204" pitchFamily="34" charset="0"/>
              <a:ea typeface="Calibri" panose="020F0502020204030204" pitchFamily="34" charset="0"/>
              <a:cs typeface="Arial" panose="020B0604020202020204" pitchFamily="34" charset="0"/>
            </a:endParaRPr>
          </a:p>
        </p:txBody>
      </p:sp>
      <p:sp>
        <p:nvSpPr>
          <p:cNvPr id="2" name="Marcador de número de diapositiva 1">
            <a:extLst>
              <a:ext uri="{FF2B5EF4-FFF2-40B4-BE49-F238E27FC236}">
                <a16:creationId xmlns:a16="http://schemas.microsoft.com/office/drawing/2014/main" id="{E4FE15EC-DB31-4CB9-A614-A303A3115FE7}"/>
              </a:ext>
            </a:extLst>
          </p:cNvPr>
          <p:cNvSpPr>
            <a:spLocks noGrp="1"/>
          </p:cNvSpPr>
          <p:nvPr>
            <p:ph type="sldNum" sz="quarter" idx="12"/>
          </p:nvPr>
        </p:nvSpPr>
        <p:spPr/>
        <p:txBody>
          <a:bodyPr/>
          <a:lstStyle/>
          <a:p>
            <a:fld id="{4CF662B8-7DA8-456A-85D3-8F2BB9597AB7}" type="slidenum">
              <a:rPr lang="en-US" smtClean="0"/>
              <a:t>22</a:t>
            </a:fld>
            <a:endParaRPr lang="en-US"/>
          </a:p>
        </p:txBody>
      </p:sp>
      <p:pic>
        <p:nvPicPr>
          <p:cNvPr id="13" name="Imagen 12">
            <a:extLst>
              <a:ext uri="{FF2B5EF4-FFF2-40B4-BE49-F238E27FC236}">
                <a16:creationId xmlns:a16="http://schemas.microsoft.com/office/drawing/2014/main" id="{4EEE7E0D-4C62-4797-95D8-638C6445389A}"/>
              </a:ext>
            </a:extLst>
          </p:cNvPr>
          <p:cNvPicPr>
            <a:picLocks noChangeAspect="1"/>
          </p:cNvPicPr>
          <p:nvPr/>
        </p:nvPicPr>
        <p:blipFill>
          <a:blip r:embed="rId3"/>
          <a:stretch>
            <a:fillRect/>
          </a:stretch>
        </p:blipFill>
        <p:spPr>
          <a:xfrm>
            <a:off x="2239031" y="1626509"/>
            <a:ext cx="620556" cy="470501"/>
          </a:xfrm>
          <a:prstGeom prst="rect">
            <a:avLst/>
          </a:prstGeom>
        </p:spPr>
      </p:pic>
      <p:pic>
        <p:nvPicPr>
          <p:cNvPr id="14" name="Imagen 13">
            <a:extLst>
              <a:ext uri="{FF2B5EF4-FFF2-40B4-BE49-F238E27FC236}">
                <a16:creationId xmlns:a16="http://schemas.microsoft.com/office/drawing/2014/main" id="{FA9E33FF-A2AA-4C64-B843-93233704A622}"/>
              </a:ext>
            </a:extLst>
          </p:cNvPr>
          <p:cNvPicPr>
            <a:picLocks noChangeAspect="1"/>
          </p:cNvPicPr>
          <p:nvPr/>
        </p:nvPicPr>
        <p:blipFill>
          <a:blip r:embed="rId3"/>
          <a:stretch>
            <a:fillRect/>
          </a:stretch>
        </p:blipFill>
        <p:spPr>
          <a:xfrm>
            <a:off x="2277145" y="2944715"/>
            <a:ext cx="620556" cy="470501"/>
          </a:xfrm>
          <a:prstGeom prst="rect">
            <a:avLst/>
          </a:prstGeom>
        </p:spPr>
      </p:pic>
      <p:pic>
        <p:nvPicPr>
          <p:cNvPr id="15" name="Imagen 14">
            <a:extLst>
              <a:ext uri="{FF2B5EF4-FFF2-40B4-BE49-F238E27FC236}">
                <a16:creationId xmlns:a16="http://schemas.microsoft.com/office/drawing/2014/main" id="{928C2110-C6BD-4E3A-B1ED-04C30BD07B24}"/>
              </a:ext>
            </a:extLst>
          </p:cNvPr>
          <p:cNvPicPr>
            <a:picLocks noChangeAspect="1"/>
          </p:cNvPicPr>
          <p:nvPr/>
        </p:nvPicPr>
        <p:blipFill>
          <a:blip r:embed="rId3"/>
          <a:stretch>
            <a:fillRect/>
          </a:stretch>
        </p:blipFill>
        <p:spPr>
          <a:xfrm>
            <a:off x="2258528" y="4027670"/>
            <a:ext cx="620556" cy="470501"/>
          </a:xfrm>
          <a:prstGeom prst="rect">
            <a:avLst/>
          </a:prstGeom>
        </p:spPr>
      </p:pic>
      <p:pic>
        <p:nvPicPr>
          <p:cNvPr id="16" name="Imagen 15">
            <a:extLst>
              <a:ext uri="{FF2B5EF4-FFF2-40B4-BE49-F238E27FC236}">
                <a16:creationId xmlns:a16="http://schemas.microsoft.com/office/drawing/2014/main" id="{D535C8AF-285B-4D55-A326-AB8A217521C9}"/>
              </a:ext>
            </a:extLst>
          </p:cNvPr>
          <p:cNvPicPr>
            <a:picLocks noChangeAspect="1"/>
          </p:cNvPicPr>
          <p:nvPr/>
        </p:nvPicPr>
        <p:blipFill>
          <a:blip r:embed="rId3"/>
          <a:stretch>
            <a:fillRect/>
          </a:stretch>
        </p:blipFill>
        <p:spPr>
          <a:xfrm>
            <a:off x="2252737" y="5138129"/>
            <a:ext cx="620556" cy="470501"/>
          </a:xfrm>
          <a:prstGeom prst="rect">
            <a:avLst/>
          </a:prstGeom>
        </p:spPr>
      </p:pic>
      <p:sp>
        <p:nvSpPr>
          <p:cNvPr id="17" name="CuadroTexto 16">
            <a:extLst>
              <a:ext uri="{FF2B5EF4-FFF2-40B4-BE49-F238E27FC236}">
                <a16:creationId xmlns:a16="http://schemas.microsoft.com/office/drawing/2014/main" id="{360A823B-3F00-41FF-B9AF-55EBD8FA8D37}"/>
              </a:ext>
            </a:extLst>
          </p:cNvPr>
          <p:cNvSpPr txBox="1"/>
          <p:nvPr/>
        </p:nvSpPr>
        <p:spPr>
          <a:xfrm>
            <a:off x="3697468" y="3893588"/>
            <a:ext cx="7412491" cy="738664"/>
          </a:xfrm>
          <a:prstGeom prst="rect">
            <a:avLst/>
          </a:prstGeom>
          <a:noFill/>
        </p:spPr>
        <p:txBody>
          <a:bodyPr wrap="square">
            <a:spAutoFit/>
          </a:bodyPr>
          <a:lstStyle/>
          <a:p>
            <a:r>
              <a:rPr lang="es-EC" sz="1400" u="none" dirty="0">
                <a:effectLst/>
                <a:latin typeface="Arial" panose="020B0604020202020204" pitchFamily="34" charset="0"/>
                <a:ea typeface="Calibri" panose="020F0502020204030204" pitchFamily="34" charset="0"/>
                <a:cs typeface="Arial" panose="020B0604020202020204" pitchFamily="34" charset="0"/>
              </a:rPr>
              <a:t>Las áreas de TI deberán contar con un presupuesto destinado a los servicios de  Business Intelligence, tanto para su implementación como para su continua actualización en los apartados de hardware y software.</a:t>
            </a:r>
            <a:endParaRPr lang="es-EC" sz="1400" u="none" dirty="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FC90F3F6-5DD0-442A-A7A3-8D554C4BF925}"/>
              </a:ext>
            </a:extLst>
          </p:cNvPr>
          <p:cNvSpPr txBox="1"/>
          <p:nvPr/>
        </p:nvSpPr>
        <p:spPr>
          <a:xfrm>
            <a:off x="3697468" y="4955961"/>
            <a:ext cx="7656331" cy="738664"/>
          </a:xfrm>
          <a:prstGeom prst="rect">
            <a:avLst/>
          </a:prstGeom>
          <a:noFill/>
        </p:spPr>
        <p:txBody>
          <a:bodyPr wrap="square">
            <a:spAutoFit/>
          </a:bodyPr>
          <a:lstStyle/>
          <a:p>
            <a:r>
              <a:rPr lang="es-EC" sz="1400" u="none" dirty="0">
                <a:effectLst/>
                <a:latin typeface="Arial" panose="020B0604020202020204" pitchFamily="34" charset="0"/>
                <a:ea typeface="Calibri" panose="020F0502020204030204" pitchFamily="34" charset="0"/>
                <a:cs typeface="Arial" panose="020B0604020202020204" pitchFamily="34" charset="0"/>
              </a:rPr>
              <a:t>En el corto y mediano plazo las áreas de Business Intelligence, deberán estar íntimamente relacionados con los objetivos principales de la empresa, de modo que se conviertan en una herramienta eficaz para el cumplimiento de estos.</a:t>
            </a:r>
            <a:endParaRPr lang="es-EC" sz="14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79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FB83EF24-979B-4594-9846-661C9C670003}"/>
              </a:ext>
            </a:extLst>
          </p:cNvPr>
          <p:cNvCxnSpPr/>
          <p:nvPr/>
        </p:nvCxnSpPr>
        <p:spPr>
          <a:xfrm>
            <a:off x="2308485" y="1113495"/>
            <a:ext cx="0" cy="48268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upo 10" descr="Grupo de información de contacto">
            <a:extLst>
              <a:ext uri="{FF2B5EF4-FFF2-40B4-BE49-F238E27FC236}">
                <a16:creationId xmlns:a16="http://schemas.microsoft.com/office/drawing/2014/main" id="{3D5505AB-D4B1-4CD2-9BA9-650B3BBFE08F}"/>
              </a:ext>
            </a:extLst>
          </p:cNvPr>
          <p:cNvGrpSpPr/>
          <p:nvPr/>
        </p:nvGrpSpPr>
        <p:grpSpPr>
          <a:xfrm>
            <a:off x="2776740" y="2657059"/>
            <a:ext cx="5235689" cy="777887"/>
            <a:chOff x="6870272" y="4462093"/>
            <a:chExt cx="3720792" cy="694164"/>
          </a:xfrm>
        </p:grpSpPr>
        <p:pic>
          <p:nvPicPr>
            <p:cNvPr id="12" name="Gráfico 11" descr="Usuario" title="Icono: nombre del moderador">
              <a:extLst>
                <a:ext uri="{FF2B5EF4-FFF2-40B4-BE49-F238E27FC236}">
                  <a16:creationId xmlns:a16="http://schemas.microsoft.com/office/drawing/2014/main" id="{33A80589-8FC7-47C6-9ACD-7B4E353592A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70272" y="4462093"/>
              <a:ext cx="265014" cy="265015"/>
            </a:xfrm>
            <a:prstGeom prst="rect">
              <a:avLst/>
            </a:prstGeom>
          </p:spPr>
        </p:pic>
        <p:sp>
          <p:nvSpPr>
            <p:cNvPr id="13" name="Subtítulo 2">
              <a:extLst>
                <a:ext uri="{FF2B5EF4-FFF2-40B4-BE49-F238E27FC236}">
                  <a16:creationId xmlns:a16="http://schemas.microsoft.com/office/drawing/2014/main" id="{B98AD27C-131F-444B-91A3-51CEC4C1D680}"/>
                </a:ext>
              </a:extLst>
            </p:cNvPr>
            <p:cNvSpPr txBox="1">
              <a:spLocks/>
            </p:cNvSpPr>
            <p:nvPr/>
          </p:nvSpPr>
          <p:spPr>
            <a:xfrm>
              <a:off x="7247468" y="4462095"/>
              <a:ext cx="3343596" cy="247823"/>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buClr>
                  <a:srgbClr val="00B0F0"/>
                </a:buClr>
              </a:pPr>
              <a:r>
                <a:rPr kumimoji="0" lang="es-ES" sz="1800" u="none" strike="noStrike" kern="1200" cap="none" spc="150" normalizeH="0" baseline="0" noProof="0" dirty="0">
                  <a:ln>
                    <a:noFill/>
                  </a:ln>
                  <a:solidFill>
                    <a:schemeClr val="tx1"/>
                  </a:solidFill>
                  <a:effectLst/>
                  <a:uLnTx/>
                  <a:uFillTx/>
                  <a:latin typeface="+mj-lt"/>
                  <a:cs typeface="Gill Sans" panose="020B0502020104020203" pitchFamily="34" charset="-79"/>
                </a:rPr>
                <a:t>ELSA FERNANDA RAMOS CALDERÓN</a:t>
              </a:r>
            </a:p>
          </p:txBody>
        </p:sp>
        <p:pic>
          <p:nvPicPr>
            <p:cNvPr id="14" name="Gráfico 13" descr="Smartphone" title="Icono: número de teléfono del moderador">
              <a:extLst>
                <a:ext uri="{FF2B5EF4-FFF2-40B4-BE49-F238E27FC236}">
                  <a16:creationId xmlns:a16="http://schemas.microsoft.com/office/drawing/2014/main" id="{F56704AE-594A-41A1-B4E8-73295D147E6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70272" y="4891240"/>
              <a:ext cx="265014" cy="265015"/>
            </a:xfrm>
            <a:prstGeom prst="rect">
              <a:avLst/>
            </a:prstGeom>
          </p:spPr>
        </p:pic>
        <p:sp>
          <p:nvSpPr>
            <p:cNvPr id="15" name="Marcador de texto 17">
              <a:extLst>
                <a:ext uri="{FF2B5EF4-FFF2-40B4-BE49-F238E27FC236}">
                  <a16:creationId xmlns:a16="http://schemas.microsoft.com/office/drawing/2014/main" id="{00501E2D-DE74-47D1-A19D-0407A09B9C55}"/>
                </a:ext>
              </a:extLst>
            </p:cNvPr>
            <p:cNvSpPr txBox="1">
              <a:spLocks/>
            </p:cNvSpPr>
            <p:nvPr/>
          </p:nvSpPr>
          <p:spPr>
            <a:xfrm>
              <a:off x="7247468" y="4794017"/>
              <a:ext cx="3087708" cy="36224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buClr>
                  <a:srgbClr val="00B0F0"/>
                </a:buClr>
              </a:pPr>
              <a:r>
                <a:rPr lang="es-ES" sz="1800" u="none" strike="noStrike" kern="1200" cap="none" spc="150" normalizeH="0" noProof="0" dirty="0">
                  <a:ln>
                    <a:noFill/>
                  </a:ln>
                  <a:solidFill>
                    <a:schemeClr val="tx1"/>
                  </a:solidFill>
                  <a:effectLst/>
                  <a:uLnTx/>
                  <a:uFillTx/>
                  <a:latin typeface="+mj-lt"/>
                  <a:cs typeface="Gill Sans Light" panose="020B0302020104020203" pitchFamily="34" charset="-79"/>
                </a:rPr>
                <a:t>+593 997587646</a:t>
              </a:r>
              <a:endParaRPr kumimoji="0" lang="es-ES" sz="1800" u="none" strike="noStrike" kern="1200" cap="none" spc="150" normalizeH="0" baseline="0" noProof="0" dirty="0">
                <a:ln>
                  <a:noFill/>
                </a:ln>
                <a:solidFill>
                  <a:schemeClr val="tx1"/>
                </a:solidFill>
                <a:effectLst/>
                <a:uLnTx/>
                <a:uFillTx/>
                <a:latin typeface="+mj-lt"/>
                <a:cs typeface="Gill Sans Light" panose="020B0302020104020203" pitchFamily="34" charset="-79"/>
              </a:endParaRPr>
            </a:p>
          </p:txBody>
        </p:sp>
      </p:grpSp>
      <p:sp>
        <p:nvSpPr>
          <p:cNvPr id="2" name="Marcador de número de diapositiva 1">
            <a:extLst>
              <a:ext uri="{FF2B5EF4-FFF2-40B4-BE49-F238E27FC236}">
                <a16:creationId xmlns:a16="http://schemas.microsoft.com/office/drawing/2014/main" id="{1FE67D82-93F9-4D8F-983D-29D9BDAC5866}"/>
              </a:ext>
            </a:extLst>
          </p:cNvPr>
          <p:cNvSpPr>
            <a:spLocks noGrp="1"/>
          </p:cNvSpPr>
          <p:nvPr>
            <p:ph type="sldNum" sz="quarter" idx="12"/>
          </p:nvPr>
        </p:nvSpPr>
        <p:spPr/>
        <p:txBody>
          <a:bodyPr/>
          <a:lstStyle/>
          <a:p>
            <a:fld id="{4CF662B8-7DA8-456A-85D3-8F2BB9597AB7}" type="slidenum">
              <a:rPr lang="en-US" smtClean="0"/>
              <a:t>23</a:t>
            </a:fld>
            <a:endParaRPr lang="en-US"/>
          </a:p>
        </p:txBody>
      </p:sp>
      <p:pic>
        <p:nvPicPr>
          <p:cNvPr id="7" name="Imagen 6">
            <a:extLst>
              <a:ext uri="{FF2B5EF4-FFF2-40B4-BE49-F238E27FC236}">
                <a16:creationId xmlns:a16="http://schemas.microsoft.com/office/drawing/2014/main" id="{F3CD30BF-FC29-42CC-AB00-E2EAF3299A1A}"/>
              </a:ext>
            </a:extLst>
          </p:cNvPr>
          <p:cNvPicPr>
            <a:picLocks noChangeAspect="1"/>
          </p:cNvPicPr>
          <p:nvPr/>
        </p:nvPicPr>
        <p:blipFill>
          <a:blip r:embed="rId7"/>
          <a:stretch>
            <a:fillRect/>
          </a:stretch>
        </p:blipFill>
        <p:spPr>
          <a:xfrm>
            <a:off x="7652357" y="1411670"/>
            <a:ext cx="4006239" cy="3777549"/>
          </a:xfrm>
          <a:prstGeom prst="rect">
            <a:avLst/>
          </a:prstGeom>
        </p:spPr>
      </p:pic>
    </p:spTree>
    <p:extLst>
      <p:ext uri="{BB962C8B-B14F-4D97-AF65-F5344CB8AC3E}">
        <p14:creationId xmlns:p14="http://schemas.microsoft.com/office/powerpoint/2010/main" val="63748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3E17E327-CEB6-44CE-AAA7-DC9C9EB7B95F}"/>
              </a:ext>
            </a:extLst>
          </p:cNvPr>
          <p:cNvSpPr/>
          <p:nvPr/>
        </p:nvSpPr>
        <p:spPr>
          <a:xfrm>
            <a:off x="2340502" y="2210987"/>
            <a:ext cx="4182644" cy="398585"/>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INTRODUCCIÓN</a:t>
            </a:r>
            <a:endParaRPr lang="en-US" u="none" dirty="0">
              <a:latin typeface="Arial Rounded MT Bold" panose="020F0704030504030204" pitchFamily="34" charset="0"/>
            </a:endParaRPr>
          </a:p>
        </p:txBody>
      </p:sp>
      <p:sp>
        <p:nvSpPr>
          <p:cNvPr id="124" name="Rectángulo: esquinas redondeadas 123">
            <a:extLst>
              <a:ext uri="{FF2B5EF4-FFF2-40B4-BE49-F238E27FC236}">
                <a16:creationId xmlns:a16="http://schemas.microsoft.com/office/drawing/2014/main" id="{459F24B5-2BEA-4987-8D2E-AFB5000212BE}"/>
              </a:ext>
            </a:extLst>
          </p:cNvPr>
          <p:cNvSpPr/>
          <p:nvPr/>
        </p:nvSpPr>
        <p:spPr>
          <a:xfrm>
            <a:off x="2431424" y="2913251"/>
            <a:ext cx="4182644" cy="398585"/>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METODOLOGÍA</a:t>
            </a:r>
            <a:endParaRPr lang="en-US" u="none" dirty="0">
              <a:latin typeface="Arial Rounded MT Bold" panose="020F0704030504030204" pitchFamily="34" charset="0"/>
            </a:endParaRPr>
          </a:p>
        </p:txBody>
      </p:sp>
      <p:sp>
        <p:nvSpPr>
          <p:cNvPr id="125" name="Rectángulo: esquinas redondeadas 124">
            <a:extLst>
              <a:ext uri="{FF2B5EF4-FFF2-40B4-BE49-F238E27FC236}">
                <a16:creationId xmlns:a16="http://schemas.microsoft.com/office/drawing/2014/main" id="{080CB8FD-F7E9-4682-9576-A909BE8EC1A4}"/>
              </a:ext>
            </a:extLst>
          </p:cNvPr>
          <p:cNvSpPr/>
          <p:nvPr/>
        </p:nvSpPr>
        <p:spPr>
          <a:xfrm>
            <a:off x="2431424" y="3515921"/>
            <a:ext cx="4182644" cy="585199"/>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DISEÑO Y CONSTRUCCIÓN DE LA SOLUCIÓN</a:t>
            </a:r>
            <a:endParaRPr lang="en-US" u="none" dirty="0">
              <a:latin typeface="Arial Rounded MT Bold" panose="020F0704030504030204" pitchFamily="34" charset="0"/>
            </a:endParaRPr>
          </a:p>
        </p:txBody>
      </p:sp>
      <p:sp>
        <p:nvSpPr>
          <p:cNvPr id="126" name="Rectángulo: esquinas redondeadas 125">
            <a:extLst>
              <a:ext uri="{FF2B5EF4-FFF2-40B4-BE49-F238E27FC236}">
                <a16:creationId xmlns:a16="http://schemas.microsoft.com/office/drawing/2014/main" id="{81520E4A-06F1-44DE-938B-F266047BE77B}"/>
              </a:ext>
            </a:extLst>
          </p:cNvPr>
          <p:cNvSpPr/>
          <p:nvPr/>
        </p:nvSpPr>
        <p:spPr>
          <a:xfrm>
            <a:off x="2431424" y="4327060"/>
            <a:ext cx="4182644" cy="398585"/>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none" dirty="0">
                <a:latin typeface="Arial Rounded MT Bold" panose="020F0704030504030204" pitchFamily="34" charset="0"/>
              </a:rPr>
              <a:t>CONCLUSIONES </a:t>
            </a:r>
          </a:p>
        </p:txBody>
      </p:sp>
      <p:sp>
        <p:nvSpPr>
          <p:cNvPr id="127" name="Rectángulo: esquinas redondeadas 126">
            <a:extLst>
              <a:ext uri="{FF2B5EF4-FFF2-40B4-BE49-F238E27FC236}">
                <a16:creationId xmlns:a16="http://schemas.microsoft.com/office/drawing/2014/main" id="{EF5C2039-C8F7-4F88-9831-E2FDAD34D7D0}"/>
              </a:ext>
            </a:extLst>
          </p:cNvPr>
          <p:cNvSpPr/>
          <p:nvPr/>
        </p:nvSpPr>
        <p:spPr>
          <a:xfrm>
            <a:off x="2388773" y="4902386"/>
            <a:ext cx="4182644" cy="486484"/>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u="none" dirty="0">
                <a:latin typeface="Arial Rounded MT Bold" panose="020F0704030504030204" pitchFamily="34" charset="0"/>
              </a:rPr>
              <a:t>RECOMENDACIONES</a:t>
            </a:r>
            <a:endParaRPr lang="en-US" u="none" dirty="0">
              <a:latin typeface="Arial Rounded MT Bold" panose="020F0704030504030204" pitchFamily="34" charset="0"/>
            </a:endParaRPr>
          </a:p>
        </p:txBody>
      </p:sp>
      <p:sp>
        <p:nvSpPr>
          <p:cNvPr id="3" name="Elipse 2">
            <a:extLst>
              <a:ext uri="{FF2B5EF4-FFF2-40B4-BE49-F238E27FC236}">
                <a16:creationId xmlns:a16="http://schemas.microsoft.com/office/drawing/2014/main" id="{885898CD-13B9-43D9-BA70-07A30DB0D21C}"/>
              </a:ext>
            </a:extLst>
          </p:cNvPr>
          <p:cNvSpPr/>
          <p:nvPr/>
        </p:nvSpPr>
        <p:spPr>
          <a:xfrm>
            <a:off x="1974224" y="2152372"/>
            <a:ext cx="457200" cy="457200"/>
          </a:xfrm>
          <a:prstGeom prst="ellipse">
            <a:avLst/>
          </a:prstGeom>
          <a:solidFill>
            <a:srgbClr val="0066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1</a:t>
            </a:r>
            <a:endParaRPr lang="en-US" sz="1600" b="1" u="none" dirty="0">
              <a:latin typeface="Arial Rounded MT Bold" panose="020F0704030504030204" pitchFamily="34" charset="0"/>
            </a:endParaRPr>
          </a:p>
        </p:txBody>
      </p:sp>
      <p:sp>
        <p:nvSpPr>
          <p:cNvPr id="99" name="Elipse 98">
            <a:extLst>
              <a:ext uri="{FF2B5EF4-FFF2-40B4-BE49-F238E27FC236}">
                <a16:creationId xmlns:a16="http://schemas.microsoft.com/office/drawing/2014/main" id="{22E62F2D-E40A-4E3B-B22F-87B217719086}"/>
              </a:ext>
            </a:extLst>
          </p:cNvPr>
          <p:cNvSpPr/>
          <p:nvPr/>
        </p:nvSpPr>
        <p:spPr>
          <a:xfrm>
            <a:off x="1982007" y="2854636"/>
            <a:ext cx="457200" cy="457200"/>
          </a:xfrm>
          <a:prstGeom prst="ellipse">
            <a:avLst/>
          </a:prstGeom>
          <a:solidFill>
            <a:srgbClr val="0066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2</a:t>
            </a:r>
            <a:endParaRPr lang="en-US" sz="1600" b="1" u="none" dirty="0">
              <a:latin typeface="Arial Rounded MT Bold" panose="020F0704030504030204" pitchFamily="34" charset="0"/>
            </a:endParaRPr>
          </a:p>
        </p:txBody>
      </p:sp>
      <p:sp>
        <p:nvSpPr>
          <p:cNvPr id="101" name="Elipse 100">
            <a:extLst>
              <a:ext uri="{FF2B5EF4-FFF2-40B4-BE49-F238E27FC236}">
                <a16:creationId xmlns:a16="http://schemas.microsoft.com/office/drawing/2014/main" id="{50DAAE56-EA0D-4763-8F2E-67DEA19A5BD5}"/>
              </a:ext>
            </a:extLst>
          </p:cNvPr>
          <p:cNvSpPr/>
          <p:nvPr/>
        </p:nvSpPr>
        <p:spPr>
          <a:xfrm>
            <a:off x="1982007" y="3484496"/>
            <a:ext cx="457200" cy="457200"/>
          </a:xfrm>
          <a:prstGeom prst="ellipse">
            <a:avLst/>
          </a:prstGeom>
          <a:solidFill>
            <a:srgbClr val="0066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3</a:t>
            </a:r>
            <a:endParaRPr lang="en-US" sz="1600" b="1" u="none" dirty="0">
              <a:latin typeface="Arial Rounded MT Bold" panose="020F0704030504030204" pitchFamily="34" charset="0"/>
            </a:endParaRPr>
          </a:p>
        </p:txBody>
      </p:sp>
      <p:sp>
        <p:nvSpPr>
          <p:cNvPr id="114" name="Elipse 113">
            <a:extLst>
              <a:ext uri="{FF2B5EF4-FFF2-40B4-BE49-F238E27FC236}">
                <a16:creationId xmlns:a16="http://schemas.microsoft.com/office/drawing/2014/main" id="{6D6B544A-7DD8-485B-96B2-3A5B2A47820C}"/>
              </a:ext>
            </a:extLst>
          </p:cNvPr>
          <p:cNvSpPr/>
          <p:nvPr/>
        </p:nvSpPr>
        <p:spPr>
          <a:xfrm>
            <a:off x="1982007" y="4235195"/>
            <a:ext cx="457200" cy="457200"/>
          </a:xfrm>
          <a:prstGeom prst="ellipse">
            <a:avLst/>
          </a:prstGeom>
          <a:solidFill>
            <a:srgbClr val="0066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4</a:t>
            </a:r>
            <a:endParaRPr lang="en-US" sz="1600" b="1" u="none" dirty="0">
              <a:latin typeface="Arial Rounded MT Bold" panose="020F0704030504030204" pitchFamily="34" charset="0"/>
            </a:endParaRPr>
          </a:p>
        </p:txBody>
      </p:sp>
      <p:sp>
        <p:nvSpPr>
          <p:cNvPr id="115" name="Elipse 114">
            <a:extLst>
              <a:ext uri="{FF2B5EF4-FFF2-40B4-BE49-F238E27FC236}">
                <a16:creationId xmlns:a16="http://schemas.microsoft.com/office/drawing/2014/main" id="{E631F00B-F212-4ED1-B147-3B923E721D2F}"/>
              </a:ext>
            </a:extLst>
          </p:cNvPr>
          <p:cNvSpPr/>
          <p:nvPr/>
        </p:nvSpPr>
        <p:spPr>
          <a:xfrm>
            <a:off x="1931573" y="4985894"/>
            <a:ext cx="457200" cy="457200"/>
          </a:xfrm>
          <a:prstGeom prst="ellipse">
            <a:avLst/>
          </a:prstGeom>
          <a:solidFill>
            <a:srgbClr val="0066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u="none" dirty="0">
                <a:latin typeface="Arial Rounded MT Bold" panose="020F0704030504030204" pitchFamily="34" charset="0"/>
              </a:rPr>
              <a:t>5</a:t>
            </a:r>
            <a:endParaRPr lang="en-US" sz="1600" b="1" u="none" dirty="0">
              <a:latin typeface="Arial Rounded MT Bold" panose="020F0704030504030204" pitchFamily="34" charset="0"/>
            </a:endParaRPr>
          </a:p>
        </p:txBody>
      </p:sp>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6">
              <a:lumMod val="75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8310" y="1049767"/>
            <a:ext cx="1553643" cy="3323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47" name="CuadroTexto 46">
            <a:extLst>
              <a:ext uri="{FF2B5EF4-FFF2-40B4-BE49-F238E27FC236}">
                <a16:creationId xmlns:a16="http://schemas.microsoft.com/office/drawing/2014/main" id="{C314879C-962D-41BA-A5AD-75CCA11AAE23}"/>
              </a:ext>
            </a:extLst>
          </p:cNvPr>
          <p:cNvSpPr txBox="1"/>
          <p:nvPr/>
        </p:nvSpPr>
        <p:spPr>
          <a:xfrm>
            <a:off x="2031970" y="753357"/>
            <a:ext cx="8982352" cy="646331"/>
          </a:xfrm>
          <a:prstGeom prst="rect">
            <a:avLst/>
          </a:prstGeom>
          <a:noFill/>
        </p:spPr>
        <p:txBody>
          <a:bodyPr wrap="square">
            <a:spAutoFit/>
          </a:bodyPr>
          <a:lstStyle/>
          <a:p>
            <a:pPr marL="0" indent="0" algn="ctr">
              <a:buNone/>
            </a:pPr>
            <a:r>
              <a:rPr lang="es-ES" altLang="es-ES" sz="3600" b="1" u="none" dirty="0">
                <a:solidFill>
                  <a:schemeClr val="tx2"/>
                </a:solidFill>
                <a:latin typeface="Arial Rounded MT Bold" panose="020F0704030504030204" pitchFamily="34" charset="0"/>
              </a:rPr>
              <a:t>Contenido</a:t>
            </a:r>
          </a:p>
        </p:txBody>
      </p:sp>
      <p:sp>
        <p:nvSpPr>
          <p:cNvPr id="2" name="Marcador de número de diapositiva 1">
            <a:extLst>
              <a:ext uri="{FF2B5EF4-FFF2-40B4-BE49-F238E27FC236}">
                <a16:creationId xmlns:a16="http://schemas.microsoft.com/office/drawing/2014/main" id="{F59E722B-1FD9-4977-8C47-F1FA4DEE5C8A}"/>
              </a:ext>
            </a:extLst>
          </p:cNvPr>
          <p:cNvSpPr>
            <a:spLocks noGrp="1"/>
          </p:cNvSpPr>
          <p:nvPr>
            <p:ph type="sldNum" sz="quarter" idx="12"/>
          </p:nvPr>
        </p:nvSpPr>
        <p:spPr/>
        <p:txBody>
          <a:bodyPr/>
          <a:lstStyle/>
          <a:p>
            <a:fld id="{4CF662B8-7DA8-456A-85D3-8F2BB9597AB7}" type="slidenum">
              <a:rPr lang="en-US" smtClean="0"/>
              <a:t>3</a:t>
            </a:fld>
            <a:endParaRPr lang="en-US"/>
          </a:p>
        </p:txBody>
      </p:sp>
      <p:pic>
        <p:nvPicPr>
          <p:cNvPr id="6" name="Imagen 5">
            <a:extLst>
              <a:ext uri="{FF2B5EF4-FFF2-40B4-BE49-F238E27FC236}">
                <a16:creationId xmlns:a16="http://schemas.microsoft.com/office/drawing/2014/main" id="{DED15648-5020-4565-9DB8-C5FAD9284CA7}"/>
              </a:ext>
            </a:extLst>
          </p:cNvPr>
          <p:cNvPicPr>
            <a:picLocks noChangeAspect="1"/>
          </p:cNvPicPr>
          <p:nvPr/>
        </p:nvPicPr>
        <p:blipFill>
          <a:blip r:embed="rId3"/>
          <a:stretch>
            <a:fillRect/>
          </a:stretch>
        </p:blipFill>
        <p:spPr>
          <a:xfrm>
            <a:off x="8874750" y="2304942"/>
            <a:ext cx="2139571" cy="2068812"/>
          </a:xfrm>
          <a:prstGeom prst="rect">
            <a:avLst/>
          </a:prstGeom>
        </p:spPr>
      </p:pic>
    </p:spTree>
    <p:extLst>
      <p:ext uri="{BB962C8B-B14F-4D97-AF65-F5344CB8AC3E}">
        <p14:creationId xmlns:p14="http://schemas.microsoft.com/office/powerpoint/2010/main" val="14080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4" grpId="0" animBg="1"/>
      <p:bldP spid="125" grpId="0" animBg="1"/>
      <p:bldP spid="126" grpId="0" animBg="1"/>
      <p:bldP spid="127" grpId="0" animBg="1"/>
      <p:bldP spid="3" grpId="0" animBg="1"/>
      <p:bldP spid="99" grpId="0" animBg="1"/>
      <p:bldP spid="101" grpId="0" animBg="1"/>
      <p:bldP spid="114" grpId="0" animBg="1"/>
      <p:bldP spid="115" grpId="0" animBg="1"/>
      <p:bldP spid="44"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6">
              <a:lumMod val="75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3323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u="none" dirty="0">
                <a:solidFill>
                  <a:srgbClr val="FFFF00"/>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5" name="Rectángulo: esquinas redondeadas 4">
            <a:extLst>
              <a:ext uri="{FF2B5EF4-FFF2-40B4-BE49-F238E27FC236}">
                <a16:creationId xmlns:a16="http://schemas.microsoft.com/office/drawing/2014/main" id="{D9C3140B-E623-48A6-BC43-64F6CCB9EE53}"/>
              </a:ext>
            </a:extLst>
          </p:cNvPr>
          <p:cNvSpPr/>
          <p:nvPr/>
        </p:nvSpPr>
        <p:spPr>
          <a:xfrm>
            <a:off x="80921" y="1059759"/>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 name="Diagrama 5">
            <a:extLst>
              <a:ext uri="{FF2B5EF4-FFF2-40B4-BE49-F238E27FC236}">
                <a16:creationId xmlns:a16="http://schemas.microsoft.com/office/drawing/2014/main" id="{C6A52E3A-39B7-4251-9382-9A628631538D}"/>
              </a:ext>
            </a:extLst>
          </p:cNvPr>
          <p:cNvGraphicFramePr/>
          <p:nvPr>
            <p:extLst>
              <p:ext uri="{D42A27DB-BD31-4B8C-83A1-F6EECF244321}">
                <p14:modId xmlns:p14="http://schemas.microsoft.com/office/powerpoint/2010/main" val="1766615194"/>
              </p:ext>
            </p:extLst>
          </p:nvPr>
        </p:nvGraphicFramePr>
        <p:xfrm>
          <a:off x="1828999" y="719666"/>
          <a:ext cx="558799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282E6B5-9AC2-4AE2-A273-66D8AD2EB29E}"/>
              </a:ext>
            </a:extLst>
          </p:cNvPr>
          <p:cNvSpPr txBox="1"/>
          <p:nvPr/>
        </p:nvSpPr>
        <p:spPr>
          <a:xfrm>
            <a:off x="8169133" y="1073605"/>
            <a:ext cx="2624712" cy="1200329"/>
          </a:xfrm>
          <a:prstGeom prst="rect">
            <a:avLst/>
          </a:prstGeom>
          <a:solidFill>
            <a:srgbClr val="E98705"/>
          </a:solidFill>
          <a:ln>
            <a:solidFill>
              <a:schemeClr val="accent2"/>
            </a:solidFill>
          </a:ln>
        </p:spPr>
        <p:txBody>
          <a:bodyPr wrap="square" rtlCol="0">
            <a:spAutoFit/>
          </a:bodyPr>
          <a:lstStyle/>
          <a:p>
            <a:r>
              <a:rPr lang="es-EC" u="none" dirty="0">
                <a:solidFill>
                  <a:srgbClr val="FBFFFB"/>
                </a:solidFill>
              </a:rPr>
              <a:t>Experimentan de manera acelerada la  disminución de sus ingresos</a:t>
            </a:r>
          </a:p>
        </p:txBody>
      </p:sp>
      <p:sp>
        <p:nvSpPr>
          <p:cNvPr id="9" name="Flecha: curvada hacia la izquierda 8">
            <a:extLst>
              <a:ext uri="{FF2B5EF4-FFF2-40B4-BE49-F238E27FC236}">
                <a16:creationId xmlns:a16="http://schemas.microsoft.com/office/drawing/2014/main" id="{4AA8B6D8-E0BE-4E13-973C-10DA575E2B85}"/>
              </a:ext>
            </a:extLst>
          </p:cNvPr>
          <p:cNvSpPr/>
          <p:nvPr/>
        </p:nvSpPr>
        <p:spPr>
          <a:xfrm>
            <a:off x="10806396" y="1535270"/>
            <a:ext cx="1049674" cy="1514752"/>
          </a:xfrm>
          <a:prstGeom prst="curvedLeftArrow">
            <a:avLst>
              <a:gd name="adj1" fmla="val 13098"/>
              <a:gd name="adj2" fmla="val 50000"/>
              <a:gd name="adj3" fmla="val 21078"/>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u="none">
              <a:latin typeface="Arial Rounded MT Bold" panose="020F0704030504030204" pitchFamily="34" charset="0"/>
            </a:endParaRPr>
          </a:p>
        </p:txBody>
      </p:sp>
      <p:sp>
        <p:nvSpPr>
          <p:cNvPr id="10" name="Flecha: curvada hacia la derecha 9">
            <a:extLst>
              <a:ext uri="{FF2B5EF4-FFF2-40B4-BE49-F238E27FC236}">
                <a16:creationId xmlns:a16="http://schemas.microsoft.com/office/drawing/2014/main" id="{24B81AC4-4B10-4E4F-8451-F761A538F9DF}"/>
              </a:ext>
            </a:extLst>
          </p:cNvPr>
          <p:cNvSpPr/>
          <p:nvPr/>
        </p:nvSpPr>
        <p:spPr>
          <a:xfrm>
            <a:off x="7446395" y="3050022"/>
            <a:ext cx="1445476" cy="2496340"/>
          </a:xfrm>
          <a:prstGeom prst="curvedRightArrow">
            <a:avLst>
              <a:gd name="adj1" fmla="val 7557"/>
              <a:gd name="adj2" fmla="val 38129"/>
              <a:gd name="adj3" fmla="val 20709"/>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u="none">
              <a:latin typeface="Arial Rounded MT Bold" panose="020F0704030504030204" pitchFamily="34" charset="0"/>
            </a:endParaRPr>
          </a:p>
        </p:txBody>
      </p:sp>
      <p:sp>
        <p:nvSpPr>
          <p:cNvPr id="31" name="CuadroTexto 30">
            <a:extLst>
              <a:ext uri="{FF2B5EF4-FFF2-40B4-BE49-F238E27FC236}">
                <a16:creationId xmlns:a16="http://schemas.microsoft.com/office/drawing/2014/main" id="{5E401BA5-C4D9-4DB4-8119-097A60880DAF}"/>
              </a:ext>
            </a:extLst>
          </p:cNvPr>
          <p:cNvSpPr txBox="1"/>
          <p:nvPr/>
        </p:nvSpPr>
        <p:spPr>
          <a:xfrm>
            <a:off x="8891870" y="5020834"/>
            <a:ext cx="2195229" cy="646331"/>
          </a:xfrm>
          <a:prstGeom prst="rect">
            <a:avLst/>
          </a:prstGeom>
          <a:solidFill>
            <a:srgbClr val="E98705"/>
          </a:solidFill>
          <a:ln>
            <a:solidFill>
              <a:schemeClr val="accent2"/>
            </a:solidFill>
          </a:ln>
        </p:spPr>
        <p:txBody>
          <a:bodyPr wrap="square" rtlCol="0">
            <a:spAutoFit/>
          </a:bodyPr>
          <a:lstStyle>
            <a:defPPr>
              <a:defRPr lang="es-ES"/>
            </a:defPPr>
            <a:lvl1pPr>
              <a:defRPr u="none">
                <a:solidFill>
                  <a:srgbClr val="FBFFFB"/>
                </a:solidFill>
              </a:defRPr>
            </a:lvl1pPr>
          </a:lstStyle>
          <a:p>
            <a:r>
              <a:rPr lang="es-EC" dirty="0"/>
              <a:t>Usuarios cada vez más exigentes </a:t>
            </a:r>
          </a:p>
        </p:txBody>
      </p:sp>
      <p:sp>
        <p:nvSpPr>
          <p:cNvPr id="2" name="Marcador de número de diapositiva 1">
            <a:extLst>
              <a:ext uri="{FF2B5EF4-FFF2-40B4-BE49-F238E27FC236}">
                <a16:creationId xmlns:a16="http://schemas.microsoft.com/office/drawing/2014/main" id="{B7452FE1-AB0A-4D8B-88E9-677EDB3FEEB6}"/>
              </a:ext>
            </a:extLst>
          </p:cNvPr>
          <p:cNvSpPr>
            <a:spLocks noGrp="1"/>
          </p:cNvSpPr>
          <p:nvPr>
            <p:ph type="sldNum" sz="quarter" idx="12"/>
          </p:nvPr>
        </p:nvSpPr>
        <p:spPr/>
        <p:txBody>
          <a:bodyPr/>
          <a:lstStyle/>
          <a:p>
            <a:fld id="{4CF662B8-7DA8-456A-85D3-8F2BB9597AB7}" type="slidenum">
              <a:rPr lang="en-US" smtClean="0"/>
              <a:t>4</a:t>
            </a:fld>
            <a:endParaRPr lang="en-US"/>
          </a:p>
        </p:txBody>
      </p:sp>
      <p:pic>
        <p:nvPicPr>
          <p:cNvPr id="4" name="Imagen 3">
            <a:extLst>
              <a:ext uri="{FF2B5EF4-FFF2-40B4-BE49-F238E27FC236}">
                <a16:creationId xmlns:a16="http://schemas.microsoft.com/office/drawing/2014/main" id="{9246668B-448B-4E48-A533-9916EC49D2A5}"/>
              </a:ext>
            </a:extLst>
          </p:cNvPr>
          <p:cNvPicPr>
            <a:picLocks noChangeAspect="1"/>
          </p:cNvPicPr>
          <p:nvPr/>
        </p:nvPicPr>
        <p:blipFill>
          <a:blip r:embed="rId8"/>
          <a:stretch>
            <a:fillRect/>
          </a:stretch>
        </p:blipFill>
        <p:spPr>
          <a:xfrm>
            <a:off x="2119382" y="3019566"/>
            <a:ext cx="1017415" cy="818866"/>
          </a:xfrm>
          <a:prstGeom prst="rect">
            <a:avLst/>
          </a:prstGeom>
        </p:spPr>
      </p:pic>
      <p:pic>
        <p:nvPicPr>
          <p:cNvPr id="12" name="Imagen 11">
            <a:extLst>
              <a:ext uri="{FF2B5EF4-FFF2-40B4-BE49-F238E27FC236}">
                <a16:creationId xmlns:a16="http://schemas.microsoft.com/office/drawing/2014/main" id="{BC8068FD-08F6-4125-875E-8B19DC97A313}"/>
              </a:ext>
            </a:extLst>
          </p:cNvPr>
          <p:cNvPicPr>
            <a:picLocks noChangeAspect="1"/>
          </p:cNvPicPr>
          <p:nvPr/>
        </p:nvPicPr>
        <p:blipFill>
          <a:blip r:embed="rId9"/>
          <a:stretch>
            <a:fillRect/>
          </a:stretch>
        </p:blipFill>
        <p:spPr>
          <a:xfrm>
            <a:off x="9032223" y="2904592"/>
            <a:ext cx="1774174" cy="1771650"/>
          </a:xfrm>
          <a:prstGeom prst="rect">
            <a:avLst/>
          </a:prstGeom>
        </p:spPr>
      </p:pic>
    </p:spTree>
    <p:extLst>
      <p:ext uri="{BB962C8B-B14F-4D97-AF65-F5344CB8AC3E}">
        <p14:creationId xmlns:p14="http://schemas.microsoft.com/office/powerpoint/2010/main" val="172458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6">
              <a:lumMod val="75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0475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rgbClr val="FBFFFB"/>
                </a:solidFill>
              </a:rPr>
              <a:t>Antecedentes</a:t>
            </a:r>
          </a:p>
          <a:p>
            <a:pPr marL="285750" indent="-285750">
              <a:buFont typeface="Arial" panose="020B0604020202020204" pitchFamily="34" charset="0"/>
              <a:buChar char="•"/>
            </a:pPr>
            <a:r>
              <a:rPr lang="es-EC" u="none" dirty="0">
                <a:solidFill>
                  <a:srgbClr val="FFFF00"/>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18" name="Rectángulo: esquinas redondeadas 17">
            <a:extLst>
              <a:ext uri="{FF2B5EF4-FFF2-40B4-BE49-F238E27FC236}">
                <a16:creationId xmlns:a16="http://schemas.microsoft.com/office/drawing/2014/main" id="{62287DE0-3DC0-418E-A17F-ECB01AE20145}"/>
              </a:ext>
            </a:extLst>
          </p:cNvPr>
          <p:cNvSpPr/>
          <p:nvPr/>
        </p:nvSpPr>
        <p:spPr>
          <a:xfrm>
            <a:off x="1828999" y="821927"/>
            <a:ext cx="5753891" cy="58720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400" b="1" u="none" dirty="0">
              <a:solidFill>
                <a:schemeClr val="bg1"/>
              </a:solidFill>
            </a:endParaRPr>
          </a:p>
          <a:p>
            <a:pPr algn="ctr"/>
            <a:r>
              <a:rPr lang="es-EC" sz="2400" b="1" u="none" dirty="0">
                <a:solidFill>
                  <a:schemeClr val="bg1"/>
                </a:solidFill>
              </a:rPr>
              <a:t>Interrogante de Investigación</a:t>
            </a:r>
          </a:p>
          <a:p>
            <a:pPr algn="ctr"/>
            <a:endParaRPr lang="en-US" sz="2400" u="none" dirty="0">
              <a:latin typeface="Arial Rounded MT Bold" panose="020F0704030504030204" pitchFamily="34" charset="0"/>
            </a:endParaRPr>
          </a:p>
        </p:txBody>
      </p:sp>
      <p:sp>
        <p:nvSpPr>
          <p:cNvPr id="29" name="Rectángulo: esquinas redondeadas 28">
            <a:extLst>
              <a:ext uri="{FF2B5EF4-FFF2-40B4-BE49-F238E27FC236}">
                <a16:creationId xmlns:a16="http://schemas.microsoft.com/office/drawing/2014/main" id="{F0E5F98F-8472-4E41-AF0A-7EA0CF61FD2F}"/>
              </a:ext>
            </a:extLst>
          </p:cNvPr>
          <p:cNvSpPr/>
          <p:nvPr/>
        </p:nvSpPr>
        <p:spPr>
          <a:xfrm>
            <a:off x="80921" y="1303121"/>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Flecha: curvada hacia la derecha 35">
            <a:extLst>
              <a:ext uri="{FF2B5EF4-FFF2-40B4-BE49-F238E27FC236}">
                <a16:creationId xmlns:a16="http://schemas.microsoft.com/office/drawing/2014/main" id="{D77D93CC-63CF-4781-845D-6CEC64DFE27D}"/>
              </a:ext>
            </a:extLst>
          </p:cNvPr>
          <p:cNvSpPr/>
          <p:nvPr/>
        </p:nvSpPr>
        <p:spPr>
          <a:xfrm>
            <a:off x="2586008" y="3591584"/>
            <a:ext cx="692787" cy="1281048"/>
          </a:xfrm>
          <a:prstGeom prst="curvedRightArrow">
            <a:avLst>
              <a:gd name="adj1" fmla="val 7557"/>
              <a:gd name="adj2" fmla="val 38129"/>
              <a:gd name="adj3" fmla="val 20709"/>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u="none">
              <a:latin typeface="Arial Rounded MT Bold" panose="020F0704030504030204" pitchFamily="34" charset="0"/>
            </a:endParaRPr>
          </a:p>
        </p:txBody>
      </p:sp>
      <p:sp>
        <p:nvSpPr>
          <p:cNvPr id="3" name="Marcador de número de diapositiva 2">
            <a:extLst>
              <a:ext uri="{FF2B5EF4-FFF2-40B4-BE49-F238E27FC236}">
                <a16:creationId xmlns:a16="http://schemas.microsoft.com/office/drawing/2014/main" id="{3564EA0A-1029-4314-8C5F-3305C1DDC280}"/>
              </a:ext>
            </a:extLst>
          </p:cNvPr>
          <p:cNvSpPr>
            <a:spLocks noGrp="1"/>
          </p:cNvSpPr>
          <p:nvPr>
            <p:ph type="sldNum" sz="quarter" idx="12"/>
          </p:nvPr>
        </p:nvSpPr>
        <p:spPr/>
        <p:txBody>
          <a:bodyPr/>
          <a:lstStyle/>
          <a:p>
            <a:fld id="{4CF662B8-7DA8-456A-85D3-8F2BB9597AB7}" type="slidenum">
              <a:rPr lang="en-US" smtClean="0"/>
              <a:t>5</a:t>
            </a:fld>
            <a:endParaRPr lang="en-US"/>
          </a:p>
        </p:txBody>
      </p:sp>
      <p:sp>
        <p:nvSpPr>
          <p:cNvPr id="21" name="CuadroTexto 20">
            <a:extLst>
              <a:ext uri="{FF2B5EF4-FFF2-40B4-BE49-F238E27FC236}">
                <a16:creationId xmlns:a16="http://schemas.microsoft.com/office/drawing/2014/main" id="{B5D6F6EA-E1E4-4D50-87E5-F66B43CD54E3}"/>
              </a:ext>
            </a:extLst>
          </p:cNvPr>
          <p:cNvSpPr txBox="1"/>
          <p:nvPr/>
        </p:nvSpPr>
        <p:spPr>
          <a:xfrm>
            <a:off x="1828999" y="4888946"/>
            <a:ext cx="6109334" cy="923330"/>
          </a:xfrm>
          <a:prstGeom prst="rect">
            <a:avLst/>
          </a:prstGeom>
          <a:solidFill>
            <a:schemeClr val="accent6"/>
          </a:solidFill>
          <a:ln>
            <a:solidFill>
              <a:srgbClr val="499200"/>
            </a:solidFill>
          </a:ln>
        </p:spPr>
        <p:txBody>
          <a:bodyPr wrap="square">
            <a:spAutoFit/>
          </a:bodyPr>
          <a:lstStyle/>
          <a:p>
            <a:r>
              <a:rPr lang="es-EC" u="none" dirty="0">
                <a:solidFill>
                  <a:schemeClr val="bg1"/>
                </a:solidFill>
              </a:rPr>
              <a:t>BI es la estrategia que permitirá  analizar la evolución y mejoras de  los servicios de telecomunicaciones en el Ecuador</a:t>
            </a:r>
            <a:endParaRPr lang="es-EC" sz="1800" b="1" u="none" dirty="0">
              <a:solidFill>
                <a:schemeClr val="bg1"/>
              </a:solidFill>
            </a:endParaRPr>
          </a:p>
        </p:txBody>
      </p:sp>
      <p:pic>
        <p:nvPicPr>
          <p:cNvPr id="8" name="Imagen 7">
            <a:extLst>
              <a:ext uri="{FF2B5EF4-FFF2-40B4-BE49-F238E27FC236}">
                <a16:creationId xmlns:a16="http://schemas.microsoft.com/office/drawing/2014/main" id="{8C3741E7-8A65-4364-AC3C-98CC6437B4E1}"/>
              </a:ext>
            </a:extLst>
          </p:cNvPr>
          <p:cNvPicPr>
            <a:picLocks noChangeAspect="1"/>
          </p:cNvPicPr>
          <p:nvPr/>
        </p:nvPicPr>
        <p:blipFill>
          <a:blip r:embed="rId3"/>
          <a:stretch>
            <a:fillRect/>
          </a:stretch>
        </p:blipFill>
        <p:spPr>
          <a:xfrm>
            <a:off x="3278795" y="1697635"/>
            <a:ext cx="3259165" cy="2746513"/>
          </a:xfrm>
          <a:prstGeom prst="rect">
            <a:avLst/>
          </a:prstGeom>
        </p:spPr>
      </p:pic>
      <p:pic>
        <p:nvPicPr>
          <p:cNvPr id="10" name="Imagen 9">
            <a:extLst>
              <a:ext uri="{FF2B5EF4-FFF2-40B4-BE49-F238E27FC236}">
                <a16:creationId xmlns:a16="http://schemas.microsoft.com/office/drawing/2014/main" id="{AD5D6C92-8F24-4263-930C-5DC55CDD7AD8}"/>
              </a:ext>
            </a:extLst>
          </p:cNvPr>
          <p:cNvPicPr>
            <a:picLocks noChangeAspect="1"/>
          </p:cNvPicPr>
          <p:nvPr/>
        </p:nvPicPr>
        <p:blipFill>
          <a:blip r:embed="rId4"/>
          <a:stretch>
            <a:fillRect/>
          </a:stretch>
        </p:blipFill>
        <p:spPr>
          <a:xfrm>
            <a:off x="8631120" y="3354995"/>
            <a:ext cx="2129616" cy="1754225"/>
          </a:xfrm>
          <a:prstGeom prst="rect">
            <a:avLst/>
          </a:prstGeom>
        </p:spPr>
      </p:pic>
      <p:pic>
        <p:nvPicPr>
          <p:cNvPr id="13" name="Imagen 12">
            <a:extLst>
              <a:ext uri="{FF2B5EF4-FFF2-40B4-BE49-F238E27FC236}">
                <a16:creationId xmlns:a16="http://schemas.microsoft.com/office/drawing/2014/main" id="{1F574996-CAAD-44A2-AD13-22701FC6D002}"/>
              </a:ext>
            </a:extLst>
          </p:cNvPr>
          <p:cNvPicPr>
            <a:picLocks noChangeAspect="1"/>
          </p:cNvPicPr>
          <p:nvPr/>
        </p:nvPicPr>
        <p:blipFill>
          <a:blip r:embed="rId5"/>
          <a:stretch>
            <a:fillRect/>
          </a:stretch>
        </p:blipFill>
        <p:spPr>
          <a:xfrm>
            <a:off x="8610600" y="1492307"/>
            <a:ext cx="2129616" cy="1758558"/>
          </a:xfrm>
          <a:prstGeom prst="rect">
            <a:avLst/>
          </a:prstGeom>
        </p:spPr>
      </p:pic>
    </p:spTree>
    <p:extLst>
      <p:ext uri="{BB962C8B-B14F-4D97-AF65-F5344CB8AC3E}">
        <p14:creationId xmlns:p14="http://schemas.microsoft.com/office/powerpoint/2010/main" val="133908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1">
              <a:lumMod val="50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0" y="775057"/>
            <a:ext cx="1553643" cy="5047536"/>
          </a:xfrm>
          <a:prstGeom prst="rect">
            <a:avLst/>
          </a:prstGeom>
          <a:solidFill>
            <a:schemeClr val="accent6">
              <a:lumMod val="7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rgbClr val="FBFFFB"/>
                </a:solidFill>
              </a:rPr>
              <a:t>Antecedentes</a:t>
            </a:r>
          </a:p>
          <a:p>
            <a:pPr marL="285750" indent="-285750">
              <a:buFont typeface="Arial" panose="020B0604020202020204" pitchFamily="34" charset="0"/>
              <a:buChar char="•"/>
            </a:pPr>
            <a:r>
              <a:rPr lang="es-EC" u="none" dirty="0">
                <a:solidFill>
                  <a:srgbClr val="FFFF00"/>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9" name="Rectángulo: esquinas redondeadas 28">
            <a:extLst>
              <a:ext uri="{FF2B5EF4-FFF2-40B4-BE49-F238E27FC236}">
                <a16:creationId xmlns:a16="http://schemas.microsoft.com/office/drawing/2014/main" id="{F0E5F98F-8472-4E41-AF0A-7EA0CF61FD2F}"/>
              </a:ext>
            </a:extLst>
          </p:cNvPr>
          <p:cNvSpPr/>
          <p:nvPr/>
        </p:nvSpPr>
        <p:spPr>
          <a:xfrm>
            <a:off x="80921" y="1303121"/>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Marcador de número de diapositiva 1">
            <a:extLst>
              <a:ext uri="{FF2B5EF4-FFF2-40B4-BE49-F238E27FC236}">
                <a16:creationId xmlns:a16="http://schemas.microsoft.com/office/drawing/2014/main" id="{CCD2028D-F241-4E42-80B8-70A62B16BDEA}"/>
              </a:ext>
            </a:extLst>
          </p:cNvPr>
          <p:cNvSpPr>
            <a:spLocks noGrp="1"/>
          </p:cNvSpPr>
          <p:nvPr>
            <p:ph type="sldNum" sz="quarter" idx="12"/>
          </p:nvPr>
        </p:nvSpPr>
        <p:spPr/>
        <p:txBody>
          <a:bodyPr/>
          <a:lstStyle/>
          <a:p>
            <a:fld id="{4CF662B8-7DA8-456A-85D3-8F2BB9597AB7}" type="slidenum">
              <a:rPr lang="en-US" smtClean="0"/>
              <a:t>6</a:t>
            </a:fld>
            <a:endParaRPr lang="en-US"/>
          </a:p>
        </p:txBody>
      </p:sp>
      <p:pic>
        <p:nvPicPr>
          <p:cNvPr id="5" name="Imagen 4">
            <a:extLst>
              <a:ext uri="{FF2B5EF4-FFF2-40B4-BE49-F238E27FC236}">
                <a16:creationId xmlns:a16="http://schemas.microsoft.com/office/drawing/2014/main" id="{418D60B8-7FEF-4A30-A29A-EE7956665D8B}"/>
              </a:ext>
            </a:extLst>
          </p:cNvPr>
          <p:cNvPicPr>
            <a:picLocks noChangeAspect="1"/>
          </p:cNvPicPr>
          <p:nvPr/>
        </p:nvPicPr>
        <p:blipFill>
          <a:blip r:embed="rId3"/>
          <a:stretch>
            <a:fillRect/>
          </a:stretch>
        </p:blipFill>
        <p:spPr>
          <a:xfrm>
            <a:off x="2183130" y="651510"/>
            <a:ext cx="9704069" cy="5704839"/>
          </a:xfrm>
          <a:prstGeom prst="rect">
            <a:avLst/>
          </a:prstGeom>
        </p:spPr>
      </p:pic>
    </p:spTree>
    <p:extLst>
      <p:ext uri="{BB962C8B-B14F-4D97-AF65-F5344CB8AC3E}">
        <p14:creationId xmlns:p14="http://schemas.microsoft.com/office/powerpoint/2010/main" val="2497608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6">
              <a:lumMod val="75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047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rgbClr val="FBFFFB"/>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u="none" dirty="0">
                <a:solidFill>
                  <a:srgbClr val="FFFF00"/>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9" name="Rectángulo: esquinas redondeadas 28">
            <a:extLst>
              <a:ext uri="{FF2B5EF4-FFF2-40B4-BE49-F238E27FC236}">
                <a16:creationId xmlns:a16="http://schemas.microsoft.com/office/drawing/2014/main" id="{F0E5F98F-8472-4E41-AF0A-7EA0CF61FD2F}"/>
              </a:ext>
            </a:extLst>
          </p:cNvPr>
          <p:cNvSpPr/>
          <p:nvPr/>
        </p:nvSpPr>
        <p:spPr>
          <a:xfrm>
            <a:off x="80921" y="1492307"/>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48A1A41F-93DD-43FD-9118-F7E4D53019BA}"/>
              </a:ext>
            </a:extLst>
          </p:cNvPr>
          <p:cNvSpPr/>
          <p:nvPr/>
        </p:nvSpPr>
        <p:spPr>
          <a:xfrm>
            <a:off x="1610400" y="3071718"/>
            <a:ext cx="1891092" cy="1155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a:extLst>
              <a:ext uri="{FF2B5EF4-FFF2-40B4-BE49-F238E27FC236}">
                <a16:creationId xmlns:a16="http://schemas.microsoft.com/office/drawing/2014/main" id="{4B082316-1D7D-4BD6-8DBB-3A6E6C48ADEE}"/>
              </a:ext>
            </a:extLst>
          </p:cNvPr>
          <p:cNvSpPr txBox="1"/>
          <p:nvPr/>
        </p:nvSpPr>
        <p:spPr>
          <a:xfrm>
            <a:off x="2304771" y="1681493"/>
            <a:ext cx="8816620" cy="14261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s-ES"/>
            </a:defPPr>
            <a:lvl1pPr algn="ctr">
              <a:defRPr sz="2400" u="none">
                <a:solidFill>
                  <a:schemeClr val="lt1"/>
                </a:solidFill>
                <a:latin typeface="Arial Rounded MT Bold" panose="020F07040305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EC" sz="2000" dirty="0">
                <a:effectLst/>
                <a:latin typeface="Arial" panose="020B0604020202020204" pitchFamily="34" charset="0"/>
                <a:ea typeface="Calibri" panose="020F0502020204030204" pitchFamily="34" charset="0"/>
                <a:cs typeface="Arial" panose="020B0604020202020204" pitchFamily="34" charset="0"/>
              </a:rPr>
              <a:t>Utilizar Business Intelligence para identificar nuevos servicios que pueden  ofertar las empresas de telecomunicaciones en el Ecuador, para crear nuevas fuentes de ingreso.</a:t>
            </a:r>
          </a:p>
          <a:p>
            <a:endParaRPr lang="es-EC" sz="2000" dirty="0"/>
          </a:p>
        </p:txBody>
      </p:sp>
      <p:sp>
        <p:nvSpPr>
          <p:cNvPr id="24" name="CuadroTexto 23">
            <a:extLst>
              <a:ext uri="{FF2B5EF4-FFF2-40B4-BE49-F238E27FC236}">
                <a16:creationId xmlns:a16="http://schemas.microsoft.com/office/drawing/2014/main" id="{FA80EAA3-C91D-4AED-859F-3F146FA9BD51}"/>
              </a:ext>
            </a:extLst>
          </p:cNvPr>
          <p:cNvSpPr txBox="1"/>
          <p:nvPr/>
        </p:nvSpPr>
        <p:spPr>
          <a:xfrm>
            <a:off x="2031970" y="787647"/>
            <a:ext cx="8982352" cy="646331"/>
          </a:xfrm>
          <a:prstGeom prst="rect">
            <a:avLst/>
          </a:prstGeom>
          <a:noFill/>
        </p:spPr>
        <p:txBody>
          <a:bodyPr wrap="square">
            <a:spAutoFit/>
          </a:bodyPr>
          <a:lstStyle/>
          <a:p>
            <a:pPr marL="0" indent="0" algn="ctr">
              <a:buNone/>
            </a:pPr>
            <a:r>
              <a:rPr lang="es-ES" altLang="es-ES" sz="3600" b="1" u="none" dirty="0">
                <a:solidFill>
                  <a:schemeClr val="tx2"/>
                </a:solidFill>
                <a:latin typeface="Arial Rounded MT Bold" panose="020F0704030504030204" pitchFamily="34" charset="0"/>
              </a:rPr>
              <a:t>Objetivo General</a:t>
            </a:r>
          </a:p>
        </p:txBody>
      </p:sp>
      <p:sp>
        <p:nvSpPr>
          <p:cNvPr id="2" name="Marcador de número de diapositiva 1">
            <a:extLst>
              <a:ext uri="{FF2B5EF4-FFF2-40B4-BE49-F238E27FC236}">
                <a16:creationId xmlns:a16="http://schemas.microsoft.com/office/drawing/2014/main" id="{46BC2DB8-7821-4D12-B2C1-33F1FF58FD15}"/>
              </a:ext>
            </a:extLst>
          </p:cNvPr>
          <p:cNvSpPr>
            <a:spLocks noGrp="1"/>
          </p:cNvSpPr>
          <p:nvPr>
            <p:ph type="sldNum" sz="quarter" idx="12"/>
          </p:nvPr>
        </p:nvSpPr>
        <p:spPr/>
        <p:txBody>
          <a:bodyPr/>
          <a:lstStyle/>
          <a:p>
            <a:fld id="{4CF662B8-7DA8-456A-85D3-8F2BB9597AB7}" type="slidenum">
              <a:rPr lang="en-US" smtClean="0"/>
              <a:t>7</a:t>
            </a:fld>
            <a:endParaRPr lang="en-US"/>
          </a:p>
        </p:txBody>
      </p:sp>
      <p:pic>
        <p:nvPicPr>
          <p:cNvPr id="4" name="Imagen 3">
            <a:extLst>
              <a:ext uri="{FF2B5EF4-FFF2-40B4-BE49-F238E27FC236}">
                <a16:creationId xmlns:a16="http://schemas.microsoft.com/office/drawing/2014/main" id="{B133F333-952E-4AD9-97C7-A58294E5E0E3}"/>
              </a:ext>
            </a:extLst>
          </p:cNvPr>
          <p:cNvPicPr>
            <a:picLocks noChangeAspect="1"/>
          </p:cNvPicPr>
          <p:nvPr/>
        </p:nvPicPr>
        <p:blipFill>
          <a:blip r:embed="rId3"/>
          <a:stretch>
            <a:fillRect/>
          </a:stretch>
        </p:blipFill>
        <p:spPr>
          <a:xfrm>
            <a:off x="7549059" y="3389492"/>
            <a:ext cx="1752600" cy="2133600"/>
          </a:xfrm>
          <a:prstGeom prst="rect">
            <a:avLst/>
          </a:prstGeom>
        </p:spPr>
      </p:pic>
      <p:pic>
        <p:nvPicPr>
          <p:cNvPr id="6" name="Imagen 5">
            <a:extLst>
              <a:ext uri="{FF2B5EF4-FFF2-40B4-BE49-F238E27FC236}">
                <a16:creationId xmlns:a16="http://schemas.microsoft.com/office/drawing/2014/main" id="{1C686C1E-A375-483B-B3D9-B02EA2AB861D}"/>
              </a:ext>
            </a:extLst>
          </p:cNvPr>
          <p:cNvPicPr>
            <a:picLocks noChangeAspect="1"/>
          </p:cNvPicPr>
          <p:nvPr/>
        </p:nvPicPr>
        <p:blipFill>
          <a:blip r:embed="rId4"/>
          <a:stretch>
            <a:fillRect/>
          </a:stretch>
        </p:blipFill>
        <p:spPr>
          <a:xfrm>
            <a:off x="3768155" y="3659629"/>
            <a:ext cx="3190875" cy="2105025"/>
          </a:xfrm>
          <a:prstGeom prst="rect">
            <a:avLst/>
          </a:prstGeom>
        </p:spPr>
      </p:pic>
    </p:spTree>
    <p:extLst>
      <p:ext uri="{BB962C8B-B14F-4D97-AF65-F5344CB8AC3E}">
        <p14:creationId xmlns:p14="http://schemas.microsoft.com/office/powerpoint/2010/main" val="428201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3E17E327-CEB6-44CE-AAA7-DC9C9EB7B95F}"/>
              </a:ext>
            </a:extLst>
          </p:cNvPr>
          <p:cNvSpPr/>
          <p:nvPr/>
        </p:nvSpPr>
        <p:spPr>
          <a:xfrm>
            <a:off x="3435391" y="1732011"/>
            <a:ext cx="7887681" cy="8272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u="none" dirty="0">
                <a:latin typeface="Arial Rounded MT Bold" panose="020F0704030504030204" pitchFamily="34" charset="0"/>
              </a:rPr>
              <a:t>OE1:</a:t>
            </a:r>
            <a:r>
              <a:rPr lang="es-EC" b="1" u="none" dirty="0">
                <a:latin typeface="Times New Roman" panose="02020603050405020304" pitchFamily="18" charset="0"/>
              </a:rPr>
              <a:t> </a:t>
            </a:r>
            <a:r>
              <a:rPr lang="es-EC" u="none" dirty="0">
                <a:effectLst/>
                <a:latin typeface="Arial" panose="020B0604020202020204" pitchFamily="34" charset="0"/>
                <a:ea typeface="Calibri" panose="020F0502020204030204" pitchFamily="34" charset="0"/>
                <a:cs typeface="Arial" panose="020B0604020202020204" pitchFamily="34" charset="0"/>
              </a:rPr>
              <a:t>Realizar una revisión de la literatura para determinar posibles soluciones y recomendaciones existentes para analizar la evolución de los servicios de telecomunicaciones.</a:t>
            </a:r>
            <a:endParaRPr lang="en-US" u="none" dirty="0">
              <a:latin typeface="Arial" panose="020B0604020202020204" pitchFamily="34" charset="0"/>
              <a:cs typeface="Arial" panose="020B0604020202020204" pitchFamily="34" charset="0"/>
            </a:endParaRPr>
          </a:p>
        </p:txBody>
      </p:sp>
      <p:sp>
        <p:nvSpPr>
          <p:cNvPr id="44" name="Rectangle">
            <a:extLst>
              <a:ext uri="{FF2B5EF4-FFF2-40B4-BE49-F238E27FC236}">
                <a16:creationId xmlns:a16="http://schemas.microsoft.com/office/drawing/2014/main" id="{9033C282-2122-4824-BA2B-A159177FDC13}"/>
              </a:ext>
            </a:extLst>
          </p:cNvPr>
          <p:cNvSpPr/>
          <p:nvPr/>
        </p:nvSpPr>
        <p:spPr>
          <a:xfrm>
            <a:off x="4060" y="764363"/>
            <a:ext cx="1553643" cy="5478424"/>
          </a:xfrm>
          <a:prstGeom prst="rect">
            <a:avLst/>
          </a:prstGeom>
          <a:solidFill>
            <a:schemeClr val="accent6">
              <a:lumMod val="75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137678" y="799363"/>
            <a:ext cx="1553643" cy="50475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u="none" dirty="0">
                <a:solidFill>
                  <a:srgbClr val="FFFF00"/>
                </a:solidFill>
              </a:rPr>
              <a:t>Objetivos</a:t>
            </a:r>
          </a:p>
          <a:p>
            <a:pPr marL="285750" indent="-285750">
              <a:buFont typeface="Arial" panose="020B0604020202020204" pitchFamily="34" charset="0"/>
              <a:buChar char="•"/>
            </a:pPr>
            <a:r>
              <a:rPr lang="es-EC" b="0" u="none" dirty="0">
                <a:solidFill>
                  <a:schemeClr val="bg1"/>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47" name="CuadroTexto 46">
            <a:extLst>
              <a:ext uri="{FF2B5EF4-FFF2-40B4-BE49-F238E27FC236}">
                <a16:creationId xmlns:a16="http://schemas.microsoft.com/office/drawing/2014/main" id="{C314879C-962D-41BA-A5AD-75CCA11AAE23}"/>
              </a:ext>
            </a:extLst>
          </p:cNvPr>
          <p:cNvSpPr txBox="1"/>
          <p:nvPr/>
        </p:nvSpPr>
        <p:spPr>
          <a:xfrm>
            <a:off x="2031970" y="753357"/>
            <a:ext cx="8982352" cy="646331"/>
          </a:xfrm>
          <a:prstGeom prst="rect">
            <a:avLst/>
          </a:prstGeom>
          <a:noFill/>
        </p:spPr>
        <p:txBody>
          <a:bodyPr wrap="square">
            <a:spAutoFit/>
          </a:bodyPr>
          <a:lstStyle/>
          <a:p>
            <a:pPr marL="0" indent="0" algn="ctr">
              <a:buNone/>
            </a:pPr>
            <a:r>
              <a:rPr lang="es-ES" altLang="es-ES" sz="3600" b="1" u="none" dirty="0">
                <a:solidFill>
                  <a:schemeClr val="tx2"/>
                </a:solidFill>
                <a:latin typeface="Arial Rounded MT Bold" panose="020F0704030504030204" pitchFamily="34" charset="0"/>
              </a:rPr>
              <a:t>Objetivos Específicos</a:t>
            </a:r>
          </a:p>
        </p:txBody>
      </p:sp>
      <p:sp>
        <p:nvSpPr>
          <p:cNvPr id="20" name="Rectángulo: esquinas redondeadas 19">
            <a:extLst>
              <a:ext uri="{FF2B5EF4-FFF2-40B4-BE49-F238E27FC236}">
                <a16:creationId xmlns:a16="http://schemas.microsoft.com/office/drawing/2014/main" id="{76F984FD-F1B8-48DE-8F99-30DE1F015626}"/>
              </a:ext>
            </a:extLst>
          </p:cNvPr>
          <p:cNvSpPr/>
          <p:nvPr/>
        </p:nvSpPr>
        <p:spPr>
          <a:xfrm>
            <a:off x="3435390" y="3015376"/>
            <a:ext cx="7887681" cy="827248"/>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u="none" dirty="0">
                <a:latin typeface="Arial Rounded MT Bold" panose="020F0704030504030204" pitchFamily="34" charset="0"/>
              </a:rPr>
              <a:t>OE2</a:t>
            </a:r>
            <a:r>
              <a:rPr lang="es-ES" b="1" u="none" dirty="0">
                <a:latin typeface="Arial" panose="020B0604020202020204" pitchFamily="34" charset="0"/>
                <a:cs typeface="Arial" panose="020B0604020202020204" pitchFamily="34" charset="0"/>
              </a:rPr>
              <a:t>: </a:t>
            </a:r>
            <a:r>
              <a:rPr lang="es-EC" u="none" dirty="0">
                <a:effectLst/>
                <a:latin typeface="Arial" panose="020B0604020202020204" pitchFamily="34" charset="0"/>
                <a:ea typeface="Calibri" panose="020F0502020204030204" pitchFamily="34" charset="0"/>
                <a:cs typeface="Arial" panose="020B0604020202020204" pitchFamily="34" charset="0"/>
              </a:rPr>
              <a:t>Determinar modelos de BI idóneos para analizar mejoras en los servicios de telecomunicaciones. </a:t>
            </a:r>
            <a:endParaRPr lang="en-US" u="none" dirty="0">
              <a:latin typeface="Arial" panose="020B0604020202020204" pitchFamily="34" charset="0"/>
              <a:cs typeface="Arial" panose="020B0604020202020204" pitchFamily="34" charset="0"/>
            </a:endParaRPr>
          </a:p>
        </p:txBody>
      </p:sp>
      <p:sp>
        <p:nvSpPr>
          <p:cNvPr id="22" name="Rectángulo: esquinas redondeadas 21">
            <a:extLst>
              <a:ext uri="{FF2B5EF4-FFF2-40B4-BE49-F238E27FC236}">
                <a16:creationId xmlns:a16="http://schemas.microsoft.com/office/drawing/2014/main" id="{05AC1843-1A50-4F4A-A015-4F188F1B59FE}"/>
              </a:ext>
            </a:extLst>
          </p:cNvPr>
          <p:cNvSpPr/>
          <p:nvPr/>
        </p:nvSpPr>
        <p:spPr>
          <a:xfrm>
            <a:off x="3435389" y="4250981"/>
            <a:ext cx="7887681" cy="827248"/>
          </a:xfrm>
          <a:prstGeom prst="roundRect">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u="none" dirty="0">
                <a:latin typeface="Arial Rounded MT Bold" panose="020F0704030504030204" pitchFamily="34" charset="0"/>
              </a:rPr>
              <a:t>OE3: </a:t>
            </a:r>
            <a:r>
              <a:rPr lang="es-EC" sz="1800" u="none" dirty="0">
                <a:effectLst/>
                <a:latin typeface="Arial" panose="020B0604020202020204" pitchFamily="34" charset="0"/>
                <a:ea typeface="Calibri" panose="020F0502020204030204" pitchFamily="34" charset="0"/>
                <a:cs typeface="Arial" panose="020B0604020202020204" pitchFamily="34" charset="0"/>
              </a:rPr>
              <a:t>Evaluar mediante un caso de estudio, los resultados obtenidos luego de utilizar un modelo de BI</a:t>
            </a:r>
            <a:endParaRPr lang="en-US" sz="1600" u="none" dirty="0">
              <a:latin typeface="Arial" panose="020B0604020202020204" pitchFamily="34" charset="0"/>
              <a:cs typeface="Arial" panose="020B0604020202020204" pitchFamily="34" charset="0"/>
            </a:endParaRPr>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80921" y="1492307"/>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Marcador de número de diapositiva 1">
            <a:extLst>
              <a:ext uri="{FF2B5EF4-FFF2-40B4-BE49-F238E27FC236}">
                <a16:creationId xmlns:a16="http://schemas.microsoft.com/office/drawing/2014/main" id="{3902D333-C0A1-4156-866D-44D5089491BF}"/>
              </a:ext>
            </a:extLst>
          </p:cNvPr>
          <p:cNvSpPr>
            <a:spLocks noGrp="1"/>
          </p:cNvSpPr>
          <p:nvPr>
            <p:ph type="sldNum" sz="quarter" idx="12"/>
          </p:nvPr>
        </p:nvSpPr>
        <p:spPr/>
        <p:txBody>
          <a:bodyPr/>
          <a:lstStyle/>
          <a:p>
            <a:fld id="{4CF662B8-7DA8-456A-85D3-8F2BB9597AB7}" type="slidenum">
              <a:rPr lang="en-US" smtClean="0"/>
              <a:t>8</a:t>
            </a:fld>
            <a:endParaRPr lang="en-US"/>
          </a:p>
        </p:txBody>
      </p:sp>
      <p:pic>
        <p:nvPicPr>
          <p:cNvPr id="5" name="Imagen 4">
            <a:extLst>
              <a:ext uri="{FF2B5EF4-FFF2-40B4-BE49-F238E27FC236}">
                <a16:creationId xmlns:a16="http://schemas.microsoft.com/office/drawing/2014/main" id="{B63207DC-10C8-43B0-A049-273DC9F927B4}"/>
              </a:ext>
            </a:extLst>
          </p:cNvPr>
          <p:cNvPicPr>
            <a:picLocks noChangeAspect="1"/>
          </p:cNvPicPr>
          <p:nvPr/>
        </p:nvPicPr>
        <p:blipFill>
          <a:blip r:embed="rId3"/>
          <a:stretch>
            <a:fillRect/>
          </a:stretch>
        </p:blipFill>
        <p:spPr>
          <a:xfrm>
            <a:off x="2239030" y="1586900"/>
            <a:ext cx="648653" cy="646331"/>
          </a:xfrm>
          <a:prstGeom prst="rect">
            <a:avLst/>
          </a:prstGeom>
        </p:spPr>
      </p:pic>
      <p:pic>
        <p:nvPicPr>
          <p:cNvPr id="17" name="Imagen 16">
            <a:extLst>
              <a:ext uri="{FF2B5EF4-FFF2-40B4-BE49-F238E27FC236}">
                <a16:creationId xmlns:a16="http://schemas.microsoft.com/office/drawing/2014/main" id="{78A2EAF6-5CCE-4395-B247-EDC37534A6FD}"/>
              </a:ext>
            </a:extLst>
          </p:cNvPr>
          <p:cNvPicPr>
            <a:picLocks noChangeAspect="1"/>
          </p:cNvPicPr>
          <p:nvPr/>
        </p:nvPicPr>
        <p:blipFill>
          <a:blip r:embed="rId3"/>
          <a:stretch>
            <a:fillRect/>
          </a:stretch>
        </p:blipFill>
        <p:spPr>
          <a:xfrm>
            <a:off x="2291595" y="2892243"/>
            <a:ext cx="648653" cy="646331"/>
          </a:xfrm>
          <a:prstGeom prst="rect">
            <a:avLst/>
          </a:prstGeom>
        </p:spPr>
      </p:pic>
      <p:pic>
        <p:nvPicPr>
          <p:cNvPr id="18" name="Imagen 17">
            <a:extLst>
              <a:ext uri="{FF2B5EF4-FFF2-40B4-BE49-F238E27FC236}">
                <a16:creationId xmlns:a16="http://schemas.microsoft.com/office/drawing/2014/main" id="{0BDEC253-0B56-42BE-8310-6DEDA67DF1A3}"/>
              </a:ext>
            </a:extLst>
          </p:cNvPr>
          <p:cNvPicPr>
            <a:picLocks noChangeAspect="1"/>
          </p:cNvPicPr>
          <p:nvPr/>
        </p:nvPicPr>
        <p:blipFill>
          <a:blip r:embed="rId3"/>
          <a:stretch>
            <a:fillRect/>
          </a:stretch>
        </p:blipFill>
        <p:spPr>
          <a:xfrm>
            <a:off x="2291596" y="4037207"/>
            <a:ext cx="648653" cy="646331"/>
          </a:xfrm>
          <a:prstGeom prst="rect">
            <a:avLst/>
          </a:prstGeom>
        </p:spPr>
      </p:pic>
    </p:spTree>
    <p:extLst>
      <p:ext uri="{BB962C8B-B14F-4D97-AF65-F5344CB8AC3E}">
        <p14:creationId xmlns:p14="http://schemas.microsoft.com/office/powerpoint/2010/main" val="232927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a:extLst>
              <a:ext uri="{FF2B5EF4-FFF2-40B4-BE49-F238E27FC236}">
                <a16:creationId xmlns:a16="http://schemas.microsoft.com/office/drawing/2014/main" id="{9033C282-2122-4824-BA2B-A159177FDC13}"/>
              </a:ext>
            </a:extLst>
          </p:cNvPr>
          <p:cNvSpPr/>
          <p:nvPr/>
        </p:nvSpPr>
        <p:spPr>
          <a:xfrm>
            <a:off x="0" y="764363"/>
            <a:ext cx="1553643" cy="5478424"/>
          </a:xfrm>
          <a:prstGeom prst="rect">
            <a:avLst/>
          </a:prstGeom>
          <a:solidFill>
            <a:schemeClr val="accent6">
              <a:lumMod val="75000"/>
            </a:schemeClr>
          </a:solidFill>
          <a:ln w="12700">
            <a:solidFill>
              <a:schemeClr val="accent1"/>
            </a:solidFill>
            <a:miter/>
          </a:ln>
        </p:spPr>
        <p:txBody>
          <a:bodyPr lIns="45719" rIns="45719" anchor="ctr"/>
          <a:lstStyle/>
          <a:p>
            <a:endParaRPr dirty="0"/>
          </a:p>
        </p:txBody>
      </p:sp>
      <p:sp>
        <p:nvSpPr>
          <p:cNvPr id="45" name="Introducción">
            <a:extLst>
              <a:ext uri="{FF2B5EF4-FFF2-40B4-BE49-F238E27FC236}">
                <a16:creationId xmlns:a16="http://schemas.microsoft.com/office/drawing/2014/main" id="{C3D4B614-9025-4943-971C-469C2B9D9FA9}"/>
              </a:ext>
            </a:extLst>
          </p:cNvPr>
          <p:cNvSpPr txBox="1"/>
          <p:nvPr/>
        </p:nvSpPr>
        <p:spPr>
          <a:xfrm>
            <a:off x="55520" y="799363"/>
            <a:ext cx="1553643" cy="5047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mj-lt"/>
                <a:ea typeface="+mj-ea"/>
                <a:cs typeface="+mj-cs"/>
                <a:sym typeface="Calibri"/>
              </a:defRPr>
            </a:lvl1pPr>
          </a:lstStyle>
          <a:p>
            <a:r>
              <a:rPr dirty="0" err="1">
                <a:solidFill>
                  <a:schemeClr val="bg1"/>
                </a:solidFill>
              </a:rPr>
              <a:t>Introducción</a:t>
            </a:r>
            <a:endParaRPr lang="es-EC" dirty="0">
              <a:solidFill>
                <a:schemeClr val="bg1"/>
              </a:solidFill>
            </a:endParaRPr>
          </a:p>
          <a:p>
            <a:pPr marL="285750" indent="-285750">
              <a:buFont typeface="Arial" panose="020B0604020202020204" pitchFamily="34" charset="0"/>
              <a:buChar char="•"/>
            </a:pPr>
            <a:r>
              <a:rPr lang="es-EC" b="0" u="none" dirty="0">
                <a:solidFill>
                  <a:schemeClr val="bg1"/>
                </a:solidFill>
              </a:rPr>
              <a:t>Antecedentes</a:t>
            </a:r>
          </a:p>
          <a:p>
            <a:pPr marL="285750" indent="-285750">
              <a:buFont typeface="Arial" panose="020B0604020202020204" pitchFamily="34" charset="0"/>
              <a:buChar char="•"/>
            </a:pPr>
            <a:r>
              <a:rPr lang="es-EC" b="0" u="none" dirty="0">
                <a:solidFill>
                  <a:schemeClr val="bg1"/>
                </a:solidFill>
              </a:rPr>
              <a:t>Problema</a:t>
            </a:r>
          </a:p>
          <a:p>
            <a:pPr marL="285750" indent="-285750">
              <a:buFont typeface="Arial" panose="020B0604020202020204" pitchFamily="34" charset="0"/>
              <a:buChar char="•"/>
            </a:pPr>
            <a:r>
              <a:rPr lang="es-EC" b="0" u="none" dirty="0">
                <a:solidFill>
                  <a:schemeClr val="bg1"/>
                </a:solidFill>
              </a:rPr>
              <a:t>Objetivos</a:t>
            </a:r>
          </a:p>
          <a:p>
            <a:pPr marL="285750" indent="-285750">
              <a:buFont typeface="Arial" panose="020B0604020202020204" pitchFamily="34" charset="0"/>
              <a:buChar char="•"/>
            </a:pPr>
            <a:r>
              <a:rPr lang="es-EC" u="none" dirty="0">
                <a:solidFill>
                  <a:srgbClr val="FFFF00"/>
                </a:solidFill>
              </a:rPr>
              <a:t>Hipótesis</a:t>
            </a:r>
          </a:p>
          <a:p>
            <a:endParaRPr lang="es-EC" u="none" dirty="0">
              <a:solidFill>
                <a:schemeClr val="bg1"/>
              </a:solidFill>
            </a:endParaRPr>
          </a:p>
          <a:p>
            <a:r>
              <a:rPr lang="es-EC" dirty="0">
                <a:solidFill>
                  <a:schemeClr val="bg1"/>
                </a:solidFill>
              </a:rPr>
              <a:t>Metodología</a:t>
            </a:r>
          </a:p>
          <a:p>
            <a:endParaRPr lang="es-EC" dirty="0">
              <a:solidFill>
                <a:schemeClr val="bg1"/>
              </a:solidFill>
            </a:endParaRPr>
          </a:p>
          <a:p>
            <a:r>
              <a:rPr lang="es-EC" dirty="0">
                <a:solidFill>
                  <a:schemeClr val="bg1"/>
                </a:solidFill>
              </a:rPr>
              <a:t>Diseño y</a:t>
            </a:r>
          </a:p>
          <a:p>
            <a:r>
              <a:rPr lang="es-EC" dirty="0">
                <a:solidFill>
                  <a:schemeClr val="bg1"/>
                </a:solidFill>
              </a:rPr>
              <a:t>Construcción</a:t>
            </a:r>
          </a:p>
          <a:p>
            <a:r>
              <a:rPr lang="es-EC" dirty="0">
                <a:solidFill>
                  <a:schemeClr val="bg1"/>
                </a:solidFill>
              </a:rPr>
              <a:t>de la solución</a:t>
            </a:r>
          </a:p>
          <a:p>
            <a:pPr marL="285750" indent="-285750">
              <a:buFont typeface="Arial" panose="020B0604020202020204" pitchFamily="34" charset="0"/>
              <a:buChar char="•"/>
            </a:pPr>
            <a:r>
              <a:rPr lang="es-EC" b="0" u="none" dirty="0">
                <a:solidFill>
                  <a:schemeClr val="bg1"/>
                </a:solidFill>
              </a:rPr>
              <a:t>Comprensión del Negocio</a:t>
            </a:r>
          </a:p>
          <a:p>
            <a:pPr marL="285750" indent="-285750">
              <a:buFont typeface="Arial" panose="020B0604020202020204" pitchFamily="34" charset="0"/>
              <a:buChar char="•"/>
            </a:pPr>
            <a:r>
              <a:rPr lang="es-EC" b="0" u="none" dirty="0">
                <a:solidFill>
                  <a:schemeClr val="bg1"/>
                </a:solidFill>
              </a:rPr>
              <a:t>Entendimiento de los datos</a:t>
            </a:r>
          </a:p>
          <a:p>
            <a:pPr marL="285750" indent="-285750">
              <a:buFont typeface="Arial" panose="020B0604020202020204" pitchFamily="34" charset="0"/>
              <a:buChar char="•"/>
            </a:pPr>
            <a:r>
              <a:rPr lang="es-EC" b="0" u="none" dirty="0">
                <a:solidFill>
                  <a:schemeClr val="bg1"/>
                </a:solidFill>
              </a:rPr>
              <a:t>Preparación de los datos</a:t>
            </a:r>
          </a:p>
          <a:p>
            <a:pPr marL="285750" indent="-285750">
              <a:buFont typeface="Arial" panose="020B0604020202020204" pitchFamily="34" charset="0"/>
              <a:buChar char="•"/>
            </a:pPr>
            <a:r>
              <a:rPr lang="es-EC" b="0" u="none" dirty="0">
                <a:solidFill>
                  <a:schemeClr val="bg1"/>
                </a:solidFill>
              </a:rPr>
              <a:t>Modelado</a:t>
            </a:r>
          </a:p>
          <a:p>
            <a:pPr marL="285750" indent="-285750">
              <a:buFont typeface="Arial" panose="020B0604020202020204" pitchFamily="34" charset="0"/>
              <a:buChar char="•"/>
            </a:pPr>
            <a:r>
              <a:rPr lang="es-EC" b="0" u="none" dirty="0">
                <a:solidFill>
                  <a:schemeClr val="bg1"/>
                </a:solidFill>
              </a:rPr>
              <a:t>Resultados</a:t>
            </a:r>
          </a:p>
          <a:p>
            <a:endParaRPr lang="es-EC" u="none" dirty="0">
              <a:solidFill>
                <a:schemeClr val="bg1"/>
              </a:solidFill>
            </a:endParaRPr>
          </a:p>
          <a:p>
            <a:endParaRPr lang="es-EC" dirty="0">
              <a:solidFill>
                <a:schemeClr val="bg1"/>
              </a:solidFill>
            </a:endParaRPr>
          </a:p>
          <a:p>
            <a:r>
              <a:rPr lang="es-EC" dirty="0">
                <a:solidFill>
                  <a:schemeClr val="bg1"/>
                </a:solidFill>
              </a:rPr>
              <a:t>Conclusiones y</a:t>
            </a:r>
          </a:p>
          <a:p>
            <a:r>
              <a:rPr lang="es-EC" dirty="0">
                <a:solidFill>
                  <a:schemeClr val="bg1"/>
                </a:solidFill>
              </a:rPr>
              <a:t>recomendaciones</a:t>
            </a:r>
            <a:endParaRPr dirty="0"/>
          </a:p>
        </p:txBody>
      </p:sp>
      <p:sp>
        <p:nvSpPr>
          <p:cNvPr id="26" name="Rectángulo: esquinas redondeadas 25">
            <a:extLst>
              <a:ext uri="{FF2B5EF4-FFF2-40B4-BE49-F238E27FC236}">
                <a16:creationId xmlns:a16="http://schemas.microsoft.com/office/drawing/2014/main" id="{6460ECBB-BFC3-4764-B797-5C3854AE1CF4}"/>
              </a:ext>
            </a:extLst>
          </p:cNvPr>
          <p:cNvSpPr/>
          <p:nvPr/>
        </p:nvSpPr>
        <p:spPr>
          <a:xfrm>
            <a:off x="137678" y="1714068"/>
            <a:ext cx="1399922" cy="18918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CuadroTexto 16">
            <a:extLst>
              <a:ext uri="{FF2B5EF4-FFF2-40B4-BE49-F238E27FC236}">
                <a16:creationId xmlns:a16="http://schemas.microsoft.com/office/drawing/2014/main" id="{69118006-0EAB-42C7-8475-DA717DEFFA4D}"/>
              </a:ext>
            </a:extLst>
          </p:cNvPr>
          <p:cNvSpPr txBox="1"/>
          <p:nvPr/>
        </p:nvSpPr>
        <p:spPr>
          <a:xfrm>
            <a:off x="3937278" y="2732671"/>
            <a:ext cx="6751498" cy="2142797"/>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s-ES"/>
            </a:defPPr>
            <a:lvl1pPr algn="ctr">
              <a:defRPr sz="2000" u="none">
                <a:solidFill>
                  <a:schemeClr val="lt1"/>
                </a:solidFill>
                <a:latin typeface="Arial Rounded MT Bold" panose="020F07040305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just"/>
            <a:r>
              <a:rPr lang="es-EC"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La incorporación de Business Intelligence al campo de las telecomunicaciones permitirá analizar la evolución, servicios, desarrollo y mejoras que logran estas tecnologías una vez que se realiza un análisis de los datos históricos que poseen. </a:t>
            </a:r>
          </a:p>
          <a:p>
            <a:endParaRPr lang="es-EC" dirty="0">
              <a:solidFill>
                <a:schemeClr val="tx1"/>
              </a:solidFill>
            </a:endParaRPr>
          </a:p>
        </p:txBody>
      </p:sp>
      <p:sp>
        <p:nvSpPr>
          <p:cNvPr id="7" name="Rectángulo: esquinas redondeadas 6">
            <a:extLst>
              <a:ext uri="{FF2B5EF4-FFF2-40B4-BE49-F238E27FC236}">
                <a16:creationId xmlns:a16="http://schemas.microsoft.com/office/drawing/2014/main" id="{EA7CA2C3-47A0-4E44-A82E-C476FBD561D1}"/>
              </a:ext>
            </a:extLst>
          </p:cNvPr>
          <p:cNvSpPr/>
          <p:nvPr/>
        </p:nvSpPr>
        <p:spPr>
          <a:xfrm>
            <a:off x="9532620" y="3372056"/>
            <a:ext cx="1143785" cy="318194"/>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Rectángulo: esquinas redondeadas 26">
            <a:extLst>
              <a:ext uri="{FF2B5EF4-FFF2-40B4-BE49-F238E27FC236}">
                <a16:creationId xmlns:a16="http://schemas.microsoft.com/office/drawing/2014/main" id="{101314BF-BD63-464F-9184-7043018F0D66}"/>
              </a:ext>
            </a:extLst>
          </p:cNvPr>
          <p:cNvSpPr/>
          <p:nvPr/>
        </p:nvSpPr>
        <p:spPr>
          <a:xfrm>
            <a:off x="6822338" y="3920484"/>
            <a:ext cx="1704441" cy="301821"/>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oblada 10">
            <a:extLst>
              <a:ext uri="{FF2B5EF4-FFF2-40B4-BE49-F238E27FC236}">
                <a16:creationId xmlns:a16="http://schemas.microsoft.com/office/drawing/2014/main" id="{6B652694-C87E-47A4-8BC6-EEC7DE979D10}"/>
              </a:ext>
            </a:extLst>
          </p:cNvPr>
          <p:cNvSpPr/>
          <p:nvPr/>
        </p:nvSpPr>
        <p:spPr>
          <a:xfrm flipH="1" flipV="1">
            <a:off x="10676406" y="2926080"/>
            <a:ext cx="557712" cy="764170"/>
          </a:xfrm>
          <a:prstGeom prst="bentArrow">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u="none">
              <a:latin typeface="Arial Rounded MT Bold" panose="020F0704030504030204" pitchFamily="34" charset="0"/>
            </a:endParaRPr>
          </a:p>
        </p:txBody>
      </p:sp>
      <p:sp>
        <p:nvSpPr>
          <p:cNvPr id="29" name="Flecha: doblada 28">
            <a:extLst>
              <a:ext uri="{FF2B5EF4-FFF2-40B4-BE49-F238E27FC236}">
                <a16:creationId xmlns:a16="http://schemas.microsoft.com/office/drawing/2014/main" id="{1427A673-C9D4-4421-AF72-292E06B8A906}"/>
              </a:ext>
            </a:extLst>
          </p:cNvPr>
          <p:cNvSpPr/>
          <p:nvPr/>
        </p:nvSpPr>
        <p:spPr>
          <a:xfrm rot="10800000">
            <a:off x="7586178" y="4282859"/>
            <a:ext cx="368969" cy="1139649"/>
          </a:xfrm>
          <a:prstGeom prst="bentArrow">
            <a:avLst/>
          </a:prstGeom>
          <a:solidFill>
            <a:srgbClr val="022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u="none">
              <a:latin typeface="Arial Rounded MT Bold" panose="020F0704030504030204" pitchFamily="34" charset="0"/>
            </a:endParaRPr>
          </a:p>
        </p:txBody>
      </p:sp>
      <p:sp>
        <p:nvSpPr>
          <p:cNvPr id="13" name="CuadroTexto 12">
            <a:extLst>
              <a:ext uri="{FF2B5EF4-FFF2-40B4-BE49-F238E27FC236}">
                <a16:creationId xmlns:a16="http://schemas.microsoft.com/office/drawing/2014/main" id="{33A03472-94F2-4496-82DD-E16A243C15EF}"/>
              </a:ext>
            </a:extLst>
          </p:cNvPr>
          <p:cNvSpPr txBox="1"/>
          <p:nvPr/>
        </p:nvSpPr>
        <p:spPr>
          <a:xfrm>
            <a:off x="6217212" y="5061911"/>
            <a:ext cx="1368965" cy="369332"/>
          </a:xfrm>
          <a:prstGeom prst="rect">
            <a:avLst/>
          </a:prstGeom>
          <a:noFill/>
        </p:spPr>
        <p:txBody>
          <a:bodyPr wrap="none" rtlCol="0">
            <a:spAutoFit/>
          </a:bodyPr>
          <a:lstStyle/>
          <a:p>
            <a:r>
              <a:rPr lang="es-EC" sz="1200" b="1" u="none" dirty="0">
                <a:solidFill>
                  <a:schemeClr val="accent1">
                    <a:lumMod val="50000"/>
                  </a:schemeClr>
                </a:solidFill>
              </a:rPr>
              <a:t>V</a:t>
            </a:r>
            <a:r>
              <a:rPr lang="es-EC" b="1" u="none" dirty="0">
                <a:solidFill>
                  <a:schemeClr val="accent1">
                    <a:lumMod val="50000"/>
                  </a:schemeClr>
                </a:solidFill>
              </a:rPr>
              <a:t>. </a:t>
            </a:r>
            <a:r>
              <a:rPr lang="es-EC" sz="1200" b="1" u="none" dirty="0">
                <a:solidFill>
                  <a:schemeClr val="accent1">
                    <a:lumMod val="50000"/>
                  </a:schemeClr>
                </a:solidFill>
              </a:rPr>
              <a:t>Dependiente</a:t>
            </a:r>
          </a:p>
        </p:txBody>
      </p:sp>
      <p:sp>
        <p:nvSpPr>
          <p:cNvPr id="30" name="CuadroTexto 29">
            <a:extLst>
              <a:ext uri="{FF2B5EF4-FFF2-40B4-BE49-F238E27FC236}">
                <a16:creationId xmlns:a16="http://schemas.microsoft.com/office/drawing/2014/main" id="{49DF339A-FEC8-43A5-B505-278EA79893E9}"/>
              </a:ext>
            </a:extLst>
          </p:cNvPr>
          <p:cNvSpPr txBox="1"/>
          <p:nvPr/>
        </p:nvSpPr>
        <p:spPr>
          <a:xfrm>
            <a:off x="10676405" y="3788370"/>
            <a:ext cx="1404872" cy="276999"/>
          </a:xfrm>
          <a:prstGeom prst="rect">
            <a:avLst/>
          </a:prstGeom>
          <a:noFill/>
        </p:spPr>
        <p:txBody>
          <a:bodyPr wrap="none" rtlCol="0">
            <a:spAutoFit/>
          </a:bodyPr>
          <a:lstStyle>
            <a:defPPr>
              <a:defRPr lang="es-ES"/>
            </a:defPPr>
            <a:lvl1pPr>
              <a:defRPr b="1" u="none">
                <a:solidFill>
                  <a:schemeClr val="accent1">
                    <a:lumMod val="50000"/>
                  </a:schemeClr>
                </a:solidFill>
              </a:defRPr>
            </a:lvl1pPr>
          </a:lstStyle>
          <a:p>
            <a:r>
              <a:rPr lang="es-EC" sz="1200" dirty="0"/>
              <a:t>V. Independiente</a:t>
            </a:r>
          </a:p>
        </p:txBody>
      </p:sp>
      <p:sp>
        <p:nvSpPr>
          <p:cNvPr id="2" name="Marcador de número de diapositiva 1">
            <a:extLst>
              <a:ext uri="{FF2B5EF4-FFF2-40B4-BE49-F238E27FC236}">
                <a16:creationId xmlns:a16="http://schemas.microsoft.com/office/drawing/2014/main" id="{CE440130-5979-4F83-A585-7BCEBE1C2ABE}"/>
              </a:ext>
            </a:extLst>
          </p:cNvPr>
          <p:cNvSpPr>
            <a:spLocks noGrp="1"/>
          </p:cNvSpPr>
          <p:nvPr>
            <p:ph type="sldNum" sz="quarter" idx="12"/>
          </p:nvPr>
        </p:nvSpPr>
        <p:spPr/>
        <p:txBody>
          <a:bodyPr/>
          <a:lstStyle/>
          <a:p>
            <a:fld id="{4CF662B8-7DA8-456A-85D3-8F2BB9597AB7}" type="slidenum">
              <a:rPr lang="en-US" smtClean="0"/>
              <a:t>9</a:t>
            </a:fld>
            <a:endParaRPr lang="en-US"/>
          </a:p>
        </p:txBody>
      </p:sp>
      <p:pic>
        <p:nvPicPr>
          <p:cNvPr id="4" name="Imagen 3">
            <a:extLst>
              <a:ext uri="{FF2B5EF4-FFF2-40B4-BE49-F238E27FC236}">
                <a16:creationId xmlns:a16="http://schemas.microsoft.com/office/drawing/2014/main" id="{FDD647E9-F261-487C-841A-DB9686F7EFD9}"/>
              </a:ext>
            </a:extLst>
          </p:cNvPr>
          <p:cNvPicPr>
            <a:picLocks noChangeAspect="1"/>
          </p:cNvPicPr>
          <p:nvPr/>
        </p:nvPicPr>
        <p:blipFill>
          <a:blip r:embed="rId3"/>
          <a:stretch>
            <a:fillRect/>
          </a:stretch>
        </p:blipFill>
        <p:spPr>
          <a:xfrm>
            <a:off x="5326380" y="747355"/>
            <a:ext cx="3284220" cy="1622941"/>
          </a:xfrm>
          <a:prstGeom prst="rect">
            <a:avLst/>
          </a:prstGeom>
        </p:spPr>
      </p:pic>
    </p:spTree>
    <p:extLst>
      <p:ext uri="{BB962C8B-B14F-4D97-AF65-F5344CB8AC3E}">
        <p14:creationId xmlns:p14="http://schemas.microsoft.com/office/powerpoint/2010/main" val="3339052641"/>
      </p:ext>
    </p:extLst>
  </p:cSld>
  <p:clrMapOvr>
    <a:masterClrMapping/>
  </p:clrMapOvr>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39541</TotalTime>
  <Words>2434</Words>
  <Application>Microsoft Office PowerPoint</Application>
  <PresentationFormat>Panorámica</PresentationFormat>
  <Paragraphs>575</Paragraphs>
  <Slides>23</Slides>
  <Notes>23</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23</vt:i4>
      </vt:variant>
    </vt:vector>
  </HeadingPairs>
  <TitlesOfParts>
    <vt:vector size="32" baseType="lpstr">
      <vt:lpstr>Arial</vt:lpstr>
      <vt:lpstr>Arial</vt:lpstr>
      <vt:lpstr>Arial Rounded MT Bold</vt:lpstr>
      <vt:lpstr>Calibri</vt:lpstr>
      <vt:lpstr>Calibri Light</vt:lpstr>
      <vt:lpstr>Times New Roman</vt:lpstr>
      <vt:lpstr>Diseño predeterminado</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MISIÓN</dc:title>
  <dc:creator>usuario</dc:creator>
  <cp:lastModifiedBy>Paúl Ruiz Galarza</cp:lastModifiedBy>
  <cp:revision>2143</cp:revision>
  <cp:lastPrinted>2021-12-21T15:00:57Z</cp:lastPrinted>
  <dcterms:created xsi:type="dcterms:W3CDTF">2005-01-26T12:55:55Z</dcterms:created>
  <dcterms:modified xsi:type="dcterms:W3CDTF">2022-01-26T02:56:13Z</dcterms:modified>
</cp:coreProperties>
</file>