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1"/>
  </p:notesMasterIdLst>
  <p:sldIdLst>
    <p:sldId id="256" r:id="rId2"/>
    <p:sldId id="260" r:id="rId3"/>
    <p:sldId id="261" r:id="rId4"/>
    <p:sldId id="278" r:id="rId5"/>
    <p:sldId id="262" r:id="rId6"/>
    <p:sldId id="264" r:id="rId7"/>
    <p:sldId id="282" r:id="rId8"/>
    <p:sldId id="289" r:id="rId9"/>
    <p:sldId id="288" r:id="rId10"/>
    <p:sldId id="290" r:id="rId11"/>
    <p:sldId id="284" r:id="rId12"/>
    <p:sldId id="269" r:id="rId13"/>
    <p:sldId id="270" r:id="rId14"/>
    <p:sldId id="272" r:id="rId15"/>
    <p:sldId id="277" r:id="rId16"/>
    <p:sldId id="273" r:id="rId17"/>
    <p:sldId id="274" r:id="rId18"/>
    <p:sldId id="286" r:id="rId19"/>
    <p:sldId id="28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420"/>
    <a:srgbClr val="476D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678" autoAdjust="0"/>
  </p:normalViewPr>
  <p:slideViewPr>
    <p:cSldViewPr snapToGrid="0">
      <p:cViewPr varScale="1">
        <p:scale>
          <a:sx n="65" d="100"/>
          <a:sy n="65" d="100"/>
        </p:scale>
        <p:origin x="936" y="72"/>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88C54A-90CE-4F5D-AE55-E4CDE4E5F0C0}" type="doc">
      <dgm:prSet loTypeId="urn:microsoft.com/office/officeart/2005/8/layout/target3" loCatId="list" qsTypeId="urn:microsoft.com/office/officeart/2005/8/quickstyle/simple3" qsCatId="simple" csTypeId="urn:microsoft.com/office/officeart/2005/8/colors/accent1_2" csCatId="accent1" phldr="1"/>
      <dgm:spPr/>
      <dgm:t>
        <a:bodyPr/>
        <a:lstStyle/>
        <a:p>
          <a:endParaRPr lang="es-EC"/>
        </a:p>
      </dgm:t>
    </dgm:pt>
    <dgm:pt modelId="{02A87A32-BC43-452C-8D13-587E5B4A724D}">
      <dgm:prSet phldrT="[Texto]"/>
      <dgm:spPr/>
      <dgm:t>
        <a:bodyPr/>
        <a:lstStyle/>
        <a:p>
          <a:r>
            <a:rPr lang="es-EC" b="1" dirty="0"/>
            <a:t>OBJETIVO GENERAL</a:t>
          </a:r>
        </a:p>
      </dgm:t>
    </dgm:pt>
    <dgm:pt modelId="{DDF7916F-0CF5-4632-8C7D-DD893596B05F}" type="parTrans" cxnId="{0EAE3681-2D0D-4214-A7C3-E1A380004683}">
      <dgm:prSet/>
      <dgm:spPr/>
      <dgm:t>
        <a:bodyPr/>
        <a:lstStyle/>
        <a:p>
          <a:endParaRPr lang="es-EC"/>
        </a:p>
      </dgm:t>
    </dgm:pt>
    <dgm:pt modelId="{912251D7-D9B2-4F05-B890-7E1CF1F80134}" type="sibTrans" cxnId="{0EAE3681-2D0D-4214-A7C3-E1A380004683}">
      <dgm:prSet/>
      <dgm:spPr/>
      <dgm:t>
        <a:bodyPr/>
        <a:lstStyle/>
        <a:p>
          <a:endParaRPr lang="es-EC"/>
        </a:p>
      </dgm:t>
    </dgm:pt>
    <dgm:pt modelId="{89DF309B-9708-46F1-815A-5CF81E477BA7}">
      <dgm:prSet phldrT="[Texto]"/>
      <dgm:spPr/>
      <dgm:t>
        <a:bodyPr/>
        <a:lstStyle/>
        <a:p>
          <a:pPr>
            <a:buFont typeface="Symbol" panose="05050102010706020507" pitchFamily="18" charset="2"/>
            <a:buNone/>
          </a:pPr>
          <a:r>
            <a:rPr lang="es-EC" dirty="0"/>
            <a:t>  Diseñar un modelo de seguimiento y control para una empresa consultora aplicando el Balanced Scorecard. </a:t>
          </a:r>
        </a:p>
      </dgm:t>
    </dgm:pt>
    <dgm:pt modelId="{30962D11-CCF6-4B86-951E-2844F41E515E}" type="parTrans" cxnId="{A944E92E-2497-42A3-816D-C27A85996F63}">
      <dgm:prSet/>
      <dgm:spPr/>
      <dgm:t>
        <a:bodyPr/>
        <a:lstStyle/>
        <a:p>
          <a:endParaRPr lang="es-EC"/>
        </a:p>
      </dgm:t>
    </dgm:pt>
    <dgm:pt modelId="{917ED1F9-D010-48A7-8FCF-C749EA0B1A4E}" type="sibTrans" cxnId="{A944E92E-2497-42A3-816D-C27A85996F63}">
      <dgm:prSet/>
      <dgm:spPr/>
      <dgm:t>
        <a:bodyPr/>
        <a:lstStyle/>
        <a:p>
          <a:endParaRPr lang="es-EC"/>
        </a:p>
      </dgm:t>
    </dgm:pt>
    <dgm:pt modelId="{C53186FE-841A-489C-9E66-F7153825156C}">
      <dgm:prSet phldrT="[Texto]"/>
      <dgm:spPr/>
      <dgm:t>
        <a:bodyPr/>
        <a:lstStyle/>
        <a:p>
          <a:r>
            <a:rPr lang="es-EC" b="1" dirty="0"/>
            <a:t>Objetivo específico 1</a:t>
          </a:r>
        </a:p>
      </dgm:t>
    </dgm:pt>
    <dgm:pt modelId="{13BBA042-02A5-4D79-AD40-851A7C410E0D}" type="parTrans" cxnId="{D4B5A88A-3CDD-46E5-86FD-9230323BB9A9}">
      <dgm:prSet/>
      <dgm:spPr/>
      <dgm:t>
        <a:bodyPr/>
        <a:lstStyle/>
        <a:p>
          <a:endParaRPr lang="es-EC"/>
        </a:p>
      </dgm:t>
    </dgm:pt>
    <dgm:pt modelId="{4F4AC95C-F30D-42E0-B90D-C70FC888D7D0}" type="sibTrans" cxnId="{D4B5A88A-3CDD-46E5-86FD-9230323BB9A9}">
      <dgm:prSet/>
      <dgm:spPr/>
      <dgm:t>
        <a:bodyPr/>
        <a:lstStyle/>
        <a:p>
          <a:endParaRPr lang="es-EC"/>
        </a:p>
      </dgm:t>
    </dgm:pt>
    <dgm:pt modelId="{EB4F704E-2F29-4F91-B26E-70965C2E740F}">
      <dgm:prSet phldrT="[Texto]"/>
      <dgm:spPr/>
      <dgm:t>
        <a:bodyPr/>
        <a:lstStyle/>
        <a:p>
          <a:pPr>
            <a:buFont typeface="Symbol" panose="05050102010706020507" pitchFamily="18" charset="2"/>
            <a:buNone/>
          </a:pPr>
          <a:r>
            <a:rPr lang="es-EC" dirty="0"/>
            <a:t>  Realizar un análisis del macroentorno y microentorno de la empresa consultora, considerando los factores más transcendentales aplicables a la misma. </a:t>
          </a:r>
        </a:p>
      </dgm:t>
    </dgm:pt>
    <dgm:pt modelId="{49345AD4-75BA-4103-91DA-9B26BE032AD5}" type="parTrans" cxnId="{0A6734F8-E8C8-44AD-9BE8-B63E99F4A946}">
      <dgm:prSet/>
      <dgm:spPr/>
      <dgm:t>
        <a:bodyPr/>
        <a:lstStyle/>
        <a:p>
          <a:endParaRPr lang="es-EC"/>
        </a:p>
      </dgm:t>
    </dgm:pt>
    <dgm:pt modelId="{16661B31-C3F2-4C47-A70B-F74CE1A914CA}" type="sibTrans" cxnId="{0A6734F8-E8C8-44AD-9BE8-B63E99F4A946}">
      <dgm:prSet/>
      <dgm:spPr/>
      <dgm:t>
        <a:bodyPr/>
        <a:lstStyle/>
        <a:p>
          <a:endParaRPr lang="es-EC"/>
        </a:p>
      </dgm:t>
    </dgm:pt>
    <dgm:pt modelId="{8D3AF151-906C-4504-B218-F2937F4FB7B4}">
      <dgm:prSet phldrT="[Texto]"/>
      <dgm:spPr/>
      <dgm:t>
        <a:bodyPr/>
        <a:lstStyle/>
        <a:p>
          <a:r>
            <a:rPr lang="es-EC" b="1" dirty="0"/>
            <a:t>Objetivo específico 2</a:t>
          </a:r>
        </a:p>
      </dgm:t>
    </dgm:pt>
    <dgm:pt modelId="{8411C5D9-4F82-4918-8DA8-1B0F261090D8}" type="parTrans" cxnId="{11E07D56-E166-40E9-960A-4EE9DC71B572}">
      <dgm:prSet/>
      <dgm:spPr/>
      <dgm:t>
        <a:bodyPr/>
        <a:lstStyle/>
        <a:p>
          <a:endParaRPr lang="es-EC"/>
        </a:p>
      </dgm:t>
    </dgm:pt>
    <dgm:pt modelId="{1CFD3C83-8C5E-447E-BF3D-4E98D94242E3}" type="sibTrans" cxnId="{11E07D56-E166-40E9-960A-4EE9DC71B572}">
      <dgm:prSet/>
      <dgm:spPr/>
      <dgm:t>
        <a:bodyPr/>
        <a:lstStyle/>
        <a:p>
          <a:endParaRPr lang="es-EC"/>
        </a:p>
      </dgm:t>
    </dgm:pt>
    <dgm:pt modelId="{7511AB77-CB9E-43AD-89A9-C1363A6F2290}">
      <dgm:prSet phldrT="[Texto]"/>
      <dgm:spPr/>
      <dgm:t>
        <a:bodyPr/>
        <a:lstStyle/>
        <a:p>
          <a:pPr>
            <a:buFont typeface="Symbol" panose="05050102010706020507" pitchFamily="18" charset="2"/>
            <a:buNone/>
          </a:pPr>
          <a:r>
            <a:rPr lang="es-EC" dirty="0"/>
            <a:t>  Proponer el modelo de seguimiento y control para la empresa consultora, aplicando la metodología del Balanced Scorecard.</a:t>
          </a:r>
        </a:p>
      </dgm:t>
    </dgm:pt>
    <dgm:pt modelId="{F399855D-664F-4BED-B766-A0EC7B9EC820}" type="parTrans" cxnId="{3CBE8E24-23B7-461D-8C1F-A4EDAE5EE164}">
      <dgm:prSet/>
      <dgm:spPr/>
      <dgm:t>
        <a:bodyPr/>
        <a:lstStyle/>
        <a:p>
          <a:endParaRPr lang="es-EC"/>
        </a:p>
      </dgm:t>
    </dgm:pt>
    <dgm:pt modelId="{CB74C41F-F23A-4153-9D3D-9F71C5BDBF0E}" type="sibTrans" cxnId="{3CBE8E24-23B7-461D-8C1F-A4EDAE5EE164}">
      <dgm:prSet/>
      <dgm:spPr/>
      <dgm:t>
        <a:bodyPr/>
        <a:lstStyle/>
        <a:p>
          <a:endParaRPr lang="es-EC"/>
        </a:p>
      </dgm:t>
    </dgm:pt>
    <dgm:pt modelId="{9D13BA70-DA3C-44E3-98E9-789816EE725E}">
      <dgm:prSet phldrT="[Texto]"/>
      <dgm:spPr/>
      <dgm:t>
        <a:bodyPr/>
        <a:lstStyle/>
        <a:p>
          <a:r>
            <a:rPr lang="es-EC" b="1" dirty="0"/>
            <a:t>Objetivo específico 3</a:t>
          </a:r>
        </a:p>
      </dgm:t>
    </dgm:pt>
    <dgm:pt modelId="{F22F0108-A780-4EBA-8884-22ECC40F845D}" type="parTrans" cxnId="{3C26E77B-23FE-46B7-A6E1-0D89E50BAEE5}">
      <dgm:prSet/>
      <dgm:spPr/>
      <dgm:t>
        <a:bodyPr/>
        <a:lstStyle/>
        <a:p>
          <a:endParaRPr lang="es-EC"/>
        </a:p>
      </dgm:t>
    </dgm:pt>
    <dgm:pt modelId="{2D7A18CA-2A3B-4FE3-A7B9-218EBEB2BFC5}" type="sibTrans" cxnId="{3C26E77B-23FE-46B7-A6E1-0D89E50BAEE5}">
      <dgm:prSet/>
      <dgm:spPr/>
      <dgm:t>
        <a:bodyPr/>
        <a:lstStyle/>
        <a:p>
          <a:endParaRPr lang="es-EC"/>
        </a:p>
      </dgm:t>
    </dgm:pt>
    <dgm:pt modelId="{B70D0108-FDBB-4DD4-8D70-A2A55957C4ED}" type="pres">
      <dgm:prSet presAssocID="{7E88C54A-90CE-4F5D-AE55-E4CDE4E5F0C0}" presName="Name0" presStyleCnt="0">
        <dgm:presLayoutVars>
          <dgm:chMax val="7"/>
          <dgm:dir/>
          <dgm:animLvl val="lvl"/>
          <dgm:resizeHandles val="exact"/>
        </dgm:presLayoutVars>
      </dgm:prSet>
      <dgm:spPr/>
    </dgm:pt>
    <dgm:pt modelId="{D01E36FD-C70E-481F-B137-C16F7D89A116}" type="pres">
      <dgm:prSet presAssocID="{02A87A32-BC43-452C-8D13-587E5B4A724D}" presName="circle1" presStyleLbl="node1" presStyleIdx="0" presStyleCnt="4" custLinFactNeighborX="-658"/>
      <dgm:spPr/>
    </dgm:pt>
    <dgm:pt modelId="{FC51F3CE-31B6-4548-ABB6-700A13DFA0A5}" type="pres">
      <dgm:prSet presAssocID="{02A87A32-BC43-452C-8D13-587E5B4A724D}" presName="space" presStyleCnt="0"/>
      <dgm:spPr/>
    </dgm:pt>
    <dgm:pt modelId="{7F061417-2A54-4A3D-990C-33E4300CA465}" type="pres">
      <dgm:prSet presAssocID="{02A87A32-BC43-452C-8D13-587E5B4A724D}" presName="rect1" presStyleLbl="alignAcc1" presStyleIdx="0" presStyleCnt="4" custLinFactNeighborX="-184" custLinFactNeighborY="-10186"/>
      <dgm:spPr/>
    </dgm:pt>
    <dgm:pt modelId="{7EC2225D-DE5B-44C2-AA47-F2C1C574FCAA}" type="pres">
      <dgm:prSet presAssocID="{C53186FE-841A-489C-9E66-F7153825156C}" presName="vertSpace2" presStyleLbl="node1" presStyleIdx="0" presStyleCnt="4"/>
      <dgm:spPr/>
    </dgm:pt>
    <dgm:pt modelId="{80D0B501-55EC-46A7-9022-94CCC7475D36}" type="pres">
      <dgm:prSet presAssocID="{C53186FE-841A-489C-9E66-F7153825156C}" presName="circle2" presStyleLbl="node1" presStyleIdx="1" presStyleCnt="4"/>
      <dgm:spPr/>
    </dgm:pt>
    <dgm:pt modelId="{B2254DC7-C995-460A-B851-8B037349360D}" type="pres">
      <dgm:prSet presAssocID="{C53186FE-841A-489C-9E66-F7153825156C}" presName="rect2" presStyleLbl="alignAcc1" presStyleIdx="1" presStyleCnt="4"/>
      <dgm:spPr/>
    </dgm:pt>
    <dgm:pt modelId="{96B41B87-2ACE-4FBF-ADAD-FD66AC1DB124}" type="pres">
      <dgm:prSet presAssocID="{8D3AF151-906C-4504-B218-F2937F4FB7B4}" presName="vertSpace3" presStyleLbl="node1" presStyleIdx="1" presStyleCnt="4"/>
      <dgm:spPr/>
    </dgm:pt>
    <dgm:pt modelId="{E8E70321-5BFC-41AD-9173-3104B7A7AEC5}" type="pres">
      <dgm:prSet presAssocID="{8D3AF151-906C-4504-B218-F2937F4FB7B4}" presName="circle3" presStyleLbl="node1" presStyleIdx="2" presStyleCnt="4"/>
      <dgm:spPr/>
    </dgm:pt>
    <dgm:pt modelId="{DAEDF1D3-DD4D-4C07-90F4-750B07A877A1}" type="pres">
      <dgm:prSet presAssocID="{8D3AF151-906C-4504-B218-F2937F4FB7B4}" presName="rect3" presStyleLbl="alignAcc1" presStyleIdx="2" presStyleCnt="4"/>
      <dgm:spPr/>
    </dgm:pt>
    <dgm:pt modelId="{6937867E-6633-4EEC-8211-E3261B773378}" type="pres">
      <dgm:prSet presAssocID="{9D13BA70-DA3C-44E3-98E9-789816EE725E}" presName="vertSpace4" presStyleLbl="node1" presStyleIdx="2" presStyleCnt="4"/>
      <dgm:spPr/>
    </dgm:pt>
    <dgm:pt modelId="{7E8DF53C-640A-4865-80E9-5D594A6B96F6}" type="pres">
      <dgm:prSet presAssocID="{9D13BA70-DA3C-44E3-98E9-789816EE725E}" presName="circle4" presStyleLbl="node1" presStyleIdx="3" presStyleCnt="4"/>
      <dgm:spPr/>
    </dgm:pt>
    <dgm:pt modelId="{2A08BE5C-F377-4BAA-950B-9B4DBC2DC35A}" type="pres">
      <dgm:prSet presAssocID="{9D13BA70-DA3C-44E3-98E9-789816EE725E}" presName="rect4" presStyleLbl="alignAcc1" presStyleIdx="3" presStyleCnt="4"/>
      <dgm:spPr/>
    </dgm:pt>
    <dgm:pt modelId="{4DD5FA85-CCE3-427D-81DD-9D503ABAD2E8}" type="pres">
      <dgm:prSet presAssocID="{02A87A32-BC43-452C-8D13-587E5B4A724D}" presName="rect1ParTx" presStyleLbl="alignAcc1" presStyleIdx="3" presStyleCnt="4">
        <dgm:presLayoutVars>
          <dgm:chMax val="1"/>
          <dgm:bulletEnabled val="1"/>
        </dgm:presLayoutVars>
      </dgm:prSet>
      <dgm:spPr/>
    </dgm:pt>
    <dgm:pt modelId="{023EF21D-520D-43C1-AA60-C40191C46399}" type="pres">
      <dgm:prSet presAssocID="{02A87A32-BC43-452C-8D13-587E5B4A724D}" presName="rect1ChTx" presStyleLbl="alignAcc1" presStyleIdx="3" presStyleCnt="4" custScaleX="100000">
        <dgm:presLayoutVars>
          <dgm:bulletEnabled val="1"/>
        </dgm:presLayoutVars>
      </dgm:prSet>
      <dgm:spPr/>
    </dgm:pt>
    <dgm:pt modelId="{ED354FD8-3871-4BC3-A25A-4BF65A0B3FFD}" type="pres">
      <dgm:prSet presAssocID="{C53186FE-841A-489C-9E66-F7153825156C}" presName="rect2ParTx" presStyleLbl="alignAcc1" presStyleIdx="3" presStyleCnt="4">
        <dgm:presLayoutVars>
          <dgm:chMax val="1"/>
          <dgm:bulletEnabled val="1"/>
        </dgm:presLayoutVars>
      </dgm:prSet>
      <dgm:spPr/>
    </dgm:pt>
    <dgm:pt modelId="{335F6248-D78E-4C41-B9B6-961F6094BB7F}" type="pres">
      <dgm:prSet presAssocID="{C53186FE-841A-489C-9E66-F7153825156C}" presName="rect2ChTx" presStyleLbl="alignAcc1" presStyleIdx="3" presStyleCnt="4">
        <dgm:presLayoutVars>
          <dgm:bulletEnabled val="1"/>
        </dgm:presLayoutVars>
      </dgm:prSet>
      <dgm:spPr/>
    </dgm:pt>
    <dgm:pt modelId="{7FCC8BAC-0569-4916-8875-42EEF187EF20}" type="pres">
      <dgm:prSet presAssocID="{8D3AF151-906C-4504-B218-F2937F4FB7B4}" presName="rect3ParTx" presStyleLbl="alignAcc1" presStyleIdx="3" presStyleCnt="4">
        <dgm:presLayoutVars>
          <dgm:chMax val="1"/>
          <dgm:bulletEnabled val="1"/>
        </dgm:presLayoutVars>
      </dgm:prSet>
      <dgm:spPr/>
    </dgm:pt>
    <dgm:pt modelId="{2A9BF68F-BDB0-4F0D-BE4B-963273771FE4}" type="pres">
      <dgm:prSet presAssocID="{8D3AF151-906C-4504-B218-F2937F4FB7B4}" presName="rect3ChTx" presStyleLbl="alignAcc1" presStyleIdx="3" presStyleCnt="4">
        <dgm:presLayoutVars>
          <dgm:bulletEnabled val="1"/>
        </dgm:presLayoutVars>
      </dgm:prSet>
      <dgm:spPr/>
    </dgm:pt>
    <dgm:pt modelId="{36CAE752-45B0-4DB7-B4E5-196B68BFF474}" type="pres">
      <dgm:prSet presAssocID="{9D13BA70-DA3C-44E3-98E9-789816EE725E}" presName="rect4ParTx" presStyleLbl="alignAcc1" presStyleIdx="3" presStyleCnt="4">
        <dgm:presLayoutVars>
          <dgm:chMax val="1"/>
          <dgm:bulletEnabled val="1"/>
        </dgm:presLayoutVars>
      </dgm:prSet>
      <dgm:spPr/>
    </dgm:pt>
    <dgm:pt modelId="{651D8CB8-F04C-4C60-96EE-D038952ABBA7}" type="pres">
      <dgm:prSet presAssocID="{9D13BA70-DA3C-44E3-98E9-789816EE725E}" presName="rect4ChTx" presStyleLbl="alignAcc1" presStyleIdx="3" presStyleCnt="4" custLinFactNeighborY="4638">
        <dgm:presLayoutVars>
          <dgm:bulletEnabled val="1"/>
        </dgm:presLayoutVars>
      </dgm:prSet>
      <dgm:spPr/>
    </dgm:pt>
  </dgm:ptLst>
  <dgm:cxnLst>
    <dgm:cxn modelId="{5E44060C-A5CE-4F24-87F6-BCB8FF039AEC}" type="presOf" srcId="{9D13BA70-DA3C-44E3-98E9-789816EE725E}" destId="{36CAE752-45B0-4DB7-B4E5-196B68BFF474}" srcOrd="1" destOrd="0" presId="urn:microsoft.com/office/officeart/2005/8/layout/target3"/>
    <dgm:cxn modelId="{3CBE8E24-23B7-461D-8C1F-A4EDAE5EE164}" srcId="{9D13BA70-DA3C-44E3-98E9-789816EE725E}" destId="{7511AB77-CB9E-43AD-89A9-C1363A6F2290}" srcOrd="0" destOrd="0" parTransId="{F399855D-664F-4BED-B766-A0EC7B9EC820}" sibTransId="{CB74C41F-F23A-4153-9D3D-9F71C5BDBF0E}"/>
    <dgm:cxn modelId="{651CA72E-3ECD-414D-9960-22E582BB446A}" type="presOf" srcId="{02A87A32-BC43-452C-8D13-587E5B4A724D}" destId="{7F061417-2A54-4A3D-990C-33E4300CA465}" srcOrd="0" destOrd="0" presId="urn:microsoft.com/office/officeart/2005/8/layout/target3"/>
    <dgm:cxn modelId="{A944E92E-2497-42A3-816D-C27A85996F63}" srcId="{02A87A32-BC43-452C-8D13-587E5B4A724D}" destId="{89DF309B-9708-46F1-815A-5CF81E477BA7}" srcOrd="0" destOrd="0" parTransId="{30962D11-CCF6-4B86-951E-2844F41E515E}" sibTransId="{917ED1F9-D010-48A7-8FCF-C749EA0B1A4E}"/>
    <dgm:cxn modelId="{2F77C440-DCD4-4648-916B-23E55ED4DBC9}" type="presOf" srcId="{7511AB77-CB9E-43AD-89A9-C1363A6F2290}" destId="{651D8CB8-F04C-4C60-96EE-D038952ABBA7}" srcOrd="0" destOrd="0" presId="urn:microsoft.com/office/officeart/2005/8/layout/target3"/>
    <dgm:cxn modelId="{5D59A95C-BFA4-4958-A371-4F168EF076F8}" type="presOf" srcId="{89DF309B-9708-46F1-815A-5CF81E477BA7}" destId="{023EF21D-520D-43C1-AA60-C40191C46399}" srcOrd="0" destOrd="0" presId="urn:microsoft.com/office/officeart/2005/8/layout/target3"/>
    <dgm:cxn modelId="{7A5B0A55-5618-4447-9142-260CE84EAE78}" type="presOf" srcId="{8D3AF151-906C-4504-B218-F2937F4FB7B4}" destId="{DAEDF1D3-DD4D-4C07-90F4-750B07A877A1}" srcOrd="0" destOrd="0" presId="urn:microsoft.com/office/officeart/2005/8/layout/target3"/>
    <dgm:cxn modelId="{EB590656-AB7C-4E98-81EB-9370806D66E3}" type="presOf" srcId="{7E88C54A-90CE-4F5D-AE55-E4CDE4E5F0C0}" destId="{B70D0108-FDBB-4DD4-8D70-A2A55957C4ED}" srcOrd="0" destOrd="0" presId="urn:microsoft.com/office/officeart/2005/8/layout/target3"/>
    <dgm:cxn modelId="{5B1C1776-ECD2-41EA-B7C8-FBFA080A086F}" type="presOf" srcId="{EB4F704E-2F29-4F91-B26E-70965C2E740F}" destId="{335F6248-D78E-4C41-B9B6-961F6094BB7F}" srcOrd="0" destOrd="0" presId="urn:microsoft.com/office/officeart/2005/8/layout/target3"/>
    <dgm:cxn modelId="{11E07D56-E166-40E9-960A-4EE9DC71B572}" srcId="{7E88C54A-90CE-4F5D-AE55-E4CDE4E5F0C0}" destId="{8D3AF151-906C-4504-B218-F2937F4FB7B4}" srcOrd="2" destOrd="0" parTransId="{8411C5D9-4F82-4918-8DA8-1B0F261090D8}" sibTransId="{1CFD3C83-8C5E-447E-BF3D-4E98D94242E3}"/>
    <dgm:cxn modelId="{3C26E77B-23FE-46B7-A6E1-0D89E50BAEE5}" srcId="{7E88C54A-90CE-4F5D-AE55-E4CDE4E5F0C0}" destId="{9D13BA70-DA3C-44E3-98E9-789816EE725E}" srcOrd="3" destOrd="0" parTransId="{F22F0108-A780-4EBA-8884-22ECC40F845D}" sibTransId="{2D7A18CA-2A3B-4FE3-A7B9-218EBEB2BFC5}"/>
    <dgm:cxn modelId="{0EAE3681-2D0D-4214-A7C3-E1A380004683}" srcId="{7E88C54A-90CE-4F5D-AE55-E4CDE4E5F0C0}" destId="{02A87A32-BC43-452C-8D13-587E5B4A724D}" srcOrd="0" destOrd="0" parTransId="{DDF7916F-0CF5-4632-8C7D-DD893596B05F}" sibTransId="{912251D7-D9B2-4F05-B890-7E1CF1F80134}"/>
    <dgm:cxn modelId="{AA3BDB82-A579-440C-A37A-EA42963D4992}" type="presOf" srcId="{C53186FE-841A-489C-9E66-F7153825156C}" destId="{ED354FD8-3871-4BC3-A25A-4BF65A0B3FFD}" srcOrd="1" destOrd="0" presId="urn:microsoft.com/office/officeart/2005/8/layout/target3"/>
    <dgm:cxn modelId="{D4B5A88A-3CDD-46E5-86FD-9230323BB9A9}" srcId="{7E88C54A-90CE-4F5D-AE55-E4CDE4E5F0C0}" destId="{C53186FE-841A-489C-9E66-F7153825156C}" srcOrd="1" destOrd="0" parTransId="{13BBA042-02A5-4D79-AD40-851A7C410E0D}" sibTransId="{4F4AC95C-F30D-42E0-B90D-C70FC888D7D0}"/>
    <dgm:cxn modelId="{29FEECA1-E6A6-424C-A4DE-F01EE2C388FD}" type="presOf" srcId="{C53186FE-841A-489C-9E66-F7153825156C}" destId="{B2254DC7-C995-460A-B851-8B037349360D}" srcOrd="0" destOrd="0" presId="urn:microsoft.com/office/officeart/2005/8/layout/target3"/>
    <dgm:cxn modelId="{D5CCDDAC-DCBD-4B11-9595-319839A5B2D5}" type="presOf" srcId="{8D3AF151-906C-4504-B218-F2937F4FB7B4}" destId="{7FCC8BAC-0569-4916-8875-42EEF187EF20}" srcOrd="1" destOrd="0" presId="urn:microsoft.com/office/officeart/2005/8/layout/target3"/>
    <dgm:cxn modelId="{95843BE9-B19D-4464-8DFF-E090A225CE58}" type="presOf" srcId="{02A87A32-BC43-452C-8D13-587E5B4A724D}" destId="{4DD5FA85-CCE3-427D-81DD-9D503ABAD2E8}" srcOrd="1" destOrd="0" presId="urn:microsoft.com/office/officeart/2005/8/layout/target3"/>
    <dgm:cxn modelId="{345AECF2-239F-4DC1-884E-FC2752CD4C2C}" type="presOf" srcId="{9D13BA70-DA3C-44E3-98E9-789816EE725E}" destId="{2A08BE5C-F377-4BAA-950B-9B4DBC2DC35A}" srcOrd="0" destOrd="0" presId="urn:microsoft.com/office/officeart/2005/8/layout/target3"/>
    <dgm:cxn modelId="{0A6734F8-E8C8-44AD-9BE8-B63E99F4A946}" srcId="{C53186FE-841A-489C-9E66-F7153825156C}" destId="{EB4F704E-2F29-4F91-B26E-70965C2E740F}" srcOrd="0" destOrd="0" parTransId="{49345AD4-75BA-4103-91DA-9B26BE032AD5}" sibTransId="{16661B31-C3F2-4C47-A70B-F74CE1A914CA}"/>
    <dgm:cxn modelId="{58A9D4EA-09AA-4EE8-9D81-0FA87AD4F312}" type="presParOf" srcId="{B70D0108-FDBB-4DD4-8D70-A2A55957C4ED}" destId="{D01E36FD-C70E-481F-B137-C16F7D89A116}" srcOrd="0" destOrd="0" presId="urn:microsoft.com/office/officeart/2005/8/layout/target3"/>
    <dgm:cxn modelId="{F99EE388-B91F-43F1-AE5A-1E48DD2ED734}" type="presParOf" srcId="{B70D0108-FDBB-4DD4-8D70-A2A55957C4ED}" destId="{FC51F3CE-31B6-4548-ABB6-700A13DFA0A5}" srcOrd="1" destOrd="0" presId="urn:microsoft.com/office/officeart/2005/8/layout/target3"/>
    <dgm:cxn modelId="{DD7781B9-92CC-4BCF-8AB0-DF4BA2685AC0}" type="presParOf" srcId="{B70D0108-FDBB-4DD4-8D70-A2A55957C4ED}" destId="{7F061417-2A54-4A3D-990C-33E4300CA465}" srcOrd="2" destOrd="0" presId="urn:microsoft.com/office/officeart/2005/8/layout/target3"/>
    <dgm:cxn modelId="{80110D13-BFAF-47FA-BAD5-2A39793FFF46}" type="presParOf" srcId="{B70D0108-FDBB-4DD4-8D70-A2A55957C4ED}" destId="{7EC2225D-DE5B-44C2-AA47-F2C1C574FCAA}" srcOrd="3" destOrd="0" presId="urn:microsoft.com/office/officeart/2005/8/layout/target3"/>
    <dgm:cxn modelId="{6172350B-D974-4916-A9E3-E51C20D07249}" type="presParOf" srcId="{B70D0108-FDBB-4DD4-8D70-A2A55957C4ED}" destId="{80D0B501-55EC-46A7-9022-94CCC7475D36}" srcOrd="4" destOrd="0" presId="urn:microsoft.com/office/officeart/2005/8/layout/target3"/>
    <dgm:cxn modelId="{E938C9B8-9C6B-498D-B752-A58B8773BDFD}" type="presParOf" srcId="{B70D0108-FDBB-4DD4-8D70-A2A55957C4ED}" destId="{B2254DC7-C995-460A-B851-8B037349360D}" srcOrd="5" destOrd="0" presId="urn:microsoft.com/office/officeart/2005/8/layout/target3"/>
    <dgm:cxn modelId="{6149D868-F797-4D2D-81CE-3C493CEABA54}" type="presParOf" srcId="{B70D0108-FDBB-4DD4-8D70-A2A55957C4ED}" destId="{96B41B87-2ACE-4FBF-ADAD-FD66AC1DB124}" srcOrd="6" destOrd="0" presId="urn:microsoft.com/office/officeart/2005/8/layout/target3"/>
    <dgm:cxn modelId="{B338ED2E-E26C-455F-AA5A-A1497F943F1E}" type="presParOf" srcId="{B70D0108-FDBB-4DD4-8D70-A2A55957C4ED}" destId="{E8E70321-5BFC-41AD-9173-3104B7A7AEC5}" srcOrd="7" destOrd="0" presId="urn:microsoft.com/office/officeart/2005/8/layout/target3"/>
    <dgm:cxn modelId="{8D730C89-ED86-4511-8A34-A532F5309EED}" type="presParOf" srcId="{B70D0108-FDBB-4DD4-8D70-A2A55957C4ED}" destId="{DAEDF1D3-DD4D-4C07-90F4-750B07A877A1}" srcOrd="8" destOrd="0" presId="urn:microsoft.com/office/officeart/2005/8/layout/target3"/>
    <dgm:cxn modelId="{03ACB0B5-DEF9-4748-ACA2-8AE142521CCA}" type="presParOf" srcId="{B70D0108-FDBB-4DD4-8D70-A2A55957C4ED}" destId="{6937867E-6633-4EEC-8211-E3261B773378}" srcOrd="9" destOrd="0" presId="urn:microsoft.com/office/officeart/2005/8/layout/target3"/>
    <dgm:cxn modelId="{7214E63E-6058-4E66-BF3D-D0AF658A5CE4}" type="presParOf" srcId="{B70D0108-FDBB-4DD4-8D70-A2A55957C4ED}" destId="{7E8DF53C-640A-4865-80E9-5D594A6B96F6}" srcOrd="10" destOrd="0" presId="urn:microsoft.com/office/officeart/2005/8/layout/target3"/>
    <dgm:cxn modelId="{AE3939FD-1E1B-4400-BEA5-D070492A9C8E}" type="presParOf" srcId="{B70D0108-FDBB-4DD4-8D70-A2A55957C4ED}" destId="{2A08BE5C-F377-4BAA-950B-9B4DBC2DC35A}" srcOrd="11" destOrd="0" presId="urn:microsoft.com/office/officeart/2005/8/layout/target3"/>
    <dgm:cxn modelId="{9777B1B5-4EF4-4AB6-BF6A-B4BBA6AACE11}" type="presParOf" srcId="{B70D0108-FDBB-4DD4-8D70-A2A55957C4ED}" destId="{4DD5FA85-CCE3-427D-81DD-9D503ABAD2E8}" srcOrd="12" destOrd="0" presId="urn:microsoft.com/office/officeart/2005/8/layout/target3"/>
    <dgm:cxn modelId="{ECF1ADCC-E41D-47A6-A480-C76E7823C425}" type="presParOf" srcId="{B70D0108-FDBB-4DD4-8D70-A2A55957C4ED}" destId="{023EF21D-520D-43C1-AA60-C40191C46399}" srcOrd="13" destOrd="0" presId="urn:microsoft.com/office/officeart/2005/8/layout/target3"/>
    <dgm:cxn modelId="{2B1F3299-344D-4C49-9B1F-7CCA34A5C5F6}" type="presParOf" srcId="{B70D0108-FDBB-4DD4-8D70-A2A55957C4ED}" destId="{ED354FD8-3871-4BC3-A25A-4BF65A0B3FFD}" srcOrd="14" destOrd="0" presId="urn:microsoft.com/office/officeart/2005/8/layout/target3"/>
    <dgm:cxn modelId="{5BAEA5D9-B579-4FAA-BDB3-B7C04A3A5A8B}" type="presParOf" srcId="{B70D0108-FDBB-4DD4-8D70-A2A55957C4ED}" destId="{335F6248-D78E-4C41-B9B6-961F6094BB7F}" srcOrd="15" destOrd="0" presId="urn:microsoft.com/office/officeart/2005/8/layout/target3"/>
    <dgm:cxn modelId="{D3AC9558-BC8C-4C80-9316-E50AD668559D}" type="presParOf" srcId="{B70D0108-FDBB-4DD4-8D70-A2A55957C4ED}" destId="{7FCC8BAC-0569-4916-8875-42EEF187EF20}" srcOrd="16" destOrd="0" presId="urn:microsoft.com/office/officeart/2005/8/layout/target3"/>
    <dgm:cxn modelId="{5ED76B20-37E4-4951-9446-A5E5637577F2}" type="presParOf" srcId="{B70D0108-FDBB-4DD4-8D70-A2A55957C4ED}" destId="{2A9BF68F-BDB0-4F0D-BE4B-963273771FE4}" srcOrd="17" destOrd="0" presId="urn:microsoft.com/office/officeart/2005/8/layout/target3"/>
    <dgm:cxn modelId="{6BAAB70A-2931-4B08-9A02-DD48906F29E5}" type="presParOf" srcId="{B70D0108-FDBB-4DD4-8D70-A2A55957C4ED}" destId="{36CAE752-45B0-4DB7-B4E5-196B68BFF474}" srcOrd="18" destOrd="0" presId="urn:microsoft.com/office/officeart/2005/8/layout/target3"/>
    <dgm:cxn modelId="{F2F937C3-FA43-47A7-AF73-2581EB17C75C}" type="presParOf" srcId="{B70D0108-FDBB-4DD4-8D70-A2A55957C4ED}" destId="{651D8CB8-F04C-4C60-96EE-D038952ABBA7}"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E36FD-C70E-481F-B137-C16F7D89A116}">
      <dsp:nvSpPr>
        <dsp:cNvPr id="0" name=""/>
        <dsp:cNvSpPr/>
      </dsp:nvSpPr>
      <dsp:spPr>
        <a:xfrm>
          <a:off x="-28171" y="0"/>
          <a:ext cx="4281398" cy="4281398"/>
        </a:xfrm>
        <a:prstGeom prst="pie">
          <a:avLst>
            <a:gd name="adj1" fmla="val 5400000"/>
            <a:gd name="adj2" fmla="val 16200000"/>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F061417-2A54-4A3D-990C-33E4300CA465}">
      <dsp:nvSpPr>
        <dsp:cNvPr id="0" name=""/>
        <dsp:cNvSpPr/>
      </dsp:nvSpPr>
      <dsp:spPr>
        <a:xfrm>
          <a:off x="2126607" y="0"/>
          <a:ext cx="7658231" cy="4281398"/>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C" sz="2700" b="1" kern="1200" dirty="0"/>
            <a:t>OBJETIVO GENERAL</a:t>
          </a:r>
        </a:p>
      </dsp:txBody>
      <dsp:txXfrm>
        <a:off x="2126607" y="0"/>
        <a:ext cx="3829115" cy="909797"/>
      </dsp:txXfrm>
    </dsp:sp>
    <dsp:sp modelId="{80D0B501-55EC-46A7-9022-94CCC7475D36}">
      <dsp:nvSpPr>
        <dsp:cNvPr id="0" name=""/>
        <dsp:cNvSpPr/>
      </dsp:nvSpPr>
      <dsp:spPr>
        <a:xfrm>
          <a:off x="561933" y="909797"/>
          <a:ext cx="3157531" cy="3157531"/>
        </a:xfrm>
        <a:prstGeom prst="pie">
          <a:avLst>
            <a:gd name="adj1" fmla="val 5400000"/>
            <a:gd name="adj2" fmla="val 16200000"/>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2254DC7-C995-460A-B851-8B037349360D}">
      <dsp:nvSpPr>
        <dsp:cNvPr id="0" name=""/>
        <dsp:cNvSpPr/>
      </dsp:nvSpPr>
      <dsp:spPr>
        <a:xfrm>
          <a:off x="2140699" y="909797"/>
          <a:ext cx="7658231" cy="3157531"/>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C" sz="2700" b="1" kern="1200" dirty="0"/>
            <a:t>Objetivo específico 1</a:t>
          </a:r>
        </a:p>
      </dsp:txBody>
      <dsp:txXfrm>
        <a:off x="2140699" y="909797"/>
        <a:ext cx="3829115" cy="909797"/>
      </dsp:txXfrm>
    </dsp:sp>
    <dsp:sp modelId="{E8E70321-5BFC-41AD-9173-3104B7A7AEC5}">
      <dsp:nvSpPr>
        <dsp:cNvPr id="0" name=""/>
        <dsp:cNvSpPr/>
      </dsp:nvSpPr>
      <dsp:spPr>
        <a:xfrm>
          <a:off x="1123866" y="1819594"/>
          <a:ext cx="2033664" cy="2033664"/>
        </a:xfrm>
        <a:prstGeom prst="pie">
          <a:avLst>
            <a:gd name="adj1" fmla="val 5400000"/>
            <a:gd name="adj2" fmla="val 16200000"/>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AEDF1D3-DD4D-4C07-90F4-750B07A877A1}">
      <dsp:nvSpPr>
        <dsp:cNvPr id="0" name=""/>
        <dsp:cNvSpPr/>
      </dsp:nvSpPr>
      <dsp:spPr>
        <a:xfrm>
          <a:off x="2140699" y="1819594"/>
          <a:ext cx="7658231" cy="2033664"/>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C" sz="2700" b="1" kern="1200" dirty="0"/>
            <a:t>Objetivo específico 2</a:t>
          </a:r>
        </a:p>
      </dsp:txBody>
      <dsp:txXfrm>
        <a:off x="2140699" y="1819594"/>
        <a:ext cx="3829115" cy="909797"/>
      </dsp:txXfrm>
    </dsp:sp>
    <dsp:sp modelId="{7E8DF53C-640A-4865-80E9-5D594A6B96F6}">
      <dsp:nvSpPr>
        <dsp:cNvPr id="0" name=""/>
        <dsp:cNvSpPr/>
      </dsp:nvSpPr>
      <dsp:spPr>
        <a:xfrm>
          <a:off x="1685800" y="2729391"/>
          <a:ext cx="909797" cy="909797"/>
        </a:xfrm>
        <a:prstGeom prst="pie">
          <a:avLst>
            <a:gd name="adj1" fmla="val 5400000"/>
            <a:gd name="adj2" fmla="val 16200000"/>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A08BE5C-F377-4BAA-950B-9B4DBC2DC35A}">
      <dsp:nvSpPr>
        <dsp:cNvPr id="0" name=""/>
        <dsp:cNvSpPr/>
      </dsp:nvSpPr>
      <dsp:spPr>
        <a:xfrm>
          <a:off x="2140699" y="2729391"/>
          <a:ext cx="7658231" cy="909797"/>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C" sz="2700" b="1" kern="1200" dirty="0"/>
            <a:t>Objetivo específico 3</a:t>
          </a:r>
        </a:p>
      </dsp:txBody>
      <dsp:txXfrm>
        <a:off x="2140699" y="2729391"/>
        <a:ext cx="3829115" cy="909797"/>
      </dsp:txXfrm>
    </dsp:sp>
    <dsp:sp modelId="{023EF21D-520D-43C1-AA60-C40191C46399}">
      <dsp:nvSpPr>
        <dsp:cNvPr id="0" name=""/>
        <dsp:cNvSpPr/>
      </dsp:nvSpPr>
      <dsp:spPr>
        <a:xfrm>
          <a:off x="5969814" y="0"/>
          <a:ext cx="3829115" cy="909797"/>
        </a:xfrm>
        <a:prstGeom prst="rect">
          <a:avLst/>
        </a:prstGeom>
        <a:noFill/>
        <a:ln w="9525" cap="rnd"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Font typeface="Symbol" panose="05050102010706020507" pitchFamily="18" charset="2"/>
            <a:buNone/>
          </a:pPr>
          <a:r>
            <a:rPr lang="es-EC" sz="1400" kern="1200" dirty="0"/>
            <a:t>  Diseñar un modelo de seguimiento y control para una empresa consultora aplicando el Balanced Scorecard. </a:t>
          </a:r>
        </a:p>
      </dsp:txBody>
      <dsp:txXfrm>
        <a:off x="5969814" y="0"/>
        <a:ext cx="3829115" cy="909797"/>
      </dsp:txXfrm>
    </dsp:sp>
    <dsp:sp modelId="{335F6248-D78E-4C41-B9B6-961F6094BB7F}">
      <dsp:nvSpPr>
        <dsp:cNvPr id="0" name=""/>
        <dsp:cNvSpPr/>
      </dsp:nvSpPr>
      <dsp:spPr>
        <a:xfrm>
          <a:off x="5969814" y="909797"/>
          <a:ext cx="3829115" cy="909797"/>
        </a:xfrm>
        <a:prstGeom prst="rect">
          <a:avLst/>
        </a:prstGeom>
        <a:noFill/>
        <a:ln w="9525" cap="rnd"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Font typeface="Symbol" panose="05050102010706020507" pitchFamily="18" charset="2"/>
            <a:buNone/>
          </a:pPr>
          <a:r>
            <a:rPr lang="es-EC" sz="1400" kern="1200" dirty="0"/>
            <a:t>  Realizar un análisis del macroentorno y microentorno de la empresa consultora, considerando los factores más transcendentales aplicables a la misma. </a:t>
          </a:r>
        </a:p>
      </dsp:txBody>
      <dsp:txXfrm>
        <a:off x="5969814" y="909797"/>
        <a:ext cx="3829115" cy="909797"/>
      </dsp:txXfrm>
    </dsp:sp>
    <dsp:sp modelId="{651D8CB8-F04C-4C60-96EE-D038952ABBA7}">
      <dsp:nvSpPr>
        <dsp:cNvPr id="0" name=""/>
        <dsp:cNvSpPr/>
      </dsp:nvSpPr>
      <dsp:spPr>
        <a:xfrm>
          <a:off x="5969814" y="2771587"/>
          <a:ext cx="3829115" cy="909797"/>
        </a:xfrm>
        <a:prstGeom prst="rect">
          <a:avLst/>
        </a:prstGeom>
        <a:noFill/>
        <a:ln w="9525" cap="rnd"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Font typeface="Symbol" panose="05050102010706020507" pitchFamily="18" charset="2"/>
            <a:buNone/>
          </a:pPr>
          <a:r>
            <a:rPr lang="es-EC" sz="1400" kern="1200" dirty="0"/>
            <a:t>  Proponer el modelo de seguimiento y control para la empresa consultora, aplicando la metodología del Balanced Scorecard.</a:t>
          </a:r>
        </a:p>
      </dsp:txBody>
      <dsp:txXfrm>
        <a:off x="5969814" y="2771587"/>
        <a:ext cx="3829115" cy="909797"/>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2B1DB-8112-4E46-A6F1-1C14D430F868}" type="datetimeFigureOut">
              <a:rPr lang="es-EC" smtClean="0"/>
              <a:t>17/12/2021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F11E5A-E420-4A36-85BF-6EBBE0CFC734}" type="slidenum">
              <a:rPr lang="es-EC" smtClean="0"/>
              <a:t>‹Nº›</a:t>
            </a:fld>
            <a:endParaRPr lang="es-EC"/>
          </a:p>
        </p:txBody>
      </p:sp>
    </p:spTree>
    <p:extLst>
      <p:ext uri="{BB962C8B-B14F-4D97-AF65-F5344CB8AC3E}">
        <p14:creationId xmlns:p14="http://schemas.microsoft.com/office/powerpoint/2010/main" val="187264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8F11E5A-E420-4A36-85BF-6EBBE0CFC734}" type="slidenum">
              <a:rPr lang="es-EC" smtClean="0"/>
              <a:t>11</a:t>
            </a:fld>
            <a:endParaRPr lang="es-EC"/>
          </a:p>
        </p:txBody>
      </p:sp>
    </p:spTree>
    <p:extLst>
      <p:ext uri="{BB962C8B-B14F-4D97-AF65-F5344CB8AC3E}">
        <p14:creationId xmlns:p14="http://schemas.microsoft.com/office/powerpoint/2010/main" val="2917581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1BD1EB3-1312-4E99-902E-51CCAE401222}" type="datetimeFigureOut">
              <a:rPr lang="es-EC" smtClean="0"/>
              <a:t>17/12/2021</a:t>
            </a:fld>
            <a:endParaRPr lang="es-EC"/>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s-EC"/>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C1777F2-0BEB-4492-93C3-04AD80F3AE4B}" type="slidenum">
              <a:rPr lang="es-EC" smtClean="0"/>
              <a:t>‹Nº›</a:t>
            </a:fld>
            <a:endParaRPr lang="es-EC"/>
          </a:p>
        </p:txBody>
      </p:sp>
    </p:spTree>
    <p:extLst>
      <p:ext uri="{BB962C8B-B14F-4D97-AF65-F5344CB8AC3E}">
        <p14:creationId xmlns:p14="http://schemas.microsoft.com/office/powerpoint/2010/main" val="2806998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1BD1EB3-1312-4E99-902E-51CCAE401222}" type="datetimeFigureOut">
              <a:rPr lang="es-EC" smtClean="0"/>
              <a:t>17/12/2021</a:t>
            </a:fld>
            <a:endParaRPr lang="es-EC"/>
          </a:p>
        </p:txBody>
      </p:sp>
      <p:sp>
        <p:nvSpPr>
          <p:cNvPr id="6" name="Footer Placeholder 5"/>
          <p:cNvSpPr>
            <a:spLocks noGrp="1"/>
          </p:cNvSpPr>
          <p:nvPr>
            <p:ph type="ftr" sz="quarter" idx="11"/>
          </p:nvPr>
        </p:nvSpPr>
        <p:spPr/>
        <p:txBody>
          <a:bodyPr/>
          <a:lstStyle/>
          <a:p>
            <a:endParaRPr lang="es-EC"/>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C1777F2-0BEB-4492-93C3-04AD80F3AE4B}" type="slidenum">
              <a:rPr lang="es-EC" smtClean="0"/>
              <a:t>‹Nº›</a:t>
            </a:fld>
            <a:endParaRPr lang="es-EC"/>
          </a:p>
        </p:txBody>
      </p:sp>
    </p:spTree>
    <p:extLst>
      <p:ext uri="{BB962C8B-B14F-4D97-AF65-F5344CB8AC3E}">
        <p14:creationId xmlns:p14="http://schemas.microsoft.com/office/powerpoint/2010/main" val="313439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1BD1EB3-1312-4E99-902E-51CCAE401222}" type="datetimeFigureOut">
              <a:rPr lang="es-EC" smtClean="0"/>
              <a:t>17/12/2021</a:t>
            </a:fld>
            <a:endParaRPr lang="es-EC"/>
          </a:p>
        </p:txBody>
      </p:sp>
      <p:sp>
        <p:nvSpPr>
          <p:cNvPr id="5" name="Footer Placeholder 4"/>
          <p:cNvSpPr>
            <a:spLocks noGrp="1"/>
          </p:cNvSpPr>
          <p:nvPr>
            <p:ph type="ftr" sz="quarter" idx="11"/>
          </p:nvPr>
        </p:nvSpPr>
        <p:spPr/>
        <p:txBody>
          <a:bodyPr/>
          <a:lstStyle/>
          <a:p>
            <a:endParaRPr lang="es-EC"/>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C1777F2-0BEB-4492-93C3-04AD80F3AE4B}" type="slidenum">
              <a:rPr lang="es-EC" smtClean="0"/>
              <a:t>‹Nº›</a:t>
            </a:fld>
            <a:endParaRPr lang="es-EC"/>
          </a:p>
        </p:txBody>
      </p:sp>
    </p:spTree>
    <p:extLst>
      <p:ext uri="{BB962C8B-B14F-4D97-AF65-F5344CB8AC3E}">
        <p14:creationId xmlns:p14="http://schemas.microsoft.com/office/powerpoint/2010/main" val="3778644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1BD1EB3-1312-4E99-902E-51CCAE401222}" type="datetimeFigureOut">
              <a:rPr lang="es-EC" smtClean="0"/>
              <a:t>17/12/2021</a:t>
            </a:fld>
            <a:endParaRPr lang="es-EC"/>
          </a:p>
        </p:txBody>
      </p:sp>
      <p:sp>
        <p:nvSpPr>
          <p:cNvPr id="5" name="Footer Placeholder 4"/>
          <p:cNvSpPr>
            <a:spLocks noGrp="1"/>
          </p:cNvSpPr>
          <p:nvPr>
            <p:ph type="ftr" sz="quarter" idx="11"/>
          </p:nvPr>
        </p:nvSpPr>
        <p:spPr/>
        <p:txBody>
          <a:bodyPr/>
          <a:lstStyle/>
          <a:p>
            <a:endParaRPr lang="es-EC"/>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C1777F2-0BEB-4492-93C3-04AD80F3AE4B}" type="slidenum">
              <a:rPr lang="es-EC" smtClean="0"/>
              <a:t>‹Nº›</a:t>
            </a:fld>
            <a:endParaRPr lang="es-EC"/>
          </a:p>
        </p:txBody>
      </p:sp>
    </p:spTree>
    <p:extLst>
      <p:ext uri="{BB962C8B-B14F-4D97-AF65-F5344CB8AC3E}">
        <p14:creationId xmlns:p14="http://schemas.microsoft.com/office/powerpoint/2010/main" val="1511858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1BD1EB3-1312-4E99-902E-51CCAE401222}" type="datetimeFigureOut">
              <a:rPr lang="es-EC" smtClean="0"/>
              <a:t>17/12/2021</a:t>
            </a:fld>
            <a:endParaRPr lang="es-EC"/>
          </a:p>
        </p:txBody>
      </p:sp>
      <p:sp>
        <p:nvSpPr>
          <p:cNvPr id="5" name="Footer Placeholder 4"/>
          <p:cNvSpPr>
            <a:spLocks noGrp="1"/>
          </p:cNvSpPr>
          <p:nvPr>
            <p:ph type="ftr" sz="quarter" idx="11"/>
          </p:nvPr>
        </p:nvSpPr>
        <p:spPr/>
        <p:txBody>
          <a:bodyPr/>
          <a:lstStyle/>
          <a:p>
            <a:endParaRPr lang="es-EC"/>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C1777F2-0BEB-4492-93C3-04AD80F3AE4B}" type="slidenum">
              <a:rPr lang="es-EC" smtClean="0"/>
              <a:t>‹Nº›</a:t>
            </a:fld>
            <a:endParaRPr lang="es-EC"/>
          </a:p>
        </p:txBody>
      </p:sp>
    </p:spTree>
    <p:extLst>
      <p:ext uri="{BB962C8B-B14F-4D97-AF65-F5344CB8AC3E}">
        <p14:creationId xmlns:p14="http://schemas.microsoft.com/office/powerpoint/2010/main" val="446206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1BD1EB3-1312-4E99-902E-51CCAE401222}" type="datetimeFigureOut">
              <a:rPr lang="es-EC" smtClean="0"/>
              <a:t>17/12/2021</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1C1777F2-0BEB-4492-93C3-04AD80F3AE4B}" type="slidenum">
              <a:rPr lang="es-EC" smtClean="0"/>
              <a:t>‹Nº›</a:t>
            </a:fld>
            <a:endParaRPr lang="es-EC"/>
          </a:p>
        </p:txBody>
      </p:sp>
    </p:spTree>
    <p:extLst>
      <p:ext uri="{BB962C8B-B14F-4D97-AF65-F5344CB8AC3E}">
        <p14:creationId xmlns:p14="http://schemas.microsoft.com/office/powerpoint/2010/main" val="2770015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1BD1EB3-1312-4E99-902E-51CCAE401222}" type="datetimeFigureOut">
              <a:rPr lang="es-EC" smtClean="0"/>
              <a:t>17/12/2021</a:t>
            </a:fld>
            <a:endParaRPr lang="es-EC"/>
          </a:p>
        </p:txBody>
      </p:sp>
      <p:sp>
        <p:nvSpPr>
          <p:cNvPr id="8" name="Footer Placeholder 7"/>
          <p:cNvSpPr>
            <a:spLocks noGrp="1"/>
          </p:cNvSpPr>
          <p:nvPr>
            <p:ph type="ftr" sz="quarter" idx="11"/>
          </p:nvPr>
        </p:nvSpPr>
        <p:spPr>
          <a:xfrm>
            <a:off x="561111" y="6391838"/>
            <a:ext cx="3644282" cy="304801"/>
          </a:xfrm>
        </p:spPr>
        <p:txBody>
          <a:bodyPr/>
          <a:lstStyle/>
          <a:p>
            <a:endParaRPr lang="es-EC"/>
          </a:p>
        </p:txBody>
      </p:sp>
      <p:sp>
        <p:nvSpPr>
          <p:cNvPr id="9" name="Slide Number Placeholder 8"/>
          <p:cNvSpPr>
            <a:spLocks noGrp="1"/>
          </p:cNvSpPr>
          <p:nvPr>
            <p:ph type="sldNum" sz="quarter" idx="12"/>
          </p:nvPr>
        </p:nvSpPr>
        <p:spPr/>
        <p:txBody>
          <a:bodyPr/>
          <a:lstStyle/>
          <a:p>
            <a:fld id="{1C1777F2-0BEB-4492-93C3-04AD80F3AE4B}" type="slidenum">
              <a:rPr lang="es-EC" smtClean="0"/>
              <a:t>‹Nº›</a:t>
            </a:fld>
            <a:endParaRPr lang="es-EC"/>
          </a:p>
        </p:txBody>
      </p:sp>
    </p:spTree>
    <p:extLst>
      <p:ext uri="{BB962C8B-B14F-4D97-AF65-F5344CB8AC3E}">
        <p14:creationId xmlns:p14="http://schemas.microsoft.com/office/powerpoint/2010/main" val="1157301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1BD1EB3-1312-4E99-902E-51CCAE401222}" type="datetimeFigureOut">
              <a:rPr lang="es-EC" smtClean="0"/>
              <a:t>17/12/2021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C1777F2-0BEB-4492-93C3-04AD80F3AE4B}" type="slidenum">
              <a:rPr lang="es-EC" smtClean="0"/>
              <a:t>‹Nº›</a:t>
            </a:fld>
            <a:endParaRPr lang="es-EC"/>
          </a:p>
        </p:txBody>
      </p:sp>
    </p:spTree>
    <p:extLst>
      <p:ext uri="{BB962C8B-B14F-4D97-AF65-F5344CB8AC3E}">
        <p14:creationId xmlns:p14="http://schemas.microsoft.com/office/powerpoint/2010/main" val="1141836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1BD1EB3-1312-4E99-902E-51CCAE401222}" type="datetimeFigureOut">
              <a:rPr lang="es-EC" smtClean="0"/>
              <a:t>17/12/2021</a:t>
            </a:fld>
            <a:endParaRPr lang="es-EC"/>
          </a:p>
        </p:txBody>
      </p:sp>
      <p:sp>
        <p:nvSpPr>
          <p:cNvPr id="5" name="Footer Placeholder 4"/>
          <p:cNvSpPr>
            <a:spLocks noGrp="1"/>
          </p:cNvSpPr>
          <p:nvPr>
            <p:ph type="ftr" sz="quarter" idx="11"/>
          </p:nvPr>
        </p:nvSpPr>
        <p:spPr/>
        <p:txBody>
          <a:bodyPr/>
          <a:lstStyle/>
          <a:p>
            <a:endParaRPr lang="es-EC"/>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C1777F2-0BEB-4492-93C3-04AD80F3AE4B}" type="slidenum">
              <a:rPr lang="es-EC" smtClean="0"/>
              <a:t>‹Nº›</a:t>
            </a:fld>
            <a:endParaRPr lang="es-EC"/>
          </a:p>
        </p:txBody>
      </p:sp>
    </p:spTree>
    <p:extLst>
      <p:ext uri="{BB962C8B-B14F-4D97-AF65-F5344CB8AC3E}">
        <p14:creationId xmlns:p14="http://schemas.microsoft.com/office/powerpoint/2010/main" val="3954492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1BD1EB3-1312-4E99-902E-51CCAE401222}" type="datetimeFigureOut">
              <a:rPr lang="es-EC" smtClean="0"/>
              <a:t>17/12/2021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C1777F2-0BEB-4492-93C3-04AD80F3AE4B}" type="slidenum">
              <a:rPr lang="es-EC" smtClean="0"/>
              <a:t>‹Nº›</a:t>
            </a:fld>
            <a:endParaRPr lang="es-EC"/>
          </a:p>
        </p:txBody>
      </p:sp>
    </p:spTree>
    <p:extLst>
      <p:ext uri="{BB962C8B-B14F-4D97-AF65-F5344CB8AC3E}">
        <p14:creationId xmlns:p14="http://schemas.microsoft.com/office/powerpoint/2010/main" val="416415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1BD1EB3-1312-4E99-902E-51CCAE401222}" type="datetimeFigureOut">
              <a:rPr lang="es-EC" smtClean="0"/>
              <a:t>17/12/2021</a:t>
            </a:fld>
            <a:endParaRPr lang="es-EC"/>
          </a:p>
        </p:txBody>
      </p:sp>
      <p:sp>
        <p:nvSpPr>
          <p:cNvPr id="5" name="Footer Placeholder 4"/>
          <p:cNvSpPr>
            <a:spLocks noGrp="1"/>
          </p:cNvSpPr>
          <p:nvPr>
            <p:ph type="ftr" sz="quarter" idx="11"/>
          </p:nvPr>
        </p:nvSpPr>
        <p:spPr/>
        <p:txBody>
          <a:bodyPr/>
          <a:lstStyle/>
          <a:p>
            <a:endParaRPr lang="es-EC"/>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C1777F2-0BEB-4492-93C3-04AD80F3AE4B}" type="slidenum">
              <a:rPr lang="es-EC" smtClean="0"/>
              <a:t>‹Nº›</a:t>
            </a:fld>
            <a:endParaRPr lang="es-EC"/>
          </a:p>
        </p:txBody>
      </p:sp>
    </p:spTree>
    <p:extLst>
      <p:ext uri="{BB962C8B-B14F-4D97-AF65-F5344CB8AC3E}">
        <p14:creationId xmlns:p14="http://schemas.microsoft.com/office/powerpoint/2010/main" val="269714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1BD1EB3-1312-4E99-902E-51CCAE401222}" type="datetimeFigureOut">
              <a:rPr lang="es-EC" smtClean="0"/>
              <a:t>17/12/2021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C1777F2-0BEB-4492-93C3-04AD80F3AE4B}" type="slidenum">
              <a:rPr lang="es-EC" smtClean="0"/>
              <a:t>‹Nº›</a:t>
            </a:fld>
            <a:endParaRPr lang="es-EC"/>
          </a:p>
        </p:txBody>
      </p:sp>
    </p:spTree>
    <p:extLst>
      <p:ext uri="{BB962C8B-B14F-4D97-AF65-F5344CB8AC3E}">
        <p14:creationId xmlns:p14="http://schemas.microsoft.com/office/powerpoint/2010/main" val="3660534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1BD1EB3-1312-4E99-902E-51CCAE401222}" type="datetimeFigureOut">
              <a:rPr lang="es-EC" smtClean="0"/>
              <a:t>17/12/2021</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1C1777F2-0BEB-4492-93C3-04AD80F3AE4B}" type="slidenum">
              <a:rPr lang="es-EC" smtClean="0"/>
              <a:t>‹Nº›</a:t>
            </a:fld>
            <a:endParaRPr lang="es-EC"/>
          </a:p>
        </p:txBody>
      </p:sp>
    </p:spTree>
    <p:extLst>
      <p:ext uri="{BB962C8B-B14F-4D97-AF65-F5344CB8AC3E}">
        <p14:creationId xmlns:p14="http://schemas.microsoft.com/office/powerpoint/2010/main" val="3292568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1BD1EB3-1312-4E99-902E-51CCAE401222}" type="datetimeFigureOut">
              <a:rPr lang="es-EC" smtClean="0"/>
              <a:t>17/12/2021</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1C1777F2-0BEB-4492-93C3-04AD80F3AE4B}" type="slidenum">
              <a:rPr lang="es-EC" smtClean="0"/>
              <a:t>‹Nº›</a:t>
            </a:fld>
            <a:endParaRPr lang="es-EC"/>
          </a:p>
        </p:txBody>
      </p:sp>
    </p:spTree>
    <p:extLst>
      <p:ext uri="{BB962C8B-B14F-4D97-AF65-F5344CB8AC3E}">
        <p14:creationId xmlns:p14="http://schemas.microsoft.com/office/powerpoint/2010/main" val="49540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D1EB3-1312-4E99-902E-51CCAE401222}" type="datetimeFigureOut">
              <a:rPr lang="es-EC" smtClean="0"/>
              <a:t>17/12/2021</a:t>
            </a:fld>
            <a:endParaRPr lang="es-EC"/>
          </a:p>
        </p:txBody>
      </p:sp>
      <p:sp>
        <p:nvSpPr>
          <p:cNvPr id="3" name="Footer Placeholder 2"/>
          <p:cNvSpPr>
            <a:spLocks noGrp="1"/>
          </p:cNvSpPr>
          <p:nvPr>
            <p:ph type="ftr" sz="quarter" idx="11"/>
          </p:nvPr>
        </p:nvSpPr>
        <p:spPr/>
        <p:txBody>
          <a:bodyPr/>
          <a:lstStyle/>
          <a:p>
            <a:endParaRPr lang="es-EC"/>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C1777F2-0BEB-4492-93C3-04AD80F3AE4B}" type="slidenum">
              <a:rPr lang="es-EC" smtClean="0"/>
              <a:t>‹Nº›</a:t>
            </a:fld>
            <a:endParaRPr lang="es-EC"/>
          </a:p>
        </p:txBody>
      </p:sp>
    </p:spTree>
    <p:extLst>
      <p:ext uri="{BB962C8B-B14F-4D97-AF65-F5344CB8AC3E}">
        <p14:creationId xmlns:p14="http://schemas.microsoft.com/office/powerpoint/2010/main" val="170099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1BD1EB3-1312-4E99-902E-51CCAE401222}" type="datetimeFigureOut">
              <a:rPr lang="es-EC" smtClean="0"/>
              <a:t>17/12/2021</a:t>
            </a:fld>
            <a:endParaRPr lang="es-EC"/>
          </a:p>
        </p:txBody>
      </p:sp>
      <p:sp>
        <p:nvSpPr>
          <p:cNvPr id="6" name="Footer Placeholder 5"/>
          <p:cNvSpPr>
            <a:spLocks noGrp="1"/>
          </p:cNvSpPr>
          <p:nvPr>
            <p:ph type="ftr" sz="quarter" idx="11"/>
          </p:nvPr>
        </p:nvSpPr>
        <p:spPr/>
        <p:txBody>
          <a:bodyPr/>
          <a:lstStyle/>
          <a:p>
            <a:endParaRPr lang="es-EC"/>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C1777F2-0BEB-4492-93C3-04AD80F3AE4B}" type="slidenum">
              <a:rPr lang="es-EC" smtClean="0"/>
              <a:t>‹Nº›</a:t>
            </a:fld>
            <a:endParaRPr lang="es-EC"/>
          </a:p>
        </p:txBody>
      </p:sp>
    </p:spTree>
    <p:extLst>
      <p:ext uri="{BB962C8B-B14F-4D97-AF65-F5344CB8AC3E}">
        <p14:creationId xmlns:p14="http://schemas.microsoft.com/office/powerpoint/2010/main" val="3261217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1BD1EB3-1312-4E99-902E-51CCAE401222}" type="datetimeFigureOut">
              <a:rPr lang="es-EC" smtClean="0"/>
              <a:t>17/12/2021</a:t>
            </a:fld>
            <a:endParaRPr lang="es-EC"/>
          </a:p>
        </p:txBody>
      </p:sp>
      <p:sp>
        <p:nvSpPr>
          <p:cNvPr id="6" name="Footer Placeholder 5"/>
          <p:cNvSpPr>
            <a:spLocks noGrp="1"/>
          </p:cNvSpPr>
          <p:nvPr>
            <p:ph type="ftr" sz="quarter" idx="11"/>
          </p:nvPr>
        </p:nvSpPr>
        <p:spPr/>
        <p:txBody>
          <a:bodyPr/>
          <a:lstStyle/>
          <a:p>
            <a:endParaRPr lang="es-EC"/>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C1777F2-0BEB-4492-93C3-04AD80F3AE4B}" type="slidenum">
              <a:rPr lang="es-EC" smtClean="0"/>
              <a:t>‹Nº›</a:t>
            </a:fld>
            <a:endParaRPr lang="es-EC"/>
          </a:p>
        </p:txBody>
      </p:sp>
    </p:spTree>
    <p:extLst>
      <p:ext uri="{BB962C8B-B14F-4D97-AF65-F5344CB8AC3E}">
        <p14:creationId xmlns:p14="http://schemas.microsoft.com/office/powerpoint/2010/main" val="2396272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1BD1EB3-1312-4E99-902E-51CCAE401222}" type="datetimeFigureOut">
              <a:rPr lang="es-EC" smtClean="0"/>
              <a:t>17/12/2021</a:t>
            </a:fld>
            <a:endParaRPr lang="es-EC"/>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s-EC"/>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C1777F2-0BEB-4492-93C3-04AD80F3AE4B}" type="slidenum">
              <a:rPr lang="es-EC" smtClean="0"/>
              <a:t>‹Nº›</a:t>
            </a:fld>
            <a:endParaRPr lang="es-EC"/>
          </a:p>
        </p:txBody>
      </p:sp>
    </p:spTree>
    <p:extLst>
      <p:ext uri="{BB962C8B-B14F-4D97-AF65-F5344CB8AC3E}">
        <p14:creationId xmlns:p14="http://schemas.microsoft.com/office/powerpoint/2010/main" val="423847409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hyperlink" Target="MODELO_17_12_2021.xls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aken.wikiwijs.nl/121574/Fictie___verhaalanalyse_vmbo"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wilmer09.blogspot.com/2011/04/plataforma-de-monitoreo-en-linux.html"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CF4F3CE-7DF6-4E87-8D32-285DA358FDC6}"/>
              </a:ext>
            </a:extLst>
          </p:cNvPr>
          <p:cNvSpPr>
            <a:spLocks noGrp="1"/>
          </p:cNvSpPr>
          <p:nvPr>
            <p:ph type="subTitle" idx="1"/>
          </p:nvPr>
        </p:nvSpPr>
        <p:spPr>
          <a:xfrm>
            <a:off x="596348" y="2835964"/>
            <a:ext cx="9144000" cy="1961323"/>
          </a:xfrm>
        </p:spPr>
        <p:txBody>
          <a:bodyPr>
            <a:normAutofit fontScale="92500" lnSpcReduction="10000"/>
          </a:bodyPr>
          <a:lstStyle/>
          <a:p>
            <a:pPr algn="ctr"/>
            <a:r>
              <a:rPr lang="es-EC" sz="2400" b="1" dirty="0"/>
              <a:t>TRABAJO DE TITULACIÓN PREVIO A LA OBTENCIÓN DEL TÍTULO DE MAGISTER EN:  GESTIÓN DE LA CALIDAD Y DE LA PRODUCTIVIDAD</a:t>
            </a:r>
          </a:p>
          <a:p>
            <a:pPr algn="ctr"/>
            <a:endParaRPr lang="es-EC" b="1" dirty="0">
              <a:latin typeface="Arial" panose="020B0604020202020204" pitchFamily="34" charset="0"/>
              <a:cs typeface="Arial" panose="020B0604020202020204" pitchFamily="34" charset="0"/>
            </a:endParaRPr>
          </a:p>
          <a:p>
            <a:pPr algn="ctr">
              <a:lnSpc>
                <a:spcPct val="150000"/>
              </a:lnSpc>
            </a:pPr>
            <a:r>
              <a:rPr lang="es-419" sz="1800" b="1" dirty="0">
                <a:effectLst/>
                <a:latin typeface="Arial" panose="020B0604020202020204" pitchFamily="34" charset="0"/>
                <a:ea typeface="Calibri" panose="020F0502020204030204" pitchFamily="34" charset="0"/>
                <a:cs typeface="Times New Roman" panose="02020603050405020304" pitchFamily="18" charset="0"/>
              </a:rPr>
              <a:t>MODELO DE SEGUIMIENTO Y CONTROL PARA UNA EMPRESA CONSULTORA APLICANDO EL BALANCED SCORECARD.</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2400" b="1" dirty="0">
              <a:latin typeface="Arial" panose="020B0604020202020204" pitchFamily="34" charset="0"/>
              <a:cs typeface="Arial" panose="020B0604020202020204" pitchFamily="34" charset="0"/>
            </a:endParaRPr>
          </a:p>
          <a:p>
            <a:endParaRPr lang="es-EC" dirty="0"/>
          </a:p>
        </p:txBody>
      </p:sp>
      <p:pic>
        <p:nvPicPr>
          <p:cNvPr id="5" name="Imagen 4">
            <a:extLst>
              <a:ext uri="{FF2B5EF4-FFF2-40B4-BE49-F238E27FC236}">
                <a16:creationId xmlns:a16="http://schemas.microsoft.com/office/drawing/2014/main" id="{EC609355-B386-4B66-BB17-CAC6914DB71B}"/>
              </a:ext>
            </a:extLst>
          </p:cNvPr>
          <p:cNvPicPr/>
          <p:nvPr/>
        </p:nvPicPr>
        <p:blipFill>
          <a:blip r:embed="rId2"/>
          <a:srcRect/>
          <a:stretch>
            <a:fillRect/>
          </a:stretch>
        </p:blipFill>
        <p:spPr bwMode="auto">
          <a:xfrm>
            <a:off x="2533683" y="802002"/>
            <a:ext cx="6768752" cy="1728192"/>
          </a:xfrm>
          <a:prstGeom prst="rect">
            <a:avLst/>
          </a:prstGeom>
          <a:noFill/>
          <a:ln w="9525">
            <a:noFill/>
            <a:miter lim="800000"/>
            <a:headEnd/>
            <a:tailEnd/>
          </a:ln>
        </p:spPr>
      </p:pic>
      <p:sp>
        <p:nvSpPr>
          <p:cNvPr id="6" name="Subtítulo 2">
            <a:extLst>
              <a:ext uri="{FF2B5EF4-FFF2-40B4-BE49-F238E27FC236}">
                <a16:creationId xmlns:a16="http://schemas.microsoft.com/office/drawing/2014/main" id="{C57858B4-70A6-44F3-9DE3-14DEEB1E9166}"/>
              </a:ext>
            </a:extLst>
          </p:cNvPr>
          <p:cNvSpPr txBox="1">
            <a:spLocks/>
          </p:cNvSpPr>
          <p:nvPr/>
        </p:nvSpPr>
        <p:spPr>
          <a:xfrm>
            <a:off x="768626" y="5254240"/>
            <a:ext cx="5936974" cy="80175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s-EC" sz="1600" b="1" dirty="0">
                <a:latin typeface="+mj-lt"/>
              </a:rPr>
              <a:t>AUTOR: ING. MARÍA GABRIELA VILLAGÓMEZ TORRES</a:t>
            </a:r>
          </a:p>
          <a:p>
            <a:pPr algn="l"/>
            <a:r>
              <a:rPr lang="es-EC" sz="1600" b="1" dirty="0">
                <a:latin typeface="+mj-lt"/>
                <a:ea typeface="Calibri" panose="020F0502020204030204" pitchFamily="34" charset="0"/>
                <a:cs typeface="Times New Roman" panose="02020603050405020304" pitchFamily="18" charset="0"/>
              </a:rPr>
              <a:t>DIRECTOR: ING. JORGE RAÚL RODRÍGUEZ POZO MGCP.</a:t>
            </a:r>
            <a:endParaRPr lang="es-EC" sz="1600" dirty="0">
              <a:latin typeface="+mj-lt"/>
              <a:ea typeface="Calibri" panose="020F0502020204030204" pitchFamily="34" charset="0"/>
              <a:cs typeface="Times New Roman" panose="02020603050405020304" pitchFamily="18" charset="0"/>
            </a:endParaRPr>
          </a:p>
          <a:p>
            <a:pPr algn="ctr"/>
            <a:endParaRPr lang="en-US" sz="2400" b="1" dirty="0">
              <a:latin typeface="Arial" panose="020B0604020202020204" pitchFamily="34" charset="0"/>
              <a:cs typeface="Arial" panose="020B0604020202020204" pitchFamily="34" charset="0"/>
            </a:endParaRPr>
          </a:p>
          <a:p>
            <a:endParaRPr lang="es-EC" dirty="0"/>
          </a:p>
        </p:txBody>
      </p:sp>
    </p:spTree>
    <p:extLst>
      <p:ext uri="{BB962C8B-B14F-4D97-AF65-F5344CB8AC3E}">
        <p14:creationId xmlns:p14="http://schemas.microsoft.com/office/powerpoint/2010/main" val="1842282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5945479F-2C7B-4DFA-A268-A67E0F469599}"/>
              </a:ext>
            </a:extLst>
          </p:cNvPr>
          <p:cNvSpPr>
            <a:spLocks noGrp="1"/>
          </p:cNvSpPr>
          <p:nvPr>
            <p:ph type="subTitle" idx="1"/>
          </p:nvPr>
        </p:nvSpPr>
        <p:spPr>
          <a:xfrm>
            <a:off x="4924425" y="4607028"/>
            <a:ext cx="6079772" cy="498372"/>
          </a:xfrm>
        </p:spPr>
        <p:txBody>
          <a:bodyPr>
            <a:normAutofit/>
          </a:bodyPr>
          <a:lstStyle/>
          <a:p>
            <a:r>
              <a:rPr lang="es-EC" dirty="0"/>
              <a:t>Despliegue de INDICADORES ANUALES</a:t>
            </a:r>
          </a:p>
        </p:txBody>
      </p:sp>
      <p:pic>
        <p:nvPicPr>
          <p:cNvPr id="4" name="Imagen 3">
            <a:extLst>
              <a:ext uri="{FF2B5EF4-FFF2-40B4-BE49-F238E27FC236}">
                <a16:creationId xmlns:a16="http://schemas.microsoft.com/office/drawing/2014/main" id="{8E361968-82C9-48DE-B032-3592236A47A8}"/>
              </a:ext>
            </a:extLst>
          </p:cNvPr>
          <p:cNvPicPr>
            <a:picLocks noChangeAspect="1"/>
          </p:cNvPicPr>
          <p:nvPr/>
        </p:nvPicPr>
        <p:blipFill rotWithShape="1">
          <a:blip r:embed="rId2"/>
          <a:srcRect l="15314" r="38717"/>
          <a:stretch/>
        </p:blipFill>
        <p:spPr>
          <a:xfrm>
            <a:off x="2537415" y="1460611"/>
            <a:ext cx="6574687" cy="2639135"/>
          </a:xfrm>
          <a:prstGeom prst="rect">
            <a:avLst/>
          </a:prstGeom>
        </p:spPr>
      </p:pic>
    </p:spTree>
    <p:extLst>
      <p:ext uri="{BB962C8B-B14F-4D97-AF65-F5344CB8AC3E}">
        <p14:creationId xmlns:p14="http://schemas.microsoft.com/office/powerpoint/2010/main" val="1962800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5945479F-2C7B-4DFA-A268-A67E0F469599}"/>
              </a:ext>
            </a:extLst>
          </p:cNvPr>
          <p:cNvSpPr>
            <a:spLocks noGrp="1"/>
          </p:cNvSpPr>
          <p:nvPr>
            <p:ph type="subTitle" idx="1"/>
          </p:nvPr>
        </p:nvSpPr>
        <p:spPr>
          <a:xfrm>
            <a:off x="8607652" y="2617839"/>
            <a:ext cx="3161016" cy="1622322"/>
          </a:xfrm>
        </p:spPr>
        <p:txBody>
          <a:bodyPr>
            <a:normAutofit/>
          </a:bodyPr>
          <a:lstStyle/>
          <a:p>
            <a:r>
              <a:rPr lang="es-EC" dirty="0"/>
              <a:t>Despliegue de ESTRATEGIAS</a:t>
            </a:r>
          </a:p>
        </p:txBody>
      </p:sp>
      <p:grpSp>
        <p:nvGrpSpPr>
          <p:cNvPr id="8" name="Group 7">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9" name="Rectangle 8">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2" name="Imagen 1">
            <a:extLst>
              <a:ext uri="{FF2B5EF4-FFF2-40B4-BE49-F238E27FC236}">
                <a16:creationId xmlns:a16="http://schemas.microsoft.com/office/drawing/2014/main" id="{90743C09-F024-4675-8336-85C5A9F92B17}"/>
              </a:ext>
            </a:extLst>
          </p:cNvPr>
          <p:cNvPicPr>
            <a:picLocks noChangeAspect="1"/>
          </p:cNvPicPr>
          <p:nvPr/>
        </p:nvPicPr>
        <p:blipFill>
          <a:blip r:embed="rId3"/>
          <a:stretch>
            <a:fillRect/>
          </a:stretch>
        </p:blipFill>
        <p:spPr>
          <a:xfrm>
            <a:off x="499076" y="-99134"/>
            <a:ext cx="7046251" cy="5172350"/>
          </a:xfrm>
          <a:prstGeom prst="rect">
            <a:avLst/>
          </a:prstGeom>
        </p:spPr>
      </p:pic>
    </p:spTree>
    <p:extLst>
      <p:ext uri="{BB962C8B-B14F-4D97-AF65-F5344CB8AC3E}">
        <p14:creationId xmlns:p14="http://schemas.microsoft.com/office/powerpoint/2010/main" val="984788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8" name="Rectangle 27">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1" name="Rectangle 30">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ítulo 1">
            <a:extLst>
              <a:ext uri="{FF2B5EF4-FFF2-40B4-BE49-F238E27FC236}">
                <a16:creationId xmlns:a16="http://schemas.microsoft.com/office/drawing/2014/main" id="{A9684F27-07E2-4DDA-B282-B9D09BF29522}"/>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3400" b="0" i="0" kern="1200">
                <a:solidFill>
                  <a:srgbClr val="EBEBEB"/>
                </a:solidFill>
                <a:latin typeface="+mj-lt"/>
                <a:ea typeface="+mj-ea"/>
                <a:cs typeface="+mj-cs"/>
              </a:rPr>
              <a:t>MAPA ESTRATÉGICO</a:t>
            </a:r>
            <a:br>
              <a:rPr lang="en-US" sz="3400" b="0" i="0" kern="1200">
                <a:solidFill>
                  <a:srgbClr val="EBEBEB"/>
                </a:solidFill>
                <a:latin typeface="+mj-lt"/>
                <a:ea typeface="+mj-ea"/>
                <a:cs typeface="+mj-cs"/>
              </a:rPr>
            </a:br>
            <a:endParaRPr lang="en-US" sz="3400" b="0" i="0" kern="1200">
              <a:solidFill>
                <a:srgbClr val="EBEBEB"/>
              </a:solidFill>
              <a:latin typeface="+mj-lt"/>
              <a:ea typeface="+mj-ea"/>
              <a:cs typeface="+mj-cs"/>
            </a:endParaRPr>
          </a:p>
        </p:txBody>
      </p:sp>
      <p:grpSp>
        <p:nvGrpSpPr>
          <p:cNvPr id="33" name="Group 32">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34" name="Rectangle 33">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6"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9" name="Imagen 8">
            <a:extLst>
              <a:ext uri="{FF2B5EF4-FFF2-40B4-BE49-F238E27FC236}">
                <a16:creationId xmlns:a16="http://schemas.microsoft.com/office/drawing/2014/main" id="{E282D8D6-A6C0-42A5-9AAD-FFFC58F72B5F}"/>
              </a:ext>
            </a:extLst>
          </p:cNvPr>
          <p:cNvPicPr>
            <a:picLocks noChangeAspect="1"/>
          </p:cNvPicPr>
          <p:nvPr/>
        </p:nvPicPr>
        <p:blipFill rotWithShape="1">
          <a:blip r:embed="rId3"/>
          <a:srcRect t="9900" r="4427" b="5112"/>
          <a:stretch/>
        </p:blipFill>
        <p:spPr>
          <a:xfrm>
            <a:off x="83354" y="197215"/>
            <a:ext cx="7887430" cy="5241853"/>
          </a:xfrm>
          <a:prstGeom prst="rect">
            <a:avLst/>
          </a:prstGeom>
        </p:spPr>
      </p:pic>
    </p:spTree>
    <p:extLst>
      <p:ext uri="{BB962C8B-B14F-4D97-AF65-F5344CB8AC3E}">
        <p14:creationId xmlns:p14="http://schemas.microsoft.com/office/powerpoint/2010/main" val="488319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9C703B-F00A-4F9A-B7C9-184F7037DBAA}"/>
              </a:ext>
            </a:extLst>
          </p:cNvPr>
          <p:cNvSpPr>
            <a:spLocks noGrp="1"/>
          </p:cNvSpPr>
          <p:nvPr>
            <p:ph type="title"/>
          </p:nvPr>
        </p:nvSpPr>
        <p:spPr>
          <a:xfrm>
            <a:off x="781607" y="994611"/>
            <a:ext cx="10197494" cy="1099457"/>
          </a:xfrm>
        </p:spPr>
        <p:txBody>
          <a:bodyPr vert="horz" lIns="91440" tIns="45720" rIns="91440" bIns="45720" rtlCol="0">
            <a:normAutofit/>
          </a:bodyPr>
          <a:lstStyle/>
          <a:p>
            <a:pPr algn="ctr">
              <a:lnSpc>
                <a:spcPct val="90000"/>
              </a:lnSpc>
            </a:pPr>
            <a:r>
              <a:rPr lang="en-US" b="1" dirty="0"/>
              <a:t>MODELO DE SEGUIMIENTO Y CONTROL</a:t>
            </a:r>
          </a:p>
        </p:txBody>
      </p:sp>
      <p:pic>
        <p:nvPicPr>
          <p:cNvPr id="4" name="Imagen 3">
            <a:hlinkClick r:id="rId2" action="ppaction://hlinkfile"/>
            <a:extLst>
              <a:ext uri="{FF2B5EF4-FFF2-40B4-BE49-F238E27FC236}">
                <a16:creationId xmlns:a16="http://schemas.microsoft.com/office/drawing/2014/main" id="{F29D3284-E579-4549-81CC-F6014172EE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6230" y="2625023"/>
            <a:ext cx="3519805" cy="3418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90578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7C2E52-3A9C-4CDB-95D9-1983AA1D4DCE}"/>
              </a:ext>
            </a:extLst>
          </p:cNvPr>
          <p:cNvSpPr>
            <a:spLocks noGrp="1"/>
          </p:cNvSpPr>
          <p:nvPr>
            <p:ph type="title"/>
          </p:nvPr>
        </p:nvSpPr>
        <p:spPr/>
        <p:txBody>
          <a:bodyPr/>
          <a:lstStyle/>
          <a:p>
            <a:r>
              <a:rPr lang="es-EC" dirty="0"/>
              <a:t>CONCLUSIONES</a:t>
            </a:r>
          </a:p>
        </p:txBody>
      </p:sp>
      <p:sp>
        <p:nvSpPr>
          <p:cNvPr id="5" name="Marcador de contenido 4">
            <a:extLst>
              <a:ext uri="{FF2B5EF4-FFF2-40B4-BE49-F238E27FC236}">
                <a16:creationId xmlns:a16="http://schemas.microsoft.com/office/drawing/2014/main" id="{D365D82B-7310-4CFC-AD2C-5DB1915248BF}"/>
              </a:ext>
            </a:extLst>
          </p:cNvPr>
          <p:cNvSpPr>
            <a:spLocks noGrp="1"/>
          </p:cNvSpPr>
          <p:nvPr>
            <p:ph idx="1"/>
          </p:nvPr>
        </p:nvSpPr>
        <p:spPr>
          <a:xfrm>
            <a:off x="493217" y="2675690"/>
            <a:ext cx="11141320" cy="3496510"/>
          </a:xfrm>
        </p:spPr>
        <p:txBody>
          <a:bodyPr>
            <a:normAutofit fontScale="77500" lnSpcReduction="20000"/>
          </a:bodyPr>
          <a:lstStyle/>
          <a:p>
            <a:pPr marL="342900" lvl="0" indent="-342900">
              <a:lnSpc>
                <a:spcPct val="200000"/>
              </a:lnSpc>
              <a:spcAft>
                <a:spcPts val="1000"/>
              </a:spcAft>
              <a:buFont typeface="Wingdings" panose="05000000000000000000" pitchFamily="2"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El análisis del microentorno es fundamental para conocer los factores que afectan directa o indirectamente en el desenvolvimiento interno de la empresa consultora ya sea de manera positiva o negativa, los resultados de este análisis permiten la definición de fortalezas y debilidades.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spcAft>
                <a:spcPts val="1000"/>
              </a:spcAft>
              <a:buFont typeface="Wingdings" panose="05000000000000000000" pitchFamily="2"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El análisis del macroentorno es primordial para conocer los elementos que influyen directa o indirectamente en la empresa consultora ya sea de manera positiva o negativa, los resultados de este análisis permiten la definición de amenazas y oportunidades.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spcAft>
                <a:spcPts val="1000"/>
              </a:spcAft>
              <a:buFont typeface="Wingdings" panose="05000000000000000000" pitchFamily="2"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Al estar relacionados positivamente y direccionados hacia un fin beneficioso para la empresa consultora, se ha logrado desplegar de manera satisfactoria los ejes estratégicos de la organización, plan operativo anual y mapa estratégico planteados en la metodología.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1954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7C2E52-3A9C-4CDB-95D9-1983AA1D4DCE}"/>
              </a:ext>
            </a:extLst>
          </p:cNvPr>
          <p:cNvSpPr>
            <a:spLocks noGrp="1"/>
          </p:cNvSpPr>
          <p:nvPr>
            <p:ph type="title"/>
          </p:nvPr>
        </p:nvSpPr>
        <p:spPr/>
        <p:txBody>
          <a:bodyPr/>
          <a:lstStyle/>
          <a:p>
            <a:r>
              <a:rPr lang="es-EC" dirty="0"/>
              <a:t>CONCLUSIONES</a:t>
            </a:r>
          </a:p>
        </p:txBody>
      </p:sp>
      <p:sp>
        <p:nvSpPr>
          <p:cNvPr id="5" name="Marcador de contenido 4">
            <a:extLst>
              <a:ext uri="{FF2B5EF4-FFF2-40B4-BE49-F238E27FC236}">
                <a16:creationId xmlns:a16="http://schemas.microsoft.com/office/drawing/2014/main" id="{074B954A-2E80-4990-A32B-C40D7198E621}"/>
              </a:ext>
            </a:extLst>
          </p:cNvPr>
          <p:cNvSpPr>
            <a:spLocks noGrp="1"/>
          </p:cNvSpPr>
          <p:nvPr>
            <p:ph idx="1"/>
          </p:nvPr>
        </p:nvSpPr>
        <p:spPr/>
        <p:txBody>
          <a:bodyPr>
            <a:normAutofit fontScale="70000" lnSpcReduction="20000"/>
          </a:bodyPr>
          <a:lstStyle/>
          <a:p>
            <a:pPr marL="342900" lvl="0" indent="-342900">
              <a:lnSpc>
                <a:spcPct val="200000"/>
              </a:lnSpc>
              <a:spcAft>
                <a:spcPts val="1000"/>
              </a:spcAft>
              <a:buFont typeface="Wingdings" panose="05000000000000000000" pitchFamily="2"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La misión, visión y valores constituyen la filosofía estratégica de la empresa consultora y son sin discusión la base de alineación para el desarrollo del resto de ejes estratégicos.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spcAft>
                <a:spcPts val="1000"/>
              </a:spcAft>
              <a:buFont typeface="Wingdings" panose="05000000000000000000" pitchFamily="2"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Los ejes estratégicos alineados de manera correcta en efecto cascada: misión y visión, objetivos, estrategias e indicadores; garantizan que toda esta información tenga alta relación, concordancia entre sí y esté enfocada a un objetivo común.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spcAft>
                <a:spcPts val="1000"/>
              </a:spcAft>
              <a:buFont typeface="Wingdings" panose="05000000000000000000" pitchFamily="2"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Los objetivos se han desarrollado en función de la misión y la visión de la empresa consultora, bajo el marco de las perspectivas del Balanced Scorecard: financiera, clientes, procesos, aprendizaje y desarrollo; lo cual aterriza de manera específica en lo que se quiere lograr en la organización.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7867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35DDD-2747-4FB8-8230-411F1C67D427}"/>
              </a:ext>
            </a:extLst>
          </p:cNvPr>
          <p:cNvSpPr>
            <a:spLocks noGrp="1"/>
          </p:cNvSpPr>
          <p:nvPr>
            <p:ph type="title"/>
          </p:nvPr>
        </p:nvSpPr>
        <p:spPr>
          <a:xfrm>
            <a:off x="677334" y="609600"/>
            <a:ext cx="8596668" cy="825500"/>
          </a:xfrm>
        </p:spPr>
        <p:txBody>
          <a:bodyPr/>
          <a:lstStyle/>
          <a:p>
            <a:r>
              <a:rPr lang="es-EC" dirty="0"/>
              <a:t>CONCLUSIONES</a:t>
            </a:r>
          </a:p>
        </p:txBody>
      </p:sp>
      <p:sp>
        <p:nvSpPr>
          <p:cNvPr id="5" name="Marcador de contenido 4">
            <a:extLst>
              <a:ext uri="{FF2B5EF4-FFF2-40B4-BE49-F238E27FC236}">
                <a16:creationId xmlns:a16="http://schemas.microsoft.com/office/drawing/2014/main" id="{E39ABA52-6A52-4E44-88F3-20766DE9F846}"/>
              </a:ext>
            </a:extLst>
          </p:cNvPr>
          <p:cNvSpPr>
            <a:spLocks noGrp="1"/>
          </p:cNvSpPr>
          <p:nvPr>
            <p:ph idx="1"/>
          </p:nvPr>
        </p:nvSpPr>
        <p:spPr/>
        <p:txBody>
          <a:bodyPr>
            <a:normAutofit fontScale="70000" lnSpcReduction="20000"/>
          </a:bodyPr>
          <a:lstStyle/>
          <a:p>
            <a:pPr marL="342900" lvl="0" indent="-342900">
              <a:lnSpc>
                <a:spcPct val="200000"/>
              </a:lnSpc>
              <a:spcAft>
                <a:spcPts val="1000"/>
              </a:spcAft>
              <a:buFont typeface="Wingdings" panose="05000000000000000000" pitchFamily="2"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La empresa consultora maneja la estrategia genérica de diferenciación, porque su intención siempre ha sido ser únicos en el servicio integral de gestión de certificaciones sanitarias que ofrecen a sus clientes.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1000"/>
              </a:spcAft>
              <a:buFont typeface="Wingdings" panose="05000000000000000000" pitchFamily="2"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Un indicador ha sido asignado a cada objetivo para garantizar el seguimiento, control y evaluación periódica; en virtud de la toma de decisiones oportunas para una mejora continua dentro de la organización.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1000"/>
              </a:spcAft>
              <a:buFont typeface="Wingdings" panose="05000000000000000000" pitchFamily="2" charset="2"/>
              <a:buChar char=""/>
            </a:pPr>
            <a:r>
              <a:rPr lang="es-MX" sz="1800" dirty="0">
                <a:effectLst/>
                <a:latin typeface="Arial" panose="020B0604020202020204" pitchFamily="34" charset="0"/>
                <a:ea typeface="Calibri" panose="020F0502020204030204" pitchFamily="34" charset="0"/>
                <a:cs typeface="Times New Roman" panose="02020603050405020304" pitchFamily="18" charset="0"/>
              </a:rPr>
              <a:t> </a:t>
            </a:r>
            <a:r>
              <a:rPr lang="es-EC" sz="1800" dirty="0">
                <a:effectLst/>
                <a:latin typeface="Arial" panose="020B0604020202020204" pitchFamily="34" charset="0"/>
                <a:ea typeface="Calibri" panose="020F0502020204030204" pitchFamily="34" charset="0"/>
                <a:cs typeface="Times New Roman" panose="02020603050405020304" pitchFamily="18" charset="0"/>
              </a:rPr>
              <a:t>Finalmente se propuso el modelo de seguimiento y control basado en las cuatro perspectivas del Balanced Scorecard, donde se ha sintetizado toda la información documentada en el desarrollo de este proyecto y centrado su importancia en los indicadores y sus resultados con respecto a las metas establecidas para cada uno de ellos; buscando un constante seguimiento que garantice la mejora continua en la empresa consultora.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230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F7EB0-10D9-4B89-88C7-5D30170BA338}"/>
              </a:ext>
            </a:extLst>
          </p:cNvPr>
          <p:cNvSpPr>
            <a:spLocks noGrp="1"/>
          </p:cNvSpPr>
          <p:nvPr>
            <p:ph type="title"/>
          </p:nvPr>
        </p:nvSpPr>
        <p:spPr/>
        <p:txBody>
          <a:bodyPr/>
          <a:lstStyle/>
          <a:p>
            <a:r>
              <a:rPr lang="es-EC" dirty="0"/>
              <a:t>RECOMENDACIONES</a:t>
            </a:r>
          </a:p>
        </p:txBody>
      </p:sp>
      <p:sp>
        <p:nvSpPr>
          <p:cNvPr id="5" name="Marcador de contenido 4">
            <a:extLst>
              <a:ext uri="{FF2B5EF4-FFF2-40B4-BE49-F238E27FC236}">
                <a16:creationId xmlns:a16="http://schemas.microsoft.com/office/drawing/2014/main" id="{6905F7B0-DEC8-49C7-A18B-14F06F4611E7}"/>
              </a:ext>
            </a:extLst>
          </p:cNvPr>
          <p:cNvSpPr>
            <a:spLocks noGrp="1"/>
          </p:cNvSpPr>
          <p:nvPr>
            <p:ph idx="1"/>
          </p:nvPr>
        </p:nvSpPr>
        <p:spPr>
          <a:xfrm>
            <a:off x="1154954" y="2603499"/>
            <a:ext cx="9240330" cy="3436353"/>
          </a:xfrm>
        </p:spPr>
        <p:txBody>
          <a:bodyPr>
            <a:normAutofit fontScale="70000" lnSpcReduction="20000"/>
          </a:bodyPr>
          <a:lstStyle/>
          <a:p>
            <a:pPr marL="342900" lvl="0" indent="-342900">
              <a:lnSpc>
                <a:spcPct val="200000"/>
              </a:lnSpc>
              <a:spcAft>
                <a:spcPts val="1000"/>
              </a:spcAft>
              <a:buFont typeface="Wingdings" panose="05000000000000000000" pitchFamily="2"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Se recomienda a la empresa consultora, continuar aplicando la metodología de análisis planteada en este proyecto al momento de actualizar la información que crea pertinente.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spcAft>
                <a:spcPts val="1000"/>
              </a:spcAft>
              <a:buFont typeface="Wingdings" panose="05000000000000000000" pitchFamily="2"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La empresa consultora debería actualizar su análisis del entorno al menos tres veces por año, para considerar los cambios tanto en factores internos como en externos que puedan influir directamente en el desenvolvimiento del negocio, y así, poder tomar decisiones acertadas para garantizar su continuidad y crecimiento en el mercado.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spcAft>
                <a:spcPts val="1000"/>
              </a:spcAft>
              <a:buFont typeface="Wingdings" panose="05000000000000000000" pitchFamily="2"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Al momento de actualización de la información dentro de la empresa consultora, se recomienda utilizar las matrices de relación de misión y visión, objetivos generales con específicos, objetivos y estrategias para asegurarse que se encuentran alineados hacia un mismo fin.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5949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446AD2-FD4B-4BAE-9607-F19591F6CE66}"/>
              </a:ext>
            </a:extLst>
          </p:cNvPr>
          <p:cNvSpPr>
            <a:spLocks noGrp="1"/>
          </p:cNvSpPr>
          <p:nvPr>
            <p:ph type="title"/>
          </p:nvPr>
        </p:nvSpPr>
        <p:spPr/>
        <p:txBody>
          <a:bodyPr/>
          <a:lstStyle/>
          <a:p>
            <a:r>
              <a:rPr lang="es-EC" dirty="0"/>
              <a:t>RECOMENDACIONES</a:t>
            </a:r>
          </a:p>
        </p:txBody>
      </p:sp>
      <p:sp>
        <p:nvSpPr>
          <p:cNvPr id="3" name="Marcador de contenido 2">
            <a:extLst>
              <a:ext uri="{FF2B5EF4-FFF2-40B4-BE49-F238E27FC236}">
                <a16:creationId xmlns:a16="http://schemas.microsoft.com/office/drawing/2014/main" id="{908A4A29-6A77-406D-9D3C-7D522B60E44C}"/>
              </a:ext>
            </a:extLst>
          </p:cNvPr>
          <p:cNvSpPr>
            <a:spLocks noGrp="1"/>
          </p:cNvSpPr>
          <p:nvPr>
            <p:ph idx="1"/>
          </p:nvPr>
        </p:nvSpPr>
        <p:spPr>
          <a:xfrm>
            <a:off x="1154954" y="2603499"/>
            <a:ext cx="10202857" cy="3472447"/>
          </a:xfrm>
        </p:spPr>
        <p:txBody>
          <a:bodyPr>
            <a:normAutofit fontScale="70000" lnSpcReduction="20000"/>
          </a:bodyPr>
          <a:lstStyle/>
          <a:p>
            <a:pPr marL="342900" lvl="0" indent="-342900">
              <a:lnSpc>
                <a:spcPct val="200000"/>
              </a:lnSpc>
              <a:spcAft>
                <a:spcPts val="1000"/>
              </a:spcAft>
              <a:buFont typeface="Wingdings" panose="05000000000000000000" pitchFamily="2"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La empresa consultora debe considerar que el despliegue de los ejes estratégicos puede y debe actualizarse cada cierto período de tiempo a excepción de la misión, ya es la razón por la cual la empresa fue creada y no puede cambiar.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spcAft>
                <a:spcPts val="1000"/>
              </a:spcAft>
              <a:buFont typeface="Wingdings" panose="05000000000000000000" pitchFamily="2"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En tema de indicadores, se recomienda a la empresa consultora considerar que, cuando un indicador se encuentra siempre en cumplimiento por un largo período de tiempo, es necesario ajustar la meta con una exigencia mayor para garantizar siempre una mejora continua.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1000"/>
              </a:spcAft>
              <a:buFont typeface="Wingdings" panose="05000000000000000000" pitchFamily="2"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Tomando en cuenta que el Balanced Scorecard fue la base del modelo presentado, la empresa consultora debería considerar </a:t>
            </a:r>
            <a:r>
              <a:rPr lang="es-MX"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 implementación y ejecución del modelo de seguimiento y control propuesto para dar continuidad al proyecto y llegar a cumplir con los objetivos de la organización.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2558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79737-C389-41B6-B41D-313030578387}"/>
              </a:ext>
            </a:extLst>
          </p:cNvPr>
          <p:cNvSpPr>
            <a:spLocks noGrp="1"/>
          </p:cNvSpPr>
          <p:nvPr>
            <p:ph type="title"/>
          </p:nvPr>
        </p:nvSpPr>
        <p:spPr>
          <a:xfrm>
            <a:off x="288758" y="4353645"/>
            <a:ext cx="10912641" cy="1108692"/>
          </a:xfrm>
        </p:spPr>
        <p:txBody>
          <a:bodyPr/>
          <a:lstStyle/>
          <a:p>
            <a:pPr marL="0" indent="0" algn="r">
              <a:buNone/>
            </a:pPr>
            <a:br>
              <a:rPr lang="es-EC" sz="8800" b="1" dirty="0">
                <a:solidFill>
                  <a:schemeClr val="accent1"/>
                </a:solidFill>
              </a:rPr>
            </a:br>
            <a:r>
              <a:rPr lang="es-MX" i="1" dirty="0">
                <a:solidFill>
                  <a:schemeClr val="accent1"/>
                </a:solidFill>
                <a:effectLst/>
                <a:latin typeface="arial" panose="020B0604020202020204" pitchFamily="34" charset="0"/>
              </a:rPr>
              <a:t>“Lo que no se define no se puede medir. Lo que no se mide, no se puede mejorar. Lo que no se mejora, se degrada </a:t>
            </a:r>
            <a:r>
              <a:rPr lang="es-MX" sz="3200" i="1" dirty="0">
                <a:solidFill>
                  <a:schemeClr val="accent1"/>
                </a:solidFill>
                <a:effectLst/>
                <a:latin typeface="arial" panose="020B0604020202020204" pitchFamily="34" charset="0"/>
              </a:rPr>
              <a:t>siempre”.</a:t>
            </a:r>
            <a:br>
              <a:rPr lang="es-MX" sz="3200" i="1" dirty="0">
                <a:solidFill>
                  <a:schemeClr val="accent1"/>
                </a:solidFill>
                <a:effectLst/>
                <a:latin typeface="arial" panose="020B0604020202020204" pitchFamily="34" charset="0"/>
              </a:rPr>
            </a:br>
            <a:br>
              <a:rPr lang="es-MX" sz="3200" i="1" dirty="0">
                <a:solidFill>
                  <a:schemeClr val="accent1"/>
                </a:solidFill>
                <a:effectLst/>
                <a:latin typeface="arial" panose="020B0604020202020204" pitchFamily="34" charset="0"/>
              </a:rPr>
            </a:br>
            <a:r>
              <a:rPr lang="es-MX" sz="3200" b="0" i="0" dirty="0">
                <a:solidFill>
                  <a:schemeClr val="accent1"/>
                </a:solidFill>
                <a:effectLst/>
                <a:latin typeface="arial" panose="020B0604020202020204" pitchFamily="34" charset="0"/>
              </a:rPr>
              <a:t>William Thomson</a:t>
            </a:r>
            <a:br>
              <a:rPr lang="es-MX" sz="5400" i="1" dirty="0">
                <a:solidFill>
                  <a:schemeClr val="bg1"/>
                </a:solidFill>
                <a:effectLst/>
                <a:latin typeface="arial" panose="020B0604020202020204" pitchFamily="34" charset="0"/>
              </a:rPr>
            </a:br>
            <a:br>
              <a:rPr lang="es-EC" sz="8800" b="1" dirty="0">
                <a:solidFill>
                  <a:schemeClr val="accent1"/>
                </a:solidFill>
              </a:rPr>
            </a:br>
            <a:endParaRPr lang="es-EC" sz="8800" b="1" dirty="0">
              <a:solidFill>
                <a:schemeClr val="accent1"/>
              </a:solidFill>
            </a:endParaRPr>
          </a:p>
        </p:txBody>
      </p:sp>
      <p:sp>
        <p:nvSpPr>
          <p:cNvPr id="3" name="Marcador de contenido 2">
            <a:extLst>
              <a:ext uri="{FF2B5EF4-FFF2-40B4-BE49-F238E27FC236}">
                <a16:creationId xmlns:a16="http://schemas.microsoft.com/office/drawing/2014/main" id="{F6441954-0D8F-42D1-BE9B-E9A25413E0FA}"/>
              </a:ext>
            </a:extLst>
          </p:cNvPr>
          <p:cNvSpPr>
            <a:spLocks noGrp="1"/>
          </p:cNvSpPr>
          <p:nvPr>
            <p:ph idx="1"/>
          </p:nvPr>
        </p:nvSpPr>
        <p:spPr>
          <a:xfrm>
            <a:off x="868351" y="801995"/>
            <a:ext cx="9280028" cy="1339626"/>
          </a:xfrm>
        </p:spPr>
        <p:txBody>
          <a:bodyPr>
            <a:normAutofit/>
          </a:bodyPr>
          <a:lstStyle/>
          <a:p>
            <a:pPr marL="0" indent="0" algn="ctr">
              <a:buNone/>
            </a:pPr>
            <a:r>
              <a:rPr lang="es-MX" sz="3600" dirty="0">
                <a:solidFill>
                  <a:schemeClr val="bg1"/>
                </a:solidFill>
                <a:effectLst/>
                <a:latin typeface="arial" panose="020B0604020202020204" pitchFamily="34" charset="0"/>
              </a:rPr>
              <a:t>MUCHAS </a:t>
            </a:r>
          </a:p>
          <a:p>
            <a:pPr marL="0" indent="0" algn="ctr">
              <a:buNone/>
            </a:pPr>
            <a:r>
              <a:rPr lang="es-MX" sz="3600" dirty="0">
                <a:solidFill>
                  <a:schemeClr val="bg1"/>
                </a:solidFill>
                <a:latin typeface="arial" panose="020B0604020202020204" pitchFamily="34" charset="0"/>
              </a:rPr>
              <a:t>GRACIAS</a:t>
            </a:r>
            <a:endParaRPr lang="es-EC" sz="3600" dirty="0">
              <a:solidFill>
                <a:schemeClr val="bg1"/>
              </a:solidFill>
            </a:endParaRPr>
          </a:p>
        </p:txBody>
      </p:sp>
    </p:spTree>
    <p:extLst>
      <p:ext uri="{BB962C8B-B14F-4D97-AF65-F5344CB8AC3E}">
        <p14:creationId xmlns:p14="http://schemas.microsoft.com/office/powerpoint/2010/main" val="2925695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D742E62-D0CA-4DEC-815B-5ED27845B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6" name="Oval 15">
            <a:extLst>
              <a:ext uri="{FF2B5EF4-FFF2-40B4-BE49-F238E27FC236}">
                <a16:creationId xmlns:a16="http://schemas.microsoft.com/office/drawing/2014/main" id="{6ADD3D29-FB68-4A1C-B0DE-CAF42F284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24822E8D-300D-45E7-9F98-BDEC7436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Shape 19">
            <a:extLst>
              <a:ext uri="{FF2B5EF4-FFF2-40B4-BE49-F238E27FC236}">
                <a16:creationId xmlns:a16="http://schemas.microsoft.com/office/drawing/2014/main" id="{07C953DC-E764-4B76-B359-52546F4CA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2" name="Freeform 5">
            <a:extLst>
              <a:ext uri="{FF2B5EF4-FFF2-40B4-BE49-F238E27FC236}">
                <a16:creationId xmlns:a16="http://schemas.microsoft.com/office/drawing/2014/main" id="{C187CEFC-9032-481B-B8CA-A323593DD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4" name="Freeform 5">
            <a:extLst>
              <a:ext uri="{FF2B5EF4-FFF2-40B4-BE49-F238E27FC236}">
                <a16:creationId xmlns:a16="http://schemas.microsoft.com/office/drawing/2014/main" id="{4CB87468-9225-4E6A-A5B7-B47F08B34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ítulo 1">
            <a:extLst>
              <a:ext uri="{FF2B5EF4-FFF2-40B4-BE49-F238E27FC236}">
                <a16:creationId xmlns:a16="http://schemas.microsoft.com/office/drawing/2014/main" id="{17F26E6F-040C-40DF-A752-E277A14736A4}"/>
              </a:ext>
            </a:extLst>
          </p:cNvPr>
          <p:cNvSpPr>
            <a:spLocks noGrp="1"/>
          </p:cNvSpPr>
          <p:nvPr>
            <p:ph type="title"/>
          </p:nvPr>
        </p:nvSpPr>
        <p:spPr>
          <a:xfrm>
            <a:off x="639098" y="629265"/>
            <a:ext cx="6072776" cy="1622322"/>
          </a:xfrm>
        </p:spPr>
        <p:txBody>
          <a:bodyPr>
            <a:normAutofit/>
          </a:bodyPr>
          <a:lstStyle/>
          <a:p>
            <a:pPr algn="ctr"/>
            <a:r>
              <a:rPr lang="es-EC" dirty="0">
                <a:solidFill>
                  <a:schemeClr val="tx1"/>
                </a:solidFill>
              </a:rPr>
              <a:t>El problema</a:t>
            </a:r>
          </a:p>
        </p:txBody>
      </p:sp>
      <p:pic>
        <p:nvPicPr>
          <p:cNvPr id="9" name="Imagen 8" descr="Imagen en blanco y negro&#10;&#10;Descripción generada automáticamente con confianza baja">
            <a:extLst>
              <a:ext uri="{FF2B5EF4-FFF2-40B4-BE49-F238E27FC236}">
                <a16:creationId xmlns:a16="http://schemas.microsoft.com/office/drawing/2014/main" id="{73ABE383-F020-42C0-83E4-1001E5B4706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77" r="3457"/>
          <a:stretch/>
        </p:blipFill>
        <p:spPr>
          <a:xfrm>
            <a:off x="7418225" y="645107"/>
            <a:ext cx="4125318" cy="2710388"/>
          </a:xfrm>
          <a:prstGeom prst="rect">
            <a:avLst/>
          </a:prstGeom>
        </p:spPr>
      </p:pic>
      <p:sp>
        <p:nvSpPr>
          <p:cNvPr id="26" name="Rectangle 25">
            <a:extLst>
              <a:ext uri="{FF2B5EF4-FFF2-40B4-BE49-F238E27FC236}">
                <a16:creationId xmlns:a16="http://schemas.microsoft.com/office/drawing/2014/main" id="{7296B8E7-1A3F-4C7F-A120-29E90E593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01E6A469-560A-4C31-815A-7B653E19D71B}"/>
              </a:ext>
            </a:extLst>
          </p:cNvPr>
          <p:cNvSpPr>
            <a:spLocks noGrp="1"/>
          </p:cNvSpPr>
          <p:nvPr>
            <p:ph idx="1"/>
          </p:nvPr>
        </p:nvSpPr>
        <p:spPr>
          <a:xfrm>
            <a:off x="616570" y="2200115"/>
            <a:ext cx="6072776" cy="3811740"/>
          </a:xfrm>
        </p:spPr>
        <p:txBody>
          <a:bodyPr anchor="ctr">
            <a:normAutofit/>
          </a:bodyPr>
          <a:lstStyle/>
          <a:p>
            <a:r>
              <a:rPr lang="es-419" dirty="0">
                <a:solidFill>
                  <a:schemeClr val="tx1"/>
                </a:solidFill>
                <a:effectLst/>
                <a:latin typeface="Arial" panose="020B0604020202020204" pitchFamily="34" charset="0"/>
                <a:ea typeface="Calibri" panose="020F0502020204030204" pitchFamily="34" charset="0"/>
              </a:rPr>
              <a:t>La empresa consultora actualmente no cuenta con un sistema de monitoreo y control de su gestión.</a:t>
            </a:r>
          </a:p>
          <a:p>
            <a:pPr marL="0" indent="0">
              <a:buNone/>
            </a:pPr>
            <a:endParaRPr lang="es-419" dirty="0">
              <a:solidFill>
                <a:schemeClr val="tx1"/>
              </a:solidFill>
              <a:effectLst/>
              <a:latin typeface="Arial" panose="020B0604020202020204" pitchFamily="34" charset="0"/>
              <a:ea typeface="Calibri" panose="020F0502020204030204" pitchFamily="34" charset="0"/>
            </a:endParaRPr>
          </a:p>
          <a:p>
            <a:r>
              <a:rPr lang="es-419" dirty="0">
                <a:solidFill>
                  <a:schemeClr val="tx1"/>
                </a:solidFill>
                <a:effectLst/>
                <a:latin typeface="Arial" panose="020B0604020202020204" pitchFamily="34" charset="0"/>
                <a:ea typeface="Calibri" panose="020F0502020204030204" pitchFamily="34" charset="0"/>
              </a:rPr>
              <a:t>Lleva un seguimiento específico a sus procesos misionales a través de los indicadores establecidos para este fin.</a:t>
            </a:r>
          </a:p>
          <a:p>
            <a:pPr marL="0" indent="0">
              <a:buNone/>
            </a:pPr>
            <a:endParaRPr lang="es-419" dirty="0">
              <a:solidFill>
                <a:schemeClr val="tx1"/>
              </a:solidFill>
              <a:effectLst/>
              <a:latin typeface="Arial" panose="020B0604020202020204" pitchFamily="34" charset="0"/>
              <a:ea typeface="Calibri" panose="020F0502020204030204" pitchFamily="34" charset="0"/>
            </a:endParaRPr>
          </a:p>
          <a:p>
            <a:r>
              <a:rPr lang="es-419" dirty="0">
                <a:solidFill>
                  <a:schemeClr val="tx1"/>
                </a:solidFill>
                <a:effectLst/>
                <a:latin typeface="Arial" panose="020B0604020202020204" pitchFamily="34" charset="0"/>
                <a:ea typeface="Calibri" panose="020F0502020204030204" pitchFamily="34" charset="0"/>
              </a:rPr>
              <a:t>No ha considerado ningún sistema de seguimiento integral en alineación estratégica, perspectivas empresariales e indicadores.</a:t>
            </a:r>
          </a:p>
        </p:txBody>
      </p:sp>
      <p:pic>
        <p:nvPicPr>
          <p:cNvPr id="6" name="Imagen 5" descr="Imagen que contiene sostener, espejo, pequeño, tabla&#10;&#10;Descripción generada automáticamente">
            <a:extLst>
              <a:ext uri="{FF2B5EF4-FFF2-40B4-BE49-F238E27FC236}">
                <a16:creationId xmlns:a16="http://schemas.microsoft.com/office/drawing/2014/main" id="{002E9261-84A5-4D4C-89D3-066DAA02FB2A}"/>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20806" r="3" b="13495"/>
          <a:stretch/>
        </p:blipFill>
        <p:spPr>
          <a:xfrm>
            <a:off x="7418226" y="3520086"/>
            <a:ext cx="4125316" cy="2710389"/>
          </a:xfrm>
          <a:prstGeom prst="rect">
            <a:avLst/>
          </a:prstGeom>
        </p:spPr>
      </p:pic>
    </p:spTree>
    <p:extLst>
      <p:ext uri="{BB962C8B-B14F-4D97-AF65-F5344CB8AC3E}">
        <p14:creationId xmlns:p14="http://schemas.microsoft.com/office/powerpoint/2010/main" val="89334633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B611A5-E526-4047-8D6A-9E34461E435D}"/>
              </a:ext>
            </a:extLst>
          </p:cNvPr>
          <p:cNvSpPr>
            <a:spLocks noGrp="1"/>
          </p:cNvSpPr>
          <p:nvPr>
            <p:ph type="title"/>
          </p:nvPr>
        </p:nvSpPr>
        <p:spPr/>
        <p:txBody>
          <a:bodyPr/>
          <a:lstStyle/>
          <a:p>
            <a:r>
              <a:rPr lang="es-EC" dirty="0"/>
              <a:t>Objetivos</a:t>
            </a:r>
          </a:p>
        </p:txBody>
      </p:sp>
      <p:graphicFrame>
        <p:nvGraphicFramePr>
          <p:cNvPr id="10" name="Diagrama 9">
            <a:extLst>
              <a:ext uri="{FF2B5EF4-FFF2-40B4-BE49-F238E27FC236}">
                <a16:creationId xmlns:a16="http://schemas.microsoft.com/office/drawing/2014/main" id="{AEA386C7-B6AB-4409-80B0-2D6D5003BC5C}"/>
              </a:ext>
            </a:extLst>
          </p:cNvPr>
          <p:cNvGraphicFramePr/>
          <p:nvPr>
            <p:extLst>
              <p:ext uri="{D42A27DB-BD31-4B8C-83A1-F6EECF244321}">
                <p14:modId xmlns:p14="http://schemas.microsoft.com/office/powerpoint/2010/main" val="2036697043"/>
              </p:ext>
            </p:extLst>
          </p:nvPr>
        </p:nvGraphicFramePr>
        <p:xfrm>
          <a:off x="864381" y="2574389"/>
          <a:ext cx="9798930" cy="4281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uadroTexto 10">
            <a:extLst>
              <a:ext uri="{FF2B5EF4-FFF2-40B4-BE49-F238E27FC236}">
                <a16:creationId xmlns:a16="http://schemas.microsoft.com/office/drawing/2014/main" id="{71120FB9-367C-44FC-8278-9CF8FFF2B2C5}"/>
              </a:ext>
            </a:extLst>
          </p:cNvPr>
          <p:cNvSpPr txBox="1"/>
          <p:nvPr/>
        </p:nvSpPr>
        <p:spPr>
          <a:xfrm>
            <a:off x="6949440" y="4417251"/>
            <a:ext cx="3713871" cy="1231106"/>
          </a:xfrm>
          <a:prstGeom prst="rect">
            <a:avLst/>
          </a:prstGeom>
          <a:noFill/>
        </p:spPr>
        <p:txBody>
          <a:bodyPr wrap="square" rtlCol="0">
            <a:spAutoFit/>
          </a:bodyPr>
          <a:lstStyle/>
          <a:p>
            <a:r>
              <a:rPr lang="es-EC" sz="1400" dirty="0">
                <a:solidFill>
                  <a:srgbClr val="000000"/>
                </a:solidFill>
                <a:effectLst/>
                <a:ea typeface="Calibri" panose="020F0502020204030204" pitchFamily="34" charset="0"/>
                <a:cs typeface="Symbol" panose="05050102010706020507" pitchFamily="18" charset="2"/>
              </a:rPr>
              <a:t>Desarrollar el despliegue de los ejes estratégicos de la organización, consolidación en plan operativo anual y mapa estratégico.</a:t>
            </a:r>
            <a:endParaRPr lang="es-EC" sz="1400" dirty="0">
              <a:effectLst/>
              <a:ea typeface="Calibri" panose="020F0502020204030204" pitchFamily="34" charset="0"/>
              <a:cs typeface="Symbol" panose="05050102010706020507" pitchFamily="18" charset="2"/>
            </a:endParaRPr>
          </a:p>
          <a:p>
            <a:endParaRPr lang="es-EC" dirty="0"/>
          </a:p>
        </p:txBody>
      </p:sp>
    </p:spTree>
    <p:extLst>
      <p:ext uri="{BB962C8B-B14F-4D97-AF65-F5344CB8AC3E}">
        <p14:creationId xmlns:p14="http://schemas.microsoft.com/office/powerpoint/2010/main" val="3305204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7" name="Rectangle 16">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E722140F-3C41-427D-80D9-D8CA58733E5B}"/>
              </a:ext>
            </a:extLst>
          </p:cNvPr>
          <p:cNvSpPr>
            <a:spLocks noGrp="1"/>
          </p:cNvSpPr>
          <p:nvPr>
            <p:ph type="title"/>
          </p:nvPr>
        </p:nvSpPr>
        <p:spPr>
          <a:xfrm>
            <a:off x="8233401" y="946559"/>
            <a:ext cx="3606679" cy="3281957"/>
          </a:xfrm>
        </p:spPr>
        <p:txBody>
          <a:bodyPr vert="horz" lIns="91440" tIns="45720" rIns="91440" bIns="45720" rtlCol="0" anchor="b">
            <a:normAutofit/>
          </a:bodyPr>
          <a:lstStyle/>
          <a:p>
            <a:pPr algn="ctr"/>
            <a:r>
              <a:rPr lang="en-US" b="0" i="0" kern="1200" dirty="0">
                <a:solidFill>
                  <a:srgbClr val="EBEBEB"/>
                </a:solidFill>
                <a:latin typeface="+mj-lt"/>
                <a:ea typeface="+mj-ea"/>
                <a:cs typeface="+mj-cs"/>
              </a:rPr>
              <a:t>CUMPLIMIENTO </a:t>
            </a:r>
            <a:br>
              <a:rPr lang="en-US" sz="5400" b="0" i="0" kern="1200" dirty="0">
                <a:solidFill>
                  <a:srgbClr val="EBEBEB"/>
                </a:solidFill>
                <a:latin typeface="+mj-lt"/>
                <a:ea typeface="+mj-ea"/>
                <a:cs typeface="+mj-cs"/>
              </a:rPr>
            </a:br>
            <a:r>
              <a:rPr lang="en-US" sz="4400" b="0" i="0" kern="1200" dirty="0">
                <a:solidFill>
                  <a:srgbClr val="EBEBEB"/>
                </a:solidFill>
                <a:latin typeface="+mj-lt"/>
                <a:ea typeface="+mj-ea"/>
                <a:cs typeface="+mj-cs"/>
              </a:rPr>
              <a:t>DE </a:t>
            </a:r>
            <a:br>
              <a:rPr lang="en-US" sz="4400" b="0" i="0" kern="1200" dirty="0">
                <a:solidFill>
                  <a:srgbClr val="EBEBEB"/>
                </a:solidFill>
                <a:latin typeface="+mj-lt"/>
                <a:ea typeface="+mj-ea"/>
                <a:cs typeface="+mj-cs"/>
              </a:rPr>
            </a:br>
            <a:r>
              <a:rPr lang="en-US" b="0" i="0" kern="1200" dirty="0">
                <a:solidFill>
                  <a:srgbClr val="EBEBEB"/>
                </a:solidFill>
                <a:latin typeface="+mj-lt"/>
                <a:ea typeface="+mj-ea"/>
                <a:cs typeface="+mj-cs"/>
              </a:rPr>
              <a:t>OBJETIVOS</a:t>
            </a:r>
            <a:endParaRPr lang="en-US" sz="5400" b="0" i="0" kern="1200" dirty="0">
              <a:solidFill>
                <a:srgbClr val="EBEBEB"/>
              </a:solidFill>
              <a:latin typeface="+mj-lt"/>
              <a:ea typeface="+mj-ea"/>
              <a:cs typeface="+mj-cs"/>
            </a:endParaRPr>
          </a:p>
        </p:txBody>
      </p:sp>
      <p:pic>
        <p:nvPicPr>
          <p:cNvPr id="4" name="Marcador de contenido 3">
            <a:extLst>
              <a:ext uri="{FF2B5EF4-FFF2-40B4-BE49-F238E27FC236}">
                <a16:creationId xmlns:a16="http://schemas.microsoft.com/office/drawing/2014/main" id="{C356A82E-E646-4D50-A686-E95FF031D4B4}"/>
              </a:ext>
            </a:extLst>
          </p:cNvPr>
          <p:cNvPicPr>
            <a:picLocks noGrp="1" noChangeAspect="1"/>
          </p:cNvPicPr>
          <p:nvPr>
            <p:ph idx="1"/>
          </p:nvPr>
        </p:nvPicPr>
        <p:blipFill rotWithShape="1">
          <a:blip r:embed="rId3"/>
          <a:srcRect t="5894" b="-3"/>
          <a:stretch/>
        </p:blipFill>
        <p:spPr>
          <a:xfrm>
            <a:off x="640668" y="1143000"/>
            <a:ext cx="7592733" cy="4877482"/>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78499532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7" name="Rectangle 76">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79" name="Group 78">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80" name="Rectangle 79">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1"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20" name="Marcador de contenido 19">
            <a:extLst>
              <a:ext uri="{FF2B5EF4-FFF2-40B4-BE49-F238E27FC236}">
                <a16:creationId xmlns:a16="http://schemas.microsoft.com/office/drawing/2014/main" id="{4B7FC800-CE19-4AA1-9FF7-753925A0A9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74777" y="879008"/>
            <a:ext cx="7031746" cy="49374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 name="Content Placeholder 23">
            <a:extLst>
              <a:ext uri="{FF2B5EF4-FFF2-40B4-BE49-F238E27FC236}">
                <a16:creationId xmlns:a16="http://schemas.microsoft.com/office/drawing/2014/main" id="{EF6A68C8-CCAD-4F5E-948C-2962A7B55D4B}"/>
              </a:ext>
            </a:extLst>
          </p:cNvPr>
          <p:cNvSpPr>
            <a:spLocks noGrp="1"/>
          </p:cNvSpPr>
          <p:nvPr>
            <p:ph idx="1"/>
          </p:nvPr>
        </p:nvSpPr>
        <p:spPr>
          <a:xfrm>
            <a:off x="325470" y="288784"/>
            <a:ext cx="7784064" cy="565431"/>
          </a:xfrm>
        </p:spPr>
        <p:txBody>
          <a:bodyPr vert="horz" lIns="91440" tIns="45720" rIns="91440" bIns="45720" rtlCol="0" anchor="t">
            <a:normAutofit/>
          </a:bodyPr>
          <a:lstStyle/>
          <a:p>
            <a:pPr marL="0" indent="0">
              <a:buNone/>
            </a:pPr>
            <a:r>
              <a:rPr lang="en-US" sz="2400" b="1" i="0" kern="1200" cap="all" dirty="0">
                <a:solidFill>
                  <a:schemeClr val="accent4">
                    <a:lumMod val="75000"/>
                  </a:schemeClr>
                </a:solidFill>
                <a:latin typeface="+mn-lt"/>
                <a:ea typeface="+mn-ea"/>
                <a:cs typeface="+mn-cs"/>
              </a:rPr>
              <a:t>ANÁLISIS DEL ENTORNO</a:t>
            </a:r>
            <a:endParaRPr lang="en-US" b="1" i="0" kern="1200" cap="all" dirty="0">
              <a:solidFill>
                <a:schemeClr val="accent4">
                  <a:lumMod val="75000"/>
                </a:schemeClr>
              </a:solidFill>
              <a:latin typeface="+mn-lt"/>
              <a:ea typeface="+mn-ea"/>
              <a:cs typeface="+mn-cs"/>
            </a:endParaRPr>
          </a:p>
        </p:txBody>
      </p:sp>
      <p:sp>
        <p:nvSpPr>
          <p:cNvPr id="59" name="Marcador de contenido 2">
            <a:extLst>
              <a:ext uri="{FF2B5EF4-FFF2-40B4-BE49-F238E27FC236}">
                <a16:creationId xmlns:a16="http://schemas.microsoft.com/office/drawing/2014/main" id="{C2278059-0831-4D47-BF05-E38B2FD07977}"/>
              </a:ext>
            </a:extLst>
          </p:cNvPr>
          <p:cNvSpPr txBox="1">
            <a:spLocks/>
          </p:cNvSpPr>
          <p:nvPr/>
        </p:nvSpPr>
        <p:spPr>
          <a:xfrm>
            <a:off x="8373689" y="1656776"/>
            <a:ext cx="3429558" cy="2187981"/>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nSpc>
                <a:spcPct val="200000"/>
              </a:lnSpc>
              <a:spcAft>
                <a:spcPts val="1000"/>
              </a:spcAft>
              <a:buFont typeface="Symbol" panose="05050102010706020507" pitchFamily="18" charset="2"/>
              <a:buChar char=""/>
            </a:pPr>
            <a:r>
              <a:rPr lang="es-EC" sz="2500" dirty="0">
                <a:solidFill>
                  <a:schemeClr val="bg1"/>
                </a:solidFill>
                <a:latin typeface="Arial" panose="020B0604020202020204" pitchFamily="34" charset="0"/>
              </a:rPr>
              <a:t>Regulaciones </a:t>
            </a:r>
          </a:p>
          <a:p>
            <a:pPr>
              <a:lnSpc>
                <a:spcPct val="200000"/>
              </a:lnSpc>
              <a:spcAft>
                <a:spcPts val="1000"/>
              </a:spcAft>
              <a:buFont typeface="Symbol" panose="05050102010706020507" pitchFamily="18" charset="2"/>
              <a:buChar char=""/>
            </a:pPr>
            <a:r>
              <a:rPr lang="es-EC" sz="2500" dirty="0">
                <a:solidFill>
                  <a:schemeClr val="bg1"/>
                </a:solidFill>
                <a:latin typeface="Arial" panose="020B0604020202020204" pitchFamily="34" charset="0"/>
              </a:rPr>
              <a:t>La competencia</a:t>
            </a:r>
          </a:p>
          <a:p>
            <a:pPr>
              <a:lnSpc>
                <a:spcPct val="200000"/>
              </a:lnSpc>
              <a:spcAft>
                <a:spcPts val="1000"/>
              </a:spcAft>
              <a:buFont typeface="Symbol" panose="05050102010706020507" pitchFamily="18" charset="2"/>
              <a:buChar char=""/>
            </a:pPr>
            <a:r>
              <a:rPr lang="es-419" sz="2500" dirty="0">
                <a:solidFill>
                  <a:schemeClr val="bg1"/>
                </a:solidFill>
                <a:latin typeface="Arial" panose="020B0604020202020204" pitchFamily="34" charset="0"/>
              </a:rPr>
              <a:t>Condiciones macroeconómicas del país</a:t>
            </a:r>
            <a:endParaRPr lang="es-EC" sz="2500" dirty="0">
              <a:solidFill>
                <a:schemeClr val="bg1"/>
              </a:solidFill>
              <a:latin typeface="Arial" panose="020B0604020202020204" pitchFamily="34" charset="0"/>
            </a:endParaRPr>
          </a:p>
        </p:txBody>
      </p:sp>
      <p:sp>
        <p:nvSpPr>
          <p:cNvPr id="70" name="Título 1">
            <a:extLst>
              <a:ext uri="{FF2B5EF4-FFF2-40B4-BE49-F238E27FC236}">
                <a16:creationId xmlns:a16="http://schemas.microsoft.com/office/drawing/2014/main" id="{D881AA08-DC74-4FF2-9AB9-66ED79AE06B9}"/>
              </a:ext>
            </a:extLst>
          </p:cNvPr>
          <p:cNvSpPr>
            <a:spLocks noGrp="1"/>
          </p:cNvSpPr>
          <p:nvPr>
            <p:ph type="title"/>
          </p:nvPr>
        </p:nvSpPr>
        <p:spPr>
          <a:xfrm>
            <a:off x="8386591" y="1028834"/>
            <a:ext cx="2842451" cy="534241"/>
          </a:xfrm>
        </p:spPr>
        <p:txBody>
          <a:bodyPr/>
          <a:lstStyle/>
          <a:p>
            <a:r>
              <a:rPr lang="es-EC" sz="2400" dirty="0"/>
              <a:t>Factores Macroentorno</a:t>
            </a:r>
          </a:p>
        </p:txBody>
      </p:sp>
      <p:sp>
        <p:nvSpPr>
          <p:cNvPr id="71" name="Título 1">
            <a:extLst>
              <a:ext uri="{FF2B5EF4-FFF2-40B4-BE49-F238E27FC236}">
                <a16:creationId xmlns:a16="http://schemas.microsoft.com/office/drawing/2014/main" id="{A1680EF0-D76B-4453-869F-012F4F0F91C3}"/>
              </a:ext>
            </a:extLst>
          </p:cNvPr>
          <p:cNvSpPr txBox="1">
            <a:spLocks/>
          </p:cNvSpPr>
          <p:nvPr/>
        </p:nvSpPr>
        <p:spPr bwMode="gray">
          <a:xfrm>
            <a:off x="8315158" y="3919910"/>
            <a:ext cx="2842451" cy="53424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dirty="0"/>
              <a:t>Factores Microentorno</a:t>
            </a:r>
          </a:p>
        </p:txBody>
      </p:sp>
      <p:sp>
        <p:nvSpPr>
          <p:cNvPr id="72" name="Marcador de contenido 2">
            <a:extLst>
              <a:ext uri="{FF2B5EF4-FFF2-40B4-BE49-F238E27FC236}">
                <a16:creationId xmlns:a16="http://schemas.microsoft.com/office/drawing/2014/main" id="{65958F01-E657-4BF0-B5E9-4DC67D54BE60}"/>
              </a:ext>
            </a:extLst>
          </p:cNvPr>
          <p:cNvSpPr txBox="1">
            <a:spLocks/>
          </p:cNvSpPr>
          <p:nvPr/>
        </p:nvSpPr>
        <p:spPr>
          <a:xfrm>
            <a:off x="8339110" y="4599342"/>
            <a:ext cx="3429558" cy="1757075"/>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nSpc>
                <a:spcPct val="200000"/>
              </a:lnSpc>
              <a:spcAft>
                <a:spcPts val="1000"/>
              </a:spcAft>
              <a:buFont typeface="Symbol" panose="05050102010706020507" pitchFamily="18" charset="2"/>
              <a:buChar char=""/>
            </a:pPr>
            <a:r>
              <a:rPr lang="es-419" dirty="0">
                <a:solidFill>
                  <a:schemeClr val="bg1"/>
                </a:solidFill>
                <a:latin typeface="Arial" panose="020B0604020202020204" pitchFamily="34" charset="0"/>
              </a:rPr>
              <a:t>Estructura orgánica y de procesos</a:t>
            </a:r>
          </a:p>
          <a:p>
            <a:pPr>
              <a:lnSpc>
                <a:spcPct val="200000"/>
              </a:lnSpc>
              <a:spcAft>
                <a:spcPts val="1000"/>
              </a:spcAft>
              <a:buFont typeface="Symbol" panose="05050102010706020507" pitchFamily="18" charset="2"/>
              <a:buChar char=""/>
            </a:pPr>
            <a:r>
              <a:rPr lang="es-419" dirty="0">
                <a:solidFill>
                  <a:schemeClr val="bg1"/>
                </a:solidFill>
                <a:latin typeface="Arial" panose="020B0604020202020204" pitchFamily="34" charset="0"/>
              </a:rPr>
              <a:t>Clientes</a:t>
            </a:r>
            <a:endParaRPr lang="es-EC" dirty="0">
              <a:solidFill>
                <a:schemeClr val="bg1"/>
              </a:solidFill>
              <a:latin typeface="Arial" panose="020B0604020202020204" pitchFamily="34" charset="0"/>
            </a:endParaRPr>
          </a:p>
          <a:p>
            <a:pPr>
              <a:lnSpc>
                <a:spcPct val="200000"/>
              </a:lnSpc>
              <a:spcAft>
                <a:spcPts val="1000"/>
              </a:spcAft>
              <a:buFont typeface="Symbol" panose="05050102010706020507" pitchFamily="18" charset="2"/>
              <a:buChar char=""/>
            </a:pPr>
            <a:r>
              <a:rPr lang="es-419" sz="1800" dirty="0">
                <a:solidFill>
                  <a:schemeClr val="bg1"/>
                </a:solidFill>
                <a:effectLst/>
                <a:latin typeface="Arial" panose="020B0604020202020204" pitchFamily="34" charset="0"/>
                <a:ea typeface="Calibri" panose="020F0502020204030204" pitchFamily="34" charset="0"/>
              </a:rPr>
              <a:t>Servicios</a:t>
            </a:r>
            <a:endParaRPr lang="es-EC" sz="1200" dirty="0">
              <a:solidFill>
                <a:schemeClr val="bg1"/>
              </a:solidFill>
            </a:endParaRPr>
          </a:p>
        </p:txBody>
      </p:sp>
    </p:spTree>
    <p:extLst>
      <p:ext uri="{BB962C8B-B14F-4D97-AF65-F5344CB8AC3E}">
        <p14:creationId xmlns:p14="http://schemas.microsoft.com/office/powerpoint/2010/main" val="3450559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F973B4C-DC05-4778-BC91-F0A24A225432}"/>
              </a:ext>
            </a:extLst>
          </p:cNvPr>
          <p:cNvSpPr txBox="1">
            <a:spLocks/>
          </p:cNvSpPr>
          <p:nvPr/>
        </p:nvSpPr>
        <p:spPr>
          <a:xfrm>
            <a:off x="648383" y="527538"/>
            <a:ext cx="9339678" cy="70696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DESARROLLO Y DEFINICIÓN ESTRATÉGICA</a:t>
            </a:r>
          </a:p>
        </p:txBody>
      </p:sp>
      <p:sp>
        <p:nvSpPr>
          <p:cNvPr id="8" name="Título 7">
            <a:extLst>
              <a:ext uri="{FF2B5EF4-FFF2-40B4-BE49-F238E27FC236}">
                <a16:creationId xmlns:a16="http://schemas.microsoft.com/office/drawing/2014/main" id="{25B13E32-2267-4994-AFD3-4FE224F3716A}"/>
              </a:ext>
            </a:extLst>
          </p:cNvPr>
          <p:cNvSpPr>
            <a:spLocks noGrp="1"/>
          </p:cNvSpPr>
          <p:nvPr>
            <p:ph type="title"/>
          </p:nvPr>
        </p:nvSpPr>
        <p:spPr>
          <a:xfrm>
            <a:off x="2339600" y="1234502"/>
            <a:ext cx="8761413" cy="706964"/>
          </a:xfrm>
        </p:spPr>
        <p:txBody>
          <a:bodyPr/>
          <a:lstStyle/>
          <a:p>
            <a:r>
              <a:rPr lang="es-EC" dirty="0"/>
              <a:t>Despliegue de misión, visión y valores</a:t>
            </a:r>
          </a:p>
        </p:txBody>
      </p:sp>
      <p:pic>
        <p:nvPicPr>
          <p:cNvPr id="9" name="Imagen 8">
            <a:extLst>
              <a:ext uri="{FF2B5EF4-FFF2-40B4-BE49-F238E27FC236}">
                <a16:creationId xmlns:a16="http://schemas.microsoft.com/office/drawing/2014/main" id="{B866AAD2-0ED6-4606-B31E-48F167CF1FFC}"/>
              </a:ext>
            </a:extLst>
          </p:cNvPr>
          <p:cNvPicPr>
            <a:picLocks noChangeAspect="1"/>
          </p:cNvPicPr>
          <p:nvPr/>
        </p:nvPicPr>
        <p:blipFill rotWithShape="1">
          <a:blip r:embed="rId2">
            <a:extLst>
              <a:ext uri="{28A0092B-C50C-407E-A947-70E740481C1C}">
                <a14:useLocalDpi xmlns:a14="http://schemas.microsoft.com/office/drawing/2010/main" val="0"/>
              </a:ext>
            </a:extLst>
          </a:blip>
          <a:srcRect t="66375" b="13049"/>
          <a:stretch/>
        </p:blipFill>
        <p:spPr bwMode="auto">
          <a:xfrm>
            <a:off x="434178" y="4565051"/>
            <a:ext cx="7246781" cy="17654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78D34201-3775-4EEC-8929-67BBB7C19E93}"/>
              </a:ext>
            </a:extLst>
          </p:cNvPr>
          <p:cNvPicPr>
            <a:picLocks noChangeAspect="1"/>
          </p:cNvPicPr>
          <p:nvPr/>
        </p:nvPicPr>
        <p:blipFill rotWithShape="1">
          <a:blip r:embed="rId3">
            <a:extLst>
              <a:ext uri="{28A0092B-C50C-407E-A947-70E740481C1C}">
                <a14:useLocalDpi xmlns:a14="http://schemas.microsoft.com/office/drawing/2010/main" val="0"/>
              </a:ext>
            </a:extLst>
          </a:blip>
          <a:srcRect t="65817" b="15811"/>
          <a:stretch/>
        </p:blipFill>
        <p:spPr bwMode="auto">
          <a:xfrm>
            <a:off x="434178" y="2502432"/>
            <a:ext cx="7246781" cy="1906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B7BC6FFA-0075-4DE3-9A91-223E75C3FEA7}"/>
              </a:ext>
            </a:extLst>
          </p:cNvPr>
          <p:cNvPicPr>
            <a:picLocks noChangeAspect="1"/>
          </p:cNvPicPr>
          <p:nvPr/>
        </p:nvPicPr>
        <p:blipFill rotWithShape="1">
          <a:blip r:embed="rId4">
            <a:extLst>
              <a:ext uri="{28A0092B-C50C-407E-A947-70E740481C1C}">
                <a14:useLocalDpi xmlns:a14="http://schemas.microsoft.com/office/drawing/2010/main" val="0"/>
              </a:ext>
            </a:extLst>
          </a:blip>
          <a:srcRect t="28344" r="49518"/>
          <a:stretch/>
        </p:blipFill>
        <p:spPr bwMode="auto">
          <a:xfrm>
            <a:off x="8020301" y="2497101"/>
            <a:ext cx="3737521" cy="39113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47571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5945479F-2C7B-4DFA-A268-A67E0F469599}"/>
              </a:ext>
            </a:extLst>
          </p:cNvPr>
          <p:cNvSpPr>
            <a:spLocks noGrp="1"/>
          </p:cNvSpPr>
          <p:nvPr>
            <p:ph type="subTitle" idx="1"/>
          </p:nvPr>
        </p:nvSpPr>
        <p:spPr>
          <a:xfrm>
            <a:off x="8296260" y="2376285"/>
            <a:ext cx="2294241" cy="1622322"/>
          </a:xfrm>
        </p:spPr>
        <p:txBody>
          <a:bodyPr>
            <a:normAutofit/>
          </a:bodyPr>
          <a:lstStyle/>
          <a:p>
            <a:r>
              <a:rPr lang="es-EC" dirty="0"/>
              <a:t>Despliegue de objetivos GENERALES Y ESPECÍFICOS</a:t>
            </a:r>
          </a:p>
        </p:txBody>
      </p:sp>
      <p:grpSp>
        <p:nvGrpSpPr>
          <p:cNvPr id="24" name="Group 23">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5" name="Rectangle 24">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7"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19" name="Imagen 18">
            <a:extLst>
              <a:ext uri="{FF2B5EF4-FFF2-40B4-BE49-F238E27FC236}">
                <a16:creationId xmlns:a16="http://schemas.microsoft.com/office/drawing/2014/main" id="{4CE66B12-CA89-4071-B461-379E099EF006}"/>
              </a:ext>
            </a:extLst>
          </p:cNvPr>
          <p:cNvPicPr>
            <a:picLocks noChangeAspect="1"/>
          </p:cNvPicPr>
          <p:nvPr/>
        </p:nvPicPr>
        <p:blipFill>
          <a:blip r:embed="rId2"/>
          <a:stretch>
            <a:fillRect/>
          </a:stretch>
        </p:blipFill>
        <p:spPr>
          <a:xfrm>
            <a:off x="241649" y="165662"/>
            <a:ext cx="7759351" cy="5939863"/>
          </a:xfrm>
          <a:prstGeom prst="rect">
            <a:avLst/>
          </a:prstGeom>
        </p:spPr>
      </p:pic>
    </p:spTree>
    <p:extLst>
      <p:ext uri="{BB962C8B-B14F-4D97-AF65-F5344CB8AC3E}">
        <p14:creationId xmlns:p14="http://schemas.microsoft.com/office/powerpoint/2010/main" val="373007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5945479F-2C7B-4DFA-A268-A67E0F469599}"/>
              </a:ext>
            </a:extLst>
          </p:cNvPr>
          <p:cNvSpPr>
            <a:spLocks noGrp="1"/>
          </p:cNvSpPr>
          <p:nvPr>
            <p:ph type="subTitle" idx="1"/>
          </p:nvPr>
        </p:nvSpPr>
        <p:spPr>
          <a:xfrm>
            <a:off x="8462306" y="2181840"/>
            <a:ext cx="3161016" cy="1622322"/>
          </a:xfrm>
        </p:spPr>
        <p:txBody>
          <a:bodyPr>
            <a:normAutofit/>
          </a:bodyPr>
          <a:lstStyle/>
          <a:p>
            <a:r>
              <a:rPr lang="es-EC" dirty="0"/>
              <a:t>Despliegue de INDICADORES </a:t>
            </a:r>
          </a:p>
          <a:p>
            <a:r>
              <a:rPr lang="es-EC" dirty="0"/>
              <a:t>MENSUALES</a:t>
            </a:r>
          </a:p>
        </p:txBody>
      </p:sp>
      <p:grpSp>
        <p:nvGrpSpPr>
          <p:cNvPr id="9" name="Group 8">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0" name="Rectangle 9">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4" name="Imagen 3">
            <a:extLst>
              <a:ext uri="{FF2B5EF4-FFF2-40B4-BE49-F238E27FC236}">
                <a16:creationId xmlns:a16="http://schemas.microsoft.com/office/drawing/2014/main" id="{EFD8513C-FA41-4F9C-8F76-990477C2375E}"/>
              </a:ext>
            </a:extLst>
          </p:cNvPr>
          <p:cNvPicPr>
            <a:picLocks noChangeAspect="1"/>
          </p:cNvPicPr>
          <p:nvPr/>
        </p:nvPicPr>
        <p:blipFill rotWithShape="1">
          <a:blip r:embed="rId2"/>
          <a:srcRect l="15461" r="38841"/>
          <a:stretch/>
        </p:blipFill>
        <p:spPr>
          <a:xfrm>
            <a:off x="1158949" y="1422275"/>
            <a:ext cx="5761525" cy="4013449"/>
          </a:xfrm>
          <a:prstGeom prst="rect">
            <a:avLst/>
          </a:prstGeom>
        </p:spPr>
      </p:pic>
    </p:spTree>
    <p:extLst>
      <p:ext uri="{BB962C8B-B14F-4D97-AF65-F5344CB8AC3E}">
        <p14:creationId xmlns:p14="http://schemas.microsoft.com/office/powerpoint/2010/main" val="2246415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5945479F-2C7B-4DFA-A268-A67E0F469599}"/>
              </a:ext>
            </a:extLst>
          </p:cNvPr>
          <p:cNvSpPr>
            <a:spLocks noGrp="1"/>
          </p:cNvSpPr>
          <p:nvPr>
            <p:ph type="subTitle" idx="1"/>
          </p:nvPr>
        </p:nvSpPr>
        <p:spPr>
          <a:xfrm>
            <a:off x="8462306" y="1806678"/>
            <a:ext cx="3161016" cy="1622322"/>
          </a:xfrm>
        </p:spPr>
        <p:txBody>
          <a:bodyPr>
            <a:normAutofit/>
          </a:bodyPr>
          <a:lstStyle/>
          <a:p>
            <a:r>
              <a:rPr lang="es-EC" dirty="0"/>
              <a:t>Despliegue de INDICADORES </a:t>
            </a:r>
          </a:p>
          <a:p>
            <a:r>
              <a:rPr lang="es-EC" dirty="0"/>
              <a:t>TRIMESTRALES</a:t>
            </a:r>
          </a:p>
        </p:txBody>
      </p:sp>
      <p:grpSp>
        <p:nvGrpSpPr>
          <p:cNvPr id="14" name="Group 9">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1" name="Rectangle 10">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5" name="Imagen 4">
            <a:extLst>
              <a:ext uri="{FF2B5EF4-FFF2-40B4-BE49-F238E27FC236}">
                <a16:creationId xmlns:a16="http://schemas.microsoft.com/office/drawing/2014/main" id="{7D9D5352-80DC-439C-A1D1-F91C44537EDE}"/>
              </a:ext>
            </a:extLst>
          </p:cNvPr>
          <p:cNvPicPr>
            <a:picLocks noChangeAspect="1"/>
          </p:cNvPicPr>
          <p:nvPr/>
        </p:nvPicPr>
        <p:blipFill rotWithShape="1">
          <a:blip r:embed="rId2"/>
          <a:srcRect l="15365" r="38777"/>
          <a:stretch/>
        </p:blipFill>
        <p:spPr>
          <a:xfrm>
            <a:off x="984243" y="1806678"/>
            <a:ext cx="6109877" cy="2702986"/>
          </a:xfrm>
          <a:prstGeom prst="rect">
            <a:avLst/>
          </a:prstGeom>
        </p:spPr>
      </p:pic>
    </p:spTree>
    <p:extLst>
      <p:ext uri="{BB962C8B-B14F-4D97-AF65-F5344CB8AC3E}">
        <p14:creationId xmlns:p14="http://schemas.microsoft.com/office/powerpoint/2010/main" val="38650269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4029</TotalTime>
  <Words>958</Words>
  <Application>Microsoft Office PowerPoint</Application>
  <PresentationFormat>Panorámica</PresentationFormat>
  <Paragraphs>65</Paragraphs>
  <Slides>19</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19</vt:i4>
      </vt:variant>
    </vt:vector>
  </HeadingPairs>
  <TitlesOfParts>
    <vt:vector size="27" baseType="lpstr">
      <vt:lpstr>arial</vt:lpstr>
      <vt:lpstr>arial</vt:lpstr>
      <vt:lpstr>Calibri</vt:lpstr>
      <vt:lpstr>Century Gothic</vt:lpstr>
      <vt:lpstr>Symbol</vt:lpstr>
      <vt:lpstr>Wingdings</vt:lpstr>
      <vt:lpstr>Wingdings 3</vt:lpstr>
      <vt:lpstr>Sala de reuniones Ion</vt:lpstr>
      <vt:lpstr>Presentación de PowerPoint</vt:lpstr>
      <vt:lpstr>El problema</vt:lpstr>
      <vt:lpstr>Objetivos</vt:lpstr>
      <vt:lpstr>CUMPLIMIENTO  DE  OBJETIVOS</vt:lpstr>
      <vt:lpstr>Factores Macroentorno</vt:lpstr>
      <vt:lpstr>Despliegue de misión, visión y valores</vt:lpstr>
      <vt:lpstr>Presentación de PowerPoint</vt:lpstr>
      <vt:lpstr>Presentación de PowerPoint</vt:lpstr>
      <vt:lpstr>Presentación de PowerPoint</vt:lpstr>
      <vt:lpstr>Presentación de PowerPoint</vt:lpstr>
      <vt:lpstr>Presentación de PowerPoint</vt:lpstr>
      <vt:lpstr>MAPA ESTRATÉGICO </vt:lpstr>
      <vt:lpstr>MODELO DE SEGUIMIENTO Y CONTROL</vt:lpstr>
      <vt:lpstr>CONCLUSIONES</vt:lpstr>
      <vt:lpstr>CONCLUSIONES</vt:lpstr>
      <vt:lpstr>CONCLUSIONES</vt:lpstr>
      <vt:lpstr>RECOMENDACIONES</vt:lpstr>
      <vt:lpstr>RECOMENDACIONES</vt:lpstr>
      <vt:lpstr> “Lo que no se define no se puede medir. Lo que no se mide, no se puede mejorar. Lo que no se mejora, se degrada siempre”.  William Thomson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Villagomez</dc:creator>
  <cp:lastModifiedBy>Gabriela Villagomez</cp:lastModifiedBy>
  <cp:revision>61</cp:revision>
  <dcterms:created xsi:type="dcterms:W3CDTF">2021-11-01T17:22:36Z</dcterms:created>
  <dcterms:modified xsi:type="dcterms:W3CDTF">2021-12-17T11:50:14Z</dcterms:modified>
</cp:coreProperties>
</file>