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4" r:id="rId7"/>
    <p:sldId id="265" r:id="rId8"/>
    <p:sldId id="266" r:id="rId9"/>
    <p:sldId id="263" r:id="rId10"/>
    <p:sldId id="267" r:id="rId11"/>
    <p:sldId id="269" r:id="rId12"/>
    <p:sldId id="270" r:id="rId13"/>
    <p:sldId id="275" r:id="rId14"/>
    <p:sldId id="276" r:id="rId15"/>
    <p:sldId id="272" r:id="rId16"/>
    <p:sldId id="277" r:id="rId17"/>
    <p:sldId id="273" r:id="rId18"/>
    <p:sldId id="274"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420"/>
    <a:srgbClr val="476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3429C-A817-4A28-B123-5D84F25F34B1}" type="doc">
      <dgm:prSet loTypeId="urn:microsoft.com/office/officeart/2005/8/layout/hList3" loCatId="list" qsTypeId="urn:microsoft.com/office/officeart/2005/8/quickstyle/3d2" qsCatId="3D" csTypeId="urn:microsoft.com/office/officeart/2005/8/colors/accent3_2" csCatId="accent3" phldr="1"/>
      <dgm:spPr/>
      <dgm:t>
        <a:bodyPr/>
        <a:lstStyle/>
        <a:p>
          <a:endParaRPr lang="es-EC"/>
        </a:p>
      </dgm:t>
    </dgm:pt>
    <dgm:pt modelId="{4FBD9307-758A-4A11-8938-1A33993FB066}">
      <dgm:prSet phldrT="[Texto]" custT="1"/>
      <dgm:spPr>
        <a:solidFill>
          <a:schemeClr val="accent2"/>
        </a:solidFill>
      </dgm:spPr>
      <dgm:t>
        <a:bodyPr/>
        <a:lstStyle/>
        <a:p>
          <a:pPr algn="l"/>
          <a:r>
            <a:rPr lang="es-EC" sz="2800" b="1" dirty="0"/>
            <a:t>Objetivo general</a:t>
          </a:r>
        </a:p>
        <a:p>
          <a:pPr algn="l"/>
          <a:r>
            <a:rPr lang="es-EC" sz="2000" b="0" dirty="0"/>
            <a:t>Optimizar los procesos agregadores de valor de la empresa consultora.</a:t>
          </a:r>
        </a:p>
        <a:p>
          <a:pPr algn="l"/>
          <a:endParaRPr lang="es-EC" sz="2000" b="0" dirty="0"/>
        </a:p>
      </dgm:t>
    </dgm:pt>
    <dgm:pt modelId="{966AB271-659D-4B3E-AE7C-93C97A719D24}" type="parTrans" cxnId="{2AB8F443-8E2C-4981-A031-D2E50EE35622}">
      <dgm:prSet/>
      <dgm:spPr/>
      <dgm:t>
        <a:bodyPr/>
        <a:lstStyle/>
        <a:p>
          <a:endParaRPr lang="es-EC"/>
        </a:p>
      </dgm:t>
    </dgm:pt>
    <dgm:pt modelId="{3072A63E-D6E0-4E8D-8957-6949F0A296F0}" type="sibTrans" cxnId="{2AB8F443-8E2C-4981-A031-D2E50EE35622}">
      <dgm:prSet/>
      <dgm:spPr/>
      <dgm:t>
        <a:bodyPr/>
        <a:lstStyle/>
        <a:p>
          <a:endParaRPr lang="es-EC"/>
        </a:p>
      </dgm:t>
    </dgm:pt>
    <dgm:pt modelId="{B8613339-DE14-4686-AC0D-643487364300}">
      <dgm:prSet phldrT="[Texto]" custT="1"/>
      <dgm:spPr>
        <a:solidFill>
          <a:schemeClr val="accent2">
            <a:lumMod val="60000"/>
            <a:lumOff val="40000"/>
          </a:schemeClr>
        </a:solidFill>
      </dgm:spPr>
      <dgm:t>
        <a:bodyPr/>
        <a:lstStyle/>
        <a:p>
          <a:pPr>
            <a:lnSpc>
              <a:spcPct val="100000"/>
            </a:lnSpc>
            <a:buFont typeface="Symbol" panose="05050102010706020507" pitchFamily="18" charset="2"/>
            <a:buChar char=""/>
          </a:pPr>
          <a:endParaRPr lang="es-EC" sz="2000" dirty="0"/>
        </a:p>
        <a:p>
          <a:pPr>
            <a:lnSpc>
              <a:spcPct val="100000"/>
            </a:lnSpc>
            <a:buFont typeface="Symbol" panose="05050102010706020507" pitchFamily="18" charset="2"/>
            <a:buChar char=""/>
          </a:pPr>
          <a:r>
            <a:rPr lang="es-EC" sz="2000" dirty="0"/>
            <a:t>Realizar un diagnóstico de la situación actual del </a:t>
          </a:r>
          <a:r>
            <a:rPr lang="es-EC" sz="2000" b="0" dirty="0"/>
            <a:t>sistema de gestión por procesos </a:t>
          </a:r>
          <a:r>
            <a:rPr lang="es-EC" sz="2000" dirty="0"/>
            <a:t>de la empresa consultora.</a:t>
          </a:r>
        </a:p>
      </dgm:t>
    </dgm:pt>
    <dgm:pt modelId="{252C781D-6BBD-4DF1-A533-E349A73647B1}" type="parTrans" cxnId="{CCDB9CD8-274E-495E-93AB-ED4451A01DA6}">
      <dgm:prSet/>
      <dgm:spPr/>
      <dgm:t>
        <a:bodyPr/>
        <a:lstStyle/>
        <a:p>
          <a:endParaRPr lang="es-EC"/>
        </a:p>
      </dgm:t>
    </dgm:pt>
    <dgm:pt modelId="{749D03CE-CC55-4ECA-8DED-BB47FB5C5806}" type="sibTrans" cxnId="{CCDB9CD8-274E-495E-93AB-ED4451A01DA6}">
      <dgm:prSet/>
      <dgm:spPr/>
      <dgm:t>
        <a:bodyPr/>
        <a:lstStyle/>
        <a:p>
          <a:endParaRPr lang="es-EC"/>
        </a:p>
      </dgm:t>
    </dgm:pt>
    <dgm:pt modelId="{AE926C3B-6DD5-4FD7-ACC3-CFCC93B6AF9C}">
      <dgm:prSet phldrT="[Texto]" custT="1"/>
      <dgm:spPr>
        <a:solidFill>
          <a:schemeClr val="accent2">
            <a:lumMod val="60000"/>
            <a:lumOff val="40000"/>
          </a:schemeClr>
        </a:solidFill>
      </dgm:spPr>
      <dgm:t>
        <a:bodyPr/>
        <a:lstStyle/>
        <a:p>
          <a:pPr>
            <a:buFont typeface="Symbol" panose="05050102010706020507" pitchFamily="18" charset="2"/>
            <a:buChar char=""/>
          </a:pPr>
          <a:endParaRPr lang="es-EC" sz="2000" kern="1200" dirty="0">
            <a:latin typeface="Trebuchet MS" panose="020B0603020202020204"/>
            <a:ea typeface="+mn-ea"/>
            <a:cs typeface="+mn-cs"/>
          </a:endParaRPr>
        </a:p>
        <a:p>
          <a:pPr>
            <a:buFont typeface="Symbol" panose="05050102010706020507" pitchFamily="18" charset="2"/>
            <a:buChar char=""/>
          </a:pPr>
          <a:endParaRPr lang="es-EC" sz="2000" kern="1200" dirty="0">
            <a:latin typeface="Trebuchet MS" panose="020B0603020202020204"/>
            <a:ea typeface="+mn-ea"/>
            <a:cs typeface="+mn-cs"/>
          </a:endParaRPr>
        </a:p>
        <a:p>
          <a:pPr>
            <a:buFont typeface="Symbol" panose="05050102010706020507" pitchFamily="18" charset="2"/>
            <a:buChar char=""/>
          </a:pPr>
          <a:r>
            <a:rPr lang="es-EC" sz="2000" kern="1200" dirty="0">
              <a:latin typeface="Trebuchet MS" panose="020B0603020202020204"/>
              <a:ea typeface="+mn-ea"/>
              <a:cs typeface="+mn-cs"/>
            </a:rPr>
            <a:t>Priorizar los procesos de la empresa consultora.</a:t>
          </a:r>
        </a:p>
      </dgm:t>
    </dgm:pt>
    <dgm:pt modelId="{94A56936-E4D7-4B7F-907A-6DB7B25789B5}" type="parTrans" cxnId="{F0E6D3EC-D33E-4D5C-8F8B-AEE53B77C5CA}">
      <dgm:prSet/>
      <dgm:spPr/>
      <dgm:t>
        <a:bodyPr/>
        <a:lstStyle/>
        <a:p>
          <a:endParaRPr lang="es-EC"/>
        </a:p>
      </dgm:t>
    </dgm:pt>
    <dgm:pt modelId="{20F3EB65-ECDE-4514-BCB0-89D5CEB332AE}" type="sibTrans" cxnId="{F0E6D3EC-D33E-4D5C-8F8B-AEE53B77C5CA}">
      <dgm:prSet/>
      <dgm:spPr/>
      <dgm:t>
        <a:bodyPr/>
        <a:lstStyle/>
        <a:p>
          <a:endParaRPr lang="es-EC"/>
        </a:p>
      </dgm:t>
    </dgm:pt>
    <dgm:pt modelId="{14A466A4-5B31-4055-9D53-6A234D977D9D}">
      <dgm:prSet phldrT="[Texto]" custT="1"/>
      <dgm:spPr>
        <a:solidFill>
          <a:schemeClr val="accent2">
            <a:lumMod val="60000"/>
            <a:lumOff val="40000"/>
          </a:schemeClr>
        </a:solidFill>
      </dgm:spPr>
      <dgm:t>
        <a:bodyPr/>
        <a:lstStyle/>
        <a:p>
          <a:pPr>
            <a:buFont typeface="Symbol" panose="05050102010706020507" pitchFamily="18" charset="2"/>
            <a:buChar char=""/>
          </a:pPr>
          <a:endParaRPr lang="es-EC" sz="2000" kern="1200" dirty="0">
            <a:latin typeface="Trebuchet MS" panose="020B0603020202020204"/>
            <a:ea typeface="+mn-ea"/>
            <a:cs typeface="+mn-cs"/>
          </a:endParaRPr>
        </a:p>
        <a:p>
          <a:pPr>
            <a:buFont typeface="Symbol" panose="05050102010706020507" pitchFamily="18" charset="2"/>
            <a:buChar char=""/>
          </a:pPr>
          <a:endParaRPr lang="es-EC" sz="2000" kern="1200" dirty="0">
            <a:latin typeface="Trebuchet MS" panose="020B0603020202020204"/>
            <a:ea typeface="+mn-ea"/>
            <a:cs typeface="+mn-cs"/>
          </a:endParaRPr>
        </a:p>
        <a:p>
          <a:pPr>
            <a:buFont typeface="Symbol" panose="05050102010706020507" pitchFamily="18" charset="2"/>
            <a:buChar char=""/>
          </a:pPr>
          <a:r>
            <a:rPr lang="es-EC" sz="2000" kern="1200" dirty="0">
              <a:latin typeface="Trebuchet MS" panose="020B0603020202020204"/>
              <a:ea typeface="+mn-ea"/>
              <a:cs typeface="+mn-cs"/>
            </a:rPr>
            <a:t>Evidenciar los resultados de la optimización de los procesos agregadores de valor de la empresa consultora.</a:t>
          </a:r>
        </a:p>
      </dgm:t>
    </dgm:pt>
    <dgm:pt modelId="{5E2E7A37-B4BD-4C13-8BD9-9AB3EB2CFF7E}" type="parTrans" cxnId="{480BB3BA-98E0-4DC5-9BA1-081A844AEAA9}">
      <dgm:prSet/>
      <dgm:spPr/>
      <dgm:t>
        <a:bodyPr/>
        <a:lstStyle/>
        <a:p>
          <a:endParaRPr lang="es-EC"/>
        </a:p>
      </dgm:t>
    </dgm:pt>
    <dgm:pt modelId="{CB361407-86FC-46B5-A8FE-EA9431CC38B1}" type="sibTrans" cxnId="{480BB3BA-98E0-4DC5-9BA1-081A844AEAA9}">
      <dgm:prSet/>
      <dgm:spPr/>
      <dgm:t>
        <a:bodyPr/>
        <a:lstStyle/>
        <a:p>
          <a:endParaRPr lang="es-EC"/>
        </a:p>
      </dgm:t>
    </dgm:pt>
    <dgm:pt modelId="{EC48AFC3-63F7-4110-BFD7-17F903185AD5}" type="pres">
      <dgm:prSet presAssocID="{7C53429C-A817-4A28-B123-5D84F25F34B1}" presName="composite" presStyleCnt="0">
        <dgm:presLayoutVars>
          <dgm:chMax val="1"/>
          <dgm:dir/>
          <dgm:resizeHandles val="exact"/>
        </dgm:presLayoutVars>
      </dgm:prSet>
      <dgm:spPr/>
    </dgm:pt>
    <dgm:pt modelId="{7AE4CC3A-D0F7-48C3-BE94-BB08260A136D}" type="pres">
      <dgm:prSet presAssocID="{4FBD9307-758A-4A11-8938-1A33993FB066}" presName="roof" presStyleLbl="dkBgShp" presStyleIdx="0" presStyleCnt="2" custScaleY="162834" custLinFactNeighborY="-1246"/>
      <dgm:spPr/>
    </dgm:pt>
    <dgm:pt modelId="{262CD495-62EC-450C-B2A6-A4A9E5E665AF}" type="pres">
      <dgm:prSet presAssocID="{4FBD9307-758A-4A11-8938-1A33993FB066}" presName="pillars" presStyleCnt="0"/>
      <dgm:spPr/>
    </dgm:pt>
    <dgm:pt modelId="{BEF58812-3715-4C15-9CE8-1D3B5F9767F9}" type="pres">
      <dgm:prSet presAssocID="{4FBD9307-758A-4A11-8938-1A33993FB066}" presName="pillar1" presStyleLbl="node1" presStyleIdx="0" presStyleCnt="3" custLinFactNeighborX="-6018" custLinFactNeighborY="238">
        <dgm:presLayoutVars>
          <dgm:bulletEnabled val="1"/>
        </dgm:presLayoutVars>
      </dgm:prSet>
      <dgm:spPr/>
    </dgm:pt>
    <dgm:pt modelId="{1882B47C-54BB-4310-B46A-63DE53612441}" type="pres">
      <dgm:prSet presAssocID="{AE926C3B-6DD5-4FD7-ACC3-CFCC93B6AF9C}" presName="pillarX" presStyleLbl="node1" presStyleIdx="1" presStyleCnt="3">
        <dgm:presLayoutVars>
          <dgm:bulletEnabled val="1"/>
        </dgm:presLayoutVars>
      </dgm:prSet>
      <dgm:spPr/>
    </dgm:pt>
    <dgm:pt modelId="{0952EA5C-55B2-4680-8E15-E20D9262F976}" type="pres">
      <dgm:prSet presAssocID="{14A466A4-5B31-4055-9D53-6A234D977D9D}" presName="pillarX" presStyleLbl="node1" presStyleIdx="2" presStyleCnt="3">
        <dgm:presLayoutVars>
          <dgm:bulletEnabled val="1"/>
        </dgm:presLayoutVars>
      </dgm:prSet>
      <dgm:spPr/>
    </dgm:pt>
    <dgm:pt modelId="{F28B0926-C740-4C8A-92E9-AB8231F7906F}" type="pres">
      <dgm:prSet presAssocID="{4FBD9307-758A-4A11-8938-1A33993FB066}" presName="base" presStyleLbl="dkBgShp" presStyleIdx="1" presStyleCnt="2" custLinFactNeighborX="-2" custLinFactNeighborY="75957"/>
      <dgm:spPr>
        <a:solidFill>
          <a:schemeClr val="accent1">
            <a:lumMod val="60000"/>
            <a:lumOff val="40000"/>
          </a:schemeClr>
        </a:solidFill>
      </dgm:spPr>
    </dgm:pt>
  </dgm:ptLst>
  <dgm:cxnLst>
    <dgm:cxn modelId="{A6C9C15E-57BD-430A-8F7D-7D76C8D3AA77}" type="presOf" srcId="{7C53429C-A817-4A28-B123-5D84F25F34B1}" destId="{EC48AFC3-63F7-4110-BFD7-17F903185AD5}" srcOrd="0" destOrd="0" presId="urn:microsoft.com/office/officeart/2005/8/layout/hList3"/>
    <dgm:cxn modelId="{2AB8F443-8E2C-4981-A031-D2E50EE35622}" srcId="{7C53429C-A817-4A28-B123-5D84F25F34B1}" destId="{4FBD9307-758A-4A11-8938-1A33993FB066}" srcOrd="0" destOrd="0" parTransId="{966AB271-659D-4B3E-AE7C-93C97A719D24}" sibTransId="{3072A63E-D6E0-4E8D-8957-6949F0A296F0}"/>
    <dgm:cxn modelId="{8CD87672-E7D8-4025-BC5B-C058603C55DE}" type="presOf" srcId="{4FBD9307-758A-4A11-8938-1A33993FB066}" destId="{7AE4CC3A-D0F7-48C3-BE94-BB08260A136D}" srcOrd="0" destOrd="0" presId="urn:microsoft.com/office/officeart/2005/8/layout/hList3"/>
    <dgm:cxn modelId="{6F9FC478-9E18-4434-AF30-848E53DE2E99}" type="presOf" srcId="{B8613339-DE14-4686-AC0D-643487364300}" destId="{BEF58812-3715-4C15-9CE8-1D3B5F9767F9}" srcOrd="0" destOrd="0" presId="urn:microsoft.com/office/officeart/2005/8/layout/hList3"/>
    <dgm:cxn modelId="{B445ED91-209B-40BD-BB4D-4867DC3F30D0}" type="presOf" srcId="{14A466A4-5B31-4055-9D53-6A234D977D9D}" destId="{0952EA5C-55B2-4680-8E15-E20D9262F976}" srcOrd="0" destOrd="0" presId="urn:microsoft.com/office/officeart/2005/8/layout/hList3"/>
    <dgm:cxn modelId="{348F63A1-95B7-4D90-84CF-6169B4636899}" type="presOf" srcId="{AE926C3B-6DD5-4FD7-ACC3-CFCC93B6AF9C}" destId="{1882B47C-54BB-4310-B46A-63DE53612441}" srcOrd="0" destOrd="0" presId="urn:microsoft.com/office/officeart/2005/8/layout/hList3"/>
    <dgm:cxn modelId="{480BB3BA-98E0-4DC5-9BA1-081A844AEAA9}" srcId="{4FBD9307-758A-4A11-8938-1A33993FB066}" destId="{14A466A4-5B31-4055-9D53-6A234D977D9D}" srcOrd="2" destOrd="0" parTransId="{5E2E7A37-B4BD-4C13-8BD9-9AB3EB2CFF7E}" sibTransId="{CB361407-86FC-46B5-A8FE-EA9431CC38B1}"/>
    <dgm:cxn modelId="{CCDB9CD8-274E-495E-93AB-ED4451A01DA6}" srcId="{4FBD9307-758A-4A11-8938-1A33993FB066}" destId="{B8613339-DE14-4686-AC0D-643487364300}" srcOrd="0" destOrd="0" parTransId="{252C781D-6BBD-4DF1-A533-E349A73647B1}" sibTransId="{749D03CE-CC55-4ECA-8DED-BB47FB5C5806}"/>
    <dgm:cxn modelId="{F0E6D3EC-D33E-4D5C-8F8B-AEE53B77C5CA}" srcId="{4FBD9307-758A-4A11-8938-1A33993FB066}" destId="{AE926C3B-6DD5-4FD7-ACC3-CFCC93B6AF9C}" srcOrd="1" destOrd="0" parTransId="{94A56936-E4D7-4B7F-907A-6DB7B25789B5}" sibTransId="{20F3EB65-ECDE-4514-BCB0-89D5CEB332AE}"/>
    <dgm:cxn modelId="{5392A3ED-EC78-45E7-A4C7-B34A4ABAD4BE}" type="presParOf" srcId="{EC48AFC3-63F7-4110-BFD7-17F903185AD5}" destId="{7AE4CC3A-D0F7-48C3-BE94-BB08260A136D}" srcOrd="0" destOrd="0" presId="urn:microsoft.com/office/officeart/2005/8/layout/hList3"/>
    <dgm:cxn modelId="{117A3AB4-34DE-42F5-BFA2-F416196D1976}" type="presParOf" srcId="{EC48AFC3-63F7-4110-BFD7-17F903185AD5}" destId="{262CD495-62EC-450C-B2A6-A4A9E5E665AF}" srcOrd="1" destOrd="0" presId="urn:microsoft.com/office/officeart/2005/8/layout/hList3"/>
    <dgm:cxn modelId="{E7271F50-E139-4DE2-BFCA-F7F738BB9ADC}" type="presParOf" srcId="{262CD495-62EC-450C-B2A6-A4A9E5E665AF}" destId="{BEF58812-3715-4C15-9CE8-1D3B5F9767F9}" srcOrd="0" destOrd="0" presId="urn:microsoft.com/office/officeart/2005/8/layout/hList3"/>
    <dgm:cxn modelId="{FF617884-2163-47F4-97FA-ABB488F18C1F}" type="presParOf" srcId="{262CD495-62EC-450C-B2A6-A4A9E5E665AF}" destId="{1882B47C-54BB-4310-B46A-63DE53612441}" srcOrd="1" destOrd="0" presId="urn:microsoft.com/office/officeart/2005/8/layout/hList3"/>
    <dgm:cxn modelId="{5CB60087-50FC-440E-A13D-19BE08EC0F3F}" type="presParOf" srcId="{262CD495-62EC-450C-B2A6-A4A9E5E665AF}" destId="{0952EA5C-55B2-4680-8E15-E20D9262F976}" srcOrd="2" destOrd="0" presId="urn:microsoft.com/office/officeart/2005/8/layout/hList3"/>
    <dgm:cxn modelId="{F56EAEF5-74E9-42E4-84C7-BA061100848F}" type="presParOf" srcId="{EC48AFC3-63F7-4110-BFD7-17F903185AD5}" destId="{F28B0926-C740-4C8A-92E9-AB8231F7906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6E376-92D6-4D20-A42C-CACFECDBC36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77630743-4A16-443B-AFF7-A9F5702D999F}">
      <dgm:prSet/>
      <dgm:spPr/>
      <dgm:t>
        <a:bodyPr/>
        <a:lstStyle/>
        <a:p>
          <a:r>
            <a:rPr lang="en-US" dirty="0"/>
            <a:t>OPTIMIZACIONES</a:t>
          </a:r>
        </a:p>
      </dgm:t>
    </dgm:pt>
    <dgm:pt modelId="{723D682B-722D-4112-A009-CA1147BFF091}" type="parTrans" cxnId="{8B3B08A9-9701-4402-9CEB-3D954B4A4DE5}">
      <dgm:prSet/>
      <dgm:spPr/>
      <dgm:t>
        <a:bodyPr/>
        <a:lstStyle/>
        <a:p>
          <a:endParaRPr lang="en-US"/>
        </a:p>
      </dgm:t>
    </dgm:pt>
    <dgm:pt modelId="{4D23CC86-6496-41D5-8E42-DC567400BC73}" type="sibTrans" cxnId="{8B3B08A9-9701-4402-9CEB-3D954B4A4DE5}">
      <dgm:prSet/>
      <dgm:spPr/>
      <dgm:t>
        <a:bodyPr/>
        <a:lstStyle/>
        <a:p>
          <a:endParaRPr lang="en-US"/>
        </a:p>
      </dgm:t>
    </dgm:pt>
    <dgm:pt modelId="{3E409C1E-9133-4ADF-92B3-A0300D7E54CC}">
      <dgm:prSet/>
      <dgm:spPr/>
      <dgm:t>
        <a:bodyPr/>
        <a:lstStyle/>
        <a:p>
          <a:r>
            <a:rPr lang="es-EC"/>
            <a:t>Mapa de procesos</a:t>
          </a:r>
          <a:endParaRPr lang="en-US"/>
        </a:p>
      </dgm:t>
    </dgm:pt>
    <dgm:pt modelId="{17BB1872-0307-4F82-A406-5993752DF60A}" type="parTrans" cxnId="{27EF7651-8F58-4668-9CFA-9E1C48B6C161}">
      <dgm:prSet/>
      <dgm:spPr/>
      <dgm:t>
        <a:bodyPr/>
        <a:lstStyle/>
        <a:p>
          <a:endParaRPr lang="en-US"/>
        </a:p>
      </dgm:t>
    </dgm:pt>
    <dgm:pt modelId="{FA8099AD-6E6F-46C5-9D0B-224618B82641}" type="sibTrans" cxnId="{27EF7651-8F58-4668-9CFA-9E1C48B6C161}">
      <dgm:prSet/>
      <dgm:spPr/>
      <dgm:t>
        <a:bodyPr/>
        <a:lstStyle/>
        <a:p>
          <a:endParaRPr lang="en-US"/>
        </a:p>
      </dgm:t>
    </dgm:pt>
    <dgm:pt modelId="{83FED6D8-562B-4191-8E3E-5CA1632413C6}">
      <dgm:prSet/>
      <dgm:spPr/>
      <dgm:t>
        <a:bodyPr/>
        <a:lstStyle/>
        <a:p>
          <a:r>
            <a:rPr lang="es-EC"/>
            <a:t>Inventario de procesos</a:t>
          </a:r>
          <a:endParaRPr lang="en-US"/>
        </a:p>
      </dgm:t>
    </dgm:pt>
    <dgm:pt modelId="{3E4882D8-B11E-49DD-911F-E58A64E5B677}" type="parTrans" cxnId="{30E886C0-D2EB-4569-B314-362951A42205}">
      <dgm:prSet/>
      <dgm:spPr/>
      <dgm:t>
        <a:bodyPr/>
        <a:lstStyle/>
        <a:p>
          <a:endParaRPr lang="en-US"/>
        </a:p>
      </dgm:t>
    </dgm:pt>
    <dgm:pt modelId="{E14D95B3-B937-4C19-A770-0A37A343D6DB}" type="sibTrans" cxnId="{30E886C0-D2EB-4569-B314-362951A42205}">
      <dgm:prSet/>
      <dgm:spPr/>
      <dgm:t>
        <a:bodyPr/>
        <a:lstStyle/>
        <a:p>
          <a:endParaRPr lang="en-US"/>
        </a:p>
      </dgm:t>
    </dgm:pt>
    <dgm:pt modelId="{48D6AFB3-79D3-45F1-8FED-96EFE7266E69}">
      <dgm:prSet/>
      <dgm:spPr/>
      <dgm:t>
        <a:bodyPr/>
        <a:lstStyle/>
        <a:p>
          <a:r>
            <a:rPr lang="es-EC"/>
            <a:t>Caracterizaciones de procesos</a:t>
          </a:r>
          <a:endParaRPr lang="en-US"/>
        </a:p>
      </dgm:t>
    </dgm:pt>
    <dgm:pt modelId="{AABE0EB9-006E-4C24-932E-0DB53F2B676E}" type="parTrans" cxnId="{657BF8D8-A9A6-4E79-AC3F-1B67764F6547}">
      <dgm:prSet/>
      <dgm:spPr/>
      <dgm:t>
        <a:bodyPr/>
        <a:lstStyle/>
        <a:p>
          <a:endParaRPr lang="en-US"/>
        </a:p>
      </dgm:t>
    </dgm:pt>
    <dgm:pt modelId="{C53CBCF9-1DCC-474A-BE77-AB8CC9A0C707}" type="sibTrans" cxnId="{657BF8D8-A9A6-4E79-AC3F-1B67764F6547}">
      <dgm:prSet/>
      <dgm:spPr/>
      <dgm:t>
        <a:bodyPr/>
        <a:lstStyle/>
        <a:p>
          <a:endParaRPr lang="en-US"/>
        </a:p>
      </dgm:t>
    </dgm:pt>
    <dgm:pt modelId="{A3953446-E331-4A2A-971A-8F92F565F1C8}">
      <dgm:prSet/>
      <dgm:spPr/>
      <dgm:t>
        <a:bodyPr/>
        <a:lstStyle/>
        <a:p>
          <a:r>
            <a:rPr lang="es-EC"/>
            <a:t>Documentación de procesos</a:t>
          </a:r>
          <a:endParaRPr lang="en-US"/>
        </a:p>
      </dgm:t>
    </dgm:pt>
    <dgm:pt modelId="{6232A51A-4FDC-470E-939D-575ED90C9BA4}" type="parTrans" cxnId="{733A6FE7-E287-4D06-93A4-029D25A17960}">
      <dgm:prSet/>
      <dgm:spPr/>
      <dgm:t>
        <a:bodyPr/>
        <a:lstStyle/>
        <a:p>
          <a:endParaRPr lang="en-US"/>
        </a:p>
      </dgm:t>
    </dgm:pt>
    <dgm:pt modelId="{E88EEC93-3E8E-481D-9326-094C6F9AF41B}" type="sibTrans" cxnId="{733A6FE7-E287-4D06-93A4-029D25A17960}">
      <dgm:prSet/>
      <dgm:spPr/>
      <dgm:t>
        <a:bodyPr/>
        <a:lstStyle/>
        <a:p>
          <a:endParaRPr lang="en-US"/>
        </a:p>
      </dgm:t>
    </dgm:pt>
    <dgm:pt modelId="{798B5011-DBA1-4185-923E-DEB45E7C1775}">
      <dgm:prSet/>
      <dgm:spPr/>
      <dgm:t>
        <a:bodyPr/>
        <a:lstStyle/>
        <a:p>
          <a:r>
            <a:rPr lang="es-EC"/>
            <a:t>Diagramas de flujo</a:t>
          </a:r>
          <a:endParaRPr lang="en-US"/>
        </a:p>
      </dgm:t>
    </dgm:pt>
    <dgm:pt modelId="{CF66B6D1-7A4F-458B-992F-B07A10AFFDCB}" type="parTrans" cxnId="{4065F127-8E3D-4CB7-B7F6-AEEDE9C17F6D}">
      <dgm:prSet/>
      <dgm:spPr/>
      <dgm:t>
        <a:bodyPr/>
        <a:lstStyle/>
        <a:p>
          <a:endParaRPr lang="en-US"/>
        </a:p>
      </dgm:t>
    </dgm:pt>
    <dgm:pt modelId="{36AA8288-63C7-4CF2-95B2-1064BCCCA644}" type="sibTrans" cxnId="{4065F127-8E3D-4CB7-B7F6-AEEDE9C17F6D}">
      <dgm:prSet/>
      <dgm:spPr/>
      <dgm:t>
        <a:bodyPr/>
        <a:lstStyle/>
        <a:p>
          <a:endParaRPr lang="en-US"/>
        </a:p>
      </dgm:t>
    </dgm:pt>
    <dgm:pt modelId="{7F46B2B3-EF41-4094-8782-E4BFE8321FCF}">
      <dgm:prSet/>
      <dgm:spPr/>
      <dgm:t>
        <a:bodyPr/>
        <a:lstStyle/>
        <a:p>
          <a:r>
            <a:rPr lang="es-EC"/>
            <a:t>Indicadores </a:t>
          </a:r>
          <a:endParaRPr lang="en-US"/>
        </a:p>
      </dgm:t>
    </dgm:pt>
    <dgm:pt modelId="{646B301B-DA62-49BA-866E-6EE4EEFF6D0F}" type="parTrans" cxnId="{90564353-D32C-40E0-A665-FD6C10F05694}">
      <dgm:prSet/>
      <dgm:spPr/>
      <dgm:t>
        <a:bodyPr/>
        <a:lstStyle/>
        <a:p>
          <a:endParaRPr lang="en-US"/>
        </a:p>
      </dgm:t>
    </dgm:pt>
    <dgm:pt modelId="{75B2A6D1-C8A0-4FC0-A671-F693DB20D0DF}" type="sibTrans" cxnId="{90564353-D32C-40E0-A665-FD6C10F05694}">
      <dgm:prSet/>
      <dgm:spPr/>
      <dgm:t>
        <a:bodyPr/>
        <a:lstStyle/>
        <a:p>
          <a:endParaRPr lang="en-US"/>
        </a:p>
      </dgm:t>
    </dgm:pt>
    <dgm:pt modelId="{2D005AA1-C2AA-4163-9385-00D4F9A4958F}" type="pres">
      <dgm:prSet presAssocID="{9966E376-92D6-4D20-A42C-CACFECDBC365}" presName="Name0" presStyleCnt="0">
        <dgm:presLayoutVars>
          <dgm:dir/>
          <dgm:resizeHandles val="exact"/>
        </dgm:presLayoutVars>
      </dgm:prSet>
      <dgm:spPr/>
    </dgm:pt>
    <dgm:pt modelId="{12F891B6-B606-4CF6-9C3D-93A0FF8CAF2E}" type="pres">
      <dgm:prSet presAssocID="{9966E376-92D6-4D20-A42C-CACFECDBC365}" presName="cycle" presStyleCnt="0"/>
      <dgm:spPr/>
    </dgm:pt>
    <dgm:pt modelId="{2BCB8B84-004D-4B40-95D5-51F292CA6C01}" type="pres">
      <dgm:prSet presAssocID="{77630743-4A16-443B-AFF7-A9F5702D999F}" presName="nodeFirstNode" presStyleLbl="node1" presStyleIdx="0" presStyleCnt="7">
        <dgm:presLayoutVars>
          <dgm:bulletEnabled val="1"/>
        </dgm:presLayoutVars>
      </dgm:prSet>
      <dgm:spPr/>
    </dgm:pt>
    <dgm:pt modelId="{739A2EC2-27D8-4BB1-AD14-B35719ECA9D8}" type="pres">
      <dgm:prSet presAssocID="{4D23CC86-6496-41D5-8E42-DC567400BC73}" presName="sibTransFirstNode" presStyleLbl="bgShp" presStyleIdx="0" presStyleCnt="1"/>
      <dgm:spPr/>
    </dgm:pt>
    <dgm:pt modelId="{FB02022E-246D-4E0C-87EC-79A036DD3D74}" type="pres">
      <dgm:prSet presAssocID="{3E409C1E-9133-4ADF-92B3-A0300D7E54CC}" presName="nodeFollowingNodes" presStyleLbl="node1" presStyleIdx="1" presStyleCnt="7">
        <dgm:presLayoutVars>
          <dgm:bulletEnabled val="1"/>
        </dgm:presLayoutVars>
      </dgm:prSet>
      <dgm:spPr/>
    </dgm:pt>
    <dgm:pt modelId="{1772E70E-0A26-4CEE-9491-57BC14738707}" type="pres">
      <dgm:prSet presAssocID="{83FED6D8-562B-4191-8E3E-5CA1632413C6}" presName="nodeFollowingNodes" presStyleLbl="node1" presStyleIdx="2" presStyleCnt="7">
        <dgm:presLayoutVars>
          <dgm:bulletEnabled val="1"/>
        </dgm:presLayoutVars>
      </dgm:prSet>
      <dgm:spPr/>
    </dgm:pt>
    <dgm:pt modelId="{1FB53B0B-ECE2-44C7-BFA6-54F89BDB4A10}" type="pres">
      <dgm:prSet presAssocID="{48D6AFB3-79D3-45F1-8FED-96EFE7266E69}" presName="nodeFollowingNodes" presStyleLbl="node1" presStyleIdx="3" presStyleCnt="7">
        <dgm:presLayoutVars>
          <dgm:bulletEnabled val="1"/>
        </dgm:presLayoutVars>
      </dgm:prSet>
      <dgm:spPr/>
    </dgm:pt>
    <dgm:pt modelId="{4DADD74D-2537-4312-B3CF-18AB065FB93B}" type="pres">
      <dgm:prSet presAssocID="{A3953446-E331-4A2A-971A-8F92F565F1C8}" presName="nodeFollowingNodes" presStyleLbl="node1" presStyleIdx="4" presStyleCnt="7">
        <dgm:presLayoutVars>
          <dgm:bulletEnabled val="1"/>
        </dgm:presLayoutVars>
      </dgm:prSet>
      <dgm:spPr/>
    </dgm:pt>
    <dgm:pt modelId="{AC3DEED5-046D-439A-BD43-69239B1B22CA}" type="pres">
      <dgm:prSet presAssocID="{798B5011-DBA1-4185-923E-DEB45E7C1775}" presName="nodeFollowingNodes" presStyleLbl="node1" presStyleIdx="5" presStyleCnt="7">
        <dgm:presLayoutVars>
          <dgm:bulletEnabled val="1"/>
        </dgm:presLayoutVars>
      </dgm:prSet>
      <dgm:spPr/>
    </dgm:pt>
    <dgm:pt modelId="{9D119918-72A4-4B5C-85EB-32DB573783E7}" type="pres">
      <dgm:prSet presAssocID="{7F46B2B3-EF41-4094-8782-E4BFE8321FCF}" presName="nodeFollowingNodes" presStyleLbl="node1" presStyleIdx="6" presStyleCnt="7">
        <dgm:presLayoutVars>
          <dgm:bulletEnabled val="1"/>
        </dgm:presLayoutVars>
      </dgm:prSet>
      <dgm:spPr/>
    </dgm:pt>
  </dgm:ptLst>
  <dgm:cxnLst>
    <dgm:cxn modelId="{20A76C18-2E7B-445C-B591-D5C81284B790}" type="presOf" srcId="{A3953446-E331-4A2A-971A-8F92F565F1C8}" destId="{4DADD74D-2537-4312-B3CF-18AB065FB93B}" srcOrd="0" destOrd="0" presId="urn:microsoft.com/office/officeart/2005/8/layout/cycle3"/>
    <dgm:cxn modelId="{00B03F25-3ED2-48EA-A18A-3353C5A98DD7}" type="presOf" srcId="{798B5011-DBA1-4185-923E-DEB45E7C1775}" destId="{AC3DEED5-046D-439A-BD43-69239B1B22CA}" srcOrd="0" destOrd="0" presId="urn:microsoft.com/office/officeart/2005/8/layout/cycle3"/>
    <dgm:cxn modelId="{4065F127-8E3D-4CB7-B7F6-AEEDE9C17F6D}" srcId="{9966E376-92D6-4D20-A42C-CACFECDBC365}" destId="{798B5011-DBA1-4185-923E-DEB45E7C1775}" srcOrd="5" destOrd="0" parTransId="{CF66B6D1-7A4F-458B-992F-B07A10AFFDCB}" sibTransId="{36AA8288-63C7-4CF2-95B2-1064BCCCA644}"/>
    <dgm:cxn modelId="{13DD595C-BE7C-4138-9BC6-3D89801BF8CB}" type="presOf" srcId="{83FED6D8-562B-4191-8E3E-5CA1632413C6}" destId="{1772E70E-0A26-4CEE-9491-57BC14738707}" srcOrd="0" destOrd="0" presId="urn:microsoft.com/office/officeart/2005/8/layout/cycle3"/>
    <dgm:cxn modelId="{A746F36C-E87F-4C67-9DE8-0DC904BF7BFB}" type="presOf" srcId="{77630743-4A16-443B-AFF7-A9F5702D999F}" destId="{2BCB8B84-004D-4B40-95D5-51F292CA6C01}" srcOrd="0" destOrd="0" presId="urn:microsoft.com/office/officeart/2005/8/layout/cycle3"/>
    <dgm:cxn modelId="{27EF7651-8F58-4668-9CFA-9E1C48B6C161}" srcId="{9966E376-92D6-4D20-A42C-CACFECDBC365}" destId="{3E409C1E-9133-4ADF-92B3-A0300D7E54CC}" srcOrd="1" destOrd="0" parTransId="{17BB1872-0307-4F82-A406-5993752DF60A}" sibTransId="{FA8099AD-6E6F-46C5-9D0B-224618B82641}"/>
    <dgm:cxn modelId="{90564353-D32C-40E0-A665-FD6C10F05694}" srcId="{9966E376-92D6-4D20-A42C-CACFECDBC365}" destId="{7F46B2B3-EF41-4094-8782-E4BFE8321FCF}" srcOrd="6" destOrd="0" parTransId="{646B301B-DA62-49BA-866E-6EE4EEFF6D0F}" sibTransId="{75B2A6D1-C8A0-4FC0-A671-F693DB20D0DF}"/>
    <dgm:cxn modelId="{7BC9869B-9A4B-44FE-81F9-470D6C5B963A}" type="presOf" srcId="{4D23CC86-6496-41D5-8E42-DC567400BC73}" destId="{739A2EC2-27D8-4BB1-AD14-B35719ECA9D8}" srcOrd="0" destOrd="0" presId="urn:microsoft.com/office/officeart/2005/8/layout/cycle3"/>
    <dgm:cxn modelId="{8B3B08A9-9701-4402-9CEB-3D954B4A4DE5}" srcId="{9966E376-92D6-4D20-A42C-CACFECDBC365}" destId="{77630743-4A16-443B-AFF7-A9F5702D999F}" srcOrd="0" destOrd="0" parTransId="{723D682B-722D-4112-A009-CA1147BFF091}" sibTransId="{4D23CC86-6496-41D5-8E42-DC567400BC73}"/>
    <dgm:cxn modelId="{76E4F8B5-5576-4047-8BEE-4A2C28D3BE50}" type="presOf" srcId="{48D6AFB3-79D3-45F1-8FED-96EFE7266E69}" destId="{1FB53B0B-ECE2-44C7-BFA6-54F89BDB4A10}" srcOrd="0" destOrd="0" presId="urn:microsoft.com/office/officeart/2005/8/layout/cycle3"/>
    <dgm:cxn modelId="{30E886C0-D2EB-4569-B314-362951A42205}" srcId="{9966E376-92D6-4D20-A42C-CACFECDBC365}" destId="{83FED6D8-562B-4191-8E3E-5CA1632413C6}" srcOrd="2" destOrd="0" parTransId="{3E4882D8-B11E-49DD-911F-E58A64E5B677}" sibTransId="{E14D95B3-B937-4C19-A770-0A37A343D6DB}"/>
    <dgm:cxn modelId="{67ADB1D1-4FE4-4860-AAD7-EC7644E0A5AF}" type="presOf" srcId="{7F46B2B3-EF41-4094-8782-E4BFE8321FCF}" destId="{9D119918-72A4-4B5C-85EB-32DB573783E7}" srcOrd="0" destOrd="0" presId="urn:microsoft.com/office/officeart/2005/8/layout/cycle3"/>
    <dgm:cxn modelId="{657BF8D8-A9A6-4E79-AC3F-1B67764F6547}" srcId="{9966E376-92D6-4D20-A42C-CACFECDBC365}" destId="{48D6AFB3-79D3-45F1-8FED-96EFE7266E69}" srcOrd="3" destOrd="0" parTransId="{AABE0EB9-006E-4C24-932E-0DB53F2B676E}" sibTransId="{C53CBCF9-1DCC-474A-BE77-AB8CC9A0C707}"/>
    <dgm:cxn modelId="{2DAA01D9-762F-4EF8-A99E-3DB54C8AFB7F}" type="presOf" srcId="{9966E376-92D6-4D20-A42C-CACFECDBC365}" destId="{2D005AA1-C2AA-4163-9385-00D4F9A4958F}" srcOrd="0" destOrd="0" presId="urn:microsoft.com/office/officeart/2005/8/layout/cycle3"/>
    <dgm:cxn modelId="{733A6FE7-E287-4D06-93A4-029D25A17960}" srcId="{9966E376-92D6-4D20-A42C-CACFECDBC365}" destId="{A3953446-E331-4A2A-971A-8F92F565F1C8}" srcOrd="4" destOrd="0" parTransId="{6232A51A-4FDC-470E-939D-575ED90C9BA4}" sibTransId="{E88EEC93-3E8E-481D-9326-094C6F9AF41B}"/>
    <dgm:cxn modelId="{D93B04EB-F5D7-481A-BB51-1CE1E548C55C}" type="presOf" srcId="{3E409C1E-9133-4ADF-92B3-A0300D7E54CC}" destId="{FB02022E-246D-4E0C-87EC-79A036DD3D74}" srcOrd="0" destOrd="0" presId="urn:microsoft.com/office/officeart/2005/8/layout/cycle3"/>
    <dgm:cxn modelId="{73A6C0B9-1254-4A31-AF63-DA77F71879E2}" type="presParOf" srcId="{2D005AA1-C2AA-4163-9385-00D4F9A4958F}" destId="{12F891B6-B606-4CF6-9C3D-93A0FF8CAF2E}" srcOrd="0" destOrd="0" presId="urn:microsoft.com/office/officeart/2005/8/layout/cycle3"/>
    <dgm:cxn modelId="{8CFF9BBE-A7EA-49C9-8C4A-EB5899BCD2D5}" type="presParOf" srcId="{12F891B6-B606-4CF6-9C3D-93A0FF8CAF2E}" destId="{2BCB8B84-004D-4B40-95D5-51F292CA6C01}" srcOrd="0" destOrd="0" presId="urn:microsoft.com/office/officeart/2005/8/layout/cycle3"/>
    <dgm:cxn modelId="{1B5B09A9-643C-430A-ABCC-9121A4C9DC9B}" type="presParOf" srcId="{12F891B6-B606-4CF6-9C3D-93A0FF8CAF2E}" destId="{739A2EC2-27D8-4BB1-AD14-B35719ECA9D8}" srcOrd="1" destOrd="0" presId="urn:microsoft.com/office/officeart/2005/8/layout/cycle3"/>
    <dgm:cxn modelId="{D438BD3F-DA9B-4B1F-93A3-4A54AE78C1ED}" type="presParOf" srcId="{12F891B6-B606-4CF6-9C3D-93A0FF8CAF2E}" destId="{FB02022E-246D-4E0C-87EC-79A036DD3D74}" srcOrd="2" destOrd="0" presId="urn:microsoft.com/office/officeart/2005/8/layout/cycle3"/>
    <dgm:cxn modelId="{4208EAEE-9B15-4A59-A8EA-703F7F3D598F}" type="presParOf" srcId="{12F891B6-B606-4CF6-9C3D-93A0FF8CAF2E}" destId="{1772E70E-0A26-4CEE-9491-57BC14738707}" srcOrd="3" destOrd="0" presId="urn:microsoft.com/office/officeart/2005/8/layout/cycle3"/>
    <dgm:cxn modelId="{66694D2A-5A0F-4D6C-9694-3F0582063117}" type="presParOf" srcId="{12F891B6-B606-4CF6-9C3D-93A0FF8CAF2E}" destId="{1FB53B0B-ECE2-44C7-BFA6-54F89BDB4A10}" srcOrd="4" destOrd="0" presId="urn:microsoft.com/office/officeart/2005/8/layout/cycle3"/>
    <dgm:cxn modelId="{6F815261-1296-46EC-A104-F88F3FE4968B}" type="presParOf" srcId="{12F891B6-B606-4CF6-9C3D-93A0FF8CAF2E}" destId="{4DADD74D-2537-4312-B3CF-18AB065FB93B}" srcOrd="5" destOrd="0" presId="urn:microsoft.com/office/officeart/2005/8/layout/cycle3"/>
    <dgm:cxn modelId="{2D579E72-D922-47DE-8AF2-75FF79422CA7}" type="presParOf" srcId="{12F891B6-B606-4CF6-9C3D-93A0FF8CAF2E}" destId="{AC3DEED5-046D-439A-BD43-69239B1B22CA}" srcOrd="6" destOrd="0" presId="urn:microsoft.com/office/officeart/2005/8/layout/cycle3"/>
    <dgm:cxn modelId="{6F6E2386-E9CC-4A09-A287-2EA3DDB94EAA}" type="presParOf" srcId="{12F891B6-B606-4CF6-9C3D-93A0FF8CAF2E}" destId="{9D119918-72A4-4B5C-85EB-32DB573783E7}"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4CC3A-D0F7-48C3-BE94-BB08260A136D}">
      <dsp:nvSpPr>
        <dsp:cNvPr id="0" name=""/>
        <dsp:cNvSpPr/>
      </dsp:nvSpPr>
      <dsp:spPr>
        <a:xfrm>
          <a:off x="0" y="-177339"/>
          <a:ext cx="8596312" cy="1838297"/>
        </a:xfrm>
        <a:prstGeom prst="rect">
          <a:avLst/>
        </a:prstGeom>
        <a:solidFill>
          <a:schemeClr val="accent2"/>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b="1" kern="1200" dirty="0"/>
            <a:t>Objetivo general</a:t>
          </a:r>
        </a:p>
        <a:p>
          <a:pPr marL="0" lvl="0" indent="0" algn="l" defTabSz="1244600">
            <a:lnSpc>
              <a:spcPct val="90000"/>
            </a:lnSpc>
            <a:spcBef>
              <a:spcPct val="0"/>
            </a:spcBef>
            <a:spcAft>
              <a:spcPct val="35000"/>
            </a:spcAft>
            <a:buNone/>
          </a:pPr>
          <a:r>
            <a:rPr lang="es-EC" sz="2000" b="0" kern="1200" dirty="0"/>
            <a:t>Optimizar los procesos agregadores de valor de la empresa consultora.</a:t>
          </a:r>
        </a:p>
        <a:p>
          <a:pPr marL="0" lvl="0" indent="0" algn="l" defTabSz="1244600">
            <a:lnSpc>
              <a:spcPct val="90000"/>
            </a:lnSpc>
            <a:spcBef>
              <a:spcPct val="0"/>
            </a:spcBef>
            <a:spcAft>
              <a:spcPct val="35000"/>
            </a:spcAft>
            <a:buNone/>
          </a:pPr>
          <a:endParaRPr lang="es-EC" sz="2000" b="0" kern="1200" dirty="0"/>
        </a:p>
      </dsp:txBody>
      <dsp:txXfrm>
        <a:off x="0" y="-177339"/>
        <a:ext cx="8596312" cy="1838297"/>
      </dsp:txXfrm>
    </dsp:sp>
    <dsp:sp modelId="{BEF58812-3715-4C15-9CE8-1D3B5F9767F9}">
      <dsp:nvSpPr>
        <dsp:cNvPr id="0" name=""/>
        <dsp:cNvSpPr/>
      </dsp:nvSpPr>
      <dsp:spPr>
        <a:xfrm>
          <a:off x="0" y="1311921"/>
          <a:ext cx="2862639" cy="2370773"/>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Font typeface="Symbol" panose="05050102010706020507" pitchFamily="18" charset="2"/>
            <a:buNone/>
          </a:pPr>
          <a:endParaRPr lang="es-EC" sz="2000" kern="1200" dirty="0"/>
        </a:p>
        <a:p>
          <a:pPr marL="0" lvl="0" indent="0" algn="ctr" defTabSz="889000">
            <a:lnSpc>
              <a:spcPct val="100000"/>
            </a:lnSpc>
            <a:spcBef>
              <a:spcPct val="0"/>
            </a:spcBef>
            <a:spcAft>
              <a:spcPct val="35000"/>
            </a:spcAft>
            <a:buFont typeface="Symbol" panose="05050102010706020507" pitchFamily="18" charset="2"/>
            <a:buNone/>
          </a:pPr>
          <a:r>
            <a:rPr lang="es-EC" sz="2000" kern="1200" dirty="0"/>
            <a:t>Realizar un diagnóstico de la situación actual del </a:t>
          </a:r>
          <a:r>
            <a:rPr lang="es-EC" sz="2000" b="0" kern="1200" dirty="0"/>
            <a:t>sistema de gestión por procesos </a:t>
          </a:r>
          <a:r>
            <a:rPr lang="es-EC" sz="2000" kern="1200" dirty="0"/>
            <a:t>de la empresa consultora.</a:t>
          </a:r>
        </a:p>
      </dsp:txBody>
      <dsp:txXfrm>
        <a:off x="0" y="1311921"/>
        <a:ext cx="2862639" cy="2370773"/>
      </dsp:txXfrm>
    </dsp:sp>
    <dsp:sp modelId="{1882B47C-54BB-4310-B46A-63DE53612441}">
      <dsp:nvSpPr>
        <dsp:cNvPr id="0" name=""/>
        <dsp:cNvSpPr/>
      </dsp:nvSpPr>
      <dsp:spPr>
        <a:xfrm>
          <a:off x="2866836" y="1306279"/>
          <a:ext cx="2862639" cy="2370773"/>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endParaRPr lang="es-EC" sz="2000" kern="1200" dirty="0">
            <a:latin typeface="Trebuchet MS" panose="020B0603020202020204"/>
            <a:ea typeface="+mn-ea"/>
            <a:cs typeface="+mn-cs"/>
          </a:endParaRPr>
        </a:p>
        <a:p>
          <a:pPr marL="0" lvl="0" indent="0" algn="ctr" defTabSz="889000">
            <a:lnSpc>
              <a:spcPct val="90000"/>
            </a:lnSpc>
            <a:spcBef>
              <a:spcPct val="0"/>
            </a:spcBef>
            <a:spcAft>
              <a:spcPct val="35000"/>
            </a:spcAft>
            <a:buFont typeface="Symbol" panose="05050102010706020507" pitchFamily="18" charset="2"/>
            <a:buNone/>
          </a:pPr>
          <a:endParaRPr lang="es-EC" sz="2000" kern="1200" dirty="0">
            <a:latin typeface="Trebuchet MS" panose="020B0603020202020204"/>
            <a:ea typeface="+mn-ea"/>
            <a:cs typeface="+mn-cs"/>
          </a:endParaRPr>
        </a:p>
        <a:p>
          <a:pPr marL="0" lvl="0" indent="0" algn="ctr" defTabSz="889000">
            <a:lnSpc>
              <a:spcPct val="90000"/>
            </a:lnSpc>
            <a:spcBef>
              <a:spcPct val="0"/>
            </a:spcBef>
            <a:spcAft>
              <a:spcPct val="35000"/>
            </a:spcAft>
            <a:buFont typeface="Symbol" panose="05050102010706020507" pitchFamily="18" charset="2"/>
            <a:buNone/>
          </a:pPr>
          <a:r>
            <a:rPr lang="es-EC" sz="2000" kern="1200" dirty="0">
              <a:latin typeface="Trebuchet MS" panose="020B0603020202020204"/>
              <a:ea typeface="+mn-ea"/>
              <a:cs typeface="+mn-cs"/>
            </a:rPr>
            <a:t>Priorizar los procesos de la empresa consultora.</a:t>
          </a:r>
        </a:p>
      </dsp:txBody>
      <dsp:txXfrm>
        <a:off x="2866836" y="1306279"/>
        <a:ext cx="2862639" cy="2370773"/>
      </dsp:txXfrm>
    </dsp:sp>
    <dsp:sp modelId="{0952EA5C-55B2-4680-8E15-E20D9262F976}">
      <dsp:nvSpPr>
        <dsp:cNvPr id="0" name=""/>
        <dsp:cNvSpPr/>
      </dsp:nvSpPr>
      <dsp:spPr>
        <a:xfrm>
          <a:off x="5729475" y="1306279"/>
          <a:ext cx="2862639" cy="2370773"/>
        </a:xfrm>
        <a:prstGeom prst="rect">
          <a:avLst/>
        </a:prstGeom>
        <a:solidFill>
          <a:schemeClr val="accent2">
            <a:lumMod val="60000"/>
            <a:lumOff val="4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endParaRPr lang="es-EC" sz="2000" kern="1200" dirty="0">
            <a:latin typeface="Trebuchet MS" panose="020B0603020202020204"/>
            <a:ea typeface="+mn-ea"/>
            <a:cs typeface="+mn-cs"/>
          </a:endParaRPr>
        </a:p>
        <a:p>
          <a:pPr marL="0" lvl="0" indent="0" algn="ctr" defTabSz="889000">
            <a:lnSpc>
              <a:spcPct val="90000"/>
            </a:lnSpc>
            <a:spcBef>
              <a:spcPct val="0"/>
            </a:spcBef>
            <a:spcAft>
              <a:spcPct val="35000"/>
            </a:spcAft>
            <a:buFont typeface="Symbol" panose="05050102010706020507" pitchFamily="18" charset="2"/>
            <a:buNone/>
          </a:pPr>
          <a:endParaRPr lang="es-EC" sz="2000" kern="1200" dirty="0">
            <a:latin typeface="Trebuchet MS" panose="020B0603020202020204"/>
            <a:ea typeface="+mn-ea"/>
            <a:cs typeface="+mn-cs"/>
          </a:endParaRPr>
        </a:p>
        <a:p>
          <a:pPr marL="0" lvl="0" indent="0" algn="ctr" defTabSz="889000">
            <a:lnSpc>
              <a:spcPct val="90000"/>
            </a:lnSpc>
            <a:spcBef>
              <a:spcPct val="0"/>
            </a:spcBef>
            <a:spcAft>
              <a:spcPct val="35000"/>
            </a:spcAft>
            <a:buFont typeface="Symbol" panose="05050102010706020507" pitchFamily="18" charset="2"/>
            <a:buNone/>
          </a:pPr>
          <a:r>
            <a:rPr lang="es-EC" sz="2000" kern="1200" dirty="0">
              <a:latin typeface="Trebuchet MS" panose="020B0603020202020204"/>
              <a:ea typeface="+mn-ea"/>
              <a:cs typeface="+mn-cs"/>
            </a:rPr>
            <a:t>Evidenciar los resultados de la optimización de los procesos agregadores de valor de la empresa consultora.</a:t>
          </a:r>
        </a:p>
      </dsp:txBody>
      <dsp:txXfrm>
        <a:off x="5729475" y="1306279"/>
        <a:ext cx="2862639" cy="2370773"/>
      </dsp:txXfrm>
    </dsp:sp>
    <dsp:sp modelId="{F28B0926-C740-4C8A-92E9-AB8231F7906F}">
      <dsp:nvSpPr>
        <dsp:cNvPr id="0" name=""/>
        <dsp:cNvSpPr/>
      </dsp:nvSpPr>
      <dsp:spPr>
        <a:xfrm>
          <a:off x="0" y="3677053"/>
          <a:ext cx="8596312" cy="263419"/>
        </a:xfrm>
        <a:prstGeom prst="rect">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A2EC2-27D8-4BB1-AD14-B35719ECA9D8}">
      <dsp:nvSpPr>
        <dsp:cNvPr id="0" name=""/>
        <dsp:cNvSpPr/>
      </dsp:nvSpPr>
      <dsp:spPr>
        <a:xfrm>
          <a:off x="2659147" y="-26488"/>
          <a:ext cx="4456470" cy="4456470"/>
        </a:xfrm>
        <a:prstGeom prst="circularArrow">
          <a:avLst>
            <a:gd name="adj1" fmla="val 5544"/>
            <a:gd name="adj2" fmla="val 330680"/>
            <a:gd name="adj3" fmla="val 14487582"/>
            <a:gd name="adj4" fmla="val 1696637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B8B84-004D-4B40-95D5-51F292CA6C01}">
      <dsp:nvSpPr>
        <dsp:cNvPr id="0" name=""/>
        <dsp:cNvSpPr/>
      </dsp:nvSpPr>
      <dsp:spPr>
        <a:xfrm>
          <a:off x="4179810" y="2528"/>
          <a:ext cx="1415145" cy="70757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OPTIMIZACIONES</a:t>
          </a:r>
        </a:p>
      </dsp:txBody>
      <dsp:txXfrm>
        <a:off x="4214351" y="37069"/>
        <a:ext cx="1346063" cy="638490"/>
      </dsp:txXfrm>
    </dsp:sp>
    <dsp:sp modelId="{FB02022E-246D-4E0C-87EC-79A036DD3D74}">
      <dsp:nvSpPr>
        <dsp:cNvPr id="0" name=""/>
        <dsp:cNvSpPr/>
      </dsp:nvSpPr>
      <dsp:spPr>
        <a:xfrm>
          <a:off x="5665613" y="718053"/>
          <a:ext cx="1415145" cy="7075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Mapa de procesos</a:t>
          </a:r>
          <a:endParaRPr lang="en-US" sz="1200" kern="1200"/>
        </a:p>
      </dsp:txBody>
      <dsp:txXfrm>
        <a:off x="5700154" y="752594"/>
        <a:ext cx="1346063" cy="638490"/>
      </dsp:txXfrm>
    </dsp:sp>
    <dsp:sp modelId="{1772E70E-0A26-4CEE-9491-57BC14738707}">
      <dsp:nvSpPr>
        <dsp:cNvPr id="0" name=""/>
        <dsp:cNvSpPr/>
      </dsp:nvSpPr>
      <dsp:spPr>
        <a:xfrm>
          <a:off x="6032576" y="2325824"/>
          <a:ext cx="1415145" cy="70757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Inventario de procesos</a:t>
          </a:r>
          <a:endParaRPr lang="en-US" sz="1200" kern="1200"/>
        </a:p>
      </dsp:txBody>
      <dsp:txXfrm>
        <a:off x="6067117" y="2360365"/>
        <a:ext cx="1346063" cy="638490"/>
      </dsp:txXfrm>
    </dsp:sp>
    <dsp:sp modelId="{1FB53B0B-ECE2-44C7-BFA6-54F89BDB4A10}">
      <dsp:nvSpPr>
        <dsp:cNvPr id="0" name=""/>
        <dsp:cNvSpPr/>
      </dsp:nvSpPr>
      <dsp:spPr>
        <a:xfrm>
          <a:off x="5004368" y="3615155"/>
          <a:ext cx="1415145" cy="70757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Caracterizaciones de procesos</a:t>
          </a:r>
          <a:endParaRPr lang="en-US" sz="1200" kern="1200"/>
        </a:p>
      </dsp:txBody>
      <dsp:txXfrm>
        <a:off x="5038909" y="3649696"/>
        <a:ext cx="1346063" cy="638490"/>
      </dsp:txXfrm>
    </dsp:sp>
    <dsp:sp modelId="{4DADD74D-2537-4312-B3CF-18AB065FB93B}">
      <dsp:nvSpPr>
        <dsp:cNvPr id="0" name=""/>
        <dsp:cNvSpPr/>
      </dsp:nvSpPr>
      <dsp:spPr>
        <a:xfrm>
          <a:off x="3355251" y="3615155"/>
          <a:ext cx="1415145" cy="707572"/>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Documentación de procesos</a:t>
          </a:r>
          <a:endParaRPr lang="en-US" sz="1200" kern="1200"/>
        </a:p>
      </dsp:txBody>
      <dsp:txXfrm>
        <a:off x="3389792" y="3649696"/>
        <a:ext cx="1346063" cy="638490"/>
      </dsp:txXfrm>
    </dsp:sp>
    <dsp:sp modelId="{AC3DEED5-046D-439A-BD43-69239B1B22CA}">
      <dsp:nvSpPr>
        <dsp:cNvPr id="0" name=""/>
        <dsp:cNvSpPr/>
      </dsp:nvSpPr>
      <dsp:spPr>
        <a:xfrm>
          <a:off x="2327043" y="2325824"/>
          <a:ext cx="1415145" cy="70757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Diagramas de flujo</a:t>
          </a:r>
          <a:endParaRPr lang="en-US" sz="1200" kern="1200"/>
        </a:p>
      </dsp:txBody>
      <dsp:txXfrm>
        <a:off x="2361584" y="2360365"/>
        <a:ext cx="1346063" cy="638490"/>
      </dsp:txXfrm>
    </dsp:sp>
    <dsp:sp modelId="{9D119918-72A4-4B5C-85EB-32DB573783E7}">
      <dsp:nvSpPr>
        <dsp:cNvPr id="0" name=""/>
        <dsp:cNvSpPr/>
      </dsp:nvSpPr>
      <dsp:spPr>
        <a:xfrm>
          <a:off x="2694006" y="718053"/>
          <a:ext cx="1415145" cy="70757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Indicadores </a:t>
          </a:r>
          <a:endParaRPr lang="en-US" sz="1200" kern="1200"/>
        </a:p>
      </dsp:txBody>
      <dsp:txXfrm>
        <a:off x="2728547" y="752594"/>
        <a:ext cx="1346063" cy="63849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3666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23962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0037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46668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747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66030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56608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81332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407415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BD1EB3-1312-4E99-902E-51CCAE401222}" type="datetimeFigureOut">
              <a:rPr lang="es-EC" smtClean="0"/>
              <a:t>15/12/2021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84631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BD1EB3-1312-4E99-902E-51CCAE401222}" type="datetimeFigureOut">
              <a:rPr lang="es-EC" smtClean="0"/>
              <a:t>15/12/2021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60004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BD1EB3-1312-4E99-902E-51CCAE401222}" type="datetimeFigureOut">
              <a:rPr lang="es-EC" smtClean="0"/>
              <a:t>15/12/2021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6761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BD1EB3-1312-4E99-902E-51CCAE401222}" type="datetimeFigureOut">
              <a:rPr lang="es-EC" smtClean="0"/>
              <a:t>15/12/2021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105912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D1EB3-1312-4E99-902E-51CCAE401222}" type="datetimeFigureOut">
              <a:rPr lang="es-EC" smtClean="0"/>
              <a:t>15/12/2021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375549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BD1EB3-1312-4E99-902E-51CCAE401222}" type="datetimeFigureOut">
              <a:rPr lang="es-EC" smtClean="0"/>
              <a:t>15/12/2021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71099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BD1EB3-1312-4E99-902E-51CCAE401222}" type="datetimeFigureOut">
              <a:rPr lang="es-EC" smtClean="0"/>
              <a:t>15/12/2021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C1777F2-0BEB-4492-93C3-04AD80F3AE4B}" type="slidenum">
              <a:rPr lang="es-EC" smtClean="0"/>
              <a:t>‹Nº›</a:t>
            </a:fld>
            <a:endParaRPr lang="es-EC"/>
          </a:p>
        </p:txBody>
      </p:sp>
    </p:spTree>
    <p:extLst>
      <p:ext uri="{BB962C8B-B14F-4D97-AF65-F5344CB8AC3E}">
        <p14:creationId xmlns:p14="http://schemas.microsoft.com/office/powerpoint/2010/main" val="217695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BD1EB3-1312-4E99-902E-51CCAE401222}" type="datetimeFigureOut">
              <a:rPr lang="es-EC" smtClean="0"/>
              <a:t>15/12/2021</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1777F2-0BEB-4492-93C3-04AD80F3AE4B}" type="slidenum">
              <a:rPr lang="es-EC" smtClean="0"/>
              <a:t>‹Nº›</a:t>
            </a:fld>
            <a:endParaRPr lang="es-EC"/>
          </a:p>
        </p:txBody>
      </p:sp>
    </p:spTree>
    <p:extLst>
      <p:ext uri="{BB962C8B-B14F-4D97-AF65-F5344CB8AC3E}">
        <p14:creationId xmlns:p14="http://schemas.microsoft.com/office/powerpoint/2010/main" val="355326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s.m.wikipedia.org/wiki/Archivo:Visto_Bueno.png" TargetMode="External"/><Relationship Id="rId5" Type="http://schemas.openxmlformats.org/officeDocument/2006/relationships/image" Target="../media/image4.png"/><Relationship Id="rId4" Type="http://schemas.openxmlformats.org/officeDocument/2006/relationships/hyperlink" Target="https://pixabay.com/pt/fita-vencedor-pr%C3%AAmio-crach%C3%A1-trof%C3%A9u-14989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challenge-competition-75347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rendiendocalidadyadr.com/diagramas-de-flujo-y-mapas-de-proceso/"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sesordecalidad.blogspot.com/2014/10/indicadores-de-calidad.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CF4F3CE-7DF6-4E87-8D32-285DA358FDC6}"/>
              </a:ext>
            </a:extLst>
          </p:cNvPr>
          <p:cNvSpPr>
            <a:spLocks noGrp="1"/>
          </p:cNvSpPr>
          <p:nvPr>
            <p:ph type="subTitle" idx="1"/>
          </p:nvPr>
        </p:nvSpPr>
        <p:spPr>
          <a:xfrm>
            <a:off x="596348" y="2835964"/>
            <a:ext cx="9144000" cy="1961323"/>
          </a:xfrm>
        </p:spPr>
        <p:txBody>
          <a:bodyPr>
            <a:normAutofit fontScale="92500"/>
          </a:bodyPr>
          <a:lstStyle/>
          <a:p>
            <a:pPr algn="ctr"/>
            <a:r>
              <a:rPr lang="es-EC" sz="2400" b="1" dirty="0"/>
              <a:t>TRABAJO DE TITULACIÓN PREVIO A LA OBTENCIÓN DEL TÍTULO DE MAGISTER EN:  GESTIÓN DE LA CALIDAD Y DE LA PRODUCTIVIDAD</a:t>
            </a:r>
          </a:p>
          <a:p>
            <a:pPr algn="ctr"/>
            <a:endParaRPr lang="es-EC" b="1" dirty="0">
              <a:latin typeface="Arial" panose="020B0604020202020204" pitchFamily="34" charset="0"/>
              <a:cs typeface="Arial" panose="020B0604020202020204" pitchFamily="34" charset="0"/>
            </a:endParaRPr>
          </a:p>
          <a:p>
            <a:pPr algn="ctr"/>
            <a:r>
              <a:rPr lang="es-419" sz="2400" b="1" dirty="0"/>
              <a:t>OPTIMIZACIÓN DE LOS PROCESOS AGREGADORES DE VALOR DE UNA EMPRESA CONSULTORA. </a:t>
            </a:r>
            <a:endParaRPr lang="es-EC" sz="2400" b="1" dirty="0"/>
          </a:p>
          <a:p>
            <a:pPr algn="ctr"/>
            <a:endParaRPr lang="en-US" sz="2400" b="1" dirty="0">
              <a:latin typeface="Arial" panose="020B0604020202020204" pitchFamily="34" charset="0"/>
              <a:cs typeface="Arial" panose="020B0604020202020204" pitchFamily="34" charset="0"/>
            </a:endParaRPr>
          </a:p>
          <a:p>
            <a:endParaRPr lang="es-EC" dirty="0"/>
          </a:p>
        </p:txBody>
      </p:sp>
      <p:pic>
        <p:nvPicPr>
          <p:cNvPr id="5" name="Imagen 4">
            <a:extLst>
              <a:ext uri="{FF2B5EF4-FFF2-40B4-BE49-F238E27FC236}">
                <a16:creationId xmlns:a16="http://schemas.microsoft.com/office/drawing/2014/main" id="{EC609355-B386-4B66-BB17-CAC6914DB71B}"/>
              </a:ext>
            </a:extLst>
          </p:cNvPr>
          <p:cNvPicPr/>
          <p:nvPr/>
        </p:nvPicPr>
        <p:blipFill>
          <a:blip r:embed="rId2"/>
          <a:srcRect/>
          <a:stretch>
            <a:fillRect/>
          </a:stretch>
        </p:blipFill>
        <p:spPr bwMode="auto">
          <a:xfrm>
            <a:off x="1441862" y="637567"/>
            <a:ext cx="6768752" cy="1728192"/>
          </a:xfrm>
          <a:prstGeom prst="rect">
            <a:avLst/>
          </a:prstGeom>
          <a:noFill/>
          <a:ln w="9525">
            <a:noFill/>
            <a:miter lim="800000"/>
            <a:headEnd/>
            <a:tailEnd/>
          </a:ln>
        </p:spPr>
      </p:pic>
      <p:sp>
        <p:nvSpPr>
          <p:cNvPr id="6" name="Subtítulo 2">
            <a:extLst>
              <a:ext uri="{FF2B5EF4-FFF2-40B4-BE49-F238E27FC236}">
                <a16:creationId xmlns:a16="http://schemas.microsoft.com/office/drawing/2014/main" id="{C57858B4-70A6-44F3-9DE3-14DEEB1E9166}"/>
              </a:ext>
            </a:extLst>
          </p:cNvPr>
          <p:cNvSpPr txBox="1">
            <a:spLocks/>
          </p:cNvSpPr>
          <p:nvPr/>
        </p:nvSpPr>
        <p:spPr>
          <a:xfrm>
            <a:off x="768626" y="5254240"/>
            <a:ext cx="5936974" cy="80175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s-EC" sz="1600" b="1" dirty="0">
                <a:latin typeface="+mj-lt"/>
              </a:rPr>
              <a:t>AUTOR: ING. MARÍA GABRIELA VILLAGÓMEZ TORRES</a:t>
            </a:r>
          </a:p>
          <a:p>
            <a:pPr algn="l"/>
            <a:r>
              <a:rPr lang="es-EC" sz="1600" b="1" dirty="0">
                <a:latin typeface="+mj-lt"/>
                <a:ea typeface="Calibri" panose="020F0502020204030204" pitchFamily="34" charset="0"/>
                <a:cs typeface="Times New Roman" panose="02020603050405020304" pitchFamily="18" charset="0"/>
              </a:rPr>
              <a:t>DIRECTOR: ING. JORGE RAÚL RODRÍGUEZ POZO MGCP.</a:t>
            </a:r>
            <a:endParaRPr lang="es-EC" sz="1600" dirty="0">
              <a:latin typeface="+mj-lt"/>
              <a:ea typeface="Calibri" panose="020F0502020204030204" pitchFamily="34" charset="0"/>
              <a:cs typeface="Times New Roman" panose="02020603050405020304" pitchFamily="18" charset="0"/>
            </a:endParaRPr>
          </a:p>
          <a:p>
            <a:pPr algn="ctr"/>
            <a:endParaRPr lang="en-US" sz="2400" b="1" dirty="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184228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55969805-0B1E-49E8-8D56-F60B46A61101}"/>
              </a:ext>
            </a:extLst>
          </p:cNvPr>
          <p:cNvSpPr>
            <a:spLocks noGrp="1"/>
          </p:cNvSpPr>
          <p:nvPr>
            <p:ph type="title"/>
          </p:nvPr>
        </p:nvSpPr>
        <p:spPr>
          <a:xfrm>
            <a:off x="673754" y="643467"/>
            <a:ext cx="4203045" cy="1375608"/>
          </a:xfrm>
        </p:spPr>
        <p:txBody>
          <a:bodyPr anchor="ctr">
            <a:normAutofit/>
          </a:bodyPr>
          <a:lstStyle/>
          <a:p>
            <a:pPr>
              <a:lnSpc>
                <a:spcPct val="90000"/>
              </a:lnSpc>
            </a:pPr>
            <a:r>
              <a:rPr lang="es-EC" sz="2500" b="1" kern="1200">
                <a:solidFill>
                  <a:schemeClr val="bg1"/>
                </a:solidFill>
                <a:latin typeface="Trebuchet MS" panose="020B0603020202020204"/>
                <a:ea typeface="+mn-ea"/>
                <a:cs typeface="+mn-cs"/>
              </a:rPr>
              <a:t>PRIORIZACIÓN DE PROCESOS DE LA EMPRESA </a:t>
            </a:r>
            <a:br>
              <a:rPr lang="es-EC" sz="2500">
                <a:solidFill>
                  <a:schemeClr val="bg1"/>
                </a:solidFill>
              </a:rPr>
            </a:br>
            <a:endParaRPr lang="es-EC" sz="2500">
              <a:solidFill>
                <a:schemeClr val="bg1"/>
              </a:solidFill>
            </a:endParaRPr>
          </a:p>
        </p:txBody>
      </p:sp>
      <p:sp>
        <p:nvSpPr>
          <p:cNvPr id="8" name="Content Placeholder 7">
            <a:extLst>
              <a:ext uri="{FF2B5EF4-FFF2-40B4-BE49-F238E27FC236}">
                <a16:creationId xmlns:a16="http://schemas.microsoft.com/office/drawing/2014/main" id="{D34BB308-6F4B-4E5D-83C9-987BF34F4BD2}"/>
              </a:ext>
            </a:extLst>
          </p:cNvPr>
          <p:cNvSpPr>
            <a:spLocks noGrp="1"/>
          </p:cNvSpPr>
          <p:nvPr>
            <p:ph idx="1"/>
          </p:nvPr>
        </p:nvSpPr>
        <p:spPr>
          <a:xfrm>
            <a:off x="673754" y="2160589"/>
            <a:ext cx="3973943" cy="4171972"/>
          </a:xfrm>
        </p:spPr>
        <p:txBody>
          <a:bodyPr>
            <a:normAutofit/>
          </a:bodyPr>
          <a:lstStyle/>
          <a:p>
            <a:pPr marL="0" indent="0">
              <a:lnSpc>
                <a:spcPct val="90000"/>
              </a:lnSpc>
              <a:buNone/>
            </a:pPr>
            <a:r>
              <a:rPr lang="en-US" sz="1300" dirty="0">
                <a:solidFill>
                  <a:schemeClr val="bg1"/>
                </a:solidFill>
              </a:rPr>
              <a:t>FACTORES DE FACTIBILIDAD</a:t>
            </a:r>
          </a:p>
          <a:p>
            <a:pPr marL="0" indent="0">
              <a:lnSpc>
                <a:spcPct val="90000"/>
              </a:lnSpc>
              <a:buNone/>
            </a:pPr>
            <a:r>
              <a:rPr lang="en-US" sz="1300" dirty="0" err="1">
                <a:solidFill>
                  <a:schemeClr val="bg1"/>
                </a:solidFill>
              </a:rPr>
              <a:t>Disponibilidad</a:t>
            </a:r>
            <a:r>
              <a:rPr lang="en-US" sz="1300" dirty="0">
                <a:solidFill>
                  <a:schemeClr val="bg1"/>
                </a:solidFill>
              </a:rPr>
              <a:t> de </a:t>
            </a:r>
            <a:r>
              <a:rPr lang="en-US" sz="1300" dirty="0" err="1">
                <a:solidFill>
                  <a:schemeClr val="bg1"/>
                </a:solidFill>
              </a:rPr>
              <a:t>talento</a:t>
            </a:r>
            <a:r>
              <a:rPr lang="en-US" sz="1300" dirty="0">
                <a:solidFill>
                  <a:schemeClr val="bg1"/>
                </a:solidFill>
              </a:rPr>
              <a:t> </a:t>
            </a:r>
            <a:r>
              <a:rPr lang="en-US" sz="1300" dirty="0" err="1">
                <a:solidFill>
                  <a:schemeClr val="bg1"/>
                </a:solidFill>
              </a:rPr>
              <a:t>humano</a:t>
            </a:r>
            <a:r>
              <a:rPr lang="en-US" sz="1300" dirty="0">
                <a:solidFill>
                  <a:schemeClr val="bg1"/>
                </a:solidFill>
              </a:rPr>
              <a:t>, </a:t>
            </a:r>
            <a:r>
              <a:rPr lang="en-US" sz="1300" dirty="0" err="1">
                <a:solidFill>
                  <a:schemeClr val="bg1"/>
                </a:solidFill>
              </a:rPr>
              <a:t>disponibilidad</a:t>
            </a:r>
            <a:r>
              <a:rPr lang="en-US" sz="1300" dirty="0">
                <a:solidFill>
                  <a:schemeClr val="bg1"/>
                </a:solidFill>
              </a:rPr>
              <a:t> de </a:t>
            </a:r>
            <a:r>
              <a:rPr lang="en-US" sz="1300" dirty="0" err="1">
                <a:solidFill>
                  <a:schemeClr val="bg1"/>
                </a:solidFill>
              </a:rPr>
              <a:t>tecnología</a:t>
            </a:r>
            <a:r>
              <a:rPr lang="en-US" sz="1300" dirty="0">
                <a:solidFill>
                  <a:schemeClr val="bg1"/>
                </a:solidFill>
              </a:rPr>
              <a:t>, </a:t>
            </a:r>
            <a:r>
              <a:rPr lang="en-US" sz="1300" dirty="0" err="1">
                <a:solidFill>
                  <a:schemeClr val="bg1"/>
                </a:solidFill>
              </a:rPr>
              <a:t>costo</a:t>
            </a:r>
            <a:r>
              <a:rPr lang="en-US" sz="1300" dirty="0">
                <a:solidFill>
                  <a:schemeClr val="bg1"/>
                </a:solidFill>
              </a:rPr>
              <a:t>, </a:t>
            </a:r>
            <a:r>
              <a:rPr lang="en-US" sz="1300" dirty="0" err="1">
                <a:solidFill>
                  <a:schemeClr val="bg1"/>
                </a:solidFill>
              </a:rPr>
              <a:t>tiempo</a:t>
            </a:r>
            <a:r>
              <a:rPr lang="en-US" sz="1300" dirty="0">
                <a:solidFill>
                  <a:schemeClr val="bg1"/>
                </a:solidFill>
              </a:rPr>
              <a:t>.</a:t>
            </a:r>
          </a:p>
          <a:p>
            <a:pPr marL="0" indent="0">
              <a:lnSpc>
                <a:spcPct val="90000"/>
              </a:lnSpc>
              <a:buNone/>
            </a:pPr>
            <a:endParaRPr lang="en-US" sz="1300" dirty="0">
              <a:solidFill>
                <a:schemeClr val="bg1"/>
              </a:solidFill>
            </a:endParaRPr>
          </a:p>
          <a:p>
            <a:pPr marL="0" indent="0">
              <a:lnSpc>
                <a:spcPct val="90000"/>
              </a:lnSpc>
              <a:buNone/>
            </a:pPr>
            <a:r>
              <a:rPr lang="en-US" sz="1300" dirty="0">
                <a:solidFill>
                  <a:schemeClr val="bg1"/>
                </a:solidFill>
              </a:rPr>
              <a:t>FACTORES DE IMPACTO</a:t>
            </a:r>
          </a:p>
          <a:p>
            <a:pPr marL="0" indent="0">
              <a:lnSpc>
                <a:spcPct val="90000"/>
              </a:lnSpc>
              <a:buNone/>
            </a:pPr>
            <a:r>
              <a:rPr lang="en-US" sz="1300" dirty="0">
                <a:solidFill>
                  <a:schemeClr val="bg1"/>
                </a:solidFill>
              </a:rPr>
              <a:t>Valor </a:t>
            </a:r>
            <a:r>
              <a:rPr lang="en-US" sz="1300" dirty="0" err="1">
                <a:solidFill>
                  <a:schemeClr val="bg1"/>
                </a:solidFill>
              </a:rPr>
              <a:t>agregado</a:t>
            </a:r>
            <a:r>
              <a:rPr lang="en-US" sz="1300" dirty="0">
                <a:solidFill>
                  <a:schemeClr val="bg1"/>
                </a:solidFill>
              </a:rPr>
              <a:t> para </a:t>
            </a:r>
            <a:r>
              <a:rPr lang="en-US" sz="1300" dirty="0" err="1">
                <a:solidFill>
                  <a:schemeClr val="bg1"/>
                </a:solidFill>
              </a:rPr>
              <a:t>el</a:t>
            </a:r>
            <a:r>
              <a:rPr lang="en-US" sz="1300" dirty="0">
                <a:solidFill>
                  <a:schemeClr val="bg1"/>
                </a:solidFill>
              </a:rPr>
              <a:t> </a:t>
            </a:r>
            <a:r>
              <a:rPr lang="en-US" sz="1300" dirty="0" err="1">
                <a:solidFill>
                  <a:schemeClr val="bg1"/>
                </a:solidFill>
              </a:rPr>
              <a:t>cliente</a:t>
            </a:r>
            <a:r>
              <a:rPr lang="en-US" sz="1300" dirty="0">
                <a:solidFill>
                  <a:schemeClr val="bg1"/>
                </a:solidFill>
              </a:rPr>
              <a:t> e </a:t>
            </a:r>
            <a:r>
              <a:rPr lang="en-US" sz="1300" dirty="0" err="1">
                <a:solidFill>
                  <a:schemeClr val="bg1"/>
                </a:solidFill>
              </a:rPr>
              <a:t>incremento</a:t>
            </a:r>
            <a:r>
              <a:rPr lang="en-US" sz="1300" dirty="0">
                <a:solidFill>
                  <a:schemeClr val="bg1"/>
                </a:solidFill>
              </a:rPr>
              <a:t> de </a:t>
            </a:r>
            <a:r>
              <a:rPr lang="en-US" sz="1300" dirty="0" err="1">
                <a:solidFill>
                  <a:schemeClr val="bg1"/>
                </a:solidFill>
              </a:rPr>
              <a:t>ingresos</a:t>
            </a:r>
            <a:r>
              <a:rPr lang="en-US" sz="1300" dirty="0">
                <a:solidFill>
                  <a:schemeClr val="bg1"/>
                </a:solidFill>
              </a:rPr>
              <a:t>.</a:t>
            </a:r>
          </a:p>
          <a:p>
            <a:pPr marL="0" indent="0">
              <a:lnSpc>
                <a:spcPct val="90000"/>
              </a:lnSpc>
              <a:buNone/>
            </a:pPr>
            <a:endParaRPr lang="en-US" sz="1300" dirty="0">
              <a:solidFill>
                <a:schemeClr val="bg1"/>
              </a:solidFill>
            </a:endParaRPr>
          </a:p>
          <a:p>
            <a:pPr marL="0" indent="0">
              <a:lnSpc>
                <a:spcPct val="90000"/>
              </a:lnSpc>
              <a:buNone/>
            </a:pPr>
            <a:r>
              <a:rPr lang="en-US" sz="1300" dirty="0">
                <a:solidFill>
                  <a:schemeClr val="bg1"/>
                </a:solidFill>
              </a:rPr>
              <a:t>ANÁLISIS DE PROCESOS</a:t>
            </a:r>
          </a:p>
          <a:p>
            <a:pPr marL="0" indent="0">
              <a:lnSpc>
                <a:spcPct val="90000"/>
              </a:lnSpc>
              <a:buNone/>
            </a:pPr>
            <a:r>
              <a:rPr lang="en-US" sz="1300" dirty="0" err="1">
                <a:solidFill>
                  <a:schemeClr val="bg1"/>
                </a:solidFill>
              </a:rPr>
              <a:t>Previo</a:t>
            </a:r>
            <a:r>
              <a:rPr lang="en-US" sz="1300" dirty="0">
                <a:solidFill>
                  <a:schemeClr val="bg1"/>
                </a:solidFill>
              </a:rPr>
              <a:t> a la </a:t>
            </a:r>
            <a:r>
              <a:rPr lang="en-US" sz="1300" dirty="0" err="1">
                <a:solidFill>
                  <a:schemeClr val="bg1"/>
                </a:solidFill>
              </a:rPr>
              <a:t>matriz</a:t>
            </a:r>
            <a:r>
              <a:rPr lang="en-US" sz="1300" dirty="0">
                <a:solidFill>
                  <a:schemeClr val="bg1"/>
                </a:solidFill>
              </a:rPr>
              <a:t>, se </a:t>
            </a:r>
            <a:r>
              <a:rPr lang="en-US" sz="1300" dirty="0" err="1">
                <a:solidFill>
                  <a:schemeClr val="bg1"/>
                </a:solidFill>
              </a:rPr>
              <a:t>incluye</a:t>
            </a:r>
            <a:r>
              <a:rPr lang="en-US" sz="1300" dirty="0">
                <a:solidFill>
                  <a:schemeClr val="bg1"/>
                </a:solidFill>
              </a:rPr>
              <a:t> </a:t>
            </a:r>
            <a:r>
              <a:rPr lang="en-US" sz="1300" dirty="0" err="1">
                <a:solidFill>
                  <a:schemeClr val="bg1"/>
                </a:solidFill>
              </a:rPr>
              <a:t>el</a:t>
            </a:r>
            <a:r>
              <a:rPr lang="en-US" sz="1300" dirty="0">
                <a:solidFill>
                  <a:schemeClr val="bg1"/>
                </a:solidFill>
              </a:rPr>
              <a:t> </a:t>
            </a:r>
            <a:r>
              <a:rPr lang="en-US" sz="1300" dirty="0" err="1">
                <a:solidFill>
                  <a:schemeClr val="bg1"/>
                </a:solidFill>
              </a:rPr>
              <a:t>proceso</a:t>
            </a:r>
            <a:r>
              <a:rPr lang="en-US" sz="1300" dirty="0">
                <a:solidFill>
                  <a:schemeClr val="bg1"/>
                </a:solidFill>
              </a:rPr>
              <a:t> de </a:t>
            </a:r>
            <a:r>
              <a:rPr lang="es-419" sz="1300" dirty="0">
                <a:solidFill>
                  <a:schemeClr val="bg1"/>
                </a:solidFill>
              </a:rPr>
              <a:t>servicio post venta dentro de los procesos de la empresa</a:t>
            </a:r>
            <a:r>
              <a:rPr lang="en-US" sz="1300" dirty="0">
                <a:solidFill>
                  <a:schemeClr val="bg1"/>
                </a:solidFill>
              </a:rPr>
              <a:t>, </a:t>
            </a:r>
            <a:r>
              <a:rPr lang="en-US" sz="1300" dirty="0" err="1">
                <a:solidFill>
                  <a:schemeClr val="bg1"/>
                </a:solidFill>
              </a:rPr>
              <a:t>muy</a:t>
            </a:r>
            <a:r>
              <a:rPr lang="en-US" sz="1300" dirty="0">
                <a:solidFill>
                  <a:schemeClr val="bg1"/>
                </a:solidFill>
              </a:rPr>
              <a:t> </a:t>
            </a:r>
            <a:r>
              <a:rPr lang="en-US" sz="1300" dirty="0" err="1">
                <a:solidFill>
                  <a:schemeClr val="bg1"/>
                </a:solidFill>
              </a:rPr>
              <a:t>importante</a:t>
            </a:r>
            <a:r>
              <a:rPr lang="en-US" sz="1300" dirty="0">
                <a:solidFill>
                  <a:schemeClr val="bg1"/>
                </a:solidFill>
              </a:rPr>
              <a:t> para </a:t>
            </a:r>
            <a:r>
              <a:rPr lang="en-US" sz="1300" dirty="0" err="1">
                <a:solidFill>
                  <a:schemeClr val="bg1"/>
                </a:solidFill>
              </a:rPr>
              <a:t>el</a:t>
            </a:r>
            <a:r>
              <a:rPr lang="en-US" sz="1300" dirty="0">
                <a:solidFill>
                  <a:schemeClr val="bg1"/>
                </a:solidFill>
              </a:rPr>
              <a:t> </a:t>
            </a:r>
            <a:r>
              <a:rPr lang="en-US" sz="1300" dirty="0" err="1">
                <a:solidFill>
                  <a:schemeClr val="bg1"/>
                </a:solidFill>
              </a:rPr>
              <a:t>giro</a:t>
            </a:r>
            <a:r>
              <a:rPr lang="en-US" sz="1300" dirty="0">
                <a:solidFill>
                  <a:schemeClr val="bg1"/>
                </a:solidFill>
              </a:rPr>
              <a:t> de </a:t>
            </a:r>
            <a:r>
              <a:rPr lang="en-US" sz="1300" dirty="0" err="1">
                <a:solidFill>
                  <a:schemeClr val="bg1"/>
                </a:solidFill>
              </a:rPr>
              <a:t>negocio</a:t>
            </a:r>
            <a:r>
              <a:rPr lang="en-US" sz="1300" dirty="0">
                <a:solidFill>
                  <a:schemeClr val="bg1"/>
                </a:solidFill>
              </a:rPr>
              <a:t> </a:t>
            </a:r>
            <a:r>
              <a:rPr lang="en-US" sz="1300" dirty="0" err="1">
                <a:solidFill>
                  <a:schemeClr val="bg1"/>
                </a:solidFill>
              </a:rPr>
              <a:t>ya</a:t>
            </a:r>
            <a:r>
              <a:rPr lang="en-US" sz="1300" dirty="0">
                <a:solidFill>
                  <a:schemeClr val="bg1"/>
                </a:solidFill>
              </a:rPr>
              <a:t> que con </a:t>
            </a:r>
            <a:r>
              <a:rPr lang="en-US" sz="1300" dirty="0" err="1">
                <a:solidFill>
                  <a:schemeClr val="bg1"/>
                </a:solidFill>
              </a:rPr>
              <a:t>este</a:t>
            </a:r>
            <a:r>
              <a:rPr lang="en-US" sz="1300" dirty="0">
                <a:solidFill>
                  <a:schemeClr val="bg1"/>
                </a:solidFill>
              </a:rPr>
              <a:t> </a:t>
            </a:r>
            <a:r>
              <a:rPr lang="en-US" sz="1300" dirty="0" err="1">
                <a:solidFill>
                  <a:schemeClr val="bg1"/>
                </a:solidFill>
              </a:rPr>
              <a:t>proceso</a:t>
            </a:r>
            <a:r>
              <a:rPr lang="en-US" sz="1300" dirty="0">
                <a:solidFill>
                  <a:schemeClr val="bg1"/>
                </a:solidFill>
              </a:rPr>
              <a:t> se </a:t>
            </a:r>
            <a:r>
              <a:rPr lang="en-US" sz="1300" dirty="0" err="1">
                <a:solidFill>
                  <a:schemeClr val="bg1"/>
                </a:solidFill>
              </a:rPr>
              <a:t>mantiene</a:t>
            </a:r>
            <a:r>
              <a:rPr lang="en-US" sz="1300" dirty="0">
                <a:solidFill>
                  <a:schemeClr val="bg1"/>
                </a:solidFill>
              </a:rPr>
              <a:t> </a:t>
            </a:r>
            <a:r>
              <a:rPr lang="en-US" sz="1300" dirty="0" err="1">
                <a:solidFill>
                  <a:schemeClr val="bg1"/>
                </a:solidFill>
              </a:rPr>
              <a:t>el</a:t>
            </a:r>
            <a:r>
              <a:rPr lang="en-US" sz="1300" dirty="0">
                <a:solidFill>
                  <a:schemeClr val="bg1"/>
                </a:solidFill>
              </a:rPr>
              <a:t> </a:t>
            </a:r>
            <a:r>
              <a:rPr lang="en-US" sz="1300" dirty="0" err="1">
                <a:solidFill>
                  <a:schemeClr val="bg1"/>
                </a:solidFill>
              </a:rPr>
              <a:t>contacto</a:t>
            </a:r>
            <a:r>
              <a:rPr lang="en-US" sz="1300" dirty="0">
                <a:solidFill>
                  <a:schemeClr val="bg1"/>
                </a:solidFill>
              </a:rPr>
              <a:t> con </a:t>
            </a:r>
            <a:r>
              <a:rPr lang="en-US" sz="1300" dirty="0" err="1">
                <a:solidFill>
                  <a:schemeClr val="bg1"/>
                </a:solidFill>
              </a:rPr>
              <a:t>el</a:t>
            </a:r>
            <a:r>
              <a:rPr lang="en-US" sz="1300" dirty="0">
                <a:solidFill>
                  <a:schemeClr val="bg1"/>
                </a:solidFill>
              </a:rPr>
              <a:t> </a:t>
            </a:r>
            <a:r>
              <a:rPr lang="en-US" sz="1300" dirty="0" err="1">
                <a:solidFill>
                  <a:schemeClr val="bg1"/>
                </a:solidFill>
              </a:rPr>
              <a:t>cliente</a:t>
            </a:r>
            <a:r>
              <a:rPr lang="en-US" sz="1300" dirty="0">
                <a:solidFill>
                  <a:schemeClr val="bg1"/>
                </a:solidFill>
              </a:rPr>
              <a:t> y se lo </a:t>
            </a:r>
            <a:r>
              <a:rPr lang="en-US" sz="1300" dirty="0" err="1">
                <a:solidFill>
                  <a:schemeClr val="bg1"/>
                </a:solidFill>
              </a:rPr>
              <a:t>fideliza</a:t>
            </a:r>
            <a:r>
              <a:rPr lang="en-US" sz="1300" dirty="0">
                <a:solidFill>
                  <a:schemeClr val="bg1"/>
                </a:solidFill>
              </a:rPr>
              <a:t>. </a:t>
            </a:r>
            <a:r>
              <a:rPr lang="es-419" sz="1300" dirty="0">
                <a:solidFill>
                  <a:schemeClr val="bg1"/>
                </a:solidFill>
              </a:rPr>
              <a:t> </a:t>
            </a:r>
          </a:p>
          <a:p>
            <a:pPr marL="0" indent="0">
              <a:lnSpc>
                <a:spcPct val="90000"/>
              </a:lnSpc>
              <a:buNone/>
            </a:pPr>
            <a:endParaRPr lang="en-US" sz="1300" dirty="0">
              <a:solidFill>
                <a:schemeClr val="bg1"/>
              </a:solidFill>
            </a:endParaRPr>
          </a:p>
          <a:p>
            <a:pPr marL="0" indent="0">
              <a:lnSpc>
                <a:spcPct val="90000"/>
              </a:lnSpc>
              <a:buNone/>
            </a:pPr>
            <a:endParaRPr lang="en-US" sz="1300" dirty="0">
              <a:solidFill>
                <a:schemeClr val="bg1"/>
              </a:solidFill>
            </a:endParaRPr>
          </a:p>
          <a:p>
            <a:pPr marL="0" indent="0">
              <a:lnSpc>
                <a:spcPct val="90000"/>
              </a:lnSpc>
              <a:buNone/>
            </a:pPr>
            <a:endParaRPr lang="en-US" sz="1300" dirty="0">
              <a:solidFill>
                <a:schemeClr val="bg1"/>
              </a:solidFill>
            </a:endParaRPr>
          </a:p>
        </p:txBody>
      </p:sp>
      <p:pic>
        <p:nvPicPr>
          <p:cNvPr id="4" name="Marcador de contenido 3">
            <a:extLst>
              <a:ext uri="{FF2B5EF4-FFF2-40B4-BE49-F238E27FC236}">
                <a16:creationId xmlns:a16="http://schemas.microsoft.com/office/drawing/2014/main" id="{E2A231E9-BE5A-4E9C-B1D6-D50F03DAB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81684" y="854610"/>
            <a:ext cx="6617153" cy="5148774"/>
          </a:xfrm>
          <a:prstGeom prst="rect">
            <a:avLst/>
          </a:prstGeom>
        </p:spPr>
      </p:pic>
      <p:sp>
        <p:nvSpPr>
          <p:cNvPr id="42" name="Isosceles Triangle 4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9734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ítulo 1">
            <a:extLst>
              <a:ext uri="{FF2B5EF4-FFF2-40B4-BE49-F238E27FC236}">
                <a16:creationId xmlns:a16="http://schemas.microsoft.com/office/drawing/2014/main" id="{A9684F27-07E2-4DDA-B282-B9D09BF29522}"/>
              </a:ext>
            </a:extLst>
          </p:cNvPr>
          <p:cNvSpPr>
            <a:spLocks noGrp="1"/>
          </p:cNvSpPr>
          <p:nvPr>
            <p:ph type="title"/>
          </p:nvPr>
        </p:nvSpPr>
        <p:spPr>
          <a:xfrm>
            <a:off x="1043294" y="211837"/>
            <a:ext cx="8288032" cy="1096316"/>
          </a:xfrm>
        </p:spPr>
        <p:txBody>
          <a:bodyPr vert="horz" lIns="91440" tIns="45720" rIns="91440" bIns="45720" rtlCol="0" anchor="b">
            <a:normAutofit/>
          </a:bodyPr>
          <a:lstStyle/>
          <a:p>
            <a:pPr algn="ctr">
              <a:lnSpc>
                <a:spcPct val="90000"/>
              </a:lnSpc>
            </a:pPr>
            <a:r>
              <a:rPr lang="en-US" sz="3000" b="1" kern="1200" dirty="0">
                <a:solidFill>
                  <a:schemeClr val="accent1"/>
                </a:solidFill>
                <a:latin typeface="+mj-lt"/>
                <a:ea typeface="+mj-ea"/>
                <a:cs typeface="+mj-cs"/>
              </a:rPr>
              <a:t>PRIORIZACIÓN DE PROCESOS DE LA EMPRESA </a:t>
            </a:r>
            <a:br>
              <a:rPr lang="en-US" sz="3000" kern="1200" dirty="0">
                <a:solidFill>
                  <a:schemeClr val="accent1"/>
                </a:solidFill>
                <a:latin typeface="+mj-lt"/>
                <a:ea typeface="+mj-ea"/>
                <a:cs typeface="+mj-cs"/>
              </a:rPr>
            </a:br>
            <a:endParaRPr lang="en-US" sz="3000" kern="1200" dirty="0">
              <a:solidFill>
                <a:schemeClr val="accent1"/>
              </a:solidFill>
              <a:latin typeface="+mj-lt"/>
              <a:ea typeface="+mj-ea"/>
              <a:cs typeface="+mj-cs"/>
            </a:endParaRPr>
          </a:p>
        </p:txBody>
      </p:sp>
      <p:graphicFrame>
        <p:nvGraphicFramePr>
          <p:cNvPr id="4" name="Marcador de contenido 3">
            <a:extLst>
              <a:ext uri="{FF2B5EF4-FFF2-40B4-BE49-F238E27FC236}">
                <a16:creationId xmlns:a16="http://schemas.microsoft.com/office/drawing/2014/main" id="{CC924531-8C60-4F91-8246-8223EDD6EE27}"/>
              </a:ext>
            </a:extLst>
          </p:cNvPr>
          <p:cNvGraphicFramePr>
            <a:graphicFrameLocks noGrp="1"/>
          </p:cNvGraphicFramePr>
          <p:nvPr>
            <p:ph idx="1"/>
            <p:extLst>
              <p:ext uri="{D42A27DB-BD31-4B8C-83A1-F6EECF244321}">
                <p14:modId xmlns:p14="http://schemas.microsoft.com/office/powerpoint/2010/main" val="3121000639"/>
              </p:ext>
            </p:extLst>
          </p:nvPr>
        </p:nvGraphicFramePr>
        <p:xfrm>
          <a:off x="992591" y="1525578"/>
          <a:ext cx="8288034" cy="2571824"/>
        </p:xfrm>
        <a:graphic>
          <a:graphicData uri="http://schemas.openxmlformats.org/drawingml/2006/table">
            <a:tbl>
              <a:tblPr firstRow="1" firstCol="1" bandRow="1">
                <a:tableStyleId>{35758FB7-9AC5-4552-8A53-C91805E547FA}</a:tableStyleId>
              </a:tblPr>
              <a:tblGrid>
                <a:gridCol w="3819392">
                  <a:extLst>
                    <a:ext uri="{9D8B030D-6E8A-4147-A177-3AD203B41FA5}">
                      <a16:colId xmlns:a16="http://schemas.microsoft.com/office/drawing/2014/main" val="3278595797"/>
                    </a:ext>
                  </a:extLst>
                </a:gridCol>
                <a:gridCol w="2348472">
                  <a:extLst>
                    <a:ext uri="{9D8B030D-6E8A-4147-A177-3AD203B41FA5}">
                      <a16:colId xmlns:a16="http://schemas.microsoft.com/office/drawing/2014/main" val="2424414137"/>
                    </a:ext>
                  </a:extLst>
                </a:gridCol>
                <a:gridCol w="2120170">
                  <a:extLst>
                    <a:ext uri="{9D8B030D-6E8A-4147-A177-3AD203B41FA5}">
                      <a16:colId xmlns:a16="http://schemas.microsoft.com/office/drawing/2014/main" val="2774622976"/>
                    </a:ext>
                  </a:extLst>
                </a:gridCol>
              </a:tblGrid>
              <a:tr h="642956">
                <a:tc>
                  <a:txBody>
                    <a:bodyPr/>
                    <a:lstStyle/>
                    <a:p>
                      <a:pPr>
                        <a:lnSpc>
                          <a:spcPct val="200000"/>
                        </a:lnSpc>
                        <a:spcAft>
                          <a:spcPts val="800"/>
                        </a:spcAft>
                      </a:pPr>
                      <a:r>
                        <a:rPr lang="es-419" sz="1400" b="1" dirty="0">
                          <a:solidFill>
                            <a:srgbClr val="FFFFFF"/>
                          </a:solidFill>
                          <a:effectLst/>
                        </a:rPr>
                        <a:t>Nombre de proceso </a:t>
                      </a:r>
                      <a:endParaRPr lang="es-EC"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nSpc>
                          <a:spcPct val="200000"/>
                        </a:lnSpc>
                        <a:spcAft>
                          <a:spcPts val="800"/>
                        </a:spcAft>
                      </a:pPr>
                      <a:r>
                        <a:rPr lang="es-419" sz="1400" b="1">
                          <a:solidFill>
                            <a:srgbClr val="FFFFFF"/>
                          </a:solidFill>
                          <a:effectLst/>
                        </a:rPr>
                        <a:t>Orden de prioridad  </a:t>
                      </a:r>
                      <a:endParaRPr lang="es-EC"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nSpc>
                          <a:spcPct val="200000"/>
                        </a:lnSpc>
                        <a:spcAft>
                          <a:spcPts val="800"/>
                        </a:spcAft>
                      </a:pPr>
                      <a:r>
                        <a:rPr lang="es-419" sz="1400" b="1">
                          <a:solidFill>
                            <a:srgbClr val="FFFFFF"/>
                          </a:solidFill>
                          <a:effectLst/>
                        </a:rPr>
                        <a:t>Tipo de proceso</a:t>
                      </a:r>
                      <a:endParaRPr lang="es-EC"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extLst>
                  <a:ext uri="{0D108BD9-81ED-4DB2-BD59-A6C34878D82A}">
                    <a16:rowId xmlns:a16="http://schemas.microsoft.com/office/drawing/2014/main" val="886148501"/>
                  </a:ext>
                </a:extLst>
              </a:tr>
              <a:tr h="642956">
                <a:tc>
                  <a:txBody>
                    <a:bodyPr/>
                    <a:lstStyle/>
                    <a:p>
                      <a:pPr>
                        <a:lnSpc>
                          <a:spcPct val="200000"/>
                        </a:lnSpc>
                        <a:spcAft>
                          <a:spcPts val="800"/>
                        </a:spcAft>
                      </a:pPr>
                      <a:r>
                        <a:rPr lang="es-419" sz="1400" b="1">
                          <a:solidFill>
                            <a:srgbClr val="FFFFFF"/>
                          </a:solidFill>
                          <a:effectLst/>
                        </a:rPr>
                        <a:t>Obtención de certificaciones sanitarias</a:t>
                      </a:r>
                      <a:endParaRPr lang="es-EC"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gn="ctr">
                        <a:lnSpc>
                          <a:spcPct val="200000"/>
                        </a:lnSpc>
                        <a:spcAft>
                          <a:spcPts val="800"/>
                        </a:spcAft>
                      </a:pPr>
                      <a:r>
                        <a:rPr lang="es-419" sz="1400">
                          <a:solidFill>
                            <a:schemeClr val="tx1">
                              <a:lumMod val="85000"/>
                              <a:lumOff val="15000"/>
                            </a:schemeClr>
                          </a:solidFill>
                          <a:effectLst/>
                        </a:rPr>
                        <a:t>1</a:t>
                      </a:r>
                      <a:endParaRPr lang="es-EC" sz="14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nSpc>
                          <a:spcPct val="200000"/>
                        </a:lnSpc>
                        <a:spcAft>
                          <a:spcPts val="800"/>
                        </a:spcAft>
                      </a:pPr>
                      <a:r>
                        <a:rPr lang="es-419" sz="1400">
                          <a:solidFill>
                            <a:schemeClr val="tx1">
                              <a:lumMod val="85000"/>
                              <a:lumOff val="15000"/>
                            </a:schemeClr>
                          </a:solidFill>
                          <a:effectLst/>
                        </a:rPr>
                        <a:t>Misional</a:t>
                      </a:r>
                      <a:endParaRPr lang="es-EC" sz="14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extLst>
                  <a:ext uri="{0D108BD9-81ED-4DB2-BD59-A6C34878D82A}">
                    <a16:rowId xmlns:a16="http://schemas.microsoft.com/office/drawing/2014/main" val="2776869969"/>
                  </a:ext>
                </a:extLst>
              </a:tr>
              <a:tr h="642956">
                <a:tc>
                  <a:txBody>
                    <a:bodyPr/>
                    <a:lstStyle/>
                    <a:p>
                      <a:pPr>
                        <a:lnSpc>
                          <a:spcPct val="200000"/>
                        </a:lnSpc>
                        <a:spcAft>
                          <a:spcPts val="800"/>
                        </a:spcAft>
                        <a:tabLst>
                          <a:tab pos="1466850" algn="l"/>
                        </a:tabLst>
                      </a:pPr>
                      <a:r>
                        <a:rPr lang="es-419" sz="1400" b="1">
                          <a:solidFill>
                            <a:srgbClr val="FFFFFF"/>
                          </a:solidFill>
                          <a:effectLst/>
                        </a:rPr>
                        <a:t>Servicio post venta</a:t>
                      </a:r>
                      <a:endParaRPr lang="es-EC"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gn="ctr">
                        <a:lnSpc>
                          <a:spcPct val="200000"/>
                        </a:lnSpc>
                        <a:spcAft>
                          <a:spcPts val="800"/>
                        </a:spcAft>
                      </a:pPr>
                      <a:r>
                        <a:rPr lang="es-419" sz="1400">
                          <a:solidFill>
                            <a:schemeClr val="tx1">
                              <a:lumMod val="85000"/>
                              <a:lumOff val="15000"/>
                            </a:schemeClr>
                          </a:solidFill>
                          <a:effectLst/>
                        </a:rPr>
                        <a:t>2</a:t>
                      </a:r>
                      <a:endParaRPr lang="es-EC" sz="14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nSpc>
                          <a:spcPct val="200000"/>
                        </a:lnSpc>
                        <a:spcAft>
                          <a:spcPts val="800"/>
                        </a:spcAft>
                      </a:pPr>
                      <a:r>
                        <a:rPr lang="es-419" sz="1400">
                          <a:solidFill>
                            <a:schemeClr val="tx1">
                              <a:lumMod val="85000"/>
                              <a:lumOff val="15000"/>
                            </a:schemeClr>
                          </a:solidFill>
                          <a:effectLst/>
                        </a:rPr>
                        <a:t>Misional</a:t>
                      </a:r>
                      <a:endParaRPr lang="es-EC" sz="14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extLst>
                  <a:ext uri="{0D108BD9-81ED-4DB2-BD59-A6C34878D82A}">
                    <a16:rowId xmlns:a16="http://schemas.microsoft.com/office/drawing/2014/main" val="232944172"/>
                  </a:ext>
                </a:extLst>
              </a:tr>
              <a:tr h="642956">
                <a:tc>
                  <a:txBody>
                    <a:bodyPr/>
                    <a:lstStyle/>
                    <a:p>
                      <a:pPr>
                        <a:lnSpc>
                          <a:spcPct val="200000"/>
                        </a:lnSpc>
                        <a:spcAft>
                          <a:spcPts val="800"/>
                        </a:spcAft>
                      </a:pPr>
                      <a:r>
                        <a:rPr lang="es-419" sz="1400" b="1">
                          <a:solidFill>
                            <a:srgbClr val="FFFFFF"/>
                          </a:solidFill>
                          <a:effectLst/>
                        </a:rPr>
                        <a:t>Gestión de marketing</a:t>
                      </a:r>
                      <a:endParaRPr lang="es-EC"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gn="ctr">
                        <a:lnSpc>
                          <a:spcPct val="200000"/>
                        </a:lnSpc>
                        <a:spcAft>
                          <a:spcPts val="800"/>
                        </a:spcAft>
                      </a:pPr>
                      <a:r>
                        <a:rPr lang="es-419" sz="1400" dirty="0">
                          <a:solidFill>
                            <a:schemeClr val="tx1">
                              <a:lumMod val="85000"/>
                              <a:lumOff val="15000"/>
                            </a:schemeClr>
                          </a:solidFill>
                          <a:effectLst/>
                        </a:rPr>
                        <a:t>3</a:t>
                      </a:r>
                      <a:endParaRPr lang="es-EC" sz="14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tc>
                  <a:txBody>
                    <a:bodyPr/>
                    <a:lstStyle/>
                    <a:p>
                      <a:pPr>
                        <a:lnSpc>
                          <a:spcPct val="200000"/>
                        </a:lnSpc>
                        <a:spcAft>
                          <a:spcPts val="800"/>
                        </a:spcAft>
                      </a:pPr>
                      <a:r>
                        <a:rPr lang="es-419" sz="1400" dirty="0">
                          <a:solidFill>
                            <a:schemeClr val="tx1">
                              <a:lumMod val="85000"/>
                              <a:lumOff val="15000"/>
                            </a:schemeClr>
                          </a:solidFill>
                          <a:effectLst/>
                        </a:rPr>
                        <a:t>Misional</a:t>
                      </a:r>
                      <a:endParaRPr lang="es-EC" sz="14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712" marR="121027" marT="121027" marB="121027"/>
                </a:tc>
                <a:extLst>
                  <a:ext uri="{0D108BD9-81ED-4DB2-BD59-A6C34878D82A}">
                    <a16:rowId xmlns:a16="http://schemas.microsoft.com/office/drawing/2014/main" val="1425240066"/>
                  </a:ext>
                </a:extLst>
              </a:tr>
            </a:tbl>
          </a:graphicData>
        </a:graphic>
      </p:graphicFrame>
      <p:sp>
        <p:nvSpPr>
          <p:cNvPr id="7" name="CuadroTexto 6">
            <a:extLst>
              <a:ext uri="{FF2B5EF4-FFF2-40B4-BE49-F238E27FC236}">
                <a16:creationId xmlns:a16="http://schemas.microsoft.com/office/drawing/2014/main" id="{3EE76DE2-9EB1-4A0E-B54A-078405223EE2}"/>
              </a:ext>
            </a:extLst>
          </p:cNvPr>
          <p:cNvSpPr txBox="1"/>
          <p:nvPr/>
        </p:nvSpPr>
        <p:spPr>
          <a:xfrm>
            <a:off x="842597" y="4479235"/>
            <a:ext cx="8760846" cy="1674946"/>
          </a:xfrm>
          <a:prstGeom prst="rect">
            <a:avLst/>
          </a:prstGeom>
          <a:noFill/>
        </p:spPr>
        <p:txBody>
          <a:bodyPr wrap="square" rtlCol="0">
            <a:spAutoFit/>
          </a:bodyPr>
          <a:lstStyle/>
          <a:p>
            <a:pPr indent="457200">
              <a:lnSpc>
                <a:spcPct val="200000"/>
              </a:lnSpc>
              <a:spcAft>
                <a:spcPts val="800"/>
              </a:spcAft>
            </a:pPr>
            <a:r>
              <a:rPr lang="es-419" dirty="0">
                <a:latin typeface="Arial" panose="020B0604020202020204" pitchFamily="34" charset="0"/>
                <a:ea typeface="Calibri" panose="020F0502020204030204" pitchFamily="34" charset="0"/>
                <a:cs typeface="Times New Roman" panose="02020603050405020304" pitchFamily="18" charset="0"/>
              </a:rPr>
              <a:t>Finalmente se cuenta con los resultados de la matriz, donde se priorizarán estos </a:t>
            </a:r>
            <a:r>
              <a:rPr lang="es-419" sz="1800" dirty="0">
                <a:effectLst/>
                <a:latin typeface="Arial" panose="020B0604020202020204" pitchFamily="34" charset="0"/>
                <a:ea typeface="Calibri" panose="020F0502020204030204" pitchFamily="34" charset="0"/>
                <a:cs typeface="Times New Roman" panose="02020603050405020304" pitchFamily="18" charset="0"/>
              </a:rPr>
              <a:t>tres procesos, también se propone que deben formar parte de los procesos agregadores de valor de la empresa y, consecuentemente deben ser optimizados.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31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9C703B-F00A-4F9A-B7C9-184F7037DBAA}"/>
              </a:ext>
            </a:extLst>
          </p:cNvPr>
          <p:cNvSpPr>
            <a:spLocks noGrp="1"/>
          </p:cNvSpPr>
          <p:nvPr>
            <p:ph type="title"/>
          </p:nvPr>
        </p:nvSpPr>
        <p:spPr>
          <a:xfrm>
            <a:off x="1286933" y="381000"/>
            <a:ext cx="10197494" cy="1099457"/>
          </a:xfrm>
        </p:spPr>
        <p:txBody>
          <a:bodyPr vert="horz" lIns="91440" tIns="45720" rIns="91440" bIns="45720" rtlCol="0">
            <a:normAutofit/>
          </a:bodyPr>
          <a:lstStyle/>
          <a:p>
            <a:pPr algn="ctr">
              <a:lnSpc>
                <a:spcPct val="90000"/>
              </a:lnSpc>
            </a:pPr>
            <a:r>
              <a:rPr lang="en-US" b="1" dirty="0"/>
              <a:t>OPTIMIZACIÓN DE PROCESOS </a:t>
            </a:r>
            <a:br>
              <a:rPr lang="en-US" b="1" dirty="0"/>
            </a:br>
            <a:r>
              <a:rPr lang="en-US" b="1" dirty="0"/>
              <a:t>AGREGADORES DE VALOR</a:t>
            </a:r>
          </a:p>
        </p:txBody>
      </p:sp>
      <p:sp>
        <p:nvSpPr>
          <p:cNvPr id="32" name="Isosceles Triangle 3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uadroTexto 6">
            <a:extLst>
              <a:ext uri="{FF2B5EF4-FFF2-40B4-BE49-F238E27FC236}">
                <a16:creationId xmlns:a16="http://schemas.microsoft.com/office/drawing/2014/main" id="{6DFA6EE7-77B8-4D00-ACEA-872F6488C37B}"/>
              </a:ext>
            </a:extLst>
          </p:cNvPr>
          <p:cNvGraphicFramePr/>
          <p:nvPr>
            <p:extLst>
              <p:ext uri="{D42A27DB-BD31-4B8C-83A1-F6EECF244321}">
                <p14:modId xmlns:p14="http://schemas.microsoft.com/office/powerpoint/2010/main" val="196941640"/>
              </p:ext>
            </p:extLst>
          </p:nvPr>
        </p:nvGraphicFramePr>
        <p:xfrm>
          <a:off x="1130301" y="1948542"/>
          <a:ext cx="9774766" cy="432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57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41DD14D-B512-432A-92DB-F13A65BD0239}"/>
              </a:ext>
            </a:extLst>
          </p:cNvPr>
          <p:cNvSpPr>
            <a:spLocks noGrp="1"/>
          </p:cNvSpPr>
          <p:nvPr>
            <p:ph type="title"/>
          </p:nvPr>
        </p:nvSpPr>
        <p:spPr>
          <a:xfrm>
            <a:off x="677863" y="609600"/>
            <a:ext cx="8596312" cy="1320800"/>
          </a:xfrm>
        </p:spPr>
        <p:txBody>
          <a:bodyPr vert="horz" lIns="91440" tIns="45720" rIns="91440" bIns="45720" rtlCol="0">
            <a:normAutofit/>
          </a:bodyPr>
          <a:lstStyle/>
          <a:p>
            <a:pPr>
              <a:lnSpc>
                <a:spcPct val="90000"/>
              </a:lnSpc>
            </a:pPr>
            <a:r>
              <a:rPr lang="en-US" sz="2800" b="1" dirty="0">
                <a:solidFill>
                  <a:schemeClr val="accent4"/>
                </a:solidFill>
              </a:rPr>
              <a:t>OPTIMIZACIÓN DE PROCESOS </a:t>
            </a:r>
            <a:br>
              <a:rPr lang="en-US" sz="2800" b="1" dirty="0">
                <a:solidFill>
                  <a:schemeClr val="accent4"/>
                </a:solidFill>
              </a:rPr>
            </a:br>
            <a:r>
              <a:rPr lang="en-US" sz="2800" b="1" dirty="0">
                <a:solidFill>
                  <a:schemeClr val="accent4"/>
                </a:solidFill>
              </a:rPr>
              <a:t>AGREGADORES DE VALOR / EVIDENCIAS DE MEJORA</a:t>
            </a:r>
          </a:p>
        </p:txBody>
      </p:sp>
      <p:graphicFrame>
        <p:nvGraphicFramePr>
          <p:cNvPr id="9" name="Marcador de contenido 8">
            <a:extLst>
              <a:ext uri="{FF2B5EF4-FFF2-40B4-BE49-F238E27FC236}">
                <a16:creationId xmlns:a16="http://schemas.microsoft.com/office/drawing/2014/main" id="{448D99A6-B64D-4BC9-BBE3-06320900EC3B}"/>
              </a:ext>
            </a:extLst>
          </p:cNvPr>
          <p:cNvGraphicFramePr>
            <a:graphicFrameLocks noGrp="1"/>
          </p:cNvGraphicFramePr>
          <p:nvPr>
            <p:ph idx="1"/>
            <p:extLst>
              <p:ext uri="{D42A27DB-BD31-4B8C-83A1-F6EECF244321}">
                <p14:modId xmlns:p14="http://schemas.microsoft.com/office/powerpoint/2010/main" val="3407239497"/>
              </p:ext>
            </p:extLst>
          </p:nvPr>
        </p:nvGraphicFramePr>
        <p:xfrm>
          <a:off x="677862" y="1867662"/>
          <a:ext cx="8923338" cy="4266438"/>
        </p:xfrm>
        <a:graphic>
          <a:graphicData uri="http://schemas.openxmlformats.org/drawingml/2006/table">
            <a:tbl>
              <a:tblPr firstRow="1" firstCol="1" bandRow="1">
                <a:tableStyleId>{5C22544A-7EE6-4342-B048-85BDC9FD1C3A}</a:tableStyleId>
              </a:tblPr>
              <a:tblGrid>
                <a:gridCol w="2126005">
                  <a:extLst>
                    <a:ext uri="{9D8B030D-6E8A-4147-A177-3AD203B41FA5}">
                      <a16:colId xmlns:a16="http://schemas.microsoft.com/office/drawing/2014/main" val="3190103760"/>
                    </a:ext>
                  </a:extLst>
                </a:gridCol>
                <a:gridCol w="6797333">
                  <a:extLst>
                    <a:ext uri="{9D8B030D-6E8A-4147-A177-3AD203B41FA5}">
                      <a16:colId xmlns:a16="http://schemas.microsoft.com/office/drawing/2014/main" val="2048379406"/>
                    </a:ext>
                  </a:extLst>
                </a:gridCol>
              </a:tblGrid>
              <a:tr h="420615">
                <a:tc>
                  <a:txBody>
                    <a:bodyPr/>
                    <a:lstStyle/>
                    <a:p>
                      <a:pPr>
                        <a:lnSpc>
                          <a:spcPct val="200000"/>
                        </a:lnSpc>
                        <a:spcAft>
                          <a:spcPts val="800"/>
                        </a:spcAft>
                      </a:pPr>
                      <a:r>
                        <a:rPr lang="es-419" sz="1000">
                          <a:effectLst/>
                        </a:rPr>
                        <a:t>Parámetro mejorado </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tc>
                  <a:txBody>
                    <a:bodyPr/>
                    <a:lstStyle/>
                    <a:p>
                      <a:pPr>
                        <a:lnSpc>
                          <a:spcPct val="200000"/>
                        </a:lnSpc>
                        <a:spcAft>
                          <a:spcPts val="800"/>
                        </a:spcAft>
                      </a:pPr>
                      <a:r>
                        <a:rPr lang="es-419" sz="1000" dirty="0">
                          <a:effectLst/>
                        </a:rPr>
                        <a:t>Optimización / mejora  </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extLst>
                  <a:ext uri="{0D108BD9-81ED-4DB2-BD59-A6C34878D82A}">
                    <a16:rowId xmlns:a16="http://schemas.microsoft.com/office/drawing/2014/main" val="3725402439"/>
                  </a:ext>
                </a:extLst>
              </a:tr>
              <a:tr h="1281941">
                <a:tc>
                  <a:txBody>
                    <a:bodyPr/>
                    <a:lstStyle/>
                    <a:p>
                      <a:pPr>
                        <a:lnSpc>
                          <a:spcPct val="200000"/>
                        </a:lnSpc>
                        <a:spcAft>
                          <a:spcPts val="800"/>
                        </a:spcAft>
                      </a:pPr>
                      <a:r>
                        <a:rPr lang="es-419" sz="1000">
                          <a:effectLst/>
                        </a:rPr>
                        <a:t> </a:t>
                      </a:r>
                      <a:endParaRPr lang="es-EC" sz="1100">
                        <a:effectLst/>
                      </a:endParaRPr>
                    </a:p>
                    <a:p>
                      <a:pPr>
                        <a:lnSpc>
                          <a:spcPct val="200000"/>
                        </a:lnSpc>
                        <a:spcAft>
                          <a:spcPts val="800"/>
                        </a:spcAft>
                      </a:pPr>
                      <a:r>
                        <a:rPr lang="es-419" sz="1000">
                          <a:effectLst/>
                        </a:rPr>
                        <a:t>Mapa de procesos</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tc>
                  <a:txBody>
                    <a:bodyPr/>
                    <a:lstStyle/>
                    <a:p>
                      <a:pPr>
                        <a:lnSpc>
                          <a:spcPct val="200000"/>
                        </a:lnSpc>
                        <a:spcAft>
                          <a:spcPts val="800"/>
                        </a:spcAft>
                      </a:pPr>
                      <a:r>
                        <a:rPr lang="es-419" sz="1000">
                          <a:effectLst/>
                        </a:rPr>
                        <a:t>Se ha desarrollado un nuevo mapa de procesos donde la gestión de marketing forma ya parte de los procesos agregadores de valor y no de los de soporte, además se ha incluido el servicio post venta como proceso agregador de valor como vital dentro del giro de negocio de la empresa consultora.</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extLst>
                  <a:ext uri="{0D108BD9-81ED-4DB2-BD59-A6C34878D82A}">
                    <a16:rowId xmlns:a16="http://schemas.microsoft.com/office/drawing/2014/main" val="2247635257"/>
                  </a:ext>
                </a:extLst>
              </a:tr>
              <a:tr h="1281941">
                <a:tc>
                  <a:txBody>
                    <a:bodyPr/>
                    <a:lstStyle/>
                    <a:p>
                      <a:pPr>
                        <a:lnSpc>
                          <a:spcPct val="200000"/>
                        </a:lnSpc>
                        <a:spcAft>
                          <a:spcPts val="800"/>
                        </a:spcAft>
                        <a:tabLst>
                          <a:tab pos="1466850" algn="l"/>
                        </a:tabLst>
                      </a:pPr>
                      <a:r>
                        <a:rPr lang="es-419" sz="1000">
                          <a:effectLst/>
                        </a:rPr>
                        <a:t> </a:t>
                      </a:r>
                      <a:endParaRPr lang="es-EC" sz="1100">
                        <a:effectLst/>
                      </a:endParaRPr>
                    </a:p>
                    <a:p>
                      <a:pPr>
                        <a:lnSpc>
                          <a:spcPct val="200000"/>
                        </a:lnSpc>
                        <a:spcAft>
                          <a:spcPts val="800"/>
                        </a:spcAft>
                        <a:tabLst>
                          <a:tab pos="1466850" algn="l"/>
                        </a:tabLst>
                      </a:pPr>
                      <a:r>
                        <a:rPr lang="es-419" sz="1000">
                          <a:effectLst/>
                        </a:rPr>
                        <a:t>Inventario</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tc>
                  <a:txBody>
                    <a:bodyPr/>
                    <a:lstStyle/>
                    <a:p>
                      <a:pPr>
                        <a:lnSpc>
                          <a:spcPct val="200000"/>
                        </a:lnSpc>
                        <a:spcAft>
                          <a:spcPts val="800"/>
                        </a:spcAft>
                      </a:pPr>
                      <a:r>
                        <a:rPr lang="es-419" sz="1000">
                          <a:effectLst/>
                        </a:rPr>
                        <a:t>El inventario propuesto fue optimizado tanto en los procesos misionales donde se incluyó al proceso de gestión de marketing y al proceso de servicio post venta, como en el despliegue de los subprocesos de cada uno, como puntos clave para el desarrollo de coherente y fluido de estos procesos agregadores de valor. </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extLst>
                  <a:ext uri="{0D108BD9-81ED-4DB2-BD59-A6C34878D82A}">
                    <a16:rowId xmlns:a16="http://schemas.microsoft.com/office/drawing/2014/main" val="3990489730"/>
                  </a:ext>
                </a:extLst>
              </a:tr>
              <a:tr h="1281941">
                <a:tc>
                  <a:txBody>
                    <a:bodyPr/>
                    <a:lstStyle/>
                    <a:p>
                      <a:pPr>
                        <a:lnSpc>
                          <a:spcPct val="200000"/>
                        </a:lnSpc>
                        <a:spcAft>
                          <a:spcPts val="800"/>
                        </a:spcAft>
                      </a:pPr>
                      <a:r>
                        <a:rPr lang="es-419" sz="1000">
                          <a:effectLst/>
                        </a:rPr>
                        <a:t> </a:t>
                      </a:r>
                      <a:endParaRPr lang="es-EC" sz="1100">
                        <a:effectLst/>
                      </a:endParaRPr>
                    </a:p>
                    <a:p>
                      <a:pPr>
                        <a:lnSpc>
                          <a:spcPct val="200000"/>
                        </a:lnSpc>
                        <a:spcAft>
                          <a:spcPts val="800"/>
                        </a:spcAft>
                      </a:pPr>
                      <a:r>
                        <a:rPr lang="es-419" sz="1000">
                          <a:effectLst/>
                        </a:rPr>
                        <a:t>Caracterización </a:t>
                      </a:r>
                      <a:endParaRPr lang="es-EC"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tc>
                  <a:txBody>
                    <a:bodyPr/>
                    <a:lstStyle/>
                    <a:p>
                      <a:pPr>
                        <a:lnSpc>
                          <a:spcPct val="200000"/>
                        </a:lnSpc>
                        <a:spcAft>
                          <a:spcPts val="800"/>
                        </a:spcAft>
                      </a:pPr>
                      <a:r>
                        <a:rPr lang="es-419" sz="1000" dirty="0">
                          <a:effectLst/>
                        </a:rPr>
                        <a:t>Se elaboró desde el inicio las caracterizaciones de los procesos de gestión de marketing y servicio post venta y se mejoró y amplió la caracterización existente para el proceso de obtención de certificaciones sanitarias tomando en cuenta todos los elementos que participan sostienen a aportan al proceso.</a:t>
                      </a:r>
                      <a:endParaRPr lang="es-EC"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57452" marR="57452" marT="0" marB="0"/>
                </a:tc>
                <a:extLst>
                  <a:ext uri="{0D108BD9-81ED-4DB2-BD59-A6C34878D82A}">
                    <a16:rowId xmlns:a16="http://schemas.microsoft.com/office/drawing/2014/main" val="184137126"/>
                  </a:ext>
                </a:extLst>
              </a:tr>
            </a:tbl>
          </a:graphicData>
        </a:graphic>
      </p:graphicFrame>
    </p:spTree>
    <p:extLst>
      <p:ext uri="{BB962C8B-B14F-4D97-AF65-F5344CB8AC3E}">
        <p14:creationId xmlns:p14="http://schemas.microsoft.com/office/powerpoint/2010/main" val="290240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41DD14D-B512-432A-92DB-F13A65BD0239}"/>
              </a:ext>
            </a:extLst>
          </p:cNvPr>
          <p:cNvSpPr>
            <a:spLocks noGrp="1"/>
          </p:cNvSpPr>
          <p:nvPr>
            <p:ph type="title"/>
          </p:nvPr>
        </p:nvSpPr>
        <p:spPr>
          <a:xfrm>
            <a:off x="677334" y="609600"/>
            <a:ext cx="8596668" cy="1320800"/>
          </a:xfrm>
        </p:spPr>
        <p:txBody>
          <a:bodyPr vert="horz" lIns="91440" tIns="45720" rIns="91440" bIns="45720" rtlCol="0">
            <a:normAutofit/>
          </a:bodyPr>
          <a:lstStyle/>
          <a:p>
            <a:pPr>
              <a:lnSpc>
                <a:spcPct val="90000"/>
              </a:lnSpc>
            </a:pPr>
            <a:r>
              <a:rPr lang="en-US" sz="2800" b="1" dirty="0">
                <a:solidFill>
                  <a:schemeClr val="accent4"/>
                </a:solidFill>
              </a:rPr>
              <a:t>OPTIMIZACIÓN DE PROCESOS </a:t>
            </a:r>
            <a:br>
              <a:rPr lang="en-US" sz="2800" b="1" dirty="0">
                <a:solidFill>
                  <a:schemeClr val="accent4"/>
                </a:solidFill>
              </a:rPr>
            </a:br>
            <a:r>
              <a:rPr lang="en-US" sz="2800" b="1" dirty="0">
                <a:solidFill>
                  <a:schemeClr val="accent4"/>
                </a:solidFill>
              </a:rPr>
              <a:t>AGREGADORES DE VALOR / EVIDENCIAS DE MEJORA</a:t>
            </a:r>
          </a:p>
        </p:txBody>
      </p:sp>
      <p:graphicFrame>
        <p:nvGraphicFramePr>
          <p:cNvPr id="15" name="Marcador de contenido 14">
            <a:extLst>
              <a:ext uri="{FF2B5EF4-FFF2-40B4-BE49-F238E27FC236}">
                <a16:creationId xmlns:a16="http://schemas.microsoft.com/office/drawing/2014/main" id="{3067B661-C1B4-4390-AD2D-61D3DAA05851}"/>
              </a:ext>
            </a:extLst>
          </p:cNvPr>
          <p:cNvGraphicFramePr>
            <a:graphicFrameLocks noGrp="1"/>
          </p:cNvGraphicFramePr>
          <p:nvPr>
            <p:ph idx="1"/>
            <p:extLst>
              <p:ext uri="{D42A27DB-BD31-4B8C-83A1-F6EECF244321}">
                <p14:modId xmlns:p14="http://schemas.microsoft.com/office/powerpoint/2010/main" val="1488802139"/>
              </p:ext>
            </p:extLst>
          </p:nvPr>
        </p:nvGraphicFramePr>
        <p:xfrm>
          <a:off x="752362" y="1727200"/>
          <a:ext cx="8596668" cy="4521200"/>
        </p:xfrm>
        <a:graphic>
          <a:graphicData uri="http://schemas.openxmlformats.org/drawingml/2006/table">
            <a:tbl>
              <a:tblPr firstRow="1" firstCol="1" bandRow="1">
                <a:tableStyleId>{5C22544A-7EE6-4342-B048-85BDC9FD1C3A}</a:tableStyleId>
              </a:tblPr>
              <a:tblGrid>
                <a:gridCol w="2030007">
                  <a:extLst>
                    <a:ext uri="{9D8B030D-6E8A-4147-A177-3AD203B41FA5}">
                      <a16:colId xmlns:a16="http://schemas.microsoft.com/office/drawing/2014/main" val="3151468653"/>
                    </a:ext>
                  </a:extLst>
                </a:gridCol>
                <a:gridCol w="6566661">
                  <a:extLst>
                    <a:ext uri="{9D8B030D-6E8A-4147-A177-3AD203B41FA5}">
                      <a16:colId xmlns:a16="http://schemas.microsoft.com/office/drawing/2014/main" val="3024395524"/>
                    </a:ext>
                  </a:extLst>
                </a:gridCol>
              </a:tblGrid>
              <a:tr h="301464">
                <a:tc>
                  <a:txBody>
                    <a:bodyPr/>
                    <a:lstStyle/>
                    <a:p>
                      <a:pPr>
                        <a:lnSpc>
                          <a:spcPct val="200000"/>
                        </a:lnSpc>
                        <a:spcAft>
                          <a:spcPts val="800"/>
                        </a:spcAft>
                      </a:pPr>
                      <a:r>
                        <a:rPr lang="es-419" sz="900">
                          <a:effectLst/>
                        </a:rPr>
                        <a:t>Parámetro mejorado </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tc>
                  <a:txBody>
                    <a:bodyPr/>
                    <a:lstStyle/>
                    <a:p>
                      <a:pPr>
                        <a:lnSpc>
                          <a:spcPct val="200000"/>
                        </a:lnSpc>
                        <a:spcAft>
                          <a:spcPts val="800"/>
                        </a:spcAft>
                      </a:pPr>
                      <a:r>
                        <a:rPr lang="es-419" sz="900">
                          <a:effectLst/>
                        </a:rPr>
                        <a:t>Optimización / mejora  </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extLst>
                  <a:ext uri="{0D108BD9-81ED-4DB2-BD59-A6C34878D82A}">
                    <a16:rowId xmlns:a16="http://schemas.microsoft.com/office/drawing/2014/main" val="2990471488"/>
                  </a:ext>
                </a:extLst>
              </a:tr>
              <a:tr h="1144517">
                <a:tc>
                  <a:txBody>
                    <a:bodyPr/>
                    <a:lstStyle/>
                    <a:p>
                      <a:pPr>
                        <a:lnSpc>
                          <a:spcPct val="200000"/>
                        </a:lnSpc>
                        <a:spcAft>
                          <a:spcPts val="800"/>
                        </a:spcAft>
                      </a:pPr>
                      <a:r>
                        <a:rPr lang="es-419" sz="900">
                          <a:effectLst/>
                        </a:rPr>
                        <a:t> </a:t>
                      </a:r>
                      <a:endParaRPr lang="es-EC" sz="1000">
                        <a:effectLst/>
                      </a:endParaRPr>
                    </a:p>
                    <a:p>
                      <a:pPr>
                        <a:lnSpc>
                          <a:spcPct val="200000"/>
                        </a:lnSpc>
                        <a:spcAft>
                          <a:spcPts val="800"/>
                        </a:spcAft>
                      </a:pPr>
                      <a:r>
                        <a:rPr lang="es-419" sz="900">
                          <a:effectLst/>
                        </a:rPr>
                        <a:t> </a:t>
                      </a:r>
                      <a:endParaRPr lang="es-EC" sz="1000">
                        <a:effectLst/>
                      </a:endParaRPr>
                    </a:p>
                    <a:p>
                      <a:pPr>
                        <a:lnSpc>
                          <a:spcPct val="200000"/>
                        </a:lnSpc>
                        <a:spcAft>
                          <a:spcPts val="800"/>
                        </a:spcAft>
                      </a:pPr>
                      <a:r>
                        <a:rPr lang="es-419" sz="900">
                          <a:effectLst/>
                        </a:rPr>
                        <a:t>Documentación </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tc>
                  <a:txBody>
                    <a:bodyPr/>
                    <a:lstStyle/>
                    <a:p>
                      <a:pPr>
                        <a:lnSpc>
                          <a:spcPct val="200000"/>
                        </a:lnSpc>
                        <a:spcAft>
                          <a:spcPts val="800"/>
                        </a:spcAft>
                      </a:pPr>
                      <a:r>
                        <a:rPr lang="es-419" sz="900" dirty="0">
                          <a:effectLst/>
                        </a:rPr>
                        <a:t>Se documentó de manera muy cercana el paso a paso para llevar a cabo cada uno de los subprocesos que componen los procesos misionales de esta empresa consultora, tomando en cuenta cada detalle que aporta valor al proceso y como consecuencia al servicio brindado a los clientes.</a:t>
                      </a:r>
                      <a:endParaRPr lang="es-EC" sz="1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extLst>
                  <a:ext uri="{0D108BD9-81ED-4DB2-BD59-A6C34878D82A}">
                    <a16:rowId xmlns:a16="http://schemas.microsoft.com/office/drawing/2014/main" val="3921863509"/>
                  </a:ext>
                </a:extLst>
              </a:tr>
              <a:tr h="1300965">
                <a:tc>
                  <a:txBody>
                    <a:bodyPr/>
                    <a:lstStyle/>
                    <a:p>
                      <a:pPr>
                        <a:lnSpc>
                          <a:spcPct val="200000"/>
                        </a:lnSpc>
                        <a:spcAft>
                          <a:spcPts val="800"/>
                        </a:spcAft>
                      </a:pPr>
                      <a:r>
                        <a:rPr lang="es-419" sz="1000">
                          <a:effectLst/>
                        </a:rPr>
                        <a:t> </a:t>
                      </a:r>
                      <a:endParaRPr lang="es-EC" sz="1000">
                        <a:effectLst/>
                      </a:endParaRPr>
                    </a:p>
                    <a:p>
                      <a:pPr>
                        <a:lnSpc>
                          <a:spcPct val="200000"/>
                        </a:lnSpc>
                        <a:spcAft>
                          <a:spcPts val="800"/>
                        </a:spcAft>
                      </a:pPr>
                      <a:r>
                        <a:rPr lang="es-419" sz="1000">
                          <a:effectLst/>
                        </a:rPr>
                        <a:t> </a:t>
                      </a:r>
                      <a:endParaRPr lang="es-EC" sz="1000">
                        <a:effectLst/>
                      </a:endParaRPr>
                    </a:p>
                    <a:p>
                      <a:pPr>
                        <a:lnSpc>
                          <a:spcPct val="200000"/>
                        </a:lnSpc>
                        <a:spcAft>
                          <a:spcPts val="800"/>
                        </a:spcAft>
                      </a:pPr>
                      <a:r>
                        <a:rPr lang="es-419" sz="1000">
                          <a:effectLst/>
                        </a:rPr>
                        <a:t>Diagrama de flujo </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tc>
                  <a:txBody>
                    <a:bodyPr/>
                    <a:lstStyle/>
                    <a:p>
                      <a:pPr>
                        <a:lnSpc>
                          <a:spcPct val="200000"/>
                        </a:lnSpc>
                        <a:spcAft>
                          <a:spcPts val="800"/>
                        </a:spcAft>
                      </a:pPr>
                      <a:r>
                        <a:rPr lang="es-419" sz="1000">
                          <a:effectLst/>
                        </a:rPr>
                        <a:t>Se actualizó la simbología de ANSI a BPMN con una estructura simple, reconocida a nivel internacional y comprensible para todos en la organización. Dentro de estos diagramas se han incorporado instrucciones y recomendaciones clave para garantizar la fluidez y culminación exitosa de los procesos.</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extLst>
                  <a:ext uri="{0D108BD9-81ED-4DB2-BD59-A6C34878D82A}">
                    <a16:rowId xmlns:a16="http://schemas.microsoft.com/office/drawing/2014/main" val="2599337849"/>
                  </a:ext>
                </a:extLst>
              </a:tr>
              <a:tr h="1774254">
                <a:tc>
                  <a:txBody>
                    <a:bodyPr/>
                    <a:lstStyle/>
                    <a:p>
                      <a:pPr>
                        <a:lnSpc>
                          <a:spcPct val="200000"/>
                        </a:lnSpc>
                        <a:spcAft>
                          <a:spcPts val="800"/>
                        </a:spcAft>
                      </a:pPr>
                      <a:r>
                        <a:rPr lang="es-419" sz="1000">
                          <a:effectLst/>
                        </a:rPr>
                        <a:t> </a:t>
                      </a:r>
                      <a:endParaRPr lang="es-EC" sz="1000">
                        <a:effectLst/>
                      </a:endParaRPr>
                    </a:p>
                    <a:p>
                      <a:pPr>
                        <a:lnSpc>
                          <a:spcPct val="200000"/>
                        </a:lnSpc>
                        <a:spcAft>
                          <a:spcPts val="800"/>
                        </a:spcAft>
                      </a:pPr>
                      <a:r>
                        <a:rPr lang="es-419" sz="1000">
                          <a:effectLst/>
                        </a:rPr>
                        <a:t> </a:t>
                      </a:r>
                      <a:endParaRPr lang="es-EC" sz="1000">
                        <a:effectLst/>
                      </a:endParaRPr>
                    </a:p>
                    <a:p>
                      <a:pPr>
                        <a:lnSpc>
                          <a:spcPct val="200000"/>
                        </a:lnSpc>
                        <a:spcAft>
                          <a:spcPts val="800"/>
                        </a:spcAft>
                      </a:pPr>
                      <a:r>
                        <a:rPr lang="es-419" sz="1000">
                          <a:effectLst/>
                        </a:rPr>
                        <a:t> </a:t>
                      </a:r>
                      <a:endParaRPr lang="es-EC" sz="1000">
                        <a:effectLst/>
                      </a:endParaRPr>
                    </a:p>
                    <a:p>
                      <a:pPr>
                        <a:lnSpc>
                          <a:spcPct val="200000"/>
                        </a:lnSpc>
                        <a:spcAft>
                          <a:spcPts val="800"/>
                        </a:spcAft>
                      </a:pPr>
                      <a:r>
                        <a:rPr lang="es-419" sz="1000">
                          <a:effectLst/>
                        </a:rPr>
                        <a:t>Indicadores </a:t>
                      </a:r>
                      <a:endParaRPr lang="es-EC" sz="1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tc>
                  <a:txBody>
                    <a:bodyPr/>
                    <a:lstStyle/>
                    <a:p>
                      <a:pPr>
                        <a:lnSpc>
                          <a:spcPct val="200000"/>
                        </a:lnSpc>
                        <a:spcAft>
                          <a:spcPts val="800"/>
                        </a:spcAft>
                      </a:pPr>
                      <a:r>
                        <a:rPr lang="es-419" sz="1000" dirty="0">
                          <a:effectLst/>
                        </a:rPr>
                        <a:t>Se pasó de tener tres indicadores específicos para un producto del proceso de obtención de certificaciones sanitarias, a asociar varios indicadores aplicables a cada proceso para medir su funcionamiento óptimo y contar con un monitoreo mensual, semestral o cada vez que ocurre un acontecimiento y poder prevenir eventos no deseados y tomar acciones preventivas o correctivas.</a:t>
                      </a:r>
                      <a:endParaRPr lang="es-EC" sz="1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715" marR="38715" marT="0" marB="0"/>
                </a:tc>
                <a:extLst>
                  <a:ext uri="{0D108BD9-81ED-4DB2-BD59-A6C34878D82A}">
                    <a16:rowId xmlns:a16="http://schemas.microsoft.com/office/drawing/2014/main" val="1402824706"/>
                  </a:ext>
                </a:extLst>
              </a:tr>
            </a:tbl>
          </a:graphicData>
        </a:graphic>
      </p:graphicFrame>
    </p:spTree>
    <p:extLst>
      <p:ext uri="{BB962C8B-B14F-4D97-AF65-F5344CB8AC3E}">
        <p14:creationId xmlns:p14="http://schemas.microsoft.com/office/powerpoint/2010/main" val="114485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C2E52-3A9C-4CDB-95D9-1983AA1D4DCE}"/>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D0BF8AF0-A2E4-4430-BFB5-64802D4DB5E6}"/>
              </a:ext>
            </a:extLst>
          </p:cNvPr>
          <p:cNvSpPr>
            <a:spLocks noGrp="1"/>
          </p:cNvSpPr>
          <p:nvPr>
            <p:ph idx="1"/>
          </p:nvPr>
        </p:nvSpPr>
        <p:spPr>
          <a:xfrm>
            <a:off x="524934" y="1550989"/>
            <a:ext cx="8596668" cy="4697411"/>
          </a:xfrm>
        </p:spPr>
        <p:txBody>
          <a:bodyPr>
            <a:normAutofit fontScale="85000" lnSpcReduction="10000"/>
          </a:bodyPr>
          <a:lstStyle/>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sistema de gestión por procesos básico y orientado solamente a la parte técnica del giro del negocio con el que cuenta la empresa, actualmente no le </a:t>
            </a:r>
            <a:r>
              <a:rPr lang="es-EC" dirty="0">
                <a:latin typeface="Arial" panose="020B0604020202020204" pitchFamily="34" charset="0"/>
                <a:ea typeface="Calibri" panose="020F0502020204030204" pitchFamily="34" charset="0"/>
                <a:cs typeface="Times New Roman" panose="02020603050405020304" pitchFamily="18" charset="0"/>
              </a:rPr>
              <a:t>permite </a:t>
            </a:r>
            <a:r>
              <a:rPr lang="es-EC" sz="1800" dirty="0">
                <a:effectLst/>
                <a:latin typeface="Arial" panose="020B0604020202020204" pitchFamily="34" charset="0"/>
                <a:ea typeface="Calibri" panose="020F0502020204030204" pitchFamily="34" charset="0"/>
                <a:cs typeface="Times New Roman" panose="02020603050405020304" pitchFamily="18" charset="0"/>
              </a:rPr>
              <a:t>enfocarse en lo que también forma parte esencial de su servicio como son los procesos de gestión de marketing y servicio post venta que seguramente mejorarán el desempeño y gestión interna, lo cual se verá reflejado en un servicio diferenciado.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Bajo parámetros aplicables al giro de negocio y las necesidades de la empresa, se priorizaron los procesos que maneja la misma, dando como resultado que los procesos de obtención de certificaciones sanitarias, gestión de marketing y servicio post venta son los más importantes, definiéndose e incorporándose los dos últimos a los procesos agregadores de valor de la empresa para complementar el servicio que ofrece la empresa.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proceso de gestión de marketing en una empresa de servicios como lo es la empresa consultora, definitivamente forma parte de los procesos agregadores de valor porque permite palpar muy de cerca la voz y necesidades del cliente dentro de períodos establecidos que permitan la actualización y vigencia de planificación y estrategias.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95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C2E52-3A9C-4CDB-95D9-1983AA1D4DCE}"/>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D0BF8AF0-A2E4-4430-BFB5-64802D4DB5E6}"/>
              </a:ext>
            </a:extLst>
          </p:cNvPr>
          <p:cNvSpPr>
            <a:spLocks noGrp="1"/>
          </p:cNvSpPr>
          <p:nvPr>
            <p:ph idx="1"/>
          </p:nvPr>
        </p:nvSpPr>
        <p:spPr>
          <a:xfrm>
            <a:off x="677334" y="1512889"/>
            <a:ext cx="8596668" cy="4735511"/>
          </a:xfrm>
        </p:spPr>
        <p:txBody>
          <a:bodyPr>
            <a:normAutofit fontScale="85000" lnSpcReduction="10000"/>
          </a:bodyPr>
          <a:lstStyle/>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reestructuración del proceso de obtención de certificaciones sanitarias está encaminado a una mejora del alcance de cada subproceso delimitando los requisitos habilitantes, el desarrollo del servicio como tal y el cierre del servicio, de manera que permita llevar a cabo de una forma más acertada y ordenada cada uno de ellos.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haber incorporado el proceso de servicio post venta dentro de los procesos agregadores de valor fue un cambio y mejora notables y apropiados, ya que este proceso entrega información relevante en cuanto a la evaluación de la satisfacción del cliente y sus necesidades post venta, sus dudas, quejas, requerimientos adicionales, etc., y permite así ofrecerle soporte y seguimiento afianzando relaciones a largo plazo.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La ventaja de haber realizado la documentación de los subprocesos con la colaboración de los actores principales y responsables de llevarlos a cabo es que esta documentación cuenta con todos los pasos reales y completos concernientes a los subprocesos que conforman los procesos agregadores de valor, además de un análisis de valor agregado de costos y tiempos que influyen directamente en el desempeño de los procesos.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86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35DDD-2747-4FB8-8230-411F1C67D427}"/>
              </a:ext>
            </a:extLst>
          </p:cNvPr>
          <p:cNvSpPr>
            <a:spLocks noGrp="1"/>
          </p:cNvSpPr>
          <p:nvPr>
            <p:ph type="title"/>
          </p:nvPr>
        </p:nvSpPr>
        <p:spPr>
          <a:xfrm>
            <a:off x="677334" y="609600"/>
            <a:ext cx="8596668" cy="825500"/>
          </a:xfrm>
        </p:spPr>
        <p:txBody>
          <a:bodyPr/>
          <a:lstStyle/>
          <a:p>
            <a:r>
              <a:rPr lang="es-EC" dirty="0"/>
              <a:t>CONCLUSIONES</a:t>
            </a:r>
          </a:p>
        </p:txBody>
      </p:sp>
      <p:sp>
        <p:nvSpPr>
          <p:cNvPr id="3" name="Marcador de contenido 2">
            <a:extLst>
              <a:ext uri="{FF2B5EF4-FFF2-40B4-BE49-F238E27FC236}">
                <a16:creationId xmlns:a16="http://schemas.microsoft.com/office/drawing/2014/main" id="{FBDE426E-0A8D-45F0-AAA2-7F765130D85A}"/>
              </a:ext>
            </a:extLst>
          </p:cNvPr>
          <p:cNvSpPr>
            <a:spLocks noGrp="1"/>
          </p:cNvSpPr>
          <p:nvPr>
            <p:ph idx="1"/>
          </p:nvPr>
        </p:nvSpPr>
        <p:spPr>
          <a:xfrm>
            <a:off x="677334" y="1538289"/>
            <a:ext cx="8733366" cy="4570411"/>
          </a:xfrm>
        </p:spPr>
        <p:txBody>
          <a:bodyPr>
            <a:normAutofit fontScale="85000" lnSpcReduction="20000"/>
          </a:bodyPr>
          <a:lstStyle/>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pasar de una diagramación ANSI a BPMN tal como está la actual propuesta, permite incursionar en las tendencias actuales de estructura de negocio y aprovechar el factor globalización para tener una simbología simple, práctica y reconocida a nivel internacional que será útil y fácil de comprender para todos los miembros de la empresa consultora.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Algo muy interesante del desarrollo de los diagramas en BPMN es que las tareas son concretas, pero como valor agregado, posee instrucciones aclaratorias y recomendaciones clave, alineadas al cumplimiento de normativas y basadas en estrategias de optimización de tiempo y costos.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haber pasado de tener dos indicadores para un solo subproceso de un producto específico a tener indicadores aplicables y ajustados a cada subproceso, absolutamente permiten el monitoreo y seguimiento de los procesos bajo un amplio espectro para la toma oportuna de decisiones.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Partiendo de la situación actual de la empresa, la priorización de procesos realizada marcó el camino para la optimización de los tres procesos definidos como agregadores de valor: gestión de marketing, obtención de certificaciones sanitarias y servicio post venta; los cuales fueron optimizados en los puntos más relevantes aplicables a cada uno, evidenciando varias propuestas de mejora, permitiendo así el cumplimiento del objetivo de este proyecto.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3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F7EB0-10D9-4B89-88C7-5D30170BA338}"/>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867F83B1-2CC4-4934-8BC3-CE04EC3B882E}"/>
              </a:ext>
            </a:extLst>
          </p:cNvPr>
          <p:cNvSpPr>
            <a:spLocks noGrp="1"/>
          </p:cNvSpPr>
          <p:nvPr>
            <p:ph idx="1"/>
          </p:nvPr>
        </p:nvSpPr>
        <p:spPr>
          <a:xfrm>
            <a:off x="677334" y="1536701"/>
            <a:ext cx="8596668" cy="4580862"/>
          </a:xfrm>
        </p:spPr>
        <p:txBody>
          <a:bodyPr>
            <a:normAutofit fontScale="92500" lnSpcReduction="20000"/>
          </a:bodyPr>
          <a:lstStyle/>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recomienda a la empresa consultora que continúe con la optimización de sus procesos gobernantes y de apoyo para que se evidencien las mejoras a nivel general en la empresa y puedan palpar los beneficios de gestionar por procesos una empresa.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Es recomendable realizar reuniones periódicas con los responsables técnicos y altos funcionarios de la empresa para analizar los resultados de las optimizaciones propuestas y de acuerdo a ello, poder tomar acciones preventivas, correctivas y estrategias de mejora continua.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Es de suma importancia la socialización y compromiso real de los responsables técnicos de la empresa consultora con respecto al cumplimiento de los procesos una vez que sean implementados, estandarizados, evaluados y mejorados permanentemente.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recomienda a la empresa consultora planificar y llevar a cabo auditorías internas para monitorear, controlar y mejorar la gestión por procesos como se la lleva a cabo al momento y cuando se incorporen los procesos pendientes.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94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Lupa sobre fondo claro">
            <a:extLst>
              <a:ext uri="{FF2B5EF4-FFF2-40B4-BE49-F238E27FC236}">
                <a16:creationId xmlns:a16="http://schemas.microsoft.com/office/drawing/2014/main" id="{36353F89-A30F-4039-AD09-DFB9D925FB38}"/>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CuadroTexto 1">
            <a:extLst>
              <a:ext uri="{FF2B5EF4-FFF2-40B4-BE49-F238E27FC236}">
                <a16:creationId xmlns:a16="http://schemas.microsoft.com/office/drawing/2014/main" id="{89DA8D6B-0CA1-4C23-9987-5AF45E076233}"/>
              </a:ext>
            </a:extLst>
          </p:cNvPr>
          <p:cNvSpPr txBox="1"/>
          <p:nvPr/>
        </p:nvSpPr>
        <p:spPr>
          <a:xfrm>
            <a:off x="677334" y="2160589"/>
            <a:ext cx="3851122" cy="3880773"/>
          </a:xfrm>
          <a:prstGeom prst="rect">
            <a:avLst/>
          </a:prstGeom>
        </p:spPr>
        <p:txBody>
          <a:bodyPr vert="horz" lIns="91440" tIns="45720" rIns="91440" bIns="45720" rtlCol="0">
            <a:normAutofit/>
          </a:bodyPr>
          <a:lstStyle/>
          <a:p>
            <a:pPr>
              <a:spcBef>
                <a:spcPts val="1000"/>
              </a:spcBef>
              <a:buClr>
                <a:schemeClr val="accent1"/>
              </a:buClr>
              <a:buSzPct val="80000"/>
            </a:pPr>
            <a:r>
              <a:rPr lang="en-US" sz="6600" b="1" dirty="0">
                <a:solidFill>
                  <a:srgbClr val="92D050"/>
                </a:solidFill>
              </a:rPr>
              <a:t>MUCHAS </a:t>
            </a:r>
          </a:p>
          <a:p>
            <a:pPr>
              <a:spcBef>
                <a:spcPts val="1000"/>
              </a:spcBef>
              <a:buClr>
                <a:schemeClr val="accent1"/>
              </a:buClr>
              <a:buSzPct val="80000"/>
            </a:pPr>
            <a:r>
              <a:rPr lang="en-US" sz="6600" b="1" dirty="0">
                <a:solidFill>
                  <a:srgbClr val="92D050"/>
                </a:solidFill>
              </a:rPr>
              <a:t>GRACIAS</a:t>
            </a:r>
          </a:p>
        </p:txBody>
      </p:sp>
      <p:cxnSp>
        <p:nvCxnSpPr>
          <p:cNvPr id="20" name="Straight Connector 1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477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recomendaciones para mejorar el servicio al cliente en empresas Wisp">
            <a:extLst>
              <a:ext uri="{FF2B5EF4-FFF2-40B4-BE49-F238E27FC236}">
                <a16:creationId xmlns:a16="http://schemas.microsoft.com/office/drawing/2014/main" id="{0DB80D9C-A65D-4EF6-AFC4-E7CE4FE1EC0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4" t="4148" r="2274" b="10028"/>
          <a:stretch/>
        </p:blipFill>
        <p:spPr bwMode="auto">
          <a:xfrm>
            <a:off x="1631623" y="4094329"/>
            <a:ext cx="6238664" cy="276367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6016C08-2BB6-4114-BE52-AAB9B5CB092B}"/>
              </a:ext>
            </a:extLst>
          </p:cNvPr>
          <p:cNvSpPr>
            <a:spLocks noGrp="1"/>
          </p:cNvSpPr>
          <p:nvPr>
            <p:ph type="title"/>
          </p:nvPr>
        </p:nvSpPr>
        <p:spPr>
          <a:xfrm>
            <a:off x="0" y="509768"/>
            <a:ext cx="8596668" cy="1320800"/>
          </a:xfrm>
        </p:spPr>
        <p:txBody>
          <a:bodyPr/>
          <a:lstStyle/>
          <a:p>
            <a:r>
              <a:rPr lang="es-EC" dirty="0"/>
              <a:t>La empresa consultora</a:t>
            </a:r>
          </a:p>
        </p:txBody>
      </p:sp>
      <p:sp>
        <p:nvSpPr>
          <p:cNvPr id="4" name="Rectángulo 3">
            <a:extLst>
              <a:ext uri="{FF2B5EF4-FFF2-40B4-BE49-F238E27FC236}">
                <a16:creationId xmlns:a16="http://schemas.microsoft.com/office/drawing/2014/main" id="{E16BB7E7-BBE6-47BD-9433-68D8C7153470}"/>
              </a:ext>
            </a:extLst>
          </p:cNvPr>
          <p:cNvSpPr/>
          <p:nvPr/>
        </p:nvSpPr>
        <p:spPr>
          <a:xfrm>
            <a:off x="65508" y="1046533"/>
            <a:ext cx="9651698" cy="3306995"/>
          </a:xfrm>
          <a:prstGeom prst="rect">
            <a:avLst/>
          </a:prstGeom>
        </p:spPr>
        <p:txBody>
          <a:bodyPr vert="horz" lIns="91440" tIns="45720" rIns="91440" bIns="45720" rtlCol="0" anchor="t">
            <a:normAutofit fontScale="85000" lnSpcReduction="10000"/>
          </a:bodyPr>
          <a:lstStyle/>
          <a:p>
            <a:pPr>
              <a:lnSpc>
                <a:spcPct val="260000"/>
              </a:lnSpc>
              <a:spcBef>
                <a:spcPct val="0"/>
              </a:spcBef>
            </a:pPr>
            <a:r>
              <a:rPr lang="es-419" sz="1800" dirty="0">
                <a:effectLst/>
                <a:latin typeface="Arial" panose="020B0604020202020204" pitchFamily="34" charset="0"/>
                <a:ea typeface="Calibri" panose="020F0502020204030204" pitchFamily="34" charset="0"/>
                <a:cs typeface="Times New Roman" panose="02020603050405020304" pitchFamily="18" charset="0"/>
              </a:rPr>
              <a:t>La consultora es una empresa privada que brinda </a:t>
            </a:r>
            <a:r>
              <a:rPr lang="es-EC" sz="1800" dirty="0">
                <a:effectLst/>
                <a:latin typeface="Arial" panose="020B0604020202020204" pitchFamily="34" charset="0"/>
                <a:ea typeface="Calibri" panose="020F0502020204030204" pitchFamily="34" charset="0"/>
                <a:cs typeface="Times New Roman" panose="02020603050405020304" pitchFamily="18" charset="0"/>
              </a:rPr>
              <a:t>servicios de asesoría y consultoría en regulación sanitaria, gestionando la obtención de todo tipo de certificaciones sanitarias para los distintos productos de uso y consumo humano comercializados por personas naturales o jurídicas a nivel nacional.</a:t>
            </a:r>
            <a:r>
              <a:rPr lang="es-MX" sz="1800" dirty="0">
                <a:effectLst/>
                <a:latin typeface="Arial" panose="020B0604020202020204" pitchFamily="34" charset="0"/>
                <a:ea typeface="Calibri" panose="020F0502020204030204" pitchFamily="34" charset="0"/>
                <a:cs typeface="Times New Roman" panose="02020603050405020304" pitchFamily="18" charset="0"/>
              </a:rPr>
              <a:t> Cuenta con un equipo técnico capacitado y experimentado lo cual le permite ofrecer un servicio que brinda seguridad a sus clientes obteniendo resultados dentro del tiempo esperado.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Un letrero de color negro&#10;&#10;Descripción generada automáticamente con confianza baja">
            <a:extLst>
              <a:ext uri="{FF2B5EF4-FFF2-40B4-BE49-F238E27FC236}">
                <a16:creationId xmlns:a16="http://schemas.microsoft.com/office/drawing/2014/main" id="{7FC42FB7-4F3B-4BE4-9EF1-27B02D036A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96668" y="4044132"/>
            <a:ext cx="1034542" cy="1334769"/>
          </a:xfrm>
          <a:prstGeom prst="rect">
            <a:avLst/>
          </a:prstGeom>
        </p:spPr>
      </p:pic>
      <p:pic>
        <p:nvPicPr>
          <p:cNvPr id="6" name="Imagen 5" descr="Icono&#10;&#10;Descripción generada automáticamente">
            <a:extLst>
              <a:ext uri="{FF2B5EF4-FFF2-40B4-BE49-F238E27FC236}">
                <a16:creationId xmlns:a16="http://schemas.microsoft.com/office/drawing/2014/main" id="{34A5CA88-DC46-4B59-8BED-C7A99C69814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76596" y="4070077"/>
            <a:ext cx="626927" cy="566902"/>
          </a:xfrm>
          <a:prstGeom prst="rect">
            <a:avLst/>
          </a:prstGeom>
        </p:spPr>
      </p:pic>
    </p:spTree>
    <p:extLst>
      <p:ext uri="{BB962C8B-B14F-4D97-AF65-F5344CB8AC3E}">
        <p14:creationId xmlns:p14="http://schemas.microsoft.com/office/powerpoint/2010/main" val="9069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26E6F-040C-40DF-A752-E277A14736A4}"/>
              </a:ext>
            </a:extLst>
          </p:cNvPr>
          <p:cNvSpPr>
            <a:spLocks noGrp="1"/>
          </p:cNvSpPr>
          <p:nvPr>
            <p:ph type="title"/>
          </p:nvPr>
        </p:nvSpPr>
        <p:spPr/>
        <p:txBody>
          <a:bodyPr/>
          <a:lstStyle/>
          <a:p>
            <a:r>
              <a:rPr lang="es-EC" dirty="0"/>
              <a:t>El problema</a:t>
            </a:r>
          </a:p>
        </p:txBody>
      </p:sp>
      <p:sp>
        <p:nvSpPr>
          <p:cNvPr id="3" name="Marcador de contenido 2">
            <a:extLst>
              <a:ext uri="{FF2B5EF4-FFF2-40B4-BE49-F238E27FC236}">
                <a16:creationId xmlns:a16="http://schemas.microsoft.com/office/drawing/2014/main" id="{01E6A469-560A-4C31-815A-7B653E19D71B}"/>
              </a:ext>
            </a:extLst>
          </p:cNvPr>
          <p:cNvSpPr>
            <a:spLocks noGrp="1"/>
          </p:cNvSpPr>
          <p:nvPr>
            <p:ph idx="1"/>
          </p:nvPr>
        </p:nvSpPr>
        <p:spPr>
          <a:xfrm>
            <a:off x="677334" y="1488613"/>
            <a:ext cx="4080196" cy="4991700"/>
          </a:xfrm>
        </p:spPr>
        <p:txBody>
          <a:bodyPr/>
          <a:lstStyle/>
          <a:p>
            <a:r>
              <a:rPr lang="es-EC" sz="1600" dirty="0"/>
              <a:t>Cada vez más profesionales informales y empresas brindan estos servicios.</a:t>
            </a:r>
          </a:p>
          <a:p>
            <a:endParaRPr lang="es-EC" sz="1600" dirty="0"/>
          </a:p>
          <a:p>
            <a:r>
              <a:rPr lang="es-EC" sz="1600" dirty="0"/>
              <a:t>Empresa relativamente nueva en el mercado.</a:t>
            </a:r>
          </a:p>
          <a:p>
            <a:endParaRPr lang="es-EC" sz="1600" dirty="0"/>
          </a:p>
          <a:p>
            <a:r>
              <a:rPr lang="es-EC" sz="1600" dirty="0"/>
              <a:t>Incremento de competidores a manera de empresas constituidas siguiendo las huellas de la empresa consultora.</a:t>
            </a:r>
          </a:p>
          <a:p>
            <a:endParaRPr lang="es-EC" sz="1600" dirty="0"/>
          </a:p>
          <a:p>
            <a:r>
              <a:rPr lang="es-EC" sz="1600" dirty="0"/>
              <a:t>Trabajo y responsabilidades asignadas en la empresa, sin tomar en cuenta el perfil de competencias.</a:t>
            </a:r>
          </a:p>
          <a:p>
            <a:endParaRPr lang="es-EC" sz="1600" dirty="0"/>
          </a:p>
          <a:p>
            <a:r>
              <a:rPr lang="es-EC" sz="1600" dirty="0"/>
              <a:t>Gestión por procesos no desarrollada.</a:t>
            </a:r>
          </a:p>
          <a:p>
            <a:pPr marL="0" indent="0">
              <a:buNone/>
            </a:pPr>
            <a:endParaRPr lang="es-EC" dirty="0"/>
          </a:p>
          <a:p>
            <a:endParaRPr lang="es-EC" dirty="0"/>
          </a:p>
        </p:txBody>
      </p:sp>
      <p:pic>
        <p:nvPicPr>
          <p:cNvPr id="5" name="Imagen 4" descr="Diagrama&#10;&#10;Descripción generada automáticamente">
            <a:extLst>
              <a:ext uri="{FF2B5EF4-FFF2-40B4-BE49-F238E27FC236}">
                <a16:creationId xmlns:a16="http://schemas.microsoft.com/office/drawing/2014/main" id="{D8BC8544-E1CE-4FFE-B26C-132971BD98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4937" y="1930400"/>
            <a:ext cx="4398686" cy="3302654"/>
          </a:xfrm>
          <a:prstGeom prst="rect">
            <a:avLst/>
          </a:prstGeom>
        </p:spPr>
      </p:pic>
    </p:spTree>
    <p:extLst>
      <p:ext uri="{BB962C8B-B14F-4D97-AF65-F5344CB8AC3E}">
        <p14:creationId xmlns:p14="http://schemas.microsoft.com/office/powerpoint/2010/main" val="89334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611A5-E526-4047-8D6A-9E34461E435D}"/>
              </a:ext>
            </a:extLst>
          </p:cNvPr>
          <p:cNvSpPr>
            <a:spLocks noGrp="1"/>
          </p:cNvSpPr>
          <p:nvPr>
            <p:ph type="title"/>
          </p:nvPr>
        </p:nvSpPr>
        <p:spPr/>
        <p:txBody>
          <a:bodyPr/>
          <a:lstStyle/>
          <a:p>
            <a:r>
              <a:rPr lang="es-EC" dirty="0"/>
              <a:t>Objetivos</a:t>
            </a:r>
          </a:p>
        </p:txBody>
      </p:sp>
      <p:graphicFrame>
        <p:nvGraphicFramePr>
          <p:cNvPr id="4" name="Marcador de contenido 3">
            <a:extLst>
              <a:ext uri="{FF2B5EF4-FFF2-40B4-BE49-F238E27FC236}">
                <a16:creationId xmlns:a16="http://schemas.microsoft.com/office/drawing/2014/main" id="{367FDDD0-86E5-47ED-8506-3F6FAE8E6471}"/>
              </a:ext>
            </a:extLst>
          </p:cNvPr>
          <p:cNvGraphicFramePr>
            <a:graphicFrameLocks noGrp="1"/>
          </p:cNvGraphicFramePr>
          <p:nvPr>
            <p:ph idx="1"/>
            <p:extLst>
              <p:ext uri="{D42A27DB-BD31-4B8C-83A1-F6EECF244321}">
                <p14:modId xmlns:p14="http://schemas.microsoft.com/office/powerpoint/2010/main" val="2848918627"/>
              </p:ext>
            </p:extLst>
          </p:nvPr>
        </p:nvGraphicFramePr>
        <p:xfrm>
          <a:off x="311577" y="1835808"/>
          <a:ext cx="8596312" cy="3763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1B768585-598C-4399-86BD-3A42D60C286F}"/>
              </a:ext>
            </a:extLst>
          </p:cNvPr>
          <p:cNvSpPr/>
          <p:nvPr/>
        </p:nvSpPr>
        <p:spPr>
          <a:xfrm>
            <a:off x="367493" y="3153091"/>
            <a:ext cx="8495154" cy="4810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prstClr val="white">
                    <a:hueOff val="0"/>
                    <a:satOff val="0"/>
                    <a:lumOff val="0"/>
                    <a:alphaOff val="0"/>
                  </a:prstClr>
                </a:solidFill>
                <a:latin typeface="Trebuchet MS" panose="020B0603020202020204"/>
                <a:sym typeface="Wingdings" panose="05000000000000000000" pitchFamily="2" charset="2"/>
              </a:rPr>
              <a:t> </a:t>
            </a:r>
            <a:r>
              <a:rPr lang="es-EC" sz="2800" b="1" dirty="0">
                <a:solidFill>
                  <a:prstClr val="white">
                    <a:hueOff val="0"/>
                    <a:satOff val="0"/>
                    <a:lumOff val="0"/>
                    <a:alphaOff val="0"/>
                  </a:prstClr>
                </a:solidFill>
                <a:latin typeface="Trebuchet MS" panose="020B0603020202020204"/>
              </a:rPr>
              <a:t>Objetivos específicos </a:t>
            </a:r>
            <a:r>
              <a:rPr lang="es-EC" sz="2800" b="1" dirty="0">
                <a:solidFill>
                  <a:prstClr val="white">
                    <a:hueOff val="0"/>
                    <a:satOff val="0"/>
                    <a:lumOff val="0"/>
                    <a:alphaOff val="0"/>
                  </a:prstClr>
                </a:solidFill>
                <a:latin typeface="Trebuchet MS" panose="020B0603020202020204"/>
                <a:sym typeface="Wingdings" panose="05000000000000000000" pitchFamily="2" charset="2"/>
              </a:rPr>
              <a:t></a:t>
            </a:r>
            <a:endParaRPr lang="es-EC" sz="2800" b="1" dirty="0">
              <a:solidFill>
                <a:prstClr val="white">
                  <a:hueOff val="0"/>
                  <a:satOff val="0"/>
                  <a:lumOff val="0"/>
                  <a:alphaOff val="0"/>
                </a:prstClr>
              </a:solidFill>
              <a:latin typeface="Trebuchet MS" panose="020B0603020202020204"/>
            </a:endParaRPr>
          </a:p>
        </p:txBody>
      </p:sp>
    </p:spTree>
    <p:extLst>
      <p:ext uri="{BB962C8B-B14F-4D97-AF65-F5344CB8AC3E}">
        <p14:creationId xmlns:p14="http://schemas.microsoft.com/office/powerpoint/2010/main" val="330520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535D84C-07FB-425C-98D2-AEFC08AFF25A}"/>
              </a:ext>
            </a:extLst>
          </p:cNvPr>
          <p:cNvSpPr>
            <a:spLocks noGrp="1"/>
          </p:cNvSpPr>
          <p:nvPr>
            <p:ph type="title"/>
          </p:nvPr>
        </p:nvSpPr>
        <p:spPr>
          <a:xfrm>
            <a:off x="7181723" y="609600"/>
            <a:ext cx="4512989" cy="2227730"/>
          </a:xfrm>
        </p:spPr>
        <p:txBody>
          <a:bodyPr anchor="ctr">
            <a:normAutofit/>
          </a:bodyPr>
          <a:lstStyle/>
          <a:p>
            <a:pPr algn="ctr"/>
            <a:r>
              <a:rPr lang="es-EC" dirty="0">
                <a:solidFill>
                  <a:srgbClr val="FFFFFF"/>
                </a:solidFill>
              </a:rPr>
              <a:t>Mapa de procesos</a:t>
            </a:r>
          </a:p>
        </p:txBody>
      </p:sp>
      <p:pic>
        <p:nvPicPr>
          <p:cNvPr id="4" name="Imagen 3">
            <a:extLst>
              <a:ext uri="{FF2B5EF4-FFF2-40B4-BE49-F238E27FC236}">
                <a16:creationId xmlns:a16="http://schemas.microsoft.com/office/drawing/2014/main" id="{B5C85881-3614-480B-BD91-03671BAA05CB}"/>
              </a:ext>
            </a:extLst>
          </p:cNvPr>
          <p:cNvPicPr>
            <a:picLocks noChangeAspect="1"/>
          </p:cNvPicPr>
          <p:nvPr/>
        </p:nvPicPr>
        <p:blipFill rotWithShape="1">
          <a:blip r:embed="rId2">
            <a:extLst>
              <a:ext uri="{28A0092B-C50C-407E-A947-70E740481C1C}">
                <a14:useLocalDpi xmlns:a14="http://schemas.microsoft.com/office/drawing/2010/main" val="0"/>
              </a:ext>
            </a:extLst>
          </a:blip>
          <a:srcRect l="14427" t="1811" r="17855" b="10983"/>
          <a:stretch/>
        </p:blipFill>
        <p:spPr bwMode="auto">
          <a:xfrm>
            <a:off x="301680" y="1582777"/>
            <a:ext cx="5794320" cy="4197272"/>
          </a:xfrm>
          <a:prstGeom prst="rect">
            <a:avLst/>
          </a:prstGeom>
          <a:extLst>
            <a:ext uri="{53640926-AAD7-44D8-BBD7-CCE9431645EC}">
              <a14:shadowObscured xmlns:a14="http://schemas.microsoft.com/office/drawing/2010/main"/>
            </a:ext>
          </a:extLst>
        </p:spPr>
      </p:pic>
      <p:sp>
        <p:nvSpPr>
          <p:cNvPr id="3" name="Marcador de contenido 2">
            <a:extLst>
              <a:ext uri="{FF2B5EF4-FFF2-40B4-BE49-F238E27FC236}">
                <a16:creationId xmlns:a16="http://schemas.microsoft.com/office/drawing/2014/main" id="{33E3FBD1-A9C2-419F-8F7C-FC9378FECEE9}"/>
              </a:ext>
            </a:extLst>
          </p:cNvPr>
          <p:cNvSpPr>
            <a:spLocks noGrp="1"/>
          </p:cNvSpPr>
          <p:nvPr>
            <p:ph idx="1"/>
          </p:nvPr>
        </p:nvSpPr>
        <p:spPr>
          <a:xfrm>
            <a:off x="7181723" y="2361702"/>
            <a:ext cx="4512988" cy="3317938"/>
          </a:xfrm>
        </p:spPr>
        <p:txBody>
          <a:bodyPr anchor="t">
            <a:normAutofit/>
          </a:bodyPr>
          <a:lstStyle/>
          <a:p>
            <a:pPr>
              <a:lnSpc>
                <a:spcPct val="200000"/>
              </a:lnSpc>
            </a:pPr>
            <a:r>
              <a:rPr lang="es-EC" dirty="0">
                <a:solidFill>
                  <a:srgbClr val="FFFFFF"/>
                </a:solidFill>
              </a:rPr>
              <a:t>Posee un solo proceso de valor “Obtención de certificaciones sanitarias”, alegando que esa es la razón de ser y el servicio que proporciona la empresa como tal. </a:t>
            </a:r>
          </a:p>
        </p:txBody>
      </p:sp>
      <p:sp>
        <p:nvSpPr>
          <p:cNvPr id="16" name="Título 1">
            <a:extLst>
              <a:ext uri="{FF2B5EF4-FFF2-40B4-BE49-F238E27FC236}">
                <a16:creationId xmlns:a16="http://schemas.microsoft.com/office/drawing/2014/main" id="{114B6AD4-8136-4D2F-82BC-65357B500B94}"/>
              </a:ext>
            </a:extLst>
          </p:cNvPr>
          <p:cNvSpPr txBox="1">
            <a:spLocks/>
          </p:cNvSpPr>
          <p:nvPr/>
        </p:nvSpPr>
        <p:spPr>
          <a:xfrm>
            <a:off x="101036" y="502670"/>
            <a:ext cx="4378358" cy="95195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a:solidFill>
                  <a:srgbClr val="00B050"/>
                </a:solidFill>
              </a:rPr>
              <a:t>SITUACIÓN ACTUAL</a:t>
            </a:r>
            <a:br>
              <a:rPr lang="es-EC" dirty="0">
                <a:solidFill>
                  <a:srgbClr val="00B050"/>
                </a:solidFill>
              </a:rPr>
            </a:br>
            <a:endParaRPr lang="es-EC" dirty="0">
              <a:solidFill>
                <a:srgbClr val="00B050"/>
              </a:solidFill>
            </a:endParaRPr>
          </a:p>
        </p:txBody>
      </p:sp>
    </p:spTree>
    <p:extLst>
      <p:ext uri="{BB962C8B-B14F-4D97-AF65-F5344CB8AC3E}">
        <p14:creationId xmlns:p14="http://schemas.microsoft.com/office/powerpoint/2010/main" val="34505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0BBF6-3927-4ED8-BF4B-F1C9D3269EF1}"/>
              </a:ext>
            </a:extLst>
          </p:cNvPr>
          <p:cNvSpPr>
            <a:spLocks noGrp="1"/>
          </p:cNvSpPr>
          <p:nvPr>
            <p:ph type="title"/>
          </p:nvPr>
        </p:nvSpPr>
        <p:spPr>
          <a:xfrm>
            <a:off x="6583679" y="2533838"/>
            <a:ext cx="3446585" cy="2990558"/>
          </a:xfrm>
        </p:spPr>
        <p:txBody>
          <a:bodyPr>
            <a:normAutofit fontScale="90000"/>
          </a:bodyPr>
          <a:lstStyle/>
          <a:p>
            <a:pPr>
              <a:lnSpc>
                <a:spcPct val="200000"/>
              </a:lnSpc>
            </a:pPr>
            <a:r>
              <a:rPr lang="es-419" sz="1800">
                <a:solidFill>
                  <a:srgbClr val="000000"/>
                </a:solidFill>
                <a:effectLst/>
                <a:latin typeface="Arial" panose="020B0604020202020204" pitchFamily="34" charset="0"/>
                <a:ea typeface="Calibri" panose="020F0502020204030204" pitchFamily="34" charset="0"/>
              </a:rPr>
              <a:t>El inventario de procesos de la empresa consultora contempla procesos con los que vienen trabajando y también </a:t>
            </a:r>
            <a:r>
              <a:rPr lang="es-419" sz="1800">
                <a:solidFill>
                  <a:srgbClr val="000000"/>
                </a:solidFill>
                <a:latin typeface="Arial" panose="020B0604020202020204" pitchFamily="34" charset="0"/>
                <a:ea typeface="Calibri" panose="020F0502020204030204" pitchFamily="34" charset="0"/>
              </a:rPr>
              <a:t>los que han visto como necesidad implementar en un corto y mediano plazo.</a:t>
            </a:r>
            <a:endParaRPr lang="es-EC" dirty="0"/>
          </a:p>
        </p:txBody>
      </p:sp>
      <p:pic>
        <p:nvPicPr>
          <p:cNvPr id="4" name="Marcador de contenido 3">
            <a:extLst>
              <a:ext uri="{FF2B5EF4-FFF2-40B4-BE49-F238E27FC236}">
                <a16:creationId xmlns:a16="http://schemas.microsoft.com/office/drawing/2014/main" id="{3F807352-5FF1-4190-A6B6-0B3C09EE39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99" y="1475477"/>
            <a:ext cx="6209902" cy="516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ítulo 1">
            <a:extLst>
              <a:ext uri="{FF2B5EF4-FFF2-40B4-BE49-F238E27FC236}">
                <a16:creationId xmlns:a16="http://schemas.microsoft.com/office/drawing/2014/main" id="{EF973B4C-DC05-4778-BC91-F0A24A225432}"/>
              </a:ext>
            </a:extLst>
          </p:cNvPr>
          <p:cNvSpPr txBox="1">
            <a:spLocks/>
          </p:cNvSpPr>
          <p:nvPr/>
        </p:nvSpPr>
        <p:spPr>
          <a:xfrm>
            <a:off x="606180" y="20898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SITUACIÓN ACTUAL</a:t>
            </a:r>
            <a:br>
              <a:rPr lang="es-EC" dirty="0"/>
            </a:br>
            <a:r>
              <a:rPr lang="es-EC" dirty="0"/>
              <a:t>							Inventario de procesos</a:t>
            </a:r>
          </a:p>
        </p:txBody>
      </p:sp>
    </p:spTree>
    <p:extLst>
      <p:ext uri="{BB962C8B-B14F-4D97-AF65-F5344CB8AC3E}">
        <p14:creationId xmlns:p14="http://schemas.microsoft.com/office/powerpoint/2010/main" val="26475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Título 1">
            <a:extLst>
              <a:ext uri="{FF2B5EF4-FFF2-40B4-BE49-F238E27FC236}">
                <a16:creationId xmlns:a16="http://schemas.microsoft.com/office/drawing/2014/main" id="{4E2F575D-840B-4304-9BA3-76D2DC57ADE2}"/>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SITUACIÓN ACTUAL</a:t>
            </a:r>
            <a:br>
              <a:rPr lang="en-US" dirty="0">
                <a:solidFill>
                  <a:srgbClr val="FFFFFF"/>
                </a:solidFill>
              </a:rPr>
            </a:br>
            <a:r>
              <a:rPr lang="en-US" dirty="0">
                <a:solidFill>
                  <a:srgbClr val="FFFFFF"/>
                </a:solidFill>
              </a:rPr>
              <a:t>							</a:t>
            </a:r>
            <a:r>
              <a:rPr lang="en-US" dirty="0" err="1">
                <a:solidFill>
                  <a:srgbClr val="FFFFFF"/>
                </a:solidFill>
              </a:rPr>
              <a:t>Caracterización</a:t>
            </a:r>
            <a:endParaRPr lang="en-US" dirty="0">
              <a:solidFill>
                <a:srgbClr val="FFFFFF"/>
              </a:solidFill>
            </a:endParaRPr>
          </a:p>
        </p:txBody>
      </p:sp>
      <p:pic>
        <p:nvPicPr>
          <p:cNvPr id="62" name="Marcador de contenido 61">
            <a:extLst>
              <a:ext uri="{FF2B5EF4-FFF2-40B4-BE49-F238E27FC236}">
                <a16:creationId xmlns:a16="http://schemas.microsoft.com/office/drawing/2014/main" id="{487E252C-6C63-46EC-82A8-F2C1443DC3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56400" y="1069572"/>
            <a:ext cx="3908204" cy="4710387"/>
          </a:xfrm>
          <a:prstGeom prst="rect">
            <a:avLst/>
          </a:prstGeom>
        </p:spPr>
      </p:pic>
      <p:sp>
        <p:nvSpPr>
          <p:cNvPr id="64" name="Marcador de contenido 2">
            <a:extLst>
              <a:ext uri="{FF2B5EF4-FFF2-40B4-BE49-F238E27FC236}">
                <a16:creationId xmlns:a16="http://schemas.microsoft.com/office/drawing/2014/main" id="{A22F8F63-8DF4-420C-9357-1F795709E60C}"/>
              </a:ext>
            </a:extLst>
          </p:cNvPr>
          <p:cNvSpPr txBox="1">
            <a:spLocks/>
          </p:cNvSpPr>
          <p:nvPr/>
        </p:nvSpPr>
        <p:spPr>
          <a:xfrm>
            <a:off x="7181725" y="2837329"/>
            <a:ext cx="4512988" cy="331793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200000"/>
              </a:lnSpc>
            </a:pPr>
            <a:r>
              <a:rPr lang="en-US" dirty="0">
                <a:solidFill>
                  <a:srgbClr val="FFFFFF"/>
                </a:solidFill>
              </a:rPr>
              <a:t>La empresa </a:t>
            </a:r>
            <a:r>
              <a:rPr lang="en-US" dirty="0" err="1">
                <a:solidFill>
                  <a:srgbClr val="FFFFFF"/>
                </a:solidFill>
              </a:rPr>
              <a:t>consultora</a:t>
            </a:r>
            <a:r>
              <a:rPr lang="en-US" dirty="0">
                <a:solidFill>
                  <a:srgbClr val="FFFFFF"/>
                </a:solidFill>
              </a:rPr>
              <a:t> solo </a:t>
            </a:r>
            <a:r>
              <a:rPr lang="en-US" dirty="0" err="1">
                <a:solidFill>
                  <a:srgbClr val="FFFFFF"/>
                </a:solidFill>
              </a:rPr>
              <a:t>posee</a:t>
            </a:r>
            <a:r>
              <a:rPr lang="en-US" dirty="0">
                <a:solidFill>
                  <a:srgbClr val="FFFFFF"/>
                </a:solidFill>
              </a:rPr>
              <a:t> la </a:t>
            </a:r>
            <a:r>
              <a:rPr lang="en-US" dirty="0" err="1">
                <a:solidFill>
                  <a:srgbClr val="FFFFFF"/>
                </a:solidFill>
              </a:rPr>
              <a:t>caracterización</a:t>
            </a:r>
            <a:r>
              <a:rPr lang="en-US" dirty="0">
                <a:solidFill>
                  <a:srgbClr val="FFFFFF"/>
                </a:solidFill>
              </a:rPr>
              <a:t> para un </a:t>
            </a:r>
            <a:r>
              <a:rPr lang="en-US" dirty="0" err="1">
                <a:solidFill>
                  <a:srgbClr val="FFFFFF"/>
                </a:solidFill>
              </a:rPr>
              <a:t>proceso</a:t>
            </a:r>
            <a:r>
              <a:rPr lang="en-US" dirty="0">
                <a:solidFill>
                  <a:srgbClr val="FFFFFF"/>
                </a:solidFill>
              </a:rPr>
              <a:t>: “</a:t>
            </a:r>
            <a:r>
              <a:rPr lang="en-US" dirty="0" err="1">
                <a:solidFill>
                  <a:srgbClr val="FFFFFF"/>
                </a:solidFill>
              </a:rPr>
              <a:t>Obtención</a:t>
            </a:r>
            <a:r>
              <a:rPr lang="en-US" dirty="0">
                <a:solidFill>
                  <a:srgbClr val="FFFFFF"/>
                </a:solidFill>
              </a:rPr>
              <a:t> de </a:t>
            </a:r>
            <a:r>
              <a:rPr lang="en-US" dirty="0" err="1">
                <a:solidFill>
                  <a:srgbClr val="FFFFFF"/>
                </a:solidFill>
              </a:rPr>
              <a:t>certificaciones</a:t>
            </a:r>
            <a:r>
              <a:rPr lang="en-US" dirty="0">
                <a:solidFill>
                  <a:srgbClr val="FFFFFF"/>
                </a:solidFill>
              </a:rPr>
              <a:t> </a:t>
            </a:r>
            <a:r>
              <a:rPr lang="en-US" dirty="0" err="1">
                <a:solidFill>
                  <a:srgbClr val="FFFFFF"/>
                </a:solidFill>
              </a:rPr>
              <a:t>sanitarias</a:t>
            </a:r>
            <a:r>
              <a:rPr lang="en-US" dirty="0">
                <a:solidFill>
                  <a:srgbClr val="FFFFFF"/>
                </a:solidFill>
              </a:rPr>
              <a:t>”, </a:t>
            </a:r>
            <a:r>
              <a:rPr lang="en-US" dirty="0" err="1">
                <a:solidFill>
                  <a:srgbClr val="FFFFFF"/>
                </a:solidFill>
              </a:rPr>
              <a:t>su</a:t>
            </a:r>
            <a:r>
              <a:rPr lang="en-US" dirty="0">
                <a:solidFill>
                  <a:srgbClr val="FFFFFF"/>
                </a:solidFill>
              </a:rPr>
              <a:t> </a:t>
            </a:r>
            <a:r>
              <a:rPr lang="en-US" dirty="0" err="1">
                <a:solidFill>
                  <a:srgbClr val="FFFFFF"/>
                </a:solidFill>
              </a:rPr>
              <a:t>único</a:t>
            </a:r>
            <a:r>
              <a:rPr lang="en-US" dirty="0">
                <a:solidFill>
                  <a:srgbClr val="FFFFFF"/>
                </a:solidFill>
              </a:rPr>
              <a:t> </a:t>
            </a:r>
            <a:r>
              <a:rPr lang="en-US" dirty="0" err="1">
                <a:solidFill>
                  <a:srgbClr val="FFFFFF"/>
                </a:solidFill>
              </a:rPr>
              <a:t>proceso</a:t>
            </a:r>
            <a:r>
              <a:rPr lang="en-US" dirty="0">
                <a:solidFill>
                  <a:srgbClr val="FFFFFF"/>
                </a:solidFill>
              </a:rPr>
              <a:t> de valor; </a:t>
            </a:r>
            <a:r>
              <a:rPr lang="en-US" dirty="0" err="1">
                <a:solidFill>
                  <a:srgbClr val="FFFFFF"/>
                </a:solidFill>
              </a:rPr>
              <a:t>donde</a:t>
            </a:r>
            <a:r>
              <a:rPr lang="en-US" dirty="0">
                <a:solidFill>
                  <a:srgbClr val="FFFFFF"/>
                </a:solidFill>
              </a:rPr>
              <a:t> </a:t>
            </a:r>
            <a:r>
              <a:rPr lang="en-US" dirty="0" err="1">
                <a:solidFill>
                  <a:srgbClr val="FFFFFF"/>
                </a:solidFill>
              </a:rPr>
              <a:t>interrelaciona</a:t>
            </a:r>
            <a:r>
              <a:rPr lang="en-US" dirty="0">
                <a:solidFill>
                  <a:srgbClr val="FFFFFF"/>
                </a:solidFill>
              </a:rPr>
              <a:t> los </a:t>
            </a:r>
            <a:r>
              <a:rPr lang="en-US" dirty="0" err="1">
                <a:solidFill>
                  <a:srgbClr val="FFFFFF"/>
                </a:solidFill>
              </a:rPr>
              <a:t>subprocesos</a:t>
            </a:r>
            <a:r>
              <a:rPr lang="en-US" dirty="0">
                <a:solidFill>
                  <a:srgbClr val="FFFFFF"/>
                </a:solidFill>
              </a:rPr>
              <a:t> que para </a:t>
            </a:r>
            <a:r>
              <a:rPr lang="en-US" dirty="0" err="1">
                <a:solidFill>
                  <a:srgbClr val="FFFFFF"/>
                </a:solidFill>
              </a:rPr>
              <a:t>este</a:t>
            </a:r>
            <a:r>
              <a:rPr lang="en-US" dirty="0">
                <a:solidFill>
                  <a:srgbClr val="FFFFFF"/>
                </a:solidFill>
              </a:rPr>
              <a:t> ha </a:t>
            </a:r>
            <a:r>
              <a:rPr lang="en-US" dirty="0" err="1">
                <a:solidFill>
                  <a:srgbClr val="FFFFFF"/>
                </a:solidFill>
              </a:rPr>
              <a:t>diseñado</a:t>
            </a:r>
            <a:r>
              <a:rPr lang="en-US" dirty="0">
                <a:solidFill>
                  <a:srgbClr val="FFFFFF"/>
                </a:solidFill>
              </a:rPr>
              <a:t>. </a:t>
            </a:r>
          </a:p>
        </p:txBody>
      </p:sp>
    </p:spTree>
    <p:extLst>
      <p:ext uri="{BB962C8B-B14F-4D97-AF65-F5344CB8AC3E}">
        <p14:creationId xmlns:p14="http://schemas.microsoft.com/office/powerpoint/2010/main" val="222821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722499F-46A9-4A1F-8B27-106E57E5D4A0}"/>
              </a:ext>
            </a:extLst>
          </p:cNvPr>
          <p:cNvSpPr>
            <a:spLocks noGrp="1"/>
          </p:cNvSpPr>
          <p:nvPr>
            <p:ph type="title"/>
          </p:nvPr>
        </p:nvSpPr>
        <p:spPr>
          <a:xfrm>
            <a:off x="7181723" y="609600"/>
            <a:ext cx="4512989" cy="2227730"/>
          </a:xfrm>
        </p:spPr>
        <p:txBody>
          <a:bodyPr anchor="ctr">
            <a:normAutofit/>
          </a:bodyPr>
          <a:lstStyle/>
          <a:p>
            <a:pPr algn="ctr">
              <a:lnSpc>
                <a:spcPct val="90000"/>
              </a:lnSpc>
            </a:pPr>
            <a:r>
              <a:rPr lang="es-EC" sz="3100" dirty="0">
                <a:solidFill>
                  <a:srgbClr val="FFFFFF"/>
                </a:solidFill>
              </a:rPr>
              <a:t>Diagrama de flujo de procesos</a:t>
            </a:r>
            <a:br>
              <a:rPr lang="es-EC" sz="3100" dirty="0">
                <a:solidFill>
                  <a:srgbClr val="FFFFFF"/>
                </a:solidFill>
              </a:rPr>
            </a:br>
            <a:endParaRPr lang="es-EC" sz="3100" dirty="0">
              <a:solidFill>
                <a:srgbClr val="FFFFFF"/>
              </a:solidFill>
            </a:endParaRPr>
          </a:p>
        </p:txBody>
      </p:sp>
      <p:pic>
        <p:nvPicPr>
          <p:cNvPr id="5" name="Imagen 4" descr="Diagrama&#10;&#10;Descripción generada automáticamente">
            <a:extLst>
              <a:ext uri="{FF2B5EF4-FFF2-40B4-BE49-F238E27FC236}">
                <a16:creationId xmlns:a16="http://schemas.microsoft.com/office/drawing/2014/main" id="{FA7DCBE3-990A-4B63-ACD8-87C82A4AC2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9438" y="1332387"/>
            <a:ext cx="4456170" cy="3141599"/>
          </a:xfrm>
          <a:prstGeom prst="rect">
            <a:avLst/>
          </a:prstGeom>
        </p:spPr>
      </p:pic>
      <p:sp>
        <p:nvSpPr>
          <p:cNvPr id="3" name="Marcador de contenido 2">
            <a:extLst>
              <a:ext uri="{FF2B5EF4-FFF2-40B4-BE49-F238E27FC236}">
                <a16:creationId xmlns:a16="http://schemas.microsoft.com/office/drawing/2014/main" id="{0019594D-1277-46A1-8211-57673A96B008}"/>
              </a:ext>
            </a:extLst>
          </p:cNvPr>
          <p:cNvSpPr>
            <a:spLocks noGrp="1"/>
          </p:cNvSpPr>
          <p:nvPr>
            <p:ph idx="1"/>
          </p:nvPr>
        </p:nvSpPr>
        <p:spPr>
          <a:xfrm>
            <a:off x="7195614" y="2361702"/>
            <a:ext cx="4512988" cy="3317938"/>
          </a:xfrm>
        </p:spPr>
        <p:txBody>
          <a:bodyPr anchor="t">
            <a:normAutofit/>
          </a:bodyPr>
          <a:lstStyle/>
          <a:p>
            <a:pPr>
              <a:lnSpc>
                <a:spcPct val="200000"/>
              </a:lnSpc>
            </a:pPr>
            <a:r>
              <a:rPr lang="es-419" dirty="0">
                <a:solidFill>
                  <a:srgbClr val="FFFFFF"/>
                </a:solidFill>
              </a:rPr>
              <a:t>Se cuenta con tres diagramas de flujo, correspondientes a los subprocesos del proceso de obtención de certificaciones sanitarias, conforme a como se desarrolla el servicio actualmente en la empresa.</a:t>
            </a:r>
            <a:endParaRPr lang="es-EC" dirty="0">
              <a:solidFill>
                <a:srgbClr val="FFFFFF"/>
              </a:solidFill>
            </a:endParaRPr>
          </a:p>
        </p:txBody>
      </p:sp>
      <p:sp>
        <p:nvSpPr>
          <p:cNvPr id="6" name="CuadroTexto 5">
            <a:extLst>
              <a:ext uri="{FF2B5EF4-FFF2-40B4-BE49-F238E27FC236}">
                <a16:creationId xmlns:a16="http://schemas.microsoft.com/office/drawing/2014/main" id="{3A3AC3D3-8427-4F98-B0C6-3E339D51D860}"/>
              </a:ext>
            </a:extLst>
          </p:cNvPr>
          <p:cNvSpPr txBox="1"/>
          <p:nvPr/>
        </p:nvSpPr>
        <p:spPr>
          <a:xfrm>
            <a:off x="391058" y="4273931"/>
            <a:ext cx="2720617" cy="200055"/>
          </a:xfrm>
          <a:prstGeom prst="rect">
            <a:avLst/>
          </a:prstGeom>
          <a:solidFill>
            <a:srgbClr val="000000"/>
          </a:solidFill>
        </p:spPr>
        <p:txBody>
          <a:bodyPr wrap="none" rtlCol="0">
            <a:spAutoFit/>
          </a:bodyPr>
          <a:lstStyle/>
          <a:p>
            <a:pPr algn="r">
              <a:spcAft>
                <a:spcPts val="600"/>
              </a:spcAft>
            </a:pPr>
            <a:r>
              <a:rPr lang="es-EC" sz="700" dirty="0">
                <a:solidFill>
                  <a:srgbClr val="FFFFFF"/>
                </a:solidFill>
                <a:hlinkClick r:id="rId3" tooltip="https://aprendiendocalidadyadr.com/diagramas-de-flujo-y-mapas-de-proceso/">
                  <a:extLst>
                    <a:ext uri="{A12FA001-AC4F-418D-AE19-62706E023703}">
                      <ahyp:hlinkClr xmlns:ahyp="http://schemas.microsoft.com/office/drawing/2018/hyperlinkcolor" val="tx"/>
                    </a:ext>
                  </a:extLst>
                </a:hlinkClick>
              </a:rPr>
              <a:t>Esta foto</a:t>
            </a:r>
            <a:r>
              <a:rPr lang="es-EC" sz="700" dirty="0">
                <a:solidFill>
                  <a:srgbClr val="FFFFFF"/>
                </a:solidFill>
              </a:rPr>
              <a:t> de Autor desconocido está bajo licencia </a:t>
            </a:r>
            <a:r>
              <a:rPr lang="es-EC"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C" sz="700" dirty="0">
              <a:solidFill>
                <a:srgbClr val="FFFFFF"/>
              </a:solidFill>
            </a:endParaRPr>
          </a:p>
        </p:txBody>
      </p:sp>
      <p:sp>
        <p:nvSpPr>
          <p:cNvPr id="18" name="Título 1">
            <a:extLst>
              <a:ext uri="{FF2B5EF4-FFF2-40B4-BE49-F238E27FC236}">
                <a16:creationId xmlns:a16="http://schemas.microsoft.com/office/drawing/2014/main" id="{25DCEA74-3F4D-4A61-AB15-14D0D3710736}"/>
              </a:ext>
            </a:extLst>
          </p:cNvPr>
          <p:cNvSpPr txBox="1">
            <a:spLocks/>
          </p:cNvSpPr>
          <p:nvPr/>
        </p:nvSpPr>
        <p:spPr>
          <a:xfrm>
            <a:off x="342678" y="546984"/>
            <a:ext cx="4378358" cy="951956"/>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a:solidFill>
                  <a:srgbClr val="00B050"/>
                </a:solidFill>
              </a:rPr>
              <a:t>SITUACIÓN ACTUAL</a:t>
            </a:r>
            <a:br>
              <a:rPr lang="es-EC" dirty="0">
                <a:solidFill>
                  <a:srgbClr val="00B050"/>
                </a:solidFill>
              </a:rPr>
            </a:br>
            <a:endParaRPr lang="es-EC" dirty="0">
              <a:solidFill>
                <a:srgbClr val="00B050"/>
              </a:solidFill>
            </a:endParaRPr>
          </a:p>
        </p:txBody>
      </p:sp>
      <p:sp>
        <p:nvSpPr>
          <p:cNvPr id="7" name="CuadroTexto 6">
            <a:extLst>
              <a:ext uri="{FF2B5EF4-FFF2-40B4-BE49-F238E27FC236}">
                <a16:creationId xmlns:a16="http://schemas.microsoft.com/office/drawing/2014/main" id="{9DD7D8D1-6805-4F3B-9AC5-FE452458564E}"/>
              </a:ext>
            </a:extLst>
          </p:cNvPr>
          <p:cNvSpPr txBox="1"/>
          <p:nvPr/>
        </p:nvSpPr>
        <p:spPr>
          <a:xfrm>
            <a:off x="349201" y="4845212"/>
            <a:ext cx="4130193" cy="1668855"/>
          </a:xfrm>
          <a:prstGeom prst="rect">
            <a:avLst/>
          </a:prstGeom>
          <a:noFill/>
        </p:spPr>
        <p:txBody>
          <a:bodyPr wrap="square" rtlCol="0">
            <a:spAutoFit/>
          </a:bodyPr>
          <a:lstStyle/>
          <a:p>
            <a:pPr>
              <a:lnSpc>
                <a:spcPct val="200000"/>
              </a:lnSpc>
            </a:pPr>
            <a:r>
              <a:rPr lang="es-419" dirty="0">
                <a:solidFill>
                  <a:srgbClr val="00B050"/>
                </a:solidFill>
              </a:rPr>
              <a:t>1. Recopilación de información</a:t>
            </a:r>
          </a:p>
          <a:p>
            <a:pPr>
              <a:lnSpc>
                <a:spcPct val="200000"/>
              </a:lnSpc>
            </a:pPr>
            <a:r>
              <a:rPr lang="es-419" dirty="0">
                <a:solidFill>
                  <a:srgbClr val="00B050"/>
                </a:solidFill>
              </a:rPr>
              <a:t>2. Generación de soporte documental </a:t>
            </a:r>
          </a:p>
          <a:p>
            <a:pPr>
              <a:lnSpc>
                <a:spcPct val="200000"/>
              </a:lnSpc>
            </a:pPr>
            <a:r>
              <a:rPr lang="es-419" dirty="0">
                <a:solidFill>
                  <a:srgbClr val="00B050"/>
                </a:solidFill>
              </a:rPr>
              <a:t>3. Gestión de solicitudes </a:t>
            </a:r>
            <a:endParaRPr lang="es-EC" dirty="0">
              <a:solidFill>
                <a:srgbClr val="00B050"/>
              </a:solidFill>
            </a:endParaRPr>
          </a:p>
        </p:txBody>
      </p:sp>
    </p:spTree>
    <p:extLst>
      <p:ext uri="{BB962C8B-B14F-4D97-AF65-F5344CB8AC3E}">
        <p14:creationId xmlns:p14="http://schemas.microsoft.com/office/powerpoint/2010/main" val="196327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estacionaria, tabla, colorido, lego&#10;&#10;Descripción generada automáticamente">
            <a:extLst>
              <a:ext uri="{FF2B5EF4-FFF2-40B4-BE49-F238E27FC236}">
                <a16:creationId xmlns:a16="http://schemas.microsoft.com/office/drawing/2014/main" id="{2E1A92EA-496D-4643-818D-3CA7217524D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07" r="885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E6A76273-DBF7-40C5-86D4-0F4E4F154252}"/>
              </a:ext>
            </a:extLst>
          </p:cNvPr>
          <p:cNvSpPr>
            <a:spLocks noGrp="1"/>
          </p:cNvSpPr>
          <p:nvPr>
            <p:ph type="title"/>
          </p:nvPr>
        </p:nvSpPr>
        <p:spPr>
          <a:xfrm>
            <a:off x="677332" y="212034"/>
            <a:ext cx="4991947" cy="1881809"/>
          </a:xfrm>
        </p:spPr>
        <p:txBody>
          <a:bodyPr>
            <a:normAutofit/>
          </a:bodyPr>
          <a:lstStyle/>
          <a:p>
            <a:pPr>
              <a:lnSpc>
                <a:spcPct val="90000"/>
              </a:lnSpc>
            </a:pPr>
            <a:r>
              <a:rPr lang="es-EC" dirty="0"/>
              <a:t>SITUACIÓN ACTUAL</a:t>
            </a:r>
            <a:br>
              <a:rPr lang="es-EC" sz="2800" dirty="0"/>
            </a:br>
            <a:r>
              <a:rPr lang="es-EC" sz="2800" dirty="0"/>
              <a:t>              </a:t>
            </a:r>
            <a:br>
              <a:rPr lang="es-EC" sz="2800" dirty="0"/>
            </a:br>
            <a:br>
              <a:rPr lang="es-EC" sz="2800" dirty="0"/>
            </a:br>
            <a:r>
              <a:rPr lang="es-EC" sz="2800" dirty="0"/>
              <a:t>Indicadores</a:t>
            </a:r>
          </a:p>
        </p:txBody>
      </p:sp>
      <p:sp>
        <p:nvSpPr>
          <p:cNvPr id="3" name="Marcador de contenido 2">
            <a:extLst>
              <a:ext uri="{FF2B5EF4-FFF2-40B4-BE49-F238E27FC236}">
                <a16:creationId xmlns:a16="http://schemas.microsoft.com/office/drawing/2014/main" id="{81ED54C1-B19D-46A4-AF68-5FF4804F97FD}"/>
              </a:ext>
            </a:extLst>
          </p:cNvPr>
          <p:cNvSpPr>
            <a:spLocks noGrp="1"/>
          </p:cNvSpPr>
          <p:nvPr>
            <p:ph idx="1"/>
          </p:nvPr>
        </p:nvSpPr>
        <p:spPr>
          <a:xfrm>
            <a:off x="677332" y="2093843"/>
            <a:ext cx="4763558" cy="4764157"/>
          </a:xfrm>
        </p:spPr>
        <p:txBody>
          <a:bodyPr>
            <a:normAutofit/>
          </a:bodyPr>
          <a:lstStyle/>
          <a:p>
            <a:pPr marL="0" indent="0">
              <a:lnSpc>
                <a:spcPct val="210000"/>
              </a:lnSpc>
              <a:buNone/>
            </a:pPr>
            <a:r>
              <a:rPr lang="es-419" sz="1700" dirty="0">
                <a:solidFill>
                  <a:schemeClr val="tx1"/>
                </a:solidFill>
                <a:latin typeface="+mj-lt"/>
                <a:ea typeface="+mj-ea"/>
                <a:cs typeface="+mj-cs"/>
              </a:rPr>
              <a:t>Se han considerado como indicadores: </a:t>
            </a:r>
          </a:p>
          <a:p>
            <a:pPr>
              <a:lnSpc>
                <a:spcPct val="210000"/>
              </a:lnSpc>
            </a:pPr>
            <a:r>
              <a:rPr lang="es-419" sz="1700" dirty="0">
                <a:solidFill>
                  <a:schemeClr val="tx1"/>
                </a:solidFill>
                <a:latin typeface="+mj-lt"/>
                <a:ea typeface="+mj-ea"/>
                <a:cs typeface="+mj-cs"/>
              </a:rPr>
              <a:t>Certificaciones sanitarias aprobadas en el mes.</a:t>
            </a:r>
          </a:p>
          <a:p>
            <a:pPr>
              <a:lnSpc>
                <a:spcPct val="210000"/>
              </a:lnSpc>
            </a:pPr>
            <a:r>
              <a:rPr lang="es-419" sz="1700" dirty="0">
                <a:solidFill>
                  <a:schemeClr val="tx1"/>
                </a:solidFill>
                <a:latin typeface="+mj-lt"/>
                <a:ea typeface="+mj-ea"/>
                <a:cs typeface="+mj-cs"/>
              </a:rPr>
              <a:t>Tiempo que toma la obtención de las certificaciones sanitarias.</a:t>
            </a:r>
          </a:p>
          <a:p>
            <a:pPr marL="0" indent="0">
              <a:lnSpc>
                <a:spcPct val="210000"/>
              </a:lnSpc>
              <a:buNone/>
            </a:pPr>
            <a:r>
              <a:rPr lang="es-419" sz="1700" dirty="0">
                <a:solidFill>
                  <a:schemeClr val="tx1"/>
                </a:solidFill>
                <a:latin typeface="+mj-lt"/>
                <a:ea typeface="+mj-ea"/>
                <a:cs typeface="+mj-cs"/>
              </a:rPr>
              <a:t>Como puntos críticos que influyen en la planificación y ejecución del trabajo, así como en la satisfacción del cliente. </a:t>
            </a:r>
          </a:p>
        </p:txBody>
      </p:sp>
      <p:cxnSp>
        <p:nvCxnSpPr>
          <p:cNvPr id="3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uadroTexto 5">
            <a:extLst>
              <a:ext uri="{FF2B5EF4-FFF2-40B4-BE49-F238E27FC236}">
                <a16:creationId xmlns:a16="http://schemas.microsoft.com/office/drawing/2014/main" id="{80D29191-2F9C-4956-8C56-CE65785F5E75}"/>
              </a:ext>
            </a:extLst>
          </p:cNvPr>
          <p:cNvSpPr txBox="1"/>
          <p:nvPr/>
        </p:nvSpPr>
        <p:spPr>
          <a:xfrm>
            <a:off x="9454119" y="6657945"/>
            <a:ext cx="2720617" cy="200055"/>
          </a:xfrm>
          <a:prstGeom prst="rect">
            <a:avLst/>
          </a:prstGeom>
          <a:solidFill>
            <a:srgbClr val="000000"/>
          </a:solidFill>
        </p:spPr>
        <p:txBody>
          <a:bodyPr wrap="none" rtlCol="0">
            <a:spAutoFit/>
          </a:bodyPr>
          <a:lstStyle/>
          <a:p>
            <a:pPr algn="r">
              <a:spcAft>
                <a:spcPts val="600"/>
              </a:spcAft>
            </a:pPr>
            <a:r>
              <a:rPr lang="es-EC" sz="700">
                <a:solidFill>
                  <a:srgbClr val="FFFFFF"/>
                </a:solidFill>
                <a:hlinkClick r:id="rId3" tooltip="http://asesordecalidad.blogspot.com/2014/10/indicadores-de-calidad.html">
                  <a:extLst>
                    <a:ext uri="{A12FA001-AC4F-418D-AE19-62706E023703}">
                      <ahyp:hlinkClr xmlns:ahyp="http://schemas.microsoft.com/office/drawing/2018/hyperlinkcolor" val="tx"/>
                    </a:ext>
                  </a:extLst>
                </a:hlinkClick>
              </a:rPr>
              <a:t>Esta foto</a:t>
            </a:r>
            <a:r>
              <a:rPr lang="es-EC" sz="700">
                <a:solidFill>
                  <a:srgbClr val="FFFFFF"/>
                </a:solidFill>
              </a:rPr>
              <a:t> de Autor desconocido está bajo licencia </a:t>
            </a:r>
            <a:r>
              <a:rPr lang="es-EC"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s-EC" sz="700">
              <a:solidFill>
                <a:srgbClr val="FFFFFF"/>
              </a:solidFill>
            </a:endParaRPr>
          </a:p>
        </p:txBody>
      </p:sp>
    </p:spTree>
    <p:extLst>
      <p:ext uri="{BB962C8B-B14F-4D97-AF65-F5344CB8AC3E}">
        <p14:creationId xmlns:p14="http://schemas.microsoft.com/office/powerpoint/2010/main" val="410520726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3371</TotalTime>
  <Words>1820</Words>
  <Application>Microsoft Office PowerPoint</Application>
  <PresentationFormat>Panorámica</PresentationFormat>
  <Paragraphs>129</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Symbol</vt:lpstr>
      <vt:lpstr>Trebuchet MS</vt:lpstr>
      <vt:lpstr>Wingdings 3</vt:lpstr>
      <vt:lpstr>Faceta</vt:lpstr>
      <vt:lpstr>Presentación de PowerPoint</vt:lpstr>
      <vt:lpstr>La empresa consultora</vt:lpstr>
      <vt:lpstr>El problema</vt:lpstr>
      <vt:lpstr>Objetivos</vt:lpstr>
      <vt:lpstr>Mapa de procesos</vt:lpstr>
      <vt:lpstr>El inventario de procesos de la empresa consultora contempla procesos con los que vienen trabajando y también los que han visto como necesidad implementar en un corto y mediano plazo.</vt:lpstr>
      <vt:lpstr>SITUACIÓN ACTUAL        Caracterización</vt:lpstr>
      <vt:lpstr>Diagrama de flujo de procesos </vt:lpstr>
      <vt:lpstr>SITUACIÓN ACTUAL                 Indicadores</vt:lpstr>
      <vt:lpstr>PRIORIZACIÓN DE PROCESOS DE LA EMPRESA  </vt:lpstr>
      <vt:lpstr>PRIORIZACIÓN DE PROCESOS DE LA EMPRESA  </vt:lpstr>
      <vt:lpstr>OPTIMIZACIÓN DE PROCESOS  AGREGADORES DE VALOR</vt:lpstr>
      <vt:lpstr>OPTIMIZACIÓN DE PROCESOS  AGREGADORES DE VALOR / EVIDENCIAS DE MEJORA</vt:lpstr>
      <vt:lpstr>OPTIMIZACIÓN DE PROCESOS  AGREGADORES DE VALOR / EVIDENCIAS DE MEJORA</vt:lpstr>
      <vt:lpstr>CONCLUSIONES</vt:lpstr>
      <vt:lpstr>CONCLUSIONES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Villagomez</dc:creator>
  <cp:lastModifiedBy>Gabriela Villagomez</cp:lastModifiedBy>
  <cp:revision>45</cp:revision>
  <dcterms:created xsi:type="dcterms:W3CDTF">2021-11-01T17:22:36Z</dcterms:created>
  <dcterms:modified xsi:type="dcterms:W3CDTF">2021-12-17T11:15:32Z</dcterms:modified>
</cp:coreProperties>
</file>