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vsdx" ContentType="application/vnd.ms-visio.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417" r:id="rId2"/>
    <p:sldId id="445" r:id="rId3"/>
    <p:sldId id="446" r:id="rId4"/>
    <p:sldId id="447" r:id="rId5"/>
    <p:sldId id="448" r:id="rId6"/>
    <p:sldId id="449" r:id="rId7"/>
    <p:sldId id="467" r:id="rId8"/>
    <p:sldId id="450" r:id="rId9"/>
    <p:sldId id="453" r:id="rId10"/>
    <p:sldId id="454" r:id="rId11"/>
    <p:sldId id="455" r:id="rId12"/>
    <p:sldId id="456" r:id="rId13"/>
    <p:sldId id="468" r:id="rId14"/>
    <p:sldId id="469" r:id="rId15"/>
    <p:sldId id="470" r:id="rId16"/>
    <p:sldId id="471" r:id="rId17"/>
    <p:sldId id="457" r:id="rId18"/>
    <p:sldId id="458" r:id="rId19"/>
    <p:sldId id="472" r:id="rId20"/>
    <p:sldId id="459" r:id="rId21"/>
    <p:sldId id="460" r:id="rId22"/>
    <p:sldId id="461" r:id="rId23"/>
    <p:sldId id="464" r:id="rId24"/>
    <p:sldId id="465" r:id="rId25"/>
    <p:sldId id="466" r:id="rId2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F69C"/>
    <a:srgbClr val="CCFF66"/>
    <a:srgbClr val="FF7C80"/>
    <a:srgbClr val="996633"/>
    <a:srgbClr val="A9BF94"/>
    <a:srgbClr val="607848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2E4FC3-FF1F-4225-933A-C7E1772B4D01}" type="doc">
      <dgm:prSet loTypeId="urn:microsoft.com/office/officeart/2008/layout/VerticalCurvedList" loCatId="list" qsTypeId="urn:microsoft.com/office/officeart/2005/8/quickstyle/simple3" qsCatId="simple" csTypeId="urn:microsoft.com/office/officeart/2005/8/colors/accent4_1" csCatId="accent4" phldr="1"/>
      <dgm:spPr/>
      <dgm:t>
        <a:bodyPr/>
        <a:lstStyle/>
        <a:p>
          <a:endParaRPr lang="es-EC"/>
        </a:p>
      </dgm:t>
    </dgm:pt>
    <dgm:pt modelId="{4DF58FB5-D712-4E10-BDBD-13F8347E4142}">
      <dgm:prSet phldrT="[Texto]"/>
      <dgm:spPr/>
      <dgm:t>
        <a:bodyPr/>
        <a:lstStyle/>
        <a:p>
          <a:r>
            <a:rPr lang="es-MX" baseline="0" dirty="0"/>
            <a:t>Introducción</a:t>
          </a:r>
          <a:endParaRPr lang="es-EC" baseline="0" dirty="0"/>
        </a:p>
      </dgm:t>
    </dgm:pt>
    <dgm:pt modelId="{D28E5EDC-261A-485D-A0ED-BE1280AA743B}" type="parTrans" cxnId="{89FA568B-F41D-459D-B20D-134986F45DFB}">
      <dgm:prSet/>
      <dgm:spPr/>
      <dgm:t>
        <a:bodyPr/>
        <a:lstStyle/>
        <a:p>
          <a:endParaRPr lang="es-EC"/>
        </a:p>
      </dgm:t>
    </dgm:pt>
    <dgm:pt modelId="{45622921-AB9A-4B2A-96E3-F666D5C6F3BA}" type="sibTrans" cxnId="{89FA568B-F41D-459D-B20D-134986F45DFB}">
      <dgm:prSet/>
      <dgm:spPr/>
      <dgm:t>
        <a:bodyPr/>
        <a:lstStyle/>
        <a:p>
          <a:endParaRPr lang="es-EC"/>
        </a:p>
      </dgm:t>
    </dgm:pt>
    <dgm:pt modelId="{039EC05A-16D0-405D-811D-326FF7BA4C41}">
      <dgm:prSet phldrT="[Texto]"/>
      <dgm:spPr/>
      <dgm:t>
        <a:bodyPr/>
        <a:lstStyle/>
        <a:p>
          <a:r>
            <a:rPr lang="es-MX" baseline="0"/>
            <a:t>Objetivos</a:t>
          </a:r>
          <a:endParaRPr lang="es-EC" baseline="0" dirty="0"/>
        </a:p>
      </dgm:t>
    </dgm:pt>
    <dgm:pt modelId="{261F5A14-6DAC-4654-A1A0-1477E7C39BB4}" type="parTrans" cxnId="{D3A9FD89-E87C-4C0B-816A-EBEEA3293610}">
      <dgm:prSet/>
      <dgm:spPr/>
      <dgm:t>
        <a:bodyPr/>
        <a:lstStyle/>
        <a:p>
          <a:endParaRPr lang="es-EC"/>
        </a:p>
      </dgm:t>
    </dgm:pt>
    <dgm:pt modelId="{89FC2CFA-15DD-466A-8046-C8CB931EFA85}" type="sibTrans" cxnId="{D3A9FD89-E87C-4C0B-816A-EBEEA3293610}">
      <dgm:prSet/>
      <dgm:spPr/>
      <dgm:t>
        <a:bodyPr/>
        <a:lstStyle/>
        <a:p>
          <a:endParaRPr lang="es-EC"/>
        </a:p>
      </dgm:t>
    </dgm:pt>
    <dgm:pt modelId="{C013AC34-55D0-4ABC-B7E9-D65FC19A7252}">
      <dgm:prSet phldrT="[Texto]"/>
      <dgm:spPr/>
      <dgm:t>
        <a:bodyPr/>
        <a:lstStyle/>
        <a:p>
          <a:r>
            <a:rPr lang="es-MX"/>
            <a:t>Diseño</a:t>
          </a:r>
          <a:endParaRPr lang="es-EC" dirty="0"/>
        </a:p>
      </dgm:t>
    </dgm:pt>
    <dgm:pt modelId="{DC1A71B2-48F0-43D0-A939-DC9AB4126C99}" type="parTrans" cxnId="{47192C23-6CAA-496A-A4D0-46EC5356DCBA}">
      <dgm:prSet/>
      <dgm:spPr/>
      <dgm:t>
        <a:bodyPr/>
        <a:lstStyle/>
        <a:p>
          <a:endParaRPr lang="es-EC"/>
        </a:p>
      </dgm:t>
    </dgm:pt>
    <dgm:pt modelId="{BE01342B-1C11-43E2-9CBD-E410AA4C27E4}" type="sibTrans" cxnId="{47192C23-6CAA-496A-A4D0-46EC5356DCBA}">
      <dgm:prSet/>
      <dgm:spPr/>
      <dgm:t>
        <a:bodyPr/>
        <a:lstStyle/>
        <a:p>
          <a:endParaRPr lang="es-EC"/>
        </a:p>
      </dgm:t>
    </dgm:pt>
    <dgm:pt modelId="{0711A712-4637-4028-BAA4-2EE5FEE7C9ED}">
      <dgm:prSet/>
      <dgm:spPr/>
      <dgm:t>
        <a:bodyPr/>
        <a:lstStyle/>
        <a:p>
          <a:r>
            <a:rPr lang="es-MX" dirty="0"/>
            <a:t>Implementación</a:t>
          </a:r>
          <a:endParaRPr lang="es-EC" dirty="0"/>
        </a:p>
      </dgm:t>
    </dgm:pt>
    <dgm:pt modelId="{83E7C3F2-7091-4CED-A1F5-D49A0D1CE988}" type="parTrans" cxnId="{530D014C-5C3D-4ABF-9E03-018EE349FF02}">
      <dgm:prSet/>
      <dgm:spPr/>
      <dgm:t>
        <a:bodyPr/>
        <a:lstStyle/>
        <a:p>
          <a:endParaRPr lang="es-EC"/>
        </a:p>
      </dgm:t>
    </dgm:pt>
    <dgm:pt modelId="{7A35071A-175E-408C-9D9C-FCC732E68573}" type="sibTrans" cxnId="{530D014C-5C3D-4ABF-9E03-018EE349FF02}">
      <dgm:prSet/>
      <dgm:spPr/>
      <dgm:t>
        <a:bodyPr/>
        <a:lstStyle/>
        <a:p>
          <a:endParaRPr lang="es-EC"/>
        </a:p>
      </dgm:t>
    </dgm:pt>
    <dgm:pt modelId="{A6DB2AC7-4D4A-402E-B1CE-81E1BA5EDD7F}">
      <dgm:prSet/>
      <dgm:spPr/>
      <dgm:t>
        <a:bodyPr/>
        <a:lstStyle/>
        <a:p>
          <a:r>
            <a:rPr lang="es-MX"/>
            <a:t>Pruebas y Resultados</a:t>
          </a:r>
          <a:endParaRPr lang="es-EC" dirty="0"/>
        </a:p>
      </dgm:t>
    </dgm:pt>
    <dgm:pt modelId="{CE94D9EA-FA1D-44E2-AFF2-682C8ADCEB5F}" type="parTrans" cxnId="{4D5D3868-4FEA-463B-B910-3759130B7E4F}">
      <dgm:prSet/>
      <dgm:spPr/>
      <dgm:t>
        <a:bodyPr/>
        <a:lstStyle/>
        <a:p>
          <a:endParaRPr lang="es-EC"/>
        </a:p>
      </dgm:t>
    </dgm:pt>
    <dgm:pt modelId="{487F3BF1-D18A-4CE9-8C6D-B11E0A9940CA}" type="sibTrans" cxnId="{4D5D3868-4FEA-463B-B910-3759130B7E4F}">
      <dgm:prSet/>
      <dgm:spPr/>
      <dgm:t>
        <a:bodyPr/>
        <a:lstStyle/>
        <a:p>
          <a:endParaRPr lang="es-EC"/>
        </a:p>
      </dgm:t>
    </dgm:pt>
    <dgm:pt modelId="{FAB281E1-D81B-451D-9A33-ED448AB040B3}">
      <dgm:prSet/>
      <dgm:spPr/>
      <dgm:t>
        <a:bodyPr/>
        <a:lstStyle/>
        <a:p>
          <a:r>
            <a:rPr lang="es-MX"/>
            <a:t>Conclusiones y Trabajos Futuros</a:t>
          </a:r>
          <a:endParaRPr lang="es-EC" dirty="0"/>
        </a:p>
      </dgm:t>
    </dgm:pt>
    <dgm:pt modelId="{0F0F8627-D223-4F79-B73C-6E87B50EC13B}" type="parTrans" cxnId="{F4BF7E0D-AAD7-457D-A8B7-4E463395CBDA}">
      <dgm:prSet/>
      <dgm:spPr/>
      <dgm:t>
        <a:bodyPr/>
        <a:lstStyle/>
        <a:p>
          <a:endParaRPr lang="es-EC"/>
        </a:p>
      </dgm:t>
    </dgm:pt>
    <dgm:pt modelId="{11D29EB9-E4D1-44B1-BC2C-DEFD576CDDB6}" type="sibTrans" cxnId="{F4BF7E0D-AAD7-457D-A8B7-4E463395CBDA}">
      <dgm:prSet/>
      <dgm:spPr/>
      <dgm:t>
        <a:bodyPr/>
        <a:lstStyle/>
        <a:p>
          <a:endParaRPr lang="es-EC"/>
        </a:p>
      </dgm:t>
    </dgm:pt>
    <dgm:pt modelId="{83311FA3-05C8-413D-86CF-821B6AF4CF87}" type="pres">
      <dgm:prSet presAssocID="{8A2E4FC3-FF1F-4225-933A-C7E1772B4D01}" presName="Name0" presStyleCnt="0">
        <dgm:presLayoutVars>
          <dgm:chMax val="7"/>
          <dgm:chPref val="7"/>
          <dgm:dir/>
        </dgm:presLayoutVars>
      </dgm:prSet>
      <dgm:spPr/>
    </dgm:pt>
    <dgm:pt modelId="{E90D51FF-575E-434D-B09A-410FC452D852}" type="pres">
      <dgm:prSet presAssocID="{8A2E4FC3-FF1F-4225-933A-C7E1772B4D01}" presName="Name1" presStyleCnt="0"/>
      <dgm:spPr/>
    </dgm:pt>
    <dgm:pt modelId="{0DEB7B01-0C89-4630-B44D-14CA0FEFEF8F}" type="pres">
      <dgm:prSet presAssocID="{8A2E4FC3-FF1F-4225-933A-C7E1772B4D01}" presName="cycle" presStyleCnt="0"/>
      <dgm:spPr/>
    </dgm:pt>
    <dgm:pt modelId="{4C18993A-FAE5-4CBB-B977-BB4D0B835B1F}" type="pres">
      <dgm:prSet presAssocID="{8A2E4FC3-FF1F-4225-933A-C7E1772B4D01}" presName="srcNode" presStyleLbl="node1" presStyleIdx="0" presStyleCnt="6"/>
      <dgm:spPr/>
    </dgm:pt>
    <dgm:pt modelId="{366B0BC4-4151-44FF-82A9-E5FEB7B57645}" type="pres">
      <dgm:prSet presAssocID="{8A2E4FC3-FF1F-4225-933A-C7E1772B4D01}" presName="conn" presStyleLbl="parChTrans1D2" presStyleIdx="0" presStyleCnt="1"/>
      <dgm:spPr/>
    </dgm:pt>
    <dgm:pt modelId="{BAEE11AB-3C39-48F2-9BDB-2E3B90FCF4ED}" type="pres">
      <dgm:prSet presAssocID="{8A2E4FC3-FF1F-4225-933A-C7E1772B4D01}" presName="extraNode" presStyleLbl="node1" presStyleIdx="0" presStyleCnt="6"/>
      <dgm:spPr/>
    </dgm:pt>
    <dgm:pt modelId="{B9A87832-77CF-4DEA-A69C-BEAB315CB265}" type="pres">
      <dgm:prSet presAssocID="{8A2E4FC3-FF1F-4225-933A-C7E1772B4D01}" presName="dstNode" presStyleLbl="node1" presStyleIdx="0" presStyleCnt="6"/>
      <dgm:spPr/>
    </dgm:pt>
    <dgm:pt modelId="{CB8A94E6-9458-4056-8083-BD565234619C}" type="pres">
      <dgm:prSet presAssocID="{4DF58FB5-D712-4E10-BDBD-13F8347E4142}" presName="text_1" presStyleLbl="node1" presStyleIdx="0" presStyleCnt="6">
        <dgm:presLayoutVars>
          <dgm:bulletEnabled val="1"/>
        </dgm:presLayoutVars>
      </dgm:prSet>
      <dgm:spPr/>
    </dgm:pt>
    <dgm:pt modelId="{E59904CF-39C9-4551-B7E1-80BB212ED1A1}" type="pres">
      <dgm:prSet presAssocID="{4DF58FB5-D712-4E10-BDBD-13F8347E4142}" presName="accent_1" presStyleCnt="0"/>
      <dgm:spPr/>
    </dgm:pt>
    <dgm:pt modelId="{0E8452AB-A596-48FE-83FB-29DF509B4AED}" type="pres">
      <dgm:prSet presAssocID="{4DF58FB5-D712-4E10-BDBD-13F8347E4142}" presName="accentRepeatNode" presStyleLbl="solidFgAcc1" presStyleIdx="0" presStyleCnt="6"/>
      <dgm:spPr/>
    </dgm:pt>
    <dgm:pt modelId="{B5662FEE-AC72-48EA-BE3B-98EB15BD0960}" type="pres">
      <dgm:prSet presAssocID="{039EC05A-16D0-405D-811D-326FF7BA4C41}" presName="text_2" presStyleLbl="node1" presStyleIdx="1" presStyleCnt="6">
        <dgm:presLayoutVars>
          <dgm:bulletEnabled val="1"/>
        </dgm:presLayoutVars>
      </dgm:prSet>
      <dgm:spPr/>
    </dgm:pt>
    <dgm:pt modelId="{906F29B4-5177-44C2-A3C7-B5C67F18B502}" type="pres">
      <dgm:prSet presAssocID="{039EC05A-16D0-405D-811D-326FF7BA4C41}" presName="accent_2" presStyleCnt="0"/>
      <dgm:spPr/>
    </dgm:pt>
    <dgm:pt modelId="{6158609A-261A-4869-BA37-6270C719ADD6}" type="pres">
      <dgm:prSet presAssocID="{039EC05A-16D0-405D-811D-326FF7BA4C41}" presName="accentRepeatNode" presStyleLbl="solidFgAcc1" presStyleIdx="1" presStyleCnt="6"/>
      <dgm:spPr/>
    </dgm:pt>
    <dgm:pt modelId="{F245AB8C-C27F-4DA9-9098-E70E3BBF577C}" type="pres">
      <dgm:prSet presAssocID="{C013AC34-55D0-4ABC-B7E9-D65FC19A7252}" presName="text_3" presStyleLbl="node1" presStyleIdx="2" presStyleCnt="6">
        <dgm:presLayoutVars>
          <dgm:bulletEnabled val="1"/>
        </dgm:presLayoutVars>
      </dgm:prSet>
      <dgm:spPr/>
    </dgm:pt>
    <dgm:pt modelId="{028ED6C3-FFA1-427E-83CB-D91C6B1A0A45}" type="pres">
      <dgm:prSet presAssocID="{C013AC34-55D0-4ABC-B7E9-D65FC19A7252}" presName="accent_3" presStyleCnt="0"/>
      <dgm:spPr/>
    </dgm:pt>
    <dgm:pt modelId="{E527F6E5-A22E-4C2B-9A06-3B71557416C5}" type="pres">
      <dgm:prSet presAssocID="{C013AC34-55D0-4ABC-B7E9-D65FC19A7252}" presName="accentRepeatNode" presStyleLbl="solidFgAcc1" presStyleIdx="2" presStyleCnt="6"/>
      <dgm:spPr/>
    </dgm:pt>
    <dgm:pt modelId="{4B8FBEEF-E5AE-4052-9B7F-7F82259C6D91}" type="pres">
      <dgm:prSet presAssocID="{0711A712-4637-4028-BAA4-2EE5FEE7C9ED}" presName="text_4" presStyleLbl="node1" presStyleIdx="3" presStyleCnt="6">
        <dgm:presLayoutVars>
          <dgm:bulletEnabled val="1"/>
        </dgm:presLayoutVars>
      </dgm:prSet>
      <dgm:spPr/>
    </dgm:pt>
    <dgm:pt modelId="{276AA584-DB6A-4CDC-80C6-5B496D0F9288}" type="pres">
      <dgm:prSet presAssocID="{0711A712-4637-4028-BAA4-2EE5FEE7C9ED}" presName="accent_4" presStyleCnt="0"/>
      <dgm:spPr/>
    </dgm:pt>
    <dgm:pt modelId="{EAC49ED2-4527-4F50-B28D-4E25F6955F90}" type="pres">
      <dgm:prSet presAssocID="{0711A712-4637-4028-BAA4-2EE5FEE7C9ED}" presName="accentRepeatNode" presStyleLbl="solidFgAcc1" presStyleIdx="3" presStyleCnt="6"/>
      <dgm:spPr/>
    </dgm:pt>
    <dgm:pt modelId="{85EB3EC7-7F45-45B5-AA15-63424F60B156}" type="pres">
      <dgm:prSet presAssocID="{A6DB2AC7-4D4A-402E-B1CE-81E1BA5EDD7F}" presName="text_5" presStyleLbl="node1" presStyleIdx="4" presStyleCnt="6">
        <dgm:presLayoutVars>
          <dgm:bulletEnabled val="1"/>
        </dgm:presLayoutVars>
      </dgm:prSet>
      <dgm:spPr/>
    </dgm:pt>
    <dgm:pt modelId="{B1EE4AE8-B4B2-43CC-98FF-36DFF131B729}" type="pres">
      <dgm:prSet presAssocID="{A6DB2AC7-4D4A-402E-B1CE-81E1BA5EDD7F}" presName="accent_5" presStyleCnt="0"/>
      <dgm:spPr/>
    </dgm:pt>
    <dgm:pt modelId="{F2021C2A-B1DA-4A13-B121-ABDC572DB0FA}" type="pres">
      <dgm:prSet presAssocID="{A6DB2AC7-4D4A-402E-B1CE-81E1BA5EDD7F}" presName="accentRepeatNode" presStyleLbl="solidFgAcc1" presStyleIdx="4" presStyleCnt="6"/>
      <dgm:spPr/>
    </dgm:pt>
    <dgm:pt modelId="{8B733D8F-BC08-47D9-B83B-B3610C764927}" type="pres">
      <dgm:prSet presAssocID="{FAB281E1-D81B-451D-9A33-ED448AB040B3}" presName="text_6" presStyleLbl="node1" presStyleIdx="5" presStyleCnt="6">
        <dgm:presLayoutVars>
          <dgm:bulletEnabled val="1"/>
        </dgm:presLayoutVars>
      </dgm:prSet>
      <dgm:spPr/>
    </dgm:pt>
    <dgm:pt modelId="{FBB2F6B0-AACE-40C0-A926-D6885204CB32}" type="pres">
      <dgm:prSet presAssocID="{FAB281E1-D81B-451D-9A33-ED448AB040B3}" presName="accent_6" presStyleCnt="0"/>
      <dgm:spPr/>
    </dgm:pt>
    <dgm:pt modelId="{587513D5-E69A-44C8-B646-DFB2AD54BA71}" type="pres">
      <dgm:prSet presAssocID="{FAB281E1-D81B-451D-9A33-ED448AB040B3}" presName="accentRepeatNode" presStyleLbl="solidFgAcc1" presStyleIdx="5" presStyleCnt="6"/>
      <dgm:spPr/>
    </dgm:pt>
  </dgm:ptLst>
  <dgm:cxnLst>
    <dgm:cxn modelId="{0C5A0C01-622F-4595-BDCC-A0B612D48429}" type="presOf" srcId="{FAB281E1-D81B-451D-9A33-ED448AB040B3}" destId="{8B733D8F-BC08-47D9-B83B-B3610C764927}" srcOrd="0" destOrd="0" presId="urn:microsoft.com/office/officeart/2008/layout/VerticalCurvedList"/>
    <dgm:cxn modelId="{46A9A106-A638-4472-8471-35CF92C755EF}" type="presOf" srcId="{45622921-AB9A-4B2A-96E3-F666D5C6F3BA}" destId="{366B0BC4-4151-44FF-82A9-E5FEB7B57645}" srcOrd="0" destOrd="0" presId="urn:microsoft.com/office/officeart/2008/layout/VerticalCurvedList"/>
    <dgm:cxn modelId="{F4BF7E0D-AAD7-457D-A8B7-4E463395CBDA}" srcId="{8A2E4FC3-FF1F-4225-933A-C7E1772B4D01}" destId="{FAB281E1-D81B-451D-9A33-ED448AB040B3}" srcOrd="5" destOrd="0" parTransId="{0F0F8627-D223-4F79-B73C-6E87B50EC13B}" sibTransId="{11D29EB9-E4D1-44B1-BC2C-DEFD576CDDB6}"/>
    <dgm:cxn modelId="{47192C23-6CAA-496A-A4D0-46EC5356DCBA}" srcId="{8A2E4FC3-FF1F-4225-933A-C7E1772B4D01}" destId="{C013AC34-55D0-4ABC-B7E9-D65FC19A7252}" srcOrd="2" destOrd="0" parTransId="{DC1A71B2-48F0-43D0-A939-DC9AB4126C99}" sibTransId="{BE01342B-1C11-43E2-9CBD-E410AA4C27E4}"/>
    <dgm:cxn modelId="{32B3673B-F6CA-4A42-9CBB-98E5D6934531}" type="presOf" srcId="{0711A712-4637-4028-BAA4-2EE5FEE7C9ED}" destId="{4B8FBEEF-E5AE-4052-9B7F-7F82259C6D91}" srcOrd="0" destOrd="0" presId="urn:microsoft.com/office/officeart/2008/layout/VerticalCurvedList"/>
    <dgm:cxn modelId="{673A855F-A711-4D52-BD00-EC69E3F9DB42}" type="presOf" srcId="{C013AC34-55D0-4ABC-B7E9-D65FC19A7252}" destId="{F245AB8C-C27F-4DA9-9098-E70E3BBF577C}" srcOrd="0" destOrd="0" presId="urn:microsoft.com/office/officeart/2008/layout/VerticalCurvedList"/>
    <dgm:cxn modelId="{4D5D3868-4FEA-463B-B910-3759130B7E4F}" srcId="{8A2E4FC3-FF1F-4225-933A-C7E1772B4D01}" destId="{A6DB2AC7-4D4A-402E-B1CE-81E1BA5EDD7F}" srcOrd="4" destOrd="0" parTransId="{CE94D9EA-FA1D-44E2-AFF2-682C8ADCEB5F}" sibTransId="{487F3BF1-D18A-4CE9-8C6D-B11E0A9940CA}"/>
    <dgm:cxn modelId="{530D014C-5C3D-4ABF-9E03-018EE349FF02}" srcId="{8A2E4FC3-FF1F-4225-933A-C7E1772B4D01}" destId="{0711A712-4637-4028-BAA4-2EE5FEE7C9ED}" srcOrd="3" destOrd="0" parTransId="{83E7C3F2-7091-4CED-A1F5-D49A0D1CE988}" sibTransId="{7A35071A-175E-408C-9D9C-FCC732E68573}"/>
    <dgm:cxn modelId="{F3F16C50-BFB6-4372-AED8-44F8206437E8}" type="presOf" srcId="{A6DB2AC7-4D4A-402E-B1CE-81E1BA5EDD7F}" destId="{85EB3EC7-7F45-45B5-AA15-63424F60B156}" srcOrd="0" destOrd="0" presId="urn:microsoft.com/office/officeart/2008/layout/VerticalCurvedList"/>
    <dgm:cxn modelId="{D3A9FD89-E87C-4C0B-816A-EBEEA3293610}" srcId="{8A2E4FC3-FF1F-4225-933A-C7E1772B4D01}" destId="{039EC05A-16D0-405D-811D-326FF7BA4C41}" srcOrd="1" destOrd="0" parTransId="{261F5A14-6DAC-4654-A1A0-1477E7C39BB4}" sibTransId="{89FC2CFA-15DD-466A-8046-C8CB931EFA85}"/>
    <dgm:cxn modelId="{89FA568B-F41D-459D-B20D-134986F45DFB}" srcId="{8A2E4FC3-FF1F-4225-933A-C7E1772B4D01}" destId="{4DF58FB5-D712-4E10-BDBD-13F8347E4142}" srcOrd="0" destOrd="0" parTransId="{D28E5EDC-261A-485D-A0ED-BE1280AA743B}" sibTransId="{45622921-AB9A-4B2A-96E3-F666D5C6F3BA}"/>
    <dgm:cxn modelId="{F6750796-E41F-4758-9384-4264F2F2F38C}" type="presOf" srcId="{039EC05A-16D0-405D-811D-326FF7BA4C41}" destId="{B5662FEE-AC72-48EA-BE3B-98EB15BD0960}" srcOrd="0" destOrd="0" presId="urn:microsoft.com/office/officeart/2008/layout/VerticalCurvedList"/>
    <dgm:cxn modelId="{130EBAC7-F1B3-4824-A58A-D9ECB5D34535}" type="presOf" srcId="{4DF58FB5-D712-4E10-BDBD-13F8347E4142}" destId="{CB8A94E6-9458-4056-8083-BD565234619C}" srcOrd="0" destOrd="0" presId="urn:microsoft.com/office/officeart/2008/layout/VerticalCurvedList"/>
    <dgm:cxn modelId="{29DF89DE-9693-49CF-9C7B-692DC7431854}" type="presOf" srcId="{8A2E4FC3-FF1F-4225-933A-C7E1772B4D01}" destId="{83311FA3-05C8-413D-86CF-821B6AF4CF87}" srcOrd="0" destOrd="0" presId="urn:microsoft.com/office/officeart/2008/layout/VerticalCurvedList"/>
    <dgm:cxn modelId="{2642F0B1-D3B2-4376-9DCF-B552C71F5A2C}" type="presParOf" srcId="{83311FA3-05C8-413D-86CF-821B6AF4CF87}" destId="{E90D51FF-575E-434D-B09A-410FC452D852}" srcOrd="0" destOrd="0" presId="urn:microsoft.com/office/officeart/2008/layout/VerticalCurvedList"/>
    <dgm:cxn modelId="{C63F53C6-0F0E-4585-840E-F7E25FB35BCB}" type="presParOf" srcId="{E90D51FF-575E-434D-B09A-410FC452D852}" destId="{0DEB7B01-0C89-4630-B44D-14CA0FEFEF8F}" srcOrd="0" destOrd="0" presId="urn:microsoft.com/office/officeart/2008/layout/VerticalCurvedList"/>
    <dgm:cxn modelId="{0721AA86-7619-4570-9840-4CA2ACF1C33B}" type="presParOf" srcId="{0DEB7B01-0C89-4630-B44D-14CA0FEFEF8F}" destId="{4C18993A-FAE5-4CBB-B977-BB4D0B835B1F}" srcOrd="0" destOrd="0" presId="urn:microsoft.com/office/officeart/2008/layout/VerticalCurvedList"/>
    <dgm:cxn modelId="{60FCD927-7137-4949-9C3A-749B22C58BB9}" type="presParOf" srcId="{0DEB7B01-0C89-4630-B44D-14CA0FEFEF8F}" destId="{366B0BC4-4151-44FF-82A9-E5FEB7B57645}" srcOrd="1" destOrd="0" presId="urn:microsoft.com/office/officeart/2008/layout/VerticalCurvedList"/>
    <dgm:cxn modelId="{B023DFEF-256A-4476-BFBA-FB2F5E1B5BC5}" type="presParOf" srcId="{0DEB7B01-0C89-4630-B44D-14CA0FEFEF8F}" destId="{BAEE11AB-3C39-48F2-9BDB-2E3B90FCF4ED}" srcOrd="2" destOrd="0" presId="urn:microsoft.com/office/officeart/2008/layout/VerticalCurvedList"/>
    <dgm:cxn modelId="{71117BC0-9110-4C48-A615-3F98FD400043}" type="presParOf" srcId="{0DEB7B01-0C89-4630-B44D-14CA0FEFEF8F}" destId="{B9A87832-77CF-4DEA-A69C-BEAB315CB265}" srcOrd="3" destOrd="0" presId="urn:microsoft.com/office/officeart/2008/layout/VerticalCurvedList"/>
    <dgm:cxn modelId="{AE0AF484-8F5C-4993-875E-E3C200E96588}" type="presParOf" srcId="{E90D51FF-575E-434D-B09A-410FC452D852}" destId="{CB8A94E6-9458-4056-8083-BD565234619C}" srcOrd="1" destOrd="0" presId="urn:microsoft.com/office/officeart/2008/layout/VerticalCurvedList"/>
    <dgm:cxn modelId="{F7EAF6F9-EAE2-447C-8FFB-CA8FDB632DF4}" type="presParOf" srcId="{E90D51FF-575E-434D-B09A-410FC452D852}" destId="{E59904CF-39C9-4551-B7E1-80BB212ED1A1}" srcOrd="2" destOrd="0" presId="urn:microsoft.com/office/officeart/2008/layout/VerticalCurvedList"/>
    <dgm:cxn modelId="{7B6CB7B2-4F98-4F4B-95E7-647EC5068A07}" type="presParOf" srcId="{E59904CF-39C9-4551-B7E1-80BB212ED1A1}" destId="{0E8452AB-A596-48FE-83FB-29DF509B4AED}" srcOrd="0" destOrd="0" presId="urn:microsoft.com/office/officeart/2008/layout/VerticalCurvedList"/>
    <dgm:cxn modelId="{B7CDD0B4-24C4-4486-A90A-CAFF70B2E3B1}" type="presParOf" srcId="{E90D51FF-575E-434D-B09A-410FC452D852}" destId="{B5662FEE-AC72-48EA-BE3B-98EB15BD0960}" srcOrd="3" destOrd="0" presId="urn:microsoft.com/office/officeart/2008/layout/VerticalCurvedList"/>
    <dgm:cxn modelId="{611BE101-1173-4FD8-B0AE-413347D87D32}" type="presParOf" srcId="{E90D51FF-575E-434D-B09A-410FC452D852}" destId="{906F29B4-5177-44C2-A3C7-B5C67F18B502}" srcOrd="4" destOrd="0" presId="urn:microsoft.com/office/officeart/2008/layout/VerticalCurvedList"/>
    <dgm:cxn modelId="{4FDB9C80-59BF-4B92-AD5A-CF35F378661C}" type="presParOf" srcId="{906F29B4-5177-44C2-A3C7-B5C67F18B502}" destId="{6158609A-261A-4869-BA37-6270C719ADD6}" srcOrd="0" destOrd="0" presId="urn:microsoft.com/office/officeart/2008/layout/VerticalCurvedList"/>
    <dgm:cxn modelId="{5F3938E1-1AB0-43C3-88E3-055D862F9EA8}" type="presParOf" srcId="{E90D51FF-575E-434D-B09A-410FC452D852}" destId="{F245AB8C-C27F-4DA9-9098-E70E3BBF577C}" srcOrd="5" destOrd="0" presId="urn:microsoft.com/office/officeart/2008/layout/VerticalCurvedList"/>
    <dgm:cxn modelId="{41E4BAA0-80FE-481C-A849-3F2399243EF6}" type="presParOf" srcId="{E90D51FF-575E-434D-B09A-410FC452D852}" destId="{028ED6C3-FFA1-427E-83CB-D91C6B1A0A45}" srcOrd="6" destOrd="0" presId="urn:microsoft.com/office/officeart/2008/layout/VerticalCurvedList"/>
    <dgm:cxn modelId="{F13F733D-394C-444B-95B2-D822C4482CA3}" type="presParOf" srcId="{028ED6C3-FFA1-427E-83CB-D91C6B1A0A45}" destId="{E527F6E5-A22E-4C2B-9A06-3B71557416C5}" srcOrd="0" destOrd="0" presId="urn:microsoft.com/office/officeart/2008/layout/VerticalCurvedList"/>
    <dgm:cxn modelId="{B426E333-5691-453C-A989-D3AF37C464DE}" type="presParOf" srcId="{E90D51FF-575E-434D-B09A-410FC452D852}" destId="{4B8FBEEF-E5AE-4052-9B7F-7F82259C6D91}" srcOrd="7" destOrd="0" presId="urn:microsoft.com/office/officeart/2008/layout/VerticalCurvedList"/>
    <dgm:cxn modelId="{D73766F3-11BF-4CE3-90F6-F43BDEB3A7DC}" type="presParOf" srcId="{E90D51FF-575E-434D-B09A-410FC452D852}" destId="{276AA584-DB6A-4CDC-80C6-5B496D0F9288}" srcOrd="8" destOrd="0" presId="urn:microsoft.com/office/officeart/2008/layout/VerticalCurvedList"/>
    <dgm:cxn modelId="{6141A574-ACF1-406E-AFBA-A8EC38F57E5E}" type="presParOf" srcId="{276AA584-DB6A-4CDC-80C6-5B496D0F9288}" destId="{EAC49ED2-4527-4F50-B28D-4E25F6955F90}" srcOrd="0" destOrd="0" presId="urn:microsoft.com/office/officeart/2008/layout/VerticalCurvedList"/>
    <dgm:cxn modelId="{5239D041-4BD0-4A84-BAF4-F0217E419751}" type="presParOf" srcId="{E90D51FF-575E-434D-B09A-410FC452D852}" destId="{85EB3EC7-7F45-45B5-AA15-63424F60B156}" srcOrd="9" destOrd="0" presId="urn:microsoft.com/office/officeart/2008/layout/VerticalCurvedList"/>
    <dgm:cxn modelId="{6E5917ED-2293-498D-94FD-C2705589FEB7}" type="presParOf" srcId="{E90D51FF-575E-434D-B09A-410FC452D852}" destId="{B1EE4AE8-B4B2-43CC-98FF-36DFF131B729}" srcOrd="10" destOrd="0" presId="urn:microsoft.com/office/officeart/2008/layout/VerticalCurvedList"/>
    <dgm:cxn modelId="{84D8CAD1-8A7C-4575-9475-138684CE08FA}" type="presParOf" srcId="{B1EE4AE8-B4B2-43CC-98FF-36DFF131B729}" destId="{F2021C2A-B1DA-4A13-B121-ABDC572DB0FA}" srcOrd="0" destOrd="0" presId="urn:microsoft.com/office/officeart/2008/layout/VerticalCurvedList"/>
    <dgm:cxn modelId="{C9575B5A-179B-4BB4-B75D-02B6BA4CD09B}" type="presParOf" srcId="{E90D51FF-575E-434D-B09A-410FC452D852}" destId="{8B733D8F-BC08-47D9-B83B-B3610C764927}" srcOrd="11" destOrd="0" presId="urn:microsoft.com/office/officeart/2008/layout/VerticalCurvedList"/>
    <dgm:cxn modelId="{0D4CC87D-18AF-42B3-A473-F4B569C3DDD4}" type="presParOf" srcId="{E90D51FF-575E-434D-B09A-410FC452D852}" destId="{FBB2F6B0-AACE-40C0-A926-D6885204CB32}" srcOrd="12" destOrd="0" presId="urn:microsoft.com/office/officeart/2008/layout/VerticalCurvedList"/>
    <dgm:cxn modelId="{B1237333-0E4A-4A94-8C23-61FD8E635324}" type="presParOf" srcId="{FBB2F6B0-AACE-40C0-A926-D6885204CB32}" destId="{587513D5-E69A-44C8-B646-DFB2AD54BA71}" srcOrd="0" destOrd="0" presId="urn:microsoft.com/office/officeart/2008/layout/VerticalCurvedList"/>
  </dgm:cxnLst>
  <dgm:bg>
    <a:effectLst>
      <a:outerShdw blurRad="50800" dist="50800" dir="5400000" algn="ctr" rotWithShape="0">
        <a:srgbClr val="92D050"/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C2C057-F7D9-461B-BF68-E4E2D588BDB8}" type="doc">
      <dgm:prSet loTypeId="urn:microsoft.com/office/officeart/2005/8/layout/cycle2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73379F08-B9E7-4AE8-BD81-811CB71E4AF2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dirty="0">
              <a:solidFill>
                <a:schemeClr val="tx1"/>
              </a:solidFill>
            </a:rPr>
            <a:t>Recursos de Azure Blob Storage</a:t>
          </a:r>
          <a:endParaRPr lang="es-EC" sz="1400" dirty="0"/>
        </a:p>
      </dgm:t>
    </dgm:pt>
    <dgm:pt modelId="{0B7D2558-9744-47A6-889E-E08A7F8AA658}" type="parTrans" cxnId="{F1253BD0-DDC7-4A71-8DDA-665D855CC0FF}">
      <dgm:prSet/>
      <dgm:spPr/>
      <dgm:t>
        <a:bodyPr/>
        <a:lstStyle/>
        <a:p>
          <a:endParaRPr lang="es-EC"/>
        </a:p>
      </dgm:t>
    </dgm:pt>
    <dgm:pt modelId="{BC94247E-FC40-433A-B7A0-8C761B1206E7}" type="sibTrans" cxnId="{F1253BD0-DDC7-4A71-8DDA-665D855CC0FF}">
      <dgm:prSet/>
      <dgm:spPr>
        <a:solidFill>
          <a:srgbClr val="0070C0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endParaRPr lang="es-EC"/>
        </a:p>
      </dgm:t>
    </dgm:pt>
    <dgm:pt modelId="{89F8F973-C2EC-4235-93C7-C0B5E377530F}">
      <dgm:prSet phldrT="[Texto]" custT="1"/>
      <dgm:spPr>
        <a:ln>
          <a:solidFill>
            <a:srgbClr val="92D050"/>
          </a:solidFill>
        </a:ln>
      </dgm:spPr>
      <dgm:t>
        <a:bodyPr/>
        <a:lstStyle/>
        <a:p>
          <a:r>
            <a:rPr lang="es-EC" sz="1400" dirty="0">
              <a:solidFill>
                <a:schemeClr val="tx1"/>
              </a:solidFill>
            </a:rPr>
            <a:t>Estructura de datos de </a:t>
          </a:r>
          <a:r>
            <a:rPr lang="es-EC" sz="1400" dirty="0" err="1">
              <a:solidFill>
                <a:schemeClr val="tx1"/>
              </a:solidFill>
            </a:rPr>
            <a:t>Face</a:t>
          </a:r>
          <a:r>
            <a:rPr lang="es-EC" sz="1400" dirty="0">
              <a:solidFill>
                <a:schemeClr val="tx1"/>
              </a:solidFill>
            </a:rPr>
            <a:t> API</a:t>
          </a:r>
          <a:endParaRPr lang="es-EC" sz="1400" dirty="0"/>
        </a:p>
      </dgm:t>
    </dgm:pt>
    <dgm:pt modelId="{2A94A033-08A9-4C21-86AD-C06820A872C0}" type="parTrans" cxnId="{B2F491D7-6AFE-4FE9-B4C4-2FCB68E01574}">
      <dgm:prSet/>
      <dgm:spPr/>
      <dgm:t>
        <a:bodyPr/>
        <a:lstStyle/>
        <a:p>
          <a:endParaRPr lang="es-EC"/>
        </a:p>
      </dgm:t>
    </dgm:pt>
    <dgm:pt modelId="{6BEDF33F-6B32-4A0B-A749-765E72255DD5}" type="sibTrans" cxnId="{B2F491D7-6AFE-4FE9-B4C4-2FCB68E01574}">
      <dgm:prSet/>
      <dgm:spPr>
        <a:solidFill>
          <a:srgbClr val="0070C0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endParaRPr lang="es-EC"/>
        </a:p>
      </dgm:t>
    </dgm:pt>
    <dgm:pt modelId="{78BF9248-A101-4241-AF14-4CB275DCC984}">
      <dgm:prSet phldrT="[Texto]" custT="1"/>
      <dgm:spPr>
        <a:ln>
          <a:solidFill>
            <a:srgbClr val="00B0F0"/>
          </a:solidFill>
        </a:ln>
      </dgm:spPr>
      <dgm:t>
        <a:bodyPr/>
        <a:lstStyle/>
        <a:p>
          <a:r>
            <a:rPr lang="es-EC" sz="1200" dirty="0">
              <a:solidFill>
                <a:schemeClr val="tx1"/>
              </a:solidFill>
            </a:rPr>
            <a:t>Datos de entrada para reconocimiento de personas</a:t>
          </a:r>
          <a:endParaRPr lang="es-EC" sz="1200" dirty="0"/>
        </a:p>
      </dgm:t>
    </dgm:pt>
    <dgm:pt modelId="{D126D7B5-B69D-4DC8-84F7-E142E3289CBF}" type="parTrans" cxnId="{01C8A7AB-6FEB-47C2-A1F9-54AA26AF767F}">
      <dgm:prSet/>
      <dgm:spPr/>
      <dgm:t>
        <a:bodyPr/>
        <a:lstStyle/>
        <a:p>
          <a:endParaRPr lang="es-EC"/>
        </a:p>
      </dgm:t>
    </dgm:pt>
    <dgm:pt modelId="{97FBF26B-AA89-401D-A4B6-E2A540C4F3DB}" type="sibTrans" cxnId="{01C8A7AB-6FEB-47C2-A1F9-54AA26AF767F}">
      <dgm:prSet/>
      <dgm:spPr>
        <a:solidFill>
          <a:srgbClr val="0070C0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endParaRPr lang="es-EC"/>
        </a:p>
      </dgm:t>
    </dgm:pt>
    <dgm:pt modelId="{4182CFC2-7331-4094-8EB4-AC59EEC4FD56}">
      <dgm:prSet phldrT="[Texto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s-EC" sz="1200" dirty="0">
              <a:solidFill>
                <a:schemeClr val="tx1"/>
              </a:solidFill>
            </a:rPr>
            <a:t>Modelos de detección y reconocimiento</a:t>
          </a:r>
          <a:endParaRPr lang="es-EC" sz="1200" dirty="0"/>
        </a:p>
      </dgm:t>
    </dgm:pt>
    <dgm:pt modelId="{48950158-E8B4-46B1-9A45-0CA51BB2CC43}" type="parTrans" cxnId="{A9D53AFA-A670-4C34-A726-18E502EEBDD5}">
      <dgm:prSet/>
      <dgm:spPr/>
      <dgm:t>
        <a:bodyPr/>
        <a:lstStyle/>
        <a:p>
          <a:endParaRPr lang="es-EC"/>
        </a:p>
      </dgm:t>
    </dgm:pt>
    <dgm:pt modelId="{C9EC01E3-3ECF-42E4-9FA8-9A1962DE3113}" type="sibTrans" cxnId="{A9D53AFA-A670-4C34-A726-18E502EEBDD5}">
      <dgm:prSet/>
      <dgm:spPr>
        <a:solidFill>
          <a:srgbClr val="0070C0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endParaRPr lang="es-EC"/>
        </a:p>
      </dgm:t>
    </dgm:pt>
    <dgm:pt modelId="{B4D5DC49-38D4-4B17-9ED9-877AB1B2DF9E}">
      <dgm:prSet phldrT="[Texto]"/>
      <dgm:spPr>
        <a:ln>
          <a:solidFill>
            <a:srgbClr val="996633"/>
          </a:solidFill>
        </a:ln>
      </dgm:spPr>
      <dgm:t>
        <a:bodyPr/>
        <a:lstStyle/>
        <a:p>
          <a:r>
            <a:rPr lang="es-EC" dirty="0">
              <a:solidFill>
                <a:schemeClr val="tx1"/>
              </a:solidFill>
            </a:rPr>
            <a:t>Descripción y métodos del servicio de </a:t>
          </a:r>
          <a:r>
            <a:rPr lang="es-EC" dirty="0" err="1">
              <a:solidFill>
                <a:schemeClr val="tx1"/>
              </a:solidFill>
            </a:rPr>
            <a:t>Face</a:t>
          </a:r>
          <a:r>
            <a:rPr lang="es-EC" dirty="0">
              <a:solidFill>
                <a:schemeClr val="tx1"/>
              </a:solidFill>
            </a:rPr>
            <a:t> API</a:t>
          </a:r>
          <a:endParaRPr lang="es-EC" dirty="0"/>
        </a:p>
      </dgm:t>
    </dgm:pt>
    <dgm:pt modelId="{AC4F4805-3A08-4407-9D61-46D88FBD7AD1}" type="parTrans" cxnId="{C08039B5-A186-49D1-83AA-F027F33102C8}">
      <dgm:prSet/>
      <dgm:spPr/>
      <dgm:t>
        <a:bodyPr/>
        <a:lstStyle/>
        <a:p>
          <a:endParaRPr lang="es-EC"/>
        </a:p>
      </dgm:t>
    </dgm:pt>
    <dgm:pt modelId="{B61FF00F-7C7F-4B76-BDAE-C64E805AB13F}" type="sibTrans" cxnId="{C08039B5-A186-49D1-83AA-F027F33102C8}">
      <dgm:prSet/>
      <dgm:spPr>
        <a:solidFill>
          <a:srgbClr val="0070C0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endParaRPr lang="es-EC"/>
        </a:p>
      </dgm:t>
    </dgm:pt>
    <dgm:pt modelId="{CA073CDB-4924-46B5-B853-3196FC2143E4}">
      <dgm:prSet/>
      <dgm:spPr/>
      <dgm:t>
        <a:bodyPr/>
        <a:lstStyle/>
        <a:p>
          <a:r>
            <a:rPr lang="es-EC">
              <a:solidFill>
                <a:schemeClr val="tx1"/>
              </a:solidFill>
            </a:rPr>
            <a:t>Atributos y Descripción de las estructuras de Face API</a:t>
          </a:r>
          <a:endParaRPr lang="es-EC" dirty="0">
            <a:solidFill>
              <a:schemeClr val="tx1"/>
            </a:solidFill>
          </a:endParaRPr>
        </a:p>
      </dgm:t>
    </dgm:pt>
    <dgm:pt modelId="{09C09740-9151-47BC-936D-93959FB271EE}" type="parTrans" cxnId="{E05097AD-7FE6-4B5A-8A8F-C6846569EAD6}">
      <dgm:prSet/>
      <dgm:spPr/>
      <dgm:t>
        <a:bodyPr/>
        <a:lstStyle/>
        <a:p>
          <a:endParaRPr lang="es-EC"/>
        </a:p>
      </dgm:t>
    </dgm:pt>
    <dgm:pt modelId="{4DA8DE5C-05BC-4BF2-B9E9-E73868334D42}" type="sibTrans" cxnId="{E05097AD-7FE6-4B5A-8A8F-C6846569EAD6}">
      <dgm:prSet/>
      <dgm:spPr>
        <a:solidFill>
          <a:srgbClr val="0070C0"/>
        </a:solidFill>
        <a:ln>
          <a:solidFill>
            <a:schemeClr val="tx1"/>
          </a:solidFill>
        </a:ln>
      </dgm:spPr>
      <dgm:t>
        <a:bodyPr/>
        <a:lstStyle/>
        <a:p>
          <a:endParaRPr lang="es-EC"/>
        </a:p>
      </dgm:t>
    </dgm:pt>
    <dgm:pt modelId="{39509D73-FFDB-428A-BD7A-D45E7F734C23}" type="pres">
      <dgm:prSet presAssocID="{3EC2C057-F7D9-461B-BF68-E4E2D588BDB8}" presName="cycle" presStyleCnt="0">
        <dgm:presLayoutVars>
          <dgm:dir/>
          <dgm:resizeHandles val="exact"/>
        </dgm:presLayoutVars>
      </dgm:prSet>
      <dgm:spPr/>
    </dgm:pt>
    <dgm:pt modelId="{2ED943FD-A51D-4D85-8AAE-B9B02CABEDF9}" type="pres">
      <dgm:prSet presAssocID="{73379F08-B9E7-4AE8-BD81-811CB71E4AF2}" presName="node" presStyleLbl="node1" presStyleIdx="0" presStyleCnt="6">
        <dgm:presLayoutVars>
          <dgm:bulletEnabled val="1"/>
        </dgm:presLayoutVars>
      </dgm:prSet>
      <dgm:spPr/>
    </dgm:pt>
    <dgm:pt modelId="{A77C6A9D-B9B7-4914-9768-EF1544AA3BB4}" type="pres">
      <dgm:prSet presAssocID="{BC94247E-FC40-433A-B7A0-8C761B1206E7}" presName="sibTrans" presStyleLbl="sibTrans2D1" presStyleIdx="0" presStyleCnt="6"/>
      <dgm:spPr/>
    </dgm:pt>
    <dgm:pt modelId="{B1DD07BC-EF9B-4D62-BC5F-4F07DC9642F9}" type="pres">
      <dgm:prSet presAssocID="{BC94247E-FC40-433A-B7A0-8C761B1206E7}" presName="connectorText" presStyleLbl="sibTrans2D1" presStyleIdx="0" presStyleCnt="6"/>
      <dgm:spPr/>
    </dgm:pt>
    <dgm:pt modelId="{3E614F52-BD27-4AB4-B132-75D112390AA1}" type="pres">
      <dgm:prSet presAssocID="{89F8F973-C2EC-4235-93C7-C0B5E377530F}" presName="node" presStyleLbl="node1" presStyleIdx="1" presStyleCnt="6">
        <dgm:presLayoutVars>
          <dgm:bulletEnabled val="1"/>
        </dgm:presLayoutVars>
      </dgm:prSet>
      <dgm:spPr/>
    </dgm:pt>
    <dgm:pt modelId="{882717B4-7521-4356-A68B-A8930BBF15F9}" type="pres">
      <dgm:prSet presAssocID="{6BEDF33F-6B32-4A0B-A749-765E72255DD5}" presName="sibTrans" presStyleLbl="sibTrans2D1" presStyleIdx="1" presStyleCnt="6"/>
      <dgm:spPr/>
    </dgm:pt>
    <dgm:pt modelId="{26261F14-3590-49E6-AA31-DBEC0F36E4FA}" type="pres">
      <dgm:prSet presAssocID="{6BEDF33F-6B32-4A0B-A749-765E72255DD5}" presName="connectorText" presStyleLbl="sibTrans2D1" presStyleIdx="1" presStyleCnt="6"/>
      <dgm:spPr/>
    </dgm:pt>
    <dgm:pt modelId="{92D5BC0B-813B-446D-9C5E-6B2DC499CF7B}" type="pres">
      <dgm:prSet presAssocID="{78BF9248-A101-4241-AF14-4CB275DCC984}" presName="node" presStyleLbl="node1" presStyleIdx="2" presStyleCnt="6" custScaleX="117924">
        <dgm:presLayoutVars>
          <dgm:bulletEnabled val="1"/>
        </dgm:presLayoutVars>
      </dgm:prSet>
      <dgm:spPr/>
    </dgm:pt>
    <dgm:pt modelId="{26D739EE-720A-4ED7-9A3B-AB7E01445C6E}" type="pres">
      <dgm:prSet presAssocID="{97FBF26B-AA89-401D-A4B6-E2A540C4F3DB}" presName="sibTrans" presStyleLbl="sibTrans2D1" presStyleIdx="2" presStyleCnt="6"/>
      <dgm:spPr/>
    </dgm:pt>
    <dgm:pt modelId="{1132A261-1818-49E7-9DBC-4A5DF6E693B4}" type="pres">
      <dgm:prSet presAssocID="{97FBF26B-AA89-401D-A4B6-E2A540C4F3DB}" presName="connectorText" presStyleLbl="sibTrans2D1" presStyleIdx="2" presStyleCnt="6"/>
      <dgm:spPr/>
    </dgm:pt>
    <dgm:pt modelId="{D2DAF818-6D2C-4EEB-9F3F-AF927532595D}" type="pres">
      <dgm:prSet presAssocID="{4182CFC2-7331-4094-8EB4-AC59EEC4FD56}" presName="node" presStyleLbl="node1" presStyleIdx="3" presStyleCnt="6" custScaleX="116906">
        <dgm:presLayoutVars>
          <dgm:bulletEnabled val="1"/>
        </dgm:presLayoutVars>
      </dgm:prSet>
      <dgm:spPr/>
    </dgm:pt>
    <dgm:pt modelId="{9672AAC6-88CB-4F12-8FE8-29B7936DA322}" type="pres">
      <dgm:prSet presAssocID="{C9EC01E3-3ECF-42E4-9FA8-9A1962DE3113}" presName="sibTrans" presStyleLbl="sibTrans2D1" presStyleIdx="3" presStyleCnt="6"/>
      <dgm:spPr/>
    </dgm:pt>
    <dgm:pt modelId="{D5877485-EAA0-4C92-BF33-3C751DF551C0}" type="pres">
      <dgm:prSet presAssocID="{C9EC01E3-3ECF-42E4-9FA8-9A1962DE3113}" presName="connectorText" presStyleLbl="sibTrans2D1" presStyleIdx="3" presStyleCnt="6"/>
      <dgm:spPr/>
    </dgm:pt>
    <dgm:pt modelId="{DA4054B4-A2D3-472F-A3DC-7665763E3220}" type="pres">
      <dgm:prSet presAssocID="{B4D5DC49-38D4-4B17-9ED9-877AB1B2DF9E}" presName="node" presStyleLbl="node1" presStyleIdx="4" presStyleCnt="6">
        <dgm:presLayoutVars>
          <dgm:bulletEnabled val="1"/>
        </dgm:presLayoutVars>
      </dgm:prSet>
      <dgm:spPr/>
    </dgm:pt>
    <dgm:pt modelId="{59C19AD3-C9AA-416D-AF57-FE02983CFEB5}" type="pres">
      <dgm:prSet presAssocID="{B61FF00F-7C7F-4B76-BDAE-C64E805AB13F}" presName="sibTrans" presStyleLbl="sibTrans2D1" presStyleIdx="4" presStyleCnt="6"/>
      <dgm:spPr/>
    </dgm:pt>
    <dgm:pt modelId="{38212E0C-77A0-4811-9F94-88FC3BFCC3D2}" type="pres">
      <dgm:prSet presAssocID="{B61FF00F-7C7F-4B76-BDAE-C64E805AB13F}" presName="connectorText" presStyleLbl="sibTrans2D1" presStyleIdx="4" presStyleCnt="6"/>
      <dgm:spPr/>
    </dgm:pt>
    <dgm:pt modelId="{898D2439-DEA7-43EB-A71E-90100420E0F3}" type="pres">
      <dgm:prSet presAssocID="{CA073CDB-4924-46B5-B853-3196FC2143E4}" presName="node" presStyleLbl="node1" presStyleIdx="5" presStyleCnt="6">
        <dgm:presLayoutVars>
          <dgm:bulletEnabled val="1"/>
        </dgm:presLayoutVars>
      </dgm:prSet>
      <dgm:spPr/>
    </dgm:pt>
    <dgm:pt modelId="{2A4A9BBA-6E5B-49D7-9087-28EECA0EE687}" type="pres">
      <dgm:prSet presAssocID="{4DA8DE5C-05BC-4BF2-B9E9-E73868334D42}" presName="sibTrans" presStyleLbl="sibTrans2D1" presStyleIdx="5" presStyleCnt="6"/>
      <dgm:spPr/>
    </dgm:pt>
    <dgm:pt modelId="{6D48BE18-DBF7-45FC-A1C1-B48559306D11}" type="pres">
      <dgm:prSet presAssocID="{4DA8DE5C-05BC-4BF2-B9E9-E73868334D42}" presName="connectorText" presStyleLbl="sibTrans2D1" presStyleIdx="5" presStyleCnt="6"/>
      <dgm:spPr/>
    </dgm:pt>
  </dgm:ptLst>
  <dgm:cxnLst>
    <dgm:cxn modelId="{008B5E04-4BAF-4A54-84C3-B47839A166CB}" type="presOf" srcId="{B61FF00F-7C7F-4B76-BDAE-C64E805AB13F}" destId="{59C19AD3-C9AA-416D-AF57-FE02983CFEB5}" srcOrd="0" destOrd="0" presId="urn:microsoft.com/office/officeart/2005/8/layout/cycle2"/>
    <dgm:cxn modelId="{BBF0A70B-E8F3-400A-8CEF-B2599D7D775B}" type="presOf" srcId="{97FBF26B-AA89-401D-A4B6-E2A540C4F3DB}" destId="{26D739EE-720A-4ED7-9A3B-AB7E01445C6E}" srcOrd="0" destOrd="0" presId="urn:microsoft.com/office/officeart/2005/8/layout/cycle2"/>
    <dgm:cxn modelId="{4132490E-EF25-4C3C-A9CA-007A40EB7155}" type="presOf" srcId="{BC94247E-FC40-433A-B7A0-8C761B1206E7}" destId="{A77C6A9D-B9B7-4914-9768-EF1544AA3BB4}" srcOrd="0" destOrd="0" presId="urn:microsoft.com/office/officeart/2005/8/layout/cycle2"/>
    <dgm:cxn modelId="{F7E4BB16-13CA-481E-B102-474E8EA26DAB}" type="presOf" srcId="{4DA8DE5C-05BC-4BF2-B9E9-E73868334D42}" destId="{2A4A9BBA-6E5B-49D7-9087-28EECA0EE687}" srcOrd="0" destOrd="0" presId="urn:microsoft.com/office/officeart/2005/8/layout/cycle2"/>
    <dgm:cxn modelId="{67DBDA24-E71F-4BBF-B739-6FF67D8977E1}" type="presOf" srcId="{6BEDF33F-6B32-4A0B-A749-765E72255DD5}" destId="{26261F14-3590-49E6-AA31-DBEC0F36E4FA}" srcOrd="1" destOrd="0" presId="urn:microsoft.com/office/officeart/2005/8/layout/cycle2"/>
    <dgm:cxn modelId="{4C9C212E-D7C8-4346-9541-006378079295}" type="presOf" srcId="{B61FF00F-7C7F-4B76-BDAE-C64E805AB13F}" destId="{38212E0C-77A0-4811-9F94-88FC3BFCC3D2}" srcOrd="1" destOrd="0" presId="urn:microsoft.com/office/officeart/2005/8/layout/cycle2"/>
    <dgm:cxn modelId="{69101B38-13F5-4967-A52D-42BEA1BCF617}" type="presOf" srcId="{6BEDF33F-6B32-4A0B-A749-765E72255DD5}" destId="{882717B4-7521-4356-A68B-A8930BBF15F9}" srcOrd="0" destOrd="0" presId="urn:microsoft.com/office/officeart/2005/8/layout/cycle2"/>
    <dgm:cxn modelId="{4C19B05B-89DA-40CB-BD45-9083C409B037}" type="presOf" srcId="{73379F08-B9E7-4AE8-BD81-811CB71E4AF2}" destId="{2ED943FD-A51D-4D85-8AAE-B9B02CABEDF9}" srcOrd="0" destOrd="0" presId="urn:microsoft.com/office/officeart/2005/8/layout/cycle2"/>
    <dgm:cxn modelId="{E4F47343-94C1-488E-A526-388EB4A817F1}" type="presOf" srcId="{78BF9248-A101-4241-AF14-4CB275DCC984}" destId="{92D5BC0B-813B-446D-9C5E-6B2DC499CF7B}" srcOrd="0" destOrd="0" presId="urn:microsoft.com/office/officeart/2005/8/layout/cycle2"/>
    <dgm:cxn modelId="{7D06C663-D40D-4118-AA26-351AFC95B6AB}" type="presOf" srcId="{3EC2C057-F7D9-461B-BF68-E4E2D588BDB8}" destId="{39509D73-FFDB-428A-BD7A-D45E7F734C23}" srcOrd="0" destOrd="0" presId="urn:microsoft.com/office/officeart/2005/8/layout/cycle2"/>
    <dgm:cxn modelId="{A64AD456-BCEE-44B1-ABEB-6A5B0C98CAAD}" type="presOf" srcId="{4182CFC2-7331-4094-8EB4-AC59EEC4FD56}" destId="{D2DAF818-6D2C-4EEB-9F3F-AF927532595D}" srcOrd="0" destOrd="0" presId="urn:microsoft.com/office/officeart/2005/8/layout/cycle2"/>
    <dgm:cxn modelId="{4B331884-645A-48B7-B9CF-51EE71E2AC2F}" type="presOf" srcId="{BC94247E-FC40-433A-B7A0-8C761B1206E7}" destId="{B1DD07BC-EF9B-4D62-BC5F-4F07DC9642F9}" srcOrd="1" destOrd="0" presId="urn:microsoft.com/office/officeart/2005/8/layout/cycle2"/>
    <dgm:cxn modelId="{DFBA468B-17BD-4951-9A9E-CA37A9A70380}" type="presOf" srcId="{4DA8DE5C-05BC-4BF2-B9E9-E73868334D42}" destId="{6D48BE18-DBF7-45FC-A1C1-B48559306D11}" srcOrd="1" destOrd="0" presId="urn:microsoft.com/office/officeart/2005/8/layout/cycle2"/>
    <dgm:cxn modelId="{CE854297-1614-4AB3-9471-6CB2C3A75288}" type="presOf" srcId="{B4D5DC49-38D4-4B17-9ED9-877AB1B2DF9E}" destId="{DA4054B4-A2D3-472F-A3DC-7665763E3220}" srcOrd="0" destOrd="0" presId="urn:microsoft.com/office/officeart/2005/8/layout/cycle2"/>
    <dgm:cxn modelId="{B49DD7A8-34D9-455C-B3C3-EFA2E5CBB908}" type="presOf" srcId="{C9EC01E3-3ECF-42E4-9FA8-9A1962DE3113}" destId="{9672AAC6-88CB-4F12-8FE8-29B7936DA322}" srcOrd="0" destOrd="0" presId="urn:microsoft.com/office/officeart/2005/8/layout/cycle2"/>
    <dgm:cxn modelId="{74F07AAA-5967-4285-9B43-9DD6714FC6B5}" type="presOf" srcId="{89F8F973-C2EC-4235-93C7-C0B5E377530F}" destId="{3E614F52-BD27-4AB4-B132-75D112390AA1}" srcOrd="0" destOrd="0" presId="urn:microsoft.com/office/officeart/2005/8/layout/cycle2"/>
    <dgm:cxn modelId="{01C8A7AB-6FEB-47C2-A1F9-54AA26AF767F}" srcId="{3EC2C057-F7D9-461B-BF68-E4E2D588BDB8}" destId="{78BF9248-A101-4241-AF14-4CB275DCC984}" srcOrd="2" destOrd="0" parTransId="{D126D7B5-B69D-4DC8-84F7-E142E3289CBF}" sibTransId="{97FBF26B-AA89-401D-A4B6-E2A540C4F3DB}"/>
    <dgm:cxn modelId="{E05097AD-7FE6-4B5A-8A8F-C6846569EAD6}" srcId="{3EC2C057-F7D9-461B-BF68-E4E2D588BDB8}" destId="{CA073CDB-4924-46B5-B853-3196FC2143E4}" srcOrd="5" destOrd="0" parTransId="{09C09740-9151-47BC-936D-93959FB271EE}" sibTransId="{4DA8DE5C-05BC-4BF2-B9E9-E73868334D42}"/>
    <dgm:cxn modelId="{CCBA74AE-187E-4571-A211-AABE039B9F41}" type="presOf" srcId="{CA073CDB-4924-46B5-B853-3196FC2143E4}" destId="{898D2439-DEA7-43EB-A71E-90100420E0F3}" srcOrd="0" destOrd="0" presId="urn:microsoft.com/office/officeart/2005/8/layout/cycle2"/>
    <dgm:cxn modelId="{6B34C6B1-A6E7-4681-8B19-FE6CCCA51F74}" type="presOf" srcId="{97FBF26B-AA89-401D-A4B6-E2A540C4F3DB}" destId="{1132A261-1818-49E7-9DBC-4A5DF6E693B4}" srcOrd="1" destOrd="0" presId="urn:microsoft.com/office/officeart/2005/8/layout/cycle2"/>
    <dgm:cxn modelId="{C08039B5-A186-49D1-83AA-F027F33102C8}" srcId="{3EC2C057-F7D9-461B-BF68-E4E2D588BDB8}" destId="{B4D5DC49-38D4-4B17-9ED9-877AB1B2DF9E}" srcOrd="4" destOrd="0" parTransId="{AC4F4805-3A08-4407-9D61-46D88FBD7AD1}" sibTransId="{B61FF00F-7C7F-4B76-BDAE-C64E805AB13F}"/>
    <dgm:cxn modelId="{F1253BD0-DDC7-4A71-8DDA-665D855CC0FF}" srcId="{3EC2C057-F7D9-461B-BF68-E4E2D588BDB8}" destId="{73379F08-B9E7-4AE8-BD81-811CB71E4AF2}" srcOrd="0" destOrd="0" parTransId="{0B7D2558-9744-47A6-889E-E08A7F8AA658}" sibTransId="{BC94247E-FC40-433A-B7A0-8C761B1206E7}"/>
    <dgm:cxn modelId="{B2F491D7-6AFE-4FE9-B4C4-2FCB68E01574}" srcId="{3EC2C057-F7D9-461B-BF68-E4E2D588BDB8}" destId="{89F8F973-C2EC-4235-93C7-C0B5E377530F}" srcOrd="1" destOrd="0" parTransId="{2A94A033-08A9-4C21-86AD-C06820A872C0}" sibTransId="{6BEDF33F-6B32-4A0B-A749-765E72255DD5}"/>
    <dgm:cxn modelId="{0A8628E1-282A-4969-91FD-41D2352E216F}" type="presOf" srcId="{C9EC01E3-3ECF-42E4-9FA8-9A1962DE3113}" destId="{D5877485-EAA0-4C92-BF33-3C751DF551C0}" srcOrd="1" destOrd="0" presId="urn:microsoft.com/office/officeart/2005/8/layout/cycle2"/>
    <dgm:cxn modelId="{A9D53AFA-A670-4C34-A726-18E502EEBDD5}" srcId="{3EC2C057-F7D9-461B-BF68-E4E2D588BDB8}" destId="{4182CFC2-7331-4094-8EB4-AC59EEC4FD56}" srcOrd="3" destOrd="0" parTransId="{48950158-E8B4-46B1-9A45-0CA51BB2CC43}" sibTransId="{C9EC01E3-3ECF-42E4-9FA8-9A1962DE3113}"/>
    <dgm:cxn modelId="{70623CC4-86CC-4D52-AC86-478F45FED25E}" type="presParOf" srcId="{39509D73-FFDB-428A-BD7A-D45E7F734C23}" destId="{2ED943FD-A51D-4D85-8AAE-B9B02CABEDF9}" srcOrd="0" destOrd="0" presId="urn:microsoft.com/office/officeart/2005/8/layout/cycle2"/>
    <dgm:cxn modelId="{7D05C1DD-35B1-4A77-B382-A080B3284018}" type="presParOf" srcId="{39509D73-FFDB-428A-BD7A-D45E7F734C23}" destId="{A77C6A9D-B9B7-4914-9768-EF1544AA3BB4}" srcOrd="1" destOrd="0" presId="urn:microsoft.com/office/officeart/2005/8/layout/cycle2"/>
    <dgm:cxn modelId="{CAD40938-33BE-47A6-98AB-2DD9FEDC46FC}" type="presParOf" srcId="{A77C6A9D-B9B7-4914-9768-EF1544AA3BB4}" destId="{B1DD07BC-EF9B-4D62-BC5F-4F07DC9642F9}" srcOrd="0" destOrd="0" presId="urn:microsoft.com/office/officeart/2005/8/layout/cycle2"/>
    <dgm:cxn modelId="{DA86E0D9-EE59-49AF-8D49-DF1B38028F91}" type="presParOf" srcId="{39509D73-FFDB-428A-BD7A-D45E7F734C23}" destId="{3E614F52-BD27-4AB4-B132-75D112390AA1}" srcOrd="2" destOrd="0" presId="urn:microsoft.com/office/officeart/2005/8/layout/cycle2"/>
    <dgm:cxn modelId="{EDD37A40-8185-4616-A4B0-D87B570302AF}" type="presParOf" srcId="{39509D73-FFDB-428A-BD7A-D45E7F734C23}" destId="{882717B4-7521-4356-A68B-A8930BBF15F9}" srcOrd="3" destOrd="0" presId="urn:microsoft.com/office/officeart/2005/8/layout/cycle2"/>
    <dgm:cxn modelId="{DFB804D2-BEAB-405E-B974-907C15A1B714}" type="presParOf" srcId="{882717B4-7521-4356-A68B-A8930BBF15F9}" destId="{26261F14-3590-49E6-AA31-DBEC0F36E4FA}" srcOrd="0" destOrd="0" presId="urn:microsoft.com/office/officeart/2005/8/layout/cycle2"/>
    <dgm:cxn modelId="{35936FC1-3F68-49FE-A5D5-EEA097D7A09C}" type="presParOf" srcId="{39509D73-FFDB-428A-BD7A-D45E7F734C23}" destId="{92D5BC0B-813B-446D-9C5E-6B2DC499CF7B}" srcOrd="4" destOrd="0" presId="urn:microsoft.com/office/officeart/2005/8/layout/cycle2"/>
    <dgm:cxn modelId="{AB65A539-CEF0-4E37-A8E0-2E110BD64D80}" type="presParOf" srcId="{39509D73-FFDB-428A-BD7A-D45E7F734C23}" destId="{26D739EE-720A-4ED7-9A3B-AB7E01445C6E}" srcOrd="5" destOrd="0" presId="urn:microsoft.com/office/officeart/2005/8/layout/cycle2"/>
    <dgm:cxn modelId="{587E0894-4B06-48EE-9AC8-26A9F3799262}" type="presParOf" srcId="{26D739EE-720A-4ED7-9A3B-AB7E01445C6E}" destId="{1132A261-1818-49E7-9DBC-4A5DF6E693B4}" srcOrd="0" destOrd="0" presId="urn:microsoft.com/office/officeart/2005/8/layout/cycle2"/>
    <dgm:cxn modelId="{144EA3A0-5C4D-4020-954F-A742A37FB643}" type="presParOf" srcId="{39509D73-FFDB-428A-BD7A-D45E7F734C23}" destId="{D2DAF818-6D2C-4EEB-9F3F-AF927532595D}" srcOrd="6" destOrd="0" presId="urn:microsoft.com/office/officeart/2005/8/layout/cycle2"/>
    <dgm:cxn modelId="{757735FB-F116-444D-92F4-7B9F5D1E119B}" type="presParOf" srcId="{39509D73-FFDB-428A-BD7A-D45E7F734C23}" destId="{9672AAC6-88CB-4F12-8FE8-29B7936DA322}" srcOrd="7" destOrd="0" presId="urn:microsoft.com/office/officeart/2005/8/layout/cycle2"/>
    <dgm:cxn modelId="{BBD7C96A-A6DD-4150-9A70-ECB651D4A41C}" type="presParOf" srcId="{9672AAC6-88CB-4F12-8FE8-29B7936DA322}" destId="{D5877485-EAA0-4C92-BF33-3C751DF551C0}" srcOrd="0" destOrd="0" presId="urn:microsoft.com/office/officeart/2005/8/layout/cycle2"/>
    <dgm:cxn modelId="{60AC195A-BFBF-4E87-ACA2-25A761EAC994}" type="presParOf" srcId="{39509D73-FFDB-428A-BD7A-D45E7F734C23}" destId="{DA4054B4-A2D3-472F-A3DC-7665763E3220}" srcOrd="8" destOrd="0" presId="urn:microsoft.com/office/officeart/2005/8/layout/cycle2"/>
    <dgm:cxn modelId="{1849880A-F570-48A8-90A2-93DA7AD73BAE}" type="presParOf" srcId="{39509D73-FFDB-428A-BD7A-D45E7F734C23}" destId="{59C19AD3-C9AA-416D-AF57-FE02983CFEB5}" srcOrd="9" destOrd="0" presId="urn:microsoft.com/office/officeart/2005/8/layout/cycle2"/>
    <dgm:cxn modelId="{85B7D67B-5163-4979-A78A-CF9036A24EF9}" type="presParOf" srcId="{59C19AD3-C9AA-416D-AF57-FE02983CFEB5}" destId="{38212E0C-77A0-4811-9F94-88FC3BFCC3D2}" srcOrd="0" destOrd="0" presId="urn:microsoft.com/office/officeart/2005/8/layout/cycle2"/>
    <dgm:cxn modelId="{47D51A14-C343-4A2F-9EAD-442ABE32EC39}" type="presParOf" srcId="{39509D73-FFDB-428A-BD7A-D45E7F734C23}" destId="{898D2439-DEA7-43EB-A71E-90100420E0F3}" srcOrd="10" destOrd="0" presId="urn:microsoft.com/office/officeart/2005/8/layout/cycle2"/>
    <dgm:cxn modelId="{92DF2263-830E-453C-8C16-48989A14CF2F}" type="presParOf" srcId="{39509D73-FFDB-428A-BD7A-D45E7F734C23}" destId="{2A4A9BBA-6E5B-49D7-9087-28EECA0EE687}" srcOrd="11" destOrd="0" presId="urn:microsoft.com/office/officeart/2005/8/layout/cycle2"/>
    <dgm:cxn modelId="{92E0BBF7-7635-4019-B6F8-3FDB986AB1B0}" type="presParOf" srcId="{2A4A9BBA-6E5B-49D7-9087-28EECA0EE687}" destId="{6D48BE18-DBF7-45FC-A1C1-B48559306D11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B0BC4-4151-44FF-82A9-E5FEB7B57645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8A94E6-9458-4056-8083-BD565234619C}">
      <dsp:nvSpPr>
        <dsp:cNvPr id="0" name=""/>
        <dsp:cNvSpPr/>
      </dsp:nvSpPr>
      <dsp:spPr>
        <a:xfrm>
          <a:off x="364315" y="238337"/>
          <a:ext cx="9992672" cy="476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8217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kern="1200" baseline="0" dirty="0"/>
            <a:t>Introducción</a:t>
          </a:r>
          <a:endParaRPr lang="es-EC" sz="2600" kern="1200" baseline="0" dirty="0"/>
        </a:p>
      </dsp:txBody>
      <dsp:txXfrm>
        <a:off x="364315" y="238337"/>
        <a:ext cx="9992672" cy="476493"/>
      </dsp:txXfrm>
    </dsp:sp>
    <dsp:sp modelId="{0E8452AB-A596-48FE-83FB-29DF509B4AED}">
      <dsp:nvSpPr>
        <dsp:cNvPr id="0" name=""/>
        <dsp:cNvSpPr/>
      </dsp:nvSpPr>
      <dsp:spPr>
        <a:xfrm>
          <a:off x="66507" y="178775"/>
          <a:ext cx="595616" cy="59561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5662FEE-AC72-48EA-BE3B-98EB15BD0960}">
      <dsp:nvSpPr>
        <dsp:cNvPr id="0" name=""/>
        <dsp:cNvSpPr/>
      </dsp:nvSpPr>
      <dsp:spPr>
        <a:xfrm>
          <a:off x="756263" y="952986"/>
          <a:ext cx="9600724" cy="476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8217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kern="1200" baseline="0"/>
            <a:t>Objetivos</a:t>
          </a:r>
          <a:endParaRPr lang="es-EC" sz="2600" kern="1200" baseline="0" dirty="0"/>
        </a:p>
      </dsp:txBody>
      <dsp:txXfrm>
        <a:off x="756263" y="952986"/>
        <a:ext cx="9600724" cy="476493"/>
      </dsp:txXfrm>
    </dsp:sp>
    <dsp:sp modelId="{6158609A-261A-4869-BA37-6270C719ADD6}">
      <dsp:nvSpPr>
        <dsp:cNvPr id="0" name=""/>
        <dsp:cNvSpPr/>
      </dsp:nvSpPr>
      <dsp:spPr>
        <a:xfrm>
          <a:off x="458455" y="893425"/>
          <a:ext cx="595616" cy="59561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245AB8C-C27F-4DA9-9098-E70E3BBF577C}">
      <dsp:nvSpPr>
        <dsp:cNvPr id="0" name=""/>
        <dsp:cNvSpPr/>
      </dsp:nvSpPr>
      <dsp:spPr>
        <a:xfrm>
          <a:off x="935492" y="1667636"/>
          <a:ext cx="9421496" cy="476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8217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kern="1200"/>
            <a:t>Diseño</a:t>
          </a:r>
          <a:endParaRPr lang="es-EC" sz="2600" kern="1200" dirty="0"/>
        </a:p>
      </dsp:txBody>
      <dsp:txXfrm>
        <a:off x="935492" y="1667636"/>
        <a:ext cx="9421496" cy="476493"/>
      </dsp:txXfrm>
    </dsp:sp>
    <dsp:sp modelId="{E527F6E5-A22E-4C2B-9A06-3B71557416C5}">
      <dsp:nvSpPr>
        <dsp:cNvPr id="0" name=""/>
        <dsp:cNvSpPr/>
      </dsp:nvSpPr>
      <dsp:spPr>
        <a:xfrm>
          <a:off x="637683" y="1608074"/>
          <a:ext cx="595616" cy="59561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B8FBEEF-E5AE-4052-9B7F-7F82259C6D91}">
      <dsp:nvSpPr>
        <dsp:cNvPr id="0" name=""/>
        <dsp:cNvSpPr/>
      </dsp:nvSpPr>
      <dsp:spPr>
        <a:xfrm>
          <a:off x="935492" y="2381833"/>
          <a:ext cx="9421496" cy="476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8217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kern="1200" dirty="0"/>
            <a:t>Implementación</a:t>
          </a:r>
          <a:endParaRPr lang="es-EC" sz="2600" kern="1200" dirty="0"/>
        </a:p>
      </dsp:txBody>
      <dsp:txXfrm>
        <a:off x="935492" y="2381833"/>
        <a:ext cx="9421496" cy="476493"/>
      </dsp:txXfrm>
    </dsp:sp>
    <dsp:sp modelId="{EAC49ED2-4527-4F50-B28D-4E25F6955F90}">
      <dsp:nvSpPr>
        <dsp:cNvPr id="0" name=""/>
        <dsp:cNvSpPr/>
      </dsp:nvSpPr>
      <dsp:spPr>
        <a:xfrm>
          <a:off x="637683" y="2322271"/>
          <a:ext cx="595616" cy="59561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5EB3EC7-7F45-45B5-AA15-63424F60B156}">
      <dsp:nvSpPr>
        <dsp:cNvPr id="0" name=""/>
        <dsp:cNvSpPr/>
      </dsp:nvSpPr>
      <dsp:spPr>
        <a:xfrm>
          <a:off x="756263" y="3096482"/>
          <a:ext cx="9600724" cy="476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8217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kern="1200"/>
            <a:t>Pruebas y Resultados</a:t>
          </a:r>
          <a:endParaRPr lang="es-EC" sz="2600" kern="1200" dirty="0"/>
        </a:p>
      </dsp:txBody>
      <dsp:txXfrm>
        <a:off x="756263" y="3096482"/>
        <a:ext cx="9600724" cy="476493"/>
      </dsp:txXfrm>
    </dsp:sp>
    <dsp:sp modelId="{F2021C2A-B1DA-4A13-B121-ABDC572DB0FA}">
      <dsp:nvSpPr>
        <dsp:cNvPr id="0" name=""/>
        <dsp:cNvSpPr/>
      </dsp:nvSpPr>
      <dsp:spPr>
        <a:xfrm>
          <a:off x="458455" y="3036921"/>
          <a:ext cx="595616" cy="59561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B733D8F-BC08-47D9-B83B-B3610C764927}">
      <dsp:nvSpPr>
        <dsp:cNvPr id="0" name=""/>
        <dsp:cNvSpPr/>
      </dsp:nvSpPr>
      <dsp:spPr>
        <a:xfrm>
          <a:off x="364315" y="3811132"/>
          <a:ext cx="9992672" cy="476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8217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kern="1200"/>
            <a:t>Conclusiones y Trabajos Futuros</a:t>
          </a:r>
          <a:endParaRPr lang="es-EC" sz="2600" kern="1200" dirty="0"/>
        </a:p>
      </dsp:txBody>
      <dsp:txXfrm>
        <a:off x="364315" y="3811132"/>
        <a:ext cx="9992672" cy="476493"/>
      </dsp:txXfrm>
    </dsp:sp>
    <dsp:sp modelId="{587513D5-E69A-44C8-B646-DFB2AD54BA71}">
      <dsp:nvSpPr>
        <dsp:cNvPr id="0" name=""/>
        <dsp:cNvSpPr/>
      </dsp:nvSpPr>
      <dsp:spPr>
        <a:xfrm>
          <a:off x="66507" y="3751570"/>
          <a:ext cx="595616" cy="59561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943FD-A51D-4D85-8AAE-B9B02CABEDF9}">
      <dsp:nvSpPr>
        <dsp:cNvPr id="0" name=""/>
        <dsp:cNvSpPr/>
      </dsp:nvSpPr>
      <dsp:spPr>
        <a:xfrm>
          <a:off x="4145830" y="2008"/>
          <a:ext cx="1388318" cy="138831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schemeClr val="tx1"/>
              </a:solidFill>
            </a:rPr>
            <a:t>Recursos de Azure Blob Storage</a:t>
          </a:r>
          <a:endParaRPr lang="es-EC" sz="1400" kern="1200" dirty="0"/>
        </a:p>
      </dsp:txBody>
      <dsp:txXfrm>
        <a:off x="4349144" y="205322"/>
        <a:ext cx="981690" cy="981690"/>
      </dsp:txXfrm>
    </dsp:sp>
    <dsp:sp modelId="{A77C6A9D-B9B7-4914-9768-EF1544AA3BB4}">
      <dsp:nvSpPr>
        <dsp:cNvPr id="0" name=""/>
        <dsp:cNvSpPr/>
      </dsp:nvSpPr>
      <dsp:spPr>
        <a:xfrm rot="1800000">
          <a:off x="5549170" y="977946"/>
          <a:ext cx="369311" cy="468557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tx1">
              <a:lumMod val="95000"/>
              <a:lumOff val="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/>
        </a:p>
      </dsp:txBody>
      <dsp:txXfrm>
        <a:off x="5556592" y="1043959"/>
        <a:ext cx="258518" cy="281135"/>
      </dsp:txXfrm>
    </dsp:sp>
    <dsp:sp modelId="{3E614F52-BD27-4AB4-B132-75D112390AA1}">
      <dsp:nvSpPr>
        <dsp:cNvPr id="0" name=""/>
        <dsp:cNvSpPr/>
      </dsp:nvSpPr>
      <dsp:spPr>
        <a:xfrm>
          <a:off x="5951607" y="1044574"/>
          <a:ext cx="1388318" cy="13883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schemeClr val="tx1"/>
              </a:solidFill>
            </a:rPr>
            <a:t>Estructura de datos de </a:t>
          </a:r>
          <a:r>
            <a:rPr lang="es-EC" sz="1400" kern="1200" dirty="0" err="1">
              <a:solidFill>
                <a:schemeClr val="tx1"/>
              </a:solidFill>
            </a:rPr>
            <a:t>Face</a:t>
          </a:r>
          <a:r>
            <a:rPr lang="es-EC" sz="1400" kern="1200" dirty="0">
              <a:solidFill>
                <a:schemeClr val="tx1"/>
              </a:solidFill>
            </a:rPr>
            <a:t> API</a:t>
          </a:r>
          <a:endParaRPr lang="es-EC" sz="1400" kern="1200" dirty="0"/>
        </a:p>
      </dsp:txBody>
      <dsp:txXfrm>
        <a:off x="6154921" y="1247888"/>
        <a:ext cx="981690" cy="981690"/>
      </dsp:txXfrm>
    </dsp:sp>
    <dsp:sp modelId="{882717B4-7521-4356-A68B-A8930BBF15F9}">
      <dsp:nvSpPr>
        <dsp:cNvPr id="0" name=""/>
        <dsp:cNvSpPr/>
      </dsp:nvSpPr>
      <dsp:spPr>
        <a:xfrm rot="5400000">
          <a:off x="6461111" y="2536569"/>
          <a:ext cx="369311" cy="468557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tx1">
              <a:lumMod val="95000"/>
              <a:lumOff val="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/>
        </a:p>
      </dsp:txBody>
      <dsp:txXfrm>
        <a:off x="6516508" y="2574884"/>
        <a:ext cx="258518" cy="281135"/>
      </dsp:txXfrm>
    </dsp:sp>
    <dsp:sp modelId="{92D5BC0B-813B-446D-9C5E-6B2DC499CF7B}">
      <dsp:nvSpPr>
        <dsp:cNvPr id="0" name=""/>
        <dsp:cNvSpPr/>
      </dsp:nvSpPr>
      <dsp:spPr>
        <a:xfrm>
          <a:off x="5827186" y="3129706"/>
          <a:ext cx="1637160" cy="13883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solidFill>
                <a:schemeClr val="tx1"/>
              </a:solidFill>
            </a:rPr>
            <a:t>Datos de entrada para reconocimiento de personas</a:t>
          </a:r>
          <a:endParaRPr lang="es-EC" sz="1200" kern="1200" dirty="0"/>
        </a:p>
      </dsp:txBody>
      <dsp:txXfrm>
        <a:off x="6066943" y="3333020"/>
        <a:ext cx="1157646" cy="981690"/>
      </dsp:txXfrm>
    </dsp:sp>
    <dsp:sp modelId="{26D739EE-720A-4ED7-9A3B-AB7E01445C6E}">
      <dsp:nvSpPr>
        <dsp:cNvPr id="0" name=""/>
        <dsp:cNvSpPr/>
      </dsp:nvSpPr>
      <dsp:spPr>
        <a:xfrm rot="9000000">
          <a:off x="5608035" y="4108073"/>
          <a:ext cx="279373" cy="468557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tx1">
              <a:lumMod val="95000"/>
              <a:lumOff val="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/>
        </a:p>
      </dsp:txBody>
      <dsp:txXfrm rot="10800000">
        <a:off x="5686233" y="4180831"/>
        <a:ext cx="195561" cy="281135"/>
      </dsp:txXfrm>
    </dsp:sp>
    <dsp:sp modelId="{D2DAF818-6D2C-4EEB-9F3F-AF927532595D}">
      <dsp:nvSpPr>
        <dsp:cNvPr id="0" name=""/>
        <dsp:cNvSpPr/>
      </dsp:nvSpPr>
      <dsp:spPr>
        <a:xfrm>
          <a:off x="4028475" y="4172272"/>
          <a:ext cx="1623027" cy="13883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solidFill>
                <a:schemeClr val="tx1"/>
              </a:solidFill>
            </a:rPr>
            <a:t>Modelos de detección y reconocimiento</a:t>
          </a:r>
          <a:endParaRPr lang="es-EC" sz="1200" kern="1200" dirty="0"/>
        </a:p>
      </dsp:txBody>
      <dsp:txXfrm>
        <a:off x="4266162" y="4375586"/>
        <a:ext cx="1147653" cy="981690"/>
      </dsp:txXfrm>
    </dsp:sp>
    <dsp:sp modelId="{9672AAC6-88CB-4F12-8FE8-29B7936DA322}">
      <dsp:nvSpPr>
        <dsp:cNvPr id="0" name=""/>
        <dsp:cNvSpPr/>
      </dsp:nvSpPr>
      <dsp:spPr>
        <a:xfrm rot="12600000">
          <a:off x="3746558" y="4094844"/>
          <a:ext cx="325568" cy="468557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tx1">
              <a:lumMod val="95000"/>
              <a:lumOff val="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/>
        </a:p>
      </dsp:txBody>
      <dsp:txXfrm rot="10800000">
        <a:off x="3837685" y="4212973"/>
        <a:ext cx="227898" cy="281135"/>
      </dsp:txXfrm>
    </dsp:sp>
    <dsp:sp modelId="{DA4054B4-A2D3-472F-A3DC-7665763E3220}">
      <dsp:nvSpPr>
        <dsp:cNvPr id="0" name=""/>
        <dsp:cNvSpPr/>
      </dsp:nvSpPr>
      <dsp:spPr>
        <a:xfrm>
          <a:off x="2340053" y="3129706"/>
          <a:ext cx="1388318" cy="13883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66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>
              <a:solidFill>
                <a:schemeClr val="tx1"/>
              </a:solidFill>
            </a:rPr>
            <a:t>Descripción y métodos del servicio de </a:t>
          </a:r>
          <a:r>
            <a:rPr lang="es-EC" sz="1300" kern="1200" dirty="0" err="1">
              <a:solidFill>
                <a:schemeClr val="tx1"/>
              </a:solidFill>
            </a:rPr>
            <a:t>Face</a:t>
          </a:r>
          <a:r>
            <a:rPr lang="es-EC" sz="1300" kern="1200" dirty="0">
              <a:solidFill>
                <a:schemeClr val="tx1"/>
              </a:solidFill>
            </a:rPr>
            <a:t> API</a:t>
          </a:r>
          <a:endParaRPr lang="es-EC" sz="1300" kern="1200" dirty="0"/>
        </a:p>
      </dsp:txBody>
      <dsp:txXfrm>
        <a:off x="2543367" y="3333020"/>
        <a:ext cx="981690" cy="981690"/>
      </dsp:txXfrm>
    </dsp:sp>
    <dsp:sp modelId="{59C19AD3-C9AA-416D-AF57-FE02983CFEB5}">
      <dsp:nvSpPr>
        <dsp:cNvPr id="0" name=""/>
        <dsp:cNvSpPr/>
      </dsp:nvSpPr>
      <dsp:spPr>
        <a:xfrm rot="16200000">
          <a:off x="2849556" y="2557473"/>
          <a:ext cx="369311" cy="468557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tx1">
              <a:lumMod val="95000"/>
              <a:lumOff val="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/>
        </a:p>
      </dsp:txBody>
      <dsp:txXfrm>
        <a:off x="2904953" y="2706581"/>
        <a:ext cx="258518" cy="281135"/>
      </dsp:txXfrm>
    </dsp:sp>
    <dsp:sp modelId="{898D2439-DEA7-43EB-A71E-90100420E0F3}">
      <dsp:nvSpPr>
        <dsp:cNvPr id="0" name=""/>
        <dsp:cNvSpPr/>
      </dsp:nvSpPr>
      <dsp:spPr>
        <a:xfrm>
          <a:off x="2340053" y="1044574"/>
          <a:ext cx="1388318" cy="13883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>
              <a:solidFill>
                <a:schemeClr val="tx1"/>
              </a:solidFill>
            </a:rPr>
            <a:t>Atributos y Descripción de las estructuras de Face API</a:t>
          </a:r>
          <a:endParaRPr lang="es-EC" sz="1300" kern="1200" dirty="0">
            <a:solidFill>
              <a:schemeClr val="tx1"/>
            </a:solidFill>
          </a:endParaRPr>
        </a:p>
      </dsp:txBody>
      <dsp:txXfrm>
        <a:off x="2543367" y="1247888"/>
        <a:ext cx="981690" cy="981690"/>
      </dsp:txXfrm>
    </dsp:sp>
    <dsp:sp modelId="{2A4A9BBA-6E5B-49D7-9087-28EECA0EE687}">
      <dsp:nvSpPr>
        <dsp:cNvPr id="0" name=""/>
        <dsp:cNvSpPr/>
      </dsp:nvSpPr>
      <dsp:spPr>
        <a:xfrm rot="19800000">
          <a:off x="3743393" y="988398"/>
          <a:ext cx="369311" cy="468557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/>
        </a:p>
      </dsp:txBody>
      <dsp:txXfrm>
        <a:off x="3750815" y="1109807"/>
        <a:ext cx="258518" cy="281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F0FC4BC-5E3B-4D1E-B38B-C864D47331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9E6869E-B16F-43A8-8C0A-4851D90CE2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CA571-C63C-4AE6-8035-035F0FCE5279}" type="datetimeFigureOut">
              <a:rPr lang="es-EC" smtClean="0"/>
              <a:t>10/1/2022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F58F48D-0C0B-49BE-B102-6CA3FC18D4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EB55224-50C0-4935-BE6B-4089BAFBC0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7A001-0C00-4E81-B27A-2FEF35A691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1680394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7FF4C-D052-451A-BF5D-B6CA7EEE3741}" type="datetimeFigureOut">
              <a:rPr lang="es-EC" smtClean="0"/>
              <a:t>10/1/2022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2FCF1-FCB9-4CBB-A6AB-05924CF18B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5396921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64F5DE-9939-44A4-B3D9-2969961A15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D2FCF1-FCB9-4CBB-A6AB-05924CF18BB4}" type="slidenum">
              <a:rPr lang="es-EC" smtClean="0"/>
              <a:t>1</a:t>
            </a:fld>
            <a:endParaRPr lang="es-EC"/>
          </a:p>
        </p:txBody>
      </p:sp>
      <p:sp>
        <p:nvSpPr>
          <p:cNvPr id="7" name="Marcador de encabezado 6">
            <a:extLst>
              <a:ext uri="{FF2B5EF4-FFF2-40B4-BE49-F238E27FC236}">
                <a16:creationId xmlns:a16="http://schemas.microsoft.com/office/drawing/2014/main" id="{5044B69D-5698-4EE8-84AC-BADECFBEF6E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76237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4226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5661248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endParaRPr lang="es-EC" dirty="0">
              <a:solidFill>
                <a:srgbClr val="000000"/>
              </a:solidFill>
            </a:endParaRPr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5662451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endParaRPr lang="es-EC" dirty="0">
              <a:solidFill>
                <a:srgbClr val="000000"/>
              </a:solidFill>
            </a:endParaRPr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5662451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>
                <a:solidFill>
                  <a:srgbClr val="000000"/>
                </a:solidFill>
              </a:rPr>
              <a:t>VERSIÓN: </a:t>
            </a:r>
            <a:r>
              <a:rPr lang="es-EC">
                <a:solidFill>
                  <a:srgbClr val="000000"/>
                </a:solidFill>
              </a:rPr>
              <a:t>1.1</a:t>
            </a:r>
            <a:endParaRPr lang="es-EC" dirty="0">
              <a:solidFill>
                <a:srgbClr val="000000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9" y="222164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2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24219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210697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 dirty="0">
              <a:solidFill>
                <a:srgbClr val="000000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>
                <a:solidFill>
                  <a:srgbClr val="000000"/>
                </a:solidFill>
              </a:rPr>
              <a:t>VERSIÓN: </a:t>
            </a:r>
            <a:r>
              <a:rPr lang="es-EC">
                <a:solidFill>
                  <a:srgbClr val="000000"/>
                </a:solidFill>
              </a:rPr>
              <a:t>1.0</a:t>
            </a:r>
            <a:endParaRPr lang="es-EC" dirty="0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53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744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40625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0921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24836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45485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70131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69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8771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4653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33868" y="6235700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33868" y="62833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6656871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endParaRPr lang="es-EC" dirty="0">
              <a:solidFill>
                <a:srgbClr val="000000"/>
              </a:solidFill>
            </a:endParaRP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6658074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endParaRPr lang="es-EC" dirty="0">
              <a:solidFill>
                <a:srgbClr val="000000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6658074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>
                <a:solidFill>
                  <a:srgbClr val="000000"/>
                </a:solidFill>
              </a:rPr>
              <a:t>VERSIÓN: </a:t>
            </a:r>
            <a:r>
              <a:rPr lang="es-EC">
                <a:solidFill>
                  <a:srgbClr val="000000"/>
                </a:solidFill>
              </a:rPr>
              <a:t>1.1</a:t>
            </a:r>
            <a:endParaRPr lang="es-EC" dirty="0">
              <a:solidFill>
                <a:srgbClr val="000000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619" y="5981170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9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9.png"/><Relationship Id="rId10" Type="http://schemas.openxmlformats.org/officeDocument/2006/relationships/image" Target="../media/image4.jpeg"/><Relationship Id="rId4" Type="http://schemas.microsoft.com/office/2007/relationships/hdphoto" Target="../media/hdphoto2.wdp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jpeg"/><Relationship Id="rId4" Type="http://schemas.openxmlformats.org/officeDocument/2006/relationships/image" Target="../media/image4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1.wdp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jpeg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CuadroTexto"/>
          <p:cNvSpPr txBox="1"/>
          <p:nvPr/>
        </p:nvSpPr>
        <p:spPr>
          <a:xfrm>
            <a:off x="1946143" y="981931"/>
            <a:ext cx="94497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UNIVERSIDAD DE LAS FUERZAS ARMADAS - “ESPE”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DEPARTAMENTO DE ELÉCTRICA, ELECTRÓNICA Y TELECOMUNICACIONES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CARRERA DE INGENIERÍA EN ELECTRÓNICA Y TELECOMUNICACIONES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“DISEÑO </a:t>
            </a: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IMPLEMENTACION DE UN SISITEMA DE IDENTIFICACION DE PERSONAS BASADO EN SERVICIOS DE RECONOCIMIENTO FACIAL EN LA NUBE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AUTOR: </a:t>
            </a:r>
            <a:r>
              <a:rPr kumimoji="0" lang="es-E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SAUL MARCELO OBANDO ZAPATA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/>
            <a:r>
              <a:rPr lang="es-EC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DIRECTOR: </a:t>
            </a:r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ING. DARWIN OMAR ALULEMA FLORES, PhD.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 descr="Universidad de las Fuerzas Armadas ESPE - La Facultad de Ingeniería  Electrónica fue creada mediante orden No. 770207-OGE-1-a, del 25 de abril  de 1977 e inicia sus labores en octubre del mismo">
            <a:extLst>
              <a:ext uri="{FF2B5EF4-FFF2-40B4-BE49-F238E27FC236}">
                <a16:creationId xmlns:a16="http://schemas.microsoft.com/office/drawing/2014/main" id="{640026F6-769D-4CCC-AFC4-BB74BE11E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743" y="14548"/>
            <a:ext cx="1277257" cy="119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76938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4C50123-8D79-47CF-84B5-845531C3E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dirty="0">
                <a:solidFill>
                  <a:schemeClr val="tx1"/>
                </a:solidFill>
              </a:rPr>
              <a:t>Diseño</a:t>
            </a:r>
            <a:endParaRPr lang="es-EC" dirty="0">
              <a:solidFill>
                <a:schemeClr val="tx1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98EA3A7-5996-4182-8AD7-8DAA71358A92}"/>
              </a:ext>
            </a:extLst>
          </p:cNvPr>
          <p:cNvGrpSpPr/>
          <p:nvPr/>
        </p:nvGrpSpPr>
        <p:grpSpPr>
          <a:xfrm>
            <a:off x="1689709" y="993897"/>
            <a:ext cx="9354529" cy="4870205"/>
            <a:chOff x="1962320" y="1145504"/>
            <a:chExt cx="8812581" cy="4870205"/>
          </a:xfrm>
        </p:grpSpPr>
        <p:pic>
          <p:nvPicPr>
            <p:cNvPr id="4" name="Picture 10">
              <a:extLst>
                <a:ext uri="{FF2B5EF4-FFF2-40B4-BE49-F238E27FC236}">
                  <a16:creationId xmlns:a16="http://schemas.microsoft.com/office/drawing/2014/main" id="{E4B33996-B5B2-4A5E-AD75-15F84F9A5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5631" y="1145504"/>
              <a:ext cx="7219270" cy="4870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4" name="Picture 2">
              <a:extLst>
                <a:ext uri="{FF2B5EF4-FFF2-40B4-BE49-F238E27FC236}">
                  <a16:creationId xmlns:a16="http://schemas.microsoft.com/office/drawing/2014/main" id="{FAAC40E9-F197-4863-A1E7-EA0D33BFEE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320" y="1202653"/>
              <a:ext cx="1874308" cy="3614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D32D844-1830-4C4A-8659-AF58398481E0}"/>
              </a:ext>
            </a:extLst>
          </p:cNvPr>
          <p:cNvSpPr txBox="1"/>
          <p:nvPr/>
        </p:nvSpPr>
        <p:spPr>
          <a:xfrm>
            <a:off x="50800" y="6273224"/>
            <a:ext cx="111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/>
              <a:t>10</a:t>
            </a:r>
          </a:p>
        </p:txBody>
      </p:sp>
      <p:pic>
        <p:nvPicPr>
          <p:cNvPr id="7" name="Picture 2" descr="Universidad de las Fuerzas Armadas ESPE - La Facultad de Ingeniería  Electrónica fue creada mediante orden No. 770207-OGE-1-a, del 25 de abril  de 1977 e inicia sus labores en octubre del mismo">
            <a:extLst>
              <a:ext uri="{FF2B5EF4-FFF2-40B4-BE49-F238E27FC236}">
                <a16:creationId xmlns:a16="http://schemas.microsoft.com/office/drawing/2014/main" id="{A4DFC18F-35C7-4D6A-A46B-BDB044703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806" y="0"/>
            <a:ext cx="1436194" cy="134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665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844AF807-5928-45E1-BC89-38C8D0FC6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12" y="846138"/>
            <a:ext cx="10972800" cy="4525963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Reconocimiento Facial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MX" sz="1800" dirty="0">
                <a:solidFill>
                  <a:schemeClr val="tx1"/>
                </a:solidFill>
              </a:rPr>
              <a:t>Administración de datos de sensores</a:t>
            </a:r>
          </a:p>
          <a:p>
            <a:pPr lvl="1"/>
            <a:endParaRPr lang="es-MX" dirty="0">
              <a:solidFill>
                <a:schemeClr val="tx1"/>
              </a:solidFill>
            </a:endParaRPr>
          </a:p>
          <a:p>
            <a:pPr lvl="1"/>
            <a:endParaRPr lang="es-MX" dirty="0">
              <a:solidFill>
                <a:schemeClr val="tx1"/>
              </a:solidFill>
            </a:endParaRPr>
          </a:p>
          <a:p>
            <a:pPr lvl="1"/>
            <a:endParaRPr lang="es-MX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s-MX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s-MX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s-MX" sz="1800" dirty="0">
                <a:solidFill>
                  <a:schemeClr val="tx1"/>
                </a:solidFill>
              </a:rPr>
              <a:t>Captura de Foto</a:t>
            </a:r>
          </a:p>
          <a:p>
            <a:pPr marL="457200" lvl="1" indent="0">
              <a:buNone/>
            </a:pP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4C50123-8D79-47CF-84B5-845531C3E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dirty="0">
                <a:solidFill>
                  <a:schemeClr val="tx1"/>
                </a:solidFill>
              </a:rPr>
              <a:t>Implementación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50E32A8-CC4F-4D70-9028-22966F11C4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754"/>
          <a:stretch/>
        </p:blipFill>
        <p:spPr>
          <a:xfrm>
            <a:off x="1354313" y="1987317"/>
            <a:ext cx="4458936" cy="144168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246B1B3-7C27-497D-93F0-6FBEEFB2FB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158"/>
          <a:stretch/>
        </p:blipFill>
        <p:spPr>
          <a:xfrm>
            <a:off x="1079057" y="4569779"/>
            <a:ext cx="5054601" cy="95631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graphicFrame>
        <p:nvGraphicFramePr>
          <p:cNvPr id="19" name="Tabla 19">
            <a:extLst>
              <a:ext uri="{FF2B5EF4-FFF2-40B4-BE49-F238E27FC236}">
                <a16:creationId xmlns:a16="http://schemas.microsoft.com/office/drawing/2014/main" id="{90FD802F-205F-4B70-B2F4-EAE078B570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589912"/>
              </p:ext>
            </p:extLst>
          </p:nvPr>
        </p:nvGraphicFramePr>
        <p:xfrm>
          <a:off x="6984307" y="1773460"/>
          <a:ext cx="2643186" cy="149324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263643">
                  <a:extLst>
                    <a:ext uri="{9D8B030D-6E8A-4147-A177-3AD203B41FA5}">
                      <a16:colId xmlns:a16="http://schemas.microsoft.com/office/drawing/2014/main" val="3898530869"/>
                    </a:ext>
                  </a:extLst>
                </a:gridCol>
                <a:gridCol w="1379543">
                  <a:extLst>
                    <a:ext uri="{9D8B030D-6E8A-4147-A177-3AD203B41FA5}">
                      <a16:colId xmlns:a16="http://schemas.microsoft.com/office/drawing/2014/main" val="2806541650"/>
                    </a:ext>
                  </a:extLst>
                </a:gridCol>
              </a:tblGrid>
              <a:tr h="392958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ysClr val="windowText" lastClr="000000"/>
                          </a:solidFill>
                        </a:rPr>
                        <a:t>Sensor</a:t>
                      </a:r>
                      <a:endParaRPr lang="es-EC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ysClr val="windowText" lastClr="000000"/>
                          </a:solidFill>
                        </a:rPr>
                        <a:t>Pines utilizados</a:t>
                      </a:r>
                      <a:endParaRPr lang="es-EC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005258"/>
                  </a:ext>
                </a:extLst>
              </a:tr>
              <a:tr h="707324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/>
                        <a:t>Ultrasonido</a:t>
                      </a:r>
                      <a:endParaRPr lang="es-EC" sz="1100" dirty="0"/>
                    </a:p>
                  </a:txBody>
                  <a:tcP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GPIO 16 (Output)</a:t>
                      </a:r>
                    </a:p>
                    <a:p>
                      <a:pPr algn="ctr"/>
                      <a:r>
                        <a:rPr lang="es-MX" sz="1200" dirty="0"/>
                        <a:t>GPIO 18 (</a:t>
                      </a:r>
                      <a:r>
                        <a:rPr lang="es-MX" sz="1200" dirty="0" err="1"/>
                        <a:t>Trigger</a:t>
                      </a:r>
                      <a:r>
                        <a:rPr lang="es-MX" sz="1200" dirty="0"/>
                        <a:t>)</a:t>
                      </a:r>
                      <a:endParaRPr lang="es-EC" sz="1200" dirty="0"/>
                    </a:p>
                  </a:txBody>
                  <a:tcP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464585"/>
                  </a:ext>
                </a:extLst>
              </a:tr>
              <a:tr h="392958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/>
                        <a:t>PIR(Movimiento)</a:t>
                      </a:r>
                      <a:endParaRPr lang="es-EC" sz="1100" dirty="0"/>
                    </a:p>
                  </a:txBody>
                  <a:tcPr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GPIO 25 (Output)</a:t>
                      </a:r>
                    </a:p>
                  </a:txBody>
                  <a:tcPr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797204"/>
                  </a:ext>
                </a:extLst>
              </a:tr>
            </a:tbl>
          </a:graphicData>
        </a:graphic>
      </p:graphicFrame>
      <p:pic>
        <p:nvPicPr>
          <p:cNvPr id="29" name="image51.jpeg">
            <a:extLst>
              <a:ext uri="{FF2B5EF4-FFF2-40B4-BE49-F238E27FC236}">
                <a16:creationId xmlns:a16="http://schemas.microsoft.com/office/drawing/2014/main" id="{C24F8A81-1C5F-4475-8102-2EE699AAD7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3841" t="4210" r="30038" b="53692"/>
          <a:stretch/>
        </p:blipFill>
        <p:spPr>
          <a:xfrm>
            <a:off x="7600511" y="3958695"/>
            <a:ext cx="2643185" cy="1769228"/>
          </a:xfrm>
          <a:prstGeom prst="rect">
            <a:avLst/>
          </a:prstGeom>
        </p:spPr>
      </p:pic>
      <p:pic>
        <p:nvPicPr>
          <p:cNvPr id="34" name="image50.png" descr="Interfaz de usuario gráfica, Texto, Aplicación  Descripción generada automáticamente">
            <a:extLst>
              <a:ext uri="{FF2B5EF4-FFF2-40B4-BE49-F238E27FC236}">
                <a16:creationId xmlns:a16="http://schemas.microsoft.com/office/drawing/2014/main" id="{6C82FFF8-53EB-4CE9-B511-98E9B3E45A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26903"/>
          <a:stretch/>
        </p:blipFill>
        <p:spPr>
          <a:xfrm>
            <a:off x="9870381" y="1869086"/>
            <a:ext cx="2171700" cy="130198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  <a:prstDash val="lgDash"/>
          </a:ln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42D49FB8-F9D2-453D-8EDF-49A4AE0F5A36}"/>
              </a:ext>
            </a:extLst>
          </p:cNvPr>
          <p:cNvSpPr txBox="1"/>
          <p:nvPr/>
        </p:nvSpPr>
        <p:spPr>
          <a:xfrm>
            <a:off x="50800" y="6273224"/>
            <a:ext cx="111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/>
              <a:t>11</a:t>
            </a:r>
          </a:p>
        </p:txBody>
      </p:sp>
      <p:pic>
        <p:nvPicPr>
          <p:cNvPr id="37" name="Picture 2" descr="Universidad de las Fuerzas Armadas ESPE - La Facultad de Ingeniería  Electrónica fue creada mediante orden No. 770207-OGE-1-a, del 25 de abril  de 1977 e inicia sus labores en octubre del mismo">
            <a:extLst>
              <a:ext uri="{FF2B5EF4-FFF2-40B4-BE49-F238E27FC236}">
                <a16:creationId xmlns:a16="http://schemas.microsoft.com/office/drawing/2014/main" id="{7EEE2E9C-C901-46F2-A421-1B508D44A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743" y="0"/>
            <a:ext cx="1277257" cy="119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302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4C50123-8D79-47CF-84B5-845531C3E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dirty="0">
                <a:solidFill>
                  <a:schemeClr val="tx1"/>
                </a:solidFill>
              </a:rPr>
              <a:t>Implementación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283878E-9B42-4AE7-A482-93B6E3AA1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43075"/>
            <a:ext cx="4022725" cy="1685925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</p:pic>
      <p:pic>
        <p:nvPicPr>
          <p:cNvPr id="13" name="image57.png" descr="Interfaz de usuario gráfica, Texto, Aplicación, Correo electrónico  Descripción generada automáticamente">
            <a:extLst>
              <a:ext uri="{FF2B5EF4-FFF2-40B4-BE49-F238E27FC236}">
                <a16:creationId xmlns:a16="http://schemas.microsoft.com/office/drawing/2014/main" id="{33DC415E-56CA-42C7-BCF8-0DC5F353F40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78673" y="1203008"/>
            <a:ext cx="2234634" cy="2439035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pic>
        <p:nvPicPr>
          <p:cNvPr id="14" name="image55.png" descr="Interfaz de usuario gráfica, Texto, Aplicación  Descripción generada automáticamente">
            <a:extLst>
              <a:ext uri="{FF2B5EF4-FFF2-40B4-BE49-F238E27FC236}">
                <a16:creationId xmlns:a16="http://schemas.microsoft.com/office/drawing/2014/main" id="{74164C46-9D57-4969-9082-DA8E33B100D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0870" y="1225550"/>
            <a:ext cx="3298257" cy="2439035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</p:pic>
      <p:pic>
        <p:nvPicPr>
          <p:cNvPr id="10242" name="Picture 2" descr="Connect Microsoft Azure Blob Storage and ClicData | ClicData">
            <a:extLst>
              <a:ext uri="{FF2B5EF4-FFF2-40B4-BE49-F238E27FC236}">
                <a16:creationId xmlns:a16="http://schemas.microsoft.com/office/drawing/2014/main" id="{6B724442-50CC-4459-AFB8-DC9C34860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81038"/>
            <a:ext cx="1739899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25C73CC-2793-4FEC-B0D3-D029F7154D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674" y="4708790"/>
            <a:ext cx="4524375" cy="504825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grpSp>
        <p:nvGrpSpPr>
          <p:cNvPr id="10247" name="Grupo 10246">
            <a:extLst>
              <a:ext uri="{FF2B5EF4-FFF2-40B4-BE49-F238E27FC236}">
                <a16:creationId xmlns:a16="http://schemas.microsoft.com/office/drawing/2014/main" id="{78998069-98AD-43AE-B56A-74605367A433}"/>
              </a:ext>
            </a:extLst>
          </p:cNvPr>
          <p:cNvGrpSpPr/>
          <p:nvPr/>
        </p:nvGrpSpPr>
        <p:grpSpPr>
          <a:xfrm>
            <a:off x="6312922" y="4405419"/>
            <a:ext cx="1069606" cy="303371"/>
            <a:chOff x="6312922" y="4405419"/>
            <a:chExt cx="1069606" cy="303371"/>
          </a:xfrm>
          <a:solidFill>
            <a:srgbClr val="92F69C"/>
          </a:solidFill>
        </p:grpSpPr>
        <p:sp>
          <p:nvSpPr>
            <p:cNvPr id="10240" name="Flecha: a la derecha 10239">
              <a:extLst>
                <a:ext uri="{FF2B5EF4-FFF2-40B4-BE49-F238E27FC236}">
                  <a16:creationId xmlns:a16="http://schemas.microsoft.com/office/drawing/2014/main" id="{2802F92B-E5A5-47E0-AB03-1F5134F9F7F6}"/>
                </a:ext>
              </a:extLst>
            </p:cNvPr>
            <p:cNvSpPr/>
            <p:nvPr/>
          </p:nvSpPr>
          <p:spPr>
            <a:xfrm>
              <a:off x="6549370" y="4405419"/>
              <a:ext cx="833158" cy="303371"/>
            </a:xfrm>
            <a:prstGeom prst="rightArrow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 err="1">
                  <a:solidFill>
                    <a:schemeClr val="tx1"/>
                  </a:solidFill>
                </a:rPr>
                <a:t>msg.header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  <p:sp>
          <p:nvSpPr>
            <p:cNvPr id="10241" name="Elipse 10240">
              <a:extLst>
                <a:ext uri="{FF2B5EF4-FFF2-40B4-BE49-F238E27FC236}">
                  <a16:creationId xmlns:a16="http://schemas.microsoft.com/office/drawing/2014/main" id="{71FD392C-105A-4424-9DDF-D67DC2DA3502}"/>
                </a:ext>
              </a:extLst>
            </p:cNvPr>
            <p:cNvSpPr/>
            <p:nvPr/>
          </p:nvSpPr>
          <p:spPr>
            <a:xfrm>
              <a:off x="6312922" y="4466265"/>
              <a:ext cx="171562" cy="181677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>
                  <a:solidFill>
                    <a:schemeClr val="tx1"/>
                  </a:solidFill>
                </a:rPr>
                <a:t>1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248" name="Grupo 10247">
            <a:extLst>
              <a:ext uri="{FF2B5EF4-FFF2-40B4-BE49-F238E27FC236}">
                <a16:creationId xmlns:a16="http://schemas.microsoft.com/office/drawing/2014/main" id="{2673E57A-6FEF-4A90-A89D-477D3504480A}"/>
              </a:ext>
            </a:extLst>
          </p:cNvPr>
          <p:cNvGrpSpPr/>
          <p:nvPr/>
        </p:nvGrpSpPr>
        <p:grpSpPr>
          <a:xfrm>
            <a:off x="6311328" y="4776628"/>
            <a:ext cx="1099775" cy="303371"/>
            <a:chOff x="6282753" y="4774724"/>
            <a:chExt cx="1099775" cy="303371"/>
          </a:xfrm>
          <a:solidFill>
            <a:srgbClr val="92F69C"/>
          </a:solidFill>
        </p:grpSpPr>
        <p:sp>
          <p:nvSpPr>
            <p:cNvPr id="35" name="Flecha: a la derecha 34">
              <a:extLst>
                <a:ext uri="{FF2B5EF4-FFF2-40B4-BE49-F238E27FC236}">
                  <a16:creationId xmlns:a16="http://schemas.microsoft.com/office/drawing/2014/main" id="{32A23744-8047-43FA-9C8E-06B7F1FEB802}"/>
                </a:ext>
              </a:extLst>
            </p:cNvPr>
            <p:cNvSpPr/>
            <p:nvPr/>
          </p:nvSpPr>
          <p:spPr>
            <a:xfrm>
              <a:off x="6549370" y="4774724"/>
              <a:ext cx="833158" cy="303371"/>
            </a:xfrm>
            <a:prstGeom prst="rightArrow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 err="1">
                  <a:solidFill>
                    <a:schemeClr val="tx1"/>
                  </a:solidFill>
                </a:rPr>
                <a:t>msg.datos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623E5B14-3960-4C32-AD13-65EC9AEA57D3}"/>
                </a:ext>
              </a:extLst>
            </p:cNvPr>
            <p:cNvSpPr/>
            <p:nvPr/>
          </p:nvSpPr>
          <p:spPr>
            <a:xfrm>
              <a:off x="6282753" y="4835995"/>
              <a:ext cx="151808" cy="181677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>
                  <a:solidFill>
                    <a:schemeClr val="tx1"/>
                  </a:solidFill>
                </a:rPr>
                <a:t>2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249" name="Grupo 10248">
            <a:extLst>
              <a:ext uri="{FF2B5EF4-FFF2-40B4-BE49-F238E27FC236}">
                <a16:creationId xmlns:a16="http://schemas.microsoft.com/office/drawing/2014/main" id="{6DBD0B0B-1631-4EC2-BB4F-4021E97C0E10}"/>
              </a:ext>
            </a:extLst>
          </p:cNvPr>
          <p:cNvGrpSpPr/>
          <p:nvPr/>
        </p:nvGrpSpPr>
        <p:grpSpPr>
          <a:xfrm>
            <a:off x="7278081" y="5272787"/>
            <a:ext cx="2020947" cy="303371"/>
            <a:chOff x="7278081" y="5272787"/>
            <a:chExt cx="2020947" cy="303371"/>
          </a:xfrm>
          <a:solidFill>
            <a:srgbClr val="92F69C"/>
          </a:solidFill>
        </p:grpSpPr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BA8C940B-4A1E-4BC5-A9B0-D27D6CCED849}"/>
                </a:ext>
              </a:extLst>
            </p:cNvPr>
            <p:cNvSpPr/>
            <p:nvPr/>
          </p:nvSpPr>
          <p:spPr>
            <a:xfrm>
              <a:off x="7591421" y="5272787"/>
              <a:ext cx="1707607" cy="303371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8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content-type</a:t>
              </a:r>
              <a:r>
                <a:rPr lang="es-ES" sz="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: </a:t>
              </a:r>
              <a:r>
                <a:rPr lang="es-ES" sz="8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application</a:t>
              </a:r>
              <a:r>
                <a:rPr lang="es-ES" sz="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/</a:t>
              </a:r>
              <a:r>
                <a:rPr lang="es-ES" sz="8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json</a:t>
              </a:r>
              <a:endParaRPr lang="es-ES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r>
                <a:rPr lang="es-EC" sz="800" dirty="0" err="1">
                  <a:solidFill>
                    <a:schemeClr val="tx1"/>
                  </a:solidFill>
                </a:rPr>
                <a:t>Ocp</a:t>
              </a:r>
              <a:r>
                <a:rPr lang="es-EC" sz="800" dirty="0">
                  <a:solidFill>
                    <a:schemeClr val="tx1"/>
                  </a:solidFill>
                </a:rPr>
                <a:t>-</a:t>
              </a:r>
              <a:r>
                <a:rPr lang="es-EC" sz="800" dirty="0" err="1">
                  <a:solidFill>
                    <a:schemeClr val="tx1"/>
                  </a:solidFill>
                </a:rPr>
                <a:t>Apim</a:t>
              </a:r>
              <a:r>
                <a:rPr lang="es-EC" sz="800" dirty="0">
                  <a:solidFill>
                    <a:schemeClr val="tx1"/>
                  </a:solidFill>
                </a:rPr>
                <a:t>-</a:t>
              </a:r>
              <a:r>
                <a:rPr lang="es-EC" sz="800" dirty="0" err="1">
                  <a:solidFill>
                    <a:schemeClr val="tx1"/>
                  </a:solidFill>
                </a:rPr>
                <a:t>Subscription</a:t>
              </a:r>
              <a:r>
                <a:rPr lang="es-EC" sz="800" dirty="0">
                  <a:solidFill>
                    <a:schemeClr val="tx1"/>
                  </a:solidFill>
                </a:rPr>
                <a:t>-Key</a:t>
              </a:r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A28AA014-AF55-4E71-92F9-BA93D357347E}"/>
                </a:ext>
              </a:extLst>
            </p:cNvPr>
            <p:cNvSpPr/>
            <p:nvPr/>
          </p:nvSpPr>
          <p:spPr>
            <a:xfrm>
              <a:off x="7278081" y="5324101"/>
              <a:ext cx="208893" cy="219681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>
                  <a:solidFill>
                    <a:schemeClr val="tx1"/>
                  </a:solidFill>
                </a:rPr>
                <a:t>1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246" name="Grupo 10245">
            <a:extLst>
              <a:ext uri="{FF2B5EF4-FFF2-40B4-BE49-F238E27FC236}">
                <a16:creationId xmlns:a16="http://schemas.microsoft.com/office/drawing/2014/main" id="{419695E2-D292-47AA-8AF6-9D691E7F572A}"/>
              </a:ext>
            </a:extLst>
          </p:cNvPr>
          <p:cNvGrpSpPr/>
          <p:nvPr/>
        </p:nvGrpSpPr>
        <p:grpSpPr>
          <a:xfrm>
            <a:off x="7460339" y="4372113"/>
            <a:ext cx="1858672" cy="707886"/>
            <a:chOff x="7619998" y="4372113"/>
            <a:chExt cx="1858672" cy="707886"/>
          </a:xfrm>
          <a:solidFill>
            <a:schemeClr val="accent5">
              <a:lumMod val="75000"/>
            </a:schemeClr>
          </a:solidFill>
        </p:grpSpPr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9BCAF2D5-7455-404B-9BA6-5D1194EB025E}"/>
                </a:ext>
              </a:extLst>
            </p:cNvPr>
            <p:cNvSpPr txBox="1"/>
            <p:nvPr/>
          </p:nvSpPr>
          <p:spPr>
            <a:xfrm>
              <a:off x="7619998" y="4372113"/>
              <a:ext cx="1858672" cy="707886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dirty="0"/>
                <a:t>RECONOCIMIENTO</a:t>
              </a:r>
            </a:p>
            <a:p>
              <a:endParaRPr lang="es-MX" sz="1000" dirty="0"/>
            </a:p>
            <a:p>
              <a:pPr algn="ctr"/>
              <a:r>
                <a:rPr lang="es-MX" sz="1000" dirty="0"/>
                <a:t>Método: POST</a:t>
              </a:r>
            </a:p>
            <a:p>
              <a:pPr algn="ctr"/>
              <a:r>
                <a:rPr lang="es-MX" sz="1000" dirty="0"/>
                <a:t>URL de RECONOCIMIENTO</a:t>
              </a:r>
              <a:endParaRPr lang="es-EC" sz="1000" dirty="0"/>
            </a:p>
          </p:txBody>
        </p:sp>
        <p:cxnSp>
          <p:nvCxnSpPr>
            <p:cNvPr id="10245" name="Conector recto 10244">
              <a:extLst>
                <a:ext uri="{FF2B5EF4-FFF2-40B4-BE49-F238E27FC236}">
                  <a16:creationId xmlns:a16="http://schemas.microsoft.com/office/drawing/2014/main" id="{45F6C04F-774C-478E-B15A-F58401AAB96D}"/>
                </a:ext>
              </a:extLst>
            </p:cNvPr>
            <p:cNvCxnSpPr>
              <a:stCxn id="24" idx="1"/>
              <a:endCxn id="24" idx="3"/>
            </p:cNvCxnSpPr>
            <p:nvPr/>
          </p:nvCxnSpPr>
          <p:spPr>
            <a:xfrm>
              <a:off x="7619998" y="4726056"/>
              <a:ext cx="185867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373795EA-5765-4DD8-9A8A-A269647604FA}"/>
              </a:ext>
            </a:extLst>
          </p:cNvPr>
          <p:cNvGrpSpPr/>
          <p:nvPr/>
        </p:nvGrpSpPr>
        <p:grpSpPr>
          <a:xfrm>
            <a:off x="9396822" y="4534528"/>
            <a:ext cx="1118789" cy="303371"/>
            <a:chOff x="6243780" y="4392110"/>
            <a:chExt cx="1118789" cy="303371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6" name="Flecha: a la derecha 45">
              <a:extLst>
                <a:ext uri="{FF2B5EF4-FFF2-40B4-BE49-F238E27FC236}">
                  <a16:creationId xmlns:a16="http://schemas.microsoft.com/office/drawing/2014/main" id="{88293FF4-FB19-43EF-9C57-0DC03420DA25}"/>
                </a:ext>
              </a:extLst>
            </p:cNvPr>
            <p:cNvSpPr/>
            <p:nvPr/>
          </p:nvSpPr>
          <p:spPr>
            <a:xfrm>
              <a:off x="6529411" y="4392110"/>
              <a:ext cx="833158" cy="303371"/>
            </a:xfrm>
            <a:prstGeom prst="rightArrow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 err="1">
                  <a:solidFill>
                    <a:schemeClr val="tx1"/>
                  </a:solidFill>
                </a:rPr>
                <a:t>msg.faceId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E9B82EE6-03FF-45FC-9AC4-7BAFA1753770}"/>
                </a:ext>
              </a:extLst>
            </p:cNvPr>
            <p:cNvSpPr/>
            <p:nvPr/>
          </p:nvSpPr>
          <p:spPr>
            <a:xfrm>
              <a:off x="6243780" y="4429125"/>
              <a:ext cx="236394" cy="23301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>
                  <a:solidFill>
                    <a:schemeClr val="tx1"/>
                  </a:solidFill>
                </a:rPr>
                <a:t>3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Marcador de contenido 1">
            <a:extLst>
              <a:ext uri="{FF2B5EF4-FFF2-40B4-BE49-F238E27FC236}">
                <a16:creationId xmlns:a16="http://schemas.microsoft.com/office/drawing/2014/main" id="{026002C1-7BB6-40EC-927F-93ABABFA6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8263" y="846138"/>
            <a:ext cx="12044361" cy="4525963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es-MX" sz="1800" dirty="0">
                <a:solidFill>
                  <a:schemeClr val="tx1"/>
                </a:solidFill>
              </a:rPr>
              <a:t>Almacenamiento de imagen en la nube</a:t>
            </a:r>
          </a:p>
          <a:p>
            <a:pPr marL="457200" lvl="1" indent="0">
              <a:buNone/>
            </a:pPr>
            <a:endParaRPr lang="es-MX" dirty="0">
              <a:solidFill>
                <a:schemeClr val="tx1"/>
              </a:solidFill>
            </a:endParaRPr>
          </a:p>
          <a:p>
            <a:pPr lvl="1"/>
            <a:endParaRPr lang="es-MX" dirty="0">
              <a:solidFill>
                <a:schemeClr val="tx1"/>
              </a:solidFill>
            </a:endParaRPr>
          </a:p>
          <a:p>
            <a:pPr lvl="1"/>
            <a:endParaRPr lang="es-MX" dirty="0">
              <a:solidFill>
                <a:schemeClr val="tx1"/>
              </a:solidFill>
            </a:endParaRPr>
          </a:p>
          <a:p>
            <a:pPr lvl="1"/>
            <a:endParaRPr lang="es-MX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s-MX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s-MX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s-MX" sz="1800" dirty="0">
                <a:solidFill>
                  <a:schemeClr val="tx1"/>
                </a:solidFill>
              </a:rPr>
              <a:t>Reconocimiento</a:t>
            </a:r>
          </a:p>
          <a:p>
            <a:pPr marL="457200" lvl="1" indent="0">
              <a:buNone/>
            </a:pP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50D4FFB8-282C-4153-A3E1-0C0713D14E50}"/>
              </a:ext>
            </a:extLst>
          </p:cNvPr>
          <p:cNvSpPr txBox="1"/>
          <p:nvPr/>
        </p:nvSpPr>
        <p:spPr>
          <a:xfrm>
            <a:off x="50800" y="6273224"/>
            <a:ext cx="111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/>
              <a:t>12</a:t>
            </a:r>
          </a:p>
        </p:txBody>
      </p:sp>
      <p:pic>
        <p:nvPicPr>
          <p:cNvPr id="51" name="Picture 2" descr="Universidad de las Fuerzas Armadas ESPE - La Facultad de Ingeniería  Electrónica fue creada mediante orden No. 770207-OGE-1-a, del 25 de abril  de 1977 e inicia sus labores en octubre del mismo">
            <a:extLst>
              <a:ext uri="{FF2B5EF4-FFF2-40B4-BE49-F238E27FC236}">
                <a16:creationId xmlns:a16="http://schemas.microsoft.com/office/drawing/2014/main" id="{21463A85-C016-4680-A3CB-EDBBB2658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797" y="-1990"/>
            <a:ext cx="1185203" cy="110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71446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BB817BF-6DE2-4A1B-92E1-67091B767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219" y="4561893"/>
            <a:ext cx="6440488" cy="723900"/>
          </a:xfrm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C34A8191-4BCD-4BCA-98B6-CCD6B2382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20" y="78954"/>
            <a:ext cx="5008580" cy="581446"/>
          </a:xfrm>
        </p:spPr>
        <p:txBody>
          <a:bodyPr/>
          <a:lstStyle/>
          <a:p>
            <a:pPr algn="l"/>
            <a:r>
              <a:rPr lang="es-MX" dirty="0">
                <a:solidFill>
                  <a:schemeClr val="tx1"/>
                </a:solidFill>
              </a:rPr>
              <a:t>Implementación</a:t>
            </a:r>
            <a:endParaRPr lang="es-EC" dirty="0">
              <a:solidFill>
                <a:schemeClr val="tx1"/>
              </a:solidFill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6F669988-C307-4A27-AE0F-B157F5A938DD}"/>
              </a:ext>
            </a:extLst>
          </p:cNvPr>
          <p:cNvGrpSpPr/>
          <p:nvPr/>
        </p:nvGrpSpPr>
        <p:grpSpPr>
          <a:xfrm>
            <a:off x="7426715" y="4337823"/>
            <a:ext cx="1065378" cy="303371"/>
            <a:chOff x="6317150" y="4405419"/>
            <a:chExt cx="1065378" cy="303371"/>
          </a:xfrm>
          <a:solidFill>
            <a:srgbClr val="92F69C"/>
          </a:solidFill>
        </p:grpSpPr>
        <p:sp>
          <p:nvSpPr>
            <p:cNvPr id="7" name="Flecha: a la derecha 6">
              <a:extLst>
                <a:ext uri="{FF2B5EF4-FFF2-40B4-BE49-F238E27FC236}">
                  <a16:creationId xmlns:a16="http://schemas.microsoft.com/office/drawing/2014/main" id="{57F69D62-C97A-4466-A050-27C2C9793974}"/>
                </a:ext>
              </a:extLst>
            </p:cNvPr>
            <p:cNvSpPr/>
            <p:nvPr/>
          </p:nvSpPr>
          <p:spPr>
            <a:xfrm>
              <a:off x="6549370" y="4405419"/>
              <a:ext cx="833158" cy="303371"/>
            </a:xfrm>
            <a:prstGeom prst="rightArrow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 err="1">
                  <a:solidFill>
                    <a:schemeClr val="tx1"/>
                  </a:solidFill>
                </a:rPr>
                <a:t>msg.header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BFC217E3-6185-4C2B-92EF-B99DCB8392B1}"/>
                </a:ext>
              </a:extLst>
            </p:cNvPr>
            <p:cNvSpPr/>
            <p:nvPr/>
          </p:nvSpPr>
          <p:spPr>
            <a:xfrm>
              <a:off x="6317150" y="4466265"/>
              <a:ext cx="171562" cy="181677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>
                  <a:solidFill>
                    <a:schemeClr val="tx1"/>
                  </a:solidFill>
                </a:rPr>
                <a:t>1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D7FCBDAD-BB25-4740-A5FD-76425B76FC47}"/>
              </a:ext>
            </a:extLst>
          </p:cNvPr>
          <p:cNvGrpSpPr/>
          <p:nvPr/>
        </p:nvGrpSpPr>
        <p:grpSpPr>
          <a:xfrm>
            <a:off x="7419035" y="4702040"/>
            <a:ext cx="1148777" cy="303371"/>
            <a:chOff x="6282987" y="4774724"/>
            <a:chExt cx="1148777" cy="303371"/>
          </a:xfrm>
          <a:solidFill>
            <a:srgbClr val="92F69C"/>
          </a:solidFill>
        </p:grpSpPr>
        <p:sp>
          <p:nvSpPr>
            <p:cNvPr id="10" name="Flecha: a la derecha 9">
              <a:extLst>
                <a:ext uri="{FF2B5EF4-FFF2-40B4-BE49-F238E27FC236}">
                  <a16:creationId xmlns:a16="http://schemas.microsoft.com/office/drawing/2014/main" id="{8961B158-2E6C-44B1-B2E6-D80133373587}"/>
                </a:ext>
              </a:extLst>
            </p:cNvPr>
            <p:cNvSpPr/>
            <p:nvPr/>
          </p:nvSpPr>
          <p:spPr>
            <a:xfrm>
              <a:off x="6549370" y="4774724"/>
              <a:ext cx="882394" cy="303371"/>
            </a:xfrm>
            <a:prstGeom prst="rightArrow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>
                  <a:solidFill>
                    <a:schemeClr val="tx1"/>
                  </a:solidFill>
                </a:rPr>
                <a:t>msg.payload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B4BD3885-4208-40AF-A1C2-870A735AB02B}"/>
                </a:ext>
              </a:extLst>
            </p:cNvPr>
            <p:cNvSpPr/>
            <p:nvPr/>
          </p:nvSpPr>
          <p:spPr>
            <a:xfrm>
              <a:off x="6282987" y="4835570"/>
              <a:ext cx="186921" cy="181677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>
                  <a:solidFill>
                    <a:schemeClr val="tx1"/>
                  </a:solidFill>
                </a:rPr>
                <a:t>2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1EB72B19-5852-419B-BCF0-01F1F4058AB2}"/>
              </a:ext>
            </a:extLst>
          </p:cNvPr>
          <p:cNvGrpSpPr/>
          <p:nvPr/>
        </p:nvGrpSpPr>
        <p:grpSpPr>
          <a:xfrm>
            <a:off x="7419035" y="5296858"/>
            <a:ext cx="1982042" cy="303371"/>
            <a:chOff x="7316986" y="5272787"/>
            <a:chExt cx="1982042" cy="303371"/>
          </a:xfrm>
          <a:solidFill>
            <a:srgbClr val="92F69C"/>
          </a:solidFill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CDBBA063-DBD4-4092-9524-9E53F3BD5396}"/>
                </a:ext>
              </a:extLst>
            </p:cNvPr>
            <p:cNvSpPr/>
            <p:nvPr/>
          </p:nvSpPr>
          <p:spPr>
            <a:xfrm>
              <a:off x="7591421" y="5272787"/>
              <a:ext cx="1707607" cy="303371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8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content-type</a:t>
              </a:r>
              <a:r>
                <a:rPr lang="es-ES" sz="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: </a:t>
              </a:r>
              <a:r>
                <a:rPr lang="es-ES" sz="8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application</a:t>
              </a:r>
              <a:r>
                <a:rPr lang="es-ES" sz="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/</a:t>
              </a:r>
              <a:r>
                <a:rPr lang="es-ES" sz="8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json</a:t>
              </a:r>
              <a:endParaRPr lang="es-ES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r>
                <a:rPr lang="es-EC" sz="800" dirty="0" err="1">
                  <a:solidFill>
                    <a:schemeClr val="tx1"/>
                  </a:solidFill>
                </a:rPr>
                <a:t>Ocp</a:t>
              </a:r>
              <a:r>
                <a:rPr lang="es-EC" sz="800" dirty="0">
                  <a:solidFill>
                    <a:schemeClr val="tx1"/>
                  </a:solidFill>
                </a:rPr>
                <a:t>-</a:t>
              </a:r>
              <a:r>
                <a:rPr lang="es-EC" sz="800" dirty="0" err="1">
                  <a:solidFill>
                    <a:schemeClr val="tx1"/>
                  </a:solidFill>
                </a:rPr>
                <a:t>Apim</a:t>
              </a:r>
              <a:r>
                <a:rPr lang="es-EC" sz="800" dirty="0">
                  <a:solidFill>
                    <a:schemeClr val="tx1"/>
                  </a:solidFill>
                </a:rPr>
                <a:t>-</a:t>
              </a:r>
              <a:r>
                <a:rPr lang="es-EC" sz="800" dirty="0" err="1">
                  <a:solidFill>
                    <a:schemeClr val="tx1"/>
                  </a:solidFill>
                </a:rPr>
                <a:t>Subscription</a:t>
              </a:r>
              <a:r>
                <a:rPr lang="es-EC" sz="800" dirty="0">
                  <a:solidFill>
                    <a:schemeClr val="tx1"/>
                  </a:solidFill>
                </a:rPr>
                <a:t>-Key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EC87FC4A-BF50-4D96-BFEF-B5A21678174A}"/>
                </a:ext>
              </a:extLst>
            </p:cNvPr>
            <p:cNvSpPr/>
            <p:nvPr/>
          </p:nvSpPr>
          <p:spPr>
            <a:xfrm>
              <a:off x="7316986" y="5332590"/>
              <a:ext cx="208893" cy="219681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>
                  <a:solidFill>
                    <a:schemeClr val="tx1"/>
                  </a:solidFill>
                </a:rPr>
                <a:t>1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AF884A37-F030-4609-A58D-871CBD163252}"/>
              </a:ext>
            </a:extLst>
          </p:cNvPr>
          <p:cNvGrpSpPr/>
          <p:nvPr/>
        </p:nvGrpSpPr>
        <p:grpSpPr>
          <a:xfrm>
            <a:off x="8704596" y="4276153"/>
            <a:ext cx="1858672" cy="707886"/>
            <a:chOff x="7619998" y="4372113"/>
            <a:chExt cx="1858672" cy="707886"/>
          </a:xfrm>
          <a:solidFill>
            <a:schemeClr val="accent5">
              <a:lumMod val="75000"/>
            </a:schemeClr>
          </a:solidFill>
        </p:grpSpPr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8008763C-D131-411A-AB21-41719D76F0F3}"/>
                </a:ext>
              </a:extLst>
            </p:cNvPr>
            <p:cNvSpPr txBox="1"/>
            <p:nvPr/>
          </p:nvSpPr>
          <p:spPr>
            <a:xfrm>
              <a:off x="7619998" y="4372113"/>
              <a:ext cx="1858672" cy="707886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sz="1000" dirty="0"/>
                <a:t>IDENTIFICAR ROSTROS</a:t>
              </a:r>
            </a:p>
            <a:p>
              <a:pPr algn="ctr"/>
              <a:r>
                <a:rPr lang="es-MX" sz="1000" dirty="0"/>
                <a:t>Método: POST</a:t>
              </a:r>
            </a:p>
            <a:p>
              <a:pPr algn="ctr"/>
              <a:r>
                <a:rPr lang="es-MX" sz="1000" dirty="0"/>
                <a:t>URL de IDENTIFIAR ROSTROS </a:t>
              </a:r>
              <a:endParaRPr lang="es-EC" sz="1000" dirty="0"/>
            </a:p>
          </p:txBody>
        </p: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123CBC29-4A96-43AF-A3CC-5591446316F7}"/>
                </a:ext>
              </a:extLst>
            </p:cNvPr>
            <p:cNvCxnSpPr>
              <a:cxnSpLocks/>
            </p:cNvCxnSpPr>
            <p:nvPr/>
          </p:nvCxnSpPr>
          <p:spPr>
            <a:xfrm>
              <a:off x="7619998" y="4580180"/>
              <a:ext cx="185867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9ACE9FC3-D9D3-48DF-814C-CB1BA0B544E9}"/>
              </a:ext>
            </a:extLst>
          </p:cNvPr>
          <p:cNvGrpSpPr/>
          <p:nvPr/>
        </p:nvGrpSpPr>
        <p:grpSpPr>
          <a:xfrm>
            <a:off x="10700052" y="4428660"/>
            <a:ext cx="1322095" cy="303371"/>
            <a:chOff x="6364618" y="4364075"/>
            <a:chExt cx="1322095" cy="303371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9" name="Flecha: a la derecha 18">
              <a:extLst>
                <a:ext uri="{FF2B5EF4-FFF2-40B4-BE49-F238E27FC236}">
                  <a16:creationId xmlns:a16="http://schemas.microsoft.com/office/drawing/2014/main" id="{57138F56-BEBE-40CD-8EA9-FF7B74C65B11}"/>
                </a:ext>
              </a:extLst>
            </p:cNvPr>
            <p:cNvSpPr/>
            <p:nvPr/>
          </p:nvSpPr>
          <p:spPr>
            <a:xfrm>
              <a:off x="6602095" y="4364075"/>
              <a:ext cx="1084618" cy="303371"/>
            </a:xfrm>
            <a:prstGeom prst="rightArrow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 err="1">
                  <a:solidFill>
                    <a:schemeClr val="tx1"/>
                  </a:solidFill>
                </a:rPr>
                <a:t>msg.candidates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B776E86D-B200-4159-AA70-8A54BE40CD8E}"/>
                </a:ext>
              </a:extLst>
            </p:cNvPr>
            <p:cNvSpPr/>
            <p:nvPr/>
          </p:nvSpPr>
          <p:spPr>
            <a:xfrm>
              <a:off x="6364618" y="4419646"/>
              <a:ext cx="169366" cy="175323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>
                  <a:solidFill>
                    <a:schemeClr val="tx1"/>
                  </a:solidFill>
                </a:rPr>
                <a:t>3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1B501CFE-B1F1-49FA-B8C0-4896F5FAA94F}"/>
              </a:ext>
            </a:extLst>
          </p:cNvPr>
          <p:cNvGrpSpPr/>
          <p:nvPr/>
        </p:nvGrpSpPr>
        <p:grpSpPr>
          <a:xfrm>
            <a:off x="9633932" y="5148537"/>
            <a:ext cx="2051261" cy="608878"/>
            <a:chOff x="7297003" y="5272787"/>
            <a:chExt cx="2051261" cy="608878"/>
          </a:xfrm>
          <a:solidFill>
            <a:srgbClr val="92F69C"/>
          </a:solidFill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9DD4B724-909E-420C-A4D1-C1668D3D12CF}"/>
                </a:ext>
              </a:extLst>
            </p:cNvPr>
            <p:cNvSpPr/>
            <p:nvPr/>
          </p:nvSpPr>
          <p:spPr>
            <a:xfrm>
              <a:off x="7591421" y="5272787"/>
              <a:ext cx="1756843" cy="608878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800" dirty="0" err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PersonGroupId</a:t>
              </a:r>
              <a:endParaRPr lang="es-ES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r>
                <a:rPr lang="es-ES" sz="800" dirty="0" err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faceIds</a:t>
              </a:r>
              <a:endParaRPr lang="es-ES" sz="8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r>
                <a:rPr lang="es-ES" sz="8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maxNumOfCandidatesReturned</a:t>
              </a:r>
              <a:r>
                <a:rPr lang="es-ES" sz="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: 1</a:t>
              </a:r>
            </a:p>
            <a:p>
              <a:r>
                <a:rPr lang="es-ES" sz="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confidenceThreshold</a:t>
              </a:r>
              <a:r>
                <a:rPr lang="es-ES" sz="800" dirty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:0.5</a:t>
              </a:r>
              <a:endParaRPr lang="es-ES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87606537-EF51-4208-BB5D-573A2396FDFB}"/>
                </a:ext>
              </a:extLst>
            </p:cNvPr>
            <p:cNvSpPr/>
            <p:nvPr/>
          </p:nvSpPr>
          <p:spPr>
            <a:xfrm>
              <a:off x="7297003" y="5453645"/>
              <a:ext cx="208893" cy="219681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>
                  <a:solidFill>
                    <a:schemeClr val="tx1"/>
                  </a:solidFill>
                </a:rPr>
                <a:t>2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5" name="Imagen 24">
            <a:extLst>
              <a:ext uri="{FF2B5EF4-FFF2-40B4-BE49-F238E27FC236}">
                <a16:creationId xmlns:a16="http://schemas.microsoft.com/office/drawing/2014/main" id="{3483E826-6F34-40DB-BAA9-F956854FE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34" y="1344008"/>
            <a:ext cx="6440488" cy="18669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82571D0D-59CC-4E93-9D79-8887E5523472}"/>
              </a:ext>
            </a:extLst>
          </p:cNvPr>
          <p:cNvGrpSpPr/>
          <p:nvPr/>
        </p:nvGrpSpPr>
        <p:grpSpPr>
          <a:xfrm>
            <a:off x="7419035" y="945272"/>
            <a:ext cx="1065378" cy="303371"/>
            <a:chOff x="6317150" y="4405419"/>
            <a:chExt cx="1065378" cy="303371"/>
          </a:xfrm>
          <a:solidFill>
            <a:srgbClr val="92F69C"/>
          </a:solidFill>
        </p:grpSpPr>
        <p:sp>
          <p:nvSpPr>
            <p:cNvPr id="27" name="Flecha: a la derecha 26">
              <a:extLst>
                <a:ext uri="{FF2B5EF4-FFF2-40B4-BE49-F238E27FC236}">
                  <a16:creationId xmlns:a16="http://schemas.microsoft.com/office/drawing/2014/main" id="{62195901-2844-4B6D-8C3A-B383C04394B1}"/>
                </a:ext>
              </a:extLst>
            </p:cNvPr>
            <p:cNvSpPr/>
            <p:nvPr/>
          </p:nvSpPr>
          <p:spPr>
            <a:xfrm>
              <a:off x="6549370" y="4405419"/>
              <a:ext cx="833158" cy="303371"/>
            </a:xfrm>
            <a:prstGeom prst="rightArrow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 err="1">
                  <a:solidFill>
                    <a:schemeClr val="tx1"/>
                  </a:solidFill>
                </a:rPr>
                <a:t>msg.header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82EED7F3-E6B8-43AF-B5CA-8C54925F09A7}"/>
                </a:ext>
              </a:extLst>
            </p:cNvPr>
            <p:cNvSpPr/>
            <p:nvPr/>
          </p:nvSpPr>
          <p:spPr>
            <a:xfrm>
              <a:off x="6317150" y="4466265"/>
              <a:ext cx="171562" cy="181677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>
                  <a:solidFill>
                    <a:schemeClr val="tx1"/>
                  </a:solidFill>
                </a:rPr>
                <a:t>1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6E839A0F-67E9-44E5-AB31-4B6386AE229F}"/>
              </a:ext>
            </a:extLst>
          </p:cNvPr>
          <p:cNvGrpSpPr/>
          <p:nvPr/>
        </p:nvGrpSpPr>
        <p:grpSpPr>
          <a:xfrm>
            <a:off x="7411355" y="1309489"/>
            <a:ext cx="1148777" cy="303371"/>
            <a:chOff x="6282987" y="4774724"/>
            <a:chExt cx="1148777" cy="303371"/>
          </a:xfrm>
          <a:solidFill>
            <a:srgbClr val="92F69C"/>
          </a:solidFill>
        </p:grpSpPr>
        <p:sp>
          <p:nvSpPr>
            <p:cNvPr id="30" name="Flecha: a la derecha 29">
              <a:extLst>
                <a:ext uri="{FF2B5EF4-FFF2-40B4-BE49-F238E27FC236}">
                  <a16:creationId xmlns:a16="http://schemas.microsoft.com/office/drawing/2014/main" id="{7D81EC0D-3529-4990-A0FD-078CADFB907F}"/>
                </a:ext>
              </a:extLst>
            </p:cNvPr>
            <p:cNvSpPr/>
            <p:nvPr/>
          </p:nvSpPr>
          <p:spPr>
            <a:xfrm>
              <a:off x="6549370" y="4774724"/>
              <a:ext cx="882394" cy="303371"/>
            </a:xfrm>
            <a:prstGeom prst="rightArrow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 err="1">
                  <a:solidFill>
                    <a:schemeClr val="tx1"/>
                  </a:solidFill>
                </a:rPr>
                <a:t>msg.enter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99E3C745-9648-4ACE-8B5B-3CA8E0A28D18}"/>
                </a:ext>
              </a:extLst>
            </p:cNvPr>
            <p:cNvSpPr/>
            <p:nvPr/>
          </p:nvSpPr>
          <p:spPr>
            <a:xfrm>
              <a:off x="6282987" y="4835570"/>
              <a:ext cx="186921" cy="181677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>
                  <a:solidFill>
                    <a:schemeClr val="tx1"/>
                  </a:solidFill>
                </a:rPr>
                <a:t>2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69DBF028-4FFB-4CE6-80E4-46A3F40B5785}"/>
              </a:ext>
            </a:extLst>
          </p:cNvPr>
          <p:cNvGrpSpPr/>
          <p:nvPr/>
        </p:nvGrpSpPr>
        <p:grpSpPr>
          <a:xfrm>
            <a:off x="8696916" y="1012496"/>
            <a:ext cx="1858672" cy="553998"/>
            <a:chOff x="7619998" y="4372113"/>
            <a:chExt cx="1858672" cy="553998"/>
          </a:xfrm>
          <a:solidFill>
            <a:schemeClr val="accent5">
              <a:lumMod val="75000"/>
            </a:schemeClr>
          </a:solidFill>
        </p:grpSpPr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35F4159D-5D07-4CEF-920E-6B8E595A4170}"/>
                </a:ext>
              </a:extLst>
            </p:cNvPr>
            <p:cNvSpPr txBox="1"/>
            <p:nvPr/>
          </p:nvSpPr>
          <p:spPr>
            <a:xfrm>
              <a:off x="7619998" y="4372113"/>
              <a:ext cx="1858672" cy="553998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dirty="0"/>
                <a:t>ENTRENAMIENTO</a:t>
              </a:r>
            </a:p>
            <a:p>
              <a:pPr algn="ctr"/>
              <a:r>
                <a:rPr lang="es-MX" sz="1000" dirty="0"/>
                <a:t>Método: POST</a:t>
              </a:r>
            </a:p>
            <a:p>
              <a:pPr algn="ctr"/>
              <a:r>
                <a:rPr lang="es-MX" sz="1000" dirty="0"/>
                <a:t>URL de ENTRENAMIENTO</a:t>
              </a:r>
              <a:endParaRPr lang="es-EC" sz="1000" dirty="0"/>
            </a:p>
          </p:txBody>
        </p: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id="{F731AA6C-EE34-4B6A-BAEA-6BEAD4683594}"/>
                </a:ext>
              </a:extLst>
            </p:cNvPr>
            <p:cNvCxnSpPr>
              <a:cxnSpLocks/>
            </p:cNvCxnSpPr>
            <p:nvPr/>
          </p:nvCxnSpPr>
          <p:spPr>
            <a:xfrm>
              <a:off x="7619998" y="4580180"/>
              <a:ext cx="185867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B7C3D7DA-A51F-4005-BA1A-DFB41CA4D39B}"/>
              </a:ext>
            </a:extLst>
          </p:cNvPr>
          <p:cNvGrpSpPr/>
          <p:nvPr/>
        </p:nvGrpSpPr>
        <p:grpSpPr>
          <a:xfrm>
            <a:off x="7426715" y="2155809"/>
            <a:ext cx="1065378" cy="303371"/>
            <a:chOff x="6317150" y="4405419"/>
            <a:chExt cx="1065378" cy="303371"/>
          </a:xfrm>
          <a:solidFill>
            <a:srgbClr val="92F69C"/>
          </a:solidFill>
        </p:grpSpPr>
        <p:sp>
          <p:nvSpPr>
            <p:cNvPr id="57" name="Flecha: a la derecha 56">
              <a:extLst>
                <a:ext uri="{FF2B5EF4-FFF2-40B4-BE49-F238E27FC236}">
                  <a16:creationId xmlns:a16="http://schemas.microsoft.com/office/drawing/2014/main" id="{1B8401C6-7A98-4756-B318-41727B582652}"/>
                </a:ext>
              </a:extLst>
            </p:cNvPr>
            <p:cNvSpPr/>
            <p:nvPr/>
          </p:nvSpPr>
          <p:spPr>
            <a:xfrm>
              <a:off x="6549370" y="4405419"/>
              <a:ext cx="833158" cy="303371"/>
            </a:xfrm>
            <a:prstGeom prst="rightArrow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 err="1">
                  <a:solidFill>
                    <a:schemeClr val="tx1"/>
                  </a:solidFill>
                </a:rPr>
                <a:t>msg.header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  <p:sp>
          <p:nvSpPr>
            <p:cNvPr id="58" name="Elipse 57">
              <a:extLst>
                <a:ext uri="{FF2B5EF4-FFF2-40B4-BE49-F238E27FC236}">
                  <a16:creationId xmlns:a16="http://schemas.microsoft.com/office/drawing/2014/main" id="{91964333-FEB7-4B46-BC5A-ECED0B0C3CEA}"/>
                </a:ext>
              </a:extLst>
            </p:cNvPr>
            <p:cNvSpPr/>
            <p:nvPr/>
          </p:nvSpPr>
          <p:spPr>
            <a:xfrm>
              <a:off x="6317150" y="4466265"/>
              <a:ext cx="171562" cy="181677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>
                  <a:solidFill>
                    <a:schemeClr val="tx1"/>
                  </a:solidFill>
                </a:rPr>
                <a:t>1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upo 58">
            <a:extLst>
              <a:ext uri="{FF2B5EF4-FFF2-40B4-BE49-F238E27FC236}">
                <a16:creationId xmlns:a16="http://schemas.microsoft.com/office/drawing/2014/main" id="{28967A29-75E6-47D1-A951-596CE4304352}"/>
              </a:ext>
            </a:extLst>
          </p:cNvPr>
          <p:cNvGrpSpPr/>
          <p:nvPr/>
        </p:nvGrpSpPr>
        <p:grpSpPr>
          <a:xfrm>
            <a:off x="7419035" y="2520026"/>
            <a:ext cx="1148777" cy="303371"/>
            <a:chOff x="6282987" y="4774724"/>
            <a:chExt cx="1148777" cy="303371"/>
          </a:xfrm>
          <a:solidFill>
            <a:srgbClr val="92F69C"/>
          </a:solidFill>
        </p:grpSpPr>
        <p:sp>
          <p:nvSpPr>
            <p:cNvPr id="60" name="Flecha: a la derecha 59">
              <a:extLst>
                <a:ext uri="{FF2B5EF4-FFF2-40B4-BE49-F238E27FC236}">
                  <a16:creationId xmlns:a16="http://schemas.microsoft.com/office/drawing/2014/main" id="{FA8B96D8-74E7-4DA8-9420-1E77B63F3C0C}"/>
                </a:ext>
              </a:extLst>
            </p:cNvPr>
            <p:cNvSpPr/>
            <p:nvPr/>
          </p:nvSpPr>
          <p:spPr>
            <a:xfrm>
              <a:off x="6549370" y="4774724"/>
              <a:ext cx="882394" cy="303371"/>
            </a:xfrm>
            <a:prstGeom prst="rightArrow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>
                  <a:solidFill>
                    <a:schemeClr val="tx1"/>
                  </a:solidFill>
                </a:rPr>
                <a:t>Atributo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ED0C5FCD-36D9-43D6-9287-1BF620A77598}"/>
                </a:ext>
              </a:extLst>
            </p:cNvPr>
            <p:cNvSpPr/>
            <p:nvPr/>
          </p:nvSpPr>
          <p:spPr>
            <a:xfrm>
              <a:off x="6282987" y="4835570"/>
              <a:ext cx="186921" cy="181677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>
                  <a:solidFill>
                    <a:schemeClr val="tx1"/>
                  </a:solidFill>
                </a:rPr>
                <a:t>2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51D4ABB5-C904-447F-B1F2-DF78AB363228}"/>
              </a:ext>
            </a:extLst>
          </p:cNvPr>
          <p:cNvGrpSpPr/>
          <p:nvPr/>
        </p:nvGrpSpPr>
        <p:grpSpPr>
          <a:xfrm>
            <a:off x="8718402" y="1985025"/>
            <a:ext cx="1866352" cy="861774"/>
            <a:chOff x="7792187" y="4234321"/>
            <a:chExt cx="1866352" cy="861774"/>
          </a:xfrm>
          <a:solidFill>
            <a:schemeClr val="accent5">
              <a:lumMod val="75000"/>
            </a:schemeClr>
          </a:solidFill>
        </p:grpSpPr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DC3E96D5-AC18-4594-8D4C-C848C9443A2A}"/>
                </a:ext>
              </a:extLst>
            </p:cNvPr>
            <p:cNvSpPr txBox="1"/>
            <p:nvPr/>
          </p:nvSpPr>
          <p:spPr>
            <a:xfrm>
              <a:off x="7799867" y="4234321"/>
              <a:ext cx="1858672" cy="861774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dirty="0"/>
                <a:t>OBTENER PERSON GROUP</a:t>
              </a:r>
            </a:p>
            <a:p>
              <a:pPr algn="ctr"/>
              <a:r>
                <a:rPr lang="es-MX" sz="1000" dirty="0"/>
                <a:t>Método: POST</a:t>
              </a:r>
            </a:p>
            <a:p>
              <a:pPr algn="ctr"/>
              <a:r>
                <a:rPr lang="es-MX" sz="1000" dirty="0"/>
                <a:t>URL de OBTENER PERSON GROUP</a:t>
              </a:r>
              <a:endParaRPr lang="es-EC" sz="1000" dirty="0"/>
            </a:p>
          </p:txBody>
        </p:sp>
        <p:cxnSp>
          <p:nvCxnSpPr>
            <p:cNvPr id="64" name="Conector recto 63">
              <a:extLst>
                <a:ext uri="{FF2B5EF4-FFF2-40B4-BE49-F238E27FC236}">
                  <a16:creationId xmlns:a16="http://schemas.microsoft.com/office/drawing/2014/main" id="{1E08CFA4-6FE6-4A0F-BA39-DB69AF8584B6}"/>
                </a:ext>
              </a:extLst>
            </p:cNvPr>
            <p:cNvCxnSpPr>
              <a:cxnSpLocks/>
            </p:cNvCxnSpPr>
            <p:nvPr/>
          </p:nvCxnSpPr>
          <p:spPr>
            <a:xfrm>
              <a:off x="7792187" y="4561107"/>
              <a:ext cx="185867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7A276FA7-FDBB-4C52-8622-2B50F3D339CC}"/>
              </a:ext>
            </a:extLst>
          </p:cNvPr>
          <p:cNvGrpSpPr/>
          <p:nvPr/>
        </p:nvGrpSpPr>
        <p:grpSpPr>
          <a:xfrm>
            <a:off x="10784142" y="2225707"/>
            <a:ext cx="1258637" cy="303371"/>
            <a:chOff x="6326084" y="4364075"/>
            <a:chExt cx="1360629" cy="303371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66" name="Flecha: a la derecha 65">
              <a:extLst>
                <a:ext uri="{FF2B5EF4-FFF2-40B4-BE49-F238E27FC236}">
                  <a16:creationId xmlns:a16="http://schemas.microsoft.com/office/drawing/2014/main" id="{21027D6D-C8AB-472F-9FC4-36C5F4A63D4D}"/>
                </a:ext>
              </a:extLst>
            </p:cNvPr>
            <p:cNvSpPr/>
            <p:nvPr/>
          </p:nvSpPr>
          <p:spPr>
            <a:xfrm>
              <a:off x="6602095" y="4364075"/>
              <a:ext cx="1084618" cy="303371"/>
            </a:xfrm>
            <a:prstGeom prst="rightArrow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 err="1">
                  <a:solidFill>
                    <a:schemeClr val="tx1"/>
                  </a:solidFill>
                </a:rPr>
                <a:t>msg.entrada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C8721D7E-980E-4912-B49C-167BE2B369DB}"/>
                </a:ext>
              </a:extLst>
            </p:cNvPr>
            <p:cNvSpPr/>
            <p:nvPr/>
          </p:nvSpPr>
          <p:spPr>
            <a:xfrm>
              <a:off x="6326084" y="4408393"/>
              <a:ext cx="206035" cy="192617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>
                  <a:solidFill>
                    <a:schemeClr val="tx1"/>
                  </a:solidFill>
                </a:rPr>
                <a:t>3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id="{FA9384F1-F321-4511-8AB7-24F545E409F0}"/>
              </a:ext>
            </a:extLst>
          </p:cNvPr>
          <p:cNvGrpSpPr/>
          <p:nvPr/>
        </p:nvGrpSpPr>
        <p:grpSpPr>
          <a:xfrm>
            <a:off x="9656090" y="3279903"/>
            <a:ext cx="1982042" cy="303371"/>
            <a:chOff x="7316986" y="5272787"/>
            <a:chExt cx="1982042" cy="303371"/>
          </a:xfrm>
          <a:solidFill>
            <a:srgbClr val="92F69C"/>
          </a:solidFill>
        </p:grpSpPr>
        <p:sp>
          <p:nvSpPr>
            <p:cNvPr id="69" name="Rectángulo 68">
              <a:extLst>
                <a:ext uri="{FF2B5EF4-FFF2-40B4-BE49-F238E27FC236}">
                  <a16:creationId xmlns:a16="http://schemas.microsoft.com/office/drawing/2014/main" id="{E0847019-17C6-4A8A-B264-2CBB41588E18}"/>
                </a:ext>
              </a:extLst>
            </p:cNvPr>
            <p:cNvSpPr/>
            <p:nvPr/>
          </p:nvSpPr>
          <p:spPr>
            <a:xfrm>
              <a:off x="7591421" y="5272787"/>
              <a:ext cx="1707607" cy="303371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800" dirty="0" err="1">
                  <a:solidFill>
                    <a:schemeClr val="tx1"/>
                  </a:solidFill>
                </a:rPr>
                <a:t>PersonGroupId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E7C67A04-1471-422B-B1A8-B571F433388C}"/>
                </a:ext>
              </a:extLst>
            </p:cNvPr>
            <p:cNvSpPr/>
            <p:nvPr/>
          </p:nvSpPr>
          <p:spPr>
            <a:xfrm>
              <a:off x="7316986" y="5332590"/>
              <a:ext cx="208893" cy="219681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>
                  <a:solidFill>
                    <a:schemeClr val="tx1"/>
                  </a:solidFill>
                </a:rPr>
                <a:t>2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17DD52FA-55BD-4524-80EA-FD0046FA5D23}"/>
              </a:ext>
            </a:extLst>
          </p:cNvPr>
          <p:cNvGrpSpPr/>
          <p:nvPr/>
        </p:nvGrpSpPr>
        <p:grpSpPr>
          <a:xfrm>
            <a:off x="7354537" y="3275506"/>
            <a:ext cx="1982042" cy="303371"/>
            <a:chOff x="7316986" y="5272787"/>
            <a:chExt cx="1982042" cy="303371"/>
          </a:xfrm>
          <a:solidFill>
            <a:srgbClr val="92F69C"/>
          </a:solidFill>
        </p:grpSpPr>
        <p:sp>
          <p:nvSpPr>
            <p:cNvPr id="75" name="Rectángulo 74">
              <a:extLst>
                <a:ext uri="{FF2B5EF4-FFF2-40B4-BE49-F238E27FC236}">
                  <a16:creationId xmlns:a16="http://schemas.microsoft.com/office/drawing/2014/main" id="{79779F6C-9FE6-4F11-A3DA-2C4E6C1C3FBE}"/>
                </a:ext>
              </a:extLst>
            </p:cNvPr>
            <p:cNvSpPr/>
            <p:nvPr/>
          </p:nvSpPr>
          <p:spPr>
            <a:xfrm>
              <a:off x="7591421" y="5272787"/>
              <a:ext cx="1707607" cy="303371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8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content-type</a:t>
              </a:r>
              <a:r>
                <a:rPr lang="es-ES" sz="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: </a:t>
              </a:r>
              <a:r>
                <a:rPr lang="es-ES" sz="8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application</a:t>
              </a:r>
              <a:r>
                <a:rPr lang="es-ES" sz="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/</a:t>
              </a:r>
              <a:r>
                <a:rPr lang="es-ES" sz="8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json</a:t>
              </a:r>
              <a:endParaRPr lang="es-ES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r>
                <a:rPr lang="es-EC" sz="800" dirty="0" err="1">
                  <a:solidFill>
                    <a:schemeClr val="tx1"/>
                  </a:solidFill>
                </a:rPr>
                <a:t>Ocp</a:t>
              </a:r>
              <a:r>
                <a:rPr lang="es-EC" sz="800" dirty="0">
                  <a:solidFill>
                    <a:schemeClr val="tx1"/>
                  </a:solidFill>
                </a:rPr>
                <a:t>-</a:t>
              </a:r>
              <a:r>
                <a:rPr lang="es-EC" sz="800" dirty="0" err="1">
                  <a:solidFill>
                    <a:schemeClr val="tx1"/>
                  </a:solidFill>
                </a:rPr>
                <a:t>Apim</a:t>
              </a:r>
              <a:r>
                <a:rPr lang="es-EC" sz="800" dirty="0">
                  <a:solidFill>
                    <a:schemeClr val="tx1"/>
                  </a:solidFill>
                </a:rPr>
                <a:t>-</a:t>
              </a:r>
              <a:r>
                <a:rPr lang="es-EC" sz="800" dirty="0" err="1">
                  <a:solidFill>
                    <a:schemeClr val="tx1"/>
                  </a:solidFill>
                </a:rPr>
                <a:t>Subscription</a:t>
              </a:r>
              <a:r>
                <a:rPr lang="es-EC" sz="800" dirty="0">
                  <a:solidFill>
                    <a:schemeClr val="tx1"/>
                  </a:solidFill>
                </a:rPr>
                <a:t>-Key</a:t>
              </a:r>
            </a:p>
          </p:txBody>
        </p:sp>
        <p:sp>
          <p:nvSpPr>
            <p:cNvPr id="76" name="Elipse 75">
              <a:extLst>
                <a:ext uri="{FF2B5EF4-FFF2-40B4-BE49-F238E27FC236}">
                  <a16:creationId xmlns:a16="http://schemas.microsoft.com/office/drawing/2014/main" id="{22388F53-DE14-42C7-A50B-4D74FF058F30}"/>
                </a:ext>
              </a:extLst>
            </p:cNvPr>
            <p:cNvSpPr/>
            <p:nvPr/>
          </p:nvSpPr>
          <p:spPr>
            <a:xfrm>
              <a:off x="7316986" y="5332590"/>
              <a:ext cx="208893" cy="219681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>
                  <a:solidFill>
                    <a:schemeClr val="tx1"/>
                  </a:solidFill>
                </a:rPr>
                <a:t>1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</p:grpSp>
      <p:sp>
        <p:nvSpPr>
          <p:cNvPr id="79" name="Marcador de contenido 1">
            <a:extLst>
              <a:ext uri="{FF2B5EF4-FFF2-40B4-BE49-F238E27FC236}">
                <a16:creationId xmlns:a16="http://schemas.microsoft.com/office/drawing/2014/main" id="{0B898D74-D256-44E3-8471-667D7EB422CA}"/>
              </a:ext>
            </a:extLst>
          </p:cNvPr>
          <p:cNvSpPr txBox="1">
            <a:spLocks/>
          </p:cNvSpPr>
          <p:nvPr/>
        </p:nvSpPr>
        <p:spPr>
          <a:xfrm>
            <a:off x="0" y="913272"/>
            <a:ext cx="12044361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es-MX" sz="1800" kern="0" dirty="0">
                <a:solidFill>
                  <a:schemeClr val="tx1"/>
                </a:solidFill>
              </a:rPr>
              <a:t>Verificación de datos de entrada y Entrenamiento de Grupo</a:t>
            </a:r>
          </a:p>
          <a:p>
            <a:pPr lvl="1"/>
            <a:endParaRPr lang="es-MX" kern="0" dirty="0">
              <a:solidFill>
                <a:schemeClr val="tx1"/>
              </a:solidFill>
            </a:endParaRPr>
          </a:p>
          <a:p>
            <a:pPr lvl="1"/>
            <a:endParaRPr lang="es-MX" kern="0" dirty="0">
              <a:solidFill>
                <a:schemeClr val="tx1"/>
              </a:solidFill>
            </a:endParaRPr>
          </a:p>
          <a:p>
            <a:pPr lvl="1"/>
            <a:endParaRPr lang="es-MX" kern="0" dirty="0">
              <a:solidFill>
                <a:schemeClr val="tx1"/>
              </a:solidFill>
            </a:endParaRPr>
          </a:p>
          <a:p>
            <a:pPr marL="457200" lvl="1" indent="0">
              <a:buFontTx/>
              <a:buNone/>
            </a:pPr>
            <a:endParaRPr lang="es-MX" kern="0" dirty="0">
              <a:solidFill>
                <a:schemeClr val="tx1"/>
              </a:solidFill>
            </a:endParaRPr>
          </a:p>
          <a:p>
            <a:pPr marL="457200" lvl="1" indent="0">
              <a:buFontTx/>
              <a:buNone/>
            </a:pPr>
            <a:endParaRPr lang="es-MX" kern="0" dirty="0">
              <a:solidFill>
                <a:schemeClr val="tx1"/>
              </a:solidFill>
            </a:endParaRPr>
          </a:p>
          <a:p>
            <a:pPr marL="457200" lvl="1" indent="0">
              <a:buFontTx/>
              <a:buNone/>
            </a:pPr>
            <a:endParaRPr lang="es-MX" kern="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s-MX" sz="1800" kern="0" dirty="0">
                <a:solidFill>
                  <a:schemeClr val="tx1"/>
                </a:solidFill>
              </a:rPr>
              <a:t>Identificación de rostros</a:t>
            </a:r>
          </a:p>
          <a:p>
            <a:pPr marL="457200" lvl="1" indent="0">
              <a:buFontTx/>
              <a:buNone/>
            </a:pPr>
            <a:endParaRPr lang="es-EC" kern="0" dirty="0">
              <a:solidFill>
                <a:schemeClr val="tx1"/>
              </a:solidFill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43D566DB-3786-4C20-8CAA-D844AEFF244C}"/>
              </a:ext>
            </a:extLst>
          </p:cNvPr>
          <p:cNvSpPr txBox="1"/>
          <p:nvPr/>
        </p:nvSpPr>
        <p:spPr>
          <a:xfrm>
            <a:off x="50800" y="6273224"/>
            <a:ext cx="111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/>
              <a:t>13</a:t>
            </a:r>
          </a:p>
        </p:txBody>
      </p:sp>
      <p:pic>
        <p:nvPicPr>
          <p:cNvPr id="81" name="Picture 2" descr="Universidad de las Fuerzas Armadas ESPE - La Facultad de Ingeniería  Electrónica fue creada mediante orden No. 770207-OGE-1-a, del 25 de abril  de 1977 e inicia sus labores en octubre del mismo">
            <a:extLst>
              <a:ext uri="{FF2B5EF4-FFF2-40B4-BE49-F238E27FC236}">
                <a16:creationId xmlns:a16="http://schemas.microsoft.com/office/drawing/2014/main" id="{D1A13334-6CB7-4FCA-8F91-67FADAFDD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134" y="0"/>
            <a:ext cx="1192866" cy="11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75688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C329D41-7637-4612-9F83-349148DE63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3199" y="1327027"/>
            <a:ext cx="5453063" cy="933450"/>
          </a:xfrm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5029D1A8-3423-4E8D-A76A-FC9946FE9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87" y="1931"/>
            <a:ext cx="10972800" cy="1143000"/>
          </a:xfrm>
        </p:spPr>
        <p:txBody>
          <a:bodyPr/>
          <a:lstStyle/>
          <a:p>
            <a:pPr algn="l"/>
            <a:r>
              <a:rPr lang="es-EC" b="0" dirty="0">
                <a:solidFill>
                  <a:schemeClr val="tx1"/>
                </a:solidFill>
              </a:rPr>
              <a:t>Implementación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E3CD70DD-985F-4115-9C42-9E5FCBA0C318}"/>
              </a:ext>
            </a:extLst>
          </p:cNvPr>
          <p:cNvGrpSpPr/>
          <p:nvPr/>
        </p:nvGrpSpPr>
        <p:grpSpPr>
          <a:xfrm>
            <a:off x="7303673" y="1152025"/>
            <a:ext cx="1065378" cy="303371"/>
            <a:chOff x="6317150" y="4405419"/>
            <a:chExt cx="1065378" cy="303371"/>
          </a:xfrm>
          <a:solidFill>
            <a:srgbClr val="92F69C"/>
          </a:solidFill>
        </p:grpSpPr>
        <p:sp>
          <p:nvSpPr>
            <p:cNvPr id="7" name="Flecha: a la derecha 6">
              <a:extLst>
                <a:ext uri="{FF2B5EF4-FFF2-40B4-BE49-F238E27FC236}">
                  <a16:creationId xmlns:a16="http://schemas.microsoft.com/office/drawing/2014/main" id="{500AD1E6-D838-4182-A841-7B62BCBD840D}"/>
                </a:ext>
              </a:extLst>
            </p:cNvPr>
            <p:cNvSpPr/>
            <p:nvPr/>
          </p:nvSpPr>
          <p:spPr>
            <a:xfrm>
              <a:off x="6549370" y="4405419"/>
              <a:ext cx="833158" cy="303371"/>
            </a:xfrm>
            <a:prstGeom prst="rightArrow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 err="1">
                  <a:solidFill>
                    <a:schemeClr val="tx1"/>
                  </a:solidFill>
                </a:rPr>
                <a:t>msg.header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A7452A29-652A-4F71-ACD0-F6E6394BAEB6}"/>
                </a:ext>
              </a:extLst>
            </p:cNvPr>
            <p:cNvSpPr/>
            <p:nvPr/>
          </p:nvSpPr>
          <p:spPr>
            <a:xfrm>
              <a:off x="6317150" y="4466265"/>
              <a:ext cx="171562" cy="181677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>
                  <a:solidFill>
                    <a:schemeClr val="tx1"/>
                  </a:solidFill>
                </a:rPr>
                <a:t>1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D3495680-4960-4113-94AB-440F71412DA5}"/>
              </a:ext>
            </a:extLst>
          </p:cNvPr>
          <p:cNvGrpSpPr/>
          <p:nvPr/>
        </p:nvGrpSpPr>
        <p:grpSpPr>
          <a:xfrm>
            <a:off x="7295993" y="1516242"/>
            <a:ext cx="1148777" cy="303371"/>
            <a:chOff x="6282987" y="4774724"/>
            <a:chExt cx="1148777" cy="303371"/>
          </a:xfrm>
          <a:solidFill>
            <a:srgbClr val="92F69C"/>
          </a:solidFill>
        </p:grpSpPr>
        <p:sp>
          <p:nvSpPr>
            <p:cNvPr id="10" name="Flecha: a la derecha 9">
              <a:extLst>
                <a:ext uri="{FF2B5EF4-FFF2-40B4-BE49-F238E27FC236}">
                  <a16:creationId xmlns:a16="http://schemas.microsoft.com/office/drawing/2014/main" id="{6D06A206-F4CC-40C8-8137-B86125B210ED}"/>
                </a:ext>
              </a:extLst>
            </p:cNvPr>
            <p:cNvSpPr/>
            <p:nvPr/>
          </p:nvSpPr>
          <p:spPr>
            <a:xfrm>
              <a:off x="6549370" y="4774724"/>
              <a:ext cx="882394" cy="303371"/>
            </a:xfrm>
            <a:prstGeom prst="rightArrow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800" dirty="0">
                  <a:solidFill>
                    <a:schemeClr val="tx1"/>
                  </a:solidFill>
                </a:rPr>
                <a:t>Atributos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12C52FEC-2028-4B7D-AE85-888988BCCE5C}"/>
                </a:ext>
              </a:extLst>
            </p:cNvPr>
            <p:cNvSpPr/>
            <p:nvPr/>
          </p:nvSpPr>
          <p:spPr>
            <a:xfrm>
              <a:off x="6282987" y="4835570"/>
              <a:ext cx="186921" cy="181677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>
                  <a:solidFill>
                    <a:schemeClr val="tx1"/>
                  </a:solidFill>
                </a:rPr>
                <a:t>2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2A9B6913-A3E5-4371-BDE3-EC3C81654E91}"/>
              </a:ext>
            </a:extLst>
          </p:cNvPr>
          <p:cNvGrpSpPr/>
          <p:nvPr/>
        </p:nvGrpSpPr>
        <p:grpSpPr>
          <a:xfrm>
            <a:off x="7295993" y="2111060"/>
            <a:ext cx="1982042" cy="303371"/>
            <a:chOff x="7316986" y="5272787"/>
            <a:chExt cx="1982042" cy="303371"/>
          </a:xfrm>
          <a:solidFill>
            <a:srgbClr val="92F69C"/>
          </a:solidFill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DE631654-B3F5-4C15-BF47-BC558B47FBCC}"/>
                </a:ext>
              </a:extLst>
            </p:cNvPr>
            <p:cNvSpPr/>
            <p:nvPr/>
          </p:nvSpPr>
          <p:spPr>
            <a:xfrm>
              <a:off x="7591421" y="5272787"/>
              <a:ext cx="1707607" cy="303371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8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content-type</a:t>
              </a:r>
              <a:r>
                <a:rPr lang="es-ES" sz="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: </a:t>
              </a:r>
              <a:r>
                <a:rPr lang="es-ES" sz="8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application</a:t>
              </a:r>
              <a:r>
                <a:rPr lang="es-ES" sz="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/</a:t>
              </a:r>
              <a:r>
                <a:rPr lang="es-ES" sz="8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json</a:t>
              </a:r>
              <a:endParaRPr lang="es-ES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r>
                <a:rPr lang="es-EC" sz="800" dirty="0" err="1">
                  <a:solidFill>
                    <a:schemeClr val="tx1"/>
                  </a:solidFill>
                </a:rPr>
                <a:t>Ocp</a:t>
              </a:r>
              <a:r>
                <a:rPr lang="es-EC" sz="800" dirty="0">
                  <a:solidFill>
                    <a:schemeClr val="tx1"/>
                  </a:solidFill>
                </a:rPr>
                <a:t>-</a:t>
              </a:r>
              <a:r>
                <a:rPr lang="es-EC" sz="800" dirty="0" err="1">
                  <a:solidFill>
                    <a:schemeClr val="tx1"/>
                  </a:solidFill>
                </a:rPr>
                <a:t>Apim</a:t>
              </a:r>
              <a:r>
                <a:rPr lang="es-EC" sz="800" dirty="0">
                  <a:solidFill>
                    <a:schemeClr val="tx1"/>
                  </a:solidFill>
                </a:rPr>
                <a:t>-</a:t>
              </a:r>
              <a:r>
                <a:rPr lang="es-EC" sz="800" dirty="0" err="1">
                  <a:solidFill>
                    <a:schemeClr val="tx1"/>
                  </a:solidFill>
                </a:rPr>
                <a:t>Subscription</a:t>
              </a:r>
              <a:r>
                <a:rPr lang="es-EC" sz="800" dirty="0">
                  <a:solidFill>
                    <a:schemeClr val="tx1"/>
                  </a:solidFill>
                </a:rPr>
                <a:t>-Key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9ACA8D4C-2C0F-4243-B943-EA9A555B7D3D}"/>
                </a:ext>
              </a:extLst>
            </p:cNvPr>
            <p:cNvSpPr/>
            <p:nvPr/>
          </p:nvSpPr>
          <p:spPr>
            <a:xfrm>
              <a:off x="7316986" y="5332590"/>
              <a:ext cx="208893" cy="219681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>
                  <a:solidFill>
                    <a:schemeClr val="tx1"/>
                  </a:solidFill>
                </a:rPr>
                <a:t>1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BBDC6130-C3C4-47A0-9675-0B420C5F5EBF}"/>
              </a:ext>
            </a:extLst>
          </p:cNvPr>
          <p:cNvGrpSpPr/>
          <p:nvPr/>
        </p:nvGrpSpPr>
        <p:grpSpPr>
          <a:xfrm>
            <a:off x="8581554" y="1090355"/>
            <a:ext cx="1858672" cy="707886"/>
            <a:chOff x="7619998" y="4372113"/>
            <a:chExt cx="1858672" cy="707886"/>
          </a:xfrm>
          <a:solidFill>
            <a:schemeClr val="accent5">
              <a:lumMod val="75000"/>
            </a:schemeClr>
          </a:solidFill>
        </p:grpSpPr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CE6F35B2-09FC-4C8E-B09B-3EC09E8DB51A}"/>
                </a:ext>
              </a:extLst>
            </p:cNvPr>
            <p:cNvSpPr txBox="1"/>
            <p:nvPr/>
          </p:nvSpPr>
          <p:spPr>
            <a:xfrm>
              <a:off x="7619998" y="4372113"/>
              <a:ext cx="1858672" cy="707886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sz="1000" dirty="0"/>
                <a:t>IDENTIFICAR ROSTROS</a:t>
              </a:r>
            </a:p>
            <a:p>
              <a:pPr algn="ctr"/>
              <a:r>
                <a:rPr lang="es-MX" sz="1000" dirty="0"/>
                <a:t>Método: POST</a:t>
              </a:r>
            </a:p>
            <a:p>
              <a:pPr algn="ctr"/>
              <a:r>
                <a:rPr lang="es-MX" sz="1000" dirty="0"/>
                <a:t>URL de IDENTIFIAR ROSTROS </a:t>
              </a:r>
              <a:endParaRPr lang="es-EC" sz="1000" dirty="0"/>
            </a:p>
          </p:txBody>
        </p: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23297866-D650-433F-9E55-E5E549A7A785}"/>
                </a:ext>
              </a:extLst>
            </p:cNvPr>
            <p:cNvCxnSpPr>
              <a:cxnSpLocks/>
            </p:cNvCxnSpPr>
            <p:nvPr/>
          </p:nvCxnSpPr>
          <p:spPr>
            <a:xfrm>
              <a:off x="7619998" y="4580180"/>
              <a:ext cx="185867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2357558D-3E1B-4C36-99C8-6E43AF862798}"/>
              </a:ext>
            </a:extLst>
          </p:cNvPr>
          <p:cNvGrpSpPr/>
          <p:nvPr/>
        </p:nvGrpSpPr>
        <p:grpSpPr>
          <a:xfrm>
            <a:off x="10602063" y="1242862"/>
            <a:ext cx="1297042" cy="515901"/>
            <a:chOff x="6389671" y="4364075"/>
            <a:chExt cx="1297042" cy="303371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9" name="Flecha: a la derecha 18">
              <a:extLst>
                <a:ext uri="{FF2B5EF4-FFF2-40B4-BE49-F238E27FC236}">
                  <a16:creationId xmlns:a16="http://schemas.microsoft.com/office/drawing/2014/main" id="{E56C9ED0-A071-4596-A79F-F8AF11FB061C}"/>
                </a:ext>
              </a:extLst>
            </p:cNvPr>
            <p:cNvSpPr/>
            <p:nvPr/>
          </p:nvSpPr>
          <p:spPr>
            <a:xfrm>
              <a:off x="6602095" y="4364075"/>
              <a:ext cx="1084618" cy="303371"/>
            </a:xfrm>
            <a:prstGeom prst="rightArrow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 err="1">
                  <a:solidFill>
                    <a:schemeClr val="tx1"/>
                  </a:solidFill>
                </a:rPr>
                <a:t>msg.personId</a:t>
              </a:r>
              <a:endParaRPr lang="es-MX" sz="800" dirty="0">
                <a:solidFill>
                  <a:schemeClr val="tx1"/>
                </a:solidFill>
              </a:endParaRPr>
            </a:p>
            <a:p>
              <a:pPr algn="ctr"/>
              <a:r>
                <a:rPr lang="es-MX" sz="800" dirty="0" err="1">
                  <a:solidFill>
                    <a:schemeClr val="tx1"/>
                  </a:solidFill>
                </a:rPr>
                <a:t>msg.confidence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DA052703-2AFE-43FE-AA8A-E89C3839E3E1}"/>
                </a:ext>
              </a:extLst>
            </p:cNvPr>
            <p:cNvSpPr/>
            <p:nvPr/>
          </p:nvSpPr>
          <p:spPr>
            <a:xfrm>
              <a:off x="6389671" y="4454697"/>
              <a:ext cx="167986" cy="105916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>
                  <a:solidFill>
                    <a:schemeClr val="tx1"/>
                  </a:solidFill>
                </a:rPr>
                <a:t>3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031CC8E5-9F62-4777-A956-5C9251488644}"/>
              </a:ext>
            </a:extLst>
          </p:cNvPr>
          <p:cNvGrpSpPr/>
          <p:nvPr/>
        </p:nvGrpSpPr>
        <p:grpSpPr>
          <a:xfrm>
            <a:off x="9443221" y="2103155"/>
            <a:ext cx="1371266" cy="314644"/>
            <a:chOff x="7297003" y="5272787"/>
            <a:chExt cx="2051261" cy="608878"/>
          </a:xfrm>
          <a:solidFill>
            <a:srgbClr val="92F69C"/>
          </a:solidFill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00216F15-9FDD-4C16-8BE7-CCE76A053F20}"/>
                </a:ext>
              </a:extLst>
            </p:cNvPr>
            <p:cNvSpPr/>
            <p:nvPr/>
          </p:nvSpPr>
          <p:spPr>
            <a:xfrm>
              <a:off x="7591421" y="5272787"/>
              <a:ext cx="1756843" cy="608878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800" dirty="0" err="1">
                  <a:solidFill>
                    <a:schemeClr val="tx1"/>
                  </a:solidFill>
                </a:rPr>
                <a:t>msg.candidates</a:t>
              </a:r>
              <a:endParaRPr lang="es-MX" sz="800" dirty="0">
                <a:solidFill>
                  <a:schemeClr val="tx1"/>
                </a:solidFill>
              </a:endParaRPr>
            </a:p>
            <a:p>
              <a:r>
                <a:rPr lang="es-MX" sz="800" dirty="0" err="1">
                  <a:solidFill>
                    <a:schemeClr val="tx1"/>
                  </a:solidFill>
                </a:rPr>
                <a:t>msg.entrada</a:t>
              </a:r>
              <a:endParaRPr lang="es-MX" sz="800" dirty="0">
                <a:solidFill>
                  <a:schemeClr val="tx1"/>
                </a:solidFill>
              </a:endParaRPr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A5785AAE-6974-4B87-B27A-00A371D91780}"/>
                </a:ext>
              </a:extLst>
            </p:cNvPr>
            <p:cNvSpPr/>
            <p:nvPr/>
          </p:nvSpPr>
          <p:spPr>
            <a:xfrm>
              <a:off x="7297003" y="5453645"/>
              <a:ext cx="241721" cy="322854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>
                  <a:solidFill>
                    <a:schemeClr val="tx1"/>
                  </a:solidFill>
                </a:rPr>
                <a:t>2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Marcador de contenido 1">
            <a:extLst>
              <a:ext uri="{FF2B5EF4-FFF2-40B4-BE49-F238E27FC236}">
                <a16:creationId xmlns:a16="http://schemas.microsoft.com/office/drawing/2014/main" id="{21D86406-94CB-4857-A125-6679E16C2EC3}"/>
              </a:ext>
            </a:extLst>
          </p:cNvPr>
          <p:cNvSpPr txBox="1">
            <a:spLocks/>
          </p:cNvSpPr>
          <p:nvPr/>
        </p:nvSpPr>
        <p:spPr>
          <a:xfrm>
            <a:off x="-145256" y="740639"/>
            <a:ext cx="12044361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lvl="2">
              <a:buFont typeface="Wingdings" panose="05000000000000000000" pitchFamily="2" charset="2"/>
              <a:buChar char="Ø"/>
            </a:pPr>
            <a:r>
              <a:rPr lang="es-MX" sz="1800" kern="0" dirty="0">
                <a:solidFill>
                  <a:schemeClr val="tx1"/>
                </a:solidFill>
              </a:rPr>
              <a:t>Presentación de información</a:t>
            </a:r>
          </a:p>
          <a:p>
            <a:pPr lvl="1"/>
            <a:endParaRPr lang="es-MX" kern="0" dirty="0">
              <a:solidFill>
                <a:schemeClr val="tx1"/>
              </a:solidFill>
            </a:endParaRPr>
          </a:p>
          <a:p>
            <a:pPr lvl="1"/>
            <a:endParaRPr lang="es-MX" kern="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s-MX" kern="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MX" kern="0" dirty="0">
                <a:solidFill>
                  <a:schemeClr val="tx1"/>
                </a:solidFill>
              </a:rPr>
              <a:t>Agregar personas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MX" sz="1800" kern="0" dirty="0">
                <a:solidFill>
                  <a:schemeClr val="tx1"/>
                </a:solidFill>
              </a:rPr>
              <a:t>Captura de Foto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s-MX" sz="1800" dirty="0">
                <a:solidFill>
                  <a:schemeClr val="tx1"/>
                </a:solidFill>
              </a:rPr>
              <a:t>Almacenamiento de imagen en la nube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s-MX" sz="1800" dirty="0">
                <a:solidFill>
                  <a:schemeClr val="tx1"/>
                </a:solidFill>
              </a:rPr>
              <a:t>Crear </a:t>
            </a:r>
            <a:r>
              <a:rPr lang="es-MX" sz="1800" dirty="0" err="1">
                <a:solidFill>
                  <a:schemeClr val="tx1"/>
                </a:solidFill>
              </a:rPr>
              <a:t>Person</a:t>
            </a:r>
            <a:r>
              <a:rPr lang="es-MX" sz="1800" dirty="0">
                <a:solidFill>
                  <a:schemeClr val="tx1"/>
                </a:solidFill>
              </a:rPr>
              <a:t> </a:t>
            </a:r>
            <a:r>
              <a:rPr lang="es-MX" sz="1800" dirty="0" err="1">
                <a:solidFill>
                  <a:schemeClr val="tx1"/>
                </a:solidFill>
              </a:rPr>
              <a:t>Group</a:t>
            </a:r>
            <a:r>
              <a:rPr lang="es-MX" sz="1800" dirty="0">
                <a:solidFill>
                  <a:schemeClr val="tx1"/>
                </a:solidFill>
              </a:rPr>
              <a:t> </a:t>
            </a:r>
          </a:p>
          <a:p>
            <a:pPr marL="914400" lvl="2" indent="0">
              <a:buNone/>
            </a:pPr>
            <a:endParaRPr lang="es-MX" sz="1800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s-MX" kern="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s-MX" kern="0" dirty="0">
              <a:solidFill>
                <a:schemeClr val="tx1"/>
              </a:solidFill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19A20E5A-DD8C-4150-8DC3-C5A18E98A5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82" b="24425"/>
          <a:stretch/>
        </p:blipFill>
        <p:spPr>
          <a:xfrm>
            <a:off x="876965" y="4416763"/>
            <a:ext cx="5272088" cy="1146433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grpSp>
        <p:nvGrpSpPr>
          <p:cNvPr id="48" name="Grupo 47">
            <a:extLst>
              <a:ext uri="{FF2B5EF4-FFF2-40B4-BE49-F238E27FC236}">
                <a16:creationId xmlns:a16="http://schemas.microsoft.com/office/drawing/2014/main" id="{24ADBD0A-1C34-4DFC-9018-59DC56939F57}"/>
              </a:ext>
            </a:extLst>
          </p:cNvPr>
          <p:cNvGrpSpPr/>
          <p:nvPr/>
        </p:nvGrpSpPr>
        <p:grpSpPr>
          <a:xfrm>
            <a:off x="6873414" y="4001342"/>
            <a:ext cx="1065378" cy="303371"/>
            <a:chOff x="6317150" y="4405419"/>
            <a:chExt cx="1065378" cy="303371"/>
          </a:xfrm>
          <a:solidFill>
            <a:srgbClr val="92F69C"/>
          </a:solidFill>
        </p:grpSpPr>
        <p:sp>
          <p:nvSpPr>
            <p:cNvPr id="49" name="Flecha: a la derecha 48">
              <a:extLst>
                <a:ext uri="{FF2B5EF4-FFF2-40B4-BE49-F238E27FC236}">
                  <a16:creationId xmlns:a16="http://schemas.microsoft.com/office/drawing/2014/main" id="{2C18B1BD-8FE4-423E-9573-085B529DF100}"/>
                </a:ext>
              </a:extLst>
            </p:cNvPr>
            <p:cNvSpPr/>
            <p:nvPr/>
          </p:nvSpPr>
          <p:spPr>
            <a:xfrm>
              <a:off x="6549370" y="4405419"/>
              <a:ext cx="833158" cy="303371"/>
            </a:xfrm>
            <a:prstGeom prst="rightArrow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 err="1">
                  <a:solidFill>
                    <a:schemeClr val="tx1"/>
                  </a:solidFill>
                </a:rPr>
                <a:t>msg.header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  <p:sp>
          <p:nvSpPr>
            <p:cNvPr id="50" name="Elipse 49">
              <a:extLst>
                <a:ext uri="{FF2B5EF4-FFF2-40B4-BE49-F238E27FC236}">
                  <a16:creationId xmlns:a16="http://schemas.microsoft.com/office/drawing/2014/main" id="{E4A211B4-4B5C-4248-8188-B0B683CBBB24}"/>
                </a:ext>
              </a:extLst>
            </p:cNvPr>
            <p:cNvSpPr/>
            <p:nvPr/>
          </p:nvSpPr>
          <p:spPr>
            <a:xfrm>
              <a:off x="6317150" y="4466265"/>
              <a:ext cx="171562" cy="181677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>
                  <a:solidFill>
                    <a:schemeClr val="tx1"/>
                  </a:solidFill>
                </a:rPr>
                <a:t>1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0123048B-9C26-4B8D-9914-5AD7290E6317}"/>
              </a:ext>
            </a:extLst>
          </p:cNvPr>
          <p:cNvGrpSpPr/>
          <p:nvPr/>
        </p:nvGrpSpPr>
        <p:grpSpPr>
          <a:xfrm>
            <a:off x="6865734" y="4365559"/>
            <a:ext cx="1148777" cy="303371"/>
            <a:chOff x="6282987" y="4774724"/>
            <a:chExt cx="1148777" cy="303371"/>
          </a:xfrm>
          <a:solidFill>
            <a:srgbClr val="92F69C"/>
          </a:solidFill>
        </p:grpSpPr>
        <p:sp>
          <p:nvSpPr>
            <p:cNvPr id="52" name="Flecha: a la derecha 51">
              <a:extLst>
                <a:ext uri="{FF2B5EF4-FFF2-40B4-BE49-F238E27FC236}">
                  <a16:creationId xmlns:a16="http://schemas.microsoft.com/office/drawing/2014/main" id="{87C45C97-7101-4823-B7A0-DC4F32272F43}"/>
                </a:ext>
              </a:extLst>
            </p:cNvPr>
            <p:cNvSpPr/>
            <p:nvPr/>
          </p:nvSpPr>
          <p:spPr>
            <a:xfrm>
              <a:off x="6549370" y="4774724"/>
              <a:ext cx="882394" cy="303371"/>
            </a:xfrm>
            <a:prstGeom prst="rightArrow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800" dirty="0">
                  <a:solidFill>
                    <a:schemeClr val="tx1"/>
                  </a:solidFill>
                </a:rPr>
                <a:t>msg.payload</a:t>
              </a:r>
            </a:p>
          </p:txBody>
        </p:sp>
        <p:sp>
          <p:nvSpPr>
            <p:cNvPr id="53" name="Elipse 52">
              <a:extLst>
                <a:ext uri="{FF2B5EF4-FFF2-40B4-BE49-F238E27FC236}">
                  <a16:creationId xmlns:a16="http://schemas.microsoft.com/office/drawing/2014/main" id="{992E7CEE-75F2-4E46-A56E-C7124FEF04C0}"/>
                </a:ext>
              </a:extLst>
            </p:cNvPr>
            <p:cNvSpPr/>
            <p:nvPr/>
          </p:nvSpPr>
          <p:spPr>
            <a:xfrm>
              <a:off x="6282987" y="4835570"/>
              <a:ext cx="186921" cy="181677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>
                  <a:solidFill>
                    <a:schemeClr val="tx1"/>
                  </a:solidFill>
                </a:rPr>
                <a:t>2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3C99F7C1-65B9-4F44-9BB7-24100EDCC5BA}"/>
              </a:ext>
            </a:extLst>
          </p:cNvPr>
          <p:cNvGrpSpPr/>
          <p:nvPr/>
        </p:nvGrpSpPr>
        <p:grpSpPr>
          <a:xfrm>
            <a:off x="6869906" y="5173733"/>
            <a:ext cx="1982042" cy="303371"/>
            <a:chOff x="7316986" y="5272787"/>
            <a:chExt cx="1982042" cy="303371"/>
          </a:xfrm>
          <a:solidFill>
            <a:srgbClr val="92F69C"/>
          </a:solidFill>
        </p:grpSpPr>
        <p:sp>
          <p:nvSpPr>
            <p:cNvPr id="55" name="Rectángulo 54">
              <a:extLst>
                <a:ext uri="{FF2B5EF4-FFF2-40B4-BE49-F238E27FC236}">
                  <a16:creationId xmlns:a16="http://schemas.microsoft.com/office/drawing/2014/main" id="{1B1F1F89-22E0-4CF0-9282-EE5C3274B7BA}"/>
                </a:ext>
              </a:extLst>
            </p:cNvPr>
            <p:cNvSpPr/>
            <p:nvPr/>
          </p:nvSpPr>
          <p:spPr>
            <a:xfrm>
              <a:off x="7591421" y="5272787"/>
              <a:ext cx="1707607" cy="303371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8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content-type</a:t>
              </a:r>
              <a:r>
                <a:rPr lang="es-ES" sz="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: </a:t>
              </a:r>
              <a:r>
                <a:rPr lang="es-ES" sz="8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application</a:t>
              </a:r>
              <a:r>
                <a:rPr lang="es-ES" sz="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/</a:t>
              </a:r>
              <a:r>
                <a:rPr lang="es-ES" sz="8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json</a:t>
              </a:r>
              <a:endParaRPr lang="es-ES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r>
                <a:rPr lang="es-EC" sz="800" dirty="0" err="1">
                  <a:solidFill>
                    <a:schemeClr val="tx1"/>
                  </a:solidFill>
                </a:rPr>
                <a:t>Ocp</a:t>
              </a:r>
              <a:r>
                <a:rPr lang="es-EC" sz="800" dirty="0">
                  <a:solidFill>
                    <a:schemeClr val="tx1"/>
                  </a:solidFill>
                </a:rPr>
                <a:t>-</a:t>
              </a:r>
              <a:r>
                <a:rPr lang="es-EC" sz="800" dirty="0" err="1">
                  <a:solidFill>
                    <a:schemeClr val="tx1"/>
                  </a:solidFill>
                </a:rPr>
                <a:t>Apim</a:t>
              </a:r>
              <a:r>
                <a:rPr lang="es-EC" sz="800" dirty="0">
                  <a:solidFill>
                    <a:schemeClr val="tx1"/>
                  </a:solidFill>
                </a:rPr>
                <a:t>-</a:t>
              </a:r>
              <a:r>
                <a:rPr lang="es-EC" sz="800" dirty="0" err="1">
                  <a:solidFill>
                    <a:schemeClr val="tx1"/>
                  </a:solidFill>
                </a:rPr>
                <a:t>Subscription</a:t>
              </a:r>
              <a:r>
                <a:rPr lang="es-EC" sz="800" dirty="0">
                  <a:solidFill>
                    <a:schemeClr val="tx1"/>
                  </a:solidFill>
                </a:rPr>
                <a:t>-Key</a:t>
              </a:r>
            </a:p>
          </p:txBody>
        </p:sp>
        <p:sp>
          <p:nvSpPr>
            <p:cNvPr id="56" name="Elipse 55">
              <a:extLst>
                <a:ext uri="{FF2B5EF4-FFF2-40B4-BE49-F238E27FC236}">
                  <a16:creationId xmlns:a16="http://schemas.microsoft.com/office/drawing/2014/main" id="{2D8421E4-3BE6-42EF-84CD-FE1CA580BD4A}"/>
                </a:ext>
              </a:extLst>
            </p:cNvPr>
            <p:cNvSpPr/>
            <p:nvPr/>
          </p:nvSpPr>
          <p:spPr>
            <a:xfrm>
              <a:off x="7316986" y="5332590"/>
              <a:ext cx="208893" cy="219681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>
                  <a:solidFill>
                    <a:schemeClr val="tx1"/>
                  </a:solidFill>
                </a:rPr>
                <a:t>1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A51F9CB6-1F0D-4248-B04A-5E9F81FA2664}"/>
              </a:ext>
            </a:extLst>
          </p:cNvPr>
          <p:cNvGrpSpPr/>
          <p:nvPr/>
        </p:nvGrpSpPr>
        <p:grpSpPr>
          <a:xfrm>
            <a:off x="8155467" y="4153028"/>
            <a:ext cx="1858672" cy="707886"/>
            <a:chOff x="7619998" y="4372113"/>
            <a:chExt cx="1858672" cy="707886"/>
          </a:xfrm>
          <a:solidFill>
            <a:schemeClr val="accent5">
              <a:lumMod val="75000"/>
            </a:schemeClr>
          </a:solidFill>
        </p:grpSpPr>
        <p:sp>
          <p:nvSpPr>
            <p:cNvPr id="58" name="CuadroTexto 57">
              <a:extLst>
                <a:ext uri="{FF2B5EF4-FFF2-40B4-BE49-F238E27FC236}">
                  <a16:creationId xmlns:a16="http://schemas.microsoft.com/office/drawing/2014/main" id="{B0CBA991-539D-447C-92EF-034548CDE802}"/>
                </a:ext>
              </a:extLst>
            </p:cNvPr>
            <p:cNvSpPr txBox="1"/>
            <p:nvPr/>
          </p:nvSpPr>
          <p:spPr>
            <a:xfrm>
              <a:off x="7619998" y="4372113"/>
              <a:ext cx="1858672" cy="707886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dirty="0"/>
                <a:t>CREAR PERSON GROUP</a:t>
              </a:r>
            </a:p>
            <a:p>
              <a:pPr algn="ctr"/>
              <a:r>
                <a:rPr lang="es-MX" sz="1000" dirty="0"/>
                <a:t>Método: GET</a:t>
              </a:r>
            </a:p>
            <a:p>
              <a:pPr algn="ctr"/>
              <a:r>
                <a:rPr lang="es-MX" sz="1000" dirty="0"/>
                <a:t>URL de CREAR PERSON GROUP</a:t>
              </a:r>
              <a:endParaRPr lang="es-EC" sz="1000" dirty="0"/>
            </a:p>
          </p:txBody>
        </p:sp>
        <p:cxnSp>
          <p:nvCxnSpPr>
            <p:cNvPr id="59" name="Conector recto 58">
              <a:extLst>
                <a:ext uri="{FF2B5EF4-FFF2-40B4-BE49-F238E27FC236}">
                  <a16:creationId xmlns:a16="http://schemas.microsoft.com/office/drawing/2014/main" id="{57F0F2AF-5B2D-4DB4-B591-D7BDDB710348}"/>
                </a:ext>
              </a:extLst>
            </p:cNvPr>
            <p:cNvCxnSpPr>
              <a:cxnSpLocks/>
            </p:cNvCxnSpPr>
            <p:nvPr/>
          </p:nvCxnSpPr>
          <p:spPr>
            <a:xfrm>
              <a:off x="7619998" y="4580180"/>
              <a:ext cx="185867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id="{D0C98D11-9F32-4110-A929-55F7FD641F5C}"/>
              </a:ext>
            </a:extLst>
          </p:cNvPr>
          <p:cNvGrpSpPr/>
          <p:nvPr/>
        </p:nvGrpSpPr>
        <p:grpSpPr>
          <a:xfrm>
            <a:off x="9017134" y="5165829"/>
            <a:ext cx="1371266" cy="390054"/>
            <a:chOff x="7297003" y="5272787"/>
            <a:chExt cx="2051261" cy="754806"/>
          </a:xfrm>
          <a:solidFill>
            <a:srgbClr val="92F69C"/>
          </a:solidFill>
        </p:grpSpPr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DF5B05E6-FE5A-4BF7-9116-BB339C5ADB93}"/>
                </a:ext>
              </a:extLst>
            </p:cNvPr>
            <p:cNvSpPr/>
            <p:nvPr/>
          </p:nvSpPr>
          <p:spPr>
            <a:xfrm>
              <a:off x="7591421" y="5272787"/>
              <a:ext cx="1756843" cy="754806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800" dirty="0">
                  <a:solidFill>
                    <a:schemeClr val="tx1"/>
                  </a:solidFill>
                </a:rPr>
                <a:t>msg.name</a:t>
              </a:r>
            </a:p>
            <a:p>
              <a:r>
                <a:rPr lang="es-MX" sz="800" dirty="0" err="1">
                  <a:solidFill>
                    <a:schemeClr val="tx1"/>
                  </a:solidFill>
                </a:rPr>
                <a:t>msg.userData</a:t>
              </a:r>
              <a:endParaRPr lang="es-MX" sz="800" dirty="0">
                <a:solidFill>
                  <a:schemeClr val="tx1"/>
                </a:solidFill>
              </a:endParaRPr>
            </a:p>
          </p:txBody>
        </p:sp>
        <p:sp>
          <p:nvSpPr>
            <p:cNvPr id="65" name="Elipse 64">
              <a:extLst>
                <a:ext uri="{FF2B5EF4-FFF2-40B4-BE49-F238E27FC236}">
                  <a16:creationId xmlns:a16="http://schemas.microsoft.com/office/drawing/2014/main" id="{9F48AB40-C5A5-498D-9515-C10DEB4DABB2}"/>
                </a:ext>
              </a:extLst>
            </p:cNvPr>
            <p:cNvSpPr/>
            <p:nvPr/>
          </p:nvSpPr>
          <p:spPr>
            <a:xfrm>
              <a:off x="7297003" y="5453645"/>
              <a:ext cx="241721" cy="322854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>
                  <a:solidFill>
                    <a:schemeClr val="tx1"/>
                  </a:solidFill>
                </a:rPr>
                <a:t>2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Grupo 65">
            <a:extLst>
              <a:ext uri="{FF2B5EF4-FFF2-40B4-BE49-F238E27FC236}">
                <a16:creationId xmlns:a16="http://schemas.microsoft.com/office/drawing/2014/main" id="{B7AF84E3-3F1F-4812-91D7-9CE0A5A854D8}"/>
              </a:ext>
            </a:extLst>
          </p:cNvPr>
          <p:cNvGrpSpPr/>
          <p:nvPr/>
        </p:nvGrpSpPr>
        <p:grpSpPr>
          <a:xfrm>
            <a:off x="6865734" y="4728177"/>
            <a:ext cx="1148777" cy="303371"/>
            <a:chOff x="6282987" y="4774724"/>
            <a:chExt cx="1148777" cy="303371"/>
          </a:xfrm>
          <a:solidFill>
            <a:srgbClr val="92F69C"/>
          </a:solidFill>
        </p:grpSpPr>
        <p:sp>
          <p:nvSpPr>
            <p:cNvPr id="67" name="Flecha: a la derecha 66">
              <a:extLst>
                <a:ext uri="{FF2B5EF4-FFF2-40B4-BE49-F238E27FC236}">
                  <a16:creationId xmlns:a16="http://schemas.microsoft.com/office/drawing/2014/main" id="{508B974C-FE25-46BE-AA7C-FFA6F1CA860A}"/>
                </a:ext>
              </a:extLst>
            </p:cNvPr>
            <p:cNvSpPr/>
            <p:nvPr/>
          </p:nvSpPr>
          <p:spPr>
            <a:xfrm>
              <a:off x="6549370" y="4774724"/>
              <a:ext cx="882394" cy="303371"/>
            </a:xfrm>
            <a:prstGeom prst="rightArrow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800" dirty="0">
                  <a:solidFill>
                    <a:schemeClr val="tx1"/>
                  </a:solidFill>
                </a:rPr>
                <a:t>Atributos</a:t>
              </a:r>
            </a:p>
          </p:txBody>
        </p:sp>
        <p:sp>
          <p:nvSpPr>
            <p:cNvPr id="68" name="Elipse 67">
              <a:extLst>
                <a:ext uri="{FF2B5EF4-FFF2-40B4-BE49-F238E27FC236}">
                  <a16:creationId xmlns:a16="http://schemas.microsoft.com/office/drawing/2014/main" id="{29832B15-E3FB-4FF4-9426-60585B91837D}"/>
                </a:ext>
              </a:extLst>
            </p:cNvPr>
            <p:cNvSpPr/>
            <p:nvPr/>
          </p:nvSpPr>
          <p:spPr>
            <a:xfrm>
              <a:off x="6282987" y="4835570"/>
              <a:ext cx="186921" cy="181677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>
                  <a:solidFill>
                    <a:schemeClr val="tx1"/>
                  </a:solidFill>
                </a:rPr>
                <a:t>3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Grupo 71">
            <a:extLst>
              <a:ext uri="{FF2B5EF4-FFF2-40B4-BE49-F238E27FC236}">
                <a16:creationId xmlns:a16="http://schemas.microsoft.com/office/drawing/2014/main" id="{97A14D1E-E9EC-429F-B0B6-27E87ED47C12}"/>
              </a:ext>
            </a:extLst>
          </p:cNvPr>
          <p:cNvGrpSpPr/>
          <p:nvPr/>
        </p:nvGrpSpPr>
        <p:grpSpPr>
          <a:xfrm>
            <a:off x="10527839" y="5173142"/>
            <a:ext cx="1371266" cy="390054"/>
            <a:chOff x="7297003" y="5272787"/>
            <a:chExt cx="2051261" cy="754806"/>
          </a:xfrm>
          <a:solidFill>
            <a:srgbClr val="92F69C"/>
          </a:solidFill>
        </p:grpSpPr>
        <p:sp>
          <p:nvSpPr>
            <p:cNvPr id="73" name="Rectángulo 72">
              <a:extLst>
                <a:ext uri="{FF2B5EF4-FFF2-40B4-BE49-F238E27FC236}">
                  <a16:creationId xmlns:a16="http://schemas.microsoft.com/office/drawing/2014/main" id="{A31BC2B2-D9BA-423A-B514-02DFE9694DB7}"/>
                </a:ext>
              </a:extLst>
            </p:cNvPr>
            <p:cNvSpPr/>
            <p:nvPr/>
          </p:nvSpPr>
          <p:spPr>
            <a:xfrm>
              <a:off x="7591421" y="5272787"/>
              <a:ext cx="1756843" cy="754806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800" dirty="0" err="1">
                  <a:solidFill>
                    <a:schemeClr val="tx1"/>
                  </a:solidFill>
                </a:rPr>
                <a:t>personGroupId</a:t>
              </a:r>
              <a:endParaRPr lang="es-MX" sz="800" dirty="0">
                <a:solidFill>
                  <a:schemeClr val="tx1"/>
                </a:solidFill>
              </a:endParaRPr>
            </a:p>
          </p:txBody>
        </p:sp>
        <p:sp>
          <p:nvSpPr>
            <p:cNvPr id="74" name="Elipse 73">
              <a:extLst>
                <a:ext uri="{FF2B5EF4-FFF2-40B4-BE49-F238E27FC236}">
                  <a16:creationId xmlns:a16="http://schemas.microsoft.com/office/drawing/2014/main" id="{42F97BE4-9F9A-44E9-A7B8-FF1D3237DB22}"/>
                </a:ext>
              </a:extLst>
            </p:cNvPr>
            <p:cNvSpPr/>
            <p:nvPr/>
          </p:nvSpPr>
          <p:spPr>
            <a:xfrm>
              <a:off x="7297003" y="5453645"/>
              <a:ext cx="241721" cy="322854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>
                  <a:solidFill>
                    <a:schemeClr val="tx1"/>
                  </a:solidFill>
                </a:rPr>
                <a:t>3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</p:grpSp>
      <p:sp>
        <p:nvSpPr>
          <p:cNvPr id="75" name="CuadroTexto 74">
            <a:extLst>
              <a:ext uri="{FF2B5EF4-FFF2-40B4-BE49-F238E27FC236}">
                <a16:creationId xmlns:a16="http://schemas.microsoft.com/office/drawing/2014/main" id="{63B93398-74D9-4895-BB55-14F286B5DE59}"/>
              </a:ext>
            </a:extLst>
          </p:cNvPr>
          <p:cNvSpPr txBox="1"/>
          <p:nvPr/>
        </p:nvSpPr>
        <p:spPr>
          <a:xfrm>
            <a:off x="0" y="6273225"/>
            <a:ext cx="111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/>
              <a:t>14</a:t>
            </a:r>
          </a:p>
        </p:txBody>
      </p:sp>
      <p:pic>
        <p:nvPicPr>
          <p:cNvPr id="76" name="Picture 2" descr="Universidad de las Fuerzas Armadas ESPE - La Facultad de Ingeniería  Electrónica fue creada mediante orden No. 770207-OGE-1-a, del 25 de abril  de 1977 e inicia sus labores en octubre del mismo">
            <a:extLst>
              <a:ext uri="{FF2B5EF4-FFF2-40B4-BE49-F238E27FC236}">
                <a16:creationId xmlns:a16="http://schemas.microsoft.com/office/drawing/2014/main" id="{E531068C-FC13-4E02-A749-46343C1C6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552" y="4767"/>
            <a:ext cx="1174448" cy="109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60961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973029B-1C41-4637-803F-61CA1CDD4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>
                <a:solidFill>
                  <a:schemeClr val="tx1"/>
                </a:solidFill>
              </a:rPr>
              <a:t>Implementación</a:t>
            </a:r>
          </a:p>
        </p:txBody>
      </p:sp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id="{DA9CEC00-48F2-4374-AF64-5AC646B90916}"/>
              </a:ext>
            </a:extLst>
          </p:cNvPr>
          <p:cNvSpPr txBox="1">
            <a:spLocks/>
          </p:cNvSpPr>
          <p:nvPr/>
        </p:nvSpPr>
        <p:spPr>
          <a:xfrm>
            <a:off x="122174" y="1417638"/>
            <a:ext cx="12044361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lvl="2">
              <a:buFont typeface="Wingdings" panose="05000000000000000000" pitchFamily="2" charset="2"/>
              <a:buChar char="Ø"/>
            </a:pPr>
            <a:r>
              <a:rPr lang="es-MX" sz="1800" kern="0" dirty="0">
                <a:solidFill>
                  <a:schemeClr val="tx1"/>
                </a:solidFill>
              </a:rPr>
              <a:t>Crear </a:t>
            </a:r>
            <a:r>
              <a:rPr lang="es-MX" sz="1800" kern="0" dirty="0" err="1">
                <a:solidFill>
                  <a:schemeClr val="tx1"/>
                </a:solidFill>
              </a:rPr>
              <a:t>Person</a:t>
            </a:r>
            <a:r>
              <a:rPr lang="es-MX" sz="1800" kern="0" dirty="0">
                <a:solidFill>
                  <a:schemeClr val="tx1"/>
                </a:solidFill>
              </a:rPr>
              <a:t> </a:t>
            </a:r>
            <a:r>
              <a:rPr lang="es-MX" sz="1800" kern="0" dirty="0" err="1">
                <a:solidFill>
                  <a:schemeClr val="tx1"/>
                </a:solidFill>
              </a:rPr>
              <a:t>Group</a:t>
            </a:r>
            <a:r>
              <a:rPr lang="es-MX" sz="1800" kern="0" dirty="0">
                <a:solidFill>
                  <a:schemeClr val="tx1"/>
                </a:solidFill>
              </a:rPr>
              <a:t> </a:t>
            </a:r>
            <a:r>
              <a:rPr lang="es-MX" sz="1800" kern="0" dirty="0" err="1">
                <a:solidFill>
                  <a:schemeClr val="tx1"/>
                </a:solidFill>
              </a:rPr>
              <a:t>Person</a:t>
            </a:r>
            <a:endParaRPr lang="es-MX" sz="1800" kern="0" dirty="0">
              <a:solidFill>
                <a:schemeClr val="tx1"/>
              </a:solidFill>
            </a:endParaRPr>
          </a:p>
          <a:p>
            <a:pPr lvl="1"/>
            <a:endParaRPr lang="es-MX" kern="0" dirty="0">
              <a:solidFill>
                <a:schemeClr val="tx1"/>
              </a:solidFill>
            </a:endParaRPr>
          </a:p>
          <a:p>
            <a:pPr lvl="1"/>
            <a:endParaRPr lang="es-MX" kern="0" dirty="0">
              <a:solidFill>
                <a:schemeClr val="tx1"/>
              </a:solidFill>
            </a:endParaRPr>
          </a:p>
          <a:p>
            <a:pPr lvl="1"/>
            <a:endParaRPr lang="es-MX" kern="0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es-MX" sz="1800" kern="0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s-MX" sz="1800" dirty="0">
                <a:solidFill>
                  <a:schemeClr val="tx1"/>
                </a:solidFill>
              </a:rPr>
              <a:t>Agregar </a:t>
            </a:r>
            <a:r>
              <a:rPr lang="es-MX" sz="1800" dirty="0" err="1">
                <a:solidFill>
                  <a:schemeClr val="tx1"/>
                </a:solidFill>
              </a:rPr>
              <a:t>Person</a:t>
            </a:r>
            <a:r>
              <a:rPr lang="es-MX" sz="1800" dirty="0">
                <a:solidFill>
                  <a:schemeClr val="tx1"/>
                </a:solidFill>
              </a:rPr>
              <a:t> </a:t>
            </a:r>
            <a:r>
              <a:rPr lang="es-MX" sz="1800" dirty="0" err="1">
                <a:solidFill>
                  <a:schemeClr val="tx1"/>
                </a:solidFill>
              </a:rPr>
              <a:t>Group</a:t>
            </a:r>
            <a:r>
              <a:rPr lang="es-MX" sz="1800" dirty="0">
                <a:solidFill>
                  <a:schemeClr val="tx1"/>
                </a:solidFill>
              </a:rPr>
              <a:t> </a:t>
            </a:r>
            <a:r>
              <a:rPr lang="es-MX" sz="1800" dirty="0" err="1">
                <a:solidFill>
                  <a:schemeClr val="tx1"/>
                </a:solidFill>
              </a:rPr>
              <a:t>Person</a:t>
            </a:r>
            <a:endParaRPr lang="es-MX" sz="1800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s-MX" sz="1800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s-MX" sz="1800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s-MX" sz="1800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s-MX" sz="1800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s-MX" sz="1800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s-MX" sz="1800" dirty="0">
                <a:solidFill>
                  <a:schemeClr val="tx1"/>
                </a:solidFill>
              </a:rPr>
              <a:t>Entrenamiento de Grupo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s-MX" sz="1800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s-MX" sz="1800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s-MX" sz="1800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s-MX" sz="1800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s-MX" sz="1800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es-MX" sz="1800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s-MX" kern="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s-MX" kern="0" dirty="0">
              <a:solidFill>
                <a:schemeClr val="tx1"/>
              </a:solidFill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7B39EF83-64D5-488B-BEEE-2FD14E128E77}"/>
              </a:ext>
            </a:extLst>
          </p:cNvPr>
          <p:cNvGrpSpPr/>
          <p:nvPr/>
        </p:nvGrpSpPr>
        <p:grpSpPr>
          <a:xfrm>
            <a:off x="6905600" y="1867146"/>
            <a:ext cx="1065378" cy="303371"/>
            <a:chOff x="6317150" y="4405419"/>
            <a:chExt cx="1065378" cy="303371"/>
          </a:xfrm>
          <a:solidFill>
            <a:srgbClr val="92F69C"/>
          </a:solidFill>
        </p:grpSpPr>
        <p:sp>
          <p:nvSpPr>
            <p:cNvPr id="10" name="Flecha: a la derecha 9">
              <a:extLst>
                <a:ext uri="{FF2B5EF4-FFF2-40B4-BE49-F238E27FC236}">
                  <a16:creationId xmlns:a16="http://schemas.microsoft.com/office/drawing/2014/main" id="{C58FA1FE-2BD8-4E58-AF40-7AF49C14F558}"/>
                </a:ext>
              </a:extLst>
            </p:cNvPr>
            <p:cNvSpPr/>
            <p:nvPr/>
          </p:nvSpPr>
          <p:spPr>
            <a:xfrm>
              <a:off x="6549370" y="4405419"/>
              <a:ext cx="833158" cy="303371"/>
            </a:xfrm>
            <a:prstGeom prst="rightArrow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 err="1">
                  <a:solidFill>
                    <a:schemeClr val="tx1"/>
                  </a:solidFill>
                </a:rPr>
                <a:t>msg.header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3243D040-E6C0-4B0D-BA8C-ACBEBBBA5299}"/>
                </a:ext>
              </a:extLst>
            </p:cNvPr>
            <p:cNvSpPr/>
            <p:nvPr/>
          </p:nvSpPr>
          <p:spPr>
            <a:xfrm>
              <a:off x="6317150" y="4466265"/>
              <a:ext cx="171562" cy="181677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>
                  <a:solidFill>
                    <a:schemeClr val="tx1"/>
                  </a:solidFill>
                </a:rPr>
                <a:t>1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F1D048CF-795E-4272-BA2A-A720CE781418}"/>
              </a:ext>
            </a:extLst>
          </p:cNvPr>
          <p:cNvGrpSpPr/>
          <p:nvPr/>
        </p:nvGrpSpPr>
        <p:grpSpPr>
          <a:xfrm>
            <a:off x="6897920" y="2231363"/>
            <a:ext cx="1148777" cy="303371"/>
            <a:chOff x="6282987" y="4774724"/>
            <a:chExt cx="1148777" cy="303371"/>
          </a:xfrm>
          <a:solidFill>
            <a:srgbClr val="92F69C"/>
          </a:solidFill>
        </p:grpSpPr>
        <p:sp>
          <p:nvSpPr>
            <p:cNvPr id="13" name="Flecha: a la derecha 12">
              <a:extLst>
                <a:ext uri="{FF2B5EF4-FFF2-40B4-BE49-F238E27FC236}">
                  <a16:creationId xmlns:a16="http://schemas.microsoft.com/office/drawing/2014/main" id="{0FF7E161-672A-4C00-B375-1E416A120578}"/>
                </a:ext>
              </a:extLst>
            </p:cNvPr>
            <p:cNvSpPr/>
            <p:nvPr/>
          </p:nvSpPr>
          <p:spPr>
            <a:xfrm>
              <a:off x="6549370" y="4774724"/>
              <a:ext cx="882394" cy="303371"/>
            </a:xfrm>
            <a:prstGeom prst="rightArrow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800" dirty="0">
                  <a:solidFill>
                    <a:schemeClr val="tx1"/>
                  </a:solidFill>
                </a:rPr>
                <a:t>msg.payload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A914CA5D-A8D9-412A-8795-F6A16AF03FF3}"/>
                </a:ext>
              </a:extLst>
            </p:cNvPr>
            <p:cNvSpPr/>
            <p:nvPr/>
          </p:nvSpPr>
          <p:spPr>
            <a:xfrm>
              <a:off x="6282987" y="4835570"/>
              <a:ext cx="186921" cy="181677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>
                  <a:solidFill>
                    <a:schemeClr val="tx1"/>
                  </a:solidFill>
                </a:rPr>
                <a:t>2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31989317-8F8B-4CB4-8C5E-3D2B602C4702}"/>
              </a:ext>
            </a:extLst>
          </p:cNvPr>
          <p:cNvGrpSpPr/>
          <p:nvPr/>
        </p:nvGrpSpPr>
        <p:grpSpPr>
          <a:xfrm>
            <a:off x="6902092" y="3039537"/>
            <a:ext cx="1982042" cy="303371"/>
            <a:chOff x="7316986" y="5272787"/>
            <a:chExt cx="1982042" cy="303371"/>
          </a:xfrm>
          <a:solidFill>
            <a:srgbClr val="92F69C"/>
          </a:solidFill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A30952ED-F0BF-440A-B303-DC8CFD588E20}"/>
                </a:ext>
              </a:extLst>
            </p:cNvPr>
            <p:cNvSpPr/>
            <p:nvPr/>
          </p:nvSpPr>
          <p:spPr>
            <a:xfrm>
              <a:off x="7591421" y="5272787"/>
              <a:ext cx="1707607" cy="303371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8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content-type</a:t>
              </a:r>
              <a:r>
                <a:rPr lang="es-ES" sz="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: </a:t>
              </a:r>
              <a:r>
                <a:rPr lang="es-ES" sz="8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application</a:t>
              </a:r>
              <a:r>
                <a:rPr lang="es-ES" sz="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/</a:t>
              </a:r>
              <a:r>
                <a:rPr lang="es-ES" sz="8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json</a:t>
              </a:r>
              <a:endParaRPr lang="es-ES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r>
                <a:rPr lang="es-EC" sz="800" dirty="0" err="1">
                  <a:solidFill>
                    <a:schemeClr val="tx1"/>
                  </a:solidFill>
                </a:rPr>
                <a:t>Ocp</a:t>
              </a:r>
              <a:r>
                <a:rPr lang="es-EC" sz="800" dirty="0">
                  <a:solidFill>
                    <a:schemeClr val="tx1"/>
                  </a:solidFill>
                </a:rPr>
                <a:t>-</a:t>
              </a:r>
              <a:r>
                <a:rPr lang="es-EC" sz="800" dirty="0" err="1">
                  <a:solidFill>
                    <a:schemeClr val="tx1"/>
                  </a:solidFill>
                </a:rPr>
                <a:t>Apim</a:t>
              </a:r>
              <a:r>
                <a:rPr lang="es-EC" sz="800" dirty="0">
                  <a:solidFill>
                    <a:schemeClr val="tx1"/>
                  </a:solidFill>
                </a:rPr>
                <a:t>-</a:t>
              </a:r>
              <a:r>
                <a:rPr lang="es-EC" sz="800" dirty="0" err="1">
                  <a:solidFill>
                    <a:schemeClr val="tx1"/>
                  </a:solidFill>
                </a:rPr>
                <a:t>Subscription</a:t>
              </a:r>
              <a:r>
                <a:rPr lang="es-EC" sz="800" dirty="0">
                  <a:solidFill>
                    <a:schemeClr val="tx1"/>
                  </a:solidFill>
                </a:rPr>
                <a:t>-Key</a:t>
              </a:r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A56BAE22-4B63-47CF-B016-3329853C1D4D}"/>
                </a:ext>
              </a:extLst>
            </p:cNvPr>
            <p:cNvSpPr/>
            <p:nvPr/>
          </p:nvSpPr>
          <p:spPr>
            <a:xfrm>
              <a:off x="7316986" y="5332590"/>
              <a:ext cx="208893" cy="219681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>
                  <a:solidFill>
                    <a:schemeClr val="tx1"/>
                  </a:solidFill>
                </a:rPr>
                <a:t>1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16E1E376-1955-4ABD-98C9-A5918BCE1E7C}"/>
              </a:ext>
            </a:extLst>
          </p:cNvPr>
          <p:cNvGrpSpPr/>
          <p:nvPr/>
        </p:nvGrpSpPr>
        <p:grpSpPr>
          <a:xfrm>
            <a:off x="8187653" y="2018832"/>
            <a:ext cx="2372372" cy="553998"/>
            <a:chOff x="7619998" y="4372113"/>
            <a:chExt cx="2372372" cy="553998"/>
          </a:xfrm>
          <a:solidFill>
            <a:schemeClr val="accent5">
              <a:lumMod val="75000"/>
            </a:schemeClr>
          </a:solidFill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40AC41B0-8E64-4184-80CC-43498A294B45}"/>
                </a:ext>
              </a:extLst>
            </p:cNvPr>
            <p:cNvSpPr txBox="1"/>
            <p:nvPr/>
          </p:nvSpPr>
          <p:spPr>
            <a:xfrm>
              <a:off x="7619998" y="4372113"/>
              <a:ext cx="2372372" cy="553998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dirty="0"/>
                <a:t>CREAR PERSON GROUP PERSON</a:t>
              </a:r>
            </a:p>
            <a:p>
              <a:pPr algn="ctr"/>
              <a:r>
                <a:rPr lang="es-MX" sz="1000" dirty="0"/>
                <a:t>Método: GET</a:t>
              </a:r>
            </a:p>
            <a:p>
              <a:pPr algn="ctr"/>
              <a:r>
                <a:rPr lang="es-MX" sz="1000" dirty="0"/>
                <a:t>URL de CREAR PERSON GROUP</a:t>
              </a:r>
              <a:endParaRPr lang="es-EC" sz="1000" dirty="0"/>
            </a:p>
          </p:txBody>
        </p: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FB076D71-C5B7-4C4F-8FA2-C2CF9BE62518}"/>
                </a:ext>
              </a:extLst>
            </p:cNvPr>
            <p:cNvCxnSpPr>
              <a:cxnSpLocks/>
            </p:cNvCxnSpPr>
            <p:nvPr/>
          </p:nvCxnSpPr>
          <p:spPr>
            <a:xfrm>
              <a:off x="7629214" y="4552410"/>
              <a:ext cx="230444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C2650579-52E6-4A87-859E-D49A20F8FD0B}"/>
              </a:ext>
            </a:extLst>
          </p:cNvPr>
          <p:cNvGrpSpPr/>
          <p:nvPr/>
        </p:nvGrpSpPr>
        <p:grpSpPr>
          <a:xfrm>
            <a:off x="9049320" y="3031633"/>
            <a:ext cx="1371266" cy="390054"/>
            <a:chOff x="7297003" y="5272787"/>
            <a:chExt cx="2051261" cy="754806"/>
          </a:xfrm>
          <a:solidFill>
            <a:srgbClr val="92F69C"/>
          </a:solidFill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5CF333A3-FFF9-4E40-B984-5F483B425A11}"/>
                </a:ext>
              </a:extLst>
            </p:cNvPr>
            <p:cNvSpPr/>
            <p:nvPr/>
          </p:nvSpPr>
          <p:spPr>
            <a:xfrm>
              <a:off x="7591421" y="5272787"/>
              <a:ext cx="1756843" cy="754806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800" dirty="0">
                  <a:solidFill>
                    <a:schemeClr val="tx1"/>
                  </a:solidFill>
                </a:rPr>
                <a:t>msg.name</a:t>
              </a:r>
            </a:p>
            <a:p>
              <a:r>
                <a:rPr lang="es-MX" sz="800" dirty="0" err="1">
                  <a:solidFill>
                    <a:schemeClr val="tx1"/>
                  </a:solidFill>
                </a:rPr>
                <a:t>msg.userData</a:t>
              </a:r>
              <a:endParaRPr lang="es-MX" sz="800" dirty="0">
                <a:solidFill>
                  <a:schemeClr val="tx1"/>
                </a:solidFill>
              </a:endParaRPr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930D1A1-70D9-4575-88B0-D05408F0E41B}"/>
                </a:ext>
              </a:extLst>
            </p:cNvPr>
            <p:cNvSpPr/>
            <p:nvPr/>
          </p:nvSpPr>
          <p:spPr>
            <a:xfrm>
              <a:off x="7297003" y="5453645"/>
              <a:ext cx="241721" cy="322854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>
                  <a:solidFill>
                    <a:schemeClr val="tx1"/>
                  </a:solidFill>
                </a:rPr>
                <a:t>2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2B784141-8246-4A50-BCFE-315A56405EFB}"/>
              </a:ext>
            </a:extLst>
          </p:cNvPr>
          <p:cNvGrpSpPr/>
          <p:nvPr/>
        </p:nvGrpSpPr>
        <p:grpSpPr>
          <a:xfrm>
            <a:off x="6897920" y="2593981"/>
            <a:ext cx="1148777" cy="303371"/>
            <a:chOff x="6282987" y="4774724"/>
            <a:chExt cx="1148777" cy="303371"/>
          </a:xfrm>
          <a:solidFill>
            <a:srgbClr val="92F69C"/>
          </a:solidFill>
        </p:grpSpPr>
        <p:sp>
          <p:nvSpPr>
            <p:cNvPr id="25" name="Flecha: a la derecha 24">
              <a:extLst>
                <a:ext uri="{FF2B5EF4-FFF2-40B4-BE49-F238E27FC236}">
                  <a16:creationId xmlns:a16="http://schemas.microsoft.com/office/drawing/2014/main" id="{A1616263-BBC7-4326-BB2B-AAB0EA0E2E06}"/>
                </a:ext>
              </a:extLst>
            </p:cNvPr>
            <p:cNvSpPr/>
            <p:nvPr/>
          </p:nvSpPr>
          <p:spPr>
            <a:xfrm>
              <a:off x="6549370" y="4774724"/>
              <a:ext cx="882394" cy="303371"/>
            </a:xfrm>
            <a:prstGeom prst="rightArrow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800" dirty="0">
                  <a:solidFill>
                    <a:schemeClr val="tx1"/>
                  </a:solidFill>
                </a:rPr>
                <a:t>Atributos</a:t>
              </a: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879CCCCD-6182-4A8B-8F4D-40E667C492C2}"/>
                </a:ext>
              </a:extLst>
            </p:cNvPr>
            <p:cNvSpPr/>
            <p:nvPr/>
          </p:nvSpPr>
          <p:spPr>
            <a:xfrm>
              <a:off x="6282987" y="4835570"/>
              <a:ext cx="186921" cy="181677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>
                  <a:solidFill>
                    <a:schemeClr val="tx1"/>
                  </a:solidFill>
                </a:rPr>
                <a:t>3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A8FFEDAF-E688-45C0-BFC2-227D3D87B1D3}"/>
              </a:ext>
            </a:extLst>
          </p:cNvPr>
          <p:cNvGrpSpPr/>
          <p:nvPr/>
        </p:nvGrpSpPr>
        <p:grpSpPr>
          <a:xfrm>
            <a:off x="10560025" y="3038946"/>
            <a:ext cx="1371266" cy="390054"/>
            <a:chOff x="7297003" y="5272787"/>
            <a:chExt cx="2051261" cy="754806"/>
          </a:xfrm>
          <a:solidFill>
            <a:srgbClr val="92F69C"/>
          </a:solidFill>
        </p:grpSpPr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5914D76F-B663-4390-B947-8A62DDC1E989}"/>
                </a:ext>
              </a:extLst>
            </p:cNvPr>
            <p:cNvSpPr/>
            <p:nvPr/>
          </p:nvSpPr>
          <p:spPr>
            <a:xfrm>
              <a:off x="7591421" y="5272787"/>
              <a:ext cx="1756843" cy="754806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800" dirty="0" err="1">
                  <a:solidFill>
                    <a:schemeClr val="tx1"/>
                  </a:solidFill>
                </a:rPr>
                <a:t>personGroupId</a:t>
              </a:r>
              <a:endParaRPr lang="es-MX" sz="800" dirty="0">
                <a:solidFill>
                  <a:schemeClr val="tx1"/>
                </a:solidFill>
              </a:endParaRPr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1FE12B78-9E65-46D9-9AA0-B0AFCB36157F}"/>
                </a:ext>
              </a:extLst>
            </p:cNvPr>
            <p:cNvSpPr/>
            <p:nvPr/>
          </p:nvSpPr>
          <p:spPr>
            <a:xfrm>
              <a:off x="7297003" y="5453645"/>
              <a:ext cx="241721" cy="322854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>
                  <a:solidFill>
                    <a:schemeClr val="tx1"/>
                  </a:solidFill>
                </a:rPr>
                <a:t>3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BBE5FA76-8120-40B0-BC6A-5019BB5C0CEC}"/>
              </a:ext>
            </a:extLst>
          </p:cNvPr>
          <p:cNvGrpSpPr/>
          <p:nvPr/>
        </p:nvGrpSpPr>
        <p:grpSpPr>
          <a:xfrm>
            <a:off x="10640820" y="2047651"/>
            <a:ext cx="1297042" cy="515901"/>
            <a:chOff x="6389671" y="4364075"/>
            <a:chExt cx="1297042" cy="303371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33" name="Flecha: a la derecha 32">
              <a:extLst>
                <a:ext uri="{FF2B5EF4-FFF2-40B4-BE49-F238E27FC236}">
                  <a16:creationId xmlns:a16="http://schemas.microsoft.com/office/drawing/2014/main" id="{733D3A13-F658-45AB-833C-808CD2F46578}"/>
                </a:ext>
              </a:extLst>
            </p:cNvPr>
            <p:cNvSpPr/>
            <p:nvPr/>
          </p:nvSpPr>
          <p:spPr>
            <a:xfrm>
              <a:off x="6602095" y="4364075"/>
              <a:ext cx="1084618" cy="303371"/>
            </a:xfrm>
            <a:prstGeom prst="rightArrow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 err="1">
                  <a:solidFill>
                    <a:schemeClr val="tx1"/>
                  </a:solidFill>
                </a:rPr>
                <a:t>msg.personId</a:t>
              </a:r>
              <a:endParaRPr lang="es-MX" sz="800" dirty="0">
                <a:solidFill>
                  <a:schemeClr val="tx1"/>
                </a:solidFill>
              </a:endParaRPr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81BD3037-F7E6-412F-B19D-0188FE554F9A}"/>
                </a:ext>
              </a:extLst>
            </p:cNvPr>
            <p:cNvSpPr/>
            <p:nvPr/>
          </p:nvSpPr>
          <p:spPr>
            <a:xfrm>
              <a:off x="6389671" y="4454697"/>
              <a:ext cx="167986" cy="105916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>
                  <a:solidFill>
                    <a:schemeClr val="tx1"/>
                  </a:solidFill>
                </a:rPr>
                <a:t>3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6" name="Imagen 35">
            <a:extLst>
              <a:ext uri="{FF2B5EF4-FFF2-40B4-BE49-F238E27FC236}">
                <a16:creationId xmlns:a16="http://schemas.microsoft.com/office/drawing/2014/main" id="{B5501498-7D72-4723-ADEE-D40C6BF68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873" y="2124116"/>
            <a:ext cx="5470789" cy="754812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grpSp>
        <p:nvGrpSpPr>
          <p:cNvPr id="39" name="Grupo 38">
            <a:extLst>
              <a:ext uri="{FF2B5EF4-FFF2-40B4-BE49-F238E27FC236}">
                <a16:creationId xmlns:a16="http://schemas.microsoft.com/office/drawing/2014/main" id="{8324C424-1039-430C-BA53-ACC9821E876F}"/>
              </a:ext>
            </a:extLst>
          </p:cNvPr>
          <p:cNvGrpSpPr/>
          <p:nvPr/>
        </p:nvGrpSpPr>
        <p:grpSpPr>
          <a:xfrm>
            <a:off x="6818107" y="3934384"/>
            <a:ext cx="1065378" cy="303371"/>
            <a:chOff x="6317150" y="4405419"/>
            <a:chExt cx="1065378" cy="303371"/>
          </a:xfrm>
          <a:solidFill>
            <a:srgbClr val="92F69C"/>
          </a:solidFill>
        </p:grpSpPr>
        <p:sp>
          <p:nvSpPr>
            <p:cNvPr id="40" name="Flecha: a la derecha 39">
              <a:extLst>
                <a:ext uri="{FF2B5EF4-FFF2-40B4-BE49-F238E27FC236}">
                  <a16:creationId xmlns:a16="http://schemas.microsoft.com/office/drawing/2014/main" id="{E9952132-D54E-4A25-816D-AB9B75703EDA}"/>
                </a:ext>
              </a:extLst>
            </p:cNvPr>
            <p:cNvSpPr/>
            <p:nvPr/>
          </p:nvSpPr>
          <p:spPr>
            <a:xfrm>
              <a:off x="6549370" y="4405419"/>
              <a:ext cx="833158" cy="303371"/>
            </a:xfrm>
            <a:prstGeom prst="rightArrow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 err="1">
                  <a:solidFill>
                    <a:schemeClr val="tx1"/>
                  </a:solidFill>
                </a:rPr>
                <a:t>msg.header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C9A46048-AA02-460B-9E5A-B63545E93D83}"/>
                </a:ext>
              </a:extLst>
            </p:cNvPr>
            <p:cNvSpPr/>
            <p:nvPr/>
          </p:nvSpPr>
          <p:spPr>
            <a:xfrm>
              <a:off x="6317150" y="4466265"/>
              <a:ext cx="171562" cy="181677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>
                  <a:solidFill>
                    <a:schemeClr val="tx1"/>
                  </a:solidFill>
                </a:rPr>
                <a:t>1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4F6F2980-85F0-48A3-80B5-BF4E9C8200B2}"/>
              </a:ext>
            </a:extLst>
          </p:cNvPr>
          <p:cNvGrpSpPr/>
          <p:nvPr/>
        </p:nvGrpSpPr>
        <p:grpSpPr>
          <a:xfrm>
            <a:off x="6810427" y="4298601"/>
            <a:ext cx="1148777" cy="303371"/>
            <a:chOff x="6282987" y="4774724"/>
            <a:chExt cx="1148777" cy="303371"/>
          </a:xfrm>
          <a:solidFill>
            <a:srgbClr val="92F69C"/>
          </a:solidFill>
        </p:grpSpPr>
        <p:sp>
          <p:nvSpPr>
            <p:cNvPr id="43" name="Flecha: a la derecha 42">
              <a:extLst>
                <a:ext uri="{FF2B5EF4-FFF2-40B4-BE49-F238E27FC236}">
                  <a16:creationId xmlns:a16="http://schemas.microsoft.com/office/drawing/2014/main" id="{31F83D13-3D8B-4384-AD7B-D9F17CE9E983}"/>
                </a:ext>
              </a:extLst>
            </p:cNvPr>
            <p:cNvSpPr/>
            <p:nvPr/>
          </p:nvSpPr>
          <p:spPr>
            <a:xfrm>
              <a:off x="6549370" y="4774724"/>
              <a:ext cx="882394" cy="303371"/>
            </a:xfrm>
            <a:prstGeom prst="rightArrow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800" dirty="0">
                  <a:solidFill>
                    <a:schemeClr val="tx1"/>
                  </a:solidFill>
                </a:rPr>
                <a:t>msg.payload</a:t>
              </a:r>
            </a:p>
          </p:txBody>
        </p: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B51C45FA-D4E6-448A-A23B-9EDD4601AFC8}"/>
                </a:ext>
              </a:extLst>
            </p:cNvPr>
            <p:cNvSpPr/>
            <p:nvPr/>
          </p:nvSpPr>
          <p:spPr>
            <a:xfrm>
              <a:off x="6282987" y="4835570"/>
              <a:ext cx="186921" cy="181677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>
                  <a:solidFill>
                    <a:schemeClr val="tx1"/>
                  </a:solidFill>
                </a:rPr>
                <a:t>2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F2F7B2CD-65C9-4F78-9BA6-4F43B4AF7F78}"/>
              </a:ext>
            </a:extLst>
          </p:cNvPr>
          <p:cNvGrpSpPr/>
          <p:nvPr/>
        </p:nvGrpSpPr>
        <p:grpSpPr>
          <a:xfrm>
            <a:off x="6814599" y="5106775"/>
            <a:ext cx="1982042" cy="303371"/>
            <a:chOff x="7316986" y="5272787"/>
            <a:chExt cx="1982042" cy="303371"/>
          </a:xfrm>
          <a:solidFill>
            <a:srgbClr val="92F69C"/>
          </a:solidFill>
        </p:grpSpPr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BAFBDDDB-2AB0-4B3C-B41A-158FF50CBC1E}"/>
                </a:ext>
              </a:extLst>
            </p:cNvPr>
            <p:cNvSpPr/>
            <p:nvPr/>
          </p:nvSpPr>
          <p:spPr>
            <a:xfrm>
              <a:off x="7591421" y="5272787"/>
              <a:ext cx="1707607" cy="303371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8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content-type</a:t>
              </a:r>
              <a:r>
                <a:rPr lang="es-ES" sz="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: </a:t>
              </a:r>
              <a:r>
                <a:rPr lang="es-ES" sz="8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application</a:t>
              </a:r>
              <a:r>
                <a:rPr lang="es-ES" sz="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/</a:t>
              </a:r>
              <a:r>
                <a:rPr lang="es-ES" sz="8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json</a:t>
              </a:r>
              <a:endParaRPr lang="es-ES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r>
                <a:rPr lang="es-EC" sz="800" dirty="0" err="1">
                  <a:solidFill>
                    <a:schemeClr val="tx1"/>
                  </a:solidFill>
                </a:rPr>
                <a:t>Ocp</a:t>
              </a:r>
              <a:r>
                <a:rPr lang="es-EC" sz="800" dirty="0">
                  <a:solidFill>
                    <a:schemeClr val="tx1"/>
                  </a:solidFill>
                </a:rPr>
                <a:t>-</a:t>
              </a:r>
              <a:r>
                <a:rPr lang="es-EC" sz="800" dirty="0" err="1">
                  <a:solidFill>
                    <a:schemeClr val="tx1"/>
                  </a:solidFill>
                </a:rPr>
                <a:t>Apim</a:t>
              </a:r>
              <a:r>
                <a:rPr lang="es-EC" sz="800" dirty="0">
                  <a:solidFill>
                    <a:schemeClr val="tx1"/>
                  </a:solidFill>
                </a:rPr>
                <a:t>-</a:t>
              </a:r>
              <a:r>
                <a:rPr lang="es-EC" sz="800" dirty="0" err="1">
                  <a:solidFill>
                    <a:schemeClr val="tx1"/>
                  </a:solidFill>
                </a:rPr>
                <a:t>Subscription</a:t>
              </a:r>
              <a:r>
                <a:rPr lang="es-EC" sz="800" dirty="0">
                  <a:solidFill>
                    <a:schemeClr val="tx1"/>
                  </a:solidFill>
                </a:rPr>
                <a:t>-Key</a:t>
              </a:r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03D6DFAA-6AAB-4318-8E9C-AF9C7BF70928}"/>
                </a:ext>
              </a:extLst>
            </p:cNvPr>
            <p:cNvSpPr/>
            <p:nvPr/>
          </p:nvSpPr>
          <p:spPr>
            <a:xfrm>
              <a:off x="7316986" y="5332590"/>
              <a:ext cx="208893" cy="219681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>
                  <a:solidFill>
                    <a:schemeClr val="tx1"/>
                  </a:solidFill>
                </a:rPr>
                <a:t>1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E189A64B-D3D7-405C-9055-74CE3F80913C}"/>
              </a:ext>
            </a:extLst>
          </p:cNvPr>
          <p:cNvGrpSpPr/>
          <p:nvPr/>
        </p:nvGrpSpPr>
        <p:grpSpPr>
          <a:xfrm>
            <a:off x="8100160" y="4086070"/>
            <a:ext cx="2372372" cy="553998"/>
            <a:chOff x="7619998" y="4372113"/>
            <a:chExt cx="2372372" cy="553998"/>
          </a:xfrm>
          <a:solidFill>
            <a:schemeClr val="accent5">
              <a:lumMod val="75000"/>
            </a:schemeClr>
          </a:solidFill>
        </p:grpSpPr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F17D7B68-5DCE-4039-89A8-83EF023D7A63}"/>
                </a:ext>
              </a:extLst>
            </p:cNvPr>
            <p:cNvSpPr txBox="1"/>
            <p:nvPr/>
          </p:nvSpPr>
          <p:spPr>
            <a:xfrm>
              <a:off x="7619998" y="4372113"/>
              <a:ext cx="2372372" cy="553998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dirty="0"/>
                <a:t>ADD PERSON GROUP PERSON</a:t>
              </a:r>
            </a:p>
            <a:p>
              <a:pPr algn="ctr"/>
              <a:r>
                <a:rPr lang="es-MX" sz="1000" dirty="0"/>
                <a:t>Método: POST</a:t>
              </a:r>
            </a:p>
            <a:p>
              <a:pPr algn="ctr"/>
              <a:r>
                <a:rPr lang="es-MX" sz="1000" dirty="0"/>
                <a:t>URL de ADD PERSON GROUP</a:t>
              </a:r>
              <a:endParaRPr lang="es-EC" sz="1000" dirty="0"/>
            </a:p>
          </p:txBody>
        </p:sp>
        <p:cxnSp>
          <p:nvCxnSpPr>
            <p:cNvPr id="50" name="Conector recto 49">
              <a:extLst>
                <a:ext uri="{FF2B5EF4-FFF2-40B4-BE49-F238E27FC236}">
                  <a16:creationId xmlns:a16="http://schemas.microsoft.com/office/drawing/2014/main" id="{F2D99AA6-B943-4486-8F8B-6F623F5DD00C}"/>
                </a:ext>
              </a:extLst>
            </p:cNvPr>
            <p:cNvCxnSpPr>
              <a:cxnSpLocks/>
            </p:cNvCxnSpPr>
            <p:nvPr/>
          </p:nvCxnSpPr>
          <p:spPr>
            <a:xfrm>
              <a:off x="7629214" y="4552410"/>
              <a:ext cx="230444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F19117A1-F61C-4907-9B94-557802765D50}"/>
              </a:ext>
            </a:extLst>
          </p:cNvPr>
          <p:cNvGrpSpPr/>
          <p:nvPr/>
        </p:nvGrpSpPr>
        <p:grpSpPr>
          <a:xfrm>
            <a:off x="8961827" y="5098871"/>
            <a:ext cx="1371266" cy="390054"/>
            <a:chOff x="7297003" y="5272787"/>
            <a:chExt cx="2051261" cy="754806"/>
          </a:xfrm>
          <a:solidFill>
            <a:srgbClr val="92F69C"/>
          </a:solidFill>
        </p:grpSpPr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5E602EB9-8545-4C69-8EA0-8A3CBA56B431}"/>
                </a:ext>
              </a:extLst>
            </p:cNvPr>
            <p:cNvSpPr/>
            <p:nvPr/>
          </p:nvSpPr>
          <p:spPr>
            <a:xfrm>
              <a:off x="7591421" y="5272787"/>
              <a:ext cx="1756843" cy="754806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800" dirty="0">
                  <a:solidFill>
                    <a:schemeClr val="tx1"/>
                  </a:solidFill>
                </a:rPr>
                <a:t>msg.url</a:t>
              </a:r>
            </a:p>
          </p:txBody>
        </p:sp>
        <p:sp>
          <p:nvSpPr>
            <p:cNvPr id="53" name="Elipse 52">
              <a:extLst>
                <a:ext uri="{FF2B5EF4-FFF2-40B4-BE49-F238E27FC236}">
                  <a16:creationId xmlns:a16="http://schemas.microsoft.com/office/drawing/2014/main" id="{D1C6C81D-1BAF-43E6-8D9B-D33B3720DFA3}"/>
                </a:ext>
              </a:extLst>
            </p:cNvPr>
            <p:cNvSpPr/>
            <p:nvPr/>
          </p:nvSpPr>
          <p:spPr>
            <a:xfrm>
              <a:off x="7297003" y="5453645"/>
              <a:ext cx="241721" cy="322854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>
                  <a:solidFill>
                    <a:schemeClr val="tx1"/>
                  </a:solidFill>
                </a:rPr>
                <a:t>2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B79E04DD-6ED1-4769-96D2-E8DB88A21582}"/>
              </a:ext>
            </a:extLst>
          </p:cNvPr>
          <p:cNvGrpSpPr/>
          <p:nvPr/>
        </p:nvGrpSpPr>
        <p:grpSpPr>
          <a:xfrm>
            <a:off x="6810427" y="4661219"/>
            <a:ext cx="1148777" cy="303371"/>
            <a:chOff x="6282987" y="4774724"/>
            <a:chExt cx="1148777" cy="303371"/>
          </a:xfrm>
          <a:solidFill>
            <a:srgbClr val="92F69C"/>
          </a:solidFill>
        </p:grpSpPr>
        <p:sp>
          <p:nvSpPr>
            <p:cNvPr id="55" name="Flecha: a la derecha 54">
              <a:extLst>
                <a:ext uri="{FF2B5EF4-FFF2-40B4-BE49-F238E27FC236}">
                  <a16:creationId xmlns:a16="http://schemas.microsoft.com/office/drawing/2014/main" id="{9D66948A-F194-4E26-8BAA-8C2772952103}"/>
                </a:ext>
              </a:extLst>
            </p:cNvPr>
            <p:cNvSpPr/>
            <p:nvPr/>
          </p:nvSpPr>
          <p:spPr>
            <a:xfrm>
              <a:off x="6549370" y="4774724"/>
              <a:ext cx="882394" cy="303371"/>
            </a:xfrm>
            <a:prstGeom prst="rightArrow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800" dirty="0">
                  <a:solidFill>
                    <a:schemeClr val="tx1"/>
                  </a:solidFill>
                </a:rPr>
                <a:t>Atributos</a:t>
              </a:r>
            </a:p>
          </p:txBody>
        </p:sp>
        <p:sp>
          <p:nvSpPr>
            <p:cNvPr id="56" name="Elipse 55">
              <a:extLst>
                <a:ext uri="{FF2B5EF4-FFF2-40B4-BE49-F238E27FC236}">
                  <a16:creationId xmlns:a16="http://schemas.microsoft.com/office/drawing/2014/main" id="{B4593B25-5F25-4216-8344-07B4830B9D42}"/>
                </a:ext>
              </a:extLst>
            </p:cNvPr>
            <p:cNvSpPr/>
            <p:nvPr/>
          </p:nvSpPr>
          <p:spPr>
            <a:xfrm>
              <a:off x="6282987" y="4835570"/>
              <a:ext cx="186921" cy="181677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>
                  <a:solidFill>
                    <a:schemeClr val="tx1"/>
                  </a:solidFill>
                </a:rPr>
                <a:t>3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E88FBFB4-E905-4D8A-8E0C-B5AFA3A448AA}"/>
              </a:ext>
            </a:extLst>
          </p:cNvPr>
          <p:cNvGrpSpPr/>
          <p:nvPr/>
        </p:nvGrpSpPr>
        <p:grpSpPr>
          <a:xfrm>
            <a:off x="10472532" y="5106184"/>
            <a:ext cx="1371266" cy="390054"/>
            <a:chOff x="7297003" y="5272787"/>
            <a:chExt cx="2051261" cy="754806"/>
          </a:xfrm>
          <a:solidFill>
            <a:srgbClr val="92F69C"/>
          </a:solidFill>
        </p:grpSpPr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E326A397-30AC-4551-92E3-426BFD5A490C}"/>
                </a:ext>
              </a:extLst>
            </p:cNvPr>
            <p:cNvSpPr/>
            <p:nvPr/>
          </p:nvSpPr>
          <p:spPr>
            <a:xfrm>
              <a:off x="7591421" y="5272787"/>
              <a:ext cx="1756843" cy="754806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800" dirty="0" err="1">
                  <a:solidFill>
                    <a:schemeClr val="tx1"/>
                  </a:solidFill>
                </a:rPr>
                <a:t>personId</a:t>
              </a:r>
              <a:endParaRPr lang="es-MX" sz="800" dirty="0">
                <a:solidFill>
                  <a:schemeClr val="tx1"/>
                </a:solidFill>
              </a:endParaRPr>
            </a:p>
          </p:txBody>
        </p:sp>
        <p:sp>
          <p:nvSpPr>
            <p:cNvPr id="59" name="Elipse 58">
              <a:extLst>
                <a:ext uri="{FF2B5EF4-FFF2-40B4-BE49-F238E27FC236}">
                  <a16:creationId xmlns:a16="http://schemas.microsoft.com/office/drawing/2014/main" id="{5B0063BA-E28E-49C2-87EB-80CEB2EFF03B}"/>
                </a:ext>
              </a:extLst>
            </p:cNvPr>
            <p:cNvSpPr/>
            <p:nvPr/>
          </p:nvSpPr>
          <p:spPr>
            <a:xfrm>
              <a:off x="7297003" y="5453645"/>
              <a:ext cx="241721" cy="322854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>
                  <a:solidFill>
                    <a:schemeClr val="tx1"/>
                  </a:solidFill>
                </a:rPr>
                <a:t>3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CACA339F-1D1C-4975-85B6-597393EFA274}"/>
              </a:ext>
            </a:extLst>
          </p:cNvPr>
          <p:cNvGrpSpPr/>
          <p:nvPr/>
        </p:nvGrpSpPr>
        <p:grpSpPr>
          <a:xfrm>
            <a:off x="10527862" y="4145318"/>
            <a:ext cx="1541964" cy="515901"/>
            <a:chOff x="6389671" y="4364075"/>
            <a:chExt cx="1297042" cy="303371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61" name="Flecha: a la derecha 60">
              <a:extLst>
                <a:ext uri="{FF2B5EF4-FFF2-40B4-BE49-F238E27FC236}">
                  <a16:creationId xmlns:a16="http://schemas.microsoft.com/office/drawing/2014/main" id="{6CE5ECFD-0B98-40DD-870B-399EB1D0CC01}"/>
                </a:ext>
              </a:extLst>
            </p:cNvPr>
            <p:cNvSpPr/>
            <p:nvPr/>
          </p:nvSpPr>
          <p:spPr>
            <a:xfrm>
              <a:off x="6602095" y="4364075"/>
              <a:ext cx="1084618" cy="303371"/>
            </a:xfrm>
            <a:prstGeom prst="rightArrow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 err="1">
                  <a:solidFill>
                    <a:schemeClr val="tx1"/>
                  </a:solidFill>
                </a:rPr>
                <a:t>msg.PersistedFaceId</a:t>
              </a:r>
              <a:endParaRPr lang="es-MX" sz="800" dirty="0">
                <a:solidFill>
                  <a:schemeClr val="tx1"/>
                </a:solidFill>
              </a:endParaRPr>
            </a:p>
          </p:txBody>
        </p:sp>
        <p:sp>
          <p:nvSpPr>
            <p:cNvPr id="62" name="Elipse 61">
              <a:extLst>
                <a:ext uri="{FF2B5EF4-FFF2-40B4-BE49-F238E27FC236}">
                  <a16:creationId xmlns:a16="http://schemas.microsoft.com/office/drawing/2014/main" id="{93731FFE-3A01-4045-98BE-6DA6B3AD6CB9}"/>
                </a:ext>
              </a:extLst>
            </p:cNvPr>
            <p:cNvSpPr/>
            <p:nvPr/>
          </p:nvSpPr>
          <p:spPr>
            <a:xfrm>
              <a:off x="6389671" y="4454697"/>
              <a:ext cx="167986" cy="105916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>
                  <a:solidFill>
                    <a:schemeClr val="tx1"/>
                  </a:solidFill>
                </a:rPr>
                <a:t>3</a:t>
              </a:r>
              <a:endParaRPr lang="es-EC" sz="8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65" name="Imagen 64">
            <a:extLst>
              <a:ext uri="{FF2B5EF4-FFF2-40B4-BE49-F238E27FC236}">
                <a16:creationId xmlns:a16="http://schemas.microsoft.com/office/drawing/2014/main" id="{75E9890B-1060-4872-AA9A-86FBF559B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080" y="3823630"/>
            <a:ext cx="5470790" cy="1131707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AE079FF2-3F4A-4111-8EFE-3246A7F562F3}"/>
              </a:ext>
            </a:extLst>
          </p:cNvPr>
          <p:cNvSpPr txBox="1"/>
          <p:nvPr/>
        </p:nvSpPr>
        <p:spPr>
          <a:xfrm>
            <a:off x="50800" y="6273224"/>
            <a:ext cx="111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/>
              <a:t>15</a:t>
            </a:r>
          </a:p>
        </p:txBody>
      </p:sp>
      <p:pic>
        <p:nvPicPr>
          <p:cNvPr id="67" name="Picture 2" descr="Universidad de las Fuerzas Armadas ESPE - La Facultad de Ingeniería  Electrónica fue creada mediante orden No. 770207-OGE-1-a, del 25 de abril  de 1977 e inicia sus labores en octubre del mismo">
            <a:extLst>
              <a:ext uri="{FF2B5EF4-FFF2-40B4-BE49-F238E27FC236}">
                <a16:creationId xmlns:a16="http://schemas.microsoft.com/office/drawing/2014/main" id="{AEFC6154-FEE5-4D13-9848-1A0569B25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991" y="0"/>
            <a:ext cx="122200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738524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355065A7-07E8-41B1-9F46-BC1922B83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745" y="909174"/>
            <a:ext cx="10972800" cy="4525963"/>
          </a:xfrm>
        </p:spPr>
        <p:txBody>
          <a:bodyPr/>
          <a:lstStyle/>
          <a:p>
            <a:pPr marL="457200" lvl="1" indent="0">
              <a:buNone/>
            </a:pPr>
            <a:r>
              <a:rPr lang="es-EC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BA90B63-690D-4022-B932-F277C418F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66" y="606911"/>
            <a:ext cx="10972800" cy="457198"/>
          </a:xfrm>
        </p:spPr>
        <p:txBody>
          <a:bodyPr/>
          <a:lstStyle/>
          <a:p>
            <a:pPr algn="l"/>
            <a:r>
              <a:rPr lang="es-EC" sz="1800" b="0" dirty="0">
                <a:solidFill>
                  <a:schemeClr val="tx1"/>
                </a:solidFill>
              </a:rPr>
              <a:t>FRONTEND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E4611B9B-E45D-4CFA-89FA-ABA56306F7E9}"/>
              </a:ext>
            </a:extLst>
          </p:cNvPr>
          <p:cNvGrpSpPr/>
          <p:nvPr/>
        </p:nvGrpSpPr>
        <p:grpSpPr>
          <a:xfrm>
            <a:off x="4777296" y="4029546"/>
            <a:ext cx="4589158" cy="1500096"/>
            <a:chOff x="1608743" y="2295520"/>
            <a:chExt cx="7983762" cy="673787"/>
          </a:xfrm>
        </p:grpSpPr>
        <p:pic>
          <p:nvPicPr>
            <p:cNvPr id="4" name="image84.png" descr="Interfaz de usuario gráfica, Texto, Aplicación  Descripción generada automáticamente">
              <a:extLst>
                <a:ext uri="{FF2B5EF4-FFF2-40B4-BE49-F238E27FC236}">
                  <a16:creationId xmlns:a16="http://schemas.microsoft.com/office/drawing/2014/main" id="{3FE3595B-140D-4858-9C29-D04E4C9FD5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r="61903" b="66444"/>
            <a:stretch/>
          </p:blipFill>
          <p:spPr>
            <a:xfrm>
              <a:off x="8325547" y="2668404"/>
              <a:ext cx="905683" cy="16004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99A91284-B622-4583-82BC-5ABDA402BDF1}"/>
                </a:ext>
              </a:extLst>
            </p:cNvPr>
            <p:cNvSpPr txBox="1"/>
            <p:nvPr/>
          </p:nvSpPr>
          <p:spPr>
            <a:xfrm>
              <a:off x="1608743" y="2394863"/>
              <a:ext cx="2019078" cy="574444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000" dirty="0"/>
                <a:t>DISPOSTIVO LOCAL</a:t>
              </a:r>
            </a:p>
            <a:p>
              <a:endParaRPr lang="es-EC" dirty="0"/>
            </a:p>
            <a:p>
              <a:endParaRPr lang="es-EC" dirty="0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AC68FC58-C05A-4C5C-BAFE-4AB1E7475635}"/>
                </a:ext>
              </a:extLst>
            </p:cNvPr>
            <p:cNvSpPr txBox="1"/>
            <p:nvPr/>
          </p:nvSpPr>
          <p:spPr>
            <a:xfrm>
              <a:off x="7918142" y="2452108"/>
              <a:ext cx="1674363" cy="476844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C" sz="1000" dirty="0"/>
                <a:t>FRED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4503A85-E573-4C3B-A708-93D86A77BD1F}"/>
                </a:ext>
              </a:extLst>
            </p:cNvPr>
            <p:cNvSpPr txBox="1"/>
            <p:nvPr/>
          </p:nvSpPr>
          <p:spPr>
            <a:xfrm>
              <a:off x="4291746" y="2471150"/>
              <a:ext cx="2748552" cy="1797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000" dirty="0" err="1"/>
                <a:t>Url</a:t>
              </a:r>
              <a:r>
                <a:rPr lang="es-EC" sz="1000" dirty="0"/>
                <a:t> de la imagen captada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B890D733-2AF7-43D8-BA7A-1312E866236F}"/>
                </a:ext>
              </a:extLst>
            </p:cNvPr>
            <p:cNvSpPr txBox="1"/>
            <p:nvPr/>
          </p:nvSpPr>
          <p:spPr>
            <a:xfrm>
              <a:off x="4640858" y="2810634"/>
              <a:ext cx="1674363" cy="1105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C" sz="1000" dirty="0"/>
                <a:t>Tomar foto</a:t>
              </a:r>
            </a:p>
          </p:txBody>
        </p:sp>
        <p:cxnSp>
          <p:nvCxnSpPr>
            <p:cNvPr id="17" name="Conector recto de flecha 16">
              <a:extLst>
                <a:ext uri="{FF2B5EF4-FFF2-40B4-BE49-F238E27FC236}">
                  <a16:creationId xmlns:a16="http://schemas.microsoft.com/office/drawing/2014/main" id="{1129DFC7-FCAA-4867-8FB7-BFDAA70B62B9}"/>
                </a:ext>
              </a:extLst>
            </p:cNvPr>
            <p:cNvCxnSpPr>
              <a:cxnSpLocks/>
            </p:cNvCxnSpPr>
            <p:nvPr/>
          </p:nvCxnSpPr>
          <p:spPr>
            <a:xfrm>
              <a:off x="3697686" y="2564943"/>
              <a:ext cx="4014987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de flecha 18">
              <a:extLst>
                <a:ext uri="{FF2B5EF4-FFF2-40B4-BE49-F238E27FC236}">
                  <a16:creationId xmlns:a16="http://schemas.microsoft.com/office/drawing/2014/main" id="{901C2221-D8AA-46FB-90AD-05C744643256}"/>
                </a:ext>
              </a:extLst>
            </p:cNvPr>
            <p:cNvCxnSpPr/>
            <p:nvPr/>
          </p:nvCxnSpPr>
          <p:spPr>
            <a:xfrm flipH="1">
              <a:off x="3697686" y="2893782"/>
              <a:ext cx="415151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7593E0AC-04CE-4F17-80FB-EF52178A057E}"/>
                </a:ext>
              </a:extLst>
            </p:cNvPr>
            <p:cNvSpPr txBox="1"/>
            <p:nvPr/>
          </p:nvSpPr>
          <p:spPr>
            <a:xfrm>
              <a:off x="4575674" y="2295520"/>
              <a:ext cx="2259012" cy="253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dirty="0">
                  <a:solidFill>
                    <a:schemeClr val="bg2"/>
                  </a:solidFill>
                </a:rPr>
                <a:t>MQTT</a:t>
              </a:r>
              <a:r>
                <a:rPr lang="es-EC" sz="1200" dirty="0"/>
                <a:t> </a:t>
              </a:r>
              <a:r>
                <a:rPr lang="es-EC" sz="1200" dirty="0">
                  <a:solidFill>
                    <a:srgbClr val="FF0000"/>
                  </a:solidFill>
                </a:rPr>
                <a:t>FRED</a:t>
              </a:r>
            </a:p>
          </p:txBody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0AF1754C-6764-4071-8162-85B3BECF52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6063" b="89125" l="16000" r="93333">
                          <a14:foregroundMark x1="17417" y1="58688" x2="18417" y2="59813"/>
                          <a14:foregroundMark x1="45833" y1="88563" x2="55667" y2="88813"/>
                          <a14:foregroundMark x1="62500" y1="37625" x2="85500" y2="66375"/>
                          <a14:foregroundMark x1="16000" y1="48438" x2="21333" y2="45063"/>
                          <a14:foregroundMark x1="38000" y1="52125" x2="38000" y2="52125"/>
                          <a14:foregroundMark x1="22333" y1="79188" x2="50250" y2="89125"/>
                          <a14:foregroundMark x1="31167" y1="37375" x2="91417" y2="36813"/>
                          <a14:foregroundMark x1="75750" y1="75188" x2="86000" y2="76875"/>
                          <a14:foregroundMark x1="88000" y1="78625" x2="93333" y2="84875"/>
                        </a14:backgroundRemoval>
                      </a14:imgEffect>
                    </a14:imgLayer>
                  </a14:imgProps>
                </a:ext>
              </a:extLst>
            </a:blip>
            <a:srcRect l="11795" t="29654" r="4191" b="5687"/>
            <a:stretch/>
          </p:blipFill>
          <p:spPr>
            <a:xfrm>
              <a:off x="1848750" y="2629694"/>
              <a:ext cx="678363" cy="32596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7" name="Picture 8" descr="Node-RED Client Editor - Apps en Google Play">
              <a:extLst>
                <a:ext uri="{FF2B5EF4-FFF2-40B4-BE49-F238E27FC236}">
                  <a16:creationId xmlns:a16="http://schemas.microsoft.com/office/drawing/2014/main" id="{8B2FD039-1FF8-467B-99AA-903FF8F62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9545" y="2680199"/>
              <a:ext cx="377334" cy="14147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Imagen 24">
            <a:extLst>
              <a:ext uri="{FF2B5EF4-FFF2-40B4-BE49-F238E27FC236}">
                <a16:creationId xmlns:a16="http://schemas.microsoft.com/office/drawing/2014/main" id="{81EECDD5-5F20-4956-8DA7-9F3D1296BD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7296" y="737092"/>
            <a:ext cx="5498032" cy="3153227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grpSp>
        <p:nvGrpSpPr>
          <p:cNvPr id="33" name="Grupo 32">
            <a:extLst>
              <a:ext uri="{FF2B5EF4-FFF2-40B4-BE49-F238E27FC236}">
                <a16:creationId xmlns:a16="http://schemas.microsoft.com/office/drawing/2014/main" id="{5ED5F927-E6ED-4D21-A25B-276903CF2F6F}"/>
              </a:ext>
            </a:extLst>
          </p:cNvPr>
          <p:cNvGrpSpPr/>
          <p:nvPr/>
        </p:nvGrpSpPr>
        <p:grpSpPr>
          <a:xfrm>
            <a:off x="376276" y="3127284"/>
            <a:ext cx="3595543" cy="707357"/>
            <a:chOff x="497753" y="2087206"/>
            <a:chExt cx="3371332" cy="457985"/>
          </a:xfrm>
        </p:grpSpPr>
        <p:pic>
          <p:nvPicPr>
            <p:cNvPr id="34" name="Gráfico 33" descr="Gesto de aguantar con relleno sólido">
              <a:extLst>
                <a:ext uri="{FF2B5EF4-FFF2-40B4-BE49-F238E27FC236}">
                  <a16:creationId xmlns:a16="http://schemas.microsoft.com/office/drawing/2014/main" id="{525920DF-D658-49FD-82E9-1001E8489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7753" y="2087206"/>
              <a:ext cx="621262" cy="413880"/>
            </a:xfrm>
            <a:prstGeom prst="rect">
              <a:avLst/>
            </a:prstGeom>
          </p:spPr>
        </p:pic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0BAF54E8-33C2-406F-B202-2F1B0D341E64}"/>
                </a:ext>
              </a:extLst>
            </p:cNvPr>
            <p:cNvSpPr txBox="1"/>
            <p:nvPr/>
          </p:nvSpPr>
          <p:spPr>
            <a:xfrm>
              <a:off x="920064" y="2126718"/>
              <a:ext cx="2949021" cy="418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>
                  <a:solidFill>
                    <a:srgbClr val="0070C0"/>
                  </a:solidFill>
                </a:rPr>
                <a:t>Plataforma como servicio FRED</a:t>
              </a:r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DEE88BB2-5352-4870-BEDD-E178C9D4EC68}"/>
              </a:ext>
            </a:extLst>
          </p:cNvPr>
          <p:cNvGrpSpPr/>
          <p:nvPr/>
        </p:nvGrpSpPr>
        <p:grpSpPr>
          <a:xfrm>
            <a:off x="474981" y="1167133"/>
            <a:ext cx="2774865" cy="621262"/>
            <a:chOff x="497753" y="1879825"/>
            <a:chExt cx="2774865" cy="621262"/>
          </a:xfrm>
        </p:grpSpPr>
        <p:pic>
          <p:nvPicPr>
            <p:cNvPr id="38" name="Gráfico 37" descr="Gesto de aguantar con relleno sólido">
              <a:extLst>
                <a:ext uri="{FF2B5EF4-FFF2-40B4-BE49-F238E27FC236}">
                  <a16:creationId xmlns:a16="http://schemas.microsoft.com/office/drawing/2014/main" id="{247E04A4-7285-4EE0-85BE-6E95D2B4A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7753" y="1879825"/>
              <a:ext cx="621262" cy="621262"/>
            </a:xfrm>
            <a:prstGeom prst="rect">
              <a:avLst/>
            </a:prstGeom>
          </p:spPr>
        </p:pic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8F301E31-41C3-4C81-813B-1DE9F85D0509}"/>
                </a:ext>
              </a:extLst>
            </p:cNvPr>
            <p:cNvSpPr txBox="1"/>
            <p:nvPr/>
          </p:nvSpPr>
          <p:spPr>
            <a:xfrm>
              <a:off x="497753" y="2076750"/>
              <a:ext cx="27748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>
                  <a:solidFill>
                    <a:srgbClr val="0070C0"/>
                  </a:solidFill>
                </a:rPr>
                <a:t>NODE-RED</a:t>
              </a:r>
            </a:p>
          </p:txBody>
        </p:sp>
      </p:grpSp>
      <p:sp>
        <p:nvSpPr>
          <p:cNvPr id="41" name="CuadroTexto 40">
            <a:extLst>
              <a:ext uri="{FF2B5EF4-FFF2-40B4-BE49-F238E27FC236}">
                <a16:creationId xmlns:a16="http://schemas.microsoft.com/office/drawing/2014/main" id="{6132F4F9-907C-4657-8BA5-B5A04751B6DA}"/>
              </a:ext>
            </a:extLst>
          </p:cNvPr>
          <p:cNvSpPr txBox="1"/>
          <p:nvPr/>
        </p:nvSpPr>
        <p:spPr>
          <a:xfrm>
            <a:off x="9741097" y="4243893"/>
            <a:ext cx="2226302" cy="1293971"/>
          </a:xfrm>
          <a:prstGeom prst="round2Diag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dirty="0"/>
              <a:t>FRED permite conectar el dispositivo local con FRED mediante los nodos </a:t>
            </a:r>
          </a:p>
          <a:p>
            <a:endParaRPr lang="es-EC" sz="1400" dirty="0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4AD6ED9-D17D-45D5-820A-14D53924C8C3}"/>
              </a:ext>
            </a:extLst>
          </p:cNvPr>
          <p:cNvSpPr txBox="1"/>
          <p:nvPr/>
        </p:nvSpPr>
        <p:spPr>
          <a:xfrm>
            <a:off x="1028047" y="1763903"/>
            <a:ext cx="2974281" cy="817245"/>
          </a:xfrm>
          <a:prstGeom prst="round2Diag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dirty="0"/>
              <a:t>Se utilizo los nodos de </a:t>
            </a:r>
            <a:r>
              <a:rPr lang="es-EC" sz="1400" dirty="0" err="1"/>
              <a:t>image</a:t>
            </a:r>
            <a:r>
              <a:rPr lang="es-EC" sz="1400" dirty="0"/>
              <a:t> tolos y </a:t>
            </a:r>
            <a:r>
              <a:rPr lang="es-EC" sz="1400" dirty="0" err="1"/>
              <a:t>dashboard</a:t>
            </a:r>
            <a:r>
              <a:rPr lang="es-EC" sz="1400" dirty="0"/>
              <a:t> de NODE-RED para generar la interfaz grafica</a:t>
            </a: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3332406E-C318-44CA-9E18-72A8B2FCFAD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661" b="68217"/>
          <a:stretch/>
        </p:blipFill>
        <p:spPr>
          <a:xfrm>
            <a:off x="9813365" y="5248889"/>
            <a:ext cx="923925" cy="265608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1E566D44-BCC3-4377-9178-66E14B0475E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71622"/>
          <a:stretch/>
        </p:blipFill>
        <p:spPr>
          <a:xfrm>
            <a:off x="10826261" y="5214459"/>
            <a:ext cx="923925" cy="300037"/>
          </a:xfrm>
          <a:prstGeom prst="rect">
            <a:avLst/>
          </a:prstGeom>
        </p:spPr>
      </p:pic>
      <p:sp>
        <p:nvSpPr>
          <p:cNvPr id="49" name="CuadroTexto 48">
            <a:extLst>
              <a:ext uri="{FF2B5EF4-FFF2-40B4-BE49-F238E27FC236}">
                <a16:creationId xmlns:a16="http://schemas.microsoft.com/office/drawing/2014/main" id="{A12D5F00-0817-4275-B006-021E28EF6461}"/>
              </a:ext>
            </a:extLst>
          </p:cNvPr>
          <p:cNvSpPr txBox="1"/>
          <p:nvPr/>
        </p:nvSpPr>
        <p:spPr>
          <a:xfrm>
            <a:off x="997538" y="3837946"/>
            <a:ext cx="2974281" cy="817245"/>
          </a:xfrm>
          <a:prstGeom prst="round2Diag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dirty="0"/>
              <a:t>Hosting  aloja en la nube que permite desplegar proyectos de </a:t>
            </a:r>
            <a:r>
              <a:rPr lang="es-EC" sz="1400" dirty="0" err="1"/>
              <a:t>IoT</a:t>
            </a:r>
            <a:r>
              <a:rPr lang="es-EC" sz="1400" dirty="0"/>
              <a:t> en el internet </a:t>
            </a:r>
          </a:p>
        </p:txBody>
      </p:sp>
      <p:sp>
        <p:nvSpPr>
          <p:cNvPr id="50" name="Título 2">
            <a:extLst>
              <a:ext uri="{FF2B5EF4-FFF2-40B4-BE49-F238E27FC236}">
                <a16:creationId xmlns:a16="http://schemas.microsoft.com/office/drawing/2014/main" id="{0F2BD485-A5D0-468D-B047-47E0D05B57B5}"/>
              </a:ext>
            </a:extLst>
          </p:cNvPr>
          <p:cNvSpPr txBox="1">
            <a:spLocks/>
          </p:cNvSpPr>
          <p:nvPr/>
        </p:nvSpPr>
        <p:spPr>
          <a:xfrm>
            <a:off x="491644" y="98911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MX" kern="0">
                <a:solidFill>
                  <a:schemeClr val="tx1"/>
                </a:solidFill>
              </a:rPr>
              <a:t>Implementación</a:t>
            </a:r>
            <a:endParaRPr lang="es-EC" kern="0" dirty="0">
              <a:solidFill>
                <a:schemeClr val="tx1"/>
              </a:solidFill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1F81363F-19F5-4A15-84E6-D8DA5340E3A2}"/>
              </a:ext>
            </a:extLst>
          </p:cNvPr>
          <p:cNvSpPr txBox="1"/>
          <p:nvPr/>
        </p:nvSpPr>
        <p:spPr>
          <a:xfrm>
            <a:off x="50800" y="6273224"/>
            <a:ext cx="111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/>
              <a:t>16</a:t>
            </a:r>
          </a:p>
        </p:txBody>
      </p:sp>
      <p:pic>
        <p:nvPicPr>
          <p:cNvPr id="52" name="Picture 2" descr="Universidad de las Fuerzas Armadas ESPE - La Facultad de Ingeniería  Electrónica fue creada mediante orden No. 770207-OGE-1-a, del 25 de abril  de 1977 e inicia sus labores en octubre del mismo">
            <a:extLst>
              <a:ext uri="{FF2B5EF4-FFF2-40B4-BE49-F238E27FC236}">
                <a16:creationId xmlns:a16="http://schemas.microsoft.com/office/drawing/2014/main" id="{E644AFF9-6F30-4BE2-9654-9015A1B3A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147" y="11378"/>
            <a:ext cx="1365011" cy="127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043044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4C50123-8D79-47CF-84B5-845531C3E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dirty="0">
                <a:solidFill>
                  <a:schemeClr val="tx1"/>
                </a:solidFill>
              </a:rPr>
              <a:t>Implementación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8C1B360-1935-49E4-AA01-34071B2C1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" y="901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96E02472-ADEC-4AB1-9BD6-C60DDB4A80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976484"/>
              </p:ext>
            </p:extLst>
          </p:nvPr>
        </p:nvGraphicFramePr>
        <p:xfrm>
          <a:off x="393700" y="901700"/>
          <a:ext cx="5181600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Visio" r:id="rId3" imgW="7181818" imgH="6077113" progId="Visio.Drawing.15">
                  <p:embed/>
                </p:oleObj>
              </mc:Choice>
              <mc:Fallback>
                <p:oleObj name="Visio" r:id="rId3" imgW="7181818" imgH="6077113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901700"/>
                        <a:ext cx="5181600" cy="397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7C3D8F2-971F-45B7-A420-75B06279D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295818"/>
              </p:ext>
            </p:extLst>
          </p:nvPr>
        </p:nvGraphicFramePr>
        <p:xfrm>
          <a:off x="6345240" y="1528763"/>
          <a:ext cx="4708205" cy="30291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{46F890A9-2807-4EBB-B81D-B2AA78EC7F39}</a:tableStyleId>
              </a:tblPr>
              <a:tblGrid>
                <a:gridCol w="1556881">
                  <a:extLst>
                    <a:ext uri="{9D8B030D-6E8A-4147-A177-3AD203B41FA5}">
                      <a16:colId xmlns:a16="http://schemas.microsoft.com/office/drawing/2014/main" val="1921390179"/>
                    </a:ext>
                  </a:extLst>
                </a:gridCol>
                <a:gridCol w="1388673">
                  <a:extLst>
                    <a:ext uri="{9D8B030D-6E8A-4147-A177-3AD203B41FA5}">
                      <a16:colId xmlns:a16="http://schemas.microsoft.com/office/drawing/2014/main" val="3479236844"/>
                    </a:ext>
                  </a:extLst>
                </a:gridCol>
                <a:gridCol w="1762651">
                  <a:extLst>
                    <a:ext uri="{9D8B030D-6E8A-4147-A177-3AD203B41FA5}">
                      <a16:colId xmlns:a16="http://schemas.microsoft.com/office/drawing/2014/main" val="597913493"/>
                    </a:ext>
                  </a:extLst>
                </a:gridCol>
              </a:tblGrid>
              <a:tr h="519441">
                <a:tc>
                  <a:txBody>
                    <a:bodyPr/>
                    <a:lstStyle/>
                    <a:p>
                      <a:pPr marR="159385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Componente electrónico</a:t>
                      </a:r>
                      <a:endParaRPr lang="es-EC" sz="1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56210" marR="187325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PIN del dispositivo</a:t>
                      </a:r>
                      <a:r>
                        <a:rPr lang="es-EC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s-E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electrónico</a:t>
                      </a:r>
                      <a:endParaRPr lang="es-EC" sz="1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85420" marR="50800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PIN GPIO de la Rasberry PI</a:t>
                      </a:r>
                      <a:endParaRPr lang="es-EC" sz="1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687729"/>
                  </a:ext>
                </a:extLst>
              </a:tr>
              <a:tr h="198519">
                <a:tc>
                  <a:txBody>
                    <a:bodyPr/>
                    <a:lstStyle/>
                    <a:p>
                      <a:pPr marR="157480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s-ES" sz="1100" b="0" dirty="0">
                          <a:effectLst/>
                        </a:rPr>
                        <a:t>Ventilador</a:t>
                      </a:r>
                      <a:endParaRPr lang="es-EC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56210" marR="184150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s-ES" sz="1100" b="0">
                          <a:effectLst/>
                        </a:rPr>
                        <a:t>Ground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85420" marR="49530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s-ES" sz="1100" b="0">
                          <a:effectLst/>
                        </a:rPr>
                        <a:t>PIN 8.-Ground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49863"/>
                  </a:ext>
                </a:extLst>
              </a:tr>
              <a:tr h="260235">
                <a:tc>
                  <a:txBody>
                    <a:bodyPr/>
                    <a:lstStyle/>
                    <a:p>
                      <a:r>
                        <a:rPr lang="es-ES" sz="1100" b="0" dirty="0">
                          <a:effectLst/>
                        </a:rPr>
                        <a:t> </a:t>
                      </a:r>
                      <a:endParaRPr lang="es-EC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56210" marR="179705" algn="ctr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s-ES" sz="1100" b="0">
                          <a:effectLst/>
                        </a:rPr>
                        <a:t>VCC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85420" marR="45085" algn="ctr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s-ES" sz="1100" b="0">
                          <a:effectLst/>
                        </a:rPr>
                        <a:t>PIN 1.-3V3 power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620279"/>
                  </a:ext>
                </a:extLst>
              </a:tr>
              <a:tr h="519955">
                <a:tc>
                  <a:txBody>
                    <a:bodyPr/>
                    <a:lstStyle/>
                    <a:p>
                      <a:pPr marR="158750" algn="ctr"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es-ES" sz="1100" b="0" dirty="0">
                          <a:effectLst/>
                        </a:rPr>
                        <a:t>Modulo sensor de</a:t>
                      </a:r>
                      <a:endParaRPr lang="es-EC" sz="1100" b="0" dirty="0">
                        <a:effectLst/>
                      </a:endParaRPr>
                    </a:p>
                    <a:p>
                      <a:pPr>
                        <a:spcBef>
                          <a:spcPts val="45"/>
                        </a:spcBef>
                      </a:pPr>
                      <a:r>
                        <a:rPr lang="es-ES" sz="1050" b="0" dirty="0">
                          <a:effectLst/>
                        </a:rPr>
                        <a:t> </a:t>
                      </a:r>
                      <a:endParaRPr lang="es-EC" sz="1100" b="0" dirty="0">
                        <a:effectLst/>
                      </a:endParaRPr>
                    </a:p>
                    <a:p>
                      <a:pPr marR="159385" algn="ctr"/>
                      <a:r>
                        <a:rPr lang="es-ES" sz="1100" b="0" dirty="0">
                          <a:effectLst/>
                        </a:rPr>
                        <a:t>ultrasonido</a:t>
                      </a:r>
                      <a:endParaRPr lang="es-EC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56210" marR="179705" algn="ctr"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es-ES" sz="1100" b="0" dirty="0">
                          <a:effectLst/>
                        </a:rPr>
                        <a:t>VCC</a:t>
                      </a:r>
                      <a:endParaRPr lang="es-EC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85420" marR="47625" algn="ctr"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es-ES" sz="1100" b="0">
                          <a:effectLst/>
                        </a:rPr>
                        <a:t>PIN 2.-5V power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21310"/>
                  </a:ext>
                </a:extLst>
              </a:tr>
              <a:tr h="260235">
                <a:tc>
                  <a:txBody>
                    <a:bodyPr/>
                    <a:lstStyle/>
                    <a:p>
                      <a:r>
                        <a:rPr lang="es-ES" sz="1100" b="0">
                          <a:effectLst/>
                        </a:rPr>
                        <a:t> 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56210" marR="183515" algn="ctr"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es-ES" sz="1100" b="0">
                          <a:effectLst/>
                        </a:rPr>
                        <a:t>Echo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85420" marR="46990" algn="ctr"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es-ES" sz="1100" b="0" dirty="0">
                          <a:effectLst/>
                        </a:rPr>
                        <a:t>PIN 16.-GPIO 23</a:t>
                      </a:r>
                      <a:endParaRPr lang="es-EC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74040"/>
                  </a:ext>
                </a:extLst>
              </a:tr>
              <a:tr h="260235">
                <a:tc>
                  <a:txBody>
                    <a:bodyPr/>
                    <a:lstStyle/>
                    <a:p>
                      <a:r>
                        <a:rPr lang="es-ES" sz="1100" b="0">
                          <a:effectLst/>
                        </a:rPr>
                        <a:t> 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56210" marR="179705" algn="ctr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s-ES" sz="1100" b="0">
                          <a:effectLst/>
                        </a:rPr>
                        <a:t>Trigger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85420" marR="46990" algn="ctr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s-ES" sz="1100" b="0" dirty="0">
                          <a:effectLst/>
                        </a:rPr>
                        <a:t>PIN 18.-GPIO 24</a:t>
                      </a:r>
                      <a:endParaRPr lang="es-EC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350679"/>
                  </a:ext>
                </a:extLst>
              </a:tr>
              <a:tr h="260235">
                <a:tc>
                  <a:txBody>
                    <a:bodyPr/>
                    <a:lstStyle/>
                    <a:p>
                      <a:r>
                        <a:rPr lang="es-ES" sz="1100" b="0">
                          <a:effectLst/>
                        </a:rPr>
                        <a:t> 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56210" marR="184150" algn="ctr"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es-ES" sz="1100" b="0">
                          <a:effectLst/>
                        </a:rPr>
                        <a:t>Ground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85420" marR="49530" algn="ctr"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es-ES" sz="1100" b="0" dirty="0">
                          <a:effectLst/>
                        </a:rPr>
                        <a:t>PIN 14.-Ground</a:t>
                      </a:r>
                      <a:endParaRPr lang="es-EC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254895"/>
                  </a:ext>
                </a:extLst>
              </a:tr>
              <a:tr h="260235">
                <a:tc>
                  <a:txBody>
                    <a:bodyPr/>
                    <a:lstStyle/>
                    <a:p>
                      <a:pPr marR="158750" algn="ctr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s-ES" sz="1100" b="0">
                          <a:effectLst/>
                        </a:rPr>
                        <a:t>Modulo Sensor PIR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56210" marR="179705" algn="ctr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s-ES" sz="1100" b="0">
                          <a:effectLst/>
                        </a:rPr>
                        <a:t>VCC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85420" marR="47625" algn="ctr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s-ES" sz="1100" b="0" dirty="0">
                          <a:effectLst/>
                        </a:rPr>
                        <a:t>PIN 2.-5V </a:t>
                      </a:r>
                      <a:r>
                        <a:rPr lang="es-ES" sz="1100" b="0" dirty="0" err="1">
                          <a:effectLst/>
                        </a:rPr>
                        <a:t>power</a:t>
                      </a:r>
                      <a:endParaRPr lang="es-EC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817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100" b="0" dirty="0">
                          <a:effectLst/>
                        </a:rPr>
                        <a:t> </a:t>
                      </a:r>
                      <a:endParaRPr lang="es-EC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0800" cmpd="dbl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56210" marR="182245" algn="ctr"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es-ES" sz="1100" b="0" dirty="0">
                          <a:effectLst/>
                        </a:rPr>
                        <a:t>Output</a:t>
                      </a:r>
                      <a:endParaRPr lang="es-EC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0800" cmpd="dbl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85420" marR="49530" algn="ctr"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es-ES" sz="1100" b="0" dirty="0">
                          <a:effectLst/>
                        </a:rPr>
                        <a:t>PIN 22,.GPIO 25</a:t>
                      </a:r>
                      <a:endParaRPr lang="es-EC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0800" cmpd="dbl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418693"/>
                  </a:ext>
                </a:extLst>
              </a:tr>
              <a:tr h="322465">
                <a:tc>
                  <a:txBody>
                    <a:bodyPr/>
                    <a:lstStyle/>
                    <a:p>
                      <a:r>
                        <a:rPr lang="es-ES" sz="1100" b="0" dirty="0">
                          <a:effectLst/>
                        </a:rPr>
                        <a:t> </a:t>
                      </a:r>
                      <a:endParaRPr lang="es-EC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50800" cmpd="dbl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56210" marR="184150" algn="ctr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s-ES" sz="1100" b="0" dirty="0" err="1">
                          <a:effectLst/>
                        </a:rPr>
                        <a:t>Ground</a:t>
                      </a:r>
                      <a:endParaRPr lang="es-EC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50800" cmpd="dbl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85420" marR="49530" algn="ctr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s-ES" sz="1100" b="0" dirty="0">
                          <a:effectLst/>
                        </a:rPr>
                        <a:t>PIN 20.-Ground</a:t>
                      </a:r>
                      <a:endParaRPr lang="es-EC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50800" cmpd="dbl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532114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B2B782F9-D55B-4A55-8FCD-527064F7CED1}"/>
              </a:ext>
            </a:extLst>
          </p:cNvPr>
          <p:cNvSpPr txBox="1"/>
          <p:nvPr/>
        </p:nvSpPr>
        <p:spPr>
          <a:xfrm>
            <a:off x="50800" y="6273224"/>
            <a:ext cx="111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/>
              <a:t>17</a:t>
            </a:r>
          </a:p>
        </p:txBody>
      </p:sp>
      <p:pic>
        <p:nvPicPr>
          <p:cNvPr id="9" name="Picture 2" descr="Universidad de las Fuerzas Armadas ESPE - La Facultad de Ingeniería  Electrónica fue creada mediante orden No. 770207-OGE-1-a, del 25 de abril  de 1977 e inicia sus labores en octubre del mismo">
            <a:extLst>
              <a:ext uri="{FF2B5EF4-FFF2-40B4-BE49-F238E27FC236}">
                <a16:creationId xmlns:a16="http://schemas.microsoft.com/office/drawing/2014/main" id="{97F49CCC-8781-4DAC-9540-012596960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992" y="0"/>
            <a:ext cx="1222008" cy="11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933210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4C50123-8D79-47CF-84B5-845531C3E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80073"/>
          </a:xfrm>
        </p:spPr>
        <p:txBody>
          <a:bodyPr/>
          <a:lstStyle/>
          <a:p>
            <a:pPr algn="l"/>
            <a:r>
              <a:rPr lang="es-MX" dirty="0">
                <a:solidFill>
                  <a:schemeClr val="tx1"/>
                </a:solidFill>
              </a:rPr>
              <a:t>Implementación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" name="Imagen 3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6659CED7-9043-48BB-9140-551F595F1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1417638"/>
            <a:ext cx="3046572" cy="1955800"/>
          </a:xfrm>
          <a:prstGeom prst="rect">
            <a:avLst/>
          </a:prstGeom>
        </p:spPr>
      </p:pic>
      <p:pic>
        <p:nvPicPr>
          <p:cNvPr id="5" name="Marcador de contenido 4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132EE680-52D2-43FA-B6B2-D1F044608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3786187"/>
            <a:ext cx="3046572" cy="2217102"/>
          </a:xfrm>
          <a:prstGeom prst="rect">
            <a:avLst/>
          </a:prstGeom>
        </p:spPr>
      </p:pic>
      <p:pic>
        <p:nvPicPr>
          <p:cNvPr id="6" name="Imagen 5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85E3A790-FD00-4107-9503-4ADC3118B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990" y="1546621"/>
            <a:ext cx="3046572" cy="1983105"/>
          </a:xfrm>
          <a:prstGeom prst="rect">
            <a:avLst/>
          </a:prstGeom>
        </p:spPr>
      </p:pic>
      <p:pic>
        <p:nvPicPr>
          <p:cNvPr id="7" name="Imagen 6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0FD08E64-2BD0-4BD8-8037-72687E8573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2990" y="3773762"/>
            <a:ext cx="3147060" cy="1983105"/>
          </a:xfrm>
          <a:prstGeom prst="rect">
            <a:avLst/>
          </a:prstGeom>
        </p:spPr>
      </p:pic>
      <p:pic>
        <p:nvPicPr>
          <p:cNvPr id="8" name="Imagen 7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C5E3EC26-E013-44C8-AAF2-07C629403A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5827" y="1546620"/>
            <a:ext cx="3046572" cy="1983105"/>
          </a:xfrm>
          <a:prstGeom prst="rect">
            <a:avLst/>
          </a:prstGeom>
        </p:spPr>
      </p:pic>
      <p:pic>
        <p:nvPicPr>
          <p:cNvPr id="9" name="Imagen 8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02FB46DE-8BB7-4143-81B6-20949F883A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5582" y="3773762"/>
            <a:ext cx="3147061" cy="198310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D9C4E15-287E-4F22-B8DB-A87D12F8B1C1}"/>
              </a:ext>
            </a:extLst>
          </p:cNvPr>
          <p:cNvSpPr txBox="1"/>
          <p:nvPr/>
        </p:nvSpPr>
        <p:spPr>
          <a:xfrm>
            <a:off x="1085136" y="1016000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MENU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CFE7058-64F9-4595-AA10-9331612E55CD}"/>
              </a:ext>
            </a:extLst>
          </p:cNvPr>
          <p:cNvSpPr txBox="1"/>
          <p:nvPr/>
        </p:nvSpPr>
        <p:spPr>
          <a:xfrm>
            <a:off x="5122626" y="1016000"/>
            <a:ext cx="234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RECONOCIMIENTO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621AA88-1812-4B67-A77B-DE0D68E01733}"/>
              </a:ext>
            </a:extLst>
          </p:cNvPr>
          <p:cNvSpPr txBox="1"/>
          <p:nvPr/>
        </p:nvSpPr>
        <p:spPr>
          <a:xfrm>
            <a:off x="8586469" y="1046996"/>
            <a:ext cx="27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AGREGAR PERSONA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6DB5369-5F64-483A-8B1B-B9FA8648C89E}"/>
              </a:ext>
            </a:extLst>
          </p:cNvPr>
          <p:cNvSpPr txBox="1"/>
          <p:nvPr/>
        </p:nvSpPr>
        <p:spPr>
          <a:xfrm>
            <a:off x="50800" y="6273224"/>
            <a:ext cx="111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/>
              <a:t>18</a:t>
            </a:r>
          </a:p>
        </p:txBody>
      </p:sp>
      <p:pic>
        <p:nvPicPr>
          <p:cNvPr id="14" name="Picture 2" descr="Universidad de las Fuerzas Armadas ESPE - La Facultad de Ingeniería  Electrónica fue creada mediante orden No. 770207-OGE-1-a, del 25 de abril  de 1977 e inicia sus labores en octubre del mismo">
            <a:extLst>
              <a:ext uri="{FF2B5EF4-FFF2-40B4-BE49-F238E27FC236}">
                <a16:creationId xmlns:a16="http://schemas.microsoft.com/office/drawing/2014/main" id="{8A2BA06C-BF92-47B5-B8B4-A2D157B05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358" y="-13636"/>
            <a:ext cx="1236569" cy="115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108926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544A37A-43F1-4390-A1E6-CC6539953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23106"/>
            <a:ext cx="10972800" cy="1143000"/>
          </a:xfrm>
        </p:spPr>
        <p:txBody>
          <a:bodyPr/>
          <a:lstStyle/>
          <a:p>
            <a:pPr algn="l"/>
            <a:r>
              <a:rPr lang="es-EC" sz="2000" dirty="0">
                <a:solidFill>
                  <a:schemeClr val="tx1"/>
                </a:solidFill>
              </a:rPr>
              <a:t>VIDEO DE FUNCIONAMIENTO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4C84B115-C77D-4694-996A-3D9FBE6946E3}"/>
              </a:ext>
            </a:extLst>
          </p:cNvPr>
          <p:cNvSpPr txBox="1">
            <a:spLocks/>
          </p:cNvSpPr>
          <p:nvPr/>
        </p:nvSpPr>
        <p:spPr>
          <a:xfrm>
            <a:off x="520700" y="46950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MX" kern="0">
                <a:solidFill>
                  <a:schemeClr val="tx1"/>
                </a:solidFill>
              </a:rPr>
              <a:t>Pruebas y Resultados</a:t>
            </a:r>
            <a:endParaRPr lang="es-EC" kern="0" dirty="0">
              <a:solidFill>
                <a:schemeClr val="tx1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4B3282E-4303-4590-9325-559F22BEB354}"/>
              </a:ext>
            </a:extLst>
          </p:cNvPr>
          <p:cNvSpPr/>
          <p:nvPr/>
        </p:nvSpPr>
        <p:spPr>
          <a:xfrm>
            <a:off x="1132114" y="1494971"/>
            <a:ext cx="10101943" cy="40930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204B830-8FE0-4EC0-84D3-CD22C935B35A}"/>
              </a:ext>
            </a:extLst>
          </p:cNvPr>
          <p:cNvSpPr txBox="1"/>
          <p:nvPr/>
        </p:nvSpPr>
        <p:spPr>
          <a:xfrm>
            <a:off x="50800" y="6273224"/>
            <a:ext cx="111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/>
              <a:t>19</a:t>
            </a:r>
          </a:p>
        </p:txBody>
      </p:sp>
      <p:pic>
        <p:nvPicPr>
          <p:cNvPr id="13" name="Picture 2" descr="Universidad de las Fuerzas Armadas ESPE - La Facultad de Ingeniería  Electrónica fue creada mediante orden No. 770207-OGE-1-a, del 25 de abril  de 1977 e inicia sus labores en octubre del mismo">
            <a:extLst>
              <a:ext uri="{FF2B5EF4-FFF2-40B4-BE49-F238E27FC236}">
                <a16:creationId xmlns:a16="http://schemas.microsoft.com/office/drawing/2014/main" id="{D37D7F56-BC7C-46E1-B856-FB60BFD9F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991" y="0"/>
            <a:ext cx="122200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13570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A7DC50E-DDE0-4027-9F67-24C19EC66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05522"/>
          </a:xfrm>
        </p:spPr>
        <p:txBody>
          <a:bodyPr/>
          <a:lstStyle/>
          <a:p>
            <a:pPr algn="l"/>
            <a:r>
              <a:rPr lang="es-MX" sz="3600" dirty="0">
                <a:solidFill>
                  <a:schemeClr val="tx1"/>
                </a:solidFill>
              </a:rPr>
              <a:t>Índice</a:t>
            </a:r>
            <a:endParaRPr lang="es-EC" sz="3600" dirty="0">
              <a:solidFill>
                <a:schemeClr val="tx1"/>
              </a:solidFill>
            </a:endParaRPr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181B9779-FB97-4A3A-847D-BF78630CC7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076510"/>
              </p:ext>
            </p:extLst>
          </p:nvPr>
        </p:nvGraphicFramePr>
        <p:xfrm>
          <a:off x="1162929" y="1166018"/>
          <a:ext cx="10419471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BCACC711-8A36-4B8D-939C-58AACD93F42D}"/>
              </a:ext>
            </a:extLst>
          </p:cNvPr>
          <p:cNvSpPr txBox="1"/>
          <p:nvPr/>
        </p:nvSpPr>
        <p:spPr>
          <a:xfrm>
            <a:off x="50800" y="6273224"/>
            <a:ext cx="111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/>
              <a:t>1</a:t>
            </a:r>
          </a:p>
        </p:txBody>
      </p:sp>
      <p:pic>
        <p:nvPicPr>
          <p:cNvPr id="5" name="Picture 2" descr="Universidad de las Fuerzas Armadas ESPE - La Facultad de Ingeniería  Electrónica fue creada mediante orden No. 770207-OGE-1-a, del 25 de abril  de 1977 e inicia sus labores en octubre del mismo">
            <a:extLst>
              <a:ext uri="{FF2B5EF4-FFF2-40B4-BE49-F238E27FC236}">
                <a16:creationId xmlns:a16="http://schemas.microsoft.com/office/drawing/2014/main" id="{8F9EC22F-B7A6-42AA-9F23-6F07C2C15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229" y="-9830"/>
            <a:ext cx="1291771" cy="10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532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844AF807-5928-45E1-BC89-38C8D0FC6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85930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s-EC" dirty="0">
                <a:solidFill>
                  <a:schemeClr val="tx1"/>
                </a:solidFill>
              </a:rPr>
              <a:t>Funcionamiento</a:t>
            </a:r>
          </a:p>
          <a:p>
            <a:pPr marL="0" indent="0">
              <a:buNone/>
            </a:pP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4C50123-8D79-47CF-84B5-845531C3E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46950"/>
            <a:ext cx="10972800" cy="1143000"/>
          </a:xfrm>
        </p:spPr>
        <p:txBody>
          <a:bodyPr/>
          <a:lstStyle/>
          <a:p>
            <a:pPr algn="l"/>
            <a:r>
              <a:rPr lang="es-MX" dirty="0">
                <a:solidFill>
                  <a:schemeClr val="tx1"/>
                </a:solidFill>
              </a:rPr>
              <a:t>Pruebas y Resultados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A53652D8-439A-4DC6-A9B9-73ECB2B4FC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780095"/>
              </p:ext>
            </p:extLst>
          </p:nvPr>
        </p:nvGraphicFramePr>
        <p:xfrm>
          <a:off x="461325" y="1748389"/>
          <a:ext cx="6469584" cy="305642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81763">
                  <a:extLst>
                    <a:ext uri="{9D8B030D-6E8A-4147-A177-3AD203B41FA5}">
                      <a16:colId xmlns:a16="http://schemas.microsoft.com/office/drawing/2014/main" val="3280133995"/>
                    </a:ext>
                  </a:extLst>
                </a:gridCol>
                <a:gridCol w="1180462">
                  <a:extLst>
                    <a:ext uri="{9D8B030D-6E8A-4147-A177-3AD203B41FA5}">
                      <a16:colId xmlns:a16="http://schemas.microsoft.com/office/drawing/2014/main" val="1972143878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1787997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839041304"/>
                    </a:ext>
                  </a:extLst>
                </a:gridCol>
                <a:gridCol w="1259409">
                  <a:extLst>
                    <a:ext uri="{9D8B030D-6E8A-4147-A177-3AD203B41FA5}">
                      <a16:colId xmlns:a16="http://schemas.microsoft.com/office/drawing/2014/main" val="3717674008"/>
                    </a:ext>
                  </a:extLst>
                </a:gridCol>
              </a:tblGrid>
              <a:tr h="319518"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200" b="1" i="1" dirty="0">
                          <a:effectLst/>
                        </a:rPr>
                        <a:t>Usuario</a:t>
                      </a:r>
                    </a:p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200" b="1" i="1" dirty="0">
                          <a:effectLst/>
                        </a:rPr>
                        <a:t>Identificativo: casa8</a:t>
                      </a:r>
                      <a:endParaRPr lang="es-EC" sz="12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200" b="1" i="1">
                          <a:effectLst/>
                        </a:rPr>
                        <a:t>Dia</a:t>
                      </a:r>
                      <a:endParaRPr lang="es-EC" sz="1200" b="1" i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200" b="1" i="1">
                          <a:effectLst/>
                        </a:rPr>
                        <a:t>Noche</a:t>
                      </a:r>
                      <a:endParaRPr lang="es-EC" sz="1200" b="1" i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309031"/>
                  </a:ext>
                </a:extLst>
              </a:tr>
              <a:tr h="75635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200" b="1" i="1">
                          <a:effectLst/>
                        </a:rPr>
                        <a:t>Precisión</a:t>
                      </a:r>
                      <a:endParaRPr lang="es-EC" sz="1200" b="1" i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200" b="1" i="1" dirty="0">
                          <a:effectLst/>
                        </a:rPr>
                        <a:t>Estado</a:t>
                      </a:r>
                      <a:endParaRPr lang="es-EC" sz="12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200" b="1" i="1" dirty="0">
                          <a:effectLst/>
                        </a:rPr>
                        <a:t>Precisión</a:t>
                      </a:r>
                      <a:endParaRPr lang="es-EC" sz="12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200" b="1" i="1" dirty="0">
                          <a:effectLst/>
                        </a:rPr>
                        <a:t>Estado</a:t>
                      </a:r>
                      <a:endParaRPr lang="es-EC" sz="12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778831"/>
                  </a:ext>
                </a:extLst>
              </a:tr>
              <a:tr h="415257"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U1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98.06%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Reconocido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94.12%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Reconocido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92154951"/>
                  </a:ext>
                </a:extLst>
              </a:tr>
              <a:tr h="415257"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U2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92.65%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Reconocido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92.49%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Reconocido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19826617"/>
                  </a:ext>
                </a:extLst>
              </a:tr>
              <a:tr h="415257"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U3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95.54%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Reconocido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84.16%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Reconocido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9612059"/>
                  </a:ext>
                </a:extLst>
              </a:tr>
              <a:tr h="415257"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U4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97.59%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Reconocido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91.53%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Reconocido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4936735"/>
                  </a:ext>
                </a:extLst>
              </a:tr>
              <a:tr h="319518"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 b="1">
                          <a:effectLst/>
                        </a:rPr>
                        <a:t>Promedio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 b="1" dirty="0">
                          <a:effectLst/>
                        </a:rPr>
                        <a:t>95.96%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 b="1" dirty="0">
                          <a:effectLst/>
                        </a:rPr>
                        <a:t>90.58%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133255"/>
                  </a:ext>
                </a:extLst>
              </a:tr>
            </a:tbl>
          </a:graphicData>
        </a:graphic>
      </p:graphicFrame>
      <p:pic>
        <p:nvPicPr>
          <p:cNvPr id="10" name="Imagen 9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6598F67E-A8B3-4764-A677-1C00B66429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86" t="13090" r="1339" b="-779"/>
          <a:stretch/>
        </p:blipFill>
        <p:spPr>
          <a:xfrm>
            <a:off x="8108892" y="1366957"/>
            <a:ext cx="2295525" cy="1631274"/>
          </a:xfrm>
          <a:prstGeom prst="rect">
            <a:avLst/>
          </a:prstGeom>
        </p:spPr>
      </p:pic>
      <p:pic>
        <p:nvPicPr>
          <p:cNvPr id="11" name="Imagen 10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D0026E48-4E94-411F-988F-C9AFEE874D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72" t="13173"/>
          <a:stretch/>
        </p:blipFill>
        <p:spPr>
          <a:xfrm>
            <a:off x="7079184" y="3276600"/>
            <a:ext cx="2431245" cy="1500782"/>
          </a:xfrm>
          <a:prstGeom prst="rect">
            <a:avLst/>
          </a:prstGeom>
        </p:spPr>
      </p:pic>
      <p:pic>
        <p:nvPicPr>
          <p:cNvPr id="12" name="Imagen 11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449D9EDA-8A99-43B9-8245-FB5459B213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28" t="12391" r="16510" b="11722"/>
          <a:stretch/>
        </p:blipFill>
        <p:spPr>
          <a:xfrm>
            <a:off x="9658704" y="3175238"/>
            <a:ext cx="2533296" cy="160214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CF15899-924C-422A-8800-4766EFAAF0F4}"/>
              </a:ext>
            </a:extLst>
          </p:cNvPr>
          <p:cNvSpPr txBox="1"/>
          <p:nvPr/>
        </p:nvSpPr>
        <p:spPr>
          <a:xfrm>
            <a:off x="50800" y="6273224"/>
            <a:ext cx="111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/>
              <a:t>20</a:t>
            </a:r>
          </a:p>
        </p:txBody>
      </p:sp>
      <p:pic>
        <p:nvPicPr>
          <p:cNvPr id="13" name="Picture 2" descr="Universidad de las Fuerzas Armadas ESPE - La Facultad de Ingeniería  Electrónica fue creada mediante orden No. 770207-OGE-1-a, del 25 de abril  de 1977 e inicia sus labores en octubre del mismo">
            <a:extLst>
              <a:ext uri="{FF2B5EF4-FFF2-40B4-BE49-F238E27FC236}">
                <a16:creationId xmlns:a16="http://schemas.microsoft.com/office/drawing/2014/main" id="{80DB2044-878A-4D23-B753-E6DCE7DEB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595" y="0"/>
            <a:ext cx="1389405" cy="129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121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844AF807-5928-45E1-BC89-38C8D0FC6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20042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s-EC" dirty="0">
                <a:solidFill>
                  <a:schemeClr val="tx1"/>
                </a:solidFill>
              </a:rPr>
              <a:t>Carga</a:t>
            </a:r>
          </a:p>
          <a:p>
            <a:pPr marL="0" indent="0">
              <a:buNone/>
            </a:pP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4C50123-8D79-47CF-84B5-845531C3E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614"/>
            <a:ext cx="10972800" cy="1143000"/>
          </a:xfrm>
        </p:spPr>
        <p:txBody>
          <a:bodyPr/>
          <a:lstStyle/>
          <a:p>
            <a:pPr algn="l"/>
            <a:r>
              <a:rPr lang="es-MX" dirty="0">
                <a:solidFill>
                  <a:schemeClr val="tx1"/>
                </a:solidFill>
              </a:rPr>
              <a:t>Pruebas y Resultados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FCE82F4-7174-4725-BB5A-359024A00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685" y="4066224"/>
            <a:ext cx="3213549" cy="169591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79685C51-0172-43E4-8B08-0536CA171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825" y="1485672"/>
            <a:ext cx="3213549" cy="1831312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F7260ECE-8D3C-4FC7-A5E2-D7B49FC37546}"/>
              </a:ext>
            </a:extLst>
          </p:cNvPr>
          <p:cNvSpPr txBox="1"/>
          <p:nvPr/>
        </p:nvSpPr>
        <p:spPr>
          <a:xfrm>
            <a:off x="8503590" y="1037202"/>
            <a:ext cx="1573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i="1" dirty="0">
                <a:solidFill>
                  <a:srgbClr val="0070C0"/>
                </a:solidFill>
              </a:rPr>
              <a:t>100 Usuarios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E7DB04F-4F49-40E8-A492-514317583881}"/>
              </a:ext>
            </a:extLst>
          </p:cNvPr>
          <p:cNvSpPr txBox="1"/>
          <p:nvPr/>
        </p:nvSpPr>
        <p:spPr>
          <a:xfrm>
            <a:off x="8452320" y="3537715"/>
            <a:ext cx="1929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i="1" dirty="0">
                <a:solidFill>
                  <a:srgbClr val="0070C0"/>
                </a:solidFill>
              </a:rPr>
              <a:t>10000 Usuarios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D083974-7700-4AC4-B724-586118AD0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840748"/>
              </p:ext>
            </p:extLst>
          </p:nvPr>
        </p:nvGraphicFramePr>
        <p:xfrm>
          <a:off x="1046162" y="1651868"/>
          <a:ext cx="5049838" cy="32623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{F5AB1C69-6EDB-4FF4-983F-18BD219EF322}</a:tableStyleId>
              </a:tblPr>
              <a:tblGrid>
                <a:gridCol w="1388800">
                  <a:extLst>
                    <a:ext uri="{9D8B030D-6E8A-4147-A177-3AD203B41FA5}">
                      <a16:colId xmlns:a16="http://schemas.microsoft.com/office/drawing/2014/main" val="3238757967"/>
                    </a:ext>
                  </a:extLst>
                </a:gridCol>
                <a:gridCol w="2198744">
                  <a:extLst>
                    <a:ext uri="{9D8B030D-6E8A-4147-A177-3AD203B41FA5}">
                      <a16:colId xmlns:a16="http://schemas.microsoft.com/office/drawing/2014/main" val="3489790272"/>
                    </a:ext>
                  </a:extLst>
                </a:gridCol>
                <a:gridCol w="1462294">
                  <a:extLst>
                    <a:ext uri="{9D8B030D-6E8A-4147-A177-3AD203B41FA5}">
                      <a16:colId xmlns:a16="http://schemas.microsoft.com/office/drawing/2014/main" val="943403637"/>
                    </a:ext>
                  </a:extLst>
                </a:gridCol>
              </a:tblGrid>
              <a:tr h="816585">
                <a:tc>
                  <a:txBody>
                    <a:bodyPr/>
                    <a:lstStyle/>
                    <a:p>
                      <a:pPr marL="68580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ysClr val="windowText" lastClr="000000"/>
                          </a:solidFill>
                          <a:effectLst/>
                        </a:rPr>
                        <a:t>Número de</a:t>
                      </a:r>
                      <a:endParaRPr lang="es-EC" sz="110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45"/>
                        </a:spcBef>
                      </a:pPr>
                      <a:r>
                        <a:rPr lang="es-ES" sz="105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6858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ysClr val="windowText" lastClr="000000"/>
                          </a:solidFill>
                          <a:effectLst/>
                        </a:rPr>
                        <a:t>usuarios</a:t>
                      </a:r>
                      <a:endParaRPr lang="es-EC" sz="1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1305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ysClr val="windowText" lastClr="000000"/>
                          </a:solidFill>
                          <a:effectLst/>
                        </a:rPr>
                        <a:t>Media de tiempo de</a:t>
                      </a:r>
                      <a:endParaRPr lang="es-EC" sz="110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45"/>
                        </a:spcBef>
                      </a:pPr>
                      <a:r>
                        <a:rPr lang="es-ES" sz="105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2813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ysClr val="windowText" lastClr="000000"/>
                          </a:solidFill>
                          <a:effectLst/>
                        </a:rPr>
                        <a:t>respuesta (ms)</a:t>
                      </a:r>
                      <a:endParaRPr lang="es-EC" sz="1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5430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%Error</a:t>
                      </a:r>
                      <a:endParaRPr lang="es-EC" sz="1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6518161"/>
                  </a:ext>
                </a:extLst>
              </a:tr>
              <a:tr h="407890">
                <a:tc>
                  <a:txBody>
                    <a:bodyPr/>
                    <a:lstStyle/>
                    <a:p>
                      <a:pPr marL="571500"/>
                      <a:r>
                        <a:rPr lang="es-ES" sz="1100" b="0" dirty="0">
                          <a:solidFill>
                            <a:sysClr val="windowText" lastClr="000000"/>
                          </a:solidFill>
                          <a:effectLst/>
                        </a:rPr>
                        <a:t>100</a:t>
                      </a:r>
                      <a:endParaRPr lang="es-EC" sz="11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560070" algn="r"/>
                      <a:r>
                        <a:rPr lang="es-ES" sz="1100" b="0">
                          <a:solidFill>
                            <a:sysClr val="windowText" lastClr="000000"/>
                          </a:solidFill>
                          <a:effectLst/>
                        </a:rPr>
                        <a:t>1915</a:t>
                      </a:r>
                      <a:endParaRPr lang="es-EC" sz="11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433070" algn="r"/>
                      <a:r>
                        <a:rPr lang="es-ES" sz="1100" b="0" dirty="0">
                          <a:solidFill>
                            <a:sysClr val="windowText" lastClr="000000"/>
                          </a:solidFill>
                          <a:effectLst/>
                        </a:rPr>
                        <a:t>47</a:t>
                      </a:r>
                      <a:endParaRPr lang="es-EC" sz="11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45400297"/>
                  </a:ext>
                </a:extLst>
              </a:tr>
              <a:tr h="407084">
                <a:tc>
                  <a:txBody>
                    <a:bodyPr/>
                    <a:lstStyle/>
                    <a:p>
                      <a:pPr marL="571500"/>
                      <a:r>
                        <a:rPr lang="es-ES" sz="1100" b="0" dirty="0">
                          <a:solidFill>
                            <a:sysClr val="windowText" lastClr="000000"/>
                          </a:solidFill>
                          <a:effectLst/>
                        </a:rPr>
                        <a:t>300</a:t>
                      </a:r>
                      <a:endParaRPr lang="es-EC" sz="11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60070" algn="r"/>
                      <a:r>
                        <a:rPr lang="es-ES" sz="1100" b="0">
                          <a:solidFill>
                            <a:sysClr val="windowText" lastClr="000000"/>
                          </a:solidFill>
                          <a:effectLst/>
                        </a:rPr>
                        <a:t>2451</a:t>
                      </a:r>
                      <a:endParaRPr lang="es-EC" sz="11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3070" algn="r"/>
                      <a:r>
                        <a:rPr lang="es-ES" sz="1100" b="0">
                          <a:solidFill>
                            <a:sysClr val="windowText" lastClr="000000"/>
                          </a:solidFill>
                          <a:effectLst/>
                        </a:rPr>
                        <a:t>51</a:t>
                      </a:r>
                      <a:endParaRPr lang="es-EC" sz="11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40486593"/>
                  </a:ext>
                </a:extLst>
              </a:tr>
              <a:tr h="407890">
                <a:tc>
                  <a:txBody>
                    <a:bodyPr/>
                    <a:lstStyle/>
                    <a:p>
                      <a:pPr marL="571500"/>
                      <a:r>
                        <a:rPr lang="es-ES" sz="1100" b="0">
                          <a:solidFill>
                            <a:sysClr val="windowText" lastClr="000000"/>
                          </a:solidFill>
                          <a:effectLst/>
                        </a:rPr>
                        <a:t>500</a:t>
                      </a:r>
                      <a:endParaRPr lang="es-EC" sz="11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60070" algn="r"/>
                      <a:r>
                        <a:rPr lang="es-ES" sz="1100" b="0" dirty="0">
                          <a:solidFill>
                            <a:sysClr val="windowText" lastClr="000000"/>
                          </a:solidFill>
                          <a:effectLst/>
                        </a:rPr>
                        <a:t>3488</a:t>
                      </a:r>
                      <a:endParaRPr lang="es-EC" sz="11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3070" algn="r"/>
                      <a:r>
                        <a:rPr lang="es-ES" sz="1100" b="0">
                          <a:solidFill>
                            <a:sysClr val="windowText" lastClr="000000"/>
                          </a:solidFill>
                          <a:effectLst/>
                        </a:rPr>
                        <a:t>53</a:t>
                      </a:r>
                      <a:endParaRPr lang="es-EC" sz="11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1299782"/>
                  </a:ext>
                </a:extLst>
              </a:tr>
              <a:tr h="407890">
                <a:tc>
                  <a:txBody>
                    <a:bodyPr/>
                    <a:lstStyle/>
                    <a:p>
                      <a:pPr marL="533400"/>
                      <a:r>
                        <a:rPr lang="es-ES" sz="1100" b="0">
                          <a:solidFill>
                            <a:sysClr val="windowText" lastClr="000000"/>
                          </a:solidFill>
                          <a:effectLst/>
                        </a:rPr>
                        <a:t>1000</a:t>
                      </a:r>
                      <a:endParaRPr lang="es-EC" sz="11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60070" algn="r"/>
                      <a:r>
                        <a:rPr lang="es-ES" sz="1100" b="0" dirty="0">
                          <a:solidFill>
                            <a:sysClr val="windowText" lastClr="000000"/>
                          </a:solidFill>
                          <a:effectLst/>
                        </a:rPr>
                        <a:t>4758</a:t>
                      </a:r>
                      <a:endParaRPr lang="es-EC" sz="11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3070" algn="r"/>
                      <a:r>
                        <a:rPr lang="es-ES" sz="1100" b="0">
                          <a:solidFill>
                            <a:sysClr val="windowText" lastClr="000000"/>
                          </a:solidFill>
                          <a:effectLst/>
                        </a:rPr>
                        <a:t>53</a:t>
                      </a:r>
                      <a:endParaRPr lang="es-EC" sz="11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57373314"/>
                  </a:ext>
                </a:extLst>
              </a:tr>
              <a:tr h="407890">
                <a:tc>
                  <a:txBody>
                    <a:bodyPr/>
                    <a:lstStyle/>
                    <a:p>
                      <a:pPr marL="533400"/>
                      <a:r>
                        <a:rPr lang="es-ES" sz="1100" b="0">
                          <a:solidFill>
                            <a:sysClr val="windowText" lastClr="000000"/>
                          </a:solidFill>
                          <a:effectLst/>
                        </a:rPr>
                        <a:t>5000</a:t>
                      </a:r>
                      <a:endParaRPr lang="es-EC" sz="11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61975" algn="r"/>
                      <a:r>
                        <a:rPr lang="es-ES" sz="1100" b="0">
                          <a:solidFill>
                            <a:sysClr val="windowText" lastClr="000000"/>
                          </a:solidFill>
                          <a:effectLst/>
                        </a:rPr>
                        <a:t>8088</a:t>
                      </a:r>
                      <a:endParaRPr lang="es-EC" sz="11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3070" algn="r"/>
                      <a:r>
                        <a:rPr lang="es-ES" sz="1100" b="0" dirty="0">
                          <a:solidFill>
                            <a:sysClr val="windowText" lastClr="000000"/>
                          </a:solidFill>
                          <a:effectLst/>
                        </a:rPr>
                        <a:t>63</a:t>
                      </a:r>
                      <a:endParaRPr lang="es-EC" sz="11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23884780"/>
                  </a:ext>
                </a:extLst>
              </a:tr>
              <a:tr h="407084">
                <a:tc>
                  <a:txBody>
                    <a:bodyPr/>
                    <a:lstStyle/>
                    <a:p>
                      <a:pPr marL="492760"/>
                      <a:r>
                        <a:rPr lang="es-ES" sz="1100" b="0">
                          <a:solidFill>
                            <a:sysClr val="windowText" lastClr="000000"/>
                          </a:solidFill>
                          <a:effectLst/>
                        </a:rPr>
                        <a:t>10000</a:t>
                      </a:r>
                      <a:endParaRPr lang="es-EC" sz="11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19430" algn="r"/>
                      <a:r>
                        <a:rPr lang="es-ES" sz="1100" b="0" dirty="0">
                          <a:solidFill>
                            <a:sysClr val="windowText" lastClr="000000"/>
                          </a:solidFill>
                          <a:effectLst/>
                        </a:rPr>
                        <a:t>12088</a:t>
                      </a:r>
                      <a:endParaRPr lang="es-EC" sz="11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33070" algn="r"/>
                      <a:r>
                        <a:rPr lang="es-ES" sz="1100" b="0" dirty="0">
                          <a:solidFill>
                            <a:sysClr val="windowText" lastClr="000000"/>
                          </a:solidFill>
                          <a:effectLst/>
                        </a:rPr>
                        <a:t>71</a:t>
                      </a:r>
                      <a:endParaRPr lang="es-EC" sz="11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967825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B7B01612-973F-4E62-A294-70ADF4A942DB}"/>
              </a:ext>
            </a:extLst>
          </p:cNvPr>
          <p:cNvSpPr txBox="1"/>
          <p:nvPr/>
        </p:nvSpPr>
        <p:spPr>
          <a:xfrm>
            <a:off x="50800" y="6273224"/>
            <a:ext cx="111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/>
              <a:t>21</a:t>
            </a:r>
          </a:p>
        </p:txBody>
      </p:sp>
      <p:pic>
        <p:nvPicPr>
          <p:cNvPr id="11" name="Picture 2" descr="Universidad de las Fuerzas Armadas ESPE - La Facultad de Ingeniería  Electrónica fue creada mediante orden No. 770207-OGE-1-a, del 25 de abril  de 1977 e inicia sus labores en octubre del mismo">
            <a:extLst>
              <a:ext uri="{FF2B5EF4-FFF2-40B4-BE49-F238E27FC236}">
                <a16:creationId xmlns:a16="http://schemas.microsoft.com/office/drawing/2014/main" id="{0A20AAF6-3A6C-4615-A12A-10CF3C835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844" y="-32242"/>
            <a:ext cx="1437156" cy="134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934335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844AF807-5928-45E1-BC89-38C8D0FC6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31836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s-EC" dirty="0">
                <a:solidFill>
                  <a:schemeClr val="tx1"/>
                </a:solidFill>
              </a:rPr>
              <a:t>Usabilidad</a:t>
            </a:r>
          </a:p>
          <a:p>
            <a:pPr marL="0" indent="0">
              <a:buNone/>
            </a:pP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4C50123-8D79-47CF-84B5-845531C3E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336"/>
            <a:ext cx="10972800" cy="1143000"/>
          </a:xfrm>
        </p:spPr>
        <p:txBody>
          <a:bodyPr/>
          <a:lstStyle/>
          <a:p>
            <a:pPr algn="l"/>
            <a:r>
              <a:rPr lang="es-MX" dirty="0">
                <a:solidFill>
                  <a:schemeClr val="tx1"/>
                </a:solidFill>
              </a:rPr>
              <a:t>Pruebas y Resultados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E7FC058-E091-4E32-ABB1-3BB816619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042675"/>
              </p:ext>
            </p:extLst>
          </p:nvPr>
        </p:nvGraphicFramePr>
        <p:xfrm>
          <a:off x="6361430" y="2262112"/>
          <a:ext cx="5220970" cy="3258603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828040">
                  <a:extLst>
                    <a:ext uri="{9D8B030D-6E8A-4147-A177-3AD203B41FA5}">
                      <a16:colId xmlns:a16="http://schemas.microsoft.com/office/drawing/2014/main" val="114801916"/>
                    </a:ext>
                  </a:extLst>
                </a:gridCol>
                <a:gridCol w="321945">
                  <a:extLst>
                    <a:ext uri="{9D8B030D-6E8A-4147-A177-3AD203B41FA5}">
                      <a16:colId xmlns:a16="http://schemas.microsoft.com/office/drawing/2014/main" val="226819902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87644107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1738697796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1664240612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4029313504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1974412868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8745241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882896730"/>
                    </a:ext>
                  </a:extLst>
                </a:gridCol>
                <a:gridCol w="308610">
                  <a:extLst>
                    <a:ext uri="{9D8B030D-6E8A-4147-A177-3AD203B41FA5}">
                      <a16:colId xmlns:a16="http://schemas.microsoft.com/office/drawing/2014/main" val="1258409921"/>
                    </a:ext>
                  </a:extLst>
                </a:gridCol>
                <a:gridCol w="491490">
                  <a:extLst>
                    <a:ext uri="{9D8B030D-6E8A-4147-A177-3AD203B41FA5}">
                      <a16:colId xmlns:a16="http://schemas.microsoft.com/office/drawing/2014/main" val="3451343319"/>
                    </a:ext>
                  </a:extLst>
                </a:gridCol>
                <a:gridCol w="730885">
                  <a:extLst>
                    <a:ext uri="{9D8B030D-6E8A-4147-A177-3AD203B41FA5}">
                      <a16:colId xmlns:a16="http://schemas.microsoft.com/office/drawing/2014/main" val="915214931"/>
                    </a:ext>
                  </a:extLst>
                </a:gridCol>
              </a:tblGrid>
              <a:tr h="64478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effectLst/>
                        </a:rPr>
                        <a:t>Preguntas</a:t>
                      </a:r>
                      <a:endParaRPr lang="es-EC" sz="11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 Usuarios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P1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P2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P3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P4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P6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P7</a:t>
                      </a:r>
                      <a:endParaRPr lang="es-EC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P8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P9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P10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effectLst/>
                        </a:rPr>
                        <a:t>Puntaje</a:t>
                      </a:r>
                      <a:r>
                        <a:rPr lang="en-US" sz="1100" dirty="0">
                          <a:effectLst/>
                        </a:rPr>
                        <a:t> SUS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974160"/>
                  </a:ext>
                </a:extLst>
              </a:tr>
              <a:tr h="23762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90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419781"/>
                  </a:ext>
                </a:extLst>
              </a:tr>
              <a:tr h="23762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735149"/>
                  </a:ext>
                </a:extLst>
              </a:tr>
              <a:tr h="23762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85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39240"/>
                  </a:ext>
                </a:extLst>
              </a:tr>
              <a:tr h="23762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4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4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85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189673"/>
                  </a:ext>
                </a:extLst>
              </a:tr>
              <a:tr h="23762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4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82.5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339425"/>
                  </a:ext>
                </a:extLst>
              </a:tr>
              <a:tr h="23762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87.5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797289"/>
                  </a:ext>
                </a:extLst>
              </a:tr>
              <a:tr h="23762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7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   1  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4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67.5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769978"/>
                  </a:ext>
                </a:extLst>
              </a:tr>
              <a:tr h="23762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8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92.5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32761"/>
                  </a:ext>
                </a:extLst>
              </a:tr>
              <a:tr h="23762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9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85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241748"/>
                  </a:ext>
                </a:extLst>
              </a:tr>
              <a:tr h="23762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10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80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880457"/>
                  </a:ext>
                </a:extLst>
              </a:tr>
              <a:tr h="23762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effectLst/>
                        </a:rPr>
                        <a:t>Promedio</a:t>
                      </a:r>
                      <a:r>
                        <a:rPr lang="en-US" sz="1100" dirty="0">
                          <a:effectLst/>
                        </a:rPr>
                        <a:t>: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85.5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171380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30E6AC0B-6D3D-4EE9-873A-DF2455260B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955430"/>
              </p:ext>
            </p:extLst>
          </p:nvPr>
        </p:nvGraphicFramePr>
        <p:xfrm>
          <a:off x="609600" y="2262111"/>
          <a:ext cx="4767618" cy="3258607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447213">
                  <a:extLst>
                    <a:ext uri="{9D8B030D-6E8A-4147-A177-3AD203B41FA5}">
                      <a16:colId xmlns:a16="http://schemas.microsoft.com/office/drawing/2014/main" val="3389089502"/>
                    </a:ext>
                  </a:extLst>
                </a:gridCol>
                <a:gridCol w="4320405">
                  <a:extLst>
                    <a:ext uri="{9D8B030D-6E8A-4147-A177-3AD203B41FA5}">
                      <a16:colId xmlns:a16="http://schemas.microsoft.com/office/drawing/2014/main" val="961515804"/>
                    </a:ext>
                  </a:extLst>
                </a:gridCol>
              </a:tblGrid>
              <a:tr h="20048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                       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Preguntas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698369"/>
                  </a:ext>
                </a:extLst>
              </a:tr>
              <a:tr h="20048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Cree que le gustaría utilizar este sistema con frecuencia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18188348"/>
                  </a:ext>
                </a:extLst>
              </a:tr>
              <a:tr h="20048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Encontró el sistema complejo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7832071"/>
                  </a:ext>
                </a:extLst>
              </a:tr>
              <a:tr h="20048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Piensa que el sistema es fácil de usar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4743367"/>
                  </a:ext>
                </a:extLst>
              </a:tr>
              <a:tr h="41113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Cree que necesitaría el apoyo de un técnico para poder utilizar este sistema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4145595"/>
                  </a:ext>
                </a:extLst>
              </a:tr>
              <a:tr h="41113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Encontró que las diversas funciones de este sistema estaban bien integradas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3198680"/>
                  </a:ext>
                </a:extLst>
              </a:tr>
              <a:tr h="41113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Piensa que había demasiada inconsistencia en este sistema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813808"/>
                  </a:ext>
                </a:extLst>
              </a:tr>
              <a:tr h="41113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Se imagina que la mayoría de la gente aprendería a utilizar este sistema muy rápidamente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0072860"/>
                  </a:ext>
                </a:extLst>
              </a:tr>
              <a:tr h="20048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Encuentra el sistema muy complicado de usar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2099124"/>
                  </a:ext>
                </a:extLst>
              </a:tr>
              <a:tr h="20048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Se sintió muy seguro usando el sistema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0436543"/>
                  </a:ext>
                </a:extLst>
              </a:tr>
              <a:tr h="41113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P10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Necesito aprender muchas cosas antes de poder ponerme en marcha con este sistema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74457"/>
                  </a:ext>
                </a:extLst>
              </a:tr>
            </a:tbl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855F630C-C4DF-44E0-AB93-9A0E5CE63715}"/>
              </a:ext>
            </a:extLst>
          </p:cNvPr>
          <p:cNvSpPr txBox="1"/>
          <p:nvPr/>
        </p:nvSpPr>
        <p:spPr>
          <a:xfrm>
            <a:off x="4301319" y="1303336"/>
            <a:ext cx="3589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rgbClr val="607848"/>
                </a:solidFill>
                <a:cs typeface="Times New Roman" panose="02020603050405020304" pitchFamily="18" charset="0"/>
              </a:rPr>
              <a:t>Sistema de Escalas de Usabilidad (SUS)</a:t>
            </a:r>
            <a:endParaRPr lang="es-EC" b="1" dirty="0">
              <a:solidFill>
                <a:srgbClr val="00B05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DB09E7-89D4-4BF2-993C-A1E16CDD5D8B}"/>
              </a:ext>
            </a:extLst>
          </p:cNvPr>
          <p:cNvSpPr txBox="1"/>
          <p:nvPr/>
        </p:nvSpPr>
        <p:spPr>
          <a:xfrm>
            <a:off x="50800" y="6273224"/>
            <a:ext cx="111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/>
              <a:t>22</a:t>
            </a:r>
          </a:p>
        </p:txBody>
      </p:sp>
      <p:pic>
        <p:nvPicPr>
          <p:cNvPr id="8" name="Picture 2" descr="Universidad de las Fuerzas Armadas ESPE - La Facultad de Ingeniería  Electrónica fue creada mediante orden No. 770207-OGE-1-a, del 25 de abril  de 1977 e inicia sus labores en octubre del mismo">
            <a:extLst>
              <a:ext uri="{FF2B5EF4-FFF2-40B4-BE49-F238E27FC236}">
                <a16:creationId xmlns:a16="http://schemas.microsoft.com/office/drawing/2014/main" id="{7BCEAC75-3D48-452C-94CE-F084B497C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366" y="1678"/>
            <a:ext cx="1391634" cy="130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319300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844AF807-5928-45E1-BC89-38C8D0FC6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123" y="846138"/>
            <a:ext cx="10972800" cy="5227116"/>
          </a:xfrm>
        </p:spPr>
        <p:txBody>
          <a:bodyPr/>
          <a:lstStyle/>
          <a:p>
            <a:pPr marL="0" indent="0">
              <a:buNone/>
            </a:pPr>
            <a:r>
              <a:rPr lang="es-EC" dirty="0">
                <a:solidFill>
                  <a:schemeClr val="tx1"/>
                </a:solidFill>
              </a:rPr>
              <a:t>Conclusiones</a:t>
            </a:r>
            <a:endParaRPr lang="es-MX" sz="1800" dirty="0">
              <a:solidFill>
                <a:schemeClr val="tx1"/>
              </a:solidFill>
            </a:endParaRPr>
          </a:p>
          <a:p>
            <a:pPr indent="0">
              <a:buNone/>
            </a:pPr>
            <a:r>
              <a:rPr lang="es-EC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s-EC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desarrollo un sistema de identificación de personas basado en servicios de reconocimiento facial en la nube, mediante la utilización de los servicios de </a:t>
            </a:r>
            <a:r>
              <a:rPr lang="es-EC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Face</a:t>
            </a:r>
            <a:r>
              <a:rPr lang="es-EC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Api y Azure Blob Storage los cuales fueron integrados con el dispositivo físico a través del </a:t>
            </a:r>
            <a:r>
              <a:rPr lang="es-EC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framework</a:t>
            </a:r>
            <a:r>
              <a:rPr lang="es-EC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Node</a:t>
            </a:r>
            <a:r>
              <a:rPr lang="es-EC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-RED.</a:t>
            </a:r>
          </a:p>
          <a:p>
            <a:pPr indent="0">
              <a:buNone/>
            </a:pPr>
            <a:r>
              <a:rPr lang="es-EC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indent="0">
              <a:buNone/>
            </a:pPr>
            <a:r>
              <a:rPr lang="es-EC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s-EC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investigo los fundamentos teóricos de la nube de Azure en la cual se exploró el funcionamiento y la utilización de las API </a:t>
            </a:r>
            <a:r>
              <a:rPr lang="es-EC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Face</a:t>
            </a:r>
            <a:r>
              <a:rPr lang="es-EC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Blob Storage que permitieron el desarrollo del proyecto de investigación.</a:t>
            </a:r>
          </a:p>
          <a:p>
            <a:pPr indent="0">
              <a:buNone/>
            </a:pPr>
            <a:endParaRPr lang="es-EC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es-EC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Se implemento dispositivo que permite la captura de rostros a través de una cámara y sensores de movimiento y ultrasonido que permiten el reconocimiento de personas, los cuales están conectados al microcomputador Rasberry Pi.</a:t>
            </a:r>
          </a:p>
          <a:p>
            <a:pPr indent="0">
              <a:buNone/>
            </a:pPr>
            <a:endParaRPr lang="es-EC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es-EC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Se implemento al aplicativo web la opción agregar personas la cual permitió entrenar al sistema con un identificativo de un grupo de personas y la opción reconocimiento la cual a través del identificativo que se quiera poner en marcha el sistema para detectar personas e indicar el grado de coincidencia y el reconocimiento de la persona.</a:t>
            </a:r>
          </a:p>
          <a:p>
            <a:pPr marL="0" indent="0">
              <a:buNone/>
            </a:pP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4C50123-8D79-47CF-84B5-845531C3E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dirty="0">
                <a:solidFill>
                  <a:schemeClr val="tx1"/>
                </a:solidFill>
              </a:rPr>
              <a:t>Conclusiones y Trabajos Futuros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ACACAC-5511-4B1F-8D8D-A8C3EE0B5CC5}"/>
              </a:ext>
            </a:extLst>
          </p:cNvPr>
          <p:cNvSpPr txBox="1"/>
          <p:nvPr/>
        </p:nvSpPr>
        <p:spPr>
          <a:xfrm>
            <a:off x="50800" y="6273224"/>
            <a:ext cx="111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/>
              <a:t>23</a:t>
            </a:r>
          </a:p>
        </p:txBody>
      </p:sp>
      <p:pic>
        <p:nvPicPr>
          <p:cNvPr id="5" name="Picture 2" descr="Universidad de las Fuerzas Armadas ESPE - La Facultad de Ingeniería  Electrónica fue creada mediante orden No. 770207-OGE-1-a, del 25 de abril  de 1977 e inicia sus labores en octubre del mismo">
            <a:extLst>
              <a:ext uri="{FF2B5EF4-FFF2-40B4-BE49-F238E27FC236}">
                <a16:creationId xmlns:a16="http://schemas.microsoft.com/office/drawing/2014/main" id="{9F6F932D-9CB0-44F8-BD3B-826E3C683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395" y="0"/>
            <a:ext cx="122200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698647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844AF807-5928-45E1-BC89-38C8D0FC6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28701"/>
            <a:ext cx="10972800" cy="4525963"/>
          </a:xfrm>
        </p:spPr>
        <p:txBody>
          <a:bodyPr/>
          <a:lstStyle/>
          <a:p>
            <a:pPr indent="0">
              <a:buNone/>
            </a:pPr>
            <a:r>
              <a:rPr lang="es-EC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Se implemento el </a:t>
            </a:r>
            <a:r>
              <a:rPr lang="es-EC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backend</a:t>
            </a:r>
            <a:r>
              <a:rPr lang="es-EC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del sistema a través de la integración de los servicios en la nube con los dispositivos físicos a través del </a:t>
            </a:r>
            <a:r>
              <a:rPr lang="es-EC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framework</a:t>
            </a:r>
            <a:r>
              <a:rPr lang="es-EC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node-red,mientras</a:t>
            </a:r>
            <a:r>
              <a:rPr lang="es-EC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es-EC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frontend</a:t>
            </a:r>
            <a:r>
              <a:rPr lang="es-EC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del sistema se despliega a través del </a:t>
            </a:r>
            <a:r>
              <a:rPr lang="es-EC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dashboard</a:t>
            </a:r>
            <a:r>
              <a:rPr lang="es-EC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la plataforma servicio en la nube FRED.</a:t>
            </a:r>
          </a:p>
          <a:p>
            <a:pPr indent="0">
              <a:buNone/>
            </a:pPr>
            <a:endParaRPr lang="es-EC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es-EC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Mediante las pruebas de funcionamiento se evaluó que el sistema funciona correctamente bien en los periodos del día y en la noche en los cuales presentaron un valor promedio de grado de confiabilidad de 95.96% y 90.58% respectivamente.</a:t>
            </a:r>
          </a:p>
          <a:p>
            <a:pPr indent="0">
              <a:buNone/>
            </a:pPr>
            <a:endParaRPr lang="es-EC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es-EC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Mediante las pruebas de carga, se obtuvo que el sistema funciona con el 47% de error y 1,9 s de respuesta para 100 usuarios y 71% de error y con 12,1 s de respuesta para 10000 usuarios, lo cual no presentara problemas debido a que el sistema en ambiente no será sometido a una gran cantidad de tráfico debido a que los usuarios que usaran el servicio en forma simultanean no es tan alta.</a:t>
            </a:r>
          </a:p>
          <a:p>
            <a:pPr indent="0">
              <a:buNone/>
            </a:pPr>
            <a:endParaRPr lang="es-EC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es-EC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Al realizar las pruebas de usabilidad, el sistema obtuvo el 85,5% lo cual es considerada una buena valoración para implementar el sistema de reconocimiento, sin embargo, hay tomar en cuenta el tipo de usuarios y la aplicación en la cual se va a implementar.</a:t>
            </a:r>
          </a:p>
          <a:p>
            <a:endParaRPr lang="es-EC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4C50123-8D79-47CF-84B5-845531C3E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336"/>
            <a:ext cx="10972800" cy="571500"/>
          </a:xfrm>
        </p:spPr>
        <p:txBody>
          <a:bodyPr/>
          <a:lstStyle/>
          <a:p>
            <a:pPr algn="l"/>
            <a:r>
              <a:rPr lang="es-MX" dirty="0">
                <a:solidFill>
                  <a:schemeClr val="tx1"/>
                </a:solidFill>
              </a:rPr>
              <a:t>Conclusiones y Trabajos Futuros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0E72C2F-4A2E-4360-B2BD-766CA452CE15}"/>
              </a:ext>
            </a:extLst>
          </p:cNvPr>
          <p:cNvSpPr txBox="1"/>
          <p:nvPr/>
        </p:nvSpPr>
        <p:spPr>
          <a:xfrm>
            <a:off x="50800" y="6273224"/>
            <a:ext cx="111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/>
              <a:t>24</a:t>
            </a:r>
          </a:p>
        </p:txBody>
      </p:sp>
      <p:pic>
        <p:nvPicPr>
          <p:cNvPr id="5" name="Picture 2" descr="Universidad de las Fuerzas Armadas ESPE - La Facultad de Ingeniería  Electrónica fue creada mediante orden No. 770207-OGE-1-a, del 25 de abril  de 1977 e inicia sus labores en octubre del mismo">
            <a:extLst>
              <a:ext uri="{FF2B5EF4-FFF2-40B4-BE49-F238E27FC236}">
                <a16:creationId xmlns:a16="http://schemas.microsoft.com/office/drawing/2014/main" id="{FC8F2460-4B84-4FFC-8EAC-80CB5935C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343" y="-1342"/>
            <a:ext cx="1175657" cy="109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820893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844AF807-5928-45E1-BC89-38C8D0FC6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8" y="818819"/>
            <a:ext cx="11318543" cy="4525963"/>
          </a:xfrm>
        </p:spPr>
        <p:txBody>
          <a:bodyPr/>
          <a:lstStyle/>
          <a:p>
            <a:pPr marL="0" indent="0">
              <a:buNone/>
            </a:pPr>
            <a:r>
              <a:rPr lang="es-EC" dirty="0">
                <a:solidFill>
                  <a:schemeClr val="tx1"/>
                </a:solidFill>
              </a:rPr>
              <a:t>Trabajos Futuros</a:t>
            </a:r>
          </a:p>
          <a:p>
            <a:pPr marL="0" indent="0">
              <a:buNone/>
            </a:pPr>
            <a:r>
              <a:rPr lang="es-EC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los trabajos futuros se propone: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C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Implementar el reconocimiento facial a través de algoritmos de detección, que funcione a la par del servicio de reconocimiento facial en la nube, el cual funcione en las situaciones que no se disponga de internet.</a:t>
            </a:r>
          </a:p>
          <a:p>
            <a:pPr marL="0" lvl="0" indent="0">
              <a:buNone/>
            </a:pPr>
            <a:endParaRPr lang="es-EC" sz="16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C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Agregar al sistema de reconocimiento facial otros sensores que ayuden a precisar la detección u otro sistema de identificación como biométricos, RFID entre otros que permite incrementar la seguridad y confiabilidad de los sistemas, además de otros sistemas que facilite el registro de personas a través de asistentes virtuales.</a:t>
            </a:r>
          </a:p>
          <a:p>
            <a:pPr marL="0" lvl="0" indent="0">
              <a:buNone/>
            </a:pPr>
            <a:endParaRPr lang="es-EC" sz="16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C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Complementar al sistema con envió de mensajes automáticos que permitan alertar y notificar al usuario al momento que una persona desconocida sea capturada por el sistema, además de complementarlos con sistemas de control mediante sensores magnéticos, de contacto y actuadores hidráulicos, neumáticos aplicados en cerraduras o automatización de puertas.</a:t>
            </a:r>
          </a:p>
          <a:p>
            <a:pPr marL="0" lvl="0" indent="0">
              <a:buNone/>
            </a:pPr>
            <a:endParaRPr lang="es-EC" sz="16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C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Realizar investigaciones sobre los parámetros de calidad de servicio entre los servicios de reconocimiento facial en la nube y los algoritmos de detección y reconocimiento, que permitan determinar líneas de acción y aplicaciones.</a:t>
            </a:r>
          </a:p>
          <a:p>
            <a:pPr marL="0" lvl="0" indent="0">
              <a:buNone/>
            </a:pPr>
            <a:endParaRPr lang="es-EC" sz="16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C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Implementar mecanismos de seguridad a través de certificados de autenticidad SSL y encriptación de datos en el aplicativo web para mejorar la privacidad al usuario.</a:t>
            </a:r>
          </a:p>
          <a:p>
            <a:pPr marL="0" indent="0">
              <a:buNone/>
            </a:pP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4C50123-8D79-47CF-84B5-845531C3E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54" y="274638"/>
            <a:ext cx="10972800" cy="1143000"/>
          </a:xfrm>
        </p:spPr>
        <p:txBody>
          <a:bodyPr/>
          <a:lstStyle/>
          <a:p>
            <a:pPr algn="l"/>
            <a:r>
              <a:rPr lang="es-MX" dirty="0">
                <a:solidFill>
                  <a:schemeClr val="tx1"/>
                </a:solidFill>
              </a:rPr>
              <a:t>Conclusiones y Trabajos Futuros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5743D8-8D4D-4DBB-BFFC-5F725846475C}"/>
              </a:ext>
            </a:extLst>
          </p:cNvPr>
          <p:cNvSpPr txBox="1"/>
          <p:nvPr/>
        </p:nvSpPr>
        <p:spPr>
          <a:xfrm>
            <a:off x="50800" y="6273224"/>
            <a:ext cx="111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/>
              <a:t>25</a:t>
            </a:r>
          </a:p>
        </p:txBody>
      </p:sp>
      <p:pic>
        <p:nvPicPr>
          <p:cNvPr id="16386" name="Picture 2" descr="Universidad de las Fuerzas Armadas ESPE - La Facultad de Ingeniería  Electrónica fue creada mediante orden No. 770207-OGE-1-a, del 25 de abril  de 1977 e inicia sus labores en octubre del mismo">
            <a:extLst>
              <a:ext uri="{FF2B5EF4-FFF2-40B4-BE49-F238E27FC236}">
                <a16:creationId xmlns:a16="http://schemas.microsoft.com/office/drawing/2014/main" id="{BC60D83F-432D-4260-8BD1-36F381E81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991" y="0"/>
            <a:ext cx="122200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65210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4C50123-8D79-47CF-84B5-845531C3E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5409"/>
            <a:ext cx="10972800" cy="1143000"/>
          </a:xfrm>
        </p:spPr>
        <p:txBody>
          <a:bodyPr/>
          <a:lstStyle/>
          <a:p>
            <a:pPr algn="l"/>
            <a:r>
              <a:rPr lang="es-MX" dirty="0">
                <a:solidFill>
                  <a:schemeClr val="tx1"/>
                </a:solidFill>
              </a:rPr>
              <a:t>Introducción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9" name="Picture 2" descr="Facebook dejará de usar reconocimiento facial en tus fotos">
            <a:extLst>
              <a:ext uri="{FF2B5EF4-FFF2-40B4-BE49-F238E27FC236}">
                <a16:creationId xmlns:a16="http://schemas.microsoft.com/office/drawing/2014/main" id="{84B3F2F0-B945-4EE9-A216-3D8566E46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736" y="3524365"/>
            <a:ext cx="2103326" cy="178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ntroducción a los Microservicios - Comunytek">
            <a:extLst>
              <a:ext uri="{FF2B5EF4-FFF2-40B4-BE49-F238E27FC236}">
                <a16:creationId xmlns:a16="http://schemas.microsoft.com/office/drawing/2014/main" id="{65EEF91A-CCCE-4433-AA64-BC4FF3A247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7"/>
          <a:stretch/>
        </p:blipFill>
        <p:spPr bwMode="auto">
          <a:xfrm>
            <a:off x="4327307" y="647359"/>
            <a:ext cx="3387402" cy="230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Qué es Cloud Computing? (computación en la nube)">
            <a:extLst>
              <a:ext uri="{FF2B5EF4-FFF2-40B4-BE49-F238E27FC236}">
                <a16:creationId xmlns:a16="http://schemas.microsoft.com/office/drawing/2014/main" id="{2A5DCA28-CD87-42E2-8AE6-42C65EFE9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48" y="419454"/>
            <a:ext cx="3092725" cy="225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Almacenamiento en la Nube. Hacia la empresa sin archivos locales.">
            <a:extLst>
              <a:ext uri="{FF2B5EF4-FFF2-40B4-BE49-F238E27FC236}">
                <a16:creationId xmlns:a16="http://schemas.microsoft.com/office/drawing/2014/main" id="{FBE46737-9385-4716-AFE6-C3FE0DB8B2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14" y="3937495"/>
            <a:ext cx="2353292" cy="156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oogle Shape;187;p31">
            <a:extLst>
              <a:ext uri="{FF2B5EF4-FFF2-40B4-BE49-F238E27FC236}">
                <a16:creationId xmlns:a16="http://schemas.microsoft.com/office/drawing/2014/main" id="{FAE5E334-52C2-4EA4-A34E-00C069029080}"/>
              </a:ext>
            </a:extLst>
          </p:cNvPr>
          <p:cNvGrpSpPr/>
          <p:nvPr/>
        </p:nvGrpSpPr>
        <p:grpSpPr>
          <a:xfrm>
            <a:off x="5085884" y="3753188"/>
            <a:ext cx="2353292" cy="1827937"/>
            <a:chOff x="1197950" y="238125"/>
            <a:chExt cx="5204525" cy="52192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2" name="Google Shape;188;p31">
              <a:extLst>
                <a:ext uri="{FF2B5EF4-FFF2-40B4-BE49-F238E27FC236}">
                  <a16:creationId xmlns:a16="http://schemas.microsoft.com/office/drawing/2014/main" id="{871FC08D-16ED-4A33-9EE0-948FF5E65326}"/>
                </a:ext>
              </a:extLst>
            </p:cNvPr>
            <p:cNvSpPr/>
            <p:nvPr/>
          </p:nvSpPr>
          <p:spPr>
            <a:xfrm>
              <a:off x="1197950" y="1417325"/>
              <a:ext cx="1015325" cy="3126625"/>
            </a:xfrm>
            <a:custGeom>
              <a:avLst/>
              <a:gdLst/>
              <a:ahLst/>
              <a:cxnLst/>
              <a:rect l="l" t="t" r="r" b="b"/>
              <a:pathLst>
                <a:path w="40613" h="125065" extrusionOk="0">
                  <a:moveTo>
                    <a:pt x="18496" y="85856"/>
                  </a:moveTo>
                  <a:lnTo>
                    <a:pt x="18496" y="97175"/>
                  </a:lnTo>
                  <a:cubicBezTo>
                    <a:pt x="16245" y="96262"/>
                    <a:pt x="14680" y="94076"/>
                    <a:pt x="14680" y="91499"/>
                  </a:cubicBezTo>
                  <a:cubicBezTo>
                    <a:pt x="14680" y="88955"/>
                    <a:pt x="16245" y="86769"/>
                    <a:pt x="18496" y="85856"/>
                  </a:cubicBezTo>
                  <a:close/>
                  <a:moveTo>
                    <a:pt x="30696" y="85399"/>
                  </a:moveTo>
                  <a:lnTo>
                    <a:pt x="30696" y="97599"/>
                  </a:lnTo>
                  <a:lnTo>
                    <a:pt x="24596" y="97599"/>
                  </a:lnTo>
                  <a:lnTo>
                    <a:pt x="24596" y="85399"/>
                  </a:lnTo>
                  <a:close/>
                  <a:moveTo>
                    <a:pt x="196" y="0"/>
                  </a:moveTo>
                  <a:lnTo>
                    <a:pt x="196" y="9264"/>
                  </a:lnTo>
                  <a:lnTo>
                    <a:pt x="34512" y="9264"/>
                  </a:lnTo>
                  <a:lnTo>
                    <a:pt x="34512" y="79299"/>
                  </a:lnTo>
                  <a:lnTo>
                    <a:pt x="20779" y="79299"/>
                  </a:lnTo>
                  <a:cubicBezTo>
                    <a:pt x="14060" y="79299"/>
                    <a:pt x="8580" y="84779"/>
                    <a:pt x="8580" y="91499"/>
                  </a:cubicBezTo>
                  <a:cubicBezTo>
                    <a:pt x="8580" y="98251"/>
                    <a:pt x="14060" y="103699"/>
                    <a:pt x="20779" y="103699"/>
                  </a:cubicBezTo>
                  <a:lnTo>
                    <a:pt x="34512" y="103699"/>
                  </a:lnTo>
                  <a:lnTo>
                    <a:pt x="34512" y="118965"/>
                  </a:lnTo>
                  <a:lnTo>
                    <a:pt x="1" y="118965"/>
                  </a:lnTo>
                  <a:lnTo>
                    <a:pt x="1" y="125065"/>
                  </a:lnTo>
                  <a:lnTo>
                    <a:pt x="40612" y="125065"/>
                  </a:lnTo>
                  <a:lnTo>
                    <a:pt x="40612" y="97599"/>
                  </a:lnTo>
                  <a:lnTo>
                    <a:pt x="36796" y="97599"/>
                  </a:lnTo>
                  <a:lnTo>
                    <a:pt x="36796" y="85399"/>
                  </a:lnTo>
                  <a:lnTo>
                    <a:pt x="40612" y="85399"/>
                  </a:lnTo>
                  <a:lnTo>
                    <a:pt x="40612" y="3164"/>
                  </a:lnTo>
                  <a:lnTo>
                    <a:pt x="6296" y="3164"/>
                  </a:lnTo>
                  <a:lnTo>
                    <a:pt x="6296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Google Shape;189;p31">
              <a:extLst>
                <a:ext uri="{FF2B5EF4-FFF2-40B4-BE49-F238E27FC236}">
                  <a16:creationId xmlns:a16="http://schemas.microsoft.com/office/drawing/2014/main" id="{8E5AFDF8-0225-4040-8CFA-06F2A4B5C5DB}"/>
                </a:ext>
              </a:extLst>
            </p:cNvPr>
            <p:cNvSpPr/>
            <p:nvPr/>
          </p:nvSpPr>
          <p:spPr>
            <a:xfrm>
              <a:off x="1431175" y="1951475"/>
              <a:ext cx="457525" cy="838350"/>
            </a:xfrm>
            <a:custGeom>
              <a:avLst/>
              <a:gdLst/>
              <a:ahLst/>
              <a:cxnLst/>
              <a:rect l="l" t="t" r="r" b="b"/>
              <a:pathLst>
                <a:path w="18301" h="33534" extrusionOk="0">
                  <a:moveTo>
                    <a:pt x="12201" y="6100"/>
                  </a:moveTo>
                  <a:lnTo>
                    <a:pt x="12201" y="27434"/>
                  </a:lnTo>
                  <a:lnTo>
                    <a:pt x="6101" y="27434"/>
                  </a:lnTo>
                  <a:lnTo>
                    <a:pt x="6101" y="6100"/>
                  </a:lnTo>
                  <a:close/>
                  <a:moveTo>
                    <a:pt x="1" y="0"/>
                  </a:moveTo>
                  <a:lnTo>
                    <a:pt x="1" y="33534"/>
                  </a:lnTo>
                  <a:lnTo>
                    <a:pt x="18301" y="33534"/>
                  </a:lnTo>
                  <a:lnTo>
                    <a:pt x="18301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Google Shape;190;p31">
              <a:extLst>
                <a:ext uri="{FF2B5EF4-FFF2-40B4-BE49-F238E27FC236}">
                  <a16:creationId xmlns:a16="http://schemas.microsoft.com/office/drawing/2014/main" id="{874D9862-C790-42A3-AB40-42195FBACF3F}"/>
                </a:ext>
              </a:extLst>
            </p:cNvPr>
            <p:cNvSpPr/>
            <p:nvPr/>
          </p:nvSpPr>
          <p:spPr>
            <a:xfrm>
              <a:off x="1431175" y="2923550"/>
              <a:ext cx="152525" cy="152525"/>
            </a:xfrm>
            <a:custGeom>
              <a:avLst/>
              <a:gdLst/>
              <a:ahLst/>
              <a:cxnLst/>
              <a:rect l="l" t="t" r="r" b="b"/>
              <a:pathLst>
                <a:path w="6101" h="6101" extrusionOk="0">
                  <a:moveTo>
                    <a:pt x="1" y="0"/>
                  </a:moveTo>
                  <a:lnTo>
                    <a:pt x="1" y="6100"/>
                  </a:lnTo>
                  <a:lnTo>
                    <a:pt x="6101" y="6100"/>
                  </a:lnTo>
                  <a:lnTo>
                    <a:pt x="6101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Google Shape;191;p31">
              <a:extLst>
                <a:ext uri="{FF2B5EF4-FFF2-40B4-BE49-F238E27FC236}">
                  <a16:creationId xmlns:a16="http://schemas.microsoft.com/office/drawing/2014/main" id="{0D49927F-FADE-4591-A23D-D4B8F646286F}"/>
                </a:ext>
              </a:extLst>
            </p:cNvPr>
            <p:cNvSpPr/>
            <p:nvPr/>
          </p:nvSpPr>
          <p:spPr>
            <a:xfrm>
              <a:off x="1736175" y="2923550"/>
              <a:ext cx="152525" cy="152525"/>
            </a:xfrm>
            <a:custGeom>
              <a:avLst/>
              <a:gdLst/>
              <a:ahLst/>
              <a:cxnLst/>
              <a:rect l="l" t="t" r="r" b="b"/>
              <a:pathLst>
                <a:path w="6101" h="6101" extrusionOk="0">
                  <a:moveTo>
                    <a:pt x="1" y="0"/>
                  </a:moveTo>
                  <a:lnTo>
                    <a:pt x="1" y="6100"/>
                  </a:lnTo>
                  <a:lnTo>
                    <a:pt x="6101" y="6100"/>
                  </a:lnTo>
                  <a:lnTo>
                    <a:pt x="6101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Google Shape;192;p31">
              <a:extLst>
                <a:ext uri="{FF2B5EF4-FFF2-40B4-BE49-F238E27FC236}">
                  <a16:creationId xmlns:a16="http://schemas.microsoft.com/office/drawing/2014/main" id="{EEC90EF7-276C-4F2E-A4A1-37C276F6F417}"/>
                </a:ext>
              </a:extLst>
            </p:cNvPr>
            <p:cNvSpPr/>
            <p:nvPr/>
          </p:nvSpPr>
          <p:spPr>
            <a:xfrm>
              <a:off x="1197950" y="4686650"/>
              <a:ext cx="233250" cy="152525"/>
            </a:xfrm>
            <a:custGeom>
              <a:avLst/>
              <a:gdLst/>
              <a:ahLst/>
              <a:cxnLst/>
              <a:rect l="l" t="t" r="r" b="b"/>
              <a:pathLst>
                <a:path w="9330" h="6101" extrusionOk="0">
                  <a:moveTo>
                    <a:pt x="1" y="0"/>
                  </a:moveTo>
                  <a:lnTo>
                    <a:pt x="1" y="6100"/>
                  </a:lnTo>
                  <a:lnTo>
                    <a:pt x="9330" y="6100"/>
                  </a:lnTo>
                  <a:lnTo>
                    <a:pt x="933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Google Shape;193;p31">
              <a:extLst>
                <a:ext uri="{FF2B5EF4-FFF2-40B4-BE49-F238E27FC236}">
                  <a16:creationId xmlns:a16="http://schemas.microsoft.com/office/drawing/2014/main" id="{5886BB23-92D6-4C04-87ED-8814BD0791E6}"/>
                </a:ext>
              </a:extLst>
            </p:cNvPr>
            <p:cNvSpPr/>
            <p:nvPr/>
          </p:nvSpPr>
          <p:spPr>
            <a:xfrm>
              <a:off x="1197950" y="4996525"/>
              <a:ext cx="233250" cy="152525"/>
            </a:xfrm>
            <a:custGeom>
              <a:avLst/>
              <a:gdLst/>
              <a:ahLst/>
              <a:cxnLst/>
              <a:rect l="l" t="t" r="r" b="b"/>
              <a:pathLst>
                <a:path w="9330" h="6101" extrusionOk="0">
                  <a:moveTo>
                    <a:pt x="1" y="1"/>
                  </a:moveTo>
                  <a:lnTo>
                    <a:pt x="1" y="6101"/>
                  </a:lnTo>
                  <a:lnTo>
                    <a:pt x="9330" y="6101"/>
                  </a:lnTo>
                  <a:lnTo>
                    <a:pt x="9330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Google Shape;194;p31">
              <a:extLst>
                <a:ext uri="{FF2B5EF4-FFF2-40B4-BE49-F238E27FC236}">
                  <a16:creationId xmlns:a16="http://schemas.microsoft.com/office/drawing/2014/main" id="{757E5B19-2BBC-4DDB-829C-1BCE6355B7D4}"/>
                </a:ext>
              </a:extLst>
            </p:cNvPr>
            <p:cNvSpPr/>
            <p:nvPr/>
          </p:nvSpPr>
          <p:spPr>
            <a:xfrm>
              <a:off x="1197950" y="5304800"/>
              <a:ext cx="233250" cy="152525"/>
            </a:xfrm>
            <a:custGeom>
              <a:avLst/>
              <a:gdLst/>
              <a:ahLst/>
              <a:cxnLst/>
              <a:rect l="l" t="t" r="r" b="b"/>
              <a:pathLst>
                <a:path w="9330" h="6101" extrusionOk="0">
                  <a:moveTo>
                    <a:pt x="1" y="0"/>
                  </a:moveTo>
                  <a:lnTo>
                    <a:pt x="1" y="6100"/>
                  </a:lnTo>
                  <a:lnTo>
                    <a:pt x="9330" y="6100"/>
                  </a:lnTo>
                  <a:lnTo>
                    <a:pt x="933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Google Shape;195;p31">
              <a:extLst>
                <a:ext uri="{FF2B5EF4-FFF2-40B4-BE49-F238E27FC236}">
                  <a16:creationId xmlns:a16="http://schemas.microsoft.com/office/drawing/2014/main" id="{F650243A-B8A2-4AA9-A860-F6E43A2F1664}"/>
                </a:ext>
              </a:extLst>
            </p:cNvPr>
            <p:cNvSpPr/>
            <p:nvPr/>
          </p:nvSpPr>
          <p:spPr>
            <a:xfrm>
              <a:off x="1197950" y="3626500"/>
              <a:ext cx="80750" cy="152525"/>
            </a:xfrm>
            <a:custGeom>
              <a:avLst/>
              <a:gdLst/>
              <a:ahLst/>
              <a:cxnLst/>
              <a:rect l="l" t="t" r="r" b="b"/>
              <a:pathLst>
                <a:path w="3230" h="6101" extrusionOk="0">
                  <a:moveTo>
                    <a:pt x="1" y="1"/>
                  </a:moveTo>
                  <a:lnTo>
                    <a:pt x="1" y="6100"/>
                  </a:lnTo>
                  <a:lnTo>
                    <a:pt x="3230" y="6100"/>
                  </a:lnTo>
                  <a:lnTo>
                    <a:pt x="3230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Google Shape;196;p31">
              <a:extLst>
                <a:ext uri="{FF2B5EF4-FFF2-40B4-BE49-F238E27FC236}">
                  <a16:creationId xmlns:a16="http://schemas.microsoft.com/office/drawing/2014/main" id="{7F3A9473-AAA1-4BB2-A94D-92D5FAA9C7EB}"/>
                </a:ext>
              </a:extLst>
            </p:cNvPr>
            <p:cNvSpPr/>
            <p:nvPr/>
          </p:nvSpPr>
          <p:spPr>
            <a:xfrm>
              <a:off x="1202850" y="558600"/>
              <a:ext cx="152525" cy="706250"/>
            </a:xfrm>
            <a:custGeom>
              <a:avLst/>
              <a:gdLst/>
              <a:ahLst/>
              <a:cxnLst/>
              <a:rect l="l" t="t" r="r" b="b"/>
              <a:pathLst>
                <a:path w="6101" h="28250" extrusionOk="0">
                  <a:moveTo>
                    <a:pt x="0" y="1"/>
                  </a:moveTo>
                  <a:lnTo>
                    <a:pt x="0" y="28249"/>
                  </a:lnTo>
                  <a:lnTo>
                    <a:pt x="6100" y="28249"/>
                  </a:lnTo>
                  <a:lnTo>
                    <a:pt x="6100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Google Shape;197;p31">
              <a:extLst>
                <a:ext uri="{FF2B5EF4-FFF2-40B4-BE49-F238E27FC236}">
                  <a16:creationId xmlns:a16="http://schemas.microsoft.com/office/drawing/2014/main" id="{BF1C1811-4081-4E9F-BEC4-8303D843E84F}"/>
                </a:ext>
              </a:extLst>
            </p:cNvPr>
            <p:cNvSpPr/>
            <p:nvPr/>
          </p:nvSpPr>
          <p:spPr>
            <a:xfrm>
              <a:off x="1202850" y="238125"/>
              <a:ext cx="152525" cy="168000"/>
            </a:xfrm>
            <a:custGeom>
              <a:avLst/>
              <a:gdLst/>
              <a:ahLst/>
              <a:cxnLst/>
              <a:rect l="l" t="t" r="r" b="b"/>
              <a:pathLst>
                <a:path w="6101" h="6720" extrusionOk="0">
                  <a:moveTo>
                    <a:pt x="0" y="0"/>
                  </a:moveTo>
                  <a:lnTo>
                    <a:pt x="0" y="6720"/>
                  </a:lnTo>
                  <a:lnTo>
                    <a:pt x="6100" y="6720"/>
                  </a:lnTo>
                  <a:lnTo>
                    <a:pt x="610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Google Shape;198;p31">
              <a:extLst>
                <a:ext uri="{FF2B5EF4-FFF2-40B4-BE49-F238E27FC236}">
                  <a16:creationId xmlns:a16="http://schemas.microsoft.com/office/drawing/2014/main" id="{1E92F8F4-F28A-4FD8-B2CE-8B30C0571A59}"/>
                </a:ext>
              </a:extLst>
            </p:cNvPr>
            <p:cNvSpPr/>
            <p:nvPr/>
          </p:nvSpPr>
          <p:spPr>
            <a:xfrm>
              <a:off x="5387150" y="1417325"/>
              <a:ext cx="1015325" cy="3126625"/>
            </a:xfrm>
            <a:custGeom>
              <a:avLst/>
              <a:gdLst/>
              <a:ahLst/>
              <a:cxnLst/>
              <a:rect l="l" t="t" r="r" b="b"/>
              <a:pathLst>
                <a:path w="40613" h="125065" extrusionOk="0">
                  <a:moveTo>
                    <a:pt x="22117" y="85856"/>
                  </a:moveTo>
                  <a:cubicBezTo>
                    <a:pt x="24368" y="86769"/>
                    <a:pt x="25934" y="88955"/>
                    <a:pt x="25934" y="91499"/>
                  </a:cubicBezTo>
                  <a:cubicBezTo>
                    <a:pt x="25934" y="94076"/>
                    <a:pt x="24368" y="96262"/>
                    <a:pt x="22117" y="97175"/>
                  </a:cubicBezTo>
                  <a:lnTo>
                    <a:pt x="22117" y="85856"/>
                  </a:lnTo>
                  <a:close/>
                  <a:moveTo>
                    <a:pt x="16017" y="85399"/>
                  </a:moveTo>
                  <a:lnTo>
                    <a:pt x="16017" y="97599"/>
                  </a:lnTo>
                  <a:lnTo>
                    <a:pt x="9917" y="97599"/>
                  </a:lnTo>
                  <a:lnTo>
                    <a:pt x="9917" y="85399"/>
                  </a:lnTo>
                  <a:close/>
                  <a:moveTo>
                    <a:pt x="34317" y="0"/>
                  </a:moveTo>
                  <a:lnTo>
                    <a:pt x="34317" y="3164"/>
                  </a:lnTo>
                  <a:lnTo>
                    <a:pt x="1" y="3164"/>
                  </a:lnTo>
                  <a:lnTo>
                    <a:pt x="1" y="85399"/>
                  </a:lnTo>
                  <a:lnTo>
                    <a:pt x="3817" y="85399"/>
                  </a:lnTo>
                  <a:lnTo>
                    <a:pt x="3817" y="97599"/>
                  </a:lnTo>
                  <a:lnTo>
                    <a:pt x="1" y="97599"/>
                  </a:lnTo>
                  <a:lnTo>
                    <a:pt x="1" y="125065"/>
                  </a:lnTo>
                  <a:lnTo>
                    <a:pt x="40613" y="125065"/>
                  </a:lnTo>
                  <a:lnTo>
                    <a:pt x="40613" y="118965"/>
                  </a:lnTo>
                  <a:lnTo>
                    <a:pt x="6101" y="118965"/>
                  </a:lnTo>
                  <a:lnTo>
                    <a:pt x="6101" y="103699"/>
                  </a:lnTo>
                  <a:lnTo>
                    <a:pt x="19834" y="103699"/>
                  </a:lnTo>
                  <a:cubicBezTo>
                    <a:pt x="26553" y="103699"/>
                    <a:pt x="32034" y="98251"/>
                    <a:pt x="32034" y="91499"/>
                  </a:cubicBezTo>
                  <a:cubicBezTo>
                    <a:pt x="32034" y="84779"/>
                    <a:pt x="26553" y="79299"/>
                    <a:pt x="19834" y="79299"/>
                  </a:cubicBezTo>
                  <a:lnTo>
                    <a:pt x="6101" y="79299"/>
                  </a:lnTo>
                  <a:lnTo>
                    <a:pt x="6101" y="9264"/>
                  </a:lnTo>
                  <a:lnTo>
                    <a:pt x="40417" y="9264"/>
                  </a:lnTo>
                  <a:lnTo>
                    <a:pt x="40417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Google Shape;199;p31">
              <a:extLst>
                <a:ext uri="{FF2B5EF4-FFF2-40B4-BE49-F238E27FC236}">
                  <a16:creationId xmlns:a16="http://schemas.microsoft.com/office/drawing/2014/main" id="{3791772E-07CA-48AA-BD93-C281D94676A9}"/>
                </a:ext>
              </a:extLst>
            </p:cNvPr>
            <p:cNvSpPr/>
            <p:nvPr/>
          </p:nvSpPr>
          <p:spPr>
            <a:xfrm>
              <a:off x="5711725" y="1951475"/>
              <a:ext cx="457525" cy="838350"/>
            </a:xfrm>
            <a:custGeom>
              <a:avLst/>
              <a:gdLst/>
              <a:ahLst/>
              <a:cxnLst/>
              <a:rect l="l" t="t" r="r" b="b"/>
              <a:pathLst>
                <a:path w="18301" h="33534" extrusionOk="0">
                  <a:moveTo>
                    <a:pt x="12200" y="6100"/>
                  </a:moveTo>
                  <a:lnTo>
                    <a:pt x="12200" y="27434"/>
                  </a:lnTo>
                  <a:lnTo>
                    <a:pt x="6100" y="27434"/>
                  </a:lnTo>
                  <a:lnTo>
                    <a:pt x="6100" y="6100"/>
                  </a:lnTo>
                  <a:close/>
                  <a:moveTo>
                    <a:pt x="1" y="0"/>
                  </a:moveTo>
                  <a:lnTo>
                    <a:pt x="1" y="33534"/>
                  </a:lnTo>
                  <a:lnTo>
                    <a:pt x="18300" y="33534"/>
                  </a:lnTo>
                  <a:lnTo>
                    <a:pt x="1830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4" name="Google Shape;200;p31">
              <a:extLst>
                <a:ext uri="{FF2B5EF4-FFF2-40B4-BE49-F238E27FC236}">
                  <a16:creationId xmlns:a16="http://schemas.microsoft.com/office/drawing/2014/main" id="{7D01BD37-8044-48CF-838F-2A24BD5F0E60}"/>
                </a:ext>
              </a:extLst>
            </p:cNvPr>
            <p:cNvSpPr/>
            <p:nvPr/>
          </p:nvSpPr>
          <p:spPr>
            <a:xfrm>
              <a:off x="6016725" y="2923550"/>
              <a:ext cx="152525" cy="152525"/>
            </a:xfrm>
            <a:custGeom>
              <a:avLst/>
              <a:gdLst/>
              <a:ahLst/>
              <a:cxnLst/>
              <a:rect l="l" t="t" r="r" b="b"/>
              <a:pathLst>
                <a:path w="6101" h="6101" extrusionOk="0">
                  <a:moveTo>
                    <a:pt x="0" y="0"/>
                  </a:moveTo>
                  <a:lnTo>
                    <a:pt x="0" y="6100"/>
                  </a:lnTo>
                  <a:lnTo>
                    <a:pt x="6100" y="6100"/>
                  </a:lnTo>
                  <a:lnTo>
                    <a:pt x="610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5" name="Google Shape;201;p31">
              <a:extLst>
                <a:ext uri="{FF2B5EF4-FFF2-40B4-BE49-F238E27FC236}">
                  <a16:creationId xmlns:a16="http://schemas.microsoft.com/office/drawing/2014/main" id="{AA64249B-4B80-4C8E-BB3C-F256951FCD8E}"/>
                </a:ext>
              </a:extLst>
            </p:cNvPr>
            <p:cNvSpPr/>
            <p:nvPr/>
          </p:nvSpPr>
          <p:spPr>
            <a:xfrm>
              <a:off x="5711725" y="2923550"/>
              <a:ext cx="152525" cy="152525"/>
            </a:xfrm>
            <a:custGeom>
              <a:avLst/>
              <a:gdLst/>
              <a:ahLst/>
              <a:cxnLst/>
              <a:rect l="l" t="t" r="r" b="b"/>
              <a:pathLst>
                <a:path w="6101" h="6101" extrusionOk="0">
                  <a:moveTo>
                    <a:pt x="1" y="0"/>
                  </a:moveTo>
                  <a:lnTo>
                    <a:pt x="1" y="6100"/>
                  </a:lnTo>
                  <a:lnTo>
                    <a:pt x="6100" y="6100"/>
                  </a:lnTo>
                  <a:lnTo>
                    <a:pt x="610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Google Shape;202;p31">
              <a:extLst>
                <a:ext uri="{FF2B5EF4-FFF2-40B4-BE49-F238E27FC236}">
                  <a16:creationId xmlns:a16="http://schemas.microsoft.com/office/drawing/2014/main" id="{9CFDCA0D-3E71-48B8-A646-224BDB56CC0B}"/>
                </a:ext>
              </a:extLst>
            </p:cNvPr>
            <p:cNvSpPr/>
            <p:nvPr/>
          </p:nvSpPr>
          <p:spPr>
            <a:xfrm>
              <a:off x="6169225" y="4686650"/>
              <a:ext cx="233250" cy="152525"/>
            </a:xfrm>
            <a:custGeom>
              <a:avLst/>
              <a:gdLst/>
              <a:ahLst/>
              <a:cxnLst/>
              <a:rect l="l" t="t" r="r" b="b"/>
              <a:pathLst>
                <a:path w="9330" h="6101" extrusionOk="0">
                  <a:moveTo>
                    <a:pt x="0" y="0"/>
                  </a:moveTo>
                  <a:lnTo>
                    <a:pt x="0" y="6100"/>
                  </a:lnTo>
                  <a:lnTo>
                    <a:pt x="9330" y="6100"/>
                  </a:lnTo>
                  <a:lnTo>
                    <a:pt x="933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Google Shape;203;p31">
              <a:extLst>
                <a:ext uri="{FF2B5EF4-FFF2-40B4-BE49-F238E27FC236}">
                  <a16:creationId xmlns:a16="http://schemas.microsoft.com/office/drawing/2014/main" id="{73082C65-7BE1-43E5-99E9-041307355FDB}"/>
                </a:ext>
              </a:extLst>
            </p:cNvPr>
            <p:cNvSpPr/>
            <p:nvPr/>
          </p:nvSpPr>
          <p:spPr>
            <a:xfrm>
              <a:off x="6169225" y="4996525"/>
              <a:ext cx="233250" cy="152525"/>
            </a:xfrm>
            <a:custGeom>
              <a:avLst/>
              <a:gdLst/>
              <a:ahLst/>
              <a:cxnLst/>
              <a:rect l="l" t="t" r="r" b="b"/>
              <a:pathLst>
                <a:path w="9330" h="6101" extrusionOk="0">
                  <a:moveTo>
                    <a:pt x="0" y="1"/>
                  </a:moveTo>
                  <a:lnTo>
                    <a:pt x="0" y="6101"/>
                  </a:lnTo>
                  <a:lnTo>
                    <a:pt x="9330" y="6101"/>
                  </a:lnTo>
                  <a:lnTo>
                    <a:pt x="9330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Google Shape;204;p31">
              <a:extLst>
                <a:ext uri="{FF2B5EF4-FFF2-40B4-BE49-F238E27FC236}">
                  <a16:creationId xmlns:a16="http://schemas.microsoft.com/office/drawing/2014/main" id="{70FD4771-AB80-4147-BFDD-1F4847E9B05B}"/>
                </a:ext>
              </a:extLst>
            </p:cNvPr>
            <p:cNvSpPr/>
            <p:nvPr/>
          </p:nvSpPr>
          <p:spPr>
            <a:xfrm>
              <a:off x="6169225" y="5304800"/>
              <a:ext cx="233250" cy="152525"/>
            </a:xfrm>
            <a:custGeom>
              <a:avLst/>
              <a:gdLst/>
              <a:ahLst/>
              <a:cxnLst/>
              <a:rect l="l" t="t" r="r" b="b"/>
              <a:pathLst>
                <a:path w="9330" h="6101" extrusionOk="0">
                  <a:moveTo>
                    <a:pt x="0" y="0"/>
                  </a:moveTo>
                  <a:lnTo>
                    <a:pt x="0" y="6100"/>
                  </a:lnTo>
                  <a:lnTo>
                    <a:pt x="9330" y="6100"/>
                  </a:lnTo>
                  <a:lnTo>
                    <a:pt x="933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9" name="Google Shape;205;p31">
              <a:extLst>
                <a:ext uri="{FF2B5EF4-FFF2-40B4-BE49-F238E27FC236}">
                  <a16:creationId xmlns:a16="http://schemas.microsoft.com/office/drawing/2014/main" id="{928BE04B-BAFA-4666-ACE6-AFAE17D4F030}"/>
                </a:ext>
              </a:extLst>
            </p:cNvPr>
            <p:cNvSpPr/>
            <p:nvPr/>
          </p:nvSpPr>
          <p:spPr>
            <a:xfrm>
              <a:off x="6321725" y="3626500"/>
              <a:ext cx="80750" cy="152525"/>
            </a:xfrm>
            <a:custGeom>
              <a:avLst/>
              <a:gdLst/>
              <a:ahLst/>
              <a:cxnLst/>
              <a:rect l="l" t="t" r="r" b="b"/>
              <a:pathLst>
                <a:path w="3230" h="6101" extrusionOk="0">
                  <a:moveTo>
                    <a:pt x="0" y="1"/>
                  </a:moveTo>
                  <a:lnTo>
                    <a:pt x="0" y="6100"/>
                  </a:lnTo>
                  <a:lnTo>
                    <a:pt x="3230" y="6100"/>
                  </a:lnTo>
                  <a:lnTo>
                    <a:pt x="3230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0" name="Google Shape;206;p31">
              <a:extLst>
                <a:ext uri="{FF2B5EF4-FFF2-40B4-BE49-F238E27FC236}">
                  <a16:creationId xmlns:a16="http://schemas.microsoft.com/office/drawing/2014/main" id="{14802049-E005-47A5-A471-45151A40EC01}"/>
                </a:ext>
              </a:extLst>
            </p:cNvPr>
            <p:cNvSpPr/>
            <p:nvPr/>
          </p:nvSpPr>
          <p:spPr>
            <a:xfrm>
              <a:off x="6245050" y="558600"/>
              <a:ext cx="152525" cy="706250"/>
            </a:xfrm>
            <a:custGeom>
              <a:avLst/>
              <a:gdLst/>
              <a:ahLst/>
              <a:cxnLst/>
              <a:rect l="l" t="t" r="r" b="b"/>
              <a:pathLst>
                <a:path w="6101" h="28250" extrusionOk="0">
                  <a:moveTo>
                    <a:pt x="1" y="1"/>
                  </a:moveTo>
                  <a:lnTo>
                    <a:pt x="1" y="28249"/>
                  </a:lnTo>
                  <a:lnTo>
                    <a:pt x="6101" y="28249"/>
                  </a:lnTo>
                  <a:lnTo>
                    <a:pt x="6101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1" name="Google Shape;207;p31">
              <a:extLst>
                <a:ext uri="{FF2B5EF4-FFF2-40B4-BE49-F238E27FC236}">
                  <a16:creationId xmlns:a16="http://schemas.microsoft.com/office/drawing/2014/main" id="{53E0202F-916B-40D5-9562-8611047AD860}"/>
                </a:ext>
              </a:extLst>
            </p:cNvPr>
            <p:cNvSpPr/>
            <p:nvPr/>
          </p:nvSpPr>
          <p:spPr>
            <a:xfrm>
              <a:off x="6245050" y="238125"/>
              <a:ext cx="152525" cy="168000"/>
            </a:xfrm>
            <a:custGeom>
              <a:avLst/>
              <a:gdLst/>
              <a:ahLst/>
              <a:cxnLst/>
              <a:rect l="l" t="t" r="r" b="b"/>
              <a:pathLst>
                <a:path w="6101" h="6720" extrusionOk="0">
                  <a:moveTo>
                    <a:pt x="1" y="0"/>
                  </a:moveTo>
                  <a:lnTo>
                    <a:pt x="1" y="6720"/>
                  </a:lnTo>
                  <a:lnTo>
                    <a:pt x="6101" y="6720"/>
                  </a:lnTo>
                  <a:lnTo>
                    <a:pt x="6101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2" name="Google Shape;208;p31">
              <a:extLst>
                <a:ext uri="{FF2B5EF4-FFF2-40B4-BE49-F238E27FC236}">
                  <a16:creationId xmlns:a16="http://schemas.microsoft.com/office/drawing/2014/main" id="{D8385273-068A-4CD8-854C-67EE91E027E2}"/>
                </a:ext>
              </a:extLst>
            </p:cNvPr>
            <p:cNvSpPr/>
            <p:nvPr/>
          </p:nvSpPr>
          <p:spPr>
            <a:xfrm>
              <a:off x="2327425" y="3608550"/>
              <a:ext cx="152500" cy="152525"/>
            </a:xfrm>
            <a:custGeom>
              <a:avLst/>
              <a:gdLst/>
              <a:ahLst/>
              <a:cxnLst/>
              <a:rect l="l" t="t" r="r" b="b"/>
              <a:pathLst>
                <a:path w="6100" h="6101" extrusionOk="0">
                  <a:moveTo>
                    <a:pt x="0" y="1"/>
                  </a:moveTo>
                  <a:lnTo>
                    <a:pt x="0" y="6101"/>
                  </a:lnTo>
                  <a:lnTo>
                    <a:pt x="6100" y="6101"/>
                  </a:lnTo>
                  <a:lnTo>
                    <a:pt x="6100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Google Shape;209;p31">
              <a:extLst>
                <a:ext uri="{FF2B5EF4-FFF2-40B4-BE49-F238E27FC236}">
                  <a16:creationId xmlns:a16="http://schemas.microsoft.com/office/drawing/2014/main" id="{0813E2E4-0E8F-4A69-9AD2-AB3F3450BEC4}"/>
                </a:ext>
              </a:extLst>
            </p:cNvPr>
            <p:cNvSpPr/>
            <p:nvPr/>
          </p:nvSpPr>
          <p:spPr>
            <a:xfrm>
              <a:off x="2632400" y="3608550"/>
              <a:ext cx="152525" cy="152525"/>
            </a:xfrm>
            <a:custGeom>
              <a:avLst/>
              <a:gdLst/>
              <a:ahLst/>
              <a:cxnLst/>
              <a:rect l="l" t="t" r="r" b="b"/>
              <a:pathLst>
                <a:path w="6101" h="6101" extrusionOk="0">
                  <a:moveTo>
                    <a:pt x="1" y="1"/>
                  </a:moveTo>
                  <a:lnTo>
                    <a:pt x="1" y="6101"/>
                  </a:lnTo>
                  <a:lnTo>
                    <a:pt x="6101" y="6101"/>
                  </a:lnTo>
                  <a:lnTo>
                    <a:pt x="6101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4" name="Google Shape;210;p31">
              <a:extLst>
                <a:ext uri="{FF2B5EF4-FFF2-40B4-BE49-F238E27FC236}">
                  <a16:creationId xmlns:a16="http://schemas.microsoft.com/office/drawing/2014/main" id="{9433B462-6FDB-44E9-94E1-DB4DEB8A8F72}"/>
                </a:ext>
              </a:extLst>
            </p:cNvPr>
            <p:cNvSpPr/>
            <p:nvPr/>
          </p:nvSpPr>
          <p:spPr>
            <a:xfrm>
              <a:off x="4747800" y="3608550"/>
              <a:ext cx="152525" cy="152525"/>
            </a:xfrm>
            <a:custGeom>
              <a:avLst/>
              <a:gdLst/>
              <a:ahLst/>
              <a:cxnLst/>
              <a:rect l="l" t="t" r="r" b="b"/>
              <a:pathLst>
                <a:path w="6101" h="6101" extrusionOk="0">
                  <a:moveTo>
                    <a:pt x="1" y="1"/>
                  </a:moveTo>
                  <a:lnTo>
                    <a:pt x="1" y="6101"/>
                  </a:lnTo>
                  <a:lnTo>
                    <a:pt x="6101" y="6101"/>
                  </a:lnTo>
                  <a:lnTo>
                    <a:pt x="6101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5" name="Google Shape;211;p31">
              <a:extLst>
                <a:ext uri="{FF2B5EF4-FFF2-40B4-BE49-F238E27FC236}">
                  <a16:creationId xmlns:a16="http://schemas.microsoft.com/office/drawing/2014/main" id="{18F220C4-2934-40CD-9D81-09A47D807872}"/>
                </a:ext>
              </a:extLst>
            </p:cNvPr>
            <p:cNvSpPr/>
            <p:nvPr/>
          </p:nvSpPr>
          <p:spPr>
            <a:xfrm>
              <a:off x="5052800" y="3608550"/>
              <a:ext cx="152525" cy="152525"/>
            </a:xfrm>
            <a:custGeom>
              <a:avLst/>
              <a:gdLst/>
              <a:ahLst/>
              <a:cxnLst/>
              <a:rect l="l" t="t" r="r" b="b"/>
              <a:pathLst>
                <a:path w="6101" h="6101" extrusionOk="0">
                  <a:moveTo>
                    <a:pt x="1" y="1"/>
                  </a:moveTo>
                  <a:lnTo>
                    <a:pt x="1" y="6101"/>
                  </a:lnTo>
                  <a:lnTo>
                    <a:pt x="6101" y="6101"/>
                  </a:lnTo>
                  <a:lnTo>
                    <a:pt x="6101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6" name="Google Shape;212;p31">
              <a:extLst>
                <a:ext uri="{FF2B5EF4-FFF2-40B4-BE49-F238E27FC236}">
                  <a16:creationId xmlns:a16="http://schemas.microsoft.com/office/drawing/2014/main" id="{49DDE936-C0A6-4594-AB5E-74FEAF1E879B}"/>
                </a:ext>
              </a:extLst>
            </p:cNvPr>
            <p:cNvSpPr/>
            <p:nvPr/>
          </p:nvSpPr>
          <p:spPr>
            <a:xfrm>
              <a:off x="2937400" y="3379400"/>
              <a:ext cx="1677500" cy="610025"/>
            </a:xfrm>
            <a:custGeom>
              <a:avLst/>
              <a:gdLst/>
              <a:ahLst/>
              <a:cxnLst/>
              <a:rect l="l" t="t" r="r" b="b"/>
              <a:pathLst>
                <a:path w="67100" h="24401" extrusionOk="0">
                  <a:moveTo>
                    <a:pt x="11418" y="1"/>
                  </a:moveTo>
                  <a:cubicBezTo>
                    <a:pt x="7242" y="1"/>
                    <a:pt x="3817" y="3426"/>
                    <a:pt x="3817" y="7634"/>
                  </a:cubicBezTo>
                  <a:cubicBezTo>
                    <a:pt x="3817" y="8482"/>
                    <a:pt x="3132" y="9167"/>
                    <a:pt x="2284" y="9167"/>
                  </a:cubicBezTo>
                  <a:lnTo>
                    <a:pt x="1" y="9167"/>
                  </a:lnTo>
                  <a:lnTo>
                    <a:pt x="1" y="15267"/>
                  </a:lnTo>
                  <a:lnTo>
                    <a:pt x="2284" y="15267"/>
                  </a:lnTo>
                  <a:cubicBezTo>
                    <a:pt x="6492" y="15267"/>
                    <a:pt x="9917" y="11842"/>
                    <a:pt x="9917" y="7634"/>
                  </a:cubicBezTo>
                  <a:cubicBezTo>
                    <a:pt x="9917" y="6786"/>
                    <a:pt x="10602" y="6101"/>
                    <a:pt x="11418" y="6101"/>
                  </a:cubicBezTo>
                  <a:cubicBezTo>
                    <a:pt x="12266" y="6101"/>
                    <a:pt x="12951" y="6786"/>
                    <a:pt x="12951" y="7634"/>
                  </a:cubicBezTo>
                  <a:lnTo>
                    <a:pt x="12951" y="16767"/>
                  </a:lnTo>
                  <a:cubicBezTo>
                    <a:pt x="12951" y="20975"/>
                    <a:pt x="16376" y="24400"/>
                    <a:pt x="20584" y="24400"/>
                  </a:cubicBezTo>
                  <a:cubicBezTo>
                    <a:pt x="24792" y="24400"/>
                    <a:pt x="28217" y="20975"/>
                    <a:pt x="28217" y="16767"/>
                  </a:cubicBezTo>
                  <a:lnTo>
                    <a:pt x="28217" y="7634"/>
                  </a:lnTo>
                  <a:cubicBezTo>
                    <a:pt x="28217" y="6786"/>
                    <a:pt x="28902" y="6101"/>
                    <a:pt x="29717" y="6101"/>
                  </a:cubicBezTo>
                  <a:cubicBezTo>
                    <a:pt x="30566" y="6101"/>
                    <a:pt x="31251" y="6786"/>
                    <a:pt x="31251" y="7634"/>
                  </a:cubicBezTo>
                  <a:lnTo>
                    <a:pt x="31251" y="16767"/>
                  </a:lnTo>
                  <a:cubicBezTo>
                    <a:pt x="31251" y="20975"/>
                    <a:pt x="34676" y="24400"/>
                    <a:pt x="38884" y="24400"/>
                  </a:cubicBezTo>
                  <a:cubicBezTo>
                    <a:pt x="43092" y="24400"/>
                    <a:pt x="46517" y="20975"/>
                    <a:pt x="46517" y="16767"/>
                  </a:cubicBezTo>
                  <a:lnTo>
                    <a:pt x="46517" y="7634"/>
                  </a:lnTo>
                  <a:cubicBezTo>
                    <a:pt x="46517" y="6786"/>
                    <a:pt x="47202" y="6101"/>
                    <a:pt x="48017" y="6101"/>
                  </a:cubicBezTo>
                  <a:cubicBezTo>
                    <a:pt x="48865" y="6101"/>
                    <a:pt x="49550" y="6786"/>
                    <a:pt x="49550" y="7634"/>
                  </a:cubicBezTo>
                  <a:lnTo>
                    <a:pt x="49550" y="16767"/>
                  </a:lnTo>
                  <a:cubicBezTo>
                    <a:pt x="49550" y="20975"/>
                    <a:pt x="52975" y="24400"/>
                    <a:pt x="57183" y="24400"/>
                  </a:cubicBezTo>
                  <a:cubicBezTo>
                    <a:pt x="61391" y="24400"/>
                    <a:pt x="64816" y="20975"/>
                    <a:pt x="64816" y="16767"/>
                  </a:cubicBezTo>
                  <a:cubicBezTo>
                    <a:pt x="64816" y="15952"/>
                    <a:pt x="65501" y="15267"/>
                    <a:pt x="66317" y="15267"/>
                  </a:cubicBezTo>
                  <a:lnTo>
                    <a:pt x="67100" y="15267"/>
                  </a:lnTo>
                  <a:lnTo>
                    <a:pt x="67100" y="9167"/>
                  </a:lnTo>
                  <a:lnTo>
                    <a:pt x="66317" y="9167"/>
                  </a:lnTo>
                  <a:cubicBezTo>
                    <a:pt x="62142" y="9167"/>
                    <a:pt x="58717" y="12592"/>
                    <a:pt x="58717" y="16767"/>
                  </a:cubicBezTo>
                  <a:cubicBezTo>
                    <a:pt x="58717" y="17615"/>
                    <a:pt x="58031" y="18300"/>
                    <a:pt x="57183" y="18300"/>
                  </a:cubicBezTo>
                  <a:cubicBezTo>
                    <a:pt x="56335" y="18300"/>
                    <a:pt x="55650" y="17615"/>
                    <a:pt x="55650" y="16767"/>
                  </a:cubicBezTo>
                  <a:lnTo>
                    <a:pt x="55650" y="7634"/>
                  </a:lnTo>
                  <a:cubicBezTo>
                    <a:pt x="55650" y="3426"/>
                    <a:pt x="52225" y="1"/>
                    <a:pt x="48017" y="1"/>
                  </a:cubicBezTo>
                  <a:cubicBezTo>
                    <a:pt x="43842" y="1"/>
                    <a:pt x="40417" y="3426"/>
                    <a:pt x="40417" y="7634"/>
                  </a:cubicBezTo>
                  <a:lnTo>
                    <a:pt x="40417" y="16767"/>
                  </a:lnTo>
                  <a:cubicBezTo>
                    <a:pt x="40417" y="17615"/>
                    <a:pt x="39732" y="18300"/>
                    <a:pt x="38884" y="18300"/>
                  </a:cubicBezTo>
                  <a:cubicBezTo>
                    <a:pt x="38036" y="18300"/>
                    <a:pt x="37350" y="17615"/>
                    <a:pt x="37350" y="16767"/>
                  </a:cubicBezTo>
                  <a:lnTo>
                    <a:pt x="37350" y="7634"/>
                  </a:lnTo>
                  <a:cubicBezTo>
                    <a:pt x="37350" y="3426"/>
                    <a:pt x="33925" y="1"/>
                    <a:pt x="29717" y="1"/>
                  </a:cubicBezTo>
                  <a:cubicBezTo>
                    <a:pt x="25542" y="1"/>
                    <a:pt x="22117" y="3426"/>
                    <a:pt x="22117" y="7634"/>
                  </a:cubicBezTo>
                  <a:lnTo>
                    <a:pt x="22117" y="16767"/>
                  </a:lnTo>
                  <a:cubicBezTo>
                    <a:pt x="22117" y="17615"/>
                    <a:pt x="21432" y="18300"/>
                    <a:pt x="20584" y="18300"/>
                  </a:cubicBezTo>
                  <a:cubicBezTo>
                    <a:pt x="19736" y="18300"/>
                    <a:pt x="19051" y="17615"/>
                    <a:pt x="19051" y="16767"/>
                  </a:cubicBezTo>
                  <a:lnTo>
                    <a:pt x="19051" y="7634"/>
                  </a:lnTo>
                  <a:cubicBezTo>
                    <a:pt x="19051" y="3426"/>
                    <a:pt x="15626" y="1"/>
                    <a:pt x="11418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7" name="Google Shape;213;p31">
              <a:extLst>
                <a:ext uri="{FF2B5EF4-FFF2-40B4-BE49-F238E27FC236}">
                  <a16:creationId xmlns:a16="http://schemas.microsoft.com/office/drawing/2014/main" id="{5E6DFD6B-FC5B-4587-A0A9-D478C76D4294}"/>
                </a:ext>
              </a:extLst>
            </p:cNvPr>
            <p:cNvSpPr/>
            <p:nvPr/>
          </p:nvSpPr>
          <p:spPr>
            <a:xfrm>
              <a:off x="2618550" y="2159425"/>
              <a:ext cx="152525" cy="610025"/>
            </a:xfrm>
            <a:custGeom>
              <a:avLst/>
              <a:gdLst/>
              <a:ahLst/>
              <a:cxnLst/>
              <a:rect l="l" t="t" r="r" b="b"/>
              <a:pathLst>
                <a:path w="6101" h="24401" extrusionOk="0">
                  <a:moveTo>
                    <a:pt x="0" y="0"/>
                  </a:moveTo>
                  <a:lnTo>
                    <a:pt x="0" y="24400"/>
                  </a:lnTo>
                  <a:lnTo>
                    <a:pt x="6100" y="24400"/>
                  </a:lnTo>
                  <a:lnTo>
                    <a:pt x="610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8" name="Google Shape;214;p31">
              <a:extLst>
                <a:ext uri="{FF2B5EF4-FFF2-40B4-BE49-F238E27FC236}">
                  <a16:creationId xmlns:a16="http://schemas.microsoft.com/office/drawing/2014/main" id="{049FC590-0547-447C-9A61-FDA13408618D}"/>
                </a:ext>
              </a:extLst>
            </p:cNvPr>
            <p:cNvSpPr/>
            <p:nvPr/>
          </p:nvSpPr>
          <p:spPr>
            <a:xfrm>
              <a:off x="3991025" y="2159425"/>
              <a:ext cx="152525" cy="610025"/>
            </a:xfrm>
            <a:custGeom>
              <a:avLst/>
              <a:gdLst/>
              <a:ahLst/>
              <a:cxnLst/>
              <a:rect l="l" t="t" r="r" b="b"/>
              <a:pathLst>
                <a:path w="6101" h="24401" extrusionOk="0">
                  <a:moveTo>
                    <a:pt x="1" y="0"/>
                  </a:moveTo>
                  <a:lnTo>
                    <a:pt x="1" y="24400"/>
                  </a:lnTo>
                  <a:lnTo>
                    <a:pt x="6101" y="24400"/>
                  </a:lnTo>
                  <a:lnTo>
                    <a:pt x="6101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Google Shape;215;p31">
              <a:extLst>
                <a:ext uri="{FF2B5EF4-FFF2-40B4-BE49-F238E27FC236}">
                  <a16:creationId xmlns:a16="http://schemas.microsoft.com/office/drawing/2014/main" id="{3D6E0EBA-7751-4635-816A-D9175EAD714D}"/>
                </a:ext>
              </a:extLst>
            </p:cNvPr>
            <p:cNvSpPr/>
            <p:nvPr/>
          </p:nvSpPr>
          <p:spPr>
            <a:xfrm>
              <a:off x="4296025" y="2159425"/>
              <a:ext cx="152525" cy="610025"/>
            </a:xfrm>
            <a:custGeom>
              <a:avLst/>
              <a:gdLst/>
              <a:ahLst/>
              <a:cxnLst/>
              <a:rect l="l" t="t" r="r" b="b"/>
              <a:pathLst>
                <a:path w="6101" h="24401" extrusionOk="0">
                  <a:moveTo>
                    <a:pt x="0" y="0"/>
                  </a:moveTo>
                  <a:lnTo>
                    <a:pt x="0" y="24400"/>
                  </a:lnTo>
                  <a:lnTo>
                    <a:pt x="6100" y="24400"/>
                  </a:lnTo>
                  <a:lnTo>
                    <a:pt x="610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0" name="Google Shape;216;p31">
              <a:extLst>
                <a:ext uri="{FF2B5EF4-FFF2-40B4-BE49-F238E27FC236}">
                  <a16:creationId xmlns:a16="http://schemas.microsoft.com/office/drawing/2014/main" id="{CD2F96EA-D234-45D7-8696-44E3008B3721}"/>
                </a:ext>
              </a:extLst>
            </p:cNvPr>
            <p:cNvSpPr/>
            <p:nvPr/>
          </p:nvSpPr>
          <p:spPr>
            <a:xfrm>
              <a:off x="2923550" y="2159425"/>
              <a:ext cx="380850" cy="610025"/>
            </a:xfrm>
            <a:custGeom>
              <a:avLst/>
              <a:gdLst/>
              <a:ahLst/>
              <a:cxnLst/>
              <a:rect l="l" t="t" r="r" b="b"/>
              <a:pathLst>
                <a:path w="15234" h="24401" extrusionOk="0">
                  <a:moveTo>
                    <a:pt x="9134" y="6100"/>
                  </a:moveTo>
                  <a:lnTo>
                    <a:pt x="9134" y="18300"/>
                  </a:lnTo>
                  <a:lnTo>
                    <a:pt x="6100" y="18300"/>
                  </a:lnTo>
                  <a:lnTo>
                    <a:pt x="6100" y="6100"/>
                  </a:lnTo>
                  <a:close/>
                  <a:moveTo>
                    <a:pt x="0" y="0"/>
                  </a:moveTo>
                  <a:lnTo>
                    <a:pt x="0" y="24400"/>
                  </a:lnTo>
                  <a:lnTo>
                    <a:pt x="15234" y="24400"/>
                  </a:lnTo>
                  <a:lnTo>
                    <a:pt x="15234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1" name="Google Shape;217;p31">
              <a:extLst>
                <a:ext uri="{FF2B5EF4-FFF2-40B4-BE49-F238E27FC236}">
                  <a16:creationId xmlns:a16="http://schemas.microsoft.com/office/drawing/2014/main" id="{53652964-E364-4A51-9AEB-416A23C73B70}"/>
                </a:ext>
              </a:extLst>
            </p:cNvPr>
            <p:cNvSpPr/>
            <p:nvPr/>
          </p:nvSpPr>
          <p:spPr>
            <a:xfrm>
              <a:off x="3456875" y="2159425"/>
              <a:ext cx="381675" cy="610025"/>
            </a:xfrm>
            <a:custGeom>
              <a:avLst/>
              <a:gdLst/>
              <a:ahLst/>
              <a:cxnLst/>
              <a:rect l="l" t="t" r="r" b="b"/>
              <a:pathLst>
                <a:path w="15267" h="24401" extrusionOk="0">
                  <a:moveTo>
                    <a:pt x="9167" y="6100"/>
                  </a:moveTo>
                  <a:lnTo>
                    <a:pt x="9167" y="18300"/>
                  </a:lnTo>
                  <a:lnTo>
                    <a:pt x="6101" y="18300"/>
                  </a:lnTo>
                  <a:lnTo>
                    <a:pt x="6101" y="6100"/>
                  </a:lnTo>
                  <a:close/>
                  <a:moveTo>
                    <a:pt x="1" y="0"/>
                  </a:moveTo>
                  <a:lnTo>
                    <a:pt x="1" y="24400"/>
                  </a:lnTo>
                  <a:lnTo>
                    <a:pt x="15267" y="24400"/>
                  </a:lnTo>
                  <a:lnTo>
                    <a:pt x="15267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Google Shape;218;p31">
              <a:extLst>
                <a:ext uri="{FF2B5EF4-FFF2-40B4-BE49-F238E27FC236}">
                  <a16:creationId xmlns:a16="http://schemas.microsoft.com/office/drawing/2014/main" id="{3FE0E39B-B2AD-46FB-8566-28EDD9822A92}"/>
                </a:ext>
              </a:extLst>
            </p:cNvPr>
            <p:cNvSpPr/>
            <p:nvPr/>
          </p:nvSpPr>
          <p:spPr>
            <a:xfrm>
              <a:off x="4601025" y="2159425"/>
              <a:ext cx="380850" cy="610025"/>
            </a:xfrm>
            <a:custGeom>
              <a:avLst/>
              <a:gdLst/>
              <a:ahLst/>
              <a:cxnLst/>
              <a:rect l="l" t="t" r="r" b="b"/>
              <a:pathLst>
                <a:path w="15234" h="24401" extrusionOk="0">
                  <a:moveTo>
                    <a:pt x="9134" y="6100"/>
                  </a:moveTo>
                  <a:lnTo>
                    <a:pt x="9134" y="18300"/>
                  </a:lnTo>
                  <a:lnTo>
                    <a:pt x="6100" y="18300"/>
                  </a:lnTo>
                  <a:lnTo>
                    <a:pt x="6100" y="6100"/>
                  </a:lnTo>
                  <a:close/>
                  <a:moveTo>
                    <a:pt x="0" y="0"/>
                  </a:moveTo>
                  <a:lnTo>
                    <a:pt x="0" y="24400"/>
                  </a:lnTo>
                  <a:lnTo>
                    <a:pt x="15234" y="24400"/>
                  </a:lnTo>
                  <a:lnTo>
                    <a:pt x="15234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A4169363-1519-479D-A16A-2EEA3FB6294B}"/>
              </a:ext>
            </a:extLst>
          </p:cNvPr>
          <p:cNvSpPr txBox="1"/>
          <p:nvPr/>
        </p:nvSpPr>
        <p:spPr>
          <a:xfrm>
            <a:off x="1402160" y="2949199"/>
            <a:ext cx="153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Cloud Computing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CEA8F57-0ACB-49B8-9EE1-6ED29B3F7F6B}"/>
              </a:ext>
            </a:extLst>
          </p:cNvPr>
          <p:cNvSpPr txBox="1"/>
          <p:nvPr/>
        </p:nvSpPr>
        <p:spPr>
          <a:xfrm>
            <a:off x="5307875" y="3045718"/>
            <a:ext cx="1781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Microservicios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62D51D-6853-4264-8937-9DF3EF27053A}"/>
              </a:ext>
            </a:extLst>
          </p:cNvPr>
          <p:cNvSpPr txBox="1"/>
          <p:nvPr/>
        </p:nvSpPr>
        <p:spPr>
          <a:xfrm>
            <a:off x="449111" y="5574051"/>
            <a:ext cx="1906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Almacenamiento de información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A6902D-FEF0-4C27-8994-C7C92CA7107D}"/>
              </a:ext>
            </a:extLst>
          </p:cNvPr>
          <p:cNvSpPr txBox="1"/>
          <p:nvPr/>
        </p:nvSpPr>
        <p:spPr>
          <a:xfrm>
            <a:off x="5461746" y="5539118"/>
            <a:ext cx="1734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Protocolos de comunicación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485DB05-9152-475E-A117-318D7C402771}"/>
              </a:ext>
            </a:extLst>
          </p:cNvPr>
          <p:cNvSpPr txBox="1"/>
          <p:nvPr/>
        </p:nvSpPr>
        <p:spPr>
          <a:xfrm>
            <a:off x="9432167" y="5337918"/>
            <a:ext cx="1845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Reconocimiento  de personas</a:t>
            </a:r>
          </a:p>
        </p:txBody>
      </p:sp>
      <p:pic>
        <p:nvPicPr>
          <p:cNvPr id="10248" name="Picture 8" descr="Node-RED Client Editor - Apps en Google Play">
            <a:extLst>
              <a:ext uri="{FF2B5EF4-FFF2-40B4-BE49-F238E27FC236}">
                <a16:creationId xmlns:a16="http://schemas.microsoft.com/office/drawing/2014/main" id="{7EA4E422-F995-4BC9-A76C-FD87952A9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65" y="1198338"/>
            <a:ext cx="1733839" cy="146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uadroTexto 48">
            <a:extLst>
              <a:ext uri="{FF2B5EF4-FFF2-40B4-BE49-F238E27FC236}">
                <a16:creationId xmlns:a16="http://schemas.microsoft.com/office/drawing/2014/main" id="{F7A1ACE3-13AD-4623-B378-865F8434E471}"/>
              </a:ext>
            </a:extLst>
          </p:cNvPr>
          <p:cNvSpPr txBox="1"/>
          <p:nvPr/>
        </p:nvSpPr>
        <p:spPr>
          <a:xfrm>
            <a:off x="9461161" y="3016479"/>
            <a:ext cx="1781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Framework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CAC58356-A797-4426-97AF-AADCD3DF5C7E}"/>
              </a:ext>
            </a:extLst>
          </p:cNvPr>
          <p:cNvSpPr txBox="1"/>
          <p:nvPr/>
        </p:nvSpPr>
        <p:spPr>
          <a:xfrm>
            <a:off x="50800" y="6273224"/>
            <a:ext cx="111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/>
              <a:t>2</a:t>
            </a:r>
          </a:p>
        </p:txBody>
      </p:sp>
      <p:pic>
        <p:nvPicPr>
          <p:cNvPr id="50" name="Picture 2" descr="Universidad de las Fuerzas Armadas ESPE - La Facultad de Ingeniería  Electrónica fue creada mediante orden No. 770207-OGE-1-a, del 25 de abril  de 1977 e inicia sus labores en octubre del mismo">
            <a:extLst>
              <a:ext uri="{FF2B5EF4-FFF2-40B4-BE49-F238E27FC236}">
                <a16:creationId xmlns:a16="http://schemas.microsoft.com/office/drawing/2014/main" id="{13D7231E-D358-4C2D-96EA-90847CAF6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395" y="-109622"/>
            <a:ext cx="1297762" cy="108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015552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4C50123-8D79-47CF-84B5-845531C3E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dirty="0">
                <a:solidFill>
                  <a:schemeClr val="tx1"/>
                </a:solidFill>
              </a:rPr>
              <a:t>Introducción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F53D5829-33BF-438A-93C2-4D283D024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5" y="128336"/>
            <a:ext cx="2844800" cy="284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conos de computadora, símbolo, diverso, ángulo, educación png | PNGWing">
            <a:extLst>
              <a:ext uri="{FF2B5EF4-FFF2-40B4-BE49-F238E27FC236}">
                <a16:creationId xmlns:a16="http://schemas.microsoft.com/office/drawing/2014/main" id="{3A1005C0-3F0F-4C39-A448-0C8D373895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0" t="4436" r="21650" b="2949"/>
          <a:stretch/>
        </p:blipFill>
        <p:spPr bwMode="auto">
          <a:xfrm>
            <a:off x="1666150" y="4066186"/>
            <a:ext cx="1709602" cy="1473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0" name="Picture 4" descr="Clasificación de radiaciones ionizantes:">
            <a:extLst>
              <a:ext uri="{FF2B5EF4-FFF2-40B4-BE49-F238E27FC236}">
                <a16:creationId xmlns:a16="http://schemas.microsoft.com/office/drawing/2014/main" id="{4109472C-8069-4343-B699-758CDB205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" y="1062369"/>
            <a:ext cx="2276475" cy="2009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eguridad Personal - Venezuela ¿Derechos Humanos respetados?">
            <a:extLst>
              <a:ext uri="{FF2B5EF4-FFF2-40B4-BE49-F238E27FC236}">
                <a16:creationId xmlns:a16="http://schemas.microsoft.com/office/drawing/2014/main" id="{54D04F5C-3781-446C-9872-03EBC18EC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738" y="4469561"/>
            <a:ext cx="1585913" cy="15859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La ONU llama a erradicar las minas antipersonales en el mundo">
            <a:extLst>
              <a:ext uri="{FF2B5EF4-FFF2-40B4-BE49-F238E27FC236}">
                <a16:creationId xmlns:a16="http://schemas.microsoft.com/office/drawing/2014/main" id="{DF9BB1C9-00FD-4299-899E-6B52D379A9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8" t="7045" r="25898" b="4473"/>
          <a:stretch/>
        </p:blipFill>
        <p:spPr bwMode="auto">
          <a:xfrm>
            <a:off x="8889138" y="3779838"/>
            <a:ext cx="1798774" cy="1759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10" name="Picture 14" descr="Resultado de imagen para empresas industriales ejemplos | Building icon,  Isometric design, Isometric">
            <a:extLst>
              <a:ext uri="{FF2B5EF4-FFF2-40B4-BE49-F238E27FC236}">
                <a16:creationId xmlns:a16="http://schemas.microsoft.com/office/drawing/2014/main" id="{B230641B-8B1E-4FE5-9E7B-31EEA7CEE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873724"/>
            <a:ext cx="3587750" cy="2548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3546CB82-77E6-4F7F-AF7C-2936B6C11FFA}"/>
              </a:ext>
            </a:extLst>
          </p:cNvPr>
          <p:cNvSpPr/>
          <p:nvPr/>
        </p:nvSpPr>
        <p:spPr>
          <a:xfrm>
            <a:off x="3581399" y="2570313"/>
            <a:ext cx="4292601" cy="1759549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i="1" dirty="0">
                <a:solidFill>
                  <a:schemeClr val="tx1"/>
                </a:solidFill>
                <a:latin typeface="+mj-lt"/>
              </a:rPr>
              <a:t>Sistema de identificación de personas basado en servicios de reconocimiento facial en la nube</a:t>
            </a:r>
            <a:endParaRPr lang="es-EC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3CF7C6F-5D8C-426A-9594-E7CA62F50EA2}"/>
              </a:ext>
            </a:extLst>
          </p:cNvPr>
          <p:cNvSpPr txBox="1"/>
          <p:nvPr/>
        </p:nvSpPr>
        <p:spPr>
          <a:xfrm>
            <a:off x="50800" y="6273224"/>
            <a:ext cx="111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/>
              <a:t>3</a:t>
            </a:r>
          </a:p>
        </p:txBody>
      </p:sp>
      <p:pic>
        <p:nvPicPr>
          <p:cNvPr id="11" name="Picture 2" descr="Universidad de las Fuerzas Armadas ESPE - La Facultad de Ingeniería  Electrónica fue creada mediante orden No. 770207-OGE-1-a, del 25 de abril  de 1977 e inicia sus labores en octubre del mismo">
            <a:extLst>
              <a:ext uri="{FF2B5EF4-FFF2-40B4-BE49-F238E27FC236}">
                <a16:creationId xmlns:a16="http://schemas.microsoft.com/office/drawing/2014/main" id="{03575CD6-FA68-497D-B393-BA8F0357C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743" y="-35483"/>
            <a:ext cx="1290751" cy="120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323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4C50123-8D79-47CF-84B5-845531C3E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>
                <a:solidFill>
                  <a:schemeClr val="tx1"/>
                </a:solidFill>
              </a:rPr>
              <a:t>Estado del Arte</a:t>
            </a:r>
          </a:p>
        </p:txBody>
      </p:sp>
      <p:graphicFrame>
        <p:nvGraphicFramePr>
          <p:cNvPr id="57" name="Tabla 57">
            <a:extLst>
              <a:ext uri="{FF2B5EF4-FFF2-40B4-BE49-F238E27FC236}">
                <a16:creationId xmlns:a16="http://schemas.microsoft.com/office/drawing/2014/main" id="{02FE99DF-072F-4CA4-AA1E-CFF354414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916104"/>
              </p:ext>
            </p:extLst>
          </p:nvPr>
        </p:nvGraphicFramePr>
        <p:xfrm>
          <a:off x="1158241" y="1188720"/>
          <a:ext cx="9494517" cy="463296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3164839">
                  <a:extLst>
                    <a:ext uri="{9D8B030D-6E8A-4147-A177-3AD203B41FA5}">
                      <a16:colId xmlns:a16="http://schemas.microsoft.com/office/drawing/2014/main" val="848947109"/>
                    </a:ext>
                  </a:extLst>
                </a:gridCol>
                <a:gridCol w="3506470">
                  <a:extLst>
                    <a:ext uri="{9D8B030D-6E8A-4147-A177-3AD203B41FA5}">
                      <a16:colId xmlns:a16="http://schemas.microsoft.com/office/drawing/2014/main" val="2923802307"/>
                    </a:ext>
                  </a:extLst>
                </a:gridCol>
                <a:gridCol w="2823208">
                  <a:extLst>
                    <a:ext uri="{9D8B030D-6E8A-4147-A177-3AD203B41FA5}">
                      <a16:colId xmlns:a16="http://schemas.microsoft.com/office/drawing/2014/main" val="173674307"/>
                    </a:ext>
                  </a:extLst>
                </a:gridCol>
              </a:tblGrid>
              <a:tr h="390089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>
                          <a:solidFill>
                            <a:schemeClr val="tx1"/>
                          </a:solidFill>
                        </a:rPr>
                        <a:t>Propiedades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BF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dirty="0">
                          <a:solidFill>
                            <a:schemeClr val="bg1"/>
                          </a:solidFill>
                        </a:rPr>
                        <a:t>Mapeo Sistemático de la Literatura (SMS)</a:t>
                      </a:r>
                    </a:p>
                    <a:p>
                      <a:endParaRPr lang="es-EC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BF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dirty="0"/>
                        <a:t>Revisión</a:t>
                      </a:r>
                      <a:r>
                        <a:rPr lang="es-EC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C" sz="2000" dirty="0">
                          <a:solidFill>
                            <a:schemeClr val="bg1"/>
                          </a:solidFill>
                        </a:rPr>
                        <a:t>Sistemática de la Literatura (SLR)</a:t>
                      </a:r>
                    </a:p>
                    <a:p>
                      <a:endParaRPr lang="es-EC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BF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021947"/>
                  </a:ext>
                </a:extLst>
              </a:tr>
              <a:tr h="3900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b="1" dirty="0"/>
                        <a:t>Términos para la cadena de búsqueda</a:t>
                      </a:r>
                    </a:p>
                    <a:p>
                      <a:pPr algn="ctr"/>
                      <a:endParaRPr lang="es-EC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Use </a:t>
                      </a:r>
                      <a:r>
                        <a:rPr lang="es-EC" dirty="0" err="1"/>
                        <a:t>of</a:t>
                      </a:r>
                      <a:r>
                        <a:rPr lang="es-EC" dirty="0"/>
                        <a:t> Cloud </a:t>
                      </a:r>
                      <a:r>
                        <a:rPr lang="es-EC" dirty="0" err="1"/>
                        <a:t>Platform</a:t>
                      </a:r>
                      <a:r>
                        <a:rPr lang="es-EC" dirty="0"/>
                        <a:t>, </a:t>
                      </a:r>
                      <a:r>
                        <a:rPr lang="es-EC" dirty="0" err="1"/>
                        <a:t>Aplication</a:t>
                      </a:r>
                      <a:r>
                        <a:rPr lang="es-EC" dirty="0"/>
                        <a:t> </a:t>
                      </a:r>
                      <a:r>
                        <a:rPr lang="es-EC" dirty="0" err="1"/>
                        <a:t>of</a:t>
                      </a:r>
                      <a:r>
                        <a:rPr lang="es-EC" dirty="0"/>
                        <a:t> facial </a:t>
                      </a:r>
                      <a:r>
                        <a:rPr lang="es-EC" dirty="0" err="1"/>
                        <a:t>recognition</a:t>
                      </a:r>
                      <a:r>
                        <a:rPr lang="es-EC" dirty="0"/>
                        <a:t> </a:t>
                      </a:r>
                      <a:r>
                        <a:rPr lang="es-EC" dirty="0" err="1"/>
                        <a:t>services</a:t>
                      </a:r>
                      <a:r>
                        <a:rPr lang="es-EC" dirty="0"/>
                        <a:t>,</a:t>
                      </a:r>
                      <a:r>
                        <a:rPr lang="en-US" dirty="0"/>
                        <a:t> devices used in the cloud service platform</a:t>
                      </a:r>
                      <a:endParaRPr lang="es-EC" dirty="0"/>
                    </a:p>
                    <a:p>
                      <a:endParaRPr lang="es-EC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err="1"/>
                        <a:t>Frameworks</a:t>
                      </a:r>
                      <a:r>
                        <a:rPr lang="es-EC" dirty="0"/>
                        <a:t> </a:t>
                      </a:r>
                      <a:r>
                        <a:rPr lang="es-EC" dirty="0" err="1"/>
                        <a:t>to</a:t>
                      </a:r>
                      <a:r>
                        <a:rPr lang="es-EC" dirty="0"/>
                        <a:t> use </a:t>
                      </a:r>
                      <a:r>
                        <a:rPr lang="es-EC" dirty="0" err="1"/>
                        <a:t>the</a:t>
                      </a:r>
                      <a:r>
                        <a:rPr lang="es-EC" dirty="0"/>
                        <a:t> </a:t>
                      </a:r>
                      <a:r>
                        <a:rPr lang="es-EC" dirty="0" err="1"/>
                        <a:t>services,results</a:t>
                      </a:r>
                      <a:r>
                        <a:rPr lang="es-EC" dirty="0"/>
                        <a:t> </a:t>
                      </a:r>
                      <a:r>
                        <a:rPr lang="es-EC" dirty="0" err="1"/>
                        <a:t>of</a:t>
                      </a:r>
                      <a:r>
                        <a:rPr lang="es-EC" dirty="0"/>
                        <a:t> </a:t>
                      </a:r>
                      <a:r>
                        <a:rPr lang="es-EC" dirty="0" err="1"/>
                        <a:t>QoS</a:t>
                      </a:r>
                      <a:r>
                        <a:rPr lang="es-EC" dirty="0"/>
                        <a:t> in Facial </a:t>
                      </a:r>
                      <a:r>
                        <a:rPr lang="es-EC" dirty="0" err="1"/>
                        <a:t>Recognition</a:t>
                      </a:r>
                      <a:endParaRPr lang="es-EC" dirty="0"/>
                    </a:p>
                    <a:p>
                      <a:endParaRPr lang="es-EC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0380907"/>
                  </a:ext>
                </a:extLst>
              </a:tr>
              <a:tr h="3900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b="1" dirty="0"/>
                        <a:t>Artículos obtenidos</a:t>
                      </a:r>
                    </a:p>
                    <a:p>
                      <a:pPr algn="ctr"/>
                      <a:endParaRPr lang="es-EC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5189786"/>
                  </a:ext>
                </a:extLst>
              </a:tr>
              <a:tr h="3900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b="1" dirty="0"/>
                        <a:t>Resultados</a:t>
                      </a:r>
                    </a:p>
                    <a:p>
                      <a:pPr algn="ctr"/>
                      <a:endParaRPr lang="es-EC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- HTTP y MQTT</a:t>
                      </a:r>
                    </a:p>
                    <a:p>
                      <a:r>
                        <a:rPr lang="es-EC" dirty="0"/>
                        <a:t>- Educación, Salud, Vigilancia</a:t>
                      </a:r>
                    </a:p>
                    <a:p>
                      <a:r>
                        <a:rPr lang="es-EC" dirty="0"/>
                        <a:t>- Almacenamiento ,machine </a:t>
                      </a:r>
                      <a:r>
                        <a:rPr lang="es-EC" dirty="0" err="1"/>
                        <a:t>learning</a:t>
                      </a:r>
                      <a:r>
                        <a:rPr lang="es-EC" dirty="0"/>
                        <a:t> o microservicios</a:t>
                      </a:r>
                    </a:p>
                    <a:p>
                      <a:endParaRPr lang="es-EC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-Azure alta confiabilidad y baja latencia</a:t>
                      </a:r>
                    </a:p>
                    <a:p>
                      <a:r>
                        <a:rPr lang="es-EC" dirty="0"/>
                        <a:t>- Framework integración del sistemas</a:t>
                      </a:r>
                    </a:p>
                    <a:p>
                      <a:endParaRPr lang="es-EC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7264531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E23EE6CB-7FC2-4758-B498-12DEEFF6BA4E}"/>
              </a:ext>
            </a:extLst>
          </p:cNvPr>
          <p:cNvSpPr txBox="1"/>
          <p:nvPr/>
        </p:nvSpPr>
        <p:spPr>
          <a:xfrm>
            <a:off x="50800" y="6273224"/>
            <a:ext cx="111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/>
              <a:t>4</a:t>
            </a:r>
          </a:p>
        </p:txBody>
      </p:sp>
      <p:pic>
        <p:nvPicPr>
          <p:cNvPr id="5" name="Picture 2" descr="Universidad de las Fuerzas Armadas ESPE - La Facultad de Ingeniería  Electrónica fue creada mediante orden No. 770207-OGE-1-a, del 25 de abril  de 1977 e inicia sus labores en octubre del mismo">
            <a:extLst>
              <a:ext uri="{FF2B5EF4-FFF2-40B4-BE49-F238E27FC236}">
                <a16:creationId xmlns:a16="http://schemas.microsoft.com/office/drawing/2014/main" id="{299AF371-FDE2-4EB9-820A-761C73E0C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171" y="7018"/>
            <a:ext cx="1371846" cy="128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13010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844AF807-5928-45E1-BC89-38C8D0FC6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846136"/>
            <a:ext cx="11338560" cy="5074604"/>
          </a:xfrm>
        </p:spPr>
        <p:txBody>
          <a:bodyPr/>
          <a:lstStyle/>
          <a:p>
            <a:pPr marL="0" indent="0">
              <a:buNone/>
            </a:pPr>
            <a:r>
              <a:rPr lang="es-MX" b="1" dirty="0">
                <a:solidFill>
                  <a:schemeClr val="tx1"/>
                </a:solidFill>
              </a:rPr>
              <a:t>General</a:t>
            </a:r>
          </a:p>
          <a:p>
            <a:r>
              <a:rPr lang="es-MX" sz="2200" dirty="0">
                <a:solidFill>
                  <a:schemeClr val="tx1"/>
                </a:solidFill>
              </a:rPr>
              <a:t>Diseñar e implementar un sistema de identificación de personas basado en servicios de reconocimiento facial en la nube. </a:t>
            </a:r>
          </a:p>
          <a:p>
            <a:pPr marL="0" indent="0">
              <a:buNone/>
            </a:pPr>
            <a:r>
              <a:rPr lang="es-MX" b="1" dirty="0">
                <a:solidFill>
                  <a:schemeClr val="tx1"/>
                </a:solidFill>
              </a:rPr>
              <a:t>Específicos</a:t>
            </a:r>
          </a:p>
          <a:p>
            <a:pPr algn="just">
              <a:spcAft>
                <a:spcPts val="1000"/>
              </a:spcAft>
              <a:tabLst>
                <a:tab pos="891540" algn="l"/>
              </a:tabLst>
            </a:pPr>
            <a:r>
              <a:rPr lang="es-EC" sz="22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Noto Sans Symbols"/>
              </a:rPr>
              <a:t>Investigar los fundamentos teóricos del </a:t>
            </a:r>
            <a:r>
              <a:rPr lang="es-EC" sz="2200" dirty="0" err="1">
                <a:solidFill>
                  <a:schemeClr val="tx1"/>
                </a:solidFill>
                <a:effectLst/>
                <a:ea typeface="Arial" panose="020B0604020202020204" pitchFamily="34" charset="0"/>
                <a:cs typeface="Noto Sans Symbols"/>
              </a:rPr>
              <a:t>cloud</a:t>
            </a:r>
            <a:r>
              <a:rPr lang="es-EC" sz="22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Noto Sans Symbols"/>
              </a:rPr>
              <a:t> </a:t>
            </a:r>
            <a:r>
              <a:rPr lang="es-EC" sz="2200" dirty="0" err="1">
                <a:solidFill>
                  <a:schemeClr val="tx1"/>
                </a:solidFill>
                <a:effectLst/>
                <a:ea typeface="Arial" panose="020B0604020202020204" pitchFamily="34" charset="0"/>
                <a:cs typeface="Noto Sans Symbols"/>
              </a:rPr>
              <a:t>computing</a:t>
            </a:r>
            <a:r>
              <a:rPr lang="es-EC" sz="22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Noto Sans Symbols"/>
              </a:rPr>
              <a:t> para los servicios de detección de rostros e identificación de imágenes.</a:t>
            </a:r>
            <a:endParaRPr lang="es-EC" sz="2200" dirty="0">
              <a:solidFill>
                <a:schemeClr val="tx1"/>
              </a:solidFill>
              <a:effectLst/>
              <a:ea typeface="Noto Sans Symbols"/>
              <a:cs typeface="Noto Sans Symbols"/>
            </a:endParaRPr>
          </a:p>
          <a:p>
            <a:pPr algn="just">
              <a:spcAft>
                <a:spcPts val="1000"/>
              </a:spcAft>
              <a:tabLst>
                <a:tab pos="891540" algn="l"/>
              </a:tabLst>
            </a:pPr>
            <a:r>
              <a:rPr lang="es-EC" sz="22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Noto Sans Symbols"/>
              </a:rPr>
              <a:t>Implementar la etapa de captura y transmisión de imágenes de rostros de personas.</a:t>
            </a:r>
            <a:endParaRPr lang="es-EC" sz="2200" dirty="0">
              <a:solidFill>
                <a:schemeClr val="tx1"/>
              </a:solidFill>
              <a:effectLst/>
              <a:ea typeface="Noto Sans Symbols"/>
              <a:cs typeface="Noto Sans Symbols"/>
            </a:endParaRPr>
          </a:p>
          <a:p>
            <a:pPr algn="just">
              <a:spcAft>
                <a:spcPts val="1000"/>
              </a:spcAft>
              <a:tabLst>
                <a:tab pos="891540" algn="l"/>
              </a:tabLst>
            </a:pPr>
            <a:r>
              <a:rPr lang="es-EC" sz="22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Noto Sans Symbols"/>
              </a:rPr>
              <a:t>Implementar los servicios para la detección de rostros e identificación de imágenes en la plataforma de servicios en la nube.</a:t>
            </a:r>
            <a:endParaRPr lang="es-EC" sz="2200" dirty="0">
              <a:solidFill>
                <a:schemeClr val="tx1"/>
              </a:solidFill>
              <a:effectLst/>
              <a:ea typeface="Noto Sans Symbols"/>
              <a:cs typeface="Noto Sans Symbols"/>
            </a:endParaRPr>
          </a:p>
          <a:p>
            <a:pPr algn="just">
              <a:spcAft>
                <a:spcPts val="1000"/>
              </a:spcAft>
              <a:tabLst>
                <a:tab pos="891540" algn="l"/>
              </a:tabLst>
            </a:pPr>
            <a:r>
              <a:rPr lang="es-EC" sz="22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Noto Sans Symbols"/>
              </a:rPr>
              <a:t>Implementar </a:t>
            </a:r>
            <a:r>
              <a:rPr lang="es-EC" sz="2200" dirty="0" err="1">
                <a:solidFill>
                  <a:schemeClr val="tx1"/>
                </a:solidFill>
                <a:effectLst/>
                <a:ea typeface="Arial" panose="020B0604020202020204" pitchFamily="34" charset="0"/>
                <a:cs typeface="Noto Sans Symbols"/>
              </a:rPr>
              <a:t>backend</a:t>
            </a:r>
            <a:r>
              <a:rPr lang="es-EC" sz="22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Noto Sans Symbols"/>
              </a:rPr>
              <a:t> y </a:t>
            </a:r>
            <a:r>
              <a:rPr lang="es-EC" sz="2200" dirty="0" err="1">
                <a:solidFill>
                  <a:schemeClr val="tx1"/>
                </a:solidFill>
                <a:effectLst/>
                <a:ea typeface="Arial" panose="020B0604020202020204" pitchFamily="34" charset="0"/>
                <a:cs typeface="Noto Sans Symbols"/>
              </a:rPr>
              <a:t>frontend</a:t>
            </a:r>
            <a:r>
              <a:rPr lang="es-EC" sz="22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Noto Sans Symbols"/>
              </a:rPr>
              <a:t> del sistema.</a:t>
            </a:r>
            <a:endParaRPr lang="es-EC" sz="2200" dirty="0">
              <a:solidFill>
                <a:schemeClr val="tx1"/>
              </a:solidFill>
              <a:effectLst/>
              <a:ea typeface="Noto Sans Symbols"/>
              <a:cs typeface="Noto Sans Symbols"/>
            </a:endParaRPr>
          </a:p>
          <a:p>
            <a:pPr algn="just">
              <a:spcAft>
                <a:spcPts val="1000"/>
              </a:spcAft>
              <a:tabLst>
                <a:tab pos="891540" algn="l"/>
              </a:tabLst>
            </a:pPr>
            <a:r>
              <a:rPr lang="es-EC" sz="22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Noto Sans Symbols"/>
              </a:rPr>
              <a:t>Evaluar los casos de prueba para el funcionamiento y usabilidad del sistema en un entorno experimental.</a:t>
            </a:r>
            <a:endParaRPr lang="es-EC" sz="2200" dirty="0">
              <a:solidFill>
                <a:schemeClr val="tx1"/>
              </a:solidFill>
              <a:effectLst/>
              <a:ea typeface="Noto Sans Symbols"/>
              <a:cs typeface="Noto Sans Symbols"/>
            </a:endParaRPr>
          </a:p>
          <a:p>
            <a:pPr marL="0" indent="0">
              <a:buNone/>
            </a:pP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4C50123-8D79-47CF-84B5-845531C3E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23018"/>
            <a:ext cx="10972800" cy="1143000"/>
          </a:xfrm>
        </p:spPr>
        <p:txBody>
          <a:bodyPr/>
          <a:lstStyle/>
          <a:p>
            <a:pPr algn="l"/>
            <a:r>
              <a:rPr lang="es-MX" dirty="0">
                <a:solidFill>
                  <a:schemeClr val="tx1"/>
                </a:solidFill>
              </a:rPr>
              <a:t>Objetivos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10CFCE-88AE-4A46-BDB8-7C8D7888077B}"/>
              </a:ext>
            </a:extLst>
          </p:cNvPr>
          <p:cNvSpPr txBox="1"/>
          <p:nvPr/>
        </p:nvSpPr>
        <p:spPr>
          <a:xfrm>
            <a:off x="50800" y="6273224"/>
            <a:ext cx="111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/>
              <a:t>5</a:t>
            </a:r>
          </a:p>
        </p:txBody>
      </p:sp>
      <p:pic>
        <p:nvPicPr>
          <p:cNvPr id="5" name="Picture 2" descr="Universidad de las Fuerzas Armadas ESPE - La Facultad de Ingeniería  Electrónica fue creada mediante orden No. 770207-OGE-1-a, del 25 de abril  de 1977 e inicia sus labores en octubre del mismo">
            <a:extLst>
              <a:ext uri="{FF2B5EF4-FFF2-40B4-BE49-F238E27FC236}">
                <a16:creationId xmlns:a16="http://schemas.microsoft.com/office/drawing/2014/main" id="{FD985FD3-9557-4A1E-9515-AD3B7A026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0"/>
            <a:ext cx="1422400" cy="116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406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15320D4B-8D76-465E-BEED-1D1563B7B8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986318"/>
              </p:ext>
            </p:extLst>
          </p:nvPr>
        </p:nvGraphicFramePr>
        <p:xfrm>
          <a:off x="2714007" y="647700"/>
          <a:ext cx="9804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upo 9">
            <a:extLst>
              <a:ext uri="{FF2B5EF4-FFF2-40B4-BE49-F238E27FC236}">
                <a16:creationId xmlns:a16="http://schemas.microsoft.com/office/drawing/2014/main" id="{08565CDF-CF57-411B-BA74-17274EFA5A93}"/>
              </a:ext>
            </a:extLst>
          </p:cNvPr>
          <p:cNvGrpSpPr/>
          <p:nvPr/>
        </p:nvGrpSpPr>
        <p:grpSpPr>
          <a:xfrm>
            <a:off x="10240794" y="1372703"/>
            <a:ext cx="1809609" cy="2331951"/>
            <a:chOff x="8668493" y="1420776"/>
            <a:chExt cx="1809609" cy="2331951"/>
          </a:xfrm>
        </p:grpSpPr>
        <p:sp>
          <p:nvSpPr>
            <p:cNvPr id="5" name="Flecha: a la derecha 4">
              <a:extLst>
                <a:ext uri="{FF2B5EF4-FFF2-40B4-BE49-F238E27FC236}">
                  <a16:creationId xmlns:a16="http://schemas.microsoft.com/office/drawing/2014/main" id="{3A62A80A-36C3-4A87-905F-ECBC60E3D3DE}"/>
                </a:ext>
              </a:extLst>
            </p:cNvPr>
            <p:cNvSpPr/>
            <p:nvPr/>
          </p:nvSpPr>
          <p:spPr>
            <a:xfrm rot="20686566">
              <a:off x="8671268" y="1806904"/>
              <a:ext cx="311951" cy="478385"/>
            </a:xfrm>
            <a:prstGeom prst="rightArrow">
              <a:avLst/>
            </a:prstGeom>
            <a:solidFill>
              <a:srgbClr val="0070C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6" name="Flecha: a la derecha 5">
              <a:extLst>
                <a:ext uri="{FF2B5EF4-FFF2-40B4-BE49-F238E27FC236}">
                  <a16:creationId xmlns:a16="http://schemas.microsoft.com/office/drawing/2014/main" id="{2EB91368-5396-40EA-BD3E-1B000A4E384C}"/>
                </a:ext>
              </a:extLst>
            </p:cNvPr>
            <p:cNvSpPr/>
            <p:nvPr/>
          </p:nvSpPr>
          <p:spPr>
            <a:xfrm rot="1788063">
              <a:off x="8668493" y="2495540"/>
              <a:ext cx="317499" cy="508000"/>
            </a:xfrm>
            <a:prstGeom prst="rightArrow">
              <a:avLst/>
            </a:prstGeom>
            <a:solidFill>
              <a:srgbClr val="0070C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875FCF6D-C417-412B-9DE3-54EB324440AF}"/>
                </a:ext>
              </a:extLst>
            </p:cNvPr>
            <p:cNvSpPr/>
            <p:nvPr/>
          </p:nvSpPr>
          <p:spPr>
            <a:xfrm>
              <a:off x="9012791" y="1420776"/>
              <a:ext cx="1301750" cy="1143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100" dirty="0">
                  <a:solidFill>
                    <a:schemeClr val="tx1"/>
                  </a:solidFill>
                </a:rPr>
                <a:t>Verificación</a:t>
              </a:r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9F1CA58C-C221-409F-933C-7233C8A5DDEA}"/>
                </a:ext>
              </a:extLst>
            </p:cNvPr>
            <p:cNvSpPr/>
            <p:nvPr/>
          </p:nvSpPr>
          <p:spPr>
            <a:xfrm>
              <a:off x="9040556" y="2609727"/>
              <a:ext cx="1437546" cy="1143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100" dirty="0">
                  <a:solidFill>
                    <a:schemeClr val="tx1"/>
                  </a:solidFill>
                </a:rPr>
                <a:t>Identificación</a:t>
              </a:r>
            </a:p>
          </p:txBody>
        </p:sp>
      </p:grpSp>
      <p:sp>
        <p:nvSpPr>
          <p:cNvPr id="9" name="Título 2">
            <a:extLst>
              <a:ext uri="{FF2B5EF4-FFF2-40B4-BE49-F238E27FC236}">
                <a16:creationId xmlns:a16="http://schemas.microsoft.com/office/drawing/2014/main" id="{5F47B17E-6AA8-48FE-A578-8463160E6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l"/>
            <a:r>
              <a:rPr lang="es-MX" dirty="0">
                <a:solidFill>
                  <a:schemeClr val="tx1"/>
                </a:solidFill>
              </a:rPr>
              <a:t>Diseño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1" name="image28.jpeg" descr="Diagrama  Descripción generada automáticamente">
            <a:extLst>
              <a:ext uri="{FF2B5EF4-FFF2-40B4-BE49-F238E27FC236}">
                <a16:creationId xmlns:a16="http://schemas.microsoft.com/office/drawing/2014/main" id="{892CF091-5141-44A9-B3E3-3D097EF5CD5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91" y="1002665"/>
            <a:ext cx="3872230" cy="2426335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F2B526D7-82D3-4EDC-B12F-ACEB067D61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49710"/>
              </p:ext>
            </p:extLst>
          </p:nvPr>
        </p:nvGraphicFramePr>
        <p:xfrm>
          <a:off x="687692" y="3704654"/>
          <a:ext cx="3872229" cy="2275231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598633">
                  <a:extLst>
                    <a:ext uri="{9D8B030D-6E8A-4147-A177-3AD203B41FA5}">
                      <a16:colId xmlns:a16="http://schemas.microsoft.com/office/drawing/2014/main" val="1363541562"/>
                    </a:ext>
                  </a:extLst>
                </a:gridCol>
                <a:gridCol w="1241463">
                  <a:extLst>
                    <a:ext uri="{9D8B030D-6E8A-4147-A177-3AD203B41FA5}">
                      <a16:colId xmlns:a16="http://schemas.microsoft.com/office/drawing/2014/main" val="3757911751"/>
                    </a:ext>
                  </a:extLst>
                </a:gridCol>
                <a:gridCol w="1032133">
                  <a:extLst>
                    <a:ext uri="{9D8B030D-6E8A-4147-A177-3AD203B41FA5}">
                      <a16:colId xmlns:a16="http://schemas.microsoft.com/office/drawing/2014/main" val="1649040111"/>
                    </a:ext>
                  </a:extLst>
                </a:gridCol>
              </a:tblGrid>
              <a:tr h="452566">
                <a:tc>
                  <a:txBody>
                    <a:bodyPr/>
                    <a:lstStyle/>
                    <a:p>
                      <a:r>
                        <a:rPr lang="es-EC" sz="1000" dirty="0">
                          <a:solidFill>
                            <a:sysClr val="windowText" lastClr="000000"/>
                          </a:solidFill>
                        </a:rPr>
                        <a:t>API FACE</a:t>
                      </a:r>
                    </a:p>
                  </a:txBody>
                  <a:tcP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000" dirty="0">
                          <a:solidFill>
                            <a:sysClr val="windowText" lastClr="000000"/>
                          </a:solidFill>
                        </a:rPr>
                        <a:t>METODOS</a:t>
                      </a:r>
                    </a:p>
                  </a:txBody>
                  <a:tcP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000" dirty="0">
                          <a:solidFill>
                            <a:sysClr val="windowText" lastClr="000000"/>
                          </a:solidFill>
                        </a:rPr>
                        <a:t>CAMPOS</a:t>
                      </a:r>
                    </a:p>
                  </a:txBody>
                  <a:tcP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118954"/>
                  </a:ext>
                </a:extLst>
              </a:tr>
              <a:tr h="483564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err="1"/>
                        <a:t>Face</a:t>
                      </a:r>
                      <a:endParaRPr lang="es-EC" sz="1200" dirty="0"/>
                    </a:p>
                  </a:txBody>
                  <a:tcP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err="1"/>
                        <a:t>Detect</a:t>
                      </a:r>
                      <a:r>
                        <a:rPr lang="es-EC" sz="1200" dirty="0"/>
                        <a:t>.-POST</a:t>
                      </a:r>
                    </a:p>
                    <a:p>
                      <a:pPr algn="ctr"/>
                      <a:r>
                        <a:rPr lang="es-EC" sz="1200" dirty="0" err="1"/>
                        <a:t>Identify</a:t>
                      </a:r>
                      <a:r>
                        <a:rPr lang="es-EC" sz="1200" dirty="0"/>
                        <a:t>.-POST</a:t>
                      </a:r>
                    </a:p>
                  </a:txBody>
                  <a:tcP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Cabecera</a:t>
                      </a:r>
                    </a:p>
                    <a:p>
                      <a:pPr algn="ctr"/>
                      <a:r>
                        <a:rPr lang="es-EC" sz="1200" dirty="0" err="1"/>
                        <a:t>Payload</a:t>
                      </a:r>
                      <a:endParaRPr lang="es-EC" sz="1200" dirty="0"/>
                    </a:p>
                    <a:p>
                      <a:pPr algn="ctr"/>
                      <a:r>
                        <a:rPr lang="es-EC" sz="1200" dirty="0"/>
                        <a:t>Atributo</a:t>
                      </a:r>
                    </a:p>
                    <a:p>
                      <a:pPr algn="ctr"/>
                      <a:r>
                        <a:rPr lang="es-EC" sz="1200" dirty="0"/>
                        <a:t>Método</a:t>
                      </a:r>
                    </a:p>
                    <a:p>
                      <a:pPr algn="ctr"/>
                      <a:r>
                        <a:rPr lang="es-EC" sz="1200" dirty="0"/>
                        <a:t>URL</a:t>
                      </a:r>
                    </a:p>
                  </a:txBody>
                  <a:tcP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67884"/>
                  </a:ext>
                </a:extLst>
              </a:tr>
              <a:tr h="483564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err="1"/>
                        <a:t>PersonGroup</a:t>
                      </a:r>
                      <a:endParaRPr lang="es-EC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err="1"/>
                        <a:t>Create</a:t>
                      </a:r>
                      <a:r>
                        <a:rPr lang="es-EC" sz="1200" dirty="0"/>
                        <a:t>.-PUT</a:t>
                      </a:r>
                    </a:p>
                    <a:p>
                      <a:pPr algn="ctr"/>
                      <a:r>
                        <a:rPr lang="es-EC" sz="1200" dirty="0" err="1"/>
                        <a:t>List</a:t>
                      </a:r>
                      <a:r>
                        <a:rPr lang="es-EC" sz="1200" dirty="0"/>
                        <a:t>.-GET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000162"/>
                  </a:ext>
                </a:extLst>
              </a:tr>
              <a:tr h="855537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err="1"/>
                        <a:t>PersonGroupPerson</a:t>
                      </a:r>
                      <a:endParaRPr lang="es-EC" sz="1200" dirty="0"/>
                    </a:p>
                  </a:txBody>
                  <a:tcPr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err="1"/>
                        <a:t>Create</a:t>
                      </a:r>
                      <a:r>
                        <a:rPr lang="es-EC" sz="1200" dirty="0"/>
                        <a:t>.-POST</a:t>
                      </a:r>
                    </a:p>
                    <a:p>
                      <a:pPr algn="ctr"/>
                      <a:r>
                        <a:rPr lang="es-EC" sz="1200" dirty="0" err="1"/>
                        <a:t>Add</a:t>
                      </a:r>
                      <a:r>
                        <a:rPr lang="es-EC" sz="1200" dirty="0"/>
                        <a:t> </a:t>
                      </a:r>
                      <a:r>
                        <a:rPr lang="es-EC" sz="1200" dirty="0" err="1"/>
                        <a:t>Face</a:t>
                      </a:r>
                      <a:r>
                        <a:rPr lang="es-EC" sz="1200" dirty="0"/>
                        <a:t>.-POST</a:t>
                      </a:r>
                    </a:p>
                    <a:p>
                      <a:pPr algn="ctr"/>
                      <a:r>
                        <a:rPr lang="es-EC" sz="1200" dirty="0" err="1"/>
                        <a:t>Get</a:t>
                      </a:r>
                      <a:r>
                        <a:rPr lang="es-EC" sz="1200" dirty="0"/>
                        <a:t>.-GET</a:t>
                      </a:r>
                    </a:p>
                  </a:txBody>
                  <a:tcPr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536708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86252FF0-EDCA-45EE-9D0C-E718342124A1}"/>
              </a:ext>
            </a:extLst>
          </p:cNvPr>
          <p:cNvSpPr txBox="1"/>
          <p:nvPr/>
        </p:nvSpPr>
        <p:spPr>
          <a:xfrm>
            <a:off x="50800" y="6273224"/>
            <a:ext cx="111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/>
              <a:t>6</a:t>
            </a:r>
          </a:p>
        </p:txBody>
      </p:sp>
      <p:pic>
        <p:nvPicPr>
          <p:cNvPr id="13" name="Picture 2" descr="Universidad de las Fuerzas Armadas ESPE - La Facultad de Ingeniería  Electrónica fue creada mediante orden No. 770207-OGE-1-a, del 25 de abril  de 1977 e inicia sus labores en octubre del mismo">
            <a:extLst>
              <a:ext uri="{FF2B5EF4-FFF2-40B4-BE49-F238E27FC236}">
                <a16:creationId xmlns:a16="http://schemas.microsoft.com/office/drawing/2014/main" id="{F416BA53-19F9-41E6-B76A-EA79EEF74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332" y="-50232"/>
            <a:ext cx="1301750" cy="121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49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4C50123-8D79-47CF-84B5-845531C3E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336"/>
            <a:ext cx="10972800" cy="1143000"/>
          </a:xfrm>
        </p:spPr>
        <p:txBody>
          <a:bodyPr/>
          <a:lstStyle/>
          <a:p>
            <a:pPr algn="l"/>
            <a:r>
              <a:rPr lang="es-MX" dirty="0">
                <a:solidFill>
                  <a:schemeClr val="tx1"/>
                </a:solidFill>
              </a:rPr>
              <a:t>Diseño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2CCBA7A5-54D7-4F9C-B5A7-649937D6A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C9450E65-7EFF-4002-954A-A2C849F02F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314510"/>
              </p:ext>
            </p:extLst>
          </p:nvPr>
        </p:nvGraphicFramePr>
        <p:xfrm>
          <a:off x="920749" y="351630"/>
          <a:ext cx="9294814" cy="6154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Visio" r:id="rId3" imgW="6572526" imgH="5067362" progId="Visio.Drawing.15">
                  <p:embed/>
                </p:oleObj>
              </mc:Choice>
              <mc:Fallback>
                <p:oleObj name="Visio" r:id="rId3" imgW="6572526" imgH="5067362" progId="Visio.Drawing.15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49" y="351630"/>
                        <a:ext cx="9294814" cy="61547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7B2753B-CEBE-4EAB-AF24-7E905C096EDD}"/>
              </a:ext>
            </a:extLst>
          </p:cNvPr>
          <p:cNvSpPr txBox="1"/>
          <p:nvPr/>
        </p:nvSpPr>
        <p:spPr>
          <a:xfrm>
            <a:off x="50800" y="6273224"/>
            <a:ext cx="111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/>
              <a:t>7</a:t>
            </a:r>
          </a:p>
        </p:txBody>
      </p:sp>
      <p:pic>
        <p:nvPicPr>
          <p:cNvPr id="6" name="Picture 2" descr="Universidad de las Fuerzas Armadas ESPE - La Facultad de Ingeniería  Electrónica fue creada mediante orden No. 770207-OGE-1-a, del 25 de abril  de 1977 e inicia sus labores en octubre del mismo">
            <a:extLst>
              <a:ext uri="{FF2B5EF4-FFF2-40B4-BE49-F238E27FC236}">
                <a16:creationId xmlns:a16="http://schemas.microsoft.com/office/drawing/2014/main" id="{DE1F9FB6-3362-4218-AC05-AD39CC254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986" y="0"/>
            <a:ext cx="1377014" cy="128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47445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4C50123-8D79-47CF-84B5-845531C3E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dirty="0">
                <a:solidFill>
                  <a:schemeClr val="tx1"/>
                </a:solidFill>
              </a:rPr>
              <a:t>Diseño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1A763DA5-FFC1-44C1-9503-4BFED828B2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726" y="947056"/>
            <a:ext cx="4490174" cy="384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>
            <a:extLst>
              <a:ext uri="{FF2B5EF4-FFF2-40B4-BE49-F238E27FC236}">
                <a16:creationId xmlns:a16="http://schemas.microsoft.com/office/drawing/2014/main" id="{B555F9F6-0132-4B68-A612-00355B2241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" t="5242" r="7140" b="4551"/>
          <a:stretch/>
        </p:blipFill>
        <p:spPr bwMode="auto">
          <a:xfrm>
            <a:off x="7472364" y="742951"/>
            <a:ext cx="3405910" cy="503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80F8DF0-B858-4CD2-ACBF-BA3768FB1984}"/>
              </a:ext>
            </a:extLst>
          </p:cNvPr>
          <p:cNvSpPr txBox="1"/>
          <p:nvPr/>
        </p:nvSpPr>
        <p:spPr>
          <a:xfrm>
            <a:off x="50800" y="6273224"/>
            <a:ext cx="111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/>
              <a:t>9</a:t>
            </a:r>
          </a:p>
        </p:txBody>
      </p:sp>
      <p:pic>
        <p:nvPicPr>
          <p:cNvPr id="6" name="Picture 2" descr="Universidad de las Fuerzas Armadas ESPE - La Facultad de Ingeniería  Electrónica fue creada mediante orden No. 770207-OGE-1-a, del 25 de abril  de 1977 e inicia sus labores en octubre del mismo">
            <a:extLst>
              <a:ext uri="{FF2B5EF4-FFF2-40B4-BE49-F238E27FC236}">
                <a16:creationId xmlns:a16="http://schemas.microsoft.com/office/drawing/2014/main" id="{382833B5-9BA7-4741-BB94-69B2D9E34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991" y="0"/>
            <a:ext cx="122200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372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seño predeterminado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333399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5014</TotalTime>
  <Words>1876</Words>
  <Application>Microsoft Office PowerPoint</Application>
  <PresentationFormat>Panorámica</PresentationFormat>
  <Paragraphs>606</Paragraphs>
  <Slides>25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Arial</vt:lpstr>
      <vt:lpstr>Calibri</vt:lpstr>
      <vt:lpstr>Symbol</vt:lpstr>
      <vt:lpstr>Times New Roman</vt:lpstr>
      <vt:lpstr>Wingdings</vt:lpstr>
      <vt:lpstr>Diseño predeterminado</vt:lpstr>
      <vt:lpstr>CorelDRAW</vt:lpstr>
      <vt:lpstr>Visio</vt:lpstr>
      <vt:lpstr>Presentación de PowerPoint</vt:lpstr>
      <vt:lpstr>Índice</vt:lpstr>
      <vt:lpstr>Introducción</vt:lpstr>
      <vt:lpstr>Introducción</vt:lpstr>
      <vt:lpstr>Estado del Arte</vt:lpstr>
      <vt:lpstr>Objetivos</vt:lpstr>
      <vt:lpstr>Diseño</vt:lpstr>
      <vt:lpstr>Diseño</vt:lpstr>
      <vt:lpstr>Diseño</vt:lpstr>
      <vt:lpstr>Diseño</vt:lpstr>
      <vt:lpstr>Implementación</vt:lpstr>
      <vt:lpstr>Implementación</vt:lpstr>
      <vt:lpstr>Implementación</vt:lpstr>
      <vt:lpstr>Implementación</vt:lpstr>
      <vt:lpstr>Implementación</vt:lpstr>
      <vt:lpstr>FRONTEND</vt:lpstr>
      <vt:lpstr>Implementación</vt:lpstr>
      <vt:lpstr>Implementación</vt:lpstr>
      <vt:lpstr>VIDEO DE FUNCIONAMIENTO</vt:lpstr>
      <vt:lpstr>Pruebas y Resultados</vt:lpstr>
      <vt:lpstr>Pruebas y Resultados</vt:lpstr>
      <vt:lpstr>Pruebas y Resultados</vt:lpstr>
      <vt:lpstr>Conclusiones y Trabajos Futuros</vt:lpstr>
      <vt:lpstr>Conclusiones y Trabajos Futuros</vt:lpstr>
      <vt:lpstr>Conclusiones y Trabajos Futuros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Nikolás Cobo</dc:creator>
  <cp:lastModifiedBy>saul obando</cp:lastModifiedBy>
  <cp:revision>105</cp:revision>
  <dcterms:created xsi:type="dcterms:W3CDTF">2021-08-04T17:49:01Z</dcterms:created>
  <dcterms:modified xsi:type="dcterms:W3CDTF">2022-01-11T05:16:02Z</dcterms:modified>
</cp:coreProperties>
</file>