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7" r:id="rId3"/>
    <p:sldId id="305" r:id="rId4"/>
    <p:sldId id="319" r:id="rId5"/>
    <p:sldId id="270" r:id="rId6"/>
    <p:sldId id="274" r:id="rId7"/>
    <p:sldId id="306" r:id="rId8"/>
    <p:sldId id="265" r:id="rId9"/>
    <p:sldId id="264" r:id="rId10"/>
    <p:sldId id="294" r:id="rId11"/>
    <p:sldId id="273" r:id="rId12"/>
    <p:sldId id="293" r:id="rId13"/>
    <p:sldId id="316" r:id="rId14"/>
    <p:sldId id="296" r:id="rId15"/>
    <p:sldId id="315" r:id="rId16"/>
    <p:sldId id="324" r:id="rId17"/>
    <p:sldId id="317" r:id="rId18"/>
    <p:sldId id="325" r:id="rId19"/>
    <p:sldId id="320" r:id="rId20"/>
    <p:sldId id="310" r:id="rId21"/>
    <p:sldId id="311" r:id="rId22"/>
    <p:sldId id="312" r:id="rId23"/>
    <p:sldId id="313" r:id="rId24"/>
    <p:sldId id="308" r:id="rId25"/>
    <p:sldId id="309" r:id="rId26"/>
    <p:sldId id="321" r:id="rId27"/>
    <p:sldId id="322" r:id="rId28"/>
    <p:sldId id="258" r:id="rId29"/>
    <p:sldId id="279" r:id="rId30"/>
  </p:sldIdLst>
  <p:sldSz cx="9144000" cy="5143500" type="screen16x9"/>
  <p:notesSz cx="6858000" cy="9144000"/>
  <p:embeddedFontLst>
    <p:embeddedFont>
      <p:font typeface="Roboto Condensed" panose="020B0604020202020204" charset="0"/>
      <p:regular r:id="rId32"/>
      <p:bold r:id="rId33"/>
      <p:italic r:id="rId34"/>
      <p:boldItalic r:id="rId35"/>
    </p:embeddedFont>
    <p:embeddedFont>
      <p:font typeface="Roboto Condensed Light" panose="020B0604020202020204" charset="0"/>
      <p:regular r:id="rId36"/>
      <p:bold r:id="rId37"/>
      <p:italic r:id="rId38"/>
      <p:boldItalic r:id="rId39"/>
    </p:embeddedFont>
    <p:embeddedFont>
      <p:font typeface="Arvo" panose="020B060402020202020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92A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BC26B4-2400-486A-B6A5-D4A0A6A24699}">
  <a:tblStyle styleId="{19BC26B4-2400-486A-B6A5-D4A0A6A246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294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24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79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62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50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7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2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339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193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137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3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491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552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097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745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0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37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650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141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866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473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5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21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02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50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54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42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73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56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75167" y="1711841"/>
            <a:ext cx="5367900" cy="1596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C" sz="2800" dirty="0"/>
              <a:t>MAESTRÍA EN GESTIÓN DE SISTEMAS DE INFORMACIÓN E INTELIGENCIA DE NEGOCIOS</a:t>
            </a:r>
            <a:endParaRPr sz="2800" dirty="0"/>
          </a:p>
        </p:txBody>
      </p:sp>
      <p:sp>
        <p:nvSpPr>
          <p:cNvPr id="2" name="Rectángulo 1"/>
          <p:cNvSpPr/>
          <p:nvPr/>
        </p:nvSpPr>
        <p:spPr>
          <a:xfrm>
            <a:off x="4938823" y="4257761"/>
            <a:ext cx="2751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 smtClean="0"/>
              <a:t>Autor: Medardo Angel </a:t>
            </a:r>
            <a:r>
              <a:rPr lang="en" b="1" dirty="0"/>
              <a:t>Silva Y.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621428" y="4679969"/>
            <a:ext cx="338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Director: Ms</a:t>
            </a:r>
            <a:r>
              <a:rPr lang="en" b="1" dirty="0" smtClean="0"/>
              <a:t>. Juan Pablo Zaldumbide.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-45207" y="227056"/>
            <a:ext cx="8221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C" altLang="es-ES" b="1" dirty="0">
                <a:solidFill>
                  <a:schemeClr val="tx1"/>
                </a:solidFill>
              </a:rPr>
              <a:t>VICERRECTORADO DE INVESTIGACIÓN, INNOVACIÓN Y </a:t>
            </a:r>
            <a:endParaRPr lang="es-EC" altLang="es-E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altLang="es-ES" b="1" dirty="0" smtClean="0">
                <a:solidFill>
                  <a:schemeClr val="tx1"/>
                </a:solidFill>
              </a:rPr>
              <a:t>TRANSFERENCIA </a:t>
            </a:r>
            <a:r>
              <a:rPr lang="es-EC" altLang="es-ES" b="1" dirty="0">
                <a:solidFill>
                  <a:schemeClr val="tx1"/>
                </a:solidFill>
              </a:rPr>
              <a:t>DE TECNOLOGÍA</a:t>
            </a:r>
          </a:p>
          <a:p>
            <a:pPr marL="0" indent="0" algn="ctr">
              <a:buNone/>
            </a:pPr>
            <a:r>
              <a:rPr lang="es-EC" altLang="es-ES" b="1" dirty="0">
                <a:solidFill>
                  <a:schemeClr val="tx1"/>
                </a:solidFill>
              </a:rPr>
              <a:t>CENTRO DE ESTUDIOS DE POSGRADOS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793007" y="2922784"/>
            <a:ext cx="1278383" cy="340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4679073" y="2615630"/>
            <a:ext cx="1195254" cy="340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HIPOTESIS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2795734" y="4036035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chemeClr val="accent4"/>
              </a:buClr>
              <a:buSzPts val="2000"/>
            </a:pPr>
            <a:r>
              <a:rPr lang="es-EC" sz="20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</a:rPr>
              <a:t>V. Dependiente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04313" y="2220516"/>
            <a:ext cx="2365906" cy="408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3994667" y="1413949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accent4"/>
              </a:buClr>
              <a:buSzPts val="2000"/>
            </a:pPr>
            <a:r>
              <a:rPr lang="es-EC" sz="20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V. Independiente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793009" y="2220517"/>
            <a:ext cx="5946121" cy="1744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s-ES" sz="2000" dirty="0"/>
              <a:t>El uso de </a:t>
            </a:r>
            <a:r>
              <a:rPr lang="es-ES" sz="2000" b="1" dirty="0"/>
              <a:t>aprendizaje </a:t>
            </a:r>
            <a:r>
              <a:rPr lang="es-ES" sz="2000" b="1" dirty="0" smtClean="0"/>
              <a:t>automático</a:t>
            </a:r>
            <a:r>
              <a:rPr lang="es-ES" sz="2000" dirty="0" smtClean="0"/>
              <a:t> </a:t>
            </a:r>
            <a:r>
              <a:rPr lang="es-ES" sz="2000" dirty="0"/>
              <a:t>como herramienta de Business </a:t>
            </a:r>
            <a:r>
              <a:rPr lang="es-ES" sz="2000" dirty="0" err="1"/>
              <a:t>Intelligence</a:t>
            </a:r>
            <a:r>
              <a:rPr lang="es-ES" sz="2000" dirty="0"/>
              <a:t> </a:t>
            </a:r>
            <a:r>
              <a:rPr lang="es-ES" sz="2000" dirty="0" smtClean="0"/>
              <a:t>permite </a:t>
            </a:r>
            <a:r>
              <a:rPr lang="es-ES" sz="2000" dirty="0"/>
              <a:t>detectar </a:t>
            </a:r>
            <a:r>
              <a:rPr lang="es-ES" sz="2000" b="1" dirty="0"/>
              <a:t>accesos no autorizados</a:t>
            </a:r>
            <a:r>
              <a:rPr lang="es-ES" sz="2000" dirty="0"/>
              <a:t> de manera temprana en la plataforma SIIPNE3w de la Policía Nacional </a:t>
            </a:r>
            <a:r>
              <a:rPr lang="es-EC" sz="2000" dirty="0"/>
              <a:t>a través del análisis de sus pistas de </a:t>
            </a:r>
            <a:r>
              <a:rPr lang="es-EC" sz="2000" dirty="0" smtClean="0"/>
              <a:t>auditoria.</a:t>
            </a:r>
            <a:endParaRPr sz="2000" dirty="0"/>
          </a:p>
        </p:txBody>
      </p:sp>
      <p:cxnSp>
        <p:nvCxnSpPr>
          <p:cNvPr id="8" name="Conector angular 7"/>
          <p:cNvCxnSpPr>
            <a:stCxn id="17" idx="1"/>
            <a:endCxn id="2" idx="1"/>
          </p:cNvCxnSpPr>
          <p:nvPr/>
        </p:nvCxnSpPr>
        <p:spPr>
          <a:xfrm rot="10800000" flipH="1" flipV="1">
            <a:off x="793006" y="3092904"/>
            <a:ext cx="2002727" cy="1143185"/>
          </a:xfrm>
          <a:prstGeom prst="bentConnector3">
            <a:avLst>
              <a:gd name="adj1" fmla="val -11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4" idx="0"/>
            <a:endCxn id="3" idx="1"/>
          </p:cNvCxnSpPr>
          <p:nvPr/>
        </p:nvCxnSpPr>
        <p:spPr>
          <a:xfrm rot="5400000" flipH="1" flipV="1">
            <a:off x="3187710" y="1413560"/>
            <a:ext cx="606512" cy="10074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oogle Shape;901;p37"/>
          <p:cNvGrpSpPr/>
          <p:nvPr/>
        </p:nvGrpSpPr>
        <p:grpSpPr>
          <a:xfrm>
            <a:off x="293969" y="621381"/>
            <a:ext cx="194640" cy="308587"/>
            <a:chOff x="6718575" y="2318625"/>
            <a:chExt cx="256950" cy="407375"/>
          </a:xfrm>
        </p:grpSpPr>
        <p:sp>
          <p:nvSpPr>
            <p:cNvPr id="27" name="Google Shape;902;p3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3;p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4;p3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5;p3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6;p3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7;p3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8;p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9;p3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ángulo 4"/>
          <p:cNvSpPr/>
          <p:nvPr/>
        </p:nvSpPr>
        <p:spPr>
          <a:xfrm>
            <a:off x="2528485" y="1430029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AS</a:t>
            </a:r>
            <a:endParaRPr lang="es-EC" sz="20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0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PREGUNTAS DE INVESTIGACIÓN.</a:t>
            </a:r>
            <a:endParaRPr dirty="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870450" y="157161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OE1.-</a:t>
            </a:r>
            <a:r>
              <a:rPr lang="en-US" b="1" dirty="0" smtClean="0"/>
              <a:t>RQ1.1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1200" dirty="0"/>
              <a:t>¿Cuáles son los </a:t>
            </a:r>
            <a:r>
              <a:rPr lang="es-ES" sz="1200" b="1" dirty="0"/>
              <a:t>estudios existentes </a:t>
            </a:r>
            <a:r>
              <a:rPr lang="es-ES" sz="1200" dirty="0"/>
              <a:t>sobre detección de accesos no autorizados a sistemas de información usando datos de pistas de auditoría?</a:t>
            </a:r>
            <a:r>
              <a:rPr lang="en" sz="1200" dirty="0" smtClean="0"/>
              <a:t>.</a:t>
            </a:r>
            <a:endParaRPr sz="1200" dirty="0"/>
          </a:p>
        </p:txBody>
      </p:sp>
      <p:sp>
        <p:nvSpPr>
          <p:cNvPr id="444" name="Google Shape;444;p28"/>
          <p:cNvSpPr txBox="1">
            <a:spLocks noGrp="1"/>
          </p:cNvSpPr>
          <p:nvPr>
            <p:ph type="body" idx="2"/>
          </p:nvPr>
        </p:nvSpPr>
        <p:spPr>
          <a:xfrm>
            <a:off x="3233637" y="157161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OE2.-RQ2.1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1200" dirty="0"/>
              <a:t>¿Cuáles son los </a:t>
            </a:r>
            <a:r>
              <a:rPr lang="es-ES" sz="1200" b="1" dirty="0"/>
              <a:t>algoritmos</a:t>
            </a:r>
            <a:r>
              <a:rPr lang="es-ES" sz="1200" dirty="0"/>
              <a:t> supervisados que mejor se ajustan al caso de estudio?</a:t>
            </a:r>
            <a:r>
              <a:rPr lang="en" sz="1200" dirty="0" smtClean="0"/>
              <a:t>.</a:t>
            </a:r>
            <a:endParaRPr sz="1200" dirty="0"/>
          </a:p>
        </p:txBody>
      </p:sp>
      <p:sp>
        <p:nvSpPr>
          <p:cNvPr id="445" name="Google Shape;445;p28"/>
          <p:cNvSpPr txBox="1">
            <a:spLocks noGrp="1"/>
          </p:cNvSpPr>
          <p:nvPr>
            <p:ph type="body" idx="3"/>
          </p:nvPr>
        </p:nvSpPr>
        <p:spPr>
          <a:xfrm>
            <a:off x="5540650" y="157161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OE3-RQ3.1</a:t>
            </a:r>
            <a:endParaRPr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es-ES" sz="1200" dirty="0"/>
              <a:t>¿Es posible la generación de una </a:t>
            </a:r>
            <a:r>
              <a:rPr lang="es-ES" sz="1200" b="1" dirty="0"/>
              <a:t>línea base</a:t>
            </a:r>
            <a:r>
              <a:rPr lang="es-ES" sz="1200" dirty="0"/>
              <a:t> para detectar accesos no autorizados mediante las herramientas de Business </a:t>
            </a:r>
            <a:r>
              <a:rPr lang="es-ES" sz="1200" dirty="0" err="1"/>
              <a:t>Intelligence</a:t>
            </a:r>
            <a:r>
              <a:rPr lang="es-ES" sz="1200" dirty="0"/>
              <a:t> que se va a utilizar? </a:t>
            </a:r>
            <a:r>
              <a:rPr lang="en" sz="1200" dirty="0" smtClean="0"/>
              <a:t>. 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47" name="Google Shape;447;p28"/>
          <p:cNvSpPr txBox="1">
            <a:spLocks noGrp="1"/>
          </p:cNvSpPr>
          <p:nvPr>
            <p:ph type="body" idx="1"/>
          </p:nvPr>
        </p:nvSpPr>
        <p:spPr>
          <a:xfrm>
            <a:off x="870450" y="309561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OE1.-RQ1.2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1200" dirty="0"/>
              <a:t>¿Cuáles son las </a:t>
            </a:r>
            <a:r>
              <a:rPr lang="es-ES" sz="1200" b="1" dirty="0"/>
              <a:t>herramientas de ML open </a:t>
            </a:r>
            <a:r>
              <a:rPr lang="es-ES" sz="1200" b="1" dirty="0" err="1"/>
              <a:t>source</a:t>
            </a:r>
            <a:r>
              <a:rPr lang="es-ES" sz="1200" dirty="0"/>
              <a:t> que mejor se ajustan para el cumplimiento de los objetivos?</a:t>
            </a:r>
            <a:r>
              <a:rPr lang="en" sz="1200" dirty="0" smtClean="0"/>
              <a:t>.</a:t>
            </a:r>
            <a:endParaRPr sz="1200" dirty="0"/>
          </a:p>
        </p:txBody>
      </p:sp>
      <p:sp>
        <p:nvSpPr>
          <p:cNvPr id="448" name="Google Shape;448;p28"/>
          <p:cNvSpPr txBox="1">
            <a:spLocks noGrp="1"/>
          </p:cNvSpPr>
          <p:nvPr>
            <p:ph type="body" idx="2"/>
          </p:nvPr>
        </p:nvSpPr>
        <p:spPr>
          <a:xfrm>
            <a:off x="3233637" y="309561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OE2.-RQ2.2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1200" dirty="0"/>
              <a:t>¿Cuáles son las </a:t>
            </a:r>
            <a:r>
              <a:rPr lang="es-ES" sz="1200" b="1" dirty="0"/>
              <a:t>fuentes de datos</a:t>
            </a:r>
            <a:r>
              <a:rPr lang="es-ES" sz="1200" dirty="0"/>
              <a:t> que mejor se ajustan al caso de estudio?</a:t>
            </a:r>
            <a:endParaRPr sz="1200" dirty="0"/>
          </a:p>
        </p:txBody>
      </p:sp>
      <p:sp>
        <p:nvSpPr>
          <p:cNvPr id="449" name="Google Shape;449;p28"/>
          <p:cNvSpPr txBox="1">
            <a:spLocks noGrp="1"/>
          </p:cNvSpPr>
          <p:nvPr>
            <p:ph type="body" idx="3"/>
          </p:nvPr>
        </p:nvSpPr>
        <p:spPr>
          <a:xfrm>
            <a:off x="5540650" y="3095615"/>
            <a:ext cx="22479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/>
              <a:t>OE3-RQ3.2</a:t>
            </a:r>
            <a:endParaRPr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es-ES" sz="1200" dirty="0"/>
              <a:t>¿Cuáles son las </a:t>
            </a:r>
            <a:r>
              <a:rPr lang="es-ES" sz="1200" b="1" dirty="0"/>
              <a:t>métricas</a:t>
            </a:r>
            <a:r>
              <a:rPr lang="es-ES" sz="1200" dirty="0"/>
              <a:t> usadas para evaluar la aplicación de algoritmos de aprendizaje automático?</a:t>
            </a:r>
            <a:r>
              <a:rPr lang="en" sz="1200" dirty="0" smtClean="0"/>
              <a:t> 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/>
          </a:p>
        </p:txBody>
      </p:sp>
      <p:grpSp>
        <p:nvGrpSpPr>
          <p:cNvPr id="18" name="Google Shape;901;p37"/>
          <p:cNvGrpSpPr/>
          <p:nvPr/>
        </p:nvGrpSpPr>
        <p:grpSpPr>
          <a:xfrm>
            <a:off x="293969" y="621381"/>
            <a:ext cx="194640" cy="308587"/>
            <a:chOff x="6718575" y="2318625"/>
            <a:chExt cx="256950" cy="407375"/>
          </a:xfrm>
        </p:grpSpPr>
        <p:sp>
          <p:nvSpPr>
            <p:cNvPr id="19" name="Google Shape;902;p3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3;p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4;p3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5;p3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6;p3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7;p3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8;p3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9;p3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METODOLOGIA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DE LA INVESTIGACIÓN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343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Elipse 2"/>
          <p:cNvSpPr/>
          <p:nvPr/>
        </p:nvSpPr>
        <p:spPr>
          <a:xfrm>
            <a:off x="4039951" y="1168369"/>
            <a:ext cx="985960" cy="93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rgbClr val="002060"/>
                </a:solidFill>
              </a:rPr>
              <a:t>Preparación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930055" y="2094517"/>
            <a:ext cx="985960" cy="93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rgbClr val="002060"/>
                </a:solidFill>
              </a:rPr>
              <a:t>Recolección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485003" y="3212693"/>
            <a:ext cx="985960" cy="93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rgbClr val="002060"/>
                </a:solidFill>
              </a:rPr>
              <a:t>Análisis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58505" y="2044091"/>
            <a:ext cx="985960" cy="93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rgbClr val="002060"/>
                </a:solidFill>
              </a:rPr>
              <a:t>Plan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227114" y="3192101"/>
            <a:ext cx="985960" cy="93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rgbClr val="002060"/>
                </a:solidFill>
              </a:rPr>
              <a:t>Reporte</a:t>
            </a:r>
            <a:endParaRPr lang="es-EC" sz="1100" b="1" dirty="0">
              <a:solidFill>
                <a:srgbClr val="002060"/>
              </a:solidFill>
            </a:endParaRPr>
          </a:p>
        </p:txBody>
      </p:sp>
      <p:cxnSp>
        <p:nvCxnSpPr>
          <p:cNvPr id="9" name="Conector recto de flecha 8"/>
          <p:cNvCxnSpPr>
            <a:stCxn id="65" idx="7"/>
            <a:endCxn id="3" idx="2"/>
          </p:cNvCxnSpPr>
          <p:nvPr/>
        </p:nvCxnSpPr>
        <p:spPr>
          <a:xfrm flipV="1">
            <a:off x="3763898" y="1634734"/>
            <a:ext cx="276053" cy="54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3" idx="5"/>
            <a:endCxn id="22" idx="1"/>
          </p:cNvCxnSpPr>
          <p:nvPr/>
        </p:nvCxnSpPr>
        <p:spPr>
          <a:xfrm>
            <a:off x="4881521" y="1964503"/>
            <a:ext cx="192924" cy="2666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22" idx="4"/>
            <a:endCxn id="23" idx="7"/>
          </p:cNvCxnSpPr>
          <p:nvPr/>
        </p:nvCxnSpPr>
        <p:spPr>
          <a:xfrm flipH="1">
            <a:off x="5326573" y="3027246"/>
            <a:ext cx="96462" cy="3220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23" idx="2"/>
            <a:endCxn id="26" idx="6"/>
          </p:cNvCxnSpPr>
          <p:nvPr/>
        </p:nvCxnSpPr>
        <p:spPr>
          <a:xfrm flipH="1" flipV="1">
            <a:off x="4213074" y="3658466"/>
            <a:ext cx="271929" cy="2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3" idx="4"/>
            <a:endCxn id="26" idx="0"/>
          </p:cNvCxnSpPr>
          <p:nvPr/>
        </p:nvCxnSpPr>
        <p:spPr>
          <a:xfrm flipH="1">
            <a:off x="3720094" y="2101098"/>
            <a:ext cx="812837" cy="109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23" idx="1"/>
            <a:endCxn id="65" idx="5"/>
          </p:cNvCxnSpPr>
          <p:nvPr/>
        </p:nvCxnSpPr>
        <p:spPr>
          <a:xfrm flipH="1" flipV="1">
            <a:off x="3763898" y="2840225"/>
            <a:ext cx="865495" cy="509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2" idx="2"/>
            <a:endCxn id="65" idx="6"/>
          </p:cNvCxnSpPr>
          <p:nvPr/>
        </p:nvCxnSpPr>
        <p:spPr>
          <a:xfrm flipH="1" flipV="1">
            <a:off x="3908288" y="2510456"/>
            <a:ext cx="1021767" cy="5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2922328" y="2044091"/>
            <a:ext cx="985960" cy="93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 smtClean="0">
                <a:solidFill>
                  <a:srgbClr val="002060"/>
                </a:solidFill>
              </a:rPr>
              <a:t>Diseño</a:t>
            </a:r>
            <a:endParaRPr lang="es-EC" sz="1100" b="1" dirty="0">
              <a:solidFill>
                <a:srgbClr val="002060"/>
              </a:solidFill>
            </a:endParaRPr>
          </a:p>
        </p:txBody>
      </p:sp>
      <p:cxnSp>
        <p:nvCxnSpPr>
          <p:cNvPr id="60" name="Conector recto de flecha 59"/>
          <p:cNvCxnSpPr>
            <a:stCxn id="24" idx="6"/>
            <a:endCxn id="65" idx="2"/>
          </p:cNvCxnSpPr>
          <p:nvPr/>
        </p:nvCxnSpPr>
        <p:spPr>
          <a:xfrm>
            <a:off x="1544465" y="2510456"/>
            <a:ext cx="1377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Google Shape;465;p29"/>
          <p:cNvSpPr txBox="1">
            <a:spLocks/>
          </p:cNvSpPr>
          <p:nvPr/>
        </p:nvSpPr>
        <p:spPr>
          <a:xfrm>
            <a:off x="2337458" y="49613"/>
            <a:ext cx="2791193" cy="56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dirty="0" smtClean="0">
                <a:solidFill>
                  <a:srgbClr val="3F5378"/>
                </a:solidFill>
              </a:rPr>
              <a:t>CASO ESTUDIO-YIN R.</a:t>
            </a:r>
            <a:endParaRPr lang="en-US" dirty="0">
              <a:solidFill>
                <a:srgbClr val="3F5378"/>
              </a:solidFill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146994" y="206600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METODOLOGIA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9" name="Llamada rectangular 38"/>
          <p:cNvSpPr/>
          <p:nvPr/>
        </p:nvSpPr>
        <p:spPr>
          <a:xfrm>
            <a:off x="5513721" y="453243"/>
            <a:ext cx="2510395" cy="899754"/>
          </a:xfrm>
          <a:prstGeom prst="wedgeRectCallout">
            <a:avLst>
              <a:gd name="adj1" fmla="val -78480"/>
              <a:gd name="adj2" fmla="val 38242"/>
            </a:avLst>
          </a:prstGeom>
          <a:solidFill>
            <a:schemeClr val="accent1">
              <a:alpha val="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Visión. Objetivos,</a:t>
            </a:r>
            <a:endParaRPr lang="es-EC" sz="105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Protocolo de campo-&gt;Lineamientos.</a:t>
            </a:r>
            <a:endParaRPr lang="es-EC" sz="10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Llamada rectangular 39"/>
          <p:cNvSpPr/>
          <p:nvPr/>
        </p:nvSpPr>
        <p:spPr>
          <a:xfrm>
            <a:off x="6399055" y="2349794"/>
            <a:ext cx="2532293" cy="881859"/>
          </a:xfrm>
          <a:prstGeom prst="wedgeRectCallout">
            <a:avLst>
              <a:gd name="adj1" fmla="val -66530"/>
              <a:gd name="adj2" fmla="val -16709"/>
            </a:avLst>
          </a:prstGeom>
          <a:solidFill>
            <a:schemeClr val="accent1">
              <a:alpha val="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Varias Fuentes-&gt;</a:t>
            </a:r>
            <a:r>
              <a:rPr lang="es-EC" sz="1050" dirty="0" err="1" smtClean="0">
                <a:solidFill>
                  <a:schemeClr val="tx1">
                    <a:lumMod val="75000"/>
                  </a:schemeClr>
                </a:solidFill>
              </a:rPr>
              <a:t>audit</a:t>
            </a:r>
            <a:r>
              <a:rPr lang="es-EC" sz="105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log, </a:t>
            </a:r>
            <a:r>
              <a:rPr lang="es-EC" sz="1050" dirty="0" err="1" smtClean="0">
                <a:solidFill>
                  <a:schemeClr val="tx1">
                    <a:lumMod val="75000"/>
                  </a:schemeClr>
                </a:solidFill>
              </a:rPr>
              <a:t>geoIP</a:t>
            </a:r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, data siipne3 </a:t>
            </a:r>
          </a:p>
          <a:p>
            <a:r>
              <a:rPr lang="es-EC" sz="1050" dirty="0">
                <a:solidFill>
                  <a:schemeClr val="tx1">
                    <a:lumMod val="75000"/>
                  </a:schemeClr>
                </a:solidFill>
              </a:rPr>
              <a:t>BD-&gt;set Datos,</a:t>
            </a:r>
            <a:endParaRPr lang="es-EC" sz="105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cadena </a:t>
            </a:r>
            <a:r>
              <a:rPr lang="es-EC" sz="1050" dirty="0">
                <a:solidFill>
                  <a:schemeClr val="tx1">
                    <a:lumMod val="75000"/>
                  </a:schemeClr>
                </a:solidFill>
              </a:rPr>
              <a:t>de </a:t>
            </a:r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evidencia-&gt;Actividades según CRISP-DM. Fase 3</a:t>
            </a: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s-EC" sz="10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Llamada rectangular 40"/>
          <p:cNvSpPr/>
          <p:nvPr/>
        </p:nvSpPr>
        <p:spPr>
          <a:xfrm>
            <a:off x="1351137" y="3916188"/>
            <a:ext cx="1653451" cy="644213"/>
          </a:xfrm>
          <a:prstGeom prst="wedgeRectCallout">
            <a:avLst>
              <a:gd name="adj1" fmla="val 62763"/>
              <a:gd name="adj2" fmla="val -41737"/>
            </a:avLst>
          </a:prstGeom>
          <a:solidFill>
            <a:schemeClr val="accent1">
              <a:alpha val="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Formato </a:t>
            </a: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Pregunta-respuesta</a:t>
            </a:r>
            <a:endParaRPr lang="es-EC" sz="10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" name="Llamada rectangular 42"/>
          <p:cNvSpPr/>
          <p:nvPr/>
        </p:nvSpPr>
        <p:spPr>
          <a:xfrm>
            <a:off x="5916015" y="3762148"/>
            <a:ext cx="1334780" cy="650617"/>
          </a:xfrm>
          <a:prstGeom prst="wedgeRectCallout">
            <a:avLst>
              <a:gd name="adj1" fmla="val -81384"/>
              <a:gd name="adj2" fmla="val -29081"/>
            </a:avLst>
          </a:prstGeom>
          <a:solidFill>
            <a:schemeClr val="accent1">
              <a:alpha val="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CRISP-DM</a:t>
            </a:r>
            <a:endParaRPr lang="es-EC" sz="105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339048" y="751375"/>
            <a:ext cx="3082246" cy="1011020"/>
          </a:xfrm>
          <a:prstGeom prst="wedgeRectCallout">
            <a:avLst>
              <a:gd name="adj1" fmla="val 35694"/>
              <a:gd name="adj2" fmla="val 89590"/>
            </a:avLst>
          </a:prstGeom>
          <a:solidFill>
            <a:schemeClr val="accent1">
              <a:alpha val="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Preguntas de Inv.</a:t>
            </a: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Propósito</a:t>
            </a:r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. Detectar Accesos inusuales </a:t>
            </a:r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on AS</a:t>
            </a:r>
            <a:endParaRPr lang="es-EC" sz="105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Unidad de Análisis.</a:t>
            </a:r>
          </a:p>
          <a:p>
            <a:r>
              <a:rPr lang="es-EC" sz="1050" dirty="0" smtClean="0">
                <a:solidFill>
                  <a:schemeClr val="tx1">
                    <a:lumMod val="75000"/>
                  </a:schemeClr>
                </a:solidFill>
              </a:rPr>
              <a:t>Interpretar Resultados-&gt;Comparar Proposiciones rivales</a:t>
            </a:r>
          </a:p>
        </p:txBody>
      </p:sp>
    </p:spTree>
    <p:extLst>
      <p:ext uri="{BB962C8B-B14F-4D97-AF65-F5344CB8AC3E}">
        <p14:creationId xmlns:p14="http://schemas.microsoft.com/office/powerpoint/2010/main" val="18005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DESARROLLO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DEL PROYECTO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394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17" y="724820"/>
            <a:ext cx="2222225" cy="22222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6305" y="2609717"/>
            <a:ext cx="56877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Objetivo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: Identificar instancias inusuales</a:t>
            </a:r>
          </a:p>
          <a:p>
            <a:r>
              <a:rPr lang="es-EC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Recursos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: HW,RRHH</a:t>
            </a:r>
          </a:p>
          <a:p>
            <a:r>
              <a:rPr lang="es-EC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Fuentes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: Log-in-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out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BD Policial ,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geoIP</a:t>
            </a:r>
            <a:endParaRPr lang="es-EC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r>
              <a:rPr lang="es-EC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Herramientas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 Python y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Jupyter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pandas,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sckilearn</a:t>
            </a:r>
            <a:endParaRPr lang="es-EC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r>
              <a:rPr lang="es-EC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Técnicas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Método Codo, entropía, ajuste parámetro, matriz confusión</a:t>
            </a:r>
          </a:p>
          <a:p>
            <a:r>
              <a:rPr lang="es-EC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Criterio éxito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: Comparación proposiciones rivales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Decision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Tree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Isolation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Forest</a:t>
            </a:r>
            <a:endParaRPr lang="en-US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594066" y="157446"/>
            <a:ext cx="2362555" cy="1203680"/>
            <a:chOff x="1666962" y="1499036"/>
            <a:chExt cx="4497031" cy="2511385"/>
          </a:xfrm>
        </p:grpSpPr>
        <p:sp>
          <p:nvSpPr>
            <p:cNvPr id="32" name="Rectángulo redondeado 31"/>
            <p:cNvSpPr/>
            <p:nvPr/>
          </p:nvSpPr>
          <p:spPr>
            <a:xfrm>
              <a:off x="2381741" y="1499036"/>
              <a:ext cx="1428108" cy="482886"/>
            </a:xfrm>
            <a:prstGeom prst="roundRect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bg1"/>
                  </a:solidFill>
                </a:rPr>
                <a:t>Comprensión del Negocio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4289309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Comprensión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4735885" y="231551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Preparación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4530598" y="306591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Modelamiento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2708899" y="352753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Evaluación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pic>
          <p:nvPicPr>
            <p:cNvPr id="37" name="Picture 10" descr="Base De Datos Almacenamiento - Gráficos vectoriales gratis en Pixa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43" y="2405243"/>
              <a:ext cx="628508" cy="555154"/>
            </a:xfrm>
            <a:prstGeom prst="rect">
              <a:avLst/>
            </a:prstGeom>
            <a:noFill/>
            <a:extLst/>
          </p:spPr>
        </p:pic>
        <p:sp>
          <p:nvSpPr>
            <p:cNvPr id="38" name="Rectángulo redondeado 37"/>
            <p:cNvSpPr/>
            <p:nvPr/>
          </p:nvSpPr>
          <p:spPr>
            <a:xfrm>
              <a:off x="1666962" y="268299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Implementación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Conector recto de flecha 38"/>
            <p:cNvCxnSpPr/>
            <p:nvPr/>
          </p:nvCxnSpPr>
          <p:spPr>
            <a:xfrm>
              <a:off x="3809849" y="1822671"/>
              <a:ext cx="479460" cy="0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/>
            <p:cNvCxnSpPr/>
            <p:nvPr/>
          </p:nvCxnSpPr>
          <p:spPr>
            <a:xfrm flipH="1" flipV="1">
              <a:off x="3809849" y="1617190"/>
              <a:ext cx="472612" cy="171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>
              <a:off x="5275281" y="2803716"/>
              <a:ext cx="0" cy="24144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>
              <a:off x="5561246" y="2803716"/>
              <a:ext cx="0" cy="241443"/>
            </a:xfrm>
            <a:prstGeom prst="straightConnector1">
              <a:avLst/>
            </a:prstGeom>
            <a:noFill/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>
              <a:stCxn id="33" idx="2"/>
              <a:endCxn id="34" idx="0"/>
            </p:cNvCxnSpPr>
            <p:nvPr/>
          </p:nvCxnSpPr>
          <p:spPr>
            <a:xfrm>
              <a:off x="5003363" y="1981922"/>
              <a:ext cx="446576" cy="33359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>
              <a:stCxn id="35" idx="2"/>
              <a:endCxn id="36" idx="3"/>
            </p:cNvCxnSpPr>
            <p:nvPr/>
          </p:nvCxnSpPr>
          <p:spPr>
            <a:xfrm flipH="1">
              <a:off x="4137007" y="3548801"/>
              <a:ext cx="1107645" cy="220177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>
              <a:stCxn id="36" idx="1"/>
              <a:endCxn id="38" idx="2"/>
            </p:cNvCxnSpPr>
            <p:nvPr/>
          </p:nvCxnSpPr>
          <p:spPr>
            <a:xfrm flipH="1" flipV="1">
              <a:off x="2381016" y="3165880"/>
              <a:ext cx="327883" cy="603098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36" idx="0"/>
              <a:endCxn id="32" idx="2"/>
            </p:cNvCxnSpPr>
            <p:nvPr/>
          </p:nvCxnSpPr>
          <p:spPr>
            <a:xfrm flipH="1" flipV="1">
              <a:off x="3095795" y="1981922"/>
              <a:ext cx="327158" cy="154561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Google Shape;465;p29"/>
          <p:cNvSpPr txBox="1">
            <a:spLocks/>
          </p:cNvSpPr>
          <p:nvPr/>
        </p:nvSpPr>
        <p:spPr>
          <a:xfrm>
            <a:off x="5996788" y="429696"/>
            <a:ext cx="1073561" cy="23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1600" dirty="0" smtClean="0">
                <a:solidFill>
                  <a:srgbClr val="3F5378"/>
                </a:solidFill>
              </a:rPr>
              <a:t>CRISP-DM</a:t>
            </a:r>
            <a:endParaRPr lang="en-US" sz="1600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80" name="Picture 10" descr="Base De Datos Almacenamiento - Gráficos vectoriales gratis e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92" y="2285855"/>
            <a:ext cx="628508" cy="5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uadroTexto 81"/>
          <p:cNvSpPr txBox="1"/>
          <p:nvPr/>
        </p:nvSpPr>
        <p:spPr>
          <a:xfrm>
            <a:off x="639151" y="2982203"/>
            <a:ext cx="21423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Captura Datos, </a:t>
            </a:r>
          </a:p>
          <a:p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SQL-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Py</a:t>
            </a:r>
            <a:endParaRPr lang="es-EC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EDA</a:t>
            </a:r>
          </a:p>
          <a:p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MTC,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Outliers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</a:t>
            </a:r>
            <a:r>
              <a:rPr lang="es-EC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Corr</a:t>
            </a:r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Caja y Bigotes</a:t>
            </a:r>
          </a:p>
          <a:p>
            <a:r>
              <a:rPr lang="es-EC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Set Datos.</a:t>
            </a:r>
          </a:p>
          <a:p>
            <a:endParaRPr lang="en-US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84" name="Google Shape;1119;p38"/>
          <p:cNvGrpSpPr/>
          <p:nvPr/>
        </p:nvGrpSpPr>
        <p:grpSpPr>
          <a:xfrm>
            <a:off x="1833615" y="1830200"/>
            <a:ext cx="460705" cy="491455"/>
            <a:chOff x="6506504" y="937343"/>
            <a:chExt cx="744273" cy="793950"/>
          </a:xfrm>
        </p:grpSpPr>
        <p:sp>
          <p:nvSpPr>
            <p:cNvPr id="85" name="Google Shape;1120;p38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121;p38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122;p38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" name="Google Shape;1123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9" name="Google Shape;1124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125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126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127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1128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129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1130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131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1132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133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4066" y="157446"/>
            <a:ext cx="2362555" cy="1203680"/>
            <a:chOff x="1666962" y="1499036"/>
            <a:chExt cx="4497031" cy="2511385"/>
          </a:xfrm>
        </p:grpSpPr>
        <p:sp>
          <p:nvSpPr>
            <p:cNvPr id="33" name="Rectángulo redondeado 32"/>
            <p:cNvSpPr/>
            <p:nvPr/>
          </p:nvSpPr>
          <p:spPr>
            <a:xfrm>
              <a:off x="2381741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tx1"/>
                  </a:solidFill>
                </a:rPr>
                <a:t>Comprensión del Negocio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4289309" y="1499036"/>
              <a:ext cx="1428108" cy="482886"/>
            </a:xfrm>
            <a:prstGeom prst="roundRect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bg1"/>
                  </a:solidFill>
                </a:rPr>
                <a:t>Comprensión de los Datos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4735885" y="231551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Preparación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4530598" y="306591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Modelamiento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2708899" y="352753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Evaluación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10" descr="Base De Datos Almacenamiento - Gráficos vectoriales gratis en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43" y="2405243"/>
              <a:ext cx="628508" cy="555154"/>
            </a:xfrm>
            <a:prstGeom prst="rect">
              <a:avLst/>
            </a:prstGeom>
            <a:noFill/>
            <a:extLst/>
          </p:spPr>
        </p:pic>
        <p:sp>
          <p:nvSpPr>
            <p:cNvPr id="39" name="Rectángulo redondeado 38"/>
            <p:cNvSpPr/>
            <p:nvPr/>
          </p:nvSpPr>
          <p:spPr>
            <a:xfrm>
              <a:off x="1666962" y="268299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Implementación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Conector recto de flecha 39"/>
            <p:cNvCxnSpPr/>
            <p:nvPr/>
          </p:nvCxnSpPr>
          <p:spPr>
            <a:xfrm>
              <a:off x="3809849" y="1822671"/>
              <a:ext cx="479460" cy="0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/>
            <p:nvPr/>
          </p:nvCxnSpPr>
          <p:spPr>
            <a:xfrm flipH="1" flipV="1">
              <a:off x="3809849" y="1617190"/>
              <a:ext cx="472612" cy="171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>
              <a:off x="5275281" y="2803716"/>
              <a:ext cx="0" cy="24144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>
              <a:off x="5561246" y="2803716"/>
              <a:ext cx="0" cy="241443"/>
            </a:xfrm>
            <a:prstGeom prst="straightConnector1">
              <a:avLst/>
            </a:prstGeom>
            <a:noFill/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>
              <a:stCxn id="34" idx="2"/>
              <a:endCxn id="35" idx="0"/>
            </p:cNvCxnSpPr>
            <p:nvPr/>
          </p:nvCxnSpPr>
          <p:spPr>
            <a:xfrm>
              <a:off x="5003363" y="1981922"/>
              <a:ext cx="446576" cy="33359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>
              <a:stCxn id="36" idx="2"/>
              <a:endCxn id="37" idx="3"/>
            </p:cNvCxnSpPr>
            <p:nvPr/>
          </p:nvCxnSpPr>
          <p:spPr>
            <a:xfrm flipH="1">
              <a:off x="4137007" y="3548801"/>
              <a:ext cx="1107645" cy="220177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37" idx="1"/>
              <a:endCxn id="39" idx="2"/>
            </p:cNvCxnSpPr>
            <p:nvPr/>
          </p:nvCxnSpPr>
          <p:spPr>
            <a:xfrm flipH="1" flipV="1">
              <a:off x="2381016" y="3165880"/>
              <a:ext cx="327883" cy="603098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37" idx="0"/>
              <a:endCxn id="33" idx="2"/>
            </p:cNvCxnSpPr>
            <p:nvPr/>
          </p:nvCxnSpPr>
          <p:spPr>
            <a:xfrm flipH="1" flipV="1">
              <a:off x="3095795" y="1981922"/>
              <a:ext cx="327158" cy="154561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n 48"/>
          <p:cNvPicPr/>
          <p:nvPr/>
        </p:nvPicPr>
        <p:blipFill>
          <a:blip r:embed="rId4"/>
          <a:stretch>
            <a:fillRect/>
          </a:stretch>
        </p:blipFill>
        <p:spPr>
          <a:xfrm>
            <a:off x="4729290" y="1496578"/>
            <a:ext cx="1759981" cy="1278865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5"/>
          <a:stretch>
            <a:fillRect/>
          </a:stretch>
        </p:blipFill>
        <p:spPr>
          <a:xfrm>
            <a:off x="2600220" y="430366"/>
            <a:ext cx="2024276" cy="13410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502" y="2988156"/>
            <a:ext cx="4014533" cy="19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8" name="Picture 10" descr="Base De Datos Almacenamiento - Gráficos vectoriales gratis e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5" y="2424582"/>
            <a:ext cx="628508" cy="5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Icono Componer, crear, editar, archivo, oficina, lápiz, escritura, creativo  Gratis de Off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8" y="2028811"/>
            <a:ext cx="352564" cy="3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39"/>
          <p:cNvSpPr txBox="1"/>
          <p:nvPr/>
        </p:nvSpPr>
        <p:spPr>
          <a:xfrm>
            <a:off x="1352725" y="1361126"/>
            <a:ext cx="976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Selección</a:t>
            </a:r>
          </a:p>
          <a:p>
            <a:r>
              <a:rPr lang="es-EC" sz="12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Limpieza</a:t>
            </a:r>
          </a:p>
          <a:p>
            <a:r>
              <a:rPr lang="es-EC" sz="12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Construcción</a:t>
            </a:r>
          </a:p>
          <a:p>
            <a:r>
              <a:rPr lang="es-EC" sz="12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Integración</a:t>
            </a:r>
          </a:p>
          <a:p>
            <a:r>
              <a:rPr lang="es-EC" sz="120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Formateo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38420"/>
              </p:ext>
            </p:extLst>
          </p:nvPr>
        </p:nvGraphicFramePr>
        <p:xfrm>
          <a:off x="2681624" y="2027578"/>
          <a:ext cx="3873817" cy="2398217"/>
        </p:xfrm>
        <a:graphic>
          <a:graphicData uri="http://schemas.openxmlformats.org/drawingml/2006/table">
            <a:tbl>
              <a:tblPr firstRow="1" firstCol="1" bandRow="1">
                <a:tableStyleId>{19BC26B4-2400-486A-B6A5-D4A0A6A24699}</a:tableStyleId>
              </a:tblPr>
              <a:tblGrid>
                <a:gridCol w="958067"/>
                <a:gridCol w="784265"/>
                <a:gridCol w="2131485"/>
              </a:tblGrid>
              <a:tr h="12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effectLst/>
                        </a:rPr>
                        <a:t>Campo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effectLst/>
                        </a:rPr>
                        <a:t>Tipo de Dato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 b="1" dirty="0">
                          <a:effectLst/>
                        </a:rPr>
                        <a:t>Descripción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4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diaSemana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int64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Día de la semana (0-7) conectado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4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hini1    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int64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Hora inicio de conexión. (0-24)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4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segundos 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int64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Tiempo en segundos conectado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4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estadoCivil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Object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Estado Civil del usuario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12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sexo    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Object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Sexo del usuario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37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situacion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Object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Situación en la institución del usuario.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12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edad   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float64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Edad del usuario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12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long   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float64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Coordenada longitud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12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lat               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float64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Coordenada latitud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9" name="Grupo 28"/>
          <p:cNvGrpSpPr/>
          <p:nvPr/>
        </p:nvGrpSpPr>
        <p:grpSpPr>
          <a:xfrm>
            <a:off x="6594066" y="157446"/>
            <a:ext cx="2362555" cy="1203680"/>
            <a:chOff x="1666962" y="1499036"/>
            <a:chExt cx="4497031" cy="2511385"/>
          </a:xfrm>
        </p:grpSpPr>
        <p:sp>
          <p:nvSpPr>
            <p:cNvPr id="30" name="Rectángulo redondeado 29"/>
            <p:cNvSpPr/>
            <p:nvPr/>
          </p:nvSpPr>
          <p:spPr>
            <a:xfrm>
              <a:off x="2381741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tx1"/>
                  </a:solidFill>
                </a:rPr>
                <a:t>Comprensión del Negocio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4289309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Comprensión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4735885" y="2315514"/>
              <a:ext cx="1428108" cy="482886"/>
            </a:xfrm>
            <a:prstGeom prst="roundRect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bg1"/>
                  </a:solidFill>
                </a:rPr>
                <a:t>Preparación de los Datos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4530598" y="306591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Modelamiento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2708899" y="352753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Evaluación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10" descr="Base De Datos Almacenamiento - Gráficos vectoriales gratis en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43" y="2405243"/>
              <a:ext cx="628508" cy="555154"/>
            </a:xfrm>
            <a:prstGeom prst="rect">
              <a:avLst/>
            </a:prstGeom>
            <a:noFill/>
            <a:extLst/>
          </p:spPr>
        </p:pic>
        <p:sp>
          <p:nvSpPr>
            <p:cNvPr id="36" name="Rectángulo redondeado 35"/>
            <p:cNvSpPr/>
            <p:nvPr/>
          </p:nvSpPr>
          <p:spPr>
            <a:xfrm>
              <a:off x="1666962" y="268299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Implementación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Conector recto de flecha 42"/>
            <p:cNvCxnSpPr/>
            <p:nvPr/>
          </p:nvCxnSpPr>
          <p:spPr>
            <a:xfrm>
              <a:off x="3809849" y="1822671"/>
              <a:ext cx="479460" cy="0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/>
            <p:nvPr/>
          </p:nvCxnSpPr>
          <p:spPr>
            <a:xfrm flipH="1" flipV="1">
              <a:off x="3809849" y="1617190"/>
              <a:ext cx="472612" cy="171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5275281" y="2803716"/>
              <a:ext cx="0" cy="24144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5561246" y="2803716"/>
              <a:ext cx="0" cy="241443"/>
            </a:xfrm>
            <a:prstGeom prst="straightConnector1">
              <a:avLst/>
            </a:prstGeom>
            <a:noFill/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31" idx="2"/>
              <a:endCxn id="32" idx="0"/>
            </p:cNvCxnSpPr>
            <p:nvPr/>
          </p:nvCxnSpPr>
          <p:spPr>
            <a:xfrm>
              <a:off x="5003363" y="1981922"/>
              <a:ext cx="446576" cy="33359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>
              <a:stCxn id="33" idx="2"/>
              <a:endCxn id="34" idx="3"/>
            </p:cNvCxnSpPr>
            <p:nvPr/>
          </p:nvCxnSpPr>
          <p:spPr>
            <a:xfrm flipH="1">
              <a:off x="4137007" y="3548801"/>
              <a:ext cx="1107645" cy="220177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>
              <a:stCxn id="34" idx="1"/>
              <a:endCxn id="36" idx="2"/>
            </p:cNvCxnSpPr>
            <p:nvPr/>
          </p:nvCxnSpPr>
          <p:spPr>
            <a:xfrm flipH="1" flipV="1">
              <a:off x="2381016" y="3165880"/>
              <a:ext cx="327883" cy="603098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>
              <a:stCxn id="34" idx="0"/>
              <a:endCxn id="30" idx="2"/>
            </p:cNvCxnSpPr>
            <p:nvPr/>
          </p:nvCxnSpPr>
          <p:spPr>
            <a:xfrm flipH="1" flipV="1">
              <a:off x="3095795" y="1981922"/>
              <a:ext cx="327158" cy="154561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91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CuadroTexto 6"/>
          <p:cNvSpPr txBox="1"/>
          <p:nvPr/>
        </p:nvSpPr>
        <p:spPr>
          <a:xfrm>
            <a:off x="374938" y="1413390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Clustering</a:t>
            </a:r>
            <a:r>
              <a:rPr lang="es-EC" sz="12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sz="12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par </a:t>
            </a:r>
            <a:r>
              <a:rPr lang="es-EC" sz="1200" b="1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aEtiquetar</a:t>
            </a:r>
            <a:endParaRPr lang="es-EC" sz="1200" b="1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6594066" y="157446"/>
            <a:ext cx="2362555" cy="1203680"/>
            <a:chOff x="1666962" y="1499036"/>
            <a:chExt cx="4497031" cy="2511385"/>
          </a:xfrm>
        </p:grpSpPr>
        <p:sp>
          <p:nvSpPr>
            <p:cNvPr id="30" name="Rectángulo redondeado 29"/>
            <p:cNvSpPr/>
            <p:nvPr/>
          </p:nvSpPr>
          <p:spPr>
            <a:xfrm>
              <a:off x="2381741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tx1"/>
                  </a:solidFill>
                </a:rPr>
                <a:t>Comprensión del Negocio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4289309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Comprensión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ángulo redondeado 31"/>
            <p:cNvSpPr/>
            <p:nvPr/>
          </p:nvSpPr>
          <p:spPr>
            <a:xfrm>
              <a:off x="4735885" y="231551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Preparación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4530598" y="3065915"/>
              <a:ext cx="1428108" cy="482886"/>
            </a:xfrm>
            <a:prstGeom prst="roundRect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bg1"/>
                  </a:solidFill>
                </a:rPr>
                <a:t>Modelamiento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2708899" y="352753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Evaluación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10" descr="Base De Datos Almacenamiento - Gráficos vectoriales gratis en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43" y="2405243"/>
              <a:ext cx="628508" cy="555154"/>
            </a:xfrm>
            <a:prstGeom prst="rect">
              <a:avLst/>
            </a:prstGeom>
            <a:noFill/>
            <a:extLst/>
          </p:spPr>
        </p:pic>
        <p:sp>
          <p:nvSpPr>
            <p:cNvPr id="36" name="Rectángulo redondeado 35"/>
            <p:cNvSpPr/>
            <p:nvPr/>
          </p:nvSpPr>
          <p:spPr>
            <a:xfrm>
              <a:off x="1666962" y="268299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Implementación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Conector recto de flecha 42"/>
            <p:cNvCxnSpPr/>
            <p:nvPr/>
          </p:nvCxnSpPr>
          <p:spPr>
            <a:xfrm>
              <a:off x="3809849" y="1822671"/>
              <a:ext cx="479460" cy="0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/>
            <p:nvPr/>
          </p:nvCxnSpPr>
          <p:spPr>
            <a:xfrm flipH="1" flipV="1">
              <a:off x="3809849" y="1617190"/>
              <a:ext cx="472612" cy="171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>
              <a:off x="5275281" y="2803716"/>
              <a:ext cx="0" cy="24144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5561246" y="2803716"/>
              <a:ext cx="0" cy="241443"/>
            </a:xfrm>
            <a:prstGeom prst="straightConnector1">
              <a:avLst/>
            </a:prstGeom>
            <a:noFill/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31" idx="2"/>
              <a:endCxn id="32" idx="0"/>
            </p:cNvCxnSpPr>
            <p:nvPr/>
          </p:nvCxnSpPr>
          <p:spPr>
            <a:xfrm>
              <a:off x="5003363" y="1981922"/>
              <a:ext cx="446576" cy="33359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>
              <a:stCxn id="33" idx="2"/>
              <a:endCxn id="34" idx="3"/>
            </p:cNvCxnSpPr>
            <p:nvPr/>
          </p:nvCxnSpPr>
          <p:spPr>
            <a:xfrm flipH="1">
              <a:off x="4137007" y="3548801"/>
              <a:ext cx="1107645" cy="220177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>
              <a:stCxn id="34" idx="1"/>
              <a:endCxn id="36" idx="2"/>
            </p:cNvCxnSpPr>
            <p:nvPr/>
          </p:nvCxnSpPr>
          <p:spPr>
            <a:xfrm flipH="1" flipV="1">
              <a:off x="2381016" y="3165880"/>
              <a:ext cx="327883" cy="603098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>
              <a:stCxn id="34" idx="0"/>
              <a:endCxn id="30" idx="2"/>
            </p:cNvCxnSpPr>
            <p:nvPr/>
          </p:nvCxnSpPr>
          <p:spPr>
            <a:xfrm flipH="1" flipV="1">
              <a:off x="3095795" y="1981922"/>
              <a:ext cx="327158" cy="154561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Imagen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20" y="2032142"/>
            <a:ext cx="1267388" cy="1033409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018" y="3211823"/>
            <a:ext cx="2025884" cy="9787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85134" y="2585159"/>
            <a:ext cx="140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AS. </a:t>
            </a:r>
            <a:r>
              <a:rPr lang="es-EC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Decision</a:t>
            </a:r>
            <a:r>
              <a:rPr lang="es-EC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Tree</a:t>
            </a:r>
            <a:endParaRPr lang="es-EC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74355" y="1573708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ANS. </a:t>
            </a:r>
            <a:r>
              <a:rPr lang="es-EC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isolation</a:t>
            </a:r>
            <a:r>
              <a:rPr lang="es-EC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s-EC" b="1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Forest</a:t>
            </a:r>
            <a:endParaRPr lang="en-US" b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76912" y="3447028"/>
            <a:ext cx="832207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11241" y="3448738"/>
            <a:ext cx="251735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215347" y="3211825"/>
            <a:ext cx="755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70% </a:t>
            </a:r>
            <a:r>
              <a:rPr lang="es-EC" sz="1050" dirty="0" err="1" smtClean="0"/>
              <a:t>train</a:t>
            </a:r>
            <a:endParaRPr lang="es-EC" sz="1050" dirty="0"/>
          </a:p>
        </p:txBody>
      </p:sp>
      <p:sp>
        <p:nvSpPr>
          <p:cNvPr id="11" name="Rectángulo 10"/>
          <p:cNvSpPr/>
          <p:nvPr/>
        </p:nvSpPr>
        <p:spPr>
          <a:xfrm>
            <a:off x="503864" y="3050243"/>
            <a:ext cx="4924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/>
              <a:t>15% </a:t>
            </a:r>
          </a:p>
          <a:p>
            <a:r>
              <a:rPr lang="es-EC" sz="1050" dirty="0" err="1" smtClean="0"/>
              <a:t>valid</a:t>
            </a:r>
            <a:endParaRPr lang="es-EC" sz="1050" dirty="0"/>
          </a:p>
        </p:txBody>
      </p:sp>
      <p:sp>
        <p:nvSpPr>
          <p:cNvPr id="51" name="Rectángulo 50"/>
          <p:cNvSpPr/>
          <p:nvPr/>
        </p:nvSpPr>
        <p:spPr>
          <a:xfrm>
            <a:off x="897203" y="3447028"/>
            <a:ext cx="251735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Rectángulo 54"/>
          <p:cNvSpPr/>
          <p:nvPr/>
        </p:nvSpPr>
        <p:spPr>
          <a:xfrm>
            <a:off x="820648" y="3050243"/>
            <a:ext cx="4924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/>
              <a:t>15% </a:t>
            </a:r>
          </a:p>
          <a:p>
            <a:r>
              <a:rPr lang="es-EC" sz="1050" dirty="0" smtClean="0"/>
              <a:t>test</a:t>
            </a:r>
            <a:endParaRPr lang="es-EC" sz="1050" dirty="0"/>
          </a:p>
        </p:txBody>
      </p:sp>
      <p:sp>
        <p:nvSpPr>
          <p:cNvPr id="56" name="Rectángulo 55"/>
          <p:cNvSpPr/>
          <p:nvPr/>
        </p:nvSpPr>
        <p:spPr>
          <a:xfrm>
            <a:off x="6824230" y="2050087"/>
            <a:ext cx="832207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Rectángulo 56"/>
          <p:cNvSpPr/>
          <p:nvPr/>
        </p:nvSpPr>
        <p:spPr>
          <a:xfrm>
            <a:off x="7686665" y="2051797"/>
            <a:ext cx="251735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CuadroTexto 57"/>
          <p:cNvSpPr txBox="1"/>
          <p:nvPr/>
        </p:nvSpPr>
        <p:spPr>
          <a:xfrm>
            <a:off x="6862665" y="1796171"/>
            <a:ext cx="755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70% </a:t>
            </a:r>
            <a:r>
              <a:rPr lang="es-EC" sz="1050" dirty="0" err="1" smtClean="0"/>
              <a:t>train</a:t>
            </a:r>
            <a:endParaRPr lang="es-EC" sz="1050" dirty="0"/>
          </a:p>
        </p:txBody>
      </p:sp>
      <p:sp>
        <p:nvSpPr>
          <p:cNvPr id="59" name="Rectángulo 58"/>
          <p:cNvSpPr/>
          <p:nvPr/>
        </p:nvSpPr>
        <p:spPr>
          <a:xfrm>
            <a:off x="6822563" y="2162296"/>
            <a:ext cx="4924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/>
              <a:t>35% </a:t>
            </a:r>
          </a:p>
          <a:p>
            <a:r>
              <a:rPr lang="es-EC" sz="1050" dirty="0" err="1" smtClean="0"/>
              <a:t>twin</a:t>
            </a:r>
            <a:endParaRPr lang="es-EC" sz="1050" dirty="0"/>
          </a:p>
        </p:txBody>
      </p:sp>
      <p:sp>
        <p:nvSpPr>
          <p:cNvPr id="62" name="Rectángulo 61"/>
          <p:cNvSpPr/>
          <p:nvPr/>
        </p:nvSpPr>
        <p:spPr>
          <a:xfrm>
            <a:off x="7180443" y="2150312"/>
            <a:ext cx="5068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/>
              <a:t>35% </a:t>
            </a:r>
          </a:p>
          <a:p>
            <a:r>
              <a:rPr lang="es-EC" sz="1050" dirty="0" err="1" smtClean="0"/>
              <a:t>twin</a:t>
            </a:r>
            <a:endParaRPr lang="es-EC" sz="1050" dirty="0"/>
          </a:p>
        </p:txBody>
      </p:sp>
      <p:cxnSp>
        <p:nvCxnSpPr>
          <p:cNvPr id="16" name="Conector curvado 15"/>
          <p:cNvCxnSpPr>
            <a:stCxn id="56" idx="1"/>
            <a:endCxn id="52" idx="3"/>
          </p:cNvCxnSpPr>
          <p:nvPr/>
        </p:nvCxnSpPr>
        <p:spPr>
          <a:xfrm rot="10800000" flipV="1">
            <a:off x="6129108" y="2115519"/>
            <a:ext cx="695122" cy="4333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curvado 40"/>
          <p:cNvCxnSpPr>
            <a:stCxn id="6" idx="3"/>
            <a:endCxn id="53" idx="0"/>
          </p:cNvCxnSpPr>
          <p:nvPr/>
        </p:nvCxnSpPr>
        <p:spPr>
          <a:xfrm flipV="1">
            <a:off x="2009119" y="3211823"/>
            <a:ext cx="1403841" cy="300637"/>
          </a:xfrm>
          <a:prstGeom prst="curvedConnector4">
            <a:avLst>
              <a:gd name="adj1" fmla="val 13922"/>
              <a:gd name="adj2" fmla="val 1760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 66"/>
          <p:cNvSpPr/>
          <p:nvPr/>
        </p:nvSpPr>
        <p:spPr>
          <a:xfrm>
            <a:off x="930686" y="2477926"/>
            <a:ext cx="832207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CuadroTexto 67"/>
          <p:cNvSpPr txBox="1"/>
          <p:nvPr/>
        </p:nvSpPr>
        <p:spPr>
          <a:xfrm>
            <a:off x="958847" y="2242723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Set datos</a:t>
            </a:r>
            <a:endParaRPr lang="es-EC" sz="1050" dirty="0"/>
          </a:p>
        </p:txBody>
      </p:sp>
      <p:sp>
        <p:nvSpPr>
          <p:cNvPr id="69" name="Rectángulo 68"/>
          <p:cNvSpPr/>
          <p:nvPr/>
        </p:nvSpPr>
        <p:spPr>
          <a:xfrm>
            <a:off x="640703" y="2477926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Rectángulo 69"/>
          <p:cNvSpPr/>
          <p:nvPr/>
        </p:nvSpPr>
        <p:spPr>
          <a:xfrm>
            <a:off x="358668" y="2242723"/>
            <a:ext cx="6206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err="1" smtClean="0"/>
              <a:t>Label</a:t>
            </a:r>
            <a:r>
              <a:rPr lang="es-EC" sz="1050" dirty="0" smtClean="0"/>
              <a:t> s</a:t>
            </a:r>
            <a:endParaRPr lang="es-EC" sz="1050" dirty="0"/>
          </a:p>
        </p:txBody>
      </p:sp>
      <p:sp>
        <p:nvSpPr>
          <p:cNvPr id="265" name="Abrir llave 264"/>
          <p:cNvSpPr/>
          <p:nvPr/>
        </p:nvSpPr>
        <p:spPr>
          <a:xfrm rot="16200000" flipV="1">
            <a:off x="988130" y="2266913"/>
            <a:ext cx="397869" cy="1151650"/>
          </a:xfrm>
          <a:prstGeom prst="leftBrace">
            <a:avLst>
              <a:gd name="adj1" fmla="val 8333"/>
              <a:gd name="adj2" fmla="val 66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Rectángulo 77"/>
          <p:cNvSpPr/>
          <p:nvPr/>
        </p:nvSpPr>
        <p:spPr>
          <a:xfrm>
            <a:off x="809276" y="1016679"/>
            <a:ext cx="832207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CuadroTexto 78"/>
          <p:cNvSpPr txBox="1"/>
          <p:nvPr/>
        </p:nvSpPr>
        <p:spPr>
          <a:xfrm>
            <a:off x="837437" y="781476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Set datos</a:t>
            </a:r>
            <a:endParaRPr lang="es-EC" sz="1050" dirty="0"/>
          </a:p>
        </p:txBody>
      </p:sp>
      <p:pic>
        <p:nvPicPr>
          <p:cNvPr id="82" name="Imagen 81"/>
          <p:cNvPicPr/>
          <p:nvPr/>
        </p:nvPicPr>
        <p:blipFill>
          <a:blip r:embed="rId6"/>
          <a:stretch>
            <a:fillRect/>
          </a:stretch>
        </p:blipFill>
        <p:spPr>
          <a:xfrm>
            <a:off x="2360834" y="968590"/>
            <a:ext cx="1665904" cy="1210237"/>
          </a:xfrm>
          <a:prstGeom prst="rect">
            <a:avLst/>
          </a:prstGeom>
        </p:spPr>
      </p:pic>
      <p:cxnSp>
        <p:nvCxnSpPr>
          <p:cNvPr id="272" name="Conector curvado 271"/>
          <p:cNvCxnSpPr>
            <a:stCxn id="78" idx="2"/>
            <a:endCxn id="7" idx="0"/>
          </p:cNvCxnSpPr>
          <p:nvPr/>
        </p:nvCxnSpPr>
        <p:spPr>
          <a:xfrm rot="5400000">
            <a:off x="1083696" y="1271706"/>
            <a:ext cx="265848" cy="175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curvado 273"/>
          <p:cNvCxnSpPr>
            <a:stCxn id="7" idx="2"/>
            <a:endCxn id="70" idx="0"/>
          </p:cNvCxnSpPr>
          <p:nvPr/>
        </p:nvCxnSpPr>
        <p:spPr>
          <a:xfrm rot="5400000">
            <a:off x="662268" y="1697132"/>
            <a:ext cx="552334" cy="5388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ángulo 93"/>
          <p:cNvSpPr/>
          <p:nvPr/>
        </p:nvSpPr>
        <p:spPr>
          <a:xfrm>
            <a:off x="908462" y="4558137"/>
            <a:ext cx="251735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5" name="Rectángulo 94"/>
          <p:cNvSpPr/>
          <p:nvPr/>
        </p:nvSpPr>
        <p:spPr>
          <a:xfrm>
            <a:off x="557424" y="4558137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6" name="Rectángulo 95"/>
          <p:cNvSpPr/>
          <p:nvPr/>
        </p:nvSpPr>
        <p:spPr>
          <a:xfrm>
            <a:off x="1202986" y="4558137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80" name="Conector curvado 279"/>
          <p:cNvCxnSpPr>
            <a:stCxn id="9" idx="1"/>
            <a:endCxn id="105" idx="0"/>
          </p:cNvCxnSpPr>
          <p:nvPr/>
        </p:nvCxnSpPr>
        <p:spPr>
          <a:xfrm rot="10800000" flipH="1" flipV="1">
            <a:off x="611240" y="3514169"/>
            <a:ext cx="368417" cy="638891"/>
          </a:xfrm>
          <a:prstGeom prst="curvedConnector4">
            <a:avLst>
              <a:gd name="adj1" fmla="val -62049"/>
              <a:gd name="adj2" fmla="val 551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543186" y="4302515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s</a:t>
            </a:r>
            <a:endParaRPr lang="es-EC" sz="1050" dirty="0"/>
          </a:p>
        </p:txBody>
      </p:sp>
      <p:sp>
        <p:nvSpPr>
          <p:cNvPr id="104" name="CuadroTexto 103"/>
          <p:cNvSpPr txBox="1"/>
          <p:nvPr/>
        </p:nvSpPr>
        <p:spPr>
          <a:xfrm>
            <a:off x="1188538" y="4298603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p</a:t>
            </a:r>
            <a:endParaRPr lang="es-EC" sz="1050" dirty="0"/>
          </a:p>
        </p:txBody>
      </p:sp>
      <p:sp>
        <p:nvSpPr>
          <p:cNvPr id="105" name="CuadroTexto 104"/>
          <p:cNvSpPr txBox="1"/>
          <p:nvPr/>
        </p:nvSpPr>
        <p:spPr>
          <a:xfrm>
            <a:off x="722215" y="4153061"/>
            <a:ext cx="5148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Set </a:t>
            </a:r>
          </a:p>
          <a:p>
            <a:r>
              <a:rPr lang="es-EC" sz="1050" dirty="0" smtClean="0"/>
              <a:t>datos</a:t>
            </a:r>
            <a:endParaRPr lang="es-EC" sz="1050" dirty="0"/>
          </a:p>
        </p:txBody>
      </p:sp>
      <p:sp>
        <p:nvSpPr>
          <p:cNvPr id="107" name="Rectángulo 106"/>
          <p:cNvSpPr/>
          <p:nvPr/>
        </p:nvSpPr>
        <p:spPr>
          <a:xfrm>
            <a:off x="7536598" y="4238834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8" name="Rectángulo 107"/>
          <p:cNvSpPr/>
          <p:nvPr/>
        </p:nvSpPr>
        <p:spPr>
          <a:xfrm>
            <a:off x="6928708" y="4238834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9" name="Rectángulo 108"/>
          <p:cNvSpPr/>
          <p:nvPr/>
        </p:nvSpPr>
        <p:spPr>
          <a:xfrm>
            <a:off x="7214670" y="4238834"/>
            <a:ext cx="251735" cy="130863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0" name="CuadroTexto 109"/>
          <p:cNvSpPr txBox="1"/>
          <p:nvPr/>
        </p:nvSpPr>
        <p:spPr>
          <a:xfrm>
            <a:off x="7489825" y="3983212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s</a:t>
            </a:r>
            <a:endParaRPr lang="es-EC" sz="1050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6881725" y="3979300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p</a:t>
            </a:r>
            <a:endParaRPr lang="es-EC" sz="1050" dirty="0"/>
          </a:p>
        </p:txBody>
      </p:sp>
      <p:sp>
        <p:nvSpPr>
          <p:cNvPr id="112" name="CuadroTexto 111"/>
          <p:cNvSpPr txBox="1"/>
          <p:nvPr/>
        </p:nvSpPr>
        <p:spPr>
          <a:xfrm>
            <a:off x="7124310" y="3825083"/>
            <a:ext cx="447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Set </a:t>
            </a:r>
          </a:p>
          <a:p>
            <a:r>
              <a:rPr lang="es-EC" sz="1050" dirty="0" smtClean="0"/>
              <a:t>data</a:t>
            </a:r>
            <a:endParaRPr lang="es-EC" sz="1050" dirty="0"/>
          </a:p>
        </p:txBody>
      </p:sp>
      <p:sp>
        <p:nvSpPr>
          <p:cNvPr id="116" name="Rectángulo 115"/>
          <p:cNvSpPr/>
          <p:nvPr/>
        </p:nvSpPr>
        <p:spPr>
          <a:xfrm>
            <a:off x="5765171" y="3442540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7" name="Rectángulo 116"/>
          <p:cNvSpPr/>
          <p:nvPr/>
        </p:nvSpPr>
        <p:spPr>
          <a:xfrm>
            <a:off x="5647520" y="3197063"/>
            <a:ext cx="6286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err="1" smtClean="0"/>
              <a:t>Label</a:t>
            </a:r>
            <a:r>
              <a:rPr lang="es-EC" sz="1050" dirty="0" smtClean="0"/>
              <a:t> p</a:t>
            </a:r>
            <a:endParaRPr lang="es-EC" sz="1050" dirty="0"/>
          </a:p>
        </p:txBody>
      </p:sp>
      <p:sp>
        <p:nvSpPr>
          <p:cNvPr id="119" name="Rectángulo 118"/>
          <p:cNvSpPr/>
          <p:nvPr/>
        </p:nvSpPr>
        <p:spPr>
          <a:xfrm>
            <a:off x="6880831" y="2623933"/>
            <a:ext cx="335651" cy="115116"/>
          </a:xfrm>
          <a:prstGeom prst="rect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0" name="Imagen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383" y="2298943"/>
            <a:ext cx="1267388" cy="1033409"/>
          </a:xfrm>
          <a:prstGeom prst="rect">
            <a:avLst/>
          </a:prstGeom>
        </p:spPr>
      </p:pic>
      <p:cxnSp>
        <p:nvCxnSpPr>
          <p:cNvPr id="288" name="Conector curvado 287"/>
          <p:cNvCxnSpPr>
            <a:stCxn id="119" idx="3"/>
            <a:endCxn id="120" idx="1"/>
          </p:cNvCxnSpPr>
          <p:nvPr/>
        </p:nvCxnSpPr>
        <p:spPr>
          <a:xfrm>
            <a:off x="7216482" y="2681491"/>
            <a:ext cx="364901" cy="13415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ángulo 122"/>
          <p:cNvSpPr/>
          <p:nvPr/>
        </p:nvSpPr>
        <p:spPr>
          <a:xfrm>
            <a:off x="8204474" y="3626546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4" name="Rectángulo 123"/>
          <p:cNvSpPr/>
          <p:nvPr/>
        </p:nvSpPr>
        <p:spPr>
          <a:xfrm>
            <a:off x="8086823" y="3381069"/>
            <a:ext cx="6206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err="1" smtClean="0"/>
              <a:t>Label</a:t>
            </a:r>
            <a:r>
              <a:rPr lang="es-EC" sz="1050" dirty="0" smtClean="0"/>
              <a:t> s</a:t>
            </a:r>
            <a:endParaRPr lang="es-EC" sz="1050" dirty="0"/>
          </a:p>
        </p:txBody>
      </p:sp>
      <p:cxnSp>
        <p:nvCxnSpPr>
          <p:cNvPr id="290" name="Conector curvado 289"/>
          <p:cNvCxnSpPr>
            <a:stCxn id="119" idx="2"/>
            <a:endCxn id="112" idx="0"/>
          </p:cNvCxnSpPr>
          <p:nvPr/>
        </p:nvCxnSpPr>
        <p:spPr>
          <a:xfrm rot="16200000" flipH="1">
            <a:off x="6655356" y="3132350"/>
            <a:ext cx="1086034" cy="29943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curvado 291"/>
          <p:cNvCxnSpPr>
            <a:stCxn id="116" idx="3"/>
            <a:endCxn id="111" idx="0"/>
          </p:cNvCxnSpPr>
          <p:nvPr/>
        </p:nvCxnSpPr>
        <p:spPr>
          <a:xfrm>
            <a:off x="6016906" y="3507972"/>
            <a:ext cx="994823" cy="4713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curvado 293"/>
          <p:cNvCxnSpPr>
            <a:stCxn id="123" idx="2"/>
            <a:endCxn id="110" idx="0"/>
          </p:cNvCxnSpPr>
          <p:nvPr/>
        </p:nvCxnSpPr>
        <p:spPr>
          <a:xfrm rot="5400000">
            <a:off x="7860181" y="3513050"/>
            <a:ext cx="225803" cy="7145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ector curvado 295"/>
          <p:cNvCxnSpPr>
            <a:stCxn id="52" idx="2"/>
            <a:endCxn id="117" idx="1"/>
          </p:cNvCxnSpPr>
          <p:nvPr/>
        </p:nvCxnSpPr>
        <p:spPr>
          <a:xfrm rot="16200000" flipH="1">
            <a:off x="5442232" y="3118733"/>
            <a:ext cx="258470" cy="15210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ector curvado 297"/>
          <p:cNvCxnSpPr>
            <a:stCxn id="120" idx="3"/>
            <a:endCxn id="124" idx="3"/>
          </p:cNvCxnSpPr>
          <p:nvPr/>
        </p:nvCxnSpPr>
        <p:spPr>
          <a:xfrm flipH="1">
            <a:off x="8707506" y="2815648"/>
            <a:ext cx="141265" cy="692379"/>
          </a:xfrm>
          <a:prstGeom prst="curvedConnector3">
            <a:avLst>
              <a:gd name="adj1" fmla="val -1618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ángulo 135"/>
          <p:cNvSpPr/>
          <p:nvPr/>
        </p:nvSpPr>
        <p:spPr>
          <a:xfrm>
            <a:off x="2277214" y="4509021"/>
            <a:ext cx="251735" cy="13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7" name="Rectángulo 136"/>
          <p:cNvSpPr/>
          <p:nvPr/>
        </p:nvSpPr>
        <p:spPr>
          <a:xfrm>
            <a:off x="2159563" y="4263544"/>
            <a:ext cx="6286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err="1" smtClean="0"/>
              <a:t>Label</a:t>
            </a:r>
            <a:r>
              <a:rPr lang="es-EC" sz="1050" dirty="0" smtClean="0"/>
              <a:t> p</a:t>
            </a:r>
            <a:endParaRPr lang="es-EC" sz="1050" dirty="0"/>
          </a:p>
        </p:txBody>
      </p:sp>
      <p:cxnSp>
        <p:nvCxnSpPr>
          <p:cNvPr id="301" name="Conector curvado 300"/>
          <p:cNvCxnSpPr>
            <a:stCxn id="53" idx="2"/>
            <a:endCxn id="137" idx="3"/>
          </p:cNvCxnSpPr>
          <p:nvPr/>
        </p:nvCxnSpPr>
        <p:spPr>
          <a:xfrm rot="5400000">
            <a:off x="3000632" y="3978174"/>
            <a:ext cx="199958" cy="6246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onector curvado 306"/>
          <p:cNvCxnSpPr>
            <a:stCxn id="137" idx="1"/>
            <a:endCxn id="104" idx="3"/>
          </p:cNvCxnSpPr>
          <p:nvPr/>
        </p:nvCxnSpPr>
        <p:spPr>
          <a:xfrm rot="10800000" flipV="1">
            <a:off x="1448547" y="4390501"/>
            <a:ext cx="711017" cy="3505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curvado 308"/>
          <p:cNvCxnSpPr>
            <a:stCxn id="9" idx="1"/>
            <a:endCxn id="103" idx="0"/>
          </p:cNvCxnSpPr>
          <p:nvPr/>
        </p:nvCxnSpPr>
        <p:spPr>
          <a:xfrm rot="10800000" flipH="1" flipV="1">
            <a:off x="611240" y="3514169"/>
            <a:ext cx="57941" cy="788345"/>
          </a:xfrm>
          <a:prstGeom prst="curvedConnector4">
            <a:avLst>
              <a:gd name="adj1" fmla="val -394539"/>
              <a:gd name="adj2" fmla="val 541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curvado 313"/>
          <p:cNvCxnSpPr>
            <a:stCxn id="9" idx="2"/>
            <a:endCxn id="53" idx="1"/>
          </p:cNvCxnSpPr>
          <p:nvPr/>
        </p:nvCxnSpPr>
        <p:spPr>
          <a:xfrm rot="16200000" flipH="1">
            <a:off x="1507772" y="2808937"/>
            <a:ext cx="121583" cy="166290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24006"/>
              </p:ext>
            </p:extLst>
          </p:nvPr>
        </p:nvGraphicFramePr>
        <p:xfrm>
          <a:off x="503434" y="1818322"/>
          <a:ext cx="8116583" cy="19964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44385"/>
                <a:gridCol w="838903"/>
                <a:gridCol w="539950"/>
                <a:gridCol w="497895"/>
                <a:gridCol w="757707"/>
                <a:gridCol w="1078787"/>
                <a:gridCol w="771851"/>
                <a:gridCol w="486024"/>
                <a:gridCol w="704734"/>
                <a:gridCol w="996347"/>
              </a:tblGrid>
              <a:tr h="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Árbol de Decisiones.</a:t>
                      </a:r>
                      <a:endParaRPr lang="en-US" sz="11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Isolation</a:t>
                      </a:r>
                      <a:r>
                        <a:rPr lang="es-ES_tradnl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s-ES_tradnl" sz="11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Forest</a:t>
                      </a:r>
                      <a:endParaRPr lang="en-US" sz="11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Precision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recall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F1-score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Support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Precision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recall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F1-score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support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 (</a:t>
                      </a:r>
                      <a:r>
                        <a:rPr lang="en-US" sz="11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Anomalía</a:t>
                      </a: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0.78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0.88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34481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-1 (Anomalía)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6652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 (Normal)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0.97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0.99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250566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1 (Normal)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658457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Accuracy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0.97    </a:t>
                      </a:r>
                      <a:endParaRPr lang="en-US" sz="100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285047</a:t>
                      </a:r>
                      <a:endParaRPr lang="en-US" sz="100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665109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Macro </a:t>
                      </a:r>
                      <a:r>
                        <a:rPr lang="en-US" sz="11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avg</a:t>
                      </a:r>
                      <a:endParaRPr lang="en-US" sz="11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0.99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0.89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0.93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285047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665109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Weighted </a:t>
                      </a:r>
                      <a:r>
                        <a:rPr lang="en-US" sz="11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avg</a:t>
                      </a:r>
                      <a:endParaRPr lang="en-US" sz="11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0.97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0.97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0.97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285047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665109</a:t>
                      </a: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Nota. Comparación de resultados entre modelos </a:t>
                      </a:r>
                      <a:r>
                        <a:rPr lang="es-ES" sz="10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Isolation</a:t>
                      </a:r>
                      <a:r>
                        <a:rPr lang="es-ES" sz="1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  <a:r>
                        <a:rPr lang="es-ES" sz="1000" dirty="0" err="1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Forest</a:t>
                      </a:r>
                      <a:r>
                        <a:rPr lang="es-ES" sz="1000" dirty="0">
                          <a:effectLst/>
                          <a:latin typeface="Roboto Condensed" panose="020B0604020202020204" charset="0"/>
                          <a:ea typeface="Roboto Condensed" panose="020B0604020202020204" charset="0"/>
                        </a:rPr>
                        <a:t> y Árbol de Decisión.</a:t>
                      </a:r>
                      <a:endParaRPr lang="en-US" sz="10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3F53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6594066" y="157446"/>
            <a:ext cx="2362555" cy="1203680"/>
            <a:chOff x="1666962" y="1499036"/>
            <a:chExt cx="4497031" cy="2511385"/>
          </a:xfrm>
        </p:grpSpPr>
        <p:sp>
          <p:nvSpPr>
            <p:cNvPr id="21" name="Rectángulo redondeado 20"/>
            <p:cNvSpPr/>
            <p:nvPr/>
          </p:nvSpPr>
          <p:spPr>
            <a:xfrm>
              <a:off x="2381741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tx1"/>
                  </a:solidFill>
                </a:rPr>
                <a:t>Comprensión del Negocio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4289309" y="1499036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Comprensión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4735885" y="231551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Preparación de los Datos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4530598" y="3065915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tx1"/>
                  </a:solidFill>
                </a:rPr>
                <a:t>Modelamiento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2708899" y="3527535"/>
              <a:ext cx="1428108" cy="482886"/>
            </a:xfrm>
            <a:prstGeom prst="roundRect">
              <a:avLst/>
            </a:prstGeom>
            <a:solidFill>
              <a:srgbClr val="3F53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>
                  <a:solidFill>
                    <a:schemeClr val="bg1"/>
                  </a:solidFill>
                </a:rPr>
                <a:t>Evaluación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10" descr="Base De Datos Almacenamiento - Gráficos vectoriales gratis en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143" y="2405243"/>
              <a:ext cx="628508" cy="555154"/>
            </a:xfrm>
            <a:prstGeom prst="rect">
              <a:avLst/>
            </a:prstGeom>
            <a:noFill/>
            <a:extLst/>
          </p:spPr>
        </p:pic>
        <p:sp>
          <p:nvSpPr>
            <p:cNvPr id="27" name="Rectángulo redondeado 26"/>
            <p:cNvSpPr/>
            <p:nvPr/>
          </p:nvSpPr>
          <p:spPr>
            <a:xfrm>
              <a:off x="1666962" y="2682994"/>
              <a:ext cx="1428108" cy="482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600" b="1" dirty="0" smtClean="0">
                  <a:solidFill>
                    <a:schemeClr val="tx1"/>
                  </a:solidFill>
                </a:rPr>
                <a:t>Implementación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de flecha 27"/>
            <p:cNvCxnSpPr/>
            <p:nvPr/>
          </p:nvCxnSpPr>
          <p:spPr>
            <a:xfrm>
              <a:off x="3809849" y="1822671"/>
              <a:ext cx="479460" cy="0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 flipH="1" flipV="1">
              <a:off x="3809849" y="1617190"/>
              <a:ext cx="472612" cy="171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>
              <a:off x="5275281" y="2803716"/>
              <a:ext cx="0" cy="24144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5561246" y="2803716"/>
              <a:ext cx="0" cy="241443"/>
            </a:xfrm>
            <a:prstGeom prst="straightConnector1">
              <a:avLst/>
            </a:prstGeom>
            <a:noFill/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>
              <a:stCxn id="22" idx="2"/>
              <a:endCxn id="23" idx="0"/>
            </p:cNvCxnSpPr>
            <p:nvPr/>
          </p:nvCxnSpPr>
          <p:spPr>
            <a:xfrm>
              <a:off x="5003363" y="1981922"/>
              <a:ext cx="446576" cy="333592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>
              <a:stCxn id="24" idx="2"/>
              <a:endCxn id="25" idx="3"/>
            </p:cNvCxnSpPr>
            <p:nvPr/>
          </p:nvCxnSpPr>
          <p:spPr>
            <a:xfrm flipH="1">
              <a:off x="4137007" y="3548801"/>
              <a:ext cx="1107645" cy="220177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>
              <a:stCxn id="25" idx="1"/>
              <a:endCxn id="27" idx="2"/>
            </p:cNvCxnSpPr>
            <p:nvPr/>
          </p:nvCxnSpPr>
          <p:spPr>
            <a:xfrm flipH="1" flipV="1">
              <a:off x="2381016" y="3165880"/>
              <a:ext cx="327883" cy="603098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>
              <a:stCxn id="25" idx="0"/>
              <a:endCxn id="21" idx="2"/>
            </p:cNvCxnSpPr>
            <p:nvPr/>
          </p:nvCxnSpPr>
          <p:spPr>
            <a:xfrm flipH="1" flipV="1">
              <a:off x="3095795" y="1981922"/>
              <a:ext cx="327158" cy="1545613"/>
            </a:xfrm>
            <a:prstGeom prst="straightConnector1">
              <a:avLst/>
            </a:pr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35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PROYECTO DE TITULACIÓN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>
              <a:spcBef>
                <a:spcPts val="0"/>
              </a:spcBef>
              <a:buNone/>
            </a:pPr>
            <a:r>
              <a:rPr lang="es-EC" dirty="0" smtClean="0"/>
              <a:t>Detectar </a:t>
            </a:r>
            <a:r>
              <a:rPr lang="es-EC" dirty="0"/>
              <a:t>accesos no autorizados tempranos a través del análisis de pistas de auditoria generadas por la plataforma SIIPNE3w de la Policía Nacional </a:t>
            </a:r>
            <a:r>
              <a:rPr lang="es-EC" dirty="0" smtClean="0"/>
              <a:t>usando aprendizaje automático.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" name="Google Shape;628;p37"/>
          <p:cNvGrpSpPr/>
          <p:nvPr/>
        </p:nvGrpSpPr>
        <p:grpSpPr>
          <a:xfrm>
            <a:off x="249626" y="612860"/>
            <a:ext cx="321956" cy="325630"/>
            <a:chOff x="5290150" y="1636700"/>
            <a:chExt cx="425025" cy="429875"/>
          </a:xfrm>
        </p:grpSpPr>
        <p:sp>
          <p:nvSpPr>
            <p:cNvPr id="11" name="Google Shape;629;p3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37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696;p37"/>
          <p:cNvSpPr/>
          <p:nvPr/>
        </p:nvSpPr>
        <p:spPr>
          <a:xfrm>
            <a:off x="6860959" y="1398572"/>
            <a:ext cx="787138" cy="787138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697;p37"/>
          <p:cNvGrpSpPr/>
          <p:nvPr/>
        </p:nvGrpSpPr>
        <p:grpSpPr>
          <a:xfrm>
            <a:off x="7491441" y="1828335"/>
            <a:ext cx="961311" cy="714750"/>
            <a:chOff x="5247525" y="3007275"/>
            <a:chExt cx="517575" cy="384825"/>
          </a:xfrm>
        </p:grpSpPr>
        <p:sp>
          <p:nvSpPr>
            <p:cNvPr id="15" name="Google Shape;698;p3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9;p3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085;p38"/>
          <p:cNvGrpSpPr/>
          <p:nvPr/>
        </p:nvGrpSpPr>
        <p:grpSpPr>
          <a:xfrm>
            <a:off x="7254528" y="695275"/>
            <a:ext cx="752112" cy="825294"/>
            <a:chOff x="5526246" y="1011207"/>
            <a:chExt cx="592758" cy="720086"/>
          </a:xfrm>
        </p:grpSpPr>
        <p:sp>
          <p:nvSpPr>
            <p:cNvPr id="18" name="Google Shape;1086;p38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87;p38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88;p38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89;p38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90;p38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91;p38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3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RESULTADOS OBTENIDOS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DEL PROYECTO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30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R1.1</a:t>
            </a:r>
            <a:endParaRPr b="1" dirty="0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RESULTADOS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R1.2</a:t>
            </a:r>
            <a:endParaRPr b="1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rimeros pasos con pandas en Python - AEPI Escuela de programacion en Mad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0" y="2090512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kit-learn - Wikipedia, la enciclopedia l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82" y="3070201"/>
            <a:ext cx="1188040" cy="6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18" y="2220706"/>
            <a:ext cx="2579029" cy="18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1150885" cy="116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R2.1</a:t>
            </a:r>
            <a:endParaRPr b="1" dirty="0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RESULTADOS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49886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R2.2</a:t>
            </a:r>
            <a:endParaRPr b="1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781" y="3511061"/>
            <a:ext cx="1267388" cy="10334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5" y="3511061"/>
            <a:ext cx="2025884" cy="978721"/>
          </a:xfrm>
          <a:prstGeom prst="rect">
            <a:avLst/>
          </a:prstGeom>
        </p:spPr>
      </p:pic>
      <p:pic>
        <p:nvPicPr>
          <p:cNvPr id="2054" name="Picture 6" descr="Diagrama de caja—Nuevas características y mejoras que se han agregado en  esta versión. | Document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2153" y="1866254"/>
            <a:ext cx="1113061" cy="16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udit Trail | ESKADENIA 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16" y="2200072"/>
            <a:ext cx="1362013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Icono Policia Gratis de Windows 8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96" y="2050204"/>
            <a:ext cx="964804" cy="990998"/>
          </a:xfrm>
          <a:prstGeom prst="rect">
            <a:avLst/>
          </a:prstGeom>
        </p:spPr>
      </p:pic>
      <p:pic>
        <p:nvPicPr>
          <p:cNvPr id="2064" name="Picture 16" descr="MaxMind Integration – Slimstat Analytics – The leading statistics plugin  for WordPr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98" y="3226026"/>
            <a:ext cx="1573262" cy="14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857" y="2025817"/>
            <a:ext cx="502903" cy="502903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>
          <a:blip r:embed="rId10"/>
          <a:stretch>
            <a:fillRect/>
          </a:stretch>
        </p:blipFill>
        <p:spPr>
          <a:xfrm>
            <a:off x="273099" y="2041684"/>
            <a:ext cx="1665904" cy="12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1150885" cy="1162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C" b="1" dirty="0" smtClean="0"/>
              <a:t>R3.1</a:t>
            </a:r>
            <a:endParaRPr b="1" dirty="0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RESULTADOS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49886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R3.2</a:t>
            </a:r>
            <a:endParaRPr b="1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AutoShape 12" descr="Icono Policia Gratis de Windows 8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Matriz de confusión en Machine Learning. Explicado paso a paso – Natalia  Acev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44" y="2119186"/>
            <a:ext cx="2493639" cy="21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 example of clustering with several outliers: according to the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2" y="2119186"/>
            <a:ext cx="2320497" cy="2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CONCLUSIONES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/>
              <a:t>DEL PROYECTO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803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CONCLUSIONES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704362" y="1545076"/>
            <a:ext cx="3336009" cy="1368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C" sz="1600" dirty="0" smtClean="0"/>
              <a:t>Los accesos </a:t>
            </a:r>
            <a:r>
              <a:rPr lang="es-EC" sz="1600" dirty="0"/>
              <a:t>no </a:t>
            </a:r>
            <a:r>
              <a:rPr lang="es-EC" sz="1600" dirty="0" smtClean="0"/>
              <a:t>autorizados s</a:t>
            </a:r>
            <a:r>
              <a:rPr lang="en" sz="1600" dirty="0" smtClean="0"/>
              <a:t>e puede detectar con algoritmos supervisados y no supervisados, </a:t>
            </a:r>
            <a:r>
              <a:rPr lang="es-EC" sz="1600" b="1" dirty="0" smtClean="0"/>
              <a:t>identificando </a:t>
            </a:r>
            <a:r>
              <a:rPr lang="es-EC" sz="1600" b="1" dirty="0" err="1"/>
              <a:t>outliers</a:t>
            </a:r>
            <a:r>
              <a:rPr lang="en" sz="1600" dirty="0"/>
              <a:t>. (valores atípicos</a:t>
            </a:r>
            <a:r>
              <a:rPr lang="en" sz="1600" dirty="0" smtClean="0"/>
              <a:t>).</a:t>
            </a:r>
            <a:endParaRPr sz="1600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4520177" y="1569696"/>
            <a:ext cx="3262856" cy="1428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C" sz="1600" dirty="0" smtClean="0"/>
              <a:t>La aplicación </a:t>
            </a:r>
            <a:r>
              <a:rPr lang="es-EC" sz="1600" dirty="0"/>
              <a:t>de </a:t>
            </a:r>
            <a:r>
              <a:rPr lang="es-ES" sz="1600" dirty="0"/>
              <a:t>algoritmos </a:t>
            </a:r>
            <a:r>
              <a:rPr lang="es-ES" sz="1600" dirty="0" smtClean="0"/>
              <a:t>supervisados requiere </a:t>
            </a:r>
            <a:r>
              <a:rPr lang="es-ES" sz="1600" b="1" dirty="0" smtClean="0"/>
              <a:t>etiquetación</a:t>
            </a:r>
            <a:r>
              <a:rPr lang="es-ES" sz="1600" dirty="0" smtClean="0"/>
              <a:t> de calidad (representa un </a:t>
            </a:r>
            <a:r>
              <a:rPr lang="es-ES" sz="1600" b="1" dirty="0" smtClean="0"/>
              <a:t>desafío</a:t>
            </a:r>
            <a:r>
              <a:rPr lang="es-ES" sz="1600" dirty="0" smtClean="0"/>
              <a:t>).</a:t>
            </a:r>
            <a:endParaRPr sz="1600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704362" y="3074218"/>
            <a:ext cx="3336009" cy="1348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es-ES" sz="1600" b="1" dirty="0" err="1"/>
              <a:t>Isolation</a:t>
            </a:r>
            <a:r>
              <a:rPr lang="es-ES" sz="1600" b="1" dirty="0"/>
              <a:t> </a:t>
            </a:r>
            <a:r>
              <a:rPr lang="es-ES" sz="1600" b="1" dirty="0" err="1" smtClean="0"/>
              <a:t>Forest</a:t>
            </a:r>
            <a:r>
              <a:rPr lang="es-ES" sz="1600" dirty="0" smtClean="0"/>
              <a:t> (</a:t>
            </a:r>
            <a:r>
              <a:rPr lang="es-ES" sz="1600" dirty="0"/>
              <a:t>91</a:t>
            </a:r>
            <a:r>
              <a:rPr lang="es-ES" sz="1600" dirty="0" smtClean="0"/>
              <a:t>% F1-score) detecta anomalías mucho </a:t>
            </a:r>
            <a:r>
              <a:rPr lang="es-ES" sz="1600" dirty="0"/>
              <a:t>mejor que </a:t>
            </a:r>
            <a:r>
              <a:rPr lang="es-ES" sz="1600" dirty="0" err="1" smtClean="0"/>
              <a:t>Decision</a:t>
            </a:r>
            <a:r>
              <a:rPr lang="es-ES" sz="1600" dirty="0" smtClean="0"/>
              <a:t> </a:t>
            </a:r>
            <a:r>
              <a:rPr lang="es-ES" sz="1600" dirty="0" err="1" smtClean="0"/>
              <a:t>Tree</a:t>
            </a:r>
            <a:r>
              <a:rPr lang="es-ES" sz="1600" dirty="0" smtClean="0"/>
              <a:t> (88% </a:t>
            </a:r>
            <a:r>
              <a:rPr lang="es-ES" sz="1600" dirty="0"/>
              <a:t>F1-score</a:t>
            </a:r>
            <a:r>
              <a:rPr lang="es-ES" sz="1600" dirty="0" smtClean="0"/>
              <a:t>).</a:t>
            </a:r>
            <a:endParaRPr sz="1600"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23" name="Google Shape;628;p37"/>
          <p:cNvGrpSpPr/>
          <p:nvPr/>
        </p:nvGrpSpPr>
        <p:grpSpPr>
          <a:xfrm>
            <a:off x="249626" y="612860"/>
            <a:ext cx="321956" cy="325630"/>
            <a:chOff x="5290150" y="1636700"/>
            <a:chExt cx="425025" cy="429875"/>
          </a:xfrm>
        </p:grpSpPr>
        <p:sp>
          <p:nvSpPr>
            <p:cNvPr id="24" name="Google Shape;629;p3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0;p37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286;p19"/>
          <p:cNvSpPr txBox="1">
            <a:spLocks/>
          </p:cNvSpPr>
          <p:nvPr/>
        </p:nvSpPr>
        <p:spPr>
          <a:xfrm>
            <a:off x="4520177" y="2998381"/>
            <a:ext cx="3262856" cy="132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1000"/>
              </a:spcBef>
              <a:buFont typeface="Roboto Condensed Light"/>
              <a:buNone/>
            </a:pPr>
            <a:r>
              <a:rPr lang="es-EC" sz="1600" dirty="0" smtClean="0"/>
              <a:t>Se </a:t>
            </a:r>
            <a:r>
              <a:rPr lang="es-EC" sz="1600" b="1" dirty="0" smtClean="0"/>
              <a:t>rechaza la hipótesis</a:t>
            </a:r>
            <a:r>
              <a:rPr lang="es-EC" sz="1600" dirty="0" smtClean="0"/>
              <a:t> para el caso de estudio, al comparar los resultados de proposiciones rivales,</a:t>
            </a:r>
            <a:r>
              <a:rPr lang="es-EC" sz="1600" b="1" dirty="0" smtClean="0"/>
              <a:t>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1525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RECOMENDACIONES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717460" y="1589005"/>
            <a:ext cx="3326812" cy="1368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419" sz="1600" dirty="0" smtClean="0"/>
              <a:t>Implementar </a:t>
            </a:r>
            <a:r>
              <a:rPr lang="es-419" sz="1600" dirty="0"/>
              <a:t>mecanismos </a:t>
            </a:r>
            <a:r>
              <a:rPr lang="es-419" sz="1600" dirty="0" smtClean="0"/>
              <a:t>para </a:t>
            </a:r>
            <a:r>
              <a:rPr lang="es-419" sz="1600" b="1" dirty="0" smtClean="0"/>
              <a:t>almacenar</a:t>
            </a:r>
            <a:r>
              <a:rPr lang="es-419" sz="1600" dirty="0" smtClean="0"/>
              <a:t> </a:t>
            </a:r>
            <a:r>
              <a:rPr lang="es-419" sz="1600" b="1" dirty="0" smtClean="0"/>
              <a:t>etiquetas</a:t>
            </a:r>
            <a:r>
              <a:rPr lang="es-419" sz="1600" dirty="0" smtClean="0"/>
              <a:t> en los datos del SIIPNE3w para </a:t>
            </a:r>
            <a:r>
              <a:rPr lang="es-419" sz="1600" dirty="0"/>
              <a:t>una mejor aplicación de los algoritmos supervisados</a:t>
            </a:r>
            <a:endParaRPr sz="1600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4446677" y="1638812"/>
            <a:ext cx="3288567" cy="1269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419" sz="1600" b="1" dirty="0" smtClean="0"/>
              <a:t>Mejorar</a:t>
            </a:r>
            <a:r>
              <a:rPr lang="es-419" sz="1600" dirty="0" smtClean="0"/>
              <a:t> </a:t>
            </a:r>
            <a:r>
              <a:rPr lang="es-419" sz="1600" dirty="0"/>
              <a:t>la captura de datos relacionados a </a:t>
            </a:r>
            <a:r>
              <a:rPr lang="es-419" sz="1600" b="1" dirty="0"/>
              <a:t>geolocalización</a:t>
            </a:r>
            <a:r>
              <a:rPr lang="es-419" sz="1600" dirty="0"/>
              <a:t> </a:t>
            </a:r>
            <a:r>
              <a:rPr lang="es-419" sz="1600" dirty="0" smtClean="0"/>
              <a:t>en el </a:t>
            </a:r>
            <a:r>
              <a:rPr lang="es-419" sz="1600" dirty="0"/>
              <a:t>sistema </a:t>
            </a:r>
            <a:r>
              <a:rPr lang="es-419" sz="1600" dirty="0" smtClean="0"/>
              <a:t>SIIPNE3w.</a:t>
            </a:r>
            <a:endParaRPr sz="1600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717460" y="3037203"/>
            <a:ext cx="3326812" cy="1347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es-419" sz="1600" dirty="0" smtClean="0"/>
              <a:t>Utilizar </a:t>
            </a:r>
            <a:r>
              <a:rPr lang="es-419" sz="1600" dirty="0"/>
              <a:t>el </a:t>
            </a:r>
            <a:r>
              <a:rPr lang="es-419" sz="1600" b="1" dirty="0"/>
              <a:t>modelo</a:t>
            </a:r>
            <a:r>
              <a:rPr lang="es-419" sz="1600" dirty="0"/>
              <a:t> elaborado como una línea </a:t>
            </a:r>
            <a:r>
              <a:rPr lang="es-419" sz="1600" b="1" dirty="0" smtClean="0"/>
              <a:t>base</a:t>
            </a:r>
            <a:r>
              <a:rPr lang="es-419" sz="1600" dirty="0" smtClean="0"/>
              <a:t> para </a:t>
            </a:r>
            <a:r>
              <a:rPr lang="es-419" sz="1600" dirty="0"/>
              <a:t>la generación de conocimiento relacionado a la detección de accesos no autorizados</a:t>
            </a:r>
            <a:endParaRPr sz="1600"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23" name="Google Shape;628;p37"/>
          <p:cNvGrpSpPr/>
          <p:nvPr/>
        </p:nvGrpSpPr>
        <p:grpSpPr>
          <a:xfrm>
            <a:off x="249626" y="612860"/>
            <a:ext cx="321956" cy="325630"/>
            <a:chOff x="5290150" y="1636700"/>
            <a:chExt cx="425025" cy="429875"/>
          </a:xfrm>
        </p:grpSpPr>
        <p:sp>
          <p:nvSpPr>
            <p:cNvPr id="24" name="Google Shape;629;p3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0;p37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286;p19"/>
          <p:cNvSpPr txBox="1">
            <a:spLocks/>
          </p:cNvSpPr>
          <p:nvPr/>
        </p:nvSpPr>
        <p:spPr>
          <a:xfrm>
            <a:off x="4408432" y="3037203"/>
            <a:ext cx="3326812" cy="1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buNone/>
            </a:pPr>
            <a:r>
              <a:rPr lang="es-MX" sz="1600" b="1" dirty="0"/>
              <a:t>Mejorar</a:t>
            </a:r>
            <a:r>
              <a:rPr lang="es-MX" sz="1600" dirty="0"/>
              <a:t> los recursos tecnológicos de </a:t>
            </a:r>
            <a:r>
              <a:rPr lang="es-MX" sz="1600" b="1" dirty="0"/>
              <a:t>hardware</a:t>
            </a:r>
            <a:r>
              <a:rPr lang="es-MX" sz="1600" dirty="0"/>
              <a:t> </a:t>
            </a:r>
            <a:r>
              <a:rPr lang="es-MX" sz="1600" dirty="0" smtClean="0"/>
              <a:t>para </a:t>
            </a:r>
            <a:r>
              <a:rPr lang="es-MX" sz="1600" dirty="0"/>
              <a:t>la aplicación de algoritmos de aprendizaje automático con una mayor cantidad de datos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0248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FUTUROS TRABAJOS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704363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C" sz="1600" dirty="0" smtClean="0"/>
              <a:t>Ahondar en el estudio de </a:t>
            </a:r>
            <a:r>
              <a:rPr lang="es-EC" sz="1600" b="1" dirty="0" smtClean="0"/>
              <a:t>técnicas para etiquetar  datos</a:t>
            </a:r>
            <a:r>
              <a:rPr lang="es-EC" sz="1600" dirty="0" smtClean="0"/>
              <a:t>, las cuales son necesarias en la aplicación de algoritmos supervisados</a:t>
            </a:r>
            <a:endParaRPr sz="1600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132298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C" sz="1600" dirty="0" smtClean="0"/>
              <a:t>Profundizar el estudio </a:t>
            </a:r>
            <a:r>
              <a:rPr lang="es-EC" sz="1600" b="1" dirty="0" smtClean="0"/>
              <a:t>agregando dimensiones </a:t>
            </a:r>
            <a:r>
              <a:rPr lang="es-EC" sz="1600" dirty="0" smtClean="0"/>
              <a:t>al set de datos</a:t>
            </a:r>
            <a:r>
              <a:rPr lang="es-ES" sz="1600" dirty="0"/>
              <a:t> </a:t>
            </a:r>
            <a:r>
              <a:rPr lang="es-ES" sz="1600" dirty="0" smtClean="0"/>
              <a:t>como: lugar de acceso y de trabajo, permisos, horarios laborales y de uso.</a:t>
            </a:r>
            <a:endParaRPr sz="1600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60233" y="1545076"/>
            <a:ext cx="2270379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es-EC" sz="1600" dirty="0" smtClean="0"/>
              <a:t>Utilizar otros técnicas de clasificación como </a:t>
            </a:r>
            <a:r>
              <a:rPr lang="es-EC" sz="1600" b="1" dirty="0" smtClean="0"/>
              <a:t>clasificación </a:t>
            </a:r>
            <a:r>
              <a:rPr lang="es-EC" sz="1600" b="1" dirty="0" err="1" smtClean="0"/>
              <a:t>multiclase</a:t>
            </a:r>
            <a:r>
              <a:rPr lang="es-EC" sz="1600" dirty="0" smtClean="0"/>
              <a:t> en lugar de clasificación binaria.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23" name="Google Shape;628;p37"/>
          <p:cNvGrpSpPr/>
          <p:nvPr/>
        </p:nvGrpSpPr>
        <p:grpSpPr>
          <a:xfrm>
            <a:off x="249626" y="612860"/>
            <a:ext cx="321956" cy="325630"/>
            <a:chOff x="5290150" y="1636700"/>
            <a:chExt cx="425025" cy="429875"/>
          </a:xfrm>
        </p:grpSpPr>
        <p:sp>
          <p:nvSpPr>
            <p:cNvPr id="24" name="Google Shape;629;p3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0;p37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91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5"/>
                </a:solidFill>
              </a:rPr>
              <a:t>CONTÁCTAME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Ing. Medardo Silva Y.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 smtClean="0"/>
              <a:t>0995046500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dirty="0" smtClean="0"/>
              <a:t>melo_silva@yahoo.es</a:t>
            </a:r>
            <a:endParaRPr sz="2000" b="1" dirty="0"/>
          </a:p>
        </p:txBody>
      </p:sp>
      <p:pic>
        <p:nvPicPr>
          <p:cNvPr id="215" name="Google Shape;215;p13" descr="10.jpg"/>
          <p:cNvPicPr preferRelativeResize="0"/>
          <p:nvPr/>
        </p:nvPicPr>
        <p:blipFill rotWithShape="1">
          <a:blip r:embed="rId3">
            <a:alphaModFix/>
          </a:blip>
          <a:srcRect l="15648" r="28102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</a:t>
            </a:r>
            <a:r>
              <a:rPr lang="en" sz="2000" b="1" dirty="0" smtClean="0"/>
              <a:t>?</a:t>
            </a: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INTRODUCCION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084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ANTECEDENTES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0" name="Google Shape;628;p37"/>
          <p:cNvGrpSpPr/>
          <p:nvPr/>
        </p:nvGrpSpPr>
        <p:grpSpPr>
          <a:xfrm>
            <a:off x="249626" y="612860"/>
            <a:ext cx="321956" cy="325630"/>
            <a:chOff x="5290150" y="1636700"/>
            <a:chExt cx="425025" cy="429875"/>
          </a:xfrm>
        </p:grpSpPr>
        <p:sp>
          <p:nvSpPr>
            <p:cNvPr id="11" name="Google Shape;629;p37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37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89;p26"/>
          <p:cNvGrpSpPr/>
          <p:nvPr/>
        </p:nvGrpSpPr>
        <p:grpSpPr>
          <a:xfrm>
            <a:off x="2053393" y="1555939"/>
            <a:ext cx="5043757" cy="907708"/>
            <a:chOff x="-1535283" y="1287960"/>
            <a:chExt cx="11486579" cy="2067200"/>
          </a:xfrm>
        </p:grpSpPr>
        <p:sp>
          <p:nvSpPr>
            <p:cNvPr id="25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0" name="Google Shape;395;p26"/>
          <p:cNvGrpSpPr/>
          <p:nvPr/>
        </p:nvGrpSpPr>
        <p:grpSpPr>
          <a:xfrm>
            <a:off x="2053393" y="3003739"/>
            <a:ext cx="5043757" cy="907708"/>
            <a:chOff x="-1535283" y="1287960"/>
            <a:chExt cx="11486579" cy="2067200"/>
          </a:xfrm>
        </p:grpSpPr>
        <p:sp>
          <p:nvSpPr>
            <p:cNvPr id="31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Google Shape;409;p26"/>
          <p:cNvSpPr txBox="1">
            <a:spLocks/>
          </p:cNvSpPr>
          <p:nvPr/>
        </p:nvSpPr>
        <p:spPr>
          <a:xfrm>
            <a:off x="2613475" y="3190168"/>
            <a:ext cx="39171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C" sz="3000" smtClean="0"/>
              <a:t>20 millones datos</a:t>
            </a:r>
            <a:endParaRPr lang="es-EC" sz="3000" dirty="0"/>
          </a:p>
        </p:txBody>
      </p:sp>
      <p:sp>
        <p:nvSpPr>
          <p:cNvPr id="37" name="Google Shape;410;p26"/>
          <p:cNvSpPr txBox="1">
            <a:spLocks/>
          </p:cNvSpPr>
          <p:nvPr/>
        </p:nvSpPr>
        <p:spPr>
          <a:xfrm>
            <a:off x="2613475" y="3740168"/>
            <a:ext cx="39171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s-EC" sz="1800" dirty="0" smtClean="0">
                <a:solidFill>
                  <a:srgbClr val="3F5378"/>
                </a:solidFill>
              </a:rPr>
              <a:t>Información personal sensible expuesta en </a:t>
            </a:r>
            <a:r>
              <a:rPr lang="es-EC" sz="1800" dirty="0" err="1" smtClean="0">
                <a:solidFill>
                  <a:srgbClr val="3F5378"/>
                </a:solidFill>
              </a:rPr>
              <a:t>Novaestrat</a:t>
            </a:r>
            <a:r>
              <a:rPr lang="es-EC" sz="1800" dirty="0">
                <a:solidFill>
                  <a:srgbClr val="3F5378"/>
                </a:solidFill>
              </a:rPr>
              <a:t>.</a:t>
            </a:r>
            <a:r>
              <a:rPr lang="es-EC" sz="1800" dirty="0" smtClean="0">
                <a:solidFill>
                  <a:srgbClr val="3F5378"/>
                </a:solidFill>
              </a:rPr>
              <a:t> </a:t>
            </a:r>
            <a:r>
              <a:rPr lang="es-EC" sz="1800" dirty="0" err="1" smtClean="0">
                <a:solidFill>
                  <a:srgbClr val="3F5378"/>
                </a:solidFill>
              </a:rPr>
              <a:t>vpnMentor</a:t>
            </a:r>
            <a:r>
              <a:rPr lang="es-EC" sz="1800" dirty="0" smtClean="0">
                <a:solidFill>
                  <a:srgbClr val="3F5378"/>
                </a:solidFill>
              </a:rPr>
              <a:t>, 2019</a:t>
            </a:r>
            <a:endParaRPr lang="es-EC" sz="1800" dirty="0">
              <a:solidFill>
                <a:srgbClr val="3F5378"/>
              </a:solidFill>
            </a:endParaRPr>
          </a:p>
        </p:txBody>
      </p:sp>
      <p:sp>
        <p:nvSpPr>
          <p:cNvPr id="38" name="Google Shape;411;p26"/>
          <p:cNvSpPr txBox="1">
            <a:spLocks/>
          </p:cNvSpPr>
          <p:nvPr/>
        </p:nvSpPr>
        <p:spPr>
          <a:xfrm>
            <a:off x="2613475" y="1738627"/>
            <a:ext cx="39171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EC" sz="3000" smtClean="0"/>
              <a:t>8000 intentos/min</a:t>
            </a:r>
            <a:endParaRPr lang="es-EC" sz="3000" dirty="0"/>
          </a:p>
        </p:txBody>
      </p:sp>
      <p:sp>
        <p:nvSpPr>
          <p:cNvPr id="39" name="Google Shape;412;p26"/>
          <p:cNvSpPr txBox="1">
            <a:spLocks/>
          </p:cNvSpPr>
          <p:nvPr/>
        </p:nvSpPr>
        <p:spPr>
          <a:xfrm>
            <a:off x="2613474" y="2334863"/>
            <a:ext cx="4075001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 err="1" smtClean="0">
                <a:solidFill>
                  <a:srgbClr val="3F5378"/>
                </a:solidFill>
              </a:rPr>
              <a:t>Ataques</a:t>
            </a:r>
            <a:r>
              <a:rPr lang="en-US" sz="1800" dirty="0" smtClean="0">
                <a:solidFill>
                  <a:srgbClr val="3F5378"/>
                </a:solidFill>
              </a:rPr>
              <a:t> a </a:t>
            </a:r>
            <a:r>
              <a:rPr lang="en-US" sz="1800" dirty="0" err="1" smtClean="0">
                <a:solidFill>
                  <a:srgbClr val="3F5378"/>
                </a:solidFill>
              </a:rPr>
              <a:t>paginas</a:t>
            </a:r>
            <a:r>
              <a:rPr lang="en-US" sz="1800" dirty="0" smtClean="0">
                <a:solidFill>
                  <a:srgbClr val="3F5378"/>
                </a:solidFill>
              </a:rPr>
              <a:t> </a:t>
            </a:r>
            <a:r>
              <a:rPr lang="en-US" sz="1800" dirty="0" err="1" smtClean="0">
                <a:solidFill>
                  <a:srgbClr val="3F5378"/>
                </a:solidFill>
              </a:rPr>
              <a:t>gubernamentales</a:t>
            </a:r>
            <a:r>
              <a:rPr lang="en-US" sz="1800" dirty="0" smtClean="0">
                <a:solidFill>
                  <a:srgbClr val="3F5378"/>
                </a:solidFill>
              </a:rPr>
              <a:t>, </a:t>
            </a:r>
            <a:r>
              <a:rPr lang="en-US" sz="1800" dirty="0" err="1" smtClean="0">
                <a:solidFill>
                  <a:srgbClr val="3F5378"/>
                </a:solidFill>
              </a:rPr>
              <a:t>desde</a:t>
            </a:r>
            <a:r>
              <a:rPr lang="en-US" sz="1800" dirty="0" smtClean="0">
                <a:solidFill>
                  <a:srgbClr val="3F5378"/>
                </a:solidFill>
              </a:rPr>
              <a:t> </a:t>
            </a:r>
            <a:r>
              <a:rPr lang="en-US" sz="1800" dirty="0" err="1" smtClean="0">
                <a:solidFill>
                  <a:srgbClr val="3F5378"/>
                </a:solidFill>
              </a:rPr>
              <a:t>detención</a:t>
            </a:r>
            <a:r>
              <a:rPr lang="en-US" sz="1800" dirty="0" smtClean="0">
                <a:solidFill>
                  <a:srgbClr val="3F5378"/>
                </a:solidFill>
              </a:rPr>
              <a:t> de Julian Assange. Mintel 2019</a:t>
            </a:r>
            <a:endParaRPr lang="en-US" sz="1800" dirty="0">
              <a:solidFill>
                <a:srgbClr val="3F5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Google Shape;382;p25"/>
          <p:cNvSpPr txBox="1">
            <a:spLocks noGrp="1"/>
          </p:cNvSpPr>
          <p:nvPr>
            <p:ph type="ctrTitle" idx="4294967295"/>
          </p:nvPr>
        </p:nvSpPr>
        <p:spPr>
          <a:xfrm>
            <a:off x="558475" y="1808800"/>
            <a:ext cx="8039100" cy="12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7200" dirty="0">
                <a:solidFill>
                  <a:srgbClr val="3F5378"/>
                </a:solidFill>
              </a:rPr>
              <a:t>80% </a:t>
            </a:r>
            <a:r>
              <a:rPr lang="en" sz="7200" dirty="0" smtClean="0">
                <a:solidFill>
                  <a:srgbClr val="3F5378"/>
                </a:solidFill>
              </a:rPr>
              <a:t>ataques</a:t>
            </a:r>
            <a:endParaRPr sz="7200" dirty="0">
              <a:solidFill>
                <a:srgbClr val="3F5378"/>
              </a:solidFill>
            </a:endParaRPr>
          </a:p>
        </p:txBody>
      </p:sp>
      <p:sp>
        <p:nvSpPr>
          <p:cNvPr id="383" name="Google Shape;383;p25"/>
          <p:cNvSpPr txBox="1">
            <a:spLocks noGrp="1"/>
          </p:cNvSpPr>
          <p:nvPr>
            <p:ph type="subTitle" idx="4294967295"/>
          </p:nvPr>
        </p:nvSpPr>
        <p:spPr>
          <a:xfrm>
            <a:off x="1790393" y="3137040"/>
            <a:ext cx="5580914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en-US" dirty="0">
                <a:solidFill>
                  <a:srgbClr val="3F5378"/>
                </a:solidFill>
              </a:rPr>
              <a:t>Son perpetrados por e</a:t>
            </a:r>
            <a:r>
              <a:rPr lang="en" dirty="0">
                <a:solidFill>
                  <a:srgbClr val="3F5378"/>
                </a:solidFill>
              </a:rPr>
              <a:t>mpleados o </a:t>
            </a:r>
            <a:r>
              <a:rPr lang="en" dirty="0" smtClean="0">
                <a:solidFill>
                  <a:srgbClr val="3F5378"/>
                </a:solidFill>
              </a:rPr>
              <a:t>exempleados </a:t>
            </a:r>
            <a:r>
              <a:rPr lang="en" dirty="0">
                <a:solidFill>
                  <a:srgbClr val="3F5378"/>
                </a:solidFill>
              </a:rPr>
              <a:t>de la compañía</a:t>
            </a:r>
            <a:endParaRPr dirty="0">
              <a:solidFill>
                <a:srgbClr val="FF9800"/>
              </a:solidFill>
            </a:endParaRPr>
          </a:p>
        </p:txBody>
      </p: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146994" y="206600"/>
            <a:ext cx="1643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chemeClr val="bg1"/>
                </a:solidFill>
              </a:rPr>
              <a:t>ANTECEDENTES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319742" y="3834054"/>
            <a:ext cx="798177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EC" dirty="0" smtClean="0"/>
              <a:t>COIP. Art</a:t>
            </a:r>
            <a:r>
              <a:rPr lang="es-EC" dirty="0"/>
              <a:t>. </a:t>
            </a:r>
            <a:r>
              <a:rPr lang="es-EC" b="1" dirty="0"/>
              <a:t>234</a:t>
            </a:r>
            <a:r>
              <a:rPr lang="es-EC" dirty="0"/>
              <a:t>: </a:t>
            </a:r>
            <a:r>
              <a:rPr lang="es-EC" b="1" dirty="0"/>
              <a:t>Acceso no consentido a un sistema informático</a:t>
            </a:r>
            <a:r>
              <a:rPr lang="es-EC" dirty="0"/>
              <a:t>, telemático de telecomunicaciones. Art. 232: Ataque a la integridad de sistemas informáticos. Art. 230: Interceptación ilegal de datos. Art. 229: Revelación ilegal de base de </a:t>
            </a:r>
            <a:r>
              <a:rPr lang="es-EC" dirty="0" smtClean="0"/>
              <a:t>datos. Fuente: Fiscalía General del Estado</a:t>
            </a:r>
            <a:endParaRPr dirty="0"/>
          </a:p>
        </p:txBody>
      </p:sp>
      <p:sp>
        <p:nvSpPr>
          <p:cNvPr id="463" name="Google Shape;463;p2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65" name="Google Shape;465;p29"/>
          <p:cNvSpPr txBox="1">
            <a:spLocks noGrp="1"/>
          </p:cNvSpPr>
          <p:nvPr>
            <p:ph type="title" idx="4294967295"/>
          </p:nvPr>
        </p:nvSpPr>
        <p:spPr>
          <a:xfrm>
            <a:off x="1942800" y="877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3F5378"/>
                </a:solidFill>
              </a:rPr>
              <a:t>DELITOS CON MAYORES DENUNCIAS</a:t>
            </a:r>
            <a:endParaRPr dirty="0">
              <a:solidFill>
                <a:srgbClr val="3F537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0512"/>
            <a:ext cx="7467600" cy="22383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6994" y="206600"/>
            <a:ext cx="1643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chemeClr val="bg1"/>
                </a:solidFill>
              </a:rPr>
              <a:t>ANTECEDENTES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PLANTEAMIENTO PROBLEMA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17076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>
              <a:spcBef>
                <a:spcPts val="0"/>
              </a:spcBef>
              <a:buNone/>
            </a:pPr>
            <a:r>
              <a:rPr lang="es-EC" sz="2000" dirty="0" smtClean="0"/>
              <a:t>Análisis de datos a pie de bitácoras.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es-ES" sz="2000" dirty="0" smtClean="0"/>
              <a:t>Falta </a:t>
            </a:r>
            <a:r>
              <a:rPr lang="es-ES" sz="2000" dirty="0"/>
              <a:t>de recursos, obsolescencia de equipos, capacitaciones deficientes, aplicación de métodos no </a:t>
            </a:r>
            <a:r>
              <a:rPr lang="es-ES" sz="2000" dirty="0" smtClean="0"/>
              <a:t>adecuados impulsan dicho habito de trabajo.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es-ES" sz="2000" dirty="0" smtClean="0"/>
              <a:t>Detección tardía </a:t>
            </a:r>
            <a:r>
              <a:rPr lang="es-ES" sz="2000" dirty="0"/>
              <a:t>de valor de la información recopilada en sus pistas de </a:t>
            </a:r>
            <a:r>
              <a:rPr lang="es-ES" sz="2000" dirty="0" smtClean="0"/>
              <a:t>auditoria</a:t>
            </a:r>
          </a:p>
          <a:p>
            <a:pPr marL="76200" lvl="0" indent="0">
              <a:spcBef>
                <a:spcPts val="0"/>
              </a:spcBef>
              <a:buNone/>
            </a:pPr>
            <a:r>
              <a:rPr lang="es-MX" sz="2000" dirty="0" smtClean="0"/>
              <a:t>Accesos inusuales de usuarios internos a SIIPNE3w.</a:t>
            </a:r>
            <a:endParaRPr sz="20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lecha curvada hacia la derecha 1"/>
          <p:cNvSpPr/>
          <p:nvPr/>
        </p:nvSpPr>
        <p:spPr>
          <a:xfrm>
            <a:off x="329480" y="2626489"/>
            <a:ext cx="347756" cy="534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lecha curvada hacia la derecha 23"/>
          <p:cNvSpPr/>
          <p:nvPr/>
        </p:nvSpPr>
        <p:spPr>
          <a:xfrm>
            <a:off x="329480" y="3242500"/>
            <a:ext cx="347756" cy="5863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677236" y="1958370"/>
            <a:ext cx="244997" cy="9099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7120192" y="783881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SIIPNE3w - PN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072" y="1158775"/>
            <a:ext cx="1853628" cy="1386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192" y="2703909"/>
            <a:ext cx="1027216" cy="14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 GENERAL</a:t>
            </a:r>
            <a:endParaRPr dirty="0"/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36885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s-EC" sz="2000" dirty="0"/>
              <a:t>Desarrollo de un modelo de aprendizaje automático para detectar accesos no autorizados de manera temprana a través del análisis de pistas de auditoria generadas por la plataforma SIIPNE3w de la Policía Nacional</a:t>
            </a:r>
            <a:r>
              <a:rPr lang="es-EC" sz="2000" dirty="0" smtClean="0"/>
              <a:t>.</a:t>
            </a:r>
            <a:endParaRPr sz="2000"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26" name="Picture 2" descr="Reporte: Ataques cibernéticos que más afectaron a México en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5" y="1828798"/>
            <a:ext cx="3518563" cy="21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oogle Shape;631;p37"/>
          <p:cNvGrpSpPr/>
          <p:nvPr/>
        </p:nvGrpSpPr>
        <p:grpSpPr>
          <a:xfrm>
            <a:off x="295553" y="605928"/>
            <a:ext cx="323793" cy="339493"/>
            <a:chOff x="5961125" y="1623900"/>
            <a:chExt cx="427450" cy="448175"/>
          </a:xfrm>
        </p:grpSpPr>
        <p:sp>
          <p:nvSpPr>
            <p:cNvPr id="30" name="Google Shape;632;p3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33;p3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4;p3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5;p3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6;p3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7;p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8;p3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 ESPECIFICOS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 smtClean="0"/>
              <a:t>OE1</a:t>
            </a:r>
            <a:endParaRPr sz="1600"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C" sz="1600" dirty="0"/>
              <a:t>Realizar una </a:t>
            </a:r>
            <a:r>
              <a:rPr lang="es-EC" sz="1600" b="1" dirty="0"/>
              <a:t>revisión</a:t>
            </a:r>
            <a:r>
              <a:rPr lang="es-EC" sz="1600" dirty="0"/>
              <a:t> de la </a:t>
            </a:r>
            <a:r>
              <a:rPr lang="es-EC" sz="1600" b="1" dirty="0"/>
              <a:t>literatura</a:t>
            </a:r>
            <a:r>
              <a:rPr lang="es-EC" sz="1600" dirty="0"/>
              <a:t> para determinar posibles soluciones y recomendaciones existentes para detectar accesos no autorizados de manera temprana a través del análisis de pistas de auditoria utilizando herramientas de aprendizaje automático</a:t>
            </a:r>
            <a:r>
              <a:rPr lang="en" sz="1600" dirty="0" smtClean="0"/>
              <a:t>.</a:t>
            </a:r>
            <a:endParaRPr sz="1600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OE2</a:t>
            </a:r>
            <a:endParaRPr b="1" dirty="0"/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C" dirty="0"/>
              <a:t>Aplicación de </a:t>
            </a:r>
            <a:r>
              <a:rPr lang="es-ES" b="1" dirty="0"/>
              <a:t>algoritmos</a:t>
            </a:r>
            <a:r>
              <a:rPr lang="es-ES" dirty="0"/>
              <a:t> </a:t>
            </a:r>
            <a:r>
              <a:rPr lang="es-ES" b="1" dirty="0"/>
              <a:t>supervisados</a:t>
            </a:r>
            <a:r>
              <a:rPr lang="es-ES" dirty="0"/>
              <a:t> para la detección de accesos no autorizados de manera temprana a través del análisis de pistas de auditoria</a:t>
            </a:r>
            <a:endParaRPr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 smtClean="0"/>
              <a:t>OE3</a:t>
            </a:r>
            <a:endParaRPr sz="1600" b="1" dirty="0"/>
          </a:p>
          <a:p>
            <a:pPr marL="0" lvl="0" indent="0">
              <a:spcBef>
                <a:spcPts val="1000"/>
              </a:spcBef>
              <a:buNone/>
            </a:pPr>
            <a:r>
              <a:rPr lang="es-EC" sz="1600" b="1" dirty="0"/>
              <a:t>Evaluar</a:t>
            </a:r>
            <a:r>
              <a:rPr lang="es-EC" sz="1600" dirty="0"/>
              <a:t> los </a:t>
            </a:r>
            <a:r>
              <a:rPr lang="es-EC" sz="1600" b="1" dirty="0"/>
              <a:t>resultados</a:t>
            </a:r>
            <a:r>
              <a:rPr lang="es-EC" sz="1600" dirty="0"/>
              <a:t> obtenidos mediante métricas comunes </a:t>
            </a:r>
            <a:r>
              <a:rPr lang="es-EC" sz="1600" dirty="0" smtClean="0"/>
              <a:t>de validación de algoritmos de </a:t>
            </a:r>
            <a:r>
              <a:rPr lang="es-EC" sz="1600" dirty="0"/>
              <a:t>aprendizaje automático, para verificar la eficiencia del modelo usado para la detección de accesos no autorizados</a:t>
            </a:r>
            <a:r>
              <a:rPr lang="en" sz="1600" dirty="0" smtClean="0"/>
              <a:t>. 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5" name="Google Shape;631;p37"/>
          <p:cNvGrpSpPr/>
          <p:nvPr/>
        </p:nvGrpSpPr>
        <p:grpSpPr>
          <a:xfrm>
            <a:off x="295553" y="605928"/>
            <a:ext cx="323793" cy="339493"/>
            <a:chOff x="5961125" y="1623900"/>
            <a:chExt cx="427450" cy="448175"/>
          </a:xfrm>
        </p:grpSpPr>
        <p:sp>
          <p:nvSpPr>
            <p:cNvPr id="16" name="Google Shape;632;p37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3;p3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34;p3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35;p3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6;p37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7;p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8;p37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1232</Words>
  <Application>Microsoft Office PowerPoint</Application>
  <PresentationFormat>Presentación en pantalla (16:9)</PresentationFormat>
  <Paragraphs>325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Roboto Condensed</vt:lpstr>
      <vt:lpstr>Roboto Condensed Light</vt:lpstr>
      <vt:lpstr>Arvo</vt:lpstr>
      <vt:lpstr>Cambria</vt:lpstr>
      <vt:lpstr>Calibri</vt:lpstr>
      <vt:lpstr>Times New Roman</vt:lpstr>
      <vt:lpstr>Arial</vt:lpstr>
      <vt:lpstr>Salerio template</vt:lpstr>
      <vt:lpstr>MAESTRÍA EN GESTIÓN DE SISTEMAS DE INFORMACIÓN E INTELIGENCIA DE NEGOCIOS</vt:lpstr>
      <vt:lpstr>PROYECTO DE TITULACIÓN</vt:lpstr>
      <vt:lpstr>INTRODUCCION</vt:lpstr>
      <vt:lpstr>ANTECEDENTES</vt:lpstr>
      <vt:lpstr>80% ataques</vt:lpstr>
      <vt:lpstr>DELITOS CON MAYORES DENUNCIAS</vt:lpstr>
      <vt:lpstr>PLANTEAMIENTO PROBLEMA</vt:lpstr>
      <vt:lpstr>OBJETIVO GENERAL</vt:lpstr>
      <vt:lpstr>OBJETIVOS ESPECIFICOS</vt:lpstr>
      <vt:lpstr>HIPOTESIS</vt:lpstr>
      <vt:lpstr>PREGUNTAS DE INVESTIGACIÓN.</vt:lpstr>
      <vt:lpstr>METODOLOGIA</vt:lpstr>
      <vt:lpstr>Presentación de PowerPoint</vt:lpstr>
      <vt:lpstr>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OBTENIDOS</vt:lpstr>
      <vt:lpstr>RESULTADOS</vt:lpstr>
      <vt:lpstr>RESULTADOS</vt:lpstr>
      <vt:lpstr>RESULTADOS</vt:lpstr>
      <vt:lpstr>CONCLUSIONES</vt:lpstr>
      <vt:lpstr>CONCLUSIONES</vt:lpstr>
      <vt:lpstr>RECOMENDACIONES</vt:lpstr>
      <vt:lpstr>FUTUROS TRABAJOS</vt:lpstr>
      <vt:lpstr>CONTÁCTAME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GESTIÓN DE SISTEMAS DE INFORMACIÓN E INTELIGENCIA DE NEGOCIOS</dc:title>
  <cp:lastModifiedBy>Cuenta Microsoft</cp:lastModifiedBy>
  <cp:revision>181</cp:revision>
  <dcterms:modified xsi:type="dcterms:W3CDTF">2021-12-23T03:58:30Z</dcterms:modified>
</cp:coreProperties>
</file>